
<file path=[Content_Types].xml><?xml version="1.0" encoding="utf-8"?>
<Types xmlns="http://schemas.openxmlformats.org/package/2006/content-types">
  <Default Extension="xml" ContentType="application/xml"/>
  <Default Extension="doc" ContentType="application/msword"/>
  <Default Extension="png" ContentType="image/png"/>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embeddings/oleObject2.bin" ContentType="application/vnd.openxmlformats-officedocument.oleObject"/>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3.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4.bin" ContentType="application/vnd.openxmlformats-officedocument.oleObject"/>
  <Override PartName="/ppt/notesSlides/notesSlide19.xml" ContentType="application/vnd.openxmlformats-officedocument.presentationml.notesSlide+xml"/>
  <Override PartName="/ppt/embeddings/oleObject5.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tags/tag9.xml" ContentType="application/vnd.openxmlformats-officedocument.presentationml.tags+xml"/>
  <Override PartName="/ppt/notesSlides/notesSlide23.xml" ContentType="application/vnd.openxmlformats-officedocument.presentationml.notesSlide+xml"/>
  <Override PartName="/ppt/tags/tag10.xml" ContentType="application/vnd.openxmlformats-officedocument.presentationml.tags+xml"/>
  <Override PartName="/ppt/notesSlides/notesSlide24.xml" ContentType="application/vnd.openxmlformats-officedocument.presentationml.notesSlide+xml"/>
  <Override PartName="/ppt/tags/tag11.xml" ContentType="application/vnd.openxmlformats-officedocument.presentationml.tags+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3.xml" ContentType="application/vnd.openxmlformats-officedocument.presentationml.tags+xml"/>
  <Override PartName="/ppt/notesSlides/notesSlide28.xml" ContentType="application/vnd.openxmlformats-officedocument.presentationml.notesSlide+xml"/>
  <Override PartName="/ppt/tags/tag14.xml" ContentType="application/vnd.openxmlformats-officedocument.presentationml.tags+xml"/>
  <Override PartName="/ppt/notesSlides/notesSlide29.xml" ContentType="application/vnd.openxmlformats-officedocument.presentationml.notesSlide+xml"/>
  <Override PartName="/ppt/tags/tag15.xml" ContentType="application/vnd.openxmlformats-officedocument.presentationml.tags+xml"/>
  <Override PartName="/ppt/notesSlides/notesSlide30.xml" ContentType="application/vnd.openxmlformats-officedocument.presentationml.notesSlide+xml"/>
  <Override PartName="/ppt/tags/tag16.xml" ContentType="application/vnd.openxmlformats-officedocument.presentationml.tags+xml"/>
  <Override PartName="/ppt/notesSlides/notesSlide31.xml" ContentType="application/vnd.openxmlformats-officedocument.presentationml.notesSlide+xml"/>
  <Override PartName="/ppt/embeddings/oleObject6.bin" ContentType="application/vnd.openxmlformats-officedocument.oleObject"/>
  <Override PartName="/ppt/tags/tag17.xml" ContentType="application/vnd.openxmlformats-officedocument.presentationml.tags+xml"/>
  <Override PartName="/ppt/notesSlides/notesSlide32.xml" ContentType="application/vnd.openxmlformats-officedocument.presentationml.notesSlide+xml"/>
  <Override PartName="/ppt/tags/tag18.xml" ContentType="application/vnd.openxmlformats-officedocument.presentationml.tags+xml"/>
  <Override PartName="/ppt/notesSlides/notesSlide33.xml" ContentType="application/vnd.openxmlformats-officedocument.presentationml.notesSlide+xml"/>
  <Override PartName="/ppt/tags/tag19.xml" ContentType="application/vnd.openxmlformats-officedocument.presentationml.tags+xml"/>
  <Override PartName="/ppt/notesSlides/notesSlide34.xml" ContentType="application/vnd.openxmlformats-officedocument.presentationml.notesSlide+xml"/>
  <Override PartName="/ppt/tags/tag20.xml" ContentType="application/vnd.openxmlformats-officedocument.presentationml.tags+xml"/>
  <Override PartName="/ppt/notesSlides/notesSlide3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embeddings/oleObject7.bin" ContentType="application/vnd.openxmlformats-officedocument.oleObject"/>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embeddings/oleObject8.bin" ContentType="application/vnd.openxmlformats-officedocument.oleObject"/>
  <Override PartName="/ppt/tags/tag33.xml" ContentType="application/vnd.openxmlformats-officedocument.presentationml.tags+xml"/>
  <Override PartName="/ppt/tags/tag34.xml" ContentType="application/vnd.openxmlformats-officedocument.presentationml.tags+xml"/>
  <Override PartName="/ppt/embeddings/oleObject9.bin" ContentType="application/vnd.openxmlformats-officedocument.oleObject"/>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4" r:id="rId2"/>
  </p:sldMasterIdLst>
  <p:notesMasterIdLst>
    <p:notesMasterId r:id="rId82"/>
  </p:notesMasterIdLst>
  <p:sldIdLst>
    <p:sldId id="346" r:id="rId3"/>
    <p:sldId id="347" r:id="rId4"/>
    <p:sldId id="348" r:id="rId5"/>
    <p:sldId id="349" r:id="rId6"/>
    <p:sldId id="256" r:id="rId7"/>
    <p:sldId id="257" r:id="rId8"/>
    <p:sldId id="334" r:id="rId9"/>
    <p:sldId id="335" r:id="rId10"/>
    <p:sldId id="258" r:id="rId11"/>
    <p:sldId id="259" r:id="rId12"/>
    <p:sldId id="336" r:id="rId13"/>
    <p:sldId id="337" r:id="rId14"/>
    <p:sldId id="260" r:id="rId15"/>
    <p:sldId id="261" r:id="rId16"/>
    <p:sldId id="338" r:id="rId17"/>
    <p:sldId id="263" r:id="rId18"/>
    <p:sldId id="340" r:id="rId19"/>
    <p:sldId id="341" r:id="rId20"/>
    <p:sldId id="342" r:id="rId21"/>
    <p:sldId id="343" r:id="rId22"/>
    <p:sldId id="339" r:id="rId23"/>
    <p:sldId id="331" r:id="rId24"/>
    <p:sldId id="332" r:id="rId25"/>
    <p:sldId id="344" r:id="rId26"/>
    <p:sldId id="345" r:id="rId27"/>
    <p:sldId id="264" r:id="rId28"/>
    <p:sldId id="265" r:id="rId29"/>
    <p:sldId id="266" r:id="rId30"/>
    <p:sldId id="267" r:id="rId31"/>
    <p:sldId id="268" r:id="rId32"/>
    <p:sldId id="333" r:id="rId33"/>
    <p:sldId id="269" r:id="rId34"/>
    <p:sldId id="270" r:id="rId35"/>
    <p:sldId id="271" r:id="rId36"/>
    <p:sldId id="272" r:id="rId37"/>
    <p:sldId id="273" r:id="rId38"/>
    <p:sldId id="274" r:id="rId39"/>
    <p:sldId id="275" r:id="rId40"/>
    <p:sldId id="276" r:id="rId41"/>
    <p:sldId id="277" r:id="rId42"/>
    <p:sldId id="278" r:id="rId43"/>
    <p:sldId id="279" r:id="rId44"/>
    <p:sldId id="280" r:id="rId45"/>
    <p:sldId id="281" r:id="rId46"/>
    <p:sldId id="282" r:id="rId47"/>
    <p:sldId id="283" r:id="rId48"/>
    <p:sldId id="284" r:id="rId49"/>
    <p:sldId id="286" r:id="rId50"/>
    <p:sldId id="285" r:id="rId51"/>
    <p:sldId id="287" r:id="rId52"/>
    <p:sldId id="288" r:id="rId53"/>
    <p:sldId id="289" r:id="rId54"/>
    <p:sldId id="290" r:id="rId55"/>
    <p:sldId id="291" r:id="rId56"/>
    <p:sldId id="293" r:id="rId57"/>
    <p:sldId id="294" r:id="rId58"/>
    <p:sldId id="292" r:id="rId59"/>
    <p:sldId id="295" r:id="rId60"/>
    <p:sldId id="298" r:id="rId61"/>
    <p:sldId id="299" r:id="rId62"/>
    <p:sldId id="300" r:id="rId63"/>
    <p:sldId id="301" r:id="rId64"/>
    <p:sldId id="302" r:id="rId65"/>
    <p:sldId id="307" r:id="rId66"/>
    <p:sldId id="303" r:id="rId67"/>
    <p:sldId id="304" r:id="rId68"/>
    <p:sldId id="305" r:id="rId69"/>
    <p:sldId id="306" r:id="rId70"/>
    <p:sldId id="308" r:id="rId71"/>
    <p:sldId id="309" r:id="rId72"/>
    <p:sldId id="310" r:id="rId73"/>
    <p:sldId id="311" r:id="rId74"/>
    <p:sldId id="312" r:id="rId75"/>
    <p:sldId id="313" r:id="rId76"/>
    <p:sldId id="314" r:id="rId77"/>
    <p:sldId id="316" r:id="rId78"/>
    <p:sldId id="315" r:id="rId79"/>
    <p:sldId id="317" r:id="rId80"/>
    <p:sldId id="318" r:id="rId81"/>
  </p:sldIdLst>
  <p:sldSz cx="9144000" cy="6858000" type="screen4x3"/>
  <p:notesSz cx="6858000" cy="9077325"/>
  <p:defaultTextStyle>
    <a:defPPr>
      <a:defRPr lang="en-US"/>
    </a:defPPr>
    <a:lvl1pPr algn="just" rtl="0" fontAlgn="base">
      <a:spcBef>
        <a:spcPct val="50000"/>
      </a:spcBef>
      <a:spcAft>
        <a:spcPct val="0"/>
      </a:spcAft>
      <a:defRPr sz="1200" b="1" kern="1200">
        <a:solidFill>
          <a:schemeClr val="tx1"/>
        </a:solidFill>
        <a:latin typeface="Times New Roman" pitchFamily="18" charset="0"/>
        <a:ea typeface="+mn-ea"/>
        <a:cs typeface="Times New Roman" pitchFamily="18" charset="0"/>
      </a:defRPr>
    </a:lvl1pPr>
    <a:lvl2pPr marL="457200" algn="just" rtl="0" fontAlgn="base">
      <a:spcBef>
        <a:spcPct val="50000"/>
      </a:spcBef>
      <a:spcAft>
        <a:spcPct val="0"/>
      </a:spcAft>
      <a:defRPr sz="1200" b="1" kern="1200">
        <a:solidFill>
          <a:schemeClr val="tx1"/>
        </a:solidFill>
        <a:latin typeface="Times New Roman" pitchFamily="18" charset="0"/>
        <a:ea typeface="+mn-ea"/>
        <a:cs typeface="Times New Roman" pitchFamily="18" charset="0"/>
      </a:defRPr>
    </a:lvl2pPr>
    <a:lvl3pPr marL="914400" algn="just" rtl="0" fontAlgn="base">
      <a:spcBef>
        <a:spcPct val="50000"/>
      </a:spcBef>
      <a:spcAft>
        <a:spcPct val="0"/>
      </a:spcAft>
      <a:defRPr sz="1200" b="1" kern="1200">
        <a:solidFill>
          <a:schemeClr val="tx1"/>
        </a:solidFill>
        <a:latin typeface="Times New Roman" pitchFamily="18" charset="0"/>
        <a:ea typeface="+mn-ea"/>
        <a:cs typeface="Times New Roman" pitchFamily="18" charset="0"/>
      </a:defRPr>
    </a:lvl3pPr>
    <a:lvl4pPr marL="1371600" algn="just" rtl="0" fontAlgn="base">
      <a:spcBef>
        <a:spcPct val="50000"/>
      </a:spcBef>
      <a:spcAft>
        <a:spcPct val="0"/>
      </a:spcAft>
      <a:defRPr sz="1200" b="1" kern="1200">
        <a:solidFill>
          <a:schemeClr val="tx1"/>
        </a:solidFill>
        <a:latin typeface="Times New Roman" pitchFamily="18" charset="0"/>
        <a:ea typeface="+mn-ea"/>
        <a:cs typeface="Times New Roman" pitchFamily="18" charset="0"/>
      </a:defRPr>
    </a:lvl4pPr>
    <a:lvl5pPr marL="1828800" algn="just" rtl="0" fontAlgn="base">
      <a:spcBef>
        <a:spcPct val="50000"/>
      </a:spcBef>
      <a:spcAft>
        <a:spcPct val="0"/>
      </a:spcAft>
      <a:defRPr sz="1200" b="1"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b="1"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1200" b="1"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1200" b="1"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1200" b="1"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CC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50" d="100"/>
          <a:sy n="150" d="100"/>
        </p:scale>
        <p:origin x="-2064" y="-3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notesMaster" Target="notesMasters/notesMaster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5D0E41-49A5-4C0C-9470-43E61F8CD852}" type="doc">
      <dgm:prSet loTypeId="urn:microsoft.com/office/officeart/2005/8/layout/vList2" loCatId="list" qsTypeId="urn:microsoft.com/office/officeart/2005/8/quickstyle/3d2" qsCatId="3D" csTypeId="urn:microsoft.com/office/officeart/2005/8/colors/accent1_2" csCatId="accent1"/>
      <dgm:spPr/>
      <dgm:t>
        <a:bodyPr/>
        <a:lstStyle/>
        <a:p>
          <a:endParaRPr lang="en-US"/>
        </a:p>
      </dgm:t>
    </dgm:pt>
    <dgm:pt modelId="{31655B22-645B-4AC4-9BF4-BCFB8876A38A}">
      <dgm:prSet/>
      <dgm:spPr/>
      <dgm:t>
        <a:bodyPr/>
        <a:lstStyle/>
        <a:p>
          <a:pPr algn="ctr" rtl="0"/>
          <a:r>
            <a:rPr lang="el-GR" b="1" dirty="0" smtClean="0">
              <a:solidFill>
                <a:schemeClr val="tx1">
                  <a:lumMod val="75000"/>
                  <a:lumOff val="25000"/>
                </a:schemeClr>
              </a:solidFill>
            </a:rPr>
            <a:t>Χ Α Ρ Α Κ Τ Η Ρ Ι Σ Τ Ι Κ Α   ΤΩΝ ΕΠΕΝΔΥΣΕΩΝ ΤΗΣ ΜΕΤΑΛΛΕΥΤΙΚΗΣ ΒΙΟΜΗΧΑΝΙΑΣ</a:t>
          </a:r>
          <a:br>
            <a:rPr lang="el-GR" b="1" dirty="0" smtClean="0">
              <a:solidFill>
                <a:schemeClr val="tx1">
                  <a:lumMod val="75000"/>
                  <a:lumOff val="25000"/>
                </a:schemeClr>
              </a:solidFill>
            </a:rPr>
          </a:br>
          <a:endParaRPr lang="en-US" b="1" dirty="0">
            <a:solidFill>
              <a:schemeClr val="tx1">
                <a:lumMod val="75000"/>
                <a:lumOff val="25000"/>
              </a:schemeClr>
            </a:solidFill>
          </a:endParaRPr>
        </a:p>
      </dgm:t>
    </dgm:pt>
    <dgm:pt modelId="{9E2EEB46-31D2-4B82-8951-46C57BA23842}" type="parTrans" cxnId="{45B44025-4A15-4D00-A842-774DD4E76229}">
      <dgm:prSet/>
      <dgm:spPr/>
      <dgm:t>
        <a:bodyPr/>
        <a:lstStyle/>
        <a:p>
          <a:endParaRPr lang="en-US"/>
        </a:p>
      </dgm:t>
    </dgm:pt>
    <dgm:pt modelId="{AC6BFFAD-C2BB-4166-902E-DFC5D838085B}" type="sibTrans" cxnId="{45B44025-4A15-4D00-A842-774DD4E76229}">
      <dgm:prSet/>
      <dgm:spPr/>
      <dgm:t>
        <a:bodyPr/>
        <a:lstStyle/>
        <a:p>
          <a:endParaRPr lang="en-US"/>
        </a:p>
      </dgm:t>
    </dgm:pt>
    <dgm:pt modelId="{E3F1AAE2-90A4-4DCB-8B1B-5FB17F7CA865}" type="pres">
      <dgm:prSet presAssocID="{375D0E41-49A5-4C0C-9470-43E61F8CD852}" presName="linear" presStyleCnt="0">
        <dgm:presLayoutVars>
          <dgm:animLvl val="lvl"/>
          <dgm:resizeHandles val="exact"/>
        </dgm:presLayoutVars>
      </dgm:prSet>
      <dgm:spPr/>
      <dgm:t>
        <a:bodyPr/>
        <a:lstStyle/>
        <a:p>
          <a:endParaRPr lang="en-US"/>
        </a:p>
      </dgm:t>
    </dgm:pt>
    <dgm:pt modelId="{943FDA6E-E6A1-41EF-8885-B72CC6717FBF}" type="pres">
      <dgm:prSet presAssocID="{31655B22-645B-4AC4-9BF4-BCFB8876A38A}" presName="parentText" presStyleLbl="node1" presStyleIdx="0" presStyleCnt="1">
        <dgm:presLayoutVars>
          <dgm:chMax val="0"/>
          <dgm:bulletEnabled val="1"/>
        </dgm:presLayoutVars>
      </dgm:prSet>
      <dgm:spPr/>
      <dgm:t>
        <a:bodyPr/>
        <a:lstStyle/>
        <a:p>
          <a:endParaRPr lang="en-US"/>
        </a:p>
      </dgm:t>
    </dgm:pt>
  </dgm:ptLst>
  <dgm:cxnLst>
    <dgm:cxn modelId="{45B44025-4A15-4D00-A842-774DD4E76229}" srcId="{375D0E41-49A5-4C0C-9470-43E61F8CD852}" destId="{31655B22-645B-4AC4-9BF4-BCFB8876A38A}" srcOrd="0" destOrd="0" parTransId="{9E2EEB46-31D2-4B82-8951-46C57BA23842}" sibTransId="{AC6BFFAD-C2BB-4166-902E-DFC5D838085B}"/>
    <dgm:cxn modelId="{67F98871-0142-4925-B5ED-87EB63B216BA}" type="presOf" srcId="{31655B22-645B-4AC4-9BF4-BCFB8876A38A}" destId="{943FDA6E-E6A1-41EF-8885-B72CC6717FBF}" srcOrd="0" destOrd="0" presId="urn:microsoft.com/office/officeart/2005/8/layout/vList2"/>
    <dgm:cxn modelId="{DCDC8F44-81F3-410C-9CA6-D6A41380A49D}" type="presOf" srcId="{375D0E41-49A5-4C0C-9470-43E61F8CD852}" destId="{E3F1AAE2-90A4-4DCB-8B1B-5FB17F7CA865}" srcOrd="0" destOrd="0" presId="urn:microsoft.com/office/officeart/2005/8/layout/vList2"/>
    <dgm:cxn modelId="{7C3BFF5C-ECF0-40E7-81AC-2CA13CD4B2E2}" type="presParOf" srcId="{E3F1AAE2-90A4-4DCB-8B1B-5FB17F7CA865}" destId="{943FDA6E-E6A1-41EF-8885-B72CC6717FB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FDA6E-E6A1-41EF-8885-B72CC6717FBF}">
      <dsp:nvSpPr>
        <dsp:cNvPr id="0" name=""/>
        <dsp:cNvSpPr/>
      </dsp:nvSpPr>
      <dsp:spPr>
        <a:xfrm>
          <a:off x="0" y="38949"/>
          <a:ext cx="8858312" cy="6364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l-GR" sz="1600" b="1" kern="1200" dirty="0" smtClean="0">
              <a:solidFill>
                <a:schemeClr val="tx1">
                  <a:lumMod val="75000"/>
                  <a:lumOff val="25000"/>
                </a:schemeClr>
              </a:solidFill>
            </a:rPr>
            <a:t>Χ Α Ρ Α Κ Τ Η Ρ Ι Σ Τ Ι Κ Α   ΤΩΝ ΕΠΕΝΔΥΣΕΩΝ ΤΗΣ ΜΕΤΑΛΛΕΥΤΙΚΗΣ ΒΙΟΜΗΧΑΝΙΑΣ</a:t>
          </a:r>
          <a:br>
            <a:rPr lang="el-GR" sz="1600" b="1" kern="1200" dirty="0" smtClean="0">
              <a:solidFill>
                <a:schemeClr val="tx1">
                  <a:lumMod val="75000"/>
                  <a:lumOff val="25000"/>
                </a:schemeClr>
              </a:solidFill>
            </a:rPr>
          </a:br>
          <a:endParaRPr lang="en-US" sz="1600" b="1" kern="1200" dirty="0">
            <a:solidFill>
              <a:schemeClr val="tx1">
                <a:lumMod val="75000"/>
                <a:lumOff val="25000"/>
              </a:schemeClr>
            </a:solidFill>
          </a:endParaRPr>
        </a:p>
      </dsp:txBody>
      <dsp:txXfrm>
        <a:off x="31070" y="70019"/>
        <a:ext cx="8796172" cy="5743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b="0">
                <a:latin typeface="Arial" charset="0"/>
                <a:cs typeface="Arial" charset="0"/>
              </a:defRPr>
            </a:lvl1pPr>
          </a:lstStyle>
          <a:p>
            <a:pPr>
              <a:defRPr/>
            </a:pPr>
            <a:endParaRPr lang="el-GR"/>
          </a:p>
        </p:txBody>
      </p:sp>
      <p:sp>
        <p:nvSpPr>
          <p:cNvPr id="99331"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b="0">
                <a:latin typeface="Arial" charset="0"/>
                <a:cs typeface="Arial" charset="0"/>
              </a:defRPr>
            </a:lvl1pPr>
          </a:lstStyle>
          <a:p>
            <a:pPr>
              <a:defRPr/>
            </a:pPr>
            <a:endParaRPr lang="el-GR"/>
          </a:p>
        </p:txBody>
      </p:sp>
      <p:sp>
        <p:nvSpPr>
          <p:cNvPr id="83972" name="Rectangle 4"/>
          <p:cNvSpPr>
            <a:spLocks noGrp="1" noRot="1" noChangeAspect="1" noChangeArrowheads="1" noTextEdit="1"/>
          </p:cNvSpPr>
          <p:nvPr>
            <p:ph type="sldImg" idx="2"/>
          </p:nvPr>
        </p:nvSpPr>
        <p:spPr bwMode="auto">
          <a:xfrm>
            <a:off x="1160463" y="681038"/>
            <a:ext cx="4537075" cy="3403600"/>
          </a:xfrm>
          <a:prstGeom prst="rect">
            <a:avLst/>
          </a:prstGeom>
          <a:noFill/>
          <a:ln w="9525">
            <a:solidFill>
              <a:srgbClr val="000000"/>
            </a:solidFill>
            <a:miter lim="800000"/>
            <a:headEnd/>
            <a:tailEnd/>
          </a:ln>
        </p:spPr>
      </p:sp>
      <p:sp>
        <p:nvSpPr>
          <p:cNvPr id="99333" name="Rectangle 5"/>
          <p:cNvSpPr>
            <a:spLocks noGrp="1" noChangeArrowheads="1"/>
          </p:cNvSpPr>
          <p:nvPr>
            <p:ph type="body" sz="quarter" idx="3"/>
          </p:nvPr>
        </p:nvSpPr>
        <p:spPr bwMode="auto">
          <a:xfrm>
            <a:off x="685800" y="4311650"/>
            <a:ext cx="5486400" cy="4084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99334" name="Rectangle 6"/>
          <p:cNvSpPr>
            <a:spLocks noGrp="1" noChangeArrowheads="1"/>
          </p:cNvSpPr>
          <p:nvPr>
            <p:ph type="ftr" sz="quarter" idx="4"/>
          </p:nvPr>
        </p:nvSpPr>
        <p:spPr bwMode="auto">
          <a:xfrm>
            <a:off x="0"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b="0">
                <a:latin typeface="Arial" charset="0"/>
                <a:cs typeface="Arial" charset="0"/>
              </a:defRPr>
            </a:lvl1pPr>
          </a:lstStyle>
          <a:p>
            <a:pPr>
              <a:defRPr/>
            </a:pPr>
            <a:endParaRPr lang="el-GR"/>
          </a:p>
        </p:txBody>
      </p:sp>
      <p:sp>
        <p:nvSpPr>
          <p:cNvPr id="99335" name="Rectangle 7"/>
          <p:cNvSpPr>
            <a:spLocks noGrp="1" noChangeArrowheads="1"/>
          </p:cNvSpPr>
          <p:nvPr>
            <p:ph type="sldNum" sz="quarter" idx="5"/>
          </p:nvPr>
        </p:nvSpPr>
        <p:spPr bwMode="auto">
          <a:xfrm>
            <a:off x="3884613"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b="0">
                <a:latin typeface="Arial" charset="0"/>
                <a:cs typeface="Arial" charset="0"/>
              </a:defRPr>
            </a:lvl1pPr>
          </a:lstStyle>
          <a:p>
            <a:pPr>
              <a:defRPr/>
            </a:pPr>
            <a:fld id="{8F3894E5-9782-4E5B-A72C-8FFCC89C0C75}" type="slidenum">
              <a:rPr lang="el-GR"/>
              <a:pPr>
                <a:defRPr/>
              </a:pPr>
              <a:t>‹#›</a:t>
            </a:fld>
            <a:endParaRPr lang="el-GR"/>
          </a:p>
        </p:txBody>
      </p:sp>
    </p:spTree>
    <p:extLst>
      <p:ext uri="{BB962C8B-B14F-4D97-AF65-F5344CB8AC3E}">
        <p14:creationId xmlns:p14="http://schemas.microsoft.com/office/powerpoint/2010/main" val="30471489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BCBBCE7-BFFB-4CB3-929B-D0D329E1B88E}" type="slidenum">
              <a:rPr lang="el-GR" smtClean="0"/>
              <a:pPr/>
              <a:t>5</a:t>
            </a:fld>
            <a:endParaRPr lang="el-GR"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978265E-F6F3-4246-87DF-D05CF840B2DD}" type="slidenum">
              <a:rPr lang="el-GR" smtClean="0"/>
              <a:pPr/>
              <a:t>14</a:t>
            </a:fld>
            <a:endParaRPr lang="el-GR"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smtClean="0"/>
          </a:p>
        </p:txBody>
      </p:sp>
      <p:sp>
        <p:nvSpPr>
          <p:cNvPr id="95236" name="Slide Number Placeholder 3"/>
          <p:cNvSpPr>
            <a:spLocks noGrp="1"/>
          </p:cNvSpPr>
          <p:nvPr>
            <p:ph type="sldNum" sz="quarter" idx="5"/>
          </p:nvPr>
        </p:nvSpPr>
        <p:spPr>
          <a:noFill/>
        </p:spPr>
        <p:txBody>
          <a:bodyPr/>
          <a:lstStyle/>
          <a:p>
            <a:fld id="{C3AD007A-CA66-4267-9275-6B5D24892331}" type="slidenum">
              <a:rPr lang="el-GR" smtClean="0"/>
              <a:pPr/>
              <a:t>15</a:t>
            </a:fld>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7101AC07-6284-4E97-A0E0-D3A65EB95EF1}" type="slidenum">
              <a:rPr lang="el-GR" smtClean="0"/>
              <a:pPr/>
              <a:t>16</a:t>
            </a:fld>
            <a:endParaRPr lang="el-GR"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F3894E5-9782-4E5B-A72C-8FFCC89C0C75}" type="slidenum">
              <a:rPr lang="el-GR" smtClean="0"/>
              <a:pPr>
                <a:defRPr/>
              </a:pPr>
              <a:t>17</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F3894E5-9782-4E5B-A72C-8FFCC89C0C75}" type="slidenum">
              <a:rPr lang="el-GR" smtClean="0"/>
              <a:pPr>
                <a:defRPr/>
              </a:pPr>
              <a:t>18</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F3894E5-9782-4E5B-A72C-8FFCC89C0C75}" type="slidenum">
              <a:rPr lang="el-GR" smtClean="0"/>
              <a:pPr>
                <a:defRPr/>
              </a:pPr>
              <a:t>19</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F3894E5-9782-4E5B-A72C-8FFCC89C0C75}" type="slidenum">
              <a:rPr lang="el-GR" smtClean="0"/>
              <a:pPr>
                <a:defRPr/>
              </a:pPr>
              <a:t>20</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smtClean="0"/>
          </a:p>
        </p:txBody>
      </p:sp>
      <p:sp>
        <p:nvSpPr>
          <p:cNvPr id="97284" name="Slide Number Placeholder 3"/>
          <p:cNvSpPr>
            <a:spLocks noGrp="1"/>
          </p:cNvSpPr>
          <p:nvPr>
            <p:ph type="sldNum" sz="quarter" idx="5"/>
          </p:nvPr>
        </p:nvSpPr>
        <p:spPr>
          <a:noFill/>
        </p:spPr>
        <p:txBody>
          <a:bodyPr/>
          <a:lstStyle/>
          <a:p>
            <a:fld id="{AD9FE7F3-131A-4B7F-8530-B925AC948E0C}" type="slidenum">
              <a:rPr lang="el-GR" smtClean="0"/>
              <a:pPr/>
              <a:t>21</a:t>
            </a:fld>
            <a:endParaRPr 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25D83186-A667-4135-84F6-7ABD24B7D0E2}" type="slidenum">
              <a:rPr lang="el-GR" smtClean="0"/>
              <a:pPr/>
              <a:t>22</a:t>
            </a:fld>
            <a:endParaRPr lang="el-GR"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0743D131-1DC4-409D-80B7-00A9E9ABAADE}" type="slidenum">
              <a:rPr lang="el-GR" smtClean="0"/>
              <a:pPr/>
              <a:t>23</a:t>
            </a:fld>
            <a:endParaRPr lang="el-GR"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A0C3E9E-CA31-4C76-ADD2-D5D53477FF9E}" type="slidenum">
              <a:rPr lang="el-GR" smtClean="0"/>
              <a:pPr/>
              <a:t>6</a:t>
            </a:fld>
            <a:endParaRPr lang="el-GR"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F3894E5-9782-4E5B-A72C-8FFCC89C0C75}" type="slidenum">
              <a:rPr lang="el-GR" smtClean="0"/>
              <a:pPr>
                <a:defRPr/>
              </a:pPr>
              <a:t>24</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F3894E5-9782-4E5B-A72C-8FFCC89C0C75}" type="slidenum">
              <a:rPr lang="el-GR" smtClean="0"/>
              <a:pPr>
                <a:defRPr/>
              </a:pPr>
              <a:t>25</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CDDEB465-7EF6-4960-A752-A206191DBE21}" type="slidenum">
              <a:rPr lang="el-GR" smtClean="0"/>
              <a:pPr/>
              <a:t>26</a:t>
            </a:fld>
            <a:endParaRPr lang="el-GR"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57BD536-2F1E-4932-BE3F-E23E53904B4A}" type="slidenum">
              <a:rPr lang="el-GR" smtClean="0"/>
              <a:pPr/>
              <a:t>27</a:t>
            </a:fld>
            <a:endParaRPr lang="el-GR"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DED0CFA-12B0-4ED3-B810-7D772F6F875C}" type="slidenum">
              <a:rPr lang="el-GR" smtClean="0"/>
              <a:pPr/>
              <a:t>28</a:t>
            </a:fld>
            <a:endParaRPr lang="el-GR"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A75402C6-8862-48EA-AD57-41DE3BC6A9F4}" type="slidenum">
              <a:rPr lang="el-GR" smtClean="0"/>
              <a:pPr/>
              <a:t>29</a:t>
            </a:fld>
            <a:endParaRPr lang="el-GR"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ECCC9AB-F64A-432C-B737-F0FCC937F198}" type="slidenum">
              <a:rPr lang="el-GR" smtClean="0"/>
              <a:pPr/>
              <a:t>30</a:t>
            </a:fld>
            <a:endParaRPr lang="el-GR"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eaLnBrk="1" hangingPunct="1"/>
            <a:endParaRPr lang="en-US" smtClean="0"/>
          </a:p>
        </p:txBody>
      </p:sp>
      <p:sp>
        <p:nvSpPr>
          <p:cNvPr id="105476" name="Slide Number Placeholder 3"/>
          <p:cNvSpPr>
            <a:spLocks noGrp="1"/>
          </p:cNvSpPr>
          <p:nvPr>
            <p:ph type="sldNum" sz="quarter" idx="5"/>
          </p:nvPr>
        </p:nvSpPr>
        <p:spPr>
          <a:noFill/>
        </p:spPr>
        <p:txBody>
          <a:bodyPr/>
          <a:lstStyle/>
          <a:p>
            <a:fld id="{C2232DFD-FD20-4366-9B51-4553B8007D84}" type="slidenum">
              <a:rPr lang="el-GR" smtClean="0"/>
              <a:pPr/>
              <a:t>31</a:t>
            </a:fld>
            <a:endParaRPr lang="el-G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80578EDB-A55A-4764-998A-0A30E5D4C497}" type="slidenum">
              <a:rPr lang="el-GR" smtClean="0"/>
              <a:pPr/>
              <a:t>32</a:t>
            </a:fld>
            <a:endParaRPr lang="el-GR"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026B3C0E-55C8-40E5-8150-AA5E613722BA}" type="slidenum">
              <a:rPr lang="el-GR" smtClean="0"/>
              <a:pPr/>
              <a:t>33</a:t>
            </a:fld>
            <a:endParaRPr lang="el-GR"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p>
        </p:txBody>
      </p:sp>
      <p:sp>
        <p:nvSpPr>
          <p:cNvPr id="87044" name="Slide Number Placeholder 3"/>
          <p:cNvSpPr>
            <a:spLocks noGrp="1"/>
          </p:cNvSpPr>
          <p:nvPr>
            <p:ph type="sldNum" sz="quarter" idx="5"/>
          </p:nvPr>
        </p:nvSpPr>
        <p:spPr>
          <a:noFill/>
        </p:spPr>
        <p:txBody>
          <a:bodyPr/>
          <a:lstStyle/>
          <a:p>
            <a:fld id="{0C7FC298-4B90-4C78-876F-9F1718ED308C}" type="slidenum">
              <a:rPr lang="el-GR" smtClean="0"/>
              <a:pPr/>
              <a:t>7</a:t>
            </a:fld>
            <a:endParaRPr lang="el-G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6A3C24C-102A-4BC9-A033-0F7F3762FA83}" type="slidenum">
              <a:rPr lang="el-GR" smtClean="0"/>
              <a:pPr/>
              <a:t>34</a:t>
            </a:fld>
            <a:endParaRPr lang="el-GR"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E9C52C82-169C-44C7-8E01-125B9665E754}" type="slidenum">
              <a:rPr lang="el-GR" smtClean="0"/>
              <a:pPr/>
              <a:t>35</a:t>
            </a:fld>
            <a:endParaRPr lang="el-GR"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52BCD862-B80E-475B-A3E7-E9D737B45F23}" type="slidenum">
              <a:rPr lang="el-GR" smtClean="0"/>
              <a:pPr/>
              <a:t>36</a:t>
            </a:fld>
            <a:endParaRPr lang="el-GR"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5597A2FE-2749-4BF9-A196-9A016EC451BE}" type="slidenum">
              <a:rPr lang="el-GR" smtClean="0"/>
              <a:pPr/>
              <a:t>37</a:t>
            </a:fld>
            <a:endParaRPr lang="el-GR"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0749BFE9-9713-4761-8ED8-CD04E3ADC8A5}" type="slidenum">
              <a:rPr lang="el-GR" smtClean="0"/>
              <a:pPr/>
              <a:t>38</a:t>
            </a:fld>
            <a:endParaRPr lang="el-GR"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309B2A6D-0E02-4B42-9293-B4FA170095E4}" type="slidenum">
              <a:rPr lang="el-GR" smtClean="0"/>
              <a:pPr/>
              <a:t>39</a:t>
            </a:fld>
            <a:endParaRPr lang="el-GR"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p>
        </p:txBody>
      </p:sp>
      <p:sp>
        <p:nvSpPr>
          <p:cNvPr id="88068" name="Slide Number Placeholder 3"/>
          <p:cNvSpPr>
            <a:spLocks noGrp="1"/>
          </p:cNvSpPr>
          <p:nvPr>
            <p:ph type="sldNum" sz="quarter" idx="5"/>
          </p:nvPr>
        </p:nvSpPr>
        <p:spPr>
          <a:noFill/>
        </p:spPr>
        <p:txBody>
          <a:bodyPr/>
          <a:lstStyle/>
          <a:p>
            <a:fld id="{12556D9D-A8B2-40EC-879D-42BC8FAE197F}" type="slidenum">
              <a:rPr lang="el-GR" smtClean="0"/>
              <a:pPr/>
              <a:t>8</a:t>
            </a:fld>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CC818334-EE18-4FD3-84B6-3557E361BF41}" type="slidenum">
              <a:rPr lang="el-GR" smtClean="0"/>
              <a:pPr/>
              <a:t>9</a:t>
            </a:fld>
            <a:endParaRPr lang="el-GR"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D945F93A-9FB6-444D-A030-C6BE6E5B2A47}" type="slidenum">
              <a:rPr lang="el-GR" smtClean="0"/>
              <a:pPr/>
              <a:t>10</a:t>
            </a:fld>
            <a:endParaRPr lang="el-GR"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mtClean="0"/>
          </a:p>
        </p:txBody>
      </p:sp>
      <p:sp>
        <p:nvSpPr>
          <p:cNvPr id="91140" name="Slide Number Placeholder 3"/>
          <p:cNvSpPr>
            <a:spLocks noGrp="1"/>
          </p:cNvSpPr>
          <p:nvPr>
            <p:ph type="sldNum" sz="quarter" idx="5"/>
          </p:nvPr>
        </p:nvSpPr>
        <p:spPr>
          <a:noFill/>
        </p:spPr>
        <p:txBody>
          <a:bodyPr/>
          <a:lstStyle/>
          <a:p>
            <a:fld id="{7BC06F58-E046-4D1E-BE21-2CE8E2111F5E}" type="slidenum">
              <a:rPr lang="el-GR" smtClean="0"/>
              <a:pPr/>
              <a:t>11</a:t>
            </a:fld>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smtClean="0"/>
          </a:p>
        </p:txBody>
      </p:sp>
      <p:sp>
        <p:nvSpPr>
          <p:cNvPr id="92164" name="Slide Number Placeholder 3"/>
          <p:cNvSpPr>
            <a:spLocks noGrp="1"/>
          </p:cNvSpPr>
          <p:nvPr>
            <p:ph type="sldNum" sz="quarter" idx="5"/>
          </p:nvPr>
        </p:nvSpPr>
        <p:spPr>
          <a:noFill/>
        </p:spPr>
        <p:txBody>
          <a:bodyPr/>
          <a:lstStyle/>
          <a:p>
            <a:fld id="{D857B673-29CB-4427-8616-CA72641E4610}" type="slidenum">
              <a:rPr lang="el-GR" smtClean="0"/>
              <a:pPr/>
              <a:t>12</a:t>
            </a:fld>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90EFACBA-3FF8-4749-AAA6-AC7FCD4CA0DA}" type="slidenum">
              <a:rPr lang="el-GR" smtClean="0"/>
              <a:pPr/>
              <a:t>13</a:t>
            </a:fld>
            <a:endParaRPr lang="el-GR"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C2A857-D923-4698-9B12-BA363828CCFE}" type="slidenum">
              <a:rPr lang="en-US"/>
              <a:pPr>
                <a:defRPr/>
              </a:pPr>
              <a:t>‹#›</a:t>
            </a:fld>
            <a:endParaRPr lang="en-US"/>
          </a:p>
        </p:txBody>
      </p:sp>
    </p:spTree>
  </p:cSld>
  <p:clrMapOvr>
    <a:masterClrMapping/>
  </p:clrMapOvr>
  <p:transition xmlns:p14="http://schemas.microsoft.com/office/powerpoint/2010/main" spd="med">
    <p:comb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A8D71E-ECD4-43D2-9AFB-8AA7AFB0975B}" type="slidenum">
              <a:rPr lang="en-US"/>
              <a:pPr>
                <a:defRPr/>
              </a:pPr>
              <a:t>‹#›</a:t>
            </a:fld>
            <a:endParaRPr lang="en-US"/>
          </a:p>
        </p:txBody>
      </p:sp>
    </p:spTree>
  </p:cSld>
  <p:clrMapOvr>
    <a:masterClrMapping/>
  </p:clrMapOvr>
  <p:transition xmlns:p14="http://schemas.microsoft.com/office/powerpoint/2010/main" spd="med">
    <p:comb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CF9775-B995-4E93-A399-036CA686A25A}" type="slidenum">
              <a:rPr lang="en-US"/>
              <a:pPr>
                <a:defRPr/>
              </a:pPr>
              <a:t>‹#›</a:t>
            </a:fld>
            <a:endParaRPr lang="en-US"/>
          </a:p>
        </p:txBody>
      </p:sp>
    </p:spTree>
  </p:cSld>
  <p:clrMapOvr>
    <a:masterClrMapping/>
  </p:clrMapOvr>
  <p:transition xmlns:p14="http://schemas.microsoft.com/office/powerpoint/2010/main" spd="med">
    <p:comb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a:defRPr/>
            </a:pPr>
            <a:endParaRPr lang="en-US"/>
          </a:p>
        </p:txBody>
      </p:sp>
      <p:sp>
        <p:nvSpPr>
          <p:cNvPr id="2" name="Footer Placeholder 1"/>
          <p:cNvSpPr>
            <a:spLocks noGrp="1"/>
          </p:cNvSpPr>
          <p:nvPr>
            <p:ph type="ftr" sz="quarter" idx="11"/>
          </p:nvPr>
        </p:nvSpPr>
        <p:spPr/>
        <p:txBody>
          <a:bodyPr/>
          <a:lstStyle/>
          <a:p>
            <a:pPr>
              <a:defRPr/>
            </a:pPr>
            <a:endParaRPr lang="en-US"/>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B911DCC4-44C3-41DB-875B-5362203A6583}" type="slidenum">
              <a:rPr lang="en-US" smtClean="0"/>
              <a:pPr>
                <a:defRPr/>
              </a:pPr>
              <a:t>‹#›</a:t>
            </a:fld>
            <a:endParaRPr lang="en-US"/>
          </a:p>
        </p:txBody>
      </p:sp>
    </p:spTree>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a:xfrm>
            <a:off x="3581400" y="76200"/>
            <a:ext cx="2895600" cy="288925"/>
          </a:xfrm>
        </p:spPr>
        <p:txBody>
          <a:bodyPr/>
          <a:lstStyle/>
          <a:p>
            <a:pPr>
              <a:defRPr/>
            </a:pPr>
            <a:endParaRPr lang="en-US"/>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47293C25-FE9F-4373-BD81-B72932812FD9}" type="slidenum">
              <a:rPr lang="en-US" smtClean="0"/>
              <a:pPr>
                <a:defRPr/>
              </a:pPr>
              <a:t>‹#›</a:t>
            </a:fld>
            <a:endParaRPr lang="en-US"/>
          </a:p>
        </p:txBody>
      </p:sp>
    </p:spTree>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a:defRPr/>
            </a:pPr>
            <a:endParaRPr lang="en-US"/>
          </a:p>
        </p:txBody>
      </p:sp>
      <p:sp>
        <p:nvSpPr>
          <p:cNvPr id="11" name="Footer Placeholder 10"/>
          <p:cNvSpPr>
            <a:spLocks noGrp="1"/>
          </p:cNvSpPr>
          <p:nvPr>
            <p:ph type="ftr" sz="quarter" idx="11"/>
          </p:nvPr>
        </p:nvSpPr>
        <p:spPr/>
        <p:txBody>
          <a:bodyPr/>
          <a:lstStyle/>
          <a:p>
            <a:pPr>
              <a:defRPr/>
            </a:pPr>
            <a:endParaRPr lang="en-US"/>
          </a:p>
        </p:txBody>
      </p:sp>
      <p:sp>
        <p:nvSpPr>
          <p:cNvPr id="16" name="Slide Number Placeholder 15"/>
          <p:cNvSpPr>
            <a:spLocks noGrp="1"/>
          </p:cNvSpPr>
          <p:nvPr>
            <p:ph type="sldNum" sz="quarter" idx="12"/>
          </p:nvPr>
        </p:nvSpPr>
        <p:spPr/>
        <p:txBody>
          <a:bodyPr/>
          <a:lstStyle/>
          <a:p>
            <a:pPr>
              <a:defRPr/>
            </a:pPr>
            <a:fld id="{34F8F38C-C3CE-4531-A94D-87FD635FF202}" type="slidenum">
              <a:rPr lang="en-US" smtClean="0"/>
              <a:pPr>
                <a:defRPr/>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med">
    <p:comb dir="vert"/>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01BF730F-6374-495A-AD64-3BDB1C552456}" type="slidenum">
              <a:rPr lang="en-US" smtClean="0"/>
              <a:pPr>
                <a:defRPr/>
              </a:pPr>
              <a:t>‹#›</a:t>
            </a:fld>
            <a:endParaRPr lang="en-US"/>
          </a:p>
        </p:txBody>
      </p:sp>
    </p:spTree>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229600" y="6477000"/>
            <a:ext cx="762000" cy="246888"/>
          </a:xfrm>
        </p:spPr>
        <p:txBody>
          <a:bodyPr/>
          <a:lstStyle/>
          <a:p>
            <a:pPr>
              <a:defRPr/>
            </a:pPr>
            <a:fld id="{58361E08-0580-4A95-A7C2-4295D1E7CA7A}" type="slidenum">
              <a:rPr lang="en-US" smtClean="0"/>
              <a:pPr>
                <a:defRPr/>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p>
        </p:txBody>
      </p:sp>
      <p:sp>
        <p:nvSpPr>
          <p:cNvPr id="21" name="Footer Placeholder 20"/>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02F703E-EDCB-4767-994E-8E3B601D36FB}" type="slidenum">
              <a:rPr lang="en-US" smtClean="0"/>
              <a:pPr>
                <a:defRPr/>
              </a:pPr>
              <a:t>‹#›</a:t>
            </a:fld>
            <a:endParaRPr lang="en-US"/>
          </a:p>
        </p:txBody>
      </p:sp>
    </p:spTree>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24" name="Footer Placeholder 23"/>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607E145-6FD7-42C9-A05B-70603A3DED7D}" type="slidenum">
              <a:rPr lang="en-US" smtClean="0"/>
              <a:pPr>
                <a:defRPr/>
              </a:pPr>
              <a:t>‹#›</a:t>
            </a:fld>
            <a:endParaRPr lang="en-US"/>
          </a:p>
        </p:txBody>
      </p:sp>
    </p:spTree>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p>
        </p:txBody>
      </p:sp>
      <p:sp>
        <p:nvSpPr>
          <p:cNvPr id="29" name="Footer Placeholder 28"/>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89CD4ED-70E2-4C74-8E08-681710A997DB}" type="slidenum">
              <a:rPr lang="en-US" smtClean="0"/>
              <a:pPr>
                <a:defRPr/>
              </a:pPr>
              <a:t>‹#›</a:t>
            </a:fld>
            <a:endParaRPr lang="en-US"/>
          </a:p>
        </p:txBody>
      </p:sp>
    </p:spTree>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A751C6-3193-4599-90C9-1687F015EA41}" type="slidenum">
              <a:rPr lang="en-US"/>
              <a:pPr>
                <a:defRPr/>
              </a:pPr>
              <a:t>‹#›</a:t>
            </a:fld>
            <a:endParaRPr lang="en-US"/>
          </a:p>
        </p:txBody>
      </p:sp>
    </p:spTree>
  </p:cSld>
  <p:clrMapOvr>
    <a:masterClrMapping/>
  </p:clrMapOvr>
  <p:transition xmlns:p14="http://schemas.microsoft.com/office/powerpoint/2010/main" spd="med">
    <p:comb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600AC06F-656A-4CED-812C-FC63C3820DA3}" type="slidenum">
              <a:rPr lang="en-US" smtClean="0"/>
              <a:pPr>
                <a:defRPr/>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C8EE82-88CE-4C61-9037-8374C3CBCD79}" type="slidenum">
              <a:rPr lang="en-US" smtClean="0"/>
              <a:pPr>
                <a:defRPr/>
              </a:pPr>
              <a:t>‹#›</a:t>
            </a:fld>
            <a:endParaRPr lang="en-US"/>
          </a:p>
        </p:txBody>
      </p:sp>
    </p:spTree>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30CF80-A9D2-4A8B-9A82-4B6534251B76}" type="slidenum">
              <a:rPr lang="en-US" smtClean="0"/>
              <a:pPr>
                <a:defRPr/>
              </a:pPr>
              <a:t>‹#›</a:t>
            </a:fld>
            <a:endParaRPr lang="en-US"/>
          </a:p>
        </p:txBody>
      </p:sp>
    </p:spTree>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BE3C22-C177-4709-A06C-9ACED5ADD428}" type="slidenum">
              <a:rPr lang="en-US"/>
              <a:pPr>
                <a:defRPr/>
              </a:pPr>
              <a:t>‹#›</a:t>
            </a:fld>
            <a:endParaRPr lang="en-US"/>
          </a:p>
        </p:txBody>
      </p:sp>
    </p:spTree>
  </p:cSld>
  <p:clrMapOvr>
    <a:masterClrMapping/>
  </p:clrMapOvr>
  <p:transition xmlns:p14="http://schemas.microsoft.com/office/powerpoint/2010/main" spd="med">
    <p:comb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A87B4E-56B5-4635-ABD9-45C286DE0E40}" type="slidenum">
              <a:rPr lang="en-US"/>
              <a:pPr>
                <a:defRPr/>
              </a:pPr>
              <a:t>‹#›</a:t>
            </a:fld>
            <a:endParaRPr lang="en-US"/>
          </a:p>
        </p:txBody>
      </p:sp>
    </p:spTree>
  </p:cSld>
  <p:clrMapOvr>
    <a:masterClrMapping/>
  </p:clrMapOvr>
  <p:transition xmlns:p14="http://schemas.microsoft.com/office/powerpoint/2010/main" spd="med">
    <p:comb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1E6CA0C-8440-40A8-AFC5-B46C035FA7D3}" type="slidenum">
              <a:rPr lang="en-US"/>
              <a:pPr>
                <a:defRPr/>
              </a:pPr>
              <a:t>‹#›</a:t>
            </a:fld>
            <a:endParaRPr lang="en-US"/>
          </a:p>
        </p:txBody>
      </p:sp>
    </p:spTree>
  </p:cSld>
  <p:clrMapOvr>
    <a:masterClrMapping/>
  </p:clrMapOvr>
  <p:transition xmlns:p14="http://schemas.microsoft.com/office/powerpoint/2010/main" spd="med">
    <p:comb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E3066C-9BCB-4FC9-A073-BD1C9B65E453}" type="slidenum">
              <a:rPr lang="en-US"/>
              <a:pPr>
                <a:defRPr/>
              </a:pPr>
              <a:t>‹#›</a:t>
            </a:fld>
            <a:endParaRPr lang="en-US"/>
          </a:p>
        </p:txBody>
      </p:sp>
    </p:spTree>
  </p:cSld>
  <p:clrMapOvr>
    <a:masterClrMapping/>
  </p:clrMapOvr>
  <p:transition xmlns:p14="http://schemas.microsoft.com/office/powerpoint/2010/main" spd="med">
    <p:comb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BC45523-8382-4BE9-978A-6FF8D14B64B3}" type="slidenum">
              <a:rPr lang="en-US"/>
              <a:pPr>
                <a:defRPr/>
              </a:pPr>
              <a:t>‹#›</a:t>
            </a:fld>
            <a:endParaRPr lang="en-US"/>
          </a:p>
        </p:txBody>
      </p:sp>
    </p:spTree>
  </p:cSld>
  <p:clrMapOvr>
    <a:masterClrMapping/>
  </p:clrMapOvr>
  <p:transition xmlns:p14="http://schemas.microsoft.com/office/powerpoint/2010/main" spd="med">
    <p:comb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82FEDB-E2C9-443B-9EC5-9886257927C1}" type="slidenum">
              <a:rPr lang="en-US"/>
              <a:pPr>
                <a:defRPr/>
              </a:pPr>
              <a:t>‹#›</a:t>
            </a:fld>
            <a:endParaRPr lang="en-US"/>
          </a:p>
        </p:txBody>
      </p:sp>
    </p:spTree>
  </p:cSld>
  <p:clrMapOvr>
    <a:masterClrMapping/>
  </p:clrMapOvr>
  <p:transition xmlns:p14="http://schemas.microsoft.com/office/powerpoint/2010/main" spd="med">
    <p:comb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3A15D9-FD78-44CF-A9D3-906716BFB0E9}" type="slidenum">
              <a:rPr lang="en-US"/>
              <a:pPr>
                <a:defRPr/>
              </a:pPr>
              <a:t>‹#›</a:t>
            </a:fld>
            <a:endParaRPr lang="en-US"/>
          </a:p>
        </p:txBody>
      </p:sp>
    </p:spTree>
  </p:cSld>
  <p:clrMapOvr>
    <a:masterClrMapping/>
  </p:clrMapOvr>
  <p:transition xmlns:p14="http://schemas.microsoft.com/office/powerpoint/2010/main" spd="med">
    <p:comb dir="ver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Κάντε κλικ για να επεξεργαστείτε τον τίτλο</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Κάντε κλικ για να επεξεργαστείτε τα στυλ κειμένου του υποδείγματος</a:t>
            </a:r>
          </a:p>
          <a:p>
            <a:pPr lvl="1"/>
            <a:r>
              <a:rPr lang="en-US" smtClean="0"/>
              <a:t>Δεύτερου επιπέδου</a:t>
            </a:r>
          </a:p>
          <a:p>
            <a:pPr lvl="2"/>
            <a:r>
              <a:rPr lang="en-US" smtClean="0"/>
              <a:t>Τρίτου επιπέδου</a:t>
            </a:r>
          </a:p>
          <a:p>
            <a:pPr lvl="3"/>
            <a:r>
              <a:rPr lang="en-US" smtClean="0"/>
              <a:t>Τέταρτου επιπέδου</a:t>
            </a:r>
          </a:p>
          <a:p>
            <a:pPr lvl="4"/>
            <a:r>
              <a:rPr lang="en-US" smtClean="0"/>
              <a:t>Πέμπτου επιπέδου</a:t>
            </a:r>
          </a:p>
        </p:txBody>
      </p:sp>
      <p:sp>
        <p:nvSpPr>
          <p:cNvPr id="593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a:latin typeface="+mn-lt"/>
                <a:cs typeface="+mn-cs"/>
              </a:defRPr>
            </a:lvl1pPr>
          </a:lstStyle>
          <a:p>
            <a:pPr>
              <a:defRPr/>
            </a:pPr>
            <a:endParaRPr lang="en-US"/>
          </a:p>
        </p:txBody>
      </p:sp>
      <p:sp>
        <p:nvSpPr>
          <p:cNvPr id="593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mn-lt"/>
                <a:cs typeface="+mn-cs"/>
              </a:defRPr>
            </a:lvl1pPr>
          </a:lstStyle>
          <a:p>
            <a:pPr>
              <a:defRPr/>
            </a:pPr>
            <a:endParaRPr lang="en-US"/>
          </a:p>
        </p:txBody>
      </p:sp>
      <p:sp>
        <p:nvSpPr>
          <p:cNvPr id="593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mn-lt"/>
                <a:cs typeface="+mn-cs"/>
              </a:defRPr>
            </a:lvl1pPr>
          </a:lstStyle>
          <a:p>
            <a:pPr>
              <a:defRPr/>
            </a:pPr>
            <a:fld id="{DE231F4E-33C6-4450-9307-83FC3698D7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spd="med">
    <p:comb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DE231F4E-33C6-4450-9307-83FC3698D70D}" type="slidenum">
              <a:rPr lang="en-US" smtClean="0"/>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xmlns:p14="http://schemas.microsoft.com/office/powerpoint/2010/main" spd="med">
    <p:comb dir="vert"/>
  </p:transition>
  <p:timing>
    <p:tnLst>
      <p:par>
        <p:cTn xmlns:p14="http://schemas.microsoft.com/office/powerpoint/2010/mai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tiff"/></Relationships>
</file>

<file path=ppt/slides/_rels/slide10.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18.xml"/><Relationship Id="rId3"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18.xml"/><Relationship Id="rId3"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8.xml"/><Relationship Id="rId4" Type="http://schemas.openxmlformats.org/officeDocument/2006/relationships/notesSlide" Target="../notesSlides/notesSlide10.xml"/><Relationship Id="rId5" Type="http://schemas.openxmlformats.org/officeDocument/2006/relationships/oleObject" Target="../embeddings/oleObject2.bin"/><Relationship Id="rId6"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tags" Target="../tags/tag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18.xml"/><Relationship Id="rId3"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3.bin"/><Relationship Id="rId5" Type="http://schemas.openxmlformats.org/officeDocument/2006/relationships/image" Target="../media/image6.wmf"/><Relationship Id="rId1" Type="http://schemas.openxmlformats.org/officeDocument/2006/relationships/vmlDrawing" Target="../drawings/vmlDrawing3.vml"/><Relationship Id="rId2"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4.bin"/><Relationship Id="rId5" Type="http://schemas.openxmlformats.org/officeDocument/2006/relationships/image" Target="../media/image9.emf"/><Relationship Id="rId1" Type="http://schemas.openxmlformats.org/officeDocument/2006/relationships/vmlDrawing" Target="../drawings/vmlDrawing4.vml"/><Relationship Id="rId2"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5.bin"/><Relationship Id="rId5" Type="http://schemas.openxmlformats.org/officeDocument/2006/relationships/image" Target="../media/image10.emf"/><Relationship Id="rId1" Type="http://schemas.openxmlformats.org/officeDocument/2006/relationships/vmlDrawing" Target="../drawings/vmlDrawing5.vml"/><Relationship Id="rId2"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18.xml"/><Relationship Id="rId3"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18.xml"/><Relationship Id="rId3"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17.xml"/><Relationship Id="rId3"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18.xml"/><Relationship Id="rId3"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18.xml"/><Relationship Id="rId3"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18.xml"/><Relationship Id="rId3"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17.xml"/><Relationship Id="rId3"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11.jpeg"/><Relationship Id="rId1" Type="http://schemas.openxmlformats.org/officeDocument/2006/relationships/tags" Target="../tags/tag15.xml"/><Relationship Id="rId2"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8.xml"/><Relationship Id="rId4" Type="http://schemas.openxmlformats.org/officeDocument/2006/relationships/notesSlide" Target="../notesSlides/notesSlide31.xml"/><Relationship Id="rId5" Type="http://schemas.openxmlformats.org/officeDocument/2006/relationships/oleObject" Target="../embeddings/oleObject6.bin"/><Relationship Id="rId6" Type="http://schemas.openxmlformats.org/officeDocument/2006/relationships/oleObject" Target="../embeddings/Microsoft_Word_97_-_2004_Document1.doc"/><Relationship Id="rId7" Type="http://schemas.openxmlformats.org/officeDocument/2006/relationships/image" Target="../media/image12.emf"/><Relationship Id="rId1" Type="http://schemas.openxmlformats.org/officeDocument/2006/relationships/vmlDrawing" Target="../drawings/vmlDrawing6.vml"/><Relationship Id="rId2" Type="http://schemas.openxmlformats.org/officeDocument/2006/relationships/tags" Target="../tags/tag16.xml"/></Relationships>
</file>

<file path=ppt/slides/_rels/slide36.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17.xml"/><Relationship Id="rId3"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18.xml"/><Relationship Id="rId3"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18.xml"/><Relationship Id="rId3"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18.xml"/><Relationship Id="rId3"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18.xml"/><Relationship Id="rId3" Type="http://schemas.openxmlformats.org/officeDocument/2006/relationships/image" Target="../media/image13.wmf"/></Relationships>
</file>

<file path=ppt/slides/_rels/slide41.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8.xml"/><Relationship Id="rId4" Type="http://schemas.openxmlformats.org/officeDocument/2006/relationships/oleObject" Target="../embeddings/oleObject7.bin"/><Relationship Id="rId5" Type="http://schemas.openxmlformats.org/officeDocument/2006/relationships/oleObject" Target="../embeddings/Microsoft_Word_97_-_2004_Document2.doc"/><Relationship Id="rId6" Type="http://schemas.openxmlformats.org/officeDocument/2006/relationships/image" Target="../media/image14.emf"/><Relationship Id="rId1" Type="http://schemas.openxmlformats.org/officeDocument/2006/relationships/vmlDrawing" Target="../drawings/vmlDrawing7.vml"/><Relationship Id="rId2" Type="http://schemas.openxmlformats.org/officeDocument/2006/relationships/tags" Target="../tags/tag25.xml"/></Relationships>
</file>

<file path=ppt/slides/_rels/slide45.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slideLayout" Target="../slideLayouts/slideLayout18.xml"/><Relationship Id="rId3" Type="http://schemas.openxmlformats.org/officeDocument/2006/relationships/image" Target="../media/image15.emf"/></Relationships>
</file>

<file path=ppt/slides/_rels/slide49.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8.xml"/><Relationship Id="rId3"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8.xml"/><Relationship Id="rId4" Type="http://schemas.openxmlformats.org/officeDocument/2006/relationships/oleObject" Target="../embeddings/oleObject8.bin"/><Relationship Id="rId5" Type="http://schemas.openxmlformats.org/officeDocument/2006/relationships/image" Target="../media/image16.emf"/><Relationship Id="rId1" Type="http://schemas.openxmlformats.org/officeDocument/2006/relationships/vmlDrawing" Target="../drawings/vmlDrawing8.vml"/><Relationship Id="rId2" Type="http://schemas.openxmlformats.org/officeDocument/2006/relationships/tags" Target="../tags/tag32.xml"/></Relationships>
</file>

<file path=ppt/slides/_rels/slide52.xml.rels><?xml version="1.0" encoding="UTF-8" standalone="yes"?>
<Relationships xmlns="http://schemas.openxmlformats.org/package/2006/relationships"><Relationship Id="rId1" Type="http://schemas.openxmlformats.org/officeDocument/2006/relationships/tags" Target="../tags/tag33.xml"/><Relationship Id="rId2"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8.xml"/><Relationship Id="rId4" Type="http://schemas.openxmlformats.org/officeDocument/2006/relationships/oleObject" Target="../embeddings/oleObject9.bin"/><Relationship Id="rId5" Type="http://schemas.openxmlformats.org/officeDocument/2006/relationships/image" Target="../media/image17.emf"/><Relationship Id="rId1" Type="http://schemas.openxmlformats.org/officeDocument/2006/relationships/vmlDrawing" Target="../drawings/vmlDrawing9.vml"/><Relationship Id="rId2" Type="http://schemas.openxmlformats.org/officeDocument/2006/relationships/tags" Target="../tags/tag34.xml"/></Relationships>
</file>

<file path=ppt/slides/_rels/slide54.xml.rels><?xml version="1.0" encoding="UTF-8" standalone="yes"?>
<Relationships xmlns="http://schemas.openxmlformats.org/package/2006/relationships"><Relationship Id="rId1" Type="http://schemas.openxmlformats.org/officeDocument/2006/relationships/tags" Target="../tags/tag35.xml"/><Relationship Id="rId2"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tags" Target="../tags/tag36.xml"/><Relationship Id="rId2"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tags" Target="../tags/tag39.xml"/><Relationship Id="rId2"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tags" Target="../tags/tag40.x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4" Type="http://schemas.openxmlformats.org/officeDocument/2006/relationships/notesSlide" Target="../notesSlides/notesSlide2.xml"/><Relationship Id="rId5" Type="http://schemas.openxmlformats.org/officeDocument/2006/relationships/oleObject" Target="../embeddings/oleObject1.bin"/><Relationship Id="rId6"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tags" Target="../tags/tag2.xml"/></Relationships>
</file>

<file path=ppt/slides/_rels/slide60.xml.rels><?xml version="1.0" encoding="UTF-8" standalone="yes"?>
<Relationships xmlns="http://schemas.openxmlformats.org/package/2006/relationships"><Relationship Id="rId1" Type="http://schemas.openxmlformats.org/officeDocument/2006/relationships/tags" Target="../tags/tag41.xml"/><Relationship Id="rId2"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slideLayout" Target="../slideLayouts/slideLayout7.xml"/><Relationship Id="rId3" Type="http://schemas.openxmlformats.org/officeDocument/2006/relationships/image" Target="../media/image18.jpeg"/></Relationships>
</file>

<file path=ppt/slides/_rels/slide62.xml.rels><?xml version="1.0" encoding="UTF-8" standalone="yes"?>
<Relationships xmlns="http://schemas.openxmlformats.org/package/2006/relationships"><Relationship Id="rId1" Type="http://schemas.openxmlformats.org/officeDocument/2006/relationships/tags" Target="../tags/tag43.xml"/><Relationship Id="rId2" Type="http://schemas.openxmlformats.org/officeDocument/2006/relationships/slideLayout" Target="../slideLayouts/slideLayout7.xml"/><Relationship Id="rId3" Type="http://schemas.openxmlformats.org/officeDocument/2006/relationships/image" Target="../media/image18.jpeg"/></Relationships>
</file>

<file path=ppt/slides/_rels/slide63.xml.rels><?xml version="1.0" encoding="UTF-8" standalone="yes"?>
<Relationships xmlns="http://schemas.openxmlformats.org/package/2006/relationships"><Relationship Id="rId1" Type="http://schemas.openxmlformats.org/officeDocument/2006/relationships/tags" Target="../tags/tag44.xml"/><Relationship Id="rId2" Type="http://schemas.openxmlformats.org/officeDocument/2006/relationships/slideLayout" Target="../slideLayouts/slideLayout7.xml"/><Relationship Id="rId3" Type="http://schemas.openxmlformats.org/officeDocument/2006/relationships/image" Target="../media/image19.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65.xml.rels><?xml version="1.0" encoding="UTF-8" standalone="yes"?>
<Relationships xmlns="http://schemas.openxmlformats.org/package/2006/relationships"><Relationship Id="rId1" Type="http://schemas.openxmlformats.org/officeDocument/2006/relationships/tags" Target="../tags/tag45.xml"/><Relationship Id="rId2"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tags" Target="../tags/tag46.xml"/><Relationship Id="rId2"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tags" Target="../tags/tag47.xml"/><Relationship Id="rId2"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tags" Target="../tags/tag48.xml"/><Relationship Id="rId2"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18.xml"/><Relationship Id="rId3"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86800" cy="838200"/>
          </a:xfrm>
        </p:spPr>
        <p:txBody>
          <a:bodyPr>
            <a:normAutofit/>
          </a:bodyPr>
          <a:lstStyle/>
          <a:p>
            <a:pPr algn="ctr"/>
            <a:r>
              <a:rPr lang="el-GR" sz="2400" cap="none" dirty="0" smtClean="0">
                <a:latin typeface="Times New Roman" pitchFamily="18" charset="0"/>
                <a:cs typeface="Times New Roman" pitchFamily="18" charset="0"/>
              </a:rPr>
              <a:t>Η </a:t>
            </a:r>
            <a:r>
              <a:rPr lang="en-US" sz="2400" cap="none" dirty="0" err="1" smtClean="0">
                <a:latin typeface="Times New Roman" pitchFamily="18" charset="0"/>
                <a:cs typeface="Times New Roman" pitchFamily="18" charset="0"/>
              </a:rPr>
              <a:t>Οικονομοτεχνική</a:t>
            </a:r>
            <a:r>
              <a:rPr lang="en-US" sz="2400" cap="none" dirty="0" smtClean="0">
                <a:latin typeface="Times New Roman" pitchFamily="18" charset="0"/>
                <a:cs typeface="Times New Roman" pitchFamily="18" charset="0"/>
              </a:rPr>
              <a:t> </a:t>
            </a:r>
            <a:r>
              <a:rPr lang="en-US" sz="2400" cap="none" dirty="0" err="1" smtClean="0">
                <a:latin typeface="Times New Roman" pitchFamily="18" charset="0"/>
                <a:cs typeface="Times New Roman" pitchFamily="18" charset="0"/>
              </a:rPr>
              <a:t>Διάστ</a:t>
            </a:r>
            <a:r>
              <a:rPr lang="en-US" sz="2400" cap="none" dirty="0" smtClean="0">
                <a:latin typeface="Times New Roman" pitchFamily="18" charset="0"/>
                <a:cs typeface="Times New Roman" pitchFamily="18" charset="0"/>
              </a:rPr>
              <a:t>α</a:t>
            </a:r>
            <a:r>
              <a:rPr lang="en-US" sz="2400" cap="none" dirty="0" err="1" smtClean="0">
                <a:latin typeface="Times New Roman" pitchFamily="18" charset="0"/>
                <a:cs typeface="Times New Roman" pitchFamily="18" charset="0"/>
              </a:rPr>
              <a:t>ση</a:t>
            </a:r>
            <a:r>
              <a:rPr lang="en-US" sz="2400" cap="none" dirty="0" smtClean="0">
                <a:latin typeface="Times New Roman" pitchFamily="18" charset="0"/>
                <a:cs typeface="Times New Roman" pitchFamily="18" charset="0"/>
              </a:rPr>
              <a:t> </a:t>
            </a:r>
            <a:r>
              <a:rPr lang="el-GR" sz="2400" cap="none" dirty="0">
                <a:latin typeface="Times New Roman" pitchFamily="18" charset="0"/>
                <a:cs typeface="Times New Roman" pitchFamily="18" charset="0"/>
              </a:rPr>
              <a:t>τ</a:t>
            </a:r>
            <a:r>
              <a:rPr lang="en-US" sz="2400" cap="none" dirty="0" err="1" smtClean="0">
                <a:latin typeface="Times New Roman" pitchFamily="18" charset="0"/>
                <a:cs typeface="Times New Roman" pitchFamily="18" charset="0"/>
              </a:rPr>
              <a:t>η</a:t>
            </a:r>
            <a:r>
              <a:rPr lang="el-GR" sz="2400" cap="none" dirty="0" smtClean="0">
                <a:latin typeface="Times New Roman" pitchFamily="18" charset="0"/>
                <a:cs typeface="Times New Roman" pitchFamily="18" charset="0"/>
              </a:rPr>
              <a:t>ς</a:t>
            </a:r>
            <a:r>
              <a:rPr lang="en-US" sz="2400" cap="none" dirty="0" smtClean="0">
                <a:latin typeface="Times New Roman" pitchFamily="18" charset="0"/>
                <a:cs typeface="Times New Roman" pitchFamily="18" charset="0"/>
              </a:rPr>
              <a:t> </a:t>
            </a:r>
            <a:r>
              <a:rPr lang="en-US" sz="2400" cap="none" dirty="0" err="1" smtClean="0">
                <a:latin typeface="Times New Roman" pitchFamily="18" charset="0"/>
                <a:cs typeface="Times New Roman" pitchFamily="18" charset="0"/>
              </a:rPr>
              <a:t>Δι</a:t>
            </a:r>
            <a:r>
              <a:rPr lang="en-US" sz="2400" cap="none" dirty="0" smtClean="0">
                <a:latin typeface="Times New Roman" pitchFamily="18" charset="0"/>
                <a:cs typeface="Times New Roman" pitchFamily="18" charset="0"/>
              </a:rPr>
              <a:t>α</a:t>
            </a:r>
            <a:r>
              <a:rPr lang="en-US" sz="2400" cap="none" dirty="0" err="1" smtClean="0">
                <a:latin typeface="Times New Roman" pitchFamily="18" charset="0"/>
                <a:cs typeface="Times New Roman" pitchFamily="18" charset="0"/>
              </a:rPr>
              <a:t>χείριση</a:t>
            </a:r>
            <a:r>
              <a:rPr lang="el-GR" sz="2400" cap="none" dirty="0" smtClean="0">
                <a:latin typeface="Times New Roman" pitchFamily="18" charset="0"/>
                <a:cs typeface="Times New Roman" pitchFamily="18" charset="0"/>
              </a:rPr>
              <a:t>ς</a:t>
            </a:r>
            <a:r>
              <a:rPr lang="en-US" sz="2400" cap="none" dirty="0" smtClean="0">
                <a:latin typeface="Times New Roman" pitchFamily="18" charset="0"/>
                <a:cs typeface="Times New Roman" pitchFamily="18" charset="0"/>
              </a:rPr>
              <a:t> </a:t>
            </a:r>
            <a:r>
              <a:rPr lang="el-GR" sz="2400" cap="none" dirty="0" err="1">
                <a:latin typeface="Times New Roman" pitchFamily="18" charset="0"/>
                <a:cs typeface="Times New Roman" pitchFamily="18" charset="0"/>
              </a:rPr>
              <a:t>τ</a:t>
            </a:r>
            <a:r>
              <a:rPr lang="en-US" sz="2400" cap="none" dirty="0" err="1" smtClean="0">
                <a:latin typeface="Times New Roman" pitchFamily="18" charset="0"/>
                <a:cs typeface="Times New Roman" pitchFamily="18" charset="0"/>
              </a:rPr>
              <a:t>ων</a:t>
            </a:r>
            <a:r>
              <a:rPr lang="en-US" sz="2400" cap="none" dirty="0" smtClean="0">
                <a:latin typeface="Times New Roman" pitchFamily="18" charset="0"/>
                <a:cs typeface="Times New Roman" pitchFamily="18" charset="0"/>
              </a:rPr>
              <a:t> </a:t>
            </a:r>
            <a:r>
              <a:rPr lang="en-US" sz="2400" cap="none" dirty="0" err="1" smtClean="0">
                <a:latin typeface="Times New Roman" pitchFamily="18" charset="0"/>
                <a:cs typeface="Times New Roman" pitchFamily="18" charset="0"/>
              </a:rPr>
              <a:t>Ορυκτών</a:t>
            </a:r>
            <a:r>
              <a:rPr lang="en-US" sz="2400" cap="none" dirty="0" smtClean="0">
                <a:latin typeface="Times New Roman" pitchFamily="18" charset="0"/>
                <a:cs typeface="Times New Roman" pitchFamily="18" charset="0"/>
              </a:rPr>
              <a:t> </a:t>
            </a:r>
            <a:r>
              <a:rPr lang="en-US" sz="2400" cap="none" dirty="0" err="1" smtClean="0">
                <a:latin typeface="Times New Roman" pitchFamily="18" charset="0"/>
                <a:cs typeface="Times New Roman" pitchFamily="18" charset="0"/>
              </a:rPr>
              <a:t>Πρώτων</a:t>
            </a:r>
            <a:r>
              <a:rPr lang="en-US" sz="2400" cap="none" dirty="0" smtClean="0">
                <a:latin typeface="Times New Roman" pitchFamily="18" charset="0"/>
                <a:cs typeface="Times New Roman" pitchFamily="18" charset="0"/>
              </a:rPr>
              <a:t> </a:t>
            </a:r>
            <a:r>
              <a:rPr lang="en-US" sz="2400" cap="none" dirty="0" err="1" smtClean="0">
                <a:latin typeface="Times New Roman" pitchFamily="18" charset="0"/>
                <a:cs typeface="Times New Roman" pitchFamily="18" charset="0"/>
              </a:rPr>
              <a:t>Υλών</a:t>
            </a:r>
            <a:endParaRPr lang="en-US" sz="2400" cap="none" dirty="0">
              <a:latin typeface="Times New Roman" pitchFamily="18" charset="0"/>
              <a:cs typeface="Times New Roman" pitchFamily="18" charset="0"/>
            </a:endParaRPr>
          </a:p>
        </p:txBody>
      </p:sp>
      <p:sp>
        <p:nvSpPr>
          <p:cNvPr id="3" name="Content Placeholder 2"/>
          <p:cNvSpPr>
            <a:spLocks noGrp="1"/>
          </p:cNvSpPr>
          <p:nvPr>
            <p:ph idx="1"/>
          </p:nvPr>
        </p:nvSpPr>
        <p:spPr>
          <a:xfrm>
            <a:off x="323528" y="1124744"/>
            <a:ext cx="8686800" cy="4525963"/>
          </a:xfrm>
        </p:spPr>
        <p:txBody>
          <a:bodyPr>
            <a:normAutofit/>
          </a:bodyPr>
          <a:lstStyle/>
          <a:p>
            <a:pPr algn="ctr"/>
            <a:r>
              <a:rPr lang="el-GR" sz="2000" b="1" dirty="0" smtClean="0">
                <a:effectLst>
                  <a:outerShdw blurRad="38100" dist="38100" dir="2700000" algn="tl">
                    <a:srgbClr val="000000">
                      <a:alpha val="43137"/>
                    </a:srgbClr>
                  </a:outerShdw>
                </a:effectLst>
                <a:latin typeface="Times New Roman" pitchFamily="18" charset="0"/>
                <a:cs typeface="Times New Roman" pitchFamily="18" charset="0"/>
              </a:rPr>
              <a:t>Ο κύκλος της διαχείρισης</a:t>
            </a:r>
            <a:endParaRPr lang="en-US"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4" descr="Ο κύκλος της διαχείρισης των ορυκτών πρώτων υλών.tiff"/>
          <p:cNvPicPr>
            <a:picLocks noChangeAspect="1"/>
          </p:cNvPicPr>
          <p:nvPr/>
        </p:nvPicPr>
        <p:blipFill>
          <a:blip r:embed="rId2" cstate="print"/>
          <a:stretch>
            <a:fillRect/>
          </a:stretch>
        </p:blipFill>
        <p:spPr>
          <a:xfrm>
            <a:off x="1475656" y="1556792"/>
            <a:ext cx="5982725" cy="5215856"/>
          </a:xfrm>
          <a:prstGeom prst="rect">
            <a:avLst/>
          </a:prstGeom>
        </p:spPr>
      </p:pic>
    </p:spTree>
  </p:cSld>
  <p:clrMapOvr>
    <a:masterClrMapping/>
  </p:clrMapOvr>
  <p:transition xmlns:p14="http://schemas.microsoft.com/office/powerpoint/2010/main" spd="med">
    <p:comb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395288" y="1341438"/>
            <a:ext cx="8462962" cy="5121275"/>
          </a:xfrm>
          <a:prstGeom prst="rect">
            <a:avLst/>
          </a:prstGeom>
          <a:noFill/>
          <a:ln w="9525">
            <a:noFill/>
            <a:miter lim="800000"/>
            <a:headEnd/>
            <a:tailEnd/>
          </a:ln>
        </p:spPr>
        <p:txBody>
          <a:bodyPr anchor="ctr">
            <a:spAutoFit/>
          </a:bodyPr>
          <a:lstStyle/>
          <a:p>
            <a:pPr indent="71438">
              <a:spcBef>
                <a:spcPct val="0"/>
              </a:spcBef>
              <a:tabLst>
                <a:tab pos="-2251075" algn="l"/>
                <a:tab pos="-1350963" algn="l"/>
                <a:tab pos="2835275" algn="l"/>
                <a:tab pos="3382963" algn="l"/>
                <a:tab pos="4114800" algn="l"/>
              </a:tabLst>
            </a:pPr>
            <a:r>
              <a:rPr lang="el-GR" sz="1500" b="0"/>
              <a:t>Οι ΟΠΥ έχουν μεν ένα δεδομένο αποθεματικό δυναμικό είναι όμως συνηθέστατα μεταβλητής ποιότητας. Το γεγονός ότι μέσα στο ίδιο κοίτασμα έχουμε μεταβαλλόμενες ποιότητες μας αναγκάζει να εισάγουμε την έννοια της ελάχιστα αποδεκτής περιεκτικότητας στα χρήσιμα μέταλλα για να είναι κάποιο κοίτασμα οικονομικό (cut-off), καθώς και την προσεκτική εξέταση των διαδοχικών σταδίων της έρευνας προκειμένου να αποφασίσουμε αν θα συνεχίσουμε ή όχι.</a:t>
            </a:r>
            <a:endParaRPr lang="en-US" sz="1500" b="0"/>
          </a:p>
          <a:p>
            <a:pPr indent="71438">
              <a:spcBef>
                <a:spcPct val="0"/>
              </a:spcBef>
              <a:tabLst>
                <a:tab pos="-2251075" algn="l"/>
                <a:tab pos="-1350963" algn="l"/>
                <a:tab pos="2835275" algn="l"/>
                <a:tab pos="3382963" algn="l"/>
                <a:tab pos="4114800" algn="l"/>
              </a:tabLst>
            </a:pPr>
            <a:r>
              <a:rPr lang="el-GR" sz="1500" b="0"/>
              <a:t>  Τέλος οι ΟΠΥ βρίσκονται σε συγκεκριμένες περιοχές, δεν έχουν την δυνατότητα να κινηθούν (...!) ίσως σε πλεονεκτικότερες από πλευράς αγοράς περιοχές. Κατά συνέπεια η ανάπτυξη ενός μεταλλείου, η εξόρυξη, και η φάση τουλάχιστον του εμπλουτισμού γίνονται εκεί που βρίσκεται και το κοίτασμα. Γίνεται επομένως αμέσως φανερή η μεγάλη σημασία της δυνατότητας και του κόστους μεταφοράς, της ύπαρξης νερού, της ύπαρξης της αναγκαίας κοινωνικής υποδομής (κατοικίες, ψυχαγωγία, κλπ). Αν κάποιο κοίτασμα βρίσκεται σε δύσβατη και απομονωμένη περιοχή είναι αμέσως φανερό ότι οι  παραπάνω παράγοντες δυνατόν να έχουν καθοριστική επίδραση στην απαιτούμενη επένδυση και το λειτουργικό κόστος για το άνοιγμα κάποιου μεταλλείου ακόμη και αν το κοίτασμα ικανοποιεί τις λοιπές οικονομοτεχνικές προδιαγραφές.</a:t>
            </a:r>
            <a:endParaRPr lang="en-US" sz="1500" b="0"/>
          </a:p>
          <a:p>
            <a:pPr indent="71438">
              <a:spcBef>
                <a:spcPct val="0"/>
              </a:spcBef>
              <a:tabLst>
                <a:tab pos="-2251075" algn="l"/>
                <a:tab pos="-1350963" algn="l"/>
                <a:tab pos="2835275" algn="l"/>
                <a:tab pos="3382963" algn="l"/>
                <a:tab pos="4114800" algn="l"/>
              </a:tabLst>
            </a:pPr>
            <a:r>
              <a:rPr lang="el-GR" sz="1500" b="0"/>
              <a:t>  Η ΓΕΩΓΡΑΦΙΚΗ-ΓΕΩΛΟΓΙΚΗ ΔΙΑΣΤΑΣΗ σε ότι αφορά την τοποθεσία των ΟΠΥ σε τοπικό αλλά κύρια σε παγκόσμιο επίπεδο είναι τεράστιας σημασίας. </a:t>
            </a:r>
            <a:endParaRPr lang="en-US" sz="1500" b="0"/>
          </a:p>
          <a:p>
            <a:pPr indent="71438">
              <a:spcBef>
                <a:spcPct val="0"/>
              </a:spcBef>
              <a:tabLst>
                <a:tab pos="-2251075" algn="l"/>
                <a:tab pos="-1350963" algn="l"/>
                <a:tab pos="2835275" algn="l"/>
                <a:tab pos="3382963" algn="l"/>
                <a:tab pos="4114800" algn="l"/>
              </a:tabLst>
            </a:pPr>
            <a:r>
              <a:rPr lang="el-GR" sz="1500" b="0"/>
              <a:t> Φτωχές αναπτυσσόμενες χώρες βρίσκονται να έχουν σημαντικά αποθέματα, στρατηγικών πολλές φορές, ΟΠΥ ενώ χώρες με βιομηχανική ανάπτυξη που τις χρειάζονται να μην έχουν. Ο καθαρά αυτός γεωλογικός παράγοντας εξηγεί γιατί οι ΟΠΥ είναι τόσο σημαντικές για την εγχώρια και παγκόσμια οικονομία, και το αίτιο κοινωνικοπολιτικών συγκρούσεων σε παγκόσμιο επίπεδο, αίτιο επαναστάσεων και ξένων επεμβάσεων παλαιότερα σε χώρες του Τρίτου Κόσμου, παλαιότερα, προκειμένου να ελέγχουν μεγάλα κοιτάσματα στρατηγικών ΟΠΥ.</a:t>
            </a:r>
          </a:p>
        </p:txBody>
      </p:sp>
      <p:sp>
        <p:nvSpPr>
          <p:cNvPr id="12293" name="Rectangle 5"/>
          <p:cNvSpPr>
            <a:spLocks noChangeArrowheads="1"/>
          </p:cNvSpPr>
          <p:nvPr/>
        </p:nvSpPr>
        <p:spPr bwMode="auto">
          <a:xfrm>
            <a:off x="1476375" y="404813"/>
            <a:ext cx="6092825" cy="395287"/>
          </a:xfrm>
          <a:prstGeom prst="rect">
            <a:avLst/>
          </a:prstGeom>
          <a:solidFill>
            <a:srgbClr val="969696"/>
          </a:solidFill>
          <a:ln w="28575">
            <a:solidFill>
              <a:srgbClr val="C0C0C0"/>
            </a:solidFill>
            <a:miter lim="800000"/>
            <a:headEnd/>
            <a:tailEnd/>
          </a:ln>
          <a:effectLst/>
        </p:spPr>
        <p:txBody>
          <a:bodyPr wrap="none">
            <a:spAutoFit/>
          </a:bodyPr>
          <a:lstStyle/>
          <a:p>
            <a:pPr algn="l">
              <a:spcBef>
                <a:spcPct val="0"/>
              </a:spcBef>
              <a:defRPr/>
            </a:pPr>
            <a:r>
              <a:rPr lang="el-GR" sz="1800" dirty="0">
                <a:effectLst>
                  <a:outerShdw blurRad="38100" dist="38100" dir="2700000" algn="tl">
                    <a:srgbClr val="FFFFFF"/>
                  </a:outerShdw>
                </a:effectLst>
                <a:latin typeface="Arial" charset="0"/>
                <a:cs typeface="Arial" charset="0"/>
              </a:rPr>
              <a:t>Χ Α Ρ Α Κ Τ Η Ρ Ι Σ Τ Ι Κ Α   Π Ρ Σ Φ Ο Ρ Α Σ   Ο.Π.Υ (2)</a:t>
            </a:r>
          </a:p>
        </p:txBody>
      </p:sp>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0" y="214290"/>
          <a:ext cx="8858312" cy="714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7" name="TextBox 3"/>
          <p:cNvSpPr txBox="1">
            <a:spLocks noChangeArrowheads="1"/>
          </p:cNvSpPr>
          <p:nvPr/>
        </p:nvSpPr>
        <p:spPr bwMode="auto">
          <a:xfrm>
            <a:off x="0" y="1214438"/>
            <a:ext cx="9001125" cy="5370512"/>
          </a:xfrm>
          <a:prstGeom prst="rect">
            <a:avLst/>
          </a:prstGeom>
          <a:noFill/>
          <a:ln w="9525">
            <a:noFill/>
            <a:miter lim="800000"/>
            <a:headEnd/>
            <a:tailEnd/>
          </a:ln>
        </p:spPr>
        <p:txBody>
          <a:bodyPr>
            <a:spAutoFit/>
          </a:bodyPr>
          <a:lstStyle/>
          <a:p>
            <a:r>
              <a:rPr lang="el-GR" sz="1400"/>
              <a:t>Η ίδια η φύση της μεταλλευτικής δραστηριότητας, παρουσιάζει πολυπλοκότητα και ιδιομορφίες οι οποίες εισάγουν επιπρόσθετες παραμέτρους κινδύνου στην διαδικασία αξιολόγησης μιας νέας επένδυσης. Τα ιδιαίτερα χαρακτηριστικά που διαμορφώνουν αυτή την εικόνα είναι :</a:t>
            </a:r>
            <a:endParaRPr lang="en-US" sz="1400"/>
          </a:p>
          <a:p>
            <a:r>
              <a:rPr lang="el-GR" sz="1400">
                <a:solidFill>
                  <a:srgbClr val="FF0000"/>
                </a:solidFill>
              </a:rPr>
              <a:t>(α) Η μη ανανεωσιμότητα των ορυκτών φυσικών πόρων</a:t>
            </a:r>
            <a:endParaRPr lang="en-US" sz="1400" i="1">
              <a:solidFill>
                <a:srgbClr val="FF0000"/>
              </a:solidFill>
            </a:endParaRPr>
          </a:p>
          <a:p>
            <a:r>
              <a:rPr lang="el-GR" sz="1400"/>
              <a:t>Η τελική εκροή ενός έργου Έρευνας και Αναζήτησης μιας Ο.Π.Υ. δηλαδή  το κοίτασμα, είναι πεπερασμένο, εξαντλήσιμο και από τη στιγμή που θα εξορυχθεί δεν αναγεννάται. Η διάρκεια ζωής της εκμετάλλευσης ενός κοιτάσματος, είναι επομένως συνάρτηση του μεγέθους των αποθεμάτων και του ρυθμού παραγωγής, είναι πεπερασμένη. Η εξάντληση του κοιτάσματος, ολοκληρωτική ή μερική, καθορίζει και τη χρονική περίοδο ολοκλήρωσης του έργου.</a:t>
            </a:r>
            <a:endParaRPr lang="en-US" sz="1400"/>
          </a:p>
          <a:p>
            <a:r>
              <a:rPr lang="el-GR" sz="1400">
                <a:solidFill>
                  <a:srgbClr val="FF0000"/>
                </a:solidFill>
              </a:rPr>
              <a:t>(β) Η μοναδικότητα κάθε κοιτάσματος</a:t>
            </a:r>
            <a:endParaRPr lang="en-US" sz="1400" i="1">
              <a:solidFill>
                <a:srgbClr val="FF0000"/>
              </a:solidFill>
            </a:endParaRPr>
          </a:p>
          <a:p>
            <a:r>
              <a:rPr lang="el-GR" sz="1400"/>
              <a:t>Η χωροθέτηση ενός κοιτάσματος  και τα ποιοτικά του χαρακτηριστικά συντελούν και στην  μοναδικότητά του, η οποία σχετίζεται με τις πολύ συγκεκριμένες φυσικοχημικές συνθήκες γένεσης και μετασχηματισμού (θερμοκρασίες, πιέσεις κτλ.) που επικρατούσαν στην περιοχή κατά την περίοδο της γεωλογικής της ιστορίας. Το γεγονός αυτό προσδίδει  αβεβαιότητα αναφορικά με τις ανακτόμενες πληροφορίες τόσο για τα αποθέματα και την περιεκτικότητα του όσο και για τις  συνθήκες της εκμετάλλευσης οι οποίες επιδρούν στη διαμόρφωση του κόστους της.</a:t>
            </a:r>
            <a:endParaRPr lang="en-US" sz="1400"/>
          </a:p>
          <a:p>
            <a:r>
              <a:rPr lang="el-GR" sz="1400">
                <a:solidFill>
                  <a:srgbClr val="FF0000"/>
                </a:solidFill>
              </a:rPr>
              <a:t>(γ) Η χρονική διάρκεια των μεταλλευτικών επενδύσεων</a:t>
            </a:r>
            <a:endParaRPr lang="en-US" sz="1400" i="1">
              <a:solidFill>
                <a:srgbClr val="FF0000"/>
              </a:solidFill>
            </a:endParaRPr>
          </a:p>
          <a:p>
            <a:r>
              <a:rPr lang="el-GR" sz="1400"/>
              <a:t>Η μεγάλη διάρκεια της ερευνητικής διαδικασίας έως την έναρξη της παραγωγής, αλλά και το χρονικό διάστημα που απαιτείται για την πραγματική απόσβεση των επενδυόμενων κεφαλαίων, καθιστά τις μεταλλευτικές επενδύσεις υψηλού κινδύνου και ευάλωτες σε πολλές εξωγενείς παραμέτρους, όπως στη διακύμανση των τιμών και στον ανταγωνισμό από υποκατάστατα προϊόντα. </a:t>
            </a:r>
            <a:endParaRPr lang="en-US" sz="1400"/>
          </a:p>
          <a:p>
            <a:endParaRPr lang="en-US" sz="1400"/>
          </a:p>
        </p:txBody>
      </p:sp>
    </p:spTree>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0" y="142875"/>
            <a:ext cx="8929688" cy="7129463"/>
          </a:xfrm>
          <a:prstGeom prst="rect">
            <a:avLst/>
          </a:prstGeom>
          <a:noFill/>
          <a:ln w="9525">
            <a:noFill/>
            <a:miter lim="800000"/>
            <a:headEnd/>
            <a:tailEnd/>
          </a:ln>
        </p:spPr>
        <p:txBody>
          <a:bodyPr>
            <a:spAutoFit/>
          </a:bodyPr>
          <a:lstStyle/>
          <a:p>
            <a:r>
              <a:rPr lang="el-GR" sz="1400">
                <a:solidFill>
                  <a:srgbClr val="FF0000"/>
                </a:solidFill>
                <a:latin typeface="Arial Narrow" pitchFamily="34" charset="0"/>
              </a:rPr>
              <a:t>(δ) Η γεωγραφία των εκμεταλλεύσεων</a:t>
            </a:r>
            <a:endParaRPr lang="en-US" sz="1400" i="1">
              <a:solidFill>
                <a:srgbClr val="FF0000"/>
              </a:solidFill>
              <a:latin typeface="Arial Narrow" pitchFamily="34" charset="0"/>
            </a:endParaRPr>
          </a:p>
          <a:p>
            <a:r>
              <a:rPr lang="el-GR" sz="1400">
                <a:latin typeface="Arial Narrow" pitchFamily="34" charset="0"/>
              </a:rPr>
              <a:t>Τα κοιτάσματα εντοπίζονται εκεί που οι φυσικές διεργασίες τα έχουν τοποθετήσει και όχι εκεί που θα ήταν επιθυμητό από τους επιχειρηματίες αλλά και από τις κοινωνίες. Σημαντικά κοιτάσματα μπορεί να υπάρχουν κάτω από ένα χωριό, σε ένα απομακρυσμένο μέρος ή σε ένα τοπίο ιδιαίτερου φυσικού κάλλους. Μια εκμετάλλευση πρέπει να είναι ανταγωνιστική τόσο σε επίπεδο αγορών όσο και σε επίπεδο επενδύσεων. Επειδή οι ιδιότητες των καθαρών μετάλλων είναι οι ίδιες ανεξάρτητα  από το πού παράγονται, το κόστος παραγωγής   καθορίζει και την ανταγωνιστικότητα της εκμετάλλευσης με βάση τα διεθνή δεδομένα για το προϊόν. Οι τιμές των περισσότερων ορυκτών μετάλλων καθορίζονται διεθνώς ενώ το κόστος τοπικά. Πιθανοί επενδυτές δεν αναλύουν μόνο το επενδυτικό κλίμα της κάθε υποψήφιας χώρας αλλά και τις μελλοντικές τάσεις, τις κυβερνητικές πολιτικές, το θεσμικό και κανονιστικό πλαίσιο, τη γραφειοκρατία, το βαθμό διαφθοράς. Όλα τα παραπάνω δημιουργούν επιπρόσθετους κινδύνους  και προβληματισμούς τόσο στο στάδιο της Έρευνας και Αναζήτησης μιας Ο.Π.Υ. όσο και στο στάδιο μιας μεταλλευτικής επένδυσης.</a:t>
            </a:r>
            <a:endParaRPr lang="en-US" sz="1400">
              <a:latin typeface="Arial Narrow" pitchFamily="34" charset="0"/>
            </a:endParaRPr>
          </a:p>
          <a:p>
            <a:r>
              <a:rPr lang="el-GR" sz="1400">
                <a:solidFill>
                  <a:srgbClr val="FF0000"/>
                </a:solidFill>
                <a:latin typeface="Arial Narrow" pitchFamily="34" charset="0"/>
              </a:rPr>
              <a:t>(ε) Επίδραση στο φυσικό περιβάλλον</a:t>
            </a:r>
            <a:endParaRPr lang="en-US" sz="1400">
              <a:solidFill>
                <a:srgbClr val="FF0000"/>
              </a:solidFill>
              <a:latin typeface="Arial Narrow" pitchFamily="34" charset="0"/>
            </a:endParaRPr>
          </a:p>
          <a:p>
            <a:r>
              <a:rPr lang="el-GR" sz="1400">
                <a:latin typeface="Arial Narrow" pitchFamily="34" charset="0"/>
              </a:rPr>
              <a:t>Η πιθανότητα ενός ερευνητικού προγράμματος να εντοπίσει οικονομικά αξιοποιήσιμο κοίτασμα είναι πολύ μικρή και το ερευνητικό κόστος στις περισσότερες των περιπτώσεων αρκετά υψηλό. Για να αυξηθεί η πιθανότητα αυτή η βιομηχανία χρειάζεται πρόσβαση σε μεγάλες εκτάσεις. Η μετάβαση από το ερευνητικό στάδιο σ' αυτό της εκμετάλλευσης συνοδεύεται από τη μετάβαση σε μικρές περιοχές για όσο χρόνο διαρκεί η εκμετάλλευση του ορυκτού πόρου. Σε κάθε περίπτωση όμως η πραγματοποίηση εκμετάλλευσης επιφέρει αναπόφευκτες αλλοιώσεις στο φυσικό περιβάλλον, η έκταση των οποίων εξαρτάται από την εφαρμοζόμενη τεχνολογία ασφαλούς λειτουργίας των μεταλλευτικών εγκαταστάσεων, το επίπεδο αποκατάστασης περιβάλλοντος και το νομοθετικό πλαίσιο που καθορίζει την τελευταία.</a:t>
            </a:r>
            <a:endParaRPr lang="en-US" sz="1400">
              <a:latin typeface="Arial Narrow" pitchFamily="34" charset="0"/>
            </a:endParaRPr>
          </a:p>
          <a:p>
            <a:r>
              <a:rPr lang="el-GR" sz="1400">
                <a:solidFill>
                  <a:srgbClr val="FF0000"/>
                </a:solidFill>
                <a:latin typeface="Arial Narrow" pitchFamily="34" charset="0"/>
              </a:rPr>
              <a:t>(στ) Κοινωνική ανεκτικότητα</a:t>
            </a:r>
            <a:endParaRPr lang="en-US" sz="1400">
              <a:solidFill>
                <a:srgbClr val="FF0000"/>
              </a:solidFill>
              <a:latin typeface="Arial Narrow" pitchFamily="34" charset="0"/>
            </a:endParaRPr>
          </a:p>
          <a:p>
            <a:r>
              <a:rPr lang="el-GR" sz="1400">
                <a:latin typeface="Arial Narrow" pitchFamily="34" charset="0"/>
              </a:rPr>
              <a:t>Η εξόρυξη είναι μια οικονομική δραστηριότητα με πολλές φορές αρνητικές εξωτερικές επιδράσεις. Ο κίνδυνος αρνητικής κοινωνικής ανεκτικότητας και αποδοχής ενός μεταλλευτικού έργου, οδηγεί σε επιπρόσθετο επιχειρηματικό κίνδυνο. Στις περισσότερες περιπτώσεις, διάφορες ομάδες και φορείς εμπλέκονται  άμεσα ή έμμεσα τόσο σε ένα έργο Έρευνας και Αναζήτησης όσο  και στην υλοποίηση της επένδυσης με τελείως διαφορετικές επιδιώξεις και στόχους (π.χ. ρυθμιστικές αρχές, τοπική αυτοδιοίκηση, περιβαλλοντικές οργανώσεις, μη κυβερνητικές οργανώσεις).Όλοι αυτοί ασκούν μεγάλη και πολλές φορές καταλυτική επίδραση στην εξέλιξη ενός Έργου. Η παράμετρος αυτή εμφανίζεται να διαδραματίζει όλο και σημαντικότερο ρόλο στο επιτυχές ή όχι ενός έργου Ε&amp;Α μιας Ο.Π.Υ. Αξιολογούμενα έργα με θετικό πρόσημο οικονομικής αποδοτικότητας και περιβαλλοντικά ανεκτά μπορεί να παραμείνουν αναξιοποίητα.</a:t>
            </a:r>
            <a:endParaRPr lang="en-US" sz="1400">
              <a:latin typeface="Arial Narrow" pitchFamily="34" charset="0"/>
            </a:endParaRPr>
          </a:p>
          <a:p>
            <a:endParaRPr lang="en-US" sz="1400"/>
          </a:p>
        </p:txBody>
      </p:sp>
    </p:spTree>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0" y="-26988"/>
            <a:ext cx="8358188" cy="6408738"/>
          </a:xfrm>
          <a:prstGeom prst="rect">
            <a:avLst/>
          </a:prstGeom>
          <a:noFill/>
          <a:ln w="9525">
            <a:noFill/>
            <a:miter lim="800000"/>
            <a:headEnd/>
            <a:tailEnd/>
          </a:ln>
          <a:effectLst/>
        </p:spPr>
        <p:txBody>
          <a:bodyPr lIns="180918" tIns="152352" rIns="-193614" bIns="38088" anchor="ctr">
            <a:spAutoFit/>
          </a:bodyPr>
          <a:lstStyle/>
          <a:p>
            <a:pPr indent="71438" algn="l">
              <a:spcBef>
                <a:spcPct val="0"/>
              </a:spcBef>
              <a:tabLst>
                <a:tab pos="-2251075" algn="l"/>
                <a:tab pos="-1350963" algn="l"/>
                <a:tab pos="2835275" algn="l"/>
                <a:tab pos="3382963" algn="l"/>
                <a:tab pos="4114800" algn="l"/>
              </a:tabLst>
              <a:defRPr/>
            </a:pPr>
            <a:r>
              <a:rPr lang="el-GR" sz="1800" i="1" dirty="0">
                <a:latin typeface="Arial" charset="0"/>
                <a:cs typeface="Arial" charset="0"/>
              </a:rPr>
              <a:t> </a:t>
            </a:r>
            <a:r>
              <a:rPr lang="el-GR" sz="1800" dirty="0">
                <a:effectLst>
                  <a:outerShdw blurRad="38100" dist="38100" dir="2700000" algn="tl">
                    <a:srgbClr val="C0C0C0"/>
                  </a:outerShdw>
                </a:effectLst>
              </a:rPr>
              <a:t>Η  Δ Ι Α Δ Ι Κ Α Σ Ι Α   Ε Ρ Ε Υ Ν Α Σ - Α Ξ Ι Ο Π Ο Ι Η Σ Η Σ  Τ Ω Ν   Ο.Π.Υ</a:t>
            </a:r>
            <a:r>
              <a:rPr lang="en-US" sz="1800" dirty="0">
                <a:effectLst>
                  <a:outerShdw blurRad="38100" dist="38100" dir="2700000" algn="tl">
                    <a:srgbClr val="C0C0C0"/>
                  </a:outerShdw>
                </a:effectLst>
              </a:rPr>
              <a:t> </a:t>
            </a:r>
            <a:r>
              <a:rPr lang="el-GR" sz="1800" dirty="0">
                <a:effectLst>
                  <a:outerShdw blurRad="38100" dist="38100" dir="2700000" algn="tl">
                    <a:srgbClr val="C0C0C0"/>
                  </a:outerShdw>
                </a:effectLst>
              </a:rPr>
              <a:t>(1)</a:t>
            </a:r>
          </a:p>
          <a:p>
            <a:pPr indent="71438" algn="l">
              <a:spcBef>
                <a:spcPct val="0"/>
              </a:spcBef>
              <a:tabLst>
                <a:tab pos="-2251075" algn="l"/>
                <a:tab pos="-1350963" algn="l"/>
                <a:tab pos="2835275" algn="l"/>
                <a:tab pos="3382963" algn="l"/>
                <a:tab pos="4114800" algn="l"/>
              </a:tabLst>
              <a:defRPr/>
            </a:pPr>
            <a:r>
              <a:rPr lang="el-GR" sz="1800" b="0" dirty="0">
                <a:latin typeface="Arial" charset="0"/>
                <a:cs typeface="Arial" charset="0"/>
              </a:rPr>
              <a:t>  </a:t>
            </a:r>
            <a:endParaRPr lang="en-US" sz="1800" b="0" dirty="0">
              <a:latin typeface="Arial" charset="0"/>
              <a:cs typeface="Arial" charset="0"/>
            </a:endParaRPr>
          </a:p>
          <a:p>
            <a:pPr indent="71438">
              <a:spcBef>
                <a:spcPct val="0"/>
              </a:spcBef>
              <a:tabLst>
                <a:tab pos="-2251075" algn="l"/>
                <a:tab pos="-1350963" algn="l"/>
                <a:tab pos="2835275" algn="l"/>
                <a:tab pos="3382963" algn="l"/>
                <a:tab pos="4114800" algn="l"/>
              </a:tabLst>
              <a:defRPr/>
            </a:pPr>
            <a:r>
              <a:rPr lang="el-GR" sz="1600" b="0" dirty="0">
                <a:latin typeface="Arial" charset="0"/>
                <a:cs typeface="Arial" charset="0"/>
              </a:rPr>
              <a:t>Ο ρόλος της μεταλλευτικής βιομηχανίας στην οικονομία είναι να εντοπίσει περιχαρακώσει, να αναπτύξει ένα κοίτασμα με θετικό οικονομικό αποτέλεσμα και κατόπιν να προχωρήσει στην εξόρυξη, επεξεργασία και εμπορία του τελικού προϊόντος. Ένα οικονομικό λοιπόν κοίτασμα είναι το κυρίαρχο σημείο στην όλη παραπάνω διαδικασία. Τα οικονομικά χαρακτηριστικά αυτής της διαδικασίας προσδιορίζονται από ένα αριθμό τεχνικών παραμέτρων οι οποίες αντανακλούν εν μέρει το γεωλογικό περιβάλλον με το οποίο συνδέονται οι ΟΠΥ. Στην ΕΙΚΟΝΑ.2 δίδεται αναλυτικά ένα διάγραμμα ροής όπου φαίνονται τα διάφορα στάδια μέσω των οποίων οι ΟΠΥ μετατρέπονται από εμφανίσεις σε κοίτασμα και κατόπιν σε εμπορεύσιμα προϊόντα. Η φυσική παρουσία των ΟΠΥ και η ζήτηση της αγοράς για πρώτες ύλες δίδουν το βασικό κίνητρο για να κινηθεί η όλη διαδικασία έρευνας-αξιοποίησης των ΟΠΥ.</a:t>
            </a:r>
          </a:p>
          <a:p>
            <a:pPr indent="71438">
              <a:spcBef>
                <a:spcPct val="0"/>
              </a:spcBef>
              <a:tabLst>
                <a:tab pos="-2251075" algn="l"/>
                <a:tab pos="-1350963" algn="l"/>
                <a:tab pos="2835275" algn="l"/>
                <a:tab pos="3382963" algn="l"/>
                <a:tab pos="4114800" algn="l"/>
              </a:tabLst>
              <a:defRPr/>
            </a:pPr>
            <a:r>
              <a:rPr lang="el-GR" sz="1600" b="0" dirty="0">
                <a:latin typeface="Arial" charset="0"/>
                <a:cs typeface="Arial" charset="0"/>
              </a:rPr>
              <a:t>Στην ΕΙΚΟΝΑ 3. Δίδονται αναλυτικότερα οι διάφορες φάσεις της κοιτασματολογικής έρευνας για ΟΠΥ όπως αποτυπώθηκε από την Γαλλική Γεωλογική Υπηρεσία (</a:t>
            </a:r>
            <a:r>
              <a:rPr lang="en-US" sz="1600" b="0" dirty="0">
                <a:latin typeface="Arial" charset="0"/>
                <a:cs typeface="Arial" charset="0"/>
              </a:rPr>
              <a:t>BRGM</a:t>
            </a:r>
            <a:r>
              <a:rPr lang="el-GR" sz="1600" b="0" dirty="0">
                <a:latin typeface="Arial" charset="0"/>
                <a:cs typeface="Arial" charset="0"/>
              </a:rPr>
              <a:t>)   το 1981 και όπως με μικροτροποποιήσεις εφαρμόζεται στις αναπτυγμένες βιομηχανικές χώρες και από την μεταλλευτική βιομηχανία διεθνώς.. Στην Εικόνα αυτή δίδονται λεπτομερώς οι προδιαγραφές, και οι εκτελούμενες εργασίες σε ότι αφορά τις φάσεις της έρευνας, τους αντικειμενικούς στόχους κάθε ερευνητικού σταδίου τις εμπλεκόμενες  επιστημονικές ειδικότητες , η χωρική έκταση της έρευνας  , η μέση χρονική διάρκεια κάθε ερευνητικής φάσης καθώς και το κόστος. Σε ότι αφορά το κόστος δίδεται σε Γαλλικά Φράγκα και δραχμές είναι ενδεικτικό, αναφέρεται σε δεδομένα του 1981(και στην ισοτιμία φράγκου-δραχμής της εποχής εκείνης) αλλά είναι χρήσιμο για καθαρά συγκριτικούς λόγους και κυρίως για να δοθεί η ποσοτική διάσταση της μεγάλης αύξησης του κόστους καθώς προχωρούμε σε λεπτομερέστερες ερευνητικές φάσεις. </a:t>
            </a:r>
          </a:p>
        </p:txBody>
      </p:sp>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5"/>
          <p:cNvGraphicFramePr>
            <a:graphicFrameLocks noChangeAspect="1"/>
          </p:cNvGraphicFramePr>
          <p:nvPr/>
        </p:nvGraphicFramePr>
        <p:xfrm>
          <a:off x="827088" y="115888"/>
          <a:ext cx="7632700" cy="6648450"/>
        </p:xfrm>
        <a:graphic>
          <a:graphicData uri="http://schemas.openxmlformats.org/presentationml/2006/ole">
            <mc:AlternateContent xmlns:mc="http://schemas.openxmlformats.org/markup-compatibility/2006">
              <mc:Choice xmlns:v="urn:schemas-microsoft-com:vml" Requires="v">
                <p:oleObj spid="_x0000_s2059" name="Visio" r:id="rId5" imgW="9918323" imgH="11028878" progId="">
                  <p:embed/>
                </p:oleObj>
              </mc:Choice>
              <mc:Fallback>
                <p:oleObj name="Visio" r:id="rId5" imgW="9918323" imgH="11028878"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115888"/>
                        <a:ext cx="7632700" cy="664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051" name="Rectangle 6"/>
          <p:cNvSpPr>
            <a:spLocks noChangeArrowheads="1"/>
          </p:cNvSpPr>
          <p:nvPr/>
        </p:nvSpPr>
        <p:spPr bwMode="auto">
          <a:xfrm>
            <a:off x="250825" y="2636838"/>
            <a:ext cx="1584325" cy="792162"/>
          </a:xfrm>
          <a:prstGeom prst="rect">
            <a:avLst/>
          </a:prstGeom>
          <a:solidFill>
            <a:schemeClr val="accent1"/>
          </a:solidFill>
          <a:ln w="9525">
            <a:solidFill>
              <a:schemeClr val="tx1"/>
            </a:solidFill>
            <a:miter lim="800000"/>
            <a:headEnd/>
            <a:tailEnd/>
          </a:ln>
        </p:spPr>
        <p:txBody>
          <a:bodyPr wrap="none" anchor="ctr"/>
          <a:lstStyle/>
          <a:p>
            <a:pPr algn="l">
              <a:spcBef>
                <a:spcPct val="0"/>
              </a:spcBef>
            </a:pPr>
            <a:r>
              <a:rPr lang="el-GR" sz="1400"/>
              <a:t>ΕΙΚΟΝΑ 2</a:t>
            </a:r>
            <a:endParaRPr lang="en-US" sz="1400"/>
          </a:p>
        </p:txBody>
      </p:sp>
    </p:spTree>
    <p:custDataLst>
      <p:tags r:id="rId2"/>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0" y="285750"/>
            <a:ext cx="9001125" cy="5694363"/>
          </a:xfrm>
          <a:prstGeom prst="rect">
            <a:avLst/>
          </a:prstGeom>
          <a:noFill/>
          <a:ln w="9525">
            <a:noFill/>
            <a:miter lim="800000"/>
            <a:headEnd/>
            <a:tailEnd/>
          </a:ln>
        </p:spPr>
        <p:txBody>
          <a:bodyPr>
            <a:spAutoFit/>
          </a:bodyPr>
          <a:lstStyle/>
          <a:p>
            <a:r>
              <a:rPr lang="el-GR" sz="1400"/>
              <a:t>Στο διαχωρισμό των φάσεων που προτείνει το  BRGM, δίδονται  οι προδιαγραφές, και οι εκτελούμενες εργασίες σε ότι αφορά τις φάσεις της έρευνας, τους αντικειµενικούς στόχους κάθε ερευνητικού σταδίου τις εµπλεκόµενες επιστημονικές ειδικότητες , τη χωρική έκταση της έρευνας , τη µέση χρονική διάρκεια κάθε ερευνητικής φάσης καθώς και το ενδεικτικό  κόστος.</a:t>
            </a:r>
            <a:endParaRPr lang="en-US" sz="1400"/>
          </a:p>
          <a:p>
            <a:r>
              <a:rPr lang="el-GR" sz="1400"/>
              <a:t>Στο αρχικό στάδιο της έρευνας εντοπίζονται οι ευρύτερες περιοχές όπου-µε βάση γεωλογικά, µεταλλογεννετικά στοιχεία υπάρχουν υψηλές πιθανότητες να υπάρχει ο ζητούμενος τύπος του κοιτάσµατος. Στις περιοχές αυτές αρχίζουν οι ενδεδειγμένες σε κάθε περίπτωση γεωλογικές, γεωφυσικές και γεωχηµικές έρευνες. Το αρχικό στάδιο της έρευνας θεωρείται επιτυχές εφόσον εντοπισθούν εμφανίσεις του ζητούμενου κοιτάσµατος. Στο στάδιο αυτό έχουμε µία εμφάνιση άγνωστου μεγέθους και αξίας. Σ’ αυτό  το σημείο αρχίζει το επόμενο στάδιο που έχει σαν στόχο την περιχαράκωση της εμφάνισης µε  λεπτομερέστερες γεωλογικές, γεωφυσικές, και γεωχηµικές έρευνες καθώς και γεωτρήσεις. Στο τέλος αυτού του σταδίου  πραγματοποιείται η οικονομοτεχνική αξιολόγηση  που μπορεί να  δείξει αν προδιαγράφεται οικονομικός στόχος.</a:t>
            </a:r>
            <a:endParaRPr lang="en-US" sz="1400"/>
          </a:p>
          <a:p>
            <a:r>
              <a:rPr lang="el-GR" sz="1400"/>
              <a:t>Οι αξιολογήσεις διαχωρίζονται σε : χονδρική εκτίμηση, προκαταρκτική μελέτη σκοπιμότητας, προμελέτη σκοπιμότητας, τελική μελέτη σκοπιμότητας, ενώ τα όρια σφάλματος προσδιορισμού των βασικών μεγεθών είναι της τάξης: του ±25% έως ±40% σε μια χονδρική εκτίμηση, του ±15% έως ±25% σε μια προκαταρκτική μελέτη σκοπιμότητας, του ±10% έως ±15% σε μια προμελέτη σκοπιμότητας και του ±2% έως ±10% σε μια τελική μελέτη σκοπιμότητας. Ο σκοπός της εκπόνησης ενδιά­μεσων μελετών σκοπιμότητας είναι η διαπίστωση του κατά πόσο θα πρέπει να συνεχιστεί ή όχι η έρευνα για τη συγκέντρωση πρόσθετων στοιχείων για το υπό μελέτη κοίτασμα, εάν το αποτέλεσμα της μελέτης είναι αρνητικό ή θετικό αντίστοιχα. </a:t>
            </a:r>
            <a:r>
              <a:rPr lang="el-GR" sz="1400" u="sng"/>
              <a:t>Βλεπ. Κεφ. 3</a:t>
            </a:r>
            <a:endParaRPr lang="en-US" sz="1400"/>
          </a:p>
          <a:p>
            <a:r>
              <a:rPr lang="el-GR" sz="1400"/>
              <a:t> Με την διενέργεια της έρευνας επιδιώκεται η απόκτηση δεδομένων και η μετατροπή τους σε πληροφορίες  και γνώση σε σχέση με τον τρόπο γέννησης της ερευνώμενης μεταλλοφορίας, του  γεωλογικού περιβάλλοντος, και την εξαγωγή συμπερασμάτων για την γεωμετρία, την ποσότητα, και περιεκτικότητα σε χρήσιμα και βλαπτικά συστατικά του εν δυνάμει κοιτάσματος.</a:t>
            </a:r>
            <a:endParaRPr lang="en-US" sz="1400"/>
          </a:p>
          <a:p>
            <a:endParaRPr lang="en-US" sz="1400"/>
          </a:p>
        </p:txBody>
      </p:sp>
    </p:spTree>
  </p:cSld>
  <p:clrMapOvr>
    <a:masterClrMapping/>
  </p:clrMapOvr>
  <p:transition xmlns:p14="http://schemas.microsoft.com/office/powerpoint/2010/main" spd="med">
    <p:comb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214313" y="981075"/>
            <a:ext cx="8786812" cy="5262563"/>
          </a:xfrm>
          <a:prstGeom prst="rect">
            <a:avLst/>
          </a:prstGeom>
          <a:noFill/>
          <a:ln w="9525">
            <a:noFill/>
            <a:miter lim="800000"/>
            <a:headEnd/>
            <a:tailEnd/>
          </a:ln>
        </p:spPr>
        <p:txBody>
          <a:bodyPr anchor="ctr">
            <a:spAutoFit/>
          </a:bodyPr>
          <a:lstStyle/>
          <a:p>
            <a:pPr indent="71438">
              <a:spcBef>
                <a:spcPct val="0"/>
              </a:spcBef>
              <a:tabLst>
                <a:tab pos="-2251075" algn="l"/>
                <a:tab pos="-1350963" algn="l"/>
              </a:tabLst>
            </a:pPr>
            <a:r>
              <a:rPr lang="el-GR" sz="1400" b="0"/>
              <a:t>Όπως φαίνεται στην </a:t>
            </a:r>
            <a:r>
              <a:rPr lang="el-GR" sz="1400"/>
              <a:t>ΕΙΚΟΝΑ 2 και στην ΕΙΚΟΝΑ.3</a:t>
            </a:r>
            <a:r>
              <a:rPr lang="el-GR" sz="1400" b="0"/>
              <a:t>  η φάση της έρευνας-αξιολόγησης των ΟΠΥ, αποτελείται από διαδοχικά στάδια. Στο τέλος κάθε σταδίου αξιολογείται ή περαιτέρω συνέχιση της έρευνας ή όχι. Στο αρχικό στάδιο της έρευνας εντοπίζονται οι ευρύτερες περιοχές όπου-με βάση γεωλογικά, μεταλλογεννετικά στοιχεία υπάρχουν υψηλές πιθανότητες να υπάρχει ο ζητούμενος τύπος ή τύπο του κοιτάσματος. Στις περιοχές αυτές κατόπιν αρχίζουν οι ενδεδειγμένες σε κάθε περίπτωση γεωλογικές, γεωφυσικές και γεωχημικές έρευνες. Το αρχικό στάδιο της έρευνας θεωρείται επιτυχές εφόσον εντοπισθούν  εμφανίσεις του ζητούμενοι κοιτάσματος. Στο στάδιο αυτό έχουμε μία εμφάνιση άγνωστου μεγέθους και αξίας. Από δω αρχίζει το επόμενο στάδιο που στόχο έχει την περιχαράκωση της εμφάνισης με γεωτρήσεις, λεπτομερέστερες γεωλογικές, γεωφυσικές, γεωχημικές έρευνες. Αν στο τέλος του σταδίου αυτού η οικονομοτεχνική αξιολόγηση που θα γίνει δείξει ότι προδιαγράφεται οικονομικός στόχος προχωρούμε σε εντατικό γεωτρητικό πρόγραμμα με στόχο την πλήρη περιχαράκωση του κοιτάσματος, την μέτρηση των ποιοτικών (περιεκτικότητες π.χ. σε ζητούμενα μέταλλα, εμπλουτισημότητα) και ποσοτικών (αποθεματικό δυναμικό σε επίπεδο C1-B) του χαρακτηριστικών. Η οικονομοτεχνική αξιολόγηση που θα γίνει στο τέλος αυτού του σταδίου θα μας δείξει αν το κοίτασμα αυτό είναι οικονομικά αξιοποιήσιμο, και μπορεί επομένως να αρχίσει μεταλλευτική δραστηριότητα. Εδώ τελειώνει και η φάση της έρευνας-αξιολόγησης.</a:t>
            </a:r>
            <a:endParaRPr lang="en-US" sz="1400" b="0"/>
          </a:p>
          <a:p>
            <a:pPr indent="71438">
              <a:spcBef>
                <a:spcPct val="0"/>
              </a:spcBef>
              <a:tabLst>
                <a:tab pos="-2251075" algn="l"/>
                <a:tab pos="-1350963" algn="l"/>
              </a:tabLst>
            </a:pPr>
            <a:r>
              <a:rPr lang="el-GR" sz="1400" b="0"/>
              <a:t>  Η επόμενη φάση είναι αυτή της ανάπτυξης μεταλλείου. Ένα πράγμα που προσδιορίζεται άμεσα είναι η βέλτιστη παραγωγική ικανότητα. Συνηθέστατα επίσης είναι αναγκαίος ο εμπλουτισμός του εξορυσσόμενου μεταλλεύματος ώστε το προκύπτον συμπύκνωμα να μπορεί να μεταφερθεί με μικρότερο κόστος και φυσικά να πωληθεί σε καλύτερη τιμή. Έτσι η δημιουργία της μονάδας εμπλουτισμού γίνεται ταυτόχρονα με το έργο ανάπτυξης του μεταλλείου.</a:t>
            </a:r>
            <a:endParaRPr lang="en-US" sz="1400" b="0"/>
          </a:p>
          <a:p>
            <a:pPr indent="71438">
              <a:spcBef>
                <a:spcPct val="0"/>
              </a:spcBef>
              <a:tabLst>
                <a:tab pos="-2251075" algn="l"/>
                <a:tab pos="-1350963" algn="l"/>
              </a:tabLst>
            </a:pPr>
            <a:r>
              <a:rPr lang="el-GR" sz="1400" b="0"/>
              <a:t>  Όταν τελειώσουν τα έργα αυτά τότε αρχίζει η επόμενη φάση. Η φάση της παραγωγής, της μεταλλείας. Στη διάρκεια της φάσης αυτής δυνατόν να έχουμε την απομάκρυνση των αχρήστων (αδρανών) υλικών σε περίπτωση υπαίθριας εκμετάλλευσης ή τον σχεδιασμό της υπόγειας εκμετάλλευσης.</a:t>
            </a:r>
            <a:endParaRPr lang="en-US" sz="1400" b="0"/>
          </a:p>
          <a:p>
            <a:pPr indent="71438">
              <a:spcBef>
                <a:spcPct val="0"/>
              </a:spcBef>
              <a:tabLst>
                <a:tab pos="-2251075" algn="l"/>
                <a:tab pos="-1350963" algn="l"/>
              </a:tabLst>
            </a:pPr>
            <a:r>
              <a:rPr lang="el-GR" sz="1400" b="0"/>
              <a:t>  Στη φάση αυτή έχουμε επίσης την μετατροπή των περισσοτέρων αποθεμάτων σε Β ή και Α με κάνναβο γεωτρήσεων, ανατινάξεις, υποστυλώσεις, το "γέμισμα" των περιοχών από τις οποίες ήδη εξορύχθη μετάλλευμα με αδρανή κύρια υλικά κλπ.</a:t>
            </a:r>
          </a:p>
        </p:txBody>
      </p:sp>
      <p:sp>
        <p:nvSpPr>
          <p:cNvPr id="16389" name="Rectangle 5"/>
          <p:cNvSpPr>
            <a:spLocks noChangeArrowheads="1"/>
          </p:cNvSpPr>
          <p:nvPr/>
        </p:nvSpPr>
        <p:spPr bwMode="auto">
          <a:xfrm>
            <a:off x="539750" y="260350"/>
            <a:ext cx="8312150" cy="366713"/>
          </a:xfrm>
          <a:prstGeom prst="rect">
            <a:avLst/>
          </a:prstGeom>
          <a:noFill/>
          <a:ln w="9525">
            <a:noFill/>
            <a:miter lim="800000"/>
            <a:headEnd/>
            <a:tailEnd/>
          </a:ln>
          <a:effectLst/>
        </p:spPr>
        <p:txBody>
          <a:bodyPr wrap="none">
            <a:spAutoFit/>
          </a:bodyPr>
          <a:lstStyle/>
          <a:p>
            <a:pPr algn="l">
              <a:spcBef>
                <a:spcPct val="0"/>
              </a:spcBef>
              <a:defRPr/>
            </a:pPr>
            <a:r>
              <a:rPr lang="el-GR" sz="1800">
                <a:effectLst>
                  <a:outerShdw blurRad="38100" dist="38100" dir="2700000" algn="tl">
                    <a:srgbClr val="C0C0C0"/>
                  </a:outerShdw>
                </a:effectLst>
                <a:latin typeface="Arial" charset="0"/>
                <a:cs typeface="Arial" charset="0"/>
              </a:rPr>
              <a:t>Η  Δ Ι Α Δ Ι Κ Α Σ Ι Α   Ε Ρ Ε Υ Ν Α Σ - Α Ξ Ι Ο Π Ο Ι Η Σ Η Σ  Τ Ω Ν   Ο.Π.Υ</a:t>
            </a:r>
            <a:r>
              <a:rPr lang="en-US" sz="1800">
                <a:effectLst>
                  <a:outerShdw blurRad="38100" dist="38100" dir="2700000" algn="tl">
                    <a:srgbClr val="C0C0C0"/>
                  </a:outerShdw>
                </a:effectLst>
                <a:latin typeface="Arial" charset="0"/>
                <a:cs typeface="Arial" charset="0"/>
              </a:rPr>
              <a:t> </a:t>
            </a:r>
            <a:r>
              <a:rPr lang="el-GR" sz="1800">
                <a:effectLst>
                  <a:outerShdw blurRad="38100" dist="38100" dir="2700000" algn="tl">
                    <a:srgbClr val="C0C0C0"/>
                  </a:outerShdw>
                </a:effectLst>
                <a:latin typeface="Arial" charset="0"/>
                <a:cs typeface="Arial" charset="0"/>
              </a:rPr>
              <a:t>(2)</a:t>
            </a:r>
          </a:p>
        </p:txBody>
      </p:sp>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542908"/>
          </a:xfrm>
        </p:spPr>
        <p:txBody>
          <a:bodyPr>
            <a:normAutofit/>
          </a:bodyPr>
          <a:lstStyle/>
          <a:p>
            <a:pPr algn="ctr"/>
            <a:r>
              <a:rPr lang="el-GR" sz="1600" dirty="0" smtClean="0"/>
              <a:t>Η ΔΙΑΔΙΚΑΣΙΑ ΤΗΣ ΑΞΙΟΛΟΓΗΣΗΣ ΕΝΟΣ ΚΟΙΤΑΣΜΑΤΟΣ</a:t>
            </a:r>
            <a:endParaRPr lang="en-US" sz="1600" dirty="0"/>
          </a:p>
        </p:txBody>
      </p:sp>
      <p:sp>
        <p:nvSpPr>
          <p:cNvPr id="3" name="Content Placeholder 2"/>
          <p:cNvSpPr>
            <a:spLocks noGrp="1"/>
          </p:cNvSpPr>
          <p:nvPr>
            <p:ph idx="1"/>
          </p:nvPr>
        </p:nvSpPr>
        <p:spPr>
          <a:xfrm>
            <a:off x="0" y="500042"/>
            <a:ext cx="9144000" cy="6500858"/>
          </a:xfrm>
        </p:spPr>
        <p:txBody>
          <a:bodyPr>
            <a:noAutofit/>
          </a:bodyPr>
          <a:lstStyle/>
          <a:p>
            <a:r>
              <a:rPr lang="el-GR" sz="1400" dirty="0" smtClean="0">
                <a:latin typeface="Calibri" pitchFamily="34" charset="0"/>
              </a:rPr>
              <a:t>Στις περισσότερες των περιπτώσεων οι εφαρμοζόμενες μέθοδοι αξιολόγησης διερευνούν της αποδοτικότητα του επενδυόμενου κεφαλαίου που αποτελεί ίσως το μοναδικό κριτήριο λήψης αποφάσεων για την υλοποίηση μιας μεταλλευτικής επένδυσης ή και την συνέχιση της ερευνητικής διαδικασίας  ενός έργου Ε &amp; Α. στα στάδια των “τακτικών” και  “λεπτομερών” ερευνών .</a:t>
            </a:r>
            <a:endParaRPr lang="en-US" sz="1400" dirty="0" smtClean="0">
              <a:latin typeface="Calibri" pitchFamily="34" charset="0"/>
            </a:endParaRPr>
          </a:p>
          <a:p>
            <a:r>
              <a:rPr lang="el-GR" sz="1400" dirty="0" smtClean="0">
                <a:latin typeface="Calibri" pitchFamily="34" charset="0"/>
              </a:rPr>
              <a:t>Τα καθιερωμένα οικονομικά κριτήρια αξιολόγησης αναφέρονται κυρίως στο κοίτασμα αυτό καθεαυτό, λαμβάνοντας μερικώς υπόψη την επίδραση εξωγενών παραμέτρων (κυρίως την τιμή πώλησης του μεταλλεύματος ή του μετάλλου και το επιτόκιο αναγωγής) χωρίς να καλύπτουν ολοκληρωμένα τη δυναμική του συστήματος. Η πολυπλοκότητα και η αλληλεξάρτηση των παραμέτρων που συνδέονται με την εκμετάλλευση ενός κοιτάσματος, παρουσιάζεται ενδεικτικά  στο  παρακάτω </a:t>
            </a:r>
            <a:r>
              <a:rPr lang="el-GR" sz="1400" b="1" dirty="0" smtClean="0">
                <a:latin typeface="Calibri" pitchFamily="34" charset="0"/>
              </a:rPr>
              <a:t>σχήμα .</a:t>
            </a:r>
          </a:p>
          <a:p>
            <a:r>
              <a:rPr lang="el-GR" sz="1400" dirty="0" smtClean="0">
                <a:latin typeface="Calibri" pitchFamily="34" charset="0"/>
              </a:rPr>
              <a:t>Τα τελευταία χρόνια έχει αναπτυχθεί ένας έντονος προβληματισμός για το ζήτημα της  προσδοκώμενης ωφέλειας από την αξιοποίηση ενός κοιτάσματος. Η άποψη της κλασικής θεωρίας για την αποδοχή μιας επένδυσης εφόσον οι μελλοντικές  ταμειακές εισροές είναι τουλάχιστον ίσες με τις ταμειακές εκροές, αναπροσαρμοσμένες με το κατάλληλο επιτόκιο, δεν λαμβάνει υπόψη τον δυναμικό χαρακτήρα ούτε της ερευνητικής διαδικασίας αλλά ούτε και μιας μελλοντικής εκμετάλλευσης, με αποτέλεσμα οδηγεί πολλές φορές σε λανθασμένες επιλογές.</a:t>
            </a:r>
            <a:endParaRPr lang="en-US" sz="1400" dirty="0" smtClean="0">
              <a:latin typeface="Calibri" pitchFamily="34" charset="0"/>
            </a:endParaRPr>
          </a:p>
          <a:p>
            <a:r>
              <a:rPr lang="el-GR" sz="1400" dirty="0" smtClean="0">
                <a:latin typeface="Calibri" pitchFamily="34" charset="0"/>
              </a:rPr>
              <a:t>Από τα παραπάνω προκύπτει ότι η λήψη μιας  απόφασης θα πρέπει να βασίζεται  σε μια περισσότερο ολιστική και συστημική  προσέγγιση, σταθμίζοντας όλους τους παράγοντες που συναρτώνται όχι μόνο με τα χαρακτηριστικά του δεδομένου κοιτάσματος αλλά και με την πρόβλεψη της εξέλιξης των εξωγενών παραμέτρων. Ιδιαίτερα θα πρέπει να ληφθεί υπόψη ότι οι περισσότερες επενδυτικές αποφάσεις παρουσιάζουν τρία ενδιαφέροντα χαρακτηριστικά, καθεμιά σε διαφορετικό βαθμό (Dixit και Pidnyck, 1994):</a:t>
            </a:r>
            <a:endParaRPr lang="en-US" sz="1400" dirty="0" smtClean="0">
              <a:latin typeface="Calibri" pitchFamily="34" charset="0"/>
            </a:endParaRPr>
          </a:p>
          <a:p>
            <a:pPr lvl="0"/>
            <a:r>
              <a:rPr lang="el-GR" sz="1400" dirty="0" smtClean="0">
                <a:latin typeface="Calibri" pitchFamily="34" charset="0"/>
              </a:rPr>
              <a:t>Οι επενδύσεις είναι μερικώς ή εντελώς μη αναστρέψιμες. Το αρχικό κόστος της επένδυσης είναι τουλάχιστον μερικώς μη ανακτήσιμο (sunk </a:t>
            </a:r>
            <a:r>
              <a:rPr lang="en-US" sz="1400" dirty="0" smtClean="0">
                <a:latin typeface="Calibri" pitchFamily="34" charset="0"/>
              </a:rPr>
              <a:t>cost</a:t>
            </a:r>
            <a:r>
              <a:rPr lang="el-GR" sz="1400" dirty="0" smtClean="0">
                <a:latin typeface="Calibri" pitchFamily="34" charset="0"/>
              </a:rPr>
              <a:t>). Δηλαδή, αν ο φορέας της επένδυσης αλλάξει γνώμη, δεν μπορεί να το ανακτήσει εξ ολοκλήρου.</a:t>
            </a:r>
            <a:endParaRPr lang="en-US" sz="1400" dirty="0" smtClean="0">
              <a:latin typeface="Calibri" pitchFamily="34" charset="0"/>
            </a:endParaRPr>
          </a:p>
          <a:p>
            <a:pPr lvl="0"/>
            <a:r>
              <a:rPr lang="el-GR" sz="1400" dirty="0" smtClean="0">
                <a:latin typeface="Calibri" pitchFamily="34" charset="0"/>
              </a:rPr>
              <a:t>Υπάρχει αβεβαιότητα σχετικά με τις μελλοντικές  απολαβές (rewards) από την επένδυση.</a:t>
            </a:r>
            <a:endParaRPr lang="en-US" sz="1400" dirty="0" smtClean="0">
              <a:latin typeface="Calibri" pitchFamily="34" charset="0"/>
            </a:endParaRPr>
          </a:p>
          <a:p>
            <a:pPr lvl="0"/>
            <a:r>
              <a:rPr lang="el-GR" sz="1400" dirty="0" smtClean="0">
                <a:latin typeface="Calibri" pitchFamily="34" charset="0"/>
              </a:rPr>
              <a:t>Υπάρχουν μερικά περιθώρια σχετικά με το χρόνο υλοποίησης (timing) της επένδυσης. Με την αναβολή της δράσης, αναμένεται περισσότερη πληροφόρηση (αλλά ποτέ, όπως είναι φυσικό, απόλυτη βεβαιότητα) σχετικά με την μελλοντική εξέλιξη ορισμένων ενδογενών (π.χ. λειτουργικό κόστος) και εξωγενών παραμέτρων (συνθήκες αγοράς, κτλ.) που μπορεί να επηρεάζουν την απόδοση της επένδυσης.</a:t>
            </a:r>
            <a:endParaRPr lang="en-US" sz="1400" dirty="0" smtClean="0">
              <a:latin typeface="Calibri" pitchFamily="34" charset="0"/>
            </a:endParaRPr>
          </a:p>
          <a:p>
            <a:endParaRPr lang="el-GR" sz="1400" b="1" dirty="0" smtClean="0">
              <a:latin typeface="Calibri" pitchFamily="34" charset="0"/>
            </a:endParaRPr>
          </a:p>
          <a:p>
            <a:endParaRPr lang="en-US" sz="1400" dirty="0" smtClean="0">
              <a:latin typeface="Calibri" pitchFamily="34" charset="0"/>
            </a:endParaRPr>
          </a:p>
          <a:p>
            <a:endParaRPr lang="en-US" sz="1400" dirty="0">
              <a:latin typeface="Candara" pitchFamily="34" charset="0"/>
            </a:endParaRPr>
          </a:p>
        </p:txBody>
      </p:sp>
      <p:sp>
        <p:nvSpPr>
          <p:cNvPr id="150530" name="Rectangle 2"/>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xmlns:p14="http://schemas.microsoft.com/office/powerpoint/2010/main" spd="med">
    <p:comb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00892" y="2143116"/>
            <a:ext cx="2000264" cy="1015663"/>
          </a:xfrm>
          <a:prstGeom prst="rect">
            <a:avLst/>
          </a:prstGeom>
          <a:noFill/>
          <a:ln w="25400">
            <a:solidFill>
              <a:schemeClr val="tx1">
                <a:lumMod val="95000"/>
                <a:lumOff val="5000"/>
              </a:schemeClr>
            </a:solidFill>
          </a:ln>
        </p:spPr>
        <p:txBody>
          <a:bodyPr wrap="square" rtlCol="0">
            <a:spAutoFit/>
          </a:bodyPr>
          <a:lstStyle/>
          <a:p>
            <a:pPr algn="l"/>
            <a:r>
              <a:rPr lang="el-GR" sz="1400" dirty="0" smtClean="0">
                <a:latin typeface="Calibri" pitchFamily="34" charset="0"/>
              </a:rPr>
              <a:t>Σχήμα. </a:t>
            </a:r>
            <a:r>
              <a:rPr lang="el-GR" sz="1400" dirty="0">
                <a:latin typeface="Calibri" pitchFamily="34" charset="0"/>
              </a:rPr>
              <a:t>Απλοποιημένο, διάγραμμα αξιολόγησης κοιτάσματος</a:t>
            </a:r>
            <a:endParaRPr lang="en-US" sz="1400" dirty="0">
              <a:latin typeface="Calibri" pitchFamily="34" charset="0"/>
            </a:endParaRPr>
          </a:p>
          <a:p>
            <a:endParaRPr lang="en-US" dirty="0"/>
          </a:p>
        </p:txBody>
      </p:sp>
      <p:sp>
        <p:nvSpPr>
          <p:cNvPr id="162820" name="Rectangle 4"/>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2819" name="Object 3"/>
          <p:cNvGraphicFramePr>
            <a:graphicFrameLocks noChangeAspect="1"/>
          </p:cNvGraphicFramePr>
          <p:nvPr/>
        </p:nvGraphicFramePr>
        <p:xfrm>
          <a:off x="1000100" y="785794"/>
          <a:ext cx="5214974" cy="5944058"/>
        </p:xfrm>
        <a:graphic>
          <a:graphicData uri="http://schemas.openxmlformats.org/presentationml/2006/ole">
            <mc:AlternateContent xmlns:mc="http://schemas.openxmlformats.org/markup-compatibility/2006">
              <mc:Choice xmlns:v="urn:schemas-microsoft-com:vml" Requires="v">
                <p:oleObj spid="_x0000_s162828" name="Picture" r:id="rId4" imgW="5486400" imgH="7181041" progId="Word.Picture.8">
                  <p:embed/>
                </p:oleObj>
              </mc:Choice>
              <mc:Fallback>
                <p:oleObj name="Picture" r:id="rId4" imgW="5486400" imgH="7181041" progId="Word.Picture.8">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t="-1563" r="-2083" b="-1563"/>
                      <a:stretch>
                        <a:fillRect/>
                      </a:stretch>
                    </p:blipFill>
                    <p:spPr bwMode="auto">
                      <a:xfrm>
                        <a:off x="1000100" y="785794"/>
                        <a:ext cx="5214974" cy="59440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spd="med">
    <p:comb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357166"/>
            <a:ext cx="8215370" cy="5586145"/>
          </a:xfrm>
          <a:prstGeom prst="rect">
            <a:avLst/>
          </a:prstGeom>
          <a:noFill/>
        </p:spPr>
        <p:txBody>
          <a:bodyPr wrap="square" rtlCol="0">
            <a:spAutoFit/>
          </a:bodyPr>
          <a:lstStyle/>
          <a:p>
            <a:r>
              <a:rPr lang="el-GR" sz="1400" b="0" dirty="0">
                <a:latin typeface="Calibri" pitchFamily="34" charset="0"/>
              </a:rPr>
              <a:t>Η καθιέρωση, στην χρηματοοικονομική ορολογία, της έννοιας της μη ανακτησιμότητας (irreversibillity) του κεφαλαίου και η αναγνώριση του καταλυτικού της ρόλου στην λήψη αποφάσεων προσέδωσε μια νέα διάσταση στην αξιολόγηση μιας επένδυσης. Η σύγχρονη αντίληψη δείχνει ότι η δυνατότητα αναβολής μιας μη ανακτήσιμης επένδυσης επηρεάζει καθοριστικά την τελική απόφαση. Αναιρείται όμως έτσι η θεμελίωση των μεθόδων της νεοκλασικής θεωρίας και καθίσταται αμφίβολος ο κανόνας της καθαρής παρούσας αξίας, ο οποίος αναφέρει ότι «η επένδυση σε ένα σχέδιο είναι συμφέρουσα όταν η παρούσα αξία των αναμενόμενων ταμειακών ροών είναι τουλάχιστον ίση με το κόστος επένδυσης»</a:t>
            </a:r>
            <a:r>
              <a:rPr lang="el-GR" sz="1400" b="0" i="1" dirty="0">
                <a:latin typeface="Calibri" pitchFamily="34" charset="0"/>
              </a:rPr>
              <a:t>.</a:t>
            </a:r>
            <a:endParaRPr lang="en-US" sz="1400" b="0" dirty="0">
              <a:latin typeface="Calibri" pitchFamily="34" charset="0"/>
            </a:endParaRPr>
          </a:p>
          <a:p>
            <a:r>
              <a:rPr lang="el-GR" sz="1400" b="0" dirty="0">
                <a:latin typeface="Calibri" pitchFamily="34" charset="0"/>
              </a:rPr>
              <a:t>Η ιδιότητα της μη ανακτησιμότητας συμβάλλει σημαντικά στην κατανόηση της συνολικής επενδυτικής συμπεριφοράς. Η επένδυση καθίσταται ιδιαίτερα ευαίσθητη σε μια σειρά παραγόντων, όπως στην αβεβαιότητα για τις μελλοντικές τιμές του προϊόντος και του λειτουργικού κόστους (καθορίζουν τις ταμειακές ροές), στην αβεβαιότητα για τα μελλοντικά επιτόκια (κόστος κεφαλαίου) ή και για την περίπτωση της Ελλάδος συμπεριφορές της Διοίκησης (Άδειοδοτήσεις κ.λ.π.) Σημαντική επίδραση έχει επίσης και η χρονική περίοδος υλοποίησης της επένδυσης. Ο κίνδυνος απώλειας των επενδυόμενων κεφαλαίων καθιστά πιο διστακτικό τους  χρηματοδότες της επένδυσης, κυρίως στις περιπτώσεις που το μέγεθος των απαραίτητων οικονομικών πόρων είναι υψηλό, όπως συμβαίνει με τις επενδύσεις της έρευνας και  εκμετάλλευσης κοιτασμάτων, οι οποίες είναι επενδύσεις εντάσεως κεφαλαίου.</a:t>
            </a:r>
            <a:endParaRPr lang="en-US" sz="1400" b="0" dirty="0">
              <a:latin typeface="Calibri" pitchFamily="34" charset="0"/>
            </a:endParaRPr>
          </a:p>
          <a:p>
            <a:r>
              <a:rPr lang="el-GR" sz="1400" b="0" dirty="0">
                <a:latin typeface="Calibri" pitchFamily="34" charset="0"/>
              </a:rPr>
              <a:t>Η χρήση παλαιότερα του πρακτικού κριτηρίου του χρόνου επανείσπραξης του κεφαλαίου (payback period) είναι ενδεικτικό στοιχείο της προσπάθειας να μετρηθεί ο βαθμός του επιχειρηματικού κινδύνου για το ενδεχόμενο απώλειας των κεφαλαίων.</a:t>
            </a:r>
            <a:endParaRPr lang="en-US" sz="1400" b="0" dirty="0">
              <a:latin typeface="Calibri" pitchFamily="34" charset="0"/>
            </a:endParaRPr>
          </a:p>
          <a:p>
            <a:r>
              <a:rPr lang="el-GR" sz="1400" b="0" dirty="0">
                <a:latin typeface="Calibri" pitchFamily="34" charset="0"/>
              </a:rPr>
              <a:t>Οι παραδοσιακές τεχνικές αξιολόγησης με τη χρήση μόνο ενός οικονομικού κριτηρίου, όπως το κριτήριο της </a:t>
            </a:r>
            <a:r>
              <a:rPr lang="el-GR" sz="1400" b="0" i="1" dirty="0">
                <a:latin typeface="Calibri" pitchFamily="34" charset="0"/>
              </a:rPr>
              <a:t>καθαρής παρούσας αξίας</a:t>
            </a:r>
            <a:r>
              <a:rPr lang="el-GR" sz="1400" b="0" dirty="0">
                <a:latin typeface="Calibri" pitchFamily="34" charset="0"/>
              </a:rPr>
              <a:t>  των ταμειακών ροών που αναμένονται από την εκμετάλλευση του κοιτάσματος ή της </a:t>
            </a:r>
            <a:r>
              <a:rPr lang="el-GR" sz="1400" b="0" i="1" dirty="0">
                <a:latin typeface="Calibri" pitchFamily="34" charset="0"/>
              </a:rPr>
              <a:t>εσωτερικής απόδοσης κεφαλαίου</a:t>
            </a:r>
            <a:r>
              <a:rPr lang="el-GR" sz="1400" b="0" dirty="0">
                <a:latin typeface="Calibri" pitchFamily="34" charset="0"/>
              </a:rPr>
              <a:t>, παρουσιάζουν αδυναμία να περιλάβουν όλα τα, συνήθως συγκρουόμενα, κριτήρια λήψης αποφάσεων. Από την άλλη πλευρά όμως, η διαμόρφωση μεγάλων και πολύπλοκων μοντέλων παρουσιάζει δυσκολία στο χειρισμό τους.</a:t>
            </a:r>
            <a:endParaRPr lang="en-US" sz="1400" b="0" dirty="0">
              <a:latin typeface="Calibri" pitchFamily="34" charset="0"/>
            </a:endParaRPr>
          </a:p>
        </p:txBody>
      </p:sp>
    </p:spTree>
  </p:cSld>
  <p:clrMapOvr>
    <a:masterClrMapping/>
  </p:clrMapOvr>
  <p:transition xmlns:p14="http://schemas.microsoft.com/office/powerpoint/2010/main" spd="med">
    <p:comb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640960" cy="4154984"/>
          </a:xfrm>
          <a:prstGeom prst="rect">
            <a:avLst/>
          </a:prstGeom>
          <a:noFill/>
        </p:spPr>
        <p:txBody>
          <a:bodyPr wrap="square" rtlCol="0">
            <a:spAutoFit/>
          </a:bodyPr>
          <a:lstStyle/>
          <a:p>
            <a:pPr algn="ctr"/>
            <a:r>
              <a:rPr lang="el-GR" sz="1600" dirty="0" smtClean="0">
                <a:solidFill>
                  <a:srgbClr val="FF0000"/>
                </a:solidFill>
              </a:rPr>
              <a:t>Διαθέσιμοι πόροι γής-Κατάλληλο γεωτεκτονικό περιβάλλον</a:t>
            </a:r>
            <a:endParaRPr lang="en-US" sz="1600" dirty="0" smtClean="0">
              <a:solidFill>
                <a:srgbClr val="FF0000"/>
              </a:solidFill>
            </a:endParaRPr>
          </a:p>
          <a:p>
            <a:r>
              <a:rPr lang="el-GR" sz="1600" dirty="0" smtClean="0"/>
              <a:t>Αντίθετα από άλλες βιομηχανίες που σχετίζονται με την αξιοποίηση φυσικών πόρων, οι ορυκτοί πόροι είναι κρυμμένοι,δεν τους βρίσκει κανείς, καθόλου εύκολο μερικές φορές. Η εύρεση ενός κοιτάσματος,το οποίο αξίζει εκμετάλλευσης είναι μία πολύ δύσκολη υπόθεση. Είναι λόγω αυτής της μοναδικής πρόκλησης  και ιδιομορφίας ,ώστε να θεωρείται απαραίτητη η πρόσβαση σε μεγάλες περιοχές γής σε περιοχές όπου η γεωλογία καί το γεωτεκτονικό περιβάλλον είναι κατάλληλο, για την έρευνα των ορυκτών πρώτων υλών. Η θέση των κοιτασμάτων υπαγορεύεται από τη γεωλογία οποιονδήποτε δεδομένων περιοχών και αυτές οι πιθανές περιοχές μπορούν μερικές φορές να είναι μέσα σε ευαίσθητες περιοχές και  οικοσυστήματα,ή να αντιμετώπιζουν ανταγωνισμό στις χρήσεις γης. Αυτό είναι ο λόγος για τον οποίο πρέπει προσεκτικά να ζυγίσουμε να ισορροπήσουμε και να λάβουμε υπόψη μας τις τάσεις κατανάλωσης οι οποίες οδηγούν στην εκμετάλλευση των ορυκτών πόρων.</a:t>
            </a:r>
            <a:endParaRPr lang="en-US" sz="1600" dirty="0" smtClean="0"/>
          </a:p>
          <a:p>
            <a:r>
              <a:rPr lang="el-GR" sz="1600" dirty="0" smtClean="0"/>
              <a:t>Η κατασκευή ενός μεταλλείου είναι μια πολύ μεγάλη, ακριβή και σύνθετη διαδικασία. Πιο κάτω θα κάνουμε μια συνοπτική περιγραφή  όλης αυτής της διαδικασίας.</a:t>
            </a:r>
            <a:endParaRPr lang="en-US" sz="1600" dirty="0" smtClean="0"/>
          </a:p>
          <a:p>
            <a:endParaRPr lang="en-US" sz="1600" dirty="0"/>
          </a:p>
        </p:txBody>
      </p:sp>
    </p:spTree>
  </p:cSld>
  <p:clrMapOvr>
    <a:masterClrMapping/>
  </p:clrMapOvr>
  <p:transition xmlns:p14="http://schemas.microsoft.com/office/powerpoint/2010/main" spd="med">
    <p:comb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725470"/>
          </a:xfrm>
        </p:spPr>
        <p:style>
          <a:lnRef idx="3">
            <a:schemeClr val="lt1"/>
          </a:lnRef>
          <a:fillRef idx="1">
            <a:schemeClr val="accent1"/>
          </a:fillRef>
          <a:effectRef idx="1">
            <a:schemeClr val="accent1"/>
          </a:effectRef>
          <a:fontRef idx="minor">
            <a:schemeClr val="lt1"/>
          </a:fontRef>
        </p:style>
        <p:txBody>
          <a:bodyPr/>
          <a:lstStyle/>
          <a:p>
            <a:r>
              <a:rPr lang="el-GR" sz="1600" b="1" dirty="0" smtClean="0">
                <a:solidFill>
                  <a:schemeClr val="tx2"/>
                </a:solidFill>
                <a:latin typeface="+mj-lt"/>
                <a:ea typeface="+mj-ea"/>
                <a:cs typeface="+mj-cs"/>
              </a:rPr>
              <a:t>Η ΚΑΤΑ ΣΤΑΔΙΑ ΔΙΑΔΙΚΑΣΙΑ ΕΡΕΥΝΑΣ ΚΑΙ ΑΝΑΖΗΤΗΣΗΣ Ο.Π.Υ. </a:t>
            </a:r>
            <a:r>
              <a:rPr lang="en-US" sz="1600" dirty="0" smtClean="0">
                <a:solidFill>
                  <a:schemeClr val="tx2"/>
                </a:solidFill>
                <a:latin typeface="+mj-lt"/>
                <a:ea typeface="+mj-ea"/>
                <a:cs typeface="+mj-cs"/>
              </a:rPr>
              <a:t/>
            </a:r>
            <a:br>
              <a:rPr lang="en-US" sz="1600" dirty="0" smtClean="0">
                <a:solidFill>
                  <a:schemeClr val="tx2"/>
                </a:solidFill>
                <a:latin typeface="+mj-lt"/>
                <a:ea typeface="+mj-ea"/>
                <a:cs typeface="+mj-cs"/>
              </a:rPr>
            </a:br>
            <a:endParaRPr lang="en-US" sz="1600" dirty="0"/>
          </a:p>
        </p:txBody>
      </p:sp>
      <p:sp>
        <p:nvSpPr>
          <p:cNvPr id="3" name="Content Placeholder 2"/>
          <p:cNvSpPr>
            <a:spLocks noGrp="1"/>
          </p:cNvSpPr>
          <p:nvPr>
            <p:ph idx="1"/>
          </p:nvPr>
        </p:nvSpPr>
        <p:spPr>
          <a:xfrm>
            <a:off x="0" y="785794"/>
            <a:ext cx="9144000" cy="7400964"/>
          </a:xfrm>
        </p:spPr>
        <p:style>
          <a:lnRef idx="1">
            <a:schemeClr val="accent5"/>
          </a:lnRef>
          <a:fillRef idx="2">
            <a:schemeClr val="accent5"/>
          </a:fillRef>
          <a:effectRef idx="1">
            <a:schemeClr val="accent5"/>
          </a:effectRef>
          <a:fontRef idx="minor">
            <a:schemeClr val="dk1"/>
          </a:fontRef>
        </p:style>
        <p:txBody>
          <a:bodyPr/>
          <a:lstStyle/>
          <a:p>
            <a:pPr algn="just"/>
            <a:r>
              <a:rPr lang="el-GR" sz="1400" dirty="0" smtClean="0">
                <a:solidFill>
                  <a:schemeClr val="tx1"/>
                </a:solidFill>
                <a:latin typeface="Calibri" pitchFamily="34" charset="0"/>
              </a:rPr>
              <a:t>Η γη και γενικά οι φυσικοί πόροι συνεισφέρουν στην παραγωγική διαδικασία ως “συντελεστές παραγωγής” και γι’ αυτό έχουν τιμή (Γ. Μηλιός 1993).</a:t>
            </a:r>
            <a:endParaRPr lang="en-US" sz="1400" dirty="0" smtClean="0">
              <a:solidFill>
                <a:schemeClr val="tx1"/>
              </a:solidFill>
              <a:latin typeface="Calibri" pitchFamily="34" charset="0"/>
            </a:endParaRPr>
          </a:p>
          <a:p>
            <a:pPr algn="just"/>
            <a:r>
              <a:rPr lang="el-GR" sz="1400" dirty="0" smtClean="0">
                <a:solidFill>
                  <a:schemeClr val="tx1"/>
                </a:solidFill>
                <a:latin typeface="Calibri" pitchFamily="34" charset="0"/>
              </a:rPr>
              <a:t>Η γη είναι ένα πεπερασμένο αγαθό αλλά όχι και πεπερασμένης συνολικής αξίας, κυρίως λόγω των βελτιώσεων που μπορούν να πραγματοποιηθούν με ανθρώπινες παρεμβάσεις και λόγω της αυξανόμενης διαχρονικά στενότητας της. Η πρόσθεση κόστους υπό μορφή εργασίας και κεφαλαίου, σε δεδομένη από την φύση μορφή του εδάφους ,του προσδίδει νέες ιδιότητες και δημιουργεί ένα νέο βελτιωμένο έδαφος από το οποίο επίσης παράγεται αξία με απορροή αντίστοιχης προσόδου. </a:t>
            </a:r>
            <a:endParaRPr lang="en-US" sz="1400" dirty="0" smtClean="0">
              <a:solidFill>
                <a:schemeClr val="tx1"/>
              </a:solidFill>
              <a:latin typeface="Calibri" pitchFamily="34" charset="0"/>
            </a:endParaRPr>
          </a:p>
          <a:p>
            <a:pPr algn="just"/>
            <a:r>
              <a:rPr lang="el-GR" sz="1400" dirty="0" smtClean="0">
                <a:solidFill>
                  <a:schemeClr val="tx1"/>
                </a:solidFill>
                <a:latin typeface="Calibri" pitchFamily="34" charset="0"/>
              </a:rPr>
              <a:t>Με την ασκούμενη κάθε φορά πολιτική διαγράφονται οι κανόνες λειτουργίας της αγοράς και διαμορφώνεται η έννοια του </a:t>
            </a:r>
            <a:r>
              <a:rPr lang="el-GR" sz="1400" b="1" dirty="0" smtClean="0">
                <a:solidFill>
                  <a:schemeClr val="tx1"/>
                </a:solidFill>
                <a:latin typeface="Calibri" pitchFamily="34" charset="0"/>
              </a:rPr>
              <a:t>κοιτάσματος</a:t>
            </a:r>
            <a:r>
              <a:rPr lang="el-GR" sz="1400" dirty="0" smtClean="0">
                <a:solidFill>
                  <a:schemeClr val="tx1"/>
                </a:solidFill>
                <a:latin typeface="Calibri" pitchFamily="34" charset="0"/>
              </a:rPr>
              <a:t>, που συνίσταται από το διαρκές αγαθό έδαφος και από το αναλώσιμο προϊόν των βελτιώσεων που  δημιουργούν οι λοιποί συντελεστές παραγωγής.</a:t>
            </a:r>
            <a:endParaRPr lang="en-US" sz="1400" dirty="0" smtClean="0">
              <a:solidFill>
                <a:schemeClr val="tx1"/>
              </a:solidFill>
              <a:latin typeface="Calibri" pitchFamily="34" charset="0"/>
            </a:endParaRPr>
          </a:p>
          <a:p>
            <a:pPr algn="just"/>
            <a:r>
              <a:rPr lang="el-GR" sz="1400" dirty="0" smtClean="0">
                <a:solidFill>
                  <a:schemeClr val="tx1"/>
                </a:solidFill>
                <a:latin typeface="Calibri" pitchFamily="34" charset="0"/>
              </a:rPr>
              <a:t>Με βάση τα παραπάνω μπορεί να ειπωθεί ότι το κοίτασμα είναι ένα  προϊόν, που περιέχει συνδυασμό όλων των συντελεστών παραγωγής, επειδή η δημιουργία του απαιτεί έδαφος, εργασία, και κεφάλαιο.</a:t>
            </a:r>
            <a:endParaRPr lang="en-US" sz="1400" dirty="0" smtClean="0">
              <a:solidFill>
                <a:schemeClr val="tx1"/>
              </a:solidFill>
              <a:latin typeface="Calibri" pitchFamily="34" charset="0"/>
            </a:endParaRPr>
          </a:p>
          <a:p>
            <a:pPr algn="just"/>
            <a:r>
              <a:rPr lang="el-GR" sz="1400" dirty="0" smtClean="0">
                <a:solidFill>
                  <a:schemeClr val="tx1"/>
                </a:solidFill>
                <a:latin typeface="Calibri" pitchFamily="34" charset="0"/>
              </a:rPr>
              <a:t>Η παραγωγή του ακολουθεί τους κανόνες του γεωλογικού περιβάλλοντος ,της μορφολογίας, τις απαιτήσεις του χωροταξικού σχεδιασμού, τις δυνατότητες της τεχνολογίας, τους περιορισμούς της πολιτείας και αποσκοπεί στην κάλυψη των  αναγκών της μεταλλευτικής παραγωγής και των αναγκών της κοινωνίας για τα προϊόντα αυτής.</a:t>
            </a:r>
            <a:endParaRPr lang="en-US" sz="1400" dirty="0" smtClean="0">
              <a:solidFill>
                <a:schemeClr val="tx1"/>
              </a:solidFill>
              <a:latin typeface="Calibri" pitchFamily="34" charset="0"/>
            </a:endParaRPr>
          </a:p>
          <a:p>
            <a:pPr algn="just"/>
            <a:r>
              <a:rPr lang="el-GR" sz="1400" dirty="0" smtClean="0">
                <a:solidFill>
                  <a:schemeClr val="tx1"/>
                </a:solidFill>
                <a:latin typeface="Calibri" pitchFamily="34" charset="0"/>
              </a:rPr>
              <a:t>Αντικείμενο της Έρευνας και Αναζήτησης, που ταυτόχρονα αποτελεί και μια διαδικασίας παραγωγής, είναι η ανακάλυψη (εντοπισμός) των κοιτασμάτων, ο υπολογισμός της ποσότητας και ποιότητας των αποθεμάτων τους καθώς επίσης και η συγκέντρωση στοιχείων για τον υπολογισμό της αξίας τους, δηλαδή του οικονομικού οφέλους που θα προκύψει από την εκμετάλλευση τους (Κ. Μάστορης (1986). Η μεγάλη διάρκεια της έρευνας, οι μεγάλες δαπάνες, και η μικρή πιθανότητα επιτυχίας υπαγορεύουν  συστηματική και μεθοδική εργασία.</a:t>
            </a:r>
            <a:endParaRPr lang="en-US" sz="1400" dirty="0" smtClean="0">
              <a:solidFill>
                <a:schemeClr val="tx1"/>
              </a:solidFill>
              <a:latin typeface="Calibri" pitchFamily="34" charset="0"/>
            </a:endParaRPr>
          </a:p>
          <a:p>
            <a:pPr algn="just"/>
            <a:r>
              <a:rPr lang="el-GR" sz="1400" dirty="0" smtClean="0">
                <a:solidFill>
                  <a:schemeClr val="tx1"/>
                </a:solidFill>
                <a:latin typeface="Calibri" pitchFamily="34" charset="0"/>
              </a:rPr>
              <a:t>Η εργασία  γίνεται κατά διαδοχικές φάσεις, με τρόπο, ώστε η κάθε φάση να εξαρτάται από την έκβαση της προηγούμενης. Στη διεθνή και Ελληνική βιβλιογραφία έχει καθιερωθεί η αναφορά σε επιμέρους στάδια και φάσεις  της έρευνας που διακρίνονται μεταξύ τους με βάση το είδος των εργασιών που περιλαμβάνουν.(</a:t>
            </a:r>
            <a:r>
              <a:rPr lang="en-US" sz="1400" dirty="0" err="1" smtClean="0">
                <a:solidFill>
                  <a:schemeClr val="tx1"/>
                </a:solidFill>
                <a:latin typeface="Calibri" pitchFamily="34" charset="0"/>
              </a:rPr>
              <a:t>Rendu</a:t>
            </a:r>
            <a:r>
              <a:rPr lang="el-GR" sz="1400" dirty="0" smtClean="0">
                <a:solidFill>
                  <a:schemeClr val="tx1"/>
                </a:solidFill>
                <a:latin typeface="Calibri" pitchFamily="34" charset="0"/>
              </a:rPr>
              <a:t>,</a:t>
            </a:r>
            <a:r>
              <a:rPr lang="en-US" sz="1400" dirty="0" smtClean="0">
                <a:solidFill>
                  <a:schemeClr val="tx1"/>
                </a:solidFill>
                <a:latin typeface="Calibri" pitchFamily="34" charset="0"/>
              </a:rPr>
              <a:t>J</a:t>
            </a:r>
            <a:r>
              <a:rPr lang="el-GR" sz="1400" dirty="0" smtClean="0">
                <a:solidFill>
                  <a:schemeClr val="tx1"/>
                </a:solidFill>
                <a:latin typeface="Calibri" pitchFamily="34" charset="0"/>
              </a:rPr>
              <a:t>.</a:t>
            </a:r>
            <a:r>
              <a:rPr lang="en-US" sz="1400" dirty="0" smtClean="0">
                <a:solidFill>
                  <a:schemeClr val="tx1"/>
                </a:solidFill>
                <a:latin typeface="Calibri" pitchFamily="34" charset="0"/>
              </a:rPr>
              <a:t>M</a:t>
            </a:r>
            <a:r>
              <a:rPr lang="el-GR" sz="1400" dirty="0" smtClean="0">
                <a:solidFill>
                  <a:schemeClr val="tx1"/>
                </a:solidFill>
                <a:latin typeface="Calibri" pitchFamily="34" charset="0"/>
              </a:rPr>
              <a:t>. 1971,Μάστορης Κ,1984,1986, Mackenzie,B.</a:t>
            </a:r>
            <a:r>
              <a:rPr lang="en-US" sz="1400" dirty="0" smtClean="0">
                <a:solidFill>
                  <a:schemeClr val="tx1"/>
                </a:solidFill>
                <a:latin typeface="Calibri" pitchFamily="34" charset="0"/>
              </a:rPr>
              <a:t>W</a:t>
            </a:r>
            <a:r>
              <a:rPr lang="el-GR" sz="1400" dirty="0" smtClean="0">
                <a:solidFill>
                  <a:schemeClr val="tx1"/>
                </a:solidFill>
                <a:latin typeface="Calibri" pitchFamily="34" charset="0"/>
              </a:rPr>
              <a:t>., </a:t>
            </a:r>
            <a:r>
              <a:rPr lang="en-US" sz="1400" dirty="0" err="1" smtClean="0">
                <a:solidFill>
                  <a:schemeClr val="tx1"/>
                </a:solidFill>
                <a:latin typeface="Calibri" pitchFamily="34" charset="0"/>
              </a:rPr>
              <a:t>Bilodeau</a:t>
            </a:r>
            <a:r>
              <a:rPr lang="en-US" sz="1400" dirty="0" smtClean="0">
                <a:solidFill>
                  <a:schemeClr val="tx1"/>
                </a:solidFill>
                <a:latin typeface="Calibri" pitchFamily="34" charset="0"/>
              </a:rPr>
              <a:t> M L</a:t>
            </a:r>
            <a:r>
              <a:rPr lang="el-GR" sz="1400" dirty="0" smtClean="0">
                <a:solidFill>
                  <a:schemeClr val="tx1"/>
                </a:solidFill>
                <a:latin typeface="Calibri" pitchFamily="34" charset="0"/>
              </a:rPr>
              <a:t> 1986, BRGM 1981) </a:t>
            </a:r>
            <a:r>
              <a:rPr lang="en-US" sz="1400" dirty="0" smtClean="0">
                <a:solidFill>
                  <a:schemeClr val="tx1"/>
                </a:solidFill>
                <a:latin typeface="Calibri" pitchFamily="34" charset="0"/>
              </a:rPr>
              <a:t>Mackenzie</a:t>
            </a:r>
            <a:r>
              <a:rPr lang="el-GR" sz="1400" dirty="0" smtClean="0">
                <a:solidFill>
                  <a:schemeClr val="tx1"/>
                </a:solidFill>
                <a:latin typeface="Calibri" pitchFamily="34" charset="0"/>
              </a:rPr>
              <a:t> 1989  όπως φαίνεται στο παρακάτω </a:t>
            </a:r>
            <a:r>
              <a:rPr lang="el-GR" sz="1400" b="1" dirty="0" smtClean="0">
                <a:solidFill>
                  <a:schemeClr val="tx1"/>
                </a:solidFill>
                <a:latin typeface="Calibri" pitchFamily="34" charset="0"/>
              </a:rPr>
              <a:t>σχήμα</a:t>
            </a:r>
            <a:endParaRPr lang="en-US" sz="1400" b="1" dirty="0">
              <a:latin typeface="Calibri" pitchFamily="34" charset="0"/>
            </a:endParaRPr>
          </a:p>
        </p:txBody>
      </p:sp>
    </p:spTree>
  </p:cSld>
  <p:clrMapOvr>
    <a:masterClrMapping/>
  </p:clrMapOvr>
  <p:transition xmlns:p14="http://schemas.microsoft.com/office/powerpoint/2010/main" spd="med">
    <p:comb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3" cstate="print"/>
          <a:srcRect/>
          <a:stretch>
            <a:fillRect/>
          </a:stretch>
        </p:blipFill>
        <p:spPr bwMode="auto">
          <a:xfrm>
            <a:off x="0" y="428604"/>
            <a:ext cx="7858125" cy="3214688"/>
          </a:xfrm>
          <a:prstGeom prst="rect">
            <a:avLst/>
          </a:prstGeom>
          <a:noFill/>
          <a:ln w="9525" algn="ctr">
            <a:noFill/>
            <a:miter lim="800000"/>
            <a:headEnd/>
            <a:tailEnd/>
          </a:ln>
        </p:spPr>
      </p:pic>
      <p:pic>
        <p:nvPicPr>
          <p:cNvPr id="21507" name="Picture 6"/>
          <p:cNvPicPr>
            <a:picLocks noChangeAspect="1" noChangeArrowheads="1"/>
          </p:cNvPicPr>
          <p:nvPr/>
        </p:nvPicPr>
        <p:blipFill>
          <a:blip r:embed="rId4" cstate="print"/>
          <a:srcRect/>
          <a:stretch>
            <a:fillRect/>
          </a:stretch>
        </p:blipFill>
        <p:spPr bwMode="auto">
          <a:xfrm>
            <a:off x="214312" y="3571875"/>
            <a:ext cx="8929687" cy="3286125"/>
          </a:xfrm>
          <a:prstGeom prst="rect">
            <a:avLst/>
          </a:prstGeom>
          <a:noFill/>
          <a:ln w="9525" algn="ctr">
            <a:noFill/>
            <a:miter lim="800000"/>
            <a:headEnd/>
            <a:tailEnd/>
          </a:ln>
        </p:spPr>
      </p:pic>
    </p:spTree>
  </p:cSld>
  <p:clrMapOvr>
    <a:masterClrMapping/>
  </p:clrMapOvr>
  <p:transition xmlns:p14="http://schemas.microsoft.com/office/powerpoint/2010/main" spd="med">
    <p:comb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4"/>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083" name="Visio" r:id="rId4" imgW="15091886" imgH="10808434" progId="">
                  <p:embed/>
                </p:oleObj>
              </mc:Choice>
              <mc:Fallback>
                <p:oleObj name="Visio" r:id="rId4" imgW="15091886" imgH="10808434" progId="">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4"/>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107" name="Visio" r:id="rId4" imgW="15037880" imgH="10615910" progId="">
                  <p:embed/>
                </p:oleObj>
              </mc:Choice>
              <mc:Fallback>
                <p:oleObj name="Visio" r:id="rId4" imgW="15037880" imgH="10615910" progId="">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4290"/>
            <a:ext cx="9144000" cy="6340197"/>
          </a:xfrm>
          <a:prstGeom prst="rect">
            <a:avLst/>
          </a:prstGeom>
          <a:noFill/>
        </p:spPr>
        <p:txBody>
          <a:bodyPr wrap="square" rtlCol="0">
            <a:spAutoFit/>
          </a:bodyPr>
          <a:lstStyle/>
          <a:p>
            <a:r>
              <a:rPr lang="el-GR" sz="1400" b="0" dirty="0">
                <a:latin typeface="Calibri" pitchFamily="34" charset="0"/>
              </a:rPr>
              <a:t>Στο διαχωρισμό των φάσεων που προτείνει το  BRGM, δίδονται  οι προδιαγραφές, και οι εκτελούμενες εργασίες σε ότι αφορά τις φάσεις της έρευνας, τους αντικειµενικούς στόχους κάθε ερευνητικού σταδίου τις εµπλεκόµενες επιστημονικές ειδικότητες , τη χωρική έκταση της έρευνας , τη µέση χρονική διάρκεια κάθε ερευνητικής φάσης καθώς και το ενδεικτικό  </a:t>
            </a:r>
            <a:r>
              <a:rPr lang="el-GR" sz="1400" b="0" dirty="0" smtClean="0">
                <a:latin typeface="Calibri" pitchFamily="34" charset="0"/>
              </a:rPr>
              <a:t>κόστος.</a:t>
            </a:r>
            <a:endParaRPr lang="en-US" sz="1400" b="0" dirty="0">
              <a:latin typeface="Calibri" pitchFamily="34" charset="0"/>
            </a:endParaRPr>
          </a:p>
          <a:p>
            <a:r>
              <a:rPr lang="el-GR" sz="1400" b="0" dirty="0">
                <a:latin typeface="Calibri" pitchFamily="34" charset="0"/>
              </a:rPr>
              <a:t>Στο αρχικό στάδιο της έρευνας εντοπίζονται οι ευρύτερες περιοχές όπου-µε βάση γεωλογικά, µεταλλογεννετικά στοιχεία υπάρχουν υψηλές πιθανότητες να υπάρχει ο ζητούμενος τύπος του κοιτάσµατος. Στις περιοχές αυτές αρχίζουν οι ενδεδειγμένες σε κάθε περίπτωση γεωλογικές, γεωφυσικές και γεωχηµικές έρευνες. Το αρχικό στάδιο της έρευνας θεωρείται επιτυχές εφόσον εντοπισθούν εμφανίσεις του ζητούμενου κοιτάσµατος. Στο στάδιο αυτό έχουμε µία εμφάνιση άγνωστου μεγέθους και αξίας. Σ’ αυτό  το σημείο αρχίζει το επόμενο στάδιο που έχει σαν στόχο την περιχαράκωση της εμφάνισης µε  λεπτομερέστερες γεωλογικές, γεωφυσικές, και γεωχηµικές έρευνες καθώς και γεωτρήσεις. Στο τέλος αυτού του σταδίου  πραγματοποιείται η οικονομοτεχνική αξιολόγηση  που μπορεί να  δείξει αν προδιαγράφεται οικονομικός στόχος.</a:t>
            </a:r>
            <a:endParaRPr lang="en-US" sz="1400" b="0" dirty="0">
              <a:latin typeface="Calibri" pitchFamily="34" charset="0"/>
            </a:endParaRPr>
          </a:p>
          <a:p>
            <a:r>
              <a:rPr lang="el-GR" sz="1400" b="0" dirty="0">
                <a:latin typeface="Calibri" pitchFamily="34" charset="0"/>
              </a:rPr>
              <a:t>Κατά το Ν. Αποστολίδη (1986), οι αξιολογήσεις διαχωρίζονται σε : χονδρική εκτίμηση, προκαταρκτική μελέτη σκοπιμότητας, προμελέτη σκοπιμότητας, τελική μελέτη σκοπιμότητας, ενώ τα όρια σφάλματος προσδιορισμού των βασικών μεγεθών είναι της τάξης: του ±25% έως ±40% σε μια χονδρική εκτίμηση, του ±15% έως ±25% σε μια προκαταρκτική μελέτη σκοπιμότητας, του ±10% έως ±15% σε μια προμελέτη σκοπιμότητας και του ±2% έως ±10% σε μια τελική μελέτη σκοπιμότητας. Ο σκοπός της εκπόνησης ενδιά­μεσων μελετών σκοπιμότητας είναι η διαπίστωση του κατά πόσο θα πρέπει να συνεχιστεί ή όχι η έρευνα για τη συγκέντρωση πρόσθετων στοιχείων για το υπό μελέτη </a:t>
            </a:r>
            <a:r>
              <a:rPr lang="el-GR" sz="1400" b="0" dirty="0" smtClean="0">
                <a:latin typeface="Calibri" pitchFamily="34" charset="0"/>
              </a:rPr>
              <a:t>οίτασμα</a:t>
            </a:r>
            <a:r>
              <a:rPr lang="el-GR" sz="1400" b="0" dirty="0">
                <a:latin typeface="Calibri" pitchFamily="34" charset="0"/>
              </a:rPr>
              <a:t>, εάν το αποτέλεσμα της μελέτης είναι αρνητικό ή θετικό αντίστοιχα. </a:t>
            </a:r>
            <a:endParaRPr lang="en-US" sz="1400" b="0" dirty="0">
              <a:latin typeface="Calibri" pitchFamily="34" charset="0"/>
            </a:endParaRPr>
          </a:p>
          <a:p>
            <a:r>
              <a:rPr lang="el-GR" sz="1400" b="0" dirty="0">
                <a:latin typeface="Calibri" pitchFamily="34" charset="0"/>
              </a:rPr>
              <a:t> Με την διενέργεια της έρευνας επιδιώκεται η απόκτηση δεδομένων και η μετατροπή τους σε πληροφορίες  και γνώση σε σχέση με τον τρόπο γέννησης της ερευνώμενης μεταλλοφορίας, του  γεωλογικού περιβάλλοντος, και την εξαγωγή συμπερασμάτων για την γεωμετρία, την ποσότητα, και περιεκτικότητα σε χρήσιμα και βλαπτικά συστατικά του εν δυνάμει κοιτάσματος</a:t>
            </a:r>
            <a:r>
              <a:rPr lang="el-GR" sz="1400" b="0" dirty="0" smtClean="0">
                <a:latin typeface="Calibri" pitchFamily="34" charset="0"/>
              </a:rPr>
              <a:t>.</a:t>
            </a:r>
          </a:p>
          <a:p>
            <a:endParaRPr lang="el-GR" sz="1400" b="0" dirty="0" smtClean="0">
              <a:latin typeface="Calibri" pitchFamily="34" charset="0"/>
            </a:endParaRPr>
          </a:p>
          <a:p>
            <a:endParaRPr lang="en-US" sz="1400" b="0" dirty="0">
              <a:latin typeface="Calibri" pitchFamily="34" charset="0"/>
            </a:endParaRPr>
          </a:p>
          <a:p>
            <a:endParaRPr lang="en-US" sz="1400" dirty="0">
              <a:latin typeface="Calibri" pitchFamily="34" charset="0"/>
            </a:endParaRPr>
          </a:p>
        </p:txBody>
      </p:sp>
    </p:spTree>
  </p:cSld>
  <p:clrMapOvr>
    <a:masterClrMapping/>
  </p:clrMapOvr>
  <p:transition xmlns:p14="http://schemas.microsoft.com/office/powerpoint/2010/main" spd="med">
    <p:comb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500042"/>
            <a:ext cx="8286808" cy="4139595"/>
          </a:xfrm>
          <a:prstGeom prst="rect">
            <a:avLst/>
          </a:prstGeom>
          <a:noFill/>
        </p:spPr>
        <p:txBody>
          <a:bodyPr wrap="square" rtlCol="0">
            <a:spAutoFit/>
          </a:bodyPr>
          <a:lstStyle/>
          <a:p>
            <a:r>
              <a:rPr lang="el-GR" sz="1400" b="0" dirty="0" smtClean="0">
                <a:latin typeface="Calibri" pitchFamily="34" charset="0"/>
              </a:rPr>
              <a:t>Στην διάρκεια των τελευταίων σαράντα χρόνων η Έρευνα και Αναζήτηση των Ο.Π.Υ. τέθηκε σε ένα διαφορετικό οργανωτικό και διαχειριστικό πλαίσιο.</a:t>
            </a:r>
            <a:endParaRPr lang="en-US" sz="1400" b="0" dirty="0" smtClean="0">
              <a:latin typeface="Calibri" pitchFamily="34" charset="0"/>
            </a:endParaRPr>
          </a:p>
          <a:p>
            <a:r>
              <a:rPr lang="el-GR" sz="1400" b="0" dirty="0" smtClean="0">
                <a:latin typeface="Calibri" pitchFamily="34" charset="0"/>
              </a:rPr>
              <a:t>Οι βασικότεροι λόγοι αυτών των αλλαγών οφείλονται, αφ’ ενός στις μεταβολές  των συνθηκών διενέργειας της έρευνας ,μεταβολές  που σχετίζονται με την αύξηση της απαιτούμενης ερευνητικής δραστηριότητας για τον εντοπισμό και την εκτίμηση· των χαρακτηριστικών των κοιτασμάτων, αφ ετέρου στις απαιτήσεις των χρηματοδοτών  της έρευνας για πολιτικές "ανταποδοτικότητας" και "λογοδοσίας των πόρων που διατίθενται για την έρευνα εντοπισμού Ο.Π.Υ.</a:t>
            </a:r>
            <a:r>
              <a:rPr lang="el-GR" sz="1400" b="0" i="1" dirty="0" smtClean="0">
                <a:latin typeface="Calibri" pitchFamily="34" charset="0"/>
              </a:rPr>
              <a:t>( Deborah Lord, Mike Etheridge 2001),</a:t>
            </a:r>
            <a:r>
              <a:rPr lang="en-US" sz="1400" b="0" i="1" dirty="0" smtClean="0">
                <a:latin typeface="Calibri" pitchFamily="34" charset="0"/>
              </a:rPr>
              <a:t>M</a:t>
            </a:r>
            <a:r>
              <a:rPr lang="el-GR" sz="1400" b="0" i="1" dirty="0" smtClean="0">
                <a:latin typeface="Calibri" pitchFamily="34" charset="0"/>
              </a:rPr>
              <a:t>.</a:t>
            </a:r>
            <a:r>
              <a:rPr lang="en-US" sz="1400" b="0" i="1" dirty="0" smtClean="0">
                <a:latin typeface="Calibri" pitchFamily="34" charset="0"/>
              </a:rPr>
              <a:t>Wagner</a:t>
            </a:r>
            <a:r>
              <a:rPr lang="el-GR" sz="1400" b="0" i="1" dirty="0" smtClean="0">
                <a:latin typeface="Calibri" pitchFamily="34" charset="0"/>
              </a:rPr>
              <a:t> (1999).</a:t>
            </a:r>
            <a:endParaRPr lang="en-US" sz="1400" b="0" dirty="0" smtClean="0">
              <a:latin typeface="Calibri" pitchFamily="34" charset="0"/>
            </a:endParaRPr>
          </a:p>
          <a:p>
            <a:r>
              <a:rPr lang="el-GR" sz="1400" b="0" dirty="0" smtClean="0">
                <a:latin typeface="Calibri" pitchFamily="34" charset="0"/>
              </a:rPr>
              <a:t>Ο </a:t>
            </a:r>
            <a:r>
              <a:rPr lang="en-US" sz="1400" b="0" dirty="0" smtClean="0">
                <a:latin typeface="Calibri" pitchFamily="34" charset="0"/>
              </a:rPr>
              <a:t>M</a:t>
            </a:r>
            <a:r>
              <a:rPr lang="el-GR" sz="1400" b="0" dirty="0" smtClean="0">
                <a:latin typeface="Calibri" pitchFamily="34" charset="0"/>
              </a:rPr>
              <a:t>. </a:t>
            </a:r>
            <a:r>
              <a:rPr lang="en-US" sz="1400" b="0" dirty="0" smtClean="0">
                <a:latin typeface="Calibri" pitchFamily="34" charset="0"/>
              </a:rPr>
              <a:t>Wagner</a:t>
            </a:r>
            <a:r>
              <a:rPr lang="el-GR" sz="1400" b="0" dirty="0" smtClean="0">
                <a:latin typeface="Calibri" pitchFamily="34" charset="0"/>
              </a:rPr>
              <a:t> (1999) προσομοιάζει την Έρευνα Αναζήτησης και Εντοπισμού (</a:t>
            </a:r>
            <a:r>
              <a:rPr lang="en-US" sz="1400" b="0" dirty="0" smtClean="0">
                <a:latin typeface="Calibri" pitchFamily="34" charset="0"/>
              </a:rPr>
              <a:t>Exploration</a:t>
            </a:r>
            <a:r>
              <a:rPr lang="el-GR" sz="1400" b="0" dirty="0" smtClean="0">
                <a:latin typeface="Calibri" pitchFamily="34" charset="0"/>
              </a:rPr>
              <a:t>) των μεταλλευτικών επιχειρήσεων, με την Έρευνα και Ανάπτυξη  που διενεργούν οι επιχειρήσεις άλλων βιομηχανικών  κλάδων (Πληροφορικής, Χημικής Βιομηχανίας κ.λπ.)τόσο σε σχέση με τις διατιθέμενες δαπάνες ως ποσοστό των ετήσιων ακαθάριστων εσόδων τους όσο και ως προς τους επιχειρηματικούς  κινδύνους που  αντιμετωπίζουν τα έργα Έρευνας και Ανάπτυξης.</a:t>
            </a:r>
            <a:endParaRPr lang="en-US" sz="1400" b="0" dirty="0" smtClean="0">
              <a:latin typeface="Calibri" pitchFamily="34" charset="0"/>
            </a:endParaRPr>
          </a:p>
          <a:p>
            <a:r>
              <a:rPr lang="el-GR" sz="1400" b="0" dirty="0" smtClean="0">
                <a:latin typeface="Calibri" pitchFamily="34" charset="0"/>
              </a:rPr>
              <a:t>Οι απαιτήσεις αυτές οδήγησαν αρκετούς ερευνητές στη διαμόρφωση μοντέλων λήψης αποφάσεων και μοντέλων στοχοθεσίας της ερευνητικής διαδικασίας . Οι ,</a:t>
            </a:r>
            <a:r>
              <a:rPr lang="en-US" sz="1400" b="0" dirty="0" smtClean="0">
                <a:latin typeface="Calibri" pitchFamily="34" charset="0"/>
              </a:rPr>
              <a:t>B</a:t>
            </a:r>
            <a:r>
              <a:rPr lang="el-GR" sz="1400" b="0" dirty="0" smtClean="0">
                <a:latin typeface="Calibri" pitchFamily="34" charset="0"/>
              </a:rPr>
              <a:t>.</a:t>
            </a:r>
            <a:r>
              <a:rPr lang="en-US" sz="1400" b="0" dirty="0" smtClean="0">
                <a:latin typeface="Calibri" pitchFamily="34" charset="0"/>
              </a:rPr>
              <a:t>W</a:t>
            </a:r>
            <a:r>
              <a:rPr lang="el-GR" sz="1400" b="0" dirty="0" smtClean="0">
                <a:latin typeface="Calibri" pitchFamily="34" charset="0"/>
              </a:rPr>
              <a:t>.</a:t>
            </a:r>
            <a:r>
              <a:rPr lang="en-US" sz="1400" b="0" dirty="0" smtClean="0">
                <a:latin typeface="Calibri" pitchFamily="34" charset="0"/>
              </a:rPr>
              <a:t>Mackenzie</a:t>
            </a:r>
            <a:r>
              <a:rPr lang="el-GR" sz="1400" b="0" dirty="0" smtClean="0">
                <a:latin typeface="Calibri" pitchFamily="34" charset="0"/>
              </a:rPr>
              <a:t> (1981), </a:t>
            </a:r>
            <a:r>
              <a:rPr lang="en-US" sz="1400" b="0" dirty="0" smtClean="0">
                <a:latin typeface="Calibri" pitchFamily="34" charset="0"/>
              </a:rPr>
              <a:t>V</a:t>
            </a:r>
            <a:r>
              <a:rPr lang="el-GR" sz="1400" b="0" dirty="0" smtClean="0">
                <a:latin typeface="Calibri" pitchFamily="34" charset="0"/>
              </a:rPr>
              <a:t>.</a:t>
            </a:r>
            <a:r>
              <a:rPr lang="en-US" sz="1400" b="0" dirty="0" err="1" smtClean="0">
                <a:latin typeface="Calibri" pitchFamily="34" charset="0"/>
              </a:rPr>
              <a:t>Rudeno</a:t>
            </a:r>
            <a:r>
              <a:rPr lang="el-GR" sz="1400" b="0" dirty="0" smtClean="0">
                <a:latin typeface="Calibri" pitchFamily="34" charset="0"/>
              </a:rPr>
              <a:t> (1981), </a:t>
            </a:r>
            <a:r>
              <a:rPr lang="en-US" sz="1400" b="0" dirty="0" smtClean="0">
                <a:latin typeface="Calibri" pitchFamily="34" charset="0"/>
              </a:rPr>
              <a:t>R</a:t>
            </a:r>
            <a:r>
              <a:rPr lang="el-GR" sz="1400" b="0" dirty="0" smtClean="0">
                <a:latin typeface="Calibri" pitchFamily="34" charset="0"/>
              </a:rPr>
              <a:t>.</a:t>
            </a:r>
            <a:r>
              <a:rPr lang="en-US" sz="1400" b="0" dirty="0" smtClean="0">
                <a:latin typeface="Calibri" pitchFamily="34" charset="0"/>
              </a:rPr>
              <a:t>G</a:t>
            </a:r>
            <a:r>
              <a:rPr lang="el-GR" sz="1400" b="0" dirty="0" smtClean="0">
                <a:latin typeface="Calibri" pitchFamily="34" charset="0"/>
              </a:rPr>
              <a:t>. </a:t>
            </a:r>
            <a:r>
              <a:rPr lang="en-US" sz="1400" b="0" dirty="0" smtClean="0">
                <a:latin typeface="Calibri" pitchFamily="34" charset="0"/>
              </a:rPr>
              <a:t>Burn</a:t>
            </a:r>
            <a:r>
              <a:rPr lang="el-GR" sz="1400" b="0" dirty="0" smtClean="0">
                <a:latin typeface="Calibri" pitchFamily="34" charset="0"/>
              </a:rPr>
              <a:t> (1984) ανέπτυξαν κυρίως στατιστικά μοντέλα στοχοθεσίας, καθώς και μοντέλα προσδιορισμού του απαραίτητου αριθμού έργων για προκαθορισμένο σφάλμα εκτίμησης, .για τις αρχικές  φάσεις των έργων</a:t>
            </a:r>
            <a:endParaRPr lang="en-US" sz="1400" b="0" dirty="0" smtClean="0">
              <a:latin typeface="Calibri" pitchFamily="34" charset="0"/>
            </a:endParaRPr>
          </a:p>
          <a:p>
            <a:endParaRPr lang="en-US" dirty="0"/>
          </a:p>
        </p:txBody>
      </p:sp>
    </p:spTree>
  </p:cSld>
  <p:clrMapOvr>
    <a:masterClrMapping/>
  </p:clrMapOvr>
  <p:transition xmlns:p14="http://schemas.microsoft.com/office/powerpoint/2010/main" spd="med">
    <p:comb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179388" y="615950"/>
            <a:ext cx="8964612" cy="6045200"/>
          </a:xfrm>
          <a:prstGeom prst="rect">
            <a:avLst/>
          </a:prstGeom>
          <a:noFill/>
          <a:ln w="9525">
            <a:noFill/>
            <a:miter lim="800000"/>
            <a:headEnd/>
            <a:tailEnd/>
          </a:ln>
          <a:effectLst/>
        </p:spPr>
        <p:txBody>
          <a:bodyPr anchor="ctr">
            <a:spAutoFit/>
          </a:bodyPr>
          <a:lstStyle/>
          <a:p>
            <a:pPr indent="71438" algn="l">
              <a:spcBef>
                <a:spcPct val="0"/>
              </a:spcBef>
              <a:tabLst>
                <a:tab pos="-2251075" algn="l"/>
                <a:tab pos="-1350963" algn="l"/>
              </a:tabLst>
              <a:defRPr/>
            </a:pPr>
            <a:r>
              <a:rPr lang="el-GR" sz="1300" b="0">
                <a:latin typeface="Arial" charset="0"/>
                <a:cs typeface="Arial" charset="0"/>
              </a:rPr>
              <a:t>Στην διαδικασία του</a:t>
            </a:r>
            <a:r>
              <a:rPr lang="el-GR" sz="1300">
                <a:latin typeface="Arial" charset="0"/>
                <a:cs typeface="Arial" charset="0"/>
              </a:rPr>
              <a:t> εμπλουτισμού</a:t>
            </a:r>
            <a:r>
              <a:rPr lang="el-GR" sz="1300" b="0">
                <a:latin typeface="Arial" charset="0"/>
                <a:cs typeface="Arial" charset="0"/>
              </a:rPr>
              <a:t> έχουμε συνήθως τα εξής στάδια: </a:t>
            </a:r>
            <a:r>
              <a:rPr lang="el-GR" sz="1300">
                <a:latin typeface="Arial" charset="0"/>
                <a:cs typeface="Arial" charset="0"/>
              </a:rPr>
              <a:t>σπάσιμο και κατόπιν κονιοποίηση του μεταλλεύματος, επίπλευση, ξήρανση, απομάκρυνση των αχρήστων υλικών, διαχωρισμό του προκύπτοντος εμπλουτισμένου προϊόντος, φόρτωση για την αγορά. </a:t>
            </a:r>
            <a:endParaRPr lang="en-US" sz="1300">
              <a:latin typeface="Arial" charset="0"/>
              <a:cs typeface="Arial" charset="0"/>
            </a:endParaRPr>
          </a:p>
          <a:p>
            <a:pPr indent="71438" algn="l">
              <a:spcBef>
                <a:spcPct val="0"/>
              </a:spcBef>
              <a:tabLst>
                <a:tab pos="-2251075" algn="l"/>
                <a:tab pos="-1350963" algn="l"/>
              </a:tabLst>
              <a:defRPr/>
            </a:pPr>
            <a:r>
              <a:rPr lang="el-GR" sz="1300" b="0">
                <a:latin typeface="Arial" charset="0"/>
                <a:cs typeface="Arial" charset="0"/>
              </a:rPr>
              <a:t>  Με αυτό τον τρόπο ένα μετάλλευμα εξορυσσόμενο με περιεκτικότητα π.χ. 2% Cu και 5% Zn μετά τον εμπλουτισμό μπορεί να μας δώσει ένα προϊόν με 25% Cu και 55% Zn με απώλειες στο απομακρυνόμενο αδρανές υλικό που δεν ξεπερνούν το 10% σε Cu και 20% σε Zn.</a:t>
            </a:r>
            <a:endParaRPr lang="en-US" sz="1300" b="0">
              <a:latin typeface="Arial" charset="0"/>
              <a:cs typeface="Arial" charset="0"/>
            </a:endParaRPr>
          </a:p>
          <a:p>
            <a:pPr indent="71438" algn="l">
              <a:spcBef>
                <a:spcPct val="0"/>
              </a:spcBef>
              <a:tabLst>
                <a:tab pos="-2251075" algn="l"/>
                <a:tab pos="-1350963" algn="l"/>
              </a:tabLst>
              <a:defRPr/>
            </a:pPr>
            <a:r>
              <a:rPr lang="el-GR" sz="1300" b="0">
                <a:latin typeface="Arial" charset="0"/>
                <a:cs typeface="Arial" charset="0"/>
              </a:rPr>
              <a:t>  </a:t>
            </a:r>
            <a:r>
              <a:rPr lang="el-GR" sz="1300">
                <a:latin typeface="Arial" charset="0"/>
                <a:cs typeface="Arial" charset="0"/>
              </a:rPr>
              <a:t>Η επόμενη φάση συνδέεται με μεταφορά του εμπλουτίσματος σε εργοστάσιο τελικής μεταλλουργικής επεξεργασίας για την τελική παραγωγή των πολλαπλής προστιθέμενης αξίας μετάλλων ή κραμάτων ή άλλων τελικών προϊόντων</a:t>
            </a:r>
            <a:r>
              <a:rPr lang="el-GR" sz="1300" b="0">
                <a:latin typeface="Arial" charset="0"/>
                <a:cs typeface="Arial" charset="0"/>
              </a:rPr>
              <a:t>.</a:t>
            </a:r>
            <a:endParaRPr lang="en-US" sz="1300" b="0">
              <a:latin typeface="Arial" charset="0"/>
              <a:cs typeface="Arial" charset="0"/>
            </a:endParaRPr>
          </a:p>
          <a:p>
            <a:pPr indent="71438" algn="l">
              <a:spcBef>
                <a:spcPct val="0"/>
              </a:spcBef>
              <a:tabLst>
                <a:tab pos="-2251075" algn="l"/>
                <a:tab pos="-1350963" algn="l"/>
              </a:tabLst>
              <a:defRPr/>
            </a:pPr>
            <a:r>
              <a:rPr lang="el-GR" sz="1300" b="0">
                <a:latin typeface="Arial" charset="0"/>
                <a:cs typeface="Arial" charset="0"/>
              </a:rPr>
              <a:t>  Τα οικονομικά χαρακτηριστικά της διαδικασίας έρευνας-­αξιοποίησης των ΟΠΥ προσδιορίζονται  από τρεις δυναμικούς παράγοντες :</a:t>
            </a:r>
            <a:endParaRPr lang="en-US" sz="1300" b="0">
              <a:latin typeface="Arial" charset="0"/>
              <a:cs typeface="Arial" charset="0"/>
            </a:endParaRPr>
          </a:p>
          <a:p>
            <a:pPr indent="71438" algn="l">
              <a:spcBef>
                <a:spcPct val="0"/>
              </a:spcBef>
              <a:buClr>
                <a:srgbClr val="FF0000"/>
              </a:buClr>
              <a:buSzPct val="120000"/>
              <a:buFont typeface="Wingdings" pitchFamily="2" charset="2"/>
              <a:buChar char="Ø"/>
              <a:tabLst>
                <a:tab pos="-2251075" algn="l"/>
                <a:tab pos="-1350963" algn="l"/>
              </a:tabLst>
              <a:defRPr/>
            </a:pPr>
            <a:r>
              <a:rPr lang="el-GR" sz="1300">
                <a:effectLst>
                  <a:outerShdw blurRad="38100" dist="38100" dir="2700000" algn="tl">
                    <a:srgbClr val="C0C0C0"/>
                  </a:outerShdw>
                </a:effectLst>
                <a:latin typeface="Arial" charset="0"/>
                <a:cs typeface="Arial" charset="0"/>
              </a:rPr>
              <a:t>1.Την ζήτηση της αγοράς για ΟΠΥ</a:t>
            </a:r>
            <a:r>
              <a:rPr lang="el-GR" sz="1300" b="0">
                <a:latin typeface="Arial" charset="0"/>
                <a:cs typeface="Arial" charset="0"/>
              </a:rPr>
              <a:t> η οποία και μεταβάλλεται διαχρονικά εξ αιτίας μιας σειράς παραγόντων όπως π.χ. μεταβαλλόμενες ανάγκες και χρήσεις, μεταβολές στις ιδιότητες των τελικών παραγόμενων προϊόντων, την ύπαρξη υποκατάστατων υλικών και το σχετικό κόστος παραγωγής των, την ανάπτυξη νέων βελτιωμένων προϊόντων, μεταβολές στις συνθήκες μεταφοράς, αλλαγές στην τεχνολογία μεταλλουργικής επεξεργασίας.</a:t>
            </a:r>
            <a:endParaRPr lang="en-US" sz="1300" b="0">
              <a:latin typeface="Arial" charset="0"/>
              <a:cs typeface="Arial" charset="0"/>
            </a:endParaRPr>
          </a:p>
          <a:p>
            <a:pPr indent="71438" algn="l">
              <a:spcBef>
                <a:spcPct val="0"/>
              </a:spcBef>
              <a:buClr>
                <a:srgbClr val="FF0000"/>
              </a:buClr>
              <a:buSzPct val="120000"/>
              <a:buFont typeface="Wingdings" pitchFamily="2" charset="2"/>
              <a:buChar char="Ø"/>
              <a:tabLst>
                <a:tab pos="-2251075" algn="l"/>
                <a:tab pos="-1350963" algn="l"/>
              </a:tabLst>
              <a:defRPr/>
            </a:pPr>
            <a:r>
              <a:rPr lang="el-GR" sz="1300" b="0">
                <a:latin typeface="Arial" charset="0"/>
                <a:cs typeface="Arial" charset="0"/>
              </a:rPr>
              <a:t> </a:t>
            </a:r>
            <a:r>
              <a:rPr lang="el-GR" sz="1300">
                <a:effectLst>
                  <a:outerShdw blurRad="38100" dist="38100" dir="2700000" algn="tl">
                    <a:srgbClr val="C0C0C0"/>
                  </a:outerShdw>
                </a:effectLst>
                <a:latin typeface="Arial" charset="0"/>
                <a:cs typeface="Arial" charset="0"/>
              </a:rPr>
              <a:t>2.Οι ΟΠΥ είναι μη ανανεώσιμοι φυσικοί πόροι, εξαντλούνται σε συνάρτηση με τους ρυθμούς εκμετάλλευσης</a:t>
            </a:r>
            <a:r>
              <a:rPr lang="el-GR" sz="1300" b="0">
                <a:latin typeface="Arial" charset="0"/>
                <a:cs typeface="Arial" charset="0"/>
              </a:rPr>
              <a:t>. Επομένως απαιτείται συνεχής έρευνα για να διατηρηθούν τα υπάρχοντα επίπεδα εξόρυξης. Στο σημείο αυτό πρέπει να αναφέρουμε και κάτι άλλο σημαντικό. Η γεωλογική επιστήμη, οι μέθοδοι που ακολουθούνται, είναι φυσικό, ότι θα ανακαλύψουν και αξιολογήσουν πρώτα τα "εύκολα" κοιτάσματα. Εκεί δηλαδή που είναι ποιο κοντά  στην επιφάνεια της Γης είναι μεγαλύτερου αποθεματικού δυναμικού και ποιοτικά τα πλουσιότερα, είναι συχνά κοντύτερα στις αγορές. Κατά συνέπεια τα κοιτάσματα αυτά, κατά κανόνα ανακαλύπτονται, εκμεταλλεύονται και εξαντλούνται πρώτα. Ετσι κοιτάσματα που βρίσκονται βαθύτερα, π.χ. τα λεγόμενα τυφλά κοιτάσματα ή κοιτάσματα χαμηλότερα σε αποθεματικό ή ποιότητες μένουν για να αξιοποιηθούν αργότερα και φυσικά με υψηλότερο κόστος. Είναι φυσικό λοιπόν ότι η συνεχής εξάντληση των καλύτερων κοιτασμάτων επιφέρει διαχρονικά αύξηση του κόστους έρευνας-αξιοποίησης.</a:t>
            </a:r>
            <a:endParaRPr lang="en-US" sz="1300" b="0">
              <a:latin typeface="Arial" charset="0"/>
              <a:cs typeface="Arial" charset="0"/>
            </a:endParaRPr>
          </a:p>
          <a:p>
            <a:pPr indent="71438" algn="l">
              <a:spcBef>
                <a:spcPct val="0"/>
              </a:spcBef>
              <a:buClr>
                <a:srgbClr val="FF0000"/>
              </a:buClr>
              <a:buSzPct val="120000"/>
              <a:buFont typeface="Wingdings" pitchFamily="2" charset="2"/>
              <a:buChar char="Ø"/>
              <a:tabLst>
                <a:tab pos="-2251075" algn="l"/>
                <a:tab pos="-1350963" algn="l"/>
              </a:tabLst>
              <a:defRPr/>
            </a:pPr>
            <a:r>
              <a:rPr lang="el-GR" sz="1300">
                <a:effectLst>
                  <a:outerShdw blurRad="38100" dist="38100" dir="2700000" algn="tl">
                    <a:srgbClr val="C0C0C0"/>
                  </a:outerShdw>
                </a:effectLst>
                <a:latin typeface="Arial" charset="0"/>
                <a:cs typeface="Arial" charset="0"/>
              </a:rPr>
              <a:t>3.Υπάρχει ευτυχώς και ένας τρίτος παράγοντας που έρχεται να εξισορροπήσει ως ένα σημείο τον δεύτερο. η εντυπωσιακή προϊούσα τεχνολογική πρόοδος.</a:t>
            </a:r>
            <a:r>
              <a:rPr lang="el-GR" sz="1300" b="0">
                <a:latin typeface="Arial" charset="0"/>
                <a:cs typeface="Arial" charset="0"/>
              </a:rPr>
              <a:t> Η σημαντική επίδρασή της ανάγεται στην βελτιστοποίηση της έρευνας και των ακολουθουμένων μεθόδων, από πλευράς ποιότητας αλλά και κόστους, στην αντίστοιχη βελτιστοποίηση των μεθόδων εξόρυξης και εμπλουτισμού. Γι‘ αυτό τον λόγο τα προγράμματα τεχνολογικής έρευνας-ανάπτυξης ΟΠΥ έχουν σημαντικότατη σημασία στην μελλοντική επιτυχέστερη αλλά και φθηνότερη έρευνα, στην παραγωγή καλύτερων και φθηνότερων τελικών προϊόντων.</a:t>
            </a:r>
          </a:p>
        </p:txBody>
      </p:sp>
      <p:sp>
        <p:nvSpPr>
          <p:cNvPr id="17413" name="Rectangle 5"/>
          <p:cNvSpPr>
            <a:spLocks noChangeArrowheads="1"/>
          </p:cNvSpPr>
          <p:nvPr/>
        </p:nvSpPr>
        <p:spPr bwMode="auto">
          <a:xfrm>
            <a:off x="395288" y="188913"/>
            <a:ext cx="8248650" cy="366712"/>
          </a:xfrm>
          <a:prstGeom prst="rect">
            <a:avLst/>
          </a:prstGeom>
          <a:noFill/>
          <a:ln w="9525">
            <a:noFill/>
            <a:miter lim="800000"/>
            <a:headEnd/>
            <a:tailEnd/>
          </a:ln>
          <a:effectLst/>
        </p:spPr>
        <p:txBody>
          <a:bodyPr wrap="none">
            <a:spAutoFit/>
          </a:bodyPr>
          <a:lstStyle/>
          <a:p>
            <a:pPr algn="l">
              <a:spcBef>
                <a:spcPct val="0"/>
              </a:spcBef>
              <a:defRPr/>
            </a:pPr>
            <a:r>
              <a:rPr lang="el-GR" sz="1800">
                <a:effectLst>
                  <a:outerShdw blurRad="38100" dist="38100" dir="2700000" algn="tl">
                    <a:srgbClr val="C0C0C0"/>
                  </a:outerShdw>
                </a:effectLst>
                <a:latin typeface="Arial" charset="0"/>
                <a:cs typeface="Arial" charset="0"/>
              </a:rPr>
              <a:t>Η  Δ Ι Α Δ Ι Κ Α Σ Ι Α   Ε Ρ Ε Υ Ν Α Σ - ΑΞ Ι Ο Π Ο Ι Η Σ Η Σ  Τ Ω Ν   Ο.Π.Υ</a:t>
            </a:r>
            <a:r>
              <a:rPr lang="en-US" sz="1800">
                <a:effectLst>
                  <a:outerShdw blurRad="38100" dist="38100" dir="2700000" algn="tl">
                    <a:srgbClr val="C0C0C0"/>
                  </a:outerShdw>
                </a:effectLst>
                <a:latin typeface="Arial" charset="0"/>
                <a:cs typeface="Arial" charset="0"/>
              </a:rPr>
              <a:t> </a:t>
            </a:r>
            <a:r>
              <a:rPr lang="el-GR" sz="1800">
                <a:effectLst>
                  <a:outerShdw blurRad="38100" dist="38100" dir="2700000" algn="tl">
                    <a:srgbClr val="C0C0C0"/>
                  </a:outerShdw>
                </a:effectLst>
                <a:latin typeface="Arial" charset="0"/>
                <a:cs typeface="Arial" charset="0"/>
              </a:rPr>
              <a:t>(3)</a:t>
            </a:r>
          </a:p>
        </p:txBody>
      </p:sp>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0" y="122238"/>
            <a:ext cx="8353425" cy="6384925"/>
          </a:xfrm>
          <a:prstGeom prst="rect">
            <a:avLst/>
          </a:prstGeom>
          <a:noFill/>
          <a:ln w="9525">
            <a:noFill/>
            <a:miter lim="800000"/>
            <a:headEnd/>
            <a:tailEnd/>
          </a:ln>
          <a:effectLst/>
        </p:spPr>
        <p:txBody>
          <a:bodyPr lIns="180918" tIns="152352" rIns="-299943" bIns="0" anchor="ctr">
            <a:spAutoFit/>
          </a:bodyPr>
          <a:lstStyle/>
          <a:p>
            <a:pPr algn="ctr">
              <a:spcBef>
                <a:spcPct val="0"/>
              </a:spcBef>
              <a:defRPr/>
            </a:pPr>
            <a:r>
              <a:rPr lang="el-GR" sz="1800" i="1" dirty="0">
                <a:ln w="18000">
                  <a:solidFill>
                    <a:schemeClr val="accent2">
                      <a:satMod val="140000"/>
                    </a:schemeClr>
                  </a:solidFill>
                  <a:prstDash val="solid"/>
                  <a:miter lim="800000"/>
                </a:ln>
                <a:noFill/>
                <a:effectLst>
                  <a:outerShdw blurRad="25500" dist="23000" dir="7020000" algn="tl">
                    <a:srgbClr val="000000">
                      <a:alpha val="50000"/>
                    </a:srgbClr>
                  </a:outerShdw>
                </a:effectLst>
              </a:rPr>
              <a:t>ΒΑΣΙΚΑ ΣΤΟΙΧΕΙΑ ΠΟΥ ΛΑΜΒΑΝΟΝΤΑΙ ΥΠ΄ΟΨΗ ΚΑΤΑ ΤΗΝ ΑΞΙΟΛΟΓΗΣΗ ΤΩΝ Ο.Π.Υ(1)</a:t>
            </a:r>
          </a:p>
          <a:p>
            <a:pPr algn="l">
              <a:spcBef>
                <a:spcPct val="0"/>
              </a:spcBef>
              <a:defRPr/>
            </a:pPr>
            <a:endParaRPr lang="el-GR" sz="1800" i="1" dirty="0"/>
          </a:p>
          <a:p>
            <a:pPr algn="l">
              <a:spcBef>
                <a:spcPct val="0"/>
              </a:spcBef>
              <a:defRPr/>
            </a:pPr>
            <a:r>
              <a:rPr lang="el-GR" sz="1800" i="1" dirty="0">
                <a:solidFill>
                  <a:srgbClr val="FF0000"/>
                </a:solidFill>
              </a:rPr>
              <a:t>1. Αξία της Μεταλλοφορίας</a:t>
            </a:r>
          </a:p>
          <a:p>
            <a:pPr algn="l">
              <a:spcBef>
                <a:spcPct val="0"/>
              </a:spcBef>
              <a:defRPr/>
            </a:pPr>
            <a:r>
              <a:rPr lang="el-GR" sz="1600" b="0" dirty="0"/>
              <a:t>Η αξία μιας μεταλλοφορίας είναι συνάρτηση πολλών παραγόντων οι οποίοι περιγράφονται συνοπτικά παρακάτω. .</a:t>
            </a:r>
          </a:p>
          <a:p>
            <a:pPr algn="l">
              <a:spcBef>
                <a:spcPct val="0"/>
              </a:spcBef>
              <a:defRPr/>
            </a:pPr>
            <a:r>
              <a:rPr lang="el-GR" sz="1600" b="0" dirty="0"/>
              <a:t>α ) Ποσότητα της μεταλλοφορίας και επίδραση της στην διάρκεια  ζωής του μεταλλείου και  στον ρυθμό παραγωγής.</a:t>
            </a:r>
          </a:p>
          <a:p>
            <a:pPr algn="l">
              <a:spcBef>
                <a:spcPct val="0"/>
              </a:spcBef>
              <a:defRPr/>
            </a:pPr>
            <a:r>
              <a:rPr lang="el-GR" sz="1600" b="0" dirty="0"/>
              <a:t>Αν όλοι οι άλλοι παράγοντες θεωρηθούν σταθεροί όσο μεγαλύτερος είναι ο όγκος της εξορύξιμης μεταλλοφορίας τόσο μεγαλύτερη  είναι η διάρκεια ζωής του μεταλλείου και η οικονομική  του αξία . Έτσι η διάρκεια ζωής ενός μεταλλείου σε  έτη δίδεται από τον απλό τύπο:</a:t>
            </a:r>
          </a:p>
          <a:p>
            <a:pPr algn="l">
              <a:spcBef>
                <a:spcPct val="0"/>
              </a:spcBef>
              <a:defRPr/>
            </a:pPr>
            <a:endParaRPr lang="en-US" sz="1600" b="0" dirty="0"/>
          </a:p>
          <a:p>
            <a:pPr algn="l">
              <a:spcBef>
                <a:spcPct val="0"/>
              </a:spcBef>
              <a:defRPr/>
            </a:pPr>
            <a:endParaRPr lang="el-GR" sz="1600" b="0" dirty="0"/>
          </a:p>
          <a:p>
            <a:pPr algn="l">
              <a:spcBef>
                <a:spcPct val="0"/>
              </a:spcBef>
              <a:defRPr/>
            </a:pPr>
            <a:endParaRPr lang="el-GR" sz="1600" b="0" dirty="0"/>
          </a:p>
          <a:p>
            <a:pPr algn="l">
              <a:spcBef>
                <a:spcPct val="0"/>
              </a:spcBef>
              <a:defRPr/>
            </a:pPr>
            <a:endParaRPr lang="el-GR" sz="1600" b="0" dirty="0"/>
          </a:p>
          <a:p>
            <a:pPr algn="l">
              <a:spcBef>
                <a:spcPct val="0"/>
              </a:spcBef>
              <a:defRPr/>
            </a:pPr>
            <a:r>
              <a:rPr lang="el-GR" sz="1600" b="0" dirty="0"/>
              <a:t>Παράγοντες που επηρεάζουν συχνά την διάρκεια  ζωής του μεταλλείου είναι οι παρακάτω:</a:t>
            </a:r>
            <a:endParaRPr lang="en-US" sz="1600" b="0" dirty="0"/>
          </a:p>
          <a:p>
            <a:pPr algn="l">
              <a:spcBef>
                <a:spcPct val="0"/>
              </a:spcBef>
              <a:defRPr/>
            </a:pPr>
            <a:r>
              <a:rPr lang="el-GR" sz="1600" b="0" dirty="0"/>
              <a:t>Νομικοί περιορισμοί, εξελίξεις στην  αγορά των Ο.Π.Υ , πολιτικές εξελίξεις και προβλέψεις, απόσβεση της επένδυσης.</a:t>
            </a:r>
            <a:endParaRPr lang="en-GB" sz="1600" dirty="0"/>
          </a:p>
          <a:p>
            <a:pPr algn="l">
              <a:spcBef>
                <a:spcPct val="0"/>
              </a:spcBef>
              <a:defRPr/>
            </a:pPr>
            <a:r>
              <a:rPr lang="el-GR" sz="1600" u="sng" dirty="0"/>
              <a:t>Ρυθμός παραγωγής</a:t>
            </a:r>
            <a:endParaRPr lang="en-GB" sz="1600" dirty="0"/>
          </a:p>
          <a:p>
            <a:pPr algn="l">
              <a:spcBef>
                <a:spcPct val="0"/>
              </a:spcBef>
              <a:defRPr/>
            </a:pPr>
            <a:r>
              <a:rPr lang="el-GR" sz="1600" b="0" dirty="0"/>
              <a:t>Ένας εμπειρικός και συχνά  χρησιμοποιούμενος απλός τύπος για τον προσδιορισμό της </a:t>
            </a:r>
            <a:r>
              <a:rPr lang="el-GR" sz="1600" dirty="0"/>
              <a:t>μέσης ετήσιας παραγωγής ( ΜΕΠ)</a:t>
            </a:r>
            <a:r>
              <a:rPr lang="el-GR" sz="1600" b="0" dirty="0"/>
              <a:t> του μεταλλείου είναι ο ακόλουθος :</a:t>
            </a:r>
            <a:endParaRPr lang="en-US" sz="1600" b="0" dirty="0"/>
          </a:p>
          <a:p>
            <a:pPr algn="l">
              <a:spcBef>
                <a:spcPct val="0"/>
              </a:spcBef>
              <a:defRPr/>
            </a:pPr>
            <a:endParaRPr lang="en-US" sz="1600" dirty="0">
              <a:solidFill>
                <a:srgbClr val="FF0000"/>
              </a:solidFill>
              <a:effectLst>
                <a:outerShdw blurRad="38100" dist="38100" dir="2700000" algn="tl">
                  <a:srgbClr val="C0C0C0"/>
                </a:outerShdw>
              </a:effectLst>
            </a:endParaRPr>
          </a:p>
          <a:p>
            <a:pPr algn="l">
              <a:spcBef>
                <a:spcPct val="0"/>
              </a:spcBef>
              <a:defRPr/>
            </a:pPr>
            <a:endParaRPr lang="el-GR" sz="1600" b="0" dirty="0"/>
          </a:p>
          <a:p>
            <a:pPr algn="l">
              <a:spcBef>
                <a:spcPct val="0"/>
              </a:spcBef>
              <a:defRPr/>
            </a:pPr>
            <a:r>
              <a:rPr lang="el-GR" sz="1600" b="0" dirty="0"/>
              <a:t>Η παραπάνω  σχέση είναι  όπως προαναφέραμε εμπειρική και πολύ γενική . Οι κυριότεροι παράγοντες που σχετίζονται με την μέση ετήσια παραγωγή είναι οι παρακάτω:</a:t>
            </a:r>
          </a:p>
        </p:txBody>
      </p:sp>
      <p:sp>
        <p:nvSpPr>
          <p:cNvPr id="23555" name="Rectangle 8"/>
          <p:cNvSpPr>
            <a:spLocks noChangeArrowheads="1"/>
          </p:cNvSpPr>
          <p:nvPr/>
        </p:nvSpPr>
        <p:spPr bwMode="auto">
          <a:xfrm>
            <a:off x="1476375" y="6308725"/>
            <a:ext cx="1511300" cy="360363"/>
          </a:xfrm>
          <a:prstGeom prst="rect">
            <a:avLst/>
          </a:prstGeom>
          <a:noFill/>
          <a:ln w="9525" algn="ctr">
            <a:noFill/>
            <a:miter lim="800000"/>
            <a:headEnd/>
            <a:tailEnd/>
          </a:ln>
        </p:spPr>
        <p:txBody>
          <a:bodyPr lIns="180918" tIns="152352" rIns="-299943" bIns="0" anchor="ctr">
            <a:spAutoFit/>
          </a:bodyPr>
          <a:lstStyle/>
          <a:p>
            <a:endParaRPr lang="en-US"/>
          </a:p>
        </p:txBody>
      </p:sp>
      <p:graphicFrame>
        <p:nvGraphicFramePr>
          <p:cNvPr id="18453" name="Group 21"/>
          <p:cNvGraphicFramePr>
            <a:graphicFrameLocks noGrp="1"/>
          </p:cNvGraphicFramePr>
          <p:nvPr/>
        </p:nvGraphicFramePr>
        <p:xfrm>
          <a:off x="250825" y="3141663"/>
          <a:ext cx="8497888" cy="591312"/>
        </p:xfrm>
        <a:graphic>
          <a:graphicData uri="http://schemas.openxmlformats.org/drawingml/2006/table">
            <a:tbl>
              <a:tblPr/>
              <a:tblGrid>
                <a:gridCol w="8497888"/>
              </a:tblGrid>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FF0000"/>
                          </a:solidFill>
                          <a:effectLst>
                            <a:outerShdw blurRad="38100" dist="38100" dir="2700000" algn="tl">
                              <a:srgbClr val="C0C0C0"/>
                            </a:outerShdw>
                          </a:effectLst>
                          <a:latin typeface="Times New Roman" pitchFamily="18" charset="0"/>
                          <a:cs typeface="Times New Roman" pitchFamily="18" charset="0"/>
                        </a:rPr>
                        <a:t>Διάρκεια ζωής του μεταλλείου σε έτη = Συνολικό μετρηθέν απόθεμα / Μέση ετήσια παραγωγή</a:t>
                      </a: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graphicFrame>
        <p:nvGraphicFramePr>
          <p:cNvPr id="18464" name="Group 32"/>
          <p:cNvGraphicFramePr>
            <a:graphicFrameLocks noGrp="1"/>
          </p:cNvGraphicFramePr>
          <p:nvPr/>
        </p:nvGraphicFramePr>
        <p:xfrm>
          <a:off x="395288" y="5661025"/>
          <a:ext cx="7705725" cy="335280"/>
        </p:xfrm>
        <a:graphic>
          <a:graphicData uri="http://schemas.openxmlformats.org/drawingml/2006/table">
            <a:tbl>
              <a:tblPr/>
              <a:tblGrid>
                <a:gridCol w="7705725"/>
              </a:tblGrid>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FF0000"/>
                          </a:solidFill>
                          <a:effectLst>
                            <a:outerShdw blurRad="38100" dist="38100" dir="2700000" algn="tl">
                              <a:srgbClr val="C0C0C0"/>
                            </a:outerShdw>
                          </a:effectLst>
                          <a:latin typeface="Times New Roman" pitchFamily="18" charset="0"/>
                          <a:cs typeface="Times New Roman" pitchFamily="18" charset="0"/>
                        </a:rPr>
                        <a:t>ΜΕΠ = ( Μετρηθέν εξορύξιμο απόθεμα ) Χ 0.75/ 6.5  </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6"/>
          <p:cNvSpPr txBox="1">
            <a:spLocks noChangeArrowheads="1"/>
          </p:cNvSpPr>
          <p:nvPr/>
        </p:nvSpPr>
        <p:spPr bwMode="auto">
          <a:xfrm>
            <a:off x="0" y="785813"/>
            <a:ext cx="9144000" cy="6429375"/>
          </a:xfrm>
          <a:prstGeom prst="rect">
            <a:avLst/>
          </a:prstGeom>
          <a:noFill/>
          <a:ln w="9525" algn="ctr">
            <a:noFill/>
            <a:miter lim="800000"/>
            <a:headEnd/>
            <a:tailEnd/>
          </a:ln>
        </p:spPr>
        <p:txBody>
          <a:bodyPr>
            <a:spAutoFit/>
          </a:bodyPr>
          <a:lstStyle/>
          <a:p>
            <a:pPr>
              <a:lnSpc>
                <a:spcPct val="90000"/>
              </a:lnSpc>
            </a:pPr>
            <a:r>
              <a:rPr lang="el-GR" sz="1400" u="sng"/>
              <a:t>Είδος εξόρυξης που προσφέρει η συγκεκριμένη μεταλλοφορία</a:t>
            </a:r>
            <a:r>
              <a:rPr lang="el-GR" sz="1400"/>
              <a:t> </a:t>
            </a:r>
            <a:r>
              <a:rPr lang="el-GR" sz="1400" b="0"/>
              <a:t>: οι δύο βασικοί τύποι είναι η υπόγεια  και η  επιφανειακή εξόρυξη . Καθώς η υπόγεια μπορεί να φθάσει να έχει το τριπλάσιο κόστος από την επιφανειακή πρέπει η περιεκτικότητα της μεταλλοφορίας σε εμπορεύσιμα προϊόντα να είναι ανάλογη αυτού του υψηλότερου κόστους .</a:t>
            </a:r>
          </a:p>
          <a:p>
            <a:pPr>
              <a:lnSpc>
                <a:spcPct val="90000"/>
              </a:lnSpc>
            </a:pPr>
            <a:r>
              <a:rPr lang="el-GR" sz="1400" b="0"/>
              <a:t>Ένα βασικό χαρακτηριστικό των επιφανειακών εξορύξεων είναι η εκσκαφή μεγάλης ποσότητας στείρου πετρώματος προκειμένου να αποκαλυφθεί το μετάλλευμα . Η εξόρυξη μεταλλεύματος και η εξόρυξη στείρων προχωρούν παράλληλα και η σχέση αποκάλυψης δηλαδή  ο λόγος του όγκου των στείρων προς το βάρος του μεταλλεύματος είναι θεμελιώδης οικονομική παράμετρος . </a:t>
            </a:r>
            <a:r>
              <a:rPr lang="el-GR" sz="1400"/>
              <a:t>Για παράδειγμα   ένας λόγος  4:1 , σημαίνει ότι  4m</a:t>
            </a:r>
            <a:r>
              <a:rPr lang="el-GR" sz="1400" baseline="30000"/>
              <a:t>3</a:t>
            </a:r>
            <a:r>
              <a:rPr lang="el-GR" sz="1400"/>
              <a:t> στείρων πρέπει να εξορυχθούν για κάθε 1 τόννο παραγομένου μεταλλεύματος.</a:t>
            </a:r>
            <a:r>
              <a:rPr lang="el-GR" sz="1400" b="0"/>
              <a:t> Αυτό σημαίνει ότι αν το εξορυκτικό κόστος είναι 2$/τον. τότε το κόστος ανά  τόννο μεταλλεύματος είναι: 4Χ2+2= 10 $/τον. Αντιστοίχως αν ο λόγος είναι 8:1 τότε το κόστος είναι 18 $/τον. Συνήθως, η σχέση αποκάλυψης λαμβάνεται σαν  ο μαθηματικός λόγος κυβικών στείρων προς 1 τόννο  μεταλλεύματος.  </a:t>
            </a:r>
          </a:p>
          <a:p>
            <a:pPr>
              <a:lnSpc>
                <a:spcPct val="90000"/>
              </a:lnSpc>
            </a:pPr>
            <a:r>
              <a:rPr lang="el-GR" sz="1400" b="0"/>
              <a:t>Έτσι αν ορίσουμε </a:t>
            </a:r>
            <a:r>
              <a:rPr lang="el-GR" sz="1400" u="sng"/>
              <a:t>a: το κόστος εκσκαφής 1m</a:t>
            </a:r>
            <a:r>
              <a:rPr lang="el-GR" sz="1400" u="sng" baseline="30000"/>
              <a:t>3</a:t>
            </a:r>
            <a:r>
              <a:rPr lang="el-GR" sz="1400" u="sng"/>
              <a:t> στείρων (σταθερά)</a:t>
            </a:r>
            <a:r>
              <a:rPr lang="el-GR" sz="1400" b="0"/>
              <a:t> , </a:t>
            </a:r>
            <a:r>
              <a:rPr lang="el-GR" sz="1400"/>
              <a:t>b: το κόστος εκσκαφής για την παραγωγή 1( ενός)  τόννου μεταλλεύματος (σταθερά),</a:t>
            </a:r>
            <a:r>
              <a:rPr lang="el-GR" sz="1400" b="0"/>
              <a:t>  </a:t>
            </a:r>
            <a:r>
              <a:rPr lang="el-GR" sz="1400" u="sng"/>
              <a:t>c: ο απαιτούμενος αριθμός m</a:t>
            </a:r>
            <a:r>
              <a:rPr lang="el-GR" sz="1400" u="sng" baseline="30000"/>
              <a:t>3</a:t>
            </a:r>
            <a:r>
              <a:rPr lang="el-GR" sz="1400" u="sng"/>
              <a:t> αποκάλυψης για παραγωγή 1 τόννου μεταλλεύματος</a:t>
            </a:r>
            <a:r>
              <a:rPr lang="el-GR" sz="1400" b="0"/>
              <a:t> τότε </a:t>
            </a:r>
            <a:r>
              <a:rPr lang="el-GR" sz="1400"/>
              <a:t>το κόστος χ</a:t>
            </a:r>
            <a:r>
              <a:rPr lang="el-GR" sz="1400" b="0"/>
              <a:t> είναι γραμμική συνάρτηση του c της μορφής  : </a:t>
            </a:r>
            <a:r>
              <a:rPr lang="el-GR" sz="1400"/>
              <a:t>x= b + ac.</a:t>
            </a:r>
          </a:p>
          <a:p>
            <a:pPr>
              <a:lnSpc>
                <a:spcPct val="90000"/>
              </a:lnSpc>
            </a:pPr>
            <a:r>
              <a:rPr lang="el-GR" sz="1400" b="0"/>
              <a:t>Εάν κατά  τον υπολογισμό αυτό στείρα και μετάλλευμα υπολογίζονται σε ton(τόννους) και θεωρούνται  ότι έχουν  το ίδιον κόστος δηλαδή α=- b/ton τότε  ισχύει η σχέση :</a:t>
            </a:r>
          </a:p>
          <a:p>
            <a:pPr>
              <a:lnSpc>
                <a:spcPct val="90000"/>
              </a:lnSpc>
            </a:pPr>
            <a:endParaRPr lang="el-GR" sz="1400" b="0"/>
          </a:p>
          <a:p>
            <a:pPr>
              <a:lnSpc>
                <a:spcPct val="90000"/>
              </a:lnSpc>
            </a:pPr>
            <a:r>
              <a:rPr lang="el-GR" sz="1400" b="0"/>
              <a:t>Οι υπόγειες εκμεταλλεύσεις είναι γενικώς μικρότερης κλίμακας από τις υπαίθριες . Αυτό οφείλεται εν μέρει  με την περισσότερο επιλεκτική φύση των υπογείων εξορύξεων με την έννοια  ότι δεν χρειάζονται μεγάλες ποσότητες στείρων να εκσκαφθούν για να αποκαλυφθεί και εξορυχθεί το μετάλλευμα .</a:t>
            </a:r>
          </a:p>
          <a:p>
            <a:pPr>
              <a:lnSpc>
                <a:spcPct val="90000"/>
              </a:lnSpc>
            </a:pPr>
            <a:r>
              <a:rPr lang="el-GR" sz="1400" b="0"/>
              <a:t>Το κόστος των υπογείων εξορύξεων έχει όμως  μεγάλες διακυμάνσεις ανάλογα με την χρησιμοποιούμενη μέθοδο που ακολουθείται  αλλά σε μεγάλα κοιτάσματα όπου η εξόρυξη είναι μηχανοποιημένη το κόστος ανά τόννο μεταλλεύματος είναι συγκρίσιμο με αυτό της υπαιθρίου εξόρυξης.</a:t>
            </a:r>
          </a:p>
          <a:p>
            <a:pPr>
              <a:lnSpc>
                <a:spcPct val="90000"/>
              </a:lnSpc>
            </a:pPr>
            <a:r>
              <a:rPr lang="el-GR" sz="1400" b="0"/>
              <a:t>Αντιθέτως αν η μεταλλοφορία είναι φλεβική και μάλιστα  σε λεπτές φλέβες που απαιτούν χειρωνακτικές μεθόδους  τότε το κόστος μιας υπόγειας εξόρυξης μπορεί να υπερδιπλασιασθεί.</a:t>
            </a:r>
          </a:p>
          <a:p>
            <a:pPr>
              <a:lnSpc>
                <a:spcPct val="90000"/>
              </a:lnSpc>
            </a:pPr>
            <a:r>
              <a:rPr lang="el-GR" sz="1400" b="0"/>
              <a:t>Εδώ θα πρέπει να σημειωθεί ότι παρά το χαμηλότερο γενικά  κόστος της υπαίθριας εξόρυξης ο λόγος στείρων /μεταλλεύματος αυξάνει καθώς το βάθος της εκσκαφής αυξάνει και αναλογικά αυξάνει το εξορυκτικά κόστος μέχρις σημείου να εξισωθεί με το κόστος μιας υπογείου εκμεταλλεύσεως .</a:t>
            </a:r>
          </a:p>
          <a:p>
            <a:pPr algn="ctr">
              <a:lnSpc>
                <a:spcPct val="80000"/>
              </a:lnSpc>
            </a:pPr>
            <a:endParaRPr lang="en-US" i="1"/>
          </a:p>
        </p:txBody>
      </p:sp>
      <p:sp>
        <p:nvSpPr>
          <p:cNvPr id="24579" name="Rectangle 8"/>
          <p:cNvSpPr>
            <a:spLocks noChangeArrowheads="1"/>
          </p:cNvSpPr>
          <p:nvPr/>
        </p:nvSpPr>
        <p:spPr bwMode="auto">
          <a:xfrm>
            <a:off x="1785938" y="0"/>
            <a:ext cx="6618287" cy="862013"/>
          </a:xfrm>
          <a:prstGeom prst="rect">
            <a:avLst/>
          </a:prstGeom>
          <a:noFill/>
          <a:ln w="9525" algn="ctr">
            <a:noFill/>
            <a:miter lim="800000"/>
            <a:headEnd/>
            <a:tailEnd/>
          </a:ln>
        </p:spPr>
        <p:txBody>
          <a:bodyPr>
            <a:spAutoFit/>
          </a:bodyPr>
          <a:lstStyle/>
          <a:p>
            <a:pPr algn="ctr">
              <a:spcBef>
                <a:spcPct val="0"/>
              </a:spcBef>
            </a:pPr>
            <a:r>
              <a:rPr lang="el-GR" sz="1400" i="1"/>
              <a:t>ΒΑΣΙΚΑ ΣΤΟΙΧΕΙΑ ΠΟΥ ΛΑΜΒΑΝΟΝΤΑΙ ΥΠ΄ΟΨΗ ΚΑΤΑ ΤΗΝ ΑΞΙΟΛΟΓΗΣΗ ΤΩΝ Ο.Π.Υ(</a:t>
            </a:r>
            <a:r>
              <a:rPr lang="en-US" sz="1800" i="1"/>
              <a:t>2</a:t>
            </a:r>
            <a:r>
              <a:rPr lang="el-GR" sz="1800" i="1"/>
              <a:t>)</a:t>
            </a:r>
            <a:br>
              <a:rPr lang="el-GR" sz="1800" i="1"/>
            </a:br>
            <a:endParaRPr lang="en-US" sz="1800" i="1"/>
          </a:p>
        </p:txBody>
      </p:sp>
      <p:sp>
        <p:nvSpPr>
          <p:cNvPr id="24580" name="Rectangle 9"/>
          <p:cNvSpPr>
            <a:spLocks noChangeArrowheads="1"/>
          </p:cNvSpPr>
          <p:nvPr/>
        </p:nvSpPr>
        <p:spPr bwMode="auto">
          <a:xfrm>
            <a:off x="3059113" y="3500438"/>
            <a:ext cx="2017712" cy="576262"/>
          </a:xfrm>
          <a:prstGeom prst="rect">
            <a:avLst/>
          </a:prstGeom>
          <a:noFill/>
          <a:ln w="9525" algn="ctr">
            <a:noFill/>
            <a:miter lim="800000"/>
            <a:headEnd/>
            <a:tailEnd/>
          </a:ln>
        </p:spPr>
        <p:txBody>
          <a:bodyPr anchor="ctr">
            <a:spAutoFit/>
          </a:bodyPr>
          <a:lstStyle/>
          <a:p>
            <a:endParaRPr lang="en-US"/>
          </a:p>
        </p:txBody>
      </p:sp>
      <p:graphicFrame>
        <p:nvGraphicFramePr>
          <p:cNvPr id="19490" name="Group 34"/>
          <p:cNvGraphicFramePr>
            <a:graphicFrameLocks noGrp="1"/>
          </p:cNvGraphicFramePr>
          <p:nvPr/>
        </p:nvGraphicFramePr>
        <p:xfrm>
          <a:off x="3786188" y="3929063"/>
          <a:ext cx="3429024" cy="495936"/>
        </p:xfrm>
        <a:graphic>
          <a:graphicData uri="http://schemas.openxmlformats.org/drawingml/2006/table">
            <a:tbl>
              <a:tblPr/>
              <a:tblGrid>
                <a:gridCol w="3429024"/>
              </a:tblGrid>
              <a:tr h="357190">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l-GR" sz="1200" b="1" i="0" u="none" strike="noStrike" cap="none" normalizeH="0" baseline="0" dirty="0" smtClean="0">
                          <a:ln>
                            <a:noFill/>
                          </a:ln>
                          <a:solidFill>
                            <a:schemeClr val="tx1"/>
                          </a:solidFill>
                          <a:effectLst/>
                          <a:latin typeface="Arial" charset="0"/>
                          <a:cs typeface="Arial" charset="0"/>
                        </a:rPr>
                        <a:t>ΚΟΣΤΟΣ ΕΞΟΡΥΞΗΣ</a:t>
                      </a:r>
                      <a:r>
                        <a:rPr kumimoji="0" lang="en-US" sz="1200" b="1" i="0" u="none" strike="noStrike" cap="none" normalizeH="0" baseline="0" dirty="0" smtClean="0">
                          <a:ln>
                            <a:noFill/>
                          </a:ln>
                          <a:solidFill>
                            <a:schemeClr val="tx1"/>
                          </a:solidFill>
                          <a:effectLst/>
                          <a:latin typeface="Arial" charset="0"/>
                          <a:cs typeface="Arial" charset="0"/>
                        </a:rPr>
                        <a:t>   </a:t>
                      </a:r>
                      <a:r>
                        <a:rPr kumimoji="0" lang="el-GR" sz="1200" b="1" i="0" u="none" strike="noStrike" cap="none" normalizeH="0" baseline="0" dirty="0" smtClean="0">
                          <a:ln>
                            <a:noFill/>
                          </a:ln>
                          <a:solidFill>
                            <a:srgbClr val="FF0000"/>
                          </a:solidFill>
                          <a:effectLst>
                            <a:outerShdw blurRad="38100" dist="38100" dir="2700000" algn="tl">
                              <a:srgbClr val="C0C0C0"/>
                            </a:outerShdw>
                          </a:effectLst>
                          <a:latin typeface="Arial" charset="0"/>
                          <a:cs typeface="Arial" charset="0"/>
                        </a:rPr>
                        <a:t>x= (c+1).α = (c+1).b</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0" y="239713"/>
            <a:ext cx="9144000" cy="6261100"/>
          </a:xfrm>
          <a:prstGeom prst="rect">
            <a:avLst/>
          </a:prstGeom>
          <a:noFill/>
          <a:ln w="9525" algn="ctr">
            <a:noFill/>
            <a:miter lim="800000"/>
            <a:headEnd/>
            <a:tailEnd/>
          </a:ln>
          <a:effectLst/>
        </p:spPr>
        <p:txBody>
          <a:bodyPr>
            <a:spAutoFit/>
          </a:bodyPr>
          <a:lstStyle/>
          <a:p>
            <a:pPr>
              <a:defRPr/>
            </a:pPr>
            <a:r>
              <a:rPr lang="el-GR" sz="1400" b="0"/>
              <a:t>Εδώ θα πρέπει να σημειωθεί ότι παρά το χαμηλότερο γενικά  κόστος της υπαίθριας εξόρυξης ο λόγος στείρων /μεταλλεύματος αυξάνει καθώς το βάθος της εκσκαφής αυξάνει και αναλογικά αυξάνει το εξορυκτικά κόστος μέχρις σημείου να εξισωθεί με το κόστος μιας υπογείου εκμεταλλεύσεως .</a:t>
            </a:r>
          </a:p>
          <a:p>
            <a:pPr>
              <a:defRPr/>
            </a:pPr>
            <a:r>
              <a:rPr lang="el-GR" sz="1400" u="sng"/>
              <a:t>Έκταση των εξορύξεων</a:t>
            </a:r>
            <a:r>
              <a:rPr lang="el-GR" sz="1400" b="0"/>
              <a:t> . Οι οικονομικές αρχές που διέπουν το μέγεθος μιας επιχειρήσεως καταλήγουν στο ότι ,συνήθως όσο μεγαλύτερη είναι η ετήσια εξόρυξη τόσο χαμηλότερο είναι το κόστος ανά τόννο  εξορυσσομένου μεταλλεύματος .</a:t>
            </a:r>
          </a:p>
          <a:p>
            <a:pPr>
              <a:defRPr/>
            </a:pPr>
            <a:r>
              <a:rPr lang="el-GR" sz="1400" u="sng"/>
              <a:t>Προσπέλαση της μεταλλοφορίαs</a:t>
            </a:r>
            <a:r>
              <a:rPr lang="el-GR" sz="1400" b="0"/>
              <a:t> : Υπάρχουν περιορισμοί στα βάθη των ανοικτών ορυγμάτων και στις διαστάσεις των στοών οι οποίοι περιορίζουν την παραγωγή . Οι υπόγειες μέθοδοι εμφανίζουν μεγάλες διαφοροποιήσεις στην φύση και το αντικείμενά τους ανάλογα με τα  γεωλογικά  και τεκτονικά χαρακτηριστικά  της μεταλλοφορίας και των  πετρωμάτων που συνδέονται με την μεταλλοφορία. .</a:t>
            </a:r>
          </a:p>
          <a:p>
            <a:pPr>
              <a:defRPr/>
            </a:pPr>
            <a:r>
              <a:rPr lang="el-GR" sz="1400" b="0"/>
              <a:t>Μερικές μέθοδοι είναι κατάλληλες, για μεγάλης κλίμακας παραγωγή σε ευρείες ζώνες μεταλλοφορίας ενώ άλλες χρησιμοποιούνται για μικρά μεταλλευτικά  έργα σε στενές φλέβες.</a:t>
            </a:r>
          </a:p>
          <a:p>
            <a:pPr lvl="4">
              <a:defRPr/>
            </a:pPr>
            <a:endParaRPr lang="el-GR" sz="1400" u="sng"/>
          </a:p>
          <a:p>
            <a:pPr>
              <a:defRPr/>
            </a:pPr>
            <a:r>
              <a:rPr lang="el-GR" sz="1400" u="sng"/>
              <a:t>Περιορισμοί  δαπάνης  κεφαλαίων</a:t>
            </a:r>
            <a:r>
              <a:rPr lang="el-GR" sz="1400"/>
              <a:t> .</a:t>
            </a:r>
            <a:r>
              <a:rPr lang="el-GR" sz="1400" b="0"/>
              <a:t>Πιθανόν να υπάρχουν περιορισμοί στην διαθεσιμότητα των κεφαλαίων για την ανάπτυξη και τον εξοπλισμό ενός μεταλλείου .Κατά συνέπεια μπορεί να μην είναι δυνατόν να επιτύχουμε την μέγιστη επιθυμητή παραγωγή , παρά την ύπαρξη και την διαθεσιμότητα επαρκών αποθεμάτων.</a:t>
            </a:r>
          </a:p>
          <a:p>
            <a:pPr>
              <a:defRPr/>
            </a:pPr>
            <a:endParaRPr lang="en-US" sz="1400" b="0"/>
          </a:p>
          <a:p>
            <a:pPr algn="ctr">
              <a:defRPr/>
            </a:pPr>
            <a:r>
              <a:rPr lang="en-US" sz="1400">
                <a:effectLst>
                  <a:outerShdw blurRad="38100" dist="38100" dir="2700000" algn="tl">
                    <a:srgbClr val="C0C0C0"/>
                  </a:outerShdw>
                </a:effectLst>
              </a:rPr>
              <a:t>β ) Ποιότητα της Μεταλλοφορίας</a:t>
            </a:r>
            <a:r>
              <a:rPr lang="el-GR" sz="1400">
                <a:effectLst>
                  <a:outerShdw blurRad="38100" dist="38100" dir="2700000" algn="tl">
                    <a:srgbClr val="C0C0C0"/>
                  </a:outerShdw>
                </a:effectLst>
              </a:rPr>
              <a:t>.</a:t>
            </a:r>
          </a:p>
          <a:p>
            <a:pPr>
              <a:defRPr/>
            </a:pPr>
            <a:r>
              <a:rPr lang="el-GR" sz="1400" b="0"/>
              <a:t>Η περιεκτικότητα δεν είναι παρά ένα μόνο στοιχείο της ποιότητας της μεταλλοφορίας , έστω και σημαντικό. Στην  ποιότητα όμως υπεισέρχονται και άλλοι παράγοντες όπως η ορυκτολογική σύσταση και η κοκκομετρική διαβάθμιση.</a:t>
            </a:r>
          </a:p>
          <a:p>
            <a:pPr>
              <a:defRPr/>
            </a:pPr>
            <a:r>
              <a:rPr lang="el-GR" sz="1400" b="0"/>
              <a:t>Σπάνια το μη εμπλουτισμένο μετάλλευμα ε ναι εμπορεύσιμο προϊόν και κάποιος βαθμός   διαχωρισμού των στείρων από το μετάλλευμα είναι απαραίτητος .</a:t>
            </a:r>
          </a:p>
          <a:p>
            <a:pPr>
              <a:defRPr/>
            </a:pPr>
            <a:r>
              <a:rPr lang="el-GR" sz="1400" b="0"/>
              <a:t>Οι εγκαταστάσεις εμπλουτισμού κυμαίνονται από χαμηλού κόστους (π.χ διαχωρισμός άμμου από  τα χαλίκια) μέχρι πολύπλοκες, υψηλού κόστους εγκαταστάσεις που χρησιμοποιούνται για τον διαχωρισμό των θειούχων ορυκτών του μολύβδου και του ψευδαργύρου .</a:t>
            </a:r>
          </a:p>
        </p:txBody>
      </p:sp>
      <p:sp>
        <p:nvSpPr>
          <p:cNvPr id="25603" name="Rectangle 5"/>
          <p:cNvSpPr>
            <a:spLocks noChangeArrowheads="1"/>
          </p:cNvSpPr>
          <p:nvPr/>
        </p:nvSpPr>
        <p:spPr bwMode="auto">
          <a:xfrm>
            <a:off x="3132138" y="4221163"/>
            <a:ext cx="3024187" cy="647700"/>
          </a:xfrm>
          <a:prstGeom prst="rect">
            <a:avLst/>
          </a:prstGeom>
          <a:noFill/>
          <a:ln w="9525" algn="ctr">
            <a:noFill/>
            <a:miter lim="800000"/>
            <a:headEnd/>
            <a:tailEnd/>
          </a:ln>
        </p:spPr>
        <p:txBody>
          <a:bodyPr wrap="none" anchor="ctr">
            <a:spAutoFit/>
          </a:bodyPr>
          <a:lstStyle/>
          <a:p>
            <a:endParaRPr lang="en-US"/>
          </a:p>
        </p:txBody>
      </p:sp>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366119"/>
          </a:xfrm>
          <a:prstGeom prst="rect">
            <a:avLst/>
          </a:prstGeom>
          <a:noFill/>
        </p:spPr>
        <p:txBody>
          <a:bodyPr wrap="square" rtlCol="0">
            <a:spAutoFit/>
          </a:bodyPr>
          <a:lstStyle/>
          <a:p>
            <a:pPr algn="ctr"/>
            <a:r>
              <a:rPr lang="en-US" sz="1600" dirty="0" err="1" smtClean="0">
                <a:solidFill>
                  <a:srgbClr val="FF0000"/>
                </a:solidFill>
              </a:rPr>
              <a:t>Στρατηγική</a:t>
            </a:r>
            <a:r>
              <a:rPr lang="en-US" sz="1600" dirty="0" smtClean="0">
                <a:solidFill>
                  <a:srgbClr val="FF0000"/>
                </a:solidFill>
              </a:rPr>
              <a:t> </a:t>
            </a:r>
            <a:r>
              <a:rPr lang="en-US" sz="1600" dirty="0" err="1" smtClean="0">
                <a:solidFill>
                  <a:srgbClr val="FF0000"/>
                </a:solidFill>
              </a:rPr>
              <a:t>και</a:t>
            </a:r>
            <a:r>
              <a:rPr lang="en-US" sz="1600" dirty="0" smtClean="0">
                <a:solidFill>
                  <a:srgbClr val="FF0000"/>
                </a:solidFill>
              </a:rPr>
              <a:t> </a:t>
            </a:r>
            <a:r>
              <a:rPr lang="en-US" sz="1600" dirty="0" err="1" smtClean="0">
                <a:solidFill>
                  <a:srgbClr val="FF0000"/>
                </a:solidFill>
              </a:rPr>
              <a:t>τακτική</a:t>
            </a:r>
            <a:r>
              <a:rPr lang="en-US" sz="1600" dirty="0" smtClean="0">
                <a:solidFill>
                  <a:srgbClr val="FF0000"/>
                </a:solidFill>
              </a:rPr>
              <a:t> </a:t>
            </a:r>
            <a:r>
              <a:rPr lang="en-US" sz="1600" dirty="0" err="1" smtClean="0">
                <a:solidFill>
                  <a:srgbClr val="FF0000"/>
                </a:solidFill>
              </a:rPr>
              <a:t>έρευνα</a:t>
            </a:r>
            <a:r>
              <a:rPr lang="en-US" sz="1600" dirty="0" smtClean="0">
                <a:solidFill>
                  <a:srgbClr val="FF0000"/>
                </a:solidFill>
              </a:rPr>
              <a:t> (5-9 </a:t>
            </a:r>
            <a:r>
              <a:rPr lang="en-US" sz="1600" dirty="0" err="1" smtClean="0">
                <a:solidFill>
                  <a:srgbClr val="FF0000"/>
                </a:solidFill>
              </a:rPr>
              <a:t>χρόνια</a:t>
            </a:r>
            <a:r>
              <a:rPr lang="en-US" sz="1600" dirty="0" smtClean="0">
                <a:solidFill>
                  <a:srgbClr val="FF0000"/>
                </a:solidFill>
              </a:rPr>
              <a:t> </a:t>
            </a:r>
            <a:r>
              <a:rPr lang="el-GR" sz="1600" dirty="0" smtClean="0">
                <a:solidFill>
                  <a:srgbClr val="FF0000"/>
                </a:solidFill>
              </a:rPr>
              <a:t>):</a:t>
            </a:r>
            <a:endParaRPr lang="en-US" sz="1600" dirty="0" smtClean="0">
              <a:solidFill>
                <a:srgbClr val="FF0000"/>
              </a:solidFill>
            </a:endParaRPr>
          </a:p>
          <a:p>
            <a:r>
              <a:rPr lang="el-GR" sz="1400" dirty="0" smtClean="0"/>
              <a:t>Η εύρεση ενός νέου κοιτάσματος το οποίο είναι αξιοποιήσιμο, δεν είναι γρήγορη ή εύκολη και δεν ολοκληρώνεται καθόλου εύκολα. Οι μεταλλευτικές επιχειρήσεις  επενδύουν πολύ μεγάλα ποσά,ναι μέγαλο ρίσκο,προκειμένου να πραγματοποιήσουν τις απαραίτητες φάσεις στρατηγικής και τακτικής έρευνας για την ανεύρεση ένος κοιτάσματος. Απασχολούν γεωλόγους,μεταλλειολόγους και άλλους ειδικούς επιστήμονες προκειμένου να συγκεντρώσουν τα στοιχεία υπαίθρου, και χρησιμοποιούν τις δορυφορικές εικόνες, τις γεωφυσικές και γεωχημικές έρευνες, καθώς και άλλες καινοτόμες τεχνολογίες προκειμένου να βοηθηθούν για να κάνουν μια ανακάλυψη ενός κοιτάσματος. </a:t>
            </a:r>
            <a:endParaRPr lang="en-US" sz="1400" dirty="0" smtClean="0"/>
          </a:p>
          <a:p>
            <a:r>
              <a:rPr lang="el-GR" sz="1400" dirty="0" smtClean="0"/>
              <a:t>Η διαδικασία έρευνας στηρίζεται και σε πολλές άλλες επιστημονικές ειδικότητες, εκτός από τους γεωλόγους  και μεταλλειολόγους, και όσο μεγαλύτερο και πιο πολύπλοκο είναι ένα ερευνητικό πρόγραμμα, τόσο περισσότεροι εξειδικευμένοι επιστήμονες,εργατοτεχνίτες,εργάτες και άλλες ειδικότητες είναι απαραίτητες. Οι πιλότοι, τα τρυπάνια, οι δοκιμαστές, οι χειριστές εξοπλισμού, οι επιθεωρητές, οι μηχανικοί, και πολλοί άλλοι όλοι διαδραματίζουν τους ουσιαστικούς ρόλους στην ανακάλυψη των αξιοποιήσιμων ορυκτών κοιτασμάτων.</a:t>
            </a:r>
            <a:endParaRPr lang="en-US" sz="1400" dirty="0" smtClean="0"/>
          </a:p>
          <a:p>
            <a:r>
              <a:rPr lang="el-GR" sz="1400" dirty="0" smtClean="0"/>
              <a:t>Αξίζει να σημειωθεί ότι κοντά στα λειτουργούντα μεταλλεία,οι μεταλλευτικές επιχειρήσεις πολύ συχνά, εκτελούν και νέα ερευνητικά προγράμματατα,προκειμένου να προσδιοριστούν νέα αξιοποιήσιμα κοιτάσματα δίπλα στα υπάρχοντα ώστε  να επεκτείνουν τη ζωή της λειτουργίας των μεταλλείων.</a:t>
            </a:r>
            <a:endParaRPr lang="en-US" sz="1400" dirty="0" smtClean="0"/>
          </a:p>
          <a:p>
            <a:pPr>
              <a:lnSpc>
                <a:spcPts val="1400"/>
              </a:lnSpc>
            </a:pPr>
            <a:r>
              <a:rPr lang="el-GR" sz="1400" dirty="0" smtClean="0">
                <a:solidFill>
                  <a:srgbClr val="00B050"/>
                </a:solidFill>
              </a:rPr>
              <a:t>Περιβαλλοντική αξιολόγηση &amp; έγκριση:</a:t>
            </a:r>
            <a:endParaRPr lang="en-US" sz="1400" dirty="0" smtClean="0">
              <a:solidFill>
                <a:srgbClr val="00B050"/>
              </a:solidFill>
            </a:endParaRPr>
          </a:p>
          <a:p>
            <a:pPr>
              <a:lnSpc>
                <a:spcPts val="1400"/>
              </a:lnSpc>
            </a:pPr>
            <a:r>
              <a:rPr lang="el-GR" sz="1400" dirty="0" smtClean="0"/>
              <a:t>Είναι το στάδιο στο οποίο έχουμε τις διαπραγματεύσεις  και τις τρέχουσες διαβουλεύσεις όλων όσων συμμετέχουν ή έχουν σχέση με το πρόγραμμα και την επένδυση. Η διαδικασία της περιβαλλοντικής αξιολόγησης και της άδειας είναι εξαιρετικά σύνθετη και μπορεί να πάρει χρόνια για να ολοκληρωθεί.</a:t>
            </a:r>
            <a:endParaRPr lang="en-US" sz="1400" dirty="0" smtClean="0"/>
          </a:p>
          <a:p>
            <a:pPr>
              <a:lnSpc>
                <a:spcPts val="1400"/>
              </a:lnSpc>
            </a:pPr>
            <a:r>
              <a:rPr lang="el-GR" sz="1400" dirty="0" smtClean="0"/>
              <a:t>Είναι αυτή η φάση στη διάρκεια της οποίας μια επιχείρηση προτείνει ένα πλήρες μεταλλευτικό πρόγραμμα το οποίο περιλαμβάνει πλήρη αποκατάσταση μετά το πέρας της εκμετάλλευσης, έναν ικανοποιητικό τελικό στόχο σε ό,τι αφορά τις χρήσεις γης, και ένα σχέδιο παρακολούθησης όλης αυτής της διαδικασίας.Η πρόταση πρέπει να υποβληθεί στις Αρμόδιες κυβερνητικές υπηρεσίες (το περιβαλλοντικό γραφείο αξιολόγησης) για την έγκριση. Η επιχείρηση πρέπει επίσης να περάσει μέσα από αυστηρές διαδικασίες και διαπραγματεύσεις οι οποίες περιλαμβάνουν τις τοπικές κοινωνίες στις οποίες το συγκεκριμένο πρόγραμμα πρόκειται να πραγματοποιηθεί, πρέπει δε να το κάνει με έναν τέτοιο τρόπο ώστε να σέβεται τις ανάγκες και τις ευαισθησίεςαυτών των κοινωνιών. Η επιχείρηση οφείλει να καταβάλλει κάθε προσπάθεια προκειμένου να διαπραγματευθεί κατά τρόπο δίκαιο και ισορροπημένο με τις τοπικές κοινωνίες ώστε να επιτύχει σταθερές σχέσεις οι οποίες κυρίως σχετίζονται με τα οφέλη που αποκομίζουν οι κοινωνίες αυτές από την υλοποίηση του προγράμματος. </a:t>
            </a:r>
            <a:endParaRPr lang="en-US" sz="1400" dirty="0" smtClean="0"/>
          </a:p>
          <a:p>
            <a:pPr>
              <a:lnSpc>
                <a:spcPts val="1400"/>
              </a:lnSpc>
            </a:pPr>
            <a:r>
              <a:rPr lang="el-GR" sz="1600" dirty="0" smtClean="0"/>
              <a:t>Η υλοποίηση της μεταλλευτικής επένδυσης θα αρχίσει αφού ολοκληρωθούν όλες οι εγκρίσειςτων περιβαλλοντικών αδειών. </a:t>
            </a:r>
            <a:endParaRPr lang="en-US" sz="1600" dirty="0" smtClean="0"/>
          </a:p>
          <a:p>
            <a:endParaRPr lang="en-US" sz="1600" dirty="0"/>
          </a:p>
        </p:txBody>
      </p:sp>
    </p:spTree>
  </p:cSld>
  <p:clrMapOvr>
    <a:masterClrMapping/>
  </p:clrMapOvr>
  <p:transition xmlns:p14="http://schemas.microsoft.com/office/powerpoint/2010/main" spd="med">
    <p:comb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0" y="115888"/>
            <a:ext cx="8964613" cy="6618287"/>
          </a:xfrm>
          <a:prstGeom prst="rect">
            <a:avLst/>
          </a:prstGeom>
          <a:noFill/>
          <a:ln w="9525" algn="ctr">
            <a:noFill/>
            <a:miter lim="800000"/>
            <a:headEnd/>
            <a:tailEnd/>
          </a:ln>
        </p:spPr>
        <p:txBody>
          <a:bodyPr>
            <a:spAutoFit/>
          </a:bodyPr>
          <a:lstStyle/>
          <a:p>
            <a:pPr>
              <a:spcAft>
                <a:spcPts val="300"/>
              </a:spcAft>
            </a:pPr>
            <a:r>
              <a:rPr lang="el-GR" sz="1400"/>
              <a:t>γ ) Γεωγραφική θέση της Μεταλλοφορίας</a:t>
            </a:r>
            <a:r>
              <a:rPr lang="el-GR" sz="1400" b="0"/>
              <a:t> .</a:t>
            </a:r>
          </a:p>
          <a:p>
            <a:r>
              <a:rPr lang="el-GR" sz="1400" b="0"/>
              <a:t>Τα εμπορεύσιμα προϊόντα (εμπλουύτισμα ή μέταλλα ή βιομηχ.ορυκτά) πρέπει να μεταφέρονται στην αγορά προς πώληση  ενώ παράλληλα  οι κάθε είδους προμήθειες του μεταλλείου ακολουθούν την αντίστροφη πορεία .</a:t>
            </a:r>
          </a:p>
          <a:p>
            <a:r>
              <a:rPr lang="el-GR" sz="1400" b="0"/>
              <a:t>Η δυνατότητα επί τόπου χρήσης ενέργειας, νερού και εκπαιδευμένου εργατικού δυναμικού πρέπει επίσης να ληφθεί υπ’ όψιν όπως επίσης και η ύπαρξη επί τόπου εγκαταστάσεων για την διαμονή την εκπαίδευση και την ψυχαγωγία του προσωπικού .</a:t>
            </a:r>
          </a:p>
          <a:p>
            <a:r>
              <a:rPr lang="el-GR" sz="1400"/>
              <a:t>δ ) Συνθήκες της αγοράς</a:t>
            </a:r>
          </a:p>
          <a:p>
            <a:r>
              <a:rPr lang="el-GR" sz="1400" b="0"/>
              <a:t>Το προϊόν της πώλησης του εξορυσσομένου μεταλλεύματος είναι το μόνο έσοδο μιας μεταλλευτικής επιχείρησης. Από αυτό η μεταλλευτική επιχείρηση πρέπει να εξοφλήσει το κεφάλαιο και τους τόκους του δανείου που πιθανότατα συνήψε για την ανάπτυξη του μεταλλείου , να πληρώσει το εξορυκτικό κόστος ,το κόστος, μεταφοράς του προϊόντος και τους φόρους καθώς και τα μερίσματα των μετοχών της εφ’ όσον είναι εισηγμένη στο χρηματιστήριο..</a:t>
            </a:r>
          </a:p>
          <a:p>
            <a:r>
              <a:rPr lang="el-GR" sz="1400" b="0"/>
              <a:t>Παράλληλα δεν μπορεί εκ του ασφαλούς να προϋποτίθεται ότι η ζήτηση του προϊόντος αυξάνεται αρκετά γρήγορα ώστε να απορροφήσει όλη τη νέα παραγωγή και γι' αυτό απαιτείται μια λογική πρόγνωση για την μελλοντική κατανάλωση και την τιμή του προϊόντος κατά την διάρκεια ζωής του μεταλλείου ή τουλάχιστον κατά τα δέκα πρώτα χρόνια της δραστηριότητας του . Η τιμή του προϊόντος είναι το πιο σημαντικό στοιχείο σε μια μελέτη σκοπιμότητας ακόμα και στο πλέον αρχικό στάδιο της έρευνας αλλά και το πιο δύσκολο να προβλεφθεί .</a:t>
            </a:r>
          </a:p>
          <a:p>
            <a:r>
              <a:rPr lang="el-GR" sz="1400" b="0"/>
              <a:t>Πολλά μεταλλευτικά προϊόντα, κυρίως τα βασικά μέταλλα πωλούνται στο χρηματιστήριο Μετάλλων  του Λονδίνου (London Metal Exchange) ή της Νέας Υόρκης όπου τίθεται μια τιμή  εκκίνησης κάθε εργάσιμη μέρα και σημαντικές διακυμάνσεις είναι δυνατόν να συμβούν μέσα σε πολύ μικρό χρονικό διάστημα για μια σειρά από πολιτικούς, οικονομικούς ή και κερδοσκοπικούς λόγους.</a:t>
            </a:r>
          </a:p>
          <a:p>
            <a:r>
              <a:rPr lang="el-GR" sz="1400" b="0"/>
              <a:t>Πρέπει να τονισθεί ότι οι περισσότερες μεταλλευτικές επιχειρήσεις ιδίως οι μικρότερες δεν ασκούν κανένα έλεγχο πάνω στις τιμές αυτές που είναι ζωτικές για τα περισσότερα ενεργά μεταλλεία . 0ι νόμοι της αγοράς υποδεικνύουν ότι κατά την διάρκεια περιόδων χαμηλών τιμών πρέπει το κόστος παραγωγής να ελαχιστοποιείται και το χρηματικό απόθεμα να μεγιστοποιείται. Ένας τρόπος να επιτευχθεί αυτό είναι να εξορυχθεί η μέγιστη δυνατή ποσότητα εύκολου στην εξόρυξη μεταλλεύματος με την μεγαλύτερη δυνατή περιεκτικότητα πράγμα καθόλου εύκολο.</a:t>
            </a:r>
            <a:r>
              <a:rPr lang="en-US" sz="1400" b="0"/>
              <a:t> </a:t>
            </a:r>
            <a:r>
              <a:rPr lang="el-GR" sz="1400" b="0"/>
              <a:t>Εναλλακτικά όταν οι τιμές ανεβαίνουν μπορεί να εξορυχθεί μετάλλευμα κατωτέρας ποιότητας.Εν τούτοις οι διαδικασίες εξόρυξης παρουσιάζουν αδράνεια και δεν μπορούν να μεταβληθούν  τόσο εύκολα.</a:t>
            </a:r>
          </a:p>
        </p:txBody>
      </p:sp>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107950" y="0"/>
            <a:ext cx="9036050" cy="3389313"/>
          </a:xfrm>
          <a:prstGeom prst="rect">
            <a:avLst/>
          </a:prstGeom>
          <a:noFill/>
          <a:ln w="9525" algn="ctr">
            <a:noFill/>
            <a:miter lim="800000"/>
            <a:headEnd/>
            <a:tailEnd/>
          </a:ln>
        </p:spPr>
        <p:txBody>
          <a:bodyPr>
            <a:spAutoFit/>
          </a:bodyPr>
          <a:lstStyle/>
          <a:p>
            <a:r>
              <a:rPr lang="el-GR" sz="1400"/>
              <a:t>ε) Το οικονομικό κλίμα</a:t>
            </a:r>
          </a:p>
          <a:p>
            <a:r>
              <a:rPr lang="el-GR" sz="1400" b="0"/>
              <a:t>Ποια  είναι η γενική κατάσταση , το οικονομικό κλίμα της αγοράς ; Πέρα από την αύξηση των εργατικών δαπανών και του κόστους του εξοπλισμού ο πληθωρισμός, τα υψηλά επιτόκια  μπορεί να έχουν καταστρεπτικά αποτελέσματα αν οδηγήσει σε υψηλότερες δανειακές επιβαρύνσεις των μεταλλευτικών επιχειρήσεων.</a:t>
            </a:r>
            <a:r>
              <a:rPr lang="en-US" sz="1400" b="0"/>
              <a:t> </a:t>
            </a:r>
            <a:r>
              <a:rPr lang="el-GR" sz="1400" b="0"/>
              <a:t>Για τις μεταλλευτικές εταιρίες οι οικονομικές παλινδρομήσεις είναι διπλής σημασίας γιατί ενώ σε περιόδους πληθωρισμού και ύφεσης </a:t>
            </a:r>
            <a:r>
              <a:rPr lang="en-US" sz="1400" b="0"/>
              <a:t>οι  τιμές  των μεταλλευμάτων πέφτουν, και τα επιτόκια αυξάνονται ,το κόστος λειτουργίας του μεταλλείου εξακολουθεί να αυξάνεται .</a:t>
            </a:r>
          </a:p>
          <a:p>
            <a:r>
              <a:rPr lang="en-US" sz="1400" b="0"/>
              <a:t> Το παρακάτω παράδειγμα είναι χαρακτηριστικό.</a:t>
            </a:r>
          </a:p>
          <a:p>
            <a:r>
              <a:rPr lang="en-US" sz="1400" b="0"/>
              <a:t> Στο τέλος της δεκαετίας του 1970  ανακαλύφθηκαν  και  μπήκαν  σε παραγωγή    μεγάλα  κοιτάσματα  χαλκού ,ακριβώς  την  στιγμή  που  η παγκόσμια οικονομία εισήρχετο σε περίοδο ύφεσης. Αυτό οδήγησε σε μια δραματική πτώση της τιμής του χαλκού μέχρι το όριο των 1,19$/lb τον. Ιούνιο του 1982 ,και πολλοί παραγωγοί υπέστησαν οικονομική ζημιά. Εν τούτοις  το  αντίθετο συνέβη στο τέλος της δεκαετίας του 1980  όταν η οικονομική έξαρση ανάκαμψη σε παγκόσμιο επίπεδο οδήγησε τις  τιμές  από  1,19$/ lb  το  1986  στα 3,70 $/lb  το  1988  . Κατ' αντιδιαστολή το 1989 ξεκίνησε νέα περίοδος υφέσεως η οποία συνεχίσθηκε μέχρι τις αρχές της δεκαετίας του 1990.    Το 1992 η μέση τιμή του χαλκού ήταν 2,29$/lb και έπεσε  κάτω από τα 2,20 $/lb το 1993 .</a:t>
            </a:r>
          </a:p>
        </p:txBody>
      </p:sp>
      <p:sp>
        <p:nvSpPr>
          <p:cNvPr id="27651" name="Text Box 6"/>
          <p:cNvSpPr txBox="1">
            <a:spLocks noChangeArrowheads="1"/>
          </p:cNvSpPr>
          <p:nvPr/>
        </p:nvSpPr>
        <p:spPr bwMode="auto">
          <a:xfrm>
            <a:off x="107950" y="3357563"/>
            <a:ext cx="8856663" cy="3814762"/>
          </a:xfrm>
          <a:prstGeom prst="rect">
            <a:avLst/>
          </a:prstGeom>
          <a:noFill/>
          <a:ln w="9525" algn="ctr">
            <a:noFill/>
            <a:miter lim="800000"/>
            <a:headEnd/>
            <a:tailEnd/>
          </a:ln>
        </p:spPr>
        <p:txBody>
          <a:bodyPr>
            <a:spAutoFit/>
          </a:bodyPr>
          <a:lstStyle/>
          <a:p>
            <a:r>
              <a:rPr lang="en-US" sz="1400"/>
              <a:t>στ)  Η πολιτική   σταθερότητα της Χώρας παραγωγής</a:t>
            </a:r>
          </a:p>
          <a:p>
            <a:r>
              <a:rPr lang="en-US" sz="1400" b="0"/>
              <a:t>   Βασικά  μια εταιρία που αναπτύσσει ένα μεταλλείο επιθυμεί να αποσβεσθεί η επένδυση της και  να  υπάρξει  κάποιο  αξιόλογο  κέρδος αλλιώς  η επένδυση θα γίνει αλλού  ή δεν θα γίνει καθόλου. Υπάρχουν πολλοί άλλοι αναγκαίοι και επιθυμητοί στόχοι όπως η ασφάλεια και η υγεία των εργαζομένων, η αποδοτική  εξόρυξη , η  πληρωμή των τοπικών και εθνικών φ6ρων κλπ. αλλά σπάνια αυτά μπορούν να επιτευχθούν αν δεν  είναι  το  μεταλλείο μια ελκυστική επένδυση.</a:t>
            </a:r>
          </a:p>
          <a:p>
            <a:r>
              <a:rPr lang="en-US" sz="1400" b="0"/>
              <a:t>    Η  κυβέρνηση της χώρας που φιλοξενεί μια μεταλλευτική επιχείρηση μπορεί να έχει διαφορετικές  προτεραιότητες  όπως  συνεχής  απασχόληση  ,κοινωνικοί στόχοι κλπ. ενώ η πληρωμή μερισμάτων στους  μετόχους  και  η  εξόφληση  των  δανείων  να  έχουν  γι' αυτήν δευτερεύουσα  σημασία  .  Επί  πλέον  σε ορισμένες χώρες  η  εισροή ξένου κεφαλαίου δεν είναι αρεστή με την λογική της  κατοχής  ενός  εθνικού κεφαλαίου από ξένους επενδυτές .</a:t>
            </a:r>
          </a:p>
          <a:p>
            <a:r>
              <a:rPr lang="en-US" sz="1400" b="0"/>
              <a:t>   Έτσι  είναι  ουσιώδες  να  λειτουργεί κανείς εντός των ορίων του νόμου  και  αν  είναι  αναγκαίο   στα   πλαίσια   κοινής   συμφωνίας μεταλλειοκτήτου και κράτους .</a:t>
            </a:r>
          </a:p>
          <a:p>
            <a:r>
              <a:rPr lang="en-US" sz="1400" b="0"/>
              <a:t>    Υπάρχουν   σε αναπτυσσόμενες κυρίως χώρες σημαντικά  αποθέματα  βεβαιωμένης  μεταλλοφορίας τα οποία είναι αναξιοποίητα γιατί  δεν έχει γίνει κατορθωτό  να  επιτευχθεί  μια  ικανοποιητική  συμφωνία μεταξύ Κράτους και επενδυτή .</a:t>
            </a:r>
          </a:p>
          <a:p>
            <a:endParaRPr lang="el-GR" sz="1400"/>
          </a:p>
        </p:txBody>
      </p:sp>
    </p:spTree>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0" y="260350"/>
            <a:ext cx="9144000" cy="5554663"/>
          </a:xfrm>
          <a:prstGeom prst="rect">
            <a:avLst/>
          </a:prstGeom>
          <a:noFill/>
          <a:ln w="9525" algn="ctr">
            <a:noFill/>
            <a:miter lim="800000"/>
            <a:headEnd/>
            <a:tailEnd/>
          </a:ln>
        </p:spPr>
        <p:txBody>
          <a:bodyPr>
            <a:spAutoFit/>
          </a:bodyPr>
          <a:lstStyle/>
          <a:p>
            <a:pPr>
              <a:spcAft>
                <a:spcPts val="300"/>
              </a:spcAft>
            </a:pPr>
            <a:r>
              <a:rPr lang="en-US" sz="1400"/>
              <a:t>ζ)  Περιβαλλοντικοί παράγοντες</a:t>
            </a:r>
          </a:p>
          <a:p>
            <a:r>
              <a:rPr lang="en-US" sz="1400" b="0"/>
              <a:t>   Στις  περισσότερες  αναπτυγμένες  χώρες  ,αιτήσεις  για χορήγηση μεταλλευτικής παραχωρήσεως μπορεί  να  προσκρούσουν  σε  αντιρρήσεις σχετικές  με περιβαλλοντικούς παράγοντες όπως σκόνη υπερβολικός θόρυβος ,ατμοσφαιρική  και υδατική μόλυνση, αύξηση της  κυκλοφοριακής  πυκνότητας  και  πιθανές  δονήσεις  λόγω ανατίναξης εκρηκτικών υλών.</a:t>
            </a:r>
          </a:p>
          <a:p>
            <a:r>
              <a:rPr lang="en-US" sz="1400" b="0"/>
              <a:t>    Με σύγχρονο εξοπλισμό  και σχεδιασμό σχεδόν τα περισσότερα αν όχι όλα τα προβλήματα μπορούν να επιλυθούν αλλά με αύξηση του κόστους.  Το κόστος  αυτό  είναι ουσιαστικά ένα πρόσθετο λειτουργικό έξοδο το οποίο μειώνει τα κέρδη μιας επιχείρησης και κατά συνέπεια την  αξία της .    </a:t>
            </a:r>
          </a:p>
          <a:p>
            <a:r>
              <a:rPr lang="en-US" sz="1400"/>
              <a:t>η) Κυβερνητικοί έλεγχοι</a:t>
            </a:r>
          </a:p>
          <a:p>
            <a:r>
              <a:rPr lang="en-US" sz="1400" b="0"/>
              <a:t>Οποιαδήποτε   ιδιωτική ή και δημόσια  μεταλλευτική  επιχείρηση  θα  πρέπει  να λειτουργεί εντός των ορίων της εθνικής μεταλλευτικής νομοθεσίας  και μιας  οικονομικής  πολιτικής της οποίας η εφαρμογή ελέγχεται από την κυβέρνηση. Η οικονομική πολιτική έχει συνήθως ουσιώδη σημασία επειδή καθορίζει παραμέτρους όπως η  φορολογία  των  κερδών,  φόρους εισαγωγής  σε  εξοπλισμό και μεταβίβαση των μερισμάτων και κεφαλαίου στο εξωτερικό αν υπάρχουν ξένοι επενδυτές και κεφάλαια. Αν  αυτή  η μεταβίβαση  δεν μπορεί να εξασφαλισθεί τότε η αξία του προτεινομένου μεταλλείου και η όλη ελκυστικότητα της επένδυσης θα είναι υποβαθμισμένη .</a:t>
            </a:r>
          </a:p>
          <a:p>
            <a:r>
              <a:rPr lang="en-US" sz="1400" b="0"/>
              <a:t>  </a:t>
            </a:r>
            <a:r>
              <a:rPr lang="en-US" sz="1400"/>
              <a:t>θ) Εργατική πολιτική </a:t>
            </a:r>
          </a:p>
          <a:p>
            <a:r>
              <a:rPr lang="en-US" sz="1400" b="0"/>
              <a:t>   Σε κάθε μεταλλευτική  επένδυση  θα  πρέπει  να  ληφθεί  υπ' όψη  η  κατάσταση  που  επικρατεί  στη  χώρα  από  πλευράς εργατικής νομοθεσίας  και συνδικαλισμού. Εργατικές διαφωνίες μπορούν να σταματήσουν την λειτουργία  ενός μεταλλείου εξ ίσου αποτελεσματικά με τις βλάβες των μηχανημάτων και οι συνεχείς απεργίες και αντιδικίες  επί  εργασιακών θεμάτων  μπορούν  να  καταστήσουν  ένα μεταλλείο ζημιογόνο . </a:t>
            </a:r>
          </a:p>
          <a:p>
            <a:r>
              <a:rPr lang="en-US" sz="1400" b="0"/>
              <a:t>    Σε πολλές χώρες τα εργατικά συνδικάτα είναι κοντά στην κυβέρνηση  και αν υπάρξει συμφωνία μεταξύ κράτους και επενδυτή αυτή θα περιλαμβάνει και μια εργατική συμφωνία .</a:t>
            </a:r>
          </a:p>
        </p:txBody>
      </p:sp>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a:xfrm>
            <a:off x="468313" y="0"/>
            <a:ext cx="8229600" cy="1168400"/>
          </a:xfrm>
        </p:spPr>
        <p:txBody>
          <a:bodyPr>
            <a:normAutofit fontScale="90000"/>
          </a:bodyPr>
          <a:lstStyle/>
          <a:p>
            <a:pPr>
              <a:defRPr/>
            </a:pPr>
            <a:r>
              <a:rPr lang="el-GR" sz="1800" b="1" cap="none" dirty="0" smtClean="0">
                <a:latin typeface="Times New Roman" pitchFamily="18" charset="0"/>
                <a:cs typeface="Times New Roman" pitchFamily="18" charset="0"/>
              </a:rPr>
              <a:t>Η </a:t>
            </a:r>
            <a:r>
              <a:rPr lang="en-US" sz="1800" b="1" cap="none" dirty="0" smtClean="0">
                <a:latin typeface="Times New Roman" pitchFamily="18" charset="0"/>
                <a:cs typeface="Times New Roman" pitchFamily="18" charset="0"/>
              </a:rPr>
              <a:t>ΟΙΚΟΝΟΜΟΤΕΧΝ</a:t>
            </a:r>
            <a:r>
              <a:rPr lang="el-GR" sz="1800" b="1" cap="none" dirty="0" smtClean="0">
                <a:latin typeface="Times New Roman" pitchFamily="18" charset="0"/>
                <a:cs typeface="Times New Roman" pitchFamily="18" charset="0"/>
              </a:rPr>
              <a:t>ΙΚΗ</a:t>
            </a:r>
            <a:r>
              <a:rPr lang="en-US" sz="1800" b="1" cap="none" dirty="0" smtClean="0">
                <a:latin typeface="Times New Roman" pitchFamily="18" charset="0"/>
                <a:cs typeface="Times New Roman" pitchFamily="18" charset="0"/>
              </a:rPr>
              <a:t> ΔΙ</a:t>
            </a:r>
            <a:r>
              <a:rPr lang="el-GR" sz="1800" b="1" cap="none" dirty="0" smtClean="0">
                <a:latin typeface="Times New Roman" pitchFamily="18" charset="0"/>
                <a:cs typeface="Times New Roman" pitchFamily="18" charset="0"/>
              </a:rPr>
              <a:t>Α</a:t>
            </a:r>
            <a:r>
              <a:rPr lang="en-US" sz="1800" b="1" cap="none" dirty="0" smtClean="0">
                <a:latin typeface="Times New Roman" pitchFamily="18" charset="0"/>
                <a:cs typeface="Times New Roman" pitchFamily="18" charset="0"/>
              </a:rPr>
              <a:t>ΣΤΑΣΗ </a:t>
            </a:r>
            <a:r>
              <a:rPr lang="el-GR" sz="1800" b="1" cap="none" dirty="0" smtClean="0">
                <a:latin typeface="Times New Roman" pitchFamily="18" charset="0"/>
                <a:cs typeface="Times New Roman" pitchFamily="18" charset="0"/>
              </a:rPr>
              <a:t>Τ</a:t>
            </a:r>
            <a:r>
              <a:rPr lang="en-US" sz="1800" b="1" cap="none" dirty="0" err="1" smtClean="0">
                <a:latin typeface="Times New Roman" pitchFamily="18" charset="0"/>
                <a:cs typeface="Times New Roman" pitchFamily="18" charset="0"/>
              </a:rPr>
              <a:t>Η</a:t>
            </a:r>
            <a:r>
              <a:rPr lang="el-GR" sz="1800" b="1" cap="none" dirty="0" smtClean="0">
                <a:latin typeface="Times New Roman" pitchFamily="18" charset="0"/>
                <a:cs typeface="Times New Roman" pitchFamily="18" charset="0"/>
              </a:rPr>
              <a:t>Σ</a:t>
            </a:r>
            <a:r>
              <a:rPr lang="en-US" sz="1800" b="1" cap="none" dirty="0" smtClean="0">
                <a:latin typeface="Times New Roman" pitchFamily="18" charset="0"/>
                <a:cs typeface="Times New Roman" pitchFamily="18" charset="0"/>
              </a:rPr>
              <a:t> ΔΙΑΧΕ</a:t>
            </a:r>
            <a:r>
              <a:rPr lang="el-GR" sz="1800" b="1" cap="none" dirty="0" smtClean="0">
                <a:latin typeface="Times New Roman" pitchFamily="18" charset="0"/>
                <a:cs typeface="Times New Roman" pitchFamily="18" charset="0"/>
              </a:rPr>
              <a:t>Ι</a:t>
            </a:r>
            <a:r>
              <a:rPr lang="en-US" sz="1800" b="1" cap="none" dirty="0" smtClean="0">
                <a:latin typeface="Times New Roman" pitchFamily="18" charset="0"/>
                <a:cs typeface="Times New Roman" pitchFamily="18" charset="0"/>
              </a:rPr>
              <a:t>ΡΙΣΗ</a:t>
            </a:r>
            <a:r>
              <a:rPr lang="el-GR" sz="1800" b="1" cap="none" dirty="0" smtClean="0">
                <a:latin typeface="Times New Roman" pitchFamily="18" charset="0"/>
                <a:cs typeface="Times New Roman" pitchFamily="18" charset="0"/>
              </a:rPr>
              <a:t>Σ</a:t>
            </a:r>
            <a:r>
              <a:rPr lang="en-US" sz="1800" b="1" cap="none" dirty="0" smtClean="0">
                <a:latin typeface="Times New Roman" pitchFamily="18" charset="0"/>
                <a:cs typeface="Times New Roman" pitchFamily="18" charset="0"/>
              </a:rPr>
              <a:t> </a:t>
            </a:r>
            <a:r>
              <a:rPr lang="el-GR" sz="1800" b="1" cap="none" dirty="0" smtClean="0">
                <a:latin typeface="Times New Roman" pitchFamily="18" charset="0"/>
                <a:cs typeface="Times New Roman" pitchFamily="18" charset="0"/>
              </a:rPr>
              <a:t>Τ</a:t>
            </a:r>
            <a:r>
              <a:rPr lang="en-US" sz="1800" b="1" cap="none" dirty="0" smtClean="0">
                <a:latin typeface="Times New Roman" pitchFamily="18" charset="0"/>
                <a:cs typeface="Times New Roman" pitchFamily="18" charset="0"/>
              </a:rPr>
              <a:t>ΩΝ ΟΡΥΚΤ</a:t>
            </a:r>
            <a:r>
              <a:rPr lang="el-GR" sz="1800" b="1" cap="none" dirty="0" smtClean="0">
                <a:latin typeface="Times New Roman" pitchFamily="18" charset="0"/>
                <a:cs typeface="Times New Roman" pitchFamily="18" charset="0"/>
              </a:rPr>
              <a:t>Ω</a:t>
            </a:r>
            <a:r>
              <a:rPr lang="en-US" sz="1800" b="1" cap="none" dirty="0" err="1" smtClean="0">
                <a:latin typeface="Times New Roman" pitchFamily="18" charset="0"/>
                <a:cs typeface="Times New Roman" pitchFamily="18" charset="0"/>
              </a:rPr>
              <a:t>Ν</a:t>
            </a:r>
            <a:r>
              <a:rPr lang="en-US" sz="1800" b="1" cap="none" dirty="0" smtClean="0">
                <a:latin typeface="Times New Roman" pitchFamily="18" charset="0"/>
                <a:cs typeface="Times New Roman" pitchFamily="18" charset="0"/>
              </a:rPr>
              <a:t> ΠΡ</a:t>
            </a:r>
            <a:r>
              <a:rPr lang="el-GR" sz="1800" b="1" cap="none" dirty="0" smtClean="0">
                <a:latin typeface="Times New Roman" pitchFamily="18" charset="0"/>
                <a:cs typeface="Times New Roman" pitchFamily="18" charset="0"/>
              </a:rPr>
              <a:t>Ω</a:t>
            </a:r>
            <a:r>
              <a:rPr lang="en-US" sz="1800" b="1" cap="none" dirty="0" smtClean="0">
                <a:latin typeface="Times New Roman" pitchFamily="18" charset="0"/>
                <a:cs typeface="Times New Roman" pitchFamily="18" charset="0"/>
              </a:rPr>
              <a:t>ΤΩΝ ΥΛ</a:t>
            </a:r>
            <a:r>
              <a:rPr lang="el-GR" sz="1800" b="1" cap="none" dirty="0" smtClean="0">
                <a:latin typeface="Times New Roman" pitchFamily="18" charset="0"/>
                <a:cs typeface="Times New Roman" pitchFamily="18" charset="0"/>
              </a:rPr>
              <a:t>Ω</a:t>
            </a:r>
            <a:r>
              <a:rPr lang="en-US" sz="1800" b="1" cap="none" dirty="0" err="1" smtClean="0">
                <a:latin typeface="Times New Roman" pitchFamily="18" charset="0"/>
                <a:cs typeface="Times New Roman" pitchFamily="18" charset="0"/>
              </a:rPr>
              <a:t>Ν</a:t>
            </a:r>
            <a:r>
              <a:rPr lang="el-GR" sz="1800" cap="none" dirty="0" smtClean="0">
                <a:latin typeface="Times New Roman" pitchFamily="18" charset="0"/>
                <a:cs typeface="Times New Roman" pitchFamily="18" charset="0"/>
              </a:rPr>
              <a:t>-</a:t>
            </a:r>
            <a:r>
              <a:rPr lang="el-GR" sz="1800" b="1" dirty="0" smtClean="0">
                <a:effectLst>
                  <a:outerShdw blurRad="38100" dist="38100" dir="2700000" algn="tl">
                    <a:srgbClr val="C0C0C0"/>
                  </a:outerShdw>
                </a:effectLst>
                <a:latin typeface="Times New Roman" pitchFamily="18" charset="0"/>
                <a:cs typeface="Times New Roman" pitchFamily="18" charset="0"/>
              </a:rPr>
              <a:t>Ο Ι Κ Ο Ν Ο Μ Ι Κ Ο Ι   Π Α Ρ Α Μ Ε Τ Ρ Ο Ι &amp; Κ Ρ Ι Τ Η Ρ Ι Α  Σ Τ Η Ν  </a:t>
            </a:r>
            <a:br>
              <a:rPr lang="el-GR" sz="1800" b="1" dirty="0" smtClean="0">
                <a:effectLst>
                  <a:outerShdw blurRad="38100" dist="38100" dir="2700000" algn="tl">
                    <a:srgbClr val="C0C0C0"/>
                  </a:outerShdw>
                </a:effectLst>
                <a:latin typeface="Times New Roman" pitchFamily="18" charset="0"/>
                <a:cs typeface="Times New Roman" pitchFamily="18" charset="0"/>
              </a:rPr>
            </a:br>
            <a:r>
              <a:rPr lang="el-GR" sz="1800" b="1" dirty="0" smtClean="0">
                <a:effectLst>
                  <a:outerShdw blurRad="38100" dist="38100" dir="2700000" algn="tl">
                    <a:srgbClr val="C0C0C0"/>
                  </a:outerShdw>
                </a:effectLst>
                <a:latin typeface="Times New Roman" pitchFamily="18" charset="0"/>
                <a:cs typeface="Times New Roman" pitchFamily="18" charset="0"/>
              </a:rPr>
              <a:t>Ε Ρ Ε Υ Ν Α -Α Ξ Ι Ο Π Ο Ι Η Σ Η   Τ Ω Ν   Ο.Π.Υ</a:t>
            </a:r>
            <a:r>
              <a:rPr lang="el-GR" sz="4000" b="1" dirty="0" smtClean="0"/>
              <a:t/>
            </a:r>
            <a:br>
              <a:rPr lang="el-GR" sz="4000" b="1" dirty="0" smtClean="0"/>
            </a:br>
            <a:endParaRPr lang="en-US" sz="4000" b="1" dirty="0" smtClean="0"/>
          </a:p>
        </p:txBody>
      </p:sp>
      <p:sp>
        <p:nvSpPr>
          <p:cNvPr id="24584" name="Rectangle 8"/>
          <p:cNvSpPr>
            <a:spLocks noChangeArrowheads="1"/>
          </p:cNvSpPr>
          <p:nvPr/>
        </p:nvSpPr>
        <p:spPr bwMode="auto">
          <a:xfrm>
            <a:off x="107950" y="908720"/>
            <a:ext cx="9036050" cy="5859463"/>
          </a:xfrm>
          <a:prstGeom prst="rect">
            <a:avLst/>
          </a:prstGeom>
          <a:noFill/>
          <a:ln w="9525" algn="ctr">
            <a:noFill/>
            <a:miter lim="800000"/>
            <a:headEnd/>
            <a:tailEnd/>
          </a:ln>
          <a:effectLst/>
        </p:spPr>
        <p:txBody>
          <a:bodyPr>
            <a:spAutoFit/>
          </a:bodyPr>
          <a:lstStyle/>
          <a:p>
            <a:pPr>
              <a:defRPr/>
            </a:pPr>
            <a:r>
              <a:rPr lang="el-GR" sz="1400" b="0" dirty="0"/>
              <a:t>Πριν αναφερθούμε στα βασικά οικονομικά κριτήρια αξιολόγησης της αποδοτικότητας μιας επένδυσης στον χώρο των Ο.Π.Υ είναι χρήσιμο να δώσουμε την έννοια και ένα παράδειγμα της χρηματικής ροής(cash-flow) δεδομένου ότι αποτελεί βασικό στοιχείο στην παραπάνω εκτίμηση.</a:t>
            </a:r>
          </a:p>
          <a:p>
            <a:pPr lvl="3">
              <a:defRPr/>
            </a:pPr>
            <a:r>
              <a:rPr lang="el-GR" sz="1500" dirty="0">
                <a:solidFill>
                  <a:schemeClr val="tx2"/>
                </a:solidFill>
              </a:rPr>
              <a:t>Α) Η ‘Έννοια της χρηματικής ροής (Cash-Flow)</a:t>
            </a:r>
          </a:p>
          <a:p>
            <a:pPr>
              <a:defRPr/>
            </a:pPr>
            <a:r>
              <a:rPr lang="en-US" sz="1400" b="0" dirty="0" err="1"/>
              <a:t>Σε</a:t>
            </a:r>
            <a:r>
              <a:rPr lang="en-US" sz="1400" b="0" dirty="0"/>
              <a:t> </a:t>
            </a:r>
            <a:r>
              <a:rPr lang="en-US" sz="1400" b="0" dirty="0" err="1"/>
              <a:t>όλες</a:t>
            </a:r>
            <a:r>
              <a:rPr lang="en-US" sz="1400" b="0" dirty="0"/>
              <a:t> </a:t>
            </a:r>
            <a:r>
              <a:rPr lang="en-US" sz="1400" b="0" dirty="0" err="1"/>
              <a:t>τις</a:t>
            </a:r>
            <a:r>
              <a:rPr lang="en-US" sz="1400" b="0" dirty="0"/>
              <a:t> </a:t>
            </a:r>
            <a:r>
              <a:rPr lang="en-US" sz="1400" b="0" dirty="0" err="1"/>
              <a:t>ε</a:t>
            </a:r>
            <a:r>
              <a:rPr lang="en-US" sz="1400" b="0" dirty="0"/>
              <a:t>π</a:t>
            </a:r>
            <a:r>
              <a:rPr lang="en-US" sz="1400" b="0" dirty="0" err="1"/>
              <a:t>ενδύσεις</a:t>
            </a:r>
            <a:r>
              <a:rPr lang="en-US" sz="1400" b="0" dirty="0"/>
              <a:t> α</a:t>
            </a:r>
            <a:r>
              <a:rPr lang="en-US" sz="1400" b="0" dirty="0" err="1"/>
              <a:t>λλά</a:t>
            </a:r>
            <a:r>
              <a:rPr lang="en-US" sz="1400" b="0" dirty="0"/>
              <a:t> </a:t>
            </a:r>
            <a:r>
              <a:rPr lang="en-US" sz="1400" b="0" dirty="0" err="1"/>
              <a:t>με</a:t>
            </a:r>
            <a:r>
              <a:rPr lang="en-US" sz="1400" b="0" dirty="0"/>
              <a:t> </a:t>
            </a:r>
            <a:r>
              <a:rPr lang="en-US" sz="1400" b="0" dirty="0" err="1"/>
              <a:t>ιδι</a:t>
            </a:r>
            <a:r>
              <a:rPr lang="en-US" sz="1400" b="0" dirty="0"/>
              <a:t>α</a:t>
            </a:r>
            <a:r>
              <a:rPr lang="en-US" sz="1400" b="0" dirty="0" err="1"/>
              <a:t>ίτερη</a:t>
            </a:r>
            <a:r>
              <a:rPr lang="en-US" sz="1400" b="0" dirty="0"/>
              <a:t> </a:t>
            </a:r>
            <a:r>
              <a:rPr lang="en-US" sz="1400" b="0" dirty="0" err="1"/>
              <a:t>έμφ</a:t>
            </a:r>
            <a:r>
              <a:rPr lang="en-US" sz="1400" b="0" dirty="0"/>
              <a:t>α</a:t>
            </a:r>
            <a:r>
              <a:rPr lang="en-US" sz="1400" b="0" dirty="0" err="1"/>
              <a:t>ση</a:t>
            </a:r>
            <a:r>
              <a:rPr lang="en-US" sz="1400" b="0" dirty="0"/>
              <a:t> </a:t>
            </a:r>
            <a:r>
              <a:rPr lang="en-US" sz="1400" b="0" dirty="0" err="1"/>
              <a:t>στις</a:t>
            </a:r>
            <a:r>
              <a:rPr lang="en-US" sz="1400" b="0" dirty="0"/>
              <a:t> </a:t>
            </a:r>
            <a:r>
              <a:rPr lang="en-US" sz="1400" b="0" dirty="0" err="1"/>
              <a:t>μετ</a:t>
            </a:r>
            <a:r>
              <a:rPr lang="en-US" sz="1400" b="0" dirty="0"/>
              <a:t>α</a:t>
            </a:r>
            <a:r>
              <a:rPr lang="en-US" sz="1400" b="0" dirty="0" err="1"/>
              <a:t>λλευτικές</a:t>
            </a:r>
            <a:r>
              <a:rPr lang="en-US" sz="1400" b="0" dirty="0"/>
              <a:t> </a:t>
            </a:r>
            <a:r>
              <a:rPr lang="en-US" sz="1400" b="0" dirty="0" err="1"/>
              <a:t>ε</a:t>
            </a:r>
            <a:r>
              <a:rPr lang="en-US" sz="1400" b="0" dirty="0"/>
              <a:t>π</a:t>
            </a:r>
            <a:r>
              <a:rPr lang="en-US" sz="1400" b="0" dirty="0" err="1"/>
              <a:t>ενδύσεις</a:t>
            </a:r>
            <a:r>
              <a:rPr lang="en-US" sz="1400" b="0" dirty="0"/>
              <a:t> </a:t>
            </a:r>
            <a:r>
              <a:rPr lang="en-US" sz="1400" b="0" dirty="0" err="1"/>
              <a:t>υ</a:t>
            </a:r>
            <a:r>
              <a:rPr lang="en-US" sz="1400" b="0" dirty="0"/>
              <a:t>π</a:t>
            </a:r>
            <a:r>
              <a:rPr lang="en-US" sz="1400" b="0" dirty="0" err="1"/>
              <a:t>άρχουν</a:t>
            </a:r>
            <a:r>
              <a:rPr lang="en-US" sz="1400" b="0" dirty="0"/>
              <a:t> </a:t>
            </a:r>
            <a:r>
              <a:rPr lang="en-US" sz="1400" b="0" dirty="0" err="1"/>
              <a:t>δύο</a:t>
            </a:r>
            <a:r>
              <a:rPr lang="en-US" sz="1400" b="0" dirty="0"/>
              <a:t> </a:t>
            </a:r>
            <a:r>
              <a:rPr lang="en-US" sz="1400" b="0" dirty="0" err="1"/>
              <a:t>φάσεις</a:t>
            </a:r>
            <a:r>
              <a:rPr lang="en-US" sz="1400" b="0" dirty="0"/>
              <a:t> </a:t>
            </a:r>
            <a:r>
              <a:rPr lang="en-US" sz="1400" b="0" dirty="0" err="1"/>
              <a:t>σε</a:t>
            </a:r>
            <a:r>
              <a:rPr lang="en-US" sz="1400" b="0" dirty="0"/>
              <a:t> </a:t>
            </a:r>
            <a:r>
              <a:rPr lang="en-US" sz="1400" b="0" dirty="0" err="1"/>
              <a:t>ότι</a:t>
            </a:r>
            <a:r>
              <a:rPr lang="en-US" sz="1400" b="0" dirty="0"/>
              <a:t> α</a:t>
            </a:r>
            <a:r>
              <a:rPr lang="en-US" sz="1400" b="0" dirty="0" err="1"/>
              <a:t>φορά</a:t>
            </a:r>
            <a:r>
              <a:rPr lang="en-US" sz="1400" b="0" dirty="0"/>
              <a:t> </a:t>
            </a:r>
            <a:r>
              <a:rPr lang="en-US" sz="1400" b="0" dirty="0" err="1"/>
              <a:t>την</a:t>
            </a:r>
            <a:r>
              <a:rPr lang="en-US" sz="1400" b="0" dirty="0"/>
              <a:t> </a:t>
            </a:r>
            <a:r>
              <a:rPr lang="en-US" sz="1400" b="0" dirty="0" err="1"/>
              <a:t>χρημ</a:t>
            </a:r>
            <a:r>
              <a:rPr lang="en-US" sz="1400" b="0" dirty="0"/>
              <a:t>α</a:t>
            </a:r>
            <a:r>
              <a:rPr lang="en-US" sz="1400" b="0" dirty="0" err="1"/>
              <a:t>τική</a:t>
            </a:r>
            <a:r>
              <a:rPr lang="en-US" sz="1400" b="0" dirty="0"/>
              <a:t> </a:t>
            </a:r>
            <a:r>
              <a:rPr lang="en-US" sz="1400" b="0" dirty="0" err="1"/>
              <a:t>διάστ</a:t>
            </a:r>
            <a:r>
              <a:rPr lang="en-US" sz="1400" b="0" dirty="0"/>
              <a:t>α</a:t>
            </a:r>
            <a:r>
              <a:rPr lang="en-US" sz="1400" b="0" dirty="0" err="1"/>
              <a:t>ση</a:t>
            </a:r>
            <a:r>
              <a:rPr lang="en-US" sz="1400" b="0" dirty="0"/>
              <a:t> </a:t>
            </a:r>
            <a:r>
              <a:rPr lang="en-US" sz="1400" b="0" dirty="0" err="1"/>
              <a:t>τους</a:t>
            </a:r>
            <a:r>
              <a:rPr lang="en-US" sz="1400" b="0" dirty="0"/>
              <a:t>. </a:t>
            </a:r>
            <a:r>
              <a:rPr lang="en-US" sz="1400" b="0" dirty="0" err="1"/>
              <a:t>Η</a:t>
            </a:r>
            <a:r>
              <a:rPr lang="en-US" sz="1400" b="0" dirty="0"/>
              <a:t> π</a:t>
            </a:r>
            <a:r>
              <a:rPr lang="en-US" sz="1400" b="0" dirty="0" err="1"/>
              <a:t>ρώτη</a:t>
            </a:r>
            <a:r>
              <a:rPr lang="en-US" sz="1400" b="0" dirty="0"/>
              <a:t> </a:t>
            </a:r>
            <a:r>
              <a:rPr lang="en-US" sz="1400" b="0" dirty="0" err="1"/>
              <a:t>φάση</a:t>
            </a:r>
            <a:r>
              <a:rPr lang="en-US" sz="1400" b="0" dirty="0"/>
              <a:t> </a:t>
            </a:r>
            <a:r>
              <a:rPr lang="en-US" sz="1400" b="0" dirty="0" err="1"/>
              <a:t>η</a:t>
            </a:r>
            <a:r>
              <a:rPr lang="en-US" sz="1400" b="0" dirty="0"/>
              <a:t> </a:t>
            </a:r>
            <a:r>
              <a:rPr lang="en-US" sz="1400" b="0" dirty="0" err="1"/>
              <a:t>ο</a:t>
            </a:r>
            <a:r>
              <a:rPr lang="en-US" sz="1400" b="0" dirty="0"/>
              <a:t>π</a:t>
            </a:r>
            <a:r>
              <a:rPr lang="en-US" sz="1400" b="0" dirty="0" err="1"/>
              <a:t>οί</a:t>
            </a:r>
            <a:r>
              <a:rPr lang="en-US" sz="1400" b="0" dirty="0"/>
              <a:t>α μπ</a:t>
            </a:r>
            <a:r>
              <a:rPr lang="en-US" sz="1400" b="0" dirty="0" err="1"/>
              <a:t>ορεί</a:t>
            </a:r>
            <a:r>
              <a:rPr lang="en-US" sz="1400" b="0" dirty="0"/>
              <a:t> </a:t>
            </a:r>
            <a:r>
              <a:rPr lang="en-US" sz="1400" b="0" dirty="0" err="1"/>
              <a:t>ν</a:t>
            </a:r>
            <a:r>
              <a:rPr lang="en-US" sz="1400" b="0" dirty="0"/>
              <a:t>α </a:t>
            </a:r>
            <a:r>
              <a:rPr lang="en-US" sz="1400" b="0" dirty="0" err="1"/>
              <a:t>έχει</a:t>
            </a:r>
            <a:r>
              <a:rPr lang="en-US" sz="1400" b="0" dirty="0"/>
              <a:t> </a:t>
            </a:r>
            <a:r>
              <a:rPr lang="en-US" sz="1400" b="0" dirty="0" err="1"/>
              <a:t>κ</a:t>
            </a:r>
            <a:r>
              <a:rPr lang="en-US" sz="1400" b="0" dirty="0"/>
              <a:t>α</a:t>
            </a:r>
            <a:r>
              <a:rPr lang="en-US" sz="1400" b="0" dirty="0" err="1"/>
              <a:t>ι</a:t>
            </a:r>
            <a:r>
              <a:rPr lang="en-US" sz="1400" b="0" dirty="0"/>
              <a:t> </a:t>
            </a:r>
            <a:r>
              <a:rPr lang="en-US" sz="1400" b="0" dirty="0" err="1"/>
              <a:t>κά</a:t>
            </a:r>
            <a:r>
              <a:rPr lang="en-US" sz="1400" b="0" dirty="0"/>
              <a:t>π</a:t>
            </a:r>
            <a:r>
              <a:rPr lang="en-US" sz="1400" b="0" dirty="0" err="1"/>
              <a:t>οι</a:t>
            </a:r>
            <a:r>
              <a:rPr lang="en-US" sz="1400" b="0" dirty="0"/>
              <a:t>α </a:t>
            </a:r>
            <a:r>
              <a:rPr lang="en-US" sz="1400" b="0" dirty="0" err="1"/>
              <a:t>σημ</a:t>
            </a:r>
            <a:r>
              <a:rPr lang="en-US" sz="1400" b="0" dirty="0"/>
              <a:t>α</a:t>
            </a:r>
            <a:r>
              <a:rPr lang="en-US" sz="1400" b="0" dirty="0" err="1"/>
              <a:t>ντική</a:t>
            </a:r>
            <a:r>
              <a:rPr lang="en-US" sz="1400" b="0" dirty="0"/>
              <a:t> </a:t>
            </a:r>
            <a:r>
              <a:rPr lang="en-US" sz="1400" b="0" dirty="0" err="1"/>
              <a:t>χρονική</a:t>
            </a:r>
            <a:r>
              <a:rPr lang="en-US" sz="1400" b="0" dirty="0"/>
              <a:t> </a:t>
            </a:r>
            <a:r>
              <a:rPr lang="en-US" sz="1400" b="0" dirty="0" err="1"/>
              <a:t>διάρκει</a:t>
            </a:r>
            <a:r>
              <a:rPr lang="en-US" sz="1400" b="0" dirty="0"/>
              <a:t>α </a:t>
            </a:r>
            <a:r>
              <a:rPr lang="en-US" sz="1400" b="0" dirty="0" err="1"/>
              <a:t>είν</a:t>
            </a:r>
            <a:r>
              <a:rPr lang="en-US" sz="1400" b="0" dirty="0"/>
              <a:t>α</a:t>
            </a:r>
            <a:r>
              <a:rPr lang="en-US" sz="1400" b="0" dirty="0" err="1"/>
              <a:t>ι</a:t>
            </a:r>
            <a:r>
              <a:rPr lang="en-US" sz="1400" b="0" dirty="0"/>
              <a:t> </a:t>
            </a:r>
            <a:r>
              <a:rPr lang="en-US" sz="1400" b="0" dirty="0" err="1"/>
              <a:t>η</a:t>
            </a:r>
            <a:r>
              <a:rPr lang="en-US" sz="1400" b="0" dirty="0"/>
              <a:t> </a:t>
            </a:r>
            <a:r>
              <a:rPr lang="en-US" sz="1400" b="0" dirty="0" err="1"/>
              <a:t>φάση</a:t>
            </a:r>
            <a:r>
              <a:rPr lang="en-US" sz="1400" b="0" dirty="0"/>
              <a:t> π</a:t>
            </a:r>
            <a:r>
              <a:rPr lang="en-US" sz="1400" b="0" dirty="0" err="1"/>
              <a:t>ου</a:t>
            </a:r>
            <a:r>
              <a:rPr lang="en-US" sz="1400" b="0" dirty="0"/>
              <a:t> </a:t>
            </a:r>
            <a:r>
              <a:rPr lang="en-US" sz="1400" u="sng" dirty="0" err="1"/>
              <a:t>εκρέει</a:t>
            </a:r>
            <a:r>
              <a:rPr lang="en-US" sz="1400" b="0" dirty="0"/>
              <a:t>  </a:t>
            </a:r>
            <a:r>
              <a:rPr lang="en-US" sz="1400" b="0" dirty="0" err="1"/>
              <a:t>χρήμ</a:t>
            </a:r>
            <a:r>
              <a:rPr lang="en-US" sz="1400" b="0" dirty="0"/>
              <a:t>α  απ</a:t>
            </a:r>
            <a:r>
              <a:rPr lang="en-US" sz="1400" b="0" dirty="0" err="1"/>
              <a:t>ό</a:t>
            </a:r>
            <a:r>
              <a:rPr lang="en-US" sz="1400" b="0" dirty="0"/>
              <a:t> </a:t>
            </a:r>
            <a:r>
              <a:rPr lang="en-US" sz="1400" b="0" dirty="0" err="1"/>
              <a:t>την</a:t>
            </a:r>
            <a:r>
              <a:rPr lang="en-US" sz="1400" b="0" dirty="0"/>
              <a:t>  </a:t>
            </a:r>
            <a:r>
              <a:rPr lang="en-US" sz="1400" b="0" dirty="0" err="1"/>
              <a:t>ε</a:t>
            </a:r>
            <a:r>
              <a:rPr lang="en-US" sz="1400" b="0" dirty="0"/>
              <a:t>π</a:t>
            </a:r>
            <a:r>
              <a:rPr lang="en-US" sz="1400" b="0" dirty="0" err="1"/>
              <a:t>ιχείρηση</a:t>
            </a:r>
            <a:r>
              <a:rPr lang="en-US" sz="1400" b="0" dirty="0"/>
              <a:t>, </a:t>
            </a:r>
            <a:r>
              <a:rPr lang="en-US" sz="1400" b="0" dirty="0" err="1"/>
              <a:t>είν</a:t>
            </a:r>
            <a:r>
              <a:rPr lang="en-US" sz="1400" b="0" dirty="0"/>
              <a:t>α</a:t>
            </a:r>
            <a:r>
              <a:rPr lang="en-US" sz="1400" b="0" dirty="0" err="1"/>
              <a:t>ι</a:t>
            </a:r>
            <a:r>
              <a:rPr lang="en-US" sz="1400" b="0" dirty="0"/>
              <a:t> </a:t>
            </a:r>
            <a:r>
              <a:rPr lang="en-US" sz="1400" b="0" dirty="0" err="1"/>
              <a:t>η</a:t>
            </a:r>
            <a:r>
              <a:rPr lang="en-US" sz="1400" b="0" dirty="0"/>
              <a:t> </a:t>
            </a:r>
            <a:r>
              <a:rPr lang="en-US" sz="1400" b="0" dirty="0" err="1"/>
              <a:t>φάση</a:t>
            </a:r>
            <a:r>
              <a:rPr lang="en-US" sz="1400" b="0" dirty="0"/>
              <a:t> π</a:t>
            </a:r>
            <a:r>
              <a:rPr lang="en-US" sz="1400" b="0" dirty="0" err="1"/>
              <a:t>ου</a:t>
            </a:r>
            <a:r>
              <a:rPr lang="en-US" sz="1400" b="0" dirty="0"/>
              <a:t> </a:t>
            </a:r>
            <a:r>
              <a:rPr lang="en-US" sz="1400" b="0" dirty="0" err="1"/>
              <a:t>δ</a:t>
            </a:r>
            <a:r>
              <a:rPr lang="en-US" sz="1400" b="0" dirty="0"/>
              <a:t>απα</a:t>
            </a:r>
            <a:r>
              <a:rPr lang="en-US" sz="1400" b="0" dirty="0" err="1"/>
              <a:t>νούμε</a:t>
            </a:r>
            <a:r>
              <a:rPr lang="en-US" sz="1400" b="0" dirty="0"/>
              <a:t> π</a:t>
            </a:r>
            <a:r>
              <a:rPr lang="en-US" sz="1400" b="0" dirty="0" err="1"/>
              <a:t>ροκειμένου</a:t>
            </a:r>
            <a:r>
              <a:rPr lang="en-US" sz="1400" b="0" dirty="0"/>
              <a:t> </a:t>
            </a:r>
            <a:r>
              <a:rPr lang="en-US" sz="1400" b="0" dirty="0" err="1"/>
              <a:t>ν</a:t>
            </a:r>
            <a:r>
              <a:rPr lang="en-US" sz="1400" b="0" dirty="0"/>
              <a:t>α π</a:t>
            </a:r>
            <a:r>
              <a:rPr lang="en-US" sz="1400" b="0" dirty="0" err="1"/>
              <a:t>ρ</a:t>
            </a:r>
            <a:r>
              <a:rPr lang="en-US" sz="1400" b="0" dirty="0"/>
              <a:t>α</a:t>
            </a:r>
            <a:r>
              <a:rPr lang="en-US" sz="1400" b="0" dirty="0" err="1"/>
              <a:t>γμ</a:t>
            </a:r>
            <a:r>
              <a:rPr lang="en-US" sz="1400" b="0" dirty="0"/>
              <a:t>α</a:t>
            </a:r>
            <a:r>
              <a:rPr lang="en-US" sz="1400" b="0" dirty="0" err="1"/>
              <a:t>το</a:t>
            </a:r>
            <a:r>
              <a:rPr lang="en-US" sz="1400" b="0" dirty="0"/>
              <a:t>π</a:t>
            </a:r>
            <a:r>
              <a:rPr lang="en-US" sz="1400" b="0" dirty="0" err="1"/>
              <a:t>οιηθεί</a:t>
            </a:r>
            <a:r>
              <a:rPr lang="en-US" sz="1400" b="0" dirty="0"/>
              <a:t> </a:t>
            </a:r>
            <a:r>
              <a:rPr lang="en-US" sz="1400" b="0" dirty="0" err="1"/>
              <a:t>η</a:t>
            </a:r>
            <a:r>
              <a:rPr lang="en-US" sz="1400" b="0" dirty="0"/>
              <a:t> </a:t>
            </a:r>
            <a:r>
              <a:rPr lang="en-US" sz="1400" b="0" dirty="0" err="1"/>
              <a:t>ε</a:t>
            </a:r>
            <a:r>
              <a:rPr lang="en-US" sz="1400" b="0" dirty="0"/>
              <a:t>π</a:t>
            </a:r>
            <a:r>
              <a:rPr lang="en-US" sz="1400" b="0" dirty="0" err="1"/>
              <a:t>ένδυση</a:t>
            </a:r>
            <a:r>
              <a:rPr lang="en-US" sz="1400" b="0" dirty="0"/>
              <a:t>. </a:t>
            </a:r>
            <a:r>
              <a:rPr lang="en-US" sz="1400" b="0" dirty="0" err="1"/>
              <a:t>Είν</a:t>
            </a:r>
            <a:r>
              <a:rPr lang="en-US" sz="1400" b="0" dirty="0"/>
              <a:t>α</a:t>
            </a:r>
            <a:r>
              <a:rPr lang="en-US" sz="1400" b="0" dirty="0" err="1"/>
              <a:t>ι</a:t>
            </a:r>
            <a:r>
              <a:rPr lang="en-US" sz="1400" b="0" dirty="0"/>
              <a:t> </a:t>
            </a:r>
            <a:r>
              <a:rPr lang="en-US" sz="1400" b="0" dirty="0" err="1"/>
              <a:t>ε</a:t>
            </a:r>
            <a:r>
              <a:rPr lang="en-US" sz="1400" b="0" dirty="0"/>
              <a:t>π</a:t>
            </a:r>
            <a:r>
              <a:rPr lang="en-US" sz="1400" b="0" dirty="0" err="1"/>
              <a:t>ίσης</a:t>
            </a:r>
            <a:r>
              <a:rPr lang="en-US" sz="1400" b="0" dirty="0"/>
              <a:t> </a:t>
            </a:r>
            <a:r>
              <a:rPr lang="en-US" sz="1400" b="0" dirty="0" err="1"/>
              <a:t>η</a:t>
            </a:r>
            <a:r>
              <a:rPr lang="en-US" sz="1400" b="0" dirty="0"/>
              <a:t> </a:t>
            </a:r>
            <a:r>
              <a:rPr lang="en-US" sz="1400" b="0" dirty="0" err="1"/>
              <a:t>φάση</a:t>
            </a:r>
            <a:r>
              <a:rPr lang="en-US" sz="1400" b="0" dirty="0"/>
              <a:t> π</a:t>
            </a:r>
            <a:r>
              <a:rPr lang="en-US" sz="1400" b="0" dirty="0" err="1"/>
              <a:t>ου</a:t>
            </a:r>
            <a:r>
              <a:rPr lang="en-US" sz="1400" b="0" dirty="0"/>
              <a:t> απ</a:t>
            </a:r>
            <a:r>
              <a:rPr lang="en-US" sz="1400" b="0" dirty="0" err="1"/>
              <a:t>οκτούντ</a:t>
            </a:r>
            <a:r>
              <a:rPr lang="en-US" sz="1400" b="0" dirty="0"/>
              <a:t>α</a:t>
            </a:r>
            <a:r>
              <a:rPr lang="en-US" sz="1400" b="0" dirty="0" err="1"/>
              <a:t>ι</a:t>
            </a:r>
            <a:r>
              <a:rPr lang="en-US" sz="1400" b="0" dirty="0"/>
              <a:t>  </a:t>
            </a:r>
            <a:r>
              <a:rPr lang="en-US" sz="1400" b="0" dirty="0" err="1"/>
              <a:t>τ</a:t>
            </a:r>
            <a:r>
              <a:rPr lang="en-US" sz="1400" b="0" dirty="0"/>
              <a:t>α π</a:t>
            </a:r>
            <a:r>
              <a:rPr lang="en-US" sz="1400" b="0" dirty="0" err="1"/>
              <a:t>άγι</a:t>
            </a:r>
            <a:r>
              <a:rPr lang="en-US" sz="1400" b="0" dirty="0"/>
              <a:t>α π</a:t>
            </a:r>
            <a:r>
              <a:rPr lang="en-US" sz="1400" b="0" dirty="0" err="1"/>
              <a:t>εριουσι</a:t>
            </a:r>
            <a:r>
              <a:rPr lang="en-US" sz="1400" b="0" dirty="0"/>
              <a:t>α</a:t>
            </a:r>
            <a:r>
              <a:rPr lang="en-US" sz="1400" b="0" dirty="0" err="1"/>
              <a:t>κά</a:t>
            </a:r>
            <a:r>
              <a:rPr lang="en-US" sz="1400" b="0" dirty="0"/>
              <a:t> </a:t>
            </a:r>
            <a:r>
              <a:rPr lang="en-US" sz="1400" b="0" dirty="0" err="1"/>
              <a:t>στοιχεί</a:t>
            </a:r>
            <a:r>
              <a:rPr lang="en-US" sz="1400" b="0" dirty="0"/>
              <a:t>α </a:t>
            </a:r>
            <a:r>
              <a:rPr lang="en-US" sz="1400" b="0" dirty="0" err="1"/>
              <a:t>της</a:t>
            </a:r>
            <a:r>
              <a:rPr lang="en-US" sz="1400" b="0" dirty="0"/>
              <a:t> </a:t>
            </a:r>
            <a:r>
              <a:rPr lang="en-US" sz="1400" b="0" dirty="0" err="1"/>
              <a:t>ε</a:t>
            </a:r>
            <a:r>
              <a:rPr lang="en-US" sz="1400" b="0" dirty="0"/>
              <a:t>π</a:t>
            </a:r>
            <a:r>
              <a:rPr lang="en-US" sz="1400" b="0" dirty="0" err="1"/>
              <a:t>ιχείρησης</a:t>
            </a:r>
            <a:r>
              <a:rPr lang="en-US" sz="1400" b="0" dirty="0"/>
              <a:t>. </a:t>
            </a:r>
            <a:r>
              <a:rPr lang="en-US" sz="1400" b="0" dirty="0" err="1"/>
              <a:t>Στον</a:t>
            </a:r>
            <a:r>
              <a:rPr lang="en-US" sz="1400" b="0" dirty="0"/>
              <a:t> </a:t>
            </a:r>
            <a:r>
              <a:rPr lang="en-US" sz="1400" b="0" dirty="0" err="1"/>
              <a:t>χώρο</a:t>
            </a:r>
            <a:r>
              <a:rPr lang="en-US" sz="1400" b="0" dirty="0"/>
              <a:t> </a:t>
            </a:r>
            <a:r>
              <a:rPr lang="en-US" sz="1400" b="0" dirty="0" err="1"/>
              <a:t>της</a:t>
            </a:r>
            <a:r>
              <a:rPr lang="en-US" sz="1400" b="0" dirty="0"/>
              <a:t> </a:t>
            </a:r>
            <a:r>
              <a:rPr lang="en-US" sz="1400" b="0" dirty="0" err="1"/>
              <a:t>έρευν</a:t>
            </a:r>
            <a:r>
              <a:rPr lang="en-US" sz="1400" b="0" dirty="0"/>
              <a:t>α</a:t>
            </a:r>
            <a:r>
              <a:rPr lang="en-US" sz="1400" b="0" dirty="0" err="1"/>
              <a:t>ς</a:t>
            </a:r>
            <a:r>
              <a:rPr lang="en-US" sz="1400" b="0" dirty="0"/>
              <a:t>-α</a:t>
            </a:r>
            <a:r>
              <a:rPr lang="en-US" sz="1400" b="0" dirty="0" err="1"/>
              <a:t>ξιο</a:t>
            </a:r>
            <a:r>
              <a:rPr lang="en-US" sz="1400" b="0" dirty="0"/>
              <a:t>π</a:t>
            </a:r>
            <a:r>
              <a:rPr lang="en-US" sz="1400" b="0" dirty="0" err="1"/>
              <a:t>οίησης</a:t>
            </a:r>
            <a:r>
              <a:rPr lang="en-US" sz="1400" b="0" dirty="0"/>
              <a:t> </a:t>
            </a:r>
            <a:r>
              <a:rPr lang="en-US" sz="1400" b="0" dirty="0" err="1"/>
              <a:t>των</a:t>
            </a:r>
            <a:r>
              <a:rPr lang="en-US" sz="1400" b="0" dirty="0"/>
              <a:t> Ο.Π.Υ </a:t>
            </a:r>
            <a:r>
              <a:rPr lang="en-US" sz="1400" b="0" dirty="0" err="1"/>
              <a:t>η</a:t>
            </a:r>
            <a:r>
              <a:rPr lang="en-US" sz="1400" b="0" dirty="0"/>
              <a:t> </a:t>
            </a:r>
            <a:r>
              <a:rPr lang="en-US" sz="1400" b="0" dirty="0" err="1"/>
              <a:t>φάση</a:t>
            </a:r>
            <a:r>
              <a:rPr lang="en-US" sz="1400" b="0" dirty="0"/>
              <a:t> α</a:t>
            </a:r>
            <a:r>
              <a:rPr lang="en-US" sz="1400" b="0" dirty="0" err="1"/>
              <a:t>υτή</a:t>
            </a:r>
            <a:r>
              <a:rPr lang="en-US" sz="1400" b="0" dirty="0"/>
              <a:t> α</a:t>
            </a:r>
            <a:r>
              <a:rPr lang="en-US" sz="1400" b="0" dirty="0" err="1"/>
              <a:t>φορά</a:t>
            </a:r>
            <a:r>
              <a:rPr lang="en-US" sz="1400" b="0" dirty="0"/>
              <a:t>  </a:t>
            </a:r>
            <a:r>
              <a:rPr lang="en-US" sz="1400" b="0" dirty="0" err="1"/>
              <a:t>τις</a:t>
            </a:r>
            <a:r>
              <a:rPr lang="en-US" sz="1400" b="0" dirty="0"/>
              <a:t> </a:t>
            </a:r>
            <a:r>
              <a:rPr lang="en-US" sz="1400" b="0" dirty="0" err="1"/>
              <a:t>φάσεις</a:t>
            </a:r>
            <a:r>
              <a:rPr lang="en-US" sz="1400" b="0" dirty="0"/>
              <a:t> </a:t>
            </a:r>
            <a:r>
              <a:rPr lang="en-US" sz="1400" b="0" dirty="0" err="1"/>
              <a:t>έρευν</a:t>
            </a:r>
            <a:r>
              <a:rPr lang="en-US" sz="1400" b="0" dirty="0"/>
              <a:t>α</a:t>
            </a:r>
            <a:r>
              <a:rPr lang="en-US" sz="1400" b="0" dirty="0" err="1"/>
              <a:t>ς</a:t>
            </a:r>
            <a:r>
              <a:rPr lang="en-US" sz="1400" b="0" dirty="0"/>
              <a:t>-α</a:t>
            </a:r>
            <a:r>
              <a:rPr lang="en-US" sz="1400" b="0" dirty="0" err="1"/>
              <a:t>ξιολόγησης</a:t>
            </a:r>
            <a:r>
              <a:rPr lang="en-US" sz="1400" b="0" dirty="0"/>
              <a:t> </a:t>
            </a:r>
            <a:r>
              <a:rPr lang="en-US" sz="1400" b="0" dirty="0" err="1"/>
              <a:t>ενός</a:t>
            </a:r>
            <a:r>
              <a:rPr lang="en-US" sz="1400" b="0" dirty="0"/>
              <a:t> </a:t>
            </a:r>
            <a:r>
              <a:rPr lang="en-US" sz="1400" b="0" dirty="0" err="1"/>
              <a:t>κοιτάσμ</a:t>
            </a:r>
            <a:r>
              <a:rPr lang="en-US" sz="1400" b="0" dirty="0"/>
              <a:t>α</a:t>
            </a:r>
            <a:r>
              <a:rPr lang="en-US" sz="1400" b="0" dirty="0" err="1"/>
              <a:t>τος</a:t>
            </a:r>
            <a:r>
              <a:rPr lang="en-US" sz="1400" b="0" dirty="0"/>
              <a:t> </a:t>
            </a:r>
            <a:r>
              <a:rPr lang="en-US" sz="1400" b="0" dirty="0" err="1"/>
              <a:t>κ</a:t>
            </a:r>
            <a:r>
              <a:rPr lang="en-US" sz="1400" b="0" dirty="0"/>
              <a:t>α</a:t>
            </a:r>
            <a:r>
              <a:rPr lang="en-US" sz="1400" b="0" dirty="0" err="1"/>
              <a:t>ι</a:t>
            </a:r>
            <a:r>
              <a:rPr lang="en-US" sz="1400" b="0" dirty="0"/>
              <a:t> </a:t>
            </a:r>
            <a:r>
              <a:rPr lang="en-US" sz="1400" b="0" dirty="0" err="1"/>
              <a:t>σχεδι</a:t>
            </a:r>
            <a:r>
              <a:rPr lang="en-US" sz="1400" b="0" dirty="0"/>
              <a:t>α</a:t>
            </a:r>
            <a:r>
              <a:rPr lang="en-US" sz="1400" b="0" dirty="0" err="1"/>
              <a:t>σμού</a:t>
            </a:r>
            <a:r>
              <a:rPr lang="en-US" sz="1400" b="0" dirty="0"/>
              <a:t>- α</a:t>
            </a:r>
            <a:r>
              <a:rPr lang="en-US" sz="1400" b="0" dirty="0" err="1"/>
              <a:t>νά</a:t>
            </a:r>
            <a:r>
              <a:rPr lang="en-US" sz="1400" b="0" dirty="0"/>
              <a:t>π</a:t>
            </a:r>
            <a:r>
              <a:rPr lang="en-US" sz="1400" b="0" dirty="0" err="1"/>
              <a:t>τυξης</a:t>
            </a:r>
            <a:r>
              <a:rPr lang="en-US" sz="1400" b="0" dirty="0"/>
              <a:t> </a:t>
            </a:r>
            <a:r>
              <a:rPr lang="en-US" sz="1400" b="0" dirty="0" err="1"/>
              <a:t>ενός</a:t>
            </a:r>
            <a:r>
              <a:rPr lang="en-US" sz="1400" b="0" dirty="0"/>
              <a:t> </a:t>
            </a:r>
            <a:r>
              <a:rPr lang="en-US" sz="1400" b="0" dirty="0" err="1"/>
              <a:t>μετ</a:t>
            </a:r>
            <a:r>
              <a:rPr lang="en-US" sz="1400" b="0" dirty="0"/>
              <a:t>α</a:t>
            </a:r>
            <a:r>
              <a:rPr lang="en-US" sz="1400" b="0" dirty="0" err="1"/>
              <a:t>λλείου</a:t>
            </a:r>
            <a:r>
              <a:rPr lang="en-US" sz="1400" b="0" dirty="0"/>
              <a:t> </a:t>
            </a:r>
            <a:r>
              <a:rPr lang="en-US" sz="1400" b="0" dirty="0" err="1"/>
              <a:t>σε</a:t>
            </a:r>
            <a:r>
              <a:rPr lang="en-US" sz="1400" b="0" dirty="0"/>
              <a:t> π</a:t>
            </a:r>
            <a:r>
              <a:rPr lang="en-US" sz="1400" b="0" dirty="0" err="1"/>
              <a:t>ερί</a:t>
            </a:r>
            <a:r>
              <a:rPr lang="en-US" sz="1400" b="0" dirty="0"/>
              <a:t>π</a:t>
            </a:r>
            <a:r>
              <a:rPr lang="en-US" sz="1400" b="0" dirty="0" err="1"/>
              <a:t>τωση</a:t>
            </a:r>
            <a:r>
              <a:rPr lang="en-US" sz="1400" b="0" dirty="0"/>
              <a:t> </a:t>
            </a:r>
            <a:r>
              <a:rPr lang="en-US" sz="1400" b="0" dirty="0" err="1"/>
              <a:t>θετικής</a:t>
            </a:r>
            <a:r>
              <a:rPr lang="en-US" sz="1400" b="0" dirty="0"/>
              <a:t> </a:t>
            </a:r>
            <a:r>
              <a:rPr lang="en-US" sz="1400" b="0" dirty="0" err="1"/>
              <a:t>κ</a:t>
            </a:r>
            <a:r>
              <a:rPr lang="en-US" sz="1400" b="0" dirty="0"/>
              <a:t>α</a:t>
            </a:r>
            <a:r>
              <a:rPr lang="en-US" sz="1400" b="0" dirty="0" err="1"/>
              <a:t>τάληξης</a:t>
            </a:r>
            <a:r>
              <a:rPr lang="en-US" sz="1400" b="0" dirty="0"/>
              <a:t> </a:t>
            </a:r>
            <a:r>
              <a:rPr lang="en-US" sz="1400" b="0" dirty="0" err="1"/>
              <a:t>της</a:t>
            </a:r>
            <a:r>
              <a:rPr lang="en-US" sz="1400" b="0" dirty="0"/>
              <a:t> </a:t>
            </a:r>
            <a:r>
              <a:rPr lang="en-US" sz="1400" b="0" dirty="0" err="1"/>
              <a:t>έρευν</a:t>
            </a:r>
            <a:r>
              <a:rPr lang="en-US" sz="1400" b="0" dirty="0"/>
              <a:t>α</a:t>
            </a:r>
            <a:r>
              <a:rPr lang="en-US" sz="1400" b="0" dirty="0" err="1"/>
              <a:t>ς</a:t>
            </a:r>
            <a:r>
              <a:rPr lang="en-US" sz="1400" b="0" dirty="0"/>
              <a:t>. </a:t>
            </a:r>
            <a:r>
              <a:rPr lang="en-US" sz="1400" b="0" dirty="0" err="1"/>
              <a:t>Η</a:t>
            </a:r>
            <a:r>
              <a:rPr lang="en-US" sz="1400" b="0" dirty="0"/>
              <a:t> </a:t>
            </a:r>
            <a:r>
              <a:rPr lang="en-US" sz="1400" b="0" dirty="0" err="1"/>
              <a:t>φάση</a:t>
            </a:r>
            <a:r>
              <a:rPr lang="en-US" sz="1400" b="0" dirty="0"/>
              <a:t> α</a:t>
            </a:r>
            <a:r>
              <a:rPr lang="en-US" sz="1400" b="0" dirty="0" err="1"/>
              <a:t>υτή</a:t>
            </a:r>
            <a:r>
              <a:rPr lang="en-US" sz="1400" b="0" dirty="0"/>
              <a:t> </a:t>
            </a:r>
            <a:r>
              <a:rPr lang="en-US" sz="1400" b="0" dirty="0" err="1"/>
              <a:t>στην</a:t>
            </a:r>
            <a:r>
              <a:rPr lang="en-US" sz="1400" b="0" dirty="0"/>
              <a:t> </a:t>
            </a:r>
            <a:r>
              <a:rPr lang="en-US" sz="1400" b="0" dirty="0" err="1"/>
              <a:t>συγκεκριμένη</a:t>
            </a:r>
            <a:r>
              <a:rPr lang="en-US" sz="1400" b="0" dirty="0"/>
              <a:t> π</a:t>
            </a:r>
            <a:r>
              <a:rPr lang="en-US" sz="1400" b="0" dirty="0" err="1"/>
              <a:t>ερί</a:t>
            </a:r>
            <a:r>
              <a:rPr lang="en-US" sz="1400" b="0" dirty="0"/>
              <a:t>π</a:t>
            </a:r>
            <a:r>
              <a:rPr lang="en-US" sz="1400" b="0" dirty="0" err="1"/>
              <a:t>τωση</a:t>
            </a:r>
            <a:r>
              <a:rPr lang="en-US" sz="1400" b="0" dirty="0"/>
              <a:t> μπ</a:t>
            </a:r>
            <a:r>
              <a:rPr lang="en-US" sz="1400" b="0" dirty="0" err="1"/>
              <a:t>ορεί</a:t>
            </a:r>
            <a:r>
              <a:rPr lang="en-US" sz="1400" b="0" dirty="0"/>
              <a:t> </a:t>
            </a:r>
            <a:r>
              <a:rPr lang="en-US" sz="1400" b="0" dirty="0" err="1"/>
              <a:t>ν</a:t>
            </a:r>
            <a:r>
              <a:rPr lang="en-US" sz="1400" b="0" dirty="0"/>
              <a:t>α </a:t>
            </a:r>
            <a:r>
              <a:rPr lang="en-US" sz="1400" b="0" dirty="0" err="1"/>
              <a:t>έχει</a:t>
            </a:r>
            <a:r>
              <a:rPr lang="en-US" sz="1400" b="0" dirty="0"/>
              <a:t> </a:t>
            </a:r>
            <a:r>
              <a:rPr lang="en-US" sz="1400" b="0" dirty="0" err="1"/>
              <a:t>σημ</a:t>
            </a:r>
            <a:r>
              <a:rPr lang="en-US" sz="1400" b="0" dirty="0"/>
              <a:t>α</a:t>
            </a:r>
            <a:r>
              <a:rPr lang="en-US" sz="1400" b="0" dirty="0" err="1"/>
              <a:t>ντική</a:t>
            </a:r>
            <a:r>
              <a:rPr lang="en-US" sz="1400" b="0" dirty="0"/>
              <a:t> </a:t>
            </a:r>
            <a:r>
              <a:rPr lang="en-US" sz="1400" b="0" dirty="0" err="1"/>
              <a:t>χρονική</a:t>
            </a:r>
            <a:r>
              <a:rPr lang="en-US" sz="1400" b="0" dirty="0"/>
              <a:t> </a:t>
            </a:r>
            <a:r>
              <a:rPr lang="en-US" sz="1400" b="0" dirty="0" err="1"/>
              <a:t>διάρκει</a:t>
            </a:r>
            <a:r>
              <a:rPr lang="en-US" sz="1400" b="0" dirty="0"/>
              <a:t>α π.</a:t>
            </a:r>
            <a:r>
              <a:rPr lang="en-US" sz="1400" b="0" dirty="0" err="1"/>
              <a:t>χ</a:t>
            </a:r>
            <a:r>
              <a:rPr lang="en-US" sz="1400" b="0" dirty="0"/>
              <a:t> 5-6 </a:t>
            </a:r>
            <a:r>
              <a:rPr lang="en-US" sz="1400" b="0" dirty="0" err="1"/>
              <a:t>χρόνι</a:t>
            </a:r>
            <a:r>
              <a:rPr lang="en-US" sz="1400" b="0" dirty="0"/>
              <a:t>α.</a:t>
            </a:r>
          </a:p>
          <a:p>
            <a:pPr>
              <a:defRPr/>
            </a:pPr>
            <a:r>
              <a:rPr lang="en-US" sz="1400" b="0" dirty="0" err="1"/>
              <a:t>Η</a:t>
            </a:r>
            <a:r>
              <a:rPr lang="en-US" sz="1400" b="0" dirty="0"/>
              <a:t> </a:t>
            </a:r>
            <a:r>
              <a:rPr lang="en-US" sz="1400" b="0" dirty="0" err="1"/>
              <a:t>δεύτερη</a:t>
            </a:r>
            <a:r>
              <a:rPr lang="en-US" sz="1400" b="0" dirty="0"/>
              <a:t> </a:t>
            </a:r>
            <a:r>
              <a:rPr lang="en-US" sz="1400" b="0" dirty="0" err="1"/>
              <a:t>φάση</a:t>
            </a:r>
            <a:r>
              <a:rPr lang="en-US" sz="1400" b="0" dirty="0"/>
              <a:t> π</a:t>
            </a:r>
            <a:r>
              <a:rPr lang="en-US" sz="1400" b="0" dirty="0" err="1"/>
              <a:t>ου</a:t>
            </a:r>
            <a:r>
              <a:rPr lang="en-US" sz="1400" b="0" dirty="0"/>
              <a:t> </a:t>
            </a:r>
            <a:r>
              <a:rPr lang="en-US" sz="1400" b="0" dirty="0" err="1"/>
              <a:t>έχει</a:t>
            </a:r>
            <a:r>
              <a:rPr lang="en-US" sz="1400" b="0" dirty="0"/>
              <a:t> </a:t>
            </a:r>
            <a:r>
              <a:rPr lang="en-US" sz="1400" b="0" dirty="0" err="1"/>
              <a:t>κ</a:t>
            </a:r>
            <a:r>
              <a:rPr lang="en-US" sz="1400" b="0" dirty="0"/>
              <a:t>α</a:t>
            </a:r>
            <a:r>
              <a:rPr lang="en-US" sz="1400" b="0" dirty="0" err="1"/>
              <a:t>ι</a:t>
            </a:r>
            <a:r>
              <a:rPr lang="en-US" sz="1400" b="0" dirty="0"/>
              <a:t> </a:t>
            </a:r>
            <a:r>
              <a:rPr lang="en-US" sz="1400" b="0" dirty="0" err="1"/>
              <a:t>την</a:t>
            </a:r>
            <a:r>
              <a:rPr lang="en-US" sz="1400" b="0" dirty="0"/>
              <a:t> </a:t>
            </a:r>
            <a:r>
              <a:rPr lang="en-US" sz="1400" b="0" dirty="0" err="1"/>
              <a:t>μεγ</a:t>
            </a:r>
            <a:r>
              <a:rPr lang="en-US" sz="1400" b="0" dirty="0"/>
              <a:t>α</a:t>
            </a:r>
            <a:r>
              <a:rPr lang="en-US" sz="1400" b="0" dirty="0" err="1"/>
              <a:t>λύτερη</a:t>
            </a:r>
            <a:r>
              <a:rPr lang="en-US" sz="1400" b="0" dirty="0"/>
              <a:t> </a:t>
            </a:r>
            <a:r>
              <a:rPr lang="en-US" sz="1400" b="0" dirty="0" err="1"/>
              <a:t>χρονική</a:t>
            </a:r>
            <a:r>
              <a:rPr lang="en-US" sz="1400" b="0" dirty="0"/>
              <a:t> </a:t>
            </a:r>
            <a:r>
              <a:rPr lang="en-US" sz="1400" b="0" dirty="0" err="1"/>
              <a:t>διάρκει</a:t>
            </a:r>
            <a:r>
              <a:rPr lang="en-US" sz="1400" b="0" dirty="0"/>
              <a:t>α </a:t>
            </a:r>
            <a:r>
              <a:rPr lang="en-US" sz="1400" b="0" dirty="0" err="1"/>
              <a:t>συνδέετ</a:t>
            </a:r>
            <a:r>
              <a:rPr lang="en-US" sz="1400" b="0" dirty="0"/>
              <a:t>α</a:t>
            </a:r>
            <a:r>
              <a:rPr lang="en-US" sz="1400" b="0" dirty="0" err="1"/>
              <a:t>ι</a:t>
            </a:r>
            <a:r>
              <a:rPr lang="en-US" sz="1400" b="0" dirty="0"/>
              <a:t> </a:t>
            </a:r>
            <a:r>
              <a:rPr lang="en-US" sz="1400" b="0" dirty="0" err="1"/>
              <a:t>με</a:t>
            </a:r>
            <a:r>
              <a:rPr lang="en-US" sz="1400" b="0" dirty="0"/>
              <a:t> </a:t>
            </a:r>
            <a:r>
              <a:rPr lang="en-US" sz="1400" b="0" dirty="0" err="1"/>
              <a:t>την</a:t>
            </a:r>
            <a:r>
              <a:rPr lang="en-US" sz="1400" b="0" dirty="0"/>
              <a:t> </a:t>
            </a:r>
            <a:r>
              <a:rPr lang="en-US" sz="1400" u="sng" dirty="0" err="1"/>
              <a:t>εισροή</a:t>
            </a:r>
            <a:r>
              <a:rPr lang="en-US" sz="1400" u="sng" dirty="0"/>
              <a:t> </a:t>
            </a:r>
            <a:r>
              <a:rPr lang="en-US" sz="1400" b="0" dirty="0" err="1"/>
              <a:t>χρήμ</a:t>
            </a:r>
            <a:r>
              <a:rPr lang="en-US" sz="1400" b="0" dirty="0"/>
              <a:t>α</a:t>
            </a:r>
            <a:r>
              <a:rPr lang="en-US" sz="1400" b="0" dirty="0" err="1"/>
              <a:t>τος</a:t>
            </a:r>
            <a:r>
              <a:rPr lang="en-US" sz="1400" b="0" dirty="0"/>
              <a:t> </a:t>
            </a:r>
            <a:r>
              <a:rPr lang="en-US" sz="1400" b="0" dirty="0" err="1"/>
              <a:t>στην</a:t>
            </a:r>
            <a:r>
              <a:rPr lang="en-US" sz="1400" b="0" dirty="0"/>
              <a:t> </a:t>
            </a:r>
            <a:r>
              <a:rPr lang="en-US" sz="1400" b="0" dirty="0" err="1"/>
              <a:t>ε</a:t>
            </a:r>
            <a:r>
              <a:rPr lang="en-US" sz="1400" b="0" dirty="0"/>
              <a:t>π</a:t>
            </a:r>
            <a:r>
              <a:rPr lang="en-US" sz="1400" b="0" dirty="0" err="1"/>
              <a:t>ιχείρηση</a:t>
            </a:r>
            <a:r>
              <a:rPr lang="en-US" sz="1400" b="0" dirty="0"/>
              <a:t>. </a:t>
            </a:r>
            <a:r>
              <a:rPr lang="en-US" sz="1400" b="0" dirty="0" err="1"/>
              <a:t>Είν</a:t>
            </a:r>
            <a:r>
              <a:rPr lang="en-US" sz="1400" b="0" dirty="0"/>
              <a:t>α</a:t>
            </a:r>
            <a:r>
              <a:rPr lang="en-US" sz="1400" b="0" dirty="0" err="1"/>
              <a:t>ι</a:t>
            </a:r>
            <a:r>
              <a:rPr lang="en-US" sz="1400" b="0" dirty="0"/>
              <a:t> </a:t>
            </a:r>
            <a:r>
              <a:rPr lang="en-US" sz="1400" b="0" dirty="0" err="1"/>
              <a:t>η</a:t>
            </a:r>
            <a:r>
              <a:rPr lang="en-US" sz="1400" b="0" dirty="0"/>
              <a:t> </a:t>
            </a:r>
            <a:r>
              <a:rPr lang="en-US" sz="1400" b="0" dirty="0" err="1"/>
              <a:t>φάση</a:t>
            </a:r>
            <a:r>
              <a:rPr lang="en-US" sz="1400" b="0" dirty="0"/>
              <a:t> π</a:t>
            </a:r>
            <a:r>
              <a:rPr lang="en-US" sz="1400" b="0" dirty="0" err="1"/>
              <a:t>ου</a:t>
            </a:r>
            <a:r>
              <a:rPr lang="en-US" sz="1400" b="0" dirty="0"/>
              <a:t> </a:t>
            </a:r>
            <a:r>
              <a:rPr lang="en-US" sz="1400" b="0" dirty="0" err="1"/>
              <a:t>συνδέετ</a:t>
            </a:r>
            <a:r>
              <a:rPr lang="en-US" sz="1400" b="0" dirty="0"/>
              <a:t>α</a:t>
            </a:r>
            <a:r>
              <a:rPr lang="en-US" sz="1400" b="0" dirty="0" err="1"/>
              <a:t>ι</a:t>
            </a:r>
            <a:r>
              <a:rPr lang="en-US" sz="1400" b="0" dirty="0"/>
              <a:t> </a:t>
            </a:r>
            <a:r>
              <a:rPr lang="en-US" sz="1400" b="0" dirty="0" err="1"/>
              <a:t>με</a:t>
            </a:r>
            <a:r>
              <a:rPr lang="en-US" sz="1400" b="0" dirty="0"/>
              <a:t> </a:t>
            </a:r>
            <a:r>
              <a:rPr lang="en-US" sz="1400" b="0" dirty="0" err="1"/>
              <a:t>την</a:t>
            </a:r>
            <a:r>
              <a:rPr lang="en-US" sz="1400" b="0" dirty="0"/>
              <a:t> </a:t>
            </a:r>
            <a:r>
              <a:rPr lang="en-US" sz="1400" b="0" dirty="0" err="1"/>
              <a:t>λειτουργί</a:t>
            </a:r>
            <a:r>
              <a:rPr lang="en-US" sz="1400" b="0" dirty="0"/>
              <a:t>α </a:t>
            </a:r>
            <a:r>
              <a:rPr lang="en-US" sz="1400" b="0" dirty="0" err="1"/>
              <a:t>της</a:t>
            </a:r>
            <a:r>
              <a:rPr lang="en-US" sz="1400" b="0" dirty="0"/>
              <a:t> </a:t>
            </a:r>
            <a:r>
              <a:rPr lang="en-US" sz="1400" b="0" dirty="0" err="1"/>
              <a:t>κ</a:t>
            </a:r>
            <a:r>
              <a:rPr lang="en-US" sz="1400" b="0" dirty="0"/>
              <a:t>α</a:t>
            </a:r>
            <a:r>
              <a:rPr lang="en-US" sz="1400" b="0" dirty="0" err="1"/>
              <a:t>ι</a:t>
            </a:r>
            <a:r>
              <a:rPr lang="en-US" sz="1400" b="0" dirty="0"/>
              <a:t> </a:t>
            </a:r>
            <a:r>
              <a:rPr lang="en-US" sz="1400" b="0" dirty="0" err="1"/>
              <a:t>εμ</a:t>
            </a:r>
            <a:r>
              <a:rPr lang="en-US" sz="1400" b="0" dirty="0"/>
              <a:t>π</a:t>
            </a:r>
            <a:r>
              <a:rPr lang="en-US" sz="1400" b="0" dirty="0" err="1"/>
              <a:t>εριέχει</a:t>
            </a:r>
            <a:r>
              <a:rPr lang="en-US" sz="1400" b="0" dirty="0"/>
              <a:t> </a:t>
            </a:r>
            <a:r>
              <a:rPr lang="en-US" sz="1400" b="0" dirty="0" err="1"/>
              <a:t>τη</a:t>
            </a:r>
            <a:r>
              <a:rPr lang="en-US" sz="1400" b="0" dirty="0"/>
              <a:t> </a:t>
            </a:r>
            <a:r>
              <a:rPr lang="en-US" sz="1400" b="0" dirty="0" err="1"/>
              <a:t>διάστ</a:t>
            </a:r>
            <a:r>
              <a:rPr lang="en-US" sz="1400" b="0" dirty="0"/>
              <a:t>α</a:t>
            </a:r>
            <a:r>
              <a:rPr lang="en-US" sz="1400" b="0" dirty="0" err="1"/>
              <a:t>ση</a:t>
            </a:r>
            <a:r>
              <a:rPr lang="en-US" sz="1400" b="0" dirty="0"/>
              <a:t> </a:t>
            </a:r>
            <a:r>
              <a:rPr lang="en-US" sz="1400" b="0" dirty="0" err="1"/>
              <a:t>του</a:t>
            </a:r>
            <a:r>
              <a:rPr lang="en-US" sz="1400" b="0" dirty="0"/>
              <a:t> </a:t>
            </a:r>
            <a:r>
              <a:rPr lang="en-US" sz="1400" b="0" dirty="0" err="1"/>
              <a:t>κέρδους</a:t>
            </a:r>
            <a:r>
              <a:rPr lang="en-US" sz="1400" b="0" dirty="0"/>
              <a:t>, </a:t>
            </a:r>
            <a:r>
              <a:rPr lang="en-US" sz="1400" b="0" dirty="0" err="1"/>
              <a:t>κ</a:t>
            </a:r>
            <a:r>
              <a:rPr lang="en-US" sz="1400" b="0" dirty="0"/>
              <a:t>α</a:t>
            </a:r>
            <a:r>
              <a:rPr lang="en-US" sz="1400" b="0" dirty="0" err="1"/>
              <a:t>ι</a:t>
            </a:r>
            <a:r>
              <a:rPr lang="en-US" sz="1400" b="0" dirty="0"/>
              <a:t> </a:t>
            </a:r>
            <a:r>
              <a:rPr lang="en-US" sz="1400" b="0" dirty="0" err="1"/>
              <a:t>της</a:t>
            </a:r>
            <a:r>
              <a:rPr lang="en-US" sz="1400" b="0" dirty="0"/>
              <a:t> απ</a:t>
            </a:r>
            <a:r>
              <a:rPr lang="en-US" sz="1400" b="0" dirty="0" err="1"/>
              <a:t>ο</a:t>
            </a:r>
            <a:r>
              <a:rPr lang="en-US" sz="1400" b="0" dirty="0"/>
              <a:t>π</a:t>
            </a:r>
            <a:r>
              <a:rPr lang="en-US" sz="1400" b="0" dirty="0" err="1"/>
              <a:t>ληρωμής</a:t>
            </a:r>
            <a:r>
              <a:rPr lang="en-US" sz="1400" b="0" dirty="0"/>
              <a:t> </a:t>
            </a:r>
            <a:r>
              <a:rPr lang="en-US" sz="1400" b="0" dirty="0" err="1"/>
              <a:t>της</a:t>
            </a:r>
            <a:r>
              <a:rPr lang="en-US" sz="1400" b="0" dirty="0"/>
              <a:t> </a:t>
            </a:r>
            <a:r>
              <a:rPr lang="en-US" sz="1400" b="0" dirty="0" err="1"/>
              <a:t>ε</a:t>
            </a:r>
            <a:r>
              <a:rPr lang="en-US" sz="1400" b="0" dirty="0"/>
              <a:t>π</a:t>
            </a:r>
            <a:r>
              <a:rPr lang="en-US" sz="1400" b="0" dirty="0" err="1"/>
              <a:t>ένδυσης</a:t>
            </a:r>
            <a:r>
              <a:rPr lang="en-US" sz="1400" b="0" dirty="0"/>
              <a:t>. </a:t>
            </a:r>
            <a:r>
              <a:rPr lang="en-US" sz="1400" b="0" dirty="0" err="1"/>
              <a:t>Στην</a:t>
            </a:r>
            <a:r>
              <a:rPr lang="en-US" sz="1400" b="0" dirty="0"/>
              <a:t> </a:t>
            </a:r>
            <a:r>
              <a:rPr lang="en-US" sz="1400" b="0" dirty="0" err="1"/>
              <a:t>διάρκει</a:t>
            </a:r>
            <a:r>
              <a:rPr lang="en-US" sz="1400" b="0" dirty="0"/>
              <a:t>α </a:t>
            </a:r>
            <a:r>
              <a:rPr lang="en-US" sz="1400" b="0" dirty="0" err="1"/>
              <a:t>της</a:t>
            </a:r>
            <a:r>
              <a:rPr lang="en-US" sz="1400" b="0" dirty="0"/>
              <a:t> </a:t>
            </a:r>
            <a:r>
              <a:rPr lang="en-US" sz="1400" b="0" dirty="0" err="1"/>
              <a:t>φάσης</a:t>
            </a:r>
            <a:r>
              <a:rPr lang="en-US" sz="1400" b="0" dirty="0"/>
              <a:t> α</a:t>
            </a:r>
            <a:r>
              <a:rPr lang="en-US" sz="1400" b="0" dirty="0" err="1"/>
              <a:t>υτής</a:t>
            </a:r>
            <a:r>
              <a:rPr lang="en-US" sz="1400" b="0" dirty="0"/>
              <a:t>   </a:t>
            </a:r>
            <a:r>
              <a:rPr lang="en-US" sz="1400" b="0" dirty="0" err="1"/>
              <a:t>έχουμε</a:t>
            </a:r>
            <a:r>
              <a:rPr lang="en-US" sz="1400" b="0" dirty="0"/>
              <a:t> </a:t>
            </a:r>
            <a:r>
              <a:rPr lang="en-US" sz="1400" b="0" dirty="0" err="1"/>
              <a:t>ε</a:t>
            </a:r>
            <a:r>
              <a:rPr lang="en-US" sz="1400" b="0" dirty="0"/>
              <a:t>π</a:t>
            </a:r>
            <a:r>
              <a:rPr lang="en-US" sz="1400" b="0" dirty="0" err="1"/>
              <a:t>ίσης</a:t>
            </a:r>
            <a:r>
              <a:rPr lang="en-US" sz="1400" b="0" dirty="0"/>
              <a:t> </a:t>
            </a:r>
            <a:r>
              <a:rPr lang="en-US" sz="1400" b="0" dirty="0" err="1"/>
              <a:t>εκροές</a:t>
            </a:r>
            <a:r>
              <a:rPr lang="en-US" sz="1400" b="0" dirty="0"/>
              <a:t> </a:t>
            </a:r>
            <a:r>
              <a:rPr lang="en-US" sz="1400" b="0" dirty="0" err="1"/>
              <a:t>χρημάτων</a:t>
            </a:r>
            <a:r>
              <a:rPr lang="en-US" sz="1400" b="0" dirty="0"/>
              <a:t> π</a:t>
            </a:r>
            <a:r>
              <a:rPr lang="en-US" sz="1400" b="0" dirty="0" err="1"/>
              <a:t>ου</a:t>
            </a:r>
            <a:r>
              <a:rPr lang="en-US" sz="1400" b="0" dirty="0"/>
              <a:t> </a:t>
            </a:r>
            <a:r>
              <a:rPr lang="en-US" sz="1400" b="0" dirty="0" err="1"/>
              <a:t>συνδέοντ</a:t>
            </a:r>
            <a:r>
              <a:rPr lang="en-US" sz="1400" b="0" dirty="0"/>
              <a:t>α</a:t>
            </a:r>
            <a:r>
              <a:rPr lang="en-US" sz="1400" b="0" dirty="0" err="1"/>
              <a:t>ι</a:t>
            </a:r>
            <a:r>
              <a:rPr lang="en-US" sz="1400" b="0" dirty="0"/>
              <a:t> </a:t>
            </a:r>
            <a:r>
              <a:rPr lang="en-US" sz="1400" b="0" dirty="0" err="1"/>
              <a:t>με</a:t>
            </a:r>
            <a:r>
              <a:rPr lang="en-US" sz="1400" b="0" dirty="0"/>
              <a:t> </a:t>
            </a:r>
            <a:r>
              <a:rPr lang="en-US" sz="1400" b="0" dirty="0" err="1"/>
              <a:t>τ</a:t>
            </a:r>
            <a:r>
              <a:rPr lang="en-US" sz="1400" b="0" dirty="0"/>
              <a:t>α </a:t>
            </a:r>
            <a:r>
              <a:rPr lang="en-US" sz="1400" b="0" dirty="0" err="1"/>
              <a:t>λειτουργικά</a:t>
            </a:r>
            <a:r>
              <a:rPr lang="en-US" sz="1400" b="0" dirty="0"/>
              <a:t> </a:t>
            </a:r>
            <a:r>
              <a:rPr lang="en-US" sz="1400" b="0" dirty="0" err="1"/>
              <a:t>κόστη</a:t>
            </a:r>
            <a:r>
              <a:rPr lang="en-US" sz="1400" b="0" dirty="0"/>
              <a:t> </a:t>
            </a:r>
            <a:r>
              <a:rPr lang="en-US" sz="1400" b="0" dirty="0" err="1"/>
              <a:t>της</a:t>
            </a:r>
            <a:r>
              <a:rPr lang="el-GR" sz="1400" b="0" dirty="0"/>
              <a:t> </a:t>
            </a:r>
            <a:r>
              <a:rPr lang="en-US" sz="1400" b="0" dirty="0" err="1"/>
              <a:t>ε</a:t>
            </a:r>
            <a:r>
              <a:rPr lang="en-US" sz="1400" b="0" dirty="0"/>
              <a:t>π</a:t>
            </a:r>
            <a:r>
              <a:rPr lang="en-US" sz="1400" b="0" dirty="0" err="1"/>
              <a:t>ιχείρησης</a:t>
            </a:r>
            <a:r>
              <a:rPr lang="en-US" sz="1400" b="0" dirty="0"/>
              <a:t> </a:t>
            </a:r>
            <a:r>
              <a:rPr lang="en-US" sz="1400" b="0" dirty="0" err="1"/>
              <a:t>κ</a:t>
            </a:r>
            <a:r>
              <a:rPr lang="en-US" sz="1400" b="0" dirty="0"/>
              <a:t>α</a:t>
            </a:r>
            <a:r>
              <a:rPr lang="en-US" sz="1400" b="0" dirty="0" err="1"/>
              <a:t>ι</a:t>
            </a:r>
            <a:r>
              <a:rPr lang="en-US" sz="1400" b="0" dirty="0"/>
              <a:t> </a:t>
            </a:r>
            <a:r>
              <a:rPr lang="en-US" sz="1400" b="0" dirty="0" err="1"/>
              <a:t>την</a:t>
            </a:r>
            <a:r>
              <a:rPr lang="en-US" sz="1400" b="0" dirty="0"/>
              <a:t> </a:t>
            </a:r>
            <a:r>
              <a:rPr lang="en-US" sz="1400" b="0" dirty="0" err="1"/>
              <a:t>εκ</a:t>
            </a:r>
            <a:r>
              <a:rPr lang="en-US" sz="1400" b="0" dirty="0"/>
              <a:t>π</a:t>
            </a:r>
            <a:r>
              <a:rPr lang="en-US" sz="1400" b="0" dirty="0" err="1"/>
              <a:t>λήρωση</a:t>
            </a:r>
            <a:r>
              <a:rPr lang="en-US" sz="1400" b="0" dirty="0"/>
              <a:t> </a:t>
            </a:r>
            <a:r>
              <a:rPr lang="en-US" sz="1400" b="0" dirty="0" err="1"/>
              <a:t>των</a:t>
            </a:r>
            <a:r>
              <a:rPr lang="en-US" sz="1400" b="0" dirty="0"/>
              <a:t> </a:t>
            </a:r>
            <a:r>
              <a:rPr lang="en-US" sz="1400" b="0" dirty="0" err="1"/>
              <a:t>ό</a:t>
            </a:r>
            <a:r>
              <a:rPr lang="en-US" sz="1400" b="0" dirty="0"/>
              <a:t>π</a:t>
            </a:r>
            <a:r>
              <a:rPr lang="en-US" sz="1400" b="0" dirty="0" err="1"/>
              <a:t>οιων</a:t>
            </a:r>
            <a:r>
              <a:rPr lang="en-US" sz="1400" b="0" dirty="0"/>
              <a:t> </a:t>
            </a:r>
            <a:r>
              <a:rPr lang="en-US" sz="1400" b="0" dirty="0" err="1"/>
              <a:t>υ</a:t>
            </a:r>
            <a:r>
              <a:rPr lang="en-US" sz="1400" b="0" dirty="0"/>
              <a:t>π</a:t>
            </a:r>
            <a:r>
              <a:rPr lang="en-US" sz="1400" b="0" dirty="0" err="1"/>
              <a:t>οχρεώσεων</a:t>
            </a:r>
            <a:r>
              <a:rPr lang="en-US" sz="1400" b="0" dirty="0"/>
              <a:t> </a:t>
            </a:r>
            <a:r>
              <a:rPr lang="en-US" sz="1400" b="0" dirty="0" err="1"/>
              <a:t>της</a:t>
            </a:r>
            <a:r>
              <a:rPr lang="en-US" sz="1400" b="0" dirty="0"/>
              <a:t> απ</a:t>
            </a:r>
            <a:r>
              <a:rPr lang="en-US" sz="1400" b="0" dirty="0" err="1"/>
              <a:t>έν</a:t>
            </a:r>
            <a:r>
              <a:rPr lang="en-US" sz="1400" b="0" dirty="0"/>
              <a:t>α</a:t>
            </a:r>
            <a:r>
              <a:rPr lang="en-US" sz="1400" b="0" dirty="0" err="1"/>
              <a:t>ντι</a:t>
            </a:r>
            <a:r>
              <a:rPr lang="en-US" sz="1400" b="0" dirty="0"/>
              <a:t> </a:t>
            </a:r>
            <a:r>
              <a:rPr lang="en-US" sz="1400" b="0" dirty="0" err="1"/>
              <a:t>σε</a:t>
            </a:r>
            <a:r>
              <a:rPr lang="en-US" sz="1400" b="0" dirty="0"/>
              <a:t> </a:t>
            </a:r>
            <a:r>
              <a:rPr lang="en-US" sz="1400" b="0" dirty="0" err="1"/>
              <a:t>τρίτους</a:t>
            </a:r>
            <a:r>
              <a:rPr lang="en-US" sz="1400" b="0" dirty="0"/>
              <a:t>.(</a:t>
            </a:r>
            <a:r>
              <a:rPr lang="en-US" sz="1400" b="0" dirty="0" err="1"/>
              <a:t>Βλ</a:t>
            </a:r>
            <a:r>
              <a:rPr lang="en-US" sz="1400" b="0" dirty="0"/>
              <a:t>π..</a:t>
            </a:r>
            <a:r>
              <a:rPr lang="en-US" sz="1400" b="0" dirty="0" err="1"/>
              <a:t>Eικόνες</a:t>
            </a:r>
            <a:r>
              <a:rPr lang="en-US" sz="1400" b="0" dirty="0"/>
              <a:t> 3&amp;4 ).</a:t>
            </a:r>
            <a:endParaRPr lang="el-GR" sz="1400" b="0" dirty="0"/>
          </a:p>
          <a:p>
            <a:pPr>
              <a:defRPr/>
            </a:pPr>
            <a:r>
              <a:rPr lang="en-US" sz="1400" u="sng" dirty="0" err="1">
                <a:solidFill>
                  <a:schemeClr val="hlink"/>
                </a:solidFill>
                <a:effectLst>
                  <a:outerShdw blurRad="38100" dist="38100" dir="2700000" algn="tl">
                    <a:srgbClr val="C0C0C0"/>
                  </a:outerShdw>
                </a:effectLst>
              </a:rPr>
              <a:t>Η</a:t>
            </a:r>
            <a:r>
              <a:rPr lang="en-US" sz="1400" u="sng" dirty="0">
                <a:solidFill>
                  <a:schemeClr val="hlink"/>
                </a:solidFill>
                <a:effectLst>
                  <a:outerShdw blurRad="38100" dist="38100" dir="2700000" algn="tl">
                    <a:srgbClr val="C0C0C0"/>
                  </a:outerShdw>
                </a:effectLst>
              </a:rPr>
              <a:t> </a:t>
            </a:r>
            <a:r>
              <a:rPr lang="el-GR" sz="1400" u="sng" dirty="0">
                <a:solidFill>
                  <a:schemeClr val="hlink"/>
                </a:solidFill>
                <a:effectLst>
                  <a:outerShdw blurRad="38100" dist="38100" dir="2700000" algn="tl">
                    <a:srgbClr val="C0C0C0"/>
                  </a:outerShdw>
                </a:effectLst>
              </a:rPr>
              <a:t>χρηματική ροή (Cash-Flow) είναι το αλγεβρικό άθροισμα μεταξύ των πραγματικών χρηματικών εισροών και εκροών για μια συγκεκριμένη χρονική περίοδο</a:t>
            </a:r>
            <a:r>
              <a:rPr lang="el-GR" sz="1400" dirty="0"/>
              <a:t>. </a:t>
            </a:r>
            <a:r>
              <a:rPr lang="el-GR" sz="1400" b="0" dirty="0"/>
              <a:t>Συνήθως υπολογίζουμε τις χρηματικές ροές </a:t>
            </a:r>
            <a:r>
              <a:rPr lang="el-GR" sz="1400" dirty="0"/>
              <a:t>σε ετήσια βάση</a:t>
            </a:r>
            <a:r>
              <a:rPr lang="el-GR" sz="1400" b="0" dirty="0"/>
              <a:t>. Έτσι έχουμε:</a:t>
            </a:r>
          </a:p>
          <a:p>
            <a:pPr lvl="1">
              <a:defRPr/>
            </a:pPr>
            <a:endParaRPr lang="el-GR" sz="1400" b="0" dirty="0"/>
          </a:p>
          <a:p>
            <a:pPr lvl="1">
              <a:defRPr/>
            </a:pPr>
            <a:endParaRPr lang="el-GR" sz="1400" dirty="0"/>
          </a:p>
          <a:p>
            <a:pPr algn="l">
              <a:defRPr/>
            </a:pPr>
            <a:endParaRPr lang="el-GR" sz="1400" b="0" dirty="0"/>
          </a:p>
          <a:p>
            <a:pPr algn="l">
              <a:defRPr/>
            </a:pPr>
            <a:r>
              <a:rPr lang="en-US" sz="1400" dirty="0" err="1"/>
              <a:t>Συμ</a:t>
            </a:r>
            <a:r>
              <a:rPr lang="en-US" sz="1400" dirty="0"/>
              <a:t>βα</a:t>
            </a:r>
            <a:r>
              <a:rPr lang="en-US" sz="1400" dirty="0" err="1"/>
              <a:t>τικά</a:t>
            </a:r>
            <a:r>
              <a:rPr lang="en-US" sz="1400" dirty="0"/>
              <a:t> </a:t>
            </a:r>
            <a:r>
              <a:rPr lang="en-US" sz="1400" dirty="0" err="1"/>
              <a:t>οι</a:t>
            </a:r>
            <a:r>
              <a:rPr lang="en-US" sz="1400" dirty="0"/>
              <a:t> </a:t>
            </a:r>
            <a:r>
              <a:rPr lang="en-US" sz="1400" dirty="0" err="1"/>
              <a:t>εκροές</a:t>
            </a:r>
            <a:r>
              <a:rPr lang="en-US" sz="1400" dirty="0"/>
              <a:t> </a:t>
            </a:r>
            <a:r>
              <a:rPr lang="en-US" sz="1400" dirty="0" err="1"/>
              <a:t>χρήμ</a:t>
            </a:r>
            <a:r>
              <a:rPr lang="en-US" sz="1400" dirty="0"/>
              <a:t>α</a:t>
            </a:r>
            <a:r>
              <a:rPr lang="en-US" sz="1400" dirty="0" err="1"/>
              <a:t>τος</a:t>
            </a:r>
            <a:r>
              <a:rPr lang="en-US" sz="1400" dirty="0"/>
              <a:t> απ</a:t>
            </a:r>
            <a:r>
              <a:rPr lang="en-US" sz="1400" dirty="0" err="1"/>
              <a:t>ό</a:t>
            </a:r>
            <a:r>
              <a:rPr lang="en-US" sz="1400" dirty="0"/>
              <a:t> </a:t>
            </a:r>
            <a:r>
              <a:rPr lang="en-US" sz="1400" dirty="0" err="1"/>
              <a:t>την</a:t>
            </a:r>
            <a:r>
              <a:rPr lang="en-US" sz="1400" dirty="0"/>
              <a:t> </a:t>
            </a:r>
            <a:r>
              <a:rPr lang="en-US" sz="1400" dirty="0" err="1"/>
              <a:t>ε</a:t>
            </a:r>
            <a:r>
              <a:rPr lang="en-US" sz="1400" dirty="0"/>
              <a:t>π</a:t>
            </a:r>
            <a:r>
              <a:rPr lang="en-US" sz="1400" dirty="0" err="1"/>
              <a:t>ιχείρηση</a:t>
            </a:r>
            <a:r>
              <a:rPr lang="en-US" sz="1400" dirty="0"/>
              <a:t> </a:t>
            </a:r>
            <a:r>
              <a:rPr lang="en-US" sz="1400" dirty="0" err="1"/>
              <a:t>είν</a:t>
            </a:r>
            <a:r>
              <a:rPr lang="en-US" sz="1400" dirty="0"/>
              <a:t>α</a:t>
            </a:r>
            <a:r>
              <a:rPr lang="en-US" sz="1400" dirty="0" err="1"/>
              <a:t>ι</a:t>
            </a:r>
            <a:r>
              <a:rPr lang="en-US" sz="1400" dirty="0"/>
              <a:t> α</a:t>
            </a:r>
            <a:r>
              <a:rPr lang="en-US" sz="1400" dirty="0" err="1"/>
              <a:t>ρνητικές</a:t>
            </a:r>
            <a:r>
              <a:rPr lang="en-US" sz="1400" dirty="0"/>
              <a:t>(</a:t>
            </a:r>
            <a:r>
              <a:rPr lang="en-US" sz="1400" dirty="0" err="1"/>
              <a:t>είν</a:t>
            </a:r>
            <a:r>
              <a:rPr lang="en-US" sz="1400" dirty="0"/>
              <a:t>α</a:t>
            </a:r>
            <a:r>
              <a:rPr lang="en-US" sz="1400" dirty="0" err="1"/>
              <a:t>ι</a:t>
            </a:r>
            <a:r>
              <a:rPr lang="en-US" sz="1400" dirty="0"/>
              <a:t> --) </a:t>
            </a:r>
            <a:r>
              <a:rPr lang="en-US" sz="1400" dirty="0" err="1"/>
              <a:t>ενώ</a:t>
            </a:r>
            <a:r>
              <a:rPr lang="en-US" sz="1400" dirty="0"/>
              <a:t> </a:t>
            </a:r>
            <a:r>
              <a:rPr lang="en-US" sz="1400" dirty="0" err="1"/>
              <a:t>οι</a:t>
            </a:r>
            <a:r>
              <a:rPr lang="en-US" sz="1400" dirty="0"/>
              <a:t> </a:t>
            </a:r>
            <a:r>
              <a:rPr lang="en-US" sz="1400" dirty="0" err="1"/>
              <a:t>εισροές</a:t>
            </a:r>
            <a:r>
              <a:rPr lang="en-US" sz="1400" dirty="0"/>
              <a:t> </a:t>
            </a:r>
            <a:r>
              <a:rPr lang="en-US" sz="1400" dirty="0" err="1"/>
              <a:t>χρήμ</a:t>
            </a:r>
            <a:r>
              <a:rPr lang="en-US" sz="1400" dirty="0"/>
              <a:t>α</a:t>
            </a:r>
            <a:r>
              <a:rPr lang="en-US" sz="1400" dirty="0" err="1"/>
              <a:t>τος</a:t>
            </a:r>
            <a:r>
              <a:rPr lang="en-US" sz="1400" dirty="0"/>
              <a:t> </a:t>
            </a:r>
            <a:r>
              <a:rPr lang="en-US" sz="1400" dirty="0" err="1"/>
              <a:t>είν</a:t>
            </a:r>
            <a:r>
              <a:rPr lang="en-US" sz="1400" dirty="0"/>
              <a:t>α</a:t>
            </a:r>
            <a:r>
              <a:rPr lang="en-US" sz="1400" dirty="0" err="1"/>
              <a:t>ι</a:t>
            </a:r>
            <a:r>
              <a:rPr lang="en-US" sz="1400" dirty="0"/>
              <a:t> </a:t>
            </a:r>
            <a:r>
              <a:rPr lang="en-US" sz="1400" dirty="0" err="1"/>
              <a:t>θετικές</a:t>
            </a:r>
            <a:r>
              <a:rPr lang="en-US" sz="1400" dirty="0"/>
              <a:t>(</a:t>
            </a:r>
            <a:r>
              <a:rPr lang="en-US" sz="1400" dirty="0" err="1"/>
              <a:t>είν</a:t>
            </a:r>
            <a:r>
              <a:rPr lang="en-US" sz="1400" dirty="0"/>
              <a:t>α</a:t>
            </a:r>
            <a:r>
              <a:rPr lang="en-US" sz="1400" dirty="0" err="1"/>
              <a:t>ι</a:t>
            </a:r>
            <a:r>
              <a:rPr lang="en-US" sz="1400" dirty="0"/>
              <a:t> +). </a:t>
            </a:r>
          </a:p>
        </p:txBody>
      </p:sp>
      <p:graphicFrame>
        <p:nvGraphicFramePr>
          <p:cNvPr id="24593" name="Group 17"/>
          <p:cNvGraphicFramePr>
            <a:graphicFrameLocks noGrp="1"/>
          </p:cNvGraphicFramePr>
          <p:nvPr/>
        </p:nvGraphicFramePr>
        <p:xfrm>
          <a:off x="468313" y="5157788"/>
          <a:ext cx="7488237" cy="574675"/>
        </p:xfrm>
        <a:graphic>
          <a:graphicData uri="http://schemas.openxmlformats.org/drawingml/2006/table">
            <a:tbl>
              <a:tblPr/>
              <a:tblGrid>
                <a:gridCol w="7488237"/>
              </a:tblGrid>
              <a:tr h="574675">
                <a:tc>
                  <a:txBody>
                    <a:bodyPr/>
                    <a:lstStyle/>
                    <a:p>
                      <a:pPr marL="457200" marR="0" lvl="1" indent="0" algn="just" defTabSz="914400" rtl="0" eaLnBrk="1" fontAlgn="base" latinLnBrk="0" hangingPunct="1">
                        <a:lnSpc>
                          <a:spcPct val="100000"/>
                        </a:lnSpc>
                        <a:spcBef>
                          <a:spcPct val="5000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Χρηματική ροή (Cash-Flow) = Ετήσιες χρηματικές εισροές – Ετήσιες χρηματικές εκροές.</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ΑΟΠΥ3"/>
          <p:cNvPicPr>
            <a:picLocks noChangeAspect="1" noChangeArrowheads="1"/>
          </p:cNvPicPr>
          <p:nvPr/>
        </p:nvPicPr>
        <p:blipFill>
          <a:blip r:embed="rId4" cstate="print">
            <a:lum bright="2000"/>
          </a:blip>
          <a:srcRect/>
          <a:stretch>
            <a:fillRect/>
          </a:stretch>
        </p:blipFill>
        <p:spPr bwMode="auto">
          <a:xfrm>
            <a:off x="539750" y="188913"/>
            <a:ext cx="8208963" cy="6149975"/>
          </a:xfrm>
          <a:prstGeom prst="rect">
            <a:avLst/>
          </a:prstGeom>
          <a:noFill/>
          <a:ln w="9525">
            <a:noFill/>
            <a:miter lim="800000"/>
            <a:headEnd/>
            <a:tailEnd/>
          </a:ln>
        </p:spPr>
      </p:pic>
      <p:sp>
        <p:nvSpPr>
          <p:cNvPr id="30723" name="Rectangle 6"/>
          <p:cNvSpPr>
            <a:spLocks noChangeArrowheads="1"/>
          </p:cNvSpPr>
          <p:nvPr/>
        </p:nvSpPr>
        <p:spPr bwMode="auto">
          <a:xfrm>
            <a:off x="179388" y="5157788"/>
            <a:ext cx="8785225" cy="1538287"/>
          </a:xfrm>
          <a:prstGeom prst="rect">
            <a:avLst/>
          </a:prstGeom>
          <a:noFill/>
          <a:ln w="9525" algn="ctr">
            <a:noFill/>
            <a:miter lim="800000"/>
            <a:headEnd/>
            <a:tailEnd/>
          </a:ln>
        </p:spPr>
        <p:txBody>
          <a:bodyPr>
            <a:spAutoFit/>
          </a:bodyPr>
          <a:lstStyle/>
          <a:p>
            <a:pPr>
              <a:spcAft>
                <a:spcPts val="600"/>
              </a:spcAft>
            </a:pPr>
            <a:r>
              <a:rPr lang="en-US"/>
              <a:t>Εικόνα 3. </a:t>
            </a:r>
            <a:r>
              <a:rPr lang="el-GR" noProof="1"/>
              <a:t>Κατανομή της χρηματικής ροής σε σχέση με τον χρόνο για τον όλο κύκλο έρευνας-ανάπτυξης-αξιοποίησης οικονομικού κοιτάσματος.Η χρηματική ροή αναφέρεται στο αρχικό μέγεθος χωρίς φοροαπαλλαγές ή πληρωμή φόρων.(Από </a:t>
            </a:r>
            <a:r>
              <a:rPr lang="en-US"/>
              <a:t>B.W.MACKENZIE 1987)</a:t>
            </a:r>
          </a:p>
          <a:p>
            <a:pPr>
              <a:spcAft>
                <a:spcPts val="600"/>
              </a:spcAft>
            </a:pPr>
            <a:r>
              <a:rPr lang="en-US"/>
              <a:t>Εικόνα 4.. Κατανομή της μέσης χρηματοοικονομικής ροής(cash flow) σε σχέση με τον χρόνο για τον όλο κύκλο έρευνας-ανάπτυξης-αξιοποίησης ενός κοιτάσματος. Στην εικόνα αυτή και σε σχέση με την προηγούμενη η χρηματοοικονομική ροή αναφέρεται στα τελικά μεγέθη επένδυσης κέρδους μετά τις όποιες φοροαπαλλαγές την περίοδο της έρευνας και την πληρωμή φόρων στην περίοδο λειτουργίας του μεταλλείου.</a:t>
            </a:r>
          </a:p>
        </p:txBody>
      </p:sp>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5"/>
          <p:cNvGraphicFramePr>
            <a:graphicFrameLocks noChangeAspect="1"/>
          </p:cNvGraphicFramePr>
          <p:nvPr/>
        </p:nvGraphicFramePr>
        <p:xfrm>
          <a:off x="255588" y="188913"/>
          <a:ext cx="8551862" cy="5284787"/>
        </p:xfrm>
        <a:graphic>
          <a:graphicData uri="http://schemas.openxmlformats.org/presentationml/2006/ole">
            <mc:AlternateContent xmlns:mc="http://schemas.openxmlformats.org/markup-compatibility/2006">
              <mc:Choice xmlns:v="urn:schemas-microsoft-com:vml" Requires="v">
                <p:oleObj spid="_x0000_s5131" name="Έγγραφο" r:id="rId6" imgW="6319180" imgH="3903602" progId="Word.Document.8">
                  <p:embed/>
                </p:oleObj>
              </mc:Choice>
              <mc:Fallback>
                <p:oleObj name="Έγγραφο" r:id="rId6" imgW="6319180" imgH="3903602" progId="Word.Document.8">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88" y="188913"/>
                        <a:ext cx="8551862" cy="528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5123" name="Rectangle 6"/>
          <p:cNvSpPr>
            <a:spLocks noChangeArrowheads="1"/>
          </p:cNvSpPr>
          <p:nvPr/>
        </p:nvSpPr>
        <p:spPr bwMode="auto">
          <a:xfrm>
            <a:off x="179388" y="5805488"/>
            <a:ext cx="8335962" cy="336550"/>
          </a:xfrm>
          <a:prstGeom prst="rect">
            <a:avLst/>
          </a:prstGeom>
          <a:noFill/>
          <a:ln w="9525" algn="ctr">
            <a:noFill/>
            <a:miter lim="800000"/>
            <a:headEnd/>
            <a:tailEnd/>
          </a:ln>
        </p:spPr>
        <p:txBody>
          <a:bodyPr wrap="none">
            <a:spAutoFit/>
          </a:bodyPr>
          <a:lstStyle/>
          <a:p>
            <a:r>
              <a:rPr lang="en-US" sz="1600"/>
              <a:t>Πίνακας 1. Προγραμματιζόμενη Χρηματική Ροή στο μεταλλευτικό έργο μεταλλείου EURECA</a:t>
            </a:r>
          </a:p>
        </p:txBody>
      </p:sp>
    </p:spTree>
    <p:custDataLst>
      <p:tags r:id="rId2"/>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611188" y="115888"/>
            <a:ext cx="8229600" cy="490537"/>
          </a:xfrm>
        </p:spPr>
        <p:txBody>
          <a:bodyPr>
            <a:normAutofit fontScale="90000"/>
          </a:bodyPr>
          <a:lstStyle/>
          <a:p>
            <a:pPr eaLnBrk="1" hangingPunct="1">
              <a:defRPr/>
            </a:pPr>
            <a:r>
              <a:rPr lang="en-US" sz="1600" b="1" smtClean="0">
                <a:effectLst>
                  <a:outerShdw blurRad="38100" dist="38100" dir="2700000" algn="tl">
                    <a:srgbClr val="C0C0C0"/>
                  </a:outerShdw>
                </a:effectLst>
                <a:latin typeface="Times New Roman" pitchFamily="18" charset="0"/>
                <a:cs typeface="Times New Roman" pitchFamily="18" charset="0"/>
              </a:rPr>
              <a:t>Β)Εκτίμηση των κριτηρiων ιδιωτικο-χρηματικής αποδοτικότητας</a:t>
            </a:r>
            <a:r>
              <a:rPr lang="en-US" sz="4000" b="1" smtClean="0">
                <a:latin typeface="Times New Roman" pitchFamily="18" charset="0"/>
              </a:rPr>
              <a:t/>
            </a:r>
            <a:br>
              <a:rPr lang="en-US" sz="4000" b="1" smtClean="0">
                <a:latin typeface="Times New Roman" pitchFamily="18" charset="0"/>
              </a:rPr>
            </a:br>
            <a:endParaRPr lang="en-US" sz="4000" b="1" smtClean="0">
              <a:latin typeface="Times New Roman" pitchFamily="18" charset="0"/>
            </a:endParaRPr>
          </a:p>
        </p:txBody>
      </p:sp>
      <p:sp>
        <p:nvSpPr>
          <p:cNvPr id="31747" name="Rectangle 5"/>
          <p:cNvSpPr>
            <a:spLocks noChangeArrowheads="1"/>
          </p:cNvSpPr>
          <p:nvPr/>
        </p:nvSpPr>
        <p:spPr bwMode="auto">
          <a:xfrm>
            <a:off x="-396875" y="333375"/>
            <a:ext cx="9540875" cy="6580188"/>
          </a:xfrm>
          <a:prstGeom prst="rect">
            <a:avLst/>
          </a:prstGeom>
          <a:noFill/>
          <a:ln w="9525" algn="ctr">
            <a:noFill/>
            <a:miter lim="800000"/>
            <a:headEnd/>
            <a:tailEnd/>
          </a:ln>
        </p:spPr>
        <p:txBody>
          <a:bodyPr>
            <a:spAutoFit/>
          </a:bodyPr>
          <a:lstStyle/>
          <a:p>
            <a:pPr lvl="1"/>
            <a:r>
              <a:rPr lang="en-US" sz="1400" b="0"/>
              <a:t>Τα μακροπρόθεσμα οικονομικά κριτήρια που αφορούν επενδύσεις στην έρευνα των Ο.Π.Υ προσδιορίζονται από την χρήση μιας παραμέτρου η οποία ονομάζεται </a:t>
            </a:r>
            <a:r>
              <a:rPr lang="en-US" sz="1400" u="sng"/>
              <a:t>ΑΝΑΜΕΝΟΜΕΝΟ ΜΕΓΕΘΟΣ ΟΦΕΛΟΥΣ ΑΠΟ ΤΗΝ ΕΡΕΥΝΑ-ΕΚΜΕΤΑΛΛΕΥΣΗ Ο.Π.Υ(Expected Value) (E.V)</a:t>
            </a:r>
            <a:r>
              <a:rPr lang="en-US" sz="1400" b="0"/>
              <a:t>. Η παράμετρος αυτή αντιπροσωπεύει το μέσο μέγεθος (κέρδος ή ζημιά) που θα προκύψει από την έρευνα ενός κοιτάσματος σε μακροπρόθεσμη βάση, όταν οι επιτυχίες και αποτυχίες που συνδέονται με ένα σημαντικό αριθμό μεταλλοφόρων εμφανίσεων συνεκτιμηθούν. Η έννοια της επιτυχίας ή αποτυχίας συνδέεται με το αν μια μεταλλοφόρος εμφάνιση εξελιχθεί σε οικονομικό κοίτασμα (επιτυχία) ή παραμένει εμφάνιση χωρίς τελικό οικονομικό ενδιαφέρον (αποτυχία). Το (E.V) μπορεί να εκτιμηθεί από την διαχρονική κατανομή της αναγκαίας οικονομικής χρηματικής ροής (cash flow) για ανακάλυψη-αξιολόγηση και εκμετάλλευση ενός οικονομικού κοιτάσματος (Εικόνες 3 και 4). Για μια μεταλλευτική εταιρεία που λειτουργεί με ιδιωτικοοικονομικά κριτήρια τα κέρδη και τα όποια κόστη πρέπει να υπολογiζονται μετά την αφαίρεση των φόρων. Δεδομένου ότι στις μεταλλευτικές επενδύσεις ο παράγοντας του χρόνου είναι πολύ σημαντικός το μέσο κόστος, και κέρδος πρέπει να υπολογισθεί σε μια κοινή βάση ώστε οι υπολογισμοί αυτοί να έχουν αξία. Έτσι όπως θα αναπτυχθεί παρακάτω όλα τα μεγέθη που αφορούν μελλοντικές χρηματικές εκροές και εισροές πρέπει να μετατρέπονται σε παρόντα μεγέθη σε μεγέθη δηλαδή που αναφέρονται στην χρονική περίοδο έναρξης της έρευνας. Η τεχνική αυτή με την οποία γίνεται ο επαναϋπολογισμός μελλοντικών αξιών ή ποσών σε σημερινές ή παρούσες αξίες με βάση κάποιο επιτόκιο καλείται ΠΡΟΕΞΟΦΛΗΣΗ (discοunting). </a:t>
            </a:r>
          </a:p>
          <a:p>
            <a:pPr lvl="1"/>
            <a:r>
              <a:rPr lang="en-US" sz="1400" b="0"/>
              <a:t>Υπάρχουν διάφορες προσεγγίσεις σε ότι αφορά τον υπολογισμό του Αναμενόμενου μεγέθους οφέλους στο οποίο αναφερθήκαμε παραπάνω. Οι πλέον ευρέως χρηcιμοποιούμενοι μέθοδοι υπολογισμού του Α.Μ.Ο (Ε.V) είναι:</a:t>
            </a:r>
          </a:p>
          <a:p>
            <a:pPr lvl="1">
              <a:buFontTx/>
              <a:buChar char="-"/>
            </a:pPr>
            <a:r>
              <a:rPr lang="en-US" sz="1400"/>
              <a:t>Αναμενόμενο μέγεθος ανά μεταλλοφόρο εμφάνιση (e.v) </a:t>
            </a:r>
          </a:p>
          <a:p>
            <a:pPr lvl="1">
              <a:buFontTx/>
              <a:buChar char="-"/>
            </a:pPr>
            <a:r>
              <a:rPr lang="en-US" sz="1400"/>
              <a:t>Αναμενόμενο μέγεθος ανά κοίτασμα (E.V)</a:t>
            </a:r>
          </a:p>
          <a:p>
            <a:pPr lvl="1">
              <a:buFontTx/>
              <a:buChar char="-"/>
            </a:pPr>
            <a:r>
              <a:rPr lang="el-GR" sz="1400"/>
              <a:t>Περίοδος αποπληρωμής κεφαλαίου (pay-back period)</a:t>
            </a:r>
            <a:endParaRPr lang="en-US" sz="1400"/>
          </a:p>
          <a:p>
            <a:pPr lvl="1">
              <a:buFontTx/>
              <a:buChar char="-"/>
            </a:pPr>
            <a:r>
              <a:rPr lang="en-US" sz="1400"/>
              <a:t>Καθαρή Παρούσα Αξία (Ν.Ρ.V)</a:t>
            </a:r>
          </a:p>
          <a:p>
            <a:pPr lvl="1">
              <a:buFontTx/>
              <a:buChar char="-"/>
            </a:pPr>
            <a:r>
              <a:rPr lang="en-US" sz="1400"/>
              <a:t>Εσωτερικός συντελεστής απόδοσης (I.R.R)</a:t>
            </a:r>
          </a:p>
          <a:p>
            <a:pPr lvl="1"/>
            <a:r>
              <a:rPr lang="en-US" sz="1400" b="0"/>
              <a:t>Οι δυο πρώτοι μέθοδοι είναι απλές και γρήγορες προσεγγίσεις προκειμένου να εξετάσουμε αν μια επένδυση για έρευνα και εκμετάλλευση ΟΠΥ είναι οικονομική ή όχι ενώ οι μέθοδοι της «Καθαράς Παρούσης Αξίας» και του «Εσωτερικού Συντελεστή Απόδοσης» είναι πιο ακριβείς, πιο πολύπλοκοι στους υπολογισμούς και είναι οι μέθοδοι που πάντα χρησιμοποιούνται όταν φτάνει η ώρα για τελική λήψη απόφασης προκειμένου μια επένδυση, σε οποιοδήποτε στάδιο, θα προχωρήσει ή όχι. </a:t>
            </a:r>
          </a:p>
        </p:txBody>
      </p:sp>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0" y="0"/>
            <a:ext cx="8748713" cy="6864350"/>
          </a:xfrm>
          <a:prstGeom prst="rect">
            <a:avLst/>
          </a:prstGeom>
          <a:noFill/>
          <a:ln w="9525" algn="ctr">
            <a:noFill/>
            <a:miter lim="800000"/>
            <a:headEnd/>
            <a:tailEnd/>
          </a:ln>
          <a:effectLst/>
        </p:spPr>
        <p:txBody>
          <a:bodyPr>
            <a:spAutoFit/>
          </a:bodyPr>
          <a:lstStyle/>
          <a:p>
            <a:pPr>
              <a:spcAft>
                <a:spcPts val="1200"/>
              </a:spcAft>
              <a:defRPr/>
            </a:pPr>
            <a:r>
              <a:rPr lang="en-US" b="0"/>
              <a:t>Το κόστος, το ρίσκο της επένδυσης, και το καθαρό κέρδος είναι οι τρεις παράγοντες που προσδιορίζουν την όλη πορεία έρευνας-αξιοποίησης των ΟΠΥ. Έτσι η οικονομική διάσταση αυτής της πορείας μετράται από την σχέση μεταξύ των απαιτουμένων επενδύσεων για τον εντοπισμό, περιχαράκωση, αξιολόγηση ενός κοιτάσματος, και των καθαρών κερδών που συνδέονται με την ανάπτυξη και εκμετάλλευσή του. Οι παράμετροι αυτοί συμβολίζονται ως εξής :</a:t>
            </a:r>
          </a:p>
          <a:p>
            <a:pPr>
              <a:defRPr/>
            </a:pPr>
            <a:r>
              <a:rPr lang="en-US" sz="1400">
                <a:effectLst>
                  <a:outerShdw blurRad="38100" dist="38100" dir="2700000" algn="tl">
                    <a:srgbClr val="C0C0C0"/>
                  </a:outerShdw>
                </a:effectLst>
              </a:rPr>
              <a:t>C =  Μέσο ή τυπικό κόστος έρευνας συνδεόμενο με τον εντοπισμό μιας μεταλλοφόρας εμφάνισης.</a:t>
            </a:r>
          </a:p>
          <a:p>
            <a:pPr>
              <a:defRPr/>
            </a:pPr>
            <a:r>
              <a:rPr lang="en-US" sz="1400">
                <a:effectLst>
                  <a:outerShdw blurRad="38100" dist="38100" dir="2700000" algn="tl">
                    <a:srgbClr val="C0C0C0"/>
                  </a:outerShdw>
                </a:effectLst>
              </a:rPr>
              <a:t>p =Πιθανότητα να έχουμε κοίτασμα ΟΠΥ (με την οικονομική έννοια του όρου) με δεδομένο τον εντοπισμό </a:t>
            </a:r>
            <a:r>
              <a:rPr lang="el-GR" sz="1400">
                <a:effectLst>
                  <a:outerShdw blurRad="38100" dist="38100" dir="2700000" algn="tl">
                    <a:srgbClr val="C0C0C0"/>
                  </a:outerShdw>
                </a:effectLst>
              </a:rPr>
              <a:t> </a:t>
            </a:r>
            <a:r>
              <a:rPr lang="en-US" sz="1400">
                <a:effectLst>
                  <a:outerShdw blurRad="38100" dist="38100" dir="2700000" algn="tl">
                    <a:srgbClr val="C0C0C0"/>
                  </a:outerShdw>
                </a:effectLst>
              </a:rPr>
              <a:t>μεταλλοφόρας εμφάνισης.</a:t>
            </a:r>
          </a:p>
          <a:p>
            <a:pPr>
              <a:spcAft>
                <a:spcPts val="1200"/>
              </a:spcAft>
              <a:defRPr/>
            </a:pPr>
            <a:r>
              <a:rPr lang="en-US" sz="1400">
                <a:effectLst>
                  <a:outerShdw blurRad="38100" dist="38100" dir="2700000" algn="tl">
                    <a:srgbClr val="C0C0C0"/>
                  </a:outerShdw>
                </a:effectLst>
              </a:rPr>
              <a:t>R =  Μέσο όφελος, απολαβή συνδεόμενη με την ανακάλυψη και εκμετάλλευση ενός τέτοιου κοιτάσματος. </a:t>
            </a:r>
          </a:p>
          <a:p>
            <a:pPr>
              <a:spcAft>
                <a:spcPts val="1200"/>
              </a:spcAft>
              <a:defRPr/>
            </a:pPr>
            <a:r>
              <a:rPr lang="en-US" b="0"/>
              <a:t>Έτσι μπορούμε να πούμε  ότι :  </a:t>
            </a:r>
          </a:p>
          <a:p>
            <a:pPr>
              <a:defRPr/>
            </a:pPr>
            <a:r>
              <a:rPr lang="en-US"/>
              <a:t>το C αντιπροσωπεύει την επένδυση στην όλη φάση της έρευνας που είναι απαραίτητη για να υπάρξει επιτυχία του τεθέντος στόχου, ενώ το R είναι το κίνητρο της όλης προσπάθειας, το αποτέλεσμα, η επιβράβευση που συνεπάγεται η ερευνητική προσπάθεια. Ο συνδετικός κρίκος μεταξύ του κόστους της επένδυσης και του προκύπτοντος οφέλους από την εκμετάλλευση του κοιτάσματος είναι το λεγόμενο ρίσκο της ανακάλυψης του, η πιθανότητα επιτυχίας σε δεδομένη χρονική στιγμή δηλ. το p.</a:t>
            </a:r>
            <a:r>
              <a:rPr lang="en-US" b="0"/>
              <a:t> Σαν κανόνα θα λέγαμε ότι η όλη διαδικασία έρευνας-αξιοποίησης ΟΠΥ χαρακτηρίζεται από μεγάλο ρίσκο σε ότι αφορά την φάση της έρευνας και ένα σημαντικό δυνατό όφελος που θα προκύψει από την ανακάλυψη και εκμετάλλευση ενός οικονομικού κοιτάσματος, σε σχέση με το όλο κόστος της επένδυσης που έγινε για την ανακάλυψή του. </a:t>
            </a:r>
          </a:p>
          <a:p>
            <a:pPr>
              <a:spcAft>
                <a:spcPts val="1200"/>
              </a:spcAft>
              <a:defRPr/>
            </a:pPr>
            <a:r>
              <a:rPr lang="en-US" b="0"/>
              <a:t>  Συχνά, στην διαδικασία της οικονομοτεχνικής αξιολόγησης ενός κοιτάσματος, είναι χρήσιμο να συνδυάσουμε τις παραμέτρους του κόστους και του ρίσκου σε ένα μετρήσιμο μέγεθος, το Ε.</a:t>
            </a:r>
          </a:p>
          <a:p>
            <a:pPr>
              <a:spcAft>
                <a:spcPts val="1200"/>
              </a:spcAft>
              <a:defRPr/>
            </a:pPr>
            <a:r>
              <a:rPr lang="en-US" b="0"/>
              <a:t>Έτσι </a:t>
            </a:r>
            <a:r>
              <a:rPr lang="el-GR" b="0"/>
              <a:t>                                                            </a:t>
            </a:r>
            <a:r>
              <a:rPr lang="en-US" sz="1400">
                <a:solidFill>
                  <a:srgbClr val="FF0000"/>
                </a:solidFill>
              </a:rPr>
              <a:t>(1)</a:t>
            </a:r>
            <a:endParaRPr lang="en-US" sz="1400" b="0">
              <a:solidFill>
                <a:srgbClr val="FF0000"/>
              </a:solidFill>
            </a:endParaRPr>
          </a:p>
          <a:p>
            <a:pPr>
              <a:defRPr/>
            </a:pPr>
            <a:r>
              <a:rPr lang="en-US" b="0"/>
              <a:t>όπου </a:t>
            </a:r>
            <a:r>
              <a:rPr lang="en-US" sz="1400"/>
              <a:t>Ε =  το μέσο κόστος έρευνας για να ευρεθεί και να περιχαρακωθεί ένα οικονομικό κοίτασμα.</a:t>
            </a:r>
          </a:p>
          <a:p>
            <a:pPr>
              <a:defRPr/>
            </a:pPr>
            <a:r>
              <a:rPr lang="en-US" b="0"/>
              <a:t>  Η εκτίμηση του κόστους του ρίσκου και των προκυπτόντων απολαβών από την όλη διαδικασία έρευνας-αξιοποίησης ΟΠΥ είναι απαραίτητη προκειμένου να μετρηθεί το αν μια επένδυση είναι οικονομικά ελκυστική. Τα διάφορα οικονομικά κριτήρια μπορούν να διαιρεθούν σε μάκρο- και βραχυ πρόθεσμα. Το εάν μια επένδυση είναι μακροπρόθεσμα ελκυστική, συμφέρουσα εκτιμάται από την μέτρηση του λεγόμενου αναμενόμενου μεγέθους οφέλους. Τα βραχυπρόθεσμα κριτήρια συνδέονται με την προσμέτρηση και αντιμετώπιση των εκάστοτε προκυπτόντων ρίσκων. Η έννοια του αναμενόμενου μεγέθους οφέλους για μια μεγάλη μεταλλευτική επιχείρηση αναφέρεται στο μέσο όφελος που έχουμε από την εκμετάλλευση ενός κοιτάσματος διαχρονικά όταν συνεκτιμηθούν οι επιτυχίες και αποτυχίες ανακάλυψης ενός μεγάλου αριθμού κοιτασμάτων.</a:t>
            </a:r>
          </a:p>
        </p:txBody>
      </p:sp>
      <p:graphicFrame>
        <p:nvGraphicFramePr>
          <p:cNvPr id="32780" name="Group 12"/>
          <p:cNvGraphicFramePr>
            <a:graphicFrameLocks noGrp="1"/>
          </p:cNvGraphicFramePr>
          <p:nvPr/>
        </p:nvGraphicFramePr>
        <p:xfrm>
          <a:off x="971550" y="4724400"/>
          <a:ext cx="1295400" cy="431800"/>
        </p:xfrm>
        <a:graphic>
          <a:graphicData uri="http://schemas.openxmlformats.org/drawingml/2006/table">
            <a:tbl>
              <a:tblPr/>
              <a:tblGrid>
                <a:gridCol w="1295400"/>
              </a:tblGrid>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cs typeface="Times New Roman" pitchFamily="18" charset="0"/>
                        </a:rPr>
                        <a:t>Ε = C/p</a:t>
                      </a: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79388" y="0"/>
            <a:ext cx="8964612" cy="6075363"/>
          </a:xfrm>
          <a:prstGeom prst="rect">
            <a:avLst/>
          </a:prstGeom>
          <a:noFill/>
          <a:ln w="9525" algn="ctr">
            <a:noFill/>
            <a:miter lim="800000"/>
            <a:headEnd/>
            <a:tailEnd/>
          </a:ln>
        </p:spPr>
        <p:txBody>
          <a:bodyPr>
            <a:spAutoFit/>
          </a:bodyPr>
          <a:lstStyle/>
          <a:p>
            <a:pPr>
              <a:spcAft>
                <a:spcPts val="1200"/>
              </a:spcAft>
            </a:pPr>
            <a:r>
              <a:rPr lang="en-US" b="0"/>
              <a:t>Το αναμενόμενο τελικό μέγεθος οφέλους (Expected Value) (Ε.V) ανά επιτυχία σε ότι αφορά την ανακάλυψη οικονομικού κοιτάσματος συνδέεται με το γεγονός ότι απαιτούνται ερευνητικές δαπάνες Ε προκειμένου να φθάσουμε στον προσδιορισμό οικονομικού κοιτάσματος η αξιοποίηση του οποίου θα μας δώσει ένα R μέσο όφελος. Έτσι έχουμε :</a:t>
            </a:r>
          </a:p>
          <a:p>
            <a:pPr lvl="1">
              <a:spcAft>
                <a:spcPts val="1200"/>
              </a:spcAft>
            </a:pPr>
            <a:endParaRPr lang="el-GR" b="0"/>
          </a:p>
          <a:p>
            <a:pPr>
              <a:spcAft>
                <a:spcPts val="1200"/>
              </a:spcAft>
            </a:pPr>
            <a:r>
              <a:rPr lang="en-US" b="0"/>
              <a:t>Βασισμένοι στον υπολογισμό του κόστους, του ρίσκου (πιθανότητα p ανακάλυψης κοιτάσματος) και των προκυπτόντων απολαβών από την όλη διαδικασία έρευνας-αξιοποίησης, είναι δυνατόν να έχουμε τα κριτήρια για την εκτίμηση του αναμενόμενου οφέλους (Ε.V) με βάση την χρονική κατανομή της αναγκαίας οικονομικής ροής (cash flow) για την ανακάλυψη-αξιολόγηση και εκμετάλλευση ενός οικονομικού κοιτάσματος. Η κατανομή αυτή αρχικά υπολογίζεται με βάση το "εν δυνάμει" αρχικό μέγεθος της οικονομικής χρηματικής ροής, πριν δηλαδή την αφαίρεση των φόρων (Εικόνα.3). Αυτό το "εν δυνάμει" αρχικό μέγεθος περιλαμβάνει όλα τα απ' ευθείας κόστη και απολαβές που  υπεισέρχονται στον όλο κύκλο της μεταλλευτικής βιομηχανίας και στην ουσία μετρά την παραγωγική ικανότητα συγκεκριμένης ΟΠΥ ενώ ταυτόχρονα είναι ενδεικτικό τι είναι διαθέσιμο για συμμετοχή στην αύξηση του Ακαθάριστου Εθνικού Προϊόντος (Α.Ε.Π.) σε επίπεδο μεταξύ της βιομηχανίας και του κράτους πριν την αφαίρεση των φόρων. Στην συνέχεια το "εν δυνάμει" αυτό αρχικό μέγεθος της οικονομικής ροής επαναϋπολογίζεται μετά την αφαίρεση των φόρων. Το προκύπτον μέγεθος είναι ουσιαστικά ένδειξη του αν υπάρχει ή όχι κίνητρο για επένδυση από μια μεταλλευτική επιχείρηση και με βάση αυτό το τελικό μέγεθος η επιχείρηση αποφασίζει αν αξίζει ή όχι επένδυση σε κάποια ή κάποιες ΟΠΥ (Εικόνα 4).</a:t>
            </a:r>
          </a:p>
          <a:p>
            <a:r>
              <a:rPr lang="en-US" sz="1400" i="1"/>
              <a:t>1. Αναμενόμενο μέγεθος ανά μεταλλοφόρο εμφάνιση (e.v)</a:t>
            </a:r>
          </a:p>
          <a:p>
            <a:endParaRPr lang="en-US" sz="1400" b="0"/>
          </a:p>
          <a:p>
            <a:endParaRPr lang="el-GR" b="0"/>
          </a:p>
          <a:p>
            <a:r>
              <a:rPr lang="en-US" b="0"/>
              <a:t>Αυτό σημαίνει: Για κάθε χρονική στιγμή που επενδύεται ένα ποσό C (το τυπικό κόστος έρευνας) για την ανακάλυψη μιας μεταλλοφόρου εμφανίσεως υπάρχει μια πιθανότητα (p) ότι η εμφάνιση αυτή δυνατόν να δώσει οικονομικό κοίτασμα που θα δώσει με τη σειρά του ένα μέσο όφελος (R).</a:t>
            </a:r>
          </a:p>
          <a:p>
            <a:r>
              <a:rPr lang="en-US" sz="1400" i="1"/>
              <a:t>2. Αναμενόμενο μέγεθος ανά κοίτασμα (Ε. V)</a:t>
            </a:r>
          </a:p>
          <a:p>
            <a:r>
              <a:rPr lang="en-US" b="0"/>
              <a:t>Όπως ήδη περιγράφτηκε παραπάνω  εξίσωση (2) έχουμε : </a:t>
            </a:r>
            <a:r>
              <a:rPr lang="en-US"/>
              <a:t>E.V = R-E = R-C/p </a:t>
            </a:r>
            <a:endParaRPr lang="en-US" b="0"/>
          </a:p>
          <a:p>
            <a:r>
              <a:rPr lang="en-US" b="0"/>
              <a:t>Με λίγα λόγια το αναμενόμενο μέγεθος οφέλους ανά επιτυχία σε ότι αφορά την ανακάλυψη οικονομικού κοιτάσματος συνδέεται με το γεγονός ότι απαιτούνται ερευνητικές δαπάνες Ε προκειμένου να φθάσουμε στον προσδιορισμό οικονομικού κοιτάσματος η αξιοποίηση του οποίου θα μας δώσει ένα R μέσο όφελος.</a:t>
            </a:r>
          </a:p>
        </p:txBody>
      </p:sp>
      <p:graphicFrame>
        <p:nvGraphicFramePr>
          <p:cNvPr id="33825" name="Group 33"/>
          <p:cNvGraphicFramePr>
            <a:graphicFrameLocks noGrp="1"/>
          </p:cNvGraphicFramePr>
          <p:nvPr/>
        </p:nvGraphicFramePr>
        <p:xfrm>
          <a:off x="1116013" y="908050"/>
          <a:ext cx="2232025" cy="288925"/>
        </p:xfrm>
        <a:graphic>
          <a:graphicData uri="http://schemas.openxmlformats.org/drawingml/2006/table">
            <a:tbl>
              <a:tblPr/>
              <a:tblGrid>
                <a:gridCol w="2232025"/>
              </a:tblGrid>
              <a:tr h="288925">
                <a:tc>
                  <a:txBody>
                    <a:bodyPr/>
                    <a:lstStyle/>
                    <a:p>
                      <a:pPr marL="457200" marR="0" lvl="1" indent="0" algn="just" defTabSz="914400" rtl="0" eaLnBrk="1" fontAlgn="base" latinLnBrk="0" hangingPunct="1">
                        <a:lnSpc>
                          <a:spcPct val="100000"/>
                        </a:lnSpc>
                        <a:spcBef>
                          <a:spcPct val="50000"/>
                        </a:spcBef>
                        <a:spcAft>
                          <a:spcPts val="1200"/>
                        </a:spcAft>
                        <a:buClrTx/>
                        <a:buSzTx/>
                        <a:buFontTx/>
                        <a:buNone/>
                        <a:tabLst/>
                      </a:pPr>
                      <a:r>
                        <a:rPr kumimoji="0" lang="en-US" sz="1200" b="1" i="0" u="none" strike="noStrike" cap="none" normalizeH="0" baseline="0" smtClean="0">
                          <a:ln>
                            <a:noFill/>
                          </a:ln>
                          <a:solidFill>
                            <a:srgbClr val="FF0000"/>
                          </a:solidFill>
                          <a:effectLst/>
                          <a:latin typeface="Times New Roman" pitchFamily="18" charset="0"/>
                          <a:cs typeface="Times New Roman" pitchFamily="18" charset="0"/>
                        </a:rPr>
                        <a:t>E.V = R-E = R-C/p</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 (2)</a:t>
                      </a:r>
                      <a:endParaRPr kumimoji="0" lang="en-US" sz="1200" b="0" i="0" u="none" strike="noStrike" cap="none" normalizeH="0" baseline="0" smtClean="0">
                        <a:ln>
                          <a:noFill/>
                        </a:ln>
                        <a:solidFill>
                          <a:schemeClr val="tx1"/>
                        </a:solidFill>
                        <a:effectLst/>
                        <a:latin typeface="Arial" charset="0"/>
                        <a:cs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graphicFrame>
        <p:nvGraphicFramePr>
          <p:cNvPr id="33826" name="Group 34"/>
          <p:cNvGraphicFramePr>
            <a:graphicFrameLocks noGrp="1"/>
          </p:cNvGraphicFramePr>
          <p:nvPr/>
        </p:nvGraphicFramePr>
        <p:xfrm>
          <a:off x="1258888" y="3789363"/>
          <a:ext cx="2447925" cy="274320"/>
        </p:xfrm>
        <a:graphic>
          <a:graphicData uri="http://schemas.openxmlformats.org/drawingml/2006/table">
            <a:tbl>
              <a:tblPr/>
              <a:tblGrid>
                <a:gridCol w="2447925"/>
              </a:tblGrid>
              <a:tr h="0">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smtClean="0">
                          <a:ln>
                            <a:noFill/>
                          </a:ln>
                          <a:solidFill>
                            <a:srgbClr val="FF0000"/>
                          </a:solidFill>
                          <a:effectLst/>
                          <a:latin typeface="Times New Roman" pitchFamily="18" charset="0"/>
                          <a:cs typeface="Times New Roman" pitchFamily="18" charset="0"/>
                        </a:rPr>
                        <a:t>e.v = p.R-C</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 (3)</a:t>
                      </a:r>
                      <a:endParaRPr kumimoji="0" lang="en-US" sz="1200" b="0" i="0" u="none" strike="noStrike" cap="none" normalizeH="0" baseline="0" smtClean="0">
                        <a:ln>
                          <a:noFill/>
                        </a:ln>
                        <a:solidFill>
                          <a:schemeClr val="tx1"/>
                        </a:solidFill>
                        <a:effectLst/>
                        <a:latin typeface="Arial" charset="0"/>
                        <a:cs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ChangeArrowheads="1"/>
          </p:cNvSpPr>
          <p:nvPr/>
        </p:nvSpPr>
        <p:spPr bwMode="auto">
          <a:xfrm>
            <a:off x="0" y="549275"/>
            <a:ext cx="8964613" cy="6261100"/>
          </a:xfrm>
          <a:prstGeom prst="rect">
            <a:avLst/>
          </a:prstGeom>
          <a:noFill/>
          <a:ln w="9525" algn="ctr">
            <a:noFill/>
            <a:miter lim="800000"/>
            <a:headEnd/>
            <a:tailEnd/>
          </a:ln>
          <a:effectLst/>
        </p:spPr>
        <p:txBody>
          <a:bodyPr>
            <a:spAutoFit/>
          </a:bodyPr>
          <a:lstStyle/>
          <a:p>
            <a:pPr lvl="1">
              <a:defRPr/>
            </a:pPr>
            <a:r>
              <a:rPr lang="en-US" sz="1400" b="0"/>
              <a:t>Δίδουμε παρακάτω  ένα παράδειγμα για τις δυο πρώτες μεθόδους υπολογισμού όπως αυτό περιγράφεται από τον ΜΑCΚΕΝΖΙΕ (1985).</a:t>
            </a:r>
          </a:p>
          <a:p>
            <a:pPr lvl="1">
              <a:defRPr/>
            </a:pPr>
            <a:r>
              <a:rPr lang="en-US" sz="1400" b="0"/>
              <a:t>Μεταξύ 1951-1974 στη διάρκεια ερευνητικής δραστηριότητας στην μεταλλογενετική επαρχεία του Καναδά  CΑΝΑDΙΑΝ SHIELD έγιναν έρευνες που έδωσαν </a:t>
            </a:r>
            <a:r>
              <a:rPr lang="en-US" sz="1400"/>
              <a:t>2100 μεταλλοφόρες εμφανίσεις</a:t>
            </a:r>
            <a:r>
              <a:rPr lang="en-US" sz="1400" b="0"/>
              <a:t>. Το μέσο κόστος ανά ανακάλυψη μεταλλοφόρου εμφανίσεως ήταν </a:t>
            </a:r>
            <a:r>
              <a:rPr lang="en-US" sz="1400" i="1" u="sng"/>
              <a:t>C=145</a:t>
            </a:r>
            <a:r>
              <a:rPr lang="el-GR" sz="1400" i="1" u="sng"/>
              <a:t>.</a:t>
            </a:r>
            <a:r>
              <a:rPr lang="en-US" sz="1400" i="1" u="sng"/>
              <a:t>000 $.</a:t>
            </a:r>
            <a:r>
              <a:rPr lang="en-US" sz="1400" b="0"/>
              <a:t> Από τη συνέχιση της έρευνας προέκυψε ότι από τις 2100 εμφανίσεις </a:t>
            </a:r>
            <a:r>
              <a:rPr lang="en-US" sz="1400"/>
              <a:t>39 έδωσαν τελικά οικονομικά κοιτάσματα</a:t>
            </a:r>
            <a:r>
              <a:rPr lang="en-US" sz="1400" b="0"/>
              <a:t>. </a:t>
            </a:r>
            <a:r>
              <a:rPr lang="en-US" sz="1400" i="1" u="sng"/>
              <a:t>Το μέσο όφελος (R) από την εκμετάλλευση κάθε τέτοιου κοιτάσματος εκτιμήθηκε στα 27,000,000 $.</a:t>
            </a:r>
          </a:p>
          <a:p>
            <a:pPr lvl="1">
              <a:defRPr/>
            </a:pPr>
            <a:r>
              <a:rPr lang="en-US" sz="1400" b="0"/>
              <a:t>Ας υπολογίσουμε τώρα με βάση το παραπάνω δεδομένα τα μεγέθη (e.v) και (E.V). Για το σκοπό αυτό ακολουθούμε τα εξής στάδια: </a:t>
            </a:r>
            <a:r>
              <a:rPr lang="en-US" sz="1400"/>
              <a:t>α) Προσδιορίζουμε την πιθανότατα (p) να βρεθούν οικονομικά κοιτάσματα (39) ανάμεσα σε 2100 μεταλλοφόρες εμφανίσεις ήτοι: </a:t>
            </a:r>
            <a:r>
              <a:rPr lang="en-US" sz="1400">
                <a:solidFill>
                  <a:srgbClr val="FF0000"/>
                </a:solidFill>
              </a:rPr>
              <a:t>p=39/2100=0.018 ή 1.8%</a:t>
            </a:r>
            <a:r>
              <a:rPr lang="en-US" sz="1400"/>
              <a:t> πιθανότητα να βρεθεί ένα οικονομικό κοίτασμα.</a:t>
            </a:r>
          </a:p>
          <a:p>
            <a:pPr lvl="1">
              <a:defRPr/>
            </a:pPr>
            <a:r>
              <a:rPr lang="en-US" sz="1400">
                <a:solidFill>
                  <a:srgbClr val="FF0000"/>
                </a:solidFill>
              </a:rPr>
              <a:t>‘Έτσι  e.v=p.R-C(3)  ή  e.v=0.018x27,000,000-145.000=$341,000</a:t>
            </a:r>
            <a:r>
              <a:rPr lang="en-US" sz="1400" b="0"/>
              <a:t>. Αυτό σημαίνει ότι κατά μέσο όρο αναμένεται καθαρό κέρδος 341,000$ (μετά την αφαίρεση των φόρων) επαναϋπολογισμένο στην περίοδο έναρξης της έρευνας και με δεδομένο ότι επενδύονται 145,000$ για να ανακαλυφθεί μια μεταλλοφόρος εμφάνιση. </a:t>
            </a:r>
          </a:p>
          <a:p>
            <a:pPr lvl="1">
              <a:defRPr/>
            </a:pPr>
            <a:r>
              <a:rPr lang="en-US" sz="1400">
                <a:solidFill>
                  <a:srgbClr val="FF0000"/>
                </a:solidFill>
                <a:effectLst>
                  <a:outerShdw blurRad="38100" dist="38100" dir="2700000" algn="tl">
                    <a:srgbClr val="C0C0C0"/>
                  </a:outerShdw>
                </a:effectLst>
              </a:rPr>
              <a:t>Επίσης έχουμε(2) Ε.V=R-C/p =27,000,000 – 145,000/0.018= 18.945.000$.</a:t>
            </a:r>
            <a:r>
              <a:rPr lang="en-US" sz="1400" b="0"/>
              <a:t> Αυτό σημαίνει ότι ένα καθαρό κέρδος περίπου $19 εκατομμυρίων προκύπτει από την ανακάλυψη ενός οικονομικού κοιτάσματος.</a:t>
            </a:r>
          </a:p>
          <a:p>
            <a:pPr lvl="1">
              <a:defRPr/>
            </a:pPr>
            <a:r>
              <a:rPr lang="en-US" sz="1400" b="0"/>
              <a:t>Είναι ευνόητο ότι </a:t>
            </a:r>
            <a:r>
              <a:rPr lang="en-US" sz="1400"/>
              <a:t>όταν (e.v) ή (E.V) &gt;0 τότε έχουμε τις αναγκαίες προϋποθέσεις για να προχωρήσει μια ερευνητική επένδυση. Αρνητικό μέγεθος για (e.v) ή (E.V) σημαίνει οικονομικές απώλειες.</a:t>
            </a:r>
            <a:r>
              <a:rPr lang="en-US" sz="1400" b="0"/>
              <a:t> Στο σημείο αυτό είναι αναγκαίο να υπογραμμίσουμε ότι αρνητικές τιμές του (Ε.V) χαρακτηρίζουν τα αρχικά στάδια της έρευνας για ΟΠΥ δεδομένου ότι έχουμε μόνο χρηματικές εκροές. Επίσης αρνητικές τιμές του (E.V) χαρακτηρίζουν μεταλλεία που βρίσκονται στο τέλος τπς ζωής τους δηλαδή όταν τα προς εκμετάλλευση αποθέματα έχουν εξαντληθεί.</a:t>
            </a:r>
            <a:endParaRPr lang="el-GR" sz="1400" b="0"/>
          </a:p>
          <a:p>
            <a:pPr lvl="1">
              <a:defRPr/>
            </a:pPr>
            <a:r>
              <a:rPr lang="en-US" sz="1400" b="0"/>
              <a:t>.(Εικόνα 5). Είναι φανερό λοιπόν ότι στη διάρκεια των αρχικών σταδίων και ειδικά όταν το υπό έρευνα γεωτεκτονικό περιβάλλον δίδει αρνητικό (E.V)  είναι απόλυτα αναγκαία η βέλτιστη γεωλογική, τεκτονική, γεωχημική, γεωφυσική, και κοιτασματολογική προσέγγιση σε συνδυασμό με την δυνατόν καλύτερη οργάνωση και συντονισμό των διαφόρων επιστημονικών ομάδων ώστε να εξασφαλίσουμε γρήγορα την σωστή απόφαση για συνέχιση ή διακοπή της έρευνας.</a:t>
            </a:r>
          </a:p>
        </p:txBody>
      </p:sp>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58343"/>
          </a:xfrm>
          <a:prstGeom prst="rect">
            <a:avLst/>
          </a:prstGeom>
          <a:noFill/>
        </p:spPr>
        <p:txBody>
          <a:bodyPr wrap="square" rtlCol="0">
            <a:spAutoFit/>
          </a:bodyPr>
          <a:lstStyle/>
          <a:p>
            <a:pPr algn="ctr"/>
            <a:r>
              <a:rPr lang="el-GR" sz="1400" dirty="0" smtClean="0">
                <a:solidFill>
                  <a:srgbClr val="FF0000"/>
                </a:solidFill>
              </a:rPr>
              <a:t>Κατασκευή (1-3 έτη):</a:t>
            </a:r>
            <a:endParaRPr lang="en-US" sz="1400" dirty="0" smtClean="0">
              <a:solidFill>
                <a:srgbClr val="FF0000"/>
              </a:solidFill>
            </a:endParaRPr>
          </a:p>
          <a:p>
            <a:r>
              <a:rPr lang="el-GR" sz="1400" dirty="0" smtClean="0"/>
              <a:t>Μετά από την ανακάλυψη και την αξιολόγηση, τις τελικές μελέτες σκοπιμότητας την απόκτησητων αδειών και των εγκρίσεων αρχίζει η φυσική κατασκευή της λειτουργίας του μεταλλείου. </a:t>
            </a:r>
            <a:endParaRPr lang="en-US" sz="1400" dirty="0" smtClean="0"/>
          </a:p>
          <a:p>
            <a:r>
              <a:rPr lang="el-GR" sz="1400" dirty="0" smtClean="0"/>
              <a:t>Η γενική ευθύνη του σχεδίου, του προγραμματισμού και της κατασκευής της λειτουργίας αναλαμβάνεται συνήθως από το Εξειδικευμένο τμήμα μεταλλευτικών ερευνών της μεταλλευτικής επιχείρησης.  </a:t>
            </a:r>
            <a:endParaRPr lang="en-US" sz="1400" dirty="0" smtClean="0"/>
          </a:p>
          <a:p>
            <a:r>
              <a:rPr lang="el-GR" sz="1400" dirty="0" smtClean="0"/>
              <a:t>Είναι σε αυτή τη φάση στη διάρκεια της οποίας αγοράζεται ο εξοπλισμός, και κατόπιν εξετάζεται και βαθμολογείται για να λειτουργήσει στα  βέλτιστα επίπεδα με στόχο την αποδοτικότερη παραγωγή.</a:t>
            </a:r>
            <a:endParaRPr lang="en-US" sz="1400" dirty="0" smtClean="0"/>
          </a:p>
          <a:p>
            <a:pPr algn="ctr"/>
            <a:r>
              <a:rPr lang="el-GR" sz="1400" dirty="0" smtClean="0">
                <a:solidFill>
                  <a:srgbClr val="FF0000"/>
                </a:solidFill>
              </a:rPr>
              <a:t>Λειτουργία του μεταλλείου(10-30 έτη):</a:t>
            </a:r>
            <a:endParaRPr lang="en-US" sz="1400" dirty="0" smtClean="0">
              <a:solidFill>
                <a:srgbClr val="FF0000"/>
              </a:solidFill>
            </a:endParaRPr>
          </a:p>
          <a:p>
            <a:r>
              <a:rPr lang="el-GR" sz="1400" dirty="0" smtClean="0">
                <a:solidFill>
                  <a:srgbClr val="C00000"/>
                </a:solidFill>
              </a:rPr>
              <a:t>Εξόρυξη: </a:t>
            </a:r>
            <a:endParaRPr lang="en-US" sz="1400" dirty="0" smtClean="0">
              <a:solidFill>
                <a:srgbClr val="C00000"/>
              </a:solidFill>
            </a:endParaRPr>
          </a:p>
          <a:p>
            <a:r>
              <a:rPr lang="el-GR" sz="1400" dirty="0" smtClean="0"/>
              <a:t>Υπάρχουν δύο μέθοδοι εξόρυξης: Η επιφανειακή και η υπόγεια.Η επιφανειακή μέθοδοςπεριλαμβάνει την απομάκρυνση Σημαντικού όγκου αδρανών υλικών,Και είναι οικονομικότερη.</a:t>
            </a:r>
            <a:endParaRPr lang="en-US" sz="1400" dirty="0" smtClean="0"/>
          </a:p>
          <a:p>
            <a:r>
              <a:rPr lang="el-GR" sz="1400" dirty="0" smtClean="0"/>
              <a:t>Οι μέθοδοι υπόγειας μεταλλείας χρησιμοποιούνται όταν το μεταλλοφόρο σώμα  αναπτύσσετε σε μεγάλα βάθη και είναι σαφώςακριβότερη μέθοδος σε σχέση με την επιφανειακή εξόρυξη. </a:t>
            </a:r>
            <a:endParaRPr lang="en-US" sz="1400" dirty="0" smtClean="0"/>
          </a:p>
          <a:p>
            <a:r>
              <a:rPr lang="el-GR" sz="1400" dirty="0" smtClean="0">
                <a:solidFill>
                  <a:srgbClr val="C00000"/>
                </a:solidFill>
              </a:rPr>
              <a:t>Επεξεργασία του μεταλλεύματος: </a:t>
            </a:r>
            <a:endParaRPr lang="en-US" sz="1400" dirty="0" smtClean="0">
              <a:solidFill>
                <a:srgbClr val="C00000"/>
              </a:solidFill>
            </a:endParaRPr>
          </a:p>
          <a:p>
            <a:r>
              <a:rPr lang="el-GR" sz="1400" dirty="0" smtClean="0"/>
              <a:t>Αυτά είναι τα βήματα που απαιτούνται για να αλλάξουν το ακατέργαστο, σπασμένο μετάλλευμα σε χρησιμοποιήσιμο υλικό ή για να ελευθερώσουν και να χωρίσουν τα πολύτιμα ορυκτά από τα αδρανή πετρώματα.</a:t>
            </a:r>
            <a:endParaRPr lang="en-US" sz="1400" dirty="0" smtClean="0"/>
          </a:p>
          <a:p>
            <a:pPr algn="ctr"/>
            <a:r>
              <a:rPr lang="el-GR" sz="1400" dirty="0" smtClean="0">
                <a:solidFill>
                  <a:srgbClr val="FF0000"/>
                </a:solidFill>
              </a:rPr>
              <a:t>Περάτωση Μεταλλευτικής δραστηριότητας:</a:t>
            </a:r>
            <a:endParaRPr lang="en-US" sz="1400" dirty="0" smtClean="0">
              <a:solidFill>
                <a:srgbClr val="FF0000"/>
              </a:solidFill>
            </a:endParaRPr>
          </a:p>
          <a:p>
            <a:pPr>
              <a:lnSpc>
                <a:spcPts val="1300"/>
              </a:lnSpc>
            </a:pPr>
            <a:r>
              <a:rPr lang="el-GR" sz="1400" dirty="0" smtClean="0"/>
              <a:t>Η περάτωση ενός μεταλλείου δεν σημαίνει απαραιτήτως ότι το μετάλλευμα έχει εξαντληθεί. Τις περισσότερες φορές, η διακοπή μίας μεταλλευτικής δραστηριότητας επέρχεται από ποικίλους παράγοντες που πολύ συχνά σχετίζονται σχετικούς με τις τιμές της αγοράς και την ζήτηση. Η λειτουργία ενός μεταλλείου δεν μπορεί να διακοπεί αμέσως. Το να κλείσει ένα μεταλλείο μπορεί να πάρει αρκετούς μήνες και απαιτεί προσεκτικό προγραμματισμό.</a:t>
            </a:r>
            <a:endParaRPr lang="en-US" sz="1400" dirty="0" smtClean="0"/>
          </a:p>
          <a:p>
            <a:pPr>
              <a:lnSpc>
                <a:spcPts val="1300"/>
              </a:lnSpc>
            </a:pPr>
            <a:r>
              <a:rPr lang="el-GR" sz="1400" dirty="0" smtClean="0"/>
              <a:t>Υπάρχει μια μεταβατική περίοδος που πρέπει να τηρηθεί έτσι ώστε η επιχείρηση μπορεί να σιγουρευτεί ότι όλα είναι έτοιμα  για την έναρξη της αποκατάστασης του μεταλλευτικού χώρου και την  παρακολούθηση της διαδικασίας αυτής. Η επιχείρηση πρέπει επίσης να εξασφαλίσει ότι η τοπική κοινωνία στην οποία υπήρχε η μεταλλευτική δραστηριότητα  θα έχει επίσης μια ομαλή μετάβαση στη νέα πραγματικότητα αφότου διακόπτεται η λειτουργία. </a:t>
            </a:r>
            <a:endParaRPr lang="en-US" sz="1400" dirty="0" smtClean="0"/>
          </a:p>
          <a:p>
            <a:pPr>
              <a:lnSpc>
                <a:spcPts val="1300"/>
              </a:lnSpc>
            </a:pPr>
            <a:r>
              <a:rPr lang="el-GR" sz="1400" dirty="0" smtClean="0"/>
              <a:t>Αποκατάσταση (1-4 έτη)  και παρακολούθηση (5 έτη και παραπάνω):</a:t>
            </a:r>
            <a:endParaRPr lang="en-US" sz="1400" dirty="0" smtClean="0"/>
          </a:p>
          <a:p>
            <a:pPr>
              <a:lnSpc>
                <a:spcPts val="1300"/>
              </a:lnSpc>
            </a:pPr>
            <a:r>
              <a:rPr lang="el-GR" sz="1400" dirty="0" smtClean="0"/>
              <a:t>Η περιβαλλοντική διαχείριση είναι ένα βασικό μέρος όλων των διαδικασιών μεταλλείας από την έναρξη εώς το τέλος. </a:t>
            </a:r>
            <a:endParaRPr lang="en-US" sz="1400" dirty="0"/>
          </a:p>
        </p:txBody>
      </p:sp>
    </p:spTree>
  </p:cSld>
  <p:clrMapOvr>
    <a:masterClrMapping/>
  </p:clrMapOvr>
  <p:transition xmlns:p14="http://schemas.microsoft.com/office/powerpoint/2010/main" spd="med">
    <p:comb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p:cNvPicPr>
            <a:picLocks noChangeAspect="1" noChangeArrowheads="1"/>
          </p:cNvPicPr>
          <p:nvPr/>
        </p:nvPicPr>
        <p:blipFill>
          <a:blip r:embed="rId3" cstate="print"/>
          <a:srcRect/>
          <a:stretch>
            <a:fillRect/>
          </a:stretch>
        </p:blipFill>
        <p:spPr bwMode="auto">
          <a:xfrm>
            <a:off x="0" y="107950"/>
            <a:ext cx="8964613" cy="6645275"/>
          </a:xfrm>
          <a:prstGeom prst="rect">
            <a:avLst/>
          </a:prstGeom>
          <a:noFill/>
          <a:ln w="9525">
            <a:noFill/>
            <a:miter lim="800000"/>
            <a:headEnd/>
            <a:tailEnd/>
          </a:ln>
        </p:spPr>
      </p:pic>
      <p:sp>
        <p:nvSpPr>
          <p:cNvPr id="35843" name="Text Box 7"/>
          <p:cNvSpPr txBox="1">
            <a:spLocks noChangeArrowheads="1"/>
          </p:cNvSpPr>
          <p:nvPr/>
        </p:nvSpPr>
        <p:spPr bwMode="auto">
          <a:xfrm>
            <a:off x="2484438" y="404813"/>
            <a:ext cx="5329237" cy="730250"/>
          </a:xfrm>
          <a:prstGeom prst="rect">
            <a:avLst/>
          </a:prstGeom>
          <a:noFill/>
          <a:ln w="9525" algn="ctr">
            <a:noFill/>
            <a:miter lim="800000"/>
            <a:headEnd/>
            <a:tailEnd/>
          </a:ln>
        </p:spPr>
        <p:txBody>
          <a:bodyPr>
            <a:spAutoFit/>
          </a:bodyPr>
          <a:lstStyle/>
          <a:p>
            <a:pPr algn="ctr">
              <a:spcBef>
                <a:spcPts val="600"/>
              </a:spcBef>
              <a:spcAft>
                <a:spcPts val="600"/>
              </a:spcAft>
            </a:pPr>
            <a:r>
              <a:rPr lang="en-US" sz="1400"/>
              <a:t>Εικόνα 6.Μεταβολή των μεγεθών ΑΝΑΜΕΝΟΜΕΝΟΥ ΟΦΕΛΟΥΣ(Α.Μ.Ο ήE.V) σε συνάρτηση με τον χρόνο και τα στάδια ανάπτυξης μιας επένδυσης έρευνας-αξιοποίησης Ο.Π.Υ</a:t>
            </a:r>
            <a:r>
              <a:rPr lang="el-GR" sz="1400"/>
              <a:t> </a:t>
            </a:r>
            <a:endParaRPr lang="en-US" sz="1400"/>
          </a:p>
        </p:txBody>
      </p:sp>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ChangeArrowheads="1"/>
          </p:cNvSpPr>
          <p:nvPr/>
        </p:nvSpPr>
        <p:spPr bwMode="auto">
          <a:xfrm>
            <a:off x="-541338" y="0"/>
            <a:ext cx="9467851" cy="6450013"/>
          </a:xfrm>
          <a:prstGeom prst="rect">
            <a:avLst/>
          </a:prstGeom>
          <a:noFill/>
          <a:ln w="9525" algn="ctr">
            <a:noFill/>
            <a:miter lim="800000"/>
            <a:headEnd/>
            <a:tailEnd/>
          </a:ln>
        </p:spPr>
        <p:txBody>
          <a:bodyPr>
            <a:spAutoFit/>
          </a:bodyPr>
          <a:lstStyle/>
          <a:p>
            <a:pPr lvl="1">
              <a:spcAft>
                <a:spcPts val="1200"/>
              </a:spcAft>
            </a:pPr>
            <a:r>
              <a:rPr lang="en-US" sz="1600"/>
              <a:t>Υπάρχουν 3 κύριοι παράμετροι ρίσκου που προσδιορίζουν το μέγεθος του αναμενόμενου οικονομικού οφέλους (Ε.V).</a:t>
            </a:r>
            <a:r>
              <a:rPr lang="en-US" sz="1600" b="0"/>
              <a:t> Αυτοί είναι :</a:t>
            </a:r>
          </a:p>
          <a:p>
            <a:pPr lvl="1">
              <a:buFont typeface="Wingdings" pitchFamily="2" charset="2"/>
              <a:buChar char="§"/>
            </a:pPr>
            <a:r>
              <a:rPr lang="en-US" sz="1400" b="0"/>
              <a:t>1.Η ευαισθησία που διέπει την όλη οικονομική ροή μιας επένδυσης, αρχίζοντας από το στάδιο της έρευνας, σε σχέση με τις σημαντικές αβεβαιότητες και την μεταβαλλόμενη φύση των τιμών των ΟΠΥ.</a:t>
            </a:r>
          </a:p>
          <a:p>
            <a:pPr lvl="1">
              <a:buFont typeface="Wingdings" pitchFamily="2" charset="2"/>
              <a:buChar char="§"/>
            </a:pPr>
            <a:r>
              <a:rPr lang="en-US" sz="1400" b="0"/>
              <a:t>2.Η αβεβαιότητα του τελικού οφέλους που προκύπτει από την ανακάλυψη-αξιοποίηση ενός οικονομικού κοιτάσματος εξ αιτίας της ευμετάβλητης φύσης των διαφόρων γεωλογικών χαρακτηριστικών μεταξύ των διαφόρων κοιτασμάτων.</a:t>
            </a:r>
          </a:p>
          <a:p>
            <a:pPr lvl="1">
              <a:spcAft>
                <a:spcPts val="1200"/>
              </a:spcAft>
              <a:buFont typeface="Wingdings" pitchFamily="2" charset="2"/>
              <a:buChar char="§"/>
            </a:pPr>
            <a:r>
              <a:rPr lang="en-US" sz="1400" b="0"/>
              <a:t>3.Το ρίσκο που συνεπάγεται πάντα η έρευνα και ανακάλυψη ενός κοιτάσματος.</a:t>
            </a:r>
          </a:p>
          <a:p>
            <a:pPr lvl="1">
              <a:spcAft>
                <a:spcPts val="1200"/>
              </a:spcAft>
            </a:pPr>
            <a:r>
              <a:rPr lang="en-US" sz="1400" b="0"/>
              <a:t>  Οι τρεις αυτοί παράγοντες ρίσκου είτε ο καθένας μόνος του είτε και οι τρεις μαζί αντιπροσωπεύουν τον ουσιαστικό κίνδυνο που υπάρχει για κάθε  μεταλλευτική επιχείρηση σε ότι αφορά τα κέρδη της, την ανάπτυξή της, την ίδια της την επιβίωση τελικά.</a:t>
            </a:r>
          </a:p>
          <a:p>
            <a:pPr lvl="1"/>
            <a:r>
              <a:rPr lang="en-US" sz="1400" b="0"/>
              <a:t>  Ο πρώτος παράγοντας ρίσκου που αναφέρθηκε, συνδέεται με την αγορά των πρώτων υλών, και ειδικότερα με αυτή των ΟΠΥ. Υπάρχει αναμφίβολα ένας μεγάλος βαθμός αβεβαιότητας που συνδέεται με την βραχυπρόθεσμη πρόβλεψη των συχνών αυξομειώσεων, και των μακροπρόθεσμων τάσεων των τιμών  των περισσοτέρων ΟΠΥ, συμπεριλαμβανομένων και των συνεχώς μεταβαλλομένων των ισοτιμιών των ισχυρότερων νομισμάτων.</a:t>
            </a:r>
          </a:p>
          <a:p>
            <a:pPr lvl="1">
              <a:spcAft>
                <a:spcPts val="1200"/>
              </a:spcAft>
            </a:pPr>
            <a:r>
              <a:rPr lang="en-US" sz="1400" b="0"/>
              <a:t>  Η όλη οικονομική πλευρά του κύκλου έρευνας-αξιοποίησης των ΟΠΥ, είναι πολύ ευαίσθητη στις μεταβολές των τιμών τους. Απαιτείται επομένως προσαρμοστικότητα σε ότι αφορά τον όλο σχεδιασμό και εκτέλεση μιας επένδυσης στον τομέα της μεταλλευτικής βιομηχανίας ώστε να είναι θέση να αντιμετωπίσει απρόσμενες μεταβολές στην διεθνή αγορά  των ΟΠΥ οι οποίες οπωσδήποτε κάποια στιγμή θα συμβούν. Ένας τρόπος να αντιμετωπισθεί το πρόβλημα αυτό είναι μία πιο πολυδιάστατη στρατηγική επιλογής στόχων έρευνας. Π.χ. η έρευνα πρέπει να στοχεύει σε πολυμεταλλικά κοιτάσματα ή να στοχεύει σε διαφορετικούς τύπους κοιτασμάτων.</a:t>
            </a:r>
          </a:p>
          <a:p>
            <a:pPr lvl="1"/>
            <a:r>
              <a:rPr lang="en-US" sz="1600" b="0"/>
              <a:t>  </a:t>
            </a:r>
            <a:r>
              <a:rPr lang="en-US" sz="1400" b="0"/>
              <a:t>Ο δεύτερος τύπος ρίσκου συνδέεται με το ευμετάβλητο του οφέλους που προκύπτει από την ανακάλυψη και αξιοποίηση ενός κοιτάσματος. Ο συνυπολογισμός του ρίσκου αλλά και των ωφελημάτων που συνδέονται με το ευμετάβλητο των γεωλογικών παραμέτρων μεταξύ διαφόρων κοιτασμάτων παίζει σημαντικό ρόλο στον όλο σχεδιασμό μιας μεταλλευτικής επένδυσης.</a:t>
            </a:r>
          </a:p>
        </p:txBody>
      </p:sp>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0" y="333375"/>
            <a:ext cx="8785225" cy="6232525"/>
          </a:xfrm>
          <a:prstGeom prst="rect">
            <a:avLst/>
          </a:prstGeom>
          <a:noFill/>
          <a:ln w="9525" algn="ctr">
            <a:noFill/>
            <a:miter lim="800000"/>
            <a:headEnd/>
            <a:tailEnd/>
          </a:ln>
        </p:spPr>
        <p:txBody>
          <a:bodyPr>
            <a:spAutoFit/>
          </a:bodyPr>
          <a:lstStyle/>
          <a:p>
            <a:r>
              <a:rPr lang="en-US" b="0"/>
              <a:t> </a:t>
            </a:r>
            <a:r>
              <a:rPr lang="en-US" sz="1400" b="0"/>
              <a:t>Η δυνατότητα ότι κάποιο πρόγραμμα έρευνας μπορεί να οδηγήσει στον εντοπισμό ενός οικονομικού στόχου αξίας δισεκατομμυρίων δραχμών αν και μια τέτοια πιθανότητα μαθηματικά είναι πολύ χαμηλή - αποτελεί πάντα μεγάλη πρόκληση για έναν επενδυτή αλλά και πηγή μεγάλου ρίσκου.</a:t>
            </a:r>
          </a:p>
          <a:p>
            <a:r>
              <a:rPr lang="en-US" sz="1400" b="0"/>
              <a:t>  Ο τρίτος τύπος ρίσκου συνδέεται με το γεγονός της χαμηλής πιθανότητας ανακάλυψης ενός οικονομικού κοιτάσματος στη διάρκεια της έρευνας σε σχέση με τον αριθμό των εντοπιζομένων εμφανίσεων ΟΠΥ.</a:t>
            </a:r>
          </a:p>
          <a:p>
            <a:r>
              <a:rPr lang="en-US" sz="1400" b="0"/>
              <a:t>  Με βάση την διεθνή εμπειρία και δεδομένα τυπικά υπάρχει 1-2% (0.01-0.02) πιθανότητα για τον εντοπισμό ενός οικονομικού κοιτάσματος στη διάρκεια μιας καλά οργανωμένης και εκτελούμενης έρευνας σε μια ευρύτερη περιοχή και με ευνοϊκό γεωτεκτονικό περιβάλλον.</a:t>
            </a:r>
          </a:p>
          <a:p>
            <a:r>
              <a:rPr lang="en-US" sz="1400" b="0"/>
              <a:t>  Η πρακτική σημασία του ρίσκου που συνδέεται με τον εντοπισμό ενός κοιτάσματος στη διάρκεια της έρευνας συνδέεται με το γεγονός ότι υπάρχει σημαντική διαφορά μεταξύ της μέσης επένδυσης που απαιτείται για τον  εντοπισμό και περιχαράκωση ενός κοιτάσματος (ε) και της ερευνητικής επένδυσης που απαιτείται για να είμαστε σίγουροι ότι μία έρευνα θα στεφθεί με τελική οικονομική επιτυχία.</a:t>
            </a:r>
          </a:p>
          <a:p>
            <a:pPr>
              <a:spcAft>
                <a:spcPts val="1200"/>
              </a:spcAft>
            </a:pPr>
            <a:r>
              <a:rPr lang="en-US" sz="1400" b="0"/>
              <a:t>  Το ύψος της ερευνητικής επένδυσης (Εp) που απαιτείται - σε σχέση με ένα δεδομένο χρονικό ορίζοντα - για να υπάρξει μια σημαντική πιθανότητα ή βεβαιότητα ανακάλυψης ενός τουλάχιστον οικονομικού κοιτάσματος  (k&gt;1) υπολογίζεται από την εξίσωση</a:t>
            </a:r>
          </a:p>
          <a:p>
            <a:pPr>
              <a:spcAft>
                <a:spcPts val="1200"/>
              </a:spcAft>
            </a:pPr>
            <a:endParaRPr lang="en-US" sz="1400" b="0"/>
          </a:p>
          <a:p>
            <a:pPr>
              <a:spcAft>
                <a:spcPts val="1200"/>
              </a:spcAft>
            </a:pPr>
            <a:r>
              <a:rPr lang="en-US" sz="1400"/>
              <a:t>Π.χ. αν k&gt;1 =0.95 </a:t>
            </a:r>
            <a:r>
              <a:rPr lang="el-GR" sz="1400"/>
              <a:t> </a:t>
            </a:r>
            <a:r>
              <a:rPr lang="en-US" sz="1400"/>
              <a:t>τότε Εp = 2.99 ε.</a:t>
            </a:r>
          </a:p>
          <a:p>
            <a:pPr>
              <a:spcAft>
                <a:spcPts val="1200"/>
              </a:spcAft>
            </a:pPr>
            <a:r>
              <a:rPr lang="en-US" sz="1400" b="0"/>
              <a:t>  Με άλλα λόγια η επένδυση που χρειάζεται για να είμαστε 95% σίγουροι ότι η έρευνα μας θα είναι επιτυχής είναι περίπου 3 φορές μεγαλύτερη σε σχέση με την μέση επένδυση που γίνεται συνήθως για τον εντοπισμό και περιχαράκωση ενός οικονομικού κοιτάσματος.</a:t>
            </a:r>
          </a:p>
          <a:p>
            <a:r>
              <a:rPr lang="el-GR" sz="1400" b="0"/>
              <a:t>Τα 3 υπόλοιπα και βασικότερα κριτήρια προσέγγισης του ΑΝΑΜΕΝΟΜΕΝΟΥ ΜΕΓΕΘΟΥΣ που ουσιαστικά αποτελούν και απλά ή σύνθετα κριτήρια ιδιωτικο-χρηματικής αποδοτικότητας είναι:</a:t>
            </a:r>
          </a:p>
        </p:txBody>
      </p:sp>
      <p:graphicFrame>
        <p:nvGraphicFramePr>
          <p:cNvPr id="37900" name="Group 12"/>
          <p:cNvGraphicFramePr>
            <a:graphicFrameLocks noGrp="1"/>
          </p:cNvGraphicFramePr>
          <p:nvPr/>
        </p:nvGraphicFramePr>
        <p:xfrm>
          <a:off x="971550" y="4149725"/>
          <a:ext cx="2447925" cy="358775"/>
        </p:xfrm>
        <a:graphic>
          <a:graphicData uri="http://schemas.openxmlformats.org/drawingml/2006/table">
            <a:tbl>
              <a:tblPr/>
              <a:tblGrid>
                <a:gridCol w="2447925"/>
              </a:tblGrid>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cs typeface="Times New Roman" pitchFamily="18" charset="0"/>
                        </a:rPr>
                        <a:t>Ep = ε[ln(1-k&gt;1)]</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0" y="0"/>
            <a:ext cx="9144000" cy="5661025"/>
          </a:xfrm>
          <a:prstGeom prst="rect">
            <a:avLst/>
          </a:prstGeom>
          <a:noFill/>
          <a:ln w="9525" algn="ctr">
            <a:noFill/>
            <a:miter lim="800000"/>
            <a:headEnd/>
            <a:tailEnd/>
          </a:ln>
          <a:effectLst/>
        </p:spPr>
        <p:txBody>
          <a:bodyPr>
            <a:spAutoFit/>
          </a:bodyPr>
          <a:lstStyle/>
          <a:p>
            <a:pPr>
              <a:defRPr/>
            </a:pPr>
            <a:r>
              <a:rPr lang="el-GR" sz="1400" b="0"/>
              <a:t>Τα 3 υπόλοιπα και βασικότερα κριτήρια προσέγγισης του </a:t>
            </a:r>
            <a:r>
              <a:rPr lang="el-GR" sz="1400"/>
              <a:t>ΑΝΑΜΕΝΟΜΕΝΟΥ ΜΕΓΕΘΟΥΣ</a:t>
            </a:r>
            <a:r>
              <a:rPr lang="el-GR" sz="1400" b="0"/>
              <a:t> που ουσιαστικά αποτελούν και απλά ή σύνθετα κριτήρια ιδιωτικο-χρηματικής αποδοτικότητας είναι:</a:t>
            </a:r>
          </a:p>
          <a:p>
            <a:pPr lvl="1" algn="ctr">
              <a:spcAft>
                <a:spcPts val="300"/>
              </a:spcAft>
              <a:defRPr/>
            </a:pPr>
            <a:r>
              <a:rPr lang="el-GR" sz="1400" i="1">
                <a:solidFill>
                  <a:schemeClr val="hlink"/>
                </a:solidFill>
                <a:effectLst>
                  <a:outerShdw blurRad="38100" dist="38100" dir="2700000" algn="tl">
                    <a:srgbClr val="C0C0C0"/>
                  </a:outerShdw>
                </a:effectLst>
              </a:rPr>
              <a:t>Α.. ΠΕΡΙΟΔΟΣ ΑΠΟΠΛΗΡΩΜΗΣ ΚΕΦΑΛΑΙΟΥ (PAY-BACK PERIOD)</a:t>
            </a:r>
          </a:p>
          <a:p>
            <a:pPr>
              <a:defRPr/>
            </a:pPr>
            <a:r>
              <a:rPr lang="el-GR" sz="1400" b="0"/>
              <a:t>Η μέθοδος αυτή, που καλείται και περίοδος επανάκτησης κεφαλαίου (recoupmerιt periοd) ή επανείσπραξης της επένδυσης (pay-off ριriod), είναι απλή και υπολογίζει τον αριθμό των ετών που απαιτούνται, ώστε οι καθαρές εισπράξεις ή εισροές (έσοδα) να καλύψουν το ύψος του επενδυόμένου κεφαλαίου (επένδυση):</a:t>
            </a:r>
          </a:p>
          <a:p>
            <a:pPr>
              <a:defRPr/>
            </a:pPr>
            <a:endParaRPr lang="el-GR" sz="1400" b="0"/>
          </a:p>
          <a:p>
            <a:pPr>
              <a:defRPr/>
            </a:pPr>
            <a:endParaRPr lang="en-US" sz="1400" b="0"/>
          </a:p>
          <a:p>
            <a:pPr>
              <a:defRPr/>
            </a:pPr>
            <a:r>
              <a:rPr lang="el-GR" sz="1400"/>
              <a:t>Έτσι π.χ., αν μια επένδυση έχει αρχική δαπάνη 80 εκατ.ΕΥΡΩ και αναμένεται να αποφέρει μέση καθαρή είσπραξη 10 εκατ. ΕΥΡΩ για δέκα χρόνια, η περίοδος αποπληρωμής ή επανάκτησης κεφαλαίου θα ολοκληρωθεί  στα πρώτα οκτώ χρόνια και τούτο γιατί από την σχέση (1) έχουμε :</a:t>
            </a:r>
          </a:p>
          <a:p>
            <a:pPr>
              <a:defRPr/>
            </a:pPr>
            <a:r>
              <a:rPr lang="el-GR" sz="1400"/>
              <a:t>80/10 = 8 έτη. </a:t>
            </a:r>
          </a:p>
          <a:p>
            <a:pPr>
              <a:defRPr/>
            </a:pPr>
            <a:r>
              <a:rPr lang="el-GR" sz="1400" b="0"/>
              <a:t>Αν οι ετήσιες εισροές (έσοδα) δεν είναι σταθερές από έτος σε έτος, η περίοδος αποπληρωμής του κεφαλαίου υπολογίζεται, αφού προστεθούν οι εισπράξεις που προβλέπεται να πραγματοποιηθούν στη διάρκεια ζωής του σχεδίου επένδυσης, έως ότου το σύνολό τους καλύψει (αποπληρώσει)  την αρχική επένδυση.</a:t>
            </a:r>
          </a:p>
          <a:p>
            <a:pPr>
              <a:defRPr/>
            </a:pPr>
            <a:r>
              <a:rPr lang="el-GR" sz="1400" b="0"/>
              <a:t>Με βάση το κριτήριο αυτό γίνονται αποδεκτά τα σχέδια επένδυσης που έχουν τον συντομότερο χρόνο αποπληρωμής ή μια ορισμένη χρονική περίοδο. Η περίοδος αυτή αποτελεί το πρότυπο σύγκρισης και είναι γνωστή στους επενδυτικούς φορείς. Αν ο υπολογιζόμενος χρόνος αποπληρωμής είναι υψηλότερος από  το πρότυπο σύγκρισης το σχέδιο επένδυσης δεν θεωρείται αποδεκτό. Αν όμως ο υπολογιζόμενος χρόνος είναι ίσος ή χαμηλότερος από το χρονικό πρότυπο, το σχέδιο επένδυσης είναι αποδεκτό γιατί όσο πιο γρήγορα ο επενδυτής εισπράττει ή επανακτά το αρχικό του κεφάλαιο (επένδυση), τόσο πιο γρήγορα  εξασφαλίζει επίσης τη ρευστότητά του και αποφεύγει τη δέσμευση των κεφαλαίων του , για να μπορεί να εκμεταλλευτεί και άλλες ευκαιρίες επένδυσης.</a:t>
            </a:r>
          </a:p>
        </p:txBody>
      </p:sp>
      <p:graphicFrame>
        <p:nvGraphicFramePr>
          <p:cNvPr id="38931" name="Group 19"/>
          <p:cNvGraphicFramePr>
            <a:graphicFrameLocks noGrp="1"/>
          </p:cNvGraphicFramePr>
          <p:nvPr/>
        </p:nvGraphicFramePr>
        <p:xfrm>
          <a:off x="179388" y="1628775"/>
          <a:ext cx="8785225" cy="304799"/>
        </p:xfrm>
        <a:graphic>
          <a:graphicData uri="http://schemas.openxmlformats.org/drawingml/2006/table">
            <a:tbl>
              <a:tblPr/>
              <a:tblGrid>
                <a:gridCol w="8785225"/>
              </a:tblGrid>
              <a:tr h="287338">
                <a:tc>
                  <a:txBody>
                    <a:bodyPr/>
                    <a:lstStyle/>
                    <a:p>
                      <a:pPr marL="457200" marR="0" lvl="1" indent="0" algn="just" defTabSz="914400" rtl="0" eaLnBrk="1" fontAlgn="base" latinLnBrk="0" hangingPunct="1">
                        <a:lnSpc>
                          <a:spcPct val="100000"/>
                        </a:lnSpc>
                        <a:spcBef>
                          <a:spcPct val="5000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Χρόνος αποπληρωμής(σε έτη) = ΕΠΕΝΔΥΣΗ/ ΜΕΣΟ ΥΨΟΣ ΕΤΗΣΙΩΝ ΕΣΟΔΩΝ (εισπράξεις ή εισροές) </a:t>
                      </a: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rgbClr val="3333CC"/>
                      </a:solidFill>
                      <a:prstDash val="solid"/>
                      <a:round/>
                      <a:headEnd type="none" w="med" len="med"/>
                      <a:tailEnd type="none" w="med" len="med"/>
                    </a:lnL>
                    <a:lnR w="28575" cap="flat" cmpd="sng" algn="ctr">
                      <a:solidFill>
                        <a:srgbClr val="3333CC"/>
                      </a:solidFill>
                      <a:prstDash val="solid"/>
                      <a:round/>
                      <a:headEnd type="none" w="med" len="med"/>
                      <a:tailEnd type="none" w="med" len="med"/>
                    </a:lnR>
                    <a:lnT w="28575" cap="flat" cmpd="sng" algn="ctr">
                      <a:solidFill>
                        <a:srgbClr val="3333CC"/>
                      </a:solidFill>
                      <a:prstDash val="solid"/>
                      <a:round/>
                      <a:headEnd type="none" w="med" len="med"/>
                      <a:tailEnd type="none" w="med" len="med"/>
                    </a:lnT>
                    <a:lnB w="28575" cap="flat" cmpd="sng" algn="ctr">
                      <a:solidFill>
                        <a:srgbClr val="3333CC"/>
                      </a:solidFill>
                      <a:prstDash val="solid"/>
                      <a:round/>
                      <a:headEnd type="none" w="med" len="med"/>
                      <a:tailEnd type="none" w="med" len="med"/>
                    </a:lnB>
                    <a:lnTlToBr>
                      <a:noFill/>
                    </a:lnTlToBr>
                    <a:lnBlToTr>
                      <a:noFill/>
                    </a:lnBlToTr>
                    <a:solidFill>
                      <a:schemeClr val="accent1"/>
                    </a:solidFill>
                  </a:tcPr>
                </a:tc>
              </a:tr>
            </a:tbl>
          </a:graphicData>
        </a:graphic>
      </p:graphicFrame>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5"/>
          <p:cNvGraphicFramePr>
            <a:graphicFrameLocks noChangeAspect="1"/>
          </p:cNvGraphicFramePr>
          <p:nvPr/>
        </p:nvGraphicFramePr>
        <p:xfrm>
          <a:off x="395288" y="120650"/>
          <a:ext cx="8424862" cy="4075113"/>
        </p:xfrm>
        <a:graphic>
          <a:graphicData uri="http://schemas.openxmlformats.org/presentationml/2006/ole">
            <mc:AlternateContent xmlns:mc="http://schemas.openxmlformats.org/markup-compatibility/2006">
              <mc:Choice xmlns:v="urn:schemas-microsoft-com:vml" Requires="v">
                <p:oleObj spid="_x0000_s6155" name="Έγγραφο" r:id="rId5" imgW="6244908" imgH="3654817" progId="Word.Document.8">
                  <p:embed/>
                </p:oleObj>
              </mc:Choice>
              <mc:Fallback>
                <p:oleObj name="Έγγραφο" r:id="rId5" imgW="6244908" imgH="3654817" progId="Word.Document.8">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120650"/>
                        <a:ext cx="8424862" cy="40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6147" name="Rectangle 6"/>
          <p:cNvSpPr>
            <a:spLocks noChangeArrowheads="1"/>
          </p:cNvSpPr>
          <p:nvPr/>
        </p:nvSpPr>
        <p:spPr bwMode="auto">
          <a:xfrm>
            <a:off x="0" y="4081463"/>
            <a:ext cx="9144000" cy="2776537"/>
          </a:xfrm>
          <a:prstGeom prst="rect">
            <a:avLst/>
          </a:prstGeom>
          <a:noFill/>
          <a:ln w="9525" algn="ctr">
            <a:noFill/>
            <a:miter lim="800000"/>
            <a:headEnd/>
            <a:tailEnd/>
          </a:ln>
        </p:spPr>
        <p:txBody>
          <a:bodyPr>
            <a:spAutoFit/>
          </a:bodyPr>
          <a:lstStyle/>
          <a:p>
            <a:r>
              <a:rPr lang="el-GR" sz="1300" b="0"/>
              <a:t>Το απλό αυτό κριτήριο αποδοτικότητας χρησιμοποιείται, όταν πρέπει να αποφασιστεί γρήγορα η αποδοχή ή απόρριψη ενός σχεδίου επένδυσης. Επίσης είναι ιδιαίτερα χρήσιμο στην ανάλυση του κινδύνου ορισμένων σχεδίων επένδυσης, τα οποία αντιμετωπίζουν επικείμενη ή γρήγορη τεχνολογική απαξίωση.</a:t>
            </a:r>
          </a:p>
          <a:p>
            <a:r>
              <a:rPr lang="el-GR" sz="1300" b="0"/>
              <a:t>Τα κυριότερα μειονεκτήματα του κριτηρίου είναι τα εξης:</a:t>
            </a:r>
          </a:p>
          <a:p>
            <a:pPr>
              <a:buFontTx/>
              <a:buChar char="•"/>
            </a:pPr>
            <a:r>
              <a:rPr lang="el-GR" sz="1300" b="0"/>
              <a:t>α. αδιαφορεί για τη ροή των εσόδων(εισροών) μετά το χρόνο αποπληρωμής</a:t>
            </a:r>
          </a:p>
          <a:p>
            <a:pPr>
              <a:buFontTx/>
              <a:buChar char="•"/>
            </a:pPr>
            <a:r>
              <a:rPr lang="el-GR" sz="1300" b="0"/>
              <a:t>β. δίνει έμφαση συνήθως σε βραχύβια και μικρής πνοής σχέδια επένδυσης </a:t>
            </a:r>
          </a:p>
          <a:p>
            <a:pPr>
              <a:buFontTx/>
              <a:buChar char="•"/>
            </a:pPr>
            <a:r>
              <a:rPr lang="el-GR" sz="1300" b="0"/>
              <a:t>γ. στρέφει το επενδυτικό ενδιαφέρον στο «σίγουρο και γρήγορο κέρδος»</a:t>
            </a:r>
          </a:p>
          <a:p>
            <a:pPr>
              <a:buFontTx/>
              <a:buChar char="•"/>
            </a:pPr>
            <a:r>
              <a:rPr lang="el-GR" sz="1300" b="0"/>
              <a:t>δ. δεν εκτιμά την αποδοτικότητα του επενδυόμενου κεφαλαίου, αλλά την ικανότητα αποπληρωμής σε μετρητά</a:t>
            </a:r>
          </a:p>
          <a:p>
            <a:pPr>
              <a:buFontTx/>
              <a:buChar char="•"/>
            </a:pPr>
            <a:r>
              <a:rPr lang="el-GR" sz="1300" b="0"/>
              <a:t>ε. δεν λαμβάνει υπ’όψη  τις διαφορές στο χρόνο πραγματοποίησης των  εξόδων--εσόδων.</a:t>
            </a:r>
          </a:p>
          <a:p>
            <a:r>
              <a:rPr lang="el-GR" sz="1300" b="0"/>
              <a:t>Για τους παραπάνω λόγους το κριτήριο αυτό χρησιμοποιείται  μόνο σαν συμπληρωματικός δείκτης αποδοτικότητας.</a:t>
            </a:r>
          </a:p>
        </p:txBody>
      </p:sp>
    </p:spTree>
    <p:custDataLst>
      <p:tags r:id="rId2"/>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0" y="0"/>
            <a:ext cx="9144000" cy="6816725"/>
          </a:xfrm>
          <a:prstGeom prst="rect">
            <a:avLst/>
          </a:prstGeom>
          <a:noFill/>
          <a:ln w="9525" algn="ctr">
            <a:noFill/>
            <a:miter lim="800000"/>
            <a:headEnd/>
            <a:tailEnd/>
          </a:ln>
          <a:effectLst/>
        </p:spPr>
        <p:txBody>
          <a:bodyPr>
            <a:spAutoFit/>
          </a:bodyPr>
          <a:lstStyle/>
          <a:p>
            <a:pPr>
              <a:defRPr/>
            </a:pPr>
            <a:r>
              <a:rPr lang="el-GR" sz="1400" b="0"/>
              <a:t>Πριν περιγράψουμε τις δύο επόμενες μεθόδους κρίνουμε αναγκαίο να δώσουμε ορισμένες βασικές αρχές σε ότι αφορά αυτό που αναφέραμε παραπάνω και συγκεκριμένα ότι ιδιαίτερα</a:t>
            </a:r>
            <a:r>
              <a:rPr lang="en-US" sz="1400" b="0"/>
              <a:t> στις μεταλλευτικές επενδύσεις ο παράγοντας του χρόνου είναι πολύ σημαντικός. Έτσι το μέσο κόστος, και κέρδος πρέπει να υπολογισθεί σε μια κοινή χρονικά βάση ώστε οι υπολογισμοί αυτοί να έχουν αξία. Επομένως όπως θα αναπτυχθεί και παρακάτω όλα τα μεγέθη που αφορούν μελλοντικές χρηματικές εκροές και εισροές πρέπει να μετατρέπονται σε παρόντα μεγέθη σε μεγέθη δηλαδή που αναφέρονται στην χρονική περίοδο έναρξης της έρευνας. </a:t>
            </a:r>
            <a:r>
              <a:rPr lang="en-US" sz="1400" u="sng">
                <a:effectLst>
                  <a:outerShdw blurRad="38100" dist="38100" dir="2700000" algn="tl">
                    <a:srgbClr val="C0C0C0"/>
                  </a:outerShdw>
                </a:effectLst>
              </a:rPr>
              <a:t>Η τεχνική αυτή -η οποία είναι η βάση όλης της οικονομικής αξιολόγησης των μεταλλευτικών επενδύσεων- με την οποία γίνεται ο επαναϋπολογισμός μελλοντικών αξιών ή ποσών σε σημερινές ή παρούσες αξίες με βάση κάποιο επιτόκιο καλείται ΠΡΟΕΞΟΦΛΗΣΗ (discοunting). </a:t>
            </a:r>
          </a:p>
          <a:p>
            <a:pPr algn="ctr">
              <a:defRPr/>
            </a:pPr>
            <a:r>
              <a:rPr lang="el-GR" sz="1400" b="0"/>
              <a:t> </a:t>
            </a:r>
            <a:r>
              <a:rPr lang="el-GR" sz="1400" i="1"/>
              <a:t> </a:t>
            </a:r>
            <a:r>
              <a:rPr lang="el-GR" sz="1500" i="1" u="sng">
                <a:solidFill>
                  <a:schemeClr val="accent2"/>
                </a:solidFill>
              </a:rPr>
              <a:t>Η ΔΙΑΧΡΟΝΙΚΗ ΑΞIΑ ΤΟΥ ΧΡΗΜΑΤΟΣ: ΑΝΑΤΟΚΙΣΜΟΣ ΚΑΙ ΠΡΟΕΞΟΦΛΗΣΗ</a:t>
            </a:r>
            <a:r>
              <a:rPr lang="el-GR" sz="1400" i="1">
                <a:solidFill>
                  <a:schemeClr val="accent2"/>
                </a:solidFill>
              </a:rPr>
              <a:t> </a:t>
            </a:r>
          </a:p>
          <a:p>
            <a:pPr>
              <a:defRPr/>
            </a:pPr>
            <a:r>
              <a:rPr lang="el-GR" sz="1400" b="0"/>
              <a:t>Τα σημαντικότερα οικονομικά κριτήρια που αφορούν μάλιστα επενδύσεις που έχουν ένα μακρύ χρονικό ορίζοντα όπως οι μεταλλευτικές και είναι βασικά κριτήρια ιδιωτικής αποδοτικότητας, θεμελιώνονται πάνω στη διαχρονική αξία του χρήματος (time value οf money), δηλαδή λαμβάνουν υπ΄όψη το διαφορετικό χρόνο πραγματοποίησης των χρηματικών εκροών-εισροών του σχεδίου επένδυσης. Η προσέγγιση αυτή είναι πολύ πιο ικανοποιητική από την παραπάνω(κριτήριο αποδοτικότητας)  και από την άποψη αυτή είναι προτιμητέα , γιατί ανταποκρίνεται στην πραγματικότητα. Σχεδόν όλα τα επενδυτικά σχέδια και ιδιαίτερα αυτά πού σχετίζονται με την έρευνα-αξιοποίηση των ΟΠΥ διαθέτουν πόρους ή έξοδα ή ταμειακές εκροές στην </a:t>
            </a:r>
            <a:r>
              <a:rPr lang="el-GR" sz="1400" b="0" i="1"/>
              <a:t>αρχή (τώρα ή στο παρόν),</a:t>
            </a:r>
            <a:r>
              <a:rPr lang="el-GR" sz="1400" b="0"/>
              <a:t> δηλαδή </a:t>
            </a:r>
            <a:r>
              <a:rPr lang="el-GR" sz="1400" b="0" i="1"/>
              <a:t>στις φάσεις έρευνας, αξιολόγησης, κατασκευής του μεταλλείου,</a:t>
            </a:r>
            <a:r>
              <a:rPr lang="el-GR" sz="1400" b="0"/>
              <a:t> </a:t>
            </a:r>
            <a:r>
              <a:rPr lang="el-GR" sz="1400" b="0" i="1"/>
              <a:t>για να αποκομίσουν εισπράξεις ή έσοδα ή ταμειακές εισροές μετά (αργότερα ή στο μέλλον),</a:t>
            </a:r>
            <a:r>
              <a:rPr lang="el-GR" sz="1400" b="0"/>
              <a:t> δηλαδή κατά την φάση της παραγωγικής λειτουργίας τους.</a:t>
            </a:r>
          </a:p>
          <a:p>
            <a:pPr>
              <a:defRPr/>
            </a:pPr>
            <a:r>
              <a:rPr lang="el-GR" sz="1400" b="0"/>
              <a:t>Είναι γνωστό ότι.κάθε σχέδιο επένδυσης ολοκληρώνει τον </a:t>
            </a:r>
            <a:r>
              <a:rPr lang="el-GR" sz="1400"/>
              <a:t>λεγόμενο «κύκλο ζωής του χρήματος» σε διαφορετικές χρονικές περιόδους: ( l ) διάθεση μετρητών τώρα (επένδυση)</a:t>
            </a:r>
            <a:r>
              <a:rPr lang="el-GR" sz="1400">
                <a:sym typeface="Wingdings" pitchFamily="2" charset="2"/>
              </a:rPr>
              <a:t></a:t>
            </a:r>
            <a:r>
              <a:rPr lang="el-GR" sz="1400"/>
              <a:t> (2)σχηματισμός πάγιου κεφαλαίου (παραγωγική μονάδα)</a:t>
            </a:r>
            <a:r>
              <a:rPr lang="el-GR" sz="1400">
                <a:sym typeface="Wingdings" pitchFamily="2" charset="2"/>
              </a:rPr>
              <a:t></a:t>
            </a:r>
            <a:r>
              <a:rPr lang="el-GR" sz="1400"/>
              <a:t> (3) απόκτηση μετρητών αργότερα (πωλήσεις προϊόντων).</a:t>
            </a:r>
          </a:p>
          <a:p>
            <a:pPr>
              <a:defRPr/>
            </a:pPr>
            <a:r>
              <a:rPr lang="el-GR" sz="1400" b="0"/>
              <a:t>Οι διαφορετικές χρονικές ροές μετρητών δεν είναι ομοιογενείς ή ισοδύναμες και για τον λόγο  αυτό δεν μπορεί να αθροιστούν. Για να τις αθροίσουμε και να τις συγκρίνουμε, θα πρέπει να τις </a:t>
            </a:r>
            <a:r>
              <a:rPr lang="el-GR" sz="1400" i="1"/>
              <a:t>μετατρέψουμε σε αξίες ενιαίας χρονικής βάσης σ' ένα ορισμένο έτος</a:t>
            </a:r>
            <a:r>
              <a:rPr lang="el-GR" sz="1400" b="0"/>
              <a:t>. </a:t>
            </a:r>
            <a:r>
              <a:rPr lang="el-GR" sz="1400" b="0" i="1" u="sng">
                <a:effectLst>
                  <a:outerShdw blurRad="38100" dist="38100" dir="2700000" algn="tl">
                    <a:srgbClr val="C0C0C0"/>
                  </a:outerShdw>
                </a:effectLst>
              </a:rPr>
              <a:t>Η τεχνική με την οποία γίνεται η μετατροπή μελλοντικών αξιών ή ποσών σε σημερινές ή παρούσες αξίες με βάση κάποιο επιτόκιο, καλείται προεξόφληση (discounting) . Αντίθετα η τεχνική, με την οποία οι σημερινές αξίες μετατρέπονται ή ανάγονται σε ισοδύναμες μελλοντικές με βάση ένα ορισμένο επιτόκιο, καλείται ανατοκισμός (cοmpounding).</a:t>
            </a:r>
          </a:p>
          <a:p>
            <a:pPr>
              <a:defRPr/>
            </a:pPr>
            <a:r>
              <a:rPr lang="el-GR" sz="1400" b="0"/>
              <a:t>Γενικά μία ( 1 ) μονάδα χρήματος τώρα είναι ισοδύναμη με  </a:t>
            </a:r>
            <a:r>
              <a:rPr lang="el-GR" sz="1400"/>
              <a:t>1+ι (= αρχική αξία + επιτόκιο) </a:t>
            </a:r>
            <a:r>
              <a:rPr lang="el-GR" sz="1400" b="0"/>
              <a:t>μονάδες μετά ένα χρόνο, όπου το ι είναι κατά κάποιο τρόπο η πρόσθετη αμοιβή πού δέχεται κανείς για να κάνει ισοδύναμες τις δύο αυτές αξίες με διαφορετική χρονική βάση δηλαδή: </a:t>
            </a:r>
            <a:r>
              <a:rPr lang="el-GR" sz="1400"/>
              <a:t>1 δρχ. τώρα = 1+ι δρχ, μετά ένα έτος</a:t>
            </a:r>
          </a:p>
        </p:txBody>
      </p:sp>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ChangeArrowheads="1"/>
          </p:cNvSpPr>
          <p:nvPr/>
        </p:nvSpPr>
        <p:spPr bwMode="auto">
          <a:xfrm>
            <a:off x="0" y="188913"/>
            <a:ext cx="9144000" cy="6747999"/>
          </a:xfrm>
          <a:prstGeom prst="rect">
            <a:avLst/>
          </a:prstGeom>
          <a:noFill/>
          <a:ln w="9525" algn="ctr">
            <a:noFill/>
            <a:miter lim="800000"/>
            <a:headEnd/>
            <a:tailEnd/>
          </a:ln>
        </p:spPr>
        <p:txBody>
          <a:bodyPr>
            <a:spAutoFit/>
          </a:bodyPr>
          <a:lstStyle/>
          <a:p>
            <a:pPr lvl="1"/>
            <a:r>
              <a:rPr lang="el-GR" sz="1400" b="0" dirty="0"/>
              <a:t>Αν έχουμε: </a:t>
            </a:r>
          </a:p>
          <a:p>
            <a:pPr lvl="1"/>
            <a:r>
              <a:rPr lang="el-GR" sz="1400" b="0" dirty="0"/>
              <a:t> </a:t>
            </a:r>
            <a:r>
              <a:rPr lang="el-GR" sz="1400" dirty="0"/>
              <a:t>Α = ένα αρχικό ποσό χρημάτων σήμερα (αρχική επένδυση), </a:t>
            </a:r>
          </a:p>
          <a:p>
            <a:pPr lvl="1"/>
            <a:r>
              <a:rPr lang="el-GR" sz="1400" dirty="0"/>
              <a:t> ι = τη χρονική αξία του χρήματος ή το δεδομένο επιτόκιο (%), </a:t>
            </a:r>
          </a:p>
          <a:p>
            <a:pPr lvl="1"/>
            <a:r>
              <a:rPr lang="el-GR" sz="1400" dirty="0"/>
              <a:t> t = τον αριθμό των ετών (χρονική περίοδος) και</a:t>
            </a:r>
          </a:p>
          <a:p>
            <a:pPr lvl="1"/>
            <a:r>
              <a:rPr lang="el-GR" sz="1400" dirty="0"/>
              <a:t> S</a:t>
            </a:r>
            <a:r>
              <a:rPr lang="el-GR" sz="1400" baseline="-25000" dirty="0"/>
              <a:t>t=</a:t>
            </a:r>
            <a:r>
              <a:rPr lang="el-GR" sz="1400" dirty="0"/>
              <a:t> τη συνολική μελλοντική αξία του Α μετά την t περίοδο,</a:t>
            </a:r>
          </a:p>
          <a:p>
            <a:pPr lvl="1"/>
            <a:r>
              <a:rPr lang="el-GR" sz="1400" b="0" dirty="0"/>
              <a:t> η  αρχική επένδυση του Α για ένα έτος (S1), με απόδοση ή επιτόκιο ι, θα αποφέρει:</a:t>
            </a:r>
          </a:p>
          <a:p>
            <a:r>
              <a:rPr lang="el-GR" sz="1400" dirty="0"/>
              <a:t>S</a:t>
            </a:r>
            <a:r>
              <a:rPr lang="el-GR" sz="1400" baseline="-25000" dirty="0"/>
              <a:t>1</a:t>
            </a:r>
            <a:r>
              <a:rPr lang="el-GR" sz="1400" dirty="0"/>
              <a:t>= Α + Α .ι = Α (1 +ι)</a:t>
            </a:r>
          </a:p>
          <a:p>
            <a:r>
              <a:rPr lang="el-GR" sz="1400" b="0" dirty="0"/>
              <a:t>Μετά δύο χρονικές περιόδους (t=2) το Α (=αρχική επένδυση) μαζί με τον κεφαλαιοποιημένο τόκο θα αποφέρουν:</a:t>
            </a:r>
          </a:p>
          <a:p>
            <a:r>
              <a:rPr lang="el-GR" sz="1400" dirty="0"/>
              <a:t>S</a:t>
            </a:r>
            <a:r>
              <a:rPr lang="el-GR" sz="1400" baseline="-25000" dirty="0"/>
              <a:t>2</a:t>
            </a:r>
            <a:r>
              <a:rPr lang="el-GR" sz="1400" dirty="0"/>
              <a:t>=Α(1+ι) + [Α(1+ι)] . ι = Α(1+ι)</a:t>
            </a:r>
            <a:r>
              <a:rPr lang="el-GR" sz="1400" baseline="30000" dirty="0"/>
              <a:t>2</a:t>
            </a:r>
            <a:endParaRPr lang="el-GR" sz="1400" dirty="0"/>
          </a:p>
          <a:p>
            <a:r>
              <a:rPr lang="el-GR" sz="1400" b="0" dirty="0"/>
              <a:t>Μετά. t χρονικές περιόδους και τα ίδια αρχικά μεγέθη, η επένδυση θα αποφέρει: </a:t>
            </a:r>
          </a:p>
          <a:p>
            <a:endParaRPr lang="el-GR" sz="1400" b="0" dirty="0"/>
          </a:p>
          <a:p>
            <a:endParaRPr lang="el-GR" sz="1400" b="0" dirty="0"/>
          </a:p>
          <a:p>
            <a:r>
              <a:rPr lang="el-GR" sz="1400" b="0" dirty="0"/>
              <a:t>Το  </a:t>
            </a:r>
            <a:r>
              <a:rPr lang="el-GR" sz="1600" u="sng" dirty="0"/>
              <a:t>(1+ι)</a:t>
            </a:r>
            <a:r>
              <a:rPr lang="el-GR" sz="1600" u="sng" baseline="30000" dirty="0"/>
              <a:t>t</a:t>
            </a:r>
            <a:r>
              <a:rPr lang="el-GR" sz="1400" b="0" dirty="0"/>
              <a:t>  </a:t>
            </a:r>
            <a:r>
              <a:rPr lang="el-GR" sz="1400" dirty="0"/>
              <a:t>καλείται </a:t>
            </a:r>
            <a:r>
              <a:rPr lang="el-GR" sz="1400" i="1" dirty="0"/>
              <a:t>συντελεστής κεφαλαιοποίησης ή ανατοκισμού</a:t>
            </a:r>
            <a:r>
              <a:rPr lang="el-GR" sz="1400" b="0" dirty="0"/>
              <a:t> και δείχνει, για αντίστοιχά επιτόκια (ι) και χρονικές περιόδους (t), τη μελλοντική αξία (S) μιας αρχικής επένδυσης ή κατάθεσης Α χρημάτων που ανατοκίζονται. Υπάρχουν έτοιμοι μαθηματικοί πίνακες, που δίνουν τις τιμές των συντελεστών κεφαλαιοποiησης.</a:t>
            </a:r>
          </a:p>
          <a:p>
            <a:pPr lvl="2">
              <a:spcAft>
                <a:spcPts val="300"/>
              </a:spcAft>
            </a:pPr>
            <a:r>
              <a:rPr lang="el-GR" sz="1400" b="0" dirty="0"/>
              <a:t> </a:t>
            </a:r>
            <a:r>
              <a:rPr lang="el-GR" sz="1400" u="sng" dirty="0"/>
              <a:t>Παράδειγμα</a:t>
            </a:r>
          </a:p>
          <a:p>
            <a:r>
              <a:rPr lang="el-GR" sz="1400" b="0" dirty="0"/>
              <a:t>Αν επενδύσουμε ή καταθέσουμε ένα αρχικό ποσό Α=1,000,000 ΕΥΡΩ, με επιτόκιο 15% και για 10 χρόνια, με βάση τον αντίστοιχο συντελεστή (1+0.15)</a:t>
            </a:r>
            <a:r>
              <a:rPr lang="el-GR" sz="1400" b="0" baseline="30000" dirty="0"/>
              <a:t>10</a:t>
            </a:r>
            <a:r>
              <a:rPr lang="el-GR" sz="1400" b="0" dirty="0"/>
              <a:t> =4.046, η μελλοντική αξία κεφαλαιοποιημένη (ανατοκισμένη) θα είναι:</a:t>
            </a:r>
          </a:p>
          <a:p>
            <a:r>
              <a:rPr lang="el-GR" sz="1400" dirty="0"/>
              <a:t>S</a:t>
            </a:r>
            <a:r>
              <a:rPr lang="el-GR" sz="1400" baseline="-25000" dirty="0"/>
              <a:t>10</a:t>
            </a:r>
            <a:r>
              <a:rPr lang="el-GR" sz="1400" dirty="0"/>
              <a:t> = 1,000,000 x4.046 = 4,046,000 </a:t>
            </a:r>
            <a:r>
              <a:rPr lang="el-GR" sz="1400" dirty="0" smtClean="0"/>
              <a:t>ΕΥΡΩ.</a:t>
            </a:r>
            <a:endParaRPr lang="el-GR" sz="1400" dirty="0"/>
          </a:p>
          <a:p>
            <a:r>
              <a:rPr lang="el-GR" sz="1400" dirty="0"/>
              <a:t>Επομένως </a:t>
            </a:r>
            <a:r>
              <a:rPr lang="el-GR" sz="1400" dirty="0" smtClean="0"/>
              <a:t>τα σημερινά </a:t>
            </a:r>
            <a:r>
              <a:rPr lang="el-GR" sz="1400" dirty="0"/>
              <a:t>1,000,000 </a:t>
            </a:r>
            <a:r>
              <a:rPr lang="el-GR" sz="1400" dirty="0" smtClean="0"/>
              <a:t>ευρω μετά </a:t>
            </a:r>
            <a:r>
              <a:rPr lang="el-GR" sz="1400" dirty="0"/>
              <a:t>l0 χρόνια, </a:t>
            </a:r>
            <a:r>
              <a:rPr lang="el-GR" sz="1400" i="1" dirty="0"/>
              <a:t>ανατοκιζόμενο</a:t>
            </a:r>
            <a:r>
              <a:rPr lang="el-GR" sz="1400" dirty="0"/>
              <a:t>, γίνεται 4,046,000 ΕΥΡΩ</a:t>
            </a:r>
            <a:r>
              <a:rPr lang="el-GR" sz="1400" b="0" dirty="0"/>
              <a:t> </a:t>
            </a:r>
          </a:p>
          <a:p>
            <a:r>
              <a:rPr lang="el-GR" sz="1400" b="0" dirty="0"/>
              <a:t>Αντίστροφα η τωρινή ή παρούσα αξία μιας (1) μονάδας χρήματος που θα αποκτηθεί μετά ένα χρόνο είναι μικρότερη γιατί δεν απολαμβάνουμε την πρόσθετη αμοιβή του επιτοκίου (τόκου) ή το πλεονέκτημα της ρευστότητας.</a:t>
            </a:r>
          </a:p>
        </p:txBody>
      </p:sp>
      <p:graphicFrame>
        <p:nvGraphicFramePr>
          <p:cNvPr id="42001" name="Group 17"/>
          <p:cNvGraphicFramePr>
            <a:graphicFrameLocks noGrp="1"/>
          </p:cNvGraphicFramePr>
          <p:nvPr/>
        </p:nvGraphicFramePr>
        <p:xfrm>
          <a:off x="2484438" y="3429000"/>
          <a:ext cx="2447925" cy="335280"/>
        </p:xfrm>
        <a:graphic>
          <a:graphicData uri="http://schemas.openxmlformats.org/drawingml/2006/table">
            <a:tbl>
              <a:tblPr/>
              <a:tblGrid>
                <a:gridCol w="2447925"/>
              </a:tblGrid>
              <a:tr h="287338">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S</a:t>
                      </a:r>
                      <a:r>
                        <a:rPr kumimoji="0" lang="el-GR" sz="1600" b="1" i="0" u="none" strike="noStrike" cap="none" normalizeH="0" baseline="-10000" smtClean="0">
                          <a:ln>
                            <a:noFill/>
                          </a:ln>
                          <a:solidFill>
                            <a:schemeClr val="tx1"/>
                          </a:solidFill>
                          <a:effectLst/>
                          <a:latin typeface="Times New Roman" pitchFamily="18" charset="0"/>
                          <a:cs typeface="Times New Roman" pitchFamily="18" charset="0"/>
                        </a:rPr>
                        <a:t>t</a:t>
                      </a: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 Α(1+ι)</a:t>
                      </a:r>
                      <a:r>
                        <a:rPr kumimoji="0" lang="el-GR" sz="1700" b="1" i="0" u="none" strike="noStrike" cap="none" normalizeH="0" baseline="30000" smtClean="0">
                          <a:ln>
                            <a:noFill/>
                          </a:ln>
                          <a:solidFill>
                            <a:schemeClr val="tx1"/>
                          </a:solidFill>
                          <a:effectLst/>
                          <a:latin typeface="Times New Roman" pitchFamily="18" charset="0"/>
                          <a:cs typeface="Times New Roman" pitchFamily="18" charset="0"/>
                        </a:rPr>
                        <a:t>t</a:t>
                      </a: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(α)</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rgbClr val="3333CC"/>
                      </a:solidFill>
                      <a:prstDash val="solid"/>
                      <a:round/>
                      <a:headEnd type="none" w="med" len="med"/>
                      <a:tailEnd type="none" w="med" len="med"/>
                    </a:lnL>
                    <a:lnR w="28575" cap="flat" cmpd="sng" algn="ctr">
                      <a:solidFill>
                        <a:srgbClr val="3333CC"/>
                      </a:solidFill>
                      <a:prstDash val="solid"/>
                      <a:round/>
                      <a:headEnd type="none" w="med" len="med"/>
                      <a:tailEnd type="none" w="med" len="med"/>
                    </a:lnR>
                    <a:lnT w="28575" cap="flat" cmpd="sng" algn="ctr">
                      <a:solidFill>
                        <a:srgbClr val="3333CC"/>
                      </a:solidFill>
                      <a:prstDash val="solid"/>
                      <a:round/>
                      <a:headEnd type="none" w="med" len="med"/>
                      <a:tailEnd type="none" w="med" len="med"/>
                    </a:lnT>
                    <a:lnB w="28575" cap="flat" cmpd="sng" algn="ctr">
                      <a:solidFill>
                        <a:srgbClr val="3333CC"/>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ChangeArrowheads="1"/>
          </p:cNvSpPr>
          <p:nvPr/>
        </p:nvSpPr>
        <p:spPr bwMode="auto">
          <a:xfrm>
            <a:off x="179388" y="0"/>
            <a:ext cx="8964612" cy="6551613"/>
          </a:xfrm>
          <a:prstGeom prst="rect">
            <a:avLst/>
          </a:prstGeom>
          <a:noFill/>
          <a:ln w="9525" algn="ctr">
            <a:noFill/>
            <a:miter lim="800000"/>
            <a:headEnd/>
            <a:tailEnd/>
          </a:ln>
          <a:effectLst/>
        </p:spPr>
        <p:txBody>
          <a:bodyPr>
            <a:spAutoFit/>
          </a:bodyPr>
          <a:lstStyle/>
          <a:p>
            <a:pPr>
              <a:defRPr/>
            </a:pPr>
            <a:r>
              <a:rPr lang="en-US" sz="1300" b="0"/>
              <a:t>Γενικά όλες οι μελλοντικές αξίες , αν μετατραπούν σε σημερινές μειώνονται. Ο </a:t>
            </a:r>
            <a:r>
              <a:rPr lang="en-US" sz="1300" b="0" i="1"/>
              <a:t>συντελεστής μετατροπής ή αναγωγής ή προεξόφλησης(rate of discount)</a:t>
            </a:r>
            <a:r>
              <a:rPr lang="en-US" sz="1300" b="0"/>
              <a:t> εξαρτάται και πάλι από το επιτόκιο (i) και τον χρόνο (t) αναγωγής, δηλαδή :</a:t>
            </a:r>
          </a:p>
          <a:p>
            <a:pPr>
              <a:defRPr/>
            </a:pPr>
            <a:r>
              <a:rPr lang="en-US" sz="1300" b="0"/>
              <a:t>1/(1+i)</a:t>
            </a:r>
            <a:r>
              <a:rPr lang="en-US" sz="1300" b="0" baseline="30000"/>
              <a:t>t </a:t>
            </a:r>
            <a:r>
              <a:rPr lang="en-US" sz="1300" b="0"/>
              <a:t> ή (1+i)</a:t>
            </a:r>
            <a:r>
              <a:rPr lang="en-US" sz="1300" b="0" baseline="30000"/>
              <a:t>-t</a:t>
            </a:r>
            <a:r>
              <a:rPr lang="en-US" sz="1300" b="0"/>
              <a:t> </a:t>
            </a:r>
          </a:p>
          <a:p>
            <a:pPr>
              <a:defRPr/>
            </a:pPr>
            <a:r>
              <a:rPr lang="en-US" sz="1300" b="0"/>
              <a:t>Έτσι μπορούμε να πούμε ότι:</a:t>
            </a:r>
          </a:p>
          <a:p>
            <a:pPr algn="ctr">
              <a:defRPr/>
            </a:pPr>
            <a:r>
              <a:rPr lang="en-US" sz="1300" u="sng">
                <a:solidFill>
                  <a:srgbClr val="FF0000"/>
                </a:solidFill>
              </a:rPr>
              <a:t>ΠΑΡΟΥΣΑ ΑΞΙΑ=ΜΕΛΛΟΝΤΙΚΗ ΑΞΙΑ(Χ) ΣΥΝΤΕΛΕΣΤΗ ΠΑΡΟΥΣΑΣ ΑΞΙΑΣ. </a:t>
            </a:r>
          </a:p>
          <a:p>
            <a:pPr>
              <a:defRPr/>
            </a:pPr>
            <a:r>
              <a:rPr lang="en-US" sz="1300" b="0"/>
              <a:t>Ο συντελεστής αυτός που συνήθως καλείται συντελεστής  αναγωγής ή προεξόφλησης ή εκπτώσεως (rate οf discount) εξαρτάται και πάλι από το επιτόκιο (ι) και τον χρόνο (t) αναγωγής ή προεξόφλησης και είναι το αντίστροφο του ανατοκισμού (1+ι)</a:t>
            </a:r>
            <a:r>
              <a:rPr lang="en-US" sz="1300" b="0" baseline="30000"/>
              <a:t>t</a:t>
            </a:r>
            <a:r>
              <a:rPr lang="en-US" sz="1300" b="0"/>
              <a:t>, δηλαδή έχουμε: </a:t>
            </a:r>
          </a:p>
          <a:p>
            <a:pPr>
              <a:defRPr/>
            </a:pPr>
            <a:endParaRPr lang="el-GR" sz="1300" b="0"/>
          </a:p>
          <a:p>
            <a:pPr>
              <a:defRPr/>
            </a:pPr>
            <a:r>
              <a:rPr lang="en-US" sz="1300"/>
              <a:t>Όπου ι=ο ρυθμός,το ποσοστό προεξόφλησης ή έκπτωσης και t ο αριθμός των ετών που θα διαρκέσει στο μέλλον η επένδυση</a:t>
            </a:r>
            <a:r>
              <a:rPr lang="en-US" sz="1300" b="0"/>
              <a:t>. Ο </a:t>
            </a:r>
            <a:r>
              <a:rPr lang="en-US" sz="1300"/>
              <a:t>Σ.Π.Α</a:t>
            </a:r>
            <a:r>
              <a:rPr lang="en-US" sz="1300" b="0"/>
              <a:t> χρησιμοποιείται για να μετατρέψει όλες τις μελλοντικές χρηματοροές σε ισοδύναμη παρούσα αξία.</a:t>
            </a:r>
          </a:p>
          <a:p>
            <a:pPr>
              <a:defRPr/>
            </a:pPr>
            <a:r>
              <a:rPr lang="en-US" sz="1300" b="0"/>
              <a:t>Ο συντελεστής αυτός υπολογίζεται εύκολα: </a:t>
            </a:r>
          </a:p>
          <a:p>
            <a:pPr>
              <a:defRPr/>
            </a:pPr>
            <a:r>
              <a:rPr lang="el-GR" sz="1300" b="0"/>
              <a:t>Λύνοντας την εξίσωση                                                     προς Α= Αρχική επένδυση έχουμε: </a:t>
            </a:r>
          </a:p>
          <a:p>
            <a:pPr>
              <a:defRPr/>
            </a:pPr>
            <a:endParaRPr lang="el-GR" sz="1300"/>
          </a:p>
          <a:p>
            <a:pPr>
              <a:defRPr/>
            </a:pPr>
            <a:r>
              <a:rPr lang="en-US" sz="1300" b="0"/>
              <a:t>	</a:t>
            </a:r>
          </a:p>
          <a:p>
            <a:pPr>
              <a:defRPr/>
            </a:pPr>
            <a:endParaRPr lang="el-GR" sz="1300" b="0"/>
          </a:p>
          <a:p>
            <a:pPr>
              <a:defRPr/>
            </a:pPr>
            <a:r>
              <a:rPr lang="el-GR" sz="1300" b="0"/>
              <a:t>Είναι αυτονόητο ότι, όσο πιο απομακρυσμένες στο μέλλον είναι οι (μελλοντικές) αξίες, τόσο χαμηλότερη γίνεται η παρούσα αξία τους. </a:t>
            </a:r>
            <a:r>
              <a:rPr lang="el-GR" sz="1300"/>
              <a:t>Από την άλλη πλευρά είναι φανερό ότι ο συντελεστής προεξόφλησης και επομένως και η αρχική αξία  μειώνεται , με τα αυξανόμενα επιτόκια και, τα έτη γεγονός το οποίο σημαίνει το εξής  σημαντικό σε ότι αφορά την εκτίμηση της μεταλλοφορίας:  Καθώς οι, συντελεστές προεξόφλησης (εκπτώσεως) είναι υψηλότεροι  τα πρώτα χρόνια η αντίστοιχη αξία το έργου ενισχύεται δημιουργώντας υψηλές ροές χρημάτων(ρευστού) τα πρώτα χρόνια του έργου. Αυτό σημαίνει ότι η ικανότητα να παράγει κανείς υψηλότερης ποιότητας και χαμηλότερου  κόστους μετάλλευμα στην αρχή του έργου μπορεί, να ενισχύσει την αξία του . Φυσικά δεν είναι. όλες οι μεταλλοφορίες επιδεκτικές αυτής της ρύθμισης αλλά αν τούτο μπορεί να επιτευχθεί θα οδηγήσει σε μια μεταλλοφορία  υψηλότερης αξίας σε σχέση με μια άλλη  στην οποία αυτό δεν είναι δυνατόν .  </a:t>
            </a:r>
          </a:p>
          <a:p>
            <a:pPr>
              <a:defRPr/>
            </a:pPr>
            <a:r>
              <a:rPr lang="en-US" sz="1300" b="0" u="sng"/>
              <a:t>Όπως ήδη προαναφέραμε ο όρος </a:t>
            </a:r>
            <a:r>
              <a:rPr lang="en-US" sz="1300" i="1" u="sng">
                <a:effectLst>
                  <a:outerShdw blurRad="38100" dist="38100" dir="2700000" algn="tl">
                    <a:srgbClr val="C0C0C0"/>
                  </a:outerShdw>
                </a:effectLst>
              </a:rPr>
              <a:t>1/(1+ι)</a:t>
            </a:r>
            <a:r>
              <a:rPr lang="en-US" sz="1300" i="1" u="sng" baseline="30000">
                <a:effectLst>
                  <a:outerShdw blurRad="38100" dist="38100" dir="2700000" algn="tl">
                    <a:srgbClr val="C0C0C0"/>
                  </a:outerShdw>
                </a:effectLst>
              </a:rPr>
              <a:t>t</a:t>
            </a:r>
            <a:r>
              <a:rPr lang="en-US" sz="1300" i="1" u="sng">
                <a:effectLst>
                  <a:outerShdw blurRad="38100" dist="38100" dir="2700000" algn="tl">
                    <a:srgbClr val="C0C0C0"/>
                  </a:outerShdw>
                </a:effectLst>
              </a:rPr>
              <a:t> ή (1+ι)</a:t>
            </a:r>
            <a:r>
              <a:rPr lang="en-US" sz="1300" i="1" u="sng" baseline="30000">
                <a:effectLst>
                  <a:outerShdw blurRad="38100" dist="38100" dir="2700000" algn="tl">
                    <a:srgbClr val="C0C0C0"/>
                  </a:outerShdw>
                </a:effectLst>
              </a:rPr>
              <a:t>-t</a:t>
            </a:r>
            <a:r>
              <a:rPr lang="en-US" sz="1300" u="sng"/>
              <a:t>  είναι ο Συντελεστής Παρούσας Αξίας(Σ.Π.Α) ή προεξόφλησης</a:t>
            </a:r>
            <a:r>
              <a:rPr lang="en-US" sz="1300" b="0"/>
              <a:t> και υπάρχουν έτοιμοι Μαθηματικοί Πίνακες που δίνουν, για αντίστοιχα επιτόκια (ι) και έτη (t),  την αριθμητική τιμή του (βλ. Παράρτημα 1). </a:t>
            </a:r>
          </a:p>
        </p:txBody>
      </p:sp>
      <p:graphicFrame>
        <p:nvGraphicFramePr>
          <p:cNvPr id="43022" name="Group 14"/>
          <p:cNvGraphicFramePr>
            <a:graphicFrameLocks noGrp="1"/>
          </p:cNvGraphicFramePr>
          <p:nvPr/>
        </p:nvGraphicFramePr>
        <p:xfrm>
          <a:off x="900113" y="2060575"/>
          <a:ext cx="7561262" cy="289560"/>
        </p:xfrm>
        <a:graphic>
          <a:graphicData uri="http://schemas.openxmlformats.org/drawingml/2006/table">
            <a:tbl>
              <a:tblPr/>
              <a:tblGrid>
                <a:gridCol w="7561262"/>
              </a:tblGrid>
              <a:tr h="215900">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ΣΥΝΤΕΛΕΣΤΗΣ ΠΑΡΟΥΣΑΣ ΑΞΙΑΣ(Σ.Π.Α) (PRESENT VALUE FACTOR PVF)=1/(1+ι)</a:t>
                      </a:r>
                      <a:r>
                        <a:rPr kumimoji="0" lang="en-US" sz="1300" b="1" i="0" u="none" strike="noStrike" cap="none" normalizeH="0" baseline="30000" smtClean="0">
                          <a:ln>
                            <a:noFill/>
                          </a:ln>
                          <a:solidFill>
                            <a:schemeClr val="tx1"/>
                          </a:solidFill>
                          <a:effectLst/>
                          <a:latin typeface="Times New Roman" pitchFamily="18" charset="0"/>
                          <a:cs typeface="Times New Roman" pitchFamily="18" charset="0"/>
                        </a:rPr>
                        <a:t>t</a:t>
                      </a: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 ή (1+ι)</a:t>
                      </a:r>
                      <a:r>
                        <a:rPr kumimoji="0" lang="en-US" sz="1300" b="1" i="0" u="none" strike="noStrike" cap="none" normalizeH="0" baseline="30000" smtClean="0">
                          <a:ln>
                            <a:noFill/>
                          </a:ln>
                          <a:solidFill>
                            <a:schemeClr val="tx1"/>
                          </a:solidFill>
                          <a:effectLst/>
                          <a:latin typeface="Times New Roman" pitchFamily="18" charset="0"/>
                          <a:cs typeface="Times New Roman" pitchFamily="18" charset="0"/>
                        </a:rPr>
                        <a:t>-t  </a:t>
                      </a: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rgbClr val="3333CC"/>
                      </a:solidFill>
                      <a:prstDash val="solid"/>
                      <a:round/>
                      <a:headEnd type="none" w="med" len="med"/>
                      <a:tailEnd type="none" w="med" len="med"/>
                    </a:lnL>
                    <a:lnR w="28575" cap="flat" cmpd="sng" algn="ctr">
                      <a:solidFill>
                        <a:srgbClr val="3333CC"/>
                      </a:solidFill>
                      <a:prstDash val="solid"/>
                      <a:round/>
                      <a:headEnd type="none" w="med" len="med"/>
                      <a:tailEnd type="none" w="med" len="med"/>
                    </a:lnR>
                    <a:lnT w="28575" cap="flat" cmpd="sng" algn="ctr">
                      <a:solidFill>
                        <a:srgbClr val="3333CC"/>
                      </a:solidFill>
                      <a:prstDash val="solid"/>
                      <a:round/>
                      <a:headEnd type="none" w="med" len="med"/>
                      <a:tailEnd type="none" w="med" len="med"/>
                    </a:lnT>
                    <a:lnB w="28575" cap="flat" cmpd="sng" algn="ctr">
                      <a:solidFill>
                        <a:srgbClr val="3333CC"/>
                      </a:solidFill>
                      <a:prstDash val="solid"/>
                      <a:round/>
                      <a:headEnd type="none" w="med" len="med"/>
                      <a:tailEnd type="none" w="med" len="med"/>
                    </a:lnB>
                    <a:lnTlToBr>
                      <a:noFill/>
                    </a:lnTlToBr>
                    <a:lnBlToTr>
                      <a:noFill/>
                    </a:lnBlToTr>
                    <a:noFill/>
                  </a:tcPr>
                </a:tc>
              </a:tr>
            </a:tbl>
          </a:graphicData>
        </a:graphic>
      </p:graphicFrame>
      <p:graphicFrame>
        <p:nvGraphicFramePr>
          <p:cNvPr id="43037" name="Group 29"/>
          <p:cNvGraphicFramePr>
            <a:graphicFrameLocks noGrp="1"/>
          </p:cNvGraphicFramePr>
          <p:nvPr/>
        </p:nvGraphicFramePr>
        <p:xfrm>
          <a:off x="1835150" y="3141663"/>
          <a:ext cx="1944688" cy="335280"/>
        </p:xfrm>
        <a:graphic>
          <a:graphicData uri="http://schemas.openxmlformats.org/drawingml/2006/table">
            <a:tbl>
              <a:tblPr/>
              <a:tblGrid>
                <a:gridCol w="1944688"/>
              </a:tblGrid>
              <a:tr h="287338">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(α) S</a:t>
                      </a:r>
                      <a:r>
                        <a:rPr kumimoji="0" lang="el-GR" sz="1600" b="1" i="0" u="none" strike="noStrike" cap="none" normalizeH="0" baseline="-10000" smtClean="0">
                          <a:ln>
                            <a:noFill/>
                          </a:ln>
                          <a:solidFill>
                            <a:schemeClr val="tx1"/>
                          </a:solidFill>
                          <a:effectLst/>
                          <a:latin typeface="Times New Roman" pitchFamily="18" charset="0"/>
                          <a:cs typeface="Times New Roman" pitchFamily="18" charset="0"/>
                        </a:rPr>
                        <a:t>t</a:t>
                      </a: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 Α(1+ι)</a:t>
                      </a:r>
                      <a:r>
                        <a:rPr kumimoji="0" lang="el-GR" sz="1700" b="1" i="0" u="none" strike="noStrike" cap="none" normalizeH="0" baseline="30000" smtClean="0">
                          <a:ln>
                            <a:noFill/>
                          </a:ln>
                          <a:solidFill>
                            <a:schemeClr val="tx1"/>
                          </a:solidFill>
                          <a:effectLst/>
                          <a:latin typeface="Times New Roman" pitchFamily="18" charset="0"/>
                          <a:cs typeface="Times New Roman" pitchFamily="18" charset="0"/>
                        </a:rPr>
                        <a:t>t</a:t>
                      </a: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rgbClr val="3333CC"/>
                      </a:solidFill>
                      <a:prstDash val="solid"/>
                      <a:round/>
                      <a:headEnd type="none" w="med" len="med"/>
                      <a:tailEnd type="none" w="med" len="med"/>
                    </a:lnL>
                    <a:lnR w="28575" cap="flat" cmpd="sng" algn="ctr">
                      <a:solidFill>
                        <a:srgbClr val="3333CC"/>
                      </a:solidFill>
                      <a:prstDash val="solid"/>
                      <a:round/>
                      <a:headEnd type="none" w="med" len="med"/>
                      <a:tailEnd type="none" w="med" len="med"/>
                    </a:lnR>
                    <a:lnT w="28575" cap="flat" cmpd="sng" algn="ctr">
                      <a:solidFill>
                        <a:srgbClr val="3333CC"/>
                      </a:solidFill>
                      <a:prstDash val="solid"/>
                      <a:round/>
                      <a:headEnd type="none" w="med" len="med"/>
                      <a:tailEnd type="none" w="med" len="med"/>
                    </a:lnT>
                    <a:lnB w="28575" cap="flat" cmpd="sng" algn="ctr">
                      <a:solidFill>
                        <a:srgbClr val="3333CC"/>
                      </a:solidFill>
                      <a:prstDash val="solid"/>
                      <a:round/>
                      <a:headEnd type="none" w="med" len="med"/>
                      <a:tailEnd type="none" w="med" len="med"/>
                    </a:lnB>
                    <a:lnTlToBr>
                      <a:noFill/>
                    </a:lnTlToBr>
                    <a:lnBlToTr>
                      <a:noFill/>
                    </a:lnBlToTr>
                    <a:noFill/>
                  </a:tcPr>
                </a:tc>
              </a:tr>
            </a:tbl>
          </a:graphicData>
        </a:graphic>
      </p:graphicFrame>
      <p:graphicFrame>
        <p:nvGraphicFramePr>
          <p:cNvPr id="43036" name="Group 28"/>
          <p:cNvGraphicFramePr>
            <a:graphicFrameLocks noGrp="1"/>
          </p:cNvGraphicFramePr>
          <p:nvPr/>
        </p:nvGraphicFramePr>
        <p:xfrm>
          <a:off x="3203575" y="3644900"/>
          <a:ext cx="2663825" cy="289560"/>
        </p:xfrm>
        <a:graphic>
          <a:graphicData uri="http://schemas.openxmlformats.org/drawingml/2006/table">
            <a:tbl>
              <a:tblPr/>
              <a:tblGrid>
                <a:gridCol w="2663825"/>
              </a:tblGrid>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Α =S</a:t>
                      </a:r>
                      <a:r>
                        <a:rPr kumimoji="0" lang="en-US" sz="1300" b="1" i="0" u="none" strike="noStrike" cap="none" normalizeH="0" baseline="-25000" smtClean="0">
                          <a:ln>
                            <a:noFill/>
                          </a:ln>
                          <a:solidFill>
                            <a:schemeClr val="tx1"/>
                          </a:solidFill>
                          <a:effectLst/>
                          <a:latin typeface="Times New Roman" pitchFamily="18" charset="0"/>
                          <a:cs typeface="Times New Roman" pitchFamily="18" charset="0"/>
                        </a:rPr>
                        <a:t>t</a:t>
                      </a: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/(1+ι)</a:t>
                      </a:r>
                      <a:r>
                        <a:rPr kumimoji="0" lang="en-US" sz="1300" b="1" i="0" u="none" strike="noStrike" cap="none" normalizeH="0" baseline="30000" smtClean="0">
                          <a:ln>
                            <a:noFill/>
                          </a:ln>
                          <a:solidFill>
                            <a:schemeClr val="tx1"/>
                          </a:solidFill>
                          <a:effectLst/>
                          <a:latin typeface="Times New Roman" pitchFamily="18" charset="0"/>
                          <a:cs typeface="Times New Roman" pitchFamily="18" charset="0"/>
                        </a:rPr>
                        <a:t>t</a:t>
                      </a: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  ή Α = S</a:t>
                      </a:r>
                      <a:r>
                        <a:rPr kumimoji="0" lang="en-US" sz="1300" b="1" i="0" u="none" strike="noStrike" cap="none" normalizeH="0" baseline="-25000" smtClean="0">
                          <a:ln>
                            <a:noFill/>
                          </a:ln>
                          <a:solidFill>
                            <a:schemeClr val="tx1"/>
                          </a:solidFill>
                          <a:effectLst/>
                          <a:latin typeface="Times New Roman" pitchFamily="18" charset="0"/>
                          <a:cs typeface="Times New Roman" pitchFamily="18" charset="0"/>
                        </a:rPr>
                        <a:t>t</a:t>
                      </a:r>
                      <a:r>
                        <a:rPr kumimoji="0" lang="en-US" sz="1300" b="1" i="0" u="none" strike="noStrike" cap="none" normalizeH="0" baseline="0" smtClean="0">
                          <a:ln>
                            <a:noFill/>
                          </a:ln>
                          <a:solidFill>
                            <a:schemeClr val="tx1"/>
                          </a:solidFill>
                          <a:effectLst/>
                          <a:latin typeface="Times New Roman" pitchFamily="18" charset="0"/>
                          <a:cs typeface="Times New Roman" pitchFamily="18" charset="0"/>
                        </a:rPr>
                        <a:t> (1+ι)</a:t>
                      </a:r>
                      <a:r>
                        <a:rPr kumimoji="0" lang="en-US" sz="1300" b="1" i="0" u="none" strike="noStrike" cap="none" normalizeH="0" baseline="30000" smtClean="0">
                          <a:ln>
                            <a:noFill/>
                          </a:ln>
                          <a:solidFill>
                            <a:schemeClr val="tx1"/>
                          </a:solidFill>
                          <a:effectLst/>
                          <a:latin typeface="Times New Roman" pitchFamily="18" charset="0"/>
                          <a:cs typeface="Times New Roman" pitchFamily="18" charset="0"/>
                        </a:rPr>
                        <a:t>-t</a:t>
                      </a:r>
                      <a:r>
                        <a:rPr kumimoji="0" lang="el-GR" sz="1300" b="1" i="0" u="none" strike="noStrike" cap="none" normalizeH="0" baseline="30000" smtClean="0">
                          <a:ln>
                            <a:noFill/>
                          </a:ln>
                          <a:solidFill>
                            <a:schemeClr val="tx1"/>
                          </a:solidFill>
                          <a:effectLst/>
                          <a:latin typeface="Times New Roman" pitchFamily="18" charset="0"/>
                          <a:cs typeface="Times New Roman" pitchFamily="18" charset="0"/>
                        </a:rPr>
                        <a:t>    </a:t>
                      </a:r>
                      <a:r>
                        <a:rPr kumimoji="0" lang="el-GR" sz="1300" b="1" i="0" u="none" strike="noStrike" cap="none" normalizeH="0" baseline="0" smtClean="0">
                          <a:ln>
                            <a:noFill/>
                          </a:ln>
                          <a:solidFill>
                            <a:schemeClr val="tx1"/>
                          </a:solidFill>
                          <a:effectLst/>
                          <a:latin typeface="Times New Roman" pitchFamily="18" charset="0"/>
                          <a:cs typeface="Times New Roman" pitchFamily="18" charset="0"/>
                        </a:rPr>
                        <a:t>(β)</a:t>
                      </a:r>
                      <a:endParaRPr kumimoji="0" lang="en-US" sz="13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rgbClr val="3333CC"/>
                      </a:solidFill>
                      <a:prstDash val="solid"/>
                      <a:round/>
                      <a:headEnd type="none" w="med" len="med"/>
                      <a:tailEnd type="none" w="med" len="med"/>
                    </a:lnL>
                    <a:lnR w="28575" cap="flat" cmpd="sng" algn="ctr">
                      <a:solidFill>
                        <a:srgbClr val="3333CC"/>
                      </a:solidFill>
                      <a:prstDash val="solid"/>
                      <a:round/>
                      <a:headEnd type="none" w="med" len="med"/>
                      <a:tailEnd type="none" w="med" len="med"/>
                    </a:lnR>
                    <a:lnT w="28575" cap="flat" cmpd="sng" algn="ctr">
                      <a:solidFill>
                        <a:srgbClr val="3333CC"/>
                      </a:solidFill>
                      <a:prstDash val="solid"/>
                      <a:round/>
                      <a:headEnd type="none" w="med" len="med"/>
                      <a:tailEnd type="none" w="med" len="med"/>
                    </a:lnT>
                    <a:lnB w="28575" cap="flat" cmpd="sng" algn="ctr">
                      <a:solidFill>
                        <a:srgbClr val="3333CC"/>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p:cNvPicPr>
            <a:picLocks noChangeAspect="1" noChangeArrowheads="1"/>
          </p:cNvPicPr>
          <p:nvPr/>
        </p:nvPicPr>
        <p:blipFill>
          <a:blip r:embed="rId3" cstate="print"/>
          <a:srcRect/>
          <a:stretch>
            <a:fillRect/>
          </a:stretch>
        </p:blipFill>
        <p:spPr bwMode="auto">
          <a:xfrm>
            <a:off x="0" y="122238"/>
            <a:ext cx="9144000" cy="6735762"/>
          </a:xfrm>
          <a:prstGeom prst="rect">
            <a:avLst/>
          </a:prstGeom>
          <a:noFill/>
          <a:ln w="9525" algn="ctr">
            <a:noFill/>
            <a:miter lim="800000"/>
            <a:headEnd/>
            <a:tailEnd/>
          </a:ln>
        </p:spPr>
      </p:pic>
      <p:sp>
        <p:nvSpPr>
          <p:cNvPr id="43011" name="Line 8"/>
          <p:cNvSpPr>
            <a:spLocks noChangeShapeType="1"/>
          </p:cNvSpPr>
          <p:nvPr/>
        </p:nvSpPr>
        <p:spPr bwMode="auto">
          <a:xfrm>
            <a:off x="3851275" y="692150"/>
            <a:ext cx="0" cy="360363"/>
          </a:xfrm>
          <a:prstGeom prst="line">
            <a:avLst/>
          </a:prstGeom>
          <a:noFill/>
          <a:ln w="9525">
            <a:solidFill>
              <a:srgbClr val="FF0000"/>
            </a:solidFill>
            <a:round/>
            <a:headEnd/>
            <a:tailEnd type="triangle" w="med" len="med"/>
          </a:ln>
        </p:spPr>
        <p:txBody>
          <a:bodyPr>
            <a:spAutoFit/>
          </a:bodyPr>
          <a:lstStyle/>
          <a:p>
            <a:endParaRPr lang="en-US"/>
          </a:p>
        </p:txBody>
      </p:sp>
      <p:sp>
        <p:nvSpPr>
          <p:cNvPr id="45065" name="Text Box 9"/>
          <p:cNvSpPr txBox="1">
            <a:spLocks noChangeArrowheads="1"/>
          </p:cNvSpPr>
          <p:nvPr/>
        </p:nvSpPr>
        <p:spPr bwMode="auto">
          <a:xfrm>
            <a:off x="0" y="0"/>
            <a:ext cx="1655763" cy="304800"/>
          </a:xfrm>
          <a:prstGeom prst="rect">
            <a:avLst/>
          </a:prstGeom>
          <a:noFill/>
          <a:ln w="9525" algn="ctr">
            <a:noFill/>
            <a:miter lim="800000"/>
            <a:headEnd/>
            <a:tailEnd/>
          </a:ln>
          <a:effectLst/>
        </p:spPr>
        <p:txBody>
          <a:bodyPr>
            <a:spAutoFit/>
          </a:bodyPr>
          <a:lstStyle/>
          <a:p>
            <a:pPr>
              <a:defRPr/>
            </a:pPr>
            <a:r>
              <a:rPr lang="el-GR" sz="1400">
                <a:effectLst>
                  <a:outerShdw blurRad="38100" dist="38100" dir="2700000" algn="tl">
                    <a:srgbClr val="C0C0C0"/>
                  </a:outerShdw>
                </a:effectLst>
              </a:rPr>
              <a:t>ΠΑΡΑΡΤΗΜΑ 1</a:t>
            </a:r>
            <a:endParaRPr lang="en-US" sz="1400">
              <a:effectLst>
                <a:outerShdw blurRad="38100" dist="38100" dir="2700000" algn="tl">
                  <a:srgbClr val="C0C0C0"/>
                </a:outerShdw>
              </a:effectLst>
            </a:endParaRPr>
          </a:p>
        </p:txBody>
      </p:sp>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179388" y="260350"/>
            <a:ext cx="8785225" cy="6118225"/>
          </a:xfrm>
          <a:prstGeom prst="rect">
            <a:avLst/>
          </a:prstGeom>
          <a:noFill/>
          <a:ln w="9525" algn="ctr">
            <a:noFill/>
            <a:miter lim="800000"/>
            <a:headEnd/>
            <a:tailEnd/>
          </a:ln>
        </p:spPr>
        <p:txBody>
          <a:bodyPr>
            <a:spAutoFit/>
          </a:bodyPr>
          <a:lstStyle/>
          <a:p>
            <a:pPr lvl="2" algn="ctr">
              <a:spcAft>
                <a:spcPts val="300"/>
              </a:spcAft>
            </a:pPr>
            <a:r>
              <a:rPr lang="en-US" sz="1600"/>
              <a:t>Παράδειγμα </a:t>
            </a:r>
          </a:p>
          <a:p>
            <a:r>
              <a:rPr lang="en-US" sz="1400" b="0"/>
              <a:t>Αν ένα σχέδιο επένδυσης υπολογίσουμε ότι θα αποδώσει μετά 10 χρόνια έσοδα (S)=10.000.000 (=μελλοντική αξία) </a:t>
            </a:r>
            <a:r>
              <a:rPr lang="el-GR" sz="1400" b="0"/>
              <a:t>ΕΥΡΩ</a:t>
            </a:r>
            <a:r>
              <a:rPr lang="en-US" sz="1400" b="0"/>
              <a:t>. και το επιτόκιο ή ο συντελεστής προεξόφλησης είναι 15%, </a:t>
            </a:r>
            <a:r>
              <a:rPr lang="en-US" sz="1400"/>
              <a:t>η παρούσα αξία δηλ. η αρχική επένδυση (Α)</a:t>
            </a:r>
            <a:r>
              <a:rPr lang="en-US" sz="1400" b="0"/>
              <a:t>, αν προεξοφληθεί ή μεταφερθεί στο παρόν με τον αντίστοιχο συντελεστή(Σ.Π.Α) </a:t>
            </a:r>
          </a:p>
          <a:p>
            <a:r>
              <a:rPr lang="en-US" sz="1400"/>
              <a:t>(1+0.15)</a:t>
            </a:r>
            <a:r>
              <a:rPr lang="en-US" sz="1400" baseline="30000"/>
              <a:t>-10 </a:t>
            </a:r>
            <a:r>
              <a:rPr lang="en-US" sz="1400"/>
              <a:t>ή 1/(1+0.15)</a:t>
            </a:r>
            <a:r>
              <a:rPr lang="en-US" sz="1400" baseline="30000"/>
              <a:t>10</a:t>
            </a:r>
            <a:r>
              <a:rPr lang="en-US" sz="1400"/>
              <a:t>= 0.247 (Το μέγεθος αυτό δίδεται έτοιμο στο Παράρτημα 1 για περίοδο 10 ετών και επιτόκιο ή συντελεστή προεξόφλησης 15%)</a:t>
            </a:r>
          </a:p>
          <a:p>
            <a:r>
              <a:rPr lang="el-GR" sz="1400"/>
              <a:t>Θα είναι σύμφωνα με την  εξίσωση (α) : </a:t>
            </a:r>
          </a:p>
          <a:p>
            <a:r>
              <a:rPr lang="en-US" sz="1400"/>
              <a:t>Α = 10,000,000 x 0 .247 = 2,470,000 δρχ. </a:t>
            </a:r>
          </a:p>
          <a:p>
            <a:r>
              <a:rPr lang="en-US" sz="1400" b="0"/>
              <a:t>Επομένως η μελλοντική αξία των 10,000,000 δρχ. μετά από 10 χρόνια είναι ισοδύναμη με 2,470,000 δρχ. σημερινής αξίας. </a:t>
            </a:r>
          </a:p>
          <a:p>
            <a:r>
              <a:rPr lang="en-US" sz="1400" b="0"/>
              <a:t>Συμπερασματικά είναι χρήσιμο να προσέξουμε  τα εξής: </a:t>
            </a:r>
          </a:p>
          <a:p>
            <a:pPr>
              <a:buFont typeface="Wingdings" pitchFamily="2" charset="2"/>
              <a:buChar char="§"/>
            </a:pPr>
            <a:r>
              <a:rPr lang="en-US" sz="1400"/>
              <a:t>Ο ανατοκισμός μετατρέπει παρούσες αξίες σε μελλοντικές γι΄αυτό ο συντελεστής ανατοκισμού είναι μεγαλύτερος από τη μονάδα (1.00} (βλ. Παράρτημα 1). </a:t>
            </a:r>
          </a:p>
          <a:p>
            <a:pPr>
              <a:buFont typeface="Wingdings" pitchFamily="2" charset="2"/>
              <a:buChar char="§"/>
            </a:pPr>
            <a:r>
              <a:rPr lang="en-US" sz="1400"/>
              <a:t>Αντίθετα η προεξόφληση μετατρέπει μελλοντικές. αξίες στο παρόν, δηλαδή τις μετατρέπει σε παρούσες αξίες και γι΄αυτό ο συντελεστής προεξόφλησης είναι πάντα χαμηλότερος από τη μονάδα (0.….). Όσο προχωρούμε στο απώτερο μέλλον, πλησιάζει προς το μηδέν (βλπ.Παράρτημα 1). </a:t>
            </a:r>
          </a:p>
          <a:p>
            <a:r>
              <a:rPr lang="en-US" sz="1400" b="0"/>
              <a:t>Πρέπει να τονισθεί  ότι σκοπός της εκτίμησης της χρηματικής αποδοτικότητας ενός σχεδίου επένδυσης το οποίο πέρα από τα ίδια κεφάλαια στηρίζεται και σε τραπεζικές ή και κρατικές χρηματοδοτήσεις(ιδιαίτερα στις επενδύσεις στον χώρο της μεταλλευτικής βιομηχανίας) είναι να διαπιστωθεί:</a:t>
            </a:r>
          </a:p>
          <a:p>
            <a:r>
              <a:rPr lang="en-US" sz="1400" b="0"/>
              <a:t>Α) αν το σχέδιο επένδυσης είναι σε θέση να εκπληρώσει τις δανειακές υποχρεώσεις του σε ορισμένο χρόνο. </a:t>
            </a:r>
          </a:p>
          <a:p>
            <a:r>
              <a:rPr lang="en-US" sz="1400" b="0"/>
              <a:t>Β) αν η επένδυση αποδίδει ικανοποιητικό κέρδος για τα κεφάλαια που επενδύει  και </a:t>
            </a:r>
          </a:p>
          <a:p>
            <a:r>
              <a:rPr lang="en-US" sz="1400" b="0"/>
              <a:t>Γ) αν η επιχείρηση θα μπορεί να  συσσωρεύσει χρηματικούς πόρους για να τους διαθέσει για μελλοντική επανεπένδυση. </a:t>
            </a:r>
          </a:p>
        </p:txBody>
      </p:sp>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179388" y="1141998"/>
            <a:ext cx="8713787" cy="5262979"/>
          </a:xfrm>
          <a:prstGeom prst="rect">
            <a:avLst/>
          </a:prstGeom>
          <a:noFill/>
          <a:ln w="9525">
            <a:noFill/>
            <a:miter lim="800000"/>
            <a:headEnd/>
            <a:tailEnd/>
          </a:ln>
        </p:spPr>
        <p:txBody>
          <a:bodyPr anchor="ctr">
            <a:spAutoFit/>
          </a:bodyPr>
          <a:lstStyle/>
          <a:p>
            <a:pPr indent="71438" algn="l">
              <a:spcBef>
                <a:spcPct val="0"/>
              </a:spcBef>
              <a:tabLst>
                <a:tab pos="-2251075" algn="l"/>
                <a:tab pos="-1350963" algn="l"/>
                <a:tab pos="2835275" algn="l"/>
                <a:tab pos="3382963" algn="l"/>
                <a:tab pos="4114800" algn="l"/>
              </a:tabLst>
            </a:pPr>
            <a:r>
              <a:rPr lang="el-GR" sz="1400" b="0" dirty="0">
                <a:latin typeface="Arial" charset="0"/>
                <a:cs typeface="Arial" charset="0"/>
              </a:rPr>
              <a:t>Η σημαντικότερη </a:t>
            </a:r>
            <a:r>
              <a:rPr lang="el-GR" sz="1400" b="0" dirty="0" smtClean="0">
                <a:latin typeface="Arial" charset="0"/>
                <a:cs typeface="Arial" charset="0"/>
              </a:rPr>
              <a:t>οικονομικής φύσεως κυρίως </a:t>
            </a:r>
            <a:r>
              <a:rPr lang="el-GR" sz="1400" b="0" dirty="0">
                <a:latin typeface="Arial" charset="0"/>
                <a:cs typeface="Arial" charset="0"/>
              </a:rPr>
              <a:t>πτυχή που συνδέεται με την αξιολόγηση των ΟΠΥ αφορά όλο τον κύκλο έρευνας- αξιοποίησης-έρευνας , στην διάρκεια της οποίας έχουμε μετατροπή εντοπισθέντων γεωλογικών αποθεμάτων σε τελικά εμπορεύσιμα προϊόντα. Οι κυριότεροι παράγοντες αυτής της διαδικασίας δίδονται στην παρακάτω </a:t>
            </a:r>
            <a:r>
              <a:rPr lang="el-GR" sz="1400" dirty="0">
                <a:latin typeface="Arial" charset="0"/>
                <a:cs typeface="Arial" charset="0"/>
              </a:rPr>
              <a:t>ΕΙΚΟΝΑ1</a:t>
            </a:r>
            <a:r>
              <a:rPr lang="el-GR" sz="1400" b="0" dirty="0">
                <a:latin typeface="Arial" charset="0"/>
                <a:cs typeface="Arial" charset="0"/>
              </a:rPr>
              <a:t>. Είναι φανερό από την εικόνα αυτή ότι ένα γεωλογικό απόθεμα ΟΠΥ που βρίσκεται σε ένα κοίτασμα μέσω διαδοχικών σταδίων που αναφέρονται σε διαφόρους κλάδους της μεταλλευτικής βιομηχανίας μετατρέπεται τελικά σε εμπορεύσιμο προϊόν. Οι οικονομικοί και τεχνικοί παράγοντες που προσδιορίζουν τις παραπάνω αλληλοδιαδεχόμενες φάσεις συνιστούν την λεγόμενη αξιολόγηση της τελικής οικονομικής αξίας ενός κοιτάσματος. Οι παράγοντες αυτοί συνδέονται με :</a:t>
            </a:r>
          </a:p>
          <a:p>
            <a:pPr indent="71438" algn="l">
              <a:spcBef>
                <a:spcPct val="0"/>
              </a:spcBef>
              <a:tabLst>
                <a:tab pos="-2251075" algn="l"/>
                <a:tab pos="-1350963" algn="l"/>
                <a:tab pos="2835275" algn="l"/>
                <a:tab pos="3382963" algn="l"/>
                <a:tab pos="4114800" algn="l"/>
              </a:tabLst>
            </a:pPr>
            <a:endParaRPr lang="en-US" sz="1400" b="0" dirty="0">
              <a:latin typeface="Arial" charset="0"/>
              <a:cs typeface="Arial" charset="0"/>
            </a:endParaRPr>
          </a:p>
          <a:p>
            <a:pPr indent="71438" algn="l">
              <a:spcBef>
                <a:spcPct val="0"/>
              </a:spcBef>
              <a:buClr>
                <a:schemeClr val="accent2"/>
              </a:buClr>
              <a:buFont typeface="Wingdings" pitchFamily="2" charset="2"/>
              <a:buChar char="ü"/>
              <a:tabLst>
                <a:tab pos="-2251075" algn="l"/>
                <a:tab pos="-1350963" algn="l"/>
                <a:tab pos="2835275" algn="l"/>
                <a:tab pos="3382963" algn="l"/>
                <a:tab pos="4114800" algn="l"/>
              </a:tabLst>
            </a:pPr>
            <a:r>
              <a:rPr lang="el-GR" sz="1400" b="0" dirty="0">
                <a:latin typeface="Arial" charset="0"/>
                <a:cs typeface="Arial" charset="0"/>
              </a:rPr>
              <a:t>-</a:t>
            </a:r>
            <a:r>
              <a:rPr lang="el-GR" sz="1400" dirty="0">
                <a:latin typeface="Arial" charset="0"/>
                <a:cs typeface="Arial" charset="0"/>
              </a:rPr>
              <a:t>Την εκτίμηση του κόστους και του ρίσκου στην διάρκεια της όλης ερευνητικής πορείας, σε συνδυασμό με τις δυνατότητες τελικού οικονομικού οφέλους.</a:t>
            </a:r>
            <a:endParaRPr lang="en-US" sz="1400" dirty="0">
              <a:latin typeface="Arial" charset="0"/>
              <a:cs typeface="Arial" charset="0"/>
            </a:endParaRPr>
          </a:p>
          <a:p>
            <a:pPr indent="71438" algn="l">
              <a:spcBef>
                <a:spcPct val="0"/>
              </a:spcBef>
              <a:buClr>
                <a:schemeClr val="accent2"/>
              </a:buClr>
              <a:buFont typeface="Wingdings" pitchFamily="2" charset="2"/>
              <a:buChar char="ü"/>
              <a:tabLst>
                <a:tab pos="-2251075" algn="l"/>
                <a:tab pos="-1350963" algn="l"/>
                <a:tab pos="2835275" algn="l"/>
                <a:tab pos="3382963" algn="l"/>
                <a:tab pos="4114800" algn="l"/>
              </a:tabLst>
            </a:pPr>
            <a:r>
              <a:rPr lang="el-GR" sz="1400" dirty="0">
                <a:latin typeface="Arial" charset="0"/>
                <a:cs typeface="Arial" charset="0"/>
              </a:rPr>
              <a:t>-Την εκτίμηση του κόστους ανάπτυξης ενός μεταλλείου, και κατόπιν της όλης εξορυκτικής δραστηριότητας.</a:t>
            </a:r>
            <a:endParaRPr lang="en-US" sz="1400" dirty="0">
              <a:latin typeface="Arial" charset="0"/>
              <a:cs typeface="Arial" charset="0"/>
            </a:endParaRPr>
          </a:p>
          <a:p>
            <a:pPr indent="71438" algn="l">
              <a:spcBef>
                <a:spcPct val="0"/>
              </a:spcBef>
              <a:buClr>
                <a:schemeClr val="accent2"/>
              </a:buClr>
              <a:buFont typeface="Wingdings" pitchFamily="2" charset="2"/>
              <a:buChar char="ü"/>
              <a:tabLst>
                <a:tab pos="-2251075" algn="l"/>
                <a:tab pos="-1350963" algn="l"/>
                <a:tab pos="2835275" algn="l"/>
                <a:tab pos="3382963" algn="l"/>
                <a:tab pos="4114800" algn="l"/>
              </a:tabLst>
            </a:pPr>
            <a:r>
              <a:rPr lang="el-GR" sz="1400" dirty="0">
                <a:latin typeface="Arial" charset="0"/>
                <a:cs typeface="Arial" charset="0"/>
              </a:rPr>
              <a:t>-Την εκτίμηση του κόστους της διαδοχικής επεξεργασίας τους μεταλλεύματος είτε στη φάση του εμπλουτισμού είτε στη φάση της μεταλλουργικής ή άλλης κατεργασίας.</a:t>
            </a:r>
            <a:endParaRPr lang="en-US" sz="1400" dirty="0">
              <a:latin typeface="Arial" charset="0"/>
              <a:cs typeface="Arial" charset="0"/>
            </a:endParaRPr>
          </a:p>
          <a:p>
            <a:pPr indent="71438" algn="l">
              <a:spcBef>
                <a:spcPct val="0"/>
              </a:spcBef>
              <a:buClr>
                <a:schemeClr val="accent2"/>
              </a:buClr>
              <a:buFont typeface="Wingdings" pitchFamily="2" charset="2"/>
              <a:buChar char="ü"/>
              <a:tabLst>
                <a:tab pos="-2251075" algn="l"/>
                <a:tab pos="-1350963" algn="l"/>
                <a:tab pos="2835275" algn="l"/>
                <a:tab pos="3382963" algn="l"/>
                <a:tab pos="4114800" algn="l"/>
              </a:tabLst>
            </a:pPr>
            <a:r>
              <a:rPr lang="el-GR" sz="1400" dirty="0">
                <a:latin typeface="Arial" charset="0"/>
                <a:cs typeface="Arial" charset="0"/>
              </a:rPr>
              <a:t>-Την εκτίμηση του κόστους της μεταφοράς των εμπορευσίμων προϊόντων.</a:t>
            </a:r>
            <a:endParaRPr lang="en-US" sz="1400" dirty="0">
              <a:latin typeface="Arial" charset="0"/>
              <a:cs typeface="Arial" charset="0"/>
            </a:endParaRPr>
          </a:p>
          <a:p>
            <a:pPr indent="71438" algn="l">
              <a:spcBef>
                <a:spcPct val="0"/>
              </a:spcBef>
              <a:tabLst>
                <a:tab pos="-2251075" algn="l"/>
                <a:tab pos="-1350963" algn="l"/>
                <a:tab pos="2835275" algn="l"/>
                <a:tab pos="3382963" algn="l"/>
                <a:tab pos="4114800" algn="l"/>
              </a:tabLst>
            </a:pPr>
            <a:r>
              <a:rPr lang="el-GR" sz="1400" b="0" dirty="0">
                <a:latin typeface="Arial" charset="0"/>
                <a:cs typeface="Arial" charset="0"/>
              </a:rPr>
              <a:t>  </a:t>
            </a:r>
          </a:p>
          <a:p>
            <a:pPr indent="71438" algn="l">
              <a:spcBef>
                <a:spcPct val="0"/>
              </a:spcBef>
              <a:tabLst>
                <a:tab pos="-2251075" algn="l"/>
                <a:tab pos="-1350963" algn="l"/>
                <a:tab pos="2835275" algn="l"/>
                <a:tab pos="3382963" algn="l"/>
                <a:tab pos="4114800" algn="l"/>
              </a:tabLst>
            </a:pPr>
            <a:r>
              <a:rPr lang="el-GR" sz="1400" b="0" dirty="0">
                <a:latin typeface="Arial" charset="0"/>
                <a:cs typeface="Arial" charset="0"/>
              </a:rPr>
              <a:t>Όλα τα παραπάνω φυσικά προσδιορίζονται και από την εκάστοτε υπάρχουσα τεχνολογία. Γι'αυτό και οι επενδύσεις στην βασική και εφαρμοσμένη τεχνολογική έρευνα είναι τεράστιας σημασίας. Βασικός επίσης παράγοντας που επιδρά στην οικονομική αξιολόγηση των ΟΠΥ είναι οι παρούσες και μελλοντικές καταστάσεις της αγοράς ΟΠΥ, σε παγκόσμιο κύρια επίπεδο. Αυτές συνδέονται με τις συνθήκες προσφοράς, ζήτησης,την γενικότερη κατάσταση της παγκόσμιας οικονομίας, τους παράγοντες που προσδιορίζουν τις τιμές κάθε ΟΠΥ, καθώς και τις αλληλοεπιδράσεις τους στο γενικότερο πλαίσιο των εξελίξεων και τάσεων της διεθνούς αγοράς όλων των πρώτων υλών γενικότερα.</a:t>
            </a:r>
          </a:p>
        </p:txBody>
      </p:sp>
      <p:sp>
        <p:nvSpPr>
          <p:cNvPr id="11267" name="Rectangle 5"/>
          <p:cNvSpPr>
            <a:spLocks noChangeArrowheads="1"/>
          </p:cNvSpPr>
          <p:nvPr/>
        </p:nvSpPr>
        <p:spPr bwMode="auto">
          <a:xfrm>
            <a:off x="684213" y="330885"/>
            <a:ext cx="7559675" cy="646331"/>
          </a:xfrm>
          <a:prstGeom prst="rect">
            <a:avLst/>
          </a:prstGeom>
          <a:solidFill>
            <a:srgbClr val="C0C0C0"/>
          </a:solidFill>
          <a:ln w="28575">
            <a:solidFill>
              <a:schemeClr val="hlink"/>
            </a:solidFill>
            <a:miter lim="800000"/>
            <a:headEnd/>
            <a:tailEnd/>
          </a:ln>
        </p:spPr>
        <p:txBody>
          <a:bodyPr anchor="ctr">
            <a:spAutoFit/>
          </a:bodyPr>
          <a:lstStyle/>
          <a:p>
            <a:pPr lvl="1" algn="l">
              <a:spcBef>
                <a:spcPct val="0"/>
              </a:spcBef>
              <a:spcAft>
                <a:spcPts val="2400"/>
              </a:spcAft>
            </a:pPr>
            <a:r>
              <a:rPr lang="el-GR" sz="1800" dirty="0" smtClean="0">
                <a:cs typeface="Arial" charset="0"/>
              </a:rPr>
              <a:t>Η ΔΙΑΧΕΙΡΙΣΗ ΤΩΝ </a:t>
            </a:r>
            <a:r>
              <a:rPr lang="en-US" sz="1800" dirty="0" smtClean="0">
                <a:cs typeface="Arial" charset="0"/>
              </a:rPr>
              <a:t>ΟΡΥΚΤΩΝ </a:t>
            </a:r>
            <a:r>
              <a:rPr lang="en-US" sz="1800" dirty="0">
                <a:cs typeface="Arial" charset="0"/>
              </a:rPr>
              <a:t>ΠΡΩΤΩΝ ΥΛΩΝ (Ο.Π.Υ) </a:t>
            </a:r>
            <a:r>
              <a:rPr lang="en-US" sz="1800" dirty="0" smtClean="0">
                <a:cs typeface="Arial" charset="0"/>
              </a:rPr>
              <a:t>– OI ΚΥΡΙΟΙ ΠΑΡΑΓΟΝΤΕΣ </a:t>
            </a:r>
            <a:r>
              <a:rPr lang="en-US" sz="1800" dirty="0">
                <a:cs typeface="Arial" charset="0"/>
              </a:rPr>
              <a:t>ΠΟΥ ΤΗΝ </a:t>
            </a:r>
            <a:r>
              <a:rPr lang="en-US" sz="1800" dirty="0" smtClean="0">
                <a:cs typeface="Arial" charset="0"/>
              </a:rPr>
              <a:t>ΕΠΗΡΕΑΖΟΥΝ (I.)</a:t>
            </a:r>
            <a:endParaRPr lang="en-US" sz="1800" dirty="0">
              <a:cs typeface="Arial" charset="0"/>
            </a:endParaRPr>
          </a:p>
        </p:txBody>
      </p:sp>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468313" y="0"/>
            <a:ext cx="8229600" cy="633413"/>
          </a:xfrm>
        </p:spPr>
        <p:txBody>
          <a:bodyPr/>
          <a:lstStyle/>
          <a:p>
            <a:pPr eaLnBrk="1" hangingPunct="1">
              <a:defRPr/>
            </a:pPr>
            <a:r>
              <a:rPr lang="en-US" sz="1600" b="1" i="1" smtClean="0">
                <a:effectLst>
                  <a:outerShdw blurRad="38100" dist="38100" dir="2700000" algn="tl">
                    <a:srgbClr val="C0C0C0"/>
                  </a:outerShdw>
                </a:effectLst>
                <a:latin typeface="Times New Roman" pitchFamily="18" charset="0"/>
                <a:cs typeface="Times New Roman" pitchFamily="18" charset="0"/>
              </a:rPr>
              <a:t>Η ΕΝΝΟΙΑ ΤΗΣ ΚΑΘΑΡΑΣ  ΠΑΡΟΥΣΑΣ  ΑΞΙΑΣ (Κ.Π.Α) (NET PRESENT VALUE  N.P.V)</a:t>
            </a:r>
            <a:r>
              <a:rPr lang="en-US" sz="1600" b="1" i="1" smtClean="0">
                <a:latin typeface="Times New Roman" pitchFamily="18" charset="0"/>
              </a:rPr>
              <a:t/>
            </a:r>
            <a:br>
              <a:rPr lang="en-US" sz="1600" b="1" i="1" smtClean="0">
                <a:latin typeface="Times New Roman" pitchFamily="18" charset="0"/>
              </a:rPr>
            </a:br>
            <a:endParaRPr lang="en-US" sz="1600" b="1" i="1" smtClean="0">
              <a:latin typeface="Times New Roman" pitchFamily="18" charset="0"/>
            </a:endParaRPr>
          </a:p>
        </p:txBody>
      </p:sp>
      <p:sp>
        <p:nvSpPr>
          <p:cNvPr id="45059" name="Rectangle 5"/>
          <p:cNvSpPr>
            <a:spLocks noChangeArrowheads="1"/>
          </p:cNvSpPr>
          <p:nvPr/>
        </p:nvSpPr>
        <p:spPr bwMode="auto">
          <a:xfrm>
            <a:off x="179388" y="260350"/>
            <a:ext cx="8964612" cy="6261100"/>
          </a:xfrm>
          <a:prstGeom prst="rect">
            <a:avLst/>
          </a:prstGeom>
          <a:noFill/>
          <a:ln w="9525" algn="ctr">
            <a:noFill/>
            <a:miter lim="800000"/>
            <a:headEnd/>
            <a:tailEnd/>
          </a:ln>
        </p:spPr>
        <p:txBody>
          <a:bodyPr>
            <a:spAutoFit/>
          </a:bodyPr>
          <a:lstStyle/>
          <a:p>
            <a:r>
              <a:rPr lang="en-US" sz="1400" b="0"/>
              <a:t>Όπως ήδη προαναφέραμε ο  </a:t>
            </a:r>
            <a:r>
              <a:rPr lang="en-US" sz="1400"/>
              <a:t>Σ.Π.Α</a:t>
            </a:r>
            <a:r>
              <a:rPr lang="en-US" sz="1400" b="0"/>
              <a:t> χρησιμοποιείται για να μετατρέψει όλες τις μελλοντικές χρηματοροές σε ισοδύναμες παρούσες αξίες. </a:t>
            </a:r>
            <a:r>
              <a:rPr lang="en-US" sz="1400"/>
              <a:t>Το άθροισμα όλων αυτών των ισοδυνάμων παρουσών αξιών προεξοφλημένο ή μειωμένο κατά ι% θα είναι η </a:t>
            </a:r>
            <a:r>
              <a:rPr lang="en-US" sz="1400" i="1"/>
              <a:t>ΚΑΘΑΡΑ ΠΑΡΟΥΣΑ ΑΞΙΑ(ΚΠΑ) ή NET PRESENT VALUE(NPV) </a:t>
            </a:r>
            <a:r>
              <a:rPr lang="en-US" sz="1400"/>
              <a:t>για την επένδυση και αντιπροσωπεύει την αξία της επένδυσης μιας επιχείρησης στο σήμερα.</a:t>
            </a:r>
            <a:endParaRPr lang="en-US" sz="1400" b="0"/>
          </a:p>
          <a:p>
            <a:r>
              <a:rPr lang="en-US" sz="1400" b="0"/>
              <a:t>Με άλλα λόγια η ΚΠΑ  προκύπτει, αν προεξοφλήσουμε(μεταφέρουμε) στο παρόν (= παρούσα αξία), για κάθε έτος χωριστά, τη διαφορά μεταξύ όλων των μελλοντικών χρηματικών (ταμειακών)  εισροών ή  εσόδων, και  εκροών ή εξόδων για ολόκληρο το χρόνο ζωής του σχεδίου επένδυσης, με βάση ένα συντελεστή(ι%) προεξόφλησης ή μείωσης. </a:t>
            </a:r>
          </a:p>
          <a:p>
            <a:r>
              <a:rPr lang="en-US" sz="1400"/>
              <a:t>Η έννοια της </a:t>
            </a:r>
            <a:r>
              <a:rPr lang="en-US" sz="1400" i="1"/>
              <a:t>καθαράς παρούσας αξίας</a:t>
            </a:r>
            <a:r>
              <a:rPr lang="en-US" sz="1400"/>
              <a:t> έχει ιδιαίτερη σημασία. Γιατί αντιπροσωπεύει και εκφράζει όλες τις ροές του σχεδίου επένδυσης στην τωρινή αξία τους, δηλαδή σε  αυτή που ισχύει τη στιγμή που ο επενδυτής παίρνει την απόφαση να επενδύσει</a:t>
            </a:r>
            <a:r>
              <a:rPr lang="en-US" sz="1400" b="0"/>
              <a:t>.</a:t>
            </a:r>
          </a:p>
          <a:p>
            <a:r>
              <a:rPr lang="en-US" sz="1400" b="0"/>
              <a:t>Η έννοια αυτή είναι το πιο συνηθισμένο κριτήριο (μέτρο} αποδοτικότητας στην αξιολόγηση σχεδίων επένδυσης και είναι ιδιαίτερα σημαντική για την αξιολόγηση μεταλλευτικών  επενδύσεων οι οποίες διακρίνονται για την μεγάλη χρονική τους διάρκεια και το αυξημένο ρίσκο.</a:t>
            </a:r>
          </a:p>
          <a:p>
            <a:pPr>
              <a:buFontTx/>
              <a:buChar char="-"/>
            </a:pPr>
            <a:r>
              <a:rPr lang="en-US" sz="1400"/>
              <a:t>Αν η ΚΠΑ είναι θετική(ΚΠΑ&gt;0)  σημαίνει ότι η  αποδοτικότητα είναι πάνω από το επιτόκιο προεξόφλησης(μείωσης)  και το σχέδιο επένδυσης γίνεται αποδεκτό δεδομένου ότι  η συγκεκριμένη  επένδυση προσθέτει οικονομικούς πόρους στην επιχείρηση. </a:t>
            </a:r>
          </a:p>
          <a:p>
            <a:pPr>
              <a:buFontTx/>
              <a:buChar char="-"/>
            </a:pPr>
            <a:r>
              <a:rPr lang="en-US" sz="1400"/>
              <a:t>Αντιθέτως αν η ΚΠΑ είναι αρνητική (ΚΠΑ&lt;0) σημαίνει  ότι η αποδοτικότητα είναι κάτω από το επιτόκιο προεξόφλησης(μείωσης)  και το επενδυτικό σχέδιο απορρίπτεται δεδομένου ότι η συγκεκριμένη επένδυση αφαιρεί οικονομικούς πόρους από την επιχείρηση. </a:t>
            </a:r>
          </a:p>
          <a:p>
            <a:pPr>
              <a:buFontTx/>
              <a:buChar char="-"/>
            </a:pPr>
            <a:r>
              <a:rPr lang="en-US" sz="1400"/>
              <a:t>Αν πάλι η ΚΠΑ είναι ίση με το μηδέν (ΚΠΑ=0), η αποδοτικότητα είναι ίση με το επιτόκιο προεξόφλησης(μείωσης) και το σχέδιο επένδυσης γίνεται αποδεκτό, αν δεν </a:t>
            </a:r>
            <a:endParaRPr lang="en-US" sz="1400" b="0"/>
          </a:p>
          <a:p>
            <a:pPr>
              <a:buFontTx/>
              <a:buChar char="-"/>
            </a:pPr>
            <a:r>
              <a:rPr lang="en-US" sz="1400"/>
              <a:t>υπάρχει καλύτερη εναλλακτική επένδυση.</a:t>
            </a:r>
            <a:r>
              <a:rPr lang="en-US" sz="1400" b="0"/>
              <a:t>  </a:t>
            </a:r>
          </a:p>
          <a:p>
            <a:r>
              <a:rPr lang="en-US" sz="1400"/>
              <a:t>Αν </a:t>
            </a:r>
            <a:r>
              <a:rPr lang="en-US" sz="1400">
                <a:solidFill>
                  <a:srgbClr val="FF0000"/>
                </a:solidFill>
              </a:rPr>
              <a:t>Ι</a:t>
            </a:r>
            <a:r>
              <a:rPr lang="en-US" sz="1400" baseline="-8000">
                <a:solidFill>
                  <a:srgbClr val="FF0000"/>
                </a:solidFill>
              </a:rPr>
              <a:t>t</a:t>
            </a:r>
            <a:r>
              <a:rPr lang="en-US" sz="1400"/>
              <a:t> είναι η χρηματοροή (Ταμειακές εισροές-Ταμειακές εκροές) σε έτος</a:t>
            </a:r>
            <a:r>
              <a:rPr lang="en-US" sz="1400">
                <a:solidFill>
                  <a:srgbClr val="FF0000"/>
                </a:solidFill>
              </a:rPr>
              <a:t> t</a:t>
            </a:r>
            <a:r>
              <a:rPr lang="en-US" sz="1400"/>
              <a:t> (περίοδος προεξόφλησης) και  </a:t>
            </a:r>
            <a:r>
              <a:rPr lang="en-US" sz="1400">
                <a:solidFill>
                  <a:srgbClr val="FF0000"/>
                </a:solidFill>
              </a:rPr>
              <a:t>ι=επιτόκιο </a:t>
            </a:r>
            <a:r>
              <a:rPr lang="en-US" sz="1400"/>
              <a:t>προεξόφλησης(μείωσης)   δηλαδή το κόστος κεφαλαίου, </a:t>
            </a:r>
            <a:r>
              <a:rPr lang="en-US" sz="1400">
                <a:solidFill>
                  <a:srgbClr val="FF0000"/>
                </a:solidFill>
              </a:rPr>
              <a:t>n=η περίοδος ζωής της επένδυσης</a:t>
            </a:r>
            <a:r>
              <a:rPr lang="en-US" sz="1400"/>
              <a:t> τότε  ΚΠΑ δίδεται από τον τύπο</a:t>
            </a:r>
            <a:r>
              <a:rPr lang="en-US" sz="1400" b="0"/>
              <a:t>:</a:t>
            </a:r>
            <a:endParaRPr lang="en-US">
              <a:solidFill>
                <a:srgbClr val="FF0000"/>
              </a:solidFill>
            </a:endParaRPr>
          </a:p>
        </p:txBody>
      </p:sp>
      <p:graphicFrame>
        <p:nvGraphicFramePr>
          <p:cNvPr id="46099" name="Group 19"/>
          <p:cNvGraphicFramePr>
            <a:graphicFrameLocks noGrp="1"/>
          </p:cNvGraphicFramePr>
          <p:nvPr/>
        </p:nvGraphicFramePr>
        <p:xfrm>
          <a:off x="1835150" y="6381750"/>
          <a:ext cx="5545138" cy="304799"/>
        </p:xfrm>
        <a:graphic>
          <a:graphicData uri="http://schemas.openxmlformats.org/drawingml/2006/table">
            <a:tbl>
              <a:tblPr/>
              <a:tblGrid>
                <a:gridCol w="5545138"/>
              </a:tblGrid>
              <a:tr h="215900">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cs typeface="Times New Roman" pitchFamily="18" charset="0"/>
                        </a:rPr>
                        <a:t>ΚΠΑ(NPV) = ΣΙ</a:t>
                      </a:r>
                      <a:r>
                        <a:rPr kumimoji="0" lang="en-US" sz="1400" b="1" i="0" u="none" strike="noStrike" cap="none" normalizeH="0" baseline="-25000" smtClean="0">
                          <a:ln>
                            <a:noFill/>
                          </a:ln>
                          <a:solidFill>
                            <a:srgbClr val="FF0000"/>
                          </a:solidFill>
                          <a:effectLst/>
                          <a:latin typeface="Times New Roman" pitchFamily="18" charset="0"/>
                          <a:cs typeface="Times New Roman" pitchFamily="18" charset="0"/>
                        </a:rPr>
                        <a:t>t</a:t>
                      </a:r>
                      <a:r>
                        <a:rPr kumimoji="0" lang="en-US" sz="1400" b="1" i="0" u="none" strike="noStrike" cap="none" normalizeH="0" baseline="0" smtClean="0">
                          <a:ln>
                            <a:noFill/>
                          </a:ln>
                          <a:solidFill>
                            <a:srgbClr val="FF0000"/>
                          </a:solidFill>
                          <a:effectLst/>
                          <a:latin typeface="Times New Roman" pitchFamily="18" charset="0"/>
                          <a:cs typeface="Times New Roman" pitchFamily="18" charset="0"/>
                        </a:rPr>
                        <a:t>(Ταμ.εισροές-Ταμ.εκροές) X (1+i) </a:t>
                      </a:r>
                      <a:r>
                        <a:rPr kumimoji="0" lang="en-US" sz="1400" b="1" i="0" u="none" strike="noStrike" cap="none" normalizeH="0" baseline="30000" smtClean="0">
                          <a:ln>
                            <a:noFill/>
                          </a:ln>
                          <a:solidFill>
                            <a:srgbClr val="FF0000"/>
                          </a:solidFill>
                          <a:effectLst/>
                          <a:latin typeface="Times New Roman" pitchFamily="18" charset="0"/>
                          <a:cs typeface="Times New Roman" pitchFamily="18" charset="0"/>
                        </a:rPr>
                        <a:t>–t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rgbClr val="3333CC"/>
                      </a:solidFill>
                      <a:prstDash val="solid"/>
                      <a:round/>
                      <a:headEnd type="none" w="med" len="med"/>
                      <a:tailEnd type="none" w="med" len="med"/>
                    </a:lnL>
                    <a:lnR w="28575" cap="flat" cmpd="sng" algn="ctr">
                      <a:solidFill>
                        <a:srgbClr val="3333CC"/>
                      </a:solidFill>
                      <a:prstDash val="solid"/>
                      <a:round/>
                      <a:headEnd type="none" w="med" len="med"/>
                      <a:tailEnd type="none" w="med" len="med"/>
                    </a:lnR>
                    <a:lnT w="28575" cap="flat" cmpd="sng" algn="ctr">
                      <a:solidFill>
                        <a:srgbClr val="3333CC"/>
                      </a:solidFill>
                      <a:prstDash val="solid"/>
                      <a:round/>
                      <a:headEnd type="none" w="med" len="med"/>
                      <a:tailEnd type="none" w="med" len="med"/>
                    </a:lnT>
                    <a:lnB w="28575" cap="flat" cmpd="sng" algn="ctr">
                      <a:solidFill>
                        <a:srgbClr val="3333CC"/>
                      </a:solidFill>
                      <a:prstDash val="solid"/>
                      <a:round/>
                      <a:headEnd type="none" w="med" len="med"/>
                      <a:tailEnd type="none" w="med" len="med"/>
                    </a:lnB>
                    <a:lnTlToBr>
                      <a:noFill/>
                    </a:lnTlToBr>
                    <a:lnBlToTr>
                      <a:noFill/>
                    </a:lnBlToTr>
                    <a:solidFill>
                      <a:schemeClr val="bg2">
                        <a:alpha val="50000"/>
                      </a:schemeClr>
                    </a:solidFill>
                  </a:tcPr>
                </a:tc>
              </a:tr>
            </a:tbl>
          </a:graphicData>
        </a:graphic>
      </p:graphicFrame>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0" y="0"/>
            <a:ext cx="9144000" cy="2286000"/>
          </a:xfrm>
          <a:prstGeom prst="rect">
            <a:avLst/>
          </a:prstGeom>
          <a:noFill/>
          <a:ln w="9525" algn="ctr">
            <a:noFill/>
            <a:miter lim="800000"/>
            <a:headEnd/>
            <a:tailEnd/>
          </a:ln>
        </p:spPr>
        <p:txBody>
          <a:bodyPr>
            <a:spAutoFit/>
          </a:bodyPr>
          <a:lstStyle/>
          <a:p>
            <a:r>
              <a:rPr lang="en-US"/>
              <a:t>Για να υπολογίσουμε την ΚΠΑ, ακολουθούμε τα εξής στάδια: </a:t>
            </a:r>
          </a:p>
          <a:p>
            <a:r>
              <a:rPr lang="en-US"/>
              <a:t>Α) Καταγράφουμε τα αρχικά μεγέθη των ταμειακών ή χρηματικών ροών (Α  και Β.) και υπολογίζουμε την «Καθαρή Ταμειακή Ροή», (διαφορά μεταξύ εισροών και εκροών), σειρά Γ. </a:t>
            </a:r>
          </a:p>
          <a:p>
            <a:r>
              <a:rPr lang="en-US"/>
              <a:t>Β) Επιλέγουμε το κατάλληλο επιτόκιο (i) προεξόφλησης(μείωσης) που αντιπροσωπεύει το κόστος κεφαλαίου  σύμφωνα με τις τρέχουσες συνθήκες της τραπεζικής αγοράς και της όλης οικονομικής κατάστασης της χώρας στην οποία πραγματοποιείται η επένδυση.</a:t>
            </a:r>
          </a:p>
          <a:p>
            <a:r>
              <a:rPr lang="en-US"/>
              <a:t>Γ) Με βάση αυτό υπολογίζουμε την παρούσα αξία των χρηματικών εισροών (ταμειακές εισροές) και την παρούσα αξία των χρηματικών εκροών (ταμειακές εκροές) για όλη την περίοδο ζωής του σχεδίου επένδυσης (οι συντελεστές προεξόφλησης/μείωσης δίνονται στο Παράρτημα 1). Η  τελική Καθαρά Παρούσα αξία (ΚΠΑ) είναι: η παρούσα αξία των εισροών (εσόδων) μείον την παρούσα αξία των εκροών (εξόδων) και ονομάζεται «Προεξοφλημένη Ταμειακή Ροή» (Discounted Cash-Flow).</a:t>
            </a:r>
            <a:r>
              <a:rPr lang="en-US" b="0"/>
              <a:t> </a:t>
            </a:r>
          </a:p>
          <a:p>
            <a:endParaRPr lang="en-US" b="0"/>
          </a:p>
        </p:txBody>
      </p:sp>
      <p:graphicFrame>
        <p:nvGraphicFramePr>
          <p:cNvPr id="7170" name="Object 5"/>
          <p:cNvGraphicFramePr>
            <a:graphicFrameLocks noChangeAspect="1"/>
          </p:cNvGraphicFramePr>
          <p:nvPr/>
        </p:nvGraphicFramePr>
        <p:xfrm>
          <a:off x="0" y="2016125"/>
          <a:ext cx="9144000" cy="4841875"/>
        </p:xfrm>
        <a:graphic>
          <a:graphicData uri="http://schemas.openxmlformats.org/presentationml/2006/ole">
            <mc:AlternateContent xmlns:mc="http://schemas.openxmlformats.org/markup-compatibility/2006">
              <mc:Choice xmlns:v="urn:schemas-microsoft-com:vml" Requires="v">
                <p:oleObj spid="_x0000_s7179" name="Διαφάνεια" r:id="rId4" imgW="3134517" imgH="2352174" progId="PowerPoint.Slide.8">
                  <p:embed/>
                </p:oleObj>
              </mc:Choice>
              <mc:Fallback>
                <p:oleObj name="Διαφάνεια" r:id="rId4" imgW="3134517" imgH="2352174" progId="PowerPoint.Slide.8">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16125"/>
                        <a:ext cx="9144000" cy="484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ustDataLst>
      <p:tags r:id="rId2"/>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ChangeArrowheads="1"/>
          </p:cNvSpPr>
          <p:nvPr/>
        </p:nvSpPr>
        <p:spPr bwMode="auto">
          <a:xfrm>
            <a:off x="0" y="3175"/>
            <a:ext cx="9144000" cy="2630488"/>
          </a:xfrm>
          <a:prstGeom prst="rect">
            <a:avLst/>
          </a:prstGeom>
          <a:noFill/>
          <a:ln w="9525" algn="ctr">
            <a:noFill/>
            <a:miter lim="800000"/>
            <a:headEnd/>
            <a:tailEnd/>
          </a:ln>
        </p:spPr>
        <p:txBody>
          <a:bodyPr anchor="ctr">
            <a:spAutoFit/>
          </a:bodyPr>
          <a:lstStyle/>
          <a:p>
            <a:pPr algn="l">
              <a:lnSpc>
                <a:spcPct val="90000"/>
              </a:lnSpc>
              <a:tabLst>
                <a:tab pos="228600" algn="l"/>
              </a:tabLst>
            </a:pPr>
            <a:r>
              <a:rPr lang="el-GR" sz="1400" b="0"/>
              <a:t>Στην διάρκεια υπολογισμού της ΚΠΑ πρέπει να λαμβάνουμε υπ’όψη μας τα εξής:</a:t>
            </a:r>
            <a:endParaRPr lang="en-US" sz="1400" b="0"/>
          </a:p>
          <a:p>
            <a:pPr algn="l">
              <a:lnSpc>
                <a:spcPct val="90000"/>
              </a:lnSpc>
              <a:buClr>
                <a:srgbClr val="FF0000"/>
              </a:buClr>
              <a:buSzPct val="120000"/>
              <a:buFont typeface="Wingdings" pitchFamily="2" charset="2"/>
              <a:buChar char="§"/>
              <a:tabLst>
                <a:tab pos="228600" algn="l"/>
              </a:tabLst>
            </a:pPr>
            <a:r>
              <a:rPr lang="el-GR" sz="1400" b="0"/>
              <a:t>Οι εκροές-κόστος(επενδύσεις) και οι εισροές(έσοδα) υπολογίζονται στον χρόνο που πράγματι γίνονται</a:t>
            </a:r>
            <a:endParaRPr lang="en-US" sz="1400" b="0"/>
          </a:p>
          <a:p>
            <a:pPr algn="l">
              <a:lnSpc>
                <a:spcPct val="90000"/>
              </a:lnSpc>
              <a:buClr>
                <a:srgbClr val="FF0000"/>
              </a:buClr>
              <a:buSzPct val="120000"/>
              <a:buFont typeface="Wingdings" pitchFamily="2" charset="2"/>
              <a:buChar char="§"/>
              <a:tabLst>
                <a:tab pos="228600" algn="l"/>
              </a:tabLst>
            </a:pPr>
            <a:r>
              <a:rPr lang="el-GR" sz="1400" b="0"/>
              <a:t>Η τυχόν λήψη δανείων γεγονός αρκετά συνηθισμένο στις μεταλλευτικές επενδύσεις , και επομένως η αποπληρωμή τους υπολογίζεται στις δαπάνες-εκταμιεύσεις γιατί αποτελεί ταμειακή ροή.</a:t>
            </a:r>
            <a:endParaRPr lang="en-US" sz="1400" b="0"/>
          </a:p>
          <a:p>
            <a:pPr algn="l">
              <a:lnSpc>
                <a:spcPct val="90000"/>
              </a:lnSpc>
              <a:buClr>
                <a:srgbClr val="FF0000"/>
              </a:buClr>
              <a:buSzPct val="120000"/>
              <a:buFont typeface="Wingdings" pitchFamily="2" charset="2"/>
              <a:buChar char="§"/>
              <a:tabLst>
                <a:tab pos="228600" algn="l"/>
              </a:tabLst>
            </a:pPr>
            <a:r>
              <a:rPr lang="el-GR" sz="1400" b="0"/>
              <a:t>Ο χρόνος προεξόφλησης των χρηματοροών πρέπει να αναφέρεται σε ολόκληρη τη ζωή του σχεδίου επένδυσης(έρευνα- αξιολόγηση-φάση κατασκευής μεταλλείου και μονάδας εμπλουτισμού-λειτουργία) και να εφαρμόζεται σε ορισμένη χρονική βάση για όλες τις ροές</a:t>
            </a:r>
            <a:endParaRPr lang="en-US" sz="1400" b="0"/>
          </a:p>
          <a:p>
            <a:pPr algn="l">
              <a:lnSpc>
                <a:spcPct val="90000"/>
              </a:lnSpc>
              <a:buClr>
                <a:srgbClr val="FF0000"/>
              </a:buClr>
              <a:buSzPct val="120000"/>
              <a:buFont typeface="Wingdings" pitchFamily="2" charset="2"/>
              <a:buChar char="§"/>
              <a:tabLst>
                <a:tab pos="228600" algn="l"/>
              </a:tabLst>
            </a:pPr>
            <a:r>
              <a:rPr lang="el-GR" sz="1400" b="0"/>
              <a:t>Η επιλογή του επιτοκίου προεξόφλησης-μείωσης βασίζεται στο επιτόκιο που επικρατεί στην κεφαλαιαγορά (σαν το ελάχιστα επιτρεπτό) . Συνήθως στο επιτόκιο αυτό για μεγαλύτερη διασφάλιση προστίθεται ένα «περιθώριο κινδύνου» ανάλογα με το ρίσκο του συγκεκριμένου σχεδίου επένδυσης και του κλάδου. Στις μεταλλευτικές επενδύσεις λόγω ακριβώς του υπάρχοντος υψηλού ρίσκου το «περιθώριο κινδύνου» μπορεί να φθάνει και το 4%.</a:t>
            </a:r>
          </a:p>
        </p:txBody>
      </p:sp>
      <p:sp>
        <p:nvSpPr>
          <p:cNvPr id="49158" name="Rectangle 6"/>
          <p:cNvSpPr>
            <a:spLocks noChangeArrowheads="1"/>
          </p:cNvSpPr>
          <p:nvPr/>
        </p:nvSpPr>
        <p:spPr bwMode="auto">
          <a:xfrm>
            <a:off x="0" y="2540000"/>
            <a:ext cx="8964613" cy="4357688"/>
          </a:xfrm>
          <a:prstGeom prst="rect">
            <a:avLst/>
          </a:prstGeom>
          <a:noFill/>
          <a:ln w="9525" algn="ctr">
            <a:noFill/>
            <a:miter lim="800000"/>
            <a:headEnd/>
            <a:tailEnd/>
          </a:ln>
          <a:effectLst/>
        </p:spPr>
        <p:txBody>
          <a:bodyPr lIns="180918" tIns="152352" bIns="38088" anchor="ctr">
            <a:spAutoFit/>
          </a:bodyPr>
          <a:lstStyle/>
          <a:p>
            <a:pPr algn="ctr">
              <a:tabLst>
                <a:tab pos="638175" algn="l"/>
              </a:tabLst>
              <a:defRPr/>
            </a:pPr>
            <a:r>
              <a:rPr lang="el-GR" sz="1400" i="1">
                <a:effectLst>
                  <a:outerShdw blurRad="38100" dist="38100" dir="2700000" algn="tl">
                    <a:srgbClr val="C0C0C0"/>
                  </a:outerShdw>
                </a:effectLst>
              </a:rPr>
              <a:t>Η ΕΝΝΟΙΑ ΤΟΥ ΕΣΩΤΕΡΙΚΟΥ ΣΥΝΤΕΛΕΣΤΗ ΑΠΟΔΟΣΗΣ ΕΠΕΝΔΥΟΜΕΝΟΥ ΚΕΦΑΛΑΙΟΥ(ΕΣΑ) ή </a:t>
            </a:r>
            <a:r>
              <a:rPr lang="en-GB" sz="1400" i="1">
                <a:effectLst>
                  <a:outerShdw blurRad="38100" dist="38100" dir="2700000" algn="tl">
                    <a:srgbClr val="C0C0C0"/>
                  </a:outerShdw>
                </a:effectLst>
              </a:rPr>
              <a:t>INTERNAL RATE OF RETURN</a:t>
            </a:r>
            <a:r>
              <a:rPr lang="el-GR" sz="1400" i="1">
                <a:effectLst>
                  <a:outerShdw blurRad="38100" dist="38100" dir="2700000" algn="tl">
                    <a:srgbClr val="C0C0C0"/>
                  </a:outerShdw>
                </a:effectLst>
              </a:rPr>
              <a:t>(</a:t>
            </a:r>
            <a:r>
              <a:rPr lang="en-GB" sz="1400" i="1">
                <a:effectLst>
                  <a:outerShdw blurRad="38100" dist="38100" dir="2700000" algn="tl">
                    <a:srgbClr val="C0C0C0"/>
                  </a:outerShdw>
                </a:effectLst>
              </a:rPr>
              <a:t>IRR</a:t>
            </a:r>
            <a:r>
              <a:rPr lang="el-GR" sz="1400" i="1">
                <a:effectLst>
                  <a:outerShdw blurRad="38100" dist="38100" dir="2700000" algn="tl">
                    <a:srgbClr val="C0C0C0"/>
                  </a:outerShdw>
                </a:effectLst>
              </a:rPr>
              <a:t>)</a:t>
            </a:r>
          </a:p>
          <a:p>
            <a:pPr algn="l">
              <a:tabLst>
                <a:tab pos="638175" algn="l"/>
              </a:tabLst>
              <a:defRPr/>
            </a:pPr>
            <a:r>
              <a:rPr lang="el-GR" sz="1300" b="0"/>
              <a:t>Όπως ήδη προαναφέραμε ο όρος </a:t>
            </a:r>
            <a:r>
              <a:rPr lang="el-GR" sz="1300">
                <a:effectLst>
                  <a:outerShdw blurRad="38100" dist="38100" dir="2700000" algn="tl">
                    <a:srgbClr val="C0C0C0"/>
                  </a:outerShdw>
                </a:effectLst>
              </a:rPr>
              <a:t>1/(1+ι)t ή (1+ι)</a:t>
            </a:r>
            <a:r>
              <a:rPr lang="en-US" sz="1300">
                <a:effectLst>
                  <a:outerShdw blurRad="38100" dist="38100" dir="2700000" algn="tl">
                    <a:srgbClr val="C0C0C0"/>
                  </a:outerShdw>
                </a:effectLst>
              </a:rPr>
              <a:t> </a:t>
            </a:r>
            <a:r>
              <a:rPr lang="el-GR" sz="1300" baseline="30000">
                <a:effectLst>
                  <a:outerShdw blurRad="38100" dist="38100" dir="2700000" algn="tl">
                    <a:srgbClr val="C0C0C0"/>
                  </a:outerShdw>
                </a:effectLst>
              </a:rPr>
              <a:t>-t</a:t>
            </a:r>
            <a:r>
              <a:rPr lang="el-GR" sz="1300" b="0"/>
              <a:t>  είναι ο Συντελεστής Παρούσας Αξίας(Σ.Π.Α) ή προεξόφλησης. </a:t>
            </a:r>
            <a:r>
              <a:rPr lang="el-GR" sz="1400" i="1" u="sng"/>
              <a:t>Ο εσωτερικός Συντελεστής απόδοσης επενδυομένου κεφαλαίου(ΕΣΑ ή </a:t>
            </a:r>
            <a:r>
              <a:rPr lang="en-GB" sz="1400" i="1" u="sng"/>
              <a:t>IRR</a:t>
            </a:r>
            <a:r>
              <a:rPr lang="el-GR" sz="1400" i="1" u="sng"/>
              <a:t>)</a:t>
            </a:r>
            <a:r>
              <a:rPr lang="el-GR" sz="1400" b="0"/>
              <a:t> </a:t>
            </a:r>
            <a:r>
              <a:rPr lang="el-GR" sz="1400"/>
              <a:t>είναι εκείνος ο συντελεστής παρούσας αξίας </a:t>
            </a:r>
            <a:r>
              <a:rPr lang="el-GR" sz="1400">
                <a:effectLst>
                  <a:outerShdw blurRad="38100" dist="38100" dir="2700000" algn="tl">
                    <a:srgbClr val="C0C0C0"/>
                  </a:outerShdw>
                </a:effectLst>
              </a:rPr>
              <a:t>(1+ι)-t</a:t>
            </a:r>
            <a:r>
              <a:rPr lang="el-GR" sz="1400"/>
              <a:t> που μας δίδει ΚΠΑ με βάση την σχέση (4) = 0. Με άλλα λόγια είναι ο συντελεστής προεξόφλησης(μείωσης) δηλαδή ένα υπολογιζόμενο επιτόκιο που εξισώνει τις παρούσες αξίες των εισροών με τις παρούσες αξίες των εκροών</a:t>
            </a:r>
            <a:r>
              <a:rPr lang="el-GR" sz="1400" b="0"/>
              <a:t>.</a:t>
            </a:r>
            <a:r>
              <a:rPr lang="el-GR" sz="1300" b="0"/>
              <a:t> Σε μαθηματική έκφραση ο εσωτερικός συντελεστής απόδοσης επενδυμένου κεφαλαίου(ΕΣΑ) ή </a:t>
            </a:r>
            <a:r>
              <a:rPr lang="en-GB" sz="1300" b="0"/>
              <a:t>internal rate of return</a:t>
            </a:r>
            <a:r>
              <a:rPr lang="el-GR" sz="1300" b="0"/>
              <a:t>(</a:t>
            </a:r>
            <a:r>
              <a:rPr lang="en-GB" sz="1300" b="0"/>
              <a:t>IRR</a:t>
            </a:r>
            <a:r>
              <a:rPr lang="el-GR" sz="1300" b="0"/>
              <a:t>) διατυπώνεται ως εξής:</a:t>
            </a:r>
            <a:endParaRPr lang="el-GR" sz="1300" i="1"/>
          </a:p>
          <a:p>
            <a:pPr algn="ctr">
              <a:tabLst>
                <a:tab pos="638175" algn="l"/>
              </a:tabLst>
              <a:defRPr/>
            </a:pPr>
            <a:endParaRPr lang="en-US" baseline="30000"/>
          </a:p>
          <a:p>
            <a:pPr algn="ctr">
              <a:tabLst>
                <a:tab pos="638175" algn="l"/>
              </a:tabLst>
              <a:defRPr/>
            </a:pPr>
            <a:r>
              <a:rPr lang="el-GR" b="0"/>
              <a:t>           </a:t>
            </a:r>
            <a:endParaRPr lang="en-US" b="0"/>
          </a:p>
          <a:p>
            <a:pPr algn="l">
              <a:tabLst>
                <a:tab pos="638175" algn="l"/>
              </a:tabLst>
              <a:defRPr/>
            </a:pPr>
            <a:r>
              <a:rPr lang="el-GR" sz="1400" b="0"/>
              <a:t>Δηλαδή ο ΕΣΑ (ε) είναι το εκτιμώμενο επιτόκιο που μηδενίζει το  άθροισμα των παραπάνω προεξοφλουμένων ροών.</a:t>
            </a:r>
            <a:endParaRPr lang="en-US" sz="1400" b="0"/>
          </a:p>
          <a:p>
            <a:pPr algn="l">
              <a:tabLst>
                <a:tab pos="638175" algn="l"/>
              </a:tabLst>
              <a:defRPr/>
            </a:pPr>
            <a:r>
              <a:rPr lang="el-GR" sz="1400"/>
              <a:t>Αν το ε είναι υψηλότερο από το ισχύον επιτόκιο προεξόφλησης της αγοράς (</a:t>
            </a:r>
            <a:r>
              <a:rPr lang="en-US" sz="1400"/>
              <a:t>i</a:t>
            </a:r>
            <a:r>
              <a:rPr lang="el-GR" sz="1400"/>
              <a:t>), το σχέδιο επένδυσης αξιολογείται σαν αποδεκτό (ε &gt;</a:t>
            </a:r>
            <a:r>
              <a:rPr lang="en-US" sz="1400"/>
              <a:t>i</a:t>
            </a:r>
            <a:r>
              <a:rPr lang="el-GR" sz="1400"/>
              <a:t>).</a:t>
            </a:r>
            <a:endParaRPr lang="en-US" sz="1400"/>
          </a:p>
          <a:p>
            <a:pPr algn="l">
              <a:tabLst>
                <a:tab pos="638175" algn="l"/>
              </a:tabLst>
              <a:defRPr/>
            </a:pPr>
            <a:r>
              <a:rPr lang="el-GR" sz="1400"/>
              <a:t>Αν το ε είναι χαμηλότερο από το ισχύον επιτόκιο προεξόφλησης της αγοράς (</a:t>
            </a:r>
            <a:r>
              <a:rPr lang="en-US" sz="1400"/>
              <a:t>i</a:t>
            </a:r>
            <a:r>
              <a:rPr lang="el-GR" sz="1400"/>
              <a:t>), το σχέδιο επένδυσης απορρίπτεται (ε&lt;</a:t>
            </a:r>
            <a:r>
              <a:rPr lang="en-US" sz="1400"/>
              <a:t>i</a:t>
            </a:r>
            <a:r>
              <a:rPr lang="el-GR" sz="1400"/>
              <a:t>).</a:t>
            </a:r>
            <a:endParaRPr lang="en-US" sz="1400"/>
          </a:p>
          <a:p>
            <a:pPr algn="l">
              <a:tabLst>
                <a:tab pos="638175" algn="l"/>
              </a:tabLst>
              <a:defRPr/>
            </a:pPr>
            <a:r>
              <a:rPr lang="el-GR" sz="1400"/>
              <a:t>Σε περίπτωση που υπάρχουν πολλά εναλλακτικά σχέδια επένδυσης, επι­λέγεται εκείνο που έχει το υψηλότερο ε, υπό τον όρο ότι ε &gt; </a:t>
            </a:r>
            <a:r>
              <a:rPr lang="en-US" sz="1400"/>
              <a:t>i</a:t>
            </a:r>
            <a:r>
              <a:rPr lang="el-GR" sz="1400"/>
              <a:t>.</a:t>
            </a:r>
          </a:p>
        </p:txBody>
      </p:sp>
      <p:graphicFrame>
        <p:nvGraphicFramePr>
          <p:cNvPr id="49175" name="Group 23"/>
          <p:cNvGraphicFramePr>
            <a:graphicFrameLocks noGrp="1"/>
          </p:cNvGraphicFramePr>
          <p:nvPr/>
        </p:nvGraphicFramePr>
        <p:xfrm>
          <a:off x="3924300" y="4437063"/>
          <a:ext cx="4032250" cy="597408"/>
        </p:xfrm>
        <a:graphic>
          <a:graphicData uri="http://schemas.openxmlformats.org/drawingml/2006/table">
            <a:tbl>
              <a:tblPr/>
              <a:tblGrid>
                <a:gridCol w="4032250"/>
              </a:tblGrid>
              <a:tr h="504825">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ΕΣΑ= ΣΙ</a:t>
                      </a: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t X</a:t>
                      </a: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 (1+ε)</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1" i="0" u="none" strike="noStrike" cap="none" normalizeH="0" baseline="30000" smtClean="0">
                          <a:ln>
                            <a:noFill/>
                          </a:ln>
                          <a:solidFill>
                            <a:schemeClr val="tx1"/>
                          </a:solidFill>
                          <a:effectLst/>
                          <a:latin typeface="Times New Roman" pitchFamily="18" charset="0"/>
                          <a:cs typeface="Times New Roman" pitchFamily="18" charset="0"/>
                        </a:rPr>
                        <a:t>-t</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 </a:t>
                      </a: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=0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400" b="1" i="0" u="none" strike="noStrike" cap="none" normalizeH="0" baseline="3000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solidFill>
                      <a:schemeClr val="bg2">
                        <a:alpha val="50000"/>
                      </a:schemeClr>
                    </a:solidFill>
                  </a:tcPr>
                </a:tc>
              </a:tr>
            </a:tbl>
          </a:graphicData>
        </a:graphic>
      </p:graphicFrame>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4"/>
          <p:cNvGraphicFramePr>
            <a:graphicFrameLocks noChangeAspect="1"/>
          </p:cNvGraphicFramePr>
          <p:nvPr/>
        </p:nvGraphicFramePr>
        <p:xfrm>
          <a:off x="179388" y="134938"/>
          <a:ext cx="8964612" cy="6723062"/>
        </p:xfrm>
        <a:graphic>
          <a:graphicData uri="http://schemas.openxmlformats.org/presentationml/2006/ole">
            <mc:AlternateContent xmlns:mc="http://schemas.openxmlformats.org/markup-compatibility/2006">
              <mc:Choice xmlns:v="urn:schemas-microsoft-com:vml" Requires="v">
                <p:oleObj spid="_x0000_s8203" name="Διαφάνεια" r:id="rId4" imgW="4516153" imgH="3388383" progId="PowerPoint.Slide.8">
                  <p:embed/>
                </p:oleObj>
              </mc:Choice>
              <mc:Fallback>
                <p:oleObj name="Διαφάνεια" r:id="rId4" imgW="4516153" imgH="3388383" progId="PowerPoint.Slide.8">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34938"/>
                        <a:ext cx="8964612" cy="672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ustDataLst>
      <p:tags r:id="rId2"/>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179388" y="1628775"/>
            <a:ext cx="8785225" cy="4125913"/>
          </a:xfrm>
          <a:prstGeom prst="rect">
            <a:avLst/>
          </a:prstGeom>
          <a:noFill/>
          <a:ln w="9525" algn="ctr">
            <a:noFill/>
            <a:miter lim="800000"/>
            <a:headEnd/>
            <a:tailEnd/>
          </a:ln>
        </p:spPr>
        <p:txBody>
          <a:bodyPr>
            <a:spAutoFit/>
          </a:bodyPr>
          <a:lstStyle/>
          <a:p>
            <a:pPr algn="l"/>
            <a:r>
              <a:rPr lang="el-GR" sz="1600" b="0"/>
              <a:t>Ο ΕΣΑ είναι ένα υπολογιζόμενο επιτόκιο. Αντανακλά το υψηλότερο επιτόκιο που θα μπορούσε να πληρώσει ο επενδυτικός φορέας ή επιχειρηματίας, χωρίς να κινδυνεύει να χάσει όλα τα χρήματα που διέθεσε στην επένδυση, και αν ακόμα υποτεθεί, ότι είχε δανειστεί όλα τα χρήματα για τη χρηματοδότηση της επένδυσης.</a:t>
            </a:r>
          </a:p>
          <a:p>
            <a:r>
              <a:rPr lang="el-GR" sz="1600" b="0"/>
              <a:t>Ο ΕΣΑ  ως επιτόκιο ή / και συντελεστής, δείχνει την πραγματική αποδοτικότητα της συνολικής επένδυσης και μπορεί έτσι να προσδιορίσει αμέσως τους όρους δανεισμού του σχεδίου επένδυσης, δεδομένου ότι καθορίζει το μέγιστο επιτόκιο που θα μπορούσε να πληρωθεί από τον επενδυτή, χωρίς να κινδυνεύει να χάσει τα κεφάλαια.</a:t>
            </a:r>
          </a:p>
          <a:p>
            <a:r>
              <a:rPr lang="el-GR" sz="1600"/>
              <a:t>Mια επένδυση γίνεται δεκτή, όταν ο ΕΣΑ είναι υψηλότερος από το επιτόκιο που ισχύει στο συγκεκριμένο κλάδο του σχεδίου επένδυσης. Αν υπάρχουν διάφορες εναλλακτικές επενδύσεις, τότε η επένδυση που παρουσιάζει τον υψηλότερο ΕΣΑ είναι η προτιμότερη, εφόσον, βέβαια, υπερβαίνει το κατώτατο αποδεκτό επιτόκιο.</a:t>
            </a:r>
          </a:p>
          <a:p>
            <a:r>
              <a:rPr lang="el-GR" sz="1600" b="0"/>
              <a:t>Παράδειγμα εκτίμησης του ΕΣΑ, με βάση τους παραπάνω τύπους υπολογισμού, δίνεται στον παρακάτω Πίνακα , που αποτελεί επανεκτίμηση τον παραδείγματος του προηγουμένου Πίνακα με το νέο αυτό κριτήριο.</a:t>
            </a:r>
          </a:p>
        </p:txBody>
      </p:sp>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0" y="-34925"/>
            <a:ext cx="8964613" cy="1038225"/>
          </a:xfrm>
          <a:prstGeom prst="rect">
            <a:avLst/>
          </a:prstGeom>
          <a:noFill/>
          <a:ln w="9525">
            <a:noFill/>
            <a:miter lim="800000"/>
            <a:headEnd/>
            <a:tailEnd/>
          </a:ln>
        </p:spPr>
        <p:txBody>
          <a:bodyPr lIns="180918" rIns="-299943" bIns="0" anchor="ctr">
            <a:spAutoFit/>
          </a:bodyPr>
          <a:lstStyle/>
          <a:p>
            <a:pPr algn="l">
              <a:spcBef>
                <a:spcPct val="0"/>
              </a:spcBef>
            </a:pPr>
            <a:r>
              <a:rPr lang="el-GR" sz="1300"/>
              <a:t>ΠΙΝΑΚΑΣ . Παράδειγμα εκτίμησης του Εσωτερικού Συντελεστή Απόδοσης Επενδυομένου Κεφαλαίου (ΕΣΑ).</a:t>
            </a:r>
            <a:endParaRPr lang="en-GB" sz="1300"/>
          </a:p>
          <a:p>
            <a:pPr algn="l" eaLnBrk="0" hangingPunct="0">
              <a:spcBef>
                <a:spcPct val="0"/>
              </a:spcBef>
            </a:pPr>
            <a:r>
              <a:rPr lang="el-GR" sz="1300" b="0">
                <a:latin typeface="Arial" charset="0"/>
              </a:rPr>
              <a:t>Στο παρακάτω παράδειγμα υπολογίζουμε  τον ΕΣΑ με βάση τα δεδομένα και τα οικονομικά στοιχεία του προηγούμενου παραδείγματος (Πίνακας ) για την εκτίμηση της ΚΠΑ. </a:t>
            </a:r>
            <a:endParaRPr lang="en-US" sz="1300" b="0">
              <a:latin typeface="Arial" charset="0"/>
            </a:endParaRPr>
          </a:p>
          <a:p>
            <a:pPr algn="l" eaLnBrk="0" hangingPunct="0">
              <a:spcBef>
                <a:spcPct val="0"/>
              </a:spcBef>
            </a:pPr>
            <a:r>
              <a:rPr lang="el-GR" sz="1300" b="0">
                <a:latin typeface="Arial" charset="0"/>
              </a:rPr>
              <a:t>Χρησιμοποιούμε δύο εναλλακτικά επιτόκια προεξόφλησης ( 18% και 20%), για να προσεγγίσουμε τον ΕΣΑ:</a:t>
            </a:r>
            <a:endParaRPr lang="en-US" sz="1300" b="0">
              <a:latin typeface="Arial" charset="0"/>
              <a:cs typeface="Arial" charset="0"/>
            </a:endParaRPr>
          </a:p>
          <a:p>
            <a:pPr algn="l" eaLnBrk="0" hangingPunct="0">
              <a:spcBef>
                <a:spcPct val="0"/>
              </a:spcBef>
            </a:pPr>
            <a:endParaRPr lang="en-US" sz="1300" b="0">
              <a:latin typeface="Arial" charset="0"/>
              <a:cs typeface="Arial" charset="0"/>
            </a:endParaRPr>
          </a:p>
        </p:txBody>
      </p:sp>
      <p:graphicFrame>
        <p:nvGraphicFramePr>
          <p:cNvPr id="53330" name="Group 82"/>
          <p:cNvGraphicFramePr>
            <a:graphicFrameLocks noGrp="1"/>
          </p:cNvGraphicFramePr>
          <p:nvPr/>
        </p:nvGraphicFramePr>
        <p:xfrm>
          <a:off x="179388" y="836613"/>
          <a:ext cx="8828087" cy="5113340"/>
        </p:xfrm>
        <a:graphic>
          <a:graphicData uri="http://schemas.openxmlformats.org/drawingml/2006/table">
            <a:tbl>
              <a:tblPr/>
              <a:tblGrid>
                <a:gridCol w="914400"/>
                <a:gridCol w="2047875"/>
                <a:gridCol w="208280"/>
                <a:gridCol w="208280"/>
                <a:gridCol w="2174875"/>
                <a:gridCol w="208280"/>
                <a:gridCol w="228600"/>
                <a:gridCol w="208280"/>
                <a:gridCol w="2420937"/>
                <a:gridCol w="208280"/>
              </a:tblGrid>
              <a:tr h="665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200" b="0"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(2)</a:t>
                      </a:r>
                      <a:endParaRPr kumimoji="0" lang="en-US"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(3)</a:t>
                      </a:r>
                      <a:endParaRPr kumimoji="0" lang="en-US"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(4)= (2) </a:t>
                      </a:r>
                      <a:r>
                        <a:rPr kumimoji="0" lang="fr-FR" sz="1200" b="1" i="0" u="none" strike="noStrike" cap="none" normalizeH="0" baseline="0" smtClean="0">
                          <a:ln>
                            <a:noFill/>
                          </a:ln>
                          <a:solidFill>
                            <a:srgbClr val="000000"/>
                          </a:solidFill>
                          <a:effectLst/>
                          <a:latin typeface="Times New Roman" pitchFamily="18" charset="0"/>
                          <a:cs typeface="Times New Roman" pitchFamily="18" charset="0"/>
                        </a:rPr>
                        <a:t>x </a:t>
                      </a: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(3)</a:t>
                      </a:r>
                      <a:endParaRPr kumimoji="0" lang="el-GR"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439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Έτος</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Καθαρή  ταμειακή ροή</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(Εισροές μείον εκροές)</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Σε εκατομ.</a:t>
                      </a: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ΕΥΡΩ</a:t>
                      </a:r>
                      <a:endParaRPr kumimoji="0" lang="en-US"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Συντελεστής προεξόφλησης ή</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Αναγωγής (μείωσης) σε παρούσες Αξίες (Παράρτημα 1)</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1</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8%     </a:t>
                      </a: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               20%</a:t>
                      </a:r>
                      <a:endParaRPr kumimoji="0" lang="el-GR"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ΚΑΘΑΡΗ ΠΑΡΟΥΣΑ ΑΞΙΑ   (ΚΠΑ)</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Σε εκατομ.ΕΥΡΩ</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1</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8%                 </a:t>
                      </a: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                   20%</a:t>
                      </a:r>
                      <a:endParaRPr kumimoji="0" lang="el-GR"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681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0</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3</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4</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5</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6</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7</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1" u="sng" strike="noStrike" cap="none" normalizeH="0" baseline="0" smtClean="0">
                          <a:ln>
                            <a:noFill/>
                          </a:ln>
                          <a:solidFill>
                            <a:schemeClr val="accent2"/>
                          </a:solidFill>
                          <a:effectLst>
                            <a:outerShdw blurRad="38100" dist="38100" dir="2700000" algn="tl">
                              <a:srgbClr val="C0C0C0"/>
                            </a:outerShdw>
                          </a:effectLst>
                          <a:latin typeface="Times New Roman" pitchFamily="18" charset="0"/>
                          <a:cs typeface="Times New Roman" pitchFamily="18" charset="0"/>
                        </a:rPr>
                        <a:t>-11000</a:t>
                      </a:r>
                      <a:r>
                        <a:rPr kumimoji="0" lang="el-GR" sz="1200" b="1" i="0" u="sng" strike="noStrike" cap="none" normalizeH="0" baseline="0" smtClean="0">
                          <a:ln>
                            <a:noFill/>
                          </a:ln>
                          <a:solidFill>
                            <a:schemeClr val="accent2"/>
                          </a:solidFill>
                          <a:effectLst>
                            <a:outerShdw blurRad="38100" dist="38100" dir="2700000" algn="tl">
                              <a:srgbClr val="C0C0C0"/>
                            </a:outerShdw>
                          </a:effectLst>
                          <a:latin typeface="Times New Roman" pitchFamily="18" charset="0"/>
                          <a:cs typeface="Times New Roman" pitchFamily="18" charset="0"/>
                        </a:rPr>
                        <a:t>#</a:t>
                      </a:r>
                      <a:endParaRPr kumimoji="0" lang="en-US" sz="1200" b="1" i="0" u="sng" strike="noStrike" cap="none" normalizeH="0" baseline="0" smtClean="0">
                        <a:ln>
                          <a:noFill/>
                        </a:ln>
                        <a:solidFill>
                          <a:schemeClr val="accent2"/>
                        </a:solidFill>
                        <a:effectLst>
                          <a:outerShdw blurRad="38100" dist="38100" dir="2700000" algn="tl">
                            <a:srgbClr val="C0C0C0"/>
                          </a:outerShdw>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+1000</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+1200</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+1300</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+1500</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+1300</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+1200</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+22000</a:t>
                      </a:r>
                      <a:endParaRPr kumimoji="0" lang="en-US"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1,000            </a:t>
                      </a: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1,000            </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0,847            </a:t>
                      </a: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                 0.833</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0,718                             0,6</a:t>
                      </a: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94</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0,609</a:t>
                      </a: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                             0,578</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0,</a:t>
                      </a: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515                             0,482</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0,4</a:t>
                      </a: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3</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7            </a:t>
                      </a: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0,4</a:t>
                      </a: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02</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0,370</a:t>
                      </a: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                             0,335</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0,314            </a:t>
                      </a: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0,279</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1" u="sng"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a:t>
                      </a:r>
                      <a:r>
                        <a:rPr kumimoji="0" lang="en-US" sz="1200" b="1" i="1" u="sng" strike="noStrike" cap="none" normalizeH="0" baseline="0" smtClean="0">
                          <a:ln>
                            <a:noFill/>
                          </a:ln>
                          <a:solidFill>
                            <a:srgbClr val="000000"/>
                          </a:solidFill>
                          <a:effectLst/>
                          <a:latin typeface="Times New Roman" pitchFamily="18" charset="0"/>
                          <a:cs typeface="Times New Roman" pitchFamily="18" charset="0"/>
                        </a:rPr>
                        <a:t>11000</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200" b="1" i="1" u="sng" strike="noStrike" cap="none" normalizeH="0" baseline="0" smtClean="0">
                          <a:ln>
                            <a:noFill/>
                          </a:ln>
                          <a:solidFill>
                            <a:srgbClr val="000000"/>
                          </a:solidFill>
                          <a:effectLst/>
                          <a:latin typeface="Times New Roman" pitchFamily="18" charset="0"/>
                          <a:cs typeface="Times New Roman" pitchFamily="18" charset="0"/>
                        </a:rPr>
                        <a:t>-11000</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847              </a:t>
                      </a: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                          833</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862             </a:t>
                      </a: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                          832.8</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792</a:t>
                      </a: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                                       751    </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77</a:t>
                      </a: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3</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                         723</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568</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5</a:t>
                      </a: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23</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444</a:t>
                      </a: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                                        402</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6908             </a:t>
                      </a:r>
                      <a:r>
                        <a:rPr kumimoji="0" lang="el-GR" sz="1200" b="1" i="0" u="none" strike="noStrike" cap="none" normalizeH="0" baseline="0" smtClean="0">
                          <a:ln>
                            <a:noFill/>
                          </a:ln>
                          <a:solidFill>
                            <a:srgbClr val="000000"/>
                          </a:solidFill>
                          <a:effectLst/>
                          <a:latin typeface="Times New Roman" pitchFamily="18" charset="0"/>
                          <a:cs typeface="Times New Roman" pitchFamily="18" charset="0"/>
                        </a:rPr>
                        <a:t>                        6138</a:t>
                      </a:r>
                      <a:endParaRPr kumimoji="0" lang="el-GR"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1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200" b="0"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+18500</a:t>
                      </a:r>
                      <a:endParaRPr kumimoji="0" lang="en-US"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rgbClr val="000000"/>
                          </a:solidFill>
                          <a:effectLst/>
                          <a:latin typeface="Times New Roman" pitchFamily="18" charset="0"/>
                          <a:cs typeface="Times New Roman" pitchFamily="18" charset="0"/>
                        </a:rPr>
                        <a:t>      </a:t>
                      </a:r>
                      <a:r>
                        <a:rPr kumimoji="0" lang="el-GR" sz="1200" b="1" i="1" u="none" strike="noStrike" cap="none" normalizeH="0" baseline="0" smtClean="0">
                          <a:ln>
                            <a:noFill/>
                          </a:ln>
                          <a:solidFill>
                            <a:srgbClr val="000000"/>
                          </a:solidFill>
                          <a:effectLst/>
                          <a:latin typeface="Times New Roman" pitchFamily="18" charset="0"/>
                          <a:cs typeface="Times New Roman" pitchFamily="18" charset="0"/>
                        </a:rPr>
                        <a:t>11</a:t>
                      </a:r>
                      <a:r>
                        <a:rPr kumimoji="0" lang="en-US" sz="1200" b="1" i="1" u="none" strike="noStrike" cap="none" normalizeH="0" baseline="0" smtClean="0">
                          <a:ln>
                            <a:noFill/>
                          </a:ln>
                          <a:solidFill>
                            <a:srgbClr val="000000"/>
                          </a:solidFill>
                          <a:effectLst/>
                          <a:latin typeface="Times New Roman" pitchFamily="18" charset="0"/>
                          <a:cs typeface="Times New Roman" pitchFamily="18" charset="0"/>
                        </a:rPr>
                        <a:t>19</a:t>
                      </a:r>
                      <a:r>
                        <a:rPr kumimoji="0" lang="el-GR" sz="1200" b="1" i="1" u="none" strike="noStrike" cap="none" normalizeH="0" baseline="0" smtClean="0">
                          <a:ln>
                            <a:noFill/>
                          </a:ln>
                          <a:solidFill>
                            <a:srgbClr val="000000"/>
                          </a:solidFill>
                          <a:effectLst/>
                          <a:latin typeface="Times New Roman" pitchFamily="18" charset="0"/>
                          <a:cs typeface="Times New Roman" pitchFamily="18" charset="0"/>
                        </a:rPr>
                        <a:t>4</a:t>
                      </a:r>
                      <a:r>
                        <a:rPr kumimoji="0" lang="en-US" sz="1200" b="1" i="1" u="none" strike="noStrike" cap="none" normalizeH="0" baseline="0" smtClean="0">
                          <a:ln>
                            <a:noFill/>
                          </a:ln>
                          <a:solidFill>
                            <a:srgbClr val="000000"/>
                          </a:solidFill>
                          <a:effectLst/>
                          <a:latin typeface="Times New Roman" pitchFamily="18" charset="0"/>
                          <a:cs typeface="Times New Roman" pitchFamily="18" charset="0"/>
                        </a:rPr>
                        <a:t>    </a:t>
                      </a:r>
                      <a:r>
                        <a:rPr kumimoji="0" lang="el-GR" sz="1200" b="1" i="1" u="none" strike="noStrike" cap="none" normalizeH="0" baseline="0" smtClean="0">
                          <a:ln>
                            <a:noFill/>
                          </a:ln>
                          <a:solidFill>
                            <a:srgbClr val="000000"/>
                          </a:solidFill>
                          <a:effectLst/>
                          <a:latin typeface="Times New Roman" pitchFamily="18" charset="0"/>
                          <a:cs typeface="Times New Roman" pitchFamily="18" charset="0"/>
                        </a:rPr>
                        <a:t>                             </a:t>
                      </a:r>
                      <a:r>
                        <a:rPr kumimoji="0" lang="en-US" sz="1200" b="1" i="1" u="none" strike="noStrike" cap="none" normalizeH="0" baseline="0" smtClean="0">
                          <a:ln>
                            <a:noFill/>
                          </a:ln>
                          <a:solidFill>
                            <a:srgbClr val="000000"/>
                          </a:solidFill>
                          <a:effectLst/>
                          <a:latin typeface="Times New Roman" pitchFamily="18" charset="0"/>
                          <a:cs typeface="Times New Roman" pitchFamily="18" charset="0"/>
                        </a:rPr>
                        <a:t>1</a:t>
                      </a:r>
                      <a:r>
                        <a:rPr kumimoji="0" lang="el-GR" sz="1200" b="1" i="1" u="none" strike="noStrike" cap="none" normalizeH="0" baseline="0" smtClean="0">
                          <a:ln>
                            <a:noFill/>
                          </a:ln>
                          <a:solidFill>
                            <a:srgbClr val="000000"/>
                          </a:solidFill>
                          <a:effectLst/>
                          <a:latin typeface="Times New Roman" pitchFamily="18" charset="0"/>
                          <a:cs typeface="Times New Roman" pitchFamily="18" charset="0"/>
                        </a:rPr>
                        <a:t>0203</a:t>
                      </a:r>
                      <a:r>
                        <a:rPr kumimoji="0" lang="en-US" sz="1200" b="1" i="1" u="none" strike="noStrike" cap="none" normalizeH="0" baseline="0" smtClean="0">
                          <a:ln>
                            <a:noFill/>
                          </a:ln>
                          <a:solidFill>
                            <a:srgbClr val="99CCFF"/>
                          </a:solidFill>
                          <a:effectLst/>
                          <a:latin typeface="Times New Roman" pitchFamily="18" charset="0"/>
                          <a:cs typeface="Times New Roman" pitchFamily="18" charset="0"/>
                        </a:rPr>
                        <a:t>                  </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smtClean="0">
                          <a:ln>
                            <a:noFill/>
                          </a:ln>
                          <a:solidFill>
                            <a:srgbClr val="000000"/>
                          </a:solidFill>
                          <a:effectLst/>
                          <a:latin typeface="Times New Roman" pitchFamily="18" charset="0"/>
                          <a:cs typeface="Times New Roman" pitchFamily="18" charset="0"/>
                        </a:rPr>
                        <a:t>      </a:t>
                      </a:r>
                      <a:r>
                        <a:rPr kumimoji="0" lang="el-GR" sz="1200" b="1" i="1" u="none" strike="noStrike" cap="none" normalizeH="0" baseline="0" smtClean="0">
                          <a:ln>
                            <a:noFill/>
                          </a:ln>
                          <a:solidFill>
                            <a:srgbClr val="000000"/>
                          </a:solidFill>
                          <a:effectLst/>
                          <a:latin typeface="Times New Roman" pitchFamily="18" charset="0"/>
                          <a:cs typeface="Times New Roman" pitchFamily="18" charset="0"/>
                        </a:rPr>
                        <a:t>ΚΠΑ</a:t>
                      </a:r>
                      <a:r>
                        <a:rPr kumimoji="0" lang="el-GR" sz="1200" b="1" i="1" u="none" strike="noStrike" cap="none" normalizeH="0" baseline="-30000" smtClean="0">
                          <a:ln>
                            <a:noFill/>
                          </a:ln>
                          <a:solidFill>
                            <a:srgbClr val="000000"/>
                          </a:solidFill>
                          <a:effectLst/>
                          <a:latin typeface="Times New Roman" pitchFamily="18" charset="0"/>
                          <a:cs typeface="Times New Roman" pitchFamily="18" charset="0"/>
                        </a:rPr>
                        <a:t>1</a:t>
                      </a:r>
                      <a:r>
                        <a:rPr kumimoji="0" lang="el-GR" sz="1200" b="1" i="1" u="none" strike="noStrike" cap="none" normalizeH="0" baseline="0" smtClean="0">
                          <a:ln>
                            <a:noFill/>
                          </a:ln>
                          <a:solidFill>
                            <a:srgbClr val="000000"/>
                          </a:solidFill>
                          <a:effectLst/>
                          <a:latin typeface="Times New Roman" pitchFamily="18" charset="0"/>
                          <a:cs typeface="Times New Roman" pitchFamily="18" charset="0"/>
                        </a:rPr>
                        <a:t>                                    ΚΠΑ</a:t>
                      </a:r>
                      <a:r>
                        <a:rPr kumimoji="0" lang="el-GR" sz="1200" b="1" i="1" u="none" strike="noStrike" cap="none" normalizeH="0" baseline="-30000" smtClean="0">
                          <a:ln>
                            <a:noFill/>
                          </a:ln>
                          <a:solidFill>
                            <a:srgbClr val="000000"/>
                          </a:solidFill>
                          <a:effectLst/>
                          <a:latin typeface="Times New Roman" pitchFamily="18" charset="0"/>
                          <a:cs typeface="Times New Roman" pitchFamily="18" charset="0"/>
                        </a:rPr>
                        <a:t>2</a:t>
                      </a:r>
                      <a:endParaRPr kumimoji="0" lang="el-GR"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665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8200" name="Rectangle 73"/>
          <p:cNvSpPr>
            <a:spLocks noChangeArrowheads="1"/>
          </p:cNvSpPr>
          <p:nvPr/>
        </p:nvSpPr>
        <p:spPr bwMode="auto">
          <a:xfrm>
            <a:off x="2051050" y="6223000"/>
            <a:ext cx="3101975" cy="304800"/>
          </a:xfrm>
          <a:prstGeom prst="rect">
            <a:avLst/>
          </a:prstGeom>
          <a:noFill/>
          <a:ln w="9525">
            <a:noFill/>
            <a:miter lim="800000"/>
            <a:headEnd/>
            <a:tailEnd/>
          </a:ln>
        </p:spPr>
        <p:txBody>
          <a:bodyPr wrap="none" anchor="ctr">
            <a:spAutoFit/>
          </a:bodyPr>
          <a:lstStyle/>
          <a:p>
            <a:pPr>
              <a:spcBef>
                <a:spcPct val="0"/>
              </a:spcBef>
            </a:pPr>
            <a:r>
              <a:rPr lang="el-GR" sz="1400">
                <a:solidFill>
                  <a:schemeClr val="accent2"/>
                </a:solidFill>
                <a:latin typeface="Arial" charset="0"/>
              </a:rPr>
              <a:t>#=ΕΡΕΥΝΑ +ΑΛΛΕΣ ΕΠΕΝΔΥΣΕΙΣ</a:t>
            </a:r>
            <a:endParaRPr lang="el-GR" sz="1400">
              <a:solidFill>
                <a:schemeClr val="accent2"/>
              </a:solidFill>
              <a:latin typeface="Arial" charset="0"/>
              <a:cs typeface="Arial" charset="0"/>
            </a:endParaRPr>
          </a:p>
        </p:txBody>
      </p:sp>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Group 2"/>
          <p:cNvGraphicFramePr>
            <a:graphicFrameLocks noGrp="1"/>
          </p:cNvGraphicFramePr>
          <p:nvPr/>
        </p:nvGraphicFramePr>
        <p:xfrm>
          <a:off x="468313" y="260350"/>
          <a:ext cx="8280400" cy="5761039"/>
        </p:xfrm>
        <a:graphic>
          <a:graphicData uri="http://schemas.openxmlformats.org/drawingml/2006/table">
            <a:tbl>
              <a:tblPr/>
              <a:tblGrid>
                <a:gridCol w="1241425"/>
                <a:gridCol w="1404937"/>
                <a:gridCol w="2052638"/>
                <a:gridCol w="215900"/>
                <a:gridCol w="612775"/>
                <a:gridCol w="1727200"/>
                <a:gridCol w="1025525"/>
              </a:tblGrid>
              <a:tr h="1931988">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Συντελεστής προεξόφλησης(μείωσης)</a:t>
                      </a:r>
                      <a:endParaRPr kumimoji="0" lang="el-G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ΚΑΘΑΡΑ ΠΑΡΟΥΣΑ ΑΞΙΑ</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(ΚΠΑ ή </a:t>
                      </a: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NPV</a:t>
                      </a: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 του επενδυτικού σχεδίου(σε εκατομ.ΕΥΡΩ)</a:t>
                      </a:r>
                      <a:endParaRPr kumimoji="0" lang="el-G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31825">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18%(</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i</a:t>
                      </a:r>
                      <a:r>
                        <a:rPr kumimoji="0" lang="el-GR" sz="1400" b="1" i="0" u="none" strike="noStrike" cap="none" normalizeH="0" baseline="-30000" smtClean="0">
                          <a:ln>
                            <a:noFill/>
                          </a:ln>
                          <a:solidFill>
                            <a:schemeClr val="tx1"/>
                          </a:solidFill>
                          <a:effectLst/>
                          <a:latin typeface="Times New Roman" pitchFamily="18" charset="0"/>
                          <a:cs typeface="Times New Roman" pitchFamily="18" charset="0"/>
                        </a:rPr>
                        <a:t>1</a:t>
                      </a: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20%(</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i</a:t>
                      </a:r>
                      <a:r>
                        <a:rPr kumimoji="0" lang="el-GR" sz="1400" b="1" i="0" u="none" strike="noStrike" cap="none" normalizeH="0" baseline="-30000" smtClean="0">
                          <a:ln>
                            <a:noFill/>
                          </a:ln>
                          <a:solidFill>
                            <a:schemeClr val="tx1"/>
                          </a:solidFill>
                          <a:effectLst/>
                          <a:latin typeface="Times New Roman" pitchFamily="18" charset="0"/>
                          <a:cs typeface="Times New Roman" pitchFamily="18" charset="0"/>
                        </a:rPr>
                        <a:t>2</a:t>
                      </a: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l-GR"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11194(ΚΠΑ</a:t>
                      </a:r>
                      <a:r>
                        <a:rPr kumimoji="0" lang="el-GR" sz="1400" b="1" i="0" u="none" strike="noStrike" cap="none" normalizeH="0" baseline="-30000" smtClean="0">
                          <a:ln>
                            <a:noFill/>
                          </a:ln>
                          <a:solidFill>
                            <a:schemeClr val="tx1"/>
                          </a:solidFill>
                          <a:effectLst/>
                          <a:latin typeface="Times New Roman" pitchFamily="18" charset="0"/>
                          <a:cs typeface="Times New Roman" pitchFamily="18" charset="0"/>
                        </a:rPr>
                        <a:t>1</a:t>
                      </a: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10203(ΚΠΑ</a:t>
                      </a:r>
                      <a:r>
                        <a:rPr kumimoji="0" lang="el-GR" sz="1400" b="1" i="0" u="none" strike="noStrike" cap="none" normalizeH="0" baseline="-30000" smtClean="0">
                          <a:ln>
                            <a:noFill/>
                          </a:ln>
                          <a:solidFill>
                            <a:schemeClr val="tx1"/>
                          </a:solidFill>
                          <a:effectLst/>
                          <a:latin typeface="Times New Roman" pitchFamily="18" charset="0"/>
                          <a:cs typeface="Times New Roman" pitchFamily="18" charset="0"/>
                        </a:rPr>
                        <a:t>2</a:t>
                      </a: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l-GR"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ΕΡΕΥΝΑ+ΑΛΛΕΣ ΕΠΕΝΔΥΣΕΙΣ=11000</a:t>
                      </a:r>
                      <a:endParaRPr kumimoji="0" lang="el-GR"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l-GR"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1825">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1931988">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a:t>
                      </a: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Αρα ο ακριβής ΕΣΑ(</a:t>
                      </a: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IRR</a:t>
                      </a: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 κυμαίνεται μεταξύ 18% και 20%. Με βάση την σχέση (9) έχουμε:</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ΔΙΑΦΟΡΑ ΕΣΑ(</a:t>
                      </a: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IRR</a:t>
                      </a: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)=11000</a:t>
                      </a:r>
                      <a:r>
                        <a:rPr kumimoji="0" lang="el-GR" sz="1400" b="1" i="0" u="none" strike="noStrike" cap="none" normalizeH="0" baseline="30000" smtClean="0">
                          <a:ln>
                            <a:noFill/>
                          </a:ln>
                          <a:solidFill>
                            <a:schemeClr val="tx1"/>
                          </a:solidFill>
                          <a:effectLst/>
                          <a:latin typeface="Times New Roman" pitchFamily="18" charset="0"/>
                          <a:cs typeface="Times New Roman" pitchFamily="18" charset="0"/>
                        </a:rPr>
                        <a:t> </a:t>
                      </a: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- 10203 / (11194-10203)Χ (20-18) = 1.61</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1" i="0" u="sng" strike="noStrike" cap="none" normalizeH="0" baseline="0" smtClean="0">
                          <a:ln>
                            <a:noFill/>
                          </a:ln>
                          <a:solidFill>
                            <a:schemeClr val="tx1"/>
                          </a:solidFill>
                          <a:effectLst/>
                          <a:latin typeface="Times New Roman" pitchFamily="18" charset="0"/>
                          <a:cs typeface="Times New Roman" pitchFamily="18" charset="0"/>
                        </a:rPr>
                        <a:t>Σύμφωνα με την σχέση (9) ΤΕΛΙΚΗ ΕΣΑ= 20-1.61=18.40%</a:t>
                      </a:r>
                      <a:endParaRPr kumimoji="0" lang="en-US" sz="1400" b="1" i="0" u="sng"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l-G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633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49195" name="Rectangle 43"/>
          <p:cNvSpPr>
            <a:spLocks noChangeArrowheads="1"/>
          </p:cNvSpPr>
          <p:nvPr/>
        </p:nvSpPr>
        <p:spPr bwMode="auto">
          <a:xfrm>
            <a:off x="2700338" y="6278563"/>
            <a:ext cx="5540375" cy="336550"/>
          </a:xfrm>
          <a:prstGeom prst="rect">
            <a:avLst/>
          </a:prstGeom>
          <a:noFill/>
          <a:ln w="9525">
            <a:noFill/>
            <a:miter lim="800000"/>
            <a:headEnd/>
            <a:tailEnd/>
          </a:ln>
        </p:spPr>
        <p:txBody>
          <a:bodyPr wrap="none" anchor="ctr">
            <a:spAutoFit/>
          </a:bodyPr>
          <a:lstStyle/>
          <a:p>
            <a:pPr>
              <a:spcBef>
                <a:spcPct val="0"/>
              </a:spcBef>
            </a:pPr>
            <a:r>
              <a:rPr lang="el-GR" sz="1600">
                <a:solidFill>
                  <a:srgbClr val="00CC00"/>
                </a:solidFill>
                <a:latin typeface="Arial" charset="0"/>
              </a:rPr>
              <a:t>Επομένως ο εσωτερικός συντελεστής απόδοσης είναι 18.4 %.</a:t>
            </a:r>
            <a:endParaRPr lang="el-GR" sz="1600" b="0">
              <a:solidFill>
                <a:srgbClr val="00CC00"/>
              </a:solidFill>
              <a:latin typeface="Arial" charset="0"/>
              <a:cs typeface="Arial" charset="0"/>
            </a:endParaRPr>
          </a:p>
        </p:txBody>
      </p:sp>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ChangeArrowheads="1"/>
          </p:cNvSpPr>
          <p:nvPr/>
        </p:nvSpPr>
        <p:spPr bwMode="auto">
          <a:xfrm>
            <a:off x="0" y="88900"/>
            <a:ext cx="8964613" cy="6686550"/>
          </a:xfrm>
          <a:prstGeom prst="rect">
            <a:avLst/>
          </a:prstGeom>
          <a:noFill/>
          <a:ln w="9525" algn="ctr">
            <a:noFill/>
            <a:miter lim="800000"/>
            <a:headEnd/>
            <a:tailEnd/>
          </a:ln>
          <a:effectLst/>
        </p:spPr>
        <p:txBody>
          <a:bodyPr anchor="ctr">
            <a:spAutoFit/>
          </a:bodyPr>
          <a:lstStyle/>
          <a:p>
            <a:pPr algn="l">
              <a:defRPr/>
            </a:pPr>
            <a:r>
              <a:rPr lang="el-GR" sz="1400" b="0"/>
              <a:t>Εφ’όσον ο εσωτερικός συντελεστής απόδοσης (ΕΣΑ) 18.39% είναι υψηλότερος από το επιτόκιο δανεισμού που ισχύει στον συγκεκριμένο βιομηχανικό κλάδο και το επίσημο επιτόκιο του κλάδου είναι περίπου στο 10% σήμερα, το σχέδιο επένδυσης γίνεται αποδεκτό από ιδιωτική-χρηματική άποψη, αν βέβαια δεν εξετάζονται άλλα υποψήφια σχέ­δια επένδυσης με υψηλότερα ΕΣΑ.</a:t>
            </a:r>
            <a:endParaRPr lang="en-US" sz="1400" b="0"/>
          </a:p>
          <a:p>
            <a:pPr algn="l">
              <a:defRPr/>
            </a:pPr>
            <a:r>
              <a:rPr lang="el-GR" sz="1400" b="0"/>
              <a:t>Για να φθάσουμε στα δύο αυτά μεγέθη της ΚΠΑ δηλαδή ΚΠΑ1 = η θετική ΚΠΑ (προεξόφληση με ι</a:t>
            </a:r>
            <a:r>
              <a:rPr lang="el-GR" sz="1400" b="0" baseline="-25000"/>
              <a:t>1</a:t>
            </a:r>
            <a:r>
              <a:rPr lang="el-GR" sz="1400" b="0"/>
              <a:t>)  και ΚΠΑ2 = η αρνητική ΚΠΑ (προεξόφληση με ι</a:t>
            </a:r>
            <a:r>
              <a:rPr lang="el-GR" sz="1400" b="0" baseline="-25000"/>
              <a:t>2</a:t>
            </a:r>
            <a:r>
              <a:rPr lang="el-GR" sz="1400" b="0"/>
              <a:t>) χρειαζόμαστε κατ’αρχάς ένα μέγεθος – οδηγό έστω και κατά προσέγγιση. </a:t>
            </a:r>
            <a:r>
              <a:rPr lang="el-GR" sz="1400">
                <a:effectLst>
                  <a:outerShdw blurRad="38100" dist="38100" dir="2700000" algn="tl">
                    <a:srgbClr val="C0C0C0"/>
                  </a:outerShdw>
                </a:effectLst>
              </a:rPr>
              <a:t>Για τις μεταλλευτικές επενδύσεις υπάρχει η παρακάτω καθαρά εμπειρική σχέση:</a:t>
            </a:r>
            <a:endParaRPr lang="en-US" sz="1400">
              <a:effectLst>
                <a:outerShdw blurRad="38100" dist="38100" dir="2700000" algn="tl">
                  <a:srgbClr val="C0C0C0"/>
                </a:outerShdw>
              </a:effectLst>
            </a:endParaRPr>
          </a:p>
          <a:p>
            <a:pPr algn="l">
              <a:defRPr/>
            </a:pPr>
            <a:endParaRPr lang="en-US" sz="1400"/>
          </a:p>
          <a:p>
            <a:pPr algn="l">
              <a:defRPr/>
            </a:pPr>
            <a:endParaRPr lang="en-US" sz="1400" b="0"/>
          </a:p>
          <a:p>
            <a:pPr algn="l">
              <a:defRPr/>
            </a:pPr>
            <a:r>
              <a:rPr lang="el-GR" sz="1400" b="0"/>
              <a:t>Αν οι χρηματοροές είναι σε τρέχουσες τιμές (δηλαδή περιλαμβάνουν τον τρέχοντα πληθωρισμό) τότε και ο ΕΣΑ που θα υπολογισθεί θα είναι σε τρέχουσες τιμές και θα λαμβάνει υπ’όψη τον υφιστάμενο πληθωρισμό. </a:t>
            </a:r>
            <a:r>
              <a:rPr lang="el-GR" sz="1400"/>
              <a:t>Για να υπολογίσουμε τον ΕΣΑ σε σταθερές/πραγματικές τιμές (σταθερή αγοραστική δύναμη) (ΣΑΔ)  ή </a:t>
            </a:r>
            <a:r>
              <a:rPr lang="en-GB" sz="1400"/>
              <a:t>C</a:t>
            </a:r>
            <a:r>
              <a:rPr lang="el-GR" sz="1400"/>
              <a:t>.</a:t>
            </a:r>
            <a:r>
              <a:rPr lang="en-GB" sz="1400"/>
              <a:t>P</a:t>
            </a:r>
            <a:r>
              <a:rPr lang="el-GR" sz="1400"/>
              <a:t>.</a:t>
            </a:r>
            <a:r>
              <a:rPr lang="en-GB" sz="1400"/>
              <a:t>P</a:t>
            </a:r>
            <a:r>
              <a:rPr lang="el-GR" sz="1400"/>
              <a:t>(</a:t>
            </a:r>
            <a:r>
              <a:rPr lang="en-GB" sz="1400"/>
              <a:t>Constant Purchasing Power</a:t>
            </a:r>
            <a:r>
              <a:rPr lang="el-GR" sz="1400"/>
              <a:t>) που είναι και το πλέον σημαντικό χρησιμοποιούμε την παρακάτω σχέση:</a:t>
            </a:r>
            <a:endParaRPr lang="en-US" sz="1400"/>
          </a:p>
          <a:p>
            <a:pPr algn="l">
              <a:defRPr/>
            </a:pPr>
            <a:endParaRPr lang="en-US" sz="1400"/>
          </a:p>
          <a:p>
            <a:pPr algn="l">
              <a:defRPr/>
            </a:pPr>
            <a:r>
              <a:rPr lang="el-GR" sz="1400" b="0"/>
              <a:t>Όπου:</a:t>
            </a:r>
            <a:endParaRPr lang="en-US" sz="1400" b="0"/>
          </a:p>
          <a:p>
            <a:pPr algn="l">
              <a:defRPr/>
            </a:pPr>
            <a:r>
              <a:rPr lang="el-GR" sz="1400" u="sng"/>
              <a:t>ΕΣΑπραγμ.</a:t>
            </a:r>
            <a:r>
              <a:rPr lang="el-GR" sz="1400"/>
              <a:t> = Εσωτερικός Συντελεστής Απόδοσης επενδυομένου κεφαλαίου σε πραγματικές/ σταθερές τιμές,</a:t>
            </a:r>
            <a:endParaRPr lang="en-US" sz="1400"/>
          </a:p>
          <a:p>
            <a:pPr algn="l">
              <a:defRPr/>
            </a:pPr>
            <a:r>
              <a:rPr lang="el-GR" sz="1400" u="sng"/>
              <a:t>ΕΣΑτρχ. </a:t>
            </a:r>
            <a:r>
              <a:rPr lang="el-GR" sz="1400"/>
              <a:t> = Εσωτερικός Συντελεστής Απόδοσης επενδυομένου κεφαλαίου σε τρέχουσες τιμές, (περιλαμβάνει τον πληθωρισμό)</a:t>
            </a:r>
            <a:endParaRPr lang="en-US" sz="1400"/>
          </a:p>
          <a:p>
            <a:pPr algn="l">
              <a:defRPr/>
            </a:pPr>
            <a:r>
              <a:rPr lang="el-GR" sz="1400" u="sng"/>
              <a:t>π </a:t>
            </a:r>
            <a:r>
              <a:rPr lang="el-GR" sz="1400"/>
              <a:t>= τρέχον πληθωρισμός(%).</a:t>
            </a:r>
            <a:endParaRPr lang="en-US" sz="1400"/>
          </a:p>
          <a:p>
            <a:pPr algn="l">
              <a:defRPr/>
            </a:pPr>
            <a:r>
              <a:rPr lang="el-GR" sz="1400"/>
              <a:t>Η χρήση του ΕΣΑ αν και πολύ χρήσιμη έχει δύο μειονεκτήματα σε σχέση με την χρήση της ΚΠΑ. Το πρώτο μειονέκτημα αναφέρεται στο γεγονός ότι όταν έχουμε εναλλακτικές προσεγγίσεις σε μία επένδυση είναι αδύνατο να μας δώσει την καλύτερη οικονομικά λύση. Το άλλο μειονέκτημα προκύπτει στις περιπτώσεις που οι χρηματοροές αλλάζουν κατεύθυνση δηλαδή θετικές ή αρνητικές. Σε μια τέτοια περίπτωση προκύπτουν περισσότερα του ενός μεγέθη ΕΣΑ</a:t>
            </a:r>
            <a:r>
              <a:rPr lang="el-GR" sz="1400" b="0"/>
              <a:t> . Σε επενδυτικά προγράμματα που υλοποιούνται και με σημαντικά δανειακά κεφάλαια οι χρηματοροές τους που θα περιλάβουν την αποπληρωμή των δανείων αυτών είναι  πιθανόν να παρουσιάσουν αυτή την εικόνα δηλαδή στην διάρκεια κάποιων ετών οι χρηματοροές να γίνονται από θετικές αρνητικές ή αντιστρόφως.</a:t>
            </a:r>
          </a:p>
        </p:txBody>
      </p:sp>
      <p:graphicFrame>
        <p:nvGraphicFramePr>
          <p:cNvPr id="52238" name="Group 14"/>
          <p:cNvGraphicFramePr>
            <a:graphicFrameLocks noGrp="1"/>
          </p:cNvGraphicFramePr>
          <p:nvPr/>
        </p:nvGraphicFramePr>
        <p:xfrm>
          <a:off x="611188" y="1844675"/>
          <a:ext cx="6265862" cy="335280"/>
        </p:xfrm>
        <a:graphic>
          <a:graphicData uri="http://schemas.openxmlformats.org/drawingml/2006/table">
            <a:tbl>
              <a:tblPr/>
              <a:tblGrid>
                <a:gridCol w="6265862"/>
              </a:tblGrid>
              <a:tr h="215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ΕΣΑ(</a:t>
                      </a:r>
                      <a:r>
                        <a:rPr kumimoji="0" lang="en-GB" sz="1600" b="1" i="0" u="none" strike="noStrike" cap="none" normalizeH="0" baseline="0" smtClean="0">
                          <a:ln>
                            <a:noFill/>
                          </a:ln>
                          <a:solidFill>
                            <a:schemeClr val="tx1"/>
                          </a:solidFill>
                          <a:effectLst/>
                          <a:latin typeface="Times New Roman" pitchFamily="18" charset="0"/>
                          <a:cs typeface="Times New Roman" pitchFamily="18" charset="0"/>
                        </a:rPr>
                        <a:t>IRR</a:t>
                      </a: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 = 60 / Συνολική περίοδος αποπληρωμής της επένδυσης</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38100" cap="flat" cmpd="sng" algn="ctr">
                      <a:solidFill>
                        <a:srgbClr val="3333CC"/>
                      </a:solidFill>
                      <a:prstDash val="solid"/>
                      <a:round/>
                      <a:headEnd type="none" w="med" len="med"/>
                      <a:tailEnd type="none" w="med" len="med"/>
                    </a:lnL>
                    <a:lnR w="38100" cap="flat" cmpd="sng" algn="ctr">
                      <a:solidFill>
                        <a:srgbClr val="3333CC"/>
                      </a:solidFill>
                      <a:prstDash val="solid"/>
                      <a:round/>
                      <a:headEnd type="none" w="med" len="med"/>
                      <a:tailEnd type="none" w="med" len="med"/>
                    </a:lnR>
                    <a:lnT w="38100" cap="flat" cmpd="sng" algn="ctr">
                      <a:solidFill>
                        <a:srgbClr val="3333CC"/>
                      </a:solidFill>
                      <a:prstDash val="solid"/>
                      <a:round/>
                      <a:headEnd type="none" w="med" len="med"/>
                      <a:tailEnd type="none" w="med" len="med"/>
                    </a:lnT>
                    <a:lnB w="38100" cap="flat" cmpd="sng" algn="ctr">
                      <a:solidFill>
                        <a:srgbClr val="3333CC"/>
                      </a:solidFill>
                      <a:prstDash val="solid"/>
                      <a:round/>
                      <a:headEnd type="none" w="med" len="med"/>
                      <a:tailEnd type="none" w="med" len="med"/>
                    </a:lnB>
                    <a:lnTlToBr>
                      <a:noFill/>
                    </a:lnTlToBr>
                    <a:lnBlToTr>
                      <a:noFill/>
                    </a:lnBlToTr>
                    <a:solidFill>
                      <a:schemeClr val="bg2">
                        <a:alpha val="50000"/>
                      </a:schemeClr>
                    </a:solidFill>
                  </a:tcPr>
                </a:tc>
              </a:tr>
            </a:tbl>
          </a:graphicData>
        </a:graphic>
      </p:graphicFrame>
      <p:graphicFrame>
        <p:nvGraphicFramePr>
          <p:cNvPr id="52247" name="Group 23"/>
          <p:cNvGraphicFramePr>
            <a:graphicFrameLocks noGrp="1"/>
          </p:cNvGraphicFramePr>
          <p:nvPr/>
        </p:nvGraphicFramePr>
        <p:xfrm>
          <a:off x="1116013" y="3429000"/>
          <a:ext cx="5400675" cy="335280"/>
        </p:xfrm>
        <a:graphic>
          <a:graphicData uri="http://schemas.openxmlformats.org/drawingml/2006/table">
            <a:tbl>
              <a:tblPr/>
              <a:tblGrid>
                <a:gridCol w="5400675"/>
              </a:tblGrid>
              <a:tr h="215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ΕΣΑ πραγμ.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IRRr</a:t>
                      </a: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 = (ΕΣΑτρεχ. ή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IRRc</a:t>
                      </a: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 π) / (1+π)</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38100" cap="flat" cmpd="sng" algn="ctr">
                      <a:solidFill>
                        <a:srgbClr val="3333CC"/>
                      </a:solidFill>
                      <a:prstDash val="solid"/>
                      <a:round/>
                      <a:headEnd type="none" w="med" len="med"/>
                      <a:tailEnd type="none" w="med" len="med"/>
                    </a:lnL>
                    <a:lnR w="38100" cap="flat" cmpd="sng" algn="ctr">
                      <a:solidFill>
                        <a:srgbClr val="3333CC"/>
                      </a:solidFill>
                      <a:prstDash val="solid"/>
                      <a:round/>
                      <a:headEnd type="none" w="med" len="med"/>
                      <a:tailEnd type="none" w="med" len="med"/>
                    </a:lnR>
                    <a:lnT w="38100" cap="flat" cmpd="sng" algn="ctr">
                      <a:solidFill>
                        <a:srgbClr val="3333CC"/>
                      </a:solidFill>
                      <a:prstDash val="solid"/>
                      <a:round/>
                      <a:headEnd type="none" w="med" len="med"/>
                      <a:tailEnd type="none" w="med" len="med"/>
                    </a:lnT>
                    <a:lnB w="38100" cap="flat" cmpd="sng" algn="ctr">
                      <a:solidFill>
                        <a:srgbClr val="3333CC"/>
                      </a:solidFill>
                      <a:prstDash val="solid"/>
                      <a:round/>
                      <a:headEnd type="none" w="med" len="med"/>
                      <a:tailEnd type="none" w="med" len="med"/>
                    </a:lnB>
                    <a:lnTlToBr>
                      <a:noFill/>
                    </a:lnTlToBr>
                    <a:lnBlToTr>
                      <a:noFill/>
                    </a:lnBlToTr>
                    <a:pattFill prst="pct50">
                      <a:fgClr>
                        <a:schemeClr val="accent1"/>
                      </a:fgClr>
                      <a:bgClr>
                        <a:schemeClr val="accent2"/>
                      </a:bgClr>
                    </a:pattFill>
                  </a:tcPr>
                </a:tc>
              </a:tr>
            </a:tbl>
          </a:graphicData>
        </a:graphic>
      </p:graphicFrame>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ChangeArrowheads="1"/>
          </p:cNvSpPr>
          <p:nvPr/>
        </p:nvSpPr>
        <p:spPr bwMode="auto">
          <a:xfrm>
            <a:off x="179388" y="333375"/>
            <a:ext cx="8856662" cy="1069975"/>
          </a:xfrm>
          <a:prstGeom prst="rect">
            <a:avLst/>
          </a:prstGeom>
          <a:noFill/>
          <a:ln w="9525" algn="ctr">
            <a:noFill/>
            <a:miter lim="800000"/>
            <a:headEnd/>
            <a:tailEnd/>
          </a:ln>
        </p:spPr>
        <p:txBody>
          <a:bodyPr anchor="ctr">
            <a:spAutoFit/>
          </a:bodyPr>
          <a:lstStyle/>
          <a:p>
            <a:pPr>
              <a:spcBef>
                <a:spcPct val="0"/>
              </a:spcBef>
            </a:pPr>
            <a:r>
              <a:rPr lang="el-GR" sz="1600" b="0"/>
              <a:t>Μια άλλη προσέγγιση για τον υπολογισμό του Ε.Σ.Α είναι να γίνει γραφικά πράγμα που πολύ συχνά συνηθίζεται στις οικονομοτεχνικές μελέτες. Παρακάτω δίνουμε ένα τέτοιο  παράδειγμα βασιζόμενοι στα στοιχεία του ΠΙΝΑΚΑ 1 που αφορούν την Καθαρή Ταμειακή Ροή που προκύπτει από την μεταλλευτική επένδυση στο μεταλλείο </a:t>
            </a:r>
            <a:r>
              <a:rPr lang="en-GB" sz="1600" b="0"/>
              <a:t>EURECA</a:t>
            </a:r>
            <a:r>
              <a:rPr lang="el-GR" sz="1600" b="0"/>
              <a:t>.</a:t>
            </a:r>
          </a:p>
        </p:txBody>
      </p:sp>
      <p:graphicFrame>
        <p:nvGraphicFramePr>
          <p:cNvPr id="55444" name="Group 148"/>
          <p:cNvGraphicFramePr>
            <a:graphicFrameLocks noGrp="1"/>
          </p:cNvGraphicFramePr>
          <p:nvPr/>
        </p:nvGraphicFramePr>
        <p:xfrm>
          <a:off x="395288" y="1700213"/>
          <a:ext cx="8280400" cy="4589463"/>
        </p:xfrm>
        <a:graphic>
          <a:graphicData uri="http://schemas.openxmlformats.org/drawingml/2006/table">
            <a:tbl>
              <a:tblPr/>
              <a:tblGrid>
                <a:gridCol w="2147887"/>
                <a:gridCol w="877888"/>
                <a:gridCol w="874712"/>
                <a:gridCol w="957263"/>
                <a:gridCol w="954087"/>
                <a:gridCol w="1035050"/>
                <a:gridCol w="1433513"/>
              </a:tblGrid>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ΧΡΟΝΟΣ ΣΕ ΕΤΗ</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Arial" charset="0"/>
                        </a:rPr>
                        <a:t>0</a:t>
                      </a:r>
                      <a:endParaRPr kumimoji="0" lang="en-US"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Arial" charset="0"/>
                        </a:rPr>
                        <a:t>1</a:t>
                      </a:r>
                      <a:endParaRPr kumimoji="0" lang="en-US"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Arial" charset="0"/>
                        </a:rPr>
                        <a:t>2</a:t>
                      </a:r>
                      <a:endParaRPr kumimoji="0" lang="en-US"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Arial" charset="0"/>
                        </a:rPr>
                        <a:t>3</a:t>
                      </a:r>
                      <a:endParaRPr kumimoji="0" lang="en-US"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Arial" charset="0"/>
                        </a:rPr>
                        <a:t>4</a:t>
                      </a:r>
                      <a:endParaRPr kumimoji="0" lang="en-US"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Arial" charset="0"/>
                        </a:rPr>
                        <a:t>ΚΠΑ(</a:t>
                      </a:r>
                      <a:r>
                        <a:rPr kumimoji="0" lang="en-US" sz="1600" b="1" i="0" u="none" strike="noStrike" cap="none" normalizeH="0" baseline="0" smtClean="0">
                          <a:ln>
                            <a:noFill/>
                          </a:ln>
                          <a:solidFill>
                            <a:schemeClr val="tx1"/>
                          </a:solidFill>
                          <a:effectLst/>
                          <a:latin typeface="Arial" charset="0"/>
                          <a:cs typeface="Arial" charset="0"/>
                        </a:rPr>
                        <a:t>NPV)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300" b="1" i="0" u="none" strike="noStrike" cap="none" normalizeH="0" baseline="0" smtClean="0">
                          <a:ln>
                            <a:noFill/>
                          </a:ln>
                          <a:solidFill>
                            <a:schemeClr val="tx1"/>
                          </a:solidFill>
                          <a:effectLst/>
                          <a:latin typeface="Arial" charset="0"/>
                          <a:cs typeface="Arial" charset="0"/>
                        </a:rPr>
                        <a:t>ΚΑΘΑΡΗ ΤΑΜΙΑΚΗ ΡΟΗ</a:t>
                      </a:r>
                      <a:endParaRPr kumimoji="0" lang="en-US" sz="13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300" b="0" i="0" u="none" strike="noStrike" cap="none" normalizeH="0" baseline="0" smtClean="0">
                          <a:ln>
                            <a:noFill/>
                          </a:ln>
                          <a:solidFill>
                            <a:schemeClr val="tx1"/>
                          </a:solidFill>
                          <a:effectLst/>
                          <a:latin typeface="Arial" charset="0"/>
                          <a:cs typeface="Arial" charset="0"/>
                        </a:rPr>
                        <a:t>350</a:t>
                      </a:r>
                      <a:endParaRPr kumimoji="0" lang="en-US" sz="13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300" b="0" i="0" u="none" strike="noStrike" cap="none" normalizeH="0" baseline="0" smtClean="0">
                          <a:ln>
                            <a:noFill/>
                          </a:ln>
                          <a:solidFill>
                            <a:schemeClr val="tx1"/>
                          </a:solidFill>
                          <a:effectLst/>
                          <a:latin typeface="Arial" charset="0"/>
                          <a:cs typeface="Arial" charset="0"/>
                        </a:rPr>
                        <a:t>420</a:t>
                      </a:r>
                      <a:endParaRPr kumimoji="0" lang="en-US" sz="13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300" b="0" i="0" u="none" strike="noStrike" cap="none" normalizeH="0" baseline="0" smtClean="0">
                          <a:ln>
                            <a:noFill/>
                          </a:ln>
                          <a:solidFill>
                            <a:schemeClr val="tx1"/>
                          </a:solidFill>
                          <a:effectLst/>
                          <a:latin typeface="Arial" charset="0"/>
                          <a:cs typeface="Arial" charset="0"/>
                        </a:rPr>
                        <a:t>470</a:t>
                      </a:r>
                      <a:endParaRPr kumimoji="0" lang="en-US" sz="13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300" b="0" i="0" u="none" strike="noStrike" cap="none" normalizeH="0" baseline="0" smtClean="0">
                          <a:ln>
                            <a:noFill/>
                          </a:ln>
                          <a:solidFill>
                            <a:schemeClr val="tx1"/>
                          </a:solidFill>
                          <a:effectLst/>
                          <a:latin typeface="Arial" charset="0"/>
                          <a:cs typeface="Arial" charset="0"/>
                        </a:rPr>
                        <a:t>450</a:t>
                      </a:r>
                      <a:endParaRPr kumimoji="0" lang="en-US" sz="13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300" b="1" i="0" u="none" strike="noStrike" cap="none" normalizeH="0" baseline="0" smtClean="0">
                          <a:ln>
                            <a:noFill/>
                          </a:ln>
                          <a:solidFill>
                            <a:schemeClr val="tx1"/>
                          </a:solidFill>
                          <a:effectLst/>
                          <a:latin typeface="Arial" charset="0"/>
                          <a:cs typeface="Arial" charset="0"/>
                        </a:rPr>
                        <a:t>ΠΑΡΟΥΣΑ ΑΞΙΑ ΜΕ ΕΠΙΤΟΚΙΟ ΠΡΟΕΞΟΦΛΗΣΗΣ 0%</a:t>
                      </a:r>
                      <a:endParaRPr kumimoji="0" lang="en-US" sz="13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-1100</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350</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420</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470</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450</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590</a:t>
                      </a:r>
                      <a:endParaRPr kumimoji="0" lang="en-US" sz="1400" b="1"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300" b="1" i="0" u="none" strike="noStrike" cap="none" normalizeH="0" baseline="0" smtClean="0">
                          <a:ln>
                            <a:noFill/>
                          </a:ln>
                          <a:solidFill>
                            <a:schemeClr val="tx1"/>
                          </a:solidFill>
                          <a:effectLst/>
                          <a:latin typeface="Arial" charset="0"/>
                          <a:cs typeface="Arial" charset="0"/>
                        </a:rPr>
                        <a:t>ΠΑΡΟΥΣΑ ΑΞΙΑ ΜΕ ΕΠΙΤΟΚΙΟ ΠΡΟΕΞΟΦΛΗΣΗΣ 5%</a:t>
                      </a:r>
                      <a:endParaRPr kumimoji="0" lang="en-US" sz="13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-1100</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330</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381</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406</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370</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390</a:t>
                      </a:r>
                      <a:endParaRPr kumimoji="0" lang="en-US" sz="1400" b="1"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300" b="1" i="0" u="none" strike="noStrike" cap="none" normalizeH="0" baseline="0" smtClean="0">
                          <a:ln>
                            <a:noFill/>
                          </a:ln>
                          <a:solidFill>
                            <a:schemeClr val="tx1"/>
                          </a:solidFill>
                          <a:effectLst/>
                          <a:latin typeface="Arial" charset="0"/>
                          <a:cs typeface="Arial" charset="0"/>
                        </a:rPr>
                        <a:t>ΠΑΡΟΥΣΑ ΑΞΙΑ ΜΕ ΕΠΙΤΟΚΙΟ ΠΡΟΕΞΟΦΛΗΣΗΣ 10%</a:t>
                      </a:r>
                      <a:endParaRPr kumimoji="0" lang="en-US" sz="13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-1100</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318</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347</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353</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307</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225</a:t>
                      </a:r>
                      <a:endParaRPr kumimoji="0" lang="en-US" sz="1400" b="1"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300" b="1" i="0" u="none" strike="noStrike" cap="none" normalizeH="0" baseline="0" smtClean="0">
                          <a:ln>
                            <a:noFill/>
                          </a:ln>
                          <a:solidFill>
                            <a:schemeClr val="tx1"/>
                          </a:solidFill>
                          <a:effectLst/>
                          <a:latin typeface="Arial" charset="0"/>
                          <a:cs typeface="Arial" charset="0"/>
                        </a:rPr>
                        <a:t>ΠΑΡΟΥΣΑ ΑΞΙΑ ΜΕ ΕΠΙΤΟΚΙΟ ΠΡΟΕΞΟΦΛΗΣΗΣ 15%</a:t>
                      </a:r>
                      <a:endParaRPr kumimoji="0" lang="en-US" sz="13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-1100</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304</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318</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309</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257</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88</a:t>
                      </a:r>
                      <a:endParaRPr kumimoji="0" lang="en-US" sz="1400" b="1"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300" b="1" i="0" u="none" strike="noStrike" cap="none" normalizeH="0" baseline="0" smtClean="0">
                          <a:ln>
                            <a:noFill/>
                          </a:ln>
                          <a:solidFill>
                            <a:schemeClr val="tx1"/>
                          </a:solidFill>
                          <a:effectLst/>
                          <a:latin typeface="Arial" charset="0"/>
                          <a:cs typeface="Arial" charset="0"/>
                        </a:rPr>
                        <a:t>ΠΑΡΟΥΣΑ ΑΞΙΑ ΜΕ ΕΠΙΤΟΚΙΟ ΠΡΟΕΞΟΦΛΗΣΗΣ 20%</a:t>
                      </a:r>
                      <a:endParaRPr kumimoji="0" lang="en-US" sz="13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-1100</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292</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292</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272</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217</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400" b="1"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-27</a:t>
                      </a:r>
                      <a:endParaRPr kumimoji="0" lang="en-US" sz="1400" b="1"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468313" y="0"/>
            <a:ext cx="7377112" cy="579438"/>
          </a:xfrm>
          <a:prstGeom prst="rect">
            <a:avLst/>
          </a:prstGeom>
          <a:noFill/>
          <a:ln w="9525">
            <a:noFill/>
            <a:miter lim="800000"/>
            <a:headEnd/>
            <a:tailEnd/>
          </a:ln>
        </p:spPr>
        <p:txBody>
          <a:bodyPr wrap="none" anchor="ctr">
            <a:spAutoFit/>
          </a:bodyPr>
          <a:lstStyle/>
          <a:p>
            <a:pPr algn="l">
              <a:spcBef>
                <a:spcPct val="0"/>
              </a:spcBef>
            </a:pPr>
            <a:r>
              <a:rPr lang="el-GR" sz="1400">
                <a:latin typeface="Arial" charset="0"/>
              </a:rPr>
              <a:t> ΥΠΟΛΟΓΙΣΜΟΣ ΤΗΣ Κ.Π.Α ΜΕ ΒΑΣΗ ΔΙΑΦΟΡΕΤΙΚΑ ΕΠΙΤΟΚΙΑ ΠΡΟΕΞΟΦΛΗΣΗΣ</a:t>
            </a:r>
            <a:endParaRPr lang="en-US" sz="1400" b="0">
              <a:latin typeface="Arial" charset="0"/>
              <a:cs typeface="Arial" charset="0"/>
            </a:endParaRPr>
          </a:p>
          <a:p>
            <a:pPr algn="l" eaLnBrk="0" hangingPunct="0">
              <a:spcBef>
                <a:spcPct val="0"/>
              </a:spcBef>
            </a:pPr>
            <a:endParaRPr lang="en-US" sz="1800" b="0">
              <a:latin typeface="Arial" charset="0"/>
              <a:cs typeface="Arial" charset="0"/>
            </a:endParaRPr>
          </a:p>
        </p:txBody>
      </p:sp>
      <p:sp>
        <p:nvSpPr>
          <p:cNvPr id="52227" name="Rectangle 3"/>
          <p:cNvSpPr>
            <a:spLocks noChangeArrowheads="1"/>
          </p:cNvSpPr>
          <p:nvPr/>
        </p:nvSpPr>
        <p:spPr bwMode="auto">
          <a:xfrm>
            <a:off x="1763713" y="6351588"/>
            <a:ext cx="7077075" cy="304800"/>
          </a:xfrm>
          <a:prstGeom prst="rect">
            <a:avLst/>
          </a:prstGeom>
          <a:noFill/>
          <a:ln w="9525">
            <a:noFill/>
            <a:miter lim="800000"/>
            <a:headEnd/>
            <a:tailEnd/>
          </a:ln>
        </p:spPr>
        <p:txBody>
          <a:bodyPr wrap="none" anchor="ctr">
            <a:spAutoFit/>
          </a:bodyPr>
          <a:lstStyle/>
          <a:p>
            <a:pPr>
              <a:spcBef>
                <a:spcPct val="0"/>
              </a:spcBef>
            </a:pPr>
            <a:r>
              <a:rPr lang="el-GR" sz="1000">
                <a:latin typeface="Arial" charset="0"/>
              </a:rPr>
              <a:t>  </a:t>
            </a:r>
            <a:r>
              <a:rPr lang="el-GR" sz="1400">
                <a:latin typeface="Arial" charset="0"/>
              </a:rPr>
              <a:t>Γραφικός υπολογισμός του Ε.Σ.Α (</a:t>
            </a:r>
            <a:r>
              <a:rPr lang="en-GB" sz="1400">
                <a:latin typeface="Arial" charset="0"/>
              </a:rPr>
              <a:t>I</a:t>
            </a:r>
            <a:r>
              <a:rPr lang="el-GR" sz="1400">
                <a:latin typeface="Arial" charset="0"/>
              </a:rPr>
              <a:t>.</a:t>
            </a:r>
            <a:r>
              <a:rPr lang="en-GB" sz="1400">
                <a:latin typeface="Arial" charset="0"/>
              </a:rPr>
              <a:t>R</a:t>
            </a:r>
            <a:r>
              <a:rPr lang="el-GR" sz="1400">
                <a:latin typeface="Arial" charset="0"/>
              </a:rPr>
              <a:t>.</a:t>
            </a:r>
            <a:r>
              <a:rPr lang="en-GB" sz="1400">
                <a:latin typeface="Arial" charset="0"/>
              </a:rPr>
              <a:t>R</a:t>
            </a:r>
            <a:r>
              <a:rPr lang="el-GR" sz="1400">
                <a:latin typeface="Arial" charset="0"/>
              </a:rPr>
              <a:t>) με βάση τα στοιχεία από τον παραπάνωΠίνακα </a:t>
            </a:r>
            <a:endParaRPr lang="el-GR" sz="1400" b="0">
              <a:latin typeface="Arial" charset="0"/>
              <a:cs typeface="Arial" charset="0"/>
            </a:endParaRPr>
          </a:p>
        </p:txBody>
      </p:sp>
      <p:grpSp>
        <p:nvGrpSpPr>
          <p:cNvPr id="52228" name="Group 4"/>
          <p:cNvGrpSpPr>
            <a:grpSpLocks noChangeAspect="1"/>
          </p:cNvGrpSpPr>
          <p:nvPr/>
        </p:nvGrpSpPr>
        <p:grpSpPr bwMode="auto">
          <a:xfrm>
            <a:off x="0" y="307975"/>
            <a:ext cx="9144000" cy="6178550"/>
            <a:chOff x="204" y="346"/>
            <a:chExt cx="5307" cy="3740"/>
          </a:xfrm>
        </p:grpSpPr>
        <p:sp>
          <p:nvSpPr>
            <p:cNvPr id="52229" name="AutoShape 5"/>
            <p:cNvSpPr>
              <a:spLocks noChangeAspect="1" noChangeArrowheads="1" noTextEdit="1"/>
            </p:cNvSpPr>
            <p:nvPr/>
          </p:nvSpPr>
          <p:spPr bwMode="auto">
            <a:xfrm>
              <a:off x="204" y="346"/>
              <a:ext cx="5307" cy="3740"/>
            </a:xfrm>
            <a:prstGeom prst="rect">
              <a:avLst/>
            </a:prstGeom>
            <a:noFill/>
            <a:ln w="9525">
              <a:noFill/>
              <a:miter lim="800000"/>
              <a:headEnd/>
              <a:tailEnd/>
            </a:ln>
          </p:spPr>
          <p:txBody>
            <a:bodyPr/>
            <a:lstStyle/>
            <a:p>
              <a:endParaRPr lang="en-US"/>
            </a:p>
          </p:txBody>
        </p:sp>
        <p:sp>
          <p:nvSpPr>
            <p:cNvPr id="52230" name="Rectangle 6"/>
            <p:cNvSpPr>
              <a:spLocks noChangeArrowheads="1"/>
            </p:cNvSpPr>
            <p:nvPr/>
          </p:nvSpPr>
          <p:spPr bwMode="auto">
            <a:xfrm>
              <a:off x="222" y="352"/>
              <a:ext cx="707" cy="110"/>
            </a:xfrm>
            <a:prstGeom prst="rect">
              <a:avLst/>
            </a:prstGeom>
            <a:noFill/>
            <a:ln w="9525">
              <a:noFill/>
              <a:miter lim="800000"/>
              <a:headEnd/>
              <a:tailEnd/>
            </a:ln>
          </p:spPr>
          <p:txBody>
            <a:bodyPr wrap="none" lIns="0" tIns="0" rIns="0" bIns="0">
              <a:spAutoFit/>
            </a:bodyPr>
            <a:lstStyle/>
            <a:p>
              <a:pPr algn="l">
                <a:spcBef>
                  <a:spcPct val="0"/>
                </a:spcBef>
              </a:pPr>
              <a:r>
                <a:rPr lang="en-US">
                  <a:solidFill>
                    <a:srgbClr val="000000"/>
                  </a:solidFill>
                  <a:cs typeface="Arial" charset="0"/>
                </a:rPr>
                <a:t>ΧΡΟΝΟΣ ΣΕ ΕΤΗ</a:t>
              </a:r>
              <a:endParaRPr lang="en-US" b="0">
                <a:latin typeface="Arial" charset="0"/>
                <a:cs typeface="Arial" charset="0"/>
              </a:endParaRPr>
            </a:p>
          </p:txBody>
        </p:sp>
        <p:sp>
          <p:nvSpPr>
            <p:cNvPr id="52231" name="Rectangle 7"/>
            <p:cNvSpPr>
              <a:spLocks noChangeArrowheads="1"/>
            </p:cNvSpPr>
            <p:nvPr/>
          </p:nvSpPr>
          <p:spPr bwMode="auto">
            <a:xfrm>
              <a:off x="2286" y="365"/>
              <a:ext cx="33" cy="84"/>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0</a:t>
              </a:r>
              <a:endParaRPr lang="en-US" sz="1800" b="0">
                <a:latin typeface="Arial" charset="0"/>
                <a:cs typeface="Arial" charset="0"/>
              </a:endParaRPr>
            </a:p>
          </p:txBody>
        </p:sp>
        <p:sp>
          <p:nvSpPr>
            <p:cNvPr id="52232" name="Rectangle 8"/>
            <p:cNvSpPr>
              <a:spLocks noChangeArrowheads="1"/>
            </p:cNvSpPr>
            <p:nvPr/>
          </p:nvSpPr>
          <p:spPr bwMode="auto">
            <a:xfrm>
              <a:off x="2624" y="365"/>
              <a:ext cx="34" cy="84"/>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1</a:t>
              </a:r>
              <a:endParaRPr lang="en-US" sz="1800" b="0">
                <a:latin typeface="Arial" charset="0"/>
                <a:cs typeface="Arial" charset="0"/>
              </a:endParaRPr>
            </a:p>
          </p:txBody>
        </p:sp>
        <p:sp>
          <p:nvSpPr>
            <p:cNvPr id="52233" name="Rectangle 9"/>
            <p:cNvSpPr>
              <a:spLocks noChangeArrowheads="1"/>
            </p:cNvSpPr>
            <p:nvPr/>
          </p:nvSpPr>
          <p:spPr bwMode="auto">
            <a:xfrm>
              <a:off x="2963" y="365"/>
              <a:ext cx="34" cy="84"/>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2</a:t>
              </a:r>
              <a:endParaRPr lang="en-US" sz="1800" b="0">
                <a:latin typeface="Arial" charset="0"/>
                <a:cs typeface="Arial" charset="0"/>
              </a:endParaRPr>
            </a:p>
          </p:txBody>
        </p:sp>
        <p:sp>
          <p:nvSpPr>
            <p:cNvPr id="52234" name="Rectangle 10"/>
            <p:cNvSpPr>
              <a:spLocks noChangeArrowheads="1"/>
            </p:cNvSpPr>
            <p:nvPr/>
          </p:nvSpPr>
          <p:spPr bwMode="auto">
            <a:xfrm>
              <a:off x="3302" y="365"/>
              <a:ext cx="33" cy="84"/>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3</a:t>
              </a:r>
              <a:endParaRPr lang="en-US" sz="1800" b="0">
                <a:latin typeface="Arial" charset="0"/>
                <a:cs typeface="Arial" charset="0"/>
              </a:endParaRPr>
            </a:p>
          </p:txBody>
        </p:sp>
        <p:sp>
          <p:nvSpPr>
            <p:cNvPr id="52235" name="Rectangle 11"/>
            <p:cNvSpPr>
              <a:spLocks noChangeArrowheads="1"/>
            </p:cNvSpPr>
            <p:nvPr/>
          </p:nvSpPr>
          <p:spPr bwMode="auto">
            <a:xfrm>
              <a:off x="3640" y="365"/>
              <a:ext cx="34" cy="84"/>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4</a:t>
              </a:r>
              <a:endParaRPr lang="en-US" sz="1800" b="0">
                <a:latin typeface="Arial" charset="0"/>
                <a:cs typeface="Arial" charset="0"/>
              </a:endParaRPr>
            </a:p>
          </p:txBody>
        </p:sp>
        <p:sp>
          <p:nvSpPr>
            <p:cNvPr id="52236" name="Rectangle 12"/>
            <p:cNvSpPr>
              <a:spLocks noChangeArrowheads="1"/>
            </p:cNvSpPr>
            <p:nvPr/>
          </p:nvSpPr>
          <p:spPr bwMode="auto">
            <a:xfrm>
              <a:off x="3702" y="352"/>
              <a:ext cx="362" cy="92"/>
            </a:xfrm>
            <a:prstGeom prst="rect">
              <a:avLst/>
            </a:prstGeom>
            <a:noFill/>
            <a:ln w="9525">
              <a:noFill/>
              <a:miter lim="800000"/>
              <a:headEnd/>
              <a:tailEnd/>
            </a:ln>
          </p:spPr>
          <p:txBody>
            <a:bodyPr wrap="none" lIns="0" tIns="0" rIns="0" bIns="0">
              <a:spAutoFit/>
            </a:bodyPr>
            <a:lstStyle/>
            <a:p>
              <a:pPr algn="l">
                <a:spcBef>
                  <a:spcPct val="0"/>
                </a:spcBef>
              </a:pPr>
              <a:r>
                <a:rPr lang="en-US" sz="1000">
                  <a:solidFill>
                    <a:srgbClr val="000000"/>
                  </a:solidFill>
                  <a:cs typeface="Arial" charset="0"/>
                </a:rPr>
                <a:t>ΚΠΑ(NPV)</a:t>
              </a:r>
              <a:endParaRPr lang="en-US" sz="1800" b="0">
                <a:latin typeface="Arial" charset="0"/>
                <a:cs typeface="Arial" charset="0"/>
              </a:endParaRPr>
            </a:p>
          </p:txBody>
        </p:sp>
        <p:sp>
          <p:nvSpPr>
            <p:cNvPr id="52237" name="Rectangle 13"/>
            <p:cNvSpPr>
              <a:spLocks noChangeArrowheads="1"/>
            </p:cNvSpPr>
            <p:nvPr/>
          </p:nvSpPr>
          <p:spPr bwMode="auto">
            <a:xfrm>
              <a:off x="222" y="462"/>
              <a:ext cx="815" cy="83"/>
            </a:xfrm>
            <a:prstGeom prst="rect">
              <a:avLst/>
            </a:prstGeom>
            <a:noFill/>
            <a:ln w="9525">
              <a:noFill/>
              <a:miter lim="800000"/>
              <a:headEnd/>
              <a:tailEnd/>
            </a:ln>
          </p:spPr>
          <p:txBody>
            <a:bodyPr wrap="none" lIns="0" tIns="0" rIns="0" bIns="0">
              <a:spAutoFit/>
            </a:bodyPr>
            <a:lstStyle/>
            <a:p>
              <a:pPr algn="l">
                <a:spcBef>
                  <a:spcPct val="0"/>
                </a:spcBef>
              </a:pPr>
              <a:r>
                <a:rPr lang="en-US" sz="900">
                  <a:solidFill>
                    <a:srgbClr val="000000"/>
                  </a:solidFill>
                  <a:cs typeface="Arial" charset="0"/>
                </a:rPr>
                <a:t>ΚΑΘΑΡΗ ΤΑΜΕΙΑΚΗ ΡΟΗ</a:t>
              </a:r>
              <a:endParaRPr lang="en-US" sz="900" b="0">
                <a:latin typeface="Arial" charset="0"/>
                <a:cs typeface="Arial" charset="0"/>
              </a:endParaRPr>
            </a:p>
          </p:txBody>
        </p:sp>
        <p:sp>
          <p:nvSpPr>
            <p:cNvPr id="52238" name="Rectangle 14"/>
            <p:cNvSpPr>
              <a:spLocks noChangeArrowheads="1"/>
            </p:cNvSpPr>
            <p:nvPr/>
          </p:nvSpPr>
          <p:spPr bwMode="auto">
            <a:xfrm>
              <a:off x="2218" y="475"/>
              <a:ext cx="100" cy="82"/>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350</a:t>
              </a:r>
              <a:endParaRPr lang="en-US" sz="1800" b="0">
                <a:latin typeface="Arial" charset="0"/>
                <a:cs typeface="Arial" charset="0"/>
              </a:endParaRPr>
            </a:p>
          </p:txBody>
        </p:sp>
        <p:sp>
          <p:nvSpPr>
            <p:cNvPr id="52239" name="Rectangle 15"/>
            <p:cNvSpPr>
              <a:spLocks noChangeArrowheads="1"/>
            </p:cNvSpPr>
            <p:nvPr/>
          </p:nvSpPr>
          <p:spPr bwMode="auto">
            <a:xfrm>
              <a:off x="2557" y="475"/>
              <a:ext cx="100" cy="82"/>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420</a:t>
              </a:r>
              <a:endParaRPr lang="en-US" sz="1800" b="0">
                <a:latin typeface="Arial" charset="0"/>
                <a:cs typeface="Arial" charset="0"/>
              </a:endParaRPr>
            </a:p>
          </p:txBody>
        </p:sp>
        <p:sp>
          <p:nvSpPr>
            <p:cNvPr id="52240" name="Rectangle 16"/>
            <p:cNvSpPr>
              <a:spLocks noChangeArrowheads="1"/>
            </p:cNvSpPr>
            <p:nvPr/>
          </p:nvSpPr>
          <p:spPr bwMode="auto">
            <a:xfrm>
              <a:off x="2895" y="475"/>
              <a:ext cx="100" cy="82"/>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470</a:t>
              </a:r>
              <a:endParaRPr lang="en-US" sz="1800" b="0">
                <a:latin typeface="Arial" charset="0"/>
                <a:cs typeface="Arial" charset="0"/>
              </a:endParaRPr>
            </a:p>
          </p:txBody>
        </p:sp>
        <p:sp>
          <p:nvSpPr>
            <p:cNvPr id="52241" name="Rectangle 17"/>
            <p:cNvSpPr>
              <a:spLocks noChangeArrowheads="1"/>
            </p:cNvSpPr>
            <p:nvPr/>
          </p:nvSpPr>
          <p:spPr bwMode="auto">
            <a:xfrm>
              <a:off x="3234" y="475"/>
              <a:ext cx="100" cy="82"/>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450</a:t>
              </a:r>
              <a:endParaRPr lang="en-US" sz="1800" b="0">
                <a:latin typeface="Arial" charset="0"/>
                <a:cs typeface="Arial" charset="0"/>
              </a:endParaRPr>
            </a:p>
          </p:txBody>
        </p:sp>
        <p:sp>
          <p:nvSpPr>
            <p:cNvPr id="52242" name="Rectangle 18"/>
            <p:cNvSpPr>
              <a:spLocks noChangeArrowheads="1"/>
            </p:cNvSpPr>
            <p:nvPr/>
          </p:nvSpPr>
          <p:spPr bwMode="auto">
            <a:xfrm>
              <a:off x="220" y="562"/>
              <a:ext cx="1638" cy="83"/>
            </a:xfrm>
            <a:prstGeom prst="rect">
              <a:avLst/>
            </a:prstGeom>
            <a:noFill/>
            <a:ln w="9525">
              <a:noFill/>
              <a:miter lim="800000"/>
              <a:headEnd/>
              <a:tailEnd/>
            </a:ln>
          </p:spPr>
          <p:txBody>
            <a:bodyPr wrap="none" lIns="0" tIns="0" rIns="0" bIns="0">
              <a:spAutoFit/>
            </a:bodyPr>
            <a:lstStyle/>
            <a:p>
              <a:pPr algn="l">
                <a:spcBef>
                  <a:spcPct val="0"/>
                </a:spcBef>
              </a:pPr>
              <a:r>
                <a:rPr lang="en-US" sz="900">
                  <a:solidFill>
                    <a:srgbClr val="000000"/>
                  </a:solidFill>
                  <a:cs typeface="Arial" charset="0"/>
                </a:rPr>
                <a:t>ΠΑΡΟΥΣΑ ΑΞΙΑ ΜΕ ΕΠΙΤΟΚΙΟ ΠΡΟΕΞΟΦΛΗΣΗΣ 0%</a:t>
              </a:r>
              <a:endParaRPr lang="en-US" sz="900" b="0">
                <a:latin typeface="Arial" charset="0"/>
                <a:cs typeface="Arial" charset="0"/>
              </a:endParaRPr>
            </a:p>
          </p:txBody>
        </p:sp>
        <p:sp>
          <p:nvSpPr>
            <p:cNvPr id="52243" name="Rectangle 19"/>
            <p:cNvSpPr>
              <a:spLocks noChangeArrowheads="1"/>
            </p:cNvSpPr>
            <p:nvPr/>
          </p:nvSpPr>
          <p:spPr bwMode="auto">
            <a:xfrm>
              <a:off x="2162" y="564"/>
              <a:ext cx="155" cy="83"/>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-1100</a:t>
              </a:r>
              <a:endParaRPr lang="en-US" sz="1800" b="0">
                <a:latin typeface="Arial" charset="0"/>
                <a:cs typeface="Arial" charset="0"/>
              </a:endParaRPr>
            </a:p>
          </p:txBody>
        </p:sp>
        <p:sp>
          <p:nvSpPr>
            <p:cNvPr id="52244" name="Rectangle 20"/>
            <p:cNvSpPr>
              <a:spLocks noChangeArrowheads="1"/>
            </p:cNvSpPr>
            <p:nvPr/>
          </p:nvSpPr>
          <p:spPr bwMode="auto">
            <a:xfrm>
              <a:off x="2557" y="564"/>
              <a:ext cx="100" cy="83"/>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350</a:t>
              </a:r>
              <a:endParaRPr lang="en-US" sz="1800" b="0">
                <a:latin typeface="Arial" charset="0"/>
                <a:cs typeface="Arial" charset="0"/>
              </a:endParaRPr>
            </a:p>
          </p:txBody>
        </p:sp>
        <p:sp>
          <p:nvSpPr>
            <p:cNvPr id="52245" name="Rectangle 21"/>
            <p:cNvSpPr>
              <a:spLocks noChangeArrowheads="1"/>
            </p:cNvSpPr>
            <p:nvPr/>
          </p:nvSpPr>
          <p:spPr bwMode="auto">
            <a:xfrm>
              <a:off x="2895" y="564"/>
              <a:ext cx="101" cy="84"/>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420</a:t>
              </a:r>
              <a:endParaRPr lang="en-US" sz="1800" b="0">
                <a:latin typeface="Arial" charset="0"/>
                <a:cs typeface="Arial" charset="0"/>
              </a:endParaRPr>
            </a:p>
          </p:txBody>
        </p:sp>
        <p:sp>
          <p:nvSpPr>
            <p:cNvPr id="52246" name="Rectangle 22"/>
            <p:cNvSpPr>
              <a:spLocks noChangeArrowheads="1"/>
            </p:cNvSpPr>
            <p:nvPr/>
          </p:nvSpPr>
          <p:spPr bwMode="auto">
            <a:xfrm>
              <a:off x="3234" y="564"/>
              <a:ext cx="101" cy="84"/>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470</a:t>
              </a:r>
              <a:endParaRPr lang="en-US" sz="1800" b="0">
                <a:latin typeface="Arial" charset="0"/>
                <a:cs typeface="Arial" charset="0"/>
              </a:endParaRPr>
            </a:p>
          </p:txBody>
        </p:sp>
        <p:sp>
          <p:nvSpPr>
            <p:cNvPr id="52247" name="Rectangle 23"/>
            <p:cNvSpPr>
              <a:spLocks noChangeArrowheads="1"/>
            </p:cNvSpPr>
            <p:nvPr/>
          </p:nvSpPr>
          <p:spPr bwMode="auto">
            <a:xfrm>
              <a:off x="3573" y="564"/>
              <a:ext cx="100" cy="83"/>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450</a:t>
              </a:r>
              <a:endParaRPr lang="en-US" sz="1800" b="0">
                <a:latin typeface="Arial" charset="0"/>
                <a:cs typeface="Arial" charset="0"/>
              </a:endParaRPr>
            </a:p>
          </p:txBody>
        </p:sp>
        <p:sp>
          <p:nvSpPr>
            <p:cNvPr id="52248" name="Rectangle 24"/>
            <p:cNvSpPr>
              <a:spLocks noChangeArrowheads="1"/>
            </p:cNvSpPr>
            <p:nvPr/>
          </p:nvSpPr>
          <p:spPr bwMode="auto">
            <a:xfrm>
              <a:off x="4039" y="562"/>
              <a:ext cx="99" cy="83"/>
            </a:xfrm>
            <a:prstGeom prst="rect">
              <a:avLst/>
            </a:prstGeom>
            <a:noFill/>
            <a:ln w="9525">
              <a:noFill/>
              <a:miter lim="800000"/>
              <a:headEnd/>
              <a:tailEnd/>
            </a:ln>
          </p:spPr>
          <p:txBody>
            <a:bodyPr wrap="none" lIns="0" tIns="0" rIns="0" bIns="0">
              <a:spAutoFit/>
            </a:bodyPr>
            <a:lstStyle/>
            <a:p>
              <a:pPr algn="l">
                <a:spcBef>
                  <a:spcPct val="0"/>
                </a:spcBef>
              </a:pPr>
              <a:r>
                <a:rPr lang="en-US" sz="900">
                  <a:solidFill>
                    <a:srgbClr val="000000"/>
                  </a:solidFill>
                  <a:cs typeface="Arial" charset="0"/>
                </a:rPr>
                <a:t>590</a:t>
              </a:r>
              <a:endParaRPr lang="en-US" sz="1800" b="0">
                <a:latin typeface="Arial" charset="0"/>
                <a:cs typeface="Arial" charset="0"/>
              </a:endParaRPr>
            </a:p>
          </p:txBody>
        </p:sp>
        <p:sp>
          <p:nvSpPr>
            <p:cNvPr id="52249" name="Rectangle 25"/>
            <p:cNvSpPr>
              <a:spLocks noChangeArrowheads="1"/>
            </p:cNvSpPr>
            <p:nvPr/>
          </p:nvSpPr>
          <p:spPr bwMode="auto">
            <a:xfrm>
              <a:off x="220" y="646"/>
              <a:ext cx="1705" cy="82"/>
            </a:xfrm>
            <a:prstGeom prst="rect">
              <a:avLst/>
            </a:prstGeom>
            <a:noFill/>
            <a:ln w="9525">
              <a:noFill/>
              <a:miter lim="800000"/>
              <a:headEnd/>
              <a:tailEnd/>
            </a:ln>
          </p:spPr>
          <p:txBody>
            <a:bodyPr lIns="0" tIns="0" rIns="0" bIns="0">
              <a:spAutoFit/>
            </a:bodyPr>
            <a:lstStyle/>
            <a:p>
              <a:pPr algn="l">
                <a:spcBef>
                  <a:spcPct val="0"/>
                </a:spcBef>
              </a:pPr>
              <a:r>
                <a:rPr lang="en-US" sz="900">
                  <a:solidFill>
                    <a:srgbClr val="000000"/>
                  </a:solidFill>
                  <a:cs typeface="Arial" charset="0"/>
                </a:rPr>
                <a:t>ΠΑΡΟΥΣΑ ΑΞΙΑ ΜΕ ΕΠΙΤΟΚΙΟ ΠΡΟΕΞΟΦΛΗΣΗΣ 5%</a:t>
              </a:r>
              <a:endParaRPr lang="en-US" sz="900" b="0">
                <a:latin typeface="Arial" charset="0"/>
                <a:cs typeface="Arial" charset="0"/>
              </a:endParaRPr>
            </a:p>
          </p:txBody>
        </p:sp>
        <p:sp>
          <p:nvSpPr>
            <p:cNvPr id="52250" name="Rectangle 26"/>
            <p:cNvSpPr>
              <a:spLocks noChangeArrowheads="1"/>
            </p:cNvSpPr>
            <p:nvPr/>
          </p:nvSpPr>
          <p:spPr bwMode="auto">
            <a:xfrm>
              <a:off x="2162" y="648"/>
              <a:ext cx="155" cy="82"/>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-1100</a:t>
              </a:r>
              <a:endParaRPr lang="en-US" sz="1800" b="0">
                <a:latin typeface="Arial" charset="0"/>
                <a:cs typeface="Arial" charset="0"/>
              </a:endParaRPr>
            </a:p>
          </p:txBody>
        </p:sp>
        <p:sp>
          <p:nvSpPr>
            <p:cNvPr id="52251" name="Rectangle 27"/>
            <p:cNvSpPr>
              <a:spLocks noChangeArrowheads="1"/>
            </p:cNvSpPr>
            <p:nvPr/>
          </p:nvSpPr>
          <p:spPr bwMode="auto">
            <a:xfrm>
              <a:off x="2557" y="648"/>
              <a:ext cx="100" cy="82"/>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330</a:t>
              </a:r>
              <a:endParaRPr lang="en-US" sz="1800" b="0">
                <a:latin typeface="Arial" charset="0"/>
                <a:cs typeface="Arial" charset="0"/>
              </a:endParaRPr>
            </a:p>
          </p:txBody>
        </p:sp>
        <p:sp>
          <p:nvSpPr>
            <p:cNvPr id="52252" name="Rectangle 28"/>
            <p:cNvSpPr>
              <a:spLocks noChangeArrowheads="1"/>
            </p:cNvSpPr>
            <p:nvPr/>
          </p:nvSpPr>
          <p:spPr bwMode="auto">
            <a:xfrm>
              <a:off x="2895" y="648"/>
              <a:ext cx="100" cy="82"/>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381</a:t>
              </a:r>
              <a:endParaRPr lang="en-US" sz="1800" b="0">
                <a:latin typeface="Arial" charset="0"/>
                <a:cs typeface="Arial" charset="0"/>
              </a:endParaRPr>
            </a:p>
          </p:txBody>
        </p:sp>
        <p:sp>
          <p:nvSpPr>
            <p:cNvPr id="52253" name="Rectangle 29"/>
            <p:cNvSpPr>
              <a:spLocks noChangeArrowheads="1"/>
            </p:cNvSpPr>
            <p:nvPr/>
          </p:nvSpPr>
          <p:spPr bwMode="auto">
            <a:xfrm>
              <a:off x="3234" y="648"/>
              <a:ext cx="100" cy="82"/>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406</a:t>
              </a:r>
              <a:endParaRPr lang="en-US" sz="1800" b="0">
                <a:latin typeface="Arial" charset="0"/>
                <a:cs typeface="Arial" charset="0"/>
              </a:endParaRPr>
            </a:p>
          </p:txBody>
        </p:sp>
        <p:sp>
          <p:nvSpPr>
            <p:cNvPr id="52254" name="Rectangle 30"/>
            <p:cNvSpPr>
              <a:spLocks noChangeArrowheads="1"/>
            </p:cNvSpPr>
            <p:nvPr/>
          </p:nvSpPr>
          <p:spPr bwMode="auto">
            <a:xfrm>
              <a:off x="3573" y="648"/>
              <a:ext cx="100" cy="82"/>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370</a:t>
              </a:r>
              <a:endParaRPr lang="en-US" sz="1800" b="0">
                <a:latin typeface="Arial" charset="0"/>
                <a:cs typeface="Arial" charset="0"/>
              </a:endParaRPr>
            </a:p>
          </p:txBody>
        </p:sp>
        <p:sp>
          <p:nvSpPr>
            <p:cNvPr id="52255" name="Rectangle 31"/>
            <p:cNvSpPr>
              <a:spLocks noChangeArrowheads="1"/>
            </p:cNvSpPr>
            <p:nvPr/>
          </p:nvSpPr>
          <p:spPr bwMode="auto">
            <a:xfrm>
              <a:off x="4039" y="646"/>
              <a:ext cx="99" cy="82"/>
            </a:xfrm>
            <a:prstGeom prst="rect">
              <a:avLst/>
            </a:prstGeom>
            <a:noFill/>
            <a:ln w="9525">
              <a:noFill/>
              <a:miter lim="800000"/>
              <a:headEnd/>
              <a:tailEnd/>
            </a:ln>
          </p:spPr>
          <p:txBody>
            <a:bodyPr wrap="none" lIns="0" tIns="0" rIns="0" bIns="0">
              <a:spAutoFit/>
            </a:bodyPr>
            <a:lstStyle/>
            <a:p>
              <a:pPr algn="l">
                <a:spcBef>
                  <a:spcPct val="0"/>
                </a:spcBef>
              </a:pPr>
              <a:r>
                <a:rPr lang="en-US" sz="900">
                  <a:solidFill>
                    <a:srgbClr val="000000"/>
                  </a:solidFill>
                  <a:cs typeface="Arial" charset="0"/>
                </a:rPr>
                <a:t>390</a:t>
              </a:r>
              <a:endParaRPr lang="en-US" sz="1800" b="0">
                <a:latin typeface="Arial" charset="0"/>
                <a:cs typeface="Arial" charset="0"/>
              </a:endParaRPr>
            </a:p>
          </p:txBody>
        </p:sp>
        <p:sp>
          <p:nvSpPr>
            <p:cNvPr id="52256" name="Rectangle 32"/>
            <p:cNvSpPr>
              <a:spLocks noChangeArrowheads="1"/>
            </p:cNvSpPr>
            <p:nvPr/>
          </p:nvSpPr>
          <p:spPr bwMode="auto">
            <a:xfrm>
              <a:off x="220" y="730"/>
              <a:ext cx="1671" cy="83"/>
            </a:xfrm>
            <a:prstGeom prst="rect">
              <a:avLst/>
            </a:prstGeom>
            <a:noFill/>
            <a:ln w="9525">
              <a:noFill/>
              <a:miter lim="800000"/>
              <a:headEnd/>
              <a:tailEnd/>
            </a:ln>
          </p:spPr>
          <p:txBody>
            <a:bodyPr wrap="none" lIns="0" tIns="0" rIns="0" bIns="0">
              <a:spAutoFit/>
            </a:bodyPr>
            <a:lstStyle/>
            <a:p>
              <a:pPr algn="l">
                <a:spcBef>
                  <a:spcPct val="0"/>
                </a:spcBef>
              </a:pPr>
              <a:r>
                <a:rPr lang="en-US" sz="900">
                  <a:solidFill>
                    <a:srgbClr val="000000"/>
                  </a:solidFill>
                  <a:cs typeface="Arial" charset="0"/>
                </a:rPr>
                <a:t>ΠΑΡΟΥΣΑ ΑΞΙΑ ΜΕ ΕΠΙΤΟΚΙΟ ΠΡΟΕΞΟΦΛΗΣΗΣ 10%</a:t>
              </a:r>
              <a:endParaRPr lang="en-US" sz="1800" b="0">
                <a:latin typeface="Arial" charset="0"/>
                <a:cs typeface="Arial" charset="0"/>
              </a:endParaRPr>
            </a:p>
          </p:txBody>
        </p:sp>
        <p:sp>
          <p:nvSpPr>
            <p:cNvPr id="52257" name="Rectangle 33"/>
            <p:cNvSpPr>
              <a:spLocks noChangeArrowheads="1"/>
            </p:cNvSpPr>
            <p:nvPr/>
          </p:nvSpPr>
          <p:spPr bwMode="auto">
            <a:xfrm>
              <a:off x="2162" y="731"/>
              <a:ext cx="155" cy="83"/>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-1100</a:t>
              </a:r>
              <a:endParaRPr lang="en-US" sz="1800" b="0">
                <a:latin typeface="Arial" charset="0"/>
                <a:cs typeface="Arial" charset="0"/>
              </a:endParaRPr>
            </a:p>
          </p:txBody>
        </p:sp>
        <p:sp>
          <p:nvSpPr>
            <p:cNvPr id="52258" name="Rectangle 34"/>
            <p:cNvSpPr>
              <a:spLocks noChangeArrowheads="1"/>
            </p:cNvSpPr>
            <p:nvPr/>
          </p:nvSpPr>
          <p:spPr bwMode="auto">
            <a:xfrm>
              <a:off x="2557" y="731"/>
              <a:ext cx="100" cy="83"/>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318</a:t>
              </a:r>
              <a:endParaRPr lang="en-US" sz="1800" b="0">
                <a:latin typeface="Arial" charset="0"/>
                <a:cs typeface="Arial" charset="0"/>
              </a:endParaRPr>
            </a:p>
          </p:txBody>
        </p:sp>
        <p:sp>
          <p:nvSpPr>
            <p:cNvPr id="52259" name="Rectangle 35"/>
            <p:cNvSpPr>
              <a:spLocks noChangeArrowheads="1"/>
            </p:cNvSpPr>
            <p:nvPr/>
          </p:nvSpPr>
          <p:spPr bwMode="auto">
            <a:xfrm>
              <a:off x="2895" y="731"/>
              <a:ext cx="101" cy="84"/>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347</a:t>
              </a:r>
              <a:endParaRPr lang="en-US" sz="1800" b="0">
                <a:latin typeface="Arial" charset="0"/>
                <a:cs typeface="Arial" charset="0"/>
              </a:endParaRPr>
            </a:p>
          </p:txBody>
        </p:sp>
        <p:sp>
          <p:nvSpPr>
            <p:cNvPr id="52260" name="Rectangle 36"/>
            <p:cNvSpPr>
              <a:spLocks noChangeArrowheads="1"/>
            </p:cNvSpPr>
            <p:nvPr/>
          </p:nvSpPr>
          <p:spPr bwMode="auto">
            <a:xfrm>
              <a:off x="3234" y="731"/>
              <a:ext cx="101" cy="84"/>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353</a:t>
              </a:r>
              <a:endParaRPr lang="en-US" sz="1800" b="0">
                <a:latin typeface="Arial" charset="0"/>
                <a:cs typeface="Arial" charset="0"/>
              </a:endParaRPr>
            </a:p>
          </p:txBody>
        </p:sp>
        <p:sp>
          <p:nvSpPr>
            <p:cNvPr id="52261" name="Rectangle 37"/>
            <p:cNvSpPr>
              <a:spLocks noChangeArrowheads="1"/>
            </p:cNvSpPr>
            <p:nvPr/>
          </p:nvSpPr>
          <p:spPr bwMode="auto">
            <a:xfrm>
              <a:off x="3573" y="731"/>
              <a:ext cx="100" cy="83"/>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307</a:t>
              </a:r>
              <a:endParaRPr lang="en-US" sz="1800" b="0">
                <a:latin typeface="Arial" charset="0"/>
                <a:cs typeface="Arial" charset="0"/>
              </a:endParaRPr>
            </a:p>
          </p:txBody>
        </p:sp>
        <p:sp>
          <p:nvSpPr>
            <p:cNvPr id="52262" name="Rectangle 38"/>
            <p:cNvSpPr>
              <a:spLocks noChangeArrowheads="1"/>
            </p:cNvSpPr>
            <p:nvPr/>
          </p:nvSpPr>
          <p:spPr bwMode="auto">
            <a:xfrm>
              <a:off x="4039" y="730"/>
              <a:ext cx="99" cy="83"/>
            </a:xfrm>
            <a:prstGeom prst="rect">
              <a:avLst/>
            </a:prstGeom>
            <a:noFill/>
            <a:ln w="9525">
              <a:noFill/>
              <a:miter lim="800000"/>
              <a:headEnd/>
              <a:tailEnd/>
            </a:ln>
          </p:spPr>
          <p:txBody>
            <a:bodyPr wrap="none" lIns="0" tIns="0" rIns="0" bIns="0">
              <a:spAutoFit/>
            </a:bodyPr>
            <a:lstStyle/>
            <a:p>
              <a:pPr algn="l">
                <a:spcBef>
                  <a:spcPct val="0"/>
                </a:spcBef>
              </a:pPr>
              <a:r>
                <a:rPr lang="en-US" sz="900">
                  <a:solidFill>
                    <a:srgbClr val="000000"/>
                  </a:solidFill>
                  <a:cs typeface="Arial" charset="0"/>
                </a:rPr>
                <a:t>225</a:t>
              </a:r>
              <a:endParaRPr lang="en-US" sz="1800" b="0">
                <a:latin typeface="Arial" charset="0"/>
                <a:cs typeface="Arial" charset="0"/>
              </a:endParaRPr>
            </a:p>
          </p:txBody>
        </p:sp>
        <p:sp>
          <p:nvSpPr>
            <p:cNvPr id="52263" name="Rectangle 39"/>
            <p:cNvSpPr>
              <a:spLocks noChangeArrowheads="1"/>
            </p:cNvSpPr>
            <p:nvPr/>
          </p:nvSpPr>
          <p:spPr bwMode="auto">
            <a:xfrm>
              <a:off x="220" y="814"/>
              <a:ext cx="1671" cy="83"/>
            </a:xfrm>
            <a:prstGeom prst="rect">
              <a:avLst/>
            </a:prstGeom>
            <a:noFill/>
            <a:ln w="9525">
              <a:noFill/>
              <a:miter lim="800000"/>
              <a:headEnd/>
              <a:tailEnd/>
            </a:ln>
          </p:spPr>
          <p:txBody>
            <a:bodyPr wrap="none" lIns="0" tIns="0" rIns="0" bIns="0">
              <a:spAutoFit/>
            </a:bodyPr>
            <a:lstStyle/>
            <a:p>
              <a:pPr algn="l">
                <a:spcBef>
                  <a:spcPct val="0"/>
                </a:spcBef>
              </a:pPr>
              <a:r>
                <a:rPr lang="en-US" sz="900">
                  <a:solidFill>
                    <a:srgbClr val="000000"/>
                  </a:solidFill>
                  <a:cs typeface="Arial" charset="0"/>
                </a:rPr>
                <a:t>ΠΑΡΟΥΣΑ ΑΞΙΑ ΜΕ ΕΠΙΤΟΚΙΟ ΠΡΟΕΞΟΦΛΗΣΗΣ 15%</a:t>
              </a:r>
              <a:endParaRPr lang="en-US" sz="1800" b="0">
                <a:latin typeface="Arial" charset="0"/>
                <a:cs typeface="Arial" charset="0"/>
              </a:endParaRPr>
            </a:p>
          </p:txBody>
        </p:sp>
        <p:sp>
          <p:nvSpPr>
            <p:cNvPr id="52264" name="Rectangle 40"/>
            <p:cNvSpPr>
              <a:spLocks noChangeArrowheads="1"/>
            </p:cNvSpPr>
            <p:nvPr/>
          </p:nvSpPr>
          <p:spPr bwMode="auto">
            <a:xfrm>
              <a:off x="2162" y="815"/>
              <a:ext cx="155" cy="83"/>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-1100</a:t>
              </a:r>
              <a:endParaRPr lang="en-US" sz="1800" b="0">
                <a:latin typeface="Arial" charset="0"/>
                <a:cs typeface="Arial" charset="0"/>
              </a:endParaRPr>
            </a:p>
          </p:txBody>
        </p:sp>
        <p:sp>
          <p:nvSpPr>
            <p:cNvPr id="52265" name="Rectangle 41"/>
            <p:cNvSpPr>
              <a:spLocks noChangeArrowheads="1"/>
            </p:cNvSpPr>
            <p:nvPr/>
          </p:nvSpPr>
          <p:spPr bwMode="auto">
            <a:xfrm>
              <a:off x="2557" y="815"/>
              <a:ext cx="100" cy="83"/>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304</a:t>
              </a:r>
              <a:endParaRPr lang="en-US" sz="1800" b="0">
                <a:latin typeface="Arial" charset="0"/>
                <a:cs typeface="Arial" charset="0"/>
              </a:endParaRPr>
            </a:p>
          </p:txBody>
        </p:sp>
        <p:sp>
          <p:nvSpPr>
            <p:cNvPr id="52266" name="Rectangle 42"/>
            <p:cNvSpPr>
              <a:spLocks noChangeArrowheads="1"/>
            </p:cNvSpPr>
            <p:nvPr/>
          </p:nvSpPr>
          <p:spPr bwMode="auto">
            <a:xfrm>
              <a:off x="2895" y="815"/>
              <a:ext cx="100" cy="83"/>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318</a:t>
              </a:r>
              <a:endParaRPr lang="en-US" sz="1800" b="0">
                <a:latin typeface="Arial" charset="0"/>
                <a:cs typeface="Arial" charset="0"/>
              </a:endParaRPr>
            </a:p>
          </p:txBody>
        </p:sp>
        <p:sp>
          <p:nvSpPr>
            <p:cNvPr id="52267" name="Rectangle 43"/>
            <p:cNvSpPr>
              <a:spLocks noChangeArrowheads="1"/>
            </p:cNvSpPr>
            <p:nvPr/>
          </p:nvSpPr>
          <p:spPr bwMode="auto">
            <a:xfrm>
              <a:off x="3234" y="815"/>
              <a:ext cx="100" cy="83"/>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309</a:t>
              </a:r>
              <a:endParaRPr lang="en-US" sz="1800" b="0">
                <a:latin typeface="Arial" charset="0"/>
                <a:cs typeface="Arial" charset="0"/>
              </a:endParaRPr>
            </a:p>
          </p:txBody>
        </p:sp>
        <p:sp>
          <p:nvSpPr>
            <p:cNvPr id="52268" name="Rectangle 44"/>
            <p:cNvSpPr>
              <a:spLocks noChangeArrowheads="1"/>
            </p:cNvSpPr>
            <p:nvPr/>
          </p:nvSpPr>
          <p:spPr bwMode="auto">
            <a:xfrm>
              <a:off x="3573" y="815"/>
              <a:ext cx="100" cy="83"/>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257</a:t>
              </a:r>
              <a:endParaRPr lang="en-US" sz="1800" b="0">
                <a:latin typeface="Arial" charset="0"/>
                <a:cs typeface="Arial" charset="0"/>
              </a:endParaRPr>
            </a:p>
          </p:txBody>
        </p:sp>
        <p:sp>
          <p:nvSpPr>
            <p:cNvPr id="52269" name="Rectangle 45"/>
            <p:cNvSpPr>
              <a:spLocks noChangeArrowheads="1"/>
            </p:cNvSpPr>
            <p:nvPr/>
          </p:nvSpPr>
          <p:spPr bwMode="auto">
            <a:xfrm>
              <a:off x="4073" y="814"/>
              <a:ext cx="66" cy="83"/>
            </a:xfrm>
            <a:prstGeom prst="rect">
              <a:avLst/>
            </a:prstGeom>
            <a:noFill/>
            <a:ln w="9525">
              <a:noFill/>
              <a:miter lim="800000"/>
              <a:headEnd/>
              <a:tailEnd/>
            </a:ln>
          </p:spPr>
          <p:txBody>
            <a:bodyPr wrap="none" lIns="0" tIns="0" rIns="0" bIns="0">
              <a:spAutoFit/>
            </a:bodyPr>
            <a:lstStyle/>
            <a:p>
              <a:pPr algn="l">
                <a:spcBef>
                  <a:spcPct val="0"/>
                </a:spcBef>
              </a:pPr>
              <a:r>
                <a:rPr lang="en-US" sz="900">
                  <a:solidFill>
                    <a:srgbClr val="000000"/>
                  </a:solidFill>
                  <a:cs typeface="Arial" charset="0"/>
                </a:rPr>
                <a:t>88</a:t>
              </a:r>
              <a:endParaRPr lang="en-US" sz="1800" b="0">
                <a:latin typeface="Arial" charset="0"/>
                <a:cs typeface="Arial" charset="0"/>
              </a:endParaRPr>
            </a:p>
          </p:txBody>
        </p:sp>
        <p:sp>
          <p:nvSpPr>
            <p:cNvPr id="52270" name="Rectangle 46"/>
            <p:cNvSpPr>
              <a:spLocks noChangeArrowheads="1"/>
            </p:cNvSpPr>
            <p:nvPr/>
          </p:nvSpPr>
          <p:spPr bwMode="auto">
            <a:xfrm>
              <a:off x="220" y="898"/>
              <a:ext cx="1671" cy="82"/>
            </a:xfrm>
            <a:prstGeom prst="rect">
              <a:avLst/>
            </a:prstGeom>
            <a:noFill/>
            <a:ln w="9525">
              <a:noFill/>
              <a:miter lim="800000"/>
              <a:headEnd/>
              <a:tailEnd/>
            </a:ln>
          </p:spPr>
          <p:txBody>
            <a:bodyPr wrap="none" lIns="0" tIns="0" rIns="0" bIns="0">
              <a:spAutoFit/>
            </a:bodyPr>
            <a:lstStyle/>
            <a:p>
              <a:pPr algn="l">
                <a:spcBef>
                  <a:spcPct val="0"/>
                </a:spcBef>
              </a:pPr>
              <a:r>
                <a:rPr lang="en-US" sz="900">
                  <a:solidFill>
                    <a:srgbClr val="000000"/>
                  </a:solidFill>
                  <a:cs typeface="Arial" charset="0"/>
                </a:rPr>
                <a:t>ΠΑΡΟΥΣΑ ΑΞΙΑ ΜΕ ΕΠΙΤΟΚΙΟ ΠΡΟΕΞΟΦΛΗΣΗΣ 20%</a:t>
              </a:r>
              <a:endParaRPr lang="en-US" sz="1800" b="0">
                <a:latin typeface="Arial" charset="0"/>
                <a:cs typeface="Arial" charset="0"/>
              </a:endParaRPr>
            </a:p>
          </p:txBody>
        </p:sp>
        <p:sp>
          <p:nvSpPr>
            <p:cNvPr id="52271" name="Rectangle 47"/>
            <p:cNvSpPr>
              <a:spLocks noChangeArrowheads="1"/>
            </p:cNvSpPr>
            <p:nvPr/>
          </p:nvSpPr>
          <p:spPr bwMode="auto">
            <a:xfrm>
              <a:off x="2162" y="899"/>
              <a:ext cx="155" cy="82"/>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-1100</a:t>
              </a:r>
              <a:endParaRPr lang="en-US" sz="1800" b="0">
                <a:latin typeface="Arial" charset="0"/>
                <a:cs typeface="Arial" charset="0"/>
              </a:endParaRPr>
            </a:p>
          </p:txBody>
        </p:sp>
        <p:sp>
          <p:nvSpPr>
            <p:cNvPr id="52272" name="Rectangle 48"/>
            <p:cNvSpPr>
              <a:spLocks noChangeArrowheads="1"/>
            </p:cNvSpPr>
            <p:nvPr/>
          </p:nvSpPr>
          <p:spPr bwMode="auto">
            <a:xfrm>
              <a:off x="2557" y="899"/>
              <a:ext cx="100" cy="82"/>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292</a:t>
              </a:r>
              <a:endParaRPr lang="en-US" sz="1800" b="0">
                <a:latin typeface="Arial" charset="0"/>
                <a:cs typeface="Arial" charset="0"/>
              </a:endParaRPr>
            </a:p>
          </p:txBody>
        </p:sp>
        <p:sp>
          <p:nvSpPr>
            <p:cNvPr id="52273" name="Rectangle 49"/>
            <p:cNvSpPr>
              <a:spLocks noChangeArrowheads="1"/>
            </p:cNvSpPr>
            <p:nvPr/>
          </p:nvSpPr>
          <p:spPr bwMode="auto">
            <a:xfrm>
              <a:off x="2895" y="899"/>
              <a:ext cx="100" cy="82"/>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292</a:t>
              </a:r>
              <a:endParaRPr lang="en-US" sz="1800" b="0">
                <a:latin typeface="Arial" charset="0"/>
                <a:cs typeface="Arial" charset="0"/>
              </a:endParaRPr>
            </a:p>
          </p:txBody>
        </p:sp>
        <p:sp>
          <p:nvSpPr>
            <p:cNvPr id="52274" name="Rectangle 50"/>
            <p:cNvSpPr>
              <a:spLocks noChangeArrowheads="1"/>
            </p:cNvSpPr>
            <p:nvPr/>
          </p:nvSpPr>
          <p:spPr bwMode="auto">
            <a:xfrm>
              <a:off x="3234" y="899"/>
              <a:ext cx="100" cy="82"/>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272</a:t>
              </a:r>
              <a:endParaRPr lang="en-US" sz="1800" b="0">
                <a:latin typeface="Arial" charset="0"/>
                <a:cs typeface="Arial" charset="0"/>
              </a:endParaRPr>
            </a:p>
          </p:txBody>
        </p:sp>
        <p:sp>
          <p:nvSpPr>
            <p:cNvPr id="52275" name="Rectangle 51"/>
            <p:cNvSpPr>
              <a:spLocks noChangeArrowheads="1"/>
            </p:cNvSpPr>
            <p:nvPr/>
          </p:nvSpPr>
          <p:spPr bwMode="auto">
            <a:xfrm>
              <a:off x="3573" y="899"/>
              <a:ext cx="100" cy="82"/>
            </a:xfrm>
            <a:prstGeom prst="rect">
              <a:avLst/>
            </a:prstGeom>
            <a:noFill/>
            <a:ln w="9525">
              <a:noFill/>
              <a:miter lim="800000"/>
              <a:headEnd/>
              <a:tailEnd/>
            </a:ln>
          </p:spPr>
          <p:txBody>
            <a:bodyPr wrap="none" lIns="0" tIns="0" rIns="0" bIns="0">
              <a:spAutoFit/>
            </a:bodyPr>
            <a:lstStyle/>
            <a:p>
              <a:pPr algn="l">
                <a:spcBef>
                  <a:spcPct val="0"/>
                </a:spcBef>
              </a:pPr>
              <a:r>
                <a:rPr lang="en-US" sz="900" b="0">
                  <a:solidFill>
                    <a:srgbClr val="000000"/>
                  </a:solidFill>
                  <a:cs typeface="Arial" charset="0"/>
                </a:rPr>
                <a:t>217</a:t>
              </a:r>
              <a:endParaRPr lang="en-US" sz="1800" b="0">
                <a:latin typeface="Arial" charset="0"/>
                <a:cs typeface="Arial" charset="0"/>
              </a:endParaRPr>
            </a:p>
          </p:txBody>
        </p:sp>
        <p:sp>
          <p:nvSpPr>
            <p:cNvPr id="52276" name="Rectangle 52"/>
            <p:cNvSpPr>
              <a:spLocks noChangeArrowheads="1"/>
            </p:cNvSpPr>
            <p:nvPr/>
          </p:nvSpPr>
          <p:spPr bwMode="auto">
            <a:xfrm>
              <a:off x="4050" y="898"/>
              <a:ext cx="88" cy="82"/>
            </a:xfrm>
            <a:prstGeom prst="rect">
              <a:avLst/>
            </a:prstGeom>
            <a:noFill/>
            <a:ln w="9525">
              <a:noFill/>
              <a:miter lim="800000"/>
              <a:headEnd/>
              <a:tailEnd/>
            </a:ln>
          </p:spPr>
          <p:txBody>
            <a:bodyPr wrap="none" lIns="0" tIns="0" rIns="0" bIns="0">
              <a:spAutoFit/>
            </a:bodyPr>
            <a:lstStyle/>
            <a:p>
              <a:pPr algn="l">
                <a:spcBef>
                  <a:spcPct val="0"/>
                </a:spcBef>
              </a:pPr>
              <a:r>
                <a:rPr lang="en-US" sz="900">
                  <a:solidFill>
                    <a:srgbClr val="000000"/>
                  </a:solidFill>
                  <a:cs typeface="Arial" charset="0"/>
                </a:rPr>
                <a:t>-27</a:t>
              </a:r>
              <a:endParaRPr lang="en-US" sz="1800" b="0">
                <a:latin typeface="Arial" charset="0"/>
                <a:cs typeface="Arial" charset="0"/>
              </a:endParaRPr>
            </a:p>
          </p:txBody>
        </p:sp>
        <p:sp>
          <p:nvSpPr>
            <p:cNvPr id="52277" name="Rectangle 53"/>
            <p:cNvSpPr>
              <a:spLocks noChangeArrowheads="1"/>
            </p:cNvSpPr>
            <p:nvPr/>
          </p:nvSpPr>
          <p:spPr bwMode="auto">
            <a:xfrm>
              <a:off x="207" y="451"/>
              <a:ext cx="3948" cy="13"/>
            </a:xfrm>
            <a:prstGeom prst="rect">
              <a:avLst/>
            </a:prstGeom>
            <a:solidFill>
              <a:srgbClr val="000000"/>
            </a:solidFill>
            <a:ln w="9525">
              <a:noFill/>
              <a:miter lim="800000"/>
              <a:headEnd/>
              <a:tailEnd/>
            </a:ln>
          </p:spPr>
          <p:txBody>
            <a:bodyPr/>
            <a:lstStyle/>
            <a:p>
              <a:endParaRPr lang="en-US"/>
            </a:p>
          </p:txBody>
        </p:sp>
        <p:sp>
          <p:nvSpPr>
            <p:cNvPr id="52278" name="Rectangle 54"/>
            <p:cNvSpPr>
              <a:spLocks noChangeArrowheads="1"/>
            </p:cNvSpPr>
            <p:nvPr/>
          </p:nvSpPr>
          <p:spPr bwMode="auto">
            <a:xfrm>
              <a:off x="577" y="1023"/>
              <a:ext cx="4663" cy="2781"/>
            </a:xfrm>
            <a:prstGeom prst="rect">
              <a:avLst/>
            </a:prstGeom>
            <a:solidFill>
              <a:srgbClr val="FFFFFF"/>
            </a:solidFill>
            <a:ln w="0">
              <a:solidFill>
                <a:srgbClr val="000000"/>
              </a:solidFill>
              <a:miter lim="800000"/>
              <a:headEnd/>
              <a:tailEnd/>
            </a:ln>
          </p:spPr>
          <p:txBody>
            <a:bodyPr/>
            <a:lstStyle/>
            <a:p>
              <a:endParaRPr lang="en-US"/>
            </a:p>
          </p:txBody>
        </p:sp>
        <p:sp>
          <p:nvSpPr>
            <p:cNvPr id="52279" name="Rectangle 55"/>
            <p:cNvSpPr>
              <a:spLocks noChangeArrowheads="1"/>
            </p:cNvSpPr>
            <p:nvPr/>
          </p:nvSpPr>
          <p:spPr bwMode="auto">
            <a:xfrm>
              <a:off x="1099" y="1433"/>
              <a:ext cx="3356" cy="2061"/>
            </a:xfrm>
            <a:prstGeom prst="rect">
              <a:avLst/>
            </a:prstGeom>
            <a:solidFill>
              <a:srgbClr val="C0C0C0"/>
            </a:solidFill>
            <a:ln w="9525">
              <a:noFill/>
              <a:miter lim="800000"/>
              <a:headEnd/>
              <a:tailEnd/>
            </a:ln>
          </p:spPr>
          <p:txBody>
            <a:bodyPr/>
            <a:lstStyle/>
            <a:p>
              <a:endParaRPr lang="en-US"/>
            </a:p>
          </p:txBody>
        </p:sp>
        <p:sp>
          <p:nvSpPr>
            <p:cNvPr id="52280" name="Line 56"/>
            <p:cNvSpPr>
              <a:spLocks noChangeShapeType="1"/>
            </p:cNvSpPr>
            <p:nvPr/>
          </p:nvSpPr>
          <p:spPr bwMode="auto">
            <a:xfrm>
              <a:off x="1099" y="3494"/>
              <a:ext cx="3356" cy="1"/>
            </a:xfrm>
            <a:prstGeom prst="line">
              <a:avLst/>
            </a:prstGeom>
            <a:noFill/>
            <a:ln w="0">
              <a:solidFill>
                <a:srgbClr val="000000"/>
              </a:solidFill>
              <a:round/>
              <a:headEnd/>
              <a:tailEnd/>
            </a:ln>
          </p:spPr>
          <p:txBody>
            <a:bodyPr/>
            <a:lstStyle/>
            <a:p>
              <a:endParaRPr lang="en-US"/>
            </a:p>
          </p:txBody>
        </p:sp>
        <p:sp>
          <p:nvSpPr>
            <p:cNvPr id="52281" name="Line 57"/>
            <p:cNvSpPr>
              <a:spLocks noChangeShapeType="1"/>
            </p:cNvSpPr>
            <p:nvPr/>
          </p:nvSpPr>
          <p:spPr bwMode="auto">
            <a:xfrm>
              <a:off x="1099" y="2980"/>
              <a:ext cx="3356" cy="1"/>
            </a:xfrm>
            <a:prstGeom prst="line">
              <a:avLst/>
            </a:prstGeom>
            <a:noFill/>
            <a:ln w="0">
              <a:solidFill>
                <a:srgbClr val="000000"/>
              </a:solidFill>
              <a:round/>
              <a:headEnd/>
              <a:tailEnd/>
            </a:ln>
          </p:spPr>
          <p:txBody>
            <a:bodyPr/>
            <a:lstStyle/>
            <a:p>
              <a:endParaRPr lang="en-US"/>
            </a:p>
          </p:txBody>
        </p:sp>
        <p:sp>
          <p:nvSpPr>
            <p:cNvPr id="52282" name="Line 58"/>
            <p:cNvSpPr>
              <a:spLocks noChangeShapeType="1"/>
            </p:cNvSpPr>
            <p:nvPr/>
          </p:nvSpPr>
          <p:spPr bwMode="auto">
            <a:xfrm>
              <a:off x="1099" y="2722"/>
              <a:ext cx="3356" cy="1"/>
            </a:xfrm>
            <a:prstGeom prst="line">
              <a:avLst/>
            </a:prstGeom>
            <a:noFill/>
            <a:ln w="0">
              <a:solidFill>
                <a:srgbClr val="000000"/>
              </a:solidFill>
              <a:round/>
              <a:headEnd/>
              <a:tailEnd/>
            </a:ln>
          </p:spPr>
          <p:txBody>
            <a:bodyPr/>
            <a:lstStyle/>
            <a:p>
              <a:endParaRPr lang="en-US"/>
            </a:p>
          </p:txBody>
        </p:sp>
        <p:sp>
          <p:nvSpPr>
            <p:cNvPr id="52283" name="Line 59"/>
            <p:cNvSpPr>
              <a:spLocks noChangeShapeType="1"/>
            </p:cNvSpPr>
            <p:nvPr/>
          </p:nvSpPr>
          <p:spPr bwMode="auto">
            <a:xfrm>
              <a:off x="1099" y="2464"/>
              <a:ext cx="3356" cy="1"/>
            </a:xfrm>
            <a:prstGeom prst="line">
              <a:avLst/>
            </a:prstGeom>
            <a:noFill/>
            <a:ln w="0">
              <a:solidFill>
                <a:srgbClr val="000000"/>
              </a:solidFill>
              <a:round/>
              <a:headEnd/>
              <a:tailEnd/>
            </a:ln>
          </p:spPr>
          <p:txBody>
            <a:bodyPr/>
            <a:lstStyle/>
            <a:p>
              <a:endParaRPr lang="en-US"/>
            </a:p>
          </p:txBody>
        </p:sp>
        <p:sp>
          <p:nvSpPr>
            <p:cNvPr id="52284" name="Line 60"/>
            <p:cNvSpPr>
              <a:spLocks noChangeShapeType="1"/>
            </p:cNvSpPr>
            <p:nvPr/>
          </p:nvSpPr>
          <p:spPr bwMode="auto">
            <a:xfrm>
              <a:off x="1099" y="2206"/>
              <a:ext cx="3356" cy="1"/>
            </a:xfrm>
            <a:prstGeom prst="line">
              <a:avLst/>
            </a:prstGeom>
            <a:noFill/>
            <a:ln w="0">
              <a:solidFill>
                <a:srgbClr val="000000"/>
              </a:solidFill>
              <a:round/>
              <a:headEnd/>
              <a:tailEnd/>
            </a:ln>
          </p:spPr>
          <p:txBody>
            <a:bodyPr/>
            <a:lstStyle/>
            <a:p>
              <a:endParaRPr lang="en-US"/>
            </a:p>
          </p:txBody>
        </p:sp>
        <p:sp>
          <p:nvSpPr>
            <p:cNvPr id="52285" name="Line 61"/>
            <p:cNvSpPr>
              <a:spLocks noChangeShapeType="1"/>
            </p:cNvSpPr>
            <p:nvPr/>
          </p:nvSpPr>
          <p:spPr bwMode="auto">
            <a:xfrm>
              <a:off x="1099" y="1949"/>
              <a:ext cx="3356" cy="1"/>
            </a:xfrm>
            <a:prstGeom prst="line">
              <a:avLst/>
            </a:prstGeom>
            <a:noFill/>
            <a:ln w="0">
              <a:solidFill>
                <a:srgbClr val="000000"/>
              </a:solidFill>
              <a:round/>
              <a:headEnd/>
              <a:tailEnd/>
            </a:ln>
          </p:spPr>
          <p:txBody>
            <a:bodyPr/>
            <a:lstStyle/>
            <a:p>
              <a:endParaRPr lang="en-US"/>
            </a:p>
          </p:txBody>
        </p:sp>
        <p:sp>
          <p:nvSpPr>
            <p:cNvPr id="52286" name="Line 62"/>
            <p:cNvSpPr>
              <a:spLocks noChangeShapeType="1"/>
            </p:cNvSpPr>
            <p:nvPr/>
          </p:nvSpPr>
          <p:spPr bwMode="auto">
            <a:xfrm>
              <a:off x="1099" y="1691"/>
              <a:ext cx="3356" cy="1"/>
            </a:xfrm>
            <a:prstGeom prst="line">
              <a:avLst/>
            </a:prstGeom>
            <a:noFill/>
            <a:ln w="0">
              <a:solidFill>
                <a:srgbClr val="000000"/>
              </a:solidFill>
              <a:round/>
              <a:headEnd/>
              <a:tailEnd/>
            </a:ln>
          </p:spPr>
          <p:txBody>
            <a:bodyPr/>
            <a:lstStyle/>
            <a:p>
              <a:endParaRPr lang="en-US"/>
            </a:p>
          </p:txBody>
        </p:sp>
        <p:sp>
          <p:nvSpPr>
            <p:cNvPr id="52287" name="Line 63"/>
            <p:cNvSpPr>
              <a:spLocks noChangeShapeType="1"/>
            </p:cNvSpPr>
            <p:nvPr/>
          </p:nvSpPr>
          <p:spPr bwMode="auto">
            <a:xfrm>
              <a:off x="1099" y="1433"/>
              <a:ext cx="3356" cy="1"/>
            </a:xfrm>
            <a:prstGeom prst="line">
              <a:avLst/>
            </a:prstGeom>
            <a:noFill/>
            <a:ln w="0">
              <a:solidFill>
                <a:srgbClr val="000000"/>
              </a:solidFill>
              <a:round/>
              <a:headEnd/>
              <a:tailEnd/>
            </a:ln>
          </p:spPr>
          <p:txBody>
            <a:bodyPr/>
            <a:lstStyle/>
            <a:p>
              <a:endParaRPr lang="en-US"/>
            </a:p>
          </p:txBody>
        </p:sp>
        <p:sp>
          <p:nvSpPr>
            <p:cNvPr id="52288" name="Rectangle 64"/>
            <p:cNvSpPr>
              <a:spLocks noChangeArrowheads="1"/>
            </p:cNvSpPr>
            <p:nvPr/>
          </p:nvSpPr>
          <p:spPr bwMode="auto">
            <a:xfrm>
              <a:off x="1099" y="1433"/>
              <a:ext cx="3356" cy="2061"/>
            </a:xfrm>
            <a:prstGeom prst="rect">
              <a:avLst/>
            </a:prstGeom>
            <a:noFill/>
            <a:ln w="9525">
              <a:solidFill>
                <a:srgbClr val="808080"/>
              </a:solidFill>
              <a:miter lim="800000"/>
              <a:headEnd/>
              <a:tailEnd/>
            </a:ln>
          </p:spPr>
          <p:txBody>
            <a:bodyPr/>
            <a:lstStyle/>
            <a:p>
              <a:endParaRPr lang="en-US"/>
            </a:p>
          </p:txBody>
        </p:sp>
        <p:sp>
          <p:nvSpPr>
            <p:cNvPr id="52289" name="Line 65"/>
            <p:cNvSpPr>
              <a:spLocks noChangeShapeType="1"/>
            </p:cNvSpPr>
            <p:nvPr/>
          </p:nvSpPr>
          <p:spPr bwMode="auto">
            <a:xfrm>
              <a:off x="1099" y="1433"/>
              <a:ext cx="1" cy="2061"/>
            </a:xfrm>
            <a:prstGeom prst="line">
              <a:avLst/>
            </a:prstGeom>
            <a:noFill/>
            <a:ln w="0">
              <a:solidFill>
                <a:srgbClr val="000000"/>
              </a:solidFill>
              <a:round/>
              <a:headEnd/>
              <a:tailEnd/>
            </a:ln>
          </p:spPr>
          <p:txBody>
            <a:bodyPr/>
            <a:lstStyle/>
            <a:p>
              <a:endParaRPr lang="en-US"/>
            </a:p>
          </p:txBody>
        </p:sp>
        <p:sp>
          <p:nvSpPr>
            <p:cNvPr id="52290" name="Line 66"/>
            <p:cNvSpPr>
              <a:spLocks noChangeShapeType="1"/>
            </p:cNvSpPr>
            <p:nvPr/>
          </p:nvSpPr>
          <p:spPr bwMode="auto">
            <a:xfrm>
              <a:off x="1073" y="3494"/>
              <a:ext cx="26" cy="1"/>
            </a:xfrm>
            <a:prstGeom prst="line">
              <a:avLst/>
            </a:prstGeom>
            <a:noFill/>
            <a:ln w="0">
              <a:solidFill>
                <a:srgbClr val="000000"/>
              </a:solidFill>
              <a:round/>
              <a:headEnd/>
              <a:tailEnd/>
            </a:ln>
          </p:spPr>
          <p:txBody>
            <a:bodyPr/>
            <a:lstStyle/>
            <a:p>
              <a:endParaRPr lang="en-US"/>
            </a:p>
          </p:txBody>
        </p:sp>
        <p:sp>
          <p:nvSpPr>
            <p:cNvPr id="52291" name="Line 67"/>
            <p:cNvSpPr>
              <a:spLocks noChangeShapeType="1"/>
            </p:cNvSpPr>
            <p:nvPr/>
          </p:nvSpPr>
          <p:spPr bwMode="auto">
            <a:xfrm>
              <a:off x="1073" y="3236"/>
              <a:ext cx="26" cy="1"/>
            </a:xfrm>
            <a:prstGeom prst="line">
              <a:avLst/>
            </a:prstGeom>
            <a:noFill/>
            <a:ln w="0">
              <a:solidFill>
                <a:srgbClr val="000000"/>
              </a:solidFill>
              <a:round/>
              <a:headEnd/>
              <a:tailEnd/>
            </a:ln>
          </p:spPr>
          <p:txBody>
            <a:bodyPr/>
            <a:lstStyle/>
            <a:p>
              <a:endParaRPr lang="en-US"/>
            </a:p>
          </p:txBody>
        </p:sp>
        <p:sp>
          <p:nvSpPr>
            <p:cNvPr id="52292" name="Line 68"/>
            <p:cNvSpPr>
              <a:spLocks noChangeShapeType="1"/>
            </p:cNvSpPr>
            <p:nvPr/>
          </p:nvSpPr>
          <p:spPr bwMode="auto">
            <a:xfrm>
              <a:off x="1073" y="2980"/>
              <a:ext cx="26" cy="1"/>
            </a:xfrm>
            <a:prstGeom prst="line">
              <a:avLst/>
            </a:prstGeom>
            <a:noFill/>
            <a:ln w="0">
              <a:solidFill>
                <a:srgbClr val="000000"/>
              </a:solidFill>
              <a:round/>
              <a:headEnd/>
              <a:tailEnd/>
            </a:ln>
          </p:spPr>
          <p:txBody>
            <a:bodyPr/>
            <a:lstStyle/>
            <a:p>
              <a:endParaRPr lang="en-US"/>
            </a:p>
          </p:txBody>
        </p:sp>
        <p:sp>
          <p:nvSpPr>
            <p:cNvPr id="52293" name="Line 69"/>
            <p:cNvSpPr>
              <a:spLocks noChangeShapeType="1"/>
            </p:cNvSpPr>
            <p:nvPr/>
          </p:nvSpPr>
          <p:spPr bwMode="auto">
            <a:xfrm>
              <a:off x="1073" y="2722"/>
              <a:ext cx="26" cy="1"/>
            </a:xfrm>
            <a:prstGeom prst="line">
              <a:avLst/>
            </a:prstGeom>
            <a:noFill/>
            <a:ln w="0">
              <a:solidFill>
                <a:srgbClr val="000000"/>
              </a:solidFill>
              <a:round/>
              <a:headEnd/>
              <a:tailEnd/>
            </a:ln>
          </p:spPr>
          <p:txBody>
            <a:bodyPr/>
            <a:lstStyle/>
            <a:p>
              <a:endParaRPr lang="en-US"/>
            </a:p>
          </p:txBody>
        </p:sp>
        <p:sp>
          <p:nvSpPr>
            <p:cNvPr id="52294" name="Line 70"/>
            <p:cNvSpPr>
              <a:spLocks noChangeShapeType="1"/>
            </p:cNvSpPr>
            <p:nvPr/>
          </p:nvSpPr>
          <p:spPr bwMode="auto">
            <a:xfrm>
              <a:off x="1073" y="2464"/>
              <a:ext cx="26" cy="1"/>
            </a:xfrm>
            <a:prstGeom prst="line">
              <a:avLst/>
            </a:prstGeom>
            <a:noFill/>
            <a:ln w="0">
              <a:solidFill>
                <a:srgbClr val="000000"/>
              </a:solidFill>
              <a:round/>
              <a:headEnd/>
              <a:tailEnd/>
            </a:ln>
          </p:spPr>
          <p:txBody>
            <a:bodyPr/>
            <a:lstStyle/>
            <a:p>
              <a:endParaRPr lang="en-US"/>
            </a:p>
          </p:txBody>
        </p:sp>
        <p:sp>
          <p:nvSpPr>
            <p:cNvPr id="52295" name="Line 71"/>
            <p:cNvSpPr>
              <a:spLocks noChangeShapeType="1"/>
            </p:cNvSpPr>
            <p:nvPr/>
          </p:nvSpPr>
          <p:spPr bwMode="auto">
            <a:xfrm>
              <a:off x="1073" y="2206"/>
              <a:ext cx="26" cy="1"/>
            </a:xfrm>
            <a:prstGeom prst="line">
              <a:avLst/>
            </a:prstGeom>
            <a:noFill/>
            <a:ln w="0">
              <a:solidFill>
                <a:srgbClr val="000000"/>
              </a:solidFill>
              <a:round/>
              <a:headEnd/>
              <a:tailEnd/>
            </a:ln>
          </p:spPr>
          <p:txBody>
            <a:bodyPr/>
            <a:lstStyle/>
            <a:p>
              <a:endParaRPr lang="en-US"/>
            </a:p>
          </p:txBody>
        </p:sp>
        <p:sp>
          <p:nvSpPr>
            <p:cNvPr id="52296" name="Line 72"/>
            <p:cNvSpPr>
              <a:spLocks noChangeShapeType="1"/>
            </p:cNvSpPr>
            <p:nvPr/>
          </p:nvSpPr>
          <p:spPr bwMode="auto">
            <a:xfrm>
              <a:off x="1073" y="1949"/>
              <a:ext cx="26" cy="1"/>
            </a:xfrm>
            <a:prstGeom prst="line">
              <a:avLst/>
            </a:prstGeom>
            <a:noFill/>
            <a:ln w="0">
              <a:solidFill>
                <a:srgbClr val="000000"/>
              </a:solidFill>
              <a:round/>
              <a:headEnd/>
              <a:tailEnd/>
            </a:ln>
          </p:spPr>
          <p:txBody>
            <a:bodyPr/>
            <a:lstStyle/>
            <a:p>
              <a:endParaRPr lang="en-US"/>
            </a:p>
          </p:txBody>
        </p:sp>
        <p:sp>
          <p:nvSpPr>
            <p:cNvPr id="52297" name="Line 73"/>
            <p:cNvSpPr>
              <a:spLocks noChangeShapeType="1"/>
            </p:cNvSpPr>
            <p:nvPr/>
          </p:nvSpPr>
          <p:spPr bwMode="auto">
            <a:xfrm>
              <a:off x="1073" y="1691"/>
              <a:ext cx="26" cy="1"/>
            </a:xfrm>
            <a:prstGeom prst="line">
              <a:avLst/>
            </a:prstGeom>
            <a:noFill/>
            <a:ln w="0">
              <a:solidFill>
                <a:srgbClr val="000000"/>
              </a:solidFill>
              <a:round/>
              <a:headEnd/>
              <a:tailEnd/>
            </a:ln>
          </p:spPr>
          <p:txBody>
            <a:bodyPr/>
            <a:lstStyle/>
            <a:p>
              <a:endParaRPr lang="en-US"/>
            </a:p>
          </p:txBody>
        </p:sp>
        <p:sp>
          <p:nvSpPr>
            <p:cNvPr id="52298" name="Line 74"/>
            <p:cNvSpPr>
              <a:spLocks noChangeShapeType="1"/>
            </p:cNvSpPr>
            <p:nvPr/>
          </p:nvSpPr>
          <p:spPr bwMode="auto">
            <a:xfrm>
              <a:off x="1073" y="1433"/>
              <a:ext cx="26" cy="1"/>
            </a:xfrm>
            <a:prstGeom prst="line">
              <a:avLst/>
            </a:prstGeom>
            <a:noFill/>
            <a:ln w="0">
              <a:solidFill>
                <a:srgbClr val="000000"/>
              </a:solidFill>
              <a:round/>
              <a:headEnd/>
              <a:tailEnd/>
            </a:ln>
          </p:spPr>
          <p:txBody>
            <a:bodyPr/>
            <a:lstStyle/>
            <a:p>
              <a:endParaRPr lang="en-US"/>
            </a:p>
          </p:txBody>
        </p:sp>
        <p:sp>
          <p:nvSpPr>
            <p:cNvPr id="52299" name="Line 75"/>
            <p:cNvSpPr>
              <a:spLocks noChangeShapeType="1"/>
            </p:cNvSpPr>
            <p:nvPr/>
          </p:nvSpPr>
          <p:spPr bwMode="auto">
            <a:xfrm>
              <a:off x="1099" y="3236"/>
              <a:ext cx="3356" cy="1"/>
            </a:xfrm>
            <a:prstGeom prst="line">
              <a:avLst/>
            </a:prstGeom>
            <a:noFill/>
            <a:ln w="0">
              <a:solidFill>
                <a:srgbClr val="000000"/>
              </a:solidFill>
              <a:round/>
              <a:headEnd/>
              <a:tailEnd/>
            </a:ln>
          </p:spPr>
          <p:txBody>
            <a:bodyPr/>
            <a:lstStyle/>
            <a:p>
              <a:endParaRPr lang="en-US"/>
            </a:p>
          </p:txBody>
        </p:sp>
        <p:sp>
          <p:nvSpPr>
            <p:cNvPr id="52300" name="Line 76"/>
            <p:cNvSpPr>
              <a:spLocks noChangeShapeType="1"/>
            </p:cNvSpPr>
            <p:nvPr/>
          </p:nvSpPr>
          <p:spPr bwMode="auto">
            <a:xfrm flipV="1">
              <a:off x="1099" y="3236"/>
              <a:ext cx="1" cy="26"/>
            </a:xfrm>
            <a:prstGeom prst="line">
              <a:avLst/>
            </a:prstGeom>
            <a:noFill/>
            <a:ln w="0">
              <a:solidFill>
                <a:srgbClr val="000000"/>
              </a:solidFill>
              <a:round/>
              <a:headEnd/>
              <a:tailEnd/>
            </a:ln>
          </p:spPr>
          <p:txBody>
            <a:bodyPr/>
            <a:lstStyle/>
            <a:p>
              <a:endParaRPr lang="en-US"/>
            </a:p>
          </p:txBody>
        </p:sp>
        <p:sp>
          <p:nvSpPr>
            <p:cNvPr id="52301" name="Line 77"/>
            <p:cNvSpPr>
              <a:spLocks noChangeShapeType="1"/>
            </p:cNvSpPr>
            <p:nvPr/>
          </p:nvSpPr>
          <p:spPr bwMode="auto">
            <a:xfrm flipV="1">
              <a:off x="1434" y="3236"/>
              <a:ext cx="1" cy="26"/>
            </a:xfrm>
            <a:prstGeom prst="line">
              <a:avLst/>
            </a:prstGeom>
            <a:noFill/>
            <a:ln w="0">
              <a:solidFill>
                <a:srgbClr val="000000"/>
              </a:solidFill>
              <a:round/>
              <a:headEnd/>
              <a:tailEnd/>
            </a:ln>
          </p:spPr>
          <p:txBody>
            <a:bodyPr/>
            <a:lstStyle/>
            <a:p>
              <a:endParaRPr lang="en-US"/>
            </a:p>
          </p:txBody>
        </p:sp>
        <p:sp>
          <p:nvSpPr>
            <p:cNvPr id="52302" name="Line 78"/>
            <p:cNvSpPr>
              <a:spLocks noChangeShapeType="1"/>
            </p:cNvSpPr>
            <p:nvPr/>
          </p:nvSpPr>
          <p:spPr bwMode="auto">
            <a:xfrm flipV="1">
              <a:off x="1770" y="3236"/>
              <a:ext cx="1" cy="26"/>
            </a:xfrm>
            <a:prstGeom prst="line">
              <a:avLst/>
            </a:prstGeom>
            <a:noFill/>
            <a:ln w="0">
              <a:solidFill>
                <a:srgbClr val="000000"/>
              </a:solidFill>
              <a:round/>
              <a:headEnd/>
              <a:tailEnd/>
            </a:ln>
          </p:spPr>
          <p:txBody>
            <a:bodyPr/>
            <a:lstStyle/>
            <a:p>
              <a:endParaRPr lang="en-US"/>
            </a:p>
          </p:txBody>
        </p:sp>
        <p:sp>
          <p:nvSpPr>
            <p:cNvPr id="52303" name="Line 79"/>
            <p:cNvSpPr>
              <a:spLocks noChangeShapeType="1"/>
            </p:cNvSpPr>
            <p:nvPr/>
          </p:nvSpPr>
          <p:spPr bwMode="auto">
            <a:xfrm flipV="1">
              <a:off x="2105" y="3236"/>
              <a:ext cx="1" cy="26"/>
            </a:xfrm>
            <a:prstGeom prst="line">
              <a:avLst/>
            </a:prstGeom>
            <a:noFill/>
            <a:ln w="0">
              <a:solidFill>
                <a:srgbClr val="000000"/>
              </a:solidFill>
              <a:round/>
              <a:headEnd/>
              <a:tailEnd/>
            </a:ln>
          </p:spPr>
          <p:txBody>
            <a:bodyPr/>
            <a:lstStyle/>
            <a:p>
              <a:endParaRPr lang="en-US"/>
            </a:p>
          </p:txBody>
        </p:sp>
        <p:sp>
          <p:nvSpPr>
            <p:cNvPr id="52304" name="Line 80"/>
            <p:cNvSpPr>
              <a:spLocks noChangeShapeType="1"/>
            </p:cNvSpPr>
            <p:nvPr/>
          </p:nvSpPr>
          <p:spPr bwMode="auto">
            <a:xfrm flipV="1">
              <a:off x="2441" y="3236"/>
              <a:ext cx="1" cy="26"/>
            </a:xfrm>
            <a:prstGeom prst="line">
              <a:avLst/>
            </a:prstGeom>
            <a:noFill/>
            <a:ln w="0">
              <a:solidFill>
                <a:srgbClr val="000000"/>
              </a:solidFill>
              <a:round/>
              <a:headEnd/>
              <a:tailEnd/>
            </a:ln>
          </p:spPr>
          <p:txBody>
            <a:bodyPr/>
            <a:lstStyle/>
            <a:p>
              <a:endParaRPr lang="en-US"/>
            </a:p>
          </p:txBody>
        </p:sp>
        <p:sp>
          <p:nvSpPr>
            <p:cNvPr id="52305" name="Line 81"/>
            <p:cNvSpPr>
              <a:spLocks noChangeShapeType="1"/>
            </p:cNvSpPr>
            <p:nvPr/>
          </p:nvSpPr>
          <p:spPr bwMode="auto">
            <a:xfrm flipV="1">
              <a:off x="2778" y="3236"/>
              <a:ext cx="1" cy="26"/>
            </a:xfrm>
            <a:prstGeom prst="line">
              <a:avLst/>
            </a:prstGeom>
            <a:noFill/>
            <a:ln w="0">
              <a:solidFill>
                <a:srgbClr val="000000"/>
              </a:solidFill>
              <a:round/>
              <a:headEnd/>
              <a:tailEnd/>
            </a:ln>
          </p:spPr>
          <p:txBody>
            <a:bodyPr/>
            <a:lstStyle/>
            <a:p>
              <a:endParaRPr lang="en-US"/>
            </a:p>
          </p:txBody>
        </p:sp>
        <p:sp>
          <p:nvSpPr>
            <p:cNvPr id="52306" name="Line 82"/>
            <p:cNvSpPr>
              <a:spLocks noChangeShapeType="1"/>
            </p:cNvSpPr>
            <p:nvPr/>
          </p:nvSpPr>
          <p:spPr bwMode="auto">
            <a:xfrm flipV="1">
              <a:off x="3113" y="3236"/>
              <a:ext cx="1" cy="26"/>
            </a:xfrm>
            <a:prstGeom prst="line">
              <a:avLst/>
            </a:prstGeom>
            <a:noFill/>
            <a:ln w="0">
              <a:solidFill>
                <a:srgbClr val="000000"/>
              </a:solidFill>
              <a:round/>
              <a:headEnd/>
              <a:tailEnd/>
            </a:ln>
          </p:spPr>
          <p:txBody>
            <a:bodyPr/>
            <a:lstStyle/>
            <a:p>
              <a:endParaRPr lang="en-US"/>
            </a:p>
          </p:txBody>
        </p:sp>
        <p:sp>
          <p:nvSpPr>
            <p:cNvPr id="52307" name="Line 83"/>
            <p:cNvSpPr>
              <a:spLocks noChangeShapeType="1"/>
            </p:cNvSpPr>
            <p:nvPr/>
          </p:nvSpPr>
          <p:spPr bwMode="auto">
            <a:xfrm flipV="1">
              <a:off x="3449" y="3236"/>
              <a:ext cx="1" cy="26"/>
            </a:xfrm>
            <a:prstGeom prst="line">
              <a:avLst/>
            </a:prstGeom>
            <a:noFill/>
            <a:ln w="0">
              <a:solidFill>
                <a:srgbClr val="000000"/>
              </a:solidFill>
              <a:round/>
              <a:headEnd/>
              <a:tailEnd/>
            </a:ln>
          </p:spPr>
          <p:txBody>
            <a:bodyPr/>
            <a:lstStyle/>
            <a:p>
              <a:endParaRPr lang="en-US"/>
            </a:p>
          </p:txBody>
        </p:sp>
        <p:sp>
          <p:nvSpPr>
            <p:cNvPr id="52308" name="Line 84"/>
            <p:cNvSpPr>
              <a:spLocks noChangeShapeType="1"/>
            </p:cNvSpPr>
            <p:nvPr/>
          </p:nvSpPr>
          <p:spPr bwMode="auto">
            <a:xfrm flipV="1">
              <a:off x="3784" y="3236"/>
              <a:ext cx="1" cy="26"/>
            </a:xfrm>
            <a:prstGeom prst="line">
              <a:avLst/>
            </a:prstGeom>
            <a:noFill/>
            <a:ln w="0">
              <a:solidFill>
                <a:srgbClr val="000000"/>
              </a:solidFill>
              <a:round/>
              <a:headEnd/>
              <a:tailEnd/>
            </a:ln>
          </p:spPr>
          <p:txBody>
            <a:bodyPr/>
            <a:lstStyle/>
            <a:p>
              <a:endParaRPr lang="en-US"/>
            </a:p>
          </p:txBody>
        </p:sp>
        <p:sp>
          <p:nvSpPr>
            <p:cNvPr id="52309" name="Line 85"/>
            <p:cNvSpPr>
              <a:spLocks noChangeShapeType="1"/>
            </p:cNvSpPr>
            <p:nvPr/>
          </p:nvSpPr>
          <p:spPr bwMode="auto">
            <a:xfrm flipV="1">
              <a:off x="4119" y="3236"/>
              <a:ext cx="1" cy="26"/>
            </a:xfrm>
            <a:prstGeom prst="line">
              <a:avLst/>
            </a:prstGeom>
            <a:noFill/>
            <a:ln w="0">
              <a:solidFill>
                <a:srgbClr val="000000"/>
              </a:solidFill>
              <a:round/>
              <a:headEnd/>
              <a:tailEnd/>
            </a:ln>
          </p:spPr>
          <p:txBody>
            <a:bodyPr/>
            <a:lstStyle/>
            <a:p>
              <a:endParaRPr lang="en-US"/>
            </a:p>
          </p:txBody>
        </p:sp>
        <p:sp>
          <p:nvSpPr>
            <p:cNvPr id="52310" name="Line 86"/>
            <p:cNvSpPr>
              <a:spLocks noChangeShapeType="1"/>
            </p:cNvSpPr>
            <p:nvPr/>
          </p:nvSpPr>
          <p:spPr bwMode="auto">
            <a:xfrm flipV="1">
              <a:off x="4455" y="3236"/>
              <a:ext cx="1" cy="26"/>
            </a:xfrm>
            <a:prstGeom prst="line">
              <a:avLst/>
            </a:prstGeom>
            <a:noFill/>
            <a:ln w="0">
              <a:solidFill>
                <a:srgbClr val="000000"/>
              </a:solidFill>
              <a:round/>
              <a:headEnd/>
              <a:tailEnd/>
            </a:ln>
          </p:spPr>
          <p:txBody>
            <a:bodyPr/>
            <a:lstStyle/>
            <a:p>
              <a:endParaRPr lang="en-US"/>
            </a:p>
          </p:txBody>
        </p:sp>
        <p:sp>
          <p:nvSpPr>
            <p:cNvPr id="52311" name="Freeform 87"/>
            <p:cNvSpPr>
              <a:spLocks/>
            </p:cNvSpPr>
            <p:nvPr/>
          </p:nvSpPr>
          <p:spPr bwMode="auto">
            <a:xfrm>
              <a:off x="1113" y="1717"/>
              <a:ext cx="825" cy="514"/>
            </a:xfrm>
            <a:custGeom>
              <a:avLst/>
              <a:gdLst>
                <a:gd name="T0" fmla="*/ 0 w 825"/>
                <a:gd name="T1" fmla="*/ 0 h 514"/>
                <a:gd name="T2" fmla="*/ 104 w 825"/>
                <a:gd name="T3" fmla="*/ 64 h 514"/>
                <a:gd name="T4" fmla="*/ 207 w 825"/>
                <a:gd name="T5" fmla="*/ 130 h 514"/>
                <a:gd name="T6" fmla="*/ 412 w 825"/>
                <a:gd name="T7" fmla="*/ 263 h 514"/>
                <a:gd name="T8" fmla="*/ 515 w 825"/>
                <a:gd name="T9" fmla="*/ 327 h 514"/>
                <a:gd name="T10" fmla="*/ 618 w 825"/>
                <a:gd name="T11" fmla="*/ 392 h 514"/>
                <a:gd name="T12" fmla="*/ 721 w 825"/>
                <a:gd name="T13" fmla="*/ 455 h 514"/>
                <a:gd name="T14" fmla="*/ 825 w 825"/>
                <a:gd name="T15" fmla="*/ 514 h 514"/>
                <a:gd name="T16" fmla="*/ 0 60000 65536"/>
                <a:gd name="T17" fmla="*/ 0 60000 65536"/>
                <a:gd name="T18" fmla="*/ 0 60000 65536"/>
                <a:gd name="T19" fmla="*/ 0 60000 65536"/>
                <a:gd name="T20" fmla="*/ 0 60000 65536"/>
                <a:gd name="T21" fmla="*/ 0 60000 65536"/>
                <a:gd name="T22" fmla="*/ 0 60000 65536"/>
                <a:gd name="T23" fmla="*/ 0 60000 65536"/>
                <a:gd name="T24" fmla="*/ 0 w 825"/>
                <a:gd name="T25" fmla="*/ 0 h 514"/>
                <a:gd name="T26" fmla="*/ 825 w 825"/>
                <a:gd name="T27" fmla="*/ 514 h 5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5" h="514">
                  <a:moveTo>
                    <a:pt x="0" y="0"/>
                  </a:moveTo>
                  <a:lnTo>
                    <a:pt x="104" y="64"/>
                  </a:lnTo>
                  <a:lnTo>
                    <a:pt x="207" y="130"/>
                  </a:lnTo>
                  <a:lnTo>
                    <a:pt x="412" y="263"/>
                  </a:lnTo>
                  <a:lnTo>
                    <a:pt x="515" y="327"/>
                  </a:lnTo>
                  <a:lnTo>
                    <a:pt x="618" y="392"/>
                  </a:lnTo>
                  <a:lnTo>
                    <a:pt x="721" y="455"/>
                  </a:lnTo>
                  <a:lnTo>
                    <a:pt x="825" y="514"/>
                  </a:lnTo>
                </a:path>
              </a:pathLst>
            </a:custGeom>
            <a:noFill/>
            <a:ln w="9525">
              <a:solidFill>
                <a:srgbClr val="000080"/>
              </a:solidFill>
              <a:round/>
              <a:headEnd/>
              <a:tailEnd/>
            </a:ln>
          </p:spPr>
          <p:txBody>
            <a:bodyPr/>
            <a:lstStyle/>
            <a:p>
              <a:endParaRPr lang="en-US"/>
            </a:p>
          </p:txBody>
        </p:sp>
        <p:sp>
          <p:nvSpPr>
            <p:cNvPr id="52312" name="Freeform 88"/>
            <p:cNvSpPr>
              <a:spLocks/>
            </p:cNvSpPr>
            <p:nvPr/>
          </p:nvSpPr>
          <p:spPr bwMode="auto">
            <a:xfrm>
              <a:off x="1938" y="2231"/>
              <a:ext cx="840" cy="426"/>
            </a:xfrm>
            <a:custGeom>
              <a:avLst/>
              <a:gdLst>
                <a:gd name="T0" fmla="*/ 0 w 840"/>
                <a:gd name="T1" fmla="*/ 0 h 426"/>
                <a:gd name="T2" fmla="*/ 104 w 840"/>
                <a:gd name="T3" fmla="*/ 58 h 426"/>
                <a:gd name="T4" fmla="*/ 209 w 840"/>
                <a:gd name="T5" fmla="*/ 115 h 426"/>
                <a:gd name="T6" fmla="*/ 314 w 840"/>
                <a:gd name="T7" fmla="*/ 170 h 426"/>
                <a:gd name="T8" fmla="*/ 419 w 840"/>
                <a:gd name="T9" fmla="*/ 223 h 426"/>
                <a:gd name="T10" fmla="*/ 524 w 840"/>
                <a:gd name="T11" fmla="*/ 276 h 426"/>
                <a:gd name="T12" fmla="*/ 630 w 840"/>
                <a:gd name="T13" fmla="*/ 326 h 426"/>
                <a:gd name="T14" fmla="*/ 840 w 840"/>
                <a:gd name="T15" fmla="*/ 426 h 426"/>
                <a:gd name="T16" fmla="*/ 0 60000 65536"/>
                <a:gd name="T17" fmla="*/ 0 60000 65536"/>
                <a:gd name="T18" fmla="*/ 0 60000 65536"/>
                <a:gd name="T19" fmla="*/ 0 60000 65536"/>
                <a:gd name="T20" fmla="*/ 0 60000 65536"/>
                <a:gd name="T21" fmla="*/ 0 60000 65536"/>
                <a:gd name="T22" fmla="*/ 0 60000 65536"/>
                <a:gd name="T23" fmla="*/ 0 60000 65536"/>
                <a:gd name="T24" fmla="*/ 0 w 840"/>
                <a:gd name="T25" fmla="*/ 0 h 426"/>
                <a:gd name="T26" fmla="*/ 840 w 840"/>
                <a:gd name="T27" fmla="*/ 426 h 4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0" h="426">
                  <a:moveTo>
                    <a:pt x="0" y="0"/>
                  </a:moveTo>
                  <a:lnTo>
                    <a:pt x="104" y="58"/>
                  </a:lnTo>
                  <a:lnTo>
                    <a:pt x="209" y="115"/>
                  </a:lnTo>
                  <a:lnTo>
                    <a:pt x="314" y="170"/>
                  </a:lnTo>
                  <a:lnTo>
                    <a:pt x="419" y="223"/>
                  </a:lnTo>
                  <a:lnTo>
                    <a:pt x="524" y="276"/>
                  </a:lnTo>
                  <a:lnTo>
                    <a:pt x="630" y="326"/>
                  </a:lnTo>
                  <a:lnTo>
                    <a:pt x="840" y="426"/>
                  </a:lnTo>
                </a:path>
              </a:pathLst>
            </a:custGeom>
            <a:noFill/>
            <a:ln w="9525">
              <a:solidFill>
                <a:srgbClr val="000080"/>
              </a:solidFill>
              <a:round/>
              <a:headEnd/>
              <a:tailEnd/>
            </a:ln>
          </p:spPr>
          <p:txBody>
            <a:bodyPr/>
            <a:lstStyle/>
            <a:p>
              <a:endParaRPr lang="en-US"/>
            </a:p>
          </p:txBody>
        </p:sp>
        <p:sp>
          <p:nvSpPr>
            <p:cNvPr id="52313" name="Freeform 89"/>
            <p:cNvSpPr>
              <a:spLocks/>
            </p:cNvSpPr>
            <p:nvPr/>
          </p:nvSpPr>
          <p:spPr bwMode="auto">
            <a:xfrm>
              <a:off x="2778" y="2657"/>
              <a:ext cx="838" cy="353"/>
            </a:xfrm>
            <a:custGeom>
              <a:avLst/>
              <a:gdLst>
                <a:gd name="T0" fmla="*/ 0 w 838"/>
                <a:gd name="T1" fmla="*/ 0 h 353"/>
                <a:gd name="T2" fmla="*/ 104 w 838"/>
                <a:gd name="T3" fmla="*/ 48 h 353"/>
                <a:gd name="T4" fmla="*/ 209 w 838"/>
                <a:gd name="T5" fmla="*/ 95 h 353"/>
                <a:gd name="T6" fmla="*/ 419 w 838"/>
                <a:gd name="T7" fmla="*/ 186 h 353"/>
                <a:gd name="T8" fmla="*/ 629 w 838"/>
                <a:gd name="T9" fmla="*/ 271 h 353"/>
                <a:gd name="T10" fmla="*/ 838 w 838"/>
                <a:gd name="T11" fmla="*/ 353 h 353"/>
                <a:gd name="T12" fmla="*/ 0 60000 65536"/>
                <a:gd name="T13" fmla="*/ 0 60000 65536"/>
                <a:gd name="T14" fmla="*/ 0 60000 65536"/>
                <a:gd name="T15" fmla="*/ 0 60000 65536"/>
                <a:gd name="T16" fmla="*/ 0 60000 65536"/>
                <a:gd name="T17" fmla="*/ 0 60000 65536"/>
                <a:gd name="T18" fmla="*/ 0 w 838"/>
                <a:gd name="T19" fmla="*/ 0 h 353"/>
                <a:gd name="T20" fmla="*/ 838 w 838"/>
                <a:gd name="T21" fmla="*/ 353 h 353"/>
              </a:gdLst>
              <a:ahLst/>
              <a:cxnLst>
                <a:cxn ang="T12">
                  <a:pos x="T0" y="T1"/>
                </a:cxn>
                <a:cxn ang="T13">
                  <a:pos x="T2" y="T3"/>
                </a:cxn>
                <a:cxn ang="T14">
                  <a:pos x="T4" y="T5"/>
                </a:cxn>
                <a:cxn ang="T15">
                  <a:pos x="T6" y="T7"/>
                </a:cxn>
                <a:cxn ang="T16">
                  <a:pos x="T8" y="T9"/>
                </a:cxn>
                <a:cxn ang="T17">
                  <a:pos x="T10" y="T11"/>
                </a:cxn>
              </a:cxnLst>
              <a:rect l="T18" t="T19" r="T20" b="T21"/>
              <a:pathLst>
                <a:path w="838" h="353">
                  <a:moveTo>
                    <a:pt x="0" y="0"/>
                  </a:moveTo>
                  <a:lnTo>
                    <a:pt x="104" y="48"/>
                  </a:lnTo>
                  <a:lnTo>
                    <a:pt x="209" y="95"/>
                  </a:lnTo>
                  <a:lnTo>
                    <a:pt x="419" y="186"/>
                  </a:lnTo>
                  <a:lnTo>
                    <a:pt x="629" y="271"/>
                  </a:lnTo>
                  <a:lnTo>
                    <a:pt x="838" y="353"/>
                  </a:lnTo>
                </a:path>
              </a:pathLst>
            </a:custGeom>
            <a:noFill/>
            <a:ln w="9525">
              <a:solidFill>
                <a:srgbClr val="000080"/>
              </a:solidFill>
              <a:round/>
              <a:headEnd/>
              <a:tailEnd/>
            </a:ln>
          </p:spPr>
          <p:txBody>
            <a:bodyPr/>
            <a:lstStyle/>
            <a:p>
              <a:endParaRPr lang="en-US"/>
            </a:p>
          </p:txBody>
        </p:sp>
        <p:sp>
          <p:nvSpPr>
            <p:cNvPr id="52314" name="Freeform 90"/>
            <p:cNvSpPr>
              <a:spLocks/>
            </p:cNvSpPr>
            <p:nvPr/>
          </p:nvSpPr>
          <p:spPr bwMode="auto">
            <a:xfrm>
              <a:off x="3616" y="3010"/>
              <a:ext cx="831" cy="295"/>
            </a:xfrm>
            <a:custGeom>
              <a:avLst/>
              <a:gdLst>
                <a:gd name="T0" fmla="*/ 0 w 831"/>
                <a:gd name="T1" fmla="*/ 0 h 295"/>
                <a:gd name="T2" fmla="*/ 105 w 831"/>
                <a:gd name="T3" fmla="*/ 41 h 295"/>
                <a:gd name="T4" fmla="*/ 208 w 831"/>
                <a:gd name="T5" fmla="*/ 78 h 295"/>
                <a:gd name="T6" fmla="*/ 416 w 831"/>
                <a:gd name="T7" fmla="*/ 152 h 295"/>
                <a:gd name="T8" fmla="*/ 623 w 831"/>
                <a:gd name="T9" fmla="*/ 223 h 295"/>
                <a:gd name="T10" fmla="*/ 831 w 831"/>
                <a:gd name="T11" fmla="*/ 295 h 295"/>
                <a:gd name="T12" fmla="*/ 0 60000 65536"/>
                <a:gd name="T13" fmla="*/ 0 60000 65536"/>
                <a:gd name="T14" fmla="*/ 0 60000 65536"/>
                <a:gd name="T15" fmla="*/ 0 60000 65536"/>
                <a:gd name="T16" fmla="*/ 0 60000 65536"/>
                <a:gd name="T17" fmla="*/ 0 60000 65536"/>
                <a:gd name="T18" fmla="*/ 0 w 831"/>
                <a:gd name="T19" fmla="*/ 0 h 295"/>
                <a:gd name="T20" fmla="*/ 831 w 831"/>
                <a:gd name="T21" fmla="*/ 295 h 295"/>
              </a:gdLst>
              <a:ahLst/>
              <a:cxnLst>
                <a:cxn ang="T12">
                  <a:pos x="T0" y="T1"/>
                </a:cxn>
                <a:cxn ang="T13">
                  <a:pos x="T2" y="T3"/>
                </a:cxn>
                <a:cxn ang="T14">
                  <a:pos x="T4" y="T5"/>
                </a:cxn>
                <a:cxn ang="T15">
                  <a:pos x="T6" y="T7"/>
                </a:cxn>
                <a:cxn ang="T16">
                  <a:pos x="T8" y="T9"/>
                </a:cxn>
                <a:cxn ang="T17">
                  <a:pos x="T10" y="T11"/>
                </a:cxn>
              </a:cxnLst>
              <a:rect l="T18" t="T19" r="T20" b="T21"/>
              <a:pathLst>
                <a:path w="831" h="295">
                  <a:moveTo>
                    <a:pt x="0" y="0"/>
                  </a:moveTo>
                  <a:lnTo>
                    <a:pt x="105" y="41"/>
                  </a:lnTo>
                  <a:lnTo>
                    <a:pt x="208" y="78"/>
                  </a:lnTo>
                  <a:lnTo>
                    <a:pt x="416" y="152"/>
                  </a:lnTo>
                  <a:lnTo>
                    <a:pt x="623" y="223"/>
                  </a:lnTo>
                  <a:lnTo>
                    <a:pt x="831" y="295"/>
                  </a:lnTo>
                </a:path>
              </a:pathLst>
            </a:custGeom>
            <a:noFill/>
            <a:ln w="9525">
              <a:solidFill>
                <a:srgbClr val="000080"/>
              </a:solidFill>
              <a:round/>
              <a:headEnd/>
              <a:tailEnd/>
            </a:ln>
          </p:spPr>
          <p:txBody>
            <a:bodyPr/>
            <a:lstStyle/>
            <a:p>
              <a:endParaRPr lang="en-US"/>
            </a:p>
          </p:txBody>
        </p:sp>
        <p:sp>
          <p:nvSpPr>
            <p:cNvPr id="52315" name="Freeform 91"/>
            <p:cNvSpPr>
              <a:spLocks/>
            </p:cNvSpPr>
            <p:nvPr/>
          </p:nvSpPr>
          <p:spPr bwMode="auto">
            <a:xfrm>
              <a:off x="1097" y="1701"/>
              <a:ext cx="33" cy="32"/>
            </a:xfrm>
            <a:custGeom>
              <a:avLst/>
              <a:gdLst>
                <a:gd name="T0" fmla="*/ 16 w 33"/>
                <a:gd name="T1" fmla="*/ 0 h 32"/>
                <a:gd name="T2" fmla="*/ 33 w 33"/>
                <a:gd name="T3" fmla="*/ 16 h 32"/>
                <a:gd name="T4" fmla="*/ 16 w 33"/>
                <a:gd name="T5" fmla="*/ 32 h 32"/>
                <a:gd name="T6" fmla="*/ 0 w 33"/>
                <a:gd name="T7" fmla="*/ 16 h 32"/>
                <a:gd name="T8" fmla="*/ 16 w 33"/>
                <a:gd name="T9" fmla="*/ 0 h 32"/>
                <a:gd name="T10" fmla="*/ 0 60000 65536"/>
                <a:gd name="T11" fmla="*/ 0 60000 65536"/>
                <a:gd name="T12" fmla="*/ 0 60000 65536"/>
                <a:gd name="T13" fmla="*/ 0 60000 65536"/>
                <a:gd name="T14" fmla="*/ 0 60000 65536"/>
                <a:gd name="T15" fmla="*/ 0 w 33"/>
                <a:gd name="T16" fmla="*/ 0 h 32"/>
                <a:gd name="T17" fmla="*/ 33 w 33"/>
                <a:gd name="T18" fmla="*/ 32 h 32"/>
              </a:gdLst>
              <a:ahLst/>
              <a:cxnLst>
                <a:cxn ang="T10">
                  <a:pos x="T0" y="T1"/>
                </a:cxn>
                <a:cxn ang="T11">
                  <a:pos x="T2" y="T3"/>
                </a:cxn>
                <a:cxn ang="T12">
                  <a:pos x="T4" y="T5"/>
                </a:cxn>
                <a:cxn ang="T13">
                  <a:pos x="T6" y="T7"/>
                </a:cxn>
                <a:cxn ang="T14">
                  <a:pos x="T8" y="T9"/>
                </a:cxn>
              </a:cxnLst>
              <a:rect l="T15" t="T16" r="T17" b="T18"/>
              <a:pathLst>
                <a:path w="33" h="32">
                  <a:moveTo>
                    <a:pt x="16" y="0"/>
                  </a:moveTo>
                  <a:lnTo>
                    <a:pt x="33" y="16"/>
                  </a:lnTo>
                  <a:lnTo>
                    <a:pt x="16" y="32"/>
                  </a:lnTo>
                  <a:lnTo>
                    <a:pt x="0" y="16"/>
                  </a:lnTo>
                  <a:lnTo>
                    <a:pt x="16" y="0"/>
                  </a:lnTo>
                  <a:close/>
                </a:path>
              </a:pathLst>
            </a:custGeom>
            <a:solidFill>
              <a:srgbClr val="000080"/>
            </a:solidFill>
            <a:ln w="9525">
              <a:solidFill>
                <a:srgbClr val="000080"/>
              </a:solidFill>
              <a:round/>
              <a:headEnd/>
              <a:tailEnd/>
            </a:ln>
          </p:spPr>
          <p:txBody>
            <a:bodyPr/>
            <a:lstStyle/>
            <a:p>
              <a:endParaRPr lang="en-US"/>
            </a:p>
          </p:txBody>
        </p:sp>
        <p:sp>
          <p:nvSpPr>
            <p:cNvPr id="52316" name="Freeform 92"/>
            <p:cNvSpPr>
              <a:spLocks/>
            </p:cNvSpPr>
            <p:nvPr/>
          </p:nvSpPr>
          <p:spPr bwMode="auto">
            <a:xfrm>
              <a:off x="1921" y="2215"/>
              <a:ext cx="33" cy="32"/>
            </a:xfrm>
            <a:custGeom>
              <a:avLst/>
              <a:gdLst>
                <a:gd name="T0" fmla="*/ 17 w 33"/>
                <a:gd name="T1" fmla="*/ 0 h 32"/>
                <a:gd name="T2" fmla="*/ 33 w 33"/>
                <a:gd name="T3" fmla="*/ 16 h 32"/>
                <a:gd name="T4" fmla="*/ 17 w 33"/>
                <a:gd name="T5" fmla="*/ 32 h 32"/>
                <a:gd name="T6" fmla="*/ 0 w 33"/>
                <a:gd name="T7" fmla="*/ 16 h 32"/>
                <a:gd name="T8" fmla="*/ 17 w 33"/>
                <a:gd name="T9" fmla="*/ 0 h 32"/>
                <a:gd name="T10" fmla="*/ 0 60000 65536"/>
                <a:gd name="T11" fmla="*/ 0 60000 65536"/>
                <a:gd name="T12" fmla="*/ 0 60000 65536"/>
                <a:gd name="T13" fmla="*/ 0 60000 65536"/>
                <a:gd name="T14" fmla="*/ 0 60000 65536"/>
                <a:gd name="T15" fmla="*/ 0 w 33"/>
                <a:gd name="T16" fmla="*/ 0 h 32"/>
                <a:gd name="T17" fmla="*/ 33 w 33"/>
                <a:gd name="T18" fmla="*/ 32 h 32"/>
              </a:gdLst>
              <a:ahLst/>
              <a:cxnLst>
                <a:cxn ang="T10">
                  <a:pos x="T0" y="T1"/>
                </a:cxn>
                <a:cxn ang="T11">
                  <a:pos x="T2" y="T3"/>
                </a:cxn>
                <a:cxn ang="T12">
                  <a:pos x="T4" y="T5"/>
                </a:cxn>
                <a:cxn ang="T13">
                  <a:pos x="T6" y="T7"/>
                </a:cxn>
                <a:cxn ang="T14">
                  <a:pos x="T8" y="T9"/>
                </a:cxn>
              </a:cxnLst>
              <a:rect l="T15" t="T16" r="T17" b="T18"/>
              <a:pathLst>
                <a:path w="33" h="32">
                  <a:moveTo>
                    <a:pt x="17" y="0"/>
                  </a:moveTo>
                  <a:lnTo>
                    <a:pt x="33" y="16"/>
                  </a:lnTo>
                  <a:lnTo>
                    <a:pt x="17" y="32"/>
                  </a:lnTo>
                  <a:lnTo>
                    <a:pt x="0" y="16"/>
                  </a:lnTo>
                  <a:lnTo>
                    <a:pt x="17" y="0"/>
                  </a:lnTo>
                  <a:close/>
                </a:path>
              </a:pathLst>
            </a:custGeom>
            <a:solidFill>
              <a:srgbClr val="000080"/>
            </a:solidFill>
            <a:ln w="9525">
              <a:solidFill>
                <a:srgbClr val="000080"/>
              </a:solidFill>
              <a:round/>
              <a:headEnd/>
              <a:tailEnd/>
            </a:ln>
          </p:spPr>
          <p:txBody>
            <a:bodyPr/>
            <a:lstStyle/>
            <a:p>
              <a:endParaRPr lang="en-US"/>
            </a:p>
          </p:txBody>
        </p:sp>
        <p:sp>
          <p:nvSpPr>
            <p:cNvPr id="52317" name="Freeform 93"/>
            <p:cNvSpPr>
              <a:spLocks/>
            </p:cNvSpPr>
            <p:nvPr/>
          </p:nvSpPr>
          <p:spPr bwMode="auto">
            <a:xfrm>
              <a:off x="2762" y="2641"/>
              <a:ext cx="32" cy="32"/>
            </a:xfrm>
            <a:custGeom>
              <a:avLst/>
              <a:gdLst>
                <a:gd name="T0" fmla="*/ 16 w 32"/>
                <a:gd name="T1" fmla="*/ 0 h 32"/>
                <a:gd name="T2" fmla="*/ 32 w 32"/>
                <a:gd name="T3" fmla="*/ 16 h 32"/>
                <a:gd name="T4" fmla="*/ 16 w 32"/>
                <a:gd name="T5" fmla="*/ 32 h 32"/>
                <a:gd name="T6" fmla="*/ 0 w 32"/>
                <a:gd name="T7" fmla="*/ 16 h 32"/>
                <a:gd name="T8" fmla="*/ 16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16" y="0"/>
                  </a:moveTo>
                  <a:lnTo>
                    <a:pt x="32" y="16"/>
                  </a:lnTo>
                  <a:lnTo>
                    <a:pt x="16" y="32"/>
                  </a:lnTo>
                  <a:lnTo>
                    <a:pt x="0" y="16"/>
                  </a:lnTo>
                  <a:lnTo>
                    <a:pt x="16" y="0"/>
                  </a:lnTo>
                  <a:close/>
                </a:path>
              </a:pathLst>
            </a:custGeom>
            <a:solidFill>
              <a:srgbClr val="000080"/>
            </a:solidFill>
            <a:ln w="9525">
              <a:solidFill>
                <a:srgbClr val="000080"/>
              </a:solidFill>
              <a:round/>
              <a:headEnd/>
              <a:tailEnd/>
            </a:ln>
          </p:spPr>
          <p:txBody>
            <a:bodyPr/>
            <a:lstStyle/>
            <a:p>
              <a:endParaRPr lang="en-US"/>
            </a:p>
          </p:txBody>
        </p:sp>
        <p:sp>
          <p:nvSpPr>
            <p:cNvPr id="52318" name="Freeform 94"/>
            <p:cNvSpPr>
              <a:spLocks/>
            </p:cNvSpPr>
            <p:nvPr/>
          </p:nvSpPr>
          <p:spPr bwMode="auto">
            <a:xfrm>
              <a:off x="3600" y="2994"/>
              <a:ext cx="32" cy="32"/>
            </a:xfrm>
            <a:custGeom>
              <a:avLst/>
              <a:gdLst>
                <a:gd name="T0" fmla="*/ 16 w 32"/>
                <a:gd name="T1" fmla="*/ 0 h 32"/>
                <a:gd name="T2" fmla="*/ 32 w 32"/>
                <a:gd name="T3" fmla="*/ 16 h 32"/>
                <a:gd name="T4" fmla="*/ 16 w 32"/>
                <a:gd name="T5" fmla="*/ 32 h 32"/>
                <a:gd name="T6" fmla="*/ 0 w 32"/>
                <a:gd name="T7" fmla="*/ 16 h 32"/>
                <a:gd name="T8" fmla="*/ 16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16" y="0"/>
                  </a:moveTo>
                  <a:lnTo>
                    <a:pt x="32" y="16"/>
                  </a:lnTo>
                  <a:lnTo>
                    <a:pt x="16" y="32"/>
                  </a:lnTo>
                  <a:lnTo>
                    <a:pt x="0" y="16"/>
                  </a:lnTo>
                  <a:lnTo>
                    <a:pt x="16" y="0"/>
                  </a:lnTo>
                  <a:close/>
                </a:path>
              </a:pathLst>
            </a:custGeom>
            <a:solidFill>
              <a:srgbClr val="000080"/>
            </a:solidFill>
            <a:ln w="9525">
              <a:solidFill>
                <a:srgbClr val="000080"/>
              </a:solidFill>
              <a:round/>
              <a:headEnd/>
              <a:tailEnd/>
            </a:ln>
          </p:spPr>
          <p:txBody>
            <a:bodyPr/>
            <a:lstStyle/>
            <a:p>
              <a:endParaRPr lang="en-US"/>
            </a:p>
          </p:txBody>
        </p:sp>
        <p:sp>
          <p:nvSpPr>
            <p:cNvPr id="52319" name="Freeform 95"/>
            <p:cNvSpPr>
              <a:spLocks/>
            </p:cNvSpPr>
            <p:nvPr/>
          </p:nvSpPr>
          <p:spPr bwMode="auto">
            <a:xfrm>
              <a:off x="4431" y="3289"/>
              <a:ext cx="32" cy="33"/>
            </a:xfrm>
            <a:custGeom>
              <a:avLst/>
              <a:gdLst>
                <a:gd name="T0" fmla="*/ 16 w 32"/>
                <a:gd name="T1" fmla="*/ 0 h 33"/>
                <a:gd name="T2" fmla="*/ 32 w 32"/>
                <a:gd name="T3" fmla="*/ 16 h 33"/>
                <a:gd name="T4" fmla="*/ 16 w 32"/>
                <a:gd name="T5" fmla="*/ 33 h 33"/>
                <a:gd name="T6" fmla="*/ 0 w 32"/>
                <a:gd name="T7" fmla="*/ 16 h 33"/>
                <a:gd name="T8" fmla="*/ 16 w 32"/>
                <a:gd name="T9" fmla="*/ 0 h 33"/>
                <a:gd name="T10" fmla="*/ 0 60000 65536"/>
                <a:gd name="T11" fmla="*/ 0 60000 65536"/>
                <a:gd name="T12" fmla="*/ 0 60000 65536"/>
                <a:gd name="T13" fmla="*/ 0 60000 65536"/>
                <a:gd name="T14" fmla="*/ 0 60000 65536"/>
                <a:gd name="T15" fmla="*/ 0 w 32"/>
                <a:gd name="T16" fmla="*/ 0 h 33"/>
                <a:gd name="T17" fmla="*/ 32 w 32"/>
                <a:gd name="T18" fmla="*/ 33 h 33"/>
              </a:gdLst>
              <a:ahLst/>
              <a:cxnLst>
                <a:cxn ang="T10">
                  <a:pos x="T0" y="T1"/>
                </a:cxn>
                <a:cxn ang="T11">
                  <a:pos x="T2" y="T3"/>
                </a:cxn>
                <a:cxn ang="T12">
                  <a:pos x="T4" y="T5"/>
                </a:cxn>
                <a:cxn ang="T13">
                  <a:pos x="T6" y="T7"/>
                </a:cxn>
                <a:cxn ang="T14">
                  <a:pos x="T8" y="T9"/>
                </a:cxn>
              </a:cxnLst>
              <a:rect l="T15" t="T16" r="T17" b="T18"/>
              <a:pathLst>
                <a:path w="32" h="33">
                  <a:moveTo>
                    <a:pt x="16" y="0"/>
                  </a:moveTo>
                  <a:lnTo>
                    <a:pt x="32" y="16"/>
                  </a:lnTo>
                  <a:lnTo>
                    <a:pt x="16" y="33"/>
                  </a:lnTo>
                  <a:lnTo>
                    <a:pt x="0" y="16"/>
                  </a:lnTo>
                  <a:lnTo>
                    <a:pt x="16" y="0"/>
                  </a:lnTo>
                  <a:close/>
                </a:path>
              </a:pathLst>
            </a:custGeom>
            <a:solidFill>
              <a:srgbClr val="000080"/>
            </a:solidFill>
            <a:ln w="9525">
              <a:solidFill>
                <a:srgbClr val="000080"/>
              </a:solidFill>
              <a:round/>
              <a:headEnd/>
              <a:tailEnd/>
            </a:ln>
          </p:spPr>
          <p:txBody>
            <a:bodyPr/>
            <a:lstStyle/>
            <a:p>
              <a:endParaRPr lang="en-US"/>
            </a:p>
          </p:txBody>
        </p:sp>
        <p:sp>
          <p:nvSpPr>
            <p:cNvPr id="52320" name="Rectangle 96"/>
            <p:cNvSpPr>
              <a:spLocks noChangeArrowheads="1"/>
            </p:cNvSpPr>
            <p:nvPr/>
          </p:nvSpPr>
          <p:spPr bwMode="auto">
            <a:xfrm>
              <a:off x="2029" y="1099"/>
              <a:ext cx="1531" cy="93"/>
            </a:xfrm>
            <a:prstGeom prst="rect">
              <a:avLst/>
            </a:prstGeom>
            <a:noFill/>
            <a:ln w="9525">
              <a:noFill/>
              <a:miter lim="800000"/>
              <a:headEnd/>
              <a:tailEnd/>
            </a:ln>
          </p:spPr>
          <p:txBody>
            <a:bodyPr wrap="none" lIns="0" tIns="0" rIns="0" bIns="0">
              <a:spAutoFit/>
            </a:bodyPr>
            <a:lstStyle/>
            <a:p>
              <a:pPr algn="l">
                <a:spcBef>
                  <a:spcPct val="0"/>
                </a:spcBef>
              </a:pPr>
              <a:r>
                <a:rPr lang="en-US" sz="1000">
                  <a:solidFill>
                    <a:srgbClr val="000000"/>
                  </a:solidFill>
                  <a:cs typeface="Arial" charset="0"/>
                </a:rPr>
                <a:t>ΓΡΑΦΙΚΟΣ ΥΠΟΛΟΓΙΣΜΟΣ ΤΟΥ Ε.Σ.Α(I.R.R)</a:t>
              </a:r>
              <a:endParaRPr lang="en-US" sz="1800" b="0">
                <a:latin typeface="Arial" charset="0"/>
                <a:cs typeface="Arial" charset="0"/>
              </a:endParaRPr>
            </a:p>
          </p:txBody>
        </p:sp>
        <p:sp>
          <p:nvSpPr>
            <p:cNvPr id="52321" name="Rectangle 97"/>
            <p:cNvSpPr>
              <a:spLocks noChangeArrowheads="1"/>
            </p:cNvSpPr>
            <p:nvPr/>
          </p:nvSpPr>
          <p:spPr bwMode="auto">
            <a:xfrm>
              <a:off x="4492" y="3259"/>
              <a:ext cx="106" cy="92"/>
            </a:xfrm>
            <a:prstGeom prst="rect">
              <a:avLst/>
            </a:prstGeom>
            <a:noFill/>
            <a:ln w="9525">
              <a:noFill/>
              <a:miter lim="800000"/>
              <a:headEnd/>
              <a:tailEnd/>
            </a:ln>
          </p:spPr>
          <p:txBody>
            <a:bodyPr wrap="none" lIns="0" tIns="0" rIns="0" bIns="0">
              <a:spAutoFit/>
            </a:bodyPr>
            <a:lstStyle/>
            <a:p>
              <a:pPr algn="l">
                <a:spcBef>
                  <a:spcPct val="0"/>
                </a:spcBef>
              </a:pPr>
              <a:r>
                <a:rPr lang="en-US" sz="1000" b="0">
                  <a:solidFill>
                    <a:srgbClr val="000000"/>
                  </a:solidFill>
                  <a:latin typeface="Arial" charset="0"/>
                  <a:cs typeface="Arial" charset="0"/>
                </a:rPr>
                <a:t>-27</a:t>
              </a:r>
              <a:endParaRPr lang="en-US" sz="1800" b="0">
                <a:latin typeface="Arial" charset="0"/>
                <a:cs typeface="Arial" charset="0"/>
              </a:endParaRPr>
            </a:p>
          </p:txBody>
        </p:sp>
        <p:sp>
          <p:nvSpPr>
            <p:cNvPr id="52322" name="Rectangle 98"/>
            <p:cNvSpPr>
              <a:spLocks noChangeArrowheads="1"/>
            </p:cNvSpPr>
            <p:nvPr/>
          </p:nvSpPr>
          <p:spPr bwMode="auto">
            <a:xfrm>
              <a:off x="3661" y="2964"/>
              <a:ext cx="81" cy="92"/>
            </a:xfrm>
            <a:prstGeom prst="rect">
              <a:avLst/>
            </a:prstGeom>
            <a:noFill/>
            <a:ln w="9525">
              <a:noFill/>
              <a:miter lim="800000"/>
              <a:headEnd/>
              <a:tailEnd/>
            </a:ln>
          </p:spPr>
          <p:txBody>
            <a:bodyPr wrap="none" lIns="0" tIns="0" rIns="0" bIns="0">
              <a:spAutoFit/>
            </a:bodyPr>
            <a:lstStyle/>
            <a:p>
              <a:pPr algn="l">
                <a:spcBef>
                  <a:spcPct val="0"/>
                </a:spcBef>
              </a:pPr>
              <a:r>
                <a:rPr lang="en-US" sz="1000" b="0">
                  <a:solidFill>
                    <a:srgbClr val="000000"/>
                  </a:solidFill>
                  <a:latin typeface="Arial" charset="0"/>
                  <a:cs typeface="Arial" charset="0"/>
                </a:rPr>
                <a:t>88</a:t>
              </a:r>
              <a:endParaRPr lang="en-US" sz="1800" b="0">
                <a:latin typeface="Arial" charset="0"/>
                <a:cs typeface="Arial" charset="0"/>
              </a:endParaRPr>
            </a:p>
          </p:txBody>
        </p:sp>
        <p:sp>
          <p:nvSpPr>
            <p:cNvPr id="52323" name="Rectangle 99"/>
            <p:cNvSpPr>
              <a:spLocks noChangeArrowheads="1"/>
            </p:cNvSpPr>
            <p:nvPr/>
          </p:nvSpPr>
          <p:spPr bwMode="auto">
            <a:xfrm>
              <a:off x="2823" y="2610"/>
              <a:ext cx="122" cy="92"/>
            </a:xfrm>
            <a:prstGeom prst="rect">
              <a:avLst/>
            </a:prstGeom>
            <a:noFill/>
            <a:ln w="9525">
              <a:noFill/>
              <a:miter lim="800000"/>
              <a:headEnd/>
              <a:tailEnd/>
            </a:ln>
          </p:spPr>
          <p:txBody>
            <a:bodyPr wrap="none" lIns="0" tIns="0" rIns="0" bIns="0">
              <a:spAutoFit/>
            </a:bodyPr>
            <a:lstStyle/>
            <a:p>
              <a:pPr algn="l">
                <a:spcBef>
                  <a:spcPct val="0"/>
                </a:spcBef>
              </a:pPr>
              <a:r>
                <a:rPr lang="en-US" sz="1000" b="0">
                  <a:solidFill>
                    <a:srgbClr val="000000"/>
                  </a:solidFill>
                  <a:latin typeface="Arial" charset="0"/>
                  <a:cs typeface="Arial" charset="0"/>
                </a:rPr>
                <a:t>225</a:t>
              </a:r>
              <a:endParaRPr lang="en-US" sz="1800" b="0">
                <a:latin typeface="Arial" charset="0"/>
                <a:cs typeface="Arial" charset="0"/>
              </a:endParaRPr>
            </a:p>
          </p:txBody>
        </p:sp>
        <p:sp>
          <p:nvSpPr>
            <p:cNvPr id="52324" name="Rectangle 100"/>
            <p:cNvSpPr>
              <a:spLocks noChangeArrowheads="1"/>
            </p:cNvSpPr>
            <p:nvPr/>
          </p:nvSpPr>
          <p:spPr bwMode="auto">
            <a:xfrm>
              <a:off x="1983" y="2185"/>
              <a:ext cx="122" cy="93"/>
            </a:xfrm>
            <a:prstGeom prst="rect">
              <a:avLst/>
            </a:prstGeom>
            <a:noFill/>
            <a:ln w="9525">
              <a:noFill/>
              <a:miter lim="800000"/>
              <a:headEnd/>
              <a:tailEnd/>
            </a:ln>
          </p:spPr>
          <p:txBody>
            <a:bodyPr wrap="none" lIns="0" tIns="0" rIns="0" bIns="0">
              <a:spAutoFit/>
            </a:bodyPr>
            <a:lstStyle/>
            <a:p>
              <a:pPr algn="l">
                <a:spcBef>
                  <a:spcPct val="0"/>
                </a:spcBef>
              </a:pPr>
              <a:r>
                <a:rPr lang="en-US" sz="1000" b="0">
                  <a:solidFill>
                    <a:srgbClr val="000000"/>
                  </a:solidFill>
                  <a:latin typeface="Arial" charset="0"/>
                  <a:cs typeface="Arial" charset="0"/>
                </a:rPr>
                <a:t>390</a:t>
              </a:r>
              <a:endParaRPr lang="en-US" sz="1800" b="0">
                <a:latin typeface="Arial" charset="0"/>
                <a:cs typeface="Arial" charset="0"/>
              </a:endParaRPr>
            </a:p>
          </p:txBody>
        </p:sp>
        <p:sp>
          <p:nvSpPr>
            <p:cNvPr id="52325" name="Rectangle 101"/>
            <p:cNvSpPr>
              <a:spLocks noChangeArrowheads="1"/>
            </p:cNvSpPr>
            <p:nvPr/>
          </p:nvSpPr>
          <p:spPr bwMode="auto">
            <a:xfrm>
              <a:off x="1159" y="1670"/>
              <a:ext cx="122" cy="92"/>
            </a:xfrm>
            <a:prstGeom prst="rect">
              <a:avLst/>
            </a:prstGeom>
            <a:noFill/>
            <a:ln w="9525">
              <a:noFill/>
              <a:miter lim="800000"/>
              <a:headEnd/>
              <a:tailEnd/>
            </a:ln>
          </p:spPr>
          <p:txBody>
            <a:bodyPr wrap="none" lIns="0" tIns="0" rIns="0" bIns="0">
              <a:spAutoFit/>
            </a:bodyPr>
            <a:lstStyle/>
            <a:p>
              <a:pPr algn="l">
                <a:spcBef>
                  <a:spcPct val="0"/>
                </a:spcBef>
              </a:pPr>
              <a:r>
                <a:rPr lang="en-US" sz="1000" b="0">
                  <a:solidFill>
                    <a:srgbClr val="000000"/>
                  </a:solidFill>
                  <a:latin typeface="Arial" charset="0"/>
                  <a:cs typeface="Arial" charset="0"/>
                </a:rPr>
                <a:t>590</a:t>
              </a:r>
              <a:endParaRPr lang="en-US" sz="1800" b="0">
                <a:latin typeface="Arial" charset="0"/>
                <a:cs typeface="Arial" charset="0"/>
              </a:endParaRPr>
            </a:p>
          </p:txBody>
        </p:sp>
        <p:sp>
          <p:nvSpPr>
            <p:cNvPr id="52326" name="Rectangle 102"/>
            <p:cNvSpPr>
              <a:spLocks noChangeArrowheads="1"/>
            </p:cNvSpPr>
            <p:nvPr/>
          </p:nvSpPr>
          <p:spPr bwMode="auto">
            <a:xfrm>
              <a:off x="873" y="3447"/>
              <a:ext cx="146" cy="92"/>
            </a:xfrm>
            <a:prstGeom prst="rect">
              <a:avLst/>
            </a:prstGeom>
            <a:noFill/>
            <a:ln w="9525">
              <a:noFill/>
              <a:miter lim="800000"/>
              <a:headEnd/>
              <a:tailEnd/>
            </a:ln>
          </p:spPr>
          <p:txBody>
            <a:bodyPr wrap="none" lIns="0" tIns="0" rIns="0" bIns="0">
              <a:spAutoFit/>
            </a:bodyPr>
            <a:lstStyle/>
            <a:p>
              <a:pPr algn="l">
                <a:spcBef>
                  <a:spcPct val="0"/>
                </a:spcBef>
              </a:pPr>
              <a:r>
                <a:rPr lang="en-US" sz="1000" b="0">
                  <a:solidFill>
                    <a:srgbClr val="000000"/>
                  </a:solidFill>
                  <a:latin typeface="Arial" charset="0"/>
                  <a:cs typeface="Arial" charset="0"/>
                </a:rPr>
                <a:t>-100</a:t>
              </a:r>
              <a:endParaRPr lang="en-US" sz="1800" b="0">
                <a:latin typeface="Arial" charset="0"/>
                <a:cs typeface="Arial" charset="0"/>
              </a:endParaRPr>
            </a:p>
          </p:txBody>
        </p:sp>
        <p:sp>
          <p:nvSpPr>
            <p:cNvPr id="52327" name="Rectangle 103"/>
            <p:cNvSpPr>
              <a:spLocks noChangeArrowheads="1"/>
            </p:cNvSpPr>
            <p:nvPr/>
          </p:nvSpPr>
          <p:spPr bwMode="auto">
            <a:xfrm>
              <a:off x="991" y="3189"/>
              <a:ext cx="41" cy="94"/>
            </a:xfrm>
            <a:prstGeom prst="rect">
              <a:avLst/>
            </a:prstGeom>
            <a:noFill/>
            <a:ln w="9525">
              <a:noFill/>
              <a:miter lim="800000"/>
              <a:headEnd/>
              <a:tailEnd/>
            </a:ln>
          </p:spPr>
          <p:txBody>
            <a:bodyPr wrap="none" lIns="0" tIns="0" rIns="0" bIns="0">
              <a:spAutoFit/>
            </a:bodyPr>
            <a:lstStyle/>
            <a:p>
              <a:pPr algn="l">
                <a:spcBef>
                  <a:spcPct val="0"/>
                </a:spcBef>
              </a:pPr>
              <a:r>
                <a:rPr lang="en-US" sz="1000" b="0">
                  <a:solidFill>
                    <a:srgbClr val="000000"/>
                  </a:solidFill>
                  <a:latin typeface="Arial" charset="0"/>
                  <a:cs typeface="Arial" charset="0"/>
                </a:rPr>
                <a:t>0</a:t>
              </a:r>
              <a:endParaRPr lang="en-US" sz="1800" b="0">
                <a:latin typeface="Arial" charset="0"/>
                <a:cs typeface="Arial" charset="0"/>
              </a:endParaRPr>
            </a:p>
          </p:txBody>
        </p:sp>
        <p:sp>
          <p:nvSpPr>
            <p:cNvPr id="52328" name="Rectangle 104"/>
            <p:cNvSpPr>
              <a:spLocks noChangeArrowheads="1"/>
            </p:cNvSpPr>
            <p:nvPr/>
          </p:nvSpPr>
          <p:spPr bwMode="auto">
            <a:xfrm>
              <a:off x="901" y="2933"/>
              <a:ext cx="121" cy="92"/>
            </a:xfrm>
            <a:prstGeom prst="rect">
              <a:avLst/>
            </a:prstGeom>
            <a:noFill/>
            <a:ln w="9525">
              <a:noFill/>
              <a:miter lim="800000"/>
              <a:headEnd/>
              <a:tailEnd/>
            </a:ln>
          </p:spPr>
          <p:txBody>
            <a:bodyPr wrap="none" lIns="0" tIns="0" rIns="0" bIns="0">
              <a:spAutoFit/>
            </a:bodyPr>
            <a:lstStyle/>
            <a:p>
              <a:pPr algn="l">
                <a:spcBef>
                  <a:spcPct val="0"/>
                </a:spcBef>
              </a:pPr>
              <a:r>
                <a:rPr lang="en-US" sz="1000" b="0">
                  <a:solidFill>
                    <a:srgbClr val="000000"/>
                  </a:solidFill>
                  <a:latin typeface="Arial" charset="0"/>
                  <a:cs typeface="Arial" charset="0"/>
                </a:rPr>
                <a:t>100</a:t>
              </a:r>
              <a:endParaRPr lang="en-US" sz="1800" b="0">
                <a:latin typeface="Arial" charset="0"/>
                <a:cs typeface="Arial" charset="0"/>
              </a:endParaRPr>
            </a:p>
          </p:txBody>
        </p:sp>
        <p:sp>
          <p:nvSpPr>
            <p:cNvPr id="52329" name="Rectangle 105"/>
            <p:cNvSpPr>
              <a:spLocks noChangeArrowheads="1"/>
            </p:cNvSpPr>
            <p:nvPr/>
          </p:nvSpPr>
          <p:spPr bwMode="auto">
            <a:xfrm>
              <a:off x="901" y="2675"/>
              <a:ext cx="121" cy="93"/>
            </a:xfrm>
            <a:prstGeom prst="rect">
              <a:avLst/>
            </a:prstGeom>
            <a:noFill/>
            <a:ln w="9525">
              <a:noFill/>
              <a:miter lim="800000"/>
              <a:headEnd/>
              <a:tailEnd/>
            </a:ln>
          </p:spPr>
          <p:txBody>
            <a:bodyPr wrap="none" lIns="0" tIns="0" rIns="0" bIns="0">
              <a:spAutoFit/>
            </a:bodyPr>
            <a:lstStyle/>
            <a:p>
              <a:pPr algn="l">
                <a:spcBef>
                  <a:spcPct val="0"/>
                </a:spcBef>
              </a:pPr>
              <a:r>
                <a:rPr lang="en-US" sz="1000" b="0">
                  <a:solidFill>
                    <a:srgbClr val="000000"/>
                  </a:solidFill>
                  <a:latin typeface="Arial" charset="0"/>
                  <a:cs typeface="Arial" charset="0"/>
                </a:rPr>
                <a:t>200</a:t>
              </a:r>
              <a:endParaRPr lang="en-US" sz="1800" b="0">
                <a:latin typeface="Arial" charset="0"/>
                <a:cs typeface="Arial" charset="0"/>
              </a:endParaRPr>
            </a:p>
          </p:txBody>
        </p:sp>
        <p:sp>
          <p:nvSpPr>
            <p:cNvPr id="52330" name="Rectangle 106"/>
            <p:cNvSpPr>
              <a:spLocks noChangeArrowheads="1"/>
            </p:cNvSpPr>
            <p:nvPr/>
          </p:nvSpPr>
          <p:spPr bwMode="auto">
            <a:xfrm>
              <a:off x="901" y="2417"/>
              <a:ext cx="121" cy="92"/>
            </a:xfrm>
            <a:prstGeom prst="rect">
              <a:avLst/>
            </a:prstGeom>
            <a:noFill/>
            <a:ln w="9525">
              <a:noFill/>
              <a:miter lim="800000"/>
              <a:headEnd/>
              <a:tailEnd/>
            </a:ln>
          </p:spPr>
          <p:txBody>
            <a:bodyPr wrap="none" lIns="0" tIns="0" rIns="0" bIns="0">
              <a:spAutoFit/>
            </a:bodyPr>
            <a:lstStyle/>
            <a:p>
              <a:pPr algn="l">
                <a:spcBef>
                  <a:spcPct val="0"/>
                </a:spcBef>
              </a:pPr>
              <a:r>
                <a:rPr lang="en-US" sz="1000" b="0">
                  <a:solidFill>
                    <a:srgbClr val="000000"/>
                  </a:solidFill>
                  <a:latin typeface="Arial" charset="0"/>
                  <a:cs typeface="Arial" charset="0"/>
                </a:rPr>
                <a:t>300</a:t>
              </a:r>
              <a:endParaRPr lang="en-US" sz="1800" b="0">
                <a:latin typeface="Arial" charset="0"/>
                <a:cs typeface="Arial" charset="0"/>
              </a:endParaRPr>
            </a:p>
          </p:txBody>
        </p:sp>
        <p:sp>
          <p:nvSpPr>
            <p:cNvPr id="52331" name="Rectangle 107"/>
            <p:cNvSpPr>
              <a:spLocks noChangeArrowheads="1"/>
            </p:cNvSpPr>
            <p:nvPr/>
          </p:nvSpPr>
          <p:spPr bwMode="auto">
            <a:xfrm>
              <a:off x="901" y="2159"/>
              <a:ext cx="121" cy="93"/>
            </a:xfrm>
            <a:prstGeom prst="rect">
              <a:avLst/>
            </a:prstGeom>
            <a:noFill/>
            <a:ln w="9525">
              <a:noFill/>
              <a:miter lim="800000"/>
              <a:headEnd/>
              <a:tailEnd/>
            </a:ln>
          </p:spPr>
          <p:txBody>
            <a:bodyPr wrap="none" lIns="0" tIns="0" rIns="0" bIns="0">
              <a:spAutoFit/>
            </a:bodyPr>
            <a:lstStyle/>
            <a:p>
              <a:pPr algn="l">
                <a:spcBef>
                  <a:spcPct val="0"/>
                </a:spcBef>
              </a:pPr>
              <a:r>
                <a:rPr lang="en-US" sz="1000" b="0">
                  <a:solidFill>
                    <a:srgbClr val="000000"/>
                  </a:solidFill>
                  <a:latin typeface="Arial" charset="0"/>
                  <a:cs typeface="Arial" charset="0"/>
                </a:rPr>
                <a:t>400</a:t>
              </a:r>
              <a:endParaRPr lang="en-US" sz="1800" b="0">
                <a:latin typeface="Arial" charset="0"/>
                <a:cs typeface="Arial" charset="0"/>
              </a:endParaRPr>
            </a:p>
          </p:txBody>
        </p:sp>
        <p:sp>
          <p:nvSpPr>
            <p:cNvPr id="52332" name="Rectangle 108"/>
            <p:cNvSpPr>
              <a:spLocks noChangeArrowheads="1"/>
            </p:cNvSpPr>
            <p:nvPr/>
          </p:nvSpPr>
          <p:spPr bwMode="auto">
            <a:xfrm>
              <a:off x="901" y="1902"/>
              <a:ext cx="121" cy="92"/>
            </a:xfrm>
            <a:prstGeom prst="rect">
              <a:avLst/>
            </a:prstGeom>
            <a:noFill/>
            <a:ln w="9525">
              <a:noFill/>
              <a:miter lim="800000"/>
              <a:headEnd/>
              <a:tailEnd/>
            </a:ln>
          </p:spPr>
          <p:txBody>
            <a:bodyPr wrap="none" lIns="0" tIns="0" rIns="0" bIns="0">
              <a:spAutoFit/>
            </a:bodyPr>
            <a:lstStyle/>
            <a:p>
              <a:pPr algn="l">
                <a:spcBef>
                  <a:spcPct val="0"/>
                </a:spcBef>
              </a:pPr>
              <a:r>
                <a:rPr lang="en-US" sz="1000" b="0">
                  <a:solidFill>
                    <a:srgbClr val="000000"/>
                  </a:solidFill>
                  <a:latin typeface="Arial" charset="0"/>
                  <a:cs typeface="Arial" charset="0"/>
                </a:rPr>
                <a:t>500</a:t>
              </a:r>
              <a:endParaRPr lang="en-US" sz="1800" b="0">
                <a:latin typeface="Arial" charset="0"/>
                <a:cs typeface="Arial" charset="0"/>
              </a:endParaRPr>
            </a:p>
          </p:txBody>
        </p:sp>
        <p:sp>
          <p:nvSpPr>
            <p:cNvPr id="52333" name="Rectangle 109"/>
            <p:cNvSpPr>
              <a:spLocks noChangeArrowheads="1"/>
            </p:cNvSpPr>
            <p:nvPr/>
          </p:nvSpPr>
          <p:spPr bwMode="auto">
            <a:xfrm>
              <a:off x="901" y="1644"/>
              <a:ext cx="121" cy="92"/>
            </a:xfrm>
            <a:prstGeom prst="rect">
              <a:avLst/>
            </a:prstGeom>
            <a:noFill/>
            <a:ln w="9525">
              <a:noFill/>
              <a:miter lim="800000"/>
              <a:headEnd/>
              <a:tailEnd/>
            </a:ln>
          </p:spPr>
          <p:txBody>
            <a:bodyPr wrap="none" lIns="0" tIns="0" rIns="0" bIns="0">
              <a:spAutoFit/>
            </a:bodyPr>
            <a:lstStyle/>
            <a:p>
              <a:pPr algn="l">
                <a:spcBef>
                  <a:spcPct val="0"/>
                </a:spcBef>
              </a:pPr>
              <a:r>
                <a:rPr lang="en-US" sz="1000" b="0">
                  <a:solidFill>
                    <a:srgbClr val="000000"/>
                  </a:solidFill>
                  <a:latin typeface="Arial" charset="0"/>
                  <a:cs typeface="Arial" charset="0"/>
                </a:rPr>
                <a:t>600</a:t>
              </a:r>
              <a:endParaRPr lang="en-US" sz="1800" b="0">
                <a:latin typeface="Arial" charset="0"/>
                <a:cs typeface="Arial" charset="0"/>
              </a:endParaRPr>
            </a:p>
          </p:txBody>
        </p:sp>
        <p:sp>
          <p:nvSpPr>
            <p:cNvPr id="52334" name="Rectangle 110"/>
            <p:cNvSpPr>
              <a:spLocks noChangeArrowheads="1"/>
            </p:cNvSpPr>
            <p:nvPr/>
          </p:nvSpPr>
          <p:spPr bwMode="auto">
            <a:xfrm>
              <a:off x="901" y="1386"/>
              <a:ext cx="121" cy="92"/>
            </a:xfrm>
            <a:prstGeom prst="rect">
              <a:avLst/>
            </a:prstGeom>
            <a:noFill/>
            <a:ln w="9525">
              <a:noFill/>
              <a:miter lim="800000"/>
              <a:headEnd/>
              <a:tailEnd/>
            </a:ln>
          </p:spPr>
          <p:txBody>
            <a:bodyPr wrap="none" lIns="0" tIns="0" rIns="0" bIns="0">
              <a:spAutoFit/>
            </a:bodyPr>
            <a:lstStyle/>
            <a:p>
              <a:pPr algn="l">
                <a:spcBef>
                  <a:spcPct val="0"/>
                </a:spcBef>
              </a:pPr>
              <a:r>
                <a:rPr lang="en-US" sz="1000" b="0">
                  <a:solidFill>
                    <a:srgbClr val="000000"/>
                  </a:solidFill>
                  <a:latin typeface="Arial" charset="0"/>
                  <a:cs typeface="Arial" charset="0"/>
                </a:rPr>
                <a:t>700</a:t>
              </a:r>
              <a:endParaRPr lang="en-US" sz="1800" b="0">
                <a:latin typeface="Arial" charset="0"/>
                <a:cs typeface="Arial" charset="0"/>
              </a:endParaRPr>
            </a:p>
          </p:txBody>
        </p:sp>
        <p:sp>
          <p:nvSpPr>
            <p:cNvPr id="52335" name="Rectangle 111"/>
            <p:cNvSpPr>
              <a:spLocks noChangeArrowheads="1"/>
            </p:cNvSpPr>
            <p:nvPr/>
          </p:nvSpPr>
          <p:spPr bwMode="auto">
            <a:xfrm>
              <a:off x="1076" y="3309"/>
              <a:ext cx="40" cy="92"/>
            </a:xfrm>
            <a:prstGeom prst="rect">
              <a:avLst/>
            </a:prstGeom>
            <a:noFill/>
            <a:ln w="9525">
              <a:noFill/>
              <a:miter lim="800000"/>
              <a:headEnd/>
              <a:tailEnd/>
            </a:ln>
          </p:spPr>
          <p:txBody>
            <a:bodyPr wrap="none" lIns="0" tIns="0" rIns="0" bIns="0">
              <a:spAutoFit/>
            </a:bodyPr>
            <a:lstStyle/>
            <a:p>
              <a:pPr algn="l">
                <a:spcBef>
                  <a:spcPct val="0"/>
                </a:spcBef>
              </a:pPr>
              <a:r>
                <a:rPr lang="en-US" sz="1000" b="0">
                  <a:solidFill>
                    <a:srgbClr val="000000"/>
                  </a:solidFill>
                  <a:latin typeface="Arial" charset="0"/>
                  <a:cs typeface="Arial" charset="0"/>
                </a:rPr>
                <a:t>0</a:t>
              </a:r>
              <a:endParaRPr lang="en-US" sz="1800" b="0">
                <a:latin typeface="Arial" charset="0"/>
                <a:cs typeface="Arial" charset="0"/>
              </a:endParaRPr>
            </a:p>
          </p:txBody>
        </p:sp>
        <p:sp>
          <p:nvSpPr>
            <p:cNvPr id="52336" name="Rectangle 112"/>
            <p:cNvSpPr>
              <a:spLocks noChangeArrowheads="1"/>
            </p:cNvSpPr>
            <p:nvPr/>
          </p:nvSpPr>
          <p:spPr bwMode="auto">
            <a:xfrm>
              <a:off x="1412" y="3309"/>
              <a:ext cx="40" cy="92"/>
            </a:xfrm>
            <a:prstGeom prst="rect">
              <a:avLst/>
            </a:prstGeom>
            <a:noFill/>
            <a:ln w="9525">
              <a:noFill/>
              <a:miter lim="800000"/>
              <a:headEnd/>
              <a:tailEnd/>
            </a:ln>
          </p:spPr>
          <p:txBody>
            <a:bodyPr wrap="none" lIns="0" tIns="0" rIns="0" bIns="0">
              <a:spAutoFit/>
            </a:bodyPr>
            <a:lstStyle/>
            <a:p>
              <a:pPr algn="l">
                <a:spcBef>
                  <a:spcPct val="0"/>
                </a:spcBef>
              </a:pPr>
              <a:r>
                <a:rPr lang="en-US" sz="1000" b="0">
                  <a:solidFill>
                    <a:srgbClr val="000000"/>
                  </a:solidFill>
                  <a:latin typeface="Arial" charset="0"/>
                  <a:cs typeface="Arial" charset="0"/>
                </a:rPr>
                <a:t>2</a:t>
              </a:r>
              <a:endParaRPr lang="en-US" sz="1800" b="0">
                <a:latin typeface="Arial" charset="0"/>
                <a:cs typeface="Arial" charset="0"/>
              </a:endParaRPr>
            </a:p>
          </p:txBody>
        </p:sp>
        <p:sp>
          <p:nvSpPr>
            <p:cNvPr id="52337" name="Rectangle 113"/>
            <p:cNvSpPr>
              <a:spLocks noChangeArrowheads="1"/>
            </p:cNvSpPr>
            <p:nvPr/>
          </p:nvSpPr>
          <p:spPr bwMode="auto">
            <a:xfrm>
              <a:off x="1747" y="3309"/>
              <a:ext cx="41" cy="92"/>
            </a:xfrm>
            <a:prstGeom prst="rect">
              <a:avLst/>
            </a:prstGeom>
            <a:noFill/>
            <a:ln w="9525">
              <a:noFill/>
              <a:miter lim="800000"/>
              <a:headEnd/>
              <a:tailEnd/>
            </a:ln>
          </p:spPr>
          <p:txBody>
            <a:bodyPr wrap="none" lIns="0" tIns="0" rIns="0" bIns="0">
              <a:spAutoFit/>
            </a:bodyPr>
            <a:lstStyle/>
            <a:p>
              <a:pPr algn="l">
                <a:spcBef>
                  <a:spcPct val="0"/>
                </a:spcBef>
              </a:pPr>
              <a:r>
                <a:rPr lang="en-US" sz="1000" b="0">
                  <a:solidFill>
                    <a:srgbClr val="000000"/>
                  </a:solidFill>
                  <a:latin typeface="Arial" charset="0"/>
                  <a:cs typeface="Arial" charset="0"/>
                </a:rPr>
                <a:t>4</a:t>
              </a:r>
              <a:endParaRPr lang="en-US" sz="1800" b="0">
                <a:latin typeface="Arial" charset="0"/>
                <a:cs typeface="Arial" charset="0"/>
              </a:endParaRPr>
            </a:p>
          </p:txBody>
        </p:sp>
        <p:sp>
          <p:nvSpPr>
            <p:cNvPr id="52338" name="Rectangle 114"/>
            <p:cNvSpPr>
              <a:spLocks noChangeArrowheads="1"/>
            </p:cNvSpPr>
            <p:nvPr/>
          </p:nvSpPr>
          <p:spPr bwMode="auto">
            <a:xfrm>
              <a:off x="2083" y="3309"/>
              <a:ext cx="40" cy="92"/>
            </a:xfrm>
            <a:prstGeom prst="rect">
              <a:avLst/>
            </a:prstGeom>
            <a:noFill/>
            <a:ln w="9525">
              <a:noFill/>
              <a:miter lim="800000"/>
              <a:headEnd/>
              <a:tailEnd/>
            </a:ln>
          </p:spPr>
          <p:txBody>
            <a:bodyPr wrap="none" lIns="0" tIns="0" rIns="0" bIns="0">
              <a:spAutoFit/>
            </a:bodyPr>
            <a:lstStyle/>
            <a:p>
              <a:pPr algn="l">
                <a:spcBef>
                  <a:spcPct val="0"/>
                </a:spcBef>
              </a:pPr>
              <a:r>
                <a:rPr lang="en-US" sz="1000" b="0">
                  <a:solidFill>
                    <a:srgbClr val="000000"/>
                  </a:solidFill>
                  <a:latin typeface="Arial" charset="0"/>
                  <a:cs typeface="Arial" charset="0"/>
                </a:rPr>
                <a:t>6</a:t>
              </a:r>
              <a:endParaRPr lang="en-US" sz="1800" b="0">
                <a:latin typeface="Arial" charset="0"/>
                <a:cs typeface="Arial" charset="0"/>
              </a:endParaRPr>
            </a:p>
          </p:txBody>
        </p:sp>
        <p:sp>
          <p:nvSpPr>
            <p:cNvPr id="52339" name="Rectangle 115"/>
            <p:cNvSpPr>
              <a:spLocks noChangeArrowheads="1"/>
            </p:cNvSpPr>
            <p:nvPr/>
          </p:nvSpPr>
          <p:spPr bwMode="auto">
            <a:xfrm>
              <a:off x="2418" y="3309"/>
              <a:ext cx="41" cy="92"/>
            </a:xfrm>
            <a:prstGeom prst="rect">
              <a:avLst/>
            </a:prstGeom>
            <a:noFill/>
            <a:ln w="9525">
              <a:noFill/>
              <a:miter lim="800000"/>
              <a:headEnd/>
              <a:tailEnd/>
            </a:ln>
          </p:spPr>
          <p:txBody>
            <a:bodyPr wrap="none" lIns="0" tIns="0" rIns="0" bIns="0">
              <a:spAutoFit/>
            </a:bodyPr>
            <a:lstStyle/>
            <a:p>
              <a:pPr algn="l">
                <a:spcBef>
                  <a:spcPct val="0"/>
                </a:spcBef>
              </a:pPr>
              <a:r>
                <a:rPr lang="en-US" sz="1000" b="0">
                  <a:solidFill>
                    <a:srgbClr val="000000"/>
                  </a:solidFill>
                  <a:latin typeface="Arial" charset="0"/>
                  <a:cs typeface="Arial" charset="0"/>
                </a:rPr>
                <a:t>8</a:t>
              </a:r>
              <a:endParaRPr lang="en-US" sz="1800" b="0">
                <a:latin typeface="Arial" charset="0"/>
                <a:cs typeface="Arial" charset="0"/>
              </a:endParaRPr>
            </a:p>
          </p:txBody>
        </p:sp>
        <p:sp>
          <p:nvSpPr>
            <p:cNvPr id="52340" name="Rectangle 116"/>
            <p:cNvSpPr>
              <a:spLocks noChangeArrowheads="1"/>
            </p:cNvSpPr>
            <p:nvPr/>
          </p:nvSpPr>
          <p:spPr bwMode="auto">
            <a:xfrm>
              <a:off x="2733" y="3309"/>
              <a:ext cx="81" cy="92"/>
            </a:xfrm>
            <a:prstGeom prst="rect">
              <a:avLst/>
            </a:prstGeom>
            <a:noFill/>
            <a:ln w="9525">
              <a:noFill/>
              <a:miter lim="800000"/>
              <a:headEnd/>
              <a:tailEnd/>
            </a:ln>
          </p:spPr>
          <p:txBody>
            <a:bodyPr wrap="none" lIns="0" tIns="0" rIns="0" bIns="0">
              <a:spAutoFit/>
            </a:bodyPr>
            <a:lstStyle/>
            <a:p>
              <a:pPr algn="l">
                <a:spcBef>
                  <a:spcPct val="0"/>
                </a:spcBef>
              </a:pPr>
              <a:r>
                <a:rPr lang="en-US" sz="1000" b="0">
                  <a:solidFill>
                    <a:srgbClr val="000000"/>
                  </a:solidFill>
                  <a:latin typeface="Arial" charset="0"/>
                  <a:cs typeface="Arial" charset="0"/>
                </a:rPr>
                <a:t>10</a:t>
              </a:r>
              <a:endParaRPr lang="en-US" sz="1800" b="0">
                <a:latin typeface="Arial" charset="0"/>
                <a:cs typeface="Arial" charset="0"/>
              </a:endParaRPr>
            </a:p>
          </p:txBody>
        </p:sp>
        <p:sp>
          <p:nvSpPr>
            <p:cNvPr id="52341" name="Rectangle 117"/>
            <p:cNvSpPr>
              <a:spLocks noChangeArrowheads="1"/>
            </p:cNvSpPr>
            <p:nvPr/>
          </p:nvSpPr>
          <p:spPr bwMode="auto">
            <a:xfrm>
              <a:off x="3068" y="3309"/>
              <a:ext cx="81" cy="92"/>
            </a:xfrm>
            <a:prstGeom prst="rect">
              <a:avLst/>
            </a:prstGeom>
            <a:noFill/>
            <a:ln w="9525">
              <a:noFill/>
              <a:miter lim="800000"/>
              <a:headEnd/>
              <a:tailEnd/>
            </a:ln>
          </p:spPr>
          <p:txBody>
            <a:bodyPr wrap="none" lIns="0" tIns="0" rIns="0" bIns="0">
              <a:spAutoFit/>
            </a:bodyPr>
            <a:lstStyle/>
            <a:p>
              <a:pPr algn="l">
                <a:spcBef>
                  <a:spcPct val="0"/>
                </a:spcBef>
              </a:pPr>
              <a:r>
                <a:rPr lang="en-US" sz="1000" b="0">
                  <a:solidFill>
                    <a:srgbClr val="000000"/>
                  </a:solidFill>
                  <a:latin typeface="Arial" charset="0"/>
                  <a:cs typeface="Arial" charset="0"/>
                </a:rPr>
                <a:t>12</a:t>
              </a:r>
              <a:endParaRPr lang="en-US" sz="1800" b="0">
                <a:latin typeface="Arial" charset="0"/>
                <a:cs typeface="Arial" charset="0"/>
              </a:endParaRPr>
            </a:p>
          </p:txBody>
        </p:sp>
        <p:sp>
          <p:nvSpPr>
            <p:cNvPr id="52342" name="Rectangle 118"/>
            <p:cNvSpPr>
              <a:spLocks noChangeArrowheads="1"/>
            </p:cNvSpPr>
            <p:nvPr/>
          </p:nvSpPr>
          <p:spPr bwMode="auto">
            <a:xfrm>
              <a:off x="3403" y="3309"/>
              <a:ext cx="81" cy="92"/>
            </a:xfrm>
            <a:prstGeom prst="rect">
              <a:avLst/>
            </a:prstGeom>
            <a:noFill/>
            <a:ln w="9525">
              <a:noFill/>
              <a:miter lim="800000"/>
              <a:headEnd/>
              <a:tailEnd/>
            </a:ln>
          </p:spPr>
          <p:txBody>
            <a:bodyPr wrap="none" lIns="0" tIns="0" rIns="0" bIns="0">
              <a:spAutoFit/>
            </a:bodyPr>
            <a:lstStyle/>
            <a:p>
              <a:pPr algn="l">
                <a:spcBef>
                  <a:spcPct val="0"/>
                </a:spcBef>
              </a:pPr>
              <a:r>
                <a:rPr lang="en-US" sz="1000" b="0">
                  <a:solidFill>
                    <a:srgbClr val="000000"/>
                  </a:solidFill>
                  <a:latin typeface="Arial" charset="0"/>
                  <a:cs typeface="Arial" charset="0"/>
                </a:rPr>
                <a:t>14</a:t>
              </a:r>
              <a:endParaRPr lang="en-US" sz="1800" b="0">
                <a:latin typeface="Arial" charset="0"/>
                <a:cs typeface="Arial" charset="0"/>
              </a:endParaRPr>
            </a:p>
          </p:txBody>
        </p:sp>
        <p:sp>
          <p:nvSpPr>
            <p:cNvPr id="52343" name="Rectangle 119"/>
            <p:cNvSpPr>
              <a:spLocks noChangeArrowheads="1"/>
            </p:cNvSpPr>
            <p:nvPr/>
          </p:nvSpPr>
          <p:spPr bwMode="auto">
            <a:xfrm>
              <a:off x="3739" y="3309"/>
              <a:ext cx="81" cy="92"/>
            </a:xfrm>
            <a:prstGeom prst="rect">
              <a:avLst/>
            </a:prstGeom>
            <a:noFill/>
            <a:ln w="9525">
              <a:noFill/>
              <a:miter lim="800000"/>
              <a:headEnd/>
              <a:tailEnd/>
            </a:ln>
          </p:spPr>
          <p:txBody>
            <a:bodyPr wrap="none" lIns="0" tIns="0" rIns="0" bIns="0">
              <a:spAutoFit/>
            </a:bodyPr>
            <a:lstStyle/>
            <a:p>
              <a:pPr algn="l">
                <a:spcBef>
                  <a:spcPct val="0"/>
                </a:spcBef>
              </a:pPr>
              <a:r>
                <a:rPr lang="en-US" sz="1000" b="0">
                  <a:solidFill>
                    <a:srgbClr val="000000"/>
                  </a:solidFill>
                  <a:latin typeface="Arial" charset="0"/>
                  <a:cs typeface="Arial" charset="0"/>
                </a:rPr>
                <a:t>16</a:t>
              </a:r>
              <a:endParaRPr lang="en-US" sz="1800" b="0">
                <a:latin typeface="Arial" charset="0"/>
                <a:cs typeface="Arial" charset="0"/>
              </a:endParaRPr>
            </a:p>
          </p:txBody>
        </p:sp>
        <p:sp>
          <p:nvSpPr>
            <p:cNvPr id="52344" name="Rectangle 120"/>
            <p:cNvSpPr>
              <a:spLocks noChangeArrowheads="1"/>
            </p:cNvSpPr>
            <p:nvPr/>
          </p:nvSpPr>
          <p:spPr bwMode="auto">
            <a:xfrm>
              <a:off x="4074" y="3309"/>
              <a:ext cx="81" cy="92"/>
            </a:xfrm>
            <a:prstGeom prst="rect">
              <a:avLst/>
            </a:prstGeom>
            <a:noFill/>
            <a:ln w="9525">
              <a:noFill/>
              <a:miter lim="800000"/>
              <a:headEnd/>
              <a:tailEnd/>
            </a:ln>
          </p:spPr>
          <p:txBody>
            <a:bodyPr wrap="none" lIns="0" tIns="0" rIns="0" bIns="0">
              <a:spAutoFit/>
            </a:bodyPr>
            <a:lstStyle/>
            <a:p>
              <a:pPr algn="l">
                <a:spcBef>
                  <a:spcPct val="0"/>
                </a:spcBef>
              </a:pPr>
              <a:r>
                <a:rPr lang="en-US" sz="1000" b="0">
                  <a:solidFill>
                    <a:srgbClr val="000000"/>
                  </a:solidFill>
                  <a:latin typeface="Arial" charset="0"/>
                  <a:cs typeface="Arial" charset="0"/>
                </a:rPr>
                <a:t>18</a:t>
              </a:r>
              <a:endParaRPr lang="en-US" sz="1800" b="0">
                <a:latin typeface="Arial" charset="0"/>
                <a:cs typeface="Arial" charset="0"/>
              </a:endParaRPr>
            </a:p>
          </p:txBody>
        </p:sp>
        <p:sp>
          <p:nvSpPr>
            <p:cNvPr id="52345" name="Rectangle 121"/>
            <p:cNvSpPr>
              <a:spLocks noChangeArrowheads="1"/>
            </p:cNvSpPr>
            <p:nvPr/>
          </p:nvSpPr>
          <p:spPr bwMode="auto">
            <a:xfrm>
              <a:off x="4410" y="3309"/>
              <a:ext cx="81" cy="92"/>
            </a:xfrm>
            <a:prstGeom prst="rect">
              <a:avLst/>
            </a:prstGeom>
            <a:noFill/>
            <a:ln w="9525">
              <a:noFill/>
              <a:miter lim="800000"/>
              <a:headEnd/>
              <a:tailEnd/>
            </a:ln>
          </p:spPr>
          <p:txBody>
            <a:bodyPr wrap="none" lIns="0" tIns="0" rIns="0" bIns="0">
              <a:spAutoFit/>
            </a:bodyPr>
            <a:lstStyle/>
            <a:p>
              <a:pPr algn="l">
                <a:spcBef>
                  <a:spcPct val="0"/>
                </a:spcBef>
              </a:pPr>
              <a:r>
                <a:rPr lang="en-US" sz="1000" b="0">
                  <a:solidFill>
                    <a:srgbClr val="000000"/>
                  </a:solidFill>
                  <a:latin typeface="Arial" charset="0"/>
                  <a:cs typeface="Arial" charset="0"/>
                </a:rPr>
                <a:t>20</a:t>
              </a:r>
              <a:endParaRPr lang="en-US" sz="1800" b="0">
                <a:latin typeface="Arial" charset="0"/>
                <a:cs typeface="Arial" charset="0"/>
              </a:endParaRPr>
            </a:p>
          </p:txBody>
        </p:sp>
        <p:sp>
          <p:nvSpPr>
            <p:cNvPr id="52346" name="Rectangle 122"/>
            <p:cNvSpPr>
              <a:spLocks noChangeArrowheads="1"/>
            </p:cNvSpPr>
            <p:nvPr/>
          </p:nvSpPr>
          <p:spPr bwMode="auto">
            <a:xfrm>
              <a:off x="1999" y="3584"/>
              <a:ext cx="1439" cy="93"/>
            </a:xfrm>
            <a:prstGeom prst="rect">
              <a:avLst/>
            </a:prstGeom>
            <a:noFill/>
            <a:ln w="9525">
              <a:noFill/>
              <a:miter lim="800000"/>
              <a:headEnd/>
              <a:tailEnd/>
            </a:ln>
          </p:spPr>
          <p:txBody>
            <a:bodyPr wrap="none" lIns="0" tIns="0" rIns="0" bIns="0">
              <a:spAutoFit/>
            </a:bodyPr>
            <a:lstStyle/>
            <a:p>
              <a:pPr algn="l">
                <a:spcBef>
                  <a:spcPct val="0"/>
                </a:spcBef>
              </a:pPr>
              <a:r>
                <a:rPr lang="en-US" sz="1000" b="0">
                  <a:solidFill>
                    <a:srgbClr val="000000"/>
                  </a:solidFill>
                  <a:cs typeface="Arial" charset="0"/>
                </a:rPr>
                <a:t>ΕΠΙΤΟΚΙΑ ΠΡΟΕΞΟΦΛΗΣΗΣ(ΜΕΙΩΣΗΣ) %</a:t>
              </a:r>
              <a:endParaRPr lang="en-US" sz="1800" b="0">
                <a:latin typeface="Arial" charset="0"/>
                <a:cs typeface="Arial" charset="0"/>
              </a:endParaRPr>
            </a:p>
          </p:txBody>
        </p:sp>
        <p:sp>
          <p:nvSpPr>
            <p:cNvPr id="52347" name="Rectangle 123"/>
            <p:cNvSpPr>
              <a:spLocks noChangeArrowheads="1"/>
            </p:cNvSpPr>
            <p:nvPr/>
          </p:nvSpPr>
          <p:spPr bwMode="auto">
            <a:xfrm rot="-5400000">
              <a:off x="323" y="2454"/>
              <a:ext cx="929" cy="88"/>
            </a:xfrm>
            <a:prstGeom prst="rect">
              <a:avLst/>
            </a:prstGeom>
            <a:noFill/>
            <a:ln w="9525">
              <a:noFill/>
              <a:miter lim="800000"/>
              <a:headEnd/>
              <a:tailEnd/>
            </a:ln>
          </p:spPr>
          <p:txBody>
            <a:bodyPr wrap="none" lIns="0" tIns="0" rIns="0" bIns="0">
              <a:spAutoFit/>
            </a:bodyPr>
            <a:lstStyle/>
            <a:p>
              <a:pPr algn="l">
                <a:spcBef>
                  <a:spcPct val="0"/>
                </a:spcBef>
              </a:pPr>
              <a:r>
                <a:rPr lang="en-US" sz="1000">
                  <a:solidFill>
                    <a:srgbClr val="000000"/>
                  </a:solidFill>
                  <a:cs typeface="Arial" charset="0"/>
                </a:rPr>
                <a:t>ΚΑΘΑΡΑ ΠΑΡΟΥΣΑ ΑΞΙΑ</a:t>
              </a:r>
              <a:endParaRPr lang="en-US" sz="1800" b="0">
                <a:latin typeface="Arial" charset="0"/>
                <a:cs typeface="Arial" charset="0"/>
              </a:endParaRPr>
            </a:p>
          </p:txBody>
        </p:sp>
        <p:sp>
          <p:nvSpPr>
            <p:cNvPr id="52348" name="Rectangle 124"/>
            <p:cNvSpPr>
              <a:spLocks noChangeArrowheads="1"/>
            </p:cNvSpPr>
            <p:nvPr/>
          </p:nvSpPr>
          <p:spPr bwMode="auto">
            <a:xfrm>
              <a:off x="577" y="1023"/>
              <a:ext cx="4663" cy="2781"/>
            </a:xfrm>
            <a:prstGeom prst="rect">
              <a:avLst/>
            </a:prstGeom>
            <a:noFill/>
            <a:ln w="0">
              <a:solidFill>
                <a:srgbClr val="000000"/>
              </a:solidFill>
              <a:miter lim="800000"/>
              <a:headEnd/>
              <a:tailEnd/>
            </a:ln>
          </p:spPr>
          <p:txBody>
            <a:bodyPr/>
            <a:lstStyle/>
            <a:p>
              <a:endParaRPr lang="en-US"/>
            </a:p>
          </p:txBody>
        </p:sp>
        <p:grpSp>
          <p:nvGrpSpPr>
            <p:cNvPr id="52349" name="Group 125"/>
            <p:cNvGrpSpPr>
              <a:grpSpLocks/>
            </p:cNvGrpSpPr>
            <p:nvPr/>
          </p:nvGrpSpPr>
          <p:grpSpPr bwMode="auto">
            <a:xfrm>
              <a:off x="4029" y="2834"/>
              <a:ext cx="858" cy="120"/>
              <a:chOff x="4029" y="2834"/>
              <a:chExt cx="858" cy="120"/>
            </a:xfrm>
          </p:grpSpPr>
          <p:grpSp>
            <p:nvGrpSpPr>
              <p:cNvPr id="52353" name="Group 126"/>
              <p:cNvGrpSpPr>
                <a:grpSpLocks/>
              </p:cNvGrpSpPr>
              <p:nvPr/>
            </p:nvGrpSpPr>
            <p:grpSpPr bwMode="auto">
              <a:xfrm>
                <a:off x="4382" y="2834"/>
                <a:ext cx="505" cy="120"/>
                <a:chOff x="4382" y="2834"/>
                <a:chExt cx="505" cy="120"/>
              </a:xfrm>
            </p:grpSpPr>
            <p:sp>
              <p:nvSpPr>
                <p:cNvPr id="52514" name="Freeform 127"/>
                <p:cNvSpPr>
                  <a:spLocks/>
                </p:cNvSpPr>
                <p:nvPr/>
              </p:nvSpPr>
              <p:spPr bwMode="auto">
                <a:xfrm>
                  <a:off x="4835" y="2875"/>
                  <a:ext cx="41" cy="18"/>
                </a:xfrm>
                <a:custGeom>
                  <a:avLst/>
                  <a:gdLst>
                    <a:gd name="T0" fmla="*/ 41 w 41"/>
                    <a:gd name="T1" fmla="*/ 18 h 18"/>
                    <a:gd name="T2" fmla="*/ 37 w 41"/>
                    <a:gd name="T3" fmla="*/ 18 h 18"/>
                    <a:gd name="T4" fmla="*/ 0 w 41"/>
                    <a:gd name="T5" fmla="*/ 0 h 18"/>
                    <a:gd name="T6" fmla="*/ 4 w 41"/>
                    <a:gd name="T7" fmla="*/ 0 h 18"/>
                    <a:gd name="T8" fmla="*/ 41 w 41"/>
                    <a:gd name="T9" fmla="*/ 18 h 18"/>
                    <a:gd name="T10" fmla="*/ 0 60000 65536"/>
                    <a:gd name="T11" fmla="*/ 0 60000 65536"/>
                    <a:gd name="T12" fmla="*/ 0 60000 65536"/>
                    <a:gd name="T13" fmla="*/ 0 60000 65536"/>
                    <a:gd name="T14" fmla="*/ 0 60000 65536"/>
                    <a:gd name="T15" fmla="*/ 0 w 41"/>
                    <a:gd name="T16" fmla="*/ 0 h 18"/>
                    <a:gd name="T17" fmla="*/ 41 w 41"/>
                    <a:gd name="T18" fmla="*/ 18 h 18"/>
                  </a:gdLst>
                  <a:ahLst/>
                  <a:cxnLst>
                    <a:cxn ang="T10">
                      <a:pos x="T0" y="T1"/>
                    </a:cxn>
                    <a:cxn ang="T11">
                      <a:pos x="T2" y="T3"/>
                    </a:cxn>
                    <a:cxn ang="T12">
                      <a:pos x="T4" y="T5"/>
                    </a:cxn>
                    <a:cxn ang="T13">
                      <a:pos x="T6" y="T7"/>
                    </a:cxn>
                    <a:cxn ang="T14">
                      <a:pos x="T8" y="T9"/>
                    </a:cxn>
                  </a:cxnLst>
                  <a:rect l="T15" t="T16" r="T17" b="T18"/>
                  <a:pathLst>
                    <a:path w="41" h="18">
                      <a:moveTo>
                        <a:pt x="41" y="18"/>
                      </a:moveTo>
                      <a:lnTo>
                        <a:pt x="37" y="18"/>
                      </a:lnTo>
                      <a:lnTo>
                        <a:pt x="0" y="0"/>
                      </a:lnTo>
                      <a:lnTo>
                        <a:pt x="4" y="0"/>
                      </a:lnTo>
                      <a:lnTo>
                        <a:pt x="41" y="18"/>
                      </a:lnTo>
                      <a:close/>
                    </a:path>
                  </a:pathLst>
                </a:custGeom>
                <a:solidFill>
                  <a:srgbClr val="828282"/>
                </a:solidFill>
                <a:ln w="9525">
                  <a:noFill/>
                  <a:round/>
                  <a:headEnd/>
                  <a:tailEnd/>
                </a:ln>
              </p:spPr>
              <p:txBody>
                <a:bodyPr/>
                <a:lstStyle/>
                <a:p>
                  <a:endParaRPr lang="en-US"/>
                </a:p>
              </p:txBody>
            </p:sp>
            <p:sp>
              <p:nvSpPr>
                <p:cNvPr id="52515" name="Freeform 128"/>
                <p:cNvSpPr>
                  <a:spLocks/>
                </p:cNvSpPr>
                <p:nvPr/>
              </p:nvSpPr>
              <p:spPr bwMode="auto">
                <a:xfrm>
                  <a:off x="4839" y="2878"/>
                  <a:ext cx="38" cy="19"/>
                </a:xfrm>
                <a:custGeom>
                  <a:avLst/>
                  <a:gdLst>
                    <a:gd name="T0" fmla="*/ 37 w 38"/>
                    <a:gd name="T1" fmla="*/ 18 h 19"/>
                    <a:gd name="T2" fmla="*/ 38 w 38"/>
                    <a:gd name="T3" fmla="*/ 19 h 19"/>
                    <a:gd name="T4" fmla="*/ 1 w 38"/>
                    <a:gd name="T5" fmla="*/ 2 h 19"/>
                    <a:gd name="T6" fmla="*/ 0 w 38"/>
                    <a:gd name="T7" fmla="*/ 0 h 19"/>
                    <a:gd name="T8" fmla="*/ 37 w 38"/>
                    <a:gd name="T9" fmla="*/ 18 h 19"/>
                    <a:gd name="T10" fmla="*/ 0 60000 65536"/>
                    <a:gd name="T11" fmla="*/ 0 60000 65536"/>
                    <a:gd name="T12" fmla="*/ 0 60000 65536"/>
                    <a:gd name="T13" fmla="*/ 0 60000 65536"/>
                    <a:gd name="T14" fmla="*/ 0 60000 65536"/>
                    <a:gd name="T15" fmla="*/ 0 w 38"/>
                    <a:gd name="T16" fmla="*/ 0 h 19"/>
                    <a:gd name="T17" fmla="*/ 38 w 38"/>
                    <a:gd name="T18" fmla="*/ 19 h 19"/>
                  </a:gdLst>
                  <a:ahLst/>
                  <a:cxnLst>
                    <a:cxn ang="T10">
                      <a:pos x="T0" y="T1"/>
                    </a:cxn>
                    <a:cxn ang="T11">
                      <a:pos x="T2" y="T3"/>
                    </a:cxn>
                    <a:cxn ang="T12">
                      <a:pos x="T4" y="T5"/>
                    </a:cxn>
                    <a:cxn ang="T13">
                      <a:pos x="T6" y="T7"/>
                    </a:cxn>
                    <a:cxn ang="T14">
                      <a:pos x="T8" y="T9"/>
                    </a:cxn>
                  </a:cxnLst>
                  <a:rect l="T15" t="T16" r="T17" b="T18"/>
                  <a:pathLst>
                    <a:path w="38" h="19">
                      <a:moveTo>
                        <a:pt x="37" y="18"/>
                      </a:moveTo>
                      <a:lnTo>
                        <a:pt x="38" y="19"/>
                      </a:lnTo>
                      <a:lnTo>
                        <a:pt x="1" y="2"/>
                      </a:lnTo>
                      <a:lnTo>
                        <a:pt x="0" y="0"/>
                      </a:lnTo>
                      <a:lnTo>
                        <a:pt x="37" y="18"/>
                      </a:lnTo>
                      <a:close/>
                    </a:path>
                  </a:pathLst>
                </a:custGeom>
                <a:solidFill>
                  <a:srgbClr val="545454"/>
                </a:solidFill>
                <a:ln w="9525">
                  <a:noFill/>
                  <a:round/>
                  <a:headEnd/>
                  <a:tailEnd/>
                </a:ln>
              </p:spPr>
              <p:txBody>
                <a:bodyPr/>
                <a:lstStyle/>
                <a:p>
                  <a:endParaRPr lang="en-US"/>
                </a:p>
              </p:txBody>
            </p:sp>
            <p:sp>
              <p:nvSpPr>
                <p:cNvPr id="52516" name="Freeform 129"/>
                <p:cNvSpPr>
                  <a:spLocks/>
                </p:cNvSpPr>
                <p:nvPr/>
              </p:nvSpPr>
              <p:spPr bwMode="auto">
                <a:xfrm>
                  <a:off x="4840" y="2880"/>
                  <a:ext cx="39" cy="24"/>
                </a:xfrm>
                <a:custGeom>
                  <a:avLst/>
                  <a:gdLst>
                    <a:gd name="T0" fmla="*/ 37 w 39"/>
                    <a:gd name="T1" fmla="*/ 17 h 24"/>
                    <a:gd name="T2" fmla="*/ 39 w 39"/>
                    <a:gd name="T3" fmla="*/ 24 h 24"/>
                    <a:gd name="T4" fmla="*/ 2 w 39"/>
                    <a:gd name="T5" fmla="*/ 6 h 24"/>
                    <a:gd name="T6" fmla="*/ 0 w 39"/>
                    <a:gd name="T7" fmla="*/ 0 h 24"/>
                    <a:gd name="T8" fmla="*/ 37 w 39"/>
                    <a:gd name="T9" fmla="*/ 17 h 24"/>
                    <a:gd name="T10" fmla="*/ 0 60000 65536"/>
                    <a:gd name="T11" fmla="*/ 0 60000 65536"/>
                    <a:gd name="T12" fmla="*/ 0 60000 65536"/>
                    <a:gd name="T13" fmla="*/ 0 60000 65536"/>
                    <a:gd name="T14" fmla="*/ 0 60000 65536"/>
                    <a:gd name="T15" fmla="*/ 0 w 39"/>
                    <a:gd name="T16" fmla="*/ 0 h 24"/>
                    <a:gd name="T17" fmla="*/ 39 w 39"/>
                    <a:gd name="T18" fmla="*/ 24 h 24"/>
                  </a:gdLst>
                  <a:ahLst/>
                  <a:cxnLst>
                    <a:cxn ang="T10">
                      <a:pos x="T0" y="T1"/>
                    </a:cxn>
                    <a:cxn ang="T11">
                      <a:pos x="T2" y="T3"/>
                    </a:cxn>
                    <a:cxn ang="T12">
                      <a:pos x="T4" y="T5"/>
                    </a:cxn>
                    <a:cxn ang="T13">
                      <a:pos x="T6" y="T7"/>
                    </a:cxn>
                    <a:cxn ang="T14">
                      <a:pos x="T8" y="T9"/>
                    </a:cxn>
                  </a:cxnLst>
                  <a:rect l="T15" t="T16" r="T17" b="T18"/>
                  <a:pathLst>
                    <a:path w="39" h="24">
                      <a:moveTo>
                        <a:pt x="37" y="17"/>
                      </a:moveTo>
                      <a:lnTo>
                        <a:pt x="39" y="24"/>
                      </a:lnTo>
                      <a:lnTo>
                        <a:pt x="2" y="6"/>
                      </a:lnTo>
                      <a:lnTo>
                        <a:pt x="0" y="0"/>
                      </a:lnTo>
                      <a:lnTo>
                        <a:pt x="37" y="17"/>
                      </a:lnTo>
                      <a:close/>
                    </a:path>
                  </a:pathLst>
                </a:custGeom>
                <a:solidFill>
                  <a:srgbClr val="474747"/>
                </a:solidFill>
                <a:ln w="9525">
                  <a:noFill/>
                  <a:round/>
                  <a:headEnd/>
                  <a:tailEnd/>
                </a:ln>
              </p:spPr>
              <p:txBody>
                <a:bodyPr/>
                <a:lstStyle/>
                <a:p>
                  <a:endParaRPr lang="en-US"/>
                </a:p>
              </p:txBody>
            </p:sp>
            <p:sp>
              <p:nvSpPr>
                <p:cNvPr id="52517" name="Freeform 130"/>
                <p:cNvSpPr>
                  <a:spLocks/>
                </p:cNvSpPr>
                <p:nvPr/>
              </p:nvSpPr>
              <p:spPr bwMode="auto">
                <a:xfrm>
                  <a:off x="4842" y="2886"/>
                  <a:ext cx="37" cy="26"/>
                </a:xfrm>
                <a:custGeom>
                  <a:avLst/>
                  <a:gdLst>
                    <a:gd name="T0" fmla="*/ 37 w 37"/>
                    <a:gd name="T1" fmla="*/ 18 h 26"/>
                    <a:gd name="T2" fmla="*/ 37 w 37"/>
                    <a:gd name="T3" fmla="*/ 26 h 26"/>
                    <a:gd name="T4" fmla="*/ 0 w 37"/>
                    <a:gd name="T5" fmla="*/ 8 h 26"/>
                    <a:gd name="T6" fmla="*/ 0 w 37"/>
                    <a:gd name="T7" fmla="*/ 0 h 26"/>
                    <a:gd name="T8" fmla="*/ 37 w 37"/>
                    <a:gd name="T9" fmla="*/ 18 h 26"/>
                    <a:gd name="T10" fmla="*/ 0 60000 65536"/>
                    <a:gd name="T11" fmla="*/ 0 60000 65536"/>
                    <a:gd name="T12" fmla="*/ 0 60000 65536"/>
                    <a:gd name="T13" fmla="*/ 0 60000 65536"/>
                    <a:gd name="T14" fmla="*/ 0 60000 65536"/>
                    <a:gd name="T15" fmla="*/ 0 w 37"/>
                    <a:gd name="T16" fmla="*/ 0 h 26"/>
                    <a:gd name="T17" fmla="*/ 37 w 37"/>
                    <a:gd name="T18" fmla="*/ 26 h 26"/>
                  </a:gdLst>
                  <a:ahLst/>
                  <a:cxnLst>
                    <a:cxn ang="T10">
                      <a:pos x="T0" y="T1"/>
                    </a:cxn>
                    <a:cxn ang="T11">
                      <a:pos x="T2" y="T3"/>
                    </a:cxn>
                    <a:cxn ang="T12">
                      <a:pos x="T4" y="T5"/>
                    </a:cxn>
                    <a:cxn ang="T13">
                      <a:pos x="T6" y="T7"/>
                    </a:cxn>
                    <a:cxn ang="T14">
                      <a:pos x="T8" y="T9"/>
                    </a:cxn>
                  </a:cxnLst>
                  <a:rect l="T15" t="T16" r="T17" b="T18"/>
                  <a:pathLst>
                    <a:path w="37" h="26">
                      <a:moveTo>
                        <a:pt x="37" y="18"/>
                      </a:moveTo>
                      <a:lnTo>
                        <a:pt x="37" y="26"/>
                      </a:lnTo>
                      <a:lnTo>
                        <a:pt x="0" y="8"/>
                      </a:lnTo>
                      <a:lnTo>
                        <a:pt x="0" y="0"/>
                      </a:lnTo>
                      <a:lnTo>
                        <a:pt x="37" y="18"/>
                      </a:lnTo>
                      <a:close/>
                    </a:path>
                  </a:pathLst>
                </a:custGeom>
                <a:solidFill>
                  <a:srgbClr val="3E3E3E"/>
                </a:solidFill>
                <a:ln w="9525">
                  <a:noFill/>
                  <a:round/>
                  <a:headEnd/>
                  <a:tailEnd/>
                </a:ln>
              </p:spPr>
              <p:txBody>
                <a:bodyPr/>
                <a:lstStyle/>
                <a:p>
                  <a:endParaRPr lang="en-US"/>
                </a:p>
              </p:txBody>
            </p:sp>
            <p:sp>
              <p:nvSpPr>
                <p:cNvPr id="52518" name="Freeform 131"/>
                <p:cNvSpPr>
                  <a:spLocks/>
                </p:cNvSpPr>
                <p:nvPr/>
              </p:nvSpPr>
              <p:spPr bwMode="auto">
                <a:xfrm>
                  <a:off x="4842" y="2886"/>
                  <a:ext cx="37" cy="21"/>
                </a:xfrm>
                <a:custGeom>
                  <a:avLst/>
                  <a:gdLst>
                    <a:gd name="T0" fmla="*/ 37 w 37"/>
                    <a:gd name="T1" fmla="*/ 18 h 21"/>
                    <a:gd name="T2" fmla="*/ 37 w 37"/>
                    <a:gd name="T3" fmla="*/ 21 h 21"/>
                    <a:gd name="T4" fmla="*/ 0 w 37"/>
                    <a:gd name="T5" fmla="*/ 3 h 21"/>
                    <a:gd name="T6" fmla="*/ 0 w 37"/>
                    <a:gd name="T7" fmla="*/ 0 h 21"/>
                    <a:gd name="T8" fmla="*/ 37 w 37"/>
                    <a:gd name="T9" fmla="*/ 18 h 21"/>
                    <a:gd name="T10" fmla="*/ 0 60000 65536"/>
                    <a:gd name="T11" fmla="*/ 0 60000 65536"/>
                    <a:gd name="T12" fmla="*/ 0 60000 65536"/>
                    <a:gd name="T13" fmla="*/ 0 60000 65536"/>
                    <a:gd name="T14" fmla="*/ 0 60000 65536"/>
                    <a:gd name="T15" fmla="*/ 0 w 37"/>
                    <a:gd name="T16" fmla="*/ 0 h 21"/>
                    <a:gd name="T17" fmla="*/ 37 w 37"/>
                    <a:gd name="T18" fmla="*/ 21 h 21"/>
                  </a:gdLst>
                  <a:ahLst/>
                  <a:cxnLst>
                    <a:cxn ang="T10">
                      <a:pos x="T0" y="T1"/>
                    </a:cxn>
                    <a:cxn ang="T11">
                      <a:pos x="T2" y="T3"/>
                    </a:cxn>
                    <a:cxn ang="T12">
                      <a:pos x="T4" y="T5"/>
                    </a:cxn>
                    <a:cxn ang="T13">
                      <a:pos x="T6" y="T7"/>
                    </a:cxn>
                    <a:cxn ang="T14">
                      <a:pos x="T8" y="T9"/>
                    </a:cxn>
                  </a:cxnLst>
                  <a:rect l="T15" t="T16" r="T17" b="T18"/>
                  <a:pathLst>
                    <a:path w="37" h="21">
                      <a:moveTo>
                        <a:pt x="37" y="18"/>
                      </a:moveTo>
                      <a:lnTo>
                        <a:pt x="37" y="21"/>
                      </a:lnTo>
                      <a:lnTo>
                        <a:pt x="0" y="3"/>
                      </a:lnTo>
                      <a:lnTo>
                        <a:pt x="0" y="0"/>
                      </a:lnTo>
                      <a:lnTo>
                        <a:pt x="37" y="18"/>
                      </a:lnTo>
                      <a:close/>
                    </a:path>
                  </a:pathLst>
                </a:custGeom>
                <a:solidFill>
                  <a:srgbClr val="3E3E3E"/>
                </a:solidFill>
                <a:ln w="9525">
                  <a:noFill/>
                  <a:round/>
                  <a:headEnd/>
                  <a:tailEnd/>
                </a:ln>
              </p:spPr>
              <p:txBody>
                <a:bodyPr/>
                <a:lstStyle/>
                <a:p>
                  <a:endParaRPr lang="en-US"/>
                </a:p>
              </p:txBody>
            </p:sp>
            <p:sp>
              <p:nvSpPr>
                <p:cNvPr id="52519" name="Freeform 132"/>
                <p:cNvSpPr>
                  <a:spLocks/>
                </p:cNvSpPr>
                <p:nvPr/>
              </p:nvSpPr>
              <p:spPr bwMode="auto">
                <a:xfrm>
                  <a:off x="4842" y="2889"/>
                  <a:ext cx="37" cy="21"/>
                </a:xfrm>
                <a:custGeom>
                  <a:avLst/>
                  <a:gdLst>
                    <a:gd name="T0" fmla="*/ 37 w 37"/>
                    <a:gd name="T1" fmla="*/ 18 h 21"/>
                    <a:gd name="T2" fmla="*/ 37 w 37"/>
                    <a:gd name="T3" fmla="*/ 21 h 21"/>
                    <a:gd name="T4" fmla="*/ 0 w 37"/>
                    <a:gd name="T5" fmla="*/ 2 h 21"/>
                    <a:gd name="T6" fmla="*/ 0 w 37"/>
                    <a:gd name="T7" fmla="*/ 0 h 21"/>
                    <a:gd name="T8" fmla="*/ 37 w 37"/>
                    <a:gd name="T9" fmla="*/ 18 h 21"/>
                    <a:gd name="T10" fmla="*/ 0 60000 65536"/>
                    <a:gd name="T11" fmla="*/ 0 60000 65536"/>
                    <a:gd name="T12" fmla="*/ 0 60000 65536"/>
                    <a:gd name="T13" fmla="*/ 0 60000 65536"/>
                    <a:gd name="T14" fmla="*/ 0 60000 65536"/>
                    <a:gd name="T15" fmla="*/ 0 w 37"/>
                    <a:gd name="T16" fmla="*/ 0 h 21"/>
                    <a:gd name="T17" fmla="*/ 37 w 37"/>
                    <a:gd name="T18" fmla="*/ 21 h 21"/>
                  </a:gdLst>
                  <a:ahLst/>
                  <a:cxnLst>
                    <a:cxn ang="T10">
                      <a:pos x="T0" y="T1"/>
                    </a:cxn>
                    <a:cxn ang="T11">
                      <a:pos x="T2" y="T3"/>
                    </a:cxn>
                    <a:cxn ang="T12">
                      <a:pos x="T4" y="T5"/>
                    </a:cxn>
                    <a:cxn ang="T13">
                      <a:pos x="T6" y="T7"/>
                    </a:cxn>
                    <a:cxn ang="T14">
                      <a:pos x="T8" y="T9"/>
                    </a:cxn>
                  </a:cxnLst>
                  <a:rect l="T15" t="T16" r="T17" b="T18"/>
                  <a:pathLst>
                    <a:path w="37" h="21">
                      <a:moveTo>
                        <a:pt x="37" y="18"/>
                      </a:moveTo>
                      <a:lnTo>
                        <a:pt x="37" y="21"/>
                      </a:lnTo>
                      <a:lnTo>
                        <a:pt x="0" y="2"/>
                      </a:lnTo>
                      <a:lnTo>
                        <a:pt x="0" y="0"/>
                      </a:lnTo>
                      <a:lnTo>
                        <a:pt x="37" y="18"/>
                      </a:lnTo>
                      <a:close/>
                    </a:path>
                  </a:pathLst>
                </a:custGeom>
                <a:solidFill>
                  <a:srgbClr val="3C3C3C"/>
                </a:solidFill>
                <a:ln w="9525">
                  <a:noFill/>
                  <a:round/>
                  <a:headEnd/>
                  <a:tailEnd/>
                </a:ln>
              </p:spPr>
              <p:txBody>
                <a:bodyPr/>
                <a:lstStyle/>
                <a:p>
                  <a:endParaRPr lang="en-US"/>
                </a:p>
              </p:txBody>
            </p:sp>
            <p:sp>
              <p:nvSpPr>
                <p:cNvPr id="52520" name="Freeform 133"/>
                <p:cNvSpPr>
                  <a:spLocks/>
                </p:cNvSpPr>
                <p:nvPr/>
              </p:nvSpPr>
              <p:spPr bwMode="auto">
                <a:xfrm>
                  <a:off x="4842" y="2891"/>
                  <a:ext cx="37" cy="21"/>
                </a:xfrm>
                <a:custGeom>
                  <a:avLst/>
                  <a:gdLst>
                    <a:gd name="T0" fmla="*/ 37 w 37"/>
                    <a:gd name="T1" fmla="*/ 19 h 21"/>
                    <a:gd name="T2" fmla="*/ 37 w 37"/>
                    <a:gd name="T3" fmla="*/ 21 h 21"/>
                    <a:gd name="T4" fmla="*/ 0 w 37"/>
                    <a:gd name="T5" fmla="*/ 3 h 21"/>
                    <a:gd name="T6" fmla="*/ 0 w 37"/>
                    <a:gd name="T7" fmla="*/ 0 h 21"/>
                    <a:gd name="T8" fmla="*/ 37 w 37"/>
                    <a:gd name="T9" fmla="*/ 19 h 21"/>
                    <a:gd name="T10" fmla="*/ 0 60000 65536"/>
                    <a:gd name="T11" fmla="*/ 0 60000 65536"/>
                    <a:gd name="T12" fmla="*/ 0 60000 65536"/>
                    <a:gd name="T13" fmla="*/ 0 60000 65536"/>
                    <a:gd name="T14" fmla="*/ 0 60000 65536"/>
                    <a:gd name="T15" fmla="*/ 0 w 37"/>
                    <a:gd name="T16" fmla="*/ 0 h 21"/>
                    <a:gd name="T17" fmla="*/ 37 w 37"/>
                    <a:gd name="T18" fmla="*/ 21 h 21"/>
                  </a:gdLst>
                  <a:ahLst/>
                  <a:cxnLst>
                    <a:cxn ang="T10">
                      <a:pos x="T0" y="T1"/>
                    </a:cxn>
                    <a:cxn ang="T11">
                      <a:pos x="T2" y="T3"/>
                    </a:cxn>
                    <a:cxn ang="T12">
                      <a:pos x="T4" y="T5"/>
                    </a:cxn>
                    <a:cxn ang="T13">
                      <a:pos x="T6" y="T7"/>
                    </a:cxn>
                    <a:cxn ang="T14">
                      <a:pos x="T8" y="T9"/>
                    </a:cxn>
                  </a:cxnLst>
                  <a:rect l="T15" t="T16" r="T17" b="T18"/>
                  <a:pathLst>
                    <a:path w="37" h="21">
                      <a:moveTo>
                        <a:pt x="37" y="19"/>
                      </a:moveTo>
                      <a:lnTo>
                        <a:pt x="37" y="21"/>
                      </a:lnTo>
                      <a:lnTo>
                        <a:pt x="0" y="3"/>
                      </a:lnTo>
                      <a:lnTo>
                        <a:pt x="0" y="0"/>
                      </a:lnTo>
                      <a:lnTo>
                        <a:pt x="37" y="19"/>
                      </a:lnTo>
                      <a:close/>
                    </a:path>
                  </a:pathLst>
                </a:custGeom>
                <a:solidFill>
                  <a:srgbClr val="3A3A3A"/>
                </a:solidFill>
                <a:ln w="9525">
                  <a:noFill/>
                  <a:round/>
                  <a:headEnd/>
                  <a:tailEnd/>
                </a:ln>
              </p:spPr>
              <p:txBody>
                <a:bodyPr/>
                <a:lstStyle/>
                <a:p>
                  <a:endParaRPr lang="en-US"/>
                </a:p>
              </p:txBody>
            </p:sp>
            <p:sp>
              <p:nvSpPr>
                <p:cNvPr id="52521" name="Freeform 134"/>
                <p:cNvSpPr>
                  <a:spLocks/>
                </p:cNvSpPr>
                <p:nvPr/>
              </p:nvSpPr>
              <p:spPr bwMode="auto">
                <a:xfrm>
                  <a:off x="4842" y="2894"/>
                  <a:ext cx="37" cy="28"/>
                </a:xfrm>
                <a:custGeom>
                  <a:avLst/>
                  <a:gdLst>
                    <a:gd name="T0" fmla="*/ 37 w 37"/>
                    <a:gd name="T1" fmla="*/ 18 h 28"/>
                    <a:gd name="T2" fmla="*/ 37 w 37"/>
                    <a:gd name="T3" fmla="*/ 28 h 28"/>
                    <a:gd name="T4" fmla="*/ 0 w 37"/>
                    <a:gd name="T5" fmla="*/ 8 h 28"/>
                    <a:gd name="T6" fmla="*/ 0 w 37"/>
                    <a:gd name="T7" fmla="*/ 0 h 28"/>
                    <a:gd name="T8" fmla="*/ 37 w 37"/>
                    <a:gd name="T9" fmla="*/ 18 h 28"/>
                    <a:gd name="T10" fmla="*/ 0 60000 65536"/>
                    <a:gd name="T11" fmla="*/ 0 60000 65536"/>
                    <a:gd name="T12" fmla="*/ 0 60000 65536"/>
                    <a:gd name="T13" fmla="*/ 0 60000 65536"/>
                    <a:gd name="T14" fmla="*/ 0 60000 65536"/>
                    <a:gd name="T15" fmla="*/ 0 w 37"/>
                    <a:gd name="T16" fmla="*/ 0 h 28"/>
                    <a:gd name="T17" fmla="*/ 37 w 37"/>
                    <a:gd name="T18" fmla="*/ 28 h 28"/>
                  </a:gdLst>
                  <a:ahLst/>
                  <a:cxnLst>
                    <a:cxn ang="T10">
                      <a:pos x="T0" y="T1"/>
                    </a:cxn>
                    <a:cxn ang="T11">
                      <a:pos x="T2" y="T3"/>
                    </a:cxn>
                    <a:cxn ang="T12">
                      <a:pos x="T4" y="T5"/>
                    </a:cxn>
                    <a:cxn ang="T13">
                      <a:pos x="T6" y="T7"/>
                    </a:cxn>
                    <a:cxn ang="T14">
                      <a:pos x="T8" y="T9"/>
                    </a:cxn>
                  </a:cxnLst>
                  <a:rect l="T15" t="T16" r="T17" b="T18"/>
                  <a:pathLst>
                    <a:path w="37" h="28">
                      <a:moveTo>
                        <a:pt x="37" y="18"/>
                      </a:moveTo>
                      <a:lnTo>
                        <a:pt x="37" y="28"/>
                      </a:lnTo>
                      <a:lnTo>
                        <a:pt x="0" y="8"/>
                      </a:lnTo>
                      <a:lnTo>
                        <a:pt x="0" y="0"/>
                      </a:lnTo>
                      <a:lnTo>
                        <a:pt x="37" y="18"/>
                      </a:lnTo>
                      <a:close/>
                    </a:path>
                  </a:pathLst>
                </a:custGeom>
                <a:solidFill>
                  <a:srgbClr val="393939"/>
                </a:solidFill>
                <a:ln w="9525">
                  <a:noFill/>
                  <a:round/>
                  <a:headEnd/>
                  <a:tailEnd/>
                </a:ln>
              </p:spPr>
              <p:txBody>
                <a:bodyPr/>
                <a:lstStyle/>
                <a:p>
                  <a:endParaRPr lang="en-US"/>
                </a:p>
              </p:txBody>
            </p:sp>
            <p:sp>
              <p:nvSpPr>
                <p:cNvPr id="52522" name="Freeform 135"/>
                <p:cNvSpPr>
                  <a:spLocks/>
                </p:cNvSpPr>
                <p:nvPr/>
              </p:nvSpPr>
              <p:spPr bwMode="auto">
                <a:xfrm>
                  <a:off x="4842" y="2894"/>
                  <a:ext cx="37" cy="21"/>
                </a:xfrm>
                <a:custGeom>
                  <a:avLst/>
                  <a:gdLst>
                    <a:gd name="T0" fmla="*/ 37 w 37"/>
                    <a:gd name="T1" fmla="*/ 18 h 21"/>
                    <a:gd name="T2" fmla="*/ 37 w 37"/>
                    <a:gd name="T3" fmla="*/ 21 h 21"/>
                    <a:gd name="T4" fmla="*/ 0 w 37"/>
                    <a:gd name="T5" fmla="*/ 3 h 21"/>
                    <a:gd name="T6" fmla="*/ 0 w 37"/>
                    <a:gd name="T7" fmla="*/ 0 h 21"/>
                    <a:gd name="T8" fmla="*/ 37 w 37"/>
                    <a:gd name="T9" fmla="*/ 18 h 21"/>
                    <a:gd name="T10" fmla="*/ 0 60000 65536"/>
                    <a:gd name="T11" fmla="*/ 0 60000 65536"/>
                    <a:gd name="T12" fmla="*/ 0 60000 65536"/>
                    <a:gd name="T13" fmla="*/ 0 60000 65536"/>
                    <a:gd name="T14" fmla="*/ 0 60000 65536"/>
                    <a:gd name="T15" fmla="*/ 0 w 37"/>
                    <a:gd name="T16" fmla="*/ 0 h 21"/>
                    <a:gd name="T17" fmla="*/ 37 w 37"/>
                    <a:gd name="T18" fmla="*/ 21 h 21"/>
                  </a:gdLst>
                  <a:ahLst/>
                  <a:cxnLst>
                    <a:cxn ang="T10">
                      <a:pos x="T0" y="T1"/>
                    </a:cxn>
                    <a:cxn ang="T11">
                      <a:pos x="T2" y="T3"/>
                    </a:cxn>
                    <a:cxn ang="T12">
                      <a:pos x="T4" y="T5"/>
                    </a:cxn>
                    <a:cxn ang="T13">
                      <a:pos x="T6" y="T7"/>
                    </a:cxn>
                    <a:cxn ang="T14">
                      <a:pos x="T8" y="T9"/>
                    </a:cxn>
                  </a:cxnLst>
                  <a:rect l="T15" t="T16" r="T17" b="T18"/>
                  <a:pathLst>
                    <a:path w="37" h="21">
                      <a:moveTo>
                        <a:pt x="37" y="18"/>
                      </a:moveTo>
                      <a:lnTo>
                        <a:pt x="37" y="21"/>
                      </a:lnTo>
                      <a:lnTo>
                        <a:pt x="0" y="3"/>
                      </a:lnTo>
                      <a:lnTo>
                        <a:pt x="0" y="0"/>
                      </a:lnTo>
                      <a:lnTo>
                        <a:pt x="37" y="18"/>
                      </a:lnTo>
                      <a:close/>
                    </a:path>
                  </a:pathLst>
                </a:custGeom>
                <a:solidFill>
                  <a:srgbClr val="393939"/>
                </a:solidFill>
                <a:ln w="9525">
                  <a:noFill/>
                  <a:round/>
                  <a:headEnd/>
                  <a:tailEnd/>
                </a:ln>
              </p:spPr>
              <p:txBody>
                <a:bodyPr/>
                <a:lstStyle/>
                <a:p>
                  <a:endParaRPr lang="en-US"/>
                </a:p>
              </p:txBody>
            </p:sp>
            <p:sp>
              <p:nvSpPr>
                <p:cNvPr id="52523" name="Freeform 136"/>
                <p:cNvSpPr>
                  <a:spLocks/>
                </p:cNvSpPr>
                <p:nvPr/>
              </p:nvSpPr>
              <p:spPr bwMode="auto">
                <a:xfrm>
                  <a:off x="4842" y="2897"/>
                  <a:ext cx="37" cy="21"/>
                </a:xfrm>
                <a:custGeom>
                  <a:avLst/>
                  <a:gdLst>
                    <a:gd name="T0" fmla="*/ 37 w 37"/>
                    <a:gd name="T1" fmla="*/ 18 h 21"/>
                    <a:gd name="T2" fmla="*/ 37 w 37"/>
                    <a:gd name="T3" fmla="*/ 21 h 21"/>
                    <a:gd name="T4" fmla="*/ 0 w 37"/>
                    <a:gd name="T5" fmla="*/ 4 h 21"/>
                    <a:gd name="T6" fmla="*/ 0 w 37"/>
                    <a:gd name="T7" fmla="*/ 0 h 21"/>
                    <a:gd name="T8" fmla="*/ 37 w 37"/>
                    <a:gd name="T9" fmla="*/ 18 h 21"/>
                    <a:gd name="T10" fmla="*/ 0 60000 65536"/>
                    <a:gd name="T11" fmla="*/ 0 60000 65536"/>
                    <a:gd name="T12" fmla="*/ 0 60000 65536"/>
                    <a:gd name="T13" fmla="*/ 0 60000 65536"/>
                    <a:gd name="T14" fmla="*/ 0 60000 65536"/>
                    <a:gd name="T15" fmla="*/ 0 w 37"/>
                    <a:gd name="T16" fmla="*/ 0 h 21"/>
                    <a:gd name="T17" fmla="*/ 37 w 37"/>
                    <a:gd name="T18" fmla="*/ 21 h 21"/>
                  </a:gdLst>
                  <a:ahLst/>
                  <a:cxnLst>
                    <a:cxn ang="T10">
                      <a:pos x="T0" y="T1"/>
                    </a:cxn>
                    <a:cxn ang="T11">
                      <a:pos x="T2" y="T3"/>
                    </a:cxn>
                    <a:cxn ang="T12">
                      <a:pos x="T4" y="T5"/>
                    </a:cxn>
                    <a:cxn ang="T13">
                      <a:pos x="T6" y="T7"/>
                    </a:cxn>
                    <a:cxn ang="T14">
                      <a:pos x="T8" y="T9"/>
                    </a:cxn>
                  </a:cxnLst>
                  <a:rect l="T15" t="T16" r="T17" b="T18"/>
                  <a:pathLst>
                    <a:path w="37" h="21">
                      <a:moveTo>
                        <a:pt x="37" y="18"/>
                      </a:moveTo>
                      <a:lnTo>
                        <a:pt x="37" y="21"/>
                      </a:lnTo>
                      <a:lnTo>
                        <a:pt x="0" y="4"/>
                      </a:lnTo>
                      <a:lnTo>
                        <a:pt x="0" y="0"/>
                      </a:lnTo>
                      <a:lnTo>
                        <a:pt x="37" y="18"/>
                      </a:lnTo>
                      <a:close/>
                    </a:path>
                  </a:pathLst>
                </a:custGeom>
                <a:solidFill>
                  <a:srgbClr val="3D3D3D"/>
                </a:solidFill>
                <a:ln w="9525">
                  <a:noFill/>
                  <a:round/>
                  <a:headEnd/>
                  <a:tailEnd/>
                </a:ln>
              </p:spPr>
              <p:txBody>
                <a:bodyPr/>
                <a:lstStyle/>
                <a:p>
                  <a:endParaRPr lang="en-US"/>
                </a:p>
              </p:txBody>
            </p:sp>
            <p:sp>
              <p:nvSpPr>
                <p:cNvPr id="52524" name="Freeform 137"/>
                <p:cNvSpPr>
                  <a:spLocks/>
                </p:cNvSpPr>
                <p:nvPr/>
              </p:nvSpPr>
              <p:spPr bwMode="auto">
                <a:xfrm>
                  <a:off x="4842" y="2901"/>
                  <a:ext cx="37" cy="21"/>
                </a:xfrm>
                <a:custGeom>
                  <a:avLst/>
                  <a:gdLst>
                    <a:gd name="T0" fmla="*/ 37 w 37"/>
                    <a:gd name="T1" fmla="*/ 17 h 21"/>
                    <a:gd name="T2" fmla="*/ 37 w 37"/>
                    <a:gd name="T3" fmla="*/ 21 h 21"/>
                    <a:gd name="T4" fmla="*/ 0 w 37"/>
                    <a:gd name="T5" fmla="*/ 1 h 21"/>
                    <a:gd name="T6" fmla="*/ 0 w 37"/>
                    <a:gd name="T7" fmla="*/ 0 h 21"/>
                    <a:gd name="T8" fmla="*/ 37 w 37"/>
                    <a:gd name="T9" fmla="*/ 17 h 21"/>
                    <a:gd name="T10" fmla="*/ 0 60000 65536"/>
                    <a:gd name="T11" fmla="*/ 0 60000 65536"/>
                    <a:gd name="T12" fmla="*/ 0 60000 65536"/>
                    <a:gd name="T13" fmla="*/ 0 60000 65536"/>
                    <a:gd name="T14" fmla="*/ 0 60000 65536"/>
                    <a:gd name="T15" fmla="*/ 0 w 37"/>
                    <a:gd name="T16" fmla="*/ 0 h 21"/>
                    <a:gd name="T17" fmla="*/ 37 w 37"/>
                    <a:gd name="T18" fmla="*/ 21 h 21"/>
                  </a:gdLst>
                  <a:ahLst/>
                  <a:cxnLst>
                    <a:cxn ang="T10">
                      <a:pos x="T0" y="T1"/>
                    </a:cxn>
                    <a:cxn ang="T11">
                      <a:pos x="T2" y="T3"/>
                    </a:cxn>
                    <a:cxn ang="T12">
                      <a:pos x="T4" y="T5"/>
                    </a:cxn>
                    <a:cxn ang="T13">
                      <a:pos x="T6" y="T7"/>
                    </a:cxn>
                    <a:cxn ang="T14">
                      <a:pos x="T8" y="T9"/>
                    </a:cxn>
                  </a:cxnLst>
                  <a:rect l="T15" t="T16" r="T17" b="T18"/>
                  <a:pathLst>
                    <a:path w="37" h="21">
                      <a:moveTo>
                        <a:pt x="37" y="17"/>
                      </a:moveTo>
                      <a:lnTo>
                        <a:pt x="37" y="21"/>
                      </a:lnTo>
                      <a:lnTo>
                        <a:pt x="0" y="1"/>
                      </a:lnTo>
                      <a:lnTo>
                        <a:pt x="0" y="0"/>
                      </a:lnTo>
                      <a:lnTo>
                        <a:pt x="37" y="17"/>
                      </a:lnTo>
                      <a:close/>
                    </a:path>
                  </a:pathLst>
                </a:custGeom>
                <a:solidFill>
                  <a:srgbClr val="424242"/>
                </a:solidFill>
                <a:ln w="9525">
                  <a:noFill/>
                  <a:round/>
                  <a:headEnd/>
                  <a:tailEnd/>
                </a:ln>
              </p:spPr>
              <p:txBody>
                <a:bodyPr/>
                <a:lstStyle/>
                <a:p>
                  <a:endParaRPr lang="en-US"/>
                </a:p>
              </p:txBody>
            </p:sp>
            <p:sp>
              <p:nvSpPr>
                <p:cNvPr id="52525" name="Freeform 138"/>
                <p:cNvSpPr>
                  <a:spLocks/>
                </p:cNvSpPr>
                <p:nvPr/>
              </p:nvSpPr>
              <p:spPr bwMode="auto">
                <a:xfrm>
                  <a:off x="4840" y="2902"/>
                  <a:ext cx="39" cy="24"/>
                </a:xfrm>
                <a:custGeom>
                  <a:avLst/>
                  <a:gdLst>
                    <a:gd name="T0" fmla="*/ 39 w 39"/>
                    <a:gd name="T1" fmla="*/ 20 h 24"/>
                    <a:gd name="T2" fmla="*/ 37 w 39"/>
                    <a:gd name="T3" fmla="*/ 24 h 24"/>
                    <a:gd name="T4" fmla="*/ 0 w 39"/>
                    <a:gd name="T5" fmla="*/ 7 h 24"/>
                    <a:gd name="T6" fmla="*/ 2 w 39"/>
                    <a:gd name="T7" fmla="*/ 0 h 24"/>
                    <a:gd name="T8" fmla="*/ 39 w 39"/>
                    <a:gd name="T9" fmla="*/ 20 h 24"/>
                    <a:gd name="T10" fmla="*/ 0 60000 65536"/>
                    <a:gd name="T11" fmla="*/ 0 60000 65536"/>
                    <a:gd name="T12" fmla="*/ 0 60000 65536"/>
                    <a:gd name="T13" fmla="*/ 0 60000 65536"/>
                    <a:gd name="T14" fmla="*/ 0 60000 65536"/>
                    <a:gd name="T15" fmla="*/ 0 w 39"/>
                    <a:gd name="T16" fmla="*/ 0 h 24"/>
                    <a:gd name="T17" fmla="*/ 39 w 39"/>
                    <a:gd name="T18" fmla="*/ 24 h 24"/>
                  </a:gdLst>
                  <a:ahLst/>
                  <a:cxnLst>
                    <a:cxn ang="T10">
                      <a:pos x="T0" y="T1"/>
                    </a:cxn>
                    <a:cxn ang="T11">
                      <a:pos x="T2" y="T3"/>
                    </a:cxn>
                    <a:cxn ang="T12">
                      <a:pos x="T4" y="T5"/>
                    </a:cxn>
                    <a:cxn ang="T13">
                      <a:pos x="T6" y="T7"/>
                    </a:cxn>
                    <a:cxn ang="T14">
                      <a:pos x="T8" y="T9"/>
                    </a:cxn>
                  </a:cxnLst>
                  <a:rect l="T15" t="T16" r="T17" b="T18"/>
                  <a:pathLst>
                    <a:path w="39" h="24">
                      <a:moveTo>
                        <a:pt x="39" y="20"/>
                      </a:moveTo>
                      <a:lnTo>
                        <a:pt x="37" y="24"/>
                      </a:lnTo>
                      <a:lnTo>
                        <a:pt x="0" y="7"/>
                      </a:lnTo>
                      <a:lnTo>
                        <a:pt x="2" y="0"/>
                      </a:lnTo>
                      <a:lnTo>
                        <a:pt x="39" y="20"/>
                      </a:lnTo>
                      <a:close/>
                    </a:path>
                  </a:pathLst>
                </a:custGeom>
                <a:solidFill>
                  <a:srgbClr val="484848"/>
                </a:solidFill>
                <a:ln w="9525">
                  <a:noFill/>
                  <a:round/>
                  <a:headEnd/>
                  <a:tailEnd/>
                </a:ln>
              </p:spPr>
              <p:txBody>
                <a:bodyPr/>
                <a:lstStyle/>
                <a:p>
                  <a:endParaRPr lang="en-US"/>
                </a:p>
              </p:txBody>
            </p:sp>
            <p:sp>
              <p:nvSpPr>
                <p:cNvPr id="52526" name="Freeform 139"/>
                <p:cNvSpPr>
                  <a:spLocks/>
                </p:cNvSpPr>
                <p:nvPr/>
              </p:nvSpPr>
              <p:spPr bwMode="auto">
                <a:xfrm>
                  <a:off x="4840" y="2902"/>
                  <a:ext cx="39" cy="21"/>
                </a:xfrm>
                <a:custGeom>
                  <a:avLst/>
                  <a:gdLst>
                    <a:gd name="T0" fmla="*/ 39 w 39"/>
                    <a:gd name="T1" fmla="*/ 20 h 21"/>
                    <a:gd name="T2" fmla="*/ 37 w 39"/>
                    <a:gd name="T3" fmla="*/ 21 h 21"/>
                    <a:gd name="T4" fmla="*/ 0 w 39"/>
                    <a:gd name="T5" fmla="*/ 3 h 21"/>
                    <a:gd name="T6" fmla="*/ 2 w 39"/>
                    <a:gd name="T7" fmla="*/ 0 h 21"/>
                    <a:gd name="T8" fmla="*/ 39 w 39"/>
                    <a:gd name="T9" fmla="*/ 20 h 21"/>
                    <a:gd name="T10" fmla="*/ 0 60000 65536"/>
                    <a:gd name="T11" fmla="*/ 0 60000 65536"/>
                    <a:gd name="T12" fmla="*/ 0 60000 65536"/>
                    <a:gd name="T13" fmla="*/ 0 60000 65536"/>
                    <a:gd name="T14" fmla="*/ 0 60000 65536"/>
                    <a:gd name="T15" fmla="*/ 0 w 39"/>
                    <a:gd name="T16" fmla="*/ 0 h 21"/>
                    <a:gd name="T17" fmla="*/ 39 w 39"/>
                    <a:gd name="T18" fmla="*/ 21 h 21"/>
                  </a:gdLst>
                  <a:ahLst/>
                  <a:cxnLst>
                    <a:cxn ang="T10">
                      <a:pos x="T0" y="T1"/>
                    </a:cxn>
                    <a:cxn ang="T11">
                      <a:pos x="T2" y="T3"/>
                    </a:cxn>
                    <a:cxn ang="T12">
                      <a:pos x="T4" y="T5"/>
                    </a:cxn>
                    <a:cxn ang="T13">
                      <a:pos x="T6" y="T7"/>
                    </a:cxn>
                    <a:cxn ang="T14">
                      <a:pos x="T8" y="T9"/>
                    </a:cxn>
                  </a:cxnLst>
                  <a:rect l="T15" t="T16" r="T17" b="T18"/>
                  <a:pathLst>
                    <a:path w="39" h="21">
                      <a:moveTo>
                        <a:pt x="39" y="20"/>
                      </a:moveTo>
                      <a:lnTo>
                        <a:pt x="37" y="21"/>
                      </a:lnTo>
                      <a:lnTo>
                        <a:pt x="0" y="3"/>
                      </a:lnTo>
                      <a:lnTo>
                        <a:pt x="2" y="0"/>
                      </a:lnTo>
                      <a:lnTo>
                        <a:pt x="39" y="20"/>
                      </a:lnTo>
                      <a:close/>
                    </a:path>
                  </a:pathLst>
                </a:custGeom>
                <a:solidFill>
                  <a:srgbClr val="484848"/>
                </a:solidFill>
                <a:ln w="9525">
                  <a:noFill/>
                  <a:round/>
                  <a:headEnd/>
                  <a:tailEnd/>
                </a:ln>
              </p:spPr>
              <p:txBody>
                <a:bodyPr/>
                <a:lstStyle/>
                <a:p>
                  <a:endParaRPr lang="en-US"/>
                </a:p>
              </p:txBody>
            </p:sp>
            <p:sp>
              <p:nvSpPr>
                <p:cNvPr id="52527" name="Freeform 140"/>
                <p:cNvSpPr>
                  <a:spLocks/>
                </p:cNvSpPr>
                <p:nvPr/>
              </p:nvSpPr>
              <p:spPr bwMode="auto">
                <a:xfrm>
                  <a:off x="4840" y="2905"/>
                  <a:ext cx="37" cy="21"/>
                </a:xfrm>
                <a:custGeom>
                  <a:avLst/>
                  <a:gdLst>
                    <a:gd name="T0" fmla="*/ 37 w 37"/>
                    <a:gd name="T1" fmla="*/ 18 h 21"/>
                    <a:gd name="T2" fmla="*/ 37 w 37"/>
                    <a:gd name="T3" fmla="*/ 21 h 21"/>
                    <a:gd name="T4" fmla="*/ 0 w 37"/>
                    <a:gd name="T5" fmla="*/ 4 h 21"/>
                    <a:gd name="T6" fmla="*/ 0 w 37"/>
                    <a:gd name="T7" fmla="*/ 0 h 21"/>
                    <a:gd name="T8" fmla="*/ 37 w 37"/>
                    <a:gd name="T9" fmla="*/ 18 h 21"/>
                    <a:gd name="T10" fmla="*/ 0 60000 65536"/>
                    <a:gd name="T11" fmla="*/ 0 60000 65536"/>
                    <a:gd name="T12" fmla="*/ 0 60000 65536"/>
                    <a:gd name="T13" fmla="*/ 0 60000 65536"/>
                    <a:gd name="T14" fmla="*/ 0 60000 65536"/>
                    <a:gd name="T15" fmla="*/ 0 w 37"/>
                    <a:gd name="T16" fmla="*/ 0 h 21"/>
                    <a:gd name="T17" fmla="*/ 37 w 37"/>
                    <a:gd name="T18" fmla="*/ 21 h 21"/>
                  </a:gdLst>
                  <a:ahLst/>
                  <a:cxnLst>
                    <a:cxn ang="T10">
                      <a:pos x="T0" y="T1"/>
                    </a:cxn>
                    <a:cxn ang="T11">
                      <a:pos x="T2" y="T3"/>
                    </a:cxn>
                    <a:cxn ang="T12">
                      <a:pos x="T4" y="T5"/>
                    </a:cxn>
                    <a:cxn ang="T13">
                      <a:pos x="T6" y="T7"/>
                    </a:cxn>
                    <a:cxn ang="T14">
                      <a:pos x="T8" y="T9"/>
                    </a:cxn>
                  </a:cxnLst>
                  <a:rect l="T15" t="T16" r="T17" b="T18"/>
                  <a:pathLst>
                    <a:path w="37" h="21">
                      <a:moveTo>
                        <a:pt x="37" y="18"/>
                      </a:moveTo>
                      <a:lnTo>
                        <a:pt x="37" y="21"/>
                      </a:lnTo>
                      <a:lnTo>
                        <a:pt x="0" y="4"/>
                      </a:lnTo>
                      <a:lnTo>
                        <a:pt x="0" y="0"/>
                      </a:lnTo>
                      <a:lnTo>
                        <a:pt x="37" y="18"/>
                      </a:lnTo>
                      <a:close/>
                    </a:path>
                  </a:pathLst>
                </a:custGeom>
                <a:solidFill>
                  <a:srgbClr val="535353"/>
                </a:solidFill>
                <a:ln w="9525">
                  <a:noFill/>
                  <a:round/>
                  <a:headEnd/>
                  <a:tailEnd/>
                </a:ln>
              </p:spPr>
              <p:txBody>
                <a:bodyPr/>
                <a:lstStyle/>
                <a:p>
                  <a:endParaRPr lang="en-US"/>
                </a:p>
              </p:txBody>
            </p:sp>
            <p:sp>
              <p:nvSpPr>
                <p:cNvPr id="52528" name="Freeform 141"/>
                <p:cNvSpPr>
                  <a:spLocks/>
                </p:cNvSpPr>
                <p:nvPr/>
              </p:nvSpPr>
              <p:spPr bwMode="auto">
                <a:xfrm>
                  <a:off x="4839" y="2909"/>
                  <a:ext cx="38" cy="19"/>
                </a:xfrm>
                <a:custGeom>
                  <a:avLst/>
                  <a:gdLst>
                    <a:gd name="T0" fmla="*/ 38 w 38"/>
                    <a:gd name="T1" fmla="*/ 17 h 19"/>
                    <a:gd name="T2" fmla="*/ 37 w 38"/>
                    <a:gd name="T3" fmla="*/ 19 h 19"/>
                    <a:gd name="T4" fmla="*/ 0 w 38"/>
                    <a:gd name="T5" fmla="*/ 1 h 19"/>
                    <a:gd name="T6" fmla="*/ 1 w 38"/>
                    <a:gd name="T7" fmla="*/ 0 h 19"/>
                    <a:gd name="T8" fmla="*/ 38 w 38"/>
                    <a:gd name="T9" fmla="*/ 17 h 19"/>
                    <a:gd name="T10" fmla="*/ 0 60000 65536"/>
                    <a:gd name="T11" fmla="*/ 0 60000 65536"/>
                    <a:gd name="T12" fmla="*/ 0 60000 65536"/>
                    <a:gd name="T13" fmla="*/ 0 60000 65536"/>
                    <a:gd name="T14" fmla="*/ 0 60000 65536"/>
                    <a:gd name="T15" fmla="*/ 0 w 38"/>
                    <a:gd name="T16" fmla="*/ 0 h 19"/>
                    <a:gd name="T17" fmla="*/ 38 w 38"/>
                    <a:gd name="T18" fmla="*/ 19 h 19"/>
                  </a:gdLst>
                  <a:ahLst/>
                  <a:cxnLst>
                    <a:cxn ang="T10">
                      <a:pos x="T0" y="T1"/>
                    </a:cxn>
                    <a:cxn ang="T11">
                      <a:pos x="T2" y="T3"/>
                    </a:cxn>
                    <a:cxn ang="T12">
                      <a:pos x="T4" y="T5"/>
                    </a:cxn>
                    <a:cxn ang="T13">
                      <a:pos x="T6" y="T7"/>
                    </a:cxn>
                    <a:cxn ang="T14">
                      <a:pos x="T8" y="T9"/>
                    </a:cxn>
                  </a:cxnLst>
                  <a:rect l="T15" t="T16" r="T17" b="T18"/>
                  <a:pathLst>
                    <a:path w="38" h="19">
                      <a:moveTo>
                        <a:pt x="38" y="17"/>
                      </a:moveTo>
                      <a:lnTo>
                        <a:pt x="37" y="19"/>
                      </a:lnTo>
                      <a:lnTo>
                        <a:pt x="0" y="1"/>
                      </a:lnTo>
                      <a:lnTo>
                        <a:pt x="1" y="0"/>
                      </a:lnTo>
                      <a:lnTo>
                        <a:pt x="38" y="17"/>
                      </a:lnTo>
                      <a:close/>
                    </a:path>
                  </a:pathLst>
                </a:custGeom>
                <a:solidFill>
                  <a:srgbClr val="5F5F5F"/>
                </a:solidFill>
                <a:ln w="9525">
                  <a:noFill/>
                  <a:round/>
                  <a:headEnd/>
                  <a:tailEnd/>
                </a:ln>
              </p:spPr>
              <p:txBody>
                <a:bodyPr/>
                <a:lstStyle/>
                <a:p>
                  <a:endParaRPr lang="en-US"/>
                </a:p>
              </p:txBody>
            </p:sp>
            <p:sp>
              <p:nvSpPr>
                <p:cNvPr id="52529" name="Freeform 142"/>
                <p:cNvSpPr>
                  <a:spLocks/>
                </p:cNvSpPr>
                <p:nvPr/>
              </p:nvSpPr>
              <p:spPr bwMode="auto">
                <a:xfrm>
                  <a:off x="4834" y="2910"/>
                  <a:ext cx="42" cy="18"/>
                </a:xfrm>
                <a:custGeom>
                  <a:avLst/>
                  <a:gdLst>
                    <a:gd name="T0" fmla="*/ 42 w 42"/>
                    <a:gd name="T1" fmla="*/ 18 h 18"/>
                    <a:gd name="T2" fmla="*/ 37 w 42"/>
                    <a:gd name="T3" fmla="*/ 18 h 18"/>
                    <a:gd name="T4" fmla="*/ 0 w 42"/>
                    <a:gd name="T5" fmla="*/ 0 h 18"/>
                    <a:gd name="T6" fmla="*/ 5 w 42"/>
                    <a:gd name="T7" fmla="*/ 0 h 18"/>
                    <a:gd name="T8" fmla="*/ 42 w 42"/>
                    <a:gd name="T9" fmla="*/ 18 h 18"/>
                    <a:gd name="T10" fmla="*/ 0 60000 65536"/>
                    <a:gd name="T11" fmla="*/ 0 60000 65536"/>
                    <a:gd name="T12" fmla="*/ 0 60000 65536"/>
                    <a:gd name="T13" fmla="*/ 0 60000 65536"/>
                    <a:gd name="T14" fmla="*/ 0 60000 65536"/>
                    <a:gd name="T15" fmla="*/ 0 w 42"/>
                    <a:gd name="T16" fmla="*/ 0 h 18"/>
                    <a:gd name="T17" fmla="*/ 42 w 42"/>
                    <a:gd name="T18" fmla="*/ 18 h 18"/>
                  </a:gdLst>
                  <a:ahLst/>
                  <a:cxnLst>
                    <a:cxn ang="T10">
                      <a:pos x="T0" y="T1"/>
                    </a:cxn>
                    <a:cxn ang="T11">
                      <a:pos x="T2" y="T3"/>
                    </a:cxn>
                    <a:cxn ang="T12">
                      <a:pos x="T4" y="T5"/>
                    </a:cxn>
                    <a:cxn ang="T13">
                      <a:pos x="T6" y="T7"/>
                    </a:cxn>
                    <a:cxn ang="T14">
                      <a:pos x="T8" y="T9"/>
                    </a:cxn>
                  </a:cxnLst>
                  <a:rect l="T15" t="T16" r="T17" b="T18"/>
                  <a:pathLst>
                    <a:path w="42" h="18">
                      <a:moveTo>
                        <a:pt x="42" y="18"/>
                      </a:moveTo>
                      <a:lnTo>
                        <a:pt x="37" y="18"/>
                      </a:lnTo>
                      <a:lnTo>
                        <a:pt x="0" y="0"/>
                      </a:lnTo>
                      <a:lnTo>
                        <a:pt x="5" y="0"/>
                      </a:lnTo>
                      <a:lnTo>
                        <a:pt x="42" y="18"/>
                      </a:lnTo>
                      <a:close/>
                    </a:path>
                  </a:pathLst>
                </a:custGeom>
                <a:solidFill>
                  <a:srgbClr val="7B7B7B"/>
                </a:solidFill>
                <a:ln w="9525">
                  <a:noFill/>
                  <a:round/>
                  <a:headEnd/>
                  <a:tailEnd/>
                </a:ln>
              </p:spPr>
              <p:txBody>
                <a:bodyPr/>
                <a:lstStyle/>
                <a:p>
                  <a:endParaRPr lang="en-US"/>
                </a:p>
              </p:txBody>
            </p:sp>
            <p:sp>
              <p:nvSpPr>
                <p:cNvPr id="52530" name="Freeform 143"/>
                <p:cNvSpPr>
                  <a:spLocks/>
                </p:cNvSpPr>
                <p:nvPr/>
              </p:nvSpPr>
              <p:spPr bwMode="auto">
                <a:xfrm>
                  <a:off x="4832" y="2875"/>
                  <a:ext cx="40" cy="18"/>
                </a:xfrm>
                <a:custGeom>
                  <a:avLst/>
                  <a:gdLst>
                    <a:gd name="T0" fmla="*/ 40 w 40"/>
                    <a:gd name="T1" fmla="*/ 18 h 18"/>
                    <a:gd name="T2" fmla="*/ 37 w 40"/>
                    <a:gd name="T3" fmla="*/ 18 h 18"/>
                    <a:gd name="T4" fmla="*/ 0 w 40"/>
                    <a:gd name="T5" fmla="*/ 0 h 18"/>
                    <a:gd name="T6" fmla="*/ 3 w 40"/>
                    <a:gd name="T7" fmla="*/ 0 h 18"/>
                    <a:gd name="T8" fmla="*/ 40 w 40"/>
                    <a:gd name="T9" fmla="*/ 18 h 18"/>
                    <a:gd name="T10" fmla="*/ 0 60000 65536"/>
                    <a:gd name="T11" fmla="*/ 0 60000 65536"/>
                    <a:gd name="T12" fmla="*/ 0 60000 65536"/>
                    <a:gd name="T13" fmla="*/ 0 60000 65536"/>
                    <a:gd name="T14" fmla="*/ 0 60000 65536"/>
                    <a:gd name="T15" fmla="*/ 0 w 40"/>
                    <a:gd name="T16" fmla="*/ 0 h 18"/>
                    <a:gd name="T17" fmla="*/ 40 w 40"/>
                    <a:gd name="T18" fmla="*/ 18 h 18"/>
                  </a:gdLst>
                  <a:ahLst/>
                  <a:cxnLst>
                    <a:cxn ang="T10">
                      <a:pos x="T0" y="T1"/>
                    </a:cxn>
                    <a:cxn ang="T11">
                      <a:pos x="T2" y="T3"/>
                    </a:cxn>
                    <a:cxn ang="T12">
                      <a:pos x="T4" y="T5"/>
                    </a:cxn>
                    <a:cxn ang="T13">
                      <a:pos x="T6" y="T7"/>
                    </a:cxn>
                    <a:cxn ang="T14">
                      <a:pos x="T8" y="T9"/>
                    </a:cxn>
                  </a:cxnLst>
                  <a:rect l="T15" t="T16" r="T17" b="T18"/>
                  <a:pathLst>
                    <a:path w="40" h="18">
                      <a:moveTo>
                        <a:pt x="40" y="18"/>
                      </a:moveTo>
                      <a:lnTo>
                        <a:pt x="37" y="18"/>
                      </a:lnTo>
                      <a:lnTo>
                        <a:pt x="0" y="0"/>
                      </a:lnTo>
                      <a:lnTo>
                        <a:pt x="3" y="0"/>
                      </a:lnTo>
                      <a:lnTo>
                        <a:pt x="40" y="18"/>
                      </a:lnTo>
                      <a:close/>
                    </a:path>
                  </a:pathLst>
                </a:custGeom>
                <a:solidFill>
                  <a:srgbClr val="8A8A8A"/>
                </a:solidFill>
                <a:ln w="9525">
                  <a:noFill/>
                  <a:round/>
                  <a:headEnd/>
                  <a:tailEnd/>
                </a:ln>
              </p:spPr>
              <p:txBody>
                <a:bodyPr/>
                <a:lstStyle/>
                <a:p>
                  <a:endParaRPr lang="en-US"/>
                </a:p>
              </p:txBody>
            </p:sp>
            <p:sp>
              <p:nvSpPr>
                <p:cNvPr id="52531" name="Freeform 144"/>
                <p:cNvSpPr>
                  <a:spLocks/>
                </p:cNvSpPr>
                <p:nvPr/>
              </p:nvSpPr>
              <p:spPr bwMode="auto">
                <a:xfrm>
                  <a:off x="4829" y="2875"/>
                  <a:ext cx="40" cy="19"/>
                </a:xfrm>
                <a:custGeom>
                  <a:avLst/>
                  <a:gdLst>
                    <a:gd name="T0" fmla="*/ 40 w 40"/>
                    <a:gd name="T1" fmla="*/ 18 h 19"/>
                    <a:gd name="T2" fmla="*/ 37 w 40"/>
                    <a:gd name="T3" fmla="*/ 19 h 19"/>
                    <a:gd name="T4" fmla="*/ 0 w 40"/>
                    <a:gd name="T5" fmla="*/ 1 h 19"/>
                    <a:gd name="T6" fmla="*/ 3 w 40"/>
                    <a:gd name="T7" fmla="*/ 0 h 19"/>
                    <a:gd name="T8" fmla="*/ 40 w 40"/>
                    <a:gd name="T9" fmla="*/ 18 h 19"/>
                    <a:gd name="T10" fmla="*/ 0 60000 65536"/>
                    <a:gd name="T11" fmla="*/ 0 60000 65536"/>
                    <a:gd name="T12" fmla="*/ 0 60000 65536"/>
                    <a:gd name="T13" fmla="*/ 0 60000 65536"/>
                    <a:gd name="T14" fmla="*/ 0 60000 65536"/>
                    <a:gd name="T15" fmla="*/ 0 w 40"/>
                    <a:gd name="T16" fmla="*/ 0 h 19"/>
                    <a:gd name="T17" fmla="*/ 40 w 40"/>
                    <a:gd name="T18" fmla="*/ 19 h 19"/>
                  </a:gdLst>
                  <a:ahLst/>
                  <a:cxnLst>
                    <a:cxn ang="T10">
                      <a:pos x="T0" y="T1"/>
                    </a:cxn>
                    <a:cxn ang="T11">
                      <a:pos x="T2" y="T3"/>
                    </a:cxn>
                    <a:cxn ang="T12">
                      <a:pos x="T4" y="T5"/>
                    </a:cxn>
                    <a:cxn ang="T13">
                      <a:pos x="T6" y="T7"/>
                    </a:cxn>
                    <a:cxn ang="T14">
                      <a:pos x="T8" y="T9"/>
                    </a:cxn>
                  </a:cxnLst>
                  <a:rect l="T15" t="T16" r="T17" b="T18"/>
                  <a:pathLst>
                    <a:path w="40" h="19">
                      <a:moveTo>
                        <a:pt x="40" y="18"/>
                      </a:moveTo>
                      <a:lnTo>
                        <a:pt x="37" y="19"/>
                      </a:lnTo>
                      <a:lnTo>
                        <a:pt x="0" y="1"/>
                      </a:lnTo>
                      <a:lnTo>
                        <a:pt x="3" y="0"/>
                      </a:lnTo>
                      <a:lnTo>
                        <a:pt x="40" y="18"/>
                      </a:lnTo>
                      <a:close/>
                    </a:path>
                  </a:pathLst>
                </a:custGeom>
                <a:solidFill>
                  <a:srgbClr val="868686"/>
                </a:solidFill>
                <a:ln w="9525">
                  <a:noFill/>
                  <a:round/>
                  <a:headEnd/>
                  <a:tailEnd/>
                </a:ln>
              </p:spPr>
              <p:txBody>
                <a:bodyPr/>
                <a:lstStyle/>
                <a:p>
                  <a:endParaRPr lang="en-US"/>
                </a:p>
              </p:txBody>
            </p:sp>
            <p:sp>
              <p:nvSpPr>
                <p:cNvPr id="52532" name="Freeform 145"/>
                <p:cNvSpPr>
                  <a:spLocks/>
                </p:cNvSpPr>
                <p:nvPr/>
              </p:nvSpPr>
              <p:spPr bwMode="auto">
                <a:xfrm>
                  <a:off x="4826" y="2876"/>
                  <a:ext cx="40" cy="21"/>
                </a:xfrm>
                <a:custGeom>
                  <a:avLst/>
                  <a:gdLst>
                    <a:gd name="T0" fmla="*/ 40 w 40"/>
                    <a:gd name="T1" fmla="*/ 18 h 21"/>
                    <a:gd name="T2" fmla="*/ 37 w 40"/>
                    <a:gd name="T3" fmla="*/ 21 h 21"/>
                    <a:gd name="T4" fmla="*/ 0 w 40"/>
                    <a:gd name="T5" fmla="*/ 4 h 21"/>
                    <a:gd name="T6" fmla="*/ 3 w 40"/>
                    <a:gd name="T7" fmla="*/ 0 h 21"/>
                    <a:gd name="T8" fmla="*/ 40 w 40"/>
                    <a:gd name="T9" fmla="*/ 18 h 21"/>
                    <a:gd name="T10" fmla="*/ 0 60000 65536"/>
                    <a:gd name="T11" fmla="*/ 0 60000 65536"/>
                    <a:gd name="T12" fmla="*/ 0 60000 65536"/>
                    <a:gd name="T13" fmla="*/ 0 60000 65536"/>
                    <a:gd name="T14" fmla="*/ 0 60000 65536"/>
                    <a:gd name="T15" fmla="*/ 0 w 40"/>
                    <a:gd name="T16" fmla="*/ 0 h 21"/>
                    <a:gd name="T17" fmla="*/ 40 w 40"/>
                    <a:gd name="T18" fmla="*/ 21 h 21"/>
                  </a:gdLst>
                  <a:ahLst/>
                  <a:cxnLst>
                    <a:cxn ang="T10">
                      <a:pos x="T0" y="T1"/>
                    </a:cxn>
                    <a:cxn ang="T11">
                      <a:pos x="T2" y="T3"/>
                    </a:cxn>
                    <a:cxn ang="T12">
                      <a:pos x="T4" y="T5"/>
                    </a:cxn>
                    <a:cxn ang="T13">
                      <a:pos x="T6" y="T7"/>
                    </a:cxn>
                    <a:cxn ang="T14">
                      <a:pos x="T8" y="T9"/>
                    </a:cxn>
                  </a:cxnLst>
                  <a:rect l="T15" t="T16" r="T17" b="T18"/>
                  <a:pathLst>
                    <a:path w="40" h="21">
                      <a:moveTo>
                        <a:pt x="40" y="18"/>
                      </a:moveTo>
                      <a:lnTo>
                        <a:pt x="37" y="21"/>
                      </a:lnTo>
                      <a:lnTo>
                        <a:pt x="0" y="4"/>
                      </a:lnTo>
                      <a:lnTo>
                        <a:pt x="3" y="0"/>
                      </a:lnTo>
                      <a:lnTo>
                        <a:pt x="40" y="18"/>
                      </a:lnTo>
                      <a:close/>
                    </a:path>
                  </a:pathLst>
                </a:custGeom>
                <a:solidFill>
                  <a:srgbClr val="7A7A7A"/>
                </a:solidFill>
                <a:ln w="9525">
                  <a:noFill/>
                  <a:round/>
                  <a:headEnd/>
                  <a:tailEnd/>
                </a:ln>
              </p:spPr>
              <p:txBody>
                <a:bodyPr/>
                <a:lstStyle/>
                <a:p>
                  <a:endParaRPr lang="en-US"/>
                </a:p>
              </p:txBody>
            </p:sp>
            <p:sp>
              <p:nvSpPr>
                <p:cNvPr id="52533" name="Freeform 146"/>
                <p:cNvSpPr>
                  <a:spLocks/>
                </p:cNvSpPr>
                <p:nvPr/>
              </p:nvSpPr>
              <p:spPr bwMode="auto">
                <a:xfrm>
                  <a:off x="4824" y="2880"/>
                  <a:ext cx="39" cy="22"/>
                </a:xfrm>
                <a:custGeom>
                  <a:avLst/>
                  <a:gdLst>
                    <a:gd name="T0" fmla="*/ 39 w 39"/>
                    <a:gd name="T1" fmla="*/ 17 h 22"/>
                    <a:gd name="T2" fmla="*/ 37 w 39"/>
                    <a:gd name="T3" fmla="*/ 22 h 22"/>
                    <a:gd name="T4" fmla="*/ 0 w 39"/>
                    <a:gd name="T5" fmla="*/ 4 h 22"/>
                    <a:gd name="T6" fmla="*/ 2 w 39"/>
                    <a:gd name="T7" fmla="*/ 0 h 22"/>
                    <a:gd name="T8" fmla="*/ 39 w 39"/>
                    <a:gd name="T9" fmla="*/ 17 h 22"/>
                    <a:gd name="T10" fmla="*/ 0 60000 65536"/>
                    <a:gd name="T11" fmla="*/ 0 60000 65536"/>
                    <a:gd name="T12" fmla="*/ 0 60000 65536"/>
                    <a:gd name="T13" fmla="*/ 0 60000 65536"/>
                    <a:gd name="T14" fmla="*/ 0 60000 65536"/>
                    <a:gd name="T15" fmla="*/ 0 w 39"/>
                    <a:gd name="T16" fmla="*/ 0 h 22"/>
                    <a:gd name="T17" fmla="*/ 39 w 39"/>
                    <a:gd name="T18" fmla="*/ 22 h 22"/>
                  </a:gdLst>
                  <a:ahLst/>
                  <a:cxnLst>
                    <a:cxn ang="T10">
                      <a:pos x="T0" y="T1"/>
                    </a:cxn>
                    <a:cxn ang="T11">
                      <a:pos x="T2" y="T3"/>
                    </a:cxn>
                    <a:cxn ang="T12">
                      <a:pos x="T4" y="T5"/>
                    </a:cxn>
                    <a:cxn ang="T13">
                      <a:pos x="T6" y="T7"/>
                    </a:cxn>
                    <a:cxn ang="T14">
                      <a:pos x="T8" y="T9"/>
                    </a:cxn>
                  </a:cxnLst>
                  <a:rect l="T15" t="T16" r="T17" b="T18"/>
                  <a:pathLst>
                    <a:path w="39" h="22">
                      <a:moveTo>
                        <a:pt x="39" y="17"/>
                      </a:moveTo>
                      <a:lnTo>
                        <a:pt x="37" y="22"/>
                      </a:lnTo>
                      <a:lnTo>
                        <a:pt x="0" y="4"/>
                      </a:lnTo>
                      <a:lnTo>
                        <a:pt x="2" y="0"/>
                      </a:lnTo>
                      <a:lnTo>
                        <a:pt x="39" y="17"/>
                      </a:lnTo>
                      <a:close/>
                    </a:path>
                  </a:pathLst>
                </a:custGeom>
                <a:solidFill>
                  <a:srgbClr val="696969"/>
                </a:solidFill>
                <a:ln w="9525">
                  <a:noFill/>
                  <a:round/>
                  <a:headEnd/>
                  <a:tailEnd/>
                </a:ln>
              </p:spPr>
              <p:txBody>
                <a:bodyPr/>
                <a:lstStyle/>
                <a:p>
                  <a:endParaRPr lang="en-US"/>
                </a:p>
              </p:txBody>
            </p:sp>
            <p:sp>
              <p:nvSpPr>
                <p:cNvPr id="52534" name="Freeform 147"/>
                <p:cNvSpPr>
                  <a:spLocks/>
                </p:cNvSpPr>
                <p:nvPr/>
              </p:nvSpPr>
              <p:spPr bwMode="auto">
                <a:xfrm>
                  <a:off x="4826" y="2880"/>
                  <a:ext cx="37" cy="19"/>
                </a:xfrm>
                <a:custGeom>
                  <a:avLst/>
                  <a:gdLst>
                    <a:gd name="T0" fmla="*/ 37 w 37"/>
                    <a:gd name="T1" fmla="*/ 17 h 19"/>
                    <a:gd name="T2" fmla="*/ 35 w 37"/>
                    <a:gd name="T3" fmla="*/ 19 h 19"/>
                    <a:gd name="T4" fmla="*/ 0 w 37"/>
                    <a:gd name="T5" fmla="*/ 1 h 19"/>
                    <a:gd name="T6" fmla="*/ 0 w 37"/>
                    <a:gd name="T7" fmla="*/ 0 h 19"/>
                    <a:gd name="T8" fmla="*/ 37 w 37"/>
                    <a:gd name="T9" fmla="*/ 17 h 19"/>
                    <a:gd name="T10" fmla="*/ 0 60000 65536"/>
                    <a:gd name="T11" fmla="*/ 0 60000 65536"/>
                    <a:gd name="T12" fmla="*/ 0 60000 65536"/>
                    <a:gd name="T13" fmla="*/ 0 60000 65536"/>
                    <a:gd name="T14" fmla="*/ 0 60000 65536"/>
                    <a:gd name="T15" fmla="*/ 0 w 37"/>
                    <a:gd name="T16" fmla="*/ 0 h 19"/>
                    <a:gd name="T17" fmla="*/ 37 w 37"/>
                    <a:gd name="T18" fmla="*/ 19 h 19"/>
                  </a:gdLst>
                  <a:ahLst/>
                  <a:cxnLst>
                    <a:cxn ang="T10">
                      <a:pos x="T0" y="T1"/>
                    </a:cxn>
                    <a:cxn ang="T11">
                      <a:pos x="T2" y="T3"/>
                    </a:cxn>
                    <a:cxn ang="T12">
                      <a:pos x="T4" y="T5"/>
                    </a:cxn>
                    <a:cxn ang="T13">
                      <a:pos x="T6" y="T7"/>
                    </a:cxn>
                    <a:cxn ang="T14">
                      <a:pos x="T8" y="T9"/>
                    </a:cxn>
                  </a:cxnLst>
                  <a:rect l="T15" t="T16" r="T17" b="T18"/>
                  <a:pathLst>
                    <a:path w="37" h="19">
                      <a:moveTo>
                        <a:pt x="37" y="17"/>
                      </a:moveTo>
                      <a:lnTo>
                        <a:pt x="35" y="19"/>
                      </a:lnTo>
                      <a:lnTo>
                        <a:pt x="0" y="1"/>
                      </a:lnTo>
                      <a:lnTo>
                        <a:pt x="0" y="0"/>
                      </a:lnTo>
                      <a:lnTo>
                        <a:pt x="37" y="17"/>
                      </a:lnTo>
                      <a:close/>
                    </a:path>
                  </a:pathLst>
                </a:custGeom>
                <a:solidFill>
                  <a:srgbClr val="696969"/>
                </a:solidFill>
                <a:ln w="9525">
                  <a:noFill/>
                  <a:round/>
                  <a:headEnd/>
                  <a:tailEnd/>
                </a:ln>
              </p:spPr>
              <p:txBody>
                <a:bodyPr/>
                <a:lstStyle/>
                <a:p>
                  <a:endParaRPr lang="en-US"/>
                </a:p>
              </p:txBody>
            </p:sp>
            <p:sp>
              <p:nvSpPr>
                <p:cNvPr id="52535" name="Freeform 148"/>
                <p:cNvSpPr>
                  <a:spLocks/>
                </p:cNvSpPr>
                <p:nvPr/>
              </p:nvSpPr>
              <p:spPr bwMode="auto">
                <a:xfrm>
                  <a:off x="4824" y="2881"/>
                  <a:ext cx="37" cy="21"/>
                </a:xfrm>
                <a:custGeom>
                  <a:avLst/>
                  <a:gdLst>
                    <a:gd name="T0" fmla="*/ 37 w 37"/>
                    <a:gd name="T1" fmla="*/ 18 h 21"/>
                    <a:gd name="T2" fmla="*/ 37 w 37"/>
                    <a:gd name="T3" fmla="*/ 21 h 21"/>
                    <a:gd name="T4" fmla="*/ 0 w 37"/>
                    <a:gd name="T5" fmla="*/ 3 h 21"/>
                    <a:gd name="T6" fmla="*/ 2 w 37"/>
                    <a:gd name="T7" fmla="*/ 0 h 21"/>
                    <a:gd name="T8" fmla="*/ 37 w 37"/>
                    <a:gd name="T9" fmla="*/ 18 h 21"/>
                    <a:gd name="T10" fmla="*/ 0 60000 65536"/>
                    <a:gd name="T11" fmla="*/ 0 60000 65536"/>
                    <a:gd name="T12" fmla="*/ 0 60000 65536"/>
                    <a:gd name="T13" fmla="*/ 0 60000 65536"/>
                    <a:gd name="T14" fmla="*/ 0 60000 65536"/>
                    <a:gd name="T15" fmla="*/ 0 w 37"/>
                    <a:gd name="T16" fmla="*/ 0 h 21"/>
                    <a:gd name="T17" fmla="*/ 37 w 37"/>
                    <a:gd name="T18" fmla="*/ 21 h 21"/>
                  </a:gdLst>
                  <a:ahLst/>
                  <a:cxnLst>
                    <a:cxn ang="T10">
                      <a:pos x="T0" y="T1"/>
                    </a:cxn>
                    <a:cxn ang="T11">
                      <a:pos x="T2" y="T3"/>
                    </a:cxn>
                    <a:cxn ang="T12">
                      <a:pos x="T4" y="T5"/>
                    </a:cxn>
                    <a:cxn ang="T13">
                      <a:pos x="T6" y="T7"/>
                    </a:cxn>
                    <a:cxn ang="T14">
                      <a:pos x="T8" y="T9"/>
                    </a:cxn>
                  </a:cxnLst>
                  <a:rect l="T15" t="T16" r="T17" b="T18"/>
                  <a:pathLst>
                    <a:path w="37" h="21">
                      <a:moveTo>
                        <a:pt x="37" y="18"/>
                      </a:moveTo>
                      <a:lnTo>
                        <a:pt x="37" y="21"/>
                      </a:lnTo>
                      <a:lnTo>
                        <a:pt x="0" y="3"/>
                      </a:lnTo>
                      <a:lnTo>
                        <a:pt x="2" y="0"/>
                      </a:lnTo>
                      <a:lnTo>
                        <a:pt x="37" y="18"/>
                      </a:lnTo>
                      <a:close/>
                    </a:path>
                  </a:pathLst>
                </a:custGeom>
                <a:solidFill>
                  <a:srgbClr val="585858"/>
                </a:solidFill>
                <a:ln w="9525">
                  <a:noFill/>
                  <a:round/>
                  <a:headEnd/>
                  <a:tailEnd/>
                </a:ln>
              </p:spPr>
              <p:txBody>
                <a:bodyPr/>
                <a:lstStyle/>
                <a:p>
                  <a:endParaRPr lang="en-US"/>
                </a:p>
              </p:txBody>
            </p:sp>
            <p:sp>
              <p:nvSpPr>
                <p:cNvPr id="52536" name="Freeform 149"/>
                <p:cNvSpPr>
                  <a:spLocks/>
                </p:cNvSpPr>
                <p:nvPr/>
              </p:nvSpPr>
              <p:spPr bwMode="auto">
                <a:xfrm>
                  <a:off x="4822" y="2884"/>
                  <a:ext cx="39" cy="28"/>
                </a:xfrm>
                <a:custGeom>
                  <a:avLst/>
                  <a:gdLst>
                    <a:gd name="T0" fmla="*/ 39 w 39"/>
                    <a:gd name="T1" fmla="*/ 18 h 28"/>
                    <a:gd name="T2" fmla="*/ 36 w 39"/>
                    <a:gd name="T3" fmla="*/ 28 h 28"/>
                    <a:gd name="T4" fmla="*/ 0 w 39"/>
                    <a:gd name="T5" fmla="*/ 10 h 28"/>
                    <a:gd name="T6" fmla="*/ 2 w 39"/>
                    <a:gd name="T7" fmla="*/ 0 h 28"/>
                    <a:gd name="T8" fmla="*/ 39 w 39"/>
                    <a:gd name="T9" fmla="*/ 18 h 28"/>
                    <a:gd name="T10" fmla="*/ 0 60000 65536"/>
                    <a:gd name="T11" fmla="*/ 0 60000 65536"/>
                    <a:gd name="T12" fmla="*/ 0 60000 65536"/>
                    <a:gd name="T13" fmla="*/ 0 60000 65536"/>
                    <a:gd name="T14" fmla="*/ 0 60000 65536"/>
                    <a:gd name="T15" fmla="*/ 0 w 39"/>
                    <a:gd name="T16" fmla="*/ 0 h 28"/>
                    <a:gd name="T17" fmla="*/ 39 w 39"/>
                    <a:gd name="T18" fmla="*/ 28 h 28"/>
                  </a:gdLst>
                  <a:ahLst/>
                  <a:cxnLst>
                    <a:cxn ang="T10">
                      <a:pos x="T0" y="T1"/>
                    </a:cxn>
                    <a:cxn ang="T11">
                      <a:pos x="T2" y="T3"/>
                    </a:cxn>
                    <a:cxn ang="T12">
                      <a:pos x="T4" y="T5"/>
                    </a:cxn>
                    <a:cxn ang="T13">
                      <a:pos x="T6" y="T7"/>
                    </a:cxn>
                    <a:cxn ang="T14">
                      <a:pos x="T8" y="T9"/>
                    </a:cxn>
                  </a:cxnLst>
                  <a:rect l="T15" t="T16" r="T17" b="T18"/>
                  <a:pathLst>
                    <a:path w="39" h="28">
                      <a:moveTo>
                        <a:pt x="39" y="18"/>
                      </a:moveTo>
                      <a:lnTo>
                        <a:pt x="36" y="28"/>
                      </a:lnTo>
                      <a:lnTo>
                        <a:pt x="0" y="10"/>
                      </a:lnTo>
                      <a:lnTo>
                        <a:pt x="2" y="0"/>
                      </a:lnTo>
                      <a:lnTo>
                        <a:pt x="39" y="18"/>
                      </a:lnTo>
                      <a:close/>
                    </a:path>
                  </a:pathLst>
                </a:custGeom>
                <a:solidFill>
                  <a:srgbClr val="474747"/>
                </a:solidFill>
                <a:ln w="9525">
                  <a:noFill/>
                  <a:round/>
                  <a:headEnd/>
                  <a:tailEnd/>
                </a:ln>
              </p:spPr>
              <p:txBody>
                <a:bodyPr/>
                <a:lstStyle/>
                <a:p>
                  <a:endParaRPr lang="en-US"/>
                </a:p>
              </p:txBody>
            </p:sp>
            <p:sp>
              <p:nvSpPr>
                <p:cNvPr id="52537" name="Freeform 150"/>
                <p:cNvSpPr>
                  <a:spLocks/>
                </p:cNvSpPr>
                <p:nvPr/>
              </p:nvSpPr>
              <p:spPr bwMode="auto">
                <a:xfrm>
                  <a:off x="4822" y="2894"/>
                  <a:ext cx="39" cy="29"/>
                </a:xfrm>
                <a:custGeom>
                  <a:avLst/>
                  <a:gdLst>
                    <a:gd name="T0" fmla="*/ 36 w 39"/>
                    <a:gd name="T1" fmla="*/ 18 h 29"/>
                    <a:gd name="T2" fmla="*/ 39 w 39"/>
                    <a:gd name="T3" fmla="*/ 29 h 29"/>
                    <a:gd name="T4" fmla="*/ 2 w 39"/>
                    <a:gd name="T5" fmla="*/ 11 h 29"/>
                    <a:gd name="T6" fmla="*/ 0 w 39"/>
                    <a:gd name="T7" fmla="*/ 0 h 29"/>
                    <a:gd name="T8" fmla="*/ 36 w 39"/>
                    <a:gd name="T9" fmla="*/ 18 h 29"/>
                    <a:gd name="T10" fmla="*/ 0 60000 65536"/>
                    <a:gd name="T11" fmla="*/ 0 60000 65536"/>
                    <a:gd name="T12" fmla="*/ 0 60000 65536"/>
                    <a:gd name="T13" fmla="*/ 0 60000 65536"/>
                    <a:gd name="T14" fmla="*/ 0 60000 65536"/>
                    <a:gd name="T15" fmla="*/ 0 w 39"/>
                    <a:gd name="T16" fmla="*/ 0 h 29"/>
                    <a:gd name="T17" fmla="*/ 39 w 39"/>
                    <a:gd name="T18" fmla="*/ 29 h 29"/>
                  </a:gdLst>
                  <a:ahLst/>
                  <a:cxnLst>
                    <a:cxn ang="T10">
                      <a:pos x="T0" y="T1"/>
                    </a:cxn>
                    <a:cxn ang="T11">
                      <a:pos x="T2" y="T3"/>
                    </a:cxn>
                    <a:cxn ang="T12">
                      <a:pos x="T4" y="T5"/>
                    </a:cxn>
                    <a:cxn ang="T13">
                      <a:pos x="T6" y="T7"/>
                    </a:cxn>
                    <a:cxn ang="T14">
                      <a:pos x="T8" y="T9"/>
                    </a:cxn>
                  </a:cxnLst>
                  <a:rect l="T15" t="T16" r="T17" b="T18"/>
                  <a:pathLst>
                    <a:path w="39" h="29">
                      <a:moveTo>
                        <a:pt x="36" y="18"/>
                      </a:moveTo>
                      <a:lnTo>
                        <a:pt x="39" y="29"/>
                      </a:lnTo>
                      <a:lnTo>
                        <a:pt x="2" y="11"/>
                      </a:lnTo>
                      <a:lnTo>
                        <a:pt x="0" y="0"/>
                      </a:lnTo>
                      <a:lnTo>
                        <a:pt x="36" y="18"/>
                      </a:lnTo>
                      <a:close/>
                    </a:path>
                  </a:pathLst>
                </a:custGeom>
                <a:solidFill>
                  <a:srgbClr val="3E3E3E"/>
                </a:solidFill>
                <a:ln w="9525">
                  <a:noFill/>
                  <a:round/>
                  <a:headEnd/>
                  <a:tailEnd/>
                </a:ln>
              </p:spPr>
              <p:txBody>
                <a:bodyPr/>
                <a:lstStyle/>
                <a:p>
                  <a:endParaRPr lang="en-US"/>
                </a:p>
              </p:txBody>
            </p:sp>
            <p:sp>
              <p:nvSpPr>
                <p:cNvPr id="52538" name="Freeform 151"/>
                <p:cNvSpPr>
                  <a:spLocks/>
                </p:cNvSpPr>
                <p:nvPr/>
              </p:nvSpPr>
              <p:spPr bwMode="auto">
                <a:xfrm>
                  <a:off x="4824" y="2905"/>
                  <a:ext cx="39" cy="21"/>
                </a:xfrm>
                <a:custGeom>
                  <a:avLst/>
                  <a:gdLst>
                    <a:gd name="T0" fmla="*/ 37 w 39"/>
                    <a:gd name="T1" fmla="*/ 18 h 21"/>
                    <a:gd name="T2" fmla="*/ 39 w 39"/>
                    <a:gd name="T3" fmla="*/ 21 h 21"/>
                    <a:gd name="T4" fmla="*/ 2 w 39"/>
                    <a:gd name="T5" fmla="*/ 4 h 21"/>
                    <a:gd name="T6" fmla="*/ 0 w 39"/>
                    <a:gd name="T7" fmla="*/ 0 h 21"/>
                    <a:gd name="T8" fmla="*/ 37 w 39"/>
                    <a:gd name="T9" fmla="*/ 18 h 21"/>
                    <a:gd name="T10" fmla="*/ 0 60000 65536"/>
                    <a:gd name="T11" fmla="*/ 0 60000 65536"/>
                    <a:gd name="T12" fmla="*/ 0 60000 65536"/>
                    <a:gd name="T13" fmla="*/ 0 60000 65536"/>
                    <a:gd name="T14" fmla="*/ 0 60000 65536"/>
                    <a:gd name="T15" fmla="*/ 0 w 39"/>
                    <a:gd name="T16" fmla="*/ 0 h 21"/>
                    <a:gd name="T17" fmla="*/ 39 w 39"/>
                    <a:gd name="T18" fmla="*/ 21 h 21"/>
                  </a:gdLst>
                  <a:ahLst/>
                  <a:cxnLst>
                    <a:cxn ang="T10">
                      <a:pos x="T0" y="T1"/>
                    </a:cxn>
                    <a:cxn ang="T11">
                      <a:pos x="T2" y="T3"/>
                    </a:cxn>
                    <a:cxn ang="T12">
                      <a:pos x="T4" y="T5"/>
                    </a:cxn>
                    <a:cxn ang="T13">
                      <a:pos x="T6" y="T7"/>
                    </a:cxn>
                    <a:cxn ang="T14">
                      <a:pos x="T8" y="T9"/>
                    </a:cxn>
                  </a:cxnLst>
                  <a:rect l="T15" t="T16" r="T17" b="T18"/>
                  <a:pathLst>
                    <a:path w="39" h="21">
                      <a:moveTo>
                        <a:pt x="37" y="18"/>
                      </a:moveTo>
                      <a:lnTo>
                        <a:pt x="39" y="21"/>
                      </a:lnTo>
                      <a:lnTo>
                        <a:pt x="2" y="4"/>
                      </a:lnTo>
                      <a:lnTo>
                        <a:pt x="0" y="0"/>
                      </a:lnTo>
                      <a:lnTo>
                        <a:pt x="37" y="18"/>
                      </a:lnTo>
                      <a:close/>
                    </a:path>
                  </a:pathLst>
                </a:custGeom>
                <a:solidFill>
                  <a:srgbClr val="3E3E3E"/>
                </a:solidFill>
                <a:ln w="9525">
                  <a:noFill/>
                  <a:round/>
                  <a:headEnd/>
                  <a:tailEnd/>
                </a:ln>
              </p:spPr>
              <p:txBody>
                <a:bodyPr/>
                <a:lstStyle/>
                <a:p>
                  <a:endParaRPr lang="en-US"/>
                </a:p>
              </p:txBody>
            </p:sp>
            <p:sp>
              <p:nvSpPr>
                <p:cNvPr id="52539" name="Freeform 152"/>
                <p:cNvSpPr>
                  <a:spLocks/>
                </p:cNvSpPr>
                <p:nvPr/>
              </p:nvSpPr>
              <p:spPr bwMode="auto">
                <a:xfrm>
                  <a:off x="4826" y="2909"/>
                  <a:ext cx="40" cy="21"/>
                </a:xfrm>
                <a:custGeom>
                  <a:avLst/>
                  <a:gdLst>
                    <a:gd name="T0" fmla="*/ 37 w 40"/>
                    <a:gd name="T1" fmla="*/ 17 h 21"/>
                    <a:gd name="T2" fmla="*/ 40 w 40"/>
                    <a:gd name="T3" fmla="*/ 21 h 21"/>
                    <a:gd name="T4" fmla="*/ 3 w 40"/>
                    <a:gd name="T5" fmla="*/ 3 h 21"/>
                    <a:gd name="T6" fmla="*/ 0 w 40"/>
                    <a:gd name="T7" fmla="*/ 0 h 21"/>
                    <a:gd name="T8" fmla="*/ 37 w 40"/>
                    <a:gd name="T9" fmla="*/ 17 h 21"/>
                    <a:gd name="T10" fmla="*/ 0 60000 65536"/>
                    <a:gd name="T11" fmla="*/ 0 60000 65536"/>
                    <a:gd name="T12" fmla="*/ 0 60000 65536"/>
                    <a:gd name="T13" fmla="*/ 0 60000 65536"/>
                    <a:gd name="T14" fmla="*/ 0 60000 65536"/>
                    <a:gd name="T15" fmla="*/ 0 w 40"/>
                    <a:gd name="T16" fmla="*/ 0 h 21"/>
                    <a:gd name="T17" fmla="*/ 40 w 40"/>
                    <a:gd name="T18" fmla="*/ 21 h 21"/>
                  </a:gdLst>
                  <a:ahLst/>
                  <a:cxnLst>
                    <a:cxn ang="T10">
                      <a:pos x="T0" y="T1"/>
                    </a:cxn>
                    <a:cxn ang="T11">
                      <a:pos x="T2" y="T3"/>
                    </a:cxn>
                    <a:cxn ang="T12">
                      <a:pos x="T4" y="T5"/>
                    </a:cxn>
                    <a:cxn ang="T13">
                      <a:pos x="T6" y="T7"/>
                    </a:cxn>
                    <a:cxn ang="T14">
                      <a:pos x="T8" y="T9"/>
                    </a:cxn>
                  </a:cxnLst>
                  <a:rect l="T15" t="T16" r="T17" b="T18"/>
                  <a:pathLst>
                    <a:path w="40" h="21">
                      <a:moveTo>
                        <a:pt x="37" y="17"/>
                      </a:moveTo>
                      <a:lnTo>
                        <a:pt x="40" y="21"/>
                      </a:lnTo>
                      <a:lnTo>
                        <a:pt x="3" y="3"/>
                      </a:lnTo>
                      <a:lnTo>
                        <a:pt x="0" y="0"/>
                      </a:lnTo>
                      <a:lnTo>
                        <a:pt x="37" y="17"/>
                      </a:lnTo>
                      <a:close/>
                    </a:path>
                  </a:pathLst>
                </a:custGeom>
                <a:solidFill>
                  <a:srgbClr val="4B4B4B"/>
                </a:solidFill>
                <a:ln w="9525">
                  <a:noFill/>
                  <a:round/>
                  <a:headEnd/>
                  <a:tailEnd/>
                </a:ln>
              </p:spPr>
              <p:txBody>
                <a:bodyPr/>
                <a:lstStyle/>
                <a:p>
                  <a:endParaRPr lang="en-US"/>
                </a:p>
              </p:txBody>
            </p:sp>
            <p:sp>
              <p:nvSpPr>
                <p:cNvPr id="52540" name="Freeform 153"/>
                <p:cNvSpPr>
                  <a:spLocks/>
                </p:cNvSpPr>
                <p:nvPr/>
              </p:nvSpPr>
              <p:spPr bwMode="auto">
                <a:xfrm>
                  <a:off x="4829" y="2912"/>
                  <a:ext cx="40" cy="19"/>
                </a:xfrm>
                <a:custGeom>
                  <a:avLst/>
                  <a:gdLst>
                    <a:gd name="T0" fmla="*/ 37 w 40"/>
                    <a:gd name="T1" fmla="*/ 18 h 19"/>
                    <a:gd name="T2" fmla="*/ 40 w 40"/>
                    <a:gd name="T3" fmla="*/ 19 h 19"/>
                    <a:gd name="T4" fmla="*/ 3 w 40"/>
                    <a:gd name="T5" fmla="*/ 2 h 19"/>
                    <a:gd name="T6" fmla="*/ 0 w 40"/>
                    <a:gd name="T7" fmla="*/ 0 h 19"/>
                    <a:gd name="T8" fmla="*/ 37 w 40"/>
                    <a:gd name="T9" fmla="*/ 18 h 19"/>
                    <a:gd name="T10" fmla="*/ 0 60000 65536"/>
                    <a:gd name="T11" fmla="*/ 0 60000 65536"/>
                    <a:gd name="T12" fmla="*/ 0 60000 65536"/>
                    <a:gd name="T13" fmla="*/ 0 60000 65536"/>
                    <a:gd name="T14" fmla="*/ 0 60000 65536"/>
                    <a:gd name="T15" fmla="*/ 0 w 40"/>
                    <a:gd name="T16" fmla="*/ 0 h 19"/>
                    <a:gd name="T17" fmla="*/ 40 w 40"/>
                    <a:gd name="T18" fmla="*/ 19 h 19"/>
                  </a:gdLst>
                  <a:ahLst/>
                  <a:cxnLst>
                    <a:cxn ang="T10">
                      <a:pos x="T0" y="T1"/>
                    </a:cxn>
                    <a:cxn ang="T11">
                      <a:pos x="T2" y="T3"/>
                    </a:cxn>
                    <a:cxn ang="T12">
                      <a:pos x="T4" y="T5"/>
                    </a:cxn>
                    <a:cxn ang="T13">
                      <a:pos x="T6" y="T7"/>
                    </a:cxn>
                    <a:cxn ang="T14">
                      <a:pos x="T8" y="T9"/>
                    </a:cxn>
                  </a:cxnLst>
                  <a:rect l="T15" t="T16" r="T17" b="T18"/>
                  <a:pathLst>
                    <a:path w="40" h="19">
                      <a:moveTo>
                        <a:pt x="37" y="18"/>
                      </a:moveTo>
                      <a:lnTo>
                        <a:pt x="40" y="19"/>
                      </a:lnTo>
                      <a:lnTo>
                        <a:pt x="3" y="2"/>
                      </a:lnTo>
                      <a:lnTo>
                        <a:pt x="0" y="0"/>
                      </a:lnTo>
                      <a:lnTo>
                        <a:pt x="37" y="18"/>
                      </a:lnTo>
                      <a:close/>
                    </a:path>
                  </a:pathLst>
                </a:custGeom>
                <a:solidFill>
                  <a:srgbClr val="515151"/>
                </a:solidFill>
                <a:ln w="9525">
                  <a:noFill/>
                  <a:round/>
                  <a:headEnd/>
                  <a:tailEnd/>
                </a:ln>
              </p:spPr>
              <p:txBody>
                <a:bodyPr/>
                <a:lstStyle/>
                <a:p>
                  <a:endParaRPr lang="en-US"/>
                </a:p>
              </p:txBody>
            </p:sp>
            <p:sp>
              <p:nvSpPr>
                <p:cNvPr id="52541" name="Freeform 154"/>
                <p:cNvSpPr>
                  <a:spLocks/>
                </p:cNvSpPr>
                <p:nvPr/>
              </p:nvSpPr>
              <p:spPr bwMode="auto">
                <a:xfrm>
                  <a:off x="4834" y="2836"/>
                  <a:ext cx="42" cy="16"/>
                </a:xfrm>
                <a:custGeom>
                  <a:avLst/>
                  <a:gdLst>
                    <a:gd name="T0" fmla="*/ 42 w 42"/>
                    <a:gd name="T1" fmla="*/ 16 h 16"/>
                    <a:gd name="T2" fmla="*/ 37 w 42"/>
                    <a:gd name="T3" fmla="*/ 16 h 16"/>
                    <a:gd name="T4" fmla="*/ 0 w 42"/>
                    <a:gd name="T5" fmla="*/ 0 h 16"/>
                    <a:gd name="T6" fmla="*/ 5 w 42"/>
                    <a:gd name="T7" fmla="*/ 0 h 16"/>
                    <a:gd name="T8" fmla="*/ 42 w 42"/>
                    <a:gd name="T9" fmla="*/ 16 h 16"/>
                    <a:gd name="T10" fmla="*/ 0 60000 65536"/>
                    <a:gd name="T11" fmla="*/ 0 60000 65536"/>
                    <a:gd name="T12" fmla="*/ 0 60000 65536"/>
                    <a:gd name="T13" fmla="*/ 0 60000 65536"/>
                    <a:gd name="T14" fmla="*/ 0 60000 65536"/>
                    <a:gd name="T15" fmla="*/ 0 w 42"/>
                    <a:gd name="T16" fmla="*/ 0 h 16"/>
                    <a:gd name="T17" fmla="*/ 42 w 42"/>
                    <a:gd name="T18" fmla="*/ 16 h 16"/>
                  </a:gdLst>
                  <a:ahLst/>
                  <a:cxnLst>
                    <a:cxn ang="T10">
                      <a:pos x="T0" y="T1"/>
                    </a:cxn>
                    <a:cxn ang="T11">
                      <a:pos x="T2" y="T3"/>
                    </a:cxn>
                    <a:cxn ang="T12">
                      <a:pos x="T4" y="T5"/>
                    </a:cxn>
                    <a:cxn ang="T13">
                      <a:pos x="T6" y="T7"/>
                    </a:cxn>
                    <a:cxn ang="T14">
                      <a:pos x="T8" y="T9"/>
                    </a:cxn>
                  </a:cxnLst>
                  <a:rect l="T15" t="T16" r="T17" b="T18"/>
                  <a:pathLst>
                    <a:path w="42" h="16">
                      <a:moveTo>
                        <a:pt x="42" y="16"/>
                      </a:moveTo>
                      <a:lnTo>
                        <a:pt x="37" y="16"/>
                      </a:lnTo>
                      <a:lnTo>
                        <a:pt x="0" y="0"/>
                      </a:lnTo>
                      <a:lnTo>
                        <a:pt x="5" y="0"/>
                      </a:lnTo>
                      <a:lnTo>
                        <a:pt x="42" y="16"/>
                      </a:lnTo>
                      <a:close/>
                    </a:path>
                  </a:pathLst>
                </a:custGeom>
                <a:solidFill>
                  <a:srgbClr val="8A8A8A"/>
                </a:solidFill>
                <a:ln w="9525">
                  <a:noFill/>
                  <a:round/>
                  <a:headEnd/>
                  <a:tailEnd/>
                </a:ln>
              </p:spPr>
              <p:txBody>
                <a:bodyPr/>
                <a:lstStyle/>
                <a:p>
                  <a:endParaRPr lang="en-US"/>
                </a:p>
              </p:txBody>
            </p:sp>
            <p:sp>
              <p:nvSpPr>
                <p:cNvPr id="52542" name="Freeform 155"/>
                <p:cNvSpPr>
                  <a:spLocks/>
                </p:cNvSpPr>
                <p:nvPr/>
              </p:nvSpPr>
              <p:spPr bwMode="auto">
                <a:xfrm>
                  <a:off x="4787" y="2836"/>
                  <a:ext cx="84" cy="97"/>
                </a:xfrm>
                <a:custGeom>
                  <a:avLst/>
                  <a:gdLst>
                    <a:gd name="T0" fmla="*/ 84 w 84"/>
                    <a:gd name="T1" fmla="*/ 16 h 97"/>
                    <a:gd name="T2" fmla="*/ 35 w 84"/>
                    <a:gd name="T3" fmla="*/ 97 h 97"/>
                    <a:gd name="T4" fmla="*/ 0 w 84"/>
                    <a:gd name="T5" fmla="*/ 78 h 97"/>
                    <a:gd name="T6" fmla="*/ 47 w 84"/>
                    <a:gd name="T7" fmla="*/ 0 h 97"/>
                    <a:gd name="T8" fmla="*/ 84 w 84"/>
                    <a:gd name="T9" fmla="*/ 16 h 97"/>
                    <a:gd name="T10" fmla="*/ 0 60000 65536"/>
                    <a:gd name="T11" fmla="*/ 0 60000 65536"/>
                    <a:gd name="T12" fmla="*/ 0 60000 65536"/>
                    <a:gd name="T13" fmla="*/ 0 60000 65536"/>
                    <a:gd name="T14" fmla="*/ 0 60000 65536"/>
                    <a:gd name="T15" fmla="*/ 0 w 84"/>
                    <a:gd name="T16" fmla="*/ 0 h 97"/>
                    <a:gd name="T17" fmla="*/ 84 w 84"/>
                    <a:gd name="T18" fmla="*/ 97 h 97"/>
                  </a:gdLst>
                  <a:ahLst/>
                  <a:cxnLst>
                    <a:cxn ang="T10">
                      <a:pos x="T0" y="T1"/>
                    </a:cxn>
                    <a:cxn ang="T11">
                      <a:pos x="T2" y="T3"/>
                    </a:cxn>
                    <a:cxn ang="T12">
                      <a:pos x="T4" y="T5"/>
                    </a:cxn>
                    <a:cxn ang="T13">
                      <a:pos x="T6" y="T7"/>
                    </a:cxn>
                    <a:cxn ang="T14">
                      <a:pos x="T8" y="T9"/>
                    </a:cxn>
                  </a:cxnLst>
                  <a:rect l="T15" t="T16" r="T17" b="T18"/>
                  <a:pathLst>
                    <a:path w="84" h="97">
                      <a:moveTo>
                        <a:pt x="84" y="16"/>
                      </a:moveTo>
                      <a:lnTo>
                        <a:pt x="35" y="97"/>
                      </a:lnTo>
                      <a:lnTo>
                        <a:pt x="0" y="78"/>
                      </a:lnTo>
                      <a:lnTo>
                        <a:pt x="47" y="0"/>
                      </a:lnTo>
                      <a:lnTo>
                        <a:pt x="84" y="16"/>
                      </a:lnTo>
                      <a:close/>
                    </a:path>
                  </a:pathLst>
                </a:custGeom>
                <a:solidFill>
                  <a:srgbClr val="636363"/>
                </a:solidFill>
                <a:ln w="9525">
                  <a:noFill/>
                  <a:round/>
                  <a:headEnd/>
                  <a:tailEnd/>
                </a:ln>
              </p:spPr>
              <p:txBody>
                <a:bodyPr/>
                <a:lstStyle/>
                <a:p>
                  <a:endParaRPr lang="en-US"/>
                </a:p>
              </p:txBody>
            </p:sp>
            <p:sp>
              <p:nvSpPr>
                <p:cNvPr id="52543" name="Freeform 156"/>
                <p:cNvSpPr>
                  <a:spLocks/>
                </p:cNvSpPr>
                <p:nvPr/>
              </p:nvSpPr>
              <p:spPr bwMode="auto">
                <a:xfrm>
                  <a:off x="4790" y="2839"/>
                  <a:ext cx="37" cy="20"/>
                </a:xfrm>
                <a:custGeom>
                  <a:avLst/>
                  <a:gdLst>
                    <a:gd name="T0" fmla="*/ 36 w 37"/>
                    <a:gd name="T1" fmla="*/ 18 h 20"/>
                    <a:gd name="T2" fmla="*/ 37 w 37"/>
                    <a:gd name="T3" fmla="*/ 20 h 20"/>
                    <a:gd name="T4" fmla="*/ 2 w 37"/>
                    <a:gd name="T5" fmla="*/ 4 h 20"/>
                    <a:gd name="T6" fmla="*/ 0 w 37"/>
                    <a:gd name="T7" fmla="*/ 0 h 20"/>
                    <a:gd name="T8" fmla="*/ 36 w 37"/>
                    <a:gd name="T9" fmla="*/ 18 h 20"/>
                    <a:gd name="T10" fmla="*/ 0 60000 65536"/>
                    <a:gd name="T11" fmla="*/ 0 60000 65536"/>
                    <a:gd name="T12" fmla="*/ 0 60000 65536"/>
                    <a:gd name="T13" fmla="*/ 0 60000 65536"/>
                    <a:gd name="T14" fmla="*/ 0 60000 65536"/>
                    <a:gd name="T15" fmla="*/ 0 w 37"/>
                    <a:gd name="T16" fmla="*/ 0 h 20"/>
                    <a:gd name="T17" fmla="*/ 37 w 37"/>
                    <a:gd name="T18" fmla="*/ 20 h 20"/>
                  </a:gdLst>
                  <a:ahLst/>
                  <a:cxnLst>
                    <a:cxn ang="T10">
                      <a:pos x="T0" y="T1"/>
                    </a:cxn>
                    <a:cxn ang="T11">
                      <a:pos x="T2" y="T3"/>
                    </a:cxn>
                    <a:cxn ang="T12">
                      <a:pos x="T4" y="T5"/>
                    </a:cxn>
                    <a:cxn ang="T13">
                      <a:pos x="T6" y="T7"/>
                    </a:cxn>
                    <a:cxn ang="T14">
                      <a:pos x="T8" y="T9"/>
                    </a:cxn>
                  </a:cxnLst>
                  <a:rect l="T15" t="T16" r="T17" b="T18"/>
                  <a:pathLst>
                    <a:path w="37" h="20">
                      <a:moveTo>
                        <a:pt x="36" y="18"/>
                      </a:moveTo>
                      <a:lnTo>
                        <a:pt x="37" y="20"/>
                      </a:lnTo>
                      <a:lnTo>
                        <a:pt x="2" y="4"/>
                      </a:lnTo>
                      <a:lnTo>
                        <a:pt x="0" y="0"/>
                      </a:lnTo>
                      <a:lnTo>
                        <a:pt x="36" y="18"/>
                      </a:lnTo>
                      <a:close/>
                    </a:path>
                  </a:pathLst>
                </a:custGeom>
                <a:solidFill>
                  <a:srgbClr val="545454"/>
                </a:solidFill>
                <a:ln w="9525">
                  <a:noFill/>
                  <a:round/>
                  <a:headEnd/>
                  <a:tailEnd/>
                </a:ln>
              </p:spPr>
              <p:txBody>
                <a:bodyPr/>
                <a:lstStyle/>
                <a:p>
                  <a:endParaRPr lang="en-US"/>
                </a:p>
              </p:txBody>
            </p:sp>
            <p:sp>
              <p:nvSpPr>
                <p:cNvPr id="52544" name="Freeform 157"/>
                <p:cNvSpPr>
                  <a:spLocks/>
                </p:cNvSpPr>
                <p:nvPr/>
              </p:nvSpPr>
              <p:spPr bwMode="auto">
                <a:xfrm>
                  <a:off x="4792" y="2843"/>
                  <a:ext cx="38" cy="21"/>
                </a:xfrm>
                <a:custGeom>
                  <a:avLst/>
                  <a:gdLst>
                    <a:gd name="T0" fmla="*/ 35 w 38"/>
                    <a:gd name="T1" fmla="*/ 16 h 21"/>
                    <a:gd name="T2" fmla="*/ 38 w 38"/>
                    <a:gd name="T3" fmla="*/ 21 h 21"/>
                    <a:gd name="T4" fmla="*/ 1 w 38"/>
                    <a:gd name="T5" fmla="*/ 4 h 21"/>
                    <a:gd name="T6" fmla="*/ 0 w 38"/>
                    <a:gd name="T7" fmla="*/ 0 h 21"/>
                    <a:gd name="T8" fmla="*/ 35 w 38"/>
                    <a:gd name="T9" fmla="*/ 16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35" y="16"/>
                      </a:moveTo>
                      <a:lnTo>
                        <a:pt x="38" y="21"/>
                      </a:lnTo>
                      <a:lnTo>
                        <a:pt x="1" y="4"/>
                      </a:lnTo>
                      <a:lnTo>
                        <a:pt x="0" y="0"/>
                      </a:lnTo>
                      <a:lnTo>
                        <a:pt x="35" y="16"/>
                      </a:lnTo>
                      <a:close/>
                    </a:path>
                  </a:pathLst>
                </a:custGeom>
                <a:solidFill>
                  <a:srgbClr val="474747"/>
                </a:solidFill>
                <a:ln w="9525">
                  <a:noFill/>
                  <a:round/>
                  <a:headEnd/>
                  <a:tailEnd/>
                </a:ln>
              </p:spPr>
              <p:txBody>
                <a:bodyPr/>
                <a:lstStyle/>
                <a:p>
                  <a:endParaRPr lang="en-US"/>
                </a:p>
              </p:txBody>
            </p:sp>
            <p:sp>
              <p:nvSpPr>
                <p:cNvPr id="52545" name="Freeform 158"/>
                <p:cNvSpPr>
                  <a:spLocks/>
                </p:cNvSpPr>
                <p:nvPr/>
              </p:nvSpPr>
              <p:spPr bwMode="auto">
                <a:xfrm>
                  <a:off x="4793" y="2847"/>
                  <a:ext cx="37" cy="26"/>
                </a:xfrm>
                <a:custGeom>
                  <a:avLst/>
                  <a:gdLst>
                    <a:gd name="T0" fmla="*/ 37 w 37"/>
                    <a:gd name="T1" fmla="*/ 17 h 26"/>
                    <a:gd name="T2" fmla="*/ 37 w 37"/>
                    <a:gd name="T3" fmla="*/ 26 h 26"/>
                    <a:gd name="T4" fmla="*/ 2 w 37"/>
                    <a:gd name="T5" fmla="*/ 10 h 26"/>
                    <a:gd name="T6" fmla="*/ 0 w 37"/>
                    <a:gd name="T7" fmla="*/ 0 h 26"/>
                    <a:gd name="T8" fmla="*/ 37 w 37"/>
                    <a:gd name="T9" fmla="*/ 17 h 26"/>
                    <a:gd name="T10" fmla="*/ 0 60000 65536"/>
                    <a:gd name="T11" fmla="*/ 0 60000 65536"/>
                    <a:gd name="T12" fmla="*/ 0 60000 65536"/>
                    <a:gd name="T13" fmla="*/ 0 60000 65536"/>
                    <a:gd name="T14" fmla="*/ 0 60000 65536"/>
                    <a:gd name="T15" fmla="*/ 0 w 37"/>
                    <a:gd name="T16" fmla="*/ 0 h 26"/>
                    <a:gd name="T17" fmla="*/ 37 w 37"/>
                    <a:gd name="T18" fmla="*/ 26 h 26"/>
                  </a:gdLst>
                  <a:ahLst/>
                  <a:cxnLst>
                    <a:cxn ang="T10">
                      <a:pos x="T0" y="T1"/>
                    </a:cxn>
                    <a:cxn ang="T11">
                      <a:pos x="T2" y="T3"/>
                    </a:cxn>
                    <a:cxn ang="T12">
                      <a:pos x="T4" y="T5"/>
                    </a:cxn>
                    <a:cxn ang="T13">
                      <a:pos x="T6" y="T7"/>
                    </a:cxn>
                    <a:cxn ang="T14">
                      <a:pos x="T8" y="T9"/>
                    </a:cxn>
                  </a:cxnLst>
                  <a:rect l="T15" t="T16" r="T17" b="T18"/>
                  <a:pathLst>
                    <a:path w="37" h="26">
                      <a:moveTo>
                        <a:pt x="37" y="17"/>
                      </a:moveTo>
                      <a:lnTo>
                        <a:pt x="37" y="26"/>
                      </a:lnTo>
                      <a:lnTo>
                        <a:pt x="2" y="10"/>
                      </a:lnTo>
                      <a:lnTo>
                        <a:pt x="0" y="0"/>
                      </a:lnTo>
                      <a:lnTo>
                        <a:pt x="37" y="17"/>
                      </a:lnTo>
                      <a:close/>
                    </a:path>
                  </a:pathLst>
                </a:custGeom>
                <a:solidFill>
                  <a:srgbClr val="3E3E3E"/>
                </a:solidFill>
                <a:ln w="9525">
                  <a:noFill/>
                  <a:round/>
                  <a:headEnd/>
                  <a:tailEnd/>
                </a:ln>
              </p:spPr>
              <p:txBody>
                <a:bodyPr/>
                <a:lstStyle/>
                <a:p>
                  <a:endParaRPr lang="en-US"/>
                </a:p>
              </p:txBody>
            </p:sp>
            <p:sp>
              <p:nvSpPr>
                <p:cNvPr id="52546" name="Freeform 159"/>
                <p:cNvSpPr>
                  <a:spLocks/>
                </p:cNvSpPr>
                <p:nvPr/>
              </p:nvSpPr>
              <p:spPr bwMode="auto">
                <a:xfrm>
                  <a:off x="4793" y="2847"/>
                  <a:ext cx="37" cy="20"/>
                </a:xfrm>
                <a:custGeom>
                  <a:avLst/>
                  <a:gdLst>
                    <a:gd name="T0" fmla="*/ 37 w 37"/>
                    <a:gd name="T1" fmla="*/ 17 h 20"/>
                    <a:gd name="T2" fmla="*/ 37 w 37"/>
                    <a:gd name="T3" fmla="*/ 20 h 20"/>
                    <a:gd name="T4" fmla="*/ 0 w 37"/>
                    <a:gd name="T5" fmla="*/ 4 h 20"/>
                    <a:gd name="T6" fmla="*/ 0 w 37"/>
                    <a:gd name="T7" fmla="*/ 0 h 20"/>
                    <a:gd name="T8" fmla="*/ 37 w 37"/>
                    <a:gd name="T9" fmla="*/ 17 h 20"/>
                    <a:gd name="T10" fmla="*/ 0 60000 65536"/>
                    <a:gd name="T11" fmla="*/ 0 60000 65536"/>
                    <a:gd name="T12" fmla="*/ 0 60000 65536"/>
                    <a:gd name="T13" fmla="*/ 0 60000 65536"/>
                    <a:gd name="T14" fmla="*/ 0 60000 65536"/>
                    <a:gd name="T15" fmla="*/ 0 w 37"/>
                    <a:gd name="T16" fmla="*/ 0 h 20"/>
                    <a:gd name="T17" fmla="*/ 37 w 37"/>
                    <a:gd name="T18" fmla="*/ 20 h 20"/>
                  </a:gdLst>
                  <a:ahLst/>
                  <a:cxnLst>
                    <a:cxn ang="T10">
                      <a:pos x="T0" y="T1"/>
                    </a:cxn>
                    <a:cxn ang="T11">
                      <a:pos x="T2" y="T3"/>
                    </a:cxn>
                    <a:cxn ang="T12">
                      <a:pos x="T4" y="T5"/>
                    </a:cxn>
                    <a:cxn ang="T13">
                      <a:pos x="T6" y="T7"/>
                    </a:cxn>
                    <a:cxn ang="T14">
                      <a:pos x="T8" y="T9"/>
                    </a:cxn>
                  </a:cxnLst>
                  <a:rect l="T15" t="T16" r="T17" b="T18"/>
                  <a:pathLst>
                    <a:path w="37" h="20">
                      <a:moveTo>
                        <a:pt x="37" y="17"/>
                      </a:moveTo>
                      <a:lnTo>
                        <a:pt x="37" y="20"/>
                      </a:lnTo>
                      <a:lnTo>
                        <a:pt x="0" y="4"/>
                      </a:lnTo>
                      <a:lnTo>
                        <a:pt x="0" y="0"/>
                      </a:lnTo>
                      <a:lnTo>
                        <a:pt x="37" y="17"/>
                      </a:lnTo>
                      <a:close/>
                    </a:path>
                  </a:pathLst>
                </a:custGeom>
                <a:solidFill>
                  <a:srgbClr val="3E3E3E"/>
                </a:solidFill>
                <a:ln w="9525">
                  <a:noFill/>
                  <a:round/>
                  <a:headEnd/>
                  <a:tailEnd/>
                </a:ln>
              </p:spPr>
              <p:txBody>
                <a:bodyPr/>
                <a:lstStyle/>
                <a:p>
                  <a:endParaRPr lang="en-US"/>
                </a:p>
              </p:txBody>
            </p:sp>
            <p:sp>
              <p:nvSpPr>
                <p:cNvPr id="52547" name="Freeform 160"/>
                <p:cNvSpPr>
                  <a:spLocks/>
                </p:cNvSpPr>
                <p:nvPr/>
              </p:nvSpPr>
              <p:spPr bwMode="auto">
                <a:xfrm>
                  <a:off x="4793" y="2851"/>
                  <a:ext cx="37" cy="19"/>
                </a:xfrm>
                <a:custGeom>
                  <a:avLst/>
                  <a:gdLst>
                    <a:gd name="T0" fmla="*/ 37 w 37"/>
                    <a:gd name="T1" fmla="*/ 16 h 19"/>
                    <a:gd name="T2" fmla="*/ 37 w 37"/>
                    <a:gd name="T3" fmla="*/ 19 h 19"/>
                    <a:gd name="T4" fmla="*/ 2 w 37"/>
                    <a:gd name="T5" fmla="*/ 3 h 19"/>
                    <a:gd name="T6" fmla="*/ 0 w 37"/>
                    <a:gd name="T7" fmla="*/ 0 h 19"/>
                    <a:gd name="T8" fmla="*/ 37 w 37"/>
                    <a:gd name="T9" fmla="*/ 16 h 19"/>
                    <a:gd name="T10" fmla="*/ 0 60000 65536"/>
                    <a:gd name="T11" fmla="*/ 0 60000 65536"/>
                    <a:gd name="T12" fmla="*/ 0 60000 65536"/>
                    <a:gd name="T13" fmla="*/ 0 60000 65536"/>
                    <a:gd name="T14" fmla="*/ 0 60000 65536"/>
                    <a:gd name="T15" fmla="*/ 0 w 37"/>
                    <a:gd name="T16" fmla="*/ 0 h 19"/>
                    <a:gd name="T17" fmla="*/ 37 w 37"/>
                    <a:gd name="T18" fmla="*/ 19 h 19"/>
                  </a:gdLst>
                  <a:ahLst/>
                  <a:cxnLst>
                    <a:cxn ang="T10">
                      <a:pos x="T0" y="T1"/>
                    </a:cxn>
                    <a:cxn ang="T11">
                      <a:pos x="T2" y="T3"/>
                    </a:cxn>
                    <a:cxn ang="T12">
                      <a:pos x="T4" y="T5"/>
                    </a:cxn>
                    <a:cxn ang="T13">
                      <a:pos x="T6" y="T7"/>
                    </a:cxn>
                    <a:cxn ang="T14">
                      <a:pos x="T8" y="T9"/>
                    </a:cxn>
                  </a:cxnLst>
                  <a:rect l="T15" t="T16" r="T17" b="T18"/>
                  <a:pathLst>
                    <a:path w="37" h="19">
                      <a:moveTo>
                        <a:pt x="37" y="16"/>
                      </a:moveTo>
                      <a:lnTo>
                        <a:pt x="37" y="19"/>
                      </a:lnTo>
                      <a:lnTo>
                        <a:pt x="2" y="3"/>
                      </a:lnTo>
                      <a:lnTo>
                        <a:pt x="0" y="0"/>
                      </a:lnTo>
                      <a:lnTo>
                        <a:pt x="37" y="16"/>
                      </a:lnTo>
                      <a:close/>
                    </a:path>
                  </a:pathLst>
                </a:custGeom>
                <a:solidFill>
                  <a:srgbClr val="3C3C3C"/>
                </a:solidFill>
                <a:ln w="9525">
                  <a:noFill/>
                  <a:round/>
                  <a:headEnd/>
                  <a:tailEnd/>
                </a:ln>
              </p:spPr>
              <p:txBody>
                <a:bodyPr/>
                <a:lstStyle/>
                <a:p>
                  <a:endParaRPr lang="en-US"/>
                </a:p>
              </p:txBody>
            </p:sp>
            <p:sp>
              <p:nvSpPr>
                <p:cNvPr id="52548" name="Freeform 161"/>
                <p:cNvSpPr>
                  <a:spLocks/>
                </p:cNvSpPr>
                <p:nvPr/>
              </p:nvSpPr>
              <p:spPr bwMode="auto">
                <a:xfrm>
                  <a:off x="4795" y="2854"/>
                  <a:ext cx="35" cy="19"/>
                </a:xfrm>
                <a:custGeom>
                  <a:avLst/>
                  <a:gdLst>
                    <a:gd name="T0" fmla="*/ 35 w 35"/>
                    <a:gd name="T1" fmla="*/ 16 h 19"/>
                    <a:gd name="T2" fmla="*/ 35 w 35"/>
                    <a:gd name="T3" fmla="*/ 19 h 19"/>
                    <a:gd name="T4" fmla="*/ 0 w 35"/>
                    <a:gd name="T5" fmla="*/ 3 h 19"/>
                    <a:gd name="T6" fmla="*/ 0 w 35"/>
                    <a:gd name="T7" fmla="*/ 0 h 19"/>
                    <a:gd name="T8" fmla="*/ 35 w 35"/>
                    <a:gd name="T9" fmla="*/ 16 h 19"/>
                    <a:gd name="T10" fmla="*/ 0 60000 65536"/>
                    <a:gd name="T11" fmla="*/ 0 60000 65536"/>
                    <a:gd name="T12" fmla="*/ 0 60000 65536"/>
                    <a:gd name="T13" fmla="*/ 0 60000 65536"/>
                    <a:gd name="T14" fmla="*/ 0 60000 65536"/>
                    <a:gd name="T15" fmla="*/ 0 w 35"/>
                    <a:gd name="T16" fmla="*/ 0 h 19"/>
                    <a:gd name="T17" fmla="*/ 35 w 35"/>
                    <a:gd name="T18" fmla="*/ 19 h 19"/>
                  </a:gdLst>
                  <a:ahLst/>
                  <a:cxnLst>
                    <a:cxn ang="T10">
                      <a:pos x="T0" y="T1"/>
                    </a:cxn>
                    <a:cxn ang="T11">
                      <a:pos x="T2" y="T3"/>
                    </a:cxn>
                    <a:cxn ang="T12">
                      <a:pos x="T4" y="T5"/>
                    </a:cxn>
                    <a:cxn ang="T13">
                      <a:pos x="T6" y="T7"/>
                    </a:cxn>
                    <a:cxn ang="T14">
                      <a:pos x="T8" y="T9"/>
                    </a:cxn>
                  </a:cxnLst>
                  <a:rect l="T15" t="T16" r="T17" b="T18"/>
                  <a:pathLst>
                    <a:path w="35" h="19">
                      <a:moveTo>
                        <a:pt x="35" y="16"/>
                      </a:moveTo>
                      <a:lnTo>
                        <a:pt x="35" y="19"/>
                      </a:lnTo>
                      <a:lnTo>
                        <a:pt x="0" y="3"/>
                      </a:lnTo>
                      <a:lnTo>
                        <a:pt x="0" y="0"/>
                      </a:lnTo>
                      <a:lnTo>
                        <a:pt x="35" y="16"/>
                      </a:lnTo>
                      <a:close/>
                    </a:path>
                  </a:pathLst>
                </a:custGeom>
                <a:solidFill>
                  <a:srgbClr val="3A3A3A"/>
                </a:solidFill>
                <a:ln w="9525">
                  <a:noFill/>
                  <a:round/>
                  <a:headEnd/>
                  <a:tailEnd/>
                </a:ln>
              </p:spPr>
              <p:txBody>
                <a:bodyPr/>
                <a:lstStyle/>
                <a:p>
                  <a:endParaRPr lang="en-US"/>
                </a:p>
              </p:txBody>
            </p:sp>
            <p:sp>
              <p:nvSpPr>
                <p:cNvPr id="52549" name="Freeform 162"/>
                <p:cNvSpPr>
                  <a:spLocks/>
                </p:cNvSpPr>
                <p:nvPr/>
              </p:nvSpPr>
              <p:spPr bwMode="auto">
                <a:xfrm>
                  <a:off x="4793" y="2857"/>
                  <a:ext cx="37" cy="24"/>
                </a:xfrm>
                <a:custGeom>
                  <a:avLst/>
                  <a:gdLst>
                    <a:gd name="T0" fmla="*/ 37 w 37"/>
                    <a:gd name="T1" fmla="*/ 16 h 24"/>
                    <a:gd name="T2" fmla="*/ 37 w 37"/>
                    <a:gd name="T3" fmla="*/ 24 h 24"/>
                    <a:gd name="T4" fmla="*/ 0 w 37"/>
                    <a:gd name="T5" fmla="*/ 8 h 24"/>
                    <a:gd name="T6" fmla="*/ 2 w 37"/>
                    <a:gd name="T7" fmla="*/ 0 h 24"/>
                    <a:gd name="T8" fmla="*/ 37 w 37"/>
                    <a:gd name="T9" fmla="*/ 16 h 24"/>
                    <a:gd name="T10" fmla="*/ 0 60000 65536"/>
                    <a:gd name="T11" fmla="*/ 0 60000 65536"/>
                    <a:gd name="T12" fmla="*/ 0 60000 65536"/>
                    <a:gd name="T13" fmla="*/ 0 60000 65536"/>
                    <a:gd name="T14" fmla="*/ 0 60000 65536"/>
                    <a:gd name="T15" fmla="*/ 0 w 37"/>
                    <a:gd name="T16" fmla="*/ 0 h 24"/>
                    <a:gd name="T17" fmla="*/ 37 w 37"/>
                    <a:gd name="T18" fmla="*/ 24 h 24"/>
                  </a:gdLst>
                  <a:ahLst/>
                  <a:cxnLst>
                    <a:cxn ang="T10">
                      <a:pos x="T0" y="T1"/>
                    </a:cxn>
                    <a:cxn ang="T11">
                      <a:pos x="T2" y="T3"/>
                    </a:cxn>
                    <a:cxn ang="T12">
                      <a:pos x="T4" y="T5"/>
                    </a:cxn>
                    <a:cxn ang="T13">
                      <a:pos x="T6" y="T7"/>
                    </a:cxn>
                    <a:cxn ang="T14">
                      <a:pos x="T8" y="T9"/>
                    </a:cxn>
                  </a:cxnLst>
                  <a:rect l="T15" t="T16" r="T17" b="T18"/>
                  <a:pathLst>
                    <a:path w="37" h="24">
                      <a:moveTo>
                        <a:pt x="37" y="16"/>
                      </a:moveTo>
                      <a:lnTo>
                        <a:pt x="37" y="24"/>
                      </a:lnTo>
                      <a:lnTo>
                        <a:pt x="0" y="8"/>
                      </a:lnTo>
                      <a:lnTo>
                        <a:pt x="2" y="0"/>
                      </a:lnTo>
                      <a:lnTo>
                        <a:pt x="37" y="16"/>
                      </a:lnTo>
                      <a:close/>
                    </a:path>
                  </a:pathLst>
                </a:custGeom>
                <a:solidFill>
                  <a:srgbClr val="393939"/>
                </a:solidFill>
                <a:ln w="9525">
                  <a:noFill/>
                  <a:round/>
                  <a:headEnd/>
                  <a:tailEnd/>
                </a:ln>
              </p:spPr>
              <p:txBody>
                <a:bodyPr/>
                <a:lstStyle/>
                <a:p>
                  <a:endParaRPr lang="en-US"/>
                </a:p>
              </p:txBody>
            </p:sp>
            <p:sp>
              <p:nvSpPr>
                <p:cNvPr id="52550" name="Freeform 163"/>
                <p:cNvSpPr>
                  <a:spLocks/>
                </p:cNvSpPr>
                <p:nvPr/>
              </p:nvSpPr>
              <p:spPr bwMode="auto">
                <a:xfrm>
                  <a:off x="4795" y="2857"/>
                  <a:ext cx="35" cy="19"/>
                </a:xfrm>
                <a:custGeom>
                  <a:avLst/>
                  <a:gdLst>
                    <a:gd name="T0" fmla="*/ 35 w 35"/>
                    <a:gd name="T1" fmla="*/ 16 h 19"/>
                    <a:gd name="T2" fmla="*/ 35 w 35"/>
                    <a:gd name="T3" fmla="*/ 19 h 19"/>
                    <a:gd name="T4" fmla="*/ 0 w 35"/>
                    <a:gd name="T5" fmla="*/ 2 h 19"/>
                    <a:gd name="T6" fmla="*/ 0 w 35"/>
                    <a:gd name="T7" fmla="*/ 0 h 19"/>
                    <a:gd name="T8" fmla="*/ 35 w 35"/>
                    <a:gd name="T9" fmla="*/ 16 h 19"/>
                    <a:gd name="T10" fmla="*/ 0 60000 65536"/>
                    <a:gd name="T11" fmla="*/ 0 60000 65536"/>
                    <a:gd name="T12" fmla="*/ 0 60000 65536"/>
                    <a:gd name="T13" fmla="*/ 0 60000 65536"/>
                    <a:gd name="T14" fmla="*/ 0 60000 65536"/>
                    <a:gd name="T15" fmla="*/ 0 w 35"/>
                    <a:gd name="T16" fmla="*/ 0 h 19"/>
                    <a:gd name="T17" fmla="*/ 35 w 35"/>
                    <a:gd name="T18" fmla="*/ 19 h 19"/>
                  </a:gdLst>
                  <a:ahLst/>
                  <a:cxnLst>
                    <a:cxn ang="T10">
                      <a:pos x="T0" y="T1"/>
                    </a:cxn>
                    <a:cxn ang="T11">
                      <a:pos x="T2" y="T3"/>
                    </a:cxn>
                    <a:cxn ang="T12">
                      <a:pos x="T4" y="T5"/>
                    </a:cxn>
                    <a:cxn ang="T13">
                      <a:pos x="T6" y="T7"/>
                    </a:cxn>
                    <a:cxn ang="T14">
                      <a:pos x="T8" y="T9"/>
                    </a:cxn>
                  </a:cxnLst>
                  <a:rect l="T15" t="T16" r="T17" b="T18"/>
                  <a:pathLst>
                    <a:path w="35" h="19">
                      <a:moveTo>
                        <a:pt x="35" y="16"/>
                      </a:moveTo>
                      <a:lnTo>
                        <a:pt x="35" y="19"/>
                      </a:lnTo>
                      <a:lnTo>
                        <a:pt x="0" y="2"/>
                      </a:lnTo>
                      <a:lnTo>
                        <a:pt x="0" y="0"/>
                      </a:lnTo>
                      <a:lnTo>
                        <a:pt x="35" y="16"/>
                      </a:lnTo>
                      <a:close/>
                    </a:path>
                  </a:pathLst>
                </a:custGeom>
                <a:solidFill>
                  <a:srgbClr val="393939"/>
                </a:solidFill>
                <a:ln w="9525">
                  <a:noFill/>
                  <a:round/>
                  <a:headEnd/>
                  <a:tailEnd/>
                </a:ln>
              </p:spPr>
              <p:txBody>
                <a:bodyPr/>
                <a:lstStyle/>
                <a:p>
                  <a:endParaRPr lang="en-US"/>
                </a:p>
              </p:txBody>
            </p:sp>
            <p:sp>
              <p:nvSpPr>
                <p:cNvPr id="52551" name="Freeform 164"/>
                <p:cNvSpPr>
                  <a:spLocks/>
                </p:cNvSpPr>
                <p:nvPr/>
              </p:nvSpPr>
              <p:spPr bwMode="auto">
                <a:xfrm>
                  <a:off x="4793" y="2859"/>
                  <a:ext cx="37" cy="21"/>
                </a:xfrm>
                <a:custGeom>
                  <a:avLst/>
                  <a:gdLst>
                    <a:gd name="T0" fmla="*/ 37 w 37"/>
                    <a:gd name="T1" fmla="*/ 17 h 21"/>
                    <a:gd name="T2" fmla="*/ 37 w 37"/>
                    <a:gd name="T3" fmla="*/ 21 h 21"/>
                    <a:gd name="T4" fmla="*/ 0 w 37"/>
                    <a:gd name="T5" fmla="*/ 3 h 21"/>
                    <a:gd name="T6" fmla="*/ 2 w 37"/>
                    <a:gd name="T7" fmla="*/ 0 h 21"/>
                    <a:gd name="T8" fmla="*/ 37 w 37"/>
                    <a:gd name="T9" fmla="*/ 17 h 21"/>
                    <a:gd name="T10" fmla="*/ 0 60000 65536"/>
                    <a:gd name="T11" fmla="*/ 0 60000 65536"/>
                    <a:gd name="T12" fmla="*/ 0 60000 65536"/>
                    <a:gd name="T13" fmla="*/ 0 60000 65536"/>
                    <a:gd name="T14" fmla="*/ 0 60000 65536"/>
                    <a:gd name="T15" fmla="*/ 0 w 37"/>
                    <a:gd name="T16" fmla="*/ 0 h 21"/>
                    <a:gd name="T17" fmla="*/ 37 w 37"/>
                    <a:gd name="T18" fmla="*/ 21 h 21"/>
                  </a:gdLst>
                  <a:ahLst/>
                  <a:cxnLst>
                    <a:cxn ang="T10">
                      <a:pos x="T0" y="T1"/>
                    </a:cxn>
                    <a:cxn ang="T11">
                      <a:pos x="T2" y="T3"/>
                    </a:cxn>
                    <a:cxn ang="T12">
                      <a:pos x="T4" y="T5"/>
                    </a:cxn>
                    <a:cxn ang="T13">
                      <a:pos x="T6" y="T7"/>
                    </a:cxn>
                    <a:cxn ang="T14">
                      <a:pos x="T8" y="T9"/>
                    </a:cxn>
                  </a:cxnLst>
                  <a:rect l="T15" t="T16" r="T17" b="T18"/>
                  <a:pathLst>
                    <a:path w="37" h="21">
                      <a:moveTo>
                        <a:pt x="37" y="17"/>
                      </a:moveTo>
                      <a:lnTo>
                        <a:pt x="37" y="21"/>
                      </a:lnTo>
                      <a:lnTo>
                        <a:pt x="0" y="3"/>
                      </a:lnTo>
                      <a:lnTo>
                        <a:pt x="2" y="0"/>
                      </a:lnTo>
                      <a:lnTo>
                        <a:pt x="37" y="17"/>
                      </a:lnTo>
                      <a:close/>
                    </a:path>
                  </a:pathLst>
                </a:custGeom>
                <a:solidFill>
                  <a:srgbClr val="3D3D3D"/>
                </a:solidFill>
                <a:ln w="9525">
                  <a:noFill/>
                  <a:round/>
                  <a:headEnd/>
                  <a:tailEnd/>
                </a:ln>
              </p:spPr>
              <p:txBody>
                <a:bodyPr/>
                <a:lstStyle/>
                <a:p>
                  <a:endParaRPr lang="en-US"/>
                </a:p>
              </p:txBody>
            </p:sp>
            <p:sp>
              <p:nvSpPr>
                <p:cNvPr id="52552" name="Freeform 165"/>
                <p:cNvSpPr>
                  <a:spLocks/>
                </p:cNvSpPr>
                <p:nvPr/>
              </p:nvSpPr>
              <p:spPr bwMode="auto">
                <a:xfrm>
                  <a:off x="4793" y="2862"/>
                  <a:ext cx="37" cy="19"/>
                </a:xfrm>
                <a:custGeom>
                  <a:avLst/>
                  <a:gdLst>
                    <a:gd name="T0" fmla="*/ 37 w 37"/>
                    <a:gd name="T1" fmla="*/ 18 h 19"/>
                    <a:gd name="T2" fmla="*/ 37 w 37"/>
                    <a:gd name="T3" fmla="*/ 19 h 19"/>
                    <a:gd name="T4" fmla="*/ 0 w 37"/>
                    <a:gd name="T5" fmla="*/ 3 h 19"/>
                    <a:gd name="T6" fmla="*/ 0 w 37"/>
                    <a:gd name="T7" fmla="*/ 0 h 19"/>
                    <a:gd name="T8" fmla="*/ 37 w 37"/>
                    <a:gd name="T9" fmla="*/ 18 h 19"/>
                    <a:gd name="T10" fmla="*/ 0 60000 65536"/>
                    <a:gd name="T11" fmla="*/ 0 60000 65536"/>
                    <a:gd name="T12" fmla="*/ 0 60000 65536"/>
                    <a:gd name="T13" fmla="*/ 0 60000 65536"/>
                    <a:gd name="T14" fmla="*/ 0 60000 65536"/>
                    <a:gd name="T15" fmla="*/ 0 w 37"/>
                    <a:gd name="T16" fmla="*/ 0 h 19"/>
                    <a:gd name="T17" fmla="*/ 37 w 37"/>
                    <a:gd name="T18" fmla="*/ 19 h 19"/>
                  </a:gdLst>
                  <a:ahLst/>
                  <a:cxnLst>
                    <a:cxn ang="T10">
                      <a:pos x="T0" y="T1"/>
                    </a:cxn>
                    <a:cxn ang="T11">
                      <a:pos x="T2" y="T3"/>
                    </a:cxn>
                    <a:cxn ang="T12">
                      <a:pos x="T4" y="T5"/>
                    </a:cxn>
                    <a:cxn ang="T13">
                      <a:pos x="T6" y="T7"/>
                    </a:cxn>
                    <a:cxn ang="T14">
                      <a:pos x="T8" y="T9"/>
                    </a:cxn>
                  </a:cxnLst>
                  <a:rect l="T15" t="T16" r="T17" b="T18"/>
                  <a:pathLst>
                    <a:path w="37" h="19">
                      <a:moveTo>
                        <a:pt x="37" y="18"/>
                      </a:moveTo>
                      <a:lnTo>
                        <a:pt x="37" y="19"/>
                      </a:lnTo>
                      <a:lnTo>
                        <a:pt x="0" y="3"/>
                      </a:lnTo>
                      <a:lnTo>
                        <a:pt x="0" y="0"/>
                      </a:lnTo>
                      <a:lnTo>
                        <a:pt x="37" y="18"/>
                      </a:lnTo>
                      <a:close/>
                    </a:path>
                  </a:pathLst>
                </a:custGeom>
                <a:solidFill>
                  <a:srgbClr val="424242"/>
                </a:solidFill>
                <a:ln w="9525">
                  <a:noFill/>
                  <a:round/>
                  <a:headEnd/>
                  <a:tailEnd/>
                </a:ln>
              </p:spPr>
              <p:txBody>
                <a:bodyPr/>
                <a:lstStyle/>
                <a:p>
                  <a:endParaRPr lang="en-US"/>
                </a:p>
              </p:txBody>
            </p:sp>
            <p:sp>
              <p:nvSpPr>
                <p:cNvPr id="52553" name="Freeform 166"/>
                <p:cNvSpPr>
                  <a:spLocks/>
                </p:cNvSpPr>
                <p:nvPr/>
              </p:nvSpPr>
              <p:spPr bwMode="auto">
                <a:xfrm>
                  <a:off x="4792" y="2865"/>
                  <a:ext cx="38" cy="23"/>
                </a:xfrm>
                <a:custGeom>
                  <a:avLst/>
                  <a:gdLst>
                    <a:gd name="T0" fmla="*/ 38 w 38"/>
                    <a:gd name="T1" fmla="*/ 16 h 23"/>
                    <a:gd name="T2" fmla="*/ 35 w 38"/>
                    <a:gd name="T3" fmla="*/ 23 h 23"/>
                    <a:gd name="T4" fmla="*/ 0 w 38"/>
                    <a:gd name="T5" fmla="*/ 5 h 23"/>
                    <a:gd name="T6" fmla="*/ 1 w 38"/>
                    <a:gd name="T7" fmla="*/ 0 h 23"/>
                    <a:gd name="T8" fmla="*/ 38 w 38"/>
                    <a:gd name="T9" fmla="*/ 16 h 23"/>
                    <a:gd name="T10" fmla="*/ 0 60000 65536"/>
                    <a:gd name="T11" fmla="*/ 0 60000 65536"/>
                    <a:gd name="T12" fmla="*/ 0 60000 65536"/>
                    <a:gd name="T13" fmla="*/ 0 60000 65536"/>
                    <a:gd name="T14" fmla="*/ 0 60000 65536"/>
                    <a:gd name="T15" fmla="*/ 0 w 38"/>
                    <a:gd name="T16" fmla="*/ 0 h 23"/>
                    <a:gd name="T17" fmla="*/ 38 w 38"/>
                    <a:gd name="T18" fmla="*/ 23 h 23"/>
                  </a:gdLst>
                  <a:ahLst/>
                  <a:cxnLst>
                    <a:cxn ang="T10">
                      <a:pos x="T0" y="T1"/>
                    </a:cxn>
                    <a:cxn ang="T11">
                      <a:pos x="T2" y="T3"/>
                    </a:cxn>
                    <a:cxn ang="T12">
                      <a:pos x="T4" y="T5"/>
                    </a:cxn>
                    <a:cxn ang="T13">
                      <a:pos x="T6" y="T7"/>
                    </a:cxn>
                    <a:cxn ang="T14">
                      <a:pos x="T8" y="T9"/>
                    </a:cxn>
                  </a:cxnLst>
                  <a:rect l="T15" t="T16" r="T17" b="T18"/>
                  <a:pathLst>
                    <a:path w="38" h="23">
                      <a:moveTo>
                        <a:pt x="38" y="16"/>
                      </a:moveTo>
                      <a:lnTo>
                        <a:pt x="35" y="23"/>
                      </a:lnTo>
                      <a:lnTo>
                        <a:pt x="0" y="5"/>
                      </a:lnTo>
                      <a:lnTo>
                        <a:pt x="1" y="0"/>
                      </a:lnTo>
                      <a:lnTo>
                        <a:pt x="38" y="16"/>
                      </a:lnTo>
                      <a:close/>
                    </a:path>
                  </a:pathLst>
                </a:custGeom>
                <a:solidFill>
                  <a:srgbClr val="484848"/>
                </a:solidFill>
                <a:ln w="9525">
                  <a:noFill/>
                  <a:round/>
                  <a:headEnd/>
                  <a:tailEnd/>
                </a:ln>
              </p:spPr>
              <p:txBody>
                <a:bodyPr/>
                <a:lstStyle/>
                <a:p>
                  <a:endParaRPr lang="en-US"/>
                </a:p>
              </p:txBody>
            </p:sp>
            <p:sp>
              <p:nvSpPr>
                <p:cNvPr id="52554" name="Freeform 167"/>
                <p:cNvSpPr>
                  <a:spLocks/>
                </p:cNvSpPr>
                <p:nvPr/>
              </p:nvSpPr>
              <p:spPr bwMode="auto">
                <a:xfrm>
                  <a:off x="4793" y="2865"/>
                  <a:ext cx="37" cy="19"/>
                </a:xfrm>
                <a:custGeom>
                  <a:avLst/>
                  <a:gdLst>
                    <a:gd name="T0" fmla="*/ 37 w 37"/>
                    <a:gd name="T1" fmla="*/ 16 h 19"/>
                    <a:gd name="T2" fmla="*/ 36 w 37"/>
                    <a:gd name="T3" fmla="*/ 19 h 19"/>
                    <a:gd name="T4" fmla="*/ 0 w 37"/>
                    <a:gd name="T5" fmla="*/ 2 h 19"/>
                    <a:gd name="T6" fmla="*/ 0 w 37"/>
                    <a:gd name="T7" fmla="*/ 0 h 19"/>
                    <a:gd name="T8" fmla="*/ 37 w 37"/>
                    <a:gd name="T9" fmla="*/ 16 h 19"/>
                    <a:gd name="T10" fmla="*/ 0 60000 65536"/>
                    <a:gd name="T11" fmla="*/ 0 60000 65536"/>
                    <a:gd name="T12" fmla="*/ 0 60000 65536"/>
                    <a:gd name="T13" fmla="*/ 0 60000 65536"/>
                    <a:gd name="T14" fmla="*/ 0 60000 65536"/>
                    <a:gd name="T15" fmla="*/ 0 w 37"/>
                    <a:gd name="T16" fmla="*/ 0 h 19"/>
                    <a:gd name="T17" fmla="*/ 37 w 37"/>
                    <a:gd name="T18" fmla="*/ 19 h 19"/>
                  </a:gdLst>
                  <a:ahLst/>
                  <a:cxnLst>
                    <a:cxn ang="T10">
                      <a:pos x="T0" y="T1"/>
                    </a:cxn>
                    <a:cxn ang="T11">
                      <a:pos x="T2" y="T3"/>
                    </a:cxn>
                    <a:cxn ang="T12">
                      <a:pos x="T4" y="T5"/>
                    </a:cxn>
                    <a:cxn ang="T13">
                      <a:pos x="T6" y="T7"/>
                    </a:cxn>
                    <a:cxn ang="T14">
                      <a:pos x="T8" y="T9"/>
                    </a:cxn>
                  </a:cxnLst>
                  <a:rect l="T15" t="T16" r="T17" b="T18"/>
                  <a:pathLst>
                    <a:path w="37" h="19">
                      <a:moveTo>
                        <a:pt x="37" y="16"/>
                      </a:moveTo>
                      <a:lnTo>
                        <a:pt x="36" y="19"/>
                      </a:lnTo>
                      <a:lnTo>
                        <a:pt x="0" y="2"/>
                      </a:lnTo>
                      <a:lnTo>
                        <a:pt x="0" y="0"/>
                      </a:lnTo>
                      <a:lnTo>
                        <a:pt x="37" y="16"/>
                      </a:lnTo>
                      <a:close/>
                    </a:path>
                  </a:pathLst>
                </a:custGeom>
                <a:solidFill>
                  <a:srgbClr val="484848"/>
                </a:solidFill>
                <a:ln w="9525">
                  <a:noFill/>
                  <a:round/>
                  <a:headEnd/>
                  <a:tailEnd/>
                </a:ln>
              </p:spPr>
              <p:txBody>
                <a:bodyPr/>
                <a:lstStyle/>
                <a:p>
                  <a:endParaRPr lang="en-US"/>
                </a:p>
              </p:txBody>
            </p:sp>
            <p:sp>
              <p:nvSpPr>
                <p:cNvPr id="52555" name="Freeform 168"/>
                <p:cNvSpPr>
                  <a:spLocks/>
                </p:cNvSpPr>
                <p:nvPr/>
              </p:nvSpPr>
              <p:spPr bwMode="auto">
                <a:xfrm>
                  <a:off x="4792" y="2867"/>
                  <a:ext cx="37" cy="21"/>
                </a:xfrm>
                <a:custGeom>
                  <a:avLst/>
                  <a:gdLst>
                    <a:gd name="T0" fmla="*/ 37 w 37"/>
                    <a:gd name="T1" fmla="*/ 17 h 21"/>
                    <a:gd name="T2" fmla="*/ 35 w 37"/>
                    <a:gd name="T3" fmla="*/ 21 h 21"/>
                    <a:gd name="T4" fmla="*/ 0 w 37"/>
                    <a:gd name="T5" fmla="*/ 3 h 21"/>
                    <a:gd name="T6" fmla="*/ 1 w 37"/>
                    <a:gd name="T7" fmla="*/ 0 h 21"/>
                    <a:gd name="T8" fmla="*/ 37 w 37"/>
                    <a:gd name="T9" fmla="*/ 17 h 21"/>
                    <a:gd name="T10" fmla="*/ 0 60000 65536"/>
                    <a:gd name="T11" fmla="*/ 0 60000 65536"/>
                    <a:gd name="T12" fmla="*/ 0 60000 65536"/>
                    <a:gd name="T13" fmla="*/ 0 60000 65536"/>
                    <a:gd name="T14" fmla="*/ 0 60000 65536"/>
                    <a:gd name="T15" fmla="*/ 0 w 37"/>
                    <a:gd name="T16" fmla="*/ 0 h 21"/>
                    <a:gd name="T17" fmla="*/ 37 w 37"/>
                    <a:gd name="T18" fmla="*/ 21 h 21"/>
                  </a:gdLst>
                  <a:ahLst/>
                  <a:cxnLst>
                    <a:cxn ang="T10">
                      <a:pos x="T0" y="T1"/>
                    </a:cxn>
                    <a:cxn ang="T11">
                      <a:pos x="T2" y="T3"/>
                    </a:cxn>
                    <a:cxn ang="T12">
                      <a:pos x="T4" y="T5"/>
                    </a:cxn>
                    <a:cxn ang="T13">
                      <a:pos x="T6" y="T7"/>
                    </a:cxn>
                    <a:cxn ang="T14">
                      <a:pos x="T8" y="T9"/>
                    </a:cxn>
                  </a:cxnLst>
                  <a:rect l="T15" t="T16" r="T17" b="T18"/>
                  <a:pathLst>
                    <a:path w="37" h="21">
                      <a:moveTo>
                        <a:pt x="37" y="17"/>
                      </a:moveTo>
                      <a:lnTo>
                        <a:pt x="35" y="21"/>
                      </a:lnTo>
                      <a:lnTo>
                        <a:pt x="0" y="3"/>
                      </a:lnTo>
                      <a:lnTo>
                        <a:pt x="1" y="0"/>
                      </a:lnTo>
                      <a:lnTo>
                        <a:pt x="37" y="17"/>
                      </a:lnTo>
                      <a:close/>
                    </a:path>
                  </a:pathLst>
                </a:custGeom>
                <a:solidFill>
                  <a:srgbClr val="545454"/>
                </a:solidFill>
                <a:ln w="9525">
                  <a:noFill/>
                  <a:round/>
                  <a:headEnd/>
                  <a:tailEnd/>
                </a:ln>
              </p:spPr>
              <p:txBody>
                <a:bodyPr/>
                <a:lstStyle/>
                <a:p>
                  <a:endParaRPr lang="en-US"/>
                </a:p>
              </p:txBody>
            </p:sp>
            <p:sp>
              <p:nvSpPr>
                <p:cNvPr id="52556" name="Freeform 169"/>
                <p:cNvSpPr>
                  <a:spLocks/>
                </p:cNvSpPr>
                <p:nvPr/>
              </p:nvSpPr>
              <p:spPr bwMode="auto">
                <a:xfrm>
                  <a:off x="4790" y="2870"/>
                  <a:ext cx="37" cy="19"/>
                </a:xfrm>
                <a:custGeom>
                  <a:avLst/>
                  <a:gdLst>
                    <a:gd name="T0" fmla="*/ 37 w 37"/>
                    <a:gd name="T1" fmla="*/ 18 h 19"/>
                    <a:gd name="T2" fmla="*/ 36 w 37"/>
                    <a:gd name="T3" fmla="*/ 19 h 19"/>
                    <a:gd name="T4" fmla="*/ 0 w 37"/>
                    <a:gd name="T5" fmla="*/ 2 h 19"/>
                    <a:gd name="T6" fmla="*/ 2 w 37"/>
                    <a:gd name="T7" fmla="*/ 0 h 19"/>
                    <a:gd name="T8" fmla="*/ 37 w 37"/>
                    <a:gd name="T9" fmla="*/ 18 h 19"/>
                    <a:gd name="T10" fmla="*/ 0 60000 65536"/>
                    <a:gd name="T11" fmla="*/ 0 60000 65536"/>
                    <a:gd name="T12" fmla="*/ 0 60000 65536"/>
                    <a:gd name="T13" fmla="*/ 0 60000 65536"/>
                    <a:gd name="T14" fmla="*/ 0 60000 65536"/>
                    <a:gd name="T15" fmla="*/ 0 w 37"/>
                    <a:gd name="T16" fmla="*/ 0 h 19"/>
                    <a:gd name="T17" fmla="*/ 37 w 37"/>
                    <a:gd name="T18" fmla="*/ 19 h 19"/>
                  </a:gdLst>
                  <a:ahLst/>
                  <a:cxnLst>
                    <a:cxn ang="T10">
                      <a:pos x="T0" y="T1"/>
                    </a:cxn>
                    <a:cxn ang="T11">
                      <a:pos x="T2" y="T3"/>
                    </a:cxn>
                    <a:cxn ang="T12">
                      <a:pos x="T4" y="T5"/>
                    </a:cxn>
                    <a:cxn ang="T13">
                      <a:pos x="T6" y="T7"/>
                    </a:cxn>
                    <a:cxn ang="T14">
                      <a:pos x="T8" y="T9"/>
                    </a:cxn>
                  </a:cxnLst>
                  <a:rect l="T15" t="T16" r="T17" b="T18"/>
                  <a:pathLst>
                    <a:path w="37" h="19">
                      <a:moveTo>
                        <a:pt x="37" y="18"/>
                      </a:moveTo>
                      <a:lnTo>
                        <a:pt x="36" y="19"/>
                      </a:lnTo>
                      <a:lnTo>
                        <a:pt x="0" y="2"/>
                      </a:lnTo>
                      <a:lnTo>
                        <a:pt x="2" y="0"/>
                      </a:lnTo>
                      <a:lnTo>
                        <a:pt x="37" y="18"/>
                      </a:lnTo>
                      <a:close/>
                    </a:path>
                  </a:pathLst>
                </a:custGeom>
                <a:solidFill>
                  <a:srgbClr val="606060"/>
                </a:solidFill>
                <a:ln w="9525">
                  <a:noFill/>
                  <a:round/>
                  <a:headEnd/>
                  <a:tailEnd/>
                </a:ln>
              </p:spPr>
              <p:txBody>
                <a:bodyPr/>
                <a:lstStyle/>
                <a:p>
                  <a:endParaRPr lang="en-US"/>
                </a:p>
              </p:txBody>
            </p:sp>
            <p:sp>
              <p:nvSpPr>
                <p:cNvPr id="52557" name="Freeform 170"/>
                <p:cNvSpPr>
                  <a:spLocks/>
                </p:cNvSpPr>
                <p:nvPr/>
              </p:nvSpPr>
              <p:spPr bwMode="auto">
                <a:xfrm>
                  <a:off x="4789" y="2872"/>
                  <a:ext cx="37" cy="19"/>
                </a:xfrm>
                <a:custGeom>
                  <a:avLst/>
                  <a:gdLst>
                    <a:gd name="T0" fmla="*/ 37 w 37"/>
                    <a:gd name="T1" fmla="*/ 17 h 19"/>
                    <a:gd name="T2" fmla="*/ 35 w 37"/>
                    <a:gd name="T3" fmla="*/ 19 h 19"/>
                    <a:gd name="T4" fmla="*/ 0 w 37"/>
                    <a:gd name="T5" fmla="*/ 1 h 19"/>
                    <a:gd name="T6" fmla="*/ 1 w 37"/>
                    <a:gd name="T7" fmla="*/ 0 h 19"/>
                    <a:gd name="T8" fmla="*/ 37 w 37"/>
                    <a:gd name="T9" fmla="*/ 17 h 19"/>
                    <a:gd name="T10" fmla="*/ 0 60000 65536"/>
                    <a:gd name="T11" fmla="*/ 0 60000 65536"/>
                    <a:gd name="T12" fmla="*/ 0 60000 65536"/>
                    <a:gd name="T13" fmla="*/ 0 60000 65536"/>
                    <a:gd name="T14" fmla="*/ 0 60000 65536"/>
                    <a:gd name="T15" fmla="*/ 0 w 37"/>
                    <a:gd name="T16" fmla="*/ 0 h 19"/>
                    <a:gd name="T17" fmla="*/ 37 w 37"/>
                    <a:gd name="T18" fmla="*/ 19 h 19"/>
                  </a:gdLst>
                  <a:ahLst/>
                  <a:cxnLst>
                    <a:cxn ang="T10">
                      <a:pos x="T0" y="T1"/>
                    </a:cxn>
                    <a:cxn ang="T11">
                      <a:pos x="T2" y="T3"/>
                    </a:cxn>
                    <a:cxn ang="T12">
                      <a:pos x="T4" y="T5"/>
                    </a:cxn>
                    <a:cxn ang="T13">
                      <a:pos x="T6" y="T7"/>
                    </a:cxn>
                    <a:cxn ang="T14">
                      <a:pos x="T8" y="T9"/>
                    </a:cxn>
                  </a:cxnLst>
                  <a:rect l="T15" t="T16" r="T17" b="T18"/>
                  <a:pathLst>
                    <a:path w="37" h="19">
                      <a:moveTo>
                        <a:pt x="37" y="17"/>
                      </a:moveTo>
                      <a:lnTo>
                        <a:pt x="35" y="19"/>
                      </a:lnTo>
                      <a:lnTo>
                        <a:pt x="0" y="1"/>
                      </a:lnTo>
                      <a:lnTo>
                        <a:pt x="1" y="0"/>
                      </a:lnTo>
                      <a:lnTo>
                        <a:pt x="37" y="17"/>
                      </a:lnTo>
                      <a:close/>
                    </a:path>
                  </a:pathLst>
                </a:custGeom>
                <a:solidFill>
                  <a:srgbClr val="7C7C7C"/>
                </a:solidFill>
                <a:ln w="9525">
                  <a:noFill/>
                  <a:round/>
                  <a:headEnd/>
                  <a:tailEnd/>
                </a:ln>
              </p:spPr>
              <p:txBody>
                <a:bodyPr/>
                <a:lstStyle/>
                <a:p>
                  <a:endParaRPr lang="en-US"/>
                </a:p>
              </p:txBody>
            </p:sp>
            <p:sp>
              <p:nvSpPr>
                <p:cNvPr id="52558" name="Freeform 171"/>
                <p:cNvSpPr>
                  <a:spLocks/>
                </p:cNvSpPr>
                <p:nvPr/>
              </p:nvSpPr>
              <p:spPr bwMode="auto">
                <a:xfrm>
                  <a:off x="4785" y="2872"/>
                  <a:ext cx="39" cy="19"/>
                </a:xfrm>
                <a:custGeom>
                  <a:avLst/>
                  <a:gdLst>
                    <a:gd name="T0" fmla="*/ 39 w 39"/>
                    <a:gd name="T1" fmla="*/ 19 h 19"/>
                    <a:gd name="T2" fmla="*/ 36 w 39"/>
                    <a:gd name="T3" fmla="*/ 17 h 19"/>
                    <a:gd name="T4" fmla="*/ 0 w 39"/>
                    <a:gd name="T5" fmla="*/ 0 h 19"/>
                    <a:gd name="T6" fmla="*/ 4 w 39"/>
                    <a:gd name="T7" fmla="*/ 1 h 19"/>
                    <a:gd name="T8" fmla="*/ 39 w 39"/>
                    <a:gd name="T9" fmla="*/ 19 h 19"/>
                    <a:gd name="T10" fmla="*/ 0 60000 65536"/>
                    <a:gd name="T11" fmla="*/ 0 60000 65536"/>
                    <a:gd name="T12" fmla="*/ 0 60000 65536"/>
                    <a:gd name="T13" fmla="*/ 0 60000 65536"/>
                    <a:gd name="T14" fmla="*/ 0 60000 65536"/>
                    <a:gd name="T15" fmla="*/ 0 w 39"/>
                    <a:gd name="T16" fmla="*/ 0 h 19"/>
                    <a:gd name="T17" fmla="*/ 39 w 39"/>
                    <a:gd name="T18" fmla="*/ 19 h 19"/>
                  </a:gdLst>
                  <a:ahLst/>
                  <a:cxnLst>
                    <a:cxn ang="T10">
                      <a:pos x="T0" y="T1"/>
                    </a:cxn>
                    <a:cxn ang="T11">
                      <a:pos x="T2" y="T3"/>
                    </a:cxn>
                    <a:cxn ang="T12">
                      <a:pos x="T4" y="T5"/>
                    </a:cxn>
                    <a:cxn ang="T13">
                      <a:pos x="T6" y="T7"/>
                    </a:cxn>
                    <a:cxn ang="T14">
                      <a:pos x="T8" y="T9"/>
                    </a:cxn>
                  </a:cxnLst>
                  <a:rect l="T15" t="T16" r="T17" b="T18"/>
                  <a:pathLst>
                    <a:path w="39" h="19">
                      <a:moveTo>
                        <a:pt x="39" y="19"/>
                      </a:moveTo>
                      <a:lnTo>
                        <a:pt x="36" y="17"/>
                      </a:lnTo>
                      <a:lnTo>
                        <a:pt x="0" y="0"/>
                      </a:lnTo>
                      <a:lnTo>
                        <a:pt x="4" y="1"/>
                      </a:lnTo>
                      <a:lnTo>
                        <a:pt x="39" y="19"/>
                      </a:lnTo>
                      <a:close/>
                    </a:path>
                  </a:pathLst>
                </a:custGeom>
                <a:solidFill>
                  <a:srgbClr val="848484"/>
                </a:solidFill>
                <a:ln w="9525">
                  <a:noFill/>
                  <a:round/>
                  <a:headEnd/>
                  <a:tailEnd/>
                </a:ln>
              </p:spPr>
              <p:txBody>
                <a:bodyPr/>
                <a:lstStyle/>
                <a:p>
                  <a:endParaRPr lang="en-US"/>
                </a:p>
              </p:txBody>
            </p:sp>
            <p:sp>
              <p:nvSpPr>
                <p:cNvPr id="52559" name="Freeform 172"/>
                <p:cNvSpPr>
                  <a:spLocks/>
                </p:cNvSpPr>
                <p:nvPr/>
              </p:nvSpPr>
              <p:spPr bwMode="auto">
                <a:xfrm>
                  <a:off x="4785" y="2836"/>
                  <a:ext cx="39" cy="18"/>
                </a:xfrm>
                <a:custGeom>
                  <a:avLst/>
                  <a:gdLst>
                    <a:gd name="T0" fmla="*/ 39 w 39"/>
                    <a:gd name="T1" fmla="*/ 16 h 18"/>
                    <a:gd name="T2" fmla="*/ 36 w 39"/>
                    <a:gd name="T3" fmla="*/ 18 h 18"/>
                    <a:gd name="T4" fmla="*/ 0 w 39"/>
                    <a:gd name="T5" fmla="*/ 0 h 18"/>
                    <a:gd name="T6" fmla="*/ 4 w 39"/>
                    <a:gd name="T7" fmla="*/ 0 h 18"/>
                    <a:gd name="T8" fmla="*/ 39 w 39"/>
                    <a:gd name="T9" fmla="*/ 16 h 18"/>
                    <a:gd name="T10" fmla="*/ 0 60000 65536"/>
                    <a:gd name="T11" fmla="*/ 0 60000 65536"/>
                    <a:gd name="T12" fmla="*/ 0 60000 65536"/>
                    <a:gd name="T13" fmla="*/ 0 60000 65536"/>
                    <a:gd name="T14" fmla="*/ 0 60000 65536"/>
                    <a:gd name="T15" fmla="*/ 0 w 39"/>
                    <a:gd name="T16" fmla="*/ 0 h 18"/>
                    <a:gd name="T17" fmla="*/ 39 w 39"/>
                    <a:gd name="T18" fmla="*/ 18 h 18"/>
                  </a:gdLst>
                  <a:ahLst/>
                  <a:cxnLst>
                    <a:cxn ang="T10">
                      <a:pos x="T0" y="T1"/>
                    </a:cxn>
                    <a:cxn ang="T11">
                      <a:pos x="T2" y="T3"/>
                    </a:cxn>
                    <a:cxn ang="T12">
                      <a:pos x="T4" y="T5"/>
                    </a:cxn>
                    <a:cxn ang="T13">
                      <a:pos x="T6" y="T7"/>
                    </a:cxn>
                    <a:cxn ang="T14">
                      <a:pos x="T8" y="T9"/>
                    </a:cxn>
                  </a:cxnLst>
                  <a:rect l="T15" t="T16" r="T17" b="T18"/>
                  <a:pathLst>
                    <a:path w="39" h="18">
                      <a:moveTo>
                        <a:pt x="39" y="16"/>
                      </a:moveTo>
                      <a:lnTo>
                        <a:pt x="36" y="18"/>
                      </a:lnTo>
                      <a:lnTo>
                        <a:pt x="0" y="0"/>
                      </a:lnTo>
                      <a:lnTo>
                        <a:pt x="4" y="0"/>
                      </a:lnTo>
                      <a:lnTo>
                        <a:pt x="39" y="16"/>
                      </a:lnTo>
                      <a:close/>
                    </a:path>
                  </a:pathLst>
                </a:custGeom>
                <a:solidFill>
                  <a:srgbClr val="8A8A8A"/>
                </a:solidFill>
                <a:ln w="9525">
                  <a:noFill/>
                  <a:round/>
                  <a:headEnd/>
                  <a:tailEnd/>
                </a:ln>
              </p:spPr>
              <p:txBody>
                <a:bodyPr/>
                <a:lstStyle/>
                <a:p>
                  <a:endParaRPr lang="en-US"/>
                </a:p>
              </p:txBody>
            </p:sp>
            <p:sp>
              <p:nvSpPr>
                <p:cNvPr id="52560" name="Freeform 173"/>
                <p:cNvSpPr>
                  <a:spLocks/>
                </p:cNvSpPr>
                <p:nvPr/>
              </p:nvSpPr>
              <p:spPr bwMode="auto">
                <a:xfrm>
                  <a:off x="4782" y="2836"/>
                  <a:ext cx="39" cy="19"/>
                </a:xfrm>
                <a:custGeom>
                  <a:avLst/>
                  <a:gdLst>
                    <a:gd name="T0" fmla="*/ 39 w 39"/>
                    <a:gd name="T1" fmla="*/ 18 h 19"/>
                    <a:gd name="T2" fmla="*/ 36 w 39"/>
                    <a:gd name="T3" fmla="*/ 19 h 19"/>
                    <a:gd name="T4" fmla="*/ 0 w 39"/>
                    <a:gd name="T5" fmla="*/ 2 h 19"/>
                    <a:gd name="T6" fmla="*/ 3 w 39"/>
                    <a:gd name="T7" fmla="*/ 0 h 19"/>
                    <a:gd name="T8" fmla="*/ 39 w 39"/>
                    <a:gd name="T9" fmla="*/ 18 h 19"/>
                    <a:gd name="T10" fmla="*/ 0 60000 65536"/>
                    <a:gd name="T11" fmla="*/ 0 60000 65536"/>
                    <a:gd name="T12" fmla="*/ 0 60000 65536"/>
                    <a:gd name="T13" fmla="*/ 0 60000 65536"/>
                    <a:gd name="T14" fmla="*/ 0 60000 65536"/>
                    <a:gd name="T15" fmla="*/ 0 w 39"/>
                    <a:gd name="T16" fmla="*/ 0 h 19"/>
                    <a:gd name="T17" fmla="*/ 39 w 39"/>
                    <a:gd name="T18" fmla="*/ 19 h 19"/>
                  </a:gdLst>
                  <a:ahLst/>
                  <a:cxnLst>
                    <a:cxn ang="T10">
                      <a:pos x="T0" y="T1"/>
                    </a:cxn>
                    <a:cxn ang="T11">
                      <a:pos x="T2" y="T3"/>
                    </a:cxn>
                    <a:cxn ang="T12">
                      <a:pos x="T4" y="T5"/>
                    </a:cxn>
                    <a:cxn ang="T13">
                      <a:pos x="T6" y="T7"/>
                    </a:cxn>
                    <a:cxn ang="T14">
                      <a:pos x="T8" y="T9"/>
                    </a:cxn>
                  </a:cxnLst>
                  <a:rect l="T15" t="T16" r="T17" b="T18"/>
                  <a:pathLst>
                    <a:path w="39" h="19">
                      <a:moveTo>
                        <a:pt x="39" y="18"/>
                      </a:moveTo>
                      <a:lnTo>
                        <a:pt x="36" y="19"/>
                      </a:lnTo>
                      <a:lnTo>
                        <a:pt x="0" y="2"/>
                      </a:lnTo>
                      <a:lnTo>
                        <a:pt x="3" y="0"/>
                      </a:lnTo>
                      <a:lnTo>
                        <a:pt x="39" y="18"/>
                      </a:lnTo>
                      <a:close/>
                    </a:path>
                  </a:pathLst>
                </a:custGeom>
                <a:solidFill>
                  <a:srgbClr val="868686"/>
                </a:solidFill>
                <a:ln w="9525">
                  <a:noFill/>
                  <a:round/>
                  <a:headEnd/>
                  <a:tailEnd/>
                </a:ln>
              </p:spPr>
              <p:txBody>
                <a:bodyPr/>
                <a:lstStyle/>
                <a:p>
                  <a:endParaRPr lang="en-US"/>
                </a:p>
              </p:txBody>
            </p:sp>
            <p:sp>
              <p:nvSpPr>
                <p:cNvPr id="52561" name="Freeform 174"/>
                <p:cNvSpPr>
                  <a:spLocks/>
                </p:cNvSpPr>
                <p:nvPr/>
              </p:nvSpPr>
              <p:spPr bwMode="auto">
                <a:xfrm>
                  <a:off x="4779" y="2838"/>
                  <a:ext cx="39" cy="21"/>
                </a:xfrm>
                <a:custGeom>
                  <a:avLst/>
                  <a:gdLst>
                    <a:gd name="T0" fmla="*/ 39 w 39"/>
                    <a:gd name="T1" fmla="*/ 17 h 21"/>
                    <a:gd name="T2" fmla="*/ 35 w 39"/>
                    <a:gd name="T3" fmla="*/ 21 h 21"/>
                    <a:gd name="T4" fmla="*/ 0 w 39"/>
                    <a:gd name="T5" fmla="*/ 3 h 21"/>
                    <a:gd name="T6" fmla="*/ 3 w 39"/>
                    <a:gd name="T7" fmla="*/ 0 h 21"/>
                    <a:gd name="T8" fmla="*/ 39 w 39"/>
                    <a:gd name="T9" fmla="*/ 17 h 21"/>
                    <a:gd name="T10" fmla="*/ 0 60000 65536"/>
                    <a:gd name="T11" fmla="*/ 0 60000 65536"/>
                    <a:gd name="T12" fmla="*/ 0 60000 65536"/>
                    <a:gd name="T13" fmla="*/ 0 60000 65536"/>
                    <a:gd name="T14" fmla="*/ 0 60000 65536"/>
                    <a:gd name="T15" fmla="*/ 0 w 39"/>
                    <a:gd name="T16" fmla="*/ 0 h 21"/>
                    <a:gd name="T17" fmla="*/ 39 w 39"/>
                    <a:gd name="T18" fmla="*/ 21 h 21"/>
                  </a:gdLst>
                  <a:ahLst/>
                  <a:cxnLst>
                    <a:cxn ang="T10">
                      <a:pos x="T0" y="T1"/>
                    </a:cxn>
                    <a:cxn ang="T11">
                      <a:pos x="T2" y="T3"/>
                    </a:cxn>
                    <a:cxn ang="T12">
                      <a:pos x="T4" y="T5"/>
                    </a:cxn>
                    <a:cxn ang="T13">
                      <a:pos x="T6" y="T7"/>
                    </a:cxn>
                    <a:cxn ang="T14">
                      <a:pos x="T8" y="T9"/>
                    </a:cxn>
                  </a:cxnLst>
                  <a:rect l="T15" t="T16" r="T17" b="T18"/>
                  <a:pathLst>
                    <a:path w="39" h="21">
                      <a:moveTo>
                        <a:pt x="39" y="17"/>
                      </a:moveTo>
                      <a:lnTo>
                        <a:pt x="35" y="21"/>
                      </a:lnTo>
                      <a:lnTo>
                        <a:pt x="0" y="3"/>
                      </a:lnTo>
                      <a:lnTo>
                        <a:pt x="3" y="0"/>
                      </a:lnTo>
                      <a:lnTo>
                        <a:pt x="39" y="17"/>
                      </a:lnTo>
                      <a:close/>
                    </a:path>
                  </a:pathLst>
                </a:custGeom>
                <a:solidFill>
                  <a:srgbClr val="7A7A7A"/>
                </a:solidFill>
                <a:ln w="9525">
                  <a:noFill/>
                  <a:round/>
                  <a:headEnd/>
                  <a:tailEnd/>
                </a:ln>
              </p:spPr>
              <p:txBody>
                <a:bodyPr/>
                <a:lstStyle/>
                <a:p>
                  <a:endParaRPr lang="en-US"/>
                </a:p>
              </p:txBody>
            </p:sp>
            <p:sp>
              <p:nvSpPr>
                <p:cNvPr id="52562" name="Freeform 175"/>
                <p:cNvSpPr>
                  <a:spLocks/>
                </p:cNvSpPr>
                <p:nvPr/>
              </p:nvSpPr>
              <p:spPr bwMode="auto">
                <a:xfrm>
                  <a:off x="4776" y="2841"/>
                  <a:ext cx="38" cy="21"/>
                </a:xfrm>
                <a:custGeom>
                  <a:avLst/>
                  <a:gdLst>
                    <a:gd name="T0" fmla="*/ 38 w 38"/>
                    <a:gd name="T1" fmla="*/ 18 h 21"/>
                    <a:gd name="T2" fmla="*/ 35 w 38"/>
                    <a:gd name="T3" fmla="*/ 21 h 21"/>
                    <a:gd name="T4" fmla="*/ 0 w 38"/>
                    <a:gd name="T5" fmla="*/ 5 h 21"/>
                    <a:gd name="T6" fmla="*/ 3 w 38"/>
                    <a:gd name="T7" fmla="*/ 0 h 21"/>
                    <a:gd name="T8" fmla="*/ 38 w 38"/>
                    <a:gd name="T9" fmla="*/ 18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38" y="18"/>
                      </a:moveTo>
                      <a:lnTo>
                        <a:pt x="35" y="21"/>
                      </a:lnTo>
                      <a:lnTo>
                        <a:pt x="0" y="5"/>
                      </a:lnTo>
                      <a:lnTo>
                        <a:pt x="3" y="0"/>
                      </a:lnTo>
                      <a:lnTo>
                        <a:pt x="38" y="18"/>
                      </a:lnTo>
                      <a:close/>
                    </a:path>
                  </a:pathLst>
                </a:custGeom>
                <a:solidFill>
                  <a:srgbClr val="6A6A6A"/>
                </a:solidFill>
                <a:ln w="9525">
                  <a:noFill/>
                  <a:round/>
                  <a:headEnd/>
                  <a:tailEnd/>
                </a:ln>
              </p:spPr>
              <p:txBody>
                <a:bodyPr/>
                <a:lstStyle/>
                <a:p>
                  <a:endParaRPr lang="en-US"/>
                </a:p>
              </p:txBody>
            </p:sp>
            <p:sp>
              <p:nvSpPr>
                <p:cNvPr id="52563" name="Freeform 176"/>
                <p:cNvSpPr>
                  <a:spLocks/>
                </p:cNvSpPr>
                <p:nvPr/>
              </p:nvSpPr>
              <p:spPr bwMode="auto">
                <a:xfrm>
                  <a:off x="4777" y="2841"/>
                  <a:ext cx="37" cy="19"/>
                </a:xfrm>
                <a:custGeom>
                  <a:avLst/>
                  <a:gdLst>
                    <a:gd name="T0" fmla="*/ 37 w 37"/>
                    <a:gd name="T1" fmla="*/ 18 h 19"/>
                    <a:gd name="T2" fmla="*/ 36 w 37"/>
                    <a:gd name="T3" fmla="*/ 19 h 19"/>
                    <a:gd name="T4" fmla="*/ 0 w 37"/>
                    <a:gd name="T5" fmla="*/ 3 h 19"/>
                    <a:gd name="T6" fmla="*/ 2 w 37"/>
                    <a:gd name="T7" fmla="*/ 0 h 19"/>
                    <a:gd name="T8" fmla="*/ 37 w 37"/>
                    <a:gd name="T9" fmla="*/ 18 h 19"/>
                    <a:gd name="T10" fmla="*/ 0 60000 65536"/>
                    <a:gd name="T11" fmla="*/ 0 60000 65536"/>
                    <a:gd name="T12" fmla="*/ 0 60000 65536"/>
                    <a:gd name="T13" fmla="*/ 0 60000 65536"/>
                    <a:gd name="T14" fmla="*/ 0 60000 65536"/>
                    <a:gd name="T15" fmla="*/ 0 w 37"/>
                    <a:gd name="T16" fmla="*/ 0 h 19"/>
                    <a:gd name="T17" fmla="*/ 37 w 37"/>
                    <a:gd name="T18" fmla="*/ 19 h 19"/>
                  </a:gdLst>
                  <a:ahLst/>
                  <a:cxnLst>
                    <a:cxn ang="T10">
                      <a:pos x="T0" y="T1"/>
                    </a:cxn>
                    <a:cxn ang="T11">
                      <a:pos x="T2" y="T3"/>
                    </a:cxn>
                    <a:cxn ang="T12">
                      <a:pos x="T4" y="T5"/>
                    </a:cxn>
                    <a:cxn ang="T13">
                      <a:pos x="T6" y="T7"/>
                    </a:cxn>
                    <a:cxn ang="T14">
                      <a:pos x="T8" y="T9"/>
                    </a:cxn>
                  </a:cxnLst>
                  <a:rect l="T15" t="T16" r="T17" b="T18"/>
                  <a:pathLst>
                    <a:path w="37" h="19">
                      <a:moveTo>
                        <a:pt x="37" y="18"/>
                      </a:moveTo>
                      <a:lnTo>
                        <a:pt x="36" y="19"/>
                      </a:lnTo>
                      <a:lnTo>
                        <a:pt x="0" y="3"/>
                      </a:lnTo>
                      <a:lnTo>
                        <a:pt x="2" y="0"/>
                      </a:lnTo>
                      <a:lnTo>
                        <a:pt x="37" y="18"/>
                      </a:lnTo>
                      <a:close/>
                    </a:path>
                  </a:pathLst>
                </a:custGeom>
                <a:solidFill>
                  <a:srgbClr val="6A6A6A"/>
                </a:solidFill>
                <a:ln w="9525">
                  <a:noFill/>
                  <a:round/>
                  <a:headEnd/>
                  <a:tailEnd/>
                </a:ln>
              </p:spPr>
              <p:txBody>
                <a:bodyPr/>
                <a:lstStyle/>
                <a:p>
                  <a:endParaRPr lang="en-US"/>
                </a:p>
              </p:txBody>
            </p:sp>
            <p:sp>
              <p:nvSpPr>
                <p:cNvPr id="52564" name="Freeform 177"/>
                <p:cNvSpPr>
                  <a:spLocks/>
                </p:cNvSpPr>
                <p:nvPr/>
              </p:nvSpPr>
              <p:spPr bwMode="auto">
                <a:xfrm>
                  <a:off x="4776" y="2844"/>
                  <a:ext cx="37" cy="18"/>
                </a:xfrm>
                <a:custGeom>
                  <a:avLst/>
                  <a:gdLst>
                    <a:gd name="T0" fmla="*/ 37 w 37"/>
                    <a:gd name="T1" fmla="*/ 16 h 18"/>
                    <a:gd name="T2" fmla="*/ 35 w 37"/>
                    <a:gd name="T3" fmla="*/ 18 h 18"/>
                    <a:gd name="T4" fmla="*/ 0 w 37"/>
                    <a:gd name="T5" fmla="*/ 2 h 18"/>
                    <a:gd name="T6" fmla="*/ 1 w 37"/>
                    <a:gd name="T7" fmla="*/ 0 h 18"/>
                    <a:gd name="T8" fmla="*/ 37 w 37"/>
                    <a:gd name="T9" fmla="*/ 16 h 18"/>
                    <a:gd name="T10" fmla="*/ 0 60000 65536"/>
                    <a:gd name="T11" fmla="*/ 0 60000 65536"/>
                    <a:gd name="T12" fmla="*/ 0 60000 65536"/>
                    <a:gd name="T13" fmla="*/ 0 60000 65536"/>
                    <a:gd name="T14" fmla="*/ 0 60000 65536"/>
                    <a:gd name="T15" fmla="*/ 0 w 37"/>
                    <a:gd name="T16" fmla="*/ 0 h 18"/>
                    <a:gd name="T17" fmla="*/ 37 w 37"/>
                    <a:gd name="T18" fmla="*/ 18 h 18"/>
                  </a:gdLst>
                  <a:ahLst/>
                  <a:cxnLst>
                    <a:cxn ang="T10">
                      <a:pos x="T0" y="T1"/>
                    </a:cxn>
                    <a:cxn ang="T11">
                      <a:pos x="T2" y="T3"/>
                    </a:cxn>
                    <a:cxn ang="T12">
                      <a:pos x="T4" y="T5"/>
                    </a:cxn>
                    <a:cxn ang="T13">
                      <a:pos x="T6" y="T7"/>
                    </a:cxn>
                    <a:cxn ang="T14">
                      <a:pos x="T8" y="T9"/>
                    </a:cxn>
                  </a:cxnLst>
                  <a:rect l="T15" t="T16" r="T17" b="T18"/>
                  <a:pathLst>
                    <a:path w="37" h="18">
                      <a:moveTo>
                        <a:pt x="37" y="16"/>
                      </a:moveTo>
                      <a:lnTo>
                        <a:pt x="35" y="18"/>
                      </a:lnTo>
                      <a:lnTo>
                        <a:pt x="0" y="2"/>
                      </a:lnTo>
                      <a:lnTo>
                        <a:pt x="1" y="0"/>
                      </a:lnTo>
                      <a:lnTo>
                        <a:pt x="37" y="16"/>
                      </a:lnTo>
                      <a:close/>
                    </a:path>
                  </a:pathLst>
                </a:custGeom>
                <a:solidFill>
                  <a:srgbClr val="585858"/>
                </a:solidFill>
                <a:ln w="9525">
                  <a:noFill/>
                  <a:round/>
                  <a:headEnd/>
                  <a:tailEnd/>
                </a:ln>
              </p:spPr>
              <p:txBody>
                <a:bodyPr/>
                <a:lstStyle/>
                <a:p>
                  <a:endParaRPr lang="en-US"/>
                </a:p>
              </p:txBody>
            </p:sp>
            <p:sp>
              <p:nvSpPr>
                <p:cNvPr id="52565" name="Freeform 178"/>
                <p:cNvSpPr>
                  <a:spLocks/>
                </p:cNvSpPr>
                <p:nvPr/>
              </p:nvSpPr>
              <p:spPr bwMode="auto">
                <a:xfrm>
                  <a:off x="4774" y="2846"/>
                  <a:ext cx="37" cy="27"/>
                </a:xfrm>
                <a:custGeom>
                  <a:avLst/>
                  <a:gdLst>
                    <a:gd name="T0" fmla="*/ 37 w 37"/>
                    <a:gd name="T1" fmla="*/ 16 h 27"/>
                    <a:gd name="T2" fmla="*/ 36 w 37"/>
                    <a:gd name="T3" fmla="*/ 27 h 27"/>
                    <a:gd name="T4" fmla="*/ 0 w 37"/>
                    <a:gd name="T5" fmla="*/ 9 h 27"/>
                    <a:gd name="T6" fmla="*/ 2 w 37"/>
                    <a:gd name="T7" fmla="*/ 0 h 27"/>
                    <a:gd name="T8" fmla="*/ 37 w 37"/>
                    <a:gd name="T9" fmla="*/ 16 h 27"/>
                    <a:gd name="T10" fmla="*/ 0 60000 65536"/>
                    <a:gd name="T11" fmla="*/ 0 60000 65536"/>
                    <a:gd name="T12" fmla="*/ 0 60000 65536"/>
                    <a:gd name="T13" fmla="*/ 0 60000 65536"/>
                    <a:gd name="T14" fmla="*/ 0 60000 65536"/>
                    <a:gd name="T15" fmla="*/ 0 w 37"/>
                    <a:gd name="T16" fmla="*/ 0 h 27"/>
                    <a:gd name="T17" fmla="*/ 37 w 37"/>
                    <a:gd name="T18" fmla="*/ 27 h 27"/>
                  </a:gdLst>
                  <a:ahLst/>
                  <a:cxnLst>
                    <a:cxn ang="T10">
                      <a:pos x="T0" y="T1"/>
                    </a:cxn>
                    <a:cxn ang="T11">
                      <a:pos x="T2" y="T3"/>
                    </a:cxn>
                    <a:cxn ang="T12">
                      <a:pos x="T4" y="T5"/>
                    </a:cxn>
                    <a:cxn ang="T13">
                      <a:pos x="T6" y="T7"/>
                    </a:cxn>
                    <a:cxn ang="T14">
                      <a:pos x="T8" y="T9"/>
                    </a:cxn>
                  </a:cxnLst>
                  <a:rect l="T15" t="T16" r="T17" b="T18"/>
                  <a:pathLst>
                    <a:path w="37" h="27">
                      <a:moveTo>
                        <a:pt x="37" y="16"/>
                      </a:moveTo>
                      <a:lnTo>
                        <a:pt x="36" y="27"/>
                      </a:lnTo>
                      <a:lnTo>
                        <a:pt x="0" y="9"/>
                      </a:lnTo>
                      <a:lnTo>
                        <a:pt x="2" y="0"/>
                      </a:lnTo>
                      <a:lnTo>
                        <a:pt x="37" y="16"/>
                      </a:lnTo>
                      <a:close/>
                    </a:path>
                  </a:pathLst>
                </a:custGeom>
                <a:solidFill>
                  <a:srgbClr val="474747"/>
                </a:solidFill>
                <a:ln w="9525">
                  <a:noFill/>
                  <a:round/>
                  <a:headEnd/>
                  <a:tailEnd/>
                </a:ln>
              </p:spPr>
              <p:txBody>
                <a:bodyPr/>
                <a:lstStyle/>
                <a:p>
                  <a:endParaRPr lang="en-US"/>
                </a:p>
              </p:txBody>
            </p:sp>
            <p:sp>
              <p:nvSpPr>
                <p:cNvPr id="52566" name="Freeform 179"/>
                <p:cNvSpPr>
                  <a:spLocks/>
                </p:cNvSpPr>
                <p:nvPr/>
              </p:nvSpPr>
              <p:spPr bwMode="auto">
                <a:xfrm>
                  <a:off x="4774" y="2855"/>
                  <a:ext cx="37" cy="28"/>
                </a:xfrm>
                <a:custGeom>
                  <a:avLst/>
                  <a:gdLst>
                    <a:gd name="T0" fmla="*/ 36 w 37"/>
                    <a:gd name="T1" fmla="*/ 18 h 28"/>
                    <a:gd name="T2" fmla="*/ 37 w 37"/>
                    <a:gd name="T3" fmla="*/ 28 h 28"/>
                    <a:gd name="T4" fmla="*/ 2 w 37"/>
                    <a:gd name="T5" fmla="*/ 12 h 28"/>
                    <a:gd name="T6" fmla="*/ 0 w 37"/>
                    <a:gd name="T7" fmla="*/ 0 h 28"/>
                    <a:gd name="T8" fmla="*/ 36 w 37"/>
                    <a:gd name="T9" fmla="*/ 18 h 28"/>
                    <a:gd name="T10" fmla="*/ 0 60000 65536"/>
                    <a:gd name="T11" fmla="*/ 0 60000 65536"/>
                    <a:gd name="T12" fmla="*/ 0 60000 65536"/>
                    <a:gd name="T13" fmla="*/ 0 60000 65536"/>
                    <a:gd name="T14" fmla="*/ 0 60000 65536"/>
                    <a:gd name="T15" fmla="*/ 0 w 37"/>
                    <a:gd name="T16" fmla="*/ 0 h 28"/>
                    <a:gd name="T17" fmla="*/ 37 w 37"/>
                    <a:gd name="T18" fmla="*/ 28 h 28"/>
                  </a:gdLst>
                  <a:ahLst/>
                  <a:cxnLst>
                    <a:cxn ang="T10">
                      <a:pos x="T0" y="T1"/>
                    </a:cxn>
                    <a:cxn ang="T11">
                      <a:pos x="T2" y="T3"/>
                    </a:cxn>
                    <a:cxn ang="T12">
                      <a:pos x="T4" y="T5"/>
                    </a:cxn>
                    <a:cxn ang="T13">
                      <a:pos x="T6" y="T7"/>
                    </a:cxn>
                    <a:cxn ang="T14">
                      <a:pos x="T8" y="T9"/>
                    </a:cxn>
                  </a:cxnLst>
                  <a:rect l="T15" t="T16" r="T17" b="T18"/>
                  <a:pathLst>
                    <a:path w="37" h="28">
                      <a:moveTo>
                        <a:pt x="36" y="18"/>
                      </a:moveTo>
                      <a:lnTo>
                        <a:pt x="37" y="28"/>
                      </a:lnTo>
                      <a:lnTo>
                        <a:pt x="2" y="12"/>
                      </a:lnTo>
                      <a:lnTo>
                        <a:pt x="0" y="0"/>
                      </a:lnTo>
                      <a:lnTo>
                        <a:pt x="36" y="18"/>
                      </a:lnTo>
                      <a:close/>
                    </a:path>
                  </a:pathLst>
                </a:custGeom>
                <a:solidFill>
                  <a:srgbClr val="3E3E3E"/>
                </a:solidFill>
                <a:ln w="9525">
                  <a:noFill/>
                  <a:round/>
                  <a:headEnd/>
                  <a:tailEnd/>
                </a:ln>
              </p:spPr>
              <p:txBody>
                <a:bodyPr/>
                <a:lstStyle/>
                <a:p>
                  <a:endParaRPr lang="en-US"/>
                </a:p>
              </p:txBody>
            </p:sp>
            <p:sp>
              <p:nvSpPr>
                <p:cNvPr id="52567" name="Freeform 180"/>
                <p:cNvSpPr>
                  <a:spLocks/>
                </p:cNvSpPr>
                <p:nvPr/>
              </p:nvSpPr>
              <p:spPr bwMode="auto">
                <a:xfrm>
                  <a:off x="4776" y="2867"/>
                  <a:ext cx="38" cy="21"/>
                </a:xfrm>
                <a:custGeom>
                  <a:avLst/>
                  <a:gdLst>
                    <a:gd name="T0" fmla="*/ 35 w 38"/>
                    <a:gd name="T1" fmla="*/ 16 h 21"/>
                    <a:gd name="T2" fmla="*/ 38 w 38"/>
                    <a:gd name="T3" fmla="*/ 21 h 21"/>
                    <a:gd name="T4" fmla="*/ 3 w 38"/>
                    <a:gd name="T5" fmla="*/ 3 h 21"/>
                    <a:gd name="T6" fmla="*/ 0 w 38"/>
                    <a:gd name="T7" fmla="*/ 0 h 21"/>
                    <a:gd name="T8" fmla="*/ 35 w 38"/>
                    <a:gd name="T9" fmla="*/ 16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35" y="16"/>
                      </a:moveTo>
                      <a:lnTo>
                        <a:pt x="38" y="21"/>
                      </a:lnTo>
                      <a:lnTo>
                        <a:pt x="3" y="3"/>
                      </a:lnTo>
                      <a:lnTo>
                        <a:pt x="0" y="0"/>
                      </a:lnTo>
                      <a:lnTo>
                        <a:pt x="35" y="16"/>
                      </a:lnTo>
                      <a:close/>
                    </a:path>
                  </a:pathLst>
                </a:custGeom>
                <a:solidFill>
                  <a:srgbClr val="3E3E3E"/>
                </a:solidFill>
                <a:ln w="9525">
                  <a:noFill/>
                  <a:round/>
                  <a:headEnd/>
                  <a:tailEnd/>
                </a:ln>
              </p:spPr>
              <p:txBody>
                <a:bodyPr/>
                <a:lstStyle/>
                <a:p>
                  <a:endParaRPr lang="en-US"/>
                </a:p>
              </p:txBody>
            </p:sp>
            <p:sp>
              <p:nvSpPr>
                <p:cNvPr id="52568" name="Freeform 181"/>
                <p:cNvSpPr>
                  <a:spLocks/>
                </p:cNvSpPr>
                <p:nvPr/>
              </p:nvSpPr>
              <p:spPr bwMode="auto">
                <a:xfrm>
                  <a:off x="4779" y="2870"/>
                  <a:ext cx="39" cy="21"/>
                </a:xfrm>
                <a:custGeom>
                  <a:avLst/>
                  <a:gdLst>
                    <a:gd name="T0" fmla="*/ 35 w 39"/>
                    <a:gd name="T1" fmla="*/ 18 h 21"/>
                    <a:gd name="T2" fmla="*/ 39 w 39"/>
                    <a:gd name="T3" fmla="*/ 21 h 21"/>
                    <a:gd name="T4" fmla="*/ 3 w 39"/>
                    <a:gd name="T5" fmla="*/ 3 h 21"/>
                    <a:gd name="T6" fmla="*/ 0 w 39"/>
                    <a:gd name="T7" fmla="*/ 0 h 21"/>
                    <a:gd name="T8" fmla="*/ 35 w 39"/>
                    <a:gd name="T9" fmla="*/ 18 h 21"/>
                    <a:gd name="T10" fmla="*/ 0 60000 65536"/>
                    <a:gd name="T11" fmla="*/ 0 60000 65536"/>
                    <a:gd name="T12" fmla="*/ 0 60000 65536"/>
                    <a:gd name="T13" fmla="*/ 0 60000 65536"/>
                    <a:gd name="T14" fmla="*/ 0 60000 65536"/>
                    <a:gd name="T15" fmla="*/ 0 w 39"/>
                    <a:gd name="T16" fmla="*/ 0 h 21"/>
                    <a:gd name="T17" fmla="*/ 39 w 39"/>
                    <a:gd name="T18" fmla="*/ 21 h 21"/>
                  </a:gdLst>
                  <a:ahLst/>
                  <a:cxnLst>
                    <a:cxn ang="T10">
                      <a:pos x="T0" y="T1"/>
                    </a:cxn>
                    <a:cxn ang="T11">
                      <a:pos x="T2" y="T3"/>
                    </a:cxn>
                    <a:cxn ang="T12">
                      <a:pos x="T4" y="T5"/>
                    </a:cxn>
                    <a:cxn ang="T13">
                      <a:pos x="T6" y="T7"/>
                    </a:cxn>
                    <a:cxn ang="T14">
                      <a:pos x="T8" y="T9"/>
                    </a:cxn>
                  </a:cxnLst>
                  <a:rect l="T15" t="T16" r="T17" b="T18"/>
                  <a:pathLst>
                    <a:path w="39" h="21">
                      <a:moveTo>
                        <a:pt x="35" y="18"/>
                      </a:moveTo>
                      <a:lnTo>
                        <a:pt x="39" y="21"/>
                      </a:lnTo>
                      <a:lnTo>
                        <a:pt x="3" y="3"/>
                      </a:lnTo>
                      <a:lnTo>
                        <a:pt x="0" y="0"/>
                      </a:lnTo>
                      <a:lnTo>
                        <a:pt x="35" y="18"/>
                      </a:lnTo>
                      <a:close/>
                    </a:path>
                  </a:pathLst>
                </a:custGeom>
                <a:solidFill>
                  <a:srgbClr val="4B4B4B"/>
                </a:solidFill>
                <a:ln w="9525">
                  <a:noFill/>
                  <a:round/>
                  <a:headEnd/>
                  <a:tailEnd/>
                </a:ln>
              </p:spPr>
              <p:txBody>
                <a:bodyPr/>
                <a:lstStyle/>
                <a:p>
                  <a:endParaRPr lang="en-US"/>
                </a:p>
              </p:txBody>
            </p:sp>
            <p:sp>
              <p:nvSpPr>
                <p:cNvPr id="52569" name="Freeform 182"/>
                <p:cNvSpPr>
                  <a:spLocks/>
                </p:cNvSpPr>
                <p:nvPr/>
              </p:nvSpPr>
              <p:spPr bwMode="auto">
                <a:xfrm>
                  <a:off x="4782" y="2873"/>
                  <a:ext cx="39" cy="20"/>
                </a:xfrm>
                <a:custGeom>
                  <a:avLst/>
                  <a:gdLst>
                    <a:gd name="T0" fmla="*/ 36 w 39"/>
                    <a:gd name="T1" fmla="*/ 18 h 20"/>
                    <a:gd name="T2" fmla="*/ 39 w 39"/>
                    <a:gd name="T3" fmla="*/ 20 h 20"/>
                    <a:gd name="T4" fmla="*/ 3 w 39"/>
                    <a:gd name="T5" fmla="*/ 2 h 20"/>
                    <a:gd name="T6" fmla="*/ 0 w 39"/>
                    <a:gd name="T7" fmla="*/ 0 h 20"/>
                    <a:gd name="T8" fmla="*/ 36 w 39"/>
                    <a:gd name="T9" fmla="*/ 18 h 20"/>
                    <a:gd name="T10" fmla="*/ 0 60000 65536"/>
                    <a:gd name="T11" fmla="*/ 0 60000 65536"/>
                    <a:gd name="T12" fmla="*/ 0 60000 65536"/>
                    <a:gd name="T13" fmla="*/ 0 60000 65536"/>
                    <a:gd name="T14" fmla="*/ 0 60000 65536"/>
                    <a:gd name="T15" fmla="*/ 0 w 39"/>
                    <a:gd name="T16" fmla="*/ 0 h 20"/>
                    <a:gd name="T17" fmla="*/ 39 w 39"/>
                    <a:gd name="T18" fmla="*/ 20 h 20"/>
                  </a:gdLst>
                  <a:ahLst/>
                  <a:cxnLst>
                    <a:cxn ang="T10">
                      <a:pos x="T0" y="T1"/>
                    </a:cxn>
                    <a:cxn ang="T11">
                      <a:pos x="T2" y="T3"/>
                    </a:cxn>
                    <a:cxn ang="T12">
                      <a:pos x="T4" y="T5"/>
                    </a:cxn>
                    <a:cxn ang="T13">
                      <a:pos x="T6" y="T7"/>
                    </a:cxn>
                    <a:cxn ang="T14">
                      <a:pos x="T8" y="T9"/>
                    </a:cxn>
                  </a:cxnLst>
                  <a:rect l="T15" t="T16" r="T17" b="T18"/>
                  <a:pathLst>
                    <a:path w="39" h="20">
                      <a:moveTo>
                        <a:pt x="36" y="18"/>
                      </a:moveTo>
                      <a:lnTo>
                        <a:pt x="39" y="20"/>
                      </a:lnTo>
                      <a:lnTo>
                        <a:pt x="3" y="2"/>
                      </a:lnTo>
                      <a:lnTo>
                        <a:pt x="0" y="0"/>
                      </a:lnTo>
                      <a:lnTo>
                        <a:pt x="36" y="18"/>
                      </a:lnTo>
                      <a:close/>
                    </a:path>
                  </a:pathLst>
                </a:custGeom>
                <a:solidFill>
                  <a:srgbClr val="515151"/>
                </a:solidFill>
                <a:ln w="9525">
                  <a:noFill/>
                  <a:round/>
                  <a:headEnd/>
                  <a:tailEnd/>
                </a:ln>
              </p:spPr>
              <p:txBody>
                <a:bodyPr/>
                <a:lstStyle/>
                <a:p>
                  <a:endParaRPr lang="en-US"/>
                </a:p>
              </p:txBody>
            </p:sp>
            <p:sp>
              <p:nvSpPr>
                <p:cNvPr id="52570" name="Freeform 183"/>
                <p:cNvSpPr>
                  <a:spLocks/>
                </p:cNvSpPr>
                <p:nvPr/>
              </p:nvSpPr>
              <p:spPr bwMode="auto">
                <a:xfrm>
                  <a:off x="4789" y="2836"/>
                  <a:ext cx="41" cy="18"/>
                </a:xfrm>
                <a:custGeom>
                  <a:avLst/>
                  <a:gdLst>
                    <a:gd name="T0" fmla="*/ 41 w 41"/>
                    <a:gd name="T1" fmla="*/ 18 h 18"/>
                    <a:gd name="T2" fmla="*/ 35 w 41"/>
                    <a:gd name="T3" fmla="*/ 16 h 18"/>
                    <a:gd name="T4" fmla="*/ 0 w 41"/>
                    <a:gd name="T5" fmla="*/ 0 h 18"/>
                    <a:gd name="T6" fmla="*/ 6 w 41"/>
                    <a:gd name="T7" fmla="*/ 2 h 18"/>
                    <a:gd name="T8" fmla="*/ 41 w 41"/>
                    <a:gd name="T9" fmla="*/ 18 h 18"/>
                    <a:gd name="T10" fmla="*/ 0 60000 65536"/>
                    <a:gd name="T11" fmla="*/ 0 60000 65536"/>
                    <a:gd name="T12" fmla="*/ 0 60000 65536"/>
                    <a:gd name="T13" fmla="*/ 0 60000 65536"/>
                    <a:gd name="T14" fmla="*/ 0 60000 65536"/>
                    <a:gd name="T15" fmla="*/ 0 w 41"/>
                    <a:gd name="T16" fmla="*/ 0 h 18"/>
                    <a:gd name="T17" fmla="*/ 41 w 41"/>
                    <a:gd name="T18" fmla="*/ 18 h 18"/>
                  </a:gdLst>
                  <a:ahLst/>
                  <a:cxnLst>
                    <a:cxn ang="T10">
                      <a:pos x="T0" y="T1"/>
                    </a:cxn>
                    <a:cxn ang="T11">
                      <a:pos x="T2" y="T3"/>
                    </a:cxn>
                    <a:cxn ang="T12">
                      <a:pos x="T4" y="T5"/>
                    </a:cxn>
                    <a:cxn ang="T13">
                      <a:pos x="T6" y="T7"/>
                    </a:cxn>
                    <a:cxn ang="T14">
                      <a:pos x="T8" y="T9"/>
                    </a:cxn>
                  </a:cxnLst>
                  <a:rect l="T15" t="T16" r="T17" b="T18"/>
                  <a:pathLst>
                    <a:path w="41" h="18">
                      <a:moveTo>
                        <a:pt x="41" y="18"/>
                      </a:moveTo>
                      <a:lnTo>
                        <a:pt x="35" y="16"/>
                      </a:lnTo>
                      <a:lnTo>
                        <a:pt x="0" y="0"/>
                      </a:lnTo>
                      <a:lnTo>
                        <a:pt x="6" y="2"/>
                      </a:lnTo>
                      <a:lnTo>
                        <a:pt x="41" y="18"/>
                      </a:lnTo>
                      <a:close/>
                    </a:path>
                  </a:pathLst>
                </a:custGeom>
                <a:solidFill>
                  <a:srgbClr val="838383"/>
                </a:solidFill>
                <a:ln w="9525">
                  <a:noFill/>
                  <a:round/>
                  <a:headEnd/>
                  <a:tailEnd/>
                </a:ln>
              </p:spPr>
              <p:txBody>
                <a:bodyPr/>
                <a:lstStyle/>
                <a:p>
                  <a:endParaRPr lang="en-US"/>
                </a:p>
              </p:txBody>
            </p:sp>
            <p:sp>
              <p:nvSpPr>
                <p:cNvPr id="52571" name="Freeform 184"/>
                <p:cNvSpPr>
                  <a:spLocks noEditPoints="1"/>
                </p:cNvSpPr>
                <p:nvPr/>
              </p:nvSpPr>
              <p:spPr bwMode="auto">
                <a:xfrm>
                  <a:off x="4810" y="2852"/>
                  <a:ext cx="77" cy="81"/>
                </a:xfrm>
                <a:custGeom>
                  <a:avLst/>
                  <a:gdLst>
                    <a:gd name="T0" fmla="*/ 61 w 77"/>
                    <a:gd name="T1" fmla="*/ 0 h 81"/>
                    <a:gd name="T2" fmla="*/ 16 w 77"/>
                    <a:gd name="T3" fmla="*/ 81 h 81"/>
                    <a:gd name="T4" fmla="*/ 14 w 77"/>
                    <a:gd name="T5" fmla="*/ 0 h 81"/>
                    <a:gd name="T6" fmla="*/ 8 w 77"/>
                    <a:gd name="T7" fmla="*/ 3 h 81"/>
                    <a:gd name="T8" fmla="*/ 1 w 77"/>
                    <a:gd name="T9" fmla="*/ 10 h 81"/>
                    <a:gd name="T10" fmla="*/ 1 w 77"/>
                    <a:gd name="T11" fmla="*/ 31 h 81"/>
                    <a:gd name="T12" fmla="*/ 8 w 77"/>
                    <a:gd name="T13" fmla="*/ 39 h 81"/>
                    <a:gd name="T14" fmla="*/ 14 w 77"/>
                    <a:gd name="T15" fmla="*/ 41 h 81"/>
                    <a:gd name="T16" fmla="*/ 24 w 77"/>
                    <a:gd name="T17" fmla="*/ 36 h 81"/>
                    <a:gd name="T18" fmla="*/ 29 w 77"/>
                    <a:gd name="T19" fmla="*/ 21 h 81"/>
                    <a:gd name="T20" fmla="*/ 25 w 77"/>
                    <a:gd name="T21" fmla="*/ 7 h 81"/>
                    <a:gd name="T22" fmla="*/ 14 w 77"/>
                    <a:gd name="T23" fmla="*/ 0 h 81"/>
                    <a:gd name="T24" fmla="*/ 16 w 77"/>
                    <a:gd name="T25" fmla="*/ 5 h 81"/>
                    <a:gd name="T26" fmla="*/ 20 w 77"/>
                    <a:gd name="T27" fmla="*/ 12 h 81"/>
                    <a:gd name="T28" fmla="*/ 20 w 77"/>
                    <a:gd name="T29" fmla="*/ 29 h 81"/>
                    <a:gd name="T30" fmla="*/ 16 w 77"/>
                    <a:gd name="T31" fmla="*/ 37 h 81"/>
                    <a:gd name="T32" fmla="*/ 11 w 77"/>
                    <a:gd name="T33" fmla="*/ 37 h 81"/>
                    <a:gd name="T34" fmla="*/ 8 w 77"/>
                    <a:gd name="T35" fmla="*/ 21 h 81"/>
                    <a:gd name="T36" fmla="*/ 9 w 77"/>
                    <a:gd name="T37" fmla="*/ 7 h 81"/>
                    <a:gd name="T38" fmla="*/ 14 w 77"/>
                    <a:gd name="T39" fmla="*/ 3 h 81"/>
                    <a:gd name="T40" fmla="*/ 59 w 77"/>
                    <a:gd name="T41" fmla="*/ 41 h 81"/>
                    <a:gd name="T42" fmla="*/ 53 w 77"/>
                    <a:gd name="T43" fmla="*/ 45 h 81"/>
                    <a:gd name="T44" fmla="*/ 48 w 77"/>
                    <a:gd name="T45" fmla="*/ 60 h 81"/>
                    <a:gd name="T46" fmla="*/ 53 w 77"/>
                    <a:gd name="T47" fmla="*/ 74 h 81"/>
                    <a:gd name="T48" fmla="*/ 59 w 77"/>
                    <a:gd name="T49" fmla="*/ 79 h 81"/>
                    <a:gd name="T50" fmla="*/ 69 w 77"/>
                    <a:gd name="T51" fmla="*/ 79 h 81"/>
                    <a:gd name="T52" fmla="*/ 75 w 77"/>
                    <a:gd name="T53" fmla="*/ 70 h 81"/>
                    <a:gd name="T54" fmla="*/ 75 w 77"/>
                    <a:gd name="T55" fmla="*/ 50 h 81"/>
                    <a:gd name="T56" fmla="*/ 69 w 77"/>
                    <a:gd name="T57" fmla="*/ 42 h 81"/>
                    <a:gd name="T58" fmla="*/ 62 w 77"/>
                    <a:gd name="T59" fmla="*/ 41 h 81"/>
                    <a:gd name="T60" fmla="*/ 66 w 77"/>
                    <a:gd name="T61" fmla="*/ 44 h 81"/>
                    <a:gd name="T62" fmla="*/ 69 w 77"/>
                    <a:gd name="T63" fmla="*/ 52 h 81"/>
                    <a:gd name="T64" fmla="*/ 69 w 77"/>
                    <a:gd name="T65" fmla="*/ 70 h 81"/>
                    <a:gd name="T66" fmla="*/ 66 w 77"/>
                    <a:gd name="T67" fmla="*/ 76 h 81"/>
                    <a:gd name="T68" fmla="*/ 61 w 77"/>
                    <a:gd name="T69" fmla="*/ 76 h 81"/>
                    <a:gd name="T70" fmla="*/ 58 w 77"/>
                    <a:gd name="T71" fmla="*/ 70 h 81"/>
                    <a:gd name="T72" fmla="*/ 58 w 77"/>
                    <a:gd name="T73" fmla="*/ 52 h 81"/>
                    <a:gd name="T74" fmla="*/ 61 w 77"/>
                    <a:gd name="T75" fmla="*/ 44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81"/>
                    <a:gd name="T116" fmla="*/ 77 w 77"/>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81">
                      <a:moveTo>
                        <a:pt x="66" y="0"/>
                      </a:moveTo>
                      <a:lnTo>
                        <a:pt x="61" y="0"/>
                      </a:lnTo>
                      <a:lnTo>
                        <a:pt x="12" y="81"/>
                      </a:lnTo>
                      <a:lnTo>
                        <a:pt x="16" y="81"/>
                      </a:lnTo>
                      <a:lnTo>
                        <a:pt x="66" y="0"/>
                      </a:lnTo>
                      <a:close/>
                      <a:moveTo>
                        <a:pt x="14" y="0"/>
                      </a:moveTo>
                      <a:lnTo>
                        <a:pt x="11" y="2"/>
                      </a:lnTo>
                      <a:lnTo>
                        <a:pt x="8" y="3"/>
                      </a:lnTo>
                      <a:lnTo>
                        <a:pt x="4" y="7"/>
                      </a:lnTo>
                      <a:lnTo>
                        <a:pt x="1" y="10"/>
                      </a:lnTo>
                      <a:lnTo>
                        <a:pt x="0" y="21"/>
                      </a:lnTo>
                      <a:lnTo>
                        <a:pt x="1" y="31"/>
                      </a:lnTo>
                      <a:lnTo>
                        <a:pt x="4" y="36"/>
                      </a:lnTo>
                      <a:lnTo>
                        <a:pt x="8" y="39"/>
                      </a:lnTo>
                      <a:lnTo>
                        <a:pt x="11" y="41"/>
                      </a:lnTo>
                      <a:lnTo>
                        <a:pt x="14" y="41"/>
                      </a:lnTo>
                      <a:lnTo>
                        <a:pt x="19" y="41"/>
                      </a:lnTo>
                      <a:lnTo>
                        <a:pt x="24" y="36"/>
                      </a:lnTo>
                      <a:lnTo>
                        <a:pt x="27" y="29"/>
                      </a:lnTo>
                      <a:lnTo>
                        <a:pt x="29" y="21"/>
                      </a:lnTo>
                      <a:lnTo>
                        <a:pt x="27" y="13"/>
                      </a:lnTo>
                      <a:lnTo>
                        <a:pt x="25" y="7"/>
                      </a:lnTo>
                      <a:lnTo>
                        <a:pt x="20" y="2"/>
                      </a:lnTo>
                      <a:lnTo>
                        <a:pt x="14" y="0"/>
                      </a:lnTo>
                      <a:close/>
                      <a:moveTo>
                        <a:pt x="14" y="3"/>
                      </a:moveTo>
                      <a:lnTo>
                        <a:pt x="16" y="5"/>
                      </a:lnTo>
                      <a:lnTo>
                        <a:pt x="17" y="7"/>
                      </a:lnTo>
                      <a:lnTo>
                        <a:pt x="20" y="12"/>
                      </a:lnTo>
                      <a:lnTo>
                        <a:pt x="20" y="21"/>
                      </a:lnTo>
                      <a:lnTo>
                        <a:pt x="20" y="29"/>
                      </a:lnTo>
                      <a:lnTo>
                        <a:pt x="17" y="36"/>
                      </a:lnTo>
                      <a:lnTo>
                        <a:pt x="16" y="37"/>
                      </a:lnTo>
                      <a:lnTo>
                        <a:pt x="14" y="39"/>
                      </a:lnTo>
                      <a:lnTo>
                        <a:pt x="11" y="37"/>
                      </a:lnTo>
                      <a:lnTo>
                        <a:pt x="9" y="32"/>
                      </a:lnTo>
                      <a:lnTo>
                        <a:pt x="8" y="21"/>
                      </a:lnTo>
                      <a:lnTo>
                        <a:pt x="8" y="12"/>
                      </a:lnTo>
                      <a:lnTo>
                        <a:pt x="9" y="7"/>
                      </a:lnTo>
                      <a:lnTo>
                        <a:pt x="12" y="5"/>
                      </a:lnTo>
                      <a:lnTo>
                        <a:pt x="14" y="3"/>
                      </a:lnTo>
                      <a:close/>
                      <a:moveTo>
                        <a:pt x="62" y="41"/>
                      </a:moveTo>
                      <a:lnTo>
                        <a:pt x="59" y="41"/>
                      </a:lnTo>
                      <a:lnTo>
                        <a:pt x="56" y="42"/>
                      </a:lnTo>
                      <a:lnTo>
                        <a:pt x="53" y="45"/>
                      </a:lnTo>
                      <a:lnTo>
                        <a:pt x="51" y="50"/>
                      </a:lnTo>
                      <a:lnTo>
                        <a:pt x="48" y="60"/>
                      </a:lnTo>
                      <a:lnTo>
                        <a:pt x="51" y="71"/>
                      </a:lnTo>
                      <a:lnTo>
                        <a:pt x="53" y="74"/>
                      </a:lnTo>
                      <a:lnTo>
                        <a:pt x="56" y="78"/>
                      </a:lnTo>
                      <a:lnTo>
                        <a:pt x="59" y="79"/>
                      </a:lnTo>
                      <a:lnTo>
                        <a:pt x="62" y="81"/>
                      </a:lnTo>
                      <a:lnTo>
                        <a:pt x="69" y="79"/>
                      </a:lnTo>
                      <a:lnTo>
                        <a:pt x="72" y="76"/>
                      </a:lnTo>
                      <a:lnTo>
                        <a:pt x="75" y="70"/>
                      </a:lnTo>
                      <a:lnTo>
                        <a:pt x="77" y="60"/>
                      </a:lnTo>
                      <a:lnTo>
                        <a:pt x="75" y="50"/>
                      </a:lnTo>
                      <a:lnTo>
                        <a:pt x="72" y="45"/>
                      </a:lnTo>
                      <a:lnTo>
                        <a:pt x="69" y="42"/>
                      </a:lnTo>
                      <a:lnTo>
                        <a:pt x="66" y="41"/>
                      </a:lnTo>
                      <a:lnTo>
                        <a:pt x="62" y="41"/>
                      </a:lnTo>
                      <a:close/>
                      <a:moveTo>
                        <a:pt x="62" y="44"/>
                      </a:moveTo>
                      <a:lnTo>
                        <a:pt x="66" y="44"/>
                      </a:lnTo>
                      <a:lnTo>
                        <a:pt x="67" y="45"/>
                      </a:lnTo>
                      <a:lnTo>
                        <a:pt x="69" y="52"/>
                      </a:lnTo>
                      <a:lnTo>
                        <a:pt x="69" y="60"/>
                      </a:lnTo>
                      <a:lnTo>
                        <a:pt x="69" y="70"/>
                      </a:lnTo>
                      <a:lnTo>
                        <a:pt x="67" y="74"/>
                      </a:lnTo>
                      <a:lnTo>
                        <a:pt x="66" y="76"/>
                      </a:lnTo>
                      <a:lnTo>
                        <a:pt x="62" y="78"/>
                      </a:lnTo>
                      <a:lnTo>
                        <a:pt x="61" y="76"/>
                      </a:lnTo>
                      <a:lnTo>
                        <a:pt x="59" y="74"/>
                      </a:lnTo>
                      <a:lnTo>
                        <a:pt x="58" y="70"/>
                      </a:lnTo>
                      <a:lnTo>
                        <a:pt x="56" y="62"/>
                      </a:lnTo>
                      <a:lnTo>
                        <a:pt x="58" y="52"/>
                      </a:lnTo>
                      <a:lnTo>
                        <a:pt x="59" y="45"/>
                      </a:lnTo>
                      <a:lnTo>
                        <a:pt x="61" y="44"/>
                      </a:lnTo>
                      <a:lnTo>
                        <a:pt x="62" y="44"/>
                      </a:lnTo>
                      <a:close/>
                    </a:path>
                  </a:pathLst>
                </a:custGeom>
                <a:solidFill>
                  <a:srgbClr val="111111"/>
                </a:solidFill>
                <a:ln w="9525">
                  <a:noFill/>
                  <a:round/>
                  <a:headEnd/>
                  <a:tailEnd/>
                </a:ln>
              </p:spPr>
              <p:txBody>
                <a:bodyPr/>
                <a:lstStyle/>
                <a:p>
                  <a:endParaRPr lang="en-US"/>
                </a:p>
              </p:txBody>
            </p:sp>
            <p:sp>
              <p:nvSpPr>
                <p:cNvPr id="52572" name="Freeform 185"/>
                <p:cNvSpPr>
                  <a:spLocks/>
                </p:cNvSpPr>
                <p:nvPr/>
              </p:nvSpPr>
              <p:spPr bwMode="auto">
                <a:xfrm>
                  <a:off x="4740" y="2847"/>
                  <a:ext cx="53" cy="84"/>
                </a:xfrm>
                <a:custGeom>
                  <a:avLst/>
                  <a:gdLst>
                    <a:gd name="T0" fmla="*/ 53 w 53"/>
                    <a:gd name="T1" fmla="*/ 17 h 84"/>
                    <a:gd name="T2" fmla="*/ 34 w 53"/>
                    <a:gd name="T3" fmla="*/ 84 h 84"/>
                    <a:gd name="T4" fmla="*/ 0 w 53"/>
                    <a:gd name="T5" fmla="*/ 65 h 84"/>
                    <a:gd name="T6" fmla="*/ 20 w 53"/>
                    <a:gd name="T7" fmla="*/ 0 h 84"/>
                    <a:gd name="T8" fmla="*/ 53 w 53"/>
                    <a:gd name="T9" fmla="*/ 17 h 84"/>
                    <a:gd name="T10" fmla="*/ 0 60000 65536"/>
                    <a:gd name="T11" fmla="*/ 0 60000 65536"/>
                    <a:gd name="T12" fmla="*/ 0 60000 65536"/>
                    <a:gd name="T13" fmla="*/ 0 60000 65536"/>
                    <a:gd name="T14" fmla="*/ 0 60000 65536"/>
                    <a:gd name="T15" fmla="*/ 0 w 53"/>
                    <a:gd name="T16" fmla="*/ 0 h 84"/>
                    <a:gd name="T17" fmla="*/ 53 w 53"/>
                    <a:gd name="T18" fmla="*/ 84 h 84"/>
                  </a:gdLst>
                  <a:ahLst/>
                  <a:cxnLst>
                    <a:cxn ang="T10">
                      <a:pos x="T0" y="T1"/>
                    </a:cxn>
                    <a:cxn ang="T11">
                      <a:pos x="T2" y="T3"/>
                    </a:cxn>
                    <a:cxn ang="T12">
                      <a:pos x="T4" y="T5"/>
                    </a:cxn>
                    <a:cxn ang="T13">
                      <a:pos x="T6" y="T7"/>
                    </a:cxn>
                    <a:cxn ang="T14">
                      <a:pos x="T8" y="T9"/>
                    </a:cxn>
                  </a:cxnLst>
                  <a:rect l="T15" t="T16" r="T17" b="T18"/>
                  <a:pathLst>
                    <a:path w="53" h="84">
                      <a:moveTo>
                        <a:pt x="53" y="17"/>
                      </a:moveTo>
                      <a:lnTo>
                        <a:pt x="34" y="84"/>
                      </a:lnTo>
                      <a:lnTo>
                        <a:pt x="0" y="65"/>
                      </a:lnTo>
                      <a:lnTo>
                        <a:pt x="20" y="0"/>
                      </a:lnTo>
                      <a:lnTo>
                        <a:pt x="53" y="17"/>
                      </a:lnTo>
                      <a:close/>
                    </a:path>
                  </a:pathLst>
                </a:custGeom>
                <a:solidFill>
                  <a:srgbClr val="505050"/>
                </a:solidFill>
                <a:ln w="9525">
                  <a:noFill/>
                  <a:round/>
                  <a:headEnd/>
                  <a:tailEnd/>
                </a:ln>
              </p:spPr>
              <p:txBody>
                <a:bodyPr/>
                <a:lstStyle/>
                <a:p>
                  <a:endParaRPr lang="en-US"/>
                </a:p>
              </p:txBody>
            </p:sp>
            <p:sp>
              <p:nvSpPr>
                <p:cNvPr id="52573" name="Freeform 186"/>
                <p:cNvSpPr>
                  <a:spLocks/>
                </p:cNvSpPr>
                <p:nvPr/>
              </p:nvSpPr>
              <p:spPr bwMode="auto">
                <a:xfrm>
                  <a:off x="4726" y="2838"/>
                  <a:ext cx="40" cy="34"/>
                </a:xfrm>
                <a:custGeom>
                  <a:avLst/>
                  <a:gdLst>
                    <a:gd name="T0" fmla="*/ 40 w 40"/>
                    <a:gd name="T1" fmla="*/ 16 h 34"/>
                    <a:gd name="T2" fmla="*/ 34 w 40"/>
                    <a:gd name="T3" fmla="*/ 34 h 34"/>
                    <a:gd name="T4" fmla="*/ 0 w 40"/>
                    <a:gd name="T5" fmla="*/ 17 h 34"/>
                    <a:gd name="T6" fmla="*/ 6 w 40"/>
                    <a:gd name="T7" fmla="*/ 0 h 34"/>
                    <a:gd name="T8" fmla="*/ 40 w 40"/>
                    <a:gd name="T9" fmla="*/ 16 h 34"/>
                    <a:gd name="T10" fmla="*/ 0 60000 65536"/>
                    <a:gd name="T11" fmla="*/ 0 60000 65536"/>
                    <a:gd name="T12" fmla="*/ 0 60000 65536"/>
                    <a:gd name="T13" fmla="*/ 0 60000 65536"/>
                    <a:gd name="T14" fmla="*/ 0 60000 65536"/>
                    <a:gd name="T15" fmla="*/ 0 w 40"/>
                    <a:gd name="T16" fmla="*/ 0 h 34"/>
                    <a:gd name="T17" fmla="*/ 40 w 40"/>
                    <a:gd name="T18" fmla="*/ 34 h 34"/>
                  </a:gdLst>
                  <a:ahLst/>
                  <a:cxnLst>
                    <a:cxn ang="T10">
                      <a:pos x="T0" y="T1"/>
                    </a:cxn>
                    <a:cxn ang="T11">
                      <a:pos x="T2" y="T3"/>
                    </a:cxn>
                    <a:cxn ang="T12">
                      <a:pos x="T4" y="T5"/>
                    </a:cxn>
                    <a:cxn ang="T13">
                      <a:pos x="T6" y="T7"/>
                    </a:cxn>
                    <a:cxn ang="T14">
                      <a:pos x="T8" y="T9"/>
                    </a:cxn>
                  </a:cxnLst>
                  <a:rect l="T15" t="T16" r="T17" b="T18"/>
                  <a:pathLst>
                    <a:path w="40" h="34">
                      <a:moveTo>
                        <a:pt x="40" y="16"/>
                      </a:moveTo>
                      <a:lnTo>
                        <a:pt x="34" y="34"/>
                      </a:lnTo>
                      <a:lnTo>
                        <a:pt x="0" y="17"/>
                      </a:lnTo>
                      <a:lnTo>
                        <a:pt x="6" y="0"/>
                      </a:lnTo>
                      <a:lnTo>
                        <a:pt x="40" y="16"/>
                      </a:lnTo>
                      <a:close/>
                    </a:path>
                  </a:pathLst>
                </a:custGeom>
                <a:solidFill>
                  <a:srgbClr val="545454"/>
                </a:solidFill>
                <a:ln w="9525">
                  <a:noFill/>
                  <a:round/>
                  <a:headEnd/>
                  <a:tailEnd/>
                </a:ln>
              </p:spPr>
              <p:txBody>
                <a:bodyPr/>
                <a:lstStyle/>
                <a:p>
                  <a:endParaRPr lang="en-US"/>
                </a:p>
              </p:txBody>
            </p:sp>
            <p:sp>
              <p:nvSpPr>
                <p:cNvPr id="52574" name="Freeform 187"/>
                <p:cNvSpPr>
                  <a:spLocks/>
                </p:cNvSpPr>
                <p:nvPr/>
              </p:nvSpPr>
              <p:spPr bwMode="auto">
                <a:xfrm>
                  <a:off x="4732" y="2838"/>
                  <a:ext cx="69" cy="16"/>
                </a:xfrm>
                <a:custGeom>
                  <a:avLst/>
                  <a:gdLst>
                    <a:gd name="T0" fmla="*/ 69 w 69"/>
                    <a:gd name="T1" fmla="*/ 16 h 16"/>
                    <a:gd name="T2" fmla="*/ 34 w 69"/>
                    <a:gd name="T3" fmla="*/ 16 h 16"/>
                    <a:gd name="T4" fmla="*/ 0 w 69"/>
                    <a:gd name="T5" fmla="*/ 0 h 16"/>
                    <a:gd name="T6" fmla="*/ 34 w 69"/>
                    <a:gd name="T7" fmla="*/ 0 h 16"/>
                    <a:gd name="T8" fmla="*/ 69 w 69"/>
                    <a:gd name="T9" fmla="*/ 16 h 16"/>
                    <a:gd name="T10" fmla="*/ 0 60000 65536"/>
                    <a:gd name="T11" fmla="*/ 0 60000 65536"/>
                    <a:gd name="T12" fmla="*/ 0 60000 65536"/>
                    <a:gd name="T13" fmla="*/ 0 60000 65536"/>
                    <a:gd name="T14" fmla="*/ 0 60000 65536"/>
                    <a:gd name="T15" fmla="*/ 0 w 69"/>
                    <a:gd name="T16" fmla="*/ 0 h 16"/>
                    <a:gd name="T17" fmla="*/ 69 w 69"/>
                    <a:gd name="T18" fmla="*/ 16 h 16"/>
                  </a:gdLst>
                  <a:ahLst/>
                  <a:cxnLst>
                    <a:cxn ang="T10">
                      <a:pos x="T0" y="T1"/>
                    </a:cxn>
                    <a:cxn ang="T11">
                      <a:pos x="T2" y="T3"/>
                    </a:cxn>
                    <a:cxn ang="T12">
                      <a:pos x="T4" y="T5"/>
                    </a:cxn>
                    <a:cxn ang="T13">
                      <a:pos x="T6" y="T7"/>
                    </a:cxn>
                    <a:cxn ang="T14">
                      <a:pos x="T8" y="T9"/>
                    </a:cxn>
                  </a:cxnLst>
                  <a:rect l="T15" t="T16" r="T17" b="T18"/>
                  <a:pathLst>
                    <a:path w="69" h="16">
                      <a:moveTo>
                        <a:pt x="69" y="16"/>
                      </a:moveTo>
                      <a:lnTo>
                        <a:pt x="34" y="16"/>
                      </a:lnTo>
                      <a:lnTo>
                        <a:pt x="0" y="0"/>
                      </a:lnTo>
                      <a:lnTo>
                        <a:pt x="34" y="0"/>
                      </a:lnTo>
                      <a:lnTo>
                        <a:pt x="69" y="16"/>
                      </a:lnTo>
                      <a:close/>
                    </a:path>
                  </a:pathLst>
                </a:custGeom>
                <a:solidFill>
                  <a:srgbClr val="8A8A8A"/>
                </a:solidFill>
                <a:ln w="9525">
                  <a:noFill/>
                  <a:round/>
                  <a:headEnd/>
                  <a:tailEnd/>
                </a:ln>
              </p:spPr>
              <p:txBody>
                <a:bodyPr/>
                <a:lstStyle/>
                <a:p>
                  <a:endParaRPr lang="en-US"/>
                </a:p>
              </p:txBody>
            </p:sp>
            <p:sp>
              <p:nvSpPr>
                <p:cNvPr id="52575" name="Freeform 188"/>
                <p:cNvSpPr>
                  <a:spLocks/>
                </p:cNvSpPr>
                <p:nvPr/>
              </p:nvSpPr>
              <p:spPr bwMode="auto">
                <a:xfrm>
                  <a:off x="4760" y="2854"/>
                  <a:ext cx="41" cy="77"/>
                </a:xfrm>
                <a:custGeom>
                  <a:avLst/>
                  <a:gdLst>
                    <a:gd name="T0" fmla="*/ 6 w 41"/>
                    <a:gd name="T1" fmla="*/ 0 h 77"/>
                    <a:gd name="T2" fmla="*/ 0 w 41"/>
                    <a:gd name="T3" fmla="*/ 18 h 77"/>
                    <a:gd name="T4" fmla="*/ 1 w 41"/>
                    <a:gd name="T5" fmla="*/ 19 h 77"/>
                    <a:gd name="T6" fmla="*/ 4 w 41"/>
                    <a:gd name="T7" fmla="*/ 14 h 77"/>
                    <a:gd name="T8" fmla="*/ 8 w 41"/>
                    <a:gd name="T9" fmla="*/ 11 h 77"/>
                    <a:gd name="T10" fmla="*/ 16 w 41"/>
                    <a:gd name="T11" fmla="*/ 10 h 77"/>
                    <a:gd name="T12" fmla="*/ 33 w 41"/>
                    <a:gd name="T13" fmla="*/ 10 h 77"/>
                    <a:gd name="T14" fmla="*/ 14 w 41"/>
                    <a:gd name="T15" fmla="*/ 77 h 77"/>
                    <a:gd name="T16" fmla="*/ 19 w 41"/>
                    <a:gd name="T17" fmla="*/ 77 h 77"/>
                    <a:gd name="T18" fmla="*/ 41 w 41"/>
                    <a:gd name="T19" fmla="*/ 3 h 77"/>
                    <a:gd name="T20" fmla="*/ 41 w 41"/>
                    <a:gd name="T21" fmla="*/ 0 h 77"/>
                    <a:gd name="T22" fmla="*/ 6 w 41"/>
                    <a:gd name="T23" fmla="*/ 0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77"/>
                    <a:gd name="T38" fmla="*/ 41 w 41"/>
                    <a:gd name="T39" fmla="*/ 77 h 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77">
                      <a:moveTo>
                        <a:pt x="6" y="0"/>
                      </a:moveTo>
                      <a:lnTo>
                        <a:pt x="0" y="18"/>
                      </a:lnTo>
                      <a:lnTo>
                        <a:pt x="1" y="19"/>
                      </a:lnTo>
                      <a:lnTo>
                        <a:pt x="4" y="14"/>
                      </a:lnTo>
                      <a:lnTo>
                        <a:pt x="8" y="11"/>
                      </a:lnTo>
                      <a:lnTo>
                        <a:pt x="16" y="10"/>
                      </a:lnTo>
                      <a:lnTo>
                        <a:pt x="33" y="10"/>
                      </a:lnTo>
                      <a:lnTo>
                        <a:pt x="14" y="77"/>
                      </a:lnTo>
                      <a:lnTo>
                        <a:pt x="19" y="77"/>
                      </a:lnTo>
                      <a:lnTo>
                        <a:pt x="41" y="3"/>
                      </a:lnTo>
                      <a:lnTo>
                        <a:pt x="41" y="0"/>
                      </a:lnTo>
                      <a:lnTo>
                        <a:pt x="6" y="0"/>
                      </a:lnTo>
                      <a:close/>
                    </a:path>
                  </a:pathLst>
                </a:custGeom>
                <a:solidFill>
                  <a:srgbClr val="111111"/>
                </a:solidFill>
                <a:ln w="9525">
                  <a:noFill/>
                  <a:round/>
                  <a:headEnd/>
                  <a:tailEnd/>
                </a:ln>
              </p:spPr>
              <p:txBody>
                <a:bodyPr/>
                <a:lstStyle/>
                <a:p>
                  <a:endParaRPr lang="en-US"/>
                </a:p>
              </p:txBody>
            </p:sp>
            <p:sp>
              <p:nvSpPr>
                <p:cNvPr id="52576" name="Freeform 189"/>
                <p:cNvSpPr>
                  <a:spLocks/>
                </p:cNvSpPr>
                <p:nvPr/>
              </p:nvSpPr>
              <p:spPr bwMode="auto">
                <a:xfrm>
                  <a:off x="4706" y="2901"/>
                  <a:ext cx="37" cy="19"/>
                </a:xfrm>
                <a:custGeom>
                  <a:avLst/>
                  <a:gdLst>
                    <a:gd name="T0" fmla="*/ 37 w 37"/>
                    <a:gd name="T1" fmla="*/ 17 h 19"/>
                    <a:gd name="T2" fmla="*/ 33 w 37"/>
                    <a:gd name="T3" fmla="*/ 19 h 19"/>
                    <a:gd name="T4" fmla="*/ 0 w 37"/>
                    <a:gd name="T5" fmla="*/ 1 h 19"/>
                    <a:gd name="T6" fmla="*/ 4 w 37"/>
                    <a:gd name="T7" fmla="*/ 0 h 19"/>
                    <a:gd name="T8" fmla="*/ 37 w 37"/>
                    <a:gd name="T9" fmla="*/ 17 h 19"/>
                    <a:gd name="T10" fmla="*/ 0 60000 65536"/>
                    <a:gd name="T11" fmla="*/ 0 60000 65536"/>
                    <a:gd name="T12" fmla="*/ 0 60000 65536"/>
                    <a:gd name="T13" fmla="*/ 0 60000 65536"/>
                    <a:gd name="T14" fmla="*/ 0 60000 65536"/>
                    <a:gd name="T15" fmla="*/ 0 w 37"/>
                    <a:gd name="T16" fmla="*/ 0 h 19"/>
                    <a:gd name="T17" fmla="*/ 37 w 37"/>
                    <a:gd name="T18" fmla="*/ 19 h 19"/>
                  </a:gdLst>
                  <a:ahLst/>
                  <a:cxnLst>
                    <a:cxn ang="T10">
                      <a:pos x="T0" y="T1"/>
                    </a:cxn>
                    <a:cxn ang="T11">
                      <a:pos x="T2" y="T3"/>
                    </a:cxn>
                    <a:cxn ang="T12">
                      <a:pos x="T4" y="T5"/>
                    </a:cxn>
                    <a:cxn ang="T13">
                      <a:pos x="T6" y="T7"/>
                    </a:cxn>
                    <a:cxn ang="T14">
                      <a:pos x="T8" y="T9"/>
                    </a:cxn>
                  </a:cxnLst>
                  <a:rect l="T15" t="T16" r="T17" b="T18"/>
                  <a:pathLst>
                    <a:path w="37" h="19">
                      <a:moveTo>
                        <a:pt x="37" y="17"/>
                      </a:moveTo>
                      <a:lnTo>
                        <a:pt x="33" y="19"/>
                      </a:lnTo>
                      <a:lnTo>
                        <a:pt x="0" y="1"/>
                      </a:lnTo>
                      <a:lnTo>
                        <a:pt x="4" y="0"/>
                      </a:lnTo>
                      <a:lnTo>
                        <a:pt x="37" y="17"/>
                      </a:lnTo>
                      <a:close/>
                    </a:path>
                  </a:pathLst>
                </a:custGeom>
                <a:solidFill>
                  <a:srgbClr val="838383"/>
                </a:solidFill>
                <a:ln w="9525">
                  <a:noFill/>
                  <a:round/>
                  <a:headEnd/>
                  <a:tailEnd/>
                </a:ln>
              </p:spPr>
              <p:txBody>
                <a:bodyPr/>
                <a:lstStyle/>
                <a:p>
                  <a:endParaRPr lang="en-US"/>
                </a:p>
              </p:txBody>
            </p:sp>
            <p:sp>
              <p:nvSpPr>
                <p:cNvPr id="52577" name="Freeform 190"/>
                <p:cNvSpPr>
                  <a:spLocks/>
                </p:cNvSpPr>
                <p:nvPr/>
              </p:nvSpPr>
              <p:spPr bwMode="auto">
                <a:xfrm>
                  <a:off x="4705" y="2902"/>
                  <a:ext cx="34" cy="23"/>
                </a:xfrm>
                <a:custGeom>
                  <a:avLst/>
                  <a:gdLst>
                    <a:gd name="T0" fmla="*/ 34 w 34"/>
                    <a:gd name="T1" fmla="*/ 18 h 23"/>
                    <a:gd name="T2" fmla="*/ 32 w 34"/>
                    <a:gd name="T3" fmla="*/ 23 h 23"/>
                    <a:gd name="T4" fmla="*/ 0 w 34"/>
                    <a:gd name="T5" fmla="*/ 5 h 23"/>
                    <a:gd name="T6" fmla="*/ 1 w 34"/>
                    <a:gd name="T7" fmla="*/ 0 h 23"/>
                    <a:gd name="T8" fmla="*/ 34 w 34"/>
                    <a:gd name="T9" fmla="*/ 18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34" y="18"/>
                      </a:moveTo>
                      <a:lnTo>
                        <a:pt x="32" y="23"/>
                      </a:lnTo>
                      <a:lnTo>
                        <a:pt x="0" y="5"/>
                      </a:lnTo>
                      <a:lnTo>
                        <a:pt x="1" y="0"/>
                      </a:lnTo>
                      <a:lnTo>
                        <a:pt x="34" y="18"/>
                      </a:lnTo>
                      <a:close/>
                    </a:path>
                  </a:pathLst>
                </a:custGeom>
                <a:solidFill>
                  <a:srgbClr val="555555"/>
                </a:solidFill>
                <a:ln w="9525">
                  <a:noFill/>
                  <a:round/>
                  <a:headEnd/>
                  <a:tailEnd/>
                </a:ln>
              </p:spPr>
              <p:txBody>
                <a:bodyPr/>
                <a:lstStyle/>
                <a:p>
                  <a:endParaRPr lang="en-US"/>
                </a:p>
              </p:txBody>
            </p:sp>
            <p:sp>
              <p:nvSpPr>
                <p:cNvPr id="52578" name="Freeform 191"/>
                <p:cNvSpPr>
                  <a:spLocks/>
                </p:cNvSpPr>
                <p:nvPr/>
              </p:nvSpPr>
              <p:spPr bwMode="auto">
                <a:xfrm>
                  <a:off x="4705" y="2907"/>
                  <a:ext cx="34" cy="23"/>
                </a:xfrm>
                <a:custGeom>
                  <a:avLst/>
                  <a:gdLst>
                    <a:gd name="T0" fmla="*/ 32 w 34"/>
                    <a:gd name="T1" fmla="*/ 18 h 23"/>
                    <a:gd name="T2" fmla="*/ 34 w 34"/>
                    <a:gd name="T3" fmla="*/ 23 h 23"/>
                    <a:gd name="T4" fmla="*/ 1 w 34"/>
                    <a:gd name="T5" fmla="*/ 3 h 23"/>
                    <a:gd name="T6" fmla="*/ 0 w 34"/>
                    <a:gd name="T7" fmla="*/ 0 h 23"/>
                    <a:gd name="T8" fmla="*/ 32 w 34"/>
                    <a:gd name="T9" fmla="*/ 18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32" y="18"/>
                      </a:moveTo>
                      <a:lnTo>
                        <a:pt x="34" y="23"/>
                      </a:lnTo>
                      <a:lnTo>
                        <a:pt x="1" y="3"/>
                      </a:lnTo>
                      <a:lnTo>
                        <a:pt x="0" y="0"/>
                      </a:lnTo>
                      <a:lnTo>
                        <a:pt x="32" y="18"/>
                      </a:lnTo>
                      <a:close/>
                    </a:path>
                  </a:pathLst>
                </a:custGeom>
                <a:solidFill>
                  <a:srgbClr val="434343"/>
                </a:solidFill>
                <a:ln w="9525">
                  <a:noFill/>
                  <a:round/>
                  <a:headEnd/>
                  <a:tailEnd/>
                </a:ln>
              </p:spPr>
              <p:txBody>
                <a:bodyPr/>
                <a:lstStyle/>
                <a:p>
                  <a:endParaRPr lang="en-US"/>
                </a:p>
              </p:txBody>
            </p:sp>
            <p:sp>
              <p:nvSpPr>
                <p:cNvPr id="52579" name="Freeform 192"/>
                <p:cNvSpPr>
                  <a:spLocks/>
                </p:cNvSpPr>
                <p:nvPr/>
              </p:nvSpPr>
              <p:spPr bwMode="auto">
                <a:xfrm>
                  <a:off x="4710" y="2901"/>
                  <a:ext cx="37" cy="19"/>
                </a:xfrm>
                <a:custGeom>
                  <a:avLst/>
                  <a:gdLst>
                    <a:gd name="T0" fmla="*/ 37 w 37"/>
                    <a:gd name="T1" fmla="*/ 19 h 19"/>
                    <a:gd name="T2" fmla="*/ 33 w 37"/>
                    <a:gd name="T3" fmla="*/ 17 h 19"/>
                    <a:gd name="T4" fmla="*/ 0 w 37"/>
                    <a:gd name="T5" fmla="*/ 0 h 19"/>
                    <a:gd name="T6" fmla="*/ 3 w 37"/>
                    <a:gd name="T7" fmla="*/ 1 h 19"/>
                    <a:gd name="T8" fmla="*/ 37 w 37"/>
                    <a:gd name="T9" fmla="*/ 19 h 19"/>
                    <a:gd name="T10" fmla="*/ 0 60000 65536"/>
                    <a:gd name="T11" fmla="*/ 0 60000 65536"/>
                    <a:gd name="T12" fmla="*/ 0 60000 65536"/>
                    <a:gd name="T13" fmla="*/ 0 60000 65536"/>
                    <a:gd name="T14" fmla="*/ 0 60000 65536"/>
                    <a:gd name="T15" fmla="*/ 0 w 37"/>
                    <a:gd name="T16" fmla="*/ 0 h 19"/>
                    <a:gd name="T17" fmla="*/ 37 w 37"/>
                    <a:gd name="T18" fmla="*/ 19 h 19"/>
                  </a:gdLst>
                  <a:ahLst/>
                  <a:cxnLst>
                    <a:cxn ang="T10">
                      <a:pos x="T0" y="T1"/>
                    </a:cxn>
                    <a:cxn ang="T11">
                      <a:pos x="T2" y="T3"/>
                    </a:cxn>
                    <a:cxn ang="T12">
                      <a:pos x="T4" y="T5"/>
                    </a:cxn>
                    <a:cxn ang="T13">
                      <a:pos x="T6" y="T7"/>
                    </a:cxn>
                    <a:cxn ang="T14">
                      <a:pos x="T8" y="T9"/>
                    </a:cxn>
                  </a:cxnLst>
                  <a:rect l="T15" t="T16" r="T17" b="T18"/>
                  <a:pathLst>
                    <a:path w="37" h="19">
                      <a:moveTo>
                        <a:pt x="37" y="19"/>
                      </a:moveTo>
                      <a:lnTo>
                        <a:pt x="33" y="17"/>
                      </a:lnTo>
                      <a:lnTo>
                        <a:pt x="0" y="0"/>
                      </a:lnTo>
                      <a:lnTo>
                        <a:pt x="3" y="1"/>
                      </a:lnTo>
                      <a:lnTo>
                        <a:pt x="37" y="19"/>
                      </a:lnTo>
                      <a:close/>
                    </a:path>
                  </a:pathLst>
                </a:custGeom>
                <a:solidFill>
                  <a:srgbClr val="838383"/>
                </a:solidFill>
                <a:ln w="9525">
                  <a:noFill/>
                  <a:round/>
                  <a:headEnd/>
                  <a:tailEnd/>
                </a:ln>
              </p:spPr>
              <p:txBody>
                <a:bodyPr/>
                <a:lstStyle/>
                <a:p>
                  <a:endParaRPr lang="en-US"/>
                </a:p>
              </p:txBody>
            </p:sp>
            <p:sp>
              <p:nvSpPr>
                <p:cNvPr id="52580" name="Freeform 193"/>
                <p:cNvSpPr>
                  <a:spLocks/>
                </p:cNvSpPr>
                <p:nvPr/>
              </p:nvSpPr>
              <p:spPr bwMode="auto">
                <a:xfrm>
                  <a:off x="4737" y="2918"/>
                  <a:ext cx="11" cy="13"/>
                </a:xfrm>
                <a:custGeom>
                  <a:avLst/>
                  <a:gdLst>
                    <a:gd name="T0" fmla="*/ 6 w 11"/>
                    <a:gd name="T1" fmla="*/ 0 h 13"/>
                    <a:gd name="T2" fmla="*/ 2 w 11"/>
                    <a:gd name="T3" fmla="*/ 2 h 13"/>
                    <a:gd name="T4" fmla="*/ 0 w 11"/>
                    <a:gd name="T5" fmla="*/ 7 h 13"/>
                    <a:gd name="T6" fmla="*/ 2 w 11"/>
                    <a:gd name="T7" fmla="*/ 12 h 13"/>
                    <a:gd name="T8" fmla="*/ 6 w 11"/>
                    <a:gd name="T9" fmla="*/ 13 h 13"/>
                    <a:gd name="T10" fmla="*/ 10 w 11"/>
                    <a:gd name="T11" fmla="*/ 12 h 13"/>
                    <a:gd name="T12" fmla="*/ 11 w 11"/>
                    <a:gd name="T13" fmla="*/ 7 h 13"/>
                    <a:gd name="T14" fmla="*/ 10 w 11"/>
                    <a:gd name="T15" fmla="*/ 2 h 13"/>
                    <a:gd name="T16" fmla="*/ 6 w 11"/>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6" y="0"/>
                      </a:moveTo>
                      <a:lnTo>
                        <a:pt x="2" y="2"/>
                      </a:lnTo>
                      <a:lnTo>
                        <a:pt x="0" y="7"/>
                      </a:lnTo>
                      <a:lnTo>
                        <a:pt x="2" y="12"/>
                      </a:lnTo>
                      <a:lnTo>
                        <a:pt x="6" y="13"/>
                      </a:lnTo>
                      <a:lnTo>
                        <a:pt x="10" y="12"/>
                      </a:lnTo>
                      <a:lnTo>
                        <a:pt x="11" y="7"/>
                      </a:lnTo>
                      <a:lnTo>
                        <a:pt x="10" y="2"/>
                      </a:lnTo>
                      <a:lnTo>
                        <a:pt x="6" y="0"/>
                      </a:lnTo>
                      <a:close/>
                    </a:path>
                  </a:pathLst>
                </a:custGeom>
                <a:solidFill>
                  <a:srgbClr val="111111"/>
                </a:solidFill>
                <a:ln w="9525">
                  <a:noFill/>
                  <a:round/>
                  <a:headEnd/>
                  <a:tailEnd/>
                </a:ln>
              </p:spPr>
              <p:txBody>
                <a:bodyPr/>
                <a:lstStyle/>
                <a:p>
                  <a:endParaRPr lang="en-US"/>
                </a:p>
              </p:txBody>
            </p:sp>
            <p:sp>
              <p:nvSpPr>
                <p:cNvPr id="52581" name="Freeform 194"/>
                <p:cNvSpPr>
                  <a:spLocks/>
                </p:cNvSpPr>
                <p:nvPr/>
              </p:nvSpPr>
              <p:spPr bwMode="auto">
                <a:xfrm>
                  <a:off x="4669" y="2876"/>
                  <a:ext cx="42" cy="26"/>
                </a:xfrm>
                <a:custGeom>
                  <a:avLst/>
                  <a:gdLst>
                    <a:gd name="T0" fmla="*/ 32 w 42"/>
                    <a:gd name="T1" fmla="*/ 18 h 26"/>
                    <a:gd name="T2" fmla="*/ 42 w 42"/>
                    <a:gd name="T3" fmla="*/ 26 h 26"/>
                    <a:gd name="T4" fmla="*/ 8 w 42"/>
                    <a:gd name="T5" fmla="*/ 8 h 26"/>
                    <a:gd name="T6" fmla="*/ 0 w 42"/>
                    <a:gd name="T7" fmla="*/ 0 h 26"/>
                    <a:gd name="T8" fmla="*/ 32 w 42"/>
                    <a:gd name="T9" fmla="*/ 18 h 26"/>
                    <a:gd name="T10" fmla="*/ 0 60000 65536"/>
                    <a:gd name="T11" fmla="*/ 0 60000 65536"/>
                    <a:gd name="T12" fmla="*/ 0 60000 65536"/>
                    <a:gd name="T13" fmla="*/ 0 60000 65536"/>
                    <a:gd name="T14" fmla="*/ 0 60000 65536"/>
                    <a:gd name="T15" fmla="*/ 0 w 42"/>
                    <a:gd name="T16" fmla="*/ 0 h 26"/>
                    <a:gd name="T17" fmla="*/ 42 w 42"/>
                    <a:gd name="T18" fmla="*/ 26 h 26"/>
                  </a:gdLst>
                  <a:ahLst/>
                  <a:cxnLst>
                    <a:cxn ang="T10">
                      <a:pos x="T0" y="T1"/>
                    </a:cxn>
                    <a:cxn ang="T11">
                      <a:pos x="T2" y="T3"/>
                    </a:cxn>
                    <a:cxn ang="T12">
                      <a:pos x="T4" y="T5"/>
                    </a:cxn>
                    <a:cxn ang="T13">
                      <a:pos x="T6" y="T7"/>
                    </a:cxn>
                    <a:cxn ang="T14">
                      <a:pos x="T8" y="T9"/>
                    </a:cxn>
                  </a:cxnLst>
                  <a:rect l="T15" t="T16" r="T17" b="T18"/>
                  <a:pathLst>
                    <a:path w="42" h="26">
                      <a:moveTo>
                        <a:pt x="32" y="18"/>
                      </a:moveTo>
                      <a:lnTo>
                        <a:pt x="42" y="26"/>
                      </a:lnTo>
                      <a:lnTo>
                        <a:pt x="8" y="8"/>
                      </a:lnTo>
                      <a:lnTo>
                        <a:pt x="0" y="0"/>
                      </a:lnTo>
                      <a:lnTo>
                        <a:pt x="32" y="18"/>
                      </a:lnTo>
                      <a:close/>
                    </a:path>
                  </a:pathLst>
                </a:custGeom>
                <a:solidFill>
                  <a:srgbClr val="4E4E4E"/>
                </a:solidFill>
                <a:ln w="9525">
                  <a:noFill/>
                  <a:round/>
                  <a:headEnd/>
                  <a:tailEnd/>
                </a:ln>
              </p:spPr>
              <p:txBody>
                <a:bodyPr/>
                <a:lstStyle/>
                <a:p>
                  <a:endParaRPr lang="en-US"/>
                </a:p>
              </p:txBody>
            </p:sp>
            <p:sp>
              <p:nvSpPr>
                <p:cNvPr id="52582" name="Freeform 195"/>
                <p:cNvSpPr>
                  <a:spLocks/>
                </p:cNvSpPr>
                <p:nvPr/>
              </p:nvSpPr>
              <p:spPr bwMode="auto">
                <a:xfrm>
                  <a:off x="4677" y="2884"/>
                  <a:ext cx="39" cy="25"/>
                </a:xfrm>
                <a:custGeom>
                  <a:avLst/>
                  <a:gdLst>
                    <a:gd name="T0" fmla="*/ 34 w 39"/>
                    <a:gd name="T1" fmla="*/ 18 h 25"/>
                    <a:gd name="T2" fmla="*/ 39 w 39"/>
                    <a:gd name="T3" fmla="*/ 25 h 25"/>
                    <a:gd name="T4" fmla="*/ 7 w 39"/>
                    <a:gd name="T5" fmla="*/ 7 h 25"/>
                    <a:gd name="T6" fmla="*/ 0 w 39"/>
                    <a:gd name="T7" fmla="*/ 0 h 25"/>
                    <a:gd name="T8" fmla="*/ 34 w 39"/>
                    <a:gd name="T9" fmla="*/ 18 h 25"/>
                    <a:gd name="T10" fmla="*/ 0 60000 65536"/>
                    <a:gd name="T11" fmla="*/ 0 60000 65536"/>
                    <a:gd name="T12" fmla="*/ 0 60000 65536"/>
                    <a:gd name="T13" fmla="*/ 0 60000 65536"/>
                    <a:gd name="T14" fmla="*/ 0 60000 65536"/>
                    <a:gd name="T15" fmla="*/ 0 w 39"/>
                    <a:gd name="T16" fmla="*/ 0 h 25"/>
                    <a:gd name="T17" fmla="*/ 39 w 39"/>
                    <a:gd name="T18" fmla="*/ 25 h 25"/>
                  </a:gdLst>
                  <a:ahLst/>
                  <a:cxnLst>
                    <a:cxn ang="T10">
                      <a:pos x="T0" y="T1"/>
                    </a:cxn>
                    <a:cxn ang="T11">
                      <a:pos x="T2" y="T3"/>
                    </a:cxn>
                    <a:cxn ang="T12">
                      <a:pos x="T4" y="T5"/>
                    </a:cxn>
                    <a:cxn ang="T13">
                      <a:pos x="T6" y="T7"/>
                    </a:cxn>
                    <a:cxn ang="T14">
                      <a:pos x="T8" y="T9"/>
                    </a:cxn>
                  </a:cxnLst>
                  <a:rect l="T15" t="T16" r="T17" b="T18"/>
                  <a:pathLst>
                    <a:path w="39" h="25">
                      <a:moveTo>
                        <a:pt x="34" y="18"/>
                      </a:moveTo>
                      <a:lnTo>
                        <a:pt x="39" y="25"/>
                      </a:lnTo>
                      <a:lnTo>
                        <a:pt x="7" y="7"/>
                      </a:lnTo>
                      <a:lnTo>
                        <a:pt x="0" y="0"/>
                      </a:lnTo>
                      <a:lnTo>
                        <a:pt x="34" y="18"/>
                      </a:lnTo>
                      <a:close/>
                    </a:path>
                  </a:pathLst>
                </a:custGeom>
                <a:solidFill>
                  <a:srgbClr val="4D4D4D"/>
                </a:solidFill>
                <a:ln w="9525">
                  <a:noFill/>
                  <a:round/>
                  <a:headEnd/>
                  <a:tailEnd/>
                </a:ln>
              </p:spPr>
              <p:txBody>
                <a:bodyPr/>
                <a:lstStyle/>
                <a:p>
                  <a:endParaRPr lang="en-US"/>
                </a:p>
              </p:txBody>
            </p:sp>
            <p:sp>
              <p:nvSpPr>
                <p:cNvPr id="52583" name="Freeform 196"/>
                <p:cNvSpPr>
                  <a:spLocks/>
                </p:cNvSpPr>
                <p:nvPr/>
              </p:nvSpPr>
              <p:spPr bwMode="auto">
                <a:xfrm>
                  <a:off x="4684" y="2891"/>
                  <a:ext cx="34" cy="26"/>
                </a:xfrm>
                <a:custGeom>
                  <a:avLst/>
                  <a:gdLst>
                    <a:gd name="T0" fmla="*/ 32 w 34"/>
                    <a:gd name="T1" fmla="*/ 18 h 26"/>
                    <a:gd name="T2" fmla="*/ 34 w 34"/>
                    <a:gd name="T3" fmla="*/ 26 h 26"/>
                    <a:gd name="T4" fmla="*/ 1 w 34"/>
                    <a:gd name="T5" fmla="*/ 6 h 26"/>
                    <a:gd name="T6" fmla="*/ 0 w 34"/>
                    <a:gd name="T7" fmla="*/ 0 h 26"/>
                    <a:gd name="T8" fmla="*/ 32 w 34"/>
                    <a:gd name="T9" fmla="*/ 18 h 26"/>
                    <a:gd name="T10" fmla="*/ 0 60000 65536"/>
                    <a:gd name="T11" fmla="*/ 0 60000 65536"/>
                    <a:gd name="T12" fmla="*/ 0 60000 65536"/>
                    <a:gd name="T13" fmla="*/ 0 60000 65536"/>
                    <a:gd name="T14" fmla="*/ 0 60000 65536"/>
                    <a:gd name="T15" fmla="*/ 0 w 34"/>
                    <a:gd name="T16" fmla="*/ 0 h 26"/>
                    <a:gd name="T17" fmla="*/ 34 w 34"/>
                    <a:gd name="T18" fmla="*/ 26 h 26"/>
                  </a:gdLst>
                  <a:ahLst/>
                  <a:cxnLst>
                    <a:cxn ang="T10">
                      <a:pos x="T0" y="T1"/>
                    </a:cxn>
                    <a:cxn ang="T11">
                      <a:pos x="T2" y="T3"/>
                    </a:cxn>
                    <a:cxn ang="T12">
                      <a:pos x="T4" y="T5"/>
                    </a:cxn>
                    <a:cxn ang="T13">
                      <a:pos x="T6" y="T7"/>
                    </a:cxn>
                    <a:cxn ang="T14">
                      <a:pos x="T8" y="T9"/>
                    </a:cxn>
                  </a:cxnLst>
                  <a:rect l="T15" t="T16" r="T17" b="T18"/>
                  <a:pathLst>
                    <a:path w="34" h="26">
                      <a:moveTo>
                        <a:pt x="32" y="18"/>
                      </a:moveTo>
                      <a:lnTo>
                        <a:pt x="34" y="26"/>
                      </a:lnTo>
                      <a:lnTo>
                        <a:pt x="1" y="6"/>
                      </a:lnTo>
                      <a:lnTo>
                        <a:pt x="0" y="0"/>
                      </a:lnTo>
                      <a:lnTo>
                        <a:pt x="32" y="18"/>
                      </a:lnTo>
                      <a:close/>
                    </a:path>
                  </a:pathLst>
                </a:custGeom>
                <a:solidFill>
                  <a:srgbClr val="404040"/>
                </a:solidFill>
                <a:ln w="9525">
                  <a:noFill/>
                  <a:round/>
                  <a:headEnd/>
                  <a:tailEnd/>
                </a:ln>
              </p:spPr>
              <p:txBody>
                <a:bodyPr/>
                <a:lstStyle/>
                <a:p>
                  <a:endParaRPr lang="en-US"/>
                </a:p>
              </p:txBody>
            </p:sp>
            <p:sp>
              <p:nvSpPr>
                <p:cNvPr id="52584" name="Freeform 197"/>
                <p:cNvSpPr>
                  <a:spLocks/>
                </p:cNvSpPr>
                <p:nvPr/>
              </p:nvSpPr>
              <p:spPr bwMode="auto">
                <a:xfrm>
                  <a:off x="4684" y="2897"/>
                  <a:ext cx="34" cy="23"/>
                </a:xfrm>
                <a:custGeom>
                  <a:avLst/>
                  <a:gdLst>
                    <a:gd name="T0" fmla="*/ 34 w 34"/>
                    <a:gd name="T1" fmla="*/ 20 h 23"/>
                    <a:gd name="T2" fmla="*/ 34 w 34"/>
                    <a:gd name="T3" fmla="*/ 23 h 23"/>
                    <a:gd name="T4" fmla="*/ 0 w 34"/>
                    <a:gd name="T5" fmla="*/ 5 h 23"/>
                    <a:gd name="T6" fmla="*/ 1 w 34"/>
                    <a:gd name="T7" fmla="*/ 0 h 23"/>
                    <a:gd name="T8" fmla="*/ 34 w 34"/>
                    <a:gd name="T9" fmla="*/ 20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34" y="20"/>
                      </a:moveTo>
                      <a:lnTo>
                        <a:pt x="34" y="23"/>
                      </a:lnTo>
                      <a:lnTo>
                        <a:pt x="0" y="5"/>
                      </a:lnTo>
                      <a:lnTo>
                        <a:pt x="1" y="0"/>
                      </a:lnTo>
                      <a:lnTo>
                        <a:pt x="34" y="20"/>
                      </a:lnTo>
                      <a:close/>
                    </a:path>
                  </a:pathLst>
                </a:custGeom>
                <a:solidFill>
                  <a:srgbClr val="404040"/>
                </a:solidFill>
                <a:ln w="9525">
                  <a:noFill/>
                  <a:round/>
                  <a:headEnd/>
                  <a:tailEnd/>
                </a:ln>
              </p:spPr>
              <p:txBody>
                <a:bodyPr/>
                <a:lstStyle/>
                <a:p>
                  <a:endParaRPr lang="en-US"/>
                </a:p>
              </p:txBody>
            </p:sp>
            <p:sp>
              <p:nvSpPr>
                <p:cNvPr id="52585" name="Freeform 198"/>
                <p:cNvSpPr>
                  <a:spLocks/>
                </p:cNvSpPr>
                <p:nvPr/>
              </p:nvSpPr>
              <p:spPr bwMode="auto">
                <a:xfrm>
                  <a:off x="4682" y="2902"/>
                  <a:ext cx="36" cy="23"/>
                </a:xfrm>
                <a:custGeom>
                  <a:avLst/>
                  <a:gdLst>
                    <a:gd name="T0" fmla="*/ 36 w 36"/>
                    <a:gd name="T1" fmla="*/ 18 h 23"/>
                    <a:gd name="T2" fmla="*/ 32 w 36"/>
                    <a:gd name="T3" fmla="*/ 23 h 23"/>
                    <a:gd name="T4" fmla="*/ 0 w 36"/>
                    <a:gd name="T5" fmla="*/ 3 h 23"/>
                    <a:gd name="T6" fmla="*/ 2 w 36"/>
                    <a:gd name="T7" fmla="*/ 0 h 23"/>
                    <a:gd name="T8" fmla="*/ 36 w 36"/>
                    <a:gd name="T9" fmla="*/ 18 h 23"/>
                    <a:gd name="T10" fmla="*/ 0 60000 65536"/>
                    <a:gd name="T11" fmla="*/ 0 60000 65536"/>
                    <a:gd name="T12" fmla="*/ 0 60000 65536"/>
                    <a:gd name="T13" fmla="*/ 0 60000 65536"/>
                    <a:gd name="T14" fmla="*/ 0 60000 65536"/>
                    <a:gd name="T15" fmla="*/ 0 w 36"/>
                    <a:gd name="T16" fmla="*/ 0 h 23"/>
                    <a:gd name="T17" fmla="*/ 36 w 36"/>
                    <a:gd name="T18" fmla="*/ 23 h 23"/>
                  </a:gdLst>
                  <a:ahLst/>
                  <a:cxnLst>
                    <a:cxn ang="T10">
                      <a:pos x="T0" y="T1"/>
                    </a:cxn>
                    <a:cxn ang="T11">
                      <a:pos x="T2" y="T3"/>
                    </a:cxn>
                    <a:cxn ang="T12">
                      <a:pos x="T4" y="T5"/>
                    </a:cxn>
                    <a:cxn ang="T13">
                      <a:pos x="T6" y="T7"/>
                    </a:cxn>
                    <a:cxn ang="T14">
                      <a:pos x="T8" y="T9"/>
                    </a:cxn>
                  </a:cxnLst>
                  <a:rect l="T15" t="T16" r="T17" b="T18"/>
                  <a:pathLst>
                    <a:path w="36" h="23">
                      <a:moveTo>
                        <a:pt x="36" y="18"/>
                      </a:moveTo>
                      <a:lnTo>
                        <a:pt x="32" y="23"/>
                      </a:lnTo>
                      <a:lnTo>
                        <a:pt x="0" y="3"/>
                      </a:lnTo>
                      <a:lnTo>
                        <a:pt x="2" y="0"/>
                      </a:lnTo>
                      <a:lnTo>
                        <a:pt x="36" y="18"/>
                      </a:lnTo>
                      <a:close/>
                    </a:path>
                  </a:pathLst>
                </a:custGeom>
                <a:solidFill>
                  <a:srgbClr val="565656"/>
                </a:solidFill>
                <a:ln w="9525">
                  <a:noFill/>
                  <a:round/>
                  <a:headEnd/>
                  <a:tailEnd/>
                </a:ln>
              </p:spPr>
              <p:txBody>
                <a:bodyPr/>
                <a:lstStyle/>
                <a:p>
                  <a:endParaRPr lang="en-US"/>
                </a:p>
              </p:txBody>
            </p:sp>
            <p:sp>
              <p:nvSpPr>
                <p:cNvPr id="52586" name="Freeform 199"/>
                <p:cNvSpPr>
                  <a:spLocks/>
                </p:cNvSpPr>
                <p:nvPr/>
              </p:nvSpPr>
              <p:spPr bwMode="auto">
                <a:xfrm>
                  <a:off x="4677" y="2905"/>
                  <a:ext cx="37" cy="21"/>
                </a:xfrm>
                <a:custGeom>
                  <a:avLst/>
                  <a:gdLst>
                    <a:gd name="T0" fmla="*/ 37 w 37"/>
                    <a:gd name="T1" fmla="*/ 20 h 21"/>
                    <a:gd name="T2" fmla="*/ 34 w 37"/>
                    <a:gd name="T3" fmla="*/ 21 h 21"/>
                    <a:gd name="T4" fmla="*/ 0 w 37"/>
                    <a:gd name="T5" fmla="*/ 4 h 21"/>
                    <a:gd name="T6" fmla="*/ 5 w 37"/>
                    <a:gd name="T7" fmla="*/ 0 h 21"/>
                    <a:gd name="T8" fmla="*/ 37 w 37"/>
                    <a:gd name="T9" fmla="*/ 20 h 21"/>
                    <a:gd name="T10" fmla="*/ 0 60000 65536"/>
                    <a:gd name="T11" fmla="*/ 0 60000 65536"/>
                    <a:gd name="T12" fmla="*/ 0 60000 65536"/>
                    <a:gd name="T13" fmla="*/ 0 60000 65536"/>
                    <a:gd name="T14" fmla="*/ 0 60000 65536"/>
                    <a:gd name="T15" fmla="*/ 0 w 37"/>
                    <a:gd name="T16" fmla="*/ 0 h 21"/>
                    <a:gd name="T17" fmla="*/ 37 w 37"/>
                    <a:gd name="T18" fmla="*/ 21 h 21"/>
                  </a:gdLst>
                  <a:ahLst/>
                  <a:cxnLst>
                    <a:cxn ang="T10">
                      <a:pos x="T0" y="T1"/>
                    </a:cxn>
                    <a:cxn ang="T11">
                      <a:pos x="T2" y="T3"/>
                    </a:cxn>
                    <a:cxn ang="T12">
                      <a:pos x="T4" y="T5"/>
                    </a:cxn>
                    <a:cxn ang="T13">
                      <a:pos x="T6" y="T7"/>
                    </a:cxn>
                    <a:cxn ang="T14">
                      <a:pos x="T8" y="T9"/>
                    </a:cxn>
                  </a:cxnLst>
                  <a:rect l="T15" t="T16" r="T17" b="T18"/>
                  <a:pathLst>
                    <a:path w="37" h="21">
                      <a:moveTo>
                        <a:pt x="37" y="20"/>
                      </a:moveTo>
                      <a:lnTo>
                        <a:pt x="34" y="21"/>
                      </a:lnTo>
                      <a:lnTo>
                        <a:pt x="0" y="4"/>
                      </a:lnTo>
                      <a:lnTo>
                        <a:pt x="5" y="0"/>
                      </a:lnTo>
                      <a:lnTo>
                        <a:pt x="37" y="20"/>
                      </a:lnTo>
                      <a:close/>
                    </a:path>
                  </a:pathLst>
                </a:custGeom>
                <a:solidFill>
                  <a:srgbClr val="717171"/>
                </a:solidFill>
                <a:ln w="9525">
                  <a:noFill/>
                  <a:round/>
                  <a:headEnd/>
                  <a:tailEnd/>
                </a:ln>
              </p:spPr>
              <p:txBody>
                <a:bodyPr/>
                <a:lstStyle/>
                <a:p>
                  <a:endParaRPr lang="en-US"/>
                </a:p>
              </p:txBody>
            </p:sp>
            <p:sp>
              <p:nvSpPr>
                <p:cNvPr id="52587" name="Freeform 200"/>
                <p:cNvSpPr>
                  <a:spLocks/>
                </p:cNvSpPr>
                <p:nvPr/>
              </p:nvSpPr>
              <p:spPr bwMode="auto">
                <a:xfrm>
                  <a:off x="4674" y="2909"/>
                  <a:ext cx="37" cy="19"/>
                </a:xfrm>
                <a:custGeom>
                  <a:avLst/>
                  <a:gdLst>
                    <a:gd name="T0" fmla="*/ 37 w 37"/>
                    <a:gd name="T1" fmla="*/ 17 h 19"/>
                    <a:gd name="T2" fmla="*/ 32 w 37"/>
                    <a:gd name="T3" fmla="*/ 19 h 19"/>
                    <a:gd name="T4" fmla="*/ 0 w 37"/>
                    <a:gd name="T5" fmla="*/ 1 h 19"/>
                    <a:gd name="T6" fmla="*/ 3 w 37"/>
                    <a:gd name="T7" fmla="*/ 0 h 19"/>
                    <a:gd name="T8" fmla="*/ 37 w 37"/>
                    <a:gd name="T9" fmla="*/ 17 h 19"/>
                    <a:gd name="T10" fmla="*/ 0 60000 65536"/>
                    <a:gd name="T11" fmla="*/ 0 60000 65536"/>
                    <a:gd name="T12" fmla="*/ 0 60000 65536"/>
                    <a:gd name="T13" fmla="*/ 0 60000 65536"/>
                    <a:gd name="T14" fmla="*/ 0 60000 65536"/>
                    <a:gd name="T15" fmla="*/ 0 w 37"/>
                    <a:gd name="T16" fmla="*/ 0 h 19"/>
                    <a:gd name="T17" fmla="*/ 37 w 37"/>
                    <a:gd name="T18" fmla="*/ 19 h 19"/>
                  </a:gdLst>
                  <a:ahLst/>
                  <a:cxnLst>
                    <a:cxn ang="T10">
                      <a:pos x="T0" y="T1"/>
                    </a:cxn>
                    <a:cxn ang="T11">
                      <a:pos x="T2" y="T3"/>
                    </a:cxn>
                    <a:cxn ang="T12">
                      <a:pos x="T4" y="T5"/>
                    </a:cxn>
                    <a:cxn ang="T13">
                      <a:pos x="T6" y="T7"/>
                    </a:cxn>
                    <a:cxn ang="T14">
                      <a:pos x="T8" y="T9"/>
                    </a:cxn>
                  </a:cxnLst>
                  <a:rect l="T15" t="T16" r="T17" b="T18"/>
                  <a:pathLst>
                    <a:path w="37" h="19">
                      <a:moveTo>
                        <a:pt x="37" y="17"/>
                      </a:moveTo>
                      <a:lnTo>
                        <a:pt x="32" y="19"/>
                      </a:lnTo>
                      <a:lnTo>
                        <a:pt x="0" y="1"/>
                      </a:lnTo>
                      <a:lnTo>
                        <a:pt x="3" y="0"/>
                      </a:lnTo>
                      <a:lnTo>
                        <a:pt x="37" y="17"/>
                      </a:lnTo>
                      <a:close/>
                    </a:path>
                  </a:pathLst>
                </a:custGeom>
                <a:solidFill>
                  <a:srgbClr val="848484"/>
                </a:solidFill>
                <a:ln w="9525">
                  <a:noFill/>
                  <a:round/>
                  <a:headEnd/>
                  <a:tailEnd/>
                </a:ln>
              </p:spPr>
              <p:txBody>
                <a:bodyPr/>
                <a:lstStyle/>
                <a:p>
                  <a:endParaRPr lang="en-US"/>
                </a:p>
              </p:txBody>
            </p:sp>
            <p:sp>
              <p:nvSpPr>
                <p:cNvPr id="52588" name="Freeform 201"/>
                <p:cNvSpPr>
                  <a:spLocks/>
                </p:cNvSpPr>
                <p:nvPr/>
              </p:nvSpPr>
              <p:spPr bwMode="auto">
                <a:xfrm>
                  <a:off x="4669" y="2909"/>
                  <a:ext cx="37" cy="19"/>
                </a:xfrm>
                <a:custGeom>
                  <a:avLst/>
                  <a:gdLst>
                    <a:gd name="T0" fmla="*/ 37 w 37"/>
                    <a:gd name="T1" fmla="*/ 19 h 19"/>
                    <a:gd name="T2" fmla="*/ 32 w 37"/>
                    <a:gd name="T3" fmla="*/ 17 h 19"/>
                    <a:gd name="T4" fmla="*/ 0 w 37"/>
                    <a:gd name="T5" fmla="*/ 0 h 19"/>
                    <a:gd name="T6" fmla="*/ 5 w 37"/>
                    <a:gd name="T7" fmla="*/ 1 h 19"/>
                    <a:gd name="T8" fmla="*/ 37 w 37"/>
                    <a:gd name="T9" fmla="*/ 19 h 19"/>
                    <a:gd name="T10" fmla="*/ 0 60000 65536"/>
                    <a:gd name="T11" fmla="*/ 0 60000 65536"/>
                    <a:gd name="T12" fmla="*/ 0 60000 65536"/>
                    <a:gd name="T13" fmla="*/ 0 60000 65536"/>
                    <a:gd name="T14" fmla="*/ 0 60000 65536"/>
                    <a:gd name="T15" fmla="*/ 0 w 37"/>
                    <a:gd name="T16" fmla="*/ 0 h 19"/>
                    <a:gd name="T17" fmla="*/ 37 w 37"/>
                    <a:gd name="T18" fmla="*/ 19 h 19"/>
                  </a:gdLst>
                  <a:ahLst/>
                  <a:cxnLst>
                    <a:cxn ang="T10">
                      <a:pos x="T0" y="T1"/>
                    </a:cxn>
                    <a:cxn ang="T11">
                      <a:pos x="T2" y="T3"/>
                    </a:cxn>
                    <a:cxn ang="T12">
                      <a:pos x="T4" y="T5"/>
                    </a:cxn>
                    <a:cxn ang="T13">
                      <a:pos x="T6" y="T7"/>
                    </a:cxn>
                    <a:cxn ang="T14">
                      <a:pos x="T8" y="T9"/>
                    </a:cxn>
                  </a:cxnLst>
                  <a:rect l="T15" t="T16" r="T17" b="T18"/>
                  <a:pathLst>
                    <a:path w="37" h="19">
                      <a:moveTo>
                        <a:pt x="37" y="19"/>
                      </a:moveTo>
                      <a:lnTo>
                        <a:pt x="32" y="17"/>
                      </a:lnTo>
                      <a:lnTo>
                        <a:pt x="0" y="0"/>
                      </a:lnTo>
                      <a:lnTo>
                        <a:pt x="5" y="1"/>
                      </a:lnTo>
                      <a:lnTo>
                        <a:pt x="37" y="19"/>
                      </a:lnTo>
                      <a:close/>
                    </a:path>
                  </a:pathLst>
                </a:custGeom>
                <a:solidFill>
                  <a:srgbClr val="8A8A8A"/>
                </a:solidFill>
                <a:ln w="9525">
                  <a:noFill/>
                  <a:round/>
                  <a:headEnd/>
                  <a:tailEnd/>
                </a:ln>
              </p:spPr>
              <p:txBody>
                <a:bodyPr/>
                <a:lstStyle/>
                <a:p>
                  <a:endParaRPr lang="en-US"/>
                </a:p>
              </p:txBody>
            </p:sp>
            <p:sp>
              <p:nvSpPr>
                <p:cNvPr id="52589" name="Freeform 202"/>
                <p:cNvSpPr>
                  <a:spLocks/>
                </p:cNvSpPr>
                <p:nvPr/>
              </p:nvSpPr>
              <p:spPr bwMode="auto">
                <a:xfrm>
                  <a:off x="4661" y="2875"/>
                  <a:ext cx="39" cy="22"/>
                </a:xfrm>
                <a:custGeom>
                  <a:avLst/>
                  <a:gdLst>
                    <a:gd name="T0" fmla="*/ 39 w 39"/>
                    <a:gd name="T1" fmla="*/ 16 h 22"/>
                    <a:gd name="T2" fmla="*/ 32 w 39"/>
                    <a:gd name="T3" fmla="*/ 22 h 22"/>
                    <a:gd name="T4" fmla="*/ 0 w 39"/>
                    <a:gd name="T5" fmla="*/ 5 h 22"/>
                    <a:gd name="T6" fmla="*/ 7 w 39"/>
                    <a:gd name="T7" fmla="*/ 0 h 22"/>
                    <a:gd name="T8" fmla="*/ 39 w 39"/>
                    <a:gd name="T9" fmla="*/ 16 h 22"/>
                    <a:gd name="T10" fmla="*/ 0 60000 65536"/>
                    <a:gd name="T11" fmla="*/ 0 60000 65536"/>
                    <a:gd name="T12" fmla="*/ 0 60000 65536"/>
                    <a:gd name="T13" fmla="*/ 0 60000 65536"/>
                    <a:gd name="T14" fmla="*/ 0 60000 65536"/>
                    <a:gd name="T15" fmla="*/ 0 w 39"/>
                    <a:gd name="T16" fmla="*/ 0 h 22"/>
                    <a:gd name="T17" fmla="*/ 39 w 39"/>
                    <a:gd name="T18" fmla="*/ 22 h 22"/>
                  </a:gdLst>
                  <a:ahLst/>
                  <a:cxnLst>
                    <a:cxn ang="T10">
                      <a:pos x="T0" y="T1"/>
                    </a:cxn>
                    <a:cxn ang="T11">
                      <a:pos x="T2" y="T3"/>
                    </a:cxn>
                    <a:cxn ang="T12">
                      <a:pos x="T4" y="T5"/>
                    </a:cxn>
                    <a:cxn ang="T13">
                      <a:pos x="T6" y="T7"/>
                    </a:cxn>
                    <a:cxn ang="T14">
                      <a:pos x="T8" y="T9"/>
                    </a:cxn>
                  </a:cxnLst>
                  <a:rect l="T15" t="T16" r="T17" b="T18"/>
                  <a:pathLst>
                    <a:path w="39" h="22">
                      <a:moveTo>
                        <a:pt x="39" y="16"/>
                      </a:moveTo>
                      <a:lnTo>
                        <a:pt x="32" y="22"/>
                      </a:lnTo>
                      <a:lnTo>
                        <a:pt x="0" y="5"/>
                      </a:lnTo>
                      <a:lnTo>
                        <a:pt x="7" y="0"/>
                      </a:lnTo>
                      <a:lnTo>
                        <a:pt x="39" y="16"/>
                      </a:lnTo>
                      <a:close/>
                    </a:path>
                  </a:pathLst>
                </a:custGeom>
                <a:solidFill>
                  <a:srgbClr val="757575"/>
                </a:solidFill>
                <a:ln w="9525">
                  <a:noFill/>
                  <a:round/>
                  <a:headEnd/>
                  <a:tailEnd/>
                </a:ln>
              </p:spPr>
              <p:txBody>
                <a:bodyPr/>
                <a:lstStyle/>
                <a:p>
                  <a:endParaRPr lang="en-US"/>
                </a:p>
              </p:txBody>
            </p:sp>
            <p:sp>
              <p:nvSpPr>
                <p:cNvPr id="52590" name="Freeform 203"/>
                <p:cNvSpPr>
                  <a:spLocks/>
                </p:cNvSpPr>
                <p:nvPr/>
              </p:nvSpPr>
              <p:spPr bwMode="auto">
                <a:xfrm>
                  <a:off x="4664" y="2875"/>
                  <a:ext cx="36" cy="19"/>
                </a:xfrm>
                <a:custGeom>
                  <a:avLst/>
                  <a:gdLst>
                    <a:gd name="T0" fmla="*/ 36 w 36"/>
                    <a:gd name="T1" fmla="*/ 16 h 19"/>
                    <a:gd name="T2" fmla="*/ 33 w 36"/>
                    <a:gd name="T3" fmla="*/ 19 h 19"/>
                    <a:gd name="T4" fmla="*/ 0 w 36"/>
                    <a:gd name="T5" fmla="*/ 1 h 19"/>
                    <a:gd name="T6" fmla="*/ 4 w 36"/>
                    <a:gd name="T7" fmla="*/ 0 h 19"/>
                    <a:gd name="T8" fmla="*/ 36 w 36"/>
                    <a:gd name="T9" fmla="*/ 16 h 19"/>
                    <a:gd name="T10" fmla="*/ 0 60000 65536"/>
                    <a:gd name="T11" fmla="*/ 0 60000 65536"/>
                    <a:gd name="T12" fmla="*/ 0 60000 65536"/>
                    <a:gd name="T13" fmla="*/ 0 60000 65536"/>
                    <a:gd name="T14" fmla="*/ 0 60000 65536"/>
                    <a:gd name="T15" fmla="*/ 0 w 36"/>
                    <a:gd name="T16" fmla="*/ 0 h 19"/>
                    <a:gd name="T17" fmla="*/ 36 w 36"/>
                    <a:gd name="T18" fmla="*/ 19 h 19"/>
                  </a:gdLst>
                  <a:ahLst/>
                  <a:cxnLst>
                    <a:cxn ang="T10">
                      <a:pos x="T0" y="T1"/>
                    </a:cxn>
                    <a:cxn ang="T11">
                      <a:pos x="T2" y="T3"/>
                    </a:cxn>
                    <a:cxn ang="T12">
                      <a:pos x="T4" y="T5"/>
                    </a:cxn>
                    <a:cxn ang="T13">
                      <a:pos x="T6" y="T7"/>
                    </a:cxn>
                    <a:cxn ang="T14">
                      <a:pos x="T8" y="T9"/>
                    </a:cxn>
                  </a:cxnLst>
                  <a:rect l="T15" t="T16" r="T17" b="T18"/>
                  <a:pathLst>
                    <a:path w="36" h="19">
                      <a:moveTo>
                        <a:pt x="36" y="16"/>
                      </a:moveTo>
                      <a:lnTo>
                        <a:pt x="33" y="19"/>
                      </a:lnTo>
                      <a:lnTo>
                        <a:pt x="0" y="1"/>
                      </a:lnTo>
                      <a:lnTo>
                        <a:pt x="4" y="0"/>
                      </a:lnTo>
                      <a:lnTo>
                        <a:pt x="36" y="16"/>
                      </a:lnTo>
                      <a:close/>
                    </a:path>
                  </a:pathLst>
                </a:custGeom>
                <a:solidFill>
                  <a:srgbClr val="757575"/>
                </a:solidFill>
                <a:ln w="9525">
                  <a:noFill/>
                  <a:round/>
                  <a:headEnd/>
                  <a:tailEnd/>
                </a:ln>
              </p:spPr>
              <p:txBody>
                <a:bodyPr/>
                <a:lstStyle/>
                <a:p>
                  <a:endParaRPr lang="en-US"/>
                </a:p>
              </p:txBody>
            </p:sp>
            <p:sp>
              <p:nvSpPr>
                <p:cNvPr id="52591" name="Freeform 204"/>
                <p:cNvSpPr>
                  <a:spLocks/>
                </p:cNvSpPr>
                <p:nvPr/>
              </p:nvSpPr>
              <p:spPr bwMode="auto">
                <a:xfrm>
                  <a:off x="4663" y="2876"/>
                  <a:ext cx="34" cy="20"/>
                </a:xfrm>
                <a:custGeom>
                  <a:avLst/>
                  <a:gdLst>
                    <a:gd name="T0" fmla="*/ 34 w 34"/>
                    <a:gd name="T1" fmla="*/ 18 h 20"/>
                    <a:gd name="T2" fmla="*/ 32 w 34"/>
                    <a:gd name="T3" fmla="*/ 20 h 20"/>
                    <a:gd name="T4" fmla="*/ 0 w 34"/>
                    <a:gd name="T5" fmla="*/ 2 h 20"/>
                    <a:gd name="T6" fmla="*/ 1 w 34"/>
                    <a:gd name="T7" fmla="*/ 0 h 20"/>
                    <a:gd name="T8" fmla="*/ 34 w 34"/>
                    <a:gd name="T9" fmla="*/ 18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18"/>
                      </a:moveTo>
                      <a:lnTo>
                        <a:pt x="32" y="20"/>
                      </a:lnTo>
                      <a:lnTo>
                        <a:pt x="0" y="2"/>
                      </a:lnTo>
                      <a:lnTo>
                        <a:pt x="1" y="0"/>
                      </a:lnTo>
                      <a:lnTo>
                        <a:pt x="34" y="18"/>
                      </a:lnTo>
                      <a:close/>
                    </a:path>
                  </a:pathLst>
                </a:custGeom>
                <a:solidFill>
                  <a:srgbClr val="737373"/>
                </a:solidFill>
                <a:ln w="9525">
                  <a:noFill/>
                  <a:round/>
                  <a:headEnd/>
                  <a:tailEnd/>
                </a:ln>
              </p:spPr>
              <p:txBody>
                <a:bodyPr/>
                <a:lstStyle/>
                <a:p>
                  <a:endParaRPr lang="en-US"/>
                </a:p>
              </p:txBody>
            </p:sp>
            <p:sp>
              <p:nvSpPr>
                <p:cNvPr id="52592" name="Freeform 205"/>
                <p:cNvSpPr>
                  <a:spLocks/>
                </p:cNvSpPr>
                <p:nvPr/>
              </p:nvSpPr>
              <p:spPr bwMode="auto">
                <a:xfrm>
                  <a:off x="4661" y="2878"/>
                  <a:ext cx="34" cy="19"/>
                </a:xfrm>
                <a:custGeom>
                  <a:avLst/>
                  <a:gdLst>
                    <a:gd name="T0" fmla="*/ 34 w 34"/>
                    <a:gd name="T1" fmla="*/ 18 h 19"/>
                    <a:gd name="T2" fmla="*/ 32 w 34"/>
                    <a:gd name="T3" fmla="*/ 19 h 19"/>
                    <a:gd name="T4" fmla="*/ 0 w 34"/>
                    <a:gd name="T5" fmla="*/ 2 h 19"/>
                    <a:gd name="T6" fmla="*/ 2 w 34"/>
                    <a:gd name="T7" fmla="*/ 0 h 19"/>
                    <a:gd name="T8" fmla="*/ 34 w 34"/>
                    <a:gd name="T9" fmla="*/ 18 h 19"/>
                    <a:gd name="T10" fmla="*/ 0 60000 65536"/>
                    <a:gd name="T11" fmla="*/ 0 60000 65536"/>
                    <a:gd name="T12" fmla="*/ 0 60000 65536"/>
                    <a:gd name="T13" fmla="*/ 0 60000 65536"/>
                    <a:gd name="T14" fmla="*/ 0 60000 65536"/>
                    <a:gd name="T15" fmla="*/ 0 w 34"/>
                    <a:gd name="T16" fmla="*/ 0 h 19"/>
                    <a:gd name="T17" fmla="*/ 34 w 34"/>
                    <a:gd name="T18" fmla="*/ 19 h 19"/>
                  </a:gdLst>
                  <a:ahLst/>
                  <a:cxnLst>
                    <a:cxn ang="T10">
                      <a:pos x="T0" y="T1"/>
                    </a:cxn>
                    <a:cxn ang="T11">
                      <a:pos x="T2" y="T3"/>
                    </a:cxn>
                    <a:cxn ang="T12">
                      <a:pos x="T4" y="T5"/>
                    </a:cxn>
                    <a:cxn ang="T13">
                      <a:pos x="T6" y="T7"/>
                    </a:cxn>
                    <a:cxn ang="T14">
                      <a:pos x="T8" y="T9"/>
                    </a:cxn>
                  </a:cxnLst>
                  <a:rect l="T15" t="T16" r="T17" b="T18"/>
                  <a:pathLst>
                    <a:path w="34" h="19">
                      <a:moveTo>
                        <a:pt x="34" y="18"/>
                      </a:moveTo>
                      <a:lnTo>
                        <a:pt x="32" y="19"/>
                      </a:lnTo>
                      <a:lnTo>
                        <a:pt x="0" y="2"/>
                      </a:lnTo>
                      <a:lnTo>
                        <a:pt x="2" y="0"/>
                      </a:lnTo>
                      <a:lnTo>
                        <a:pt x="34" y="18"/>
                      </a:lnTo>
                      <a:close/>
                    </a:path>
                  </a:pathLst>
                </a:custGeom>
                <a:solidFill>
                  <a:srgbClr val="717171"/>
                </a:solidFill>
                <a:ln w="9525">
                  <a:noFill/>
                  <a:round/>
                  <a:headEnd/>
                  <a:tailEnd/>
                </a:ln>
              </p:spPr>
              <p:txBody>
                <a:bodyPr/>
                <a:lstStyle/>
                <a:p>
                  <a:endParaRPr lang="en-US"/>
                </a:p>
              </p:txBody>
            </p:sp>
            <p:sp>
              <p:nvSpPr>
                <p:cNvPr id="52593" name="Freeform 206"/>
                <p:cNvSpPr>
                  <a:spLocks/>
                </p:cNvSpPr>
                <p:nvPr/>
              </p:nvSpPr>
              <p:spPr bwMode="auto">
                <a:xfrm>
                  <a:off x="4656" y="2880"/>
                  <a:ext cx="37" cy="22"/>
                </a:xfrm>
                <a:custGeom>
                  <a:avLst/>
                  <a:gdLst>
                    <a:gd name="T0" fmla="*/ 37 w 37"/>
                    <a:gd name="T1" fmla="*/ 17 h 22"/>
                    <a:gd name="T2" fmla="*/ 33 w 37"/>
                    <a:gd name="T3" fmla="*/ 22 h 22"/>
                    <a:gd name="T4" fmla="*/ 0 w 37"/>
                    <a:gd name="T5" fmla="*/ 4 h 22"/>
                    <a:gd name="T6" fmla="*/ 5 w 37"/>
                    <a:gd name="T7" fmla="*/ 0 h 22"/>
                    <a:gd name="T8" fmla="*/ 37 w 37"/>
                    <a:gd name="T9" fmla="*/ 17 h 22"/>
                    <a:gd name="T10" fmla="*/ 0 60000 65536"/>
                    <a:gd name="T11" fmla="*/ 0 60000 65536"/>
                    <a:gd name="T12" fmla="*/ 0 60000 65536"/>
                    <a:gd name="T13" fmla="*/ 0 60000 65536"/>
                    <a:gd name="T14" fmla="*/ 0 60000 65536"/>
                    <a:gd name="T15" fmla="*/ 0 w 37"/>
                    <a:gd name="T16" fmla="*/ 0 h 22"/>
                    <a:gd name="T17" fmla="*/ 37 w 37"/>
                    <a:gd name="T18" fmla="*/ 22 h 22"/>
                  </a:gdLst>
                  <a:ahLst/>
                  <a:cxnLst>
                    <a:cxn ang="T10">
                      <a:pos x="T0" y="T1"/>
                    </a:cxn>
                    <a:cxn ang="T11">
                      <a:pos x="T2" y="T3"/>
                    </a:cxn>
                    <a:cxn ang="T12">
                      <a:pos x="T4" y="T5"/>
                    </a:cxn>
                    <a:cxn ang="T13">
                      <a:pos x="T6" y="T7"/>
                    </a:cxn>
                    <a:cxn ang="T14">
                      <a:pos x="T8" y="T9"/>
                    </a:cxn>
                  </a:cxnLst>
                  <a:rect l="T15" t="T16" r="T17" b="T18"/>
                  <a:pathLst>
                    <a:path w="37" h="22">
                      <a:moveTo>
                        <a:pt x="37" y="17"/>
                      </a:moveTo>
                      <a:lnTo>
                        <a:pt x="33" y="22"/>
                      </a:lnTo>
                      <a:lnTo>
                        <a:pt x="0" y="4"/>
                      </a:lnTo>
                      <a:lnTo>
                        <a:pt x="5" y="0"/>
                      </a:lnTo>
                      <a:lnTo>
                        <a:pt x="37" y="17"/>
                      </a:lnTo>
                      <a:close/>
                    </a:path>
                  </a:pathLst>
                </a:custGeom>
                <a:solidFill>
                  <a:srgbClr val="707070"/>
                </a:solidFill>
                <a:ln w="9525">
                  <a:noFill/>
                  <a:round/>
                  <a:headEnd/>
                  <a:tailEnd/>
                </a:ln>
              </p:spPr>
              <p:txBody>
                <a:bodyPr/>
                <a:lstStyle/>
                <a:p>
                  <a:endParaRPr lang="en-US"/>
                </a:p>
              </p:txBody>
            </p:sp>
            <p:sp>
              <p:nvSpPr>
                <p:cNvPr id="52594" name="Freeform 207"/>
                <p:cNvSpPr>
                  <a:spLocks/>
                </p:cNvSpPr>
                <p:nvPr/>
              </p:nvSpPr>
              <p:spPr bwMode="auto">
                <a:xfrm>
                  <a:off x="4660" y="2880"/>
                  <a:ext cx="33" cy="21"/>
                </a:xfrm>
                <a:custGeom>
                  <a:avLst/>
                  <a:gdLst>
                    <a:gd name="T0" fmla="*/ 33 w 33"/>
                    <a:gd name="T1" fmla="*/ 17 h 21"/>
                    <a:gd name="T2" fmla="*/ 32 w 33"/>
                    <a:gd name="T3" fmla="*/ 21 h 21"/>
                    <a:gd name="T4" fmla="*/ 0 w 33"/>
                    <a:gd name="T5" fmla="*/ 3 h 21"/>
                    <a:gd name="T6" fmla="*/ 1 w 33"/>
                    <a:gd name="T7" fmla="*/ 0 h 21"/>
                    <a:gd name="T8" fmla="*/ 33 w 33"/>
                    <a:gd name="T9" fmla="*/ 17 h 21"/>
                    <a:gd name="T10" fmla="*/ 0 60000 65536"/>
                    <a:gd name="T11" fmla="*/ 0 60000 65536"/>
                    <a:gd name="T12" fmla="*/ 0 60000 65536"/>
                    <a:gd name="T13" fmla="*/ 0 60000 65536"/>
                    <a:gd name="T14" fmla="*/ 0 60000 65536"/>
                    <a:gd name="T15" fmla="*/ 0 w 33"/>
                    <a:gd name="T16" fmla="*/ 0 h 21"/>
                    <a:gd name="T17" fmla="*/ 33 w 33"/>
                    <a:gd name="T18" fmla="*/ 21 h 21"/>
                  </a:gdLst>
                  <a:ahLst/>
                  <a:cxnLst>
                    <a:cxn ang="T10">
                      <a:pos x="T0" y="T1"/>
                    </a:cxn>
                    <a:cxn ang="T11">
                      <a:pos x="T2" y="T3"/>
                    </a:cxn>
                    <a:cxn ang="T12">
                      <a:pos x="T4" y="T5"/>
                    </a:cxn>
                    <a:cxn ang="T13">
                      <a:pos x="T6" y="T7"/>
                    </a:cxn>
                    <a:cxn ang="T14">
                      <a:pos x="T8" y="T9"/>
                    </a:cxn>
                  </a:cxnLst>
                  <a:rect l="T15" t="T16" r="T17" b="T18"/>
                  <a:pathLst>
                    <a:path w="33" h="21">
                      <a:moveTo>
                        <a:pt x="33" y="17"/>
                      </a:moveTo>
                      <a:lnTo>
                        <a:pt x="32" y="21"/>
                      </a:lnTo>
                      <a:lnTo>
                        <a:pt x="0" y="3"/>
                      </a:lnTo>
                      <a:lnTo>
                        <a:pt x="1" y="0"/>
                      </a:lnTo>
                      <a:lnTo>
                        <a:pt x="33" y="17"/>
                      </a:lnTo>
                      <a:close/>
                    </a:path>
                  </a:pathLst>
                </a:custGeom>
                <a:solidFill>
                  <a:srgbClr val="707070"/>
                </a:solidFill>
                <a:ln w="9525">
                  <a:noFill/>
                  <a:round/>
                  <a:headEnd/>
                  <a:tailEnd/>
                </a:ln>
              </p:spPr>
              <p:txBody>
                <a:bodyPr/>
                <a:lstStyle/>
                <a:p>
                  <a:endParaRPr lang="en-US"/>
                </a:p>
              </p:txBody>
            </p:sp>
            <p:sp>
              <p:nvSpPr>
                <p:cNvPr id="52595" name="Freeform 208"/>
                <p:cNvSpPr>
                  <a:spLocks/>
                </p:cNvSpPr>
                <p:nvPr/>
              </p:nvSpPr>
              <p:spPr bwMode="auto">
                <a:xfrm>
                  <a:off x="4656" y="2883"/>
                  <a:ext cx="36" cy="19"/>
                </a:xfrm>
                <a:custGeom>
                  <a:avLst/>
                  <a:gdLst>
                    <a:gd name="T0" fmla="*/ 36 w 36"/>
                    <a:gd name="T1" fmla="*/ 18 h 19"/>
                    <a:gd name="T2" fmla="*/ 33 w 36"/>
                    <a:gd name="T3" fmla="*/ 19 h 19"/>
                    <a:gd name="T4" fmla="*/ 0 w 36"/>
                    <a:gd name="T5" fmla="*/ 1 h 19"/>
                    <a:gd name="T6" fmla="*/ 4 w 36"/>
                    <a:gd name="T7" fmla="*/ 0 h 19"/>
                    <a:gd name="T8" fmla="*/ 36 w 36"/>
                    <a:gd name="T9" fmla="*/ 18 h 19"/>
                    <a:gd name="T10" fmla="*/ 0 60000 65536"/>
                    <a:gd name="T11" fmla="*/ 0 60000 65536"/>
                    <a:gd name="T12" fmla="*/ 0 60000 65536"/>
                    <a:gd name="T13" fmla="*/ 0 60000 65536"/>
                    <a:gd name="T14" fmla="*/ 0 60000 65536"/>
                    <a:gd name="T15" fmla="*/ 0 w 36"/>
                    <a:gd name="T16" fmla="*/ 0 h 19"/>
                    <a:gd name="T17" fmla="*/ 36 w 36"/>
                    <a:gd name="T18" fmla="*/ 19 h 19"/>
                  </a:gdLst>
                  <a:ahLst/>
                  <a:cxnLst>
                    <a:cxn ang="T10">
                      <a:pos x="T0" y="T1"/>
                    </a:cxn>
                    <a:cxn ang="T11">
                      <a:pos x="T2" y="T3"/>
                    </a:cxn>
                    <a:cxn ang="T12">
                      <a:pos x="T4" y="T5"/>
                    </a:cxn>
                    <a:cxn ang="T13">
                      <a:pos x="T6" y="T7"/>
                    </a:cxn>
                    <a:cxn ang="T14">
                      <a:pos x="T8" y="T9"/>
                    </a:cxn>
                  </a:cxnLst>
                  <a:rect l="T15" t="T16" r="T17" b="T18"/>
                  <a:pathLst>
                    <a:path w="36" h="19">
                      <a:moveTo>
                        <a:pt x="36" y="18"/>
                      </a:moveTo>
                      <a:lnTo>
                        <a:pt x="33" y="19"/>
                      </a:lnTo>
                      <a:lnTo>
                        <a:pt x="0" y="1"/>
                      </a:lnTo>
                      <a:lnTo>
                        <a:pt x="4" y="0"/>
                      </a:lnTo>
                      <a:lnTo>
                        <a:pt x="36" y="18"/>
                      </a:lnTo>
                      <a:close/>
                    </a:path>
                  </a:pathLst>
                </a:custGeom>
                <a:solidFill>
                  <a:srgbClr val="696969"/>
                </a:solidFill>
                <a:ln w="9525">
                  <a:noFill/>
                  <a:round/>
                  <a:headEnd/>
                  <a:tailEnd/>
                </a:ln>
              </p:spPr>
              <p:txBody>
                <a:bodyPr/>
                <a:lstStyle/>
                <a:p>
                  <a:endParaRPr lang="en-US"/>
                </a:p>
              </p:txBody>
            </p:sp>
            <p:sp>
              <p:nvSpPr>
                <p:cNvPr id="52596" name="Freeform 209"/>
                <p:cNvSpPr>
                  <a:spLocks/>
                </p:cNvSpPr>
                <p:nvPr/>
              </p:nvSpPr>
              <p:spPr bwMode="auto">
                <a:xfrm>
                  <a:off x="4655" y="2884"/>
                  <a:ext cx="34" cy="23"/>
                </a:xfrm>
                <a:custGeom>
                  <a:avLst/>
                  <a:gdLst>
                    <a:gd name="T0" fmla="*/ 34 w 34"/>
                    <a:gd name="T1" fmla="*/ 18 h 23"/>
                    <a:gd name="T2" fmla="*/ 32 w 34"/>
                    <a:gd name="T3" fmla="*/ 23 h 23"/>
                    <a:gd name="T4" fmla="*/ 0 w 34"/>
                    <a:gd name="T5" fmla="*/ 5 h 23"/>
                    <a:gd name="T6" fmla="*/ 1 w 34"/>
                    <a:gd name="T7" fmla="*/ 0 h 23"/>
                    <a:gd name="T8" fmla="*/ 34 w 34"/>
                    <a:gd name="T9" fmla="*/ 18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34" y="18"/>
                      </a:moveTo>
                      <a:lnTo>
                        <a:pt x="32" y="23"/>
                      </a:lnTo>
                      <a:lnTo>
                        <a:pt x="0" y="5"/>
                      </a:lnTo>
                      <a:lnTo>
                        <a:pt x="1" y="0"/>
                      </a:lnTo>
                      <a:lnTo>
                        <a:pt x="34" y="18"/>
                      </a:lnTo>
                      <a:close/>
                    </a:path>
                  </a:pathLst>
                </a:custGeom>
                <a:solidFill>
                  <a:srgbClr val="636363"/>
                </a:solidFill>
                <a:ln w="9525">
                  <a:noFill/>
                  <a:round/>
                  <a:headEnd/>
                  <a:tailEnd/>
                </a:ln>
              </p:spPr>
              <p:txBody>
                <a:bodyPr/>
                <a:lstStyle/>
                <a:p>
                  <a:endParaRPr lang="en-US"/>
                </a:p>
              </p:txBody>
            </p:sp>
            <p:sp>
              <p:nvSpPr>
                <p:cNvPr id="52597" name="Freeform 210"/>
                <p:cNvSpPr>
                  <a:spLocks/>
                </p:cNvSpPr>
                <p:nvPr/>
              </p:nvSpPr>
              <p:spPr bwMode="auto">
                <a:xfrm>
                  <a:off x="4656" y="2884"/>
                  <a:ext cx="33" cy="21"/>
                </a:xfrm>
                <a:custGeom>
                  <a:avLst/>
                  <a:gdLst>
                    <a:gd name="T0" fmla="*/ 33 w 33"/>
                    <a:gd name="T1" fmla="*/ 18 h 21"/>
                    <a:gd name="T2" fmla="*/ 33 w 33"/>
                    <a:gd name="T3" fmla="*/ 21 h 21"/>
                    <a:gd name="T4" fmla="*/ 0 w 33"/>
                    <a:gd name="T5" fmla="*/ 4 h 21"/>
                    <a:gd name="T6" fmla="*/ 0 w 33"/>
                    <a:gd name="T7" fmla="*/ 0 h 21"/>
                    <a:gd name="T8" fmla="*/ 33 w 33"/>
                    <a:gd name="T9" fmla="*/ 18 h 21"/>
                    <a:gd name="T10" fmla="*/ 0 60000 65536"/>
                    <a:gd name="T11" fmla="*/ 0 60000 65536"/>
                    <a:gd name="T12" fmla="*/ 0 60000 65536"/>
                    <a:gd name="T13" fmla="*/ 0 60000 65536"/>
                    <a:gd name="T14" fmla="*/ 0 60000 65536"/>
                    <a:gd name="T15" fmla="*/ 0 w 33"/>
                    <a:gd name="T16" fmla="*/ 0 h 21"/>
                    <a:gd name="T17" fmla="*/ 33 w 33"/>
                    <a:gd name="T18" fmla="*/ 21 h 21"/>
                  </a:gdLst>
                  <a:ahLst/>
                  <a:cxnLst>
                    <a:cxn ang="T10">
                      <a:pos x="T0" y="T1"/>
                    </a:cxn>
                    <a:cxn ang="T11">
                      <a:pos x="T2" y="T3"/>
                    </a:cxn>
                    <a:cxn ang="T12">
                      <a:pos x="T4" y="T5"/>
                    </a:cxn>
                    <a:cxn ang="T13">
                      <a:pos x="T6" y="T7"/>
                    </a:cxn>
                    <a:cxn ang="T14">
                      <a:pos x="T8" y="T9"/>
                    </a:cxn>
                  </a:cxnLst>
                  <a:rect l="T15" t="T16" r="T17" b="T18"/>
                  <a:pathLst>
                    <a:path w="33" h="21">
                      <a:moveTo>
                        <a:pt x="33" y="18"/>
                      </a:moveTo>
                      <a:lnTo>
                        <a:pt x="33" y="21"/>
                      </a:lnTo>
                      <a:lnTo>
                        <a:pt x="0" y="4"/>
                      </a:lnTo>
                      <a:lnTo>
                        <a:pt x="0" y="0"/>
                      </a:lnTo>
                      <a:lnTo>
                        <a:pt x="33" y="18"/>
                      </a:lnTo>
                      <a:close/>
                    </a:path>
                  </a:pathLst>
                </a:custGeom>
                <a:solidFill>
                  <a:srgbClr val="636363"/>
                </a:solidFill>
                <a:ln w="9525">
                  <a:noFill/>
                  <a:round/>
                  <a:headEnd/>
                  <a:tailEnd/>
                </a:ln>
              </p:spPr>
              <p:txBody>
                <a:bodyPr/>
                <a:lstStyle/>
                <a:p>
                  <a:endParaRPr lang="en-US"/>
                </a:p>
              </p:txBody>
            </p:sp>
            <p:sp>
              <p:nvSpPr>
                <p:cNvPr id="52598" name="Freeform 211"/>
                <p:cNvSpPr>
                  <a:spLocks/>
                </p:cNvSpPr>
                <p:nvPr/>
              </p:nvSpPr>
              <p:spPr bwMode="auto">
                <a:xfrm>
                  <a:off x="4655" y="2888"/>
                  <a:ext cx="34" cy="19"/>
                </a:xfrm>
                <a:custGeom>
                  <a:avLst/>
                  <a:gdLst>
                    <a:gd name="T0" fmla="*/ 34 w 34"/>
                    <a:gd name="T1" fmla="*/ 17 h 19"/>
                    <a:gd name="T2" fmla="*/ 32 w 34"/>
                    <a:gd name="T3" fmla="*/ 19 h 19"/>
                    <a:gd name="T4" fmla="*/ 0 w 34"/>
                    <a:gd name="T5" fmla="*/ 1 h 19"/>
                    <a:gd name="T6" fmla="*/ 1 w 34"/>
                    <a:gd name="T7" fmla="*/ 0 h 19"/>
                    <a:gd name="T8" fmla="*/ 34 w 34"/>
                    <a:gd name="T9" fmla="*/ 17 h 19"/>
                    <a:gd name="T10" fmla="*/ 0 60000 65536"/>
                    <a:gd name="T11" fmla="*/ 0 60000 65536"/>
                    <a:gd name="T12" fmla="*/ 0 60000 65536"/>
                    <a:gd name="T13" fmla="*/ 0 60000 65536"/>
                    <a:gd name="T14" fmla="*/ 0 60000 65536"/>
                    <a:gd name="T15" fmla="*/ 0 w 34"/>
                    <a:gd name="T16" fmla="*/ 0 h 19"/>
                    <a:gd name="T17" fmla="*/ 34 w 34"/>
                    <a:gd name="T18" fmla="*/ 19 h 19"/>
                  </a:gdLst>
                  <a:ahLst/>
                  <a:cxnLst>
                    <a:cxn ang="T10">
                      <a:pos x="T0" y="T1"/>
                    </a:cxn>
                    <a:cxn ang="T11">
                      <a:pos x="T2" y="T3"/>
                    </a:cxn>
                    <a:cxn ang="T12">
                      <a:pos x="T4" y="T5"/>
                    </a:cxn>
                    <a:cxn ang="T13">
                      <a:pos x="T6" y="T7"/>
                    </a:cxn>
                    <a:cxn ang="T14">
                      <a:pos x="T8" y="T9"/>
                    </a:cxn>
                  </a:cxnLst>
                  <a:rect l="T15" t="T16" r="T17" b="T18"/>
                  <a:pathLst>
                    <a:path w="34" h="19">
                      <a:moveTo>
                        <a:pt x="34" y="17"/>
                      </a:moveTo>
                      <a:lnTo>
                        <a:pt x="32" y="19"/>
                      </a:lnTo>
                      <a:lnTo>
                        <a:pt x="0" y="1"/>
                      </a:lnTo>
                      <a:lnTo>
                        <a:pt x="1" y="0"/>
                      </a:lnTo>
                      <a:lnTo>
                        <a:pt x="34" y="17"/>
                      </a:lnTo>
                      <a:close/>
                    </a:path>
                  </a:pathLst>
                </a:custGeom>
                <a:solidFill>
                  <a:srgbClr val="595959"/>
                </a:solidFill>
                <a:ln w="9525">
                  <a:noFill/>
                  <a:round/>
                  <a:headEnd/>
                  <a:tailEnd/>
                </a:ln>
              </p:spPr>
              <p:txBody>
                <a:bodyPr/>
                <a:lstStyle/>
                <a:p>
                  <a:endParaRPr lang="en-US"/>
                </a:p>
              </p:txBody>
            </p:sp>
            <p:sp>
              <p:nvSpPr>
                <p:cNvPr id="52599" name="Freeform 212"/>
                <p:cNvSpPr>
                  <a:spLocks/>
                </p:cNvSpPr>
                <p:nvPr/>
              </p:nvSpPr>
              <p:spPr bwMode="auto">
                <a:xfrm>
                  <a:off x="4655" y="2889"/>
                  <a:ext cx="32" cy="23"/>
                </a:xfrm>
                <a:custGeom>
                  <a:avLst/>
                  <a:gdLst>
                    <a:gd name="T0" fmla="*/ 32 w 32"/>
                    <a:gd name="T1" fmla="*/ 18 h 23"/>
                    <a:gd name="T2" fmla="*/ 32 w 32"/>
                    <a:gd name="T3" fmla="*/ 23 h 23"/>
                    <a:gd name="T4" fmla="*/ 0 w 32"/>
                    <a:gd name="T5" fmla="*/ 5 h 23"/>
                    <a:gd name="T6" fmla="*/ 0 w 32"/>
                    <a:gd name="T7" fmla="*/ 0 h 23"/>
                    <a:gd name="T8" fmla="*/ 32 w 32"/>
                    <a:gd name="T9" fmla="*/ 18 h 23"/>
                    <a:gd name="T10" fmla="*/ 0 60000 65536"/>
                    <a:gd name="T11" fmla="*/ 0 60000 65536"/>
                    <a:gd name="T12" fmla="*/ 0 60000 65536"/>
                    <a:gd name="T13" fmla="*/ 0 60000 65536"/>
                    <a:gd name="T14" fmla="*/ 0 60000 65536"/>
                    <a:gd name="T15" fmla="*/ 0 w 32"/>
                    <a:gd name="T16" fmla="*/ 0 h 23"/>
                    <a:gd name="T17" fmla="*/ 32 w 32"/>
                    <a:gd name="T18" fmla="*/ 23 h 23"/>
                  </a:gdLst>
                  <a:ahLst/>
                  <a:cxnLst>
                    <a:cxn ang="T10">
                      <a:pos x="T0" y="T1"/>
                    </a:cxn>
                    <a:cxn ang="T11">
                      <a:pos x="T2" y="T3"/>
                    </a:cxn>
                    <a:cxn ang="T12">
                      <a:pos x="T4" y="T5"/>
                    </a:cxn>
                    <a:cxn ang="T13">
                      <a:pos x="T6" y="T7"/>
                    </a:cxn>
                    <a:cxn ang="T14">
                      <a:pos x="T8" y="T9"/>
                    </a:cxn>
                  </a:cxnLst>
                  <a:rect l="T15" t="T16" r="T17" b="T18"/>
                  <a:pathLst>
                    <a:path w="32" h="23">
                      <a:moveTo>
                        <a:pt x="32" y="18"/>
                      </a:moveTo>
                      <a:lnTo>
                        <a:pt x="32" y="23"/>
                      </a:lnTo>
                      <a:lnTo>
                        <a:pt x="0" y="5"/>
                      </a:lnTo>
                      <a:lnTo>
                        <a:pt x="0" y="0"/>
                      </a:lnTo>
                      <a:lnTo>
                        <a:pt x="32" y="18"/>
                      </a:lnTo>
                      <a:close/>
                    </a:path>
                  </a:pathLst>
                </a:custGeom>
                <a:solidFill>
                  <a:srgbClr val="505050"/>
                </a:solidFill>
                <a:ln w="9525">
                  <a:noFill/>
                  <a:round/>
                  <a:headEnd/>
                  <a:tailEnd/>
                </a:ln>
              </p:spPr>
              <p:txBody>
                <a:bodyPr/>
                <a:lstStyle/>
                <a:p>
                  <a:endParaRPr lang="en-US"/>
                </a:p>
              </p:txBody>
            </p:sp>
            <p:sp>
              <p:nvSpPr>
                <p:cNvPr id="52600" name="Freeform 213"/>
                <p:cNvSpPr>
                  <a:spLocks/>
                </p:cNvSpPr>
                <p:nvPr/>
              </p:nvSpPr>
              <p:spPr bwMode="auto">
                <a:xfrm>
                  <a:off x="4655" y="2889"/>
                  <a:ext cx="32" cy="21"/>
                </a:xfrm>
                <a:custGeom>
                  <a:avLst/>
                  <a:gdLst>
                    <a:gd name="T0" fmla="*/ 32 w 32"/>
                    <a:gd name="T1" fmla="*/ 18 h 21"/>
                    <a:gd name="T2" fmla="*/ 32 w 32"/>
                    <a:gd name="T3" fmla="*/ 21 h 21"/>
                    <a:gd name="T4" fmla="*/ 0 w 32"/>
                    <a:gd name="T5" fmla="*/ 4 h 21"/>
                    <a:gd name="T6" fmla="*/ 0 w 32"/>
                    <a:gd name="T7" fmla="*/ 0 h 21"/>
                    <a:gd name="T8" fmla="*/ 32 w 32"/>
                    <a:gd name="T9" fmla="*/ 18 h 21"/>
                    <a:gd name="T10" fmla="*/ 0 60000 65536"/>
                    <a:gd name="T11" fmla="*/ 0 60000 65536"/>
                    <a:gd name="T12" fmla="*/ 0 60000 65536"/>
                    <a:gd name="T13" fmla="*/ 0 60000 65536"/>
                    <a:gd name="T14" fmla="*/ 0 60000 65536"/>
                    <a:gd name="T15" fmla="*/ 0 w 32"/>
                    <a:gd name="T16" fmla="*/ 0 h 21"/>
                    <a:gd name="T17" fmla="*/ 32 w 32"/>
                    <a:gd name="T18" fmla="*/ 21 h 21"/>
                  </a:gdLst>
                  <a:ahLst/>
                  <a:cxnLst>
                    <a:cxn ang="T10">
                      <a:pos x="T0" y="T1"/>
                    </a:cxn>
                    <a:cxn ang="T11">
                      <a:pos x="T2" y="T3"/>
                    </a:cxn>
                    <a:cxn ang="T12">
                      <a:pos x="T4" y="T5"/>
                    </a:cxn>
                    <a:cxn ang="T13">
                      <a:pos x="T6" y="T7"/>
                    </a:cxn>
                    <a:cxn ang="T14">
                      <a:pos x="T8" y="T9"/>
                    </a:cxn>
                  </a:cxnLst>
                  <a:rect l="T15" t="T16" r="T17" b="T18"/>
                  <a:pathLst>
                    <a:path w="32" h="21">
                      <a:moveTo>
                        <a:pt x="32" y="18"/>
                      </a:moveTo>
                      <a:lnTo>
                        <a:pt x="32" y="21"/>
                      </a:lnTo>
                      <a:lnTo>
                        <a:pt x="0" y="4"/>
                      </a:lnTo>
                      <a:lnTo>
                        <a:pt x="0" y="0"/>
                      </a:lnTo>
                      <a:lnTo>
                        <a:pt x="32" y="18"/>
                      </a:lnTo>
                      <a:close/>
                    </a:path>
                  </a:pathLst>
                </a:custGeom>
                <a:solidFill>
                  <a:srgbClr val="505050"/>
                </a:solidFill>
                <a:ln w="9525">
                  <a:noFill/>
                  <a:round/>
                  <a:headEnd/>
                  <a:tailEnd/>
                </a:ln>
              </p:spPr>
              <p:txBody>
                <a:bodyPr/>
                <a:lstStyle/>
                <a:p>
                  <a:endParaRPr lang="en-US"/>
                </a:p>
              </p:txBody>
            </p:sp>
            <p:sp>
              <p:nvSpPr>
                <p:cNvPr id="52601" name="Freeform 214"/>
                <p:cNvSpPr>
                  <a:spLocks/>
                </p:cNvSpPr>
                <p:nvPr/>
              </p:nvSpPr>
              <p:spPr bwMode="auto">
                <a:xfrm>
                  <a:off x="4655" y="2893"/>
                  <a:ext cx="32" cy="19"/>
                </a:xfrm>
                <a:custGeom>
                  <a:avLst/>
                  <a:gdLst>
                    <a:gd name="T0" fmla="*/ 32 w 32"/>
                    <a:gd name="T1" fmla="*/ 17 h 19"/>
                    <a:gd name="T2" fmla="*/ 32 w 32"/>
                    <a:gd name="T3" fmla="*/ 19 h 19"/>
                    <a:gd name="T4" fmla="*/ 0 w 32"/>
                    <a:gd name="T5" fmla="*/ 1 h 19"/>
                    <a:gd name="T6" fmla="*/ 0 w 32"/>
                    <a:gd name="T7" fmla="*/ 0 h 19"/>
                    <a:gd name="T8" fmla="*/ 32 w 32"/>
                    <a:gd name="T9" fmla="*/ 17 h 19"/>
                    <a:gd name="T10" fmla="*/ 0 60000 65536"/>
                    <a:gd name="T11" fmla="*/ 0 60000 65536"/>
                    <a:gd name="T12" fmla="*/ 0 60000 65536"/>
                    <a:gd name="T13" fmla="*/ 0 60000 65536"/>
                    <a:gd name="T14" fmla="*/ 0 60000 65536"/>
                    <a:gd name="T15" fmla="*/ 0 w 32"/>
                    <a:gd name="T16" fmla="*/ 0 h 19"/>
                    <a:gd name="T17" fmla="*/ 32 w 32"/>
                    <a:gd name="T18" fmla="*/ 19 h 19"/>
                  </a:gdLst>
                  <a:ahLst/>
                  <a:cxnLst>
                    <a:cxn ang="T10">
                      <a:pos x="T0" y="T1"/>
                    </a:cxn>
                    <a:cxn ang="T11">
                      <a:pos x="T2" y="T3"/>
                    </a:cxn>
                    <a:cxn ang="T12">
                      <a:pos x="T4" y="T5"/>
                    </a:cxn>
                    <a:cxn ang="T13">
                      <a:pos x="T6" y="T7"/>
                    </a:cxn>
                    <a:cxn ang="T14">
                      <a:pos x="T8" y="T9"/>
                    </a:cxn>
                  </a:cxnLst>
                  <a:rect l="T15" t="T16" r="T17" b="T18"/>
                  <a:pathLst>
                    <a:path w="32" h="19">
                      <a:moveTo>
                        <a:pt x="32" y="17"/>
                      </a:moveTo>
                      <a:lnTo>
                        <a:pt x="32" y="19"/>
                      </a:lnTo>
                      <a:lnTo>
                        <a:pt x="0" y="1"/>
                      </a:lnTo>
                      <a:lnTo>
                        <a:pt x="0" y="0"/>
                      </a:lnTo>
                      <a:lnTo>
                        <a:pt x="32" y="17"/>
                      </a:lnTo>
                      <a:close/>
                    </a:path>
                  </a:pathLst>
                </a:custGeom>
                <a:solidFill>
                  <a:srgbClr val="444444"/>
                </a:solidFill>
                <a:ln w="9525">
                  <a:noFill/>
                  <a:round/>
                  <a:headEnd/>
                  <a:tailEnd/>
                </a:ln>
              </p:spPr>
              <p:txBody>
                <a:bodyPr/>
                <a:lstStyle/>
                <a:p>
                  <a:endParaRPr lang="en-US"/>
                </a:p>
              </p:txBody>
            </p:sp>
            <p:sp>
              <p:nvSpPr>
                <p:cNvPr id="52602" name="Freeform 215"/>
                <p:cNvSpPr>
                  <a:spLocks/>
                </p:cNvSpPr>
                <p:nvPr/>
              </p:nvSpPr>
              <p:spPr bwMode="auto">
                <a:xfrm>
                  <a:off x="4655" y="2894"/>
                  <a:ext cx="32" cy="24"/>
                </a:xfrm>
                <a:custGeom>
                  <a:avLst/>
                  <a:gdLst>
                    <a:gd name="T0" fmla="*/ 32 w 32"/>
                    <a:gd name="T1" fmla="*/ 18 h 24"/>
                    <a:gd name="T2" fmla="*/ 32 w 32"/>
                    <a:gd name="T3" fmla="*/ 24 h 24"/>
                    <a:gd name="T4" fmla="*/ 0 w 32"/>
                    <a:gd name="T5" fmla="*/ 7 h 24"/>
                    <a:gd name="T6" fmla="*/ 0 w 32"/>
                    <a:gd name="T7" fmla="*/ 0 h 24"/>
                    <a:gd name="T8" fmla="*/ 32 w 32"/>
                    <a:gd name="T9" fmla="*/ 18 h 24"/>
                    <a:gd name="T10" fmla="*/ 0 60000 65536"/>
                    <a:gd name="T11" fmla="*/ 0 60000 65536"/>
                    <a:gd name="T12" fmla="*/ 0 60000 65536"/>
                    <a:gd name="T13" fmla="*/ 0 60000 65536"/>
                    <a:gd name="T14" fmla="*/ 0 60000 65536"/>
                    <a:gd name="T15" fmla="*/ 0 w 32"/>
                    <a:gd name="T16" fmla="*/ 0 h 24"/>
                    <a:gd name="T17" fmla="*/ 32 w 32"/>
                    <a:gd name="T18" fmla="*/ 24 h 24"/>
                  </a:gdLst>
                  <a:ahLst/>
                  <a:cxnLst>
                    <a:cxn ang="T10">
                      <a:pos x="T0" y="T1"/>
                    </a:cxn>
                    <a:cxn ang="T11">
                      <a:pos x="T2" y="T3"/>
                    </a:cxn>
                    <a:cxn ang="T12">
                      <a:pos x="T4" y="T5"/>
                    </a:cxn>
                    <a:cxn ang="T13">
                      <a:pos x="T6" y="T7"/>
                    </a:cxn>
                    <a:cxn ang="T14">
                      <a:pos x="T8" y="T9"/>
                    </a:cxn>
                  </a:cxnLst>
                  <a:rect l="T15" t="T16" r="T17" b="T18"/>
                  <a:pathLst>
                    <a:path w="32" h="24">
                      <a:moveTo>
                        <a:pt x="32" y="18"/>
                      </a:moveTo>
                      <a:lnTo>
                        <a:pt x="32" y="24"/>
                      </a:lnTo>
                      <a:lnTo>
                        <a:pt x="0" y="7"/>
                      </a:lnTo>
                      <a:lnTo>
                        <a:pt x="0" y="0"/>
                      </a:lnTo>
                      <a:lnTo>
                        <a:pt x="32" y="18"/>
                      </a:lnTo>
                      <a:close/>
                    </a:path>
                  </a:pathLst>
                </a:custGeom>
                <a:solidFill>
                  <a:srgbClr val="393939"/>
                </a:solidFill>
                <a:ln w="9525">
                  <a:noFill/>
                  <a:round/>
                  <a:headEnd/>
                  <a:tailEnd/>
                </a:ln>
              </p:spPr>
              <p:txBody>
                <a:bodyPr/>
                <a:lstStyle/>
                <a:p>
                  <a:endParaRPr lang="en-US"/>
                </a:p>
              </p:txBody>
            </p:sp>
            <p:sp>
              <p:nvSpPr>
                <p:cNvPr id="52603" name="Freeform 216"/>
                <p:cNvSpPr>
                  <a:spLocks/>
                </p:cNvSpPr>
                <p:nvPr/>
              </p:nvSpPr>
              <p:spPr bwMode="auto">
                <a:xfrm>
                  <a:off x="4655" y="2894"/>
                  <a:ext cx="32" cy="21"/>
                </a:xfrm>
                <a:custGeom>
                  <a:avLst/>
                  <a:gdLst>
                    <a:gd name="T0" fmla="*/ 32 w 32"/>
                    <a:gd name="T1" fmla="*/ 18 h 21"/>
                    <a:gd name="T2" fmla="*/ 32 w 32"/>
                    <a:gd name="T3" fmla="*/ 21 h 21"/>
                    <a:gd name="T4" fmla="*/ 0 w 32"/>
                    <a:gd name="T5" fmla="*/ 3 h 21"/>
                    <a:gd name="T6" fmla="*/ 0 w 32"/>
                    <a:gd name="T7" fmla="*/ 0 h 21"/>
                    <a:gd name="T8" fmla="*/ 32 w 32"/>
                    <a:gd name="T9" fmla="*/ 18 h 21"/>
                    <a:gd name="T10" fmla="*/ 0 60000 65536"/>
                    <a:gd name="T11" fmla="*/ 0 60000 65536"/>
                    <a:gd name="T12" fmla="*/ 0 60000 65536"/>
                    <a:gd name="T13" fmla="*/ 0 60000 65536"/>
                    <a:gd name="T14" fmla="*/ 0 60000 65536"/>
                    <a:gd name="T15" fmla="*/ 0 w 32"/>
                    <a:gd name="T16" fmla="*/ 0 h 21"/>
                    <a:gd name="T17" fmla="*/ 32 w 32"/>
                    <a:gd name="T18" fmla="*/ 21 h 21"/>
                  </a:gdLst>
                  <a:ahLst/>
                  <a:cxnLst>
                    <a:cxn ang="T10">
                      <a:pos x="T0" y="T1"/>
                    </a:cxn>
                    <a:cxn ang="T11">
                      <a:pos x="T2" y="T3"/>
                    </a:cxn>
                    <a:cxn ang="T12">
                      <a:pos x="T4" y="T5"/>
                    </a:cxn>
                    <a:cxn ang="T13">
                      <a:pos x="T6" y="T7"/>
                    </a:cxn>
                    <a:cxn ang="T14">
                      <a:pos x="T8" y="T9"/>
                    </a:cxn>
                  </a:cxnLst>
                  <a:rect l="T15" t="T16" r="T17" b="T18"/>
                  <a:pathLst>
                    <a:path w="32" h="21">
                      <a:moveTo>
                        <a:pt x="32" y="18"/>
                      </a:moveTo>
                      <a:lnTo>
                        <a:pt x="32" y="21"/>
                      </a:lnTo>
                      <a:lnTo>
                        <a:pt x="0" y="3"/>
                      </a:lnTo>
                      <a:lnTo>
                        <a:pt x="0" y="0"/>
                      </a:lnTo>
                      <a:lnTo>
                        <a:pt x="32" y="18"/>
                      </a:lnTo>
                      <a:close/>
                    </a:path>
                  </a:pathLst>
                </a:custGeom>
                <a:solidFill>
                  <a:srgbClr val="393939"/>
                </a:solidFill>
                <a:ln w="9525">
                  <a:noFill/>
                  <a:round/>
                  <a:headEnd/>
                  <a:tailEnd/>
                </a:ln>
              </p:spPr>
              <p:txBody>
                <a:bodyPr/>
                <a:lstStyle/>
                <a:p>
                  <a:endParaRPr lang="en-US"/>
                </a:p>
              </p:txBody>
            </p:sp>
            <p:sp>
              <p:nvSpPr>
                <p:cNvPr id="52604" name="Freeform 217"/>
                <p:cNvSpPr>
                  <a:spLocks/>
                </p:cNvSpPr>
                <p:nvPr/>
              </p:nvSpPr>
              <p:spPr bwMode="auto">
                <a:xfrm>
                  <a:off x="4655" y="2897"/>
                  <a:ext cx="32" cy="21"/>
                </a:xfrm>
                <a:custGeom>
                  <a:avLst/>
                  <a:gdLst>
                    <a:gd name="T0" fmla="*/ 32 w 32"/>
                    <a:gd name="T1" fmla="*/ 18 h 21"/>
                    <a:gd name="T2" fmla="*/ 32 w 32"/>
                    <a:gd name="T3" fmla="*/ 21 h 21"/>
                    <a:gd name="T4" fmla="*/ 0 w 32"/>
                    <a:gd name="T5" fmla="*/ 4 h 21"/>
                    <a:gd name="T6" fmla="*/ 0 w 32"/>
                    <a:gd name="T7" fmla="*/ 0 h 21"/>
                    <a:gd name="T8" fmla="*/ 32 w 32"/>
                    <a:gd name="T9" fmla="*/ 18 h 21"/>
                    <a:gd name="T10" fmla="*/ 0 60000 65536"/>
                    <a:gd name="T11" fmla="*/ 0 60000 65536"/>
                    <a:gd name="T12" fmla="*/ 0 60000 65536"/>
                    <a:gd name="T13" fmla="*/ 0 60000 65536"/>
                    <a:gd name="T14" fmla="*/ 0 60000 65536"/>
                    <a:gd name="T15" fmla="*/ 0 w 32"/>
                    <a:gd name="T16" fmla="*/ 0 h 21"/>
                    <a:gd name="T17" fmla="*/ 32 w 32"/>
                    <a:gd name="T18" fmla="*/ 21 h 21"/>
                  </a:gdLst>
                  <a:ahLst/>
                  <a:cxnLst>
                    <a:cxn ang="T10">
                      <a:pos x="T0" y="T1"/>
                    </a:cxn>
                    <a:cxn ang="T11">
                      <a:pos x="T2" y="T3"/>
                    </a:cxn>
                    <a:cxn ang="T12">
                      <a:pos x="T4" y="T5"/>
                    </a:cxn>
                    <a:cxn ang="T13">
                      <a:pos x="T6" y="T7"/>
                    </a:cxn>
                    <a:cxn ang="T14">
                      <a:pos x="T8" y="T9"/>
                    </a:cxn>
                  </a:cxnLst>
                  <a:rect l="T15" t="T16" r="T17" b="T18"/>
                  <a:pathLst>
                    <a:path w="32" h="21">
                      <a:moveTo>
                        <a:pt x="32" y="18"/>
                      </a:moveTo>
                      <a:lnTo>
                        <a:pt x="32" y="21"/>
                      </a:lnTo>
                      <a:lnTo>
                        <a:pt x="0" y="4"/>
                      </a:lnTo>
                      <a:lnTo>
                        <a:pt x="0" y="0"/>
                      </a:lnTo>
                      <a:lnTo>
                        <a:pt x="32" y="18"/>
                      </a:lnTo>
                      <a:close/>
                    </a:path>
                  </a:pathLst>
                </a:custGeom>
                <a:solidFill>
                  <a:srgbClr val="3E3E3E"/>
                </a:solidFill>
                <a:ln w="9525">
                  <a:noFill/>
                  <a:round/>
                  <a:headEnd/>
                  <a:tailEnd/>
                </a:ln>
              </p:spPr>
              <p:txBody>
                <a:bodyPr/>
                <a:lstStyle/>
                <a:p>
                  <a:endParaRPr lang="en-US"/>
                </a:p>
              </p:txBody>
            </p:sp>
            <p:sp>
              <p:nvSpPr>
                <p:cNvPr id="52605" name="Freeform 218"/>
                <p:cNvSpPr>
                  <a:spLocks/>
                </p:cNvSpPr>
                <p:nvPr/>
              </p:nvSpPr>
              <p:spPr bwMode="auto">
                <a:xfrm>
                  <a:off x="4655" y="2901"/>
                  <a:ext cx="35" cy="24"/>
                </a:xfrm>
                <a:custGeom>
                  <a:avLst/>
                  <a:gdLst>
                    <a:gd name="T0" fmla="*/ 32 w 35"/>
                    <a:gd name="T1" fmla="*/ 17 h 24"/>
                    <a:gd name="T2" fmla="*/ 35 w 35"/>
                    <a:gd name="T3" fmla="*/ 24 h 24"/>
                    <a:gd name="T4" fmla="*/ 3 w 35"/>
                    <a:gd name="T5" fmla="*/ 4 h 24"/>
                    <a:gd name="T6" fmla="*/ 0 w 35"/>
                    <a:gd name="T7" fmla="*/ 0 h 24"/>
                    <a:gd name="T8" fmla="*/ 32 w 35"/>
                    <a:gd name="T9" fmla="*/ 17 h 24"/>
                    <a:gd name="T10" fmla="*/ 0 60000 65536"/>
                    <a:gd name="T11" fmla="*/ 0 60000 65536"/>
                    <a:gd name="T12" fmla="*/ 0 60000 65536"/>
                    <a:gd name="T13" fmla="*/ 0 60000 65536"/>
                    <a:gd name="T14" fmla="*/ 0 60000 65536"/>
                    <a:gd name="T15" fmla="*/ 0 w 35"/>
                    <a:gd name="T16" fmla="*/ 0 h 24"/>
                    <a:gd name="T17" fmla="*/ 35 w 35"/>
                    <a:gd name="T18" fmla="*/ 24 h 24"/>
                  </a:gdLst>
                  <a:ahLst/>
                  <a:cxnLst>
                    <a:cxn ang="T10">
                      <a:pos x="T0" y="T1"/>
                    </a:cxn>
                    <a:cxn ang="T11">
                      <a:pos x="T2" y="T3"/>
                    </a:cxn>
                    <a:cxn ang="T12">
                      <a:pos x="T4" y="T5"/>
                    </a:cxn>
                    <a:cxn ang="T13">
                      <a:pos x="T6" y="T7"/>
                    </a:cxn>
                    <a:cxn ang="T14">
                      <a:pos x="T8" y="T9"/>
                    </a:cxn>
                  </a:cxnLst>
                  <a:rect l="T15" t="T16" r="T17" b="T18"/>
                  <a:pathLst>
                    <a:path w="35" h="24">
                      <a:moveTo>
                        <a:pt x="32" y="17"/>
                      </a:moveTo>
                      <a:lnTo>
                        <a:pt x="35" y="24"/>
                      </a:lnTo>
                      <a:lnTo>
                        <a:pt x="3" y="4"/>
                      </a:lnTo>
                      <a:lnTo>
                        <a:pt x="0" y="0"/>
                      </a:lnTo>
                      <a:lnTo>
                        <a:pt x="32" y="17"/>
                      </a:lnTo>
                      <a:close/>
                    </a:path>
                  </a:pathLst>
                </a:custGeom>
                <a:solidFill>
                  <a:srgbClr val="434343"/>
                </a:solidFill>
                <a:ln w="9525">
                  <a:noFill/>
                  <a:round/>
                  <a:headEnd/>
                  <a:tailEnd/>
                </a:ln>
              </p:spPr>
              <p:txBody>
                <a:bodyPr/>
                <a:lstStyle/>
                <a:p>
                  <a:endParaRPr lang="en-US"/>
                </a:p>
              </p:txBody>
            </p:sp>
            <p:sp>
              <p:nvSpPr>
                <p:cNvPr id="52606" name="Freeform 219"/>
                <p:cNvSpPr>
                  <a:spLocks/>
                </p:cNvSpPr>
                <p:nvPr/>
              </p:nvSpPr>
              <p:spPr bwMode="auto">
                <a:xfrm>
                  <a:off x="4658" y="2905"/>
                  <a:ext cx="39" cy="25"/>
                </a:xfrm>
                <a:custGeom>
                  <a:avLst/>
                  <a:gdLst>
                    <a:gd name="T0" fmla="*/ 32 w 39"/>
                    <a:gd name="T1" fmla="*/ 20 h 25"/>
                    <a:gd name="T2" fmla="*/ 39 w 39"/>
                    <a:gd name="T3" fmla="*/ 25 h 25"/>
                    <a:gd name="T4" fmla="*/ 6 w 39"/>
                    <a:gd name="T5" fmla="*/ 5 h 25"/>
                    <a:gd name="T6" fmla="*/ 0 w 39"/>
                    <a:gd name="T7" fmla="*/ 0 h 25"/>
                    <a:gd name="T8" fmla="*/ 32 w 39"/>
                    <a:gd name="T9" fmla="*/ 20 h 25"/>
                    <a:gd name="T10" fmla="*/ 0 60000 65536"/>
                    <a:gd name="T11" fmla="*/ 0 60000 65536"/>
                    <a:gd name="T12" fmla="*/ 0 60000 65536"/>
                    <a:gd name="T13" fmla="*/ 0 60000 65536"/>
                    <a:gd name="T14" fmla="*/ 0 60000 65536"/>
                    <a:gd name="T15" fmla="*/ 0 w 39"/>
                    <a:gd name="T16" fmla="*/ 0 h 25"/>
                    <a:gd name="T17" fmla="*/ 39 w 39"/>
                    <a:gd name="T18" fmla="*/ 25 h 25"/>
                  </a:gdLst>
                  <a:ahLst/>
                  <a:cxnLst>
                    <a:cxn ang="T10">
                      <a:pos x="T0" y="T1"/>
                    </a:cxn>
                    <a:cxn ang="T11">
                      <a:pos x="T2" y="T3"/>
                    </a:cxn>
                    <a:cxn ang="T12">
                      <a:pos x="T4" y="T5"/>
                    </a:cxn>
                    <a:cxn ang="T13">
                      <a:pos x="T6" y="T7"/>
                    </a:cxn>
                    <a:cxn ang="T14">
                      <a:pos x="T8" y="T9"/>
                    </a:cxn>
                  </a:cxnLst>
                  <a:rect l="T15" t="T16" r="T17" b="T18"/>
                  <a:pathLst>
                    <a:path w="39" h="25">
                      <a:moveTo>
                        <a:pt x="32" y="20"/>
                      </a:moveTo>
                      <a:lnTo>
                        <a:pt x="39" y="25"/>
                      </a:lnTo>
                      <a:lnTo>
                        <a:pt x="6" y="5"/>
                      </a:lnTo>
                      <a:lnTo>
                        <a:pt x="0" y="0"/>
                      </a:lnTo>
                      <a:lnTo>
                        <a:pt x="32" y="20"/>
                      </a:lnTo>
                      <a:close/>
                    </a:path>
                  </a:pathLst>
                </a:custGeom>
                <a:solidFill>
                  <a:srgbClr val="4C4C4C"/>
                </a:solidFill>
                <a:ln w="9525">
                  <a:noFill/>
                  <a:round/>
                  <a:headEnd/>
                  <a:tailEnd/>
                </a:ln>
              </p:spPr>
              <p:txBody>
                <a:bodyPr/>
                <a:lstStyle/>
                <a:p>
                  <a:endParaRPr lang="en-US"/>
                </a:p>
              </p:txBody>
            </p:sp>
            <p:sp>
              <p:nvSpPr>
                <p:cNvPr id="52607" name="Freeform 220"/>
                <p:cNvSpPr>
                  <a:spLocks/>
                </p:cNvSpPr>
                <p:nvPr/>
              </p:nvSpPr>
              <p:spPr bwMode="auto">
                <a:xfrm>
                  <a:off x="4677" y="2841"/>
                  <a:ext cx="36" cy="18"/>
                </a:xfrm>
                <a:custGeom>
                  <a:avLst/>
                  <a:gdLst>
                    <a:gd name="T0" fmla="*/ 33 w 36"/>
                    <a:gd name="T1" fmla="*/ 16 h 18"/>
                    <a:gd name="T2" fmla="*/ 36 w 36"/>
                    <a:gd name="T3" fmla="*/ 18 h 18"/>
                    <a:gd name="T4" fmla="*/ 4 w 36"/>
                    <a:gd name="T5" fmla="*/ 2 h 18"/>
                    <a:gd name="T6" fmla="*/ 0 w 36"/>
                    <a:gd name="T7" fmla="*/ 0 h 18"/>
                    <a:gd name="T8" fmla="*/ 33 w 36"/>
                    <a:gd name="T9" fmla="*/ 16 h 18"/>
                    <a:gd name="T10" fmla="*/ 0 60000 65536"/>
                    <a:gd name="T11" fmla="*/ 0 60000 65536"/>
                    <a:gd name="T12" fmla="*/ 0 60000 65536"/>
                    <a:gd name="T13" fmla="*/ 0 60000 65536"/>
                    <a:gd name="T14" fmla="*/ 0 60000 65536"/>
                    <a:gd name="T15" fmla="*/ 0 w 36"/>
                    <a:gd name="T16" fmla="*/ 0 h 18"/>
                    <a:gd name="T17" fmla="*/ 36 w 36"/>
                    <a:gd name="T18" fmla="*/ 18 h 18"/>
                  </a:gdLst>
                  <a:ahLst/>
                  <a:cxnLst>
                    <a:cxn ang="T10">
                      <a:pos x="T0" y="T1"/>
                    </a:cxn>
                    <a:cxn ang="T11">
                      <a:pos x="T2" y="T3"/>
                    </a:cxn>
                    <a:cxn ang="T12">
                      <a:pos x="T4" y="T5"/>
                    </a:cxn>
                    <a:cxn ang="T13">
                      <a:pos x="T6" y="T7"/>
                    </a:cxn>
                    <a:cxn ang="T14">
                      <a:pos x="T8" y="T9"/>
                    </a:cxn>
                  </a:cxnLst>
                  <a:rect l="T15" t="T16" r="T17" b="T18"/>
                  <a:pathLst>
                    <a:path w="36" h="18">
                      <a:moveTo>
                        <a:pt x="33" y="16"/>
                      </a:moveTo>
                      <a:lnTo>
                        <a:pt x="36" y="18"/>
                      </a:lnTo>
                      <a:lnTo>
                        <a:pt x="4" y="2"/>
                      </a:lnTo>
                      <a:lnTo>
                        <a:pt x="0" y="0"/>
                      </a:lnTo>
                      <a:lnTo>
                        <a:pt x="33" y="16"/>
                      </a:lnTo>
                      <a:close/>
                    </a:path>
                  </a:pathLst>
                </a:custGeom>
                <a:solidFill>
                  <a:srgbClr val="545454"/>
                </a:solidFill>
                <a:ln w="9525">
                  <a:noFill/>
                  <a:round/>
                  <a:headEnd/>
                  <a:tailEnd/>
                </a:ln>
              </p:spPr>
              <p:txBody>
                <a:bodyPr/>
                <a:lstStyle/>
                <a:p>
                  <a:endParaRPr lang="en-US"/>
                </a:p>
              </p:txBody>
            </p:sp>
            <p:sp>
              <p:nvSpPr>
                <p:cNvPr id="52608" name="Freeform 221"/>
                <p:cNvSpPr>
                  <a:spLocks/>
                </p:cNvSpPr>
                <p:nvPr/>
              </p:nvSpPr>
              <p:spPr bwMode="auto">
                <a:xfrm>
                  <a:off x="4681" y="2843"/>
                  <a:ext cx="35" cy="21"/>
                </a:xfrm>
                <a:custGeom>
                  <a:avLst/>
                  <a:gdLst>
                    <a:gd name="T0" fmla="*/ 32 w 35"/>
                    <a:gd name="T1" fmla="*/ 16 h 21"/>
                    <a:gd name="T2" fmla="*/ 35 w 35"/>
                    <a:gd name="T3" fmla="*/ 21 h 21"/>
                    <a:gd name="T4" fmla="*/ 1 w 35"/>
                    <a:gd name="T5" fmla="*/ 3 h 21"/>
                    <a:gd name="T6" fmla="*/ 0 w 35"/>
                    <a:gd name="T7" fmla="*/ 0 h 21"/>
                    <a:gd name="T8" fmla="*/ 32 w 35"/>
                    <a:gd name="T9" fmla="*/ 16 h 21"/>
                    <a:gd name="T10" fmla="*/ 0 60000 65536"/>
                    <a:gd name="T11" fmla="*/ 0 60000 65536"/>
                    <a:gd name="T12" fmla="*/ 0 60000 65536"/>
                    <a:gd name="T13" fmla="*/ 0 60000 65536"/>
                    <a:gd name="T14" fmla="*/ 0 60000 65536"/>
                    <a:gd name="T15" fmla="*/ 0 w 35"/>
                    <a:gd name="T16" fmla="*/ 0 h 21"/>
                    <a:gd name="T17" fmla="*/ 35 w 35"/>
                    <a:gd name="T18" fmla="*/ 21 h 21"/>
                  </a:gdLst>
                  <a:ahLst/>
                  <a:cxnLst>
                    <a:cxn ang="T10">
                      <a:pos x="T0" y="T1"/>
                    </a:cxn>
                    <a:cxn ang="T11">
                      <a:pos x="T2" y="T3"/>
                    </a:cxn>
                    <a:cxn ang="T12">
                      <a:pos x="T4" y="T5"/>
                    </a:cxn>
                    <a:cxn ang="T13">
                      <a:pos x="T6" y="T7"/>
                    </a:cxn>
                    <a:cxn ang="T14">
                      <a:pos x="T8" y="T9"/>
                    </a:cxn>
                  </a:cxnLst>
                  <a:rect l="T15" t="T16" r="T17" b="T18"/>
                  <a:pathLst>
                    <a:path w="35" h="21">
                      <a:moveTo>
                        <a:pt x="32" y="16"/>
                      </a:moveTo>
                      <a:lnTo>
                        <a:pt x="35" y="21"/>
                      </a:lnTo>
                      <a:lnTo>
                        <a:pt x="1" y="3"/>
                      </a:lnTo>
                      <a:lnTo>
                        <a:pt x="0" y="0"/>
                      </a:lnTo>
                      <a:lnTo>
                        <a:pt x="32" y="16"/>
                      </a:lnTo>
                      <a:close/>
                    </a:path>
                  </a:pathLst>
                </a:custGeom>
                <a:solidFill>
                  <a:srgbClr val="4D4D4D"/>
                </a:solidFill>
                <a:ln w="9525">
                  <a:noFill/>
                  <a:round/>
                  <a:headEnd/>
                  <a:tailEnd/>
                </a:ln>
              </p:spPr>
              <p:txBody>
                <a:bodyPr/>
                <a:lstStyle/>
                <a:p>
                  <a:endParaRPr lang="en-US"/>
                </a:p>
              </p:txBody>
            </p:sp>
            <p:sp>
              <p:nvSpPr>
                <p:cNvPr id="52609" name="Freeform 222"/>
                <p:cNvSpPr>
                  <a:spLocks/>
                </p:cNvSpPr>
                <p:nvPr/>
              </p:nvSpPr>
              <p:spPr bwMode="auto">
                <a:xfrm>
                  <a:off x="4682" y="2846"/>
                  <a:ext cx="34" cy="22"/>
                </a:xfrm>
                <a:custGeom>
                  <a:avLst/>
                  <a:gdLst>
                    <a:gd name="T0" fmla="*/ 34 w 34"/>
                    <a:gd name="T1" fmla="*/ 18 h 22"/>
                    <a:gd name="T2" fmla="*/ 34 w 34"/>
                    <a:gd name="T3" fmla="*/ 22 h 22"/>
                    <a:gd name="T4" fmla="*/ 2 w 34"/>
                    <a:gd name="T5" fmla="*/ 6 h 22"/>
                    <a:gd name="T6" fmla="*/ 0 w 34"/>
                    <a:gd name="T7" fmla="*/ 0 h 22"/>
                    <a:gd name="T8" fmla="*/ 34 w 34"/>
                    <a:gd name="T9" fmla="*/ 18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34" y="18"/>
                      </a:moveTo>
                      <a:lnTo>
                        <a:pt x="34" y="22"/>
                      </a:lnTo>
                      <a:lnTo>
                        <a:pt x="2" y="6"/>
                      </a:lnTo>
                      <a:lnTo>
                        <a:pt x="0" y="0"/>
                      </a:lnTo>
                      <a:lnTo>
                        <a:pt x="34" y="18"/>
                      </a:lnTo>
                      <a:close/>
                    </a:path>
                  </a:pathLst>
                </a:custGeom>
                <a:solidFill>
                  <a:srgbClr val="424242"/>
                </a:solidFill>
                <a:ln w="9525">
                  <a:noFill/>
                  <a:round/>
                  <a:headEnd/>
                  <a:tailEnd/>
                </a:ln>
              </p:spPr>
              <p:txBody>
                <a:bodyPr/>
                <a:lstStyle/>
                <a:p>
                  <a:endParaRPr lang="en-US"/>
                </a:p>
              </p:txBody>
            </p:sp>
            <p:sp>
              <p:nvSpPr>
                <p:cNvPr id="52610" name="Freeform 223"/>
                <p:cNvSpPr>
                  <a:spLocks/>
                </p:cNvSpPr>
                <p:nvPr/>
              </p:nvSpPr>
              <p:spPr bwMode="auto">
                <a:xfrm>
                  <a:off x="4682" y="2852"/>
                  <a:ext cx="34" cy="24"/>
                </a:xfrm>
                <a:custGeom>
                  <a:avLst/>
                  <a:gdLst>
                    <a:gd name="T0" fmla="*/ 34 w 34"/>
                    <a:gd name="T1" fmla="*/ 16 h 24"/>
                    <a:gd name="T2" fmla="*/ 32 w 34"/>
                    <a:gd name="T3" fmla="*/ 24 h 24"/>
                    <a:gd name="T4" fmla="*/ 0 w 34"/>
                    <a:gd name="T5" fmla="*/ 7 h 24"/>
                    <a:gd name="T6" fmla="*/ 2 w 34"/>
                    <a:gd name="T7" fmla="*/ 0 h 24"/>
                    <a:gd name="T8" fmla="*/ 34 w 34"/>
                    <a:gd name="T9" fmla="*/ 16 h 24"/>
                    <a:gd name="T10" fmla="*/ 0 60000 65536"/>
                    <a:gd name="T11" fmla="*/ 0 60000 65536"/>
                    <a:gd name="T12" fmla="*/ 0 60000 65536"/>
                    <a:gd name="T13" fmla="*/ 0 60000 65536"/>
                    <a:gd name="T14" fmla="*/ 0 60000 65536"/>
                    <a:gd name="T15" fmla="*/ 0 w 34"/>
                    <a:gd name="T16" fmla="*/ 0 h 24"/>
                    <a:gd name="T17" fmla="*/ 34 w 34"/>
                    <a:gd name="T18" fmla="*/ 24 h 24"/>
                  </a:gdLst>
                  <a:ahLst/>
                  <a:cxnLst>
                    <a:cxn ang="T10">
                      <a:pos x="T0" y="T1"/>
                    </a:cxn>
                    <a:cxn ang="T11">
                      <a:pos x="T2" y="T3"/>
                    </a:cxn>
                    <a:cxn ang="T12">
                      <a:pos x="T4" y="T5"/>
                    </a:cxn>
                    <a:cxn ang="T13">
                      <a:pos x="T6" y="T7"/>
                    </a:cxn>
                    <a:cxn ang="T14">
                      <a:pos x="T8" y="T9"/>
                    </a:cxn>
                  </a:cxnLst>
                  <a:rect l="T15" t="T16" r="T17" b="T18"/>
                  <a:pathLst>
                    <a:path w="34" h="24">
                      <a:moveTo>
                        <a:pt x="34" y="16"/>
                      </a:moveTo>
                      <a:lnTo>
                        <a:pt x="32" y="24"/>
                      </a:lnTo>
                      <a:lnTo>
                        <a:pt x="0" y="7"/>
                      </a:lnTo>
                      <a:lnTo>
                        <a:pt x="2" y="0"/>
                      </a:lnTo>
                      <a:lnTo>
                        <a:pt x="34" y="16"/>
                      </a:lnTo>
                      <a:close/>
                    </a:path>
                  </a:pathLst>
                </a:custGeom>
                <a:solidFill>
                  <a:srgbClr val="494949"/>
                </a:solidFill>
                <a:ln w="9525">
                  <a:noFill/>
                  <a:round/>
                  <a:headEnd/>
                  <a:tailEnd/>
                </a:ln>
              </p:spPr>
              <p:txBody>
                <a:bodyPr/>
                <a:lstStyle/>
                <a:p>
                  <a:endParaRPr lang="en-US"/>
                </a:p>
              </p:txBody>
            </p:sp>
            <p:sp>
              <p:nvSpPr>
                <p:cNvPr id="52611" name="Freeform 224"/>
                <p:cNvSpPr>
                  <a:spLocks/>
                </p:cNvSpPr>
                <p:nvPr/>
              </p:nvSpPr>
              <p:spPr bwMode="auto">
                <a:xfrm>
                  <a:off x="4674" y="2859"/>
                  <a:ext cx="40" cy="27"/>
                </a:xfrm>
                <a:custGeom>
                  <a:avLst/>
                  <a:gdLst>
                    <a:gd name="T0" fmla="*/ 40 w 40"/>
                    <a:gd name="T1" fmla="*/ 17 h 27"/>
                    <a:gd name="T2" fmla="*/ 34 w 40"/>
                    <a:gd name="T3" fmla="*/ 27 h 27"/>
                    <a:gd name="T4" fmla="*/ 0 w 40"/>
                    <a:gd name="T5" fmla="*/ 9 h 27"/>
                    <a:gd name="T6" fmla="*/ 8 w 40"/>
                    <a:gd name="T7" fmla="*/ 0 h 27"/>
                    <a:gd name="T8" fmla="*/ 40 w 40"/>
                    <a:gd name="T9" fmla="*/ 17 h 27"/>
                    <a:gd name="T10" fmla="*/ 0 60000 65536"/>
                    <a:gd name="T11" fmla="*/ 0 60000 65536"/>
                    <a:gd name="T12" fmla="*/ 0 60000 65536"/>
                    <a:gd name="T13" fmla="*/ 0 60000 65536"/>
                    <a:gd name="T14" fmla="*/ 0 60000 65536"/>
                    <a:gd name="T15" fmla="*/ 0 w 40"/>
                    <a:gd name="T16" fmla="*/ 0 h 27"/>
                    <a:gd name="T17" fmla="*/ 40 w 40"/>
                    <a:gd name="T18" fmla="*/ 27 h 27"/>
                  </a:gdLst>
                  <a:ahLst/>
                  <a:cxnLst>
                    <a:cxn ang="T10">
                      <a:pos x="T0" y="T1"/>
                    </a:cxn>
                    <a:cxn ang="T11">
                      <a:pos x="T2" y="T3"/>
                    </a:cxn>
                    <a:cxn ang="T12">
                      <a:pos x="T4" y="T5"/>
                    </a:cxn>
                    <a:cxn ang="T13">
                      <a:pos x="T6" y="T7"/>
                    </a:cxn>
                    <a:cxn ang="T14">
                      <a:pos x="T8" y="T9"/>
                    </a:cxn>
                  </a:cxnLst>
                  <a:rect l="T15" t="T16" r="T17" b="T18"/>
                  <a:pathLst>
                    <a:path w="40" h="27">
                      <a:moveTo>
                        <a:pt x="40" y="17"/>
                      </a:moveTo>
                      <a:lnTo>
                        <a:pt x="34" y="27"/>
                      </a:lnTo>
                      <a:lnTo>
                        <a:pt x="0" y="9"/>
                      </a:lnTo>
                      <a:lnTo>
                        <a:pt x="8" y="0"/>
                      </a:lnTo>
                      <a:lnTo>
                        <a:pt x="40" y="17"/>
                      </a:lnTo>
                      <a:close/>
                    </a:path>
                  </a:pathLst>
                </a:custGeom>
                <a:solidFill>
                  <a:srgbClr val="6B6B6B"/>
                </a:solidFill>
                <a:ln w="9525">
                  <a:noFill/>
                  <a:round/>
                  <a:headEnd/>
                  <a:tailEnd/>
                </a:ln>
              </p:spPr>
              <p:txBody>
                <a:bodyPr/>
                <a:lstStyle/>
                <a:p>
                  <a:endParaRPr lang="en-US"/>
                </a:p>
              </p:txBody>
            </p:sp>
            <p:sp>
              <p:nvSpPr>
                <p:cNvPr id="52612" name="Freeform 225"/>
                <p:cNvSpPr>
                  <a:spLocks/>
                </p:cNvSpPr>
                <p:nvPr/>
              </p:nvSpPr>
              <p:spPr bwMode="auto">
                <a:xfrm>
                  <a:off x="4672" y="2836"/>
                  <a:ext cx="41" cy="18"/>
                </a:xfrm>
                <a:custGeom>
                  <a:avLst/>
                  <a:gdLst>
                    <a:gd name="T0" fmla="*/ 41 w 41"/>
                    <a:gd name="T1" fmla="*/ 18 h 18"/>
                    <a:gd name="T2" fmla="*/ 33 w 41"/>
                    <a:gd name="T3" fmla="*/ 16 h 18"/>
                    <a:gd name="T4" fmla="*/ 0 w 41"/>
                    <a:gd name="T5" fmla="*/ 0 h 18"/>
                    <a:gd name="T6" fmla="*/ 9 w 41"/>
                    <a:gd name="T7" fmla="*/ 2 h 18"/>
                    <a:gd name="T8" fmla="*/ 41 w 41"/>
                    <a:gd name="T9" fmla="*/ 18 h 18"/>
                    <a:gd name="T10" fmla="*/ 0 60000 65536"/>
                    <a:gd name="T11" fmla="*/ 0 60000 65536"/>
                    <a:gd name="T12" fmla="*/ 0 60000 65536"/>
                    <a:gd name="T13" fmla="*/ 0 60000 65536"/>
                    <a:gd name="T14" fmla="*/ 0 60000 65536"/>
                    <a:gd name="T15" fmla="*/ 0 w 41"/>
                    <a:gd name="T16" fmla="*/ 0 h 18"/>
                    <a:gd name="T17" fmla="*/ 41 w 41"/>
                    <a:gd name="T18" fmla="*/ 18 h 18"/>
                  </a:gdLst>
                  <a:ahLst/>
                  <a:cxnLst>
                    <a:cxn ang="T10">
                      <a:pos x="T0" y="T1"/>
                    </a:cxn>
                    <a:cxn ang="T11">
                      <a:pos x="T2" y="T3"/>
                    </a:cxn>
                    <a:cxn ang="T12">
                      <a:pos x="T4" y="T5"/>
                    </a:cxn>
                    <a:cxn ang="T13">
                      <a:pos x="T6" y="T7"/>
                    </a:cxn>
                    <a:cxn ang="T14">
                      <a:pos x="T8" y="T9"/>
                    </a:cxn>
                  </a:cxnLst>
                  <a:rect l="T15" t="T16" r="T17" b="T18"/>
                  <a:pathLst>
                    <a:path w="41" h="18">
                      <a:moveTo>
                        <a:pt x="41" y="18"/>
                      </a:moveTo>
                      <a:lnTo>
                        <a:pt x="33" y="16"/>
                      </a:lnTo>
                      <a:lnTo>
                        <a:pt x="0" y="0"/>
                      </a:lnTo>
                      <a:lnTo>
                        <a:pt x="9" y="2"/>
                      </a:lnTo>
                      <a:lnTo>
                        <a:pt x="41" y="18"/>
                      </a:lnTo>
                      <a:close/>
                    </a:path>
                  </a:pathLst>
                </a:custGeom>
                <a:solidFill>
                  <a:srgbClr val="818181"/>
                </a:solidFill>
                <a:ln w="9525">
                  <a:noFill/>
                  <a:round/>
                  <a:headEnd/>
                  <a:tailEnd/>
                </a:ln>
              </p:spPr>
              <p:txBody>
                <a:bodyPr/>
                <a:lstStyle/>
                <a:p>
                  <a:endParaRPr lang="en-US"/>
                </a:p>
              </p:txBody>
            </p:sp>
            <p:sp>
              <p:nvSpPr>
                <p:cNvPr id="52613" name="Freeform 226"/>
                <p:cNvSpPr>
                  <a:spLocks/>
                </p:cNvSpPr>
                <p:nvPr/>
              </p:nvSpPr>
              <p:spPr bwMode="auto">
                <a:xfrm>
                  <a:off x="4666" y="2836"/>
                  <a:ext cx="39" cy="18"/>
                </a:xfrm>
                <a:custGeom>
                  <a:avLst/>
                  <a:gdLst>
                    <a:gd name="T0" fmla="*/ 39 w 39"/>
                    <a:gd name="T1" fmla="*/ 16 h 18"/>
                    <a:gd name="T2" fmla="*/ 32 w 39"/>
                    <a:gd name="T3" fmla="*/ 18 h 18"/>
                    <a:gd name="T4" fmla="*/ 0 w 39"/>
                    <a:gd name="T5" fmla="*/ 2 h 18"/>
                    <a:gd name="T6" fmla="*/ 6 w 39"/>
                    <a:gd name="T7" fmla="*/ 0 h 18"/>
                    <a:gd name="T8" fmla="*/ 39 w 39"/>
                    <a:gd name="T9" fmla="*/ 16 h 18"/>
                    <a:gd name="T10" fmla="*/ 0 60000 65536"/>
                    <a:gd name="T11" fmla="*/ 0 60000 65536"/>
                    <a:gd name="T12" fmla="*/ 0 60000 65536"/>
                    <a:gd name="T13" fmla="*/ 0 60000 65536"/>
                    <a:gd name="T14" fmla="*/ 0 60000 65536"/>
                    <a:gd name="T15" fmla="*/ 0 w 39"/>
                    <a:gd name="T16" fmla="*/ 0 h 18"/>
                    <a:gd name="T17" fmla="*/ 39 w 39"/>
                    <a:gd name="T18" fmla="*/ 18 h 18"/>
                  </a:gdLst>
                  <a:ahLst/>
                  <a:cxnLst>
                    <a:cxn ang="T10">
                      <a:pos x="T0" y="T1"/>
                    </a:cxn>
                    <a:cxn ang="T11">
                      <a:pos x="T2" y="T3"/>
                    </a:cxn>
                    <a:cxn ang="T12">
                      <a:pos x="T4" y="T5"/>
                    </a:cxn>
                    <a:cxn ang="T13">
                      <a:pos x="T6" y="T7"/>
                    </a:cxn>
                    <a:cxn ang="T14">
                      <a:pos x="T8" y="T9"/>
                    </a:cxn>
                  </a:cxnLst>
                  <a:rect l="T15" t="T16" r="T17" b="T18"/>
                  <a:pathLst>
                    <a:path w="39" h="18">
                      <a:moveTo>
                        <a:pt x="39" y="16"/>
                      </a:moveTo>
                      <a:lnTo>
                        <a:pt x="32" y="18"/>
                      </a:lnTo>
                      <a:lnTo>
                        <a:pt x="0" y="2"/>
                      </a:lnTo>
                      <a:lnTo>
                        <a:pt x="6" y="0"/>
                      </a:lnTo>
                      <a:lnTo>
                        <a:pt x="39" y="16"/>
                      </a:lnTo>
                      <a:close/>
                    </a:path>
                  </a:pathLst>
                </a:custGeom>
                <a:solidFill>
                  <a:srgbClr val="8A8A8A"/>
                </a:solidFill>
                <a:ln w="9525">
                  <a:noFill/>
                  <a:round/>
                  <a:headEnd/>
                  <a:tailEnd/>
                </a:ln>
              </p:spPr>
              <p:txBody>
                <a:bodyPr/>
                <a:lstStyle/>
                <a:p>
                  <a:endParaRPr lang="en-US"/>
                </a:p>
              </p:txBody>
            </p:sp>
            <p:sp>
              <p:nvSpPr>
                <p:cNvPr id="52614" name="Freeform 227"/>
                <p:cNvSpPr>
                  <a:spLocks/>
                </p:cNvSpPr>
                <p:nvPr/>
              </p:nvSpPr>
              <p:spPr bwMode="auto">
                <a:xfrm>
                  <a:off x="4660" y="2838"/>
                  <a:ext cx="38" cy="21"/>
                </a:xfrm>
                <a:custGeom>
                  <a:avLst/>
                  <a:gdLst>
                    <a:gd name="T0" fmla="*/ 38 w 38"/>
                    <a:gd name="T1" fmla="*/ 16 h 21"/>
                    <a:gd name="T2" fmla="*/ 32 w 38"/>
                    <a:gd name="T3" fmla="*/ 21 h 21"/>
                    <a:gd name="T4" fmla="*/ 0 w 38"/>
                    <a:gd name="T5" fmla="*/ 3 h 21"/>
                    <a:gd name="T6" fmla="*/ 6 w 38"/>
                    <a:gd name="T7" fmla="*/ 0 h 21"/>
                    <a:gd name="T8" fmla="*/ 38 w 38"/>
                    <a:gd name="T9" fmla="*/ 16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38" y="16"/>
                      </a:moveTo>
                      <a:lnTo>
                        <a:pt x="32" y="21"/>
                      </a:lnTo>
                      <a:lnTo>
                        <a:pt x="0" y="3"/>
                      </a:lnTo>
                      <a:lnTo>
                        <a:pt x="6" y="0"/>
                      </a:lnTo>
                      <a:lnTo>
                        <a:pt x="38" y="16"/>
                      </a:lnTo>
                      <a:close/>
                    </a:path>
                  </a:pathLst>
                </a:custGeom>
                <a:solidFill>
                  <a:srgbClr val="848484"/>
                </a:solidFill>
                <a:ln w="9525">
                  <a:noFill/>
                  <a:round/>
                  <a:headEnd/>
                  <a:tailEnd/>
                </a:ln>
              </p:spPr>
              <p:txBody>
                <a:bodyPr/>
                <a:lstStyle/>
                <a:p>
                  <a:endParaRPr lang="en-US"/>
                </a:p>
              </p:txBody>
            </p:sp>
            <p:sp>
              <p:nvSpPr>
                <p:cNvPr id="52615" name="Freeform 228"/>
                <p:cNvSpPr>
                  <a:spLocks/>
                </p:cNvSpPr>
                <p:nvPr/>
              </p:nvSpPr>
              <p:spPr bwMode="auto">
                <a:xfrm>
                  <a:off x="4663" y="2838"/>
                  <a:ext cx="35" cy="17"/>
                </a:xfrm>
                <a:custGeom>
                  <a:avLst/>
                  <a:gdLst>
                    <a:gd name="T0" fmla="*/ 35 w 35"/>
                    <a:gd name="T1" fmla="*/ 16 h 17"/>
                    <a:gd name="T2" fmla="*/ 32 w 35"/>
                    <a:gd name="T3" fmla="*/ 17 h 17"/>
                    <a:gd name="T4" fmla="*/ 0 w 35"/>
                    <a:gd name="T5" fmla="*/ 1 h 17"/>
                    <a:gd name="T6" fmla="*/ 3 w 35"/>
                    <a:gd name="T7" fmla="*/ 0 h 17"/>
                    <a:gd name="T8" fmla="*/ 35 w 35"/>
                    <a:gd name="T9" fmla="*/ 16 h 17"/>
                    <a:gd name="T10" fmla="*/ 0 60000 65536"/>
                    <a:gd name="T11" fmla="*/ 0 60000 65536"/>
                    <a:gd name="T12" fmla="*/ 0 60000 65536"/>
                    <a:gd name="T13" fmla="*/ 0 60000 65536"/>
                    <a:gd name="T14" fmla="*/ 0 60000 65536"/>
                    <a:gd name="T15" fmla="*/ 0 w 35"/>
                    <a:gd name="T16" fmla="*/ 0 h 17"/>
                    <a:gd name="T17" fmla="*/ 35 w 35"/>
                    <a:gd name="T18" fmla="*/ 17 h 17"/>
                  </a:gdLst>
                  <a:ahLst/>
                  <a:cxnLst>
                    <a:cxn ang="T10">
                      <a:pos x="T0" y="T1"/>
                    </a:cxn>
                    <a:cxn ang="T11">
                      <a:pos x="T2" y="T3"/>
                    </a:cxn>
                    <a:cxn ang="T12">
                      <a:pos x="T4" y="T5"/>
                    </a:cxn>
                    <a:cxn ang="T13">
                      <a:pos x="T6" y="T7"/>
                    </a:cxn>
                    <a:cxn ang="T14">
                      <a:pos x="T8" y="T9"/>
                    </a:cxn>
                  </a:cxnLst>
                  <a:rect l="T15" t="T16" r="T17" b="T18"/>
                  <a:pathLst>
                    <a:path w="35" h="17">
                      <a:moveTo>
                        <a:pt x="35" y="16"/>
                      </a:moveTo>
                      <a:lnTo>
                        <a:pt x="32" y="17"/>
                      </a:lnTo>
                      <a:lnTo>
                        <a:pt x="0" y="1"/>
                      </a:lnTo>
                      <a:lnTo>
                        <a:pt x="3" y="0"/>
                      </a:lnTo>
                      <a:lnTo>
                        <a:pt x="35" y="16"/>
                      </a:lnTo>
                      <a:close/>
                    </a:path>
                  </a:pathLst>
                </a:custGeom>
                <a:solidFill>
                  <a:srgbClr val="848484"/>
                </a:solidFill>
                <a:ln w="9525">
                  <a:noFill/>
                  <a:round/>
                  <a:headEnd/>
                  <a:tailEnd/>
                </a:ln>
              </p:spPr>
              <p:txBody>
                <a:bodyPr/>
                <a:lstStyle/>
                <a:p>
                  <a:endParaRPr lang="en-US"/>
                </a:p>
              </p:txBody>
            </p:sp>
            <p:sp>
              <p:nvSpPr>
                <p:cNvPr id="52616" name="Freeform 229"/>
                <p:cNvSpPr>
                  <a:spLocks/>
                </p:cNvSpPr>
                <p:nvPr/>
              </p:nvSpPr>
              <p:spPr bwMode="auto">
                <a:xfrm>
                  <a:off x="4660" y="2839"/>
                  <a:ext cx="35" cy="20"/>
                </a:xfrm>
                <a:custGeom>
                  <a:avLst/>
                  <a:gdLst>
                    <a:gd name="T0" fmla="*/ 35 w 35"/>
                    <a:gd name="T1" fmla="*/ 16 h 20"/>
                    <a:gd name="T2" fmla="*/ 32 w 35"/>
                    <a:gd name="T3" fmla="*/ 20 h 20"/>
                    <a:gd name="T4" fmla="*/ 0 w 35"/>
                    <a:gd name="T5" fmla="*/ 2 h 20"/>
                    <a:gd name="T6" fmla="*/ 3 w 35"/>
                    <a:gd name="T7" fmla="*/ 0 h 20"/>
                    <a:gd name="T8" fmla="*/ 35 w 35"/>
                    <a:gd name="T9" fmla="*/ 16 h 20"/>
                    <a:gd name="T10" fmla="*/ 0 60000 65536"/>
                    <a:gd name="T11" fmla="*/ 0 60000 65536"/>
                    <a:gd name="T12" fmla="*/ 0 60000 65536"/>
                    <a:gd name="T13" fmla="*/ 0 60000 65536"/>
                    <a:gd name="T14" fmla="*/ 0 60000 65536"/>
                    <a:gd name="T15" fmla="*/ 0 w 35"/>
                    <a:gd name="T16" fmla="*/ 0 h 20"/>
                    <a:gd name="T17" fmla="*/ 35 w 35"/>
                    <a:gd name="T18" fmla="*/ 20 h 20"/>
                  </a:gdLst>
                  <a:ahLst/>
                  <a:cxnLst>
                    <a:cxn ang="T10">
                      <a:pos x="T0" y="T1"/>
                    </a:cxn>
                    <a:cxn ang="T11">
                      <a:pos x="T2" y="T3"/>
                    </a:cxn>
                    <a:cxn ang="T12">
                      <a:pos x="T4" y="T5"/>
                    </a:cxn>
                    <a:cxn ang="T13">
                      <a:pos x="T6" y="T7"/>
                    </a:cxn>
                    <a:cxn ang="T14">
                      <a:pos x="T8" y="T9"/>
                    </a:cxn>
                  </a:cxnLst>
                  <a:rect l="T15" t="T16" r="T17" b="T18"/>
                  <a:pathLst>
                    <a:path w="35" h="20">
                      <a:moveTo>
                        <a:pt x="35" y="16"/>
                      </a:moveTo>
                      <a:lnTo>
                        <a:pt x="32" y="20"/>
                      </a:lnTo>
                      <a:lnTo>
                        <a:pt x="0" y="2"/>
                      </a:lnTo>
                      <a:lnTo>
                        <a:pt x="3" y="0"/>
                      </a:lnTo>
                      <a:lnTo>
                        <a:pt x="35" y="16"/>
                      </a:lnTo>
                      <a:close/>
                    </a:path>
                  </a:pathLst>
                </a:custGeom>
                <a:solidFill>
                  <a:srgbClr val="7A7A7A"/>
                </a:solidFill>
                <a:ln w="9525">
                  <a:noFill/>
                  <a:round/>
                  <a:headEnd/>
                  <a:tailEnd/>
                </a:ln>
              </p:spPr>
              <p:txBody>
                <a:bodyPr/>
                <a:lstStyle/>
                <a:p>
                  <a:endParaRPr lang="en-US"/>
                </a:p>
              </p:txBody>
            </p:sp>
            <p:sp>
              <p:nvSpPr>
                <p:cNvPr id="52617" name="Freeform 230"/>
                <p:cNvSpPr>
                  <a:spLocks/>
                </p:cNvSpPr>
                <p:nvPr/>
              </p:nvSpPr>
              <p:spPr bwMode="auto">
                <a:xfrm>
                  <a:off x="4656" y="2841"/>
                  <a:ext cx="36" cy="23"/>
                </a:xfrm>
                <a:custGeom>
                  <a:avLst/>
                  <a:gdLst>
                    <a:gd name="T0" fmla="*/ 36 w 36"/>
                    <a:gd name="T1" fmla="*/ 18 h 23"/>
                    <a:gd name="T2" fmla="*/ 33 w 36"/>
                    <a:gd name="T3" fmla="*/ 23 h 23"/>
                    <a:gd name="T4" fmla="*/ 0 w 36"/>
                    <a:gd name="T5" fmla="*/ 6 h 23"/>
                    <a:gd name="T6" fmla="*/ 4 w 36"/>
                    <a:gd name="T7" fmla="*/ 0 h 23"/>
                    <a:gd name="T8" fmla="*/ 36 w 36"/>
                    <a:gd name="T9" fmla="*/ 18 h 23"/>
                    <a:gd name="T10" fmla="*/ 0 60000 65536"/>
                    <a:gd name="T11" fmla="*/ 0 60000 65536"/>
                    <a:gd name="T12" fmla="*/ 0 60000 65536"/>
                    <a:gd name="T13" fmla="*/ 0 60000 65536"/>
                    <a:gd name="T14" fmla="*/ 0 60000 65536"/>
                    <a:gd name="T15" fmla="*/ 0 w 36"/>
                    <a:gd name="T16" fmla="*/ 0 h 23"/>
                    <a:gd name="T17" fmla="*/ 36 w 36"/>
                    <a:gd name="T18" fmla="*/ 23 h 23"/>
                  </a:gdLst>
                  <a:ahLst/>
                  <a:cxnLst>
                    <a:cxn ang="T10">
                      <a:pos x="T0" y="T1"/>
                    </a:cxn>
                    <a:cxn ang="T11">
                      <a:pos x="T2" y="T3"/>
                    </a:cxn>
                    <a:cxn ang="T12">
                      <a:pos x="T4" y="T5"/>
                    </a:cxn>
                    <a:cxn ang="T13">
                      <a:pos x="T6" y="T7"/>
                    </a:cxn>
                    <a:cxn ang="T14">
                      <a:pos x="T8" y="T9"/>
                    </a:cxn>
                  </a:cxnLst>
                  <a:rect l="T15" t="T16" r="T17" b="T18"/>
                  <a:pathLst>
                    <a:path w="36" h="23">
                      <a:moveTo>
                        <a:pt x="36" y="18"/>
                      </a:moveTo>
                      <a:lnTo>
                        <a:pt x="33" y="23"/>
                      </a:lnTo>
                      <a:lnTo>
                        <a:pt x="0" y="6"/>
                      </a:lnTo>
                      <a:lnTo>
                        <a:pt x="4" y="0"/>
                      </a:lnTo>
                      <a:lnTo>
                        <a:pt x="36" y="18"/>
                      </a:lnTo>
                      <a:close/>
                    </a:path>
                  </a:pathLst>
                </a:custGeom>
                <a:solidFill>
                  <a:srgbClr val="717171"/>
                </a:solidFill>
                <a:ln w="9525">
                  <a:noFill/>
                  <a:round/>
                  <a:headEnd/>
                  <a:tailEnd/>
                </a:ln>
              </p:spPr>
              <p:txBody>
                <a:bodyPr/>
                <a:lstStyle/>
                <a:p>
                  <a:endParaRPr lang="en-US"/>
                </a:p>
              </p:txBody>
            </p:sp>
            <p:sp>
              <p:nvSpPr>
                <p:cNvPr id="52618" name="Freeform 231"/>
                <p:cNvSpPr>
                  <a:spLocks/>
                </p:cNvSpPr>
                <p:nvPr/>
              </p:nvSpPr>
              <p:spPr bwMode="auto">
                <a:xfrm>
                  <a:off x="4658" y="2841"/>
                  <a:ext cx="34" cy="19"/>
                </a:xfrm>
                <a:custGeom>
                  <a:avLst/>
                  <a:gdLst>
                    <a:gd name="T0" fmla="*/ 34 w 34"/>
                    <a:gd name="T1" fmla="*/ 18 h 19"/>
                    <a:gd name="T2" fmla="*/ 32 w 34"/>
                    <a:gd name="T3" fmla="*/ 19 h 19"/>
                    <a:gd name="T4" fmla="*/ 0 w 34"/>
                    <a:gd name="T5" fmla="*/ 3 h 19"/>
                    <a:gd name="T6" fmla="*/ 2 w 34"/>
                    <a:gd name="T7" fmla="*/ 0 h 19"/>
                    <a:gd name="T8" fmla="*/ 34 w 34"/>
                    <a:gd name="T9" fmla="*/ 18 h 19"/>
                    <a:gd name="T10" fmla="*/ 0 60000 65536"/>
                    <a:gd name="T11" fmla="*/ 0 60000 65536"/>
                    <a:gd name="T12" fmla="*/ 0 60000 65536"/>
                    <a:gd name="T13" fmla="*/ 0 60000 65536"/>
                    <a:gd name="T14" fmla="*/ 0 60000 65536"/>
                    <a:gd name="T15" fmla="*/ 0 w 34"/>
                    <a:gd name="T16" fmla="*/ 0 h 19"/>
                    <a:gd name="T17" fmla="*/ 34 w 34"/>
                    <a:gd name="T18" fmla="*/ 19 h 19"/>
                  </a:gdLst>
                  <a:ahLst/>
                  <a:cxnLst>
                    <a:cxn ang="T10">
                      <a:pos x="T0" y="T1"/>
                    </a:cxn>
                    <a:cxn ang="T11">
                      <a:pos x="T2" y="T3"/>
                    </a:cxn>
                    <a:cxn ang="T12">
                      <a:pos x="T4" y="T5"/>
                    </a:cxn>
                    <a:cxn ang="T13">
                      <a:pos x="T6" y="T7"/>
                    </a:cxn>
                    <a:cxn ang="T14">
                      <a:pos x="T8" y="T9"/>
                    </a:cxn>
                  </a:cxnLst>
                  <a:rect l="T15" t="T16" r="T17" b="T18"/>
                  <a:pathLst>
                    <a:path w="34" h="19">
                      <a:moveTo>
                        <a:pt x="34" y="18"/>
                      </a:moveTo>
                      <a:lnTo>
                        <a:pt x="32" y="19"/>
                      </a:lnTo>
                      <a:lnTo>
                        <a:pt x="0" y="3"/>
                      </a:lnTo>
                      <a:lnTo>
                        <a:pt x="2" y="0"/>
                      </a:lnTo>
                      <a:lnTo>
                        <a:pt x="34" y="18"/>
                      </a:lnTo>
                      <a:close/>
                    </a:path>
                  </a:pathLst>
                </a:custGeom>
                <a:solidFill>
                  <a:srgbClr val="717171"/>
                </a:solidFill>
                <a:ln w="9525">
                  <a:noFill/>
                  <a:round/>
                  <a:headEnd/>
                  <a:tailEnd/>
                </a:ln>
              </p:spPr>
              <p:txBody>
                <a:bodyPr/>
                <a:lstStyle/>
                <a:p>
                  <a:endParaRPr lang="en-US"/>
                </a:p>
              </p:txBody>
            </p:sp>
            <p:sp>
              <p:nvSpPr>
                <p:cNvPr id="52619" name="Freeform 232"/>
                <p:cNvSpPr>
                  <a:spLocks/>
                </p:cNvSpPr>
                <p:nvPr/>
              </p:nvSpPr>
              <p:spPr bwMode="auto">
                <a:xfrm>
                  <a:off x="4656" y="2844"/>
                  <a:ext cx="34" cy="20"/>
                </a:xfrm>
                <a:custGeom>
                  <a:avLst/>
                  <a:gdLst>
                    <a:gd name="T0" fmla="*/ 34 w 34"/>
                    <a:gd name="T1" fmla="*/ 16 h 20"/>
                    <a:gd name="T2" fmla="*/ 33 w 34"/>
                    <a:gd name="T3" fmla="*/ 20 h 20"/>
                    <a:gd name="T4" fmla="*/ 0 w 34"/>
                    <a:gd name="T5" fmla="*/ 3 h 20"/>
                    <a:gd name="T6" fmla="*/ 2 w 34"/>
                    <a:gd name="T7" fmla="*/ 0 h 20"/>
                    <a:gd name="T8" fmla="*/ 34 w 34"/>
                    <a:gd name="T9" fmla="*/ 16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16"/>
                      </a:moveTo>
                      <a:lnTo>
                        <a:pt x="33" y="20"/>
                      </a:lnTo>
                      <a:lnTo>
                        <a:pt x="0" y="3"/>
                      </a:lnTo>
                      <a:lnTo>
                        <a:pt x="2" y="0"/>
                      </a:lnTo>
                      <a:lnTo>
                        <a:pt x="34" y="16"/>
                      </a:lnTo>
                      <a:close/>
                    </a:path>
                  </a:pathLst>
                </a:custGeom>
                <a:solidFill>
                  <a:srgbClr val="646464"/>
                </a:solidFill>
                <a:ln w="9525">
                  <a:noFill/>
                  <a:round/>
                  <a:headEnd/>
                  <a:tailEnd/>
                </a:ln>
              </p:spPr>
              <p:txBody>
                <a:bodyPr/>
                <a:lstStyle/>
                <a:p>
                  <a:endParaRPr lang="en-US"/>
                </a:p>
              </p:txBody>
            </p:sp>
            <p:sp>
              <p:nvSpPr>
                <p:cNvPr id="52620" name="Freeform 233"/>
                <p:cNvSpPr>
                  <a:spLocks/>
                </p:cNvSpPr>
                <p:nvPr/>
              </p:nvSpPr>
              <p:spPr bwMode="auto">
                <a:xfrm>
                  <a:off x="4655" y="2847"/>
                  <a:ext cx="34" cy="23"/>
                </a:xfrm>
                <a:custGeom>
                  <a:avLst/>
                  <a:gdLst>
                    <a:gd name="T0" fmla="*/ 34 w 34"/>
                    <a:gd name="T1" fmla="*/ 17 h 23"/>
                    <a:gd name="T2" fmla="*/ 32 w 34"/>
                    <a:gd name="T3" fmla="*/ 23 h 23"/>
                    <a:gd name="T4" fmla="*/ 0 w 34"/>
                    <a:gd name="T5" fmla="*/ 7 h 23"/>
                    <a:gd name="T6" fmla="*/ 1 w 34"/>
                    <a:gd name="T7" fmla="*/ 0 h 23"/>
                    <a:gd name="T8" fmla="*/ 34 w 34"/>
                    <a:gd name="T9" fmla="*/ 17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34" y="17"/>
                      </a:moveTo>
                      <a:lnTo>
                        <a:pt x="32" y="23"/>
                      </a:lnTo>
                      <a:lnTo>
                        <a:pt x="0" y="7"/>
                      </a:lnTo>
                      <a:lnTo>
                        <a:pt x="1" y="0"/>
                      </a:lnTo>
                      <a:lnTo>
                        <a:pt x="34" y="17"/>
                      </a:lnTo>
                      <a:close/>
                    </a:path>
                  </a:pathLst>
                </a:custGeom>
                <a:solidFill>
                  <a:srgbClr val="575757"/>
                </a:solidFill>
                <a:ln w="9525">
                  <a:noFill/>
                  <a:round/>
                  <a:headEnd/>
                  <a:tailEnd/>
                </a:ln>
              </p:spPr>
              <p:txBody>
                <a:bodyPr/>
                <a:lstStyle/>
                <a:p>
                  <a:endParaRPr lang="en-US"/>
                </a:p>
              </p:txBody>
            </p:sp>
            <p:sp>
              <p:nvSpPr>
                <p:cNvPr id="52621" name="Freeform 234"/>
                <p:cNvSpPr>
                  <a:spLocks/>
                </p:cNvSpPr>
                <p:nvPr/>
              </p:nvSpPr>
              <p:spPr bwMode="auto">
                <a:xfrm>
                  <a:off x="4655" y="2847"/>
                  <a:ext cx="34" cy="20"/>
                </a:xfrm>
                <a:custGeom>
                  <a:avLst/>
                  <a:gdLst>
                    <a:gd name="T0" fmla="*/ 34 w 34"/>
                    <a:gd name="T1" fmla="*/ 17 h 20"/>
                    <a:gd name="T2" fmla="*/ 32 w 34"/>
                    <a:gd name="T3" fmla="*/ 20 h 20"/>
                    <a:gd name="T4" fmla="*/ 0 w 34"/>
                    <a:gd name="T5" fmla="*/ 4 h 20"/>
                    <a:gd name="T6" fmla="*/ 1 w 34"/>
                    <a:gd name="T7" fmla="*/ 0 h 20"/>
                    <a:gd name="T8" fmla="*/ 34 w 34"/>
                    <a:gd name="T9" fmla="*/ 17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17"/>
                      </a:moveTo>
                      <a:lnTo>
                        <a:pt x="32" y="20"/>
                      </a:lnTo>
                      <a:lnTo>
                        <a:pt x="0" y="4"/>
                      </a:lnTo>
                      <a:lnTo>
                        <a:pt x="1" y="0"/>
                      </a:lnTo>
                      <a:lnTo>
                        <a:pt x="34" y="17"/>
                      </a:lnTo>
                      <a:close/>
                    </a:path>
                  </a:pathLst>
                </a:custGeom>
                <a:solidFill>
                  <a:srgbClr val="575757"/>
                </a:solidFill>
                <a:ln w="9525">
                  <a:noFill/>
                  <a:round/>
                  <a:headEnd/>
                  <a:tailEnd/>
                </a:ln>
              </p:spPr>
              <p:txBody>
                <a:bodyPr/>
                <a:lstStyle/>
                <a:p>
                  <a:endParaRPr lang="en-US"/>
                </a:p>
              </p:txBody>
            </p:sp>
            <p:sp>
              <p:nvSpPr>
                <p:cNvPr id="52622" name="Freeform 235"/>
                <p:cNvSpPr>
                  <a:spLocks/>
                </p:cNvSpPr>
                <p:nvPr/>
              </p:nvSpPr>
              <p:spPr bwMode="auto">
                <a:xfrm>
                  <a:off x="4655" y="2851"/>
                  <a:ext cx="32" cy="19"/>
                </a:xfrm>
                <a:custGeom>
                  <a:avLst/>
                  <a:gdLst>
                    <a:gd name="T0" fmla="*/ 32 w 32"/>
                    <a:gd name="T1" fmla="*/ 16 h 19"/>
                    <a:gd name="T2" fmla="*/ 32 w 32"/>
                    <a:gd name="T3" fmla="*/ 19 h 19"/>
                    <a:gd name="T4" fmla="*/ 0 w 32"/>
                    <a:gd name="T5" fmla="*/ 3 h 19"/>
                    <a:gd name="T6" fmla="*/ 0 w 32"/>
                    <a:gd name="T7" fmla="*/ 0 h 19"/>
                    <a:gd name="T8" fmla="*/ 32 w 32"/>
                    <a:gd name="T9" fmla="*/ 16 h 19"/>
                    <a:gd name="T10" fmla="*/ 0 60000 65536"/>
                    <a:gd name="T11" fmla="*/ 0 60000 65536"/>
                    <a:gd name="T12" fmla="*/ 0 60000 65536"/>
                    <a:gd name="T13" fmla="*/ 0 60000 65536"/>
                    <a:gd name="T14" fmla="*/ 0 60000 65536"/>
                    <a:gd name="T15" fmla="*/ 0 w 32"/>
                    <a:gd name="T16" fmla="*/ 0 h 19"/>
                    <a:gd name="T17" fmla="*/ 32 w 32"/>
                    <a:gd name="T18" fmla="*/ 19 h 19"/>
                  </a:gdLst>
                  <a:ahLst/>
                  <a:cxnLst>
                    <a:cxn ang="T10">
                      <a:pos x="T0" y="T1"/>
                    </a:cxn>
                    <a:cxn ang="T11">
                      <a:pos x="T2" y="T3"/>
                    </a:cxn>
                    <a:cxn ang="T12">
                      <a:pos x="T4" y="T5"/>
                    </a:cxn>
                    <a:cxn ang="T13">
                      <a:pos x="T6" y="T7"/>
                    </a:cxn>
                    <a:cxn ang="T14">
                      <a:pos x="T8" y="T9"/>
                    </a:cxn>
                  </a:cxnLst>
                  <a:rect l="T15" t="T16" r="T17" b="T18"/>
                  <a:pathLst>
                    <a:path w="32" h="19">
                      <a:moveTo>
                        <a:pt x="32" y="16"/>
                      </a:moveTo>
                      <a:lnTo>
                        <a:pt x="32" y="19"/>
                      </a:lnTo>
                      <a:lnTo>
                        <a:pt x="0" y="3"/>
                      </a:lnTo>
                      <a:lnTo>
                        <a:pt x="0" y="0"/>
                      </a:lnTo>
                      <a:lnTo>
                        <a:pt x="32" y="16"/>
                      </a:lnTo>
                      <a:close/>
                    </a:path>
                  </a:pathLst>
                </a:custGeom>
                <a:solidFill>
                  <a:srgbClr val="494949"/>
                </a:solidFill>
                <a:ln w="9525">
                  <a:noFill/>
                  <a:round/>
                  <a:headEnd/>
                  <a:tailEnd/>
                </a:ln>
              </p:spPr>
              <p:txBody>
                <a:bodyPr/>
                <a:lstStyle/>
                <a:p>
                  <a:endParaRPr lang="en-US"/>
                </a:p>
              </p:txBody>
            </p:sp>
            <p:sp>
              <p:nvSpPr>
                <p:cNvPr id="52623" name="Freeform 236"/>
                <p:cNvSpPr>
                  <a:spLocks/>
                </p:cNvSpPr>
                <p:nvPr/>
              </p:nvSpPr>
              <p:spPr bwMode="auto">
                <a:xfrm>
                  <a:off x="4655" y="2854"/>
                  <a:ext cx="32" cy="21"/>
                </a:xfrm>
                <a:custGeom>
                  <a:avLst/>
                  <a:gdLst>
                    <a:gd name="T0" fmla="*/ 32 w 32"/>
                    <a:gd name="T1" fmla="*/ 16 h 21"/>
                    <a:gd name="T2" fmla="*/ 32 w 32"/>
                    <a:gd name="T3" fmla="*/ 21 h 21"/>
                    <a:gd name="T4" fmla="*/ 0 w 32"/>
                    <a:gd name="T5" fmla="*/ 5 h 21"/>
                    <a:gd name="T6" fmla="*/ 0 w 32"/>
                    <a:gd name="T7" fmla="*/ 0 h 21"/>
                    <a:gd name="T8" fmla="*/ 32 w 32"/>
                    <a:gd name="T9" fmla="*/ 16 h 21"/>
                    <a:gd name="T10" fmla="*/ 0 60000 65536"/>
                    <a:gd name="T11" fmla="*/ 0 60000 65536"/>
                    <a:gd name="T12" fmla="*/ 0 60000 65536"/>
                    <a:gd name="T13" fmla="*/ 0 60000 65536"/>
                    <a:gd name="T14" fmla="*/ 0 60000 65536"/>
                    <a:gd name="T15" fmla="*/ 0 w 32"/>
                    <a:gd name="T16" fmla="*/ 0 h 21"/>
                    <a:gd name="T17" fmla="*/ 32 w 32"/>
                    <a:gd name="T18" fmla="*/ 21 h 21"/>
                  </a:gdLst>
                  <a:ahLst/>
                  <a:cxnLst>
                    <a:cxn ang="T10">
                      <a:pos x="T0" y="T1"/>
                    </a:cxn>
                    <a:cxn ang="T11">
                      <a:pos x="T2" y="T3"/>
                    </a:cxn>
                    <a:cxn ang="T12">
                      <a:pos x="T4" y="T5"/>
                    </a:cxn>
                    <a:cxn ang="T13">
                      <a:pos x="T6" y="T7"/>
                    </a:cxn>
                    <a:cxn ang="T14">
                      <a:pos x="T8" y="T9"/>
                    </a:cxn>
                  </a:cxnLst>
                  <a:rect l="T15" t="T16" r="T17" b="T18"/>
                  <a:pathLst>
                    <a:path w="32" h="21">
                      <a:moveTo>
                        <a:pt x="32" y="16"/>
                      </a:moveTo>
                      <a:lnTo>
                        <a:pt x="32" y="21"/>
                      </a:lnTo>
                      <a:lnTo>
                        <a:pt x="0" y="5"/>
                      </a:lnTo>
                      <a:lnTo>
                        <a:pt x="0" y="0"/>
                      </a:lnTo>
                      <a:lnTo>
                        <a:pt x="32" y="16"/>
                      </a:lnTo>
                      <a:close/>
                    </a:path>
                  </a:pathLst>
                </a:custGeom>
                <a:solidFill>
                  <a:srgbClr val="3B3B3B"/>
                </a:solidFill>
                <a:ln w="9525">
                  <a:noFill/>
                  <a:round/>
                  <a:headEnd/>
                  <a:tailEnd/>
                </a:ln>
              </p:spPr>
              <p:txBody>
                <a:bodyPr/>
                <a:lstStyle/>
                <a:p>
                  <a:endParaRPr lang="en-US"/>
                </a:p>
              </p:txBody>
            </p:sp>
            <p:sp>
              <p:nvSpPr>
                <p:cNvPr id="52624" name="Freeform 237"/>
                <p:cNvSpPr>
                  <a:spLocks/>
                </p:cNvSpPr>
                <p:nvPr/>
              </p:nvSpPr>
              <p:spPr bwMode="auto">
                <a:xfrm>
                  <a:off x="4655" y="2859"/>
                  <a:ext cx="34" cy="21"/>
                </a:xfrm>
                <a:custGeom>
                  <a:avLst/>
                  <a:gdLst>
                    <a:gd name="T0" fmla="*/ 32 w 34"/>
                    <a:gd name="T1" fmla="*/ 16 h 21"/>
                    <a:gd name="T2" fmla="*/ 34 w 34"/>
                    <a:gd name="T3" fmla="*/ 21 h 21"/>
                    <a:gd name="T4" fmla="*/ 1 w 34"/>
                    <a:gd name="T5" fmla="*/ 5 h 21"/>
                    <a:gd name="T6" fmla="*/ 0 w 34"/>
                    <a:gd name="T7" fmla="*/ 0 h 21"/>
                    <a:gd name="T8" fmla="*/ 32 w 34"/>
                    <a:gd name="T9" fmla="*/ 16 h 21"/>
                    <a:gd name="T10" fmla="*/ 0 60000 65536"/>
                    <a:gd name="T11" fmla="*/ 0 60000 65536"/>
                    <a:gd name="T12" fmla="*/ 0 60000 65536"/>
                    <a:gd name="T13" fmla="*/ 0 60000 65536"/>
                    <a:gd name="T14" fmla="*/ 0 60000 65536"/>
                    <a:gd name="T15" fmla="*/ 0 w 34"/>
                    <a:gd name="T16" fmla="*/ 0 h 21"/>
                    <a:gd name="T17" fmla="*/ 34 w 34"/>
                    <a:gd name="T18" fmla="*/ 21 h 21"/>
                  </a:gdLst>
                  <a:ahLst/>
                  <a:cxnLst>
                    <a:cxn ang="T10">
                      <a:pos x="T0" y="T1"/>
                    </a:cxn>
                    <a:cxn ang="T11">
                      <a:pos x="T2" y="T3"/>
                    </a:cxn>
                    <a:cxn ang="T12">
                      <a:pos x="T4" y="T5"/>
                    </a:cxn>
                    <a:cxn ang="T13">
                      <a:pos x="T6" y="T7"/>
                    </a:cxn>
                    <a:cxn ang="T14">
                      <a:pos x="T8" y="T9"/>
                    </a:cxn>
                  </a:cxnLst>
                  <a:rect l="T15" t="T16" r="T17" b="T18"/>
                  <a:pathLst>
                    <a:path w="34" h="21">
                      <a:moveTo>
                        <a:pt x="32" y="16"/>
                      </a:moveTo>
                      <a:lnTo>
                        <a:pt x="34" y="21"/>
                      </a:lnTo>
                      <a:lnTo>
                        <a:pt x="1" y="5"/>
                      </a:lnTo>
                      <a:lnTo>
                        <a:pt x="0" y="0"/>
                      </a:lnTo>
                      <a:lnTo>
                        <a:pt x="32" y="16"/>
                      </a:lnTo>
                      <a:close/>
                    </a:path>
                  </a:pathLst>
                </a:custGeom>
                <a:solidFill>
                  <a:srgbClr val="404040"/>
                </a:solidFill>
                <a:ln w="9525">
                  <a:noFill/>
                  <a:round/>
                  <a:headEnd/>
                  <a:tailEnd/>
                </a:ln>
              </p:spPr>
              <p:txBody>
                <a:bodyPr/>
                <a:lstStyle/>
                <a:p>
                  <a:endParaRPr lang="en-US"/>
                </a:p>
              </p:txBody>
            </p:sp>
            <p:sp>
              <p:nvSpPr>
                <p:cNvPr id="52625" name="Freeform 238"/>
                <p:cNvSpPr>
                  <a:spLocks/>
                </p:cNvSpPr>
                <p:nvPr/>
              </p:nvSpPr>
              <p:spPr bwMode="auto">
                <a:xfrm>
                  <a:off x="4656" y="2864"/>
                  <a:ext cx="37" cy="20"/>
                </a:xfrm>
                <a:custGeom>
                  <a:avLst/>
                  <a:gdLst>
                    <a:gd name="T0" fmla="*/ 33 w 37"/>
                    <a:gd name="T1" fmla="*/ 16 h 20"/>
                    <a:gd name="T2" fmla="*/ 37 w 37"/>
                    <a:gd name="T3" fmla="*/ 20 h 20"/>
                    <a:gd name="T4" fmla="*/ 5 w 37"/>
                    <a:gd name="T5" fmla="*/ 4 h 20"/>
                    <a:gd name="T6" fmla="*/ 0 w 37"/>
                    <a:gd name="T7" fmla="*/ 0 h 20"/>
                    <a:gd name="T8" fmla="*/ 33 w 37"/>
                    <a:gd name="T9" fmla="*/ 16 h 20"/>
                    <a:gd name="T10" fmla="*/ 0 60000 65536"/>
                    <a:gd name="T11" fmla="*/ 0 60000 65536"/>
                    <a:gd name="T12" fmla="*/ 0 60000 65536"/>
                    <a:gd name="T13" fmla="*/ 0 60000 65536"/>
                    <a:gd name="T14" fmla="*/ 0 60000 65536"/>
                    <a:gd name="T15" fmla="*/ 0 w 37"/>
                    <a:gd name="T16" fmla="*/ 0 h 20"/>
                    <a:gd name="T17" fmla="*/ 37 w 37"/>
                    <a:gd name="T18" fmla="*/ 20 h 20"/>
                  </a:gdLst>
                  <a:ahLst/>
                  <a:cxnLst>
                    <a:cxn ang="T10">
                      <a:pos x="T0" y="T1"/>
                    </a:cxn>
                    <a:cxn ang="T11">
                      <a:pos x="T2" y="T3"/>
                    </a:cxn>
                    <a:cxn ang="T12">
                      <a:pos x="T4" y="T5"/>
                    </a:cxn>
                    <a:cxn ang="T13">
                      <a:pos x="T6" y="T7"/>
                    </a:cxn>
                    <a:cxn ang="T14">
                      <a:pos x="T8" y="T9"/>
                    </a:cxn>
                  </a:cxnLst>
                  <a:rect l="T15" t="T16" r="T17" b="T18"/>
                  <a:pathLst>
                    <a:path w="37" h="20">
                      <a:moveTo>
                        <a:pt x="33" y="16"/>
                      </a:moveTo>
                      <a:lnTo>
                        <a:pt x="37" y="20"/>
                      </a:lnTo>
                      <a:lnTo>
                        <a:pt x="5" y="4"/>
                      </a:lnTo>
                      <a:lnTo>
                        <a:pt x="0" y="0"/>
                      </a:lnTo>
                      <a:lnTo>
                        <a:pt x="33" y="16"/>
                      </a:lnTo>
                      <a:close/>
                    </a:path>
                  </a:pathLst>
                </a:custGeom>
                <a:solidFill>
                  <a:srgbClr val="474747"/>
                </a:solidFill>
                <a:ln w="9525">
                  <a:noFill/>
                  <a:round/>
                  <a:headEnd/>
                  <a:tailEnd/>
                </a:ln>
              </p:spPr>
              <p:txBody>
                <a:bodyPr/>
                <a:lstStyle/>
                <a:p>
                  <a:endParaRPr lang="en-US"/>
                </a:p>
              </p:txBody>
            </p:sp>
            <p:sp>
              <p:nvSpPr>
                <p:cNvPr id="52626" name="Freeform 239"/>
                <p:cNvSpPr>
                  <a:spLocks/>
                </p:cNvSpPr>
                <p:nvPr/>
              </p:nvSpPr>
              <p:spPr bwMode="auto">
                <a:xfrm>
                  <a:off x="4661" y="2868"/>
                  <a:ext cx="39" cy="23"/>
                </a:xfrm>
                <a:custGeom>
                  <a:avLst/>
                  <a:gdLst>
                    <a:gd name="T0" fmla="*/ 32 w 39"/>
                    <a:gd name="T1" fmla="*/ 16 h 23"/>
                    <a:gd name="T2" fmla="*/ 39 w 39"/>
                    <a:gd name="T3" fmla="*/ 23 h 23"/>
                    <a:gd name="T4" fmla="*/ 7 w 39"/>
                    <a:gd name="T5" fmla="*/ 7 h 23"/>
                    <a:gd name="T6" fmla="*/ 0 w 39"/>
                    <a:gd name="T7" fmla="*/ 0 h 23"/>
                    <a:gd name="T8" fmla="*/ 32 w 39"/>
                    <a:gd name="T9" fmla="*/ 16 h 23"/>
                    <a:gd name="T10" fmla="*/ 0 60000 65536"/>
                    <a:gd name="T11" fmla="*/ 0 60000 65536"/>
                    <a:gd name="T12" fmla="*/ 0 60000 65536"/>
                    <a:gd name="T13" fmla="*/ 0 60000 65536"/>
                    <a:gd name="T14" fmla="*/ 0 60000 65536"/>
                    <a:gd name="T15" fmla="*/ 0 w 39"/>
                    <a:gd name="T16" fmla="*/ 0 h 23"/>
                    <a:gd name="T17" fmla="*/ 39 w 39"/>
                    <a:gd name="T18" fmla="*/ 23 h 23"/>
                  </a:gdLst>
                  <a:ahLst/>
                  <a:cxnLst>
                    <a:cxn ang="T10">
                      <a:pos x="T0" y="T1"/>
                    </a:cxn>
                    <a:cxn ang="T11">
                      <a:pos x="T2" y="T3"/>
                    </a:cxn>
                    <a:cxn ang="T12">
                      <a:pos x="T4" y="T5"/>
                    </a:cxn>
                    <a:cxn ang="T13">
                      <a:pos x="T6" y="T7"/>
                    </a:cxn>
                    <a:cxn ang="T14">
                      <a:pos x="T8" y="T9"/>
                    </a:cxn>
                  </a:cxnLst>
                  <a:rect l="T15" t="T16" r="T17" b="T18"/>
                  <a:pathLst>
                    <a:path w="39" h="23">
                      <a:moveTo>
                        <a:pt x="32" y="16"/>
                      </a:moveTo>
                      <a:lnTo>
                        <a:pt x="39" y="23"/>
                      </a:lnTo>
                      <a:lnTo>
                        <a:pt x="7" y="7"/>
                      </a:lnTo>
                      <a:lnTo>
                        <a:pt x="0" y="0"/>
                      </a:lnTo>
                      <a:lnTo>
                        <a:pt x="32" y="16"/>
                      </a:lnTo>
                      <a:close/>
                    </a:path>
                  </a:pathLst>
                </a:custGeom>
                <a:solidFill>
                  <a:srgbClr val="4C4C4C"/>
                </a:solidFill>
                <a:ln w="9525">
                  <a:noFill/>
                  <a:round/>
                  <a:headEnd/>
                  <a:tailEnd/>
                </a:ln>
              </p:spPr>
              <p:txBody>
                <a:bodyPr/>
                <a:lstStyle/>
                <a:p>
                  <a:endParaRPr lang="en-US"/>
                </a:p>
              </p:txBody>
            </p:sp>
            <p:sp>
              <p:nvSpPr>
                <p:cNvPr id="52627" name="Freeform 240"/>
                <p:cNvSpPr>
                  <a:spLocks noEditPoints="1"/>
                </p:cNvSpPr>
                <p:nvPr/>
              </p:nvSpPr>
              <p:spPr bwMode="auto">
                <a:xfrm>
                  <a:off x="4687" y="2852"/>
                  <a:ext cx="37" cy="79"/>
                </a:xfrm>
                <a:custGeom>
                  <a:avLst/>
                  <a:gdLst>
                    <a:gd name="T0" fmla="*/ 13 w 37"/>
                    <a:gd name="T1" fmla="*/ 39 h 79"/>
                    <a:gd name="T2" fmla="*/ 6 w 37"/>
                    <a:gd name="T3" fmla="*/ 45 h 79"/>
                    <a:gd name="T4" fmla="*/ 2 w 37"/>
                    <a:gd name="T5" fmla="*/ 50 h 79"/>
                    <a:gd name="T6" fmla="*/ 0 w 37"/>
                    <a:gd name="T7" fmla="*/ 55 h 79"/>
                    <a:gd name="T8" fmla="*/ 0 w 37"/>
                    <a:gd name="T9" fmla="*/ 60 h 79"/>
                    <a:gd name="T10" fmla="*/ 0 w 37"/>
                    <a:gd name="T11" fmla="*/ 66 h 79"/>
                    <a:gd name="T12" fmla="*/ 3 w 37"/>
                    <a:gd name="T13" fmla="*/ 73 h 79"/>
                    <a:gd name="T14" fmla="*/ 10 w 37"/>
                    <a:gd name="T15" fmla="*/ 78 h 79"/>
                    <a:gd name="T16" fmla="*/ 18 w 37"/>
                    <a:gd name="T17" fmla="*/ 79 h 79"/>
                    <a:gd name="T18" fmla="*/ 26 w 37"/>
                    <a:gd name="T19" fmla="*/ 78 h 79"/>
                    <a:gd name="T20" fmla="*/ 32 w 37"/>
                    <a:gd name="T21" fmla="*/ 73 h 79"/>
                    <a:gd name="T22" fmla="*/ 37 w 37"/>
                    <a:gd name="T23" fmla="*/ 66 h 79"/>
                    <a:gd name="T24" fmla="*/ 37 w 37"/>
                    <a:gd name="T25" fmla="*/ 60 h 79"/>
                    <a:gd name="T26" fmla="*/ 37 w 37"/>
                    <a:gd name="T27" fmla="*/ 53 h 79"/>
                    <a:gd name="T28" fmla="*/ 34 w 37"/>
                    <a:gd name="T29" fmla="*/ 47 h 79"/>
                    <a:gd name="T30" fmla="*/ 23 w 37"/>
                    <a:gd name="T31" fmla="*/ 36 h 79"/>
                    <a:gd name="T32" fmla="*/ 29 w 37"/>
                    <a:gd name="T33" fmla="*/ 31 h 79"/>
                    <a:gd name="T34" fmla="*/ 34 w 37"/>
                    <a:gd name="T35" fmla="*/ 26 h 79"/>
                    <a:gd name="T36" fmla="*/ 35 w 37"/>
                    <a:gd name="T37" fmla="*/ 21 h 79"/>
                    <a:gd name="T38" fmla="*/ 37 w 37"/>
                    <a:gd name="T39" fmla="*/ 16 h 79"/>
                    <a:gd name="T40" fmla="*/ 35 w 37"/>
                    <a:gd name="T41" fmla="*/ 12 h 79"/>
                    <a:gd name="T42" fmla="*/ 31 w 37"/>
                    <a:gd name="T43" fmla="*/ 5 h 79"/>
                    <a:gd name="T44" fmla="*/ 26 w 37"/>
                    <a:gd name="T45" fmla="*/ 2 h 79"/>
                    <a:gd name="T46" fmla="*/ 18 w 37"/>
                    <a:gd name="T47" fmla="*/ 0 h 79"/>
                    <a:gd name="T48" fmla="*/ 11 w 37"/>
                    <a:gd name="T49" fmla="*/ 2 h 79"/>
                    <a:gd name="T50" fmla="*/ 5 w 37"/>
                    <a:gd name="T51" fmla="*/ 7 h 79"/>
                    <a:gd name="T52" fmla="*/ 2 w 37"/>
                    <a:gd name="T53" fmla="*/ 12 h 79"/>
                    <a:gd name="T54" fmla="*/ 0 w 37"/>
                    <a:gd name="T55" fmla="*/ 18 h 79"/>
                    <a:gd name="T56" fmla="*/ 0 w 37"/>
                    <a:gd name="T57" fmla="*/ 23 h 79"/>
                    <a:gd name="T58" fmla="*/ 2 w 37"/>
                    <a:gd name="T59" fmla="*/ 28 h 79"/>
                    <a:gd name="T60" fmla="*/ 6 w 37"/>
                    <a:gd name="T61" fmla="*/ 32 h 79"/>
                    <a:gd name="T62" fmla="*/ 13 w 37"/>
                    <a:gd name="T63" fmla="*/ 39 h 79"/>
                    <a:gd name="T64" fmla="*/ 21 w 37"/>
                    <a:gd name="T65" fmla="*/ 34 h 79"/>
                    <a:gd name="T66" fmla="*/ 13 w 37"/>
                    <a:gd name="T67" fmla="*/ 26 h 79"/>
                    <a:gd name="T68" fmla="*/ 8 w 37"/>
                    <a:gd name="T69" fmla="*/ 21 h 79"/>
                    <a:gd name="T70" fmla="*/ 6 w 37"/>
                    <a:gd name="T71" fmla="*/ 15 h 79"/>
                    <a:gd name="T72" fmla="*/ 8 w 37"/>
                    <a:gd name="T73" fmla="*/ 12 h 79"/>
                    <a:gd name="T74" fmla="*/ 10 w 37"/>
                    <a:gd name="T75" fmla="*/ 7 h 79"/>
                    <a:gd name="T76" fmla="*/ 14 w 37"/>
                    <a:gd name="T77" fmla="*/ 5 h 79"/>
                    <a:gd name="T78" fmla="*/ 18 w 37"/>
                    <a:gd name="T79" fmla="*/ 3 h 79"/>
                    <a:gd name="T80" fmla="*/ 23 w 37"/>
                    <a:gd name="T81" fmla="*/ 5 h 79"/>
                    <a:gd name="T82" fmla="*/ 26 w 37"/>
                    <a:gd name="T83" fmla="*/ 7 h 79"/>
                    <a:gd name="T84" fmla="*/ 29 w 37"/>
                    <a:gd name="T85" fmla="*/ 12 h 79"/>
                    <a:gd name="T86" fmla="*/ 29 w 37"/>
                    <a:gd name="T87" fmla="*/ 16 h 79"/>
                    <a:gd name="T88" fmla="*/ 27 w 37"/>
                    <a:gd name="T89" fmla="*/ 24 h 79"/>
                    <a:gd name="T90" fmla="*/ 21 w 37"/>
                    <a:gd name="T91" fmla="*/ 34 h 79"/>
                    <a:gd name="T92" fmla="*/ 14 w 37"/>
                    <a:gd name="T93" fmla="*/ 42 h 79"/>
                    <a:gd name="T94" fmla="*/ 24 w 37"/>
                    <a:gd name="T95" fmla="*/ 50 h 79"/>
                    <a:gd name="T96" fmla="*/ 29 w 37"/>
                    <a:gd name="T97" fmla="*/ 57 h 79"/>
                    <a:gd name="T98" fmla="*/ 31 w 37"/>
                    <a:gd name="T99" fmla="*/ 65 h 79"/>
                    <a:gd name="T100" fmla="*/ 31 w 37"/>
                    <a:gd name="T101" fmla="*/ 68 h 79"/>
                    <a:gd name="T102" fmla="*/ 27 w 37"/>
                    <a:gd name="T103" fmla="*/ 73 h 79"/>
                    <a:gd name="T104" fmla="*/ 24 w 37"/>
                    <a:gd name="T105" fmla="*/ 74 h 79"/>
                    <a:gd name="T106" fmla="*/ 19 w 37"/>
                    <a:gd name="T107" fmla="*/ 76 h 79"/>
                    <a:gd name="T108" fmla="*/ 14 w 37"/>
                    <a:gd name="T109" fmla="*/ 74 h 79"/>
                    <a:gd name="T110" fmla="*/ 10 w 37"/>
                    <a:gd name="T111" fmla="*/ 71 h 79"/>
                    <a:gd name="T112" fmla="*/ 8 w 37"/>
                    <a:gd name="T113" fmla="*/ 66 h 79"/>
                    <a:gd name="T114" fmla="*/ 6 w 37"/>
                    <a:gd name="T115" fmla="*/ 60 h 79"/>
                    <a:gd name="T116" fmla="*/ 8 w 37"/>
                    <a:gd name="T117" fmla="*/ 50 h 79"/>
                    <a:gd name="T118" fmla="*/ 14 w 37"/>
                    <a:gd name="T119" fmla="*/ 42 h 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
                    <a:gd name="T181" fmla="*/ 0 h 79"/>
                    <a:gd name="T182" fmla="*/ 37 w 37"/>
                    <a:gd name="T183" fmla="*/ 79 h 7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 h="79">
                      <a:moveTo>
                        <a:pt x="13" y="39"/>
                      </a:moveTo>
                      <a:lnTo>
                        <a:pt x="6" y="45"/>
                      </a:lnTo>
                      <a:lnTo>
                        <a:pt x="2" y="50"/>
                      </a:lnTo>
                      <a:lnTo>
                        <a:pt x="0" y="55"/>
                      </a:lnTo>
                      <a:lnTo>
                        <a:pt x="0" y="60"/>
                      </a:lnTo>
                      <a:lnTo>
                        <a:pt x="0" y="66"/>
                      </a:lnTo>
                      <a:lnTo>
                        <a:pt x="3" y="73"/>
                      </a:lnTo>
                      <a:lnTo>
                        <a:pt x="10" y="78"/>
                      </a:lnTo>
                      <a:lnTo>
                        <a:pt x="18" y="79"/>
                      </a:lnTo>
                      <a:lnTo>
                        <a:pt x="26" y="78"/>
                      </a:lnTo>
                      <a:lnTo>
                        <a:pt x="32" y="73"/>
                      </a:lnTo>
                      <a:lnTo>
                        <a:pt x="37" y="66"/>
                      </a:lnTo>
                      <a:lnTo>
                        <a:pt x="37" y="60"/>
                      </a:lnTo>
                      <a:lnTo>
                        <a:pt x="37" y="53"/>
                      </a:lnTo>
                      <a:lnTo>
                        <a:pt x="34" y="47"/>
                      </a:lnTo>
                      <a:lnTo>
                        <a:pt x="23" y="36"/>
                      </a:lnTo>
                      <a:lnTo>
                        <a:pt x="29" y="31"/>
                      </a:lnTo>
                      <a:lnTo>
                        <a:pt x="34" y="26"/>
                      </a:lnTo>
                      <a:lnTo>
                        <a:pt x="35" y="21"/>
                      </a:lnTo>
                      <a:lnTo>
                        <a:pt x="37" y="16"/>
                      </a:lnTo>
                      <a:lnTo>
                        <a:pt x="35" y="12"/>
                      </a:lnTo>
                      <a:lnTo>
                        <a:pt x="31" y="5"/>
                      </a:lnTo>
                      <a:lnTo>
                        <a:pt x="26" y="2"/>
                      </a:lnTo>
                      <a:lnTo>
                        <a:pt x="18" y="0"/>
                      </a:lnTo>
                      <a:lnTo>
                        <a:pt x="11" y="2"/>
                      </a:lnTo>
                      <a:lnTo>
                        <a:pt x="5" y="7"/>
                      </a:lnTo>
                      <a:lnTo>
                        <a:pt x="2" y="12"/>
                      </a:lnTo>
                      <a:lnTo>
                        <a:pt x="0" y="18"/>
                      </a:lnTo>
                      <a:lnTo>
                        <a:pt x="0" y="23"/>
                      </a:lnTo>
                      <a:lnTo>
                        <a:pt x="2" y="28"/>
                      </a:lnTo>
                      <a:lnTo>
                        <a:pt x="6" y="32"/>
                      </a:lnTo>
                      <a:lnTo>
                        <a:pt x="13" y="39"/>
                      </a:lnTo>
                      <a:close/>
                      <a:moveTo>
                        <a:pt x="21" y="34"/>
                      </a:moveTo>
                      <a:lnTo>
                        <a:pt x="13" y="26"/>
                      </a:lnTo>
                      <a:lnTo>
                        <a:pt x="8" y="21"/>
                      </a:lnTo>
                      <a:lnTo>
                        <a:pt x="6" y="15"/>
                      </a:lnTo>
                      <a:lnTo>
                        <a:pt x="8" y="12"/>
                      </a:lnTo>
                      <a:lnTo>
                        <a:pt x="10" y="7"/>
                      </a:lnTo>
                      <a:lnTo>
                        <a:pt x="14" y="5"/>
                      </a:lnTo>
                      <a:lnTo>
                        <a:pt x="18" y="3"/>
                      </a:lnTo>
                      <a:lnTo>
                        <a:pt x="23" y="5"/>
                      </a:lnTo>
                      <a:lnTo>
                        <a:pt x="26" y="7"/>
                      </a:lnTo>
                      <a:lnTo>
                        <a:pt x="29" y="12"/>
                      </a:lnTo>
                      <a:lnTo>
                        <a:pt x="29" y="16"/>
                      </a:lnTo>
                      <a:lnTo>
                        <a:pt x="27" y="24"/>
                      </a:lnTo>
                      <a:lnTo>
                        <a:pt x="21" y="34"/>
                      </a:lnTo>
                      <a:close/>
                      <a:moveTo>
                        <a:pt x="14" y="42"/>
                      </a:moveTo>
                      <a:lnTo>
                        <a:pt x="24" y="50"/>
                      </a:lnTo>
                      <a:lnTo>
                        <a:pt x="29" y="57"/>
                      </a:lnTo>
                      <a:lnTo>
                        <a:pt x="31" y="65"/>
                      </a:lnTo>
                      <a:lnTo>
                        <a:pt x="31" y="68"/>
                      </a:lnTo>
                      <a:lnTo>
                        <a:pt x="27" y="73"/>
                      </a:lnTo>
                      <a:lnTo>
                        <a:pt x="24" y="74"/>
                      </a:lnTo>
                      <a:lnTo>
                        <a:pt x="19" y="76"/>
                      </a:lnTo>
                      <a:lnTo>
                        <a:pt x="14" y="74"/>
                      </a:lnTo>
                      <a:lnTo>
                        <a:pt x="10" y="71"/>
                      </a:lnTo>
                      <a:lnTo>
                        <a:pt x="8" y="66"/>
                      </a:lnTo>
                      <a:lnTo>
                        <a:pt x="6" y="60"/>
                      </a:lnTo>
                      <a:lnTo>
                        <a:pt x="8" y="50"/>
                      </a:lnTo>
                      <a:lnTo>
                        <a:pt x="14" y="42"/>
                      </a:lnTo>
                      <a:close/>
                    </a:path>
                  </a:pathLst>
                </a:custGeom>
                <a:solidFill>
                  <a:srgbClr val="111111"/>
                </a:solidFill>
                <a:ln w="9525">
                  <a:noFill/>
                  <a:round/>
                  <a:headEnd/>
                  <a:tailEnd/>
                </a:ln>
              </p:spPr>
              <p:txBody>
                <a:bodyPr/>
                <a:lstStyle/>
                <a:p>
                  <a:endParaRPr lang="en-US"/>
                </a:p>
              </p:txBody>
            </p:sp>
            <p:sp>
              <p:nvSpPr>
                <p:cNvPr id="52628" name="Freeform 241"/>
                <p:cNvSpPr>
                  <a:spLocks/>
                </p:cNvSpPr>
                <p:nvPr/>
              </p:nvSpPr>
              <p:spPr bwMode="auto">
                <a:xfrm>
                  <a:off x="4631" y="2909"/>
                  <a:ext cx="37" cy="19"/>
                </a:xfrm>
                <a:custGeom>
                  <a:avLst/>
                  <a:gdLst>
                    <a:gd name="T0" fmla="*/ 37 w 37"/>
                    <a:gd name="T1" fmla="*/ 19 h 19"/>
                    <a:gd name="T2" fmla="*/ 30 w 37"/>
                    <a:gd name="T3" fmla="*/ 17 h 19"/>
                    <a:gd name="T4" fmla="*/ 0 w 37"/>
                    <a:gd name="T5" fmla="*/ 0 h 19"/>
                    <a:gd name="T6" fmla="*/ 4 w 37"/>
                    <a:gd name="T7" fmla="*/ 0 h 19"/>
                    <a:gd name="T8" fmla="*/ 37 w 37"/>
                    <a:gd name="T9" fmla="*/ 19 h 19"/>
                    <a:gd name="T10" fmla="*/ 0 60000 65536"/>
                    <a:gd name="T11" fmla="*/ 0 60000 65536"/>
                    <a:gd name="T12" fmla="*/ 0 60000 65536"/>
                    <a:gd name="T13" fmla="*/ 0 60000 65536"/>
                    <a:gd name="T14" fmla="*/ 0 60000 65536"/>
                    <a:gd name="T15" fmla="*/ 0 w 37"/>
                    <a:gd name="T16" fmla="*/ 0 h 19"/>
                    <a:gd name="T17" fmla="*/ 37 w 37"/>
                    <a:gd name="T18" fmla="*/ 19 h 19"/>
                  </a:gdLst>
                  <a:ahLst/>
                  <a:cxnLst>
                    <a:cxn ang="T10">
                      <a:pos x="T0" y="T1"/>
                    </a:cxn>
                    <a:cxn ang="T11">
                      <a:pos x="T2" y="T3"/>
                    </a:cxn>
                    <a:cxn ang="T12">
                      <a:pos x="T4" y="T5"/>
                    </a:cxn>
                    <a:cxn ang="T13">
                      <a:pos x="T6" y="T7"/>
                    </a:cxn>
                    <a:cxn ang="T14">
                      <a:pos x="T8" y="T9"/>
                    </a:cxn>
                  </a:cxnLst>
                  <a:rect l="T15" t="T16" r="T17" b="T18"/>
                  <a:pathLst>
                    <a:path w="37" h="19">
                      <a:moveTo>
                        <a:pt x="37" y="19"/>
                      </a:moveTo>
                      <a:lnTo>
                        <a:pt x="30" y="17"/>
                      </a:lnTo>
                      <a:lnTo>
                        <a:pt x="0" y="0"/>
                      </a:lnTo>
                      <a:lnTo>
                        <a:pt x="4" y="0"/>
                      </a:lnTo>
                      <a:lnTo>
                        <a:pt x="37" y="19"/>
                      </a:lnTo>
                      <a:close/>
                    </a:path>
                  </a:pathLst>
                </a:custGeom>
                <a:solidFill>
                  <a:srgbClr val="898989"/>
                </a:solidFill>
                <a:ln w="9525">
                  <a:noFill/>
                  <a:round/>
                  <a:headEnd/>
                  <a:tailEnd/>
                </a:ln>
              </p:spPr>
              <p:txBody>
                <a:bodyPr/>
                <a:lstStyle/>
                <a:p>
                  <a:endParaRPr lang="en-US"/>
                </a:p>
              </p:txBody>
            </p:sp>
            <p:sp>
              <p:nvSpPr>
                <p:cNvPr id="52629" name="Freeform 242"/>
                <p:cNvSpPr>
                  <a:spLocks/>
                </p:cNvSpPr>
                <p:nvPr/>
              </p:nvSpPr>
              <p:spPr bwMode="auto">
                <a:xfrm>
                  <a:off x="4618" y="2846"/>
                  <a:ext cx="33" cy="19"/>
                </a:xfrm>
                <a:custGeom>
                  <a:avLst/>
                  <a:gdLst>
                    <a:gd name="T0" fmla="*/ 32 w 33"/>
                    <a:gd name="T1" fmla="*/ 16 h 19"/>
                    <a:gd name="T2" fmla="*/ 33 w 33"/>
                    <a:gd name="T3" fmla="*/ 19 h 19"/>
                    <a:gd name="T4" fmla="*/ 1 w 33"/>
                    <a:gd name="T5" fmla="*/ 3 h 19"/>
                    <a:gd name="T6" fmla="*/ 0 w 33"/>
                    <a:gd name="T7" fmla="*/ 0 h 19"/>
                    <a:gd name="T8" fmla="*/ 32 w 33"/>
                    <a:gd name="T9" fmla="*/ 16 h 19"/>
                    <a:gd name="T10" fmla="*/ 0 60000 65536"/>
                    <a:gd name="T11" fmla="*/ 0 60000 65536"/>
                    <a:gd name="T12" fmla="*/ 0 60000 65536"/>
                    <a:gd name="T13" fmla="*/ 0 60000 65536"/>
                    <a:gd name="T14" fmla="*/ 0 60000 65536"/>
                    <a:gd name="T15" fmla="*/ 0 w 33"/>
                    <a:gd name="T16" fmla="*/ 0 h 19"/>
                    <a:gd name="T17" fmla="*/ 33 w 33"/>
                    <a:gd name="T18" fmla="*/ 19 h 19"/>
                  </a:gdLst>
                  <a:ahLst/>
                  <a:cxnLst>
                    <a:cxn ang="T10">
                      <a:pos x="T0" y="T1"/>
                    </a:cxn>
                    <a:cxn ang="T11">
                      <a:pos x="T2" y="T3"/>
                    </a:cxn>
                    <a:cxn ang="T12">
                      <a:pos x="T4" y="T5"/>
                    </a:cxn>
                    <a:cxn ang="T13">
                      <a:pos x="T6" y="T7"/>
                    </a:cxn>
                    <a:cxn ang="T14">
                      <a:pos x="T8" y="T9"/>
                    </a:cxn>
                  </a:cxnLst>
                  <a:rect l="T15" t="T16" r="T17" b="T18"/>
                  <a:pathLst>
                    <a:path w="33" h="19">
                      <a:moveTo>
                        <a:pt x="32" y="16"/>
                      </a:moveTo>
                      <a:lnTo>
                        <a:pt x="33" y="19"/>
                      </a:lnTo>
                      <a:lnTo>
                        <a:pt x="1" y="3"/>
                      </a:lnTo>
                      <a:lnTo>
                        <a:pt x="0" y="0"/>
                      </a:lnTo>
                      <a:lnTo>
                        <a:pt x="32" y="16"/>
                      </a:lnTo>
                      <a:close/>
                    </a:path>
                  </a:pathLst>
                </a:custGeom>
                <a:solidFill>
                  <a:srgbClr val="464646"/>
                </a:solidFill>
                <a:ln w="9525">
                  <a:noFill/>
                  <a:round/>
                  <a:headEnd/>
                  <a:tailEnd/>
                </a:ln>
              </p:spPr>
              <p:txBody>
                <a:bodyPr/>
                <a:lstStyle/>
                <a:p>
                  <a:endParaRPr lang="en-US"/>
                </a:p>
              </p:txBody>
            </p:sp>
            <p:sp>
              <p:nvSpPr>
                <p:cNvPr id="52630" name="Freeform 243"/>
                <p:cNvSpPr>
                  <a:spLocks/>
                </p:cNvSpPr>
                <p:nvPr/>
              </p:nvSpPr>
              <p:spPr bwMode="auto">
                <a:xfrm>
                  <a:off x="4619" y="2849"/>
                  <a:ext cx="32" cy="27"/>
                </a:xfrm>
                <a:custGeom>
                  <a:avLst/>
                  <a:gdLst>
                    <a:gd name="T0" fmla="*/ 32 w 32"/>
                    <a:gd name="T1" fmla="*/ 16 h 27"/>
                    <a:gd name="T2" fmla="*/ 32 w 32"/>
                    <a:gd name="T3" fmla="*/ 27 h 27"/>
                    <a:gd name="T4" fmla="*/ 0 w 32"/>
                    <a:gd name="T5" fmla="*/ 10 h 27"/>
                    <a:gd name="T6" fmla="*/ 0 w 32"/>
                    <a:gd name="T7" fmla="*/ 0 h 27"/>
                    <a:gd name="T8" fmla="*/ 32 w 32"/>
                    <a:gd name="T9" fmla="*/ 16 h 27"/>
                    <a:gd name="T10" fmla="*/ 0 60000 65536"/>
                    <a:gd name="T11" fmla="*/ 0 60000 65536"/>
                    <a:gd name="T12" fmla="*/ 0 60000 65536"/>
                    <a:gd name="T13" fmla="*/ 0 60000 65536"/>
                    <a:gd name="T14" fmla="*/ 0 60000 65536"/>
                    <a:gd name="T15" fmla="*/ 0 w 32"/>
                    <a:gd name="T16" fmla="*/ 0 h 27"/>
                    <a:gd name="T17" fmla="*/ 32 w 32"/>
                    <a:gd name="T18" fmla="*/ 27 h 27"/>
                  </a:gdLst>
                  <a:ahLst/>
                  <a:cxnLst>
                    <a:cxn ang="T10">
                      <a:pos x="T0" y="T1"/>
                    </a:cxn>
                    <a:cxn ang="T11">
                      <a:pos x="T2" y="T3"/>
                    </a:cxn>
                    <a:cxn ang="T12">
                      <a:pos x="T4" y="T5"/>
                    </a:cxn>
                    <a:cxn ang="T13">
                      <a:pos x="T6" y="T7"/>
                    </a:cxn>
                    <a:cxn ang="T14">
                      <a:pos x="T8" y="T9"/>
                    </a:cxn>
                  </a:cxnLst>
                  <a:rect l="T15" t="T16" r="T17" b="T18"/>
                  <a:pathLst>
                    <a:path w="32" h="27">
                      <a:moveTo>
                        <a:pt x="32" y="16"/>
                      </a:moveTo>
                      <a:lnTo>
                        <a:pt x="32" y="27"/>
                      </a:lnTo>
                      <a:lnTo>
                        <a:pt x="0" y="10"/>
                      </a:lnTo>
                      <a:lnTo>
                        <a:pt x="0" y="0"/>
                      </a:lnTo>
                      <a:lnTo>
                        <a:pt x="32" y="16"/>
                      </a:lnTo>
                      <a:close/>
                    </a:path>
                  </a:pathLst>
                </a:custGeom>
                <a:solidFill>
                  <a:srgbClr val="3A3A3A"/>
                </a:solidFill>
                <a:ln w="9525">
                  <a:noFill/>
                  <a:round/>
                  <a:headEnd/>
                  <a:tailEnd/>
                </a:ln>
              </p:spPr>
              <p:txBody>
                <a:bodyPr/>
                <a:lstStyle/>
                <a:p>
                  <a:endParaRPr lang="en-US"/>
                </a:p>
              </p:txBody>
            </p:sp>
            <p:sp>
              <p:nvSpPr>
                <p:cNvPr id="52631" name="Freeform 244"/>
                <p:cNvSpPr>
                  <a:spLocks/>
                </p:cNvSpPr>
                <p:nvPr/>
              </p:nvSpPr>
              <p:spPr bwMode="auto">
                <a:xfrm>
                  <a:off x="4619" y="2859"/>
                  <a:ext cx="32" cy="58"/>
                </a:xfrm>
                <a:custGeom>
                  <a:avLst/>
                  <a:gdLst>
                    <a:gd name="T0" fmla="*/ 32 w 32"/>
                    <a:gd name="T1" fmla="*/ 17 h 58"/>
                    <a:gd name="T2" fmla="*/ 32 w 32"/>
                    <a:gd name="T3" fmla="*/ 58 h 58"/>
                    <a:gd name="T4" fmla="*/ 0 w 32"/>
                    <a:gd name="T5" fmla="*/ 38 h 58"/>
                    <a:gd name="T6" fmla="*/ 0 w 32"/>
                    <a:gd name="T7" fmla="*/ 0 h 58"/>
                    <a:gd name="T8" fmla="*/ 32 w 32"/>
                    <a:gd name="T9" fmla="*/ 17 h 58"/>
                    <a:gd name="T10" fmla="*/ 0 60000 65536"/>
                    <a:gd name="T11" fmla="*/ 0 60000 65536"/>
                    <a:gd name="T12" fmla="*/ 0 60000 65536"/>
                    <a:gd name="T13" fmla="*/ 0 60000 65536"/>
                    <a:gd name="T14" fmla="*/ 0 60000 65536"/>
                    <a:gd name="T15" fmla="*/ 0 w 32"/>
                    <a:gd name="T16" fmla="*/ 0 h 58"/>
                    <a:gd name="T17" fmla="*/ 32 w 32"/>
                    <a:gd name="T18" fmla="*/ 58 h 58"/>
                  </a:gdLst>
                  <a:ahLst/>
                  <a:cxnLst>
                    <a:cxn ang="T10">
                      <a:pos x="T0" y="T1"/>
                    </a:cxn>
                    <a:cxn ang="T11">
                      <a:pos x="T2" y="T3"/>
                    </a:cxn>
                    <a:cxn ang="T12">
                      <a:pos x="T4" y="T5"/>
                    </a:cxn>
                    <a:cxn ang="T13">
                      <a:pos x="T6" y="T7"/>
                    </a:cxn>
                    <a:cxn ang="T14">
                      <a:pos x="T8" y="T9"/>
                    </a:cxn>
                  </a:cxnLst>
                  <a:rect l="T15" t="T16" r="T17" b="T18"/>
                  <a:pathLst>
                    <a:path w="32" h="58">
                      <a:moveTo>
                        <a:pt x="32" y="17"/>
                      </a:moveTo>
                      <a:lnTo>
                        <a:pt x="32" y="58"/>
                      </a:lnTo>
                      <a:lnTo>
                        <a:pt x="0" y="38"/>
                      </a:lnTo>
                      <a:lnTo>
                        <a:pt x="0" y="0"/>
                      </a:lnTo>
                      <a:lnTo>
                        <a:pt x="32" y="17"/>
                      </a:lnTo>
                      <a:close/>
                    </a:path>
                  </a:pathLst>
                </a:custGeom>
                <a:solidFill>
                  <a:srgbClr val="393939"/>
                </a:solidFill>
                <a:ln w="9525">
                  <a:noFill/>
                  <a:round/>
                  <a:headEnd/>
                  <a:tailEnd/>
                </a:ln>
              </p:spPr>
              <p:txBody>
                <a:bodyPr/>
                <a:lstStyle/>
                <a:p>
                  <a:endParaRPr lang="en-US"/>
                </a:p>
              </p:txBody>
            </p:sp>
            <p:sp>
              <p:nvSpPr>
                <p:cNvPr id="52632" name="Freeform 245"/>
                <p:cNvSpPr>
                  <a:spLocks/>
                </p:cNvSpPr>
                <p:nvPr/>
              </p:nvSpPr>
              <p:spPr bwMode="auto">
                <a:xfrm>
                  <a:off x="4619" y="2897"/>
                  <a:ext cx="32" cy="28"/>
                </a:xfrm>
                <a:custGeom>
                  <a:avLst/>
                  <a:gdLst>
                    <a:gd name="T0" fmla="*/ 32 w 32"/>
                    <a:gd name="T1" fmla="*/ 20 h 28"/>
                    <a:gd name="T2" fmla="*/ 32 w 32"/>
                    <a:gd name="T3" fmla="*/ 28 h 28"/>
                    <a:gd name="T4" fmla="*/ 0 w 32"/>
                    <a:gd name="T5" fmla="*/ 8 h 28"/>
                    <a:gd name="T6" fmla="*/ 0 w 32"/>
                    <a:gd name="T7" fmla="*/ 0 h 28"/>
                    <a:gd name="T8" fmla="*/ 32 w 32"/>
                    <a:gd name="T9" fmla="*/ 20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32" y="20"/>
                      </a:moveTo>
                      <a:lnTo>
                        <a:pt x="32" y="28"/>
                      </a:lnTo>
                      <a:lnTo>
                        <a:pt x="0" y="8"/>
                      </a:lnTo>
                      <a:lnTo>
                        <a:pt x="0" y="0"/>
                      </a:lnTo>
                      <a:lnTo>
                        <a:pt x="32" y="20"/>
                      </a:lnTo>
                      <a:close/>
                    </a:path>
                  </a:pathLst>
                </a:custGeom>
                <a:solidFill>
                  <a:srgbClr val="3E3E3E"/>
                </a:solidFill>
                <a:ln w="9525">
                  <a:noFill/>
                  <a:round/>
                  <a:headEnd/>
                  <a:tailEnd/>
                </a:ln>
              </p:spPr>
              <p:txBody>
                <a:bodyPr/>
                <a:lstStyle/>
                <a:p>
                  <a:endParaRPr lang="en-US"/>
                </a:p>
              </p:txBody>
            </p:sp>
            <p:sp>
              <p:nvSpPr>
                <p:cNvPr id="52633" name="Freeform 246"/>
                <p:cNvSpPr>
                  <a:spLocks/>
                </p:cNvSpPr>
                <p:nvPr/>
              </p:nvSpPr>
              <p:spPr bwMode="auto">
                <a:xfrm>
                  <a:off x="4618" y="2905"/>
                  <a:ext cx="33" cy="21"/>
                </a:xfrm>
                <a:custGeom>
                  <a:avLst/>
                  <a:gdLst>
                    <a:gd name="T0" fmla="*/ 33 w 33"/>
                    <a:gd name="T1" fmla="*/ 20 h 21"/>
                    <a:gd name="T2" fmla="*/ 30 w 33"/>
                    <a:gd name="T3" fmla="*/ 21 h 21"/>
                    <a:gd name="T4" fmla="*/ 0 w 33"/>
                    <a:gd name="T5" fmla="*/ 4 h 21"/>
                    <a:gd name="T6" fmla="*/ 1 w 33"/>
                    <a:gd name="T7" fmla="*/ 0 h 21"/>
                    <a:gd name="T8" fmla="*/ 33 w 33"/>
                    <a:gd name="T9" fmla="*/ 20 h 21"/>
                    <a:gd name="T10" fmla="*/ 0 60000 65536"/>
                    <a:gd name="T11" fmla="*/ 0 60000 65536"/>
                    <a:gd name="T12" fmla="*/ 0 60000 65536"/>
                    <a:gd name="T13" fmla="*/ 0 60000 65536"/>
                    <a:gd name="T14" fmla="*/ 0 60000 65536"/>
                    <a:gd name="T15" fmla="*/ 0 w 33"/>
                    <a:gd name="T16" fmla="*/ 0 h 21"/>
                    <a:gd name="T17" fmla="*/ 33 w 33"/>
                    <a:gd name="T18" fmla="*/ 21 h 21"/>
                  </a:gdLst>
                  <a:ahLst/>
                  <a:cxnLst>
                    <a:cxn ang="T10">
                      <a:pos x="T0" y="T1"/>
                    </a:cxn>
                    <a:cxn ang="T11">
                      <a:pos x="T2" y="T3"/>
                    </a:cxn>
                    <a:cxn ang="T12">
                      <a:pos x="T4" y="T5"/>
                    </a:cxn>
                    <a:cxn ang="T13">
                      <a:pos x="T6" y="T7"/>
                    </a:cxn>
                    <a:cxn ang="T14">
                      <a:pos x="T8" y="T9"/>
                    </a:cxn>
                  </a:cxnLst>
                  <a:rect l="T15" t="T16" r="T17" b="T18"/>
                  <a:pathLst>
                    <a:path w="33" h="21">
                      <a:moveTo>
                        <a:pt x="33" y="20"/>
                      </a:moveTo>
                      <a:lnTo>
                        <a:pt x="30" y="21"/>
                      </a:lnTo>
                      <a:lnTo>
                        <a:pt x="0" y="4"/>
                      </a:lnTo>
                      <a:lnTo>
                        <a:pt x="1" y="0"/>
                      </a:lnTo>
                      <a:lnTo>
                        <a:pt x="33" y="20"/>
                      </a:lnTo>
                      <a:close/>
                    </a:path>
                  </a:pathLst>
                </a:custGeom>
                <a:solidFill>
                  <a:srgbClr val="6F6F6F"/>
                </a:solidFill>
                <a:ln w="9525">
                  <a:noFill/>
                  <a:round/>
                  <a:headEnd/>
                  <a:tailEnd/>
                </a:ln>
              </p:spPr>
              <p:txBody>
                <a:bodyPr/>
                <a:lstStyle/>
                <a:p>
                  <a:endParaRPr lang="en-US"/>
                </a:p>
              </p:txBody>
            </p:sp>
            <p:sp>
              <p:nvSpPr>
                <p:cNvPr id="52634" name="Freeform 247"/>
                <p:cNvSpPr>
                  <a:spLocks/>
                </p:cNvSpPr>
                <p:nvPr/>
              </p:nvSpPr>
              <p:spPr bwMode="auto">
                <a:xfrm>
                  <a:off x="4611" y="2909"/>
                  <a:ext cx="37" cy="19"/>
                </a:xfrm>
                <a:custGeom>
                  <a:avLst/>
                  <a:gdLst>
                    <a:gd name="T0" fmla="*/ 37 w 37"/>
                    <a:gd name="T1" fmla="*/ 17 h 19"/>
                    <a:gd name="T2" fmla="*/ 32 w 37"/>
                    <a:gd name="T3" fmla="*/ 19 h 19"/>
                    <a:gd name="T4" fmla="*/ 0 w 37"/>
                    <a:gd name="T5" fmla="*/ 0 h 19"/>
                    <a:gd name="T6" fmla="*/ 7 w 37"/>
                    <a:gd name="T7" fmla="*/ 0 h 19"/>
                    <a:gd name="T8" fmla="*/ 37 w 37"/>
                    <a:gd name="T9" fmla="*/ 17 h 19"/>
                    <a:gd name="T10" fmla="*/ 0 60000 65536"/>
                    <a:gd name="T11" fmla="*/ 0 60000 65536"/>
                    <a:gd name="T12" fmla="*/ 0 60000 65536"/>
                    <a:gd name="T13" fmla="*/ 0 60000 65536"/>
                    <a:gd name="T14" fmla="*/ 0 60000 65536"/>
                    <a:gd name="T15" fmla="*/ 0 w 37"/>
                    <a:gd name="T16" fmla="*/ 0 h 19"/>
                    <a:gd name="T17" fmla="*/ 37 w 37"/>
                    <a:gd name="T18" fmla="*/ 19 h 19"/>
                  </a:gdLst>
                  <a:ahLst/>
                  <a:cxnLst>
                    <a:cxn ang="T10">
                      <a:pos x="T0" y="T1"/>
                    </a:cxn>
                    <a:cxn ang="T11">
                      <a:pos x="T2" y="T3"/>
                    </a:cxn>
                    <a:cxn ang="T12">
                      <a:pos x="T4" y="T5"/>
                    </a:cxn>
                    <a:cxn ang="T13">
                      <a:pos x="T6" y="T7"/>
                    </a:cxn>
                    <a:cxn ang="T14">
                      <a:pos x="T8" y="T9"/>
                    </a:cxn>
                  </a:cxnLst>
                  <a:rect l="T15" t="T16" r="T17" b="T18"/>
                  <a:pathLst>
                    <a:path w="37" h="19">
                      <a:moveTo>
                        <a:pt x="37" y="17"/>
                      </a:moveTo>
                      <a:lnTo>
                        <a:pt x="32" y="19"/>
                      </a:lnTo>
                      <a:lnTo>
                        <a:pt x="0" y="0"/>
                      </a:lnTo>
                      <a:lnTo>
                        <a:pt x="7" y="0"/>
                      </a:lnTo>
                      <a:lnTo>
                        <a:pt x="37" y="17"/>
                      </a:lnTo>
                      <a:close/>
                    </a:path>
                  </a:pathLst>
                </a:custGeom>
                <a:solidFill>
                  <a:srgbClr val="898989"/>
                </a:solidFill>
                <a:ln w="9525">
                  <a:noFill/>
                  <a:round/>
                  <a:headEnd/>
                  <a:tailEnd/>
                </a:ln>
              </p:spPr>
              <p:txBody>
                <a:bodyPr/>
                <a:lstStyle/>
                <a:p>
                  <a:endParaRPr lang="en-US"/>
                </a:p>
              </p:txBody>
            </p:sp>
            <p:sp>
              <p:nvSpPr>
                <p:cNvPr id="52635" name="Freeform 248"/>
                <p:cNvSpPr>
                  <a:spLocks/>
                </p:cNvSpPr>
                <p:nvPr/>
              </p:nvSpPr>
              <p:spPr bwMode="auto">
                <a:xfrm>
                  <a:off x="4611" y="2909"/>
                  <a:ext cx="32" cy="21"/>
                </a:xfrm>
                <a:custGeom>
                  <a:avLst/>
                  <a:gdLst>
                    <a:gd name="T0" fmla="*/ 32 w 32"/>
                    <a:gd name="T1" fmla="*/ 19 h 21"/>
                    <a:gd name="T2" fmla="*/ 32 w 32"/>
                    <a:gd name="T3" fmla="*/ 21 h 21"/>
                    <a:gd name="T4" fmla="*/ 0 w 32"/>
                    <a:gd name="T5" fmla="*/ 3 h 21"/>
                    <a:gd name="T6" fmla="*/ 0 w 32"/>
                    <a:gd name="T7" fmla="*/ 0 h 21"/>
                    <a:gd name="T8" fmla="*/ 32 w 32"/>
                    <a:gd name="T9" fmla="*/ 19 h 21"/>
                    <a:gd name="T10" fmla="*/ 0 60000 65536"/>
                    <a:gd name="T11" fmla="*/ 0 60000 65536"/>
                    <a:gd name="T12" fmla="*/ 0 60000 65536"/>
                    <a:gd name="T13" fmla="*/ 0 60000 65536"/>
                    <a:gd name="T14" fmla="*/ 0 60000 65536"/>
                    <a:gd name="T15" fmla="*/ 0 w 32"/>
                    <a:gd name="T16" fmla="*/ 0 h 21"/>
                    <a:gd name="T17" fmla="*/ 32 w 32"/>
                    <a:gd name="T18" fmla="*/ 21 h 21"/>
                  </a:gdLst>
                  <a:ahLst/>
                  <a:cxnLst>
                    <a:cxn ang="T10">
                      <a:pos x="T0" y="T1"/>
                    </a:cxn>
                    <a:cxn ang="T11">
                      <a:pos x="T2" y="T3"/>
                    </a:cxn>
                    <a:cxn ang="T12">
                      <a:pos x="T4" y="T5"/>
                    </a:cxn>
                    <a:cxn ang="T13">
                      <a:pos x="T6" y="T7"/>
                    </a:cxn>
                    <a:cxn ang="T14">
                      <a:pos x="T8" y="T9"/>
                    </a:cxn>
                  </a:cxnLst>
                  <a:rect l="T15" t="T16" r="T17" b="T18"/>
                  <a:pathLst>
                    <a:path w="32" h="21">
                      <a:moveTo>
                        <a:pt x="32" y="19"/>
                      </a:moveTo>
                      <a:lnTo>
                        <a:pt x="32" y="21"/>
                      </a:lnTo>
                      <a:lnTo>
                        <a:pt x="0" y="3"/>
                      </a:lnTo>
                      <a:lnTo>
                        <a:pt x="0" y="0"/>
                      </a:lnTo>
                      <a:lnTo>
                        <a:pt x="32" y="19"/>
                      </a:lnTo>
                      <a:close/>
                    </a:path>
                  </a:pathLst>
                </a:custGeom>
                <a:solidFill>
                  <a:srgbClr val="393939"/>
                </a:solidFill>
                <a:ln w="9525">
                  <a:noFill/>
                  <a:round/>
                  <a:headEnd/>
                  <a:tailEnd/>
                </a:ln>
              </p:spPr>
              <p:txBody>
                <a:bodyPr/>
                <a:lstStyle/>
                <a:p>
                  <a:endParaRPr lang="en-US"/>
                </a:p>
              </p:txBody>
            </p:sp>
            <p:sp>
              <p:nvSpPr>
                <p:cNvPr id="52636" name="Freeform 249"/>
                <p:cNvSpPr>
                  <a:spLocks/>
                </p:cNvSpPr>
                <p:nvPr/>
              </p:nvSpPr>
              <p:spPr bwMode="auto">
                <a:xfrm>
                  <a:off x="4610" y="2846"/>
                  <a:ext cx="32" cy="18"/>
                </a:xfrm>
                <a:custGeom>
                  <a:avLst/>
                  <a:gdLst>
                    <a:gd name="T0" fmla="*/ 32 w 32"/>
                    <a:gd name="T1" fmla="*/ 16 h 18"/>
                    <a:gd name="T2" fmla="*/ 32 w 32"/>
                    <a:gd name="T3" fmla="*/ 18 h 18"/>
                    <a:gd name="T4" fmla="*/ 1 w 32"/>
                    <a:gd name="T5" fmla="*/ 1 h 18"/>
                    <a:gd name="T6" fmla="*/ 0 w 32"/>
                    <a:gd name="T7" fmla="*/ 0 h 18"/>
                    <a:gd name="T8" fmla="*/ 32 w 32"/>
                    <a:gd name="T9" fmla="*/ 16 h 18"/>
                    <a:gd name="T10" fmla="*/ 0 60000 65536"/>
                    <a:gd name="T11" fmla="*/ 0 60000 65536"/>
                    <a:gd name="T12" fmla="*/ 0 60000 65536"/>
                    <a:gd name="T13" fmla="*/ 0 60000 65536"/>
                    <a:gd name="T14" fmla="*/ 0 60000 65536"/>
                    <a:gd name="T15" fmla="*/ 0 w 32"/>
                    <a:gd name="T16" fmla="*/ 0 h 18"/>
                    <a:gd name="T17" fmla="*/ 32 w 32"/>
                    <a:gd name="T18" fmla="*/ 18 h 18"/>
                  </a:gdLst>
                  <a:ahLst/>
                  <a:cxnLst>
                    <a:cxn ang="T10">
                      <a:pos x="T0" y="T1"/>
                    </a:cxn>
                    <a:cxn ang="T11">
                      <a:pos x="T2" y="T3"/>
                    </a:cxn>
                    <a:cxn ang="T12">
                      <a:pos x="T4" y="T5"/>
                    </a:cxn>
                    <a:cxn ang="T13">
                      <a:pos x="T6" y="T7"/>
                    </a:cxn>
                    <a:cxn ang="T14">
                      <a:pos x="T8" y="T9"/>
                    </a:cxn>
                  </a:cxnLst>
                  <a:rect l="T15" t="T16" r="T17" b="T18"/>
                  <a:pathLst>
                    <a:path w="32" h="18">
                      <a:moveTo>
                        <a:pt x="32" y="16"/>
                      </a:moveTo>
                      <a:lnTo>
                        <a:pt x="32" y="18"/>
                      </a:lnTo>
                      <a:lnTo>
                        <a:pt x="1" y="1"/>
                      </a:lnTo>
                      <a:lnTo>
                        <a:pt x="0" y="0"/>
                      </a:lnTo>
                      <a:lnTo>
                        <a:pt x="32" y="16"/>
                      </a:lnTo>
                      <a:close/>
                    </a:path>
                  </a:pathLst>
                </a:custGeom>
                <a:solidFill>
                  <a:srgbClr val="454545"/>
                </a:solidFill>
                <a:ln w="9525">
                  <a:noFill/>
                  <a:round/>
                  <a:headEnd/>
                  <a:tailEnd/>
                </a:ln>
              </p:spPr>
              <p:txBody>
                <a:bodyPr/>
                <a:lstStyle/>
                <a:p>
                  <a:endParaRPr lang="en-US"/>
                </a:p>
              </p:txBody>
            </p:sp>
            <p:sp>
              <p:nvSpPr>
                <p:cNvPr id="52637" name="Freeform 250"/>
                <p:cNvSpPr>
                  <a:spLocks/>
                </p:cNvSpPr>
                <p:nvPr/>
              </p:nvSpPr>
              <p:spPr bwMode="auto">
                <a:xfrm>
                  <a:off x="4626" y="2836"/>
                  <a:ext cx="34" cy="16"/>
                </a:xfrm>
                <a:custGeom>
                  <a:avLst/>
                  <a:gdLst>
                    <a:gd name="T0" fmla="*/ 34 w 34"/>
                    <a:gd name="T1" fmla="*/ 16 h 16"/>
                    <a:gd name="T2" fmla="*/ 32 w 34"/>
                    <a:gd name="T3" fmla="*/ 16 h 16"/>
                    <a:gd name="T4" fmla="*/ 0 w 34"/>
                    <a:gd name="T5" fmla="*/ 0 h 16"/>
                    <a:gd name="T6" fmla="*/ 1 w 34"/>
                    <a:gd name="T7" fmla="*/ 0 h 16"/>
                    <a:gd name="T8" fmla="*/ 34 w 34"/>
                    <a:gd name="T9" fmla="*/ 16 h 16"/>
                    <a:gd name="T10" fmla="*/ 0 60000 65536"/>
                    <a:gd name="T11" fmla="*/ 0 60000 65536"/>
                    <a:gd name="T12" fmla="*/ 0 60000 65536"/>
                    <a:gd name="T13" fmla="*/ 0 60000 65536"/>
                    <a:gd name="T14" fmla="*/ 0 60000 65536"/>
                    <a:gd name="T15" fmla="*/ 0 w 34"/>
                    <a:gd name="T16" fmla="*/ 0 h 16"/>
                    <a:gd name="T17" fmla="*/ 34 w 34"/>
                    <a:gd name="T18" fmla="*/ 16 h 16"/>
                  </a:gdLst>
                  <a:ahLst/>
                  <a:cxnLst>
                    <a:cxn ang="T10">
                      <a:pos x="T0" y="T1"/>
                    </a:cxn>
                    <a:cxn ang="T11">
                      <a:pos x="T2" y="T3"/>
                    </a:cxn>
                    <a:cxn ang="T12">
                      <a:pos x="T4" y="T5"/>
                    </a:cxn>
                    <a:cxn ang="T13">
                      <a:pos x="T6" y="T7"/>
                    </a:cxn>
                    <a:cxn ang="T14">
                      <a:pos x="T8" y="T9"/>
                    </a:cxn>
                  </a:cxnLst>
                  <a:rect l="T15" t="T16" r="T17" b="T18"/>
                  <a:pathLst>
                    <a:path w="34" h="16">
                      <a:moveTo>
                        <a:pt x="34" y="16"/>
                      </a:moveTo>
                      <a:lnTo>
                        <a:pt x="32" y="16"/>
                      </a:lnTo>
                      <a:lnTo>
                        <a:pt x="0" y="0"/>
                      </a:lnTo>
                      <a:lnTo>
                        <a:pt x="1" y="0"/>
                      </a:lnTo>
                      <a:lnTo>
                        <a:pt x="34" y="16"/>
                      </a:lnTo>
                      <a:close/>
                    </a:path>
                  </a:pathLst>
                </a:custGeom>
                <a:solidFill>
                  <a:srgbClr val="8A8A8A"/>
                </a:solidFill>
                <a:ln w="9525">
                  <a:noFill/>
                  <a:round/>
                  <a:headEnd/>
                  <a:tailEnd/>
                </a:ln>
              </p:spPr>
              <p:txBody>
                <a:bodyPr/>
                <a:lstStyle/>
                <a:p>
                  <a:endParaRPr lang="en-US"/>
                </a:p>
              </p:txBody>
            </p:sp>
            <p:sp>
              <p:nvSpPr>
                <p:cNvPr id="52638" name="Freeform 251"/>
                <p:cNvSpPr>
                  <a:spLocks/>
                </p:cNvSpPr>
                <p:nvPr/>
              </p:nvSpPr>
              <p:spPr bwMode="auto">
                <a:xfrm>
                  <a:off x="4610" y="2836"/>
                  <a:ext cx="48" cy="26"/>
                </a:xfrm>
                <a:custGeom>
                  <a:avLst/>
                  <a:gdLst>
                    <a:gd name="T0" fmla="*/ 48 w 48"/>
                    <a:gd name="T1" fmla="*/ 16 h 26"/>
                    <a:gd name="T2" fmla="*/ 32 w 48"/>
                    <a:gd name="T3" fmla="*/ 26 h 26"/>
                    <a:gd name="T4" fmla="*/ 0 w 48"/>
                    <a:gd name="T5" fmla="*/ 10 h 26"/>
                    <a:gd name="T6" fmla="*/ 16 w 48"/>
                    <a:gd name="T7" fmla="*/ 0 h 26"/>
                    <a:gd name="T8" fmla="*/ 48 w 48"/>
                    <a:gd name="T9" fmla="*/ 16 h 26"/>
                    <a:gd name="T10" fmla="*/ 0 60000 65536"/>
                    <a:gd name="T11" fmla="*/ 0 60000 65536"/>
                    <a:gd name="T12" fmla="*/ 0 60000 65536"/>
                    <a:gd name="T13" fmla="*/ 0 60000 65536"/>
                    <a:gd name="T14" fmla="*/ 0 60000 65536"/>
                    <a:gd name="T15" fmla="*/ 0 w 48"/>
                    <a:gd name="T16" fmla="*/ 0 h 26"/>
                    <a:gd name="T17" fmla="*/ 48 w 48"/>
                    <a:gd name="T18" fmla="*/ 26 h 26"/>
                  </a:gdLst>
                  <a:ahLst/>
                  <a:cxnLst>
                    <a:cxn ang="T10">
                      <a:pos x="T0" y="T1"/>
                    </a:cxn>
                    <a:cxn ang="T11">
                      <a:pos x="T2" y="T3"/>
                    </a:cxn>
                    <a:cxn ang="T12">
                      <a:pos x="T4" y="T5"/>
                    </a:cxn>
                    <a:cxn ang="T13">
                      <a:pos x="T6" y="T7"/>
                    </a:cxn>
                    <a:cxn ang="T14">
                      <a:pos x="T8" y="T9"/>
                    </a:cxn>
                  </a:cxnLst>
                  <a:rect l="T15" t="T16" r="T17" b="T18"/>
                  <a:pathLst>
                    <a:path w="48" h="26">
                      <a:moveTo>
                        <a:pt x="48" y="16"/>
                      </a:moveTo>
                      <a:lnTo>
                        <a:pt x="32" y="26"/>
                      </a:lnTo>
                      <a:lnTo>
                        <a:pt x="0" y="10"/>
                      </a:lnTo>
                      <a:lnTo>
                        <a:pt x="16" y="0"/>
                      </a:lnTo>
                      <a:lnTo>
                        <a:pt x="48" y="16"/>
                      </a:lnTo>
                      <a:close/>
                    </a:path>
                  </a:pathLst>
                </a:custGeom>
                <a:solidFill>
                  <a:srgbClr val="808080"/>
                </a:solidFill>
                <a:ln w="9525">
                  <a:noFill/>
                  <a:round/>
                  <a:headEnd/>
                  <a:tailEnd/>
                </a:ln>
              </p:spPr>
              <p:txBody>
                <a:bodyPr/>
                <a:lstStyle/>
                <a:p>
                  <a:endParaRPr lang="en-US"/>
                </a:p>
              </p:txBody>
            </p:sp>
            <p:sp>
              <p:nvSpPr>
                <p:cNvPr id="52639" name="Freeform 252"/>
                <p:cNvSpPr>
                  <a:spLocks/>
                </p:cNvSpPr>
                <p:nvPr/>
              </p:nvSpPr>
              <p:spPr bwMode="auto">
                <a:xfrm>
                  <a:off x="4642" y="2852"/>
                  <a:ext cx="26" cy="78"/>
                </a:xfrm>
                <a:custGeom>
                  <a:avLst/>
                  <a:gdLst>
                    <a:gd name="T0" fmla="*/ 0 w 26"/>
                    <a:gd name="T1" fmla="*/ 10 h 78"/>
                    <a:gd name="T2" fmla="*/ 0 w 26"/>
                    <a:gd name="T3" fmla="*/ 12 h 78"/>
                    <a:gd name="T4" fmla="*/ 5 w 26"/>
                    <a:gd name="T5" fmla="*/ 10 h 78"/>
                    <a:gd name="T6" fmla="*/ 8 w 26"/>
                    <a:gd name="T7" fmla="*/ 10 h 78"/>
                    <a:gd name="T8" fmla="*/ 9 w 26"/>
                    <a:gd name="T9" fmla="*/ 13 h 78"/>
                    <a:gd name="T10" fmla="*/ 9 w 26"/>
                    <a:gd name="T11" fmla="*/ 24 h 78"/>
                    <a:gd name="T12" fmla="*/ 9 w 26"/>
                    <a:gd name="T13" fmla="*/ 65 h 78"/>
                    <a:gd name="T14" fmla="*/ 9 w 26"/>
                    <a:gd name="T15" fmla="*/ 73 h 78"/>
                    <a:gd name="T16" fmla="*/ 6 w 26"/>
                    <a:gd name="T17" fmla="*/ 74 h 78"/>
                    <a:gd name="T18" fmla="*/ 1 w 26"/>
                    <a:gd name="T19" fmla="*/ 76 h 78"/>
                    <a:gd name="T20" fmla="*/ 1 w 26"/>
                    <a:gd name="T21" fmla="*/ 78 h 78"/>
                    <a:gd name="T22" fmla="*/ 26 w 26"/>
                    <a:gd name="T23" fmla="*/ 78 h 78"/>
                    <a:gd name="T24" fmla="*/ 26 w 26"/>
                    <a:gd name="T25" fmla="*/ 76 h 78"/>
                    <a:gd name="T26" fmla="*/ 19 w 26"/>
                    <a:gd name="T27" fmla="*/ 74 h 78"/>
                    <a:gd name="T28" fmla="*/ 18 w 26"/>
                    <a:gd name="T29" fmla="*/ 73 h 78"/>
                    <a:gd name="T30" fmla="*/ 18 w 26"/>
                    <a:gd name="T31" fmla="*/ 65 h 78"/>
                    <a:gd name="T32" fmla="*/ 18 w 26"/>
                    <a:gd name="T33" fmla="*/ 0 h 78"/>
                    <a:gd name="T34" fmla="*/ 16 w 26"/>
                    <a:gd name="T35" fmla="*/ 0 h 78"/>
                    <a:gd name="T36" fmla="*/ 0 w 26"/>
                    <a:gd name="T37" fmla="*/ 10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78"/>
                    <a:gd name="T59" fmla="*/ 26 w 26"/>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78">
                      <a:moveTo>
                        <a:pt x="0" y="10"/>
                      </a:moveTo>
                      <a:lnTo>
                        <a:pt x="0" y="12"/>
                      </a:lnTo>
                      <a:lnTo>
                        <a:pt x="5" y="10"/>
                      </a:lnTo>
                      <a:lnTo>
                        <a:pt x="8" y="10"/>
                      </a:lnTo>
                      <a:lnTo>
                        <a:pt x="9" y="13"/>
                      </a:lnTo>
                      <a:lnTo>
                        <a:pt x="9" y="24"/>
                      </a:lnTo>
                      <a:lnTo>
                        <a:pt x="9" y="65"/>
                      </a:lnTo>
                      <a:lnTo>
                        <a:pt x="9" y="73"/>
                      </a:lnTo>
                      <a:lnTo>
                        <a:pt x="6" y="74"/>
                      </a:lnTo>
                      <a:lnTo>
                        <a:pt x="1" y="76"/>
                      </a:lnTo>
                      <a:lnTo>
                        <a:pt x="1" y="78"/>
                      </a:lnTo>
                      <a:lnTo>
                        <a:pt x="26" y="78"/>
                      </a:lnTo>
                      <a:lnTo>
                        <a:pt x="26" y="76"/>
                      </a:lnTo>
                      <a:lnTo>
                        <a:pt x="19" y="74"/>
                      </a:lnTo>
                      <a:lnTo>
                        <a:pt x="18" y="73"/>
                      </a:lnTo>
                      <a:lnTo>
                        <a:pt x="18" y="65"/>
                      </a:lnTo>
                      <a:lnTo>
                        <a:pt x="18" y="0"/>
                      </a:lnTo>
                      <a:lnTo>
                        <a:pt x="16" y="0"/>
                      </a:lnTo>
                      <a:lnTo>
                        <a:pt x="0" y="10"/>
                      </a:lnTo>
                      <a:close/>
                    </a:path>
                  </a:pathLst>
                </a:custGeom>
                <a:solidFill>
                  <a:srgbClr val="111111"/>
                </a:solidFill>
                <a:ln w="9525">
                  <a:noFill/>
                  <a:round/>
                  <a:headEnd/>
                  <a:tailEnd/>
                </a:ln>
              </p:spPr>
              <p:txBody>
                <a:bodyPr/>
                <a:lstStyle/>
                <a:p>
                  <a:endParaRPr lang="en-US"/>
                </a:p>
              </p:txBody>
            </p:sp>
            <p:sp>
              <p:nvSpPr>
                <p:cNvPr id="52640" name="Freeform 253"/>
                <p:cNvSpPr>
                  <a:spLocks/>
                </p:cNvSpPr>
                <p:nvPr/>
              </p:nvSpPr>
              <p:spPr bwMode="auto">
                <a:xfrm>
                  <a:off x="4545" y="2881"/>
                  <a:ext cx="82" cy="18"/>
                </a:xfrm>
                <a:custGeom>
                  <a:avLst/>
                  <a:gdLst>
                    <a:gd name="T0" fmla="*/ 82 w 82"/>
                    <a:gd name="T1" fmla="*/ 18 h 18"/>
                    <a:gd name="T2" fmla="*/ 29 w 82"/>
                    <a:gd name="T3" fmla="*/ 18 h 18"/>
                    <a:gd name="T4" fmla="*/ 0 w 82"/>
                    <a:gd name="T5" fmla="*/ 0 h 18"/>
                    <a:gd name="T6" fmla="*/ 52 w 82"/>
                    <a:gd name="T7" fmla="*/ 0 h 18"/>
                    <a:gd name="T8" fmla="*/ 82 w 82"/>
                    <a:gd name="T9" fmla="*/ 18 h 18"/>
                    <a:gd name="T10" fmla="*/ 0 60000 65536"/>
                    <a:gd name="T11" fmla="*/ 0 60000 65536"/>
                    <a:gd name="T12" fmla="*/ 0 60000 65536"/>
                    <a:gd name="T13" fmla="*/ 0 60000 65536"/>
                    <a:gd name="T14" fmla="*/ 0 60000 65536"/>
                    <a:gd name="T15" fmla="*/ 0 w 82"/>
                    <a:gd name="T16" fmla="*/ 0 h 18"/>
                    <a:gd name="T17" fmla="*/ 82 w 82"/>
                    <a:gd name="T18" fmla="*/ 18 h 18"/>
                  </a:gdLst>
                  <a:ahLst/>
                  <a:cxnLst>
                    <a:cxn ang="T10">
                      <a:pos x="T0" y="T1"/>
                    </a:cxn>
                    <a:cxn ang="T11">
                      <a:pos x="T2" y="T3"/>
                    </a:cxn>
                    <a:cxn ang="T12">
                      <a:pos x="T4" y="T5"/>
                    </a:cxn>
                    <a:cxn ang="T13">
                      <a:pos x="T6" y="T7"/>
                    </a:cxn>
                    <a:cxn ang="T14">
                      <a:pos x="T8" y="T9"/>
                    </a:cxn>
                  </a:cxnLst>
                  <a:rect l="T15" t="T16" r="T17" b="T18"/>
                  <a:pathLst>
                    <a:path w="82" h="18">
                      <a:moveTo>
                        <a:pt x="82" y="18"/>
                      </a:moveTo>
                      <a:lnTo>
                        <a:pt x="29" y="18"/>
                      </a:lnTo>
                      <a:lnTo>
                        <a:pt x="0" y="0"/>
                      </a:lnTo>
                      <a:lnTo>
                        <a:pt x="52" y="0"/>
                      </a:lnTo>
                      <a:lnTo>
                        <a:pt x="82" y="18"/>
                      </a:lnTo>
                      <a:close/>
                    </a:path>
                  </a:pathLst>
                </a:custGeom>
                <a:solidFill>
                  <a:srgbClr val="8A8A8A"/>
                </a:solidFill>
                <a:ln w="9525">
                  <a:noFill/>
                  <a:round/>
                  <a:headEnd/>
                  <a:tailEnd/>
                </a:ln>
              </p:spPr>
              <p:txBody>
                <a:bodyPr/>
                <a:lstStyle/>
                <a:p>
                  <a:endParaRPr lang="en-US"/>
                </a:p>
              </p:txBody>
            </p:sp>
            <p:sp>
              <p:nvSpPr>
                <p:cNvPr id="52641" name="Freeform 254"/>
                <p:cNvSpPr>
                  <a:spLocks/>
                </p:cNvSpPr>
                <p:nvPr/>
              </p:nvSpPr>
              <p:spPr bwMode="auto">
                <a:xfrm>
                  <a:off x="4545" y="2864"/>
                  <a:ext cx="29" cy="20"/>
                </a:xfrm>
                <a:custGeom>
                  <a:avLst/>
                  <a:gdLst>
                    <a:gd name="T0" fmla="*/ 29 w 29"/>
                    <a:gd name="T1" fmla="*/ 17 h 20"/>
                    <a:gd name="T2" fmla="*/ 29 w 29"/>
                    <a:gd name="T3" fmla="*/ 20 h 20"/>
                    <a:gd name="T4" fmla="*/ 0 w 29"/>
                    <a:gd name="T5" fmla="*/ 4 h 20"/>
                    <a:gd name="T6" fmla="*/ 0 w 29"/>
                    <a:gd name="T7" fmla="*/ 0 h 20"/>
                    <a:gd name="T8" fmla="*/ 29 w 29"/>
                    <a:gd name="T9" fmla="*/ 17 h 20"/>
                    <a:gd name="T10" fmla="*/ 0 60000 65536"/>
                    <a:gd name="T11" fmla="*/ 0 60000 65536"/>
                    <a:gd name="T12" fmla="*/ 0 60000 65536"/>
                    <a:gd name="T13" fmla="*/ 0 60000 65536"/>
                    <a:gd name="T14" fmla="*/ 0 60000 65536"/>
                    <a:gd name="T15" fmla="*/ 0 w 29"/>
                    <a:gd name="T16" fmla="*/ 0 h 20"/>
                    <a:gd name="T17" fmla="*/ 29 w 29"/>
                    <a:gd name="T18" fmla="*/ 20 h 20"/>
                  </a:gdLst>
                  <a:ahLst/>
                  <a:cxnLst>
                    <a:cxn ang="T10">
                      <a:pos x="T0" y="T1"/>
                    </a:cxn>
                    <a:cxn ang="T11">
                      <a:pos x="T2" y="T3"/>
                    </a:cxn>
                    <a:cxn ang="T12">
                      <a:pos x="T4" y="T5"/>
                    </a:cxn>
                    <a:cxn ang="T13">
                      <a:pos x="T6" y="T7"/>
                    </a:cxn>
                    <a:cxn ang="T14">
                      <a:pos x="T8" y="T9"/>
                    </a:cxn>
                  </a:cxnLst>
                  <a:rect l="T15" t="T16" r="T17" b="T18"/>
                  <a:pathLst>
                    <a:path w="29" h="20">
                      <a:moveTo>
                        <a:pt x="29" y="17"/>
                      </a:moveTo>
                      <a:lnTo>
                        <a:pt x="29" y="20"/>
                      </a:lnTo>
                      <a:lnTo>
                        <a:pt x="0" y="4"/>
                      </a:lnTo>
                      <a:lnTo>
                        <a:pt x="0" y="0"/>
                      </a:lnTo>
                      <a:lnTo>
                        <a:pt x="29" y="17"/>
                      </a:lnTo>
                      <a:close/>
                    </a:path>
                  </a:pathLst>
                </a:custGeom>
                <a:solidFill>
                  <a:srgbClr val="393939"/>
                </a:solidFill>
                <a:ln w="9525">
                  <a:noFill/>
                  <a:round/>
                  <a:headEnd/>
                  <a:tailEnd/>
                </a:ln>
              </p:spPr>
              <p:txBody>
                <a:bodyPr/>
                <a:lstStyle/>
                <a:p>
                  <a:endParaRPr lang="en-US"/>
                </a:p>
              </p:txBody>
            </p:sp>
            <p:sp>
              <p:nvSpPr>
                <p:cNvPr id="52642" name="Freeform 255"/>
                <p:cNvSpPr>
                  <a:spLocks/>
                </p:cNvSpPr>
                <p:nvPr/>
              </p:nvSpPr>
              <p:spPr bwMode="auto">
                <a:xfrm>
                  <a:off x="4545" y="2864"/>
                  <a:ext cx="82" cy="17"/>
                </a:xfrm>
                <a:custGeom>
                  <a:avLst/>
                  <a:gdLst>
                    <a:gd name="T0" fmla="*/ 82 w 82"/>
                    <a:gd name="T1" fmla="*/ 17 h 17"/>
                    <a:gd name="T2" fmla="*/ 29 w 82"/>
                    <a:gd name="T3" fmla="*/ 17 h 17"/>
                    <a:gd name="T4" fmla="*/ 0 w 82"/>
                    <a:gd name="T5" fmla="*/ 0 h 17"/>
                    <a:gd name="T6" fmla="*/ 52 w 82"/>
                    <a:gd name="T7" fmla="*/ 0 h 17"/>
                    <a:gd name="T8" fmla="*/ 82 w 82"/>
                    <a:gd name="T9" fmla="*/ 17 h 17"/>
                    <a:gd name="T10" fmla="*/ 0 60000 65536"/>
                    <a:gd name="T11" fmla="*/ 0 60000 65536"/>
                    <a:gd name="T12" fmla="*/ 0 60000 65536"/>
                    <a:gd name="T13" fmla="*/ 0 60000 65536"/>
                    <a:gd name="T14" fmla="*/ 0 60000 65536"/>
                    <a:gd name="T15" fmla="*/ 0 w 82"/>
                    <a:gd name="T16" fmla="*/ 0 h 17"/>
                    <a:gd name="T17" fmla="*/ 82 w 82"/>
                    <a:gd name="T18" fmla="*/ 17 h 17"/>
                  </a:gdLst>
                  <a:ahLst/>
                  <a:cxnLst>
                    <a:cxn ang="T10">
                      <a:pos x="T0" y="T1"/>
                    </a:cxn>
                    <a:cxn ang="T11">
                      <a:pos x="T2" y="T3"/>
                    </a:cxn>
                    <a:cxn ang="T12">
                      <a:pos x="T4" y="T5"/>
                    </a:cxn>
                    <a:cxn ang="T13">
                      <a:pos x="T6" y="T7"/>
                    </a:cxn>
                    <a:cxn ang="T14">
                      <a:pos x="T8" y="T9"/>
                    </a:cxn>
                  </a:cxnLst>
                  <a:rect l="T15" t="T16" r="T17" b="T18"/>
                  <a:pathLst>
                    <a:path w="82" h="17">
                      <a:moveTo>
                        <a:pt x="82" y="17"/>
                      </a:moveTo>
                      <a:lnTo>
                        <a:pt x="29" y="17"/>
                      </a:lnTo>
                      <a:lnTo>
                        <a:pt x="0" y="0"/>
                      </a:lnTo>
                      <a:lnTo>
                        <a:pt x="52" y="0"/>
                      </a:lnTo>
                      <a:lnTo>
                        <a:pt x="82" y="17"/>
                      </a:lnTo>
                      <a:close/>
                    </a:path>
                  </a:pathLst>
                </a:custGeom>
                <a:solidFill>
                  <a:srgbClr val="8A8A8A"/>
                </a:solidFill>
                <a:ln w="9525">
                  <a:noFill/>
                  <a:round/>
                  <a:headEnd/>
                  <a:tailEnd/>
                </a:ln>
              </p:spPr>
              <p:txBody>
                <a:bodyPr/>
                <a:lstStyle/>
                <a:p>
                  <a:endParaRPr lang="en-US"/>
                </a:p>
              </p:txBody>
            </p:sp>
            <p:sp>
              <p:nvSpPr>
                <p:cNvPr id="52643" name="Freeform 256"/>
                <p:cNvSpPr>
                  <a:spLocks/>
                </p:cNvSpPr>
                <p:nvPr/>
              </p:nvSpPr>
              <p:spPr bwMode="auto">
                <a:xfrm>
                  <a:off x="4545" y="2881"/>
                  <a:ext cx="29" cy="23"/>
                </a:xfrm>
                <a:custGeom>
                  <a:avLst/>
                  <a:gdLst>
                    <a:gd name="T0" fmla="*/ 29 w 29"/>
                    <a:gd name="T1" fmla="*/ 18 h 23"/>
                    <a:gd name="T2" fmla="*/ 29 w 29"/>
                    <a:gd name="T3" fmla="*/ 23 h 23"/>
                    <a:gd name="T4" fmla="*/ 0 w 29"/>
                    <a:gd name="T5" fmla="*/ 5 h 23"/>
                    <a:gd name="T6" fmla="*/ 0 w 29"/>
                    <a:gd name="T7" fmla="*/ 0 h 23"/>
                    <a:gd name="T8" fmla="*/ 29 w 29"/>
                    <a:gd name="T9" fmla="*/ 18 h 23"/>
                    <a:gd name="T10" fmla="*/ 0 60000 65536"/>
                    <a:gd name="T11" fmla="*/ 0 60000 65536"/>
                    <a:gd name="T12" fmla="*/ 0 60000 65536"/>
                    <a:gd name="T13" fmla="*/ 0 60000 65536"/>
                    <a:gd name="T14" fmla="*/ 0 60000 65536"/>
                    <a:gd name="T15" fmla="*/ 0 w 29"/>
                    <a:gd name="T16" fmla="*/ 0 h 23"/>
                    <a:gd name="T17" fmla="*/ 29 w 29"/>
                    <a:gd name="T18" fmla="*/ 23 h 23"/>
                  </a:gdLst>
                  <a:ahLst/>
                  <a:cxnLst>
                    <a:cxn ang="T10">
                      <a:pos x="T0" y="T1"/>
                    </a:cxn>
                    <a:cxn ang="T11">
                      <a:pos x="T2" y="T3"/>
                    </a:cxn>
                    <a:cxn ang="T12">
                      <a:pos x="T4" y="T5"/>
                    </a:cxn>
                    <a:cxn ang="T13">
                      <a:pos x="T6" y="T7"/>
                    </a:cxn>
                    <a:cxn ang="T14">
                      <a:pos x="T8" y="T9"/>
                    </a:cxn>
                  </a:cxnLst>
                  <a:rect l="T15" t="T16" r="T17" b="T18"/>
                  <a:pathLst>
                    <a:path w="29" h="23">
                      <a:moveTo>
                        <a:pt x="29" y="18"/>
                      </a:moveTo>
                      <a:lnTo>
                        <a:pt x="29" y="23"/>
                      </a:lnTo>
                      <a:lnTo>
                        <a:pt x="0" y="5"/>
                      </a:lnTo>
                      <a:lnTo>
                        <a:pt x="0" y="0"/>
                      </a:lnTo>
                      <a:lnTo>
                        <a:pt x="29" y="18"/>
                      </a:lnTo>
                      <a:close/>
                    </a:path>
                  </a:pathLst>
                </a:custGeom>
                <a:solidFill>
                  <a:srgbClr val="393939"/>
                </a:solidFill>
                <a:ln w="9525">
                  <a:noFill/>
                  <a:round/>
                  <a:headEnd/>
                  <a:tailEnd/>
                </a:ln>
              </p:spPr>
              <p:txBody>
                <a:bodyPr/>
                <a:lstStyle/>
                <a:p>
                  <a:endParaRPr lang="en-US"/>
                </a:p>
              </p:txBody>
            </p:sp>
            <p:sp>
              <p:nvSpPr>
                <p:cNvPr id="52644" name="Freeform 257"/>
                <p:cNvSpPr>
                  <a:spLocks noEditPoints="1"/>
                </p:cNvSpPr>
                <p:nvPr/>
              </p:nvSpPr>
              <p:spPr bwMode="auto">
                <a:xfrm>
                  <a:off x="4574" y="2881"/>
                  <a:ext cx="53" cy="23"/>
                </a:xfrm>
                <a:custGeom>
                  <a:avLst/>
                  <a:gdLst>
                    <a:gd name="T0" fmla="*/ 0 w 53"/>
                    <a:gd name="T1" fmla="*/ 0 h 23"/>
                    <a:gd name="T2" fmla="*/ 0 w 53"/>
                    <a:gd name="T3" fmla="*/ 3 h 23"/>
                    <a:gd name="T4" fmla="*/ 53 w 53"/>
                    <a:gd name="T5" fmla="*/ 3 h 23"/>
                    <a:gd name="T6" fmla="*/ 53 w 53"/>
                    <a:gd name="T7" fmla="*/ 0 h 23"/>
                    <a:gd name="T8" fmla="*/ 0 w 53"/>
                    <a:gd name="T9" fmla="*/ 0 h 23"/>
                    <a:gd name="T10" fmla="*/ 0 w 53"/>
                    <a:gd name="T11" fmla="*/ 18 h 23"/>
                    <a:gd name="T12" fmla="*/ 0 w 53"/>
                    <a:gd name="T13" fmla="*/ 23 h 23"/>
                    <a:gd name="T14" fmla="*/ 53 w 53"/>
                    <a:gd name="T15" fmla="*/ 23 h 23"/>
                    <a:gd name="T16" fmla="*/ 53 w 53"/>
                    <a:gd name="T17" fmla="*/ 18 h 23"/>
                    <a:gd name="T18" fmla="*/ 0 w 53"/>
                    <a:gd name="T19" fmla="*/ 18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23"/>
                    <a:gd name="T32" fmla="*/ 53 w 53"/>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23">
                      <a:moveTo>
                        <a:pt x="0" y="0"/>
                      </a:moveTo>
                      <a:lnTo>
                        <a:pt x="0" y="3"/>
                      </a:lnTo>
                      <a:lnTo>
                        <a:pt x="53" y="3"/>
                      </a:lnTo>
                      <a:lnTo>
                        <a:pt x="53" y="0"/>
                      </a:lnTo>
                      <a:lnTo>
                        <a:pt x="0" y="0"/>
                      </a:lnTo>
                      <a:close/>
                      <a:moveTo>
                        <a:pt x="0" y="18"/>
                      </a:moveTo>
                      <a:lnTo>
                        <a:pt x="0" y="23"/>
                      </a:lnTo>
                      <a:lnTo>
                        <a:pt x="53" y="23"/>
                      </a:lnTo>
                      <a:lnTo>
                        <a:pt x="53" y="18"/>
                      </a:lnTo>
                      <a:lnTo>
                        <a:pt x="0" y="18"/>
                      </a:lnTo>
                      <a:close/>
                    </a:path>
                  </a:pathLst>
                </a:custGeom>
                <a:solidFill>
                  <a:srgbClr val="111111"/>
                </a:solidFill>
                <a:ln w="9525">
                  <a:noFill/>
                  <a:round/>
                  <a:headEnd/>
                  <a:tailEnd/>
                </a:ln>
              </p:spPr>
              <p:txBody>
                <a:bodyPr/>
                <a:lstStyle/>
                <a:p>
                  <a:endParaRPr lang="en-US"/>
                </a:p>
              </p:txBody>
            </p:sp>
            <p:sp>
              <p:nvSpPr>
                <p:cNvPr id="52645" name="Freeform 258"/>
                <p:cNvSpPr>
                  <a:spLocks/>
                </p:cNvSpPr>
                <p:nvPr/>
              </p:nvSpPr>
              <p:spPr bwMode="auto">
                <a:xfrm>
                  <a:off x="4513" y="2836"/>
                  <a:ext cx="37" cy="24"/>
                </a:xfrm>
                <a:custGeom>
                  <a:avLst/>
                  <a:gdLst>
                    <a:gd name="T0" fmla="*/ 29 w 37"/>
                    <a:gd name="T1" fmla="*/ 16 h 24"/>
                    <a:gd name="T2" fmla="*/ 37 w 37"/>
                    <a:gd name="T3" fmla="*/ 24 h 24"/>
                    <a:gd name="T4" fmla="*/ 8 w 37"/>
                    <a:gd name="T5" fmla="*/ 8 h 24"/>
                    <a:gd name="T6" fmla="*/ 0 w 37"/>
                    <a:gd name="T7" fmla="*/ 0 h 24"/>
                    <a:gd name="T8" fmla="*/ 29 w 37"/>
                    <a:gd name="T9" fmla="*/ 16 h 24"/>
                    <a:gd name="T10" fmla="*/ 0 60000 65536"/>
                    <a:gd name="T11" fmla="*/ 0 60000 65536"/>
                    <a:gd name="T12" fmla="*/ 0 60000 65536"/>
                    <a:gd name="T13" fmla="*/ 0 60000 65536"/>
                    <a:gd name="T14" fmla="*/ 0 60000 65536"/>
                    <a:gd name="T15" fmla="*/ 0 w 37"/>
                    <a:gd name="T16" fmla="*/ 0 h 24"/>
                    <a:gd name="T17" fmla="*/ 37 w 37"/>
                    <a:gd name="T18" fmla="*/ 24 h 24"/>
                  </a:gdLst>
                  <a:ahLst/>
                  <a:cxnLst>
                    <a:cxn ang="T10">
                      <a:pos x="T0" y="T1"/>
                    </a:cxn>
                    <a:cxn ang="T11">
                      <a:pos x="T2" y="T3"/>
                    </a:cxn>
                    <a:cxn ang="T12">
                      <a:pos x="T4" y="T5"/>
                    </a:cxn>
                    <a:cxn ang="T13">
                      <a:pos x="T6" y="T7"/>
                    </a:cxn>
                    <a:cxn ang="T14">
                      <a:pos x="T8" y="T9"/>
                    </a:cxn>
                  </a:cxnLst>
                  <a:rect l="T15" t="T16" r="T17" b="T18"/>
                  <a:pathLst>
                    <a:path w="37" h="24">
                      <a:moveTo>
                        <a:pt x="29" y="16"/>
                      </a:moveTo>
                      <a:lnTo>
                        <a:pt x="37" y="24"/>
                      </a:lnTo>
                      <a:lnTo>
                        <a:pt x="8" y="8"/>
                      </a:lnTo>
                      <a:lnTo>
                        <a:pt x="0" y="0"/>
                      </a:lnTo>
                      <a:lnTo>
                        <a:pt x="29" y="16"/>
                      </a:lnTo>
                      <a:close/>
                    </a:path>
                  </a:pathLst>
                </a:custGeom>
                <a:solidFill>
                  <a:srgbClr val="4E4E4E"/>
                </a:solidFill>
                <a:ln w="9525">
                  <a:noFill/>
                  <a:round/>
                  <a:headEnd/>
                  <a:tailEnd/>
                </a:ln>
              </p:spPr>
              <p:txBody>
                <a:bodyPr/>
                <a:lstStyle/>
                <a:p>
                  <a:endParaRPr lang="en-US"/>
                </a:p>
              </p:txBody>
            </p:sp>
            <p:sp>
              <p:nvSpPr>
                <p:cNvPr id="52646" name="Freeform 259"/>
                <p:cNvSpPr>
                  <a:spLocks/>
                </p:cNvSpPr>
                <p:nvPr/>
              </p:nvSpPr>
              <p:spPr bwMode="auto">
                <a:xfrm>
                  <a:off x="4521" y="2844"/>
                  <a:ext cx="34" cy="26"/>
                </a:xfrm>
                <a:custGeom>
                  <a:avLst/>
                  <a:gdLst>
                    <a:gd name="T0" fmla="*/ 29 w 34"/>
                    <a:gd name="T1" fmla="*/ 16 h 26"/>
                    <a:gd name="T2" fmla="*/ 34 w 34"/>
                    <a:gd name="T3" fmla="*/ 26 h 26"/>
                    <a:gd name="T4" fmla="*/ 5 w 34"/>
                    <a:gd name="T5" fmla="*/ 10 h 26"/>
                    <a:gd name="T6" fmla="*/ 0 w 34"/>
                    <a:gd name="T7" fmla="*/ 0 h 26"/>
                    <a:gd name="T8" fmla="*/ 29 w 34"/>
                    <a:gd name="T9" fmla="*/ 16 h 26"/>
                    <a:gd name="T10" fmla="*/ 0 60000 65536"/>
                    <a:gd name="T11" fmla="*/ 0 60000 65536"/>
                    <a:gd name="T12" fmla="*/ 0 60000 65536"/>
                    <a:gd name="T13" fmla="*/ 0 60000 65536"/>
                    <a:gd name="T14" fmla="*/ 0 60000 65536"/>
                    <a:gd name="T15" fmla="*/ 0 w 34"/>
                    <a:gd name="T16" fmla="*/ 0 h 26"/>
                    <a:gd name="T17" fmla="*/ 34 w 34"/>
                    <a:gd name="T18" fmla="*/ 26 h 26"/>
                  </a:gdLst>
                  <a:ahLst/>
                  <a:cxnLst>
                    <a:cxn ang="T10">
                      <a:pos x="T0" y="T1"/>
                    </a:cxn>
                    <a:cxn ang="T11">
                      <a:pos x="T2" y="T3"/>
                    </a:cxn>
                    <a:cxn ang="T12">
                      <a:pos x="T4" y="T5"/>
                    </a:cxn>
                    <a:cxn ang="T13">
                      <a:pos x="T6" y="T7"/>
                    </a:cxn>
                    <a:cxn ang="T14">
                      <a:pos x="T8" y="T9"/>
                    </a:cxn>
                  </a:cxnLst>
                  <a:rect l="T15" t="T16" r="T17" b="T18"/>
                  <a:pathLst>
                    <a:path w="34" h="26">
                      <a:moveTo>
                        <a:pt x="29" y="16"/>
                      </a:moveTo>
                      <a:lnTo>
                        <a:pt x="34" y="26"/>
                      </a:lnTo>
                      <a:lnTo>
                        <a:pt x="5" y="10"/>
                      </a:lnTo>
                      <a:lnTo>
                        <a:pt x="0" y="0"/>
                      </a:lnTo>
                      <a:lnTo>
                        <a:pt x="29" y="16"/>
                      </a:lnTo>
                      <a:close/>
                    </a:path>
                  </a:pathLst>
                </a:custGeom>
                <a:solidFill>
                  <a:srgbClr val="474747"/>
                </a:solidFill>
                <a:ln w="9525">
                  <a:noFill/>
                  <a:round/>
                  <a:headEnd/>
                  <a:tailEnd/>
                </a:ln>
              </p:spPr>
              <p:txBody>
                <a:bodyPr/>
                <a:lstStyle/>
                <a:p>
                  <a:endParaRPr lang="en-US"/>
                </a:p>
              </p:txBody>
            </p:sp>
            <p:sp>
              <p:nvSpPr>
                <p:cNvPr id="52647" name="Freeform 260"/>
                <p:cNvSpPr>
                  <a:spLocks/>
                </p:cNvSpPr>
                <p:nvPr/>
              </p:nvSpPr>
              <p:spPr bwMode="auto">
                <a:xfrm>
                  <a:off x="4526" y="2854"/>
                  <a:ext cx="32" cy="29"/>
                </a:xfrm>
                <a:custGeom>
                  <a:avLst/>
                  <a:gdLst>
                    <a:gd name="T0" fmla="*/ 29 w 32"/>
                    <a:gd name="T1" fmla="*/ 16 h 29"/>
                    <a:gd name="T2" fmla="*/ 32 w 32"/>
                    <a:gd name="T3" fmla="*/ 29 h 29"/>
                    <a:gd name="T4" fmla="*/ 3 w 32"/>
                    <a:gd name="T5" fmla="*/ 11 h 29"/>
                    <a:gd name="T6" fmla="*/ 0 w 32"/>
                    <a:gd name="T7" fmla="*/ 0 h 29"/>
                    <a:gd name="T8" fmla="*/ 29 w 32"/>
                    <a:gd name="T9" fmla="*/ 16 h 29"/>
                    <a:gd name="T10" fmla="*/ 0 60000 65536"/>
                    <a:gd name="T11" fmla="*/ 0 60000 65536"/>
                    <a:gd name="T12" fmla="*/ 0 60000 65536"/>
                    <a:gd name="T13" fmla="*/ 0 60000 65536"/>
                    <a:gd name="T14" fmla="*/ 0 60000 65536"/>
                    <a:gd name="T15" fmla="*/ 0 w 32"/>
                    <a:gd name="T16" fmla="*/ 0 h 29"/>
                    <a:gd name="T17" fmla="*/ 32 w 32"/>
                    <a:gd name="T18" fmla="*/ 29 h 29"/>
                  </a:gdLst>
                  <a:ahLst/>
                  <a:cxnLst>
                    <a:cxn ang="T10">
                      <a:pos x="T0" y="T1"/>
                    </a:cxn>
                    <a:cxn ang="T11">
                      <a:pos x="T2" y="T3"/>
                    </a:cxn>
                    <a:cxn ang="T12">
                      <a:pos x="T4" y="T5"/>
                    </a:cxn>
                    <a:cxn ang="T13">
                      <a:pos x="T6" y="T7"/>
                    </a:cxn>
                    <a:cxn ang="T14">
                      <a:pos x="T8" y="T9"/>
                    </a:cxn>
                  </a:cxnLst>
                  <a:rect l="T15" t="T16" r="T17" b="T18"/>
                  <a:pathLst>
                    <a:path w="32" h="29">
                      <a:moveTo>
                        <a:pt x="29" y="16"/>
                      </a:moveTo>
                      <a:lnTo>
                        <a:pt x="32" y="29"/>
                      </a:lnTo>
                      <a:lnTo>
                        <a:pt x="3" y="11"/>
                      </a:lnTo>
                      <a:lnTo>
                        <a:pt x="0" y="0"/>
                      </a:lnTo>
                      <a:lnTo>
                        <a:pt x="29" y="16"/>
                      </a:lnTo>
                      <a:close/>
                    </a:path>
                  </a:pathLst>
                </a:custGeom>
                <a:solidFill>
                  <a:srgbClr val="404040"/>
                </a:solidFill>
                <a:ln w="9525">
                  <a:noFill/>
                  <a:round/>
                  <a:headEnd/>
                  <a:tailEnd/>
                </a:ln>
              </p:spPr>
              <p:txBody>
                <a:bodyPr/>
                <a:lstStyle/>
                <a:p>
                  <a:endParaRPr lang="en-US"/>
                </a:p>
              </p:txBody>
            </p:sp>
            <p:sp>
              <p:nvSpPr>
                <p:cNvPr id="52648" name="Freeform 261"/>
                <p:cNvSpPr>
                  <a:spLocks/>
                </p:cNvSpPr>
                <p:nvPr/>
              </p:nvSpPr>
              <p:spPr bwMode="auto">
                <a:xfrm>
                  <a:off x="4529" y="2865"/>
                  <a:ext cx="31" cy="39"/>
                </a:xfrm>
                <a:custGeom>
                  <a:avLst/>
                  <a:gdLst>
                    <a:gd name="T0" fmla="*/ 29 w 31"/>
                    <a:gd name="T1" fmla="*/ 18 h 39"/>
                    <a:gd name="T2" fmla="*/ 31 w 31"/>
                    <a:gd name="T3" fmla="*/ 39 h 39"/>
                    <a:gd name="T4" fmla="*/ 2 w 31"/>
                    <a:gd name="T5" fmla="*/ 21 h 39"/>
                    <a:gd name="T6" fmla="*/ 0 w 31"/>
                    <a:gd name="T7" fmla="*/ 0 h 39"/>
                    <a:gd name="T8" fmla="*/ 29 w 31"/>
                    <a:gd name="T9" fmla="*/ 18 h 39"/>
                    <a:gd name="T10" fmla="*/ 0 60000 65536"/>
                    <a:gd name="T11" fmla="*/ 0 60000 65536"/>
                    <a:gd name="T12" fmla="*/ 0 60000 65536"/>
                    <a:gd name="T13" fmla="*/ 0 60000 65536"/>
                    <a:gd name="T14" fmla="*/ 0 60000 65536"/>
                    <a:gd name="T15" fmla="*/ 0 w 31"/>
                    <a:gd name="T16" fmla="*/ 0 h 39"/>
                    <a:gd name="T17" fmla="*/ 31 w 31"/>
                    <a:gd name="T18" fmla="*/ 39 h 39"/>
                  </a:gdLst>
                  <a:ahLst/>
                  <a:cxnLst>
                    <a:cxn ang="T10">
                      <a:pos x="T0" y="T1"/>
                    </a:cxn>
                    <a:cxn ang="T11">
                      <a:pos x="T2" y="T3"/>
                    </a:cxn>
                    <a:cxn ang="T12">
                      <a:pos x="T4" y="T5"/>
                    </a:cxn>
                    <a:cxn ang="T13">
                      <a:pos x="T6" y="T7"/>
                    </a:cxn>
                    <a:cxn ang="T14">
                      <a:pos x="T8" y="T9"/>
                    </a:cxn>
                  </a:cxnLst>
                  <a:rect l="T15" t="T16" r="T17" b="T18"/>
                  <a:pathLst>
                    <a:path w="31" h="39">
                      <a:moveTo>
                        <a:pt x="29" y="18"/>
                      </a:moveTo>
                      <a:lnTo>
                        <a:pt x="31" y="39"/>
                      </a:lnTo>
                      <a:lnTo>
                        <a:pt x="2" y="21"/>
                      </a:lnTo>
                      <a:lnTo>
                        <a:pt x="0" y="0"/>
                      </a:lnTo>
                      <a:lnTo>
                        <a:pt x="29" y="18"/>
                      </a:lnTo>
                      <a:close/>
                    </a:path>
                  </a:pathLst>
                </a:custGeom>
                <a:solidFill>
                  <a:srgbClr val="3B3B3B"/>
                </a:solidFill>
                <a:ln w="9525">
                  <a:noFill/>
                  <a:round/>
                  <a:headEnd/>
                  <a:tailEnd/>
                </a:ln>
              </p:spPr>
              <p:txBody>
                <a:bodyPr/>
                <a:lstStyle/>
                <a:p>
                  <a:endParaRPr lang="en-US"/>
                </a:p>
              </p:txBody>
            </p:sp>
            <p:sp>
              <p:nvSpPr>
                <p:cNvPr id="52649" name="Freeform 262"/>
                <p:cNvSpPr>
                  <a:spLocks/>
                </p:cNvSpPr>
                <p:nvPr/>
              </p:nvSpPr>
              <p:spPr bwMode="auto">
                <a:xfrm>
                  <a:off x="4529" y="2886"/>
                  <a:ext cx="31" cy="39"/>
                </a:xfrm>
                <a:custGeom>
                  <a:avLst/>
                  <a:gdLst>
                    <a:gd name="T0" fmla="*/ 31 w 31"/>
                    <a:gd name="T1" fmla="*/ 18 h 39"/>
                    <a:gd name="T2" fmla="*/ 29 w 31"/>
                    <a:gd name="T3" fmla="*/ 39 h 39"/>
                    <a:gd name="T4" fmla="*/ 0 w 31"/>
                    <a:gd name="T5" fmla="*/ 21 h 39"/>
                    <a:gd name="T6" fmla="*/ 2 w 31"/>
                    <a:gd name="T7" fmla="*/ 0 h 39"/>
                    <a:gd name="T8" fmla="*/ 31 w 31"/>
                    <a:gd name="T9" fmla="*/ 18 h 39"/>
                    <a:gd name="T10" fmla="*/ 0 60000 65536"/>
                    <a:gd name="T11" fmla="*/ 0 60000 65536"/>
                    <a:gd name="T12" fmla="*/ 0 60000 65536"/>
                    <a:gd name="T13" fmla="*/ 0 60000 65536"/>
                    <a:gd name="T14" fmla="*/ 0 60000 65536"/>
                    <a:gd name="T15" fmla="*/ 0 w 31"/>
                    <a:gd name="T16" fmla="*/ 0 h 39"/>
                    <a:gd name="T17" fmla="*/ 31 w 31"/>
                    <a:gd name="T18" fmla="*/ 39 h 39"/>
                  </a:gdLst>
                  <a:ahLst/>
                  <a:cxnLst>
                    <a:cxn ang="T10">
                      <a:pos x="T0" y="T1"/>
                    </a:cxn>
                    <a:cxn ang="T11">
                      <a:pos x="T2" y="T3"/>
                    </a:cxn>
                    <a:cxn ang="T12">
                      <a:pos x="T4" y="T5"/>
                    </a:cxn>
                    <a:cxn ang="T13">
                      <a:pos x="T6" y="T7"/>
                    </a:cxn>
                    <a:cxn ang="T14">
                      <a:pos x="T8" y="T9"/>
                    </a:cxn>
                  </a:cxnLst>
                  <a:rect l="T15" t="T16" r="T17" b="T18"/>
                  <a:pathLst>
                    <a:path w="31" h="39">
                      <a:moveTo>
                        <a:pt x="31" y="18"/>
                      </a:moveTo>
                      <a:lnTo>
                        <a:pt x="29" y="39"/>
                      </a:lnTo>
                      <a:lnTo>
                        <a:pt x="0" y="21"/>
                      </a:lnTo>
                      <a:lnTo>
                        <a:pt x="2" y="0"/>
                      </a:lnTo>
                      <a:lnTo>
                        <a:pt x="31" y="18"/>
                      </a:lnTo>
                      <a:close/>
                    </a:path>
                  </a:pathLst>
                </a:custGeom>
                <a:solidFill>
                  <a:srgbClr val="404040"/>
                </a:solidFill>
                <a:ln w="9525">
                  <a:noFill/>
                  <a:round/>
                  <a:headEnd/>
                  <a:tailEnd/>
                </a:ln>
              </p:spPr>
              <p:txBody>
                <a:bodyPr/>
                <a:lstStyle/>
                <a:p>
                  <a:endParaRPr lang="en-US"/>
                </a:p>
              </p:txBody>
            </p:sp>
            <p:sp>
              <p:nvSpPr>
                <p:cNvPr id="52650" name="Freeform 263"/>
                <p:cNvSpPr>
                  <a:spLocks/>
                </p:cNvSpPr>
                <p:nvPr/>
              </p:nvSpPr>
              <p:spPr bwMode="auto">
                <a:xfrm>
                  <a:off x="4526" y="2907"/>
                  <a:ext cx="32" cy="27"/>
                </a:xfrm>
                <a:custGeom>
                  <a:avLst/>
                  <a:gdLst>
                    <a:gd name="T0" fmla="*/ 32 w 32"/>
                    <a:gd name="T1" fmla="*/ 18 h 27"/>
                    <a:gd name="T2" fmla="*/ 29 w 32"/>
                    <a:gd name="T3" fmla="*/ 27 h 27"/>
                    <a:gd name="T4" fmla="*/ 0 w 32"/>
                    <a:gd name="T5" fmla="*/ 8 h 27"/>
                    <a:gd name="T6" fmla="*/ 3 w 32"/>
                    <a:gd name="T7" fmla="*/ 0 h 27"/>
                    <a:gd name="T8" fmla="*/ 32 w 32"/>
                    <a:gd name="T9" fmla="*/ 18 h 27"/>
                    <a:gd name="T10" fmla="*/ 0 60000 65536"/>
                    <a:gd name="T11" fmla="*/ 0 60000 65536"/>
                    <a:gd name="T12" fmla="*/ 0 60000 65536"/>
                    <a:gd name="T13" fmla="*/ 0 60000 65536"/>
                    <a:gd name="T14" fmla="*/ 0 60000 65536"/>
                    <a:gd name="T15" fmla="*/ 0 w 32"/>
                    <a:gd name="T16" fmla="*/ 0 h 27"/>
                    <a:gd name="T17" fmla="*/ 32 w 32"/>
                    <a:gd name="T18" fmla="*/ 27 h 27"/>
                  </a:gdLst>
                  <a:ahLst/>
                  <a:cxnLst>
                    <a:cxn ang="T10">
                      <a:pos x="T0" y="T1"/>
                    </a:cxn>
                    <a:cxn ang="T11">
                      <a:pos x="T2" y="T3"/>
                    </a:cxn>
                    <a:cxn ang="T12">
                      <a:pos x="T4" y="T5"/>
                    </a:cxn>
                    <a:cxn ang="T13">
                      <a:pos x="T6" y="T7"/>
                    </a:cxn>
                    <a:cxn ang="T14">
                      <a:pos x="T8" y="T9"/>
                    </a:cxn>
                  </a:cxnLst>
                  <a:rect l="T15" t="T16" r="T17" b="T18"/>
                  <a:pathLst>
                    <a:path w="32" h="27">
                      <a:moveTo>
                        <a:pt x="32" y="18"/>
                      </a:moveTo>
                      <a:lnTo>
                        <a:pt x="29" y="27"/>
                      </a:lnTo>
                      <a:lnTo>
                        <a:pt x="0" y="8"/>
                      </a:lnTo>
                      <a:lnTo>
                        <a:pt x="3" y="0"/>
                      </a:lnTo>
                      <a:lnTo>
                        <a:pt x="32" y="18"/>
                      </a:lnTo>
                      <a:close/>
                    </a:path>
                  </a:pathLst>
                </a:custGeom>
                <a:solidFill>
                  <a:srgbClr val="404040"/>
                </a:solidFill>
                <a:ln w="9525">
                  <a:noFill/>
                  <a:round/>
                  <a:headEnd/>
                  <a:tailEnd/>
                </a:ln>
              </p:spPr>
              <p:txBody>
                <a:bodyPr/>
                <a:lstStyle/>
                <a:p>
                  <a:endParaRPr lang="en-US"/>
                </a:p>
              </p:txBody>
            </p:sp>
            <p:sp>
              <p:nvSpPr>
                <p:cNvPr id="52651" name="Freeform 264"/>
                <p:cNvSpPr>
                  <a:spLocks/>
                </p:cNvSpPr>
                <p:nvPr/>
              </p:nvSpPr>
              <p:spPr bwMode="auto">
                <a:xfrm>
                  <a:off x="4527" y="2907"/>
                  <a:ext cx="31" cy="21"/>
                </a:xfrm>
                <a:custGeom>
                  <a:avLst/>
                  <a:gdLst>
                    <a:gd name="T0" fmla="*/ 31 w 31"/>
                    <a:gd name="T1" fmla="*/ 18 h 21"/>
                    <a:gd name="T2" fmla="*/ 29 w 31"/>
                    <a:gd name="T3" fmla="*/ 21 h 21"/>
                    <a:gd name="T4" fmla="*/ 0 w 31"/>
                    <a:gd name="T5" fmla="*/ 3 h 21"/>
                    <a:gd name="T6" fmla="*/ 2 w 31"/>
                    <a:gd name="T7" fmla="*/ 0 h 21"/>
                    <a:gd name="T8" fmla="*/ 31 w 31"/>
                    <a:gd name="T9" fmla="*/ 18 h 21"/>
                    <a:gd name="T10" fmla="*/ 0 60000 65536"/>
                    <a:gd name="T11" fmla="*/ 0 60000 65536"/>
                    <a:gd name="T12" fmla="*/ 0 60000 65536"/>
                    <a:gd name="T13" fmla="*/ 0 60000 65536"/>
                    <a:gd name="T14" fmla="*/ 0 60000 65536"/>
                    <a:gd name="T15" fmla="*/ 0 w 31"/>
                    <a:gd name="T16" fmla="*/ 0 h 21"/>
                    <a:gd name="T17" fmla="*/ 31 w 31"/>
                    <a:gd name="T18" fmla="*/ 21 h 21"/>
                  </a:gdLst>
                  <a:ahLst/>
                  <a:cxnLst>
                    <a:cxn ang="T10">
                      <a:pos x="T0" y="T1"/>
                    </a:cxn>
                    <a:cxn ang="T11">
                      <a:pos x="T2" y="T3"/>
                    </a:cxn>
                    <a:cxn ang="T12">
                      <a:pos x="T4" y="T5"/>
                    </a:cxn>
                    <a:cxn ang="T13">
                      <a:pos x="T6" y="T7"/>
                    </a:cxn>
                    <a:cxn ang="T14">
                      <a:pos x="T8" y="T9"/>
                    </a:cxn>
                  </a:cxnLst>
                  <a:rect l="T15" t="T16" r="T17" b="T18"/>
                  <a:pathLst>
                    <a:path w="31" h="21">
                      <a:moveTo>
                        <a:pt x="31" y="18"/>
                      </a:moveTo>
                      <a:lnTo>
                        <a:pt x="29" y="21"/>
                      </a:lnTo>
                      <a:lnTo>
                        <a:pt x="0" y="3"/>
                      </a:lnTo>
                      <a:lnTo>
                        <a:pt x="2" y="0"/>
                      </a:lnTo>
                      <a:lnTo>
                        <a:pt x="31" y="18"/>
                      </a:lnTo>
                      <a:close/>
                    </a:path>
                  </a:pathLst>
                </a:custGeom>
                <a:solidFill>
                  <a:srgbClr val="404040"/>
                </a:solidFill>
                <a:ln w="9525">
                  <a:noFill/>
                  <a:round/>
                  <a:headEnd/>
                  <a:tailEnd/>
                </a:ln>
              </p:spPr>
              <p:txBody>
                <a:bodyPr/>
                <a:lstStyle/>
                <a:p>
                  <a:endParaRPr lang="en-US"/>
                </a:p>
              </p:txBody>
            </p:sp>
            <p:sp>
              <p:nvSpPr>
                <p:cNvPr id="52652" name="Freeform 265"/>
                <p:cNvSpPr>
                  <a:spLocks/>
                </p:cNvSpPr>
                <p:nvPr/>
              </p:nvSpPr>
              <p:spPr bwMode="auto">
                <a:xfrm>
                  <a:off x="4527" y="2910"/>
                  <a:ext cx="29" cy="21"/>
                </a:xfrm>
                <a:custGeom>
                  <a:avLst/>
                  <a:gdLst>
                    <a:gd name="T0" fmla="*/ 29 w 29"/>
                    <a:gd name="T1" fmla="*/ 18 h 21"/>
                    <a:gd name="T2" fmla="*/ 29 w 29"/>
                    <a:gd name="T3" fmla="*/ 21 h 21"/>
                    <a:gd name="T4" fmla="*/ 0 w 29"/>
                    <a:gd name="T5" fmla="*/ 2 h 21"/>
                    <a:gd name="T6" fmla="*/ 0 w 29"/>
                    <a:gd name="T7" fmla="*/ 0 h 21"/>
                    <a:gd name="T8" fmla="*/ 29 w 29"/>
                    <a:gd name="T9" fmla="*/ 18 h 21"/>
                    <a:gd name="T10" fmla="*/ 0 60000 65536"/>
                    <a:gd name="T11" fmla="*/ 0 60000 65536"/>
                    <a:gd name="T12" fmla="*/ 0 60000 65536"/>
                    <a:gd name="T13" fmla="*/ 0 60000 65536"/>
                    <a:gd name="T14" fmla="*/ 0 60000 65536"/>
                    <a:gd name="T15" fmla="*/ 0 w 29"/>
                    <a:gd name="T16" fmla="*/ 0 h 21"/>
                    <a:gd name="T17" fmla="*/ 29 w 29"/>
                    <a:gd name="T18" fmla="*/ 21 h 21"/>
                  </a:gdLst>
                  <a:ahLst/>
                  <a:cxnLst>
                    <a:cxn ang="T10">
                      <a:pos x="T0" y="T1"/>
                    </a:cxn>
                    <a:cxn ang="T11">
                      <a:pos x="T2" y="T3"/>
                    </a:cxn>
                    <a:cxn ang="T12">
                      <a:pos x="T4" y="T5"/>
                    </a:cxn>
                    <a:cxn ang="T13">
                      <a:pos x="T6" y="T7"/>
                    </a:cxn>
                    <a:cxn ang="T14">
                      <a:pos x="T8" y="T9"/>
                    </a:cxn>
                  </a:cxnLst>
                  <a:rect l="T15" t="T16" r="T17" b="T18"/>
                  <a:pathLst>
                    <a:path w="29" h="21">
                      <a:moveTo>
                        <a:pt x="29" y="18"/>
                      </a:moveTo>
                      <a:lnTo>
                        <a:pt x="29" y="21"/>
                      </a:lnTo>
                      <a:lnTo>
                        <a:pt x="0" y="2"/>
                      </a:lnTo>
                      <a:lnTo>
                        <a:pt x="0" y="0"/>
                      </a:lnTo>
                      <a:lnTo>
                        <a:pt x="29" y="18"/>
                      </a:lnTo>
                      <a:close/>
                    </a:path>
                  </a:pathLst>
                </a:custGeom>
                <a:solidFill>
                  <a:srgbClr val="464646"/>
                </a:solidFill>
                <a:ln w="9525">
                  <a:noFill/>
                  <a:round/>
                  <a:headEnd/>
                  <a:tailEnd/>
                </a:ln>
              </p:spPr>
              <p:txBody>
                <a:bodyPr/>
                <a:lstStyle/>
                <a:p>
                  <a:endParaRPr lang="en-US"/>
                </a:p>
              </p:txBody>
            </p:sp>
            <p:sp>
              <p:nvSpPr>
                <p:cNvPr id="52653" name="Freeform 266"/>
                <p:cNvSpPr>
                  <a:spLocks/>
                </p:cNvSpPr>
                <p:nvPr/>
              </p:nvSpPr>
              <p:spPr bwMode="auto">
                <a:xfrm>
                  <a:off x="4526" y="2912"/>
                  <a:ext cx="30" cy="22"/>
                </a:xfrm>
                <a:custGeom>
                  <a:avLst/>
                  <a:gdLst>
                    <a:gd name="T0" fmla="*/ 30 w 30"/>
                    <a:gd name="T1" fmla="*/ 19 h 22"/>
                    <a:gd name="T2" fmla="*/ 29 w 30"/>
                    <a:gd name="T3" fmla="*/ 22 h 22"/>
                    <a:gd name="T4" fmla="*/ 0 w 30"/>
                    <a:gd name="T5" fmla="*/ 3 h 22"/>
                    <a:gd name="T6" fmla="*/ 1 w 30"/>
                    <a:gd name="T7" fmla="*/ 0 h 22"/>
                    <a:gd name="T8" fmla="*/ 30 w 30"/>
                    <a:gd name="T9" fmla="*/ 19 h 22"/>
                    <a:gd name="T10" fmla="*/ 0 60000 65536"/>
                    <a:gd name="T11" fmla="*/ 0 60000 65536"/>
                    <a:gd name="T12" fmla="*/ 0 60000 65536"/>
                    <a:gd name="T13" fmla="*/ 0 60000 65536"/>
                    <a:gd name="T14" fmla="*/ 0 60000 65536"/>
                    <a:gd name="T15" fmla="*/ 0 w 30"/>
                    <a:gd name="T16" fmla="*/ 0 h 22"/>
                    <a:gd name="T17" fmla="*/ 30 w 30"/>
                    <a:gd name="T18" fmla="*/ 22 h 22"/>
                  </a:gdLst>
                  <a:ahLst/>
                  <a:cxnLst>
                    <a:cxn ang="T10">
                      <a:pos x="T0" y="T1"/>
                    </a:cxn>
                    <a:cxn ang="T11">
                      <a:pos x="T2" y="T3"/>
                    </a:cxn>
                    <a:cxn ang="T12">
                      <a:pos x="T4" y="T5"/>
                    </a:cxn>
                    <a:cxn ang="T13">
                      <a:pos x="T6" y="T7"/>
                    </a:cxn>
                    <a:cxn ang="T14">
                      <a:pos x="T8" y="T9"/>
                    </a:cxn>
                  </a:cxnLst>
                  <a:rect l="T15" t="T16" r="T17" b="T18"/>
                  <a:pathLst>
                    <a:path w="30" h="22">
                      <a:moveTo>
                        <a:pt x="30" y="19"/>
                      </a:moveTo>
                      <a:lnTo>
                        <a:pt x="29" y="22"/>
                      </a:lnTo>
                      <a:lnTo>
                        <a:pt x="0" y="3"/>
                      </a:lnTo>
                      <a:lnTo>
                        <a:pt x="1" y="0"/>
                      </a:lnTo>
                      <a:lnTo>
                        <a:pt x="30" y="19"/>
                      </a:lnTo>
                      <a:close/>
                    </a:path>
                  </a:pathLst>
                </a:custGeom>
                <a:solidFill>
                  <a:srgbClr val="4D4D4D"/>
                </a:solidFill>
                <a:ln w="9525">
                  <a:noFill/>
                  <a:round/>
                  <a:headEnd/>
                  <a:tailEnd/>
                </a:ln>
              </p:spPr>
              <p:txBody>
                <a:bodyPr/>
                <a:lstStyle/>
                <a:p>
                  <a:endParaRPr lang="en-US"/>
                </a:p>
              </p:txBody>
            </p:sp>
            <p:sp>
              <p:nvSpPr>
                <p:cNvPr id="52654" name="Freeform 267"/>
                <p:cNvSpPr>
                  <a:spLocks/>
                </p:cNvSpPr>
                <p:nvPr/>
              </p:nvSpPr>
              <p:spPr bwMode="auto">
                <a:xfrm>
                  <a:off x="4522" y="2915"/>
                  <a:ext cx="33" cy="26"/>
                </a:xfrm>
                <a:custGeom>
                  <a:avLst/>
                  <a:gdLst>
                    <a:gd name="T0" fmla="*/ 33 w 33"/>
                    <a:gd name="T1" fmla="*/ 19 h 26"/>
                    <a:gd name="T2" fmla="*/ 30 w 33"/>
                    <a:gd name="T3" fmla="*/ 26 h 26"/>
                    <a:gd name="T4" fmla="*/ 0 w 33"/>
                    <a:gd name="T5" fmla="*/ 8 h 26"/>
                    <a:gd name="T6" fmla="*/ 4 w 33"/>
                    <a:gd name="T7" fmla="*/ 0 h 26"/>
                    <a:gd name="T8" fmla="*/ 33 w 33"/>
                    <a:gd name="T9" fmla="*/ 19 h 26"/>
                    <a:gd name="T10" fmla="*/ 0 60000 65536"/>
                    <a:gd name="T11" fmla="*/ 0 60000 65536"/>
                    <a:gd name="T12" fmla="*/ 0 60000 65536"/>
                    <a:gd name="T13" fmla="*/ 0 60000 65536"/>
                    <a:gd name="T14" fmla="*/ 0 60000 65536"/>
                    <a:gd name="T15" fmla="*/ 0 w 33"/>
                    <a:gd name="T16" fmla="*/ 0 h 26"/>
                    <a:gd name="T17" fmla="*/ 33 w 33"/>
                    <a:gd name="T18" fmla="*/ 26 h 26"/>
                  </a:gdLst>
                  <a:ahLst/>
                  <a:cxnLst>
                    <a:cxn ang="T10">
                      <a:pos x="T0" y="T1"/>
                    </a:cxn>
                    <a:cxn ang="T11">
                      <a:pos x="T2" y="T3"/>
                    </a:cxn>
                    <a:cxn ang="T12">
                      <a:pos x="T4" y="T5"/>
                    </a:cxn>
                    <a:cxn ang="T13">
                      <a:pos x="T6" y="T7"/>
                    </a:cxn>
                    <a:cxn ang="T14">
                      <a:pos x="T8" y="T9"/>
                    </a:cxn>
                  </a:cxnLst>
                  <a:rect l="T15" t="T16" r="T17" b="T18"/>
                  <a:pathLst>
                    <a:path w="33" h="26">
                      <a:moveTo>
                        <a:pt x="33" y="19"/>
                      </a:moveTo>
                      <a:lnTo>
                        <a:pt x="30" y="26"/>
                      </a:lnTo>
                      <a:lnTo>
                        <a:pt x="0" y="8"/>
                      </a:lnTo>
                      <a:lnTo>
                        <a:pt x="4" y="0"/>
                      </a:lnTo>
                      <a:lnTo>
                        <a:pt x="33" y="19"/>
                      </a:lnTo>
                      <a:close/>
                    </a:path>
                  </a:pathLst>
                </a:custGeom>
                <a:solidFill>
                  <a:srgbClr val="545454"/>
                </a:solidFill>
                <a:ln w="9525">
                  <a:noFill/>
                  <a:round/>
                  <a:headEnd/>
                  <a:tailEnd/>
                </a:ln>
              </p:spPr>
              <p:txBody>
                <a:bodyPr/>
                <a:lstStyle/>
                <a:p>
                  <a:endParaRPr lang="en-US"/>
                </a:p>
              </p:txBody>
            </p:sp>
            <p:sp>
              <p:nvSpPr>
                <p:cNvPr id="52655" name="Freeform 268"/>
                <p:cNvSpPr>
                  <a:spLocks/>
                </p:cNvSpPr>
                <p:nvPr/>
              </p:nvSpPr>
              <p:spPr bwMode="auto">
                <a:xfrm>
                  <a:off x="4524" y="2915"/>
                  <a:ext cx="31" cy="21"/>
                </a:xfrm>
                <a:custGeom>
                  <a:avLst/>
                  <a:gdLst>
                    <a:gd name="T0" fmla="*/ 31 w 31"/>
                    <a:gd name="T1" fmla="*/ 19 h 21"/>
                    <a:gd name="T2" fmla="*/ 29 w 31"/>
                    <a:gd name="T3" fmla="*/ 21 h 21"/>
                    <a:gd name="T4" fmla="*/ 0 w 31"/>
                    <a:gd name="T5" fmla="*/ 3 h 21"/>
                    <a:gd name="T6" fmla="*/ 2 w 31"/>
                    <a:gd name="T7" fmla="*/ 0 h 21"/>
                    <a:gd name="T8" fmla="*/ 31 w 31"/>
                    <a:gd name="T9" fmla="*/ 19 h 21"/>
                    <a:gd name="T10" fmla="*/ 0 60000 65536"/>
                    <a:gd name="T11" fmla="*/ 0 60000 65536"/>
                    <a:gd name="T12" fmla="*/ 0 60000 65536"/>
                    <a:gd name="T13" fmla="*/ 0 60000 65536"/>
                    <a:gd name="T14" fmla="*/ 0 60000 65536"/>
                    <a:gd name="T15" fmla="*/ 0 w 31"/>
                    <a:gd name="T16" fmla="*/ 0 h 21"/>
                    <a:gd name="T17" fmla="*/ 31 w 31"/>
                    <a:gd name="T18" fmla="*/ 21 h 21"/>
                  </a:gdLst>
                  <a:ahLst/>
                  <a:cxnLst>
                    <a:cxn ang="T10">
                      <a:pos x="T0" y="T1"/>
                    </a:cxn>
                    <a:cxn ang="T11">
                      <a:pos x="T2" y="T3"/>
                    </a:cxn>
                    <a:cxn ang="T12">
                      <a:pos x="T4" y="T5"/>
                    </a:cxn>
                    <a:cxn ang="T13">
                      <a:pos x="T6" y="T7"/>
                    </a:cxn>
                    <a:cxn ang="T14">
                      <a:pos x="T8" y="T9"/>
                    </a:cxn>
                  </a:cxnLst>
                  <a:rect l="T15" t="T16" r="T17" b="T18"/>
                  <a:pathLst>
                    <a:path w="31" h="21">
                      <a:moveTo>
                        <a:pt x="31" y="19"/>
                      </a:moveTo>
                      <a:lnTo>
                        <a:pt x="29" y="21"/>
                      </a:lnTo>
                      <a:lnTo>
                        <a:pt x="0" y="3"/>
                      </a:lnTo>
                      <a:lnTo>
                        <a:pt x="2" y="0"/>
                      </a:lnTo>
                      <a:lnTo>
                        <a:pt x="31" y="19"/>
                      </a:lnTo>
                      <a:close/>
                    </a:path>
                  </a:pathLst>
                </a:custGeom>
                <a:solidFill>
                  <a:srgbClr val="545454"/>
                </a:solidFill>
                <a:ln w="9525">
                  <a:noFill/>
                  <a:round/>
                  <a:headEnd/>
                  <a:tailEnd/>
                </a:ln>
              </p:spPr>
              <p:txBody>
                <a:bodyPr/>
                <a:lstStyle/>
                <a:p>
                  <a:endParaRPr lang="en-US"/>
                </a:p>
              </p:txBody>
            </p:sp>
            <p:sp>
              <p:nvSpPr>
                <p:cNvPr id="52656" name="Freeform 269"/>
                <p:cNvSpPr>
                  <a:spLocks/>
                </p:cNvSpPr>
                <p:nvPr/>
              </p:nvSpPr>
              <p:spPr bwMode="auto">
                <a:xfrm>
                  <a:off x="4524" y="2918"/>
                  <a:ext cx="29" cy="21"/>
                </a:xfrm>
                <a:custGeom>
                  <a:avLst/>
                  <a:gdLst>
                    <a:gd name="T0" fmla="*/ 29 w 29"/>
                    <a:gd name="T1" fmla="*/ 18 h 21"/>
                    <a:gd name="T2" fmla="*/ 29 w 29"/>
                    <a:gd name="T3" fmla="*/ 21 h 21"/>
                    <a:gd name="T4" fmla="*/ 0 w 29"/>
                    <a:gd name="T5" fmla="*/ 2 h 21"/>
                    <a:gd name="T6" fmla="*/ 0 w 29"/>
                    <a:gd name="T7" fmla="*/ 0 h 21"/>
                    <a:gd name="T8" fmla="*/ 29 w 29"/>
                    <a:gd name="T9" fmla="*/ 18 h 21"/>
                    <a:gd name="T10" fmla="*/ 0 60000 65536"/>
                    <a:gd name="T11" fmla="*/ 0 60000 65536"/>
                    <a:gd name="T12" fmla="*/ 0 60000 65536"/>
                    <a:gd name="T13" fmla="*/ 0 60000 65536"/>
                    <a:gd name="T14" fmla="*/ 0 60000 65536"/>
                    <a:gd name="T15" fmla="*/ 0 w 29"/>
                    <a:gd name="T16" fmla="*/ 0 h 21"/>
                    <a:gd name="T17" fmla="*/ 29 w 29"/>
                    <a:gd name="T18" fmla="*/ 21 h 21"/>
                  </a:gdLst>
                  <a:ahLst/>
                  <a:cxnLst>
                    <a:cxn ang="T10">
                      <a:pos x="T0" y="T1"/>
                    </a:cxn>
                    <a:cxn ang="T11">
                      <a:pos x="T2" y="T3"/>
                    </a:cxn>
                    <a:cxn ang="T12">
                      <a:pos x="T4" y="T5"/>
                    </a:cxn>
                    <a:cxn ang="T13">
                      <a:pos x="T6" y="T7"/>
                    </a:cxn>
                    <a:cxn ang="T14">
                      <a:pos x="T8" y="T9"/>
                    </a:cxn>
                  </a:cxnLst>
                  <a:rect l="T15" t="T16" r="T17" b="T18"/>
                  <a:pathLst>
                    <a:path w="29" h="21">
                      <a:moveTo>
                        <a:pt x="29" y="18"/>
                      </a:moveTo>
                      <a:lnTo>
                        <a:pt x="29" y="21"/>
                      </a:lnTo>
                      <a:lnTo>
                        <a:pt x="0" y="2"/>
                      </a:lnTo>
                      <a:lnTo>
                        <a:pt x="0" y="0"/>
                      </a:lnTo>
                      <a:lnTo>
                        <a:pt x="29" y="18"/>
                      </a:lnTo>
                      <a:close/>
                    </a:path>
                  </a:pathLst>
                </a:custGeom>
                <a:solidFill>
                  <a:srgbClr val="585858"/>
                </a:solidFill>
                <a:ln w="9525">
                  <a:noFill/>
                  <a:round/>
                  <a:headEnd/>
                  <a:tailEnd/>
                </a:ln>
              </p:spPr>
              <p:txBody>
                <a:bodyPr/>
                <a:lstStyle/>
                <a:p>
                  <a:endParaRPr lang="en-US"/>
                </a:p>
              </p:txBody>
            </p:sp>
            <p:sp>
              <p:nvSpPr>
                <p:cNvPr id="52657" name="Freeform 270"/>
                <p:cNvSpPr>
                  <a:spLocks/>
                </p:cNvSpPr>
                <p:nvPr/>
              </p:nvSpPr>
              <p:spPr bwMode="auto">
                <a:xfrm>
                  <a:off x="4522" y="2920"/>
                  <a:ext cx="31" cy="21"/>
                </a:xfrm>
                <a:custGeom>
                  <a:avLst/>
                  <a:gdLst>
                    <a:gd name="T0" fmla="*/ 31 w 31"/>
                    <a:gd name="T1" fmla="*/ 19 h 21"/>
                    <a:gd name="T2" fmla="*/ 30 w 31"/>
                    <a:gd name="T3" fmla="*/ 21 h 21"/>
                    <a:gd name="T4" fmla="*/ 0 w 31"/>
                    <a:gd name="T5" fmla="*/ 3 h 21"/>
                    <a:gd name="T6" fmla="*/ 2 w 31"/>
                    <a:gd name="T7" fmla="*/ 0 h 21"/>
                    <a:gd name="T8" fmla="*/ 31 w 31"/>
                    <a:gd name="T9" fmla="*/ 19 h 21"/>
                    <a:gd name="T10" fmla="*/ 0 60000 65536"/>
                    <a:gd name="T11" fmla="*/ 0 60000 65536"/>
                    <a:gd name="T12" fmla="*/ 0 60000 65536"/>
                    <a:gd name="T13" fmla="*/ 0 60000 65536"/>
                    <a:gd name="T14" fmla="*/ 0 60000 65536"/>
                    <a:gd name="T15" fmla="*/ 0 w 31"/>
                    <a:gd name="T16" fmla="*/ 0 h 21"/>
                    <a:gd name="T17" fmla="*/ 31 w 31"/>
                    <a:gd name="T18" fmla="*/ 21 h 21"/>
                  </a:gdLst>
                  <a:ahLst/>
                  <a:cxnLst>
                    <a:cxn ang="T10">
                      <a:pos x="T0" y="T1"/>
                    </a:cxn>
                    <a:cxn ang="T11">
                      <a:pos x="T2" y="T3"/>
                    </a:cxn>
                    <a:cxn ang="T12">
                      <a:pos x="T4" y="T5"/>
                    </a:cxn>
                    <a:cxn ang="T13">
                      <a:pos x="T6" y="T7"/>
                    </a:cxn>
                    <a:cxn ang="T14">
                      <a:pos x="T8" y="T9"/>
                    </a:cxn>
                  </a:cxnLst>
                  <a:rect l="T15" t="T16" r="T17" b="T18"/>
                  <a:pathLst>
                    <a:path w="31" h="21">
                      <a:moveTo>
                        <a:pt x="31" y="19"/>
                      </a:moveTo>
                      <a:lnTo>
                        <a:pt x="30" y="21"/>
                      </a:lnTo>
                      <a:lnTo>
                        <a:pt x="0" y="3"/>
                      </a:lnTo>
                      <a:lnTo>
                        <a:pt x="2" y="0"/>
                      </a:lnTo>
                      <a:lnTo>
                        <a:pt x="31" y="19"/>
                      </a:lnTo>
                      <a:close/>
                    </a:path>
                  </a:pathLst>
                </a:custGeom>
                <a:solidFill>
                  <a:srgbClr val="5D5D5D"/>
                </a:solidFill>
                <a:ln w="9525">
                  <a:noFill/>
                  <a:round/>
                  <a:headEnd/>
                  <a:tailEnd/>
                </a:ln>
              </p:spPr>
              <p:txBody>
                <a:bodyPr/>
                <a:lstStyle/>
                <a:p>
                  <a:endParaRPr lang="en-US"/>
                </a:p>
              </p:txBody>
            </p:sp>
            <p:sp>
              <p:nvSpPr>
                <p:cNvPr id="52658" name="Freeform 271"/>
                <p:cNvSpPr>
                  <a:spLocks/>
                </p:cNvSpPr>
                <p:nvPr/>
              </p:nvSpPr>
              <p:spPr bwMode="auto">
                <a:xfrm>
                  <a:off x="4518" y="2923"/>
                  <a:ext cx="34" cy="24"/>
                </a:xfrm>
                <a:custGeom>
                  <a:avLst/>
                  <a:gdLst>
                    <a:gd name="T0" fmla="*/ 34 w 34"/>
                    <a:gd name="T1" fmla="*/ 18 h 24"/>
                    <a:gd name="T2" fmla="*/ 29 w 34"/>
                    <a:gd name="T3" fmla="*/ 24 h 24"/>
                    <a:gd name="T4" fmla="*/ 0 w 34"/>
                    <a:gd name="T5" fmla="*/ 5 h 24"/>
                    <a:gd name="T6" fmla="*/ 4 w 34"/>
                    <a:gd name="T7" fmla="*/ 0 h 24"/>
                    <a:gd name="T8" fmla="*/ 34 w 34"/>
                    <a:gd name="T9" fmla="*/ 18 h 24"/>
                    <a:gd name="T10" fmla="*/ 0 60000 65536"/>
                    <a:gd name="T11" fmla="*/ 0 60000 65536"/>
                    <a:gd name="T12" fmla="*/ 0 60000 65536"/>
                    <a:gd name="T13" fmla="*/ 0 60000 65536"/>
                    <a:gd name="T14" fmla="*/ 0 60000 65536"/>
                    <a:gd name="T15" fmla="*/ 0 w 34"/>
                    <a:gd name="T16" fmla="*/ 0 h 24"/>
                    <a:gd name="T17" fmla="*/ 34 w 34"/>
                    <a:gd name="T18" fmla="*/ 24 h 24"/>
                  </a:gdLst>
                  <a:ahLst/>
                  <a:cxnLst>
                    <a:cxn ang="T10">
                      <a:pos x="T0" y="T1"/>
                    </a:cxn>
                    <a:cxn ang="T11">
                      <a:pos x="T2" y="T3"/>
                    </a:cxn>
                    <a:cxn ang="T12">
                      <a:pos x="T4" y="T5"/>
                    </a:cxn>
                    <a:cxn ang="T13">
                      <a:pos x="T6" y="T7"/>
                    </a:cxn>
                    <a:cxn ang="T14">
                      <a:pos x="T8" y="T9"/>
                    </a:cxn>
                  </a:cxnLst>
                  <a:rect l="T15" t="T16" r="T17" b="T18"/>
                  <a:pathLst>
                    <a:path w="34" h="24">
                      <a:moveTo>
                        <a:pt x="34" y="18"/>
                      </a:moveTo>
                      <a:lnTo>
                        <a:pt x="29" y="24"/>
                      </a:lnTo>
                      <a:lnTo>
                        <a:pt x="0" y="5"/>
                      </a:lnTo>
                      <a:lnTo>
                        <a:pt x="4" y="0"/>
                      </a:lnTo>
                      <a:lnTo>
                        <a:pt x="34" y="18"/>
                      </a:lnTo>
                      <a:close/>
                    </a:path>
                  </a:pathLst>
                </a:custGeom>
                <a:solidFill>
                  <a:srgbClr val="636363"/>
                </a:solidFill>
                <a:ln w="9525">
                  <a:noFill/>
                  <a:round/>
                  <a:headEnd/>
                  <a:tailEnd/>
                </a:ln>
              </p:spPr>
              <p:txBody>
                <a:bodyPr/>
                <a:lstStyle/>
                <a:p>
                  <a:endParaRPr lang="en-US"/>
                </a:p>
              </p:txBody>
            </p:sp>
            <p:sp>
              <p:nvSpPr>
                <p:cNvPr id="52659" name="Freeform 272"/>
                <p:cNvSpPr>
                  <a:spLocks/>
                </p:cNvSpPr>
                <p:nvPr/>
              </p:nvSpPr>
              <p:spPr bwMode="auto">
                <a:xfrm>
                  <a:off x="4521" y="2923"/>
                  <a:ext cx="31" cy="20"/>
                </a:xfrm>
                <a:custGeom>
                  <a:avLst/>
                  <a:gdLst>
                    <a:gd name="T0" fmla="*/ 31 w 31"/>
                    <a:gd name="T1" fmla="*/ 18 h 20"/>
                    <a:gd name="T2" fmla="*/ 29 w 31"/>
                    <a:gd name="T3" fmla="*/ 20 h 20"/>
                    <a:gd name="T4" fmla="*/ 0 w 31"/>
                    <a:gd name="T5" fmla="*/ 2 h 20"/>
                    <a:gd name="T6" fmla="*/ 1 w 31"/>
                    <a:gd name="T7" fmla="*/ 0 h 20"/>
                    <a:gd name="T8" fmla="*/ 31 w 31"/>
                    <a:gd name="T9" fmla="*/ 18 h 20"/>
                    <a:gd name="T10" fmla="*/ 0 60000 65536"/>
                    <a:gd name="T11" fmla="*/ 0 60000 65536"/>
                    <a:gd name="T12" fmla="*/ 0 60000 65536"/>
                    <a:gd name="T13" fmla="*/ 0 60000 65536"/>
                    <a:gd name="T14" fmla="*/ 0 60000 65536"/>
                    <a:gd name="T15" fmla="*/ 0 w 31"/>
                    <a:gd name="T16" fmla="*/ 0 h 20"/>
                    <a:gd name="T17" fmla="*/ 31 w 31"/>
                    <a:gd name="T18" fmla="*/ 20 h 20"/>
                  </a:gdLst>
                  <a:ahLst/>
                  <a:cxnLst>
                    <a:cxn ang="T10">
                      <a:pos x="T0" y="T1"/>
                    </a:cxn>
                    <a:cxn ang="T11">
                      <a:pos x="T2" y="T3"/>
                    </a:cxn>
                    <a:cxn ang="T12">
                      <a:pos x="T4" y="T5"/>
                    </a:cxn>
                    <a:cxn ang="T13">
                      <a:pos x="T6" y="T7"/>
                    </a:cxn>
                    <a:cxn ang="T14">
                      <a:pos x="T8" y="T9"/>
                    </a:cxn>
                  </a:cxnLst>
                  <a:rect l="T15" t="T16" r="T17" b="T18"/>
                  <a:pathLst>
                    <a:path w="31" h="20">
                      <a:moveTo>
                        <a:pt x="31" y="18"/>
                      </a:moveTo>
                      <a:lnTo>
                        <a:pt x="29" y="20"/>
                      </a:lnTo>
                      <a:lnTo>
                        <a:pt x="0" y="2"/>
                      </a:lnTo>
                      <a:lnTo>
                        <a:pt x="1" y="0"/>
                      </a:lnTo>
                      <a:lnTo>
                        <a:pt x="31" y="18"/>
                      </a:lnTo>
                      <a:close/>
                    </a:path>
                  </a:pathLst>
                </a:custGeom>
                <a:solidFill>
                  <a:srgbClr val="636363"/>
                </a:solidFill>
                <a:ln w="9525">
                  <a:noFill/>
                  <a:round/>
                  <a:headEnd/>
                  <a:tailEnd/>
                </a:ln>
              </p:spPr>
              <p:txBody>
                <a:bodyPr/>
                <a:lstStyle/>
                <a:p>
                  <a:endParaRPr lang="en-US"/>
                </a:p>
              </p:txBody>
            </p:sp>
            <p:sp>
              <p:nvSpPr>
                <p:cNvPr id="52660" name="Freeform 273"/>
                <p:cNvSpPr>
                  <a:spLocks/>
                </p:cNvSpPr>
                <p:nvPr/>
              </p:nvSpPr>
              <p:spPr bwMode="auto">
                <a:xfrm>
                  <a:off x="4519" y="2925"/>
                  <a:ext cx="31" cy="21"/>
                </a:xfrm>
                <a:custGeom>
                  <a:avLst/>
                  <a:gdLst>
                    <a:gd name="T0" fmla="*/ 31 w 31"/>
                    <a:gd name="T1" fmla="*/ 18 h 21"/>
                    <a:gd name="T2" fmla="*/ 29 w 31"/>
                    <a:gd name="T3" fmla="*/ 21 h 21"/>
                    <a:gd name="T4" fmla="*/ 0 w 31"/>
                    <a:gd name="T5" fmla="*/ 1 h 21"/>
                    <a:gd name="T6" fmla="*/ 2 w 31"/>
                    <a:gd name="T7" fmla="*/ 0 h 21"/>
                    <a:gd name="T8" fmla="*/ 31 w 31"/>
                    <a:gd name="T9" fmla="*/ 18 h 21"/>
                    <a:gd name="T10" fmla="*/ 0 60000 65536"/>
                    <a:gd name="T11" fmla="*/ 0 60000 65536"/>
                    <a:gd name="T12" fmla="*/ 0 60000 65536"/>
                    <a:gd name="T13" fmla="*/ 0 60000 65536"/>
                    <a:gd name="T14" fmla="*/ 0 60000 65536"/>
                    <a:gd name="T15" fmla="*/ 0 w 31"/>
                    <a:gd name="T16" fmla="*/ 0 h 21"/>
                    <a:gd name="T17" fmla="*/ 31 w 31"/>
                    <a:gd name="T18" fmla="*/ 21 h 21"/>
                  </a:gdLst>
                  <a:ahLst/>
                  <a:cxnLst>
                    <a:cxn ang="T10">
                      <a:pos x="T0" y="T1"/>
                    </a:cxn>
                    <a:cxn ang="T11">
                      <a:pos x="T2" y="T3"/>
                    </a:cxn>
                    <a:cxn ang="T12">
                      <a:pos x="T4" y="T5"/>
                    </a:cxn>
                    <a:cxn ang="T13">
                      <a:pos x="T6" y="T7"/>
                    </a:cxn>
                    <a:cxn ang="T14">
                      <a:pos x="T8" y="T9"/>
                    </a:cxn>
                  </a:cxnLst>
                  <a:rect l="T15" t="T16" r="T17" b="T18"/>
                  <a:pathLst>
                    <a:path w="31" h="21">
                      <a:moveTo>
                        <a:pt x="31" y="18"/>
                      </a:moveTo>
                      <a:lnTo>
                        <a:pt x="29" y="21"/>
                      </a:lnTo>
                      <a:lnTo>
                        <a:pt x="0" y="1"/>
                      </a:lnTo>
                      <a:lnTo>
                        <a:pt x="2" y="0"/>
                      </a:lnTo>
                      <a:lnTo>
                        <a:pt x="31" y="18"/>
                      </a:lnTo>
                      <a:close/>
                    </a:path>
                  </a:pathLst>
                </a:custGeom>
                <a:solidFill>
                  <a:srgbClr val="676767"/>
                </a:solidFill>
                <a:ln w="9525">
                  <a:noFill/>
                  <a:round/>
                  <a:headEnd/>
                  <a:tailEnd/>
                </a:ln>
              </p:spPr>
              <p:txBody>
                <a:bodyPr/>
                <a:lstStyle/>
                <a:p>
                  <a:endParaRPr lang="en-US"/>
                </a:p>
              </p:txBody>
            </p:sp>
            <p:sp>
              <p:nvSpPr>
                <p:cNvPr id="52661" name="Freeform 274"/>
                <p:cNvSpPr>
                  <a:spLocks/>
                </p:cNvSpPr>
                <p:nvPr/>
              </p:nvSpPr>
              <p:spPr bwMode="auto">
                <a:xfrm>
                  <a:off x="4518" y="2926"/>
                  <a:ext cx="30" cy="21"/>
                </a:xfrm>
                <a:custGeom>
                  <a:avLst/>
                  <a:gdLst>
                    <a:gd name="T0" fmla="*/ 30 w 30"/>
                    <a:gd name="T1" fmla="*/ 20 h 21"/>
                    <a:gd name="T2" fmla="*/ 29 w 30"/>
                    <a:gd name="T3" fmla="*/ 21 h 21"/>
                    <a:gd name="T4" fmla="*/ 0 w 30"/>
                    <a:gd name="T5" fmla="*/ 2 h 21"/>
                    <a:gd name="T6" fmla="*/ 1 w 30"/>
                    <a:gd name="T7" fmla="*/ 0 h 21"/>
                    <a:gd name="T8" fmla="*/ 30 w 30"/>
                    <a:gd name="T9" fmla="*/ 20 h 21"/>
                    <a:gd name="T10" fmla="*/ 0 60000 65536"/>
                    <a:gd name="T11" fmla="*/ 0 60000 65536"/>
                    <a:gd name="T12" fmla="*/ 0 60000 65536"/>
                    <a:gd name="T13" fmla="*/ 0 60000 65536"/>
                    <a:gd name="T14" fmla="*/ 0 60000 65536"/>
                    <a:gd name="T15" fmla="*/ 0 w 30"/>
                    <a:gd name="T16" fmla="*/ 0 h 21"/>
                    <a:gd name="T17" fmla="*/ 30 w 30"/>
                    <a:gd name="T18" fmla="*/ 21 h 21"/>
                  </a:gdLst>
                  <a:ahLst/>
                  <a:cxnLst>
                    <a:cxn ang="T10">
                      <a:pos x="T0" y="T1"/>
                    </a:cxn>
                    <a:cxn ang="T11">
                      <a:pos x="T2" y="T3"/>
                    </a:cxn>
                    <a:cxn ang="T12">
                      <a:pos x="T4" y="T5"/>
                    </a:cxn>
                    <a:cxn ang="T13">
                      <a:pos x="T6" y="T7"/>
                    </a:cxn>
                    <a:cxn ang="T14">
                      <a:pos x="T8" y="T9"/>
                    </a:cxn>
                  </a:cxnLst>
                  <a:rect l="T15" t="T16" r="T17" b="T18"/>
                  <a:pathLst>
                    <a:path w="30" h="21">
                      <a:moveTo>
                        <a:pt x="30" y="20"/>
                      </a:moveTo>
                      <a:lnTo>
                        <a:pt x="29" y="21"/>
                      </a:lnTo>
                      <a:lnTo>
                        <a:pt x="0" y="2"/>
                      </a:lnTo>
                      <a:lnTo>
                        <a:pt x="1" y="0"/>
                      </a:lnTo>
                      <a:lnTo>
                        <a:pt x="30" y="20"/>
                      </a:lnTo>
                      <a:close/>
                    </a:path>
                  </a:pathLst>
                </a:custGeom>
                <a:solidFill>
                  <a:srgbClr val="6C6C6C"/>
                </a:solidFill>
                <a:ln w="9525">
                  <a:noFill/>
                  <a:round/>
                  <a:headEnd/>
                  <a:tailEnd/>
                </a:ln>
              </p:spPr>
              <p:txBody>
                <a:bodyPr/>
                <a:lstStyle/>
                <a:p>
                  <a:endParaRPr lang="en-US"/>
                </a:p>
              </p:txBody>
            </p:sp>
            <p:sp>
              <p:nvSpPr>
                <p:cNvPr id="52662" name="Freeform 275"/>
                <p:cNvSpPr>
                  <a:spLocks/>
                </p:cNvSpPr>
                <p:nvPr/>
              </p:nvSpPr>
              <p:spPr bwMode="auto">
                <a:xfrm>
                  <a:off x="4513" y="2928"/>
                  <a:ext cx="34" cy="24"/>
                </a:xfrm>
                <a:custGeom>
                  <a:avLst/>
                  <a:gdLst>
                    <a:gd name="T0" fmla="*/ 34 w 34"/>
                    <a:gd name="T1" fmla="*/ 19 h 24"/>
                    <a:gd name="T2" fmla="*/ 29 w 34"/>
                    <a:gd name="T3" fmla="*/ 24 h 24"/>
                    <a:gd name="T4" fmla="*/ 0 w 34"/>
                    <a:gd name="T5" fmla="*/ 5 h 24"/>
                    <a:gd name="T6" fmla="*/ 5 w 34"/>
                    <a:gd name="T7" fmla="*/ 0 h 24"/>
                    <a:gd name="T8" fmla="*/ 34 w 34"/>
                    <a:gd name="T9" fmla="*/ 19 h 24"/>
                    <a:gd name="T10" fmla="*/ 0 60000 65536"/>
                    <a:gd name="T11" fmla="*/ 0 60000 65536"/>
                    <a:gd name="T12" fmla="*/ 0 60000 65536"/>
                    <a:gd name="T13" fmla="*/ 0 60000 65536"/>
                    <a:gd name="T14" fmla="*/ 0 60000 65536"/>
                    <a:gd name="T15" fmla="*/ 0 w 34"/>
                    <a:gd name="T16" fmla="*/ 0 h 24"/>
                    <a:gd name="T17" fmla="*/ 34 w 34"/>
                    <a:gd name="T18" fmla="*/ 24 h 24"/>
                  </a:gdLst>
                  <a:ahLst/>
                  <a:cxnLst>
                    <a:cxn ang="T10">
                      <a:pos x="T0" y="T1"/>
                    </a:cxn>
                    <a:cxn ang="T11">
                      <a:pos x="T2" y="T3"/>
                    </a:cxn>
                    <a:cxn ang="T12">
                      <a:pos x="T4" y="T5"/>
                    </a:cxn>
                    <a:cxn ang="T13">
                      <a:pos x="T6" y="T7"/>
                    </a:cxn>
                    <a:cxn ang="T14">
                      <a:pos x="T8" y="T9"/>
                    </a:cxn>
                  </a:cxnLst>
                  <a:rect l="T15" t="T16" r="T17" b="T18"/>
                  <a:pathLst>
                    <a:path w="34" h="24">
                      <a:moveTo>
                        <a:pt x="34" y="19"/>
                      </a:moveTo>
                      <a:lnTo>
                        <a:pt x="29" y="24"/>
                      </a:lnTo>
                      <a:lnTo>
                        <a:pt x="0" y="5"/>
                      </a:lnTo>
                      <a:lnTo>
                        <a:pt x="5" y="0"/>
                      </a:lnTo>
                      <a:lnTo>
                        <a:pt x="34" y="19"/>
                      </a:lnTo>
                      <a:close/>
                    </a:path>
                  </a:pathLst>
                </a:custGeom>
                <a:solidFill>
                  <a:srgbClr val="717171"/>
                </a:solidFill>
                <a:ln w="9525">
                  <a:noFill/>
                  <a:round/>
                  <a:headEnd/>
                  <a:tailEnd/>
                </a:ln>
              </p:spPr>
              <p:txBody>
                <a:bodyPr/>
                <a:lstStyle/>
                <a:p>
                  <a:endParaRPr lang="en-US"/>
                </a:p>
              </p:txBody>
            </p:sp>
            <p:sp>
              <p:nvSpPr>
                <p:cNvPr id="52663" name="Freeform 276"/>
                <p:cNvSpPr>
                  <a:spLocks/>
                </p:cNvSpPr>
                <p:nvPr/>
              </p:nvSpPr>
              <p:spPr bwMode="auto">
                <a:xfrm>
                  <a:off x="4516" y="2928"/>
                  <a:ext cx="31" cy="21"/>
                </a:xfrm>
                <a:custGeom>
                  <a:avLst/>
                  <a:gdLst>
                    <a:gd name="T0" fmla="*/ 31 w 31"/>
                    <a:gd name="T1" fmla="*/ 19 h 21"/>
                    <a:gd name="T2" fmla="*/ 27 w 31"/>
                    <a:gd name="T3" fmla="*/ 21 h 21"/>
                    <a:gd name="T4" fmla="*/ 0 w 31"/>
                    <a:gd name="T5" fmla="*/ 3 h 21"/>
                    <a:gd name="T6" fmla="*/ 2 w 31"/>
                    <a:gd name="T7" fmla="*/ 0 h 21"/>
                    <a:gd name="T8" fmla="*/ 31 w 31"/>
                    <a:gd name="T9" fmla="*/ 19 h 21"/>
                    <a:gd name="T10" fmla="*/ 0 60000 65536"/>
                    <a:gd name="T11" fmla="*/ 0 60000 65536"/>
                    <a:gd name="T12" fmla="*/ 0 60000 65536"/>
                    <a:gd name="T13" fmla="*/ 0 60000 65536"/>
                    <a:gd name="T14" fmla="*/ 0 60000 65536"/>
                    <a:gd name="T15" fmla="*/ 0 w 31"/>
                    <a:gd name="T16" fmla="*/ 0 h 21"/>
                    <a:gd name="T17" fmla="*/ 31 w 31"/>
                    <a:gd name="T18" fmla="*/ 21 h 21"/>
                  </a:gdLst>
                  <a:ahLst/>
                  <a:cxnLst>
                    <a:cxn ang="T10">
                      <a:pos x="T0" y="T1"/>
                    </a:cxn>
                    <a:cxn ang="T11">
                      <a:pos x="T2" y="T3"/>
                    </a:cxn>
                    <a:cxn ang="T12">
                      <a:pos x="T4" y="T5"/>
                    </a:cxn>
                    <a:cxn ang="T13">
                      <a:pos x="T6" y="T7"/>
                    </a:cxn>
                    <a:cxn ang="T14">
                      <a:pos x="T8" y="T9"/>
                    </a:cxn>
                  </a:cxnLst>
                  <a:rect l="T15" t="T16" r="T17" b="T18"/>
                  <a:pathLst>
                    <a:path w="31" h="21">
                      <a:moveTo>
                        <a:pt x="31" y="19"/>
                      </a:moveTo>
                      <a:lnTo>
                        <a:pt x="27" y="21"/>
                      </a:lnTo>
                      <a:lnTo>
                        <a:pt x="0" y="3"/>
                      </a:lnTo>
                      <a:lnTo>
                        <a:pt x="2" y="0"/>
                      </a:lnTo>
                      <a:lnTo>
                        <a:pt x="31" y="19"/>
                      </a:lnTo>
                      <a:close/>
                    </a:path>
                  </a:pathLst>
                </a:custGeom>
                <a:solidFill>
                  <a:srgbClr val="717171"/>
                </a:solidFill>
                <a:ln w="9525">
                  <a:noFill/>
                  <a:round/>
                  <a:headEnd/>
                  <a:tailEnd/>
                </a:ln>
              </p:spPr>
              <p:txBody>
                <a:bodyPr/>
                <a:lstStyle/>
                <a:p>
                  <a:endParaRPr lang="en-US"/>
                </a:p>
              </p:txBody>
            </p:sp>
            <p:sp>
              <p:nvSpPr>
                <p:cNvPr id="52664" name="Freeform 277"/>
                <p:cNvSpPr>
                  <a:spLocks/>
                </p:cNvSpPr>
                <p:nvPr/>
              </p:nvSpPr>
              <p:spPr bwMode="auto">
                <a:xfrm>
                  <a:off x="4513" y="2931"/>
                  <a:ext cx="30" cy="21"/>
                </a:xfrm>
                <a:custGeom>
                  <a:avLst/>
                  <a:gdLst>
                    <a:gd name="T0" fmla="*/ 30 w 30"/>
                    <a:gd name="T1" fmla="*/ 18 h 21"/>
                    <a:gd name="T2" fmla="*/ 29 w 30"/>
                    <a:gd name="T3" fmla="*/ 21 h 21"/>
                    <a:gd name="T4" fmla="*/ 0 w 30"/>
                    <a:gd name="T5" fmla="*/ 2 h 21"/>
                    <a:gd name="T6" fmla="*/ 3 w 30"/>
                    <a:gd name="T7" fmla="*/ 0 h 21"/>
                    <a:gd name="T8" fmla="*/ 30 w 30"/>
                    <a:gd name="T9" fmla="*/ 18 h 21"/>
                    <a:gd name="T10" fmla="*/ 0 60000 65536"/>
                    <a:gd name="T11" fmla="*/ 0 60000 65536"/>
                    <a:gd name="T12" fmla="*/ 0 60000 65536"/>
                    <a:gd name="T13" fmla="*/ 0 60000 65536"/>
                    <a:gd name="T14" fmla="*/ 0 60000 65536"/>
                    <a:gd name="T15" fmla="*/ 0 w 30"/>
                    <a:gd name="T16" fmla="*/ 0 h 21"/>
                    <a:gd name="T17" fmla="*/ 30 w 30"/>
                    <a:gd name="T18" fmla="*/ 21 h 21"/>
                  </a:gdLst>
                  <a:ahLst/>
                  <a:cxnLst>
                    <a:cxn ang="T10">
                      <a:pos x="T0" y="T1"/>
                    </a:cxn>
                    <a:cxn ang="T11">
                      <a:pos x="T2" y="T3"/>
                    </a:cxn>
                    <a:cxn ang="T12">
                      <a:pos x="T4" y="T5"/>
                    </a:cxn>
                    <a:cxn ang="T13">
                      <a:pos x="T6" y="T7"/>
                    </a:cxn>
                    <a:cxn ang="T14">
                      <a:pos x="T8" y="T9"/>
                    </a:cxn>
                  </a:cxnLst>
                  <a:rect l="T15" t="T16" r="T17" b="T18"/>
                  <a:pathLst>
                    <a:path w="30" h="21">
                      <a:moveTo>
                        <a:pt x="30" y="18"/>
                      </a:moveTo>
                      <a:lnTo>
                        <a:pt x="29" y="21"/>
                      </a:lnTo>
                      <a:lnTo>
                        <a:pt x="0" y="2"/>
                      </a:lnTo>
                      <a:lnTo>
                        <a:pt x="3" y="0"/>
                      </a:lnTo>
                      <a:lnTo>
                        <a:pt x="30" y="18"/>
                      </a:lnTo>
                      <a:close/>
                    </a:path>
                  </a:pathLst>
                </a:custGeom>
                <a:solidFill>
                  <a:srgbClr val="747474"/>
                </a:solidFill>
                <a:ln w="9525">
                  <a:noFill/>
                  <a:round/>
                  <a:headEnd/>
                  <a:tailEnd/>
                </a:ln>
              </p:spPr>
              <p:txBody>
                <a:bodyPr/>
                <a:lstStyle/>
                <a:p>
                  <a:endParaRPr lang="en-US"/>
                </a:p>
              </p:txBody>
            </p:sp>
            <p:sp>
              <p:nvSpPr>
                <p:cNvPr id="52665" name="Freeform 278"/>
                <p:cNvSpPr>
                  <a:spLocks/>
                </p:cNvSpPr>
                <p:nvPr/>
              </p:nvSpPr>
              <p:spPr bwMode="auto">
                <a:xfrm>
                  <a:off x="4513" y="2933"/>
                  <a:ext cx="29" cy="21"/>
                </a:xfrm>
                <a:custGeom>
                  <a:avLst/>
                  <a:gdLst>
                    <a:gd name="T0" fmla="*/ 29 w 29"/>
                    <a:gd name="T1" fmla="*/ 19 h 21"/>
                    <a:gd name="T2" fmla="*/ 29 w 29"/>
                    <a:gd name="T3" fmla="*/ 21 h 21"/>
                    <a:gd name="T4" fmla="*/ 0 w 29"/>
                    <a:gd name="T5" fmla="*/ 1 h 21"/>
                    <a:gd name="T6" fmla="*/ 0 w 29"/>
                    <a:gd name="T7" fmla="*/ 0 h 21"/>
                    <a:gd name="T8" fmla="*/ 29 w 29"/>
                    <a:gd name="T9" fmla="*/ 19 h 21"/>
                    <a:gd name="T10" fmla="*/ 0 60000 65536"/>
                    <a:gd name="T11" fmla="*/ 0 60000 65536"/>
                    <a:gd name="T12" fmla="*/ 0 60000 65536"/>
                    <a:gd name="T13" fmla="*/ 0 60000 65536"/>
                    <a:gd name="T14" fmla="*/ 0 60000 65536"/>
                    <a:gd name="T15" fmla="*/ 0 w 29"/>
                    <a:gd name="T16" fmla="*/ 0 h 21"/>
                    <a:gd name="T17" fmla="*/ 29 w 29"/>
                    <a:gd name="T18" fmla="*/ 21 h 21"/>
                  </a:gdLst>
                  <a:ahLst/>
                  <a:cxnLst>
                    <a:cxn ang="T10">
                      <a:pos x="T0" y="T1"/>
                    </a:cxn>
                    <a:cxn ang="T11">
                      <a:pos x="T2" y="T3"/>
                    </a:cxn>
                    <a:cxn ang="T12">
                      <a:pos x="T4" y="T5"/>
                    </a:cxn>
                    <a:cxn ang="T13">
                      <a:pos x="T6" y="T7"/>
                    </a:cxn>
                    <a:cxn ang="T14">
                      <a:pos x="T8" y="T9"/>
                    </a:cxn>
                  </a:cxnLst>
                  <a:rect l="T15" t="T16" r="T17" b="T18"/>
                  <a:pathLst>
                    <a:path w="29" h="21">
                      <a:moveTo>
                        <a:pt x="29" y="19"/>
                      </a:moveTo>
                      <a:lnTo>
                        <a:pt x="29" y="21"/>
                      </a:lnTo>
                      <a:lnTo>
                        <a:pt x="0" y="1"/>
                      </a:lnTo>
                      <a:lnTo>
                        <a:pt x="0" y="0"/>
                      </a:lnTo>
                      <a:lnTo>
                        <a:pt x="29" y="19"/>
                      </a:lnTo>
                      <a:close/>
                    </a:path>
                  </a:pathLst>
                </a:custGeom>
                <a:solidFill>
                  <a:srgbClr val="393939"/>
                </a:solidFill>
                <a:ln w="9525">
                  <a:noFill/>
                  <a:round/>
                  <a:headEnd/>
                  <a:tailEnd/>
                </a:ln>
              </p:spPr>
              <p:txBody>
                <a:bodyPr/>
                <a:lstStyle/>
                <a:p>
                  <a:endParaRPr lang="en-US"/>
                </a:p>
              </p:txBody>
            </p:sp>
            <p:sp>
              <p:nvSpPr>
                <p:cNvPr id="52666" name="Freeform 279"/>
                <p:cNvSpPr>
                  <a:spLocks/>
                </p:cNvSpPr>
                <p:nvPr/>
              </p:nvSpPr>
              <p:spPr bwMode="auto">
                <a:xfrm>
                  <a:off x="4513" y="2834"/>
                  <a:ext cx="29" cy="18"/>
                </a:xfrm>
                <a:custGeom>
                  <a:avLst/>
                  <a:gdLst>
                    <a:gd name="T0" fmla="*/ 29 w 29"/>
                    <a:gd name="T1" fmla="*/ 17 h 18"/>
                    <a:gd name="T2" fmla="*/ 29 w 29"/>
                    <a:gd name="T3" fmla="*/ 18 h 18"/>
                    <a:gd name="T4" fmla="*/ 0 w 29"/>
                    <a:gd name="T5" fmla="*/ 2 h 18"/>
                    <a:gd name="T6" fmla="*/ 0 w 29"/>
                    <a:gd name="T7" fmla="*/ 0 h 18"/>
                    <a:gd name="T8" fmla="*/ 29 w 29"/>
                    <a:gd name="T9" fmla="*/ 17 h 18"/>
                    <a:gd name="T10" fmla="*/ 0 60000 65536"/>
                    <a:gd name="T11" fmla="*/ 0 60000 65536"/>
                    <a:gd name="T12" fmla="*/ 0 60000 65536"/>
                    <a:gd name="T13" fmla="*/ 0 60000 65536"/>
                    <a:gd name="T14" fmla="*/ 0 60000 65536"/>
                    <a:gd name="T15" fmla="*/ 0 w 29"/>
                    <a:gd name="T16" fmla="*/ 0 h 18"/>
                    <a:gd name="T17" fmla="*/ 29 w 29"/>
                    <a:gd name="T18" fmla="*/ 18 h 18"/>
                  </a:gdLst>
                  <a:ahLst/>
                  <a:cxnLst>
                    <a:cxn ang="T10">
                      <a:pos x="T0" y="T1"/>
                    </a:cxn>
                    <a:cxn ang="T11">
                      <a:pos x="T2" y="T3"/>
                    </a:cxn>
                    <a:cxn ang="T12">
                      <a:pos x="T4" y="T5"/>
                    </a:cxn>
                    <a:cxn ang="T13">
                      <a:pos x="T6" y="T7"/>
                    </a:cxn>
                    <a:cxn ang="T14">
                      <a:pos x="T8" y="T9"/>
                    </a:cxn>
                  </a:cxnLst>
                  <a:rect l="T15" t="T16" r="T17" b="T18"/>
                  <a:pathLst>
                    <a:path w="29" h="18">
                      <a:moveTo>
                        <a:pt x="29" y="17"/>
                      </a:moveTo>
                      <a:lnTo>
                        <a:pt x="29" y="18"/>
                      </a:lnTo>
                      <a:lnTo>
                        <a:pt x="0" y="2"/>
                      </a:lnTo>
                      <a:lnTo>
                        <a:pt x="0" y="0"/>
                      </a:lnTo>
                      <a:lnTo>
                        <a:pt x="29" y="17"/>
                      </a:lnTo>
                      <a:close/>
                    </a:path>
                  </a:pathLst>
                </a:custGeom>
                <a:solidFill>
                  <a:srgbClr val="393939"/>
                </a:solidFill>
                <a:ln w="9525">
                  <a:noFill/>
                  <a:round/>
                  <a:headEnd/>
                  <a:tailEnd/>
                </a:ln>
              </p:spPr>
              <p:txBody>
                <a:bodyPr/>
                <a:lstStyle/>
                <a:p>
                  <a:endParaRPr lang="en-US"/>
                </a:p>
              </p:txBody>
            </p:sp>
            <p:sp>
              <p:nvSpPr>
                <p:cNvPr id="52667" name="Freeform 280"/>
                <p:cNvSpPr>
                  <a:spLocks/>
                </p:cNvSpPr>
                <p:nvPr/>
              </p:nvSpPr>
              <p:spPr bwMode="auto">
                <a:xfrm>
                  <a:off x="4542" y="2851"/>
                  <a:ext cx="27" cy="103"/>
                </a:xfrm>
                <a:custGeom>
                  <a:avLst/>
                  <a:gdLst>
                    <a:gd name="T0" fmla="*/ 0 w 27"/>
                    <a:gd name="T1" fmla="*/ 1 h 103"/>
                    <a:gd name="T2" fmla="*/ 8 w 27"/>
                    <a:gd name="T3" fmla="*/ 9 h 103"/>
                    <a:gd name="T4" fmla="*/ 13 w 27"/>
                    <a:gd name="T5" fmla="*/ 19 h 103"/>
                    <a:gd name="T6" fmla="*/ 16 w 27"/>
                    <a:gd name="T7" fmla="*/ 32 h 103"/>
                    <a:gd name="T8" fmla="*/ 18 w 27"/>
                    <a:gd name="T9" fmla="*/ 53 h 103"/>
                    <a:gd name="T10" fmla="*/ 16 w 27"/>
                    <a:gd name="T11" fmla="*/ 74 h 103"/>
                    <a:gd name="T12" fmla="*/ 13 w 27"/>
                    <a:gd name="T13" fmla="*/ 83 h 103"/>
                    <a:gd name="T14" fmla="*/ 10 w 27"/>
                    <a:gd name="T15" fmla="*/ 90 h 103"/>
                    <a:gd name="T16" fmla="*/ 5 w 27"/>
                    <a:gd name="T17" fmla="*/ 96 h 103"/>
                    <a:gd name="T18" fmla="*/ 0 w 27"/>
                    <a:gd name="T19" fmla="*/ 101 h 103"/>
                    <a:gd name="T20" fmla="*/ 0 w 27"/>
                    <a:gd name="T21" fmla="*/ 103 h 103"/>
                    <a:gd name="T22" fmla="*/ 5 w 27"/>
                    <a:gd name="T23" fmla="*/ 100 h 103"/>
                    <a:gd name="T24" fmla="*/ 11 w 27"/>
                    <a:gd name="T25" fmla="*/ 95 h 103"/>
                    <a:gd name="T26" fmla="*/ 14 w 27"/>
                    <a:gd name="T27" fmla="*/ 88 h 103"/>
                    <a:gd name="T28" fmla="*/ 19 w 27"/>
                    <a:gd name="T29" fmla="*/ 82 h 103"/>
                    <a:gd name="T30" fmla="*/ 24 w 27"/>
                    <a:gd name="T31" fmla="*/ 67 h 103"/>
                    <a:gd name="T32" fmla="*/ 27 w 27"/>
                    <a:gd name="T33" fmla="*/ 51 h 103"/>
                    <a:gd name="T34" fmla="*/ 26 w 27"/>
                    <a:gd name="T35" fmla="*/ 40 h 103"/>
                    <a:gd name="T36" fmla="*/ 22 w 27"/>
                    <a:gd name="T37" fmla="*/ 29 h 103"/>
                    <a:gd name="T38" fmla="*/ 18 w 27"/>
                    <a:gd name="T39" fmla="*/ 19 h 103"/>
                    <a:gd name="T40" fmla="*/ 11 w 27"/>
                    <a:gd name="T41" fmla="*/ 9 h 103"/>
                    <a:gd name="T42" fmla="*/ 6 w 27"/>
                    <a:gd name="T43" fmla="*/ 4 h 103"/>
                    <a:gd name="T44" fmla="*/ 0 w 27"/>
                    <a:gd name="T45" fmla="*/ 0 h 103"/>
                    <a:gd name="T46" fmla="*/ 0 w 27"/>
                    <a:gd name="T47" fmla="*/ 1 h 1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
                    <a:gd name="T73" fmla="*/ 0 h 103"/>
                    <a:gd name="T74" fmla="*/ 27 w 27"/>
                    <a:gd name="T75" fmla="*/ 103 h 1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 h="103">
                      <a:moveTo>
                        <a:pt x="0" y="1"/>
                      </a:moveTo>
                      <a:lnTo>
                        <a:pt x="8" y="9"/>
                      </a:lnTo>
                      <a:lnTo>
                        <a:pt x="13" y="19"/>
                      </a:lnTo>
                      <a:lnTo>
                        <a:pt x="16" y="32"/>
                      </a:lnTo>
                      <a:lnTo>
                        <a:pt x="18" y="53"/>
                      </a:lnTo>
                      <a:lnTo>
                        <a:pt x="16" y="74"/>
                      </a:lnTo>
                      <a:lnTo>
                        <a:pt x="13" y="83"/>
                      </a:lnTo>
                      <a:lnTo>
                        <a:pt x="10" y="90"/>
                      </a:lnTo>
                      <a:lnTo>
                        <a:pt x="5" y="96"/>
                      </a:lnTo>
                      <a:lnTo>
                        <a:pt x="0" y="101"/>
                      </a:lnTo>
                      <a:lnTo>
                        <a:pt x="0" y="103"/>
                      </a:lnTo>
                      <a:lnTo>
                        <a:pt x="5" y="100"/>
                      </a:lnTo>
                      <a:lnTo>
                        <a:pt x="11" y="95"/>
                      </a:lnTo>
                      <a:lnTo>
                        <a:pt x="14" y="88"/>
                      </a:lnTo>
                      <a:lnTo>
                        <a:pt x="19" y="82"/>
                      </a:lnTo>
                      <a:lnTo>
                        <a:pt x="24" y="67"/>
                      </a:lnTo>
                      <a:lnTo>
                        <a:pt x="27" y="51"/>
                      </a:lnTo>
                      <a:lnTo>
                        <a:pt x="26" y="40"/>
                      </a:lnTo>
                      <a:lnTo>
                        <a:pt x="22" y="29"/>
                      </a:lnTo>
                      <a:lnTo>
                        <a:pt x="18" y="19"/>
                      </a:lnTo>
                      <a:lnTo>
                        <a:pt x="11" y="9"/>
                      </a:lnTo>
                      <a:lnTo>
                        <a:pt x="6" y="4"/>
                      </a:lnTo>
                      <a:lnTo>
                        <a:pt x="0" y="0"/>
                      </a:lnTo>
                      <a:lnTo>
                        <a:pt x="0" y="1"/>
                      </a:lnTo>
                      <a:close/>
                    </a:path>
                  </a:pathLst>
                </a:custGeom>
                <a:solidFill>
                  <a:srgbClr val="111111"/>
                </a:solidFill>
                <a:ln w="9525">
                  <a:noFill/>
                  <a:round/>
                  <a:headEnd/>
                  <a:tailEnd/>
                </a:ln>
              </p:spPr>
              <p:txBody>
                <a:bodyPr/>
                <a:lstStyle/>
                <a:p>
                  <a:endParaRPr lang="en-US"/>
                </a:p>
              </p:txBody>
            </p:sp>
            <p:sp>
              <p:nvSpPr>
                <p:cNvPr id="52668" name="Freeform 281"/>
                <p:cNvSpPr>
                  <a:spLocks/>
                </p:cNvSpPr>
                <p:nvPr/>
              </p:nvSpPr>
              <p:spPr bwMode="auto">
                <a:xfrm>
                  <a:off x="4506" y="2909"/>
                  <a:ext cx="34" cy="19"/>
                </a:xfrm>
                <a:custGeom>
                  <a:avLst/>
                  <a:gdLst>
                    <a:gd name="T0" fmla="*/ 34 w 34"/>
                    <a:gd name="T1" fmla="*/ 19 h 19"/>
                    <a:gd name="T2" fmla="*/ 29 w 34"/>
                    <a:gd name="T3" fmla="*/ 17 h 19"/>
                    <a:gd name="T4" fmla="*/ 0 w 34"/>
                    <a:gd name="T5" fmla="*/ 0 h 19"/>
                    <a:gd name="T6" fmla="*/ 5 w 34"/>
                    <a:gd name="T7" fmla="*/ 0 h 19"/>
                    <a:gd name="T8" fmla="*/ 34 w 34"/>
                    <a:gd name="T9" fmla="*/ 19 h 19"/>
                    <a:gd name="T10" fmla="*/ 0 60000 65536"/>
                    <a:gd name="T11" fmla="*/ 0 60000 65536"/>
                    <a:gd name="T12" fmla="*/ 0 60000 65536"/>
                    <a:gd name="T13" fmla="*/ 0 60000 65536"/>
                    <a:gd name="T14" fmla="*/ 0 60000 65536"/>
                    <a:gd name="T15" fmla="*/ 0 w 34"/>
                    <a:gd name="T16" fmla="*/ 0 h 19"/>
                    <a:gd name="T17" fmla="*/ 34 w 34"/>
                    <a:gd name="T18" fmla="*/ 19 h 19"/>
                  </a:gdLst>
                  <a:ahLst/>
                  <a:cxnLst>
                    <a:cxn ang="T10">
                      <a:pos x="T0" y="T1"/>
                    </a:cxn>
                    <a:cxn ang="T11">
                      <a:pos x="T2" y="T3"/>
                    </a:cxn>
                    <a:cxn ang="T12">
                      <a:pos x="T4" y="T5"/>
                    </a:cxn>
                    <a:cxn ang="T13">
                      <a:pos x="T6" y="T7"/>
                    </a:cxn>
                    <a:cxn ang="T14">
                      <a:pos x="T8" y="T9"/>
                    </a:cxn>
                  </a:cxnLst>
                  <a:rect l="T15" t="T16" r="T17" b="T18"/>
                  <a:pathLst>
                    <a:path w="34" h="19">
                      <a:moveTo>
                        <a:pt x="34" y="19"/>
                      </a:moveTo>
                      <a:lnTo>
                        <a:pt x="29" y="17"/>
                      </a:lnTo>
                      <a:lnTo>
                        <a:pt x="0" y="0"/>
                      </a:lnTo>
                      <a:lnTo>
                        <a:pt x="5" y="0"/>
                      </a:lnTo>
                      <a:lnTo>
                        <a:pt x="34" y="19"/>
                      </a:lnTo>
                      <a:close/>
                    </a:path>
                  </a:pathLst>
                </a:custGeom>
                <a:solidFill>
                  <a:srgbClr val="888888"/>
                </a:solidFill>
                <a:ln w="9525">
                  <a:noFill/>
                  <a:round/>
                  <a:headEnd/>
                  <a:tailEnd/>
                </a:ln>
              </p:spPr>
              <p:txBody>
                <a:bodyPr/>
                <a:lstStyle/>
                <a:p>
                  <a:endParaRPr lang="en-US"/>
                </a:p>
              </p:txBody>
            </p:sp>
            <p:sp>
              <p:nvSpPr>
                <p:cNvPr id="52669" name="Freeform 282"/>
                <p:cNvSpPr>
                  <a:spLocks/>
                </p:cNvSpPr>
                <p:nvPr/>
              </p:nvSpPr>
              <p:spPr bwMode="auto">
                <a:xfrm>
                  <a:off x="4503" y="2905"/>
                  <a:ext cx="32" cy="21"/>
                </a:xfrm>
                <a:custGeom>
                  <a:avLst/>
                  <a:gdLst>
                    <a:gd name="T0" fmla="*/ 32 w 32"/>
                    <a:gd name="T1" fmla="*/ 21 h 21"/>
                    <a:gd name="T2" fmla="*/ 28 w 32"/>
                    <a:gd name="T3" fmla="*/ 20 h 21"/>
                    <a:gd name="T4" fmla="*/ 0 w 32"/>
                    <a:gd name="T5" fmla="*/ 0 h 21"/>
                    <a:gd name="T6" fmla="*/ 3 w 32"/>
                    <a:gd name="T7" fmla="*/ 4 h 21"/>
                    <a:gd name="T8" fmla="*/ 32 w 32"/>
                    <a:gd name="T9" fmla="*/ 21 h 21"/>
                    <a:gd name="T10" fmla="*/ 0 60000 65536"/>
                    <a:gd name="T11" fmla="*/ 0 60000 65536"/>
                    <a:gd name="T12" fmla="*/ 0 60000 65536"/>
                    <a:gd name="T13" fmla="*/ 0 60000 65536"/>
                    <a:gd name="T14" fmla="*/ 0 60000 65536"/>
                    <a:gd name="T15" fmla="*/ 0 w 32"/>
                    <a:gd name="T16" fmla="*/ 0 h 21"/>
                    <a:gd name="T17" fmla="*/ 32 w 32"/>
                    <a:gd name="T18" fmla="*/ 21 h 21"/>
                  </a:gdLst>
                  <a:ahLst/>
                  <a:cxnLst>
                    <a:cxn ang="T10">
                      <a:pos x="T0" y="T1"/>
                    </a:cxn>
                    <a:cxn ang="T11">
                      <a:pos x="T2" y="T3"/>
                    </a:cxn>
                    <a:cxn ang="T12">
                      <a:pos x="T4" y="T5"/>
                    </a:cxn>
                    <a:cxn ang="T13">
                      <a:pos x="T6" y="T7"/>
                    </a:cxn>
                    <a:cxn ang="T14">
                      <a:pos x="T8" y="T9"/>
                    </a:cxn>
                  </a:cxnLst>
                  <a:rect l="T15" t="T16" r="T17" b="T18"/>
                  <a:pathLst>
                    <a:path w="32" h="21">
                      <a:moveTo>
                        <a:pt x="32" y="21"/>
                      </a:moveTo>
                      <a:lnTo>
                        <a:pt x="28" y="20"/>
                      </a:lnTo>
                      <a:lnTo>
                        <a:pt x="0" y="0"/>
                      </a:lnTo>
                      <a:lnTo>
                        <a:pt x="3" y="4"/>
                      </a:lnTo>
                      <a:lnTo>
                        <a:pt x="32" y="21"/>
                      </a:lnTo>
                      <a:close/>
                    </a:path>
                  </a:pathLst>
                </a:custGeom>
                <a:solidFill>
                  <a:srgbClr val="858585"/>
                </a:solidFill>
                <a:ln w="9525">
                  <a:noFill/>
                  <a:round/>
                  <a:headEnd/>
                  <a:tailEnd/>
                </a:ln>
              </p:spPr>
              <p:txBody>
                <a:bodyPr/>
                <a:lstStyle/>
                <a:p>
                  <a:endParaRPr lang="en-US"/>
                </a:p>
              </p:txBody>
            </p:sp>
            <p:sp>
              <p:nvSpPr>
                <p:cNvPr id="52670" name="Freeform 283"/>
                <p:cNvSpPr>
                  <a:spLocks/>
                </p:cNvSpPr>
                <p:nvPr/>
              </p:nvSpPr>
              <p:spPr bwMode="auto">
                <a:xfrm>
                  <a:off x="4472" y="2876"/>
                  <a:ext cx="50" cy="54"/>
                </a:xfrm>
                <a:custGeom>
                  <a:avLst/>
                  <a:gdLst>
                    <a:gd name="T0" fmla="*/ 28 w 50"/>
                    <a:gd name="T1" fmla="*/ 18 h 54"/>
                    <a:gd name="T2" fmla="*/ 50 w 50"/>
                    <a:gd name="T3" fmla="*/ 54 h 54"/>
                    <a:gd name="T4" fmla="*/ 21 w 50"/>
                    <a:gd name="T5" fmla="*/ 36 h 54"/>
                    <a:gd name="T6" fmla="*/ 0 w 50"/>
                    <a:gd name="T7" fmla="*/ 0 h 54"/>
                    <a:gd name="T8" fmla="*/ 28 w 50"/>
                    <a:gd name="T9" fmla="*/ 18 h 54"/>
                    <a:gd name="T10" fmla="*/ 0 60000 65536"/>
                    <a:gd name="T11" fmla="*/ 0 60000 65536"/>
                    <a:gd name="T12" fmla="*/ 0 60000 65536"/>
                    <a:gd name="T13" fmla="*/ 0 60000 65536"/>
                    <a:gd name="T14" fmla="*/ 0 60000 65536"/>
                    <a:gd name="T15" fmla="*/ 0 w 50"/>
                    <a:gd name="T16" fmla="*/ 0 h 54"/>
                    <a:gd name="T17" fmla="*/ 50 w 50"/>
                    <a:gd name="T18" fmla="*/ 54 h 54"/>
                  </a:gdLst>
                  <a:ahLst/>
                  <a:cxnLst>
                    <a:cxn ang="T10">
                      <a:pos x="T0" y="T1"/>
                    </a:cxn>
                    <a:cxn ang="T11">
                      <a:pos x="T2" y="T3"/>
                    </a:cxn>
                    <a:cxn ang="T12">
                      <a:pos x="T4" y="T5"/>
                    </a:cxn>
                    <a:cxn ang="T13">
                      <a:pos x="T6" y="T7"/>
                    </a:cxn>
                    <a:cxn ang="T14">
                      <a:pos x="T8" y="T9"/>
                    </a:cxn>
                  </a:cxnLst>
                  <a:rect l="T15" t="T16" r="T17" b="T18"/>
                  <a:pathLst>
                    <a:path w="50" h="54">
                      <a:moveTo>
                        <a:pt x="28" y="18"/>
                      </a:moveTo>
                      <a:lnTo>
                        <a:pt x="50" y="54"/>
                      </a:lnTo>
                      <a:lnTo>
                        <a:pt x="21" y="36"/>
                      </a:lnTo>
                      <a:lnTo>
                        <a:pt x="0" y="0"/>
                      </a:lnTo>
                      <a:lnTo>
                        <a:pt x="28" y="18"/>
                      </a:lnTo>
                      <a:close/>
                    </a:path>
                  </a:pathLst>
                </a:custGeom>
                <a:solidFill>
                  <a:srgbClr val="494949"/>
                </a:solidFill>
                <a:ln w="9525">
                  <a:noFill/>
                  <a:round/>
                  <a:headEnd/>
                  <a:tailEnd/>
                </a:ln>
              </p:spPr>
              <p:txBody>
                <a:bodyPr/>
                <a:lstStyle/>
                <a:p>
                  <a:endParaRPr lang="en-US"/>
                </a:p>
              </p:txBody>
            </p:sp>
            <p:sp>
              <p:nvSpPr>
                <p:cNvPr id="52671" name="Freeform 284"/>
                <p:cNvSpPr>
                  <a:spLocks/>
                </p:cNvSpPr>
                <p:nvPr/>
              </p:nvSpPr>
              <p:spPr bwMode="auto">
                <a:xfrm>
                  <a:off x="4479" y="2843"/>
                  <a:ext cx="32" cy="21"/>
                </a:xfrm>
                <a:custGeom>
                  <a:avLst/>
                  <a:gdLst>
                    <a:gd name="T0" fmla="*/ 27 w 32"/>
                    <a:gd name="T1" fmla="*/ 17 h 21"/>
                    <a:gd name="T2" fmla="*/ 32 w 32"/>
                    <a:gd name="T3" fmla="*/ 21 h 21"/>
                    <a:gd name="T4" fmla="*/ 3 w 32"/>
                    <a:gd name="T5" fmla="*/ 3 h 21"/>
                    <a:gd name="T6" fmla="*/ 0 w 32"/>
                    <a:gd name="T7" fmla="*/ 0 h 21"/>
                    <a:gd name="T8" fmla="*/ 27 w 32"/>
                    <a:gd name="T9" fmla="*/ 17 h 21"/>
                    <a:gd name="T10" fmla="*/ 0 60000 65536"/>
                    <a:gd name="T11" fmla="*/ 0 60000 65536"/>
                    <a:gd name="T12" fmla="*/ 0 60000 65536"/>
                    <a:gd name="T13" fmla="*/ 0 60000 65536"/>
                    <a:gd name="T14" fmla="*/ 0 60000 65536"/>
                    <a:gd name="T15" fmla="*/ 0 w 32"/>
                    <a:gd name="T16" fmla="*/ 0 h 21"/>
                    <a:gd name="T17" fmla="*/ 32 w 32"/>
                    <a:gd name="T18" fmla="*/ 21 h 21"/>
                  </a:gdLst>
                  <a:ahLst/>
                  <a:cxnLst>
                    <a:cxn ang="T10">
                      <a:pos x="T0" y="T1"/>
                    </a:cxn>
                    <a:cxn ang="T11">
                      <a:pos x="T2" y="T3"/>
                    </a:cxn>
                    <a:cxn ang="T12">
                      <a:pos x="T4" y="T5"/>
                    </a:cxn>
                    <a:cxn ang="T13">
                      <a:pos x="T6" y="T7"/>
                    </a:cxn>
                    <a:cxn ang="T14">
                      <a:pos x="T8" y="T9"/>
                    </a:cxn>
                  </a:cxnLst>
                  <a:rect l="T15" t="T16" r="T17" b="T18"/>
                  <a:pathLst>
                    <a:path w="32" h="21">
                      <a:moveTo>
                        <a:pt x="27" y="17"/>
                      </a:moveTo>
                      <a:lnTo>
                        <a:pt x="32" y="21"/>
                      </a:lnTo>
                      <a:lnTo>
                        <a:pt x="3" y="3"/>
                      </a:lnTo>
                      <a:lnTo>
                        <a:pt x="0" y="0"/>
                      </a:lnTo>
                      <a:lnTo>
                        <a:pt x="27" y="17"/>
                      </a:lnTo>
                      <a:close/>
                    </a:path>
                  </a:pathLst>
                </a:custGeom>
                <a:solidFill>
                  <a:srgbClr val="535353"/>
                </a:solidFill>
                <a:ln w="9525">
                  <a:noFill/>
                  <a:round/>
                  <a:headEnd/>
                  <a:tailEnd/>
                </a:ln>
              </p:spPr>
              <p:txBody>
                <a:bodyPr/>
                <a:lstStyle/>
                <a:p>
                  <a:endParaRPr lang="en-US"/>
                </a:p>
              </p:txBody>
            </p:sp>
            <p:sp>
              <p:nvSpPr>
                <p:cNvPr id="52672" name="Freeform 285"/>
                <p:cNvSpPr>
                  <a:spLocks/>
                </p:cNvSpPr>
                <p:nvPr/>
              </p:nvSpPr>
              <p:spPr bwMode="auto">
                <a:xfrm>
                  <a:off x="4482" y="2846"/>
                  <a:ext cx="32" cy="22"/>
                </a:xfrm>
                <a:custGeom>
                  <a:avLst/>
                  <a:gdLst>
                    <a:gd name="T0" fmla="*/ 29 w 32"/>
                    <a:gd name="T1" fmla="*/ 18 h 22"/>
                    <a:gd name="T2" fmla="*/ 32 w 32"/>
                    <a:gd name="T3" fmla="*/ 22 h 22"/>
                    <a:gd name="T4" fmla="*/ 3 w 32"/>
                    <a:gd name="T5" fmla="*/ 5 h 22"/>
                    <a:gd name="T6" fmla="*/ 0 w 32"/>
                    <a:gd name="T7" fmla="*/ 0 h 22"/>
                    <a:gd name="T8" fmla="*/ 29 w 32"/>
                    <a:gd name="T9" fmla="*/ 18 h 22"/>
                    <a:gd name="T10" fmla="*/ 0 60000 65536"/>
                    <a:gd name="T11" fmla="*/ 0 60000 65536"/>
                    <a:gd name="T12" fmla="*/ 0 60000 65536"/>
                    <a:gd name="T13" fmla="*/ 0 60000 65536"/>
                    <a:gd name="T14" fmla="*/ 0 60000 65536"/>
                    <a:gd name="T15" fmla="*/ 0 w 32"/>
                    <a:gd name="T16" fmla="*/ 0 h 22"/>
                    <a:gd name="T17" fmla="*/ 32 w 32"/>
                    <a:gd name="T18" fmla="*/ 22 h 22"/>
                  </a:gdLst>
                  <a:ahLst/>
                  <a:cxnLst>
                    <a:cxn ang="T10">
                      <a:pos x="T0" y="T1"/>
                    </a:cxn>
                    <a:cxn ang="T11">
                      <a:pos x="T2" y="T3"/>
                    </a:cxn>
                    <a:cxn ang="T12">
                      <a:pos x="T4" y="T5"/>
                    </a:cxn>
                    <a:cxn ang="T13">
                      <a:pos x="T6" y="T7"/>
                    </a:cxn>
                    <a:cxn ang="T14">
                      <a:pos x="T8" y="T9"/>
                    </a:cxn>
                  </a:cxnLst>
                  <a:rect l="T15" t="T16" r="T17" b="T18"/>
                  <a:pathLst>
                    <a:path w="32" h="22">
                      <a:moveTo>
                        <a:pt x="29" y="18"/>
                      </a:moveTo>
                      <a:lnTo>
                        <a:pt x="32" y="22"/>
                      </a:lnTo>
                      <a:lnTo>
                        <a:pt x="3" y="5"/>
                      </a:lnTo>
                      <a:lnTo>
                        <a:pt x="0" y="0"/>
                      </a:lnTo>
                      <a:lnTo>
                        <a:pt x="29" y="18"/>
                      </a:lnTo>
                      <a:close/>
                    </a:path>
                  </a:pathLst>
                </a:custGeom>
                <a:solidFill>
                  <a:srgbClr val="4D4D4D"/>
                </a:solidFill>
                <a:ln w="9525">
                  <a:noFill/>
                  <a:round/>
                  <a:headEnd/>
                  <a:tailEnd/>
                </a:ln>
              </p:spPr>
              <p:txBody>
                <a:bodyPr/>
                <a:lstStyle/>
                <a:p>
                  <a:endParaRPr lang="en-US"/>
                </a:p>
              </p:txBody>
            </p:sp>
            <p:sp>
              <p:nvSpPr>
                <p:cNvPr id="52673" name="Freeform 286"/>
                <p:cNvSpPr>
                  <a:spLocks/>
                </p:cNvSpPr>
                <p:nvPr/>
              </p:nvSpPr>
              <p:spPr bwMode="auto">
                <a:xfrm>
                  <a:off x="4485" y="2851"/>
                  <a:ext cx="29" cy="24"/>
                </a:xfrm>
                <a:custGeom>
                  <a:avLst/>
                  <a:gdLst>
                    <a:gd name="T0" fmla="*/ 29 w 29"/>
                    <a:gd name="T1" fmla="*/ 17 h 24"/>
                    <a:gd name="T2" fmla="*/ 29 w 29"/>
                    <a:gd name="T3" fmla="*/ 24 h 24"/>
                    <a:gd name="T4" fmla="*/ 2 w 29"/>
                    <a:gd name="T5" fmla="*/ 6 h 24"/>
                    <a:gd name="T6" fmla="*/ 0 w 29"/>
                    <a:gd name="T7" fmla="*/ 0 h 24"/>
                    <a:gd name="T8" fmla="*/ 29 w 29"/>
                    <a:gd name="T9" fmla="*/ 17 h 24"/>
                    <a:gd name="T10" fmla="*/ 0 60000 65536"/>
                    <a:gd name="T11" fmla="*/ 0 60000 65536"/>
                    <a:gd name="T12" fmla="*/ 0 60000 65536"/>
                    <a:gd name="T13" fmla="*/ 0 60000 65536"/>
                    <a:gd name="T14" fmla="*/ 0 60000 65536"/>
                    <a:gd name="T15" fmla="*/ 0 w 29"/>
                    <a:gd name="T16" fmla="*/ 0 h 24"/>
                    <a:gd name="T17" fmla="*/ 29 w 29"/>
                    <a:gd name="T18" fmla="*/ 24 h 24"/>
                  </a:gdLst>
                  <a:ahLst/>
                  <a:cxnLst>
                    <a:cxn ang="T10">
                      <a:pos x="T0" y="T1"/>
                    </a:cxn>
                    <a:cxn ang="T11">
                      <a:pos x="T2" y="T3"/>
                    </a:cxn>
                    <a:cxn ang="T12">
                      <a:pos x="T4" y="T5"/>
                    </a:cxn>
                    <a:cxn ang="T13">
                      <a:pos x="T6" y="T7"/>
                    </a:cxn>
                    <a:cxn ang="T14">
                      <a:pos x="T8" y="T9"/>
                    </a:cxn>
                  </a:cxnLst>
                  <a:rect l="T15" t="T16" r="T17" b="T18"/>
                  <a:pathLst>
                    <a:path w="29" h="24">
                      <a:moveTo>
                        <a:pt x="29" y="17"/>
                      </a:moveTo>
                      <a:lnTo>
                        <a:pt x="29" y="24"/>
                      </a:lnTo>
                      <a:lnTo>
                        <a:pt x="2" y="6"/>
                      </a:lnTo>
                      <a:lnTo>
                        <a:pt x="0" y="0"/>
                      </a:lnTo>
                      <a:lnTo>
                        <a:pt x="29" y="17"/>
                      </a:lnTo>
                      <a:close/>
                    </a:path>
                  </a:pathLst>
                </a:custGeom>
                <a:solidFill>
                  <a:srgbClr val="434343"/>
                </a:solidFill>
                <a:ln w="9525">
                  <a:noFill/>
                  <a:round/>
                  <a:headEnd/>
                  <a:tailEnd/>
                </a:ln>
              </p:spPr>
              <p:txBody>
                <a:bodyPr/>
                <a:lstStyle/>
                <a:p>
                  <a:endParaRPr lang="en-US"/>
                </a:p>
              </p:txBody>
            </p:sp>
            <p:sp>
              <p:nvSpPr>
                <p:cNvPr id="52674" name="Freeform 287"/>
                <p:cNvSpPr>
                  <a:spLocks/>
                </p:cNvSpPr>
                <p:nvPr/>
              </p:nvSpPr>
              <p:spPr bwMode="auto">
                <a:xfrm>
                  <a:off x="4485" y="2851"/>
                  <a:ext cx="29" cy="21"/>
                </a:xfrm>
                <a:custGeom>
                  <a:avLst/>
                  <a:gdLst>
                    <a:gd name="T0" fmla="*/ 29 w 29"/>
                    <a:gd name="T1" fmla="*/ 17 h 21"/>
                    <a:gd name="T2" fmla="*/ 29 w 29"/>
                    <a:gd name="T3" fmla="*/ 21 h 21"/>
                    <a:gd name="T4" fmla="*/ 0 w 29"/>
                    <a:gd name="T5" fmla="*/ 3 h 21"/>
                    <a:gd name="T6" fmla="*/ 0 w 29"/>
                    <a:gd name="T7" fmla="*/ 0 h 21"/>
                    <a:gd name="T8" fmla="*/ 29 w 29"/>
                    <a:gd name="T9" fmla="*/ 17 h 21"/>
                    <a:gd name="T10" fmla="*/ 0 60000 65536"/>
                    <a:gd name="T11" fmla="*/ 0 60000 65536"/>
                    <a:gd name="T12" fmla="*/ 0 60000 65536"/>
                    <a:gd name="T13" fmla="*/ 0 60000 65536"/>
                    <a:gd name="T14" fmla="*/ 0 60000 65536"/>
                    <a:gd name="T15" fmla="*/ 0 w 29"/>
                    <a:gd name="T16" fmla="*/ 0 h 21"/>
                    <a:gd name="T17" fmla="*/ 29 w 29"/>
                    <a:gd name="T18" fmla="*/ 21 h 21"/>
                  </a:gdLst>
                  <a:ahLst/>
                  <a:cxnLst>
                    <a:cxn ang="T10">
                      <a:pos x="T0" y="T1"/>
                    </a:cxn>
                    <a:cxn ang="T11">
                      <a:pos x="T2" y="T3"/>
                    </a:cxn>
                    <a:cxn ang="T12">
                      <a:pos x="T4" y="T5"/>
                    </a:cxn>
                    <a:cxn ang="T13">
                      <a:pos x="T6" y="T7"/>
                    </a:cxn>
                    <a:cxn ang="T14">
                      <a:pos x="T8" y="T9"/>
                    </a:cxn>
                  </a:cxnLst>
                  <a:rect l="T15" t="T16" r="T17" b="T18"/>
                  <a:pathLst>
                    <a:path w="29" h="21">
                      <a:moveTo>
                        <a:pt x="29" y="17"/>
                      </a:moveTo>
                      <a:lnTo>
                        <a:pt x="29" y="21"/>
                      </a:lnTo>
                      <a:lnTo>
                        <a:pt x="0" y="3"/>
                      </a:lnTo>
                      <a:lnTo>
                        <a:pt x="0" y="0"/>
                      </a:lnTo>
                      <a:lnTo>
                        <a:pt x="29" y="17"/>
                      </a:lnTo>
                      <a:close/>
                    </a:path>
                  </a:pathLst>
                </a:custGeom>
                <a:solidFill>
                  <a:srgbClr val="434343"/>
                </a:solidFill>
                <a:ln w="9525">
                  <a:noFill/>
                  <a:round/>
                  <a:headEnd/>
                  <a:tailEnd/>
                </a:ln>
              </p:spPr>
              <p:txBody>
                <a:bodyPr/>
                <a:lstStyle/>
                <a:p>
                  <a:endParaRPr lang="en-US"/>
                </a:p>
              </p:txBody>
            </p:sp>
            <p:sp>
              <p:nvSpPr>
                <p:cNvPr id="52675" name="Freeform 288"/>
                <p:cNvSpPr>
                  <a:spLocks/>
                </p:cNvSpPr>
                <p:nvPr/>
              </p:nvSpPr>
              <p:spPr bwMode="auto">
                <a:xfrm>
                  <a:off x="4485" y="2854"/>
                  <a:ext cx="29" cy="21"/>
                </a:xfrm>
                <a:custGeom>
                  <a:avLst/>
                  <a:gdLst>
                    <a:gd name="T0" fmla="*/ 29 w 29"/>
                    <a:gd name="T1" fmla="*/ 18 h 21"/>
                    <a:gd name="T2" fmla="*/ 29 w 29"/>
                    <a:gd name="T3" fmla="*/ 21 h 21"/>
                    <a:gd name="T4" fmla="*/ 2 w 29"/>
                    <a:gd name="T5" fmla="*/ 3 h 21"/>
                    <a:gd name="T6" fmla="*/ 0 w 29"/>
                    <a:gd name="T7" fmla="*/ 0 h 21"/>
                    <a:gd name="T8" fmla="*/ 29 w 29"/>
                    <a:gd name="T9" fmla="*/ 18 h 21"/>
                    <a:gd name="T10" fmla="*/ 0 60000 65536"/>
                    <a:gd name="T11" fmla="*/ 0 60000 65536"/>
                    <a:gd name="T12" fmla="*/ 0 60000 65536"/>
                    <a:gd name="T13" fmla="*/ 0 60000 65536"/>
                    <a:gd name="T14" fmla="*/ 0 60000 65536"/>
                    <a:gd name="T15" fmla="*/ 0 w 29"/>
                    <a:gd name="T16" fmla="*/ 0 h 21"/>
                    <a:gd name="T17" fmla="*/ 29 w 29"/>
                    <a:gd name="T18" fmla="*/ 21 h 21"/>
                  </a:gdLst>
                  <a:ahLst/>
                  <a:cxnLst>
                    <a:cxn ang="T10">
                      <a:pos x="T0" y="T1"/>
                    </a:cxn>
                    <a:cxn ang="T11">
                      <a:pos x="T2" y="T3"/>
                    </a:cxn>
                    <a:cxn ang="T12">
                      <a:pos x="T4" y="T5"/>
                    </a:cxn>
                    <a:cxn ang="T13">
                      <a:pos x="T6" y="T7"/>
                    </a:cxn>
                    <a:cxn ang="T14">
                      <a:pos x="T8" y="T9"/>
                    </a:cxn>
                  </a:cxnLst>
                  <a:rect l="T15" t="T16" r="T17" b="T18"/>
                  <a:pathLst>
                    <a:path w="29" h="21">
                      <a:moveTo>
                        <a:pt x="29" y="18"/>
                      </a:moveTo>
                      <a:lnTo>
                        <a:pt x="29" y="21"/>
                      </a:lnTo>
                      <a:lnTo>
                        <a:pt x="2" y="3"/>
                      </a:lnTo>
                      <a:lnTo>
                        <a:pt x="0" y="0"/>
                      </a:lnTo>
                      <a:lnTo>
                        <a:pt x="29" y="18"/>
                      </a:lnTo>
                      <a:close/>
                    </a:path>
                  </a:pathLst>
                </a:custGeom>
                <a:solidFill>
                  <a:srgbClr val="3E3E3E"/>
                </a:solidFill>
                <a:ln w="9525">
                  <a:noFill/>
                  <a:round/>
                  <a:headEnd/>
                  <a:tailEnd/>
                </a:ln>
              </p:spPr>
              <p:txBody>
                <a:bodyPr/>
                <a:lstStyle/>
                <a:p>
                  <a:endParaRPr lang="en-US"/>
                </a:p>
              </p:txBody>
            </p:sp>
            <p:sp>
              <p:nvSpPr>
                <p:cNvPr id="52676" name="Freeform 289"/>
                <p:cNvSpPr>
                  <a:spLocks/>
                </p:cNvSpPr>
                <p:nvPr/>
              </p:nvSpPr>
              <p:spPr bwMode="auto">
                <a:xfrm>
                  <a:off x="4485" y="2857"/>
                  <a:ext cx="29" cy="24"/>
                </a:xfrm>
                <a:custGeom>
                  <a:avLst/>
                  <a:gdLst>
                    <a:gd name="T0" fmla="*/ 29 w 29"/>
                    <a:gd name="T1" fmla="*/ 18 h 24"/>
                    <a:gd name="T2" fmla="*/ 28 w 29"/>
                    <a:gd name="T3" fmla="*/ 24 h 24"/>
                    <a:gd name="T4" fmla="*/ 0 w 29"/>
                    <a:gd name="T5" fmla="*/ 7 h 24"/>
                    <a:gd name="T6" fmla="*/ 2 w 29"/>
                    <a:gd name="T7" fmla="*/ 0 h 24"/>
                    <a:gd name="T8" fmla="*/ 29 w 29"/>
                    <a:gd name="T9" fmla="*/ 18 h 24"/>
                    <a:gd name="T10" fmla="*/ 0 60000 65536"/>
                    <a:gd name="T11" fmla="*/ 0 60000 65536"/>
                    <a:gd name="T12" fmla="*/ 0 60000 65536"/>
                    <a:gd name="T13" fmla="*/ 0 60000 65536"/>
                    <a:gd name="T14" fmla="*/ 0 60000 65536"/>
                    <a:gd name="T15" fmla="*/ 0 w 29"/>
                    <a:gd name="T16" fmla="*/ 0 h 24"/>
                    <a:gd name="T17" fmla="*/ 29 w 29"/>
                    <a:gd name="T18" fmla="*/ 24 h 24"/>
                  </a:gdLst>
                  <a:ahLst/>
                  <a:cxnLst>
                    <a:cxn ang="T10">
                      <a:pos x="T0" y="T1"/>
                    </a:cxn>
                    <a:cxn ang="T11">
                      <a:pos x="T2" y="T3"/>
                    </a:cxn>
                    <a:cxn ang="T12">
                      <a:pos x="T4" y="T5"/>
                    </a:cxn>
                    <a:cxn ang="T13">
                      <a:pos x="T6" y="T7"/>
                    </a:cxn>
                    <a:cxn ang="T14">
                      <a:pos x="T8" y="T9"/>
                    </a:cxn>
                  </a:cxnLst>
                  <a:rect l="T15" t="T16" r="T17" b="T18"/>
                  <a:pathLst>
                    <a:path w="29" h="24">
                      <a:moveTo>
                        <a:pt x="29" y="18"/>
                      </a:moveTo>
                      <a:lnTo>
                        <a:pt x="28" y="24"/>
                      </a:lnTo>
                      <a:lnTo>
                        <a:pt x="0" y="7"/>
                      </a:lnTo>
                      <a:lnTo>
                        <a:pt x="2" y="0"/>
                      </a:lnTo>
                      <a:lnTo>
                        <a:pt x="29" y="18"/>
                      </a:lnTo>
                      <a:close/>
                    </a:path>
                  </a:pathLst>
                </a:custGeom>
                <a:solidFill>
                  <a:srgbClr val="3A3A3A"/>
                </a:solidFill>
                <a:ln w="9525">
                  <a:noFill/>
                  <a:round/>
                  <a:headEnd/>
                  <a:tailEnd/>
                </a:ln>
              </p:spPr>
              <p:txBody>
                <a:bodyPr/>
                <a:lstStyle/>
                <a:p>
                  <a:endParaRPr lang="en-US"/>
                </a:p>
              </p:txBody>
            </p:sp>
            <p:sp>
              <p:nvSpPr>
                <p:cNvPr id="52677" name="Freeform 290"/>
                <p:cNvSpPr>
                  <a:spLocks/>
                </p:cNvSpPr>
                <p:nvPr/>
              </p:nvSpPr>
              <p:spPr bwMode="auto">
                <a:xfrm>
                  <a:off x="4485" y="2857"/>
                  <a:ext cx="29" cy="21"/>
                </a:xfrm>
                <a:custGeom>
                  <a:avLst/>
                  <a:gdLst>
                    <a:gd name="T0" fmla="*/ 29 w 29"/>
                    <a:gd name="T1" fmla="*/ 18 h 21"/>
                    <a:gd name="T2" fmla="*/ 29 w 29"/>
                    <a:gd name="T3" fmla="*/ 21 h 21"/>
                    <a:gd name="T4" fmla="*/ 0 w 29"/>
                    <a:gd name="T5" fmla="*/ 3 h 21"/>
                    <a:gd name="T6" fmla="*/ 2 w 29"/>
                    <a:gd name="T7" fmla="*/ 0 h 21"/>
                    <a:gd name="T8" fmla="*/ 29 w 29"/>
                    <a:gd name="T9" fmla="*/ 18 h 21"/>
                    <a:gd name="T10" fmla="*/ 0 60000 65536"/>
                    <a:gd name="T11" fmla="*/ 0 60000 65536"/>
                    <a:gd name="T12" fmla="*/ 0 60000 65536"/>
                    <a:gd name="T13" fmla="*/ 0 60000 65536"/>
                    <a:gd name="T14" fmla="*/ 0 60000 65536"/>
                    <a:gd name="T15" fmla="*/ 0 w 29"/>
                    <a:gd name="T16" fmla="*/ 0 h 21"/>
                    <a:gd name="T17" fmla="*/ 29 w 29"/>
                    <a:gd name="T18" fmla="*/ 21 h 21"/>
                  </a:gdLst>
                  <a:ahLst/>
                  <a:cxnLst>
                    <a:cxn ang="T10">
                      <a:pos x="T0" y="T1"/>
                    </a:cxn>
                    <a:cxn ang="T11">
                      <a:pos x="T2" y="T3"/>
                    </a:cxn>
                    <a:cxn ang="T12">
                      <a:pos x="T4" y="T5"/>
                    </a:cxn>
                    <a:cxn ang="T13">
                      <a:pos x="T6" y="T7"/>
                    </a:cxn>
                    <a:cxn ang="T14">
                      <a:pos x="T8" y="T9"/>
                    </a:cxn>
                  </a:cxnLst>
                  <a:rect l="T15" t="T16" r="T17" b="T18"/>
                  <a:pathLst>
                    <a:path w="29" h="21">
                      <a:moveTo>
                        <a:pt x="29" y="18"/>
                      </a:moveTo>
                      <a:lnTo>
                        <a:pt x="29" y="21"/>
                      </a:lnTo>
                      <a:lnTo>
                        <a:pt x="0" y="3"/>
                      </a:lnTo>
                      <a:lnTo>
                        <a:pt x="2" y="0"/>
                      </a:lnTo>
                      <a:lnTo>
                        <a:pt x="29" y="18"/>
                      </a:lnTo>
                      <a:close/>
                    </a:path>
                  </a:pathLst>
                </a:custGeom>
                <a:solidFill>
                  <a:srgbClr val="3A3A3A"/>
                </a:solidFill>
                <a:ln w="9525">
                  <a:noFill/>
                  <a:round/>
                  <a:headEnd/>
                  <a:tailEnd/>
                </a:ln>
              </p:spPr>
              <p:txBody>
                <a:bodyPr/>
                <a:lstStyle/>
                <a:p>
                  <a:endParaRPr lang="en-US"/>
                </a:p>
              </p:txBody>
            </p:sp>
            <p:sp>
              <p:nvSpPr>
                <p:cNvPr id="52678" name="Freeform 291"/>
                <p:cNvSpPr>
                  <a:spLocks/>
                </p:cNvSpPr>
                <p:nvPr/>
              </p:nvSpPr>
              <p:spPr bwMode="auto">
                <a:xfrm>
                  <a:off x="4485" y="2860"/>
                  <a:ext cx="29" cy="21"/>
                </a:xfrm>
                <a:custGeom>
                  <a:avLst/>
                  <a:gdLst>
                    <a:gd name="T0" fmla="*/ 29 w 29"/>
                    <a:gd name="T1" fmla="*/ 18 h 21"/>
                    <a:gd name="T2" fmla="*/ 28 w 29"/>
                    <a:gd name="T3" fmla="*/ 21 h 21"/>
                    <a:gd name="T4" fmla="*/ 0 w 29"/>
                    <a:gd name="T5" fmla="*/ 4 h 21"/>
                    <a:gd name="T6" fmla="*/ 0 w 29"/>
                    <a:gd name="T7" fmla="*/ 0 h 21"/>
                    <a:gd name="T8" fmla="*/ 29 w 29"/>
                    <a:gd name="T9" fmla="*/ 18 h 21"/>
                    <a:gd name="T10" fmla="*/ 0 60000 65536"/>
                    <a:gd name="T11" fmla="*/ 0 60000 65536"/>
                    <a:gd name="T12" fmla="*/ 0 60000 65536"/>
                    <a:gd name="T13" fmla="*/ 0 60000 65536"/>
                    <a:gd name="T14" fmla="*/ 0 60000 65536"/>
                    <a:gd name="T15" fmla="*/ 0 w 29"/>
                    <a:gd name="T16" fmla="*/ 0 h 21"/>
                    <a:gd name="T17" fmla="*/ 29 w 29"/>
                    <a:gd name="T18" fmla="*/ 21 h 21"/>
                  </a:gdLst>
                  <a:ahLst/>
                  <a:cxnLst>
                    <a:cxn ang="T10">
                      <a:pos x="T0" y="T1"/>
                    </a:cxn>
                    <a:cxn ang="T11">
                      <a:pos x="T2" y="T3"/>
                    </a:cxn>
                    <a:cxn ang="T12">
                      <a:pos x="T4" y="T5"/>
                    </a:cxn>
                    <a:cxn ang="T13">
                      <a:pos x="T6" y="T7"/>
                    </a:cxn>
                    <a:cxn ang="T14">
                      <a:pos x="T8" y="T9"/>
                    </a:cxn>
                  </a:cxnLst>
                  <a:rect l="T15" t="T16" r="T17" b="T18"/>
                  <a:pathLst>
                    <a:path w="29" h="21">
                      <a:moveTo>
                        <a:pt x="29" y="18"/>
                      </a:moveTo>
                      <a:lnTo>
                        <a:pt x="28" y="21"/>
                      </a:lnTo>
                      <a:lnTo>
                        <a:pt x="0" y="4"/>
                      </a:lnTo>
                      <a:lnTo>
                        <a:pt x="0" y="0"/>
                      </a:lnTo>
                      <a:lnTo>
                        <a:pt x="29" y="18"/>
                      </a:lnTo>
                      <a:close/>
                    </a:path>
                  </a:pathLst>
                </a:custGeom>
                <a:solidFill>
                  <a:srgbClr val="494949"/>
                </a:solidFill>
                <a:ln w="9525">
                  <a:noFill/>
                  <a:round/>
                  <a:headEnd/>
                  <a:tailEnd/>
                </a:ln>
              </p:spPr>
              <p:txBody>
                <a:bodyPr/>
                <a:lstStyle/>
                <a:p>
                  <a:endParaRPr lang="en-US"/>
                </a:p>
              </p:txBody>
            </p:sp>
            <p:sp>
              <p:nvSpPr>
                <p:cNvPr id="52679" name="Freeform 292"/>
                <p:cNvSpPr>
                  <a:spLocks/>
                </p:cNvSpPr>
                <p:nvPr/>
              </p:nvSpPr>
              <p:spPr bwMode="auto">
                <a:xfrm>
                  <a:off x="4482" y="2864"/>
                  <a:ext cx="31" cy="22"/>
                </a:xfrm>
                <a:custGeom>
                  <a:avLst/>
                  <a:gdLst>
                    <a:gd name="T0" fmla="*/ 31 w 31"/>
                    <a:gd name="T1" fmla="*/ 17 h 22"/>
                    <a:gd name="T2" fmla="*/ 28 w 31"/>
                    <a:gd name="T3" fmla="*/ 22 h 22"/>
                    <a:gd name="T4" fmla="*/ 0 w 31"/>
                    <a:gd name="T5" fmla="*/ 4 h 22"/>
                    <a:gd name="T6" fmla="*/ 3 w 31"/>
                    <a:gd name="T7" fmla="*/ 0 h 22"/>
                    <a:gd name="T8" fmla="*/ 31 w 31"/>
                    <a:gd name="T9" fmla="*/ 17 h 22"/>
                    <a:gd name="T10" fmla="*/ 0 60000 65536"/>
                    <a:gd name="T11" fmla="*/ 0 60000 65536"/>
                    <a:gd name="T12" fmla="*/ 0 60000 65536"/>
                    <a:gd name="T13" fmla="*/ 0 60000 65536"/>
                    <a:gd name="T14" fmla="*/ 0 60000 65536"/>
                    <a:gd name="T15" fmla="*/ 0 w 31"/>
                    <a:gd name="T16" fmla="*/ 0 h 22"/>
                    <a:gd name="T17" fmla="*/ 31 w 31"/>
                    <a:gd name="T18" fmla="*/ 22 h 22"/>
                  </a:gdLst>
                  <a:ahLst/>
                  <a:cxnLst>
                    <a:cxn ang="T10">
                      <a:pos x="T0" y="T1"/>
                    </a:cxn>
                    <a:cxn ang="T11">
                      <a:pos x="T2" y="T3"/>
                    </a:cxn>
                    <a:cxn ang="T12">
                      <a:pos x="T4" y="T5"/>
                    </a:cxn>
                    <a:cxn ang="T13">
                      <a:pos x="T6" y="T7"/>
                    </a:cxn>
                    <a:cxn ang="T14">
                      <a:pos x="T8" y="T9"/>
                    </a:cxn>
                  </a:cxnLst>
                  <a:rect l="T15" t="T16" r="T17" b="T18"/>
                  <a:pathLst>
                    <a:path w="31" h="22">
                      <a:moveTo>
                        <a:pt x="31" y="17"/>
                      </a:moveTo>
                      <a:lnTo>
                        <a:pt x="28" y="22"/>
                      </a:lnTo>
                      <a:lnTo>
                        <a:pt x="0" y="4"/>
                      </a:lnTo>
                      <a:lnTo>
                        <a:pt x="3" y="0"/>
                      </a:lnTo>
                      <a:lnTo>
                        <a:pt x="31" y="17"/>
                      </a:lnTo>
                      <a:close/>
                    </a:path>
                  </a:pathLst>
                </a:custGeom>
                <a:solidFill>
                  <a:srgbClr val="585858"/>
                </a:solidFill>
                <a:ln w="9525">
                  <a:noFill/>
                  <a:round/>
                  <a:headEnd/>
                  <a:tailEnd/>
                </a:ln>
              </p:spPr>
              <p:txBody>
                <a:bodyPr/>
                <a:lstStyle/>
                <a:p>
                  <a:endParaRPr lang="en-US"/>
                </a:p>
              </p:txBody>
            </p:sp>
            <p:sp>
              <p:nvSpPr>
                <p:cNvPr id="52680" name="Freeform 293"/>
                <p:cNvSpPr>
                  <a:spLocks/>
                </p:cNvSpPr>
                <p:nvPr/>
              </p:nvSpPr>
              <p:spPr bwMode="auto">
                <a:xfrm>
                  <a:off x="4484" y="2864"/>
                  <a:ext cx="29" cy="19"/>
                </a:xfrm>
                <a:custGeom>
                  <a:avLst/>
                  <a:gdLst>
                    <a:gd name="T0" fmla="*/ 29 w 29"/>
                    <a:gd name="T1" fmla="*/ 17 h 19"/>
                    <a:gd name="T2" fmla="*/ 27 w 29"/>
                    <a:gd name="T3" fmla="*/ 19 h 19"/>
                    <a:gd name="T4" fmla="*/ 0 w 29"/>
                    <a:gd name="T5" fmla="*/ 3 h 19"/>
                    <a:gd name="T6" fmla="*/ 1 w 29"/>
                    <a:gd name="T7" fmla="*/ 0 h 19"/>
                    <a:gd name="T8" fmla="*/ 29 w 29"/>
                    <a:gd name="T9" fmla="*/ 17 h 19"/>
                    <a:gd name="T10" fmla="*/ 0 60000 65536"/>
                    <a:gd name="T11" fmla="*/ 0 60000 65536"/>
                    <a:gd name="T12" fmla="*/ 0 60000 65536"/>
                    <a:gd name="T13" fmla="*/ 0 60000 65536"/>
                    <a:gd name="T14" fmla="*/ 0 60000 65536"/>
                    <a:gd name="T15" fmla="*/ 0 w 29"/>
                    <a:gd name="T16" fmla="*/ 0 h 19"/>
                    <a:gd name="T17" fmla="*/ 29 w 29"/>
                    <a:gd name="T18" fmla="*/ 19 h 19"/>
                  </a:gdLst>
                  <a:ahLst/>
                  <a:cxnLst>
                    <a:cxn ang="T10">
                      <a:pos x="T0" y="T1"/>
                    </a:cxn>
                    <a:cxn ang="T11">
                      <a:pos x="T2" y="T3"/>
                    </a:cxn>
                    <a:cxn ang="T12">
                      <a:pos x="T4" y="T5"/>
                    </a:cxn>
                    <a:cxn ang="T13">
                      <a:pos x="T6" y="T7"/>
                    </a:cxn>
                    <a:cxn ang="T14">
                      <a:pos x="T8" y="T9"/>
                    </a:cxn>
                  </a:cxnLst>
                  <a:rect l="T15" t="T16" r="T17" b="T18"/>
                  <a:pathLst>
                    <a:path w="29" h="19">
                      <a:moveTo>
                        <a:pt x="29" y="17"/>
                      </a:moveTo>
                      <a:lnTo>
                        <a:pt x="27" y="19"/>
                      </a:lnTo>
                      <a:lnTo>
                        <a:pt x="0" y="3"/>
                      </a:lnTo>
                      <a:lnTo>
                        <a:pt x="1" y="0"/>
                      </a:lnTo>
                      <a:lnTo>
                        <a:pt x="29" y="17"/>
                      </a:lnTo>
                      <a:close/>
                    </a:path>
                  </a:pathLst>
                </a:custGeom>
                <a:solidFill>
                  <a:srgbClr val="585858"/>
                </a:solidFill>
                <a:ln w="9525">
                  <a:noFill/>
                  <a:round/>
                  <a:headEnd/>
                  <a:tailEnd/>
                </a:ln>
              </p:spPr>
              <p:txBody>
                <a:bodyPr/>
                <a:lstStyle/>
                <a:p>
                  <a:endParaRPr lang="en-US"/>
                </a:p>
              </p:txBody>
            </p:sp>
            <p:sp>
              <p:nvSpPr>
                <p:cNvPr id="52681" name="Freeform 294"/>
                <p:cNvSpPr>
                  <a:spLocks/>
                </p:cNvSpPr>
                <p:nvPr/>
              </p:nvSpPr>
              <p:spPr bwMode="auto">
                <a:xfrm>
                  <a:off x="4482" y="2867"/>
                  <a:ext cx="29" cy="19"/>
                </a:xfrm>
                <a:custGeom>
                  <a:avLst/>
                  <a:gdLst>
                    <a:gd name="T0" fmla="*/ 29 w 29"/>
                    <a:gd name="T1" fmla="*/ 16 h 19"/>
                    <a:gd name="T2" fmla="*/ 28 w 29"/>
                    <a:gd name="T3" fmla="*/ 19 h 19"/>
                    <a:gd name="T4" fmla="*/ 0 w 29"/>
                    <a:gd name="T5" fmla="*/ 1 h 19"/>
                    <a:gd name="T6" fmla="*/ 2 w 29"/>
                    <a:gd name="T7" fmla="*/ 0 h 19"/>
                    <a:gd name="T8" fmla="*/ 29 w 29"/>
                    <a:gd name="T9" fmla="*/ 16 h 19"/>
                    <a:gd name="T10" fmla="*/ 0 60000 65536"/>
                    <a:gd name="T11" fmla="*/ 0 60000 65536"/>
                    <a:gd name="T12" fmla="*/ 0 60000 65536"/>
                    <a:gd name="T13" fmla="*/ 0 60000 65536"/>
                    <a:gd name="T14" fmla="*/ 0 60000 65536"/>
                    <a:gd name="T15" fmla="*/ 0 w 29"/>
                    <a:gd name="T16" fmla="*/ 0 h 19"/>
                    <a:gd name="T17" fmla="*/ 29 w 29"/>
                    <a:gd name="T18" fmla="*/ 19 h 19"/>
                  </a:gdLst>
                  <a:ahLst/>
                  <a:cxnLst>
                    <a:cxn ang="T10">
                      <a:pos x="T0" y="T1"/>
                    </a:cxn>
                    <a:cxn ang="T11">
                      <a:pos x="T2" y="T3"/>
                    </a:cxn>
                    <a:cxn ang="T12">
                      <a:pos x="T4" y="T5"/>
                    </a:cxn>
                    <a:cxn ang="T13">
                      <a:pos x="T6" y="T7"/>
                    </a:cxn>
                    <a:cxn ang="T14">
                      <a:pos x="T8" y="T9"/>
                    </a:cxn>
                  </a:cxnLst>
                  <a:rect l="T15" t="T16" r="T17" b="T18"/>
                  <a:pathLst>
                    <a:path w="29" h="19">
                      <a:moveTo>
                        <a:pt x="29" y="16"/>
                      </a:moveTo>
                      <a:lnTo>
                        <a:pt x="28" y="19"/>
                      </a:lnTo>
                      <a:lnTo>
                        <a:pt x="0" y="1"/>
                      </a:lnTo>
                      <a:lnTo>
                        <a:pt x="2" y="0"/>
                      </a:lnTo>
                      <a:lnTo>
                        <a:pt x="29" y="16"/>
                      </a:lnTo>
                      <a:close/>
                    </a:path>
                  </a:pathLst>
                </a:custGeom>
                <a:solidFill>
                  <a:srgbClr val="666666"/>
                </a:solidFill>
                <a:ln w="9525">
                  <a:noFill/>
                  <a:round/>
                  <a:headEnd/>
                  <a:tailEnd/>
                </a:ln>
              </p:spPr>
              <p:txBody>
                <a:bodyPr/>
                <a:lstStyle/>
                <a:p>
                  <a:endParaRPr lang="en-US"/>
                </a:p>
              </p:txBody>
            </p:sp>
            <p:sp>
              <p:nvSpPr>
                <p:cNvPr id="52682" name="Freeform 295"/>
                <p:cNvSpPr>
                  <a:spLocks/>
                </p:cNvSpPr>
                <p:nvPr/>
              </p:nvSpPr>
              <p:spPr bwMode="auto">
                <a:xfrm>
                  <a:off x="4476" y="2868"/>
                  <a:ext cx="34" cy="21"/>
                </a:xfrm>
                <a:custGeom>
                  <a:avLst/>
                  <a:gdLst>
                    <a:gd name="T0" fmla="*/ 34 w 34"/>
                    <a:gd name="T1" fmla="*/ 18 h 21"/>
                    <a:gd name="T2" fmla="*/ 27 w 34"/>
                    <a:gd name="T3" fmla="*/ 21 h 21"/>
                    <a:gd name="T4" fmla="*/ 0 w 34"/>
                    <a:gd name="T5" fmla="*/ 4 h 21"/>
                    <a:gd name="T6" fmla="*/ 6 w 34"/>
                    <a:gd name="T7" fmla="*/ 0 h 21"/>
                    <a:gd name="T8" fmla="*/ 34 w 34"/>
                    <a:gd name="T9" fmla="*/ 18 h 21"/>
                    <a:gd name="T10" fmla="*/ 0 60000 65536"/>
                    <a:gd name="T11" fmla="*/ 0 60000 65536"/>
                    <a:gd name="T12" fmla="*/ 0 60000 65536"/>
                    <a:gd name="T13" fmla="*/ 0 60000 65536"/>
                    <a:gd name="T14" fmla="*/ 0 60000 65536"/>
                    <a:gd name="T15" fmla="*/ 0 w 34"/>
                    <a:gd name="T16" fmla="*/ 0 h 21"/>
                    <a:gd name="T17" fmla="*/ 34 w 34"/>
                    <a:gd name="T18" fmla="*/ 21 h 21"/>
                  </a:gdLst>
                  <a:ahLst/>
                  <a:cxnLst>
                    <a:cxn ang="T10">
                      <a:pos x="T0" y="T1"/>
                    </a:cxn>
                    <a:cxn ang="T11">
                      <a:pos x="T2" y="T3"/>
                    </a:cxn>
                    <a:cxn ang="T12">
                      <a:pos x="T4" y="T5"/>
                    </a:cxn>
                    <a:cxn ang="T13">
                      <a:pos x="T6" y="T7"/>
                    </a:cxn>
                    <a:cxn ang="T14">
                      <a:pos x="T8" y="T9"/>
                    </a:cxn>
                  </a:cxnLst>
                  <a:rect l="T15" t="T16" r="T17" b="T18"/>
                  <a:pathLst>
                    <a:path w="34" h="21">
                      <a:moveTo>
                        <a:pt x="34" y="18"/>
                      </a:moveTo>
                      <a:lnTo>
                        <a:pt x="27" y="21"/>
                      </a:lnTo>
                      <a:lnTo>
                        <a:pt x="0" y="4"/>
                      </a:lnTo>
                      <a:lnTo>
                        <a:pt x="6" y="0"/>
                      </a:lnTo>
                      <a:lnTo>
                        <a:pt x="34" y="18"/>
                      </a:lnTo>
                      <a:close/>
                    </a:path>
                  </a:pathLst>
                </a:custGeom>
                <a:solidFill>
                  <a:srgbClr val="747474"/>
                </a:solidFill>
                <a:ln w="9525">
                  <a:noFill/>
                  <a:round/>
                  <a:headEnd/>
                  <a:tailEnd/>
                </a:ln>
              </p:spPr>
              <p:txBody>
                <a:bodyPr/>
                <a:lstStyle/>
                <a:p>
                  <a:endParaRPr lang="en-US"/>
                </a:p>
              </p:txBody>
            </p:sp>
            <p:sp>
              <p:nvSpPr>
                <p:cNvPr id="52683" name="Freeform 296"/>
                <p:cNvSpPr>
                  <a:spLocks/>
                </p:cNvSpPr>
                <p:nvPr/>
              </p:nvSpPr>
              <p:spPr bwMode="auto">
                <a:xfrm>
                  <a:off x="4479" y="2868"/>
                  <a:ext cx="31" cy="20"/>
                </a:xfrm>
                <a:custGeom>
                  <a:avLst/>
                  <a:gdLst>
                    <a:gd name="T0" fmla="*/ 31 w 31"/>
                    <a:gd name="T1" fmla="*/ 18 h 20"/>
                    <a:gd name="T2" fmla="*/ 27 w 31"/>
                    <a:gd name="T3" fmla="*/ 20 h 20"/>
                    <a:gd name="T4" fmla="*/ 0 w 31"/>
                    <a:gd name="T5" fmla="*/ 2 h 20"/>
                    <a:gd name="T6" fmla="*/ 3 w 31"/>
                    <a:gd name="T7" fmla="*/ 0 h 20"/>
                    <a:gd name="T8" fmla="*/ 31 w 31"/>
                    <a:gd name="T9" fmla="*/ 18 h 20"/>
                    <a:gd name="T10" fmla="*/ 0 60000 65536"/>
                    <a:gd name="T11" fmla="*/ 0 60000 65536"/>
                    <a:gd name="T12" fmla="*/ 0 60000 65536"/>
                    <a:gd name="T13" fmla="*/ 0 60000 65536"/>
                    <a:gd name="T14" fmla="*/ 0 60000 65536"/>
                    <a:gd name="T15" fmla="*/ 0 w 31"/>
                    <a:gd name="T16" fmla="*/ 0 h 20"/>
                    <a:gd name="T17" fmla="*/ 31 w 31"/>
                    <a:gd name="T18" fmla="*/ 20 h 20"/>
                  </a:gdLst>
                  <a:ahLst/>
                  <a:cxnLst>
                    <a:cxn ang="T10">
                      <a:pos x="T0" y="T1"/>
                    </a:cxn>
                    <a:cxn ang="T11">
                      <a:pos x="T2" y="T3"/>
                    </a:cxn>
                    <a:cxn ang="T12">
                      <a:pos x="T4" y="T5"/>
                    </a:cxn>
                    <a:cxn ang="T13">
                      <a:pos x="T6" y="T7"/>
                    </a:cxn>
                    <a:cxn ang="T14">
                      <a:pos x="T8" y="T9"/>
                    </a:cxn>
                  </a:cxnLst>
                  <a:rect l="T15" t="T16" r="T17" b="T18"/>
                  <a:pathLst>
                    <a:path w="31" h="20">
                      <a:moveTo>
                        <a:pt x="31" y="18"/>
                      </a:moveTo>
                      <a:lnTo>
                        <a:pt x="27" y="20"/>
                      </a:lnTo>
                      <a:lnTo>
                        <a:pt x="0" y="2"/>
                      </a:lnTo>
                      <a:lnTo>
                        <a:pt x="3" y="0"/>
                      </a:lnTo>
                      <a:lnTo>
                        <a:pt x="31" y="18"/>
                      </a:lnTo>
                      <a:close/>
                    </a:path>
                  </a:pathLst>
                </a:custGeom>
                <a:solidFill>
                  <a:srgbClr val="747474"/>
                </a:solidFill>
                <a:ln w="9525">
                  <a:noFill/>
                  <a:round/>
                  <a:headEnd/>
                  <a:tailEnd/>
                </a:ln>
              </p:spPr>
              <p:txBody>
                <a:bodyPr/>
                <a:lstStyle/>
                <a:p>
                  <a:endParaRPr lang="en-US"/>
                </a:p>
              </p:txBody>
            </p:sp>
            <p:sp>
              <p:nvSpPr>
                <p:cNvPr id="52684" name="Freeform 297"/>
                <p:cNvSpPr>
                  <a:spLocks/>
                </p:cNvSpPr>
                <p:nvPr/>
              </p:nvSpPr>
              <p:spPr bwMode="auto">
                <a:xfrm>
                  <a:off x="4476" y="2870"/>
                  <a:ext cx="30" cy="19"/>
                </a:xfrm>
                <a:custGeom>
                  <a:avLst/>
                  <a:gdLst>
                    <a:gd name="T0" fmla="*/ 30 w 30"/>
                    <a:gd name="T1" fmla="*/ 18 h 19"/>
                    <a:gd name="T2" fmla="*/ 27 w 30"/>
                    <a:gd name="T3" fmla="*/ 19 h 19"/>
                    <a:gd name="T4" fmla="*/ 0 w 30"/>
                    <a:gd name="T5" fmla="*/ 2 h 19"/>
                    <a:gd name="T6" fmla="*/ 3 w 30"/>
                    <a:gd name="T7" fmla="*/ 0 h 19"/>
                    <a:gd name="T8" fmla="*/ 30 w 30"/>
                    <a:gd name="T9" fmla="*/ 18 h 19"/>
                    <a:gd name="T10" fmla="*/ 0 60000 65536"/>
                    <a:gd name="T11" fmla="*/ 0 60000 65536"/>
                    <a:gd name="T12" fmla="*/ 0 60000 65536"/>
                    <a:gd name="T13" fmla="*/ 0 60000 65536"/>
                    <a:gd name="T14" fmla="*/ 0 60000 65536"/>
                    <a:gd name="T15" fmla="*/ 0 w 30"/>
                    <a:gd name="T16" fmla="*/ 0 h 19"/>
                    <a:gd name="T17" fmla="*/ 30 w 30"/>
                    <a:gd name="T18" fmla="*/ 19 h 19"/>
                  </a:gdLst>
                  <a:ahLst/>
                  <a:cxnLst>
                    <a:cxn ang="T10">
                      <a:pos x="T0" y="T1"/>
                    </a:cxn>
                    <a:cxn ang="T11">
                      <a:pos x="T2" y="T3"/>
                    </a:cxn>
                    <a:cxn ang="T12">
                      <a:pos x="T4" y="T5"/>
                    </a:cxn>
                    <a:cxn ang="T13">
                      <a:pos x="T6" y="T7"/>
                    </a:cxn>
                    <a:cxn ang="T14">
                      <a:pos x="T8" y="T9"/>
                    </a:cxn>
                  </a:cxnLst>
                  <a:rect l="T15" t="T16" r="T17" b="T18"/>
                  <a:pathLst>
                    <a:path w="30" h="19">
                      <a:moveTo>
                        <a:pt x="30" y="18"/>
                      </a:moveTo>
                      <a:lnTo>
                        <a:pt x="27" y="19"/>
                      </a:lnTo>
                      <a:lnTo>
                        <a:pt x="0" y="2"/>
                      </a:lnTo>
                      <a:lnTo>
                        <a:pt x="3" y="0"/>
                      </a:lnTo>
                      <a:lnTo>
                        <a:pt x="30" y="18"/>
                      </a:lnTo>
                      <a:close/>
                    </a:path>
                  </a:pathLst>
                </a:custGeom>
                <a:solidFill>
                  <a:srgbClr val="7D7D7D"/>
                </a:solidFill>
                <a:ln w="9525">
                  <a:noFill/>
                  <a:round/>
                  <a:headEnd/>
                  <a:tailEnd/>
                </a:ln>
              </p:spPr>
              <p:txBody>
                <a:bodyPr/>
                <a:lstStyle/>
                <a:p>
                  <a:endParaRPr lang="en-US"/>
                </a:p>
              </p:txBody>
            </p:sp>
            <p:sp>
              <p:nvSpPr>
                <p:cNvPr id="52685" name="Freeform 298"/>
                <p:cNvSpPr>
                  <a:spLocks/>
                </p:cNvSpPr>
                <p:nvPr/>
              </p:nvSpPr>
              <p:spPr bwMode="auto">
                <a:xfrm>
                  <a:off x="4468" y="2872"/>
                  <a:ext cx="35" cy="19"/>
                </a:xfrm>
                <a:custGeom>
                  <a:avLst/>
                  <a:gdLst>
                    <a:gd name="T0" fmla="*/ 35 w 35"/>
                    <a:gd name="T1" fmla="*/ 17 h 19"/>
                    <a:gd name="T2" fmla="*/ 27 w 35"/>
                    <a:gd name="T3" fmla="*/ 19 h 19"/>
                    <a:gd name="T4" fmla="*/ 0 w 35"/>
                    <a:gd name="T5" fmla="*/ 1 h 19"/>
                    <a:gd name="T6" fmla="*/ 8 w 35"/>
                    <a:gd name="T7" fmla="*/ 0 h 19"/>
                    <a:gd name="T8" fmla="*/ 35 w 35"/>
                    <a:gd name="T9" fmla="*/ 17 h 19"/>
                    <a:gd name="T10" fmla="*/ 0 60000 65536"/>
                    <a:gd name="T11" fmla="*/ 0 60000 65536"/>
                    <a:gd name="T12" fmla="*/ 0 60000 65536"/>
                    <a:gd name="T13" fmla="*/ 0 60000 65536"/>
                    <a:gd name="T14" fmla="*/ 0 60000 65536"/>
                    <a:gd name="T15" fmla="*/ 0 w 35"/>
                    <a:gd name="T16" fmla="*/ 0 h 19"/>
                    <a:gd name="T17" fmla="*/ 35 w 35"/>
                    <a:gd name="T18" fmla="*/ 19 h 19"/>
                  </a:gdLst>
                  <a:ahLst/>
                  <a:cxnLst>
                    <a:cxn ang="T10">
                      <a:pos x="T0" y="T1"/>
                    </a:cxn>
                    <a:cxn ang="T11">
                      <a:pos x="T2" y="T3"/>
                    </a:cxn>
                    <a:cxn ang="T12">
                      <a:pos x="T4" y="T5"/>
                    </a:cxn>
                    <a:cxn ang="T13">
                      <a:pos x="T6" y="T7"/>
                    </a:cxn>
                    <a:cxn ang="T14">
                      <a:pos x="T8" y="T9"/>
                    </a:cxn>
                  </a:cxnLst>
                  <a:rect l="T15" t="T16" r="T17" b="T18"/>
                  <a:pathLst>
                    <a:path w="35" h="19">
                      <a:moveTo>
                        <a:pt x="35" y="17"/>
                      </a:moveTo>
                      <a:lnTo>
                        <a:pt x="27" y="19"/>
                      </a:lnTo>
                      <a:lnTo>
                        <a:pt x="0" y="1"/>
                      </a:lnTo>
                      <a:lnTo>
                        <a:pt x="8" y="0"/>
                      </a:lnTo>
                      <a:lnTo>
                        <a:pt x="35" y="17"/>
                      </a:lnTo>
                      <a:close/>
                    </a:path>
                  </a:pathLst>
                </a:custGeom>
                <a:solidFill>
                  <a:srgbClr val="868686"/>
                </a:solidFill>
                <a:ln w="9525">
                  <a:noFill/>
                  <a:round/>
                  <a:headEnd/>
                  <a:tailEnd/>
                </a:ln>
              </p:spPr>
              <p:txBody>
                <a:bodyPr/>
                <a:lstStyle/>
                <a:p>
                  <a:endParaRPr lang="en-US"/>
                </a:p>
              </p:txBody>
            </p:sp>
            <p:sp>
              <p:nvSpPr>
                <p:cNvPr id="52686" name="Freeform 299"/>
                <p:cNvSpPr>
                  <a:spLocks/>
                </p:cNvSpPr>
                <p:nvPr/>
              </p:nvSpPr>
              <p:spPr bwMode="auto">
                <a:xfrm>
                  <a:off x="4472" y="2872"/>
                  <a:ext cx="31" cy="19"/>
                </a:xfrm>
                <a:custGeom>
                  <a:avLst/>
                  <a:gdLst>
                    <a:gd name="T0" fmla="*/ 31 w 31"/>
                    <a:gd name="T1" fmla="*/ 17 h 19"/>
                    <a:gd name="T2" fmla="*/ 28 w 31"/>
                    <a:gd name="T3" fmla="*/ 19 h 19"/>
                    <a:gd name="T4" fmla="*/ 0 w 31"/>
                    <a:gd name="T5" fmla="*/ 1 h 19"/>
                    <a:gd name="T6" fmla="*/ 4 w 31"/>
                    <a:gd name="T7" fmla="*/ 0 h 19"/>
                    <a:gd name="T8" fmla="*/ 31 w 31"/>
                    <a:gd name="T9" fmla="*/ 17 h 19"/>
                    <a:gd name="T10" fmla="*/ 0 60000 65536"/>
                    <a:gd name="T11" fmla="*/ 0 60000 65536"/>
                    <a:gd name="T12" fmla="*/ 0 60000 65536"/>
                    <a:gd name="T13" fmla="*/ 0 60000 65536"/>
                    <a:gd name="T14" fmla="*/ 0 60000 65536"/>
                    <a:gd name="T15" fmla="*/ 0 w 31"/>
                    <a:gd name="T16" fmla="*/ 0 h 19"/>
                    <a:gd name="T17" fmla="*/ 31 w 31"/>
                    <a:gd name="T18" fmla="*/ 19 h 19"/>
                  </a:gdLst>
                  <a:ahLst/>
                  <a:cxnLst>
                    <a:cxn ang="T10">
                      <a:pos x="T0" y="T1"/>
                    </a:cxn>
                    <a:cxn ang="T11">
                      <a:pos x="T2" y="T3"/>
                    </a:cxn>
                    <a:cxn ang="T12">
                      <a:pos x="T4" y="T5"/>
                    </a:cxn>
                    <a:cxn ang="T13">
                      <a:pos x="T6" y="T7"/>
                    </a:cxn>
                    <a:cxn ang="T14">
                      <a:pos x="T8" y="T9"/>
                    </a:cxn>
                  </a:cxnLst>
                  <a:rect l="T15" t="T16" r="T17" b="T18"/>
                  <a:pathLst>
                    <a:path w="31" h="19">
                      <a:moveTo>
                        <a:pt x="31" y="17"/>
                      </a:moveTo>
                      <a:lnTo>
                        <a:pt x="28" y="19"/>
                      </a:lnTo>
                      <a:lnTo>
                        <a:pt x="0" y="1"/>
                      </a:lnTo>
                      <a:lnTo>
                        <a:pt x="4" y="0"/>
                      </a:lnTo>
                      <a:lnTo>
                        <a:pt x="31" y="17"/>
                      </a:lnTo>
                      <a:close/>
                    </a:path>
                  </a:pathLst>
                </a:custGeom>
                <a:solidFill>
                  <a:srgbClr val="868686"/>
                </a:solidFill>
                <a:ln w="9525">
                  <a:noFill/>
                  <a:round/>
                  <a:headEnd/>
                  <a:tailEnd/>
                </a:ln>
              </p:spPr>
              <p:txBody>
                <a:bodyPr/>
                <a:lstStyle/>
                <a:p>
                  <a:endParaRPr lang="en-US"/>
                </a:p>
              </p:txBody>
            </p:sp>
            <p:sp>
              <p:nvSpPr>
                <p:cNvPr id="52687" name="Freeform 300"/>
                <p:cNvSpPr>
                  <a:spLocks/>
                </p:cNvSpPr>
                <p:nvPr/>
              </p:nvSpPr>
              <p:spPr bwMode="auto">
                <a:xfrm>
                  <a:off x="4468" y="2873"/>
                  <a:ext cx="32" cy="18"/>
                </a:xfrm>
                <a:custGeom>
                  <a:avLst/>
                  <a:gdLst>
                    <a:gd name="T0" fmla="*/ 32 w 32"/>
                    <a:gd name="T1" fmla="*/ 18 h 18"/>
                    <a:gd name="T2" fmla="*/ 27 w 32"/>
                    <a:gd name="T3" fmla="*/ 18 h 18"/>
                    <a:gd name="T4" fmla="*/ 0 w 32"/>
                    <a:gd name="T5" fmla="*/ 0 h 18"/>
                    <a:gd name="T6" fmla="*/ 4 w 32"/>
                    <a:gd name="T7" fmla="*/ 0 h 18"/>
                    <a:gd name="T8" fmla="*/ 32 w 32"/>
                    <a:gd name="T9" fmla="*/ 18 h 18"/>
                    <a:gd name="T10" fmla="*/ 0 60000 65536"/>
                    <a:gd name="T11" fmla="*/ 0 60000 65536"/>
                    <a:gd name="T12" fmla="*/ 0 60000 65536"/>
                    <a:gd name="T13" fmla="*/ 0 60000 65536"/>
                    <a:gd name="T14" fmla="*/ 0 60000 65536"/>
                    <a:gd name="T15" fmla="*/ 0 w 32"/>
                    <a:gd name="T16" fmla="*/ 0 h 18"/>
                    <a:gd name="T17" fmla="*/ 32 w 32"/>
                    <a:gd name="T18" fmla="*/ 18 h 18"/>
                  </a:gdLst>
                  <a:ahLst/>
                  <a:cxnLst>
                    <a:cxn ang="T10">
                      <a:pos x="T0" y="T1"/>
                    </a:cxn>
                    <a:cxn ang="T11">
                      <a:pos x="T2" y="T3"/>
                    </a:cxn>
                    <a:cxn ang="T12">
                      <a:pos x="T4" y="T5"/>
                    </a:cxn>
                    <a:cxn ang="T13">
                      <a:pos x="T6" y="T7"/>
                    </a:cxn>
                    <a:cxn ang="T14">
                      <a:pos x="T8" y="T9"/>
                    </a:cxn>
                  </a:cxnLst>
                  <a:rect l="T15" t="T16" r="T17" b="T18"/>
                  <a:pathLst>
                    <a:path w="32" h="18">
                      <a:moveTo>
                        <a:pt x="32" y="18"/>
                      </a:moveTo>
                      <a:lnTo>
                        <a:pt x="27" y="18"/>
                      </a:lnTo>
                      <a:lnTo>
                        <a:pt x="0" y="0"/>
                      </a:lnTo>
                      <a:lnTo>
                        <a:pt x="4" y="0"/>
                      </a:lnTo>
                      <a:lnTo>
                        <a:pt x="32" y="18"/>
                      </a:lnTo>
                      <a:close/>
                    </a:path>
                  </a:pathLst>
                </a:custGeom>
                <a:solidFill>
                  <a:srgbClr val="888888"/>
                </a:solidFill>
                <a:ln w="9525">
                  <a:noFill/>
                  <a:round/>
                  <a:headEnd/>
                  <a:tailEnd/>
                </a:ln>
              </p:spPr>
              <p:txBody>
                <a:bodyPr/>
                <a:lstStyle/>
                <a:p>
                  <a:endParaRPr lang="en-US"/>
                </a:p>
              </p:txBody>
            </p:sp>
            <p:sp>
              <p:nvSpPr>
                <p:cNvPr id="52688" name="Freeform 301"/>
                <p:cNvSpPr>
                  <a:spLocks/>
                </p:cNvSpPr>
                <p:nvPr/>
              </p:nvSpPr>
              <p:spPr bwMode="auto">
                <a:xfrm>
                  <a:off x="4466" y="2873"/>
                  <a:ext cx="29" cy="18"/>
                </a:xfrm>
                <a:custGeom>
                  <a:avLst/>
                  <a:gdLst>
                    <a:gd name="T0" fmla="*/ 29 w 29"/>
                    <a:gd name="T1" fmla="*/ 18 h 18"/>
                    <a:gd name="T2" fmla="*/ 27 w 29"/>
                    <a:gd name="T3" fmla="*/ 18 h 18"/>
                    <a:gd name="T4" fmla="*/ 0 w 29"/>
                    <a:gd name="T5" fmla="*/ 0 h 18"/>
                    <a:gd name="T6" fmla="*/ 2 w 29"/>
                    <a:gd name="T7" fmla="*/ 0 h 18"/>
                    <a:gd name="T8" fmla="*/ 29 w 29"/>
                    <a:gd name="T9" fmla="*/ 18 h 18"/>
                    <a:gd name="T10" fmla="*/ 0 60000 65536"/>
                    <a:gd name="T11" fmla="*/ 0 60000 65536"/>
                    <a:gd name="T12" fmla="*/ 0 60000 65536"/>
                    <a:gd name="T13" fmla="*/ 0 60000 65536"/>
                    <a:gd name="T14" fmla="*/ 0 60000 65536"/>
                    <a:gd name="T15" fmla="*/ 0 w 29"/>
                    <a:gd name="T16" fmla="*/ 0 h 18"/>
                    <a:gd name="T17" fmla="*/ 29 w 29"/>
                    <a:gd name="T18" fmla="*/ 18 h 18"/>
                  </a:gdLst>
                  <a:ahLst/>
                  <a:cxnLst>
                    <a:cxn ang="T10">
                      <a:pos x="T0" y="T1"/>
                    </a:cxn>
                    <a:cxn ang="T11">
                      <a:pos x="T2" y="T3"/>
                    </a:cxn>
                    <a:cxn ang="T12">
                      <a:pos x="T4" y="T5"/>
                    </a:cxn>
                    <a:cxn ang="T13">
                      <a:pos x="T6" y="T7"/>
                    </a:cxn>
                    <a:cxn ang="T14">
                      <a:pos x="T8" y="T9"/>
                    </a:cxn>
                  </a:cxnLst>
                  <a:rect l="T15" t="T16" r="T17" b="T18"/>
                  <a:pathLst>
                    <a:path w="29" h="18">
                      <a:moveTo>
                        <a:pt x="29" y="18"/>
                      </a:moveTo>
                      <a:lnTo>
                        <a:pt x="27" y="18"/>
                      </a:lnTo>
                      <a:lnTo>
                        <a:pt x="0" y="0"/>
                      </a:lnTo>
                      <a:lnTo>
                        <a:pt x="2" y="0"/>
                      </a:lnTo>
                      <a:lnTo>
                        <a:pt x="29" y="18"/>
                      </a:lnTo>
                      <a:close/>
                    </a:path>
                  </a:pathLst>
                </a:custGeom>
                <a:solidFill>
                  <a:srgbClr val="8A8A8A"/>
                </a:solidFill>
                <a:ln w="9525">
                  <a:noFill/>
                  <a:round/>
                  <a:headEnd/>
                  <a:tailEnd/>
                </a:ln>
              </p:spPr>
              <p:txBody>
                <a:bodyPr/>
                <a:lstStyle/>
                <a:p>
                  <a:endParaRPr lang="en-US"/>
                </a:p>
              </p:txBody>
            </p:sp>
            <p:sp>
              <p:nvSpPr>
                <p:cNvPr id="52689" name="Freeform 302"/>
                <p:cNvSpPr>
                  <a:spLocks/>
                </p:cNvSpPr>
                <p:nvPr/>
              </p:nvSpPr>
              <p:spPr bwMode="auto">
                <a:xfrm>
                  <a:off x="4464" y="2873"/>
                  <a:ext cx="29" cy="18"/>
                </a:xfrm>
                <a:custGeom>
                  <a:avLst/>
                  <a:gdLst>
                    <a:gd name="T0" fmla="*/ 29 w 29"/>
                    <a:gd name="T1" fmla="*/ 18 h 18"/>
                    <a:gd name="T2" fmla="*/ 28 w 29"/>
                    <a:gd name="T3" fmla="*/ 18 h 18"/>
                    <a:gd name="T4" fmla="*/ 0 w 29"/>
                    <a:gd name="T5" fmla="*/ 0 h 18"/>
                    <a:gd name="T6" fmla="*/ 2 w 29"/>
                    <a:gd name="T7" fmla="*/ 0 h 18"/>
                    <a:gd name="T8" fmla="*/ 29 w 29"/>
                    <a:gd name="T9" fmla="*/ 18 h 18"/>
                    <a:gd name="T10" fmla="*/ 0 60000 65536"/>
                    <a:gd name="T11" fmla="*/ 0 60000 65536"/>
                    <a:gd name="T12" fmla="*/ 0 60000 65536"/>
                    <a:gd name="T13" fmla="*/ 0 60000 65536"/>
                    <a:gd name="T14" fmla="*/ 0 60000 65536"/>
                    <a:gd name="T15" fmla="*/ 0 w 29"/>
                    <a:gd name="T16" fmla="*/ 0 h 18"/>
                    <a:gd name="T17" fmla="*/ 29 w 29"/>
                    <a:gd name="T18" fmla="*/ 18 h 18"/>
                  </a:gdLst>
                  <a:ahLst/>
                  <a:cxnLst>
                    <a:cxn ang="T10">
                      <a:pos x="T0" y="T1"/>
                    </a:cxn>
                    <a:cxn ang="T11">
                      <a:pos x="T2" y="T3"/>
                    </a:cxn>
                    <a:cxn ang="T12">
                      <a:pos x="T4" y="T5"/>
                    </a:cxn>
                    <a:cxn ang="T13">
                      <a:pos x="T6" y="T7"/>
                    </a:cxn>
                    <a:cxn ang="T14">
                      <a:pos x="T8" y="T9"/>
                    </a:cxn>
                  </a:cxnLst>
                  <a:rect l="T15" t="T16" r="T17" b="T18"/>
                  <a:pathLst>
                    <a:path w="29" h="18">
                      <a:moveTo>
                        <a:pt x="29" y="18"/>
                      </a:moveTo>
                      <a:lnTo>
                        <a:pt x="28" y="18"/>
                      </a:lnTo>
                      <a:lnTo>
                        <a:pt x="0" y="0"/>
                      </a:lnTo>
                      <a:lnTo>
                        <a:pt x="2" y="0"/>
                      </a:lnTo>
                      <a:lnTo>
                        <a:pt x="29" y="18"/>
                      </a:lnTo>
                      <a:close/>
                    </a:path>
                  </a:pathLst>
                </a:custGeom>
                <a:solidFill>
                  <a:srgbClr val="8A8A8A"/>
                </a:solidFill>
                <a:ln w="9525">
                  <a:noFill/>
                  <a:round/>
                  <a:headEnd/>
                  <a:tailEnd/>
                </a:ln>
              </p:spPr>
              <p:txBody>
                <a:bodyPr/>
                <a:lstStyle/>
                <a:p>
                  <a:endParaRPr lang="en-US"/>
                </a:p>
              </p:txBody>
            </p:sp>
            <p:sp>
              <p:nvSpPr>
                <p:cNvPr id="52690" name="Freeform 303"/>
                <p:cNvSpPr>
                  <a:spLocks/>
                </p:cNvSpPr>
                <p:nvPr/>
              </p:nvSpPr>
              <p:spPr bwMode="auto">
                <a:xfrm>
                  <a:off x="4472" y="2909"/>
                  <a:ext cx="30" cy="19"/>
                </a:xfrm>
                <a:custGeom>
                  <a:avLst/>
                  <a:gdLst>
                    <a:gd name="T0" fmla="*/ 30 w 30"/>
                    <a:gd name="T1" fmla="*/ 19 h 19"/>
                    <a:gd name="T2" fmla="*/ 28 w 30"/>
                    <a:gd name="T3" fmla="*/ 19 h 19"/>
                    <a:gd name="T4" fmla="*/ 0 w 30"/>
                    <a:gd name="T5" fmla="*/ 0 h 19"/>
                    <a:gd name="T6" fmla="*/ 2 w 30"/>
                    <a:gd name="T7" fmla="*/ 0 h 19"/>
                    <a:gd name="T8" fmla="*/ 30 w 30"/>
                    <a:gd name="T9" fmla="*/ 19 h 19"/>
                    <a:gd name="T10" fmla="*/ 0 60000 65536"/>
                    <a:gd name="T11" fmla="*/ 0 60000 65536"/>
                    <a:gd name="T12" fmla="*/ 0 60000 65536"/>
                    <a:gd name="T13" fmla="*/ 0 60000 65536"/>
                    <a:gd name="T14" fmla="*/ 0 60000 65536"/>
                    <a:gd name="T15" fmla="*/ 0 w 30"/>
                    <a:gd name="T16" fmla="*/ 0 h 19"/>
                    <a:gd name="T17" fmla="*/ 30 w 30"/>
                    <a:gd name="T18" fmla="*/ 19 h 19"/>
                  </a:gdLst>
                  <a:ahLst/>
                  <a:cxnLst>
                    <a:cxn ang="T10">
                      <a:pos x="T0" y="T1"/>
                    </a:cxn>
                    <a:cxn ang="T11">
                      <a:pos x="T2" y="T3"/>
                    </a:cxn>
                    <a:cxn ang="T12">
                      <a:pos x="T4" y="T5"/>
                    </a:cxn>
                    <a:cxn ang="T13">
                      <a:pos x="T6" y="T7"/>
                    </a:cxn>
                    <a:cxn ang="T14">
                      <a:pos x="T8" y="T9"/>
                    </a:cxn>
                  </a:cxnLst>
                  <a:rect l="T15" t="T16" r="T17" b="T18"/>
                  <a:pathLst>
                    <a:path w="30" h="19">
                      <a:moveTo>
                        <a:pt x="30" y="19"/>
                      </a:moveTo>
                      <a:lnTo>
                        <a:pt x="28" y="19"/>
                      </a:lnTo>
                      <a:lnTo>
                        <a:pt x="0" y="0"/>
                      </a:lnTo>
                      <a:lnTo>
                        <a:pt x="2" y="0"/>
                      </a:lnTo>
                      <a:lnTo>
                        <a:pt x="30" y="19"/>
                      </a:lnTo>
                      <a:close/>
                    </a:path>
                  </a:pathLst>
                </a:custGeom>
                <a:solidFill>
                  <a:srgbClr val="8A8A8A"/>
                </a:solidFill>
                <a:ln w="9525">
                  <a:noFill/>
                  <a:round/>
                  <a:headEnd/>
                  <a:tailEnd/>
                </a:ln>
              </p:spPr>
              <p:txBody>
                <a:bodyPr/>
                <a:lstStyle/>
                <a:p>
                  <a:endParaRPr lang="en-US"/>
                </a:p>
              </p:txBody>
            </p:sp>
            <p:sp>
              <p:nvSpPr>
                <p:cNvPr id="52691" name="Freeform 304"/>
                <p:cNvSpPr>
                  <a:spLocks/>
                </p:cNvSpPr>
                <p:nvPr/>
              </p:nvSpPr>
              <p:spPr bwMode="auto">
                <a:xfrm>
                  <a:off x="4469" y="2909"/>
                  <a:ext cx="31" cy="19"/>
                </a:xfrm>
                <a:custGeom>
                  <a:avLst/>
                  <a:gdLst>
                    <a:gd name="T0" fmla="*/ 31 w 31"/>
                    <a:gd name="T1" fmla="*/ 19 h 19"/>
                    <a:gd name="T2" fmla="*/ 28 w 31"/>
                    <a:gd name="T3" fmla="*/ 17 h 19"/>
                    <a:gd name="T4" fmla="*/ 0 w 31"/>
                    <a:gd name="T5" fmla="*/ 0 h 19"/>
                    <a:gd name="T6" fmla="*/ 3 w 31"/>
                    <a:gd name="T7" fmla="*/ 0 h 19"/>
                    <a:gd name="T8" fmla="*/ 31 w 31"/>
                    <a:gd name="T9" fmla="*/ 19 h 19"/>
                    <a:gd name="T10" fmla="*/ 0 60000 65536"/>
                    <a:gd name="T11" fmla="*/ 0 60000 65536"/>
                    <a:gd name="T12" fmla="*/ 0 60000 65536"/>
                    <a:gd name="T13" fmla="*/ 0 60000 65536"/>
                    <a:gd name="T14" fmla="*/ 0 60000 65536"/>
                    <a:gd name="T15" fmla="*/ 0 w 31"/>
                    <a:gd name="T16" fmla="*/ 0 h 19"/>
                    <a:gd name="T17" fmla="*/ 31 w 31"/>
                    <a:gd name="T18" fmla="*/ 19 h 19"/>
                  </a:gdLst>
                  <a:ahLst/>
                  <a:cxnLst>
                    <a:cxn ang="T10">
                      <a:pos x="T0" y="T1"/>
                    </a:cxn>
                    <a:cxn ang="T11">
                      <a:pos x="T2" y="T3"/>
                    </a:cxn>
                    <a:cxn ang="T12">
                      <a:pos x="T4" y="T5"/>
                    </a:cxn>
                    <a:cxn ang="T13">
                      <a:pos x="T6" y="T7"/>
                    </a:cxn>
                    <a:cxn ang="T14">
                      <a:pos x="T8" y="T9"/>
                    </a:cxn>
                  </a:cxnLst>
                  <a:rect l="T15" t="T16" r="T17" b="T18"/>
                  <a:pathLst>
                    <a:path w="31" h="19">
                      <a:moveTo>
                        <a:pt x="31" y="19"/>
                      </a:moveTo>
                      <a:lnTo>
                        <a:pt x="28" y="17"/>
                      </a:lnTo>
                      <a:lnTo>
                        <a:pt x="0" y="0"/>
                      </a:lnTo>
                      <a:lnTo>
                        <a:pt x="3" y="0"/>
                      </a:lnTo>
                      <a:lnTo>
                        <a:pt x="31" y="19"/>
                      </a:lnTo>
                      <a:close/>
                    </a:path>
                  </a:pathLst>
                </a:custGeom>
                <a:solidFill>
                  <a:srgbClr val="8A8A8A"/>
                </a:solidFill>
                <a:ln w="9525">
                  <a:noFill/>
                  <a:round/>
                  <a:headEnd/>
                  <a:tailEnd/>
                </a:ln>
              </p:spPr>
              <p:txBody>
                <a:bodyPr/>
                <a:lstStyle/>
                <a:p>
                  <a:endParaRPr lang="en-US"/>
                </a:p>
              </p:txBody>
            </p:sp>
            <p:sp>
              <p:nvSpPr>
                <p:cNvPr id="52692" name="Freeform 305"/>
                <p:cNvSpPr>
                  <a:spLocks/>
                </p:cNvSpPr>
                <p:nvPr/>
              </p:nvSpPr>
              <p:spPr bwMode="auto">
                <a:xfrm>
                  <a:off x="4452" y="2841"/>
                  <a:ext cx="30" cy="18"/>
                </a:xfrm>
                <a:custGeom>
                  <a:avLst/>
                  <a:gdLst>
                    <a:gd name="T0" fmla="*/ 27 w 30"/>
                    <a:gd name="T1" fmla="*/ 16 h 18"/>
                    <a:gd name="T2" fmla="*/ 30 w 30"/>
                    <a:gd name="T3" fmla="*/ 18 h 18"/>
                    <a:gd name="T4" fmla="*/ 3 w 30"/>
                    <a:gd name="T5" fmla="*/ 2 h 18"/>
                    <a:gd name="T6" fmla="*/ 0 w 30"/>
                    <a:gd name="T7" fmla="*/ 0 h 18"/>
                    <a:gd name="T8" fmla="*/ 27 w 30"/>
                    <a:gd name="T9" fmla="*/ 16 h 18"/>
                    <a:gd name="T10" fmla="*/ 0 60000 65536"/>
                    <a:gd name="T11" fmla="*/ 0 60000 65536"/>
                    <a:gd name="T12" fmla="*/ 0 60000 65536"/>
                    <a:gd name="T13" fmla="*/ 0 60000 65536"/>
                    <a:gd name="T14" fmla="*/ 0 60000 65536"/>
                    <a:gd name="T15" fmla="*/ 0 w 30"/>
                    <a:gd name="T16" fmla="*/ 0 h 18"/>
                    <a:gd name="T17" fmla="*/ 30 w 30"/>
                    <a:gd name="T18" fmla="*/ 18 h 18"/>
                  </a:gdLst>
                  <a:ahLst/>
                  <a:cxnLst>
                    <a:cxn ang="T10">
                      <a:pos x="T0" y="T1"/>
                    </a:cxn>
                    <a:cxn ang="T11">
                      <a:pos x="T2" y="T3"/>
                    </a:cxn>
                    <a:cxn ang="T12">
                      <a:pos x="T4" y="T5"/>
                    </a:cxn>
                    <a:cxn ang="T13">
                      <a:pos x="T6" y="T7"/>
                    </a:cxn>
                    <a:cxn ang="T14">
                      <a:pos x="T8" y="T9"/>
                    </a:cxn>
                  </a:cxnLst>
                  <a:rect l="T15" t="T16" r="T17" b="T18"/>
                  <a:pathLst>
                    <a:path w="30" h="18">
                      <a:moveTo>
                        <a:pt x="27" y="16"/>
                      </a:moveTo>
                      <a:lnTo>
                        <a:pt x="30" y="18"/>
                      </a:lnTo>
                      <a:lnTo>
                        <a:pt x="3" y="2"/>
                      </a:lnTo>
                      <a:lnTo>
                        <a:pt x="0" y="0"/>
                      </a:lnTo>
                      <a:lnTo>
                        <a:pt x="27" y="16"/>
                      </a:lnTo>
                      <a:close/>
                    </a:path>
                  </a:pathLst>
                </a:custGeom>
                <a:solidFill>
                  <a:srgbClr val="535353"/>
                </a:solidFill>
                <a:ln w="9525">
                  <a:noFill/>
                  <a:round/>
                  <a:headEnd/>
                  <a:tailEnd/>
                </a:ln>
              </p:spPr>
              <p:txBody>
                <a:bodyPr/>
                <a:lstStyle/>
                <a:p>
                  <a:endParaRPr lang="en-US"/>
                </a:p>
              </p:txBody>
            </p:sp>
            <p:sp>
              <p:nvSpPr>
                <p:cNvPr id="52693" name="Freeform 306"/>
                <p:cNvSpPr>
                  <a:spLocks/>
                </p:cNvSpPr>
                <p:nvPr/>
              </p:nvSpPr>
              <p:spPr bwMode="auto">
                <a:xfrm>
                  <a:off x="4455" y="2843"/>
                  <a:ext cx="29" cy="25"/>
                </a:xfrm>
                <a:custGeom>
                  <a:avLst/>
                  <a:gdLst>
                    <a:gd name="T0" fmla="*/ 27 w 29"/>
                    <a:gd name="T1" fmla="*/ 16 h 25"/>
                    <a:gd name="T2" fmla="*/ 29 w 29"/>
                    <a:gd name="T3" fmla="*/ 25 h 25"/>
                    <a:gd name="T4" fmla="*/ 1 w 29"/>
                    <a:gd name="T5" fmla="*/ 8 h 25"/>
                    <a:gd name="T6" fmla="*/ 0 w 29"/>
                    <a:gd name="T7" fmla="*/ 0 h 25"/>
                    <a:gd name="T8" fmla="*/ 27 w 29"/>
                    <a:gd name="T9" fmla="*/ 16 h 25"/>
                    <a:gd name="T10" fmla="*/ 0 60000 65536"/>
                    <a:gd name="T11" fmla="*/ 0 60000 65536"/>
                    <a:gd name="T12" fmla="*/ 0 60000 65536"/>
                    <a:gd name="T13" fmla="*/ 0 60000 65536"/>
                    <a:gd name="T14" fmla="*/ 0 60000 65536"/>
                    <a:gd name="T15" fmla="*/ 0 w 29"/>
                    <a:gd name="T16" fmla="*/ 0 h 25"/>
                    <a:gd name="T17" fmla="*/ 29 w 29"/>
                    <a:gd name="T18" fmla="*/ 25 h 25"/>
                  </a:gdLst>
                  <a:ahLst/>
                  <a:cxnLst>
                    <a:cxn ang="T10">
                      <a:pos x="T0" y="T1"/>
                    </a:cxn>
                    <a:cxn ang="T11">
                      <a:pos x="T2" y="T3"/>
                    </a:cxn>
                    <a:cxn ang="T12">
                      <a:pos x="T4" y="T5"/>
                    </a:cxn>
                    <a:cxn ang="T13">
                      <a:pos x="T6" y="T7"/>
                    </a:cxn>
                    <a:cxn ang="T14">
                      <a:pos x="T8" y="T9"/>
                    </a:cxn>
                  </a:cxnLst>
                  <a:rect l="T15" t="T16" r="T17" b="T18"/>
                  <a:pathLst>
                    <a:path w="29" h="25">
                      <a:moveTo>
                        <a:pt x="27" y="16"/>
                      </a:moveTo>
                      <a:lnTo>
                        <a:pt x="29" y="25"/>
                      </a:lnTo>
                      <a:lnTo>
                        <a:pt x="1" y="8"/>
                      </a:lnTo>
                      <a:lnTo>
                        <a:pt x="0" y="0"/>
                      </a:lnTo>
                      <a:lnTo>
                        <a:pt x="27" y="16"/>
                      </a:lnTo>
                      <a:close/>
                    </a:path>
                  </a:pathLst>
                </a:custGeom>
                <a:solidFill>
                  <a:srgbClr val="3D3D3D"/>
                </a:solidFill>
                <a:ln w="9525">
                  <a:noFill/>
                  <a:round/>
                  <a:headEnd/>
                  <a:tailEnd/>
                </a:ln>
              </p:spPr>
              <p:txBody>
                <a:bodyPr/>
                <a:lstStyle/>
                <a:p>
                  <a:endParaRPr lang="en-US"/>
                </a:p>
              </p:txBody>
            </p:sp>
            <p:sp>
              <p:nvSpPr>
                <p:cNvPr id="52694" name="Freeform 307"/>
                <p:cNvSpPr>
                  <a:spLocks/>
                </p:cNvSpPr>
                <p:nvPr/>
              </p:nvSpPr>
              <p:spPr bwMode="auto">
                <a:xfrm>
                  <a:off x="4456" y="2851"/>
                  <a:ext cx="28" cy="66"/>
                </a:xfrm>
                <a:custGeom>
                  <a:avLst/>
                  <a:gdLst>
                    <a:gd name="T0" fmla="*/ 28 w 28"/>
                    <a:gd name="T1" fmla="*/ 17 h 66"/>
                    <a:gd name="T2" fmla="*/ 28 w 28"/>
                    <a:gd name="T3" fmla="*/ 66 h 66"/>
                    <a:gd name="T4" fmla="*/ 0 w 28"/>
                    <a:gd name="T5" fmla="*/ 46 h 66"/>
                    <a:gd name="T6" fmla="*/ 0 w 28"/>
                    <a:gd name="T7" fmla="*/ 0 h 66"/>
                    <a:gd name="T8" fmla="*/ 28 w 28"/>
                    <a:gd name="T9" fmla="*/ 17 h 66"/>
                    <a:gd name="T10" fmla="*/ 0 60000 65536"/>
                    <a:gd name="T11" fmla="*/ 0 60000 65536"/>
                    <a:gd name="T12" fmla="*/ 0 60000 65536"/>
                    <a:gd name="T13" fmla="*/ 0 60000 65536"/>
                    <a:gd name="T14" fmla="*/ 0 60000 65536"/>
                    <a:gd name="T15" fmla="*/ 0 w 28"/>
                    <a:gd name="T16" fmla="*/ 0 h 66"/>
                    <a:gd name="T17" fmla="*/ 28 w 28"/>
                    <a:gd name="T18" fmla="*/ 66 h 66"/>
                  </a:gdLst>
                  <a:ahLst/>
                  <a:cxnLst>
                    <a:cxn ang="T10">
                      <a:pos x="T0" y="T1"/>
                    </a:cxn>
                    <a:cxn ang="T11">
                      <a:pos x="T2" y="T3"/>
                    </a:cxn>
                    <a:cxn ang="T12">
                      <a:pos x="T4" y="T5"/>
                    </a:cxn>
                    <a:cxn ang="T13">
                      <a:pos x="T6" y="T7"/>
                    </a:cxn>
                    <a:cxn ang="T14">
                      <a:pos x="T8" y="T9"/>
                    </a:cxn>
                  </a:cxnLst>
                  <a:rect l="T15" t="T16" r="T17" b="T18"/>
                  <a:pathLst>
                    <a:path w="28" h="66">
                      <a:moveTo>
                        <a:pt x="28" y="17"/>
                      </a:moveTo>
                      <a:lnTo>
                        <a:pt x="28" y="66"/>
                      </a:lnTo>
                      <a:lnTo>
                        <a:pt x="0" y="46"/>
                      </a:lnTo>
                      <a:lnTo>
                        <a:pt x="0" y="0"/>
                      </a:lnTo>
                      <a:lnTo>
                        <a:pt x="28" y="17"/>
                      </a:lnTo>
                      <a:close/>
                    </a:path>
                  </a:pathLst>
                </a:custGeom>
                <a:solidFill>
                  <a:srgbClr val="393939"/>
                </a:solidFill>
                <a:ln w="9525">
                  <a:noFill/>
                  <a:round/>
                  <a:headEnd/>
                  <a:tailEnd/>
                </a:ln>
              </p:spPr>
              <p:txBody>
                <a:bodyPr/>
                <a:lstStyle/>
                <a:p>
                  <a:endParaRPr lang="en-US"/>
                </a:p>
              </p:txBody>
            </p:sp>
            <p:sp>
              <p:nvSpPr>
                <p:cNvPr id="52695" name="Freeform 308"/>
                <p:cNvSpPr>
                  <a:spLocks/>
                </p:cNvSpPr>
                <p:nvPr/>
              </p:nvSpPr>
              <p:spPr bwMode="auto">
                <a:xfrm>
                  <a:off x="4455" y="2897"/>
                  <a:ext cx="29" cy="28"/>
                </a:xfrm>
                <a:custGeom>
                  <a:avLst/>
                  <a:gdLst>
                    <a:gd name="T0" fmla="*/ 29 w 29"/>
                    <a:gd name="T1" fmla="*/ 20 h 28"/>
                    <a:gd name="T2" fmla="*/ 27 w 29"/>
                    <a:gd name="T3" fmla="*/ 28 h 28"/>
                    <a:gd name="T4" fmla="*/ 0 w 29"/>
                    <a:gd name="T5" fmla="*/ 8 h 28"/>
                    <a:gd name="T6" fmla="*/ 1 w 29"/>
                    <a:gd name="T7" fmla="*/ 0 h 28"/>
                    <a:gd name="T8" fmla="*/ 29 w 29"/>
                    <a:gd name="T9" fmla="*/ 20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29" y="20"/>
                      </a:moveTo>
                      <a:lnTo>
                        <a:pt x="27" y="28"/>
                      </a:lnTo>
                      <a:lnTo>
                        <a:pt x="0" y="8"/>
                      </a:lnTo>
                      <a:lnTo>
                        <a:pt x="1" y="0"/>
                      </a:lnTo>
                      <a:lnTo>
                        <a:pt x="29" y="20"/>
                      </a:lnTo>
                      <a:close/>
                    </a:path>
                  </a:pathLst>
                </a:custGeom>
                <a:solidFill>
                  <a:srgbClr val="434343"/>
                </a:solidFill>
                <a:ln w="9525">
                  <a:noFill/>
                  <a:round/>
                  <a:headEnd/>
                  <a:tailEnd/>
                </a:ln>
              </p:spPr>
              <p:txBody>
                <a:bodyPr/>
                <a:lstStyle/>
                <a:p>
                  <a:endParaRPr lang="en-US"/>
                </a:p>
              </p:txBody>
            </p:sp>
            <p:sp>
              <p:nvSpPr>
                <p:cNvPr id="52696" name="Freeform 309"/>
                <p:cNvSpPr>
                  <a:spLocks/>
                </p:cNvSpPr>
                <p:nvPr/>
              </p:nvSpPr>
              <p:spPr bwMode="auto">
                <a:xfrm>
                  <a:off x="4453" y="2905"/>
                  <a:ext cx="29" cy="21"/>
                </a:xfrm>
                <a:custGeom>
                  <a:avLst/>
                  <a:gdLst>
                    <a:gd name="T0" fmla="*/ 29 w 29"/>
                    <a:gd name="T1" fmla="*/ 20 h 21"/>
                    <a:gd name="T2" fmla="*/ 26 w 29"/>
                    <a:gd name="T3" fmla="*/ 21 h 21"/>
                    <a:gd name="T4" fmla="*/ 0 w 29"/>
                    <a:gd name="T5" fmla="*/ 4 h 21"/>
                    <a:gd name="T6" fmla="*/ 2 w 29"/>
                    <a:gd name="T7" fmla="*/ 0 h 21"/>
                    <a:gd name="T8" fmla="*/ 29 w 29"/>
                    <a:gd name="T9" fmla="*/ 20 h 21"/>
                    <a:gd name="T10" fmla="*/ 0 60000 65536"/>
                    <a:gd name="T11" fmla="*/ 0 60000 65536"/>
                    <a:gd name="T12" fmla="*/ 0 60000 65536"/>
                    <a:gd name="T13" fmla="*/ 0 60000 65536"/>
                    <a:gd name="T14" fmla="*/ 0 60000 65536"/>
                    <a:gd name="T15" fmla="*/ 0 w 29"/>
                    <a:gd name="T16" fmla="*/ 0 h 21"/>
                    <a:gd name="T17" fmla="*/ 29 w 29"/>
                    <a:gd name="T18" fmla="*/ 21 h 21"/>
                  </a:gdLst>
                  <a:ahLst/>
                  <a:cxnLst>
                    <a:cxn ang="T10">
                      <a:pos x="T0" y="T1"/>
                    </a:cxn>
                    <a:cxn ang="T11">
                      <a:pos x="T2" y="T3"/>
                    </a:cxn>
                    <a:cxn ang="T12">
                      <a:pos x="T4" y="T5"/>
                    </a:cxn>
                    <a:cxn ang="T13">
                      <a:pos x="T6" y="T7"/>
                    </a:cxn>
                    <a:cxn ang="T14">
                      <a:pos x="T8" y="T9"/>
                    </a:cxn>
                  </a:cxnLst>
                  <a:rect l="T15" t="T16" r="T17" b="T18"/>
                  <a:pathLst>
                    <a:path w="29" h="21">
                      <a:moveTo>
                        <a:pt x="29" y="20"/>
                      </a:moveTo>
                      <a:lnTo>
                        <a:pt x="26" y="21"/>
                      </a:lnTo>
                      <a:lnTo>
                        <a:pt x="0" y="4"/>
                      </a:lnTo>
                      <a:lnTo>
                        <a:pt x="2" y="0"/>
                      </a:lnTo>
                      <a:lnTo>
                        <a:pt x="29" y="20"/>
                      </a:lnTo>
                      <a:close/>
                    </a:path>
                  </a:pathLst>
                </a:custGeom>
                <a:solidFill>
                  <a:srgbClr val="434343"/>
                </a:solidFill>
                <a:ln w="9525">
                  <a:noFill/>
                  <a:round/>
                  <a:headEnd/>
                  <a:tailEnd/>
                </a:ln>
              </p:spPr>
              <p:txBody>
                <a:bodyPr/>
                <a:lstStyle/>
                <a:p>
                  <a:endParaRPr lang="en-US"/>
                </a:p>
              </p:txBody>
            </p:sp>
            <p:sp>
              <p:nvSpPr>
                <p:cNvPr id="52697" name="Freeform 310"/>
                <p:cNvSpPr>
                  <a:spLocks/>
                </p:cNvSpPr>
                <p:nvPr/>
              </p:nvSpPr>
              <p:spPr bwMode="auto">
                <a:xfrm>
                  <a:off x="4448" y="2909"/>
                  <a:ext cx="31" cy="19"/>
                </a:xfrm>
                <a:custGeom>
                  <a:avLst/>
                  <a:gdLst>
                    <a:gd name="T0" fmla="*/ 31 w 31"/>
                    <a:gd name="T1" fmla="*/ 17 h 19"/>
                    <a:gd name="T2" fmla="*/ 28 w 31"/>
                    <a:gd name="T3" fmla="*/ 19 h 19"/>
                    <a:gd name="T4" fmla="*/ 0 w 31"/>
                    <a:gd name="T5" fmla="*/ 0 h 19"/>
                    <a:gd name="T6" fmla="*/ 5 w 31"/>
                    <a:gd name="T7" fmla="*/ 0 h 19"/>
                    <a:gd name="T8" fmla="*/ 31 w 31"/>
                    <a:gd name="T9" fmla="*/ 17 h 19"/>
                    <a:gd name="T10" fmla="*/ 0 60000 65536"/>
                    <a:gd name="T11" fmla="*/ 0 60000 65536"/>
                    <a:gd name="T12" fmla="*/ 0 60000 65536"/>
                    <a:gd name="T13" fmla="*/ 0 60000 65536"/>
                    <a:gd name="T14" fmla="*/ 0 60000 65536"/>
                    <a:gd name="T15" fmla="*/ 0 w 31"/>
                    <a:gd name="T16" fmla="*/ 0 h 19"/>
                    <a:gd name="T17" fmla="*/ 31 w 31"/>
                    <a:gd name="T18" fmla="*/ 19 h 19"/>
                  </a:gdLst>
                  <a:ahLst/>
                  <a:cxnLst>
                    <a:cxn ang="T10">
                      <a:pos x="T0" y="T1"/>
                    </a:cxn>
                    <a:cxn ang="T11">
                      <a:pos x="T2" y="T3"/>
                    </a:cxn>
                    <a:cxn ang="T12">
                      <a:pos x="T4" y="T5"/>
                    </a:cxn>
                    <a:cxn ang="T13">
                      <a:pos x="T6" y="T7"/>
                    </a:cxn>
                    <a:cxn ang="T14">
                      <a:pos x="T8" y="T9"/>
                    </a:cxn>
                  </a:cxnLst>
                  <a:rect l="T15" t="T16" r="T17" b="T18"/>
                  <a:pathLst>
                    <a:path w="31" h="19">
                      <a:moveTo>
                        <a:pt x="31" y="17"/>
                      </a:moveTo>
                      <a:lnTo>
                        <a:pt x="28" y="19"/>
                      </a:lnTo>
                      <a:lnTo>
                        <a:pt x="0" y="0"/>
                      </a:lnTo>
                      <a:lnTo>
                        <a:pt x="5" y="0"/>
                      </a:lnTo>
                      <a:lnTo>
                        <a:pt x="31" y="17"/>
                      </a:lnTo>
                      <a:close/>
                    </a:path>
                  </a:pathLst>
                </a:custGeom>
                <a:solidFill>
                  <a:srgbClr val="818181"/>
                </a:solidFill>
                <a:ln w="9525">
                  <a:noFill/>
                  <a:round/>
                  <a:headEnd/>
                  <a:tailEnd/>
                </a:ln>
              </p:spPr>
              <p:txBody>
                <a:bodyPr/>
                <a:lstStyle/>
                <a:p>
                  <a:endParaRPr lang="en-US"/>
                </a:p>
              </p:txBody>
            </p:sp>
            <p:sp>
              <p:nvSpPr>
                <p:cNvPr id="52698" name="Freeform 311"/>
                <p:cNvSpPr>
                  <a:spLocks/>
                </p:cNvSpPr>
                <p:nvPr/>
              </p:nvSpPr>
              <p:spPr bwMode="auto">
                <a:xfrm>
                  <a:off x="4447" y="2909"/>
                  <a:ext cx="29" cy="19"/>
                </a:xfrm>
                <a:custGeom>
                  <a:avLst/>
                  <a:gdLst>
                    <a:gd name="T0" fmla="*/ 29 w 29"/>
                    <a:gd name="T1" fmla="*/ 19 h 19"/>
                    <a:gd name="T2" fmla="*/ 27 w 29"/>
                    <a:gd name="T3" fmla="*/ 19 h 19"/>
                    <a:gd name="T4" fmla="*/ 0 w 29"/>
                    <a:gd name="T5" fmla="*/ 0 h 19"/>
                    <a:gd name="T6" fmla="*/ 1 w 29"/>
                    <a:gd name="T7" fmla="*/ 0 h 19"/>
                    <a:gd name="T8" fmla="*/ 29 w 29"/>
                    <a:gd name="T9" fmla="*/ 19 h 19"/>
                    <a:gd name="T10" fmla="*/ 0 60000 65536"/>
                    <a:gd name="T11" fmla="*/ 0 60000 65536"/>
                    <a:gd name="T12" fmla="*/ 0 60000 65536"/>
                    <a:gd name="T13" fmla="*/ 0 60000 65536"/>
                    <a:gd name="T14" fmla="*/ 0 60000 65536"/>
                    <a:gd name="T15" fmla="*/ 0 w 29"/>
                    <a:gd name="T16" fmla="*/ 0 h 19"/>
                    <a:gd name="T17" fmla="*/ 29 w 29"/>
                    <a:gd name="T18" fmla="*/ 19 h 19"/>
                  </a:gdLst>
                  <a:ahLst/>
                  <a:cxnLst>
                    <a:cxn ang="T10">
                      <a:pos x="T0" y="T1"/>
                    </a:cxn>
                    <a:cxn ang="T11">
                      <a:pos x="T2" y="T3"/>
                    </a:cxn>
                    <a:cxn ang="T12">
                      <a:pos x="T4" y="T5"/>
                    </a:cxn>
                    <a:cxn ang="T13">
                      <a:pos x="T6" y="T7"/>
                    </a:cxn>
                    <a:cxn ang="T14">
                      <a:pos x="T8" y="T9"/>
                    </a:cxn>
                  </a:cxnLst>
                  <a:rect l="T15" t="T16" r="T17" b="T18"/>
                  <a:pathLst>
                    <a:path w="29" h="19">
                      <a:moveTo>
                        <a:pt x="29" y="19"/>
                      </a:moveTo>
                      <a:lnTo>
                        <a:pt x="27" y="19"/>
                      </a:lnTo>
                      <a:lnTo>
                        <a:pt x="0" y="0"/>
                      </a:lnTo>
                      <a:lnTo>
                        <a:pt x="1" y="0"/>
                      </a:lnTo>
                      <a:lnTo>
                        <a:pt x="29" y="19"/>
                      </a:lnTo>
                      <a:close/>
                    </a:path>
                  </a:pathLst>
                </a:custGeom>
                <a:solidFill>
                  <a:srgbClr val="8A8A8A"/>
                </a:solidFill>
                <a:ln w="9525">
                  <a:noFill/>
                  <a:round/>
                  <a:headEnd/>
                  <a:tailEnd/>
                </a:ln>
              </p:spPr>
              <p:txBody>
                <a:bodyPr/>
                <a:lstStyle/>
                <a:p>
                  <a:endParaRPr lang="en-US"/>
                </a:p>
              </p:txBody>
            </p:sp>
            <p:sp>
              <p:nvSpPr>
                <p:cNvPr id="52699" name="Freeform 312"/>
                <p:cNvSpPr>
                  <a:spLocks/>
                </p:cNvSpPr>
                <p:nvPr/>
              </p:nvSpPr>
              <p:spPr bwMode="auto">
                <a:xfrm>
                  <a:off x="4447" y="2909"/>
                  <a:ext cx="27" cy="21"/>
                </a:xfrm>
                <a:custGeom>
                  <a:avLst/>
                  <a:gdLst>
                    <a:gd name="T0" fmla="*/ 27 w 27"/>
                    <a:gd name="T1" fmla="*/ 19 h 21"/>
                    <a:gd name="T2" fmla="*/ 27 w 27"/>
                    <a:gd name="T3" fmla="*/ 21 h 21"/>
                    <a:gd name="T4" fmla="*/ 0 w 27"/>
                    <a:gd name="T5" fmla="*/ 3 h 21"/>
                    <a:gd name="T6" fmla="*/ 0 w 27"/>
                    <a:gd name="T7" fmla="*/ 0 h 21"/>
                    <a:gd name="T8" fmla="*/ 27 w 27"/>
                    <a:gd name="T9" fmla="*/ 19 h 21"/>
                    <a:gd name="T10" fmla="*/ 0 60000 65536"/>
                    <a:gd name="T11" fmla="*/ 0 60000 65536"/>
                    <a:gd name="T12" fmla="*/ 0 60000 65536"/>
                    <a:gd name="T13" fmla="*/ 0 60000 65536"/>
                    <a:gd name="T14" fmla="*/ 0 60000 65536"/>
                    <a:gd name="T15" fmla="*/ 0 w 27"/>
                    <a:gd name="T16" fmla="*/ 0 h 21"/>
                    <a:gd name="T17" fmla="*/ 27 w 27"/>
                    <a:gd name="T18" fmla="*/ 21 h 21"/>
                  </a:gdLst>
                  <a:ahLst/>
                  <a:cxnLst>
                    <a:cxn ang="T10">
                      <a:pos x="T0" y="T1"/>
                    </a:cxn>
                    <a:cxn ang="T11">
                      <a:pos x="T2" y="T3"/>
                    </a:cxn>
                    <a:cxn ang="T12">
                      <a:pos x="T4" y="T5"/>
                    </a:cxn>
                    <a:cxn ang="T13">
                      <a:pos x="T6" y="T7"/>
                    </a:cxn>
                    <a:cxn ang="T14">
                      <a:pos x="T8" y="T9"/>
                    </a:cxn>
                  </a:cxnLst>
                  <a:rect l="T15" t="T16" r="T17" b="T18"/>
                  <a:pathLst>
                    <a:path w="27" h="21">
                      <a:moveTo>
                        <a:pt x="27" y="19"/>
                      </a:moveTo>
                      <a:lnTo>
                        <a:pt x="27" y="21"/>
                      </a:lnTo>
                      <a:lnTo>
                        <a:pt x="0" y="3"/>
                      </a:lnTo>
                      <a:lnTo>
                        <a:pt x="0" y="0"/>
                      </a:lnTo>
                      <a:lnTo>
                        <a:pt x="27" y="19"/>
                      </a:lnTo>
                      <a:close/>
                    </a:path>
                  </a:pathLst>
                </a:custGeom>
                <a:solidFill>
                  <a:srgbClr val="393939"/>
                </a:solidFill>
                <a:ln w="9525">
                  <a:noFill/>
                  <a:round/>
                  <a:headEnd/>
                  <a:tailEnd/>
                </a:ln>
              </p:spPr>
              <p:txBody>
                <a:bodyPr/>
                <a:lstStyle/>
                <a:p>
                  <a:endParaRPr lang="en-US"/>
                </a:p>
              </p:txBody>
            </p:sp>
            <p:sp>
              <p:nvSpPr>
                <p:cNvPr id="52700" name="Freeform 313"/>
                <p:cNvSpPr>
                  <a:spLocks/>
                </p:cNvSpPr>
                <p:nvPr/>
              </p:nvSpPr>
              <p:spPr bwMode="auto">
                <a:xfrm>
                  <a:off x="4479" y="2838"/>
                  <a:ext cx="39" cy="21"/>
                </a:xfrm>
                <a:custGeom>
                  <a:avLst/>
                  <a:gdLst>
                    <a:gd name="T0" fmla="*/ 39 w 39"/>
                    <a:gd name="T1" fmla="*/ 21 h 21"/>
                    <a:gd name="T2" fmla="*/ 27 w 39"/>
                    <a:gd name="T3" fmla="*/ 17 h 21"/>
                    <a:gd name="T4" fmla="*/ 0 w 39"/>
                    <a:gd name="T5" fmla="*/ 0 h 21"/>
                    <a:gd name="T6" fmla="*/ 11 w 39"/>
                    <a:gd name="T7" fmla="*/ 5 h 21"/>
                    <a:gd name="T8" fmla="*/ 39 w 39"/>
                    <a:gd name="T9" fmla="*/ 21 h 21"/>
                    <a:gd name="T10" fmla="*/ 0 60000 65536"/>
                    <a:gd name="T11" fmla="*/ 0 60000 65536"/>
                    <a:gd name="T12" fmla="*/ 0 60000 65536"/>
                    <a:gd name="T13" fmla="*/ 0 60000 65536"/>
                    <a:gd name="T14" fmla="*/ 0 60000 65536"/>
                    <a:gd name="T15" fmla="*/ 0 w 39"/>
                    <a:gd name="T16" fmla="*/ 0 h 21"/>
                    <a:gd name="T17" fmla="*/ 39 w 39"/>
                    <a:gd name="T18" fmla="*/ 21 h 21"/>
                  </a:gdLst>
                  <a:ahLst/>
                  <a:cxnLst>
                    <a:cxn ang="T10">
                      <a:pos x="T0" y="T1"/>
                    </a:cxn>
                    <a:cxn ang="T11">
                      <a:pos x="T2" y="T3"/>
                    </a:cxn>
                    <a:cxn ang="T12">
                      <a:pos x="T4" y="T5"/>
                    </a:cxn>
                    <a:cxn ang="T13">
                      <a:pos x="T6" y="T7"/>
                    </a:cxn>
                    <a:cxn ang="T14">
                      <a:pos x="T8" y="T9"/>
                    </a:cxn>
                  </a:cxnLst>
                  <a:rect l="T15" t="T16" r="T17" b="T18"/>
                  <a:pathLst>
                    <a:path w="39" h="21">
                      <a:moveTo>
                        <a:pt x="39" y="21"/>
                      </a:moveTo>
                      <a:lnTo>
                        <a:pt x="27" y="17"/>
                      </a:lnTo>
                      <a:lnTo>
                        <a:pt x="0" y="0"/>
                      </a:lnTo>
                      <a:lnTo>
                        <a:pt x="11" y="5"/>
                      </a:lnTo>
                      <a:lnTo>
                        <a:pt x="39" y="21"/>
                      </a:lnTo>
                      <a:close/>
                    </a:path>
                  </a:pathLst>
                </a:custGeom>
                <a:solidFill>
                  <a:srgbClr val="7F7F7F"/>
                </a:solidFill>
                <a:ln w="9525">
                  <a:noFill/>
                  <a:round/>
                  <a:headEnd/>
                  <a:tailEnd/>
                </a:ln>
              </p:spPr>
              <p:txBody>
                <a:bodyPr/>
                <a:lstStyle/>
                <a:p>
                  <a:endParaRPr lang="en-US"/>
                </a:p>
              </p:txBody>
            </p:sp>
            <p:sp>
              <p:nvSpPr>
                <p:cNvPr id="52701" name="Freeform 314"/>
                <p:cNvSpPr>
                  <a:spLocks/>
                </p:cNvSpPr>
                <p:nvPr/>
              </p:nvSpPr>
              <p:spPr bwMode="auto">
                <a:xfrm>
                  <a:off x="4471" y="2838"/>
                  <a:ext cx="35" cy="17"/>
                </a:xfrm>
                <a:custGeom>
                  <a:avLst/>
                  <a:gdLst>
                    <a:gd name="T0" fmla="*/ 35 w 35"/>
                    <a:gd name="T1" fmla="*/ 17 h 17"/>
                    <a:gd name="T2" fmla="*/ 27 w 35"/>
                    <a:gd name="T3" fmla="*/ 16 h 17"/>
                    <a:gd name="T4" fmla="*/ 0 w 35"/>
                    <a:gd name="T5" fmla="*/ 0 h 17"/>
                    <a:gd name="T6" fmla="*/ 8 w 35"/>
                    <a:gd name="T7" fmla="*/ 0 h 17"/>
                    <a:gd name="T8" fmla="*/ 35 w 35"/>
                    <a:gd name="T9" fmla="*/ 17 h 17"/>
                    <a:gd name="T10" fmla="*/ 0 60000 65536"/>
                    <a:gd name="T11" fmla="*/ 0 60000 65536"/>
                    <a:gd name="T12" fmla="*/ 0 60000 65536"/>
                    <a:gd name="T13" fmla="*/ 0 60000 65536"/>
                    <a:gd name="T14" fmla="*/ 0 60000 65536"/>
                    <a:gd name="T15" fmla="*/ 0 w 35"/>
                    <a:gd name="T16" fmla="*/ 0 h 17"/>
                    <a:gd name="T17" fmla="*/ 35 w 35"/>
                    <a:gd name="T18" fmla="*/ 17 h 17"/>
                  </a:gdLst>
                  <a:ahLst/>
                  <a:cxnLst>
                    <a:cxn ang="T10">
                      <a:pos x="T0" y="T1"/>
                    </a:cxn>
                    <a:cxn ang="T11">
                      <a:pos x="T2" y="T3"/>
                    </a:cxn>
                    <a:cxn ang="T12">
                      <a:pos x="T4" y="T5"/>
                    </a:cxn>
                    <a:cxn ang="T13">
                      <a:pos x="T6" y="T7"/>
                    </a:cxn>
                    <a:cxn ang="T14">
                      <a:pos x="T8" y="T9"/>
                    </a:cxn>
                  </a:cxnLst>
                  <a:rect l="T15" t="T16" r="T17" b="T18"/>
                  <a:pathLst>
                    <a:path w="35" h="17">
                      <a:moveTo>
                        <a:pt x="35" y="17"/>
                      </a:moveTo>
                      <a:lnTo>
                        <a:pt x="27" y="16"/>
                      </a:lnTo>
                      <a:lnTo>
                        <a:pt x="0" y="0"/>
                      </a:lnTo>
                      <a:lnTo>
                        <a:pt x="8" y="0"/>
                      </a:lnTo>
                      <a:lnTo>
                        <a:pt x="35" y="17"/>
                      </a:lnTo>
                      <a:close/>
                    </a:path>
                  </a:pathLst>
                </a:custGeom>
                <a:solidFill>
                  <a:srgbClr val="898989"/>
                </a:solidFill>
                <a:ln w="9525">
                  <a:noFill/>
                  <a:round/>
                  <a:headEnd/>
                  <a:tailEnd/>
                </a:ln>
              </p:spPr>
              <p:txBody>
                <a:bodyPr/>
                <a:lstStyle/>
                <a:p>
                  <a:endParaRPr lang="en-US"/>
                </a:p>
              </p:txBody>
            </p:sp>
            <p:sp>
              <p:nvSpPr>
                <p:cNvPr id="52702" name="Freeform 315"/>
                <p:cNvSpPr>
                  <a:spLocks/>
                </p:cNvSpPr>
                <p:nvPr/>
              </p:nvSpPr>
              <p:spPr bwMode="auto">
                <a:xfrm>
                  <a:off x="4447" y="2838"/>
                  <a:ext cx="51" cy="16"/>
                </a:xfrm>
                <a:custGeom>
                  <a:avLst/>
                  <a:gdLst>
                    <a:gd name="T0" fmla="*/ 51 w 51"/>
                    <a:gd name="T1" fmla="*/ 16 h 16"/>
                    <a:gd name="T2" fmla="*/ 27 w 51"/>
                    <a:gd name="T3" fmla="*/ 16 h 16"/>
                    <a:gd name="T4" fmla="*/ 0 w 51"/>
                    <a:gd name="T5" fmla="*/ 0 h 16"/>
                    <a:gd name="T6" fmla="*/ 24 w 51"/>
                    <a:gd name="T7" fmla="*/ 0 h 16"/>
                    <a:gd name="T8" fmla="*/ 51 w 51"/>
                    <a:gd name="T9" fmla="*/ 16 h 16"/>
                    <a:gd name="T10" fmla="*/ 0 60000 65536"/>
                    <a:gd name="T11" fmla="*/ 0 60000 65536"/>
                    <a:gd name="T12" fmla="*/ 0 60000 65536"/>
                    <a:gd name="T13" fmla="*/ 0 60000 65536"/>
                    <a:gd name="T14" fmla="*/ 0 60000 65536"/>
                    <a:gd name="T15" fmla="*/ 0 w 51"/>
                    <a:gd name="T16" fmla="*/ 0 h 16"/>
                    <a:gd name="T17" fmla="*/ 51 w 51"/>
                    <a:gd name="T18" fmla="*/ 16 h 16"/>
                  </a:gdLst>
                  <a:ahLst/>
                  <a:cxnLst>
                    <a:cxn ang="T10">
                      <a:pos x="T0" y="T1"/>
                    </a:cxn>
                    <a:cxn ang="T11">
                      <a:pos x="T2" y="T3"/>
                    </a:cxn>
                    <a:cxn ang="T12">
                      <a:pos x="T4" y="T5"/>
                    </a:cxn>
                    <a:cxn ang="T13">
                      <a:pos x="T6" y="T7"/>
                    </a:cxn>
                    <a:cxn ang="T14">
                      <a:pos x="T8" y="T9"/>
                    </a:cxn>
                  </a:cxnLst>
                  <a:rect l="T15" t="T16" r="T17" b="T18"/>
                  <a:pathLst>
                    <a:path w="51" h="16">
                      <a:moveTo>
                        <a:pt x="51" y="16"/>
                      </a:moveTo>
                      <a:lnTo>
                        <a:pt x="27" y="16"/>
                      </a:lnTo>
                      <a:lnTo>
                        <a:pt x="0" y="0"/>
                      </a:lnTo>
                      <a:lnTo>
                        <a:pt x="24" y="0"/>
                      </a:lnTo>
                      <a:lnTo>
                        <a:pt x="51" y="16"/>
                      </a:lnTo>
                      <a:close/>
                    </a:path>
                  </a:pathLst>
                </a:custGeom>
                <a:solidFill>
                  <a:srgbClr val="8A8A8A"/>
                </a:solidFill>
                <a:ln w="9525">
                  <a:noFill/>
                  <a:round/>
                  <a:headEnd/>
                  <a:tailEnd/>
                </a:ln>
              </p:spPr>
              <p:txBody>
                <a:bodyPr/>
                <a:lstStyle/>
                <a:p>
                  <a:endParaRPr lang="en-US"/>
                </a:p>
              </p:txBody>
            </p:sp>
            <p:sp>
              <p:nvSpPr>
                <p:cNvPr id="52703" name="Freeform 316"/>
                <p:cNvSpPr>
                  <a:spLocks/>
                </p:cNvSpPr>
                <p:nvPr/>
              </p:nvSpPr>
              <p:spPr bwMode="auto">
                <a:xfrm>
                  <a:off x="4447" y="2838"/>
                  <a:ext cx="27" cy="19"/>
                </a:xfrm>
                <a:custGeom>
                  <a:avLst/>
                  <a:gdLst>
                    <a:gd name="T0" fmla="*/ 27 w 27"/>
                    <a:gd name="T1" fmla="*/ 16 h 19"/>
                    <a:gd name="T2" fmla="*/ 27 w 27"/>
                    <a:gd name="T3" fmla="*/ 19 h 19"/>
                    <a:gd name="T4" fmla="*/ 0 w 27"/>
                    <a:gd name="T5" fmla="*/ 1 h 19"/>
                    <a:gd name="T6" fmla="*/ 0 w 27"/>
                    <a:gd name="T7" fmla="*/ 0 h 19"/>
                    <a:gd name="T8" fmla="*/ 27 w 27"/>
                    <a:gd name="T9" fmla="*/ 16 h 19"/>
                    <a:gd name="T10" fmla="*/ 0 60000 65536"/>
                    <a:gd name="T11" fmla="*/ 0 60000 65536"/>
                    <a:gd name="T12" fmla="*/ 0 60000 65536"/>
                    <a:gd name="T13" fmla="*/ 0 60000 65536"/>
                    <a:gd name="T14" fmla="*/ 0 60000 65536"/>
                    <a:gd name="T15" fmla="*/ 0 w 27"/>
                    <a:gd name="T16" fmla="*/ 0 h 19"/>
                    <a:gd name="T17" fmla="*/ 27 w 27"/>
                    <a:gd name="T18" fmla="*/ 19 h 19"/>
                  </a:gdLst>
                  <a:ahLst/>
                  <a:cxnLst>
                    <a:cxn ang="T10">
                      <a:pos x="T0" y="T1"/>
                    </a:cxn>
                    <a:cxn ang="T11">
                      <a:pos x="T2" y="T3"/>
                    </a:cxn>
                    <a:cxn ang="T12">
                      <a:pos x="T4" y="T5"/>
                    </a:cxn>
                    <a:cxn ang="T13">
                      <a:pos x="T6" y="T7"/>
                    </a:cxn>
                    <a:cxn ang="T14">
                      <a:pos x="T8" y="T9"/>
                    </a:cxn>
                  </a:cxnLst>
                  <a:rect l="T15" t="T16" r="T17" b="T18"/>
                  <a:pathLst>
                    <a:path w="27" h="19">
                      <a:moveTo>
                        <a:pt x="27" y="16"/>
                      </a:moveTo>
                      <a:lnTo>
                        <a:pt x="27" y="19"/>
                      </a:lnTo>
                      <a:lnTo>
                        <a:pt x="0" y="1"/>
                      </a:lnTo>
                      <a:lnTo>
                        <a:pt x="0" y="0"/>
                      </a:lnTo>
                      <a:lnTo>
                        <a:pt x="27" y="16"/>
                      </a:lnTo>
                      <a:close/>
                    </a:path>
                  </a:pathLst>
                </a:custGeom>
                <a:solidFill>
                  <a:srgbClr val="393939"/>
                </a:solidFill>
                <a:ln w="9525">
                  <a:noFill/>
                  <a:round/>
                  <a:headEnd/>
                  <a:tailEnd/>
                </a:ln>
              </p:spPr>
              <p:txBody>
                <a:bodyPr/>
                <a:lstStyle/>
                <a:p>
                  <a:endParaRPr lang="en-US"/>
                </a:p>
              </p:txBody>
            </p:sp>
            <p:sp>
              <p:nvSpPr>
                <p:cNvPr id="52704" name="Freeform 317"/>
                <p:cNvSpPr>
                  <a:spLocks noEditPoints="1"/>
                </p:cNvSpPr>
                <p:nvPr/>
              </p:nvSpPr>
              <p:spPr bwMode="auto">
                <a:xfrm>
                  <a:off x="4474" y="2854"/>
                  <a:ext cx="66" cy="76"/>
                </a:xfrm>
                <a:custGeom>
                  <a:avLst/>
                  <a:gdLst>
                    <a:gd name="T0" fmla="*/ 66 w 66"/>
                    <a:gd name="T1" fmla="*/ 76 h 76"/>
                    <a:gd name="T2" fmla="*/ 66 w 66"/>
                    <a:gd name="T3" fmla="*/ 74 h 76"/>
                    <a:gd name="T4" fmla="*/ 61 w 66"/>
                    <a:gd name="T5" fmla="*/ 72 h 76"/>
                    <a:gd name="T6" fmla="*/ 57 w 66"/>
                    <a:gd name="T7" fmla="*/ 71 h 76"/>
                    <a:gd name="T8" fmla="*/ 53 w 66"/>
                    <a:gd name="T9" fmla="*/ 66 h 76"/>
                    <a:gd name="T10" fmla="*/ 48 w 66"/>
                    <a:gd name="T11" fmla="*/ 61 h 76"/>
                    <a:gd name="T12" fmla="*/ 36 w 66"/>
                    <a:gd name="T13" fmla="*/ 39 h 76"/>
                    <a:gd name="T14" fmla="*/ 42 w 66"/>
                    <a:gd name="T15" fmla="*/ 35 h 76"/>
                    <a:gd name="T16" fmla="*/ 48 w 66"/>
                    <a:gd name="T17" fmla="*/ 32 h 76"/>
                    <a:gd name="T18" fmla="*/ 50 w 66"/>
                    <a:gd name="T19" fmla="*/ 26 h 76"/>
                    <a:gd name="T20" fmla="*/ 52 w 66"/>
                    <a:gd name="T21" fmla="*/ 19 h 76"/>
                    <a:gd name="T22" fmla="*/ 50 w 66"/>
                    <a:gd name="T23" fmla="*/ 14 h 76"/>
                    <a:gd name="T24" fmla="*/ 48 w 66"/>
                    <a:gd name="T25" fmla="*/ 8 h 76"/>
                    <a:gd name="T26" fmla="*/ 44 w 66"/>
                    <a:gd name="T27" fmla="*/ 5 h 76"/>
                    <a:gd name="T28" fmla="*/ 40 w 66"/>
                    <a:gd name="T29" fmla="*/ 1 h 76"/>
                    <a:gd name="T30" fmla="*/ 32 w 66"/>
                    <a:gd name="T31" fmla="*/ 1 h 76"/>
                    <a:gd name="T32" fmla="*/ 24 w 66"/>
                    <a:gd name="T33" fmla="*/ 0 h 76"/>
                    <a:gd name="T34" fmla="*/ 0 w 66"/>
                    <a:gd name="T35" fmla="*/ 0 h 76"/>
                    <a:gd name="T36" fmla="*/ 0 w 66"/>
                    <a:gd name="T37" fmla="*/ 3 h 76"/>
                    <a:gd name="T38" fmla="*/ 2 w 66"/>
                    <a:gd name="T39" fmla="*/ 3 h 76"/>
                    <a:gd name="T40" fmla="*/ 5 w 66"/>
                    <a:gd name="T41" fmla="*/ 3 h 76"/>
                    <a:gd name="T42" fmla="*/ 8 w 66"/>
                    <a:gd name="T43" fmla="*/ 5 h 76"/>
                    <a:gd name="T44" fmla="*/ 10 w 66"/>
                    <a:gd name="T45" fmla="*/ 14 h 76"/>
                    <a:gd name="T46" fmla="*/ 10 w 66"/>
                    <a:gd name="T47" fmla="*/ 63 h 76"/>
                    <a:gd name="T48" fmla="*/ 8 w 66"/>
                    <a:gd name="T49" fmla="*/ 71 h 76"/>
                    <a:gd name="T50" fmla="*/ 5 w 66"/>
                    <a:gd name="T51" fmla="*/ 72 h 76"/>
                    <a:gd name="T52" fmla="*/ 2 w 66"/>
                    <a:gd name="T53" fmla="*/ 74 h 76"/>
                    <a:gd name="T54" fmla="*/ 0 w 66"/>
                    <a:gd name="T55" fmla="*/ 74 h 76"/>
                    <a:gd name="T56" fmla="*/ 0 w 66"/>
                    <a:gd name="T57" fmla="*/ 76 h 76"/>
                    <a:gd name="T58" fmla="*/ 28 w 66"/>
                    <a:gd name="T59" fmla="*/ 76 h 76"/>
                    <a:gd name="T60" fmla="*/ 28 w 66"/>
                    <a:gd name="T61" fmla="*/ 74 h 76"/>
                    <a:gd name="T62" fmla="*/ 26 w 66"/>
                    <a:gd name="T63" fmla="*/ 74 h 76"/>
                    <a:gd name="T64" fmla="*/ 23 w 66"/>
                    <a:gd name="T65" fmla="*/ 72 h 76"/>
                    <a:gd name="T66" fmla="*/ 19 w 66"/>
                    <a:gd name="T67" fmla="*/ 71 h 76"/>
                    <a:gd name="T68" fmla="*/ 18 w 66"/>
                    <a:gd name="T69" fmla="*/ 63 h 76"/>
                    <a:gd name="T70" fmla="*/ 18 w 66"/>
                    <a:gd name="T71" fmla="*/ 40 h 76"/>
                    <a:gd name="T72" fmla="*/ 19 w 66"/>
                    <a:gd name="T73" fmla="*/ 40 h 76"/>
                    <a:gd name="T74" fmla="*/ 21 w 66"/>
                    <a:gd name="T75" fmla="*/ 40 h 76"/>
                    <a:gd name="T76" fmla="*/ 26 w 66"/>
                    <a:gd name="T77" fmla="*/ 40 h 76"/>
                    <a:gd name="T78" fmla="*/ 48 w 66"/>
                    <a:gd name="T79" fmla="*/ 76 h 76"/>
                    <a:gd name="T80" fmla="*/ 66 w 66"/>
                    <a:gd name="T81" fmla="*/ 76 h 76"/>
                    <a:gd name="T82" fmla="*/ 18 w 66"/>
                    <a:gd name="T83" fmla="*/ 37 h 76"/>
                    <a:gd name="T84" fmla="*/ 18 w 66"/>
                    <a:gd name="T85" fmla="*/ 6 h 76"/>
                    <a:gd name="T86" fmla="*/ 26 w 66"/>
                    <a:gd name="T87" fmla="*/ 5 h 76"/>
                    <a:gd name="T88" fmla="*/ 32 w 66"/>
                    <a:gd name="T89" fmla="*/ 6 h 76"/>
                    <a:gd name="T90" fmla="*/ 37 w 66"/>
                    <a:gd name="T91" fmla="*/ 10 h 76"/>
                    <a:gd name="T92" fmla="*/ 40 w 66"/>
                    <a:gd name="T93" fmla="*/ 14 h 76"/>
                    <a:gd name="T94" fmla="*/ 40 w 66"/>
                    <a:gd name="T95" fmla="*/ 21 h 76"/>
                    <a:gd name="T96" fmla="*/ 39 w 66"/>
                    <a:gd name="T97" fmla="*/ 27 h 76"/>
                    <a:gd name="T98" fmla="*/ 36 w 66"/>
                    <a:gd name="T99" fmla="*/ 32 h 76"/>
                    <a:gd name="T100" fmla="*/ 29 w 66"/>
                    <a:gd name="T101" fmla="*/ 35 h 76"/>
                    <a:gd name="T102" fmla="*/ 21 w 66"/>
                    <a:gd name="T103" fmla="*/ 37 h 76"/>
                    <a:gd name="T104" fmla="*/ 19 w 66"/>
                    <a:gd name="T105" fmla="*/ 37 h 76"/>
                    <a:gd name="T106" fmla="*/ 18 w 66"/>
                    <a:gd name="T107" fmla="*/ 37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6"/>
                    <a:gd name="T163" fmla="*/ 0 h 76"/>
                    <a:gd name="T164" fmla="*/ 66 w 66"/>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6" h="76">
                      <a:moveTo>
                        <a:pt x="66" y="76"/>
                      </a:moveTo>
                      <a:lnTo>
                        <a:pt x="66" y="74"/>
                      </a:lnTo>
                      <a:lnTo>
                        <a:pt x="61" y="72"/>
                      </a:lnTo>
                      <a:lnTo>
                        <a:pt x="57" y="71"/>
                      </a:lnTo>
                      <a:lnTo>
                        <a:pt x="53" y="66"/>
                      </a:lnTo>
                      <a:lnTo>
                        <a:pt x="48" y="61"/>
                      </a:lnTo>
                      <a:lnTo>
                        <a:pt x="36" y="39"/>
                      </a:lnTo>
                      <a:lnTo>
                        <a:pt x="42" y="35"/>
                      </a:lnTo>
                      <a:lnTo>
                        <a:pt x="48" y="32"/>
                      </a:lnTo>
                      <a:lnTo>
                        <a:pt x="50" y="26"/>
                      </a:lnTo>
                      <a:lnTo>
                        <a:pt x="52" y="19"/>
                      </a:lnTo>
                      <a:lnTo>
                        <a:pt x="50" y="14"/>
                      </a:lnTo>
                      <a:lnTo>
                        <a:pt x="48" y="8"/>
                      </a:lnTo>
                      <a:lnTo>
                        <a:pt x="44" y="5"/>
                      </a:lnTo>
                      <a:lnTo>
                        <a:pt x="40" y="1"/>
                      </a:lnTo>
                      <a:lnTo>
                        <a:pt x="32" y="1"/>
                      </a:lnTo>
                      <a:lnTo>
                        <a:pt x="24" y="0"/>
                      </a:lnTo>
                      <a:lnTo>
                        <a:pt x="0" y="0"/>
                      </a:lnTo>
                      <a:lnTo>
                        <a:pt x="0" y="3"/>
                      </a:lnTo>
                      <a:lnTo>
                        <a:pt x="2" y="3"/>
                      </a:lnTo>
                      <a:lnTo>
                        <a:pt x="5" y="3"/>
                      </a:lnTo>
                      <a:lnTo>
                        <a:pt x="8" y="5"/>
                      </a:lnTo>
                      <a:lnTo>
                        <a:pt x="10" y="14"/>
                      </a:lnTo>
                      <a:lnTo>
                        <a:pt x="10" y="63"/>
                      </a:lnTo>
                      <a:lnTo>
                        <a:pt x="8" y="71"/>
                      </a:lnTo>
                      <a:lnTo>
                        <a:pt x="5" y="72"/>
                      </a:lnTo>
                      <a:lnTo>
                        <a:pt x="2" y="74"/>
                      </a:lnTo>
                      <a:lnTo>
                        <a:pt x="0" y="74"/>
                      </a:lnTo>
                      <a:lnTo>
                        <a:pt x="0" y="76"/>
                      </a:lnTo>
                      <a:lnTo>
                        <a:pt x="28" y="76"/>
                      </a:lnTo>
                      <a:lnTo>
                        <a:pt x="28" y="74"/>
                      </a:lnTo>
                      <a:lnTo>
                        <a:pt x="26" y="74"/>
                      </a:lnTo>
                      <a:lnTo>
                        <a:pt x="23" y="72"/>
                      </a:lnTo>
                      <a:lnTo>
                        <a:pt x="19" y="71"/>
                      </a:lnTo>
                      <a:lnTo>
                        <a:pt x="18" y="63"/>
                      </a:lnTo>
                      <a:lnTo>
                        <a:pt x="18" y="40"/>
                      </a:lnTo>
                      <a:lnTo>
                        <a:pt x="19" y="40"/>
                      </a:lnTo>
                      <a:lnTo>
                        <a:pt x="21" y="40"/>
                      </a:lnTo>
                      <a:lnTo>
                        <a:pt x="26" y="40"/>
                      </a:lnTo>
                      <a:lnTo>
                        <a:pt x="48" y="76"/>
                      </a:lnTo>
                      <a:lnTo>
                        <a:pt x="66" y="76"/>
                      </a:lnTo>
                      <a:close/>
                      <a:moveTo>
                        <a:pt x="18" y="37"/>
                      </a:moveTo>
                      <a:lnTo>
                        <a:pt x="18" y="6"/>
                      </a:lnTo>
                      <a:lnTo>
                        <a:pt x="26" y="5"/>
                      </a:lnTo>
                      <a:lnTo>
                        <a:pt x="32" y="6"/>
                      </a:lnTo>
                      <a:lnTo>
                        <a:pt x="37" y="10"/>
                      </a:lnTo>
                      <a:lnTo>
                        <a:pt x="40" y="14"/>
                      </a:lnTo>
                      <a:lnTo>
                        <a:pt x="40" y="21"/>
                      </a:lnTo>
                      <a:lnTo>
                        <a:pt x="39" y="27"/>
                      </a:lnTo>
                      <a:lnTo>
                        <a:pt x="36" y="32"/>
                      </a:lnTo>
                      <a:lnTo>
                        <a:pt x="29" y="35"/>
                      </a:lnTo>
                      <a:lnTo>
                        <a:pt x="21" y="37"/>
                      </a:lnTo>
                      <a:lnTo>
                        <a:pt x="19" y="37"/>
                      </a:lnTo>
                      <a:lnTo>
                        <a:pt x="18" y="37"/>
                      </a:lnTo>
                      <a:close/>
                    </a:path>
                  </a:pathLst>
                </a:custGeom>
                <a:solidFill>
                  <a:srgbClr val="111111"/>
                </a:solidFill>
                <a:ln w="9525">
                  <a:noFill/>
                  <a:round/>
                  <a:headEnd/>
                  <a:tailEnd/>
                </a:ln>
              </p:spPr>
              <p:txBody>
                <a:bodyPr/>
                <a:lstStyle/>
                <a:p>
                  <a:endParaRPr lang="en-US"/>
                </a:p>
              </p:txBody>
            </p:sp>
            <p:sp>
              <p:nvSpPr>
                <p:cNvPr id="52705" name="Freeform 318"/>
                <p:cNvSpPr>
                  <a:spLocks/>
                </p:cNvSpPr>
                <p:nvPr/>
              </p:nvSpPr>
              <p:spPr bwMode="auto">
                <a:xfrm>
                  <a:off x="4429" y="2901"/>
                  <a:ext cx="31" cy="19"/>
                </a:xfrm>
                <a:custGeom>
                  <a:avLst/>
                  <a:gdLst>
                    <a:gd name="T0" fmla="*/ 31 w 31"/>
                    <a:gd name="T1" fmla="*/ 17 h 19"/>
                    <a:gd name="T2" fmla="*/ 26 w 31"/>
                    <a:gd name="T3" fmla="*/ 19 h 19"/>
                    <a:gd name="T4" fmla="*/ 0 w 31"/>
                    <a:gd name="T5" fmla="*/ 1 h 19"/>
                    <a:gd name="T6" fmla="*/ 3 w 31"/>
                    <a:gd name="T7" fmla="*/ 0 h 19"/>
                    <a:gd name="T8" fmla="*/ 31 w 31"/>
                    <a:gd name="T9" fmla="*/ 17 h 19"/>
                    <a:gd name="T10" fmla="*/ 0 60000 65536"/>
                    <a:gd name="T11" fmla="*/ 0 60000 65536"/>
                    <a:gd name="T12" fmla="*/ 0 60000 65536"/>
                    <a:gd name="T13" fmla="*/ 0 60000 65536"/>
                    <a:gd name="T14" fmla="*/ 0 60000 65536"/>
                    <a:gd name="T15" fmla="*/ 0 w 31"/>
                    <a:gd name="T16" fmla="*/ 0 h 19"/>
                    <a:gd name="T17" fmla="*/ 31 w 31"/>
                    <a:gd name="T18" fmla="*/ 19 h 19"/>
                  </a:gdLst>
                  <a:ahLst/>
                  <a:cxnLst>
                    <a:cxn ang="T10">
                      <a:pos x="T0" y="T1"/>
                    </a:cxn>
                    <a:cxn ang="T11">
                      <a:pos x="T2" y="T3"/>
                    </a:cxn>
                    <a:cxn ang="T12">
                      <a:pos x="T4" y="T5"/>
                    </a:cxn>
                    <a:cxn ang="T13">
                      <a:pos x="T6" y="T7"/>
                    </a:cxn>
                    <a:cxn ang="T14">
                      <a:pos x="T8" y="T9"/>
                    </a:cxn>
                  </a:cxnLst>
                  <a:rect l="T15" t="T16" r="T17" b="T18"/>
                  <a:pathLst>
                    <a:path w="31" h="19">
                      <a:moveTo>
                        <a:pt x="31" y="17"/>
                      </a:moveTo>
                      <a:lnTo>
                        <a:pt x="26" y="19"/>
                      </a:lnTo>
                      <a:lnTo>
                        <a:pt x="0" y="1"/>
                      </a:lnTo>
                      <a:lnTo>
                        <a:pt x="3" y="0"/>
                      </a:lnTo>
                      <a:lnTo>
                        <a:pt x="31" y="17"/>
                      </a:lnTo>
                      <a:close/>
                    </a:path>
                  </a:pathLst>
                </a:custGeom>
                <a:solidFill>
                  <a:srgbClr val="838383"/>
                </a:solidFill>
                <a:ln w="9525">
                  <a:noFill/>
                  <a:round/>
                  <a:headEnd/>
                  <a:tailEnd/>
                </a:ln>
              </p:spPr>
              <p:txBody>
                <a:bodyPr/>
                <a:lstStyle/>
                <a:p>
                  <a:endParaRPr lang="en-US"/>
                </a:p>
              </p:txBody>
            </p:sp>
            <p:sp>
              <p:nvSpPr>
                <p:cNvPr id="52706" name="Freeform 319"/>
                <p:cNvSpPr>
                  <a:spLocks/>
                </p:cNvSpPr>
                <p:nvPr/>
              </p:nvSpPr>
              <p:spPr bwMode="auto">
                <a:xfrm>
                  <a:off x="4427" y="2902"/>
                  <a:ext cx="28" cy="23"/>
                </a:xfrm>
                <a:custGeom>
                  <a:avLst/>
                  <a:gdLst>
                    <a:gd name="T0" fmla="*/ 28 w 28"/>
                    <a:gd name="T1" fmla="*/ 18 h 23"/>
                    <a:gd name="T2" fmla="*/ 26 w 28"/>
                    <a:gd name="T3" fmla="*/ 23 h 23"/>
                    <a:gd name="T4" fmla="*/ 0 w 28"/>
                    <a:gd name="T5" fmla="*/ 5 h 23"/>
                    <a:gd name="T6" fmla="*/ 2 w 28"/>
                    <a:gd name="T7" fmla="*/ 0 h 23"/>
                    <a:gd name="T8" fmla="*/ 28 w 28"/>
                    <a:gd name="T9" fmla="*/ 18 h 23"/>
                    <a:gd name="T10" fmla="*/ 0 60000 65536"/>
                    <a:gd name="T11" fmla="*/ 0 60000 65536"/>
                    <a:gd name="T12" fmla="*/ 0 60000 65536"/>
                    <a:gd name="T13" fmla="*/ 0 60000 65536"/>
                    <a:gd name="T14" fmla="*/ 0 60000 65536"/>
                    <a:gd name="T15" fmla="*/ 0 w 28"/>
                    <a:gd name="T16" fmla="*/ 0 h 23"/>
                    <a:gd name="T17" fmla="*/ 28 w 28"/>
                    <a:gd name="T18" fmla="*/ 23 h 23"/>
                  </a:gdLst>
                  <a:ahLst/>
                  <a:cxnLst>
                    <a:cxn ang="T10">
                      <a:pos x="T0" y="T1"/>
                    </a:cxn>
                    <a:cxn ang="T11">
                      <a:pos x="T2" y="T3"/>
                    </a:cxn>
                    <a:cxn ang="T12">
                      <a:pos x="T4" y="T5"/>
                    </a:cxn>
                    <a:cxn ang="T13">
                      <a:pos x="T6" y="T7"/>
                    </a:cxn>
                    <a:cxn ang="T14">
                      <a:pos x="T8" y="T9"/>
                    </a:cxn>
                  </a:cxnLst>
                  <a:rect l="T15" t="T16" r="T17" b="T18"/>
                  <a:pathLst>
                    <a:path w="28" h="23">
                      <a:moveTo>
                        <a:pt x="28" y="18"/>
                      </a:moveTo>
                      <a:lnTo>
                        <a:pt x="26" y="23"/>
                      </a:lnTo>
                      <a:lnTo>
                        <a:pt x="0" y="5"/>
                      </a:lnTo>
                      <a:lnTo>
                        <a:pt x="2" y="0"/>
                      </a:lnTo>
                      <a:lnTo>
                        <a:pt x="28" y="18"/>
                      </a:lnTo>
                      <a:close/>
                    </a:path>
                  </a:pathLst>
                </a:custGeom>
                <a:solidFill>
                  <a:srgbClr val="555555"/>
                </a:solidFill>
                <a:ln w="9525">
                  <a:noFill/>
                  <a:round/>
                  <a:headEnd/>
                  <a:tailEnd/>
                </a:ln>
              </p:spPr>
              <p:txBody>
                <a:bodyPr/>
                <a:lstStyle/>
                <a:p>
                  <a:endParaRPr lang="en-US"/>
                </a:p>
              </p:txBody>
            </p:sp>
            <p:sp>
              <p:nvSpPr>
                <p:cNvPr id="52707" name="Freeform 320"/>
                <p:cNvSpPr>
                  <a:spLocks/>
                </p:cNvSpPr>
                <p:nvPr/>
              </p:nvSpPr>
              <p:spPr bwMode="auto">
                <a:xfrm>
                  <a:off x="4427" y="2907"/>
                  <a:ext cx="28" cy="23"/>
                </a:xfrm>
                <a:custGeom>
                  <a:avLst/>
                  <a:gdLst>
                    <a:gd name="T0" fmla="*/ 26 w 28"/>
                    <a:gd name="T1" fmla="*/ 18 h 23"/>
                    <a:gd name="T2" fmla="*/ 28 w 28"/>
                    <a:gd name="T3" fmla="*/ 23 h 23"/>
                    <a:gd name="T4" fmla="*/ 2 w 28"/>
                    <a:gd name="T5" fmla="*/ 3 h 23"/>
                    <a:gd name="T6" fmla="*/ 0 w 28"/>
                    <a:gd name="T7" fmla="*/ 0 h 23"/>
                    <a:gd name="T8" fmla="*/ 26 w 28"/>
                    <a:gd name="T9" fmla="*/ 18 h 23"/>
                    <a:gd name="T10" fmla="*/ 0 60000 65536"/>
                    <a:gd name="T11" fmla="*/ 0 60000 65536"/>
                    <a:gd name="T12" fmla="*/ 0 60000 65536"/>
                    <a:gd name="T13" fmla="*/ 0 60000 65536"/>
                    <a:gd name="T14" fmla="*/ 0 60000 65536"/>
                    <a:gd name="T15" fmla="*/ 0 w 28"/>
                    <a:gd name="T16" fmla="*/ 0 h 23"/>
                    <a:gd name="T17" fmla="*/ 28 w 28"/>
                    <a:gd name="T18" fmla="*/ 23 h 23"/>
                  </a:gdLst>
                  <a:ahLst/>
                  <a:cxnLst>
                    <a:cxn ang="T10">
                      <a:pos x="T0" y="T1"/>
                    </a:cxn>
                    <a:cxn ang="T11">
                      <a:pos x="T2" y="T3"/>
                    </a:cxn>
                    <a:cxn ang="T12">
                      <a:pos x="T4" y="T5"/>
                    </a:cxn>
                    <a:cxn ang="T13">
                      <a:pos x="T6" y="T7"/>
                    </a:cxn>
                    <a:cxn ang="T14">
                      <a:pos x="T8" y="T9"/>
                    </a:cxn>
                  </a:cxnLst>
                  <a:rect l="T15" t="T16" r="T17" b="T18"/>
                  <a:pathLst>
                    <a:path w="28" h="23">
                      <a:moveTo>
                        <a:pt x="26" y="18"/>
                      </a:moveTo>
                      <a:lnTo>
                        <a:pt x="28" y="23"/>
                      </a:lnTo>
                      <a:lnTo>
                        <a:pt x="2" y="3"/>
                      </a:lnTo>
                      <a:lnTo>
                        <a:pt x="0" y="0"/>
                      </a:lnTo>
                      <a:lnTo>
                        <a:pt x="26" y="18"/>
                      </a:lnTo>
                      <a:close/>
                    </a:path>
                  </a:pathLst>
                </a:custGeom>
                <a:solidFill>
                  <a:srgbClr val="434343"/>
                </a:solidFill>
                <a:ln w="9525">
                  <a:noFill/>
                  <a:round/>
                  <a:headEnd/>
                  <a:tailEnd/>
                </a:ln>
              </p:spPr>
              <p:txBody>
                <a:bodyPr/>
                <a:lstStyle/>
                <a:p>
                  <a:endParaRPr lang="en-US"/>
                </a:p>
              </p:txBody>
            </p:sp>
            <p:sp>
              <p:nvSpPr>
                <p:cNvPr id="52708" name="Freeform 321"/>
                <p:cNvSpPr>
                  <a:spLocks/>
                </p:cNvSpPr>
                <p:nvPr/>
              </p:nvSpPr>
              <p:spPr bwMode="auto">
                <a:xfrm>
                  <a:off x="4432" y="2901"/>
                  <a:ext cx="31" cy="19"/>
                </a:xfrm>
                <a:custGeom>
                  <a:avLst/>
                  <a:gdLst>
                    <a:gd name="T0" fmla="*/ 31 w 31"/>
                    <a:gd name="T1" fmla="*/ 19 h 19"/>
                    <a:gd name="T2" fmla="*/ 28 w 31"/>
                    <a:gd name="T3" fmla="*/ 17 h 19"/>
                    <a:gd name="T4" fmla="*/ 0 w 31"/>
                    <a:gd name="T5" fmla="*/ 0 h 19"/>
                    <a:gd name="T6" fmla="*/ 5 w 31"/>
                    <a:gd name="T7" fmla="*/ 1 h 19"/>
                    <a:gd name="T8" fmla="*/ 31 w 31"/>
                    <a:gd name="T9" fmla="*/ 19 h 19"/>
                    <a:gd name="T10" fmla="*/ 0 60000 65536"/>
                    <a:gd name="T11" fmla="*/ 0 60000 65536"/>
                    <a:gd name="T12" fmla="*/ 0 60000 65536"/>
                    <a:gd name="T13" fmla="*/ 0 60000 65536"/>
                    <a:gd name="T14" fmla="*/ 0 60000 65536"/>
                    <a:gd name="T15" fmla="*/ 0 w 31"/>
                    <a:gd name="T16" fmla="*/ 0 h 19"/>
                    <a:gd name="T17" fmla="*/ 31 w 31"/>
                    <a:gd name="T18" fmla="*/ 19 h 19"/>
                  </a:gdLst>
                  <a:ahLst/>
                  <a:cxnLst>
                    <a:cxn ang="T10">
                      <a:pos x="T0" y="T1"/>
                    </a:cxn>
                    <a:cxn ang="T11">
                      <a:pos x="T2" y="T3"/>
                    </a:cxn>
                    <a:cxn ang="T12">
                      <a:pos x="T4" y="T5"/>
                    </a:cxn>
                    <a:cxn ang="T13">
                      <a:pos x="T6" y="T7"/>
                    </a:cxn>
                    <a:cxn ang="T14">
                      <a:pos x="T8" y="T9"/>
                    </a:cxn>
                  </a:cxnLst>
                  <a:rect l="T15" t="T16" r="T17" b="T18"/>
                  <a:pathLst>
                    <a:path w="31" h="19">
                      <a:moveTo>
                        <a:pt x="31" y="19"/>
                      </a:moveTo>
                      <a:lnTo>
                        <a:pt x="28" y="17"/>
                      </a:lnTo>
                      <a:lnTo>
                        <a:pt x="0" y="0"/>
                      </a:lnTo>
                      <a:lnTo>
                        <a:pt x="5" y="1"/>
                      </a:lnTo>
                      <a:lnTo>
                        <a:pt x="31" y="19"/>
                      </a:lnTo>
                      <a:close/>
                    </a:path>
                  </a:pathLst>
                </a:custGeom>
                <a:solidFill>
                  <a:srgbClr val="838383"/>
                </a:solidFill>
                <a:ln w="9525">
                  <a:noFill/>
                  <a:round/>
                  <a:headEnd/>
                  <a:tailEnd/>
                </a:ln>
              </p:spPr>
              <p:txBody>
                <a:bodyPr/>
                <a:lstStyle/>
                <a:p>
                  <a:endParaRPr lang="en-US"/>
                </a:p>
              </p:txBody>
            </p:sp>
            <p:sp>
              <p:nvSpPr>
                <p:cNvPr id="52709" name="Freeform 322"/>
                <p:cNvSpPr>
                  <a:spLocks/>
                </p:cNvSpPr>
                <p:nvPr/>
              </p:nvSpPr>
              <p:spPr bwMode="auto">
                <a:xfrm>
                  <a:off x="4453" y="2918"/>
                  <a:ext cx="11" cy="13"/>
                </a:xfrm>
                <a:custGeom>
                  <a:avLst/>
                  <a:gdLst>
                    <a:gd name="T0" fmla="*/ 7 w 11"/>
                    <a:gd name="T1" fmla="*/ 0 h 13"/>
                    <a:gd name="T2" fmla="*/ 2 w 11"/>
                    <a:gd name="T3" fmla="*/ 2 h 13"/>
                    <a:gd name="T4" fmla="*/ 0 w 11"/>
                    <a:gd name="T5" fmla="*/ 7 h 13"/>
                    <a:gd name="T6" fmla="*/ 2 w 11"/>
                    <a:gd name="T7" fmla="*/ 12 h 13"/>
                    <a:gd name="T8" fmla="*/ 7 w 11"/>
                    <a:gd name="T9" fmla="*/ 13 h 13"/>
                    <a:gd name="T10" fmla="*/ 10 w 11"/>
                    <a:gd name="T11" fmla="*/ 12 h 13"/>
                    <a:gd name="T12" fmla="*/ 11 w 11"/>
                    <a:gd name="T13" fmla="*/ 7 h 13"/>
                    <a:gd name="T14" fmla="*/ 10 w 11"/>
                    <a:gd name="T15" fmla="*/ 2 h 13"/>
                    <a:gd name="T16" fmla="*/ 7 w 11"/>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7" y="0"/>
                      </a:moveTo>
                      <a:lnTo>
                        <a:pt x="2" y="2"/>
                      </a:lnTo>
                      <a:lnTo>
                        <a:pt x="0" y="7"/>
                      </a:lnTo>
                      <a:lnTo>
                        <a:pt x="2" y="12"/>
                      </a:lnTo>
                      <a:lnTo>
                        <a:pt x="7" y="13"/>
                      </a:lnTo>
                      <a:lnTo>
                        <a:pt x="10" y="12"/>
                      </a:lnTo>
                      <a:lnTo>
                        <a:pt x="11" y="7"/>
                      </a:lnTo>
                      <a:lnTo>
                        <a:pt x="10" y="2"/>
                      </a:lnTo>
                      <a:lnTo>
                        <a:pt x="7" y="0"/>
                      </a:lnTo>
                      <a:close/>
                    </a:path>
                  </a:pathLst>
                </a:custGeom>
                <a:solidFill>
                  <a:srgbClr val="111111"/>
                </a:solidFill>
                <a:ln w="9525">
                  <a:noFill/>
                  <a:round/>
                  <a:headEnd/>
                  <a:tailEnd/>
                </a:ln>
              </p:spPr>
              <p:txBody>
                <a:bodyPr/>
                <a:lstStyle/>
                <a:p>
                  <a:endParaRPr lang="en-US"/>
                </a:p>
              </p:txBody>
            </p:sp>
            <p:sp>
              <p:nvSpPr>
                <p:cNvPr id="52710" name="Freeform 323"/>
                <p:cNvSpPr>
                  <a:spLocks/>
                </p:cNvSpPr>
                <p:nvPr/>
              </p:nvSpPr>
              <p:spPr bwMode="auto">
                <a:xfrm>
                  <a:off x="4416" y="2909"/>
                  <a:ext cx="31" cy="19"/>
                </a:xfrm>
                <a:custGeom>
                  <a:avLst/>
                  <a:gdLst>
                    <a:gd name="T0" fmla="*/ 31 w 31"/>
                    <a:gd name="T1" fmla="*/ 19 h 19"/>
                    <a:gd name="T2" fmla="*/ 26 w 31"/>
                    <a:gd name="T3" fmla="*/ 17 h 19"/>
                    <a:gd name="T4" fmla="*/ 0 w 31"/>
                    <a:gd name="T5" fmla="*/ 0 h 19"/>
                    <a:gd name="T6" fmla="*/ 5 w 31"/>
                    <a:gd name="T7" fmla="*/ 0 h 19"/>
                    <a:gd name="T8" fmla="*/ 31 w 31"/>
                    <a:gd name="T9" fmla="*/ 19 h 19"/>
                    <a:gd name="T10" fmla="*/ 0 60000 65536"/>
                    <a:gd name="T11" fmla="*/ 0 60000 65536"/>
                    <a:gd name="T12" fmla="*/ 0 60000 65536"/>
                    <a:gd name="T13" fmla="*/ 0 60000 65536"/>
                    <a:gd name="T14" fmla="*/ 0 60000 65536"/>
                    <a:gd name="T15" fmla="*/ 0 w 31"/>
                    <a:gd name="T16" fmla="*/ 0 h 19"/>
                    <a:gd name="T17" fmla="*/ 31 w 31"/>
                    <a:gd name="T18" fmla="*/ 19 h 19"/>
                  </a:gdLst>
                  <a:ahLst/>
                  <a:cxnLst>
                    <a:cxn ang="T10">
                      <a:pos x="T0" y="T1"/>
                    </a:cxn>
                    <a:cxn ang="T11">
                      <a:pos x="T2" y="T3"/>
                    </a:cxn>
                    <a:cxn ang="T12">
                      <a:pos x="T4" y="T5"/>
                    </a:cxn>
                    <a:cxn ang="T13">
                      <a:pos x="T6" y="T7"/>
                    </a:cxn>
                    <a:cxn ang="T14">
                      <a:pos x="T8" y="T9"/>
                    </a:cxn>
                  </a:cxnLst>
                  <a:rect l="T15" t="T16" r="T17" b="T18"/>
                  <a:pathLst>
                    <a:path w="31" h="19">
                      <a:moveTo>
                        <a:pt x="31" y="19"/>
                      </a:moveTo>
                      <a:lnTo>
                        <a:pt x="26" y="17"/>
                      </a:lnTo>
                      <a:lnTo>
                        <a:pt x="0" y="0"/>
                      </a:lnTo>
                      <a:lnTo>
                        <a:pt x="5" y="0"/>
                      </a:lnTo>
                      <a:lnTo>
                        <a:pt x="31" y="19"/>
                      </a:lnTo>
                      <a:close/>
                    </a:path>
                  </a:pathLst>
                </a:custGeom>
                <a:solidFill>
                  <a:srgbClr val="888888"/>
                </a:solidFill>
                <a:ln w="9525">
                  <a:noFill/>
                  <a:round/>
                  <a:headEnd/>
                  <a:tailEnd/>
                </a:ln>
              </p:spPr>
              <p:txBody>
                <a:bodyPr/>
                <a:lstStyle/>
                <a:p>
                  <a:endParaRPr lang="en-US"/>
                </a:p>
              </p:txBody>
            </p:sp>
            <p:sp>
              <p:nvSpPr>
                <p:cNvPr id="52711" name="Freeform 324"/>
                <p:cNvSpPr>
                  <a:spLocks/>
                </p:cNvSpPr>
                <p:nvPr/>
              </p:nvSpPr>
              <p:spPr bwMode="auto">
                <a:xfrm>
                  <a:off x="4413" y="2905"/>
                  <a:ext cx="29" cy="21"/>
                </a:xfrm>
                <a:custGeom>
                  <a:avLst/>
                  <a:gdLst>
                    <a:gd name="T0" fmla="*/ 29 w 29"/>
                    <a:gd name="T1" fmla="*/ 21 h 21"/>
                    <a:gd name="T2" fmla="*/ 26 w 29"/>
                    <a:gd name="T3" fmla="*/ 20 h 21"/>
                    <a:gd name="T4" fmla="*/ 0 w 29"/>
                    <a:gd name="T5" fmla="*/ 0 h 21"/>
                    <a:gd name="T6" fmla="*/ 3 w 29"/>
                    <a:gd name="T7" fmla="*/ 4 h 21"/>
                    <a:gd name="T8" fmla="*/ 29 w 29"/>
                    <a:gd name="T9" fmla="*/ 21 h 21"/>
                    <a:gd name="T10" fmla="*/ 0 60000 65536"/>
                    <a:gd name="T11" fmla="*/ 0 60000 65536"/>
                    <a:gd name="T12" fmla="*/ 0 60000 65536"/>
                    <a:gd name="T13" fmla="*/ 0 60000 65536"/>
                    <a:gd name="T14" fmla="*/ 0 60000 65536"/>
                    <a:gd name="T15" fmla="*/ 0 w 29"/>
                    <a:gd name="T16" fmla="*/ 0 h 21"/>
                    <a:gd name="T17" fmla="*/ 29 w 29"/>
                    <a:gd name="T18" fmla="*/ 21 h 21"/>
                  </a:gdLst>
                  <a:ahLst/>
                  <a:cxnLst>
                    <a:cxn ang="T10">
                      <a:pos x="T0" y="T1"/>
                    </a:cxn>
                    <a:cxn ang="T11">
                      <a:pos x="T2" y="T3"/>
                    </a:cxn>
                    <a:cxn ang="T12">
                      <a:pos x="T4" y="T5"/>
                    </a:cxn>
                    <a:cxn ang="T13">
                      <a:pos x="T6" y="T7"/>
                    </a:cxn>
                    <a:cxn ang="T14">
                      <a:pos x="T8" y="T9"/>
                    </a:cxn>
                  </a:cxnLst>
                  <a:rect l="T15" t="T16" r="T17" b="T18"/>
                  <a:pathLst>
                    <a:path w="29" h="21">
                      <a:moveTo>
                        <a:pt x="29" y="21"/>
                      </a:moveTo>
                      <a:lnTo>
                        <a:pt x="26" y="20"/>
                      </a:lnTo>
                      <a:lnTo>
                        <a:pt x="0" y="0"/>
                      </a:lnTo>
                      <a:lnTo>
                        <a:pt x="3" y="4"/>
                      </a:lnTo>
                      <a:lnTo>
                        <a:pt x="29" y="21"/>
                      </a:lnTo>
                      <a:close/>
                    </a:path>
                  </a:pathLst>
                </a:custGeom>
                <a:solidFill>
                  <a:srgbClr val="858585"/>
                </a:solidFill>
                <a:ln w="9525">
                  <a:noFill/>
                  <a:round/>
                  <a:headEnd/>
                  <a:tailEnd/>
                </a:ln>
              </p:spPr>
              <p:txBody>
                <a:bodyPr/>
                <a:lstStyle/>
                <a:p>
                  <a:endParaRPr lang="en-US"/>
                </a:p>
              </p:txBody>
            </p:sp>
            <p:sp>
              <p:nvSpPr>
                <p:cNvPr id="52712" name="Freeform 325"/>
                <p:cNvSpPr>
                  <a:spLocks/>
                </p:cNvSpPr>
                <p:nvPr/>
              </p:nvSpPr>
              <p:spPr bwMode="auto">
                <a:xfrm>
                  <a:off x="4382" y="2876"/>
                  <a:ext cx="47" cy="54"/>
                </a:xfrm>
                <a:custGeom>
                  <a:avLst/>
                  <a:gdLst>
                    <a:gd name="T0" fmla="*/ 24 w 47"/>
                    <a:gd name="T1" fmla="*/ 18 h 54"/>
                    <a:gd name="T2" fmla="*/ 47 w 47"/>
                    <a:gd name="T3" fmla="*/ 54 h 54"/>
                    <a:gd name="T4" fmla="*/ 21 w 47"/>
                    <a:gd name="T5" fmla="*/ 36 h 54"/>
                    <a:gd name="T6" fmla="*/ 0 w 47"/>
                    <a:gd name="T7" fmla="*/ 0 h 54"/>
                    <a:gd name="T8" fmla="*/ 24 w 47"/>
                    <a:gd name="T9" fmla="*/ 18 h 54"/>
                    <a:gd name="T10" fmla="*/ 0 60000 65536"/>
                    <a:gd name="T11" fmla="*/ 0 60000 65536"/>
                    <a:gd name="T12" fmla="*/ 0 60000 65536"/>
                    <a:gd name="T13" fmla="*/ 0 60000 65536"/>
                    <a:gd name="T14" fmla="*/ 0 60000 65536"/>
                    <a:gd name="T15" fmla="*/ 0 w 47"/>
                    <a:gd name="T16" fmla="*/ 0 h 54"/>
                    <a:gd name="T17" fmla="*/ 47 w 47"/>
                    <a:gd name="T18" fmla="*/ 54 h 54"/>
                  </a:gdLst>
                  <a:ahLst/>
                  <a:cxnLst>
                    <a:cxn ang="T10">
                      <a:pos x="T0" y="T1"/>
                    </a:cxn>
                    <a:cxn ang="T11">
                      <a:pos x="T2" y="T3"/>
                    </a:cxn>
                    <a:cxn ang="T12">
                      <a:pos x="T4" y="T5"/>
                    </a:cxn>
                    <a:cxn ang="T13">
                      <a:pos x="T6" y="T7"/>
                    </a:cxn>
                    <a:cxn ang="T14">
                      <a:pos x="T8" y="T9"/>
                    </a:cxn>
                  </a:cxnLst>
                  <a:rect l="T15" t="T16" r="T17" b="T18"/>
                  <a:pathLst>
                    <a:path w="47" h="54">
                      <a:moveTo>
                        <a:pt x="24" y="18"/>
                      </a:moveTo>
                      <a:lnTo>
                        <a:pt x="47" y="54"/>
                      </a:lnTo>
                      <a:lnTo>
                        <a:pt x="21" y="36"/>
                      </a:lnTo>
                      <a:lnTo>
                        <a:pt x="0" y="0"/>
                      </a:lnTo>
                      <a:lnTo>
                        <a:pt x="24" y="18"/>
                      </a:lnTo>
                      <a:close/>
                    </a:path>
                  </a:pathLst>
                </a:custGeom>
                <a:solidFill>
                  <a:srgbClr val="494949"/>
                </a:solidFill>
                <a:ln w="9525">
                  <a:noFill/>
                  <a:round/>
                  <a:headEnd/>
                  <a:tailEnd/>
                </a:ln>
              </p:spPr>
              <p:txBody>
                <a:bodyPr/>
                <a:lstStyle/>
                <a:p>
                  <a:endParaRPr lang="en-US"/>
                </a:p>
              </p:txBody>
            </p:sp>
            <p:sp>
              <p:nvSpPr>
                <p:cNvPr id="52713" name="Freeform 326"/>
                <p:cNvSpPr>
                  <a:spLocks/>
                </p:cNvSpPr>
                <p:nvPr/>
              </p:nvSpPr>
              <p:spPr bwMode="auto">
                <a:xfrm>
                  <a:off x="4389" y="2843"/>
                  <a:ext cx="32" cy="25"/>
                </a:xfrm>
                <a:custGeom>
                  <a:avLst/>
                  <a:gdLst>
                    <a:gd name="T0" fmla="*/ 24 w 32"/>
                    <a:gd name="T1" fmla="*/ 17 h 25"/>
                    <a:gd name="T2" fmla="*/ 32 w 32"/>
                    <a:gd name="T3" fmla="*/ 25 h 25"/>
                    <a:gd name="T4" fmla="*/ 6 w 32"/>
                    <a:gd name="T5" fmla="*/ 8 h 25"/>
                    <a:gd name="T6" fmla="*/ 0 w 32"/>
                    <a:gd name="T7" fmla="*/ 0 h 25"/>
                    <a:gd name="T8" fmla="*/ 24 w 32"/>
                    <a:gd name="T9" fmla="*/ 17 h 25"/>
                    <a:gd name="T10" fmla="*/ 0 60000 65536"/>
                    <a:gd name="T11" fmla="*/ 0 60000 65536"/>
                    <a:gd name="T12" fmla="*/ 0 60000 65536"/>
                    <a:gd name="T13" fmla="*/ 0 60000 65536"/>
                    <a:gd name="T14" fmla="*/ 0 60000 65536"/>
                    <a:gd name="T15" fmla="*/ 0 w 32"/>
                    <a:gd name="T16" fmla="*/ 0 h 25"/>
                    <a:gd name="T17" fmla="*/ 32 w 32"/>
                    <a:gd name="T18" fmla="*/ 25 h 25"/>
                  </a:gdLst>
                  <a:ahLst/>
                  <a:cxnLst>
                    <a:cxn ang="T10">
                      <a:pos x="T0" y="T1"/>
                    </a:cxn>
                    <a:cxn ang="T11">
                      <a:pos x="T2" y="T3"/>
                    </a:cxn>
                    <a:cxn ang="T12">
                      <a:pos x="T4" y="T5"/>
                    </a:cxn>
                    <a:cxn ang="T13">
                      <a:pos x="T6" y="T7"/>
                    </a:cxn>
                    <a:cxn ang="T14">
                      <a:pos x="T8" y="T9"/>
                    </a:cxn>
                  </a:cxnLst>
                  <a:rect l="T15" t="T16" r="T17" b="T18"/>
                  <a:pathLst>
                    <a:path w="32" h="25">
                      <a:moveTo>
                        <a:pt x="24" y="17"/>
                      </a:moveTo>
                      <a:lnTo>
                        <a:pt x="32" y="25"/>
                      </a:lnTo>
                      <a:lnTo>
                        <a:pt x="6" y="8"/>
                      </a:lnTo>
                      <a:lnTo>
                        <a:pt x="0" y="0"/>
                      </a:lnTo>
                      <a:lnTo>
                        <a:pt x="24" y="17"/>
                      </a:lnTo>
                      <a:close/>
                    </a:path>
                  </a:pathLst>
                </a:custGeom>
                <a:solidFill>
                  <a:srgbClr val="525252"/>
                </a:solidFill>
                <a:ln w="9525">
                  <a:noFill/>
                  <a:round/>
                  <a:headEnd/>
                  <a:tailEnd/>
                </a:ln>
              </p:spPr>
              <p:txBody>
                <a:bodyPr/>
                <a:lstStyle/>
                <a:p>
                  <a:endParaRPr lang="en-US"/>
                </a:p>
              </p:txBody>
            </p:sp>
          </p:grpSp>
          <p:sp>
            <p:nvSpPr>
              <p:cNvPr id="52354" name="Freeform 327"/>
              <p:cNvSpPr>
                <a:spLocks/>
              </p:cNvSpPr>
              <p:nvPr/>
            </p:nvSpPr>
            <p:spPr bwMode="auto">
              <a:xfrm>
                <a:off x="4395" y="2851"/>
                <a:ext cx="28" cy="24"/>
              </a:xfrm>
              <a:custGeom>
                <a:avLst/>
                <a:gdLst>
                  <a:gd name="T0" fmla="*/ 26 w 28"/>
                  <a:gd name="T1" fmla="*/ 17 h 24"/>
                  <a:gd name="T2" fmla="*/ 28 w 28"/>
                  <a:gd name="T3" fmla="*/ 24 h 24"/>
                  <a:gd name="T4" fmla="*/ 2 w 28"/>
                  <a:gd name="T5" fmla="*/ 6 h 24"/>
                  <a:gd name="T6" fmla="*/ 0 w 28"/>
                  <a:gd name="T7" fmla="*/ 0 h 24"/>
                  <a:gd name="T8" fmla="*/ 26 w 28"/>
                  <a:gd name="T9" fmla="*/ 17 h 24"/>
                  <a:gd name="T10" fmla="*/ 0 60000 65536"/>
                  <a:gd name="T11" fmla="*/ 0 60000 65536"/>
                  <a:gd name="T12" fmla="*/ 0 60000 65536"/>
                  <a:gd name="T13" fmla="*/ 0 60000 65536"/>
                  <a:gd name="T14" fmla="*/ 0 60000 65536"/>
                  <a:gd name="T15" fmla="*/ 0 w 28"/>
                  <a:gd name="T16" fmla="*/ 0 h 24"/>
                  <a:gd name="T17" fmla="*/ 28 w 28"/>
                  <a:gd name="T18" fmla="*/ 24 h 24"/>
                </a:gdLst>
                <a:ahLst/>
                <a:cxnLst>
                  <a:cxn ang="T10">
                    <a:pos x="T0" y="T1"/>
                  </a:cxn>
                  <a:cxn ang="T11">
                    <a:pos x="T2" y="T3"/>
                  </a:cxn>
                  <a:cxn ang="T12">
                    <a:pos x="T4" y="T5"/>
                  </a:cxn>
                  <a:cxn ang="T13">
                    <a:pos x="T6" y="T7"/>
                  </a:cxn>
                  <a:cxn ang="T14">
                    <a:pos x="T8" y="T9"/>
                  </a:cxn>
                </a:cxnLst>
                <a:rect l="T15" t="T16" r="T17" b="T18"/>
                <a:pathLst>
                  <a:path w="28" h="24">
                    <a:moveTo>
                      <a:pt x="26" y="17"/>
                    </a:moveTo>
                    <a:lnTo>
                      <a:pt x="28" y="24"/>
                    </a:lnTo>
                    <a:lnTo>
                      <a:pt x="2" y="6"/>
                    </a:lnTo>
                    <a:lnTo>
                      <a:pt x="0" y="0"/>
                    </a:lnTo>
                    <a:lnTo>
                      <a:pt x="26" y="17"/>
                    </a:lnTo>
                    <a:close/>
                  </a:path>
                </a:pathLst>
              </a:custGeom>
              <a:solidFill>
                <a:srgbClr val="434343"/>
              </a:solidFill>
              <a:ln w="9525">
                <a:noFill/>
                <a:round/>
                <a:headEnd/>
                <a:tailEnd/>
              </a:ln>
            </p:spPr>
            <p:txBody>
              <a:bodyPr/>
              <a:lstStyle/>
              <a:p>
                <a:endParaRPr lang="en-US"/>
              </a:p>
            </p:txBody>
          </p:sp>
          <p:sp>
            <p:nvSpPr>
              <p:cNvPr id="52355" name="Freeform 328"/>
              <p:cNvSpPr>
                <a:spLocks/>
              </p:cNvSpPr>
              <p:nvPr/>
            </p:nvSpPr>
            <p:spPr bwMode="auto">
              <a:xfrm>
                <a:off x="4395" y="2851"/>
                <a:ext cx="26" cy="21"/>
              </a:xfrm>
              <a:custGeom>
                <a:avLst/>
                <a:gdLst>
                  <a:gd name="T0" fmla="*/ 26 w 26"/>
                  <a:gd name="T1" fmla="*/ 17 h 21"/>
                  <a:gd name="T2" fmla="*/ 26 w 26"/>
                  <a:gd name="T3" fmla="*/ 21 h 21"/>
                  <a:gd name="T4" fmla="*/ 0 w 26"/>
                  <a:gd name="T5" fmla="*/ 3 h 21"/>
                  <a:gd name="T6" fmla="*/ 0 w 26"/>
                  <a:gd name="T7" fmla="*/ 0 h 21"/>
                  <a:gd name="T8" fmla="*/ 26 w 26"/>
                  <a:gd name="T9" fmla="*/ 17 h 21"/>
                  <a:gd name="T10" fmla="*/ 0 60000 65536"/>
                  <a:gd name="T11" fmla="*/ 0 60000 65536"/>
                  <a:gd name="T12" fmla="*/ 0 60000 65536"/>
                  <a:gd name="T13" fmla="*/ 0 60000 65536"/>
                  <a:gd name="T14" fmla="*/ 0 60000 65536"/>
                  <a:gd name="T15" fmla="*/ 0 w 26"/>
                  <a:gd name="T16" fmla="*/ 0 h 21"/>
                  <a:gd name="T17" fmla="*/ 26 w 26"/>
                  <a:gd name="T18" fmla="*/ 21 h 21"/>
                </a:gdLst>
                <a:ahLst/>
                <a:cxnLst>
                  <a:cxn ang="T10">
                    <a:pos x="T0" y="T1"/>
                  </a:cxn>
                  <a:cxn ang="T11">
                    <a:pos x="T2" y="T3"/>
                  </a:cxn>
                  <a:cxn ang="T12">
                    <a:pos x="T4" y="T5"/>
                  </a:cxn>
                  <a:cxn ang="T13">
                    <a:pos x="T6" y="T7"/>
                  </a:cxn>
                  <a:cxn ang="T14">
                    <a:pos x="T8" y="T9"/>
                  </a:cxn>
                </a:cxnLst>
                <a:rect l="T15" t="T16" r="T17" b="T18"/>
                <a:pathLst>
                  <a:path w="26" h="21">
                    <a:moveTo>
                      <a:pt x="26" y="17"/>
                    </a:moveTo>
                    <a:lnTo>
                      <a:pt x="26" y="21"/>
                    </a:lnTo>
                    <a:lnTo>
                      <a:pt x="0" y="3"/>
                    </a:lnTo>
                    <a:lnTo>
                      <a:pt x="0" y="0"/>
                    </a:lnTo>
                    <a:lnTo>
                      <a:pt x="26" y="17"/>
                    </a:lnTo>
                    <a:close/>
                  </a:path>
                </a:pathLst>
              </a:custGeom>
              <a:solidFill>
                <a:srgbClr val="434343"/>
              </a:solidFill>
              <a:ln w="9525">
                <a:noFill/>
                <a:round/>
                <a:headEnd/>
                <a:tailEnd/>
              </a:ln>
            </p:spPr>
            <p:txBody>
              <a:bodyPr/>
              <a:lstStyle/>
              <a:p>
                <a:endParaRPr lang="en-US"/>
              </a:p>
            </p:txBody>
          </p:sp>
          <p:sp>
            <p:nvSpPr>
              <p:cNvPr id="52356" name="Freeform 329"/>
              <p:cNvSpPr>
                <a:spLocks/>
              </p:cNvSpPr>
              <p:nvPr/>
            </p:nvSpPr>
            <p:spPr bwMode="auto">
              <a:xfrm>
                <a:off x="4395" y="2854"/>
                <a:ext cx="28" cy="21"/>
              </a:xfrm>
              <a:custGeom>
                <a:avLst/>
                <a:gdLst>
                  <a:gd name="T0" fmla="*/ 26 w 28"/>
                  <a:gd name="T1" fmla="*/ 18 h 21"/>
                  <a:gd name="T2" fmla="*/ 28 w 28"/>
                  <a:gd name="T3" fmla="*/ 21 h 21"/>
                  <a:gd name="T4" fmla="*/ 2 w 28"/>
                  <a:gd name="T5" fmla="*/ 3 h 21"/>
                  <a:gd name="T6" fmla="*/ 0 w 28"/>
                  <a:gd name="T7" fmla="*/ 0 h 21"/>
                  <a:gd name="T8" fmla="*/ 26 w 28"/>
                  <a:gd name="T9" fmla="*/ 18 h 21"/>
                  <a:gd name="T10" fmla="*/ 0 60000 65536"/>
                  <a:gd name="T11" fmla="*/ 0 60000 65536"/>
                  <a:gd name="T12" fmla="*/ 0 60000 65536"/>
                  <a:gd name="T13" fmla="*/ 0 60000 65536"/>
                  <a:gd name="T14" fmla="*/ 0 60000 65536"/>
                  <a:gd name="T15" fmla="*/ 0 w 28"/>
                  <a:gd name="T16" fmla="*/ 0 h 21"/>
                  <a:gd name="T17" fmla="*/ 28 w 28"/>
                  <a:gd name="T18" fmla="*/ 21 h 21"/>
                </a:gdLst>
                <a:ahLst/>
                <a:cxnLst>
                  <a:cxn ang="T10">
                    <a:pos x="T0" y="T1"/>
                  </a:cxn>
                  <a:cxn ang="T11">
                    <a:pos x="T2" y="T3"/>
                  </a:cxn>
                  <a:cxn ang="T12">
                    <a:pos x="T4" y="T5"/>
                  </a:cxn>
                  <a:cxn ang="T13">
                    <a:pos x="T6" y="T7"/>
                  </a:cxn>
                  <a:cxn ang="T14">
                    <a:pos x="T8" y="T9"/>
                  </a:cxn>
                </a:cxnLst>
                <a:rect l="T15" t="T16" r="T17" b="T18"/>
                <a:pathLst>
                  <a:path w="28" h="21">
                    <a:moveTo>
                      <a:pt x="26" y="18"/>
                    </a:moveTo>
                    <a:lnTo>
                      <a:pt x="28" y="21"/>
                    </a:lnTo>
                    <a:lnTo>
                      <a:pt x="2" y="3"/>
                    </a:lnTo>
                    <a:lnTo>
                      <a:pt x="0" y="0"/>
                    </a:lnTo>
                    <a:lnTo>
                      <a:pt x="26" y="18"/>
                    </a:lnTo>
                    <a:close/>
                  </a:path>
                </a:pathLst>
              </a:custGeom>
              <a:solidFill>
                <a:srgbClr val="3E3E3E"/>
              </a:solidFill>
              <a:ln w="9525">
                <a:noFill/>
                <a:round/>
                <a:headEnd/>
                <a:tailEnd/>
              </a:ln>
            </p:spPr>
            <p:txBody>
              <a:bodyPr/>
              <a:lstStyle/>
              <a:p>
                <a:endParaRPr lang="en-US"/>
              </a:p>
            </p:txBody>
          </p:sp>
          <p:sp>
            <p:nvSpPr>
              <p:cNvPr id="52357" name="Freeform 330"/>
              <p:cNvSpPr>
                <a:spLocks/>
              </p:cNvSpPr>
              <p:nvPr/>
            </p:nvSpPr>
            <p:spPr bwMode="auto">
              <a:xfrm>
                <a:off x="4395" y="2857"/>
                <a:ext cx="28" cy="24"/>
              </a:xfrm>
              <a:custGeom>
                <a:avLst/>
                <a:gdLst>
                  <a:gd name="T0" fmla="*/ 28 w 28"/>
                  <a:gd name="T1" fmla="*/ 18 h 24"/>
                  <a:gd name="T2" fmla="*/ 26 w 28"/>
                  <a:gd name="T3" fmla="*/ 24 h 24"/>
                  <a:gd name="T4" fmla="*/ 0 w 28"/>
                  <a:gd name="T5" fmla="*/ 7 h 24"/>
                  <a:gd name="T6" fmla="*/ 2 w 28"/>
                  <a:gd name="T7" fmla="*/ 0 h 24"/>
                  <a:gd name="T8" fmla="*/ 28 w 28"/>
                  <a:gd name="T9" fmla="*/ 18 h 24"/>
                  <a:gd name="T10" fmla="*/ 0 60000 65536"/>
                  <a:gd name="T11" fmla="*/ 0 60000 65536"/>
                  <a:gd name="T12" fmla="*/ 0 60000 65536"/>
                  <a:gd name="T13" fmla="*/ 0 60000 65536"/>
                  <a:gd name="T14" fmla="*/ 0 60000 65536"/>
                  <a:gd name="T15" fmla="*/ 0 w 28"/>
                  <a:gd name="T16" fmla="*/ 0 h 24"/>
                  <a:gd name="T17" fmla="*/ 28 w 28"/>
                  <a:gd name="T18" fmla="*/ 24 h 24"/>
                </a:gdLst>
                <a:ahLst/>
                <a:cxnLst>
                  <a:cxn ang="T10">
                    <a:pos x="T0" y="T1"/>
                  </a:cxn>
                  <a:cxn ang="T11">
                    <a:pos x="T2" y="T3"/>
                  </a:cxn>
                  <a:cxn ang="T12">
                    <a:pos x="T4" y="T5"/>
                  </a:cxn>
                  <a:cxn ang="T13">
                    <a:pos x="T6" y="T7"/>
                  </a:cxn>
                  <a:cxn ang="T14">
                    <a:pos x="T8" y="T9"/>
                  </a:cxn>
                </a:cxnLst>
                <a:rect l="T15" t="T16" r="T17" b="T18"/>
                <a:pathLst>
                  <a:path w="28" h="24">
                    <a:moveTo>
                      <a:pt x="28" y="18"/>
                    </a:moveTo>
                    <a:lnTo>
                      <a:pt x="26" y="24"/>
                    </a:lnTo>
                    <a:lnTo>
                      <a:pt x="0" y="7"/>
                    </a:lnTo>
                    <a:lnTo>
                      <a:pt x="2" y="0"/>
                    </a:lnTo>
                    <a:lnTo>
                      <a:pt x="28" y="18"/>
                    </a:lnTo>
                    <a:close/>
                  </a:path>
                </a:pathLst>
              </a:custGeom>
              <a:solidFill>
                <a:srgbClr val="3A3A3A"/>
              </a:solidFill>
              <a:ln w="9525">
                <a:noFill/>
                <a:round/>
                <a:headEnd/>
                <a:tailEnd/>
              </a:ln>
            </p:spPr>
            <p:txBody>
              <a:bodyPr/>
              <a:lstStyle/>
              <a:p>
                <a:endParaRPr lang="en-US"/>
              </a:p>
            </p:txBody>
          </p:sp>
          <p:sp>
            <p:nvSpPr>
              <p:cNvPr id="52358" name="Freeform 331"/>
              <p:cNvSpPr>
                <a:spLocks/>
              </p:cNvSpPr>
              <p:nvPr/>
            </p:nvSpPr>
            <p:spPr bwMode="auto">
              <a:xfrm>
                <a:off x="4395" y="2857"/>
                <a:ext cx="28" cy="21"/>
              </a:xfrm>
              <a:custGeom>
                <a:avLst/>
                <a:gdLst>
                  <a:gd name="T0" fmla="*/ 28 w 28"/>
                  <a:gd name="T1" fmla="*/ 18 h 21"/>
                  <a:gd name="T2" fmla="*/ 26 w 28"/>
                  <a:gd name="T3" fmla="*/ 21 h 21"/>
                  <a:gd name="T4" fmla="*/ 0 w 28"/>
                  <a:gd name="T5" fmla="*/ 3 h 21"/>
                  <a:gd name="T6" fmla="*/ 2 w 28"/>
                  <a:gd name="T7" fmla="*/ 0 h 21"/>
                  <a:gd name="T8" fmla="*/ 28 w 28"/>
                  <a:gd name="T9" fmla="*/ 18 h 21"/>
                  <a:gd name="T10" fmla="*/ 0 60000 65536"/>
                  <a:gd name="T11" fmla="*/ 0 60000 65536"/>
                  <a:gd name="T12" fmla="*/ 0 60000 65536"/>
                  <a:gd name="T13" fmla="*/ 0 60000 65536"/>
                  <a:gd name="T14" fmla="*/ 0 60000 65536"/>
                  <a:gd name="T15" fmla="*/ 0 w 28"/>
                  <a:gd name="T16" fmla="*/ 0 h 21"/>
                  <a:gd name="T17" fmla="*/ 28 w 28"/>
                  <a:gd name="T18" fmla="*/ 21 h 21"/>
                </a:gdLst>
                <a:ahLst/>
                <a:cxnLst>
                  <a:cxn ang="T10">
                    <a:pos x="T0" y="T1"/>
                  </a:cxn>
                  <a:cxn ang="T11">
                    <a:pos x="T2" y="T3"/>
                  </a:cxn>
                  <a:cxn ang="T12">
                    <a:pos x="T4" y="T5"/>
                  </a:cxn>
                  <a:cxn ang="T13">
                    <a:pos x="T6" y="T7"/>
                  </a:cxn>
                  <a:cxn ang="T14">
                    <a:pos x="T8" y="T9"/>
                  </a:cxn>
                </a:cxnLst>
                <a:rect l="T15" t="T16" r="T17" b="T18"/>
                <a:pathLst>
                  <a:path w="28" h="21">
                    <a:moveTo>
                      <a:pt x="28" y="18"/>
                    </a:moveTo>
                    <a:lnTo>
                      <a:pt x="26" y="21"/>
                    </a:lnTo>
                    <a:lnTo>
                      <a:pt x="0" y="3"/>
                    </a:lnTo>
                    <a:lnTo>
                      <a:pt x="2" y="0"/>
                    </a:lnTo>
                    <a:lnTo>
                      <a:pt x="28" y="18"/>
                    </a:lnTo>
                    <a:close/>
                  </a:path>
                </a:pathLst>
              </a:custGeom>
              <a:solidFill>
                <a:srgbClr val="3A3A3A"/>
              </a:solidFill>
              <a:ln w="9525">
                <a:noFill/>
                <a:round/>
                <a:headEnd/>
                <a:tailEnd/>
              </a:ln>
            </p:spPr>
            <p:txBody>
              <a:bodyPr/>
              <a:lstStyle/>
              <a:p>
                <a:endParaRPr lang="en-US"/>
              </a:p>
            </p:txBody>
          </p:sp>
          <p:sp>
            <p:nvSpPr>
              <p:cNvPr id="52359" name="Freeform 332"/>
              <p:cNvSpPr>
                <a:spLocks/>
              </p:cNvSpPr>
              <p:nvPr/>
            </p:nvSpPr>
            <p:spPr bwMode="auto">
              <a:xfrm>
                <a:off x="4395" y="2860"/>
                <a:ext cx="26" cy="21"/>
              </a:xfrm>
              <a:custGeom>
                <a:avLst/>
                <a:gdLst>
                  <a:gd name="T0" fmla="*/ 26 w 26"/>
                  <a:gd name="T1" fmla="*/ 18 h 21"/>
                  <a:gd name="T2" fmla="*/ 26 w 26"/>
                  <a:gd name="T3" fmla="*/ 21 h 21"/>
                  <a:gd name="T4" fmla="*/ 0 w 26"/>
                  <a:gd name="T5" fmla="*/ 4 h 21"/>
                  <a:gd name="T6" fmla="*/ 0 w 26"/>
                  <a:gd name="T7" fmla="*/ 0 h 21"/>
                  <a:gd name="T8" fmla="*/ 26 w 26"/>
                  <a:gd name="T9" fmla="*/ 18 h 21"/>
                  <a:gd name="T10" fmla="*/ 0 60000 65536"/>
                  <a:gd name="T11" fmla="*/ 0 60000 65536"/>
                  <a:gd name="T12" fmla="*/ 0 60000 65536"/>
                  <a:gd name="T13" fmla="*/ 0 60000 65536"/>
                  <a:gd name="T14" fmla="*/ 0 60000 65536"/>
                  <a:gd name="T15" fmla="*/ 0 w 26"/>
                  <a:gd name="T16" fmla="*/ 0 h 21"/>
                  <a:gd name="T17" fmla="*/ 26 w 26"/>
                  <a:gd name="T18" fmla="*/ 21 h 21"/>
                </a:gdLst>
                <a:ahLst/>
                <a:cxnLst>
                  <a:cxn ang="T10">
                    <a:pos x="T0" y="T1"/>
                  </a:cxn>
                  <a:cxn ang="T11">
                    <a:pos x="T2" y="T3"/>
                  </a:cxn>
                  <a:cxn ang="T12">
                    <a:pos x="T4" y="T5"/>
                  </a:cxn>
                  <a:cxn ang="T13">
                    <a:pos x="T6" y="T7"/>
                  </a:cxn>
                  <a:cxn ang="T14">
                    <a:pos x="T8" y="T9"/>
                  </a:cxn>
                </a:cxnLst>
                <a:rect l="T15" t="T16" r="T17" b="T18"/>
                <a:pathLst>
                  <a:path w="26" h="21">
                    <a:moveTo>
                      <a:pt x="26" y="18"/>
                    </a:moveTo>
                    <a:lnTo>
                      <a:pt x="26" y="21"/>
                    </a:lnTo>
                    <a:lnTo>
                      <a:pt x="0" y="4"/>
                    </a:lnTo>
                    <a:lnTo>
                      <a:pt x="0" y="0"/>
                    </a:lnTo>
                    <a:lnTo>
                      <a:pt x="26" y="18"/>
                    </a:lnTo>
                    <a:close/>
                  </a:path>
                </a:pathLst>
              </a:custGeom>
              <a:solidFill>
                <a:srgbClr val="494949"/>
              </a:solidFill>
              <a:ln w="9525">
                <a:noFill/>
                <a:round/>
                <a:headEnd/>
                <a:tailEnd/>
              </a:ln>
            </p:spPr>
            <p:txBody>
              <a:bodyPr/>
              <a:lstStyle/>
              <a:p>
                <a:endParaRPr lang="en-US"/>
              </a:p>
            </p:txBody>
          </p:sp>
          <p:sp>
            <p:nvSpPr>
              <p:cNvPr id="52360" name="Freeform 333"/>
              <p:cNvSpPr>
                <a:spLocks/>
              </p:cNvSpPr>
              <p:nvPr/>
            </p:nvSpPr>
            <p:spPr bwMode="auto">
              <a:xfrm>
                <a:off x="4392" y="2864"/>
                <a:ext cx="29" cy="22"/>
              </a:xfrm>
              <a:custGeom>
                <a:avLst/>
                <a:gdLst>
                  <a:gd name="T0" fmla="*/ 29 w 29"/>
                  <a:gd name="T1" fmla="*/ 17 h 22"/>
                  <a:gd name="T2" fmla="*/ 26 w 29"/>
                  <a:gd name="T3" fmla="*/ 22 h 22"/>
                  <a:gd name="T4" fmla="*/ 0 w 29"/>
                  <a:gd name="T5" fmla="*/ 4 h 22"/>
                  <a:gd name="T6" fmla="*/ 3 w 29"/>
                  <a:gd name="T7" fmla="*/ 0 h 22"/>
                  <a:gd name="T8" fmla="*/ 29 w 29"/>
                  <a:gd name="T9" fmla="*/ 17 h 22"/>
                  <a:gd name="T10" fmla="*/ 0 60000 65536"/>
                  <a:gd name="T11" fmla="*/ 0 60000 65536"/>
                  <a:gd name="T12" fmla="*/ 0 60000 65536"/>
                  <a:gd name="T13" fmla="*/ 0 60000 65536"/>
                  <a:gd name="T14" fmla="*/ 0 60000 65536"/>
                  <a:gd name="T15" fmla="*/ 0 w 29"/>
                  <a:gd name="T16" fmla="*/ 0 h 22"/>
                  <a:gd name="T17" fmla="*/ 29 w 29"/>
                  <a:gd name="T18" fmla="*/ 22 h 22"/>
                </a:gdLst>
                <a:ahLst/>
                <a:cxnLst>
                  <a:cxn ang="T10">
                    <a:pos x="T0" y="T1"/>
                  </a:cxn>
                  <a:cxn ang="T11">
                    <a:pos x="T2" y="T3"/>
                  </a:cxn>
                  <a:cxn ang="T12">
                    <a:pos x="T4" y="T5"/>
                  </a:cxn>
                  <a:cxn ang="T13">
                    <a:pos x="T6" y="T7"/>
                  </a:cxn>
                  <a:cxn ang="T14">
                    <a:pos x="T8" y="T9"/>
                  </a:cxn>
                </a:cxnLst>
                <a:rect l="T15" t="T16" r="T17" b="T18"/>
                <a:pathLst>
                  <a:path w="29" h="22">
                    <a:moveTo>
                      <a:pt x="29" y="17"/>
                    </a:moveTo>
                    <a:lnTo>
                      <a:pt x="26" y="22"/>
                    </a:lnTo>
                    <a:lnTo>
                      <a:pt x="0" y="4"/>
                    </a:lnTo>
                    <a:lnTo>
                      <a:pt x="3" y="0"/>
                    </a:lnTo>
                    <a:lnTo>
                      <a:pt x="29" y="17"/>
                    </a:lnTo>
                    <a:close/>
                  </a:path>
                </a:pathLst>
              </a:custGeom>
              <a:solidFill>
                <a:srgbClr val="585858"/>
              </a:solidFill>
              <a:ln w="9525">
                <a:noFill/>
                <a:round/>
                <a:headEnd/>
                <a:tailEnd/>
              </a:ln>
            </p:spPr>
            <p:txBody>
              <a:bodyPr/>
              <a:lstStyle/>
              <a:p>
                <a:endParaRPr lang="en-US"/>
              </a:p>
            </p:txBody>
          </p:sp>
          <p:sp>
            <p:nvSpPr>
              <p:cNvPr id="52361" name="Freeform 334"/>
              <p:cNvSpPr>
                <a:spLocks/>
              </p:cNvSpPr>
              <p:nvPr/>
            </p:nvSpPr>
            <p:spPr bwMode="auto">
              <a:xfrm>
                <a:off x="4393" y="2864"/>
                <a:ext cx="28" cy="19"/>
              </a:xfrm>
              <a:custGeom>
                <a:avLst/>
                <a:gdLst>
                  <a:gd name="T0" fmla="*/ 28 w 28"/>
                  <a:gd name="T1" fmla="*/ 17 h 19"/>
                  <a:gd name="T2" fmla="*/ 26 w 28"/>
                  <a:gd name="T3" fmla="*/ 19 h 19"/>
                  <a:gd name="T4" fmla="*/ 0 w 28"/>
                  <a:gd name="T5" fmla="*/ 3 h 19"/>
                  <a:gd name="T6" fmla="*/ 2 w 28"/>
                  <a:gd name="T7" fmla="*/ 0 h 19"/>
                  <a:gd name="T8" fmla="*/ 28 w 28"/>
                  <a:gd name="T9" fmla="*/ 17 h 19"/>
                  <a:gd name="T10" fmla="*/ 0 60000 65536"/>
                  <a:gd name="T11" fmla="*/ 0 60000 65536"/>
                  <a:gd name="T12" fmla="*/ 0 60000 65536"/>
                  <a:gd name="T13" fmla="*/ 0 60000 65536"/>
                  <a:gd name="T14" fmla="*/ 0 60000 65536"/>
                  <a:gd name="T15" fmla="*/ 0 w 28"/>
                  <a:gd name="T16" fmla="*/ 0 h 19"/>
                  <a:gd name="T17" fmla="*/ 28 w 28"/>
                  <a:gd name="T18" fmla="*/ 19 h 19"/>
                </a:gdLst>
                <a:ahLst/>
                <a:cxnLst>
                  <a:cxn ang="T10">
                    <a:pos x="T0" y="T1"/>
                  </a:cxn>
                  <a:cxn ang="T11">
                    <a:pos x="T2" y="T3"/>
                  </a:cxn>
                  <a:cxn ang="T12">
                    <a:pos x="T4" y="T5"/>
                  </a:cxn>
                  <a:cxn ang="T13">
                    <a:pos x="T6" y="T7"/>
                  </a:cxn>
                  <a:cxn ang="T14">
                    <a:pos x="T8" y="T9"/>
                  </a:cxn>
                </a:cxnLst>
                <a:rect l="T15" t="T16" r="T17" b="T18"/>
                <a:pathLst>
                  <a:path w="28" h="19">
                    <a:moveTo>
                      <a:pt x="28" y="17"/>
                    </a:moveTo>
                    <a:lnTo>
                      <a:pt x="26" y="19"/>
                    </a:lnTo>
                    <a:lnTo>
                      <a:pt x="0" y="3"/>
                    </a:lnTo>
                    <a:lnTo>
                      <a:pt x="2" y="0"/>
                    </a:lnTo>
                    <a:lnTo>
                      <a:pt x="28" y="17"/>
                    </a:lnTo>
                    <a:close/>
                  </a:path>
                </a:pathLst>
              </a:custGeom>
              <a:solidFill>
                <a:srgbClr val="585858"/>
              </a:solidFill>
              <a:ln w="9525">
                <a:noFill/>
                <a:round/>
                <a:headEnd/>
                <a:tailEnd/>
              </a:ln>
            </p:spPr>
            <p:txBody>
              <a:bodyPr/>
              <a:lstStyle/>
              <a:p>
                <a:endParaRPr lang="en-US"/>
              </a:p>
            </p:txBody>
          </p:sp>
          <p:sp>
            <p:nvSpPr>
              <p:cNvPr id="52362" name="Freeform 335"/>
              <p:cNvSpPr>
                <a:spLocks/>
              </p:cNvSpPr>
              <p:nvPr/>
            </p:nvSpPr>
            <p:spPr bwMode="auto">
              <a:xfrm>
                <a:off x="4392" y="2867"/>
                <a:ext cx="27" cy="19"/>
              </a:xfrm>
              <a:custGeom>
                <a:avLst/>
                <a:gdLst>
                  <a:gd name="T0" fmla="*/ 27 w 27"/>
                  <a:gd name="T1" fmla="*/ 16 h 19"/>
                  <a:gd name="T2" fmla="*/ 26 w 27"/>
                  <a:gd name="T3" fmla="*/ 19 h 19"/>
                  <a:gd name="T4" fmla="*/ 0 w 27"/>
                  <a:gd name="T5" fmla="*/ 1 h 19"/>
                  <a:gd name="T6" fmla="*/ 1 w 27"/>
                  <a:gd name="T7" fmla="*/ 0 h 19"/>
                  <a:gd name="T8" fmla="*/ 27 w 27"/>
                  <a:gd name="T9" fmla="*/ 16 h 19"/>
                  <a:gd name="T10" fmla="*/ 0 60000 65536"/>
                  <a:gd name="T11" fmla="*/ 0 60000 65536"/>
                  <a:gd name="T12" fmla="*/ 0 60000 65536"/>
                  <a:gd name="T13" fmla="*/ 0 60000 65536"/>
                  <a:gd name="T14" fmla="*/ 0 60000 65536"/>
                  <a:gd name="T15" fmla="*/ 0 w 27"/>
                  <a:gd name="T16" fmla="*/ 0 h 19"/>
                  <a:gd name="T17" fmla="*/ 27 w 27"/>
                  <a:gd name="T18" fmla="*/ 19 h 19"/>
                </a:gdLst>
                <a:ahLst/>
                <a:cxnLst>
                  <a:cxn ang="T10">
                    <a:pos x="T0" y="T1"/>
                  </a:cxn>
                  <a:cxn ang="T11">
                    <a:pos x="T2" y="T3"/>
                  </a:cxn>
                  <a:cxn ang="T12">
                    <a:pos x="T4" y="T5"/>
                  </a:cxn>
                  <a:cxn ang="T13">
                    <a:pos x="T6" y="T7"/>
                  </a:cxn>
                  <a:cxn ang="T14">
                    <a:pos x="T8" y="T9"/>
                  </a:cxn>
                </a:cxnLst>
                <a:rect l="T15" t="T16" r="T17" b="T18"/>
                <a:pathLst>
                  <a:path w="27" h="19">
                    <a:moveTo>
                      <a:pt x="27" y="16"/>
                    </a:moveTo>
                    <a:lnTo>
                      <a:pt x="26" y="19"/>
                    </a:lnTo>
                    <a:lnTo>
                      <a:pt x="0" y="1"/>
                    </a:lnTo>
                    <a:lnTo>
                      <a:pt x="1" y="0"/>
                    </a:lnTo>
                    <a:lnTo>
                      <a:pt x="27" y="16"/>
                    </a:lnTo>
                    <a:close/>
                  </a:path>
                </a:pathLst>
              </a:custGeom>
              <a:solidFill>
                <a:srgbClr val="666666"/>
              </a:solidFill>
              <a:ln w="9525">
                <a:noFill/>
                <a:round/>
                <a:headEnd/>
                <a:tailEnd/>
              </a:ln>
            </p:spPr>
            <p:txBody>
              <a:bodyPr/>
              <a:lstStyle/>
              <a:p>
                <a:endParaRPr lang="en-US"/>
              </a:p>
            </p:txBody>
          </p:sp>
          <p:sp>
            <p:nvSpPr>
              <p:cNvPr id="52363" name="Freeform 336"/>
              <p:cNvSpPr>
                <a:spLocks/>
              </p:cNvSpPr>
              <p:nvPr/>
            </p:nvSpPr>
            <p:spPr bwMode="auto">
              <a:xfrm>
                <a:off x="4385" y="2868"/>
                <a:ext cx="33" cy="21"/>
              </a:xfrm>
              <a:custGeom>
                <a:avLst/>
                <a:gdLst>
                  <a:gd name="T0" fmla="*/ 33 w 33"/>
                  <a:gd name="T1" fmla="*/ 18 h 21"/>
                  <a:gd name="T2" fmla="*/ 26 w 33"/>
                  <a:gd name="T3" fmla="*/ 21 h 21"/>
                  <a:gd name="T4" fmla="*/ 0 w 33"/>
                  <a:gd name="T5" fmla="*/ 4 h 21"/>
                  <a:gd name="T6" fmla="*/ 7 w 33"/>
                  <a:gd name="T7" fmla="*/ 0 h 21"/>
                  <a:gd name="T8" fmla="*/ 33 w 33"/>
                  <a:gd name="T9" fmla="*/ 18 h 21"/>
                  <a:gd name="T10" fmla="*/ 0 60000 65536"/>
                  <a:gd name="T11" fmla="*/ 0 60000 65536"/>
                  <a:gd name="T12" fmla="*/ 0 60000 65536"/>
                  <a:gd name="T13" fmla="*/ 0 60000 65536"/>
                  <a:gd name="T14" fmla="*/ 0 60000 65536"/>
                  <a:gd name="T15" fmla="*/ 0 w 33"/>
                  <a:gd name="T16" fmla="*/ 0 h 21"/>
                  <a:gd name="T17" fmla="*/ 33 w 33"/>
                  <a:gd name="T18" fmla="*/ 21 h 21"/>
                </a:gdLst>
                <a:ahLst/>
                <a:cxnLst>
                  <a:cxn ang="T10">
                    <a:pos x="T0" y="T1"/>
                  </a:cxn>
                  <a:cxn ang="T11">
                    <a:pos x="T2" y="T3"/>
                  </a:cxn>
                  <a:cxn ang="T12">
                    <a:pos x="T4" y="T5"/>
                  </a:cxn>
                  <a:cxn ang="T13">
                    <a:pos x="T6" y="T7"/>
                  </a:cxn>
                  <a:cxn ang="T14">
                    <a:pos x="T8" y="T9"/>
                  </a:cxn>
                </a:cxnLst>
                <a:rect l="T15" t="T16" r="T17" b="T18"/>
                <a:pathLst>
                  <a:path w="33" h="21">
                    <a:moveTo>
                      <a:pt x="33" y="18"/>
                    </a:moveTo>
                    <a:lnTo>
                      <a:pt x="26" y="21"/>
                    </a:lnTo>
                    <a:lnTo>
                      <a:pt x="0" y="4"/>
                    </a:lnTo>
                    <a:lnTo>
                      <a:pt x="7" y="0"/>
                    </a:lnTo>
                    <a:lnTo>
                      <a:pt x="33" y="18"/>
                    </a:lnTo>
                    <a:close/>
                  </a:path>
                </a:pathLst>
              </a:custGeom>
              <a:solidFill>
                <a:srgbClr val="747474"/>
              </a:solidFill>
              <a:ln w="9525">
                <a:noFill/>
                <a:round/>
                <a:headEnd/>
                <a:tailEnd/>
              </a:ln>
            </p:spPr>
            <p:txBody>
              <a:bodyPr/>
              <a:lstStyle/>
              <a:p>
                <a:endParaRPr lang="en-US"/>
              </a:p>
            </p:txBody>
          </p:sp>
          <p:sp>
            <p:nvSpPr>
              <p:cNvPr id="52364" name="Freeform 337"/>
              <p:cNvSpPr>
                <a:spLocks/>
              </p:cNvSpPr>
              <p:nvPr/>
            </p:nvSpPr>
            <p:spPr bwMode="auto">
              <a:xfrm>
                <a:off x="4389" y="2868"/>
                <a:ext cx="29" cy="20"/>
              </a:xfrm>
              <a:custGeom>
                <a:avLst/>
                <a:gdLst>
                  <a:gd name="T0" fmla="*/ 29 w 29"/>
                  <a:gd name="T1" fmla="*/ 18 h 20"/>
                  <a:gd name="T2" fmla="*/ 25 w 29"/>
                  <a:gd name="T3" fmla="*/ 20 h 20"/>
                  <a:gd name="T4" fmla="*/ 0 w 29"/>
                  <a:gd name="T5" fmla="*/ 2 h 20"/>
                  <a:gd name="T6" fmla="*/ 3 w 29"/>
                  <a:gd name="T7" fmla="*/ 0 h 20"/>
                  <a:gd name="T8" fmla="*/ 29 w 29"/>
                  <a:gd name="T9" fmla="*/ 18 h 20"/>
                  <a:gd name="T10" fmla="*/ 0 60000 65536"/>
                  <a:gd name="T11" fmla="*/ 0 60000 65536"/>
                  <a:gd name="T12" fmla="*/ 0 60000 65536"/>
                  <a:gd name="T13" fmla="*/ 0 60000 65536"/>
                  <a:gd name="T14" fmla="*/ 0 60000 65536"/>
                  <a:gd name="T15" fmla="*/ 0 w 29"/>
                  <a:gd name="T16" fmla="*/ 0 h 20"/>
                  <a:gd name="T17" fmla="*/ 29 w 29"/>
                  <a:gd name="T18" fmla="*/ 20 h 20"/>
                </a:gdLst>
                <a:ahLst/>
                <a:cxnLst>
                  <a:cxn ang="T10">
                    <a:pos x="T0" y="T1"/>
                  </a:cxn>
                  <a:cxn ang="T11">
                    <a:pos x="T2" y="T3"/>
                  </a:cxn>
                  <a:cxn ang="T12">
                    <a:pos x="T4" y="T5"/>
                  </a:cxn>
                  <a:cxn ang="T13">
                    <a:pos x="T6" y="T7"/>
                  </a:cxn>
                  <a:cxn ang="T14">
                    <a:pos x="T8" y="T9"/>
                  </a:cxn>
                </a:cxnLst>
                <a:rect l="T15" t="T16" r="T17" b="T18"/>
                <a:pathLst>
                  <a:path w="29" h="20">
                    <a:moveTo>
                      <a:pt x="29" y="18"/>
                    </a:moveTo>
                    <a:lnTo>
                      <a:pt x="25" y="20"/>
                    </a:lnTo>
                    <a:lnTo>
                      <a:pt x="0" y="2"/>
                    </a:lnTo>
                    <a:lnTo>
                      <a:pt x="3" y="0"/>
                    </a:lnTo>
                    <a:lnTo>
                      <a:pt x="29" y="18"/>
                    </a:lnTo>
                    <a:close/>
                  </a:path>
                </a:pathLst>
              </a:custGeom>
              <a:solidFill>
                <a:srgbClr val="747474"/>
              </a:solidFill>
              <a:ln w="9525">
                <a:noFill/>
                <a:round/>
                <a:headEnd/>
                <a:tailEnd/>
              </a:ln>
            </p:spPr>
            <p:txBody>
              <a:bodyPr/>
              <a:lstStyle/>
              <a:p>
                <a:endParaRPr lang="en-US"/>
              </a:p>
            </p:txBody>
          </p:sp>
          <p:sp>
            <p:nvSpPr>
              <p:cNvPr id="52365" name="Freeform 338"/>
              <p:cNvSpPr>
                <a:spLocks/>
              </p:cNvSpPr>
              <p:nvPr/>
            </p:nvSpPr>
            <p:spPr bwMode="auto">
              <a:xfrm>
                <a:off x="4385" y="2870"/>
                <a:ext cx="29" cy="19"/>
              </a:xfrm>
              <a:custGeom>
                <a:avLst/>
                <a:gdLst>
                  <a:gd name="T0" fmla="*/ 29 w 29"/>
                  <a:gd name="T1" fmla="*/ 18 h 19"/>
                  <a:gd name="T2" fmla="*/ 26 w 29"/>
                  <a:gd name="T3" fmla="*/ 19 h 19"/>
                  <a:gd name="T4" fmla="*/ 0 w 29"/>
                  <a:gd name="T5" fmla="*/ 2 h 19"/>
                  <a:gd name="T6" fmla="*/ 4 w 29"/>
                  <a:gd name="T7" fmla="*/ 0 h 19"/>
                  <a:gd name="T8" fmla="*/ 29 w 29"/>
                  <a:gd name="T9" fmla="*/ 18 h 19"/>
                  <a:gd name="T10" fmla="*/ 0 60000 65536"/>
                  <a:gd name="T11" fmla="*/ 0 60000 65536"/>
                  <a:gd name="T12" fmla="*/ 0 60000 65536"/>
                  <a:gd name="T13" fmla="*/ 0 60000 65536"/>
                  <a:gd name="T14" fmla="*/ 0 60000 65536"/>
                  <a:gd name="T15" fmla="*/ 0 w 29"/>
                  <a:gd name="T16" fmla="*/ 0 h 19"/>
                  <a:gd name="T17" fmla="*/ 29 w 29"/>
                  <a:gd name="T18" fmla="*/ 19 h 19"/>
                </a:gdLst>
                <a:ahLst/>
                <a:cxnLst>
                  <a:cxn ang="T10">
                    <a:pos x="T0" y="T1"/>
                  </a:cxn>
                  <a:cxn ang="T11">
                    <a:pos x="T2" y="T3"/>
                  </a:cxn>
                  <a:cxn ang="T12">
                    <a:pos x="T4" y="T5"/>
                  </a:cxn>
                  <a:cxn ang="T13">
                    <a:pos x="T6" y="T7"/>
                  </a:cxn>
                  <a:cxn ang="T14">
                    <a:pos x="T8" y="T9"/>
                  </a:cxn>
                </a:cxnLst>
                <a:rect l="T15" t="T16" r="T17" b="T18"/>
                <a:pathLst>
                  <a:path w="29" h="19">
                    <a:moveTo>
                      <a:pt x="29" y="18"/>
                    </a:moveTo>
                    <a:lnTo>
                      <a:pt x="26" y="19"/>
                    </a:lnTo>
                    <a:lnTo>
                      <a:pt x="0" y="2"/>
                    </a:lnTo>
                    <a:lnTo>
                      <a:pt x="4" y="0"/>
                    </a:lnTo>
                    <a:lnTo>
                      <a:pt x="29" y="18"/>
                    </a:lnTo>
                    <a:close/>
                  </a:path>
                </a:pathLst>
              </a:custGeom>
              <a:solidFill>
                <a:srgbClr val="7D7D7D"/>
              </a:solidFill>
              <a:ln w="9525">
                <a:noFill/>
                <a:round/>
                <a:headEnd/>
                <a:tailEnd/>
              </a:ln>
            </p:spPr>
            <p:txBody>
              <a:bodyPr/>
              <a:lstStyle/>
              <a:p>
                <a:endParaRPr lang="en-US"/>
              </a:p>
            </p:txBody>
          </p:sp>
          <p:sp>
            <p:nvSpPr>
              <p:cNvPr id="52366" name="Freeform 339"/>
              <p:cNvSpPr>
                <a:spLocks/>
              </p:cNvSpPr>
              <p:nvPr/>
            </p:nvSpPr>
            <p:spPr bwMode="auto">
              <a:xfrm>
                <a:off x="4377" y="2872"/>
                <a:ext cx="34" cy="19"/>
              </a:xfrm>
              <a:custGeom>
                <a:avLst/>
                <a:gdLst>
                  <a:gd name="T0" fmla="*/ 34 w 34"/>
                  <a:gd name="T1" fmla="*/ 17 h 19"/>
                  <a:gd name="T2" fmla="*/ 26 w 34"/>
                  <a:gd name="T3" fmla="*/ 19 h 19"/>
                  <a:gd name="T4" fmla="*/ 0 w 34"/>
                  <a:gd name="T5" fmla="*/ 1 h 19"/>
                  <a:gd name="T6" fmla="*/ 8 w 34"/>
                  <a:gd name="T7" fmla="*/ 0 h 19"/>
                  <a:gd name="T8" fmla="*/ 34 w 34"/>
                  <a:gd name="T9" fmla="*/ 17 h 19"/>
                  <a:gd name="T10" fmla="*/ 0 60000 65536"/>
                  <a:gd name="T11" fmla="*/ 0 60000 65536"/>
                  <a:gd name="T12" fmla="*/ 0 60000 65536"/>
                  <a:gd name="T13" fmla="*/ 0 60000 65536"/>
                  <a:gd name="T14" fmla="*/ 0 60000 65536"/>
                  <a:gd name="T15" fmla="*/ 0 w 34"/>
                  <a:gd name="T16" fmla="*/ 0 h 19"/>
                  <a:gd name="T17" fmla="*/ 34 w 34"/>
                  <a:gd name="T18" fmla="*/ 19 h 19"/>
                </a:gdLst>
                <a:ahLst/>
                <a:cxnLst>
                  <a:cxn ang="T10">
                    <a:pos x="T0" y="T1"/>
                  </a:cxn>
                  <a:cxn ang="T11">
                    <a:pos x="T2" y="T3"/>
                  </a:cxn>
                  <a:cxn ang="T12">
                    <a:pos x="T4" y="T5"/>
                  </a:cxn>
                  <a:cxn ang="T13">
                    <a:pos x="T6" y="T7"/>
                  </a:cxn>
                  <a:cxn ang="T14">
                    <a:pos x="T8" y="T9"/>
                  </a:cxn>
                </a:cxnLst>
                <a:rect l="T15" t="T16" r="T17" b="T18"/>
                <a:pathLst>
                  <a:path w="34" h="19">
                    <a:moveTo>
                      <a:pt x="34" y="17"/>
                    </a:moveTo>
                    <a:lnTo>
                      <a:pt x="26" y="19"/>
                    </a:lnTo>
                    <a:lnTo>
                      <a:pt x="0" y="1"/>
                    </a:lnTo>
                    <a:lnTo>
                      <a:pt x="8" y="0"/>
                    </a:lnTo>
                    <a:lnTo>
                      <a:pt x="34" y="17"/>
                    </a:lnTo>
                    <a:close/>
                  </a:path>
                </a:pathLst>
              </a:custGeom>
              <a:solidFill>
                <a:srgbClr val="868686"/>
              </a:solidFill>
              <a:ln w="9525">
                <a:noFill/>
                <a:round/>
                <a:headEnd/>
                <a:tailEnd/>
              </a:ln>
            </p:spPr>
            <p:txBody>
              <a:bodyPr/>
              <a:lstStyle/>
              <a:p>
                <a:endParaRPr lang="en-US"/>
              </a:p>
            </p:txBody>
          </p:sp>
          <p:sp>
            <p:nvSpPr>
              <p:cNvPr id="52367" name="Freeform 340"/>
              <p:cNvSpPr>
                <a:spLocks/>
              </p:cNvSpPr>
              <p:nvPr/>
            </p:nvSpPr>
            <p:spPr bwMode="auto">
              <a:xfrm>
                <a:off x="4382" y="2872"/>
                <a:ext cx="29" cy="19"/>
              </a:xfrm>
              <a:custGeom>
                <a:avLst/>
                <a:gdLst>
                  <a:gd name="T0" fmla="*/ 29 w 29"/>
                  <a:gd name="T1" fmla="*/ 17 h 19"/>
                  <a:gd name="T2" fmla="*/ 24 w 29"/>
                  <a:gd name="T3" fmla="*/ 19 h 19"/>
                  <a:gd name="T4" fmla="*/ 0 w 29"/>
                  <a:gd name="T5" fmla="*/ 1 h 19"/>
                  <a:gd name="T6" fmla="*/ 3 w 29"/>
                  <a:gd name="T7" fmla="*/ 0 h 19"/>
                  <a:gd name="T8" fmla="*/ 29 w 29"/>
                  <a:gd name="T9" fmla="*/ 17 h 19"/>
                  <a:gd name="T10" fmla="*/ 0 60000 65536"/>
                  <a:gd name="T11" fmla="*/ 0 60000 65536"/>
                  <a:gd name="T12" fmla="*/ 0 60000 65536"/>
                  <a:gd name="T13" fmla="*/ 0 60000 65536"/>
                  <a:gd name="T14" fmla="*/ 0 60000 65536"/>
                  <a:gd name="T15" fmla="*/ 0 w 29"/>
                  <a:gd name="T16" fmla="*/ 0 h 19"/>
                  <a:gd name="T17" fmla="*/ 29 w 29"/>
                  <a:gd name="T18" fmla="*/ 19 h 19"/>
                </a:gdLst>
                <a:ahLst/>
                <a:cxnLst>
                  <a:cxn ang="T10">
                    <a:pos x="T0" y="T1"/>
                  </a:cxn>
                  <a:cxn ang="T11">
                    <a:pos x="T2" y="T3"/>
                  </a:cxn>
                  <a:cxn ang="T12">
                    <a:pos x="T4" y="T5"/>
                  </a:cxn>
                  <a:cxn ang="T13">
                    <a:pos x="T6" y="T7"/>
                  </a:cxn>
                  <a:cxn ang="T14">
                    <a:pos x="T8" y="T9"/>
                  </a:cxn>
                </a:cxnLst>
                <a:rect l="T15" t="T16" r="T17" b="T18"/>
                <a:pathLst>
                  <a:path w="29" h="19">
                    <a:moveTo>
                      <a:pt x="29" y="17"/>
                    </a:moveTo>
                    <a:lnTo>
                      <a:pt x="24" y="19"/>
                    </a:lnTo>
                    <a:lnTo>
                      <a:pt x="0" y="1"/>
                    </a:lnTo>
                    <a:lnTo>
                      <a:pt x="3" y="0"/>
                    </a:lnTo>
                    <a:lnTo>
                      <a:pt x="29" y="17"/>
                    </a:lnTo>
                    <a:close/>
                  </a:path>
                </a:pathLst>
              </a:custGeom>
              <a:solidFill>
                <a:srgbClr val="868686"/>
              </a:solidFill>
              <a:ln w="9525">
                <a:noFill/>
                <a:round/>
                <a:headEnd/>
                <a:tailEnd/>
              </a:ln>
            </p:spPr>
            <p:txBody>
              <a:bodyPr/>
              <a:lstStyle/>
              <a:p>
                <a:endParaRPr lang="en-US"/>
              </a:p>
            </p:txBody>
          </p:sp>
          <p:sp>
            <p:nvSpPr>
              <p:cNvPr id="52368" name="Freeform 341"/>
              <p:cNvSpPr>
                <a:spLocks/>
              </p:cNvSpPr>
              <p:nvPr/>
            </p:nvSpPr>
            <p:spPr bwMode="auto">
              <a:xfrm>
                <a:off x="4377" y="2873"/>
                <a:ext cx="29" cy="18"/>
              </a:xfrm>
              <a:custGeom>
                <a:avLst/>
                <a:gdLst>
                  <a:gd name="T0" fmla="*/ 29 w 29"/>
                  <a:gd name="T1" fmla="*/ 18 h 18"/>
                  <a:gd name="T2" fmla="*/ 26 w 29"/>
                  <a:gd name="T3" fmla="*/ 18 h 18"/>
                  <a:gd name="T4" fmla="*/ 0 w 29"/>
                  <a:gd name="T5" fmla="*/ 0 h 18"/>
                  <a:gd name="T6" fmla="*/ 5 w 29"/>
                  <a:gd name="T7" fmla="*/ 0 h 18"/>
                  <a:gd name="T8" fmla="*/ 29 w 29"/>
                  <a:gd name="T9" fmla="*/ 18 h 18"/>
                  <a:gd name="T10" fmla="*/ 0 60000 65536"/>
                  <a:gd name="T11" fmla="*/ 0 60000 65536"/>
                  <a:gd name="T12" fmla="*/ 0 60000 65536"/>
                  <a:gd name="T13" fmla="*/ 0 60000 65536"/>
                  <a:gd name="T14" fmla="*/ 0 60000 65536"/>
                  <a:gd name="T15" fmla="*/ 0 w 29"/>
                  <a:gd name="T16" fmla="*/ 0 h 18"/>
                  <a:gd name="T17" fmla="*/ 29 w 29"/>
                  <a:gd name="T18" fmla="*/ 18 h 18"/>
                </a:gdLst>
                <a:ahLst/>
                <a:cxnLst>
                  <a:cxn ang="T10">
                    <a:pos x="T0" y="T1"/>
                  </a:cxn>
                  <a:cxn ang="T11">
                    <a:pos x="T2" y="T3"/>
                  </a:cxn>
                  <a:cxn ang="T12">
                    <a:pos x="T4" y="T5"/>
                  </a:cxn>
                  <a:cxn ang="T13">
                    <a:pos x="T6" y="T7"/>
                  </a:cxn>
                  <a:cxn ang="T14">
                    <a:pos x="T8" y="T9"/>
                  </a:cxn>
                </a:cxnLst>
                <a:rect l="T15" t="T16" r="T17" b="T18"/>
                <a:pathLst>
                  <a:path w="29" h="18">
                    <a:moveTo>
                      <a:pt x="29" y="18"/>
                    </a:moveTo>
                    <a:lnTo>
                      <a:pt x="26" y="18"/>
                    </a:lnTo>
                    <a:lnTo>
                      <a:pt x="0" y="0"/>
                    </a:lnTo>
                    <a:lnTo>
                      <a:pt x="5" y="0"/>
                    </a:lnTo>
                    <a:lnTo>
                      <a:pt x="29" y="18"/>
                    </a:lnTo>
                    <a:close/>
                  </a:path>
                </a:pathLst>
              </a:custGeom>
              <a:solidFill>
                <a:srgbClr val="888888"/>
              </a:solidFill>
              <a:ln w="9525">
                <a:noFill/>
                <a:round/>
                <a:headEnd/>
                <a:tailEnd/>
              </a:ln>
            </p:spPr>
            <p:txBody>
              <a:bodyPr/>
              <a:lstStyle/>
              <a:p>
                <a:endParaRPr lang="en-US"/>
              </a:p>
            </p:txBody>
          </p:sp>
          <p:sp>
            <p:nvSpPr>
              <p:cNvPr id="52369" name="Freeform 342"/>
              <p:cNvSpPr>
                <a:spLocks/>
              </p:cNvSpPr>
              <p:nvPr/>
            </p:nvSpPr>
            <p:spPr bwMode="auto">
              <a:xfrm>
                <a:off x="4376" y="2873"/>
                <a:ext cx="27" cy="18"/>
              </a:xfrm>
              <a:custGeom>
                <a:avLst/>
                <a:gdLst>
                  <a:gd name="T0" fmla="*/ 27 w 27"/>
                  <a:gd name="T1" fmla="*/ 18 h 18"/>
                  <a:gd name="T2" fmla="*/ 26 w 27"/>
                  <a:gd name="T3" fmla="*/ 18 h 18"/>
                  <a:gd name="T4" fmla="*/ 0 w 27"/>
                  <a:gd name="T5" fmla="*/ 0 h 18"/>
                  <a:gd name="T6" fmla="*/ 1 w 27"/>
                  <a:gd name="T7" fmla="*/ 0 h 18"/>
                  <a:gd name="T8" fmla="*/ 27 w 27"/>
                  <a:gd name="T9" fmla="*/ 18 h 18"/>
                  <a:gd name="T10" fmla="*/ 0 60000 65536"/>
                  <a:gd name="T11" fmla="*/ 0 60000 65536"/>
                  <a:gd name="T12" fmla="*/ 0 60000 65536"/>
                  <a:gd name="T13" fmla="*/ 0 60000 65536"/>
                  <a:gd name="T14" fmla="*/ 0 60000 65536"/>
                  <a:gd name="T15" fmla="*/ 0 w 27"/>
                  <a:gd name="T16" fmla="*/ 0 h 18"/>
                  <a:gd name="T17" fmla="*/ 27 w 27"/>
                  <a:gd name="T18" fmla="*/ 18 h 18"/>
                </a:gdLst>
                <a:ahLst/>
                <a:cxnLst>
                  <a:cxn ang="T10">
                    <a:pos x="T0" y="T1"/>
                  </a:cxn>
                  <a:cxn ang="T11">
                    <a:pos x="T2" y="T3"/>
                  </a:cxn>
                  <a:cxn ang="T12">
                    <a:pos x="T4" y="T5"/>
                  </a:cxn>
                  <a:cxn ang="T13">
                    <a:pos x="T6" y="T7"/>
                  </a:cxn>
                  <a:cxn ang="T14">
                    <a:pos x="T8" y="T9"/>
                  </a:cxn>
                </a:cxnLst>
                <a:rect l="T15" t="T16" r="T17" b="T18"/>
                <a:pathLst>
                  <a:path w="27" h="18">
                    <a:moveTo>
                      <a:pt x="27" y="18"/>
                    </a:moveTo>
                    <a:lnTo>
                      <a:pt x="26" y="18"/>
                    </a:lnTo>
                    <a:lnTo>
                      <a:pt x="0" y="0"/>
                    </a:lnTo>
                    <a:lnTo>
                      <a:pt x="1" y="0"/>
                    </a:lnTo>
                    <a:lnTo>
                      <a:pt x="27" y="18"/>
                    </a:lnTo>
                    <a:close/>
                  </a:path>
                </a:pathLst>
              </a:custGeom>
              <a:solidFill>
                <a:srgbClr val="8A8A8A"/>
              </a:solidFill>
              <a:ln w="9525">
                <a:noFill/>
                <a:round/>
                <a:headEnd/>
                <a:tailEnd/>
              </a:ln>
            </p:spPr>
            <p:txBody>
              <a:bodyPr/>
              <a:lstStyle/>
              <a:p>
                <a:endParaRPr lang="en-US"/>
              </a:p>
            </p:txBody>
          </p:sp>
          <p:sp>
            <p:nvSpPr>
              <p:cNvPr id="52370" name="Freeform 343"/>
              <p:cNvSpPr>
                <a:spLocks/>
              </p:cNvSpPr>
              <p:nvPr/>
            </p:nvSpPr>
            <p:spPr bwMode="auto">
              <a:xfrm>
                <a:off x="4374" y="2873"/>
                <a:ext cx="28" cy="18"/>
              </a:xfrm>
              <a:custGeom>
                <a:avLst/>
                <a:gdLst>
                  <a:gd name="T0" fmla="*/ 28 w 28"/>
                  <a:gd name="T1" fmla="*/ 18 h 18"/>
                  <a:gd name="T2" fmla="*/ 26 w 28"/>
                  <a:gd name="T3" fmla="*/ 18 h 18"/>
                  <a:gd name="T4" fmla="*/ 0 w 28"/>
                  <a:gd name="T5" fmla="*/ 0 h 18"/>
                  <a:gd name="T6" fmla="*/ 2 w 28"/>
                  <a:gd name="T7" fmla="*/ 0 h 18"/>
                  <a:gd name="T8" fmla="*/ 28 w 28"/>
                  <a:gd name="T9" fmla="*/ 18 h 18"/>
                  <a:gd name="T10" fmla="*/ 0 60000 65536"/>
                  <a:gd name="T11" fmla="*/ 0 60000 65536"/>
                  <a:gd name="T12" fmla="*/ 0 60000 65536"/>
                  <a:gd name="T13" fmla="*/ 0 60000 65536"/>
                  <a:gd name="T14" fmla="*/ 0 60000 65536"/>
                  <a:gd name="T15" fmla="*/ 0 w 28"/>
                  <a:gd name="T16" fmla="*/ 0 h 18"/>
                  <a:gd name="T17" fmla="*/ 28 w 28"/>
                  <a:gd name="T18" fmla="*/ 18 h 18"/>
                </a:gdLst>
                <a:ahLst/>
                <a:cxnLst>
                  <a:cxn ang="T10">
                    <a:pos x="T0" y="T1"/>
                  </a:cxn>
                  <a:cxn ang="T11">
                    <a:pos x="T2" y="T3"/>
                  </a:cxn>
                  <a:cxn ang="T12">
                    <a:pos x="T4" y="T5"/>
                  </a:cxn>
                  <a:cxn ang="T13">
                    <a:pos x="T6" y="T7"/>
                  </a:cxn>
                  <a:cxn ang="T14">
                    <a:pos x="T8" y="T9"/>
                  </a:cxn>
                </a:cxnLst>
                <a:rect l="T15" t="T16" r="T17" b="T18"/>
                <a:pathLst>
                  <a:path w="28" h="18">
                    <a:moveTo>
                      <a:pt x="28" y="18"/>
                    </a:moveTo>
                    <a:lnTo>
                      <a:pt x="26" y="18"/>
                    </a:lnTo>
                    <a:lnTo>
                      <a:pt x="0" y="0"/>
                    </a:lnTo>
                    <a:lnTo>
                      <a:pt x="2" y="0"/>
                    </a:lnTo>
                    <a:lnTo>
                      <a:pt x="28" y="18"/>
                    </a:lnTo>
                    <a:close/>
                  </a:path>
                </a:pathLst>
              </a:custGeom>
              <a:solidFill>
                <a:srgbClr val="8A8A8A"/>
              </a:solidFill>
              <a:ln w="9525">
                <a:noFill/>
                <a:round/>
                <a:headEnd/>
                <a:tailEnd/>
              </a:ln>
            </p:spPr>
            <p:txBody>
              <a:bodyPr/>
              <a:lstStyle/>
              <a:p>
                <a:endParaRPr lang="en-US"/>
              </a:p>
            </p:txBody>
          </p:sp>
          <p:sp>
            <p:nvSpPr>
              <p:cNvPr id="52371" name="Freeform 344"/>
              <p:cNvSpPr>
                <a:spLocks/>
              </p:cNvSpPr>
              <p:nvPr/>
            </p:nvSpPr>
            <p:spPr bwMode="auto">
              <a:xfrm>
                <a:off x="4382" y="2909"/>
                <a:ext cx="28" cy="19"/>
              </a:xfrm>
              <a:custGeom>
                <a:avLst/>
                <a:gdLst>
                  <a:gd name="T0" fmla="*/ 28 w 28"/>
                  <a:gd name="T1" fmla="*/ 19 h 19"/>
                  <a:gd name="T2" fmla="*/ 24 w 28"/>
                  <a:gd name="T3" fmla="*/ 19 h 19"/>
                  <a:gd name="T4" fmla="*/ 0 w 28"/>
                  <a:gd name="T5" fmla="*/ 0 h 19"/>
                  <a:gd name="T6" fmla="*/ 2 w 28"/>
                  <a:gd name="T7" fmla="*/ 0 h 19"/>
                  <a:gd name="T8" fmla="*/ 28 w 28"/>
                  <a:gd name="T9" fmla="*/ 19 h 19"/>
                  <a:gd name="T10" fmla="*/ 0 60000 65536"/>
                  <a:gd name="T11" fmla="*/ 0 60000 65536"/>
                  <a:gd name="T12" fmla="*/ 0 60000 65536"/>
                  <a:gd name="T13" fmla="*/ 0 60000 65536"/>
                  <a:gd name="T14" fmla="*/ 0 60000 65536"/>
                  <a:gd name="T15" fmla="*/ 0 w 28"/>
                  <a:gd name="T16" fmla="*/ 0 h 19"/>
                  <a:gd name="T17" fmla="*/ 28 w 28"/>
                  <a:gd name="T18" fmla="*/ 19 h 19"/>
                </a:gdLst>
                <a:ahLst/>
                <a:cxnLst>
                  <a:cxn ang="T10">
                    <a:pos x="T0" y="T1"/>
                  </a:cxn>
                  <a:cxn ang="T11">
                    <a:pos x="T2" y="T3"/>
                  </a:cxn>
                  <a:cxn ang="T12">
                    <a:pos x="T4" y="T5"/>
                  </a:cxn>
                  <a:cxn ang="T13">
                    <a:pos x="T6" y="T7"/>
                  </a:cxn>
                  <a:cxn ang="T14">
                    <a:pos x="T8" y="T9"/>
                  </a:cxn>
                </a:cxnLst>
                <a:rect l="T15" t="T16" r="T17" b="T18"/>
                <a:pathLst>
                  <a:path w="28" h="19">
                    <a:moveTo>
                      <a:pt x="28" y="19"/>
                    </a:moveTo>
                    <a:lnTo>
                      <a:pt x="24" y="19"/>
                    </a:lnTo>
                    <a:lnTo>
                      <a:pt x="0" y="0"/>
                    </a:lnTo>
                    <a:lnTo>
                      <a:pt x="2" y="0"/>
                    </a:lnTo>
                    <a:lnTo>
                      <a:pt x="28" y="19"/>
                    </a:lnTo>
                    <a:close/>
                  </a:path>
                </a:pathLst>
              </a:custGeom>
              <a:solidFill>
                <a:srgbClr val="8A8A8A"/>
              </a:solidFill>
              <a:ln w="9525">
                <a:noFill/>
                <a:round/>
                <a:headEnd/>
                <a:tailEnd/>
              </a:ln>
            </p:spPr>
            <p:txBody>
              <a:bodyPr/>
              <a:lstStyle/>
              <a:p>
                <a:endParaRPr lang="en-US"/>
              </a:p>
            </p:txBody>
          </p:sp>
          <p:sp>
            <p:nvSpPr>
              <p:cNvPr id="52372" name="Freeform 345"/>
              <p:cNvSpPr>
                <a:spLocks/>
              </p:cNvSpPr>
              <p:nvPr/>
            </p:nvSpPr>
            <p:spPr bwMode="auto">
              <a:xfrm>
                <a:off x="4379" y="2909"/>
                <a:ext cx="27" cy="19"/>
              </a:xfrm>
              <a:custGeom>
                <a:avLst/>
                <a:gdLst>
                  <a:gd name="T0" fmla="*/ 27 w 27"/>
                  <a:gd name="T1" fmla="*/ 19 h 19"/>
                  <a:gd name="T2" fmla="*/ 24 w 27"/>
                  <a:gd name="T3" fmla="*/ 17 h 19"/>
                  <a:gd name="T4" fmla="*/ 0 w 27"/>
                  <a:gd name="T5" fmla="*/ 0 h 19"/>
                  <a:gd name="T6" fmla="*/ 3 w 27"/>
                  <a:gd name="T7" fmla="*/ 0 h 19"/>
                  <a:gd name="T8" fmla="*/ 27 w 27"/>
                  <a:gd name="T9" fmla="*/ 19 h 19"/>
                  <a:gd name="T10" fmla="*/ 0 60000 65536"/>
                  <a:gd name="T11" fmla="*/ 0 60000 65536"/>
                  <a:gd name="T12" fmla="*/ 0 60000 65536"/>
                  <a:gd name="T13" fmla="*/ 0 60000 65536"/>
                  <a:gd name="T14" fmla="*/ 0 60000 65536"/>
                  <a:gd name="T15" fmla="*/ 0 w 27"/>
                  <a:gd name="T16" fmla="*/ 0 h 19"/>
                  <a:gd name="T17" fmla="*/ 27 w 27"/>
                  <a:gd name="T18" fmla="*/ 19 h 19"/>
                </a:gdLst>
                <a:ahLst/>
                <a:cxnLst>
                  <a:cxn ang="T10">
                    <a:pos x="T0" y="T1"/>
                  </a:cxn>
                  <a:cxn ang="T11">
                    <a:pos x="T2" y="T3"/>
                  </a:cxn>
                  <a:cxn ang="T12">
                    <a:pos x="T4" y="T5"/>
                  </a:cxn>
                  <a:cxn ang="T13">
                    <a:pos x="T6" y="T7"/>
                  </a:cxn>
                  <a:cxn ang="T14">
                    <a:pos x="T8" y="T9"/>
                  </a:cxn>
                </a:cxnLst>
                <a:rect l="T15" t="T16" r="T17" b="T18"/>
                <a:pathLst>
                  <a:path w="27" h="19">
                    <a:moveTo>
                      <a:pt x="27" y="19"/>
                    </a:moveTo>
                    <a:lnTo>
                      <a:pt x="24" y="17"/>
                    </a:lnTo>
                    <a:lnTo>
                      <a:pt x="0" y="0"/>
                    </a:lnTo>
                    <a:lnTo>
                      <a:pt x="3" y="0"/>
                    </a:lnTo>
                    <a:lnTo>
                      <a:pt x="27" y="19"/>
                    </a:lnTo>
                    <a:close/>
                  </a:path>
                </a:pathLst>
              </a:custGeom>
              <a:solidFill>
                <a:srgbClr val="8A8A8A"/>
              </a:solidFill>
              <a:ln w="9525">
                <a:noFill/>
                <a:round/>
                <a:headEnd/>
                <a:tailEnd/>
              </a:ln>
            </p:spPr>
            <p:txBody>
              <a:bodyPr/>
              <a:lstStyle/>
              <a:p>
                <a:endParaRPr lang="en-US"/>
              </a:p>
            </p:txBody>
          </p:sp>
          <p:sp>
            <p:nvSpPr>
              <p:cNvPr id="52373" name="Freeform 346"/>
              <p:cNvSpPr>
                <a:spLocks/>
              </p:cNvSpPr>
              <p:nvPr/>
            </p:nvSpPr>
            <p:spPr bwMode="auto">
              <a:xfrm>
                <a:off x="4361" y="2841"/>
                <a:ext cx="28" cy="18"/>
              </a:xfrm>
              <a:custGeom>
                <a:avLst/>
                <a:gdLst>
                  <a:gd name="T0" fmla="*/ 26 w 28"/>
                  <a:gd name="T1" fmla="*/ 16 h 18"/>
                  <a:gd name="T2" fmla="*/ 28 w 28"/>
                  <a:gd name="T3" fmla="*/ 18 h 18"/>
                  <a:gd name="T4" fmla="*/ 3 w 28"/>
                  <a:gd name="T5" fmla="*/ 2 h 18"/>
                  <a:gd name="T6" fmla="*/ 0 w 28"/>
                  <a:gd name="T7" fmla="*/ 0 h 18"/>
                  <a:gd name="T8" fmla="*/ 26 w 28"/>
                  <a:gd name="T9" fmla="*/ 16 h 18"/>
                  <a:gd name="T10" fmla="*/ 0 60000 65536"/>
                  <a:gd name="T11" fmla="*/ 0 60000 65536"/>
                  <a:gd name="T12" fmla="*/ 0 60000 65536"/>
                  <a:gd name="T13" fmla="*/ 0 60000 65536"/>
                  <a:gd name="T14" fmla="*/ 0 60000 65536"/>
                  <a:gd name="T15" fmla="*/ 0 w 28"/>
                  <a:gd name="T16" fmla="*/ 0 h 18"/>
                  <a:gd name="T17" fmla="*/ 28 w 28"/>
                  <a:gd name="T18" fmla="*/ 18 h 18"/>
                </a:gdLst>
                <a:ahLst/>
                <a:cxnLst>
                  <a:cxn ang="T10">
                    <a:pos x="T0" y="T1"/>
                  </a:cxn>
                  <a:cxn ang="T11">
                    <a:pos x="T2" y="T3"/>
                  </a:cxn>
                  <a:cxn ang="T12">
                    <a:pos x="T4" y="T5"/>
                  </a:cxn>
                  <a:cxn ang="T13">
                    <a:pos x="T6" y="T7"/>
                  </a:cxn>
                  <a:cxn ang="T14">
                    <a:pos x="T8" y="T9"/>
                  </a:cxn>
                </a:cxnLst>
                <a:rect l="T15" t="T16" r="T17" b="T18"/>
                <a:pathLst>
                  <a:path w="28" h="18">
                    <a:moveTo>
                      <a:pt x="26" y="16"/>
                    </a:moveTo>
                    <a:lnTo>
                      <a:pt x="28" y="18"/>
                    </a:lnTo>
                    <a:lnTo>
                      <a:pt x="3" y="2"/>
                    </a:lnTo>
                    <a:lnTo>
                      <a:pt x="0" y="0"/>
                    </a:lnTo>
                    <a:lnTo>
                      <a:pt x="26" y="16"/>
                    </a:lnTo>
                    <a:close/>
                  </a:path>
                </a:pathLst>
              </a:custGeom>
              <a:solidFill>
                <a:srgbClr val="525252"/>
              </a:solidFill>
              <a:ln w="9525">
                <a:noFill/>
                <a:round/>
                <a:headEnd/>
                <a:tailEnd/>
              </a:ln>
            </p:spPr>
            <p:txBody>
              <a:bodyPr/>
              <a:lstStyle/>
              <a:p>
                <a:endParaRPr lang="en-US"/>
              </a:p>
            </p:txBody>
          </p:sp>
          <p:sp>
            <p:nvSpPr>
              <p:cNvPr id="52374" name="Freeform 347"/>
              <p:cNvSpPr>
                <a:spLocks/>
              </p:cNvSpPr>
              <p:nvPr/>
            </p:nvSpPr>
            <p:spPr bwMode="auto">
              <a:xfrm>
                <a:off x="4364" y="2843"/>
                <a:ext cx="26" cy="25"/>
              </a:xfrm>
              <a:custGeom>
                <a:avLst/>
                <a:gdLst>
                  <a:gd name="T0" fmla="*/ 25 w 26"/>
                  <a:gd name="T1" fmla="*/ 16 h 25"/>
                  <a:gd name="T2" fmla="*/ 26 w 26"/>
                  <a:gd name="T3" fmla="*/ 25 h 25"/>
                  <a:gd name="T4" fmla="*/ 2 w 26"/>
                  <a:gd name="T5" fmla="*/ 8 h 25"/>
                  <a:gd name="T6" fmla="*/ 0 w 26"/>
                  <a:gd name="T7" fmla="*/ 0 h 25"/>
                  <a:gd name="T8" fmla="*/ 25 w 26"/>
                  <a:gd name="T9" fmla="*/ 16 h 25"/>
                  <a:gd name="T10" fmla="*/ 0 60000 65536"/>
                  <a:gd name="T11" fmla="*/ 0 60000 65536"/>
                  <a:gd name="T12" fmla="*/ 0 60000 65536"/>
                  <a:gd name="T13" fmla="*/ 0 60000 65536"/>
                  <a:gd name="T14" fmla="*/ 0 60000 65536"/>
                  <a:gd name="T15" fmla="*/ 0 w 26"/>
                  <a:gd name="T16" fmla="*/ 0 h 25"/>
                  <a:gd name="T17" fmla="*/ 26 w 26"/>
                  <a:gd name="T18" fmla="*/ 25 h 25"/>
                </a:gdLst>
                <a:ahLst/>
                <a:cxnLst>
                  <a:cxn ang="T10">
                    <a:pos x="T0" y="T1"/>
                  </a:cxn>
                  <a:cxn ang="T11">
                    <a:pos x="T2" y="T3"/>
                  </a:cxn>
                  <a:cxn ang="T12">
                    <a:pos x="T4" y="T5"/>
                  </a:cxn>
                  <a:cxn ang="T13">
                    <a:pos x="T6" y="T7"/>
                  </a:cxn>
                  <a:cxn ang="T14">
                    <a:pos x="T8" y="T9"/>
                  </a:cxn>
                </a:cxnLst>
                <a:rect l="T15" t="T16" r="T17" b="T18"/>
                <a:pathLst>
                  <a:path w="26" h="25">
                    <a:moveTo>
                      <a:pt x="25" y="16"/>
                    </a:moveTo>
                    <a:lnTo>
                      <a:pt x="26" y="25"/>
                    </a:lnTo>
                    <a:lnTo>
                      <a:pt x="2" y="8"/>
                    </a:lnTo>
                    <a:lnTo>
                      <a:pt x="0" y="0"/>
                    </a:lnTo>
                    <a:lnTo>
                      <a:pt x="25" y="16"/>
                    </a:lnTo>
                    <a:close/>
                  </a:path>
                </a:pathLst>
              </a:custGeom>
              <a:solidFill>
                <a:srgbClr val="3D3D3D"/>
              </a:solidFill>
              <a:ln w="9525">
                <a:noFill/>
                <a:round/>
                <a:headEnd/>
                <a:tailEnd/>
              </a:ln>
            </p:spPr>
            <p:txBody>
              <a:bodyPr/>
              <a:lstStyle/>
              <a:p>
                <a:endParaRPr lang="en-US"/>
              </a:p>
            </p:txBody>
          </p:sp>
          <p:sp>
            <p:nvSpPr>
              <p:cNvPr id="52375" name="Freeform 348"/>
              <p:cNvSpPr>
                <a:spLocks/>
              </p:cNvSpPr>
              <p:nvPr/>
            </p:nvSpPr>
            <p:spPr bwMode="auto">
              <a:xfrm>
                <a:off x="4366" y="2851"/>
                <a:ext cx="24" cy="66"/>
              </a:xfrm>
              <a:custGeom>
                <a:avLst/>
                <a:gdLst>
                  <a:gd name="T0" fmla="*/ 24 w 24"/>
                  <a:gd name="T1" fmla="*/ 17 h 66"/>
                  <a:gd name="T2" fmla="*/ 24 w 24"/>
                  <a:gd name="T3" fmla="*/ 66 h 66"/>
                  <a:gd name="T4" fmla="*/ 0 w 24"/>
                  <a:gd name="T5" fmla="*/ 46 h 66"/>
                  <a:gd name="T6" fmla="*/ 0 w 24"/>
                  <a:gd name="T7" fmla="*/ 0 h 66"/>
                  <a:gd name="T8" fmla="*/ 24 w 24"/>
                  <a:gd name="T9" fmla="*/ 17 h 66"/>
                  <a:gd name="T10" fmla="*/ 0 60000 65536"/>
                  <a:gd name="T11" fmla="*/ 0 60000 65536"/>
                  <a:gd name="T12" fmla="*/ 0 60000 65536"/>
                  <a:gd name="T13" fmla="*/ 0 60000 65536"/>
                  <a:gd name="T14" fmla="*/ 0 60000 65536"/>
                  <a:gd name="T15" fmla="*/ 0 w 24"/>
                  <a:gd name="T16" fmla="*/ 0 h 66"/>
                  <a:gd name="T17" fmla="*/ 24 w 24"/>
                  <a:gd name="T18" fmla="*/ 66 h 66"/>
                </a:gdLst>
                <a:ahLst/>
                <a:cxnLst>
                  <a:cxn ang="T10">
                    <a:pos x="T0" y="T1"/>
                  </a:cxn>
                  <a:cxn ang="T11">
                    <a:pos x="T2" y="T3"/>
                  </a:cxn>
                  <a:cxn ang="T12">
                    <a:pos x="T4" y="T5"/>
                  </a:cxn>
                  <a:cxn ang="T13">
                    <a:pos x="T6" y="T7"/>
                  </a:cxn>
                  <a:cxn ang="T14">
                    <a:pos x="T8" y="T9"/>
                  </a:cxn>
                </a:cxnLst>
                <a:rect l="T15" t="T16" r="T17" b="T18"/>
                <a:pathLst>
                  <a:path w="24" h="66">
                    <a:moveTo>
                      <a:pt x="24" y="17"/>
                    </a:moveTo>
                    <a:lnTo>
                      <a:pt x="24" y="66"/>
                    </a:lnTo>
                    <a:lnTo>
                      <a:pt x="0" y="46"/>
                    </a:lnTo>
                    <a:lnTo>
                      <a:pt x="0" y="0"/>
                    </a:lnTo>
                    <a:lnTo>
                      <a:pt x="24" y="17"/>
                    </a:lnTo>
                    <a:close/>
                  </a:path>
                </a:pathLst>
              </a:custGeom>
              <a:solidFill>
                <a:srgbClr val="393939"/>
              </a:solidFill>
              <a:ln w="9525">
                <a:noFill/>
                <a:round/>
                <a:headEnd/>
                <a:tailEnd/>
              </a:ln>
            </p:spPr>
            <p:txBody>
              <a:bodyPr/>
              <a:lstStyle/>
              <a:p>
                <a:endParaRPr lang="en-US"/>
              </a:p>
            </p:txBody>
          </p:sp>
          <p:sp>
            <p:nvSpPr>
              <p:cNvPr id="52376" name="Freeform 349"/>
              <p:cNvSpPr>
                <a:spLocks/>
              </p:cNvSpPr>
              <p:nvPr/>
            </p:nvSpPr>
            <p:spPr bwMode="auto">
              <a:xfrm>
                <a:off x="4364" y="2897"/>
                <a:ext cx="26" cy="28"/>
              </a:xfrm>
              <a:custGeom>
                <a:avLst/>
                <a:gdLst>
                  <a:gd name="T0" fmla="*/ 26 w 26"/>
                  <a:gd name="T1" fmla="*/ 20 h 28"/>
                  <a:gd name="T2" fmla="*/ 26 w 26"/>
                  <a:gd name="T3" fmla="*/ 28 h 28"/>
                  <a:gd name="T4" fmla="*/ 0 w 26"/>
                  <a:gd name="T5" fmla="*/ 8 h 28"/>
                  <a:gd name="T6" fmla="*/ 2 w 26"/>
                  <a:gd name="T7" fmla="*/ 0 h 28"/>
                  <a:gd name="T8" fmla="*/ 26 w 26"/>
                  <a:gd name="T9" fmla="*/ 20 h 28"/>
                  <a:gd name="T10" fmla="*/ 0 60000 65536"/>
                  <a:gd name="T11" fmla="*/ 0 60000 65536"/>
                  <a:gd name="T12" fmla="*/ 0 60000 65536"/>
                  <a:gd name="T13" fmla="*/ 0 60000 65536"/>
                  <a:gd name="T14" fmla="*/ 0 60000 65536"/>
                  <a:gd name="T15" fmla="*/ 0 w 26"/>
                  <a:gd name="T16" fmla="*/ 0 h 28"/>
                  <a:gd name="T17" fmla="*/ 26 w 26"/>
                  <a:gd name="T18" fmla="*/ 28 h 28"/>
                </a:gdLst>
                <a:ahLst/>
                <a:cxnLst>
                  <a:cxn ang="T10">
                    <a:pos x="T0" y="T1"/>
                  </a:cxn>
                  <a:cxn ang="T11">
                    <a:pos x="T2" y="T3"/>
                  </a:cxn>
                  <a:cxn ang="T12">
                    <a:pos x="T4" y="T5"/>
                  </a:cxn>
                  <a:cxn ang="T13">
                    <a:pos x="T6" y="T7"/>
                  </a:cxn>
                  <a:cxn ang="T14">
                    <a:pos x="T8" y="T9"/>
                  </a:cxn>
                </a:cxnLst>
                <a:rect l="T15" t="T16" r="T17" b="T18"/>
                <a:pathLst>
                  <a:path w="26" h="28">
                    <a:moveTo>
                      <a:pt x="26" y="20"/>
                    </a:moveTo>
                    <a:lnTo>
                      <a:pt x="26" y="28"/>
                    </a:lnTo>
                    <a:lnTo>
                      <a:pt x="0" y="8"/>
                    </a:lnTo>
                    <a:lnTo>
                      <a:pt x="2" y="0"/>
                    </a:lnTo>
                    <a:lnTo>
                      <a:pt x="26" y="20"/>
                    </a:lnTo>
                    <a:close/>
                  </a:path>
                </a:pathLst>
              </a:custGeom>
              <a:solidFill>
                <a:srgbClr val="434343"/>
              </a:solidFill>
              <a:ln w="9525">
                <a:noFill/>
                <a:round/>
                <a:headEnd/>
                <a:tailEnd/>
              </a:ln>
            </p:spPr>
            <p:txBody>
              <a:bodyPr/>
              <a:lstStyle/>
              <a:p>
                <a:endParaRPr lang="en-US"/>
              </a:p>
            </p:txBody>
          </p:sp>
          <p:sp>
            <p:nvSpPr>
              <p:cNvPr id="52377" name="Freeform 350"/>
              <p:cNvSpPr>
                <a:spLocks/>
              </p:cNvSpPr>
              <p:nvPr/>
            </p:nvSpPr>
            <p:spPr bwMode="auto">
              <a:xfrm>
                <a:off x="4363" y="2905"/>
                <a:ext cx="27" cy="21"/>
              </a:xfrm>
              <a:custGeom>
                <a:avLst/>
                <a:gdLst>
                  <a:gd name="T0" fmla="*/ 27 w 27"/>
                  <a:gd name="T1" fmla="*/ 20 h 21"/>
                  <a:gd name="T2" fmla="*/ 24 w 27"/>
                  <a:gd name="T3" fmla="*/ 21 h 21"/>
                  <a:gd name="T4" fmla="*/ 0 w 27"/>
                  <a:gd name="T5" fmla="*/ 4 h 21"/>
                  <a:gd name="T6" fmla="*/ 1 w 27"/>
                  <a:gd name="T7" fmla="*/ 0 h 21"/>
                  <a:gd name="T8" fmla="*/ 27 w 27"/>
                  <a:gd name="T9" fmla="*/ 20 h 21"/>
                  <a:gd name="T10" fmla="*/ 0 60000 65536"/>
                  <a:gd name="T11" fmla="*/ 0 60000 65536"/>
                  <a:gd name="T12" fmla="*/ 0 60000 65536"/>
                  <a:gd name="T13" fmla="*/ 0 60000 65536"/>
                  <a:gd name="T14" fmla="*/ 0 60000 65536"/>
                  <a:gd name="T15" fmla="*/ 0 w 27"/>
                  <a:gd name="T16" fmla="*/ 0 h 21"/>
                  <a:gd name="T17" fmla="*/ 27 w 27"/>
                  <a:gd name="T18" fmla="*/ 21 h 21"/>
                </a:gdLst>
                <a:ahLst/>
                <a:cxnLst>
                  <a:cxn ang="T10">
                    <a:pos x="T0" y="T1"/>
                  </a:cxn>
                  <a:cxn ang="T11">
                    <a:pos x="T2" y="T3"/>
                  </a:cxn>
                  <a:cxn ang="T12">
                    <a:pos x="T4" y="T5"/>
                  </a:cxn>
                  <a:cxn ang="T13">
                    <a:pos x="T6" y="T7"/>
                  </a:cxn>
                  <a:cxn ang="T14">
                    <a:pos x="T8" y="T9"/>
                  </a:cxn>
                </a:cxnLst>
                <a:rect l="T15" t="T16" r="T17" b="T18"/>
                <a:pathLst>
                  <a:path w="27" h="21">
                    <a:moveTo>
                      <a:pt x="27" y="20"/>
                    </a:moveTo>
                    <a:lnTo>
                      <a:pt x="24" y="21"/>
                    </a:lnTo>
                    <a:lnTo>
                      <a:pt x="0" y="4"/>
                    </a:lnTo>
                    <a:lnTo>
                      <a:pt x="1" y="0"/>
                    </a:lnTo>
                    <a:lnTo>
                      <a:pt x="27" y="20"/>
                    </a:lnTo>
                    <a:close/>
                  </a:path>
                </a:pathLst>
              </a:custGeom>
              <a:solidFill>
                <a:srgbClr val="434343"/>
              </a:solidFill>
              <a:ln w="9525">
                <a:noFill/>
                <a:round/>
                <a:headEnd/>
                <a:tailEnd/>
              </a:ln>
            </p:spPr>
            <p:txBody>
              <a:bodyPr/>
              <a:lstStyle/>
              <a:p>
                <a:endParaRPr lang="en-US"/>
              </a:p>
            </p:txBody>
          </p:sp>
          <p:sp>
            <p:nvSpPr>
              <p:cNvPr id="52378" name="Freeform 351"/>
              <p:cNvSpPr>
                <a:spLocks/>
              </p:cNvSpPr>
              <p:nvPr/>
            </p:nvSpPr>
            <p:spPr bwMode="auto">
              <a:xfrm>
                <a:off x="4358" y="2909"/>
                <a:ext cx="29" cy="19"/>
              </a:xfrm>
              <a:custGeom>
                <a:avLst/>
                <a:gdLst>
                  <a:gd name="T0" fmla="*/ 29 w 29"/>
                  <a:gd name="T1" fmla="*/ 17 h 19"/>
                  <a:gd name="T2" fmla="*/ 26 w 29"/>
                  <a:gd name="T3" fmla="*/ 19 h 19"/>
                  <a:gd name="T4" fmla="*/ 0 w 29"/>
                  <a:gd name="T5" fmla="*/ 0 h 19"/>
                  <a:gd name="T6" fmla="*/ 5 w 29"/>
                  <a:gd name="T7" fmla="*/ 0 h 19"/>
                  <a:gd name="T8" fmla="*/ 29 w 29"/>
                  <a:gd name="T9" fmla="*/ 17 h 19"/>
                  <a:gd name="T10" fmla="*/ 0 60000 65536"/>
                  <a:gd name="T11" fmla="*/ 0 60000 65536"/>
                  <a:gd name="T12" fmla="*/ 0 60000 65536"/>
                  <a:gd name="T13" fmla="*/ 0 60000 65536"/>
                  <a:gd name="T14" fmla="*/ 0 60000 65536"/>
                  <a:gd name="T15" fmla="*/ 0 w 29"/>
                  <a:gd name="T16" fmla="*/ 0 h 19"/>
                  <a:gd name="T17" fmla="*/ 29 w 29"/>
                  <a:gd name="T18" fmla="*/ 19 h 19"/>
                </a:gdLst>
                <a:ahLst/>
                <a:cxnLst>
                  <a:cxn ang="T10">
                    <a:pos x="T0" y="T1"/>
                  </a:cxn>
                  <a:cxn ang="T11">
                    <a:pos x="T2" y="T3"/>
                  </a:cxn>
                  <a:cxn ang="T12">
                    <a:pos x="T4" y="T5"/>
                  </a:cxn>
                  <a:cxn ang="T13">
                    <a:pos x="T6" y="T7"/>
                  </a:cxn>
                  <a:cxn ang="T14">
                    <a:pos x="T8" y="T9"/>
                  </a:cxn>
                </a:cxnLst>
                <a:rect l="T15" t="T16" r="T17" b="T18"/>
                <a:pathLst>
                  <a:path w="29" h="19">
                    <a:moveTo>
                      <a:pt x="29" y="17"/>
                    </a:moveTo>
                    <a:lnTo>
                      <a:pt x="26" y="19"/>
                    </a:lnTo>
                    <a:lnTo>
                      <a:pt x="0" y="0"/>
                    </a:lnTo>
                    <a:lnTo>
                      <a:pt x="5" y="0"/>
                    </a:lnTo>
                    <a:lnTo>
                      <a:pt x="29" y="17"/>
                    </a:lnTo>
                    <a:close/>
                  </a:path>
                </a:pathLst>
              </a:custGeom>
              <a:solidFill>
                <a:srgbClr val="818181"/>
              </a:solidFill>
              <a:ln w="9525">
                <a:noFill/>
                <a:round/>
                <a:headEnd/>
                <a:tailEnd/>
              </a:ln>
            </p:spPr>
            <p:txBody>
              <a:bodyPr/>
              <a:lstStyle/>
              <a:p>
                <a:endParaRPr lang="en-US"/>
              </a:p>
            </p:txBody>
          </p:sp>
          <p:sp>
            <p:nvSpPr>
              <p:cNvPr id="52379" name="Freeform 352"/>
              <p:cNvSpPr>
                <a:spLocks/>
              </p:cNvSpPr>
              <p:nvPr/>
            </p:nvSpPr>
            <p:spPr bwMode="auto">
              <a:xfrm>
                <a:off x="4356" y="2909"/>
                <a:ext cx="28" cy="19"/>
              </a:xfrm>
              <a:custGeom>
                <a:avLst/>
                <a:gdLst>
                  <a:gd name="T0" fmla="*/ 28 w 28"/>
                  <a:gd name="T1" fmla="*/ 19 h 19"/>
                  <a:gd name="T2" fmla="*/ 25 w 28"/>
                  <a:gd name="T3" fmla="*/ 19 h 19"/>
                  <a:gd name="T4" fmla="*/ 0 w 28"/>
                  <a:gd name="T5" fmla="*/ 0 h 19"/>
                  <a:gd name="T6" fmla="*/ 2 w 28"/>
                  <a:gd name="T7" fmla="*/ 0 h 19"/>
                  <a:gd name="T8" fmla="*/ 28 w 28"/>
                  <a:gd name="T9" fmla="*/ 19 h 19"/>
                  <a:gd name="T10" fmla="*/ 0 60000 65536"/>
                  <a:gd name="T11" fmla="*/ 0 60000 65536"/>
                  <a:gd name="T12" fmla="*/ 0 60000 65536"/>
                  <a:gd name="T13" fmla="*/ 0 60000 65536"/>
                  <a:gd name="T14" fmla="*/ 0 60000 65536"/>
                  <a:gd name="T15" fmla="*/ 0 w 28"/>
                  <a:gd name="T16" fmla="*/ 0 h 19"/>
                  <a:gd name="T17" fmla="*/ 28 w 28"/>
                  <a:gd name="T18" fmla="*/ 19 h 19"/>
                </a:gdLst>
                <a:ahLst/>
                <a:cxnLst>
                  <a:cxn ang="T10">
                    <a:pos x="T0" y="T1"/>
                  </a:cxn>
                  <a:cxn ang="T11">
                    <a:pos x="T2" y="T3"/>
                  </a:cxn>
                  <a:cxn ang="T12">
                    <a:pos x="T4" y="T5"/>
                  </a:cxn>
                  <a:cxn ang="T13">
                    <a:pos x="T6" y="T7"/>
                  </a:cxn>
                  <a:cxn ang="T14">
                    <a:pos x="T8" y="T9"/>
                  </a:cxn>
                </a:cxnLst>
                <a:rect l="T15" t="T16" r="T17" b="T18"/>
                <a:pathLst>
                  <a:path w="28" h="19">
                    <a:moveTo>
                      <a:pt x="28" y="19"/>
                    </a:moveTo>
                    <a:lnTo>
                      <a:pt x="25" y="19"/>
                    </a:lnTo>
                    <a:lnTo>
                      <a:pt x="0" y="0"/>
                    </a:lnTo>
                    <a:lnTo>
                      <a:pt x="2" y="0"/>
                    </a:lnTo>
                    <a:lnTo>
                      <a:pt x="28" y="19"/>
                    </a:lnTo>
                    <a:close/>
                  </a:path>
                </a:pathLst>
              </a:custGeom>
              <a:solidFill>
                <a:srgbClr val="8A8A8A"/>
              </a:solidFill>
              <a:ln w="9525">
                <a:noFill/>
                <a:round/>
                <a:headEnd/>
                <a:tailEnd/>
              </a:ln>
            </p:spPr>
            <p:txBody>
              <a:bodyPr/>
              <a:lstStyle/>
              <a:p>
                <a:endParaRPr lang="en-US"/>
              </a:p>
            </p:txBody>
          </p:sp>
          <p:sp>
            <p:nvSpPr>
              <p:cNvPr id="52380" name="Freeform 353"/>
              <p:cNvSpPr>
                <a:spLocks/>
              </p:cNvSpPr>
              <p:nvPr/>
            </p:nvSpPr>
            <p:spPr bwMode="auto">
              <a:xfrm>
                <a:off x="4356" y="2909"/>
                <a:ext cx="25" cy="21"/>
              </a:xfrm>
              <a:custGeom>
                <a:avLst/>
                <a:gdLst>
                  <a:gd name="T0" fmla="*/ 25 w 25"/>
                  <a:gd name="T1" fmla="*/ 19 h 21"/>
                  <a:gd name="T2" fmla="*/ 25 w 25"/>
                  <a:gd name="T3" fmla="*/ 21 h 21"/>
                  <a:gd name="T4" fmla="*/ 0 w 25"/>
                  <a:gd name="T5" fmla="*/ 3 h 21"/>
                  <a:gd name="T6" fmla="*/ 0 w 25"/>
                  <a:gd name="T7" fmla="*/ 0 h 21"/>
                  <a:gd name="T8" fmla="*/ 25 w 25"/>
                  <a:gd name="T9" fmla="*/ 19 h 21"/>
                  <a:gd name="T10" fmla="*/ 0 60000 65536"/>
                  <a:gd name="T11" fmla="*/ 0 60000 65536"/>
                  <a:gd name="T12" fmla="*/ 0 60000 65536"/>
                  <a:gd name="T13" fmla="*/ 0 60000 65536"/>
                  <a:gd name="T14" fmla="*/ 0 60000 65536"/>
                  <a:gd name="T15" fmla="*/ 0 w 25"/>
                  <a:gd name="T16" fmla="*/ 0 h 21"/>
                  <a:gd name="T17" fmla="*/ 25 w 25"/>
                  <a:gd name="T18" fmla="*/ 21 h 21"/>
                </a:gdLst>
                <a:ahLst/>
                <a:cxnLst>
                  <a:cxn ang="T10">
                    <a:pos x="T0" y="T1"/>
                  </a:cxn>
                  <a:cxn ang="T11">
                    <a:pos x="T2" y="T3"/>
                  </a:cxn>
                  <a:cxn ang="T12">
                    <a:pos x="T4" y="T5"/>
                  </a:cxn>
                  <a:cxn ang="T13">
                    <a:pos x="T6" y="T7"/>
                  </a:cxn>
                  <a:cxn ang="T14">
                    <a:pos x="T8" y="T9"/>
                  </a:cxn>
                </a:cxnLst>
                <a:rect l="T15" t="T16" r="T17" b="T18"/>
                <a:pathLst>
                  <a:path w="25" h="21">
                    <a:moveTo>
                      <a:pt x="25" y="19"/>
                    </a:moveTo>
                    <a:lnTo>
                      <a:pt x="25" y="21"/>
                    </a:lnTo>
                    <a:lnTo>
                      <a:pt x="0" y="3"/>
                    </a:lnTo>
                    <a:lnTo>
                      <a:pt x="0" y="0"/>
                    </a:lnTo>
                    <a:lnTo>
                      <a:pt x="25" y="19"/>
                    </a:lnTo>
                    <a:close/>
                  </a:path>
                </a:pathLst>
              </a:custGeom>
              <a:solidFill>
                <a:srgbClr val="393939"/>
              </a:solidFill>
              <a:ln w="9525">
                <a:noFill/>
                <a:round/>
                <a:headEnd/>
                <a:tailEnd/>
              </a:ln>
            </p:spPr>
            <p:txBody>
              <a:bodyPr/>
              <a:lstStyle/>
              <a:p>
                <a:endParaRPr lang="en-US"/>
              </a:p>
            </p:txBody>
          </p:sp>
          <p:sp>
            <p:nvSpPr>
              <p:cNvPr id="52381" name="Freeform 354"/>
              <p:cNvSpPr>
                <a:spLocks/>
              </p:cNvSpPr>
              <p:nvPr/>
            </p:nvSpPr>
            <p:spPr bwMode="auto">
              <a:xfrm>
                <a:off x="4389" y="2838"/>
                <a:ext cx="37" cy="21"/>
              </a:xfrm>
              <a:custGeom>
                <a:avLst/>
                <a:gdLst>
                  <a:gd name="T0" fmla="*/ 37 w 37"/>
                  <a:gd name="T1" fmla="*/ 21 h 21"/>
                  <a:gd name="T2" fmla="*/ 25 w 37"/>
                  <a:gd name="T3" fmla="*/ 17 h 21"/>
                  <a:gd name="T4" fmla="*/ 0 w 37"/>
                  <a:gd name="T5" fmla="*/ 0 h 21"/>
                  <a:gd name="T6" fmla="*/ 11 w 37"/>
                  <a:gd name="T7" fmla="*/ 5 h 21"/>
                  <a:gd name="T8" fmla="*/ 37 w 37"/>
                  <a:gd name="T9" fmla="*/ 21 h 21"/>
                  <a:gd name="T10" fmla="*/ 0 60000 65536"/>
                  <a:gd name="T11" fmla="*/ 0 60000 65536"/>
                  <a:gd name="T12" fmla="*/ 0 60000 65536"/>
                  <a:gd name="T13" fmla="*/ 0 60000 65536"/>
                  <a:gd name="T14" fmla="*/ 0 60000 65536"/>
                  <a:gd name="T15" fmla="*/ 0 w 37"/>
                  <a:gd name="T16" fmla="*/ 0 h 21"/>
                  <a:gd name="T17" fmla="*/ 37 w 37"/>
                  <a:gd name="T18" fmla="*/ 21 h 21"/>
                </a:gdLst>
                <a:ahLst/>
                <a:cxnLst>
                  <a:cxn ang="T10">
                    <a:pos x="T0" y="T1"/>
                  </a:cxn>
                  <a:cxn ang="T11">
                    <a:pos x="T2" y="T3"/>
                  </a:cxn>
                  <a:cxn ang="T12">
                    <a:pos x="T4" y="T5"/>
                  </a:cxn>
                  <a:cxn ang="T13">
                    <a:pos x="T6" y="T7"/>
                  </a:cxn>
                  <a:cxn ang="T14">
                    <a:pos x="T8" y="T9"/>
                  </a:cxn>
                </a:cxnLst>
                <a:rect l="T15" t="T16" r="T17" b="T18"/>
                <a:pathLst>
                  <a:path w="37" h="21">
                    <a:moveTo>
                      <a:pt x="37" y="21"/>
                    </a:moveTo>
                    <a:lnTo>
                      <a:pt x="25" y="17"/>
                    </a:lnTo>
                    <a:lnTo>
                      <a:pt x="0" y="0"/>
                    </a:lnTo>
                    <a:lnTo>
                      <a:pt x="11" y="5"/>
                    </a:lnTo>
                    <a:lnTo>
                      <a:pt x="37" y="21"/>
                    </a:lnTo>
                    <a:close/>
                  </a:path>
                </a:pathLst>
              </a:custGeom>
              <a:solidFill>
                <a:srgbClr val="7D7D7D"/>
              </a:solidFill>
              <a:ln w="9525">
                <a:noFill/>
                <a:round/>
                <a:headEnd/>
                <a:tailEnd/>
              </a:ln>
            </p:spPr>
            <p:txBody>
              <a:bodyPr/>
              <a:lstStyle/>
              <a:p>
                <a:endParaRPr lang="en-US"/>
              </a:p>
            </p:txBody>
          </p:sp>
          <p:sp>
            <p:nvSpPr>
              <p:cNvPr id="52382" name="Freeform 355"/>
              <p:cNvSpPr>
                <a:spLocks/>
              </p:cNvSpPr>
              <p:nvPr/>
            </p:nvSpPr>
            <p:spPr bwMode="auto">
              <a:xfrm>
                <a:off x="4381" y="2838"/>
                <a:ext cx="33" cy="17"/>
              </a:xfrm>
              <a:custGeom>
                <a:avLst/>
                <a:gdLst>
                  <a:gd name="T0" fmla="*/ 33 w 33"/>
                  <a:gd name="T1" fmla="*/ 17 h 17"/>
                  <a:gd name="T2" fmla="*/ 24 w 33"/>
                  <a:gd name="T3" fmla="*/ 16 h 17"/>
                  <a:gd name="T4" fmla="*/ 0 w 33"/>
                  <a:gd name="T5" fmla="*/ 0 h 17"/>
                  <a:gd name="T6" fmla="*/ 8 w 33"/>
                  <a:gd name="T7" fmla="*/ 0 h 17"/>
                  <a:gd name="T8" fmla="*/ 33 w 33"/>
                  <a:gd name="T9" fmla="*/ 17 h 17"/>
                  <a:gd name="T10" fmla="*/ 0 60000 65536"/>
                  <a:gd name="T11" fmla="*/ 0 60000 65536"/>
                  <a:gd name="T12" fmla="*/ 0 60000 65536"/>
                  <a:gd name="T13" fmla="*/ 0 60000 65536"/>
                  <a:gd name="T14" fmla="*/ 0 60000 65536"/>
                  <a:gd name="T15" fmla="*/ 0 w 33"/>
                  <a:gd name="T16" fmla="*/ 0 h 17"/>
                  <a:gd name="T17" fmla="*/ 33 w 33"/>
                  <a:gd name="T18" fmla="*/ 17 h 17"/>
                </a:gdLst>
                <a:ahLst/>
                <a:cxnLst>
                  <a:cxn ang="T10">
                    <a:pos x="T0" y="T1"/>
                  </a:cxn>
                  <a:cxn ang="T11">
                    <a:pos x="T2" y="T3"/>
                  </a:cxn>
                  <a:cxn ang="T12">
                    <a:pos x="T4" y="T5"/>
                  </a:cxn>
                  <a:cxn ang="T13">
                    <a:pos x="T6" y="T7"/>
                  </a:cxn>
                  <a:cxn ang="T14">
                    <a:pos x="T8" y="T9"/>
                  </a:cxn>
                </a:cxnLst>
                <a:rect l="T15" t="T16" r="T17" b="T18"/>
                <a:pathLst>
                  <a:path w="33" h="17">
                    <a:moveTo>
                      <a:pt x="33" y="17"/>
                    </a:moveTo>
                    <a:lnTo>
                      <a:pt x="24" y="16"/>
                    </a:lnTo>
                    <a:lnTo>
                      <a:pt x="0" y="0"/>
                    </a:lnTo>
                    <a:lnTo>
                      <a:pt x="8" y="0"/>
                    </a:lnTo>
                    <a:lnTo>
                      <a:pt x="33" y="17"/>
                    </a:lnTo>
                    <a:close/>
                  </a:path>
                </a:pathLst>
              </a:custGeom>
              <a:solidFill>
                <a:srgbClr val="898989"/>
              </a:solidFill>
              <a:ln w="9525">
                <a:noFill/>
                <a:round/>
                <a:headEnd/>
                <a:tailEnd/>
              </a:ln>
            </p:spPr>
            <p:txBody>
              <a:bodyPr/>
              <a:lstStyle/>
              <a:p>
                <a:endParaRPr lang="en-US"/>
              </a:p>
            </p:txBody>
          </p:sp>
          <p:sp>
            <p:nvSpPr>
              <p:cNvPr id="52383" name="Freeform 356"/>
              <p:cNvSpPr>
                <a:spLocks/>
              </p:cNvSpPr>
              <p:nvPr/>
            </p:nvSpPr>
            <p:spPr bwMode="auto">
              <a:xfrm>
                <a:off x="4356" y="2838"/>
                <a:ext cx="49" cy="16"/>
              </a:xfrm>
              <a:custGeom>
                <a:avLst/>
                <a:gdLst>
                  <a:gd name="T0" fmla="*/ 49 w 49"/>
                  <a:gd name="T1" fmla="*/ 16 h 16"/>
                  <a:gd name="T2" fmla="*/ 25 w 49"/>
                  <a:gd name="T3" fmla="*/ 16 h 16"/>
                  <a:gd name="T4" fmla="*/ 0 w 49"/>
                  <a:gd name="T5" fmla="*/ 0 h 16"/>
                  <a:gd name="T6" fmla="*/ 25 w 49"/>
                  <a:gd name="T7" fmla="*/ 0 h 16"/>
                  <a:gd name="T8" fmla="*/ 49 w 49"/>
                  <a:gd name="T9" fmla="*/ 16 h 16"/>
                  <a:gd name="T10" fmla="*/ 0 60000 65536"/>
                  <a:gd name="T11" fmla="*/ 0 60000 65536"/>
                  <a:gd name="T12" fmla="*/ 0 60000 65536"/>
                  <a:gd name="T13" fmla="*/ 0 60000 65536"/>
                  <a:gd name="T14" fmla="*/ 0 60000 65536"/>
                  <a:gd name="T15" fmla="*/ 0 w 49"/>
                  <a:gd name="T16" fmla="*/ 0 h 16"/>
                  <a:gd name="T17" fmla="*/ 49 w 49"/>
                  <a:gd name="T18" fmla="*/ 16 h 16"/>
                </a:gdLst>
                <a:ahLst/>
                <a:cxnLst>
                  <a:cxn ang="T10">
                    <a:pos x="T0" y="T1"/>
                  </a:cxn>
                  <a:cxn ang="T11">
                    <a:pos x="T2" y="T3"/>
                  </a:cxn>
                  <a:cxn ang="T12">
                    <a:pos x="T4" y="T5"/>
                  </a:cxn>
                  <a:cxn ang="T13">
                    <a:pos x="T6" y="T7"/>
                  </a:cxn>
                  <a:cxn ang="T14">
                    <a:pos x="T8" y="T9"/>
                  </a:cxn>
                </a:cxnLst>
                <a:rect l="T15" t="T16" r="T17" b="T18"/>
                <a:pathLst>
                  <a:path w="49" h="16">
                    <a:moveTo>
                      <a:pt x="49" y="16"/>
                    </a:moveTo>
                    <a:lnTo>
                      <a:pt x="25" y="16"/>
                    </a:lnTo>
                    <a:lnTo>
                      <a:pt x="0" y="0"/>
                    </a:lnTo>
                    <a:lnTo>
                      <a:pt x="25" y="0"/>
                    </a:lnTo>
                    <a:lnTo>
                      <a:pt x="49" y="16"/>
                    </a:lnTo>
                    <a:close/>
                  </a:path>
                </a:pathLst>
              </a:custGeom>
              <a:solidFill>
                <a:srgbClr val="8A8A8A"/>
              </a:solidFill>
              <a:ln w="9525">
                <a:noFill/>
                <a:round/>
                <a:headEnd/>
                <a:tailEnd/>
              </a:ln>
            </p:spPr>
            <p:txBody>
              <a:bodyPr/>
              <a:lstStyle/>
              <a:p>
                <a:endParaRPr lang="en-US"/>
              </a:p>
            </p:txBody>
          </p:sp>
          <p:sp>
            <p:nvSpPr>
              <p:cNvPr id="52384" name="Freeform 357"/>
              <p:cNvSpPr>
                <a:spLocks/>
              </p:cNvSpPr>
              <p:nvPr/>
            </p:nvSpPr>
            <p:spPr bwMode="auto">
              <a:xfrm>
                <a:off x="4356" y="2838"/>
                <a:ext cx="25" cy="19"/>
              </a:xfrm>
              <a:custGeom>
                <a:avLst/>
                <a:gdLst>
                  <a:gd name="T0" fmla="*/ 25 w 25"/>
                  <a:gd name="T1" fmla="*/ 16 h 19"/>
                  <a:gd name="T2" fmla="*/ 25 w 25"/>
                  <a:gd name="T3" fmla="*/ 19 h 19"/>
                  <a:gd name="T4" fmla="*/ 0 w 25"/>
                  <a:gd name="T5" fmla="*/ 1 h 19"/>
                  <a:gd name="T6" fmla="*/ 0 w 25"/>
                  <a:gd name="T7" fmla="*/ 0 h 19"/>
                  <a:gd name="T8" fmla="*/ 25 w 25"/>
                  <a:gd name="T9" fmla="*/ 16 h 19"/>
                  <a:gd name="T10" fmla="*/ 0 60000 65536"/>
                  <a:gd name="T11" fmla="*/ 0 60000 65536"/>
                  <a:gd name="T12" fmla="*/ 0 60000 65536"/>
                  <a:gd name="T13" fmla="*/ 0 60000 65536"/>
                  <a:gd name="T14" fmla="*/ 0 60000 65536"/>
                  <a:gd name="T15" fmla="*/ 0 w 25"/>
                  <a:gd name="T16" fmla="*/ 0 h 19"/>
                  <a:gd name="T17" fmla="*/ 25 w 25"/>
                  <a:gd name="T18" fmla="*/ 19 h 19"/>
                </a:gdLst>
                <a:ahLst/>
                <a:cxnLst>
                  <a:cxn ang="T10">
                    <a:pos x="T0" y="T1"/>
                  </a:cxn>
                  <a:cxn ang="T11">
                    <a:pos x="T2" y="T3"/>
                  </a:cxn>
                  <a:cxn ang="T12">
                    <a:pos x="T4" y="T5"/>
                  </a:cxn>
                  <a:cxn ang="T13">
                    <a:pos x="T6" y="T7"/>
                  </a:cxn>
                  <a:cxn ang="T14">
                    <a:pos x="T8" y="T9"/>
                  </a:cxn>
                </a:cxnLst>
                <a:rect l="T15" t="T16" r="T17" b="T18"/>
                <a:pathLst>
                  <a:path w="25" h="19">
                    <a:moveTo>
                      <a:pt x="25" y="16"/>
                    </a:moveTo>
                    <a:lnTo>
                      <a:pt x="25" y="19"/>
                    </a:lnTo>
                    <a:lnTo>
                      <a:pt x="0" y="1"/>
                    </a:lnTo>
                    <a:lnTo>
                      <a:pt x="0" y="0"/>
                    </a:lnTo>
                    <a:lnTo>
                      <a:pt x="25" y="16"/>
                    </a:lnTo>
                    <a:close/>
                  </a:path>
                </a:pathLst>
              </a:custGeom>
              <a:solidFill>
                <a:srgbClr val="393939"/>
              </a:solidFill>
              <a:ln w="9525">
                <a:noFill/>
                <a:round/>
                <a:headEnd/>
                <a:tailEnd/>
              </a:ln>
            </p:spPr>
            <p:txBody>
              <a:bodyPr/>
              <a:lstStyle/>
              <a:p>
                <a:endParaRPr lang="en-US"/>
              </a:p>
            </p:txBody>
          </p:sp>
          <p:sp>
            <p:nvSpPr>
              <p:cNvPr id="52385" name="Freeform 358"/>
              <p:cNvSpPr>
                <a:spLocks noEditPoints="1"/>
              </p:cNvSpPr>
              <p:nvPr/>
            </p:nvSpPr>
            <p:spPr bwMode="auto">
              <a:xfrm>
                <a:off x="4381" y="2854"/>
                <a:ext cx="66" cy="76"/>
              </a:xfrm>
              <a:custGeom>
                <a:avLst/>
                <a:gdLst>
                  <a:gd name="T0" fmla="*/ 66 w 66"/>
                  <a:gd name="T1" fmla="*/ 76 h 76"/>
                  <a:gd name="T2" fmla="*/ 66 w 66"/>
                  <a:gd name="T3" fmla="*/ 74 h 76"/>
                  <a:gd name="T4" fmla="*/ 61 w 66"/>
                  <a:gd name="T5" fmla="*/ 72 h 76"/>
                  <a:gd name="T6" fmla="*/ 58 w 66"/>
                  <a:gd name="T7" fmla="*/ 71 h 76"/>
                  <a:gd name="T8" fmla="*/ 54 w 66"/>
                  <a:gd name="T9" fmla="*/ 66 h 76"/>
                  <a:gd name="T10" fmla="*/ 50 w 66"/>
                  <a:gd name="T11" fmla="*/ 61 h 76"/>
                  <a:gd name="T12" fmla="*/ 35 w 66"/>
                  <a:gd name="T13" fmla="*/ 39 h 76"/>
                  <a:gd name="T14" fmla="*/ 43 w 66"/>
                  <a:gd name="T15" fmla="*/ 35 h 76"/>
                  <a:gd name="T16" fmla="*/ 48 w 66"/>
                  <a:gd name="T17" fmla="*/ 32 h 76"/>
                  <a:gd name="T18" fmla="*/ 51 w 66"/>
                  <a:gd name="T19" fmla="*/ 26 h 76"/>
                  <a:gd name="T20" fmla="*/ 53 w 66"/>
                  <a:gd name="T21" fmla="*/ 19 h 76"/>
                  <a:gd name="T22" fmla="*/ 51 w 66"/>
                  <a:gd name="T23" fmla="*/ 14 h 76"/>
                  <a:gd name="T24" fmla="*/ 48 w 66"/>
                  <a:gd name="T25" fmla="*/ 8 h 76"/>
                  <a:gd name="T26" fmla="*/ 45 w 66"/>
                  <a:gd name="T27" fmla="*/ 5 h 76"/>
                  <a:gd name="T28" fmla="*/ 40 w 66"/>
                  <a:gd name="T29" fmla="*/ 1 h 76"/>
                  <a:gd name="T30" fmla="*/ 33 w 66"/>
                  <a:gd name="T31" fmla="*/ 1 h 76"/>
                  <a:gd name="T32" fmla="*/ 24 w 66"/>
                  <a:gd name="T33" fmla="*/ 0 h 76"/>
                  <a:gd name="T34" fmla="*/ 0 w 66"/>
                  <a:gd name="T35" fmla="*/ 0 h 76"/>
                  <a:gd name="T36" fmla="*/ 0 w 66"/>
                  <a:gd name="T37" fmla="*/ 3 h 76"/>
                  <a:gd name="T38" fmla="*/ 3 w 66"/>
                  <a:gd name="T39" fmla="*/ 3 h 76"/>
                  <a:gd name="T40" fmla="*/ 6 w 66"/>
                  <a:gd name="T41" fmla="*/ 3 h 76"/>
                  <a:gd name="T42" fmla="*/ 8 w 66"/>
                  <a:gd name="T43" fmla="*/ 5 h 76"/>
                  <a:gd name="T44" fmla="*/ 9 w 66"/>
                  <a:gd name="T45" fmla="*/ 14 h 76"/>
                  <a:gd name="T46" fmla="*/ 9 w 66"/>
                  <a:gd name="T47" fmla="*/ 63 h 76"/>
                  <a:gd name="T48" fmla="*/ 9 w 66"/>
                  <a:gd name="T49" fmla="*/ 71 h 76"/>
                  <a:gd name="T50" fmla="*/ 6 w 66"/>
                  <a:gd name="T51" fmla="*/ 72 h 76"/>
                  <a:gd name="T52" fmla="*/ 3 w 66"/>
                  <a:gd name="T53" fmla="*/ 74 h 76"/>
                  <a:gd name="T54" fmla="*/ 0 w 66"/>
                  <a:gd name="T55" fmla="*/ 74 h 76"/>
                  <a:gd name="T56" fmla="*/ 0 w 66"/>
                  <a:gd name="T57" fmla="*/ 76 h 76"/>
                  <a:gd name="T58" fmla="*/ 29 w 66"/>
                  <a:gd name="T59" fmla="*/ 76 h 76"/>
                  <a:gd name="T60" fmla="*/ 29 w 66"/>
                  <a:gd name="T61" fmla="*/ 74 h 76"/>
                  <a:gd name="T62" fmla="*/ 25 w 66"/>
                  <a:gd name="T63" fmla="*/ 74 h 76"/>
                  <a:gd name="T64" fmla="*/ 22 w 66"/>
                  <a:gd name="T65" fmla="*/ 72 h 76"/>
                  <a:gd name="T66" fmla="*/ 21 w 66"/>
                  <a:gd name="T67" fmla="*/ 71 h 76"/>
                  <a:gd name="T68" fmla="*/ 19 w 66"/>
                  <a:gd name="T69" fmla="*/ 63 h 76"/>
                  <a:gd name="T70" fmla="*/ 19 w 66"/>
                  <a:gd name="T71" fmla="*/ 40 h 76"/>
                  <a:gd name="T72" fmla="*/ 21 w 66"/>
                  <a:gd name="T73" fmla="*/ 40 h 76"/>
                  <a:gd name="T74" fmla="*/ 22 w 66"/>
                  <a:gd name="T75" fmla="*/ 40 h 76"/>
                  <a:gd name="T76" fmla="*/ 25 w 66"/>
                  <a:gd name="T77" fmla="*/ 40 h 76"/>
                  <a:gd name="T78" fmla="*/ 48 w 66"/>
                  <a:gd name="T79" fmla="*/ 76 h 76"/>
                  <a:gd name="T80" fmla="*/ 66 w 66"/>
                  <a:gd name="T81" fmla="*/ 76 h 76"/>
                  <a:gd name="T82" fmla="*/ 19 w 66"/>
                  <a:gd name="T83" fmla="*/ 37 h 76"/>
                  <a:gd name="T84" fmla="*/ 19 w 66"/>
                  <a:gd name="T85" fmla="*/ 6 h 76"/>
                  <a:gd name="T86" fmla="*/ 27 w 66"/>
                  <a:gd name="T87" fmla="*/ 5 h 76"/>
                  <a:gd name="T88" fmla="*/ 32 w 66"/>
                  <a:gd name="T89" fmla="*/ 6 h 76"/>
                  <a:gd name="T90" fmla="*/ 37 w 66"/>
                  <a:gd name="T91" fmla="*/ 10 h 76"/>
                  <a:gd name="T92" fmla="*/ 40 w 66"/>
                  <a:gd name="T93" fmla="*/ 14 h 76"/>
                  <a:gd name="T94" fmla="*/ 42 w 66"/>
                  <a:gd name="T95" fmla="*/ 21 h 76"/>
                  <a:gd name="T96" fmla="*/ 40 w 66"/>
                  <a:gd name="T97" fmla="*/ 27 h 76"/>
                  <a:gd name="T98" fmla="*/ 37 w 66"/>
                  <a:gd name="T99" fmla="*/ 32 h 76"/>
                  <a:gd name="T100" fmla="*/ 30 w 66"/>
                  <a:gd name="T101" fmla="*/ 35 h 76"/>
                  <a:gd name="T102" fmla="*/ 22 w 66"/>
                  <a:gd name="T103" fmla="*/ 37 h 76"/>
                  <a:gd name="T104" fmla="*/ 21 w 66"/>
                  <a:gd name="T105" fmla="*/ 37 h 76"/>
                  <a:gd name="T106" fmla="*/ 19 w 66"/>
                  <a:gd name="T107" fmla="*/ 37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6"/>
                  <a:gd name="T163" fmla="*/ 0 h 76"/>
                  <a:gd name="T164" fmla="*/ 66 w 66"/>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6" h="76">
                    <a:moveTo>
                      <a:pt x="66" y="76"/>
                    </a:moveTo>
                    <a:lnTo>
                      <a:pt x="66" y="74"/>
                    </a:lnTo>
                    <a:lnTo>
                      <a:pt x="61" y="72"/>
                    </a:lnTo>
                    <a:lnTo>
                      <a:pt x="58" y="71"/>
                    </a:lnTo>
                    <a:lnTo>
                      <a:pt x="54" y="66"/>
                    </a:lnTo>
                    <a:lnTo>
                      <a:pt x="50" y="61"/>
                    </a:lnTo>
                    <a:lnTo>
                      <a:pt x="35" y="39"/>
                    </a:lnTo>
                    <a:lnTo>
                      <a:pt x="43" y="35"/>
                    </a:lnTo>
                    <a:lnTo>
                      <a:pt x="48" y="32"/>
                    </a:lnTo>
                    <a:lnTo>
                      <a:pt x="51" y="26"/>
                    </a:lnTo>
                    <a:lnTo>
                      <a:pt x="53" y="19"/>
                    </a:lnTo>
                    <a:lnTo>
                      <a:pt x="51" y="14"/>
                    </a:lnTo>
                    <a:lnTo>
                      <a:pt x="48" y="8"/>
                    </a:lnTo>
                    <a:lnTo>
                      <a:pt x="45" y="5"/>
                    </a:lnTo>
                    <a:lnTo>
                      <a:pt x="40" y="1"/>
                    </a:lnTo>
                    <a:lnTo>
                      <a:pt x="33" y="1"/>
                    </a:lnTo>
                    <a:lnTo>
                      <a:pt x="24" y="0"/>
                    </a:lnTo>
                    <a:lnTo>
                      <a:pt x="0" y="0"/>
                    </a:lnTo>
                    <a:lnTo>
                      <a:pt x="0" y="3"/>
                    </a:lnTo>
                    <a:lnTo>
                      <a:pt x="3" y="3"/>
                    </a:lnTo>
                    <a:lnTo>
                      <a:pt x="6" y="3"/>
                    </a:lnTo>
                    <a:lnTo>
                      <a:pt x="8" y="5"/>
                    </a:lnTo>
                    <a:lnTo>
                      <a:pt x="9" y="14"/>
                    </a:lnTo>
                    <a:lnTo>
                      <a:pt x="9" y="63"/>
                    </a:lnTo>
                    <a:lnTo>
                      <a:pt x="9" y="71"/>
                    </a:lnTo>
                    <a:lnTo>
                      <a:pt x="6" y="72"/>
                    </a:lnTo>
                    <a:lnTo>
                      <a:pt x="3" y="74"/>
                    </a:lnTo>
                    <a:lnTo>
                      <a:pt x="0" y="74"/>
                    </a:lnTo>
                    <a:lnTo>
                      <a:pt x="0" y="76"/>
                    </a:lnTo>
                    <a:lnTo>
                      <a:pt x="29" y="76"/>
                    </a:lnTo>
                    <a:lnTo>
                      <a:pt x="29" y="74"/>
                    </a:lnTo>
                    <a:lnTo>
                      <a:pt x="25" y="74"/>
                    </a:lnTo>
                    <a:lnTo>
                      <a:pt x="22" y="72"/>
                    </a:lnTo>
                    <a:lnTo>
                      <a:pt x="21" y="71"/>
                    </a:lnTo>
                    <a:lnTo>
                      <a:pt x="19" y="63"/>
                    </a:lnTo>
                    <a:lnTo>
                      <a:pt x="19" y="40"/>
                    </a:lnTo>
                    <a:lnTo>
                      <a:pt x="21" y="40"/>
                    </a:lnTo>
                    <a:lnTo>
                      <a:pt x="22" y="40"/>
                    </a:lnTo>
                    <a:lnTo>
                      <a:pt x="25" y="40"/>
                    </a:lnTo>
                    <a:lnTo>
                      <a:pt x="48" y="76"/>
                    </a:lnTo>
                    <a:lnTo>
                      <a:pt x="66" y="76"/>
                    </a:lnTo>
                    <a:close/>
                    <a:moveTo>
                      <a:pt x="19" y="37"/>
                    </a:moveTo>
                    <a:lnTo>
                      <a:pt x="19" y="6"/>
                    </a:lnTo>
                    <a:lnTo>
                      <a:pt x="27" y="5"/>
                    </a:lnTo>
                    <a:lnTo>
                      <a:pt x="32" y="6"/>
                    </a:lnTo>
                    <a:lnTo>
                      <a:pt x="37" y="10"/>
                    </a:lnTo>
                    <a:lnTo>
                      <a:pt x="40" y="14"/>
                    </a:lnTo>
                    <a:lnTo>
                      <a:pt x="42" y="21"/>
                    </a:lnTo>
                    <a:lnTo>
                      <a:pt x="40" y="27"/>
                    </a:lnTo>
                    <a:lnTo>
                      <a:pt x="37" y="32"/>
                    </a:lnTo>
                    <a:lnTo>
                      <a:pt x="30" y="35"/>
                    </a:lnTo>
                    <a:lnTo>
                      <a:pt x="22" y="37"/>
                    </a:lnTo>
                    <a:lnTo>
                      <a:pt x="21" y="37"/>
                    </a:lnTo>
                    <a:lnTo>
                      <a:pt x="19" y="37"/>
                    </a:lnTo>
                    <a:close/>
                  </a:path>
                </a:pathLst>
              </a:custGeom>
              <a:solidFill>
                <a:srgbClr val="111111"/>
              </a:solidFill>
              <a:ln w="9525">
                <a:noFill/>
                <a:round/>
                <a:headEnd/>
                <a:tailEnd/>
              </a:ln>
            </p:spPr>
            <p:txBody>
              <a:bodyPr/>
              <a:lstStyle/>
              <a:p>
                <a:endParaRPr lang="en-US"/>
              </a:p>
            </p:txBody>
          </p:sp>
          <p:sp>
            <p:nvSpPr>
              <p:cNvPr id="52386" name="Freeform 359"/>
              <p:cNvSpPr>
                <a:spLocks/>
              </p:cNvSpPr>
              <p:nvPr/>
            </p:nvSpPr>
            <p:spPr bwMode="auto">
              <a:xfrm>
                <a:off x="4339" y="2901"/>
                <a:ext cx="27" cy="19"/>
              </a:xfrm>
              <a:custGeom>
                <a:avLst/>
                <a:gdLst>
                  <a:gd name="T0" fmla="*/ 27 w 27"/>
                  <a:gd name="T1" fmla="*/ 17 h 19"/>
                  <a:gd name="T2" fmla="*/ 24 w 27"/>
                  <a:gd name="T3" fmla="*/ 19 h 19"/>
                  <a:gd name="T4" fmla="*/ 0 w 27"/>
                  <a:gd name="T5" fmla="*/ 1 h 19"/>
                  <a:gd name="T6" fmla="*/ 3 w 27"/>
                  <a:gd name="T7" fmla="*/ 0 h 19"/>
                  <a:gd name="T8" fmla="*/ 27 w 27"/>
                  <a:gd name="T9" fmla="*/ 17 h 19"/>
                  <a:gd name="T10" fmla="*/ 0 60000 65536"/>
                  <a:gd name="T11" fmla="*/ 0 60000 65536"/>
                  <a:gd name="T12" fmla="*/ 0 60000 65536"/>
                  <a:gd name="T13" fmla="*/ 0 60000 65536"/>
                  <a:gd name="T14" fmla="*/ 0 60000 65536"/>
                  <a:gd name="T15" fmla="*/ 0 w 27"/>
                  <a:gd name="T16" fmla="*/ 0 h 19"/>
                  <a:gd name="T17" fmla="*/ 27 w 27"/>
                  <a:gd name="T18" fmla="*/ 19 h 19"/>
                </a:gdLst>
                <a:ahLst/>
                <a:cxnLst>
                  <a:cxn ang="T10">
                    <a:pos x="T0" y="T1"/>
                  </a:cxn>
                  <a:cxn ang="T11">
                    <a:pos x="T2" y="T3"/>
                  </a:cxn>
                  <a:cxn ang="T12">
                    <a:pos x="T4" y="T5"/>
                  </a:cxn>
                  <a:cxn ang="T13">
                    <a:pos x="T6" y="T7"/>
                  </a:cxn>
                  <a:cxn ang="T14">
                    <a:pos x="T8" y="T9"/>
                  </a:cxn>
                </a:cxnLst>
                <a:rect l="T15" t="T16" r="T17" b="T18"/>
                <a:pathLst>
                  <a:path w="27" h="19">
                    <a:moveTo>
                      <a:pt x="27" y="17"/>
                    </a:moveTo>
                    <a:lnTo>
                      <a:pt x="24" y="19"/>
                    </a:lnTo>
                    <a:lnTo>
                      <a:pt x="0" y="1"/>
                    </a:lnTo>
                    <a:lnTo>
                      <a:pt x="3" y="0"/>
                    </a:lnTo>
                    <a:lnTo>
                      <a:pt x="27" y="17"/>
                    </a:lnTo>
                    <a:close/>
                  </a:path>
                </a:pathLst>
              </a:custGeom>
              <a:solidFill>
                <a:srgbClr val="838383"/>
              </a:solidFill>
              <a:ln w="9525">
                <a:noFill/>
                <a:round/>
                <a:headEnd/>
                <a:tailEnd/>
              </a:ln>
            </p:spPr>
            <p:txBody>
              <a:bodyPr/>
              <a:lstStyle/>
              <a:p>
                <a:endParaRPr lang="en-US"/>
              </a:p>
            </p:txBody>
          </p:sp>
          <p:sp>
            <p:nvSpPr>
              <p:cNvPr id="52387" name="Freeform 360"/>
              <p:cNvSpPr>
                <a:spLocks/>
              </p:cNvSpPr>
              <p:nvPr/>
            </p:nvSpPr>
            <p:spPr bwMode="auto">
              <a:xfrm>
                <a:off x="4337" y="2902"/>
                <a:ext cx="26" cy="23"/>
              </a:xfrm>
              <a:custGeom>
                <a:avLst/>
                <a:gdLst>
                  <a:gd name="T0" fmla="*/ 26 w 26"/>
                  <a:gd name="T1" fmla="*/ 18 h 23"/>
                  <a:gd name="T2" fmla="*/ 24 w 26"/>
                  <a:gd name="T3" fmla="*/ 23 h 23"/>
                  <a:gd name="T4" fmla="*/ 0 w 26"/>
                  <a:gd name="T5" fmla="*/ 5 h 23"/>
                  <a:gd name="T6" fmla="*/ 2 w 26"/>
                  <a:gd name="T7" fmla="*/ 0 h 23"/>
                  <a:gd name="T8" fmla="*/ 26 w 26"/>
                  <a:gd name="T9" fmla="*/ 18 h 23"/>
                  <a:gd name="T10" fmla="*/ 0 60000 65536"/>
                  <a:gd name="T11" fmla="*/ 0 60000 65536"/>
                  <a:gd name="T12" fmla="*/ 0 60000 65536"/>
                  <a:gd name="T13" fmla="*/ 0 60000 65536"/>
                  <a:gd name="T14" fmla="*/ 0 60000 65536"/>
                  <a:gd name="T15" fmla="*/ 0 w 26"/>
                  <a:gd name="T16" fmla="*/ 0 h 23"/>
                  <a:gd name="T17" fmla="*/ 26 w 26"/>
                  <a:gd name="T18" fmla="*/ 23 h 23"/>
                </a:gdLst>
                <a:ahLst/>
                <a:cxnLst>
                  <a:cxn ang="T10">
                    <a:pos x="T0" y="T1"/>
                  </a:cxn>
                  <a:cxn ang="T11">
                    <a:pos x="T2" y="T3"/>
                  </a:cxn>
                  <a:cxn ang="T12">
                    <a:pos x="T4" y="T5"/>
                  </a:cxn>
                  <a:cxn ang="T13">
                    <a:pos x="T6" y="T7"/>
                  </a:cxn>
                  <a:cxn ang="T14">
                    <a:pos x="T8" y="T9"/>
                  </a:cxn>
                </a:cxnLst>
                <a:rect l="T15" t="T16" r="T17" b="T18"/>
                <a:pathLst>
                  <a:path w="26" h="23">
                    <a:moveTo>
                      <a:pt x="26" y="18"/>
                    </a:moveTo>
                    <a:lnTo>
                      <a:pt x="24" y="23"/>
                    </a:lnTo>
                    <a:lnTo>
                      <a:pt x="0" y="5"/>
                    </a:lnTo>
                    <a:lnTo>
                      <a:pt x="2" y="0"/>
                    </a:lnTo>
                    <a:lnTo>
                      <a:pt x="26" y="18"/>
                    </a:lnTo>
                    <a:close/>
                  </a:path>
                </a:pathLst>
              </a:custGeom>
              <a:solidFill>
                <a:srgbClr val="555555"/>
              </a:solidFill>
              <a:ln w="9525">
                <a:noFill/>
                <a:round/>
                <a:headEnd/>
                <a:tailEnd/>
              </a:ln>
            </p:spPr>
            <p:txBody>
              <a:bodyPr/>
              <a:lstStyle/>
              <a:p>
                <a:endParaRPr lang="en-US"/>
              </a:p>
            </p:txBody>
          </p:sp>
          <p:sp>
            <p:nvSpPr>
              <p:cNvPr id="52388" name="Freeform 361"/>
              <p:cNvSpPr>
                <a:spLocks/>
              </p:cNvSpPr>
              <p:nvPr/>
            </p:nvSpPr>
            <p:spPr bwMode="auto">
              <a:xfrm>
                <a:off x="4337" y="2907"/>
                <a:ext cx="26" cy="23"/>
              </a:xfrm>
              <a:custGeom>
                <a:avLst/>
                <a:gdLst>
                  <a:gd name="T0" fmla="*/ 24 w 26"/>
                  <a:gd name="T1" fmla="*/ 18 h 23"/>
                  <a:gd name="T2" fmla="*/ 26 w 26"/>
                  <a:gd name="T3" fmla="*/ 23 h 23"/>
                  <a:gd name="T4" fmla="*/ 2 w 26"/>
                  <a:gd name="T5" fmla="*/ 3 h 23"/>
                  <a:gd name="T6" fmla="*/ 0 w 26"/>
                  <a:gd name="T7" fmla="*/ 0 h 23"/>
                  <a:gd name="T8" fmla="*/ 24 w 26"/>
                  <a:gd name="T9" fmla="*/ 18 h 23"/>
                  <a:gd name="T10" fmla="*/ 0 60000 65536"/>
                  <a:gd name="T11" fmla="*/ 0 60000 65536"/>
                  <a:gd name="T12" fmla="*/ 0 60000 65536"/>
                  <a:gd name="T13" fmla="*/ 0 60000 65536"/>
                  <a:gd name="T14" fmla="*/ 0 60000 65536"/>
                  <a:gd name="T15" fmla="*/ 0 w 26"/>
                  <a:gd name="T16" fmla="*/ 0 h 23"/>
                  <a:gd name="T17" fmla="*/ 26 w 26"/>
                  <a:gd name="T18" fmla="*/ 23 h 23"/>
                </a:gdLst>
                <a:ahLst/>
                <a:cxnLst>
                  <a:cxn ang="T10">
                    <a:pos x="T0" y="T1"/>
                  </a:cxn>
                  <a:cxn ang="T11">
                    <a:pos x="T2" y="T3"/>
                  </a:cxn>
                  <a:cxn ang="T12">
                    <a:pos x="T4" y="T5"/>
                  </a:cxn>
                  <a:cxn ang="T13">
                    <a:pos x="T6" y="T7"/>
                  </a:cxn>
                  <a:cxn ang="T14">
                    <a:pos x="T8" y="T9"/>
                  </a:cxn>
                </a:cxnLst>
                <a:rect l="T15" t="T16" r="T17" b="T18"/>
                <a:pathLst>
                  <a:path w="26" h="23">
                    <a:moveTo>
                      <a:pt x="24" y="18"/>
                    </a:moveTo>
                    <a:lnTo>
                      <a:pt x="26" y="23"/>
                    </a:lnTo>
                    <a:lnTo>
                      <a:pt x="2" y="3"/>
                    </a:lnTo>
                    <a:lnTo>
                      <a:pt x="0" y="0"/>
                    </a:lnTo>
                    <a:lnTo>
                      <a:pt x="24" y="18"/>
                    </a:lnTo>
                    <a:close/>
                  </a:path>
                </a:pathLst>
              </a:custGeom>
              <a:solidFill>
                <a:srgbClr val="434343"/>
              </a:solidFill>
              <a:ln w="9525">
                <a:noFill/>
                <a:round/>
                <a:headEnd/>
                <a:tailEnd/>
              </a:ln>
            </p:spPr>
            <p:txBody>
              <a:bodyPr/>
              <a:lstStyle/>
              <a:p>
                <a:endParaRPr lang="en-US"/>
              </a:p>
            </p:txBody>
          </p:sp>
          <p:sp>
            <p:nvSpPr>
              <p:cNvPr id="52389" name="Freeform 362"/>
              <p:cNvSpPr>
                <a:spLocks/>
              </p:cNvSpPr>
              <p:nvPr/>
            </p:nvSpPr>
            <p:spPr bwMode="auto">
              <a:xfrm>
                <a:off x="4342" y="2901"/>
                <a:ext cx="29" cy="19"/>
              </a:xfrm>
              <a:custGeom>
                <a:avLst/>
                <a:gdLst>
                  <a:gd name="T0" fmla="*/ 29 w 29"/>
                  <a:gd name="T1" fmla="*/ 19 h 19"/>
                  <a:gd name="T2" fmla="*/ 24 w 29"/>
                  <a:gd name="T3" fmla="*/ 17 h 19"/>
                  <a:gd name="T4" fmla="*/ 0 w 29"/>
                  <a:gd name="T5" fmla="*/ 0 h 19"/>
                  <a:gd name="T6" fmla="*/ 5 w 29"/>
                  <a:gd name="T7" fmla="*/ 1 h 19"/>
                  <a:gd name="T8" fmla="*/ 29 w 29"/>
                  <a:gd name="T9" fmla="*/ 19 h 19"/>
                  <a:gd name="T10" fmla="*/ 0 60000 65536"/>
                  <a:gd name="T11" fmla="*/ 0 60000 65536"/>
                  <a:gd name="T12" fmla="*/ 0 60000 65536"/>
                  <a:gd name="T13" fmla="*/ 0 60000 65536"/>
                  <a:gd name="T14" fmla="*/ 0 60000 65536"/>
                  <a:gd name="T15" fmla="*/ 0 w 29"/>
                  <a:gd name="T16" fmla="*/ 0 h 19"/>
                  <a:gd name="T17" fmla="*/ 29 w 29"/>
                  <a:gd name="T18" fmla="*/ 19 h 19"/>
                </a:gdLst>
                <a:ahLst/>
                <a:cxnLst>
                  <a:cxn ang="T10">
                    <a:pos x="T0" y="T1"/>
                  </a:cxn>
                  <a:cxn ang="T11">
                    <a:pos x="T2" y="T3"/>
                  </a:cxn>
                  <a:cxn ang="T12">
                    <a:pos x="T4" y="T5"/>
                  </a:cxn>
                  <a:cxn ang="T13">
                    <a:pos x="T6" y="T7"/>
                  </a:cxn>
                  <a:cxn ang="T14">
                    <a:pos x="T8" y="T9"/>
                  </a:cxn>
                </a:cxnLst>
                <a:rect l="T15" t="T16" r="T17" b="T18"/>
                <a:pathLst>
                  <a:path w="29" h="19">
                    <a:moveTo>
                      <a:pt x="29" y="19"/>
                    </a:moveTo>
                    <a:lnTo>
                      <a:pt x="24" y="17"/>
                    </a:lnTo>
                    <a:lnTo>
                      <a:pt x="0" y="0"/>
                    </a:lnTo>
                    <a:lnTo>
                      <a:pt x="5" y="1"/>
                    </a:lnTo>
                    <a:lnTo>
                      <a:pt x="29" y="19"/>
                    </a:lnTo>
                    <a:close/>
                  </a:path>
                </a:pathLst>
              </a:custGeom>
              <a:solidFill>
                <a:srgbClr val="838383"/>
              </a:solidFill>
              <a:ln w="9525">
                <a:noFill/>
                <a:round/>
                <a:headEnd/>
                <a:tailEnd/>
              </a:ln>
            </p:spPr>
            <p:txBody>
              <a:bodyPr/>
              <a:lstStyle/>
              <a:p>
                <a:endParaRPr lang="en-US"/>
              </a:p>
            </p:txBody>
          </p:sp>
          <p:sp>
            <p:nvSpPr>
              <p:cNvPr id="52390" name="Freeform 363"/>
              <p:cNvSpPr>
                <a:spLocks/>
              </p:cNvSpPr>
              <p:nvPr/>
            </p:nvSpPr>
            <p:spPr bwMode="auto">
              <a:xfrm>
                <a:off x="4361" y="2918"/>
                <a:ext cx="12" cy="13"/>
              </a:xfrm>
              <a:custGeom>
                <a:avLst/>
                <a:gdLst>
                  <a:gd name="T0" fmla="*/ 5 w 12"/>
                  <a:gd name="T1" fmla="*/ 0 h 13"/>
                  <a:gd name="T2" fmla="*/ 2 w 12"/>
                  <a:gd name="T3" fmla="*/ 2 h 13"/>
                  <a:gd name="T4" fmla="*/ 0 w 12"/>
                  <a:gd name="T5" fmla="*/ 7 h 13"/>
                  <a:gd name="T6" fmla="*/ 2 w 12"/>
                  <a:gd name="T7" fmla="*/ 12 h 13"/>
                  <a:gd name="T8" fmla="*/ 5 w 12"/>
                  <a:gd name="T9" fmla="*/ 13 h 13"/>
                  <a:gd name="T10" fmla="*/ 10 w 12"/>
                  <a:gd name="T11" fmla="*/ 12 h 13"/>
                  <a:gd name="T12" fmla="*/ 12 w 12"/>
                  <a:gd name="T13" fmla="*/ 7 h 13"/>
                  <a:gd name="T14" fmla="*/ 10 w 12"/>
                  <a:gd name="T15" fmla="*/ 2 h 13"/>
                  <a:gd name="T16" fmla="*/ 5 w 12"/>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3"/>
                  <a:gd name="T29" fmla="*/ 12 w 1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3">
                    <a:moveTo>
                      <a:pt x="5" y="0"/>
                    </a:moveTo>
                    <a:lnTo>
                      <a:pt x="2" y="2"/>
                    </a:lnTo>
                    <a:lnTo>
                      <a:pt x="0" y="7"/>
                    </a:lnTo>
                    <a:lnTo>
                      <a:pt x="2" y="12"/>
                    </a:lnTo>
                    <a:lnTo>
                      <a:pt x="5" y="13"/>
                    </a:lnTo>
                    <a:lnTo>
                      <a:pt x="10" y="12"/>
                    </a:lnTo>
                    <a:lnTo>
                      <a:pt x="12" y="7"/>
                    </a:lnTo>
                    <a:lnTo>
                      <a:pt x="10" y="2"/>
                    </a:lnTo>
                    <a:lnTo>
                      <a:pt x="5" y="0"/>
                    </a:lnTo>
                    <a:close/>
                  </a:path>
                </a:pathLst>
              </a:custGeom>
              <a:solidFill>
                <a:srgbClr val="111111"/>
              </a:solidFill>
              <a:ln w="9525">
                <a:noFill/>
                <a:round/>
                <a:headEnd/>
                <a:tailEnd/>
              </a:ln>
            </p:spPr>
            <p:txBody>
              <a:bodyPr/>
              <a:lstStyle/>
              <a:p>
                <a:endParaRPr lang="en-US"/>
              </a:p>
            </p:txBody>
          </p:sp>
          <p:sp>
            <p:nvSpPr>
              <p:cNvPr id="52391" name="Freeform 364"/>
              <p:cNvSpPr>
                <a:spLocks/>
              </p:cNvSpPr>
              <p:nvPr/>
            </p:nvSpPr>
            <p:spPr bwMode="auto">
              <a:xfrm>
                <a:off x="4326" y="2909"/>
                <a:ext cx="26" cy="19"/>
              </a:xfrm>
              <a:custGeom>
                <a:avLst/>
                <a:gdLst>
                  <a:gd name="T0" fmla="*/ 26 w 26"/>
                  <a:gd name="T1" fmla="*/ 19 h 19"/>
                  <a:gd name="T2" fmla="*/ 24 w 26"/>
                  <a:gd name="T3" fmla="*/ 19 h 19"/>
                  <a:gd name="T4" fmla="*/ 0 w 26"/>
                  <a:gd name="T5" fmla="*/ 0 h 19"/>
                  <a:gd name="T6" fmla="*/ 1 w 26"/>
                  <a:gd name="T7" fmla="*/ 0 h 19"/>
                  <a:gd name="T8" fmla="*/ 26 w 26"/>
                  <a:gd name="T9" fmla="*/ 19 h 19"/>
                  <a:gd name="T10" fmla="*/ 0 60000 65536"/>
                  <a:gd name="T11" fmla="*/ 0 60000 65536"/>
                  <a:gd name="T12" fmla="*/ 0 60000 65536"/>
                  <a:gd name="T13" fmla="*/ 0 60000 65536"/>
                  <a:gd name="T14" fmla="*/ 0 60000 65536"/>
                  <a:gd name="T15" fmla="*/ 0 w 26"/>
                  <a:gd name="T16" fmla="*/ 0 h 19"/>
                  <a:gd name="T17" fmla="*/ 26 w 26"/>
                  <a:gd name="T18" fmla="*/ 19 h 19"/>
                </a:gdLst>
                <a:ahLst/>
                <a:cxnLst>
                  <a:cxn ang="T10">
                    <a:pos x="T0" y="T1"/>
                  </a:cxn>
                  <a:cxn ang="T11">
                    <a:pos x="T2" y="T3"/>
                  </a:cxn>
                  <a:cxn ang="T12">
                    <a:pos x="T4" y="T5"/>
                  </a:cxn>
                  <a:cxn ang="T13">
                    <a:pos x="T6" y="T7"/>
                  </a:cxn>
                  <a:cxn ang="T14">
                    <a:pos x="T8" y="T9"/>
                  </a:cxn>
                </a:cxnLst>
                <a:rect l="T15" t="T16" r="T17" b="T18"/>
                <a:pathLst>
                  <a:path w="26" h="19">
                    <a:moveTo>
                      <a:pt x="26" y="19"/>
                    </a:moveTo>
                    <a:lnTo>
                      <a:pt x="24" y="19"/>
                    </a:lnTo>
                    <a:lnTo>
                      <a:pt x="0" y="0"/>
                    </a:lnTo>
                    <a:lnTo>
                      <a:pt x="1" y="0"/>
                    </a:lnTo>
                    <a:lnTo>
                      <a:pt x="26" y="19"/>
                    </a:lnTo>
                    <a:close/>
                  </a:path>
                </a:pathLst>
              </a:custGeom>
              <a:solidFill>
                <a:srgbClr val="8A8A8A"/>
              </a:solidFill>
              <a:ln w="9525">
                <a:noFill/>
                <a:round/>
                <a:headEnd/>
                <a:tailEnd/>
              </a:ln>
            </p:spPr>
            <p:txBody>
              <a:bodyPr/>
              <a:lstStyle/>
              <a:p>
                <a:endParaRPr lang="en-US"/>
              </a:p>
            </p:txBody>
          </p:sp>
          <p:sp>
            <p:nvSpPr>
              <p:cNvPr id="52392" name="Freeform 365"/>
              <p:cNvSpPr>
                <a:spLocks/>
              </p:cNvSpPr>
              <p:nvPr/>
            </p:nvSpPr>
            <p:spPr bwMode="auto">
              <a:xfrm>
                <a:off x="4321" y="2907"/>
                <a:ext cx="29" cy="21"/>
              </a:xfrm>
              <a:custGeom>
                <a:avLst/>
                <a:gdLst>
                  <a:gd name="T0" fmla="*/ 29 w 29"/>
                  <a:gd name="T1" fmla="*/ 21 h 21"/>
                  <a:gd name="T2" fmla="*/ 24 w 29"/>
                  <a:gd name="T3" fmla="*/ 19 h 21"/>
                  <a:gd name="T4" fmla="*/ 0 w 29"/>
                  <a:gd name="T5" fmla="*/ 0 h 21"/>
                  <a:gd name="T6" fmla="*/ 5 w 29"/>
                  <a:gd name="T7" fmla="*/ 2 h 21"/>
                  <a:gd name="T8" fmla="*/ 29 w 29"/>
                  <a:gd name="T9" fmla="*/ 21 h 21"/>
                  <a:gd name="T10" fmla="*/ 0 60000 65536"/>
                  <a:gd name="T11" fmla="*/ 0 60000 65536"/>
                  <a:gd name="T12" fmla="*/ 0 60000 65536"/>
                  <a:gd name="T13" fmla="*/ 0 60000 65536"/>
                  <a:gd name="T14" fmla="*/ 0 60000 65536"/>
                  <a:gd name="T15" fmla="*/ 0 w 29"/>
                  <a:gd name="T16" fmla="*/ 0 h 21"/>
                  <a:gd name="T17" fmla="*/ 29 w 29"/>
                  <a:gd name="T18" fmla="*/ 21 h 21"/>
                </a:gdLst>
                <a:ahLst/>
                <a:cxnLst>
                  <a:cxn ang="T10">
                    <a:pos x="T0" y="T1"/>
                  </a:cxn>
                  <a:cxn ang="T11">
                    <a:pos x="T2" y="T3"/>
                  </a:cxn>
                  <a:cxn ang="T12">
                    <a:pos x="T4" y="T5"/>
                  </a:cxn>
                  <a:cxn ang="T13">
                    <a:pos x="T6" y="T7"/>
                  </a:cxn>
                  <a:cxn ang="T14">
                    <a:pos x="T8" y="T9"/>
                  </a:cxn>
                </a:cxnLst>
                <a:rect l="T15" t="T16" r="T17" b="T18"/>
                <a:pathLst>
                  <a:path w="29" h="21">
                    <a:moveTo>
                      <a:pt x="29" y="21"/>
                    </a:moveTo>
                    <a:lnTo>
                      <a:pt x="24" y="19"/>
                    </a:lnTo>
                    <a:lnTo>
                      <a:pt x="0" y="0"/>
                    </a:lnTo>
                    <a:lnTo>
                      <a:pt x="5" y="2"/>
                    </a:lnTo>
                    <a:lnTo>
                      <a:pt x="29" y="21"/>
                    </a:lnTo>
                    <a:close/>
                  </a:path>
                </a:pathLst>
              </a:custGeom>
              <a:solidFill>
                <a:srgbClr val="878787"/>
              </a:solidFill>
              <a:ln w="9525">
                <a:noFill/>
                <a:round/>
                <a:headEnd/>
                <a:tailEnd/>
              </a:ln>
            </p:spPr>
            <p:txBody>
              <a:bodyPr/>
              <a:lstStyle/>
              <a:p>
                <a:endParaRPr lang="en-US"/>
              </a:p>
            </p:txBody>
          </p:sp>
          <p:sp>
            <p:nvSpPr>
              <p:cNvPr id="52393" name="Freeform 366"/>
              <p:cNvSpPr>
                <a:spLocks/>
              </p:cNvSpPr>
              <p:nvPr/>
            </p:nvSpPr>
            <p:spPr bwMode="auto">
              <a:xfrm>
                <a:off x="4306" y="2841"/>
                <a:ext cx="26" cy="19"/>
              </a:xfrm>
              <a:custGeom>
                <a:avLst/>
                <a:gdLst>
                  <a:gd name="T0" fmla="*/ 25 w 26"/>
                  <a:gd name="T1" fmla="*/ 16 h 19"/>
                  <a:gd name="T2" fmla="*/ 26 w 26"/>
                  <a:gd name="T3" fmla="*/ 19 h 19"/>
                  <a:gd name="T4" fmla="*/ 2 w 26"/>
                  <a:gd name="T5" fmla="*/ 3 h 19"/>
                  <a:gd name="T6" fmla="*/ 0 w 26"/>
                  <a:gd name="T7" fmla="*/ 0 h 19"/>
                  <a:gd name="T8" fmla="*/ 25 w 26"/>
                  <a:gd name="T9" fmla="*/ 16 h 19"/>
                  <a:gd name="T10" fmla="*/ 0 60000 65536"/>
                  <a:gd name="T11" fmla="*/ 0 60000 65536"/>
                  <a:gd name="T12" fmla="*/ 0 60000 65536"/>
                  <a:gd name="T13" fmla="*/ 0 60000 65536"/>
                  <a:gd name="T14" fmla="*/ 0 60000 65536"/>
                  <a:gd name="T15" fmla="*/ 0 w 26"/>
                  <a:gd name="T16" fmla="*/ 0 h 19"/>
                  <a:gd name="T17" fmla="*/ 26 w 26"/>
                  <a:gd name="T18" fmla="*/ 19 h 19"/>
                </a:gdLst>
                <a:ahLst/>
                <a:cxnLst>
                  <a:cxn ang="T10">
                    <a:pos x="T0" y="T1"/>
                  </a:cxn>
                  <a:cxn ang="T11">
                    <a:pos x="T2" y="T3"/>
                  </a:cxn>
                  <a:cxn ang="T12">
                    <a:pos x="T4" y="T5"/>
                  </a:cxn>
                  <a:cxn ang="T13">
                    <a:pos x="T6" y="T7"/>
                  </a:cxn>
                  <a:cxn ang="T14">
                    <a:pos x="T8" y="T9"/>
                  </a:cxn>
                </a:cxnLst>
                <a:rect l="T15" t="T16" r="T17" b="T18"/>
                <a:pathLst>
                  <a:path w="26" h="19">
                    <a:moveTo>
                      <a:pt x="25" y="16"/>
                    </a:moveTo>
                    <a:lnTo>
                      <a:pt x="26" y="19"/>
                    </a:lnTo>
                    <a:lnTo>
                      <a:pt x="2" y="3"/>
                    </a:lnTo>
                    <a:lnTo>
                      <a:pt x="0" y="0"/>
                    </a:lnTo>
                    <a:lnTo>
                      <a:pt x="25" y="16"/>
                    </a:lnTo>
                    <a:close/>
                  </a:path>
                </a:pathLst>
              </a:custGeom>
              <a:solidFill>
                <a:srgbClr val="4C4C4C"/>
              </a:solidFill>
              <a:ln w="9525">
                <a:noFill/>
                <a:round/>
                <a:headEnd/>
                <a:tailEnd/>
              </a:ln>
            </p:spPr>
            <p:txBody>
              <a:bodyPr/>
              <a:lstStyle/>
              <a:p>
                <a:endParaRPr lang="en-US"/>
              </a:p>
            </p:txBody>
          </p:sp>
          <p:sp>
            <p:nvSpPr>
              <p:cNvPr id="52394" name="Freeform 367"/>
              <p:cNvSpPr>
                <a:spLocks/>
              </p:cNvSpPr>
              <p:nvPr/>
            </p:nvSpPr>
            <p:spPr bwMode="auto">
              <a:xfrm>
                <a:off x="4308" y="2844"/>
                <a:ext cx="24" cy="24"/>
              </a:xfrm>
              <a:custGeom>
                <a:avLst/>
                <a:gdLst>
                  <a:gd name="T0" fmla="*/ 24 w 24"/>
                  <a:gd name="T1" fmla="*/ 16 h 24"/>
                  <a:gd name="T2" fmla="*/ 24 w 24"/>
                  <a:gd name="T3" fmla="*/ 24 h 24"/>
                  <a:gd name="T4" fmla="*/ 2 w 24"/>
                  <a:gd name="T5" fmla="*/ 7 h 24"/>
                  <a:gd name="T6" fmla="*/ 0 w 24"/>
                  <a:gd name="T7" fmla="*/ 0 h 24"/>
                  <a:gd name="T8" fmla="*/ 24 w 24"/>
                  <a:gd name="T9" fmla="*/ 16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24" y="16"/>
                    </a:moveTo>
                    <a:lnTo>
                      <a:pt x="24" y="24"/>
                    </a:lnTo>
                    <a:lnTo>
                      <a:pt x="2" y="7"/>
                    </a:lnTo>
                    <a:lnTo>
                      <a:pt x="0" y="0"/>
                    </a:lnTo>
                    <a:lnTo>
                      <a:pt x="24" y="16"/>
                    </a:lnTo>
                    <a:close/>
                  </a:path>
                </a:pathLst>
              </a:custGeom>
              <a:solidFill>
                <a:srgbClr val="3B3B3B"/>
              </a:solidFill>
              <a:ln w="9525">
                <a:noFill/>
                <a:round/>
                <a:headEnd/>
                <a:tailEnd/>
              </a:ln>
            </p:spPr>
            <p:txBody>
              <a:bodyPr/>
              <a:lstStyle/>
              <a:p>
                <a:endParaRPr lang="en-US"/>
              </a:p>
            </p:txBody>
          </p:sp>
          <p:sp>
            <p:nvSpPr>
              <p:cNvPr id="52395" name="Freeform 368"/>
              <p:cNvSpPr>
                <a:spLocks/>
              </p:cNvSpPr>
              <p:nvPr/>
            </p:nvSpPr>
            <p:spPr bwMode="auto">
              <a:xfrm>
                <a:off x="4310" y="2851"/>
                <a:ext cx="22" cy="66"/>
              </a:xfrm>
              <a:custGeom>
                <a:avLst/>
                <a:gdLst>
                  <a:gd name="T0" fmla="*/ 22 w 22"/>
                  <a:gd name="T1" fmla="*/ 17 h 66"/>
                  <a:gd name="T2" fmla="*/ 22 w 22"/>
                  <a:gd name="T3" fmla="*/ 66 h 66"/>
                  <a:gd name="T4" fmla="*/ 0 w 22"/>
                  <a:gd name="T5" fmla="*/ 46 h 66"/>
                  <a:gd name="T6" fmla="*/ 0 w 22"/>
                  <a:gd name="T7" fmla="*/ 0 h 66"/>
                  <a:gd name="T8" fmla="*/ 22 w 22"/>
                  <a:gd name="T9" fmla="*/ 17 h 66"/>
                  <a:gd name="T10" fmla="*/ 0 60000 65536"/>
                  <a:gd name="T11" fmla="*/ 0 60000 65536"/>
                  <a:gd name="T12" fmla="*/ 0 60000 65536"/>
                  <a:gd name="T13" fmla="*/ 0 60000 65536"/>
                  <a:gd name="T14" fmla="*/ 0 60000 65536"/>
                  <a:gd name="T15" fmla="*/ 0 w 22"/>
                  <a:gd name="T16" fmla="*/ 0 h 66"/>
                  <a:gd name="T17" fmla="*/ 22 w 22"/>
                  <a:gd name="T18" fmla="*/ 66 h 66"/>
                </a:gdLst>
                <a:ahLst/>
                <a:cxnLst>
                  <a:cxn ang="T10">
                    <a:pos x="T0" y="T1"/>
                  </a:cxn>
                  <a:cxn ang="T11">
                    <a:pos x="T2" y="T3"/>
                  </a:cxn>
                  <a:cxn ang="T12">
                    <a:pos x="T4" y="T5"/>
                  </a:cxn>
                  <a:cxn ang="T13">
                    <a:pos x="T6" y="T7"/>
                  </a:cxn>
                  <a:cxn ang="T14">
                    <a:pos x="T8" y="T9"/>
                  </a:cxn>
                </a:cxnLst>
                <a:rect l="T15" t="T16" r="T17" b="T18"/>
                <a:pathLst>
                  <a:path w="22" h="66">
                    <a:moveTo>
                      <a:pt x="22" y="17"/>
                    </a:moveTo>
                    <a:lnTo>
                      <a:pt x="22" y="66"/>
                    </a:lnTo>
                    <a:lnTo>
                      <a:pt x="0" y="46"/>
                    </a:lnTo>
                    <a:lnTo>
                      <a:pt x="0" y="0"/>
                    </a:lnTo>
                    <a:lnTo>
                      <a:pt x="22" y="17"/>
                    </a:lnTo>
                    <a:close/>
                  </a:path>
                </a:pathLst>
              </a:custGeom>
              <a:solidFill>
                <a:srgbClr val="393939"/>
              </a:solidFill>
              <a:ln w="9525">
                <a:noFill/>
                <a:round/>
                <a:headEnd/>
                <a:tailEnd/>
              </a:ln>
            </p:spPr>
            <p:txBody>
              <a:bodyPr/>
              <a:lstStyle/>
              <a:p>
                <a:endParaRPr lang="en-US"/>
              </a:p>
            </p:txBody>
          </p:sp>
          <p:sp>
            <p:nvSpPr>
              <p:cNvPr id="52396" name="Freeform 369"/>
              <p:cNvSpPr>
                <a:spLocks/>
              </p:cNvSpPr>
              <p:nvPr/>
            </p:nvSpPr>
            <p:spPr bwMode="auto">
              <a:xfrm>
                <a:off x="4308" y="2897"/>
                <a:ext cx="24" cy="28"/>
              </a:xfrm>
              <a:custGeom>
                <a:avLst/>
                <a:gdLst>
                  <a:gd name="T0" fmla="*/ 24 w 24"/>
                  <a:gd name="T1" fmla="*/ 20 h 28"/>
                  <a:gd name="T2" fmla="*/ 23 w 24"/>
                  <a:gd name="T3" fmla="*/ 28 h 28"/>
                  <a:gd name="T4" fmla="*/ 0 w 24"/>
                  <a:gd name="T5" fmla="*/ 10 h 28"/>
                  <a:gd name="T6" fmla="*/ 2 w 24"/>
                  <a:gd name="T7" fmla="*/ 0 h 28"/>
                  <a:gd name="T8" fmla="*/ 24 w 24"/>
                  <a:gd name="T9" fmla="*/ 20 h 28"/>
                  <a:gd name="T10" fmla="*/ 0 60000 65536"/>
                  <a:gd name="T11" fmla="*/ 0 60000 65536"/>
                  <a:gd name="T12" fmla="*/ 0 60000 65536"/>
                  <a:gd name="T13" fmla="*/ 0 60000 65536"/>
                  <a:gd name="T14" fmla="*/ 0 60000 65536"/>
                  <a:gd name="T15" fmla="*/ 0 w 24"/>
                  <a:gd name="T16" fmla="*/ 0 h 28"/>
                  <a:gd name="T17" fmla="*/ 24 w 24"/>
                  <a:gd name="T18" fmla="*/ 28 h 28"/>
                </a:gdLst>
                <a:ahLst/>
                <a:cxnLst>
                  <a:cxn ang="T10">
                    <a:pos x="T0" y="T1"/>
                  </a:cxn>
                  <a:cxn ang="T11">
                    <a:pos x="T2" y="T3"/>
                  </a:cxn>
                  <a:cxn ang="T12">
                    <a:pos x="T4" y="T5"/>
                  </a:cxn>
                  <a:cxn ang="T13">
                    <a:pos x="T6" y="T7"/>
                  </a:cxn>
                  <a:cxn ang="T14">
                    <a:pos x="T8" y="T9"/>
                  </a:cxn>
                </a:cxnLst>
                <a:rect l="T15" t="T16" r="T17" b="T18"/>
                <a:pathLst>
                  <a:path w="24" h="28">
                    <a:moveTo>
                      <a:pt x="24" y="20"/>
                    </a:moveTo>
                    <a:lnTo>
                      <a:pt x="23" y="28"/>
                    </a:lnTo>
                    <a:lnTo>
                      <a:pt x="0" y="10"/>
                    </a:lnTo>
                    <a:lnTo>
                      <a:pt x="2" y="0"/>
                    </a:lnTo>
                    <a:lnTo>
                      <a:pt x="24" y="20"/>
                    </a:lnTo>
                    <a:close/>
                  </a:path>
                </a:pathLst>
              </a:custGeom>
              <a:solidFill>
                <a:srgbClr val="444444"/>
              </a:solidFill>
              <a:ln w="9525">
                <a:noFill/>
                <a:round/>
                <a:headEnd/>
                <a:tailEnd/>
              </a:ln>
            </p:spPr>
            <p:txBody>
              <a:bodyPr/>
              <a:lstStyle/>
              <a:p>
                <a:endParaRPr lang="en-US"/>
              </a:p>
            </p:txBody>
          </p:sp>
          <p:sp>
            <p:nvSpPr>
              <p:cNvPr id="52397" name="Freeform 370"/>
              <p:cNvSpPr>
                <a:spLocks/>
              </p:cNvSpPr>
              <p:nvPr/>
            </p:nvSpPr>
            <p:spPr bwMode="auto">
              <a:xfrm>
                <a:off x="4305" y="2907"/>
                <a:ext cx="26" cy="19"/>
              </a:xfrm>
              <a:custGeom>
                <a:avLst/>
                <a:gdLst>
                  <a:gd name="T0" fmla="*/ 26 w 26"/>
                  <a:gd name="T1" fmla="*/ 18 h 19"/>
                  <a:gd name="T2" fmla="*/ 24 w 26"/>
                  <a:gd name="T3" fmla="*/ 19 h 19"/>
                  <a:gd name="T4" fmla="*/ 0 w 26"/>
                  <a:gd name="T5" fmla="*/ 2 h 19"/>
                  <a:gd name="T6" fmla="*/ 3 w 26"/>
                  <a:gd name="T7" fmla="*/ 0 h 19"/>
                  <a:gd name="T8" fmla="*/ 26 w 26"/>
                  <a:gd name="T9" fmla="*/ 18 h 19"/>
                  <a:gd name="T10" fmla="*/ 0 60000 65536"/>
                  <a:gd name="T11" fmla="*/ 0 60000 65536"/>
                  <a:gd name="T12" fmla="*/ 0 60000 65536"/>
                  <a:gd name="T13" fmla="*/ 0 60000 65536"/>
                  <a:gd name="T14" fmla="*/ 0 60000 65536"/>
                  <a:gd name="T15" fmla="*/ 0 w 26"/>
                  <a:gd name="T16" fmla="*/ 0 h 19"/>
                  <a:gd name="T17" fmla="*/ 26 w 26"/>
                  <a:gd name="T18" fmla="*/ 19 h 19"/>
                </a:gdLst>
                <a:ahLst/>
                <a:cxnLst>
                  <a:cxn ang="T10">
                    <a:pos x="T0" y="T1"/>
                  </a:cxn>
                  <a:cxn ang="T11">
                    <a:pos x="T2" y="T3"/>
                  </a:cxn>
                  <a:cxn ang="T12">
                    <a:pos x="T4" y="T5"/>
                  </a:cxn>
                  <a:cxn ang="T13">
                    <a:pos x="T6" y="T7"/>
                  </a:cxn>
                  <a:cxn ang="T14">
                    <a:pos x="T8" y="T9"/>
                  </a:cxn>
                </a:cxnLst>
                <a:rect l="T15" t="T16" r="T17" b="T18"/>
                <a:pathLst>
                  <a:path w="26" h="19">
                    <a:moveTo>
                      <a:pt x="26" y="18"/>
                    </a:moveTo>
                    <a:lnTo>
                      <a:pt x="24" y="19"/>
                    </a:lnTo>
                    <a:lnTo>
                      <a:pt x="0" y="2"/>
                    </a:lnTo>
                    <a:lnTo>
                      <a:pt x="3" y="0"/>
                    </a:lnTo>
                    <a:lnTo>
                      <a:pt x="26" y="18"/>
                    </a:lnTo>
                    <a:close/>
                  </a:path>
                </a:pathLst>
              </a:custGeom>
              <a:solidFill>
                <a:srgbClr val="444444"/>
              </a:solidFill>
              <a:ln w="9525">
                <a:noFill/>
                <a:round/>
                <a:headEnd/>
                <a:tailEnd/>
              </a:ln>
            </p:spPr>
            <p:txBody>
              <a:bodyPr/>
              <a:lstStyle/>
              <a:p>
                <a:endParaRPr lang="en-US"/>
              </a:p>
            </p:txBody>
          </p:sp>
          <p:sp>
            <p:nvSpPr>
              <p:cNvPr id="52398" name="Freeform 371"/>
              <p:cNvSpPr>
                <a:spLocks/>
              </p:cNvSpPr>
              <p:nvPr/>
            </p:nvSpPr>
            <p:spPr bwMode="auto">
              <a:xfrm>
                <a:off x="4302" y="2909"/>
                <a:ext cx="27" cy="19"/>
              </a:xfrm>
              <a:custGeom>
                <a:avLst/>
                <a:gdLst>
                  <a:gd name="T0" fmla="*/ 27 w 27"/>
                  <a:gd name="T1" fmla="*/ 17 h 19"/>
                  <a:gd name="T2" fmla="*/ 24 w 27"/>
                  <a:gd name="T3" fmla="*/ 19 h 19"/>
                  <a:gd name="T4" fmla="*/ 0 w 27"/>
                  <a:gd name="T5" fmla="*/ 0 h 19"/>
                  <a:gd name="T6" fmla="*/ 3 w 27"/>
                  <a:gd name="T7" fmla="*/ 0 h 19"/>
                  <a:gd name="T8" fmla="*/ 27 w 27"/>
                  <a:gd name="T9" fmla="*/ 17 h 19"/>
                  <a:gd name="T10" fmla="*/ 0 60000 65536"/>
                  <a:gd name="T11" fmla="*/ 0 60000 65536"/>
                  <a:gd name="T12" fmla="*/ 0 60000 65536"/>
                  <a:gd name="T13" fmla="*/ 0 60000 65536"/>
                  <a:gd name="T14" fmla="*/ 0 60000 65536"/>
                  <a:gd name="T15" fmla="*/ 0 w 27"/>
                  <a:gd name="T16" fmla="*/ 0 h 19"/>
                  <a:gd name="T17" fmla="*/ 27 w 27"/>
                  <a:gd name="T18" fmla="*/ 19 h 19"/>
                </a:gdLst>
                <a:ahLst/>
                <a:cxnLst>
                  <a:cxn ang="T10">
                    <a:pos x="T0" y="T1"/>
                  </a:cxn>
                  <a:cxn ang="T11">
                    <a:pos x="T2" y="T3"/>
                  </a:cxn>
                  <a:cxn ang="T12">
                    <a:pos x="T4" y="T5"/>
                  </a:cxn>
                  <a:cxn ang="T13">
                    <a:pos x="T6" y="T7"/>
                  </a:cxn>
                  <a:cxn ang="T14">
                    <a:pos x="T8" y="T9"/>
                  </a:cxn>
                </a:cxnLst>
                <a:rect l="T15" t="T16" r="T17" b="T18"/>
                <a:pathLst>
                  <a:path w="27" h="19">
                    <a:moveTo>
                      <a:pt x="27" y="17"/>
                    </a:moveTo>
                    <a:lnTo>
                      <a:pt x="24" y="19"/>
                    </a:lnTo>
                    <a:lnTo>
                      <a:pt x="0" y="0"/>
                    </a:lnTo>
                    <a:lnTo>
                      <a:pt x="3" y="0"/>
                    </a:lnTo>
                    <a:lnTo>
                      <a:pt x="27" y="17"/>
                    </a:lnTo>
                    <a:close/>
                  </a:path>
                </a:pathLst>
              </a:custGeom>
              <a:solidFill>
                <a:srgbClr val="828282"/>
              </a:solidFill>
              <a:ln w="9525">
                <a:noFill/>
                <a:round/>
                <a:headEnd/>
                <a:tailEnd/>
              </a:ln>
            </p:spPr>
            <p:txBody>
              <a:bodyPr/>
              <a:lstStyle/>
              <a:p>
                <a:endParaRPr lang="en-US"/>
              </a:p>
            </p:txBody>
          </p:sp>
          <p:sp>
            <p:nvSpPr>
              <p:cNvPr id="52399" name="Freeform 372"/>
              <p:cNvSpPr>
                <a:spLocks/>
              </p:cNvSpPr>
              <p:nvPr/>
            </p:nvSpPr>
            <p:spPr bwMode="auto">
              <a:xfrm>
                <a:off x="4300" y="2909"/>
                <a:ext cx="26" cy="19"/>
              </a:xfrm>
              <a:custGeom>
                <a:avLst/>
                <a:gdLst>
                  <a:gd name="T0" fmla="*/ 26 w 26"/>
                  <a:gd name="T1" fmla="*/ 19 h 19"/>
                  <a:gd name="T2" fmla="*/ 23 w 26"/>
                  <a:gd name="T3" fmla="*/ 19 h 19"/>
                  <a:gd name="T4" fmla="*/ 0 w 26"/>
                  <a:gd name="T5" fmla="*/ 0 h 19"/>
                  <a:gd name="T6" fmla="*/ 2 w 26"/>
                  <a:gd name="T7" fmla="*/ 0 h 19"/>
                  <a:gd name="T8" fmla="*/ 26 w 26"/>
                  <a:gd name="T9" fmla="*/ 19 h 19"/>
                  <a:gd name="T10" fmla="*/ 0 60000 65536"/>
                  <a:gd name="T11" fmla="*/ 0 60000 65536"/>
                  <a:gd name="T12" fmla="*/ 0 60000 65536"/>
                  <a:gd name="T13" fmla="*/ 0 60000 65536"/>
                  <a:gd name="T14" fmla="*/ 0 60000 65536"/>
                  <a:gd name="T15" fmla="*/ 0 w 26"/>
                  <a:gd name="T16" fmla="*/ 0 h 19"/>
                  <a:gd name="T17" fmla="*/ 26 w 26"/>
                  <a:gd name="T18" fmla="*/ 19 h 19"/>
                </a:gdLst>
                <a:ahLst/>
                <a:cxnLst>
                  <a:cxn ang="T10">
                    <a:pos x="T0" y="T1"/>
                  </a:cxn>
                  <a:cxn ang="T11">
                    <a:pos x="T2" y="T3"/>
                  </a:cxn>
                  <a:cxn ang="T12">
                    <a:pos x="T4" y="T5"/>
                  </a:cxn>
                  <a:cxn ang="T13">
                    <a:pos x="T6" y="T7"/>
                  </a:cxn>
                  <a:cxn ang="T14">
                    <a:pos x="T8" y="T9"/>
                  </a:cxn>
                </a:cxnLst>
                <a:rect l="T15" t="T16" r="T17" b="T18"/>
                <a:pathLst>
                  <a:path w="26" h="19">
                    <a:moveTo>
                      <a:pt x="26" y="19"/>
                    </a:moveTo>
                    <a:lnTo>
                      <a:pt x="23" y="19"/>
                    </a:lnTo>
                    <a:lnTo>
                      <a:pt x="0" y="0"/>
                    </a:lnTo>
                    <a:lnTo>
                      <a:pt x="2" y="0"/>
                    </a:lnTo>
                    <a:lnTo>
                      <a:pt x="26" y="19"/>
                    </a:lnTo>
                    <a:close/>
                  </a:path>
                </a:pathLst>
              </a:custGeom>
              <a:solidFill>
                <a:srgbClr val="8A8A8A"/>
              </a:solidFill>
              <a:ln w="9525">
                <a:noFill/>
                <a:round/>
                <a:headEnd/>
                <a:tailEnd/>
              </a:ln>
            </p:spPr>
            <p:txBody>
              <a:bodyPr/>
              <a:lstStyle/>
              <a:p>
                <a:endParaRPr lang="en-US"/>
              </a:p>
            </p:txBody>
          </p:sp>
          <p:sp>
            <p:nvSpPr>
              <p:cNvPr id="52400" name="Freeform 373"/>
              <p:cNvSpPr>
                <a:spLocks/>
              </p:cNvSpPr>
              <p:nvPr/>
            </p:nvSpPr>
            <p:spPr bwMode="auto">
              <a:xfrm>
                <a:off x="4300" y="2909"/>
                <a:ext cx="23" cy="21"/>
              </a:xfrm>
              <a:custGeom>
                <a:avLst/>
                <a:gdLst>
                  <a:gd name="T0" fmla="*/ 23 w 23"/>
                  <a:gd name="T1" fmla="*/ 19 h 21"/>
                  <a:gd name="T2" fmla="*/ 23 w 23"/>
                  <a:gd name="T3" fmla="*/ 21 h 21"/>
                  <a:gd name="T4" fmla="*/ 0 w 23"/>
                  <a:gd name="T5" fmla="*/ 3 h 21"/>
                  <a:gd name="T6" fmla="*/ 0 w 23"/>
                  <a:gd name="T7" fmla="*/ 0 h 21"/>
                  <a:gd name="T8" fmla="*/ 23 w 23"/>
                  <a:gd name="T9" fmla="*/ 19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23" y="19"/>
                    </a:moveTo>
                    <a:lnTo>
                      <a:pt x="23" y="21"/>
                    </a:lnTo>
                    <a:lnTo>
                      <a:pt x="0" y="3"/>
                    </a:lnTo>
                    <a:lnTo>
                      <a:pt x="0" y="0"/>
                    </a:lnTo>
                    <a:lnTo>
                      <a:pt x="23" y="19"/>
                    </a:lnTo>
                    <a:close/>
                  </a:path>
                </a:pathLst>
              </a:custGeom>
              <a:solidFill>
                <a:srgbClr val="393939"/>
              </a:solidFill>
              <a:ln w="9525">
                <a:noFill/>
                <a:round/>
                <a:headEnd/>
                <a:tailEnd/>
              </a:ln>
            </p:spPr>
            <p:txBody>
              <a:bodyPr/>
              <a:lstStyle/>
              <a:p>
                <a:endParaRPr lang="en-US"/>
              </a:p>
            </p:txBody>
          </p:sp>
          <p:sp>
            <p:nvSpPr>
              <p:cNvPr id="52401" name="Freeform 374"/>
              <p:cNvSpPr>
                <a:spLocks/>
              </p:cNvSpPr>
              <p:nvPr/>
            </p:nvSpPr>
            <p:spPr bwMode="auto">
              <a:xfrm>
                <a:off x="4300" y="2838"/>
                <a:ext cx="52" cy="16"/>
              </a:xfrm>
              <a:custGeom>
                <a:avLst/>
                <a:gdLst>
                  <a:gd name="T0" fmla="*/ 52 w 52"/>
                  <a:gd name="T1" fmla="*/ 16 h 16"/>
                  <a:gd name="T2" fmla="*/ 23 w 52"/>
                  <a:gd name="T3" fmla="*/ 16 h 16"/>
                  <a:gd name="T4" fmla="*/ 0 w 52"/>
                  <a:gd name="T5" fmla="*/ 0 h 16"/>
                  <a:gd name="T6" fmla="*/ 27 w 52"/>
                  <a:gd name="T7" fmla="*/ 0 h 16"/>
                  <a:gd name="T8" fmla="*/ 52 w 52"/>
                  <a:gd name="T9" fmla="*/ 16 h 16"/>
                  <a:gd name="T10" fmla="*/ 0 60000 65536"/>
                  <a:gd name="T11" fmla="*/ 0 60000 65536"/>
                  <a:gd name="T12" fmla="*/ 0 60000 65536"/>
                  <a:gd name="T13" fmla="*/ 0 60000 65536"/>
                  <a:gd name="T14" fmla="*/ 0 60000 65536"/>
                  <a:gd name="T15" fmla="*/ 0 w 52"/>
                  <a:gd name="T16" fmla="*/ 0 h 16"/>
                  <a:gd name="T17" fmla="*/ 52 w 52"/>
                  <a:gd name="T18" fmla="*/ 16 h 16"/>
                </a:gdLst>
                <a:ahLst/>
                <a:cxnLst>
                  <a:cxn ang="T10">
                    <a:pos x="T0" y="T1"/>
                  </a:cxn>
                  <a:cxn ang="T11">
                    <a:pos x="T2" y="T3"/>
                  </a:cxn>
                  <a:cxn ang="T12">
                    <a:pos x="T4" y="T5"/>
                  </a:cxn>
                  <a:cxn ang="T13">
                    <a:pos x="T6" y="T7"/>
                  </a:cxn>
                  <a:cxn ang="T14">
                    <a:pos x="T8" y="T9"/>
                  </a:cxn>
                </a:cxnLst>
                <a:rect l="T15" t="T16" r="T17" b="T18"/>
                <a:pathLst>
                  <a:path w="52" h="16">
                    <a:moveTo>
                      <a:pt x="52" y="16"/>
                    </a:moveTo>
                    <a:lnTo>
                      <a:pt x="23" y="16"/>
                    </a:lnTo>
                    <a:lnTo>
                      <a:pt x="0" y="0"/>
                    </a:lnTo>
                    <a:lnTo>
                      <a:pt x="27" y="0"/>
                    </a:lnTo>
                    <a:lnTo>
                      <a:pt x="52" y="16"/>
                    </a:lnTo>
                    <a:close/>
                  </a:path>
                </a:pathLst>
              </a:custGeom>
              <a:solidFill>
                <a:srgbClr val="8A8A8A"/>
              </a:solidFill>
              <a:ln w="9525">
                <a:noFill/>
                <a:round/>
                <a:headEnd/>
                <a:tailEnd/>
              </a:ln>
            </p:spPr>
            <p:txBody>
              <a:bodyPr/>
              <a:lstStyle/>
              <a:p>
                <a:endParaRPr lang="en-US"/>
              </a:p>
            </p:txBody>
          </p:sp>
          <p:sp>
            <p:nvSpPr>
              <p:cNvPr id="52402" name="Freeform 375"/>
              <p:cNvSpPr>
                <a:spLocks/>
              </p:cNvSpPr>
              <p:nvPr/>
            </p:nvSpPr>
            <p:spPr bwMode="auto">
              <a:xfrm>
                <a:off x="4300" y="2838"/>
                <a:ext cx="23" cy="19"/>
              </a:xfrm>
              <a:custGeom>
                <a:avLst/>
                <a:gdLst>
                  <a:gd name="T0" fmla="*/ 23 w 23"/>
                  <a:gd name="T1" fmla="*/ 16 h 19"/>
                  <a:gd name="T2" fmla="*/ 23 w 23"/>
                  <a:gd name="T3" fmla="*/ 19 h 19"/>
                  <a:gd name="T4" fmla="*/ 0 w 23"/>
                  <a:gd name="T5" fmla="*/ 1 h 19"/>
                  <a:gd name="T6" fmla="*/ 0 w 23"/>
                  <a:gd name="T7" fmla="*/ 0 h 19"/>
                  <a:gd name="T8" fmla="*/ 23 w 23"/>
                  <a:gd name="T9" fmla="*/ 16 h 19"/>
                  <a:gd name="T10" fmla="*/ 0 60000 65536"/>
                  <a:gd name="T11" fmla="*/ 0 60000 65536"/>
                  <a:gd name="T12" fmla="*/ 0 60000 65536"/>
                  <a:gd name="T13" fmla="*/ 0 60000 65536"/>
                  <a:gd name="T14" fmla="*/ 0 60000 65536"/>
                  <a:gd name="T15" fmla="*/ 0 w 23"/>
                  <a:gd name="T16" fmla="*/ 0 h 19"/>
                  <a:gd name="T17" fmla="*/ 23 w 23"/>
                  <a:gd name="T18" fmla="*/ 19 h 19"/>
                </a:gdLst>
                <a:ahLst/>
                <a:cxnLst>
                  <a:cxn ang="T10">
                    <a:pos x="T0" y="T1"/>
                  </a:cxn>
                  <a:cxn ang="T11">
                    <a:pos x="T2" y="T3"/>
                  </a:cxn>
                  <a:cxn ang="T12">
                    <a:pos x="T4" y="T5"/>
                  </a:cxn>
                  <a:cxn ang="T13">
                    <a:pos x="T6" y="T7"/>
                  </a:cxn>
                  <a:cxn ang="T14">
                    <a:pos x="T8" y="T9"/>
                  </a:cxn>
                </a:cxnLst>
                <a:rect l="T15" t="T16" r="T17" b="T18"/>
                <a:pathLst>
                  <a:path w="23" h="19">
                    <a:moveTo>
                      <a:pt x="23" y="16"/>
                    </a:moveTo>
                    <a:lnTo>
                      <a:pt x="23" y="19"/>
                    </a:lnTo>
                    <a:lnTo>
                      <a:pt x="0" y="1"/>
                    </a:lnTo>
                    <a:lnTo>
                      <a:pt x="0" y="0"/>
                    </a:lnTo>
                    <a:lnTo>
                      <a:pt x="23" y="16"/>
                    </a:lnTo>
                    <a:close/>
                  </a:path>
                </a:pathLst>
              </a:custGeom>
              <a:solidFill>
                <a:srgbClr val="393939"/>
              </a:solidFill>
              <a:ln w="9525">
                <a:noFill/>
                <a:round/>
                <a:headEnd/>
                <a:tailEnd/>
              </a:ln>
            </p:spPr>
            <p:txBody>
              <a:bodyPr/>
              <a:lstStyle/>
              <a:p>
                <a:endParaRPr lang="en-US"/>
              </a:p>
            </p:txBody>
          </p:sp>
          <p:sp>
            <p:nvSpPr>
              <p:cNvPr id="52403" name="Freeform 376"/>
              <p:cNvSpPr>
                <a:spLocks/>
              </p:cNvSpPr>
              <p:nvPr/>
            </p:nvSpPr>
            <p:spPr bwMode="auto">
              <a:xfrm>
                <a:off x="4323" y="2854"/>
                <a:ext cx="29" cy="76"/>
              </a:xfrm>
              <a:custGeom>
                <a:avLst/>
                <a:gdLst>
                  <a:gd name="T0" fmla="*/ 29 w 29"/>
                  <a:gd name="T1" fmla="*/ 74 h 76"/>
                  <a:gd name="T2" fmla="*/ 27 w 29"/>
                  <a:gd name="T3" fmla="*/ 74 h 76"/>
                  <a:gd name="T4" fmla="*/ 22 w 29"/>
                  <a:gd name="T5" fmla="*/ 72 h 76"/>
                  <a:gd name="T6" fmla="*/ 19 w 29"/>
                  <a:gd name="T7" fmla="*/ 69 h 76"/>
                  <a:gd name="T8" fmla="*/ 19 w 29"/>
                  <a:gd name="T9" fmla="*/ 63 h 76"/>
                  <a:gd name="T10" fmla="*/ 19 w 29"/>
                  <a:gd name="T11" fmla="*/ 14 h 76"/>
                  <a:gd name="T12" fmla="*/ 20 w 29"/>
                  <a:gd name="T13" fmla="*/ 5 h 76"/>
                  <a:gd name="T14" fmla="*/ 22 w 29"/>
                  <a:gd name="T15" fmla="*/ 3 h 76"/>
                  <a:gd name="T16" fmla="*/ 27 w 29"/>
                  <a:gd name="T17" fmla="*/ 3 h 76"/>
                  <a:gd name="T18" fmla="*/ 29 w 29"/>
                  <a:gd name="T19" fmla="*/ 3 h 76"/>
                  <a:gd name="T20" fmla="*/ 29 w 29"/>
                  <a:gd name="T21" fmla="*/ 0 h 76"/>
                  <a:gd name="T22" fmla="*/ 0 w 29"/>
                  <a:gd name="T23" fmla="*/ 0 h 76"/>
                  <a:gd name="T24" fmla="*/ 0 w 29"/>
                  <a:gd name="T25" fmla="*/ 3 h 76"/>
                  <a:gd name="T26" fmla="*/ 3 w 29"/>
                  <a:gd name="T27" fmla="*/ 3 h 76"/>
                  <a:gd name="T28" fmla="*/ 8 w 29"/>
                  <a:gd name="T29" fmla="*/ 3 h 76"/>
                  <a:gd name="T30" fmla="*/ 9 w 29"/>
                  <a:gd name="T31" fmla="*/ 6 h 76"/>
                  <a:gd name="T32" fmla="*/ 9 w 29"/>
                  <a:gd name="T33" fmla="*/ 14 h 76"/>
                  <a:gd name="T34" fmla="*/ 9 w 29"/>
                  <a:gd name="T35" fmla="*/ 63 h 76"/>
                  <a:gd name="T36" fmla="*/ 8 w 29"/>
                  <a:gd name="T37" fmla="*/ 71 h 76"/>
                  <a:gd name="T38" fmla="*/ 6 w 29"/>
                  <a:gd name="T39" fmla="*/ 72 h 76"/>
                  <a:gd name="T40" fmla="*/ 3 w 29"/>
                  <a:gd name="T41" fmla="*/ 74 h 76"/>
                  <a:gd name="T42" fmla="*/ 0 w 29"/>
                  <a:gd name="T43" fmla="*/ 74 h 76"/>
                  <a:gd name="T44" fmla="*/ 0 w 29"/>
                  <a:gd name="T45" fmla="*/ 76 h 76"/>
                  <a:gd name="T46" fmla="*/ 29 w 29"/>
                  <a:gd name="T47" fmla="*/ 76 h 76"/>
                  <a:gd name="T48" fmla="*/ 29 w 29"/>
                  <a:gd name="T49" fmla="*/ 74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
                  <a:gd name="T76" fmla="*/ 0 h 76"/>
                  <a:gd name="T77" fmla="*/ 29 w 29"/>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 h="76">
                    <a:moveTo>
                      <a:pt x="29" y="74"/>
                    </a:moveTo>
                    <a:lnTo>
                      <a:pt x="27" y="74"/>
                    </a:lnTo>
                    <a:lnTo>
                      <a:pt x="22" y="72"/>
                    </a:lnTo>
                    <a:lnTo>
                      <a:pt x="19" y="69"/>
                    </a:lnTo>
                    <a:lnTo>
                      <a:pt x="19" y="63"/>
                    </a:lnTo>
                    <a:lnTo>
                      <a:pt x="19" y="14"/>
                    </a:lnTo>
                    <a:lnTo>
                      <a:pt x="20" y="5"/>
                    </a:lnTo>
                    <a:lnTo>
                      <a:pt x="22" y="3"/>
                    </a:lnTo>
                    <a:lnTo>
                      <a:pt x="27" y="3"/>
                    </a:lnTo>
                    <a:lnTo>
                      <a:pt x="29" y="3"/>
                    </a:lnTo>
                    <a:lnTo>
                      <a:pt x="29" y="0"/>
                    </a:lnTo>
                    <a:lnTo>
                      <a:pt x="0" y="0"/>
                    </a:lnTo>
                    <a:lnTo>
                      <a:pt x="0" y="3"/>
                    </a:lnTo>
                    <a:lnTo>
                      <a:pt x="3" y="3"/>
                    </a:lnTo>
                    <a:lnTo>
                      <a:pt x="8" y="3"/>
                    </a:lnTo>
                    <a:lnTo>
                      <a:pt x="9" y="6"/>
                    </a:lnTo>
                    <a:lnTo>
                      <a:pt x="9" y="14"/>
                    </a:lnTo>
                    <a:lnTo>
                      <a:pt x="9" y="63"/>
                    </a:lnTo>
                    <a:lnTo>
                      <a:pt x="8" y="71"/>
                    </a:lnTo>
                    <a:lnTo>
                      <a:pt x="6" y="72"/>
                    </a:lnTo>
                    <a:lnTo>
                      <a:pt x="3" y="74"/>
                    </a:lnTo>
                    <a:lnTo>
                      <a:pt x="0" y="74"/>
                    </a:lnTo>
                    <a:lnTo>
                      <a:pt x="0" y="76"/>
                    </a:lnTo>
                    <a:lnTo>
                      <a:pt x="29" y="76"/>
                    </a:lnTo>
                    <a:lnTo>
                      <a:pt x="29" y="74"/>
                    </a:lnTo>
                    <a:close/>
                  </a:path>
                </a:pathLst>
              </a:custGeom>
              <a:solidFill>
                <a:srgbClr val="111111"/>
              </a:solidFill>
              <a:ln w="9525">
                <a:noFill/>
                <a:round/>
                <a:headEnd/>
                <a:tailEnd/>
              </a:ln>
            </p:spPr>
            <p:txBody>
              <a:bodyPr/>
              <a:lstStyle/>
              <a:p>
                <a:endParaRPr lang="en-US"/>
              </a:p>
            </p:txBody>
          </p:sp>
          <p:sp>
            <p:nvSpPr>
              <p:cNvPr id="52404" name="Freeform 377"/>
              <p:cNvSpPr>
                <a:spLocks/>
              </p:cNvSpPr>
              <p:nvPr/>
            </p:nvSpPr>
            <p:spPr bwMode="auto">
              <a:xfrm>
                <a:off x="4289" y="2834"/>
                <a:ext cx="29" cy="20"/>
              </a:xfrm>
              <a:custGeom>
                <a:avLst/>
                <a:gdLst>
                  <a:gd name="T0" fmla="*/ 29 w 29"/>
                  <a:gd name="T1" fmla="*/ 17 h 20"/>
                  <a:gd name="T2" fmla="*/ 24 w 29"/>
                  <a:gd name="T3" fmla="*/ 20 h 20"/>
                  <a:gd name="T4" fmla="*/ 0 w 29"/>
                  <a:gd name="T5" fmla="*/ 4 h 20"/>
                  <a:gd name="T6" fmla="*/ 6 w 29"/>
                  <a:gd name="T7" fmla="*/ 0 h 20"/>
                  <a:gd name="T8" fmla="*/ 29 w 29"/>
                  <a:gd name="T9" fmla="*/ 17 h 20"/>
                  <a:gd name="T10" fmla="*/ 0 60000 65536"/>
                  <a:gd name="T11" fmla="*/ 0 60000 65536"/>
                  <a:gd name="T12" fmla="*/ 0 60000 65536"/>
                  <a:gd name="T13" fmla="*/ 0 60000 65536"/>
                  <a:gd name="T14" fmla="*/ 0 60000 65536"/>
                  <a:gd name="T15" fmla="*/ 0 w 29"/>
                  <a:gd name="T16" fmla="*/ 0 h 20"/>
                  <a:gd name="T17" fmla="*/ 29 w 29"/>
                  <a:gd name="T18" fmla="*/ 20 h 20"/>
                </a:gdLst>
                <a:ahLst/>
                <a:cxnLst>
                  <a:cxn ang="T10">
                    <a:pos x="T0" y="T1"/>
                  </a:cxn>
                  <a:cxn ang="T11">
                    <a:pos x="T2" y="T3"/>
                  </a:cxn>
                  <a:cxn ang="T12">
                    <a:pos x="T4" y="T5"/>
                  </a:cxn>
                  <a:cxn ang="T13">
                    <a:pos x="T6" y="T7"/>
                  </a:cxn>
                  <a:cxn ang="T14">
                    <a:pos x="T8" y="T9"/>
                  </a:cxn>
                </a:cxnLst>
                <a:rect l="T15" t="T16" r="T17" b="T18"/>
                <a:pathLst>
                  <a:path w="29" h="20">
                    <a:moveTo>
                      <a:pt x="29" y="17"/>
                    </a:moveTo>
                    <a:lnTo>
                      <a:pt x="24" y="20"/>
                    </a:lnTo>
                    <a:lnTo>
                      <a:pt x="0" y="4"/>
                    </a:lnTo>
                    <a:lnTo>
                      <a:pt x="6" y="0"/>
                    </a:lnTo>
                    <a:lnTo>
                      <a:pt x="29" y="17"/>
                    </a:lnTo>
                    <a:close/>
                  </a:path>
                </a:pathLst>
              </a:custGeom>
              <a:solidFill>
                <a:srgbClr val="7E7E7E"/>
              </a:solidFill>
              <a:ln w="9525">
                <a:noFill/>
                <a:round/>
                <a:headEnd/>
                <a:tailEnd/>
              </a:ln>
            </p:spPr>
            <p:txBody>
              <a:bodyPr/>
              <a:lstStyle/>
              <a:p>
                <a:endParaRPr lang="en-US"/>
              </a:p>
            </p:txBody>
          </p:sp>
          <p:sp>
            <p:nvSpPr>
              <p:cNvPr id="52405" name="Freeform 378"/>
              <p:cNvSpPr>
                <a:spLocks/>
              </p:cNvSpPr>
              <p:nvPr/>
            </p:nvSpPr>
            <p:spPr bwMode="auto">
              <a:xfrm>
                <a:off x="4292" y="2834"/>
                <a:ext cx="26" cy="18"/>
              </a:xfrm>
              <a:custGeom>
                <a:avLst/>
                <a:gdLst>
                  <a:gd name="T0" fmla="*/ 26 w 26"/>
                  <a:gd name="T1" fmla="*/ 17 h 18"/>
                  <a:gd name="T2" fmla="*/ 24 w 26"/>
                  <a:gd name="T3" fmla="*/ 18 h 18"/>
                  <a:gd name="T4" fmla="*/ 0 w 26"/>
                  <a:gd name="T5" fmla="*/ 2 h 18"/>
                  <a:gd name="T6" fmla="*/ 3 w 26"/>
                  <a:gd name="T7" fmla="*/ 0 h 18"/>
                  <a:gd name="T8" fmla="*/ 26 w 26"/>
                  <a:gd name="T9" fmla="*/ 17 h 18"/>
                  <a:gd name="T10" fmla="*/ 0 60000 65536"/>
                  <a:gd name="T11" fmla="*/ 0 60000 65536"/>
                  <a:gd name="T12" fmla="*/ 0 60000 65536"/>
                  <a:gd name="T13" fmla="*/ 0 60000 65536"/>
                  <a:gd name="T14" fmla="*/ 0 60000 65536"/>
                  <a:gd name="T15" fmla="*/ 0 w 26"/>
                  <a:gd name="T16" fmla="*/ 0 h 18"/>
                  <a:gd name="T17" fmla="*/ 26 w 26"/>
                  <a:gd name="T18" fmla="*/ 18 h 18"/>
                </a:gdLst>
                <a:ahLst/>
                <a:cxnLst>
                  <a:cxn ang="T10">
                    <a:pos x="T0" y="T1"/>
                  </a:cxn>
                  <a:cxn ang="T11">
                    <a:pos x="T2" y="T3"/>
                  </a:cxn>
                  <a:cxn ang="T12">
                    <a:pos x="T4" y="T5"/>
                  </a:cxn>
                  <a:cxn ang="T13">
                    <a:pos x="T6" y="T7"/>
                  </a:cxn>
                  <a:cxn ang="T14">
                    <a:pos x="T8" y="T9"/>
                  </a:cxn>
                </a:cxnLst>
                <a:rect l="T15" t="T16" r="T17" b="T18"/>
                <a:pathLst>
                  <a:path w="26" h="18">
                    <a:moveTo>
                      <a:pt x="26" y="17"/>
                    </a:moveTo>
                    <a:lnTo>
                      <a:pt x="24" y="18"/>
                    </a:lnTo>
                    <a:lnTo>
                      <a:pt x="0" y="2"/>
                    </a:lnTo>
                    <a:lnTo>
                      <a:pt x="3" y="0"/>
                    </a:lnTo>
                    <a:lnTo>
                      <a:pt x="26" y="17"/>
                    </a:lnTo>
                    <a:close/>
                  </a:path>
                </a:pathLst>
              </a:custGeom>
              <a:solidFill>
                <a:srgbClr val="7E7E7E"/>
              </a:solidFill>
              <a:ln w="9525">
                <a:noFill/>
                <a:round/>
                <a:headEnd/>
                <a:tailEnd/>
              </a:ln>
            </p:spPr>
            <p:txBody>
              <a:bodyPr/>
              <a:lstStyle/>
              <a:p>
                <a:endParaRPr lang="en-US"/>
              </a:p>
            </p:txBody>
          </p:sp>
          <p:sp>
            <p:nvSpPr>
              <p:cNvPr id="52406" name="Freeform 379"/>
              <p:cNvSpPr>
                <a:spLocks/>
              </p:cNvSpPr>
              <p:nvPr/>
            </p:nvSpPr>
            <p:spPr bwMode="auto">
              <a:xfrm>
                <a:off x="4289" y="2836"/>
                <a:ext cx="27" cy="18"/>
              </a:xfrm>
              <a:custGeom>
                <a:avLst/>
                <a:gdLst>
                  <a:gd name="T0" fmla="*/ 27 w 27"/>
                  <a:gd name="T1" fmla="*/ 16 h 18"/>
                  <a:gd name="T2" fmla="*/ 24 w 27"/>
                  <a:gd name="T3" fmla="*/ 18 h 18"/>
                  <a:gd name="T4" fmla="*/ 0 w 27"/>
                  <a:gd name="T5" fmla="*/ 2 h 18"/>
                  <a:gd name="T6" fmla="*/ 3 w 27"/>
                  <a:gd name="T7" fmla="*/ 0 h 18"/>
                  <a:gd name="T8" fmla="*/ 27 w 27"/>
                  <a:gd name="T9" fmla="*/ 16 h 18"/>
                  <a:gd name="T10" fmla="*/ 0 60000 65536"/>
                  <a:gd name="T11" fmla="*/ 0 60000 65536"/>
                  <a:gd name="T12" fmla="*/ 0 60000 65536"/>
                  <a:gd name="T13" fmla="*/ 0 60000 65536"/>
                  <a:gd name="T14" fmla="*/ 0 60000 65536"/>
                  <a:gd name="T15" fmla="*/ 0 w 27"/>
                  <a:gd name="T16" fmla="*/ 0 h 18"/>
                  <a:gd name="T17" fmla="*/ 27 w 27"/>
                  <a:gd name="T18" fmla="*/ 18 h 18"/>
                </a:gdLst>
                <a:ahLst/>
                <a:cxnLst>
                  <a:cxn ang="T10">
                    <a:pos x="T0" y="T1"/>
                  </a:cxn>
                  <a:cxn ang="T11">
                    <a:pos x="T2" y="T3"/>
                  </a:cxn>
                  <a:cxn ang="T12">
                    <a:pos x="T4" y="T5"/>
                  </a:cxn>
                  <a:cxn ang="T13">
                    <a:pos x="T6" y="T7"/>
                  </a:cxn>
                  <a:cxn ang="T14">
                    <a:pos x="T8" y="T9"/>
                  </a:cxn>
                </a:cxnLst>
                <a:rect l="T15" t="T16" r="T17" b="T18"/>
                <a:pathLst>
                  <a:path w="27" h="18">
                    <a:moveTo>
                      <a:pt x="27" y="16"/>
                    </a:moveTo>
                    <a:lnTo>
                      <a:pt x="24" y="18"/>
                    </a:lnTo>
                    <a:lnTo>
                      <a:pt x="0" y="2"/>
                    </a:lnTo>
                    <a:lnTo>
                      <a:pt x="3" y="0"/>
                    </a:lnTo>
                    <a:lnTo>
                      <a:pt x="27" y="16"/>
                    </a:lnTo>
                    <a:close/>
                  </a:path>
                </a:pathLst>
              </a:custGeom>
              <a:solidFill>
                <a:srgbClr val="7C7C7C"/>
              </a:solidFill>
              <a:ln w="9525">
                <a:noFill/>
                <a:round/>
                <a:headEnd/>
                <a:tailEnd/>
              </a:ln>
            </p:spPr>
            <p:txBody>
              <a:bodyPr/>
              <a:lstStyle/>
              <a:p>
                <a:endParaRPr lang="en-US"/>
              </a:p>
            </p:txBody>
          </p:sp>
          <p:sp>
            <p:nvSpPr>
              <p:cNvPr id="52407" name="Freeform 380"/>
              <p:cNvSpPr>
                <a:spLocks/>
              </p:cNvSpPr>
              <p:nvPr/>
            </p:nvSpPr>
            <p:spPr bwMode="auto">
              <a:xfrm>
                <a:off x="4284" y="2838"/>
                <a:ext cx="29" cy="21"/>
              </a:xfrm>
              <a:custGeom>
                <a:avLst/>
                <a:gdLst>
                  <a:gd name="T0" fmla="*/ 29 w 29"/>
                  <a:gd name="T1" fmla="*/ 16 h 21"/>
                  <a:gd name="T2" fmla="*/ 22 w 29"/>
                  <a:gd name="T3" fmla="*/ 21 h 21"/>
                  <a:gd name="T4" fmla="*/ 0 w 29"/>
                  <a:gd name="T5" fmla="*/ 5 h 21"/>
                  <a:gd name="T6" fmla="*/ 5 w 29"/>
                  <a:gd name="T7" fmla="*/ 0 h 21"/>
                  <a:gd name="T8" fmla="*/ 29 w 29"/>
                  <a:gd name="T9" fmla="*/ 16 h 21"/>
                  <a:gd name="T10" fmla="*/ 0 60000 65536"/>
                  <a:gd name="T11" fmla="*/ 0 60000 65536"/>
                  <a:gd name="T12" fmla="*/ 0 60000 65536"/>
                  <a:gd name="T13" fmla="*/ 0 60000 65536"/>
                  <a:gd name="T14" fmla="*/ 0 60000 65536"/>
                  <a:gd name="T15" fmla="*/ 0 w 29"/>
                  <a:gd name="T16" fmla="*/ 0 h 21"/>
                  <a:gd name="T17" fmla="*/ 29 w 29"/>
                  <a:gd name="T18" fmla="*/ 21 h 21"/>
                </a:gdLst>
                <a:ahLst/>
                <a:cxnLst>
                  <a:cxn ang="T10">
                    <a:pos x="T0" y="T1"/>
                  </a:cxn>
                  <a:cxn ang="T11">
                    <a:pos x="T2" y="T3"/>
                  </a:cxn>
                  <a:cxn ang="T12">
                    <a:pos x="T4" y="T5"/>
                  </a:cxn>
                  <a:cxn ang="T13">
                    <a:pos x="T6" y="T7"/>
                  </a:cxn>
                  <a:cxn ang="T14">
                    <a:pos x="T8" y="T9"/>
                  </a:cxn>
                </a:cxnLst>
                <a:rect l="T15" t="T16" r="T17" b="T18"/>
                <a:pathLst>
                  <a:path w="29" h="21">
                    <a:moveTo>
                      <a:pt x="29" y="16"/>
                    </a:moveTo>
                    <a:lnTo>
                      <a:pt x="22" y="21"/>
                    </a:lnTo>
                    <a:lnTo>
                      <a:pt x="0" y="5"/>
                    </a:lnTo>
                    <a:lnTo>
                      <a:pt x="5" y="0"/>
                    </a:lnTo>
                    <a:lnTo>
                      <a:pt x="29" y="16"/>
                    </a:lnTo>
                    <a:close/>
                  </a:path>
                </a:pathLst>
              </a:custGeom>
              <a:solidFill>
                <a:srgbClr val="7A7A7A"/>
              </a:solidFill>
              <a:ln w="9525">
                <a:noFill/>
                <a:round/>
                <a:headEnd/>
                <a:tailEnd/>
              </a:ln>
            </p:spPr>
            <p:txBody>
              <a:bodyPr/>
              <a:lstStyle/>
              <a:p>
                <a:endParaRPr lang="en-US"/>
              </a:p>
            </p:txBody>
          </p:sp>
          <p:sp>
            <p:nvSpPr>
              <p:cNvPr id="52408" name="Freeform 381"/>
              <p:cNvSpPr>
                <a:spLocks/>
              </p:cNvSpPr>
              <p:nvPr/>
            </p:nvSpPr>
            <p:spPr bwMode="auto">
              <a:xfrm>
                <a:off x="4287" y="2838"/>
                <a:ext cx="26" cy="19"/>
              </a:xfrm>
              <a:custGeom>
                <a:avLst/>
                <a:gdLst>
                  <a:gd name="T0" fmla="*/ 26 w 26"/>
                  <a:gd name="T1" fmla="*/ 16 h 19"/>
                  <a:gd name="T2" fmla="*/ 23 w 26"/>
                  <a:gd name="T3" fmla="*/ 19 h 19"/>
                  <a:gd name="T4" fmla="*/ 0 w 26"/>
                  <a:gd name="T5" fmla="*/ 1 h 19"/>
                  <a:gd name="T6" fmla="*/ 2 w 26"/>
                  <a:gd name="T7" fmla="*/ 0 h 19"/>
                  <a:gd name="T8" fmla="*/ 26 w 26"/>
                  <a:gd name="T9" fmla="*/ 16 h 19"/>
                  <a:gd name="T10" fmla="*/ 0 60000 65536"/>
                  <a:gd name="T11" fmla="*/ 0 60000 65536"/>
                  <a:gd name="T12" fmla="*/ 0 60000 65536"/>
                  <a:gd name="T13" fmla="*/ 0 60000 65536"/>
                  <a:gd name="T14" fmla="*/ 0 60000 65536"/>
                  <a:gd name="T15" fmla="*/ 0 w 26"/>
                  <a:gd name="T16" fmla="*/ 0 h 19"/>
                  <a:gd name="T17" fmla="*/ 26 w 26"/>
                  <a:gd name="T18" fmla="*/ 19 h 19"/>
                </a:gdLst>
                <a:ahLst/>
                <a:cxnLst>
                  <a:cxn ang="T10">
                    <a:pos x="T0" y="T1"/>
                  </a:cxn>
                  <a:cxn ang="T11">
                    <a:pos x="T2" y="T3"/>
                  </a:cxn>
                  <a:cxn ang="T12">
                    <a:pos x="T4" y="T5"/>
                  </a:cxn>
                  <a:cxn ang="T13">
                    <a:pos x="T6" y="T7"/>
                  </a:cxn>
                  <a:cxn ang="T14">
                    <a:pos x="T8" y="T9"/>
                  </a:cxn>
                </a:cxnLst>
                <a:rect l="T15" t="T16" r="T17" b="T18"/>
                <a:pathLst>
                  <a:path w="26" h="19">
                    <a:moveTo>
                      <a:pt x="26" y="16"/>
                    </a:moveTo>
                    <a:lnTo>
                      <a:pt x="23" y="19"/>
                    </a:lnTo>
                    <a:lnTo>
                      <a:pt x="0" y="1"/>
                    </a:lnTo>
                    <a:lnTo>
                      <a:pt x="2" y="0"/>
                    </a:lnTo>
                    <a:lnTo>
                      <a:pt x="26" y="16"/>
                    </a:lnTo>
                    <a:close/>
                  </a:path>
                </a:pathLst>
              </a:custGeom>
              <a:solidFill>
                <a:srgbClr val="7A7A7A"/>
              </a:solidFill>
              <a:ln w="9525">
                <a:noFill/>
                <a:round/>
                <a:headEnd/>
                <a:tailEnd/>
              </a:ln>
            </p:spPr>
            <p:txBody>
              <a:bodyPr/>
              <a:lstStyle/>
              <a:p>
                <a:endParaRPr lang="en-US"/>
              </a:p>
            </p:txBody>
          </p:sp>
          <p:sp>
            <p:nvSpPr>
              <p:cNvPr id="52409" name="Freeform 382"/>
              <p:cNvSpPr>
                <a:spLocks/>
              </p:cNvSpPr>
              <p:nvPr/>
            </p:nvSpPr>
            <p:spPr bwMode="auto">
              <a:xfrm>
                <a:off x="4284" y="2839"/>
                <a:ext cx="26" cy="20"/>
              </a:xfrm>
              <a:custGeom>
                <a:avLst/>
                <a:gdLst>
                  <a:gd name="T0" fmla="*/ 26 w 26"/>
                  <a:gd name="T1" fmla="*/ 18 h 20"/>
                  <a:gd name="T2" fmla="*/ 22 w 26"/>
                  <a:gd name="T3" fmla="*/ 20 h 20"/>
                  <a:gd name="T4" fmla="*/ 0 w 26"/>
                  <a:gd name="T5" fmla="*/ 4 h 20"/>
                  <a:gd name="T6" fmla="*/ 3 w 26"/>
                  <a:gd name="T7" fmla="*/ 0 h 20"/>
                  <a:gd name="T8" fmla="*/ 26 w 26"/>
                  <a:gd name="T9" fmla="*/ 18 h 20"/>
                  <a:gd name="T10" fmla="*/ 0 60000 65536"/>
                  <a:gd name="T11" fmla="*/ 0 60000 65536"/>
                  <a:gd name="T12" fmla="*/ 0 60000 65536"/>
                  <a:gd name="T13" fmla="*/ 0 60000 65536"/>
                  <a:gd name="T14" fmla="*/ 0 60000 65536"/>
                  <a:gd name="T15" fmla="*/ 0 w 26"/>
                  <a:gd name="T16" fmla="*/ 0 h 20"/>
                  <a:gd name="T17" fmla="*/ 26 w 26"/>
                  <a:gd name="T18" fmla="*/ 20 h 20"/>
                </a:gdLst>
                <a:ahLst/>
                <a:cxnLst>
                  <a:cxn ang="T10">
                    <a:pos x="T0" y="T1"/>
                  </a:cxn>
                  <a:cxn ang="T11">
                    <a:pos x="T2" y="T3"/>
                  </a:cxn>
                  <a:cxn ang="T12">
                    <a:pos x="T4" y="T5"/>
                  </a:cxn>
                  <a:cxn ang="T13">
                    <a:pos x="T6" y="T7"/>
                  </a:cxn>
                  <a:cxn ang="T14">
                    <a:pos x="T8" y="T9"/>
                  </a:cxn>
                </a:cxnLst>
                <a:rect l="T15" t="T16" r="T17" b="T18"/>
                <a:pathLst>
                  <a:path w="26" h="20">
                    <a:moveTo>
                      <a:pt x="26" y="18"/>
                    </a:moveTo>
                    <a:lnTo>
                      <a:pt x="22" y="20"/>
                    </a:lnTo>
                    <a:lnTo>
                      <a:pt x="0" y="4"/>
                    </a:lnTo>
                    <a:lnTo>
                      <a:pt x="3" y="0"/>
                    </a:lnTo>
                    <a:lnTo>
                      <a:pt x="26" y="18"/>
                    </a:lnTo>
                    <a:close/>
                  </a:path>
                </a:pathLst>
              </a:custGeom>
              <a:solidFill>
                <a:srgbClr val="767676"/>
              </a:solidFill>
              <a:ln w="9525">
                <a:noFill/>
                <a:round/>
                <a:headEnd/>
                <a:tailEnd/>
              </a:ln>
            </p:spPr>
            <p:txBody>
              <a:bodyPr/>
              <a:lstStyle/>
              <a:p>
                <a:endParaRPr lang="en-US"/>
              </a:p>
            </p:txBody>
          </p:sp>
          <p:sp>
            <p:nvSpPr>
              <p:cNvPr id="52410" name="Freeform 383"/>
              <p:cNvSpPr>
                <a:spLocks/>
              </p:cNvSpPr>
              <p:nvPr/>
            </p:nvSpPr>
            <p:spPr bwMode="auto">
              <a:xfrm>
                <a:off x="4279" y="2843"/>
                <a:ext cx="27" cy="21"/>
              </a:xfrm>
              <a:custGeom>
                <a:avLst/>
                <a:gdLst>
                  <a:gd name="T0" fmla="*/ 27 w 27"/>
                  <a:gd name="T1" fmla="*/ 16 h 21"/>
                  <a:gd name="T2" fmla="*/ 24 w 27"/>
                  <a:gd name="T3" fmla="*/ 21 h 21"/>
                  <a:gd name="T4" fmla="*/ 0 w 27"/>
                  <a:gd name="T5" fmla="*/ 4 h 21"/>
                  <a:gd name="T6" fmla="*/ 5 w 27"/>
                  <a:gd name="T7" fmla="*/ 0 h 21"/>
                  <a:gd name="T8" fmla="*/ 27 w 27"/>
                  <a:gd name="T9" fmla="*/ 16 h 21"/>
                  <a:gd name="T10" fmla="*/ 0 60000 65536"/>
                  <a:gd name="T11" fmla="*/ 0 60000 65536"/>
                  <a:gd name="T12" fmla="*/ 0 60000 65536"/>
                  <a:gd name="T13" fmla="*/ 0 60000 65536"/>
                  <a:gd name="T14" fmla="*/ 0 60000 65536"/>
                  <a:gd name="T15" fmla="*/ 0 w 27"/>
                  <a:gd name="T16" fmla="*/ 0 h 21"/>
                  <a:gd name="T17" fmla="*/ 27 w 27"/>
                  <a:gd name="T18" fmla="*/ 21 h 21"/>
                </a:gdLst>
                <a:ahLst/>
                <a:cxnLst>
                  <a:cxn ang="T10">
                    <a:pos x="T0" y="T1"/>
                  </a:cxn>
                  <a:cxn ang="T11">
                    <a:pos x="T2" y="T3"/>
                  </a:cxn>
                  <a:cxn ang="T12">
                    <a:pos x="T4" y="T5"/>
                  </a:cxn>
                  <a:cxn ang="T13">
                    <a:pos x="T6" y="T7"/>
                  </a:cxn>
                  <a:cxn ang="T14">
                    <a:pos x="T8" y="T9"/>
                  </a:cxn>
                </a:cxnLst>
                <a:rect l="T15" t="T16" r="T17" b="T18"/>
                <a:pathLst>
                  <a:path w="27" h="21">
                    <a:moveTo>
                      <a:pt x="27" y="16"/>
                    </a:moveTo>
                    <a:lnTo>
                      <a:pt x="24" y="21"/>
                    </a:lnTo>
                    <a:lnTo>
                      <a:pt x="0" y="4"/>
                    </a:lnTo>
                    <a:lnTo>
                      <a:pt x="5" y="0"/>
                    </a:lnTo>
                    <a:lnTo>
                      <a:pt x="27" y="16"/>
                    </a:lnTo>
                    <a:close/>
                  </a:path>
                </a:pathLst>
              </a:custGeom>
              <a:solidFill>
                <a:srgbClr val="727272"/>
              </a:solidFill>
              <a:ln w="9525">
                <a:noFill/>
                <a:round/>
                <a:headEnd/>
                <a:tailEnd/>
              </a:ln>
            </p:spPr>
            <p:txBody>
              <a:bodyPr/>
              <a:lstStyle/>
              <a:p>
                <a:endParaRPr lang="en-US"/>
              </a:p>
            </p:txBody>
          </p:sp>
          <p:sp>
            <p:nvSpPr>
              <p:cNvPr id="52411" name="Freeform 384"/>
              <p:cNvSpPr>
                <a:spLocks/>
              </p:cNvSpPr>
              <p:nvPr/>
            </p:nvSpPr>
            <p:spPr bwMode="auto">
              <a:xfrm>
                <a:off x="4282" y="2843"/>
                <a:ext cx="24" cy="17"/>
              </a:xfrm>
              <a:custGeom>
                <a:avLst/>
                <a:gdLst>
                  <a:gd name="T0" fmla="*/ 24 w 24"/>
                  <a:gd name="T1" fmla="*/ 16 h 17"/>
                  <a:gd name="T2" fmla="*/ 24 w 24"/>
                  <a:gd name="T3" fmla="*/ 17 h 17"/>
                  <a:gd name="T4" fmla="*/ 0 w 24"/>
                  <a:gd name="T5" fmla="*/ 1 h 17"/>
                  <a:gd name="T6" fmla="*/ 2 w 24"/>
                  <a:gd name="T7" fmla="*/ 0 h 17"/>
                  <a:gd name="T8" fmla="*/ 24 w 24"/>
                  <a:gd name="T9" fmla="*/ 16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24" y="16"/>
                    </a:moveTo>
                    <a:lnTo>
                      <a:pt x="24" y="17"/>
                    </a:lnTo>
                    <a:lnTo>
                      <a:pt x="0" y="1"/>
                    </a:lnTo>
                    <a:lnTo>
                      <a:pt x="2" y="0"/>
                    </a:lnTo>
                    <a:lnTo>
                      <a:pt x="24" y="16"/>
                    </a:lnTo>
                    <a:close/>
                  </a:path>
                </a:pathLst>
              </a:custGeom>
              <a:solidFill>
                <a:srgbClr val="727272"/>
              </a:solidFill>
              <a:ln w="9525">
                <a:noFill/>
                <a:round/>
                <a:headEnd/>
                <a:tailEnd/>
              </a:ln>
            </p:spPr>
            <p:txBody>
              <a:bodyPr/>
              <a:lstStyle/>
              <a:p>
                <a:endParaRPr lang="en-US"/>
              </a:p>
            </p:txBody>
          </p:sp>
          <p:sp>
            <p:nvSpPr>
              <p:cNvPr id="52412" name="Freeform 385"/>
              <p:cNvSpPr>
                <a:spLocks/>
              </p:cNvSpPr>
              <p:nvPr/>
            </p:nvSpPr>
            <p:spPr bwMode="auto">
              <a:xfrm>
                <a:off x="4281" y="2844"/>
                <a:ext cx="25" cy="18"/>
              </a:xfrm>
              <a:custGeom>
                <a:avLst/>
                <a:gdLst>
                  <a:gd name="T0" fmla="*/ 25 w 25"/>
                  <a:gd name="T1" fmla="*/ 16 h 18"/>
                  <a:gd name="T2" fmla="*/ 24 w 25"/>
                  <a:gd name="T3" fmla="*/ 18 h 18"/>
                  <a:gd name="T4" fmla="*/ 0 w 25"/>
                  <a:gd name="T5" fmla="*/ 2 h 18"/>
                  <a:gd name="T6" fmla="*/ 1 w 25"/>
                  <a:gd name="T7" fmla="*/ 0 h 18"/>
                  <a:gd name="T8" fmla="*/ 25 w 25"/>
                  <a:gd name="T9" fmla="*/ 16 h 18"/>
                  <a:gd name="T10" fmla="*/ 0 60000 65536"/>
                  <a:gd name="T11" fmla="*/ 0 60000 65536"/>
                  <a:gd name="T12" fmla="*/ 0 60000 65536"/>
                  <a:gd name="T13" fmla="*/ 0 60000 65536"/>
                  <a:gd name="T14" fmla="*/ 0 60000 65536"/>
                  <a:gd name="T15" fmla="*/ 0 w 25"/>
                  <a:gd name="T16" fmla="*/ 0 h 18"/>
                  <a:gd name="T17" fmla="*/ 25 w 25"/>
                  <a:gd name="T18" fmla="*/ 18 h 18"/>
                </a:gdLst>
                <a:ahLst/>
                <a:cxnLst>
                  <a:cxn ang="T10">
                    <a:pos x="T0" y="T1"/>
                  </a:cxn>
                  <a:cxn ang="T11">
                    <a:pos x="T2" y="T3"/>
                  </a:cxn>
                  <a:cxn ang="T12">
                    <a:pos x="T4" y="T5"/>
                  </a:cxn>
                  <a:cxn ang="T13">
                    <a:pos x="T6" y="T7"/>
                  </a:cxn>
                  <a:cxn ang="T14">
                    <a:pos x="T8" y="T9"/>
                  </a:cxn>
                </a:cxnLst>
                <a:rect l="T15" t="T16" r="T17" b="T18"/>
                <a:pathLst>
                  <a:path w="25" h="18">
                    <a:moveTo>
                      <a:pt x="25" y="16"/>
                    </a:moveTo>
                    <a:lnTo>
                      <a:pt x="24" y="18"/>
                    </a:lnTo>
                    <a:lnTo>
                      <a:pt x="0" y="2"/>
                    </a:lnTo>
                    <a:lnTo>
                      <a:pt x="1" y="0"/>
                    </a:lnTo>
                    <a:lnTo>
                      <a:pt x="25" y="16"/>
                    </a:lnTo>
                    <a:close/>
                  </a:path>
                </a:pathLst>
              </a:custGeom>
              <a:solidFill>
                <a:srgbClr val="6E6E6E"/>
              </a:solidFill>
              <a:ln w="9525">
                <a:noFill/>
                <a:round/>
                <a:headEnd/>
                <a:tailEnd/>
              </a:ln>
            </p:spPr>
            <p:txBody>
              <a:bodyPr/>
              <a:lstStyle/>
              <a:p>
                <a:endParaRPr lang="en-US"/>
              </a:p>
            </p:txBody>
          </p:sp>
          <p:sp>
            <p:nvSpPr>
              <p:cNvPr id="52413" name="Freeform 386"/>
              <p:cNvSpPr>
                <a:spLocks/>
              </p:cNvSpPr>
              <p:nvPr/>
            </p:nvSpPr>
            <p:spPr bwMode="auto">
              <a:xfrm>
                <a:off x="4279" y="2846"/>
                <a:ext cx="26" cy="18"/>
              </a:xfrm>
              <a:custGeom>
                <a:avLst/>
                <a:gdLst>
                  <a:gd name="T0" fmla="*/ 26 w 26"/>
                  <a:gd name="T1" fmla="*/ 16 h 18"/>
                  <a:gd name="T2" fmla="*/ 24 w 26"/>
                  <a:gd name="T3" fmla="*/ 18 h 18"/>
                  <a:gd name="T4" fmla="*/ 0 w 26"/>
                  <a:gd name="T5" fmla="*/ 1 h 18"/>
                  <a:gd name="T6" fmla="*/ 2 w 26"/>
                  <a:gd name="T7" fmla="*/ 0 h 18"/>
                  <a:gd name="T8" fmla="*/ 26 w 26"/>
                  <a:gd name="T9" fmla="*/ 16 h 18"/>
                  <a:gd name="T10" fmla="*/ 0 60000 65536"/>
                  <a:gd name="T11" fmla="*/ 0 60000 65536"/>
                  <a:gd name="T12" fmla="*/ 0 60000 65536"/>
                  <a:gd name="T13" fmla="*/ 0 60000 65536"/>
                  <a:gd name="T14" fmla="*/ 0 60000 65536"/>
                  <a:gd name="T15" fmla="*/ 0 w 26"/>
                  <a:gd name="T16" fmla="*/ 0 h 18"/>
                  <a:gd name="T17" fmla="*/ 26 w 26"/>
                  <a:gd name="T18" fmla="*/ 18 h 18"/>
                </a:gdLst>
                <a:ahLst/>
                <a:cxnLst>
                  <a:cxn ang="T10">
                    <a:pos x="T0" y="T1"/>
                  </a:cxn>
                  <a:cxn ang="T11">
                    <a:pos x="T2" y="T3"/>
                  </a:cxn>
                  <a:cxn ang="T12">
                    <a:pos x="T4" y="T5"/>
                  </a:cxn>
                  <a:cxn ang="T13">
                    <a:pos x="T6" y="T7"/>
                  </a:cxn>
                  <a:cxn ang="T14">
                    <a:pos x="T8" y="T9"/>
                  </a:cxn>
                </a:cxnLst>
                <a:rect l="T15" t="T16" r="T17" b="T18"/>
                <a:pathLst>
                  <a:path w="26" h="18">
                    <a:moveTo>
                      <a:pt x="26" y="16"/>
                    </a:moveTo>
                    <a:lnTo>
                      <a:pt x="24" y="18"/>
                    </a:lnTo>
                    <a:lnTo>
                      <a:pt x="0" y="1"/>
                    </a:lnTo>
                    <a:lnTo>
                      <a:pt x="2" y="0"/>
                    </a:lnTo>
                    <a:lnTo>
                      <a:pt x="26" y="16"/>
                    </a:lnTo>
                    <a:close/>
                  </a:path>
                </a:pathLst>
              </a:custGeom>
              <a:solidFill>
                <a:srgbClr val="6B6B6B"/>
              </a:solidFill>
              <a:ln w="9525">
                <a:noFill/>
                <a:round/>
                <a:headEnd/>
                <a:tailEnd/>
              </a:ln>
            </p:spPr>
            <p:txBody>
              <a:bodyPr/>
              <a:lstStyle/>
              <a:p>
                <a:endParaRPr lang="en-US"/>
              </a:p>
            </p:txBody>
          </p:sp>
          <p:sp>
            <p:nvSpPr>
              <p:cNvPr id="52414" name="Freeform 387"/>
              <p:cNvSpPr>
                <a:spLocks/>
              </p:cNvSpPr>
              <p:nvPr/>
            </p:nvSpPr>
            <p:spPr bwMode="auto">
              <a:xfrm>
                <a:off x="4276" y="2847"/>
                <a:ext cx="27" cy="25"/>
              </a:xfrm>
              <a:custGeom>
                <a:avLst/>
                <a:gdLst>
                  <a:gd name="T0" fmla="*/ 27 w 27"/>
                  <a:gd name="T1" fmla="*/ 17 h 25"/>
                  <a:gd name="T2" fmla="*/ 22 w 27"/>
                  <a:gd name="T3" fmla="*/ 25 h 25"/>
                  <a:gd name="T4" fmla="*/ 0 w 27"/>
                  <a:gd name="T5" fmla="*/ 7 h 25"/>
                  <a:gd name="T6" fmla="*/ 3 w 27"/>
                  <a:gd name="T7" fmla="*/ 0 h 25"/>
                  <a:gd name="T8" fmla="*/ 27 w 27"/>
                  <a:gd name="T9" fmla="*/ 17 h 25"/>
                  <a:gd name="T10" fmla="*/ 0 60000 65536"/>
                  <a:gd name="T11" fmla="*/ 0 60000 65536"/>
                  <a:gd name="T12" fmla="*/ 0 60000 65536"/>
                  <a:gd name="T13" fmla="*/ 0 60000 65536"/>
                  <a:gd name="T14" fmla="*/ 0 60000 65536"/>
                  <a:gd name="T15" fmla="*/ 0 w 27"/>
                  <a:gd name="T16" fmla="*/ 0 h 25"/>
                  <a:gd name="T17" fmla="*/ 27 w 27"/>
                  <a:gd name="T18" fmla="*/ 25 h 25"/>
                </a:gdLst>
                <a:ahLst/>
                <a:cxnLst>
                  <a:cxn ang="T10">
                    <a:pos x="T0" y="T1"/>
                  </a:cxn>
                  <a:cxn ang="T11">
                    <a:pos x="T2" y="T3"/>
                  </a:cxn>
                  <a:cxn ang="T12">
                    <a:pos x="T4" y="T5"/>
                  </a:cxn>
                  <a:cxn ang="T13">
                    <a:pos x="T6" y="T7"/>
                  </a:cxn>
                  <a:cxn ang="T14">
                    <a:pos x="T8" y="T9"/>
                  </a:cxn>
                </a:cxnLst>
                <a:rect l="T15" t="T16" r="T17" b="T18"/>
                <a:pathLst>
                  <a:path w="27" h="25">
                    <a:moveTo>
                      <a:pt x="27" y="17"/>
                    </a:moveTo>
                    <a:lnTo>
                      <a:pt x="22" y="25"/>
                    </a:lnTo>
                    <a:lnTo>
                      <a:pt x="0" y="7"/>
                    </a:lnTo>
                    <a:lnTo>
                      <a:pt x="3" y="0"/>
                    </a:lnTo>
                    <a:lnTo>
                      <a:pt x="27" y="17"/>
                    </a:lnTo>
                    <a:close/>
                  </a:path>
                </a:pathLst>
              </a:custGeom>
              <a:solidFill>
                <a:srgbClr val="686868"/>
              </a:solidFill>
              <a:ln w="9525">
                <a:noFill/>
                <a:round/>
                <a:headEnd/>
                <a:tailEnd/>
              </a:ln>
            </p:spPr>
            <p:txBody>
              <a:bodyPr/>
              <a:lstStyle/>
              <a:p>
                <a:endParaRPr lang="en-US"/>
              </a:p>
            </p:txBody>
          </p:sp>
          <p:sp>
            <p:nvSpPr>
              <p:cNvPr id="52415" name="Freeform 388"/>
              <p:cNvSpPr>
                <a:spLocks/>
              </p:cNvSpPr>
              <p:nvPr/>
            </p:nvSpPr>
            <p:spPr bwMode="auto">
              <a:xfrm>
                <a:off x="4279" y="2847"/>
                <a:ext cx="24" cy="20"/>
              </a:xfrm>
              <a:custGeom>
                <a:avLst/>
                <a:gdLst>
                  <a:gd name="T0" fmla="*/ 24 w 24"/>
                  <a:gd name="T1" fmla="*/ 17 h 20"/>
                  <a:gd name="T2" fmla="*/ 23 w 24"/>
                  <a:gd name="T3" fmla="*/ 20 h 20"/>
                  <a:gd name="T4" fmla="*/ 0 w 24"/>
                  <a:gd name="T5" fmla="*/ 2 h 20"/>
                  <a:gd name="T6" fmla="*/ 0 w 24"/>
                  <a:gd name="T7" fmla="*/ 0 h 20"/>
                  <a:gd name="T8" fmla="*/ 24 w 24"/>
                  <a:gd name="T9" fmla="*/ 17 h 20"/>
                  <a:gd name="T10" fmla="*/ 0 60000 65536"/>
                  <a:gd name="T11" fmla="*/ 0 60000 65536"/>
                  <a:gd name="T12" fmla="*/ 0 60000 65536"/>
                  <a:gd name="T13" fmla="*/ 0 60000 65536"/>
                  <a:gd name="T14" fmla="*/ 0 60000 65536"/>
                  <a:gd name="T15" fmla="*/ 0 w 24"/>
                  <a:gd name="T16" fmla="*/ 0 h 20"/>
                  <a:gd name="T17" fmla="*/ 24 w 24"/>
                  <a:gd name="T18" fmla="*/ 20 h 20"/>
                </a:gdLst>
                <a:ahLst/>
                <a:cxnLst>
                  <a:cxn ang="T10">
                    <a:pos x="T0" y="T1"/>
                  </a:cxn>
                  <a:cxn ang="T11">
                    <a:pos x="T2" y="T3"/>
                  </a:cxn>
                  <a:cxn ang="T12">
                    <a:pos x="T4" y="T5"/>
                  </a:cxn>
                  <a:cxn ang="T13">
                    <a:pos x="T6" y="T7"/>
                  </a:cxn>
                  <a:cxn ang="T14">
                    <a:pos x="T8" y="T9"/>
                  </a:cxn>
                </a:cxnLst>
                <a:rect l="T15" t="T16" r="T17" b="T18"/>
                <a:pathLst>
                  <a:path w="24" h="20">
                    <a:moveTo>
                      <a:pt x="24" y="17"/>
                    </a:moveTo>
                    <a:lnTo>
                      <a:pt x="23" y="20"/>
                    </a:lnTo>
                    <a:lnTo>
                      <a:pt x="0" y="2"/>
                    </a:lnTo>
                    <a:lnTo>
                      <a:pt x="0" y="0"/>
                    </a:lnTo>
                    <a:lnTo>
                      <a:pt x="24" y="17"/>
                    </a:lnTo>
                    <a:close/>
                  </a:path>
                </a:pathLst>
              </a:custGeom>
              <a:solidFill>
                <a:srgbClr val="686868"/>
              </a:solidFill>
              <a:ln w="9525">
                <a:noFill/>
                <a:round/>
                <a:headEnd/>
                <a:tailEnd/>
              </a:ln>
            </p:spPr>
            <p:txBody>
              <a:bodyPr/>
              <a:lstStyle/>
              <a:p>
                <a:endParaRPr lang="en-US"/>
              </a:p>
            </p:txBody>
          </p:sp>
          <p:sp>
            <p:nvSpPr>
              <p:cNvPr id="52416" name="Freeform 389"/>
              <p:cNvSpPr>
                <a:spLocks/>
              </p:cNvSpPr>
              <p:nvPr/>
            </p:nvSpPr>
            <p:spPr bwMode="auto">
              <a:xfrm>
                <a:off x="4277" y="2849"/>
                <a:ext cx="25" cy="19"/>
              </a:xfrm>
              <a:custGeom>
                <a:avLst/>
                <a:gdLst>
                  <a:gd name="T0" fmla="*/ 25 w 25"/>
                  <a:gd name="T1" fmla="*/ 18 h 19"/>
                  <a:gd name="T2" fmla="*/ 23 w 25"/>
                  <a:gd name="T3" fmla="*/ 19 h 19"/>
                  <a:gd name="T4" fmla="*/ 0 w 25"/>
                  <a:gd name="T5" fmla="*/ 3 h 19"/>
                  <a:gd name="T6" fmla="*/ 2 w 25"/>
                  <a:gd name="T7" fmla="*/ 0 h 19"/>
                  <a:gd name="T8" fmla="*/ 25 w 25"/>
                  <a:gd name="T9" fmla="*/ 18 h 19"/>
                  <a:gd name="T10" fmla="*/ 0 60000 65536"/>
                  <a:gd name="T11" fmla="*/ 0 60000 65536"/>
                  <a:gd name="T12" fmla="*/ 0 60000 65536"/>
                  <a:gd name="T13" fmla="*/ 0 60000 65536"/>
                  <a:gd name="T14" fmla="*/ 0 60000 65536"/>
                  <a:gd name="T15" fmla="*/ 0 w 25"/>
                  <a:gd name="T16" fmla="*/ 0 h 19"/>
                  <a:gd name="T17" fmla="*/ 25 w 25"/>
                  <a:gd name="T18" fmla="*/ 19 h 19"/>
                </a:gdLst>
                <a:ahLst/>
                <a:cxnLst>
                  <a:cxn ang="T10">
                    <a:pos x="T0" y="T1"/>
                  </a:cxn>
                  <a:cxn ang="T11">
                    <a:pos x="T2" y="T3"/>
                  </a:cxn>
                  <a:cxn ang="T12">
                    <a:pos x="T4" y="T5"/>
                  </a:cxn>
                  <a:cxn ang="T13">
                    <a:pos x="T6" y="T7"/>
                  </a:cxn>
                  <a:cxn ang="T14">
                    <a:pos x="T8" y="T9"/>
                  </a:cxn>
                </a:cxnLst>
                <a:rect l="T15" t="T16" r="T17" b="T18"/>
                <a:pathLst>
                  <a:path w="25" h="19">
                    <a:moveTo>
                      <a:pt x="25" y="18"/>
                    </a:moveTo>
                    <a:lnTo>
                      <a:pt x="23" y="19"/>
                    </a:lnTo>
                    <a:lnTo>
                      <a:pt x="0" y="3"/>
                    </a:lnTo>
                    <a:lnTo>
                      <a:pt x="2" y="0"/>
                    </a:lnTo>
                    <a:lnTo>
                      <a:pt x="25" y="18"/>
                    </a:lnTo>
                    <a:close/>
                  </a:path>
                </a:pathLst>
              </a:custGeom>
              <a:solidFill>
                <a:srgbClr val="646464"/>
              </a:solidFill>
              <a:ln w="9525">
                <a:noFill/>
                <a:round/>
                <a:headEnd/>
                <a:tailEnd/>
              </a:ln>
            </p:spPr>
            <p:txBody>
              <a:bodyPr/>
              <a:lstStyle/>
              <a:p>
                <a:endParaRPr lang="en-US"/>
              </a:p>
            </p:txBody>
          </p:sp>
          <p:sp>
            <p:nvSpPr>
              <p:cNvPr id="52417" name="Freeform 390"/>
              <p:cNvSpPr>
                <a:spLocks/>
              </p:cNvSpPr>
              <p:nvPr/>
            </p:nvSpPr>
            <p:spPr bwMode="auto">
              <a:xfrm>
                <a:off x="4276" y="2852"/>
                <a:ext cx="24" cy="20"/>
              </a:xfrm>
              <a:custGeom>
                <a:avLst/>
                <a:gdLst>
                  <a:gd name="T0" fmla="*/ 24 w 24"/>
                  <a:gd name="T1" fmla="*/ 16 h 20"/>
                  <a:gd name="T2" fmla="*/ 22 w 24"/>
                  <a:gd name="T3" fmla="*/ 20 h 20"/>
                  <a:gd name="T4" fmla="*/ 0 w 24"/>
                  <a:gd name="T5" fmla="*/ 2 h 20"/>
                  <a:gd name="T6" fmla="*/ 1 w 24"/>
                  <a:gd name="T7" fmla="*/ 0 h 20"/>
                  <a:gd name="T8" fmla="*/ 24 w 24"/>
                  <a:gd name="T9" fmla="*/ 16 h 20"/>
                  <a:gd name="T10" fmla="*/ 0 60000 65536"/>
                  <a:gd name="T11" fmla="*/ 0 60000 65536"/>
                  <a:gd name="T12" fmla="*/ 0 60000 65536"/>
                  <a:gd name="T13" fmla="*/ 0 60000 65536"/>
                  <a:gd name="T14" fmla="*/ 0 60000 65536"/>
                  <a:gd name="T15" fmla="*/ 0 w 24"/>
                  <a:gd name="T16" fmla="*/ 0 h 20"/>
                  <a:gd name="T17" fmla="*/ 24 w 24"/>
                  <a:gd name="T18" fmla="*/ 20 h 20"/>
                </a:gdLst>
                <a:ahLst/>
                <a:cxnLst>
                  <a:cxn ang="T10">
                    <a:pos x="T0" y="T1"/>
                  </a:cxn>
                  <a:cxn ang="T11">
                    <a:pos x="T2" y="T3"/>
                  </a:cxn>
                  <a:cxn ang="T12">
                    <a:pos x="T4" y="T5"/>
                  </a:cxn>
                  <a:cxn ang="T13">
                    <a:pos x="T6" y="T7"/>
                  </a:cxn>
                  <a:cxn ang="T14">
                    <a:pos x="T8" y="T9"/>
                  </a:cxn>
                </a:cxnLst>
                <a:rect l="T15" t="T16" r="T17" b="T18"/>
                <a:pathLst>
                  <a:path w="24" h="20">
                    <a:moveTo>
                      <a:pt x="24" y="16"/>
                    </a:moveTo>
                    <a:lnTo>
                      <a:pt x="22" y="20"/>
                    </a:lnTo>
                    <a:lnTo>
                      <a:pt x="0" y="2"/>
                    </a:lnTo>
                    <a:lnTo>
                      <a:pt x="1" y="0"/>
                    </a:lnTo>
                    <a:lnTo>
                      <a:pt x="24" y="16"/>
                    </a:lnTo>
                    <a:close/>
                  </a:path>
                </a:pathLst>
              </a:custGeom>
              <a:solidFill>
                <a:srgbClr val="606060"/>
              </a:solidFill>
              <a:ln w="9525">
                <a:noFill/>
                <a:round/>
                <a:headEnd/>
                <a:tailEnd/>
              </a:ln>
            </p:spPr>
            <p:txBody>
              <a:bodyPr/>
              <a:lstStyle/>
              <a:p>
                <a:endParaRPr lang="en-US"/>
              </a:p>
            </p:txBody>
          </p:sp>
          <p:sp>
            <p:nvSpPr>
              <p:cNvPr id="52418" name="Freeform 391"/>
              <p:cNvSpPr>
                <a:spLocks/>
              </p:cNvSpPr>
              <p:nvPr/>
            </p:nvSpPr>
            <p:spPr bwMode="auto">
              <a:xfrm>
                <a:off x="4271" y="2854"/>
                <a:ext cx="27" cy="32"/>
              </a:xfrm>
              <a:custGeom>
                <a:avLst/>
                <a:gdLst>
                  <a:gd name="T0" fmla="*/ 27 w 27"/>
                  <a:gd name="T1" fmla="*/ 18 h 32"/>
                  <a:gd name="T2" fmla="*/ 23 w 27"/>
                  <a:gd name="T3" fmla="*/ 32 h 32"/>
                  <a:gd name="T4" fmla="*/ 0 w 27"/>
                  <a:gd name="T5" fmla="*/ 14 h 32"/>
                  <a:gd name="T6" fmla="*/ 5 w 27"/>
                  <a:gd name="T7" fmla="*/ 0 h 32"/>
                  <a:gd name="T8" fmla="*/ 27 w 27"/>
                  <a:gd name="T9" fmla="*/ 18 h 32"/>
                  <a:gd name="T10" fmla="*/ 0 60000 65536"/>
                  <a:gd name="T11" fmla="*/ 0 60000 65536"/>
                  <a:gd name="T12" fmla="*/ 0 60000 65536"/>
                  <a:gd name="T13" fmla="*/ 0 60000 65536"/>
                  <a:gd name="T14" fmla="*/ 0 60000 65536"/>
                  <a:gd name="T15" fmla="*/ 0 w 27"/>
                  <a:gd name="T16" fmla="*/ 0 h 32"/>
                  <a:gd name="T17" fmla="*/ 27 w 27"/>
                  <a:gd name="T18" fmla="*/ 32 h 32"/>
                </a:gdLst>
                <a:ahLst/>
                <a:cxnLst>
                  <a:cxn ang="T10">
                    <a:pos x="T0" y="T1"/>
                  </a:cxn>
                  <a:cxn ang="T11">
                    <a:pos x="T2" y="T3"/>
                  </a:cxn>
                  <a:cxn ang="T12">
                    <a:pos x="T4" y="T5"/>
                  </a:cxn>
                  <a:cxn ang="T13">
                    <a:pos x="T6" y="T7"/>
                  </a:cxn>
                  <a:cxn ang="T14">
                    <a:pos x="T8" y="T9"/>
                  </a:cxn>
                </a:cxnLst>
                <a:rect l="T15" t="T16" r="T17" b="T18"/>
                <a:pathLst>
                  <a:path w="27" h="32">
                    <a:moveTo>
                      <a:pt x="27" y="18"/>
                    </a:moveTo>
                    <a:lnTo>
                      <a:pt x="23" y="32"/>
                    </a:lnTo>
                    <a:lnTo>
                      <a:pt x="0" y="14"/>
                    </a:lnTo>
                    <a:lnTo>
                      <a:pt x="5" y="0"/>
                    </a:lnTo>
                    <a:lnTo>
                      <a:pt x="27" y="18"/>
                    </a:lnTo>
                    <a:close/>
                  </a:path>
                </a:pathLst>
              </a:custGeom>
              <a:solidFill>
                <a:srgbClr val="5C5C5C"/>
              </a:solidFill>
              <a:ln w="9525">
                <a:noFill/>
                <a:round/>
                <a:headEnd/>
                <a:tailEnd/>
              </a:ln>
            </p:spPr>
            <p:txBody>
              <a:bodyPr/>
              <a:lstStyle/>
              <a:p>
                <a:endParaRPr lang="en-US"/>
              </a:p>
            </p:txBody>
          </p:sp>
          <p:sp>
            <p:nvSpPr>
              <p:cNvPr id="52419" name="Freeform 392"/>
              <p:cNvSpPr>
                <a:spLocks/>
              </p:cNvSpPr>
              <p:nvPr/>
            </p:nvSpPr>
            <p:spPr bwMode="auto">
              <a:xfrm>
                <a:off x="4274" y="2854"/>
                <a:ext cx="24" cy="19"/>
              </a:xfrm>
              <a:custGeom>
                <a:avLst/>
                <a:gdLst>
                  <a:gd name="T0" fmla="*/ 24 w 24"/>
                  <a:gd name="T1" fmla="*/ 18 h 19"/>
                  <a:gd name="T2" fmla="*/ 24 w 24"/>
                  <a:gd name="T3" fmla="*/ 19 h 19"/>
                  <a:gd name="T4" fmla="*/ 0 w 24"/>
                  <a:gd name="T5" fmla="*/ 3 h 19"/>
                  <a:gd name="T6" fmla="*/ 2 w 24"/>
                  <a:gd name="T7" fmla="*/ 0 h 19"/>
                  <a:gd name="T8" fmla="*/ 24 w 24"/>
                  <a:gd name="T9" fmla="*/ 18 h 19"/>
                  <a:gd name="T10" fmla="*/ 0 60000 65536"/>
                  <a:gd name="T11" fmla="*/ 0 60000 65536"/>
                  <a:gd name="T12" fmla="*/ 0 60000 65536"/>
                  <a:gd name="T13" fmla="*/ 0 60000 65536"/>
                  <a:gd name="T14" fmla="*/ 0 60000 65536"/>
                  <a:gd name="T15" fmla="*/ 0 w 24"/>
                  <a:gd name="T16" fmla="*/ 0 h 19"/>
                  <a:gd name="T17" fmla="*/ 24 w 24"/>
                  <a:gd name="T18" fmla="*/ 19 h 19"/>
                </a:gdLst>
                <a:ahLst/>
                <a:cxnLst>
                  <a:cxn ang="T10">
                    <a:pos x="T0" y="T1"/>
                  </a:cxn>
                  <a:cxn ang="T11">
                    <a:pos x="T2" y="T3"/>
                  </a:cxn>
                  <a:cxn ang="T12">
                    <a:pos x="T4" y="T5"/>
                  </a:cxn>
                  <a:cxn ang="T13">
                    <a:pos x="T6" y="T7"/>
                  </a:cxn>
                  <a:cxn ang="T14">
                    <a:pos x="T8" y="T9"/>
                  </a:cxn>
                </a:cxnLst>
                <a:rect l="T15" t="T16" r="T17" b="T18"/>
                <a:pathLst>
                  <a:path w="24" h="19">
                    <a:moveTo>
                      <a:pt x="24" y="18"/>
                    </a:moveTo>
                    <a:lnTo>
                      <a:pt x="24" y="19"/>
                    </a:lnTo>
                    <a:lnTo>
                      <a:pt x="0" y="3"/>
                    </a:lnTo>
                    <a:lnTo>
                      <a:pt x="2" y="0"/>
                    </a:lnTo>
                    <a:lnTo>
                      <a:pt x="24" y="18"/>
                    </a:lnTo>
                    <a:close/>
                  </a:path>
                </a:pathLst>
              </a:custGeom>
              <a:solidFill>
                <a:srgbClr val="5C5C5C"/>
              </a:solidFill>
              <a:ln w="9525">
                <a:noFill/>
                <a:round/>
                <a:headEnd/>
                <a:tailEnd/>
              </a:ln>
            </p:spPr>
            <p:txBody>
              <a:bodyPr/>
              <a:lstStyle/>
              <a:p>
                <a:endParaRPr lang="en-US"/>
              </a:p>
            </p:txBody>
          </p:sp>
          <p:sp>
            <p:nvSpPr>
              <p:cNvPr id="52420" name="Freeform 393"/>
              <p:cNvSpPr>
                <a:spLocks/>
              </p:cNvSpPr>
              <p:nvPr/>
            </p:nvSpPr>
            <p:spPr bwMode="auto">
              <a:xfrm>
                <a:off x="4274" y="2857"/>
                <a:ext cx="24" cy="19"/>
              </a:xfrm>
              <a:custGeom>
                <a:avLst/>
                <a:gdLst>
                  <a:gd name="T0" fmla="*/ 24 w 24"/>
                  <a:gd name="T1" fmla="*/ 16 h 19"/>
                  <a:gd name="T2" fmla="*/ 23 w 24"/>
                  <a:gd name="T3" fmla="*/ 19 h 19"/>
                  <a:gd name="T4" fmla="*/ 0 w 24"/>
                  <a:gd name="T5" fmla="*/ 2 h 19"/>
                  <a:gd name="T6" fmla="*/ 0 w 24"/>
                  <a:gd name="T7" fmla="*/ 0 h 19"/>
                  <a:gd name="T8" fmla="*/ 24 w 24"/>
                  <a:gd name="T9" fmla="*/ 16 h 19"/>
                  <a:gd name="T10" fmla="*/ 0 60000 65536"/>
                  <a:gd name="T11" fmla="*/ 0 60000 65536"/>
                  <a:gd name="T12" fmla="*/ 0 60000 65536"/>
                  <a:gd name="T13" fmla="*/ 0 60000 65536"/>
                  <a:gd name="T14" fmla="*/ 0 60000 65536"/>
                  <a:gd name="T15" fmla="*/ 0 w 24"/>
                  <a:gd name="T16" fmla="*/ 0 h 19"/>
                  <a:gd name="T17" fmla="*/ 24 w 24"/>
                  <a:gd name="T18" fmla="*/ 19 h 19"/>
                </a:gdLst>
                <a:ahLst/>
                <a:cxnLst>
                  <a:cxn ang="T10">
                    <a:pos x="T0" y="T1"/>
                  </a:cxn>
                  <a:cxn ang="T11">
                    <a:pos x="T2" y="T3"/>
                  </a:cxn>
                  <a:cxn ang="T12">
                    <a:pos x="T4" y="T5"/>
                  </a:cxn>
                  <a:cxn ang="T13">
                    <a:pos x="T6" y="T7"/>
                  </a:cxn>
                  <a:cxn ang="T14">
                    <a:pos x="T8" y="T9"/>
                  </a:cxn>
                </a:cxnLst>
                <a:rect l="T15" t="T16" r="T17" b="T18"/>
                <a:pathLst>
                  <a:path w="24" h="19">
                    <a:moveTo>
                      <a:pt x="24" y="16"/>
                    </a:moveTo>
                    <a:lnTo>
                      <a:pt x="23" y="19"/>
                    </a:lnTo>
                    <a:lnTo>
                      <a:pt x="0" y="2"/>
                    </a:lnTo>
                    <a:lnTo>
                      <a:pt x="0" y="0"/>
                    </a:lnTo>
                    <a:lnTo>
                      <a:pt x="24" y="16"/>
                    </a:lnTo>
                    <a:close/>
                  </a:path>
                </a:pathLst>
              </a:custGeom>
              <a:solidFill>
                <a:srgbClr val="595959"/>
              </a:solidFill>
              <a:ln w="9525">
                <a:noFill/>
                <a:round/>
                <a:headEnd/>
                <a:tailEnd/>
              </a:ln>
            </p:spPr>
            <p:txBody>
              <a:bodyPr/>
              <a:lstStyle/>
              <a:p>
                <a:endParaRPr lang="en-US"/>
              </a:p>
            </p:txBody>
          </p:sp>
          <p:sp>
            <p:nvSpPr>
              <p:cNvPr id="52421" name="Freeform 394"/>
              <p:cNvSpPr>
                <a:spLocks/>
              </p:cNvSpPr>
              <p:nvPr/>
            </p:nvSpPr>
            <p:spPr bwMode="auto">
              <a:xfrm>
                <a:off x="4273" y="2859"/>
                <a:ext cx="24" cy="19"/>
              </a:xfrm>
              <a:custGeom>
                <a:avLst/>
                <a:gdLst>
                  <a:gd name="T0" fmla="*/ 24 w 24"/>
                  <a:gd name="T1" fmla="*/ 17 h 19"/>
                  <a:gd name="T2" fmla="*/ 22 w 24"/>
                  <a:gd name="T3" fmla="*/ 19 h 19"/>
                  <a:gd name="T4" fmla="*/ 0 w 24"/>
                  <a:gd name="T5" fmla="*/ 3 h 19"/>
                  <a:gd name="T6" fmla="*/ 1 w 24"/>
                  <a:gd name="T7" fmla="*/ 0 h 19"/>
                  <a:gd name="T8" fmla="*/ 24 w 24"/>
                  <a:gd name="T9" fmla="*/ 17 h 19"/>
                  <a:gd name="T10" fmla="*/ 0 60000 65536"/>
                  <a:gd name="T11" fmla="*/ 0 60000 65536"/>
                  <a:gd name="T12" fmla="*/ 0 60000 65536"/>
                  <a:gd name="T13" fmla="*/ 0 60000 65536"/>
                  <a:gd name="T14" fmla="*/ 0 60000 65536"/>
                  <a:gd name="T15" fmla="*/ 0 w 24"/>
                  <a:gd name="T16" fmla="*/ 0 h 19"/>
                  <a:gd name="T17" fmla="*/ 24 w 24"/>
                  <a:gd name="T18" fmla="*/ 19 h 19"/>
                </a:gdLst>
                <a:ahLst/>
                <a:cxnLst>
                  <a:cxn ang="T10">
                    <a:pos x="T0" y="T1"/>
                  </a:cxn>
                  <a:cxn ang="T11">
                    <a:pos x="T2" y="T3"/>
                  </a:cxn>
                  <a:cxn ang="T12">
                    <a:pos x="T4" y="T5"/>
                  </a:cxn>
                  <a:cxn ang="T13">
                    <a:pos x="T6" y="T7"/>
                  </a:cxn>
                  <a:cxn ang="T14">
                    <a:pos x="T8" y="T9"/>
                  </a:cxn>
                </a:cxnLst>
                <a:rect l="T15" t="T16" r="T17" b="T18"/>
                <a:pathLst>
                  <a:path w="24" h="19">
                    <a:moveTo>
                      <a:pt x="24" y="17"/>
                    </a:moveTo>
                    <a:lnTo>
                      <a:pt x="22" y="19"/>
                    </a:lnTo>
                    <a:lnTo>
                      <a:pt x="0" y="3"/>
                    </a:lnTo>
                    <a:lnTo>
                      <a:pt x="1" y="0"/>
                    </a:lnTo>
                    <a:lnTo>
                      <a:pt x="24" y="17"/>
                    </a:lnTo>
                    <a:close/>
                  </a:path>
                </a:pathLst>
              </a:custGeom>
              <a:solidFill>
                <a:srgbClr val="565656"/>
              </a:solidFill>
              <a:ln w="9525">
                <a:noFill/>
                <a:round/>
                <a:headEnd/>
                <a:tailEnd/>
              </a:ln>
            </p:spPr>
            <p:txBody>
              <a:bodyPr/>
              <a:lstStyle/>
              <a:p>
                <a:endParaRPr lang="en-US"/>
              </a:p>
            </p:txBody>
          </p:sp>
          <p:sp>
            <p:nvSpPr>
              <p:cNvPr id="52422" name="Freeform 395"/>
              <p:cNvSpPr>
                <a:spLocks/>
              </p:cNvSpPr>
              <p:nvPr/>
            </p:nvSpPr>
            <p:spPr bwMode="auto">
              <a:xfrm>
                <a:off x="4273" y="2862"/>
                <a:ext cx="22" cy="19"/>
              </a:xfrm>
              <a:custGeom>
                <a:avLst/>
                <a:gdLst>
                  <a:gd name="T0" fmla="*/ 22 w 22"/>
                  <a:gd name="T1" fmla="*/ 16 h 19"/>
                  <a:gd name="T2" fmla="*/ 22 w 22"/>
                  <a:gd name="T3" fmla="*/ 19 h 19"/>
                  <a:gd name="T4" fmla="*/ 0 w 22"/>
                  <a:gd name="T5" fmla="*/ 2 h 19"/>
                  <a:gd name="T6" fmla="*/ 0 w 22"/>
                  <a:gd name="T7" fmla="*/ 0 h 19"/>
                  <a:gd name="T8" fmla="*/ 22 w 22"/>
                  <a:gd name="T9" fmla="*/ 16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22" y="16"/>
                    </a:moveTo>
                    <a:lnTo>
                      <a:pt x="22" y="19"/>
                    </a:lnTo>
                    <a:lnTo>
                      <a:pt x="0" y="2"/>
                    </a:lnTo>
                    <a:lnTo>
                      <a:pt x="0" y="0"/>
                    </a:lnTo>
                    <a:lnTo>
                      <a:pt x="22" y="16"/>
                    </a:lnTo>
                    <a:close/>
                  </a:path>
                </a:pathLst>
              </a:custGeom>
              <a:solidFill>
                <a:srgbClr val="535353"/>
              </a:solidFill>
              <a:ln w="9525">
                <a:noFill/>
                <a:round/>
                <a:headEnd/>
                <a:tailEnd/>
              </a:ln>
            </p:spPr>
            <p:txBody>
              <a:bodyPr/>
              <a:lstStyle/>
              <a:p>
                <a:endParaRPr lang="en-US"/>
              </a:p>
            </p:txBody>
          </p:sp>
          <p:sp>
            <p:nvSpPr>
              <p:cNvPr id="52423" name="Freeform 396"/>
              <p:cNvSpPr>
                <a:spLocks/>
              </p:cNvSpPr>
              <p:nvPr/>
            </p:nvSpPr>
            <p:spPr bwMode="auto">
              <a:xfrm>
                <a:off x="4271" y="2864"/>
                <a:ext cx="24" cy="19"/>
              </a:xfrm>
              <a:custGeom>
                <a:avLst/>
                <a:gdLst>
                  <a:gd name="T0" fmla="*/ 24 w 24"/>
                  <a:gd name="T1" fmla="*/ 17 h 19"/>
                  <a:gd name="T2" fmla="*/ 23 w 24"/>
                  <a:gd name="T3" fmla="*/ 19 h 19"/>
                  <a:gd name="T4" fmla="*/ 0 w 24"/>
                  <a:gd name="T5" fmla="*/ 3 h 19"/>
                  <a:gd name="T6" fmla="*/ 2 w 24"/>
                  <a:gd name="T7" fmla="*/ 0 h 19"/>
                  <a:gd name="T8" fmla="*/ 24 w 24"/>
                  <a:gd name="T9" fmla="*/ 17 h 19"/>
                  <a:gd name="T10" fmla="*/ 0 60000 65536"/>
                  <a:gd name="T11" fmla="*/ 0 60000 65536"/>
                  <a:gd name="T12" fmla="*/ 0 60000 65536"/>
                  <a:gd name="T13" fmla="*/ 0 60000 65536"/>
                  <a:gd name="T14" fmla="*/ 0 60000 65536"/>
                  <a:gd name="T15" fmla="*/ 0 w 24"/>
                  <a:gd name="T16" fmla="*/ 0 h 19"/>
                  <a:gd name="T17" fmla="*/ 24 w 24"/>
                  <a:gd name="T18" fmla="*/ 19 h 19"/>
                </a:gdLst>
                <a:ahLst/>
                <a:cxnLst>
                  <a:cxn ang="T10">
                    <a:pos x="T0" y="T1"/>
                  </a:cxn>
                  <a:cxn ang="T11">
                    <a:pos x="T2" y="T3"/>
                  </a:cxn>
                  <a:cxn ang="T12">
                    <a:pos x="T4" y="T5"/>
                  </a:cxn>
                  <a:cxn ang="T13">
                    <a:pos x="T6" y="T7"/>
                  </a:cxn>
                  <a:cxn ang="T14">
                    <a:pos x="T8" y="T9"/>
                  </a:cxn>
                </a:cxnLst>
                <a:rect l="T15" t="T16" r="T17" b="T18"/>
                <a:pathLst>
                  <a:path w="24" h="19">
                    <a:moveTo>
                      <a:pt x="24" y="17"/>
                    </a:moveTo>
                    <a:lnTo>
                      <a:pt x="23" y="19"/>
                    </a:lnTo>
                    <a:lnTo>
                      <a:pt x="0" y="3"/>
                    </a:lnTo>
                    <a:lnTo>
                      <a:pt x="2" y="0"/>
                    </a:lnTo>
                    <a:lnTo>
                      <a:pt x="24" y="17"/>
                    </a:lnTo>
                    <a:close/>
                  </a:path>
                </a:pathLst>
              </a:custGeom>
              <a:solidFill>
                <a:srgbClr val="515151"/>
              </a:solidFill>
              <a:ln w="9525">
                <a:noFill/>
                <a:round/>
                <a:headEnd/>
                <a:tailEnd/>
              </a:ln>
            </p:spPr>
            <p:txBody>
              <a:bodyPr/>
              <a:lstStyle/>
              <a:p>
                <a:endParaRPr lang="en-US"/>
              </a:p>
            </p:txBody>
          </p:sp>
          <p:sp>
            <p:nvSpPr>
              <p:cNvPr id="52424" name="Freeform 397"/>
              <p:cNvSpPr>
                <a:spLocks/>
              </p:cNvSpPr>
              <p:nvPr/>
            </p:nvSpPr>
            <p:spPr bwMode="auto">
              <a:xfrm>
                <a:off x="4271" y="2867"/>
                <a:ext cx="23" cy="19"/>
              </a:xfrm>
              <a:custGeom>
                <a:avLst/>
                <a:gdLst>
                  <a:gd name="T0" fmla="*/ 23 w 23"/>
                  <a:gd name="T1" fmla="*/ 16 h 19"/>
                  <a:gd name="T2" fmla="*/ 23 w 23"/>
                  <a:gd name="T3" fmla="*/ 19 h 19"/>
                  <a:gd name="T4" fmla="*/ 0 w 23"/>
                  <a:gd name="T5" fmla="*/ 1 h 19"/>
                  <a:gd name="T6" fmla="*/ 0 w 23"/>
                  <a:gd name="T7" fmla="*/ 0 h 19"/>
                  <a:gd name="T8" fmla="*/ 23 w 23"/>
                  <a:gd name="T9" fmla="*/ 16 h 19"/>
                  <a:gd name="T10" fmla="*/ 0 60000 65536"/>
                  <a:gd name="T11" fmla="*/ 0 60000 65536"/>
                  <a:gd name="T12" fmla="*/ 0 60000 65536"/>
                  <a:gd name="T13" fmla="*/ 0 60000 65536"/>
                  <a:gd name="T14" fmla="*/ 0 60000 65536"/>
                  <a:gd name="T15" fmla="*/ 0 w 23"/>
                  <a:gd name="T16" fmla="*/ 0 h 19"/>
                  <a:gd name="T17" fmla="*/ 23 w 23"/>
                  <a:gd name="T18" fmla="*/ 19 h 19"/>
                </a:gdLst>
                <a:ahLst/>
                <a:cxnLst>
                  <a:cxn ang="T10">
                    <a:pos x="T0" y="T1"/>
                  </a:cxn>
                  <a:cxn ang="T11">
                    <a:pos x="T2" y="T3"/>
                  </a:cxn>
                  <a:cxn ang="T12">
                    <a:pos x="T4" y="T5"/>
                  </a:cxn>
                  <a:cxn ang="T13">
                    <a:pos x="T6" y="T7"/>
                  </a:cxn>
                  <a:cxn ang="T14">
                    <a:pos x="T8" y="T9"/>
                  </a:cxn>
                </a:cxnLst>
                <a:rect l="T15" t="T16" r="T17" b="T18"/>
                <a:pathLst>
                  <a:path w="23" h="19">
                    <a:moveTo>
                      <a:pt x="23" y="16"/>
                    </a:moveTo>
                    <a:lnTo>
                      <a:pt x="23" y="19"/>
                    </a:lnTo>
                    <a:lnTo>
                      <a:pt x="0" y="1"/>
                    </a:lnTo>
                    <a:lnTo>
                      <a:pt x="0" y="0"/>
                    </a:lnTo>
                    <a:lnTo>
                      <a:pt x="23" y="16"/>
                    </a:lnTo>
                    <a:close/>
                  </a:path>
                </a:pathLst>
              </a:custGeom>
              <a:solidFill>
                <a:srgbClr val="4E4E4E"/>
              </a:solidFill>
              <a:ln w="9525">
                <a:noFill/>
                <a:round/>
                <a:headEnd/>
                <a:tailEnd/>
              </a:ln>
            </p:spPr>
            <p:txBody>
              <a:bodyPr/>
              <a:lstStyle/>
              <a:p>
                <a:endParaRPr lang="en-US"/>
              </a:p>
            </p:txBody>
          </p:sp>
          <p:sp>
            <p:nvSpPr>
              <p:cNvPr id="52425" name="Freeform 398"/>
              <p:cNvSpPr>
                <a:spLocks/>
              </p:cNvSpPr>
              <p:nvPr/>
            </p:nvSpPr>
            <p:spPr bwMode="auto">
              <a:xfrm>
                <a:off x="4268" y="2868"/>
                <a:ext cx="26" cy="34"/>
              </a:xfrm>
              <a:custGeom>
                <a:avLst/>
                <a:gdLst>
                  <a:gd name="T0" fmla="*/ 26 w 26"/>
                  <a:gd name="T1" fmla="*/ 18 h 34"/>
                  <a:gd name="T2" fmla="*/ 22 w 26"/>
                  <a:gd name="T3" fmla="*/ 34 h 34"/>
                  <a:gd name="T4" fmla="*/ 0 w 26"/>
                  <a:gd name="T5" fmla="*/ 16 h 34"/>
                  <a:gd name="T6" fmla="*/ 3 w 26"/>
                  <a:gd name="T7" fmla="*/ 0 h 34"/>
                  <a:gd name="T8" fmla="*/ 26 w 26"/>
                  <a:gd name="T9" fmla="*/ 18 h 34"/>
                  <a:gd name="T10" fmla="*/ 0 60000 65536"/>
                  <a:gd name="T11" fmla="*/ 0 60000 65536"/>
                  <a:gd name="T12" fmla="*/ 0 60000 65536"/>
                  <a:gd name="T13" fmla="*/ 0 60000 65536"/>
                  <a:gd name="T14" fmla="*/ 0 60000 65536"/>
                  <a:gd name="T15" fmla="*/ 0 w 26"/>
                  <a:gd name="T16" fmla="*/ 0 h 34"/>
                  <a:gd name="T17" fmla="*/ 26 w 26"/>
                  <a:gd name="T18" fmla="*/ 34 h 34"/>
                </a:gdLst>
                <a:ahLst/>
                <a:cxnLst>
                  <a:cxn ang="T10">
                    <a:pos x="T0" y="T1"/>
                  </a:cxn>
                  <a:cxn ang="T11">
                    <a:pos x="T2" y="T3"/>
                  </a:cxn>
                  <a:cxn ang="T12">
                    <a:pos x="T4" y="T5"/>
                  </a:cxn>
                  <a:cxn ang="T13">
                    <a:pos x="T6" y="T7"/>
                  </a:cxn>
                  <a:cxn ang="T14">
                    <a:pos x="T8" y="T9"/>
                  </a:cxn>
                </a:cxnLst>
                <a:rect l="T15" t="T16" r="T17" b="T18"/>
                <a:pathLst>
                  <a:path w="26" h="34">
                    <a:moveTo>
                      <a:pt x="26" y="18"/>
                    </a:moveTo>
                    <a:lnTo>
                      <a:pt x="22" y="34"/>
                    </a:lnTo>
                    <a:lnTo>
                      <a:pt x="0" y="16"/>
                    </a:lnTo>
                    <a:lnTo>
                      <a:pt x="3" y="0"/>
                    </a:lnTo>
                    <a:lnTo>
                      <a:pt x="26" y="18"/>
                    </a:lnTo>
                    <a:close/>
                  </a:path>
                </a:pathLst>
              </a:custGeom>
              <a:solidFill>
                <a:srgbClr val="4C4C4C"/>
              </a:solidFill>
              <a:ln w="9525">
                <a:noFill/>
                <a:round/>
                <a:headEnd/>
                <a:tailEnd/>
              </a:ln>
            </p:spPr>
            <p:txBody>
              <a:bodyPr/>
              <a:lstStyle/>
              <a:p>
                <a:endParaRPr lang="en-US"/>
              </a:p>
            </p:txBody>
          </p:sp>
          <p:sp>
            <p:nvSpPr>
              <p:cNvPr id="52426" name="Freeform 399"/>
              <p:cNvSpPr>
                <a:spLocks/>
              </p:cNvSpPr>
              <p:nvPr/>
            </p:nvSpPr>
            <p:spPr bwMode="auto">
              <a:xfrm>
                <a:off x="4269" y="2868"/>
                <a:ext cx="25" cy="21"/>
              </a:xfrm>
              <a:custGeom>
                <a:avLst/>
                <a:gdLst>
                  <a:gd name="T0" fmla="*/ 25 w 25"/>
                  <a:gd name="T1" fmla="*/ 18 h 21"/>
                  <a:gd name="T2" fmla="*/ 23 w 25"/>
                  <a:gd name="T3" fmla="*/ 21 h 21"/>
                  <a:gd name="T4" fmla="*/ 0 w 25"/>
                  <a:gd name="T5" fmla="*/ 4 h 21"/>
                  <a:gd name="T6" fmla="*/ 2 w 25"/>
                  <a:gd name="T7" fmla="*/ 0 h 21"/>
                  <a:gd name="T8" fmla="*/ 25 w 25"/>
                  <a:gd name="T9" fmla="*/ 18 h 21"/>
                  <a:gd name="T10" fmla="*/ 0 60000 65536"/>
                  <a:gd name="T11" fmla="*/ 0 60000 65536"/>
                  <a:gd name="T12" fmla="*/ 0 60000 65536"/>
                  <a:gd name="T13" fmla="*/ 0 60000 65536"/>
                  <a:gd name="T14" fmla="*/ 0 60000 65536"/>
                  <a:gd name="T15" fmla="*/ 0 w 25"/>
                  <a:gd name="T16" fmla="*/ 0 h 21"/>
                  <a:gd name="T17" fmla="*/ 25 w 25"/>
                  <a:gd name="T18" fmla="*/ 21 h 21"/>
                </a:gdLst>
                <a:ahLst/>
                <a:cxnLst>
                  <a:cxn ang="T10">
                    <a:pos x="T0" y="T1"/>
                  </a:cxn>
                  <a:cxn ang="T11">
                    <a:pos x="T2" y="T3"/>
                  </a:cxn>
                  <a:cxn ang="T12">
                    <a:pos x="T4" y="T5"/>
                  </a:cxn>
                  <a:cxn ang="T13">
                    <a:pos x="T6" y="T7"/>
                  </a:cxn>
                  <a:cxn ang="T14">
                    <a:pos x="T8" y="T9"/>
                  </a:cxn>
                </a:cxnLst>
                <a:rect l="T15" t="T16" r="T17" b="T18"/>
                <a:pathLst>
                  <a:path w="25" h="21">
                    <a:moveTo>
                      <a:pt x="25" y="18"/>
                    </a:moveTo>
                    <a:lnTo>
                      <a:pt x="23" y="21"/>
                    </a:lnTo>
                    <a:lnTo>
                      <a:pt x="0" y="4"/>
                    </a:lnTo>
                    <a:lnTo>
                      <a:pt x="2" y="0"/>
                    </a:lnTo>
                    <a:lnTo>
                      <a:pt x="25" y="18"/>
                    </a:lnTo>
                    <a:close/>
                  </a:path>
                </a:pathLst>
              </a:custGeom>
              <a:solidFill>
                <a:srgbClr val="4C4C4C"/>
              </a:solidFill>
              <a:ln w="9525">
                <a:noFill/>
                <a:round/>
                <a:headEnd/>
                <a:tailEnd/>
              </a:ln>
            </p:spPr>
            <p:txBody>
              <a:bodyPr/>
              <a:lstStyle/>
              <a:p>
                <a:endParaRPr lang="en-US"/>
              </a:p>
            </p:txBody>
          </p:sp>
          <p:sp>
            <p:nvSpPr>
              <p:cNvPr id="52427" name="Freeform 400"/>
              <p:cNvSpPr>
                <a:spLocks/>
              </p:cNvSpPr>
              <p:nvPr/>
            </p:nvSpPr>
            <p:spPr bwMode="auto">
              <a:xfrm>
                <a:off x="4269" y="2872"/>
                <a:ext cx="23" cy="19"/>
              </a:xfrm>
              <a:custGeom>
                <a:avLst/>
                <a:gdLst>
                  <a:gd name="T0" fmla="*/ 23 w 23"/>
                  <a:gd name="T1" fmla="*/ 17 h 19"/>
                  <a:gd name="T2" fmla="*/ 23 w 23"/>
                  <a:gd name="T3" fmla="*/ 19 h 19"/>
                  <a:gd name="T4" fmla="*/ 0 w 23"/>
                  <a:gd name="T5" fmla="*/ 1 h 19"/>
                  <a:gd name="T6" fmla="*/ 0 w 23"/>
                  <a:gd name="T7" fmla="*/ 0 h 19"/>
                  <a:gd name="T8" fmla="*/ 23 w 23"/>
                  <a:gd name="T9" fmla="*/ 17 h 19"/>
                  <a:gd name="T10" fmla="*/ 0 60000 65536"/>
                  <a:gd name="T11" fmla="*/ 0 60000 65536"/>
                  <a:gd name="T12" fmla="*/ 0 60000 65536"/>
                  <a:gd name="T13" fmla="*/ 0 60000 65536"/>
                  <a:gd name="T14" fmla="*/ 0 60000 65536"/>
                  <a:gd name="T15" fmla="*/ 0 w 23"/>
                  <a:gd name="T16" fmla="*/ 0 h 19"/>
                  <a:gd name="T17" fmla="*/ 23 w 23"/>
                  <a:gd name="T18" fmla="*/ 19 h 19"/>
                </a:gdLst>
                <a:ahLst/>
                <a:cxnLst>
                  <a:cxn ang="T10">
                    <a:pos x="T0" y="T1"/>
                  </a:cxn>
                  <a:cxn ang="T11">
                    <a:pos x="T2" y="T3"/>
                  </a:cxn>
                  <a:cxn ang="T12">
                    <a:pos x="T4" y="T5"/>
                  </a:cxn>
                  <a:cxn ang="T13">
                    <a:pos x="T6" y="T7"/>
                  </a:cxn>
                  <a:cxn ang="T14">
                    <a:pos x="T8" y="T9"/>
                  </a:cxn>
                </a:cxnLst>
                <a:rect l="T15" t="T16" r="T17" b="T18"/>
                <a:pathLst>
                  <a:path w="23" h="19">
                    <a:moveTo>
                      <a:pt x="23" y="17"/>
                    </a:moveTo>
                    <a:lnTo>
                      <a:pt x="23" y="19"/>
                    </a:lnTo>
                    <a:lnTo>
                      <a:pt x="0" y="1"/>
                    </a:lnTo>
                    <a:lnTo>
                      <a:pt x="0" y="0"/>
                    </a:lnTo>
                    <a:lnTo>
                      <a:pt x="23" y="17"/>
                    </a:lnTo>
                    <a:close/>
                  </a:path>
                </a:pathLst>
              </a:custGeom>
              <a:solidFill>
                <a:srgbClr val="494949"/>
              </a:solidFill>
              <a:ln w="9525">
                <a:noFill/>
                <a:round/>
                <a:headEnd/>
                <a:tailEnd/>
              </a:ln>
            </p:spPr>
            <p:txBody>
              <a:bodyPr/>
              <a:lstStyle/>
              <a:p>
                <a:endParaRPr lang="en-US"/>
              </a:p>
            </p:txBody>
          </p:sp>
          <p:sp>
            <p:nvSpPr>
              <p:cNvPr id="52428" name="Freeform 401"/>
              <p:cNvSpPr>
                <a:spLocks/>
              </p:cNvSpPr>
              <p:nvPr/>
            </p:nvSpPr>
            <p:spPr bwMode="auto">
              <a:xfrm>
                <a:off x="4269" y="2873"/>
                <a:ext cx="23" cy="21"/>
              </a:xfrm>
              <a:custGeom>
                <a:avLst/>
                <a:gdLst>
                  <a:gd name="T0" fmla="*/ 23 w 23"/>
                  <a:gd name="T1" fmla="*/ 18 h 21"/>
                  <a:gd name="T2" fmla="*/ 23 w 23"/>
                  <a:gd name="T3" fmla="*/ 21 h 21"/>
                  <a:gd name="T4" fmla="*/ 0 w 23"/>
                  <a:gd name="T5" fmla="*/ 3 h 21"/>
                  <a:gd name="T6" fmla="*/ 0 w 23"/>
                  <a:gd name="T7" fmla="*/ 0 h 21"/>
                  <a:gd name="T8" fmla="*/ 23 w 23"/>
                  <a:gd name="T9" fmla="*/ 18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23" y="18"/>
                    </a:moveTo>
                    <a:lnTo>
                      <a:pt x="23" y="21"/>
                    </a:lnTo>
                    <a:lnTo>
                      <a:pt x="0" y="3"/>
                    </a:lnTo>
                    <a:lnTo>
                      <a:pt x="0" y="0"/>
                    </a:lnTo>
                    <a:lnTo>
                      <a:pt x="23" y="18"/>
                    </a:lnTo>
                    <a:close/>
                  </a:path>
                </a:pathLst>
              </a:custGeom>
              <a:solidFill>
                <a:srgbClr val="464646"/>
              </a:solidFill>
              <a:ln w="9525">
                <a:noFill/>
                <a:round/>
                <a:headEnd/>
                <a:tailEnd/>
              </a:ln>
            </p:spPr>
            <p:txBody>
              <a:bodyPr/>
              <a:lstStyle/>
              <a:p>
                <a:endParaRPr lang="en-US"/>
              </a:p>
            </p:txBody>
          </p:sp>
          <p:sp>
            <p:nvSpPr>
              <p:cNvPr id="52429" name="Freeform 402"/>
              <p:cNvSpPr>
                <a:spLocks/>
              </p:cNvSpPr>
              <p:nvPr/>
            </p:nvSpPr>
            <p:spPr bwMode="auto">
              <a:xfrm>
                <a:off x="4269" y="2876"/>
                <a:ext cx="23" cy="21"/>
              </a:xfrm>
              <a:custGeom>
                <a:avLst/>
                <a:gdLst>
                  <a:gd name="T0" fmla="*/ 23 w 23"/>
                  <a:gd name="T1" fmla="*/ 18 h 21"/>
                  <a:gd name="T2" fmla="*/ 23 w 23"/>
                  <a:gd name="T3" fmla="*/ 21 h 21"/>
                  <a:gd name="T4" fmla="*/ 0 w 23"/>
                  <a:gd name="T5" fmla="*/ 4 h 21"/>
                  <a:gd name="T6" fmla="*/ 0 w 23"/>
                  <a:gd name="T7" fmla="*/ 0 h 21"/>
                  <a:gd name="T8" fmla="*/ 23 w 23"/>
                  <a:gd name="T9" fmla="*/ 18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23" y="18"/>
                    </a:moveTo>
                    <a:lnTo>
                      <a:pt x="23" y="21"/>
                    </a:lnTo>
                    <a:lnTo>
                      <a:pt x="0" y="4"/>
                    </a:lnTo>
                    <a:lnTo>
                      <a:pt x="0" y="0"/>
                    </a:lnTo>
                    <a:lnTo>
                      <a:pt x="23" y="18"/>
                    </a:lnTo>
                    <a:close/>
                  </a:path>
                </a:pathLst>
              </a:custGeom>
              <a:solidFill>
                <a:srgbClr val="434343"/>
              </a:solidFill>
              <a:ln w="9525">
                <a:noFill/>
                <a:round/>
                <a:headEnd/>
                <a:tailEnd/>
              </a:ln>
            </p:spPr>
            <p:txBody>
              <a:bodyPr/>
              <a:lstStyle/>
              <a:p>
                <a:endParaRPr lang="en-US"/>
              </a:p>
            </p:txBody>
          </p:sp>
          <p:sp>
            <p:nvSpPr>
              <p:cNvPr id="52430" name="Freeform 403"/>
              <p:cNvSpPr>
                <a:spLocks/>
              </p:cNvSpPr>
              <p:nvPr/>
            </p:nvSpPr>
            <p:spPr bwMode="auto">
              <a:xfrm>
                <a:off x="4269" y="2880"/>
                <a:ext cx="23" cy="19"/>
              </a:xfrm>
              <a:custGeom>
                <a:avLst/>
                <a:gdLst>
                  <a:gd name="T0" fmla="*/ 23 w 23"/>
                  <a:gd name="T1" fmla="*/ 17 h 19"/>
                  <a:gd name="T2" fmla="*/ 23 w 23"/>
                  <a:gd name="T3" fmla="*/ 19 h 19"/>
                  <a:gd name="T4" fmla="*/ 0 w 23"/>
                  <a:gd name="T5" fmla="*/ 1 h 19"/>
                  <a:gd name="T6" fmla="*/ 0 w 23"/>
                  <a:gd name="T7" fmla="*/ 0 h 19"/>
                  <a:gd name="T8" fmla="*/ 23 w 23"/>
                  <a:gd name="T9" fmla="*/ 17 h 19"/>
                  <a:gd name="T10" fmla="*/ 0 60000 65536"/>
                  <a:gd name="T11" fmla="*/ 0 60000 65536"/>
                  <a:gd name="T12" fmla="*/ 0 60000 65536"/>
                  <a:gd name="T13" fmla="*/ 0 60000 65536"/>
                  <a:gd name="T14" fmla="*/ 0 60000 65536"/>
                  <a:gd name="T15" fmla="*/ 0 w 23"/>
                  <a:gd name="T16" fmla="*/ 0 h 19"/>
                  <a:gd name="T17" fmla="*/ 23 w 23"/>
                  <a:gd name="T18" fmla="*/ 19 h 19"/>
                </a:gdLst>
                <a:ahLst/>
                <a:cxnLst>
                  <a:cxn ang="T10">
                    <a:pos x="T0" y="T1"/>
                  </a:cxn>
                  <a:cxn ang="T11">
                    <a:pos x="T2" y="T3"/>
                  </a:cxn>
                  <a:cxn ang="T12">
                    <a:pos x="T4" y="T5"/>
                  </a:cxn>
                  <a:cxn ang="T13">
                    <a:pos x="T6" y="T7"/>
                  </a:cxn>
                  <a:cxn ang="T14">
                    <a:pos x="T8" y="T9"/>
                  </a:cxn>
                </a:cxnLst>
                <a:rect l="T15" t="T16" r="T17" b="T18"/>
                <a:pathLst>
                  <a:path w="23" h="19">
                    <a:moveTo>
                      <a:pt x="23" y="17"/>
                    </a:moveTo>
                    <a:lnTo>
                      <a:pt x="23" y="19"/>
                    </a:lnTo>
                    <a:lnTo>
                      <a:pt x="0" y="1"/>
                    </a:lnTo>
                    <a:lnTo>
                      <a:pt x="0" y="0"/>
                    </a:lnTo>
                    <a:lnTo>
                      <a:pt x="23" y="17"/>
                    </a:lnTo>
                    <a:close/>
                  </a:path>
                </a:pathLst>
              </a:custGeom>
              <a:solidFill>
                <a:srgbClr val="404040"/>
              </a:solidFill>
              <a:ln w="9525">
                <a:noFill/>
                <a:round/>
                <a:headEnd/>
                <a:tailEnd/>
              </a:ln>
            </p:spPr>
            <p:txBody>
              <a:bodyPr/>
              <a:lstStyle/>
              <a:p>
                <a:endParaRPr lang="en-US"/>
              </a:p>
            </p:txBody>
          </p:sp>
          <p:sp>
            <p:nvSpPr>
              <p:cNvPr id="52431" name="Freeform 404"/>
              <p:cNvSpPr>
                <a:spLocks/>
              </p:cNvSpPr>
              <p:nvPr/>
            </p:nvSpPr>
            <p:spPr bwMode="auto">
              <a:xfrm>
                <a:off x="4268" y="2881"/>
                <a:ext cx="24" cy="21"/>
              </a:xfrm>
              <a:custGeom>
                <a:avLst/>
                <a:gdLst>
                  <a:gd name="T0" fmla="*/ 24 w 24"/>
                  <a:gd name="T1" fmla="*/ 18 h 21"/>
                  <a:gd name="T2" fmla="*/ 22 w 24"/>
                  <a:gd name="T3" fmla="*/ 21 h 21"/>
                  <a:gd name="T4" fmla="*/ 0 w 24"/>
                  <a:gd name="T5" fmla="*/ 3 h 21"/>
                  <a:gd name="T6" fmla="*/ 1 w 24"/>
                  <a:gd name="T7" fmla="*/ 0 h 21"/>
                  <a:gd name="T8" fmla="*/ 24 w 24"/>
                  <a:gd name="T9" fmla="*/ 18 h 21"/>
                  <a:gd name="T10" fmla="*/ 0 60000 65536"/>
                  <a:gd name="T11" fmla="*/ 0 60000 65536"/>
                  <a:gd name="T12" fmla="*/ 0 60000 65536"/>
                  <a:gd name="T13" fmla="*/ 0 60000 65536"/>
                  <a:gd name="T14" fmla="*/ 0 60000 65536"/>
                  <a:gd name="T15" fmla="*/ 0 w 24"/>
                  <a:gd name="T16" fmla="*/ 0 h 21"/>
                  <a:gd name="T17" fmla="*/ 24 w 24"/>
                  <a:gd name="T18" fmla="*/ 21 h 21"/>
                </a:gdLst>
                <a:ahLst/>
                <a:cxnLst>
                  <a:cxn ang="T10">
                    <a:pos x="T0" y="T1"/>
                  </a:cxn>
                  <a:cxn ang="T11">
                    <a:pos x="T2" y="T3"/>
                  </a:cxn>
                  <a:cxn ang="T12">
                    <a:pos x="T4" y="T5"/>
                  </a:cxn>
                  <a:cxn ang="T13">
                    <a:pos x="T6" y="T7"/>
                  </a:cxn>
                  <a:cxn ang="T14">
                    <a:pos x="T8" y="T9"/>
                  </a:cxn>
                </a:cxnLst>
                <a:rect l="T15" t="T16" r="T17" b="T18"/>
                <a:pathLst>
                  <a:path w="24" h="21">
                    <a:moveTo>
                      <a:pt x="24" y="18"/>
                    </a:moveTo>
                    <a:lnTo>
                      <a:pt x="22" y="21"/>
                    </a:lnTo>
                    <a:lnTo>
                      <a:pt x="0" y="3"/>
                    </a:lnTo>
                    <a:lnTo>
                      <a:pt x="1" y="0"/>
                    </a:lnTo>
                    <a:lnTo>
                      <a:pt x="24" y="18"/>
                    </a:lnTo>
                    <a:close/>
                  </a:path>
                </a:pathLst>
              </a:custGeom>
              <a:solidFill>
                <a:srgbClr val="3D3D3D"/>
              </a:solidFill>
              <a:ln w="9525">
                <a:noFill/>
                <a:round/>
                <a:headEnd/>
                <a:tailEnd/>
              </a:ln>
            </p:spPr>
            <p:txBody>
              <a:bodyPr/>
              <a:lstStyle/>
              <a:p>
                <a:endParaRPr lang="en-US"/>
              </a:p>
            </p:txBody>
          </p:sp>
          <p:sp>
            <p:nvSpPr>
              <p:cNvPr id="52432" name="Freeform 405"/>
              <p:cNvSpPr>
                <a:spLocks/>
              </p:cNvSpPr>
              <p:nvPr/>
            </p:nvSpPr>
            <p:spPr bwMode="auto">
              <a:xfrm>
                <a:off x="4268" y="2884"/>
                <a:ext cx="24" cy="30"/>
              </a:xfrm>
              <a:custGeom>
                <a:avLst/>
                <a:gdLst>
                  <a:gd name="T0" fmla="*/ 22 w 24"/>
                  <a:gd name="T1" fmla="*/ 18 h 30"/>
                  <a:gd name="T2" fmla="*/ 24 w 24"/>
                  <a:gd name="T3" fmla="*/ 30 h 30"/>
                  <a:gd name="T4" fmla="*/ 1 w 24"/>
                  <a:gd name="T5" fmla="*/ 12 h 30"/>
                  <a:gd name="T6" fmla="*/ 0 w 24"/>
                  <a:gd name="T7" fmla="*/ 0 h 30"/>
                  <a:gd name="T8" fmla="*/ 22 w 24"/>
                  <a:gd name="T9" fmla="*/ 18 h 30"/>
                  <a:gd name="T10" fmla="*/ 0 60000 65536"/>
                  <a:gd name="T11" fmla="*/ 0 60000 65536"/>
                  <a:gd name="T12" fmla="*/ 0 60000 65536"/>
                  <a:gd name="T13" fmla="*/ 0 60000 65536"/>
                  <a:gd name="T14" fmla="*/ 0 60000 65536"/>
                  <a:gd name="T15" fmla="*/ 0 w 24"/>
                  <a:gd name="T16" fmla="*/ 0 h 30"/>
                  <a:gd name="T17" fmla="*/ 24 w 24"/>
                  <a:gd name="T18" fmla="*/ 30 h 30"/>
                </a:gdLst>
                <a:ahLst/>
                <a:cxnLst>
                  <a:cxn ang="T10">
                    <a:pos x="T0" y="T1"/>
                  </a:cxn>
                  <a:cxn ang="T11">
                    <a:pos x="T2" y="T3"/>
                  </a:cxn>
                  <a:cxn ang="T12">
                    <a:pos x="T4" y="T5"/>
                  </a:cxn>
                  <a:cxn ang="T13">
                    <a:pos x="T6" y="T7"/>
                  </a:cxn>
                  <a:cxn ang="T14">
                    <a:pos x="T8" y="T9"/>
                  </a:cxn>
                </a:cxnLst>
                <a:rect l="T15" t="T16" r="T17" b="T18"/>
                <a:pathLst>
                  <a:path w="24" h="30">
                    <a:moveTo>
                      <a:pt x="22" y="18"/>
                    </a:moveTo>
                    <a:lnTo>
                      <a:pt x="24" y="30"/>
                    </a:lnTo>
                    <a:lnTo>
                      <a:pt x="1" y="12"/>
                    </a:lnTo>
                    <a:lnTo>
                      <a:pt x="0" y="0"/>
                    </a:lnTo>
                    <a:lnTo>
                      <a:pt x="22" y="18"/>
                    </a:lnTo>
                    <a:close/>
                  </a:path>
                </a:pathLst>
              </a:custGeom>
              <a:solidFill>
                <a:srgbClr val="3A3A3A"/>
              </a:solidFill>
              <a:ln w="9525">
                <a:noFill/>
                <a:round/>
                <a:headEnd/>
                <a:tailEnd/>
              </a:ln>
            </p:spPr>
            <p:txBody>
              <a:bodyPr/>
              <a:lstStyle/>
              <a:p>
                <a:endParaRPr lang="en-US"/>
              </a:p>
            </p:txBody>
          </p:sp>
          <p:sp>
            <p:nvSpPr>
              <p:cNvPr id="52433" name="Freeform 406"/>
              <p:cNvSpPr>
                <a:spLocks/>
              </p:cNvSpPr>
              <p:nvPr/>
            </p:nvSpPr>
            <p:spPr bwMode="auto">
              <a:xfrm>
                <a:off x="4268" y="2884"/>
                <a:ext cx="24" cy="21"/>
              </a:xfrm>
              <a:custGeom>
                <a:avLst/>
                <a:gdLst>
                  <a:gd name="T0" fmla="*/ 22 w 24"/>
                  <a:gd name="T1" fmla="*/ 18 h 21"/>
                  <a:gd name="T2" fmla="*/ 24 w 24"/>
                  <a:gd name="T3" fmla="*/ 21 h 21"/>
                  <a:gd name="T4" fmla="*/ 1 w 24"/>
                  <a:gd name="T5" fmla="*/ 4 h 21"/>
                  <a:gd name="T6" fmla="*/ 0 w 24"/>
                  <a:gd name="T7" fmla="*/ 0 h 21"/>
                  <a:gd name="T8" fmla="*/ 22 w 24"/>
                  <a:gd name="T9" fmla="*/ 18 h 21"/>
                  <a:gd name="T10" fmla="*/ 0 60000 65536"/>
                  <a:gd name="T11" fmla="*/ 0 60000 65536"/>
                  <a:gd name="T12" fmla="*/ 0 60000 65536"/>
                  <a:gd name="T13" fmla="*/ 0 60000 65536"/>
                  <a:gd name="T14" fmla="*/ 0 60000 65536"/>
                  <a:gd name="T15" fmla="*/ 0 w 24"/>
                  <a:gd name="T16" fmla="*/ 0 h 21"/>
                  <a:gd name="T17" fmla="*/ 24 w 24"/>
                  <a:gd name="T18" fmla="*/ 21 h 21"/>
                </a:gdLst>
                <a:ahLst/>
                <a:cxnLst>
                  <a:cxn ang="T10">
                    <a:pos x="T0" y="T1"/>
                  </a:cxn>
                  <a:cxn ang="T11">
                    <a:pos x="T2" y="T3"/>
                  </a:cxn>
                  <a:cxn ang="T12">
                    <a:pos x="T4" y="T5"/>
                  </a:cxn>
                  <a:cxn ang="T13">
                    <a:pos x="T6" y="T7"/>
                  </a:cxn>
                  <a:cxn ang="T14">
                    <a:pos x="T8" y="T9"/>
                  </a:cxn>
                </a:cxnLst>
                <a:rect l="T15" t="T16" r="T17" b="T18"/>
                <a:pathLst>
                  <a:path w="24" h="21">
                    <a:moveTo>
                      <a:pt x="22" y="18"/>
                    </a:moveTo>
                    <a:lnTo>
                      <a:pt x="24" y="21"/>
                    </a:lnTo>
                    <a:lnTo>
                      <a:pt x="1" y="4"/>
                    </a:lnTo>
                    <a:lnTo>
                      <a:pt x="0" y="0"/>
                    </a:lnTo>
                    <a:lnTo>
                      <a:pt x="22" y="18"/>
                    </a:lnTo>
                    <a:close/>
                  </a:path>
                </a:pathLst>
              </a:custGeom>
              <a:solidFill>
                <a:srgbClr val="3A3A3A"/>
              </a:solidFill>
              <a:ln w="9525">
                <a:noFill/>
                <a:round/>
                <a:headEnd/>
                <a:tailEnd/>
              </a:ln>
            </p:spPr>
            <p:txBody>
              <a:bodyPr/>
              <a:lstStyle/>
              <a:p>
                <a:endParaRPr lang="en-US"/>
              </a:p>
            </p:txBody>
          </p:sp>
          <p:sp>
            <p:nvSpPr>
              <p:cNvPr id="52434" name="Freeform 407"/>
              <p:cNvSpPr>
                <a:spLocks/>
              </p:cNvSpPr>
              <p:nvPr/>
            </p:nvSpPr>
            <p:spPr bwMode="auto">
              <a:xfrm>
                <a:off x="4269" y="2888"/>
                <a:ext cx="23" cy="22"/>
              </a:xfrm>
              <a:custGeom>
                <a:avLst/>
                <a:gdLst>
                  <a:gd name="T0" fmla="*/ 23 w 23"/>
                  <a:gd name="T1" fmla="*/ 17 h 22"/>
                  <a:gd name="T2" fmla="*/ 23 w 23"/>
                  <a:gd name="T3" fmla="*/ 22 h 22"/>
                  <a:gd name="T4" fmla="*/ 0 w 23"/>
                  <a:gd name="T5" fmla="*/ 5 h 22"/>
                  <a:gd name="T6" fmla="*/ 0 w 23"/>
                  <a:gd name="T7" fmla="*/ 0 h 22"/>
                  <a:gd name="T8" fmla="*/ 23 w 23"/>
                  <a:gd name="T9" fmla="*/ 17 h 22"/>
                  <a:gd name="T10" fmla="*/ 0 60000 65536"/>
                  <a:gd name="T11" fmla="*/ 0 60000 65536"/>
                  <a:gd name="T12" fmla="*/ 0 60000 65536"/>
                  <a:gd name="T13" fmla="*/ 0 60000 65536"/>
                  <a:gd name="T14" fmla="*/ 0 60000 65536"/>
                  <a:gd name="T15" fmla="*/ 0 w 23"/>
                  <a:gd name="T16" fmla="*/ 0 h 22"/>
                  <a:gd name="T17" fmla="*/ 23 w 23"/>
                  <a:gd name="T18" fmla="*/ 22 h 22"/>
                </a:gdLst>
                <a:ahLst/>
                <a:cxnLst>
                  <a:cxn ang="T10">
                    <a:pos x="T0" y="T1"/>
                  </a:cxn>
                  <a:cxn ang="T11">
                    <a:pos x="T2" y="T3"/>
                  </a:cxn>
                  <a:cxn ang="T12">
                    <a:pos x="T4" y="T5"/>
                  </a:cxn>
                  <a:cxn ang="T13">
                    <a:pos x="T6" y="T7"/>
                  </a:cxn>
                  <a:cxn ang="T14">
                    <a:pos x="T8" y="T9"/>
                  </a:cxn>
                </a:cxnLst>
                <a:rect l="T15" t="T16" r="T17" b="T18"/>
                <a:pathLst>
                  <a:path w="23" h="22">
                    <a:moveTo>
                      <a:pt x="23" y="17"/>
                    </a:moveTo>
                    <a:lnTo>
                      <a:pt x="23" y="22"/>
                    </a:lnTo>
                    <a:lnTo>
                      <a:pt x="0" y="5"/>
                    </a:lnTo>
                    <a:lnTo>
                      <a:pt x="0" y="0"/>
                    </a:lnTo>
                    <a:lnTo>
                      <a:pt x="23" y="17"/>
                    </a:lnTo>
                    <a:close/>
                  </a:path>
                </a:pathLst>
              </a:custGeom>
              <a:solidFill>
                <a:srgbClr val="3B3B3B"/>
              </a:solidFill>
              <a:ln w="9525">
                <a:noFill/>
                <a:round/>
                <a:headEnd/>
                <a:tailEnd/>
              </a:ln>
            </p:spPr>
            <p:txBody>
              <a:bodyPr/>
              <a:lstStyle/>
              <a:p>
                <a:endParaRPr lang="en-US"/>
              </a:p>
            </p:txBody>
          </p:sp>
          <p:sp>
            <p:nvSpPr>
              <p:cNvPr id="52435" name="Freeform 408"/>
              <p:cNvSpPr>
                <a:spLocks/>
              </p:cNvSpPr>
              <p:nvPr/>
            </p:nvSpPr>
            <p:spPr bwMode="auto">
              <a:xfrm>
                <a:off x="4269" y="2893"/>
                <a:ext cx="23" cy="21"/>
              </a:xfrm>
              <a:custGeom>
                <a:avLst/>
                <a:gdLst>
                  <a:gd name="T0" fmla="*/ 23 w 23"/>
                  <a:gd name="T1" fmla="*/ 17 h 21"/>
                  <a:gd name="T2" fmla="*/ 23 w 23"/>
                  <a:gd name="T3" fmla="*/ 21 h 21"/>
                  <a:gd name="T4" fmla="*/ 0 w 23"/>
                  <a:gd name="T5" fmla="*/ 3 h 21"/>
                  <a:gd name="T6" fmla="*/ 0 w 23"/>
                  <a:gd name="T7" fmla="*/ 0 h 21"/>
                  <a:gd name="T8" fmla="*/ 23 w 23"/>
                  <a:gd name="T9" fmla="*/ 17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23" y="17"/>
                    </a:moveTo>
                    <a:lnTo>
                      <a:pt x="23" y="21"/>
                    </a:lnTo>
                    <a:lnTo>
                      <a:pt x="0" y="3"/>
                    </a:lnTo>
                    <a:lnTo>
                      <a:pt x="0" y="0"/>
                    </a:lnTo>
                    <a:lnTo>
                      <a:pt x="23" y="17"/>
                    </a:lnTo>
                    <a:close/>
                  </a:path>
                </a:pathLst>
              </a:custGeom>
              <a:solidFill>
                <a:srgbClr val="3C3C3C"/>
              </a:solidFill>
              <a:ln w="9525">
                <a:noFill/>
                <a:round/>
                <a:headEnd/>
                <a:tailEnd/>
              </a:ln>
            </p:spPr>
            <p:txBody>
              <a:bodyPr/>
              <a:lstStyle/>
              <a:p>
                <a:endParaRPr lang="en-US"/>
              </a:p>
            </p:txBody>
          </p:sp>
          <p:sp>
            <p:nvSpPr>
              <p:cNvPr id="52436" name="Freeform 409"/>
              <p:cNvSpPr>
                <a:spLocks/>
              </p:cNvSpPr>
              <p:nvPr/>
            </p:nvSpPr>
            <p:spPr bwMode="auto">
              <a:xfrm>
                <a:off x="4269" y="2896"/>
                <a:ext cx="26" cy="29"/>
              </a:xfrm>
              <a:custGeom>
                <a:avLst/>
                <a:gdLst>
                  <a:gd name="T0" fmla="*/ 23 w 26"/>
                  <a:gd name="T1" fmla="*/ 18 h 29"/>
                  <a:gd name="T2" fmla="*/ 26 w 26"/>
                  <a:gd name="T3" fmla="*/ 29 h 29"/>
                  <a:gd name="T4" fmla="*/ 4 w 26"/>
                  <a:gd name="T5" fmla="*/ 11 h 29"/>
                  <a:gd name="T6" fmla="*/ 0 w 26"/>
                  <a:gd name="T7" fmla="*/ 0 h 29"/>
                  <a:gd name="T8" fmla="*/ 23 w 26"/>
                  <a:gd name="T9" fmla="*/ 18 h 29"/>
                  <a:gd name="T10" fmla="*/ 0 60000 65536"/>
                  <a:gd name="T11" fmla="*/ 0 60000 65536"/>
                  <a:gd name="T12" fmla="*/ 0 60000 65536"/>
                  <a:gd name="T13" fmla="*/ 0 60000 65536"/>
                  <a:gd name="T14" fmla="*/ 0 60000 65536"/>
                  <a:gd name="T15" fmla="*/ 0 w 26"/>
                  <a:gd name="T16" fmla="*/ 0 h 29"/>
                  <a:gd name="T17" fmla="*/ 26 w 26"/>
                  <a:gd name="T18" fmla="*/ 29 h 29"/>
                </a:gdLst>
                <a:ahLst/>
                <a:cxnLst>
                  <a:cxn ang="T10">
                    <a:pos x="T0" y="T1"/>
                  </a:cxn>
                  <a:cxn ang="T11">
                    <a:pos x="T2" y="T3"/>
                  </a:cxn>
                  <a:cxn ang="T12">
                    <a:pos x="T4" y="T5"/>
                  </a:cxn>
                  <a:cxn ang="T13">
                    <a:pos x="T6" y="T7"/>
                  </a:cxn>
                  <a:cxn ang="T14">
                    <a:pos x="T8" y="T9"/>
                  </a:cxn>
                </a:cxnLst>
                <a:rect l="T15" t="T16" r="T17" b="T18"/>
                <a:pathLst>
                  <a:path w="26" h="29">
                    <a:moveTo>
                      <a:pt x="23" y="18"/>
                    </a:moveTo>
                    <a:lnTo>
                      <a:pt x="26" y="29"/>
                    </a:lnTo>
                    <a:lnTo>
                      <a:pt x="4" y="11"/>
                    </a:lnTo>
                    <a:lnTo>
                      <a:pt x="0" y="0"/>
                    </a:lnTo>
                    <a:lnTo>
                      <a:pt x="23" y="18"/>
                    </a:lnTo>
                    <a:close/>
                  </a:path>
                </a:pathLst>
              </a:custGeom>
              <a:solidFill>
                <a:srgbClr val="3E3E3E"/>
              </a:solidFill>
              <a:ln w="9525">
                <a:noFill/>
                <a:round/>
                <a:headEnd/>
                <a:tailEnd/>
              </a:ln>
            </p:spPr>
            <p:txBody>
              <a:bodyPr/>
              <a:lstStyle/>
              <a:p>
                <a:endParaRPr lang="en-US"/>
              </a:p>
            </p:txBody>
          </p:sp>
          <p:sp>
            <p:nvSpPr>
              <p:cNvPr id="52437" name="Freeform 410"/>
              <p:cNvSpPr>
                <a:spLocks/>
              </p:cNvSpPr>
              <p:nvPr/>
            </p:nvSpPr>
            <p:spPr bwMode="auto">
              <a:xfrm>
                <a:off x="4269" y="2896"/>
                <a:ext cx="25" cy="21"/>
              </a:xfrm>
              <a:custGeom>
                <a:avLst/>
                <a:gdLst>
                  <a:gd name="T0" fmla="*/ 23 w 25"/>
                  <a:gd name="T1" fmla="*/ 18 h 21"/>
                  <a:gd name="T2" fmla="*/ 25 w 25"/>
                  <a:gd name="T3" fmla="*/ 21 h 21"/>
                  <a:gd name="T4" fmla="*/ 2 w 25"/>
                  <a:gd name="T5" fmla="*/ 3 h 21"/>
                  <a:gd name="T6" fmla="*/ 0 w 25"/>
                  <a:gd name="T7" fmla="*/ 0 h 21"/>
                  <a:gd name="T8" fmla="*/ 23 w 25"/>
                  <a:gd name="T9" fmla="*/ 18 h 21"/>
                  <a:gd name="T10" fmla="*/ 0 60000 65536"/>
                  <a:gd name="T11" fmla="*/ 0 60000 65536"/>
                  <a:gd name="T12" fmla="*/ 0 60000 65536"/>
                  <a:gd name="T13" fmla="*/ 0 60000 65536"/>
                  <a:gd name="T14" fmla="*/ 0 60000 65536"/>
                  <a:gd name="T15" fmla="*/ 0 w 25"/>
                  <a:gd name="T16" fmla="*/ 0 h 21"/>
                  <a:gd name="T17" fmla="*/ 25 w 25"/>
                  <a:gd name="T18" fmla="*/ 21 h 21"/>
                </a:gdLst>
                <a:ahLst/>
                <a:cxnLst>
                  <a:cxn ang="T10">
                    <a:pos x="T0" y="T1"/>
                  </a:cxn>
                  <a:cxn ang="T11">
                    <a:pos x="T2" y="T3"/>
                  </a:cxn>
                  <a:cxn ang="T12">
                    <a:pos x="T4" y="T5"/>
                  </a:cxn>
                  <a:cxn ang="T13">
                    <a:pos x="T6" y="T7"/>
                  </a:cxn>
                  <a:cxn ang="T14">
                    <a:pos x="T8" y="T9"/>
                  </a:cxn>
                </a:cxnLst>
                <a:rect l="T15" t="T16" r="T17" b="T18"/>
                <a:pathLst>
                  <a:path w="25" h="21">
                    <a:moveTo>
                      <a:pt x="23" y="18"/>
                    </a:moveTo>
                    <a:lnTo>
                      <a:pt x="25" y="21"/>
                    </a:lnTo>
                    <a:lnTo>
                      <a:pt x="2" y="3"/>
                    </a:lnTo>
                    <a:lnTo>
                      <a:pt x="0" y="0"/>
                    </a:lnTo>
                    <a:lnTo>
                      <a:pt x="23" y="18"/>
                    </a:lnTo>
                    <a:close/>
                  </a:path>
                </a:pathLst>
              </a:custGeom>
              <a:solidFill>
                <a:srgbClr val="3E3E3E"/>
              </a:solidFill>
              <a:ln w="9525">
                <a:noFill/>
                <a:round/>
                <a:headEnd/>
                <a:tailEnd/>
              </a:ln>
            </p:spPr>
            <p:txBody>
              <a:bodyPr/>
              <a:lstStyle/>
              <a:p>
                <a:endParaRPr lang="en-US"/>
              </a:p>
            </p:txBody>
          </p:sp>
          <p:sp>
            <p:nvSpPr>
              <p:cNvPr id="52438" name="Freeform 411"/>
              <p:cNvSpPr>
                <a:spLocks/>
              </p:cNvSpPr>
              <p:nvPr/>
            </p:nvSpPr>
            <p:spPr bwMode="auto">
              <a:xfrm>
                <a:off x="4271" y="2899"/>
                <a:ext cx="23" cy="23"/>
              </a:xfrm>
              <a:custGeom>
                <a:avLst/>
                <a:gdLst>
                  <a:gd name="T0" fmla="*/ 23 w 23"/>
                  <a:gd name="T1" fmla="*/ 18 h 23"/>
                  <a:gd name="T2" fmla="*/ 23 w 23"/>
                  <a:gd name="T3" fmla="*/ 23 h 23"/>
                  <a:gd name="T4" fmla="*/ 0 w 23"/>
                  <a:gd name="T5" fmla="*/ 5 h 23"/>
                  <a:gd name="T6" fmla="*/ 0 w 23"/>
                  <a:gd name="T7" fmla="*/ 0 h 23"/>
                  <a:gd name="T8" fmla="*/ 23 w 23"/>
                  <a:gd name="T9" fmla="*/ 18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23" y="18"/>
                    </a:moveTo>
                    <a:lnTo>
                      <a:pt x="23" y="23"/>
                    </a:lnTo>
                    <a:lnTo>
                      <a:pt x="0" y="5"/>
                    </a:lnTo>
                    <a:lnTo>
                      <a:pt x="0" y="0"/>
                    </a:lnTo>
                    <a:lnTo>
                      <a:pt x="23" y="18"/>
                    </a:lnTo>
                    <a:close/>
                  </a:path>
                </a:pathLst>
              </a:custGeom>
              <a:solidFill>
                <a:srgbClr val="3F3F3F"/>
              </a:solidFill>
              <a:ln w="9525">
                <a:noFill/>
                <a:round/>
                <a:headEnd/>
                <a:tailEnd/>
              </a:ln>
            </p:spPr>
            <p:txBody>
              <a:bodyPr/>
              <a:lstStyle/>
              <a:p>
                <a:endParaRPr lang="en-US"/>
              </a:p>
            </p:txBody>
          </p:sp>
          <p:sp>
            <p:nvSpPr>
              <p:cNvPr id="52439" name="Freeform 412"/>
              <p:cNvSpPr>
                <a:spLocks/>
              </p:cNvSpPr>
              <p:nvPr/>
            </p:nvSpPr>
            <p:spPr bwMode="auto">
              <a:xfrm>
                <a:off x="4271" y="2904"/>
                <a:ext cx="24" cy="21"/>
              </a:xfrm>
              <a:custGeom>
                <a:avLst/>
                <a:gdLst>
                  <a:gd name="T0" fmla="*/ 23 w 24"/>
                  <a:gd name="T1" fmla="*/ 18 h 21"/>
                  <a:gd name="T2" fmla="*/ 24 w 24"/>
                  <a:gd name="T3" fmla="*/ 21 h 21"/>
                  <a:gd name="T4" fmla="*/ 2 w 24"/>
                  <a:gd name="T5" fmla="*/ 3 h 21"/>
                  <a:gd name="T6" fmla="*/ 0 w 24"/>
                  <a:gd name="T7" fmla="*/ 0 h 21"/>
                  <a:gd name="T8" fmla="*/ 23 w 24"/>
                  <a:gd name="T9" fmla="*/ 18 h 21"/>
                  <a:gd name="T10" fmla="*/ 0 60000 65536"/>
                  <a:gd name="T11" fmla="*/ 0 60000 65536"/>
                  <a:gd name="T12" fmla="*/ 0 60000 65536"/>
                  <a:gd name="T13" fmla="*/ 0 60000 65536"/>
                  <a:gd name="T14" fmla="*/ 0 60000 65536"/>
                  <a:gd name="T15" fmla="*/ 0 w 24"/>
                  <a:gd name="T16" fmla="*/ 0 h 21"/>
                  <a:gd name="T17" fmla="*/ 24 w 24"/>
                  <a:gd name="T18" fmla="*/ 21 h 21"/>
                </a:gdLst>
                <a:ahLst/>
                <a:cxnLst>
                  <a:cxn ang="T10">
                    <a:pos x="T0" y="T1"/>
                  </a:cxn>
                  <a:cxn ang="T11">
                    <a:pos x="T2" y="T3"/>
                  </a:cxn>
                  <a:cxn ang="T12">
                    <a:pos x="T4" y="T5"/>
                  </a:cxn>
                  <a:cxn ang="T13">
                    <a:pos x="T6" y="T7"/>
                  </a:cxn>
                  <a:cxn ang="T14">
                    <a:pos x="T8" y="T9"/>
                  </a:cxn>
                </a:cxnLst>
                <a:rect l="T15" t="T16" r="T17" b="T18"/>
                <a:pathLst>
                  <a:path w="24" h="21">
                    <a:moveTo>
                      <a:pt x="23" y="18"/>
                    </a:moveTo>
                    <a:lnTo>
                      <a:pt x="24" y="21"/>
                    </a:lnTo>
                    <a:lnTo>
                      <a:pt x="2" y="3"/>
                    </a:lnTo>
                    <a:lnTo>
                      <a:pt x="0" y="0"/>
                    </a:lnTo>
                    <a:lnTo>
                      <a:pt x="23" y="18"/>
                    </a:lnTo>
                    <a:close/>
                  </a:path>
                </a:pathLst>
              </a:custGeom>
              <a:solidFill>
                <a:srgbClr val="414141"/>
              </a:solidFill>
              <a:ln w="9525">
                <a:noFill/>
                <a:round/>
                <a:headEnd/>
                <a:tailEnd/>
              </a:ln>
            </p:spPr>
            <p:txBody>
              <a:bodyPr/>
              <a:lstStyle/>
              <a:p>
                <a:endParaRPr lang="en-US"/>
              </a:p>
            </p:txBody>
          </p:sp>
          <p:sp>
            <p:nvSpPr>
              <p:cNvPr id="52440" name="Freeform 413"/>
              <p:cNvSpPr>
                <a:spLocks/>
              </p:cNvSpPr>
              <p:nvPr/>
            </p:nvSpPr>
            <p:spPr bwMode="auto">
              <a:xfrm>
                <a:off x="4273" y="2907"/>
                <a:ext cx="27" cy="27"/>
              </a:xfrm>
              <a:custGeom>
                <a:avLst/>
                <a:gdLst>
                  <a:gd name="T0" fmla="*/ 22 w 27"/>
                  <a:gd name="T1" fmla="*/ 18 h 27"/>
                  <a:gd name="T2" fmla="*/ 27 w 27"/>
                  <a:gd name="T3" fmla="*/ 27 h 27"/>
                  <a:gd name="T4" fmla="*/ 4 w 27"/>
                  <a:gd name="T5" fmla="*/ 10 h 27"/>
                  <a:gd name="T6" fmla="*/ 0 w 27"/>
                  <a:gd name="T7" fmla="*/ 0 h 27"/>
                  <a:gd name="T8" fmla="*/ 22 w 27"/>
                  <a:gd name="T9" fmla="*/ 18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2" y="18"/>
                    </a:moveTo>
                    <a:lnTo>
                      <a:pt x="27" y="27"/>
                    </a:lnTo>
                    <a:lnTo>
                      <a:pt x="4" y="10"/>
                    </a:lnTo>
                    <a:lnTo>
                      <a:pt x="0" y="0"/>
                    </a:lnTo>
                    <a:lnTo>
                      <a:pt x="22" y="18"/>
                    </a:lnTo>
                    <a:close/>
                  </a:path>
                </a:pathLst>
              </a:custGeom>
              <a:solidFill>
                <a:srgbClr val="434343"/>
              </a:solidFill>
              <a:ln w="9525">
                <a:noFill/>
                <a:round/>
                <a:headEnd/>
                <a:tailEnd/>
              </a:ln>
            </p:spPr>
            <p:txBody>
              <a:bodyPr/>
              <a:lstStyle/>
              <a:p>
                <a:endParaRPr lang="en-US"/>
              </a:p>
            </p:txBody>
          </p:sp>
          <p:sp>
            <p:nvSpPr>
              <p:cNvPr id="52441" name="Freeform 414"/>
              <p:cNvSpPr>
                <a:spLocks/>
              </p:cNvSpPr>
              <p:nvPr/>
            </p:nvSpPr>
            <p:spPr bwMode="auto">
              <a:xfrm>
                <a:off x="4273" y="2907"/>
                <a:ext cx="24" cy="23"/>
              </a:xfrm>
              <a:custGeom>
                <a:avLst/>
                <a:gdLst>
                  <a:gd name="T0" fmla="*/ 22 w 24"/>
                  <a:gd name="T1" fmla="*/ 18 h 23"/>
                  <a:gd name="T2" fmla="*/ 24 w 24"/>
                  <a:gd name="T3" fmla="*/ 23 h 23"/>
                  <a:gd name="T4" fmla="*/ 1 w 24"/>
                  <a:gd name="T5" fmla="*/ 5 h 23"/>
                  <a:gd name="T6" fmla="*/ 0 w 24"/>
                  <a:gd name="T7" fmla="*/ 0 h 23"/>
                  <a:gd name="T8" fmla="*/ 22 w 24"/>
                  <a:gd name="T9" fmla="*/ 18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22" y="18"/>
                    </a:moveTo>
                    <a:lnTo>
                      <a:pt x="24" y="23"/>
                    </a:lnTo>
                    <a:lnTo>
                      <a:pt x="1" y="5"/>
                    </a:lnTo>
                    <a:lnTo>
                      <a:pt x="0" y="0"/>
                    </a:lnTo>
                    <a:lnTo>
                      <a:pt x="22" y="18"/>
                    </a:lnTo>
                    <a:close/>
                  </a:path>
                </a:pathLst>
              </a:custGeom>
              <a:solidFill>
                <a:srgbClr val="434343"/>
              </a:solidFill>
              <a:ln w="9525">
                <a:noFill/>
                <a:round/>
                <a:headEnd/>
                <a:tailEnd/>
              </a:ln>
            </p:spPr>
            <p:txBody>
              <a:bodyPr/>
              <a:lstStyle/>
              <a:p>
                <a:endParaRPr lang="en-US"/>
              </a:p>
            </p:txBody>
          </p:sp>
          <p:sp>
            <p:nvSpPr>
              <p:cNvPr id="52442" name="Freeform 415"/>
              <p:cNvSpPr>
                <a:spLocks/>
              </p:cNvSpPr>
              <p:nvPr/>
            </p:nvSpPr>
            <p:spPr bwMode="auto">
              <a:xfrm>
                <a:off x="4274" y="2912"/>
                <a:ext cx="26" cy="22"/>
              </a:xfrm>
              <a:custGeom>
                <a:avLst/>
                <a:gdLst>
                  <a:gd name="T0" fmla="*/ 23 w 26"/>
                  <a:gd name="T1" fmla="*/ 18 h 22"/>
                  <a:gd name="T2" fmla="*/ 26 w 26"/>
                  <a:gd name="T3" fmla="*/ 22 h 22"/>
                  <a:gd name="T4" fmla="*/ 3 w 26"/>
                  <a:gd name="T5" fmla="*/ 5 h 22"/>
                  <a:gd name="T6" fmla="*/ 0 w 26"/>
                  <a:gd name="T7" fmla="*/ 0 h 22"/>
                  <a:gd name="T8" fmla="*/ 23 w 26"/>
                  <a:gd name="T9" fmla="*/ 18 h 22"/>
                  <a:gd name="T10" fmla="*/ 0 60000 65536"/>
                  <a:gd name="T11" fmla="*/ 0 60000 65536"/>
                  <a:gd name="T12" fmla="*/ 0 60000 65536"/>
                  <a:gd name="T13" fmla="*/ 0 60000 65536"/>
                  <a:gd name="T14" fmla="*/ 0 60000 65536"/>
                  <a:gd name="T15" fmla="*/ 0 w 26"/>
                  <a:gd name="T16" fmla="*/ 0 h 22"/>
                  <a:gd name="T17" fmla="*/ 26 w 26"/>
                  <a:gd name="T18" fmla="*/ 22 h 22"/>
                </a:gdLst>
                <a:ahLst/>
                <a:cxnLst>
                  <a:cxn ang="T10">
                    <a:pos x="T0" y="T1"/>
                  </a:cxn>
                  <a:cxn ang="T11">
                    <a:pos x="T2" y="T3"/>
                  </a:cxn>
                  <a:cxn ang="T12">
                    <a:pos x="T4" y="T5"/>
                  </a:cxn>
                  <a:cxn ang="T13">
                    <a:pos x="T6" y="T7"/>
                  </a:cxn>
                  <a:cxn ang="T14">
                    <a:pos x="T8" y="T9"/>
                  </a:cxn>
                </a:cxnLst>
                <a:rect l="T15" t="T16" r="T17" b="T18"/>
                <a:pathLst>
                  <a:path w="26" h="22">
                    <a:moveTo>
                      <a:pt x="23" y="18"/>
                    </a:moveTo>
                    <a:lnTo>
                      <a:pt x="26" y="22"/>
                    </a:lnTo>
                    <a:lnTo>
                      <a:pt x="3" y="5"/>
                    </a:lnTo>
                    <a:lnTo>
                      <a:pt x="0" y="0"/>
                    </a:lnTo>
                    <a:lnTo>
                      <a:pt x="23" y="18"/>
                    </a:lnTo>
                    <a:close/>
                  </a:path>
                </a:pathLst>
              </a:custGeom>
              <a:solidFill>
                <a:srgbClr val="454545"/>
              </a:solidFill>
              <a:ln w="9525">
                <a:noFill/>
                <a:round/>
                <a:headEnd/>
                <a:tailEnd/>
              </a:ln>
            </p:spPr>
            <p:txBody>
              <a:bodyPr/>
              <a:lstStyle/>
              <a:p>
                <a:endParaRPr lang="en-US"/>
              </a:p>
            </p:txBody>
          </p:sp>
          <p:sp>
            <p:nvSpPr>
              <p:cNvPr id="52443" name="Freeform 416"/>
              <p:cNvSpPr>
                <a:spLocks/>
              </p:cNvSpPr>
              <p:nvPr/>
            </p:nvSpPr>
            <p:spPr bwMode="auto">
              <a:xfrm>
                <a:off x="4277" y="2917"/>
                <a:ext cx="34" cy="32"/>
              </a:xfrm>
              <a:custGeom>
                <a:avLst/>
                <a:gdLst>
                  <a:gd name="T0" fmla="*/ 23 w 34"/>
                  <a:gd name="T1" fmla="*/ 17 h 32"/>
                  <a:gd name="T2" fmla="*/ 34 w 34"/>
                  <a:gd name="T3" fmla="*/ 32 h 32"/>
                  <a:gd name="T4" fmla="*/ 12 w 34"/>
                  <a:gd name="T5" fmla="*/ 13 h 32"/>
                  <a:gd name="T6" fmla="*/ 0 w 34"/>
                  <a:gd name="T7" fmla="*/ 0 h 32"/>
                  <a:gd name="T8" fmla="*/ 23 w 34"/>
                  <a:gd name="T9" fmla="*/ 17 h 32"/>
                  <a:gd name="T10" fmla="*/ 0 60000 65536"/>
                  <a:gd name="T11" fmla="*/ 0 60000 65536"/>
                  <a:gd name="T12" fmla="*/ 0 60000 65536"/>
                  <a:gd name="T13" fmla="*/ 0 60000 65536"/>
                  <a:gd name="T14" fmla="*/ 0 60000 65536"/>
                  <a:gd name="T15" fmla="*/ 0 w 34"/>
                  <a:gd name="T16" fmla="*/ 0 h 32"/>
                  <a:gd name="T17" fmla="*/ 34 w 34"/>
                  <a:gd name="T18" fmla="*/ 32 h 32"/>
                </a:gdLst>
                <a:ahLst/>
                <a:cxnLst>
                  <a:cxn ang="T10">
                    <a:pos x="T0" y="T1"/>
                  </a:cxn>
                  <a:cxn ang="T11">
                    <a:pos x="T2" y="T3"/>
                  </a:cxn>
                  <a:cxn ang="T12">
                    <a:pos x="T4" y="T5"/>
                  </a:cxn>
                  <a:cxn ang="T13">
                    <a:pos x="T6" y="T7"/>
                  </a:cxn>
                  <a:cxn ang="T14">
                    <a:pos x="T8" y="T9"/>
                  </a:cxn>
                </a:cxnLst>
                <a:rect l="T15" t="T16" r="T17" b="T18"/>
                <a:pathLst>
                  <a:path w="34" h="32">
                    <a:moveTo>
                      <a:pt x="23" y="17"/>
                    </a:moveTo>
                    <a:lnTo>
                      <a:pt x="34" y="32"/>
                    </a:lnTo>
                    <a:lnTo>
                      <a:pt x="12" y="13"/>
                    </a:lnTo>
                    <a:lnTo>
                      <a:pt x="0" y="0"/>
                    </a:lnTo>
                    <a:lnTo>
                      <a:pt x="23" y="17"/>
                    </a:lnTo>
                    <a:close/>
                  </a:path>
                </a:pathLst>
              </a:custGeom>
              <a:solidFill>
                <a:srgbClr val="484848"/>
              </a:solidFill>
              <a:ln w="9525">
                <a:noFill/>
                <a:round/>
                <a:headEnd/>
                <a:tailEnd/>
              </a:ln>
            </p:spPr>
            <p:txBody>
              <a:bodyPr/>
              <a:lstStyle/>
              <a:p>
                <a:endParaRPr lang="en-US"/>
              </a:p>
            </p:txBody>
          </p:sp>
          <p:sp>
            <p:nvSpPr>
              <p:cNvPr id="52444" name="Freeform 417"/>
              <p:cNvSpPr>
                <a:spLocks/>
              </p:cNvSpPr>
              <p:nvPr/>
            </p:nvSpPr>
            <p:spPr bwMode="auto">
              <a:xfrm>
                <a:off x="4290" y="2851"/>
                <a:ext cx="28" cy="103"/>
              </a:xfrm>
              <a:custGeom>
                <a:avLst/>
                <a:gdLst>
                  <a:gd name="T0" fmla="*/ 28 w 28"/>
                  <a:gd name="T1" fmla="*/ 101 h 103"/>
                  <a:gd name="T2" fmla="*/ 20 w 28"/>
                  <a:gd name="T3" fmla="*/ 93 h 103"/>
                  <a:gd name="T4" fmla="*/ 15 w 28"/>
                  <a:gd name="T5" fmla="*/ 83 h 103"/>
                  <a:gd name="T6" fmla="*/ 12 w 28"/>
                  <a:gd name="T7" fmla="*/ 71 h 103"/>
                  <a:gd name="T8" fmla="*/ 10 w 28"/>
                  <a:gd name="T9" fmla="*/ 50 h 103"/>
                  <a:gd name="T10" fmla="*/ 13 w 28"/>
                  <a:gd name="T11" fmla="*/ 29 h 103"/>
                  <a:gd name="T12" fmla="*/ 15 w 28"/>
                  <a:gd name="T13" fmla="*/ 19 h 103"/>
                  <a:gd name="T14" fmla="*/ 18 w 28"/>
                  <a:gd name="T15" fmla="*/ 13 h 103"/>
                  <a:gd name="T16" fmla="*/ 23 w 28"/>
                  <a:gd name="T17" fmla="*/ 6 h 103"/>
                  <a:gd name="T18" fmla="*/ 28 w 28"/>
                  <a:gd name="T19" fmla="*/ 1 h 103"/>
                  <a:gd name="T20" fmla="*/ 28 w 28"/>
                  <a:gd name="T21" fmla="*/ 0 h 103"/>
                  <a:gd name="T22" fmla="*/ 23 w 28"/>
                  <a:gd name="T23" fmla="*/ 3 h 103"/>
                  <a:gd name="T24" fmla="*/ 16 w 28"/>
                  <a:gd name="T25" fmla="*/ 8 h 103"/>
                  <a:gd name="T26" fmla="*/ 13 w 28"/>
                  <a:gd name="T27" fmla="*/ 13 h 103"/>
                  <a:gd name="T28" fmla="*/ 8 w 28"/>
                  <a:gd name="T29" fmla="*/ 21 h 103"/>
                  <a:gd name="T30" fmla="*/ 4 w 28"/>
                  <a:gd name="T31" fmla="*/ 35 h 103"/>
                  <a:gd name="T32" fmla="*/ 0 w 28"/>
                  <a:gd name="T33" fmla="*/ 51 h 103"/>
                  <a:gd name="T34" fmla="*/ 2 w 28"/>
                  <a:gd name="T35" fmla="*/ 63 h 103"/>
                  <a:gd name="T36" fmla="*/ 5 w 28"/>
                  <a:gd name="T37" fmla="*/ 74 h 103"/>
                  <a:gd name="T38" fmla="*/ 10 w 28"/>
                  <a:gd name="T39" fmla="*/ 83 h 103"/>
                  <a:gd name="T40" fmla="*/ 16 w 28"/>
                  <a:gd name="T41" fmla="*/ 93 h 103"/>
                  <a:gd name="T42" fmla="*/ 21 w 28"/>
                  <a:gd name="T43" fmla="*/ 98 h 103"/>
                  <a:gd name="T44" fmla="*/ 28 w 28"/>
                  <a:gd name="T45" fmla="*/ 103 h 103"/>
                  <a:gd name="T46" fmla="*/ 28 w 28"/>
                  <a:gd name="T47" fmla="*/ 101 h 1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103"/>
                  <a:gd name="T74" fmla="*/ 28 w 28"/>
                  <a:gd name="T75" fmla="*/ 103 h 1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103">
                    <a:moveTo>
                      <a:pt x="28" y="101"/>
                    </a:moveTo>
                    <a:lnTo>
                      <a:pt x="20" y="93"/>
                    </a:lnTo>
                    <a:lnTo>
                      <a:pt x="15" y="83"/>
                    </a:lnTo>
                    <a:lnTo>
                      <a:pt x="12" y="71"/>
                    </a:lnTo>
                    <a:lnTo>
                      <a:pt x="10" y="50"/>
                    </a:lnTo>
                    <a:lnTo>
                      <a:pt x="13" y="29"/>
                    </a:lnTo>
                    <a:lnTo>
                      <a:pt x="15" y="19"/>
                    </a:lnTo>
                    <a:lnTo>
                      <a:pt x="18" y="13"/>
                    </a:lnTo>
                    <a:lnTo>
                      <a:pt x="23" y="6"/>
                    </a:lnTo>
                    <a:lnTo>
                      <a:pt x="28" y="1"/>
                    </a:lnTo>
                    <a:lnTo>
                      <a:pt x="28" y="0"/>
                    </a:lnTo>
                    <a:lnTo>
                      <a:pt x="23" y="3"/>
                    </a:lnTo>
                    <a:lnTo>
                      <a:pt x="16" y="8"/>
                    </a:lnTo>
                    <a:lnTo>
                      <a:pt x="13" y="13"/>
                    </a:lnTo>
                    <a:lnTo>
                      <a:pt x="8" y="21"/>
                    </a:lnTo>
                    <a:lnTo>
                      <a:pt x="4" y="35"/>
                    </a:lnTo>
                    <a:lnTo>
                      <a:pt x="0" y="51"/>
                    </a:lnTo>
                    <a:lnTo>
                      <a:pt x="2" y="63"/>
                    </a:lnTo>
                    <a:lnTo>
                      <a:pt x="5" y="74"/>
                    </a:lnTo>
                    <a:lnTo>
                      <a:pt x="10" y="83"/>
                    </a:lnTo>
                    <a:lnTo>
                      <a:pt x="16" y="93"/>
                    </a:lnTo>
                    <a:lnTo>
                      <a:pt x="21" y="98"/>
                    </a:lnTo>
                    <a:lnTo>
                      <a:pt x="28" y="103"/>
                    </a:lnTo>
                    <a:lnTo>
                      <a:pt x="28" y="101"/>
                    </a:lnTo>
                    <a:close/>
                  </a:path>
                </a:pathLst>
              </a:custGeom>
              <a:solidFill>
                <a:srgbClr val="111111"/>
              </a:solidFill>
              <a:ln w="9525">
                <a:noFill/>
                <a:round/>
                <a:headEnd/>
                <a:tailEnd/>
              </a:ln>
            </p:spPr>
            <p:txBody>
              <a:bodyPr/>
              <a:lstStyle/>
              <a:p>
                <a:endParaRPr lang="en-US"/>
              </a:p>
            </p:txBody>
          </p:sp>
          <p:sp>
            <p:nvSpPr>
              <p:cNvPr id="52445" name="Freeform 418"/>
              <p:cNvSpPr>
                <a:spLocks/>
              </p:cNvSpPr>
              <p:nvPr/>
            </p:nvSpPr>
            <p:spPr bwMode="auto">
              <a:xfrm>
                <a:off x="4260" y="2909"/>
                <a:ext cx="25" cy="19"/>
              </a:xfrm>
              <a:custGeom>
                <a:avLst/>
                <a:gdLst>
                  <a:gd name="T0" fmla="*/ 25 w 25"/>
                  <a:gd name="T1" fmla="*/ 19 h 19"/>
                  <a:gd name="T2" fmla="*/ 22 w 25"/>
                  <a:gd name="T3" fmla="*/ 17 h 19"/>
                  <a:gd name="T4" fmla="*/ 0 w 25"/>
                  <a:gd name="T5" fmla="*/ 0 h 19"/>
                  <a:gd name="T6" fmla="*/ 3 w 25"/>
                  <a:gd name="T7" fmla="*/ 0 h 19"/>
                  <a:gd name="T8" fmla="*/ 25 w 25"/>
                  <a:gd name="T9" fmla="*/ 19 h 19"/>
                  <a:gd name="T10" fmla="*/ 0 60000 65536"/>
                  <a:gd name="T11" fmla="*/ 0 60000 65536"/>
                  <a:gd name="T12" fmla="*/ 0 60000 65536"/>
                  <a:gd name="T13" fmla="*/ 0 60000 65536"/>
                  <a:gd name="T14" fmla="*/ 0 60000 65536"/>
                  <a:gd name="T15" fmla="*/ 0 w 25"/>
                  <a:gd name="T16" fmla="*/ 0 h 19"/>
                  <a:gd name="T17" fmla="*/ 25 w 25"/>
                  <a:gd name="T18" fmla="*/ 19 h 19"/>
                </a:gdLst>
                <a:ahLst/>
                <a:cxnLst>
                  <a:cxn ang="T10">
                    <a:pos x="T0" y="T1"/>
                  </a:cxn>
                  <a:cxn ang="T11">
                    <a:pos x="T2" y="T3"/>
                  </a:cxn>
                  <a:cxn ang="T12">
                    <a:pos x="T4" y="T5"/>
                  </a:cxn>
                  <a:cxn ang="T13">
                    <a:pos x="T6" y="T7"/>
                  </a:cxn>
                  <a:cxn ang="T14">
                    <a:pos x="T8" y="T9"/>
                  </a:cxn>
                </a:cxnLst>
                <a:rect l="T15" t="T16" r="T17" b="T18"/>
                <a:pathLst>
                  <a:path w="25" h="19">
                    <a:moveTo>
                      <a:pt x="25" y="19"/>
                    </a:moveTo>
                    <a:lnTo>
                      <a:pt x="22" y="17"/>
                    </a:lnTo>
                    <a:lnTo>
                      <a:pt x="0" y="0"/>
                    </a:lnTo>
                    <a:lnTo>
                      <a:pt x="3" y="0"/>
                    </a:lnTo>
                    <a:lnTo>
                      <a:pt x="25" y="19"/>
                    </a:lnTo>
                    <a:close/>
                  </a:path>
                </a:pathLst>
              </a:custGeom>
              <a:solidFill>
                <a:srgbClr val="888888"/>
              </a:solidFill>
              <a:ln w="9525">
                <a:noFill/>
                <a:round/>
                <a:headEnd/>
                <a:tailEnd/>
              </a:ln>
            </p:spPr>
            <p:txBody>
              <a:bodyPr/>
              <a:lstStyle/>
              <a:p>
                <a:endParaRPr lang="en-US"/>
              </a:p>
            </p:txBody>
          </p:sp>
          <p:sp>
            <p:nvSpPr>
              <p:cNvPr id="52446" name="Freeform 419"/>
              <p:cNvSpPr>
                <a:spLocks/>
              </p:cNvSpPr>
              <p:nvPr/>
            </p:nvSpPr>
            <p:spPr bwMode="auto">
              <a:xfrm>
                <a:off x="4256" y="2907"/>
                <a:ext cx="26" cy="19"/>
              </a:xfrm>
              <a:custGeom>
                <a:avLst/>
                <a:gdLst>
                  <a:gd name="T0" fmla="*/ 26 w 26"/>
                  <a:gd name="T1" fmla="*/ 19 h 19"/>
                  <a:gd name="T2" fmla="*/ 23 w 26"/>
                  <a:gd name="T3" fmla="*/ 18 h 19"/>
                  <a:gd name="T4" fmla="*/ 0 w 26"/>
                  <a:gd name="T5" fmla="*/ 0 h 19"/>
                  <a:gd name="T6" fmla="*/ 4 w 26"/>
                  <a:gd name="T7" fmla="*/ 2 h 19"/>
                  <a:gd name="T8" fmla="*/ 26 w 26"/>
                  <a:gd name="T9" fmla="*/ 19 h 19"/>
                  <a:gd name="T10" fmla="*/ 0 60000 65536"/>
                  <a:gd name="T11" fmla="*/ 0 60000 65536"/>
                  <a:gd name="T12" fmla="*/ 0 60000 65536"/>
                  <a:gd name="T13" fmla="*/ 0 60000 65536"/>
                  <a:gd name="T14" fmla="*/ 0 60000 65536"/>
                  <a:gd name="T15" fmla="*/ 0 w 26"/>
                  <a:gd name="T16" fmla="*/ 0 h 19"/>
                  <a:gd name="T17" fmla="*/ 26 w 26"/>
                  <a:gd name="T18" fmla="*/ 19 h 19"/>
                </a:gdLst>
                <a:ahLst/>
                <a:cxnLst>
                  <a:cxn ang="T10">
                    <a:pos x="T0" y="T1"/>
                  </a:cxn>
                  <a:cxn ang="T11">
                    <a:pos x="T2" y="T3"/>
                  </a:cxn>
                  <a:cxn ang="T12">
                    <a:pos x="T4" y="T5"/>
                  </a:cxn>
                  <a:cxn ang="T13">
                    <a:pos x="T6" y="T7"/>
                  </a:cxn>
                  <a:cxn ang="T14">
                    <a:pos x="T8" y="T9"/>
                  </a:cxn>
                </a:cxnLst>
                <a:rect l="T15" t="T16" r="T17" b="T18"/>
                <a:pathLst>
                  <a:path w="26" h="19">
                    <a:moveTo>
                      <a:pt x="26" y="19"/>
                    </a:moveTo>
                    <a:lnTo>
                      <a:pt x="23" y="18"/>
                    </a:lnTo>
                    <a:lnTo>
                      <a:pt x="0" y="0"/>
                    </a:lnTo>
                    <a:lnTo>
                      <a:pt x="4" y="2"/>
                    </a:lnTo>
                    <a:lnTo>
                      <a:pt x="26" y="19"/>
                    </a:lnTo>
                    <a:close/>
                  </a:path>
                </a:pathLst>
              </a:custGeom>
              <a:solidFill>
                <a:srgbClr val="848484"/>
              </a:solidFill>
              <a:ln w="9525">
                <a:noFill/>
                <a:round/>
                <a:headEnd/>
                <a:tailEnd/>
              </a:ln>
            </p:spPr>
            <p:txBody>
              <a:bodyPr/>
              <a:lstStyle/>
              <a:p>
                <a:endParaRPr lang="en-US"/>
              </a:p>
            </p:txBody>
          </p:sp>
          <p:sp>
            <p:nvSpPr>
              <p:cNvPr id="52447" name="Freeform 420"/>
              <p:cNvSpPr>
                <a:spLocks/>
              </p:cNvSpPr>
              <p:nvPr/>
            </p:nvSpPr>
            <p:spPr bwMode="auto">
              <a:xfrm>
                <a:off x="4239" y="2886"/>
                <a:ext cx="25" cy="29"/>
              </a:xfrm>
              <a:custGeom>
                <a:avLst/>
                <a:gdLst>
                  <a:gd name="T0" fmla="*/ 21 w 25"/>
                  <a:gd name="T1" fmla="*/ 18 h 29"/>
                  <a:gd name="T2" fmla="*/ 25 w 25"/>
                  <a:gd name="T3" fmla="*/ 29 h 29"/>
                  <a:gd name="T4" fmla="*/ 3 w 25"/>
                  <a:gd name="T5" fmla="*/ 11 h 29"/>
                  <a:gd name="T6" fmla="*/ 0 w 25"/>
                  <a:gd name="T7" fmla="*/ 0 h 29"/>
                  <a:gd name="T8" fmla="*/ 21 w 25"/>
                  <a:gd name="T9" fmla="*/ 18 h 29"/>
                  <a:gd name="T10" fmla="*/ 0 60000 65536"/>
                  <a:gd name="T11" fmla="*/ 0 60000 65536"/>
                  <a:gd name="T12" fmla="*/ 0 60000 65536"/>
                  <a:gd name="T13" fmla="*/ 0 60000 65536"/>
                  <a:gd name="T14" fmla="*/ 0 60000 65536"/>
                  <a:gd name="T15" fmla="*/ 0 w 25"/>
                  <a:gd name="T16" fmla="*/ 0 h 29"/>
                  <a:gd name="T17" fmla="*/ 25 w 25"/>
                  <a:gd name="T18" fmla="*/ 29 h 29"/>
                </a:gdLst>
                <a:ahLst/>
                <a:cxnLst>
                  <a:cxn ang="T10">
                    <a:pos x="T0" y="T1"/>
                  </a:cxn>
                  <a:cxn ang="T11">
                    <a:pos x="T2" y="T3"/>
                  </a:cxn>
                  <a:cxn ang="T12">
                    <a:pos x="T4" y="T5"/>
                  </a:cxn>
                  <a:cxn ang="T13">
                    <a:pos x="T6" y="T7"/>
                  </a:cxn>
                  <a:cxn ang="T14">
                    <a:pos x="T8" y="T9"/>
                  </a:cxn>
                </a:cxnLst>
                <a:rect l="T15" t="T16" r="T17" b="T18"/>
                <a:pathLst>
                  <a:path w="25" h="29">
                    <a:moveTo>
                      <a:pt x="21" y="18"/>
                    </a:moveTo>
                    <a:lnTo>
                      <a:pt x="25" y="29"/>
                    </a:lnTo>
                    <a:lnTo>
                      <a:pt x="3" y="11"/>
                    </a:lnTo>
                    <a:lnTo>
                      <a:pt x="0" y="0"/>
                    </a:lnTo>
                    <a:lnTo>
                      <a:pt x="21" y="18"/>
                    </a:lnTo>
                    <a:close/>
                  </a:path>
                </a:pathLst>
              </a:custGeom>
              <a:solidFill>
                <a:srgbClr val="434343"/>
              </a:solidFill>
              <a:ln w="9525">
                <a:noFill/>
                <a:round/>
                <a:headEnd/>
                <a:tailEnd/>
              </a:ln>
            </p:spPr>
            <p:txBody>
              <a:bodyPr/>
              <a:lstStyle/>
              <a:p>
                <a:endParaRPr lang="en-US"/>
              </a:p>
            </p:txBody>
          </p:sp>
          <p:sp>
            <p:nvSpPr>
              <p:cNvPr id="52448" name="Freeform 421"/>
              <p:cNvSpPr>
                <a:spLocks/>
              </p:cNvSpPr>
              <p:nvPr/>
            </p:nvSpPr>
            <p:spPr bwMode="auto">
              <a:xfrm>
                <a:off x="4242" y="2897"/>
                <a:ext cx="24" cy="26"/>
              </a:xfrm>
              <a:custGeom>
                <a:avLst/>
                <a:gdLst>
                  <a:gd name="T0" fmla="*/ 22 w 24"/>
                  <a:gd name="T1" fmla="*/ 18 h 26"/>
                  <a:gd name="T2" fmla="*/ 24 w 24"/>
                  <a:gd name="T3" fmla="*/ 26 h 26"/>
                  <a:gd name="T4" fmla="*/ 2 w 24"/>
                  <a:gd name="T5" fmla="*/ 7 h 26"/>
                  <a:gd name="T6" fmla="*/ 0 w 24"/>
                  <a:gd name="T7" fmla="*/ 0 h 26"/>
                  <a:gd name="T8" fmla="*/ 22 w 24"/>
                  <a:gd name="T9" fmla="*/ 18 h 26"/>
                  <a:gd name="T10" fmla="*/ 0 60000 65536"/>
                  <a:gd name="T11" fmla="*/ 0 60000 65536"/>
                  <a:gd name="T12" fmla="*/ 0 60000 65536"/>
                  <a:gd name="T13" fmla="*/ 0 60000 65536"/>
                  <a:gd name="T14" fmla="*/ 0 60000 65536"/>
                  <a:gd name="T15" fmla="*/ 0 w 24"/>
                  <a:gd name="T16" fmla="*/ 0 h 26"/>
                  <a:gd name="T17" fmla="*/ 24 w 24"/>
                  <a:gd name="T18" fmla="*/ 26 h 26"/>
                </a:gdLst>
                <a:ahLst/>
                <a:cxnLst>
                  <a:cxn ang="T10">
                    <a:pos x="T0" y="T1"/>
                  </a:cxn>
                  <a:cxn ang="T11">
                    <a:pos x="T2" y="T3"/>
                  </a:cxn>
                  <a:cxn ang="T12">
                    <a:pos x="T4" y="T5"/>
                  </a:cxn>
                  <a:cxn ang="T13">
                    <a:pos x="T6" y="T7"/>
                  </a:cxn>
                  <a:cxn ang="T14">
                    <a:pos x="T8" y="T9"/>
                  </a:cxn>
                </a:cxnLst>
                <a:rect l="T15" t="T16" r="T17" b="T18"/>
                <a:pathLst>
                  <a:path w="24" h="26">
                    <a:moveTo>
                      <a:pt x="22" y="18"/>
                    </a:moveTo>
                    <a:lnTo>
                      <a:pt x="24" y="26"/>
                    </a:lnTo>
                    <a:lnTo>
                      <a:pt x="2" y="7"/>
                    </a:lnTo>
                    <a:lnTo>
                      <a:pt x="0" y="0"/>
                    </a:lnTo>
                    <a:lnTo>
                      <a:pt x="22" y="18"/>
                    </a:lnTo>
                    <a:close/>
                  </a:path>
                </a:pathLst>
              </a:custGeom>
              <a:solidFill>
                <a:srgbClr val="404040"/>
              </a:solidFill>
              <a:ln w="9525">
                <a:noFill/>
                <a:round/>
                <a:headEnd/>
                <a:tailEnd/>
              </a:ln>
            </p:spPr>
            <p:txBody>
              <a:bodyPr/>
              <a:lstStyle/>
              <a:p>
                <a:endParaRPr lang="en-US"/>
              </a:p>
            </p:txBody>
          </p:sp>
          <p:sp>
            <p:nvSpPr>
              <p:cNvPr id="52449" name="Freeform 422"/>
              <p:cNvSpPr>
                <a:spLocks/>
              </p:cNvSpPr>
              <p:nvPr/>
            </p:nvSpPr>
            <p:spPr bwMode="auto">
              <a:xfrm>
                <a:off x="4244" y="2904"/>
                <a:ext cx="22" cy="22"/>
              </a:xfrm>
              <a:custGeom>
                <a:avLst/>
                <a:gdLst>
                  <a:gd name="T0" fmla="*/ 22 w 22"/>
                  <a:gd name="T1" fmla="*/ 19 h 22"/>
                  <a:gd name="T2" fmla="*/ 20 w 22"/>
                  <a:gd name="T3" fmla="*/ 22 h 22"/>
                  <a:gd name="T4" fmla="*/ 0 w 22"/>
                  <a:gd name="T5" fmla="*/ 3 h 22"/>
                  <a:gd name="T6" fmla="*/ 0 w 22"/>
                  <a:gd name="T7" fmla="*/ 0 h 22"/>
                  <a:gd name="T8" fmla="*/ 22 w 22"/>
                  <a:gd name="T9" fmla="*/ 19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2" y="19"/>
                    </a:moveTo>
                    <a:lnTo>
                      <a:pt x="20" y="22"/>
                    </a:lnTo>
                    <a:lnTo>
                      <a:pt x="0" y="3"/>
                    </a:lnTo>
                    <a:lnTo>
                      <a:pt x="0" y="0"/>
                    </a:lnTo>
                    <a:lnTo>
                      <a:pt x="22" y="19"/>
                    </a:lnTo>
                    <a:close/>
                  </a:path>
                </a:pathLst>
              </a:custGeom>
              <a:solidFill>
                <a:srgbClr val="5A5A5A"/>
              </a:solidFill>
              <a:ln w="9525">
                <a:noFill/>
                <a:round/>
                <a:headEnd/>
                <a:tailEnd/>
              </a:ln>
            </p:spPr>
            <p:txBody>
              <a:bodyPr/>
              <a:lstStyle/>
              <a:p>
                <a:endParaRPr lang="en-US"/>
              </a:p>
            </p:txBody>
          </p:sp>
          <p:sp>
            <p:nvSpPr>
              <p:cNvPr id="52450" name="Freeform 423"/>
              <p:cNvSpPr>
                <a:spLocks/>
              </p:cNvSpPr>
              <p:nvPr/>
            </p:nvSpPr>
            <p:spPr bwMode="auto">
              <a:xfrm>
                <a:off x="4237" y="2907"/>
                <a:ext cx="27" cy="21"/>
              </a:xfrm>
              <a:custGeom>
                <a:avLst/>
                <a:gdLst>
                  <a:gd name="T0" fmla="*/ 27 w 27"/>
                  <a:gd name="T1" fmla="*/ 19 h 21"/>
                  <a:gd name="T2" fmla="*/ 23 w 27"/>
                  <a:gd name="T3" fmla="*/ 21 h 21"/>
                  <a:gd name="T4" fmla="*/ 0 w 27"/>
                  <a:gd name="T5" fmla="*/ 2 h 21"/>
                  <a:gd name="T6" fmla="*/ 7 w 27"/>
                  <a:gd name="T7" fmla="*/ 0 h 21"/>
                  <a:gd name="T8" fmla="*/ 27 w 27"/>
                  <a:gd name="T9" fmla="*/ 19 h 21"/>
                  <a:gd name="T10" fmla="*/ 0 60000 65536"/>
                  <a:gd name="T11" fmla="*/ 0 60000 65536"/>
                  <a:gd name="T12" fmla="*/ 0 60000 65536"/>
                  <a:gd name="T13" fmla="*/ 0 60000 65536"/>
                  <a:gd name="T14" fmla="*/ 0 60000 65536"/>
                  <a:gd name="T15" fmla="*/ 0 w 27"/>
                  <a:gd name="T16" fmla="*/ 0 h 21"/>
                  <a:gd name="T17" fmla="*/ 27 w 27"/>
                  <a:gd name="T18" fmla="*/ 21 h 21"/>
                </a:gdLst>
                <a:ahLst/>
                <a:cxnLst>
                  <a:cxn ang="T10">
                    <a:pos x="T0" y="T1"/>
                  </a:cxn>
                  <a:cxn ang="T11">
                    <a:pos x="T2" y="T3"/>
                  </a:cxn>
                  <a:cxn ang="T12">
                    <a:pos x="T4" y="T5"/>
                  </a:cxn>
                  <a:cxn ang="T13">
                    <a:pos x="T6" y="T7"/>
                  </a:cxn>
                  <a:cxn ang="T14">
                    <a:pos x="T8" y="T9"/>
                  </a:cxn>
                </a:cxnLst>
                <a:rect l="T15" t="T16" r="T17" b="T18"/>
                <a:pathLst>
                  <a:path w="27" h="21">
                    <a:moveTo>
                      <a:pt x="27" y="19"/>
                    </a:moveTo>
                    <a:lnTo>
                      <a:pt x="23" y="21"/>
                    </a:lnTo>
                    <a:lnTo>
                      <a:pt x="0" y="2"/>
                    </a:lnTo>
                    <a:lnTo>
                      <a:pt x="7" y="0"/>
                    </a:lnTo>
                    <a:lnTo>
                      <a:pt x="27" y="19"/>
                    </a:lnTo>
                    <a:close/>
                  </a:path>
                </a:pathLst>
              </a:custGeom>
              <a:solidFill>
                <a:srgbClr val="878787"/>
              </a:solidFill>
              <a:ln w="9525">
                <a:noFill/>
                <a:round/>
                <a:headEnd/>
                <a:tailEnd/>
              </a:ln>
            </p:spPr>
            <p:txBody>
              <a:bodyPr/>
              <a:lstStyle/>
              <a:p>
                <a:endParaRPr lang="en-US"/>
              </a:p>
            </p:txBody>
          </p:sp>
          <p:sp>
            <p:nvSpPr>
              <p:cNvPr id="52451" name="Freeform 424"/>
              <p:cNvSpPr>
                <a:spLocks/>
              </p:cNvSpPr>
              <p:nvPr/>
            </p:nvSpPr>
            <p:spPr bwMode="auto">
              <a:xfrm>
                <a:off x="4237" y="2909"/>
                <a:ext cx="23" cy="21"/>
              </a:xfrm>
              <a:custGeom>
                <a:avLst/>
                <a:gdLst>
                  <a:gd name="T0" fmla="*/ 23 w 23"/>
                  <a:gd name="T1" fmla="*/ 19 h 21"/>
                  <a:gd name="T2" fmla="*/ 23 w 23"/>
                  <a:gd name="T3" fmla="*/ 21 h 21"/>
                  <a:gd name="T4" fmla="*/ 0 w 23"/>
                  <a:gd name="T5" fmla="*/ 3 h 21"/>
                  <a:gd name="T6" fmla="*/ 0 w 23"/>
                  <a:gd name="T7" fmla="*/ 0 h 21"/>
                  <a:gd name="T8" fmla="*/ 23 w 23"/>
                  <a:gd name="T9" fmla="*/ 19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23" y="19"/>
                    </a:moveTo>
                    <a:lnTo>
                      <a:pt x="23" y="21"/>
                    </a:lnTo>
                    <a:lnTo>
                      <a:pt x="0" y="3"/>
                    </a:lnTo>
                    <a:lnTo>
                      <a:pt x="0" y="0"/>
                    </a:lnTo>
                    <a:lnTo>
                      <a:pt x="23" y="19"/>
                    </a:lnTo>
                    <a:close/>
                  </a:path>
                </a:pathLst>
              </a:custGeom>
              <a:solidFill>
                <a:srgbClr val="393939"/>
              </a:solidFill>
              <a:ln w="9525">
                <a:noFill/>
                <a:round/>
                <a:headEnd/>
                <a:tailEnd/>
              </a:ln>
            </p:spPr>
            <p:txBody>
              <a:bodyPr/>
              <a:lstStyle/>
              <a:p>
                <a:endParaRPr lang="en-US"/>
              </a:p>
            </p:txBody>
          </p:sp>
          <p:sp>
            <p:nvSpPr>
              <p:cNvPr id="52452" name="Freeform 425"/>
              <p:cNvSpPr>
                <a:spLocks/>
              </p:cNvSpPr>
              <p:nvPr/>
            </p:nvSpPr>
            <p:spPr bwMode="auto">
              <a:xfrm>
                <a:off x="4226" y="2852"/>
                <a:ext cx="32" cy="49"/>
              </a:xfrm>
              <a:custGeom>
                <a:avLst/>
                <a:gdLst>
                  <a:gd name="T0" fmla="*/ 21 w 32"/>
                  <a:gd name="T1" fmla="*/ 18 h 49"/>
                  <a:gd name="T2" fmla="*/ 32 w 32"/>
                  <a:gd name="T3" fmla="*/ 49 h 49"/>
                  <a:gd name="T4" fmla="*/ 11 w 32"/>
                  <a:gd name="T5" fmla="*/ 31 h 49"/>
                  <a:gd name="T6" fmla="*/ 0 w 32"/>
                  <a:gd name="T7" fmla="*/ 0 h 49"/>
                  <a:gd name="T8" fmla="*/ 21 w 32"/>
                  <a:gd name="T9" fmla="*/ 18 h 49"/>
                  <a:gd name="T10" fmla="*/ 0 60000 65536"/>
                  <a:gd name="T11" fmla="*/ 0 60000 65536"/>
                  <a:gd name="T12" fmla="*/ 0 60000 65536"/>
                  <a:gd name="T13" fmla="*/ 0 60000 65536"/>
                  <a:gd name="T14" fmla="*/ 0 60000 65536"/>
                  <a:gd name="T15" fmla="*/ 0 w 32"/>
                  <a:gd name="T16" fmla="*/ 0 h 49"/>
                  <a:gd name="T17" fmla="*/ 32 w 32"/>
                  <a:gd name="T18" fmla="*/ 49 h 49"/>
                </a:gdLst>
                <a:ahLst/>
                <a:cxnLst>
                  <a:cxn ang="T10">
                    <a:pos x="T0" y="T1"/>
                  </a:cxn>
                  <a:cxn ang="T11">
                    <a:pos x="T2" y="T3"/>
                  </a:cxn>
                  <a:cxn ang="T12">
                    <a:pos x="T4" y="T5"/>
                  </a:cxn>
                  <a:cxn ang="T13">
                    <a:pos x="T6" y="T7"/>
                  </a:cxn>
                  <a:cxn ang="T14">
                    <a:pos x="T8" y="T9"/>
                  </a:cxn>
                </a:cxnLst>
                <a:rect l="T15" t="T16" r="T17" b="T18"/>
                <a:pathLst>
                  <a:path w="32" h="49">
                    <a:moveTo>
                      <a:pt x="21" y="18"/>
                    </a:moveTo>
                    <a:lnTo>
                      <a:pt x="32" y="49"/>
                    </a:lnTo>
                    <a:lnTo>
                      <a:pt x="11" y="31"/>
                    </a:lnTo>
                    <a:lnTo>
                      <a:pt x="0" y="0"/>
                    </a:lnTo>
                    <a:lnTo>
                      <a:pt x="21" y="18"/>
                    </a:lnTo>
                    <a:close/>
                  </a:path>
                </a:pathLst>
              </a:custGeom>
              <a:solidFill>
                <a:srgbClr val="434343"/>
              </a:solidFill>
              <a:ln w="9525">
                <a:noFill/>
                <a:round/>
                <a:headEnd/>
                <a:tailEnd/>
              </a:ln>
            </p:spPr>
            <p:txBody>
              <a:bodyPr/>
              <a:lstStyle/>
              <a:p>
                <a:endParaRPr lang="en-US"/>
              </a:p>
            </p:txBody>
          </p:sp>
          <p:sp>
            <p:nvSpPr>
              <p:cNvPr id="52453" name="Freeform 426"/>
              <p:cNvSpPr>
                <a:spLocks/>
              </p:cNvSpPr>
              <p:nvPr/>
            </p:nvSpPr>
            <p:spPr bwMode="auto">
              <a:xfrm>
                <a:off x="4214" y="2883"/>
                <a:ext cx="44" cy="18"/>
              </a:xfrm>
              <a:custGeom>
                <a:avLst/>
                <a:gdLst>
                  <a:gd name="T0" fmla="*/ 44 w 44"/>
                  <a:gd name="T1" fmla="*/ 18 h 18"/>
                  <a:gd name="T2" fmla="*/ 21 w 44"/>
                  <a:gd name="T3" fmla="*/ 18 h 18"/>
                  <a:gd name="T4" fmla="*/ 0 w 44"/>
                  <a:gd name="T5" fmla="*/ 0 h 18"/>
                  <a:gd name="T6" fmla="*/ 23 w 44"/>
                  <a:gd name="T7" fmla="*/ 0 h 18"/>
                  <a:gd name="T8" fmla="*/ 44 w 44"/>
                  <a:gd name="T9" fmla="*/ 18 h 18"/>
                  <a:gd name="T10" fmla="*/ 0 60000 65536"/>
                  <a:gd name="T11" fmla="*/ 0 60000 65536"/>
                  <a:gd name="T12" fmla="*/ 0 60000 65536"/>
                  <a:gd name="T13" fmla="*/ 0 60000 65536"/>
                  <a:gd name="T14" fmla="*/ 0 60000 65536"/>
                  <a:gd name="T15" fmla="*/ 0 w 44"/>
                  <a:gd name="T16" fmla="*/ 0 h 18"/>
                  <a:gd name="T17" fmla="*/ 44 w 44"/>
                  <a:gd name="T18" fmla="*/ 18 h 18"/>
                </a:gdLst>
                <a:ahLst/>
                <a:cxnLst>
                  <a:cxn ang="T10">
                    <a:pos x="T0" y="T1"/>
                  </a:cxn>
                  <a:cxn ang="T11">
                    <a:pos x="T2" y="T3"/>
                  </a:cxn>
                  <a:cxn ang="T12">
                    <a:pos x="T4" y="T5"/>
                  </a:cxn>
                  <a:cxn ang="T13">
                    <a:pos x="T6" y="T7"/>
                  </a:cxn>
                  <a:cxn ang="T14">
                    <a:pos x="T8" y="T9"/>
                  </a:cxn>
                </a:cxnLst>
                <a:rect l="T15" t="T16" r="T17" b="T18"/>
                <a:pathLst>
                  <a:path w="44" h="18">
                    <a:moveTo>
                      <a:pt x="44" y="18"/>
                    </a:moveTo>
                    <a:lnTo>
                      <a:pt x="21" y="18"/>
                    </a:lnTo>
                    <a:lnTo>
                      <a:pt x="0" y="0"/>
                    </a:lnTo>
                    <a:lnTo>
                      <a:pt x="23" y="0"/>
                    </a:lnTo>
                    <a:lnTo>
                      <a:pt x="44" y="18"/>
                    </a:lnTo>
                    <a:close/>
                  </a:path>
                </a:pathLst>
              </a:custGeom>
              <a:solidFill>
                <a:srgbClr val="8A8A8A"/>
              </a:solidFill>
              <a:ln w="9525">
                <a:noFill/>
                <a:round/>
                <a:headEnd/>
                <a:tailEnd/>
              </a:ln>
            </p:spPr>
            <p:txBody>
              <a:bodyPr/>
              <a:lstStyle/>
              <a:p>
                <a:endParaRPr lang="en-US"/>
              </a:p>
            </p:txBody>
          </p:sp>
          <p:sp>
            <p:nvSpPr>
              <p:cNvPr id="52454" name="Freeform 427"/>
              <p:cNvSpPr>
                <a:spLocks/>
              </p:cNvSpPr>
              <p:nvPr/>
            </p:nvSpPr>
            <p:spPr bwMode="auto">
              <a:xfrm>
                <a:off x="4208" y="2907"/>
                <a:ext cx="27" cy="21"/>
              </a:xfrm>
              <a:custGeom>
                <a:avLst/>
                <a:gdLst>
                  <a:gd name="T0" fmla="*/ 27 w 27"/>
                  <a:gd name="T1" fmla="*/ 21 h 21"/>
                  <a:gd name="T2" fmla="*/ 21 w 27"/>
                  <a:gd name="T3" fmla="*/ 19 h 21"/>
                  <a:gd name="T4" fmla="*/ 0 w 27"/>
                  <a:gd name="T5" fmla="*/ 0 h 21"/>
                  <a:gd name="T6" fmla="*/ 6 w 27"/>
                  <a:gd name="T7" fmla="*/ 2 h 21"/>
                  <a:gd name="T8" fmla="*/ 27 w 27"/>
                  <a:gd name="T9" fmla="*/ 21 h 21"/>
                  <a:gd name="T10" fmla="*/ 0 60000 65536"/>
                  <a:gd name="T11" fmla="*/ 0 60000 65536"/>
                  <a:gd name="T12" fmla="*/ 0 60000 65536"/>
                  <a:gd name="T13" fmla="*/ 0 60000 65536"/>
                  <a:gd name="T14" fmla="*/ 0 60000 65536"/>
                  <a:gd name="T15" fmla="*/ 0 w 27"/>
                  <a:gd name="T16" fmla="*/ 0 h 21"/>
                  <a:gd name="T17" fmla="*/ 27 w 27"/>
                  <a:gd name="T18" fmla="*/ 21 h 21"/>
                </a:gdLst>
                <a:ahLst/>
                <a:cxnLst>
                  <a:cxn ang="T10">
                    <a:pos x="T0" y="T1"/>
                  </a:cxn>
                  <a:cxn ang="T11">
                    <a:pos x="T2" y="T3"/>
                  </a:cxn>
                  <a:cxn ang="T12">
                    <a:pos x="T4" y="T5"/>
                  </a:cxn>
                  <a:cxn ang="T13">
                    <a:pos x="T6" y="T7"/>
                  </a:cxn>
                  <a:cxn ang="T14">
                    <a:pos x="T8" y="T9"/>
                  </a:cxn>
                </a:cxnLst>
                <a:rect l="T15" t="T16" r="T17" b="T18"/>
                <a:pathLst>
                  <a:path w="27" h="21">
                    <a:moveTo>
                      <a:pt x="27" y="21"/>
                    </a:moveTo>
                    <a:lnTo>
                      <a:pt x="21" y="19"/>
                    </a:lnTo>
                    <a:lnTo>
                      <a:pt x="0" y="0"/>
                    </a:lnTo>
                    <a:lnTo>
                      <a:pt x="6" y="2"/>
                    </a:lnTo>
                    <a:lnTo>
                      <a:pt x="27" y="21"/>
                    </a:lnTo>
                    <a:close/>
                  </a:path>
                </a:pathLst>
              </a:custGeom>
              <a:solidFill>
                <a:srgbClr val="878787"/>
              </a:solidFill>
              <a:ln w="9525">
                <a:noFill/>
                <a:round/>
                <a:headEnd/>
                <a:tailEnd/>
              </a:ln>
            </p:spPr>
            <p:txBody>
              <a:bodyPr/>
              <a:lstStyle/>
              <a:p>
                <a:endParaRPr lang="en-US"/>
              </a:p>
            </p:txBody>
          </p:sp>
          <p:sp>
            <p:nvSpPr>
              <p:cNvPr id="52455" name="Freeform 428"/>
              <p:cNvSpPr>
                <a:spLocks/>
              </p:cNvSpPr>
              <p:nvPr/>
            </p:nvSpPr>
            <p:spPr bwMode="auto">
              <a:xfrm>
                <a:off x="4227" y="2836"/>
                <a:ext cx="25" cy="16"/>
              </a:xfrm>
              <a:custGeom>
                <a:avLst/>
                <a:gdLst>
                  <a:gd name="T0" fmla="*/ 25 w 25"/>
                  <a:gd name="T1" fmla="*/ 16 h 16"/>
                  <a:gd name="T2" fmla="*/ 23 w 25"/>
                  <a:gd name="T3" fmla="*/ 16 h 16"/>
                  <a:gd name="T4" fmla="*/ 0 w 25"/>
                  <a:gd name="T5" fmla="*/ 0 h 16"/>
                  <a:gd name="T6" fmla="*/ 2 w 25"/>
                  <a:gd name="T7" fmla="*/ 0 h 16"/>
                  <a:gd name="T8" fmla="*/ 25 w 25"/>
                  <a:gd name="T9" fmla="*/ 16 h 16"/>
                  <a:gd name="T10" fmla="*/ 0 60000 65536"/>
                  <a:gd name="T11" fmla="*/ 0 60000 65536"/>
                  <a:gd name="T12" fmla="*/ 0 60000 65536"/>
                  <a:gd name="T13" fmla="*/ 0 60000 65536"/>
                  <a:gd name="T14" fmla="*/ 0 60000 65536"/>
                  <a:gd name="T15" fmla="*/ 0 w 25"/>
                  <a:gd name="T16" fmla="*/ 0 h 16"/>
                  <a:gd name="T17" fmla="*/ 25 w 25"/>
                  <a:gd name="T18" fmla="*/ 16 h 16"/>
                </a:gdLst>
                <a:ahLst/>
                <a:cxnLst>
                  <a:cxn ang="T10">
                    <a:pos x="T0" y="T1"/>
                  </a:cxn>
                  <a:cxn ang="T11">
                    <a:pos x="T2" y="T3"/>
                  </a:cxn>
                  <a:cxn ang="T12">
                    <a:pos x="T4" y="T5"/>
                  </a:cxn>
                  <a:cxn ang="T13">
                    <a:pos x="T6" y="T7"/>
                  </a:cxn>
                  <a:cxn ang="T14">
                    <a:pos x="T8" y="T9"/>
                  </a:cxn>
                </a:cxnLst>
                <a:rect l="T15" t="T16" r="T17" b="T18"/>
                <a:pathLst>
                  <a:path w="25" h="16">
                    <a:moveTo>
                      <a:pt x="25" y="16"/>
                    </a:moveTo>
                    <a:lnTo>
                      <a:pt x="23" y="16"/>
                    </a:lnTo>
                    <a:lnTo>
                      <a:pt x="0" y="0"/>
                    </a:lnTo>
                    <a:lnTo>
                      <a:pt x="2" y="0"/>
                    </a:lnTo>
                    <a:lnTo>
                      <a:pt x="25" y="16"/>
                    </a:lnTo>
                    <a:close/>
                  </a:path>
                </a:pathLst>
              </a:custGeom>
              <a:solidFill>
                <a:srgbClr val="8A8A8A"/>
              </a:solidFill>
              <a:ln w="9525">
                <a:noFill/>
                <a:round/>
                <a:headEnd/>
                <a:tailEnd/>
              </a:ln>
            </p:spPr>
            <p:txBody>
              <a:bodyPr/>
              <a:lstStyle/>
              <a:p>
                <a:endParaRPr lang="en-US"/>
              </a:p>
            </p:txBody>
          </p:sp>
          <p:sp>
            <p:nvSpPr>
              <p:cNvPr id="52456" name="Freeform 429"/>
              <p:cNvSpPr>
                <a:spLocks/>
              </p:cNvSpPr>
              <p:nvPr/>
            </p:nvSpPr>
            <p:spPr bwMode="auto">
              <a:xfrm>
                <a:off x="4205" y="2836"/>
                <a:ext cx="45" cy="79"/>
              </a:xfrm>
              <a:custGeom>
                <a:avLst/>
                <a:gdLst>
                  <a:gd name="T0" fmla="*/ 45 w 45"/>
                  <a:gd name="T1" fmla="*/ 16 h 79"/>
                  <a:gd name="T2" fmla="*/ 21 w 45"/>
                  <a:gd name="T3" fmla="*/ 79 h 79"/>
                  <a:gd name="T4" fmla="*/ 0 w 45"/>
                  <a:gd name="T5" fmla="*/ 60 h 79"/>
                  <a:gd name="T6" fmla="*/ 22 w 45"/>
                  <a:gd name="T7" fmla="*/ 0 h 79"/>
                  <a:gd name="T8" fmla="*/ 45 w 45"/>
                  <a:gd name="T9" fmla="*/ 16 h 79"/>
                  <a:gd name="T10" fmla="*/ 0 60000 65536"/>
                  <a:gd name="T11" fmla="*/ 0 60000 65536"/>
                  <a:gd name="T12" fmla="*/ 0 60000 65536"/>
                  <a:gd name="T13" fmla="*/ 0 60000 65536"/>
                  <a:gd name="T14" fmla="*/ 0 60000 65536"/>
                  <a:gd name="T15" fmla="*/ 0 w 45"/>
                  <a:gd name="T16" fmla="*/ 0 h 79"/>
                  <a:gd name="T17" fmla="*/ 45 w 45"/>
                  <a:gd name="T18" fmla="*/ 79 h 79"/>
                </a:gdLst>
                <a:ahLst/>
                <a:cxnLst>
                  <a:cxn ang="T10">
                    <a:pos x="T0" y="T1"/>
                  </a:cxn>
                  <a:cxn ang="T11">
                    <a:pos x="T2" y="T3"/>
                  </a:cxn>
                  <a:cxn ang="T12">
                    <a:pos x="T4" y="T5"/>
                  </a:cxn>
                  <a:cxn ang="T13">
                    <a:pos x="T6" y="T7"/>
                  </a:cxn>
                  <a:cxn ang="T14">
                    <a:pos x="T8" y="T9"/>
                  </a:cxn>
                </a:cxnLst>
                <a:rect l="T15" t="T16" r="T17" b="T18"/>
                <a:pathLst>
                  <a:path w="45" h="79">
                    <a:moveTo>
                      <a:pt x="45" y="16"/>
                    </a:moveTo>
                    <a:lnTo>
                      <a:pt x="21" y="79"/>
                    </a:lnTo>
                    <a:lnTo>
                      <a:pt x="0" y="60"/>
                    </a:lnTo>
                    <a:lnTo>
                      <a:pt x="22" y="0"/>
                    </a:lnTo>
                    <a:lnTo>
                      <a:pt x="45" y="16"/>
                    </a:lnTo>
                    <a:close/>
                  </a:path>
                </a:pathLst>
              </a:custGeom>
              <a:solidFill>
                <a:srgbClr val="565656"/>
              </a:solidFill>
              <a:ln w="9525">
                <a:noFill/>
                <a:round/>
                <a:headEnd/>
                <a:tailEnd/>
              </a:ln>
            </p:spPr>
            <p:txBody>
              <a:bodyPr/>
              <a:lstStyle/>
              <a:p>
                <a:endParaRPr lang="en-US"/>
              </a:p>
            </p:txBody>
          </p:sp>
          <p:sp>
            <p:nvSpPr>
              <p:cNvPr id="52457" name="Freeform 430"/>
              <p:cNvSpPr>
                <a:spLocks/>
              </p:cNvSpPr>
              <p:nvPr/>
            </p:nvSpPr>
            <p:spPr bwMode="auto">
              <a:xfrm>
                <a:off x="4200" y="2896"/>
                <a:ext cx="26" cy="29"/>
              </a:xfrm>
              <a:custGeom>
                <a:avLst/>
                <a:gdLst>
                  <a:gd name="T0" fmla="*/ 26 w 26"/>
                  <a:gd name="T1" fmla="*/ 19 h 29"/>
                  <a:gd name="T2" fmla="*/ 21 w 26"/>
                  <a:gd name="T3" fmla="*/ 29 h 29"/>
                  <a:gd name="T4" fmla="*/ 0 w 26"/>
                  <a:gd name="T5" fmla="*/ 11 h 29"/>
                  <a:gd name="T6" fmla="*/ 5 w 26"/>
                  <a:gd name="T7" fmla="*/ 0 h 29"/>
                  <a:gd name="T8" fmla="*/ 26 w 26"/>
                  <a:gd name="T9" fmla="*/ 19 h 29"/>
                  <a:gd name="T10" fmla="*/ 0 60000 65536"/>
                  <a:gd name="T11" fmla="*/ 0 60000 65536"/>
                  <a:gd name="T12" fmla="*/ 0 60000 65536"/>
                  <a:gd name="T13" fmla="*/ 0 60000 65536"/>
                  <a:gd name="T14" fmla="*/ 0 60000 65536"/>
                  <a:gd name="T15" fmla="*/ 0 w 26"/>
                  <a:gd name="T16" fmla="*/ 0 h 29"/>
                  <a:gd name="T17" fmla="*/ 26 w 26"/>
                  <a:gd name="T18" fmla="*/ 29 h 29"/>
                </a:gdLst>
                <a:ahLst/>
                <a:cxnLst>
                  <a:cxn ang="T10">
                    <a:pos x="T0" y="T1"/>
                  </a:cxn>
                  <a:cxn ang="T11">
                    <a:pos x="T2" y="T3"/>
                  </a:cxn>
                  <a:cxn ang="T12">
                    <a:pos x="T4" y="T5"/>
                  </a:cxn>
                  <a:cxn ang="T13">
                    <a:pos x="T6" y="T7"/>
                  </a:cxn>
                  <a:cxn ang="T14">
                    <a:pos x="T8" y="T9"/>
                  </a:cxn>
                </a:cxnLst>
                <a:rect l="T15" t="T16" r="T17" b="T18"/>
                <a:pathLst>
                  <a:path w="26" h="29">
                    <a:moveTo>
                      <a:pt x="26" y="19"/>
                    </a:moveTo>
                    <a:lnTo>
                      <a:pt x="21" y="29"/>
                    </a:lnTo>
                    <a:lnTo>
                      <a:pt x="0" y="11"/>
                    </a:lnTo>
                    <a:lnTo>
                      <a:pt x="5" y="0"/>
                    </a:lnTo>
                    <a:lnTo>
                      <a:pt x="26" y="19"/>
                    </a:lnTo>
                    <a:close/>
                  </a:path>
                </a:pathLst>
              </a:custGeom>
              <a:solidFill>
                <a:srgbClr val="5E5E5E"/>
              </a:solidFill>
              <a:ln w="9525">
                <a:noFill/>
                <a:round/>
                <a:headEnd/>
                <a:tailEnd/>
              </a:ln>
            </p:spPr>
            <p:txBody>
              <a:bodyPr/>
              <a:lstStyle/>
              <a:p>
                <a:endParaRPr lang="en-US"/>
              </a:p>
            </p:txBody>
          </p:sp>
          <p:sp>
            <p:nvSpPr>
              <p:cNvPr id="52458" name="Freeform 431"/>
              <p:cNvSpPr>
                <a:spLocks/>
              </p:cNvSpPr>
              <p:nvPr/>
            </p:nvSpPr>
            <p:spPr bwMode="auto">
              <a:xfrm>
                <a:off x="4194" y="2907"/>
                <a:ext cx="27" cy="21"/>
              </a:xfrm>
              <a:custGeom>
                <a:avLst/>
                <a:gdLst>
                  <a:gd name="T0" fmla="*/ 27 w 27"/>
                  <a:gd name="T1" fmla="*/ 18 h 21"/>
                  <a:gd name="T2" fmla="*/ 20 w 27"/>
                  <a:gd name="T3" fmla="*/ 21 h 21"/>
                  <a:gd name="T4" fmla="*/ 0 w 27"/>
                  <a:gd name="T5" fmla="*/ 2 h 21"/>
                  <a:gd name="T6" fmla="*/ 6 w 27"/>
                  <a:gd name="T7" fmla="*/ 0 h 21"/>
                  <a:gd name="T8" fmla="*/ 27 w 27"/>
                  <a:gd name="T9" fmla="*/ 18 h 21"/>
                  <a:gd name="T10" fmla="*/ 0 60000 65536"/>
                  <a:gd name="T11" fmla="*/ 0 60000 65536"/>
                  <a:gd name="T12" fmla="*/ 0 60000 65536"/>
                  <a:gd name="T13" fmla="*/ 0 60000 65536"/>
                  <a:gd name="T14" fmla="*/ 0 60000 65536"/>
                  <a:gd name="T15" fmla="*/ 0 w 27"/>
                  <a:gd name="T16" fmla="*/ 0 h 21"/>
                  <a:gd name="T17" fmla="*/ 27 w 27"/>
                  <a:gd name="T18" fmla="*/ 21 h 21"/>
                </a:gdLst>
                <a:ahLst/>
                <a:cxnLst>
                  <a:cxn ang="T10">
                    <a:pos x="T0" y="T1"/>
                  </a:cxn>
                  <a:cxn ang="T11">
                    <a:pos x="T2" y="T3"/>
                  </a:cxn>
                  <a:cxn ang="T12">
                    <a:pos x="T4" y="T5"/>
                  </a:cxn>
                  <a:cxn ang="T13">
                    <a:pos x="T6" y="T7"/>
                  </a:cxn>
                  <a:cxn ang="T14">
                    <a:pos x="T8" y="T9"/>
                  </a:cxn>
                </a:cxnLst>
                <a:rect l="T15" t="T16" r="T17" b="T18"/>
                <a:pathLst>
                  <a:path w="27" h="21">
                    <a:moveTo>
                      <a:pt x="27" y="18"/>
                    </a:moveTo>
                    <a:lnTo>
                      <a:pt x="20" y="21"/>
                    </a:lnTo>
                    <a:lnTo>
                      <a:pt x="0" y="2"/>
                    </a:lnTo>
                    <a:lnTo>
                      <a:pt x="6" y="0"/>
                    </a:lnTo>
                    <a:lnTo>
                      <a:pt x="27" y="18"/>
                    </a:lnTo>
                    <a:close/>
                  </a:path>
                </a:pathLst>
              </a:custGeom>
              <a:solidFill>
                <a:srgbClr val="848484"/>
              </a:solidFill>
              <a:ln w="9525">
                <a:noFill/>
                <a:round/>
                <a:headEnd/>
                <a:tailEnd/>
              </a:ln>
            </p:spPr>
            <p:txBody>
              <a:bodyPr/>
              <a:lstStyle/>
              <a:p>
                <a:endParaRPr lang="en-US"/>
              </a:p>
            </p:txBody>
          </p:sp>
          <p:sp>
            <p:nvSpPr>
              <p:cNvPr id="52459" name="Freeform 432"/>
              <p:cNvSpPr>
                <a:spLocks/>
              </p:cNvSpPr>
              <p:nvPr/>
            </p:nvSpPr>
            <p:spPr bwMode="auto">
              <a:xfrm>
                <a:off x="4194" y="2909"/>
                <a:ext cx="20" cy="21"/>
              </a:xfrm>
              <a:custGeom>
                <a:avLst/>
                <a:gdLst>
                  <a:gd name="T0" fmla="*/ 20 w 20"/>
                  <a:gd name="T1" fmla="*/ 19 h 21"/>
                  <a:gd name="T2" fmla="*/ 20 w 20"/>
                  <a:gd name="T3" fmla="*/ 21 h 21"/>
                  <a:gd name="T4" fmla="*/ 0 w 20"/>
                  <a:gd name="T5" fmla="*/ 3 h 21"/>
                  <a:gd name="T6" fmla="*/ 0 w 20"/>
                  <a:gd name="T7" fmla="*/ 0 h 21"/>
                  <a:gd name="T8" fmla="*/ 20 w 20"/>
                  <a:gd name="T9" fmla="*/ 19 h 21"/>
                  <a:gd name="T10" fmla="*/ 0 60000 65536"/>
                  <a:gd name="T11" fmla="*/ 0 60000 65536"/>
                  <a:gd name="T12" fmla="*/ 0 60000 65536"/>
                  <a:gd name="T13" fmla="*/ 0 60000 65536"/>
                  <a:gd name="T14" fmla="*/ 0 60000 65536"/>
                  <a:gd name="T15" fmla="*/ 0 w 20"/>
                  <a:gd name="T16" fmla="*/ 0 h 21"/>
                  <a:gd name="T17" fmla="*/ 20 w 20"/>
                  <a:gd name="T18" fmla="*/ 21 h 21"/>
                </a:gdLst>
                <a:ahLst/>
                <a:cxnLst>
                  <a:cxn ang="T10">
                    <a:pos x="T0" y="T1"/>
                  </a:cxn>
                  <a:cxn ang="T11">
                    <a:pos x="T2" y="T3"/>
                  </a:cxn>
                  <a:cxn ang="T12">
                    <a:pos x="T4" y="T5"/>
                  </a:cxn>
                  <a:cxn ang="T13">
                    <a:pos x="T6" y="T7"/>
                  </a:cxn>
                  <a:cxn ang="T14">
                    <a:pos x="T8" y="T9"/>
                  </a:cxn>
                </a:cxnLst>
                <a:rect l="T15" t="T16" r="T17" b="T18"/>
                <a:pathLst>
                  <a:path w="20" h="21">
                    <a:moveTo>
                      <a:pt x="20" y="19"/>
                    </a:moveTo>
                    <a:lnTo>
                      <a:pt x="20" y="21"/>
                    </a:lnTo>
                    <a:lnTo>
                      <a:pt x="0" y="3"/>
                    </a:lnTo>
                    <a:lnTo>
                      <a:pt x="0" y="0"/>
                    </a:lnTo>
                    <a:lnTo>
                      <a:pt x="20" y="19"/>
                    </a:lnTo>
                    <a:close/>
                  </a:path>
                </a:pathLst>
              </a:custGeom>
              <a:solidFill>
                <a:srgbClr val="393939"/>
              </a:solidFill>
              <a:ln w="9525">
                <a:noFill/>
                <a:round/>
                <a:headEnd/>
                <a:tailEnd/>
              </a:ln>
            </p:spPr>
            <p:txBody>
              <a:bodyPr/>
              <a:lstStyle/>
              <a:p>
                <a:endParaRPr lang="en-US"/>
              </a:p>
            </p:txBody>
          </p:sp>
          <p:sp>
            <p:nvSpPr>
              <p:cNvPr id="52460" name="Freeform 433"/>
              <p:cNvSpPr>
                <a:spLocks noEditPoints="1"/>
              </p:cNvSpPr>
              <p:nvPr/>
            </p:nvSpPr>
            <p:spPr bwMode="auto">
              <a:xfrm>
                <a:off x="4214" y="2852"/>
                <a:ext cx="71" cy="78"/>
              </a:xfrm>
              <a:custGeom>
                <a:avLst/>
                <a:gdLst>
                  <a:gd name="T0" fmla="*/ 46 w 71"/>
                  <a:gd name="T1" fmla="*/ 52 h 78"/>
                  <a:gd name="T2" fmla="*/ 50 w 71"/>
                  <a:gd name="T3" fmla="*/ 63 h 78"/>
                  <a:gd name="T4" fmla="*/ 52 w 71"/>
                  <a:gd name="T5" fmla="*/ 71 h 78"/>
                  <a:gd name="T6" fmla="*/ 50 w 71"/>
                  <a:gd name="T7" fmla="*/ 74 h 78"/>
                  <a:gd name="T8" fmla="*/ 46 w 71"/>
                  <a:gd name="T9" fmla="*/ 76 h 78"/>
                  <a:gd name="T10" fmla="*/ 46 w 71"/>
                  <a:gd name="T11" fmla="*/ 78 h 78"/>
                  <a:gd name="T12" fmla="*/ 71 w 71"/>
                  <a:gd name="T13" fmla="*/ 78 h 78"/>
                  <a:gd name="T14" fmla="*/ 71 w 71"/>
                  <a:gd name="T15" fmla="*/ 76 h 78"/>
                  <a:gd name="T16" fmla="*/ 68 w 71"/>
                  <a:gd name="T17" fmla="*/ 74 h 78"/>
                  <a:gd name="T18" fmla="*/ 65 w 71"/>
                  <a:gd name="T19" fmla="*/ 73 h 78"/>
                  <a:gd name="T20" fmla="*/ 60 w 71"/>
                  <a:gd name="T21" fmla="*/ 63 h 78"/>
                  <a:gd name="T22" fmla="*/ 38 w 71"/>
                  <a:gd name="T23" fmla="*/ 0 h 78"/>
                  <a:gd name="T24" fmla="*/ 36 w 71"/>
                  <a:gd name="T25" fmla="*/ 0 h 78"/>
                  <a:gd name="T26" fmla="*/ 12 w 71"/>
                  <a:gd name="T27" fmla="*/ 63 h 78"/>
                  <a:gd name="T28" fmla="*/ 7 w 71"/>
                  <a:gd name="T29" fmla="*/ 73 h 78"/>
                  <a:gd name="T30" fmla="*/ 0 w 71"/>
                  <a:gd name="T31" fmla="*/ 76 h 78"/>
                  <a:gd name="T32" fmla="*/ 0 w 71"/>
                  <a:gd name="T33" fmla="*/ 78 h 78"/>
                  <a:gd name="T34" fmla="*/ 21 w 71"/>
                  <a:gd name="T35" fmla="*/ 78 h 78"/>
                  <a:gd name="T36" fmla="*/ 21 w 71"/>
                  <a:gd name="T37" fmla="*/ 76 h 78"/>
                  <a:gd name="T38" fmla="*/ 15 w 71"/>
                  <a:gd name="T39" fmla="*/ 74 h 78"/>
                  <a:gd name="T40" fmla="*/ 13 w 71"/>
                  <a:gd name="T41" fmla="*/ 71 h 78"/>
                  <a:gd name="T42" fmla="*/ 15 w 71"/>
                  <a:gd name="T43" fmla="*/ 65 h 78"/>
                  <a:gd name="T44" fmla="*/ 20 w 71"/>
                  <a:gd name="T45" fmla="*/ 52 h 78"/>
                  <a:gd name="T46" fmla="*/ 46 w 71"/>
                  <a:gd name="T47" fmla="*/ 52 h 78"/>
                  <a:gd name="T48" fmla="*/ 44 w 71"/>
                  <a:gd name="T49" fmla="*/ 49 h 78"/>
                  <a:gd name="T50" fmla="*/ 21 w 71"/>
                  <a:gd name="T51" fmla="*/ 49 h 78"/>
                  <a:gd name="T52" fmla="*/ 33 w 71"/>
                  <a:gd name="T53" fmla="*/ 18 h 78"/>
                  <a:gd name="T54" fmla="*/ 44 w 71"/>
                  <a:gd name="T55" fmla="*/ 49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1"/>
                  <a:gd name="T85" fmla="*/ 0 h 78"/>
                  <a:gd name="T86" fmla="*/ 71 w 71"/>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1" h="78">
                    <a:moveTo>
                      <a:pt x="46" y="52"/>
                    </a:moveTo>
                    <a:lnTo>
                      <a:pt x="50" y="63"/>
                    </a:lnTo>
                    <a:lnTo>
                      <a:pt x="52" y="71"/>
                    </a:lnTo>
                    <a:lnTo>
                      <a:pt x="50" y="74"/>
                    </a:lnTo>
                    <a:lnTo>
                      <a:pt x="46" y="76"/>
                    </a:lnTo>
                    <a:lnTo>
                      <a:pt x="46" y="78"/>
                    </a:lnTo>
                    <a:lnTo>
                      <a:pt x="71" y="78"/>
                    </a:lnTo>
                    <a:lnTo>
                      <a:pt x="71" y="76"/>
                    </a:lnTo>
                    <a:lnTo>
                      <a:pt x="68" y="74"/>
                    </a:lnTo>
                    <a:lnTo>
                      <a:pt x="65" y="73"/>
                    </a:lnTo>
                    <a:lnTo>
                      <a:pt x="60" y="63"/>
                    </a:lnTo>
                    <a:lnTo>
                      <a:pt x="38" y="0"/>
                    </a:lnTo>
                    <a:lnTo>
                      <a:pt x="36" y="0"/>
                    </a:lnTo>
                    <a:lnTo>
                      <a:pt x="12" y="63"/>
                    </a:lnTo>
                    <a:lnTo>
                      <a:pt x="7" y="73"/>
                    </a:lnTo>
                    <a:lnTo>
                      <a:pt x="0" y="76"/>
                    </a:lnTo>
                    <a:lnTo>
                      <a:pt x="0" y="78"/>
                    </a:lnTo>
                    <a:lnTo>
                      <a:pt x="21" y="78"/>
                    </a:lnTo>
                    <a:lnTo>
                      <a:pt x="21" y="76"/>
                    </a:lnTo>
                    <a:lnTo>
                      <a:pt x="15" y="74"/>
                    </a:lnTo>
                    <a:lnTo>
                      <a:pt x="13" y="71"/>
                    </a:lnTo>
                    <a:lnTo>
                      <a:pt x="15" y="65"/>
                    </a:lnTo>
                    <a:lnTo>
                      <a:pt x="20" y="52"/>
                    </a:lnTo>
                    <a:lnTo>
                      <a:pt x="46" y="52"/>
                    </a:lnTo>
                    <a:close/>
                    <a:moveTo>
                      <a:pt x="44" y="49"/>
                    </a:moveTo>
                    <a:lnTo>
                      <a:pt x="21" y="49"/>
                    </a:lnTo>
                    <a:lnTo>
                      <a:pt x="33" y="18"/>
                    </a:lnTo>
                    <a:lnTo>
                      <a:pt x="44" y="49"/>
                    </a:lnTo>
                    <a:close/>
                  </a:path>
                </a:pathLst>
              </a:custGeom>
              <a:solidFill>
                <a:srgbClr val="111111"/>
              </a:solidFill>
              <a:ln w="9525">
                <a:noFill/>
                <a:round/>
                <a:headEnd/>
                <a:tailEnd/>
              </a:ln>
            </p:spPr>
            <p:txBody>
              <a:bodyPr/>
              <a:lstStyle/>
              <a:p>
                <a:endParaRPr lang="en-US"/>
              </a:p>
            </p:txBody>
          </p:sp>
          <p:sp>
            <p:nvSpPr>
              <p:cNvPr id="52461" name="Freeform 434"/>
              <p:cNvSpPr>
                <a:spLocks/>
              </p:cNvSpPr>
              <p:nvPr/>
            </p:nvSpPr>
            <p:spPr bwMode="auto">
              <a:xfrm>
                <a:off x="4177" y="2901"/>
                <a:ext cx="25" cy="19"/>
              </a:xfrm>
              <a:custGeom>
                <a:avLst/>
                <a:gdLst>
                  <a:gd name="T0" fmla="*/ 25 w 25"/>
                  <a:gd name="T1" fmla="*/ 17 h 19"/>
                  <a:gd name="T2" fmla="*/ 20 w 25"/>
                  <a:gd name="T3" fmla="*/ 19 h 19"/>
                  <a:gd name="T4" fmla="*/ 0 w 25"/>
                  <a:gd name="T5" fmla="*/ 1 h 19"/>
                  <a:gd name="T6" fmla="*/ 4 w 25"/>
                  <a:gd name="T7" fmla="*/ 0 h 19"/>
                  <a:gd name="T8" fmla="*/ 25 w 25"/>
                  <a:gd name="T9" fmla="*/ 17 h 19"/>
                  <a:gd name="T10" fmla="*/ 0 60000 65536"/>
                  <a:gd name="T11" fmla="*/ 0 60000 65536"/>
                  <a:gd name="T12" fmla="*/ 0 60000 65536"/>
                  <a:gd name="T13" fmla="*/ 0 60000 65536"/>
                  <a:gd name="T14" fmla="*/ 0 60000 65536"/>
                  <a:gd name="T15" fmla="*/ 0 w 25"/>
                  <a:gd name="T16" fmla="*/ 0 h 19"/>
                  <a:gd name="T17" fmla="*/ 25 w 25"/>
                  <a:gd name="T18" fmla="*/ 19 h 19"/>
                </a:gdLst>
                <a:ahLst/>
                <a:cxnLst>
                  <a:cxn ang="T10">
                    <a:pos x="T0" y="T1"/>
                  </a:cxn>
                  <a:cxn ang="T11">
                    <a:pos x="T2" y="T3"/>
                  </a:cxn>
                  <a:cxn ang="T12">
                    <a:pos x="T4" y="T5"/>
                  </a:cxn>
                  <a:cxn ang="T13">
                    <a:pos x="T6" y="T7"/>
                  </a:cxn>
                  <a:cxn ang="T14">
                    <a:pos x="T8" y="T9"/>
                  </a:cxn>
                </a:cxnLst>
                <a:rect l="T15" t="T16" r="T17" b="T18"/>
                <a:pathLst>
                  <a:path w="25" h="19">
                    <a:moveTo>
                      <a:pt x="25" y="17"/>
                    </a:moveTo>
                    <a:lnTo>
                      <a:pt x="20" y="19"/>
                    </a:lnTo>
                    <a:lnTo>
                      <a:pt x="0" y="1"/>
                    </a:lnTo>
                    <a:lnTo>
                      <a:pt x="4" y="0"/>
                    </a:lnTo>
                    <a:lnTo>
                      <a:pt x="25" y="17"/>
                    </a:lnTo>
                    <a:close/>
                  </a:path>
                </a:pathLst>
              </a:custGeom>
              <a:solidFill>
                <a:srgbClr val="838383"/>
              </a:solidFill>
              <a:ln w="9525">
                <a:noFill/>
                <a:round/>
                <a:headEnd/>
                <a:tailEnd/>
              </a:ln>
            </p:spPr>
            <p:txBody>
              <a:bodyPr/>
              <a:lstStyle/>
              <a:p>
                <a:endParaRPr lang="en-US"/>
              </a:p>
            </p:txBody>
          </p:sp>
          <p:sp>
            <p:nvSpPr>
              <p:cNvPr id="52462" name="Freeform 435"/>
              <p:cNvSpPr>
                <a:spLocks/>
              </p:cNvSpPr>
              <p:nvPr/>
            </p:nvSpPr>
            <p:spPr bwMode="auto">
              <a:xfrm>
                <a:off x="4176" y="2902"/>
                <a:ext cx="21" cy="23"/>
              </a:xfrm>
              <a:custGeom>
                <a:avLst/>
                <a:gdLst>
                  <a:gd name="T0" fmla="*/ 21 w 21"/>
                  <a:gd name="T1" fmla="*/ 18 h 23"/>
                  <a:gd name="T2" fmla="*/ 19 w 21"/>
                  <a:gd name="T3" fmla="*/ 23 h 23"/>
                  <a:gd name="T4" fmla="*/ 0 w 21"/>
                  <a:gd name="T5" fmla="*/ 5 h 23"/>
                  <a:gd name="T6" fmla="*/ 1 w 21"/>
                  <a:gd name="T7" fmla="*/ 0 h 23"/>
                  <a:gd name="T8" fmla="*/ 21 w 21"/>
                  <a:gd name="T9" fmla="*/ 18 h 23"/>
                  <a:gd name="T10" fmla="*/ 0 60000 65536"/>
                  <a:gd name="T11" fmla="*/ 0 60000 65536"/>
                  <a:gd name="T12" fmla="*/ 0 60000 65536"/>
                  <a:gd name="T13" fmla="*/ 0 60000 65536"/>
                  <a:gd name="T14" fmla="*/ 0 60000 65536"/>
                  <a:gd name="T15" fmla="*/ 0 w 21"/>
                  <a:gd name="T16" fmla="*/ 0 h 23"/>
                  <a:gd name="T17" fmla="*/ 21 w 21"/>
                  <a:gd name="T18" fmla="*/ 23 h 23"/>
                </a:gdLst>
                <a:ahLst/>
                <a:cxnLst>
                  <a:cxn ang="T10">
                    <a:pos x="T0" y="T1"/>
                  </a:cxn>
                  <a:cxn ang="T11">
                    <a:pos x="T2" y="T3"/>
                  </a:cxn>
                  <a:cxn ang="T12">
                    <a:pos x="T4" y="T5"/>
                  </a:cxn>
                  <a:cxn ang="T13">
                    <a:pos x="T6" y="T7"/>
                  </a:cxn>
                  <a:cxn ang="T14">
                    <a:pos x="T8" y="T9"/>
                  </a:cxn>
                </a:cxnLst>
                <a:rect l="T15" t="T16" r="T17" b="T18"/>
                <a:pathLst>
                  <a:path w="21" h="23">
                    <a:moveTo>
                      <a:pt x="21" y="18"/>
                    </a:moveTo>
                    <a:lnTo>
                      <a:pt x="19" y="23"/>
                    </a:lnTo>
                    <a:lnTo>
                      <a:pt x="0" y="5"/>
                    </a:lnTo>
                    <a:lnTo>
                      <a:pt x="1" y="0"/>
                    </a:lnTo>
                    <a:lnTo>
                      <a:pt x="21" y="18"/>
                    </a:lnTo>
                    <a:close/>
                  </a:path>
                </a:pathLst>
              </a:custGeom>
              <a:solidFill>
                <a:srgbClr val="555555"/>
              </a:solidFill>
              <a:ln w="9525">
                <a:noFill/>
                <a:round/>
                <a:headEnd/>
                <a:tailEnd/>
              </a:ln>
            </p:spPr>
            <p:txBody>
              <a:bodyPr/>
              <a:lstStyle/>
              <a:p>
                <a:endParaRPr lang="en-US"/>
              </a:p>
            </p:txBody>
          </p:sp>
          <p:sp>
            <p:nvSpPr>
              <p:cNvPr id="52463" name="Freeform 436"/>
              <p:cNvSpPr>
                <a:spLocks/>
              </p:cNvSpPr>
              <p:nvPr/>
            </p:nvSpPr>
            <p:spPr bwMode="auto">
              <a:xfrm>
                <a:off x="4176" y="2907"/>
                <a:ext cx="21" cy="23"/>
              </a:xfrm>
              <a:custGeom>
                <a:avLst/>
                <a:gdLst>
                  <a:gd name="T0" fmla="*/ 19 w 21"/>
                  <a:gd name="T1" fmla="*/ 18 h 23"/>
                  <a:gd name="T2" fmla="*/ 21 w 21"/>
                  <a:gd name="T3" fmla="*/ 23 h 23"/>
                  <a:gd name="T4" fmla="*/ 1 w 21"/>
                  <a:gd name="T5" fmla="*/ 3 h 23"/>
                  <a:gd name="T6" fmla="*/ 0 w 21"/>
                  <a:gd name="T7" fmla="*/ 0 h 23"/>
                  <a:gd name="T8" fmla="*/ 19 w 21"/>
                  <a:gd name="T9" fmla="*/ 18 h 23"/>
                  <a:gd name="T10" fmla="*/ 0 60000 65536"/>
                  <a:gd name="T11" fmla="*/ 0 60000 65536"/>
                  <a:gd name="T12" fmla="*/ 0 60000 65536"/>
                  <a:gd name="T13" fmla="*/ 0 60000 65536"/>
                  <a:gd name="T14" fmla="*/ 0 60000 65536"/>
                  <a:gd name="T15" fmla="*/ 0 w 21"/>
                  <a:gd name="T16" fmla="*/ 0 h 23"/>
                  <a:gd name="T17" fmla="*/ 21 w 21"/>
                  <a:gd name="T18" fmla="*/ 23 h 23"/>
                </a:gdLst>
                <a:ahLst/>
                <a:cxnLst>
                  <a:cxn ang="T10">
                    <a:pos x="T0" y="T1"/>
                  </a:cxn>
                  <a:cxn ang="T11">
                    <a:pos x="T2" y="T3"/>
                  </a:cxn>
                  <a:cxn ang="T12">
                    <a:pos x="T4" y="T5"/>
                  </a:cxn>
                  <a:cxn ang="T13">
                    <a:pos x="T6" y="T7"/>
                  </a:cxn>
                  <a:cxn ang="T14">
                    <a:pos x="T8" y="T9"/>
                  </a:cxn>
                </a:cxnLst>
                <a:rect l="T15" t="T16" r="T17" b="T18"/>
                <a:pathLst>
                  <a:path w="21" h="23">
                    <a:moveTo>
                      <a:pt x="19" y="18"/>
                    </a:moveTo>
                    <a:lnTo>
                      <a:pt x="21" y="23"/>
                    </a:lnTo>
                    <a:lnTo>
                      <a:pt x="1" y="3"/>
                    </a:lnTo>
                    <a:lnTo>
                      <a:pt x="0" y="0"/>
                    </a:lnTo>
                    <a:lnTo>
                      <a:pt x="19" y="18"/>
                    </a:lnTo>
                    <a:close/>
                  </a:path>
                </a:pathLst>
              </a:custGeom>
              <a:solidFill>
                <a:srgbClr val="434343"/>
              </a:solidFill>
              <a:ln w="9525">
                <a:noFill/>
                <a:round/>
                <a:headEnd/>
                <a:tailEnd/>
              </a:ln>
            </p:spPr>
            <p:txBody>
              <a:bodyPr/>
              <a:lstStyle/>
              <a:p>
                <a:endParaRPr lang="en-US"/>
              </a:p>
            </p:txBody>
          </p:sp>
          <p:sp>
            <p:nvSpPr>
              <p:cNvPr id="52464" name="Freeform 437"/>
              <p:cNvSpPr>
                <a:spLocks/>
              </p:cNvSpPr>
              <p:nvPr/>
            </p:nvSpPr>
            <p:spPr bwMode="auto">
              <a:xfrm>
                <a:off x="4181" y="2901"/>
                <a:ext cx="24" cy="19"/>
              </a:xfrm>
              <a:custGeom>
                <a:avLst/>
                <a:gdLst>
                  <a:gd name="T0" fmla="*/ 24 w 24"/>
                  <a:gd name="T1" fmla="*/ 19 h 19"/>
                  <a:gd name="T2" fmla="*/ 21 w 24"/>
                  <a:gd name="T3" fmla="*/ 17 h 19"/>
                  <a:gd name="T4" fmla="*/ 0 w 24"/>
                  <a:gd name="T5" fmla="*/ 0 h 19"/>
                  <a:gd name="T6" fmla="*/ 4 w 24"/>
                  <a:gd name="T7" fmla="*/ 1 h 19"/>
                  <a:gd name="T8" fmla="*/ 24 w 24"/>
                  <a:gd name="T9" fmla="*/ 19 h 19"/>
                  <a:gd name="T10" fmla="*/ 0 60000 65536"/>
                  <a:gd name="T11" fmla="*/ 0 60000 65536"/>
                  <a:gd name="T12" fmla="*/ 0 60000 65536"/>
                  <a:gd name="T13" fmla="*/ 0 60000 65536"/>
                  <a:gd name="T14" fmla="*/ 0 60000 65536"/>
                  <a:gd name="T15" fmla="*/ 0 w 24"/>
                  <a:gd name="T16" fmla="*/ 0 h 19"/>
                  <a:gd name="T17" fmla="*/ 24 w 24"/>
                  <a:gd name="T18" fmla="*/ 19 h 19"/>
                </a:gdLst>
                <a:ahLst/>
                <a:cxnLst>
                  <a:cxn ang="T10">
                    <a:pos x="T0" y="T1"/>
                  </a:cxn>
                  <a:cxn ang="T11">
                    <a:pos x="T2" y="T3"/>
                  </a:cxn>
                  <a:cxn ang="T12">
                    <a:pos x="T4" y="T5"/>
                  </a:cxn>
                  <a:cxn ang="T13">
                    <a:pos x="T6" y="T7"/>
                  </a:cxn>
                  <a:cxn ang="T14">
                    <a:pos x="T8" y="T9"/>
                  </a:cxn>
                </a:cxnLst>
                <a:rect l="T15" t="T16" r="T17" b="T18"/>
                <a:pathLst>
                  <a:path w="24" h="19">
                    <a:moveTo>
                      <a:pt x="24" y="19"/>
                    </a:moveTo>
                    <a:lnTo>
                      <a:pt x="21" y="17"/>
                    </a:lnTo>
                    <a:lnTo>
                      <a:pt x="0" y="0"/>
                    </a:lnTo>
                    <a:lnTo>
                      <a:pt x="4" y="1"/>
                    </a:lnTo>
                    <a:lnTo>
                      <a:pt x="24" y="19"/>
                    </a:lnTo>
                    <a:close/>
                  </a:path>
                </a:pathLst>
              </a:custGeom>
              <a:solidFill>
                <a:srgbClr val="838383"/>
              </a:solidFill>
              <a:ln w="9525">
                <a:noFill/>
                <a:round/>
                <a:headEnd/>
                <a:tailEnd/>
              </a:ln>
            </p:spPr>
            <p:txBody>
              <a:bodyPr/>
              <a:lstStyle/>
              <a:p>
                <a:endParaRPr lang="en-US"/>
              </a:p>
            </p:txBody>
          </p:sp>
          <p:sp>
            <p:nvSpPr>
              <p:cNvPr id="52465" name="Freeform 438"/>
              <p:cNvSpPr>
                <a:spLocks/>
              </p:cNvSpPr>
              <p:nvPr/>
            </p:nvSpPr>
            <p:spPr bwMode="auto">
              <a:xfrm>
                <a:off x="4195" y="2918"/>
                <a:ext cx="11" cy="13"/>
              </a:xfrm>
              <a:custGeom>
                <a:avLst/>
                <a:gdLst>
                  <a:gd name="T0" fmla="*/ 7 w 11"/>
                  <a:gd name="T1" fmla="*/ 0 h 13"/>
                  <a:gd name="T2" fmla="*/ 2 w 11"/>
                  <a:gd name="T3" fmla="*/ 2 h 13"/>
                  <a:gd name="T4" fmla="*/ 0 w 11"/>
                  <a:gd name="T5" fmla="*/ 7 h 13"/>
                  <a:gd name="T6" fmla="*/ 2 w 11"/>
                  <a:gd name="T7" fmla="*/ 12 h 13"/>
                  <a:gd name="T8" fmla="*/ 7 w 11"/>
                  <a:gd name="T9" fmla="*/ 13 h 13"/>
                  <a:gd name="T10" fmla="*/ 10 w 11"/>
                  <a:gd name="T11" fmla="*/ 12 h 13"/>
                  <a:gd name="T12" fmla="*/ 11 w 11"/>
                  <a:gd name="T13" fmla="*/ 7 h 13"/>
                  <a:gd name="T14" fmla="*/ 10 w 11"/>
                  <a:gd name="T15" fmla="*/ 2 h 13"/>
                  <a:gd name="T16" fmla="*/ 7 w 11"/>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7" y="0"/>
                    </a:moveTo>
                    <a:lnTo>
                      <a:pt x="2" y="2"/>
                    </a:lnTo>
                    <a:lnTo>
                      <a:pt x="0" y="7"/>
                    </a:lnTo>
                    <a:lnTo>
                      <a:pt x="2" y="12"/>
                    </a:lnTo>
                    <a:lnTo>
                      <a:pt x="7" y="13"/>
                    </a:lnTo>
                    <a:lnTo>
                      <a:pt x="10" y="12"/>
                    </a:lnTo>
                    <a:lnTo>
                      <a:pt x="11" y="7"/>
                    </a:lnTo>
                    <a:lnTo>
                      <a:pt x="10" y="2"/>
                    </a:lnTo>
                    <a:lnTo>
                      <a:pt x="7" y="0"/>
                    </a:lnTo>
                    <a:close/>
                  </a:path>
                </a:pathLst>
              </a:custGeom>
              <a:solidFill>
                <a:srgbClr val="111111"/>
              </a:solidFill>
              <a:ln w="9525">
                <a:noFill/>
                <a:round/>
                <a:headEnd/>
                <a:tailEnd/>
              </a:ln>
            </p:spPr>
            <p:txBody>
              <a:bodyPr/>
              <a:lstStyle/>
              <a:p>
                <a:endParaRPr lang="en-US"/>
              </a:p>
            </p:txBody>
          </p:sp>
          <p:sp>
            <p:nvSpPr>
              <p:cNvPr id="52466" name="Freeform 439"/>
              <p:cNvSpPr>
                <a:spLocks/>
              </p:cNvSpPr>
              <p:nvPr/>
            </p:nvSpPr>
            <p:spPr bwMode="auto">
              <a:xfrm>
                <a:off x="4164" y="2888"/>
                <a:ext cx="21" cy="19"/>
              </a:xfrm>
              <a:custGeom>
                <a:avLst/>
                <a:gdLst>
                  <a:gd name="T0" fmla="*/ 21 w 21"/>
                  <a:gd name="T1" fmla="*/ 19 h 19"/>
                  <a:gd name="T2" fmla="*/ 20 w 21"/>
                  <a:gd name="T3" fmla="*/ 17 h 19"/>
                  <a:gd name="T4" fmla="*/ 0 w 21"/>
                  <a:gd name="T5" fmla="*/ 0 h 19"/>
                  <a:gd name="T6" fmla="*/ 2 w 21"/>
                  <a:gd name="T7" fmla="*/ 1 h 19"/>
                  <a:gd name="T8" fmla="*/ 21 w 21"/>
                  <a:gd name="T9" fmla="*/ 19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21" y="19"/>
                    </a:moveTo>
                    <a:lnTo>
                      <a:pt x="20" y="17"/>
                    </a:lnTo>
                    <a:lnTo>
                      <a:pt x="0" y="0"/>
                    </a:lnTo>
                    <a:lnTo>
                      <a:pt x="2" y="1"/>
                    </a:lnTo>
                    <a:lnTo>
                      <a:pt x="21" y="19"/>
                    </a:lnTo>
                    <a:close/>
                  </a:path>
                </a:pathLst>
              </a:custGeom>
              <a:solidFill>
                <a:srgbClr val="878787"/>
              </a:solidFill>
              <a:ln w="9525">
                <a:noFill/>
                <a:round/>
                <a:headEnd/>
                <a:tailEnd/>
              </a:ln>
            </p:spPr>
            <p:txBody>
              <a:bodyPr/>
              <a:lstStyle/>
              <a:p>
                <a:endParaRPr lang="en-US"/>
              </a:p>
            </p:txBody>
          </p:sp>
          <p:sp>
            <p:nvSpPr>
              <p:cNvPr id="52467" name="Freeform 440"/>
              <p:cNvSpPr>
                <a:spLocks/>
              </p:cNvSpPr>
              <p:nvPr/>
            </p:nvSpPr>
            <p:spPr bwMode="auto">
              <a:xfrm>
                <a:off x="4163" y="2888"/>
                <a:ext cx="21" cy="26"/>
              </a:xfrm>
              <a:custGeom>
                <a:avLst/>
                <a:gdLst>
                  <a:gd name="T0" fmla="*/ 21 w 21"/>
                  <a:gd name="T1" fmla="*/ 17 h 26"/>
                  <a:gd name="T2" fmla="*/ 19 w 21"/>
                  <a:gd name="T3" fmla="*/ 26 h 26"/>
                  <a:gd name="T4" fmla="*/ 0 w 21"/>
                  <a:gd name="T5" fmla="*/ 6 h 26"/>
                  <a:gd name="T6" fmla="*/ 1 w 21"/>
                  <a:gd name="T7" fmla="*/ 0 h 26"/>
                  <a:gd name="T8" fmla="*/ 21 w 21"/>
                  <a:gd name="T9" fmla="*/ 17 h 26"/>
                  <a:gd name="T10" fmla="*/ 0 60000 65536"/>
                  <a:gd name="T11" fmla="*/ 0 60000 65536"/>
                  <a:gd name="T12" fmla="*/ 0 60000 65536"/>
                  <a:gd name="T13" fmla="*/ 0 60000 65536"/>
                  <a:gd name="T14" fmla="*/ 0 60000 65536"/>
                  <a:gd name="T15" fmla="*/ 0 w 21"/>
                  <a:gd name="T16" fmla="*/ 0 h 26"/>
                  <a:gd name="T17" fmla="*/ 21 w 21"/>
                  <a:gd name="T18" fmla="*/ 26 h 26"/>
                </a:gdLst>
                <a:ahLst/>
                <a:cxnLst>
                  <a:cxn ang="T10">
                    <a:pos x="T0" y="T1"/>
                  </a:cxn>
                  <a:cxn ang="T11">
                    <a:pos x="T2" y="T3"/>
                  </a:cxn>
                  <a:cxn ang="T12">
                    <a:pos x="T4" y="T5"/>
                  </a:cxn>
                  <a:cxn ang="T13">
                    <a:pos x="T6" y="T7"/>
                  </a:cxn>
                  <a:cxn ang="T14">
                    <a:pos x="T8" y="T9"/>
                  </a:cxn>
                </a:cxnLst>
                <a:rect l="T15" t="T16" r="T17" b="T18"/>
                <a:pathLst>
                  <a:path w="21" h="26">
                    <a:moveTo>
                      <a:pt x="21" y="17"/>
                    </a:moveTo>
                    <a:lnTo>
                      <a:pt x="19" y="26"/>
                    </a:lnTo>
                    <a:lnTo>
                      <a:pt x="0" y="6"/>
                    </a:lnTo>
                    <a:lnTo>
                      <a:pt x="1" y="0"/>
                    </a:lnTo>
                    <a:lnTo>
                      <a:pt x="21" y="17"/>
                    </a:lnTo>
                    <a:close/>
                  </a:path>
                </a:pathLst>
              </a:custGeom>
              <a:solidFill>
                <a:srgbClr val="535353"/>
              </a:solidFill>
              <a:ln w="9525">
                <a:noFill/>
                <a:round/>
                <a:headEnd/>
                <a:tailEnd/>
              </a:ln>
            </p:spPr>
            <p:txBody>
              <a:bodyPr/>
              <a:lstStyle/>
              <a:p>
                <a:endParaRPr lang="en-US"/>
              </a:p>
            </p:txBody>
          </p:sp>
          <p:sp>
            <p:nvSpPr>
              <p:cNvPr id="52468" name="Freeform 441"/>
              <p:cNvSpPr>
                <a:spLocks/>
              </p:cNvSpPr>
              <p:nvPr/>
            </p:nvSpPr>
            <p:spPr bwMode="auto">
              <a:xfrm>
                <a:off x="4163" y="2888"/>
                <a:ext cx="21" cy="22"/>
              </a:xfrm>
              <a:custGeom>
                <a:avLst/>
                <a:gdLst>
                  <a:gd name="T0" fmla="*/ 21 w 21"/>
                  <a:gd name="T1" fmla="*/ 17 h 22"/>
                  <a:gd name="T2" fmla="*/ 21 w 21"/>
                  <a:gd name="T3" fmla="*/ 22 h 22"/>
                  <a:gd name="T4" fmla="*/ 0 w 21"/>
                  <a:gd name="T5" fmla="*/ 3 h 22"/>
                  <a:gd name="T6" fmla="*/ 1 w 21"/>
                  <a:gd name="T7" fmla="*/ 0 h 22"/>
                  <a:gd name="T8" fmla="*/ 21 w 21"/>
                  <a:gd name="T9" fmla="*/ 17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21" y="17"/>
                    </a:moveTo>
                    <a:lnTo>
                      <a:pt x="21" y="22"/>
                    </a:lnTo>
                    <a:lnTo>
                      <a:pt x="0" y="3"/>
                    </a:lnTo>
                    <a:lnTo>
                      <a:pt x="1" y="0"/>
                    </a:lnTo>
                    <a:lnTo>
                      <a:pt x="21" y="17"/>
                    </a:lnTo>
                    <a:close/>
                  </a:path>
                </a:pathLst>
              </a:custGeom>
              <a:solidFill>
                <a:srgbClr val="535353"/>
              </a:solidFill>
              <a:ln w="9525">
                <a:noFill/>
                <a:round/>
                <a:headEnd/>
                <a:tailEnd/>
              </a:ln>
            </p:spPr>
            <p:txBody>
              <a:bodyPr/>
              <a:lstStyle/>
              <a:p>
                <a:endParaRPr lang="en-US"/>
              </a:p>
            </p:txBody>
          </p:sp>
          <p:sp>
            <p:nvSpPr>
              <p:cNvPr id="52469" name="Freeform 442"/>
              <p:cNvSpPr>
                <a:spLocks/>
              </p:cNvSpPr>
              <p:nvPr/>
            </p:nvSpPr>
            <p:spPr bwMode="auto">
              <a:xfrm>
                <a:off x="4163" y="2891"/>
                <a:ext cx="21" cy="23"/>
              </a:xfrm>
              <a:custGeom>
                <a:avLst/>
                <a:gdLst>
                  <a:gd name="T0" fmla="*/ 21 w 21"/>
                  <a:gd name="T1" fmla="*/ 19 h 23"/>
                  <a:gd name="T2" fmla="*/ 19 w 21"/>
                  <a:gd name="T3" fmla="*/ 23 h 23"/>
                  <a:gd name="T4" fmla="*/ 0 w 21"/>
                  <a:gd name="T5" fmla="*/ 3 h 23"/>
                  <a:gd name="T6" fmla="*/ 0 w 21"/>
                  <a:gd name="T7" fmla="*/ 0 h 23"/>
                  <a:gd name="T8" fmla="*/ 21 w 21"/>
                  <a:gd name="T9" fmla="*/ 19 h 23"/>
                  <a:gd name="T10" fmla="*/ 0 60000 65536"/>
                  <a:gd name="T11" fmla="*/ 0 60000 65536"/>
                  <a:gd name="T12" fmla="*/ 0 60000 65536"/>
                  <a:gd name="T13" fmla="*/ 0 60000 65536"/>
                  <a:gd name="T14" fmla="*/ 0 60000 65536"/>
                  <a:gd name="T15" fmla="*/ 0 w 21"/>
                  <a:gd name="T16" fmla="*/ 0 h 23"/>
                  <a:gd name="T17" fmla="*/ 21 w 21"/>
                  <a:gd name="T18" fmla="*/ 23 h 23"/>
                </a:gdLst>
                <a:ahLst/>
                <a:cxnLst>
                  <a:cxn ang="T10">
                    <a:pos x="T0" y="T1"/>
                  </a:cxn>
                  <a:cxn ang="T11">
                    <a:pos x="T2" y="T3"/>
                  </a:cxn>
                  <a:cxn ang="T12">
                    <a:pos x="T4" y="T5"/>
                  </a:cxn>
                  <a:cxn ang="T13">
                    <a:pos x="T6" y="T7"/>
                  </a:cxn>
                  <a:cxn ang="T14">
                    <a:pos x="T8" y="T9"/>
                  </a:cxn>
                </a:cxnLst>
                <a:rect l="T15" t="T16" r="T17" b="T18"/>
                <a:pathLst>
                  <a:path w="21" h="23">
                    <a:moveTo>
                      <a:pt x="21" y="19"/>
                    </a:moveTo>
                    <a:lnTo>
                      <a:pt x="19" y="23"/>
                    </a:lnTo>
                    <a:lnTo>
                      <a:pt x="0" y="3"/>
                    </a:lnTo>
                    <a:lnTo>
                      <a:pt x="0" y="0"/>
                    </a:lnTo>
                    <a:lnTo>
                      <a:pt x="21" y="19"/>
                    </a:lnTo>
                    <a:close/>
                  </a:path>
                </a:pathLst>
              </a:custGeom>
              <a:solidFill>
                <a:srgbClr val="595959"/>
              </a:solidFill>
              <a:ln w="9525">
                <a:noFill/>
                <a:round/>
                <a:headEnd/>
                <a:tailEnd/>
              </a:ln>
            </p:spPr>
            <p:txBody>
              <a:bodyPr/>
              <a:lstStyle/>
              <a:p>
                <a:endParaRPr lang="en-US"/>
              </a:p>
            </p:txBody>
          </p:sp>
          <p:sp>
            <p:nvSpPr>
              <p:cNvPr id="52470" name="Freeform 443"/>
              <p:cNvSpPr>
                <a:spLocks/>
              </p:cNvSpPr>
              <p:nvPr/>
            </p:nvSpPr>
            <p:spPr bwMode="auto">
              <a:xfrm>
                <a:off x="4160" y="2894"/>
                <a:ext cx="22" cy="23"/>
              </a:xfrm>
              <a:custGeom>
                <a:avLst/>
                <a:gdLst>
                  <a:gd name="T0" fmla="*/ 22 w 22"/>
                  <a:gd name="T1" fmla="*/ 20 h 23"/>
                  <a:gd name="T2" fmla="*/ 19 w 22"/>
                  <a:gd name="T3" fmla="*/ 23 h 23"/>
                  <a:gd name="T4" fmla="*/ 0 w 22"/>
                  <a:gd name="T5" fmla="*/ 5 h 23"/>
                  <a:gd name="T6" fmla="*/ 3 w 22"/>
                  <a:gd name="T7" fmla="*/ 0 h 23"/>
                  <a:gd name="T8" fmla="*/ 22 w 22"/>
                  <a:gd name="T9" fmla="*/ 20 h 23"/>
                  <a:gd name="T10" fmla="*/ 0 60000 65536"/>
                  <a:gd name="T11" fmla="*/ 0 60000 65536"/>
                  <a:gd name="T12" fmla="*/ 0 60000 65536"/>
                  <a:gd name="T13" fmla="*/ 0 60000 65536"/>
                  <a:gd name="T14" fmla="*/ 0 60000 65536"/>
                  <a:gd name="T15" fmla="*/ 0 w 22"/>
                  <a:gd name="T16" fmla="*/ 0 h 23"/>
                  <a:gd name="T17" fmla="*/ 22 w 22"/>
                  <a:gd name="T18" fmla="*/ 23 h 23"/>
                </a:gdLst>
                <a:ahLst/>
                <a:cxnLst>
                  <a:cxn ang="T10">
                    <a:pos x="T0" y="T1"/>
                  </a:cxn>
                  <a:cxn ang="T11">
                    <a:pos x="T2" y="T3"/>
                  </a:cxn>
                  <a:cxn ang="T12">
                    <a:pos x="T4" y="T5"/>
                  </a:cxn>
                  <a:cxn ang="T13">
                    <a:pos x="T6" y="T7"/>
                  </a:cxn>
                  <a:cxn ang="T14">
                    <a:pos x="T8" y="T9"/>
                  </a:cxn>
                </a:cxnLst>
                <a:rect l="T15" t="T16" r="T17" b="T18"/>
                <a:pathLst>
                  <a:path w="22" h="23">
                    <a:moveTo>
                      <a:pt x="22" y="20"/>
                    </a:moveTo>
                    <a:lnTo>
                      <a:pt x="19" y="23"/>
                    </a:lnTo>
                    <a:lnTo>
                      <a:pt x="0" y="5"/>
                    </a:lnTo>
                    <a:lnTo>
                      <a:pt x="3" y="0"/>
                    </a:lnTo>
                    <a:lnTo>
                      <a:pt x="22" y="20"/>
                    </a:lnTo>
                    <a:close/>
                  </a:path>
                </a:pathLst>
              </a:custGeom>
              <a:solidFill>
                <a:srgbClr val="606060"/>
              </a:solidFill>
              <a:ln w="9525">
                <a:noFill/>
                <a:round/>
                <a:headEnd/>
                <a:tailEnd/>
              </a:ln>
            </p:spPr>
            <p:txBody>
              <a:bodyPr/>
              <a:lstStyle/>
              <a:p>
                <a:endParaRPr lang="en-US"/>
              </a:p>
            </p:txBody>
          </p:sp>
          <p:sp>
            <p:nvSpPr>
              <p:cNvPr id="52471" name="Freeform 444"/>
              <p:cNvSpPr>
                <a:spLocks/>
              </p:cNvSpPr>
              <p:nvPr/>
            </p:nvSpPr>
            <p:spPr bwMode="auto">
              <a:xfrm>
                <a:off x="4161" y="2894"/>
                <a:ext cx="21" cy="21"/>
              </a:xfrm>
              <a:custGeom>
                <a:avLst/>
                <a:gdLst>
                  <a:gd name="T0" fmla="*/ 21 w 21"/>
                  <a:gd name="T1" fmla="*/ 20 h 21"/>
                  <a:gd name="T2" fmla="*/ 20 w 21"/>
                  <a:gd name="T3" fmla="*/ 21 h 21"/>
                  <a:gd name="T4" fmla="*/ 0 w 21"/>
                  <a:gd name="T5" fmla="*/ 3 h 21"/>
                  <a:gd name="T6" fmla="*/ 2 w 21"/>
                  <a:gd name="T7" fmla="*/ 0 h 21"/>
                  <a:gd name="T8" fmla="*/ 21 w 21"/>
                  <a:gd name="T9" fmla="*/ 20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21" y="20"/>
                    </a:moveTo>
                    <a:lnTo>
                      <a:pt x="20" y="21"/>
                    </a:lnTo>
                    <a:lnTo>
                      <a:pt x="0" y="3"/>
                    </a:lnTo>
                    <a:lnTo>
                      <a:pt x="2" y="0"/>
                    </a:lnTo>
                    <a:lnTo>
                      <a:pt x="21" y="20"/>
                    </a:lnTo>
                    <a:close/>
                  </a:path>
                </a:pathLst>
              </a:custGeom>
              <a:solidFill>
                <a:srgbClr val="606060"/>
              </a:solidFill>
              <a:ln w="9525">
                <a:noFill/>
                <a:round/>
                <a:headEnd/>
                <a:tailEnd/>
              </a:ln>
            </p:spPr>
            <p:txBody>
              <a:bodyPr/>
              <a:lstStyle/>
              <a:p>
                <a:endParaRPr lang="en-US"/>
              </a:p>
            </p:txBody>
          </p:sp>
          <p:sp>
            <p:nvSpPr>
              <p:cNvPr id="52472" name="Freeform 445"/>
              <p:cNvSpPr>
                <a:spLocks/>
              </p:cNvSpPr>
              <p:nvPr/>
            </p:nvSpPr>
            <p:spPr bwMode="auto">
              <a:xfrm>
                <a:off x="4160" y="2897"/>
                <a:ext cx="21" cy="20"/>
              </a:xfrm>
              <a:custGeom>
                <a:avLst/>
                <a:gdLst>
                  <a:gd name="T0" fmla="*/ 21 w 21"/>
                  <a:gd name="T1" fmla="*/ 18 h 20"/>
                  <a:gd name="T2" fmla="*/ 19 w 21"/>
                  <a:gd name="T3" fmla="*/ 20 h 20"/>
                  <a:gd name="T4" fmla="*/ 0 w 21"/>
                  <a:gd name="T5" fmla="*/ 2 h 20"/>
                  <a:gd name="T6" fmla="*/ 1 w 21"/>
                  <a:gd name="T7" fmla="*/ 0 h 20"/>
                  <a:gd name="T8" fmla="*/ 21 w 21"/>
                  <a:gd name="T9" fmla="*/ 18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21" y="18"/>
                    </a:moveTo>
                    <a:lnTo>
                      <a:pt x="19" y="20"/>
                    </a:lnTo>
                    <a:lnTo>
                      <a:pt x="0" y="2"/>
                    </a:lnTo>
                    <a:lnTo>
                      <a:pt x="1" y="0"/>
                    </a:lnTo>
                    <a:lnTo>
                      <a:pt x="21" y="18"/>
                    </a:lnTo>
                    <a:close/>
                  </a:path>
                </a:pathLst>
              </a:custGeom>
              <a:solidFill>
                <a:srgbClr val="6D6D6D"/>
              </a:solidFill>
              <a:ln w="9525">
                <a:noFill/>
                <a:round/>
                <a:headEnd/>
                <a:tailEnd/>
              </a:ln>
            </p:spPr>
            <p:txBody>
              <a:bodyPr/>
              <a:lstStyle/>
              <a:p>
                <a:endParaRPr lang="en-US"/>
              </a:p>
            </p:txBody>
          </p:sp>
          <p:sp>
            <p:nvSpPr>
              <p:cNvPr id="52473" name="Freeform 446"/>
              <p:cNvSpPr>
                <a:spLocks/>
              </p:cNvSpPr>
              <p:nvPr/>
            </p:nvSpPr>
            <p:spPr bwMode="auto">
              <a:xfrm>
                <a:off x="4155" y="2899"/>
                <a:ext cx="24" cy="19"/>
              </a:xfrm>
              <a:custGeom>
                <a:avLst/>
                <a:gdLst>
                  <a:gd name="T0" fmla="*/ 24 w 24"/>
                  <a:gd name="T1" fmla="*/ 18 h 19"/>
                  <a:gd name="T2" fmla="*/ 19 w 24"/>
                  <a:gd name="T3" fmla="*/ 19 h 19"/>
                  <a:gd name="T4" fmla="*/ 0 w 24"/>
                  <a:gd name="T5" fmla="*/ 2 h 19"/>
                  <a:gd name="T6" fmla="*/ 5 w 24"/>
                  <a:gd name="T7" fmla="*/ 0 h 19"/>
                  <a:gd name="T8" fmla="*/ 24 w 24"/>
                  <a:gd name="T9" fmla="*/ 18 h 19"/>
                  <a:gd name="T10" fmla="*/ 0 60000 65536"/>
                  <a:gd name="T11" fmla="*/ 0 60000 65536"/>
                  <a:gd name="T12" fmla="*/ 0 60000 65536"/>
                  <a:gd name="T13" fmla="*/ 0 60000 65536"/>
                  <a:gd name="T14" fmla="*/ 0 60000 65536"/>
                  <a:gd name="T15" fmla="*/ 0 w 24"/>
                  <a:gd name="T16" fmla="*/ 0 h 19"/>
                  <a:gd name="T17" fmla="*/ 24 w 24"/>
                  <a:gd name="T18" fmla="*/ 19 h 19"/>
                </a:gdLst>
                <a:ahLst/>
                <a:cxnLst>
                  <a:cxn ang="T10">
                    <a:pos x="T0" y="T1"/>
                  </a:cxn>
                  <a:cxn ang="T11">
                    <a:pos x="T2" y="T3"/>
                  </a:cxn>
                  <a:cxn ang="T12">
                    <a:pos x="T4" y="T5"/>
                  </a:cxn>
                  <a:cxn ang="T13">
                    <a:pos x="T6" y="T7"/>
                  </a:cxn>
                  <a:cxn ang="T14">
                    <a:pos x="T8" y="T9"/>
                  </a:cxn>
                </a:cxnLst>
                <a:rect l="T15" t="T16" r="T17" b="T18"/>
                <a:pathLst>
                  <a:path w="24" h="19">
                    <a:moveTo>
                      <a:pt x="24" y="18"/>
                    </a:moveTo>
                    <a:lnTo>
                      <a:pt x="19" y="19"/>
                    </a:lnTo>
                    <a:lnTo>
                      <a:pt x="0" y="2"/>
                    </a:lnTo>
                    <a:lnTo>
                      <a:pt x="5" y="0"/>
                    </a:lnTo>
                    <a:lnTo>
                      <a:pt x="24" y="18"/>
                    </a:lnTo>
                    <a:close/>
                  </a:path>
                </a:pathLst>
              </a:custGeom>
              <a:solidFill>
                <a:srgbClr val="7A7A7A"/>
              </a:solidFill>
              <a:ln w="9525">
                <a:noFill/>
                <a:round/>
                <a:headEnd/>
                <a:tailEnd/>
              </a:ln>
            </p:spPr>
            <p:txBody>
              <a:bodyPr/>
              <a:lstStyle/>
              <a:p>
                <a:endParaRPr lang="en-US"/>
              </a:p>
            </p:txBody>
          </p:sp>
          <p:sp>
            <p:nvSpPr>
              <p:cNvPr id="52474" name="Freeform 447"/>
              <p:cNvSpPr>
                <a:spLocks/>
              </p:cNvSpPr>
              <p:nvPr/>
            </p:nvSpPr>
            <p:spPr bwMode="auto">
              <a:xfrm>
                <a:off x="4148" y="2901"/>
                <a:ext cx="26" cy="19"/>
              </a:xfrm>
              <a:custGeom>
                <a:avLst/>
                <a:gdLst>
                  <a:gd name="T0" fmla="*/ 26 w 26"/>
                  <a:gd name="T1" fmla="*/ 17 h 19"/>
                  <a:gd name="T2" fmla="*/ 20 w 26"/>
                  <a:gd name="T3" fmla="*/ 19 h 19"/>
                  <a:gd name="T4" fmla="*/ 0 w 26"/>
                  <a:gd name="T5" fmla="*/ 0 h 19"/>
                  <a:gd name="T6" fmla="*/ 7 w 26"/>
                  <a:gd name="T7" fmla="*/ 0 h 19"/>
                  <a:gd name="T8" fmla="*/ 26 w 26"/>
                  <a:gd name="T9" fmla="*/ 17 h 19"/>
                  <a:gd name="T10" fmla="*/ 0 60000 65536"/>
                  <a:gd name="T11" fmla="*/ 0 60000 65536"/>
                  <a:gd name="T12" fmla="*/ 0 60000 65536"/>
                  <a:gd name="T13" fmla="*/ 0 60000 65536"/>
                  <a:gd name="T14" fmla="*/ 0 60000 65536"/>
                  <a:gd name="T15" fmla="*/ 0 w 26"/>
                  <a:gd name="T16" fmla="*/ 0 h 19"/>
                  <a:gd name="T17" fmla="*/ 26 w 26"/>
                  <a:gd name="T18" fmla="*/ 19 h 19"/>
                </a:gdLst>
                <a:ahLst/>
                <a:cxnLst>
                  <a:cxn ang="T10">
                    <a:pos x="T0" y="T1"/>
                  </a:cxn>
                  <a:cxn ang="T11">
                    <a:pos x="T2" y="T3"/>
                  </a:cxn>
                  <a:cxn ang="T12">
                    <a:pos x="T4" y="T5"/>
                  </a:cxn>
                  <a:cxn ang="T13">
                    <a:pos x="T6" y="T7"/>
                  </a:cxn>
                  <a:cxn ang="T14">
                    <a:pos x="T8" y="T9"/>
                  </a:cxn>
                </a:cxnLst>
                <a:rect l="T15" t="T16" r="T17" b="T18"/>
                <a:pathLst>
                  <a:path w="26" h="19">
                    <a:moveTo>
                      <a:pt x="26" y="17"/>
                    </a:moveTo>
                    <a:lnTo>
                      <a:pt x="20" y="19"/>
                    </a:lnTo>
                    <a:lnTo>
                      <a:pt x="0" y="0"/>
                    </a:lnTo>
                    <a:lnTo>
                      <a:pt x="7" y="0"/>
                    </a:lnTo>
                    <a:lnTo>
                      <a:pt x="26" y="17"/>
                    </a:lnTo>
                    <a:close/>
                  </a:path>
                </a:pathLst>
              </a:custGeom>
              <a:solidFill>
                <a:srgbClr val="888888"/>
              </a:solidFill>
              <a:ln w="9525">
                <a:noFill/>
                <a:round/>
                <a:headEnd/>
                <a:tailEnd/>
              </a:ln>
            </p:spPr>
            <p:txBody>
              <a:bodyPr/>
              <a:lstStyle/>
              <a:p>
                <a:endParaRPr lang="en-US"/>
              </a:p>
            </p:txBody>
          </p:sp>
          <p:sp>
            <p:nvSpPr>
              <p:cNvPr id="52475" name="Freeform 448"/>
              <p:cNvSpPr>
                <a:spLocks/>
              </p:cNvSpPr>
              <p:nvPr/>
            </p:nvSpPr>
            <p:spPr bwMode="auto">
              <a:xfrm>
                <a:off x="4124" y="2901"/>
                <a:ext cx="44" cy="19"/>
              </a:xfrm>
              <a:custGeom>
                <a:avLst/>
                <a:gdLst>
                  <a:gd name="T0" fmla="*/ 44 w 44"/>
                  <a:gd name="T1" fmla="*/ 19 h 19"/>
                  <a:gd name="T2" fmla="*/ 20 w 44"/>
                  <a:gd name="T3" fmla="*/ 19 h 19"/>
                  <a:gd name="T4" fmla="*/ 0 w 44"/>
                  <a:gd name="T5" fmla="*/ 0 h 19"/>
                  <a:gd name="T6" fmla="*/ 24 w 44"/>
                  <a:gd name="T7" fmla="*/ 0 h 19"/>
                  <a:gd name="T8" fmla="*/ 44 w 44"/>
                  <a:gd name="T9" fmla="*/ 19 h 19"/>
                  <a:gd name="T10" fmla="*/ 0 60000 65536"/>
                  <a:gd name="T11" fmla="*/ 0 60000 65536"/>
                  <a:gd name="T12" fmla="*/ 0 60000 65536"/>
                  <a:gd name="T13" fmla="*/ 0 60000 65536"/>
                  <a:gd name="T14" fmla="*/ 0 60000 65536"/>
                  <a:gd name="T15" fmla="*/ 0 w 44"/>
                  <a:gd name="T16" fmla="*/ 0 h 19"/>
                  <a:gd name="T17" fmla="*/ 44 w 44"/>
                  <a:gd name="T18" fmla="*/ 19 h 19"/>
                </a:gdLst>
                <a:ahLst/>
                <a:cxnLst>
                  <a:cxn ang="T10">
                    <a:pos x="T0" y="T1"/>
                  </a:cxn>
                  <a:cxn ang="T11">
                    <a:pos x="T2" y="T3"/>
                  </a:cxn>
                  <a:cxn ang="T12">
                    <a:pos x="T4" y="T5"/>
                  </a:cxn>
                  <a:cxn ang="T13">
                    <a:pos x="T6" y="T7"/>
                  </a:cxn>
                  <a:cxn ang="T14">
                    <a:pos x="T8" y="T9"/>
                  </a:cxn>
                </a:cxnLst>
                <a:rect l="T15" t="T16" r="T17" b="T18"/>
                <a:pathLst>
                  <a:path w="44" h="19">
                    <a:moveTo>
                      <a:pt x="44" y="19"/>
                    </a:moveTo>
                    <a:lnTo>
                      <a:pt x="20" y="19"/>
                    </a:lnTo>
                    <a:lnTo>
                      <a:pt x="0" y="0"/>
                    </a:lnTo>
                    <a:lnTo>
                      <a:pt x="24" y="0"/>
                    </a:lnTo>
                    <a:lnTo>
                      <a:pt x="44" y="19"/>
                    </a:lnTo>
                    <a:close/>
                  </a:path>
                </a:pathLst>
              </a:custGeom>
              <a:solidFill>
                <a:srgbClr val="8A8A8A"/>
              </a:solidFill>
              <a:ln w="9525">
                <a:noFill/>
                <a:round/>
                <a:headEnd/>
                <a:tailEnd/>
              </a:ln>
            </p:spPr>
            <p:txBody>
              <a:bodyPr/>
              <a:lstStyle/>
              <a:p>
                <a:endParaRPr lang="en-US"/>
              </a:p>
            </p:txBody>
          </p:sp>
          <p:sp>
            <p:nvSpPr>
              <p:cNvPr id="52476" name="Freeform 449"/>
              <p:cNvSpPr>
                <a:spLocks/>
              </p:cNvSpPr>
              <p:nvPr/>
            </p:nvSpPr>
            <p:spPr bwMode="auto">
              <a:xfrm>
                <a:off x="4113" y="2838"/>
                <a:ext cx="19" cy="19"/>
              </a:xfrm>
              <a:custGeom>
                <a:avLst/>
                <a:gdLst>
                  <a:gd name="T0" fmla="*/ 19 w 19"/>
                  <a:gd name="T1" fmla="*/ 16 h 19"/>
                  <a:gd name="T2" fmla="*/ 19 w 19"/>
                  <a:gd name="T3" fmla="*/ 19 h 19"/>
                  <a:gd name="T4" fmla="*/ 0 w 19"/>
                  <a:gd name="T5" fmla="*/ 1 h 19"/>
                  <a:gd name="T6" fmla="*/ 0 w 19"/>
                  <a:gd name="T7" fmla="*/ 0 h 19"/>
                  <a:gd name="T8" fmla="*/ 19 w 19"/>
                  <a:gd name="T9" fmla="*/ 16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16"/>
                    </a:moveTo>
                    <a:lnTo>
                      <a:pt x="19" y="19"/>
                    </a:lnTo>
                    <a:lnTo>
                      <a:pt x="0" y="1"/>
                    </a:lnTo>
                    <a:lnTo>
                      <a:pt x="0" y="0"/>
                    </a:lnTo>
                    <a:lnTo>
                      <a:pt x="19" y="16"/>
                    </a:lnTo>
                    <a:close/>
                  </a:path>
                </a:pathLst>
              </a:custGeom>
              <a:solidFill>
                <a:srgbClr val="393939"/>
              </a:solidFill>
              <a:ln w="9525">
                <a:noFill/>
                <a:round/>
                <a:headEnd/>
                <a:tailEnd/>
              </a:ln>
            </p:spPr>
            <p:txBody>
              <a:bodyPr/>
              <a:lstStyle/>
              <a:p>
                <a:endParaRPr lang="en-US"/>
              </a:p>
            </p:txBody>
          </p:sp>
          <p:sp>
            <p:nvSpPr>
              <p:cNvPr id="52477" name="Freeform 450"/>
              <p:cNvSpPr>
                <a:spLocks/>
              </p:cNvSpPr>
              <p:nvPr/>
            </p:nvSpPr>
            <p:spPr bwMode="auto">
              <a:xfrm>
                <a:off x="4113" y="2839"/>
                <a:ext cx="45" cy="54"/>
              </a:xfrm>
              <a:custGeom>
                <a:avLst/>
                <a:gdLst>
                  <a:gd name="T0" fmla="*/ 19 w 45"/>
                  <a:gd name="T1" fmla="*/ 18 h 54"/>
                  <a:gd name="T2" fmla="*/ 45 w 45"/>
                  <a:gd name="T3" fmla="*/ 54 h 54"/>
                  <a:gd name="T4" fmla="*/ 26 w 45"/>
                  <a:gd name="T5" fmla="*/ 37 h 54"/>
                  <a:gd name="T6" fmla="*/ 0 w 45"/>
                  <a:gd name="T7" fmla="*/ 0 h 54"/>
                  <a:gd name="T8" fmla="*/ 19 w 45"/>
                  <a:gd name="T9" fmla="*/ 18 h 54"/>
                  <a:gd name="T10" fmla="*/ 0 60000 65536"/>
                  <a:gd name="T11" fmla="*/ 0 60000 65536"/>
                  <a:gd name="T12" fmla="*/ 0 60000 65536"/>
                  <a:gd name="T13" fmla="*/ 0 60000 65536"/>
                  <a:gd name="T14" fmla="*/ 0 60000 65536"/>
                  <a:gd name="T15" fmla="*/ 0 w 45"/>
                  <a:gd name="T16" fmla="*/ 0 h 54"/>
                  <a:gd name="T17" fmla="*/ 45 w 45"/>
                  <a:gd name="T18" fmla="*/ 54 h 54"/>
                </a:gdLst>
                <a:ahLst/>
                <a:cxnLst>
                  <a:cxn ang="T10">
                    <a:pos x="T0" y="T1"/>
                  </a:cxn>
                  <a:cxn ang="T11">
                    <a:pos x="T2" y="T3"/>
                  </a:cxn>
                  <a:cxn ang="T12">
                    <a:pos x="T4" y="T5"/>
                  </a:cxn>
                  <a:cxn ang="T13">
                    <a:pos x="T6" y="T7"/>
                  </a:cxn>
                  <a:cxn ang="T14">
                    <a:pos x="T8" y="T9"/>
                  </a:cxn>
                </a:cxnLst>
                <a:rect l="T15" t="T16" r="T17" b="T18"/>
                <a:pathLst>
                  <a:path w="45" h="54">
                    <a:moveTo>
                      <a:pt x="19" y="18"/>
                    </a:moveTo>
                    <a:lnTo>
                      <a:pt x="45" y="54"/>
                    </a:lnTo>
                    <a:lnTo>
                      <a:pt x="26" y="37"/>
                    </a:lnTo>
                    <a:lnTo>
                      <a:pt x="0" y="0"/>
                    </a:lnTo>
                    <a:lnTo>
                      <a:pt x="19" y="18"/>
                    </a:lnTo>
                    <a:close/>
                  </a:path>
                </a:pathLst>
              </a:custGeom>
              <a:solidFill>
                <a:srgbClr val="4A4A4A"/>
              </a:solidFill>
              <a:ln w="9525">
                <a:noFill/>
                <a:round/>
                <a:headEnd/>
                <a:tailEnd/>
              </a:ln>
            </p:spPr>
            <p:txBody>
              <a:bodyPr/>
              <a:lstStyle/>
              <a:p>
                <a:endParaRPr lang="en-US"/>
              </a:p>
            </p:txBody>
          </p:sp>
          <p:sp>
            <p:nvSpPr>
              <p:cNvPr id="52478" name="Freeform 451"/>
              <p:cNvSpPr>
                <a:spLocks/>
              </p:cNvSpPr>
              <p:nvPr/>
            </p:nvSpPr>
            <p:spPr bwMode="auto">
              <a:xfrm>
                <a:off x="4113" y="2876"/>
                <a:ext cx="45" cy="52"/>
              </a:xfrm>
              <a:custGeom>
                <a:avLst/>
                <a:gdLst>
                  <a:gd name="T0" fmla="*/ 45 w 45"/>
                  <a:gd name="T1" fmla="*/ 17 h 52"/>
                  <a:gd name="T2" fmla="*/ 19 w 45"/>
                  <a:gd name="T3" fmla="*/ 52 h 52"/>
                  <a:gd name="T4" fmla="*/ 0 w 45"/>
                  <a:gd name="T5" fmla="*/ 33 h 52"/>
                  <a:gd name="T6" fmla="*/ 26 w 45"/>
                  <a:gd name="T7" fmla="*/ 0 h 52"/>
                  <a:gd name="T8" fmla="*/ 45 w 45"/>
                  <a:gd name="T9" fmla="*/ 17 h 52"/>
                  <a:gd name="T10" fmla="*/ 0 60000 65536"/>
                  <a:gd name="T11" fmla="*/ 0 60000 65536"/>
                  <a:gd name="T12" fmla="*/ 0 60000 65536"/>
                  <a:gd name="T13" fmla="*/ 0 60000 65536"/>
                  <a:gd name="T14" fmla="*/ 0 60000 65536"/>
                  <a:gd name="T15" fmla="*/ 0 w 45"/>
                  <a:gd name="T16" fmla="*/ 0 h 52"/>
                  <a:gd name="T17" fmla="*/ 45 w 45"/>
                  <a:gd name="T18" fmla="*/ 52 h 52"/>
                </a:gdLst>
                <a:ahLst/>
                <a:cxnLst>
                  <a:cxn ang="T10">
                    <a:pos x="T0" y="T1"/>
                  </a:cxn>
                  <a:cxn ang="T11">
                    <a:pos x="T2" y="T3"/>
                  </a:cxn>
                  <a:cxn ang="T12">
                    <a:pos x="T4" y="T5"/>
                  </a:cxn>
                  <a:cxn ang="T13">
                    <a:pos x="T6" y="T7"/>
                  </a:cxn>
                  <a:cxn ang="T14">
                    <a:pos x="T8" y="T9"/>
                  </a:cxn>
                </a:cxnLst>
                <a:rect l="T15" t="T16" r="T17" b="T18"/>
                <a:pathLst>
                  <a:path w="45" h="52">
                    <a:moveTo>
                      <a:pt x="45" y="17"/>
                    </a:moveTo>
                    <a:lnTo>
                      <a:pt x="19" y="52"/>
                    </a:lnTo>
                    <a:lnTo>
                      <a:pt x="0" y="33"/>
                    </a:lnTo>
                    <a:lnTo>
                      <a:pt x="26" y="0"/>
                    </a:lnTo>
                    <a:lnTo>
                      <a:pt x="45" y="17"/>
                    </a:lnTo>
                    <a:close/>
                  </a:path>
                </a:pathLst>
              </a:custGeom>
              <a:solidFill>
                <a:srgbClr val="6A6A6A"/>
              </a:solidFill>
              <a:ln w="9525">
                <a:noFill/>
                <a:round/>
                <a:headEnd/>
                <a:tailEnd/>
              </a:ln>
            </p:spPr>
            <p:txBody>
              <a:bodyPr/>
              <a:lstStyle/>
              <a:p>
                <a:endParaRPr lang="en-US"/>
              </a:p>
            </p:txBody>
          </p:sp>
          <p:sp>
            <p:nvSpPr>
              <p:cNvPr id="52479" name="Freeform 452"/>
              <p:cNvSpPr>
                <a:spLocks/>
              </p:cNvSpPr>
              <p:nvPr/>
            </p:nvSpPr>
            <p:spPr bwMode="auto">
              <a:xfrm>
                <a:off x="4113" y="2909"/>
                <a:ext cx="19" cy="21"/>
              </a:xfrm>
              <a:custGeom>
                <a:avLst/>
                <a:gdLst>
                  <a:gd name="T0" fmla="*/ 19 w 19"/>
                  <a:gd name="T1" fmla="*/ 19 h 21"/>
                  <a:gd name="T2" fmla="*/ 19 w 19"/>
                  <a:gd name="T3" fmla="*/ 21 h 21"/>
                  <a:gd name="T4" fmla="*/ 0 w 19"/>
                  <a:gd name="T5" fmla="*/ 3 h 21"/>
                  <a:gd name="T6" fmla="*/ 0 w 19"/>
                  <a:gd name="T7" fmla="*/ 0 h 21"/>
                  <a:gd name="T8" fmla="*/ 19 w 19"/>
                  <a:gd name="T9" fmla="*/ 19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19" y="19"/>
                    </a:moveTo>
                    <a:lnTo>
                      <a:pt x="19" y="21"/>
                    </a:lnTo>
                    <a:lnTo>
                      <a:pt x="0" y="3"/>
                    </a:lnTo>
                    <a:lnTo>
                      <a:pt x="0" y="0"/>
                    </a:lnTo>
                    <a:lnTo>
                      <a:pt x="19" y="19"/>
                    </a:lnTo>
                    <a:close/>
                  </a:path>
                </a:pathLst>
              </a:custGeom>
              <a:solidFill>
                <a:srgbClr val="393939"/>
              </a:solidFill>
              <a:ln w="9525">
                <a:noFill/>
                <a:round/>
                <a:headEnd/>
                <a:tailEnd/>
              </a:ln>
            </p:spPr>
            <p:txBody>
              <a:bodyPr/>
              <a:lstStyle/>
              <a:p>
                <a:endParaRPr lang="en-US"/>
              </a:p>
            </p:txBody>
          </p:sp>
          <p:sp>
            <p:nvSpPr>
              <p:cNvPr id="52480" name="Freeform 453"/>
              <p:cNvSpPr>
                <a:spLocks/>
              </p:cNvSpPr>
              <p:nvPr/>
            </p:nvSpPr>
            <p:spPr bwMode="auto">
              <a:xfrm>
                <a:off x="4156" y="2844"/>
                <a:ext cx="23" cy="21"/>
              </a:xfrm>
              <a:custGeom>
                <a:avLst/>
                <a:gdLst>
                  <a:gd name="T0" fmla="*/ 20 w 23"/>
                  <a:gd name="T1" fmla="*/ 16 h 21"/>
                  <a:gd name="T2" fmla="*/ 23 w 23"/>
                  <a:gd name="T3" fmla="*/ 21 h 21"/>
                  <a:gd name="T4" fmla="*/ 4 w 23"/>
                  <a:gd name="T5" fmla="*/ 3 h 21"/>
                  <a:gd name="T6" fmla="*/ 0 w 23"/>
                  <a:gd name="T7" fmla="*/ 0 h 21"/>
                  <a:gd name="T8" fmla="*/ 20 w 23"/>
                  <a:gd name="T9" fmla="*/ 16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20" y="16"/>
                    </a:moveTo>
                    <a:lnTo>
                      <a:pt x="23" y="21"/>
                    </a:lnTo>
                    <a:lnTo>
                      <a:pt x="4" y="3"/>
                    </a:lnTo>
                    <a:lnTo>
                      <a:pt x="0" y="0"/>
                    </a:lnTo>
                    <a:lnTo>
                      <a:pt x="20" y="16"/>
                    </a:lnTo>
                    <a:close/>
                  </a:path>
                </a:pathLst>
              </a:custGeom>
              <a:solidFill>
                <a:srgbClr val="4C4C4C"/>
              </a:solidFill>
              <a:ln w="9525">
                <a:noFill/>
                <a:round/>
                <a:headEnd/>
                <a:tailEnd/>
              </a:ln>
            </p:spPr>
            <p:txBody>
              <a:bodyPr/>
              <a:lstStyle/>
              <a:p>
                <a:endParaRPr lang="en-US"/>
              </a:p>
            </p:txBody>
          </p:sp>
          <p:sp>
            <p:nvSpPr>
              <p:cNvPr id="52481" name="Freeform 454"/>
              <p:cNvSpPr>
                <a:spLocks/>
              </p:cNvSpPr>
              <p:nvPr/>
            </p:nvSpPr>
            <p:spPr bwMode="auto">
              <a:xfrm>
                <a:off x="4160" y="2847"/>
                <a:ext cx="21" cy="26"/>
              </a:xfrm>
              <a:custGeom>
                <a:avLst/>
                <a:gdLst>
                  <a:gd name="T0" fmla="*/ 19 w 21"/>
                  <a:gd name="T1" fmla="*/ 18 h 26"/>
                  <a:gd name="T2" fmla="*/ 21 w 21"/>
                  <a:gd name="T3" fmla="*/ 26 h 26"/>
                  <a:gd name="T4" fmla="*/ 1 w 21"/>
                  <a:gd name="T5" fmla="*/ 8 h 26"/>
                  <a:gd name="T6" fmla="*/ 0 w 21"/>
                  <a:gd name="T7" fmla="*/ 0 h 26"/>
                  <a:gd name="T8" fmla="*/ 19 w 21"/>
                  <a:gd name="T9" fmla="*/ 18 h 26"/>
                  <a:gd name="T10" fmla="*/ 0 60000 65536"/>
                  <a:gd name="T11" fmla="*/ 0 60000 65536"/>
                  <a:gd name="T12" fmla="*/ 0 60000 65536"/>
                  <a:gd name="T13" fmla="*/ 0 60000 65536"/>
                  <a:gd name="T14" fmla="*/ 0 60000 65536"/>
                  <a:gd name="T15" fmla="*/ 0 w 21"/>
                  <a:gd name="T16" fmla="*/ 0 h 26"/>
                  <a:gd name="T17" fmla="*/ 21 w 21"/>
                  <a:gd name="T18" fmla="*/ 26 h 26"/>
                </a:gdLst>
                <a:ahLst/>
                <a:cxnLst>
                  <a:cxn ang="T10">
                    <a:pos x="T0" y="T1"/>
                  </a:cxn>
                  <a:cxn ang="T11">
                    <a:pos x="T2" y="T3"/>
                  </a:cxn>
                  <a:cxn ang="T12">
                    <a:pos x="T4" y="T5"/>
                  </a:cxn>
                  <a:cxn ang="T13">
                    <a:pos x="T6" y="T7"/>
                  </a:cxn>
                  <a:cxn ang="T14">
                    <a:pos x="T8" y="T9"/>
                  </a:cxn>
                </a:cxnLst>
                <a:rect l="T15" t="T16" r="T17" b="T18"/>
                <a:pathLst>
                  <a:path w="21" h="26">
                    <a:moveTo>
                      <a:pt x="19" y="18"/>
                    </a:moveTo>
                    <a:lnTo>
                      <a:pt x="21" y="26"/>
                    </a:lnTo>
                    <a:lnTo>
                      <a:pt x="1" y="8"/>
                    </a:lnTo>
                    <a:lnTo>
                      <a:pt x="0" y="0"/>
                    </a:lnTo>
                    <a:lnTo>
                      <a:pt x="19" y="18"/>
                    </a:lnTo>
                    <a:close/>
                  </a:path>
                </a:pathLst>
              </a:custGeom>
              <a:solidFill>
                <a:srgbClr val="3E3E3E"/>
              </a:solidFill>
              <a:ln w="9525">
                <a:noFill/>
                <a:round/>
                <a:headEnd/>
                <a:tailEnd/>
              </a:ln>
            </p:spPr>
            <p:txBody>
              <a:bodyPr/>
              <a:lstStyle/>
              <a:p>
                <a:endParaRPr lang="en-US"/>
              </a:p>
            </p:txBody>
          </p:sp>
          <p:sp>
            <p:nvSpPr>
              <p:cNvPr id="52482" name="Freeform 455"/>
              <p:cNvSpPr>
                <a:spLocks/>
              </p:cNvSpPr>
              <p:nvPr/>
            </p:nvSpPr>
            <p:spPr bwMode="auto">
              <a:xfrm>
                <a:off x="4113" y="2838"/>
                <a:ext cx="69" cy="16"/>
              </a:xfrm>
              <a:custGeom>
                <a:avLst/>
                <a:gdLst>
                  <a:gd name="T0" fmla="*/ 69 w 69"/>
                  <a:gd name="T1" fmla="*/ 16 h 16"/>
                  <a:gd name="T2" fmla="*/ 19 w 69"/>
                  <a:gd name="T3" fmla="*/ 16 h 16"/>
                  <a:gd name="T4" fmla="*/ 0 w 69"/>
                  <a:gd name="T5" fmla="*/ 0 h 16"/>
                  <a:gd name="T6" fmla="*/ 48 w 69"/>
                  <a:gd name="T7" fmla="*/ 0 h 16"/>
                  <a:gd name="T8" fmla="*/ 69 w 69"/>
                  <a:gd name="T9" fmla="*/ 16 h 16"/>
                  <a:gd name="T10" fmla="*/ 0 60000 65536"/>
                  <a:gd name="T11" fmla="*/ 0 60000 65536"/>
                  <a:gd name="T12" fmla="*/ 0 60000 65536"/>
                  <a:gd name="T13" fmla="*/ 0 60000 65536"/>
                  <a:gd name="T14" fmla="*/ 0 60000 65536"/>
                  <a:gd name="T15" fmla="*/ 0 w 69"/>
                  <a:gd name="T16" fmla="*/ 0 h 16"/>
                  <a:gd name="T17" fmla="*/ 69 w 69"/>
                  <a:gd name="T18" fmla="*/ 16 h 16"/>
                </a:gdLst>
                <a:ahLst/>
                <a:cxnLst>
                  <a:cxn ang="T10">
                    <a:pos x="T0" y="T1"/>
                  </a:cxn>
                  <a:cxn ang="T11">
                    <a:pos x="T2" y="T3"/>
                  </a:cxn>
                  <a:cxn ang="T12">
                    <a:pos x="T4" y="T5"/>
                  </a:cxn>
                  <a:cxn ang="T13">
                    <a:pos x="T6" y="T7"/>
                  </a:cxn>
                  <a:cxn ang="T14">
                    <a:pos x="T8" y="T9"/>
                  </a:cxn>
                </a:cxnLst>
                <a:rect l="T15" t="T16" r="T17" b="T18"/>
                <a:pathLst>
                  <a:path w="69" h="16">
                    <a:moveTo>
                      <a:pt x="69" y="16"/>
                    </a:moveTo>
                    <a:lnTo>
                      <a:pt x="19" y="16"/>
                    </a:lnTo>
                    <a:lnTo>
                      <a:pt x="0" y="0"/>
                    </a:lnTo>
                    <a:lnTo>
                      <a:pt x="48" y="0"/>
                    </a:lnTo>
                    <a:lnTo>
                      <a:pt x="69" y="16"/>
                    </a:lnTo>
                    <a:close/>
                  </a:path>
                </a:pathLst>
              </a:custGeom>
              <a:solidFill>
                <a:srgbClr val="8A8A8A"/>
              </a:solidFill>
              <a:ln w="9525">
                <a:noFill/>
                <a:round/>
                <a:headEnd/>
                <a:tailEnd/>
              </a:ln>
            </p:spPr>
            <p:txBody>
              <a:bodyPr/>
              <a:lstStyle/>
              <a:p>
                <a:endParaRPr lang="en-US"/>
              </a:p>
            </p:txBody>
          </p:sp>
          <p:sp>
            <p:nvSpPr>
              <p:cNvPr id="52483" name="Freeform 456"/>
              <p:cNvSpPr>
                <a:spLocks/>
              </p:cNvSpPr>
              <p:nvPr/>
            </p:nvSpPr>
            <p:spPr bwMode="auto">
              <a:xfrm>
                <a:off x="4132" y="2854"/>
                <a:ext cx="53" cy="76"/>
              </a:xfrm>
              <a:custGeom>
                <a:avLst/>
                <a:gdLst>
                  <a:gd name="T0" fmla="*/ 0 w 53"/>
                  <a:gd name="T1" fmla="*/ 0 h 76"/>
                  <a:gd name="T2" fmla="*/ 0 w 53"/>
                  <a:gd name="T3" fmla="*/ 3 h 76"/>
                  <a:gd name="T4" fmla="*/ 26 w 53"/>
                  <a:gd name="T5" fmla="*/ 39 h 76"/>
                  <a:gd name="T6" fmla="*/ 0 w 53"/>
                  <a:gd name="T7" fmla="*/ 74 h 76"/>
                  <a:gd name="T8" fmla="*/ 0 w 53"/>
                  <a:gd name="T9" fmla="*/ 76 h 76"/>
                  <a:gd name="T10" fmla="*/ 52 w 53"/>
                  <a:gd name="T11" fmla="*/ 76 h 76"/>
                  <a:gd name="T12" fmla="*/ 53 w 53"/>
                  <a:gd name="T13" fmla="*/ 53 h 76"/>
                  <a:gd name="T14" fmla="*/ 52 w 53"/>
                  <a:gd name="T15" fmla="*/ 51 h 76"/>
                  <a:gd name="T16" fmla="*/ 50 w 53"/>
                  <a:gd name="T17" fmla="*/ 60 h 76"/>
                  <a:gd name="T18" fmla="*/ 47 w 53"/>
                  <a:gd name="T19" fmla="*/ 63 h 76"/>
                  <a:gd name="T20" fmla="*/ 42 w 53"/>
                  <a:gd name="T21" fmla="*/ 64 h 76"/>
                  <a:gd name="T22" fmla="*/ 36 w 53"/>
                  <a:gd name="T23" fmla="*/ 66 h 76"/>
                  <a:gd name="T24" fmla="*/ 12 w 53"/>
                  <a:gd name="T25" fmla="*/ 66 h 76"/>
                  <a:gd name="T26" fmla="*/ 34 w 53"/>
                  <a:gd name="T27" fmla="*/ 34 h 76"/>
                  <a:gd name="T28" fmla="*/ 13 w 53"/>
                  <a:gd name="T29" fmla="*/ 5 h 76"/>
                  <a:gd name="T30" fmla="*/ 36 w 53"/>
                  <a:gd name="T31" fmla="*/ 5 h 76"/>
                  <a:gd name="T32" fmla="*/ 44 w 53"/>
                  <a:gd name="T33" fmla="*/ 6 h 76"/>
                  <a:gd name="T34" fmla="*/ 47 w 53"/>
                  <a:gd name="T35" fmla="*/ 11 h 76"/>
                  <a:gd name="T36" fmla="*/ 49 w 53"/>
                  <a:gd name="T37" fmla="*/ 19 h 76"/>
                  <a:gd name="T38" fmla="*/ 50 w 53"/>
                  <a:gd name="T39" fmla="*/ 19 h 76"/>
                  <a:gd name="T40" fmla="*/ 50 w 53"/>
                  <a:gd name="T41" fmla="*/ 0 h 76"/>
                  <a:gd name="T42" fmla="*/ 0 w 53"/>
                  <a:gd name="T43" fmla="*/ 0 h 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
                  <a:gd name="T67" fmla="*/ 0 h 76"/>
                  <a:gd name="T68" fmla="*/ 53 w 53"/>
                  <a:gd name="T69" fmla="*/ 76 h 7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 h="76">
                    <a:moveTo>
                      <a:pt x="0" y="0"/>
                    </a:moveTo>
                    <a:lnTo>
                      <a:pt x="0" y="3"/>
                    </a:lnTo>
                    <a:lnTo>
                      <a:pt x="26" y="39"/>
                    </a:lnTo>
                    <a:lnTo>
                      <a:pt x="0" y="74"/>
                    </a:lnTo>
                    <a:lnTo>
                      <a:pt x="0" y="76"/>
                    </a:lnTo>
                    <a:lnTo>
                      <a:pt x="52" y="76"/>
                    </a:lnTo>
                    <a:lnTo>
                      <a:pt x="53" y="53"/>
                    </a:lnTo>
                    <a:lnTo>
                      <a:pt x="52" y="51"/>
                    </a:lnTo>
                    <a:lnTo>
                      <a:pt x="50" y="60"/>
                    </a:lnTo>
                    <a:lnTo>
                      <a:pt x="47" y="63"/>
                    </a:lnTo>
                    <a:lnTo>
                      <a:pt x="42" y="64"/>
                    </a:lnTo>
                    <a:lnTo>
                      <a:pt x="36" y="66"/>
                    </a:lnTo>
                    <a:lnTo>
                      <a:pt x="12" y="66"/>
                    </a:lnTo>
                    <a:lnTo>
                      <a:pt x="34" y="34"/>
                    </a:lnTo>
                    <a:lnTo>
                      <a:pt x="13" y="5"/>
                    </a:lnTo>
                    <a:lnTo>
                      <a:pt x="36" y="5"/>
                    </a:lnTo>
                    <a:lnTo>
                      <a:pt x="44" y="6"/>
                    </a:lnTo>
                    <a:lnTo>
                      <a:pt x="47" y="11"/>
                    </a:lnTo>
                    <a:lnTo>
                      <a:pt x="49" y="19"/>
                    </a:lnTo>
                    <a:lnTo>
                      <a:pt x="50" y="19"/>
                    </a:lnTo>
                    <a:lnTo>
                      <a:pt x="50" y="0"/>
                    </a:lnTo>
                    <a:lnTo>
                      <a:pt x="0" y="0"/>
                    </a:lnTo>
                    <a:close/>
                  </a:path>
                </a:pathLst>
              </a:custGeom>
              <a:solidFill>
                <a:srgbClr val="111111"/>
              </a:solidFill>
              <a:ln w="9525">
                <a:noFill/>
                <a:round/>
                <a:headEnd/>
                <a:tailEnd/>
              </a:ln>
            </p:spPr>
            <p:txBody>
              <a:bodyPr/>
              <a:lstStyle/>
              <a:p>
                <a:endParaRPr lang="en-US"/>
              </a:p>
            </p:txBody>
          </p:sp>
          <p:sp>
            <p:nvSpPr>
              <p:cNvPr id="52484" name="Freeform 457"/>
              <p:cNvSpPr>
                <a:spLocks/>
              </p:cNvSpPr>
              <p:nvPr/>
            </p:nvSpPr>
            <p:spPr bwMode="auto">
              <a:xfrm>
                <a:off x="4095" y="2901"/>
                <a:ext cx="23" cy="19"/>
              </a:xfrm>
              <a:custGeom>
                <a:avLst/>
                <a:gdLst>
                  <a:gd name="T0" fmla="*/ 23 w 23"/>
                  <a:gd name="T1" fmla="*/ 17 h 19"/>
                  <a:gd name="T2" fmla="*/ 18 w 23"/>
                  <a:gd name="T3" fmla="*/ 19 h 19"/>
                  <a:gd name="T4" fmla="*/ 0 w 23"/>
                  <a:gd name="T5" fmla="*/ 1 h 19"/>
                  <a:gd name="T6" fmla="*/ 3 w 23"/>
                  <a:gd name="T7" fmla="*/ 0 h 19"/>
                  <a:gd name="T8" fmla="*/ 23 w 23"/>
                  <a:gd name="T9" fmla="*/ 17 h 19"/>
                  <a:gd name="T10" fmla="*/ 0 60000 65536"/>
                  <a:gd name="T11" fmla="*/ 0 60000 65536"/>
                  <a:gd name="T12" fmla="*/ 0 60000 65536"/>
                  <a:gd name="T13" fmla="*/ 0 60000 65536"/>
                  <a:gd name="T14" fmla="*/ 0 60000 65536"/>
                  <a:gd name="T15" fmla="*/ 0 w 23"/>
                  <a:gd name="T16" fmla="*/ 0 h 19"/>
                  <a:gd name="T17" fmla="*/ 23 w 23"/>
                  <a:gd name="T18" fmla="*/ 19 h 19"/>
                </a:gdLst>
                <a:ahLst/>
                <a:cxnLst>
                  <a:cxn ang="T10">
                    <a:pos x="T0" y="T1"/>
                  </a:cxn>
                  <a:cxn ang="T11">
                    <a:pos x="T2" y="T3"/>
                  </a:cxn>
                  <a:cxn ang="T12">
                    <a:pos x="T4" y="T5"/>
                  </a:cxn>
                  <a:cxn ang="T13">
                    <a:pos x="T6" y="T7"/>
                  </a:cxn>
                  <a:cxn ang="T14">
                    <a:pos x="T8" y="T9"/>
                  </a:cxn>
                </a:cxnLst>
                <a:rect l="T15" t="T16" r="T17" b="T18"/>
                <a:pathLst>
                  <a:path w="23" h="19">
                    <a:moveTo>
                      <a:pt x="23" y="17"/>
                    </a:moveTo>
                    <a:lnTo>
                      <a:pt x="18" y="19"/>
                    </a:lnTo>
                    <a:lnTo>
                      <a:pt x="0" y="1"/>
                    </a:lnTo>
                    <a:lnTo>
                      <a:pt x="3" y="0"/>
                    </a:lnTo>
                    <a:lnTo>
                      <a:pt x="23" y="17"/>
                    </a:lnTo>
                    <a:close/>
                  </a:path>
                </a:pathLst>
              </a:custGeom>
              <a:solidFill>
                <a:srgbClr val="838383"/>
              </a:solidFill>
              <a:ln w="9525">
                <a:noFill/>
                <a:round/>
                <a:headEnd/>
                <a:tailEnd/>
              </a:ln>
            </p:spPr>
            <p:txBody>
              <a:bodyPr/>
              <a:lstStyle/>
              <a:p>
                <a:endParaRPr lang="en-US"/>
              </a:p>
            </p:txBody>
          </p:sp>
          <p:sp>
            <p:nvSpPr>
              <p:cNvPr id="52485" name="Freeform 458"/>
              <p:cNvSpPr>
                <a:spLocks/>
              </p:cNvSpPr>
              <p:nvPr/>
            </p:nvSpPr>
            <p:spPr bwMode="auto">
              <a:xfrm>
                <a:off x="4094" y="2902"/>
                <a:ext cx="19" cy="23"/>
              </a:xfrm>
              <a:custGeom>
                <a:avLst/>
                <a:gdLst>
                  <a:gd name="T0" fmla="*/ 19 w 19"/>
                  <a:gd name="T1" fmla="*/ 18 h 23"/>
                  <a:gd name="T2" fmla="*/ 17 w 19"/>
                  <a:gd name="T3" fmla="*/ 23 h 23"/>
                  <a:gd name="T4" fmla="*/ 0 w 19"/>
                  <a:gd name="T5" fmla="*/ 5 h 23"/>
                  <a:gd name="T6" fmla="*/ 1 w 19"/>
                  <a:gd name="T7" fmla="*/ 0 h 23"/>
                  <a:gd name="T8" fmla="*/ 19 w 19"/>
                  <a:gd name="T9" fmla="*/ 18 h 23"/>
                  <a:gd name="T10" fmla="*/ 0 60000 65536"/>
                  <a:gd name="T11" fmla="*/ 0 60000 65536"/>
                  <a:gd name="T12" fmla="*/ 0 60000 65536"/>
                  <a:gd name="T13" fmla="*/ 0 60000 65536"/>
                  <a:gd name="T14" fmla="*/ 0 60000 65536"/>
                  <a:gd name="T15" fmla="*/ 0 w 19"/>
                  <a:gd name="T16" fmla="*/ 0 h 23"/>
                  <a:gd name="T17" fmla="*/ 19 w 19"/>
                  <a:gd name="T18" fmla="*/ 23 h 23"/>
                </a:gdLst>
                <a:ahLst/>
                <a:cxnLst>
                  <a:cxn ang="T10">
                    <a:pos x="T0" y="T1"/>
                  </a:cxn>
                  <a:cxn ang="T11">
                    <a:pos x="T2" y="T3"/>
                  </a:cxn>
                  <a:cxn ang="T12">
                    <a:pos x="T4" y="T5"/>
                  </a:cxn>
                  <a:cxn ang="T13">
                    <a:pos x="T6" y="T7"/>
                  </a:cxn>
                  <a:cxn ang="T14">
                    <a:pos x="T8" y="T9"/>
                  </a:cxn>
                </a:cxnLst>
                <a:rect l="T15" t="T16" r="T17" b="T18"/>
                <a:pathLst>
                  <a:path w="19" h="23">
                    <a:moveTo>
                      <a:pt x="19" y="18"/>
                    </a:moveTo>
                    <a:lnTo>
                      <a:pt x="17" y="23"/>
                    </a:lnTo>
                    <a:lnTo>
                      <a:pt x="0" y="5"/>
                    </a:lnTo>
                    <a:lnTo>
                      <a:pt x="1" y="0"/>
                    </a:lnTo>
                    <a:lnTo>
                      <a:pt x="19" y="18"/>
                    </a:lnTo>
                    <a:close/>
                  </a:path>
                </a:pathLst>
              </a:custGeom>
              <a:solidFill>
                <a:srgbClr val="555555"/>
              </a:solidFill>
              <a:ln w="9525">
                <a:noFill/>
                <a:round/>
                <a:headEnd/>
                <a:tailEnd/>
              </a:ln>
            </p:spPr>
            <p:txBody>
              <a:bodyPr/>
              <a:lstStyle/>
              <a:p>
                <a:endParaRPr lang="en-US"/>
              </a:p>
            </p:txBody>
          </p:sp>
          <p:sp>
            <p:nvSpPr>
              <p:cNvPr id="52486" name="Freeform 459"/>
              <p:cNvSpPr>
                <a:spLocks/>
              </p:cNvSpPr>
              <p:nvPr/>
            </p:nvSpPr>
            <p:spPr bwMode="auto">
              <a:xfrm>
                <a:off x="4094" y="2907"/>
                <a:ext cx="19" cy="23"/>
              </a:xfrm>
              <a:custGeom>
                <a:avLst/>
                <a:gdLst>
                  <a:gd name="T0" fmla="*/ 17 w 19"/>
                  <a:gd name="T1" fmla="*/ 18 h 23"/>
                  <a:gd name="T2" fmla="*/ 19 w 19"/>
                  <a:gd name="T3" fmla="*/ 23 h 23"/>
                  <a:gd name="T4" fmla="*/ 1 w 19"/>
                  <a:gd name="T5" fmla="*/ 3 h 23"/>
                  <a:gd name="T6" fmla="*/ 0 w 19"/>
                  <a:gd name="T7" fmla="*/ 0 h 23"/>
                  <a:gd name="T8" fmla="*/ 17 w 19"/>
                  <a:gd name="T9" fmla="*/ 18 h 23"/>
                  <a:gd name="T10" fmla="*/ 0 60000 65536"/>
                  <a:gd name="T11" fmla="*/ 0 60000 65536"/>
                  <a:gd name="T12" fmla="*/ 0 60000 65536"/>
                  <a:gd name="T13" fmla="*/ 0 60000 65536"/>
                  <a:gd name="T14" fmla="*/ 0 60000 65536"/>
                  <a:gd name="T15" fmla="*/ 0 w 19"/>
                  <a:gd name="T16" fmla="*/ 0 h 23"/>
                  <a:gd name="T17" fmla="*/ 19 w 19"/>
                  <a:gd name="T18" fmla="*/ 23 h 23"/>
                </a:gdLst>
                <a:ahLst/>
                <a:cxnLst>
                  <a:cxn ang="T10">
                    <a:pos x="T0" y="T1"/>
                  </a:cxn>
                  <a:cxn ang="T11">
                    <a:pos x="T2" y="T3"/>
                  </a:cxn>
                  <a:cxn ang="T12">
                    <a:pos x="T4" y="T5"/>
                  </a:cxn>
                  <a:cxn ang="T13">
                    <a:pos x="T6" y="T7"/>
                  </a:cxn>
                  <a:cxn ang="T14">
                    <a:pos x="T8" y="T9"/>
                  </a:cxn>
                </a:cxnLst>
                <a:rect l="T15" t="T16" r="T17" b="T18"/>
                <a:pathLst>
                  <a:path w="19" h="23">
                    <a:moveTo>
                      <a:pt x="17" y="18"/>
                    </a:moveTo>
                    <a:lnTo>
                      <a:pt x="19" y="23"/>
                    </a:lnTo>
                    <a:lnTo>
                      <a:pt x="1" y="3"/>
                    </a:lnTo>
                    <a:lnTo>
                      <a:pt x="0" y="0"/>
                    </a:lnTo>
                    <a:lnTo>
                      <a:pt x="17" y="18"/>
                    </a:lnTo>
                    <a:close/>
                  </a:path>
                </a:pathLst>
              </a:custGeom>
              <a:solidFill>
                <a:srgbClr val="434343"/>
              </a:solidFill>
              <a:ln w="9525">
                <a:noFill/>
                <a:round/>
                <a:headEnd/>
                <a:tailEnd/>
              </a:ln>
            </p:spPr>
            <p:txBody>
              <a:bodyPr/>
              <a:lstStyle/>
              <a:p>
                <a:endParaRPr lang="en-US"/>
              </a:p>
            </p:txBody>
          </p:sp>
          <p:sp>
            <p:nvSpPr>
              <p:cNvPr id="52487" name="Freeform 460"/>
              <p:cNvSpPr>
                <a:spLocks/>
              </p:cNvSpPr>
              <p:nvPr/>
            </p:nvSpPr>
            <p:spPr bwMode="auto">
              <a:xfrm>
                <a:off x="4098" y="2901"/>
                <a:ext cx="23" cy="19"/>
              </a:xfrm>
              <a:custGeom>
                <a:avLst/>
                <a:gdLst>
                  <a:gd name="T0" fmla="*/ 23 w 23"/>
                  <a:gd name="T1" fmla="*/ 19 h 19"/>
                  <a:gd name="T2" fmla="*/ 20 w 23"/>
                  <a:gd name="T3" fmla="*/ 17 h 19"/>
                  <a:gd name="T4" fmla="*/ 0 w 23"/>
                  <a:gd name="T5" fmla="*/ 0 h 19"/>
                  <a:gd name="T6" fmla="*/ 5 w 23"/>
                  <a:gd name="T7" fmla="*/ 1 h 19"/>
                  <a:gd name="T8" fmla="*/ 23 w 23"/>
                  <a:gd name="T9" fmla="*/ 19 h 19"/>
                  <a:gd name="T10" fmla="*/ 0 60000 65536"/>
                  <a:gd name="T11" fmla="*/ 0 60000 65536"/>
                  <a:gd name="T12" fmla="*/ 0 60000 65536"/>
                  <a:gd name="T13" fmla="*/ 0 60000 65536"/>
                  <a:gd name="T14" fmla="*/ 0 60000 65536"/>
                  <a:gd name="T15" fmla="*/ 0 w 23"/>
                  <a:gd name="T16" fmla="*/ 0 h 19"/>
                  <a:gd name="T17" fmla="*/ 23 w 23"/>
                  <a:gd name="T18" fmla="*/ 19 h 19"/>
                </a:gdLst>
                <a:ahLst/>
                <a:cxnLst>
                  <a:cxn ang="T10">
                    <a:pos x="T0" y="T1"/>
                  </a:cxn>
                  <a:cxn ang="T11">
                    <a:pos x="T2" y="T3"/>
                  </a:cxn>
                  <a:cxn ang="T12">
                    <a:pos x="T4" y="T5"/>
                  </a:cxn>
                  <a:cxn ang="T13">
                    <a:pos x="T6" y="T7"/>
                  </a:cxn>
                  <a:cxn ang="T14">
                    <a:pos x="T8" y="T9"/>
                  </a:cxn>
                </a:cxnLst>
                <a:rect l="T15" t="T16" r="T17" b="T18"/>
                <a:pathLst>
                  <a:path w="23" h="19">
                    <a:moveTo>
                      <a:pt x="23" y="19"/>
                    </a:moveTo>
                    <a:lnTo>
                      <a:pt x="20" y="17"/>
                    </a:lnTo>
                    <a:lnTo>
                      <a:pt x="0" y="0"/>
                    </a:lnTo>
                    <a:lnTo>
                      <a:pt x="5" y="1"/>
                    </a:lnTo>
                    <a:lnTo>
                      <a:pt x="23" y="19"/>
                    </a:lnTo>
                    <a:close/>
                  </a:path>
                </a:pathLst>
              </a:custGeom>
              <a:solidFill>
                <a:srgbClr val="838383"/>
              </a:solidFill>
              <a:ln w="9525">
                <a:noFill/>
                <a:round/>
                <a:headEnd/>
                <a:tailEnd/>
              </a:ln>
            </p:spPr>
            <p:txBody>
              <a:bodyPr/>
              <a:lstStyle/>
              <a:p>
                <a:endParaRPr lang="en-US"/>
              </a:p>
            </p:txBody>
          </p:sp>
          <p:sp>
            <p:nvSpPr>
              <p:cNvPr id="52488" name="Freeform 461"/>
              <p:cNvSpPr>
                <a:spLocks/>
              </p:cNvSpPr>
              <p:nvPr/>
            </p:nvSpPr>
            <p:spPr bwMode="auto">
              <a:xfrm>
                <a:off x="4111" y="2918"/>
                <a:ext cx="12" cy="13"/>
              </a:xfrm>
              <a:custGeom>
                <a:avLst/>
                <a:gdLst>
                  <a:gd name="T0" fmla="*/ 7 w 12"/>
                  <a:gd name="T1" fmla="*/ 0 h 13"/>
                  <a:gd name="T2" fmla="*/ 2 w 12"/>
                  <a:gd name="T3" fmla="*/ 2 h 13"/>
                  <a:gd name="T4" fmla="*/ 0 w 12"/>
                  <a:gd name="T5" fmla="*/ 7 h 13"/>
                  <a:gd name="T6" fmla="*/ 2 w 12"/>
                  <a:gd name="T7" fmla="*/ 12 h 13"/>
                  <a:gd name="T8" fmla="*/ 7 w 12"/>
                  <a:gd name="T9" fmla="*/ 13 h 13"/>
                  <a:gd name="T10" fmla="*/ 10 w 12"/>
                  <a:gd name="T11" fmla="*/ 12 h 13"/>
                  <a:gd name="T12" fmla="*/ 12 w 12"/>
                  <a:gd name="T13" fmla="*/ 7 h 13"/>
                  <a:gd name="T14" fmla="*/ 10 w 12"/>
                  <a:gd name="T15" fmla="*/ 2 h 13"/>
                  <a:gd name="T16" fmla="*/ 7 w 12"/>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3"/>
                  <a:gd name="T29" fmla="*/ 12 w 1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3">
                    <a:moveTo>
                      <a:pt x="7" y="0"/>
                    </a:moveTo>
                    <a:lnTo>
                      <a:pt x="2" y="2"/>
                    </a:lnTo>
                    <a:lnTo>
                      <a:pt x="0" y="7"/>
                    </a:lnTo>
                    <a:lnTo>
                      <a:pt x="2" y="12"/>
                    </a:lnTo>
                    <a:lnTo>
                      <a:pt x="7" y="13"/>
                    </a:lnTo>
                    <a:lnTo>
                      <a:pt x="10" y="12"/>
                    </a:lnTo>
                    <a:lnTo>
                      <a:pt x="12" y="7"/>
                    </a:lnTo>
                    <a:lnTo>
                      <a:pt x="10" y="2"/>
                    </a:lnTo>
                    <a:lnTo>
                      <a:pt x="7" y="0"/>
                    </a:lnTo>
                    <a:close/>
                  </a:path>
                </a:pathLst>
              </a:custGeom>
              <a:solidFill>
                <a:srgbClr val="111111"/>
              </a:solidFill>
              <a:ln w="9525">
                <a:noFill/>
                <a:round/>
                <a:headEnd/>
                <a:tailEnd/>
              </a:ln>
            </p:spPr>
            <p:txBody>
              <a:bodyPr/>
              <a:lstStyle/>
              <a:p>
                <a:endParaRPr lang="en-US"/>
              </a:p>
            </p:txBody>
          </p:sp>
          <p:sp>
            <p:nvSpPr>
              <p:cNvPr id="52489" name="Freeform 462"/>
              <p:cNvSpPr>
                <a:spLocks/>
              </p:cNvSpPr>
              <p:nvPr/>
            </p:nvSpPr>
            <p:spPr bwMode="auto">
              <a:xfrm>
                <a:off x="4076" y="2846"/>
                <a:ext cx="19" cy="24"/>
              </a:xfrm>
              <a:custGeom>
                <a:avLst/>
                <a:gdLst>
                  <a:gd name="T0" fmla="*/ 18 w 19"/>
                  <a:gd name="T1" fmla="*/ 16 h 24"/>
                  <a:gd name="T2" fmla="*/ 19 w 19"/>
                  <a:gd name="T3" fmla="*/ 24 h 24"/>
                  <a:gd name="T4" fmla="*/ 1 w 19"/>
                  <a:gd name="T5" fmla="*/ 8 h 24"/>
                  <a:gd name="T6" fmla="*/ 0 w 19"/>
                  <a:gd name="T7" fmla="*/ 0 h 24"/>
                  <a:gd name="T8" fmla="*/ 18 w 19"/>
                  <a:gd name="T9" fmla="*/ 16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18" y="16"/>
                    </a:moveTo>
                    <a:lnTo>
                      <a:pt x="19" y="24"/>
                    </a:lnTo>
                    <a:lnTo>
                      <a:pt x="1" y="8"/>
                    </a:lnTo>
                    <a:lnTo>
                      <a:pt x="0" y="0"/>
                    </a:lnTo>
                    <a:lnTo>
                      <a:pt x="18" y="16"/>
                    </a:lnTo>
                    <a:close/>
                  </a:path>
                </a:pathLst>
              </a:custGeom>
              <a:solidFill>
                <a:srgbClr val="414141"/>
              </a:solidFill>
              <a:ln w="9525">
                <a:noFill/>
                <a:round/>
                <a:headEnd/>
                <a:tailEnd/>
              </a:ln>
            </p:spPr>
            <p:txBody>
              <a:bodyPr/>
              <a:lstStyle/>
              <a:p>
                <a:endParaRPr lang="en-US"/>
              </a:p>
            </p:txBody>
          </p:sp>
          <p:sp>
            <p:nvSpPr>
              <p:cNvPr id="52490" name="Freeform 463"/>
              <p:cNvSpPr>
                <a:spLocks/>
              </p:cNvSpPr>
              <p:nvPr/>
            </p:nvSpPr>
            <p:spPr bwMode="auto">
              <a:xfrm>
                <a:off x="4082" y="2893"/>
                <a:ext cx="21" cy="17"/>
              </a:xfrm>
              <a:custGeom>
                <a:avLst/>
                <a:gdLst>
                  <a:gd name="T0" fmla="*/ 21 w 21"/>
                  <a:gd name="T1" fmla="*/ 17 h 17"/>
                  <a:gd name="T2" fmla="*/ 18 w 21"/>
                  <a:gd name="T3" fmla="*/ 17 h 17"/>
                  <a:gd name="T4" fmla="*/ 0 w 21"/>
                  <a:gd name="T5" fmla="*/ 0 h 17"/>
                  <a:gd name="T6" fmla="*/ 2 w 21"/>
                  <a:gd name="T7" fmla="*/ 0 h 17"/>
                  <a:gd name="T8" fmla="*/ 21 w 21"/>
                  <a:gd name="T9" fmla="*/ 17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21" y="17"/>
                    </a:moveTo>
                    <a:lnTo>
                      <a:pt x="18" y="17"/>
                    </a:lnTo>
                    <a:lnTo>
                      <a:pt x="0" y="0"/>
                    </a:lnTo>
                    <a:lnTo>
                      <a:pt x="2" y="0"/>
                    </a:lnTo>
                    <a:lnTo>
                      <a:pt x="21" y="17"/>
                    </a:lnTo>
                    <a:close/>
                  </a:path>
                </a:pathLst>
              </a:custGeom>
              <a:solidFill>
                <a:srgbClr val="8A8A8A"/>
              </a:solidFill>
              <a:ln w="9525">
                <a:noFill/>
                <a:round/>
                <a:headEnd/>
                <a:tailEnd/>
              </a:ln>
            </p:spPr>
            <p:txBody>
              <a:bodyPr/>
              <a:lstStyle/>
              <a:p>
                <a:endParaRPr lang="en-US"/>
              </a:p>
            </p:txBody>
          </p:sp>
          <p:sp>
            <p:nvSpPr>
              <p:cNvPr id="52491" name="Freeform 464"/>
              <p:cNvSpPr>
                <a:spLocks/>
              </p:cNvSpPr>
              <p:nvPr/>
            </p:nvSpPr>
            <p:spPr bwMode="auto">
              <a:xfrm>
                <a:off x="4076" y="2893"/>
                <a:ext cx="24" cy="29"/>
              </a:xfrm>
              <a:custGeom>
                <a:avLst/>
                <a:gdLst>
                  <a:gd name="T0" fmla="*/ 24 w 24"/>
                  <a:gd name="T1" fmla="*/ 17 h 29"/>
                  <a:gd name="T2" fmla="*/ 18 w 24"/>
                  <a:gd name="T3" fmla="*/ 29 h 29"/>
                  <a:gd name="T4" fmla="*/ 0 w 24"/>
                  <a:gd name="T5" fmla="*/ 9 h 29"/>
                  <a:gd name="T6" fmla="*/ 6 w 24"/>
                  <a:gd name="T7" fmla="*/ 0 h 29"/>
                  <a:gd name="T8" fmla="*/ 24 w 24"/>
                  <a:gd name="T9" fmla="*/ 17 h 29"/>
                  <a:gd name="T10" fmla="*/ 0 60000 65536"/>
                  <a:gd name="T11" fmla="*/ 0 60000 65536"/>
                  <a:gd name="T12" fmla="*/ 0 60000 65536"/>
                  <a:gd name="T13" fmla="*/ 0 60000 65536"/>
                  <a:gd name="T14" fmla="*/ 0 60000 65536"/>
                  <a:gd name="T15" fmla="*/ 0 w 24"/>
                  <a:gd name="T16" fmla="*/ 0 h 29"/>
                  <a:gd name="T17" fmla="*/ 24 w 24"/>
                  <a:gd name="T18" fmla="*/ 29 h 29"/>
                </a:gdLst>
                <a:ahLst/>
                <a:cxnLst>
                  <a:cxn ang="T10">
                    <a:pos x="T0" y="T1"/>
                  </a:cxn>
                  <a:cxn ang="T11">
                    <a:pos x="T2" y="T3"/>
                  </a:cxn>
                  <a:cxn ang="T12">
                    <a:pos x="T4" y="T5"/>
                  </a:cxn>
                  <a:cxn ang="T13">
                    <a:pos x="T6" y="T7"/>
                  </a:cxn>
                  <a:cxn ang="T14">
                    <a:pos x="T8" y="T9"/>
                  </a:cxn>
                </a:cxnLst>
                <a:rect l="T15" t="T16" r="T17" b="T18"/>
                <a:pathLst>
                  <a:path w="24" h="29">
                    <a:moveTo>
                      <a:pt x="24" y="17"/>
                    </a:moveTo>
                    <a:lnTo>
                      <a:pt x="18" y="29"/>
                    </a:lnTo>
                    <a:lnTo>
                      <a:pt x="0" y="9"/>
                    </a:lnTo>
                    <a:lnTo>
                      <a:pt x="6" y="0"/>
                    </a:lnTo>
                    <a:lnTo>
                      <a:pt x="24" y="17"/>
                    </a:lnTo>
                    <a:close/>
                  </a:path>
                </a:pathLst>
              </a:custGeom>
              <a:solidFill>
                <a:srgbClr val="636363"/>
              </a:solidFill>
              <a:ln w="9525">
                <a:noFill/>
                <a:round/>
                <a:headEnd/>
                <a:tailEnd/>
              </a:ln>
            </p:spPr>
            <p:txBody>
              <a:bodyPr/>
              <a:lstStyle/>
              <a:p>
                <a:endParaRPr lang="en-US"/>
              </a:p>
            </p:txBody>
          </p:sp>
          <p:sp>
            <p:nvSpPr>
              <p:cNvPr id="52492" name="Freeform 465"/>
              <p:cNvSpPr>
                <a:spLocks/>
              </p:cNvSpPr>
              <p:nvPr/>
            </p:nvSpPr>
            <p:spPr bwMode="auto">
              <a:xfrm>
                <a:off x="4071" y="2902"/>
                <a:ext cx="23" cy="23"/>
              </a:xfrm>
              <a:custGeom>
                <a:avLst/>
                <a:gdLst>
                  <a:gd name="T0" fmla="*/ 23 w 23"/>
                  <a:gd name="T1" fmla="*/ 20 h 23"/>
                  <a:gd name="T2" fmla="*/ 18 w 23"/>
                  <a:gd name="T3" fmla="*/ 23 h 23"/>
                  <a:gd name="T4" fmla="*/ 0 w 23"/>
                  <a:gd name="T5" fmla="*/ 5 h 23"/>
                  <a:gd name="T6" fmla="*/ 5 w 23"/>
                  <a:gd name="T7" fmla="*/ 0 h 23"/>
                  <a:gd name="T8" fmla="*/ 23 w 23"/>
                  <a:gd name="T9" fmla="*/ 20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23" y="20"/>
                    </a:moveTo>
                    <a:lnTo>
                      <a:pt x="18" y="23"/>
                    </a:lnTo>
                    <a:lnTo>
                      <a:pt x="0" y="5"/>
                    </a:lnTo>
                    <a:lnTo>
                      <a:pt x="5" y="0"/>
                    </a:lnTo>
                    <a:lnTo>
                      <a:pt x="23" y="20"/>
                    </a:lnTo>
                    <a:close/>
                  </a:path>
                </a:pathLst>
              </a:custGeom>
              <a:solidFill>
                <a:srgbClr val="7B7B7B"/>
              </a:solidFill>
              <a:ln w="9525">
                <a:noFill/>
                <a:round/>
                <a:headEnd/>
                <a:tailEnd/>
              </a:ln>
            </p:spPr>
            <p:txBody>
              <a:bodyPr/>
              <a:lstStyle/>
              <a:p>
                <a:endParaRPr lang="en-US"/>
              </a:p>
            </p:txBody>
          </p:sp>
          <p:sp>
            <p:nvSpPr>
              <p:cNvPr id="52493" name="Freeform 466"/>
              <p:cNvSpPr>
                <a:spLocks/>
              </p:cNvSpPr>
              <p:nvPr/>
            </p:nvSpPr>
            <p:spPr bwMode="auto">
              <a:xfrm>
                <a:off x="4065" y="2907"/>
                <a:ext cx="24" cy="18"/>
              </a:xfrm>
              <a:custGeom>
                <a:avLst/>
                <a:gdLst>
                  <a:gd name="T0" fmla="*/ 24 w 24"/>
                  <a:gd name="T1" fmla="*/ 18 h 18"/>
                  <a:gd name="T2" fmla="*/ 16 w 24"/>
                  <a:gd name="T3" fmla="*/ 18 h 18"/>
                  <a:gd name="T4" fmla="*/ 0 w 24"/>
                  <a:gd name="T5" fmla="*/ 0 h 18"/>
                  <a:gd name="T6" fmla="*/ 6 w 24"/>
                  <a:gd name="T7" fmla="*/ 0 h 18"/>
                  <a:gd name="T8" fmla="*/ 24 w 24"/>
                  <a:gd name="T9" fmla="*/ 18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24" y="18"/>
                    </a:moveTo>
                    <a:lnTo>
                      <a:pt x="16" y="18"/>
                    </a:lnTo>
                    <a:lnTo>
                      <a:pt x="0" y="0"/>
                    </a:lnTo>
                    <a:lnTo>
                      <a:pt x="6" y="0"/>
                    </a:lnTo>
                    <a:lnTo>
                      <a:pt x="24" y="18"/>
                    </a:lnTo>
                    <a:close/>
                  </a:path>
                </a:pathLst>
              </a:custGeom>
              <a:solidFill>
                <a:srgbClr val="8A8A8A"/>
              </a:solidFill>
              <a:ln w="9525">
                <a:noFill/>
                <a:round/>
                <a:headEnd/>
                <a:tailEnd/>
              </a:ln>
            </p:spPr>
            <p:txBody>
              <a:bodyPr/>
              <a:lstStyle/>
              <a:p>
                <a:endParaRPr lang="en-US"/>
              </a:p>
            </p:txBody>
          </p:sp>
          <p:sp>
            <p:nvSpPr>
              <p:cNvPr id="52494" name="Freeform 467"/>
              <p:cNvSpPr>
                <a:spLocks/>
              </p:cNvSpPr>
              <p:nvPr/>
            </p:nvSpPr>
            <p:spPr bwMode="auto">
              <a:xfrm>
                <a:off x="4053" y="2907"/>
                <a:ext cx="28" cy="18"/>
              </a:xfrm>
              <a:custGeom>
                <a:avLst/>
                <a:gdLst>
                  <a:gd name="T0" fmla="*/ 28 w 28"/>
                  <a:gd name="T1" fmla="*/ 18 h 18"/>
                  <a:gd name="T2" fmla="*/ 16 w 28"/>
                  <a:gd name="T3" fmla="*/ 18 h 18"/>
                  <a:gd name="T4" fmla="*/ 0 w 28"/>
                  <a:gd name="T5" fmla="*/ 0 h 18"/>
                  <a:gd name="T6" fmla="*/ 12 w 28"/>
                  <a:gd name="T7" fmla="*/ 0 h 18"/>
                  <a:gd name="T8" fmla="*/ 28 w 28"/>
                  <a:gd name="T9" fmla="*/ 18 h 18"/>
                  <a:gd name="T10" fmla="*/ 0 60000 65536"/>
                  <a:gd name="T11" fmla="*/ 0 60000 65536"/>
                  <a:gd name="T12" fmla="*/ 0 60000 65536"/>
                  <a:gd name="T13" fmla="*/ 0 60000 65536"/>
                  <a:gd name="T14" fmla="*/ 0 60000 65536"/>
                  <a:gd name="T15" fmla="*/ 0 w 28"/>
                  <a:gd name="T16" fmla="*/ 0 h 18"/>
                  <a:gd name="T17" fmla="*/ 28 w 28"/>
                  <a:gd name="T18" fmla="*/ 18 h 18"/>
                </a:gdLst>
                <a:ahLst/>
                <a:cxnLst>
                  <a:cxn ang="T10">
                    <a:pos x="T0" y="T1"/>
                  </a:cxn>
                  <a:cxn ang="T11">
                    <a:pos x="T2" y="T3"/>
                  </a:cxn>
                  <a:cxn ang="T12">
                    <a:pos x="T4" y="T5"/>
                  </a:cxn>
                  <a:cxn ang="T13">
                    <a:pos x="T6" y="T7"/>
                  </a:cxn>
                  <a:cxn ang="T14">
                    <a:pos x="T8" y="T9"/>
                  </a:cxn>
                </a:cxnLst>
                <a:rect l="T15" t="T16" r="T17" b="T18"/>
                <a:pathLst>
                  <a:path w="28" h="18">
                    <a:moveTo>
                      <a:pt x="28" y="18"/>
                    </a:moveTo>
                    <a:lnTo>
                      <a:pt x="16" y="18"/>
                    </a:lnTo>
                    <a:lnTo>
                      <a:pt x="0" y="0"/>
                    </a:lnTo>
                    <a:lnTo>
                      <a:pt x="12" y="0"/>
                    </a:lnTo>
                    <a:lnTo>
                      <a:pt x="28" y="18"/>
                    </a:lnTo>
                    <a:close/>
                  </a:path>
                </a:pathLst>
              </a:custGeom>
              <a:solidFill>
                <a:srgbClr val="8A8A8A"/>
              </a:solidFill>
              <a:ln w="9525">
                <a:noFill/>
                <a:round/>
                <a:headEnd/>
                <a:tailEnd/>
              </a:ln>
            </p:spPr>
            <p:txBody>
              <a:bodyPr/>
              <a:lstStyle/>
              <a:p>
                <a:endParaRPr lang="en-US"/>
              </a:p>
            </p:txBody>
          </p:sp>
          <p:sp>
            <p:nvSpPr>
              <p:cNvPr id="52495" name="Freeform 468"/>
              <p:cNvSpPr>
                <a:spLocks/>
              </p:cNvSpPr>
              <p:nvPr/>
            </p:nvSpPr>
            <p:spPr bwMode="auto">
              <a:xfrm>
                <a:off x="4048" y="2907"/>
                <a:ext cx="21" cy="18"/>
              </a:xfrm>
              <a:custGeom>
                <a:avLst/>
                <a:gdLst>
                  <a:gd name="T0" fmla="*/ 21 w 21"/>
                  <a:gd name="T1" fmla="*/ 18 h 18"/>
                  <a:gd name="T2" fmla="*/ 18 w 21"/>
                  <a:gd name="T3" fmla="*/ 18 h 18"/>
                  <a:gd name="T4" fmla="*/ 0 w 21"/>
                  <a:gd name="T5" fmla="*/ 0 h 18"/>
                  <a:gd name="T6" fmla="*/ 5 w 21"/>
                  <a:gd name="T7" fmla="*/ 0 h 18"/>
                  <a:gd name="T8" fmla="*/ 21 w 21"/>
                  <a:gd name="T9" fmla="*/ 18 h 18"/>
                  <a:gd name="T10" fmla="*/ 0 60000 65536"/>
                  <a:gd name="T11" fmla="*/ 0 60000 65536"/>
                  <a:gd name="T12" fmla="*/ 0 60000 65536"/>
                  <a:gd name="T13" fmla="*/ 0 60000 65536"/>
                  <a:gd name="T14" fmla="*/ 0 60000 65536"/>
                  <a:gd name="T15" fmla="*/ 0 w 21"/>
                  <a:gd name="T16" fmla="*/ 0 h 18"/>
                  <a:gd name="T17" fmla="*/ 21 w 21"/>
                  <a:gd name="T18" fmla="*/ 18 h 18"/>
                </a:gdLst>
                <a:ahLst/>
                <a:cxnLst>
                  <a:cxn ang="T10">
                    <a:pos x="T0" y="T1"/>
                  </a:cxn>
                  <a:cxn ang="T11">
                    <a:pos x="T2" y="T3"/>
                  </a:cxn>
                  <a:cxn ang="T12">
                    <a:pos x="T4" y="T5"/>
                  </a:cxn>
                  <a:cxn ang="T13">
                    <a:pos x="T6" y="T7"/>
                  </a:cxn>
                  <a:cxn ang="T14">
                    <a:pos x="T8" y="T9"/>
                  </a:cxn>
                </a:cxnLst>
                <a:rect l="T15" t="T16" r="T17" b="T18"/>
                <a:pathLst>
                  <a:path w="21" h="18">
                    <a:moveTo>
                      <a:pt x="21" y="18"/>
                    </a:moveTo>
                    <a:lnTo>
                      <a:pt x="18" y="18"/>
                    </a:lnTo>
                    <a:lnTo>
                      <a:pt x="0" y="0"/>
                    </a:lnTo>
                    <a:lnTo>
                      <a:pt x="5" y="0"/>
                    </a:lnTo>
                    <a:lnTo>
                      <a:pt x="21" y="18"/>
                    </a:lnTo>
                    <a:close/>
                  </a:path>
                </a:pathLst>
              </a:custGeom>
              <a:solidFill>
                <a:srgbClr val="898989"/>
              </a:solidFill>
              <a:ln w="9525">
                <a:noFill/>
                <a:round/>
                <a:headEnd/>
                <a:tailEnd/>
              </a:ln>
            </p:spPr>
            <p:txBody>
              <a:bodyPr/>
              <a:lstStyle/>
              <a:p>
                <a:endParaRPr lang="en-US"/>
              </a:p>
            </p:txBody>
          </p:sp>
          <p:sp>
            <p:nvSpPr>
              <p:cNvPr id="52496" name="Freeform 469"/>
              <p:cNvSpPr>
                <a:spLocks/>
              </p:cNvSpPr>
              <p:nvPr/>
            </p:nvSpPr>
            <p:spPr bwMode="auto">
              <a:xfrm>
                <a:off x="4068" y="2876"/>
                <a:ext cx="21" cy="20"/>
              </a:xfrm>
              <a:custGeom>
                <a:avLst/>
                <a:gdLst>
                  <a:gd name="T0" fmla="*/ 17 w 21"/>
                  <a:gd name="T1" fmla="*/ 17 h 20"/>
                  <a:gd name="T2" fmla="*/ 21 w 21"/>
                  <a:gd name="T3" fmla="*/ 20 h 20"/>
                  <a:gd name="T4" fmla="*/ 3 w 21"/>
                  <a:gd name="T5" fmla="*/ 2 h 20"/>
                  <a:gd name="T6" fmla="*/ 0 w 21"/>
                  <a:gd name="T7" fmla="*/ 0 h 20"/>
                  <a:gd name="T8" fmla="*/ 17 w 21"/>
                  <a:gd name="T9" fmla="*/ 17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17" y="17"/>
                    </a:moveTo>
                    <a:lnTo>
                      <a:pt x="21" y="20"/>
                    </a:lnTo>
                    <a:lnTo>
                      <a:pt x="3" y="2"/>
                    </a:lnTo>
                    <a:lnTo>
                      <a:pt x="0" y="0"/>
                    </a:lnTo>
                    <a:lnTo>
                      <a:pt x="17" y="17"/>
                    </a:lnTo>
                    <a:close/>
                  </a:path>
                </a:pathLst>
              </a:custGeom>
              <a:solidFill>
                <a:srgbClr val="4E4E4E"/>
              </a:solidFill>
              <a:ln w="9525">
                <a:noFill/>
                <a:round/>
                <a:headEnd/>
                <a:tailEnd/>
              </a:ln>
            </p:spPr>
            <p:txBody>
              <a:bodyPr/>
              <a:lstStyle/>
              <a:p>
                <a:endParaRPr lang="en-US"/>
              </a:p>
            </p:txBody>
          </p:sp>
          <p:sp>
            <p:nvSpPr>
              <p:cNvPr id="52497" name="Freeform 470"/>
              <p:cNvSpPr>
                <a:spLocks/>
              </p:cNvSpPr>
              <p:nvPr/>
            </p:nvSpPr>
            <p:spPr bwMode="auto">
              <a:xfrm>
                <a:off x="4071" y="2878"/>
                <a:ext cx="18" cy="26"/>
              </a:xfrm>
              <a:custGeom>
                <a:avLst/>
                <a:gdLst>
                  <a:gd name="T0" fmla="*/ 18 w 18"/>
                  <a:gd name="T1" fmla="*/ 18 h 26"/>
                  <a:gd name="T2" fmla="*/ 18 w 18"/>
                  <a:gd name="T3" fmla="*/ 26 h 26"/>
                  <a:gd name="T4" fmla="*/ 2 w 18"/>
                  <a:gd name="T5" fmla="*/ 8 h 26"/>
                  <a:gd name="T6" fmla="*/ 0 w 18"/>
                  <a:gd name="T7" fmla="*/ 0 h 26"/>
                  <a:gd name="T8" fmla="*/ 18 w 18"/>
                  <a:gd name="T9" fmla="*/ 18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18" y="18"/>
                    </a:moveTo>
                    <a:lnTo>
                      <a:pt x="18" y="26"/>
                    </a:lnTo>
                    <a:lnTo>
                      <a:pt x="2" y="8"/>
                    </a:lnTo>
                    <a:lnTo>
                      <a:pt x="0" y="0"/>
                    </a:lnTo>
                    <a:lnTo>
                      <a:pt x="18" y="18"/>
                    </a:lnTo>
                    <a:close/>
                  </a:path>
                </a:pathLst>
              </a:custGeom>
              <a:solidFill>
                <a:srgbClr val="3E3E3E"/>
              </a:solidFill>
              <a:ln w="9525">
                <a:noFill/>
                <a:round/>
                <a:headEnd/>
                <a:tailEnd/>
              </a:ln>
            </p:spPr>
            <p:txBody>
              <a:bodyPr/>
              <a:lstStyle/>
              <a:p>
                <a:endParaRPr lang="en-US"/>
              </a:p>
            </p:txBody>
          </p:sp>
          <p:sp>
            <p:nvSpPr>
              <p:cNvPr id="52498" name="Freeform 471"/>
              <p:cNvSpPr>
                <a:spLocks/>
              </p:cNvSpPr>
              <p:nvPr/>
            </p:nvSpPr>
            <p:spPr bwMode="auto">
              <a:xfrm>
                <a:off x="4073" y="2860"/>
                <a:ext cx="19" cy="16"/>
              </a:xfrm>
              <a:custGeom>
                <a:avLst/>
                <a:gdLst>
                  <a:gd name="T0" fmla="*/ 19 w 19"/>
                  <a:gd name="T1" fmla="*/ 16 h 16"/>
                  <a:gd name="T2" fmla="*/ 16 w 19"/>
                  <a:gd name="T3" fmla="*/ 16 h 16"/>
                  <a:gd name="T4" fmla="*/ 0 w 19"/>
                  <a:gd name="T5" fmla="*/ 0 h 16"/>
                  <a:gd name="T6" fmla="*/ 1 w 19"/>
                  <a:gd name="T7" fmla="*/ 0 h 16"/>
                  <a:gd name="T8" fmla="*/ 19 w 19"/>
                  <a:gd name="T9" fmla="*/ 16 h 16"/>
                  <a:gd name="T10" fmla="*/ 0 60000 65536"/>
                  <a:gd name="T11" fmla="*/ 0 60000 65536"/>
                  <a:gd name="T12" fmla="*/ 0 60000 65536"/>
                  <a:gd name="T13" fmla="*/ 0 60000 65536"/>
                  <a:gd name="T14" fmla="*/ 0 60000 65536"/>
                  <a:gd name="T15" fmla="*/ 0 w 19"/>
                  <a:gd name="T16" fmla="*/ 0 h 16"/>
                  <a:gd name="T17" fmla="*/ 19 w 19"/>
                  <a:gd name="T18" fmla="*/ 16 h 16"/>
                </a:gdLst>
                <a:ahLst/>
                <a:cxnLst>
                  <a:cxn ang="T10">
                    <a:pos x="T0" y="T1"/>
                  </a:cxn>
                  <a:cxn ang="T11">
                    <a:pos x="T2" y="T3"/>
                  </a:cxn>
                  <a:cxn ang="T12">
                    <a:pos x="T4" y="T5"/>
                  </a:cxn>
                  <a:cxn ang="T13">
                    <a:pos x="T6" y="T7"/>
                  </a:cxn>
                  <a:cxn ang="T14">
                    <a:pos x="T8" y="T9"/>
                  </a:cxn>
                </a:cxnLst>
                <a:rect l="T15" t="T16" r="T17" b="T18"/>
                <a:pathLst>
                  <a:path w="19" h="16">
                    <a:moveTo>
                      <a:pt x="19" y="16"/>
                    </a:moveTo>
                    <a:lnTo>
                      <a:pt x="16" y="16"/>
                    </a:lnTo>
                    <a:lnTo>
                      <a:pt x="0" y="0"/>
                    </a:lnTo>
                    <a:lnTo>
                      <a:pt x="1" y="0"/>
                    </a:lnTo>
                    <a:lnTo>
                      <a:pt x="19" y="16"/>
                    </a:lnTo>
                    <a:close/>
                  </a:path>
                </a:pathLst>
              </a:custGeom>
              <a:solidFill>
                <a:srgbClr val="8A8A8A"/>
              </a:solidFill>
              <a:ln w="9525">
                <a:noFill/>
                <a:round/>
                <a:headEnd/>
                <a:tailEnd/>
              </a:ln>
            </p:spPr>
            <p:txBody>
              <a:bodyPr/>
              <a:lstStyle/>
              <a:p>
                <a:endParaRPr lang="en-US"/>
              </a:p>
            </p:txBody>
          </p:sp>
          <p:sp>
            <p:nvSpPr>
              <p:cNvPr id="52499" name="Freeform 472"/>
              <p:cNvSpPr>
                <a:spLocks/>
              </p:cNvSpPr>
              <p:nvPr/>
            </p:nvSpPr>
            <p:spPr bwMode="auto">
              <a:xfrm>
                <a:off x="4071" y="2860"/>
                <a:ext cx="18" cy="23"/>
              </a:xfrm>
              <a:custGeom>
                <a:avLst/>
                <a:gdLst>
                  <a:gd name="T0" fmla="*/ 18 w 18"/>
                  <a:gd name="T1" fmla="*/ 16 h 23"/>
                  <a:gd name="T2" fmla="*/ 18 w 18"/>
                  <a:gd name="T3" fmla="*/ 23 h 23"/>
                  <a:gd name="T4" fmla="*/ 0 w 18"/>
                  <a:gd name="T5" fmla="*/ 5 h 23"/>
                  <a:gd name="T6" fmla="*/ 2 w 18"/>
                  <a:gd name="T7" fmla="*/ 0 h 23"/>
                  <a:gd name="T8" fmla="*/ 18 w 18"/>
                  <a:gd name="T9" fmla="*/ 16 h 23"/>
                  <a:gd name="T10" fmla="*/ 0 60000 65536"/>
                  <a:gd name="T11" fmla="*/ 0 60000 65536"/>
                  <a:gd name="T12" fmla="*/ 0 60000 65536"/>
                  <a:gd name="T13" fmla="*/ 0 60000 65536"/>
                  <a:gd name="T14" fmla="*/ 0 60000 65536"/>
                  <a:gd name="T15" fmla="*/ 0 w 18"/>
                  <a:gd name="T16" fmla="*/ 0 h 23"/>
                  <a:gd name="T17" fmla="*/ 18 w 18"/>
                  <a:gd name="T18" fmla="*/ 23 h 23"/>
                </a:gdLst>
                <a:ahLst/>
                <a:cxnLst>
                  <a:cxn ang="T10">
                    <a:pos x="T0" y="T1"/>
                  </a:cxn>
                  <a:cxn ang="T11">
                    <a:pos x="T2" y="T3"/>
                  </a:cxn>
                  <a:cxn ang="T12">
                    <a:pos x="T4" y="T5"/>
                  </a:cxn>
                  <a:cxn ang="T13">
                    <a:pos x="T6" y="T7"/>
                  </a:cxn>
                  <a:cxn ang="T14">
                    <a:pos x="T8" y="T9"/>
                  </a:cxn>
                </a:cxnLst>
                <a:rect l="T15" t="T16" r="T17" b="T18"/>
                <a:pathLst>
                  <a:path w="18" h="23">
                    <a:moveTo>
                      <a:pt x="18" y="16"/>
                    </a:moveTo>
                    <a:lnTo>
                      <a:pt x="18" y="23"/>
                    </a:lnTo>
                    <a:lnTo>
                      <a:pt x="0" y="5"/>
                    </a:lnTo>
                    <a:lnTo>
                      <a:pt x="2" y="0"/>
                    </a:lnTo>
                    <a:lnTo>
                      <a:pt x="18" y="16"/>
                    </a:lnTo>
                    <a:close/>
                  </a:path>
                </a:pathLst>
              </a:custGeom>
              <a:solidFill>
                <a:srgbClr val="454545"/>
              </a:solidFill>
              <a:ln w="9525">
                <a:noFill/>
                <a:round/>
                <a:headEnd/>
                <a:tailEnd/>
              </a:ln>
            </p:spPr>
            <p:txBody>
              <a:bodyPr/>
              <a:lstStyle/>
              <a:p>
                <a:endParaRPr lang="en-US"/>
              </a:p>
            </p:txBody>
          </p:sp>
          <p:sp>
            <p:nvSpPr>
              <p:cNvPr id="52500" name="Freeform 473"/>
              <p:cNvSpPr>
                <a:spLocks/>
              </p:cNvSpPr>
              <p:nvPr/>
            </p:nvSpPr>
            <p:spPr bwMode="auto">
              <a:xfrm>
                <a:off x="4069" y="2865"/>
                <a:ext cx="20" cy="21"/>
              </a:xfrm>
              <a:custGeom>
                <a:avLst/>
                <a:gdLst>
                  <a:gd name="T0" fmla="*/ 20 w 20"/>
                  <a:gd name="T1" fmla="*/ 18 h 21"/>
                  <a:gd name="T2" fmla="*/ 18 w 20"/>
                  <a:gd name="T3" fmla="*/ 21 h 21"/>
                  <a:gd name="T4" fmla="*/ 0 w 20"/>
                  <a:gd name="T5" fmla="*/ 3 h 21"/>
                  <a:gd name="T6" fmla="*/ 2 w 20"/>
                  <a:gd name="T7" fmla="*/ 0 h 21"/>
                  <a:gd name="T8" fmla="*/ 20 w 20"/>
                  <a:gd name="T9" fmla="*/ 18 h 21"/>
                  <a:gd name="T10" fmla="*/ 0 60000 65536"/>
                  <a:gd name="T11" fmla="*/ 0 60000 65536"/>
                  <a:gd name="T12" fmla="*/ 0 60000 65536"/>
                  <a:gd name="T13" fmla="*/ 0 60000 65536"/>
                  <a:gd name="T14" fmla="*/ 0 60000 65536"/>
                  <a:gd name="T15" fmla="*/ 0 w 20"/>
                  <a:gd name="T16" fmla="*/ 0 h 21"/>
                  <a:gd name="T17" fmla="*/ 20 w 20"/>
                  <a:gd name="T18" fmla="*/ 21 h 21"/>
                </a:gdLst>
                <a:ahLst/>
                <a:cxnLst>
                  <a:cxn ang="T10">
                    <a:pos x="T0" y="T1"/>
                  </a:cxn>
                  <a:cxn ang="T11">
                    <a:pos x="T2" y="T3"/>
                  </a:cxn>
                  <a:cxn ang="T12">
                    <a:pos x="T4" y="T5"/>
                  </a:cxn>
                  <a:cxn ang="T13">
                    <a:pos x="T6" y="T7"/>
                  </a:cxn>
                  <a:cxn ang="T14">
                    <a:pos x="T8" y="T9"/>
                  </a:cxn>
                </a:cxnLst>
                <a:rect l="T15" t="T16" r="T17" b="T18"/>
                <a:pathLst>
                  <a:path w="20" h="21">
                    <a:moveTo>
                      <a:pt x="20" y="18"/>
                    </a:moveTo>
                    <a:lnTo>
                      <a:pt x="18" y="21"/>
                    </a:lnTo>
                    <a:lnTo>
                      <a:pt x="0" y="3"/>
                    </a:lnTo>
                    <a:lnTo>
                      <a:pt x="2" y="0"/>
                    </a:lnTo>
                    <a:lnTo>
                      <a:pt x="20" y="18"/>
                    </a:lnTo>
                    <a:close/>
                  </a:path>
                </a:pathLst>
              </a:custGeom>
              <a:solidFill>
                <a:srgbClr val="535353"/>
              </a:solidFill>
              <a:ln w="9525">
                <a:noFill/>
                <a:round/>
                <a:headEnd/>
                <a:tailEnd/>
              </a:ln>
            </p:spPr>
            <p:txBody>
              <a:bodyPr/>
              <a:lstStyle/>
              <a:p>
                <a:endParaRPr lang="en-US"/>
              </a:p>
            </p:txBody>
          </p:sp>
          <p:sp>
            <p:nvSpPr>
              <p:cNvPr id="52501" name="Freeform 474"/>
              <p:cNvSpPr>
                <a:spLocks/>
              </p:cNvSpPr>
              <p:nvPr/>
            </p:nvSpPr>
            <p:spPr bwMode="auto">
              <a:xfrm>
                <a:off x="4066" y="2868"/>
                <a:ext cx="21" cy="20"/>
              </a:xfrm>
              <a:custGeom>
                <a:avLst/>
                <a:gdLst>
                  <a:gd name="T0" fmla="*/ 21 w 21"/>
                  <a:gd name="T1" fmla="*/ 18 h 20"/>
                  <a:gd name="T2" fmla="*/ 18 w 21"/>
                  <a:gd name="T3" fmla="*/ 20 h 20"/>
                  <a:gd name="T4" fmla="*/ 0 w 21"/>
                  <a:gd name="T5" fmla="*/ 2 h 20"/>
                  <a:gd name="T6" fmla="*/ 3 w 21"/>
                  <a:gd name="T7" fmla="*/ 0 h 20"/>
                  <a:gd name="T8" fmla="*/ 21 w 21"/>
                  <a:gd name="T9" fmla="*/ 18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21" y="18"/>
                    </a:moveTo>
                    <a:lnTo>
                      <a:pt x="18" y="20"/>
                    </a:lnTo>
                    <a:lnTo>
                      <a:pt x="0" y="2"/>
                    </a:lnTo>
                    <a:lnTo>
                      <a:pt x="3" y="0"/>
                    </a:lnTo>
                    <a:lnTo>
                      <a:pt x="21" y="18"/>
                    </a:lnTo>
                    <a:close/>
                  </a:path>
                </a:pathLst>
              </a:custGeom>
              <a:solidFill>
                <a:srgbClr val="737373"/>
              </a:solidFill>
              <a:ln w="9525">
                <a:noFill/>
                <a:round/>
                <a:headEnd/>
                <a:tailEnd/>
              </a:ln>
            </p:spPr>
            <p:txBody>
              <a:bodyPr/>
              <a:lstStyle/>
              <a:p>
                <a:endParaRPr lang="en-US"/>
              </a:p>
            </p:txBody>
          </p:sp>
          <p:sp>
            <p:nvSpPr>
              <p:cNvPr id="52502" name="Freeform 475"/>
              <p:cNvSpPr>
                <a:spLocks/>
              </p:cNvSpPr>
              <p:nvPr/>
            </p:nvSpPr>
            <p:spPr bwMode="auto">
              <a:xfrm>
                <a:off x="4061" y="2870"/>
                <a:ext cx="23" cy="18"/>
              </a:xfrm>
              <a:custGeom>
                <a:avLst/>
                <a:gdLst>
                  <a:gd name="T0" fmla="*/ 23 w 23"/>
                  <a:gd name="T1" fmla="*/ 18 h 18"/>
                  <a:gd name="T2" fmla="*/ 18 w 23"/>
                  <a:gd name="T3" fmla="*/ 18 h 18"/>
                  <a:gd name="T4" fmla="*/ 0 w 23"/>
                  <a:gd name="T5" fmla="*/ 0 h 18"/>
                  <a:gd name="T6" fmla="*/ 5 w 23"/>
                  <a:gd name="T7" fmla="*/ 0 h 18"/>
                  <a:gd name="T8" fmla="*/ 23 w 23"/>
                  <a:gd name="T9" fmla="*/ 18 h 18"/>
                  <a:gd name="T10" fmla="*/ 0 60000 65536"/>
                  <a:gd name="T11" fmla="*/ 0 60000 65536"/>
                  <a:gd name="T12" fmla="*/ 0 60000 65536"/>
                  <a:gd name="T13" fmla="*/ 0 60000 65536"/>
                  <a:gd name="T14" fmla="*/ 0 60000 65536"/>
                  <a:gd name="T15" fmla="*/ 0 w 23"/>
                  <a:gd name="T16" fmla="*/ 0 h 18"/>
                  <a:gd name="T17" fmla="*/ 23 w 23"/>
                  <a:gd name="T18" fmla="*/ 18 h 18"/>
                </a:gdLst>
                <a:ahLst/>
                <a:cxnLst>
                  <a:cxn ang="T10">
                    <a:pos x="T0" y="T1"/>
                  </a:cxn>
                  <a:cxn ang="T11">
                    <a:pos x="T2" y="T3"/>
                  </a:cxn>
                  <a:cxn ang="T12">
                    <a:pos x="T4" y="T5"/>
                  </a:cxn>
                  <a:cxn ang="T13">
                    <a:pos x="T6" y="T7"/>
                  </a:cxn>
                  <a:cxn ang="T14">
                    <a:pos x="T8" y="T9"/>
                  </a:cxn>
                </a:cxnLst>
                <a:rect l="T15" t="T16" r="T17" b="T18"/>
                <a:pathLst>
                  <a:path w="23" h="18">
                    <a:moveTo>
                      <a:pt x="23" y="18"/>
                    </a:moveTo>
                    <a:lnTo>
                      <a:pt x="18" y="18"/>
                    </a:lnTo>
                    <a:lnTo>
                      <a:pt x="0" y="0"/>
                    </a:lnTo>
                    <a:lnTo>
                      <a:pt x="5" y="0"/>
                    </a:lnTo>
                    <a:lnTo>
                      <a:pt x="23" y="18"/>
                    </a:lnTo>
                    <a:close/>
                  </a:path>
                </a:pathLst>
              </a:custGeom>
              <a:solidFill>
                <a:srgbClr val="878787"/>
              </a:solidFill>
              <a:ln w="9525">
                <a:noFill/>
                <a:round/>
                <a:headEnd/>
                <a:tailEnd/>
              </a:ln>
            </p:spPr>
            <p:txBody>
              <a:bodyPr/>
              <a:lstStyle/>
              <a:p>
                <a:endParaRPr lang="en-US"/>
              </a:p>
            </p:txBody>
          </p:sp>
          <p:sp>
            <p:nvSpPr>
              <p:cNvPr id="52503" name="Freeform 476"/>
              <p:cNvSpPr>
                <a:spLocks/>
              </p:cNvSpPr>
              <p:nvPr/>
            </p:nvSpPr>
            <p:spPr bwMode="auto">
              <a:xfrm>
                <a:off x="4047" y="2870"/>
                <a:ext cx="32" cy="18"/>
              </a:xfrm>
              <a:custGeom>
                <a:avLst/>
                <a:gdLst>
                  <a:gd name="T0" fmla="*/ 32 w 32"/>
                  <a:gd name="T1" fmla="*/ 18 h 18"/>
                  <a:gd name="T2" fmla="*/ 18 w 32"/>
                  <a:gd name="T3" fmla="*/ 18 h 18"/>
                  <a:gd name="T4" fmla="*/ 0 w 32"/>
                  <a:gd name="T5" fmla="*/ 0 h 18"/>
                  <a:gd name="T6" fmla="*/ 14 w 32"/>
                  <a:gd name="T7" fmla="*/ 0 h 18"/>
                  <a:gd name="T8" fmla="*/ 32 w 32"/>
                  <a:gd name="T9" fmla="*/ 18 h 18"/>
                  <a:gd name="T10" fmla="*/ 0 60000 65536"/>
                  <a:gd name="T11" fmla="*/ 0 60000 65536"/>
                  <a:gd name="T12" fmla="*/ 0 60000 65536"/>
                  <a:gd name="T13" fmla="*/ 0 60000 65536"/>
                  <a:gd name="T14" fmla="*/ 0 60000 65536"/>
                  <a:gd name="T15" fmla="*/ 0 w 32"/>
                  <a:gd name="T16" fmla="*/ 0 h 18"/>
                  <a:gd name="T17" fmla="*/ 32 w 32"/>
                  <a:gd name="T18" fmla="*/ 18 h 18"/>
                </a:gdLst>
                <a:ahLst/>
                <a:cxnLst>
                  <a:cxn ang="T10">
                    <a:pos x="T0" y="T1"/>
                  </a:cxn>
                  <a:cxn ang="T11">
                    <a:pos x="T2" y="T3"/>
                  </a:cxn>
                  <a:cxn ang="T12">
                    <a:pos x="T4" y="T5"/>
                  </a:cxn>
                  <a:cxn ang="T13">
                    <a:pos x="T6" y="T7"/>
                  </a:cxn>
                  <a:cxn ang="T14">
                    <a:pos x="T8" y="T9"/>
                  </a:cxn>
                </a:cxnLst>
                <a:rect l="T15" t="T16" r="T17" b="T18"/>
                <a:pathLst>
                  <a:path w="32" h="18">
                    <a:moveTo>
                      <a:pt x="32" y="18"/>
                    </a:moveTo>
                    <a:lnTo>
                      <a:pt x="18" y="18"/>
                    </a:lnTo>
                    <a:lnTo>
                      <a:pt x="0" y="0"/>
                    </a:lnTo>
                    <a:lnTo>
                      <a:pt x="14" y="0"/>
                    </a:lnTo>
                    <a:lnTo>
                      <a:pt x="32" y="18"/>
                    </a:lnTo>
                    <a:close/>
                  </a:path>
                </a:pathLst>
              </a:custGeom>
              <a:solidFill>
                <a:srgbClr val="8A8A8A"/>
              </a:solidFill>
              <a:ln w="9525">
                <a:noFill/>
                <a:round/>
                <a:headEnd/>
                <a:tailEnd/>
              </a:ln>
            </p:spPr>
            <p:txBody>
              <a:bodyPr/>
              <a:lstStyle/>
              <a:p>
                <a:endParaRPr lang="en-US"/>
              </a:p>
            </p:txBody>
          </p:sp>
          <p:sp>
            <p:nvSpPr>
              <p:cNvPr id="52504" name="Freeform 477"/>
              <p:cNvSpPr>
                <a:spLocks/>
              </p:cNvSpPr>
              <p:nvPr/>
            </p:nvSpPr>
            <p:spPr bwMode="auto">
              <a:xfrm>
                <a:off x="4037" y="2843"/>
                <a:ext cx="18" cy="24"/>
              </a:xfrm>
              <a:custGeom>
                <a:avLst/>
                <a:gdLst>
                  <a:gd name="T0" fmla="*/ 16 w 18"/>
                  <a:gd name="T1" fmla="*/ 16 h 24"/>
                  <a:gd name="T2" fmla="*/ 18 w 18"/>
                  <a:gd name="T3" fmla="*/ 24 h 24"/>
                  <a:gd name="T4" fmla="*/ 2 w 18"/>
                  <a:gd name="T5" fmla="*/ 8 h 24"/>
                  <a:gd name="T6" fmla="*/ 0 w 18"/>
                  <a:gd name="T7" fmla="*/ 0 h 24"/>
                  <a:gd name="T8" fmla="*/ 16 w 18"/>
                  <a:gd name="T9" fmla="*/ 16 h 24"/>
                  <a:gd name="T10" fmla="*/ 0 60000 65536"/>
                  <a:gd name="T11" fmla="*/ 0 60000 65536"/>
                  <a:gd name="T12" fmla="*/ 0 60000 65536"/>
                  <a:gd name="T13" fmla="*/ 0 60000 65536"/>
                  <a:gd name="T14" fmla="*/ 0 60000 65536"/>
                  <a:gd name="T15" fmla="*/ 0 w 18"/>
                  <a:gd name="T16" fmla="*/ 0 h 24"/>
                  <a:gd name="T17" fmla="*/ 18 w 18"/>
                  <a:gd name="T18" fmla="*/ 24 h 24"/>
                </a:gdLst>
                <a:ahLst/>
                <a:cxnLst>
                  <a:cxn ang="T10">
                    <a:pos x="T0" y="T1"/>
                  </a:cxn>
                  <a:cxn ang="T11">
                    <a:pos x="T2" y="T3"/>
                  </a:cxn>
                  <a:cxn ang="T12">
                    <a:pos x="T4" y="T5"/>
                  </a:cxn>
                  <a:cxn ang="T13">
                    <a:pos x="T6" y="T7"/>
                  </a:cxn>
                  <a:cxn ang="T14">
                    <a:pos x="T8" y="T9"/>
                  </a:cxn>
                </a:cxnLst>
                <a:rect l="T15" t="T16" r="T17" b="T18"/>
                <a:pathLst>
                  <a:path w="18" h="24">
                    <a:moveTo>
                      <a:pt x="16" y="16"/>
                    </a:moveTo>
                    <a:lnTo>
                      <a:pt x="18" y="24"/>
                    </a:lnTo>
                    <a:lnTo>
                      <a:pt x="2" y="8"/>
                    </a:lnTo>
                    <a:lnTo>
                      <a:pt x="0" y="0"/>
                    </a:lnTo>
                    <a:lnTo>
                      <a:pt x="16" y="16"/>
                    </a:lnTo>
                    <a:close/>
                  </a:path>
                </a:pathLst>
              </a:custGeom>
              <a:solidFill>
                <a:srgbClr val="3D3D3D"/>
              </a:solidFill>
              <a:ln w="9525">
                <a:noFill/>
                <a:round/>
                <a:headEnd/>
                <a:tailEnd/>
              </a:ln>
            </p:spPr>
            <p:txBody>
              <a:bodyPr/>
              <a:lstStyle/>
              <a:p>
                <a:endParaRPr lang="en-US"/>
              </a:p>
            </p:txBody>
          </p:sp>
          <p:sp>
            <p:nvSpPr>
              <p:cNvPr id="52505" name="Freeform 478"/>
              <p:cNvSpPr>
                <a:spLocks/>
              </p:cNvSpPr>
              <p:nvPr/>
            </p:nvSpPr>
            <p:spPr bwMode="auto">
              <a:xfrm>
                <a:off x="4039" y="2851"/>
                <a:ext cx="16" cy="66"/>
              </a:xfrm>
              <a:custGeom>
                <a:avLst/>
                <a:gdLst>
                  <a:gd name="T0" fmla="*/ 16 w 16"/>
                  <a:gd name="T1" fmla="*/ 16 h 66"/>
                  <a:gd name="T2" fmla="*/ 16 w 16"/>
                  <a:gd name="T3" fmla="*/ 66 h 66"/>
                  <a:gd name="T4" fmla="*/ 0 w 16"/>
                  <a:gd name="T5" fmla="*/ 46 h 66"/>
                  <a:gd name="T6" fmla="*/ 0 w 16"/>
                  <a:gd name="T7" fmla="*/ 0 h 66"/>
                  <a:gd name="T8" fmla="*/ 16 w 16"/>
                  <a:gd name="T9" fmla="*/ 16 h 66"/>
                  <a:gd name="T10" fmla="*/ 0 60000 65536"/>
                  <a:gd name="T11" fmla="*/ 0 60000 65536"/>
                  <a:gd name="T12" fmla="*/ 0 60000 65536"/>
                  <a:gd name="T13" fmla="*/ 0 60000 65536"/>
                  <a:gd name="T14" fmla="*/ 0 60000 65536"/>
                  <a:gd name="T15" fmla="*/ 0 w 16"/>
                  <a:gd name="T16" fmla="*/ 0 h 66"/>
                  <a:gd name="T17" fmla="*/ 16 w 16"/>
                  <a:gd name="T18" fmla="*/ 66 h 66"/>
                </a:gdLst>
                <a:ahLst/>
                <a:cxnLst>
                  <a:cxn ang="T10">
                    <a:pos x="T0" y="T1"/>
                  </a:cxn>
                  <a:cxn ang="T11">
                    <a:pos x="T2" y="T3"/>
                  </a:cxn>
                  <a:cxn ang="T12">
                    <a:pos x="T4" y="T5"/>
                  </a:cxn>
                  <a:cxn ang="T13">
                    <a:pos x="T6" y="T7"/>
                  </a:cxn>
                  <a:cxn ang="T14">
                    <a:pos x="T8" y="T9"/>
                  </a:cxn>
                </a:cxnLst>
                <a:rect l="T15" t="T16" r="T17" b="T18"/>
                <a:pathLst>
                  <a:path w="16" h="66">
                    <a:moveTo>
                      <a:pt x="16" y="16"/>
                    </a:moveTo>
                    <a:lnTo>
                      <a:pt x="16" y="66"/>
                    </a:lnTo>
                    <a:lnTo>
                      <a:pt x="0" y="46"/>
                    </a:lnTo>
                    <a:lnTo>
                      <a:pt x="0" y="0"/>
                    </a:lnTo>
                    <a:lnTo>
                      <a:pt x="16" y="16"/>
                    </a:lnTo>
                    <a:close/>
                  </a:path>
                </a:pathLst>
              </a:custGeom>
              <a:solidFill>
                <a:srgbClr val="393939"/>
              </a:solidFill>
              <a:ln w="9525">
                <a:noFill/>
                <a:round/>
                <a:headEnd/>
                <a:tailEnd/>
              </a:ln>
            </p:spPr>
            <p:txBody>
              <a:bodyPr/>
              <a:lstStyle/>
              <a:p>
                <a:endParaRPr lang="en-US"/>
              </a:p>
            </p:txBody>
          </p:sp>
          <p:sp>
            <p:nvSpPr>
              <p:cNvPr id="52506" name="Freeform 479"/>
              <p:cNvSpPr>
                <a:spLocks/>
              </p:cNvSpPr>
              <p:nvPr/>
            </p:nvSpPr>
            <p:spPr bwMode="auto">
              <a:xfrm>
                <a:off x="4037" y="2897"/>
                <a:ext cx="18" cy="26"/>
              </a:xfrm>
              <a:custGeom>
                <a:avLst/>
                <a:gdLst>
                  <a:gd name="T0" fmla="*/ 18 w 18"/>
                  <a:gd name="T1" fmla="*/ 20 h 26"/>
                  <a:gd name="T2" fmla="*/ 18 w 18"/>
                  <a:gd name="T3" fmla="*/ 26 h 26"/>
                  <a:gd name="T4" fmla="*/ 0 w 18"/>
                  <a:gd name="T5" fmla="*/ 8 h 26"/>
                  <a:gd name="T6" fmla="*/ 2 w 18"/>
                  <a:gd name="T7" fmla="*/ 0 h 26"/>
                  <a:gd name="T8" fmla="*/ 18 w 18"/>
                  <a:gd name="T9" fmla="*/ 20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18" y="20"/>
                    </a:moveTo>
                    <a:lnTo>
                      <a:pt x="18" y="26"/>
                    </a:lnTo>
                    <a:lnTo>
                      <a:pt x="0" y="8"/>
                    </a:lnTo>
                    <a:lnTo>
                      <a:pt x="2" y="0"/>
                    </a:lnTo>
                    <a:lnTo>
                      <a:pt x="18" y="20"/>
                    </a:lnTo>
                    <a:close/>
                  </a:path>
                </a:pathLst>
              </a:custGeom>
              <a:solidFill>
                <a:srgbClr val="3F3F3F"/>
              </a:solidFill>
              <a:ln w="9525">
                <a:noFill/>
                <a:round/>
                <a:headEnd/>
                <a:tailEnd/>
              </a:ln>
            </p:spPr>
            <p:txBody>
              <a:bodyPr/>
              <a:lstStyle/>
              <a:p>
                <a:endParaRPr lang="en-US"/>
              </a:p>
            </p:txBody>
          </p:sp>
          <p:sp>
            <p:nvSpPr>
              <p:cNvPr id="52507" name="Freeform 480"/>
              <p:cNvSpPr>
                <a:spLocks/>
              </p:cNvSpPr>
              <p:nvPr/>
            </p:nvSpPr>
            <p:spPr bwMode="auto">
              <a:xfrm>
                <a:off x="4035" y="2905"/>
                <a:ext cx="20" cy="21"/>
              </a:xfrm>
              <a:custGeom>
                <a:avLst/>
                <a:gdLst>
                  <a:gd name="T0" fmla="*/ 20 w 20"/>
                  <a:gd name="T1" fmla="*/ 18 h 21"/>
                  <a:gd name="T2" fmla="*/ 17 w 20"/>
                  <a:gd name="T3" fmla="*/ 21 h 21"/>
                  <a:gd name="T4" fmla="*/ 0 w 20"/>
                  <a:gd name="T5" fmla="*/ 4 h 21"/>
                  <a:gd name="T6" fmla="*/ 2 w 20"/>
                  <a:gd name="T7" fmla="*/ 0 h 21"/>
                  <a:gd name="T8" fmla="*/ 20 w 20"/>
                  <a:gd name="T9" fmla="*/ 18 h 21"/>
                  <a:gd name="T10" fmla="*/ 0 60000 65536"/>
                  <a:gd name="T11" fmla="*/ 0 60000 65536"/>
                  <a:gd name="T12" fmla="*/ 0 60000 65536"/>
                  <a:gd name="T13" fmla="*/ 0 60000 65536"/>
                  <a:gd name="T14" fmla="*/ 0 60000 65536"/>
                  <a:gd name="T15" fmla="*/ 0 w 20"/>
                  <a:gd name="T16" fmla="*/ 0 h 21"/>
                  <a:gd name="T17" fmla="*/ 20 w 20"/>
                  <a:gd name="T18" fmla="*/ 21 h 21"/>
                </a:gdLst>
                <a:ahLst/>
                <a:cxnLst>
                  <a:cxn ang="T10">
                    <a:pos x="T0" y="T1"/>
                  </a:cxn>
                  <a:cxn ang="T11">
                    <a:pos x="T2" y="T3"/>
                  </a:cxn>
                  <a:cxn ang="T12">
                    <a:pos x="T4" y="T5"/>
                  </a:cxn>
                  <a:cxn ang="T13">
                    <a:pos x="T6" y="T7"/>
                  </a:cxn>
                  <a:cxn ang="T14">
                    <a:pos x="T8" y="T9"/>
                  </a:cxn>
                </a:cxnLst>
                <a:rect l="T15" t="T16" r="T17" b="T18"/>
                <a:pathLst>
                  <a:path w="20" h="21">
                    <a:moveTo>
                      <a:pt x="20" y="18"/>
                    </a:moveTo>
                    <a:lnTo>
                      <a:pt x="17" y="21"/>
                    </a:lnTo>
                    <a:lnTo>
                      <a:pt x="0" y="4"/>
                    </a:lnTo>
                    <a:lnTo>
                      <a:pt x="2" y="0"/>
                    </a:lnTo>
                    <a:lnTo>
                      <a:pt x="20" y="18"/>
                    </a:lnTo>
                    <a:close/>
                  </a:path>
                </a:pathLst>
              </a:custGeom>
              <a:solidFill>
                <a:srgbClr val="6C6C6C"/>
              </a:solidFill>
              <a:ln w="9525">
                <a:noFill/>
                <a:round/>
                <a:headEnd/>
                <a:tailEnd/>
              </a:ln>
            </p:spPr>
            <p:txBody>
              <a:bodyPr/>
              <a:lstStyle/>
              <a:p>
                <a:endParaRPr lang="en-US"/>
              </a:p>
            </p:txBody>
          </p:sp>
          <p:sp>
            <p:nvSpPr>
              <p:cNvPr id="52508" name="Freeform 481"/>
              <p:cNvSpPr>
                <a:spLocks/>
              </p:cNvSpPr>
              <p:nvPr/>
            </p:nvSpPr>
            <p:spPr bwMode="auto">
              <a:xfrm>
                <a:off x="4031" y="2909"/>
                <a:ext cx="21" cy="19"/>
              </a:xfrm>
              <a:custGeom>
                <a:avLst/>
                <a:gdLst>
                  <a:gd name="T0" fmla="*/ 21 w 21"/>
                  <a:gd name="T1" fmla="*/ 17 h 19"/>
                  <a:gd name="T2" fmla="*/ 16 w 21"/>
                  <a:gd name="T3" fmla="*/ 19 h 19"/>
                  <a:gd name="T4" fmla="*/ 0 w 21"/>
                  <a:gd name="T5" fmla="*/ 0 h 19"/>
                  <a:gd name="T6" fmla="*/ 4 w 21"/>
                  <a:gd name="T7" fmla="*/ 0 h 19"/>
                  <a:gd name="T8" fmla="*/ 21 w 21"/>
                  <a:gd name="T9" fmla="*/ 17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21" y="17"/>
                    </a:moveTo>
                    <a:lnTo>
                      <a:pt x="16" y="19"/>
                    </a:lnTo>
                    <a:lnTo>
                      <a:pt x="0" y="0"/>
                    </a:lnTo>
                    <a:lnTo>
                      <a:pt x="4" y="0"/>
                    </a:lnTo>
                    <a:lnTo>
                      <a:pt x="21" y="17"/>
                    </a:lnTo>
                    <a:close/>
                  </a:path>
                </a:pathLst>
              </a:custGeom>
              <a:solidFill>
                <a:srgbClr val="878787"/>
              </a:solidFill>
              <a:ln w="9525">
                <a:noFill/>
                <a:round/>
                <a:headEnd/>
                <a:tailEnd/>
              </a:ln>
            </p:spPr>
            <p:txBody>
              <a:bodyPr/>
              <a:lstStyle/>
              <a:p>
                <a:endParaRPr lang="en-US"/>
              </a:p>
            </p:txBody>
          </p:sp>
          <p:sp>
            <p:nvSpPr>
              <p:cNvPr id="52509" name="Freeform 482"/>
              <p:cNvSpPr>
                <a:spLocks/>
              </p:cNvSpPr>
              <p:nvPr/>
            </p:nvSpPr>
            <p:spPr bwMode="auto">
              <a:xfrm>
                <a:off x="4029" y="2909"/>
                <a:ext cx="18" cy="19"/>
              </a:xfrm>
              <a:custGeom>
                <a:avLst/>
                <a:gdLst>
                  <a:gd name="T0" fmla="*/ 18 w 18"/>
                  <a:gd name="T1" fmla="*/ 19 h 19"/>
                  <a:gd name="T2" fmla="*/ 16 w 18"/>
                  <a:gd name="T3" fmla="*/ 19 h 19"/>
                  <a:gd name="T4" fmla="*/ 0 w 18"/>
                  <a:gd name="T5" fmla="*/ 0 h 19"/>
                  <a:gd name="T6" fmla="*/ 2 w 18"/>
                  <a:gd name="T7" fmla="*/ 0 h 19"/>
                  <a:gd name="T8" fmla="*/ 18 w 18"/>
                  <a:gd name="T9" fmla="*/ 19 h 19"/>
                  <a:gd name="T10" fmla="*/ 0 60000 65536"/>
                  <a:gd name="T11" fmla="*/ 0 60000 65536"/>
                  <a:gd name="T12" fmla="*/ 0 60000 65536"/>
                  <a:gd name="T13" fmla="*/ 0 60000 65536"/>
                  <a:gd name="T14" fmla="*/ 0 60000 65536"/>
                  <a:gd name="T15" fmla="*/ 0 w 18"/>
                  <a:gd name="T16" fmla="*/ 0 h 19"/>
                  <a:gd name="T17" fmla="*/ 18 w 18"/>
                  <a:gd name="T18" fmla="*/ 19 h 19"/>
                </a:gdLst>
                <a:ahLst/>
                <a:cxnLst>
                  <a:cxn ang="T10">
                    <a:pos x="T0" y="T1"/>
                  </a:cxn>
                  <a:cxn ang="T11">
                    <a:pos x="T2" y="T3"/>
                  </a:cxn>
                  <a:cxn ang="T12">
                    <a:pos x="T4" y="T5"/>
                  </a:cxn>
                  <a:cxn ang="T13">
                    <a:pos x="T6" y="T7"/>
                  </a:cxn>
                  <a:cxn ang="T14">
                    <a:pos x="T8" y="T9"/>
                  </a:cxn>
                </a:cxnLst>
                <a:rect l="T15" t="T16" r="T17" b="T18"/>
                <a:pathLst>
                  <a:path w="18" h="19">
                    <a:moveTo>
                      <a:pt x="18" y="19"/>
                    </a:moveTo>
                    <a:lnTo>
                      <a:pt x="16" y="19"/>
                    </a:lnTo>
                    <a:lnTo>
                      <a:pt x="0" y="0"/>
                    </a:lnTo>
                    <a:lnTo>
                      <a:pt x="2" y="0"/>
                    </a:lnTo>
                    <a:lnTo>
                      <a:pt x="18" y="19"/>
                    </a:lnTo>
                    <a:close/>
                  </a:path>
                </a:pathLst>
              </a:custGeom>
              <a:solidFill>
                <a:srgbClr val="8A8A8A"/>
              </a:solidFill>
              <a:ln w="9525">
                <a:noFill/>
                <a:round/>
                <a:headEnd/>
                <a:tailEnd/>
              </a:ln>
            </p:spPr>
            <p:txBody>
              <a:bodyPr/>
              <a:lstStyle/>
              <a:p>
                <a:endParaRPr lang="en-US"/>
              </a:p>
            </p:txBody>
          </p:sp>
          <p:sp>
            <p:nvSpPr>
              <p:cNvPr id="52510" name="Freeform 483"/>
              <p:cNvSpPr>
                <a:spLocks/>
              </p:cNvSpPr>
              <p:nvPr/>
            </p:nvSpPr>
            <p:spPr bwMode="auto">
              <a:xfrm>
                <a:off x="4029" y="2909"/>
                <a:ext cx="16" cy="21"/>
              </a:xfrm>
              <a:custGeom>
                <a:avLst/>
                <a:gdLst>
                  <a:gd name="T0" fmla="*/ 16 w 16"/>
                  <a:gd name="T1" fmla="*/ 19 h 21"/>
                  <a:gd name="T2" fmla="*/ 16 w 16"/>
                  <a:gd name="T3" fmla="*/ 21 h 21"/>
                  <a:gd name="T4" fmla="*/ 0 w 16"/>
                  <a:gd name="T5" fmla="*/ 3 h 21"/>
                  <a:gd name="T6" fmla="*/ 0 w 16"/>
                  <a:gd name="T7" fmla="*/ 0 h 21"/>
                  <a:gd name="T8" fmla="*/ 16 w 16"/>
                  <a:gd name="T9" fmla="*/ 19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16" y="19"/>
                    </a:moveTo>
                    <a:lnTo>
                      <a:pt x="16" y="21"/>
                    </a:lnTo>
                    <a:lnTo>
                      <a:pt x="0" y="3"/>
                    </a:lnTo>
                    <a:lnTo>
                      <a:pt x="0" y="0"/>
                    </a:lnTo>
                    <a:lnTo>
                      <a:pt x="16" y="19"/>
                    </a:lnTo>
                    <a:close/>
                  </a:path>
                </a:pathLst>
              </a:custGeom>
              <a:solidFill>
                <a:srgbClr val="393939"/>
              </a:solidFill>
              <a:ln w="9525">
                <a:noFill/>
                <a:round/>
                <a:headEnd/>
                <a:tailEnd/>
              </a:ln>
            </p:spPr>
            <p:txBody>
              <a:bodyPr/>
              <a:lstStyle/>
              <a:p>
                <a:endParaRPr lang="en-US"/>
              </a:p>
            </p:txBody>
          </p:sp>
          <p:sp>
            <p:nvSpPr>
              <p:cNvPr id="52511" name="Freeform 484"/>
              <p:cNvSpPr>
                <a:spLocks/>
              </p:cNvSpPr>
              <p:nvPr/>
            </p:nvSpPr>
            <p:spPr bwMode="auto">
              <a:xfrm>
                <a:off x="4029" y="2838"/>
                <a:ext cx="68" cy="16"/>
              </a:xfrm>
              <a:custGeom>
                <a:avLst/>
                <a:gdLst>
                  <a:gd name="T0" fmla="*/ 68 w 68"/>
                  <a:gd name="T1" fmla="*/ 16 h 16"/>
                  <a:gd name="T2" fmla="*/ 16 w 68"/>
                  <a:gd name="T3" fmla="*/ 16 h 16"/>
                  <a:gd name="T4" fmla="*/ 0 w 68"/>
                  <a:gd name="T5" fmla="*/ 0 h 16"/>
                  <a:gd name="T6" fmla="*/ 50 w 68"/>
                  <a:gd name="T7" fmla="*/ 0 h 16"/>
                  <a:gd name="T8" fmla="*/ 68 w 68"/>
                  <a:gd name="T9" fmla="*/ 16 h 16"/>
                  <a:gd name="T10" fmla="*/ 0 60000 65536"/>
                  <a:gd name="T11" fmla="*/ 0 60000 65536"/>
                  <a:gd name="T12" fmla="*/ 0 60000 65536"/>
                  <a:gd name="T13" fmla="*/ 0 60000 65536"/>
                  <a:gd name="T14" fmla="*/ 0 60000 65536"/>
                  <a:gd name="T15" fmla="*/ 0 w 68"/>
                  <a:gd name="T16" fmla="*/ 0 h 16"/>
                  <a:gd name="T17" fmla="*/ 68 w 68"/>
                  <a:gd name="T18" fmla="*/ 16 h 16"/>
                </a:gdLst>
                <a:ahLst/>
                <a:cxnLst>
                  <a:cxn ang="T10">
                    <a:pos x="T0" y="T1"/>
                  </a:cxn>
                  <a:cxn ang="T11">
                    <a:pos x="T2" y="T3"/>
                  </a:cxn>
                  <a:cxn ang="T12">
                    <a:pos x="T4" y="T5"/>
                  </a:cxn>
                  <a:cxn ang="T13">
                    <a:pos x="T6" y="T7"/>
                  </a:cxn>
                  <a:cxn ang="T14">
                    <a:pos x="T8" y="T9"/>
                  </a:cxn>
                </a:cxnLst>
                <a:rect l="T15" t="T16" r="T17" b="T18"/>
                <a:pathLst>
                  <a:path w="68" h="16">
                    <a:moveTo>
                      <a:pt x="68" y="16"/>
                    </a:moveTo>
                    <a:lnTo>
                      <a:pt x="16" y="16"/>
                    </a:lnTo>
                    <a:lnTo>
                      <a:pt x="0" y="0"/>
                    </a:lnTo>
                    <a:lnTo>
                      <a:pt x="50" y="0"/>
                    </a:lnTo>
                    <a:lnTo>
                      <a:pt x="68" y="16"/>
                    </a:lnTo>
                    <a:close/>
                  </a:path>
                </a:pathLst>
              </a:custGeom>
              <a:solidFill>
                <a:srgbClr val="8A8A8A"/>
              </a:solidFill>
              <a:ln w="9525">
                <a:noFill/>
                <a:round/>
                <a:headEnd/>
                <a:tailEnd/>
              </a:ln>
            </p:spPr>
            <p:txBody>
              <a:bodyPr/>
              <a:lstStyle/>
              <a:p>
                <a:endParaRPr lang="en-US"/>
              </a:p>
            </p:txBody>
          </p:sp>
          <p:sp>
            <p:nvSpPr>
              <p:cNvPr id="52512" name="Freeform 485"/>
              <p:cNvSpPr>
                <a:spLocks/>
              </p:cNvSpPr>
              <p:nvPr/>
            </p:nvSpPr>
            <p:spPr bwMode="auto">
              <a:xfrm>
                <a:off x="4029" y="2838"/>
                <a:ext cx="16" cy="19"/>
              </a:xfrm>
              <a:custGeom>
                <a:avLst/>
                <a:gdLst>
                  <a:gd name="T0" fmla="*/ 16 w 16"/>
                  <a:gd name="T1" fmla="*/ 16 h 19"/>
                  <a:gd name="T2" fmla="*/ 16 w 16"/>
                  <a:gd name="T3" fmla="*/ 19 h 19"/>
                  <a:gd name="T4" fmla="*/ 0 w 16"/>
                  <a:gd name="T5" fmla="*/ 1 h 19"/>
                  <a:gd name="T6" fmla="*/ 0 w 16"/>
                  <a:gd name="T7" fmla="*/ 0 h 19"/>
                  <a:gd name="T8" fmla="*/ 16 w 16"/>
                  <a:gd name="T9" fmla="*/ 16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16" y="16"/>
                    </a:moveTo>
                    <a:lnTo>
                      <a:pt x="16" y="19"/>
                    </a:lnTo>
                    <a:lnTo>
                      <a:pt x="0" y="1"/>
                    </a:lnTo>
                    <a:lnTo>
                      <a:pt x="0" y="0"/>
                    </a:lnTo>
                    <a:lnTo>
                      <a:pt x="16" y="16"/>
                    </a:lnTo>
                    <a:close/>
                  </a:path>
                </a:pathLst>
              </a:custGeom>
              <a:solidFill>
                <a:srgbClr val="393939"/>
              </a:solidFill>
              <a:ln w="9525">
                <a:noFill/>
                <a:round/>
                <a:headEnd/>
                <a:tailEnd/>
              </a:ln>
            </p:spPr>
            <p:txBody>
              <a:bodyPr/>
              <a:lstStyle/>
              <a:p>
                <a:endParaRPr lang="en-US"/>
              </a:p>
            </p:txBody>
          </p:sp>
          <p:sp>
            <p:nvSpPr>
              <p:cNvPr id="52513" name="Freeform 486"/>
              <p:cNvSpPr>
                <a:spLocks/>
              </p:cNvSpPr>
              <p:nvPr/>
            </p:nvSpPr>
            <p:spPr bwMode="auto">
              <a:xfrm>
                <a:off x="4045" y="2854"/>
                <a:ext cx="58" cy="76"/>
              </a:xfrm>
              <a:custGeom>
                <a:avLst/>
                <a:gdLst>
                  <a:gd name="T0" fmla="*/ 20 w 58"/>
                  <a:gd name="T1" fmla="*/ 5 h 76"/>
                  <a:gd name="T2" fmla="*/ 37 w 58"/>
                  <a:gd name="T3" fmla="*/ 5 h 76"/>
                  <a:gd name="T4" fmla="*/ 44 w 58"/>
                  <a:gd name="T5" fmla="*/ 5 h 76"/>
                  <a:gd name="T6" fmla="*/ 49 w 58"/>
                  <a:gd name="T7" fmla="*/ 8 h 76"/>
                  <a:gd name="T8" fmla="*/ 50 w 58"/>
                  <a:gd name="T9" fmla="*/ 16 h 76"/>
                  <a:gd name="T10" fmla="*/ 52 w 58"/>
                  <a:gd name="T11" fmla="*/ 16 h 76"/>
                  <a:gd name="T12" fmla="*/ 52 w 58"/>
                  <a:gd name="T13" fmla="*/ 0 h 76"/>
                  <a:gd name="T14" fmla="*/ 0 w 58"/>
                  <a:gd name="T15" fmla="*/ 0 h 76"/>
                  <a:gd name="T16" fmla="*/ 0 w 58"/>
                  <a:gd name="T17" fmla="*/ 3 h 76"/>
                  <a:gd name="T18" fmla="*/ 2 w 58"/>
                  <a:gd name="T19" fmla="*/ 3 h 76"/>
                  <a:gd name="T20" fmla="*/ 7 w 58"/>
                  <a:gd name="T21" fmla="*/ 3 h 76"/>
                  <a:gd name="T22" fmla="*/ 8 w 58"/>
                  <a:gd name="T23" fmla="*/ 5 h 76"/>
                  <a:gd name="T24" fmla="*/ 10 w 58"/>
                  <a:gd name="T25" fmla="*/ 13 h 76"/>
                  <a:gd name="T26" fmla="*/ 10 w 58"/>
                  <a:gd name="T27" fmla="*/ 63 h 76"/>
                  <a:gd name="T28" fmla="*/ 10 w 58"/>
                  <a:gd name="T29" fmla="*/ 69 h 76"/>
                  <a:gd name="T30" fmla="*/ 7 w 58"/>
                  <a:gd name="T31" fmla="*/ 72 h 76"/>
                  <a:gd name="T32" fmla="*/ 2 w 58"/>
                  <a:gd name="T33" fmla="*/ 74 h 76"/>
                  <a:gd name="T34" fmla="*/ 0 w 58"/>
                  <a:gd name="T35" fmla="*/ 74 h 76"/>
                  <a:gd name="T36" fmla="*/ 0 w 58"/>
                  <a:gd name="T37" fmla="*/ 76 h 76"/>
                  <a:gd name="T38" fmla="*/ 52 w 58"/>
                  <a:gd name="T39" fmla="*/ 76 h 76"/>
                  <a:gd name="T40" fmla="*/ 58 w 58"/>
                  <a:gd name="T41" fmla="*/ 56 h 76"/>
                  <a:gd name="T42" fmla="*/ 55 w 58"/>
                  <a:gd name="T43" fmla="*/ 56 h 76"/>
                  <a:gd name="T44" fmla="*/ 49 w 58"/>
                  <a:gd name="T45" fmla="*/ 68 h 76"/>
                  <a:gd name="T46" fmla="*/ 44 w 58"/>
                  <a:gd name="T47" fmla="*/ 71 h 76"/>
                  <a:gd name="T48" fmla="*/ 36 w 58"/>
                  <a:gd name="T49" fmla="*/ 71 h 76"/>
                  <a:gd name="T50" fmla="*/ 24 w 58"/>
                  <a:gd name="T51" fmla="*/ 71 h 76"/>
                  <a:gd name="T52" fmla="*/ 21 w 58"/>
                  <a:gd name="T53" fmla="*/ 71 h 76"/>
                  <a:gd name="T54" fmla="*/ 20 w 58"/>
                  <a:gd name="T55" fmla="*/ 69 h 76"/>
                  <a:gd name="T56" fmla="*/ 20 w 58"/>
                  <a:gd name="T57" fmla="*/ 63 h 76"/>
                  <a:gd name="T58" fmla="*/ 20 w 58"/>
                  <a:gd name="T59" fmla="*/ 39 h 76"/>
                  <a:gd name="T60" fmla="*/ 34 w 58"/>
                  <a:gd name="T61" fmla="*/ 39 h 76"/>
                  <a:gd name="T62" fmla="*/ 40 w 58"/>
                  <a:gd name="T63" fmla="*/ 39 h 76"/>
                  <a:gd name="T64" fmla="*/ 44 w 58"/>
                  <a:gd name="T65" fmla="*/ 42 h 76"/>
                  <a:gd name="T66" fmla="*/ 44 w 58"/>
                  <a:gd name="T67" fmla="*/ 50 h 76"/>
                  <a:gd name="T68" fmla="*/ 47 w 58"/>
                  <a:gd name="T69" fmla="*/ 50 h 76"/>
                  <a:gd name="T70" fmla="*/ 47 w 58"/>
                  <a:gd name="T71" fmla="*/ 22 h 76"/>
                  <a:gd name="T72" fmla="*/ 44 w 58"/>
                  <a:gd name="T73" fmla="*/ 22 h 76"/>
                  <a:gd name="T74" fmla="*/ 44 w 58"/>
                  <a:gd name="T75" fmla="*/ 29 h 76"/>
                  <a:gd name="T76" fmla="*/ 42 w 58"/>
                  <a:gd name="T77" fmla="*/ 32 h 76"/>
                  <a:gd name="T78" fmla="*/ 39 w 58"/>
                  <a:gd name="T79" fmla="*/ 34 h 76"/>
                  <a:gd name="T80" fmla="*/ 34 w 58"/>
                  <a:gd name="T81" fmla="*/ 34 h 76"/>
                  <a:gd name="T82" fmla="*/ 20 w 58"/>
                  <a:gd name="T83" fmla="*/ 34 h 76"/>
                  <a:gd name="T84" fmla="*/ 20 w 58"/>
                  <a:gd name="T85" fmla="*/ 5 h 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
                  <a:gd name="T130" fmla="*/ 0 h 76"/>
                  <a:gd name="T131" fmla="*/ 58 w 58"/>
                  <a:gd name="T132" fmla="*/ 76 h 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 h="76">
                    <a:moveTo>
                      <a:pt x="20" y="5"/>
                    </a:moveTo>
                    <a:lnTo>
                      <a:pt x="37" y="5"/>
                    </a:lnTo>
                    <a:lnTo>
                      <a:pt x="44" y="5"/>
                    </a:lnTo>
                    <a:lnTo>
                      <a:pt x="49" y="8"/>
                    </a:lnTo>
                    <a:lnTo>
                      <a:pt x="50" y="16"/>
                    </a:lnTo>
                    <a:lnTo>
                      <a:pt x="52" y="16"/>
                    </a:lnTo>
                    <a:lnTo>
                      <a:pt x="52" y="0"/>
                    </a:lnTo>
                    <a:lnTo>
                      <a:pt x="0" y="0"/>
                    </a:lnTo>
                    <a:lnTo>
                      <a:pt x="0" y="3"/>
                    </a:lnTo>
                    <a:lnTo>
                      <a:pt x="2" y="3"/>
                    </a:lnTo>
                    <a:lnTo>
                      <a:pt x="7" y="3"/>
                    </a:lnTo>
                    <a:lnTo>
                      <a:pt x="8" y="5"/>
                    </a:lnTo>
                    <a:lnTo>
                      <a:pt x="10" y="13"/>
                    </a:lnTo>
                    <a:lnTo>
                      <a:pt x="10" y="63"/>
                    </a:lnTo>
                    <a:lnTo>
                      <a:pt x="10" y="69"/>
                    </a:lnTo>
                    <a:lnTo>
                      <a:pt x="7" y="72"/>
                    </a:lnTo>
                    <a:lnTo>
                      <a:pt x="2" y="74"/>
                    </a:lnTo>
                    <a:lnTo>
                      <a:pt x="0" y="74"/>
                    </a:lnTo>
                    <a:lnTo>
                      <a:pt x="0" y="76"/>
                    </a:lnTo>
                    <a:lnTo>
                      <a:pt x="52" y="76"/>
                    </a:lnTo>
                    <a:lnTo>
                      <a:pt x="58" y="56"/>
                    </a:lnTo>
                    <a:lnTo>
                      <a:pt x="55" y="56"/>
                    </a:lnTo>
                    <a:lnTo>
                      <a:pt x="49" y="68"/>
                    </a:lnTo>
                    <a:lnTo>
                      <a:pt x="44" y="71"/>
                    </a:lnTo>
                    <a:lnTo>
                      <a:pt x="36" y="71"/>
                    </a:lnTo>
                    <a:lnTo>
                      <a:pt x="24" y="71"/>
                    </a:lnTo>
                    <a:lnTo>
                      <a:pt x="21" y="71"/>
                    </a:lnTo>
                    <a:lnTo>
                      <a:pt x="20" y="69"/>
                    </a:lnTo>
                    <a:lnTo>
                      <a:pt x="20" y="63"/>
                    </a:lnTo>
                    <a:lnTo>
                      <a:pt x="20" y="39"/>
                    </a:lnTo>
                    <a:lnTo>
                      <a:pt x="34" y="39"/>
                    </a:lnTo>
                    <a:lnTo>
                      <a:pt x="40" y="39"/>
                    </a:lnTo>
                    <a:lnTo>
                      <a:pt x="44" y="42"/>
                    </a:lnTo>
                    <a:lnTo>
                      <a:pt x="44" y="50"/>
                    </a:lnTo>
                    <a:lnTo>
                      <a:pt x="47" y="50"/>
                    </a:lnTo>
                    <a:lnTo>
                      <a:pt x="47" y="22"/>
                    </a:lnTo>
                    <a:lnTo>
                      <a:pt x="44" y="22"/>
                    </a:lnTo>
                    <a:lnTo>
                      <a:pt x="44" y="29"/>
                    </a:lnTo>
                    <a:lnTo>
                      <a:pt x="42" y="32"/>
                    </a:lnTo>
                    <a:lnTo>
                      <a:pt x="39" y="34"/>
                    </a:lnTo>
                    <a:lnTo>
                      <a:pt x="34" y="34"/>
                    </a:lnTo>
                    <a:lnTo>
                      <a:pt x="20" y="34"/>
                    </a:lnTo>
                    <a:lnTo>
                      <a:pt x="20" y="5"/>
                    </a:lnTo>
                    <a:close/>
                  </a:path>
                </a:pathLst>
              </a:custGeom>
              <a:solidFill>
                <a:srgbClr val="111111"/>
              </a:solidFill>
              <a:ln w="9525">
                <a:noFill/>
                <a:round/>
                <a:headEnd/>
                <a:tailEnd/>
              </a:ln>
            </p:spPr>
            <p:txBody>
              <a:bodyPr/>
              <a:lstStyle/>
              <a:p>
                <a:endParaRPr lang="en-US"/>
              </a:p>
            </p:txBody>
          </p:sp>
        </p:grpSp>
        <p:grpSp>
          <p:nvGrpSpPr>
            <p:cNvPr id="52350" name="Group 487"/>
            <p:cNvGrpSpPr>
              <a:grpSpLocks/>
            </p:cNvGrpSpPr>
            <p:nvPr/>
          </p:nvGrpSpPr>
          <p:grpSpPr bwMode="auto">
            <a:xfrm>
              <a:off x="4235" y="2922"/>
              <a:ext cx="96" cy="317"/>
              <a:chOff x="4235" y="2922"/>
              <a:chExt cx="96" cy="317"/>
            </a:xfrm>
          </p:grpSpPr>
          <p:sp>
            <p:nvSpPr>
              <p:cNvPr id="52351" name="Line 488"/>
              <p:cNvSpPr>
                <a:spLocks noChangeShapeType="1"/>
              </p:cNvSpPr>
              <p:nvPr/>
            </p:nvSpPr>
            <p:spPr bwMode="auto">
              <a:xfrm flipH="1">
                <a:off x="4261" y="2922"/>
                <a:ext cx="70" cy="271"/>
              </a:xfrm>
              <a:prstGeom prst="line">
                <a:avLst/>
              </a:prstGeom>
              <a:noFill/>
              <a:ln w="7938">
                <a:solidFill>
                  <a:srgbClr val="000000"/>
                </a:solidFill>
                <a:round/>
                <a:headEnd/>
                <a:tailEnd/>
              </a:ln>
            </p:spPr>
            <p:txBody>
              <a:bodyPr/>
              <a:lstStyle/>
              <a:p>
                <a:endParaRPr lang="en-US"/>
              </a:p>
            </p:txBody>
          </p:sp>
          <p:sp>
            <p:nvSpPr>
              <p:cNvPr id="52352" name="Freeform 489"/>
              <p:cNvSpPr>
                <a:spLocks/>
              </p:cNvSpPr>
              <p:nvPr/>
            </p:nvSpPr>
            <p:spPr bwMode="auto">
              <a:xfrm>
                <a:off x="4235" y="3183"/>
                <a:ext cx="50" cy="56"/>
              </a:xfrm>
              <a:custGeom>
                <a:avLst/>
                <a:gdLst>
                  <a:gd name="T0" fmla="*/ 0 w 50"/>
                  <a:gd name="T1" fmla="*/ 0 h 56"/>
                  <a:gd name="T2" fmla="*/ 13 w 50"/>
                  <a:gd name="T3" fmla="*/ 56 h 56"/>
                  <a:gd name="T4" fmla="*/ 50 w 50"/>
                  <a:gd name="T5" fmla="*/ 13 h 56"/>
                  <a:gd name="T6" fmla="*/ 0 w 50"/>
                  <a:gd name="T7" fmla="*/ 0 h 56"/>
                  <a:gd name="T8" fmla="*/ 0 60000 65536"/>
                  <a:gd name="T9" fmla="*/ 0 60000 65536"/>
                  <a:gd name="T10" fmla="*/ 0 60000 65536"/>
                  <a:gd name="T11" fmla="*/ 0 60000 65536"/>
                  <a:gd name="T12" fmla="*/ 0 w 50"/>
                  <a:gd name="T13" fmla="*/ 0 h 56"/>
                  <a:gd name="T14" fmla="*/ 50 w 50"/>
                  <a:gd name="T15" fmla="*/ 56 h 56"/>
                </a:gdLst>
                <a:ahLst/>
                <a:cxnLst>
                  <a:cxn ang="T8">
                    <a:pos x="T0" y="T1"/>
                  </a:cxn>
                  <a:cxn ang="T9">
                    <a:pos x="T2" y="T3"/>
                  </a:cxn>
                  <a:cxn ang="T10">
                    <a:pos x="T4" y="T5"/>
                  </a:cxn>
                  <a:cxn ang="T11">
                    <a:pos x="T6" y="T7"/>
                  </a:cxn>
                </a:cxnLst>
                <a:rect l="T12" t="T13" r="T14" b="T15"/>
                <a:pathLst>
                  <a:path w="50" h="56">
                    <a:moveTo>
                      <a:pt x="0" y="0"/>
                    </a:moveTo>
                    <a:lnTo>
                      <a:pt x="13" y="56"/>
                    </a:lnTo>
                    <a:lnTo>
                      <a:pt x="50" y="13"/>
                    </a:lnTo>
                    <a:lnTo>
                      <a:pt x="0" y="0"/>
                    </a:lnTo>
                    <a:close/>
                  </a:path>
                </a:pathLst>
              </a:custGeom>
              <a:solidFill>
                <a:srgbClr val="000000"/>
              </a:solidFill>
              <a:ln w="9525">
                <a:noFill/>
                <a:round/>
                <a:headEnd/>
                <a:tailEnd/>
              </a:ln>
            </p:spPr>
            <p:txBody>
              <a:bodyPr/>
              <a:lstStyle/>
              <a:p>
                <a:endParaRPr lang="en-US"/>
              </a:p>
            </p:txBody>
          </p:sp>
        </p:grpSp>
      </p:grpSp>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5"/>
          <p:cNvGraphicFramePr>
            <a:graphicFrameLocks noChangeAspect="1"/>
          </p:cNvGraphicFramePr>
          <p:nvPr/>
        </p:nvGraphicFramePr>
        <p:xfrm>
          <a:off x="1258888" y="404813"/>
          <a:ext cx="6842125" cy="5976937"/>
        </p:xfrm>
        <a:graphic>
          <a:graphicData uri="http://schemas.openxmlformats.org/presentationml/2006/ole">
            <mc:AlternateContent xmlns:mc="http://schemas.openxmlformats.org/markup-compatibility/2006">
              <mc:Choice xmlns:v="urn:schemas-microsoft-com:vml" Requires="v">
                <p:oleObj spid="_x0000_s1035" name="Visio" r:id="rId5" imgW="6662499" imgH="11058882" progId="">
                  <p:embed/>
                </p:oleObj>
              </mc:Choice>
              <mc:Fallback>
                <p:oleObj name="Visio" r:id="rId5" imgW="6662499" imgH="11058882"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888" y="404813"/>
                        <a:ext cx="6842125" cy="597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027" name="Rectangle 6"/>
          <p:cNvSpPr>
            <a:spLocks noChangeArrowheads="1"/>
          </p:cNvSpPr>
          <p:nvPr/>
        </p:nvSpPr>
        <p:spPr bwMode="auto">
          <a:xfrm>
            <a:off x="4716463" y="6092825"/>
            <a:ext cx="4248150" cy="765175"/>
          </a:xfrm>
          <a:prstGeom prst="rect">
            <a:avLst/>
          </a:prstGeom>
          <a:solidFill>
            <a:schemeClr val="accent1"/>
          </a:solidFill>
          <a:ln w="9525">
            <a:solidFill>
              <a:schemeClr val="tx1"/>
            </a:solidFill>
            <a:miter lim="800000"/>
            <a:headEnd/>
            <a:tailEnd/>
          </a:ln>
        </p:spPr>
        <p:txBody>
          <a:bodyPr wrap="none" anchor="ctr"/>
          <a:lstStyle/>
          <a:p>
            <a:pPr algn="ctr">
              <a:spcBef>
                <a:spcPts val="600"/>
              </a:spcBef>
              <a:spcAft>
                <a:spcPts val="600"/>
              </a:spcAft>
            </a:pPr>
            <a:r>
              <a:rPr lang="el-GR" sz="1000">
                <a:cs typeface="Arial" charset="0"/>
              </a:rPr>
              <a:t>      </a:t>
            </a:r>
            <a:r>
              <a:rPr lang="en-US">
                <a:cs typeface="Arial" charset="0"/>
              </a:rPr>
              <a:t>Εικόνα 1. Οι παράγοντες που συνιστούν την διαδικασία</a:t>
            </a:r>
            <a:endParaRPr lang="el-GR">
              <a:cs typeface="Arial" charset="0"/>
            </a:endParaRPr>
          </a:p>
          <a:p>
            <a:pPr algn="ctr">
              <a:spcBef>
                <a:spcPts val="600"/>
              </a:spcBef>
              <a:spcAft>
                <a:spcPts val="600"/>
              </a:spcAft>
            </a:pPr>
            <a:r>
              <a:rPr lang="en-US">
                <a:cs typeface="Arial" charset="0"/>
              </a:rPr>
              <a:t> έρευνας-αξιολόγησης-αξιοποίησης των Ο.Π.Υ </a:t>
            </a:r>
          </a:p>
          <a:p>
            <a:pPr algn="ctr">
              <a:spcBef>
                <a:spcPct val="0"/>
              </a:spcBef>
            </a:pPr>
            <a:endParaRPr lang="en-US">
              <a:latin typeface="Arial" charset="0"/>
              <a:cs typeface="Arial" charset="0"/>
            </a:endParaRPr>
          </a:p>
        </p:txBody>
      </p:sp>
    </p:spTree>
    <p:custDataLst>
      <p:tags r:id="rId2"/>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179388" y="534988"/>
            <a:ext cx="8785225" cy="5789612"/>
          </a:xfrm>
          <a:prstGeom prst="rect">
            <a:avLst/>
          </a:prstGeom>
          <a:noFill/>
          <a:ln w="9525" algn="ctr">
            <a:noFill/>
            <a:miter lim="800000"/>
            <a:headEnd/>
            <a:tailEnd/>
          </a:ln>
        </p:spPr>
        <p:txBody>
          <a:bodyPr lIns="180918" tIns="152352" bIns="38088" anchor="ctr">
            <a:spAutoFit/>
          </a:bodyPr>
          <a:lstStyle/>
          <a:p>
            <a:pPr algn="l">
              <a:tabLst>
                <a:tab pos="-2251075" algn="l"/>
                <a:tab pos="-1350963" algn="l"/>
                <a:tab pos="639763" algn="l"/>
                <a:tab pos="914400" algn="l"/>
              </a:tabLst>
            </a:pPr>
            <a:r>
              <a:rPr lang="el-GR" sz="1400" b="0"/>
              <a:t>Με βάση τα στοιχεία του παραπάνω Πίνακα  παρατηρούμε ότι όταν έχουμε συντελεστή προεξόφλησης 15% προκύπτει θετική ΚΠΑ, ενώ όταν ο συντελεστής προεξόφλησης γίνει 20% προκύπτει αρνητική ΚΠΑ. Άρα ο Ε.Σ.Α βρίσκεται μεταξύ 15% και 20%. Η τιμή του θα δοθεί από το σημείο που η προκύπτουσα καμπύλη από την προβολή των διαφόρων τιμών της Κ.Π.Α (άξονας </a:t>
            </a:r>
            <a:r>
              <a:rPr lang="en-GB" sz="1400" b="0"/>
              <a:t>y</a:t>
            </a:r>
            <a:r>
              <a:rPr lang="el-GR" sz="1400" b="0"/>
              <a:t>) συναρτήσει των διαφόρων επιτοκίων προεξόφλησης (άξονας </a:t>
            </a:r>
            <a:r>
              <a:rPr lang="en-GB" sz="1400" b="0"/>
              <a:t>x</a:t>
            </a:r>
            <a:r>
              <a:rPr lang="el-GR" sz="1400" b="0"/>
              <a:t>) (όπως φαίνονται στον Πίνακα ) τέμνεται με τον άξονα των </a:t>
            </a:r>
            <a:r>
              <a:rPr lang="en-GB" sz="1400" b="0"/>
              <a:t>x</a:t>
            </a:r>
            <a:r>
              <a:rPr lang="el-GR" sz="1400" b="0"/>
              <a:t> δηλαδή το 18.7%.</a:t>
            </a:r>
            <a:endParaRPr lang="el-GR" sz="1400" i="1"/>
          </a:p>
          <a:p>
            <a:pPr algn="ctr">
              <a:tabLst>
                <a:tab pos="-2251075" algn="l"/>
                <a:tab pos="-1350963" algn="l"/>
                <a:tab pos="639763" algn="l"/>
                <a:tab pos="914400" algn="l"/>
              </a:tabLst>
            </a:pPr>
            <a:r>
              <a:rPr lang="el-GR" sz="1600" i="1" u="sng"/>
              <a:t>ΣΥΓΚΡΙΣΗ  ΕΝΑΛΛΑΚΤΙΚΩΝ ΕΠΕΝΔΥΣΕΩΝ ΜΕ ΔΙΑΦΟΡΕΤΙΚΑ ΜΕΓΕΘΗ Κ.Π.Α &amp; Ε.Σ.Α</a:t>
            </a:r>
          </a:p>
          <a:p>
            <a:pPr algn="l">
              <a:tabLst>
                <a:tab pos="-2251075" algn="l"/>
                <a:tab pos="-1350963" algn="l"/>
                <a:tab pos="639763" algn="l"/>
                <a:tab pos="914400" algn="l"/>
              </a:tabLst>
            </a:pPr>
            <a:r>
              <a:rPr lang="el-GR" sz="1400"/>
              <a:t>Υπάρχουν πολλές περιπτώσεις για τις οποίες πολλές, μεγάλες κυρίως επιχειρήσεις, και όχι μόνο στον μεταλλευτικό τομέα, κρίνουν αναγκαία την σύγκριση των αποτελεσμάτων εναλλακτικών επενδύσεων με σκοπό την επιλογή μόνο μιας. Λόγοι πού οδηγούν στην επιλογή αυτή είναι π.χ η έλλειψη κεφαλαίου, σύγκριση εναλλακτικών τεχνολογιών πού οδηγούν σε καλύτερα και φθηνότερα καθετοποιημένα προϊόντα, σύγκριση τόπων εγκατάστασης κ.λ.π. Στις περιπτώσεις αυτές τα δύο κριτήρια NPV και IRR δεν καταλήγουν στο ίδιο συμπέρασμα δεδομένου ότι η κατάταξη των επενδύσεων κατά τα δύο κριτήρια είναι διαφορετική. Το ερώτημα πού τίθεται είναι πιο από τα δύο κριτήρια θα ληφθεί τελικά υπ'όψη.Δίνουμε παρακάτω ένα παράδειγμα:</a:t>
            </a:r>
            <a:endParaRPr lang="en-US" sz="1400" b="0"/>
          </a:p>
          <a:p>
            <a:pPr algn="l">
              <a:tabLst>
                <a:tab pos="-2251075" algn="l"/>
                <a:tab pos="-1350963" algn="l"/>
                <a:tab pos="639763" algn="l"/>
                <a:tab pos="914400" algn="l"/>
              </a:tabLst>
            </a:pPr>
            <a:r>
              <a:rPr lang="el-GR" sz="1400" b="0"/>
              <a:t>  </a:t>
            </a:r>
            <a:r>
              <a:rPr lang="el-GR" sz="1400"/>
              <a:t>Δύο επενδύσεις οι Α και Β δίνουν τα παρακάτω νούμερα</a:t>
            </a:r>
            <a:endParaRPr lang="en-US" sz="1400"/>
          </a:p>
          <a:p>
            <a:pPr algn="l">
              <a:tabLst>
                <a:tab pos="-2251075" algn="l"/>
                <a:tab pos="-1350963" algn="l"/>
                <a:tab pos="639763" algn="l"/>
                <a:tab pos="914400" algn="l"/>
              </a:tabLst>
            </a:pPr>
            <a:r>
              <a:rPr lang="el-GR" sz="1400"/>
              <a:t>                  ΕΠΕΝΔΥΣΗ Α                         ΕΠΕΝΔΥΣΗ Β</a:t>
            </a:r>
            <a:endParaRPr lang="en-US" sz="1400"/>
          </a:p>
          <a:p>
            <a:pPr algn="l">
              <a:tabLst>
                <a:tab pos="-2251075" algn="l"/>
                <a:tab pos="-1350963" algn="l"/>
                <a:tab pos="639763" algn="l"/>
                <a:tab pos="914400" algn="l"/>
              </a:tabLst>
            </a:pPr>
            <a:r>
              <a:rPr lang="el-GR" sz="1400"/>
              <a:t>  IRR            25.3%                                        27.2%</a:t>
            </a:r>
            <a:endParaRPr lang="en-US" sz="1400"/>
          </a:p>
          <a:p>
            <a:pPr algn="l">
              <a:tabLst>
                <a:tab pos="-2251075" algn="l"/>
                <a:tab pos="-1350963" algn="l"/>
                <a:tab pos="639763" algn="l"/>
                <a:tab pos="914400" algn="l"/>
              </a:tabLst>
            </a:pPr>
            <a:r>
              <a:rPr lang="el-GR" sz="1400"/>
              <a:t>  NPV           136                                              112</a:t>
            </a:r>
            <a:endParaRPr lang="en-US" sz="1400"/>
          </a:p>
          <a:p>
            <a:pPr algn="l">
              <a:tabLst>
                <a:tab pos="-2251075" algn="l"/>
                <a:tab pos="-1350963" algn="l"/>
                <a:tab pos="639763" algn="l"/>
                <a:tab pos="914400" algn="l"/>
              </a:tabLst>
            </a:pPr>
            <a:r>
              <a:rPr lang="el-GR" sz="1400" b="0"/>
              <a:t>   Βλέπουμε ότι η επένδυση Α έχει την μεγαλύτερη NPV αλλά το μικρότερο IRR.Αντίθετα η επένδυση Β έχει το μεγαλύτερο IRR αλλά μικρότερη NPV.Ποια επένδυση θα πρέπει να προτιμηθεί; </a:t>
            </a:r>
            <a:r>
              <a:rPr lang="el-GR" sz="1600" u="sng"/>
              <a:t>Η απάντηση είναι ότι το κριτήριο τής ΚΑΘΑΡΑΣ ΠΑΡΟΥΣΑΣ ΑΞΙΑΣ(NPV) θα πρέπει να προτιμηθεί γιατί η NPV εκφράζει την αύξηση τού κεφαλαίου τού επενδυτικού φορέα, ενώ το IRR δεν σχετίζεται με αυτό και επομένως η επένδυση Α είναι η οικονομικά προτιμότερη.</a:t>
            </a:r>
          </a:p>
        </p:txBody>
      </p:sp>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4"/>
          <p:cNvSpPr>
            <a:spLocks noChangeArrowheads="1"/>
          </p:cNvSpPr>
          <p:nvPr/>
        </p:nvSpPr>
        <p:spPr bwMode="auto">
          <a:xfrm>
            <a:off x="0" y="0"/>
            <a:ext cx="9144000" cy="4019550"/>
          </a:xfrm>
          <a:prstGeom prst="rect">
            <a:avLst/>
          </a:prstGeom>
          <a:noFill/>
          <a:ln w="9525" algn="ctr">
            <a:noFill/>
            <a:miter lim="800000"/>
            <a:headEnd/>
            <a:tailEnd/>
          </a:ln>
        </p:spPr>
        <p:txBody>
          <a:bodyPr lIns="180918" tIns="152352" bIns="38088" anchor="ctr">
            <a:spAutoFit/>
          </a:bodyPr>
          <a:lstStyle/>
          <a:p>
            <a:pPr algn="ctr">
              <a:tabLst>
                <a:tab pos="-2251075" algn="l"/>
                <a:tab pos="-1350963" algn="l"/>
                <a:tab pos="731838" algn="l"/>
                <a:tab pos="1554163" algn="l"/>
              </a:tabLst>
            </a:pPr>
            <a:r>
              <a:rPr lang="el-GR" sz="1400" i="1"/>
              <a:t>ΕΚΤΙΜΗΣΗ ΤΟΥ ΔΕΙΚΤΗ ΚΕΡΔΟΥΣ ΣΤΗΝ ΔΙΑΡΚΕΙΑ ΤΗΣ   ΔΙΑΔΙΚΑΣΙΑΣ ΕΡΕΥΝΑΣ Ο.Π.Υ. ΜΕ ΘΕΤΙΚΟ ΑΠΟΤΕΛΕΣΜΑ</a:t>
            </a:r>
          </a:p>
          <a:p>
            <a:pPr algn="ctr">
              <a:tabLst>
                <a:tab pos="-2251075" algn="l"/>
                <a:tab pos="-1350963" algn="l"/>
                <a:tab pos="731838" algn="l"/>
                <a:tab pos="1554163" algn="l"/>
              </a:tabLst>
            </a:pPr>
            <a:r>
              <a:rPr lang="el-GR" sz="1400"/>
              <a:t>  </a:t>
            </a:r>
            <a:endParaRPr lang="en-US" sz="1400" b="0"/>
          </a:p>
          <a:p>
            <a:pPr algn="l">
              <a:tabLst>
                <a:tab pos="-2251075" algn="l"/>
                <a:tab pos="-1350963" algn="l"/>
                <a:tab pos="731838" algn="l"/>
                <a:tab pos="1554163" algn="l"/>
              </a:tabLst>
            </a:pPr>
            <a:r>
              <a:rPr lang="el-GR" sz="1400" b="0"/>
              <a:t>Για την χρηματοοικονομική αξιολόγηση ενός μεταλλευτικού επενδυτικού προγράμματος ακολουθούμε  τούς γενικούς κανόνες όπως και για τις άλλες επενδύσεις. Η ιδιαιτερότητα στην αξιολόγηση των μεταλλευτικών επενδύσεων έγκειται κύρια στην δυσκολία προσέγγισης των μεγεθών πού θα μπουν στον πίνακα χρηματοροών για να μάς δώσουν μετά την επεξεργασία τους την Καθαρά παρούσα αξία και τον εσωτερικό δείκτη απόδοσης επενδυόμενου κεφαλαίου. Έτσι για τις άλλες επενδύσεις μεγέθη όπως π.χ δυναμικότητα παραγωγής, λειτουργικό κόστος επένδυσης κ.λ.π μπορούν σε μία τελική οικονομοτεχνική μελέτη να προσεγγισθούν με ακρίβεια μέχρις και 95%.Στίς μεταλλευτικές όμως επενδύσεις τα πράγματα είναι αρκετά πολύπλοκα γιατί όλα τα παραπάνω μεγέθη εξαρτώνται σε μεγάλο βαθμό από φυσικές παραμέτρους π.χ η δυναμικότητα τής παραγωγής εξαρτάται από το ύψος των αποθεμάτων. Από την άλλη πλευρά το κόστος παραγωγής όσο και οι τιμές των προϊόντων είναι μεγέθη πού στην διάρκεια ζωής ιδίως μιας μεταλλευτικής επιχείρησης μεταβάλλονται σημαντικά πολλές φορές.</a:t>
            </a:r>
            <a:endParaRPr lang="en-US" sz="1400" b="0"/>
          </a:p>
          <a:p>
            <a:pPr algn="l">
              <a:tabLst>
                <a:tab pos="-2251075" algn="l"/>
                <a:tab pos="-1350963" algn="l"/>
                <a:tab pos="731838" algn="l"/>
                <a:tab pos="1554163" algn="l"/>
              </a:tabLst>
            </a:pPr>
            <a:r>
              <a:rPr lang="el-GR" sz="1400" b="0"/>
              <a:t>  </a:t>
            </a:r>
            <a:r>
              <a:rPr lang="el-GR" sz="1400"/>
              <a:t>Το επιχειρηματικό όφελος (κέρδος R) στη διάρκεια των αλληλοδιαδεχόμενων φάσεων έρευνας - αξιολόγησης Ο.Π.Υ με θετική κατάληξη μπορεί να υπολογισθεί με την παρακάτω εξίσωση (GOCHT 1983) :</a:t>
            </a:r>
          </a:p>
          <a:p>
            <a:pPr algn="l">
              <a:tabLst>
                <a:tab pos="-2251075" algn="l"/>
                <a:tab pos="-1350963" algn="l"/>
                <a:tab pos="731838" algn="l"/>
                <a:tab pos="1554163" algn="l"/>
              </a:tabLst>
            </a:pPr>
            <a:endParaRPr lang="en-US" sz="1400" b="0"/>
          </a:p>
        </p:txBody>
      </p:sp>
      <p:graphicFrame>
        <p:nvGraphicFramePr>
          <p:cNvPr id="63505" name="Group 17"/>
          <p:cNvGraphicFramePr>
            <a:graphicFrameLocks noGrp="1"/>
          </p:cNvGraphicFramePr>
          <p:nvPr/>
        </p:nvGraphicFramePr>
        <p:xfrm>
          <a:off x="1619250" y="3860800"/>
          <a:ext cx="4176713" cy="1078992"/>
        </p:xfrm>
        <a:graphic>
          <a:graphicData uri="http://schemas.openxmlformats.org/drawingml/2006/table">
            <a:tbl>
              <a:tblPr/>
              <a:tblGrid>
                <a:gridCol w="4176713"/>
              </a:tblGrid>
              <a:tr h="215900">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l-GR" sz="1200" b="1" i="0" u="none" strike="noStrike" cap="none" normalizeH="0" baseline="0" smtClean="0">
                          <a:ln>
                            <a:noFill/>
                          </a:ln>
                          <a:solidFill>
                            <a:schemeClr val="tx1"/>
                          </a:solidFill>
                          <a:effectLst/>
                          <a:latin typeface="Times New Roman" pitchFamily="18" charset="0"/>
                          <a:cs typeface="Times New Roman" pitchFamily="18" charset="0"/>
                        </a:rPr>
                        <a:t>     </a:t>
                      </a:r>
                      <a:r>
                        <a:rPr kumimoji="0" lang="fr-FR" sz="1200" b="1" i="0" u="none" strike="noStrike" cap="none" normalizeH="0" baseline="0" smtClean="0">
                          <a:ln>
                            <a:noFill/>
                          </a:ln>
                          <a:solidFill>
                            <a:schemeClr val="tx1"/>
                          </a:solidFill>
                          <a:effectLst/>
                          <a:latin typeface="Times New Roman" pitchFamily="18" charset="0"/>
                          <a:cs typeface="Times New Roman" pitchFamily="18" charset="0"/>
                        </a:rPr>
                        <a:t>Gd - Gmin . Qn . a. p</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pPr>
                      <a:r>
                        <a:rPr kumimoji="0" lang="fr-FR" sz="1200" b="1" i="0" u="none" strike="noStrike" cap="none" normalizeH="0" baseline="0" smtClean="0">
                          <a:ln>
                            <a:noFill/>
                          </a:ln>
                          <a:solidFill>
                            <a:schemeClr val="tx1"/>
                          </a:solidFill>
                          <a:effectLst/>
                          <a:latin typeface="Times New Roman" pitchFamily="18" charset="0"/>
                          <a:cs typeface="Times New Roman" pitchFamily="18" charset="0"/>
                        </a:rPr>
                        <a:t>R=   --------------------------   </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pPr>
                      <a:r>
                        <a:rPr kumimoji="0" lang="el-GR" sz="12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r>
            </a:tbl>
          </a:graphicData>
        </a:graphic>
      </p:graphicFrame>
      <p:sp>
        <p:nvSpPr>
          <p:cNvPr id="54281" name="Rectangle 16"/>
          <p:cNvSpPr>
            <a:spLocks noChangeArrowheads="1"/>
          </p:cNvSpPr>
          <p:nvPr/>
        </p:nvSpPr>
        <p:spPr bwMode="auto">
          <a:xfrm>
            <a:off x="0" y="5084763"/>
            <a:ext cx="8569325" cy="1581150"/>
          </a:xfrm>
          <a:prstGeom prst="rect">
            <a:avLst/>
          </a:prstGeom>
          <a:noFill/>
          <a:ln w="9525" algn="ctr">
            <a:noFill/>
            <a:miter lim="800000"/>
            <a:headEnd/>
            <a:tailEnd/>
          </a:ln>
        </p:spPr>
        <p:txBody>
          <a:bodyPr>
            <a:spAutoFit/>
          </a:bodyPr>
          <a:lstStyle/>
          <a:p>
            <a:pPr algn="l"/>
            <a:r>
              <a:rPr lang="el-GR" sz="1400" b="0"/>
              <a:t>όπου </a:t>
            </a:r>
            <a:r>
              <a:rPr lang="el-GR" sz="1400"/>
              <a:t>Gd   =μέση περιεκτικότητα του κοιτάσματος στο ή στα  μέταλλα π.χ. που ενδιαφέρουν.</a:t>
            </a:r>
            <a:endParaRPr lang="en-US" sz="1400"/>
          </a:p>
          <a:p>
            <a:pPr algn="l"/>
            <a:r>
              <a:rPr lang="el-GR" sz="1400"/>
              <a:t>         Gmin = όριο εκμεταλλευσιμότητας %</a:t>
            </a:r>
            <a:endParaRPr lang="en-US" sz="1400"/>
          </a:p>
          <a:p>
            <a:pPr algn="l"/>
            <a:r>
              <a:rPr lang="el-GR" sz="1400"/>
              <a:t>         Qn   = συνολικά αποθέματα της κλάσης Α,(Α+Β) ή (Β+C1)</a:t>
            </a:r>
            <a:endParaRPr lang="en-US" sz="1400"/>
          </a:p>
          <a:p>
            <a:pPr algn="l"/>
            <a:r>
              <a:rPr lang="el-GR" sz="1400"/>
              <a:t>         a    = συντελεστής ανάκτησης</a:t>
            </a:r>
            <a:endParaRPr lang="en-US" sz="1400"/>
          </a:p>
          <a:p>
            <a:pPr algn="l"/>
            <a:r>
              <a:rPr lang="el-GR" sz="1400"/>
              <a:t>          p    = τιμή πώλησης του προϊόντος (π.χ. σε $/tn).</a:t>
            </a:r>
            <a:endParaRPr lang="en-US" sz="1400"/>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ChangeArrowheads="1"/>
          </p:cNvSpPr>
          <p:nvPr/>
        </p:nvSpPr>
        <p:spPr bwMode="auto">
          <a:xfrm>
            <a:off x="0" y="331788"/>
            <a:ext cx="9036050" cy="6510337"/>
          </a:xfrm>
          <a:prstGeom prst="rect">
            <a:avLst/>
          </a:prstGeom>
          <a:noFill/>
          <a:ln w="9525" algn="ctr">
            <a:noFill/>
            <a:miter lim="800000"/>
            <a:headEnd/>
            <a:tailEnd/>
          </a:ln>
          <a:effectLst/>
        </p:spPr>
        <p:txBody>
          <a:bodyPr anchor="ctr">
            <a:spAutoFit/>
          </a:bodyPr>
          <a:lstStyle/>
          <a:p>
            <a:pPr algn="ctr">
              <a:tabLst>
                <a:tab pos="-2251075" algn="l"/>
                <a:tab pos="-1350963" algn="l"/>
                <a:tab pos="731838" algn="l"/>
                <a:tab pos="1554163" algn="l"/>
              </a:tabLst>
              <a:defRPr/>
            </a:pPr>
            <a:r>
              <a:rPr lang="el-GR" sz="1700" i="1">
                <a:effectLst>
                  <a:outerShdw blurRad="38100" dist="38100" dir="2700000" algn="tl">
                    <a:srgbClr val="C0C0C0"/>
                  </a:outerShdw>
                </a:effectLst>
              </a:rPr>
              <a:t>Oρια εκμεταλλευσιμότητας</a:t>
            </a:r>
            <a:endParaRPr lang="en-US" sz="1700">
              <a:effectLst>
                <a:outerShdw blurRad="38100" dist="38100" dir="2700000" algn="tl">
                  <a:srgbClr val="C0C0C0"/>
                </a:outerShdw>
              </a:effectLst>
            </a:endParaRPr>
          </a:p>
          <a:p>
            <a:pPr algn="l">
              <a:tabLst>
                <a:tab pos="-2251075" algn="l"/>
                <a:tab pos="-1350963" algn="l"/>
                <a:tab pos="731838" algn="l"/>
                <a:tab pos="1554163" algn="l"/>
              </a:tabLst>
              <a:defRPr/>
            </a:pPr>
            <a:r>
              <a:rPr lang="el-GR" sz="1300" b="0"/>
              <a:t> </a:t>
            </a:r>
            <a:r>
              <a:rPr lang="el-GR" sz="1300"/>
              <a:t>Το Gmin (όριο εκμεταλλευσιμότητας) είναι ένα οικονομικό μέγεθος. Οι ορισμοί που δίνονται γι'αυτό ποικίλουν, ανάλογα με το οικονομικό σύστημα. Έτσι στην ελεύθερη οικονομία κάτω από τον όρο "όριο εκμεταλλευσιμότητας" νοείται η μέση περιεκτικότητα των χρήσιμων ορυκτών ενός κοιτάσματος ή και η τιμή του μετάλλου, κατ'άλλους, τα οποία κατά τη διάρκεια μιας συγκεκριμένης περιόδου κάνουν δυνατή μία εκμετάλλευση ΟΠΥ με κάλυψη του κόστους της συγκεκριμένης εκμετάλλευσης, δηλαδή τα έσοδα (revenues) καλύπτουν τουλάχιστον το κόστος </a:t>
            </a:r>
            <a:r>
              <a:rPr lang="el-GR" sz="1300" u="sng"/>
              <a:t>(breakeven : κόστος κεφαλαίου + κόστος εκμετάλλευσης + φόρους + επιτόκια).</a:t>
            </a:r>
            <a:endParaRPr lang="en-US" sz="1300" b="0" u="sng"/>
          </a:p>
          <a:p>
            <a:pPr algn="l">
              <a:tabLst>
                <a:tab pos="-2251075" algn="l"/>
                <a:tab pos="-1350963" algn="l"/>
                <a:tab pos="731838" algn="l"/>
                <a:tab pos="1554163" algn="l"/>
              </a:tabLst>
              <a:defRPr/>
            </a:pPr>
            <a:r>
              <a:rPr lang="el-GR" sz="1300" b="0"/>
              <a:t>  Σ'αυτήν την περίπτωση η χρονική διάρκεια, που είναι απαραίτητη για την εξόφληση της επένδυσης (Payback period), από τη διαφορά που δημιουργείται μεταξύ εσόδων και κόστους, (Net cashflow) είναι ταυτόσημη με την διάρκεια λειτουργίας του μεταλλείου. Αντίθετα, σε κεντρικά σχεδιασμένες οικονομίες κάτω από τον όρο "όριο εκμεταλλευσιμότητας" νοείται μια "ελάχιστη βιομηχανική περιεκτικότητα" (JANCOVIC 1967), η οποία μπορεί να ισχύει όχι μόνο για μια συγκεκριμένη ΟΠΥ, π.χ. μικτά θειούχα, αλλά και για ολόκληρες περιοχές.</a:t>
            </a:r>
            <a:endParaRPr lang="en-US" sz="1300" b="0"/>
          </a:p>
          <a:p>
            <a:pPr algn="l">
              <a:tabLst>
                <a:tab pos="-2251075" algn="l"/>
                <a:tab pos="-1350963" algn="l"/>
                <a:tab pos="731838" algn="l"/>
                <a:tab pos="1554163" algn="l"/>
              </a:tabLst>
              <a:defRPr/>
            </a:pPr>
            <a:r>
              <a:rPr lang="el-GR" sz="1300" b="0"/>
              <a:t>  Στην πραγματικότητα τα "όρια εκμεταλλευσιμότητας" είναι πάντα, για κάθε πρόγραμμα, διαφορετικά και χαρακτηριστικά για το καθένα απ'αυτά, για το λόγο, ότι το προσδιορίζει ένα μεγάλος αριθμός συντελεστών και παραγόντων. Γι'αυτό το λόγο θα ήταν επικίνδυνο και λαθεμένο να δίνονται "όρια εκμεταλλευσιμότητας" για ολόκληρες περιοχές ή για συγκεκριμένες ΟΠΥ. Στατιστικοί μέσοι όροι θα μπορούσαν ίσως να έχουν κάποιο προσανατολιστικό χαρακτήρα.</a:t>
            </a:r>
            <a:endParaRPr lang="en-US" sz="1300" b="0"/>
          </a:p>
          <a:p>
            <a:pPr algn="l">
              <a:tabLst>
                <a:tab pos="-2251075" algn="l"/>
                <a:tab pos="-1350963" algn="l"/>
                <a:tab pos="731838" algn="l"/>
                <a:tab pos="1554163" algn="l"/>
              </a:tabLst>
              <a:defRPr/>
            </a:pPr>
            <a:r>
              <a:rPr lang="el-GR" sz="1300" b="0"/>
              <a:t>  Ο υπολογισμός των </a:t>
            </a:r>
            <a:r>
              <a:rPr lang="el-GR" sz="1300"/>
              <a:t>"ορίων εκμεταλλευσιμότητας" (Gmin %) μπορεί να γίνει με τον τύπο</a:t>
            </a:r>
            <a:endParaRPr lang="en-US" sz="1300" b="0"/>
          </a:p>
          <a:p>
            <a:pPr algn="l">
              <a:tabLst>
                <a:tab pos="-2251075" algn="l"/>
                <a:tab pos="-1350963" algn="l"/>
                <a:tab pos="731838" algn="l"/>
                <a:tab pos="1554163" algn="l"/>
              </a:tabLst>
              <a:defRPr/>
            </a:pPr>
            <a:r>
              <a:rPr lang="el-GR" sz="1300" b="0"/>
              <a:t>όπου  </a:t>
            </a:r>
            <a:r>
              <a:rPr lang="el-GR" sz="1300"/>
              <a:t>Κ  = κόστος παραγωγής της επιχείρησης ($ ή δρχ./έτος)</a:t>
            </a:r>
            <a:endParaRPr lang="en-US" sz="1300"/>
          </a:p>
          <a:p>
            <a:pPr algn="l">
              <a:tabLst>
                <a:tab pos="-2251075" algn="l"/>
                <a:tab pos="-1350963" algn="l"/>
                <a:tab pos="731838" algn="l"/>
                <a:tab pos="1554163" algn="l"/>
              </a:tabLst>
              <a:defRPr/>
            </a:pPr>
            <a:r>
              <a:rPr lang="el-GR" sz="1300"/>
              <a:t>        Q  = ποσότητα  που εξορύχθηκε (t/έτος)</a:t>
            </a:r>
            <a:endParaRPr lang="en-US" sz="1300"/>
          </a:p>
          <a:p>
            <a:pPr algn="l">
              <a:tabLst>
                <a:tab pos="-2251075" algn="l"/>
                <a:tab pos="-1350963" algn="l"/>
                <a:tab pos="731838" algn="l"/>
                <a:tab pos="1554163" algn="l"/>
              </a:tabLst>
              <a:defRPr/>
            </a:pPr>
            <a:r>
              <a:rPr lang="el-GR" sz="1300"/>
              <a:t>        </a:t>
            </a:r>
            <a:r>
              <a:rPr lang="en-US" sz="1300"/>
              <a:t>a = </a:t>
            </a:r>
            <a:r>
              <a:rPr lang="el-GR" sz="1300"/>
              <a:t>συντελεστής ανάκτησης</a:t>
            </a:r>
            <a:r>
              <a:rPr lang="en-US" sz="1300"/>
              <a:t> (recovery in the mill)</a:t>
            </a:r>
          </a:p>
          <a:p>
            <a:pPr algn="l">
              <a:tabLst>
                <a:tab pos="-2251075" algn="l"/>
                <a:tab pos="-1350963" algn="l"/>
                <a:tab pos="731838" algn="l"/>
                <a:tab pos="1554163" algn="l"/>
              </a:tabLst>
              <a:defRPr/>
            </a:pPr>
            <a:r>
              <a:rPr lang="el-GR" sz="1300"/>
              <a:t>        p  = τιμή πώλησης του προϊόντος</a:t>
            </a:r>
            <a:endParaRPr lang="en-US" sz="1300"/>
          </a:p>
          <a:p>
            <a:pPr algn="l">
              <a:tabLst>
                <a:tab pos="-2251075" algn="l"/>
                <a:tab pos="-1350963" algn="l"/>
                <a:tab pos="731838" algn="l"/>
                <a:tab pos="1554163" algn="l"/>
              </a:tabLst>
              <a:defRPr/>
            </a:pPr>
            <a:r>
              <a:rPr lang="el-GR" sz="1300" b="0"/>
              <a:t>  Ο βασικός αυτός τύπος μπορεί να μεταβάλλεται ανάλογα προς τις υπάρχουσες πληροφορίες και δεδομένα, όπως π.χ. έσοδα από πωλήσεις δευτερευόντων προϊόντων, συντελεστές αραίωσης μεταλλεύματος κλπ. .</a:t>
            </a:r>
            <a:endParaRPr lang="en-US" sz="1300" b="0"/>
          </a:p>
          <a:p>
            <a:pPr algn="l">
              <a:tabLst>
                <a:tab pos="-2251075" algn="l"/>
                <a:tab pos="-1350963" algn="l"/>
                <a:tab pos="731838" algn="l"/>
                <a:tab pos="1554163" algn="l"/>
              </a:tabLst>
              <a:defRPr/>
            </a:pPr>
            <a:r>
              <a:rPr lang="el-GR" sz="1300" b="0"/>
              <a:t>  </a:t>
            </a:r>
            <a:r>
              <a:rPr lang="el-GR" sz="1300"/>
              <a:t>Επειδή σε κάθε περίπτωση τόσο το κόστος παραγωγής όσο και οι τιμές των προϊόντων είναι μεγέθη που στη διάρκεια ζωής της επιχείρησης μεταβάλλονται, είναι λογικό ότι τα "όρια εκμεταλλευσιμότητας" μεταβάλλονται στη διάρκεια του χρόνου λειτουργίας του μεταλλείου. Αυτό το σημείο πρέπει πάντα να λαμβάνεται υπόψη, κατά τη διαδικασία της συνολικής αξιολόγησης ενός προγράμματος.</a:t>
            </a:r>
          </a:p>
        </p:txBody>
      </p:sp>
      <p:graphicFrame>
        <p:nvGraphicFramePr>
          <p:cNvPr id="64527" name="Group 15"/>
          <p:cNvGraphicFramePr>
            <a:graphicFrameLocks noGrp="1"/>
          </p:cNvGraphicFramePr>
          <p:nvPr/>
        </p:nvGraphicFramePr>
        <p:xfrm>
          <a:off x="5148263" y="4292600"/>
          <a:ext cx="2016125" cy="1139951"/>
        </p:xfrm>
        <a:graphic>
          <a:graphicData uri="http://schemas.openxmlformats.org/drawingml/2006/table">
            <a:tbl>
              <a:tblPr/>
              <a:tblGrid>
                <a:gridCol w="2016125"/>
              </a:tblGrid>
              <a:tr h="287338">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1300" b="1" i="0" u="none" strike="noStrike" cap="none" normalizeH="0" baseline="0" smtClean="0">
                          <a:ln>
                            <a:noFill/>
                          </a:ln>
                          <a:solidFill>
                            <a:schemeClr val="tx1"/>
                          </a:solidFill>
                          <a:effectLst/>
                          <a:latin typeface="Times New Roman" pitchFamily="18" charset="0"/>
                          <a:cs typeface="Times New Roman" pitchFamily="18" charset="0"/>
                        </a:rPr>
                        <a:t>                 K.100</a:t>
                      </a:r>
                      <a:endParaRPr kumimoji="0" lang="en-US" sz="13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pPr>
                      <a:r>
                        <a:rPr kumimoji="0" lang="el-GR" sz="1300" b="1" i="0" u="none" strike="noStrike" cap="none" normalizeH="0" baseline="0" smtClean="0">
                          <a:ln>
                            <a:noFill/>
                          </a:ln>
                          <a:solidFill>
                            <a:schemeClr val="tx1"/>
                          </a:solidFill>
                          <a:effectLst/>
                          <a:latin typeface="Times New Roman" pitchFamily="18" charset="0"/>
                          <a:cs typeface="Times New Roman" pitchFamily="18" charset="0"/>
                        </a:rPr>
                        <a:t>Gmin =   ---------   </a:t>
                      </a:r>
                      <a:endParaRPr kumimoji="0" lang="en-US" sz="13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pPr>
                      <a:r>
                        <a:rPr kumimoji="0" lang="el-GR" sz="1300" b="1" i="0" u="none" strike="noStrike" cap="none" normalizeH="0" baseline="0" smtClean="0">
                          <a:ln>
                            <a:noFill/>
                          </a:ln>
                          <a:solidFill>
                            <a:schemeClr val="tx1"/>
                          </a:solidFill>
                          <a:effectLst/>
                          <a:latin typeface="Times New Roman" pitchFamily="18" charset="0"/>
                          <a:cs typeface="Times New Roman" pitchFamily="18" charset="0"/>
                        </a:rPr>
                        <a:t>                  Q.a.p.</a:t>
                      </a:r>
                      <a:endParaRPr kumimoji="0" lang="en-US" sz="13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blipFill dpi="0" rotWithShape="0">
                      <a:blip r:embed="rId3">
                        <a:alphaModFix amt="50000"/>
                      </a:blip>
                      <a:srcRect/>
                      <a:tile tx="0" ty="0" sx="100000" sy="100000" flip="none" algn="tl"/>
                    </a:blipFill>
                  </a:tcPr>
                </a:tc>
              </a:tr>
            </a:tbl>
          </a:graphicData>
        </a:graphic>
      </p:graphicFrame>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0" y="85725"/>
            <a:ext cx="9144000" cy="517525"/>
          </a:xfrm>
          <a:prstGeom prst="rect">
            <a:avLst/>
          </a:prstGeom>
          <a:noFill/>
          <a:ln w="9525" algn="ctr">
            <a:noFill/>
            <a:miter lim="800000"/>
            <a:headEnd/>
            <a:tailEnd/>
          </a:ln>
        </p:spPr>
        <p:txBody>
          <a:bodyPr anchor="ctr">
            <a:spAutoFit/>
          </a:bodyPr>
          <a:lstStyle/>
          <a:p>
            <a:pPr>
              <a:spcBef>
                <a:spcPct val="0"/>
              </a:spcBef>
              <a:tabLst>
                <a:tab pos="-2251075" algn="l"/>
                <a:tab pos="-1350963" algn="l"/>
                <a:tab pos="731838" algn="l"/>
                <a:tab pos="1554163" algn="l"/>
              </a:tabLst>
            </a:pPr>
            <a:r>
              <a:rPr lang="el-GR" sz="1400" b="0"/>
              <a:t>Η παρακάτω Εικόνα δείχνει ένα διάγραμμα ευπάθειας (sensitivity analysis) και την επιρροή που ασκούν οι παράγοντες ρίσκου στις αλλαγές της οικονομικότητας.</a:t>
            </a:r>
          </a:p>
        </p:txBody>
      </p:sp>
      <p:pic>
        <p:nvPicPr>
          <p:cNvPr id="56323" name="Picture 5"/>
          <p:cNvPicPr>
            <a:picLocks noChangeAspect="1" noChangeArrowheads="1"/>
          </p:cNvPicPr>
          <p:nvPr/>
        </p:nvPicPr>
        <p:blipFill>
          <a:blip r:embed="rId3" cstate="print"/>
          <a:srcRect/>
          <a:stretch>
            <a:fillRect/>
          </a:stretch>
        </p:blipFill>
        <p:spPr bwMode="auto">
          <a:xfrm>
            <a:off x="250825" y="914400"/>
            <a:ext cx="8713788" cy="5857875"/>
          </a:xfrm>
          <a:prstGeom prst="rect">
            <a:avLst/>
          </a:prstGeom>
          <a:noFill/>
          <a:ln w="9525">
            <a:noFill/>
            <a:miter lim="800000"/>
            <a:headEnd/>
            <a:tailEnd/>
          </a:ln>
        </p:spPr>
      </p:pic>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Sensitivity Analysis"/>
          <p:cNvPicPr>
            <a:picLocks noChangeAspect="1" noChangeArrowheads="1"/>
          </p:cNvPicPr>
          <p:nvPr/>
        </p:nvPicPr>
        <p:blipFill>
          <a:blip r:embed="rId2" cstate="print">
            <a:lum bright="-8000" contrast="8000"/>
          </a:blip>
          <a:srcRect/>
          <a:stretch>
            <a:fillRect/>
          </a:stretch>
        </p:blipFill>
        <p:spPr bwMode="auto">
          <a:xfrm>
            <a:off x="827088" y="288925"/>
            <a:ext cx="7993062" cy="6159500"/>
          </a:xfrm>
          <a:prstGeom prst="rect">
            <a:avLst/>
          </a:prstGeom>
          <a:noFill/>
          <a:ln w="9525">
            <a:noFill/>
            <a:miter lim="800000"/>
            <a:headEnd/>
            <a:tailEnd/>
          </a:ln>
        </p:spPr>
      </p:pic>
    </p:spTree>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ChangeArrowheads="1"/>
          </p:cNvSpPr>
          <p:nvPr/>
        </p:nvSpPr>
        <p:spPr bwMode="auto">
          <a:xfrm>
            <a:off x="0" y="0"/>
            <a:ext cx="9144000" cy="5715000"/>
          </a:xfrm>
          <a:prstGeom prst="rect">
            <a:avLst/>
          </a:prstGeom>
          <a:noFill/>
          <a:ln w="9525" algn="ctr">
            <a:noFill/>
            <a:miter lim="800000"/>
            <a:headEnd/>
            <a:tailEnd/>
          </a:ln>
        </p:spPr>
        <p:txBody>
          <a:bodyPr anchor="ctr">
            <a:spAutoFit/>
          </a:bodyPr>
          <a:lstStyle/>
          <a:p>
            <a:pPr algn="l">
              <a:tabLst>
                <a:tab pos="-2251075" algn="l"/>
                <a:tab pos="-1350963" algn="l"/>
              </a:tabLst>
            </a:pPr>
            <a:r>
              <a:rPr lang="el-GR"/>
              <a:t> </a:t>
            </a:r>
            <a:r>
              <a:rPr lang="el-GR" sz="1600" b="0"/>
              <a:t>Όπως φαίνεται και από την παραπάνω εικόνα τη μεγαλύτερη επιρροή στη μεταβολή της οικονομικότητας έχουν οι τιμές των μετάλλων καθώς και οι αλλαγές της περιεκτικότητας. Συγκεκριμένα είναι φανερό από το σχήμα αυτό ότι μία πολύ μικρή αλλαγή στην τιμή τού μετάλλου επηρεάζει πάρα πολύ τον τελικό δείκτη απόδοσης επενδυομένου κεφαλαίου(IRR).Άλλα μεγέθη πού επηρεάζουν σημαντικά την οικονομικότητα είναι, όπως ήδη τονίσθηκε παραπάνω η περιεκτικότητα και η ανάκτηση. Την μικρότερη επιρροή στο τελικό οικονομικό αποτέλεσμα έχει το κόστος τής έρευνας. Το γεγονός αυτό υπογραμμίζει την τεράστια σημασία της στην διατήρηση λειτουργίας με θετικό οικονομικό αποτέλεσμα μίας μεταλλευτικής επιχείρησης με την ανεύρεση νέων κοιτασμάτων.  </a:t>
            </a:r>
            <a:endParaRPr lang="en-US" sz="1600" b="0"/>
          </a:p>
          <a:p>
            <a:pPr algn="l">
              <a:tabLst>
                <a:tab pos="-2251075" algn="l"/>
                <a:tab pos="-1350963" algn="l"/>
              </a:tabLst>
            </a:pPr>
            <a:r>
              <a:rPr lang="el-GR" sz="1600" b="0"/>
              <a:t>  Είναι αναγκαίο να τονισθεί, ότι τα "όρια εκμεταλλευσιμότητας" δίνουν τη μέση περιεκτικότητας σε ωφέλιμα ορυκτά και όχι την οριακή περιεκτικότητα (cut of-Grade), που είναι ένα γεωλογικοτεχνικό (μεταλλευτικό) μέγεθος και αναφέρεται στην κατώτατη περιεκτικότητα σε χρήσιμα ορυκτά, που επιτρέπει :</a:t>
            </a:r>
            <a:endParaRPr lang="en-US" sz="1600" b="0"/>
          </a:p>
          <a:p>
            <a:pPr algn="l">
              <a:tabLst>
                <a:tab pos="-2251075" algn="l"/>
                <a:tab pos="-1350963" algn="l"/>
              </a:tabLst>
            </a:pPr>
            <a:r>
              <a:rPr lang="el-GR" sz="1600" b="0"/>
              <a:t>1ον να συνυπολογισθεί στην ανάμιξη με υλικό υψηλότερης περιεκτικότητας, για το συνολικό υπολογισμό των αποθεμάτων,</a:t>
            </a:r>
            <a:endParaRPr lang="en-US" sz="1600" b="0"/>
          </a:p>
          <a:p>
            <a:pPr algn="l">
              <a:tabLst>
                <a:tab pos="-2251075" algn="l"/>
                <a:tab pos="-1350963" algn="l"/>
              </a:tabLst>
            </a:pPr>
            <a:r>
              <a:rPr lang="el-GR" sz="1600" b="0"/>
              <a:t>2ον να χρησιμοποιηθεί και για τον υπολογισμό του κόστους λειτουργικότητας του μεταλλείου (working costs).</a:t>
            </a:r>
            <a:endParaRPr lang="en-US" sz="1600" b="0"/>
          </a:p>
          <a:p>
            <a:pPr algn="l">
              <a:tabLst>
                <a:tab pos="-2251075" algn="l"/>
                <a:tab pos="-1350963" algn="l"/>
              </a:tabLst>
            </a:pPr>
            <a:r>
              <a:rPr lang="el-GR" sz="1600" b="0"/>
              <a:t>  Επειδή το "όριο εκμεταλλευσιμότητας" είναι ένα οικονομικό μέγεθος, μπορούν με τη βοήθεια αυτού του μεγέθους να δημιουργηθούν συντελεστές, οι οποίοι θα είναι χρήσιμοι τόσο στην αξιολόγησης ενός κοιτάσματος, όσο και για το προσδιορισμό της επιτυχίας μιας μεταλλευτικής επιχείρησης. Έτσι το πηλίκο της μέσης περιεκτικότητας προς το όριο εκμεταλλευσιμότητας χαρακτηρίζεται σαν "συντελεστής επιτυχίας της επιχείρησης". Εάν ο συντελεστής είναι μεγαλύτερος από 1 το μεταλλείο εργάζεται με κέρδος, εάν μικρότερος σε ζημιά (GOCHT 1983).</a:t>
            </a:r>
          </a:p>
        </p:txBody>
      </p:sp>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ChangeArrowheads="1"/>
          </p:cNvSpPr>
          <p:nvPr/>
        </p:nvSpPr>
        <p:spPr bwMode="auto">
          <a:xfrm>
            <a:off x="0" y="106363"/>
            <a:ext cx="8820150" cy="6321425"/>
          </a:xfrm>
          <a:prstGeom prst="rect">
            <a:avLst/>
          </a:prstGeom>
          <a:noFill/>
          <a:ln w="9525" algn="ctr">
            <a:noFill/>
            <a:miter lim="800000"/>
            <a:headEnd/>
            <a:tailEnd/>
          </a:ln>
          <a:effectLst/>
        </p:spPr>
        <p:txBody>
          <a:bodyPr rIns="-299943" bIns="0" anchor="ctr">
            <a:spAutoFit/>
          </a:bodyPr>
          <a:lstStyle/>
          <a:p>
            <a:pPr algn="ctr">
              <a:tabLst>
                <a:tab pos="-2251075" algn="l"/>
                <a:tab pos="-1350963" algn="l"/>
                <a:tab pos="182563" algn="l"/>
                <a:tab pos="481013" algn="l"/>
                <a:tab pos="639763" algn="l"/>
                <a:tab pos="914400" algn="l"/>
              </a:tabLst>
              <a:defRPr/>
            </a:pPr>
            <a:r>
              <a:rPr lang="el-GR" sz="1400">
                <a:effectLst>
                  <a:outerShdw blurRad="38100" dist="38100" dir="2700000" algn="tl">
                    <a:srgbClr val="C0C0C0"/>
                  </a:outerShdw>
                </a:effectLst>
              </a:rPr>
              <a:t>Η ΑΞΙΟΛΟΓΗΣΗ ΤΩΝ Ο.Π.Υ ΚΑΙ ΤΩΝ ΜΕΤΑΛΛΕΥΤΙΚΩΝ ΕΠΕΝΔΥΣΕΩΝ-ΒΑΣΙΚΟΙ ΣΥΝΤΕΛΕΣΤΕΣ ΠΟΥ ΤΗΝ ΕΠΗΡΕΑΖΟΥΝ</a:t>
            </a:r>
            <a:endParaRPr lang="en-GB" sz="1400">
              <a:effectLst>
                <a:outerShdw blurRad="38100" dist="38100" dir="2700000" algn="tl">
                  <a:srgbClr val="C0C0C0"/>
                </a:outerShdw>
              </a:effectLst>
            </a:endParaRPr>
          </a:p>
          <a:p>
            <a:pPr algn="l">
              <a:tabLst>
                <a:tab pos="-2251075" algn="l"/>
                <a:tab pos="-1350963" algn="l"/>
                <a:tab pos="182563" algn="l"/>
                <a:tab pos="481013" algn="l"/>
                <a:tab pos="639763" algn="l"/>
                <a:tab pos="914400" algn="l"/>
              </a:tabLst>
              <a:defRPr/>
            </a:pPr>
            <a:r>
              <a:rPr lang="el-GR" b="0"/>
              <a:t> </a:t>
            </a:r>
            <a:r>
              <a:rPr lang="el-GR" sz="1400" b="0"/>
              <a:t>Για την χρηματοοικονομική αξιολόγηση ενός μεταλλευτικού επενδυτικού σχεδίου ακολουθούνται σε γενικές γραμμές οι ίδιοι κανόνες όπως και για τις επενδύσεις τού δευτερογενούς και τριτογενούς τομέα τής παραγωγής.</a:t>
            </a:r>
            <a:endParaRPr lang="en-US" sz="1400" b="0"/>
          </a:p>
          <a:p>
            <a:pPr algn="l">
              <a:tabLst>
                <a:tab pos="-2251075" algn="l"/>
                <a:tab pos="-1350963" algn="l"/>
                <a:tab pos="182563" algn="l"/>
                <a:tab pos="481013" algn="l"/>
                <a:tab pos="639763" algn="l"/>
                <a:tab pos="914400" algn="l"/>
              </a:tabLst>
              <a:defRPr/>
            </a:pPr>
            <a:r>
              <a:rPr lang="el-GR" sz="1400" b="0"/>
              <a:t>Η διαφορά και ή δυσκολία, ταυτόχρονα , των μεταλλευτικών επενδύσεων έγκειται όπως τονίσθηκε ήδη σε προηγούμενα κεφάλαια, στην δυσκολία προσέγγισης των μεγεθών πού θα χρησιμοποιηθούν για την οικονομοτεχνική μελέτη για να μάς δώσουν μετά την επεξεργασία τους τον τελικό Ε.Σ.Α (IRR) και την Κ.Π.Α (NPV). Έτσι ενώ για τις άλλες επενδύσεις μεγέθη όπως π.χ δυναμικότητα παραγωγής, λειτουργικό κόστος, κόστος επένδυσης κλπ. μπορούν σε μία τελική οικονομοτεχνική μελέτη να προσεγγισθούν μέχρι και 95% , στις μεταλλευτικές επενδύσεις τα πράγματα είναι περισσότερο πολύπλοκα επειδή όλα τα παραπάνω είναι μεγέθη πού εξαρτώνται από φυσικές παραμέτρους π.χ η δυναμικότητα τής παραγωγής εξαρτάται άμεσα από το ύψος των αποθεμάτων, ενώ τα μεγέθη NPV και κυρίως το IRR εξαρτώνται σε πολύ μεγάλο βαθμό από τις τιμές των μετάλλων ή ΟΠΥ στην διεθνή αγορά, πού ως γνωστόν είναι εξαιρετικά αβέβαιες και ευμετάβλητες πολύ συχνά.</a:t>
            </a:r>
            <a:endParaRPr lang="en-US" sz="1400" b="0"/>
          </a:p>
          <a:p>
            <a:pPr algn="l">
              <a:tabLst>
                <a:tab pos="-2251075" algn="l"/>
                <a:tab pos="-1350963" algn="l"/>
                <a:tab pos="182563" algn="l"/>
                <a:tab pos="481013" algn="l"/>
                <a:tab pos="639763" algn="l"/>
                <a:tab pos="914400" algn="l"/>
              </a:tabLst>
              <a:defRPr/>
            </a:pPr>
            <a:r>
              <a:rPr lang="el-GR" sz="1400" b="0"/>
              <a:t>Σε γενικές πάντως γραμμές </a:t>
            </a:r>
            <a:r>
              <a:rPr lang="el-GR" sz="1400"/>
              <a:t>οι γενικοί συντελεστές αξιολόγησης ενός κοιτάσματος και μίας μελλοντικής μεταλλευτικής επένδυσης πού έχουν συμβολή στην οικονομική αξιολόγηση είναι οι παρακάτω:</a:t>
            </a:r>
            <a:endParaRPr lang="en-US" sz="1400" b="0"/>
          </a:p>
          <a:p>
            <a:pPr algn="l">
              <a:tabLst>
                <a:tab pos="-2251075" algn="l"/>
                <a:tab pos="-1350963" algn="l"/>
                <a:tab pos="182563" algn="l"/>
                <a:tab pos="481013" algn="l"/>
                <a:tab pos="639763" algn="l"/>
                <a:tab pos="914400" algn="l"/>
              </a:tabLst>
              <a:defRPr/>
            </a:pPr>
            <a:r>
              <a:rPr lang="el-GR" sz="1400" b="0"/>
              <a:t>     </a:t>
            </a:r>
            <a:r>
              <a:rPr lang="el-GR" sz="1400"/>
              <a:t> </a:t>
            </a:r>
            <a:r>
              <a:rPr lang="el-GR" sz="1400" u="sng">
                <a:effectLst>
                  <a:outerShdw blurRad="38100" dist="38100" dir="2700000" algn="tl">
                    <a:srgbClr val="C0C0C0"/>
                  </a:outerShdw>
                </a:effectLst>
              </a:rPr>
              <a:t>A. ΚΟΙΤΑΣΜΑΤΟΛΟΓΙΚΟΙ ΣΥΝΤΕΛΕΣΤΕΣ</a:t>
            </a:r>
            <a:endParaRPr lang="en-US" sz="1400" u="sng">
              <a:effectLst>
                <a:outerShdw blurRad="38100" dist="38100" dir="2700000" algn="tl">
                  <a:srgbClr val="C0C0C0"/>
                </a:outerShdw>
              </a:effectLst>
            </a:endParaRPr>
          </a:p>
          <a:p>
            <a:pPr algn="l">
              <a:buClr>
                <a:schemeClr val="accent2"/>
              </a:buClr>
              <a:buSzPct val="120000"/>
              <a:buFont typeface="Wingdings" pitchFamily="2" charset="2"/>
              <a:buChar char="ü"/>
              <a:tabLst>
                <a:tab pos="-2251075" algn="l"/>
                <a:tab pos="-1350963" algn="l"/>
                <a:tab pos="182563" algn="l"/>
                <a:tab pos="481013" algn="l"/>
                <a:tab pos="639763" algn="l"/>
                <a:tab pos="914400" algn="l"/>
              </a:tabLst>
              <a:defRPr/>
            </a:pPr>
            <a:r>
              <a:rPr lang="el-GR" sz="1400" b="0"/>
              <a:t>1.Είδος τής μεταλλοφορίας</a:t>
            </a:r>
            <a:endParaRPr lang="en-US" sz="1400" b="0"/>
          </a:p>
          <a:p>
            <a:pPr algn="l">
              <a:buClr>
                <a:schemeClr val="accent2"/>
              </a:buClr>
              <a:buSzPct val="120000"/>
              <a:buFont typeface="Wingdings" pitchFamily="2" charset="2"/>
              <a:buChar char="ü"/>
              <a:tabLst>
                <a:tab pos="-2251075" algn="l"/>
                <a:tab pos="-1350963" algn="l"/>
                <a:tab pos="182563" algn="l"/>
                <a:tab pos="481013" algn="l"/>
                <a:tab pos="639763" algn="l"/>
                <a:tab pos="914400" algn="l"/>
              </a:tabLst>
              <a:defRPr/>
            </a:pPr>
            <a:r>
              <a:rPr lang="el-GR" sz="1400" b="0"/>
              <a:t>2.Βάθος τής μεταλλοφορίας</a:t>
            </a:r>
            <a:endParaRPr lang="en-US" sz="1400" b="0"/>
          </a:p>
          <a:p>
            <a:pPr algn="l">
              <a:buClr>
                <a:schemeClr val="accent2"/>
              </a:buClr>
              <a:buSzPct val="120000"/>
              <a:buFont typeface="Wingdings" pitchFamily="2" charset="2"/>
              <a:buChar char="ü"/>
              <a:tabLst>
                <a:tab pos="-2251075" algn="l"/>
                <a:tab pos="-1350963" algn="l"/>
                <a:tab pos="182563" algn="l"/>
                <a:tab pos="481013" algn="l"/>
                <a:tab pos="639763" algn="l"/>
                <a:tab pos="914400" algn="l"/>
              </a:tabLst>
              <a:defRPr/>
            </a:pPr>
            <a:r>
              <a:rPr lang="el-GR" sz="1400" b="0"/>
              <a:t>3.Ύψος αποθεμάτων και μέση περιεκτικότητα σε μετάλλευμα</a:t>
            </a:r>
            <a:endParaRPr lang="en-US" sz="1400" b="0"/>
          </a:p>
          <a:p>
            <a:pPr algn="l">
              <a:buClr>
                <a:schemeClr val="accent2"/>
              </a:buClr>
              <a:buSzPct val="120000"/>
              <a:buFont typeface="Wingdings" pitchFamily="2" charset="2"/>
              <a:buChar char="ü"/>
              <a:tabLst>
                <a:tab pos="-2251075" algn="l"/>
                <a:tab pos="-1350963" algn="l"/>
                <a:tab pos="182563" algn="l"/>
                <a:tab pos="481013" algn="l"/>
                <a:tab pos="639763" algn="l"/>
                <a:tab pos="914400" algn="l"/>
              </a:tabLst>
              <a:defRPr/>
            </a:pPr>
            <a:r>
              <a:rPr lang="el-GR" sz="1400" b="0"/>
              <a:t>4.Δευτερελυοντα μέταλλα ή άλλα συστατικά πού αυξάνουν την αξία τού μεταλλεύματος(π.χ παρουσία Αu&amp;Ag σε κοίτασμα μικτών θειούχων)</a:t>
            </a:r>
            <a:endParaRPr lang="en-US" sz="1400" b="0"/>
          </a:p>
          <a:p>
            <a:pPr algn="l">
              <a:buClr>
                <a:schemeClr val="accent2"/>
              </a:buClr>
              <a:buSzPct val="120000"/>
              <a:buFont typeface="Wingdings" pitchFamily="2" charset="2"/>
              <a:buChar char="ü"/>
              <a:tabLst>
                <a:tab pos="-2251075" algn="l"/>
                <a:tab pos="-1350963" algn="l"/>
                <a:tab pos="182563" algn="l"/>
                <a:tab pos="481013" algn="l"/>
                <a:tab pos="639763" algn="l"/>
                <a:tab pos="914400" algn="l"/>
              </a:tabLst>
              <a:defRPr/>
            </a:pPr>
            <a:r>
              <a:rPr lang="el-GR" sz="1400" b="0"/>
              <a:t>5.Δευτερεύοντα συστατικά πού μειώνουν την αξία, την τιμή πώλησης τού μεταλλεύματος (π.χ παρουσία As σε κοίτασμα μικτών θειούχων η επεξεργασία τού οποίου δυνατόν να δημιουργεί περιβαλλοντικά προβλήματα)</a:t>
            </a:r>
            <a:endParaRPr lang="en-US" sz="1400" b="0"/>
          </a:p>
          <a:p>
            <a:pPr algn="l">
              <a:buClr>
                <a:schemeClr val="accent2"/>
              </a:buClr>
              <a:buSzPct val="120000"/>
              <a:buFont typeface="Wingdings" pitchFamily="2" charset="2"/>
              <a:buChar char="ü"/>
              <a:tabLst>
                <a:tab pos="-2251075" algn="l"/>
                <a:tab pos="-1350963" algn="l"/>
                <a:tab pos="182563" algn="l"/>
                <a:tab pos="481013" algn="l"/>
                <a:tab pos="639763" algn="l"/>
                <a:tab pos="914400" algn="l"/>
              </a:tabLst>
              <a:defRPr/>
            </a:pPr>
            <a:r>
              <a:rPr lang="el-GR" sz="1400" b="0"/>
              <a:t>6.Κοκκομετρική σύσταση</a:t>
            </a:r>
            <a:endParaRPr lang="en-US" sz="1400" b="0"/>
          </a:p>
          <a:p>
            <a:pPr algn="l">
              <a:buClr>
                <a:schemeClr val="accent2"/>
              </a:buClr>
              <a:buSzPct val="120000"/>
              <a:buFont typeface="Wingdings" pitchFamily="2" charset="2"/>
              <a:buChar char="ü"/>
              <a:tabLst>
                <a:tab pos="-2251075" algn="l"/>
                <a:tab pos="-1350963" algn="l"/>
                <a:tab pos="182563" algn="l"/>
                <a:tab pos="481013" algn="l"/>
                <a:tab pos="639763" algn="l"/>
                <a:tab pos="914400" algn="l"/>
              </a:tabLst>
              <a:defRPr/>
            </a:pPr>
            <a:r>
              <a:rPr lang="el-GR" sz="1400" b="0"/>
              <a:t>7.Τεκτονική και μικροτεκτονική τής περιοχής</a:t>
            </a:r>
          </a:p>
        </p:txBody>
      </p:sp>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ChangeArrowheads="1"/>
          </p:cNvSpPr>
          <p:nvPr/>
        </p:nvSpPr>
        <p:spPr bwMode="auto">
          <a:xfrm>
            <a:off x="107950" y="473075"/>
            <a:ext cx="8928100" cy="5915025"/>
          </a:xfrm>
          <a:prstGeom prst="rect">
            <a:avLst/>
          </a:prstGeom>
          <a:noFill/>
          <a:ln w="9525" algn="ctr">
            <a:noFill/>
            <a:miter lim="800000"/>
            <a:headEnd/>
            <a:tailEnd/>
          </a:ln>
          <a:effectLst/>
        </p:spPr>
        <p:txBody>
          <a:bodyPr anchor="ctr">
            <a:spAutoFit/>
          </a:bodyPr>
          <a:lstStyle/>
          <a:p>
            <a:pPr indent="71438" algn="ctr">
              <a:tabLst>
                <a:tab pos="-2251075" algn="l"/>
                <a:tab pos="-1350963" algn="l"/>
                <a:tab pos="182563" algn="l"/>
                <a:tab pos="639763" algn="l"/>
                <a:tab pos="914400" algn="l"/>
              </a:tabLst>
              <a:defRPr/>
            </a:pPr>
            <a:r>
              <a:rPr lang="el-GR" sz="1600" u="sng">
                <a:effectLst>
                  <a:outerShdw blurRad="38100" dist="38100" dir="2700000" algn="tl">
                    <a:srgbClr val="C0C0C0"/>
                  </a:outerShdw>
                </a:effectLst>
              </a:rPr>
              <a:t>Β.ΤΕΧΝΙΚΟΕΞΟΡΥΚΤΙΚΟΙ ΣΥΝΤΕΛΕΣΤΕΣ</a:t>
            </a:r>
            <a:endParaRPr lang="en-US" sz="1600" u="sng">
              <a:effectLst>
                <a:outerShdw blurRad="38100" dist="38100" dir="2700000" algn="tl">
                  <a:srgbClr val="C0C0C0"/>
                </a:outerShdw>
              </a:effectLst>
            </a:endParaRPr>
          </a:p>
          <a:p>
            <a:pPr indent="71438" algn="l">
              <a:buClr>
                <a:schemeClr val="bg2"/>
              </a:buClr>
              <a:buSzPct val="125000"/>
              <a:buFont typeface="Wingdings" pitchFamily="2" charset="2"/>
              <a:buChar char="Ø"/>
              <a:tabLst>
                <a:tab pos="-2251075" algn="l"/>
                <a:tab pos="-1350963" algn="l"/>
                <a:tab pos="182563" algn="l"/>
                <a:tab pos="639763" algn="l"/>
                <a:tab pos="914400" algn="l"/>
              </a:tabLst>
              <a:defRPr/>
            </a:pPr>
            <a:r>
              <a:rPr lang="el-GR" sz="1400" b="0"/>
              <a:t>1.Είδος εκμετάλλευσης(π.χ επιφανειακή ή υπόγεια)</a:t>
            </a:r>
            <a:endParaRPr lang="en-US" sz="1400" b="0"/>
          </a:p>
          <a:p>
            <a:pPr indent="71438" algn="l">
              <a:buClr>
                <a:schemeClr val="bg2"/>
              </a:buClr>
              <a:buSzPct val="125000"/>
              <a:buFont typeface="Wingdings" pitchFamily="2" charset="2"/>
              <a:buChar char="Ø"/>
              <a:tabLst>
                <a:tab pos="-2251075" algn="l"/>
                <a:tab pos="-1350963" algn="l"/>
                <a:tab pos="182563" algn="l"/>
                <a:tab pos="639763" algn="l"/>
                <a:tab pos="914400" algn="l"/>
              </a:tabLst>
              <a:defRPr/>
            </a:pPr>
            <a:r>
              <a:rPr lang="el-GR" sz="1400" b="0"/>
              <a:t>2.Βάθος τής μεταλλοφορίας</a:t>
            </a:r>
            <a:endParaRPr lang="en-US" sz="1400" b="0"/>
          </a:p>
          <a:p>
            <a:pPr indent="71438" algn="l">
              <a:buClr>
                <a:schemeClr val="bg2"/>
              </a:buClr>
              <a:buSzPct val="125000"/>
              <a:buFont typeface="Wingdings" pitchFamily="2" charset="2"/>
              <a:buChar char="Ø"/>
              <a:tabLst>
                <a:tab pos="-2251075" algn="l"/>
                <a:tab pos="-1350963" algn="l"/>
                <a:tab pos="182563" algn="l"/>
                <a:tab pos="639763" algn="l"/>
                <a:tab pos="914400" algn="l"/>
              </a:tabLst>
              <a:defRPr/>
            </a:pPr>
            <a:r>
              <a:rPr lang="el-GR" sz="1400" b="0"/>
              <a:t>3.Απώλειες σε μετάλλευμα κατά την εκμετάλλευση</a:t>
            </a:r>
            <a:endParaRPr lang="en-US" sz="1400" b="0"/>
          </a:p>
          <a:p>
            <a:pPr indent="71438" algn="l">
              <a:buClr>
                <a:schemeClr val="bg2"/>
              </a:buClr>
              <a:buSzPct val="125000"/>
              <a:buFont typeface="Wingdings" pitchFamily="2" charset="2"/>
              <a:buChar char="Ø"/>
              <a:tabLst>
                <a:tab pos="-2251075" algn="l"/>
                <a:tab pos="-1350963" algn="l"/>
                <a:tab pos="182563" algn="l"/>
                <a:tab pos="639763" algn="l"/>
                <a:tab pos="914400" algn="l"/>
              </a:tabLst>
              <a:defRPr/>
            </a:pPr>
            <a:r>
              <a:rPr lang="el-GR" sz="1400" b="0"/>
              <a:t>4.Μέθοδος εμπλουτισμού</a:t>
            </a:r>
            <a:endParaRPr lang="en-US" sz="1400" b="0"/>
          </a:p>
          <a:p>
            <a:pPr indent="71438" algn="l">
              <a:buClr>
                <a:schemeClr val="bg2"/>
              </a:buClr>
              <a:buSzPct val="125000"/>
              <a:buFont typeface="Wingdings" pitchFamily="2" charset="2"/>
              <a:buChar char="Ø"/>
              <a:tabLst>
                <a:tab pos="-2251075" algn="l"/>
                <a:tab pos="-1350963" algn="l"/>
                <a:tab pos="182563" algn="l"/>
                <a:tab pos="639763" algn="l"/>
                <a:tab pos="914400" algn="l"/>
              </a:tabLst>
              <a:defRPr/>
            </a:pPr>
            <a:r>
              <a:rPr lang="el-GR" sz="1400" b="0"/>
              <a:t>5.Ποσοστό ανάκτησης σε χρήσιμα ορυκτά κατά την επεξεργασία</a:t>
            </a:r>
            <a:endParaRPr lang="en-US" sz="1400" b="0"/>
          </a:p>
          <a:p>
            <a:pPr indent="71438" algn="l">
              <a:buClr>
                <a:schemeClr val="bg2"/>
              </a:buClr>
              <a:buSzPct val="125000"/>
              <a:buFont typeface="Wingdings" pitchFamily="2" charset="2"/>
              <a:buChar char="Ø"/>
              <a:tabLst>
                <a:tab pos="-2251075" algn="l"/>
                <a:tab pos="-1350963" algn="l"/>
                <a:tab pos="182563" algn="l"/>
                <a:tab pos="639763" algn="l"/>
                <a:tab pos="914400" algn="l"/>
              </a:tabLst>
              <a:defRPr/>
            </a:pPr>
            <a:r>
              <a:rPr lang="el-GR" sz="1400" b="0"/>
              <a:t>6.Ποιότητα προϊόντος</a:t>
            </a:r>
            <a:endParaRPr lang="en-US" sz="1400" b="0"/>
          </a:p>
          <a:p>
            <a:pPr indent="71438" algn="l">
              <a:tabLst>
                <a:tab pos="-2251075" algn="l"/>
                <a:tab pos="-1350963" algn="l"/>
                <a:tab pos="182563" algn="l"/>
                <a:tab pos="639763" algn="l"/>
                <a:tab pos="914400" algn="l"/>
              </a:tabLst>
              <a:defRPr/>
            </a:pPr>
            <a:r>
              <a:rPr lang="el-GR" sz="1400" b="0"/>
              <a:t>      </a:t>
            </a:r>
            <a:endParaRPr lang="en-US" sz="1400" b="0"/>
          </a:p>
          <a:p>
            <a:pPr indent="71438" algn="ctr">
              <a:tabLst>
                <a:tab pos="-2251075" algn="l"/>
                <a:tab pos="-1350963" algn="l"/>
                <a:tab pos="182563" algn="l"/>
                <a:tab pos="639763" algn="l"/>
                <a:tab pos="914400" algn="l"/>
              </a:tabLst>
              <a:defRPr/>
            </a:pPr>
            <a:r>
              <a:rPr lang="el-GR" sz="1400"/>
              <a:t> </a:t>
            </a:r>
            <a:r>
              <a:rPr lang="el-GR" sz="1600" u="sng">
                <a:effectLst>
                  <a:outerShdw blurRad="38100" dist="38100" dir="2700000" algn="tl">
                    <a:srgbClr val="C0C0C0"/>
                  </a:outerShdw>
                </a:effectLst>
              </a:rPr>
              <a:t>Γ.ΟΙΚΟΝΟΜΙΚΟΙ ΣΥΝΤΕΛΕΣΤΕΣ</a:t>
            </a:r>
            <a:endParaRPr lang="en-US" sz="1600" u="sng">
              <a:effectLst>
                <a:outerShdw blurRad="38100" dist="38100" dir="2700000" algn="tl">
                  <a:srgbClr val="C0C0C0"/>
                </a:outerShdw>
              </a:effectLst>
            </a:endParaRPr>
          </a:p>
          <a:p>
            <a:pPr indent="71438" algn="l">
              <a:buClr>
                <a:srgbClr val="3333CC"/>
              </a:buClr>
              <a:buSzPct val="120000"/>
              <a:buFont typeface="Wingdings" pitchFamily="2" charset="2"/>
              <a:buChar char="q"/>
              <a:tabLst>
                <a:tab pos="-2251075" algn="l"/>
                <a:tab pos="-1350963" algn="l"/>
                <a:tab pos="182563" algn="l"/>
                <a:tab pos="639763" algn="l"/>
                <a:tab pos="914400" algn="l"/>
              </a:tabLst>
              <a:defRPr/>
            </a:pPr>
            <a:r>
              <a:rPr lang="el-GR" sz="1400" b="0"/>
              <a:t>1.Δυναμικότητα μεταλλείου</a:t>
            </a:r>
            <a:endParaRPr lang="en-US" sz="1400" b="0"/>
          </a:p>
          <a:p>
            <a:pPr indent="71438" algn="l">
              <a:buClr>
                <a:srgbClr val="3333CC"/>
              </a:buClr>
              <a:buSzPct val="120000"/>
              <a:buFont typeface="Wingdings" pitchFamily="2" charset="2"/>
              <a:buChar char="q"/>
              <a:tabLst>
                <a:tab pos="-2251075" algn="l"/>
                <a:tab pos="-1350963" algn="l"/>
                <a:tab pos="182563" algn="l"/>
                <a:tab pos="639763" algn="l"/>
                <a:tab pos="914400" algn="l"/>
              </a:tabLst>
              <a:defRPr/>
            </a:pPr>
            <a:r>
              <a:rPr lang="el-GR" sz="1400" b="0"/>
              <a:t>2.Κόστος παραγωγής</a:t>
            </a:r>
            <a:endParaRPr lang="en-US" sz="1400" b="0"/>
          </a:p>
          <a:p>
            <a:pPr indent="71438" algn="l">
              <a:buClr>
                <a:srgbClr val="3333CC"/>
              </a:buClr>
              <a:buSzPct val="120000"/>
              <a:buFont typeface="Wingdings" pitchFamily="2" charset="2"/>
              <a:buChar char="q"/>
              <a:tabLst>
                <a:tab pos="-2251075" algn="l"/>
                <a:tab pos="-1350963" algn="l"/>
                <a:tab pos="182563" algn="l"/>
                <a:tab pos="639763" algn="l"/>
                <a:tab pos="914400" algn="l"/>
              </a:tabLst>
              <a:defRPr/>
            </a:pPr>
            <a:r>
              <a:rPr lang="el-GR" sz="1400" b="0"/>
              <a:t>3.Τιμή πώλησης προϊόντος</a:t>
            </a:r>
            <a:endParaRPr lang="en-US" sz="1400" b="0"/>
          </a:p>
          <a:p>
            <a:pPr indent="71438" algn="l">
              <a:tabLst>
                <a:tab pos="-2251075" algn="l"/>
                <a:tab pos="-1350963" algn="l"/>
                <a:tab pos="182563" algn="l"/>
                <a:tab pos="639763" algn="l"/>
                <a:tab pos="914400" algn="l"/>
              </a:tabLst>
              <a:defRPr/>
            </a:pPr>
            <a:r>
              <a:rPr lang="el-GR" sz="1400" b="0"/>
              <a:t>Τα στοιχεία Α Β Γ πρέπει να λαμβάνονται πάντα υπ'όψη διότι μάς επιτρέπουν να προσδιορίσουμε και ένα άλλο ουσιαστικό στοιχείο: Τα  χρόνια λειτουργίας τού μελλοντικού μεταλλείου. Τα χρόνια όμως αυτά είναι άμεσα εξαρτώμενα από την ημερήσια δυναμικότητα και αυτή με την σειρά της εξαρτάται από το ύψος των αποθεμάτων και την τιμή πώλησης τού προϊόντος. Έτσι σε περιόδους ανάκαμψης των τιμών των ΟΠΥ ή μετάλλων η παραγωγή είναι μεγαλύτερη ενώ το αντίθετο συμβαίνει συνήθως σε περιόδους οικονομικής ύφεσης πού οδηγεί στην πτώση των περισσοτέρων ΟΠΥ και μετάλλων διεθνώς. Υπάρχει βέβαια και η περίπτωση η ημερήσια ή μηνιαία δυναμικότητα να παραμένει σταθερή ακόμη και σε περιόδους ύφεσης των τιμών ώστε να υπάρχει STOCK για τις περιόδους ανάκαμψης. Τέτοιες επιλογές εξαρτώνται από την πολιτική και τα χρηματοοικονομικά δεδομένα τις συγκεκριμένης εταιρείας και γενικότερα από το οικονομικό περιβάλλον την χώρας.</a:t>
            </a:r>
            <a:r>
              <a:rPr lang="el-GR" sz="1400"/>
              <a:t> </a:t>
            </a:r>
          </a:p>
        </p:txBody>
      </p:sp>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ChangeArrowheads="1"/>
          </p:cNvSpPr>
          <p:nvPr/>
        </p:nvSpPr>
        <p:spPr bwMode="auto">
          <a:xfrm>
            <a:off x="1331913" y="115888"/>
            <a:ext cx="4645025" cy="671512"/>
          </a:xfrm>
          <a:prstGeom prst="rect">
            <a:avLst/>
          </a:prstGeom>
          <a:noFill/>
          <a:ln w="9525" algn="ctr">
            <a:solidFill>
              <a:schemeClr val="tx1"/>
            </a:solidFill>
            <a:miter lim="800000"/>
            <a:headEnd/>
            <a:tailEnd/>
          </a:ln>
        </p:spPr>
        <p:txBody>
          <a:bodyPr wrap="none" anchor="ctr">
            <a:spAutoFit/>
          </a:bodyPr>
          <a:lstStyle/>
          <a:p>
            <a:pPr algn="l">
              <a:lnSpc>
                <a:spcPct val="70000"/>
              </a:lnSpc>
            </a:pPr>
            <a:r>
              <a:rPr lang="el-GR"/>
              <a:t>1.ΕΡΕΥΝΑ</a:t>
            </a:r>
            <a:r>
              <a:rPr lang="en-US"/>
              <a:t>:</a:t>
            </a:r>
            <a:r>
              <a:rPr lang="el-GR"/>
              <a:t>ΤΑΞΙΝΟΜΗΣΗ-ΜΕΛΕΤΗ-ΣΥΝΘΕΣΗ ΟΛΩΝ ΤΩΝ </a:t>
            </a:r>
          </a:p>
          <a:p>
            <a:pPr algn="l">
              <a:lnSpc>
                <a:spcPct val="70000"/>
              </a:lnSpc>
            </a:pPr>
            <a:r>
              <a:rPr lang="el-GR"/>
              <a:t>ΕΡΕΥΝΗΤΙΚΩΝΔΕΔΟΜΕΝΩΝ(Γεωλογικών, κοιτασματολογικών, </a:t>
            </a:r>
          </a:p>
          <a:p>
            <a:pPr algn="l">
              <a:lnSpc>
                <a:spcPct val="70000"/>
              </a:lnSpc>
            </a:pPr>
            <a:r>
              <a:rPr lang="el-GR"/>
              <a:t>Τεκτονικών, αγοράς κλπ.)</a:t>
            </a:r>
            <a:endParaRPr lang="en-US"/>
          </a:p>
        </p:txBody>
      </p:sp>
      <p:sp>
        <p:nvSpPr>
          <p:cNvPr id="61443" name="Rectangle 8"/>
          <p:cNvSpPr>
            <a:spLocks noChangeArrowheads="1"/>
          </p:cNvSpPr>
          <p:nvPr/>
        </p:nvSpPr>
        <p:spPr bwMode="auto">
          <a:xfrm>
            <a:off x="1258888" y="1196975"/>
            <a:ext cx="5572125" cy="614363"/>
          </a:xfrm>
          <a:prstGeom prst="rect">
            <a:avLst/>
          </a:prstGeom>
          <a:noFill/>
          <a:ln w="9525" algn="ctr">
            <a:solidFill>
              <a:schemeClr val="tx1"/>
            </a:solidFill>
            <a:miter lim="800000"/>
            <a:headEnd/>
            <a:tailEnd/>
          </a:ln>
        </p:spPr>
        <p:txBody>
          <a:bodyPr wrap="none" anchor="ctr">
            <a:spAutoFit/>
          </a:bodyPr>
          <a:lstStyle/>
          <a:p>
            <a:pPr algn="l">
              <a:lnSpc>
                <a:spcPct val="60000"/>
              </a:lnSpc>
            </a:pPr>
            <a:r>
              <a:rPr lang="el-GR"/>
              <a:t>ΕΝΑΡΞΗ ΤΗΣ ΔΙΑΧΡΟΝΙΚΗΣ ΚΑΙ ΚΑΤΆ ΦΑΣΕΙΣ ΟΙΚΟΝΟΜΟΤΕΧΝΙΚΗΣ</a:t>
            </a:r>
          </a:p>
          <a:p>
            <a:pPr algn="l">
              <a:lnSpc>
                <a:spcPct val="60000"/>
              </a:lnSpc>
            </a:pPr>
            <a:r>
              <a:rPr lang="el-GR"/>
              <a:t>ΑΞΙΟΛΟΓΗΣΗΣ ΤΗΣ ΕΠΕΝΔΥΣΗΣ ΜΕ ΒΑΣΗ ΤΑ ΠΑΡΑΚΑΤΩ ΚΥΡΙΩΤΕΡΑ</a:t>
            </a:r>
          </a:p>
          <a:p>
            <a:pPr algn="l">
              <a:lnSpc>
                <a:spcPct val="60000"/>
              </a:lnSpc>
            </a:pPr>
            <a:r>
              <a:rPr lang="el-GR"/>
              <a:t>ΚΡΙΤΗΡΙΑ</a:t>
            </a:r>
            <a:endParaRPr lang="en-US"/>
          </a:p>
        </p:txBody>
      </p:sp>
      <p:sp>
        <p:nvSpPr>
          <p:cNvPr id="61444" name="Line 9"/>
          <p:cNvSpPr>
            <a:spLocks noChangeShapeType="1"/>
          </p:cNvSpPr>
          <p:nvPr/>
        </p:nvSpPr>
        <p:spPr bwMode="auto">
          <a:xfrm>
            <a:off x="3635375" y="765175"/>
            <a:ext cx="0" cy="433388"/>
          </a:xfrm>
          <a:prstGeom prst="line">
            <a:avLst/>
          </a:prstGeom>
          <a:noFill/>
          <a:ln w="12700">
            <a:solidFill>
              <a:schemeClr val="accent2"/>
            </a:solidFill>
            <a:round/>
            <a:headEnd/>
            <a:tailEnd type="triangle" w="med" len="med"/>
          </a:ln>
        </p:spPr>
        <p:txBody>
          <a:bodyPr>
            <a:spAutoFit/>
          </a:bodyPr>
          <a:lstStyle/>
          <a:p>
            <a:endParaRPr lang="en-US"/>
          </a:p>
        </p:txBody>
      </p:sp>
      <p:sp>
        <p:nvSpPr>
          <p:cNvPr id="61445" name="Rectangle 10"/>
          <p:cNvSpPr>
            <a:spLocks noChangeArrowheads="1"/>
          </p:cNvSpPr>
          <p:nvPr/>
        </p:nvSpPr>
        <p:spPr bwMode="auto">
          <a:xfrm>
            <a:off x="2771775" y="2276475"/>
            <a:ext cx="2171700" cy="747713"/>
          </a:xfrm>
          <a:prstGeom prst="rect">
            <a:avLst/>
          </a:prstGeom>
          <a:noFill/>
          <a:ln w="12700" algn="ctr">
            <a:solidFill>
              <a:schemeClr val="tx1"/>
            </a:solidFill>
            <a:miter lim="800000"/>
            <a:headEnd/>
            <a:tailEnd/>
          </a:ln>
        </p:spPr>
        <p:txBody>
          <a:bodyPr anchor="ctr">
            <a:spAutoFit/>
          </a:bodyPr>
          <a:lstStyle/>
          <a:p>
            <a:pPr algn="l">
              <a:lnSpc>
                <a:spcPct val="70000"/>
              </a:lnSpc>
            </a:pPr>
            <a:r>
              <a:rPr lang="el-GR"/>
              <a:t>1.Προσδιορισμός και ταξινόμηση του ή των Τύπων κοιτασμάτων. Τελικα συμπεράσματα από την κοιτασματολογική μελέτη</a:t>
            </a:r>
            <a:endParaRPr lang="en-US"/>
          </a:p>
        </p:txBody>
      </p:sp>
      <p:sp>
        <p:nvSpPr>
          <p:cNvPr id="61446" name="Line 11"/>
          <p:cNvSpPr>
            <a:spLocks noChangeShapeType="1"/>
          </p:cNvSpPr>
          <p:nvPr/>
        </p:nvSpPr>
        <p:spPr bwMode="auto">
          <a:xfrm>
            <a:off x="3708400" y="1773238"/>
            <a:ext cx="0" cy="504825"/>
          </a:xfrm>
          <a:prstGeom prst="line">
            <a:avLst/>
          </a:prstGeom>
          <a:noFill/>
          <a:ln w="12700">
            <a:solidFill>
              <a:schemeClr val="accent2"/>
            </a:solidFill>
            <a:round/>
            <a:headEnd/>
            <a:tailEnd type="triangle" w="med" len="med"/>
          </a:ln>
        </p:spPr>
        <p:txBody>
          <a:bodyPr>
            <a:spAutoFit/>
          </a:bodyPr>
          <a:lstStyle/>
          <a:p>
            <a:endParaRPr lang="en-US"/>
          </a:p>
        </p:txBody>
      </p:sp>
      <p:sp>
        <p:nvSpPr>
          <p:cNvPr id="61447" name="Rectangle 12"/>
          <p:cNvSpPr>
            <a:spLocks noChangeArrowheads="1"/>
          </p:cNvSpPr>
          <p:nvPr/>
        </p:nvSpPr>
        <p:spPr bwMode="auto">
          <a:xfrm>
            <a:off x="2700338" y="3573463"/>
            <a:ext cx="2519362" cy="836612"/>
          </a:xfrm>
          <a:prstGeom prst="rect">
            <a:avLst/>
          </a:prstGeom>
          <a:noFill/>
          <a:ln w="9525" algn="ctr">
            <a:solidFill>
              <a:schemeClr val="tx1"/>
            </a:solidFill>
            <a:miter lim="800000"/>
            <a:headEnd/>
            <a:tailEnd/>
          </a:ln>
        </p:spPr>
        <p:txBody>
          <a:bodyPr anchor="ctr">
            <a:spAutoFit/>
          </a:bodyPr>
          <a:lstStyle/>
          <a:p>
            <a:pPr algn="l">
              <a:lnSpc>
                <a:spcPct val="70000"/>
              </a:lnSpc>
            </a:pPr>
            <a:r>
              <a:rPr lang="el-GR"/>
              <a:t>2.Προσδιορισμός ΤΩΝ ΕΛΑΧΙΣΤΑ ΑΠΟΔΕΚΤΩΝ ΚΡΙΤΗΡΙΩΝ ΑΠΟΘΕΜΑΤΩΝ&amp;</a:t>
            </a:r>
          </a:p>
          <a:p>
            <a:pPr algn="l">
              <a:lnSpc>
                <a:spcPct val="70000"/>
              </a:lnSpc>
            </a:pPr>
            <a:r>
              <a:rPr lang="el-GR"/>
              <a:t>ΠΕΡΙΕΚΤΙΚΟΤΗΤΑΣ για την έναρξη της επένδυσης </a:t>
            </a:r>
            <a:endParaRPr lang="en-US"/>
          </a:p>
        </p:txBody>
      </p:sp>
      <p:sp>
        <p:nvSpPr>
          <p:cNvPr id="61448" name="Line 13"/>
          <p:cNvSpPr>
            <a:spLocks noChangeShapeType="1"/>
          </p:cNvSpPr>
          <p:nvPr/>
        </p:nvSpPr>
        <p:spPr bwMode="auto">
          <a:xfrm>
            <a:off x="3635375" y="2997200"/>
            <a:ext cx="0" cy="576263"/>
          </a:xfrm>
          <a:prstGeom prst="line">
            <a:avLst/>
          </a:prstGeom>
          <a:noFill/>
          <a:ln w="12700">
            <a:solidFill>
              <a:schemeClr val="tx2"/>
            </a:solidFill>
            <a:round/>
            <a:headEnd/>
            <a:tailEnd type="triangle" w="med" len="med"/>
          </a:ln>
        </p:spPr>
        <p:txBody>
          <a:bodyPr>
            <a:spAutoFit/>
          </a:bodyPr>
          <a:lstStyle/>
          <a:p>
            <a:endParaRPr lang="en-US"/>
          </a:p>
        </p:txBody>
      </p:sp>
      <p:sp>
        <p:nvSpPr>
          <p:cNvPr id="61449" name="Rectangle 14"/>
          <p:cNvSpPr>
            <a:spLocks noChangeArrowheads="1"/>
          </p:cNvSpPr>
          <p:nvPr/>
        </p:nvSpPr>
        <p:spPr bwMode="auto">
          <a:xfrm>
            <a:off x="2268538" y="4652963"/>
            <a:ext cx="3821112" cy="815975"/>
          </a:xfrm>
          <a:prstGeom prst="rect">
            <a:avLst/>
          </a:prstGeom>
          <a:noFill/>
          <a:ln w="9525" algn="ctr">
            <a:solidFill>
              <a:schemeClr val="tx1"/>
            </a:solidFill>
            <a:miter lim="800000"/>
            <a:headEnd/>
            <a:tailEnd/>
          </a:ln>
        </p:spPr>
        <p:txBody>
          <a:bodyPr wrap="none" anchor="ctr">
            <a:spAutoFit/>
          </a:bodyPr>
          <a:lstStyle/>
          <a:p>
            <a:pPr algn="l">
              <a:lnSpc>
                <a:spcPct val="60000"/>
              </a:lnSpc>
            </a:pPr>
            <a:r>
              <a:rPr lang="el-GR"/>
              <a:t>3.Προσδιορισμός κόστους κεφαλαίου που απαιτείται</a:t>
            </a:r>
          </a:p>
          <a:p>
            <a:pPr algn="l">
              <a:lnSpc>
                <a:spcPct val="60000"/>
              </a:lnSpc>
            </a:pPr>
            <a:r>
              <a:rPr lang="el-GR"/>
              <a:t>για την λεπτομερή έρευνα και οικονομοτεχνική μελέτη</a:t>
            </a:r>
          </a:p>
          <a:p>
            <a:pPr algn="l">
              <a:lnSpc>
                <a:spcPct val="60000"/>
              </a:lnSpc>
            </a:pPr>
            <a:r>
              <a:rPr lang="el-GR"/>
              <a:t>καθώς και των επενδύσεων που αφορούν τη δημιουργία</a:t>
            </a:r>
          </a:p>
          <a:p>
            <a:pPr algn="l">
              <a:lnSpc>
                <a:spcPct val="60000"/>
              </a:lnSpc>
            </a:pPr>
            <a:r>
              <a:rPr lang="el-GR"/>
              <a:t>μεταλλείου και μονάδας εμπλουτισμού</a:t>
            </a:r>
            <a:endParaRPr lang="en-US"/>
          </a:p>
        </p:txBody>
      </p:sp>
      <p:sp>
        <p:nvSpPr>
          <p:cNvPr id="61450" name="Line 15"/>
          <p:cNvSpPr>
            <a:spLocks noChangeShapeType="1"/>
          </p:cNvSpPr>
          <p:nvPr/>
        </p:nvSpPr>
        <p:spPr bwMode="auto">
          <a:xfrm>
            <a:off x="3708400" y="4437063"/>
            <a:ext cx="0" cy="287337"/>
          </a:xfrm>
          <a:prstGeom prst="line">
            <a:avLst/>
          </a:prstGeom>
          <a:noFill/>
          <a:ln w="12700">
            <a:solidFill>
              <a:schemeClr val="accent2"/>
            </a:solidFill>
            <a:round/>
            <a:headEnd/>
            <a:tailEnd type="triangle" w="med" len="med"/>
          </a:ln>
        </p:spPr>
        <p:txBody>
          <a:bodyPr>
            <a:spAutoFit/>
          </a:bodyPr>
          <a:lstStyle/>
          <a:p>
            <a:endParaRPr lang="en-US"/>
          </a:p>
        </p:txBody>
      </p:sp>
      <p:sp>
        <p:nvSpPr>
          <p:cNvPr id="61451" name="Rectangle 16"/>
          <p:cNvSpPr>
            <a:spLocks noChangeArrowheads="1"/>
          </p:cNvSpPr>
          <p:nvPr/>
        </p:nvSpPr>
        <p:spPr bwMode="auto">
          <a:xfrm>
            <a:off x="2176463" y="5632450"/>
            <a:ext cx="4411662" cy="984250"/>
          </a:xfrm>
          <a:prstGeom prst="rect">
            <a:avLst/>
          </a:prstGeom>
          <a:noFill/>
          <a:ln w="9525" algn="ctr">
            <a:solidFill>
              <a:schemeClr val="tx1"/>
            </a:solidFill>
            <a:miter lim="800000"/>
            <a:headEnd/>
            <a:tailEnd/>
          </a:ln>
        </p:spPr>
        <p:txBody>
          <a:bodyPr anchor="ctr">
            <a:spAutoFit/>
          </a:bodyPr>
          <a:lstStyle/>
          <a:p>
            <a:pPr algn="l">
              <a:lnSpc>
                <a:spcPct val="50000"/>
              </a:lnSpc>
            </a:pPr>
            <a:endParaRPr lang="el-GR"/>
          </a:p>
          <a:p>
            <a:pPr algn="l">
              <a:lnSpc>
                <a:spcPct val="50000"/>
              </a:lnSpc>
            </a:pPr>
            <a:r>
              <a:rPr lang="el-GR"/>
              <a:t>4.Προσδιορισμός του ελάχιστα αποδεκτού Ε.Σ.Α(</a:t>
            </a:r>
            <a:r>
              <a:rPr lang="en-US"/>
              <a:t>IRR)</a:t>
            </a:r>
            <a:endParaRPr lang="el-GR"/>
          </a:p>
          <a:p>
            <a:pPr algn="l">
              <a:lnSpc>
                <a:spcPct val="50000"/>
              </a:lnSpc>
            </a:pPr>
            <a:r>
              <a:rPr lang="el-GR"/>
              <a:t>που θέτει η κάθε Εταιρεία. Συνήθως είναι αρκετά</a:t>
            </a:r>
          </a:p>
          <a:p>
            <a:pPr algn="l">
              <a:lnSpc>
                <a:spcPct val="50000"/>
              </a:lnSpc>
            </a:pPr>
            <a:r>
              <a:rPr lang="el-GR"/>
              <a:t>μεγαλύτερος του τρέχοντος επιτοκίου προεξόφλησης </a:t>
            </a:r>
            <a:endParaRPr lang="en-US"/>
          </a:p>
          <a:p>
            <a:pPr algn="l">
              <a:lnSpc>
                <a:spcPct val="80000"/>
              </a:lnSpc>
            </a:pPr>
            <a:endParaRPr lang="en-US"/>
          </a:p>
        </p:txBody>
      </p:sp>
      <p:sp>
        <p:nvSpPr>
          <p:cNvPr id="61452" name="Line 17"/>
          <p:cNvSpPr>
            <a:spLocks noChangeShapeType="1"/>
          </p:cNvSpPr>
          <p:nvPr/>
        </p:nvSpPr>
        <p:spPr bwMode="auto">
          <a:xfrm>
            <a:off x="3708400" y="5300663"/>
            <a:ext cx="0" cy="360362"/>
          </a:xfrm>
          <a:prstGeom prst="line">
            <a:avLst/>
          </a:prstGeom>
          <a:noFill/>
          <a:ln w="12700">
            <a:solidFill>
              <a:schemeClr val="tx2"/>
            </a:solidFill>
            <a:round/>
            <a:headEnd/>
            <a:tailEnd type="triangle" w="med" len="med"/>
          </a:ln>
        </p:spPr>
        <p:txBody>
          <a:bodyPr>
            <a:spAutoFit/>
          </a:bodyPr>
          <a:lstStyle/>
          <a:p>
            <a:endParaRPr lang="en-US"/>
          </a:p>
        </p:txBody>
      </p:sp>
      <p:sp>
        <p:nvSpPr>
          <p:cNvPr id="61453" name="Rectangle 18"/>
          <p:cNvSpPr>
            <a:spLocks noChangeArrowheads="1"/>
          </p:cNvSpPr>
          <p:nvPr/>
        </p:nvSpPr>
        <p:spPr bwMode="auto">
          <a:xfrm>
            <a:off x="6804025" y="5373688"/>
            <a:ext cx="2195513" cy="1277937"/>
          </a:xfrm>
          <a:prstGeom prst="rect">
            <a:avLst/>
          </a:prstGeom>
          <a:noFill/>
          <a:ln w="9525" algn="ctr">
            <a:solidFill>
              <a:schemeClr val="tx1"/>
            </a:solidFill>
            <a:miter lim="800000"/>
            <a:headEnd/>
            <a:tailEnd/>
          </a:ln>
        </p:spPr>
        <p:txBody>
          <a:bodyPr anchor="ctr">
            <a:spAutoFit/>
          </a:bodyPr>
          <a:lstStyle/>
          <a:p>
            <a:pPr algn="l">
              <a:lnSpc>
                <a:spcPct val="70000"/>
              </a:lnSpc>
            </a:pPr>
            <a:r>
              <a:rPr lang="el-GR"/>
              <a:t>5.Υπολογισμός της Κ.Π.Α(</a:t>
            </a:r>
            <a:r>
              <a:rPr lang="en-US"/>
              <a:t>N.P.V)</a:t>
            </a:r>
          </a:p>
          <a:p>
            <a:pPr algn="l">
              <a:lnSpc>
                <a:spcPct val="70000"/>
              </a:lnSpc>
            </a:pPr>
            <a:r>
              <a:rPr lang="el-GR"/>
              <a:t>Εφ’ όσον είναι &gt;0 γίνεται ένας </a:t>
            </a:r>
          </a:p>
          <a:p>
            <a:pPr algn="l">
              <a:lnSpc>
                <a:spcPct val="70000"/>
              </a:lnSpc>
            </a:pPr>
            <a:r>
              <a:rPr lang="el-GR"/>
              <a:t>πρώτος υπολογισμός του καθορισμένου</a:t>
            </a:r>
          </a:p>
          <a:p>
            <a:pPr algn="l">
              <a:lnSpc>
                <a:spcPct val="70000"/>
              </a:lnSpc>
            </a:pPr>
            <a:r>
              <a:rPr lang="el-GR"/>
              <a:t>για κάθε Εταιρεία ύψους επένδυσης</a:t>
            </a:r>
            <a:endParaRPr lang="en-US"/>
          </a:p>
        </p:txBody>
      </p:sp>
      <p:sp>
        <p:nvSpPr>
          <p:cNvPr id="61454" name="Line 19"/>
          <p:cNvSpPr>
            <a:spLocks noChangeShapeType="1"/>
          </p:cNvSpPr>
          <p:nvPr/>
        </p:nvSpPr>
        <p:spPr bwMode="auto">
          <a:xfrm>
            <a:off x="6588125" y="6165850"/>
            <a:ext cx="215900" cy="0"/>
          </a:xfrm>
          <a:prstGeom prst="line">
            <a:avLst/>
          </a:prstGeom>
          <a:noFill/>
          <a:ln w="12700">
            <a:solidFill>
              <a:schemeClr val="tx1"/>
            </a:solidFill>
            <a:round/>
            <a:headEnd/>
            <a:tailEnd type="triangle" w="med" len="med"/>
          </a:ln>
        </p:spPr>
        <p:txBody>
          <a:bodyPr>
            <a:spAutoFit/>
          </a:bodyPr>
          <a:lstStyle/>
          <a:p>
            <a:endParaRPr lang="en-US"/>
          </a:p>
        </p:txBody>
      </p:sp>
      <p:sp>
        <p:nvSpPr>
          <p:cNvPr id="61455" name="Rectangle 20"/>
          <p:cNvSpPr>
            <a:spLocks noChangeArrowheads="1"/>
          </p:cNvSpPr>
          <p:nvPr/>
        </p:nvSpPr>
        <p:spPr bwMode="auto">
          <a:xfrm>
            <a:off x="6227763" y="3573463"/>
            <a:ext cx="2736850" cy="839787"/>
          </a:xfrm>
          <a:prstGeom prst="rect">
            <a:avLst/>
          </a:prstGeom>
          <a:noFill/>
          <a:ln w="12700" algn="ctr">
            <a:solidFill>
              <a:schemeClr val="tx1"/>
            </a:solidFill>
            <a:miter lim="800000"/>
            <a:headEnd/>
            <a:tailEnd/>
          </a:ln>
        </p:spPr>
        <p:txBody>
          <a:bodyPr anchor="ctr">
            <a:spAutoFit/>
          </a:bodyPr>
          <a:lstStyle/>
          <a:p>
            <a:pPr algn="l">
              <a:lnSpc>
                <a:spcPct val="70000"/>
              </a:lnSpc>
            </a:pPr>
            <a:r>
              <a:rPr lang="el-GR"/>
              <a:t>ΟΙ ΚΥΡΙΩΤΕΡΟΙ ΠΑΡΑΜΕΤΡΟΙ</a:t>
            </a:r>
          </a:p>
          <a:p>
            <a:pPr algn="l">
              <a:lnSpc>
                <a:spcPct val="70000"/>
              </a:lnSpc>
            </a:pPr>
            <a:r>
              <a:rPr lang="el-GR"/>
              <a:t>ΠΟΥ ΠΡΟΣΔΙΟΡΙΖΟΥΝ ΤΗΝ ΟΙΚΟΝΟΜΙΚΟΤΗΤΑ ΥΠΟΚΕΙΝΤΑΙ ΣΕ ΑΝΑΛΥΣΗ ΡΙΣΚΟΥ ΚΑΙ ΕΥΑΙΣΘΗΣΙΑΣ</a:t>
            </a:r>
            <a:endParaRPr lang="en-US"/>
          </a:p>
        </p:txBody>
      </p:sp>
      <p:sp>
        <p:nvSpPr>
          <p:cNvPr id="61456" name="Line 21"/>
          <p:cNvSpPr>
            <a:spLocks noChangeShapeType="1"/>
          </p:cNvSpPr>
          <p:nvPr/>
        </p:nvSpPr>
        <p:spPr bwMode="auto">
          <a:xfrm flipV="1">
            <a:off x="7596188" y="4437063"/>
            <a:ext cx="0" cy="1008062"/>
          </a:xfrm>
          <a:prstGeom prst="line">
            <a:avLst/>
          </a:prstGeom>
          <a:noFill/>
          <a:ln w="12700">
            <a:solidFill>
              <a:schemeClr val="accent2"/>
            </a:solidFill>
            <a:round/>
            <a:headEnd/>
            <a:tailEnd type="triangle" w="med" len="med"/>
          </a:ln>
        </p:spPr>
        <p:txBody>
          <a:bodyPr>
            <a:spAutoFit/>
          </a:bodyPr>
          <a:lstStyle/>
          <a:p>
            <a:endParaRPr lang="en-US"/>
          </a:p>
        </p:txBody>
      </p:sp>
      <p:sp>
        <p:nvSpPr>
          <p:cNvPr id="61457" name="Oval 22"/>
          <p:cNvSpPr>
            <a:spLocks noChangeArrowheads="1"/>
          </p:cNvSpPr>
          <p:nvPr/>
        </p:nvSpPr>
        <p:spPr bwMode="auto">
          <a:xfrm>
            <a:off x="5867400" y="2060575"/>
            <a:ext cx="3178175" cy="1147763"/>
          </a:xfrm>
          <a:prstGeom prst="ellipse">
            <a:avLst/>
          </a:prstGeom>
          <a:solidFill>
            <a:srgbClr val="CCFFCC">
              <a:alpha val="98822"/>
            </a:srgbClr>
          </a:solidFill>
          <a:ln w="19050" algn="ctr">
            <a:solidFill>
              <a:schemeClr val="tx1"/>
            </a:solidFill>
            <a:round/>
            <a:headEnd/>
            <a:tailEnd/>
          </a:ln>
        </p:spPr>
        <p:txBody>
          <a:bodyPr wrap="none" anchor="ctr">
            <a:spAutoFit/>
          </a:bodyPr>
          <a:lstStyle/>
          <a:p>
            <a:pPr algn="l"/>
            <a:r>
              <a:rPr lang="el-GR">
                <a:solidFill>
                  <a:srgbClr val="FF0000"/>
                </a:solidFill>
              </a:rPr>
              <a:t>ΕΝΑΡΞΗ ΕΚΜΕΤΑΛΛΕΥΣΗΣ</a:t>
            </a:r>
          </a:p>
          <a:p>
            <a:pPr algn="l"/>
            <a:r>
              <a:rPr lang="el-GR">
                <a:solidFill>
                  <a:srgbClr val="FF0000"/>
                </a:solidFill>
              </a:rPr>
              <a:t>ΣΕ ΠΕΡΙΠΤΩΣΗ ΘΕΤΙΚΩΝ</a:t>
            </a:r>
          </a:p>
          <a:p>
            <a:pPr algn="l"/>
            <a:r>
              <a:rPr lang="el-GR">
                <a:solidFill>
                  <a:srgbClr val="FF0000"/>
                </a:solidFill>
              </a:rPr>
              <a:t>ΑΠΟΤΕΛΕΣΜΑΤΩΝ</a:t>
            </a:r>
            <a:endParaRPr lang="en-US">
              <a:solidFill>
                <a:srgbClr val="FF0000"/>
              </a:solidFill>
            </a:endParaRPr>
          </a:p>
        </p:txBody>
      </p:sp>
      <p:sp>
        <p:nvSpPr>
          <p:cNvPr id="61458" name="Line 23"/>
          <p:cNvSpPr>
            <a:spLocks noChangeShapeType="1"/>
          </p:cNvSpPr>
          <p:nvPr/>
        </p:nvSpPr>
        <p:spPr bwMode="auto">
          <a:xfrm flipV="1">
            <a:off x="7596188" y="3213100"/>
            <a:ext cx="0" cy="360363"/>
          </a:xfrm>
          <a:prstGeom prst="line">
            <a:avLst/>
          </a:prstGeom>
          <a:noFill/>
          <a:ln w="38100">
            <a:solidFill>
              <a:srgbClr val="FF0000"/>
            </a:solidFill>
            <a:round/>
            <a:headEnd/>
            <a:tailEnd type="triangle" w="med" len="med"/>
          </a:ln>
        </p:spPr>
        <p:txBody>
          <a:bodyPr>
            <a:spAutoFit/>
          </a:bodyPr>
          <a:lstStyle/>
          <a:p>
            <a:endParaRPr lang="en-US"/>
          </a:p>
        </p:txBody>
      </p:sp>
      <p:sp>
        <p:nvSpPr>
          <p:cNvPr id="61459" name="Rectangle 24"/>
          <p:cNvSpPr>
            <a:spLocks noChangeArrowheads="1"/>
          </p:cNvSpPr>
          <p:nvPr/>
        </p:nvSpPr>
        <p:spPr bwMode="auto">
          <a:xfrm>
            <a:off x="179388" y="2224088"/>
            <a:ext cx="1944687" cy="2432050"/>
          </a:xfrm>
          <a:prstGeom prst="rect">
            <a:avLst/>
          </a:prstGeom>
          <a:noFill/>
          <a:ln w="9525" algn="ctr">
            <a:noFill/>
            <a:miter lim="800000"/>
            <a:headEnd/>
            <a:tailEnd/>
          </a:ln>
        </p:spPr>
        <p:txBody>
          <a:bodyPr anchor="ctr">
            <a:spAutoFit/>
          </a:bodyPr>
          <a:lstStyle/>
          <a:p>
            <a:pPr algn="l">
              <a:spcBef>
                <a:spcPct val="0"/>
              </a:spcBef>
              <a:tabLst>
                <a:tab pos="-2251075" algn="l"/>
                <a:tab pos="-1350963" algn="l"/>
              </a:tabLst>
            </a:pPr>
            <a:r>
              <a:rPr lang="el-GR" sz="1400"/>
              <a:t>Συνοπτικά η όλη πορεία έρευνας και αξιολόγησης  των ΟΠΥ και κυρίως τα κριτήρια λήψης απόφασης για συνέχιση έρευνας, έναρξης ή μη της εκμετάλλευσης  δίδονται σ’ αυτό το διάγραμμα.</a:t>
            </a:r>
            <a:endParaRPr lang="el-GR" sz="1400" b="0"/>
          </a:p>
        </p:txBody>
      </p:sp>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a:xfrm>
            <a:off x="395288" y="-315913"/>
            <a:ext cx="8229600" cy="1143001"/>
          </a:xfrm>
        </p:spPr>
        <p:txBody>
          <a:bodyPr/>
          <a:lstStyle/>
          <a:p>
            <a:pPr eaLnBrk="1" hangingPunct="1">
              <a:defRPr/>
            </a:pPr>
            <a:r>
              <a:rPr lang="el-GR" sz="1800" b="1" smtClean="0">
                <a:solidFill>
                  <a:schemeClr val="accent2"/>
                </a:solidFill>
                <a:effectLst>
                  <a:outerShdw blurRad="38100" dist="38100" dir="2700000" algn="tl">
                    <a:srgbClr val="C0C0C0"/>
                  </a:outerShdw>
                </a:effectLst>
                <a:latin typeface="Times New Roman" pitchFamily="18" charset="0"/>
                <a:cs typeface="Times New Roman" pitchFamily="18" charset="0"/>
              </a:rPr>
              <a:t>ΚΑΤΗΓΟΡΙΕΣ ΑΠΟΘΕΜΑΤΩΝ ΚΑΙ ΒΙΟΜΗΧΑΝΙΚΗ ΑΞΙΑ</a:t>
            </a:r>
            <a:r>
              <a:rPr lang="el-GR" sz="1800" b="1" smtClean="0">
                <a:effectLst>
                  <a:outerShdw blurRad="38100" dist="38100" dir="2700000" algn="tl">
                    <a:srgbClr val="C0C0C0"/>
                  </a:outerShdw>
                </a:effectLst>
                <a:latin typeface="Times New Roman" pitchFamily="18" charset="0"/>
                <a:cs typeface="Times New Roman" pitchFamily="18" charset="0"/>
              </a:rPr>
              <a:t/>
            </a:r>
            <a:br>
              <a:rPr lang="el-GR" sz="1800" b="1" smtClean="0">
                <a:effectLst>
                  <a:outerShdw blurRad="38100" dist="38100" dir="2700000" algn="tl">
                    <a:srgbClr val="C0C0C0"/>
                  </a:outerShdw>
                </a:effectLst>
                <a:latin typeface="Times New Roman" pitchFamily="18" charset="0"/>
                <a:cs typeface="Times New Roman" pitchFamily="18" charset="0"/>
              </a:rPr>
            </a:br>
            <a:endParaRPr lang="en-US" sz="1800" b="1" smtClean="0">
              <a:effectLst>
                <a:outerShdw blurRad="38100" dist="38100" dir="2700000" algn="tl">
                  <a:srgbClr val="C0C0C0"/>
                </a:outerShdw>
              </a:effectLst>
              <a:latin typeface="Times New Roman" pitchFamily="18" charset="0"/>
              <a:cs typeface="Times New Roman" pitchFamily="18" charset="0"/>
            </a:endParaRPr>
          </a:p>
        </p:txBody>
      </p:sp>
      <p:sp>
        <p:nvSpPr>
          <p:cNvPr id="71685" name="Rectangle 5"/>
          <p:cNvSpPr>
            <a:spLocks noChangeArrowheads="1"/>
          </p:cNvSpPr>
          <p:nvPr/>
        </p:nvSpPr>
        <p:spPr bwMode="auto">
          <a:xfrm>
            <a:off x="0" y="247650"/>
            <a:ext cx="9144000" cy="6640513"/>
          </a:xfrm>
          <a:prstGeom prst="rect">
            <a:avLst/>
          </a:prstGeom>
          <a:noFill/>
          <a:ln w="9525" algn="ctr">
            <a:noFill/>
            <a:miter lim="800000"/>
            <a:headEnd/>
            <a:tailEnd/>
          </a:ln>
          <a:effectLst/>
        </p:spPr>
        <p:txBody>
          <a:bodyPr>
            <a:spAutoFit/>
          </a:bodyPr>
          <a:lstStyle/>
          <a:p>
            <a:pPr lvl="1">
              <a:spcAft>
                <a:spcPts val="300"/>
              </a:spcAft>
              <a:defRPr/>
            </a:pPr>
            <a:r>
              <a:rPr lang="en-US" sz="1400" i="1"/>
              <a:t>1.ΟΙ ΕΝΝΟΙΕΣ ΤΟΥ ΚΟΙΤΑΣΜΑΤΟΣ ΚΑΙ ΤΟΥ ΑΠΟΘΕΜΑΤΟΣ</a:t>
            </a:r>
          </a:p>
          <a:p>
            <a:pPr>
              <a:defRPr/>
            </a:pPr>
            <a:r>
              <a:rPr lang="en-US" sz="1300" b="0"/>
              <a:t>Υπάρχει μια σημαντική σύγχυση σε ότι αφορά την χρήση των όρων απόθεμα, κοίτασμα, μεταλλευτικό δυναμικό στην διεθνή βιβλιογραφία που αναφέρεται στα παραπάνω θέματα. Στις παρούσες σημειώσεις χρησιμοποιούνται οι πλέον σύγχρονοι ορισμοί όπως κωδικοποιήθηκαν από το Ινστιτούτο Μεταλλείας και Μεταλλουργίας της Βρετανίας (THE INSTITUTION OF MINING AND METALLURGY) τον Δεκέμβριο του 1991 και χρησιμοποιούνται πλέον ευρύτατα ιδιαίτερα στην Ευρώπη.</a:t>
            </a:r>
          </a:p>
          <a:p>
            <a:pPr>
              <a:lnSpc>
                <a:spcPct val="80000"/>
              </a:lnSpc>
              <a:defRPr/>
            </a:pPr>
            <a:r>
              <a:rPr lang="en-US" sz="1300" b="0"/>
              <a:t>Σύμφωνα με τους ορισμούς αυτούς έχουμε:</a:t>
            </a:r>
          </a:p>
          <a:p>
            <a:pPr>
              <a:lnSpc>
                <a:spcPct val="80000"/>
              </a:lnSpc>
              <a:defRPr/>
            </a:pPr>
            <a:r>
              <a:rPr lang="en-US" sz="1300" u="sng">
                <a:solidFill>
                  <a:srgbClr val="FF0000"/>
                </a:solidFill>
              </a:rPr>
              <a:t>ΜΕΤΑΛΛΕΥΤΙΚΟ ΔΥΝΑΜΙΚΟ</a:t>
            </a:r>
            <a:r>
              <a:rPr lang="en-US" sz="1300" b="0"/>
              <a:t>: Είναι ένα σύνολο πετρωμάτων ή μεταλλοφόρας σε μια ευρεία περιοχή για το οποίο δεν είναι γνωστό ούτε ο ακριβής όγκος του, ούτε το αποθεματικό δυναμικό του, ούτε οι περιεκτικότητες του σε χρήσιμα ορυκτά αλλά υπάρχουν σοβαρές γεωλογικές,μεταλλογενετικές ενδείξεις ότι αξίζει περαιτέρω έρευνας και μελέτης.</a:t>
            </a:r>
          </a:p>
          <a:p>
            <a:pPr>
              <a:lnSpc>
                <a:spcPct val="80000"/>
              </a:lnSpc>
              <a:defRPr/>
            </a:pPr>
            <a:r>
              <a:rPr lang="en-US" sz="1300" u="sng">
                <a:solidFill>
                  <a:srgbClr val="FF0000"/>
                </a:solidFill>
              </a:rPr>
              <a:t>ΑΠΟΘΕΜΑ Ο.Π.Υ</a:t>
            </a:r>
            <a:r>
              <a:rPr lang="en-US" sz="1300" b="0">
                <a:solidFill>
                  <a:srgbClr val="FF0000"/>
                </a:solidFill>
              </a:rPr>
              <a:t>:</a:t>
            </a:r>
            <a:r>
              <a:rPr lang="en-US" sz="1300" b="0"/>
              <a:t> Είναι το βάρος σε τόννους ή ο όγκος μίας μεταλλοφορίας ή ενός πετρώματος(σε περίπτωση βιομηχανικών ορυκτών) με δεδομένο οικονομικό ενδιαφέρον για την οποία τα όρια της, οι περιεκτικότητες και άλλα βασικά χαρακτηριστικά είναι γνωστά σε ένα ορισμένο βαθμό.</a:t>
            </a:r>
          </a:p>
          <a:p>
            <a:pPr>
              <a:lnSpc>
                <a:spcPct val="80000"/>
              </a:lnSpc>
              <a:defRPr/>
            </a:pPr>
            <a:r>
              <a:rPr lang="en-US" sz="1300" u="sng">
                <a:solidFill>
                  <a:srgbClr val="FF0000"/>
                </a:solidFill>
              </a:rPr>
              <a:t>ΜΕΤΡΗΘΕΝ ΑΠΟΘΕΜΑ Ο.Π.Υ</a:t>
            </a:r>
            <a:r>
              <a:rPr lang="en-US" sz="1300" b="0"/>
              <a:t>: Είναι εκείνο το ποσοστό του </a:t>
            </a:r>
            <a:r>
              <a:rPr lang="en-US" sz="1300"/>
              <a:t>συνολικού ΑΠΟΘΕΜΑΤΟΣ Ο.Π.Υ</a:t>
            </a:r>
            <a:r>
              <a:rPr lang="en-US" sz="1300" b="0"/>
              <a:t> για το οποίο το βάρος σε τόννους ή ο όγκος του έχουν μετρηθεί από τις διαστάσεις του οι οποίες προσδιορίζονται από την εμφάνιση του,εκσκαφές,πηγάδια,γεωτρήσεις ή άλλα μεταλλευτικά έργα και με την υποστήριξη όπου χρειάζεται των αναγκαίων μεθόδων έρευνας ΟΠΥ.  Οι θέσεις που χρησιμοποιήθηκαν για παρατήρηση, δειγματοληψία και κάθε είδους μετρήσεις βρίσκονται σε τέτοιες αποστάσεις μεταξύ τους ώστε ο γεωλογικός χαρακτήρας, η συνέχεια οι περιεκτικότητες και η φύση της μεταλλοφορίας να είναι επαρκώς καθορισμένες. Το γεγονός αυτό επιτρέπει την ύπαρξη υψηλού βαθμού βεβαιότητας σε ότι αφορά το σχήμα, την ποιότητα και τις περιεκτικότητες σε χρήσιμα μέταλλα και ορυκτά.</a:t>
            </a:r>
          </a:p>
          <a:p>
            <a:pPr>
              <a:lnSpc>
                <a:spcPct val="80000"/>
              </a:lnSpc>
              <a:defRPr/>
            </a:pPr>
            <a:r>
              <a:rPr lang="en-US" sz="1300" u="sng">
                <a:solidFill>
                  <a:srgbClr val="FF0000"/>
                </a:solidFill>
              </a:rPr>
              <a:t>ΕΝΔΕΙΚΤΙΚΟ ΑΠΟΘΕΜΑ Ο.Π.Υ</a:t>
            </a:r>
            <a:r>
              <a:rPr lang="en-US" sz="1300" b="0"/>
              <a:t>: Είναι εκείνο το  ποσοστό του </a:t>
            </a:r>
            <a:r>
              <a:rPr lang="en-US" sz="1300"/>
              <a:t>συνολικού ΑΠΟΘΕΜΑΤΟΣ Ο.Π.Υ</a:t>
            </a:r>
            <a:r>
              <a:rPr lang="en-US" sz="1300" b="0"/>
              <a:t> για το οποίο τα ποσοτικά και ποιοτικά χαρακτηριστικά του έχουν υπολογισθεί με χαμηλό βαθμό βεβαιότητας. Και αυτό γιατί οι θέσεις που χρησιμοποιήθηκαν για παρατηρήσεις κάθε είδους δειγματοληψίες και μετρήσεις είναι σε πολύ αραιά διαστήματα μεταξύ τους ώστε να μην επιτρέπουν ακριβή καθορισμό της συνέχειας της μεταλλοφορίας καθώς και βασικά ποσοτικά και ποιοτικά χαρακτηριστικά της.</a:t>
            </a:r>
          </a:p>
          <a:p>
            <a:pPr>
              <a:lnSpc>
                <a:spcPct val="80000"/>
              </a:lnSpc>
              <a:defRPr/>
            </a:pPr>
            <a:r>
              <a:rPr lang="en-US" sz="1300" u="sng">
                <a:solidFill>
                  <a:schemeClr val="accent2"/>
                </a:solidFill>
                <a:effectLst>
                  <a:outerShdw blurRad="38100" dist="38100" dir="2700000" algn="tl">
                    <a:srgbClr val="C0C0C0"/>
                  </a:outerShdw>
                </a:effectLst>
              </a:rPr>
              <a:t>ΚΟΙΤΑΣΜΑ Ο.Π.Υ</a:t>
            </a:r>
            <a:r>
              <a:rPr lang="en-US" sz="1300" b="0"/>
              <a:t>: Είναι εκείνο το τμήμα του </a:t>
            </a:r>
            <a:r>
              <a:rPr lang="en-US" sz="1300"/>
              <a:t>ΑΠΟΘΕΜΑΤΟΣ ΟΠΥ</a:t>
            </a:r>
            <a:r>
              <a:rPr lang="en-US" sz="1300" b="0"/>
              <a:t> για το οποίο έχουν γίνει όλες οι απαραίτητες τεχνικές και </a:t>
            </a:r>
            <a:r>
              <a:rPr lang="en-US" sz="1300" i="1" u="sng"/>
              <a:t>οικονομικές</a:t>
            </a:r>
            <a:r>
              <a:rPr lang="en-US" sz="1300" b="0"/>
              <a:t> εργασίες και μελέτες στον βαθμό </a:t>
            </a:r>
            <a:r>
              <a:rPr lang="en-US" sz="1300"/>
              <a:t>που να επιτρέπουν την λήψη απόφασης για αξιοποίηση</a:t>
            </a:r>
            <a:r>
              <a:rPr lang="en-US" sz="1300" b="0"/>
              <a:t> κατά τον χρόνο προσδιορισμού και αξιολόγησης του και κάτω από καθορισμένες οικονομικές συνθήκες.</a:t>
            </a:r>
          </a:p>
          <a:p>
            <a:pPr>
              <a:lnSpc>
                <a:spcPct val="80000"/>
              </a:lnSpc>
              <a:defRPr/>
            </a:pPr>
            <a:r>
              <a:rPr lang="en-US" sz="1300" u="sng">
                <a:solidFill>
                  <a:schemeClr val="accent2"/>
                </a:solidFill>
                <a:effectLst>
                  <a:outerShdw blurRad="38100" dist="38100" dir="2700000" algn="tl">
                    <a:srgbClr val="C0C0C0"/>
                  </a:outerShdw>
                </a:effectLst>
              </a:rPr>
              <a:t>ΒΕΒΑΙΩΜΕΝΟ ΚΟΙΤΑΣΜΑ Ο.Π.Υ</a:t>
            </a:r>
            <a:r>
              <a:rPr lang="en-US" sz="1300" b="0"/>
              <a:t>: Είναι εκείνο το τμήμα του </a:t>
            </a:r>
            <a:r>
              <a:rPr lang="en-US" sz="1300"/>
              <a:t>ΜΕΤΡΗΘΕΝΤΟΣ ΑΠΟΘΕΜΑΤΟΣ Ο.Π.Υ</a:t>
            </a:r>
            <a:r>
              <a:rPr lang="en-US" sz="1300" b="0"/>
              <a:t> όπως ήδη ορίσθηκε παραπάνω για το οποίο έγιναν όχι μόνο οι απαραίτητες αλλά και οι λεπτομερείς τεχνικές και </a:t>
            </a:r>
            <a:r>
              <a:rPr lang="en-US" sz="1300" i="1" u="sng"/>
              <a:t>οικονομικές</a:t>
            </a:r>
            <a:r>
              <a:rPr lang="en-US" sz="1300" b="0"/>
              <a:t> εργασίες και μελέτες </a:t>
            </a:r>
            <a:r>
              <a:rPr lang="en-US" sz="1300"/>
              <a:t>στο βαθμό που να επιτρέπουν </a:t>
            </a:r>
            <a:r>
              <a:rPr lang="en-US" sz="1300" i="1" u="sng"/>
              <a:t>την άμεση</a:t>
            </a:r>
            <a:r>
              <a:rPr lang="en-US" sz="1300"/>
              <a:t> λήψη απόφασης για αξιοποίηση</a:t>
            </a:r>
            <a:r>
              <a:rPr lang="en-US" sz="1300" b="0"/>
              <a:t> κατά τον χρόνο προσδιορισμού και αξιολόγησης του και κάτω από καθορισμένες οικονομικές συνθήκες.</a:t>
            </a:r>
          </a:p>
          <a:p>
            <a:pPr>
              <a:lnSpc>
                <a:spcPct val="80000"/>
              </a:lnSpc>
              <a:defRPr/>
            </a:pPr>
            <a:r>
              <a:rPr lang="en-US" sz="1300" u="sng">
                <a:solidFill>
                  <a:schemeClr val="accent2"/>
                </a:solidFill>
                <a:effectLst>
                  <a:outerShdw blurRad="38100" dist="38100" dir="2700000" algn="tl">
                    <a:srgbClr val="C0C0C0"/>
                  </a:outerShdw>
                </a:effectLst>
              </a:rPr>
              <a:t>ΠΙΘΑΝΟ ΚΟΙΤΑΣΜΑ Ο.Π.Υ</a:t>
            </a:r>
            <a:r>
              <a:rPr lang="en-US" sz="1300" b="0"/>
              <a:t>: Είναι εκείνο το τμήμα του </a:t>
            </a:r>
            <a:r>
              <a:rPr lang="en-US" sz="1300"/>
              <a:t>ΜΕΤΡΗΘΕΝΤΟΣ Ή ΚΑΙ ΤΟΥ ΕΝΔΕΙΚΤΙΚΟΥ ΑΠΟΘΕΜΑΤΟΣ ΟΠΥ</a:t>
            </a:r>
            <a:r>
              <a:rPr lang="en-US" sz="1300" b="0"/>
              <a:t>, όπως ήδη έχουν ορισθεί παραπάνω, για το οποίο έγιναν οι βασικές τεχνικές και</a:t>
            </a:r>
            <a:r>
              <a:rPr lang="en-US" sz="1300" i="1" u="sng"/>
              <a:t> οικονομικές</a:t>
            </a:r>
            <a:r>
              <a:rPr lang="en-US" sz="1300" b="0"/>
              <a:t> εργασίες και μελέτες </a:t>
            </a:r>
            <a:r>
              <a:rPr lang="en-US" sz="1300"/>
              <a:t>στο βαθμό που να επιτρέπουν </a:t>
            </a:r>
            <a:r>
              <a:rPr lang="en-US" sz="1300" u="sng"/>
              <a:t>κατ'αρχήν</a:t>
            </a:r>
            <a:r>
              <a:rPr lang="en-US" sz="1300" b="0"/>
              <a:t> την λήψη απόφασης για εκμετάλλευση κατά τον χρόνο προσδιορισμού και αξιολόγησης του και κάτω από καθορισμένες οικονομικές συνθήκες.</a:t>
            </a:r>
          </a:p>
        </p:txBody>
      </p:sp>
    </p:spTree>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142875"/>
            <a:ext cx="8229600" cy="511175"/>
          </a:xfrm>
        </p:spPr>
        <p:txBody>
          <a:bodyPr/>
          <a:lstStyle/>
          <a:p>
            <a:pPr>
              <a:defRPr/>
            </a:pPr>
            <a:r>
              <a:rPr lang="el-GR" sz="1600" b="1" spc="300" dirty="0" smtClean="0">
                <a:effectLst>
                  <a:outerShdw blurRad="38100" dist="38100" dir="2700000" algn="tl">
                    <a:srgbClr val="000000">
                      <a:alpha val="43137"/>
                    </a:srgbClr>
                  </a:outerShdw>
                </a:effectLst>
              </a:rPr>
              <a:t>Η ΔΙΑΧΕΙΡΙΣΗ ΤΩΝ Ο.Π.Υ(ΙΙ.)</a:t>
            </a:r>
            <a:endParaRPr lang="en-US" sz="1600" b="1" spc="300" dirty="0">
              <a:effectLst>
                <a:outerShdw blurRad="38100" dist="38100" dir="2700000" algn="tl">
                  <a:srgbClr val="000000">
                    <a:alpha val="43137"/>
                  </a:srgbClr>
                </a:outerShdw>
              </a:effectLst>
            </a:endParaRPr>
          </a:p>
        </p:txBody>
      </p:sp>
      <p:sp>
        <p:nvSpPr>
          <p:cNvPr id="12291" name="TextBox 2"/>
          <p:cNvSpPr txBox="1">
            <a:spLocks noChangeArrowheads="1"/>
          </p:cNvSpPr>
          <p:nvPr/>
        </p:nvSpPr>
        <p:spPr bwMode="auto">
          <a:xfrm>
            <a:off x="0" y="785813"/>
            <a:ext cx="9001125" cy="6508750"/>
          </a:xfrm>
          <a:prstGeom prst="rect">
            <a:avLst/>
          </a:prstGeom>
          <a:noFill/>
          <a:ln w="9525">
            <a:noFill/>
            <a:miter lim="800000"/>
            <a:headEnd/>
            <a:tailEnd/>
          </a:ln>
        </p:spPr>
        <p:txBody>
          <a:bodyPr>
            <a:spAutoFit/>
          </a:bodyPr>
          <a:lstStyle/>
          <a:p>
            <a:r>
              <a:rPr lang="el-GR" sz="1400">
                <a:latin typeface="Arial Narrow" pitchFamily="34" charset="0"/>
              </a:rPr>
              <a:t>Οι συγκεντρώσεις χρήσιμων συστατικών στο στερεό φλοιό της γης αποτελούν μια κατηγορία πόρων που η τυχόν αξιοποίηση τους συνεισφέρει σημαντικά   στην αύξηση του συνολικά παραγόμενου προϊόντος.</a:t>
            </a:r>
          </a:p>
          <a:p>
            <a:r>
              <a:rPr lang="el-GR" sz="1400">
                <a:latin typeface="Arial Narrow" pitchFamily="34" charset="0"/>
              </a:rPr>
              <a:t>Με τον όρο αξιοποίηση νοείται το σύνολο των δράσεων εκείνων που βαθμιαία μεταβάλουν μια συγκέντρωση ορυκτής πρώτης ύλης ή γεωθερμικού ρευστού  σε τελικό προϊόν μετάλλου ή ενέργειας</a:t>
            </a:r>
            <a:r>
              <a:rPr lang="el-GR" sz="1400">
                <a:solidFill>
                  <a:srgbClr val="FF0000"/>
                </a:solidFill>
                <a:latin typeface="Arial Narrow" pitchFamily="34" charset="0"/>
              </a:rPr>
              <a:t>.</a:t>
            </a:r>
          </a:p>
          <a:p>
            <a:r>
              <a:rPr lang="el-GR" sz="1400">
                <a:latin typeface="Arial Narrow" pitchFamily="34" charset="0"/>
              </a:rPr>
              <a:t>Το σύνολο αυτών των δράσεων, που στην διεθνή βιβλιογραφία απαντάτε και με την ονομασία μεταλλευτικός κύκλος, συνίσταται από δύο ξεχωριστά αλλά και ταυτόχρονα απόλυτα διασυνδεδεμένα στάδια.</a:t>
            </a:r>
          </a:p>
          <a:p>
            <a:r>
              <a:rPr lang="el-GR" sz="1400">
                <a:latin typeface="Arial Narrow" pitchFamily="34" charset="0"/>
              </a:rPr>
              <a:t>Το πρώτο στάδιο αντιστοιχεί στην έρευνα εντοπισμού της ορυκτής πρώτης ύλης ή γεωθερμικού ρευστού, ενώ το δεύτερο στην εκμετάλλευσή των, αν αυτά θεωρηθούν οικονομικώς  εκμεταλλεύσιμα.</a:t>
            </a:r>
          </a:p>
          <a:p>
            <a:r>
              <a:rPr lang="el-GR" sz="1400">
                <a:latin typeface="Arial Narrow" pitchFamily="34" charset="0"/>
              </a:rPr>
              <a:t>Πρόκειται για μια συνεχή και επίπονη διαδικασία αύξησης ανακτώμενων  πληροφοριών, εισροής συντελεστών παραγωγής, και προστιθέμενης αξίας που διέπεται από ιδιαιτερότητες σε σχέση με άλλους κλάδους της παραγωγής, οι οποίες απαιτούν αυξημένη δέσμευση κεφαλαίων ,και αυξημένους κινδύνους για την επίτευξη του τελικού αποτελέσματος.</a:t>
            </a:r>
          </a:p>
          <a:p>
            <a:r>
              <a:rPr lang="el-GR" sz="1400">
                <a:latin typeface="Arial Narrow" pitchFamily="34" charset="0"/>
              </a:rPr>
              <a:t>Οι κίνδυνοι αφορούν και τα δύο επιμέρους στάδια του μεταλλευτικού κύκλου και συνδέονται άμεσα με τον τρόπο με τον οποίο μεταβάλλονται και συσχετίζονται μεταξύ τους  οι τιμές μιας σειράς προσδιοριστικών παραμέτρων οι οποίες και καθορίζουν το τελικό αποτέλεσμα.</a:t>
            </a:r>
          </a:p>
          <a:p>
            <a:r>
              <a:rPr lang="el-GR" sz="1400">
                <a:latin typeface="Arial Narrow" pitchFamily="34" charset="0"/>
              </a:rPr>
              <a:t>Στη διεθνή βιβλιογραφία οι παράμετροι αυτές διαχωρίζονται σε ενδογενείς και εξωγενείς και αφορούν, οι μεν πρώτες εκείνες που συνδέονται  με τα φυσικά χαρακτηριστικά της ορυκτής  πρώτης  ύλης όπως ποσότητα και ποιότητα αποθεμάτων, ανάκτηση χρήσιμων συστατικών, περιεκτικότητα βλαβερών συστατικών , γεωτεχνικά χαρακτηριστικά περιβαλλόντων πετρωμάτων κ.λ.π. και οι δεύτερες στο οικονομικό και  κοινωνικό περιβάλλον και αφορούν μεταξύ άλλων:</a:t>
            </a:r>
          </a:p>
          <a:p>
            <a:r>
              <a:rPr lang="el-GR" sz="1400">
                <a:latin typeface="Arial Narrow" pitchFamily="34" charset="0"/>
              </a:rPr>
              <a:t>-την τιμή διάθεσης του μεταλλευτικού προϊόντος, </a:t>
            </a:r>
          </a:p>
          <a:p>
            <a:r>
              <a:rPr lang="el-GR" sz="1400">
                <a:latin typeface="Arial Narrow" pitchFamily="34" charset="0"/>
              </a:rPr>
              <a:t>-τις νομισματικές ισοτιμίες, </a:t>
            </a:r>
          </a:p>
          <a:p>
            <a:r>
              <a:rPr lang="el-GR" sz="1400">
                <a:latin typeface="Arial Narrow" pitchFamily="34" charset="0"/>
              </a:rPr>
              <a:t>-την κοινωνική και πολιτική αποδοχή, </a:t>
            </a:r>
          </a:p>
          <a:p>
            <a:r>
              <a:rPr lang="el-GR" sz="1400">
                <a:latin typeface="Arial Narrow" pitchFamily="34" charset="0"/>
              </a:rPr>
              <a:t>-την περιβαλλοντική διάσταση της έρευνας και του ερευνητικού αποτελέσματος  που θα προκύψει.</a:t>
            </a:r>
          </a:p>
          <a:p>
            <a:endParaRPr lang="el-GR" sz="1400">
              <a:latin typeface="Arial" charset="0"/>
            </a:endParaRPr>
          </a:p>
          <a:p>
            <a:endParaRPr lang="en-US"/>
          </a:p>
        </p:txBody>
      </p:sp>
    </p:spTree>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ChangeArrowheads="1"/>
          </p:cNvSpPr>
          <p:nvPr/>
        </p:nvSpPr>
        <p:spPr bwMode="auto">
          <a:xfrm>
            <a:off x="0" y="0"/>
            <a:ext cx="8172450" cy="6842125"/>
          </a:xfrm>
          <a:prstGeom prst="rect">
            <a:avLst/>
          </a:prstGeom>
          <a:noFill/>
          <a:ln w="9525" algn="ctr">
            <a:noFill/>
            <a:miter lim="800000"/>
            <a:headEnd/>
            <a:tailEnd/>
          </a:ln>
        </p:spPr>
        <p:txBody>
          <a:bodyPr>
            <a:spAutoFit/>
          </a:bodyPr>
          <a:lstStyle/>
          <a:p>
            <a:pPr lvl="1" algn="ctr">
              <a:spcAft>
                <a:spcPts val="300"/>
              </a:spcAft>
            </a:pPr>
            <a:r>
              <a:rPr lang="en-US" sz="1500" i="1">
                <a:solidFill>
                  <a:schemeClr val="hlink"/>
                </a:solidFill>
              </a:rPr>
              <a:t>Κ Α Τ Η Γ Ο Ρ Ι Ε Σ   Α Π Ο Θ Ε Μ Α Τ Ω Ν</a:t>
            </a:r>
          </a:p>
          <a:p>
            <a:pPr>
              <a:lnSpc>
                <a:spcPct val="90000"/>
              </a:lnSpc>
              <a:spcAft>
                <a:spcPts val="1200"/>
              </a:spcAft>
            </a:pPr>
            <a:r>
              <a:rPr lang="en-US" sz="1400" b="0"/>
              <a:t>Ο ορισμός των  αποθεμάτων ΟΠΥ συνδέεται άμεσα με ποσοτικά(συνήθως εκφρασμένο σε εκατομμύρια ή χιλιάδες τόννους) και ποιοτικά(περιεχόμενο ΟΠΥ είτε σε μέταλλα είτε σε συγκεκριμένο βιομηχανικό  ορυκτό) χαρακτηριστικά ενός μεταλλοφόρου σώματος (ή μίας γεωλογικής ενότητας με βιομηχανικό ή βιομηχανικά ορυκτά) το οποίο μπορεί να εξορυχθεί με κέρδος. Κατά συνέπεια τα αποθέματα ΟΠΥ είναι για τις μεταλλευτικές επιχειρήσεις το πλέον πολύτιμο περιουσιακό στοιχείο τους. Παράλληλα όμως έχει και την ιδιομορφία ότι πρέπει να υπολογισθεί με την μεγαλύτερη δυνατή ακρίβεια. Αυτή είναι και η ουσία τού προβλήματος τού υπολογισμού των αποθεμάτων των ΟΠΥ.</a:t>
            </a:r>
          </a:p>
          <a:p>
            <a:pPr>
              <a:lnSpc>
                <a:spcPct val="90000"/>
              </a:lnSpc>
            </a:pPr>
            <a:r>
              <a:rPr lang="en-US" sz="1400" b="0"/>
              <a:t>Βασικός στόχος είναι ότι τα αποθέματα των ΟΠΥ πρέπει να εξορύσσονται με κέρδος. Αυτό σημαίνει ότι πρέπει να υπολογίζονται πάνω στην βάση ότι υπολογίζεται, αυτό και εξορύσσεται.! Αυτό στην θεωρία. Και τούτο γιατί στην πράξη τα πράγματα δεν είναι τόσο απλά. Στην πράξη θα είμαστε πολύ ευτυχείς αν εξορύσσεται ένα σημαντικό ποσοστό αυτού πού υπολογίζεται.</a:t>
            </a:r>
          </a:p>
          <a:p>
            <a:pPr>
              <a:lnSpc>
                <a:spcPct val="90000"/>
              </a:lnSpc>
            </a:pPr>
            <a:r>
              <a:rPr lang="en-US" sz="1400" b="0"/>
              <a:t>Για να επιτευχθεί αυτό απαιτούνται 2 προϋποθέσεις:</a:t>
            </a:r>
          </a:p>
          <a:p>
            <a:pPr>
              <a:lnSpc>
                <a:spcPct val="90000"/>
              </a:lnSpc>
            </a:pPr>
            <a:r>
              <a:rPr lang="el-GR" sz="1400"/>
              <a:t>-Πολύ καλή γεωλογική δουλειά και απαραίτητη έρευνα ώστε να περιχαρακωθεί ένα σημαντικό συνεχές μεταλλοφόρο σώμα κατάλληλο για εξόρυξη.</a:t>
            </a:r>
          </a:p>
          <a:p>
            <a:pPr>
              <a:lnSpc>
                <a:spcPct val="90000"/>
              </a:lnSpc>
            </a:pPr>
            <a:r>
              <a:rPr lang="el-GR" sz="1400"/>
              <a:t>-Υπολογισμό των βασικών ποσοτικών και ποιοτικών προδιαγραφών τού εκμεταλλεύσιμου αποθέματος πάνω στη βάση ενός συστήματος ταξινόμησης το οποίο είναι ακριβές και μη αμφισβητήσιμο.</a:t>
            </a:r>
          </a:p>
          <a:p>
            <a:pPr>
              <a:lnSpc>
                <a:spcPct val="90000"/>
              </a:lnSpc>
            </a:pPr>
            <a:r>
              <a:rPr lang="el-GR" sz="1400" b="0"/>
              <a:t>Με βάση τα παραπάνω τα βασικά στοιχεία πού πρέπει να ληφθούν υπ' όψη για μια απόλυτα ικανοποιητική αξιολόγηση ενός κοιτάσματος ΟΠΥ είναι: ο χαρακτήρας τής μεταλλοφορίας, η συνέχεια τής μεταλλοφορίας, ο υπολογισμός και ταξινόμηση των αποθεμάτων.</a:t>
            </a:r>
          </a:p>
          <a:p>
            <a:pPr>
              <a:lnSpc>
                <a:spcPct val="90000"/>
              </a:lnSpc>
            </a:pPr>
            <a:r>
              <a:rPr lang="el-GR" sz="1400" b="0"/>
              <a:t>Είναι γνωστό ότι η απόφαση για το άνοιγμα ενός μεταλλείου και την κατασκευή εργοστασίου εμπλουτισμού θα βασιστεί στα αποθέματα του μεταλλεύματος.</a:t>
            </a:r>
          </a:p>
          <a:p>
            <a:pPr>
              <a:lnSpc>
                <a:spcPct val="90000"/>
              </a:lnSpc>
            </a:pPr>
            <a:r>
              <a:rPr lang="el-GR" sz="1400" b="0"/>
              <a:t>Είναι γνωστό ακόμη, ότι ο υπολογισμός των αποθεμάτων βασιζόμενος σε μεταλλευτικές ερευνητικές εργασίες, γεωτρήσεις καθώς και γεωλογικές εκτιμήσεις, οι οποίες περιέχουν συχνά απρόβλεπτα στοιχεία, περιλαμβάνει υψηλά σφάλματα που εξαρτώνται από το βαθμό και την φάση της έρευνας.</a:t>
            </a:r>
          </a:p>
          <a:p>
            <a:pPr>
              <a:lnSpc>
                <a:spcPct val="80000"/>
              </a:lnSpc>
            </a:pPr>
            <a:r>
              <a:rPr lang="el-GR" sz="1400" b="0"/>
              <a:t>Εάν ο ερευνητής νομίζει ότι τα σφάλματα είναι πολύ μεγάλα επιδιώκει να τα ελαττώσει με εκτέλεση περισσοτέρων ερευνητικών εργασιών, παρ' όλα αυτά όμως ένα ποσοστό αβεβαιότητας περιέχεται πάντοτε στους τελικούς υπολογισμούς.</a:t>
            </a:r>
          </a:p>
          <a:p>
            <a:pPr>
              <a:lnSpc>
                <a:spcPct val="80000"/>
              </a:lnSpc>
            </a:pPr>
            <a:r>
              <a:rPr lang="el-GR" sz="1400"/>
              <a:t>Από τα παραπάνω προκύπτει, ότι μεταξύ των σφαλμάτων κατά τον υπολογισμό των αποθεμάτων και των ερευνητικών εργασιών υπάρχει αντίστροφα ανάλογη σχέση.</a:t>
            </a:r>
          </a:p>
        </p:txBody>
      </p:sp>
    </p:spTree>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0" y="188913"/>
            <a:ext cx="8675688" cy="6507162"/>
          </a:xfrm>
          <a:prstGeom prst="rect">
            <a:avLst/>
          </a:prstGeom>
          <a:noFill/>
          <a:ln w="9525" algn="ctr">
            <a:noFill/>
            <a:miter lim="800000"/>
            <a:headEnd/>
            <a:tailEnd/>
          </a:ln>
        </p:spPr>
        <p:txBody>
          <a:bodyPr>
            <a:spAutoFit/>
          </a:bodyPr>
          <a:lstStyle/>
          <a:p>
            <a:pPr>
              <a:lnSpc>
                <a:spcPct val="80000"/>
              </a:lnSpc>
            </a:pPr>
            <a:r>
              <a:rPr lang="en-US" sz="1400" b="0"/>
              <a:t>Οι ορθολογικές έρευνες απαιτούν τις αναγκαίες σε κάθε περίπτωση εργασίες, ανάλογα με τον επιδιωκόμενο σκοπό. </a:t>
            </a:r>
            <a:r>
              <a:rPr lang="en-US" sz="1400"/>
              <a:t>Δηλαδή η πυκνότητα των έργων πρέπει να είναι τέτοια, που να δίνει την επιθυμητή ακρίβεια και η οποία πρέπει να έχει καθορισθεί από την αρχή της έρευνας</a:t>
            </a:r>
            <a:r>
              <a:rPr lang="en-US" sz="1400" b="0"/>
              <a:t>. Ο καθορισμός αυτός συναρτάται σημαντικά και από την ορυκτή πρώτη </a:t>
            </a:r>
            <a:r>
              <a:rPr lang="el-GR" sz="1400" b="0"/>
              <a:t>ύλη </a:t>
            </a:r>
            <a:r>
              <a:rPr lang="en-US" sz="1400" b="0"/>
              <a:t>πού είναι ο ερευνητικός στόχος.</a:t>
            </a:r>
          </a:p>
          <a:p>
            <a:pPr>
              <a:lnSpc>
                <a:spcPct val="80000"/>
              </a:lnSpc>
              <a:spcAft>
                <a:spcPts val="1200"/>
              </a:spcAft>
            </a:pPr>
            <a:r>
              <a:rPr lang="en-US" sz="1400" b="0"/>
              <a:t>  Έτσι μεγαλύτερη πυκνότητα ερευνητικών εργασιών οδηγεί σε περιττές επενδύσεις και αύξηση του χρόνου της έρευνας, ενώ αντίθετα αραιό δίκτυο ερευνητικών εργασιών ελαττώνει τις επενδύσεις, καθώς και τον απαιτούμενο για την εκτέλεση των εργασιών χρόνο με την προϋπόθεση όμως ότι τα σφάλματα υπολογισμού παραμένουν πάντοτε μέσα στα καθορισμένα για κάθε περίπτωση όρια.</a:t>
            </a:r>
          </a:p>
          <a:p>
            <a:pPr>
              <a:lnSpc>
                <a:spcPct val="80000"/>
              </a:lnSpc>
              <a:spcAft>
                <a:spcPts val="1200"/>
              </a:spcAft>
            </a:pPr>
            <a:r>
              <a:rPr lang="en-US" sz="1400" b="0"/>
              <a:t>  Με τη γνώση του μεγέθους του υπεισερχόμενου στους υπολογισμούς των αποθεμάτων σφάλματος, χαρακτηρίζονται τα αποθέματα από την άποψη της ασφάλειας και κατατάσσονται σε κατηγορίες όπως : βέβαια, πιθανά, δυνατά, κλπ.</a:t>
            </a:r>
          </a:p>
          <a:p>
            <a:pPr>
              <a:lnSpc>
                <a:spcPct val="80000"/>
              </a:lnSpc>
              <a:spcAft>
                <a:spcPts val="1200"/>
              </a:spcAft>
            </a:pPr>
            <a:r>
              <a:rPr lang="en-US" sz="1400" b="0"/>
              <a:t>  Προκύπτει λοιπόν αμέσως το πρόβλημα, ποιος θα ήταν ο καλύτερος δυνατός τρόπος με τον οποίο θα μπορούσε να εκφραστεί η αβεβαιότητα που υπάρχει στους τελικούς υπολογισμούς της ποσότητας και ποιότητας των κοιτασμάτων. Πολλές συζητήσεις έχουν γίνει μεταξύ ειδικών για τον καθορισμό της ασάφειας, που συνδέεται με τη χρησιμοποίηση των λέξεων βέβαια, λίαν πιθανά, πιθανά, δυνατά, κλπ. αποθέματα.</a:t>
            </a:r>
          </a:p>
          <a:p>
            <a:pPr>
              <a:lnSpc>
                <a:spcPct val="80000"/>
              </a:lnSpc>
              <a:spcAft>
                <a:spcPts val="1200"/>
              </a:spcAft>
            </a:pPr>
            <a:r>
              <a:rPr lang="en-US" sz="1400" b="0"/>
              <a:t>  Η χρησιμοποίηση των όρων αυτών συνεπάγεται, όπως είναι ευνόητο, την εισαγωγή υποκειμενικών κριτηρίων του μελετητή και η εμπιστοσύνη η οποία υπάρχει στους τελικούς υπολογισμούς, είναι αυτή που υπάρχει στο πρόσωπο και την πείρα αυτού.</a:t>
            </a:r>
          </a:p>
          <a:p>
            <a:pPr>
              <a:lnSpc>
                <a:spcPct val="80000"/>
              </a:lnSpc>
              <a:spcAft>
                <a:spcPts val="1200"/>
              </a:spcAft>
            </a:pPr>
            <a:r>
              <a:rPr lang="en-US" sz="1400" b="0"/>
              <a:t>  Ακόμη όμως, εάν οι κατηγορίες αποθεμάτων δεν περιέχουν επιτρεπόμενα σφάλματα, εκφραζόμενα με αριθμούς, τότε με τη χρήση των παραπάνω όρων κάθε μελετητής μπορεί να εννοεί διαφορετικά πράγματα.</a:t>
            </a:r>
          </a:p>
          <a:p>
            <a:pPr>
              <a:lnSpc>
                <a:spcPct val="80000"/>
              </a:lnSpc>
              <a:spcAft>
                <a:spcPts val="1200"/>
              </a:spcAft>
            </a:pPr>
            <a:r>
              <a:rPr lang="en-US" sz="1400" b="0"/>
              <a:t>Έγινε στο παρελθόν μεγάλη προσπάθεια προκειμένου να ξεπερασθούν οι δυσκολίες που συνδέονται με την περιγραφή των ερευνητικών εργασιών που απαιτούνται για την κατάταξη των αποθεμάτων σε κατηγορίες. Η προσπάθεια όμως αυτή </a:t>
            </a:r>
            <a:r>
              <a:rPr lang="el-GR" sz="1400" b="0"/>
              <a:t>προσέκρουσε στην ποικιλία των κοιτασμάτων (είδος κοιτάσματος, σχήμα, μέγεθος, πλούσια φτωχά) καθώς και στον επιθυμητό βαθμό έρευνας σε κάθε χώρα ο ποίος είναι συνάρτηση των τοπικών και οικονομικών συνθηκών αυτής.</a:t>
            </a:r>
          </a:p>
          <a:p>
            <a:pPr>
              <a:lnSpc>
                <a:spcPct val="80000"/>
              </a:lnSpc>
            </a:pPr>
            <a:r>
              <a:rPr lang="el-GR" sz="1400" b="0"/>
              <a:t>Από τα παραπάνω φαίνεται καθαρά ότι για να μιλάμε όλοι την ίδια γλώσσα, είναι απαραίτητο να χρησιμοποιηθούν παράμετροι που να είναι ανεξάρτητοι από τα υποκειμενικά κριτήρια του κάθε μελετητή. Μεταλλευτικό συνέδριο που έγινε το 1959 στη Γερμανία κατάληξε στο συμπέρασμα, </a:t>
            </a:r>
            <a:r>
              <a:rPr lang="el-GR" sz="1400"/>
              <a:t>ότι η χρήση της μαθηματικής αναλύσεως των πιθανοτήτων, η οποία βασίζεται σε συγκεκριμένες παρατηρήσεις, που λαμβάνονται από την έρευνα, καθώς επίσης και σε αντικειμενικά κριτήρια είναι πιο αξιόπιστη από τις προηγούμενες μεθόδους που βασίζονται σε παρατηρήσεις αλλά και σε προσωπικά κριτήρια του μελετητή.</a:t>
            </a:r>
          </a:p>
        </p:txBody>
      </p:sp>
    </p:spTree>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ChangeArrowheads="1"/>
          </p:cNvSpPr>
          <p:nvPr/>
        </p:nvSpPr>
        <p:spPr bwMode="auto">
          <a:xfrm>
            <a:off x="0" y="247650"/>
            <a:ext cx="9144000" cy="6367463"/>
          </a:xfrm>
          <a:prstGeom prst="rect">
            <a:avLst/>
          </a:prstGeom>
          <a:noFill/>
          <a:ln w="9525" algn="ctr">
            <a:noFill/>
            <a:miter lim="800000"/>
            <a:headEnd/>
            <a:tailEnd/>
          </a:ln>
        </p:spPr>
        <p:txBody>
          <a:bodyPr anchor="ctr">
            <a:spAutoFit/>
          </a:bodyPr>
          <a:lstStyle/>
          <a:p>
            <a:pPr algn="l">
              <a:tabLst>
                <a:tab pos="5688013" algn="r"/>
              </a:tabLst>
            </a:pPr>
            <a:r>
              <a:rPr lang="el-GR" sz="1400" b="0"/>
              <a:t>Ικανός αριθμός ειδικών εκδήλωσε αντιρρήσεις για την αποτελεσματικότητα της στατιστικής αναλύσεως, με την δικαιολογία, ότι λίγοι από τους παραλήπτες των μελετών γνωρίζουν τη χρήση της θεωρίας των πιθανοτήτων και οι οποίοι επιθυμούν να γνωρίζουν με την μεγαλύτερη δυνατή ακρίβεια το ύψος των αποθεμάτων των κοιτασμάτων προκειμένου να προχωρήσουν σε επενδύσεις.</a:t>
            </a:r>
            <a:endParaRPr lang="en-US" sz="1400" b="0"/>
          </a:p>
          <a:p>
            <a:pPr algn="l">
              <a:tabLst>
                <a:tab pos="5688013" algn="r"/>
              </a:tabLst>
            </a:pPr>
            <a:r>
              <a:rPr lang="el-GR" sz="1400" b="0"/>
              <a:t>Επίσης εκδηλώθηκαν αμφιβολίες κατά πόσο οι γεωλογικές ανωμαλίες επιτρέπουν την χρησιμοποίηση της μαθηματικής ανάλυσης.</a:t>
            </a:r>
            <a:endParaRPr lang="en-US" sz="1400" b="0"/>
          </a:p>
          <a:p>
            <a:pPr algn="l">
              <a:tabLst>
                <a:tab pos="5688013" algn="r"/>
              </a:tabLst>
            </a:pPr>
            <a:r>
              <a:rPr lang="el-GR" sz="1400" b="0"/>
              <a:t>Με την πάροδο του χρόνου όμως άρχισε να επιβάλλεται η χρήση της στατιστικής και όχι αυτό μόνο αλλά αναπτύχθηκε και ειδικός κλάδος-αυτός  ­της γεωστατικής - που δίνει πολύ καλά αποτελέσματα στη γενικότερη μελέτη των κοιτασμάτων αλλά και άλλων γεωλογικών προβλημάτων.</a:t>
            </a:r>
            <a:endParaRPr lang="en-US" sz="1400" b="0"/>
          </a:p>
          <a:p>
            <a:pPr algn="l">
              <a:tabLst>
                <a:tab pos="5688013" algn="r"/>
              </a:tabLst>
            </a:pPr>
            <a:r>
              <a:rPr lang="el-GR" sz="1400" b="0"/>
              <a:t>Η εφαρμογή όμως τόσο της γεωστατικής όσο και της κλασσικής στατιστικής δυσχεραίνεται σημαντικά διότι δεν υπάρχει δυστυχώς ακόμα και σήμερα ενιαίο σύστημα ταξινόμησης στον κόσμο. Στη διεθνή βιβλιογραφία αναφέρονrαι πολλές υποδείξεις συγγραφέων όπως επίσης και επίσημες προδιαγραφές κρατών για την ταξινόμηση των αποθεμάτων σε κατηγορίες, οι οποίες διαφέρουν σημαντικά μεταξύ τους. ‘Όλες αυτές ενώ λαμβάνουν σαν βασικά κριτήριο κατάταξης το βαθμό έρευνας, εν τούτοις η περιγραφή των αναγκαίων για την κατάταξη εργασιών ποικίλει. Επίσης ορισμένες δεν ορίζουν καθόλου επιτρεπόμενα σφάλματα, ενώ άλλες που τα μνημονεύουν δεν καθορίζουν τον τρόπο με τον οποίο πρέπει να υπολογισθούν.</a:t>
            </a:r>
            <a:endParaRPr lang="en-US" sz="1400" b="0"/>
          </a:p>
          <a:p>
            <a:pPr algn="l">
              <a:tabLst>
                <a:tab pos="5688013" algn="r"/>
              </a:tabLst>
            </a:pPr>
            <a:r>
              <a:rPr lang="el-GR" sz="1400" b="0"/>
              <a:t>Τα κυριότερα  χρησιμοποιούμενα σήμερα διεθνώς συστήματα ταξινομήσεως είναι</a:t>
            </a:r>
            <a:endParaRPr lang="en-US" sz="1400" b="0"/>
          </a:p>
          <a:p>
            <a:pPr algn="l">
              <a:tabLst>
                <a:tab pos="5688013" algn="r"/>
              </a:tabLst>
            </a:pPr>
            <a:r>
              <a:rPr lang="el-GR" sz="1400" b="0"/>
              <a:t>-Η ταξινόμηση του Bureau of Mines και της Geological Survey των Η.Π.Α. (1944).</a:t>
            </a:r>
            <a:endParaRPr lang="en-US" sz="1400" b="0"/>
          </a:p>
          <a:p>
            <a:pPr algn="l">
              <a:tabLst>
                <a:tab pos="5688013" algn="r"/>
              </a:tabLst>
            </a:pPr>
            <a:r>
              <a:rPr lang="el-GR" sz="1400" b="0"/>
              <a:t>-Το σύστημα ταξινόμησης που προτάθηκε το 1959 από το σύνολο Γερμανών Μεταλλειολόγων και Μεταλλουργών. Το πρώτο εφαρμόζεται κύρια στις ΗΠΑ ενώ το δεύτερο με κάποιες βελτιώσεις που επέφερε η γεωστατιστική χρησιμοποιείται στην Ευρώπη και άλλες χώρες με αναπτυγμένη μεταλλευτική βιομηχανία. Πάντως όπως θα δούμε πιο κάτω ανάμεσα στα δύο συστήματα υπάρχει αντιστοιχία.   </a:t>
            </a:r>
            <a:endParaRPr lang="en-US" sz="1400" b="0"/>
          </a:p>
          <a:p>
            <a:pPr algn="l">
              <a:tabLst>
                <a:tab pos="5688013" algn="r"/>
              </a:tabLst>
            </a:pPr>
            <a:r>
              <a:rPr lang="el-GR" sz="1400" b="0"/>
              <a:t>Στη συνέχεια περιγράφονται τα παραπάνω συστήματα και δίνεται επίσης για σύγκριση η παλαιά διεθνής ταξινόμηση του 1912 καθώς και το σύστημα κατάταξης αποθεμάτων που χρησιμοποίησαν οι Χώρες της Α.Ευρώπης πριν από το τέλος του Α.Μπλόκ διότι πάνω στο σύστημα αυτό στηρίχθηκε η πρόταση του Συλλόγου Γερμανών Μεταλλειολόγων-Μεταλλουργών το 1959 .</a:t>
            </a:r>
            <a:r>
              <a:rPr lang="el-GR" sz="1400"/>
              <a:t> </a:t>
            </a:r>
          </a:p>
        </p:txBody>
      </p:sp>
    </p:spTree>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ChangeArrowheads="1"/>
          </p:cNvSpPr>
          <p:nvPr/>
        </p:nvSpPr>
        <p:spPr bwMode="auto">
          <a:xfrm>
            <a:off x="0" y="-42863"/>
            <a:ext cx="8820150" cy="6550026"/>
          </a:xfrm>
          <a:prstGeom prst="rect">
            <a:avLst/>
          </a:prstGeom>
          <a:noFill/>
          <a:ln w="9525" algn="ctr">
            <a:noFill/>
            <a:miter lim="800000"/>
            <a:headEnd/>
            <a:tailEnd/>
          </a:ln>
        </p:spPr>
        <p:txBody>
          <a:bodyPr rIns="-299943" bIns="0" anchor="ctr">
            <a:spAutoFit/>
          </a:bodyPr>
          <a:lstStyle/>
          <a:p>
            <a:pPr algn="ctr">
              <a:tabLst>
                <a:tab pos="5688013" algn="r"/>
              </a:tabLst>
            </a:pPr>
            <a:r>
              <a:rPr lang="el-GR" sz="1500">
                <a:solidFill>
                  <a:schemeClr val="bg2"/>
                </a:solidFill>
              </a:rPr>
              <a:t>Κατηγορίες αποθεμάτων του Bureau of Mines και τ η ς Geological Survey τ ω ν Η.Π.Α. 1 9 4 4.</a:t>
            </a:r>
            <a:endParaRPr lang="en-GB" sz="1500">
              <a:solidFill>
                <a:schemeClr val="bg2"/>
              </a:solidFill>
            </a:endParaRPr>
          </a:p>
          <a:p>
            <a:pPr algn="l">
              <a:tabLst>
                <a:tab pos="5688013" algn="r"/>
              </a:tabLst>
            </a:pPr>
            <a:r>
              <a:rPr lang="el-GR" sz="1400" i="1"/>
              <a:t>α. Μετρηθέντα - Βέβαια αποθέματα (Measured ore).</a:t>
            </a:r>
            <a:endParaRPr lang="en-US" sz="1400"/>
          </a:p>
          <a:p>
            <a:pPr algn="l">
              <a:tabLst>
                <a:tab pos="5688013" algn="r"/>
              </a:tabLst>
            </a:pPr>
            <a:r>
              <a:rPr lang="el-GR" sz="1400" b="0"/>
              <a:t>Στην κατηγορία αυτή ανήκουν τα αποθέματα που υπολογίζονται από στοιχεία επιφανειακών εμφανίσεων, γεωτρήσεων και μεταλλευτικών έργων και για τα οποία η ποιότητα προσδιορίζεται με συστηματική δειγματοληψία. Το δίκτυο των ερευνητικών εργασιών είναι τόσο πυκνό, οι γεωλογικές συνθήκες καλά αναγνωρισμένες και η δειγματοληψία τόσο πλήρης, ώστε το μέγεθος, το σχήμα και η μέση ποιότητα του κοιτάσματος να έχουν καλά προσδιορισθεί. </a:t>
            </a:r>
            <a:r>
              <a:rPr lang="el-GR" sz="1400"/>
              <a:t>Τα σφάλματα των αποθεμάτων στην περίπτωση αυτή δεν πρέπει να υπερβαίνουν το +/- 20°/ο.</a:t>
            </a:r>
            <a:endParaRPr lang="en-US" sz="1400"/>
          </a:p>
          <a:p>
            <a:pPr algn="l">
              <a:tabLst>
                <a:tab pos="5688013" algn="r"/>
              </a:tabLst>
            </a:pPr>
            <a:r>
              <a:rPr lang="el-GR" sz="1400" i="1"/>
              <a:t>β.Ενδεικτικά - Πιθανά αποθέματα (Indicated ore).</a:t>
            </a:r>
            <a:endParaRPr lang="en-US" sz="1400"/>
          </a:p>
          <a:p>
            <a:pPr algn="l">
              <a:tabLst>
                <a:tab pos="5688013" algn="r"/>
              </a:tabLst>
            </a:pPr>
            <a:r>
              <a:rPr lang="el-GR" sz="1400" b="0"/>
              <a:t>Σαν τέτοια θεωρούνται τα αποθέματα από τα οποία ένα μέρος έχει υπολογισθεί από ειδικές μετρήσεις, δειγματοληψίες ή στοιχεία παραγωγής και ένα μέρος από επέκταση, βάσει γεωλογικών ενδείξεων, σε λογική απόσταση. Τα σημεία μετρήσεων και δειγματοληψίας είναι τόσο αραιά και, πολλές φορές, ακατάλληλα τοποθετημένα, ώστε να είναι αδύνατη η σωστή περιχάραξη του κοιτάσματος, καθώς και ο υπολογισμός της κατανομής της ποιότητάς του. Τα επιτρεπόμενα σφάλματα υπολογισμού είναι φυσικά μεγαλύτερα από ότι στην προηγούμενη κατηγορία.</a:t>
            </a:r>
            <a:endParaRPr lang="en-US" sz="1400" b="0"/>
          </a:p>
          <a:p>
            <a:pPr algn="l">
              <a:tabLst>
                <a:tab pos="5688013" algn="r"/>
              </a:tabLst>
            </a:pPr>
            <a:r>
              <a:rPr lang="el-GR" sz="1400" i="1"/>
              <a:t>γ.Υποτιθέμενα - Δυνατά αποθέματα (Inferred ore).</a:t>
            </a:r>
            <a:endParaRPr lang="en-US" sz="1400"/>
          </a:p>
          <a:p>
            <a:pPr algn="l">
              <a:tabLst>
                <a:tab pos="5688013" algn="r"/>
              </a:tabLst>
            </a:pPr>
            <a:r>
              <a:rPr lang="el-GR" sz="1400" b="0"/>
              <a:t>Τέτοια είναι τα αποθέματα που ο προσδιορισμός τους βασίζεται σε ευρεία γνώση και πείρα των γεωλογικών χαρακτήρων των κοιτασμάτων και για τα οποία υπάρχουν, αν υπάρχουν, λίγες μετρήσεις που αφορούν στην ποιότητα και ποσότητά τους.</a:t>
            </a:r>
            <a:endParaRPr lang="en-US" sz="1400" b="0"/>
          </a:p>
          <a:p>
            <a:pPr algn="l">
              <a:tabLst>
                <a:tab pos="5688013" algn="r"/>
              </a:tabLst>
            </a:pPr>
            <a:r>
              <a:rPr lang="el-GR" sz="1400" b="0"/>
              <a:t>Ο υπολογισμός τους βασίζεται πάνω σε υποτιθέμενη συνέχεια ή επανάληψη για τις οποίες υπάρχουν γεωλογικές ενδείξεις. Οι ενδείξεις αυτές δυνατόν να περιλαμβάνουν και συγκρίσεις με παρόμοια κοιτάσματα τα οποία είναι τελείως καλυμμένα, εφόσον γεωλογικές παρατηρήσεις συνηγορούν υπέρ της παρουσίας τους. Οι εκτιμήσεις των δυνατών αποθεμάτων πρέπει να περιλαμβάνουν και μια δήλωση σχετικά με τα άρια μέσα στα οποία αναμένονται να κυμαίνονται.</a:t>
            </a:r>
            <a:endParaRPr lang="en-US" sz="1400" b="0"/>
          </a:p>
          <a:p>
            <a:pPr algn="l">
              <a:tabLst>
                <a:tab pos="5688013" algn="r"/>
              </a:tabLst>
            </a:pPr>
            <a:r>
              <a:rPr lang="el-GR" sz="1400" b="0"/>
              <a:t>Η ταξινόμηση αυτή εφαρμόζεται ευρύτατα, ιδίως για έρευνες και εκτιμήσεις αποθεμάτων σε εθνική κλίμακα στις ΗΠΑ.. Οι Blondel και Lasky προτείνουν μάλιστα για τέτοιες έρευνες τη συγχώνευση των δύο πρώτων κατηγοριών σε μία (Demonstrated Reserves).</a:t>
            </a:r>
            <a:endParaRPr lang="en-US" sz="1400" b="0"/>
          </a:p>
          <a:p>
            <a:pPr algn="l">
              <a:tabLst>
                <a:tab pos="5688013" algn="r"/>
              </a:tabLst>
            </a:pPr>
            <a:r>
              <a:rPr lang="el-GR" sz="1400" b="0"/>
              <a:t>Όπως φαίνεται επίσης, η ταξινόμηση του Bureau of Mines δεν καθορίζει τα όρια σφαλμάτων για τις κατηγορίες των ενδεικτικών και υποτιθέμενων αποθεμάτων. Ο Blondel πάντως προβαίνει στην εκτίμηση ότι αν οι κατηγορίες αυτές προστεθούν στην κατηγορία των μετρηθέντων , </a:t>
            </a:r>
            <a:r>
              <a:rPr lang="el-GR" sz="1400"/>
              <a:t>το συνολικό σφάλμα θα είναι της τάξεως του 50%. </a:t>
            </a:r>
          </a:p>
        </p:txBody>
      </p:sp>
    </p:spTree>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8"/>
          <p:cNvSpPr>
            <a:spLocks noChangeArrowheads="1"/>
          </p:cNvSpPr>
          <p:nvPr/>
        </p:nvSpPr>
        <p:spPr bwMode="auto">
          <a:xfrm>
            <a:off x="107950" y="327025"/>
            <a:ext cx="8785225" cy="6524625"/>
          </a:xfrm>
          <a:prstGeom prst="rect">
            <a:avLst/>
          </a:prstGeom>
          <a:noFill/>
          <a:ln w="9525" algn="ctr">
            <a:noFill/>
            <a:miter lim="800000"/>
            <a:headEnd/>
            <a:tailEnd/>
          </a:ln>
        </p:spPr>
        <p:txBody>
          <a:bodyPr rIns="-299943" bIns="0" anchor="ctr">
            <a:spAutoFit/>
          </a:bodyPr>
          <a:lstStyle/>
          <a:p>
            <a:pPr algn="ctr">
              <a:tabLst>
                <a:tab pos="5688013" algn="r"/>
              </a:tabLst>
            </a:pPr>
            <a:r>
              <a:rPr lang="el-GR" sz="1400"/>
              <a:t>Το σύστημα αποθεμάτων που χρησιμοποίησαν οι χώρες του πρώην Α.Μπλόκ.</a:t>
            </a:r>
            <a:endParaRPr lang="en-GB" sz="1400"/>
          </a:p>
          <a:p>
            <a:pPr algn="l">
              <a:lnSpc>
                <a:spcPct val="80000"/>
              </a:lnSpc>
              <a:tabLst>
                <a:tab pos="5688013" algn="r"/>
              </a:tabLst>
            </a:pPr>
            <a:r>
              <a:rPr lang="el-GR" sz="1400" i="1"/>
              <a:t>α. Κατηγορία Α.</a:t>
            </a:r>
            <a:endParaRPr lang="en-US" sz="1400"/>
          </a:p>
          <a:p>
            <a:pPr algn="l">
              <a:lnSpc>
                <a:spcPct val="80000"/>
              </a:lnSpc>
              <a:tabLst>
                <a:tab pos="5688013" algn="r"/>
              </a:tabLst>
            </a:pPr>
            <a:r>
              <a:rPr lang="el-GR" sz="1400" b="0"/>
              <a:t>Στην κατηγορία αυτή κατατάσσονται τα αποθέματα των κοιτασμάτων, για τα οποία έχουν προσδιορισθεί οι τέσσερις ή τρεις τουλάχιστον πλευρές με υπόγεια μεταλλευτικά έργα ή γεωτρήσεις. Αν η έρευνα εκτελείται μόνο με γεωτρήσεις τότε η ανάκτηση πυρήνος πρέπει να είναι τουλάχιστον 70%, τα δε αποτελέσματα των γεωτρήσεων πρέπει να ελέγχονται μερικώς με υπόγεια μεταλλευτικά έργα. Επίσης οι δυνατότητες εμπλουτισμού σε βιομηχανική κλίμακα και η μέθοδος εκμετάλλευσης να έχουν πλήρως μελετηθεί.</a:t>
            </a:r>
            <a:endParaRPr lang="en-US" sz="1400" b="0"/>
          </a:p>
          <a:p>
            <a:pPr algn="l">
              <a:lnSpc>
                <a:spcPct val="80000"/>
              </a:lnSpc>
              <a:tabLst>
                <a:tab pos="5688013" algn="r"/>
              </a:tabLst>
            </a:pPr>
            <a:r>
              <a:rPr lang="el-GR" sz="1400" b="0"/>
              <a:t>Τα όρια των επιτρεπόμενων σφαλμάτων ορίζονται σε +15% οι δε ερευνητικές εργασίες πρέπει να εκτελούνται σε αποστάσεις από 20-­100 μέτρα, ανάλογα με το είδος και την μορφή των κοιτασμάτων.</a:t>
            </a:r>
            <a:endParaRPr lang="en-US" sz="1400" b="0"/>
          </a:p>
          <a:p>
            <a:pPr algn="l">
              <a:lnSpc>
                <a:spcPct val="80000"/>
              </a:lnSpc>
              <a:tabLst>
                <a:tab pos="5688013" algn="r"/>
              </a:tabLst>
            </a:pPr>
            <a:r>
              <a:rPr lang="el-GR" sz="1400" i="1"/>
              <a:t>β. Κατηγορία Β.</a:t>
            </a:r>
            <a:endParaRPr lang="en-US" sz="1400"/>
          </a:p>
          <a:p>
            <a:pPr algn="l">
              <a:lnSpc>
                <a:spcPct val="80000"/>
              </a:lnSpc>
              <a:tabLst>
                <a:tab pos="5688013" algn="r"/>
              </a:tabLst>
            </a:pPr>
            <a:r>
              <a:rPr lang="el-GR" sz="1400" b="0"/>
              <a:t>Στην κατηγορία αυτή κατατάσσονται τα αποθέματα των κοιτασμάτων για τα οποία έχουν προσδιορισθεί οι τρεις ή τουλάχιστον οι δύο πλευρές. Στην κατηγορία αυτή κατατάσσονται και τα αποθέματα για τα οποία είναι γνωστές οι τέσσερις πλευρές αλλά που είναι ερευνημένα με αραιότερα ερευνητικά έργα από όσα ορίζεται για την κατηγορία Α. Στον προσδιορισμό των αποθεμάτων αυτών επιτρέπεται κατά περίπτωση, επέκταση της περιμέτρου του κοιτάσματος μέχρι του 25% της αποστάσεως των ερευνητικών έργων. Όταν η ποιότητα προσδιορίζεται από γεωτρήσεις, η ανάκτηση πυρήνα ή σκόνης δεν πρέπει να είναι μικρότερη του 50%.</a:t>
            </a:r>
            <a:endParaRPr lang="en-US" sz="1400" b="0"/>
          </a:p>
          <a:p>
            <a:pPr algn="l">
              <a:lnSpc>
                <a:spcPct val="80000"/>
              </a:lnSpc>
              <a:tabLst>
                <a:tab pos="5688013" algn="r"/>
              </a:tabLst>
            </a:pPr>
            <a:r>
              <a:rPr lang="el-GR" sz="1400" b="0"/>
              <a:t>Και εδώ η δυνατότητα εμπλουτισμού στο εργαστήριο, η ορυκτολογική σύνθεση, κλπ. πρέπει να έχουν καλά μελετηθεί. Η απόσταση των ερευνητικών εργασιών κυμαίνεται από 30-200 μέτρα, ανάλογα με τη φύση, τη μορφή και το μέγεθος του κοιτάσματος τα δε μέγιστα επιτρεπόμενα σφάλματα ορίζονται σε ±35%.</a:t>
            </a:r>
            <a:endParaRPr lang="en-US" sz="1400" b="0"/>
          </a:p>
          <a:p>
            <a:pPr algn="l">
              <a:lnSpc>
                <a:spcPct val="80000"/>
              </a:lnSpc>
              <a:tabLst>
                <a:tab pos="5688013" algn="r"/>
              </a:tabLst>
            </a:pPr>
            <a:r>
              <a:rPr lang="el-GR" sz="1400" i="1"/>
              <a:t>γ. Κατηγορία C1.</a:t>
            </a:r>
            <a:endParaRPr lang="en-US" sz="1400"/>
          </a:p>
          <a:p>
            <a:pPr algn="l">
              <a:lnSpc>
                <a:spcPct val="80000"/>
              </a:lnSpc>
              <a:tabLst>
                <a:tab pos="5688013" algn="r"/>
              </a:tabLst>
            </a:pPr>
            <a:r>
              <a:rPr lang="el-GR" sz="1400" b="0"/>
              <a:t>Τα αποθέματα της κατηγορίας αυτής έχουν προσδιορισθεί κατά τη μία πλευρά ή κατά τις δύο ή κατά τις τρεις με μεταλλευτικά έργα που έχουν γίνει σε μεγάλες αποστάσεις μεταξύ τους. Στον υπολογισμό των αποθεμάτων C1 επιτρέπονται μεγαλύτερες επεκτάσεις από εκείνες των προηγουμένων κατηγοριών, οι οποίες μάλιστα μπορεί να βασίζονται σε γεωφυσικές ή γεωχημικές μετρήσεις, που έχουν ελεγχθεί μερικώς με ερευνητικά έργα.</a:t>
            </a:r>
            <a:endParaRPr lang="en-US" sz="1400" b="0"/>
          </a:p>
          <a:p>
            <a:pPr algn="l">
              <a:lnSpc>
                <a:spcPct val="80000"/>
              </a:lnSpc>
              <a:tabLst>
                <a:tab pos="5688013" algn="r"/>
              </a:tabLst>
            </a:pPr>
            <a:r>
              <a:rPr lang="el-GR" sz="1400" b="0"/>
              <a:t>Η μορφή και τα όρια των κοrcασμάτων είναι μόνο κατά προσέγγιση γνωστά. Η δυνατότητα εμπλουτισμού, η μέθοδος εκμετάλλευσης κλπ. επίσης έχουν προσδιορισθεί κατά προσέγγιση. Τα μέγιστα επιτρεπόμενα σφάλματα ανέρχονται σε +60%.</a:t>
            </a:r>
            <a:endParaRPr lang="en-US" sz="1400" b="0"/>
          </a:p>
          <a:p>
            <a:pPr algn="l">
              <a:lnSpc>
                <a:spcPct val="80000"/>
              </a:lnSpc>
              <a:tabLst>
                <a:tab pos="5688013" algn="r"/>
              </a:tabLst>
            </a:pPr>
            <a:r>
              <a:rPr lang="el-GR" sz="1400" i="1"/>
              <a:t>δ. Κατηγορία C2.</a:t>
            </a:r>
            <a:endParaRPr lang="en-US" sz="1400"/>
          </a:p>
          <a:p>
            <a:pPr algn="l">
              <a:lnSpc>
                <a:spcPct val="80000"/>
              </a:lnSpc>
              <a:tabLst>
                <a:tab pos="5688013" algn="r"/>
              </a:tabLst>
            </a:pPr>
            <a:r>
              <a:rPr lang="el-GR" sz="1400" b="0"/>
              <a:t>Στην κατηγορία αυτή κατατάσσονται τα αποθέματα, τα οποία μπορούν να αναμένονται με βάση τις γεωλογικές και μεταλλογενετικές παρατηρήσεις, η δε ποιότητα αυτών έχει προσδιορισθεί από μεμονωμένα δείγματα, Στην κατηγορία αυτή δεν ορίζονται επιτρεπόμενα σφάλματα.</a:t>
            </a:r>
          </a:p>
        </p:txBody>
      </p:sp>
    </p:spTree>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ChangeArrowheads="1"/>
          </p:cNvSpPr>
          <p:nvPr/>
        </p:nvSpPr>
        <p:spPr bwMode="auto">
          <a:xfrm>
            <a:off x="323850" y="0"/>
            <a:ext cx="8188325" cy="274638"/>
          </a:xfrm>
          <a:prstGeom prst="rect">
            <a:avLst/>
          </a:prstGeom>
          <a:noFill/>
          <a:ln w="9525" algn="ctr">
            <a:noFill/>
            <a:miter lim="800000"/>
            <a:headEnd/>
            <a:tailEnd/>
          </a:ln>
        </p:spPr>
        <p:txBody>
          <a:bodyPr wrap="none">
            <a:spAutoFit/>
          </a:bodyPr>
          <a:lstStyle/>
          <a:p>
            <a:pPr lvl="3"/>
            <a:r>
              <a:rPr lang="el-GR"/>
              <a:t>Κατηγορίες αποθεμάτων (του Συλλόγου Γερμανών Μεταλλειολόγων-Μεταλλουργών G.D.M.B., 1959).</a:t>
            </a:r>
          </a:p>
        </p:txBody>
      </p:sp>
      <p:sp>
        <p:nvSpPr>
          <p:cNvPr id="68611" name="Rectangle 8"/>
          <p:cNvSpPr>
            <a:spLocks noChangeArrowheads="1"/>
          </p:cNvSpPr>
          <p:nvPr/>
        </p:nvSpPr>
        <p:spPr bwMode="auto">
          <a:xfrm>
            <a:off x="-323850" y="333375"/>
            <a:ext cx="9144000" cy="1466850"/>
          </a:xfrm>
          <a:prstGeom prst="rect">
            <a:avLst/>
          </a:prstGeom>
          <a:noFill/>
          <a:ln w="9525" algn="ctr">
            <a:noFill/>
            <a:miter lim="800000"/>
            <a:headEnd/>
            <a:tailEnd/>
          </a:ln>
        </p:spPr>
        <p:txBody>
          <a:bodyPr>
            <a:spAutoFit/>
          </a:bodyPr>
          <a:lstStyle/>
          <a:p>
            <a:pPr lvl="1" algn="l"/>
            <a:r>
              <a:rPr lang="el-GR" b="0"/>
              <a:t>Ο βασικό χαρακτηριστικό του συστήματος είναι η εισαγωγή της έννοιας του διαστήματος εμπιστοσύνης και γενικά της στατιστικής αναλύσεως στον υπολογισμό των σφαλμάτων, ο οποίος γίνεται έτσι ανεξάρτητος από τα υποκειμενικά κριτήρια του κάθε μελετητή. </a:t>
            </a:r>
          </a:p>
          <a:p>
            <a:pPr lvl="1" algn="l">
              <a:lnSpc>
                <a:spcPct val="90000"/>
              </a:lnSpc>
            </a:pPr>
            <a:r>
              <a:rPr lang="el-GR" i="1"/>
              <a:t>α. Κατηγορία Α.</a:t>
            </a:r>
          </a:p>
          <a:p>
            <a:pPr lvl="1" algn="l">
              <a:lnSpc>
                <a:spcPct val="90000"/>
              </a:lnSpc>
            </a:pPr>
            <a:r>
              <a:rPr lang="el-GR" b="0"/>
              <a:t>Στην κατηγορία αυτή μπορούν να υπαχθούν αποθέματα κοιτασμάτων, των οποίων το μέγεθος, η μορφή και η θέση έχουν καθορισθεί επακριβώς με ερευνητικά έργα ή γεωτρήσεις. Η πυκνότητα των εργασιών αυτών πρέπει να είναι τέτοια ώστε να μην επιτρέπει αμφιβολίες ως προς τη συνέχεια του κοιτάσματος.Η μέση ποιότητα πρέπει να έχει υπολογισθεί ακριβώς, με δειγματοληψία σε πυκνά διαστήματα. Στους υπολογισμούς των αποθεμάτων της κατηγορίας αυτής </a:t>
            </a:r>
            <a:r>
              <a:rPr lang="el-GR"/>
              <a:t>τα επιτρεπόμενα σφάλματα δεν πρέπει να υπερβαίνουν το +/-10% σε επίπεδο εμπιστοσύνης 90%.</a:t>
            </a:r>
            <a:endParaRPr lang="en-US"/>
          </a:p>
        </p:txBody>
      </p:sp>
      <p:sp>
        <p:nvSpPr>
          <p:cNvPr id="68612" name="Rectangle 9"/>
          <p:cNvSpPr>
            <a:spLocks noChangeArrowheads="1"/>
          </p:cNvSpPr>
          <p:nvPr/>
        </p:nvSpPr>
        <p:spPr bwMode="auto">
          <a:xfrm>
            <a:off x="-323850" y="1831975"/>
            <a:ext cx="8928100" cy="5026025"/>
          </a:xfrm>
          <a:prstGeom prst="rect">
            <a:avLst/>
          </a:prstGeom>
          <a:noFill/>
          <a:ln w="9525" algn="ctr">
            <a:noFill/>
            <a:miter lim="800000"/>
            <a:headEnd/>
            <a:tailEnd/>
          </a:ln>
        </p:spPr>
        <p:txBody>
          <a:bodyPr>
            <a:spAutoFit/>
          </a:bodyPr>
          <a:lstStyle/>
          <a:p>
            <a:pPr lvl="1"/>
            <a:r>
              <a:rPr lang="el-GR" i="1"/>
              <a:t>Κατηγορία Β.</a:t>
            </a:r>
          </a:p>
          <a:p>
            <a:pPr lvl="1"/>
            <a:r>
              <a:rPr lang="el-GR" b="0"/>
              <a:t>Στην κατηγορία αυτή κατατάσσονται τα αποθέματα που υπολογίζονται από ερευνητικά έργα, γεωτρήσεις ή επιφανειακές εμφανίσεις. Η πυκνότητα των ερευνητικών έργων όπως επίσης και οι γεωλογικές συνθήκες πρέπει να είναι τέτοιες, ώστε να εξασφαλίζεται λογικά η συνέχεια του κοιτάσματος. Η μέση ποιότητα του κοιτάσματος πρέπει να υπολογίζεται με δειγματοληψία από μεταλλευτικά έργα καθώς και από την επιφάνεια.</a:t>
            </a:r>
          </a:p>
          <a:p>
            <a:pPr lvl="1"/>
            <a:r>
              <a:rPr lang="el-GR"/>
              <a:t>Τα επιτρεπόμενα σφάλματα υπολογισμών στην κατηγορία αυτή δεν πρέπει να υπερβαίνουν το ±20% σε επίπεδο εμπιστοσύνης 70-90%.</a:t>
            </a:r>
            <a:r>
              <a:rPr lang="el-GR" b="0"/>
              <a:t> Στους υπολογισμούς των αποθεμάτων της κατηγορίας αυτής επιτρέπεται η επέκταση του κοιτάσματος σε λογική απόσταση, ανάλογα με το μέγεθος αυτού, από γεωλογικές ενδείξεις όπως επίσης και από συγκριτικές παρατηρήσεις από παρόμοια κοιτάσματα. </a:t>
            </a:r>
          </a:p>
          <a:p>
            <a:pPr lvl="1"/>
            <a:r>
              <a:rPr lang="el-GR" i="1"/>
              <a:t>γ. Κατηγορία C1.</a:t>
            </a:r>
          </a:p>
          <a:p>
            <a:pPr lvl="1"/>
            <a:r>
              <a:rPr lang="el-GR" b="0"/>
              <a:t>Στην κατηγορία αυτή υπάγονται τα αποθέματα, που έχουν προσδιορισθεί με αραιό δίκτυο γεωτρήσεων ή μεταλλευτικών έργων, τα οποία δεν εξασφαλίζουν τη συνέχεια του κοιτάσματος. Οι μεταβολές του πάχους αυτού δίνουν υψηλά σφάλματα, λόγω του μικρού αριθμού των γεωτρήσεων ή των μεταλλευτικών έργων, ο δε προσδιορισμός της μέσης ποιότητας περιέχει αυξημένα σφάλματα λόγω του αραιού ερευνητικού δικτύου και επομένως του μικρού αριθμού δειγμάτων. Κατά τον προσδιορισμό των αποθεμάτων της κατηγορίας αυτής, λόγω των υψηλών επιτρεπόμενων σφαλμάτων και του χαμηλού επιπέδου εμπιστοσύνης, επιτρέπεται λογική επέκταση των κοιτασμάτων παρά την ύπαρξη του αραιού ερευνητικού </a:t>
            </a:r>
            <a:r>
              <a:rPr lang="el-GR"/>
              <a:t>δικτύου.Τα επιτρεπόμενα στην κατηγορία αυτή σφάλματα υπολογισμού ανέρχονται σε ±30% σε επίπεδο εμπιστοσύνης (ακρίβεια υπολογισμού 50-70°/ο).</a:t>
            </a:r>
          </a:p>
          <a:p>
            <a:pPr lvl="1"/>
            <a:r>
              <a:rPr lang="el-GR" i="1"/>
              <a:t>δ. Κατηγορία C2.</a:t>
            </a:r>
          </a:p>
          <a:p>
            <a:pPr lvl="1"/>
            <a:r>
              <a:rPr lang="el-GR" b="0"/>
              <a:t>Στα αποθέματα της κατηγορίας αυτής κατατάσσονται τα κοιτάσματα ή τμήματα αυτών, στα οποία η απόσταση μεταξύ των ερευνητικών εργασιών είναι πολύ μεγάλη. Επίσης μπορούν να καταταγούν κοιτάσματα τα οποία δεν έχουν ερευνηθεί ακόμα με μεταλλευτικά έργα ή γεωτρήσεις, αλλά έχει διαπιστωθεί η ύπαρξή τους από σποραδικές μικρές εμφανίσεις..Συνήθως τα αποθέματα αυτά υπολογίζονται από τη συνολική επιφάνεια των εμφανίσεων με τη χρησιμοποίηση συντελεστών μεταλλοφορίας, που έχουν εξαχθεί από την πείρα της ευρύτερης περιοχής ή από άλλα παρόμοια κοιτάσματα..Στην κατηγορία αυτή μπορούν να υπαχθούν και κοιτάσματα πλήρως καλυμμένα, εφόσον γεωλογικές παρατηρήσεις συνηγορούν υπέρ της παρουσίας αυτών. </a:t>
            </a:r>
            <a:r>
              <a:rPr lang="el-GR"/>
              <a:t>Τα επιτρεπόμενα στην κατηγορία αυτή σφάλματα υπολογισμού ανέρχονται σε ±30%, η δε ακρίβεια υπολογισμού 30-50%. </a:t>
            </a:r>
          </a:p>
        </p:txBody>
      </p:sp>
    </p:spTree>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ChangeArrowheads="1"/>
          </p:cNvSpPr>
          <p:nvPr/>
        </p:nvSpPr>
        <p:spPr bwMode="auto">
          <a:xfrm>
            <a:off x="0" y="0"/>
            <a:ext cx="8243888" cy="6686550"/>
          </a:xfrm>
          <a:prstGeom prst="rect">
            <a:avLst/>
          </a:prstGeom>
          <a:noFill/>
          <a:ln w="9525" algn="ctr">
            <a:noFill/>
            <a:miter lim="800000"/>
            <a:headEnd/>
            <a:tailEnd/>
          </a:ln>
          <a:effectLst/>
        </p:spPr>
        <p:txBody>
          <a:bodyPr>
            <a:spAutoFit/>
          </a:bodyPr>
          <a:lstStyle/>
          <a:p>
            <a:pPr lvl="3" algn="ctr">
              <a:defRPr/>
            </a:pPr>
            <a:r>
              <a:rPr lang="el-GR" sz="1400"/>
              <a:t>ΤΙ ΑΚΟΛΟΥΘΕΙΤΑΙ  ΣΗΜΕΡΑ ΣΕ ΟΤΙ ΑΦΟΡΑ ΤΗΝ ΚΑΤΑΤΑΞΗ ΤΩΝ ΑΠΟΘΕΜΑΤΩΝ ΣΕ ΠΑΓΚΟΣΜΙΟ ΕΠΙΠΕΔΟ ΚΑΙ ΣΤΗΝ ΕΛΛΑΔΑ-Η ΠΡΟΤΑΣΗ ΤΟΥ Ι.Γ.Μ.Ε</a:t>
            </a:r>
          </a:p>
          <a:p>
            <a:pPr>
              <a:defRPr/>
            </a:pPr>
            <a:r>
              <a:rPr lang="el-GR" sz="1400" b="0"/>
              <a:t>Το παραπάνω περιγραφέν σύστημα με μικρές τροποποιήσεις που βασίζονται στην χρήση της γεωστατιστικής στον υπολογισμό των ποσοστών επιτρεπομένου σφάλματος και του βαθμού βεβαιότητας δίδεται στον παρακάτω Πίνακα . </a:t>
            </a:r>
          </a:p>
          <a:p>
            <a:pPr>
              <a:defRPr/>
            </a:pPr>
            <a:r>
              <a:rPr lang="el-GR" sz="1400" b="0"/>
              <a:t>Στη χώρα μας τουλάχιστον από τους φορείς της Πολιτείας  και κύρια το ΙΓΜΕ η κατάταξη των αποθεμάτων, και κατά συνέπεια οι μετέπειτα οικονομοτεχνικές αξιολογήσεις βασίζονται με μικροτροποποιήσεις στην πρόταση του Συλλόγου Γερμανών Μεταλλειολόγων-Μεταλλουργών G.D.M.B. 1959 και στον παραπάνω Πίνακα 7.</a:t>
            </a:r>
          </a:p>
          <a:p>
            <a:pPr>
              <a:defRPr/>
            </a:pPr>
            <a:r>
              <a:rPr lang="el-GR" sz="1400" b="0"/>
              <a:t>Μια ολοκληρωμένη πρόταση που ήδη ακολουθείται έγινε από το ΙΓΜΕ το 1984 (ΔΡΟΥΒΑΣ-ΔΡΥΜΩΝΙΤΗΣ-ΜΑΚΡΗΣ-ΜΑΣΤΟΡΗΣ-ΦΑΛΤΣΕΤΑΣ (1984). Σύμφωνα με την πρόταση αυτή και όπως αναφέρεται από τους παραπάνω, τα χαρακτηριστικά που πρέπει να συγκεντρώνει ένα σύστημα κατάταξης αποθεμάτων ορυκτών πόρων είναι τα ακόλουθα</a:t>
            </a:r>
          </a:p>
          <a:p>
            <a:pPr>
              <a:defRPr/>
            </a:pPr>
            <a:r>
              <a:rPr lang="el-GR" sz="1400" b="0"/>
              <a:t>1. Να παρέχει τα βασικά κριτήρια κατάταξης όπως : ο βαθμός γνώσης των αποθεμάτων και η οικονομικότητα.</a:t>
            </a:r>
          </a:p>
          <a:p>
            <a:pPr>
              <a:defRPr/>
            </a:pPr>
            <a:r>
              <a:rPr lang="el-GR" sz="1400" b="0"/>
              <a:t>2.Να είναι κατάλληλο για όλα τα μεταλλεύματα.</a:t>
            </a:r>
          </a:p>
          <a:p>
            <a:pPr>
              <a:defRPr/>
            </a:pPr>
            <a:r>
              <a:rPr lang="el-GR" sz="1400" b="0"/>
              <a:t>3.Να αξιοποιεί την καλύτερη μέθοδο εκτίμησης που να εξασφαλίζει δυνατότητα πρακτικής εφαρμογής.</a:t>
            </a:r>
          </a:p>
          <a:p>
            <a:pPr>
              <a:defRPr/>
            </a:pPr>
            <a:r>
              <a:rPr lang="el-GR" sz="1400" b="0"/>
              <a:t>Η διερεύνηση των συστημάτων κατάταξης των αποθεμάτων ορυκτών πόρων που έχουν καθιερωθεί σε διαφορές χώρες όπως και εκείνων που έχουν προταθεί από μελετητές οδηγεί στο συμπέρασμα ότι σε όλα χρησιμοποιούνται σαν βασικά κριτήρια κατάταξης οι παράμετροι που αναφέρθηκαν παραπάνω και κυρίως ο βαθμός γεωλογικής γνώσης και η οικονομικότητα. Βέβαια ο βαθμός στον οποίο υπεισέρχονται αυτές ποικίλλει από σύστημα σε σύστημα.</a:t>
            </a:r>
          </a:p>
          <a:p>
            <a:pPr>
              <a:defRPr/>
            </a:pPr>
            <a:r>
              <a:rPr lang="el-GR" sz="1400" b="0"/>
              <a:t>Η τελική πρόταση που διεμόρφωσε και πρότεινε στην Πολιτεία το ΙΓΜΕ και που ευρύτατα ήδη εφαρμόζεται στη χώρα μας έχει σύμφωνα με την παραπάνω εργασία ως εξής</a:t>
            </a:r>
          </a:p>
          <a:p>
            <a:pPr>
              <a:defRPr/>
            </a:pPr>
            <a:r>
              <a:rPr lang="el-GR" sz="1400">
                <a:effectLst>
                  <a:outerShdw blurRad="38100" dist="38100" dir="2700000" algn="tl">
                    <a:srgbClr val="C0C0C0"/>
                  </a:outerShdw>
                </a:effectLst>
              </a:rPr>
              <a:t>Η ΠΡΟΤΑΣΗ ΤΟΥ Ι.Γ.Μ.Ε</a:t>
            </a:r>
          </a:p>
          <a:p>
            <a:pPr>
              <a:defRPr/>
            </a:pPr>
            <a:r>
              <a:rPr lang="el-GR" sz="1400" b="0"/>
              <a:t>Λαμβάνοντας υπόψη όσα εκτέθηκαν παρουσιάζουμε το σύστημα κατάταξης των αποθεμάτων ορυκτών πόρων που φαίνεται στον αμέσως επόμενο  Πίνακα </a:t>
            </a:r>
          </a:p>
        </p:txBody>
      </p:sp>
    </p:spTree>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ctr">
            <a:noFill/>
            <a:miter lim="800000"/>
            <a:headEnd/>
            <a:tailEnd/>
          </a:ln>
        </p:spPr>
      </p:pic>
      <p:sp>
        <p:nvSpPr>
          <p:cNvPr id="70659" name="Rectangle 5"/>
          <p:cNvSpPr>
            <a:spLocks noChangeArrowheads="1"/>
          </p:cNvSpPr>
          <p:nvPr/>
        </p:nvSpPr>
        <p:spPr bwMode="auto">
          <a:xfrm>
            <a:off x="539750" y="115888"/>
            <a:ext cx="7497763" cy="274637"/>
          </a:xfrm>
          <a:prstGeom prst="rect">
            <a:avLst/>
          </a:prstGeom>
          <a:noFill/>
          <a:ln w="9525" algn="ctr">
            <a:noFill/>
            <a:miter lim="800000"/>
            <a:headEnd/>
            <a:tailEnd/>
          </a:ln>
        </p:spPr>
        <p:txBody>
          <a:bodyPr wrap="none">
            <a:spAutoFit/>
          </a:bodyPr>
          <a:lstStyle/>
          <a:p>
            <a:pPr>
              <a:spcAft>
                <a:spcPts val="600"/>
              </a:spcAft>
            </a:pPr>
            <a:r>
              <a:rPr lang="en-US"/>
              <a:t>Πίνακας</a:t>
            </a:r>
            <a:r>
              <a:rPr lang="el-GR"/>
              <a:t>.</a:t>
            </a:r>
            <a:r>
              <a:rPr lang="en-US"/>
              <a:t>  ΤΑΞΙΝΟΜΗΣΗ ΤΩΝ ΑΠΟΘΕΜΑΤΩΝ Ο.Π.Υ ΜΕ ΒΆΣΗ ΤΗΝ ΓΕΩΣΤΑΤΙΣΤΙΚΉ ΠΡΟΣΈΓΓΙΣΗ</a:t>
            </a:r>
            <a:endParaRPr lang="el-GR"/>
          </a:p>
        </p:txBody>
      </p:sp>
    </p:spTree>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7" descr="ΤΑΞΙΝΟΜΗΣΗ ΙΓΜΕ"/>
          <p:cNvPicPr>
            <a:picLocks noChangeAspect="1" noChangeArrowheads="1"/>
          </p:cNvPicPr>
          <p:nvPr/>
        </p:nvPicPr>
        <p:blipFill>
          <a:blip r:embed="rId2" cstate="print">
            <a:lum bright="-8000" contrast="10000"/>
          </a:blip>
          <a:srcRect/>
          <a:stretch>
            <a:fillRect/>
          </a:stretch>
        </p:blipFill>
        <p:spPr bwMode="auto">
          <a:xfrm>
            <a:off x="250825" y="38100"/>
            <a:ext cx="8707438" cy="6677025"/>
          </a:xfrm>
          <a:prstGeom prst="rect">
            <a:avLst/>
          </a:prstGeom>
          <a:noFill/>
          <a:ln w="9525">
            <a:noFill/>
            <a:miter lim="800000"/>
            <a:headEnd/>
            <a:tailEnd/>
          </a:ln>
        </p:spPr>
      </p:pic>
    </p:spTree>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ChangeArrowheads="1"/>
          </p:cNvSpPr>
          <p:nvPr/>
        </p:nvSpPr>
        <p:spPr bwMode="auto">
          <a:xfrm>
            <a:off x="-323850" y="0"/>
            <a:ext cx="9359900" cy="6473825"/>
          </a:xfrm>
          <a:prstGeom prst="rect">
            <a:avLst/>
          </a:prstGeom>
          <a:noFill/>
          <a:ln w="9525" algn="ctr">
            <a:noFill/>
            <a:miter lim="800000"/>
            <a:headEnd/>
            <a:tailEnd/>
          </a:ln>
        </p:spPr>
        <p:txBody>
          <a:bodyPr>
            <a:spAutoFit/>
          </a:bodyPr>
          <a:lstStyle/>
          <a:p>
            <a:pPr lvl="1"/>
            <a:r>
              <a:rPr lang="el-GR" sz="1400" b="0"/>
              <a:t>Όπως φαίνεται στον Πίνακα 8 η κατάταξη των αποθεμάτων γίνεται σε σύστημα 2 αξόνων:</a:t>
            </a:r>
          </a:p>
          <a:p>
            <a:pPr lvl="1"/>
            <a:r>
              <a:rPr lang="el-GR" sz="1400" b="0"/>
              <a:t>α) βαθμός βεβαιότητας γεωλογικής γνώσης(οριζόντιος άξονας)</a:t>
            </a:r>
          </a:p>
          <a:p>
            <a:pPr lvl="1"/>
            <a:r>
              <a:rPr lang="el-GR" sz="1400" b="0"/>
              <a:t>β) βαθμός οικονομικότητας(κατακόρυφος άξονας)</a:t>
            </a:r>
          </a:p>
          <a:p>
            <a:pPr lvl="1"/>
            <a:r>
              <a:rPr lang="el-GR" sz="1400" b="0"/>
              <a:t>Η </a:t>
            </a:r>
            <a:r>
              <a:rPr lang="el-GR" sz="1400"/>
              <a:t>βεβαιότητα</a:t>
            </a:r>
            <a:r>
              <a:rPr lang="el-GR" sz="1400" b="0"/>
              <a:t> της γεωλογικής γνώσης είναι συνάρτηση:</a:t>
            </a:r>
          </a:p>
          <a:p>
            <a:pPr lvl="1"/>
            <a:r>
              <a:rPr lang="el-GR" sz="1400" b="0"/>
              <a:t>α) του λάθος της εκτίμησης, όταν υπάρχουν σημεία δειγματοληψίας. </a:t>
            </a:r>
          </a:p>
          <a:p>
            <a:pPr lvl="1"/>
            <a:r>
              <a:rPr lang="el-GR" sz="1400" b="0"/>
              <a:t>Τα όρια λάθους για κάθε κατηγορία ορίστηκαν σε σταθερό επίπεδο εμπιστοσύνης 90% ακολουθώντας το σχέδιο του Συλλόγου Γερμανών Μεταλλειολόγων (WELLEMER 1983). Ο καθορισμός των ορίων δεν είναι αποτέλεσμα υπολογισμών, εξυπηρετεί όμως την βασική ανάγκη του συστήματος κατάταξης, που θα πρέπει να εφαρμόζεται για όλα τα μεταλλεύματα.</a:t>
            </a:r>
          </a:p>
          <a:p>
            <a:pPr lvl="1"/>
            <a:r>
              <a:rPr lang="el-GR" sz="1400" b="0"/>
              <a:t>Προϋπόθεση αντικειμενικότητας όσο αφορά την βεβαιότητα γεωλογικής γνώσης και η εκτίμηση της τελευταίας που γίνεται καλύτερα με γεωστατιστικές μεθόδους (μέθοδοι που μεταξύ άλλων πλεονεκτημάτων δίνουν και το μικρότερο λάθος εκτίμησης για το ίδιο επίπεδο πληροφοριών) όπου αυτές μπορούν να εφαρμοστούν. Για λόγους απλότητας, που επιβάλλονται μόνο από την απαίτηση γενικής εφαρμογής επιλέχθηκε η γεωστατιστική μέθοδος της συνολικής εκτίμησης (global estimation).</a:t>
            </a:r>
          </a:p>
          <a:p>
            <a:pPr lvl="1"/>
            <a:r>
              <a:rPr lang="el-GR" sz="1400" b="0"/>
              <a:t>Η προτεινόμενη για εφαρμογή μεθοδολογία εκτίμησης των αποθεμάτων περιλαμβάνει τη στατιστική μέθοδο (standard error of the mean) για την περιοχή εκείνη που η γεωστατιστική δεν μπορεί να εφαρμοστεί.</a:t>
            </a:r>
          </a:p>
          <a:p>
            <a:pPr lvl="1"/>
            <a:r>
              <a:rPr lang="el-GR" sz="1400" b="0"/>
              <a:t>β)Των συσχετίσεων υπαρχόντων κοιτασμάτων και γεωλογικών δεδομένων, τη γνώση γεωλογικών δομών, κλπ ιδιαίτερα όταν δεν υπάρχουν σημεία δειγματοληψίας. Αναφερόμαστε στα αποθέματα των αγνώστων ορυκτών πόρων (ορυκτών πόρων που μένουν να ανακαλυφθούν) . Εδώ δεν μπορεί να υπολογισθεί το λάθος της εκτίμησης και δίνονται ενδεικτικά, προσεγγιστικά όρια για τα αποθέματα (π.χ. από 500.000 ως 5.000.000 τόννοι).</a:t>
            </a:r>
          </a:p>
          <a:p>
            <a:pPr lvl="1"/>
            <a:r>
              <a:rPr lang="el-GR" sz="1400" b="0"/>
              <a:t>Ανάλογα με την </a:t>
            </a:r>
            <a:r>
              <a:rPr lang="el-GR" sz="1400"/>
              <a:t>Ο ι κ ο ν ο μ ι κ ό τ η τ α</a:t>
            </a:r>
            <a:r>
              <a:rPr lang="el-GR" sz="1400" b="0"/>
              <a:t>, τα αποθέματα διακρίνονται σε οικονομικά, οριακά και αντιοικονομικά.</a:t>
            </a:r>
          </a:p>
          <a:p>
            <a:pPr lvl="1"/>
            <a:r>
              <a:rPr lang="el-GR" sz="1400" b="0"/>
              <a:t>Η οικονομικότητα καθορίζεται από</a:t>
            </a:r>
          </a:p>
          <a:p>
            <a:pPr lvl="1"/>
            <a:r>
              <a:rPr lang="el-GR" sz="1400" b="0"/>
              <a:t>α) Φυσικές παραμέτρους του κοιτάσματος </a:t>
            </a:r>
          </a:p>
          <a:p>
            <a:pPr lvl="1"/>
            <a:r>
              <a:rPr lang="el-GR" sz="1400" b="0"/>
              <a:t>β) Καθαρά οικονομικές παραμέτρους.</a:t>
            </a:r>
          </a:p>
        </p:txBody>
      </p:sp>
    </p:spTree>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214313" y="214313"/>
            <a:ext cx="8715375" cy="4032250"/>
          </a:xfrm>
          <a:prstGeom prst="rect">
            <a:avLst/>
          </a:prstGeom>
          <a:noFill/>
          <a:ln w="9525">
            <a:noFill/>
            <a:miter lim="800000"/>
            <a:headEnd/>
            <a:tailEnd/>
          </a:ln>
        </p:spPr>
        <p:txBody>
          <a:bodyPr>
            <a:spAutoFit/>
          </a:bodyPr>
          <a:lstStyle/>
          <a:p>
            <a:r>
              <a:rPr lang="el-GR" sz="1400"/>
              <a:t>Το πρώτο στάδιο αυτού του κύκλου, η έρευνα και αναζήτηση Ο. Π. Υ., είναι μια μακροχρόνια και σύνθετη διαδικασία με πολλά επίπεδα έρευνας και κόμβους αποφάσεων που περιλαμβάνει ένα πλήθος δράσεων, κύριο χαρακτηριστικό των οποίων είναι:</a:t>
            </a:r>
            <a:endParaRPr lang="en-US" sz="1400"/>
          </a:p>
          <a:p>
            <a:r>
              <a:rPr lang="el-GR" sz="1400"/>
              <a:t>-</a:t>
            </a:r>
            <a:r>
              <a:rPr lang="en-US" sz="1400"/>
              <a:t>O</a:t>
            </a:r>
            <a:r>
              <a:rPr lang="el-GR" sz="1400"/>
              <a:t> μεγάλος χρόνος</a:t>
            </a:r>
            <a:endParaRPr lang="en-US" sz="1400"/>
          </a:p>
          <a:p>
            <a:r>
              <a:rPr lang="el-GR" sz="1400"/>
              <a:t>-</a:t>
            </a:r>
            <a:r>
              <a:rPr lang="en-US" sz="1400"/>
              <a:t>H</a:t>
            </a:r>
            <a:r>
              <a:rPr lang="el-GR" sz="1400"/>
              <a:t> μεγάλες δαπάνες εκτέλεσης</a:t>
            </a:r>
            <a:endParaRPr lang="en-US" sz="1400"/>
          </a:p>
          <a:p>
            <a:r>
              <a:rPr lang="el-GR" sz="1400"/>
              <a:t>-</a:t>
            </a:r>
            <a:r>
              <a:rPr lang="en-US" sz="1400"/>
              <a:t>H</a:t>
            </a:r>
            <a:r>
              <a:rPr lang="el-GR" sz="1400"/>
              <a:t> ανάγκη χρησιμοποίησης έμπειρου και εξειδικευ­μένου προσωπικού</a:t>
            </a:r>
            <a:endParaRPr lang="en-US" sz="1400"/>
          </a:p>
          <a:p>
            <a:r>
              <a:rPr lang="el-GR" sz="1400"/>
              <a:t>  -</a:t>
            </a:r>
            <a:r>
              <a:rPr lang="en-US" sz="1400"/>
              <a:t>O</a:t>
            </a:r>
            <a:r>
              <a:rPr lang="el-GR" sz="1400"/>
              <a:t> μεγάλος κίνδυνος</a:t>
            </a:r>
            <a:endParaRPr lang="en-US" sz="1400"/>
          </a:p>
          <a:p>
            <a:r>
              <a:rPr lang="el-GR" sz="1400"/>
              <a:t> Ταυτόχρονα αποτελεί και μια οικονομική δραστηριότητα και υπό αυτήν τη άποψη πρέπει να αποδίδει  μια  απτή και μετρήσιμη αξία στους  φορείς  που την χρηματοδοτούν.</a:t>
            </a:r>
            <a:endParaRPr lang="en-US" sz="1400"/>
          </a:p>
          <a:p>
            <a:r>
              <a:rPr lang="el-GR" sz="1400"/>
              <a:t>Τα παραπάνω υπαγορεύουν τόσο τη συστηματική και μεθοδική υλοποίησης των διαφόρων φάσεων της έρευνας , όσο και την αξιολόγησή τους με σαφώς προσδιορισμένα  κριτήρια  έτσι ώστε η κάθε επόμενη  φάση να εξαρτάται από την έκβαση της προηγούμενης. Η ανά φάση αξιολόγηση της ερευνητικής διαδικασίας, τελικό προϊόν της οποίας είναι ένα κοίτασμα. που θα  αξιοποιηθεί   με την ανάπτυξη του αντίστοιχου  μεταλλείου / ορυχείου, αποτελεί ένα σημαντικό πρόβλημα της οικονομίας των μεταλλευτικών επενδύσεων.</a:t>
            </a:r>
            <a:endParaRPr lang="en-US" sz="1400"/>
          </a:p>
          <a:p>
            <a:endParaRPr lang="en-US"/>
          </a:p>
        </p:txBody>
      </p:sp>
    </p:spTree>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ChangeArrowheads="1"/>
          </p:cNvSpPr>
          <p:nvPr/>
        </p:nvSpPr>
        <p:spPr bwMode="auto">
          <a:xfrm>
            <a:off x="179388" y="38100"/>
            <a:ext cx="8640762" cy="6808788"/>
          </a:xfrm>
          <a:prstGeom prst="rect">
            <a:avLst/>
          </a:prstGeom>
          <a:noFill/>
          <a:ln w="9525">
            <a:noFill/>
            <a:miter lim="800000"/>
            <a:headEnd/>
            <a:tailEnd/>
          </a:ln>
          <a:effectLst/>
        </p:spPr>
        <p:txBody>
          <a:bodyPr tIns="152352" rIns="-193614" bIns="38088" anchor="ctr">
            <a:spAutoFit/>
          </a:bodyPr>
          <a:lstStyle/>
          <a:p>
            <a:pPr indent="71438" algn="ctr">
              <a:spcBef>
                <a:spcPct val="0"/>
              </a:spcBef>
              <a:tabLst>
                <a:tab pos="-2251075" algn="l"/>
                <a:tab pos="-1350963" algn="l"/>
                <a:tab pos="2835275" algn="l"/>
                <a:tab pos="3382963" algn="l"/>
                <a:tab pos="4114800" algn="l"/>
              </a:tabLst>
              <a:defRPr/>
            </a:pPr>
            <a:endParaRPr lang="el-GR" sz="1600" u="sng" dirty="0">
              <a:effectLst>
                <a:outerShdw blurRad="38100" dist="38100" dir="2700000" algn="tl">
                  <a:srgbClr val="C0C0C0"/>
                </a:outerShdw>
              </a:effectLst>
              <a:latin typeface="Arial" charset="0"/>
              <a:cs typeface="Arial" charset="0"/>
            </a:endParaRPr>
          </a:p>
          <a:p>
            <a:pPr indent="71438" algn="l">
              <a:spcBef>
                <a:spcPct val="0"/>
              </a:spcBef>
              <a:tabLst>
                <a:tab pos="-2251075" algn="l"/>
                <a:tab pos="-1350963" algn="l"/>
                <a:tab pos="2835275" algn="l"/>
                <a:tab pos="3382963" algn="l"/>
                <a:tab pos="4114800" algn="l"/>
              </a:tabLst>
              <a:defRPr/>
            </a:pPr>
            <a:r>
              <a:rPr lang="el-GR" b="0" dirty="0">
                <a:latin typeface="Arial" charset="0"/>
                <a:cs typeface="Arial" charset="0"/>
              </a:rPr>
              <a:t> </a:t>
            </a:r>
            <a:endParaRPr lang="en-US" b="0" dirty="0">
              <a:latin typeface="Arial" charset="0"/>
              <a:cs typeface="Arial" charset="0"/>
            </a:endParaRPr>
          </a:p>
          <a:p>
            <a:pPr indent="71438" algn="l">
              <a:spcBef>
                <a:spcPct val="0"/>
              </a:spcBef>
              <a:tabLst>
                <a:tab pos="-2251075" algn="l"/>
                <a:tab pos="-1350963" algn="l"/>
                <a:tab pos="2835275" algn="l"/>
                <a:tab pos="3382963" algn="l"/>
                <a:tab pos="4114800" algn="l"/>
              </a:tabLst>
              <a:defRPr/>
            </a:pPr>
            <a:r>
              <a:rPr lang="el-GR" b="0" dirty="0">
                <a:latin typeface="Arial" charset="0"/>
                <a:cs typeface="Arial" charset="0"/>
              </a:rPr>
              <a:t> </a:t>
            </a:r>
          </a:p>
          <a:p>
            <a:pPr indent="71438" algn="l">
              <a:spcBef>
                <a:spcPct val="0"/>
              </a:spcBef>
              <a:tabLst>
                <a:tab pos="-2251075" algn="l"/>
                <a:tab pos="-1350963" algn="l"/>
                <a:tab pos="2835275" algn="l"/>
                <a:tab pos="3382963" algn="l"/>
                <a:tab pos="4114800" algn="l"/>
              </a:tabLst>
              <a:defRPr/>
            </a:pPr>
            <a:endParaRPr lang="el-GR" b="0" dirty="0">
              <a:latin typeface="Arial" charset="0"/>
              <a:cs typeface="Arial" charset="0"/>
            </a:endParaRPr>
          </a:p>
          <a:p>
            <a:pPr indent="71438" algn="l">
              <a:spcBef>
                <a:spcPct val="0"/>
              </a:spcBef>
              <a:tabLst>
                <a:tab pos="-2251075" algn="l"/>
                <a:tab pos="-1350963" algn="l"/>
                <a:tab pos="2835275" algn="l"/>
                <a:tab pos="3382963" algn="l"/>
                <a:tab pos="4114800" algn="l"/>
              </a:tabLst>
              <a:defRPr/>
            </a:pPr>
            <a:endParaRPr lang="el-GR" sz="1400" b="0" dirty="0"/>
          </a:p>
          <a:p>
            <a:pPr indent="71438" algn="l">
              <a:spcBef>
                <a:spcPct val="0"/>
              </a:spcBef>
              <a:tabLst>
                <a:tab pos="-2251075" algn="l"/>
                <a:tab pos="-1350963" algn="l"/>
                <a:tab pos="2835275" algn="l"/>
                <a:tab pos="3382963" algn="l"/>
                <a:tab pos="4114800" algn="l"/>
              </a:tabLst>
              <a:defRPr/>
            </a:pPr>
            <a:endParaRPr lang="el-GR" sz="1400" b="0" dirty="0"/>
          </a:p>
          <a:p>
            <a:pPr indent="71438">
              <a:spcBef>
                <a:spcPct val="0"/>
              </a:spcBef>
              <a:tabLst>
                <a:tab pos="-2251075" algn="l"/>
                <a:tab pos="-1350963" algn="l"/>
                <a:tab pos="2835275" algn="l"/>
                <a:tab pos="3382963" algn="l"/>
                <a:tab pos="4114800" algn="l"/>
              </a:tabLst>
              <a:defRPr/>
            </a:pPr>
            <a:r>
              <a:rPr lang="el-GR" sz="1400" b="0" dirty="0"/>
              <a:t>Ορισμένες χαρακτηριστικές παράμετροι που συνδέονται με την προσφορά ΟΠΥ προσδιορίζονται αποφασιστικά από το γεωλογικό περιβάλλον. Τέσσερις παράγοντες σημαντικοί που αναφέρονται στο περιβάλλον αυτό και συνδέονται με τα κοιτάσματα αναφέρονται στο γεγονός </a:t>
            </a:r>
            <a:r>
              <a:rPr lang="el-GR" sz="1400" u="sng" dirty="0"/>
              <a:t>ότι τα αποθέματα ΟΠΥ είναι</a:t>
            </a:r>
            <a:r>
              <a:rPr lang="el-GR" sz="1400" b="0" dirty="0"/>
              <a:t> :</a:t>
            </a:r>
          </a:p>
          <a:p>
            <a:pPr indent="71438" algn="l">
              <a:spcBef>
                <a:spcPct val="0"/>
              </a:spcBef>
              <a:tabLst>
                <a:tab pos="-2251075" algn="l"/>
                <a:tab pos="-1350963" algn="l"/>
                <a:tab pos="2835275" algn="l"/>
                <a:tab pos="3382963" algn="l"/>
                <a:tab pos="4114800" algn="l"/>
              </a:tabLst>
              <a:defRPr/>
            </a:pPr>
            <a:endParaRPr lang="en-US" sz="1400" b="0" dirty="0"/>
          </a:p>
          <a:p>
            <a:pPr indent="71438" algn="l">
              <a:spcBef>
                <a:spcPct val="0"/>
              </a:spcBef>
              <a:buClr>
                <a:srgbClr val="FF0000"/>
              </a:buClr>
              <a:buSzPct val="115000"/>
              <a:buFont typeface="Wingdings" pitchFamily="2" charset="2"/>
              <a:buChar char="Ø"/>
              <a:tabLst>
                <a:tab pos="-2251075" algn="l"/>
                <a:tab pos="-1350963" algn="l"/>
                <a:tab pos="2835275" algn="l"/>
                <a:tab pos="3382963" algn="l"/>
                <a:tab pos="4114800" algn="l"/>
              </a:tabLst>
              <a:defRPr/>
            </a:pPr>
            <a:r>
              <a:rPr lang="el-GR" sz="1400" dirty="0">
                <a:effectLst>
                  <a:outerShdw blurRad="38100" dist="38100" dir="2700000" algn="tl">
                    <a:srgbClr val="C0C0C0"/>
                  </a:outerShdw>
                </a:effectLst>
              </a:rPr>
              <a:t>Αρχικά άγνωστα</a:t>
            </a:r>
            <a:endParaRPr lang="en-US" sz="1400" dirty="0">
              <a:effectLst>
                <a:outerShdw blurRad="38100" dist="38100" dir="2700000" algn="tl">
                  <a:srgbClr val="C0C0C0"/>
                </a:outerShdw>
              </a:effectLst>
            </a:endParaRPr>
          </a:p>
          <a:p>
            <a:pPr indent="71438" algn="l">
              <a:spcBef>
                <a:spcPct val="0"/>
              </a:spcBef>
              <a:buClr>
                <a:srgbClr val="FF0000"/>
              </a:buClr>
              <a:buSzPct val="115000"/>
              <a:buFont typeface="Wingdings" pitchFamily="2" charset="2"/>
              <a:buChar char="Ø"/>
              <a:tabLst>
                <a:tab pos="-2251075" algn="l"/>
                <a:tab pos="-1350963" algn="l"/>
                <a:tab pos="2835275" algn="l"/>
                <a:tab pos="3382963" algn="l"/>
                <a:tab pos="4114800" algn="l"/>
              </a:tabLst>
              <a:defRPr/>
            </a:pPr>
            <a:r>
              <a:rPr lang="el-GR" sz="1400" dirty="0">
                <a:effectLst>
                  <a:outerShdw blurRad="38100" dist="38100" dir="2700000" algn="tl">
                    <a:srgbClr val="C0C0C0"/>
                  </a:outerShdw>
                </a:effectLst>
              </a:rPr>
              <a:t>Ορισμένου μεγέθους</a:t>
            </a:r>
            <a:endParaRPr lang="en-US" sz="1400" dirty="0">
              <a:effectLst>
                <a:outerShdw blurRad="38100" dist="38100" dir="2700000" algn="tl">
                  <a:srgbClr val="C0C0C0"/>
                </a:outerShdw>
              </a:effectLst>
            </a:endParaRPr>
          </a:p>
          <a:p>
            <a:pPr indent="71438" algn="l">
              <a:spcBef>
                <a:spcPct val="0"/>
              </a:spcBef>
              <a:buClr>
                <a:srgbClr val="FF0000"/>
              </a:buClr>
              <a:buSzPct val="115000"/>
              <a:buFont typeface="Wingdings" pitchFamily="2" charset="2"/>
              <a:buChar char="Ø"/>
              <a:tabLst>
                <a:tab pos="-2251075" algn="l"/>
                <a:tab pos="-1350963" algn="l"/>
                <a:tab pos="2835275" algn="l"/>
                <a:tab pos="3382963" algn="l"/>
                <a:tab pos="4114800" algn="l"/>
              </a:tabLst>
              <a:defRPr/>
            </a:pPr>
            <a:r>
              <a:rPr lang="el-GR" sz="1400" dirty="0">
                <a:effectLst>
                  <a:outerShdw blurRad="38100" dist="38100" dir="2700000" algn="tl">
                    <a:srgbClr val="C0C0C0"/>
                  </a:outerShdw>
                </a:effectLst>
              </a:rPr>
              <a:t>Μεταβλητά σε ότι αφορά τα ποιοτικά τους χαρακτηριστικά </a:t>
            </a:r>
            <a:endParaRPr lang="en-US" sz="1400" dirty="0">
              <a:effectLst>
                <a:outerShdw blurRad="38100" dist="38100" dir="2700000" algn="tl">
                  <a:srgbClr val="C0C0C0"/>
                </a:outerShdw>
              </a:effectLst>
            </a:endParaRPr>
          </a:p>
          <a:p>
            <a:pPr indent="71438" algn="l">
              <a:spcBef>
                <a:spcPct val="0"/>
              </a:spcBef>
              <a:buClr>
                <a:srgbClr val="FF0000"/>
              </a:buClr>
              <a:buSzPct val="115000"/>
              <a:buFont typeface="Wingdings" pitchFamily="2" charset="2"/>
              <a:buChar char="Ø"/>
              <a:tabLst>
                <a:tab pos="-2251075" algn="l"/>
                <a:tab pos="-1350963" algn="l"/>
                <a:tab pos="2835275" algn="l"/>
                <a:tab pos="3382963" algn="l"/>
                <a:tab pos="4114800" algn="l"/>
              </a:tabLst>
              <a:defRPr/>
            </a:pPr>
            <a:r>
              <a:rPr lang="el-GR" sz="1400" dirty="0">
                <a:effectLst>
                  <a:outerShdw blurRad="38100" dist="38100" dir="2700000" algn="tl">
                    <a:srgbClr val="C0C0C0"/>
                  </a:outerShdw>
                </a:effectLst>
              </a:rPr>
              <a:t>Με δεδομένη γεωγραφική θέση</a:t>
            </a:r>
            <a:endParaRPr lang="en-US" sz="1400" dirty="0">
              <a:effectLst>
                <a:outerShdw blurRad="38100" dist="38100" dir="2700000" algn="tl">
                  <a:srgbClr val="C0C0C0"/>
                </a:outerShdw>
              </a:effectLst>
            </a:endParaRPr>
          </a:p>
          <a:p>
            <a:pPr indent="71438" algn="l">
              <a:spcBef>
                <a:spcPct val="0"/>
              </a:spcBef>
              <a:tabLst>
                <a:tab pos="-2251075" algn="l"/>
                <a:tab pos="-1350963" algn="l"/>
                <a:tab pos="2835275" algn="l"/>
                <a:tab pos="3382963" algn="l"/>
                <a:tab pos="4114800" algn="l"/>
              </a:tabLst>
              <a:defRPr/>
            </a:pPr>
            <a:r>
              <a:rPr lang="el-GR" sz="1400" b="0" dirty="0"/>
              <a:t>  </a:t>
            </a:r>
          </a:p>
          <a:p>
            <a:pPr indent="71438">
              <a:spcBef>
                <a:spcPct val="0"/>
              </a:spcBef>
              <a:tabLst>
                <a:tab pos="-2251075" algn="l"/>
                <a:tab pos="-1350963" algn="l"/>
                <a:tab pos="2835275" algn="l"/>
                <a:tab pos="3382963" algn="l"/>
                <a:tab pos="4114800" algn="l"/>
              </a:tabLst>
              <a:defRPr/>
            </a:pPr>
            <a:r>
              <a:rPr lang="el-GR" sz="1400" b="0" dirty="0"/>
              <a:t>Εφόσον τα κοιτάσματα ΟΠΥ είναι αρχικά άγνωστα πρέπει πρώτα να εντοπισθούν, να "περιxαρακωθούν" πριν παρθούν αποφάσεις σε ότι αφορά την αξιολόγησή τους. Η όλη διαδικασία της έρευνας ΟΠΥ είναι θεμελιώδους σημασίας για την μεταλλευτική βιομηχανία. Η όλη διαδικασία της έρευνας - αξιοποίησης των ΟΠΥ αρχίζει με την έρευνα για εντοπισμό τους. Είναι μία πορεία όχι μόνο χρονοβόρα (3-4 χρόνια) σε ότι αφορά την επενδυτική πλευρά αλλά εμπεριέχει και τον σημαντικό κίνδυνο της απώλειας των επενδυομένων πιστώσεων αν δεν βρεθεί κοίτασμα. Το υψηλό ρίσκο είναι ένα βασικό χαρακτηριστικό της έρευνας για ΟΠΥ, και ο παράγων της τύχης,  ακόμη και στην καλύτερη περίπτωση της επιστημονικής τεκμηρίωσης, είναι σημαντικός.</a:t>
            </a:r>
            <a:endParaRPr lang="en-US" sz="1400" b="0" dirty="0"/>
          </a:p>
          <a:p>
            <a:pPr indent="71438">
              <a:spcBef>
                <a:spcPct val="0"/>
              </a:spcBef>
              <a:tabLst>
                <a:tab pos="-2251075" algn="l"/>
                <a:tab pos="-1350963" algn="l"/>
                <a:tab pos="2835275" algn="l"/>
                <a:tab pos="3382963" algn="l"/>
                <a:tab pos="4114800" algn="l"/>
              </a:tabLst>
              <a:defRPr/>
            </a:pPr>
            <a:r>
              <a:rPr lang="el-GR" sz="1400" b="0" dirty="0"/>
              <a:t>  Από τη στιγμή που θα βρεθεί ένα κοίτασμα έχει ένα δεδομένο αποθεματικό δυναμικό και επομένως κάποια στιγμή στην διάρκεια της εκμετάλλευσης του θα εξαντληθεί. Οι δεδομένες διαστάσεις ενός κοιτάσματος βάζουν εξ'αρχής κάποια τεχνικά και οικονομικά πλαίσια στις δυνατότητες οικονομικής λειτουργίας ενός μεταλλείου και στους ρυθμούς παραγωγής. Σαν γενικό κανόνα θα λέγαμε ότι </a:t>
            </a:r>
            <a:r>
              <a:rPr lang="el-GR" sz="1400" dirty="0"/>
              <a:t>: σε κάθε τόννο μεταλλεύματος που εξορύσσεται από κάποιο κοίτασμα, αντιστοιχεί ένας τόννος λιγότερος που παραμένει στο μεταλλείο</a:t>
            </a:r>
            <a:r>
              <a:rPr lang="el-GR" sz="1400" b="0" dirty="0"/>
              <a:t>. Είναι φανερό επομένως ότι χρειάζεται συνεχής ερευνητική προσπάθεια για να διατηρηθεί σταθερό τουλάχιστον το επίπεδο παραγωγής κάθε μεταλλευτικής επιχείρησης.    Το γεγονός ότι οι ΟΠΥ είναι μη ανανεώσιμοι φυσικοί πόροι είναι η βάση των μακροπρόθεσμων σκέψεων και μελετών σχετικά με την μελλοντική ανεπάρκεια κάποιων εξ αυτών, σχετικά με τα όρια έως που μπορεί να φθάσει η ανάπτυξη, σχετικά με τον ρόλο της μεταλλευτικής βιομηχανίας στην οικονομική ανάπτυξη κάθε χώρας.</a:t>
            </a:r>
          </a:p>
        </p:txBody>
      </p:sp>
      <p:sp>
        <p:nvSpPr>
          <p:cNvPr id="11270" name="Rectangle 6"/>
          <p:cNvSpPr>
            <a:spLocks noChangeArrowheads="1"/>
          </p:cNvSpPr>
          <p:nvPr/>
        </p:nvSpPr>
        <p:spPr bwMode="auto">
          <a:xfrm>
            <a:off x="1619250" y="333375"/>
            <a:ext cx="6092825" cy="395288"/>
          </a:xfrm>
          <a:prstGeom prst="rect">
            <a:avLst/>
          </a:prstGeom>
          <a:solidFill>
            <a:srgbClr val="969696"/>
          </a:solidFill>
          <a:ln w="28575">
            <a:solidFill>
              <a:srgbClr val="C0C0C0"/>
            </a:solidFill>
            <a:miter lim="800000"/>
            <a:headEnd/>
            <a:tailEnd/>
          </a:ln>
          <a:effectLst/>
        </p:spPr>
        <p:txBody>
          <a:bodyPr wrap="none">
            <a:spAutoFit/>
          </a:bodyPr>
          <a:lstStyle/>
          <a:p>
            <a:pPr algn="l">
              <a:spcBef>
                <a:spcPct val="0"/>
              </a:spcBef>
              <a:defRPr/>
            </a:pPr>
            <a:r>
              <a:rPr lang="el-GR" sz="1800">
                <a:effectLst>
                  <a:outerShdw blurRad="38100" dist="38100" dir="2700000" algn="tl">
                    <a:srgbClr val="FFFFFF"/>
                  </a:outerShdw>
                </a:effectLst>
                <a:latin typeface="Arial" charset="0"/>
                <a:cs typeface="Arial" charset="0"/>
              </a:rPr>
              <a:t>Χ Α Ρ Α Κ Τ Η Ρ Ι Σ Τ Ι Κ Α   Π Ρ Σ Φ Ο Ρ Α Σ   Ο.Π.Υ (1)</a:t>
            </a:r>
          </a:p>
        </p:txBody>
      </p:sp>
    </p:spTree>
    <p:custDataLst>
      <p:tags r:id="rId1"/>
    </p:custDataLst>
  </p:cSld>
  <p:clrMapOvr>
    <a:masterClrMapping/>
  </p:clrMapOvr>
  <p:transition xmlns:p14="http://schemas.microsoft.com/office/powerpoint/2010/main" spd="med">
    <p:comb dir="vert"/>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10.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11.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12.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13.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14.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15.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16.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17.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18.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19.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2.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20.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21.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22.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23.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24.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25.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26.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27.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28.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29.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3.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30.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31.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32.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33.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34.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35.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36.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37.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38.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39.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4.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40.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41.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42.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43.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44.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45.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46.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47.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48.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5.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6.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7.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8.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ags/tag9.xml><?xml version="1.0" encoding="utf-8"?>
<p:tagLst xmlns:a="http://schemas.openxmlformats.org/drawingml/2006/main" xmlns:r="http://schemas.openxmlformats.org/officeDocument/2006/relationships" xmlns:p="http://schemas.openxmlformats.org/presentationml/2006/main">
  <p:tag name="POWER3D TRANSITION" val="Swing.p3d 0"/>
  <p:tag name="POWER3D OPTIONS" val="Medium "/>
  <p:tag name="POWER3D SOUND" val="Swing"/>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1_Προεπιλεγμένη σχεδίαση">
  <a:themeElements>
    <a:clrScheme name="1_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Προεπιλεγμένη σχεδίαση">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50000"/>
          </a:spcBef>
          <a:spcAft>
            <a:spcPct val="0"/>
          </a:spcAft>
          <a:buClrTx/>
          <a:buSzTx/>
          <a:buFontTx/>
          <a:buNone/>
          <a:tabLst/>
          <a:defRPr kumimoji="0" lang="en-US" sz="1200" b="1"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50000"/>
          </a:spcBef>
          <a:spcAft>
            <a:spcPct val="0"/>
          </a:spcAft>
          <a:buClrTx/>
          <a:buSzTx/>
          <a:buFontTx/>
          <a:buNone/>
          <a:tabLst/>
          <a:defRPr kumimoji="0" lang="en-US" sz="1200" b="1"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1_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1514</TotalTime>
  <Words>20999</Words>
  <Application>Microsoft Macintosh PowerPoint</Application>
  <PresentationFormat>On-screen Show (4:3)</PresentationFormat>
  <Paragraphs>825</Paragraphs>
  <Slides>79</Slides>
  <Notes>35</Notes>
  <HiddenSlides>0</HiddenSlides>
  <MMClips>0</MMClips>
  <ScaleCrop>false</ScaleCrop>
  <HeadingPairs>
    <vt:vector size="6" baseType="variant">
      <vt:variant>
        <vt:lpstr>Theme</vt:lpstr>
      </vt:variant>
      <vt:variant>
        <vt:i4>2</vt:i4>
      </vt:variant>
      <vt:variant>
        <vt:lpstr>Embedded OLE Servers</vt:lpstr>
      </vt:variant>
      <vt:variant>
        <vt:i4>4</vt:i4>
      </vt:variant>
      <vt:variant>
        <vt:lpstr>Slide Titles</vt:lpstr>
      </vt:variant>
      <vt:variant>
        <vt:i4>79</vt:i4>
      </vt:variant>
    </vt:vector>
  </HeadingPairs>
  <TitlesOfParts>
    <vt:vector size="85" baseType="lpstr">
      <vt:lpstr>1_Προεπιλεγμένη σχεδίαση</vt:lpstr>
      <vt:lpstr>Trek</vt:lpstr>
      <vt:lpstr>Visio</vt:lpstr>
      <vt:lpstr>Picture</vt:lpstr>
      <vt:lpstr>Έγγραφο</vt:lpstr>
      <vt:lpstr>Διαφάνεια</vt:lpstr>
      <vt:lpstr>Η Οικονομοτεχνική Διάσταση της Διαχείρισης των Ορυκτών Πρώτων Υλών</vt:lpstr>
      <vt:lpstr>PowerPoint Presentation</vt:lpstr>
      <vt:lpstr>PowerPoint Presentation</vt:lpstr>
      <vt:lpstr>PowerPoint Presentation</vt:lpstr>
      <vt:lpstr>PowerPoint Presentation</vt:lpstr>
      <vt:lpstr>PowerPoint Presentation</vt:lpstr>
      <vt:lpstr>Η ΔΙΑΧΕΙΡΙΣΗ ΤΩΝ Ο.Π.Υ(ΙΙ.)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Η ΔΙΑΔΙΚΑΣΙΑ ΤΗΣ ΑΞΙΟΛΟΓΗΣΗΣ ΕΝΟΣ ΚΟΙΤΑΣΜΑΤΟΣ</vt:lpstr>
      <vt:lpstr>PowerPoint Presentation</vt:lpstr>
      <vt:lpstr>PowerPoint Presentation</vt:lpstr>
      <vt:lpstr>Η ΚΑΤΑ ΣΤΑΔΙΑ ΔΙΑΔΙΚΑΣΙΑ ΕΡΕΥΝΑΣ ΚΑΙ ΑΝΑΖΗΤΗΣΗΣ Ο.Π.Υ.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Η ΟΙΚΟΝΟΜΟΤΕΧΝΙΚΗ ΔΙΑΣΤΑΣΗ ΤΗΣ ΔΙΑΧΕΙΡΙΣΗΣ ΤΩΝ ΟΡΥΚΤΩΝ ΠΡΩΤΩΝ ΥΛΩΝ-Ο Ι Κ Ο Ν Ο Μ Ι Κ Ο Ι   Π Α Ρ Α Μ Ε Τ Ρ Ο Ι &amp; Κ Ρ Ι Τ Η Ρ Ι Α  Σ Τ Η Ν   Ε Ρ Ε Υ Ν Α -Α Ξ Ι Ο Π Ο Ι Η Σ Η   Τ Ω Ν   Ο.Π.Υ </vt:lpstr>
      <vt:lpstr>PowerPoint Presentation</vt:lpstr>
      <vt:lpstr>PowerPoint Presentation</vt:lpstr>
      <vt:lpstr>Β)Εκτίμηση των κριτηρiων ιδιωτικο-χρηματικής αποδοτικότητας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Η ΕΝΝΟΙΑ ΤΗΣ ΚΑΘΑΡΑΣ  ΠΑΡΟΥΣΑΣ  ΑΞΙΑΣ (Κ.Π.Α) (NET PRESENT VALUE  N.P.V)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ΚΑΤΗΓΟΡΙΕΣ ΑΠΟΘΕΜΑΤΩΝ ΚΑΙ ΒΙΟΜΗΧΑΝΙΚΗ ΑΞΙΑ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UNIVERSITY OF ATHENS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DHDJDJ</dc:creator>
  <cp:lastModifiedBy>KOSTAS PAPAVASILEIOU</cp:lastModifiedBy>
  <cp:revision>52</cp:revision>
  <dcterms:created xsi:type="dcterms:W3CDTF">2004-03-10T14:15:09Z</dcterms:created>
  <dcterms:modified xsi:type="dcterms:W3CDTF">2015-05-29T12:43:01Z</dcterms:modified>
</cp:coreProperties>
</file>