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AV" ContentType="audio/unknown"/>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9" r:id="rId8"/>
    <p:sldId id="270" r:id="rId9"/>
    <p:sldId id="271" r:id="rId10"/>
    <p:sldId id="272" r:id="rId11"/>
    <p:sldId id="273"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2" d="100"/>
          <a:sy n="152" d="100"/>
        </p:scale>
        <p:origin x="-93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B5AA4B52-605D-4784-97D6-BC7328691BE7}" type="datetimeFigureOut">
              <a:rPr lang="en-US" smtClean="0"/>
              <a:pPr/>
              <a:t>6/23/15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5F9A700-351B-4406-BA83-C6332F71D18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AA4B52-605D-4784-97D6-BC7328691BE7}" type="datetimeFigureOut">
              <a:rPr lang="en-US" smtClean="0"/>
              <a:pPr/>
              <a:t>6/23/15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9A700-351B-4406-BA83-C6332F71D1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AA4B52-605D-4784-97D6-BC7328691BE7}" type="datetimeFigureOut">
              <a:rPr lang="en-US" smtClean="0"/>
              <a:pPr/>
              <a:t>6/23/15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9A700-351B-4406-BA83-C6332F71D1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5AA4B52-605D-4784-97D6-BC7328691BE7}" type="datetimeFigureOut">
              <a:rPr lang="en-US" smtClean="0"/>
              <a:pPr/>
              <a:t>6/23/15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5F9A700-351B-4406-BA83-C6332F71D1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B5AA4B52-605D-4784-97D6-BC7328691BE7}" type="datetimeFigureOut">
              <a:rPr lang="en-US" smtClean="0"/>
              <a:pPr/>
              <a:t>6/23/15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5F9A700-351B-4406-BA83-C6332F71D18E}"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B5AA4B52-605D-4784-97D6-BC7328691BE7}" type="datetimeFigureOut">
              <a:rPr lang="en-US" smtClean="0"/>
              <a:pPr/>
              <a:t>6/23/15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5F9A700-351B-4406-BA83-C6332F71D1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B5AA4B52-605D-4784-97D6-BC7328691BE7}" type="datetimeFigureOut">
              <a:rPr lang="en-US" smtClean="0"/>
              <a:pPr/>
              <a:t>6/23/15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5F9A700-351B-4406-BA83-C6332F71D18E}"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5AA4B52-605D-4784-97D6-BC7328691BE7}" type="datetimeFigureOut">
              <a:rPr lang="en-US" smtClean="0"/>
              <a:pPr/>
              <a:t>6/23/15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9A700-351B-4406-BA83-C6332F71D1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5AA4B52-605D-4784-97D6-BC7328691BE7}" type="datetimeFigureOut">
              <a:rPr lang="en-US" smtClean="0"/>
              <a:pPr/>
              <a:t>6/23/15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9A700-351B-4406-BA83-C6332F71D1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B5AA4B52-605D-4784-97D6-BC7328691BE7}" type="datetimeFigureOut">
              <a:rPr lang="en-US" smtClean="0"/>
              <a:pPr/>
              <a:t>6/23/15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9A700-351B-4406-BA83-C6332F71D1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B5AA4B52-605D-4784-97D6-BC7328691BE7}" type="datetimeFigureOut">
              <a:rPr lang="en-US" smtClean="0"/>
              <a:pPr/>
              <a:t>6/23/15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5F9A700-351B-4406-BA83-C6332F71D18E}"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5AA4B52-605D-4784-97D6-BC7328691BE7}" type="datetimeFigureOut">
              <a:rPr lang="en-US" smtClean="0"/>
              <a:pPr/>
              <a:t>6/23/15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5F9A700-351B-4406-BA83-C6332F71D18E}"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4" Type="http://schemas.openxmlformats.org/officeDocument/2006/relationships/image" Target="../media/image3.jpeg"/><Relationship Id="rId5" Type="http://schemas.openxmlformats.org/officeDocument/2006/relationships/image" Target="../media/image4.png"/><Relationship Id="rId1" Type="http://schemas.microsoft.com/office/2007/relationships/media" Target="../media/media1.WAV"/><Relationship Id="rId2" Type="http://schemas.openxmlformats.org/officeDocument/2006/relationships/audio" Target="../media/media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5" Type="http://schemas.openxmlformats.org/officeDocument/2006/relationships/image" Target="../media/image7.jpeg"/><Relationship Id="rId1" Type="http://schemas.openxmlformats.org/officeDocument/2006/relationships/tags" Target="../tags/tag1.xml"/><Relationship Id="rId2"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jpeg"/><Relationship Id="rId3" Type="http://schemas.openxmlformats.org/officeDocument/2006/relationships/image" Target="../media/image10.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4" Type="http://schemas.openxmlformats.org/officeDocument/2006/relationships/image" Target="../media/image13.jpeg"/><Relationship Id="rId1" Type="http://schemas.openxmlformats.org/officeDocument/2006/relationships/slideLayout" Target="../slideLayouts/slideLayout6.xml"/><Relationship Id="rId2" Type="http://schemas.openxmlformats.org/officeDocument/2006/relationships/image" Target="../media/image1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9036496" cy="1470025"/>
          </a:xfrm>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algn="ctr"/>
            <a:r>
              <a:rPr lang="el-GR" sz="2400" b="1" cap="none" dirty="0" smtClean="0">
                <a:effectLst>
                  <a:outerShdw blurRad="38100" dist="38100" dir="2700000" algn="tl">
                    <a:srgbClr val="000000">
                      <a:alpha val="43137"/>
                    </a:srgbClr>
                  </a:outerShdw>
                </a:effectLst>
                <a:latin typeface="Times New Roman" pitchFamily="18" charset="0"/>
                <a:cs typeface="Times New Roman" pitchFamily="18" charset="0"/>
              </a:rPr>
              <a:t>Η Ευρωπαϊκή Εμπειρία:  Μετά από Πολλές δεκαετίες η Ε.Ε.  σχεδίασε και αποκτά  Πολιτική για τις Ορυκτές Πρώτες Ύλες</a:t>
            </a:r>
            <a:br>
              <a:rPr lang="el-GR" sz="2400" b="1" cap="none" dirty="0" smtClean="0">
                <a:effectLst>
                  <a:outerShdw blurRad="38100" dist="38100" dir="2700000" algn="tl">
                    <a:srgbClr val="000000">
                      <a:alpha val="43137"/>
                    </a:srgbClr>
                  </a:outerShdw>
                </a:effectLst>
                <a:latin typeface="Times New Roman" pitchFamily="18" charset="0"/>
                <a:cs typeface="Times New Roman" pitchFamily="18" charset="0"/>
              </a:rPr>
            </a:br>
            <a:r>
              <a:rPr lang="el-GR" sz="2400" b="1" dirty="0" smtClean="0">
                <a:solidFill>
                  <a:schemeClr val="tx1">
                    <a:lumMod val="75000"/>
                    <a:lumOff val="25000"/>
                  </a:schemeClr>
                </a:solidFill>
                <a:latin typeface="Times New Roman" pitchFamily="18" charset="0"/>
                <a:cs typeface="Times New Roman" pitchFamily="18" charset="0"/>
              </a:rPr>
              <a:t/>
            </a:r>
            <a:br>
              <a:rPr lang="el-GR" sz="2400" b="1" dirty="0" smtClean="0">
                <a:solidFill>
                  <a:schemeClr val="tx1">
                    <a:lumMod val="75000"/>
                    <a:lumOff val="25000"/>
                  </a:schemeClr>
                </a:solidFill>
                <a:latin typeface="Times New Roman" pitchFamily="18" charset="0"/>
                <a:cs typeface="Times New Roman" pitchFamily="18" charset="0"/>
              </a:rPr>
            </a:br>
            <a:endParaRPr lang="en-US" sz="2400" b="1" cap="none"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ubtitle 2"/>
          <p:cNvSpPr>
            <a:spLocks noGrp="1"/>
          </p:cNvSpPr>
          <p:nvPr>
            <p:ph type="subTitle" idx="1"/>
          </p:nvPr>
        </p:nvSpPr>
        <p:spPr>
          <a:xfrm>
            <a:off x="107504" y="1700808"/>
            <a:ext cx="8928992" cy="2376264"/>
          </a:xfrm>
        </p:spPr>
        <p:txBody>
          <a:bodyPr>
            <a:normAutofit fontScale="92500" lnSpcReduction="20000"/>
          </a:bodyPr>
          <a:lstStyle/>
          <a:p>
            <a:pPr algn="l"/>
            <a:endParaRPr lang="el-GR" sz="2400" b="1" dirty="0" smtClean="0">
              <a:solidFill>
                <a:srgbClr val="FF0000"/>
              </a:solidFill>
              <a:latin typeface="Times New Roman" pitchFamily="18" charset="0"/>
              <a:cs typeface="Times New Roman" pitchFamily="18" charset="0"/>
            </a:endParaRPr>
          </a:p>
          <a:p>
            <a:pPr algn="l"/>
            <a:endParaRPr lang="el-GR" sz="2400" b="1" dirty="0" smtClean="0">
              <a:solidFill>
                <a:srgbClr val="FF0000"/>
              </a:solidFill>
              <a:latin typeface="Times New Roman" pitchFamily="18" charset="0"/>
              <a:cs typeface="Times New Roman" pitchFamily="18" charset="0"/>
            </a:endParaRPr>
          </a:p>
          <a:p>
            <a:pPr algn="l"/>
            <a:endParaRPr lang="el-GR" b="1" dirty="0" smtClean="0">
              <a:solidFill>
                <a:srgbClr val="FF0000"/>
              </a:solidFill>
              <a:latin typeface="Times New Roman" pitchFamily="18" charset="0"/>
              <a:cs typeface="Times New Roman" pitchFamily="18" charset="0"/>
            </a:endParaRPr>
          </a:p>
          <a:p>
            <a:pPr algn="l"/>
            <a:r>
              <a:rPr lang="el-GR" sz="2400" b="1" dirty="0" smtClean="0">
                <a:solidFill>
                  <a:srgbClr val="FF0000"/>
                </a:solidFill>
                <a:latin typeface="Times New Roman" pitchFamily="18" charset="0"/>
                <a:cs typeface="Times New Roman" pitchFamily="18" charset="0"/>
              </a:rPr>
              <a:t>1.Η </a:t>
            </a:r>
            <a:r>
              <a:rPr lang="el-GR" sz="2400" b="1" dirty="0">
                <a:solidFill>
                  <a:srgbClr val="FF0000"/>
                </a:solidFill>
                <a:latin typeface="Times New Roman" pitchFamily="18" charset="0"/>
                <a:cs typeface="Times New Roman" pitchFamily="18" charset="0"/>
              </a:rPr>
              <a:t>Πρωτοβουλία  της ΕΕ   για τις πρώτες ύλες </a:t>
            </a:r>
            <a:endParaRPr lang="en-US" sz="2400" b="1" dirty="0">
              <a:solidFill>
                <a:srgbClr val="FF0000"/>
              </a:solidFill>
              <a:latin typeface="Times New Roman" pitchFamily="18" charset="0"/>
              <a:cs typeface="Times New Roman" pitchFamily="18" charset="0"/>
            </a:endParaRPr>
          </a:p>
          <a:p>
            <a:pPr algn="l"/>
            <a:r>
              <a:rPr lang="el-GR" sz="2400" b="1" dirty="0" smtClean="0">
                <a:solidFill>
                  <a:srgbClr val="FF0000"/>
                </a:solidFill>
                <a:latin typeface="Times New Roman" pitchFamily="18" charset="0"/>
                <a:cs typeface="Times New Roman" pitchFamily="18" charset="0"/>
              </a:rPr>
              <a:t>2.Η </a:t>
            </a:r>
            <a:r>
              <a:rPr lang="el-GR" sz="2400" b="1" dirty="0">
                <a:solidFill>
                  <a:srgbClr val="FF0000"/>
                </a:solidFill>
                <a:latin typeface="Times New Roman" pitchFamily="18" charset="0"/>
                <a:cs typeface="Times New Roman" pitchFamily="18" charset="0"/>
              </a:rPr>
              <a:t>Ευρωπαϊκή συνεργασία καινοτομίας επάνω  στις ορυκτές Πρώτες ύλες</a:t>
            </a:r>
            <a:endParaRPr lang="en-US" sz="2400" b="1" dirty="0">
              <a:solidFill>
                <a:srgbClr val="FF0000"/>
              </a:solidFill>
              <a:latin typeface="Times New Roman" pitchFamily="18" charset="0"/>
              <a:cs typeface="Times New Roman" pitchFamily="18" charset="0"/>
            </a:endParaRPr>
          </a:p>
          <a:p>
            <a:pPr algn="l"/>
            <a:r>
              <a:rPr lang="el-GR" sz="2400" b="1" dirty="0">
                <a:solidFill>
                  <a:srgbClr val="FF0000"/>
                </a:solidFill>
                <a:latin typeface="Times New Roman" pitchFamily="18" charset="0"/>
                <a:cs typeface="Times New Roman" pitchFamily="18" charset="0"/>
              </a:rPr>
              <a:t>3. Ορίζοντας </a:t>
            </a:r>
            <a:r>
              <a:rPr lang="el-GR" sz="2400" b="1" dirty="0" smtClean="0">
                <a:solidFill>
                  <a:srgbClr val="FF0000"/>
                </a:solidFill>
                <a:latin typeface="Times New Roman" pitchFamily="18" charset="0"/>
                <a:cs typeface="Times New Roman" pitchFamily="18" charset="0"/>
              </a:rPr>
              <a:t>2020 (</a:t>
            </a:r>
            <a:r>
              <a:rPr lang="en-US" sz="2400" b="1" dirty="0" smtClean="0">
                <a:solidFill>
                  <a:srgbClr val="FF0000"/>
                </a:solidFill>
                <a:latin typeface="Times New Roman" pitchFamily="18" charset="0"/>
                <a:cs typeface="Times New Roman" pitchFamily="18" charset="0"/>
              </a:rPr>
              <a:t>HORIZON 2020)</a:t>
            </a:r>
            <a:endParaRPr lang="en-US" sz="2400" b="1" dirty="0">
              <a:solidFill>
                <a:srgbClr val="FF0000"/>
              </a:solidFill>
              <a:latin typeface="Times New Roman" pitchFamily="18" charset="0"/>
              <a:cs typeface="Times New Roman" pitchFamily="18" charset="0"/>
            </a:endParaRPr>
          </a:p>
          <a:p>
            <a:pPr algn="l"/>
            <a:endParaRPr lang="en-US" sz="2400" b="1" dirty="0">
              <a:solidFill>
                <a:srgbClr val="FF0000"/>
              </a:solidFill>
            </a:endParaRPr>
          </a:p>
          <a:p>
            <a:pPr algn="l"/>
            <a:endParaRPr lang="en-US" sz="2400" dirty="0"/>
          </a:p>
        </p:txBody>
      </p:sp>
      <p:sp>
        <p:nvSpPr>
          <p:cNvPr id="4" name="TextBox 3"/>
          <p:cNvSpPr txBox="1"/>
          <p:nvPr/>
        </p:nvSpPr>
        <p:spPr>
          <a:xfrm>
            <a:off x="1547664" y="5949280"/>
            <a:ext cx="5760640" cy="646331"/>
          </a:xfrm>
          <a:prstGeom prst="rect">
            <a:avLst/>
          </a:prstGeom>
          <a:noFill/>
        </p:spPr>
        <p:txBody>
          <a:bodyPr wrap="square" rtlCol="0">
            <a:spAutoFit/>
          </a:bodyPr>
          <a:lstStyle/>
          <a:p>
            <a:pPr algn="ctr"/>
            <a:r>
              <a:rPr lang="el-GR" b="1" dirty="0" smtClean="0">
                <a:solidFill>
                  <a:srgbClr val="FF0000"/>
                </a:solidFill>
              </a:rPr>
              <a:t> </a:t>
            </a:r>
            <a:r>
              <a:rPr lang="el-GR" b="1" dirty="0" smtClean="0">
                <a:solidFill>
                  <a:schemeClr val="accent1">
                    <a:lumMod val="50000"/>
                  </a:schemeClr>
                </a:solidFill>
              </a:rPr>
              <a:t>Του Κώστα Θ.Παπαβασιλείου</a:t>
            </a:r>
          </a:p>
          <a:p>
            <a:pPr algn="ctr"/>
            <a:r>
              <a:rPr lang="el-GR" b="1" dirty="0" smtClean="0">
                <a:solidFill>
                  <a:schemeClr val="accent1">
                    <a:lumMod val="50000"/>
                  </a:schemeClr>
                </a:solidFill>
              </a:rPr>
              <a:t>Αναπλ.Καθηγητή Πανεπιστημίου Αθηνών</a:t>
            </a:r>
            <a:endParaRPr lang="en-US" dirty="0">
              <a:solidFill>
                <a:schemeClr val="accent1">
                  <a:lumMod val="50000"/>
                </a:schemeClr>
              </a:solidFill>
            </a:endParaRPr>
          </a:p>
        </p:txBody>
      </p:sp>
      <p:pic>
        <p:nvPicPr>
          <p:cNvPr id="1026" name="Picture 2"/>
          <p:cNvPicPr>
            <a:picLocks noChangeAspect="1" noChangeArrowheads="1"/>
          </p:cNvPicPr>
          <p:nvPr/>
        </p:nvPicPr>
        <p:blipFill>
          <a:blip r:embed="rId4" cstate="print"/>
          <a:srcRect/>
          <a:stretch>
            <a:fillRect/>
          </a:stretch>
        </p:blipFill>
        <p:spPr bwMode="auto">
          <a:xfrm>
            <a:off x="6660232" y="4005064"/>
            <a:ext cx="2011363" cy="1539875"/>
          </a:xfrm>
          <a:prstGeom prst="rect">
            <a:avLst/>
          </a:prstGeom>
          <a:noFill/>
          <a:ln w="9525">
            <a:noFill/>
            <a:miter lim="800000"/>
            <a:headEnd/>
            <a:tailEnd/>
          </a:ln>
          <a:effectLst/>
        </p:spPr>
      </p:pic>
      <p:pic>
        <p:nvPicPr>
          <p:cNvPr id="6" name="~PP1887.WAV">
            <a:hlinkClick r:id="" action="ppaction://media"/>
          </p:cNvPr>
          <p:cNvPicPr>
            <a:picLocks noRot="1" noChangeAspect="1"/>
          </p:cNvPicPr>
          <p:nvPr>
            <a:audioFile r:link="rId2"/>
            <p:extLst>
              <p:ext uri="{DAA4B4D4-6D71-4841-9C94-3DE7FCFB9230}">
                <p14:media xmlns:p14="http://schemas.microsoft.com/office/powerpoint/2010/main" r:embed="rId1"/>
              </p:ext>
            </p:extLst>
          </p:nvPr>
        </p:nvPicPr>
        <p:blipFill>
          <a:blip r:embed="rId5" cstate="print"/>
          <a:stretch>
            <a:fillRect/>
          </a:stretch>
        </p:blipFill>
        <p:spPr>
          <a:xfrm>
            <a:off x="8675688" y="6389688"/>
            <a:ext cx="304800" cy="304800"/>
          </a:xfrm>
          <a:prstGeom prst="rect">
            <a:avLst/>
          </a:prstGeom>
        </p:spPr>
      </p:pic>
    </p:spTree>
  </p:cSld>
  <p:clrMapOvr>
    <a:masterClrMapping/>
  </p:clrMapOvr>
  <p:transition xmlns:p14="http://schemas.microsoft.com/office/powerpoint/2010/main" advTm="68172"/>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260648"/>
            <a:ext cx="8640960" cy="4770537"/>
          </a:xfrm>
          <a:prstGeom prst="rect">
            <a:avLst/>
          </a:prstGeom>
          <a:noFill/>
        </p:spPr>
        <p:txBody>
          <a:bodyPr wrap="square" rtlCol="0">
            <a:spAutoFit/>
          </a:bodyPr>
          <a:lstStyle/>
          <a:p>
            <a:pPr algn="ctr"/>
            <a:r>
              <a:rPr lang="el-GR" sz="1600" b="1" i="1" u="sng" dirty="0" smtClean="0">
                <a:latin typeface="VerdanaItalic"/>
              </a:rPr>
              <a:t>Οικονομικές </a:t>
            </a:r>
            <a:r>
              <a:rPr lang="el-GR" sz="1600" b="1" i="1" u="sng" dirty="0">
                <a:latin typeface="VerdanaItalic"/>
              </a:rPr>
              <a:t>και τεχνικές πληροφορίες για έρευνα και την παραγωγή</a:t>
            </a:r>
            <a:r>
              <a:rPr lang="el-GR" sz="1600" b="1" i="1" u="sng" dirty="0" smtClean="0">
                <a:latin typeface="VerdanaItalic"/>
              </a:rPr>
              <a:t>:</a:t>
            </a:r>
          </a:p>
          <a:p>
            <a:pPr algn="ctr"/>
            <a:endParaRPr lang="el-GR" sz="1600" b="1" i="1" u="sng" dirty="0">
              <a:latin typeface="VerdanaItalic"/>
            </a:endParaRPr>
          </a:p>
          <a:p>
            <a:r>
              <a:rPr lang="el-GR" sz="1600" dirty="0">
                <a:latin typeface="VerdanaItalic"/>
              </a:rPr>
              <a:t>• </a:t>
            </a:r>
            <a:r>
              <a:rPr lang="el-GR" sz="1600" b="1" dirty="0">
                <a:latin typeface="VerdanaItalic"/>
              </a:rPr>
              <a:t>Είναι απαραίτητο οι δημόσιες αρχές να συλλέγουν όλα τα βασικά</a:t>
            </a:r>
          </a:p>
          <a:p>
            <a:r>
              <a:rPr lang="el-GR" sz="1600" b="1" dirty="0">
                <a:latin typeface="VerdanaItalic"/>
              </a:rPr>
              <a:t>οικονομικά και τεχνικά δεδομένα </a:t>
            </a:r>
            <a:r>
              <a:rPr lang="el-GR" sz="1600" dirty="0">
                <a:latin typeface="VerdanaItalic"/>
              </a:rPr>
              <a:t>που προκύπτουν από την έρευνα και την</a:t>
            </a:r>
          </a:p>
          <a:p>
            <a:r>
              <a:rPr lang="el-GR" sz="1600" dirty="0">
                <a:latin typeface="VerdanaItalic"/>
              </a:rPr>
              <a:t>εκμετάλλευση στην επικράτειά τους.</a:t>
            </a:r>
          </a:p>
          <a:p>
            <a:r>
              <a:rPr lang="el-GR" sz="1600" dirty="0">
                <a:latin typeface="VerdanaItalic"/>
              </a:rPr>
              <a:t>• </a:t>
            </a:r>
            <a:r>
              <a:rPr lang="el-GR" sz="1600" b="1" dirty="0">
                <a:latin typeface="VerdanaItalic"/>
              </a:rPr>
              <a:t>Αν δεν υπάρχουν βάσιμοι λόγοι για τη διασφάλιση του απορρήτου, όλες</a:t>
            </a:r>
          </a:p>
          <a:p>
            <a:r>
              <a:rPr lang="el-GR" sz="1600" b="1" dirty="0">
                <a:latin typeface="VerdanaItalic"/>
              </a:rPr>
              <a:t>οι πληροφορίες θα πρέπει να δημοσιοποιούνται</a:t>
            </a:r>
            <a:r>
              <a:rPr lang="el-GR" sz="1600" dirty="0">
                <a:latin typeface="VerdanaItalic"/>
              </a:rPr>
              <a:t>, εξασφαλίζοντας ότι όλοι οι</a:t>
            </a:r>
          </a:p>
          <a:p>
            <a:r>
              <a:rPr lang="el-GR" sz="1600" dirty="0">
                <a:latin typeface="VerdanaItalic"/>
              </a:rPr>
              <a:t>ενδιαφερόμενοι έχουν ταυτόχρονη και ισότιμη πρόσβαση σε αυτές.</a:t>
            </a:r>
          </a:p>
          <a:p>
            <a:pPr algn="ctr"/>
            <a:r>
              <a:rPr lang="el-GR" sz="1600" b="1" i="1" u="sng" dirty="0" smtClean="0">
                <a:latin typeface="VerdanaItalic"/>
              </a:rPr>
              <a:t>Πληροφορίες </a:t>
            </a:r>
            <a:r>
              <a:rPr lang="el-GR" sz="1600" b="1" i="1" u="sng" dirty="0">
                <a:latin typeface="VerdanaItalic"/>
              </a:rPr>
              <a:t>σχετικά με τις περιβαλλοντικές και κοινωνικές διαστάσεις της</a:t>
            </a:r>
          </a:p>
          <a:p>
            <a:pPr algn="ctr"/>
            <a:r>
              <a:rPr lang="el-GR" sz="1600" b="1" i="1" u="sng" dirty="0" smtClean="0">
                <a:latin typeface="VerdanaItalic"/>
              </a:rPr>
              <a:t>Εξόρυξης</a:t>
            </a:r>
          </a:p>
          <a:p>
            <a:pPr algn="ctr"/>
            <a:endParaRPr lang="el-GR" sz="1600" b="1" i="1" u="sng" dirty="0">
              <a:latin typeface="VerdanaItalic"/>
            </a:endParaRPr>
          </a:p>
          <a:p>
            <a:r>
              <a:rPr lang="el-GR" sz="1600" dirty="0">
                <a:latin typeface="VerdanaItalic"/>
              </a:rPr>
              <a:t>• </a:t>
            </a:r>
            <a:r>
              <a:rPr lang="el-GR" sz="1600" b="1" dirty="0">
                <a:latin typeface="VerdanaItalic"/>
              </a:rPr>
              <a:t>Δημόσια αναφορά των περιβαλλοντικών και κοινωνικών επιδόσεων των</a:t>
            </a:r>
          </a:p>
          <a:p>
            <a:r>
              <a:rPr lang="el-GR" sz="1600" b="1" dirty="0">
                <a:latin typeface="VerdanaItalic"/>
              </a:rPr>
              <a:t>επιχειρήσεων</a:t>
            </a:r>
            <a:r>
              <a:rPr lang="el-GR" sz="1600" dirty="0">
                <a:latin typeface="VerdanaItalic"/>
              </a:rPr>
              <a:t>, σε συνδυασμό με τις οικονομικές επιδόσεις τους, θα πρέπει να</a:t>
            </a:r>
          </a:p>
          <a:p>
            <a:r>
              <a:rPr lang="el-GR" sz="1600" dirty="0">
                <a:latin typeface="VerdanaItalic"/>
              </a:rPr>
              <a:t>ενθαρρύνονται ενεργά από τις εθνικές / περιφερειακές αρχές</a:t>
            </a:r>
          </a:p>
          <a:p>
            <a:r>
              <a:rPr lang="el-GR" sz="1600" dirty="0">
                <a:latin typeface="VerdanaItalic"/>
              </a:rPr>
              <a:t>• Υποβολή εκθέσεων που θα πρέπει να βασίζεται στους υφιστάμενους δείκτες,</a:t>
            </a:r>
          </a:p>
          <a:p>
            <a:r>
              <a:rPr lang="el-GR" sz="1600" dirty="0">
                <a:latin typeface="VerdanaItalic"/>
              </a:rPr>
              <a:t>όπως η GRI, ή άλλα εθνικά προγράμματα, όπως για παράδειγμα </a:t>
            </a:r>
            <a:r>
              <a:rPr lang="el-GR" sz="1600" b="1" dirty="0">
                <a:latin typeface="VerdanaItalic"/>
              </a:rPr>
              <a:t>η ισπανική</a:t>
            </a:r>
          </a:p>
          <a:p>
            <a:r>
              <a:rPr lang="el-GR" sz="1600" b="1" dirty="0">
                <a:latin typeface="VerdanaItalic"/>
              </a:rPr>
              <a:t>πρόταση σχετικά με τη μέθοδο </a:t>
            </a:r>
            <a:r>
              <a:rPr lang="el-GR" sz="1600" b="1" dirty="0" smtClean="0">
                <a:latin typeface="VerdanaItalic"/>
              </a:rPr>
              <a:t>τυποποίησης </a:t>
            </a:r>
            <a:r>
              <a:rPr lang="el-GR" sz="1600" b="1" dirty="0">
                <a:latin typeface="VerdanaItalic"/>
              </a:rPr>
              <a:t>δεικτών </a:t>
            </a:r>
            <a:r>
              <a:rPr lang="el-GR" sz="1600" b="1" dirty="0" smtClean="0">
                <a:latin typeface="VerdanaItalic"/>
              </a:rPr>
              <a:t>βιώσιμης μεταλλευτικής </a:t>
            </a:r>
            <a:r>
              <a:rPr lang="el-GR" sz="1600" b="1" dirty="0">
                <a:latin typeface="VerdanaItalic"/>
              </a:rPr>
              <a:t>ανάπτυξης.</a:t>
            </a:r>
            <a:endParaRPr lang="en-US" sz="1600" dirty="0">
              <a:latin typeface="Times New Roman"/>
              <a:cs typeface="Times New Roman"/>
            </a:endParaRPr>
          </a:p>
          <a:p>
            <a:endParaRPr lang="el-GR" sz="1600" b="1" dirty="0">
              <a:latin typeface="VerdanaItalic"/>
            </a:endParaRPr>
          </a:p>
        </p:txBody>
      </p:sp>
    </p:spTree>
    <p:extLst>
      <p:ext uri="{BB962C8B-B14F-4D97-AF65-F5344CB8AC3E}">
        <p14:creationId xmlns:p14="http://schemas.microsoft.com/office/powerpoint/2010/main" val="3121557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0"/>
            <a:ext cx="8784976" cy="7232751"/>
          </a:xfrm>
          <a:prstGeom prst="rect">
            <a:avLst/>
          </a:prstGeom>
          <a:noFill/>
        </p:spPr>
        <p:txBody>
          <a:bodyPr wrap="square" rtlCol="0">
            <a:spAutoFit/>
          </a:bodyPr>
          <a:lstStyle/>
          <a:p>
            <a:pPr algn="ctr"/>
            <a:r>
              <a:rPr lang="el-GR" sz="1600" b="1" u="sng" dirty="0" smtClean="0">
                <a:latin typeface="Times New Roman"/>
                <a:cs typeface="Times New Roman"/>
              </a:rPr>
              <a:t>Σχεδιασμός </a:t>
            </a:r>
            <a:r>
              <a:rPr lang="el-GR" sz="1600" b="1" u="sng" dirty="0">
                <a:latin typeface="Times New Roman"/>
                <a:cs typeface="Times New Roman"/>
              </a:rPr>
              <a:t>Χρήσεων Γης – Χωροταξία</a:t>
            </a:r>
          </a:p>
          <a:p>
            <a:pPr algn="just"/>
            <a:r>
              <a:rPr lang="el-GR" sz="1600" dirty="0" smtClean="0">
                <a:latin typeface="Times New Roman"/>
                <a:cs typeface="Times New Roman"/>
              </a:rPr>
              <a:t>Λαμβάνοντας </a:t>
            </a:r>
            <a:r>
              <a:rPr lang="el-GR" sz="1600" dirty="0">
                <a:latin typeface="Times New Roman"/>
                <a:cs typeface="Times New Roman"/>
              </a:rPr>
              <a:t>υπόψη την πίεση για τη χρήση γης από τις διάφορες </a:t>
            </a:r>
            <a:r>
              <a:rPr lang="el-GR" sz="1600" dirty="0" smtClean="0">
                <a:latin typeface="Times New Roman"/>
                <a:cs typeface="Times New Roman"/>
              </a:rPr>
              <a:t>δραστηριότητες των </a:t>
            </a:r>
            <a:r>
              <a:rPr lang="el-GR" sz="1600" dirty="0">
                <a:latin typeface="Times New Roman"/>
                <a:cs typeface="Times New Roman"/>
              </a:rPr>
              <a:t>κρατών μελών και την ανάγκη να διευκολυνθεί η πρόσβαση σε </a:t>
            </a:r>
            <a:r>
              <a:rPr lang="el-GR" sz="1600" dirty="0" smtClean="0">
                <a:latin typeface="Times New Roman"/>
                <a:cs typeface="Times New Roman"/>
              </a:rPr>
              <a:t>ορυκτούς πόρους </a:t>
            </a:r>
            <a:r>
              <a:rPr lang="el-GR" sz="1600" dirty="0">
                <a:latin typeface="Times New Roman"/>
                <a:cs typeface="Times New Roman"/>
              </a:rPr>
              <a:t>για το μέλλον, υπάρχει ανάγκη να αναπτυχθεί μια </a:t>
            </a:r>
            <a:r>
              <a:rPr lang="el-GR" sz="1600" dirty="0" smtClean="0">
                <a:latin typeface="Times New Roman"/>
                <a:cs typeface="Times New Roman"/>
              </a:rPr>
              <a:t>μεγαλύτερη συμβατότητα </a:t>
            </a:r>
            <a:r>
              <a:rPr lang="el-GR" sz="1600" dirty="0">
                <a:latin typeface="Times New Roman"/>
                <a:cs typeface="Times New Roman"/>
              </a:rPr>
              <a:t>των εθνικών μεταλλευτικών πολιτικών με τα χωροταξικά σχέδια, </a:t>
            </a:r>
            <a:r>
              <a:rPr lang="el-GR" sz="1600" dirty="0" smtClean="0">
                <a:latin typeface="Times New Roman"/>
                <a:cs typeface="Times New Roman"/>
              </a:rPr>
              <a:t>σε όλα </a:t>
            </a:r>
            <a:r>
              <a:rPr lang="el-GR" sz="1600" dirty="0">
                <a:latin typeface="Times New Roman"/>
                <a:cs typeface="Times New Roman"/>
              </a:rPr>
              <a:t>τα κράτη μέλη. Συνεπάγεται επίσης μια αλλαγή του δυσδιάστατου (2D</a:t>
            </a:r>
            <a:r>
              <a:rPr lang="el-GR" sz="1600" dirty="0" smtClean="0">
                <a:latin typeface="Times New Roman"/>
                <a:cs typeface="Times New Roman"/>
              </a:rPr>
              <a:t>)</a:t>
            </a:r>
            <a:r>
              <a:rPr lang="el-GR" sz="1600" dirty="0">
                <a:latin typeface="Times New Roman"/>
                <a:cs typeface="Times New Roman"/>
              </a:rPr>
              <a:t> χωροταξικού σχεδιασμού σε τρισδιάστατο, (3D) σύμφωνα και με το SIP του ΕΙΡ</a:t>
            </a:r>
            <a:r>
              <a:rPr lang="el-GR" sz="1600" dirty="0" smtClean="0">
                <a:latin typeface="Times New Roman"/>
                <a:cs typeface="Times New Roman"/>
              </a:rPr>
              <a:t>.</a:t>
            </a:r>
            <a:endParaRPr lang="el-GR" sz="1600" dirty="0">
              <a:latin typeface="Times New Roman"/>
              <a:cs typeface="Times New Roman"/>
            </a:endParaRPr>
          </a:p>
          <a:p>
            <a:pPr algn="just"/>
            <a:r>
              <a:rPr lang="el-GR" sz="1600" dirty="0" smtClean="0">
                <a:latin typeface="Times New Roman"/>
                <a:cs typeface="Times New Roman"/>
              </a:rPr>
              <a:t>Ωστόσο</a:t>
            </a:r>
            <a:r>
              <a:rPr lang="el-GR" sz="1600" dirty="0">
                <a:latin typeface="Times New Roman"/>
                <a:cs typeface="Times New Roman"/>
              </a:rPr>
              <a:t>, σε αντίθεση με άλλες μορφές χρήσης της γης, είναι σημαντικό </a:t>
            </a:r>
            <a:r>
              <a:rPr lang="el-GR" sz="1600" dirty="0" smtClean="0">
                <a:latin typeface="Times New Roman"/>
                <a:cs typeface="Times New Roman"/>
              </a:rPr>
              <a:t>να αναγνωρίσουμε </a:t>
            </a:r>
            <a:r>
              <a:rPr lang="el-GR" sz="1600" dirty="0">
                <a:latin typeface="Times New Roman"/>
                <a:cs typeface="Times New Roman"/>
              </a:rPr>
              <a:t>ότι τα ορυκτά μπορεί να εξορυχθούν μόνο από όπου </a:t>
            </a:r>
            <a:r>
              <a:rPr lang="el-GR" sz="1600" dirty="0" smtClean="0">
                <a:latin typeface="Times New Roman"/>
                <a:cs typeface="Times New Roman"/>
              </a:rPr>
              <a:t>βρίσκονται (</a:t>
            </a:r>
            <a:r>
              <a:rPr lang="el-GR" sz="1600" b="1" dirty="0">
                <a:latin typeface="Times New Roman"/>
                <a:cs typeface="Times New Roman"/>
              </a:rPr>
              <a:t>είναι χωροθετημένα από τη φύση</a:t>
            </a:r>
            <a:r>
              <a:rPr lang="el-GR" sz="1600" dirty="0">
                <a:latin typeface="Times New Roman"/>
                <a:cs typeface="Times New Roman"/>
              </a:rPr>
              <a:t>)</a:t>
            </a:r>
            <a:r>
              <a:rPr lang="el-GR" sz="1600" dirty="0" smtClean="0">
                <a:latin typeface="Times New Roman"/>
                <a:cs typeface="Times New Roman"/>
              </a:rPr>
              <a:t>.</a:t>
            </a:r>
            <a:endParaRPr lang="el-GR" sz="1600" dirty="0">
              <a:latin typeface="Times New Roman"/>
              <a:cs typeface="Times New Roman"/>
            </a:endParaRPr>
          </a:p>
          <a:p>
            <a:pPr algn="just"/>
            <a:r>
              <a:rPr lang="el-GR" sz="1600" b="1" dirty="0" smtClean="0">
                <a:latin typeface="Times New Roman"/>
                <a:cs typeface="Times New Roman"/>
              </a:rPr>
              <a:t>Επιπλέον</a:t>
            </a:r>
            <a:r>
              <a:rPr lang="el-GR" sz="1600" b="1" dirty="0">
                <a:latin typeface="Times New Roman"/>
                <a:cs typeface="Times New Roman"/>
              </a:rPr>
              <a:t>, η εξόρυξη των ορυκτών θα πρέπει να θεωρηθεί ως </a:t>
            </a:r>
            <a:r>
              <a:rPr lang="el-GR" sz="1600" b="1" dirty="0" smtClean="0">
                <a:latin typeface="Times New Roman"/>
                <a:cs typeface="Times New Roman"/>
              </a:rPr>
              <a:t>προσωρινή χρήση </a:t>
            </a:r>
            <a:r>
              <a:rPr lang="el-GR" sz="1600" b="1" dirty="0">
                <a:latin typeface="Times New Roman"/>
                <a:cs typeface="Times New Roman"/>
              </a:rPr>
              <a:t>της γης</a:t>
            </a:r>
            <a:r>
              <a:rPr lang="el-GR" sz="1600" dirty="0" smtClean="0">
                <a:latin typeface="Times New Roman"/>
                <a:cs typeface="Times New Roman"/>
              </a:rPr>
              <a:t>.</a:t>
            </a:r>
            <a:endParaRPr lang="el-GR" sz="1600" b="1" dirty="0">
              <a:latin typeface="Times New Roman"/>
              <a:cs typeface="Times New Roman"/>
            </a:endParaRPr>
          </a:p>
          <a:p>
            <a:pPr algn="just"/>
            <a:r>
              <a:rPr lang="el-GR" sz="1600" dirty="0" smtClean="0">
                <a:latin typeface="Times New Roman"/>
                <a:cs typeface="Times New Roman"/>
              </a:rPr>
              <a:t>Επίσης</a:t>
            </a:r>
            <a:r>
              <a:rPr lang="el-GR" sz="1600" dirty="0">
                <a:latin typeface="Times New Roman"/>
                <a:cs typeface="Times New Roman"/>
              </a:rPr>
              <a:t>, σε πολλές περιπτώσεις, η αξιοποίηση των ορυκτών επιτρέπει </a:t>
            </a:r>
            <a:r>
              <a:rPr lang="el-GR" sz="1600" dirty="0" smtClean="0">
                <a:latin typeface="Times New Roman"/>
                <a:cs typeface="Times New Roman"/>
              </a:rPr>
              <a:t>ενισχυμένη και </a:t>
            </a:r>
            <a:r>
              <a:rPr lang="el-GR" sz="1600" dirty="0">
                <a:latin typeface="Times New Roman"/>
                <a:cs typeface="Times New Roman"/>
              </a:rPr>
              <a:t>ευεργετική αποκατάσταση καθώς και νέα χρήση γης με σημαντικές </a:t>
            </a:r>
            <a:r>
              <a:rPr lang="el-GR" sz="1600" dirty="0" smtClean="0">
                <a:latin typeface="Times New Roman"/>
                <a:cs typeface="Times New Roman"/>
              </a:rPr>
              <a:t>ευκαιρίες ενίσχυσης </a:t>
            </a:r>
            <a:r>
              <a:rPr lang="el-GR" sz="1600" dirty="0">
                <a:latin typeface="Times New Roman"/>
                <a:cs typeface="Times New Roman"/>
              </a:rPr>
              <a:t>της βιοποικιλότητας</a:t>
            </a:r>
            <a:r>
              <a:rPr lang="el-GR" sz="1600" dirty="0" smtClean="0">
                <a:latin typeface="Times New Roman"/>
                <a:cs typeface="Times New Roman"/>
              </a:rPr>
              <a:t>.</a:t>
            </a:r>
            <a:endParaRPr lang="el-GR" sz="1600" dirty="0">
              <a:latin typeface="Times New Roman"/>
              <a:cs typeface="Times New Roman"/>
            </a:endParaRPr>
          </a:p>
          <a:p>
            <a:pPr algn="just"/>
            <a:r>
              <a:rPr lang="el-GR" sz="1600" dirty="0" smtClean="0">
                <a:latin typeface="Times New Roman"/>
                <a:cs typeface="Times New Roman"/>
              </a:rPr>
              <a:t>Σε </a:t>
            </a:r>
            <a:r>
              <a:rPr lang="el-GR" sz="1600" dirty="0">
                <a:latin typeface="Times New Roman"/>
                <a:cs typeface="Times New Roman"/>
              </a:rPr>
              <a:t>πολλές χώρες εντός της ΕΕ, η πρόσβαση στα κοιτάσματα ορυκτών με </a:t>
            </a:r>
            <a:r>
              <a:rPr lang="el-GR" sz="1600" dirty="0" smtClean="0">
                <a:latin typeface="Times New Roman"/>
                <a:cs typeface="Times New Roman"/>
              </a:rPr>
              <a:t>την υφιστάμενη </a:t>
            </a:r>
            <a:r>
              <a:rPr lang="el-GR" sz="1600" dirty="0">
                <a:latin typeface="Times New Roman"/>
                <a:cs typeface="Times New Roman"/>
              </a:rPr>
              <a:t>αδειοδοτική διαδικασία στερείται σαφήνειας και βεβαιότητας</a:t>
            </a:r>
            <a:r>
              <a:rPr lang="el-GR" sz="1600" dirty="0" smtClean="0">
                <a:latin typeface="Times New Roman"/>
                <a:cs typeface="Times New Roman"/>
              </a:rPr>
              <a:t>,</a:t>
            </a:r>
            <a:r>
              <a:rPr lang="el-GR" sz="1600" dirty="0">
                <a:latin typeface="Times New Roman"/>
                <a:cs typeface="Times New Roman"/>
              </a:rPr>
              <a:t> καθιστώντας την έρευνα και την εξόρυξη των πόρων μια πολύ ακριβή </a:t>
            </a:r>
            <a:r>
              <a:rPr lang="el-GR" sz="1600" dirty="0" smtClean="0">
                <a:latin typeface="Times New Roman"/>
                <a:cs typeface="Times New Roman"/>
              </a:rPr>
              <a:t>και εξαιρετικά </a:t>
            </a:r>
            <a:r>
              <a:rPr lang="el-GR" sz="1600" dirty="0">
                <a:latin typeface="Times New Roman"/>
                <a:cs typeface="Times New Roman"/>
              </a:rPr>
              <a:t>ανασφαλή επιχείρηση. Ένα διαφανές και σαφές νομικό πλαίσιο, </a:t>
            </a:r>
            <a:r>
              <a:rPr lang="el-GR" sz="1600" dirty="0" smtClean="0">
                <a:latin typeface="Times New Roman"/>
                <a:cs typeface="Times New Roman"/>
              </a:rPr>
              <a:t>όσον</a:t>
            </a:r>
            <a:endParaRPr lang="el-GR" sz="1600" dirty="0">
              <a:latin typeface="Times New Roman"/>
              <a:cs typeface="Times New Roman"/>
            </a:endParaRPr>
          </a:p>
          <a:p>
            <a:pPr algn="just"/>
            <a:r>
              <a:rPr lang="el-GR" sz="1600" dirty="0" smtClean="0">
                <a:latin typeface="Times New Roman"/>
                <a:cs typeface="Times New Roman"/>
              </a:rPr>
              <a:t>αφορά </a:t>
            </a:r>
            <a:r>
              <a:rPr lang="el-GR" sz="1600" dirty="0">
                <a:latin typeface="Times New Roman"/>
                <a:cs typeface="Times New Roman"/>
              </a:rPr>
              <a:t>την έρευνα και την δυνατότητα πρόσβασης στα μελλοντικά κοιτάσματα</a:t>
            </a:r>
            <a:r>
              <a:rPr lang="el-GR" sz="1600" dirty="0" smtClean="0">
                <a:latin typeface="Times New Roman"/>
                <a:cs typeface="Times New Roman"/>
              </a:rPr>
              <a:t>,</a:t>
            </a:r>
            <a:r>
              <a:rPr lang="el-GR" sz="1600" dirty="0">
                <a:latin typeface="Times New Roman"/>
                <a:cs typeface="Times New Roman"/>
              </a:rPr>
              <a:t> είναι μια ελάχιστη απαίτηση</a:t>
            </a:r>
            <a:r>
              <a:rPr lang="el-GR" sz="1600" dirty="0" smtClean="0">
                <a:latin typeface="Times New Roman"/>
                <a:cs typeface="Times New Roman"/>
              </a:rPr>
              <a:t>.</a:t>
            </a:r>
            <a:endParaRPr lang="el-GR" sz="1600" dirty="0">
              <a:latin typeface="Times New Roman"/>
              <a:cs typeface="Times New Roman"/>
            </a:endParaRPr>
          </a:p>
          <a:p>
            <a:pPr algn="just"/>
            <a:r>
              <a:rPr lang="el-GR" sz="1600" dirty="0" smtClean="0">
                <a:latin typeface="Times New Roman"/>
                <a:cs typeface="Times New Roman"/>
              </a:rPr>
              <a:t>Σύγκρουση </a:t>
            </a:r>
            <a:r>
              <a:rPr lang="el-GR" sz="1600" dirty="0">
                <a:latin typeface="Times New Roman"/>
                <a:cs typeface="Times New Roman"/>
              </a:rPr>
              <a:t>μεταξύ του σχεδιασμού χρήσεων γης και των υφιστάμενων </a:t>
            </a:r>
            <a:r>
              <a:rPr lang="el-GR" sz="1600" dirty="0" smtClean="0">
                <a:latin typeface="Times New Roman"/>
                <a:cs typeface="Times New Roman"/>
              </a:rPr>
              <a:t>χρήσεων προκαλείται </a:t>
            </a:r>
            <a:r>
              <a:rPr lang="el-GR" sz="1600" dirty="0">
                <a:latin typeface="Times New Roman"/>
                <a:cs typeface="Times New Roman"/>
              </a:rPr>
              <a:t>από τα ανταγωνιστικά συμφέροντα των διαφόρων τομέων καθώς </a:t>
            </a:r>
            <a:r>
              <a:rPr lang="el-GR" sz="1600" dirty="0" smtClean="0">
                <a:latin typeface="Times New Roman"/>
                <a:cs typeface="Times New Roman"/>
              </a:rPr>
              <a:t>και από </a:t>
            </a:r>
            <a:r>
              <a:rPr lang="el-GR" sz="1600" dirty="0">
                <a:latin typeface="Times New Roman"/>
                <a:cs typeface="Times New Roman"/>
              </a:rPr>
              <a:t>περιβαλλοντικές και διοικητικές απαιτήσεις. Μια εθνική πολιτική </a:t>
            </a:r>
            <a:r>
              <a:rPr lang="el-GR" sz="1600" dirty="0" smtClean="0">
                <a:latin typeface="Times New Roman"/>
                <a:cs typeface="Times New Roman"/>
              </a:rPr>
              <a:t>σχεδιασμού χρήσεων </a:t>
            </a:r>
            <a:r>
              <a:rPr lang="el-GR" sz="1600" dirty="0">
                <a:latin typeface="Times New Roman"/>
                <a:cs typeface="Times New Roman"/>
              </a:rPr>
              <a:t>γης απαιτεί αξιόπιστες γεωλογικές πληροφορίες σχετικά με τα </a:t>
            </a:r>
            <a:r>
              <a:rPr lang="el-GR" sz="1600" dirty="0" smtClean="0">
                <a:latin typeface="Times New Roman"/>
                <a:cs typeface="Times New Roman"/>
              </a:rPr>
              <a:t>διαθέσιμα κοιτάσματα</a:t>
            </a:r>
            <a:r>
              <a:rPr lang="el-GR" sz="1600" dirty="0">
                <a:latin typeface="Times New Roman"/>
                <a:cs typeface="Times New Roman"/>
              </a:rPr>
              <a:t>, ώστε να διασφαλιστεί η δυνατότητα μελλοντικής εκμετάλλευσης </a:t>
            </a:r>
            <a:r>
              <a:rPr lang="el-GR" sz="1600" dirty="0" smtClean="0">
                <a:latin typeface="Times New Roman"/>
                <a:cs typeface="Times New Roman"/>
              </a:rPr>
              <a:t>και να </a:t>
            </a:r>
            <a:r>
              <a:rPr lang="el-GR" sz="1600" dirty="0">
                <a:latin typeface="Times New Roman"/>
                <a:cs typeface="Times New Roman"/>
              </a:rPr>
              <a:t>μην καταστεί πρακτικά αδύνατη</a:t>
            </a:r>
            <a:r>
              <a:rPr lang="el-GR" sz="1600" dirty="0" smtClean="0">
                <a:latin typeface="Times New Roman"/>
                <a:cs typeface="Times New Roman"/>
              </a:rPr>
              <a:t>.</a:t>
            </a:r>
            <a:endParaRPr lang="el-GR" sz="1600" dirty="0">
              <a:latin typeface="Times New Roman"/>
              <a:cs typeface="Times New Roman"/>
            </a:endParaRPr>
          </a:p>
          <a:p>
            <a:pPr algn="just"/>
            <a:r>
              <a:rPr lang="el-GR" sz="1600" dirty="0" smtClean="0">
                <a:latin typeface="Times New Roman"/>
                <a:cs typeface="Times New Roman"/>
              </a:rPr>
              <a:t>Η </a:t>
            </a:r>
            <a:r>
              <a:rPr lang="el-GR" sz="1600" dirty="0">
                <a:latin typeface="Times New Roman"/>
                <a:cs typeface="Times New Roman"/>
              </a:rPr>
              <a:t>εκμετάλλευση αυτών των αποθεμάτων μπορεί να πραγματοποιηθεί στο </a:t>
            </a:r>
            <a:r>
              <a:rPr lang="el-GR" sz="1600" dirty="0" smtClean="0">
                <a:latin typeface="Times New Roman"/>
                <a:cs typeface="Times New Roman"/>
              </a:rPr>
              <a:t>άμεσο μέλλον </a:t>
            </a:r>
            <a:r>
              <a:rPr lang="el-GR" sz="1600" dirty="0">
                <a:latin typeface="Times New Roman"/>
                <a:cs typeface="Times New Roman"/>
              </a:rPr>
              <a:t>ή από τις μελλοντικές γενιές. Ωστόσο, η διαθεσιμότητά τους θα πρέπει </a:t>
            </a:r>
            <a:r>
              <a:rPr lang="el-GR" sz="1600" dirty="0" smtClean="0">
                <a:latin typeface="Times New Roman"/>
                <a:cs typeface="Times New Roman"/>
              </a:rPr>
              <a:t>να παραμείνει </a:t>
            </a:r>
            <a:r>
              <a:rPr lang="el-GR" sz="1600" dirty="0">
                <a:latin typeface="Times New Roman"/>
                <a:cs typeface="Times New Roman"/>
              </a:rPr>
              <a:t>ανεμπόδιστη. </a:t>
            </a:r>
          </a:p>
          <a:p>
            <a:pPr algn="just"/>
            <a:r>
              <a:rPr lang="el-GR" sz="1600" dirty="0" smtClean="0">
                <a:latin typeface="Times New Roman"/>
                <a:cs typeface="Times New Roman"/>
              </a:rPr>
              <a:t>Οι </a:t>
            </a:r>
            <a:r>
              <a:rPr lang="el-GR" sz="1600" dirty="0">
                <a:latin typeface="Times New Roman"/>
                <a:cs typeface="Times New Roman"/>
              </a:rPr>
              <a:t>νέες γνώσεις ή πληροφορίες, οι εξελίξεις </a:t>
            </a:r>
            <a:r>
              <a:rPr lang="el-GR" sz="1600" dirty="0" smtClean="0">
                <a:latin typeface="Times New Roman"/>
                <a:cs typeface="Times New Roman"/>
              </a:rPr>
              <a:t>στην τεχνολογία </a:t>
            </a:r>
            <a:r>
              <a:rPr lang="el-GR" sz="1600" dirty="0">
                <a:latin typeface="Times New Roman"/>
                <a:cs typeface="Times New Roman"/>
              </a:rPr>
              <a:t>και η αλλαγή των οικονομικών μεγεθών, μπορεί να αλλάξουν </a:t>
            </a:r>
            <a:r>
              <a:rPr lang="el-GR" sz="1600" dirty="0" smtClean="0">
                <a:latin typeface="Times New Roman"/>
                <a:cs typeface="Times New Roman"/>
              </a:rPr>
              <a:t>τα βασικά </a:t>
            </a:r>
            <a:r>
              <a:rPr lang="el-GR" sz="1600" dirty="0">
                <a:latin typeface="Times New Roman"/>
                <a:cs typeface="Times New Roman"/>
              </a:rPr>
              <a:t>κριτήρια, με τα οποία μια συγκεκριμένη χρήση γης διατέθηκε για </a:t>
            </a:r>
            <a:r>
              <a:rPr lang="el-GR" sz="1600" dirty="0" smtClean="0">
                <a:latin typeface="Times New Roman"/>
                <a:cs typeface="Times New Roman"/>
              </a:rPr>
              <a:t>μια</a:t>
            </a:r>
            <a:endParaRPr lang="el-GR" sz="1600" dirty="0">
              <a:latin typeface="Times New Roman"/>
              <a:cs typeface="Times New Roman"/>
            </a:endParaRPr>
          </a:p>
          <a:p>
            <a:pPr algn="just"/>
            <a:r>
              <a:rPr lang="el-GR" sz="1600" dirty="0" smtClean="0">
                <a:latin typeface="Times New Roman"/>
                <a:cs typeface="Times New Roman"/>
              </a:rPr>
              <a:t>περιοχή</a:t>
            </a:r>
            <a:r>
              <a:rPr lang="el-GR" sz="1600" dirty="0">
                <a:latin typeface="Times New Roman"/>
                <a:cs typeface="Times New Roman"/>
              </a:rPr>
              <a:t>. Σε κάθε περίπτωση, η δυνατότητα καθορισμού ορισμένων </a:t>
            </a:r>
            <a:r>
              <a:rPr lang="el-GR" sz="1600" dirty="0" smtClean="0">
                <a:latin typeface="Times New Roman"/>
                <a:cs typeface="Times New Roman"/>
              </a:rPr>
              <a:t>περιοχών προτίμησης </a:t>
            </a:r>
            <a:r>
              <a:rPr lang="el-GR" sz="1600" dirty="0">
                <a:latin typeface="Times New Roman"/>
                <a:cs typeface="Times New Roman"/>
              </a:rPr>
              <a:t>που προορίζονται για τις εξορυκτικές δραστηριότητες θα πρέπει </a:t>
            </a:r>
            <a:r>
              <a:rPr lang="el-GR" sz="1600" dirty="0" smtClean="0">
                <a:latin typeface="Times New Roman"/>
                <a:cs typeface="Times New Roman"/>
              </a:rPr>
              <a:t>να παραμείνει ευέλικτη.</a:t>
            </a:r>
            <a:endParaRPr lang="el-GR" sz="1600" dirty="0">
              <a:latin typeface="Times New Roman"/>
              <a:cs typeface="Times New Roman"/>
            </a:endParaRPr>
          </a:p>
          <a:p>
            <a:pPr algn="just"/>
            <a:endParaRPr lang="el-GR" sz="1600" dirty="0">
              <a:latin typeface="Times New Roman"/>
              <a:cs typeface="Times New Roman"/>
            </a:endParaRPr>
          </a:p>
          <a:p>
            <a:pPr algn="just"/>
            <a:r>
              <a:rPr lang="el-GR" sz="1600" dirty="0" smtClean="0">
                <a:latin typeface="Times New Roman"/>
                <a:cs typeface="Times New Roman"/>
              </a:rPr>
              <a:t>.</a:t>
            </a:r>
            <a:endParaRPr lang="en-US" sz="1600" dirty="0">
              <a:latin typeface="Times New Roman"/>
              <a:cs typeface="Times New Roman"/>
            </a:endParaRPr>
          </a:p>
        </p:txBody>
      </p:sp>
    </p:spTree>
    <p:extLst>
      <p:ext uri="{BB962C8B-B14F-4D97-AF65-F5344CB8AC3E}">
        <p14:creationId xmlns:p14="http://schemas.microsoft.com/office/powerpoint/2010/main" val="1064055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solidFill>
              <a:schemeClr val="bg1"/>
            </a:solidFill>
            <a:miter lim="800000"/>
            <a:headEnd/>
            <a:tailEnd/>
          </a:ln>
        </p:spPr>
      </p:pic>
      <p:sp>
        <p:nvSpPr>
          <p:cNvPr id="3" name="TextBox 2"/>
          <p:cNvSpPr txBox="1"/>
          <p:nvPr/>
        </p:nvSpPr>
        <p:spPr>
          <a:xfrm>
            <a:off x="0" y="0"/>
            <a:ext cx="9144000" cy="6571030"/>
          </a:xfrm>
          <a:prstGeom prst="rect">
            <a:avLst/>
          </a:prstGeom>
          <a:noFill/>
          <a:ln>
            <a:solidFill>
              <a:schemeClr val="bg1"/>
            </a:solidFill>
          </a:ln>
        </p:spPr>
        <p:txBody>
          <a:bodyPr wrap="square" rtlCol="0">
            <a:spAutoFit/>
            <a:scene3d>
              <a:camera prst="orthographicFront"/>
              <a:lightRig rig="threePt" dir="t"/>
            </a:scene3d>
            <a:sp3d extrusionH="57150">
              <a:extrusionClr>
                <a:srgbClr val="FF0000"/>
              </a:extrusionClr>
            </a:sp3d>
          </a:bodyPr>
          <a:lstStyle/>
          <a:p>
            <a:r>
              <a:rPr lang="el-GR" sz="16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el-GR" sz="1600" b="1" dirty="0" smtClean="0">
                <a:latin typeface="Times New Roman" pitchFamily="18" charset="0"/>
                <a:cs typeface="Times New Roman" pitchFamily="18" charset="0"/>
              </a:rPr>
              <a:t>ΤΕΛΙΚΟ ΣΥΜΠΕΡΑΣΜΑ</a:t>
            </a:r>
          </a:p>
          <a:p>
            <a:pPr algn="just"/>
            <a:r>
              <a:rPr lang="el-GR" sz="1500" dirty="0" smtClean="0">
                <a:latin typeface="Times New Roman" pitchFamily="18" charset="0"/>
                <a:cs typeface="Times New Roman" pitchFamily="18" charset="0"/>
              </a:rPr>
              <a:t>Η Ελλάδα διαθέτει πλούσιο κοιτασματολογικό δυναμικό σε μέταλλα και βιομηχανικά ορυκτά που μπορούν σηκώσουν ψηλά την παραγωγική οικονομία και το τεχνολογικό επίπεδο της χώρας. Είναι ένα από τα πιο  σημαντικά στρατηγικά μας πλεονεκτήματα.Πρέπει να το αξιοποιήσουμε.Και το θετικό είναι ότι μπορεί να αξιοποιηθεί άμεσα σε αντίθεση με το θέμα των υδρογονανθράκων που απαιτεί  ένα πολύ μακρύτερο χρονικό ορίζοντα.Σε μια χώρα ουσιαστικά χρεοκοπημένη,οι αναπτυξιακές επενδύσεις είναι το μεγαλύτερο οξυγόνο για την ανάκαμψη.Αυτό θα συμβάλλει επίσης στην αύξηση της ανταγωνιστικότητας και νέων θέσεων εργασίας, σε συνδυασμό και συνεργασία με άλλες αναπτυξιακές δραστηριότητες όπως ο είναι τουρισμός,  η κτηνοτροφία και η γεωργία. Και βέβαια το υψηλό επίπεδο γνώσεων και αντικειμενικής σκέψης είναι απαραίτητα συστατικά στην κατεύθυνση μιας κοινά αποδεκτής προσέγγισης στο πλαίσιο βιώσιμων αναπτυξιακών στρατηγικών. Οι διαφορετικές απόψεις οφείλουν να προσδιορίσουν και να εντοπίσουν τα πεδία στα οποία μπορούν να συναντηθούν σε μια προσπάθεια γόνιμου και ρεαλιστικού διαλόγου. Είναι σίγουρο ότι το αποτέλεσμα δεν θα είναι το ίδιο ικανοποιητικό για όλες τις πλευρές. Και φυσικά στο θέμα αυτό η περιβαλλοντική διάσταση όπως διατυπώνεται </a:t>
            </a:r>
            <a:r>
              <a:rPr lang="el-GR" sz="1500" b="1" u="sng" dirty="0" smtClean="0">
                <a:latin typeface="Times New Roman" pitchFamily="18" charset="0"/>
                <a:cs typeface="Times New Roman" pitchFamily="18" charset="0"/>
              </a:rPr>
              <a:t>στη βάση επιστημονικά τεκμηριωμένων μελετών </a:t>
            </a:r>
            <a:r>
              <a:rPr lang="el-GR" sz="1500" dirty="0" smtClean="0">
                <a:latin typeface="Times New Roman" pitchFamily="18" charset="0"/>
                <a:cs typeface="Times New Roman" pitchFamily="18" charset="0"/>
              </a:rPr>
              <a:t>είναι βαρύνουσα. Το ίδιο αφορά και στα χαρακτηριστικά των επενδύσεων και των εταιρικών σχημάτων που εμπλέκονται, με αποκλεισμό αυτών που στερούνται φερεγγυότητας</a:t>
            </a:r>
            <a:endParaRPr lang="el-GR" sz="1500" b="1" baseline="30000" dirty="0" smtClean="0">
              <a:latin typeface="Times New Roman" pitchFamily="18" charset="0"/>
              <a:cs typeface="Times New Roman" pitchFamily="18" charset="0"/>
            </a:endParaRPr>
          </a:p>
          <a:p>
            <a:pPr algn="just"/>
            <a:endParaRPr lang="el-GR" sz="1500" b="1" dirty="0" smtClean="0">
              <a:latin typeface="Times New Roman" pitchFamily="18" charset="0"/>
              <a:cs typeface="Times New Roman" pitchFamily="18" charset="0"/>
            </a:endParaRPr>
          </a:p>
          <a:p>
            <a:pPr algn="just"/>
            <a:r>
              <a:rPr lang="el-GR" sz="1500" b="1" dirty="0" smtClean="0">
                <a:latin typeface="Times New Roman" pitchFamily="18" charset="0"/>
                <a:cs typeface="Times New Roman" pitchFamily="18" charset="0"/>
              </a:rPr>
              <a:t>Προστιθέμενη αξία στην ανάπτυξη</a:t>
            </a:r>
            <a:endParaRPr lang="el-GR" sz="1500" dirty="0" smtClean="0">
              <a:latin typeface="Times New Roman" pitchFamily="18" charset="0"/>
              <a:cs typeface="Times New Roman" pitchFamily="18" charset="0"/>
            </a:endParaRPr>
          </a:p>
          <a:p>
            <a:pPr algn="just"/>
            <a:r>
              <a:rPr lang="el-GR" sz="1500" dirty="0" smtClean="0">
                <a:latin typeface="Times New Roman" pitchFamily="18" charset="0"/>
                <a:cs typeface="Times New Roman" pitchFamily="18" charset="0"/>
              </a:rPr>
              <a:t>Σε αντίθεση με την αντιμεταλλευτική παράκρουση που εκφράζει μια μικρή μειοψηφία η ευρωπαϊκή κοινή γνώμη στηρίζει την αξιοποίηση του ορυκτού πλούτου. Αντιλαμβάνεται τους κινδύνους από την έλλειψη ορυκτών πρώτων υλών και θέλει μια Ευρώπη που εκμεταλλεύεται τους δικούς της πόρους. Η Ε.Ε. παίρνει την σκυτάλη και θεσμοθετεί την διαδικασία που σιγουρεύει την βιωσιμότητα του μεταλλευτικού δυναμικού της Ευρώπης και οριοθετεί τους πρακτικούς μηχανισμούς που θα προστατεύουν την ποιότητα ζωής των πολιτών. Με όπλο την καινοτομία η Ε.Ε. θέτει σήμερα σε λειτουργία και χρηματοδοτεί στρατηγικό σχέδιο εφαρμογής με στόχο την υλοποίηση δράσεων σε νέες τεχνολογίες και αναπτυξιακές πρωτοβουλίες που αφορούν στο σύνολο της παραγωγικής αλυσίδας και εμπορικής αξίας των ΟΠΥ, με χρονικό ορίζοντα το 2020. Βασική επιλογή είναι η αποτελεσματική αξιοποίηση των κοιτασματολογικών αποθεμάτων των ΟΠΥ της Ευρώπης, στην κατεύθυνση εξόρυξης από μεγαλύτερα βάθη,  εντατικότερης ανακύκλωσης, βιώσιμης περιβαλλοντικής διαχείρισης και ισχυρότερης κοινωνικής αποδοχής και συνοχής. Η απασχόληση και η κοινωνική ευημερία βρίσκονται πάντοτε στο απόλυτο επίκεντρο.</a:t>
            </a:r>
            <a:endParaRPr lang="en-US" sz="1500"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548680"/>
            <a:ext cx="8712968" cy="2952328"/>
          </a:xfrm>
        </p:spPr>
        <p:txBody>
          <a:bodyPr>
            <a:normAutofit/>
          </a:bodyPr>
          <a:lstStyle/>
          <a:p>
            <a:pPr algn="l">
              <a:buFont typeface="Wingdings" pitchFamily="2" charset="2"/>
              <a:buChar char="Ø"/>
            </a:pPr>
            <a:r>
              <a:rPr lang="el-GR" sz="1600" b="1" dirty="0" smtClean="0">
                <a:latin typeface="Times New Roman" pitchFamily="18" charset="0"/>
                <a:cs typeface="Times New Roman" pitchFamily="18" charset="0"/>
              </a:rPr>
              <a:t>Δημιουργίθηκε  το 2008, οριστικοποιήθηκε το 2011</a:t>
            </a:r>
            <a:endParaRPr lang="en-US" sz="1600" b="1" dirty="0" smtClean="0">
              <a:latin typeface="Times New Roman" pitchFamily="18" charset="0"/>
              <a:cs typeface="Times New Roman" pitchFamily="18" charset="0"/>
            </a:endParaRPr>
          </a:p>
          <a:p>
            <a:pPr algn="l">
              <a:buFont typeface="Wingdings" pitchFamily="2" charset="2"/>
              <a:buChar char="Ø"/>
            </a:pPr>
            <a:r>
              <a:rPr lang="el-GR" sz="1600" b="1" dirty="0" smtClean="0">
                <a:latin typeface="Times New Roman" pitchFamily="18" charset="0"/>
                <a:cs typeface="Times New Roman" pitchFamily="18" charset="0"/>
              </a:rPr>
              <a:t>Σύνδεση των εξωτερικών και εσωτερικών πολιτικών της ΕΕ, πάνω στις ορυκτές πρώτες ύλες </a:t>
            </a:r>
            <a:endParaRPr lang="en-US" sz="1600" b="1" dirty="0" smtClean="0">
              <a:latin typeface="Times New Roman" pitchFamily="18" charset="0"/>
              <a:cs typeface="Times New Roman" pitchFamily="18" charset="0"/>
            </a:endParaRPr>
          </a:p>
          <a:p>
            <a:pPr algn="l">
              <a:buFont typeface="Wingdings" pitchFamily="2" charset="2"/>
              <a:buChar char="Ø"/>
            </a:pPr>
            <a:r>
              <a:rPr lang="el-GR" sz="1600" b="1" dirty="0" smtClean="0">
                <a:latin typeface="Times New Roman" pitchFamily="18" charset="0"/>
                <a:cs typeface="Times New Roman" pitchFamily="18" charset="0"/>
              </a:rPr>
              <a:t>Ενσωματωμένη στρατηγική (3 πυλώνες)</a:t>
            </a:r>
            <a:endParaRPr lang="en-US" sz="1600" b="1" dirty="0" smtClean="0">
              <a:latin typeface="Times New Roman" pitchFamily="18" charset="0"/>
              <a:cs typeface="Times New Roman" pitchFamily="18" charset="0"/>
            </a:endParaRPr>
          </a:p>
          <a:p>
            <a:pPr marL="180975" indent="-180975" algn="l">
              <a:buFont typeface="Wingdings" pitchFamily="2" charset="2"/>
              <a:buChar char="Ø"/>
            </a:pPr>
            <a:r>
              <a:rPr lang="el-GR" sz="1600" b="1" dirty="0" smtClean="0">
                <a:latin typeface="Times New Roman" pitchFamily="18" charset="0"/>
                <a:cs typeface="Times New Roman" pitchFamily="18" charset="0"/>
              </a:rPr>
              <a:t>Δημιουργία καταλόγου  κρίσιμων ορυκτών πρώτων υλών  για την Ε.Ε.  το 2013 </a:t>
            </a:r>
            <a:endParaRPr lang="en-US" sz="1600" b="1" dirty="0" smtClean="0">
              <a:latin typeface="Times New Roman" pitchFamily="18" charset="0"/>
              <a:cs typeface="Times New Roman" pitchFamily="18" charset="0"/>
            </a:endParaRPr>
          </a:p>
          <a:p>
            <a:endParaRPr lang="en-US" sz="2000" dirty="0"/>
          </a:p>
        </p:txBody>
      </p:sp>
      <p:sp>
        <p:nvSpPr>
          <p:cNvPr id="2" name="Title 1"/>
          <p:cNvSpPr>
            <a:spLocks noGrp="1"/>
          </p:cNvSpPr>
          <p:nvPr>
            <p:ph type="title"/>
          </p:nvPr>
        </p:nvSpPr>
        <p:spPr>
          <a:xfrm>
            <a:off x="179512" y="116632"/>
            <a:ext cx="8856984" cy="1628800"/>
          </a:xfrm>
        </p:spPr>
        <p:style>
          <a:lnRef idx="2">
            <a:schemeClr val="accent2"/>
          </a:lnRef>
          <a:fillRef idx="1">
            <a:schemeClr val="lt1"/>
          </a:fillRef>
          <a:effectRef idx="0">
            <a:schemeClr val="accent2"/>
          </a:effectRef>
          <a:fontRef idx="minor">
            <a:schemeClr val="dk1"/>
          </a:fontRef>
        </p:style>
        <p:txBody>
          <a:bodyPr>
            <a:normAutofit fontScale="90000"/>
          </a:bodyPr>
          <a:lstStyle/>
          <a:p>
            <a:pPr algn="ctr"/>
            <a:r>
              <a:rPr lang="el-GR" sz="2000" b="1" dirty="0" smtClean="0">
                <a:solidFill>
                  <a:schemeClr val="accent5">
                    <a:lumMod val="75000"/>
                  </a:schemeClr>
                </a:solidFill>
                <a:effectLst>
                  <a:outerShdw blurRad="38100" dist="38100" dir="2700000" algn="tl">
                    <a:srgbClr val="000000">
                      <a:alpha val="43137"/>
                    </a:srgbClr>
                  </a:outerShdw>
                </a:effectLst>
              </a:rPr>
              <a:t/>
            </a:r>
            <a:br>
              <a:rPr lang="el-GR" sz="2000" b="1" dirty="0" smtClean="0">
                <a:solidFill>
                  <a:schemeClr val="accent5">
                    <a:lumMod val="75000"/>
                  </a:schemeClr>
                </a:solidFill>
                <a:effectLst>
                  <a:outerShdw blurRad="38100" dist="38100" dir="2700000" algn="tl">
                    <a:srgbClr val="000000">
                      <a:alpha val="43137"/>
                    </a:srgbClr>
                  </a:outerShdw>
                </a:effectLst>
              </a:rPr>
            </a:br>
            <a:r>
              <a:rPr lang="el-GR" sz="2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1.Η ΠρωτοβουλΙα  της  ΕΕ  για τις ορυκτές πρΩτες  Υλες </a:t>
            </a:r>
            <a:r>
              <a:rPr lang="el-GR" sz="1800" b="1" dirty="0" smtClean="0">
                <a:solidFill>
                  <a:srgbClr val="FF0000"/>
                </a:solidFill>
                <a:latin typeface="Times New Roman" pitchFamily="18" charset="0"/>
                <a:cs typeface="Times New Roman" pitchFamily="18" charset="0"/>
              </a:rPr>
              <a:t/>
            </a:r>
            <a:br>
              <a:rPr lang="el-GR" sz="1800" b="1" dirty="0" smtClean="0">
                <a:solidFill>
                  <a:srgbClr val="FF0000"/>
                </a:solidFill>
                <a:latin typeface="Times New Roman" pitchFamily="18" charset="0"/>
                <a:cs typeface="Times New Roman" pitchFamily="18" charset="0"/>
              </a:rPr>
            </a:br>
            <a:r>
              <a:rPr lang="en-US" sz="1800" b="1" dirty="0" smtClean="0">
                <a:solidFill>
                  <a:srgbClr val="FF0000"/>
                </a:solidFill>
                <a:latin typeface="Times New Roman" pitchFamily="18" charset="0"/>
                <a:cs typeface="Times New Roman" pitchFamily="18" charset="0"/>
              </a:rPr>
              <a:t>E.U  </a:t>
            </a:r>
            <a:r>
              <a:rPr lang="el-GR" sz="1800" b="1" dirty="0" smtClean="0">
                <a:solidFill>
                  <a:srgbClr val="FF0000"/>
                </a:solidFill>
                <a:latin typeface="Times New Roman" pitchFamily="18" charset="0"/>
                <a:cs typeface="Times New Roman" pitchFamily="18" charset="0"/>
              </a:rPr>
              <a:t>Raw materials  Initiative</a:t>
            </a:r>
            <a:r>
              <a:rPr lang="el-GR" sz="1800" b="1" dirty="0" smtClean="0">
                <a:solidFill>
                  <a:schemeClr val="accent5">
                    <a:lumMod val="75000"/>
                  </a:schemeClr>
                </a:solidFill>
                <a:latin typeface="Times New Roman" pitchFamily="18" charset="0"/>
                <a:cs typeface="Times New Roman" pitchFamily="18" charset="0"/>
              </a:rPr>
              <a:t/>
            </a:r>
            <a:br>
              <a:rPr lang="el-GR" sz="1800" b="1" dirty="0" smtClean="0">
                <a:solidFill>
                  <a:schemeClr val="accent5">
                    <a:lumMod val="75000"/>
                  </a:schemeClr>
                </a:solidFill>
                <a:latin typeface="Times New Roman" pitchFamily="18" charset="0"/>
                <a:cs typeface="Times New Roman" pitchFamily="18" charset="0"/>
              </a:rPr>
            </a:br>
            <a:r>
              <a:rPr lang="el-GR" sz="1800" b="1" dirty="0" smtClean="0">
                <a:solidFill>
                  <a:schemeClr val="accent5">
                    <a:lumMod val="75000"/>
                  </a:schemeClr>
                </a:solidFill>
                <a:latin typeface="Times New Roman" pitchFamily="18" charset="0"/>
                <a:cs typeface="Times New Roman" pitchFamily="18" charset="0"/>
              </a:rPr>
              <a:t>•</a:t>
            </a:r>
            <a:r>
              <a:rPr lang="el-GR" sz="1800" b="1" u="sng" cap="none" dirty="0" smtClean="0">
                <a:solidFill>
                  <a:schemeClr val="accent5">
                    <a:lumMod val="75000"/>
                  </a:schemeClr>
                </a:solidFill>
                <a:latin typeface="Times New Roman" pitchFamily="18" charset="0"/>
                <a:cs typeface="Times New Roman" pitchFamily="18" charset="0"/>
              </a:rPr>
              <a:t>Στόχος: εξασφάλιση απρόσκοπτων παροχών   μη ενεργειακών Ορυκτών Πρώτων Υλών για την Ευρωπαϊκή Βιομηχανία </a:t>
            </a:r>
            <a:r>
              <a:rPr lang="en-US" sz="1800" b="1" dirty="0" smtClean="0">
                <a:solidFill>
                  <a:schemeClr val="accent5">
                    <a:lumMod val="75000"/>
                  </a:schemeClr>
                </a:solidFill>
              </a:rPr>
              <a:t/>
            </a:r>
            <a:br>
              <a:rPr lang="en-US" sz="1800" b="1" dirty="0" smtClean="0">
                <a:solidFill>
                  <a:schemeClr val="accent5">
                    <a:lumMod val="75000"/>
                  </a:schemeClr>
                </a:solidFill>
              </a:rPr>
            </a:br>
            <a:r>
              <a:rPr lang="el-GR" sz="1800" b="1" dirty="0" smtClean="0">
                <a:solidFill>
                  <a:schemeClr val="accent5">
                    <a:lumMod val="75000"/>
                  </a:schemeClr>
                </a:solidFill>
              </a:rPr>
              <a:t> </a:t>
            </a:r>
            <a:r>
              <a:rPr lang="en-US" sz="1800" b="1" dirty="0" smtClean="0">
                <a:solidFill>
                  <a:schemeClr val="accent5">
                    <a:lumMod val="75000"/>
                  </a:schemeClr>
                </a:solidFill>
              </a:rPr>
              <a:t/>
            </a:r>
            <a:br>
              <a:rPr lang="en-US" sz="1800" b="1" dirty="0" smtClean="0">
                <a:solidFill>
                  <a:schemeClr val="accent5">
                    <a:lumMod val="75000"/>
                  </a:schemeClr>
                </a:solidFill>
              </a:rPr>
            </a:br>
            <a:r>
              <a:rPr lang="en-US" sz="2000" dirty="0" smtClean="0">
                <a:solidFill>
                  <a:schemeClr val="tx1">
                    <a:lumMod val="85000"/>
                    <a:lumOff val="15000"/>
                  </a:schemeClr>
                </a:solidFill>
              </a:rPr>
              <a:t/>
            </a:r>
            <a:br>
              <a:rPr lang="en-US" sz="2000" dirty="0" smtClean="0">
                <a:solidFill>
                  <a:schemeClr val="tx1">
                    <a:lumMod val="85000"/>
                    <a:lumOff val="15000"/>
                  </a:schemeClr>
                </a:solidFill>
              </a:rPr>
            </a:br>
            <a:endParaRPr lang="en-US" sz="2000" dirty="0">
              <a:solidFill>
                <a:schemeClr val="tx1">
                  <a:lumMod val="85000"/>
                  <a:lumOff val="15000"/>
                </a:schemeClr>
              </a:solidFill>
            </a:endParaRPr>
          </a:p>
        </p:txBody>
      </p:sp>
      <p:pic>
        <p:nvPicPr>
          <p:cNvPr id="1027" name="Picture 3"/>
          <p:cNvPicPr>
            <a:picLocks noChangeAspect="1" noChangeArrowheads="1"/>
          </p:cNvPicPr>
          <p:nvPr/>
        </p:nvPicPr>
        <p:blipFill>
          <a:blip r:embed="rId3" cstate="print"/>
          <a:srcRect/>
          <a:stretch>
            <a:fillRect/>
          </a:stretch>
        </p:blipFill>
        <p:spPr bwMode="auto">
          <a:xfrm>
            <a:off x="4860032" y="3212976"/>
            <a:ext cx="2638425" cy="22764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028" name="Picture 4"/>
          <p:cNvPicPr>
            <a:picLocks noChangeAspect="1" noChangeArrowheads="1"/>
          </p:cNvPicPr>
          <p:nvPr/>
        </p:nvPicPr>
        <p:blipFill>
          <a:blip r:embed="rId4" cstate="print"/>
          <a:srcRect/>
          <a:stretch>
            <a:fillRect/>
          </a:stretch>
        </p:blipFill>
        <p:spPr bwMode="auto">
          <a:xfrm>
            <a:off x="5076056" y="4705350"/>
            <a:ext cx="2376264" cy="215265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029" name="Picture 5"/>
          <p:cNvPicPr>
            <a:picLocks noChangeAspect="1" noChangeArrowheads="1"/>
          </p:cNvPicPr>
          <p:nvPr/>
        </p:nvPicPr>
        <p:blipFill>
          <a:blip r:embed="rId5" cstate="print"/>
          <a:srcRect/>
          <a:stretch>
            <a:fillRect/>
          </a:stretch>
        </p:blipFill>
        <p:spPr bwMode="auto">
          <a:xfrm>
            <a:off x="1763688" y="3422624"/>
            <a:ext cx="3672408" cy="343537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cxnSp>
        <p:nvCxnSpPr>
          <p:cNvPr id="8" name="Elbow Connector 7"/>
          <p:cNvCxnSpPr/>
          <p:nvPr/>
        </p:nvCxnSpPr>
        <p:spPr>
          <a:xfrm>
            <a:off x="3923928" y="2780928"/>
            <a:ext cx="1152128" cy="864096"/>
          </a:xfrm>
          <a:prstGeom prst="bentConnector3">
            <a:avLst>
              <a:gd name="adj1" fmla="val 50000"/>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ransition xmlns:p14="http://schemas.microsoft.com/office/powerpoint/2010/main" advTm="96484"/>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0-#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71400"/>
            <a:ext cx="8229600" cy="1143000"/>
          </a:xfrm>
        </p:spPr>
        <p:txBody>
          <a:bodyPr>
            <a:normAutofit/>
          </a:bodyPr>
          <a:lstStyle/>
          <a:p>
            <a:pPr algn="ctr"/>
            <a:r>
              <a:rPr lang="el-GR" sz="2000" b="1" cap="none" dirty="0" smtClean="0">
                <a:latin typeface="Times New Roman" pitchFamily="18" charset="0"/>
                <a:cs typeface="Times New Roman" pitchFamily="18" charset="0"/>
              </a:rPr>
              <a:t>Η νέα λίστα για τις σημαντικότερες  </a:t>
            </a:r>
            <a:r>
              <a:rPr lang="el-GR" sz="2000" b="1" cap="none" dirty="0" smtClean="0">
                <a:solidFill>
                  <a:srgbClr val="FF0000"/>
                </a:solidFill>
                <a:latin typeface="Times New Roman" pitchFamily="18" charset="0"/>
                <a:cs typeface="Times New Roman" pitchFamily="18" charset="0"/>
              </a:rPr>
              <a:t>κρίσιμες ορυκτές πρώτες ύλες  </a:t>
            </a:r>
            <a:r>
              <a:rPr lang="el-GR" sz="2000" b="1" cap="none" dirty="0" smtClean="0">
                <a:latin typeface="Times New Roman" pitchFamily="18" charset="0"/>
                <a:cs typeface="Times New Roman" pitchFamily="18" charset="0"/>
              </a:rPr>
              <a:t>για την Ε.Ε  και την ευρωπαϊκή βιομηχανία </a:t>
            </a:r>
            <a:r>
              <a:rPr lang="en-US" sz="2000" b="1" cap="none" dirty="0" smtClean="0">
                <a:latin typeface="Times New Roman" pitchFamily="18" charset="0"/>
                <a:cs typeface="Times New Roman" pitchFamily="18" charset="0"/>
              </a:rPr>
              <a:t/>
            </a:r>
            <a:br>
              <a:rPr lang="en-US" sz="2000" b="1" cap="none" dirty="0" smtClean="0">
                <a:latin typeface="Times New Roman" pitchFamily="18" charset="0"/>
                <a:cs typeface="Times New Roman" pitchFamily="18" charset="0"/>
              </a:rPr>
            </a:br>
            <a:endParaRPr lang="en-US" sz="2000" b="1" cap="none" dirty="0">
              <a:latin typeface="Times New Roman" pitchFamily="18" charset="0"/>
              <a:cs typeface="Times New Roman" pitchFamily="18" charset="0"/>
            </a:endParaRPr>
          </a:p>
        </p:txBody>
      </p:sp>
      <p:sp>
        <p:nvSpPr>
          <p:cNvPr id="4" name="TextBox 3"/>
          <p:cNvSpPr txBox="1"/>
          <p:nvPr/>
        </p:nvSpPr>
        <p:spPr>
          <a:xfrm>
            <a:off x="107504" y="5226784"/>
            <a:ext cx="8928992" cy="1815882"/>
          </a:xfrm>
          <a:prstGeom prst="rect">
            <a:avLst/>
          </a:prstGeom>
          <a:noFill/>
        </p:spPr>
        <p:txBody>
          <a:bodyPr wrap="square" rtlCol="0">
            <a:spAutoFit/>
          </a:bodyPr>
          <a:lstStyle/>
          <a:p>
            <a:r>
              <a:rPr lang="en-US" sz="1600" b="1" i="1" dirty="0" smtClean="0">
                <a:solidFill>
                  <a:srgbClr val="FF0000"/>
                </a:solidFill>
                <a:latin typeface="Times New Roman" pitchFamily="18" charset="0"/>
                <a:cs typeface="Times New Roman" pitchFamily="18" charset="0"/>
              </a:rPr>
              <a:t>O</a:t>
            </a:r>
            <a:r>
              <a:rPr lang="el-GR" sz="1600" b="1" i="1" dirty="0" smtClean="0">
                <a:solidFill>
                  <a:srgbClr val="FF0000"/>
                </a:solidFill>
                <a:latin typeface="Times New Roman" pitchFamily="18" charset="0"/>
                <a:cs typeface="Times New Roman" pitchFamily="18" charset="0"/>
              </a:rPr>
              <a:t>ι 14  κρίσιμες ΟΠΥ για την Ε.Ε  με βάση την πρόσφατη σχετική έρευνα και μελέτη που έγινε είναι</a:t>
            </a:r>
            <a:r>
              <a:rPr lang="en-US" sz="1600" b="1" i="1" dirty="0" smtClean="0">
                <a:solidFill>
                  <a:srgbClr val="FF0000"/>
                </a:solidFill>
                <a:latin typeface="Times New Roman" pitchFamily="18" charset="0"/>
                <a:cs typeface="Times New Roman" pitchFamily="18" charset="0"/>
              </a:rPr>
              <a:t>:</a:t>
            </a:r>
          </a:p>
          <a:p>
            <a:r>
              <a:rPr lang="en-US" sz="1600" b="1" dirty="0" smtClean="0">
                <a:latin typeface="Times New Roman" pitchFamily="18" charset="0"/>
                <a:cs typeface="Times New Roman" pitchFamily="18" charset="0"/>
              </a:rPr>
              <a:t>Antimony -Beryllium -Cobalt -Fluorspar </a:t>
            </a:r>
            <a:r>
              <a:rPr lang="en-US" sz="1600" b="1" dirty="0">
                <a:latin typeface="Times New Roman" pitchFamily="18" charset="0"/>
                <a:cs typeface="Times New Roman" pitchFamily="18" charset="0"/>
              </a:rPr>
              <a:t>	</a:t>
            </a:r>
          </a:p>
          <a:p>
            <a:r>
              <a:rPr lang="en-US" sz="1600" b="1" dirty="0">
                <a:latin typeface="Times New Roman" pitchFamily="18" charset="0"/>
                <a:cs typeface="Times New Roman" pitchFamily="18" charset="0"/>
              </a:rPr>
              <a:t>Gallium </a:t>
            </a:r>
            <a:r>
              <a:rPr lang="en-US" sz="1600" b="1" dirty="0" smtClean="0">
                <a:latin typeface="Times New Roman" pitchFamily="18" charset="0"/>
                <a:cs typeface="Times New Roman" pitchFamily="18" charset="0"/>
              </a:rPr>
              <a:t>-Germanium -Graphite -Indium </a:t>
            </a:r>
            <a:r>
              <a:rPr lang="en-US" sz="1600" b="1" dirty="0">
                <a:latin typeface="Times New Roman" pitchFamily="18" charset="0"/>
                <a:cs typeface="Times New Roman" pitchFamily="18" charset="0"/>
              </a:rPr>
              <a:t>	</a:t>
            </a:r>
          </a:p>
          <a:p>
            <a:r>
              <a:rPr lang="en-US" sz="1600" b="1" dirty="0">
                <a:latin typeface="Times New Roman" pitchFamily="18" charset="0"/>
                <a:cs typeface="Times New Roman" pitchFamily="18" charset="0"/>
              </a:rPr>
              <a:t>Magnesium </a:t>
            </a:r>
            <a:r>
              <a:rPr lang="en-US" sz="1600" b="1" dirty="0" smtClean="0">
                <a:latin typeface="Times New Roman" pitchFamily="18" charset="0"/>
                <a:cs typeface="Times New Roman" pitchFamily="18" charset="0"/>
              </a:rPr>
              <a:t>-Niobium -PGMs</a:t>
            </a:r>
            <a:r>
              <a:rPr lang="en-US" sz="1600" b="1" dirty="0">
                <a:latin typeface="Times New Roman" pitchFamily="18" charset="0"/>
                <a:cs typeface="Times New Roman" pitchFamily="18" charset="0"/>
              </a:rPr>
              <a:t>* </a:t>
            </a:r>
            <a:r>
              <a:rPr lang="en-US" sz="1600" b="1" dirty="0" smtClean="0">
                <a:latin typeface="Times New Roman" pitchFamily="18" charset="0"/>
                <a:cs typeface="Times New Roman" pitchFamily="18" charset="0"/>
              </a:rPr>
              <a:t>-REE</a:t>
            </a:r>
            <a:r>
              <a:rPr lang="en-US" sz="1600" b="1" dirty="0">
                <a:latin typeface="Times New Roman" pitchFamily="18" charset="0"/>
                <a:cs typeface="Times New Roman" pitchFamily="18" charset="0"/>
              </a:rPr>
              <a:t>* 	</a:t>
            </a:r>
          </a:p>
          <a:p>
            <a:r>
              <a:rPr lang="en-US" sz="1600" b="1" dirty="0">
                <a:latin typeface="Times New Roman" pitchFamily="18" charset="0"/>
                <a:cs typeface="Times New Roman" pitchFamily="18" charset="0"/>
              </a:rPr>
              <a:t>Tantalum </a:t>
            </a:r>
            <a:r>
              <a:rPr lang="en-US" sz="1600" b="1" dirty="0" smtClean="0">
                <a:latin typeface="Times New Roman" pitchFamily="18" charset="0"/>
                <a:cs typeface="Times New Roman" pitchFamily="18" charset="0"/>
              </a:rPr>
              <a:t>-Tungsten </a:t>
            </a:r>
            <a:r>
              <a:rPr lang="en-US" sz="1600" b="1" dirty="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r>
              <a:rPr lang="en-US" sz="1600" i="1" dirty="0">
                <a:latin typeface="Times New Roman" pitchFamily="18" charset="0"/>
                <a:cs typeface="Times New Roman" pitchFamily="18" charset="0"/>
              </a:rPr>
              <a:t>*PGMs – Platinum Group Metals, REE – Rare Earth Elements </a:t>
            </a:r>
            <a:endParaRPr lang="en-US" sz="1600" b="1" dirty="0">
              <a:latin typeface="Times New Roman" pitchFamily="18" charset="0"/>
              <a:cs typeface="Times New Roman" pitchFamily="18" charset="0"/>
            </a:endParaRPr>
          </a:p>
          <a:p>
            <a:endParaRPr lang="en-US" sz="1600" dirty="0"/>
          </a:p>
        </p:txBody>
      </p:sp>
      <p:pic>
        <p:nvPicPr>
          <p:cNvPr id="2054" name="Picture 6"/>
          <p:cNvPicPr>
            <a:picLocks noChangeAspect="1" noChangeArrowheads="1"/>
          </p:cNvPicPr>
          <p:nvPr/>
        </p:nvPicPr>
        <p:blipFill>
          <a:blip r:embed="rId2" cstate="print"/>
          <a:srcRect/>
          <a:stretch>
            <a:fillRect/>
          </a:stretch>
        </p:blipFill>
        <p:spPr bwMode="auto">
          <a:xfrm>
            <a:off x="0" y="620688"/>
            <a:ext cx="8892480" cy="4536503"/>
          </a:xfrm>
          <a:prstGeom prst="rect">
            <a:avLst/>
          </a:prstGeom>
          <a:noFill/>
          <a:ln w="9525">
            <a:noFill/>
            <a:miter lim="800000"/>
            <a:headEnd/>
            <a:tailEnd/>
          </a:ln>
        </p:spPr>
      </p:pic>
      <p:cxnSp>
        <p:nvCxnSpPr>
          <p:cNvPr id="10" name="Straight Arrow Connector 9"/>
          <p:cNvCxnSpPr/>
          <p:nvPr/>
        </p:nvCxnSpPr>
        <p:spPr>
          <a:xfrm>
            <a:off x="899592" y="4797152"/>
            <a:ext cx="4896544" cy="0"/>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95536" y="980728"/>
            <a:ext cx="0" cy="3456384"/>
          </a:xfrm>
          <a:prstGeom prst="straightConnector1">
            <a:avLst/>
          </a:prstGeom>
          <a:ln w="19050">
            <a:solidFill>
              <a:srgbClr val="FF0000"/>
            </a:solidFill>
            <a:tailEnd type="arrow"/>
          </a:ln>
        </p:spPr>
        <p:style>
          <a:lnRef idx="1">
            <a:schemeClr val="accent2"/>
          </a:lnRef>
          <a:fillRef idx="0">
            <a:schemeClr val="accent2"/>
          </a:fillRef>
          <a:effectRef idx="0">
            <a:schemeClr val="accent2"/>
          </a:effectRef>
          <a:fontRef idx="minor">
            <a:schemeClr val="tx1"/>
          </a:fontRef>
        </p:style>
      </p:cxnSp>
      <p:sp>
        <p:nvSpPr>
          <p:cNvPr id="20" name="TextBox 19"/>
          <p:cNvSpPr txBox="1"/>
          <p:nvPr/>
        </p:nvSpPr>
        <p:spPr>
          <a:xfrm>
            <a:off x="2339752" y="4797152"/>
            <a:ext cx="3240360" cy="369332"/>
          </a:xfrm>
          <a:prstGeom prst="rect">
            <a:avLst/>
          </a:prstGeom>
          <a:noFill/>
        </p:spPr>
        <p:txBody>
          <a:bodyPr wrap="square" rtlCol="0">
            <a:spAutoFit/>
          </a:bodyPr>
          <a:lstStyle/>
          <a:p>
            <a:r>
              <a:rPr lang="en-US" dirty="0" smtClean="0">
                <a:solidFill>
                  <a:schemeClr val="bg1"/>
                </a:solidFill>
              </a:rPr>
              <a:t>Economic Importance</a:t>
            </a:r>
            <a:endParaRPr lang="en-US" dirty="0">
              <a:solidFill>
                <a:schemeClr val="bg1"/>
              </a:solidFill>
            </a:endParaRPr>
          </a:p>
        </p:txBody>
      </p:sp>
      <p:sp>
        <p:nvSpPr>
          <p:cNvPr id="22" name="TextBox 21"/>
          <p:cNvSpPr txBox="1"/>
          <p:nvPr/>
        </p:nvSpPr>
        <p:spPr>
          <a:xfrm>
            <a:off x="0" y="1484784"/>
            <a:ext cx="323528" cy="2800767"/>
          </a:xfrm>
          <a:prstGeom prst="rect">
            <a:avLst/>
          </a:prstGeom>
          <a:noFill/>
        </p:spPr>
        <p:txBody>
          <a:bodyPr wrap="square" rtlCol="0">
            <a:spAutoFit/>
          </a:bodyPr>
          <a:lstStyle/>
          <a:p>
            <a:r>
              <a:rPr lang="en-US" sz="1600" spc="-150" dirty="0" smtClean="0">
                <a:solidFill>
                  <a:schemeClr val="bg1"/>
                </a:solidFill>
              </a:rPr>
              <a:t>Supp</a:t>
            </a:r>
          </a:p>
          <a:p>
            <a:r>
              <a:rPr lang="en-US" sz="1600" spc="-150" dirty="0">
                <a:solidFill>
                  <a:schemeClr val="bg1"/>
                </a:solidFill>
              </a:rPr>
              <a:t>l</a:t>
            </a:r>
            <a:endParaRPr lang="en-US" sz="1600" spc="-150" dirty="0" smtClean="0">
              <a:solidFill>
                <a:schemeClr val="bg1"/>
              </a:solidFill>
            </a:endParaRPr>
          </a:p>
          <a:p>
            <a:r>
              <a:rPr lang="en-US" sz="1600" spc="-150" dirty="0" smtClean="0">
                <a:solidFill>
                  <a:schemeClr val="bg1"/>
                </a:solidFill>
              </a:rPr>
              <a:t>y  </a:t>
            </a:r>
          </a:p>
          <a:p>
            <a:endParaRPr lang="en-US" sz="1600" spc="-150" dirty="0">
              <a:solidFill>
                <a:schemeClr val="bg1"/>
              </a:solidFill>
            </a:endParaRPr>
          </a:p>
          <a:p>
            <a:r>
              <a:rPr lang="en-US" sz="1600" spc="-150" dirty="0" smtClean="0">
                <a:solidFill>
                  <a:schemeClr val="bg1"/>
                </a:solidFill>
              </a:rPr>
              <a:t>R</a:t>
            </a:r>
          </a:p>
          <a:p>
            <a:r>
              <a:rPr lang="en-US" sz="1600" spc="-150" dirty="0">
                <a:solidFill>
                  <a:schemeClr val="bg1"/>
                </a:solidFill>
              </a:rPr>
              <a:t>i</a:t>
            </a:r>
            <a:endParaRPr lang="en-US" sz="1600" spc="-150" dirty="0" smtClean="0">
              <a:solidFill>
                <a:schemeClr val="bg1"/>
              </a:solidFill>
            </a:endParaRPr>
          </a:p>
          <a:p>
            <a:r>
              <a:rPr lang="en-US" sz="1600" spc="-150" dirty="0">
                <a:solidFill>
                  <a:schemeClr val="bg1"/>
                </a:solidFill>
              </a:rPr>
              <a:t>s</a:t>
            </a:r>
            <a:endParaRPr lang="en-US" sz="1600" spc="-150" dirty="0" smtClean="0">
              <a:solidFill>
                <a:schemeClr val="bg1"/>
              </a:solidFill>
            </a:endParaRPr>
          </a:p>
          <a:p>
            <a:r>
              <a:rPr lang="en-US" sz="1600" spc="-150" dirty="0">
                <a:solidFill>
                  <a:schemeClr val="bg1"/>
                </a:solidFill>
              </a:rPr>
              <a:t>k</a:t>
            </a:r>
          </a:p>
        </p:txBody>
      </p:sp>
    </p:spTree>
  </p:cSld>
  <p:clrMapOvr>
    <a:masterClrMapping/>
  </p:clrMapOvr>
  <p:transition xmlns:p14="http://schemas.microsoft.com/office/powerpoint/2010/main" advTm="46906"/>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153400" cy="1340768"/>
          </a:xfrm>
        </p:spPr>
        <p:txBody>
          <a:bodyPr>
            <a:noAutofit/>
          </a:bodyPr>
          <a:lstStyle/>
          <a:p>
            <a:pPr algn="ctr"/>
            <a:r>
              <a:rPr lang="el-GR" sz="2400" b="1" dirty="0" smtClean="0">
                <a:solidFill>
                  <a:srgbClr val="FF0000"/>
                </a:solidFill>
                <a:latin typeface="Cambria"/>
                <a:cs typeface="Cambria"/>
              </a:rPr>
              <a:t>2.</a:t>
            </a:r>
            <a:r>
              <a:rPr lang="en-US" sz="2400" b="1" dirty="0" err="1" smtClean="0">
                <a:solidFill>
                  <a:srgbClr val="FF0000"/>
                </a:solidFill>
                <a:latin typeface="Cambria"/>
                <a:cs typeface="Cambria"/>
              </a:rPr>
              <a:t>Η</a:t>
            </a:r>
            <a:r>
              <a:rPr lang="en-US" sz="2400" b="1" dirty="0" smtClean="0">
                <a:solidFill>
                  <a:srgbClr val="FF0000"/>
                </a:solidFill>
                <a:latin typeface="Cambria"/>
                <a:cs typeface="Cambria"/>
              </a:rPr>
              <a:t> </a:t>
            </a:r>
            <a:r>
              <a:rPr lang="en-US" sz="2400" b="1" dirty="0" err="1" smtClean="0">
                <a:solidFill>
                  <a:srgbClr val="FF0000"/>
                </a:solidFill>
                <a:latin typeface="Cambria"/>
                <a:cs typeface="Cambria"/>
              </a:rPr>
              <a:t>ευρω</a:t>
            </a:r>
            <a:r>
              <a:rPr lang="en-US" sz="2400" b="1" dirty="0" smtClean="0">
                <a:solidFill>
                  <a:srgbClr val="FF0000"/>
                </a:solidFill>
                <a:latin typeface="Cambria"/>
                <a:cs typeface="Cambria"/>
              </a:rPr>
              <a:t>π</a:t>
            </a:r>
            <a:r>
              <a:rPr lang="el-GR" sz="2400" b="1" dirty="0" smtClean="0">
                <a:solidFill>
                  <a:srgbClr val="FF0000"/>
                </a:solidFill>
                <a:latin typeface="Cambria"/>
                <a:cs typeface="Cambria"/>
              </a:rPr>
              <a:t>ΑΪ</a:t>
            </a:r>
            <a:r>
              <a:rPr lang="en-US" sz="2400" b="1" dirty="0" err="1" smtClean="0">
                <a:solidFill>
                  <a:srgbClr val="FF0000"/>
                </a:solidFill>
                <a:latin typeface="Cambria"/>
                <a:cs typeface="Cambria"/>
              </a:rPr>
              <a:t>κή</a:t>
            </a:r>
            <a:r>
              <a:rPr lang="en-US" sz="2400" b="1" dirty="0" smtClean="0">
                <a:solidFill>
                  <a:srgbClr val="FF0000"/>
                </a:solidFill>
                <a:latin typeface="Cambria"/>
                <a:cs typeface="Cambria"/>
              </a:rPr>
              <a:t> </a:t>
            </a:r>
            <a:r>
              <a:rPr lang="en-US" sz="2400" b="1" dirty="0" err="1" smtClean="0">
                <a:solidFill>
                  <a:srgbClr val="FF0000"/>
                </a:solidFill>
                <a:latin typeface="Cambria"/>
                <a:cs typeface="Cambria"/>
              </a:rPr>
              <a:t>συνεργ</a:t>
            </a:r>
            <a:r>
              <a:rPr lang="en-US" sz="2400" b="1" dirty="0" smtClean="0">
                <a:solidFill>
                  <a:srgbClr val="FF0000"/>
                </a:solidFill>
                <a:latin typeface="Cambria"/>
                <a:cs typeface="Cambria"/>
              </a:rPr>
              <a:t>α</a:t>
            </a:r>
            <a:r>
              <a:rPr lang="en-US" sz="2400" b="1" dirty="0" err="1" smtClean="0">
                <a:solidFill>
                  <a:srgbClr val="FF0000"/>
                </a:solidFill>
                <a:latin typeface="Cambria"/>
                <a:cs typeface="Cambria"/>
              </a:rPr>
              <a:t>σί</a:t>
            </a:r>
            <a:r>
              <a:rPr lang="en-US" sz="2400" b="1" dirty="0" smtClean="0">
                <a:solidFill>
                  <a:srgbClr val="FF0000"/>
                </a:solidFill>
                <a:latin typeface="Cambria"/>
                <a:cs typeface="Cambria"/>
              </a:rPr>
              <a:t>α </a:t>
            </a:r>
            <a:r>
              <a:rPr lang="en-US" sz="2400" b="1" dirty="0" err="1" smtClean="0">
                <a:solidFill>
                  <a:srgbClr val="FF0000"/>
                </a:solidFill>
                <a:latin typeface="Cambria"/>
                <a:cs typeface="Cambria"/>
              </a:rPr>
              <a:t>κ</a:t>
            </a:r>
            <a:r>
              <a:rPr lang="en-US" sz="2400" b="1" dirty="0" smtClean="0">
                <a:solidFill>
                  <a:srgbClr val="FF0000"/>
                </a:solidFill>
                <a:latin typeface="Cambria"/>
                <a:cs typeface="Cambria"/>
              </a:rPr>
              <a:t>α</a:t>
            </a:r>
            <a:r>
              <a:rPr lang="en-US" sz="2400" b="1" dirty="0" err="1" smtClean="0">
                <a:solidFill>
                  <a:srgbClr val="FF0000"/>
                </a:solidFill>
                <a:latin typeface="Cambria"/>
                <a:cs typeface="Cambria"/>
              </a:rPr>
              <a:t>ινοτομί</a:t>
            </a:r>
            <a:r>
              <a:rPr lang="en-US" sz="2400" b="1" dirty="0" smtClean="0">
                <a:solidFill>
                  <a:srgbClr val="FF0000"/>
                </a:solidFill>
                <a:latin typeface="Cambria"/>
                <a:cs typeface="Cambria"/>
              </a:rPr>
              <a:t>α</a:t>
            </a:r>
            <a:r>
              <a:rPr lang="en-US" sz="2400" b="1" dirty="0" err="1" smtClean="0">
                <a:solidFill>
                  <a:srgbClr val="FF0000"/>
                </a:solidFill>
                <a:latin typeface="Cambria"/>
                <a:cs typeface="Cambria"/>
              </a:rPr>
              <a:t>ς</a:t>
            </a:r>
            <a:r>
              <a:rPr lang="en-US" sz="2400" b="1" dirty="0" smtClean="0">
                <a:solidFill>
                  <a:srgbClr val="FF0000"/>
                </a:solidFill>
                <a:latin typeface="Cambria"/>
                <a:cs typeface="Cambria"/>
              </a:rPr>
              <a:t> </a:t>
            </a:r>
            <a:r>
              <a:rPr lang="en-US" sz="2400" b="1" dirty="0" err="1" smtClean="0">
                <a:solidFill>
                  <a:srgbClr val="FF0000"/>
                </a:solidFill>
                <a:latin typeface="Cambria"/>
                <a:cs typeface="Cambria"/>
              </a:rPr>
              <a:t>σχετικά</a:t>
            </a:r>
            <a:r>
              <a:rPr lang="en-US" sz="2400" b="1" dirty="0" smtClean="0">
                <a:solidFill>
                  <a:srgbClr val="FF0000"/>
                </a:solidFill>
                <a:latin typeface="Cambria"/>
                <a:cs typeface="Cambria"/>
              </a:rPr>
              <a:t> </a:t>
            </a:r>
            <a:r>
              <a:rPr lang="en-US" sz="2400" b="1" dirty="0" err="1" smtClean="0">
                <a:solidFill>
                  <a:srgbClr val="FF0000"/>
                </a:solidFill>
                <a:latin typeface="Cambria"/>
                <a:cs typeface="Cambria"/>
              </a:rPr>
              <a:t>με</a:t>
            </a:r>
            <a:r>
              <a:rPr lang="en-US" sz="2400" b="1" dirty="0" smtClean="0">
                <a:solidFill>
                  <a:srgbClr val="FF0000"/>
                </a:solidFill>
                <a:latin typeface="Cambria"/>
                <a:cs typeface="Cambria"/>
              </a:rPr>
              <a:t> </a:t>
            </a:r>
            <a:r>
              <a:rPr lang="en-US" sz="2400" b="1" dirty="0" err="1" smtClean="0">
                <a:solidFill>
                  <a:srgbClr val="FF0000"/>
                </a:solidFill>
                <a:latin typeface="Cambria"/>
                <a:cs typeface="Cambria"/>
              </a:rPr>
              <a:t>τις</a:t>
            </a:r>
            <a:r>
              <a:rPr lang="en-US" sz="2400" b="1" dirty="0" smtClean="0">
                <a:solidFill>
                  <a:srgbClr val="FF0000"/>
                </a:solidFill>
                <a:latin typeface="Cambria"/>
                <a:cs typeface="Cambria"/>
              </a:rPr>
              <a:t> </a:t>
            </a:r>
            <a:r>
              <a:rPr lang="en-US" sz="2400" b="1" dirty="0" err="1" smtClean="0">
                <a:solidFill>
                  <a:srgbClr val="FF0000"/>
                </a:solidFill>
                <a:latin typeface="Cambria"/>
                <a:cs typeface="Cambria"/>
              </a:rPr>
              <a:t>ορυκτές</a:t>
            </a:r>
            <a:r>
              <a:rPr lang="en-US" sz="2400" b="1" dirty="0" smtClean="0">
                <a:solidFill>
                  <a:srgbClr val="FF0000"/>
                </a:solidFill>
                <a:latin typeface="Cambria"/>
                <a:cs typeface="Cambria"/>
              </a:rPr>
              <a:t> π</a:t>
            </a:r>
            <a:r>
              <a:rPr lang="en-US" sz="2400" b="1" dirty="0" err="1" smtClean="0">
                <a:solidFill>
                  <a:srgbClr val="FF0000"/>
                </a:solidFill>
                <a:latin typeface="Cambria"/>
                <a:cs typeface="Cambria"/>
              </a:rPr>
              <a:t>ρώτες</a:t>
            </a:r>
            <a:r>
              <a:rPr lang="en-US" sz="2400" b="1" dirty="0" smtClean="0">
                <a:solidFill>
                  <a:srgbClr val="FF0000"/>
                </a:solidFill>
                <a:latin typeface="Cambria"/>
                <a:cs typeface="Cambria"/>
              </a:rPr>
              <a:t> </a:t>
            </a:r>
            <a:r>
              <a:rPr lang="en-US" sz="2400" b="1" dirty="0" err="1" smtClean="0">
                <a:solidFill>
                  <a:srgbClr val="FF0000"/>
                </a:solidFill>
                <a:latin typeface="Cambria"/>
                <a:cs typeface="Cambria"/>
              </a:rPr>
              <a:t>ύλες</a:t>
            </a:r>
            <a:r>
              <a:rPr lang="el-GR" sz="2400" b="1" dirty="0" smtClean="0">
                <a:solidFill>
                  <a:srgbClr val="FF0000"/>
                </a:solidFill>
                <a:latin typeface="Cambria"/>
                <a:cs typeface="Cambria"/>
              </a:rPr>
              <a:t/>
            </a:r>
            <a:br>
              <a:rPr lang="el-GR" sz="2400" b="1" dirty="0" smtClean="0">
                <a:solidFill>
                  <a:srgbClr val="FF0000"/>
                </a:solidFill>
                <a:latin typeface="Cambria"/>
                <a:cs typeface="Cambria"/>
              </a:rPr>
            </a:br>
            <a:r>
              <a:rPr lang="en-US" sz="2400" b="1" dirty="0" smtClean="0">
                <a:solidFill>
                  <a:srgbClr val="FF0000"/>
                </a:solidFill>
                <a:latin typeface="Times New Roman"/>
                <a:cs typeface="Times New Roman"/>
              </a:rPr>
              <a:t>(</a:t>
            </a:r>
            <a:r>
              <a:rPr lang="en-US" sz="2400" b="1" dirty="0" smtClean="0">
                <a:solidFill>
                  <a:srgbClr val="FF0000"/>
                </a:solidFill>
                <a:latin typeface="Times New Roman"/>
                <a:cs typeface="Times New Roman"/>
              </a:rPr>
              <a:t>European innovation partnership on Raw Materials) (E.I.P)</a:t>
            </a:r>
            <a:endParaRPr lang="en-US" sz="2400" dirty="0">
              <a:solidFill>
                <a:srgbClr val="FF0000"/>
              </a:solidFill>
              <a:latin typeface="Times New Roman"/>
              <a:cs typeface="Times New Roman"/>
            </a:endParaRPr>
          </a:p>
        </p:txBody>
      </p:sp>
      <p:sp>
        <p:nvSpPr>
          <p:cNvPr id="3" name="TextBox 2"/>
          <p:cNvSpPr txBox="1"/>
          <p:nvPr/>
        </p:nvSpPr>
        <p:spPr>
          <a:xfrm>
            <a:off x="0" y="1772816"/>
            <a:ext cx="9036496" cy="4832092"/>
          </a:xfrm>
          <a:prstGeom prst="rect">
            <a:avLst/>
          </a:prstGeom>
          <a:noFill/>
        </p:spPr>
        <p:txBody>
          <a:bodyPr wrap="square" rtlCol="0">
            <a:spAutoFit/>
          </a:bodyPr>
          <a:lstStyle/>
          <a:p>
            <a:pPr algn="ctr"/>
            <a:r>
              <a:rPr lang="el-GR" sz="2000" b="1" i="1" spc="3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ΣΤΟΧΟΙ</a:t>
            </a:r>
            <a:endParaRPr lang="en-US" sz="2000" b="1" i="1" spc="3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r>
              <a:rPr lang="el-GR" b="1" dirty="0">
                <a:latin typeface="Times New Roman" pitchFamily="18" charset="0"/>
                <a:cs typeface="Times New Roman" pitchFamily="18" charset="0"/>
              </a:rPr>
              <a:t> </a:t>
            </a:r>
            <a:r>
              <a:rPr lang="el-GR" b="1" dirty="0" smtClean="0">
                <a:latin typeface="Times New Roman" pitchFamily="18" charset="0"/>
                <a:cs typeface="Times New Roman" pitchFamily="18" charset="0"/>
              </a:rPr>
              <a:t>                          </a:t>
            </a:r>
            <a:r>
              <a:rPr lang="el-GR" b="1" spc="300" dirty="0" smtClean="0">
                <a:solidFill>
                  <a:schemeClr val="tx1">
                    <a:lumMod val="85000"/>
                    <a:lumOff val="15000"/>
                  </a:schemeClr>
                </a:solidFill>
                <a:effectLst>
                  <a:outerShdw blurRad="38100" dist="38100" dir="2700000" algn="tl">
                    <a:srgbClr val="000000">
                      <a:alpha val="43137"/>
                    </a:srgbClr>
                  </a:outerShdw>
                </a:effectLst>
                <a:latin typeface="Times New Roman" pitchFamily="18" charset="0"/>
                <a:cs typeface="Times New Roman" pitchFamily="18" charset="0"/>
              </a:rPr>
              <a:t>Γενικοί </a:t>
            </a:r>
            <a:r>
              <a:rPr lang="el-GR" b="1" spc="300" dirty="0">
                <a:solidFill>
                  <a:schemeClr val="tx1">
                    <a:lumMod val="85000"/>
                    <a:lumOff val="15000"/>
                  </a:schemeClr>
                </a:solidFill>
                <a:effectLst>
                  <a:outerShdw blurRad="38100" dist="38100" dir="2700000" algn="tl">
                    <a:srgbClr val="000000">
                      <a:alpha val="43137"/>
                    </a:srgbClr>
                  </a:outerShdw>
                </a:effectLst>
                <a:latin typeface="Times New Roman" pitchFamily="18" charset="0"/>
                <a:cs typeface="Times New Roman" pitchFamily="18" charset="0"/>
              </a:rPr>
              <a:t>Στόχοι</a:t>
            </a:r>
            <a:endParaRPr lang="en-US" b="1" spc="300" dirty="0">
              <a:solidFill>
                <a:schemeClr val="tx1">
                  <a:lumMod val="85000"/>
                  <a:lumOff val="15000"/>
                </a:schemeClr>
              </a:solidFill>
              <a:effectLst>
                <a:outerShdw blurRad="38100" dist="38100" dir="2700000" algn="tl">
                  <a:srgbClr val="000000">
                    <a:alpha val="43137"/>
                  </a:srgbClr>
                </a:outerShdw>
              </a:effectLst>
              <a:latin typeface="Times New Roman" pitchFamily="18" charset="0"/>
              <a:cs typeface="Times New Roman" pitchFamily="18" charset="0"/>
            </a:endParaRPr>
          </a:p>
          <a:p>
            <a:r>
              <a:rPr lang="el-GR" b="1" dirty="0">
                <a:latin typeface="Times New Roman" pitchFamily="18" charset="0"/>
                <a:cs typeface="Times New Roman" pitchFamily="18" charset="0"/>
              </a:rPr>
              <a:t> </a:t>
            </a:r>
            <a:r>
              <a:rPr lang="el-GR"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Βασικές Προτεραιότητες  </a:t>
            </a:r>
            <a:endParaRPr lang="en-US"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r>
              <a:rPr lang="el-GR" dirty="0">
                <a:latin typeface="Times New Roman" pitchFamily="18" charset="0"/>
                <a:cs typeface="Times New Roman" pitchFamily="18" charset="0"/>
              </a:rPr>
              <a:t>-Συμβολή στους στόχους της ΕΕ βιομηχανικής  Πολιτικής για το 2020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 (αύξηση του μεριδίου της βιομηχανίας στο ΑΕΠ </a:t>
            </a:r>
            <a:r>
              <a:rPr lang="el-GR" dirty="0" smtClean="0">
                <a:latin typeface="Times New Roman" pitchFamily="18" charset="0"/>
                <a:cs typeface="Times New Roman" pitchFamily="18" charset="0"/>
              </a:rPr>
              <a:t>κατά  20%) </a:t>
            </a:r>
            <a:endParaRPr lang="en-US" dirty="0">
              <a:latin typeface="Times New Roman" pitchFamily="18" charset="0"/>
              <a:cs typeface="Times New Roman" pitchFamily="18" charset="0"/>
            </a:endParaRPr>
          </a:p>
          <a:p>
            <a:r>
              <a:rPr lang="el-GR" dirty="0" smtClean="0">
                <a:latin typeface="Times New Roman" pitchFamily="18" charset="0"/>
                <a:cs typeface="Times New Roman" pitchFamily="18" charset="0"/>
              </a:rPr>
              <a:t>-Προώθηση </a:t>
            </a:r>
            <a:r>
              <a:rPr lang="el-GR" dirty="0">
                <a:latin typeface="Times New Roman" pitchFamily="18" charset="0"/>
                <a:cs typeface="Times New Roman" pitchFamily="18" charset="0"/>
              </a:rPr>
              <a:t>καινοτομίας και η αποδοτικότητα </a:t>
            </a:r>
            <a:r>
              <a:rPr lang="el-GR" dirty="0" smtClean="0">
                <a:latin typeface="Times New Roman" pitchFamily="18" charset="0"/>
                <a:cs typeface="Times New Roman" pitchFamily="18" charset="0"/>
              </a:rPr>
              <a:t>στην χρήση των ορυκτών πόρων</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 </a:t>
            </a:r>
            <a:endParaRPr lang="en-US" dirty="0">
              <a:latin typeface="Times New Roman" pitchFamily="18" charset="0"/>
              <a:cs typeface="Times New Roman" pitchFamily="18" charset="0"/>
            </a:endParaRPr>
          </a:p>
          <a:p>
            <a:r>
              <a:rPr lang="el-GR" b="1" dirty="0">
                <a:effectLst>
                  <a:outerShdw blurRad="38100" dist="38100" dir="2700000" algn="tl">
                    <a:srgbClr val="000000">
                      <a:alpha val="43137"/>
                    </a:srgbClr>
                  </a:outerShdw>
                </a:effectLst>
                <a:latin typeface="Times New Roman" pitchFamily="18" charset="0"/>
                <a:cs typeface="Times New Roman" pitchFamily="18" charset="0"/>
              </a:rPr>
              <a:t>•Εξειδικευμένοι στόχοι</a:t>
            </a:r>
            <a:r>
              <a:rPr lang="el-GR" b="1" dirty="0" smtClean="0">
                <a:effectLst>
                  <a:outerShdw blurRad="38100" dist="38100" dir="2700000" algn="tl">
                    <a:srgbClr val="000000">
                      <a:alpha val="43137"/>
                    </a:srgbClr>
                  </a:outerShdw>
                </a:effectLst>
                <a:latin typeface="Times New Roman" pitchFamily="18" charset="0"/>
                <a:cs typeface="Times New Roman" pitchFamily="18" charset="0"/>
              </a:rPr>
              <a:t>:</a:t>
            </a:r>
          </a:p>
          <a:p>
            <a:endParaRPr lang="en-US" b="1" dirty="0">
              <a:effectLst>
                <a:outerShdw blurRad="38100" dist="38100" dir="2700000" algn="tl">
                  <a:srgbClr val="000000">
                    <a:alpha val="43137"/>
                  </a:srgbClr>
                </a:outerShdw>
              </a:effectLst>
              <a:latin typeface="Times New Roman" pitchFamily="18" charset="0"/>
              <a:cs typeface="Times New Roman" pitchFamily="18" charset="0"/>
            </a:endParaRPr>
          </a:p>
          <a:p>
            <a:r>
              <a:rPr lang="el-GR" dirty="0">
                <a:latin typeface="Times New Roman" pitchFamily="18" charset="0"/>
                <a:cs typeface="Times New Roman" pitchFamily="18" charset="0"/>
              </a:rPr>
              <a:t>•Μείωση της εξάρτησης  από εισαγωγές ορυκτών πρώτων υλών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 </a:t>
            </a:r>
            <a:r>
              <a:rPr lang="el-GR" dirty="0" smtClean="0">
                <a:latin typeface="Times New Roman" pitchFamily="18" charset="0"/>
                <a:cs typeface="Times New Roman" pitchFamily="18" charset="0"/>
              </a:rPr>
              <a:t>Βελτίωση </a:t>
            </a:r>
            <a:r>
              <a:rPr lang="el-GR" dirty="0">
                <a:latin typeface="Times New Roman" pitchFamily="18" charset="0"/>
                <a:cs typeface="Times New Roman" pitchFamily="18" charset="0"/>
              </a:rPr>
              <a:t>των συνθηκών  και προϋποθέσεων  του εφοδιασμού  </a:t>
            </a:r>
            <a:r>
              <a:rPr lang="el-GR" dirty="0" smtClean="0">
                <a:latin typeface="Times New Roman" pitchFamily="18" charset="0"/>
                <a:cs typeface="Times New Roman" pitchFamily="18" charset="0"/>
              </a:rPr>
              <a:t>σε ορυκτές πρώτες ύλες της </a:t>
            </a:r>
            <a:r>
              <a:rPr lang="el-GR" dirty="0">
                <a:latin typeface="Times New Roman" pitchFamily="18" charset="0"/>
                <a:cs typeface="Times New Roman" pitchFamily="18" charset="0"/>
              </a:rPr>
              <a:t>Ε.Ε. από ευρωπαϊκές και άλλες πηγές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•Προώθηση της Ευρώπης στην πρώτη γραμμή στους τομείς των  ορυκτών πρώτων υλών</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 </a:t>
            </a:r>
            <a:r>
              <a:rPr lang="el-GR" dirty="0" smtClean="0">
                <a:latin typeface="Times New Roman" pitchFamily="18" charset="0"/>
                <a:cs typeface="Times New Roman" pitchFamily="18" charset="0"/>
              </a:rPr>
              <a:t>Παροχή </a:t>
            </a:r>
            <a:r>
              <a:rPr lang="el-GR" dirty="0">
                <a:latin typeface="Times New Roman" pitchFamily="18" charset="0"/>
                <a:cs typeface="Times New Roman" pitchFamily="18" charset="0"/>
              </a:rPr>
              <a:t>εναλλακτικών λύσεων  σε ό,τι αφορά τον εφοδιασμό  από ορυκτές πρώτες ύλες </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•Μείωση των αρνητικών  περιβαλλοντικών και κοινωνικών  συνεπειών από την  την αξιοποίηση  των ορυκτών πρώτων υλών στην Ε.Ε. </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srcRect/>
          <a:stretch>
            <a:fillRect/>
          </a:stretch>
        </p:blipFill>
        <p:spPr bwMode="auto">
          <a:xfrm>
            <a:off x="7092280" y="1052736"/>
            <a:ext cx="1902098" cy="144016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7442811" y="2852936"/>
            <a:ext cx="1701189" cy="1296144"/>
          </a:xfrm>
          <a:prstGeom prst="rect">
            <a:avLst/>
          </a:prstGeom>
          <a:noFill/>
          <a:ln w="9525">
            <a:noFill/>
            <a:miter lim="800000"/>
            <a:headEnd/>
            <a:tailEnd/>
          </a:ln>
          <a:effectLst/>
        </p:spPr>
      </p:pic>
    </p:spTree>
  </p:cSld>
  <p:clrMapOvr>
    <a:masterClrMapping/>
  </p:clrMapOvr>
  <p:transition xmlns:p14="http://schemas.microsoft.com/office/powerpoint/2010/main" advTm="96938"/>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8153400" cy="1268760"/>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Σ</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τρατηγικ</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ό</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σχ</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έ</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διο εφαρμογη</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ή</a:t>
            </a:r>
            <a:r>
              <a:rPr lang="el-GR" sz="2400" b="1" cap="none"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ς</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της Ευρωπαϊκ</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ή</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ς συνεργασ</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ί</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ας καινοτομ</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ί</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ας π</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ά</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νω στις ορυκτ</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έ</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ς πρ</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ώ</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τες </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ύ</a:t>
            </a:r>
            <a:r>
              <a:rPr lang="el-GR"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λες</a:t>
            </a:r>
            <a:r>
              <a:rPr lang="en-US"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r>
            <a:br>
              <a:rPr lang="en-US" sz="2400" b="1" cap="none"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r>
              <a:rPr lang="en-US" sz="2400" b="1"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(E.I.P Strategic Implementation plan)</a:t>
            </a:r>
            <a:r>
              <a:rPr lang="en-US" sz="2400" b="1" dirty="0" smtClean="0"/>
              <a:t/>
            </a:r>
            <a:br>
              <a:rPr lang="en-US" sz="2400" b="1" dirty="0" smtClean="0"/>
            </a:br>
            <a:endParaRPr lang="en-US" sz="2400" dirty="0"/>
          </a:p>
        </p:txBody>
      </p:sp>
      <p:sp>
        <p:nvSpPr>
          <p:cNvPr id="3" name="TextBox 2"/>
          <p:cNvSpPr txBox="1"/>
          <p:nvPr/>
        </p:nvSpPr>
        <p:spPr>
          <a:xfrm>
            <a:off x="0" y="1340768"/>
            <a:ext cx="9144000" cy="5632311"/>
          </a:xfrm>
          <a:prstGeom prst="rect">
            <a:avLst/>
          </a:prstGeom>
          <a:noFill/>
        </p:spPr>
        <p:txBody>
          <a:bodyPr wrap="square" rtlCol="0">
            <a:spAutoFit/>
          </a:bodyPr>
          <a:lstStyle/>
          <a:p>
            <a:r>
              <a:rPr lang="el-GR" b="1" i="1" spc="3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Ι. Πυλώνας Τεχνολογίας</a:t>
            </a:r>
            <a:endParaRPr lang="en-US" b="1" spc="3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r>
              <a:rPr lang="el-GR" dirty="0" smtClean="0">
                <a:latin typeface="Times New Roman" pitchFamily="18" charset="0"/>
                <a:cs typeface="Times New Roman" pitchFamily="18" charset="0"/>
              </a:rPr>
              <a:t>•IA</a:t>
            </a:r>
            <a:r>
              <a:rPr lang="el-GR" dirty="0">
                <a:latin typeface="Times New Roman" pitchFamily="18" charset="0"/>
                <a:cs typeface="Times New Roman" pitchFamily="18" charset="0"/>
              </a:rPr>
              <a:t>.  προώθηση και συντονισμός την Γεωλογικής και </a:t>
            </a:r>
            <a:r>
              <a:rPr lang="el-GR" dirty="0" smtClean="0">
                <a:latin typeface="Times New Roman" pitchFamily="18" charset="0"/>
                <a:cs typeface="Times New Roman" pitchFamily="18" charset="0"/>
              </a:rPr>
              <a:t>μεταλλευτικής </a:t>
            </a:r>
            <a:r>
              <a:rPr lang="el-GR" dirty="0">
                <a:latin typeface="Times New Roman" pitchFamily="18" charset="0"/>
                <a:cs typeface="Times New Roman" pitchFamily="18" charset="0"/>
              </a:rPr>
              <a:t>έρευνας και καινοτομίας στον τομέα των ορυκτών πρώτων υλών</a:t>
            </a:r>
            <a:endParaRPr lang="en-US" dirty="0">
              <a:latin typeface="Times New Roman" pitchFamily="18" charset="0"/>
              <a:cs typeface="Times New Roman" pitchFamily="18" charset="0"/>
            </a:endParaRPr>
          </a:p>
          <a:p>
            <a:r>
              <a:rPr lang="el-GR" dirty="0" smtClean="0">
                <a:latin typeface="Times New Roman" pitchFamily="18" charset="0"/>
                <a:cs typeface="Times New Roman" pitchFamily="18" charset="0"/>
              </a:rPr>
              <a:t>•IB</a:t>
            </a:r>
            <a:r>
              <a:rPr lang="el-GR" dirty="0">
                <a:latin typeface="Times New Roman" pitchFamily="18" charset="0"/>
                <a:cs typeface="Times New Roman" pitchFamily="18" charset="0"/>
              </a:rPr>
              <a:t>. Τεχνολογίες για την παραγωγή πρωτογενών και δευτερογενών ορυκτών πρώτων υλών</a:t>
            </a:r>
            <a:endParaRPr lang="en-US" dirty="0">
              <a:latin typeface="Times New Roman" pitchFamily="18" charset="0"/>
              <a:cs typeface="Times New Roman" pitchFamily="18" charset="0"/>
            </a:endParaRPr>
          </a:p>
          <a:p>
            <a:r>
              <a:rPr lang="el-GR" dirty="0" smtClean="0">
                <a:latin typeface="Times New Roman" pitchFamily="18" charset="0"/>
                <a:cs typeface="Times New Roman" pitchFamily="18" charset="0"/>
              </a:rPr>
              <a:t>•IC</a:t>
            </a:r>
            <a:r>
              <a:rPr lang="el-GR" dirty="0">
                <a:latin typeface="Times New Roman" pitchFamily="18" charset="0"/>
                <a:cs typeface="Times New Roman" pitchFamily="18" charset="0"/>
              </a:rPr>
              <a:t>. Υποκατάσταση ορυκτών πρώτων υλών από άλλα υλικά</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 </a:t>
            </a:r>
            <a:endParaRPr lang="en-US" dirty="0">
              <a:latin typeface="Times New Roman" pitchFamily="18" charset="0"/>
              <a:cs typeface="Times New Roman" pitchFamily="18" charset="0"/>
            </a:endParaRPr>
          </a:p>
          <a:p>
            <a:r>
              <a:rPr lang="el-GR" b="1" i="1" spc="3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ΙΙ. </a:t>
            </a:r>
            <a:r>
              <a:rPr lang="el-GR" b="1" i="1" spc="3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Πυλώνας μη Τεχνολογικών Πολιτικών </a:t>
            </a:r>
            <a:endParaRPr lang="en-US" b="1" spc="3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r>
              <a:rPr lang="el-GR" dirty="0" smtClean="0">
                <a:latin typeface="Times New Roman" pitchFamily="18" charset="0"/>
                <a:cs typeface="Times New Roman" pitchFamily="18" charset="0"/>
              </a:rPr>
              <a:t>•IIA</a:t>
            </a:r>
            <a:r>
              <a:rPr lang="el-GR" dirty="0">
                <a:latin typeface="Times New Roman" pitchFamily="18" charset="0"/>
                <a:cs typeface="Times New Roman" pitchFamily="18" charset="0"/>
              </a:rPr>
              <a:t>. Βελτίωση του νομοθετικού και κανονιστικού πλαισίου στην έρευνα και αξιοποίηση των ορυκτών πρώτων υλών της Ευρώπης</a:t>
            </a:r>
            <a:endParaRPr lang="en-US" dirty="0">
              <a:latin typeface="Times New Roman" pitchFamily="18" charset="0"/>
              <a:cs typeface="Times New Roman" pitchFamily="18" charset="0"/>
            </a:endParaRPr>
          </a:p>
          <a:p>
            <a:r>
              <a:rPr lang="el-GR" dirty="0" smtClean="0">
                <a:latin typeface="Times New Roman" pitchFamily="18" charset="0"/>
                <a:cs typeface="Times New Roman" pitchFamily="18" charset="0"/>
              </a:rPr>
              <a:t>•IIB</a:t>
            </a:r>
            <a:r>
              <a:rPr lang="el-GR" dirty="0">
                <a:latin typeface="Times New Roman" pitchFamily="18" charset="0"/>
                <a:cs typeface="Times New Roman" pitchFamily="18" charset="0"/>
              </a:rPr>
              <a:t>. Περαιτέρω βελτίωση του νομοθετικού πλαισίου διαχείρησης των αποβλήτων </a:t>
            </a:r>
            <a:r>
              <a:rPr lang="el-GR" dirty="0" smtClean="0">
                <a:latin typeface="Times New Roman" pitchFamily="18" charset="0"/>
                <a:cs typeface="Times New Roman" pitchFamily="18" charset="0"/>
              </a:rPr>
              <a:t>από </a:t>
            </a:r>
            <a:r>
              <a:rPr lang="el-GR" dirty="0">
                <a:latin typeface="Times New Roman" pitchFamily="18" charset="0"/>
                <a:cs typeface="Times New Roman" pitchFamily="18" charset="0"/>
              </a:rPr>
              <a:t>τις εξορυκτικές και μεταλλευτικές δραστηριότητες στον χώρο της Ε.Ε.</a:t>
            </a:r>
            <a:endParaRPr lang="en-US" dirty="0">
              <a:latin typeface="Times New Roman" pitchFamily="18" charset="0"/>
              <a:cs typeface="Times New Roman" pitchFamily="18" charset="0"/>
            </a:endParaRPr>
          </a:p>
          <a:p>
            <a:r>
              <a:rPr lang="el-GR" dirty="0" smtClean="0">
                <a:latin typeface="Times New Roman" pitchFamily="18" charset="0"/>
                <a:cs typeface="Times New Roman" pitchFamily="18" charset="0"/>
              </a:rPr>
              <a:t>•IIC</a:t>
            </a:r>
            <a:r>
              <a:rPr lang="el-GR" dirty="0">
                <a:latin typeface="Times New Roman" pitchFamily="18" charset="0"/>
                <a:cs typeface="Times New Roman" pitchFamily="18" charset="0"/>
              </a:rPr>
              <a:t>. Γνώση, δεξιότητες και ροές ορυκτών πρώτων υλών</a:t>
            </a:r>
            <a:endParaRPr lang="en-US" dirty="0">
              <a:latin typeface="Times New Roman" pitchFamily="18" charset="0"/>
              <a:cs typeface="Times New Roman" pitchFamily="18" charset="0"/>
            </a:endParaRPr>
          </a:p>
          <a:p>
            <a:r>
              <a:rPr lang="el-GR" dirty="0">
                <a:latin typeface="Times New Roman" pitchFamily="18" charset="0"/>
                <a:cs typeface="Times New Roman" pitchFamily="18" charset="0"/>
              </a:rPr>
              <a:t> </a:t>
            </a:r>
            <a:endParaRPr lang="en-US" dirty="0">
              <a:latin typeface="Times New Roman" pitchFamily="18" charset="0"/>
              <a:cs typeface="Times New Roman" pitchFamily="18" charset="0"/>
            </a:endParaRPr>
          </a:p>
          <a:p>
            <a:r>
              <a:rPr lang="el-GR" b="1" i="1" spc="300"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ΙΙΙ. </a:t>
            </a:r>
            <a:r>
              <a:rPr lang="el-GR" b="1" i="1" spc="3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Πυλώνας Διεθνούς Συνεργασίας</a:t>
            </a:r>
            <a:endParaRPr lang="en-US" b="1" spc="300"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r>
              <a:rPr lang="el-GR" dirty="0" smtClean="0">
                <a:latin typeface="Times New Roman" pitchFamily="18" charset="0"/>
                <a:cs typeface="Times New Roman" pitchFamily="18" charset="0"/>
              </a:rPr>
              <a:t>•III1 </a:t>
            </a:r>
            <a:r>
              <a:rPr lang="el-GR" dirty="0">
                <a:latin typeface="Times New Roman" pitchFamily="18" charset="0"/>
                <a:cs typeface="Times New Roman" pitchFamily="18" charset="0"/>
              </a:rPr>
              <a:t>Τεχνολογία</a:t>
            </a:r>
            <a:endParaRPr lang="en-US" dirty="0">
              <a:latin typeface="Times New Roman" pitchFamily="18" charset="0"/>
              <a:cs typeface="Times New Roman" pitchFamily="18" charset="0"/>
            </a:endParaRPr>
          </a:p>
          <a:p>
            <a:r>
              <a:rPr lang="el-GR" dirty="0" smtClean="0">
                <a:latin typeface="Times New Roman" pitchFamily="18" charset="0"/>
                <a:cs typeface="Times New Roman" pitchFamily="18" charset="0"/>
              </a:rPr>
              <a:t>•III2</a:t>
            </a:r>
            <a:r>
              <a:rPr lang="el-GR" dirty="0">
                <a:latin typeface="Times New Roman" pitchFamily="18" charset="0"/>
                <a:cs typeface="Times New Roman" pitchFamily="18" charset="0"/>
              </a:rPr>
              <a:t>. Παγκόσμια διακυβέρνηση και διάλογος πάνω στη διακίνηση ορυκτών πρώτων υλών</a:t>
            </a:r>
            <a:endParaRPr lang="en-US" dirty="0">
              <a:latin typeface="Times New Roman" pitchFamily="18" charset="0"/>
              <a:cs typeface="Times New Roman" pitchFamily="18" charset="0"/>
            </a:endParaRPr>
          </a:p>
          <a:p>
            <a:r>
              <a:rPr lang="el-GR" dirty="0" smtClean="0">
                <a:latin typeface="Times New Roman" pitchFamily="18" charset="0"/>
                <a:cs typeface="Times New Roman" pitchFamily="18" charset="0"/>
              </a:rPr>
              <a:t>•III3</a:t>
            </a:r>
            <a:r>
              <a:rPr lang="el-GR" dirty="0">
                <a:latin typeface="Times New Roman" pitchFamily="18" charset="0"/>
                <a:cs typeface="Times New Roman" pitchFamily="18" charset="0"/>
              </a:rPr>
              <a:t>. Υγεία, ασφάλεια και περιβάλλον</a:t>
            </a:r>
            <a:endParaRPr lang="en-US" dirty="0">
              <a:latin typeface="Times New Roman" pitchFamily="18" charset="0"/>
              <a:cs typeface="Times New Roman" pitchFamily="18" charset="0"/>
            </a:endParaRPr>
          </a:p>
          <a:p>
            <a:r>
              <a:rPr lang="el-GR" dirty="0" smtClean="0">
                <a:latin typeface="Times New Roman" pitchFamily="18" charset="0"/>
                <a:cs typeface="Times New Roman" pitchFamily="18" charset="0"/>
              </a:rPr>
              <a:t>•III4</a:t>
            </a:r>
            <a:r>
              <a:rPr lang="el-GR" dirty="0">
                <a:latin typeface="Times New Roman" pitchFamily="18" charset="0"/>
                <a:cs typeface="Times New Roman" pitchFamily="18" charset="0"/>
              </a:rPr>
              <a:t>. Δεξιότητες, εκπαίδευση και γνώση</a:t>
            </a:r>
            <a:endParaRPr lang="en-US" dirty="0">
              <a:latin typeface="Times New Roman" pitchFamily="18" charset="0"/>
              <a:cs typeface="Times New Roman" pitchFamily="18" charset="0"/>
            </a:endParaRPr>
          </a:p>
          <a:p>
            <a:r>
              <a:rPr lang="el-GR" dirty="0" smtClean="0">
                <a:latin typeface="Times New Roman" pitchFamily="18" charset="0"/>
                <a:cs typeface="Times New Roman" pitchFamily="18" charset="0"/>
              </a:rPr>
              <a:t>•III5</a:t>
            </a:r>
            <a:r>
              <a:rPr lang="el-GR" dirty="0">
                <a:latin typeface="Times New Roman" pitchFamily="18" charset="0"/>
                <a:cs typeface="Times New Roman" pitchFamily="18" charset="0"/>
              </a:rPr>
              <a:t>. Επενδυτικές δραστηριότητες</a:t>
            </a:r>
            <a:endParaRPr lang="en-US" dirty="0">
              <a:latin typeface="Times New Roman" pitchFamily="18" charset="0"/>
              <a:cs typeface="Times New Roman" pitchFamily="18" charset="0"/>
            </a:endParaRPr>
          </a:p>
          <a:p>
            <a:endParaRPr lang="en-US" dirty="0"/>
          </a:p>
        </p:txBody>
      </p:sp>
    </p:spTree>
  </p:cSld>
  <p:clrMapOvr>
    <a:masterClrMapping/>
  </p:clrMapOvr>
  <p:transition xmlns:p14="http://schemas.microsoft.com/office/powerpoint/2010/main" advTm="122406"/>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0"/>
            <a:ext cx="8583488" cy="990600"/>
          </a:xfrm>
        </p:spPr>
        <p:txBody>
          <a:bodyPr>
            <a:normAutofit/>
          </a:bodyPr>
          <a:lstStyle/>
          <a:p>
            <a:pPr algn="ctr"/>
            <a:r>
              <a:rPr lang="el-GR" sz="2200" b="1" i="1" dirty="0" smtClean="0">
                <a:solidFill>
                  <a:srgbClr val="002060"/>
                </a:solidFill>
                <a:latin typeface="Times New Roman" pitchFamily="18" charset="0"/>
                <a:cs typeface="Times New Roman" pitchFamily="18" charset="0"/>
              </a:rPr>
              <a:t>3</a:t>
            </a:r>
            <a:r>
              <a:rPr lang="el-GR" sz="2200" b="1" i="1" dirty="0" smtClean="0">
                <a:solidFill>
                  <a:srgbClr val="002060"/>
                </a:solidFill>
                <a:latin typeface="Times New Roman" pitchFamily="18" charset="0"/>
                <a:cs typeface="Times New Roman" pitchFamily="18" charset="0"/>
              </a:rPr>
              <a:t>.</a:t>
            </a:r>
            <a:r>
              <a:rPr lang="el-GR" sz="2200" b="1" i="1" cap="none" dirty="0" smtClean="0">
                <a:solidFill>
                  <a:srgbClr val="002060"/>
                </a:solidFill>
                <a:latin typeface="Times New Roman" pitchFamily="18" charset="0"/>
                <a:cs typeface="Times New Roman" pitchFamily="18" charset="0"/>
              </a:rPr>
              <a:t>Οι Ορυκτ</a:t>
            </a:r>
            <a:r>
              <a:rPr lang="el-GR" sz="2200" b="1" i="1" cap="none" dirty="0" smtClean="0">
                <a:solidFill>
                  <a:srgbClr val="002060"/>
                </a:solidFill>
                <a:latin typeface="Times New Roman" pitchFamily="18" charset="0"/>
                <a:cs typeface="Times New Roman" pitchFamily="18" charset="0"/>
              </a:rPr>
              <a:t>έ</a:t>
            </a:r>
            <a:r>
              <a:rPr lang="el-GR" sz="2200" b="1" i="1" cap="none" dirty="0" smtClean="0">
                <a:solidFill>
                  <a:srgbClr val="002060"/>
                </a:solidFill>
                <a:latin typeface="Times New Roman" pitchFamily="18" charset="0"/>
                <a:cs typeface="Times New Roman" pitchFamily="18" charset="0"/>
              </a:rPr>
              <a:t>ς Πρ</a:t>
            </a:r>
            <a:r>
              <a:rPr lang="el-GR" sz="2200" b="1" i="1" cap="none" dirty="0" smtClean="0">
                <a:solidFill>
                  <a:srgbClr val="002060"/>
                </a:solidFill>
                <a:latin typeface="Times New Roman" pitchFamily="18" charset="0"/>
                <a:cs typeface="Times New Roman" pitchFamily="18" charset="0"/>
              </a:rPr>
              <a:t>ώ</a:t>
            </a:r>
            <a:r>
              <a:rPr lang="el-GR" sz="2200" b="1" i="1" cap="none" dirty="0" smtClean="0">
                <a:solidFill>
                  <a:srgbClr val="002060"/>
                </a:solidFill>
                <a:latin typeface="Times New Roman" pitchFamily="18" charset="0"/>
                <a:cs typeface="Times New Roman" pitchFamily="18" charset="0"/>
              </a:rPr>
              <a:t>τες </a:t>
            </a:r>
            <a:r>
              <a:rPr lang="el-GR" sz="2200" b="1" i="1" cap="none" dirty="0" smtClean="0">
                <a:solidFill>
                  <a:srgbClr val="002060"/>
                </a:solidFill>
                <a:latin typeface="Times New Roman" pitchFamily="18" charset="0"/>
                <a:cs typeface="Times New Roman" pitchFamily="18" charset="0"/>
              </a:rPr>
              <a:t>Ύ</a:t>
            </a:r>
            <a:r>
              <a:rPr lang="el-GR" sz="2200" b="1" i="1" cap="none" dirty="0" smtClean="0">
                <a:solidFill>
                  <a:srgbClr val="002060"/>
                </a:solidFill>
                <a:latin typeface="Times New Roman" pitchFamily="18" charset="0"/>
                <a:cs typeface="Times New Roman" pitchFamily="18" charset="0"/>
              </a:rPr>
              <a:t>λες </a:t>
            </a:r>
            <a:r>
              <a:rPr lang="el-GR" sz="2200" b="1" i="1" cap="none" dirty="0" smtClean="0">
                <a:solidFill>
                  <a:srgbClr val="002060"/>
                </a:solidFill>
                <a:latin typeface="Times New Roman" pitchFamily="18" charset="0"/>
                <a:cs typeface="Times New Roman" pitchFamily="18" charset="0"/>
              </a:rPr>
              <a:t>μ</a:t>
            </a:r>
            <a:r>
              <a:rPr lang="el-GR" sz="2200" b="1" i="1" cap="none" dirty="0" smtClean="0">
                <a:solidFill>
                  <a:srgbClr val="002060"/>
                </a:solidFill>
                <a:latin typeface="Times New Roman" pitchFamily="18" charset="0"/>
                <a:cs typeface="Times New Roman" pitchFamily="18" charset="0"/>
              </a:rPr>
              <a:t>έ</a:t>
            </a:r>
            <a:r>
              <a:rPr lang="el-GR" sz="2200" b="1" i="1" cap="none" dirty="0" smtClean="0">
                <a:solidFill>
                  <a:srgbClr val="002060"/>
                </a:solidFill>
                <a:latin typeface="Times New Roman" pitchFamily="18" charset="0"/>
                <a:cs typeface="Times New Roman" pitchFamily="18" charset="0"/>
              </a:rPr>
              <a:t>σα </a:t>
            </a:r>
            <a:r>
              <a:rPr lang="el-GR" sz="2200" b="1" i="1" cap="none" dirty="0">
                <a:solidFill>
                  <a:srgbClr val="002060"/>
                </a:solidFill>
                <a:latin typeface="Times New Roman" pitchFamily="18" charset="0"/>
                <a:cs typeface="Times New Roman" pitchFamily="18" charset="0"/>
              </a:rPr>
              <a:t>σ</a:t>
            </a:r>
            <a:r>
              <a:rPr lang="el-GR" sz="2200" b="1" i="1" cap="none" dirty="0" smtClean="0">
                <a:solidFill>
                  <a:srgbClr val="002060"/>
                </a:solidFill>
                <a:latin typeface="Times New Roman" pitchFamily="18" charset="0"/>
                <a:cs typeface="Times New Roman" pitchFamily="18" charset="0"/>
              </a:rPr>
              <a:t>το </a:t>
            </a:r>
            <a:r>
              <a:rPr lang="el-GR" sz="2200" b="1" i="1" cap="none" dirty="0" smtClean="0">
                <a:solidFill>
                  <a:srgbClr val="002060"/>
                </a:solidFill>
                <a:latin typeface="Times New Roman" pitchFamily="18" charset="0"/>
                <a:cs typeface="Times New Roman" pitchFamily="18" charset="0"/>
              </a:rPr>
              <a:t>ν</a:t>
            </a:r>
            <a:r>
              <a:rPr lang="el-GR" sz="2200" b="1" i="1" cap="none" dirty="0" smtClean="0">
                <a:solidFill>
                  <a:srgbClr val="002060"/>
                </a:solidFill>
                <a:latin typeface="Times New Roman" pitchFamily="18" charset="0"/>
                <a:cs typeface="Times New Roman" pitchFamily="18" charset="0"/>
              </a:rPr>
              <a:t>έ</a:t>
            </a:r>
            <a:r>
              <a:rPr lang="el-GR" sz="2200" b="1" i="1" cap="none" dirty="0" smtClean="0">
                <a:solidFill>
                  <a:srgbClr val="002060"/>
                </a:solidFill>
                <a:latin typeface="Times New Roman" pitchFamily="18" charset="0"/>
                <a:cs typeface="Times New Roman" pitchFamily="18" charset="0"/>
              </a:rPr>
              <a:t>ο </a:t>
            </a:r>
            <a:r>
              <a:rPr lang="el-GR" sz="2200" b="1" i="1" cap="none" dirty="0" smtClean="0">
                <a:solidFill>
                  <a:srgbClr val="002060"/>
                </a:solidFill>
                <a:latin typeface="Times New Roman" pitchFamily="18" charset="0"/>
                <a:cs typeface="Times New Roman" pitchFamily="18" charset="0"/>
              </a:rPr>
              <a:t>π</a:t>
            </a:r>
            <a:r>
              <a:rPr lang="el-GR" sz="2200" b="1" i="1" cap="none" dirty="0" smtClean="0">
                <a:solidFill>
                  <a:srgbClr val="002060"/>
                </a:solidFill>
                <a:latin typeface="Times New Roman" pitchFamily="18" charset="0"/>
                <a:cs typeface="Times New Roman" pitchFamily="18" charset="0"/>
              </a:rPr>
              <a:t>λα</a:t>
            </a:r>
            <a:r>
              <a:rPr lang="el-GR" sz="2200" b="1" i="1" cap="none" dirty="0" smtClean="0">
                <a:solidFill>
                  <a:srgbClr val="002060"/>
                </a:solidFill>
                <a:latin typeface="Times New Roman" pitchFamily="18" charset="0"/>
                <a:cs typeface="Times New Roman" pitchFamily="18" charset="0"/>
              </a:rPr>
              <a:t>ί</a:t>
            </a:r>
            <a:r>
              <a:rPr lang="el-GR" sz="2200" b="1" i="1" cap="none" dirty="0" smtClean="0">
                <a:solidFill>
                  <a:srgbClr val="002060"/>
                </a:solidFill>
                <a:latin typeface="Times New Roman" pitchFamily="18" charset="0"/>
                <a:cs typeface="Times New Roman" pitchFamily="18" charset="0"/>
              </a:rPr>
              <a:t>σιο </a:t>
            </a:r>
            <a:r>
              <a:rPr lang="el-GR" sz="2200" b="1" i="1" cap="none" dirty="0" smtClean="0">
                <a:solidFill>
                  <a:srgbClr val="002060"/>
                </a:solidFill>
                <a:latin typeface="Times New Roman" pitchFamily="18" charset="0"/>
                <a:cs typeface="Times New Roman" pitchFamily="18" charset="0"/>
              </a:rPr>
              <a:t>έ</a:t>
            </a:r>
            <a:r>
              <a:rPr lang="el-GR" sz="2200" b="1" i="1" cap="none" dirty="0" smtClean="0">
                <a:solidFill>
                  <a:srgbClr val="002060"/>
                </a:solidFill>
                <a:latin typeface="Times New Roman" pitchFamily="18" charset="0"/>
                <a:cs typeface="Times New Roman" pitchFamily="18" charset="0"/>
              </a:rPr>
              <a:t>ρευνας </a:t>
            </a:r>
            <a:r>
              <a:rPr lang="el-GR" sz="2200" b="1" i="1" cap="none" dirty="0">
                <a:solidFill>
                  <a:srgbClr val="002060"/>
                </a:solidFill>
                <a:latin typeface="Times New Roman" pitchFamily="18" charset="0"/>
                <a:cs typeface="Times New Roman" pitchFamily="18" charset="0"/>
              </a:rPr>
              <a:t>κ</a:t>
            </a:r>
            <a:r>
              <a:rPr lang="el-GR" sz="2200" b="1" i="1" cap="none" dirty="0" smtClean="0">
                <a:solidFill>
                  <a:srgbClr val="002060"/>
                </a:solidFill>
                <a:latin typeface="Times New Roman" pitchFamily="18" charset="0"/>
                <a:cs typeface="Times New Roman" pitchFamily="18" charset="0"/>
              </a:rPr>
              <a:t>αι </a:t>
            </a:r>
            <a:r>
              <a:rPr lang="el-GR" sz="2200" b="1" i="1" cap="none" dirty="0" smtClean="0">
                <a:solidFill>
                  <a:srgbClr val="002060"/>
                </a:solidFill>
                <a:latin typeface="Times New Roman" pitchFamily="18" charset="0"/>
                <a:cs typeface="Times New Roman" pitchFamily="18" charset="0"/>
              </a:rPr>
              <a:t>α</a:t>
            </a:r>
            <a:r>
              <a:rPr lang="el-GR" sz="2200" b="1" i="1" cap="none" dirty="0" smtClean="0">
                <a:solidFill>
                  <a:srgbClr val="002060"/>
                </a:solidFill>
                <a:latin typeface="Times New Roman" pitchFamily="18" charset="0"/>
                <a:cs typeface="Times New Roman" pitchFamily="18" charset="0"/>
              </a:rPr>
              <a:t>ν</a:t>
            </a:r>
            <a:r>
              <a:rPr lang="el-GR" sz="2200" b="1" i="1" cap="none" dirty="0" smtClean="0">
                <a:solidFill>
                  <a:srgbClr val="002060"/>
                </a:solidFill>
                <a:latin typeface="Times New Roman" pitchFamily="18" charset="0"/>
                <a:cs typeface="Times New Roman" pitchFamily="18" charset="0"/>
              </a:rPr>
              <a:t>ά</a:t>
            </a:r>
            <a:r>
              <a:rPr lang="el-GR" sz="2200" b="1" i="1" cap="none" dirty="0" smtClean="0">
                <a:solidFill>
                  <a:srgbClr val="002060"/>
                </a:solidFill>
                <a:latin typeface="Times New Roman" pitchFamily="18" charset="0"/>
                <a:cs typeface="Times New Roman" pitchFamily="18" charset="0"/>
              </a:rPr>
              <a:t>πτυξης </a:t>
            </a:r>
            <a:r>
              <a:rPr lang="en-US" sz="2200" b="1" i="1" dirty="0" smtClean="0">
                <a:solidFill>
                  <a:srgbClr val="002060"/>
                </a:solidFill>
                <a:latin typeface="Times New Roman" pitchFamily="18" charset="0"/>
                <a:cs typeface="Times New Roman" pitchFamily="18" charset="0"/>
              </a:rPr>
              <a:t>:</a:t>
            </a:r>
            <a:r>
              <a:rPr lang="el-GR" sz="2200" b="1" i="1" dirty="0" smtClean="0">
                <a:solidFill>
                  <a:srgbClr val="002060"/>
                </a:solidFill>
                <a:latin typeface="Times New Roman" pitchFamily="18" charset="0"/>
                <a:cs typeface="Times New Roman" pitchFamily="18" charset="0"/>
              </a:rPr>
              <a:t> </a:t>
            </a:r>
            <a:r>
              <a:rPr lang="en-US" sz="2200" b="1" i="1" dirty="0" smtClean="0">
                <a:solidFill>
                  <a:srgbClr val="002060"/>
                </a:solidFill>
                <a:latin typeface="Times New Roman" pitchFamily="18" charset="0"/>
                <a:cs typeface="Times New Roman" pitchFamily="18" charset="0"/>
              </a:rPr>
              <a:t>HORIZON</a:t>
            </a:r>
            <a:r>
              <a:rPr lang="el-GR" sz="2200" b="1" i="1" dirty="0" smtClean="0">
                <a:solidFill>
                  <a:srgbClr val="002060"/>
                </a:solidFill>
                <a:latin typeface="Times New Roman" pitchFamily="18" charset="0"/>
                <a:cs typeface="Times New Roman" pitchFamily="18" charset="0"/>
              </a:rPr>
              <a:t> 2020</a:t>
            </a:r>
            <a:endParaRPr lang="en-US" sz="2400" dirty="0">
              <a:latin typeface="Times New Roman" pitchFamily="18" charset="0"/>
              <a:cs typeface="Times New Roman" pitchFamily="18" charset="0"/>
            </a:endParaRPr>
          </a:p>
        </p:txBody>
      </p:sp>
      <p:sp>
        <p:nvSpPr>
          <p:cNvPr id="3" name="TextBox 2"/>
          <p:cNvSpPr txBox="1"/>
          <p:nvPr/>
        </p:nvSpPr>
        <p:spPr>
          <a:xfrm>
            <a:off x="0" y="836712"/>
            <a:ext cx="9144000" cy="338554"/>
          </a:xfrm>
          <a:prstGeom prst="rect">
            <a:avLst/>
          </a:prstGeom>
          <a:noFill/>
        </p:spPr>
        <p:txBody>
          <a:bodyPr wrap="square" rtlCol="0">
            <a:spAutoFit/>
          </a:bodyPr>
          <a:lstStyle/>
          <a:p>
            <a:pPr algn="ctr"/>
            <a:r>
              <a:rPr lang="el-GR" sz="1600" b="1" dirty="0">
                <a:latin typeface="Times New Roman" pitchFamily="18" charset="0"/>
                <a:cs typeface="Times New Roman" pitchFamily="18" charset="0"/>
              </a:rPr>
              <a:t>Πλαίσιο και επισκόπηση της πρωτοβουλίας </a:t>
            </a:r>
            <a:r>
              <a:rPr lang="en-US" sz="1600" b="1" dirty="0">
                <a:latin typeface="Times New Roman" pitchFamily="18" charset="0"/>
                <a:cs typeface="Times New Roman" pitchFamily="18" charset="0"/>
              </a:rPr>
              <a:t>HORIZON</a:t>
            </a:r>
            <a:r>
              <a:rPr lang="el-GR" sz="1600" b="1" dirty="0">
                <a:latin typeface="Times New Roman" pitchFamily="18" charset="0"/>
                <a:cs typeface="Times New Roman" pitchFamily="18" charset="0"/>
              </a:rPr>
              <a:t> 2020</a:t>
            </a:r>
            <a:endParaRPr lang="en-US" sz="1600" b="1" dirty="0">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cstate="print"/>
          <a:srcRect/>
          <a:stretch>
            <a:fillRect/>
          </a:stretch>
        </p:blipFill>
        <p:spPr bwMode="auto">
          <a:xfrm>
            <a:off x="3851920" y="1412776"/>
            <a:ext cx="2181076" cy="190540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099" name="Picture 3"/>
          <p:cNvPicPr>
            <a:picLocks noChangeAspect="1" noChangeArrowheads="1"/>
          </p:cNvPicPr>
          <p:nvPr/>
        </p:nvPicPr>
        <p:blipFill>
          <a:blip r:embed="rId3" cstate="print"/>
          <a:srcRect/>
          <a:stretch>
            <a:fillRect/>
          </a:stretch>
        </p:blipFill>
        <p:spPr bwMode="auto">
          <a:xfrm>
            <a:off x="2267744" y="2276873"/>
            <a:ext cx="2190750" cy="22479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100" name="Picture 4"/>
          <p:cNvPicPr>
            <a:picLocks noChangeAspect="1" noChangeArrowheads="1"/>
          </p:cNvPicPr>
          <p:nvPr/>
        </p:nvPicPr>
        <p:blipFill>
          <a:blip r:embed="rId4" cstate="print"/>
          <a:srcRect/>
          <a:stretch>
            <a:fillRect/>
          </a:stretch>
        </p:blipFill>
        <p:spPr bwMode="auto">
          <a:xfrm>
            <a:off x="4067944" y="2780928"/>
            <a:ext cx="2592288" cy="238128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4101" name="AutoShape 5"/>
          <p:cNvSpPr>
            <a:spLocks noChangeArrowheads="1"/>
          </p:cNvSpPr>
          <p:nvPr/>
        </p:nvSpPr>
        <p:spPr bwMode="auto">
          <a:xfrm>
            <a:off x="2555776" y="5060632"/>
            <a:ext cx="4392488" cy="1797368"/>
          </a:xfrm>
          <a:prstGeom prst="bracePair">
            <a:avLst>
              <a:gd name="adj" fmla="val 8333"/>
            </a:avLst>
          </a:prstGeom>
          <a:solidFill>
            <a:srgbClr val="1F497D"/>
          </a:solidFill>
          <a:ln w="3175">
            <a:noFill/>
            <a:round/>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rgbClr val="D3DFEE"/>
                </a:solidFill>
                <a:effectLst/>
                <a:latin typeface="Cambria" pitchFamily="18" charset="0"/>
              </a:rPr>
              <a:t>HORIZON</a:t>
            </a:r>
            <a:r>
              <a:rPr kumimoji="0" lang="el-GR" sz="1600" b="1" i="1" u="none" strike="noStrike" cap="none" normalizeH="0" baseline="0" dirty="0" smtClean="0">
                <a:ln>
                  <a:noFill/>
                </a:ln>
                <a:solidFill>
                  <a:srgbClr val="D3DFEE"/>
                </a:solidFill>
                <a:effectLst/>
                <a:latin typeface="Cambria" pitchFamily="18" charset="0"/>
              </a:rPr>
              <a:t> 2020:</a:t>
            </a:r>
          </a:p>
          <a:p>
            <a:pPr marL="0" marR="0" lvl="0" indent="0" algn="ctr" defTabSz="914400" rtl="0" eaLnBrk="1" fontAlgn="base" latinLnBrk="0" hangingPunct="1">
              <a:lnSpc>
                <a:spcPct val="100000"/>
              </a:lnSpc>
              <a:spcBef>
                <a:spcPct val="0"/>
              </a:spcBef>
              <a:spcAft>
                <a:spcPct val="0"/>
              </a:spcAft>
              <a:buClrTx/>
              <a:buSzTx/>
              <a:buFontTx/>
              <a:buNone/>
              <a:tabLst/>
            </a:pPr>
            <a:r>
              <a:rPr kumimoji="0" lang="el-GR" sz="1600" b="1" i="1" u="none" strike="noStrike" cap="none" normalizeH="0" baseline="0" dirty="0" smtClean="0">
                <a:ln>
                  <a:noFill/>
                </a:ln>
                <a:solidFill>
                  <a:srgbClr val="FF0000"/>
                </a:solidFill>
                <a:effectLst/>
                <a:latin typeface="Cambria" pitchFamily="18" charset="0"/>
              </a:rPr>
              <a:t>ΕΝΟΤΗΤΑ</a:t>
            </a:r>
            <a:r>
              <a:rPr kumimoji="0" lang="en-US" sz="1600" b="1" i="1" u="none" strike="noStrike" cap="none" normalizeH="0" baseline="0" dirty="0" smtClean="0">
                <a:ln>
                  <a:noFill/>
                </a:ln>
                <a:solidFill>
                  <a:srgbClr val="FF0000"/>
                </a:solidFill>
                <a:effectLst/>
                <a:latin typeface="Cambria" pitchFamily="18" charset="0"/>
              </a:rPr>
              <a:t>:</a:t>
            </a:r>
            <a:r>
              <a:rPr kumimoji="0" lang="el-GR" sz="1600" b="1" i="1" u="none" strike="noStrike" cap="none" normalizeH="0" baseline="0" dirty="0" smtClean="0">
                <a:ln>
                  <a:noFill/>
                </a:ln>
                <a:solidFill>
                  <a:srgbClr val="D3DFEE"/>
                </a:solidFill>
                <a:effectLst/>
                <a:latin typeface="Cambria" pitchFamily="18" charset="0"/>
              </a:rPr>
              <a:t>Κοινωνικές προκλήσεις  </a:t>
            </a:r>
            <a:r>
              <a:rPr kumimoji="0" lang="el-GR" sz="1600" b="1" i="1" u="none" strike="noStrike" cap="none" normalizeH="0" baseline="0" dirty="0" smtClean="0">
                <a:ln>
                  <a:noFill/>
                </a:ln>
                <a:solidFill>
                  <a:srgbClr val="FFFF00"/>
                </a:solidFill>
                <a:effectLst/>
                <a:latin typeface="Cambria" pitchFamily="18" charset="0"/>
              </a:rPr>
              <a:t>Δράση</a:t>
            </a:r>
            <a:r>
              <a:rPr kumimoji="0" lang="el-GR" sz="1600" b="1" i="1" u="none" strike="noStrike" cap="none" normalizeH="0" baseline="0" dirty="0" smtClean="0">
                <a:ln>
                  <a:noFill/>
                </a:ln>
                <a:solidFill>
                  <a:srgbClr val="D3DFEE"/>
                </a:solidFill>
                <a:effectLst/>
                <a:latin typeface="Cambria" pitchFamily="18" charset="0"/>
              </a:rPr>
              <a:t> </a:t>
            </a:r>
            <a:r>
              <a:rPr kumimoji="0" lang="en-US" sz="1600" b="1" i="1" u="none" strike="noStrike" cap="none" normalizeH="0" baseline="0" dirty="0" smtClean="0">
                <a:ln>
                  <a:noFill/>
                </a:ln>
                <a:solidFill>
                  <a:srgbClr val="D3DFEE"/>
                </a:solidFill>
                <a:effectLst/>
                <a:latin typeface="Cambria" pitchFamily="18" charset="0"/>
              </a:rPr>
              <a:t>:</a:t>
            </a:r>
            <a:r>
              <a:rPr kumimoji="0" lang="el-GR" sz="1600" b="1" i="1" u="none" strike="noStrike" cap="none" normalizeH="0" baseline="0" dirty="0" smtClean="0">
                <a:ln>
                  <a:noFill/>
                </a:ln>
                <a:solidFill>
                  <a:srgbClr val="D3DFEE"/>
                </a:solidFill>
                <a:effectLst/>
                <a:latin typeface="Cambria" pitchFamily="18" charset="0"/>
              </a:rPr>
              <a:t> Κλιματικές αλλαγές-περιβάλλον- αποδοτικότητα των πόρων  </a:t>
            </a:r>
            <a:r>
              <a:rPr kumimoji="0" lang="el-GR" sz="1600" b="1" i="1" u="none" strike="noStrike" cap="none" normalizeH="0" baseline="0" dirty="0" smtClean="0">
                <a:ln>
                  <a:noFill/>
                </a:ln>
                <a:solidFill>
                  <a:srgbClr val="FF0000"/>
                </a:solidFill>
                <a:effectLst/>
                <a:latin typeface="Cambria" pitchFamily="18" charset="0"/>
              </a:rPr>
              <a:t>και ορυκτές  πρώτες</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err="1" smtClean="0">
                <a:ln>
                  <a:noFill/>
                </a:ln>
                <a:solidFill>
                  <a:srgbClr val="FF0000"/>
                </a:solidFill>
                <a:effectLst/>
                <a:latin typeface="Cambria" pitchFamily="18" charset="0"/>
              </a:rPr>
              <a:t>ύλες</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xmlns:p14="http://schemas.microsoft.com/office/powerpoint/2010/main" advTm="91829"/>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1224136"/>
          </a:xfrm>
        </p:spPr>
        <p:txBody>
          <a:bodyPr>
            <a:normAutofit fontScale="90000"/>
          </a:bodyPr>
          <a:lstStyle/>
          <a:p>
            <a:pPr algn="ctr"/>
            <a:r>
              <a:rPr lang="en-US" sz="2000" b="1" dirty="0">
                <a:effectLst/>
                <a:latin typeface="Times New Roman"/>
                <a:cs typeface="Times New Roman"/>
              </a:rPr>
              <a:t>ΠΡΟΤΑΣΕΙΣ  ΓΙΑ  ΤΗ  ΒΕΛΤΙΩΣΗ  ΤΟΥ  ΘΕΣΜΙΚΟΥ  ΠΛΑΙΣΙΟΥ  ΠΟΥ</a:t>
            </a:r>
            <a:r>
              <a:rPr lang="en-US" sz="2000" dirty="0">
                <a:effectLst/>
                <a:latin typeface="Times New Roman"/>
                <a:cs typeface="Times New Roman"/>
              </a:rPr>
              <a:t/>
            </a:r>
            <a:br>
              <a:rPr lang="en-US" sz="2000" dirty="0">
                <a:effectLst/>
                <a:latin typeface="Times New Roman"/>
                <a:cs typeface="Times New Roman"/>
              </a:rPr>
            </a:br>
            <a:r>
              <a:rPr lang="en-US" sz="2000" b="1" dirty="0">
                <a:effectLst/>
                <a:latin typeface="Times New Roman"/>
                <a:cs typeface="Times New Roman"/>
              </a:rPr>
              <a:t>ΔΙΕΠΕΙ  ΤΗΝ</a:t>
            </a:r>
            <a:r>
              <a:rPr lang="en-US" sz="2000" dirty="0">
                <a:effectLst/>
                <a:latin typeface="Times New Roman"/>
                <a:cs typeface="Times New Roman"/>
              </a:rPr>
              <a:t> </a:t>
            </a:r>
            <a:r>
              <a:rPr lang="en-US" sz="2000" b="1" dirty="0">
                <a:effectLst/>
                <a:latin typeface="Times New Roman"/>
                <a:cs typeface="Times New Roman"/>
              </a:rPr>
              <a:t>ΔΙΑΧΕΙΡΗΣΗ  ΤΩΝ ΟΠΥ  ΣΤΗΝ  Ε.Ε</a:t>
            </a:r>
            <a:r>
              <a:rPr lang="en-US" dirty="0">
                <a:effectLst/>
              </a:rPr>
              <a:t/>
            </a:r>
            <a:br>
              <a:rPr lang="en-US" dirty="0">
                <a:effectLst/>
              </a:rPr>
            </a:br>
            <a:r>
              <a:rPr lang="en-US" dirty="0">
                <a:effectLst/>
              </a:rPr>
              <a:t> </a:t>
            </a:r>
            <a:br>
              <a:rPr lang="en-US" dirty="0">
                <a:effectLst/>
              </a:rPr>
            </a:br>
            <a:endParaRPr lang="en-US" dirty="0"/>
          </a:p>
        </p:txBody>
      </p:sp>
      <p:sp>
        <p:nvSpPr>
          <p:cNvPr id="4" name="TextBox 3"/>
          <p:cNvSpPr txBox="1"/>
          <p:nvPr/>
        </p:nvSpPr>
        <p:spPr>
          <a:xfrm>
            <a:off x="107504" y="1340768"/>
            <a:ext cx="8856984" cy="5262980"/>
          </a:xfrm>
          <a:prstGeom prst="rect">
            <a:avLst/>
          </a:prstGeom>
          <a:noFill/>
        </p:spPr>
        <p:txBody>
          <a:bodyPr wrap="square" rtlCol="0">
            <a:spAutoFit/>
          </a:bodyPr>
          <a:lstStyle/>
          <a:p>
            <a:r>
              <a:rPr lang="el-GR" sz="1600" dirty="0">
                <a:latin typeface="Times New Roman"/>
                <a:cs typeface="Times New Roman"/>
              </a:rPr>
              <a:t>Ως γνωστόν, τα Ορυκτά είναι απαραίτητα για την υποστήριξη της </a:t>
            </a:r>
            <a:r>
              <a:rPr lang="el-GR" sz="1600" dirty="0" smtClean="0">
                <a:latin typeface="Times New Roman"/>
                <a:cs typeface="Times New Roman"/>
              </a:rPr>
              <a:t>οικονομικής ανάπτυξης </a:t>
            </a:r>
            <a:r>
              <a:rPr lang="el-GR" sz="1600" dirty="0">
                <a:latin typeface="Times New Roman"/>
                <a:cs typeface="Times New Roman"/>
              </a:rPr>
              <a:t>και της ποιότητας της ζωής μας. Η Ευρώπη έχει αξιόλογες </a:t>
            </a:r>
            <a:r>
              <a:rPr lang="el-GR" sz="1600" dirty="0" smtClean="0">
                <a:latin typeface="Times New Roman"/>
                <a:cs typeface="Times New Roman"/>
              </a:rPr>
              <a:t>ποσότητες πρώτων </a:t>
            </a:r>
            <a:r>
              <a:rPr lang="el-GR" sz="1600" dirty="0">
                <a:latin typeface="Times New Roman"/>
                <a:cs typeface="Times New Roman"/>
              </a:rPr>
              <a:t>υλών και θα μπορούσε να είναι αυτάρκης για πολλές από αυτές, </a:t>
            </a:r>
            <a:r>
              <a:rPr lang="el-GR" sz="1600" dirty="0" smtClean="0">
                <a:latin typeface="Times New Roman"/>
                <a:cs typeface="Times New Roman"/>
              </a:rPr>
              <a:t>αν εξασφαλιζόταν </a:t>
            </a:r>
            <a:r>
              <a:rPr lang="el-GR" sz="1600" dirty="0">
                <a:latin typeface="Times New Roman"/>
                <a:cs typeface="Times New Roman"/>
              </a:rPr>
              <a:t>η δυνατότητα πρόσβασης</a:t>
            </a:r>
            <a:r>
              <a:rPr lang="el-GR" sz="1600" dirty="0" smtClean="0">
                <a:latin typeface="Times New Roman"/>
                <a:cs typeface="Times New Roman"/>
              </a:rPr>
              <a:t>.</a:t>
            </a:r>
            <a:endParaRPr lang="el-GR" sz="1600" dirty="0">
              <a:latin typeface="Times New Roman"/>
              <a:cs typeface="Times New Roman"/>
            </a:endParaRPr>
          </a:p>
          <a:p>
            <a:r>
              <a:rPr lang="el-GR" sz="1600" dirty="0" smtClean="0">
                <a:latin typeface="Times New Roman"/>
                <a:cs typeface="Times New Roman"/>
              </a:rPr>
              <a:t>Εάν </a:t>
            </a:r>
            <a:r>
              <a:rPr lang="el-GR" sz="1600" dirty="0">
                <a:latin typeface="Times New Roman"/>
                <a:cs typeface="Times New Roman"/>
              </a:rPr>
              <a:t>η Ευρώπη θέλει να παραμείνει ανταγωνιστική στην παγκόσμια αγορά </a:t>
            </a:r>
            <a:r>
              <a:rPr lang="el-GR" sz="1600" dirty="0" smtClean="0">
                <a:latin typeface="Times New Roman"/>
                <a:cs typeface="Times New Roman"/>
              </a:rPr>
              <a:t>πρώτων υλών </a:t>
            </a:r>
            <a:r>
              <a:rPr lang="el-GR" sz="1600" dirty="0">
                <a:latin typeface="Times New Roman"/>
                <a:cs typeface="Times New Roman"/>
              </a:rPr>
              <a:t>και στη ικανότητα κάλυψης των αναγκών της κοινωνίας, είναι </a:t>
            </a:r>
            <a:r>
              <a:rPr lang="el-GR" sz="1600" dirty="0" smtClean="0">
                <a:latin typeface="Times New Roman"/>
                <a:cs typeface="Times New Roman"/>
              </a:rPr>
              <a:t>επιτακτική ανάγκη </a:t>
            </a:r>
            <a:r>
              <a:rPr lang="el-GR" sz="1600" dirty="0">
                <a:latin typeface="Times New Roman"/>
                <a:cs typeface="Times New Roman"/>
              </a:rPr>
              <a:t>να παραμείνει ελκυστική για ξένες επενδύσεις μέσω μια δίκαιης και </a:t>
            </a:r>
            <a:r>
              <a:rPr lang="el-GR" sz="1600" dirty="0" smtClean="0">
                <a:latin typeface="Times New Roman"/>
                <a:cs typeface="Times New Roman"/>
              </a:rPr>
              <a:t>απλής διαδικασίας </a:t>
            </a:r>
            <a:r>
              <a:rPr lang="el-GR" sz="1600" dirty="0">
                <a:latin typeface="Times New Roman"/>
                <a:cs typeface="Times New Roman"/>
              </a:rPr>
              <a:t>αδειοδότησης</a:t>
            </a:r>
            <a:r>
              <a:rPr lang="el-GR" sz="1600" dirty="0" smtClean="0">
                <a:latin typeface="Times New Roman"/>
                <a:cs typeface="Times New Roman"/>
              </a:rPr>
              <a:t>.</a:t>
            </a:r>
            <a:endParaRPr lang="el-GR" sz="1600" dirty="0">
              <a:latin typeface="Times New Roman"/>
              <a:cs typeface="Times New Roman"/>
            </a:endParaRPr>
          </a:p>
          <a:p>
            <a:r>
              <a:rPr lang="el-GR" sz="1600" dirty="0" smtClean="0">
                <a:latin typeface="Times New Roman"/>
                <a:cs typeface="Times New Roman"/>
              </a:rPr>
              <a:t>Ο </a:t>
            </a:r>
            <a:r>
              <a:rPr lang="el-GR" sz="1600" dirty="0">
                <a:latin typeface="Times New Roman"/>
                <a:cs typeface="Times New Roman"/>
              </a:rPr>
              <a:t>σκοπός της παρούσας έκθεσης είναι να εκτιμηθεί η ελκυστικότητα της</a:t>
            </a:r>
          </a:p>
          <a:p>
            <a:r>
              <a:rPr lang="el-GR" sz="1600" dirty="0">
                <a:latin typeface="Times New Roman"/>
                <a:cs typeface="Times New Roman"/>
              </a:rPr>
              <a:t>υφιστάμενης μεταλλευτικής πολιτικής των κρατών μελών, προκειμένου να</a:t>
            </a:r>
          </a:p>
          <a:p>
            <a:r>
              <a:rPr lang="el-GR" sz="1600" dirty="0">
                <a:latin typeface="Times New Roman"/>
                <a:cs typeface="Times New Roman"/>
              </a:rPr>
              <a:t>προσδιοριστούν τα κενά και να προταθούν οι απαιτούμενες βελτιώσεις.</a:t>
            </a:r>
          </a:p>
          <a:p>
            <a:r>
              <a:rPr lang="el-GR" sz="1600" dirty="0">
                <a:latin typeface="Times New Roman"/>
                <a:cs typeface="Times New Roman"/>
              </a:rPr>
              <a:t>Αφετηρία </a:t>
            </a:r>
            <a:r>
              <a:rPr lang="en-US" sz="1600" dirty="0" err="1" smtClean="0">
                <a:latin typeface="Times New Roman"/>
                <a:cs typeface="Times New Roman"/>
              </a:rPr>
              <a:t>των</a:t>
            </a:r>
            <a:r>
              <a:rPr lang="en-US" sz="1600" dirty="0" smtClean="0">
                <a:latin typeface="Times New Roman"/>
                <a:cs typeface="Times New Roman"/>
              </a:rPr>
              <a:t> </a:t>
            </a:r>
            <a:r>
              <a:rPr lang="en-US" sz="1600" dirty="0" err="1" smtClean="0">
                <a:latin typeface="Times New Roman"/>
                <a:cs typeface="Times New Roman"/>
              </a:rPr>
              <a:t>σκέψεων</a:t>
            </a:r>
            <a:r>
              <a:rPr lang="en-US" sz="1600" dirty="0" smtClean="0">
                <a:latin typeface="Times New Roman"/>
                <a:cs typeface="Times New Roman"/>
              </a:rPr>
              <a:t> α</a:t>
            </a:r>
            <a:r>
              <a:rPr lang="en-US" sz="1600" dirty="0" err="1" smtClean="0">
                <a:latin typeface="Times New Roman"/>
                <a:cs typeface="Times New Roman"/>
              </a:rPr>
              <a:t>υτών</a:t>
            </a:r>
            <a:r>
              <a:rPr lang="el-GR" sz="1600" dirty="0" smtClean="0">
                <a:latin typeface="Times New Roman"/>
                <a:cs typeface="Times New Roman"/>
              </a:rPr>
              <a:t> </a:t>
            </a:r>
            <a:r>
              <a:rPr lang="el-GR" sz="1600" dirty="0" smtClean="0">
                <a:latin typeface="Times New Roman"/>
                <a:cs typeface="Times New Roman"/>
              </a:rPr>
              <a:t>είναι </a:t>
            </a:r>
            <a:r>
              <a:rPr lang="el-GR" sz="1600" dirty="0">
                <a:latin typeface="Times New Roman"/>
                <a:cs typeface="Times New Roman"/>
              </a:rPr>
              <a:t>η ανάγκη για την εφαρμογή της </a:t>
            </a:r>
            <a:r>
              <a:rPr lang="el-GR" sz="1600" dirty="0" smtClean="0">
                <a:latin typeface="Times New Roman"/>
                <a:cs typeface="Times New Roman"/>
              </a:rPr>
              <a:t>Πρωτοβουλίας για </a:t>
            </a:r>
            <a:r>
              <a:rPr lang="el-GR" sz="1600" dirty="0">
                <a:latin typeface="Times New Roman"/>
                <a:cs typeface="Times New Roman"/>
              </a:rPr>
              <a:t>τις Πρώτες Ύλες (</a:t>
            </a:r>
            <a:r>
              <a:rPr lang="el-GR" sz="1600" b="1" dirty="0">
                <a:latin typeface="Times New Roman"/>
                <a:cs typeface="Times New Roman"/>
              </a:rPr>
              <a:t>Raw Materials Initiative)</a:t>
            </a:r>
            <a:r>
              <a:rPr lang="el-GR" sz="1600" dirty="0">
                <a:latin typeface="Times New Roman"/>
                <a:cs typeface="Times New Roman"/>
              </a:rPr>
              <a:t>, ιδίως του δεύτερου πυλώνα, </a:t>
            </a:r>
            <a:r>
              <a:rPr lang="el-GR" sz="1600" dirty="0" smtClean="0">
                <a:latin typeface="Times New Roman"/>
                <a:cs typeface="Times New Roman"/>
              </a:rPr>
              <a:t>η οποία </a:t>
            </a:r>
            <a:r>
              <a:rPr lang="el-GR" sz="1600" dirty="0">
                <a:latin typeface="Times New Roman"/>
                <a:cs typeface="Times New Roman"/>
              </a:rPr>
              <a:t>σχετίζεται με την προώθηση μιας βιώσιμης προμήθειας πρώτων υλών </a:t>
            </a:r>
            <a:r>
              <a:rPr lang="el-GR" sz="1600" dirty="0" smtClean="0">
                <a:latin typeface="Times New Roman"/>
                <a:cs typeface="Times New Roman"/>
              </a:rPr>
              <a:t>εντός της </a:t>
            </a:r>
            <a:r>
              <a:rPr lang="el-GR" sz="1600" dirty="0">
                <a:latin typeface="Times New Roman"/>
                <a:cs typeface="Times New Roman"/>
              </a:rPr>
              <a:t>Ευρωπαϊκής Ένωσης. Συγχρόνως είναι η ανάγκη υλοποίησης του </a:t>
            </a:r>
            <a:r>
              <a:rPr lang="el-GR" sz="1600" dirty="0" smtClean="0">
                <a:latin typeface="Times New Roman"/>
                <a:cs typeface="Times New Roman"/>
              </a:rPr>
              <a:t>Στρατηγικού Σχεδίου </a:t>
            </a:r>
            <a:r>
              <a:rPr lang="el-GR" sz="1600" dirty="0">
                <a:latin typeface="Times New Roman"/>
                <a:cs typeface="Times New Roman"/>
              </a:rPr>
              <a:t>Εφαρμογής (</a:t>
            </a:r>
            <a:r>
              <a:rPr lang="el-GR" sz="1600" b="1" dirty="0">
                <a:latin typeface="Times New Roman"/>
                <a:cs typeface="Times New Roman"/>
              </a:rPr>
              <a:t>Strategic Implementation Plan - SIP</a:t>
            </a:r>
            <a:r>
              <a:rPr lang="el-GR" sz="1600" dirty="0">
                <a:latin typeface="Times New Roman"/>
                <a:cs typeface="Times New Roman"/>
              </a:rPr>
              <a:t>) της </a:t>
            </a:r>
            <a:r>
              <a:rPr lang="el-GR" sz="1600" dirty="0" smtClean="0">
                <a:latin typeface="Times New Roman"/>
                <a:cs typeface="Times New Roman"/>
              </a:rPr>
              <a:t>Ευρωπαϊκής Σύμπραξης </a:t>
            </a:r>
            <a:r>
              <a:rPr lang="el-GR" sz="1600" dirty="0">
                <a:latin typeface="Times New Roman"/>
                <a:cs typeface="Times New Roman"/>
              </a:rPr>
              <a:t>Καινοτομίας για τις πρώτες ύλες (</a:t>
            </a:r>
            <a:r>
              <a:rPr lang="el-GR" sz="1600" b="1" dirty="0">
                <a:latin typeface="Times New Roman"/>
                <a:cs typeface="Times New Roman"/>
              </a:rPr>
              <a:t>European Innovation </a:t>
            </a:r>
            <a:r>
              <a:rPr lang="el-GR" sz="1600" b="1" dirty="0" smtClean="0">
                <a:latin typeface="Times New Roman"/>
                <a:cs typeface="Times New Roman"/>
              </a:rPr>
              <a:t>Partnership on </a:t>
            </a:r>
            <a:r>
              <a:rPr lang="el-GR" sz="1600" b="1" dirty="0">
                <a:latin typeface="Times New Roman"/>
                <a:cs typeface="Times New Roman"/>
              </a:rPr>
              <a:t>Raw Materials)</a:t>
            </a:r>
            <a:r>
              <a:rPr lang="el-GR" sz="1600" dirty="0">
                <a:latin typeface="Times New Roman"/>
                <a:cs typeface="Times New Roman"/>
              </a:rPr>
              <a:t>. </a:t>
            </a:r>
            <a:endParaRPr lang="el-GR" sz="1600" b="1" dirty="0">
              <a:latin typeface="Times New Roman"/>
              <a:cs typeface="Times New Roman"/>
            </a:endParaRPr>
          </a:p>
          <a:p>
            <a:r>
              <a:rPr lang="el-GR" sz="1600" dirty="0" smtClean="0">
                <a:latin typeface="Times New Roman"/>
                <a:cs typeface="Times New Roman"/>
              </a:rPr>
              <a:t>Το </a:t>
            </a:r>
            <a:r>
              <a:rPr lang="el-GR" sz="1600" dirty="0">
                <a:latin typeface="Times New Roman"/>
                <a:cs typeface="Times New Roman"/>
              </a:rPr>
              <a:t>Σχέδιο αυτό προσδιορίζει μια σειρά </a:t>
            </a:r>
            <a:r>
              <a:rPr lang="el-GR" sz="1600" dirty="0" smtClean="0">
                <a:latin typeface="Times New Roman"/>
                <a:cs typeface="Times New Roman"/>
              </a:rPr>
              <a:t>συγκεκριμένων δράσεων</a:t>
            </a:r>
            <a:r>
              <a:rPr lang="el-GR" sz="1600" dirty="0">
                <a:latin typeface="Times New Roman"/>
                <a:cs typeface="Times New Roman"/>
              </a:rPr>
              <a:t>, που σχετίζονται με τους εξής τομείς:</a:t>
            </a:r>
          </a:p>
          <a:p>
            <a:endParaRPr lang="el-GR" sz="1600" dirty="0">
              <a:latin typeface="Times New Roman"/>
              <a:cs typeface="Times New Roman"/>
            </a:endParaRPr>
          </a:p>
          <a:p>
            <a:pPr marL="285750" indent="-285750">
              <a:buFont typeface="Wingdings" charset="2"/>
              <a:buChar char="ü"/>
            </a:pPr>
            <a:r>
              <a:rPr lang="el-GR" sz="1600" dirty="0" smtClean="0">
                <a:latin typeface="Times New Roman"/>
                <a:cs typeface="Times New Roman"/>
              </a:rPr>
              <a:t>Μεταλλευτική </a:t>
            </a:r>
            <a:r>
              <a:rPr lang="el-GR" sz="1600" dirty="0">
                <a:latin typeface="Times New Roman"/>
                <a:cs typeface="Times New Roman"/>
              </a:rPr>
              <a:t>Πολιτική- Νομικό Πλαίσιο,</a:t>
            </a:r>
          </a:p>
          <a:p>
            <a:pPr marL="285750" indent="-285750">
              <a:buFont typeface="Wingdings" charset="2"/>
              <a:buChar char="ü"/>
            </a:pPr>
            <a:r>
              <a:rPr lang="el-GR" sz="1600" dirty="0" smtClean="0">
                <a:latin typeface="Times New Roman"/>
                <a:cs typeface="Times New Roman"/>
              </a:rPr>
              <a:t>Δίκτυο </a:t>
            </a:r>
            <a:r>
              <a:rPr lang="el-GR" sz="1600" dirty="0">
                <a:latin typeface="Times New Roman"/>
                <a:cs typeface="Times New Roman"/>
              </a:rPr>
              <a:t>Πληροφόρησης,</a:t>
            </a:r>
          </a:p>
          <a:p>
            <a:pPr marL="285750" indent="-285750">
              <a:buFont typeface="Wingdings" charset="2"/>
              <a:buChar char="ü"/>
            </a:pPr>
            <a:r>
              <a:rPr lang="el-GR" sz="1600" dirty="0" smtClean="0">
                <a:latin typeface="Times New Roman"/>
                <a:cs typeface="Times New Roman"/>
              </a:rPr>
              <a:t>Σχεδιασμός </a:t>
            </a:r>
            <a:r>
              <a:rPr lang="el-GR" sz="1600" dirty="0">
                <a:latin typeface="Times New Roman"/>
                <a:cs typeface="Times New Roman"/>
              </a:rPr>
              <a:t>Χρήσεων Γης και</a:t>
            </a:r>
          </a:p>
          <a:p>
            <a:pPr marL="285750" indent="-285750">
              <a:buFont typeface="Wingdings" charset="2"/>
              <a:buChar char="ü"/>
            </a:pPr>
            <a:r>
              <a:rPr lang="el-GR" sz="1600" dirty="0" smtClean="0">
                <a:latin typeface="Times New Roman"/>
                <a:cs typeface="Times New Roman"/>
              </a:rPr>
              <a:t>Διαδικασία </a:t>
            </a:r>
            <a:r>
              <a:rPr lang="el-GR" sz="1600" dirty="0">
                <a:latin typeface="Times New Roman"/>
                <a:cs typeface="Times New Roman"/>
              </a:rPr>
              <a:t>Αδειοδότησης.</a:t>
            </a:r>
            <a:endParaRPr lang="en-US" sz="1600" dirty="0">
              <a:latin typeface="Times New Roman"/>
              <a:cs typeface="Times New Roman"/>
            </a:endParaRPr>
          </a:p>
        </p:txBody>
      </p:sp>
    </p:spTree>
    <p:extLst>
      <p:ext uri="{BB962C8B-B14F-4D97-AF65-F5344CB8AC3E}">
        <p14:creationId xmlns:p14="http://schemas.microsoft.com/office/powerpoint/2010/main" val="2870456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88640"/>
            <a:ext cx="9036496" cy="6309421"/>
          </a:xfrm>
          <a:prstGeom prst="rect">
            <a:avLst/>
          </a:prstGeom>
          <a:noFill/>
        </p:spPr>
        <p:txBody>
          <a:bodyPr wrap="square" rtlCol="0">
            <a:spAutoFit/>
          </a:bodyPr>
          <a:lstStyle/>
          <a:p>
            <a:pPr algn="ctr"/>
            <a:r>
              <a:rPr lang="el-GR" sz="2000" b="1" dirty="0" smtClean="0">
                <a:latin typeface="VerdanaBold"/>
              </a:rPr>
              <a:t>Μεταλλευτική </a:t>
            </a:r>
            <a:r>
              <a:rPr lang="el-GR" sz="2000" b="1" dirty="0">
                <a:latin typeface="VerdanaBold"/>
              </a:rPr>
              <a:t>Πολιτική - Νομικό </a:t>
            </a:r>
            <a:r>
              <a:rPr lang="el-GR" sz="2000" b="1" dirty="0" smtClean="0">
                <a:latin typeface="VerdanaBold"/>
              </a:rPr>
              <a:t>Πλαίσιο</a:t>
            </a:r>
            <a:endParaRPr lang="el-GR" sz="2000" b="1" dirty="0">
              <a:latin typeface="VerdanaBold"/>
            </a:endParaRPr>
          </a:p>
          <a:p>
            <a:r>
              <a:rPr lang="en-US" sz="1600" b="1" dirty="0" err="1" smtClean="0">
                <a:latin typeface="VerdanaBold"/>
              </a:rPr>
              <a:t>Μι</a:t>
            </a:r>
            <a:r>
              <a:rPr lang="en-US" sz="1600" b="1" dirty="0" smtClean="0">
                <a:latin typeface="VerdanaBold"/>
              </a:rPr>
              <a:t>α </a:t>
            </a:r>
            <a:r>
              <a:rPr lang="en-US" sz="1600" b="1" dirty="0" err="1" smtClean="0">
                <a:latin typeface="VerdanaBold"/>
              </a:rPr>
              <a:t>γενική</a:t>
            </a:r>
            <a:r>
              <a:rPr lang="en-US" sz="1600" b="1" dirty="0" smtClean="0">
                <a:latin typeface="VerdanaBold"/>
              </a:rPr>
              <a:t> </a:t>
            </a:r>
            <a:r>
              <a:rPr lang="en-US" sz="1600" b="1" dirty="0" err="1" smtClean="0">
                <a:latin typeface="VerdanaBold"/>
              </a:rPr>
              <a:t>θεώρηση</a:t>
            </a:r>
            <a:r>
              <a:rPr lang="el-GR" sz="1600" b="1" dirty="0" smtClean="0">
                <a:latin typeface="VerdanaBold"/>
              </a:rPr>
              <a:t> </a:t>
            </a:r>
          </a:p>
          <a:p>
            <a:r>
              <a:rPr lang="el-GR" sz="1600" dirty="0" smtClean="0">
                <a:latin typeface="VerdanaBold"/>
              </a:rPr>
              <a:t>Οι </a:t>
            </a:r>
            <a:r>
              <a:rPr lang="el-GR" sz="1600" dirty="0">
                <a:latin typeface="VerdanaBold"/>
              </a:rPr>
              <a:t>νομικές διατάξεις σχετικά με τη διαχείριση των πρώτων υλών </a:t>
            </a:r>
            <a:r>
              <a:rPr lang="el-GR" sz="1600" dirty="0" smtClean="0">
                <a:latin typeface="VerdanaBold"/>
              </a:rPr>
              <a:t>κατοχυρώνονται σε </a:t>
            </a:r>
            <a:r>
              <a:rPr lang="el-GR" sz="1600" dirty="0">
                <a:latin typeface="VerdanaBold"/>
              </a:rPr>
              <a:t>ξεχωριστή εθνική νομοθεσία των κρατών μελών</a:t>
            </a:r>
            <a:r>
              <a:rPr lang="el-GR" sz="1600" dirty="0" smtClean="0">
                <a:latin typeface="VerdanaBold"/>
              </a:rPr>
              <a:t>. Μετά την έγκριση της περιβαλλοντικής </a:t>
            </a:r>
            <a:r>
              <a:rPr lang="el-GR" sz="1600" dirty="0">
                <a:latin typeface="VerdanaBold"/>
              </a:rPr>
              <a:t>νομοθεσίας της ΕΕ, θέματα όπως η διαχείριση αποβλήτων, </a:t>
            </a:r>
            <a:r>
              <a:rPr lang="el-GR" sz="1600" dirty="0" smtClean="0">
                <a:latin typeface="VerdanaBold"/>
              </a:rPr>
              <a:t>η ποιότητα </a:t>
            </a:r>
            <a:r>
              <a:rPr lang="el-GR" sz="1600" dirty="0">
                <a:latin typeface="VerdanaBold"/>
              </a:rPr>
              <a:t>των υδάτων, κ.λ.π., έπρεπε να ενσωματωθούν στις εθνικές νομοθεσίες</a:t>
            </a:r>
            <a:r>
              <a:rPr lang="el-GR" sz="1600" dirty="0" smtClean="0">
                <a:latin typeface="VerdanaBold"/>
              </a:rPr>
              <a:t>.</a:t>
            </a:r>
          </a:p>
          <a:p>
            <a:r>
              <a:rPr lang="el-GR" sz="1600" dirty="0" smtClean="0">
                <a:latin typeface="VerdanaBold"/>
              </a:rPr>
              <a:t>Τα </a:t>
            </a:r>
            <a:r>
              <a:rPr lang="el-GR" sz="1600" dirty="0">
                <a:latin typeface="VerdanaBold"/>
              </a:rPr>
              <a:t>Ορυκτά θεωρούνται, παραδοσιακά, ως εθνική περιουσία και η </a:t>
            </a:r>
            <a:r>
              <a:rPr lang="el-GR" sz="1600" dirty="0" smtClean="0">
                <a:latin typeface="VerdanaBold"/>
              </a:rPr>
              <a:t>διαδικασία πρόσβασής </a:t>
            </a:r>
            <a:r>
              <a:rPr lang="el-GR" sz="1600" dirty="0">
                <a:latin typeface="VerdanaBold"/>
              </a:rPr>
              <a:t>τους αποφασίζεται σε εθνικό η περιφερειακό επίπεδο (καμιά φορά </a:t>
            </a:r>
            <a:r>
              <a:rPr lang="el-GR" sz="1600" dirty="0" smtClean="0">
                <a:latin typeface="VerdanaBold"/>
              </a:rPr>
              <a:t>και τοπικό</a:t>
            </a:r>
            <a:r>
              <a:rPr lang="el-GR" sz="1600" dirty="0">
                <a:latin typeface="VerdanaBold"/>
              </a:rPr>
              <a:t>). Αυτός είναι ο λόγος για τον οποίο δεν έχει υπάρξει κοινή </a:t>
            </a:r>
            <a:r>
              <a:rPr lang="el-GR" sz="1600" dirty="0" smtClean="0">
                <a:latin typeface="VerdanaBold"/>
              </a:rPr>
              <a:t>εξορυκτική νομοθεσία </a:t>
            </a:r>
            <a:r>
              <a:rPr lang="el-GR" sz="1600" dirty="0">
                <a:latin typeface="VerdanaBold"/>
              </a:rPr>
              <a:t>σε επίπεδο ΕΕ μέχρι και σήμερα</a:t>
            </a:r>
            <a:r>
              <a:rPr lang="el-GR" sz="1600" dirty="0" smtClean="0">
                <a:latin typeface="VerdanaBold"/>
              </a:rPr>
              <a:t>.</a:t>
            </a:r>
            <a:endParaRPr lang="el-GR" sz="1600" dirty="0">
              <a:latin typeface="VerdanaBold"/>
            </a:endParaRPr>
          </a:p>
          <a:p>
            <a:r>
              <a:rPr lang="el-GR" sz="1600" dirty="0" smtClean="0">
                <a:latin typeface="VerdanaBold"/>
              </a:rPr>
              <a:t>Δύο </a:t>
            </a:r>
            <a:r>
              <a:rPr lang="el-GR" sz="1600" dirty="0">
                <a:latin typeface="VerdanaBold"/>
              </a:rPr>
              <a:t>σοβαρά ατυχήματα σε εξορυκτικές επιχειρήσεις </a:t>
            </a:r>
            <a:r>
              <a:rPr lang="el-GR" sz="1600" b="1" dirty="0">
                <a:latin typeface="VerdanaBold"/>
              </a:rPr>
              <a:t>[1998 AznalcoÅLllar</a:t>
            </a:r>
          </a:p>
          <a:p>
            <a:r>
              <a:rPr lang="el-GR" sz="1600" dirty="0" smtClean="0">
                <a:latin typeface="VerdanaBold"/>
              </a:rPr>
              <a:t>του </a:t>
            </a:r>
            <a:r>
              <a:rPr lang="el-GR" sz="1600" dirty="0">
                <a:latin typeface="VerdanaBold"/>
              </a:rPr>
              <a:t>αριθμού των περιφερειακών και εθνικών κανονισμών και οδήγησαν στην</a:t>
            </a:r>
          </a:p>
          <a:p>
            <a:r>
              <a:rPr lang="el-GR" sz="1600" dirty="0">
                <a:latin typeface="VerdanaBold"/>
              </a:rPr>
              <a:t>υιοθέτηση Οδηγιών από την Ε.Ε., όπως η Οδηγία αποβλήτων, (Directive on the</a:t>
            </a:r>
          </a:p>
          <a:p>
            <a:r>
              <a:rPr lang="en-US" sz="1600" dirty="0">
                <a:latin typeface="VerdanaBold"/>
              </a:rPr>
              <a:t>Management of Waste from the Extractive Industry), </a:t>
            </a:r>
            <a:r>
              <a:rPr lang="en-US" sz="1600" dirty="0" err="1">
                <a:latin typeface="VerdanaBold"/>
              </a:rPr>
              <a:t>οι</a:t>
            </a:r>
            <a:r>
              <a:rPr lang="en-US" sz="1600" dirty="0">
                <a:latin typeface="VerdanaBold"/>
              </a:rPr>
              <a:t> </a:t>
            </a:r>
            <a:r>
              <a:rPr lang="en-US" sz="1600" dirty="0" err="1">
                <a:latin typeface="VerdanaBold"/>
              </a:rPr>
              <a:t>οδηγίες</a:t>
            </a:r>
            <a:r>
              <a:rPr lang="en-US" sz="1600" dirty="0">
                <a:latin typeface="VerdanaBold"/>
              </a:rPr>
              <a:t> </a:t>
            </a:r>
            <a:r>
              <a:rPr lang="en-US" sz="1600" dirty="0" err="1">
                <a:latin typeface="VerdanaBold"/>
              </a:rPr>
              <a:t>Seveso</a:t>
            </a:r>
            <a:r>
              <a:rPr lang="en-US" sz="1600" dirty="0">
                <a:latin typeface="VerdanaBold"/>
              </a:rPr>
              <a:t> II and III</a:t>
            </a:r>
          </a:p>
          <a:p>
            <a:r>
              <a:rPr lang="en-US" sz="1600" dirty="0" err="1">
                <a:latin typeface="VerdanaBold"/>
              </a:rPr>
              <a:t>κ</a:t>
            </a:r>
            <a:r>
              <a:rPr lang="en-US" sz="1600" dirty="0">
                <a:latin typeface="VerdanaBold"/>
              </a:rPr>
              <a:t>α</a:t>
            </a:r>
            <a:r>
              <a:rPr lang="en-US" sz="1600" dirty="0" err="1">
                <a:latin typeface="VerdanaBold"/>
              </a:rPr>
              <a:t>θώς</a:t>
            </a:r>
            <a:r>
              <a:rPr lang="en-US" sz="1600" dirty="0">
                <a:latin typeface="VerdanaBold"/>
              </a:rPr>
              <a:t> </a:t>
            </a:r>
            <a:r>
              <a:rPr lang="en-US" sz="1600" dirty="0" err="1">
                <a:latin typeface="VerdanaBold"/>
              </a:rPr>
              <a:t>κ</a:t>
            </a:r>
            <a:r>
              <a:rPr lang="en-US" sz="1600" dirty="0">
                <a:latin typeface="VerdanaBold"/>
              </a:rPr>
              <a:t>α</a:t>
            </a:r>
            <a:r>
              <a:rPr lang="en-US" sz="1600" dirty="0" err="1">
                <a:latin typeface="VerdanaBold"/>
              </a:rPr>
              <a:t>ι</a:t>
            </a:r>
            <a:r>
              <a:rPr lang="en-US" sz="1600" dirty="0">
                <a:latin typeface="VerdanaBold"/>
              </a:rPr>
              <a:t> </a:t>
            </a:r>
            <a:r>
              <a:rPr lang="en-US" sz="1600" dirty="0" err="1">
                <a:latin typeface="VerdanaBold"/>
              </a:rPr>
              <a:t>δύο</a:t>
            </a:r>
            <a:r>
              <a:rPr lang="en-US" sz="1600" dirty="0">
                <a:latin typeface="VerdanaBold"/>
              </a:rPr>
              <a:t> α</a:t>
            </a:r>
            <a:r>
              <a:rPr lang="en-US" sz="1600" dirty="0" err="1">
                <a:latin typeface="VerdanaBold"/>
              </a:rPr>
              <a:t>ν</a:t>
            </a:r>
            <a:r>
              <a:rPr lang="en-US" sz="1600" dirty="0">
                <a:latin typeface="VerdanaBold"/>
              </a:rPr>
              <a:t>α</a:t>
            </a:r>
            <a:r>
              <a:rPr lang="en-US" sz="1600" dirty="0" err="1">
                <a:latin typeface="VerdanaBold"/>
              </a:rPr>
              <a:t>κοινώσεων</a:t>
            </a:r>
            <a:r>
              <a:rPr lang="en-US" sz="1600" dirty="0">
                <a:latin typeface="VerdanaBold"/>
              </a:rPr>
              <a:t> (EU Communications on the Sustainability of the</a:t>
            </a:r>
          </a:p>
          <a:p>
            <a:r>
              <a:rPr lang="en-US" sz="1600" dirty="0">
                <a:latin typeface="VerdanaBold"/>
              </a:rPr>
              <a:t>EU’s Extractive Industry and the Safe Operation of Mines), </a:t>
            </a:r>
            <a:r>
              <a:rPr lang="en-US" sz="1600" dirty="0" err="1">
                <a:latin typeface="VerdanaBold"/>
              </a:rPr>
              <a:t>κ</a:t>
            </a:r>
            <a:r>
              <a:rPr lang="en-US" sz="1600" dirty="0">
                <a:latin typeface="VerdanaBold"/>
              </a:rPr>
              <a:t>α</a:t>
            </a:r>
            <a:r>
              <a:rPr lang="en-US" sz="1600" dirty="0" err="1">
                <a:latin typeface="VerdanaBold"/>
              </a:rPr>
              <a:t>θώς</a:t>
            </a:r>
            <a:r>
              <a:rPr lang="en-US" sz="1600" dirty="0">
                <a:latin typeface="VerdanaBold"/>
              </a:rPr>
              <a:t> </a:t>
            </a:r>
            <a:r>
              <a:rPr lang="en-US" sz="1600" dirty="0" err="1">
                <a:latin typeface="VerdanaBold"/>
              </a:rPr>
              <a:t>κ</a:t>
            </a:r>
            <a:r>
              <a:rPr lang="en-US" sz="1600" dirty="0">
                <a:latin typeface="VerdanaBold"/>
              </a:rPr>
              <a:t>α</a:t>
            </a:r>
            <a:r>
              <a:rPr lang="en-US" sz="1600" dirty="0" err="1">
                <a:latin typeface="VerdanaBold"/>
              </a:rPr>
              <a:t>ι</a:t>
            </a:r>
            <a:r>
              <a:rPr lang="en-US" sz="1600" dirty="0">
                <a:latin typeface="VerdanaBold"/>
              </a:rPr>
              <a:t> </a:t>
            </a:r>
            <a:r>
              <a:rPr lang="en-US" sz="1600" dirty="0" err="1">
                <a:latin typeface="VerdanaBold"/>
              </a:rPr>
              <a:t>την</a:t>
            </a:r>
            <a:r>
              <a:rPr lang="en-US" sz="1600" dirty="0">
                <a:latin typeface="VerdanaBold"/>
              </a:rPr>
              <a:t> </a:t>
            </a:r>
            <a:r>
              <a:rPr lang="en-US" sz="1600" dirty="0" err="1">
                <a:latin typeface="VerdanaBold"/>
              </a:rPr>
              <a:t>Οδηγί</a:t>
            </a:r>
            <a:r>
              <a:rPr lang="en-US" sz="1600" dirty="0">
                <a:latin typeface="VerdanaBold"/>
              </a:rPr>
              <a:t>α</a:t>
            </a:r>
          </a:p>
          <a:p>
            <a:r>
              <a:rPr lang="el-GR" sz="1600" dirty="0">
                <a:latin typeface="VerdanaBold"/>
              </a:rPr>
              <a:t>για την Εκτίμηση Περιβαλλοντικών Επιπτώσεων (the Environmental Impact</a:t>
            </a:r>
          </a:p>
          <a:p>
            <a:r>
              <a:rPr lang="en-US" sz="1600" dirty="0">
                <a:latin typeface="VerdanaBold"/>
              </a:rPr>
              <a:t>Assessment (EIA) Directive).</a:t>
            </a:r>
          </a:p>
          <a:p>
            <a:r>
              <a:rPr lang="el-GR" sz="1600" dirty="0">
                <a:latin typeface="VerdanaBold"/>
              </a:rPr>
              <a:t>Οι πρώτες πρωτοβουλίες σχετικά με την Πολιτική Πρώτων Υλών της Κοινότητας</a:t>
            </a:r>
          </a:p>
          <a:p>
            <a:r>
              <a:rPr lang="el-GR" sz="1600" dirty="0">
                <a:latin typeface="VerdanaBold"/>
              </a:rPr>
              <a:t>είχαν διαμορφωθεί από το 2000, με την επισήμανση ότι, Åsγια τη βιομηχανία, οι</a:t>
            </a:r>
          </a:p>
          <a:p>
            <a:r>
              <a:rPr lang="el-GR" sz="1600" dirty="0">
                <a:latin typeface="VerdanaBold"/>
              </a:rPr>
              <a:t>προϋποθέσεις προσπέλασης στο έδαφος, επηρεάζονται ολοένα και περισσότερο</a:t>
            </a:r>
          </a:p>
          <a:p>
            <a:r>
              <a:rPr lang="el-GR" sz="1600" dirty="0">
                <a:latin typeface="VerdanaBold"/>
              </a:rPr>
              <a:t>από άλλες ανταγωνιστικές χρήσεις γηςÅt. Οι επόμενες ανακοινώσεις της</a:t>
            </a:r>
          </a:p>
          <a:p>
            <a:r>
              <a:rPr lang="el-GR" sz="1600" dirty="0">
                <a:latin typeface="VerdanaBold"/>
              </a:rPr>
              <a:t>Ευρωπαϊκής Επιτροπής ζητούσαν την αναθεώρηση των νομοθετικών πρακτικών.</a:t>
            </a:r>
          </a:p>
          <a:p>
            <a:r>
              <a:rPr lang="el-GR" sz="1600" dirty="0">
                <a:latin typeface="VerdanaBold"/>
              </a:rPr>
              <a:t>Αρκετές μελέτες έχουν πραγματοποιηθεί σχετικά με την κατάσταση των</a:t>
            </a:r>
          </a:p>
          <a:p>
            <a:r>
              <a:rPr lang="el-GR" sz="1600" dirty="0">
                <a:latin typeface="VerdanaBold"/>
              </a:rPr>
              <a:t>Μεταλλευτικών Πολιτικών, το νομικό πλαίσιο και τις βέλτιστες πρακτικές (British</a:t>
            </a:r>
          </a:p>
          <a:p>
            <a:r>
              <a:rPr lang="en-US" sz="1600" dirty="0">
                <a:latin typeface="VerdanaBold"/>
              </a:rPr>
              <a:t>Geological Survey, EC Staff working paper, University of </a:t>
            </a:r>
            <a:r>
              <a:rPr lang="en-US" sz="1600" dirty="0" err="1">
                <a:latin typeface="VerdanaBold"/>
              </a:rPr>
              <a:t>Leoben</a:t>
            </a:r>
            <a:r>
              <a:rPr lang="en-US" sz="1600" dirty="0">
                <a:latin typeface="VerdanaBold"/>
              </a:rPr>
              <a:t> Study).</a:t>
            </a:r>
            <a:endParaRPr lang="en-US" sz="1600" dirty="0">
              <a:latin typeface="Times New Roman"/>
              <a:cs typeface="Times New Roman"/>
            </a:endParaRPr>
          </a:p>
        </p:txBody>
      </p:sp>
    </p:spTree>
    <p:extLst>
      <p:ext uri="{BB962C8B-B14F-4D97-AF65-F5344CB8AC3E}">
        <p14:creationId xmlns:p14="http://schemas.microsoft.com/office/powerpoint/2010/main" val="361194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2211" y="117691"/>
            <a:ext cx="8928992" cy="6247866"/>
          </a:xfrm>
          <a:prstGeom prst="rect">
            <a:avLst/>
          </a:prstGeom>
          <a:noFill/>
        </p:spPr>
        <p:txBody>
          <a:bodyPr wrap="square" rtlCol="0">
            <a:spAutoFit/>
          </a:bodyPr>
          <a:lstStyle/>
          <a:p>
            <a:r>
              <a:rPr lang="el-GR" sz="1600" b="1" dirty="0" smtClean="0">
                <a:latin typeface="VerdanaBold"/>
              </a:rPr>
              <a:t>Προτάσεις </a:t>
            </a:r>
            <a:r>
              <a:rPr lang="en-US" sz="1600" b="1" dirty="0" err="1" smtClean="0">
                <a:latin typeface="VerdanaBold"/>
              </a:rPr>
              <a:t>σχετικά</a:t>
            </a:r>
            <a:r>
              <a:rPr lang="en-US" sz="1600" b="1" dirty="0" smtClean="0">
                <a:latin typeface="VerdanaBold"/>
              </a:rPr>
              <a:t> </a:t>
            </a:r>
            <a:r>
              <a:rPr lang="en-US" sz="1600" b="1" dirty="0" err="1" smtClean="0">
                <a:latin typeface="VerdanaBold"/>
              </a:rPr>
              <a:t>με</a:t>
            </a:r>
            <a:r>
              <a:rPr lang="en-US" sz="1600" b="1" dirty="0" smtClean="0">
                <a:latin typeface="VerdanaBold"/>
              </a:rPr>
              <a:t> </a:t>
            </a:r>
            <a:r>
              <a:rPr lang="en-US" sz="1600" b="1" dirty="0" err="1" smtClean="0">
                <a:latin typeface="VerdanaBold"/>
              </a:rPr>
              <a:t>τη</a:t>
            </a:r>
            <a:r>
              <a:rPr lang="en-US" sz="1600" b="1" dirty="0" smtClean="0">
                <a:latin typeface="VerdanaBold"/>
              </a:rPr>
              <a:t> </a:t>
            </a:r>
            <a:r>
              <a:rPr lang="en-US" sz="1600" b="1" dirty="0" err="1" smtClean="0">
                <a:latin typeface="VerdanaBold"/>
              </a:rPr>
              <a:t>δι</a:t>
            </a:r>
            <a:r>
              <a:rPr lang="en-US" sz="1600" b="1" dirty="0" smtClean="0">
                <a:latin typeface="VerdanaBold"/>
              </a:rPr>
              <a:t>α</a:t>
            </a:r>
            <a:r>
              <a:rPr lang="en-US" sz="1600" b="1" dirty="0" err="1" smtClean="0">
                <a:latin typeface="VerdanaBold"/>
              </a:rPr>
              <a:t>δικ</a:t>
            </a:r>
            <a:r>
              <a:rPr lang="en-US" sz="1600" b="1" dirty="0" smtClean="0">
                <a:latin typeface="VerdanaBold"/>
              </a:rPr>
              <a:t>α</a:t>
            </a:r>
            <a:r>
              <a:rPr lang="en-US" sz="1600" b="1" dirty="0" err="1" smtClean="0">
                <a:latin typeface="VerdanaBold"/>
              </a:rPr>
              <a:t>σί</a:t>
            </a:r>
            <a:r>
              <a:rPr lang="en-US" sz="1600" b="1" dirty="0" smtClean="0">
                <a:latin typeface="VerdanaBold"/>
              </a:rPr>
              <a:t>α </a:t>
            </a:r>
            <a:r>
              <a:rPr lang="en-US" sz="1600" b="1" dirty="0" err="1" smtClean="0">
                <a:latin typeface="VerdanaBold"/>
              </a:rPr>
              <a:t>έρευν</a:t>
            </a:r>
            <a:r>
              <a:rPr lang="el-GR" sz="1600" b="1" dirty="0" smtClean="0">
                <a:latin typeface="VerdanaBold"/>
              </a:rPr>
              <a:t>α</a:t>
            </a:r>
            <a:r>
              <a:rPr lang="en-US" sz="1600" b="1" dirty="0" err="1" smtClean="0">
                <a:latin typeface="VerdanaBold"/>
              </a:rPr>
              <a:t>ς</a:t>
            </a:r>
            <a:r>
              <a:rPr lang="el-GR" sz="1600" b="1" dirty="0" smtClean="0">
                <a:latin typeface="VerdanaBold"/>
              </a:rPr>
              <a:t>-</a:t>
            </a:r>
            <a:r>
              <a:rPr lang="en-US" sz="1600" b="1" dirty="0" smtClean="0">
                <a:latin typeface="VerdanaBold"/>
              </a:rPr>
              <a:t>α</a:t>
            </a:r>
            <a:r>
              <a:rPr lang="en-US" sz="1600" b="1" dirty="0" err="1" smtClean="0">
                <a:latin typeface="VerdanaBold"/>
              </a:rPr>
              <a:t>ξιολόγησης</a:t>
            </a:r>
            <a:endParaRPr lang="el-GR" sz="1600" b="1" dirty="0">
              <a:latin typeface="VerdanaBold"/>
            </a:endParaRPr>
          </a:p>
          <a:p>
            <a:endParaRPr lang="el-GR" sz="1600" dirty="0" smtClean="0">
              <a:latin typeface="VerdanaBold"/>
            </a:endParaRPr>
          </a:p>
          <a:p>
            <a:pPr algn="just"/>
            <a:r>
              <a:rPr lang="el-GR" sz="1600" dirty="0" smtClean="0">
                <a:latin typeface="VerdanaBold"/>
              </a:rPr>
              <a:t>Οι </a:t>
            </a:r>
            <a:r>
              <a:rPr lang="el-GR" sz="1600" dirty="0">
                <a:latin typeface="VerdanaBold"/>
              </a:rPr>
              <a:t>ιδιαιτερότητες των εθνικών / περιφερειακών οικονομιών πρέπει να εξεταστούν</a:t>
            </a:r>
          </a:p>
          <a:p>
            <a:pPr algn="just"/>
            <a:r>
              <a:rPr lang="el-GR" sz="1600" dirty="0">
                <a:latin typeface="VerdanaBold"/>
              </a:rPr>
              <a:t>προσεκτικά, με σκοπό το σχεδιασμό της δομής και του πλαισίου του δικτύου</a:t>
            </a:r>
          </a:p>
          <a:p>
            <a:pPr algn="just"/>
            <a:r>
              <a:rPr lang="el-GR" sz="1600" dirty="0">
                <a:latin typeface="VerdanaBold"/>
              </a:rPr>
              <a:t>πληροφοριών. Ορισμένες χώρες έχουν υψηλό δυναμικό εγχώριας παραγωγής</a:t>
            </a:r>
          </a:p>
          <a:p>
            <a:pPr algn="just"/>
            <a:r>
              <a:rPr lang="el-GR" sz="1600" dirty="0">
                <a:latin typeface="VerdanaBold"/>
              </a:rPr>
              <a:t>ορυκτών, ενώ άλλες - λόγω της γεωλογίας τους - δεν έχουν οικονομικά</a:t>
            </a:r>
          </a:p>
          <a:p>
            <a:pPr algn="just"/>
            <a:r>
              <a:rPr lang="el-GR" sz="1600" dirty="0">
                <a:latin typeface="VerdanaBold"/>
              </a:rPr>
              <a:t>ρεαλιστικές πιθανότητες.</a:t>
            </a:r>
          </a:p>
          <a:p>
            <a:pPr algn="just"/>
            <a:r>
              <a:rPr lang="el-GR" sz="1600" dirty="0">
                <a:latin typeface="VerdanaBold"/>
              </a:rPr>
              <a:t>Η βελτίωση της συμβατότητας και της συγκρισιμότητας των εθνικών</a:t>
            </a:r>
          </a:p>
          <a:p>
            <a:pPr algn="just"/>
            <a:r>
              <a:rPr lang="el-GR" sz="1600" dirty="0">
                <a:latin typeface="VerdanaBold"/>
              </a:rPr>
              <a:t>πληροφοριακών πλαισίων για τα ορυκτά θα ανοίξει το δρόμο για τη δημιουργία</a:t>
            </a:r>
          </a:p>
          <a:p>
            <a:pPr algn="just"/>
            <a:r>
              <a:rPr lang="el-GR" sz="1600" dirty="0">
                <a:latin typeface="VerdanaBold"/>
              </a:rPr>
              <a:t>μιας </a:t>
            </a:r>
            <a:r>
              <a:rPr lang="el-GR" sz="1600" b="1" dirty="0" smtClean="0">
                <a:latin typeface="VerdanaBold"/>
              </a:rPr>
              <a:t>Ευρωπαϊκής </a:t>
            </a:r>
            <a:r>
              <a:rPr lang="el-GR" sz="1600" b="1" dirty="0">
                <a:latin typeface="VerdanaBold"/>
              </a:rPr>
              <a:t>Γνωσιακής Βάσης Πρώτων </a:t>
            </a:r>
            <a:r>
              <a:rPr lang="el-GR" sz="1600" b="1" dirty="0" smtClean="0">
                <a:latin typeface="VerdanaBold"/>
              </a:rPr>
              <a:t>Υλών.</a:t>
            </a:r>
            <a:endParaRPr lang="el-GR" sz="1600" b="1" dirty="0">
              <a:latin typeface="VerdanaBold"/>
            </a:endParaRPr>
          </a:p>
          <a:p>
            <a:pPr algn="just"/>
            <a:r>
              <a:rPr lang="el-GR" sz="1600" b="1" i="1" u="sng" dirty="0">
                <a:latin typeface="VerdanaBold"/>
              </a:rPr>
              <a:t>Ι. Πληροφορίες σχετικά με αξιοποιήσιμα κοιτάσματα:</a:t>
            </a:r>
          </a:p>
          <a:p>
            <a:pPr marL="285750" indent="-285750" algn="just">
              <a:buFont typeface="Wingdings" charset="2"/>
              <a:buChar char="ü"/>
            </a:pPr>
            <a:r>
              <a:rPr lang="el-GR" sz="1600" dirty="0" smtClean="0">
                <a:latin typeface="VerdanaBold"/>
              </a:rPr>
              <a:t>Οριοθέτηση </a:t>
            </a:r>
            <a:r>
              <a:rPr lang="el-GR" sz="1600" dirty="0">
                <a:latin typeface="VerdanaBold"/>
              </a:rPr>
              <a:t>των περιοχών της ΕΕ με τις υφιστάμενες </a:t>
            </a:r>
            <a:r>
              <a:rPr lang="el-GR" sz="1600" dirty="0" smtClean="0">
                <a:latin typeface="VerdanaBold"/>
              </a:rPr>
              <a:t>δυνατότητες μεταλλοφόρων </a:t>
            </a:r>
            <a:r>
              <a:rPr lang="el-GR" sz="1600" dirty="0">
                <a:latin typeface="VerdanaBold"/>
              </a:rPr>
              <a:t>κοιτασμάτων ορυκτών πρώτων υλών</a:t>
            </a:r>
            <a:r>
              <a:rPr lang="el-GR" sz="1600" dirty="0" smtClean="0">
                <a:latin typeface="VerdanaBold"/>
              </a:rPr>
              <a:t>.</a:t>
            </a:r>
            <a:endParaRPr lang="el-GR" sz="1600" dirty="0">
              <a:latin typeface="VerdanaBold"/>
            </a:endParaRPr>
          </a:p>
          <a:p>
            <a:pPr marL="285750" indent="-285750" algn="just">
              <a:buFont typeface="Wingdings" charset="2"/>
              <a:buChar char="ü"/>
            </a:pPr>
            <a:r>
              <a:rPr lang="el-GR" sz="1600" dirty="0" smtClean="0">
                <a:latin typeface="VerdanaBold"/>
              </a:rPr>
              <a:t>Περιγραφή των οριοθετημένων περιοχών υπό κλίμακα, αποτελέσματα γεωχημικής</a:t>
            </a:r>
          </a:p>
          <a:p>
            <a:pPr algn="just"/>
            <a:r>
              <a:rPr lang="el-GR" sz="1600" dirty="0" smtClean="0">
                <a:latin typeface="VerdanaBold"/>
              </a:rPr>
              <a:t>δειγματοληψίας, γεωφυσικής έρευνας, κ.λ.π..</a:t>
            </a:r>
          </a:p>
          <a:p>
            <a:pPr marL="285750" indent="-285750" algn="just">
              <a:buFont typeface="Wingdings" charset="2"/>
              <a:buChar char="ü"/>
            </a:pPr>
            <a:r>
              <a:rPr lang="el-GR" sz="1600" dirty="0" smtClean="0">
                <a:latin typeface="VerdanaBold"/>
              </a:rPr>
              <a:t>Προσδιορισμός </a:t>
            </a:r>
            <a:r>
              <a:rPr lang="el-GR" sz="1600" dirty="0">
                <a:latin typeface="VerdanaBold"/>
              </a:rPr>
              <a:t>ελλείψεων πληροφόρησης σε σχέση με τα προαναφερθέντα.</a:t>
            </a:r>
          </a:p>
          <a:p>
            <a:pPr marL="285750" indent="-285750" algn="just">
              <a:buFont typeface="Wingdings" charset="2"/>
              <a:buChar char="ü"/>
            </a:pPr>
            <a:r>
              <a:rPr lang="el-GR" sz="1600" dirty="0" smtClean="0">
                <a:latin typeface="VerdanaBold"/>
              </a:rPr>
              <a:t>Η </a:t>
            </a:r>
            <a:r>
              <a:rPr lang="el-GR" sz="1600" dirty="0">
                <a:latin typeface="VerdanaBold"/>
              </a:rPr>
              <a:t>γεωγραφική κλίμακα απεικόνισης των δεδομένων είναι μεγάλης </a:t>
            </a:r>
            <a:r>
              <a:rPr lang="el-GR" sz="1600" dirty="0" smtClean="0">
                <a:latin typeface="VerdanaBold"/>
              </a:rPr>
              <a:t>σημασίας.Μεγαλύτερες </a:t>
            </a:r>
            <a:r>
              <a:rPr lang="el-GR" sz="1600" dirty="0">
                <a:latin typeface="VerdanaBold"/>
              </a:rPr>
              <a:t>κλίμακες (1:100.000 ή, κατά προτίμηση, 1:50.000) απαιτούνται </a:t>
            </a:r>
            <a:r>
              <a:rPr lang="el-GR" sz="1600" dirty="0" smtClean="0">
                <a:latin typeface="VerdanaBold"/>
              </a:rPr>
              <a:t>για γεωλογικά </a:t>
            </a:r>
            <a:r>
              <a:rPr lang="el-GR" sz="1600" dirty="0">
                <a:latin typeface="VerdanaBold"/>
              </a:rPr>
              <a:t>και περιβαλλοντικά δεδομένα. Οι πληροφορίες πρέπει να είναι </a:t>
            </a:r>
            <a:r>
              <a:rPr lang="el-GR" sz="1600" dirty="0" smtClean="0">
                <a:latin typeface="VerdanaBold"/>
              </a:rPr>
              <a:t>αρκετά λεπτομερείς </a:t>
            </a:r>
            <a:r>
              <a:rPr lang="el-GR" sz="1600" dirty="0">
                <a:latin typeface="VerdanaBold"/>
              </a:rPr>
              <a:t>και ακριβείς για διαμόρφωση πολιτικής και δυνατότητα </a:t>
            </a:r>
            <a:r>
              <a:rPr lang="el-GR" sz="1600" dirty="0" smtClean="0">
                <a:latin typeface="VerdanaBold"/>
              </a:rPr>
              <a:t>λήψης επενδυτικών </a:t>
            </a:r>
            <a:r>
              <a:rPr lang="el-GR" sz="1600" dirty="0">
                <a:latin typeface="VerdanaBold"/>
              </a:rPr>
              <a:t>αποφάσεων</a:t>
            </a:r>
            <a:r>
              <a:rPr lang="el-GR" sz="1600" dirty="0" smtClean="0">
                <a:latin typeface="VerdanaBold"/>
              </a:rPr>
              <a:t>.</a:t>
            </a:r>
            <a:endParaRPr lang="el-GR" sz="1600" dirty="0">
              <a:latin typeface="VerdanaBold"/>
            </a:endParaRPr>
          </a:p>
          <a:p>
            <a:pPr marL="285750" indent="-285750" algn="just">
              <a:buFont typeface="Wingdings" charset="2"/>
              <a:buChar char="ü"/>
            </a:pPr>
            <a:r>
              <a:rPr lang="el-GR" sz="1600" dirty="0" smtClean="0">
                <a:latin typeface="VerdanaBold"/>
              </a:rPr>
              <a:t>Η </a:t>
            </a:r>
            <a:r>
              <a:rPr lang="el-GR" sz="1600" dirty="0">
                <a:latin typeface="VerdanaBold"/>
              </a:rPr>
              <a:t>ανάπτυξη ενός 3–διάστατου μοντέλου απεικόνισης του </a:t>
            </a:r>
            <a:r>
              <a:rPr lang="el-GR" sz="1600" dirty="0" smtClean="0">
                <a:latin typeface="VerdanaBold"/>
              </a:rPr>
              <a:t>μεταλλευτικού δυναμικού </a:t>
            </a:r>
            <a:r>
              <a:rPr lang="el-GR" sz="1600" dirty="0">
                <a:latin typeface="VerdanaBold"/>
              </a:rPr>
              <a:t>σε πιθανές περιοχές, μέχρι βάθος 1,5 χιλιομέτρου</a:t>
            </a:r>
            <a:r>
              <a:rPr lang="el-GR" sz="1600" dirty="0" smtClean="0">
                <a:latin typeface="VerdanaBold"/>
              </a:rPr>
              <a:t>.</a:t>
            </a:r>
            <a:endParaRPr lang="el-GR" sz="1600" dirty="0">
              <a:latin typeface="VerdanaBold"/>
            </a:endParaRPr>
          </a:p>
          <a:p>
            <a:pPr marL="285750" indent="-285750" algn="just">
              <a:buFont typeface="Wingdings" charset="2"/>
              <a:buChar char="ü"/>
            </a:pPr>
            <a:r>
              <a:rPr lang="el-GR" sz="1600" dirty="0" smtClean="0">
                <a:latin typeface="VerdanaBold"/>
              </a:rPr>
              <a:t>Αύξηση </a:t>
            </a:r>
            <a:r>
              <a:rPr lang="el-GR" sz="1600" dirty="0">
                <a:latin typeface="VerdanaBold"/>
              </a:rPr>
              <a:t>των δημοσίων επενδύσεων στα πρώτα στάδια της έρευνας</a:t>
            </a:r>
            <a:r>
              <a:rPr lang="el-GR" sz="1600" dirty="0" smtClean="0">
                <a:latin typeface="VerdanaBold"/>
              </a:rPr>
              <a:t>,δηλαδή γεωφυσικά</a:t>
            </a:r>
            <a:r>
              <a:rPr lang="el-GR" sz="1600" dirty="0">
                <a:latin typeface="VerdanaBold"/>
              </a:rPr>
              <a:t>, ερευνητικές γεωτρήσεις μεγάλου βάθους και </a:t>
            </a:r>
            <a:r>
              <a:rPr lang="el-GR" sz="1600" dirty="0" smtClean="0">
                <a:latin typeface="VerdanaBold"/>
              </a:rPr>
              <a:t>τρισδιάστατη γεωστατιστική </a:t>
            </a:r>
            <a:r>
              <a:rPr lang="el-GR" sz="1600" dirty="0">
                <a:latin typeface="VerdanaBold"/>
              </a:rPr>
              <a:t>ανάλυση.</a:t>
            </a:r>
            <a:endParaRPr lang="en-US" sz="1600" dirty="0">
              <a:latin typeface="Times New Roman"/>
              <a:cs typeface="Times New Roman"/>
            </a:endParaRPr>
          </a:p>
          <a:p>
            <a:pPr marL="285750" indent="-285750" algn="just">
              <a:buFont typeface="Wingdings" charset="2"/>
              <a:buChar char="ü"/>
            </a:pPr>
            <a:endParaRPr lang="el-GR" sz="1600" dirty="0">
              <a:latin typeface="VerdanaBold"/>
            </a:endParaRPr>
          </a:p>
        </p:txBody>
      </p:sp>
    </p:spTree>
    <p:extLst>
      <p:ext uri="{BB962C8B-B14F-4D97-AF65-F5344CB8AC3E}">
        <p14:creationId xmlns:p14="http://schemas.microsoft.com/office/powerpoint/2010/main" val="28642017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8|0.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447</TotalTime>
  <Words>1643</Words>
  <Application>Microsoft Macintosh PowerPoint</Application>
  <PresentationFormat>On-screen Show (4:3)</PresentationFormat>
  <Paragraphs>153</Paragraphs>
  <Slides>12</Slides>
  <Notes>0</Notes>
  <HiddenSlides>0</HiddenSlides>
  <MMClips>1</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Η Ευρωπαϊκή Εμπειρία:  Μετά από Πολλές δεκαετίες η Ε.Ε.  σχεδίασε και αποκτά  Πολιτική για τις Ορυκτές Πρώτες Ύλες  </vt:lpstr>
      <vt:lpstr> 1.Η ΠρωτοβουλΙα  της  ΕΕ  για τις ορυκτές πρΩτες  Υλες  E.U  Raw materials  Initiative •Στόχος: εξασφάλιση απρόσκοπτων παροχών   μη ενεργειακών Ορυκτών Πρώτων Υλών για την Ευρωπαϊκή Βιομηχανία     </vt:lpstr>
      <vt:lpstr>Η νέα λίστα για τις σημαντικότερες  κρίσιμες ορυκτές πρώτες ύλες  για την Ε.Ε  και την ευρωπαϊκή βιομηχανία  </vt:lpstr>
      <vt:lpstr>2.Η ευρωπΑΪκή συνεργασία καινοτομίας σχετικά με τις ορυκτές πρώτες ύλες (European innovation partnership on Raw Materials) (E.I.P)</vt:lpstr>
      <vt:lpstr>Στρατηγικό σχέδιο εφαρμογηής της Ευρωπαϊκής συνεργασίας καινοτομίας πάνω στις ορυκτές πρώτες ύλες (E.I.P Strategic Implementation plan) </vt:lpstr>
      <vt:lpstr>3.Οι Ορυκτές Πρώτες Ύλες μέσα στο νέο πλαίσιο έρευνας και ανάπτυξης : HORIZON 2020</vt:lpstr>
      <vt:lpstr>ΠΡΟΤΑΣΕΙΣ  ΓΙΑ  ΤΗ  ΒΕΛΤΙΩΣΗ  ΤΟΥ  ΘΕΣΜΙΚΟΥ  ΠΛΑΙΣΙΟΥ  ΠΟΥ ΔΙΕΠΕΙ  ΤΗΝ ΔΙΑΧΕΙΡΗΣΗ  ΤΩΝ ΟΠΥ  ΣΤΗΝ  Ε.Ε   </vt:lpstr>
      <vt:lpstr>PowerPoint Presentation</vt:lpstr>
      <vt:lpstr>PowerPoint Presentation</vt:lpstr>
      <vt:lpstr>PowerPoint Presentation</vt:lpstr>
      <vt:lpstr>PowerPoint Presentation</vt:lpstr>
      <vt:lpstr>PowerPoint Presentation</vt:lpstr>
    </vt:vector>
  </TitlesOfParts>
  <Company>UOA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Ευρωπαϊκή εμπειρία:  Μετά από πολλές δεκαετίες η Ε.Ε.  σχεδίασε και αποκτά  πολιτική για τις ορυκτές πρώτες ύλες  </dc:title>
  <dc:creator>C.T.P</dc:creator>
  <cp:lastModifiedBy>KOSTAS PAPAVASILEIOU</cp:lastModifiedBy>
  <cp:revision>45</cp:revision>
  <dcterms:created xsi:type="dcterms:W3CDTF">2015-04-21T20:33:08Z</dcterms:created>
  <dcterms:modified xsi:type="dcterms:W3CDTF">2015-06-23T09:12:38Z</dcterms:modified>
</cp:coreProperties>
</file>