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01" r:id="rId3"/>
    <p:sldId id="421" r:id="rId4"/>
    <p:sldId id="403" r:id="rId5"/>
    <p:sldId id="405" r:id="rId6"/>
    <p:sldId id="404" r:id="rId7"/>
    <p:sldId id="41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yrto Papakonstantinou" initials="MP" lastIdx="1" clrIdx="0">
    <p:extLst>
      <p:ext uri="{19B8F6BF-5375-455C-9EA6-DF929625EA0E}">
        <p15:presenceInfo xmlns:p15="http://schemas.microsoft.com/office/powerpoint/2012/main" userId="Myrto Papakonstantin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125527-1BB6-6558-4BA9-EFDD65D5659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EB3FC04-EFFD-D610-D309-2E33D95597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A81E24C-8DFE-FD5A-9865-83EA583D25CA}"/>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5" name="Θέση υποσέλιδου 4">
            <a:extLst>
              <a:ext uri="{FF2B5EF4-FFF2-40B4-BE49-F238E27FC236}">
                <a16:creationId xmlns:a16="http://schemas.microsoft.com/office/drawing/2014/main" id="{9A34CC1A-9F90-8287-E276-B25A79C5DD7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E42812-6065-4806-3A76-DB35359AC104}"/>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9125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4734FF-0C8C-DE87-76D9-F3E209770F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A23394E-0EBA-0A95-B2F7-C43A097947C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C0EA271-4DE1-FD7B-F55D-55239420CCF3}"/>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5" name="Θέση υποσέλιδου 4">
            <a:extLst>
              <a:ext uri="{FF2B5EF4-FFF2-40B4-BE49-F238E27FC236}">
                <a16:creationId xmlns:a16="http://schemas.microsoft.com/office/drawing/2014/main" id="{9BCFD26E-04C1-5ED2-CCE2-EEC230D613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7F7A4E-9C18-A50C-FB84-B774BCA2DDA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29448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6BE8602-0029-7EC6-5996-3FBBB37CABE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6EDF8AB-6B88-1216-F7C6-D75F97591C2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1203EE8-13D1-E0DF-D4E1-8225064D1F13}"/>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5" name="Θέση υποσέλιδου 4">
            <a:extLst>
              <a:ext uri="{FF2B5EF4-FFF2-40B4-BE49-F238E27FC236}">
                <a16:creationId xmlns:a16="http://schemas.microsoft.com/office/drawing/2014/main" id="{F6EBEC5E-ADAC-314B-1E13-953FD7EBB1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976F40-BEB5-B020-840F-DB78943AA63A}"/>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129735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column image and box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A82A-D40B-4E23-84E3-79644D3CDD8E}"/>
              </a:ext>
            </a:extLst>
          </p:cNvPr>
          <p:cNvSpPr>
            <a:spLocks noGrp="1"/>
          </p:cNvSpPr>
          <p:nvPr>
            <p:ph type="title"/>
          </p:nvPr>
        </p:nvSpPr>
        <p:spPr/>
        <p:txBody>
          <a:bodyPr anchor="t"/>
          <a:lstStyle/>
          <a:p>
            <a:r>
              <a:rPr lang="en-US" noProof="0"/>
              <a:t>Click to edit Master title style</a:t>
            </a:r>
            <a:endParaRPr lang="en-GB" noProof="0" dirty="0"/>
          </a:p>
        </p:txBody>
      </p:sp>
      <p:sp>
        <p:nvSpPr>
          <p:cNvPr id="7" name="Picture Placeholder 6">
            <a:extLst>
              <a:ext uri="{FF2B5EF4-FFF2-40B4-BE49-F238E27FC236}">
                <a16:creationId xmlns:a16="http://schemas.microsoft.com/office/drawing/2014/main" id="{E7251969-427C-48D2-85E3-C93C8311D358}"/>
              </a:ext>
            </a:extLst>
          </p:cNvPr>
          <p:cNvSpPr>
            <a:spLocks noGrp="1"/>
          </p:cNvSpPr>
          <p:nvPr>
            <p:ph type="pic" sz="quarter" idx="13"/>
          </p:nvPr>
        </p:nvSpPr>
        <p:spPr>
          <a:xfrm>
            <a:off x="695325" y="2023453"/>
            <a:ext cx="3552825" cy="1760538"/>
          </a:xfrm>
        </p:spPr>
        <p:txBody>
          <a:bodyPr/>
          <a:lstStyle/>
          <a:p>
            <a:r>
              <a:rPr lang="en-US" noProof="0"/>
              <a:t>Click icon to add picture</a:t>
            </a:r>
            <a:endParaRPr lang="en-GB" noProof="0" dirty="0"/>
          </a:p>
        </p:txBody>
      </p:sp>
      <p:sp>
        <p:nvSpPr>
          <p:cNvPr id="9" name="Picture Placeholder 8">
            <a:extLst>
              <a:ext uri="{FF2B5EF4-FFF2-40B4-BE49-F238E27FC236}">
                <a16:creationId xmlns:a16="http://schemas.microsoft.com/office/drawing/2014/main" id="{BE46F400-E293-4169-9EF5-5E49E5FB89E6}"/>
              </a:ext>
            </a:extLst>
          </p:cNvPr>
          <p:cNvSpPr>
            <a:spLocks noGrp="1"/>
          </p:cNvSpPr>
          <p:nvPr>
            <p:ph type="pic" sz="quarter" idx="14"/>
          </p:nvPr>
        </p:nvSpPr>
        <p:spPr>
          <a:xfrm>
            <a:off x="4321175" y="2023453"/>
            <a:ext cx="3538538" cy="1760538"/>
          </a:xfrm>
        </p:spPr>
        <p:txBody>
          <a:bodyPr/>
          <a:lstStyle/>
          <a:p>
            <a:r>
              <a:rPr lang="en-US" noProof="0"/>
              <a:t>Click icon to add picture</a:t>
            </a:r>
            <a:endParaRPr lang="en-GB" noProof="0" dirty="0"/>
          </a:p>
        </p:txBody>
      </p:sp>
      <p:sp>
        <p:nvSpPr>
          <p:cNvPr id="11" name="Picture Placeholder 10">
            <a:extLst>
              <a:ext uri="{FF2B5EF4-FFF2-40B4-BE49-F238E27FC236}">
                <a16:creationId xmlns:a16="http://schemas.microsoft.com/office/drawing/2014/main" id="{FBC3ECC8-C305-4C0C-875D-732D6B6ADDCD}"/>
              </a:ext>
            </a:extLst>
          </p:cNvPr>
          <p:cNvSpPr>
            <a:spLocks noGrp="1"/>
          </p:cNvSpPr>
          <p:nvPr>
            <p:ph type="pic" sz="quarter" idx="15"/>
          </p:nvPr>
        </p:nvSpPr>
        <p:spPr>
          <a:xfrm>
            <a:off x="7943850" y="2023453"/>
            <a:ext cx="3552825" cy="1760538"/>
          </a:xfrm>
        </p:spPr>
        <p:txBody>
          <a:bodyPr/>
          <a:lstStyle/>
          <a:p>
            <a:r>
              <a:rPr lang="en-US" noProof="0"/>
              <a:t>Click icon to add picture</a:t>
            </a:r>
            <a:endParaRPr lang="en-GB" noProof="0" dirty="0"/>
          </a:p>
        </p:txBody>
      </p:sp>
      <p:sp>
        <p:nvSpPr>
          <p:cNvPr id="13" name="Text Placeholder 12">
            <a:extLst>
              <a:ext uri="{FF2B5EF4-FFF2-40B4-BE49-F238E27FC236}">
                <a16:creationId xmlns:a16="http://schemas.microsoft.com/office/drawing/2014/main" id="{0C247620-8094-4788-8C24-2157F205A77C}"/>
              </a:ext>
            </a:extLst>
          </p:cNvPr>
          <p:cNvSpPr>
            <a:spLocks noGrp="1"/>
          </p:cNvSpPr>
          <p:nvPr>
            <p:ph type="body" sz="quarter" idx="16"/>
          </p:nvPr>
        </p:nvSpPr>
        <p:spPr>
          <a:xfrm>
            <a:off x="695326" y="3869084"/>
            <a:ext cx="3552824"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5" name="Text Placeholder 14">
            <a:extLst>
              <a:ext uri="{FF2B5EF4-FFF2-40B4-BE49-F238E27FC236}">
                <a16:creationId xmlns:a16="http://schemas.microsoft.com/office/drawing/2014/main" id="{E0030F90-F52A-4AC2-B0ED-92D9015CF87A}"/>
              </a:ext>
            </a:extLst>
          </p:cNvPr>
          <p:cNvSpPr>
            <a:spLocks noGrp="1"/>
          </p:cNvSpPr>
          <p:nvPr>
            <p:ph type="body" sz="quarter" idx="17"/>
          </p:nvPr>
        </p:nvSpPr>
        <p:spPr>
          <a:xfrm>
            <a:off x="695325" y="4480272"/>
            <a:ext cx="3552825"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sp>
        <p:nvSpPr>
          <p:cNvPr id="16" name="Text Placeholder 12">
            <a:extLst>
              <a:ext uri="{FF2B5EF4-FFF2-40B4-BE49-F238E27FC236}">
                <a16:creationId xmlns:a16="http://schemas.microsoft.com/office/drawing/2014/main" id="{B8B28E43-FC3A-4E3C-B7A4-BFAC3F6291F2}"/>
              </a:ext>
            </a:extLst>
          </p:cNvPr>
          <p:cNvSpPr>
            <a:spLocks noGrp="1"/>
          </p:cNvSpPr>
          <p:nvPr>
            <p:ph type="body" sz="quarter" idx="18"/>
          </p:nvPr>
        </p:nvSpPr>
        <p:spPr>
          <a:xfrm>
            <a:off x="4321176" y="3869084"/>
            <a:ext cx="3538537"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7" name="Text Placeholder 14">
            <a:extLst>
              <a:ext uri="{FF2B5EF4-FFF2-40B4-BE49-F238E27FC236}">
                <a16:creationId xmlns:a16="http://schemas.microsoft.com/office/drawing/2014/main" id="{D1324929-B8EB-44EC-8FF5-2C28A9CF9EAA}"/>
              </a:ext>
            </a:extLst>
          </p:cNvPr>
          <p:cNvSpPr>
            <a:spLocks noGrp="1"/>
          </p:cNvSpPr>
          <p:nvPr>
            <p:ph type="body" sz="quarter" idx="19"/>
          </p:nvPr>
        </p:nvSpPr>
        <p:spPr>
          <a:xfrm>
            <a:off x="4321175" y="4480272"/>
            <a:ext cx="3538539"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sp>
        <p:nvSpPr>
          <p:cNvPr id="18" name="Text Placeholder 12">
            <a:extLst>
              <a:ext uri="{FF2B5EF4-FFF2-40B4-BE49-F238E27FC236}">
                <a16:creationId xmlns:a16="http://schemas.microsoft.com/office/drawing/2014/main" id="{65952D41-90C0-4970-97E4-DCC2E9111D0B}"/>
              </a:ext>
            </a:extLst>
          </p:cNvPr>
          <p:cNvSpPr>
            <a:spLocks noGrp="1"/>
          </p:cNvSpPr>
          <p:nvPr>
            <p:ph type="body" sz="quarter" idx="20"/>
          </p:nvPr>
        </p:nvSpPr>
        <p:spPr>
          <a:xfrm>
            <a:off x="7937955" y="3869084"/>
            <a:ext cx="3552825" cy="539750"/>
          </a:xfrm>
          <a:solidFill>
            <a:srgbClr val="00707A"/>
          </a:solidFill>
          <a:ln>
            <a:noFill/>
          </a:ln>
        </p:spPr>
        <p:txBody>
          <a:bodyPr lIns="108000" tIns="72000" rIns="108000" bIns="72000" anchor="ctr"/>
          <a:lstStyle>
            <a:lvl1pPr marL="0" indent="0" algn="ctr">
              <a:buNone/>
              <a:defRPr>
                <a:solidFill>
                  <a:schemeClr val="bg1"/>
                </a:solidFill>
                <a:latin typeface="+mj-lt"/>
                <a:ea typeface="Verdana" panose="020B0604030504040204" pitchFamily="34" charset="0"/>
                <a:cs typeface="Verdana" panose="020B0604030504040204" pitchFamily="34" charset="0"/>
              </a:defRPr>
            </a:lvl1pPr>
            <a:lvl2pPr marL="505800" indent="0">
              <a:buNone/>
              <a:defRPr/>
            </a:lvl2pPr>
            <a:lvl3pPr marL="963000" indent="0">
              <a:buNone/>
              <a:defRPr/>
            </a:lvl3pPr>
            <a:lvl4pPr marL="1420200" indent="0">
              <a:buNone/>
              <a:defRPr/>
            </a:lvl4pPr>
            <a:lvl5pPr marL="1877400" indent="0">
              <a:buNone/>
              <a:defRPr/>
            </a:lvl5pPr>
          </a:lstStyle>
          <a:p>
            <a:pPr lvl="0"/>
            <a:r>
              <a:rPr lang="en-US" noProof="0"/>
              <a:t>Click to edit Master text styles</a:t>
            </a:r>
          </a:p>
        </p:txBody>
      </p:sp>
      <p:sp>
        <p:nvSpPr>
          <p:cNvPr id="19" name="Text Placeholder 14">
            <a:extLst>
              <a:ext uri="{FF2B5EF4-FFF2-40B4-BE49-F238E27FC236}">
                <a16:creationId xmlns:a16="http://schemas.microsoft.com/office/drawing/2014/main" id="{AE74CFD7-A4E4-43FE-9998-D7E8ADED458B}"/>
              </a:ext>
            </a:extLst>
          </p:cNvPr>
          <p:cNvSpPr>
            <a:spLocks noGrp="1"/>
          </p:cNvSpPr>
          <p:nvPr>
            <p:ph type="body" sz="quarter" idx="21"/>
          </p:nvPr>
        </p:nvSpPr>
        <p:spPr>
          <a:xfrm>
            <a:off x="7937955" y="4480272"/>
            <a:ext cx="3552825" cy="1757362"/>
          </a:xfrm>
          <a:solidFill>
            <a:srgbClr val="DEECEE"/>
          </a:solidFill>
        </p:spPr>
        <p:txBody>
          <a:bodyPr lIns="108000" tIns="180000" rIns="108000" bIns="180000">
            <a:noAutofit/>
          </a:bodyPr>
          <a:lstStyle>
            <a:lvl1pPr marL="48600" indent="0">
              <a:buFontTx/>
              <a:buNone/>
              <a:defRPr sz="1400"/>
            </a:lvl1pPr>
            <a:lvl2pPr marL="505800" indent="0">
              <a:buFontTx/>
              <a:buNone/>
              <a:defRPr/>
            </a:lvl2pPr>
            <a:lvl3pPr marL="963000" indent="0">
              <a:buFontTx/>
              <a:buNone/>
              <a:defRPr/>
            </a:lvl3pPr>
            <a:lvl4pPr marL="1420200" indent="0">
              <a:buFontTx/>
              <a:buNone/>
              <a:defRPr/>
            </a:lvl4pPr>
            <a:lvl5pPr marL="1877400" indent="0">
              <a:buFontTx/>
              <a:buNone/>
              <a:defRPr/>
            </a:lvl5pPr>
          </a:lstStyle>
          <a:p>
            <a:pPr lvl="0"/>
            <a:r>
              <a:rPr lang="en-US" noProof="0"/>
              <a:t>Click to edit Master text styles</a:t>
            </a:r>
          </a:p>
        </p:txBody>
      </p:sp>
      <p:cxnSp>
        <p:nvCxnSpPr>
          <p:cNvPr id="23" name="Straight Connector 22">
            <a:extLst>
              <a:ext uri="{FF2B5EF4-FFF2-40B4-BE49-F238E27FC236}">
                <a16:creationId xmlns:a16="http://schemas.microsoft.com/office/drawing/2014/main" id="{96670F45-E58B-4184-92A9-D9540C48C0F3}"/>
              </a:ext>
            </a:extLst>
          </p:cNvPr>
          <p:cNvCxnSpPr/>
          <p:nvPr userDrawn="1"/>
        </p:nvCxnSpPr>
        <p:spPr>
          <a:xfrm>
            <a:off x="0" y="6546696"/>
            <a:ext cx="12192000" cy="0"/>
          </a:xfrm>
          <a:prstGeom prst="line">
            <a:avLst/>
          </a:prstGeom>
          <a:ln w="3175">
            <a:solidFill>
              <a:srgbClr val="7C8F98"/>
            </a:solidFill>
          </a:ln>
        </p:spPr>
        <p:style>
          <a:lnRef idx="1">
            <a:schemeClr val="accent1"/>
          </a:lnRef>
          <a:fillRef idx="0">
            <a:schemeClr val="accent1"/>
          </a:fillRef>
          <a:effectRef idx="0">
            <a:schemeClr val="accent1"/>
          </a:effectRef>
          <a:fontRef idx="minor">
            <a:schemeClr val="tx1"/>
          </a:fontRef>
        </p:style>
      </p:cxnSp>
      <p:sp>
        <p:nvSpPr>
          <p:cNvPr id="22" name="Slide Number Placeholder 19">
            <a:extLst>
              <a:ext uri="{FF2B5EF4-FFF2-40B4-BE49-F238E27FC236}">
                <a16:creationId xmlns:a16="http://schemas.microsoft.com/office/drawing/2014/main" id="{F1F39B4C-364B-4AFC-B899-8DD61C19D9CE}"/>
              </a:ext>
            </a:extLst>
          </p:cNvPr>
          <p:cNvSpPr>
            <a:spLocks noGrp="1"/>
          </p:cNvSpPr>
          <p:nvPr>
            <p:ph type="sldNum" sz="quarter" idx="12"/>
          </p:nvPr>
        </p:nvSpPr>
        <p:spPr>
          <a:xfrm>
            <a:off x="695324" y="6596187"/>
            <a:ext cx="245260" cy="217625"/>
          </a:xfrm>
          <a:prstGeom prst="rect">
            <a:avLst/>
          </a:prstGeom>
        </p:spPr>
        <p:txBody>
          <a:bodyPr/>
          <a:lstStyle/>
          <a:p>
            <a:fld id="{5D1E5300-FC0F-4317-A193-EF6CE9E6F7B5}" type="slidenum">
              <a:rPr lang="en-GB" smtClean="0"/>
              <a:pPr/>
              <a:t>‹#›</a:t>
            </a:fld>
            <a:r>
              <a:rPr lang="en-GB" dirty="0"/>
              <a:t>  |  </a:t>
            </a:r>
            <a:endParaRPr lang="en-GB" noProof="0" dirty="0"/>
          </a:p>
        </p:txBody>
      </p:sp>
    </p:spTree>
    <p:extLst>
      <p:ext uri="{BB962C8B-B14F-4D97-AF65-F5344CB8AC3E}">
        <p14:creationId xmlns:p14="http://schemas.microsoft.com/office/powerpoint/2010/main" val="88056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D8BE52-B1F8-A274-A7AC-0D5046C952D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73FEBF4-C587-D9EB-9FC2-5356C17DB92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44895AE-F559-1942-81FD-554E1D2B7860}"/>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5" name="Θέση υποσέλιδου 4">
            <a:extLst>
              <a:ext uri="{FF2B5EF4-FFF2-40B4-BE49-F238E27FC236}">
                <a16:creationId xmlns:a16="http://schemas.microsoft.com/office/drawing/2014/main" id="{CB5501DE-F81F-0A35-D42D-7483FC0DAC9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62805F4-F432-3816-B36D-2B5508483397}"/>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43552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F31B8-515A-C123-F370-A3A4A075ABB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8032C75-BEC2-8774-0C03-F134BFD1D5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053B2F7-5ADB-15E7-5096-9370B45AD3B3}"/>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5" name="Θέση υποσέλιδου 4">
            <a:extLst>
              <a:ext uri="{FF2B5EF4-FFF2-40B4-BE49-F238E27FC236}">
                <a16:creationId xmlns:a16="http://schemas.microsoft.com/office/drawing/2014/main" id="{405ECC82-689D-4E1D-21C3-2A38B8C676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C707A39-4AE9-0C59-D9C9-63B7741EDFE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46701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138AFA-59F8-310F-E89A-BBCEC967BE2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97DB83E-D80D-24A8-A90A-EBB9FC7D0C4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9E1404F-B64F-9E34-44FE-2BC25E22906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37287E3-7E9B-6AD3-2DA6-E99671D537CA}"/>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6" name="Θέση υποσέλιδου 5">
            <a:extLst>
              <a:ext uri="{FF2B5EF4-FFF2-40B4-BE49-F238E27FC236}">
                <a16:creationId xmlns:a16="http://schemas.microsoft.com/office/drawing/2014/main" id="{0C8A2C5C-C41C-0D2E-71B9-09FB5D451C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2EB1F9A-1895-6C7E-9E4E-180083E78C9E}"/>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28471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B83D3A-30A3-0924-6C98-34613EA502A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0244520-1514-577F-B16B-3DA6CC6B46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C69A2EF-FD8E-992A-7203-A5C34F7E5C9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4EADE98-B646-4462-19AA-91C49C74D4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44D65D1-E626-4A70-45AC-90000B3B4B6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27B5188-DABE-1D7F-EC4B-20B6AE44B836}"/>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8" name="Θέση υποσέλιδου 7">
            <a:extLst>
              <a:ext uri="{FF2B5EF4-FFF2-40B4-BE49-F238E27FC236}">
                <a16:creationId xmlns:a16="http://schemas.microsoft.com/office/drawing/2014/main" id="{8087CF3C-251C-D855-B3C7-F2A0C1E79A9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13F7575-7346-4960-CC7D-F7EC5DBE6F52}"/>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784671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1331BF-9F53-57EE-5132-6603DB2DE4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9402784-627A-3968-1926-07111301F39B}"/>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4" name="Θέση υποσέλιδου 3">
            <a:extLst>
              <a:ext uri="{FF2B5EF4-FFF2-40B4-BE49-F238E27FC236}">
                <a16:creationId xmlns:a16="http://schemas.microsoft.com/office/drawing/2014/main" id="{91C296CA-76D3-B86D-6F94-03922412E75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625C262-7A11-C368-48DC-06F205C00D73}"/>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4169271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81EB60F-84CD-AF1D-1DC9-F96254F0CB35}"/>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3" name="Θέση υποσέλιδου 2">
            <a:extLst>
              <a:ext uri="{FF2B5EF4-FFF2-40B4-BE49-F238E27FC236}">
                <a16:creationId xmlns:a16="http://schemas.microsoft.com/office/drawing/2014/main" id="{C7D20241-705F-64BD-488E-7F3B5D99EFB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20F7467-20D8-4C27-BE1F-282598BAD38E}"/>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34982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0D905F-7DAE-8E7F-EB00-20F7A4E7517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0C0D71-DAD1-C3AF-F94B-9D57BCAC36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6C0FF2D-C2D8-FD00-F9E0-4FEC55F02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9CC9CB7-CB81-4EBF-AEE5-A220C9262757}"/>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6" name="Θέση υποσέλιδου 5">
            <a:extLst>
              <a:ext uri="{FF2B5EF4-FFF2-40B4-BE49-F238E27FC236}">
                <a16:creationId xmlns:a16="http://schemas.microsoft.com/office/drawing/2014/main" id="{3FD9446B-E8BE-4D43-D8F4-8A9732D5740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41C3B0D-1A49-17F7-F84A-CDF194AC5F5A}"/>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157387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E9E9B9-88F4-FADB-319E-15657255A29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9E0A707-93FA-9FB2-4B46-43CA0702FE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A543F7D-E49D-3C22-69BC-61855C85B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7E0125E-4B7F-4556-0EAD-3082CF37E422}"/>
              </a:ext>
            </a:extLst>
          </p:cNvPr>
          <p:cNvSpPr>
            <a:spLocks noGrp="1"/>
          </p:cNvSpPr>
          <p:nvPr>
            <p:ph type="dt" sz="half" idx="10"/>
          </p:nvPr>
        </p:nvSpPr>
        <p:spPr/>
        <p:txBody>
          <a:bodyPr/>
          <a:lstStyle/>
          <a:p>
            <a:fld id="{90F822A8-2B90-42EA-9748-EAC91657E6A6}" type="datetimeFigureOut">
              <a:rPr lang="el-GR" smtClean="0"/>
              <a:t>9/11/2022</a:t>
            </a:fld>
            <a:endParaRPr lang="el-GR"/>
          </a:p>
        </p:txBody>
      </p:sp>
      <p:sp>
        <p:nvSpPr>
          <p:cNvPr id="6" name="Θέση υποσέλιδου 5">
            <a:extLst>
              <a:ext uri="{FF2B5EF4-FFF2-40B4-BE49-F238E27FC236}">
                <a16:creationId xmlns:a16="http://schemas.microsoft.com/office/drawing/2014/main" id="{5FD488A3-2994-CF4E-40BF-7C47AB0481A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79E205-DB10-6212-A8C6-E84321403FD0}"/>
              </a:ext>
            </a:extLst>
          </p:cNvPr>
          <p:cNvSpPr>
            <a:spLocks noGrp="1"/>
          </p:cNvSpPr>
          <p:nvPr>
            <p:ph type="sldNum" sz="quarter" idx="12"/>
          </p:nvPr>
        </p:nvSpPr>
        <p:spPr/>
        <p:txBody>
          <a:bodyPr/>
          <a:lstStyle/>
          <a:p>
            <a:fld id="{91EFADBF-D990-492B-8AE6-4229C9E15EF9}" type="slidenum">
              <a:rPr lang="el-GR" smtClean="0"/>
              <a:t>‹#›</a:t>
            </a:fld>
            <a:endParaRPr lang="el-GR"/>
          </a:p>
        </p:txBody>
      </p:sp>
    </p:spTree>
    <p:extLst>
      <p:ext uri="{BB962C8B-B14F-4D97-AF65-F5344CB8AC3E}">
        <p14:creationId xmlns:p14="http://schemas.microsoft.com/office/powerpoint/2010/main" val="399074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0DDBC44-5A56-E00B-E5B9-50018BB4B0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AEE2C04-30FB-92F4-A4DC-7A80655921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B3023CA-B926-7FC5-A85D-37676DCE6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822A8-2B90-42EA-9748-EAC91657E6A6}" type="datetimeFigureOut">
              <a:rPr lang="el-GR" smtClean="0"/>
              <a:t>9/11/2022</a:t>
            </a:fld>
            <a:endParaRPr lang="el-GR"/>
          </a:p>
        </p:txBody>
      </p:sp>
      <p:sp>
        <p:nvSpPr>
          <p:cNvPr id="5" name="Θέση υποσέλιδου 4">
            <a:extLst>
              <a:ext uri="{FF2B5EF4-FFF2-40B4-BE49-F238E27FC236}">
                <a16:creationId xmlns:a16="http://schemas.microsoft.com/office/drawing/2014/main" id="{3E56A884-ED8F-2E00-D6FD-E4B63B47F0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6589DCC-B485-1BAF-606D-7F05C39948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FADBF-D990-492B-8AE6-4229C9E15EF9}" type="slidenum">
              <a:rPr lang="el-GR" smtClean="0"/>
              <a:t>‹#›</a:t>
            </a:fld>
            <a:endParaRPr lang="el-GR"/>
          </a:p>
        </p:txBody>
      </p:sp>
    </p:spTree>
    <p:extLst>
      <p:ext uri="{BB962C8B-B14F-4D97-AF65-F5344CB8AC3E}">
        <p14:creationId xmlns:p14="http://schemas.microsoft.com/office/powerpoint/2010/main" val="3662210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63237-49F4-ED53-8186-746173E5FDB4}"/>
              </a:ext>
            </a:extLst>
          </p:cNvPr>
          <p:cNvSpPr>
            <a:spLocks noGrp="1"/>
          </p:cNvSpPr>
          <p:nvPr>
            <p:ph type="ctrTitle"/>
          </p:nvPr>
        </p:nvSpPr>
        <p:spPr>
          <a:xfrm>
            <a:off x="1524000" y="1131241"/>
            <a:ext cx="9937072" cy="2387600"/>
          </a:xfrm>
        </p:spPr>
        <p:txBody>
          <a:bodyPr>
            <a:normAutofit/>
          </a:bodyPr>
          <a:lstStyle/>
          <a:p>
            <a:r>
              <a:rPr lang="en-US" sz="6000" dirty="0">
                <a:solidFill>
                  <a:schemeClr val="accent5">
                    <a:lumMod val="75000"/>
                  </a:schemeClr>
                </a:solidFill>
              </a:rPr>
              <a:t> Sturm und </a:t>
            </a:r>
            <a:r>
              <a:rPr lang="en-US" sz="6000" dirty="0" err="1">
                <a:solidFill>
                  <a:schemeClr val="accent5">
                    <a:lumMod val="75000"/>
                  </a:schemeClr>
                </a:solidFill>
              </a:rPr>
              <a:t>Drang</a:t>
            </a:r>
            <a:r>
              <a:rPr lang="en-US" dirty="0">
                <a:solidFill>
                  <a:schemeClr val="accent5">
                    <a:lumMod val="75000"/>
                  </a:schemeClr>
                </a:solidFill>
              </a:rPr>
              <a:t> </a:t>
            </a:r>
            <a:r>
              <a:rPr lang="de-DE" dirty="0">
                <a:solidFill>
                  <a:schemeClr val="accent5">
                    <a:lumMod val="75000"/>
                  </a:schemeClr>
                </a:solidFill>
              </a:rPr>
              <a:t>-</a:t>
            </a:r>
            <a:r>
              <a:rPr lang="en-US" sz="6000" dirty="0">
                <a:solidFill>
                  <a:schemeClr val="accent5">
                    <a:lumMod val="75000"/>
                  </a:schemeClr>
                </a:solidFill>
              </a:rPr>
              <a:t> WS 2022/23</a:t>
            </a:r>
            <a:endParaRPr lang="el-GR" dirty="0">
              <a:solidFill>
                <a:schemeClr val="accent5">
                  <a:lumMod val="75000"/>
                </a:schemeClr>
              </a:solidFill>
            </a:endParaRPr>
          </a:p>
        </p:txBody>
      </p:sp>
      <p:sp>
        <p:nvSpPr>
          <p:cNvPr id="3" name="Υπότιτλος 2">
            <a:extLst>
              <a:ext uri="{FF2B5EF4-FFF2-40B4-BE49-F238E27FC236}">
                <a16:creationId xmlns:a16="http://schemas.microsoft.com/office/drawing/2014/main" id="{3515EE44-3DB1-0205-8FD9-D4C74AD363AC}"/>
              </a:ext>
            </a:extLst>
          </p:cNvPr>
          <p:cNvSpPr>
            <a:spLocks noGrp="1"/>
          </p:cNvSpPr>
          <p:nvPr>
            <p:ph type="subTitle" idx="1"/>
          </p:nvPr>
        </p:nvSpPr>
        <p:spPr/>
        <p:txBody>
          <a:bodyPr/>
          <a:lstStyle/>
          <a:p>
            <a:r>
              <a:rPr lang="en-US" sz="2400" i="1" dirty="0">
                <a:solidFill>
                  <a:schemeClr val="accent5">
                    <a:lumMod val="75000"/>
                  </a:schemeClr>
                </a:solidFill>
                <a:latin typeface="+mj-lt"/>
                <a:ea typeface="+mj-ea"/>
                <a:cs typeface="+mj-cs"/>
              </a:rPr>
              <a:t>Myrto Papakonstantinou</a:t>
            </a:r>
          </a:p>
          <a:p>
            <a:endParaRPr lang="el-GR" dirty="0"/>
          </a:p>
        </p:txBody>
      </p:sp>
    </p:spTree>
    <p:extLst>
      <p:ext uri="{BB962C8B-B14F-4D97-AF65-F5344CB8AC3E}">
        <p14:creationId xmlns:p14="http://schemas.microsoft.com/office/powerpoint/2010/main" val="1772506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28690" y="-152778"/>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18. Jahrhundert – </a:t>
            </a:r>
            <a:r>
              <a:rPr lang="nb-NO" b="1" dirty="0">
                <a:solidFill>
                  <a:schemeClr val="accent5">
                    <a:lumMod val="75000"/>
                  </a:schemeClr>
                </a:solidFill>
              </a:rPr>
              <a:t>Aufklärung</a:t>
            </a:r>
            <a:endParaRPr lang="en-GB" b="1" dirty="0">
              <a:solidFill>
                <a:schemeClr val="accent5">
                  <a:lumMod val="75000"/>
                </a:schemeClr>
              </a:solidFill>
            </a:endParaRPr>
          </a:p>
        </p:txBody>
      </p:sp>
      <p:sp>
        <p:nvSpPr>
          <p:cNvPr id="18" name="TextBox 17">
            <a:extLst>
              <a:ext uri="{FF2B5EF4-FFF2-40B4-BE49-F238E27FC236}">
                <a16:creationId xmlns:a16="http://schemas.microsoft.com/office/drawing/2014/main" id="{EA9EAB97-492C-2E30-62F2-B2D0779D1039}"/>
              </a:ext>
            </a:extLst>
          </p:cNvPr>
          <p:cNvSpPr txBox="1"/>
          <p:nvPr/>
        </p:nvSpPr>
        <p:spPr>
          <a:xfrm>
            <a:off x="214971" y="1073718"/>
            <a:ext cx="10590782" cy="1754326"/>
          </a:xfrm>
          <a:prstGeom prst="rect">
            <a:avLst/>
          </a:prstGeom>
          <a:noFill/>
        </p:spPr>
        <p:txBody>
          <a:bodyPr wrap="square" rtlCol="0">
            <a:spAutoFit/>
          </a:bodyPr>
          <a:lstStyle/>
          <a:p>
            <a:pPr marL="285750" indent="-285750">
              <a:buFont typeface="Arial" panose="020B0604020202020204" pitchFamily="34" charset="0"/>
              <a:buChar char="•"/>
            </a:pPr>
            <a:r>
              <a:rPr lang="de-DE" dirty="0"/>
              <a:t>18. Jahrhundert: Epoche starker Veränderung des Denkens. </a:t>
            </a:r>
          </a:p>
          <a:p>
            <a:pPr marL="285750" indent="-285750">
              <a:buFont typeface="Arial" panose="020B0604020202020204" pitchFamily="34" charset="0"/>
              <a:buChar char="•"/>
            </a:pPr>
            <a:r>
              <a:rPr lang="de-DE" dirty="0"/>
              <a:t>Um 1750 dominierte der Geist der Aufklärung das philosophische und literarische Denken in Deutschland. </a:t>
            </a:r>
          </a:p>
          <a:p>
            <a:pPr marL="285750" indent="-285750">
              <a:buFont typeface="Arial" panose="020B0604020202020204" pitchFamily="34" charset="0"/>
              <a:buChar char="•"/>
            </a:pPr>
            <a:r>
              <a:rPr lang="de-DE" b="1" dirty="0"/>
              <a:t>Der</a:t>
            </a:r>
            <a:r>
              <a:rPr lang="de-DE" dirty="0"/>
              <a:t> </a:t>
            </a:r>
            <a:r>
              <a:rPr lang="de-DE" b="1" dirty="0"/>
              <a:t>Verstand </a:t>
            </a:r>
            <a:r>
              <a:rPr lang="de-DE" dirty="0"/>
              <a:t>war das Ideal der Zeit. </a:t>
            </a:r>
          </a:p>
          <a:p>
            <a:endParaRPr lang="de-DE" dirty="0"/>
          </a:p>
          <a:p>
            <a:pPr marL="285750" indent="-285750">
              <a:buFont typeface="Arial" panose="020B0604020202020204" pitchFamily="34" charset="0"/>
              <a:buChar char="•"/>
            </a:pPr>
            <a:r>
              <a:rPr lang="en-US" dirty="0" err="1"/>
              <a:t>Inhalte</a:t>
            </a:r>
            <a:r>
              <a:rPr lang="en-US" dirty="0"/>
              <a:t> des </a:t>
            </a:r>
            <a:r>
              <a:rPr lang="en-US" dirty="0" err="1"/>
              <a:t>aufklärerischen</a:t>
            </a:r>
            <a:r>
              <a:rPr lang="en-US" dirty="0"/>
              <a:t> </a:t>
            </a:r>
            <a:r>
              <a:rPr lang="en-US" dirty="0" err="1"/>
              <a:t>Denkens</a:t>
            </a:r>
            <a:r>
              <a:rPr lang="en-US" dirty="0"/>
              <a:t>: </a:t>
            </a:r>
          </a:p>
          <a:p>
            <a:pPr marL="285750" indent="-285750">
              <a:buFont typeface="Arial" panose="020B0604020202020204" pitchFamily="34" charset="0"/>
              <a:buChar char="•"/>
            </a:pPr>
            <a:endParaRPr lang="de-DE" dirty="0"/>
          </a:p>
        </p:txBody>
      </p:sp>
      <p:sp>
        <p:nvSpPr>
          <p:cNvPr id="22" name="TextBox 21">
            <a:extLst>
              <a:ext uri="{FF2B5EF4-FFF2-40B4-BE49-F238E27FC236}">
                <a16:creationId xmlns:a16="http://schemas.microsoft.com/office/drawing/2014/main" id="{212897BC-B73F-4ED3-8746-2426725ABBD6}"/>
              </a:ext>
            </a:extLst>
          </p:cNvPr>
          <p:cNvSpPr txBox="1"/>
          <p:nvPr/>
        </p:nvSpPr>
        <p:spPr>
          <a:xfrm>
            <a:off x="209548" y="2825106"/>
            <a:ext cx="6169537" cy="646331"/>
          </a:xfrm>
          <a:prstGeom prst="rect">
            <a:avLst/>
          </a:prstGeom>
          <a:noFill/>
        </p:spPr>
        <p:txBody>
          <a:bodyPr wrap="square" rtlCol="0">
            <a:spAutoFit/>
          </a:bodyPr>
          <a:lstStyle/>
          <a:p>
            <a:pPr marL="285750" indent="-285750">
              <a:buFont typeface="Arial" panose="020B0604020202020204" pitchFamily="34" charset="0"/>
              <a:buChar char="•"/>
            </a:pPr>
            <a:r>
              <a:rPr lang="de-DE" dirty="0"/>
              <a:t>Nach Immanuel Kant ist die  Aufklärung (1783):  </a:t>
            </a:r>
          </a:p>
          <a:p>
            <a:r>
              <a:rPr lang="de-DE" dirty="0"/>
              <a:t>	</a:t>
            </a:r>
            <a:endParaRPr lang="de-DE" i="1" dirty="0"/>
          </a:p>
        </p:txBody>
      </p:sp>
      <p:sp>
        <p:nvSpPr>
          <p:cNvPr id="25" name="TextBox 24">
            <a:extLst>
              <a:ext uri="{FF2B5EF4-FFF2-40B4-BE49-F238E27FC236}">
                <a16:creationId xmlns:a16="http://schemas.microsoft.com/office/drawing/2014/main" id="{DA1C96C6-6820-DF10-AEA1-CB9188B30C06}"/>
              </a:ext>
            </a:extLst>
          </p:cNvPr>
          <p:cNvSpPr txBox="1"/>
          <p:nvPr/>
        </p:nvSpPr>
        <p:spPr>
          <a:xfrm>
            <a:off x="209548" y="5724773"/>
            <a:ext cx="10319265" cy="646331"/>
          </a:xfrm>
          <a:prstGeom prst="rect">
            <a:avLst/>
          </a:prstGeom>
          <a:noFill/>
        </p:spPr>
        <p:txBody>
          <a:bodyPr wrap="square" rtlCol="0">
            <a:spAutoFit/>
          </a:bodyPr>
          <a:lstStyle/>
          <a:p>
            <a:pPr marL="285750" indent="-285750">
              <a:buFont typeface="Arial" panose="020B0604020202020204" pitchFamily="34" charset="0"/>
              <a:buChar char="•"/>
            </a:pPr>
            <a:r>
              <a:rPr lang="de-DE" dirty="0"/>
              <a:t>Die Literatur hatte die Aufgabe, ihre Leserschaft moralisch zu bilden und deren Vernunft zu wecken.</a:t>
            </a:r>
          </a:p>
          <a:p>
            <a:pPr marL="285750" indent="-285750">
              <a:buFont typeface="Arial" panose="020B0604020202020204" pitchFamily="34" charset="0"/>
              <a:buChar char="•"/>
            </a:pPr>
            <a:r>
              <a:rPr lang="de-DE" dirty="0"/>
              <a:t>Folglich strebte man nach einer regelmäßigen Dichtkunst, die klaren Vorgaben folgte. </a:t>
            </a:r>
            <a:endParaRPr lang="el-GR" dirty="0"/>
          </a:p>
        </p:txBody>
      </p:sp>
      <p:grpSp>
        <p:nvGrpSpPr>
          <p:cNvPr id="4" name="Group 3">
            <a:extLst>
              <a:ext uri="{FF2B5EF4-FFF2-40B4-BE49-F238E27FC236}">
                <a16:creationId xmlns:a16="http://schemas.microsoft.com/office/drawing/2014/main" id="{7A0AA051-54C8-4E15-83A2-2D93379AD291}"/>
              </a:ext>
            </a:extLst>
          </p:cNvPr>
          <p:cNvGrpSpPr/>
          <p:nvPr/>
        </p:nvGrpSpPr>
        <p:grpSpPr>
          <a:xfrm>
            <a:off x="4131793" y="1880333"/>
            <a:ext cx="5474245" cy="853135"/>
            <a:chOff x="4123404" y="1934595"/>
            <a:chExt cx="5474245" cy="853135"/>
          </a:xfrm>
        </p:grpSpPr>
        <p:cxnSp>
          <p:nvCxnSpPr>
            <p:cNvPr id="41" name="Ευθύγραμμο βέλος σύνδεσης 40">
              <a:extLst>
                <a:ext uri="{FF2B5EF4-FFF2-40B4-BE49-F238E27FC236}">
                  <a16:creationId xmlns:a16="http://schemas.microsoft.com/office/drawing/2014/main" id="{402E5597-46EE-0271-C358-38DCB33B08E0}"/>
                </a:ext>
              </a:extLst>
            </p:cNvPr>
            <p:cNvCxnSpPr>
              <a:cxnSpLocks/>
            </p:cNvCxnSpPr>
            <p:nvPr/>
          </p:nvCxnSpPr>
          <p:spPr>
            <a:xfrm flipV="1">
              <a:off x="4123404" y="2119261"/>
              <a:ext cx="736846" cy="220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E9595C44-1E6D-2AFE-4211-FABFEE97239A}"/>
                </a:ext>
              </a:extLst>
            </p:cNvPr>
            <p:cNvSpPr txBox="1"/>
            <p:nvPr/>
          </p:nvSpPr>
          <p:spPr>
            <a:xfrm>
              <a:off x="4890264" y="1934595"/>
              <a:ext cx="4707385" cy="369332"/>
            </a:xfrm>
            <a:prstGeom prst="rect">
              <a:avLst/>
            </a:prstGeom>
            <a:noFill/>
          </p:spPr>
          <p:txBody>
            <a:bodyPr wrap="square" rtlCol="0">
              <a:spAutoFit/>
            </a:bodyPr>
            <a:lstStyle/>
            <a:p>
              <a:r>
                <a:rPr lang="en-US" dirty="0" err="1"/>
                <a:t>Selbstreferentialität</a:t>
              </a:r>
              <a:r>
                <a:rPr lang="en-US" dirty="0"/>
                <a:t> des </a:t>
              </a:r>
              <a:r>
                <a:rPr lang="en-US" dirty="0" err="1"/>
                <a:t>menschlichen</a:t>
              </a:r>
              <a:r>
                <a:rPr lang="en-US" dirty="0"/>
                <a:t> </a:t>
              </a:r>
              <a:r>
                <a:rPr lang="en-US" dirty="0" err="1"/>
                <a:t>Denkens</a:t>
              </a:r>
              <a:endParaRPr lang="el-GR" dirty="0"/>
            </a:p>
          </p:txBody>
        </p:sp>
        <p:sp>
          <p:nvSpPr>
            <p:cNvPr id="43" name="TextBox 42">
              <a:extLst>
                <a:ext uri="{FF2B5EF4-FFF2-40B4-BE49-F238E27FC236}">
                  <a16:creationId xmlns:a16="http://schemas.microsoft.com/office/drawing/2014/main" id="{CF293FBF-E7BF-B165-86C0-A475A52D8EF5}"/>
                </a:ext>
              </a:extLst>
            </p:cNvPr>
            <p:cNvSpPr txBox="1"/>
            <p:nvPr/>
          </p:nvSpPr>
          <p:spPr>
            <a:xfrm>
              <a:off x="4890264" y="2418398"/>
              <a:ext cx="3878419" cy="369332"/>
            </a:xfrm>
            <a:prstGeom prst="rect">
              <a:avLst/>
            </a:prstGeom>
            <a:noFill/>
          </p:spPr>
          <p:txBody>
            <a:bodyPr wrap="square" rtlCol="0">
              <a:spAutoFit/>
            </a:bodyPr>
            <a:lstStyle/>
            <a:p>
              <a:r>
                <a:rPr lang="en-US" dirty="0" err="1"/>
                <a:t>Distanzierung</a:t>
              </a:r>
              <a:r>
                <a:rPr lang="en-US" dirty="0"/>
                <a:t> von der </a:t>
              </a:r>
              <a:r>
                <a:rPr lang="en-US" dirty="0" err="1"/>
                <a:t>Theologie</a:t>
              </a:r>
              <a:endParaRPr lang="el-GR" dirty="0"/>
            </a:p>
          </p:txBody>
        </p:sp>
        <p:cxnSp>
          <p:nvCxnSpPr>
            <p:cNvPr id="46" name="Ευθύγραμμο βέλος σύνδεσης 45">
              <a:extLst>
                <a:ext uri="{FF2B5EF4-FFF2-40B4-BE49-F238E27FC236}">
                  <a16:creationId xmlns:a16="http://schemas.microsoft.com/office/drawing/2014/main" id="{8D71B7F6-863F-EA98-9804-51BDDD5AC000}"/>
                </a:ext>
              </a:extLst>
            </p:cNvPr>
            <p:cNvCxnSpPr>
              <a:cxnSpLocks/>
              <a:endCxn id="43" idx="1"/>
            </p:cNvCxnSpPr>
            <p:nvPr/>
          </p:nvCxnSpPr>
          <p:spPr>
            <a:xfrm>
              <a:off x="4123404" y="2497633"/>
              <a:ext cx="766860" cy="1054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8" name="TextBox 47">
            <a:extLst>
              <a:ext uri="{FF2B5EF4-FFF2-40B4-BE49-F238E27FC236}">
                <a16:creationId xmlns:a16="http://schemas.microsoft.com/office/drawing/2014/main" id="{F965CFB5-4B7E-942D-030D-AE6004C6D2B2}"/>
              </a:ext>
            </a:extLst>
          </p:cNvPr>
          <p:cNvSpPr txBox="1"/>
          <p:nvPr/>
        </p:nvSpPr>
        <p:spPr>
          <a:xfrm>
            <a:off x="7881617" y="4341608"/>
            <a:ext cx="184731" cy="369332"/>
          </a:xfrm>
          <a:prstGeom prst="rect">
            <a:avLst/>
          </a:prstGeom>
          <a:noFill/>
        </p:spPr>
        <p:txBody>
          <a:bodyPr wrap="square" rtlCol="0">
            <a:spAutoFit/>
          </a:bodyPr>
          <a:lstStyle/>
          <a:p>
            <a:endParaRPr lang="el-GR" dirty="0"/>
          </a:p>
        </p:txBody>
      </p:sp>
      <p:sp>
        <p:nvSpPr>
          <p:cNvPr id="49" name="TextBox 48">
            <a:extLst>
              <a:ext uri="{FF2B5EF4-FFF2-40B4-BE49-F238E27FC236}">
                <a16:creationId xmlns:a16="http://schemas.microsoft.com/office/drawing/2014/main" id="{E64FC9A6-A90E-F9B7-EC2B-F35BEDC3E154}"/>
              </a:ext>
            </a:extLst>
          </p:cNvPr>
          <p:cNvSpPr txBox="1"/>
          <p:nvPr/>
        </p:nvSpPr>
        <p:spPr>
          <a:xfrm>
            <a:off x="1696670" y="3267194"/>
            <a:ext cx="6786962" cy="369332"/>
          </a:xfrm>
          <a:prstGeom prst="rect">
            <a:avLst/>
          </a:prstGeom>
          <a:solidFill>
            <a:schemeClr val="accent1">
              <a:lumMod val="40000"/>
              <a:lumOff val="60000"/>
            </a:schemeClr>
          </a:solidFill>
        </p:spPr>
        <p:txBody>
          <a:bodyPr wrap="square" rtlCol="0">
            <a:spAutoFit/>
          </a:bodyPr>
          <a:lstStyle/>
          <a:p>
            <a:pPr algn="ctr"/>
            <a:r>
              <a:rPr lang="de-DE" i="1" dirty="0"/>
              <a:t>Ausgang des Menschen aus seiner selbst verschuldeten Unmündigkeit.</a:t>
            </a:r>
          </a:p>
        </p:txBody>
      </p:sp>
      <p:sp>
        <p:nvSpPr>
          <p:cNvPr id="50" name="TextBox 49">
            <a:extLst>
              <a:ext uri="{FF2B5EF4-FFF2-40B4-BE49-F238E27FC236}">
                <a16:creationId xmlns:a16="http://schemas.microsoft.com/office/drawing/2014/main" id="{96F29EA3-2939-6E11-B8B9-CB12B36C2AAE}"/>
              </a:ext>
            </a:extLst>
          </p:cNvPr>
          <p:cNvSpPr txBox="1"/>
          <p:nvPr/>
        </p:nvSpPr>
        <p:spPr>
          <a:xfrm>
            <a:off x="237111" y="3604604"/>
            <a:ext cx="9498400" cy="923330"/>
          </a:xfrm>
          <a:prstGeom prst="rect">
            <a:avLst/>
          </a:prstGeom>
          <a:noFill/>
        </p:spPr>
        <p:txBody>
          <a:bodyPr wrap="square" rtlCol="0">
            <a:spAutoFit/>
          </a:bodyPr>
          <a:lstStyle/>
          <a:p>
            <a:pPr marL="285750" indent="-285750">
              <a:buFont typeface="Arial" panose="020B0604020202020204" pitchFamily="34" charset="0"/>
              <a:buChar char="•"/>
            </a:pPr>
            <a:endParaRPr lang="de-DE" dirty="0"/>
          </a:p>
          <a:p>
            <a:pPr marL="285750" indent="-285750">
              <a:buFont typeface="Arial" panose="020B0604020202020204" pitchFamily="34" charset="0"/>
              <a:buChar char="•"/>
            </a:pPr>
            <a:r>
              <a:rPr lang="de-DE" dirty="0"/>
              <a:t>Der Kernsatz der Aufklärung befindet sich in Alexander </a:t>
            </a:r>
            <a:r>
              <a:rPr lang="de-DE" dirty="0" err="1"/>
              <a:t>Popes</a:t>
            </a:r>
            <a:r>
              <a:rPr lang="de-DE" dirty="0"/>
              <a:t> Essay on Man (1733-34): </a:t>
            </a:r>
          </a:p>
          <a:p>
            <a:r>
              <a:rPr lang="en-US" i="1" dirty="0"/>
              <a:t>	</a:t>
            </a:r>
          </a:p>
        </p:txBody>
      </p:sp>
      <p:sp>
        <p:nvSpPr>
          <p:cNvPr id="51" name="TextBox 50">
            <a:extLst>
              <a:ext uri="{FF2B5EF4-FFF2-40B4-BE49-F238E27FC236}">
                <a16:creationId xmlns:a16="http://schemas.microsoft.com/office/drawing/2014/main" id="{0892FB1D-9DC0-69EB-4A98-ACD6CF9C6C65}"/>
              </a:ext>
            </a:extLst>
          </p:cNvPr>
          <p:cNvSpPr txBox="1"/>
          <p:nvPr/>
        </p:nvSpPr>
        <p:spPr>
          <a:xfrm>
            <a:off x="1696670" y="4341608"/>
            <a:ext cx="6786962" cy="1200329"/>
          </a:xfrm>
          <a:prstGeom prst="rect">
            <a:avLst/>
          </a:prstGeom>
          <a:solidFill>
            <a:schemeClr val="accent1">
              <a:lumMod val="40000"/>
              <a:lumOff val="60000"/>
            </a:schemeClr>
          </a:solidFill>
        </p:spPr>
        <p:txBody>
          <a:bodyPr wrap="square" rtlCol="0">
            <a:spAutoFit/>
          </a:bodyPr>
          <a:lstStyle/>
          <a:p>
            <a:r>
              <a:rPr lang="en-US" i="1" dirty="0"/>
              <a:t>Know then thyself, presume not God to scan;</a:t>
            </a:r>
          </a:p>
          <a:p>
            <a:r>
              <a:rPr lang="en-US" i="1" dirty="0"/>
              <a:t>The proper study of mankind is Man.</a:t>
            </a:r>
          </a:p>
          <a:p>
            <a:r>
              <a:rPr lang="en-US" i="1" dirty="0"/>
              <a:t>(</a:t>
            </a:r>
            <a:r>
              <a:rPr lang="en-US" i="1" dirty="0" err="1"/>
              <a:t>Erkenne</a:t>
            </a:r>
            <a:r>
              <a:rPr lang="en-US" i="1" dirty="0"/>
              <a:t> dich </a:t>
            </a:r>
            <a:r>
              <a:rPr lang="en-US" i="1" dirty="0" err="1"/>
              <a:t>selbst</a:t>
            </a:r>
            <a:r>
              <a:rPr lang="en-US" i="1" dirty="0"/>
              <a:t>, </a:t>
            </a:r>
            <a:r>
              <a:rPr lang="en-US" i="1" dirty="0" err="1"/>
              <a:t>versuche</a:t>
            </a:r>
            <a:r>
              <a:rPr lang="en-US" i="1" dirty="0"/>
              <a:t> </a:t>
            </a:r>
            <a:r>
              <a:rPr lang="en-US" i="1" dirty="0" err="1"/>
              <a:t>nicht</a:t>
            </a:r>
            <a:r>
              <a:rPr lang="en-US" i="1" dirty="0"/>
              <a:t> Gott </a:t>
            </a:r>
            <a:r>
              <a:rPr lang="en-US" i="1" dirty="0" err="1"/>
              <a:t>zu</a:t>
            </a:r>
            <a:r>
              <a:rPr lang="en-US" i="1" dirty="0"/>
              <a:t> </a:t>
            </a:r>
            <a:r>
              <a:rPr lang="en-US" i="1" dirty="0" err="1"/>
              <a:t>durchschauen</a:t>
            </a:r>
            <a:r>
              <a:rPr lang="en-US" i="1" dirty="0"/>
              <a:t>,</a:t>
            </a:r>
          </a:p>
          <a:p>
            <a:r>
              <a:rPr lang="en-US" i="1" dirty="0"/>
              <a:t>Der </a:t>
            </a:r>
            <a:r>
              <a:rPr lang="en-US" i="1" dirty="0" err="1"/>
              <a:t>wahre</a:t>
            </a:r>
            <a:r>
              <a:rPr lang="en-US" i="1" dirty="0"/>
              <a:t> </a:t>
            </a:r>
            <a:r>
              <a:rPr lang="en-US" i="1" dirty="0" err="1"/>
              <a:t>Forschungsgegenstand</a:t>
            </a:r>
            <a:r>
              <a:rPr lang="en-US" i="1" dirty="0"/>
              <a:t> der </a:t>
            </a:r>
            <a:r>
              <a:rPr lang="en-US" i="1" dirty="0" err="1"/>
              <a:t>Menschheit</a:t>
            </a:r>
            <a:r>
              <a:rPr lang="en-US" i="1" dirty="0"/>
              <a:t> </a:t>
            </a:r>
            <a:r>
              <a:rPr lang="en-US" i="1" dirty="0" err="1"/>
              <a:t>ist</a:t>
            </a:r>
            <a:r>
              <a:rPr lang="en-US" i="1" dirty="0"/>
              <a:t> der Mensch)</a:t>
            </a:r>
          </a:p>
        </p:txBody>
      </p:sp>
    </p:spTree>
    <p:extLst>
      <p:ext uri="{BB962C8B-B14F-4D97-AF65-F5344CB8AC3E}">
        <p14:creationId xmlns:p14="http://schemas.microsoft.com/office/powerpoint/2010/main" val="1043073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28690" y="-152778"/>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a:t>
            </a:r>
            <a:endParaRPr lang="en-GB" dirty="0"/>
          </a:p>
        </p:txBody>
      </p:sp>
      <p:grpSp>
        <p:nvGrpSpPr>
          <p:cNvPr id="2" name="Group 1">
            <a:extLst>
              <a:ext uri="{FF2B5EF4-FFF2-40B4-BE49-F238E27FC236}">
                <a16:creationId xmlns:a16="http://schemas.microsoft.com/office/drawing/2014/main" id="{14A7F1ED-BB9B-42B3-A065-17DB75463807}"/>
              </a:ext>
            </a:extLst>
          </p:cNvPr>
          <p:cNvGrpSpPr/>
          <p:nvPr/>
        </p:nvGrpSpPr>
        <p:grpSpPr>
          <a:xfrm>
            <a:off x="228689" y="1068278"/>
            <a:ext cx="11651830" cy="5408581"/>
            <a:chOff x="1167853" y="1068278"/>
            <a:chExt cx="10722739" cy="5408581"/>
          </a:xfrm>
        </p:grpSpPr>
        <p:sp>
          <p:nvSpPr>
            <p:cNvPr id="14" name="TextBox 13">
              <a:extLst>
                <a:ext uri="{FF2B5EF4-FFF2-40B4-BE49-F238E27FC236}">
                  <a16:creationId xmlns:a16="http://schemas.microsoft.com/office/drawing/2014/main" id="{17CE0359-562E-0C00-9A7C-19FB4BC670FF}"/>
                </a:ext>
              </a:extLst>
            </p:cNvPr>
            <p:cNvSpPr txBox="1"/>
            <p:nvPr/>
          </p:nvSpPr>
          <p:spPr>
            <a:xfrm>
              <a:off x="1167854" y="2348514"/>
              <a:ext cx="10722738" cy="2954655"/>
            </a:xfrm>
            <a:prstGeom prst="rect">
              <a:avLst/>
            </a:prstGeom>
            <a:noFill/>
          </p:spPr>
          <p:txBody>
            <a:bodyPr wrap="square" rtlCol="0">
              <a:spAutoFit/>
            </a:bodyPr>
            <a:lstStyle/>
            <a:p>
              <a:r>
                <a:rPr lang="en-US" sz="2000" b="1" dirty="0">
                  <a:solidFill>
                    <a:schemeClr val="accent5">
                      <a:lumMod val="75000"/>
                    </a:schemeClr>
                  </a:solidFill>
                  <a:latin typeface="+mj-lt"/>
                  <a:ea typeface="+mj-ea"/>
                  <a:cs typeface="+mj-cs"/>
                </a:rPr>
                <a:t>Die </a:t>
              </a:r>
              <a:r>
                <a:rPr lang="de-DE" sz="2000" b="1" dirty="0">
                  <a:solidFill>
                    <a:schemeClr val="accent5">
                      <a:lumMod val="75000"/>
                    </a:schemeClr>
                  </a:solidFill>
                  <a:latin typeface="+mj-lt"/>
                  <a:ea typeface="+mj-ea"/>
                  <a:cs typeface="+mj-cs"/>
                </a:rPr>
                <a:t>poetische Produktion: </a:t>
              </a:r>
            </a:p>
            <a:p>
              <a:pPr marL="285750" indent="-285750">
                <a:buFont typeface="Arial" panose="020B0604020202020204" pitchFamily="34" charset="0"/>
                <a:buChar char="•"/>
              </a:pPr>
              <a:r>
                <a:rPr lang="de-DE" dirty="0"/>
                <a:t>wird durch </a:t>
              </a:r>
              <a:r>
                <a:rPr lang="de-DE" b="1" dirty="0"/>
                <a:t>das Genie </a:t>
              </a:r>
              <a:r>
                <a:rPr lang="de-DE" dirty="0"/>
                <a:t>des Dichters und nicht durch Regeln und Techniken bestimmt,</a:t>
              </a:r>
            </a:p>
            <a:p>
              <a:pPr marL="285750" indent="-285750">
                <a:buFont typeface="Arial" panose="020B0604020202020204" pitchFamily="34" charset="0"/>
                <a:buChar char="•"/>
              </a:pPr>
              <a:r>
                <a:rPr lang="de-DE" dirty="0"/>
                <a:t>distanziert sich von Rationalismus,</a:t>
              </a:r>
            </a:p>
            <a:p>
              <a:pPr marL="285750" indent="-285750">
                <a:buFont typeface="Arial" panose="020B0604020202020204" pitchFamily="34" charset="0"/>
                <a:buChar char="•"/>
              </a:pPr>
              <a:r>
                <a:rPr lang="de-DE" dirty="0"/>
                <a:t>ist Ausdruck der </a:t>
              </a:r>
              <a:r>
                <a:rPr lang="de-DE" b="1" dirty="0"/>
                <a:t>Subjektivität</a:t>
              </a:r>
              <a:r>
                <a:rPr lang="de-DE" dirty="0"/>
                <a:t>,</a:t>
              </a:r>
            </a:p>
            <a:p>
              <a:pPr marL="285750" indent="-285750">
                <a:buFont typeface="Arial" panose="020B0604020202020204" pitchFamily="34" charset="0"/>
                <a:buChar char="•"/>
              </a:pPr>
              <a:r>
                <a:rPr lang="de-DE" dirty="0"/>
                <a:t>benutzt die </a:t>
              </a:r>
              <a:r>
                <a:rPr lang="de-DE" b="1" dirty="0"/>
                <a:t>Sprache des Herzens </a:t>
              </a:r>
              <a:r>
                <a:rPr lang="de-DE" dirty="0"/>
                <a:t>und </a:t>
              </a:r>
              <a:r>
                <a:rPr lang="de-DE" b="1" dirty="0"/>
                <a:t>der Empfindung</a:t>
              </a:r>
              <a:r>
                <a:rPr lang="de-DE" dirty="0"/>
                <a:t>,</a:t>
              </a:r>
            </a:p>
            <a:p>
              <a:pPr marL="285750" indent="-285750">
                <a:buFont typeface="Arial" panose="020B0604020202020204" pitchFamily="34" charset="0"/>
                <a:buChar char="•"/>
              </a:pPr>
              <a:r>
                <a:rPr lang="de-DE" dirty="0"/>
                <a:t>spricht das Herz, die Empfindung des Lesers, des Zuschauers an,</a:t>
              </a:r>
            </a:p>
            <a:p>
              <a:pPr marL="285750" indent="-285750">
                <a:buFont typeface="Arial" panose="020B0604020202020204" pitchFamily="34" charset="0"/>
                <a:buChar char="•"/>
              </a:pPr>
              <a:r>
                <a:rPr lang="de-DE" dirty="0"/>
                <a:t>hat </a:t>
              </a:r>
              <a:r>
                <a:rPr lang="de-DE" b="1" dirty="0"/>
                <a:t>keine didaktische Ziele</a:t>
              </a:r>
              <a:r>
                <a:rPr lang="de-DE" dirty="0"/>
                <a:t>,</a:t>
              </a:r>
            </a:p>
            <a:p>
              <a:pPr marL="285750" indent="-285750">
                <a:buFont typeface="Arial" panose="020B0604020202020204" pitchFamily="34" charset="0"/>
                <a:buChar char="•"/>
              </a:pPr>
              <a:r>
                <a:rPr lang="de-DE" dirty="0"/>
                <a:t>will keine Moral und Tugend predigen,</a:t>
              </a:r>
            </a:p>
            <a:p>
              <a:pPr marL="285750" indent="-285750">
                <a:buFont typeface="Arial" panose="020B0604020202020204" pitchFamily="34" charset="0"/>
                <a:buChar char="•"/>
              </a:pPr>
              <a:r>
                <a:rPr lang="de-DE" dirty="0"/>
                <a:t>will Leidenschaft und Pathos vermitteln.</a:t>
              </a:r>
            </a:p>
            <a:p>
              <a:endParaRPr lang="el-GR" dirty="0"/>
            </a:p>
          </p:txBody>
        </p:sp>
        <p:sp>
          <p:nvSpPr>
            <p:cNvPr id="16" name="TextBox 15">
              <a:extLst>
                <a:ext uri="{FF2B5EF4-FFF2-40B4-BE49-F238E27FC236}">
                  <a16:creationId xmlns:a16="http://schemas.microsoft.com/office/drawing/2014/main" id="{FB017A95-6C85-B6B5-621C-DA7BAE35B574}"/>
                </a:ext>
              </a:extLst>
            </p:cNvPr>
            <p:cNvSpPr txBox="1"/>
            <p:nvPr/>
          </p:nvSpPr>
          <p:spPr>
            <a:xfrm>
              <a:off x="1167855" y="1068278"/>
              <a:ext cx="10213318" cy="1477328"/>
            </a:xfrm>
            <a:prstGeom prst="rect">
              <a:avLst/>
            </a:prstGeom>
            <a:noFill/>
          </p:spPr>
          <p:txBody>
            <a:bodyPr wrap="square" rtlCol="0">
              <a:spAutoFit/>
            </a:bodyPr>
            <a:lstStyle/>
            <a:p>
              <a:pPr marL="285750" indent="-285750">
                <a:buFont typeface="Arial" panose="020B0604020202020204" pitchFamily="34" charset="0"/>
                <a:buChar char="•"/>
              </a:pPr>
              <a:r>
                <a:rPr lang="de-DE" b="1" dirty="0"/>
                <a:t>Protestbewegung</a:t>
              </a:r>
              <a:r>
                <a:rPr lang="de-DE" dirty="0"/>
                <a:t> junger Intellektueller gegen die erzieherischen Vernunft- und Tugendforderungen der Aufklärung und die Bindungen der ständisch – feudalen Ordnung. </a:t>
              </a:r>
            </a:p>
            <a:p>
              <a:pPr marL="285750" indent="-285750">
                <a:buFont typeface="Arial" panose="020B0604020202020204" pitchFamily="34" charset="0"/>
                <a:buChar char="•"/>
              </a:pPr>
              <a:r>
                <a:rPr lang="de-DE" b="1" dirty="0"/>
                <a:t>Johann Gottfried Herder </a:t>
              </a:r>
              <a:r>
                <a:rPr lang="de-DE" dirty="0"/>
                <a:t>(1744-1803) gilt als großer Anreger, als wichtiger Ideengeber und als Haupt-Repräsentant dieser Epoche. </a:t>
              </a:r>
            </a:p>
            <a:p>
              <a:endParaRPr lang="el-GR" dirty="0"/>
            </a:p>
          </p:txBody>
        </p:sp>
        <p:sp>
          <p:nvSpPr>
            <p:cNvPr id="17" name="TextBox 16">
              <a:extLst>
                <a:ext uri="{FF2B5EF4-FFF2-40B4-BE49-F238E27FC236}">
                  <a16:creationId xmlns:a16="http://schemas.microsoft.com/office/drawing/2014/main" id="{1FA3B144-4835-D009-882F-DA75F55520EC}"/>
                </a:ext>
              </a:extLst>
            </p:cNvPr>
            <p:cNvSpPr txBox="1"/>
            <p:nvPr/>
          </p:nvSpPr>
          <p:spPr>
            <a:xfrm>
              <a:off x="1167853" y="4968754"/>
              <a:ext cx="9678162" cy="1508105"/>
            </a:xfrm>
            <a:prstGeom prst="rect">
              <a:avLst/>
            </a:prstGeom>
            <a:noFill/>
          </p:spPr>
          <p:txBody>
            <a:bodyPr wrap="square" rtlCol="0">
              <a:spAutoFit/>
            </a:bodyPr>
            <a:lstStyle/>
            <a:p>
              <a:r>
                <a:rPr lang="en-US" sz="2000" b="1" dirty="0" err="1">
                  <a:solidFill>
                    <a:schemeClr val="accent5">
                      <a:lumMod val="75000"/>
                    </a:schemeClr>
                  </a:solidFill>
                  <a:latin typeface="+mj-lt"/>
                  <a:ea typeface="+mj-ea"/>
                  <a:cs typeface="+mj-cs"/>
                </a:rPr>
                <a:t>Kernbegriffe</a:t>
              </a:r>
              <a:r>
                <a:rPr lang="de-DE" sz="2000" b="1" dirty="0">
                  <a:solidFill>
                    <a:schemeClr val="accent5">
                      <a:lumMod val="75000"/>
                    </a:schemeClr>
                  </a:solidFill>
                  <a:latin typeface="+mj-lt"/>
                  <a:ea typeface="+mj-ea"/>
                  <a:cs typeface="+mj-cs"/>
                </a:rPr>
                <a:t>:</a:t>
              </a:r>
            </a:p>
            <a:p>
              <a:pPr marL="285750" indent="-285750">
                <a:buFont typeface="Arial" panose="020B0604020202020204" pitchFamily="34" charset="0"/>
                <a:buChar char="•"/>
              </a:pPr>
              <a:r>
                <a:rPr lang="de-DE" dirty="0"/>
                <a:t>Natur vs. Kultur</a:t>
              </a:r>
            </a:p>
            <a:p>
              <a:pPr marL="285750" indent="-285750">
                <a:buFont typeface="Arial" panose="020B0604020202020204" pitchFamily="34" charset="0"/>
                <a:buChar char="•"/>
              </a:pPr>
              <a:r>
                <a:rPr lang="de-DE" dirty="0"/>
                <a:t>Genie vs. Regeln</a:t>
              </a:r>
            </a:p>
            <a:p>
              <a:pPr marL="285750" indent="-285750">
                <a:buFont typeface="Arial" panose="020B0604020202020204" pitchFamily="34" charset="0"/>
                <a:buChar char="•"/>
              </a:pPr>
              <a:r>
                <a:rPr lang="de-DE" dirty="0"/>
                <a:t>Wirklichkeit vs. Theorie</a:t>
              </a:r>
            </a:p>
            <a:p>
              <a:pPr marL="285750" indent="-285750">
                <a:buFont typeface="Arial" panose="020B0604020202020204" pitchFamily="34" charset="0"/>
                <a:buChar char="•"/>
              </a:pPr>
              <a:r>
                <a:rPr lang="de-DE" dirty="0"/>
                <a:t>Leben vs. Lesen </a:t>
              </a:r>
            </a:p>
          </p:txBody>
        </p:sp>
      </p:grpSp>
    </p:spTree>
    <p:extLst>
      <p:ext uri="{BB962C8B-B14F-4D97-AF65-F5344CB8AC3E}">
        <p14:creationId xmlns:p14="http://schemas.microsoft.com/office/powerpoint/2010/main" val="359935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en-US" b="1" dirty="0">
                <a:solidFill>
                  <a:schemeClr val="accent5">
                    <a:lumMod val="75000"/>
                  </a:schemeClr>
                </a:solidFill>
              </a:rPr>
              <a:t>Der Genie – </a:t>
            </a:r>
            <a:r>
              <a:rPr lang="en-US" b="1" dirty="0" err="1">
                <a:solidFill>
                  <a:schemeClr val="accent5">
                    <a:lumMod val="75000"/>
                  </a:schemeClr>
                </a:solidFill>
              </a:rPr>
              <a:t>Begriff</a:t>
            </a:r>
            <a:endParaRPr lang="en-US" b="1" dirty="0">
              <a:solidFill>
                <a:schemeClr val="accent5">
                  <a:lumMod val="75000"/>
                </a:schemeClr>
              </a:solidFill>
            </a:endParaRPr>
          </a:p>
          <a:p>
            <a:pPr>
              <a:spcAft>
                <a:spcPts val="600"/>
              </a:spcAft>
            </a:pPr>
            <a:endParaRPr lang="en-US" dirty="0"/>
          </a:p>
          <a:p>
            <a:pPr>
              <a:spcAft>
                <a:spcPts val="600"/>
              </a:spcAft>
            </a:pPr>
            <a:endParaRPr lang="en-GB" dirty="0"/>
          </a:p>
        </p:txBody>
      </p:sp>
      <p:sp>
        <p:nvSpPr>
          <p:cNvPr id="17" name="TextBox 16">
            <a:extLst>
              <a:ext uri="{FF2B5EF4-FFF2-40B4-BE49-F238E27FC236}">
                <a16:creationId xmlns:a16="http://schemas.microsoft.com/office/drawing/2014/main" id="{1FA3B144-4835-D009-882F-DA75F55520EC}"/>
              </a:ext>
            </a:extLst>
          </p:cNvPr>
          <p:cNvSpPr txBox="1"/>
          <p:nvPr/>
        </p:nvSpPr>
        <p:spPr>
          <a:xfrm>
            <a:off x="201172" y="683390"/>
            <a:ext cx="10851527" cy="1754326"/>
          </a:xfrm>
          <a:prstGeom prst="rect">
            <a:avLst/>
          </a:prstGeom>
          <a:noFill/>
        </p:spPr>
        <p:txBody>
          <a:bodyPr wrap="square" rtlCol="0">
            <a:spAutoFit/>
          </a:bodyPr>
          <a:lstStyle/>
          <a:p>
            <a:endParaRPr lang="en-US" dirty="0">
              <a:solidFill>
                <a:schemeClr val="accent1"/>
              </a:solidFill>
            </a:endParaRPr>
          </a:p>
          <a:p>
            <a:pPr marL="285750" indent="-285750">
              <a:buFont typeface="Arial" panose="020B0604020202020204" pitchFamily="34" charset="0"/>
              <a:buChar char="•"/>
            </a:pPr>
            <a:r>
              <a:rPr lang="en-US" dirty="0"/>
              <a:t>Der Genie – </a:t>
            </a:r>
            <a:r>
              <a:rPr lang="en-US" dirty="0" err="1"/>
              <a:t>Begriff</a:t>
            </a:r>
            <a:r>
              <a:rPr lang="en-US" dirty="0"/>
              <a:t> </a:t>
            </a:r>
            <a:r>
              <a:rPr lang="en-US" dirty="0" err="1"/>
              <a:t>stammt</a:t>
            </a:r>
            <a:r>
              <a:rPr lang="en-US" dirty="0"/>
              <a:t> </a:t>
            </a:r>
            <a:r>
              <a:rPr lang="en-US" dirty="0" err="1"/>
              <a:t>aus</a:t>
            </a:r>
            <a:r>
              <a:rPr lang="en-US" dirty="0"/>
              <a:t> den </a:t>
            </a:r>
            <a:r>
              <a:rPr lang="en-US" dirty="0" err="1"/>
              <a:t>nach</a:t>
            </a:r>
            <a:r>
              <a:rPr lang="en-US" dirty="0"/>
              <a:t> England </a:t>
            </a:r>
            <a:r>
              <a:rPr lang="en-US" dirty="0" err="1"/>
              <a:t>tendierenden</a:t>
            </a:r>
            <a:r>
              <a:rPr lang="en-US" dirty="0"/>
              <a:t> </a:t>
            </a:r>
            <a:r>
              <a:rPr lang="en-US" dirty="0" err="1"/>
              <a:t>Theorien</a:t>
            </a:r>
            <a:r>
              <a:rPr lang="en-US" dirty="0"/>
              <a:t>, die das Genie </a:t>
            </a:r>
            <a:r>
              <a:rPr lang="en-US" dirty="0" err="1"/>
              <a:t>mit</a:t>
            </a:r>
            <a:r>
              <a:rPr lang="en-US" dirty="0"/>
              <a:t> der </a:t>
            </a:r>
            <a:r>
              <a:rPr lang="en-US" b="1" dirty="0"/>
              <a:t>Idee des </a:t>
            </a:r>
            <a:r>
              <a:rPr lang="en-US" b="1" dirty="0" err="1"/>
              <a:t>Schöpferischen</a:t>
            </a:r>
            <a:r>
              <a:rPr lang="en-US" dirty="0"/>
              <a:t> </a:t>
            </a:r>
            <a:r>
              <a:rPr lang="en-US" dirty="0" err="1"/>
              <a:t>verbanden</a:t>
            </a:r>
            <a:r>
              <a:rPr lang="en-US" dirty="0"/>
              <a:t>.</a:t>
            </a:r>
          </a:p>
          <a:p>
            <a:pPr marL="285750" indent="-285750">
              <a:buFont typeface="Arial" panose="020B0604020202020204" pitchFamily="34" charset="0"/>
              <a:buChar char="•"/>
            </a:pPr>
            <a:r>
              <a:rPr lang="en-US" dirty="0"/>
              <a:t>Anthony Shaftesbury (1671- 1713) und Edward Young </a:t>
            </a:r>
            <a:r>
              <a:rPr lang="en-US" dirty="0" err="1"/>
              <a:t>bestimmten</a:t>
            </a:r>
            <a:r>
              <a:rPr lang="en-US" dirty="0"/>
              <a:t> die Genie – </a:t>
            </a:r>
            <a:r>
              <a:rPr lang="en-US" dirty="0" err="1"/>
              <a:t>Ästhetik</a:t>
            </a:r>
            <a:r>
              <a:rPr lang="en-US" dirty="0"/>
              <a:t> des Sturm und </a:t>
            </a:r>
            <a:r>
              <a:rPr lang="en-US" dirty="0" err="1"/>
              <a:t>Drang</a:t>
            </a:r>
            <a:r>
              <a:rPr lang="en-US" dirty="0"/>
              <a:t> in Deutschland. </a:t>
            </a:r>
          </a:p>
          <a:p>
            <a:endParaRPr lang="en-US" dirty="0"/>
          </a:p>
        </p:txBody>
      </p:sp>
      <p:sp>
        <p:nvSpPr>
          <p:cNvPr id="6" name="TextBox 5">
            <a:extLst>
              <a:ext uri="{FF2B5EF4-FFF2-40B4-BE49-F238E27FC236}">
                <a16:creationId xmlns:a16="http://schemas.microsoft.com/office/drawing/2014/main" id="{9A3706DF-CB58-7E56-96D8-C9156DD72EA8}"/>
              </a:ext>
            </a:extLst>
          </p:cNvPr>
          <p:cNvSpPr txBox="1"/>
          <p:nvPr/>
        </p:nvSpPr>
        <p:spPr>
          <a:xfrm>
            <a:off x="1166174" y="2147251"/>
            <a:ext cx="9564709" cy="3139321"/>
          </a:xfrm>
          <a:prstGeom prst="rect">
            <a:avLst/>
          </a:prstGeom>
          <a:solidFill>
            <a:schemeClr val="accent1">
              <a:lumMod val="40000"/>
              <a:lumOff val="60000"/>
            </a:schemeClr>
          </a:solidFill>
        </p:spPr>
        <p:txBody>
          <a:bodyPr wrap="square" rtlCol="0">
            <a:spAutoFit/>
          </a:bodyPr>
          <a:lstStyle/>
          <a:p>
            <a:pPr algn="just"/>
            <a:r>
              <a:rPr lang="de-DE" b="0" i="1" dirty="0">
                <a:solidFill>
                  <a:srgbClr val="000000"/>
                </a:solidFill>
                <a:effectLst/>
              </a:rPr>
              <a:t>„Der Mann, der den Namen eines Dichters wahrhaftig und in dem eigentlichen Sinn verdient, der, als ein wahrer Künstler oder Baumeister in dieser Art, so wohl Menschen als Sitten schildern, der einer Handlung ihre gehörige Form und ihre Verhältnisse geben kann, ist, wo ich nicht irre, ein ganz anders Geschöpf</a:t>
            </a:r>
            <a:r>
              <a:rPr lang="de-DE" i="1" dirty="0">
                <a:solidFill>
                  <a:srgbClr val="000000"/>
                </a:solidFill>
              </a:rPr>
              <a:t>. Denn ein solcher Dichter ist in der Tat ein andrer Schöpfer, </a:t>
            </a:r>
            <a:r>
              <a:rPr lang="de-DE" b="0" i="1" dirty="0">
                <a:solidFill>
                  <a:srgbClr val="000000"/>
                </a:solidFill>
                <a:effectLst/>
              </a:rPr>
              <a:t>ein wahrer Prometheus unter Jupiter. Gleich jenem obersten Künstler oder der allgemeinen bildenden Natur, formt er ein Ganzes, wohl zusammenhängend, und in sich selbst wohl abgemessen, mit richtiger Anordnung und Zusammenfügung seiner Teile. Er bezeichnet das Gebiet jeder Leidenschaft, und kennt genau jeder derselben Ton und Maß, wodurch er sie mit Richtigkeit schildert; er zeichnet das Erhabene der Empfindungen und der Handlung, und unterscheidet das Schöne von dem </a:t>
            </a:r>
            <a:r>
              <a:rPr lang="de-DE" b="0" i="1" dirty="0" err="1">
                <a:solidFill>
                  <a:srgbClr val="000000"/>
                </a:solidFill>
                <a:effectLst/>
              </a:rPr>
              <a:t>Häßlichen</a:t>
            </a:r>
            <a:r>
              <a:rPr lang="de-DE" b="0" i="1" dirty="0">
                <a:solidFill>
                  <a:srgbClr val="000000"/>
                </a:solidFill>
                <a:effectLst/>
              </a:rPr>
              <a:t>, das Liebenswürdige von dem Verächtlichen.“ </a:t>
            </a:r>
          </a:p>
          <a:p>
            <a:pPr algn="just"/>
            <a:r>
              <a:rPr lang="de-DE" b="0" i="1" dirty="0">
                <a:solidFill>
                  <a:srgbClr val="000000"/>
                </a:solidFill>
                <a:effectLst/>
              </a:rPr>
              <a:t>- (Shaftes</a:t>
            </a:r>
            <a:r>
              <a:rPr lang="de-DE" i="1" dirty="0">
                <a:solidFill>
                  <a:srgbClr val="000000"/>
                </a:solidFill>
              </a:rPr>
              <a:t>bury (1710): </a:t>
            </a:r>
            <a:r>
              <a:rPr lang="de-DE" i="1" dirty="0" err="1">
                <a:solidFill>
                  <a:srgbClr val="000000"/>
                </a:solidFill>
              </a:rPr>
              <a:t>Advice</a:t>
            </a:r>
            <a:r>
              <a:rPr lang="de-DE" i="1" dirty="0">
                <a:solidFill>
                  <a:srgbClr val="000000"/>
                </a:solidFill>
              </a:rPr>
              <a:t> </a:t>
            </a:r>
            <a:r>
              <a:rPr lang="de-DE" i="1" dirty="0" err="1">
                <a:solidFill>
                  <a:srgbClr val="000000"/>
                </a:solidFill>
              </a:rPr>
              <a:t>to</a:t>
            </a:r>
            <a:r>
              <a:rPr lang="de-DE" i="1" dirty="0">
                <a:solidFill>
                  <a:srgbClr val="000000"/>
                </a:solidFill>
              </a:rPr>
              <a:t> an </a:t>
            </a:r>
            <a:r>
              <a:rPr lang="de-DE" i="1" dirty="0" err="1">
                <a:solidFill>
                  <a:srgbClr val="000000"/>
                </a:solidFill>
              </a:rPr>
              <a:t>author</a:t>
            </a:r>
            <a:r>
              <a:rPr lang="de-DE" i="1" dirty="0">
                <a:solidFill>
                  <a:srgbClr val="000000"/>
                </a:solidFill>
              </a:rPr>
              <a:t>)</a:t>
            </a:r>
            <a:endParaRPr lang="de-DE" i="1" dirty="0"/>
          </a:p>
        </p:txBody>
      </p:sp>
      <p:sp>
        <p:nvSpPr>
          <p:cNvPr id="9" name="TextBox 8">
            <a:extLst>
              <a:ext uri="{FF2B5EF4-FFF2-40B4-BE49-F238E27FC236}">
                <a16:creationId xmlns:a16="http://schemas.microsoft.com/office/drawing/2014/main" id="{817C61E2-FFDA-F65B-E9D2-192CFD9478FB}"/>
              </a:ext>
            </a:extLst>
          </p:cNvPr>
          <p:cNvSpPr txBox="1"/>
          <p:nvPr/>
        </p:nvSpPr>
        <p:spPr>
          <a:xfrm>
            <a:off x="201172" y="5313276"/>
            <a:ext cx="9943422" cy="1200329"/>
          </a:xfrm>
          <a:prstGeom prst="rect">
            <a:avLst/>
          </a:prstGeom>
          <a:noFill/>
        </p:spPr>
        <p:txBody>
          <a:bodyPr wrap="square" rtlCol="0">
            <a:spAutoFit/>
          </a:bodyPr>
          <a:lstStyle/>
          <a:p>
            <a:pPr marL="285750" indent="-285750">
              <a:buFont typeface="Arial" panose="020B0604020202020204" pitchFamily="34" charset="0"/>
              <a:buChar char="•"/>
            </a:pPr>
            <a:r>
              <a:rPr lang="en-US" dirty="0" err="1"/>
              <a:t>Diese</a:t>
            </a:r>
            <a:r>
              <a:rPr lang="en-US" dirty="0"/>
              <a:t> göttliche Schöpferkeit bedeutete </a:t>
            </a:r>
            <a:r>
              <a:rPr lang="en-US" b="1" dirty="0" err="1"/>
              <a:t>Unabhängigkeit</a:t>
            </a:r>
            <a:r>
              <a:rPr lang="en-US" b="1" dirty="0"/>
              <a:t> von </a:t>
            </a:r>
            <a:r>
              <a:rPr lang="en-US" b="1" dirty="0" err="1"/>
              <a:t>Vorbildern</a:t>
            </a:r>
            <a:r>
              <a:rPr lang="en-US" dirty="0"/>
              <a:t>.</a:t>
            </a:r>
          </a:p>
          <a:p>
            <a:pPr marL="285750" indent="-285750">
              <a:buFont typeface="Arial" panose="020B0604020202020204" pitchFamily="34" charset="0"/>
              <a:buChar char="•"/>
            </a:pPr>
            <a:r>
              <a:rPr lang="en-US" dirty="0"/>
              <a:t>Der Dichter </a:t>
            </a:r>
            <a:r>
              <a:rPr lang="en-US" dirty="0" err="1"/>
              <a:t>schaffte</a:t>
            </a:r>
            <a:r>
              <a:rPr lang="en-US" dirty="0"/>
              <a:t> </a:t>
            </a:r>
            <a:r>
              <a:rPr lang="en-US" b="1" dirty="0" err="1"/>
              <a:t>ein</a:t>
            </a:r>
            <a:r>
              <a:rPr lang="en-US" b="1" dirty="0"/>
              <a:t> </a:t>
            </a:r>
            <a:r>
              <a:rPr lang="en-US" b="1" dirty="0" err="1"/>
              <a:t>harmonisches</a:t>
            </a:r>
            <a:r>
              <a:rPr lang="en-US" b="1" dirty="0"/>
              <a:t> </a:t>
            </a:r>
            <a:r>
              <a:rPr lang="en-US" b="1" dirty="0" err="1"/>
              <a:t>Ganzen</a:t>
            </a:r>
            <a:r>
              <a:rPr lang="en-US" dirty="0"/>
              <a:t>. </a:t>
            </a:r>
          </a:p>
          <a:p>
            <a:pPr marL="285750" indent="-285750">
              <a:buFont typeface="Arial" panose="020B0604020202020204" pitchFamily="34" charset="0"/>
              <a:buChar char="•"/>
            </a:pPr>
            <a:r>
              <a:rPr lang="en-US" b="1" dirty="0" err="1"/>
              <a:t>Individualität</a:t>
            </a:r>
            <a:r>
              <a:rPr lang="en-US" dirty="0"/>
              <a:t> und </a:t>
            </a:r>
            <a:r>
              <a:rPr lang="en-US" b="1" dirty="0" err="1"/>
              <a:t>Originalität</a:t>
            </a:r>
            <a:r>
              <a:rPr lang="en-US" dirty="0"/>
              <a:t> </a:t>
            </a:r>
            <a:r>
              <a:rPr lang="en-US" dirty="0" err="1"/>
              <a:t>werden</a:t>
            </a:r>
            <a:r>
              <a:rPr lang="en-US" dirty="0"/>
              <a:t> </a:t>
            </a:r>
            <a:r>
              <a:rPr lang="en-US" dirty="0" err="1"/>
              <a:t>vor</a:t>
            </a:r>
            <a:r>
              <a:rPr lang="en-US" dirty="0"/>
              <a:t> </a:t>
            </a:r>
            <a:r>
              <a:rPr lang="en-US" dirty="0" err="1"/>
              <a:t>allem</a:t>
            </a:r>
            <a:r>
              <a:rPr lang="en-US" dirty="0"/>
              <a:t> </a:t>
            </a:r>
            <a:r>
              <a:rPr lang="en-US" dirty="0" err="1"/>
              <a:t>vom</a:t>
            </a:r>
            <a:r>
              <a:rPr lang="en-US" dirty="0"/>
              <a:t> </a:t>
            </a:r>
            <a:r>
              <a:rPr lang="en-US" dirty="0" err="1"/>
              <a:t>Künstler</a:t>
            </a:r>
            <a:r>
              <a:rPr lang="en-US" dirty="0"/>
              <a:t> </a:t>
            </a:r>
            <a:r>
              <a:rPr lang="en-US" dirty="0" err="1"/>
              <a:t>erwartet</a:t>
            </a:r>
            <a:r>
              <a:rPr lang="en-US" dirty="0"/>
              <a:t>.</a:t>
            </a:r>
          </a:p>
          <a:p>
            <a:pPr marL="285750" indent="-285750">
              <a:buFont typeface="Arial" panose="020B0604020202020204" pitchFamily="34" charset="0"/>
              <a:buChar char="•"/>
            </a:pPr>
            <a:r>
              <a:rPr lang="de-DE" b="1" dirty="0"/>
              <a:t>William Shakespeare</a:t>
            </a:r>
            <a:r>
              <a:rPr lang="de-DE" dirty="0"/>
              <a:t> war das verehrte Vorbild. Er gilt als die Personifikation des Poetischen.</a:t>
            </a:r>
            <a:endParaRPr lang="en-US" dirty="0"/>
          </a:p>
        </p:txBody>
      </p:sp>
    </p:spTree>
    <p:extLst>
      <p:ext uri="{BB962C8B-B14F-4D97-AF65-F5344CB8AC3E}">
        <p14:creationId xmlns:p14="http://schemas.microsoft.com/office/powerpoint/2010/main" val="176884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en-US" b="1" dirty="0">
                <a:solidFill>
                  <a:schemeClr val="accent5">
                    <a:lumMod val="75000"/>
                  </a:schemeClr>
                </a:solidFill>
              </a:rPr>
              <a:t>Der Genie – </a:t>
            </a:r>
            <a:r>
              <a:rPr lang="en-US" b="1" dirty="0" err="1">
                <a:solidFill>
                  <a:schemeClr val="accent5">
                    <a:lumMod val="75000"/>
                  </a:schemeClr>
                </a:solidFill>
              </a:rPr>
              <a:t>Begriff</a:t>
            </a:r>
            <a:endParaRPr lang="en-US" b="1" dirty="0">
              <a:solidFill>
                <a:schemeClr val="accent5">
                  <a:lumMod val="75000"/>
                </a:schemeClr>
              </a:solidFill>
            </a:endParaRPr>
          </a:p>
          <a:p>
            <a:pPr>
              <a:spcAft>
                <a:spcPts val="600"/>
              </a:spcAft>
            </a:pPr>
            <a:endParaRPr lang="en-GB" dirty="0"/>
          </a:p>
        </p:txBody>
      </p:sp>
      <p:sp>
        <p:nvSpPr>
          <p:cNvPr id="17" name="TextBox 16">
            <a:extLst>
              <a:ext uri="{FF2B5EF4-FFF2-40B4-BE49-F238E27FC236}">
                <a16:creationId xmlns:a16="http://schemas.microsoft.com/office/drawing/2014/main" id="{1FA3B144-4835-D009-882F-DA75F55520EC}"/>
              </a:ext>
            </a:extLst>
          </p:cNvPr>
          <p:cNvSpPr txBox="1"/>
          <p:nvPr/>
        </p:nvSpPr>
        <p:spPr>
          <a:xfrm>
            <a:off x="1157336" y="994470"/>
            <a:ext cx="10387748" cy="646331"/>
          </a:xfrm>
          <a:prstGeom prst="rect">
            <a:avLst/>
          </a:prstGeom>
          <a:noFill/>
        </p:spPr>
        <p:txBody>
          <a:bodyPr wrap="square" rtlCol="0">
            <a:spAutoFit/>
          </a:bodyPr>
          <a:lstStyle/>
          <a:p>
            <a:endParaRPr lang="en-US" dirty="0">
              <a:solidFill>
                <a:schemeClr val="accent1"/>
              </a:solidFill>
            </a:endParaRPr>
          </a:p>
          <a:p>
            <a:endParaRPr lang="en-US" dirty="0"/>
          </a:p>
        </p:txBody>
      </p:sp>
      <p:sp>
        <p:nvSpPr>
          <p:cNvPr id="6" name="TextBox 5">
            <a:extLst>
              <a:ext uri="{FF2B5EF4-FFF2-40B4-BE49-F238E27FC236}">
                <a16:creationId xmlns:a16="http://schemas.microsoft.com/office/drawing/2014/main" id="{9A3706DF-CB58-7E56-96D8-C9156DD72EA8}"/>
              </a:ext>
            </a:extLst>
          </p:cNvPr>
          <p:cNvSpPr txBox="1"/>
          <p:nvPr/>
        </p:nvSpPr>
        <p:spPr>
          <a:xfrm>
            <a:off x="149861" y="1104118"/>
            <a:ext cx="11734616" cy="369332"/>
          </a:xfrm>
          <a:prstGeom prst="rect">
            <a:avLst/>
          </a:prstGeom>
          <a:noFill/>
        </p:spPr>
        <p:txBody>
          <a:bodyPr wrap="square" rtlCol="0">
            <a:spAutoFit/>
          </a:bodyPr>
          <a:lstStyle/>
          <a:p>
            <a:pPr marL="285750" indent="-285750" algn="just">
              <a:buFont typeface="Arial" panose="020B0604020202020204" pitchFamily="34" charset="0"/>
              <a:buChar char="•"/>
            </a:pPr>
            <a:r>
              <a:rPr lang="de-DE" dirty="0"/>
              <a:t>Der </a:t>
            </a:r>
            <a:r>
              <a:rPr lang="de-DE" b="1" dirty="0"/>
              <a:t>Geniekult</a:t>
            </a:r>
            <a:r>
              <a:rPr lang="de-DE" dirty="0"/>
              <a:t> des Sturm und Drang zeigt sich am deutlichsten in Goethes Hymne </a:t>
            </a:r>
            <a:r>
              <a:rPr lang="de-DE" b="1" dirty="0"/>
              <a:t>"Prometheus" </a:t>
            </a:r>
            <a:r>
              <a:rPr lang="de-DE" dirty="0"/>
              <a:t>von 1774:</a:t>
            </a:r>
            <a:endParaRPr lang="de-DE" i="1" dirty="0"/>
          </a:p>
        </p:txBody>
      </p:sp>
      <p:sp>
        <p:nvSpPr>
          <p:cNvPr id="5" name="TextBox 4">
            <a:extLst>
              <a:ext uri="{FF2B5EF4-FFF2-40B4-BE49-F238E27FC236}">
                <a16:creationId xmlns:a16="http://schemas.microsoft.com/office/drawing/2014/main" id="{E7E67AEF-483D-D02C-FE1B-E240D21C2CEC}"/>
              </a:ext>
            </a:extLst>
          </p:cNvPr>
          <p:cNvSpPr txBox="1"/>
          <p:nvPr/>
        </p:nvSpPr>
        <p:spPr>
          <a:xfrm>
            <a:off x="3779583" y="1608423"/>
            <a:ext cx="3721051" cy="2862322"/>
          </a:xfrm>
          <a:prstGeom prst="rect">
            <a:avLst/>
          </a:prstGeom>
          <a:solidFill>
            <a:schemeClr val="accent1">
              <a:lumMod val="40000"/>
              <a:lumOff val="60000"/>
            </a:schemeClr>
          </a:solid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 Ich kenn nichts Ärmeres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unter der Sonn als euch, Götter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Hier sitz ich, forme Menschen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Nach meinem Bilde,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Ein Geschlecht das mir gleich sei,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Zu leiden, zu weinen,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Zu genießen und zu freuen sich</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Und dein nicht zu achten,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Wie ich!</a:t>
            </a:r>
            <a:endParaRPr lang="el-GR" dirty="0"/>
          </a:p>
        </p:txBody>
      </p:sp>
      <p:sp>
        <p:nvSpPr>
          <p:cNvPr id="7" name="TextBox 6">
            <a:extLst>
              <a:ext uri="{FF2B5EF4-FFF2-40B4-BE49-F238E27FC236}">
                <a16:creationId xmlns:a16="http://schemas.microsoft.com/office/drawing/2014/main" id="{39E3AB9A-1625-3E49-1125-65B45099C409}"/>
              </a:ext>
            </a:extLst>
          </p:cNvPr>
          <p:cNvSpPr txBox="1"/>
          <p:nvPr/>
        </p:nvSpPr>
        <p:spPr>
          <a:xfrm>
            <a:off x="209547" y="4638514"/>
            <a:ext cx="11734617" cy="2031325"/>
          </a:xfrm>
          <a:prstGeom prst="rect">
            <a:avLst/>
          </a:prstGeom>
          <a:noFill/>
        </p:spPr>
        <p:txBody>
          <a:bodyPr wrap="square" rtlCol="0">
            <a:spAutoFit/>
          </a:bodyPr>
          <a:lstStyle/>
          <a:p>
            <a:pPr marL="285750" indent="-285750">
              <a:buFont typeface="Arial" panose="020B0604020202020204" pitchFamily="34" charset="0"/>
              <a:buChar char="•"/>
            </a:pPr>
            <a:r>
              <a:rPr lang="de-DE" dirty="0">
                <a:solidFill>
                  <a:prstClr val="black"/>
                </a:solidFill>
              </a:rPr>
              <a:t>Es geht um einen </a:t>
            </a:r>
            <a:r>
              <a:rPr lang="de-DE" b="1" dirty="0">
                <a:solidFill>
                  <a:prstClr val="black"/>
                </a:solidFill>
              </a:rPr>
              <a:t>Protest gegen Normen und Vorgaben</a:t>
            </a:r>
            <a:r>
              <a:rPr lang="de-DE" dirty="0">
                <a:solidFill>
                  <a:prstClr val="black"/>
                </a:solidFill>
              </a:rPr>
              <a:t>.</a:t>
            </a:r>
          </a:p>
          <a:p>
            <a:pPr marL="285750" indent="-285750">
              <a:buFont typeface="Arial" panose="020B0604020202020204" pitchFamily="34" charset="0"/>
              <a:buChar char="•"/>
            </a:pPr>
            <a:r>
              <a:rPr lang="de-DE" dirty="0">
                <a:solidFill>
                  <a:prstClr val="black"/>
                </a:solidFill>
              </a:rPr>
              <a:t>Verherrlichung des Genies, das </a:t>
            </a:r>
            <a:r>
              <a:rPr lang="de-DE" b="1" dirty="0">
                <a:solidFill>
                  <a:prstClr val="black"/>
                </a:solidFill>
              </a:rPr>
              <a:t>sich trotzig von Autoritäten abwendet</a:t>
            </a:r>
            <a:r>
              <a:rPr lang="de-DE" dirty="0">
                <a:solidFill>
                  <a:prstClr val="black"/>
                </a:solidFill>
              </a:rPr>
              <a:t> und selbstbewusst eigene Schöpfungen hervorbringt.</a:t>
            </a:r>
          </a:p>
          <a:p>
            <a:pPr marL="285750" indent="-285750">
              <a:buFont typeface="Arial" panose="020B0604020202020204" pitchFamily="34" charset="0"/>
              <a:buChar char="•"/>
            </a:pPr>
            <a:r>
              <a:rPr lang="de-DE" b="1" dirty="0">
                <a:solidFill>
                  <a:prstClr val="black"/>
                </a:solidFill>
              </a:rPr>
              <a:t>Das Schöpferische</a:t>
            </a:r>
            <a:r>
              <a:rPr lang="de-DE" dirty="0">
                <a:solidFill>
                  <a:prstClr val="black"/>
                </a:solidFill>
              </a:rPr>
              <a:t> am Menschen ist </a:t>
            </a:r>
            <a:r>
              <a:rPr lang="de-DE" b="1" dirty="0">
                <a:solidFill>
                  <a:prstClr val="black"/>
                </a:solidFill>
              </a:rPr>
              <a:t>das Göttliche</a:t>
            </a:r>
            <a:r>
              <a:rPr lang="de-DE" dirty="0">
                <a:solidFill>
                  <a:prstClr val="black"/>
                </a:solidFill>
              </a:rPr>
              <a:t>. </a:t>
            </a:r>
          </a:p>
          <a:p>
            <a:pPr marL="285750" indent="-285750">
              <a:buFont typeface="Arial" panose="020B0604020202020204" pitchFamily="34" charset="0"/>
              <a:buChar char="•"/>
            </a:pPr>
            <a:r>
              <a:rPr lang="de-DE" dirty="0"/>
              <a:t>Die Prometheus – Figur steht für den genialen, regelfreien Dichter, der </a:t>
            </a:r>
            <a:r>
              <a:rPr lang="de-DE" b="1" dirty="0"/>
              <a:t>auch Menschen erschafft</a:t>
            </a:r>
            <a:r>
              <a:rPr lang="de-DE" dirty="0"/>
              <a:t>.</a:t>
            </a:r>
          </a:p>
          <a:p>
            <a:pPr marL="285750" indent="-285750">
              <a:buFont typeface="Arial" panose="020B0604020202020204" pitchFamily="34" charset="0"/>
              <a:buChar char="•"/>
            </a:pPr>
            <a:r>
              <a:rPr lang="de-DE" b="1" dirty="0"/>
              <a:t>Die Kunst </a:t>
            </a:r>
            <a:r>
              <a:rPr lang="de-DE" dirty="0"/>
              <a:t>wird als </a:t>
            </a:r>
            <a:r>
              <a:rPr lang="de-DE" b="1" dirty="0"/>
              <a:t>autonome Erschaffung neuer Welten </a:t>
            </a:r>
            <a:r>
              <a:rPr lang="de-DE" dirty="0"/>
              <a:t>betrachtet.</a:t>
            </a:r>
          </a:p>
          <a:p>
            <a:endParaRPr lang="el-GR" dirty="0"/>
          </a:p>
        </p:txBody>
      </p:sp>
    </p:spTree>
    <p:extLst>
      <p:ext uri="{BB962C8B-B14F-4D97-AF65-F5344CB8AC3E}">
        <p14:creationId xmlns:p14="http://schemas.microsoft.com/office/powerpoint/2010/main" val="397650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de-DE" b="1" dirty="0">
                <a:solidFill>
                  <a:schemeClr val="accent5">
                    <a:lumMod val="75000"/>
                  </a:schemeClr>
                </a:solidFill>
                <a:latin typeface="+mj-lt"/>
                <a:ea typeface="+mj-ea"/>
                <a:cs typeface="+mj-cs"/>
              </a:rPr>
              <a:t>Johann Gottfried Herder (1744-1802):</a:t>
            </a:r>
          </a:p>
          <a:p>
            <a:pPr>
              <a:spcAft>
                <a:spcPts val="600"/>
              </a:spcAft>
            </a:pPr>
            <a:endParaRPr lang="en-GB" dirty="0"/>
          </a:p>
        </p:txBody>
      </p:sp>
      <p:sp>
        <p:nvSpPr>
          <p:cNvPr id="5" name="TextBox 4">
            <a:extLst>
              <a:ext uri="{FF2B5EF4-FFF2-40B4-BE49-F238E27FC236}">
                <a16:creationId xmlns:a16="http://schemas.microsoft.com/office/drawing/2014/main" id="{9EE6B0D8-B31F-D021-59E8-27EF8829BBEE}"/>
              </a:ext>
            </a:extLst>
          </p:cNvPr>
          <p:cNvSpPr txBox="1"/>
          <p:nvPr/>
        </p:nvSpPr>
        <p:spPr>
          <a:xfrm>
            <a:off x="262816" y="1144753"/>
            <a:ext cx="11978096" cy="1754326"/>
          </a:xfrm>
          <a:prstGeom prst="rect">
            <a:avLst/>
          </a:prstGeom>
          <a:noFill/>
        </p:spPr>
        <p:txBody>
          <a:bodyPr wrap="square" rtlCol="0">
            <a:spAutoFit/>
          </a:bodyPr>
          <a:lstStyle/>
          <a:p>
            <a:pPr marL="285750" indent="-285750">
              <a:buFont typeface="Arial" panose="020B0604020202020204" pitchFamily="34" charset="0"/>
              <a:buChar cha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Herder</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kann als der wichtigster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Ideengeber </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und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Haupt-Repräsentant</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dieser Epoche gelten. </a:t>
            </a:r>
          </a:p>
          <a:p>
            <a:pPr marL="285750" indent="-285750">
              <a:buFont typeface="Arial" panose="020B0604020202020204" pitchFamily="34" charset="0"/>
              <a:buChar char="•"/>
            </a:pP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Als Initialereignis für den Sturm und </a:t>
            </a:r>
            <a:r>
              <a:rPr lang="de-DE" dirty="0">
                <a:solidFill>
                  <a:prstClr val="black"/>
                </a:solidFill>
                <a:latin typeface="Calibri" panose="020F0502020204030204"/>
              </a:rPr>
              <a:t>Drang gilt </a:t>
            </a:r>
            <a:r>
              <a:rPr lang="de-DE" b="1" dirty="0">
                <a:solidFill>
                  <a:prstClr val="black"/>
                </a:solidFill>
                <a:latin typeface="Calibri" panose="020F0502020204030204"/>
              </a:rPr>
              <a:t>Herders Reise von Riga nach Frankreich 1769</a:t>
            </a:r>
            <a:r>
              <a:rPr lang="de-DE" dirty="0">
                <a:solidFill>
                  <a:prstClr val="black"/>
                </a:solidFill>
                <a:latin typeface="Calibri" panose="020F0502020204030204"/>
              </a:rPr>
              <a:t>.</a:t>
            </a:r>
          </a:p>
          <a:p>
            <a:pPr marL="285750" indent="-285750">
              <a:buFont typeface="Arial" panose="020B0604020202020204" pitchFamily="34" charset="0"/>
              <a:buChar char="•"/>
            </a:pPr>
            <a:r>
              <a:rPr lang="de-DE" dirty="0">
                <a:solidFill>
                  <a:prstClr val="black"/>
                </a:solidFill>
                <a:latin typeface="Calibri" panose="020F0502020204030204"/>
              </a:rPr>
              <a:t>Diese dient der Bewältigung seiner Lebenskrise.</a:t>
            </a:r>
          </a:p>
          <a:p>
            <a:pPr marL="285750" indent="-285750">
              <a:buFont typeface="Arial" panose="020B0604020202020204" pitchFamily="34" charset="0"/>
              <a:buChar char="•"/>
            </a:pPr>
            <a:r>
              <a:rPr lang="de-DE" dirty="0">
                <a:solidFill>
                  <a:prstClr val="black"/>
                </a:solidFill>
                <a:latin typeface="Calibri" panose="020F0502020204030204"/>
              </a:rPr>
              <a:t>Seiner Krise liegt Rousseaus Leitidee über die </a:t>
            </a:r>
            <a:r>
              <a:rPr lang="de-DE" b="1" dirty="0">
                <a:solidFill>
                  <a:prstClr val="black"/>
                </a:solidFill>
                <a:latin typeface="Calibri" panose="020F0502020204030204"/>
              </a:rPr>
              <a:t>Abkehr von theoretisch – rationalistischer Kultur </a:t>
            </a:r>
            <a:r>
              <a:rPr lang="de-DE" dirty="0">
                <a:solidFill>
                  <a:prstClr val="black"/>
                </a:solidFill>
                <a:latin typeface="Calibri" panose="020F0502020204030204"/>
              </a:rPr>
              <a:t>zugrunde.</a:t>
            </a:r>
          </a:p>
          <a:p>
            <a:pPr marL="285750" indent="-285750">
              <a:buFont typeface="Arial" panose="020B0604020202020204" pitchFamily="34" charset="0"/>
              <a:buChar char="•"/>
            </a:pPr>
            <a:r>
              <a:rPr lang="de-DE" dirty="0">
                <a:solidFill>
                  <a:prstClr val="black"/>
                </a:solidFill>
                <a:latin typeface="Calibri" panose="020F0502020204030204"/>
              </a:rPr>
              <a:t>Er will sich von gesellschaftlichen Konventionen lösen.</a:t>
            </a:r>
          </a:p>
          <a:p>
            <a:endParaRPr lang="de-DE" dirty="0">
              <a:solidFill>
                <a:prstClr val="black"/>
              </a:solidFill>
              <a:latin typeface="Calibri" panose="020F0502020204030204"/>
            </a:endParaRPr>
          </a:p>
        </p:txBody>
      </p:sp>
      <p:sp>
        <p:nvSpPr>
          <p:cNvPr id="2" name="TextBox 1">
            <a:extLst>
              <a:ext uri="{FF2B5EF4-FFF2-40B4-BE49-F238E27FC236}">
                <a16:creationId xmlns:a16="http://schemas.microsoft.com/office/drawing/2014/main" id="{B0DE0377-7E06-4485-F712-8B42A6EA4374}"/>
              </a:ext>
            </a:extLst>
          </p:cNvPr>
          <p:cNvSpPr txBox="1"/>
          <p:nvPr/>
        </p:nvSpPr>
        <p:spPr>
          <a:xfrm>
            <a:off x="1272539" y="3267158"/>
            <a:ext cx="9701953" cy="2308324"/>
          </a:xfrm>
          <a:prstGeom prst="rect">
            <a:avLst/>
          </a:prstGeom>
          <a:solidFill>
            <a:schemeClr val="accent1">
              <a:lumMod val="40000"/>
              <a:lumOff val="60000"/>
            </a:schemeClr>
          </a:solidFill>
        </p:spPr>
        <p:txBody>
          <a:bodyPr wrap="square" rtlCol="0">
            <a:spAutoFit/>
          </a:bodyPr>
          <a:lstStyle/>
          <a:p>
            <a:pPr algn="just"/>
            <a:r>
              <a:rPr lang="de-DE" i="1" dirty="0">
                <a:solidFill>
                  <a:srgbClr val="000000"/>
                </a:solidFill>
              </a:rPr>
              <a:t>„</a:t>
            </a:r>
            <a:r>
              <a:rPr lang="de-DE" b="0" i="1" dirty="0">
                <a:solidFill>
                  <a:srgbClr val="000000"/>
                </a:solidFill>
                <a:effectLst/>
              </a:rPr>
              <a:t>Den 3 Jun.</a:t>
            </a:r>
            <a:r>
              <a:rPr lang="de-DE" b="0" i="1" dirty="0">
                <a:solidFill>
                  <a:srgbClr val="505050"/>
                </a:solidFill>
                <a:effectLst/>
              </a:rPr>
              <a:t> </a:t>
            </a:r>
            <a:r>
              <a:rPr lang="de-DE" b="0" i="1" dirty="0" err="1">
                <a:solidFill>
                  <a:srgbClr val="000000"/>
                </a:solidFill>
                <a:effectLst/>
              </a:rPr>
              <a:t>reisete</a:t>
            </a:r>
            <a:r>
              <a:rPr lang="de-DE" b="0" i="1" dirty="0">
                <a:solidFill>
                  <a:srgbClr val="000000"/>
                </a:solidFill>
                <a:effectLst/>
              </a:rPr>
              <a:t> ich aus Riga ab und den 25/5. ging ich in See, um ich weiß nicht wohin? zu gehen. Ein großer Theil unsrer Lebensbegebenheiten hängt </a:t>
            </a:r>
            <a:r>
              <a:rPr lang="de-DE" b="0" i="1" dirty="0" err="1">
                <a:solidFill>
                  <a:srgbClr val="000000"/>
                </a:solidFill>
                <a:effectLst/>
              </a:rPr>
              <a:t>würklich</a:t>
            </a:r>
            <a:r>
              <a:rPr lang="de-DE" b="0" i="1" dirty="0">
                <a:solidFill>
                  <a:srgbClr val="000000"/>
                </a:solidFill>
                <a:effectLst/>
              </a:rPr>
              <a:t> vom Wurf von Zufällen ab. So kam ich nach Riga, so in mein geistliches Amt und so ward ich </a:t>
            </a:r>
            <a:r>
              <a:rPr lang="de-DE" b="0" i="1" dirty="0" err="1">
                <a:solidFill>
                  <a:srgbClr val="000000"/>
                </a:solidFill>
                <a:effectLst/>
              </a:rPr>
              <a:t>deßelben</a:t>
            </a:r>
            <a:r>
              <a:rPr lang="de-DE" b="0" i="1" dirty="0">
                <a:solidFill>
                  <a:srgbClr val="000000"/>
                </a:solidFill>
                <a:effectLst/>
              </a:rPr>
              <a:t> los; so ging ich auf Reisen. </a:t>
            </a:r>
          </a:p>
          <a:p>
            <a:pPr algn="just"/>
            <a:r>
              <a:rPr lang="de-DE" b="0" i="1" dirty="0">
                <a:solidFill>
                  <a:srgbClr val="000000"/>
                </a:solidFill>
                <a:effectLst/>
              </a:rPr>
              <a:t>Ich gefiel mir nicht, als Gesellschafter weder, in dem Kreise, da ich war; noch in der Ausschließung, die ich mir gegeben hatte. Ich gefiel mir nicht als Schullehrer, die Sphäre war [für] mich zu enge, zu fremde, zu unpassend, und ich für meine Sphäre zu weit, zu fremde, zu beschäftigt. Ich gefiel mir nicht, als Bürger, da meine häusliche Lebensart Einschränkungen, wenig wesentliche Nutzbarkeiten, und eine faule, oft </a:t>
            </a:r>
            <a:r>
              <a:rPr lang="de-DE" b="0" i="1" dirty="0" err="1">
                <a:solidFill>
                  <a:srgbClr val="000000"/>
                </a:solidFill>
                <a:effectLst/>
              </a:rPr>
              <a:t>eckle</a:t>
            </a:r>
            <a:r>
              <a:rPr lang="de-DE" b="0" i="1" dirty="0">
                <a:solidFill>
                  <a:srgbClr val="000000"/>
                </a:solidFill>
                <a:effectLst/>
              </a:rPr>
              <a:t> Ruhe hatte.“ – (Herder: Journal meiner Reise im Jahre 1769) </a:t>
            </a:r>
            <a:endParaRPr lang="el-GR" i="1" dirty="0"/>
          </a:p>
        </p:txBody>
      </p:sp>
    </p:spTree>
    <p:extLst>
      <p:ext uri="{BB962C8B-B14F-4D97-AF65-F5344CB8AC3E}">
        <p14:creationId xmlns:p14="http://schemas.microsoft.com/office/powerpoint/2010/main" val="423490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Line 122">
            <a:extLst>
              <a:ext uri="{FF2B5EF4-FFF2-40B4-BE49-F238E27FC236}">
                <a16:creationId xmlns:a16="http://schemas.microsoft.com/office/drawing/2014/main" id="{13B8A74C-2084-41B2-883F-D3BFA5E8EEDF}"/>
              </a:ext>
            </a:extLst>
          </p:cNvPr>
          <p:cNvSpPr>
            <a:spLocks noChangeShapeType="1"/>
          </p:cNvSpPr>
          <p:nvPr/>
        </p:nvSpPr>
        <p:spPr bwMode="auto">
          <a:xfrm>
            <a:off x="209548" y="890561"/>
            <a:ext cx="11772901" cy="0"/>
          </a:xfrm>
          <a:prstGeom prst="line">
            <a:avLst/>
          </a:prstGeom>
          <a:noFill/>
          <a:ln w="3175" cap="rnd">
            <a:solidFill>
              <a:srgbClr val="007079"/>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GB" dirty="0">
              <a:solidFill>
                <a:srgbClr val="333333"/>
              </a:solidFill>
              <a:latin typeface="Arial"/>
              <a:cs typeface="Arial" charset="0"/>
            </a:endParaRPr>
          </a:p>
        </p:txBody>
      </p:sp>
      <p:sp>
        <p:nvSpPr>
          <p:cNvPr id="85" name="Title 1">
            <a:extLst>
              <a:ext uri="{FF2B5EF4-FFF2-40B4-BE49-F238E27FC236}">
                <a16:creationId xmlns:a16="http://schemas.microsoft.com/office/drawing/2014/main" id="{8CBD47BD-5285-40CA-B9F8-3311B450FF70}"/>
              </a:ext>
            </a:extLst>
          </p:cNvPr>
          <p:cNvSpPr txBox="1">
            <a:spLocks/>
          </p:cNvSpPr>
          <p:nvPr/>
        </p:nvSpPr>
        <p:spPr>
          <a:xfrm>
            <a:off x="256207" y="-152315"/>
            <a:ext cx="11734618" cy="1152525"/>
          </a:xfrm>
          <a:prstGeom prst="rect">
            <a:avLst/>
          </a:prstGeom>
        </p:spPr>
        <p:txBody>
          <a:bodyPr vert="horz" lIns="0" tIns="252000" rIns="0" bIns="144000" rtlCol="0" anchor="t">
            <a:noAutofit/>
          </a:bodyPr>
          <a:lst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a:lstStyle>
          <a:p>
            <a:pPr>
              <a:spcAft>
                <a:spcPts val="600"/>
              </a:spcAft>
            </a:pPr>
            <a:r>
              <a:rPr lang="de-DE" sz="2000" dirty="0">
                <a:solidFill>
                  <a:schemeClr val="accent5">
                    <a:lumMod val="75000"/>
                  </a:schemeClr>
                </a:solidFill>
              </a:rPr>
              <a:t>Sturm und Drang, WS 2022</a:t>
            </a:r>
            <a:r>
              <a:rPr lang="en-US" sz="2000" dirty="0">
                <a:solidFill>
                  <a:schemeClr val="accent5">
                    <a:lumMod val="75000"/>
                  </a:schemeClr>
                </a:solidFill>
              </a:rPr>
              <a:t>/23 </a:t>
            </a:r>
            <a:r>
              <a:rPr lang="el-GR" sz="2000" i="1" dirty="0">
                <a:solidFill>
                  <a:schemeClr val="accent5">
                    <a:lumMod val="75000"/>
                  </a:schemeClr>
                </a:solidFill>
              </a:rPr>
              <a:t>– </a:t>
            </a:r>
            <a:r>
              <a:rPr lang="en-US" sz="2000" i="1" dirty="0">
                <a:solidFill>
                  <a:schemeClr val="accent5">
                    <a:lumMod val="75000"/>
                  </a:schemeClr>
                </a:solidFill>
              </a:rPr>
              <a:t>Myrto Papakonstantinou</a:t>
            </a:r>
          </a:p>
          <a:p>
            <a:pPr>
              <a:spcAft>
                <a:spcPts val="600"/>
              </a:spcAft>
            </a:pPr>
            <a:r>
              <a:rPr lang="nb-NO" dirty="0"/>
              <a:t>Sturm und Drang (1765-1785) - </a:t>
            </a:r>
            <a:r>
              <a:rPr lang="de-DE" b="1" dirty="0">
                <a:solidFill>
                  <a:schemeClr val="accent5">
                    <a:lumMod val="75000"/>
                  </a:schemeClr>
                </a:solidFill>
                <a:latin typeface="+mj-lt"/>
                <a:ea typeface="+mj-ea"/>
                <a:cs typeface="+mj-cs"/>
              </a:rPr>
              <a:t>Johann Gottfried Herder (1744-1802):</a:t>
            </a:r>
          </a:p>
          <a:p>
            <a:pPr>
              <a:spcAft>
                <a:spcPts val="600"/>
              </a:spcAft>
            </a:pPr>
            <a:endParaRPr lang="en-GB" dirty="0"/>
          </a:p>
        </p:txBody>
      </p:sp>
      <p:sp>
        <p:nvSpPr>
          <p:cNvPr id="4" name="TextBox 3">
            <a:extLst>
              <a:ext uri="{FF2B5EF4-FFF2-40B4-BE49-F238E27FC236}">
                <a16:creationId xmlns:a16="http://schemas.microsoft.com/office/drawing/2014/main" id="{170268BD-8D77-FDEF-9C3D-693C672A84E2}"/>
              </a:ext>
            </a:extLst>
          </p:cNvPr>
          <p:cNvSpPr txBox="1"/>
          <p:nvPr/>
        </p:nvSpPr>
        <p:spPr>
          <a:xfrm>
            <a:off x="209549" y="1162502"/>
            <a:ext cx="11461750" cy="147732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1" dirty="0">
                <a:solidFill>
                  <a:prstClr val="black"/>
                </a:solidFill>
                <a:latin typeface="Calibri" panose="020F0502020204030204"/>
              </a:rPr>
              <a:t>Genie</a:t>
            </a:r>
            <a:r>
              <a:rPr lang="de-DE" dirty="0">
                <a:solidFill>
                  <a:prstClr val="black"/>
                </a:solidFill>
                <a:latin typeface="Calibri" panose="020F0502020204030204"/>
              </a:rPr>
              <a:t> ist bei Herder </a:t>
            </a:r>
            <a:r>
              <a:rPr lang="de-DE" b="1" dirty="0">
                <a:solidFill>
                  <a:prstClr val="black"/>
                </a:solidFill>
                <a:latin typeface="Calibri" panose="020F0502020204030204"/>
              </a:rPr>
              <a:t>ein Teil  des schöpferischen Alls</a:t>
            </a:r>
            <a:r>
              <a:rPr lang="de-DE" dirty="0">
                <a:solidFill>
                  <a:prstClr val="black"/>
                </a:solidFill>
                <a:latin typeface="Calibri" panose="020F0502020204030204"/>
              </a:rPr>
              <a:t>.</a:t>
            </a:r>
            <a:endPar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indent="-285750">
              <a:buFont typeface="Arial" panose="020B0604020202020204" pitchFamily="34" charset="0"/>
              <a:buChar char="•"/>
            </a:pPr>
            <a:r>
              <a:rPr lang="de-DE" dirty="0">
                <a:solidFill>
                  <a:prstClr val="black"/>
                </a:solidFill>
              </a:rPr>
              <a:t>Mit der Anlehnung an Spinoza, der Gott und Natur gleichgesetzt hatte, bezog Herder </a:t>
            </a:r>
            <a:r>
              <a:rPr lang="de-DE" b="1" dirty="0">
                <a:solidFill>
                  <a:prstClr val="black"/>
                </a:solidFill>
              </a:rPr>
              <a:t>das Genie als Teil der Natur</a:t>
            </a:r>
            <a:r>
              <a:rPr lang="de-DE" dirty="0">
                <a:solidFill>
                  <a:prstClr val="black"/>
                </a:solidFill>
              </a:rPr>
              <a:t> in die </a:t>
            </a:r>
            <a:r>
              <a:rPr lang="de-DE" b="1" dirty="0">
                <a:solidFill>
                  <a:prstClr val="black"/>
                </a:solidFill>
              </a:rPr>
              <a:t>göttliche Ganzheitsidee</a:t>
            </a:r>
            <a:r>
              <a:rPr lang="de-DE" dirty="0">
                <a:solidFill>
                  <a:prstClr val="black"/>
                </a:solidFill>
              </a:rPr>
              <a:t> ein. </a:t>
            </a:r>
          </a:p>
          <a:p>
            <a:pPr marL="285750" indent="-285750">
              <a:buFont typeface="Arial" panose="020B0604020202020204" pitchFamily="34" charset="0"/>
              <a:buChar char="•"/>
            </a:pPr>
            <a:r>
              <a:rPr lang="de-DE" dirty="0">
                <a:solidFill>
                  <a:prstClr val="black"/>
                </a:solidFill>
              </a:rPr>
              <a:t>Die </a:t>
            </a:r>
            <a:r>
              <a:rPr lang="de-DE" b="1" dirty="0">
                <a:solidFill>
                  <a:prstClr val="black"/>
                </a:solidFill>
              </a:rPr>
              <a:t>Poesie </a:t>
            </a:r>
            <a:r>
              <a:rPr lang="de-DE" dirty="0">
                <a:solidFill>
                  <a:prstClr val="black"/>
                </a:solidFill>
              </a:rPr>
              <a:t>ist nicht mehr Nachahmung der wirklichen, sondern </a:t>
            </a:r>
            <a:r>
              <a:rPr lang="de-DE" b="1" dirty="0">
                <a:solidFill>
                  <a:prstClr val="black"/>
                </a:solidFill>
              </a:rPr>
              <a:t>Schöpfung</a:t>
            </a:r>
            <a:r>
              <a:rPr lang="de-DE" dirty="0">
                <a:solidFill>
                  <a:prstClr val="black"/>
                </a:solidFill>
              </a:rPr>
              <a:t>, d.h. Nachahmung der möglichen Natur.</a:t>
            </a:r>
            <a:endParaRPr lang="el-GR" dirty="0"/>
          </a:p>
          <a:p>
            <a:pPr marL="285750" indent="-285750">
              <a:buFont typeface="Arial" panose="020B0604020202020204" pitchFamily="34" charset="0"/>
              <a:buChar char="•"/>
            </a:pPr>
            <a:r>
              <a:rPr lang="de-DE" dirty="0">
                <a:solidFill>
                  <a:prstClr val="black"/>
                </a:solidFill>
              </a:rPr>
              <a:t>Er übertrug die Gesetze des organisch-natürlichen Lebens auf die Kunst. </a:t>
            </a:r>
          </a:p>
        </p:txBody>
      </p:sp>
      <p:sp>
        <p:nvSpPr>
          <p:cNvPr id="6" name="TextBox 5">
            <a:extLst>
              <a:ext uri="{FF2B5EF4-FFF2-40B4-BE49-F238E27FC236}">
                <a16:creationId xmlns:a16="http://schemas.microsoft.com/office/drawing/2014/main" id="{156C65FC-B4E8-56C8-4391-AF25216C26A6}"/>
              </a:ext>
            </a:extLst>
          </p:cNvPr>
          <p:cNvSpPr txBox="1"/>
          <p:nvPr/>
        </p:nvSpPr>
        <p:spPr>
          <a:xfrm>
            <a:off x="209548" y="5545870"/>
            <a:ext cx="11591960" cy="646331"/>
          </a:xfrm>
          <a:prstGeom prst="rect">
            <a:avLst/>
          </a:prstGeom>
          <a:noFill/>
        </p:spPr>
        <p:txBody>
          <a:bodyPr wrap="square" rtlCol="0">
            <a:spAutoFit/>
          </a:bodyPr>
          <a:lstStyle/>
          <a:p>
            <a:pPr marL="285750" indent="-285750">
              <a:buFont typeface="Arial" panose="020B0604020202020204" pitchFamily="34" charset="0"/>
              <a:buChar char="•"/>
            </a:pPr>
            <a:r>
              <a:rPr lang="de-DE" dirty="0">
                <a:solidFill>
                  <a:prstClr val="black"/>
                </a:solidFill>
                <a:latin typeface="Calibri" panose="020F0502020204030204"/>
              </a:rPr>
              <a:t>D</a:t>
            </a:r>
            <a:r>
              <a:rPr kumimoji="0" lang="de-DE" sz="1800" i="0" u="none" strike="noStrike" kern="1200" cap="none" spc="0" normalizeH="0" baseline="0" noProof="0" dirty="0" err="1">
                <a:ln>
                  <a:noFill/>
                </a:ln>
                <a:solidFill>
                  <a:prstClr val="black"/>
                </a:solidFill>
                <a:effectLst/>
                <a:uLnTx/>
                <a:uFillTx/>
                <a:latin typeface="Calibri" panose="020F0502020204030204"/>
                <a:ea typeface="+mn-ea"/>
                <a:cs typeface="+mn-cs"/>
              </a:rPr>
              <a:t>ie</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Affekte</a:t>
            </a:r>
            <a:r>
              <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rPr>
              <a:t> werden als notwendig betrachtet und </a:t>
            </a:r>
            <a:r>
              <a:rPr lang="de-DE" dirty="0">
                <a:solidFill>
                  <a:prstClr val="black"/>
                </a:solidFill>
              </a:rPr>
              <a:t>die </a:t>
            </a:r>
            <a:r>
              <a:rPr lang="de-DE" b="1" dirty="0">
                <a:solidFill>
                  <a:prstClr val="black"/>
                </a:solidFill>
              </a:rPr>
              <a:t>Leidenschaft</a:t>
            </a:r>
            <a:r>
              <a:rPr lang="de-DE" dirty="0">
                <a:solidFill>
                  <a:prstClr val="black"/>
                </a:solidFill>
              </a:rPr>
              <a:t> wird dadurch rehabilitiert. </a:t>
            </a:r>
            <a:endParaRPr kumimoji="0" lang="de-DE" sz="180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indent="-285750">
              <a:buFont typeface="Arial" panose="020B0604020202020204" pitchFamily="34" charset="0"/>
              <a:buChar char="•"/>
            </a:pPr>
            <a:r>
              <a:rPr lang="de-DE" dirty="0">
                <a:solidFill>
                  <a:prstClr val="black"/>
                </a:solidFill>
              </a:rPr>
              <a:t>Die ideale Bildung solle </a:t>
            </a:r>
            <a:r>
              <a:rPr lang="de-DE" b="1" dirty="0">
                <a:solidFill>
                  <a:prstClr val="black"/>
                </a:solidFill>
              </a:rPr>
              <a:t>unkonventionelle Naturerlebnis </a:t>
            </a:r>
            <a:r>
              <a:rPr lang="de-DE" dirty="0">
                <a:solidFill>
                  <a:prstClr val="black"/>
                </a:solidFill>
              </a:rPr>
              <a:t>und </a:t>
            </a:r>
            <a:r>
              <a:rPr lang="de-DE" b="1" dirty="0">
                <a:solidFill>
                  <a:prstClr val="black"/>
                </a:solidFill>
              </a:rPr>
              <a:t>sinnenhaften Erfahrung </a:t>
            </a:r>
            <a:r>
              <a:rPr lang="de-DE" dirty="0">
                <a:solidFill>
                  <a:prstClr val="black"/>
                </a:solidFill>
              </a:rPr>
              <a:t>enthalten.</a:t>
            </a:r>
          </a:p>
        </p:txBody>
      </p:sp>
      <p:sp>
        <p:nvSpPr>
          <p:cNvPr id="2" name="TextBox 1">
            <a:extLst>
              <a:ext uri="{FF2B5EF4-FFF2-40B4-BE49-F238E27FC236}">
                <a16:creationId xmlns:a16="http://schemas.microsoft.com/office/drawing/2014/main" id="{CA2E60DC-039C-8303-6CE1-C161A135196D}"/>
              </a:ext>
            </a:extLst>
          </p:cNvPr>
          <p:cNvSpPr txBox="1"/>
          <p:nvPr/>
        </p:nvSpPr>
        <p:spPr>
          <a:xfrm>
            <a:off x="256208" y="2955741"/>
            <a:ext cx="11545300" cy="120032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1" dirty="0">
                <a:solidFill>
                  <a:prstClr val="black"/>
                </a:solidFill>
              </a:rPr>
              <a:t>Erkennen</a:t>
            </a:r>
            <a:r>
              <a:rPr lang="de-DE" dirty="0">
                <a:solidFill>
                  <a:prstClr val="black"/>
                </a:solidFill>
              </a:rPr>
              <a:t> und </a:t>
            </a:r>
            <a:r>
              <a:rPr lang="de-DE" b="1" dirty="0">
                <a:solidFill>
                  <a:prstClr val="black"/>
                </a:solidFill>
              </a:rPr>
              <a:t>Empfinden</a:t>
            </a:r>
            <a:r>
              <a:rPr lang="de-DE" dirty="0">
                <a:solidFill>
                  <a:prstClr val="black"/>
                </a:solidFill>
              </a:rPr>
              <a:t> bilden für Herder keinen Gegensatz.</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solidFill>
                  <a:prstClr val="black"/>
                </a:solidFill>
              </a:rPr>
              <a:t>Beide bilden die Wahrnehmung des Menschen. </a:t>
            </a:r>
          </a:p>
          <a:p>
            <a:pPr marL="285750" lvl="0" indent="-285750">
              <a:buFont typeface="Arial" panose="020B0604020202020204" pitchFamily="34" charset="0"/>
              <a:buChar char="•"/>
              <a:defRPr/>
            </a:pPr>
            <a:r>
              <a:rPr lang="de-DE" dirty="0">
                <a:solidFill>
                  <a:prstClr val="black"/>
                </a:solidFill>
              </a:rPr>
              <a:t>Damit </a:t>
            </a:r>
            <a:r>
              <a:rPr lang="de-DE" b="1" dirty="0">
                <a:solidFill>
                  <a:prstClr val="black"/>
                </a:solidFill>
              </a:rPr>
              <a:t>hebt er die Trennung des Geistigen und des Körperlichen </a:t>
            </a:r>
            <a:r>
              <a:rPr lang="de-DE" dirty="0">
                <a:solidFill>
                  <a:prstClr val="black"/>
                </a:solidFill>
              </a:rPr>
              <a:t>(den Konflikt zwischen Vernunft und menschlicher Natur) auf.</a:t>
            </a:r>
          </a:p>
        </p:txBody>
      </p:sp>
      <p:sp>
        <p:nvSpPr>
          <p:cNvPr id="5" name="TextBox 4">
            <a:extLst>
              <a:ext uri="{FF2B5EF4-FFF2-40B4-BE49-F238E27FC236}">
                <a16:creationId xmlns:a16="http://schemas.microsoft.com/office/drawing/2014/main" id="{8CD8CEA0-3A28-C8E7-C21A-C054C208A27A}"/>
              </a:ext>
            </a:extLst>
          </p:cNvPr>
          <p:cNvSpPr txBox="1"/>
          <p:nvPr/>
        </p:nvSpPr>
        <p:spPr>
          <a:xfrm>
            <a:off x="1556259" y="4250805"/>
            <a:ext cx="9808816" cy="1200329"/>
          </a:xfrm>
          <a:prstGeom prst="rect">
            <a:avLst/>
          </a:prstGeom>
          <a:solidFill>
            <a:schemeClr val="accent1">
              <a:lumMod val="40000"/>
              <a:lumOff val="60000"/>
            </a:schemeClr>
          </a:solidFill>
        </p:spPr>
        <p:txBody>
          <a:bodyPr wrap="square" rtlCol="0">
            <a:spAutoFit/>
          </a:bodyPr>
          <a:lstStyle/>
          <a:p>
            <a:r>
              <a:rPr lang="de-DE" b="0" i="1" dirty="0">
                <a:solidFill>
                  <a:srgbClr val="202124"/>
                </a:solidFill>
                <a:effectLst/>
              </a:rPr>
              <a:t>„Erkennen und Empfinden scheinet für uns vermischte, </a:t>
            </a:r>
            <a:r>
              <a:rPr lang="de-DE" i="1" dirty="0">
                <a:solidFill>
                  <a:srgbClr val="202124"/>
                </a:solidFill>
                <a:effectLst/>
              </a:rPr>
              <a:t>zusammengesetzte Wesen in der Entfernung zweierlei; </a:t>
            </a:r>
            <a:r>
              <a:rPr lang="de-DE" b="0" i="1" dirty="0">
                <a:solidFill>
                  <a:srgbClr val="202124"/>
                </a:solidFill>
                <a:effectLst/>
              </a:rPr>
              <a:t>forschen wir aber näher, so </a:t>
            </a:r>
            <a:r>
              <a:rPr lang="de-DE" b="0" i="1" dirty="0" err="1">
                <a:solidFill>
                  <a:srgbClr val="202124"/>
                </a:solidFill>
                <a:effectLst/>
              </a:rPr>
              <a:t>läßt</a:t>
            </a:r>
            <a:r>
              <a:rPr lang="de-DE" b="0" i="1" dirty="0">
                <a:solidFill>
                  <a:srgbClr val="202124"/>
                </a:solidFill>
                <a:effectLst/>
              </a:rPr>
              <a:t> sich in unserm Zustande die Natur des einen ohne die Natur des andern nicht völlig begreifen. Sie müssen also vieles gemein haben oder am Ende gar einerlei sein.“ – Herder (1774): Übers Erkennen und Empfinden der menschlichen Seele</a:t>
            </a:r>
            <a:endParaRPr lang="el-GR" i="1" dirty="0"/>
          </a:p>
        </p:txBody>
      </p:sp>
    </p:spTree>
    <p:extLst>
      <p:ext uri="{BB962C8B-B14F-4D97-AF65-F5344CB8AC3E}">
        <p14:creationId xmlns:p14="http://schemas.microsoft.com/office/powerpoint/2010/main" val="72033248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45957</TotalTime>
  <Words>1207</Words>
  <Application>Microsoft Office PowerPoint</Application>
  <PresentationFormat>Ευρεία οθόνη</PresentationFormat>
  <Paragraphs>91</Paragraphs>
  <Slides>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vt:i4>
      </vt:variant>
    </vt:vector>
  </HeadingPairs>
  <TitlesOfParts>
    <vt:vector size="11" baseType="lpstr">
      <vt:lpstr>Arial</vt:lpstr>
      <vt:lpstr>Calibri</vt:lpstr>
      <vt:lpstr>Calibri Light</vt:lpstr>
      <vt:lpstr>Θέμα του Office</vt:lpstr>
      <vt:lpstr> Sturm und Drang - WS 2022/23</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Tutorium – Sturm und Drang, WS 2022/23</dc:title>
  <dc:creator>Myrto Papakonstantinou</dc:creator>
  <cp:lastModifiedBy>Myrto Papakonstantinou</cp:lastModifiedBy>
  <cp:revision>79</cp:revision>
  <dcterms:created xsi:type="dcterms:W3CDTF">2022-09-15T06:56:36Z</dcterms:created>
  <dcterms:modified xsi:type="dcterms:W3CDTF">2022-11-09T07:15:19Z</dcterms:modified>
</cp:coreProperties>
</file>