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15" r:id="rId3"/>
    <p:sldId id="416" r:id="rId4"/>
    <p:sldId id="420"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rto Papakonstantinou" initials="MP" lastIdx="1" clrIdx="0">
    <p:extLst>
      <p:ext uri="{19B8F6BF-5375-455C-9EA6-DF929625EA0E}">
        <p15:presenceInfo xmlns:p15="http://schemas.microsoft.com/office/powerpoint/2012/main" userId="Myrto Papakonstantin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125527-1BB6-6558-4BA9-EFDD65D5659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EB3FC04-EFFD-D610-D309-2E33D95597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A81E24C-8DFE-FD5A-9865-83EA583D25CA}"/>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5" name="Θέση υποσέλιδου 4">
            <a:extLst>
              <a:ext uri="{FF2B5EF4-FFF2-40B4-BE49-F238E27FC236}">
                <a16:creationId xmlns:a16="http://schemas.microsoft.com/office/drawing/2014/main" id="{9A34CC1A-9F90-8287-E276-B25A79C5DD7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E42812-6065-4806-3A76-DB35359AC104}"/>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9125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734FF-0C8C-DE87-76D9-F3E209770F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A23394E-0EBA-0A95-B2F7-C43A097947C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C0EA271-4DE1-FD7B-F55D-55239420CCF3}"/>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5" name="Θέση υποσέλιδου 4">
            <a:extLst>
              <a:ext uri="{FF2B5EF4-FFF2-40B4-BE49-F238E27FC236}">
                <a16:creationId xmlns:a16="http://schemas.microsoft.com/office/drawing/2014/main" id="{9BCFD26E-04C1-5ED2-CCE2-EEC230D613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7F7A4E-9C18-A50C-FB84-B774BCA2DDA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29448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6BE8602-0029-7EC6-5996-3FBBB37CABE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6EDF8AB-6B88-1216-F7C6-D75F97591C2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1203EE8-13D1-E0DF-D4E1-8225064D1F13}"/>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5" name="Θέση υποσέλιδου 4">
            <a:extLst>
              <a:ext uri="{FF2B5EF4-FFF2-40B4-BE49-F238E27FC236}">
                <a16:creationId xmlns:a16="http://schemas.microsoft.com/office/drawing/2014/main" id="{F6EBEC5E-ADAC-314B-1E13-953FD7EBB1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976F40-BEB5-B020-840F-DB78943AA63A}"/>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129735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column image and box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A82A-D40B-4E23-84E3-79644D3CDD8E}"/>
              </a:ext>
            </a:extLst>
          </p:cNvPr>
          <p:cNvSpPr>
            <a:spLocks noGrp="1"/>
          </p:cNvSpPr>
          <p:nvPr>
            <p:ph type="title"/>
          </p:nvPr>
        </p:nvSpPr>
        <p:spPr/>
        <p:txBody>
          <a:bodyPr anchor="t"/>
          <a:lstStyle/>
          <a:p>
            <a:r>
              <a:rPr lang="en-US" noProof="0"/>
              <a:t>Click to edit Master title style</a:t>
            </a:r>
            <a:endParaRPr lang="en-GB" noProof="0" dirty="0"/>
          </a:p>
        </p:txBody>
      </p:sp>
      <p:sp>
        <p:nvSpPr>
          <p:cNvPr id="7" name="Picture Placeholder 6">
            <a:extLst>
              <a:ext uri="{FF2B5EF4-FFF2-40B4-BE49-F238E27FC236}">
                <a16:creationId xmlns:a16="http://schemas.microsoft.com/office/drawing/2014/main" id="{E7251969-427C-48D2-85E3-C93C8311D358}"/>
              </a:ext>
            </a:extLst>
          </p:cNvPr>
          <p:cNvSpPr>
            <a:spLocks noGrp="1"/>
          </p:cNvSpPr>
          <p:nvPr>
            <p:ph type="pic" sz="quarter" idx="13"/>
          </p:nvPr>
        </p:nvSpPr>
        <p:spPr>
          <a:xfrm>
            <a:off x="695325" y="2023453"/>
            <a:ext cx="3552825" cy="1760538"/>
          </a:xfrm>
        </p:spPr>
        <p:txBody>
          <a:bodyPr/>
          <a:lstStyle/>
          <a:p>
            <a:r>
              <a:rPr lang="en-US" noProof="0"/>
              <a:t>Click icon to add picture</a:t>
            </a:r>
            <a:endParaRPr lang="en-GB" noProof="0" dirty="0"/>
          </a:p>
        </p:txBody>
      </p:sp>
      <p:sp>
        <p:nvSpPr>
          <p:cNvPr id="9" name="Picture Placeholder 8">
            <a:extLst>
              <a:ext uri="{FF2B5EF4-FFF2-40B4-BE49-F238E27FC236}">
                <a16:creationId xmlns:a16="http://schemas.microsoft.com/office/drawing/2014/main" id="{BE46F400-E293-4169-9EF5-5E49E5FB89E6}"/>
              </a:ext>
            </a:extLst>
          </p:cNvPr>
          <p:cNvSpPr>
            <a:spLocks noGrp="1"/>
          </p:cNvSpPr>
          <p:nvPr>
            <p:ph type="pic" sz="quarter" idx="14"/>
          </p:nvPr>
        </p:nvSpPr>
        <p:spPr>
          <a:xfrm>
            <a:off x="4321175" y="2023453"/>
            <a:ext cx="3538538" cy="1760538"/>
          </a:xfrm>
        </p:spPr>
        <p:txBody>
          <a:bodyPr/>
          <a:lstStyle/>
          <a:p>
            <a:r>
              <a:rPr lang="en-US" noProof="0"/>
              <a:t>Click icon to add picture</a:t>
            </a:r>
            <a:endParaRPr lang="en-GB" noProof="0" dirty="0"/>
          </a:p>
        </p:txBody>
      </p:sp>
      <p:sp>
        <p:nvSpPr>
          <p:cNvPr id="11" name="Picture Placeholder 10">
            <a:extLst>
              <a:ext uri="{FF2B5EF4-FFF2-40B4-BE49-F238E27FC236}">
                <a16:creationId xmlns:a16="http://schemas.microsoft.com/office/drawing/2014/main" id="{FBC3ECC8-C305-4C0C-875D-732D6B6ADDCD}"/>
              </a:ext>
            </a:extLst>
          </p:cNvPr>
          <p:cNvSpPr>
            <a:spLocks noGrp="1"/>
          </p:cNvSpPr>
          <p:nvPr>
            <p:ph type="pic" sz="quarter" idx="15"/>
          </p:nvPr>
        </p:nvSpPr>
        <p:spPr>
          <a:xfrm>
            <a:off x="7943850" y="2023453"/>
            <a:ext cx="3552825" cy="1760538"/>
          </a:xfrm>
        </p:spPr>
        <p:txBody>
          <a:bodyPr/>
          <a:lstStyle/>
          <a:p>
            <a:r>
              <a:rPr lang="en-US" noProof="0"/>
              <a:t>Click icon to add picture</a:t>
            </a:r>
            <a:endParaRPr lang="en-GB" noProof="0" dirty="0"/>
          </a:p>
        </p:txBody>
      </p:sp>
      <p:sp>
        <p:nvSpPr>
          <p:cNvPr id="13" name="Text Placeholder 12">
            <a:extLst>
              <a:ext uri="{FF2B5EF4-FFF2-40B4-BE49-F238E27FC236}">
                <a16:creationId xmlns:a16="http://schemas.microsoft.com/office/drawing/2014/main" id="{0C247620-8094-4788-8C24-2157F205A77C}"/>
              </a:ext>
            </a:extLst>
          </p:cNvPr>
          <p:cNvSpPr>
            <a:spLocks noGrp="1"/>
          </p:cNvSpPr>
          <p:nvPr>
            <p:ph type="body" sz="quarter" idx="16"/>
          </p:nvPr>
        </p:nvSpPr>
        <p:spPr>
          <a:xfrm>
            <a:off x="695326" y="3869084"/>
            <a:ext cx="3552824"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5" name="Text Placeholder 14">
            <a:extLst>
              <a:ext uri="{FF2B5EF4-FFF2-40B4-BE49-F238E27FC236}">
                <a16:creationId xmlns:a16="http://schemas.microsoft.com/office/drawing/2014/main" id="{E0030F90-F52A-4AC2-B0ED-92D9015CF87A}"/>
              </a:ext>
            </a:extLst>
          </p:cNvPr>
          <p:cNvSpPr>
            <a:spLocks noGrp="1"/>
          </p:cNvSpPr>
          <p:nvPr>
            <p:ph type="body" sz="quarter" idx="17"/>
          </p:nvPr>
        </p:nvSpPr>
        <p:spPr>
          <a:xfrm>
            <a:off x="695325" y="4480272"/>
            <a:ext cx="3552825"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sp>
        <p:nvSpPr>
          <p:cNvPr id="16" name="Text Placeholder 12">
            <a:extLst>
              <a:ext uri="{FF2B5EF4-FFF2-40B4-BE49-F238E27FC236}">
                <a16:creationId xmlns:a16="http://schemas.microsoft.com/office/drawing/2014/main" id="{B8B28E43-FC3A-4E3C-B7A4-BFAC3F6291F2}"/>
              </a:ext>
            </a:extLst>
          </p:cNvPr>
          <p:cNvSpPr>
            <a:spLocks noGrp="1"/>
          </p:cNvSpPr>
          <p:nvPr>
            <p:ph type="body" sz="quarter" idx="18"/>
          </p:nvPr>
        </p:nvSpPr>
        <p:spPr>
          <a:xfrm>
            <a:off x="4321176" y="3869084"/>
            <a:ext cx="3538537"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7" name="Text Placeholder 14">
            <a:extLst>
              <a:ext uri="{FF2B5EF4-FFF2-40B4-BE49-F238E27FC236}">
                <a16:creationId xmlns:a16="http://schemas.microsoft.com/office/drawing/2014/main" id="{D1324929-B8EB-44EC-8FF5-2C28A9CF9EAA}"/>
              </a:ext>
            </a:extLst>
          </p:cNvPr>
          <p:cNvSpPr>
            <a:spLocks noGrp="1"/>
          </p:cNvSpPr>
          <p:nvPr>
            <p:ph type="body" sz="quarter" idx="19"/>
          </p:nvPr>
        </p:nvSpPr>
        <p:spPr>
          <a:xfrm>
            <a:off x="4321175" y="4480272"/>
            <a:ext cx="3538539"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sp>
        <p:nvSpPr>
          <p:cNvPr id="18" name="Text Placeholder 12">
            <a:extLst>
              <a:ext uri="{FF2B5EF4-FFF2-40B4-BE49-F238E27FC236}">
                <a16:creationId xmlns:a16="http://schemas.microsoft.com/office/drawing/2014/main" id="{65952D41-90C0-4970-97E4-DCC2E9111D0B}"/>
              </a:ext>
            </a:extLst>
          </p:cNvPr>
          <p:cNvSpPr>
            <a:spLocks noGrp="1"/>
          </p:cNvSpPr>
          <p:nvPr>
            <p:ph type="body" sz="quarter" idx="20"/>
          </p:nvPr>
        </p:nvSpPr>
        <p:spPr>
          <a:xfrm>
            <a:off x="7937955" y="3869084"/>
            <a:ext cx="3552825"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9" name="Text Placeholder 14">
            <a:extLst>
              <a:ext uri="{FF2B5EF4-FFF2-40B4-BE49-F238E27FC236}">
                <a16:creationId xmlns:a16="http://schemas.microsoft.com/office/drawing/2014/main" id="{AE74CFD7-A4E4-43FE-9998-D7E8ADED458B}"/>
              </a:ext>
            </a:extLst>
          </p:cNvPr>
          <p:cNvSpPr>
            <a:spLocks noGrp="1"/>
          </p:cNvSpPr>
          <p:nvPr>
            <p:ph type="body" sz="quarter" idx="21"/>
          </p:nvPr>
        </p:nvSpPr>
        <p:spPr>
          <a:xfrm>
            <a:off x="7937955" y="4480272"/>
            <a:ext cx="3552825"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cxnSp>
        <p:nvCxnSpPr>
          <p:cNvPr id="23" name="Straight Connector 22">
            <a:extLst>
              <a:ext uri="{FF2B5EF4-FFF2-40B4-BE49-F238E27FC236}">
                <a16:creationId xmlns:a16="http://schemas.microsoft.com/office/drawing/2014/main" id="{96670F45-E58B-4184-92A9-D9540C48C0F3}"/>
              </a:ext>
            </a:extLst>
          </p:cNvPr>
          <p:cNvCxnSpPr/>
          <p:nvPr userDrawn="1"/>
        </p:nvCxnSpPr>
        <p:spPr>
          <a:xfrm>
            <a:off x="0" y="6546696"/>
            <a:ext cx="12192000" cy="0"/>
          </a:xfrm>
          <a:prstGeom prst="line">
            <a:avLst/>
          </a:prstGeom>
          <a:ln w="3175">
            <a:solidFill>
              <a:srgbClr val="7C8F98"/>
            </a:solidFill>
          </a:ln>
        </p:spPr>
        <p:style>
          <a:lnRef idx="1">
            <a:schemeClr val="accent1"/>
          </a:lnRef>
          <a:fillRef idx="0">
            <a:schemeClr val="accent1"/>
          </a:fillRef>
          <a:effectRef idx="0">
            <a:schemeClr val="accent1"/>
          </a:effectRef>
          <a:fontRef idx="minor">
            <a:schemeClr val="tx1"/>
          </a:fontRef>
        </p:style>
      </p:cxnSp>
      <p:sp>
        <p:nvSpPr>
          <p:cNvPr id="22" name="Slide Number Placeholder 19">
            <a:extLst>
              <a:ext uri="{FF2B5EF4-FFF2-40B4-BE49-F238E27FC236}">
                <a16:creationId xmlns:a16="http://schemas.microsoft.com/office/drawing/2014/main" id="{F1F39B4C-364B-4AFC-B899-8DD61C19D9CE}"/>
              </a:ext>
            </a:extLst>
          </p:cNvPr>
          <p:cNvSpPr>
            <a:spLocks noGrp="1"/>
          </p:cNvSpPr>
          <p:nvPr>
            <p:ph type="sldNum" sz="quarter" idx="12"/>
          </p:nvPr>
        </p:nvSpPr>
        <p:spPr>
          <a:xfrm>
            <a:off x="695324" y="6596187"/>
            <a:ext cx="245260" cy="217625"/>
          </a:xfrm>
          <a:prstGeom prst="rect">
            <a:avLst/>
          </a:prstGeom>
        </p:spPr>
        <p:txBody>
          <a:bodyPr/>
          <a:lstStyle/>
          <a:p>
            <a:fld id="{5D1E5300-FC0F-4317-A193-EF6CE9E6F7B5}" type="slidenum">
              <a:rPr lang="en-GB" smtClean="0"/>
              <a:pPr/>
              <a:t>‹#›</a:t>
            </a:fld>
            <a:r>
              <a:rPr lang="en-GB" dirty="0"/>
              <a:t>  |  </a:t>
            </a:r>
            <a:endParaRPr lang="en-GB" noProof="0" dirty="0"/>
          </a:p>
        </p:txBody>
      </p:sp>
    </p:spTree>
    <p:extLst>
      <p:ext uri="{BB962C8B-B14F-4D97-AF65-F5344CB8AC3E}">
        <p14:creationId xmlns:p14="http://schemas.microsoft.com/office/powerpoint/2010/main" val="88056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D8BE52-B1F8-A274-A7AC-0D5046C952D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73FEBF4-C587-D9EB-9FC2-5356C17DB92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44895AE-F559-1942-81FD-554E1D2B7860}"/>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5" name="Θέση υποσέλιδου 4">
            <a:extLst>
              <a:ext uri="{FF2B5EF4-FFF2-40B4-BE49-F238E27FC236}">
                <a16:creationId xmlns:a16="http://schemas.microsoft.com/office/drawing/2014/main" id="{CB5501DE-F81F-0A35-D42D-7483FC0DAC9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2805F4-F432-3816-B36D-2B5508483397}"/>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43552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F31B8-515A-C123-F370-A3A4A075ABB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8032C75-BEC2-8774-0C03-F134BFD1D5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053B2F7-5ADB-15E7-5096-9370B45AD3B3}"/>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5" name="Θέση υποσέλιδου 4">
            <a:extLst>
              <a:ext uri="{FF2B5EF4-FFF2-40B4-BE49-F238E27FC236}">
                <a16:creationId xmlns:a16="http://schemas.microsoft.com/office/drawing/2014/main" id="{405ECC82-689D-4E1D-21C3-2A38B8C676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707A39-4AE9-0C59-D9C9-63B7741EDFE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46701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138AFA-59F8-310F-E89A-BBCEC967BE2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97DB83E-D80D-24A8-A90A-EBB9FC7D0C4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9E1404F-B64F-9E34-44FE-2BC25E22906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37287E3-7E9B-6AD3-2DA6-E99671D537CA}"/>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6" name="Θέση υποσέλιδου 5">
            <a:extLst>
              <a:ext uri="{FF2B5EF4-FFF2-40B4-BE49-F238E27FC236}">
                <a16:creationId xmlns:a16="http://schemas.microsoft.com/office/drawing/2014/main" id="{0C8A2C5C-C41C-0D2E-71B9-09FB5D451C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2EB1F9A-1895-6C7E-9E4E-180083E78C9E}"/>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28471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B83D3A-30A3-0924-6C98-34613EA502A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0244520-1514-577F-B16B-3DA6CC6B46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C69A2EF-FD8E-992A-7203-A5C34F7E5C9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4EADE98-B646-4462-19AA-91C49C74D4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44D65D1-E626-4A70-45AC-90000B3B4B6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27B5188-DABE-1D7F-EC4B-20B6AE44B836}"/>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8" name="Θέση υποσέλιδου 7">
            <a:extLst>
              <a:ext uri="{FF2B5EF4-FFF2-40B4-BE49-F238E27FC236}">
                <a16:creationId xmlns:a16="http://schemas.microsoft.com/office/drawing/2014/main" id="{8087CF3C-251C-D855-B3C7-F2A0C1E79A9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13F7575-7346-4960-CC7D-F7EC5DBE6F5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78467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1331BF-9F53-57EE-5132-6603DB2DE4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9402784-627A-3968-1926-07111301F39B}"/>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4" name="Θέση υποσέλιδου 3">
            <a:extLst>
              <a:ext uri="{FF2B5EF4-FFF2-40B4-BE49-F238E27FC236}">
                <a16:creationId xmlns:a16="http://schemas.microsoft.com/office/drawing/2014/main" id="{91C296CA-76D3-B86D-6F94-03922412E75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625C262-7A11-C368-48DC-06F205C00D73}"/>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416927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81EB60F-84CD-AF1D-1DC9-F96254F0CB35}"/>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3" name="Θέση υποσέλιδου 2">
            <a:extLst>
              <a:ext uri="{FF2B5EF4-FFF2-40B4-BE49-F238E27FC236}">
                <a16:creationId xmlns:a16="http://schemas.microsoft.com/office/drawing/2014/main" id="{C7D20241-705F-64BD-488E-7F3B5D99EFB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20F7467-20D8-4C27-BE1F-282598BAD38E}"/>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34982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0D905F-7DAE-8E7F-EB00-20F7A4E7517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0C0D71-DAD1-C3AF-F94B-9D57BCAC3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6C0FF2D-C2D8-FD00-F9E0-4FEC55F02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9CC9CB7-CB81-4EBF-AEE5-A220C9262757}"/>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6" name="Θέση υποσέλιδου 5">
            <a:extLst>
              <a:ext uri="{FF2B5EF4-FFF2-40B4-BE49-F238E27FC236}">
                <a16:creationId xmlns:a16="http://schemas.microsoft.com/office/drawing/2014/main" id="{3FD9446B-E8BE-4D43-D8F4-8A9732D5740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1C3B0D-1A49-17F7-F84A-CDF194AC5F5A}"/>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57387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E9E9B9-88F4-FADB-319E-15657255A29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9E0A707-93FA-9FB2-4B46-43CA0702FE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A543F7D-E49D-3C22-69BC-61855C85B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7E0125E-4B7F-4556-0EAD-3082CF37E422}"/>
              </a:ext>
            </a:extLst>
          </p:cNvPr>
          <p:cNvSpPr>
            <a:spLocks noGrp="1"/>
          </p:cNvSpPr>
          <p:nvPr>
            <p:ph type="dt" sz="half" idx="10"/>
          </p:nvPr>
        </p:nvSpPr>
        <p:spPr/>
        <p:txBody>
          <a:bodyPr/>
          <a:lstStyle/>
          <a:p>
            <a:fld id="{90F822A8-2B90-42EA-9748-EAC91657E6A6}" type="datetimeFigureOut">
              <a:rPr lang="el-GR" smtClean="0"/>
              <a:t>2/1/2023</a:t>
            </a:fld>
            <a:endParaRPr lang="el-GR"/>
          </a:p>
        </p:txBody>
      </p:sp>
      <p:sp>
        <p:nvSpPr>
          <p:cNvPr id="6" name="Θέση υποσέλιδου 5">
            <a:extLst>
              <a:ext uri="{FF2B5EF4-FFF2-40B4-BE49-F238E27FC236}">
                <a16:creationId xmlns:a16="http://schemas.microsoft.com/office/drawing/2014/main" id="{5FD488A3-2994-CF4E-40BF-7C47AB0481A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79E205-DB10-6212-A8C6-E84321403FD0}"/>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99074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0DDBC44-5A56-E00B-E5B9-50018BB4B0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AEE2C04-30FB-92F4-A4DC-7A80655921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B3023CA-B926-7FC5-A85D-37676DCE6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822A8-2B90-42EA-9748-EAC91657E6A6}" type="datetimeFigureOut">
              <a:rPr lang="el-GR" smtClean="0"/>
              <a:t>2/1/2023</a:t>
            </a:fld>
            <a:endParaRPr lang="el-GR"/>
          </a:p>
        </p:txBody>
      </p:sp>
      <p:sp>
        <p:nvSpPr>
          <p:cNvPr id="5" name="Θέση υποσέλιδου 4">
            <a:extLst>
              <a:ext uri="{FF2B5EF4-FFF2-40B4-BE49-F238E27FC236}">
                <a16:creationId xmlns:a16="http://schemas.microsoft.com/office/drawing/2014/main" id="{3E56A884-ED8F-2E00-D6FD-E4B63B47F0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6589DCC-B485-1BAF-606D-7F05C3994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FADBF-D990-492B-8AE6-4229C9E15EF9}" type="slidenum">
              <a:rPr lang="el-GR" smtClean="0"/>
              <a:t>‹#›</a:t>
            </a:fld>
            <a:endParaRPr lang="el-GR"/>
          </a:p>
        </p:txBody>
      </p:sp>
    </p:spTree>
    <p:extLst>
      <p:ext uri="{BB962C8B-B14F-4D97-AF65-F5344CB8AC3E}">
        <p14:creationId xmlns:p14="http://schemas.microsoft.com/office/powerpoint/2010/main" val="3662210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63237-49F4-ED53-8186-746173E5FDB4}"/>
              </a:ext>
            </a:extLst>
          </p:cNvPr>
          <p:cNvSpPr>
            <a:spLocks noGrp="1"/>
          </p:cNvSpPr>
          <p:nvPr>
            <p:ph type="ctrTitle"/>
          </p:nvPr>
        </p:nvSpPr>
        <p:spPr>
          <a:xfrm>
            <a:off x="1524000" y="1131241"/>
            <a:ext cx="9937072" cy="2387600"/>
          </a:xfrm>
        </p:spPr>
        <p:txBody>
          <a:bodyPr>
            <a:normAutofit/>
          </a:bodyPr>
          <a:lstStyle/>
          <a:p>
            <a:r>
              <a:rPr lang="en-US" sz="6000" dirty="0">
                <a:solidFill>
                  <a:schemeClr val="accent5">
                    <a:lumMod val="75000"/>
                  </a:schemeClr>
                </a:solidFill>
              </a:rPr>
              <a:t> Sturm und </a:t>
            </a:r>
            <a:r>
              <a:rPr lang="en-US" sz="6000" dirty="0" err="1">
                <a:solidFill>
                  <a:schemeClr val="accent5">
                    <a:lumMod val="75000"/>
                  </a:schemeClr>
                </a:solidFill>
              </a:rPr>
              <a:t>Drang</a:t>
            </a:r>
            <a:r>
              <a:rPr lang="en-US" dirty="0">
                <a:solidFill>
                  <a:schemeClr val="accent5">
                    <a:lumMod val="75000"/>
                  </a:schemeClr>
                </a:solidFill>
              </a:rPr>
              <a:t> </a:t>
            </a:r>
            <a:r>
              <a:rPr lang="de-DE" dirty="0">
                <a:solidFill>
                  <a:schemeClr val="accent5">
                    <a:lumMod val="75000"/>
                  </a:schemeClr>
                </a:solidFill>
              </a:rPr>
              <a:t>-</a:t>
            </a:r>
            <a:r>
              <a:rPr lang="en-US" sz="6000" dirty="0">
                <a:solidFill>
                  <a:schemeClr val="accent5">
                    <a:lumMod val="75000"/>
                  </a:schemeClr>
                </a:solidFill>
              </a:rPr>
              <a:t> WS 2022/23</a:t>
            </a:r>
            <a:endParaRPr lang="el-GR" dirty="0">
              <a:solidFill>
                <a:schemeClr val="accent5">
                  <a:lumMod val="75000"/>
                </a:schemeClr>
              </a:solidFill>
            </a:endParaRPr>
          </a:p>
        </p:txBody>
      </p:sp>
      <p:sp>
        <p:nvSpPr>
          <p:cNvPr id="3" name="Υπότιτλος 2">
            <a:extLst>
              <a:ext uri="{FF2B5EF4-FFF2-40B4-BE49-F238E27FC236}">
                <a16:creationId xmlns:a16="http://schemas.microsoft.com/office/drawing/2014/main" id="{3515EE44-3DB1-0205-8FD9-D4C74AD363AC}"/>
              </a:ext>
            </a:extLst>
          </p:cNvPr>
          <p:cNvSpPr>
            <a:spLocks noGrp="1"/>
          </p:cNvSpPr>
          <p:nvPr>
            <p:ph type="subTitle" idx="1"/>
          </p:nvPr>
        </p:nvSpPr>
        <p:spPr/>
        <p:txBody>
          <a:bodyPr/>
          <a:lstStyle/>
          <a:p>
            <a:r>
              <a:rPr lang="en-US" sz="2400" i="1" dirty="0">
                <a:solidFill>
                  <a:schemeClr val="accent5">
                    <a:lumMod val="75000"/>
                  </a:schemeClr>
                </a:solidFill>
                <a:latin typeface="+mj-lt"/>
                <a:ea typeface="+mj-ea"/>
                <a:cs typeface="+mj-cs"/>
              </a:rPr>
              <a:t>Myrto Papakonstantinou</a:t>
            </a:r>
          </a:p>
          <a:p>
            <a:endParaRPr lang="el-GR" dirty="0"/>
          </a:p>
        </p:txBody>
      </p:sp>
    </p:spTree>
    <p:extLst>
      <p:ext uri="{BB962C8B-B14F-4D97-AF65-F5344CB8AC3E}">
        <p14:creationId xmlns:p14="http://schemas.microsoft.com/office/powerpoint/2010/main" val="1772506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1175" y="885017"/>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Kritik an der Gesellschaft</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B6BB0634-81DC-DA17-E039-9FA6867B7013}"/>
              </a:ext>
            </a:extLst>
          </p:cNvPr>
          <p:cNvSpPr txBox="1"/>
          <p:nvPr/>
        </p:nvSpPr>
        <p:spPr>
          <a:xfrm>
            <a:off x="256207" y="3661133"/>
            <a:ext cx="11133843" cy="3139321"/>
          </a:xfrm>
          <a:prstGeom prst="rect">
            <a:avLst/>
          </a:prstGeom>
          <a:noFill/>
        </p:spPr>
        <p:txBody>
          <a:bodyPr wrap="square" rtlCol="0">
            <a:spAutoFit/>
          </a:bodyPr>
          <a:lstStyle/>
          <a:p>
            <a:pPr marL="285750" indent="-285750">
              <a:buFont typeface="Arial" panose="020B0604020202020204" pitchFamily="34" charset="0"/>
              <a:buChar char="•"/>
            </a:pPr>
            <a:r>
              <a:rPr lang="de-DE" dirty="0"/>
              <a:t>Im Werk geht es um den Widerstreit zwischen Individuum und Gesellschaft.</a:t>
            </a:r>
          </a:p>
          <a:p>
            <a:pPr marL="285750" indent="-285750">
              <a:buFont typeface="Arial" panose="020B0604020202020204" pitchFamily="34" charset="0"/>
              <a:buChar char="•"/>
            </a:pPr>
            <a:r>
              <a:rPr lang="de-DE" dirty="0"/>
              <a:t>Werther erlebt den Widerspruch zwischen den Konventionen des Feudalsystems und den Rechten des Individuums.</a:t>
            </a:r>
          </a:p>
          <a:p>
            <a:pPr marL="285750" indent="-285750">
              <a:buFont typeface="Arial" panose="020B0604020202020204" pitchFamily="34" charset="0"/>
              <a:buChar char="•"/>
            </a:pPr>
            <a:r>
              <a:rPr lang="de-DE" dirty="0"/>
              <a:t>Die Ablösung der </a:t>
            </a:r>
            <a:r>
              <a:rPr lang="de-DE" dirty="0" err="1"/>
              <a:t>feudalabsolutischen</a:t>
            </a:r>
            <a:r>
              <a:rPr lang="de-DE" dirty="0"/>
              <a:t> Macht durch das Bürgertum steht also im Vordergrund als Thema.</a:t>
            </a:r>
          </a:p>
          <a:p>
            <a:pPr marL="285750" indent="-285750">
              <a:buFont typeface="Arial" panose="020B0604020202020204" pitchFamily="34" charset="0"/>
              <a:buChar char="•"/>
            </a:pPr>
            <a:r>
              <a:rPr lang="de-DE" dirty="0"/>
              <a:t>Werther als Figur ist ein Protestgestalt gegen die Ständegesellschaft, gegen Normen und Vorgaben über verfestigte Strukturen und Verhältnisse.</a:t>
            </a:r>
          </a:p>
          <a:p>
            <a:pPr marL="285750" indent="-285750">
              <a:buFont typeface="Arial" panose="020B0604020202020204" pitchFamily="34" charset="0"/>
              <a:buChar char="•"/>
            </a:pPr>
            <a:r>
              <a:rPr lang="de-DE" dirty="0"/>
              <a:t>Im Zentrum dieses Protests gegen die zeitgenössischen gesellschaftlichen Verhältnisse befinden sich auch Werthers Leidenschaften. </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el-GR" dirty="0"/>
          </a:p>
        </p:txBody>
      </p:sp>
      <p:sp>
        <p:nvSpPr>
          <p:cNvPr id="3" name="TextBox 2">
            <a:extLst>
              <a:ext uri="{FF2B5EF4-FFF2-40B4-BE49-F238E27FC236}">
                <a16:creationId xmlns:a16="http://schemas.microsoft.com/office/drawing/2014/main" id="{58BA6F4C-404D-19FC-4BE7-754D08E530B2}"/>
              </a:ext>
            </a:extLst>
          </p:cNvPr>
          <p:cNvSpPr txBox="1"/>
          <p:nvPr/>
        </p:nvSpPr>
        <p:spPr>
          <a:xfrm>
            <a:off x="201175" y="1153823"/>
            <a:ext cx="7998780" cy="369332"/>
          </a:xfrm>
          <a:prstGeom prst="rect">
            <a:avLst/>
          </a:prstGeom>
          <a:noFill/>
        </p:spPr>
        <p:txBody>
          <a:bodyPr wrap="square" rtlCol="0">
            <a:spAutoFit/>
          </a:bodyPr>
          <a:lstStyle/>
          <a:p>
            <a:r>
              <a:rPr lang="de-DE" dirty="0">
                <a:solidFill>
                  <a:schemeClr val="accent1">
                    <a:lumMod val="75000"/>
                  </a:schemeClr>
                </a:solidFill>
              </a:rPr>
              <a:t>Zeitgeschichtlicher Hintergrund:</a:t>
            </a:r>
            <a:endParaRPr lang="el-GR" dirty="0">
              <a:solidFill>
                <a:schemeClr val="accent1">
                  <a:lumMod val="75000"/>
                </a:schemeClr>
              </a:solidFill>
            </a:endParaRPr>
          </a:p>
        </p:txBody>
      </p:sp>
      <p:sp>
        <p:nvSpPr>
          <p:cNvPr id="4" name="TextBox 3">
            <a:extLst>
              <a:ext uri="{FF2B5EF4-FFF2-40B4-BE49-F238E27FC236}">
                <a16:creationId xmlns:a16="http://schemas.microsoft.com/office/drawing/2014/main" id="{795ABA44-53AC-521C-FE26-688F67EB46AF}"/>
              </a:ext>
            </a:extLst>
          </p:cNvPr>
          <p:cNvSpPr txBox="1"/>
          <p:nvPr/>
        </p:nvSpPr>
        <p:spPr>
          <a:xfrm>
            <a:off x="201175" y="1592007"/>
            <a:ext cx="10990556" cy="1477328"/>
          </a:xfrm>
          <a:prstGeom prst="rect">
            <a:avLst/>
          </a:prstGeom>
          <a:noFill/>
        </p:spPr>
        <p:txBody>
          <a:bodyPr wrap="square" rtlCol="0">
            <a:spAutoFit/>
          </a:bodyPr>
          <a:lstStyle/>
          <a:p>
            <a:pPr marL="285750" indent="-285750">
              <a:buFont typeface="Arial" panose="020B0604020202020204" pitchFamily="34" charset="0"/>
              <a:buChar char="•"/>
            </a:pPr>
            <a:r>
              <a:rPr lang="de-DE" dirty="0"/>
              <a:t>Deutschland ist politisch und wirtschaftlich zersplittert, ökonomisch rückständig und ohne starke Zentralgewalt.</a:t>
            </a:r>
          </a:p>
          <a:p>
            <a:pPr marL="285750" indent="-285750">
              <a:buFont typeface="Arial" panose="020B0604020202020204" pitchFamily="34" charset="0"/>
              <a:buChar char="•"/>
            </a:pPr>
            <a:r>
              <a:rPr lang="de-DE" dirty="0"/>
              <a:t>Diese Zersplitterung ließ keine politische Entwicklung wie in Frankreich zu.</a:t>
            </a:r>
          </a:p>
          <a:p>
            <a:pPr marL="285750" indent="-285750">
              <a:buFont typeface="Arial" panose="020B0604020202020204" pitchFamily="34" charset="0"/>
              <a:buChar char="•"/>
            </a:pPr>
            <a:r>
              <a:rPr lang="de-DE" dirty="0"/>
              <a:t>Zugleich erlebt aber Deutschland eine kulturelle und wissenschaftliche Blütezeit.</a:t>
            </a:r>
          </a:p>
          <a:p>
            <a:pPr marL="285750" indent="-285750">
              <a:buFont typeface="Arial" panose="020B0604020202020204" pitchFamily="34" charset="0"/>
              <a:buChar char="•"/>
            </a:pPr>
            <a:r>
              <a:rPr lang="de-DE" dirty="0"/>
              <a:t>Die gesellschaftliche Konzeptionen konzentrierten sich auf die Philosophie und die Literatur, was in Goethes Werther erkennbar ist. </a:t>
            </a:r>
          </a:p>
        </p:txBody>
      </p:sp>
      <p:sp>
        <p:nvSpPr>
          <p:cNvPr id="5" name="TextBox 4">
            <a:extLst>
              <a:ext uri="{FF2B5EF4-FFF2-40B4-BE49-F238E27FC236}">
                <a16:creationId xmlns:a16="http://schemas.microsoft.com/office/drawing/2014/main" id="{7C4A9117-0E33-C439-F353-DC68DE699F11}"/>
              </a:ext>
            </a:extLst>
          </p:cNvPr>
          <p:cNvSpPr txBox="1"/>
          <p:nvPr/>
        </p:nvSpPr>
        <p:spPr>
          <a:xfrm>
            <a:off x="256207" y="3264309"/>
            <a:ext cx="1979720" cy="369332"/>
          </a:xfrm>
          <a:prstGeom prst="rect">
            <a:avLst/>
          </a:prstGeom>
          <a:noFill/>
        </p:spPr>
        <p:txBody>
          <a:bodyPr wrap="square" rtlCol="0">
            <a:spAutoFit/>
          </a:bodyPr>
          <a:lstStyle/>
          <a:p>
            <a:r>
              <a:rPr lang="de-DE" dirty="0">
                <a:solidFill>
                  <a:schemeClr val="accent1">
                    <a:lumMod val="75000"/>
                  </a:schemeClr>
                </a:solidFill>
              </a:rPr>
              <a:t>Im Werk:</a:t>
            </a:r>
            <a:endParaRPr lang="el-GR" dirty="0">
              <a:solidFill>
                <a:schemeClr val="accent1">
                  <a:lumMod val="75000"/>
                </a:schemeClr>
              </a:solidFill>
            </a:endParaRPr>
          </a:p>
        </p:txBody>
      </p:sp>
    </p:spTree>
    <p:extLst>
      <p:ext uri="{BB962C8B-B14F-4D97-AF65-F5344CB8AC3E}">
        <p14:creationId xmlns:p14="http://schemas.microsoft.com/office/powerpoint/2010/main" val="3673729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1175" y="938278"/>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Das Subjekt und seine Leidenschaften </a:t>
            </a:r>
            <a:endParaRPr lang="en-GB" b="1" dirty="0">
              <a:solidFill>
                <a:schemeClr val="accent5">
                  <a:lumMod val="75000"/>
                </a:schemeClr>
              </a:solidFill>
            </a:endParaRPr>
          </a:p>
        </p:txBody>
      </p:sp>
      <p:sp>
        <p:nvSpPr>
          <p:cNvPr id="2" name="TextBox 1">
            <a:extLst>
              <a:ext uri="{FF2B5EF4-FFF2-40B4-BE49-F238E27FC236}">
                <a16:creationId xmlns:a16="http://schemas.microsoft.com/office/drawing/2014/main" id="{918F4917-C6FD-6178-5482-A78A111BE42D}"/>
              </a:ext>
            </a:extLst>
          </p:cNvPr>
          <p:cNvSpPr txBox="1"/>
          <p:nvPr/>
        </p:nvSpPr>
        <p:spPr>
          <a:xfrm>
            <a:off x="346227" y="1846559"/>
            <a:ext cx="10741982" cy="3139321"/>
          </a:xfrm>
          <a:prstGeom prst="rect">
            <a:avLst/>
          </a:prstGeom>
          <a:noFill/>
        </p:spPr>
        <p:txBody>
          <a:bodyPr wrap="square" rtlCol="0">
            <a:spAutoFit/>
          </a:bodyPr>
          <a:lstStyle/>
          <a:p>
            <a:pPr marL="285750" indent="-285750" algn="just">
              <a:buFont typeface="Arial" panose="020B0604020202020204" pitchFamily="34" charset="0"/>
              <a:buChar char="•"/>
            </a:pPr>
            <a:r>
              <a:rPr lang="de-DE" dirty="0"/>
              <a:t>Im Mittelpunkt steht der Held, dessen Glücksansprüche an Gesellschaft, Liebe, Natur und Literatur letztlich scheitern.</a:t>
            </a:r>
          </a:p>
          <a:p>
            <a:pPr marL="285750" indent="-285750" algn="just">
              <a:buFont typeface="Arial" panose="020B0604020202020204" pitchFamily="34" charset="0"/>
              <a:buChar char="•"/>
            </a:pPr>
            <a:r>
              <a:rPr lang="de-DE" dirty="0"/>
              <a:t>Werther genießt den Rückzug in eine eigene Welt. </a:t>
            </a:r>
          </a:p>
          <a:p>
            <a:pPr marL="285750" indent="-285750" algn="just">
              <a:buFont typeface="Arial" panose="020B0604020202020204" pitchFamily="34" charset="0"/>
              <a:buChar char="•"/>
            </a:pPr>
            <a:r>
              <a:rPr lang="de-DE" dirty="0"/>
              <a:t>Werthers Gefühle sind in Konventionen gepresst. </a:t>
            </a:r>
          </a:p>
          <a:p>
            <a:pPr marL="285750" indent="-285750" algn="just">
              <a:buFont typeface="Arial" panose="020B0604020202020204" pitchFamily="34" charset="0"/>
              <a:buChar char="•"/>
            </a:pPr>
            <a:r>
              <a:rPr lang="de-DE" dirty="0"/>
              <a:t>Der Zusammenstoß seines Strebens nach der Freiheit seiner Gefühle mit den sozialen Konventionen führt ihm zum Tod.</a:t>
            </a:r>
          </a:p>
          <a:p>
            <a:pPr marL="285750" indent="-285750" algn="just">
              <a:buFont typeface="Arial" panose="020B0604020202020204" pitchFamily="34" charset="0"/>
              <a:buChar char="•"/>
            </a:pPr>
            <a:r>
              <a:rPr lang="de-DE" dirty="0"/>
              <a:t>Er entschied sich dafür, sich mit Gewalt von dem emotionalen Druck zu befreien.</a:t>
            </a:r>
          </a:p>
          <a:p>
            <a:pPr marL="285750" indent="-285750" algn="just">
              <a:buFont typeface="Arial" panose="020B0604020202020204" pitchFamily="34" charset="0"/>
              <a:buChar char="•"/>
            </a:pPr>
            <a:r>
              <a:rPr lang="de-DE" dirty="0"/>
              <a:t>Werthers Tot ist also ein Protest gegen die Welt, gegen die moralischen Verbote.</a:t>
            </a:r>
          </a:p>
          <a:p>
            <a:pPr marL="285750" indent="-285750" algn="just">
              <a:buFont typeface="Arial" panose="020B0604020202020204" pitchFamily="34" charset="0"/>
              <a:buChar char="•"/>
            </a:pPr>
            <a:r>
              <a:rPr lang="de-DE" dirty="0"/>
              <a:t>Auf seinem Pult befindet sich Lessings Emilia Galotti, wobei Odoardo (Emilias Vater) seine Tochter im Namen der bürgerlichen Moral tötet. </a:t>
            </a:r>
          </a:p>
          <a:p>
            <a:pPr marL="285750" indent="-285750" algn="just">
              <a:buFont typeface="Arial" panose="020B0604020202020204" pitchFamily="34" charset="0"/>
              <a:buChar char="•"/>
            </a:pPr>
            <a:r>
              <a:rPr lang="de-DE" dirty="0"/>
              <a:t>Sein Tot kann als Heimkehr zum Gott, zu dem Unendlichen betrachtet werden.</a:t>
            </a:r>
            <a:endParaRPr lang="el-GR" dirty="0"/>
          </a:p>
        </p:txBody>
      </p:sp>
    </p:spTree>
    <p:extLst>
      <p:ext uri="{BB962C8B-B14F-4D97-AF65-F5344CB8AC3E}">
        <p14:creationId xmlns:p14="http://schemas.microsoft.com/office/powerpoint/2010/main" val="3477701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Die Leiden des jungen Werthers (1774): </a:t>
            </a:r>
            <a:r>
              <a:rPr lang="nb-NO" b="1" dirty="0">
                <a:solidFill>
                  <a:schemeClr val="accent5">
                    <a:lumMod val="75000"/>
                  </a:schemeClr>
                </a:solidFill>
              </a:rPr>
              <a:t>Herz </a:t>
            </a:r>
            <a:r>
              <a:rPr lang="en-US" b="1" dirty="0">
                <a:solidFill>
                  <a:schemeClr val="accent5">
                    <a:lumMod val="75000"/>
                  </a:schemeClr>
                </a:solidFill>
              </a:rPr>
              <a:t>/</a:t>
            </a:r>
            <a:r>
              <a:rPr lang="nb-NO" b="1" dirty="0">
                <a:solidFill>
                  <a:schemeClr val="accent5">
                    <a:lumMod val="75000"/>
                  </a:schemeClr>
                </a:solidFill>
              </a:rPr>
              <a:t> Natur</a:t>
            </a:r>
            <a:endParaRPr lang="en-GB" b="1" dirty="0">
              <a:solidFill>
                <a:schemeClr val="accent5">
                  <a:lumMod val="75000"/>
                </a:schemeClr>
              </a:solidFill>
            </a:endParaRPr>
          </a:p>
        </p:txBody>
      </p:sp>
      <p:sp>
        <p:nvSpPr>
          <p:cNvPr id="16" name="TextBox 15">
            <a:extLst>
              <a:ext uri="{FF2B5EF4-FFF2-40B4-BE49-F238E27FC236}">
                <a16:creationId xmlns:a16="http://schemas.microsoft.com/office/drawing/2014/main" id="{84322217-0561-A0E7-674E-07F5B0EEDDAF}"/>
              </a:ext>
            </a:extLst>
          </p:cNvPr>
          <p:cNvSpPr txBox="1"/>
          <p:nvPr/>
        </p:nvSpPr>
        <p:spPr>
          <a:xfrm>
            <a:off x="366852" y="1106733"/>
            <a:ext cx="10437272" cy="2585323"/>
          </a:xfrm>
          <a:prstGeom prst="rect">
            <a:avLst/>
          </a:prstGeom>
          <a:noFill/>
        </p:spPr>
        <p:txBody>
          <a:bodyPr wrap="square" rtlCol="0">
            <a:spAutoFit/>
          </a:bodyPr>
          <a:lstStyle/>
          <a:p>
            <a:endParaRPr lang="de-DE" dirty="0"/>
          </a:p>
          <a:p>
            <a:pPr marL="285750" indent="-285750">
              <a:buFont typeface="Arial" panose="020B0604020202020204" pitchFamily="34" charset="0"/>
              <a:buChar char="•"/>
            </a:pPr>
            <a:r>
              <a:rPr lang="de-DE" dirty="0"/>
              <a:t>Das Wort „Herz“ gilt als Zentralbegriff der Empfindsamkeit und hat im Werk eine hohe Frequenz. Es ist das Synonym für Gefühl und Empfindsamkeit sowie der Gegensatz zum Verstand und zur Sachlichkeit.</a:t>
            </a:r>
          </a:p>
          <a:p>
            <a:pPr marL="285750" indent="-285750">
              <a:buFont typeface="Arial" panose="020B0604020202020204" pitchFamily="34" charset="0"/>
              <a:buChar char="•"/>
            </a:pPr>
            <a:r>
              <a:rPr lang="de-DE" dirty="0"/>
              <a:t>Werthers Herz steht im Vordergrund und findet wichtige Bezugspunkte in:</a:t>
            </a:r>
          </a:p>
          <a:p>
            <a:pPr marL="857250" lvl="1" indent="-400050">
              <a:buFont typeface="+mj-lt"/>
              <a:buAutoNum type="romanLcPeriod"/>
            </a:pPr>
            <a:r>
              <a:rPr lang="de-DE" dirty="0"/>
              <a:t>der Liebe zu Lotte,</a:t>
            </a:r>
          </a:p>
          <a:p>
            <a:pPr marL="857250" lvl="1" indent="-400050">
              <a:buFont typeface="+mj-lt"/>
              <a:buAutoNum type="romanLcPeriod"/>
            </a:pPr>
            <a:r>
              <a:rPr lang="de-DE" dirty="0"/>
              <a:t>der Einfühlung in die „unaussprechliche Schönheit“ der „paradiesischen Natur“ und in der Distanzierung von der regelkonformen Gesellschaft, </a:t>
            </a:r>
          </a:p>
          <a:p>
            <a:pPr marL="857250" lvl="1" indent="-400050">
              <a:buFont typeface="+mj-lt"/>
              <a:buAutoNum type="romanLcPeriod"/>
            </a:pPr>
            <a:r>
              <a:rPr lang="de-DE" dirty="0"/>
              <a:t>dem unmittelbaren Verhältnis zu einfachen Menschen und besonders zu Kindern. </a:t>
            </a:r>
          </a:p>
          <a:p>
            <a:pPr marL="285750" indent="-285750">
              <a:buFont typeface="Arial" panose="020B0604020202020204" pitchFamily="34" charset="0"/>
              <a:buChar char="•"/>
            </a:pPr>
            <a:endParaRPr lang="el-GR" dirty="0"/>
          </a:p>
        </p:txBody>
      </p:sp>
      <p:sp>
        <p:nvSpPr>
          <p:cNvPr id="19" name="TextBox 18">
            <a:extLst>
              <a:ext uri="{FF2B5EF4-FFF2-40B4-BE49-F238E27FC236}">
                <a16:creationId xmlns:a16="http://schemas.microsoft.com/office/drawing/2014/main" id="{B3129BE8-2135-572F-7097-786F70926CC1}"/>
              </a:ext>
            </a:extLst>
          </p:cNvPr>
          <p:cNvSpPr txBox="1"/>
          <p:nvPr/>
        </p:nvSpPr>
        <p:spPr>
          <a:xfrm>
            <a:off x="331340" y="3495314"/>
            <a:ext cx="7680430" cy="646331"/>
          </a:xfrm>
          <a:prstGeom prst="rect">
            <a:avLst/>
          </a:prstGeom>
          <a:noFill/>
        </p:spPr>
        <p:txBody>
          <a:bodyPr wrap="square" rtlCol="0">
            <a:spAutoFit/>
          </a:bodyPr>
          <a:lstStyle/>
          <a:p>
            <a:r>
              <a:rPr lang="de-DE" dirty="0">
                <a:solidFill>
                  <a:schemeClr val="accent1">
                    <a:lumMod val="75000"/>
                  </a:schemeClr>
                </a:solidFill>
              </a:rPr>
              <a:t>Die Natur:</a:t>
            </a:r>
          </a:p>
          <a:p>
            <a:endParaRPr lang="el-GR" dirty="0">
              <a:solidFill>
                <a:schemeClr val="accent1">
                  <a:lumMod val="75000"/>
                </a:schemeClr>
              </a:solidFill>
            </a:endParaRPr>
          </a:p>
        </p:txBody>
      </p:sp>
      <p:sp>
        <p:nvSpPr>
          <p:cNvPr id="20" name="TextBox 19">
            <a:extLst>
              <a:ext uri="{FF2B5EF4-FFF2-40B4-BE49-F238E27FC236}">
                <a16:creationId xmlns:a16="http://schemas.microsoft.com/office/drawing/2014/main" id="{0DAFF9AC-BBDD-DD9B-BB66-07B575DCDE5C}"/>
              </a:ext>
            </a:extLst>
          </p:cNvPr>
          <p:cNvSpPr txBox="1"/>
          <p:nvPr/>
        </p:nvSpPr>
        <p:spPr>
          <a:xfrm>
            <a:off x="372859" y="3800173"/>
            <a:ext cx="10546675" cy="2308324"/>
          </a:xfrm>
          <a:prstGeom prst="rect">
            <a:avLst/>
          </a:prstGeom>
          <a:noFill/>
        </p:spPr>
        <p:txBody>
          <a:bodyPr wrap="square" rtlCol="0">
            <a:spAutoFit/>
          </a:bodyPr>
          <a:lstStyle/>
          <a:p>
            <a:pPr marL="285750" indent="-285750">
              <a:buFont typeface="Arial" panose="020B0604020202020204" pitchFamily="34" charset="0"/>
              <a:buChar char="•"/>
            </a:pPr>
            <a:r>
              <a:rPr lang="de-DE" dirty="0"/>
              <a:t>war Maßstab des Genies,</a:t>
            </a:r>
          </a:p>
          <a:p>
            <a:pPr marL="285750" indent="-285750">
              <a:buFont typeface="Arial" panose="020B0604020202020204" pitchFamily="34" charset="0"/>
              <a:buChar char="•"/>
            </a:pPr>
            <a:r>
              <a:rPr lang="de-DE" dirty="0"/>
              <a:t>dient zur Selbstbestimmung des Menschen geleitet von seinem natürlichen Gefühl,</a:t>
            </a:r>
          </a:p>
          <a:p>
            <a:pPr marL="285750" indent="-285750">
              <a:buFont typeface="Arial" panose="020B0604020202020204" pitchFamily="34" charset="0"/>
              <a:buChar char="•"/>
            </a:pPr>
            <a:r>
              <a:rPr lang="de-DE" dirty="0"/>
              <a:t>bietet Werther einen Ort der Zuflucht und Inspiration,</a:t>
            </a:r>
          </a:p>
          <a:p>
            <a:pPr marL="285750" indent="-285750">
              <a:buFont typeface="Arial" panose="020B0604020202020204" pitchFamily="34" charset="0"/>
              <a:buChar char="•"/>
            </a:pPr>
            <a:r>
              <a:rPr lang="de-DE" dirty="0"/>
              <a:t>spiegelt Werthers Gefühle und psychische Verfassung wider,</a:t>
            </a:r>
          </a:p>
          <a:p>
            <a:pPr marL="285750" indent="-285750">
              <a:buFont typeface="Arial" panose="020B0604020202020204" pitchFamily="34" charset="0"/>
              <a:buChar char="•"/>
            </a:pPr>
            <a:r>
              <a:rPr lang="de-DE" dirty="0"/>
              <a:t>wird mit der  Idee des Pantheismus verbindet, wobei alles (d.h. die Natur, der Mensch, das All) verbindet sich zu einem, das als Göttliches wahrgenommen wird, </a:t>
            </a:r>
          </a:p>
          <a:p>
            <a:pPr marL="285750" indent="-285750">
              <a:buFont typeface="Arial" panose="020B0604020202020204" pitchFamily="34" charset="0"/>
              <a:buChar char="•"/>
            </a:pPr>
            <a:r>
              <a:rPr lang="de-DE" dirty="0"/>
              <a:t>bedeutet weniger eine Leidenschaft und mehr einen Zustand außerhalb der Gesellschaft (wie bei Rousseau),</a:t>
            </a:r>
          </a:p>
          <a:p>
            <a:pPr marL="285750" indent="-285750">
              <a:buFont typeface="Arial" panose="020B0604020202020204" pitchFamily="34" charset="0"/>
              <a:buChar char="•"/>
            </a:pPr>
            <a:r>
              <a:rPr lang="de-DE" dirty="0"/>
              <a:t>gilt als Gegensatz zur gesellschaftlichen Verhältnissen und zur </a:t>
            </a:r>
            <a:r>
              <a:rPr lang="de-DE" dirty="0" err="1"/>
              <a:t>absolutischen</a:t>
            </a:r>
            <a:r>
              <a:rPr lang="de-DE" dirty="0"/>
              <a:t> Menschenverachtung. </a:t>
            </a:r>
            <a:endParaRPr lang="el-GR" dirty="0"/>
          </a:p>
        </p:txBody>
      </p:sp>
      <p:sp>
        <p:nvSpPr>
          <p:cNvPr id="21" name="TextBox 20">
            <a:extLst>
              <a:ext uri="{FF2B5EF4-FFF2-40B4-BE49-F238E27FC236}">
                <a16:creationId xmlns:a16="http://schemas.microsoft.com/office/drawing/2014/main" id="{2DD6CA8C-5C95-D9B6-0478-D9DC450509FF}"/>
              </a:ext>
            </a:extLst>
          </p:cNvPr>
          <p:cNvSpPr txBox="1"/>
          <p:nvPr/>
        </p:nvSpPr>
        <p:spPr>
          <a:xfrm>
            <a:off x="328470" y="1038697"/>
            <a:ext cx="1961966" cy="369332"/>
          </a:xfrm>
          <a:prstGeom prst="rect">
            <a:avLst/>
          </a:prstGeom>
          <a:noFill/>
        </p:spPr>
        <p:txBody>
          <a:bodyPr wrap="square" rtlCol="0">
            <a:spAutoFit/>
          </a:bodyPr>
          <a:lstStyle/>
          <a:p>
            <a:r>
              <a:rPr lang="de-DE" dirty="0">
                <a:solidFill>
                  <a:schemeClr val="accent1">
                    <a:lumMod val="75000"/>
                  </a:schemeClr>
                </a:solidFill>
              </a:rPr>
              <a:t>Das Herz:</a:t>
            </a:r>
            <a:endParaRPr lang="el-GR" dirty="0">
              <a:solidFill>
                <a:schemeClr val="accent1">
                  <a:lumMod val="75000"/>
                </a:schemeClr>
              </a:solidFill>
            </a:endParaRPr>
          </a:p>
        </p:txBody>
      </p:sp>
    </p:spTree>
    <p:extLst>
      <p:ext uri="{BB962C8B-B14F-4D97-AF65-F5344CB8AC3E}">
        <p14:creationId xmlns:p14="http://schemas.microsoft.com/office/powerpoint/2010/main" val="32655791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48435</TotalTime>
  <Words>518</Words>
  <Application>Microsoft Office PowerPoint</Application>
  <PresentationFormat>Ευρεία οθόνη</PresentationFormat>
  <Paragraphs>43</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Θέμα του Office</vt:lpstr>
      <vt:lpstr> Sturm und Drang - WS 2022/23</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Tutorium – Sturm und Drang, WS 2022/23</dc:title>
  <dc:creator>Myrto Papakonstantinou</dc:creator>
  <cp:lastModifiedBy>Myrto Papakonstantinou</cp:lastModifiedBy>
  <cp:revision>89</cp:revision>
  <dcterms:created xsi:type="dcterms:W3CDTF">2022-09-15T06:56:36Z</dcterms:created>
  <dcterms:modified xsi:type="dcterms:W3CDTF">2023-01-02T16:30:55Z</dcterms:modified>
</cp:coreProperties>
</file>