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401" r:id="rId3"/>
    <p:sldId id="421" r:id="rId4"/>
    <p:sldId id="403" r:id="rId5"/>
    <p:sldId id="405" r:id="rId6"/>
    <p:sldId id="404" r:id="rId7"/>
    <p:sldId id="412" r:id="rId8"/>
    <p:sldId id="409" r:id="rId9"/>
    <p:sldId id="410" r:id="rId10"/>
    <p:sldId id="413" r:id="rId11"/>
    <p:sldId id="415" r:id="rId12"/>
    <p:sldId id="416" r:id="rId13"/>
    <p:sldId id="420" r:id="rId14"/>
    <p:sldId id="414" r:id="rId15"/>
    <p:sldId id="423" r:id="rId16"/>
    <p:sldId id="411" r:id="rId17"/>
    <p:sldId id="425" r:id="rId18"/>
    <p:sldId id="424" r:id="rId19"/>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yrto Papakonstantinou" initials="MP" lastIdx="1" clrIdx="0">
    <p:extLst>
      <p:ext uri="{19B8F6BF-5375-455C-9EA6-DF929625EA0E}">
        <p15:presenceInfo xmlns:p15="http://schemas.microsoft.com/office/powerpoint/2012/main" userId="Myrto Papakonstantinou"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E125527-1BB6-6558-4BA9-EFDD65D5659D}"/>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EEB3FC04-EFFD-D610-D309-2E33D95597D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9A81E24C-8DFE-FD5A-9865-83EA583D25CA}"/>
              </a:ext>
            </a:extLst>
          </p:cNvPr>
          <p:cNvSpPr>
            <a:spLocks noGrp="1"/>
          </p:cNvSpPr>
          <p:nvPr>
            <p:ph type="dt" sz="half" idx="10"/>
          </p:nvPr>
        </p:nvSpPr>
        <p:spPr/>
        <p:txBody>
          <a:bodyPr/>
          <a:lstStyle/>
          <a:p>
            <a:fld id="{90F822A8-2B90-42EA-9748-EAC91657E6A6}" type="datetimeFigureOut">
              <a:rPr lang="el-GR" smtClean="0"/>
              <a:t>23/1/2023</a:t>
            </a:fld>
            <a:endParaRPr lang="el-GR"/>
          </a:p>
        </p:txBody>
      </p:sp>
      <p:sp>
        <p:nvSpPr>
          <p:cNvPr id="5" name="Θέση υποσέλιδου 4">
            <a:extLst>
              <a:ext uri="{FF2B5EF4-FFF2-40B4-BE49-F238E27FC236}">
                <a16:creationId xmlns:a16="http://schemas.microsoft.com/office/drawing/2014/main" id="{9A34CC1A-9F90-8287-E276-B25A79C5DD75}"/>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C1E42812-6065-4806-3A76-DB35359AC104}"/>
              </a:ext>
            </a:extLst>
          </p:cNvPr>
          <p:cNvSpPr>
            <a:spLocks noGrp="1"/>
          </p:cNvSpPr>
          <p:nvPr>
            <p:ph type="sldNum" sz="quarter" idx="12"/>
          </p:nvPr>
        </p:nvSpPr>
        <p:spPr/>
        <p:txBody>
          <a:bodyPr/>
          <a:lstStyle/>
          <a:p>
            <a:fld id="{91EFADBF-D990-492B-8AE6-4229C9E15EF9}" type="slidenum">
              <a:rPr lang="el-GR" smtClean="0"/>
              <a:t>‹#›</a:t>
            </a:fld>
            <a:endParaRPr lang="el-GR"/>
          </a:p>
        </p:txBody>
      </p:sp>
    </p:spTree>
    <p:extLst>
      <p:ext uri="{BB962C8B-B14F-4D97-AF65-F5344CB8AC3E}">
        <p14:creationId xmlns:p14="http://schemas.microsoft.com/office/powerpoint/2010/main" val="3912506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C4734FF-0C8C-DE87-76D9-F3E209770F1C}"/>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7A23394E-0EBA-0A95-B2F7-C43A097947C2}"/>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BC0EA271-4DE1-FD7B-F55D-55239420CCF3}"/>
              </a:ext>
            </a:extLst>
          </p:cNvPr>
          <p:cNvSpPr>
            <a:spLocks noGrp="1"/>
          </p:cNvSpPr>
          <p:nvPr>
            <p:ph type="dt" sz="half" idx="10"/>
          </p:nvPr>
        </p:nvSpPr>
        <p:spPr/>
        <p:txBody>
          <a:bodyPr/>
          <a:lstStyle/>
          <a:p>
            <a:fld id="{90F822A8-2B90-42EA-9748-EAC91657E6A6}" type="datetimeFigureOut">
              <a:rPr lang="el-GR" smtClean="0"/>
              <a:t>23/1/2023</a:t>
            </a:fld>
            <a:endParaRPr lang="el-GR"/>
          </a:p>
        </p:txBody>
      </p:sp>
      <p:sp>
        <p:nvSpPr>
          <p:cNvPr id="5" name="Θέση υποσέλιδου 4">
            <a:extLst>
              <a:ext uri="{FF2B5EF4-FFF2-40B4-BE49-F238E27FC236}">
                <a16:creationId xmlns:a16="http://schemas.microsoft.com/office/drawing/2014/main" id="{9BCFD26E-04C1-5ED2-CCE2-EEC230D6137E}"/>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C67F7A4E-9C18-A50C-FB84-B774BCA2DDA2}"/>
              </a:ext>
            </a:extLst>
          </p:cNvPr>
          <p:cNvSpPr>
            <a:spLocks noGrp="1"/>
          </p:cNvSpPr>
          <p:nvPr>
            <p:ph type="sldNum" sz="quarter" idx="12"/>
          </p:nvPr>
        </p:nvSpPr>
        <p:spPr/>
        <p:txBody>
          <a:bodyPr/>
          <a:lstStyle/>
          <a:p>
            <a:fld id="{91EFADBF-D990-492B-8AE6-4229C9E15EF9}" type="slidenum">
              <a:rPr lang="el-GR" smtClean="0"/>
              <a:t>‹#›</a:t>
            </a:fld>
            <a:endParaRPr lang="el-GR"/>
          </a:p>
        </p:txBody>
      </p:sp>
    </p:spTree>
    <p:extLst>
      <p:ext uri="{BB962C8B-B14F-4D97-AF65-F5344CB8AC3E}">
        <p14:creationId xmlns:p14="http://schemas.microsoft.com/office/powerpoint/2010/main" val="12944844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86BE8602-0029-7EC6-5996-3FBBB37CABE1}"/>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D6EDF8AB-6B88-1216-F7C6-D75F97591C28}"/>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C1203EE8-13D1-E0DF-D4E1-8225064D1F13}"/>
              </a:ext>
            </a:extLst>
          </p:cNvPr>
          <p:cNvSpPr>
            <a:spLocks noGrp="1"/>
          </p:cNvSpPr>
          <p:nvPr>
            <p:ph type="dt" sz="half" idx="10"/>
          </p:nvPr>
        </p:nvSpPr>
        <p:spPr/>
        <p:txBody>
          <a:bodyPr/>
          <a:lstStyle/>
          <a:p>
            <a:fld id="{90F822A8-2B90-42EA-9748-EAC91657E6A6}" type="datetimeFigureOut">
              <a:rPr lang="el-GR" smtClean="0"/>
              <a:t>23/1/2023</a:t>
            </a:fld>
            <a:endParaRPr lang="el-GR"/>
          </a:p>
        </p:txBody>
      </p:sp>
      <p:sp>
        <p:nvSpPr>
          <p:cNvPr id="5" name="Θέση υποσέλιδου 4">
            <a:extLst>
              <a:ext uri="{FF2B5EF4-FFF2-40B4-BE49-F238E27FC236}">
                <a16:creationId xmlns:a16="http://schemas.microsoft.com/office/drawing/2014/main" id="{F6EBEC5E-ADAC-314B-1E13-953FD7EBB176}"/>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18976F40-BEB5-B020-840F-DB78943AA63A}"/>
              </a:ext>
            </a:extLst>
          </p:cNvPr>
          <p:cNvSpPr>
            <a:spLocks noGrp="1"/>
          </p:cNvSpPr>
          <p:nvPr>
            <p:ph type="sldNum" sz="quarter" idx="12"/>
          </p:nvPr>
        </p:nvSpPr>
        <p:spPr/>
        <p:txBody>
          <a:bodyPr/>
          <a:lstStyle/>
          <a:p>
            <a:fld id="{91EFADBF-D990-492B-8AE6-4229C9E15EF9}" type="slidenum">
              <a:rPr lang="el-GR" smtClean="0"/>
              <a:t>‹#›</a:t>
            </a:fld>
            <a:endParaRPr lang="el-GR"/>
          </a:p>
        </p:txBody>
      </p:sp>
    </p:spTree>
    <p:extLst>
      <p:ext uri="{BB962C8B-B14F-4D97-AF65-F5344CB8AC3E}">
        <p14:creationId xmlns:p14="http://schemas.microsoft.com/office/powerpoint/2010/main" val="31297355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hree column image and box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8FA82A-D40B-4E23-84E3-79644D3CDD8E}"/>
              </a:ext>
            </a:extLst>
          </p:cNvPr>
          <p:cNvSpPr>
            <a:spLocks noGrp="1"/>
          </p:cNvSpPr>
          <p:nvPr>
            <p:ph type="title"/>
          </p:nvPr>
        </p:nvSpPr>
        <p:spPr/>
        <p:txBody>
          <a:bodyPr anchor="t"/>
          <a:lstStyle/>
          <a:p>
            <a:r>
              <a:rPr lang="en-US" noProof="0"/>
              <a:t>Click to edit Master title style</a:t>
            </a:r>
            <a:endParaRPr lang="en-GB" noProof="0" dirty="0"/>
          </a:p>
        </p:txBody>
      </p:sp>
      <p:sp>
        <p:nvSpPr>
          <p:cNvPr id="7" name="Picture Placeholder 6">
            <a:extLst>
              <a:ext uri="{FF2B5EF4-FFF2-40B4-BE49-F238E27FC236}">
                <a16:creationId xmlns:a16="http://schemas.microsoft.com/office/drawing/2014/main" id="{E7251969-427C-48D2-85E3-C93C8311D358}"/>
              </a:ext>
            </a:extLst>
          </p:cNvPr>
          <p:cNvSpPr>
            <a:spLocks noGrp="1"/>
          </p:cNvSpPr>
          <p:nvPr>
            <p:ph type="pic" sz="quarter" idx="13"/>
          </p:nvPr>
        </p:nvSpPr>
        <p:spPr>
          <a:xfrm>
            <a:off x="695325" y="2023453"/>
            <a:ext cx="3552825" cy="1760538"/>
          </a:xfrm>
        </p:spPr>
        <p:txBody>
          <a:bodyPr/>
          <a:lstStyle/>
          <a:p>
            <a:r>
              <a:rPr lang="en-US" noProof="0"/>
              <a:t>Click icon to add picture</a:t>
            </a:r>
            <a:endParaRPr lang="en-GB" noProof="0" dirty="0"/>
          </a:p>
        </p:txBody>
      </p:sp>
      <p:sp>
        <p:nvSpPr>
          <p:cNvPr id="9" name="Picture Placeholder 8">
            <a:extLst>
              <a:ext uri="{FF2B5EF4-FFF2-40B4-BE49-F238E27FC236}">
                <a16:creationId xmlns:a16="http://schemas.microsoft.com/office/drawing/2014/main" id="{BE46F400-E293-4169-9EF5-5E49E5FB89E6}"/>
              </a:ext>
            </a:extLst>
          </p:cNvPr>
          <p:cNvSpPr>
            <a:spLocks noGrp="1"/>
          </p:cNvSpPr>
          <p:nvPr>
            <p:ph type="pic" sz="quarter" idx="14"/>
          </p:nvPr>
        </p:nvSpPr>
        <p:spPr>
          <a:xfrm>
            <a:off x="4321175" y="2023453"/>
            <a:ext cx="3538538" cy="1760538"/>
          </a:xfrm>
        </p:spPr>
        <p:txBody>
          <a:bodyPr/>
          <a:lstStyle/>
          <a:p>
            <a:r>
              <a:rPr lang="en-US" noProof="0"/>
              <a:t>Click icon to add picture</a:t>
            </a:r>
            <a:endParaRPr lang="en-GB" noProof="0" dirty="0"/>
          </a:p>
        </p:txBody>
      </p:sp>
      <p:sp>
        <p:nvSpPr>
          <p:cNvPr id="11" name="Picture Placeholder 10">
            <a:extLst>
              <a:ext uri="{FF2B5EF4-FFF2-40B4-BE49-F238E27FC236}">
                <a16:creationId xmlns:a16="http://schemas.microsoft.com/office/drawing/2014/main" id="{FBC3ECC8-C305-4C0C-875D-732D6B6ADDCD}"/>
              </a:ext>
            </a:extLst>
          </p:cNvPr>
          <p:cNvSpPr>
            <a:spLocks noGrp="1"/>
          </p:cNvSpPr>
          <p:nvPr>
            <p:ph type="pic" sz="quarter" idx="15"/>
          </p:nvPr>
        </p:nvSpPr>
        <p:spPr>
          <a:xfrm>
            <a:off x="7943850" y="2023453"/>
            <a:ext cx="3552825" cy="1760538"/>
          </a:xfrm>
        </p:spPr>
        <p:txBody>
          <a:bodyPr/>
          <a:lstStyle/>
          <a:p>
            <a:r>
              <a:rPr lang="en-US" noProof="0"/>
              <a:t>Click icon to add picture</a:t>
            </a:r>
            <a:endParaRPr lang="en-GB" noProof="0" dirty="0"/>
          </a:p>
        </p:txBody>
      </p:sp>
      <p:sp>
        <p:nvSpPr>
          <p:cNvPr id="13" name="Text Placeholder 12">
            <a:extLst>
              <a:ext uri="{FF2B5EF4-FFF2-40B4-BE49-F238E27FC236}">
                <a16:creationId xmlns:a16="http://schemas.microsoft.com/office/drawing/2014/main" id="{0C247620-8094-4788-8C24-2157F205A77C}"/>
              </a:ext>
            </a:extLst>
          </p:cNvPr>
          <p:cNvSpPr>
            <a:spLocks noGrp="1"/>
          </p:cNvSpPr>
          <p:nvPr>
            <p:ph type="body" sz="quarter" idx="16"/>
          </p:nvPr>
        </p:nvSpPr>
        <p:spPr>
          <a:xfrm>
            <a:off x="695326" y="3869084"/>
            <a:ext cx="3552824" cy="539750"/>
          </a:xfrm>
          <a:solidFill>
            <a:srgbClr val="00707A"/>
          </a:solidFill>
          <a:ln>
            <a:noFill/>
          </a:ln>
        </p:spPr>
        <p:txBody>
          <a:bodyPr lIns="108000" tIns="72000" rIns="108000" bIns="72000" anchor="ctr"/>
          <a:lstStyle>
            <a:lvl1pPr marL="0" indent="0" algn="ctr">
              <a:buNone/>
              <a:defRPr>
                <a:solidFill>
                  <a:schemeClr val="bg1"/>
                </a:solidFill>
                <a:latin typeface="+mj-lt"/>
                <a:ea typeface="Verdana" panose="020B0604030504040204" pitchFamily="34" charset="0"/>
                <a:cs typeface="Verdana" panose="020B0604030504040204" pitchFamily="34" charset="0"/>
              </a:defRPr>
            </a:lvl1pPr>
            <a:lvl2pPr marL="505800" indent="0">
              <a:buNone/>
              <a:defRPr/>
            </a:lvl2pPr>
            <a:lvl3pPr marL="963000" indent="0">
              <a:buNone/>
              <a:defRPr/>
            </a:lvl3pPr>
            <a:lvl4pPr marL="1420200" indent="0">
              <a:buNone/>
              <a:defRPr/>
            </a:lvl4pPr>
            <a:lvl5pPr marL="1877400" indent="0">
              <a:buNone/>
              <a:defRPr/>
            </a:lvl5pPr>
          </a:lstStyle>
          <a:p>
            <a:pPr lvl="0"/>
            <a:r>
              <a:rPr lang="en-US" noProof="0"/>
              <a:t>Click to edit Master text styles</a:t>
            </a:r>
          </a:p>
        </p:txBody>
      </p:sp>
      <p:sp>
        <p:nvSpPr>
          <p:cNvPr id="15" name="Text Placeholder 14">
            <a:extLst>
              <a:ext uri="{FF2B5EF4-FFF2-40B4-BE49-F238E27FC236}">
                <a16:creationId xmlns:a16="http://schemas.microsoft.com/office/drawing/2014/main" id="{E0030F90-F52A-4AC2-B0ED-92D9015CF87A}"/>
              </a:ext>
            </a:extLst>
          </p:cNvPr>
          <p:cNvSpPr>
            <a:spLocks noGrp="1"/>
          </p:cNvSpPr>
          <p:nvPr>
            <p:ph type="body" sz="quarter" idx="17"/>
          </p:nvPr>
        </p:nvSpPr>
        <p:spPr>
          <a:xfrm>
            <a:off x="695325" y="4480272"/>
            <a:ext cx="3552825" cy="1757362"/>
          </a:xfrm>
          <a:solidFill>
            <a:srgbClr val="DEECEE"/>
          </a:solidFill>
        </p:spPr>
        <p:txBody>
          <a:bodyPr lIns="108000" tIns="180000" rIns="108000" bIns="180000">
            <a:noAutofit/>
          </a:bodyPr>
          <a:lstStyle>
            <a:lvl1pPr marL="48600" indent="0">
              <a:buFontTx/>
              <a:buNone/>
              <a:defRPr sz="1400"/>
            </a:lvl1pPr>
            <a:lvl2pPr marL="505800" indent="0">
              <a:buFontTx/>
              <a:buNone/>
              <a:defRPr/>
            </a:lvl2pPr>
            <a:lvl3pPr marL="963000" indent="0">
              <a:buFontTx/>
              <a:buNone/>
              <a:defRPr/>
            </a:lvl3pPr>
            <a:lvl4pPr marL="1420200" indent="0">
              <a:buFontTx/>
              <a:buNone/>
              <a:defRPr/>
            </a:lvl4pPr>
            <a:lvl5pPr marL="1877400" indent="0">
              <a:buFontTx/>
              <a:buNone/>
              <a:defRPr/>
            </a:lvl5pPr>
          </a:lstStyle>
          <a:p>
            <a:pPr lvl="0"/>
            <a:r>
              <a:rPr lang="en-US" noProof="0"/>
              <a:t>Click to edit Master text styles</a:t>
            </a:r>
          </a:p>
        </p:txBody>
      </p:sp>
      <p:sp>
        <p:nvSpPr>
          <p:cNvPr id="16" name="Text Placeholder 12">
            <a:extLst>
              <a:ext uri="{FF2B5EF4-FFF2-40B4-BE49-F238E27FC236}">
                <a16:creationId xmlns:a16="http://schemas.microsoft.com/office/drawing/2014/main" id="{B8B28E43-FC3A-4E3C-B7A4-BFAC3F6291F2}"/>
              </a:ext>
            </a:extLst>
          </p:cNvPr>
          <p:cNvSpPr>
            <a:spLocks noGrp="1"/>
          </p:cNvSpPr>
          <p:nvPr>
            <p:ph type="body" sz="quarter" idx="18"/>
          </p:nvPr>
        </p:nvSpPr>
        <p:spPr>
          <a:xfrm>
            <a:off x="4321176" y="3869084"/>
            <a:ext cx="3538537" cy="539750"/>
          </a:xfrm>
          <a:solidFill>
            <a:srgbClr val="00707A"/>
          </a:solidFill>
          <a:ln>
            <a:noFill/>
          </a:ln>
        </p:spPr>
        <p:txBody>
          <a:bodyPr lIns="108000" tIns="72000" rIns="108000" bIns="72000" anchor="ctr"/>
          <a:lstStyle>
            <a:lvl1pPr marL="0" indent="0" algn="ctr">
              <a:buNone/>
              <a:defRPr>
                <a:solidFill>
                  <a:schemeClr val="bg1"/>
                </a:solidFill>
                <a:latin typeface="+mj-lt"/>
                <a:ea typeface="Verdana" panose="020B0604030504040204" pitchFamily="34" charset="0"/>
                <a:cs typeface="Verdana" panose="020B0604030504040204" pitchFamily="34" charset="0"/>
              </a:defRPr>
            </a:lvl1pPr>
            <a:lvl2pPr marL="505800" indent="0">
              <a:buNone/>
              <a:defRPr/>
            </a:lvl2pPr>
            <a:lvl3pPr marL="963000" indent="0">
              <a:buNone/>
              <a:defRPr/>
            </a:lvl3pPr>
            <a:lvl4pPr marL="1420200" indent="0">
              <a:buNone/>
              <a:defRPr/>
            </a:lvl4pPr>
            <a:lvl5pPr marL="1877400" indent="0">
              <a:buNone/>
              <a:defRPr/>
            </a:lvl5pPr>
          </a:lstStyle>
          <a:p>
            <a:pPr lvl="0"/>
            <a:r>
              <a:rPr lang="en-US" noProof="0"/>
              <a:t>Click to edit Master text styles</a:t>
            </a:r>
          </a:p>
        </p:txBody>
      </p:sp>
      <p:sp>
        <p:nvSpPr>
          <p:cNvPr id="17" name="Text Placeholder 14">
            <a:extLst>
              <a:ext uri="{FF2B5EF4-FFF2-40B4-BE49-F238E27FC236}">
                <a16:creationId xmlns:a16="http://schemas.microsoft.com/office/drawing/2014/main" id="{D1324929-B8EB-44EC-8FF5-2C28A9CF9EAA}"/>
              </a:ext>
            </a:extLst>
          </p:cNvPr>
          <p:cNvSpPr>
            <a:spLocks noGrp="1"/>
          </p:cNvSpPr>
          <p:nvPr>
            <p:ph type="body" sz="quarter" idx="19"/>
          </p:nvPr>
        </p:nvSpPr>
        <p:spPr>
          <a:xfrm>
            <a:off x="4321175" y="4480272"/>
            <a:ext cx="3538539" cy="1757362"/>
          </a:xfrm>
          <a:solidFill>
            <a:srgbClr val="DEECEE"/>
          </a:solidFill>
        </p:spPr>
        <p:txBody>
          <a:bodyPr lIns="108000" tIns="180000" rIns="108000" bIns="180000">
            <a:noAutofit/>
          </a:bodyPr>
          <a:lstStyle>
            <a:lvl1pPr marL="48600" indent="0">
              <a:buFontTx/>
              <a:buNone/>
              <a:defRPr sz="1400"/>
            </a:lvl1pPr>
            <a:lvl2pPr marL="505800" indent="0">
              <a:buFontTx/>
              <a:buNone/>
              <a:defRPr/>
            </a:lvl2pPr>
            <a:lvl3pPr marL="963000" indent="0">
              <a:buFontTx/>
              <a:buNone/>
              <a:defRPr/>
            </a:lvl3pPr>
            <a:lvl4pPr marL="1420200" indent="0">
              <a:buFontTx/>
              <a:buNone/>
              <a:defRPr/>
            </a:lvl4pPr>
            <a:lvl5pPr marL="1877400" indent="0">
              <a:buFontTx/>
              <a:buNone/>
              <a:defRPr/>
            </a:lvl5pPr>
          </a:lstStyle>
          <a:p>
            <a:pPr lvl="0"/>
            <a:r>
              <a:rPr lang="en-US" noProof="0"/>
              <a:t>Click to edit Master text styles</a:t>
            </a:r>
          </a:p>
        </p:txBody>
      </p:sp>
      <p:sp>
        <p:nvSpPr>
          <p:cNvPr id="18" name="Text Placeholder 12">
            <a:extLst>
              <a:ext uri="{FF2B5EF4-FFF2-40B4-BE49-F238E27FC236}">
                <a16:creationId xmlns:a16="http://schemas.microsoft.com/office/drawing/2014/main" id="{65952D41-90C0-4970-97E4-DCC2E9111D0B}"/>
              </a:ext>
            </a:extLst>
          </p:cNvPr>
          <p:cNvSpPr>
            <a:spLocks noGrp="1"/>
          </p:cNvSpPr>
          <p:nvPr>
            <p:ph type="body" sz="quarter" idx="20"/>
          </p:nvPr>
        </p:nvSpPr>
        <p:spPr>
          <a:xfrm>
            <a:off x="7937955" y="3869084"/>
            <a:ext cx="3552825" cy="539750"/>
          </a:xfrm>
          <a:solidFill>
            <a:srgbClr val="00707A"/>
          </a:solidFill>
          <a:ln>
            <a:noFill/>
          </a:ln>
        </p:spPr>
        <p:txBody>
          <a:bodyPr lIns="108000" tIns="72000" rIns="108000" bIns="72000" anchor="ctr"/>
          <a:lstStyle>
            <a:lvl1pPr marL="0" indent="0" algn="ctr">
              <a:buNone/>
              <a:defRPr>
                <a:solidFill>
                  <a:schemeClr val="bg1"/>
                </a:solidFill>
                <a:latin typeface="+mj-lt"/>
                <a:ea typeface="Verdana" panose="020B0604030504040204" pitchFamily="34" charset="0"/>
                <a:cs typeface="Verdana" panose="020B0604030504040204" pitchFamily="34" charset="0"/>
              </a:defRPr>
            </a:lvl1pPr>
            <a:lvl2pPr marL="505800" indent="0">
              <a:buNone/>
              <a:defRPr/>
            </a:lvl2pPr>
            <a:lvl3pPr marL="963000" indent="0">
              <a:buNone/>
              <a:defRPr/>
            </a:lvl3pPr>
            <a:lvl4pPr marL="1420200" indent="0">
              <a:buNone/>
              <a:defRPr/>
            </a:lvl4pPr>
            <a:lvl5pPr marL="1877400" indent="0">
              <a:buNone/>
              <a:defRPr/>
            </a:lvl5pPr>
          </a:lstStyle>
          <a:p>
            <a:pPr lvl="0"/>
            <a:r>
              <a:rPr lang="en-US" noProof="0"/>
              <a:t>Click to edit Master text styles</a:t>
            </a:r>
          </a:p>
        </p:txBody>
      </p:sp>
      <p:sp>
        <p:nvSpPr>
          <p:cNvPr id="19" name="Text Placeholder 14">
            <a:extLst>
              <a:ext uri="{FF2B5EF4-FFF2-40B4-BE49-F238E27FC236}">
                <a16:creationId xmlns:a16="http://schemas.microsoft.com/office/drawing/2014/main" id="{AE74CFD7-A4E4-43FE-9998-D7E8ADED458B}"/>
              </a:ext>
            </a:extLst>
          </p:cNvPr>
          <p:cNvSpPr>
            <a:spLocks noGrp="1"/>
          </p:cNvSpPr>
          <p:nvPr>
            <p:ph type="body" sz="quarter" idx="21"/>
          </p:nvPr>
        </p:nvSpPr>
        <p:spPr>
          <a:xfrm>
            <a:off x="7937955" y="4480272"/>
            <a:ext cx="3552825" cy="1757362"/>
          </a:xfrm>
          <a:solidFill>
            <a:srgbClr val="DEECEE"/>
          </a:solidFill>
        </p:spPr>
        <p:txBody>
          <a:bodyPr lIns="108000" tIns="180000" rIns="108000" bIns="180000">
            <a:noAutofit/>
          </a:bodyPr>
          <a:lstStyle>
            <a:lvl1pPr marL="48600" indent="0">
              <a:buFontTx/>
              <a:buNone/>
              <a:defRPr sz="1400"/>
            </a:lvl1pPr>
            <a:lvl2pPr marL="505800" indent="0">
              <a:buFontTx/>
              <a:buNone/>
              <a:defRPr/>
            </a:lvl2pPr>
            <a:lvl3pPr marL="963000" indent="0">
              <a:buFontTx/>
              <a:buNone/>
              <a:defRPr/>
            </a:lvl3pPr>
            <a:lvl4pPr marL="1420200" indent="0">
              <a:buFontTx/>
              <a:buNone/>
              <a:defRPr/>
            </a:lvl4pPr>
            <a:lvl5pPr marL="1877400" indent="0">
              <a:buFontTx/>
              <a:buNone/>
              <a:defRPr/>
            </a:lvl5pPr>
          </a:lstStyle>
          <a:p>
            <a:pPr lvl="0"/>
            <a:r>
              <a:rPr lang="en-US" noProof="0"/>
              <a:t>Click to edit Master text styles</a:t>
            </a:r>
          </a:p>
        </p:txBody>
      </p:sp>
      <p:cxnSp>
        <p:nvCxnSpPr>
          <p:cNvPr id="23" name="Straight Connector 22">
            <a:extLst>
              <a:ext uri="{FF2B5EF4-FFF2-40B4-BE49-F238E27FC236}">
                <a16:creationId xmlns:a16="http://schemas.microsoft.com/office/drawing/2014/main" id="{96670F45-E58B-4184-92A9-D9540C48C0F3}"/>
              </a:ext>
            </a:extLst>
          </p:cNvPr>
          <p:cNvCxnSpPr/>
          <p:nvPr userDrawn="1"/>
        </p:nvCxnSpPr>
        <p:spPr>
          <a:xfrm>
            <a:off x="0" y="6546696"/>
            <a:ext cx="12192000" cy="0"/>
          </a:xfrm>
          <a:prstGeom prst="line">
            <a:avLst/>
          </a:prstGeom>
          <a:ln w="3175">
            <a:solidFill>
              <a:srgbClr val="7C8F98"/>
            </a:solidFill>
          </a:ln>
        </p:spPr>
        <p:style>
          <a:lnRef idx="1">
            <a:schemeClr val="accent1"/>
          </a:lnRef>
          <a:fillRef idx="0">
            <a:schemeClr val="accent1"/>
          </a:fillRef>
          <a:effectRef idx="0">
            <a:schemeClr val="accent1"/>
          </a:effectRef>
          <a:fontRef idx="minor">
            <a:schemeClr val="tx1"/>
          </a:fontRef>
        </p:style>
      </p:cxnSp>
      <p:sp>
        <p:nvSpPr>
          <p:cNvPr id="22" name="Slide Number Placeholder 19">
            <a:extLst>
              <a:ext uri="{FF2B5EF4-FFF2-40B4-BE49-F238E27FC236}">
                <a16:creationId xmlns:a16="http://schemas.microsoft.com/office/drawing/2014/main" id="{F1F39B4C-364B-4AFC-B899-8DD61C19D9CE}"/>
              </a:ext>
            </a:extLst>
          </p:cNvPr>
          <p:cNvSpPr>
            <a:spLocks noGrp="1"/>
          </p:cNvSpPr>
          <p:nvPr>
            <p:ph type="sldNum" sz="quarter" idx="12"/>
          </p:nvPr>
        </p:nvSpPr>
        <p:spPr>
          <a:xfrm>
            <a:off x="695324" y="6596187"/>
            <a:ext cx="245260" cy="217625"/>
          </a:xfrm>
          <a:prstGeom prst="rect">
            <a:avLst/>
          </a:prstGeom>
        </p:spPr>
        <p:txBody>
          <a:bodyPr/>
          <a:lstStyle/>
          <a:p>
            <a:fld id="{5D1E5300-FC0F-4317-A193-EF6CE9E6F7B5}" type="slidenum">
              <a:rPr lang="en-GB" smtClean="0"/>
              <a:pPr/>
              <a:t>‹#›</a:t>
            </a:fld>
            <a:r>
              <a:rPr lang="en-GB" dirty="0"/>
              <a:t>  |  </a:t>
            </a:r>
            <a:endParaRPr lang="en-GB" noProof="0" dirty="0"/>
          </a:p>
        </p:txBody>
      </p:sp>
    </p:spTree>
    <p:extLst>
      <p:ext uri="{BB962C8B-B14F-4D97-AF65-F5344CB8AC3E}">
        <p14:creationId xmlns:p14="http://schemas.microsoft.com/office/powerpoint/2010/main" val="8805681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3D8BE52-B1F8-A274-A7AC-0D5046C952D1}"/>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673FEBF4-C587-D9EB-9FC2-5356C17DB922}"/>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A44895AE-F559-1942-81FD-554E1D2B7860}"/>
              </a:ext>
            </a:extLst>
          </p:cNvPr>
          <p:cNvSpPr>
            <a:spLocks noGrp="1"/>
          </p:cNvSpPr>
          <p:nvPr>
            <p:ph type="dt" sz="half" idx="10"/>
          </p:nvPr>
        </p:nvSpPr>
        <p:spPr/>
        <p:txBody>
          <a:bodyPr/>
          <a:lstStyle/>
          <a:p>
            <a:fld id="{90F822A8-2B90-42EA-9748-EAC91657E6A6}" type="datetimeFigureOut">
              <a:rPr lang="el-GR" smtClean="0"/>
              <a:t>23/1/2023</a:t>
            </a:fld>
            <a:endParaRPr lang="el-GR"/>
          </a:p>
        </p:txBody>
      </p:sp>
      <p:sp>
        <p:nvSpPr>
          <p:cNvPr id="5" name="Θέση υποσέλιδου 4">
            <a:extLst>
              <a:ext uri="{FF2B5EF4-FFF2-40B4-BE49-F238E27FC236}">
                <a16:creationId xmlns:a16="http://schemas.microsoft.com/office/drawing/2014/main" id="{CB5501DE-F81F-0A35-D42D-7483FC0DAC99}"/>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B62805F4-F432-3816-B36D-2B5508483397}"/>
              </a:ext>
            </a:extLst>
          </p:cNvPr>
          <p:cNvSpPr>
            <a:spLocks noGrp="1"/>
          </p:cNvSpPr>
          <p:nvPr>
            <p:ph type="sldNum" sz="quarter" idx="12"/>
          </p:nvPr>
        </p:nvSpPr>
        <p:spPr/>
        <p:txBody>
          <a:bodyPr/>
          <a:lstStyle/>
          <a:p>
            <a:fld id="{91EFADBF-D990-492B-8AE6-4229C9E15EF9}" type="slidenum">
              <a:rPr lang="el-GR" smtClean="0"/>
              <a:t>‹#›</a:t>
            </a:fld>
            <a:endParaRPr lang="el-GR"/>
          </a:p>
        </p:txBody>
      </p:sp>
    </p:spTree>
    <p:extLst>
      <p:ext uri="{BB962C8B-B14F-4D97-AF65-F5344CB8AC3E}">
        <p14:creationId xmlns:p14="http://schemas.microsoft.com/office/powerpoint/2010/main" val="14355243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40F31B8-515A-C123-F370-A3A4A075ABB7}"/>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C8032C75-BEC2-8774-0C03-F134BFD1D55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E053B2F7-5ADB-15E7-5096-9370B45AD3B3}"/>
              </a:ext>
            </a:extLst>
          </p:cNvPr>
          <p:cNvSpPr>
            <a:spLocks noGrp="1"/>
          </p:cNvSpPr>
          <p:nvPr>
            <p:ph type="dt" sz="half" idx="10"/>
          </p:nvPr>
        </p:nvSpPr>
        <p:spPr/>
        <p:txBody>
          <a:bodyPr/>
          <a:lstStyle/>
          <a:p>
            <a:fld id="{90F822A8-2B90-42EA-9748-EAC91657E6A6}" type="datetimeFigureOut">
              <a:rPr lang="el-GR" smtClean="0"/>
              <a:t>23/1/2023</a:t>
            </a:fld>
            <a:endParaRPr lang="el-GR"/>
          </a:p>
        </p:txBody>
      </p:sp>
      <p:sp>
        <p:nvSpPr>
          <p:cNvPr id="5" name="Θέση υποσέλιδου 4">
            <a:extLst>
              <a:ext uri="{FF2B5EF4-FFF2-40B4-BE49-F238E27FC236}">
                <a16:creationId xmlns:a16="http://schemas.microsoft.com/office/drawing/2014/main" id="{405ECC82-689D-4E1D-21C3-2A38B8C67642}"/>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8C707A39-4AE9-0C59-D9C9-63B7741EDFE2}"/>
              </a:ext>
            </a:extLst>
          </p:cNvPr>
          <p:cNvSpPr>
            <a:spLocks noGrp="1"/>
          </p:cNvSpPr>
          <p:nvPr>
            <p:ph type="sldNum" sz="quarter" idx="12"/>
          </p:nvPr>
        </p:nvSpPr>
        <p:spPr/>
        <p:txBody>
          <a:bodyPr/>
          <a:lstStyle/>
          <a:p>
            <a:fld id="{91EFADBF-D990-492B-8AE6-4229C9E15EF9}" type="slidenum">
              <a:rPr lang="el-GR" smtClean="0"/>
              <a:t>‹#›</a:t>
            </a:fld>
            <a:endParaRPr lang="el-GR"/>
          </a:p>
        </p:txBody>
      </p:sp>
    </p:spTree>
    <p:extLst>
      <p:ext uri="{BB962C8B-B14F-4D97-AF65-F5344CB8AC3E}">
        <p14:creationId xmlns:p14="http://schemas.microsoft.com/office/powerpoint/2010/main" val="3467014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9138AFA-59F8-310F-E89A-BBCEC967BE2B}"/>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897DB83E-D80D-24A8-A90A-EBB9FC7D0C41}"/>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19E1404F-B64F-9E34-44FE-2BC25E229062}"/>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037287E3-7E9B-6AD3-2DA6-E99671D537CA}"/>
              </a:ext>
            </a:extLst>
          </p:cNvPr>
          <p:cNvSpPr>
            <a:spLocks noGrp="1"/>
          </p:cNvSpPr>
          <p:nvPr>
            <p:ph type="dt" sz="half" idx="10"/>
          </p:nvPr>
        </p:nvSpPr>
        <p:spPr/>
        <p:txBody>
          <a:bodyPr/>
          <a:lstStyle/>
          <a:p>
            <a:fld id="{90F822A8-2B90-42EA-9748-EAC91657E6A6}" type="datetimeFigureOut">
              <a:rPr lang="el-GR" smtClean="0"/>
              <a:t>23/1/2023</a:t>
            </a:fld>
            <a:endParaRPr lang="el-GR"/>
          </a:p>
        </p:txBody>
      </p:sp>
      <p:sp>
        <p:nvSpPr>
          <p:cNvPr id="6" name="Θέση υποσέλιδου 5">
            <a:extLst>
              <a:ext uri="{FF2B5EF4-FFF2-40B4-BE49-F238E27FC236}">
                <a16:creationId xmlns:a16="http://schemas.microsoft.com/office/drawing/2014/main" id="{0C8A2C5C-C41C-0D2E-71B9-09FB5D451C09}"/>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F2EB1F9A-1895-6C7E-9E4E-180083E78C9E}"/>
              </a:ext>
            </a:extLst>
          </p:cNvPr>
          <p:cNvSpPr>
            <a:spLocks noGrp="1"/>
          </p:cNvSpPr>
          <p:nvPr>
            <p:ph type="sldNum" sz="quarter" idx="12"/>
          </p:nvPr>
        </p:nvSpPr>
        <p:spPr/>
        <p:txBody>
          <a:bodyPr/>
          <a:lstStyle/>
          <a:p>
            <a:fld id="{91EFADBF-D990-492B-8AE6-4229C9E15EF9}" type="slidenum">
              <a:rPr lang="el-GR" smtClean="0"/>
              <a:t>‹#›</a:t>
            </a:fld>
            <a:endParaRPr lang="el-GR"/>
          </a:p>
        </p:txBody>
      </p:sp>
    </p:spTree>
    <p:extLst>
      <p:ext uri="{BB962C8B-B14F-4D97-AF65-F5344CB8AC3E}">
        <p14:creationId xmlns:p14="http://schemas.microsoft.com/office/powerpoint/2010/main" val="32847144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5B83D3A-30A3-0924-6C98-34613EA502A5}"/>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20244520-1514-577F-B16B-3DA6CC6B465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AC69A2EF-FD8E-992A-7203-A5C34F7E5C90}"/>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44EADE98-B646-4462-19AA-91C49C74D4A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E44D65D1-E626-4A70-45AC-90000B3B4B67}"/>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C27B5188-DABE-1D7F-EC4B-20B6AE44B836}"/>
              </a:ext>
            </a:extLst>
          </p:cNvPr>
          <p:cNvSpPr>
            <a:spLocks noGrp="1"/>
          </p:cNvSpPr>
          <p:nvPr>
            <p:ph type="dt" sz="half" idx="10"/>
          </p:nvPr>
        </p:nvSpPr>
        <p:spPr/>
        <p:txBody>
          <a:bodyPr/>
          <a:lstStyle/>
          <a:p>
            <a:fld id="{90F822A8-2B90-42EA-9748-EAC91657E6A6}" type="datetimeFigureOut">
              <a:rPr lang="el-GR" smtClean="0"/>
              <a:t>23/1/2023</a:t>
            </a:fld>
            <a:endParaRPr lang="el-GR"/>
          </a:p>
        </p:txBody>
      </p:sp>
      <p:sp>
        <p:nvSpPr>
          <p:cNvPr id="8" name="Θέση υποσέλιδου 7">
            <a:extLst>
              <a:ext uri="{FF2B5EF4-FFF2-40B4-BE49-F238E27FC236}">
                <a16:creationId xmlns:a16="http://schemas.microsoft.com/office/drawing/2014/main" id="{8087CF3C-251C-D855-B3C7-F2A0C1E79A98}"/>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613F7575-7346-4960-CC7D-F7EC5DBE6F52}"/>
              </a:ext>
            </a:extLst>
          </p:cNvPr>
          <p:cNvSpPr>
            <a:spLocks noGrp="1"/>
          </p:cNvSpPr>
          <p:nvPr>
            <p:ph type="sldNum" sz="quarter" idx="12"/>
          </p:nvPr>
        </p:nvSpPr>
        <p:spPr/>
        <p:txBody>
          <a:bodyPr/>
          <a:lstStyle/>
          <a:p>
            <a:fld id="{91EFADBF-D990-492B-8AE6-4229C9E15EF9}" type="slidenum">
              <a:rPr lang="el-GR" smtClean="0"/>
              <a:t>‹#›</a:t>
            </a:fld>
            <a:endParaRPr lang="el-GR"/>
          </a:p>
        </p:txBody>
      </p:sp>
    </p:spTree>
    <p:extLst>
      <p:ext uri="{BB962C8B-B14F-4D97-AF65-F5344CB8AC3E}">
        <p14:creationId xmlns:p14="http://schemas.microsoft.com/office/powerpoint/2010/main" val="37846711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71331BF-9F53-57EE-5132-6603DB2DE490}"/>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89402784-627A-3968-1926-07111301F39B}"/>
              </a:ext>
            </a:extLst>
          </p:cNvPr>
          <p:cNvSpPr>
            <a:spLocks noGrp="1"/>
          </p:cNvSpPr>
          <p:nvPr>
            <p:ph type="dt" sz="half" idx="10"/>
          </p:nvPr>
        </p:nvSpPr>
        <p:spPr/>
        <p:txBody>
          <a:bodyPr/>
          <a:lstStyle/>
          <a:p>
            <a:fld id="{90F822A8-2B90-42EA-9748-EAC91657E6A6}" type="datetimeFigureOut">
              <a:rPr lang="el-GR" smtClean="0"/>
              <a:t>23/1/2023</a:t>
            </a:fld>
            <a:endParaRPr lang="el-GR"/>
          </a:p>
        </p:txBody>
      </p:sp>
      <p:sp>
        <p:nvSpPr>
          <p:cNvPr id="4" name="Θέση υποσέλιδου 3">
            <a:extLst>
              <a:ext uri="{FF2B5EF4-FFF2-40B4-BE49-F238E27FC236}">
                <a16:creationId xmlns:a16="http://schemas.microsoft.com/office/drawing/2014/main" id="{91C296CA-76D3-B86D-6F94-03922412E752}"/>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3625C262-7A11-C368-48DC-06F205C00D73}"/>
              </a:ext>
            </a:extLst>
          </p:cNvPr>
          <p:cNvSpPr>
            <a:spLocks noGrp="1"/>
          </p:cNvSpPr>
          <p:nvPr>
            <p:ph type="sldNum" sz="quarter" idx="12"/>
          </p:nvPr>
        </p:nvSpPr>
        <p:spPr/>
        <p:txBody>
          <a:bodyPr/>
          <a:lstStyle/>
          <a:p>
            <a:fld id="{91EFADBF-D990-492B-8AE6-4229C9E15EF9}" type="slidenum">
              <a:rPr lang="el-GR" smtClean="0"/>
              <a:t>‹#›</a:t>
            </a:fld>
            <a:endParaRPr lang="el-GR"/>
          </a:p>
        </p:txBody>
      </p:sp>
    </p:spTree>
    <p:extLst>
      <p:ext uri="{BB962C8B-B14F-4D97-AF65-F5344CB8AC3E}">
        <p14:creationId xmlns:p14="http://schemas.microsoft.com/office/powerpoint/2010/main" val="41692710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481EB60F-84CD-AF1D-1DC9-F96254F0CB35}"/>
              </a:ext>
            </a:extLst>
          </p:cNvPr>
          <p:cNvSpPr>
            <a:spLocks noGrp="1"/>
          </p:cNvSpPr>
          <p:nvPr>
            <p:ph type="dt" sz="half" idx="10"/>
          </p:nvPr>
        </p:nvSpPr>
        <p:spPr/>
        <p:txBody>
          <a:bodyPr/>
          <a:lstStyle/>
          <a:p>
            <a:fld id="{90F822A8-2B90-42EA-9748-EAC91657E6A6}" type="datetimeFigureOut">
              <a:rPr lang="el-GR" smtClean="0"/>
              <a:t>23/1/2023</a:t>
            </a:fld>
            <a:endParaRPr lang="el-GR"/>
          </a:p>
        </p:txBody>
      </p:sp>
      <p:sp>
        <p:nvSpPr>
          <p:cNvPr id="3" name="Θέση υποσέλιδου 2">
            <a:extLst>
              <a:ext uri="{FF2B5EF4-FFF2-40B4-BE49-F238E27FC236}">
                <a16:creationId xmlns:a16="http://schemas.microsoft.com/office/drawing/2014/main" id="{C7D20241-705F-64BD-488E-7F3B5D99EFB4}"/>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F20F7467-20D8-4C27-BE1F-282598BAD38E}"/>
              </a:ext>
            </a:extLst>
          </p:cNvPr>
          <p:cNvSpPr>
            <a:spLocks noGrp="1"/>
          </p:cNvSpPr>
          <p:nvPr>
            <p:ph type="sldNum" sz="quarter" idx="12"/>
          </p:nvPr>
        </p:nvSpPr>
        <p:spPr/>
        <p:txBody>
          <a:bodyPr/>
          <a:lstStyle/>
          <a:p>
            <a:fld id="{91EFADBF-D990-492B-8AE6-4229C9E15EF9}" type="slidenum">
              <a:rPr lang="el-GR" smtClean="0"/>
              <a:t>‹#›</a:t>
            </a:fld>
            <a:endParaRPr lang="el-GR"/>
          </a:p>
        </p:txBody>
      </p:sp>
    </p:spTree>
    <p:extLst>
      <p:ext uri="{BB962C8B-B14F-4D97-AF65-F5344CB8AC3E}">
        <p14:creationId xmlns:p14="http://schemas.microsoft.com/office/powerpoint/2010/main" val="13498220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C0D905F-7DAE-8E7F-EB00-20F7A4E75171}"/>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B20C0D71-DAD1-C3AF-F94B-9D57BCAC36B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36C0FF2D-C2D8-FD00-F9E0-4FEC55F021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A9CC9CB7-CB81-4EBF-AEE5-A220C9262757}"/>
              </a:ext>
            </a:extLst>
          </p:cNvPr>
          <p:cNvSpPr>
            <a:spLocks noGrp="1"/>
          </p:cNvSpPr>
          <p:nvPr>
            <p:ph type="dt" sz="half" idx="10"/>
          </p:nvPr>
        </p:nvSpPr>
        <p:spPr/>
        <p:txBody>
          <a:bodyPr/>
          <a:lstStyle/>
          <a:p>
            <a:fld id="{90F822A8-2B90-42EA-9748-EAC91657E6A6}" type="datetimeFigureOut">
              <a:rPr lang="el-GR" smtClean="0"/>
              <a:t>23/1/2023</a:t>
            </a:fld>
            <a:endParaRPr lang="el-GR"/>
          </a:p>
        </p:txBody>
      </p:sp>
      <p:sp>
        <p:nvSpPr>
          <p:cNvPr id="6" name="Θέση υποσέλιδου 5">
            <a:extLst>
              <a:ext uri="{FF2B5EF4-FFF2-40B4-BE49-F238E27FC236}">
                <a16:creationId xmlns:a16="http://schemas.microsoft.com/office/drawing/2014/main" id="{3FD9446B-E8BE-4D43-D8F4-8A9732D57402}"/>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E41C3B0D-1A49-17F7-F84A-CDF194AC5F5A}"/>
              </a:ext>
            </a:extLst>
          </p:cNvPr>
          <p:cNvSpPr>
            <a:spLocks noGrp="1"/>
          </p:cNvSpPr>
          <p:nvPr>
            <p:ph type="sldNum" sz="quarter" idx="12"/>
          </p:nvPr>
        </p:nvSpPr>
        <p:spPr/>
        <p:txBody>
          <a:bodyPr/>
          <a:lstStyle/>
          <a:p>
            <a:fld id="{91EFADBF-D990-492B-8AE6-4229C9E15EF9}" type="slidenum">
              <a:rPr lang="el-GR" smtClean="0"/>
              <a:t>‹#›</a:t>
            </a:fld>
            <a:endParaRPr lang="el-GR"/>
          </a:p>
        </p:txBody>
      </p:sp>
    </p:spTree>
    <p:extLst>
      <p:ext uri="{BB962C8B-B14F-4D97-AF65-F5344CB8AC3E}">
        <p14:creationId xmlns:p14="http://schemas.microsoft.com/office/powerpoint/2010/main" val="15738739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7E9E9B9-88F4-FADB-319E-15657255A295}"/>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69E0A707-93FA-9FB2-4B46-43CA0702FEE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2A543F7D-E49D-3C22-69BC-61855C85B7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F7E0125E-4B7F-4556-0EAD-3082CF37E422}"/>
              </a:ext>
            </a:extLst>
          </p:cNvPr>
          <p:cNvSpPr>
            <a:spLocks noGrp="1"/>
          </p:cNvSpPr>
          <p:nvPr>
            <p:ph type="dt" sz="half" idx="10"/>
          </p:nvPr>
        </p:nvSpPr>
        <p:spPr/>
        <p:txBody>
          <a:bodyPr/>
          <a:lstStyle/>
          <a:p>
            <a:fld id="{90F822A8-2B90-42EA-9748-EAC91657E6A6}" type="datetimeFigureOut">
              <a:rPr lang="el-GR" smtClean="0"/>
              <a:t>23/1/2023</a:t>
            </a:fld>
            <a:endParaRPr lang="el-GR"/>
          </a:p>
        </p:txBody>
      </p:sp>
      <p:sp>
        <p:nvSpPr>
          <p:cNvPr id="6" name="Θέση υποσέλιδου 5">
            <a:extLst>
              <a:ext uri="{FF2B5EF4-FFF2-40B4-BE49-F238E27FC236}">
                <a16:creationId xmlns:a16="http://schemas.microsoft.com/office/drawing/2014/main" id="{5FD488A3-2994-CF4E-40BF-7C47AB0481A8}"/>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3B79E205-DB10-6212-A8C6-E84321403FD0}"/>
              </a:ext>
            </a:extLst>
          </p:cNvPr>
          <p:cNvSpPr>
            <a:spLocks noGrp="1"/>
          </p:cNvSpPr>
          <p:nvPr>
            <p:ph type="sldNum" sz="quarter" idx="12"/>
          </p:nvPr>
        </p:nvSpPr>
        <p:spPr/>
        <p:txBody>
          <a:bodyPr/>
          <a:lstStyle/>
          <a:p>
            <a:fld id="{91EFADBF-D990-492B-8AE6-4229C9E15EF9}" type="slidenum">
              <a:rPr lang="el-GR" smtClean="0"/>
              <a:t>‹#›</a:t>
            </a:fld>
            <a:endParaRPr lang="el-GR"/>
          </a:p>
        </p:txBody>
      </p:sp>
    </p:spTree>
    <p:extLst>
      <p:ext uri="{BB962C8B-B14F-4D97-AF65-F5344CB8AC3E}">
        <p14:creationId xmlns:p14="http://schemas.microsoft.com/office/powerpoint/2010/main" val="39907460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80DDBC44-5A56-E00B-E5B9-50018BB4B0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FAEE2C04-30FB-92F4-A4DC-7A80655921D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9B3023CA-B926-7FC5-A85D-37676DCE600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F822A8-2B90-42EA-9748-EAC91657E6A6}" type="datetimeFigureOut">
              <a:rPr lang="el-GR" smtClean="0"/>
              <a:t>23/1/2023</a:t>
            </a:fld>
            <a:endParaRPr lang="el-GR"/>
          </a:p>
        </p:txBody>
      </p:sp>
      <p:sp>
        <p:nvSpPr>
          <p:cNvPr id="5" name="Θέση υποσέλιδου 4">
            <a:extLst>
              <a:ext uri="{FF2B5EF4-FFF2-40B4-BE49-F238E27FC236}">
                <a16:creationId xmlns:a16="http://schemas.microsoft.com/office/drawing/2014/main" id="{3E56A884-ED8F-2E00-D6FD-E4B63B47F06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46589DCC-B485-1BAF-606D-7F05C399486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EFADBF-D990-492B-8AE6-4229C9E15EF9}" type="slidenum">
              <a:rPr lang="el-GR" smtClean="0"/>
              <a:t>‹#›</a:t>
            </a:fld>
            <a:endParaRPr lang="el-GR"/>
          </a:p>
        </p:txBody>
      </p:sp>
    </p:spTree>
    <p:extLst>
      <p:ext uri="{BB962C8B-B14F-4D97-AF65-F5344CB8AC3E}">
        <p14:creationId xmlns:p14="http://schemas.microsoft.com/office/powerpoint/2010/main" val="36622107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EA63237-49F4-ED53-8186-746173E5FDB4}"/>
              </a:ext>
            </a:extLst>
          </p:cNvPr>
          <p:cNvSpPr>
            <a:spLocks noGrp="1"/>
          </p:cNvSpPr>
          <p:nvPr>
            <p:ph type="ctrTitle"/>
          </p:nvPr>
        </p:nvSpPr>
        <p:spPr>
          <a:xfrm>
            <a:off x="1524000" y="1131241"/>
            <a:ext cx="9937072" cy="2387600"/>
          </a:xfrm>
        </p:spPr>
        <p:txBody>
          <a:bodyPr>
            <a:normAutofit/>
          </a:bodyPr>
          <a:lstStyle/>
          <a:p>
            <a:r>
              <a:rPr lang="en-US" sz="6000" dirty="0">
                <a:solidFill>
                  <a:schemeClr val="accent5">
                    <a:lumMod val="75000"/>
                  </a:schemeClr>
                </a:solidFill>
              </a:rPr>
              <a:t> Sturm und </a:t>
            </a:r>
            <a:r>
              <a:rPr lang="en-US" sz="6000" dirty="0" err="1">
                <a:solidFill>
                  <a:schemeClr val="accent5">
                    <a:lumMod val="75000"/>
                  </a:schemeClr>
                </a:solidFill>
              </a:rPr>
              <a:t>Drang</a:t>
            </a:r>
            <a:r>
              <a:rPr lang="en-US" dirty="0">
                <a:solidFill>
                  <a:schemeClr val="accent5">
                    <a:lumMod val="75000"/>
                  </a:schemeClr>
                </a:solidFill>
              </a:rPr>
              <a:t> </a:t>
            </a:r>
            <a:r>
              <a:rPr lang="de-DE" dirty="0">
                <a:solidFill>
                  <a:schemeClr val="accent5">
                    <a:lumMod val="75000"/>
                  </a:schemeClr>
                </a:solidFill>
              </a:rPr>
              <a:t>-</a:t>
            </a:r>
            <a:r>
              <a:rPr lang="en-US" sz="6000" dirty="0">
                <a:solidFill>
                  <a:schemeClr val="accent5">
                    <a:lumMod val="75000"/>
                  </a:schemeClr>
                </a:solidFill>
              </a:rPr>
              <a:t> WS 2022/23</a:t>
            </a:r>
            <a:endParaRPr lang="el-GR" dirty="0">
              <a:solidFill>
                <a:schemeClr val="accent5">
                  <a:lumMod val="75000"/>
                </a:schemeClr>
              </a:solidFill>
            </a:endParaRPr>
          </a:p>
        </p:txBody>
      </p:sp>
      <p:sp>
        <p:nvSpPr>
          <p:cNvPr id="3" name="Υπότιτλος 2">
            <a:extLst>
              <a:ext uri="{FF2B5EF4-FFF2-40B4-BE49-F238E27FC236}">
                <a16:creationId xmlns:a16="http://schemas.microsoft.com/office/drawing/2014/main" id="{3515EE44-3DB1-0205-8FD9-D4C74AD363AC}"/>
              </a:ext>
            </a:extLst>
          </p:cNvPr>
          <p:cNvSpPr>
            <a:spLocks noGrp="1"/>
          </p:cNvSpPr>
          <p:nvPr>
            <p:ph type="subTitle" idx="1"/>
          </p:nvPr>
        </p:nvSpPr>
        <p:spPr/>
        <p:txBody>
          <a:bodyPr/>
          <a:lstStyle/>
          <a:p>
            <a:r>
              <a:rPr lang="en-US" sz="2400" i="1" dirty="0">
                <a:solidFill>
                  <a:schemeClr val="accent5">
                    <a:lumMod val="75000"/>
                  </a:schemeClr>
                </a:solidFill>
                <a:latin typeface="+mj-lt"/>
                <a:ea typeface="+mj-ea"/>
                <a:cs typeface="+mj-cs"/>
              </a:rPr>
              <a:t>Myrto Papakonstantinou</a:t>
            </a:r>
          </a:p>
          <a:p>
            <a:endParaRPr lang="el-GR" dirty="0"/>
          </a:p>
        </p:txBody>
      </p:sp>
    </p:spTree>
    <p:extLst>
      <p:ext uri="{BB962C8B-B14F-4D97-AF65-F5344CB8AC3E}">
        <p14:creationId xmlns:p14="http://schemas.microsoft.com/office/powerpoint/2010/main" val="17725060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Line 122">
            <a:extLst>
              <a:ext uri="{FF2B5EF4-FFF2-40B4-BE49-F238E27FC236}">
                <a16:creationId xmlns:a16="http://schemas.microsoft.com/office/drawing/2014/main" id="{13B8A74C-2084-41B2-883F-D3BFA5E8EEDF}"/>
              </a:ext>
            </a:extLst>
          </p:cNvPr>
          <p:cNvSpPr>
            <a:spLocks noChangeShapeType="1"/>
          </p:cNvSpPr>
          <p:nvPr/>
        </p:nvSpPr>
        <p:spPr bwMode="auto">
          <a:xfrm>
            <a:off x="209548" y="863927"/>
            <a:ext cx="11772901" cy="0"/>
          </a:xfrm>
          <a:prstGeom prst="line">
            <a:avLst/>
          </a:prstGeom>
          <a:noFill/>
          <a:ln w="3175" cap="rnd">
            <a:solidFill>
              <a:srgbClr val="007079"/>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GB" dirty="0">
              <a:solidFill>
                <a:srgbClr val="333333"/>
              </a:solidFill>
              <a:latin typeface="Arial"/>
              <a:cs typeface="Arial" charset="0"/>
            </a:endParaRPr>
          </a:p>
        </p:txBody>
      </p:sp>
      <p:sp>
        <p:nvSpPr>
          <p:cNvPr id="85" name="Title 1">
            <a:extLst>
              <a:ext uri="{FF2B5EF4-FFF2-40B4-BE49-F238E27FC236}">
                <a16:creationId xmlns:a16="http://schemas.microsoft.com/office/drawing/2014/main" id="{8CBD47BD-5285-40CA-B9F8-3311B450FF70}"/>
              </a:ext>
            </a:extLst>
          </p:cNvPr>
          <p:cNvSpPr txBox="1">
            <a:spLocks/>
          </p:cNvSpPr>
          <p:nvPr/>
        </p:nvSpPr>
        <p:spPr>
          <a:xfrm>
            <a:off x="256207" y="-152315"/>
            <a:ext cx="11734618" cy="1152525"/>
          </a:xfrm>
          <a:prstGeom prst="rect">
            <a:avLst/>
          </a:prstGeom>
        </p:spPr>
        <p:txBody>
          <a:bodyPr vert="horz" lIns="0" tIns="252000" rIns="0" bIns="144000" rtlCol="0" anchor="t">
            <a:noAutofit/>
          </a:bodyPr>
          <a:lstStyle>
            <a:lvl1pPr algn="l" defTabSz="914400" rtl="0" eaLnBrk="1" latinLnBrk="0" hangingPunct="1">
              <a:lnSpc>
                <a:spcPct val="100000"/>
              </a:lnSpc>
              <a:spcBef>
                <a:spcPct val="0"/>
              </a:spcBef>
              <a:buNone/>
              <a:defRPr sz="2400" kern="1200">
                <a:solidFill>
                  <a:schemeClr val="tx1"/>
                </a:solidFill>
                <a:latin typeface="+mj-lt"/>
                <a:ea typeface="+mj-ea"/>
                <a:cs typeface="+mj-cs"/>
              </a:defRPr>
            </a:lvl1pPr>
          </a:lstStyle>
          <a:p>
            <a:pPr>
              <a:spcAft>
                <a:spcPts val="600"/>
              </a:spcAft>
            </a:pPr>
            <a:r>
              <a:rPr lang="de-DE" sz="2000" dirty="0">
                <a:solidFill>
                  <a:schemeClr val="accent5">
                    <a:lumMod val="75000"/>
                  </a:schemeClr>
                </a:solidFill>
              </a:rPr>
              <a:t>Sturm und Drang, WS 2022</a:t>
            </a:r>
            <a:r>
              <a:rPr lang="en-US" sz="2000" dirty="0">
                <a:solidFill>
                  <a:schemeClr val="accent5">
                    <a:lumMod val="75000"/>
                  </a:schemeClr>
                </a:solidFill>
              </a:rPr>
              <a:t>/23 </a:t>
            </a:r>
            <a:r>
              <a:rPr lang="el-GR" sz="2000" i="1" dirty="0">
                <a:solidFill>
                  <a:schemeClr val="accent5">
                    <a:lumMod val="75000"/>
                  </a:schemeClr>
                </a:solidFill>
              </a:rPr>
              <a:t>– </a:t>
            </a:r>
            <a:r>
              <a:rPr lang="en-US" sz="2000" i="1" dirty="0">
                <a:solidFill>
                  <a:schemeClr val="accent5">
                    <a:lumMod val="75000"/>
                  </a:schemeClr>
                </a:solidFill>
              </a:rPr>
              <a:t>Myrto Papakonstantinou</a:t>
            </a:r>
          </a:p>
          <a:p>
            <a:pPr>
              <a:spcAft>
                <a:spcPts val="600"/>
              </a:spcAft>
            </a:pPr>
            <a:r>
              <a:rPr lang="nb-NO" dirty="0"/>
              <a:t>Die Leiden des jungen Werthers (1774): </a:t>
            </a:r>
            <a:r>
              <a:rPr lang="nb-NO" b="1" dirty="0">
                <a:solidFill>
                  <a:schemeClr val="accent5">
                    <a:lumMod val="75000"/>
                  </a:schemeClr>
                </a:solidFill>
              </a:rPr>
              <a:t>Goethe und Werther</a:t>
            </a:r>
            <a:endParaRPr lang="en-GB" b="1" dirty="0">
              <a:solidFill>
                <a:schemeClr val="accent5">
                  <a:lumMod val="75000"/>
                </a:schemeClr>
              </a:solidFill>
            </a:endParaRPr>
          </a:p>
        </p:txBody>
      </p:sp>
      <p:sp>
        <p:nvSpPr>
          <p:cNvPr id="2" name="TextBox 1">
            <a:extLst>
              <a:ext uri="{FF2B5EF4-FFF2-40B4-BE49-F238E27FC236}">
                <a16:creationId xmlns:a16="http://schemas.microsoft.com/office/drawing/2014/main" id="{D517F430-1B01-BE49-19F5-8F1929CB2575}"/>
              </a:ext>
            </a:extLst>
          </p:cNvPr>
          <p:cNvSpPr txBox="1"/>
          <p:nvPr/>
        </p:nvSpPr>
        <p:spPr>
          <a:xfrm>
            <a:off x="201172" y="1005975"/>
            <a:ext cx="11428576" cy="5909310"/>
          </a:xfrm>
          <a:prstGeom prst="rect">
            <a:avLst/>
          </a:prstGeom>
          <a:noFill/>
        </p:spPr>
        <p:txBody>
          <a:bodyPr wrap="square" rtlCol="0">
            <a:spAutoFit/>
          </a:bodyPr>
          <a:lstStyle/>
          <a:p>
            <a:pPr marL="285750" indent="-285750" algn="just">
              <a:buFont typeface="Arial" panose="020B0604020202020204" pitchFamily="34" charset="0"/>
              <a:buChar char="•"/>
            </a:pPr>
            <a:r>
              <a:rPr lang="de-DE" dirty="0"/>
              <a:t>Das Werk ist durch Goethes unmittelbare Erfahrungen seines Aufenthalts in Wetzlar im Jahre 1772 angeregt. </a:t>
            </a:r>
          </a:p>
          <a:p>
            <a:pPr marL="285750" indent="-285750" algn="just">
              <a:buFont typeface="Arial" panose="020B0604020202020204" pitchFamily="34" charset="0"/>
              <a:buChar char="•"/>
            </a:pPr>
            <a:r>
              <a:rPr lang="de-DE" dirty="0"/>
              <a:t>Charlotte Buff (1753 – 1828) gilt als Urbild der Lotte im Roman, die Werther bei einem „Ball auf Lande“ kennengelernt und sich auf den ersten Blick in sie verliebt. </a:t>
            </a:r>
          </a:p>
          <a:p>
            <a:pPr marL="285750" indent="-285750" algn="just">
              <a:buFont typeface="Arial" panose="020B0604020202020204" pitchFamily="34" charset="0"/>
              <a:buChar char="•"/>
            </a:pPr>
            <a:r>
              <a:rPr lang="de-DE" dirty="0"/>
              <a:t>Charlotte Buff ist die Verlobte des Gesandtschaftssekretärs Johann Christian Kestners (1741 – 1800).</a:t>
            </a:r>
          </a:p>
          <a:p>
            <a:pPr marL="285750" indent="-285750" algn="just">
              <a:buFont typeface="Arial" panose="020B0604020202020204" pitchFamily="34" charset="0"/>
              <a:buChar char="•"/>
            </a:pPr>
            <a:r>
              <a:rPr lang="de-DE" dirty="0"/>
              <a:t>Die Konstellation Goethe – Buff – Kestner bietet das Muster der Figurenanordnung Werther – Lotte – Albert im ersten Teil des Romans.</a:t>
            </a:r>
          </a:p>
          <a:p>
            <a:pPr marL="285750" indent="-285750" algn="just">
              <a:buFont typeface="Arial" panose="020B0604020202020204" pitchFamily="34" charset="0"/>
              <a:buChar char="•"/>
            </a:pPr>
            <a:r>
              <a:rPr lang="de-DE" dirty="0"/>
              <a:t>Es geht aber über kein Schlüsselroman: Goethe hat in Dichtung und Wahrheit (1811 – 1833) erklärt, dass er im Werther „Wirklichkeit in Poesie verwandelt“ habe. </a:t>
            </a:r>
          </a:p>
          <a:p>
            <a:pPr marL="285750" indent="-285750" algn="just">
              <a:buFont typeface="Arial" panose="020B0604020202020204" pitchFamily="34" charset="0"/>
              <a:buChar char="•"/>
            </a:pPr>
            <a:r>
              <a:rPr lang="de-DE" dirty="0"/>
              <a:t>Im September 1772 geht Goethe ohne Abschied aus Wetzlar vor. Er fährt nach Ehrenbreitstein bei Koblenz und traf die berühmten Schriftstellerin Sophie La Roche (1730 – 1807), deren Roman „Geschichte des Fräuleins von Sternheim“ (1771) ihn beeinflusst hat.</a:t>
            </a:r>
          </a:p>
          <a:p>
            <a:pPr marL="285750" indent="-285750" algn="just">
              <a:buFont typeface="Arial" panose="020B0604020202020204" pitchFamily="34" charset="0"/>
              <a:buChar char="•"/>
            </a:pPr>
            <a:r>
              <a:rPr lang="de-DE" dirty="0"/>
              <a:t>Goethe verliebt sich in deren Tochter Maximiliane (1756 – 1793) und verheilt ihre dunklen Augen der Lotte im Werther.</a:t>
            </a:r>
          </a:p>
          <a:p>
            <a:pPr marL="285750" indent="-285750" algn="just">
              <a:buFont typeface="Arial" panose="020B0604020202020204" pitchFamily="34" charset="0"/>
              <a:buChar char="•"/>
            </a:pPr>
            <a:r>
              <a:rPr lang="de-DE" dirty="0"/>
              <a:t>Sieben Wochen nach Goethes Abreise aus Wetzlar erschießt sich dort wegen Schikanen seines Vorgesetztes, aber auch angesichts einer aussichtslosen Liebe zu einer verheirateten Frau Goethes juristischen Kollegen Karl Wilhelm Jerusalem (1747 – 1772).</a:t>
            </a:r>
          </a:p>
          <a:p>
            <a:pPr marL="285750" indent="-285750" algn="just">
              <a:buFont typeface="Arial" panose="020B0604020202020204" pitchFamily="34" charset="0"/>
              <a:buChar char="•"/>
            </a:pPr>
            <a:r>
              <a:rPr lang="de-DE" dirty="0"/>
              <a:t>Jerusalem begeht den Selbstmord mit Pistolen, die er sich von Kestner geliehen hatte, was von Goethe in den Plan zum Werthers Roman eingeht.</a:t>
            </a:r>
          </a:p>
          <a:p>
            <a:pPr marL="285750" indent="-285750" algn="just">
              <a:buFont typeface="Arial" panose="020B0604020202020204" pitchFamily="34" charset="0"/>
              <a:buChar char="•"/>
            </a:pPr>
            <a:r>
              <a:rPr lang="de-DE" dirty="0"/>
              <a:t>1773 heirateten Charlotte Buff und Kestner und am 1. Februar 1774 beginn Goethe die Arbeit am Werther. </a:t>
            </a:r>
          </a:p>
          <a:p>
            <a:pPr marL="285750" indent="-285750" algn="just">
              <a:buFont typeface="Arial" panose="020B0604020202020204" pitchFamily="34" charset="0"/>
              <a:buChar char="•"/>
            </a:pPr>
            <a:endParaRPr lang="de-DE" dirty="0"/>
          </a:p>
          <a:p>
            <a:pPr marL="285750" indent="-285750" algn="just">
              <a:buFont typeface="Arial" panose="020B0604020202020204" pitchFamily="34" charset="0"/>
              <a:buChar char="•"/>
            </a:pPr>
            <a:endParaRPr lang="el-GR" dirty="0"/>
          </a:p>
        </p:txBody>
      </p:sp>
    </p:spTree>
    <p:extLst>
      <p:ext uri="{BB962C8B-B14F-4D97-AF65-F5344CB8AC3E}">
        <p14:creationId xmlns:p14="http://schemas.microsoft.com/office/powerpoint/2010/main" val="40118749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Line 122">
            <a:extLst>
              <a:ext uri="{FF2B5EF4-FFF2-40B4-BE49-F238E27FC236}">
                <a16:creationId xmlns:a16="http://schemas.microsoft.com/office/drawing/2014/main" id="{13B8A74C-2084-41B2-883F-D3BFA5E8EEDF}"/>
              </a:ext>
            </a:extLst>
          </p:cNvPr>
          <p:cNvSpPr>
            <a:spLocks noChangeShapeType="1"/>
          </p:cNvSpPr>
          <p:nvPr/>
        </p:nvSpPr>
        <p:spPr bwMode="auto">
          <a:xfrm>
            <a:off x="201175" y="885017"/>
            <a:ext cx="11772901" cy="0"/>
          </a:xfrm>
          <a:prstGeom prst="line">
            <a:avLst/>
          </a:prstGeom>
          <a:noFill/>
          <a:ln w="3175" cap="rnd">
            <a:solidFill>
              <a:srgbClr val="007079"/>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GB" dirty="0">
              <a:solidFill>
                <a:srgbClr val="333333"/>
              </a:solidFill>
              <a:latin typeface="Arial"/>
              <a:cs typeface="Arial" charset="0"/>
            </a:endParaRPr>
          </a:p>
        </p:txBody>
      </p:sp>
      <p:sp>
        <p:nvSpPr>
          <p:cNvPr id="85" name="Title 1">
            <a:extLst>
              <a:ext uri="{FF2B5EF4-FFF2-40B4-BE49-F238E27FC236}">
                <a16:creationId xmlns:a16="http://schemas.microsoft.com/office/drawing/2014/main" id="{8CBD47BD-5285-40CA-B9F8-3311B450FF70}"/>
              </a:ext>
            </a:extLst>
          </p:cNvPr>
          <p:cNvSpPr txBox="1">
            <a:spLocks/>
          </p:cNvSpPr>
          <p:nvPr/>
        </p:nvSpPr>
        <p:spPr>
          <a:xfrm>
            <a:off x="256207" y="-152315"/>
            <a:ext cx="11734618" cy="1152525"/>
          </a:xfrm>
          <a:prstGeom prst="rect">
            <a:avLst/>
          </a:prstGeom>
        </p:spPr>
        <p:txBody>
          <a:bodyPr vert="horz" lIns="0" tIns="252000" rIns="0" bIns="144000" rtlCol="0" anchor="t">
            <a:noAutofit/>
          </a:bodyPr>
          <a:lstStyle>
            <a:lvl1pPr algn="l" defTabSz="914400" rtl="0" eaLnBrk="1" latinLnBrk="0" hangingPunct="1">
              <a:lnSpc>
                <a:spcPct val="100000"/>
              </a:lnSpc>
              <a:spcBef>
                <a:spcPct val="0"/>
              </a:spcBef>
              <a:buNone/>
              <a:defRPr sz="2400" kern="1200">
                <a:solidFill>
                  <a:schemeClr val="tx1"/>
                </a:solidFill>
                <a:latin typeface="+mj-lt"/>
                <a:ea typeface="+mj-ea"/>
                <a:cs typeface="+mj-cs"/>
              </a:defRPr>
            </a:lvl1pPr>
          </a:lstStyle>
          <a:p>
            <a:pPr>
              <a:spcAft>
                <a:spcPts val="600"/>
              </a:spcAft>
            </a:pPr>
            <a:r>
              <a:rPr lang="de-DE" sz="2000" dirty="0">
                <a:solidFill>
                  <a:schemeClr val="accent5">
                    <a:lumMod val="75000"/>
                  </a:schemeClr>
                </a:solidFill>
              </a:rPr>
              <a:t>Sturm und Drang, WS 2022</a:t>
            </a:r>
            <a:r>
              <a:rPr lang="en-US" sz="2000" dirty="0">
                <a:solidFill>
                  <a:schemeClr val="accent5">
                    <a:lumMod val="75000"/>
                  </a:schemeClr>
                </a:solidFill>
              </a:rPr>
              <a:t>/23 </a:t>
            </a:r>
            <a:r>
              <a:rPr lang="el-GR" sz="2000" i="1" dirty="0">
                <a:solidFill>
                  <a:schemeClr val="accent5">
                    <a:lumMod val="75000"/>
                  </a:schemeClr>
                </a:solidFill>
              </a:rPr>
              <a:t>– </a:t>
            </a:r>
            <a:r>
              <a:rPr lang="en-US" sz="2000" i="1" dirty="0">
                <a:solidFill>
                  <a:schemeClr val="accent5">
                    <a:lumMod val="75000"/>
                  </a:schemeClr>
                </a:solidFill>
              </a:rPr>
              <a:t>Myrto Papakonstantinou</a:t>
            </a:r>
          </a:p>
          <a:p>
            <a:pPr>
              <a:spcAft>
                <a:spcPts val="600"/>
              </a:spcAft>
            </a:pPr>
            <a:r>
              <a:rPr lang="nb-NO" dirty="0"/>
              <a:t>Die Leiden des jungen Werthers (1774): </a:t>
            </a:r>
            <a:r>
              <a:rPr lang="nb-NO" b="1" dirty="0">
                <a:solidFill>
                  <a:schemeClr val="accent5">
                    <a:lumMod val="75000"/>
                  </a:schemeClr>
                </a:solidFill>
              </a:rPr>
              <a:t>Kritik an der Gesellschaft</a:t>
            </a:r>
            <a:endParaRPr lang="en-GB" b="1" dirty="0">
              <a:solidFill>
                <a:schemeClr val="accent5">
                  <a:lumMod val="75000"/>
                </a:schemeClr>
              </a:solidFill>
            </a:endParaRPr>
          </a:p>
        </p:txBody>
      </p:sp>
      <p:sp>
        <p:nvSpPr>
          <p:cNvPr id="2" name="TextBox 1">
            <a:extLst>
              <a:ext uri="{FF2B5EF4-FFF2-40B4-BE49-F238E27FC236}">
                <a16:creationId xmlns:a16="http://schemas.microsoft.com/office/drawing/2014/main" id="{B6BB0634-81DC-DA17-E039-9FA6867B7013}"/>
              </a:ext>
            </a:extLst>
          </p:cNvPr>
          <p:cNvSpPr txBox="1"/>
          <p:nvPr/>
        </p:nvSpPr>
        <p:spPr>
          <a:xfrm>
            <a:off x="256207" y="3661133"/>
            <a:ext cx="11133843" cy="3139321"/>
          </a:xfrm>
          <a:prstGeom prst="rect">
            <a:avLst/>
          </a:prstGeom>
          <a:noFill/>
        </p:spPr>
        <p:txBody>
          <a:bodyPr wrap="square" rtlCol="0">
            <a:spAutoFit/>
          </a:bodyPr>
          <a:lstStyle/>
          <a:p>
            <a:pPr marL="285750" indent="-285750">
              <a:buFont typeface="Arial" panose="020B0604020202020204" pitchFamily="34" charset="0"/>
              <a:buChar char="•"/>
            </a:pPr>
            <a:r>
              <a:rPr lang="de-DE" dirty="0"/>
              <a:t>Im Werk geht es um den Widerstreit zwischen Individuum und Gesellschaft.</a:t>
            </a:r>
          </a:p>
          <a:p>
            <a:pPr marL="285750" indent="-285750">
              <a:buFont typeface="Arial" panose="020B0604020202020204" pitchFamily="34" charset="0"/>
              <a:buChar char="•"/>
            </a:pPr>
            <a:r>
              <a:rPr lang="de-DE" dirty="0"/>
              <a:t>Werther erlebt den Widerspruch zwischen den Konventionen des Feudalsystems und den Rechten des Individuums.</a:t>
            </a:r>
          </a:p>
          <a:p>
            <a:pPr marL="285750" indent="-285750">
              <a:buFont typeface="Arial" panose="020B0604020202020204" pitchFamily="34" charset="0"/>
              <a:buChar char="•"/>
            </a:pPr>
            <a:r>
              <a:rPr lang="de-DE" dirty="0"/>
              <a:t>Die Ablösung der </a:t>
            </a:r>
            <a:r>
              <a:rPr lang="de-DE" dirty="0" err="1"/>
              <a:t>feudalabsolutischen</a:t>
            </a:r>
            <a:r>
              <a:rPr lang="de-DE" dirty="0"/>
              <a:t> Macht durch das Bürgertum steht also im Vordergrund als Thema.</a:t>
            </a:r>
          </a:p>
          <a:p>
            <a:pPr marL="285750" indent="-285750">
              <a:buFont typeface="Arial" panose="020B0604020202020204" pitchFamily="34" charset="0"/>
              <a:buChar char="•"/>
            </a:pPr>
            <a:r>
              <a:rPr lang="de-DE" dirty="0"/>
              <a:t>Werther als Figur ist ein Protestgestalt gegen die Ständegesellschaft, gegen Normen und Vorgaben über verfestigte Strukturen und Verhältnisse.</a:t>
            </a:r>
          </a:p>
          <a:p>
            <a:pPr marL="285750" indent="-285750">
              <a:buFont typeface="Arial" panose="020B0604020202020204" pitchFamily="34" charset="0"/>
              <a:buChar char="•"/>
            </a:pPr>
            <a:r>
              <a:rPr lang="de-DE" dirty="0"/>
              <a:t>Im Zentrum dieses Protests gegen die zeitgenössischen gesellschaftlichen Verhältnisse befinden sich auch Werthers Leidenschaften. </a:t>
            </a:r>
          </a:p>
          <a:p>
            <a:pPr marL="285750" indent="-285750">
              <a:buFont typeface="Arial" panose="020B0604020202020204" pitchFamily="34" charset="0"/>
              <a:buChar char="•"/>
            </a:pPr>
            <a:endParaRPr lang="de-DE" dirty="0"/>
          </a:p>
          <a:p>
            <a:pPr marL="285750" indent="-285750">
              <a:buFont typeface="Arial" panose="020B0604020202020204" pitchFamily="34" charset="0"/>
              <a:buChar char="•"/>
            </a:pPr>
            <a:endParaRPr lang="de-DE" dirty="0"/>
          </a:p>
          <a:p>
            <a:pPr marL="285750" indent="-285750">
              <a:buFont typeface="Arial" panose="020B0604020202020204" pitchFamily="34" charset="0"/>
              <a:buChar char="•"/>
            </a:pPr>
            <a:endParaRPr lang="el-GR" dirty="0"/>
          </a:p>
        </p:txBody>
      </p:sp>
      <p:sp>
        <p:nvSpPr>
          <p:cNvPr id="3" name="TextBox 2">
            <a:extLst>
              <a:ext uri="{FF2B5EF4-FFF2-40B4-BE49-F238E27FC236}">
                <a16:creationId xmlns:a16="http://schemas.microsoft.com/office/drawing/2014/main" id="{58BA6F4C-404D-19FC-4BE7-754D08E530B2}"/>
              </a:ext>
            </a:extLst>
          </p:cNvPr>
          <p:cNvSpPr txBox="1"/>
          <p:nvPr/>
        </p:nvSpPr>
        <p:spPr>
          <a:xfrm>
            <a:off x="201175" y="1153823"/>
            <a:ext cx="7998780" cy="369332"/>
          </a:xfrm>
          <a:prstGeom prst="rect">
            <a:avLst/>
          </a:prstGeom>
          <a:noFill/>
        </p:spPr>
        <p:txBody>
          <a:bodyPr wrap="square" rtlCol="0">
            <a:spAutoFit/>
          </a:bodyPr>
          <a:lstStyle/>
          <a:p>
            <a:r>
              <a:rPr lang="de-DE" dirty="0">
                <a:solidFill>
                  <a:schemeClr val="accent1">
                    <a:lumMod val="75000"/>
                  </a:schemeClr>
                </a:solidFill>
              </a:rPr>
              <a:t>Zeitgeschichtlicher Hintergrund:</a:t>
            </a:r>
            <a:endParaRPr lang="el-GR" dirty="0">
              <a:solidFill>
                <a:schemeClr val="accent1">
                  <a:lumMod val="75000"/>
                </a:schemeClr>
              </a:solidFill>
            </a:endParaRPr>
          </a:p>
        </p:txBody>
      </p:sp>
      <p:sp>
        <p:nvSpPr>
          <p:cNvPr id="4" name="TextBox 3">
            <a:extLst>
              <a:ext uri="{FF2B5EF4-FFF2-40B4-BE49-F238E27FC236}">
                <a16:creationId xmlns:a16="http://schemas.microsoft.com/office/drawing/2014/main" id="{795ABA44-53AC-521C-FE26-688F67EB46AF}"/>
              </a:ext>
            </a:extLst>
          </p:cNvPr>
          <p:cNvSpPr txBox="1"/>
          <p:nvPr/>
        </p:nvSpPr>
        <p:spPr>
          <a:xfrm>
            <a:off x="201175" y="1592007"/>
            <a:ext cx="10990556" cy="1477328"/>
          </a:xfrm>
          <a:prstGeom prst="rect">
            <a:avLst/>
          </a:prstGeom>
          <a:noFill/>
        </p:spPr>
        <p:txBody>
          <a:bodyPr wrap="square" rtlCol="0">
            <a:spAutoFit/>
          </a:bodyPr>
          <a:lstStyle/>
          <a:p>
            <a:pPr marL="285750" indent="-285750">
              <a:buFont typeface="Arial" panose="020B0604020202020204" pitchFamily="34" charset="0"/>
              <a:buChar char="•"/>
            </a:pPr>
            <a:r>
              <a:rPr lang="de-DE" dirty="0"/>
              <a:t>Deutschland ist politisch und wirtschaftlich zersplittert, ökonomisch rückständig und ohne starke Zentralgewalt.</a:t>
            </a:r>
          </a:p>
          <a:p>
            <a:pPr marL="285750" indent="-285750">
              <a:buFont typeface="Arial" panose="020B0604020202020204" pitchFamily="34" charset="0"/>
              <a:buChar char="•"/>
            </a:pPr>
            <a:r>
              <a:rPr lang="de-DE" dirty="0"/>
              <a:t>Diese Zersplitterung ließ keine politische Entwicklung wie in Frankreich zu.</a:t>
            </a:r>
          </a:p>
          <a:p>
            <a:pPr marL="285750" indent="-285750">
              <a:buFont typeface="Arial" panose="020B0604020202020204" pitchFamily="34" charset="0"/>
              <a:buChar char="•"/>
            </a:pPr>
            <a:r>
              <a:rPr lang="de-DE" dirty="0"/>
              <a:t>Zugleich erlebt aber Deutschland eine kulturelle und wissenschaftliche Blütezeit.</a:t>
            </a:r>
          </a:p>
          <a:p>
            <a:pPr marL="285750" indent="-285750">
              <a:buFont typeface="Arial" panose="020B0604020202020204" pitchFamily="34" charset="0"/>
              <a:buChar char="•"/>
            </a:pPr>
            <a:r>
              <a:rPr lang="de-DE" dirty="0"/>
              <a:t>Die gesellschaftliche Konzeptionen konzentrierten sich auf die Philosophie und die Literatur, was in Goethes Werther erkennbar ist. </a:t>
            </a:r>
          </a:p>
        </p:txBody>
      </p:sp>
      <p:sp>
        <p:nvSpPr>
          <p:cNvPr id="5" name="TextBox 4">
            <a:extLst>
              <a:ext uri="{FF2B5EF4-FFF2-40B4-BE49-F238E27FC236}">
                <a16:creationId xmlns:a16="http://schemas.microsoft.com/office/drawing/2014/main" id="{7C4A9117-0E33-C439-F353-DC68DE699F11}"/>
              </a:ext>
            </a:extLst>
          </p:cNvPr>
          <p:cNvSpPr txBox="1"/>
          <p:nvPr/>
        </p:nvSpPr>
        <p:spPr>
          <a:xfrm>
            <a:off x="256207" y="3264309"/>
            <a:ext cx="1979720" cy="369332"/>
          </a:xfrm>
          <a:prstGeom prst="rect">
            <a:avLst/>
          </a:prstGeom>
          <a:noFill/>
        </p:spPr>
        <p:txBody>
          <a:bodyPr wrap="square" rtlCol="0">
            <a:spAutoFit/>
          </a:bodyPr>
          <a:lstStyle/>
          <a:p>
            <a:r>
              <a:rPr lang="de-DE" dirty="0">
                <a:solidFill>
                  <a:schemeClr val="accent1">
                    <a:lumMod val="75000"/>
                  </a:schemeClr>
                </a:solidFill>
              </a:rPr>
              <a:t>Im Werk:</a:t>
            </a:r>
            <a:endParaRPr lang="el-GR" dirty="0">
              <a:solidFill>
                <a:schemeClr val="accent1">
                  <a:lumMod val="75000"/>
                </a:schemeClr>
              </a:solidFill>
            </a:endParaRPr>
          </a:p>
        </p:txBody>
      </p:sp>
    </p:spTree>
    <p:extLst>
      <p:ext uri="{BB962C8B-B14F-4D97-AF65-F5344CB8AC3E}">
        <p14:creationId xmlns:p14="http://schemas.microsoft.com/office/powerpoint/2010/main" val="36737292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Line 122">
            <a:extLst>
              <a:ext uri="{FF2B5EF4-FFF2-40B4-BE49-F238E27FC236}">
                <a16:creationId xmlns:a16="http://schemas.microsoft.com/office/drawing/2014/main" id="{13B8A74C-2084-41B2-883F-D3BFA5E8EEDF}"/>
              </a:ext>
            </a:extLst>
          </p:cNvPr>
          <p:cNvSpPr>
            <a:spLocks noChangeShapeType="1"/>
          </p:cNvSpPr>
          <p:nvPr/>
        </p:nvSpPr>
        <p:spPr bwMode="auto">
          <a:xfrm>
            <a:off x="201175" y="938278"/>
            <a:ext cx="11772901" cy="0"/>
          </a:xfrm>
          <a:prstGeom prst="line">
            <a:avLst/>
          </a:prstGeom>
          <a:noFill/>
          <a:ln w="3175" cap="rnd">
            <a:solidFill>
              <a:srgbClr val="007079"/>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GB" dirty="0">
              <a:solidFill>
                <a:srgbClr val="333333"/>
              </a:solidFill>
              <a:latin typeface="Arial"/>
              <a:cs typeface="Arial" charset="0"/>
            </a:endParaRPr>
          </a:p>
        </p:txBody>
      </p:sp>
      <p:sp>
        <p:nvSpPr>
          <p:cNvPr id="85" name="Title 1">
            <a:extLst>
              <a:ext uri="{FF2B5EF4-FFF2-40B4-BE49-F238E27FC236}">
                <a16:creationId xmlns:a16="http://schemas.microsoft.com/office/drawing/2014/main" id="{8CBD47BD-5285-40CA-B9F8-3311B450FF70}"/>
              </a:ext>
            </a:extLst>
          </p:cNvPr>
          <p:cNvSpPr txBox="1">
            <a:spLocks/>
          </p:cNvSpPr>
          <p:nvPr/>
        </p:nvSpPr>
        <p:spPr>
          <a:xfrm>
            <a:off x="256207" y="-152315"/>
            <a:ext cx="11734618" cy="1152525"/>
          </a:xfrm>
          <a:prstGeom prst="rect">
            <a:avLst/>
          </a:prstGeom>
        </p:spPr>
        <p:txBody>
          <a:bodyPr vert="horz" lIns="0" tIns="252000" rIns="0" bIns="144000" rtlCol="0" anchor="t">
            <a:noAutofit/>
          </a:bodyPr>
          <a:lstStyle>
            <a:lvl1pPr algn="l" defTabSz="914400" rtl="0" eaLnBrk="1" latinLnBrk="0" hangingPunct="1">
              <a:lnSpc>
                <a:spcPct val="100000"/>
              </a:lnSpc>
              <a:spcBef>
                <a:spcPct val="0"/>
              </a:spcBef>
              <a:buNone/>
              <a:defRPr sz="2400" kern="1200">
                <a:solidFill>
                  <a:schemeClr val="tx1"/>
                </a:solidFill>
                <a:latin typeface="+mj-lt"/>
                <a:ea typeface="+mj-ea"/>
                <a:cs typeface="+mj-cs"/>
              </a:defRPr>
            </a:lvl1pPr>
          </a:lstStyle>
          <a:p>
            <a:pPr>
              <a:spcAft>
                <a:spcPts val="600"/>
              </a:spcAft>
            </a:pPr>
            <a:r>
              <a:rPr lang="de-DE" sz="2000" dirty="0">
                <a:solidFill>
                  <a:schemeClr val="accent5">
                    <a:lumMod val="75000"/>
                  </a:schemeClr>
                </a:solidFill>
              </a:rPr>
              <a:t>Sturm und Drang, WS 2022</a:t>
            </a:r>
            <a:r>
              <a:rPr lang="en-US" sz="2000" dirty="0">
                <a:solidFill>
                  <a:schemeClr val="accent5">
                    <a:lumMod val="75000"/>
                  </a:schemeClr>
                </a:solidFill>
              </a:rPr>
              <a:t>/23 </a:t>
            </a:r>
            <a:r>
              <a:rPr lang="el-GR" sz="2000" i="1" dirty="0">
                <a:solidFill>
                  <a:schemeClr val="accent5">
                    <a:lumMod val="75000"/>
                  </a:schemeClr>
                </a:solidFill>
              </a:rPr>
              <a:t>– </a:t>
            </a:r>
            <a:r>
              <a:rPr lang="en-US" sz="2000" i="1" dirty="0">
                <a:solidFill>
                  <a:schemeClr val="accent5">
                    <a:lumMod val="75000"/>
                  </a:schemeClr>
                </a:solidFill>
              </a:rPr>
              <a:t>Myrto Papakonstantinou</a:t>
            </a:r>
          </a:p>
          <a:p>
            <a:pPr>
              <a:spcAft>
                <a:spcPts val="600"/>
              </a:spcAft>
            </a:pPr>
            <a:r>
              <a:rPr lang="nb-NO" dirty="0"/>
              <a:t>Die Leiden des jungen Werthers (1774): </a:t>
            </a:r>
            <a:r>
              <a:rPr lang="nb-NO" b="1" dirty="0">
                <a:solidFill>
                  <a:schemeClr val="accent5">
                    <a:lumMod val="75000"/>
                  </a:schemeClr>
                </a:solidFill>
              </a:rPr>
              <a:t>Das Subjekt und seine Leidenschaften </a:t>
            </a:r>
            <a:endParaRPr lang="en-GB" b="1" dirty="0">
              <a:solidFill>
                <a:schemeClr val="accent5">
                  <a:lumMod val="75000"/>
                </a:schemeClr>
              </a:solidFill>
            </a:endParaRPr>
          </a:p>
        </p:txBody>
      </p:sp>
      <p:sp>
        <p:nvSpPr>
          <p:cNvPr id="2" name="TextBox 1">
            <a:extLst>
              <a:ext uri="{FF2B5EF4-FFF2-40B4-BE49-F238E27FC236}">
                <a16:creationId xmlns:a16="http://schemas.microsoft.com/office/drawing/2014/main" id="{918F4917-C6FD-6178-5482-A78A111BE42D}"/>
              </a:ext>
            </a:extLst>
          </p:cNvPr>
          <p:cNvSpPr txBox="1"/>
          <p:nvPr/>
        </p:nvSpPr>
        <p:spPr>
          <a:xfrm>
            <a:off x="346227" y="1846559"/>
            <a:ext cx="10741982" cy="3139321"/>
          </a:xfrm>
          <a:prstGeom prst="rect">
            <a:avLst/>
          </a:prstGeom>
          <a:noFill/>
        </p:spPr>
        <p:txBody>
          <a:bodyPr wrap="square" rtlCol="0">
            <a:spAutoFit/>
          </a:bodyPr>
          <a:lstStyle/>
          <a:p>
            <a:pPr marL="285750" indent="-285750" algn="just">
              <a:buFont typeface="Arial" panose="020B0604020202020204" pitchFamily="34" charset="0"/>
              <a:buChar char="•"/>
            </a:pPr>
            <a:r>
              <a:rPr lang="de-DE" dirty="0"/>
              <a:t>Im Mittelpunkt steht der Held, dessen Glücksansprüche an Gesellschaft, Liebe, Natur und Literatur letztlich scheitern.</a:t>
            </a:r>
          </a:p>
          <a:p>
            <a:pPr marL="285750" indent="-285750" algn="just">
              <a:buFont typeface="Arial" panose="020B0604020202020204" pitchFamily="34" charset="0"/>
              <a:buChar char="•"/>
            </a:pPr>
            <a:r>
              <a:rPr lang="de-DE" dirty="0"/>
              <a:t>Werther genießt den Rückzug in eine eigene Welt. </a:t>
            </a:r>
          </a:p>
          <a:p>
            <a:pPr marL="285750" indent="-285750" algn="just">
              <a:buFont typeface="Arial" panose="020B0604020202020204" pitchFamily="34" charset="0"/>
              <a:buChar char="•"/>
            </a:pPr>
            <a:r>
              <a:rPr lang="de-DE" dirty="0"/>
              <a:t>Werthers Gefühle sind in Konventionen gepresst. </a:t>
            </a:r>
          </a:p>
          <a:p>
            <a:pPr marL="285750" indent="-285750" algn="just">
              <a:buFont typeface="Arial" panose="020B0604020202020204" pitchFamily="34" charset="0"/>
              <a:buChar char="•"/>
            </a:pPr>
            <a:r>
              <a:rPr lang="de-DE" dirty="0"/>
              <a:t>Der Zusammenstoß seines Strebens nach der Freiheit seiner Gefühle mit den sozialen Konventionen führt ihm zum Tod.</a:t>
            </a:r>
          </a:p>
          <a:p>
            <a:pPr marL="285750" indent="-285750" algn="just">
              <a:buFont typeface="Arial" panose="020B0604020202020204" pitchFamily="34" charset="0"/>
              <a:buChar char="•"/>
            </a:pPr>
            <a:r>
              <a:rPr lang="de-DE" dirty="0"/>
              <a:t>Er entschied sich dafür, sich mit Gewalt von dem emotionalen Druck zu befreien.</a:t>
            </a:r>
          </a:p>
          <a:p>
            <a:pPr marL="285750" indent="-285750" algn="just">
              <a:buFont typeface="Arial" panose="020B0604020202020204" pitchFamily="34" charset="0"/>
              <a:buChar char="•"/>
            </a:pPr>
            <a:r>
              <a:rPr lang="de-DE" dirty="0"/>
              <a:t>Werthers Tot ist also ein Protest gegen die Welt, gegen die moralischen Verbote.</a:t>
            </a:r>
          </a:p>
          <a:p>
            <a:pPr marL="285750" indent="-285750" algn="just">
              <a:buFont typeface="Arial" panose="020B0604020202020204" pitchFamily="34" charset="0"/>
              <a:buChar char="•"/>
            </a:pPr>
            <a:r>
              <a:rPr lang="de-DE" dirty="0"/>
              <a:t>Auf seinem Pult befindet sich Lessings Emilia Galotti, wobei Odoardo (Emilias Vater) seine Tochter im Namen der bürgerlichen Moral tötet. </a:t>
            </a:r>
          </a:p>
          <a:p>
            <a:pPr marL="285750" indent="-285750" algn="just">
              <a:buFont typeface="Arial" panose="020B0604020202020204" pitchFamily="34" charset="0"/>
              <a:buChar char="•"/>
            </a:pPr>
            <a:r>
              <a:rPr lang="de-DE" dirty="0"/>
              <a:t>Sein Tot kann als Heimkehr zum Gott, zu dem Unendlichen betrachtet werden.</a:t>
            </a:r>
            <a:endParaRPr lang="el-GR" dirty="0"/>
          </a:p>
        </p:txBody>
      </p:sp>
    </p:spTree>
    <p:extLst>
      <p:ext uri="{BB962C8B-B14F-4D97-AF65-F5344CB8AC3E}">
        <p14:creationId xmlns:p14="http://schemas.microsoft.com/office/powerpoint/2010/main" val="34777018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Line 122">
            <a:extLst>
              <a:ext uri="{FF2B5EF4-FFF2-40B4-BE49-F238E27FC236}">
                <a16:creationId xmlns:a16="http://schemas.microsoft.com/office/drawing/2014/main" id="{13B8A74C-2084-41B2-883F-D3BFA5E8EEDF}"/>
              </a:ext>
            </a:extLst>
          </p:cNvPr>
          <p:cNvSpPr>
            <a:spLocks noChangeShapeType="1"/>
          </p:cNvSpPr>
          <p:nvPr/>
        </p:nvSpPr>
        <p:spPr bwMode="auto">
          <a:xfrm>
            <a:off x="209548" y="890561"/>
            <a:ext cx="11772901" cy="0"/>
          </a:xfrm>
          <a:prstGeom prst="line">
            <a:avLst/>
          </a:prstGeom>
          <a:noFill/>
          <a:ln w="3175" cap="rnd">
            <a:solidFill>
              <a:srgbClr val="007079"/>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GB" dirty="0">
              <a:solidFill>
                <a:srgbClr val="333333"/>
              </a:solidFill>
              <a:latin typeface="Arial"/>
              <a:cs typeface="Arial" charset="0"/>
            </a:endParaRPr>
          </a:p>
        </p:txBody>
      </p:sp>
      <p:sp>
        <p:nvSpPr>
          <p:cNvPr id="85" name="Title 1">
            <a:extLst>
              <a:ext uri="{FF2B5EF4-FFF2-40B4-BE49-F238E27FC236}">
                <a16:creationId xmlns:a16="http://schemas.microsoft.com/office/drawing/2014/main" id="{8CBD47BD-5285-40CA-B9F8-3311B450FF70}"/>
              </a:ext>
            </a:extLst>
          </p:cNvPr>
          <p:cNvSpPr txBox="1">
            <a:spLocks/>
          </p:cNvSpPr>
          <p:nvPr/>
        </p:nvSpPr>
        <p:spPr>
          <a:xfrm>
            <a:off x="256207" y="-152315"/>
            <a:ext cx="11734618" cy="1152525"/>
          </a:xfrm>
          <a:prstGeom prst="rect">
            <a:avLst/>
          </a:prstGeom>
        </p:spPr>
        <p:txBody>
          <a:bodyPr vert="horz" lIns="0" tIns="252000" rIns="0" bIns="144000" rtlCol="0" anchor="t">
            <a:noAutofit/>
          </a:bodyPr>
          <a:lstStyle>
            <a:lvl1pPr algn="l" defTabSz="914400" rtl="0" eaLnBrk="1" latinLnBrk="0" hangingPunct="1">
              <a:lnSpc>
                <a:spcPct val="100000"/>
              </a:lnSpc>
              <a:spcBef>
                <a:spcPct val="0"/>
              </a:spcBef>
              <a:buNone/>
              <a:defRPr sz="2400" kern="1200">
                <a:solidFill>
                  <a:schemeClr val="tx1"/>
                </a:solidFill>
                <a:latin typeface="+mj-lt"/>
                <a:ea typeface="+mj-ea"/>
                <a:cs typeface="+mj-cs"/>
              </a:defRPr>
            </a:lvl1pPr>
          </a:lstStyle>
          <a:p>
            <a:pPr>
              <a:spcAft>
                <a:spcPts val="600"/>
              </a:spcAft>
            </a:pPr>
            <a:r>
              <a:rPr lang="de-DE" sz="2000" dirty="0">
                <a:solidFill>
                  <a:schemeClr val="accent5">
                    <a:lumMod val="75000"/>
                  </a:schemeClr>
                </a:solidFill>
              </a:rPr>
              <a:t>Sturm und Drang, WS 2022</a:t>
            </a:r>
            <a:r>
              <a:rPr lang="en-US" sz="2000" dirty="0">
                <a:solidFill>
                  <a:schemeClr val="accent5">
                    <a:lumMod val="75000"/>
                  </a:schemeClr>
                </a:solidFill>
              </a:rPr>
              <a:t>/23 </a:t>
            </a:r>
            <a:r>
              <a:rPr lang="el-GR" sz="2000" i="1" dirty="0">
                <a:solidFill>
                  <a:schemeClr val="accent5">
                    <a:lumMod val="75000"/>
                  </a:schemeClr>
                </a:solidFill>
              </a:rPr>
              <a:t>– </a:t>
            </a:r>
            <a:r>
              <a:rPr lang="en-US" sz="2000" i="1" dirty="0">
                <a:solidFill>
                  <a:schemeClr val="accent5">
                    <a:lumMod val="75000"/>
                  </a:schemeClr>
                </a:solidFill>
              </a:rPr>
              <a:t>Myrto Papakonstantinou</a:t>
            </a:r>
          </a:p>
          <a:p>
            <a:pPr>
              <a:spcAft>
                <a:spcPts val="600"/>
              </a:spcAft>
            </a:pPr>
            <a:r>
              <a:rPr lang="nb-NO" dirty="0"/>
              <a:t>Die Leiden des jungen Werthers (1774): </a:t>
            </a:r>
            <a:r>
              <a:rPr lang="nb-NO" b="1" dirty="0">
                <a:solidFill>
                  <a:schemeClr val="accent5">
                    <a:lumMod val="75000"/>
                  </a:schemeClr>
                </a:solidFill>
              </a:rPr>
              <a:t>Herz </a:t>
            </a:r>
            <a:r>
              <a:rPr lang="en-US" b="1" dirty="0">
                <a:solidFill>
                  <a:schemeClr val="accent5">
                    <a:lumMod val="75000"/>
                  </a:schemeClr>
                </a:solidFill>
              </a:rPr>
              <a:t>/</a:t>
            </a:r>
            <a:r>
              <a:rPr lang="nb-NO" b="1" dirty="0">
                <a:solidFill>
                  <a:schemeClr val="accent5">
                    <a:lumMod val="75000"/>
                  </a:schemeClr>
                </a:solidFill>
              </a:rPr>
              <a:t> Natur</a:t>
            </a:r>
            <a:endParaRPr lang="en-GB" b="1" dirty="0">
              <a:solidFill>
                <a:schemeClr val="accent5">
                  <a:lumMod val="75000"/>
                </a:schemeClr>
              </a:solidFill>
            </a:endParaRPr>
          </a:p>
        </p:txBody>
      </p:sp>
      <p:sp>
        <p:nvSpPr>
          <p:cNvPr id="16" name="TextBox 15">
            <a:extLst>
              <a:ext uri="{FF2B5EF4-FFF2-40B4-BE49-F238E27FC236}">
                <a16:creationId xmlns:a16="http://schemas.microsoft.com/office/drawing/2014/main" id="{84322217-0561-A0E7-674E-07F5B0EEDDAF}"/>
              </a:ext>
            </a:extLst>
          </p:cNvPr>
          <p:cNvSpPr txBox="1"/>
          <p:nvPr/>
        </p:nvSpPr>
        <p:spPr>
          <a:xfrm>
            <a:off x="366852" y="1106733"/>
            <a:ext cx="10437272" cy="2585323"/>
          </a:xfrm>
          <a:prstGeom prst="rect">
            <a:avLst/>
          </a:prstGeom>
          <a:noFill/>
        </p:spPr>
        <p:txBody>
          <a:bodyPr wrap="square" rtlCol="0">
            <a:spAutoFit/>
          </a:bodyPr>
          <a:lstStyle/>
          <a:p>
            <a:endParaRPr lang="de-DE" dirty="0"/>
          </a:p>
          <a:p>
            <a:pPr marL="285750" indent="-285750">
              <a:buFont typeface="Arial" panose="020B0604020202020204" pitchFamily="34" charset="0"/>
              <a:buChar char="•"/>
            </a:pPr>
            <a:r>
              <a:rPr lang="de-DE" dirty="0"/>
              <a:t>Das Wort „Herz“ gilt als Zentralbegriff der Empfindsamkeit und hat im Werk eine überaus hohe Frequenz. Es ist das Synonym für Gefühl und Empfindsamkeit sowie der Gegensatz zum Verstand und zur Sachlichkeit.</a:t>
            </a:r>
          </a:p>
          <a:p>
            <a:pPr marL="285750" indent="-285750">
              <a:buFont typeface="Arial" panose="020B0604020202020204" pitchFamily="34" charset="0"/>
              <a:buChar char="•"/>
            </a:pPr>
            <a:r>
              <a:rPr lang="de-DE" dirty="0"/>
              <a:t>Werthers Herz steht im Vordergrund und findet wichtige Bezugspunkte in:</a:t>
            </a:r>
          </a:p>
          <a:p>
            <a:pPr marL="857250" lvl="1" indent="-400050">
              <a:buFont typeface="+mj-lt"/>
              <a:buAutoNum type="romanLcPeriod"/>
            </a:pPr>
            <a:r>
              <a:rPr lang="de-DE" dirty="0"/>
              <a:t>der Liebe zu Lotte,</a:t>
            </a:r>
          </a:p>
          <a:p>
            <a:pPr marL="857250" lvl="1" indent="-400050">
              <a:buFont typeface="+mj-lt"/>
              <a:buAutoNum type="romanLcPeriod"/>
            </a:pPr>
            <a:r>
              <a:rPr lang="de-DE" dirty="0"/>
              <a:t>der Einfühlung in die „unaussprechliche Schönheit“ der „paradiesischen Natur“ und in der Distanzierung von der regelkonformen Gesellschaft, </a:t>
            </a:r>
          </a:p>
          <a:p>
            <a:pPr marL="857250" lvl="1" indent="-400050">
              <a:buFont typeface="+mj-lt"/>
              <a:buAutoNum type="romanLcPeriod"/>
            </a:pPr>
            <a:r>
              <a:rPr lang="de-DE" dirty="0"/>
              <a:t>dem unmittelbaren Verhältnis zu einfachen Menschen und besonders zu Kindern. </a:t>
            </a:r>
          </a:p>
          <a:p>
            <a:pPr marL="285750" indent="-285750">
              <a:buFont typeface="Arial" panose="020B0604020202020204" pitchFamily="34" charset="0"/>
              <a:buChar char="•"/>
            </a:pPr>
            <a:endParaRPr lang="el-GR" dirty="0"/>
          </a:p>
        </p:txBody>
      </p:sp>
      <p:sp>
        <p:nvSpPr>
          <p:cNvPr id="19" name="TextBox 18">
            <a:extLst>
              <a:ext uri="{FF2B5EF4-FFF2-40B4-BE49-F238E27FC236}">
                <a16:creationId xmlns:a16="http://schemas.microsoft.com/office/drawing/2014/main" id="{B3129BE8-2135-572F-7097-786F70926CC1}"/>
              </a:ext>
            </a:extLst>
          </p:cNvPr>
          <p:cNvSpPr txBox="1"/>
          <p:nvPr/>
        </p:nvSpPr>
        <p:spPr>
          <a:xfrm>
            <a:off x="331340" y="3495314"/>
            <a:ext cx="7680430" cy="646331"/>
          </a:xfrm>
          <a:prstGeom prst="rect">
            <a:avLst/>
          </a:prstGeom>
          <a:noFill/>
        </p:spPr>
        <p:txBody>
          <a:bodyPr wrap="square" rtlCol="0">
            <a:spAutoFit/>
          </a:bodyPr>
          <a:lstStyle/>
          <a:p>
            <a:r>
              <a:rPr lang="de-DE" dirty="0">
                <a:solidFill>
                  <a:schemeClr val="accent1">
                    <a:lumMod val="75000"/>
                  </a:schemeClr>
                </a:solidFill>
              </a:rPr>
              <a:t>Die Natur:</a:t>
            </a:r>
          </a:p>
          <a:p>
            <a:endParaRPr lang="el-GR" dirty="0">
              <a:solidFill>
                <a:schemeClr val="accent1">
                  <a:lumMod val="75000"/>
                </a:schemeClr>
              </a:solidFill>
            </a:endParaRPr>
          </a:p>
        </p:txBody>
      </p:sp>
      <p:sp>
        <p:nvSpPr>
          <p:cNvPr id="20" name="TextBox 19">
            <a:extLst>
              <a:ext uri="{FF2B5EF4-FFF2-40B4-BE49-F238E27FC236}">
                <a16:creationId xmlns:a16="http://schemas.microsoft.com/office/drawing/2014/main" id="{0DAFF9AC-BBDD-DD9B-BB66-07B575DCDE5C}"/>
              </a:ext>
            </a:extLst>
          </p:cNvPr>
          <p:cNvSpPr txBox="1"/>
          <p:nvPr/>
        </p:nvSpPr>
        <p:spPr>
          <a:xfrm>
            <a:off x="372859" y="3800173"/>
            <a:ext cx="10546675" cy="2308324"/>
          </a:xfrm>
          <a:prstGeom prst="rect">
            <a:avLst/>
          </a:prstGeom>
          <a:noFill/>
        </p:spPr>
        <p:txBody>
          <a:bodyPr wrap="square" rtlCol="0">
            <a:spAutoFit/>
          </a:bodyPr>
          <a:lstStyle/>
          <a:p>
            <a:pPr marL="285750" indent="-285750">
              <a:buFont typeface="Arial" panose="020B0604020202020204" pitchFamily="34" charset="0"/>
              <a:buChar char="•"/>
            </a:pPr>
            <a:r>
              <a:rPr lang="de-DE" dirty="0"/>
              <a:t>war Maßstab des Genies,</a:t>
            </a:r>
          </a:p>
          <a:p>
            <a:pPr marL="285750" indent="-285750">
              <a:buFont typeface="Arial" panose="020B0604020202020204" pitchFamily="34" charset="0"/>
              <a:buChar char="•"/>
            </a:pPr>
            <a:r>
              <a:rPr lang="de-DE" dirty="0"/>
              <a:t>dient zur Selbstbestimmung des Menschen geleitet von seinem natürlichen Gefühl,</a:t>
            </a:r>
          </a:p>
          <a:p>
            <a:pPr marL="285750" indent="-285750">
              <a:buFont typeface="Arial" panose="020B0604020202020204" pitchFamily="34" charset="0"/>
              <a:buChar char="•"/>
            </a:pPr>
            <a:r>
              <a:rPr lang="de-DE" dirty="0"/>
              <a:t>bietet Werther einen Ort der Zuflucht und Inspiration,</a:t>
            </a:r>
          </a:p>
          <a:p>
            <a:pPr marL="285750" indent="-285750">
              <a:buFont typeface="Arial" panose="020B0604020202020204" pitchFamily="34" charset="0"/>
              <a:buChar char="•"/>
            </a:pPr>
            <a:r>
              <a:rPr lang="de-DE" dirty="0"/>
              <a:t>spiegelt Werthers Gefühle und psychische Verfassung wider,</a:t>
            </a:r>
          </a:p>
          <a:p>
            <a:pPr marL="285750" indent="-285750">
              <a:buFont typeface="Arial" panose="020B0604020202020204" pitchFamily="34" charset="0"/>
              <a:buChar char="•"/>
            </a:pPr>
            <a:r>
              <a:rPr lang="de-DE" dirty="0"/>
              <a:t>wird mit der Idee des Pantheismus verbindet, wobei alles (d.h. die Natur, der Mensch, das All) verbindet sich zu einem, das als Göttliches wahrgenommen wird, </a:t>
            </a:r>
          </a:p>
          <a:p>
            <a:pPr marL="285750" indent="-285750">
              <a:buFont typeface="Arial" panose="020B0604020202020204" pitchFamily="34" charset="0"/>
              <a:buChar char="•"/>
            </a:pPr>
            <a:r>
              <a:rPr lang="de-DE" dirty="0"/>
              <a:t>bedeutet weniger eine Leidenschaft und mehr einen Zustand außerhalb der Gesellschaft (wie bei Rousseau),</a:t>
            </a:r>
          </a:p>
          <a:p>
            <a:pPr marL="285750" indent="-285750">
              <a:buFont typeface="Arial" panose="020B0604020202020204" pitchFamily="34" charset="0"/>
              <a:buChar char="•"/>
            </a:pPr>
            <a:r>
              <a:rPr lang="de-DE" dirty="0"/>
              <a:t>gilt als Gegensatz zur gesellschaftlichen Verhältnissen und zur </a:t>
            </a:r>
            <a:r>
              <a:rPr lang="de-DE" dirty="0" err="1"/>
              <a:t>absolutischen</a:t>
            </a:r>
            <a:r>
              <a:rPr lang="de-DE" dirty="0"/>
              <a:t> Menschenverachtung. </a:t>
            </a:r>
            <a:endParaRPr lang="el-GR" dirty="0"/>
          </a:p>
        </p:txBody>
      </p:sp>
      <p:sp>
        <p:nvSpPr>
          <p:cNvPr id="21" name="TextBox 20">
            <a:extLst>
              <a:ext uri="{FF2B5EF4-FFF2-40B4-BE49-F238E27FC236}">
                <a16:creationId xmlns:a16="http://schemas.microsoft.com/office/drawing/2014/main" id="{2DD6CA8C-5C95-D9B6-0478-D9DC450509FF}"/>
              </a:ext>
            </a:extLst>
          </p:cNvPr>
          <p:cNvSpPr txBox="1"/>
          <p:nvPr/>
        </p:nvSpPr>
        <p:spPr>
          <a:xfrm>
            <a:off x="328470" y="1038697"/>
            <a:ext cx="1961966" cy="369332"/>
          </a:xfrm>
          <a:prstGeom prst="rect">
            <a:avLst/>
          </a:prstGeom>
          <a:noFill/>
        </p:spPr>
        <p:txBody>
          <a:bodyPr wrap="square" rtlCol="0">
            <a:spAutoFit/>
          </a:bodyPr>
          <a:lstStyle/>
          <a:p>
            <a:r>
              <a:rPr lang="de-DE" dirty="0">
                <a:solidFill>
                  <a:schemeClr val="accent1">
                    <a:lumMod val="75000"/>
                  </a:schemeClr>
                </a:solidFill>
              </a:rPr>
              <a:t>Das Herz:</a:t>
            </a:r>
            <a:endParaRPr lang="el-GR" dirty="0">
              <a:solidFill>
                <a:schemeClr val="accent1">
                  <a:lumMod val="75000"/>
                </a:schemeClr>
              </a:solidFill>
            </a:endParaRPr>
          </a:p>
        </p:txBody>
      </p:sp>
    </p:spTree>
    <p:extLst>
      <p:ext uri="{BB962C8B-B14F-4D97-AF65-F5344CB8AC3E}">
        <p14:creationId xmlns:p14="http://schemas.microsoft.com/office/powerpoint/2010/main" val="32655791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Line 122">
            <a:extLst>
              <a:ext uri="{FF2B5EF4-FFF2-40B4-BE49-F238E27FC236}">
                <a16:creationId xmlns:a16="http://schemas.microsoft.com/office/drawing/2014/main" id="{13B8A74C-2084-41B2-883F-D3BFA5E8EEDF}"/>
              </a:ext>
            </a:extLst>
          </p:cNvPr>
          <p:cNvSpPr>
            <a:spLocks noChangeShapeType="1"/>
          </p:cNvSpPr>
          <p:nvPr/>
        </p:nvSpPr>
        <p:spPr bwMode="auto">
          <a:xfrm>
            <a:off x="201175" y="876138"/>
            <a:ext cx="11772901" cy="0"/>
          </a:xfrm>
          <a:prstGeom prst="line">
            <a:avLst/>
          </a:prstGeom>
          <a:noFill/>
          <a:ln w="3175" cap="rnd">
            <a:solidFill>
              <a:srgbClr val="007079"/>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GB" dirty="0">
              <a:solidFill>
                <a:srgbClr val="333333"/>
              </a:solidFill>
              <a:latin typeface="Arial"/>
              <a:cs typeface="Arial" charset="0"/>
            </a:endParaRPr>
          </a:p>
        </p:txBody>
      </p:sp>
      <p:sp>
        <p:nvSpPr>
          <p:cNvPr id="85" name="Title 1">
            <a:extLst>
              <a:ext uri="{FF2B5EF4-FFF2-40B4-BE49-F238E27FC236}">
                <a16:creationId xmlns:a16="http://schemas.microsoft.com/office/drawing/2014/main" id="{8CBD47BD-5285-40CA-B9F8-3311B450FF70}"/>
              </a:ext>
            </a:extLst>
          </p:cNvPr>
          <p:cNvSpPr txBox="1">
            <a:spLocks/>
          </p:cNvSpPr>
          <p:nvPr/>
        </p:nvSpPr>
        <p:spPr>
          <a:xfrm>
            <a:off x="256207" y="-152315"/>
            <a:ext cx="11734618" cy="1152525"/>
          </a:xfrm>
          <a:prstGeom prst="rect">
            <a:avLst/>
          </a:prstGeom>
        </p:spPr>
        <p:txBody>
          <a:bodyPr vert="horz" lIns="0" tIns="252000" rIns="0" bIns="144000" rtlCol="0" anchor="t">
            <a:noAutofit/>
          </a:bodyPr>
          <a:lstStyle>
            <a:lvl1pPr algn="l" defTabSz="914400" rtl="0" eaLnBrk="1" latinLnBrk="0" hangingPunct="1">
              <a:lnSpc>
                <a:spcPct val="100000"/>
              </a:lnSpc>
              <a:spcBef>
                <a:spcPct val="0"/>
              </a:spcBef>
              <a:buNone/>
              <a:defRPr sz="2400" kern="1200">
                <a:solidFill>
                  <a:schemeClr val="tx1"/>
                </a:solidFill>
                <a:latin typeface="+mj-lt"/>
                <a:ea typeface="+mj-ea"/>
                <a:cs typeface="+mj-cs"/>
              </a:defRPr>
            </a:lvl1pPr>
          </a:lstStyle>
          <a:p>
            <a:pPr>
              <a:spcAft>
                <a:spcPts val="600"/>
              </a:spcAft>
            </a:pPr>
            <a:r>
              <a:rPr lang="de-DE" sz="2000" dirty="0">
                <a:solidFill>
                  <a:schemeClr val="accent5">
                    <a:lumMod val="75000"/>
                  </a:schemeClr>
                </a:solidFill>
              </a:rPr>
              <a:t>Sturm und Drang, WS 2022</a:t>
            </a:r>
            <a:r>
              <a:rPr lang="en-US" sz="2000" dirty="0">
                <a:solidFill>
                  <a:schemeClr val="accent5">
                    <a:lumMod val="75000"/>
                  </a:schemeClr>
                </a:solidFill>
              </a:rPr>
              <a:t>/23 </a:t>
            </a:r>
            <a:r>
              <a:rPr lang="el-GR" sz="2000" i="1" dirty="0">
                <a:solidFill>
                  <a:schemeClr val="accent5">
                    <a:lumMod val="75000"/>
                  </a:schemeClr>
                </a:solidFill>
              </a:rPr>
              <a:t>– </a:t>
            </a:r>
            <a:r>
              <a:rPr lang="en-US" sz="2000" i="1" dirty="0">
                <a:solidFill>
                  <a:schemeClr val="accent5">
                    <a:lumMod val="75000"/>
                  </a:schemeClr>
                </a:solidFill>
              </a:rPr>
              <a:t>Myrto Papakonstantinou</a:t>
            </a:r>
          </a:p>
          <a:p>
            <a:pPr>
              <a:spcAft>
                <a:spcPts val="600"/>
              </a:spcAft>
            </a:pPr>
            <a:r>
              <a:rPr lang="nb-NO" dirty="0"/>
              <a:t>Die Leiden des jungen Werthers (1774):</a:t>
            </a:r>
            <a:r>
              <a:rPr lang="nb-NO" b="1" dirty="0">
                <a:solidFill>
                  <a:schemeClr val="accent5">
                    <a:lumMod val="75000"/>
                  </a:schemeClr>
                </a:solidFill>
              </a:rPr>
              <a:t> Homer / Ossian</a:t>
            </a:r>
            <a:endParaRPr lang="en-GB" b="1" dirty="0">
              <a:solidFill>
                <a:schemeClr val="accent5">
                  <a:lumMod val="75000"/>
                </a:schemeClr>
              </a:solidFill>
            </a:endParaRPr>
          </a:p>
        </p:txBody>
      </p:sp>
      <p:sp>
        <p:nvSpPr>
          <p:cNvPr id="6" name="TextBox 5">
            <a:extLst>
              <a:ext uri="{FF2B5EF4-FFF2-40B4-BE49-F238E27FC236}">
                <a16:creationId xmlns:a16="http://schemas.microsoft.com/office/drawing/2014/main" id="{5578D3AA-DD67-51FE-96E1-26FF31FD1E18}"/>
              </a:ext>
            </a:extLst>
          </p:cNvPr>
          <p:cNvSpPr txBox="1"/>
          <p:nvPr/>
        </p:nvSpPr>
        <p:spPr>
          <a:xfrm>
            <a:off x="201175" y="955696"/>
            <a:ext cx="11259794" cy="369332"/>
          </a:xfrm>
          <a:prstGeom prst="rect">
            <a:avLst/>
          </a:prstGeom>
          <a:noFill/>
        </p:spPr>
        <p:txBody>
          <a:bodyPr wrap="square" rtlCol="0">
            <a:spAutoFit/>
          </a:bodyPr>
          <a:lstStyle/>
          <a:p>
            <a:r>
              <a:rPr lang="de-DE" dirty="0"/>
              <a:t>Homer und Ossian sind der Ausdruck von zwei gegensätzlichen Welten: </a:t>
            </a:r>
          </a:p>
        </p:txBody>
      </p:sp>
      <p:sp>
        <p:nvSpPr>
          <p:cNvPr id="8" name="TextBox 7">
            <a:extLst>
              <a:ext uri="{FF2B5EF4-FFF2-40B4-BE49-F238E27FC236}">
                <a16:creationId xmlns:a16="http://schemas.microsoft.com/office/drawing/2014/main" id="{301405B6-086A-8004-B0E9-ACFD45D8AE4B}"/>
              </a:ext>
            </a:extLst>
          </p:cNvPr>
          <p:cNvSpPr txBox="1"/>
          <p:nvPr/>
        </p:nvSpPr>
        <p:spPr>
          <a:xfrm>
            <a:off x="244110" y="1342784"/>
            <a:ext cx="11419694" cy="1754326"/>
          </a:xfrm>
          <a:prstGeom prst="rect">
            <a:avLst/>
          </a:prstGeom>
          <a:noFill/>
        </p:spPr>
        <p:txBody>
          <a:bodyPr wrap="square" rtlCol="0">
            <a:spAutoFit/>
          </a:bodyPr>
          <a:lstStyle/>
          <a:p>
            <a:r>
              <a:rPr lang="de-DE" dirty="0">
                <a:solidFill>
                  <a:schemeClr val="accent1">
                    <a:lumMod val="75000"/>
                  </a:schemeClr>
                </a:solidFill>
              </a:rPr>
              <a:t>Homer:</a:t>
            </a:r>
          </a:p>
          <a:p>
            <a:pPr marL="285750" indent="-285750">
              <a:buFont typeface="Arial" panose="020B0604020202020204" pitchFamily="34" charset="0"/>
              <a:buChar char="•"/>
            </a:pPr>
            <a:r>
              <a:rPr lang="de-DE" dirty="0"/>
              <a:t>Homers Odyssee ist die einzige Lektüre Werthers im ersten Teil des Werkes und steht für Werthers Befindlichkeit. Ihm dient sie auch als Zufluchtsort.</a:t>
            </a:r>
          </a:p>
          <a:p>
            <a:pPr marL="285750" indent="-285750">
              <a:buFont typeface="Arial" panose="020B0604020202020204" pitchFamily="34" charset="0"/>
              <a:buChar char="•"/>
            </a:pPr>
            <a:r>
              <a:rPr lang="de-DE" dirty="0"/>
              <a:t>Werther spricht emphatisch von seinem Homer: Homer – Lektüre bringt sein „empörendes Blut zu Ruhe“ (13.5.1771).</a:t>
            </a:r>
          </a:p>
          <a:p>
            <a:pPr marL="285750" indent="-285750">
              <a:buFont typeface="Arial" panose="020B0604020202020204" pitchFamily="34" charset="0"/>
              <a:buChar char="•"/>
            </a:pPr>
            <a:r>
              <a:rPr lang="de-DE" dirty="0"/>
              <a:t>Homer - Lektüre hat einen beruhigenden Einfluss auf Werther, und wird auch als „Wiegengesang“ bezeichnet. </a:t>
            </a:r>
          </a:p>
          <a:p>
            <a:pPr marL="285750" indent="-285750">
              <a:buFont typeface="Arial" panose="020B0604020202020204" pitchFamily="34" charset="0"/>
              <a:buChar char="•"/>
            </a:pPr>
            <a:r>
              <a:rPr lang="de-DE" dirty="0"/>
              <a:t>Er lobt das von Homer dargestellte patriarchalische, einfache Leben. </a:t>
            </a:r>
          </a:p>
        </p:txBody>
      </p:sp>
      <p:sp>
        <p:nvSpPr>
          <p:cNvPr id="9" name="TextBox 8">
            <a:extLst>
              <a:ext uri="{FF2B5EF4-FFF2-40B4-BE49-F238E27FC236}">
                <a16:creationId xmlns:a16="http://schemas.microsoft.com/office/drawing/2014/main" id="{FA08BB43-E720-577E-3430-5E47B34AE6FB}"/>
              </a:ext>
            </a:extLst>
          </p:cNvPr>
          <p:cNvSpPr txBox="1"/>
          <p:nvPr/>
        </p:nvSpPr>
        <p:spPr>
          <a:xfrm>
            <a:off x="270738" y="3153440"/>
            <a:ext cx="11419694" cy="3139321"/>
          </a:xfrm>
          <a:prstGeom prst="rect">
            <a:avLst/>
          </a:prstGeom>
          <a:noFill/>
        </p:spPr>
        <p:txBody>
          <a:bodyPr wrap="square" rtlCol="0">
            <a:spAutoFit/>
          </a:bodyPr>
          <a:lstStyle/>
          <a:p>
            <a:r>
              <a:rPr lang="de-DE" dirty="0">
                <a:solidFill>
                  <a:schemeClr val="accent1">
                    <a:lumMod val="75000"/>
                  </a:schemeClr>
                </a:solidFill>
              </a:rPr>
              <a:t>Ossian:</a:t>
            </a:r>
          </a:p>
          <a:p>
            <a:pPr marL="285750" indent="-285750">
              <a:buFont typeface="Arial" panose="020B0604020202020204" pitchFamily="34" charset="0"/>
              <a:buChar char="•"/>
            </a:pPr>
            <a:r>
              <a:rPr lang="de-DE" dirty="0"/>
              <a:t>Homer wird im zweiten Teil des Werkes durch Ossian abgelöst: „Ossian hat in meinem Herzen den Homer verdrängt“. (12.10.1772)</a:t>
            </a:r>
          </a:p>
          <a:p>
            <a:pPr marL="285750" indent="-285750">
              <a:buFont typeface="Arial" panose="020B0604020202020204" pitchFamily="34" charset="0"/>
              <a:buChar char="•"/>
            </a:pPr>
            <a:r>
              <a:rPr lang="de-DE" dirty="0"/>
              <a:t>Die harmonische Welt Homers wird durch die schwermütig dunklen Gesänge Ossians ersetzt, deren Trauer für Werthers Befindlichkeit im zweiten Teil des Romans steht.</a:t>
            </a:r>
          </a:p>
          <a:p>
            <a:pPr marL="285750" indent="-285750">
              <a:buFont typeface="Arial" panose="020B0604020202020204" pitchFamily="34" charset="0"/>
              <a:buChar char="•"/>
            </a:pPr>
            <a:r>
              <a:rPr lang="de-DE" dirty="0"/>
              <a:t>Ossians Welt ist nördlich, nächtlich und wild.</a:t>
            </a:r>
          </a:p>
          <a:p>
            <a:pPr marL="285750" indent="-285750">
              <a:buFont typeface="Arial" panose="020B0604020202020204" pitchFamily="34" charset="0"/>
              <a:buChar char="•"/>
            </a:pPr>
            <a:r>
              <a:rPr lang="de-DE" dirty="0"/>
              <a:t>James Macpherson (1736 – 1796) ahmte gälische Volksdichtung nach und gab sie 1761 – 1765 als Werke eines legendären keltischen Sängers namens Ossian aus. Die Sammlung wurde vom Sturm und Drang, Herder und Klopstock gefeiert. </a:t>
            </a:r>
          </a:p>
          <a:p>
            <a:pPr marL="285750" indent="-285750">
              <a:buFont typeface="Arial" panose="020B0604020202020204" pitchFamily="34" charset="0"/>
              <a:buChar char="•"/>
            </a:pPr>
            <a:r>
              <a:rPr lang="de-DE" dirty="0"/>
              <a:t>Werther liest Lotte Teile von Ossians Gesänge vor. Die Parallele zwischen Ossians Helden und Werthers Leben wird deutlich.</a:t>
            </a:r>
          </a:p>
        </p:txBody>
      </p:sp>
    </p:spTree>
    <p:extLst>
      <p:ext uri="{BB962C8B-B14F-4D97-AF65-F5344CB8AC3E}">
        <p14:creationId xmlns:p14="http://schemas.microsoft.com/office/powerpoint/2010/main" val="4616653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Line 122">
            <a:extLst>
              <a:ext uri="{FF2B5EF4-FFF2-40B4-BE49-F238E27FC236}">
                <a16:creationId xmlns:a16="http://schemas.microsoft.com/office/drawing/2014/main" id="{13B8A74C-2084-41B2-883F-D3BFA5E8EEDF}"/>
              </a:ext>
            </a:extLst>
          </p:cNvPr>
          <p:cNvSpPr>
            <a:spLocks noChangeShapeType="1"/>
          </p:cNvSpPr>
          <p:nvPr/>
        </p:nvSpPr>
        <p:spPr bwMode="auto">
          <a:xfrm>
            <a:off x="201175" y="876138"/>
            <a:ext cx="11772901" cy="0"/>
          </a:xfrm>
          <a:prstGeom prst="line">
            <a:avLst/>
          </a:prstGeom>
          <a:noFill/>
          <a:ln w="3175" cap="rnd">
            <a:solidFill>
              <a:srgbClr val="007079"/>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GB" dirty="0">
              <a:solidFill>
                <a:srgbClr val="333333"/>
              </a:solidFill>
              <a:latin typeface="Arial"/>
              <a:cs typeface="Arial" charset="0"/>
            </a:endParaRPr>
          </a:p>
        </p:txBody>
      </p:sp>
      <p:sp>
        <p:nvSpPr>
          <p:cNvPr id="85" name="Title 1">
            <a:extLst>
              <a:ext uri="{FF2B5EF4-FFF2-40B4-BE49-F238E27FC236}">
                <a16:creationId xmlns:a16="http://schemas.microsoft.com/office/drawing/2014/main" id="{8CBD47BD-5285-40CA-B9F8-3311B450FF70}"/>
              </a:ext>
            </a:extLst>
          </p:cNvPr>
          <p:cNvSpPr txBox="1">
            <a:spLocks/>
          </p:cNvSpPr>
          <p:nvPr/>
        </p:nvSpPr>
        <p:spPr>
          <a:xfrm>
            <a:off x="256207" y="-152315"/>
            <a:ext cx="11734618" cy="1152525"/>
          </a:xfrm>
          <a:prstGeom prst="rect">
            <a:avLst/>
          </a:prstGeom>
        </p:spPr>
        <p:txBody>
          <a:bodyPr vert="horz" lIns="0" tIns="252000" rIns="0" bIns="144000" rtlCol="0" anchor="t">
            <a:noAutofit/>
          </a:bodyPr>
          <a:lstStyle>
            <a:lvl1pPr algn="l" defTabSz="914400" rtl="0" eaLnBrk="1" latinLnBrk="0" hangingPunct="1">
              <a:lnSpc>
                <a:spcPct val="100000"/>
              </a:lnSpc>
              <a:spcBef>
                <a:spcPct val="0"/>
              </a:spcBef>
              <a:buNone/>
              <a:defRPr sz="2400" kern="1200">
                <a:solidFill>
                  <a:schemeClr val="tx1"/>
                </a:solidFill>
                <a:latin typeface="+mj-lt"/>
                <a:ea typeface="+mj-ea"/>
                <a:cs typeface="+mj-cs"/>
              </a:defRPr>
            </a:lvl1pPr>
          </a:lstStyle>
          <a:p>
            <a:pPr>
              <a:spcAft>
                <a:spcPts val="600"/>
              </a:spcAft>
            </a:pPr>
            <a:r>
              <a:rPr lang="de-DE" sz="2000" dirty="0">
                <a:solidFill>
                  <a:schemeClr val="accent5">
                    <a:lumMod val="75000"/>
                  </a:schemeClr>
                </a:solidFill>
              </a:rPr>
              <a:t>Sturm und Drang, WS 2022</a:t>
            </a:r>
            <a:r>
              <a:rPr lang="en-US" sz="2000" dirty="0">
                <a:solidFill>
                  <a:schemeClr val="accent5">
                    <a:lumMod val="75000"/>
                  </a:schemeClr>
                </a:solidFill>
              </a:rPr>
              <a:t>/23 </a:t>
            </a:r>
            <a:r>
              <a:rPr lang="el-GR" sz="2000" i="1" dirty="0">
                <a:solidFill>
                  <a:schemeClr val="accent5">
                    <a:lumMod val="75000"/>
                  </a:schemeClr>
                </a:solidFill>
              </a:rPr>
              <a:t>– </a:t>
            </a:r>
            <a:r>
              <a:rPr lang="en-US" sz="2000" i="1" dirty="0">
                <a:solidFill>
                  <a:schemeClr val="accent5">
                    <a:lumMod val="75000"/>
                  </a:schemeClr>
                </a:solidFill>
              </a:rPr>
              <a:t>Myrto Papakonstantinou</a:t>
            </a:r>
          </a:p>
          <a:p>
            <a:pPr>
              <a:spcAft>
                <a:spcPts val="600"/>
              </a:spcAft>
            </a:pPr>
            <a:r>
              <a:rPr lang="nb-NO" dirty="0"/>
              <a:t>Die Leiden des jungen Werthers (1774):</a:t>
            </a:r>
            <a:r>
              <a:rPr lang="nb-NO" b="1" dirty="0">
                <a:solidFill>
                  <a:schemeClr val="accent5">
                    <a:lumMod val="75000"/>
                  </a:schemeClr>
                </a:solidFill>
              </a:rPr>
              <a:t> Klopstock</a:t>
            </a:r>
            <a:endParaRPr lang="en-GB" b="1" dirty="0">
              <a:solidFill>
                <a:schemeClr val="accent5">
                  <a:lumMod val="75000"/>
                </a:schemeClr>
              </a:solidFill>
            </a:endParaRPr>
          </a:p>
        </p:txBody>
      </p:sp>
      <p:sp>
        <p:nvSpPr>
          <p:cNvPr id="2" name="TextBox 1">
            <a:extLst>
              <a:ext uri="{FF2B5EF4-FFF2-40B4-BE49-F238E27FC236}">
                <a16:creationId xmlns:a16="http://schemas.microsoft.com/office/drawing/2014/main" id="{29C17D95-6225-FD22-D869-6B29AC79F706}"/>
              </a:ext>
            </a:extLst>
          </p:cNvPr>
          <p:cNvSpPr txBox="1"/>
          <p:nvPr/>
        </p:nvSpPr>
        <p:spPr>
          <a:xfrm>
            <a:off x="201175" y="1247345"/>
            <a:ext cx="6443465" cy="5909310"/>
          </a:xfrm>
          <a:prstGeom prst="rect">
            <a:avLst/>
          </a:prstGeom>
          <a:noFill/>
        </p:spPr>
        <p:txBody>
          <a:bodyPr wrap="square" rtlCol="0">
            <a:spAutoFit/>
          </a:bodyPr>
          <a:lstStyle/>
          <a:p>
            <a:pPr marL="285750" indent="-285750">
              <a:buFont typeface="Arial" panose="020B0604020202020204" pitchFamily="34" charset="0"/>
              <a:buChar char="•"/>
            </a:pPr>
            <a:r>
              <a:rPr lang="de-DE" dirty="0"/>
              <a:t>Friedrich Gottlieb Klopstock (1724 – 1803) war ein bekannter Lyriker, der mit den Themen seiner Gedichte die Erwartungen der Dichter des Sturm und Drang traf. </a:t>
            </a:r>
          </a:p>
          <a:p>
            <a:pPr marL="285750" indent="-285750">
              <a:buFont typeface="Arial" panose="020B0604020202020204" pitchFamily="34" charset="0"/>
              <a:buChar char="•"/>
            </a:pPr>
            <a:r>
              <a:rPr lang="de-DE" dirty="0"/>
              <a:t>Klopstocks Gedichte behandeln Themen wie: Landschaft, Naturereignisse, Gefühle, Idyllen.</a:t>
            </a:r>
          </a:p>
          <a:p>
            <a:pPr marL="285750" indent="-285750">
              <a:buFont typeface="Arial" panose="020B0604020202020204" pitchFamily="34" charset="0"/>
              <a:buChar char="•"/>
            </a:pPr>
            <a:r>
              <a:rPr lang="de-DE" dirty="0"/>
              <a:t>Einflüsse Klopstocks Werk auf Goethe sind im Roman am Anfang nur indirekt in Werthers Beschreibungen seines Naturerlebens zu finden.</a:t>
            </a:r>
          </a:p>
          <a:p>
            <a:pPr marL="285750" indent="-285750">
              <a:buFont typeface="Arial" panose="020B0604020202020204" pitchFamily="34" charset="0"/>
              <a:buChar char="•"/>
            </a:pPr>
            <a:r>
              <a:rPr lang="de-DE" dirty="0"/>
              <a:t>Im Roman kommt Klopstock in die Balkon – Szene zur Sprache, als Lotte aufgrund eines Naturschauspiels (eines Gewitters) Werthers Hand nimmt und „Klopstock!“ sagt. </a:t>
            </a:r>
          </a:p>
          <a:p>
            <a:pPr marL="285750" indent="-285750">
              <a:buFont typeface="Arial" panose="020B0604020202020204" pitchFamily="34" charset="0"/>
              <a:buChar char="•"/>
            </a:pPr>
            <a:r>
              <a:rPr lang="de-DE" dirty="0"/>
              <a:t>Dabei wissen beide was gemeint ist: Klopstocks Ode „Die Frühlingsfeier“ (1759). Sie fühlen sich innige Übereinstimmung. </a:t>
            </a:r>
          </a:p>
          <a:p>
            <a:pPr marL="285750" indent="-285750">
              <a:buFont typeface="Arial" panose="020B0604020202020204" pitchFamily="34" charset="0"/>
              <a:buChar char="•"/>
            </a:pPr>
            <a:r>
              <a:rPr lang="de-DE" dirty="0"/>
              <a:t>In der Ode wird ein nächtliches Gewitter beschrieben, aus dem die Welt „erquickt“ entsteht.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rPr>
              <a:t>Eine solche Beschreibung ist in Goethes Gedicht „Prometheus“ zu finden, in dem die Hütte des lyrischen Subjekts erhalten bleibt.</a:t>
            </a:r>
          </a:p>
          <a:p>
            <a:pPr marL="285750" indent="-285750">
              <a:buFont typeface="Arial" panose="020B0604020202020204" pitchFamily="34" charset="0"/>
              <a:buChar char="•"/>
            </a:pPr>
            <a:endParaRPr lang="de-DE" dirty="0"/>
          </a:p>
          <a:p>
            <a:pPr marL="285750" indent="-285750">
              <a:buFont typeface="Arial" panose="020B0604020202020204" pitchFamily="34" charset="0"/>
              <a:buChar char="•"/>
            </a:pPr>
            <a:endParaRPr lang="de-DE" dirty="0"/>
          </a:p>
          <a:p>
            <a:pPr marL="285750" indent="-285750">
              <a:buFont typeface="Arial" panose="020B0604020202020204" pitchFamily="34" charset="0"/>
              <a:buChar char="•"/>
            </a:pPr>
            <a:endParaRPr lang="de-DE" dirty="0"/>
          </a:p>
        </p:txBody>
      </p:sp>
      <p:sp>
        <p:nvSpPr>
          <p:cNvPr id="3" name="TextBox 2">
            <a:extLst>
              <a:ext uri="{FF2B5EF4-FFF2-40B4-BE49-F238E27FC236}">
                <a16:creationId xmlns:a16="http://schemas.microsoft.com/office/drawing/2014/main" id="{58634F5C-E2B4-342A-E7C4-1485BF9FBFDD}"/>
              </a:ext>
            </a:extLst>
          </p:cNvPr>
          <p:cNvSpPr txBox="1"/>
          <p:nvPr/>
        </p:nvSpPr>
        <p:spPr>
          <a:xfrm>
            <a:off x="6984278" y="965374"/>
            <a:ext cx="4972595" cy="5524589"/>
          </a:xfrm>
          <a:prstGeom prst="rect">
            <a:avLst/>
          </a:prstGeom>
          <a:solidFill>
            <a:schemeClr val="accent1">
              <a:lumMod val="40000"/>
              <a:lumOff val="60000"/>
            </a:schemeClr>
          </a:solidFill>
        </p:spPr>
        <p:txBody>
          <a:bodyPr wrap="square" rtlCol="0">
            <a:spAutoFit/>
          </a:bodyPr>
          <a:lstStyle/>
          <a:p>
            <a:r>
              <a:rPr lang="de-DE" sz="1600" dirty="0"/>
              <a:t>[…] Seht ihr den neuen Zeugen des Nahen,</a:t>
            </a:r>
          </a:p>
          <a:p>
            <a:r>
              <a:rPr lang="de-DE" sz="1600" dirty="0"/>
              <a:t>Seht ihr den fliegenden Blitz?</a:t>
            </a:r>
          </a:p>
          <a:p>
            <a:r>
              <a:rPr lang="de-DE" sz="1600" dirty="0"/>
              <a:t>Hört ihr, hoch in den Wolken, den Donner des Herrn?</a:t>
            </a:r>
          </a:p>
          <a:p>
            <a:r>
              <a:rPr lang="de-DE" sz="1600" dirty="0"/>
              <a:t>Er ruft Jehovah!</a:t>
            </a:r>
          </a:p>
          <a:p>
            <a:r>
              <a:rPr lang="de-DE" sz="1600" dirty="0"/>
              <a:t>Jehovah!</a:t>
            </a:r>
          </a:p>
          <a:p>
            <a:r>
              <a:rPr lang="de-DE" sz="1600" dirty="0"/>
              <a:t>Jehovah!</a:t>
            </a:r>
          </a:p>
          <a:p>
            <a:r>
              <a:rPr lang="de-DE" sz="1600" dirty="0"/>
              <a:t>Und der gesplitterte Wald dampft!</a:t>
            </a:r>
          </a:p>
          <a:p>
            <a:endParaRPr lang="de-DE" sz="1600" dirty="0"/>
          </a:p>
          <a:p>
            <a:r>
              <a:rPr lang="de-DE" sz="1600" dirty="0"/>
              <a:t>Aber nicht unsre Hütte!</a:t>
            </a:r>
          </a:p>
          <a:p>
            <a:r>
              <a:rPr lang="de-DE" sz="1600" dirty="0"/>
              <a:t>Unser Vater gebot</a:t>
            </a:r>
          </a:p>
          <a:p>
            <a:r>
              <a:rPr lang="de-DE" sz="1600" dirty="0"/>
              <a:t>Seinem Verderber</a:t>
            </a:r>
          </a:p>
          <a:p>
            <a:r>
              <a:rPr lang="de-DE" sz="1600" dirty="0"/>
              <a:t>Vor unsrer Hütte </a:t>
            </a:r>
            <a:r>
              <a:rPr lang="de-DE" sz="1600" dirty="0" err="1"/>
              <a:t>vorüberzugehn</a:t>
            </a:r>
            <a:r>
              <a:rPr lang="de-DE" sz="1600" dirty="0"/>
              <a:t>!</a:t>
            </a:r>
          </a:p>
          <a:p>
            <a:endParaRPr lang="de-DE" sz="1600" dirty="0"/>
          </a:p>
          <a:p>
            <a:r>
              <a:rPr lang="de-DE" sz="1600" dirty="0"/>
              <a:t>Ach schon rauschet, schon rauschet</a:t>
            </a:r>
          </a:p>
          <a:p>
            <a:r>
              <a:rPr lang="de-DE" sz="1600" dirty="0"/>
              <a:t>Himmel und Erde vom gnädigen Regen!</a:t>
            </a:r>
          </a:p>
          <a:p>
            <a:r>
              <a:rPr lang="de-DE" sz="1600" dirty="0"/>
              <a:t>Nun ist, wie dürstete sie! Die </a:t>
            </a:r>
            <a:r>
              <a:rPr lang="de-DE" sz="1600" dirty="0" err="1"/>
              <a:t>Erd</a:t>
            </a:r>
            <a:r>
              <a:rPr lang="de-DE" sz="1600" dirty="0"/>
              <a:t> erquickt,</a:t>
            </a:r>
          </a:p>
          <a:p>
            <a:r>
              <a:rPr lang="de-DE" sz="1600" dirty="0"/>
              <a:t>Und der Himmel der Fülle des </a:t>
            </a:r>
            <a:r>
              <a:rPr lang="de-DE" sz="1600" dirty="0" err="1"/>
              <a:t>Seegens</a:t>
            </a:r>
            <a:r>
              <a:rPr lang="de-DE" sz="1600" dirty="0"/>
              <a:t> entladen!</a:t>
            </a:r>
          </a:p>
          <a:p>
            <a:endParaRPr lang="de-DE" sz="1600" dirty="0"/>
          </a:p>
          <a:p>
            <a:r>
              <a:rPr lang="de-DE" sz="1600" dirty="0"/>
              <a:t>Siehe, nun </a:t>
            </a:r>
            <a:r>
              <a:rPr lang="de-DE" sz="1600" dirty="0" err="1"/>
              <a:t>kömmt</a:t>
            </a:r>
            <a:r>
              <a:rPr lang="de-DE" sz="1600" dirty="0"/>
              <a:t> Jehovah nicht mehr im Wetter!</a:t>
            </a:r>
          </a:p>
          <a:p>
            <a:r>
              <a:rPr lang="de-DE" sz="1600" dirty="0"/>
              <a:t>Im stillen, sanften Säuseln</a:t>
            </a:r>
          </a:p>
          <a:p>
            <a:r>
              <a:rPr lang="de-DE" sz="1600" dirty="0" err="1"/>
              <a:t>Kömmt</a:t>
            </a:r>
            <a:r>
              <a:rPr lang="de-DE" sz="1600" dirty="0"/>
              <a:t> Jehovah!</a:t>
            </a:r>
          </a:p>
          <a:p>
            <a:r>
              <a:rPr lang="de-DE" sz="1600" dirty="0"/>
              <a:t>Und unter ihm neigt sich der Bogen des Friedens</a:t>
            </a:r>
            <a:r>
              <a:rPr lang="de-DE" sz="1700" dirty="0"/>
              <a:t>.</a:t>
            </a:r>
            <a:endParaRPr lang="el-GR" sz="1700" dirty="0"/>
          </a:p>
        </p:txBody>
      </p:sp>
    </p:spTree>
    <p:extLst>
      <p:ext uri="{BB962C8B-B14F-4D97-AF65-F5344CB8AC3E}">
        <p14:creationId xmlns:p14="http://schemas.microsoft.com/office/powerpoint/2010/main" val="28368843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Line 122">
            <a:extLst>
              <a:ext uri="{FF2B5EF4-FFF2-40B4-BE49-F238E27FC236}">
                <a16:creationId xmlns:a16="http://schemas.microsoft.com/office/drawing/2014/main" id="{13B8A74C-2084-41B2-883F-D3BFA5E8EEDF}"/>
              </a:ext>
            </a:extLst>
          </p:cNvPr>
          <p:cNvSpPr>
            <a:spLocks noChangeShapeType="1"/>
          </p:cNvSpPr>
          <p:nvPr/>
        </p:nvSpPr>
        <p:spPr bwMode="auto">
          <a:xfrm>
            <a:off x="209548" y="890561"/>
            <a:ext cx="11772901" cy="0"/>
          </a:xfrm>
          <a:prstGeom prst="line">
            <a:avLst/>
          </a:prstGeom>
          <a:noFill/>
          <a:ln w="3175" cap="rnd">
            <a:solidFill>
              <a:srgbClr val="007079"/>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GB" sz="1600" dirty="0">
              <a:solidFill>
                <a:srgbClr val="333333"/>
              </a:solidFill>
              <a:latin typeface="Arial"/>
              <a:cs typeface="Arial" charset="0"/>
            </a:endParaRPr>
          </a:p>
        </p:txBody>
      </p:sp>
      <p:sp>
        <p:nvSpPr>
          <p:cNvPr id="85" name="Title 1">
            <a:extLst>
              <a:ext uri="{FF2B5EF4-FFF2-40B4-BE49-F238E27FC236}">
                <a16:creationId xmlns:a16="http://schemas.microsoft.com/office/drawing/2014/main" id="{8CBD47BD-5285-40CA-B9F8-3311B450FF70}"/>
              </a:ext>
            </a:extLst>
          </p:cNvPr>
          <p:cNvSpPr txBox="1">
            <a:spLocks/>
          </p:cNvSpPr>
          <p:nvPr/>
        </p:nvSpPr>
        <p:spPr>
          <a:xfrm>
            <a:off x="256207" y="-152315"/>
            <a:ext cx="11734618" cy="1152525"/>
          </a:xfrm>
          <a:prstGeom prst="rect">
            <a:avLst/>
          </a:prstGeom>
        </p:spPr>
        <p:txBody>
          <a:bodyPr vert="horz" lIns="0" tIns="252000" rIns="0" bIns="144000" rtlCol="0" anchor="t">
            <a:noAutofit/>
          </a:bodyPr>
          <a:lstStyle>
            <a:lvl1pPr algn="l" defTabSz="914400" rtl="0" eaLnBrk="1" latinLnBrk="0" hangingPunct="1">
              <a:lnSpc>
                <a:spcPct val="100000"/>
              </a:lnSpc>
              <a:spcBef>
                <a:spcPct val="0"/>
              </a:spcBef>
              <a:buNone/>
              <a:defRPr sz="2400" kern="1200">
                <a:solidFill>
                  <a:schemeClr val="tx1"/>
                </a:solidFill>
                <a:latin typeface="+mj-lt"/>
                <a:ea typeface="+mj-ea"/>
                <a:cs typeface="+mj-cs"/>
              </a:defRPr>
            </a:lvl1pPr>
          </a:lstStyle>
          <a:p>
            <a:pPr>
              <a:spcAft>
                <a:spcPts val="600"/>
              </a:spcAft>
            </a:pPr>
            <a:r>
              <a:rPr lang="de-DE" sz="2000" dirty="0">
                <a:solidFill>
                  <a:schemeClr val="accent5">
                    <a:lumMod val="75000"/>
                  </a:schemeClr>
                </a:solidFill>
              </a:rPr>
              <a:t>Sturm und Drang, WS 2022</a:t>
            </a:r>
            <a:r>
              <a:rPr lang="en-US" sz="2000" dirty="0">
                <a:solidFill>
                  <a:schemeClr val="accent5">
                    <a:lumMod val="75000"/>
                  </a:schemeClr>
                </a:solidFill>
              </a:rPr>
              <a:t>/23 </a:t>
            </a:r>
            <a:r>
              <a:rPr lang="el-GR" sz="2000" i="1" dirty="0">
                <a:solidFill>
                  <a:schemeClr val="accent5">
                    <a:lumMod val="75000"/>
                  </a:schemeClr>
                </a:solidFill>
              </a:rPr>
              <a:t>– </a:t>
            </a:r>
            <a:r>
              <a:rPr lang="en-US" sz="2000" i="1" dirty="0">
                <a:solidFill>
                  <a:schemeClr val="accent5">
                    <a:lumMod val="75000"/>
                  </a:schemeClr>
                </a:solidFill>
              </a:rPr>
              <a:t>Myrto Papakonstantinou</a:t>
            </a:r>
          </a:p>
          <a:p>
            <a:pPr>
              <a:spcAft>
                <a:spcPts val="600"/>
              </a:spcAft>
            </a:pPr>
            <a:r>
              <a:rPr lang="nb-NO" dirty="0"/>
              <a:t>Appendix 1 - </a:t>
            </a:r>
            <a:r>
              <a:rPr lang="de-DE" sz="2400" dirty="0">
                <a:solidFill>
                  <a:srgbClr val="000000"/>
                </a:solidFill>
              </a:rPr>
              <a:t>Johann Gottfried Herder </a:t>
            </a:r>
            <a:endParaRPr lang="en-GB" dirty="0"/>
          </a:p>
        </p:txBody>
      </p:sp>
      <p:sp>
        <p:nvSpPr>
          <p:cNvPr id="4" name="TextBox 3">
            <a:extLst>
              <a:ext uri="{FF2B5EF4-FFF2-40B4-BE49-F238E27FC236}">
                <a16:creationId xmlns:a16="http://schemas.microsoft.com/office/drawing/2014/main" id="{65951CA8-9783-1325-C397-06716A296B8B}"/>
              </a:ext>
            </a:extLst>
          </p:cNvPr>
          <p:cNvSpPr txBox="1"/>
          <p:nvPr/>
        </p:nvSpPr>
        <p:spPr>
          <a:xfrm>
            <a:off x="1012054" y="1371746"/>
            <a:ext cx="10040645" cy="1123384"/>
          </a:xfrm>
          <a:prstGeom prst="rect">
            <a:avLst/>
          </a:prstGeom>
          <a:solidFill>
            <a:schemeClr val="accent1">
              <a:lumMod val="40000"/>
              <a:lumOff val="60000"/>
            </a:schemeClr>
          </a:solidFill>
          <a:ln>
            <a:solidFill>
              <a:schemeClr val="accent1">
                <a:lumMod val="40000"/>
                <a:lumOff val="60000"/>
              </a:schemeClr>
            </a:solidFill>
          </a:ln>
        </p:spPr>
        <p:txBody>
          <a:bodyPr wrap="square" rtlCol="0">
            <a:spAutoFit/>
          </a:bodyPr>
          <a:lstStyle/>
          <a:p>
            <a:pPr algn="just"/>
            <a:r>
              <a:rPr lang="de-DE" sz="1700" i="1" dirty="0">
                <a:solidFill>
                  <a:srgbClr val="000000"/>
                </a:solidFill>
              </a:rPr>
              <a:t>„so sieht man, die ganze Welt ist zu diesem großen Geiste allein Körper: alle Auftritte der Natur an diesem Körper Glieder, wie alle Charaktere und Denkarten zu diesem Geiste Züge - und das Ganze mag jener Riesengott des Spinoza »Pan! Universum!« heißen.</a:t>
            </a:r>
            <a:r>
              <a:rPr lang="de-DE" sz="1600" i="1" dirty="0">
                <a:solidFill>
                  <a:srgbClr val="000000"/>
                </a:solidFill>
              </a:rPr>
              <a:t> «“</a:t>
            </a:r>
          </a:p>
          <a:p>
            <a:pPr algn="just"/>
            <a:r>
              <a:rPr lang="de-DE" sz="1600" i="1" dirty="0">
                <a:solidFill>
                  <a:srgbClr val="000000"/>
                </a:solidFill>
              </a:rPr>
              <a:t>(Johann Gottfried Herder – Shakespeare – Aufsatz 1773)</a:t>
            </a:r>
          </a:p>
        </p:txBody>
      </p:sp>
    </p:spTree>
    <p:extLst>
      <p:ext uri="{BB962C8B-B14F-4D97-AF65-F5344CB8AC3E}">
        <p14:creationId xmlns:p14="http://schemas.microsoft.com/office/powerpoint/2010/main" val="19339376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Line 122">
            <a:extLst>
              <a:ext uri="{FF2B5EF4-FFF2-40B4-BE49-F238E27FC236}">
                <a16:creationId xmlns:a16="http://schemas.microsoft.com/office/drawing/2014/main" id="{13B8A74C-2084-41B2-883F-D3BFA5E8EEDF}"/>
              </a:ext>
            </a:extLst>
          </p:cNvPr>
          <p:cNvSpPr>
            <a:spLocks noChangeShapeType="1"/>
          </p:cNvSpPr>
          <p:nvPr/>
        </p:nvSpPr>
        <p:spPr bwMode="auto">
          <a:xfrm>
            <a:off x="209548" y="890561"/>
            <a:ext cx="11772901" cy="0"/>
          </a:xfrm>
          <a:prstGeom prst="line">
            <a:avLst/>
          </a:prstGeom>
          <a:noFill/>
          <a:ln w="3175" cap="rnd">
            <a:solidFill>
              <a:srgbClr val="007079"/>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GB" sz="1600" dirty="0">
              <a:solidFill>
                <a:srgbClr val="333333"/>
              </a:solidFill>
              <a:latin typeface="Arial"/>
              <a:cs typeface="Arial" charset="0"/>
            </a:endParaRPr>
          </a:p>
        </p:txBody>
      </p:sp>
      <p:sp>
        <p:nvSpPr>
          <p:cNvPr id="85" name="Title 1">
            <a:extLst>
              <a:ext uri="{FF2B5EF4-FFF2-40B4-BE49-F238E27FC236}">
                <a16:creationId xmlns:a16="http://schemas.microsoft.com/office/drawing/2014/main" id="{8CBD47BD-5285-40CA-B9F8-3311B450FF70}"/>
              </a:ext>
            </a:extLst>
          </p:cNvPr>
          <p:cNvSpPr txBox="1">
            <a:spLocks/>
          </p:cNvSpPr>
          <p:nvPr/>
        </p:nvSpPr>
        <p:spPr>
          <a:xfrm>
            <a:off x="256207" y="-152315"/>
            <a:ext cx="11734618" cy="1152525"/>
          </a:xfrm>
          <a:prstGeom prst="rect">
            <a:avLst/>
          </a:prstGeom>
        </p:spPr>
        <p:txBody>
          <a:bodyPr vert="horz" lIns="0" tIns="252000" rIns="0" bIns="144000" rtlCol="0" anchor="t">
            <a:noAutofit/>
          </a:bodyPr>
          <a:lstStyle>
            <a:lvl1pPr algn="l" defTabSz="914400" rtl="0" eaLnBrk="1" latinLnBrk="0" hangingPunct="1">
              <a:lnSpc>
                <a:spcPct val="100000"/>
              </a:lnSpc>
              <a:spcBef>
                <a:spcPct val="0"/>
              </a:spcBef>
              <a:buNone/>
              <a:defRPr sz="2400" kern="1200">
                <a:solidFill>
                  <a:schemeClr val="tx1"/>
                </a:solidFill>
                <a:latin typeface="+mj-lt"/>
                <a:ea typeface="+mj-ea"/>
                <a:cs typeface="+mj-cs"/>
              </a:defRPr>
            </a:lvl1pPr>
          </a:lstStyle>
          <a:p>
            <a:pPr>
              <a:spcAft>
                <a:spcPts val="600"/>
              </a:spcAft>
            </a:pPr>
            <a:r>
              <a:rPr lang="de-DE" sz="2000" dirty="0">
                <a:solidFill>
                  <a:schemeClr val="accent5">
                    <a:lumMod val="75000"/>
                  </a:schemeClr>
                </a:solidFill>
              </a:rPr>
              <a:t>Sturm und Drang, WS 2022</a:t>
            </a:r>
            <a:r>
              <a:rPr lang="en-US" sz="2000" dirty="0">
                <a:solidFill>
                  <a:schemeClr val="accent5">
                    <a:lumMod val="75000"/>
                  </a:schemeClr>
                </a:solidFill>
              </a:rPr>
              <a:t>/23 </a:t>
            </a:r>
            <a:r>
              <a:rPr lang="el-GR" sz="2000" i="1" dirty="0">
                <a:solidFill>
                  <a:schemeClr val="accent5">
                    <a:lumMod val="75000"/>
                  </a:schemeClr>
                </a:solidFill>
              </a:rPr>
              <a:t>– </a:t>
            </a:r>
            <a:r>
              <a:rPr lang="en-US" sz="2000" i="1" dirty="0">
                <a:solidFill>
                  <a:schemeClr val="accent5">
                    <a:lumMod val="75000"/>
                  </a:schemeClr>
                </a:solidFill>
              </a:rPr>
              <a:t>Myrto Papakonstantinou</a:t>
            </a:r>
          </a:p>
          <a:p>
            <a:pPr>
              <a:spcAft>
                <a:spcPts val="600"/>
              </a:spcAft>
            </a:pPr>
            <a:r>
              <a:rPr lang="nb-NO" dirty="0"/>
              <a:t>Appendix 2 - </a:t>
            </a:r>
            <a:r>
              <a:rPr lang="de-DE" sz="2400" dirty="0">
                <a:solidFill>
                  <a:srgbClr val="000000"/>
                </a:solidFill>
              </a:rPr>
              <a:t>Johann Peter Eckermann - Gespräche mit Goethe</a:t>
            </a:r>
            <a:endParaRPr lang="en-GB" dirty="0"/>
          </a:p>
        </p:txBody>
      </p:sp>
      <p:sp>
        <p:nvSpPr>
          <p:cNvPr id="4" name="TextBox 3">
            <a:extLst>
              <a:ext uri="{FF2B5EF4-FFF2-40B4-BE49-F238E27FC236}">
                <a16:creationId xmlns:a16="http://schemas.microsoft.com/office/drawing/2014/main" id="{65951CA8-9783-1325-C397-06716A296B8B}"/>
              </a:ext>
            </a:extLst>
          </p:cNvPr>
          <p:cNvSpPr txBox="1"/>
          <p:nvPr/>
        </p:nvSpPr>
        <p:spPr>
          <a:xfrm>
            <a:off x="523782" y="973032"/>
            <a:ext cx="11043823" cy="5524589"/>
          </a:xfrm>
          <a:prstGeom prst="rect">
            <a:avLst/>
          </a:prstGeom>
          <a:solidFill>
            <a:schemeClr val="accent1">
              <a:lumMod val="40000"/>
              <a:lumOff val="60000"/>
            </a:schemeClr>
          </a:solidFill>
          <a:ln>
            <a:solidFill>
              <a:schemeClr val="accent1">
                <a:lumMod val="40000"/>
                <a:lumOff val="60000"/>
              </a:schemeClr>
            </a:solidFill>
          </a:ln>
        </p:spPr>
        <p:txBody>
          <a:bodyPr wrap="square" rtlCol="0">
            <a:spAutoFit/>
          </a:bodyPr>
          <a:lstStyle/>
          <a:p>
            <a:pPr algn="just"/>
            <a:r>
              <a:rPr lang="de-DE" sz="1700" i="1" dirty="0">
                <a:solidFill>
                  <a:srgbClr val="000000"/>
                </a:solidFill>
              </a:rPr>
              <a:t>„</a:t>
            </a:r>
            <a:r>
              <a:rPr lang="de-DE" sz="1600" i="1" dirty="0">
                <a:solidFill>
                  <a:srgbClr val="000000"/>
                </a:solidFill>
              </a:rPr>
              <a:t>Das Gespräch wendete sich auf den ›Werther‹. »Das ist auch so ein Geschöpf,« sagte Goethe, »das ich gleich dem Pelikan mit dem Blut meines eigenen Herzens gefüttert habe. Es ist darin so viel Innerliches aus meiner eigenen Brust, so viel von Empfindungen und Gedanken, um damit wohl einen Roman von zehn solcher Bändchen auszustatten. Übrigens habe ich das Buch, wie ich schon öfter gesagt, seit seinem Erscheinen nur ein einziges Mal wieder gelesen und mich gehütet, es abermals zu tun. Es sind lauter Brandraketen! Es wird mir unheimlich dabei, und ich fürchte, den pathologischen Zustand wieder </a:t>
            </a:r>
            <a:r>
              <a:rPr lang="de-DE" sz="1600" i="1" dirty="0" err="1">
                <a:solidFill>
                  <a:srgbClr val="000000"/>
                </a:solidFill>
              </a:rPr>
              <a:t>durchzuempfinden</a:t>
            </a:r>
            <a:r>
              <a:rPr lang="de-DE" sz="1600" i="1" dirty="0">
                <a:solidFill>
                  <a:srgbClr val="000000"/>
                </a:solidFill>
              </a:rPr>
              <a:t>, aus dem es hervorging.« </a:t>
            </a:r>
            <a:r>
              <a:rPr lang="el-GR" sz="1600" i="1" dirty="0">
                <a:solidFill>
                  <a:srgbClr val="000000"/>
                </a:solidFill>
              </a:rPr>
              <a:t>[…]</a:t>
            </a:r>
            <a:endParaRPr lang="de-DE" sz="1600" i="1" dirty="0">
              <a:solidFill>
                <a:srgbClr val="000000"/>
              </a:solidFill>
            </a:endParaRPr>
          </a:p>
          <a:p>
            <a:pPr algn="just"/>
            <a:r>
              <a:rPr lang="de-DE" sz="1600" i="1" dirty="0">
                <a:solidFill>
                  <a:srgbClr val="000000"/>
                </a:solidFill>
              </a:rPr>
              <a:t>Ich brachte zur Erwähnung, ob denn die große Wirkung, die der ›Werther‹ bei seinem Erscheinen gemacht, wirklich in der Zeit gelegen. »Ich kann mich«, sagte ich, »nicht zu dieser allgemein verbreiteten Ansicht bekennen. Der ›Werther‹ hat Epoche gemacht, weil er erschien, nicht weil er in einer gewissen Zeit erschien. Es liegt in jeder Zeit so viel unausgesprochenes Leiden, so viel heimliche Unzufriedenheit und </a:t>
            </a:r>
            <a:r>
              <a:rPr lang="de-DE" sz="1600" i="1" dirty="0" err="1">
                <a:solidFill>
                  <a:srgbClr val="000000"/>
                </a:solidFill>
              </a:rPr>
              <a:t>Lebensüberdruß</a:t>
            </a:r>
            <a:r>
              <a:rPr lang="de-DE" sz="1600" i="1" dirty="0">
                <a:solidFill>
                  <a:srgbClr val="000000"/>
                </a:solidFill>
              </a:rPr>
              <a:t>, und in einzelnen Menschen so viele </a:t>
            </a:r>
            <a:r>
              <a:rPr lang="de-DE" sz="1600" i="1" dirty="0" err="1">
                <a:solidFill>
                  <a:srgbClr val="000000"/>
                </a:solidFill>
              </a:rPr>
              <a:t>Mißverhältnisse</a:t>
            </a:r>
            <a:r>
              <a:rPr lang="de-DE" sz="1600" i="1" dirty="0">
                <a:solidFill>
                  <a:srgbClr val="000000"/>
                </a:solidFill>
              </a:rPr>
              <a:t> zur Welt, so viele Konflikte ihrer Natur mit bürgerlichen Einrichtungen, </a:t>
            </a:r>
            <a:r>
              <a:rPr lang="de-DE" sz="1600" i="1" dirty="0" err="1">
                <a:solidFill>
                  <a:srgbClr val="000000"/>
                </a:solidFill>
              </a:rPr>
              <a:t>daß</a:t>
            </a:r>
            <a:r>
              <a:rPr lang="de-DE" sz="1600" i="1" dirty="0">
                <a:solidFill>
                  <a:srgbClr val="000000"/>
                </a:solidFill>
              </a:rPr>
              <a:t> der ›Werther‹ Epoche machen würde und wenn er erst heute erschiene.«</a:t>
            </a:r>
          </a:p>
          <a:p>
            <a:pPr algn="just"/>
            <a:r>
              <a:rPr lang="de-DE" sz="1600" i="1" dirty="0">
                <a:solidFill>
                  <a:srgbClr val="000000"/>
                </a:solidFill>
              </a:rPr>
              <a:t>»Sie haben wohl recht,« erwiderte Goethe, »weshalb denn auch das Buch auf ein gewisses Jünglingsalter noch heute wirkt wie damals. Auch hätte ich kaum nötig gehabt, meinen eigenen jugendlichen Trübsinn aus allgemeinen Einflüssen meiner Zeit und aus der Lektüre einzelner englischer Autoren herzuleiten. Es waren vielmehr individuelle nahe liegende Verhältnisse, die mir auf die Nägel brannten und mir zu schaffen machten, und die mich in jenen Gemütszustand brachten, aus dem der ›Werther‹ hervorging. Ich hatte gelebt, geliebt und sehr viel gelitten! – Das war es.</a:t>
            </a:r>
          </a:p>
          <a:p>
            <a:pPr algn="just"/>
            <a:r>
              <a:rPr lang="de-DE" sz="1600" i="1" dirty="0">
                <a:solidFill>
                  <a:srgbClr val="000000"/>
                </a:solidFill>
              </a:rPr>
              <a:t>Die vielbesprochene </a:t>
            </a:r>
            <a:r>
              <a:rPr lang="de-DE" sz="1600" i="1" dirty="0" err="1">
                <a:solidFill>
                  <a:srgbClr val="000000"/>
                </a:solidFill>
              </a:rPr>
              <a:t>Wertherzeit</a:t>
            </a:r>
            <a:r>
              <a:rPr lang="de-DE" sz="1600" i="1" dirty="0">
                <a:solidFill>
                  <a:srgbClr val="000000"/>
                </a:solidFill>
              </a:rPr>
              <a:t> gehört, wenn man es näher betrachtet, freilich nicht dem Gange der Weltkultur an, sondern dem Lebensgange jedes einzelnen, der mit angeborenem freiem Natursinn sich in die beschränkenden Formen einer veralteten Welt finden und schicken lernen soll. Gehindertes Glück, gehemmte Tätigkeit, unbefriedigte Wünsche sind nicht Gebrechen einer besonderen Zeit, sondern jedes einzelnen Menschen, und es </a:t>
            </a:r>
            <a:r>
              <a:rPr lang="de-DE" sz="1600" i="1" dirty="0" err="1">
                <a:solidFill>
                  <a:srgbClr val="000000"/>
                </a:solidFill>
              </a:rPr>
              <a:t>müßte</a:t>
            </a:r>
            <a:r>
              <a:rPr lang="de-DE" sz="1600" i="1" dirty="0">
                <a:solidFill>
                  <a:srgbClr val="000000"/>
                </a:solidFill>
              </a:rPr>
              <a:t> schlimm sein, wenn nicht jeder einmal in seinem Leben eine Epoche haben sollte, wo ihm der ›Werther‹ käme, als wäre er bloß für ihn geschrieben.«“</a:t>
            </a:r>
          </a:p>
          <a:p>
            <a:pPr algn="just"/>
            <a:r>
              <a:rPr lang="de-DE" sz="1600" i="1" dirty="0">
                <a:solidFill>
                  <a:srgbClr val="000000"/>
                </a:solidFill>
              </a:rPr>
              <a:t>(Johann Peter Eckermann - Gespräche mit Goethe in den letzten Jahren seines Lebens: Freitag, den 2. Januar 1824)</a:t>
            </a:r>
          </a:p>
        </p:txBody>
      </p:sp>
    </p:spTree>
    <p:extLst>
      <p:ext uri="{BB962C8B-B14F-4D97-AF65-F5344CB8AC3E}">
        <p14:creationId xmlns:p14="http://schemas.microsoft.com/office/powerpoint/2010/main" val="4247540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Line 122">
            <a:extLst>
              <a:ext uri="{FF2B5EF4-FFF2-40B4-BE49-F238E27FC236}">
                <a16:creationId xmlns:a16="http://schemas.microsoft.com/office/drawing/2014/main" id="{13B8A74C-2084-41B2-883F-D3BFA5E8EEDF}"/>
              </a:ext>
            </a:extLst>
          </p:cNvPr>
          <p:cNvSpPr>
            <a:spLocks noChangeShapeType="1"/>
          </p:cNvSpPr>
          <p:nvPr/>
        </p:nvSpPr>
        <p:spPr bwMode="auto">
          <a:xfrm>
            <a:off x="209548" y="890561"/>
            <a:ext cx="11772901" cy="0"/>
          </a:xfrm>
          <a:prstGeom prst="line">
            <a:avLst/>
          </a:prstGeom>
          <a:noFill/>
          <a:ln w="3175" cap="rnd">
            <a:solidFill>
              <a:srgbClr val="007079"/>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GB" sz="1600" dirty="0">
              <a:solidFill>
                <a:srgbClr val="333333"/>
              </a:solidFill>
              <a:latin typeface="Arial"/>
              <a:cs typeface="Arial" charset="0"/>
            </a:endParaRPr>
          </a:p>
        </p:txBody>
      </p:sp>
      <p:sp>
        <p:nvSpPr>
          <p:cNvPr id="85" name="Title 1">
            <a:extLst>
              <a:ext uri="{FF2B5EF4-FFF2-40B4-BE49-F238E27FC236}">
                <a16:creationId xmlns:a16="http://schemas.microsoft.com/office/drawing/2014/main" id="{8CBD47BD-5285-40CA-B9F8-3311B450FF70}"/>
              </a:ext>
            </a:extLst>
          </p:cNvPr>
          <p:cNvSpPr txBox="1">
            <a:spLocks/>
          </p:cNvSpPr>
          <p:nvPr/>
        </p:nvSpPr>
        <p:spPr>
          <a:xfrm>
            <a:off x="256207" y="-152315"/>
            <a:ext cx="11734618" cy="1152525"/>
          </a:xfrm>
          <a:prstGeom prst="rect">
            <a:avLst/>
          </a:prstGeom>
        </p:spPr>
        <p:txBody>
          <a:bodyPr vert="horz" lIns="0" tIns="252000" rIns="0" bIns="144000" rtlCol="0" anchor="t">
            <a:noAutofit/>
          </a:bodyPr>
          <a:lstStyle>
            <a:lvl1pPr algn="l" defTabSz="914400" rtl="0" eaLnBrk="1" latinLnBrk="0" hangingPunct="1">
              <a:lnSpc>
                <a:spcPct val="100000"/>
              </a:lnSpc>
              <a:spcBef>
                <a:spcPct val="0"/>
              </a:spcBef>
              <a:buNone/>
              <a:defRPr sz="2400" kern="1200">
                <a:solidFill>
                  <a:schemeClr val="tx1"/>
                </a:solidFill>
                <a:latin typeface="+mj-lt"/>
                <a:ea typeface="+mj-ea"/>
                <a:cs typeface="+mj-cs"/>
              </a:defRPr>
            </a:lvl1pPr>
          </a:lstStyle>
          <a:p>
            <a:pPr>
              <a:spcAft>
                <a:spcPts val="600"/>
              </a:spcAft>
            </a:pPr>
            <a:r>
              <a:rPr lang="de-DE" sz="2000" dirty="0">
                <a:solidFill>
                  <a:schemeClr val="accent5">
                    <a:lumMod val="75000"/>
                  </a:schemeClr>
                </a:solidFill>
              </a:rPr>
              <a:t>Sturm und Drang, WS 2022</a:t>
            </a:r>
            <a:r>
              <a:rPr lang="en-US" sz="2000" dirty="0">
                <a:solidFill>
                  <a:schemeClr val="accent5">
                    <a:lumMod val="75000"/>
                  </a:schemeClr>
                </a:solidFill>
              </a:rPr>
              <a:t>/23 </a:t>
            </a:r>
            <a:r>
              <a:rPr lang="el-GR" sz="2000" i="1" dirty="0">
                <a:solidFill>
                  <a:schemeClr val="accent5">
                    <a:lumMod val="75000"/>
                  </a:schemeClr>
                </a:solidFill>
              </a:rPr>
              <a:t>– </a:t>
            </a:r>
            <a:r>
              <a:rPr lang="en-US" sz="2000" i="1" dirty="0">
                <a:solidFill>
                  <a:schemeClr val="accent5">
                    <a:lumMod val="75000"/>
                  </a:schemeClr>
                </a:solidFill>
              </a:rPr>
              <a:t>Myrto Papakonstantinou</a:t>
            </a:r>
          </a:p>
          <a:p>
            <a:pPr>
              <a:spcAft>
                <a:spcPts val="600"/>
              </a:spcAft>
            </a:pPr>
            <a:r>
              <a:rPr lang="nb-NO" dirty="0"/>
              <a:t>Appendix 3 – Prometheus – Goethe (1774)</a:t>
            </a:r>
            <a:endParaRPr lang="en-GB" dirty="0"/>
          </a:p>
        </p:txBody>
      </p:sp>
      <p:sp>
        <p:nvSpPr>
          <p:cNvPr id="4" name="TextBox 3">
            <a:extLst>
              <a:ext uri="{FF2B5EF4-FFF2-40B4-BE49-F238E27FC236}">
                <a16:creationId xmlns:a16="http://schemas.microsoft.com/office/drawing/2014/main" id="{65951CA8-9783-1325-C397-06716A296B8B}"/>
              </a:ext>
            </a:extLst>
          </p:cNvPr>
          <p:cNvSpPr txBox="1"/>
          <p:nvPr/>
        </p:nvSpPr>
        <p:spPr>
          <a:xfrm>
            <a:off x="295551" y="905288"/>
            <a:ext cx="4239806" cy="5755422"/>
          </a:xfrm>
          <a:prstGeom prst="rect">
            <a:avLst/>
          </a:prstGeom>
          <a:solidFill>
            <a:schemeClr val="bg1"/>
          </a:solidFill>
          <a:ln>
            <a:solidFill>
              <a:schemeClr val="bg1"/>
            </a:solidFill>
          </a:ln>
        </p:spPr>
        <p:txBody>
          <a:bodyPr wrap="square" rtlCol="0">
            <a:spAutoFit/>
          </a:bodyPr>
          <a:lstStyle/>
          <a:p>
            <a:pPr algn="just"/>
            <a:r>
              <a:rPr lang="de-DE" sz="1600" i="1" dirty="0">
                <a:solidFill>
                  <a:srgbClr val="000000"/>
                </a:solidFill>
              </a:rPr>
              <a:t>Bedecke deinen Himmel, Zeus,</a:t>
            </a:r>
          </a:p>
          <a:p>
            <a:pPr algn="just"/>
            <a:r>
              <a:rPr lang="de-DE" sz="1600" i="1" dirty="0">
                <a:solidFill>
                  <a:srgbClr val="000000"/>
                </a:solidFill>
              </a:rPr>
              <a:t>Mit Wolkendunst,</a:t>
            </a:r>
          </a:p>
          <a:p>
            <a:pPr algn="just"/>
            <a:r>
              <a:rPr lang="de-DE" sz="1600" i="1" dirty="0">
                <a:solidFill>
                  <a:srgbClr val="000000"/>
                </a:solidFill>
              </a:rPr>
              <a:t>Und übe, dem Knaben gleich,</a:t>
            </a:r>
          </a:p>
          <a:p>
            <a:pPr algn="just"/>
            <a:r>
              <a:rPr lang="de-DE" sz="1600" i="1" dirty="0">
                <a:solidFill>
                  <a:srgbClr val="000000"/>
                </a:solidFill>
              </a:rPr>
              <a:t>Der Disteln köpft,</a:t>
            </a:r>
          </a:p>
          <a:p>
            <a:pPr algn="just"/>
            <a:r>
              <a:rPr lang="de-DE" sz="1600" i="1" dirty="0">
                <a:solidFill>
                  <a:srgbClr val="000000"/>
                </a:solidFill>
              </a:rPr>
              <a:t>An Eichen dich und Bergeshöhn;</a:t>
            </a:r>
          </a:p>
          <a:p>
            <a:pPr algn="just"/>
            <a:r>
              <a:rPr lang="de-DE" sz="1600" i="1" dirty="0">
                <a:solidFill>
                  <a:srgbClr val="000000"/>
                </a:solidFill>
              </a:rPr>
              <a:t>Musst mir meine Erde</a:t>
            </a:r>
          </a:p>
          <a:p>
            <a:pPr algn="just"/>
            <a:r>
              <a:rPr lang="de-DE" sz="1600" i="1" dirty="0">
                <a:solidFill>
                  <a:srgbClr val="000000"/>
                </a:solidFill>
              </a:rPr>
              <a:t>Doch lassen </a:t>
            </a:r>
            <a:r>
              <a:rPr lang="de-DE" sz="1600" i="1" dirty="0" err="1">
                <a:solidFill>
                  <a:srgbClr val="000000"/>
                </a:solidFill>
              </a:rPr>
              <a:t>stehn</a:t>
            </a:r>
            <a:endParaRPr lang="de-DE" sz="1600" i="1" dirty="0">
              <a:solidFill>
                <a:srgbClr val="000000"/>
              </a:solidFill>
            </a:endParaRPr>
          </a:p>
          <a:p>
            <a:pPr algn="just"/>
            <a:r>
              <a:rPr lang="de-DE" sz="1600" i="1" dirty="0">
                <a:solidFill>
                  <a:srgbClr val="000000"/>
                </a:solidFill>
              </a:rPr>
              <a:t>Und meine Hütte, die du nicht gebaut,</a:t>
            </a:r>
          </a:p>
          <a:p>
            <a:pPr algn="just"/>
            <a:r>
              <a:rPr lang="de-DE" sz="1600" i="1" dirty="0">
                <a:solidFill>
                  <a:srgbClr val="000000"/>
                </a:solidFill>
              </a:rPr>
              <a:t>Und meinen Herd,</a:t>
            </a:r>
          </a:p>
          <a:p>
            <a:pPr algn="just"/>
            <a:r>
              <a:rPr lang="de-DE" sz="1600" i="1" dirty="0">
                <a:solidFill>
                  <a:srgbClr val="000000"/>
                </a:solidFill>
              </a:rPr>
              <a:t>Um dessen Glut</a:t>
            </a:r>
          </a:p>
          <a:p>
            <a:pPr algn="just"/>
            <a:r>
              <a:rPr lang="de-DE" sz="1600" i="1" dirty="0">
                <a:solidFill>
                  <a:srgbClr val="000000"/>
                </a:solidFill>
              </a:rPr>
              <a:t>Du mich beneidest.</a:t>
            </a:r>
          </a:p>
          <a:p>
            <a:pPr algn="just"/>
            <a:endParaRPr lang="de-DE" sz="1600" i="1" dirty="0">
              <a:solidFill>
                <a:srgbClr val="000000"/>
              </a:solidFill>
            </a:endParaRPr>
          </a:p>
          <a:p>
            <a:pPr algn="just"/>
            <a:r>
              <a:rPr lang="de-DE" sz="1600" i="1" dirty="0">
                <a:solidFill>
                  <a:srgbClr val="000000"/>
                </a:solidFill>
              </a:rPr>
              <a:t>Ich kenne nichts Ärmeres</a:t>
            </a:r>
          </a:p>
          <a:p>
            <a:pPr algn="just"/>
            <a:r>
              <a:rPr lang="de-DE" sz="1600" i="1" dirty="0">
                <a:solidFill>
                  <a:srgbClr val="000000"/>
                </a:solidFill>
              </a:rPr>
              <a:t>Unter der Sonn' als euch, Götter!</a:t>
            </a:r>
          </a:p>
          <a:p>
            <a:pPr algn="just"/>
            <a:r>
              <a:rPr lang="de-DE" sz="1600" i="1" dirty="0">
                <a:solidFill>
                  <a:srgbClr val="000000"/>
                </a:solidFill>
              </a:rPr>
              <a:t>Ihr nähret kümmerlich</a:t>
            </a:r>
          </a:p>
          <a:p>
            <a:pPr algn="just"/>
            <a:r>
              <a:rPr lang="de-DE" sz="1600" i="1" dirty="0">
                <a:solidFill>
                  <a:srgbClr val="000000"/>
                </a:solidFill>
              </a:rPr>
              <a:t>Von Opfersteuern</a:t>
            </a:r>
          </a:p>
          <a:p>
            <a:pPr algn="just"/>
            <a:r>
              <a:rPr lang="de-DE" sz="1600" i="1" dirty="0">
                <a:solidFill>
                  <a:srgbClr val="000000"/>
                </a:solidFill>
              </a:rPr>
              <a:t>Und Gebetshauch</a:t>
            </a:r>
          </a:p>
          <a:p>
            <a:pPr algn="just"/>
            <a:r>
              <a:rPr lang="de-DE" sz="1600" i="1" dirty="0">
                <a:solidFill>
                  <a:srgbClr val="000000"/>
                </a:solidFill>
              </a:rPr>
              <a:t>Eure Majestät,</a:t>
            </a:r>
          </a:p>
          <a:p>
            <a:pPr algn="just"/>
            <a:r>
              <a:rPr lang="de-DE" sz="1600" i="1" dirty="0">
                <a:solidFill>
                  <a:srgbClr val="000000"/>
                </a:solidFill>
              </a:rPr>
              <a:t>Und darbtet, wären</a:t>
            </a:r>
          </a:p>
          <a:p>
            <a:pPr algn="just"/>
            <a:r>
              <a:rPr lang="de-DE" sz="1600" i="1" dirty="0">
                <a:solidFill>
                  <a:srgbClr val="000000"/>
                </a:solidFill>
              </a:rPr>
              <a:t>Nicht Kinder und Bettler</a:t>
            </a:r>
          </a:p>
          <a:p>
            <a:pPr algn="just"/>
            <a:r>
              <a:rPr lang="de-DE" sz="1600" i="1" dirty="0">
                <a:solidFill>
                  <a:srgbClr val="000000"/>
                </a:solidFill>
              </a:rPr>
              <a:t>Hoffnungsvolle Toren.</a:t>
            </a:r>
          </a:p>
          <a:p>
            <a:pPr algn="just"/>
            <a:endParaRPr lang="de-DE" sz="1600" i="1" dirty="0">
              <a:solidFill>
                <a:srgbClr val="000000"/>
              </a:solidFill>
            </a:endParaRPr>
          </a:p>
          <a:p>
            <a:pPr algn="just"/>
            <a:endParaRPr lang="de-DE" sz="1600" i="1" dirty="0">
              <a:solidFill>
                <a:srgbClr val="000000"/>
              </a:solidFill>
            </a:endParaRPr>
          </a:p>
        </p:txBody>
      </p:sp>
      <p:sp>
        <p:nvSpPr>
          <p:cNvPr id="2" name="TextBox 1">
            <a:extLst>
              <a:ext uri="{FF2B5EF4-FFF2-40B4-BE49-F238E27FC236}">
                <a16:creationId xmlns:a16="http://schemas.microsoft.com/office/drawing/2014/main" id="{832DD0DF-1EA7-EBCA-7882-05E6EDEED5EC}"/>
              </a:ext>
            </a:extLst>
          </p:cNvPr>
          <p:cNvSpPr txBox="1"/>
          <p:nvPr/>
        </p:nvSpPr>
        <p:spPr>
          <a:xfrm>
            <a:off x="4137389" y="897994"/>
            <a:ext cx="3291839" cy="4801314"/>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de-DE" sz="1600" b="0" i="1" u="none" strike="noStrike" kern="1200" cap="none" spc="0" normalizeH="0" baseline="0" noProof="0" dirty="0">
                <a:ln>
                  <a:noFill/>
                </a:ln>
                <a:solidFill>
                  <a:srgbClr val="000000"/>
                </a:solidFill>
                <a:effectLst/>
                <a:uLnTx/>
                <a:uFillTx/>
                <a:latin typeface="Calibri" panose="020F0502020204030204"/>
                <a:ea typeface="+mn-ea"/>
                <a:cs typeface="+mn-cs"/>
              </a:rPr>
              <a:t>Da ich ein Kind war,</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de-DE" sz="1600" b="0" i="1" u="none" strike="noStrike" kern="1200" cap="none" spc="0" normalizeH="0" baseline="0" noProof="0" dirty="0">
                <a:ln>
                  <a:noFill/>
                </a:ln>
                <a:solidFill>
                  <a:srgbClr val="000000"/>
                </a:solidFill>
                <a:effectLst/>
                <a:uLnTx/>
                <a:uFillTx/>
                <a:latin typeface="Calibri" panose="020F0502020204030204"/>
                <a:ea typeface="+mn-ea"/>
                <a:cs typeface="+mn-cs"/>
              </a:rPr>
              <a:t>Nicht wusste wo aus noch ein,</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de-DE" sz="1600" b="0" i="1" u="none" strike="noStrike" kern="1200" cap="none" spc="0" normalizeH="0" baseline="0" noProof="0" dirty="0">
                <a:ln>
                  <a:noFill/>
                </a:ln>
                <a:solidFill>
                  <a:srgbClr val="000000"/>
                </a:solidFill>
                <a:effectLst/>
                <a:uLnTx/>
                <a:uFillTx/>
                <a:latin typeface="Calibri" panose="020F0502020204030204"/>
                <a:ea typeface="+mn-ea"/>
                <a:cs typeface="+mn-cs"/>
              </a:rPr>
              <a:t>Kehrt' ich mein verirrtes Auge</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de-DE" sz="1600" b="0" i="1" u="none" strike="noStrike" kern="1200" cap="none" spc="0" normalizeH="0" baseline="0" noProof="0" dirty="0">
                <a:ln>
                  <a:noFill/>
                </a:ln>
                <a:solidFill>
                  <a:srgbClr val="000000"/>
                </a:solidFill>
                <a:effectLst/>
                <a:uLnTx/>
                <a:uFillTx/>
                <a:latin typeface="Calibri" panose="020F0502020204030204"/>
                <a:ea typeface="+mn-ea"/>
                <a:cs typeface="+mn-cs"/>
              </a:rPr>
              <a:t>Zur Sonne, als wenn drüber wär'</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de-DE" sz="1600" b="0" i="1" u="none" strike="noStrike" kern="1200" cap="none" spc="0" normalizeH="0" baseline="0" noProof="0" dirty="0">
                <a:ln>
                  <a:noFill/>
                </a:ln>
                <a:solidFill>
                  <a:srgbClr val="000000"/>
                </a:solidFill>
                <a:effectLst/>
                <a:uLnTx/>
                <a:uFillTx/>
                <a:latin typeface="Calibri" panose="020F0502020204030204"/>
                <a:ea typeface="+mn-ea"/>
                <a:cs typeface="+mn-cs"/>
              </a:rPr>
              <a:t>Ein Ohr, zu hören meine Klage,</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de-DE" sz="1600" b="0" i="1" u="none" strike="noStrike" kern="1200" cap="none" spc="0" normalizeH="0" baseline="0" noProof="0" dirty="0">
                <a:ln>
                  <a:noFill/>
                </a:ln>
                <a:solidFill>
                  <a:srgbClr val="000000"/>
                </a:solidFill>
                <a:effectLst/>
                <a:uLnTx/>
                <a:uFillTx/>
                <a:latin typeface="Calibri" panose="020F0502020204030204"/>
                <a:ea typeface="+mn-ea"/>
                <a:cs typeface="+mn-cs"/>
              </a:rPr>
              <a:t>Ein Herz, wie </a:t>
            </a:r>
            <a:r>
              <a:rPr kumimoji="0" lang="de-DE" sz="1600" b="0" i="1" u="none" strike="noStrike" kern="1200" cap="none" spc="0" normalizeH="0" baseline="0" noProof="0" dirty="0" err="1">
                <a:ln>
                  <a:noFill/>
                </a:ln>
                <a:solidFill>
                  <a:srgbClr val="000000"/>
                </a:solidFill>
                <a:effectLst/>
                <a:uLnTx/>
                <a:uFillTx/>
                <a:latin typeface="Calibri" panose="020F0502020204030204"/>
                <a:ea typeface="+mn-ea"/>
                <a:cs typeface="+mn-cs"/>
              </a:rPr>
              <a:t>mein's</a:t>
            </a:r>
            <a:r>
              <a:rPr kumimoji="0" lang="de-DE" sz="1600" b="0" i="1" u="none" strike="noStrike" kern="1200" cap="none" spc="0" normalizeH="0" baseline="0" noProof="0" dirty="0">
                <a:ln>
                  <a:noFill/>
                </a:ln>
                <a:solidFill>
                  <a:srgbClr val="000000"/>
                </a:solidFill>
                <a:effectLst/>
                <a:uLnTx/>
                <a:uFillTx/>
                <a:latin typeface="Calibri" panose="020F0502020204030204"/>
                <a:ea typeface="+mn-ea"/>
                <a:cs typeface="+mn-cs"/>
              </a:rPr>
              <a: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de-DE" sz="1600" b="0" i="1" u="none" strike="noStrike" kern="1200" cap="none" spc="0" normalizeH="0" baseline="0" noProof="0" dirty="0">
                <a:ln>
                  <a:noFill/>
                </a:ln>
                <a:solidFill>
                  <a:srgbClr val="000000"/>
                </a:solidFill>
                <a:effectLst/>
                <a:uLnTx/>
                <a:uFillTx/>
                <a:latin typeface="Calibri" panose="020F0502020204030204"/>
                <a:ea typeface="+mn-ea"/>
                <a:cs typeface="+mn-cs"/>
              </a:rPr>
              <a:t>Sich des Bedrängten zu erbarmen.</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de-DE" sz="1600" b="0" i="1" u="none" strike="noStrike" kern="1200" cap="none" spc="0" normalizeH="0" baseline="0" noProof="0" dirty="0">
              <a:ln>
                <a:noFill/>
              </a:ln>
              <a:solidFill>
                <a:srgbClr val="000000"/>
              </a:solidFill>
              <a:effectLst/>
              <a:uLnTx/>
              <a:uFillTx/>
              <a:latin typeface="Calibri" panose="020F0502020204030204"/>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de-DE" sz="1600" b="0" i="1" u="none" strike="noStrike" kern="1200" cap="none" spc="0" normalizeH="0" baseline="0" noProof="0" dirty="0">
                <a:ln>
                  <a:noFill/>
                </a:ln>
                <a:solidFill>
                  <a:srgbClr val="000000"/>
                </a:solidFill>
                <a:effectLst/>
                <a:uLnTx/>
                <a:uFillTx/>
                <a:latin typeface="Calibri" panose="020F0502020204030204"/>
                <a:ea typeface="+mn-ea"/>
                <a:cs typeface="+mn-cs"/>
              </a:rPr>
              <a:t>Wer half mir</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de-DE" sz="1600" b="0" i="1" u="none" strike="noStrike" kern="1200" cap="none" spc="0" normalizeH="0" baseline="0" noProof="0" dirty="0">
                <a:ln>
                  <a:noFill/>
                </a:ln>
                <a:solidFill>
                  <a:srgbClr val="000000"/>
                </a:solidFill>
                <a:effectLst/>
                <a:uLnTx/>
                <a:uFillTx/>
                <a:latin typeface="Calibri" panose="020F0502020204030204"/>
                <a:ea typeface="+mn-ea"/>
                <a:cs typeface="+mn-cs"/>
              </a:rPr>
              <a:t>Wider der Titanen Übermut?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de-DE" sz="1600" b="0" i="1" u="none" strike="noStrike" kern="1200" cap="none" spc="0" normalizeH="0" baseline="0" noProof="0" dirty="0">
                <a:ln>
                  <a:noFill/>
                </a:ln>
                <a:solidFill>
                  <a:srgbClr val="000000"/>
                </a:solidFill>
                <a:effectLst/>
                <a:uLnTx/>
                <a:uFillTx/>
                <a:latin typeface="Calibri" panose="020F0502020204030204"/>
                <a:ea typeface="+mn-ea"/>
                <a:cs typeface="+mn-cs"/>
              </a:rPr>
              <a:t>Wer rettete vom Tode mich,</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de-DE" sz="1600" b="0" i="1" u="none" strike="noStrike" kern="1200" cap="none" spc="0" normalizeH="0" baseline="0" noProof="0" dirty="0">
                <a:ln>
                  <a:noFill/>
                </a:ln>
                <a:solidFill>
                  <a:srgbClr val="000000"/>
                </a:solidFill>
                <a:effectLst/>
                <a:uLnTx/>
                <a:uFillTx/>
                <a:latin typeface="Calibri" panose="020F0502020204030204"/>
                <a:ea typeface="+mn-ea"/>
                <a:cs typeface="+mn-cs"/>
              </a:rPr>
              <a:t>Von Sklaverei?</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de-DE" sz="1600" b="0" i="1" u="none" strike="noStrike" kern="1200" cap="none" spc="0" normalizeH="0" baseline="0" noProof="0" dirty="0">
                <a:ln>
                  <a:noFill/>
                </a:ln>
                <a:solidFill>
                  <a:srgbClr val="000000"/>
                </a:solidFill>
                <a:effectLst/>
                <a:uLnTx/>
                <a:uFillTx/>
                <a:latin typeface="Calibri" panose="020F0502020204030204"/>
                <a:ea typeface="+mn-ea"/>
                <a:cs typeface="+mn-cs"/>
              </a:rPr>
              <a:t>Hast du nicht alles selbst vollendet,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de-DE" sz="1600" b="0" i="1" u="none" strike="noStrike" kern="1200" cap="none" spc="0" normalizeH="0" baseline="0" noProof="0" dirty="0">
                <a:ln>
                  <a:noFill/>
                </a:ln>
                <a:solidFill>
                  <a:srgbClr val="000000"/>
                </a:solidFill>
                <a:effectLst/>
                <a:uLnTx/>
                <a:uFillTx/>
                <a:latin typeface="Calibri" panose="020F0502020204030204"/>
                <a:ea typeface="+mn-ea"/>
                <a:cs typeface="+mn-cs"/>
              </a:rPr>
              <a:t>Heilig glühend Herz?</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de-DE" sz="1600" b="0" i="1" u="none" strike="noStrike" kern="1200" cap="none" spc="0" normalizeH="0" baseline="0" noProof="0" dirty="0">
                <a:ln>
                  <a:noFill/>
                </a:ln>
                <a:solidFill>
                  <a:srgbClr val="000000"/>
                </a:solidFill>
                <a:effectLst/>
                <a:uLnTx/>
                <a:uFillTx/>
                <a:latin typeface="Calibri" panose="020F0502020204030204"/>
                <a:ea typeface="+mn-ea"/>
                <a:cs typeface="+mn-cs"/>
              </a:rPr>
              <a:t>Und glühtest jung und gut,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de-DE" sz="1600" b="0" i="1" u="none" strike="noStrike" kern="1200" cap="none" spc="0" normalizeH="0" baseline="0" noProof="0" dirty="0">
                <a:ln>
                  <a:noFill/>
                </a:ln>
                <a:solidFill>
                  <a:srgbClr val="000000"/>
                </a:solidFill>
                <a:effectLst/>
                <a:uLnTx/>
                <a:uFillTx/>
                <a:latin typeface="Calibri" panose="020F0502020204030204"/>
                <a:ea typeface="+mn-ea"/>
                <a:cs typeface="+mn-cs"/>
              </a:rPr>
              <a:t>Betrogen, Rettungsdank</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de-DE" sz="1600" b="0" i="1" u="none" strike="noStrike" kern="1200" cap="none" spc="0" normalizeH="0" baseline="0" noProof="0" dirty="0">
                <a:ln>
                  <a:noFill/>
                </a:ln>
                <a:solidFill>
                  <a:srgbClr val="000000"/>
                </a:solidFill>
                <a:effectLst/>
                <a:uLnTx/>
                <a:uFillTx/>
                <a:latin typeface="Calibri" panose="020F0502020204030204"/>
                <a:ea typeface="+mn-ea"/>
                <a:cs typeface="+mn-cs"/>
              </a:rPr>
              <a:t>Dem Schlafenden da droben?</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de-DE" sz="1600" b="0" i="1" u="none" strike="noStrike" kern="1200" cap="none" spc="0" normalizeH="0" baseline="0" noProof="0" dirty="0">
              <a:ln>
                <a:noFill/>
              </a:ln>
              <a:solidFill>
                <a:srgbClr val="000000"/>
              </a:solidFill>
              <a:effectLst/>
              <a:uLnTx/>
              <a:uFillTx/>
              <a:latin typeface="Calibri" panose="020F0502020204030204"/>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lang="el-GR" dirty="0"/>
          </a:p>
        </p:txBody>
      </p:sp>
      <p:sp>
        <p:nvSpPr>
          <p:cNvPr id="5" name="TextBox 4">
            <a:extLst>
              <a:ext uri="{FF2B5EF4-FFF2-40B4-BE49-F238E27FC236}">
                <a16:creationId xmlns:a16="http://schemas.microsoft.com/office/drawing/2014/main" id="{D20AC067-257A-CD49-8273-8EF75EBE4808}"/>
              </a:ext>
            </a:extLst>
          </p:cNvPr>
          <p:cNvSpPr txBox="1"/>
          <p:nvPr/>
        </p:nvSpPr>
        <p:spPr>
          <a:xfrm>
            <a:off x="8277497" y="1502229"/>
            <a:ext cx="2264229" cy="2255520"/>
          </a:xfrm>
          <a:prstGeom prst="rect">
            <a:avLst/>
          </a:prstGeom>
          <a:noFill/>
        </p:spPr>
        <p:txBody>
          <a:bodyPr wrap="square" rtlCol="0">
            <a:spAutoFit/>
          </a:bodyPr>
          <a:lstStyle/>
          <a:p>
            <a:endParaRPr lang="el-GR" dirty="0"/>
          </a:p>
        </p:txBody>
      </p:sp>
      <p:sp>
        <p:nvSpPr>
          <p:cNvPr id="6" name="TextBox 5">
            <a:extLst>
              <a:ext uri="{FF2B5EF4-FFF2-40B4-BE49-F238E27FC236}">
                <a16:creationId xmlns:a16="http://schemas.microsoft.com/office/drawing/2014/main" id="{339B3892-732E-19FE-629E-D5417F97F717}"/>
              </a:ext>
            </a:extLst>
          </p:cNvPr>
          <p:cNvSpPr txBox="1"/>
          <p:nvPr/>
        </p:nvSpPr>
        <p:spPr>
          <a:xfrm>
            <a:off x="7901756" y="880038"/>
            <a:ext cx="4127863" cy="5755422"/>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de-DE" sz="1600" b="0" i="1" u="none" strike="noStrike" kern="1200" cap="none" spc="0" normalizeH="0" baseline="0" noProof="0" dirty="0">
                <a:ln>
                  <a:noFill/>
                </a:ln>
                <a:solidFill>
                  <a:srgbClr val="000000"/>
                </a:solidFill>
                <a:effectLst/>
                <a:uLnTx/>
                <a:uFillTx/>
                <a:latin typeface="Calibri" panose="020F0502020204030204"/>
                <a:ea typeface="+mn-ea"/>
                <a:cs typeface="+mn-cs"/>
              </a:rPr>
              <a:t>Ich dich ehren? Wofür?</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de-DE" sz="1600" b="0" i="1" u="none" strike="noStrike" kern="1200" cap="none" spc="0" normalizeH="0" baseline="0" noProof="0" dirty="0">
                <a:ln>
                  <a:noFill/>
                </a:ln>
                <a:solidFill>
                  <a:srgbClr val="000000"/>
                </a:solidFill>
                <a:effectLst/>
                <a:uLnTx/>
                <a:uFillTx/>
                <a:latin typeface="Calibri" panose="020F0502020204030204"/>
                <a:ea typeface="+mn-ea"/>
                <a:cs typeface="+mn-cs"/>
              </a:rPr>
              <a:t>Hast du die Schmerzen gelindert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de-DE" sz="1600" b="0" i="1" u="none" strike="noStrike" kern="1200" cap="none" spc="0" normalizeH="0" baseline="0" noProof="0" dirty="0">
                <a:ln>
                  <a:noFill/>
                </a:ln>
                <a:solidFill>
                  <a:srgbClr val="000000"/>
                </a:solidFill>
                <a:effectLst/>
                <a:uLnTx/>
                <a:uFillTx/>
                <a:latin typeface="Calibri" panose="020F0502020204030204"/>
                <a:ea typeface="+mn-ea"/>
                <a:cs typeface="+mn-cs"/>
              </a:rPr>
              <a:t>Je des Beladenen?</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de-DE" sz="1600" b="0" i="1" u="none" strike="noStrike" kern="1200" cap="none" spc="0" normalizeH="0" baseline="0" noProof="0" dirty="0">
                <a:ln>
                  <a:noFill/>
                </a:ln>
                <a:solidFill>
                  <a:srgbClr val="000000"/>
                </a:solidFill>
                <a:effectLst/>
                <a:uLnTx/>
                <a:uFillTx/>
                <a:latin typeface="Calibri" panose="020F0502020204030204"/>
                <a:ea typeface="+mn-ea"/>
                <a:cs typeface="+mn-cs"/>
              </a:rPr>
              <a:t>Hast du die Tränen </a:t>
            </a:r>
            <a:r>
              <a:rPr kumimoji="0" lang="de-DE" sz="1600" b="0" i="1" u="none" strike="noStrike" kern="1200" cap="none" spc="0" normalizeH="0" baseline="0" noProof="0" dirty="0" err="1">
                <a:ln>
                  <a:noFill/>
                </a:ln>
                <a:solidFill>
                  <a:srgbClr val="000000"/>
                </a:solidFill>
                <a:effectLst/>
                <a:uLnTx/>
                <a:uFillTx/>
                <a:latin typeface="Calibri" panose="020F0502020204030204"/>
                <a:ea typeface="+mn-ea"/>
                <a:cs typeface="+mn-cs"/>
              </a:rPr>
              <a:t>gestillet</a:t>
            </a:r>
            <a:endParaRPr kumimoji="0" lang="de-DE" sz="1600" b="0" i="1" u="none" strike="noStrike" kern="1200" cap="none" spc="0" normalizeH="0" baseline="0" noProof="0" dirty="0">
              <a:ln>
                <a:noFill/>
              </a:ln>
              <a:solidFill>
                <a:srgbClr val="000000"/>
              </a:solidFill>
              <a:effectLst/>
              <a:uLnTx/>
              <a:uFillTx/>
              <a:latin typeface="Calibri" panose="020F0502020204030204"/>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de-DE" sz="1600" b="0" i="1" u="none" strike="noStrike" kern="1200" cap="none" spc="0" normalizeH="0" baseline="0" noProof="0" dirty="0">
                <a:ln>
                  <a:noFill/>
                </a:ln>
                <a:solidFill>
                  <a:srgbClr val="000000"/>
                </a:solidFill>
                <a:effectLst/>
                <a:uLnTx/>
                <a:uFillTx/>
                <a:latin typeface="Calibri" panose="020F0502020204030204"/>
                <a:ea typeface="+mn-ea"/>
                <a:cs typeface="+mn-cs"/>
              </a:rPr>
              <a:t>Je des </a:t>
            </a:r>
            <a:r>
              <a:rPr kumimoji="0" lang="de-DE" sz="1600" b="0" i="1" u="none" strike="noStrike" kern="1200" cap="none" spc="0" normalizeH="0" baseline="0" noProof="0" dirty="0" err="1">
                <a:ln>
                  <a:noFill/>
                </a:ln>
                <a:solidFill>
                  <a:srgbClr val="000000"/>
                </a:solidFill>
                <a:effectLst/>
                <a:uLnTx/>
                <a:uFillTx/>
                <a:latin typeface="Calibri" panose="020F0502020204030204"/>
                <a:ea typeface="+mn-ea"/>
                <a:cs typeface="+mn-cs"/>
              </a:rPr>
              <a:t>Geängsteten</a:t>
            </a:r>
            <a:r>
              <a:rPr kumimoji="0" lang="de-DE" sz="1600" b="0" i="1" u="none" strike="noStrike" kern="1200" cap="none" spc="0" normalizeH="0" baseline="0" noProof="0" dirty="0">
                <a:ln>
                  <a:noFill/>
                </a:ln>
                <a:solidFill>
                  <a:srgbClr val="000000"/>
                </a:solidFill>
                <a:effectLst/>
                <a:uLnTx/>
                <a:uFillTx/>
                <a:latin typeface="Calibri" panose="020F0502020204030204"/>
                <a:ea typeface="+mn-ea"/>
                <a:cs typeface="+mn-cs"/>
              </a:rPr>
              <a: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de-DE" sz="1600" b="0" i="1" u="none" strike="noStrike" kern="1200" cap="none" spc="0" normalizeH="0" baseline="0" noProof="0" dirty="0">
                <a:ln>
                  <a:noFill/>
                </a:ln>
                <a:solidFill>
                  <a:srgbClr val="000000"/>
                </a:solidFill>
                <a:effectLst/>
                <a:uLnTx/>
                <a:uFillTx/>
                <a:latin typeface="Calibri" panose="020F0502020204030204"/>
                <a:ea typeface="+mn-ea"/>
                <a:cs typeface="+mn-cs"/>
              </a:rPr>
              <a:t>Hat nicht mich zum Manne geschmiedet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de-DE" sz="1600" b="0" i="1" u="none" strike="noStrike" kern="1200" cap="none" spc="0" normalizeH="0" baseline="0" noProof="0" dirty="0">
                <a:ln>
                  <a:noFill/>
                </a:ln>
                <a:solidFill>
                  <a:srgbClr val="000000"/>
                </a:solidFill>
                <a:effectLst/>
                <a:uLnTx/>
                <a:uFillTx/>
                <a:latin typeface="Calibri" panose="020F0502020204030204"/>
                <a:ea typeface="+mn-ea"/>
                <a:cs typeface="+mn-cs"/>
              </a:rPr>
              <a:t>Die allmächtige Zeit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de-DE" sz="1600" b="0" i="1" u="none" strike="noStrike" kern="1200" cap="none" spc="0" normalizeH="0" baseline="0" noProof="0" dirty="0">
                <a:ln>
                  <a:noFill/>
                </a:ln>
                <a:solidFill>
                  <a:srgbClr val="000000"/>
                </a:solidFill>
                <a:effectLst/>
                <a:uLnTx/>
                <a:uFillTx/>
                <a:latin typeface="Calibri" panose="020F0502020204030204"/>
                <a:ea typeface="+mn-ea"/>
                <a:cs typeface="+mn-cs"/>
              </a:rPr>
              <a:t>Und das ewige Schicksal,</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de-DE" sz="1600" b="0" i="1" u="none" strike="noStrike" kern="1200" cap="none" spc="0" normalizeH="0" baseline="0" noProof="0" dirty="0">
                <a:ln>
                  <a:noFill/>
                </a:ln>
                <a:solidFill>
                  <a:srgbClr val="000000"/>
                </a:solidFill>
                <a:effectLst/>
                <a:uLnTx/>
                <a:uFillTx/>
                <a:latin typeface="Calibri" panose="020F0502020204030204"/>
                <a:ea typeface="+mn-ea"/>
                <a:cs typeface="+mn-cs"/>
              </a:rPr>
              <a:t>Meine Herrn und deine?</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de-DE" sz="1600" b="0" i="1" u="none" strike="noStrike" kern="1200" cap="none" spc="0" normalizeH="0" baseline="0" noProof="0" dirty="0">
              <a:ln>
                <a:noFill/>
              </a:ln>
              <a:solidFill>
                <a:srgbClr val="000000"/>
              </a:solidFill>
              <a:effectLst/>
              <a:uLnTx/>
              <a:uFillTx/>
              <a:latin typeface="Calibri" panose="020F0502020204030204"/>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de-DE" sz="1600" b="0" i="1" u="none" strike="noStrike" kern="1200" cap="none" spc="0" normalizeH="0" baseline="0" noProof="0" dirty="0">
                <a:ln>
                  <a:noFill/>
                </a:ln>
                <a:solidFill>
                  <a:srgbClr val="000000"/>
                </a:solidFill>
                <a:effectLst/>
                <a:uLnTx/>
                <a:uFillTx/>
                <a:latin typeface="Calibri" panose="020F0502020204030204"/>
                <a:ea typeface="+mn-ea"/>
                <a:cs typeface="+mn-cs"/>
              </a:rPr>
              <a:t>Wähntest du etwa,</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de-DE" sz="1600" b="0" i="1" u="none" strike="noStrike" kern="1200" cap="none" spc="0" normalizeH="0" baseline="0" noProof="0" dirty="0">
                <a:ln>
                  <a:noFill/>
                </a:ln>
                <a:solidFill>
                  <a:srgbClr val="000000"/>
                </a:solidFill>
                <a:effectLst/>
                <a:uLnTx/>
                <a:uFillTx/>
                <a:latin typeface="Calibri" panose="020F0502020204030204"/>
                <a:ea typeface="+mn-ea"/>
                <a:cs typeface="+mn-cs"/>
              </a:rPr>
              <a:t>Ich sollte das Leben hassen,</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de-DE" sz="1600" b="0" i="1" u="none" strike="noStrike" kern="1200" cap="none" spc="0" normalizeH="0" baseline="0" noProof="0" dirty="0">
                <a:ln>
                  <a:noFill/>
                </a:ln>
                <a:solidFill>
                  <a:srgbClr val="000000"/>
                </a:solidFill>
                <a:effectLst/>
                <a:uLnTx/>
                <a:uFillTx/>
                <a:latin typeface="Calibri" panose="020F0502020204030204"/>
                <a:ea typeface="+mn-ea"/>
                <a:cs typeface="+mn-cs"/>
              </a:rPr>
              <a:t>In Wüsten fliehen,</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de-DE" sz="1600" b="0" i="1" u="none" strike="noStrike" kern="1200" cap="none" spc="0" normalizeH="0" baseline="0" noProof="0" dirty="0">
                <a:ln>
                  <a:noFill/>
                </a:ln>
                <a:solidFill>
                  <a:srgbClr val="000000"/>
                </a:solidFill>
                <a:effectLst/>
                <a:uLnTx/>
                <a:uFillTx/>
                <a:latin typeface="Calibri" panose="020F0502020204030204"/>
                <a:ea typeface="+mn-ea"/>
                <a:cs typeface="+mn-cs"/>
              </a:rPr>
              <a:t>Weil nicht alle</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de-DE" sz="1600" b="0" i="1" u="none" strike="noStrike" kern="1200" cap="none" spc="0" normalizeH="0" baseline="0" noProof="0" dirty="0">
                <a:ln>
                  <a:noFill/>
                </a:ln>
                <a:solidFill>
                  <a:srgbClr val="000000"/>
                </a:solidFill>
                <a:effectLst/>
                <a:uLnTx/>
                <a:uFillTx/>
                <a:latin typeface="Calibri" panose="020F0502020204030204"/>
                <a:ea typeface="+mn-ea"/>
                <a:cs typeface="+mn-cs"/>
              </a:rPr>
              <a:t>Blütenträume reiften?</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de-DE" sz="1600" b="0" i="1" u="none" strike="noStrike" kern="1200" cap="none" spc="0" normalizeH="0" baseline="0" noProof="0" dirty="0">
              <a:ln>
                <a:noFill/>
              </a:ln>
              <a:solidFill>
                <a:srgbClr val="000000"/>
              </a:solidFill>
              <a:effectLst/>
              <a:uLnTx/>
              <a:uFillTx/>
              <a:latin typeface="Calibri" panose="020F0502020204030204"/>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de-DE" sz="1600" b="0" i="1" u="none" strike="noStrike" kern="1200" cap="none" spc="0" normalizeH="0" baseline="0" noProof="0" dirty="0">
                <a:ln>
                  <a:noFill/>
                </a:ln>
                <a:solidFill>
                  <a:srgbClr val="000000"/>
                </a:solidFill>
                <a:effectLst/>
                <a:uLnTx/>
                <a:uFillTx/>
                <a:latin typeface="Calibri" panose="020F0502020204030204"/>
                <a:ea typeface="+mn-ea"/>
                <a:cs typeface="+mn-cs"/>
              </a:rPr>
              <a:t>Hier sitz' ich, forme Menschen</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de-DE" sz="1600" b="0" i="1" u="none" strike="noStrike" kern="1200" cap="none" spc="0" normalizeH="0" baseline="0" noProof="0" dirty="0">
                <a:ln>
                  <a:noFill/>
                </a:ln>
                <a:solidFill>
                  <a:srgbClr val="000000"/>
                </a:solidFill>
                <a:effectLst/>
                <a:uLnTx/>
                <a:uFillTx/>
                <a:latin typeface="Calibri" panose="020F0502020204030204"/>
                <a:ea typeface="+mn-ea"/>
                <a:cs typeface="+mn-cs"/>
              </a:rPr>
              <a:t>Nach meinem Bilde,</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de-DE" sz="1600" b="0" i="1" u="none" strike="noStrike" kern="1200" cap="none" spc="0" normalizeH="0" baseline="0" noProof="0" dirty="0">
                <a:ln>
                  <a:noFill/>
                </a:ln>
                <a:solidFill>
                  <a:srgbClr val="000000"/>
                </a:solidFill>
                <a:effectLst/>
                <a:uLnTx/>
                <a:uFillTx/>
                <a:latin typeface="Calibri" panose="020F0502020204030204"/>
                <a:ea typeface="+mn-ea"/>
                <a:cs typeface="+mn-cs"/>
              </a:rPr>
              <a:t>Ein Geschlecht, das mir gleich sei,</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de-DE" sz="1600" b="0" i="1" u="none" strike="noStrike" kern="1200" cap="none" spc="0" normalizeH="0" baseline="0" noProof="0" dirty="0">
                <a:ln>
                  <a:noFill/>
                </a:ln>
                <a:solidFill>
                  <a:srgbClr val="000000"/>
                </a:solidFill>
                <a:effectLst/>
                <a:uLnTx/>
                <a:uFillTx/>
                <a:latin typeface="Calibri" panose="020F0502020204030204"/>
                <a:ea typeface="+mn-ea"/>
                <a:cs typeface="+mn-cs"/>
              </a:rPr>
              <a:t>Zu leiden, zu weinen,</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de-DE" sz="1600" b="0" i="1" u="none" strike="noStrike" kern="1200" cap="none" spc="0" normalizeH="0" baseline="0" noProof="0" dirty="0">
                <a:ln>
                  <a:noFill/>
                </a:ln>
                <a:solidFill>
                  <a:srgbClr val="000000"/>
                </a:solidFill>
                <a:effectLst/>
                <a:uLnTx/>
                <a:uFillTx/>
                <a:latin typeface="Calibri" panose="020F0502020204030204"/>
                <a:ea typeface="+mn-ea"/>
                <a:cs typeface="+mn-cs"/>
              </a:rPr>
              <a:t>Zu genießen und zu freuen sich,</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de-DE" sz="1600" b="0" i="1" u="none" strike="noStrike" kern="1200" cap="none" spc="0" normalizeH="0" baseline="0" noProof="0" dirty="0">
                <a:ln>
                  <a:noFill/>
                </a:ln>
                <a:solidFill>
                  <a:srgbClr val="000000"/>
                </a:solidFill>
                <a:effectLst/>
                <a:uLnTx/>
                <a:uFillTx/>
                <a:latin typeface="Calibri" panose="020F0502020204030204"/>
                <a:ea typeface="+mn-ea"/>
                <a:cs typeface="+mn-cs"/>
              </a:rPr>
              <a:t>Und dein nicht zu achten,</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de-DE" sz="1600" b="0" i="1" u="none" strike="noStrike" kern="1200" cap="none" spc="0" normalizeH="0" baseline="0" noProof="0" dirty="0">
                <a:ln>
                  <a:noFill/>
                </a:ln>
                <a:solidFill>
                  <a:srgbClr val="000000"/>
                </a:solidFill>
                <a:effectLst/>
                <a:uLnTx/>
                <a:uFillTx/>
                <a:latin typeface="Calibri" panose="020F0502020204030204"/>
                <a:ea typeface="+mn-ea"/>
                <a:cs typeface="+mn-cs"/>
              </a:rPr>
              <a:t>Wie ich</a:t>
            </a:r>
            <a:endParaRPr lang="el-GR" dirty="0"/>
          </a:p>
        </p:txBody>
      </p:sp>
    </p:spTree>
    <p:extLst>
      <p:ext uri="{BB962C8B-B14F-4D97-AF65-F5344CB8AC3E}">
        <p14:creationId xmlns:p14="http://schemas.microsoft.com/office/powerpoint/2010/main" val="1528100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Line 122">
            <a:extLst>
              <a:ext uri="{FF2B5EF4-FFF2-40B4-BE49-F238E27FC236}">
                <a16:creationId xmlns:a16="http://schemas.microsoft.com/office/drawing/2014/main" id="{13B8A74C-2084-41B2-883F-D3BFA5E8EEDF}"/>
              </a:ext>
            </a:extLst>
          </p:cNvPr>
          <p:cNvSpPr>
            <a:spLocks noChangeShapeType="1"/>
          </p:cNvSpPr>
          <p:nvPr/>
        </p:nvSpPr>
        <p:spPr bwMode="auto">
          <a:xfrm>
            <a:off x="209548" y="890561"/>
            <a:ext cx="11772901" cy="0"/>
          </a:xfrm>
          <a:prstGeom prst="line">
            <a:avLst/>
          </a:prstGeom>
          <a:noFill/>
          <a:ln w="3175" cap="rnd">
            <a:solidFill>
              <a:srgbClr val="007079"/>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GB" dirty="0">
              <a:solidFill>
                <a:srgbClr val="333333"/>
              </a:solidFill>
              <a:latin typeface="Arial"/>
              <a:cs typeface="Arial" charset="0"/>
            </a:endParaRPr>
          </a:p>
        </p:txBody>
      </p:sp>
      <p:sp>
        <p:nvSpPr>
          <p:cNvPr id="85" name="Title 1">
            <a:extLst>
              <a:ext uri="{FF2B5EF4-FFF2-40B4-BE49-F238E27FC236}">
                <a16:creationId xmlns:a16="http://schemas.microsoft.com/office/drawing/2014/main" id="{8CBD47BD-5285-40CA-B9F8-3311B450FF70}"/>
              </a:ext>
            </a:extLst>
          </p:cNvPr>
          <p:cNvSpPr txBox="1">
            <a:spLocks/>
          </p:cNvSpPr>
          <p:nvPr/>
        </p:nvSpPr>
        <p:spPr>
          <a:xfrm>
            <a:off x="228690" y="-152778"/>
            <a:ext cx="11734618" cy="1152525"/>
          </a:xfrm>
          <a:prstGeom prst="rect">
            <a:avLst/>
          </a:prstGeom>
        </p:spPr>
        <p:txBody>
          <a:bodyPr vert="horz" lIns="0" tIns="252000" rIns="0" bIns="144000" rtlCol="0" anchor="t">
            <a:noAutofit/>
          </a:bodyPr>
          <a:lstStyle>
            <a:lvl1pPr algn="l" defTabSz="914400" rtl="0" eaLnBrk="1" latinLnBrk="0" hangingPunct="1">
              <a:lnSpc>
                <a:spcPct val="100000"/>
              </a:lnSpc>
              <a:spcBef>
                <a:spcPct val="0"/>
              </a:spcBef>
              <a:buNone/>
              <a:defRPr sz="2400" kern="1200">
                <a:solidFill>
                  <a:schemeClr val="tx1"/>
                </a:solidFill>
                <a:latin typeface="+mj-lt"/>
                <a:ea typeface="+mj-ea"/>
                <a:cs typeface="+mj-cs"/>
              </a:defRPr>
            </a:lvl1pPr>
          </a:lstStyle>
          <a:p>
            <a:pPr>
              <a:spcAft>
                <a:spcPts val="600"/>
              </a:spcAft>
            </a:pPr>
            <a:r>
              <a:rPr lang="de-DE" sz="2000" dirty="0">
                <a:solidFill>
                  <a:schemeClr val="accent5">
                    <a:lumMod val="75000"/>
                  </a:schemeClr>
                </a:solidFill>
              </a:rPr>
              <a:t>Sturm und Drang, WS 2022</a:t>
            </a:r>
            <a:r>
              <a:rPr lang="en-US" sz="2000" dirty="0">
                <a:solidFill>
                  <a:schemeClr val="accent5">
                    <a:lumMod val="75000"/>
                  </a:schemeClr>
                </a:solidFill>
              </a:rPr>
              <a:t>/23 </a:t>
            </a:r>
            <a:r>
              <a:rPr lang="el-GR" sz="2000" i="1" dirty="0">
                <a:solidFill>
                  <a:schemeClr val="accent5">
                    <a:lumMod val="75000"/>
                  </a:schemeClr>
                </a:solidFill>
              </a:rPr>
              <a:t>– </a:t>
            </a:r>
            <a:r>
              <a:rPr lang="en-US" sz="2000" i="1" dirty="0">
                <a:solidFill>
                  <a:schemeClr val="accent5">
                    <a:lumMod val="75000"/>
                  </a:schemeClr>
                </a:solidFill>
              </a:rPr>
              <a:t>Myrto Papakonstantinou</a:t>
            </a:r>
          </a:p>
          <a:p>
            <a:pPr>
              <a:spcAft>
                <a:spcPts val="600"/>
              </a:spcAft>
            </a:pPr>
            <a:r>
              <a:rPr lang="nb-NO" dirty="0"/>
              <a:t>18. Jahrhundert – </a:t>
            </a:r>
            <a:r>
              <a:rPr lang="nb-NO" b="1" dirty="0">
                <a:solidFill>
                  <a:schemeClr val="accent5">
                    <a:lumMod val="75000"/>
                  </a:schemeClr>
                </a:solidFill>
              </a:rPr>
              <a:t>Aufklärung</a:t>
            </a:r>
            <a:endParaRPr lang="en-GB" b="1" dirty="0">
              <a:solidFill>
                <a:schemeClr val="accent5">
                  <a:lumMod val="75000"/>
                </a:schemeClr>
              </a:solidFill>
            </a:endParaRPr>
          </a:p>
        </p:txBody>
      </p:sp>
      <p:sp>
        <p:nvSpPr>
          <p:cNvPr id="18" name="TextBox 17">
            <a:extLst>
              <a:ext uri="{FF2B5EF4-FFF2-40B4-BE49-F238E27FC236}">
                <a16:creationId xmlns:a16="http://schemas.microsoft.com/office/drawing/2014/main" id="{EA9EAB97-492C-2E30-62F2-B2D0779D1039}"/>
              </a:ext>
            </a:extLst>
          </p:cNvPr>
          <p:cNvSpPr txBox="1"/>
          <p:nvPr/>
        </p:nvSpPr>
        <p:spPr>
          <a:xfrm>
            <a:off x="214971" y="1073718"/>
            <a:ext cx="10590782" cy="1754326"/>
          </a:xfrm>
          <a:prstGeom prst="rect">
            <a:avLst/>
          </a:prstGeom>
          <a:noFill/>
        </p:spPr>
        <p:txBody>
          <a:bodyPr wrap="square" rtlCol="0">
            <a:spAutoFit/>
          </a:bodyPr>
          <a:lstStyle/>
          <a:p>
            <a:pPr marL="285750" indent="-285750">
              <a:buFont typeface="Arial" panose="020B0604020202020204" pitchFamily="34" charset="0"/>
              <a:buChar char="•"/>
            </a:pPr>
            <a:r>
              <a:rPr lang="de-DE" dirty="0"/>
              <a:t>18. Jahrhundert: Epoche starker Veränderung des Denkens. </a:t>
            </a:r>
          </a:p>
          <a:p>
            <a:pPr marL="285750" indent="-285750">
              <a:buFont typeface="Arial" panose="020B0604020202020204" pitchFamily="34" charset="0"/>
              <a:buChar char="•"/>
            </a:pPr>
            <a:r>
              <a:rPr lang="de-DE" dirty="0"/>
              <a:t>Um 1750 dominierte der Geist der Aufklärung das philosophische und literarische Denken in Deutschland. </a:t>
            </a:r>
          </a:p>
          <a:p>
            <a:pPr marL="285750" indent="-285750">
              <a:buFont typeface="Arial" panose="020B0604020202020204" pitchFamily="34" charset="0"/>
              <a:buChar char="•"/>
            </a:pPr>
            <a:r>
              <a:rPr lang="de-DE" b="1" dirty="0"/>
              <a:t>Der</a:t>
            </a:r>
            <a:r>
              <a:rPr lang="de-DE" dirty="0"/>
              <a:t> </a:t>
            </a:r>
            <a:r>
              <a:rPr lang="de-DE" b="1" dirty="0"/>
              <a:t>Verstand </a:t>
            </a:r>
            <a:r>
              <a:rPr lang="de-DE" dirty="0"/>
              <a:t>war das Ideal der Zeit. </a:t>
            </a:r>
          </a:p>
          <a:p>
            <a:endParaRPr lang="de-DE" dirty="0"/>
          </a:p>
          <a:p>
            <a:pPr marL="285750" indent="-285750">
              <a:buFont typeface="Arial" panose="020B0604020202020204" pitchFamily="34" charset="0"/>
              <a:buChar char="•"/>
            </a:pPr>
            <a:r>
              <a:rPr lang="en-US" dirty="0" err="1"/>
              <a:t>Inhalte</a:t>
            </a:r>
            <a:r>
              <a:rPr lang="en-US" dirty="0"/>
              <a:t> des </a:t>
            </a:r>
            <a:r>
              <a:rPr lang="en-US" dirty="0" err="1"/>
              <a:t>aufklärerischen</a:t>
            </a:r>
            <a:r>
              <a:rPr lang="en-US" dirty="0"/>
              <a:t> </a:t>
            </a:r>
            <a:r>
              <a:rPr lang="en-US" dirty="0" err="1"/>
              <a:t>Denkens</a:t>
            </a:r>
            <a:r>
              <a:rPr lang="en-US" dirty="0"/>
              <a:t>: </a:t>
            </a:r>
          </a:p>
          <a:p>
            <a:pPr marL="285750" indent="-285750">
              <a:buFont typeface="Arial" panose="020B0604020202020204" pitchFamily="34" charset="0"/>
              <a:buChar char="•"/>
            </a:pPr>
            <a:endParaRPr lang="de-DE" dirty="0"/>
          </a:p>
        </p:txBody>
      </p:sp>
      <p:sp>
        <p:nvSpPr>
          <p:cNvPr id="22" name="TextBox 21">
            <a:extLst>
              <a:ext uri="{FF2B5EF4-FFF2-40B4-BE49-F238E27FC236}">
                <a16:creationId xmlns:a16="http://schemas.microsoft.com/office/drawing/2014/main" id="{212897BC-B73F-4ED3-8746-2426725ABBD6}"/>
              </a:ext>
            </a:extLst>
          </p:cNvPr>
          <p:cNvSpPr txBox="1"/>
          <p:nvPr/>
        </p:nvSpPr>
        <p:spPr>
          <a:xfrm>
            <a:off x="209548" y="2825106"/>
            <a:ext cx="6169537" cy="646331"/>
          </a:xfrm>
          <a:prstGeom prst="rect">
            <a:avLst/>
          </a:prstGeom>
          <a:noFill/>
        </p:spPr>
        <p:txBody>
          <a:bodyPr wrap="square" rtlCol="0">
            <a:spAutoFit/>
          </a:bodyPr>
          <a:lstStyle/>
          <a:p>
            <a:pPr marL="285750" indent="-285750">
              <a:buFont typeface="Arial" panose="020B0604020202020204" pitchFamily="34" charset="0"/>
              <a:buChar char="•"/>
            </a:pPr>
            <a:r>
              <a:rPr lang="de-DE" dirty="0"/>
              <a:t>Nach Immanuel Kant ist die  Aufklärung (1783):  </a:t>
            </a:r>
          </a:p>
          <a:p>
            <a:r>
              <a:rPr lang="de-DE" dirty="0"/>
              <a:t>	</a:t>
            </a:r>
            <a:endParaRPr lang="de-DE" i="1" dirty="0"/>
          </a:p>
        </p:txBody>
      </p:sp>
      <p:sp>
        <p:nvSpPr>
          <p:cNvPr id="25" name="TextBox 24">
            <a:extLst>
              <a:ext uri="{FF2B5EF4-FFF2-40B4-BE49-F238E27FC236}">
                <a16:creationId xmlns:a16="http://schemas.microsoft.com/office/drawing/2014/main" id="{DA1C96C6-6820-DF10-AEA1-CB9188B30C06}"/>
              </a:ext>
            </a:extLst>
          </p:cNvPr>
          <p:cNvSpPr txBox="1"/>
          <p:nvPr/>
        </p:nvSpPr>
        <p:spPr>
          <a:xfrm>
            <a:off x="209548" y="5724773"/>
            <a:ext cx="10319265" cy="646331"/>
          </a:xfrm>
          <a:prstGeom prst="rect">
            <a:avLst/>
          </a:prstGeom>
          <a:noFill/>
        </p:spPr>
        <p:txBody>
          <a:bodyPr wrap="square" rtlCol="0">
            <a:spAutoFit/>
          </a:bodyPr>
          <a:lstStyle/>
          <a:p>
            <a:pPr marL="285750" indent="-285750">
              <a:buFont typeface="Arial" panose="020B0604020202020204" pitchFamily="34" charset="0"/>
              <a:buChar char="•"/>
            </a:pPr>
            <a:r>
              <a:rPr lang="de-DE" dirty="0"/>
              <a:t>Die Literatur hatte die Aufgabe, ihre Leserschaft moralisch zu bilden und deren Vernunft zu wecken.</a:t>
            </a:r>
          </a:p>
          <a:p>
            <a:pPr marL="285750" indent="-285750">
              <a:buFont typeface="Arial" panose="020B0604020202020204" pitchFamily="34" charset="0"/>
              <a:buChar char="•"/>
            </a:pPr>
            <a:r>
              <a:rPr lang="de-DE" dirty="0"/>
              <a:t>Folglich strebte man nach einer regelmäßigen Dichtkunst, die klaren Vorgaben folgte. </a:t>
            </a:r>
            <a:endParaRPr lang="el-GR" dirty="0"/>
          </a:p>
        </p:txBody>
      </p:sp>
      <p:grpSp>
        <p:nvGrpSpPr>
          <p:cNvPr id="4" name="Group 3">
            <a:extLst>
              <a:ext uri="{FF2B5EF4-FFF2-40B4-BE49-F238E27FC236}">
                <a16:creationId xmlns:a16="http://schemas.microsoft.com/office/drawing/2014/main" id="{7A0AA051-54C8-4E15-83A2-2D93379AD291}"/>
              </a:ext>
            </a:extLst>
          </p:cNvPr>
          <p:cNvGrpSpPr/>
          <p:nvPr/>
        </p:nvGrpSpPr>
        <p:grpSpPr>
          <a:xfrm>
            <a:off x="4131793" y="1880333"/>
            <a:ext cx="5474245" cy="853135"/>
            <a:chOff x="4123404" y="1934595"/>
            <a:chExt cx="5474245" cy="853135"/>
          </a:xfrm>
        </p:grpSpPr>
        <p:cxnSp>
          <p:nvCxnSpPr>
            <p:cNvPr id="41" name="Ευθύγραμμο βέλος σύνδεσης 40">
              <a:extLst>
                <a:ext uri="{FF2B5EF4-FFF2-40B4-BE49-F238E27FC236}">
                  <a16:creationId xmlns:a16="http://schemas.microsoft.com/office/drawing/2014/main" id="{402E5597-46EE-0271-C358-38DCB33B08E0}"/>
                </a:ext>
              </a:extLst>
            </p:cNvPr>
            <p:cNvCxnSpPr>
              <a:cxnSpLocks/>
            </p:cNvCxnSpPr>
            <p:nvPr/>
          </p:nvCxnSpPr>
          <p:spPr>
            <a:xfrm flipV="1">
              <a:off x="4123404" y="2119261"/>
              <a:ext cx="736846" cy="2206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2" name="TextBox 41">
              <a:extLst>
                <a:ext uri="{FF2B5EF4-FFF2-40B4-BE49-F238E27FC236}">
                  <a16:creationId xmlns:a16="http://schemas.microsoft.com/office/drawing/2014/main" id="{E9595C44-1E6D-2AFE-4211-FABFEE97239A}"/>
                </a:ext>
              </a:extLst>
            </p:cNvPr>
            <p:cNvSpPr txBox="1"/>
            <p:nvPr/>
          </p:nvSpPr>
          <p:spPr>
            <a:xfrm>
              <a:off x="4890264" y="1934595"/>
              <a:ext cx="4707385" cy="369332"/>
            </a:xfrm>
            <a:prstGeom prst="rect">
              <a:avLst/>
            </a:prstGeom>
            <a:noFill/>
          </p:spPr>
          <p:txBody>
            <a:bodyPr wrap="square" rtlCol="0">
              <a:spAutoFit/>
            </a:bodyPr>
            <a:lstStyle/>
            <a:p>
              <a:r>
                <a:rPr lang="en-US" dirty="0" err="1"/>
                <a:t>Selbstreferentialität</a:t>
              </a:r>
              <a:r>
                <a:rPr lang="en-US" dirty="0"/>
                <a:t> des </a:t>
              </a:r>
              <a:r>
                <a:rPr lang="en-US" dirty="0" err="1"/>
                <a:t>menschlichen</a:t>
              </a:r>
              <a:r>
                <a:rPr lang="en-US" dirty="0"/>
                <a:t> </a:t>
              </a:r>
              <a:r>
                <a:rPr lang="en-US" dirty="0" err="1"/>
                <a:t>Denkens</a:t>
              </a:r>
              <a:endParaRPr lang="el-GR" dirty="0"/>
            </a:p>
          </p:txBody>
        </p:sp>
        <p:sp>
          <p:nvSpPr>
            <p:cNvPr id="43" name="TextBox 42">
              <a:extLst>
                <a:ext uri="{FF2B5EF4-FFF2-40B4-BE49-F238E27FC236}">
                  <a16:creationId xmlns:a16="http://schemas.microsoft.com/office/drawing/2014/main" id="{CF293FBF-E7BF-B165-86C0-A475A52D8EF5}"/>
                </a:ext>
              </a:extLst>
            </p:cNvPr>
            <p:cNvSpPr txBox="1"/>
            <p:nvPr/>
          </p:nvSpPr>
          <p:spPr>
            <a:xfrm>
              <a:off x="4890264" y="2418398"/>
              <a:ext cx="3878419" cy="369332"/>
            </a:xfrm>
            <a:prstGeom prst="rect">
              <a:avLst/>
            </a:prstGeom>
            <a:noFill/>
          </p:spPr>
          <p:txBody>
            <a:bodyPr wrap="square" rtlCol="0">
              <a:spAutoFit/>
            </a:bodyPr>
            <a:lstStyle/>
            <a:p>
              <a:r>
                <a:rPr lang="en-US" dirty="0" err="1"/>
                <a:t>Distanzierung</a:t>
              </a:r>
              <a:r>
                <a:rPr lang="en-US" dirty="0"/>
                <a:t> von der </a:t>
              </a:r>
              <a:r>
                <a:rPr lang="en-US" dirty="0" err="1"/>
                <a:t>Theologie</a:t>
              </a:r>
              <a:endParaRPr lang="el-GR" dirty="0"/>
            </a:p>
          </p:txBody>
        </p:sp>
        <p:cxnSp>
          <p:nvCxnSpPr>
            <p:cNvPr id="46" name="Ευθύγραμμο βέλος σύνδεσης 45">
              <a:extLst>
                <a:ext uri="{FF2B5EF4-FFF2-40B4-BE49-F238E27FC236}">
                  <a16:creationId xmlns:a16="http://schemas.microsoft.com/office/drawing/2014/main" id="{8D71B7F6-863F-EA98-9804-51BDDD5AC000}"/>
                </a:ext>
              </a:extLst>
            </p:cNvPr>
            <p:cNvCxnSpPr>
              <a:cxnSpLocks/>
              <a:endCxn id="43" idx="1"/>
            </p:cNvCxnSpPr>
            <p:nvPr/>
          </p:nvCxnSpPr>
          <p:spPr>
            <a:xfrm>
              <a:off x="4123404" y="2497633"/>
              <a:ext cx="766860" cy="10543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48" name="TextBox 47">
            <a:extLst>
              <a:ext uri="{FF2B5EF4-FFF2-40B4-BE49-F238E27FC236}">
                <a16:creationId xmlns:a16="http://schemas.microsoft.com/office/drawing/2014/main" id="{F965CFB5-4B7E-942D-030D-AE6004C6D2B2}"/>
              </a:ext>
            </a:extLst>
          </p:cNvPr>
          <p:cNvSpPr txBox="1"/>
          <p:nvPr/>
        </p:nvSpPr>
        <p:spPr>
          <a:xfrm>
            <a:off x="7881617" y="4341608"/>
            <a:ext cx="184731" cy="369332"/>
          </a:xfrm>
          <a:prstGeom prst="rect">
            <a:avLst/>
          </a:prstGeom>
          <a:noFill/>
        </p:spPr>
        <p:txBody>
          <a:bodyPr wrap="square" rtlCol="0">
            <a:spAutoFit/>
          </a:bodyPr>
          <a:lstStyle/>
          <a:p>
            <a:endParaRPr lang="el-GR" dirty="0"/>
          </a:p>
        </p:txBody>
      </p:sp>
      <p:sp>
        <p:nvSpPr>
          <p:cNvPr id="49" name="TextBox 48">
            <a:extLst>
              <a:ext uri="{FF2B5EF4-FFF2-40B4-BE49-F238E27FC236}">
                <a16:creationId xmlns:a16="http://schemas.microsoft.com/office/drawing/2014/main" id="{E64FC9A6-A90E-F9B7-EC2B-F35BEDC3E154}"/>
              </a:ext>
            </a:extLst>
          </p:cNvPr>
          <p:cNvSpPr txBox="1"/>
          <p:nvPr/>
        </p:nvSpPr>
        <p:spPr>
          <a:xfrm>
            <a:off x="1696670" y="3267194"/>
            <a:ext cx="6786962" cy="369332"/>
          </a:xfrm>
          <a:prstGeom prst="rect">
            <a:avLst/>
          </a:prstGeom>
          <a:solidFill>
            <a:schemeClr val="accent1">
              <a:lumMod val="40000"/>
              <a:lumOff val="60000"/>
            </a:schemeClr>
          </a:solidFill>
        </p:spPr>
        <p:txBody>
          <a:bodyPr wrap="square" rtlCol="0">
            <a:spAutoFit/>
          </a:bodyPr>
          <a:lstStyle/>
          <a:p>
            <a:pPr algn="ctr"/>
            <a:r>
              <a:rPr lang="de-DE" i="1" dirty="0"/>
              <a:t>Ausgang des Menschen aus seiner selbst verschuldeten Unmündigkeit.</a:t>
            </a:r>
          </a:p>
        </p:txBody>
      </p:sp>
      <p:sp>
        <p:nvSpPr>
          <p:cNvPr id="50" name="TextBox 49">
            <a:extLst>
              <a:ext uri="{FF2B5EF4-FFF2-40B4-BE49-F238E27FC236}">
                <a16:creationId xmlns:a16="http://schemas.microsoft.com/office/drawing/2014/main" id="{96F29EA3-2939-6E11-B8B9-CB12B36C2AAE}"/>
              </a:ext>
            </a:extLst>
          </p:cNvPr>
          <p:cNvSpPr txBox="1"/>
          <p:nvPr/>
        </p:nvSpPr>
        <p:spPr>
          <a:xfrm>
            <a:off x="237111" y="3604604"/>
            <a:ext cx="9498400" cy="923330"/>
          </a:xfrm>
          <a:prstGeom prst="rect">
            <a:avLst/>
          </a:prstGeom>
          <a:noFill/>
        </p:spPr>
        <p:txBody>
          <a:bodyPr wrap="square" rtlCol="0">
            <a:spAutoFit/>
          </a:bodyPr>
          <a:lstStyle/>
          <a:p>
            <a:pPr marL="285750" indent="-285750">
              <a:buFont typeface="Arial" panose="020B0604020202020204" pitchFamily="34" charset="0"/>
              <a:buChar char="•"/>
            </a:pPr>
            <a:endParaRPr lang="de-DE" dirty="0"/>
          </a:p>
          <a:p>
            <a:pPr marL="285750" indent="-285750">
              <a:buFont typeface="Arial" panose="020B0604020202020204" pitchFamily="34" charset="0"/>
              <a:buChar char="•"/>
            </a:pPr>
            <a:r>
              <a:rPr lang="de-DE" dirty="0"/>
              <a:t>Der Kernsatz der Aufklärung befindet sich in Alexander </a:t>
            </a:r>
            <a:r>
              <a:rPr lang="de-DE" dirty="0" err="1"/>
              <a:t>Popes</a:t>
            </a:r>
            <a:r>
              <a:rPr lang="de-DE" dirty="0"/>
              <a:t> Essay on Man (1733-34): </a:t>
            </a:r>
          </a:p>
          <a:p>
            <a:r>
              <a:rPr lang="en-US" i="1" dirty="0"/>
              <a:t>	</a:t>
            </a:r>
          </a:p>
        </p:txBody>
      </p:sp>
      <p:sp>
        <p:nvSpPr>
          <p:cNvPr id="51" name="TextBox 50">
            <a:extLst>
              <a:ext uri="{FF2B5EF4-FFF2-40B4-BE49-F238E27FC236}">
                <a16:creationId xmlns:a16="http://schemas.microsoft.com/office/drawing/2014/main" id="{0892FB1D-9DC0-69EB-4A98-ACD6CF9C6C65}"/>
              </a:ext>
            </a:extLst>
          </p:cNvPr>
          <p:cNvSpPr txBox="1"/>
          <p:nvPr/>
        </p:nvSpPr>
        <p:spPr>
          <a:xfrm>
            <a:off x="1696670" y="4341608"/>
            <a:ext cx="6786962" cy="1200329"/>
          </a:xfrm>
          <a:prstGeom prst="rect">
            <a:avLst/>
          </a:prstGeom>
          <a:solidFill>
            <a:schemeClr val="accent1">
              <a:lumMod val="40000"/>
              <a:lumOff val="60000"/>
            </a:schemeClr>
          </a:solidFill>
        </p:spPr>
        <p:txBody>
          <a:bodyPr wrap="square" rtlCol="0">
            <a:spAutoFit/>
          </a:bodyPr>
          <a:lstStyle/>
          <a:p>
            <a:r>
              <a:rPr lang="en-US" i="1" dirty="0"/>
              <a:t>Know then thyself, presume not God to scan;</a:t>
            </a:r>
          </a:p>
          <a:p>
            <a:r>
              <a:rPr lang="en-US" i="1" dirty="0"/>
              <a:t>The proper study of mankind is Man.</a:t>
            </a:r>
          </a:p>
          <a:p>
            <a:r>
              <a:rPr lang="en-US" i="1" dirty="0"/>
              <a:t>(</a:t>
            </a:r>
            <a:r>
              <a:rPr lang="en-US" i="1" dirty="0" err="1"/>
              <a:t>Erkenne</a:t>
            </a:r>
            <a:r>
              <a:rPr lang="en-US" i="1" dirty="0"/>
              <a:t> dich </a:t>
            </a:r>
            <a:r>
              <a:rPr lang="en-US" i="1" dirty="0" err="1"/>
              <a:t>selbst</a:t>
            </a:r>
            <a:r>
              <a:rPr lang="en-US" i="1" dirty="0"/>
              <a:t>, </a:t>
            </a:r>
            <a:r>
              <a:rPr lang="en-US" i="1" dirty="0" err="1"/>
              <a:t>versuche</a:t>
            </a:r>
            <a:r>
              <a:rPr lang="en-US" i="1" dirty="0"/>
              <a:t> </a:t>
            </a:r>
            <a:r>
              <a:rPr lang="en-US" i="1" dirty="0" err="1"/>
              <a:t>nicht</a:t>
            </a:r>
            <a:r>
              <a:rPr lang="en-US" i="1" dirty="0"/>
              <a:t> Gott </a:t>
            </a:r>
            <a:r>
              <a:rPr lang="en-US" i="1" dirty="0" err="1"/>
              <a:t>zu</a:t>
            </a:r>
            <a:r>
              <a:rPr lang="en-US" i="1" dirty="0"/>
              <a:t> </a:t>
            </a:r>
            <a:r>
              <a:rPr lang="en-US" i="1" dirty="0" err="1"/>
              <a:t>durchschauen</a:t>
            </a:r>
            <a:r>
              <a:rPr lang="en-US" i="1" dirty="0"/>
              <a:t>,</a:t>
            </a:r>
          </a:p>
          <a:p>
            <a:r>
              <a:rPr lang="en-US" i="1" dirty="0"/>
              <a:t>Der </a:t>
            </a:r>
            <a:r>
              <a:rPr lang="en-US" i="1" dirty="0" err="1"/>
              <a:t>wahre</a:t>
            </a:r>
            <a:r>
              <a:rPr lang="en-US" i="1" dirty="0"/>
              <a:t> </a:t>
            </a:r>
            <a:r>
              <a:rPr lang="en-US" i="1" dirty="0" err="1"/>
              <a:t>Forschungsgegenstand</a:t>
            </a:r>
            <a:r>
              <a:rPr lang="en-US" i="1" dirty="0"/>
              <a:t> der </a:t>
            </a:r>
            <a:r>
              <a:rPr lang="en-US" i="1" dirty="0" err="1"/>
              <a:t>Menschheit</a:t>
            </a:r>
            <a:r>
              <a:rPr lang="en-US" i="1" dirty="0"/>
              <a:t> </a:t>
            </a:r>
            <a:r>
              <a:rPr lang="en-US" i="1" dirty="0" err="1"/>
              <a:t>ist</a:t>
            </a:r>
            <a:r>
              <a:rPr lang="en-US" i="1" dirty="0"/>
              <a:t> der Mensch)</a:t>
            </a:r>
          </a:p>
        </p:txBody>
      </p:sp>
    </p:spTree>
    <p:extLst>
      <p:ext uri="{BB962C8B-B14F-4D97-AF65-F5344CB8AC3E}">
        <p14:creationId xmlns:p14="http://schemas.microsoft.com/office/powerpoint/2010/main" val="10430739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Line 122">
            <a:extLst>
              <a:ext uri="{FF2B5EF4-FFF2-40B4-BE49-F238E27FC236}">
                <a16:creationId xmlns:a16="http://schemas.microsoft.com/office/drawing/2014/main" id="{13B8A74C-2084-41B2-883F-D3BFA5E8EEDF}"/>
              </a:ext>
            </a:extLst>
          </p:cNvPr>
          <p:cNvSpPr>
            <a:spLocks noChangeShapeType="1"/>
          </p:cNvSpPr>
          <p:nvPr/>
        </p:nvSpPr>
        <p:spPr bwMode="auto">
          <a:xfrm>
            <a:off x="209548" y="890561"/>
            <a:ext cx="11772901" cy="0"/>
          </a:xfrm>
          <a:prstGeom prst="line">
            <a:avLst/>
          </a:prstGeom>
          <a:noFill/>
          <a:ln w="3175" cap="rnd">
            <a:solidFill>
              <a:srgbClr val="007079"/>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GB" dirty="0">
              <a:solidFill>
                <a:srgbClr val="333333"/>
              </a:solidFill>
              <a:latin typeface="Arial"/>
              <a:cs typeface="Arial" charset="0"/>
            </a:endParaRPr>
          </a:p>
        </p:txBody>
      </p:sp>
      <p:sp>
        <p:nvSpPr>
          <p:cNvPr id="85" name="Title 1">
            <a:extLst>
              <a:ext uri="{FF2B5EF4-FFF2-40B4-BE49-F238E27FC236}">
                <a16:creationId xmlns:a16="http://schemas.microsoft.com/office/drawing/2014/main" id="{8CBD47BD-5285-40CA-B9F8-3311B450FF70}"/>
              </a:ext>
            </a:extLst>
          </p:cNvPr>
          <p:cNvSpPr txBox="1">
            <a:spLocks/>
          </p:cNvSpPr>
          <p:nvPr/>
        </p:nvSpPr>
        <p:spPr>
          <a:xfrm>
            <a:off x="228690" y="-152778"/>
            <a:ext cx="11734618" cy="1152525"/>
          </a:xfrm>
          <a:prstGeom prst="rect">
            <a:avLst/>
          </a:prstGeom>
        </p:spPr>
        <p:txBody>
          <a:bodyPr vert="horz" lIns="0" tIns="252000" rIns="0" bIns="144000" rtlCol="0" anchor="t">
            <a:noAutofit/>
          </a:bodyPr>
          <a:lstStyle>
            <a:lvl1pPr algn="l" defTabSz="914400" rtl="0" eaLnBrk="1" latinLnBrk="0" hangingPunct="1">
              <a:lnSpc>
                <a:spcPct val="100000"/>
              </a:lnSpc>
              <a:spcBef>
                <a:spcPct val="0"/>
              </a:spcBef>
              <a:buNone/>
              <a:defRPr sz="2400" kern="1200">
                <a:solidFill>
                  <a:schemeClr val="tx1"/>
                </a:solidFill>
                <a:latin typeface="+mj-lt"/>
                <a:ea typeface="+mj-ea"/>
                <a:cs typeface="+mj-cs"/>
              </a:defRPr>
            </a:lvl1pPr>
          </a:lstStyle>
          <a:p>
            <a:pPr>
              <a:spcAft>
                <a:spcPts val="600"/>
              </a:spcAft>
            </a:pPr>
            <a:r>
              <a:rPr lang="de-DE" sz="2000" dirty="0">
                <a:solidFill>
                  <a:schemeClr val="accent5">
                    <a:lumMod val="75000"/>
                  </a:schemeClr>
                </a:solidFill>
              </a:rPr>
              <a:t>Sturm und Drang, WS 2022</a:t>
            </a:r>
            <a:r>
              <a:rPr lang="en-US" sz="2000" dirty="0">
                <a:solidFill>
                  <a:schemeClr val="accent5">
                    <a:lumMod val="75000"/>
                  </a:schemeClr>
                </a:solidFill>
              </a:rPr>
              <a:t>/23 </a:t>
            </a:r>
            <a:r>
              <a:rPr lang="el-GR" sz="2000" i="1" dirty="0">
                <a:solidFill>
                  <a:schemeClr val="accent5">
                    <a:lumMod val="75000"/>
                  </a:schemeClr>
                </a:solidFill>
              </a:rPr>
              <a:t>– </a:t>
            </a:r>
            <a:r>
              <a:rPr lang="en-US" sz="2000" i="1" dirty="0">
                <a:solidFill>
                  <a:schemeClr val="accent5">
                    <a:lumMod val="75000"/>
                  </a:schemeClr>
                </a:solidFill>
              </a:rPr>
              <a:t>Myrto Papakonstantinou</a:t>
            </a:r>
          </a:p>
          <a:p>
            <a:pPr>
              <a:spcAft>
                <a:spcPts val="600"/>
              </a:spcAft>
            </a:pPr>
            <a:r>
              <a:rPr lang="nb-NO" dirty="0"/>
              <a:t>Sturm und Drang (1765-1785)</a:t>
            </a:r>
            <a:endParaRPr lang="en-GB" dirty="0"/>
          </a:p>
        </p:txBody>
      </p:sp>
      <p:grpSp>
        <p:nvGrpSpPr>
          <p:cNvPr id="2" name="Group 1">
            <a:extLst>
              <a:ext uri="{FF2B5EF4-FFF2-40B4-BE49-F238E27FC236}">
                <a16:creationId xmlns:a16="http://schemas.microsoft.com/office/drawing/2014/main" id="{14A7F1ED-BB9B-42B3-A065-17DB75463807}"/>
              </a:ext>
            </a:extLst>
          </p:cNvPr>
          <p:cNvGrpSpPr/>
          <p:nvPr/>
        </p:nvGrpSpPr>
        <p:grpSpPr>
          <a:xfrm>
            <a:off x="228689" y="1068278"/>
            <a:ext cx="11651830" cy="5408581"/>
            <a:chOff x="1167853" y="1068278"/>
            <a:chExt cx="10722739" cy="5408581"/>
          </a:xfrm>
        </p:grpSpPr>
        <p:sp>
          <p:nvSpPr>
            <p:cNvPr id="14" name="TextBox 13">
              <a:extLst>
                <a:ext uri="{FF2B5EF4-FFF2-40B4-BE49-F238E27FC236}">
                  <a16:creationId xmlns:a16="http://schemas.microsoft.com/office/drawing/2014/main" id="{17CE0359-562E-0C00-9A7C-19FB4BC670FF}"/>
                </a:ext>
              </a:extLst>
            </p:cNvPr>
            <p:cNvSpPr txBox="1"/>
            <p:nvPr/>
          </p:nvSpPr>
          <p:spPr>
            <a:xfrm>
              <a:off x="1167854" y="2348514"/>
              <a:ext cx="10722738" cy="2954655"/>
            </a:xfrm>
            <a:prstGeom prst="rect">
              <a:avLst/>
            </a:prstGeom>
            <a:noFill/>
          </p:spPr>
          <p:txBody>
            <a:bodyPr wrap="square" rtlCol="0">
              <a:spAutoFit/>
            </a:bodyPr>
            <a:lstStyle/>
            <a:p>
              <a:r>
                <a:rPr lang="en-US" sz="2000" b="1" dirty="0">
                  <a:solidFill>
                    <a:schemeClr val="accent5">
                      <a:lumMod val="75000"/>
                    </a:schemeClr>
                  </a:solidFill>
                  <a:latin typeface="+mj-lt"/>
                  <a:ea typeface="+mj-ea"/>
                  <a:cs typeface="+mj-cs"/>
                </a:rPr>
                <a:t>Die </a:t>
              </a:r>
              <a:r>
                <a:rPr lang="de-DE" sz="2000" b="1" dirty="0">
                  <a:solidFill>
                    <a:schemeClr val="accent5">
                      <a:lumMod val="75000"/>
                    </a:schemeClr>
                  </a:solidFill>
                  <a:latin typeface="+mj-lt"/>
                  <a:ea typeface="+mj-ea"/>
                  <a:cs typeface="+mj-cs"/>
                </a:rPr>
                <a:t>poetische Produktion: </a:t>
              </a:r>
            </a:p>
            <a:p>
              <a:pPr marL="285750" indent="-285750">
                <a:buFont typeface="Arial" panose="020B0604020202020204" pitchFamily="34" charset="0"/>
                <a:buChar char="•"/>
              </a:pPr>
              <a:r>
                <a:rPr lang="de-DE" dirty="0"/>
                <a:t>wird durch </a:t>
              </a:r>
              <a:r>
                <a:rPr lang="de-DE" b="1" dirty="0"/>
                <a:t>das Genie </a:t>
              </a:r>
              <a:r>
                <a:rPr lang="de-DE" dirty="0"/>
                <a:t>des Dichters und nicht durch Regeln und Techniken bestimmt,</a:t>
              </a:r>
            </a:p>
            <a:p>
              <a:pPr marL="285750" indent="-285750">
                <a:buFont typeface="Arial" panose="020B0604020202020204" pitchFamily="34" charset="0"/>
                <a:buChar char="•"/>
              </a:pPr>
              <a:r>
                <a:rPr lang="de-DE" dirty="0"/>
                <a:t>distanziert sich von Rationalismus,</a:t>
              </a:r>
            </a:p>
            <a:p>
              <a:pPr marL="285750" indent="-285750">
                <a:buFont typeface="Arial" panose="020B0604020202020204" pitchFamily="34" charset="0"/>
                <a:buChar char="•"/>
              </a:pPr>
              <a:r>
                <a:rPr lang="de-DE" dirty="0"/>
                <a:t>ist Ausdruck der </a:t>
              </a:r>
              <a:r>
                <a:rPr lang="de-DE" b="1" dirty="0"/>
                <a:t>Subjektivität</a:t>
              </a:r>
              <a:r>
                <a:rPr lang="de-DE" dirty="0"/>
                <a:t>,</a:t>
              </a:r>
            </a:p>
            <a:p>
              <a:pPr marL="285750" indent="-285750">
                <a:buFont typeface="Arial" panose="020B0604020202020204" pitchFamily="34" charset="0"/>
                <a:buChar char="•"/>
              </a:pPr>
              <a:r>
                <a:rPr lang="de-DE" dirty="0"/>
                <a:t>benutzt die </a:t>
              </a:r>
              <a:r>
                <a:rPr lang="de-DE" b="1" dirty="0"/>
                <a:t>Sprache des Herzens </a:t>
              </a:r>
              <a:r>
                <a:rPr lang="de-DE" dirty="0"/>
                <a:t>und </a:t>
              </a:r>
              <a:r>
                <a:rPr lang="de-DE" b="1" dirty="0"/>
                <a:t>der Empfindung</a:t>
              </a:r>
              <a:r>
                <a:rPr lang="de-DE" dirty="0"/>
                <a:t>,</a:t>
              </a:r>
            </a:p>
            <a:p>
              <a:pPr marL="285750" indent="-285750">
                <a:buFont typeface="Arial" panose="020B0604020202020204" pitchFamily="34" charset="0"/>
                <a:buChar char="•"/>
              </a:pPr>
              <a:r>
                <a:rPr lang="de-DE" dirty="0"/>
                <a:t>spricht das Herz, die Empfindung des Lesers, des Zuschauers an,</a:t>
              </a:r>
            </a:p>
            <a:p>
              <a:pPr marL="285750" indent="-285750">
                <a:buFont typeface="Arial" panose="020B0604020202020204" pitchFamily="34" charset="0"/>
                <a:buChar char="•"/>
              </a:pPr>
              <a:r>
                <a:rPr lang="de-DE" dirty="0"/>
                <a:t>hat </a:t>
              </a:r>
              <a:r>
                <a:rPr lang="de-DE" b="1" dirty="0"/>
                <a:t>keine didaktische Ziele</a:t>
              </a:r>
              <a:r>
                <a:rPr lang="de-DE" dirty="0"/>
                <a:t>,</a:t>
              </a:r>
            </a:p>
            <a:p>
              <a:pPr marL="285750" indent="-285750">
                <a:buFont typeface="Arial" panose="020B0604020202020204" pitchFamily="34" charset="0"/>
                <a:buChar char="•"/>
              </a:pPr>
              <a:r>
                <a:rPr lang="de-DE" dirty="0"/>
                <a:t>will keine Moral und Tugend predigen,</a:t>
              </a:r>
            </a:p>
            <a:p>
              <a:pPr marL="285750" indent="-285750">
                <a:buFont typeface="Arial" panose="020B0604020202020204" pitchFamily="34" charset="0"/>
                <a:buChar char="•"/>
              </a:pPr>
              <a:r>
                <a:rPr lang="de-DE" dirty="0"/>
                <a:t>will Leidenschaft und Pathos vermitteln.</a:t>
              </a:r>
            </a:p>
            <a:p>
              <a:endParaRPr lang="el-GR" dirty="0"/>
            </a:p>
          </p:txBody>
        </p:sp>
        <p:sp>
          <p:nvSpPr>
            <p:cNvPr id="16" name="TextBox 15">
              <a:extLst>
                <a:ext uri="{FF2B5EF4-FFF2-40B4-BE49-F238E27FC236}">
                  <a16:creationId xmlns:a16="http://schemas.microsoft.com/office/drawing/2014/main" id="{FB017A95-6C85-B6B5-621C-DA7BAE35B574}"/>
                </a:ext>
              </a:extLst>
            </p:cNvPr>
            <p:cNvSpPr txBox="1"/>
            <p:nvPr/>
          </p:nvSpPr>
          <p:spPr>
            <a:xfrm>
              <a:off x="1167855" y="1068278"/>
              <a:ext cx="10213318" cy="1477328"/>
            </a:xfrm>
            <a:prstGeom prst="rect">
              <a:avLst/>
            </a:prstGeom>
            <a:noFill/>
          </p:spPr>
          <p:txBody>
            <a:bodyPr wrap="square" rtlCol="0">
              <a:spAutoFit/>
            </a:bodyPr>
            <a:lstStyle/>
            <a:p>
              <a:pPr marL="285750" indent="-285750">
                <a:buFont typeface="Arial" panose="020B0604020202020204" pitchFamily="34" charset="0"/>
                <a:buChar char="•"/>
              </a:pPr>
              <a:r>
                <a:rPr lang="de-DE" b="1" dirty="0"/>
                <a:t>Protestbewegung</a:t>
              </a:r>
              <a:r>
                <a:rPr lang="de-DE" dirty="0"/>
                <a:t> junger Intellektueller gegen die erzieherischen Vernunft- und Tugendforderungen der Aufklärung und die Bindungen der ständisch – feudalen Ordnung. </a:t>
              </a:r>
            </a:p>
            <a:p>
              <a:pPr marL="285750" indent="-285750">
                <a:buFont typeface="Arial" panose="020B0604020202020204" pitchFamily="34" charset="0"/>
                <a:buChar char="•"/>
              </a:pPr>
              <a:r>
                <a:rPr lang="de-DE" b="1" dirty="0"/>
                <a:t>Johann Gottfried Herder </a:t>
              </a:r>
              <a:r>
                <a:rPr lang="de-DE" dirty="0"/>
                <a:t>(1744-1803) gilt als großer Anreger, als wichtiger Ideengeber und als Haupt-Repräsentant dieser Epoche. </a:t>
              </a:r>
            </a:p>
            <a:p>
              <a:endParaRPr lang="el-GR" dirty="0"/>
            </a:p>
          </p:txBody>
        </p:sp>
        <p:sp>
          <p:nvSpPr>
            <p:cNvPr id="17" name="TextBox 16">
              <a:extLst>
                <a:ext uri="{FF2B5EF4-FFF2-40B4-BE49-F238E27FC236}">
                  <a16:creationId xmlns:a16="http://schemas.microsoft.com/office/drawing/2014/main" id="{1FA3B144-4835-D009-882F-DA75F55520EC}"/>
                </a:ext>
              </a:extLst>
            </p:cNvPr>
            <p:cNvSpPr txBox="1"/>
            <p:nvPr/>
          </p:nvSpPr>
          <p:spPr>
            <a:xfrm>
              <a:off x="1167853" y="4968754"/>
              <a:ext cx="9678162" cy="1508105"/>
            </a:xfrm>
            <a:prstGeom prst="rect">
              <a:avLst/>
            </a:prstGeom>
            <a:noFill/>
          </p:spPr>
          <p:txBody>
            <a:bodyPr wrap="square" rtlCol="0">
              <a:spAutoFit/>
            </a:bodyPr>
            <a:lstStyle/>
            <a:p>
              <a:r>
                <a:rPr lang="en-US" sz="2000" b="1" dirty="0" err="1">
                  <a:solidFill>
                    <a:schemeClr val="accent5">
                      <a:lumMod val="75000"/>
                    </a:schemeClr>
                  </a:solidFill>
                  <a:latin typeface="+mj-lt"/>
                  <a:ea typeface="+mj-ea"/>
                  <a:cs typeface="+mj-cs"/>
                </a:rPr>
                <a:t>Kernbegriffe</a:t>
              </a:r>
              <a:r>
                <a:rPr lang="de-DE" sz="2000" b="1" dirty="0">
                  <a:solidFill>
                    <a:schemeClr val="accent5">
                      <a:lumMod val="75000"/>
                    </a:schemeClr>
                  </a:solidFill>
                  <a:latin typeface="+mj-lt"/>
                  <a:ea typeface="+mj-ea"/>
                  <a:cs typeface="+mj-cs"/>
                </a:rPr>
                <a:t>:</a:t>
              </a:r>
            </a:p>
            <a:p>
              <a:pPr marL="285750" indent="-285750">
                <a:buFont typeface="Arial" panose="020B0604020202020204" pitchFamily="34" charset="0"/>
                <a:buChar char="•"/>
              </a:pPr>
              <a:r>
                <a:rPr lang="de-DE" dirty="0"/>
                <a:t>Natur vs. Kultur</a:t>
              </a:r>
            </a:p>
            <a:p>
              <a:pPr marL="285750" indent="-285750">
                <a:buFont typeface="Arial" panose="020B0604020202020204" pitchFamily="34" charset="0"/>
                <a:buChar char="•"/>
              </a:pPr>
              <a:r>
                <a:rPr lang="de-DE" dirty="0"/>
                <a:t>Genie vs. Regeln</a:t>
              </a:r>
            </a:p>
            <a:p>
              <a:pPr marL="285750" indent="-285750">
                <a:buFont typeface="Arial" panose="020B0604020202020204" pitchFamily="34" charset="0"/>
                <a:buChar char="•"/>
              </a:pPr>
              <a:r>
                <a:rPr lang="de-DE" dirty="0"/>
                <a:t>Wirklichkeit vs. Theorie</a:t>
              </a:r>
            </a:p>
            <a:p>
              <a:pPr marL="285750" indent="-285750">
                <a:buFont typeface="Arial" panose="020B0604020202020204" pitchFamily="34" charset="0"/>
                <a:buChar char="•"/>
              </a:pPr>
              <a:r>
                <a:rPr lang="de-DE" dirty="0"/>
                <a:t>Leben vs. Lesen </a:t>
              </a:r>
            </a:p>
          </p:txBody>
        </p:sp>
      </p:grpSp>
    </p:spTree>
    <p:extLst>
      <p:ext uri="{BB962C8B-B14F-4D97-AF65-F5344CB8AC3E}">
        <p14:creationId xmlns:p14="http://schemas.microsoft.com/office/powerpoint/2010/main" val="35993563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Line 122">
            <a:extLst>
              <a:ext uri="{FF2B5EF4-FFF2-40B4-BE49-F238E27FC236}">
                <a16:creationId xmlns:a16="http://schemas.microsoft.com/office/drawing/2014/main" id="{13B8A74C-2084-41B2-883F-D3BFA5E8EEDF}"/>
              </a:ext>
            </a:extLst>
          </p:cNvPr>
          <p:cNvSpPr>
            <a:spLocks noChangeShapeType="1"/>
          </p:cNvSpPr>
          <p:nvPr/>
        </p:nvSpPr>
        <p:spPr bwMode="auto">
          <a:xfrm>
            <a:off x="209548" y="890561"/>
            <a:ext cx="11772901" cy="0"/>
          </a:xfrm>
          <a:prstGeom prst="line">
            <a:avLst/>
          </a:prstGeom>
          <a:noFill/>
          <a:ln w="3175" cap="rnd">
            <a:solidFill>
              <a:srgbClr val="007079"/>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GB" dirty="0">
              <a:solidFill>
                <a:srgbClr val="333333"/>
              </a:solidFill>
              <a:latin typeface="Arial"/>
              <a:cs typeface="Arial" charset="0"/>
            </a:endParaRPr>
          </a:p>
        </p:txBody>
      </p:sp>
      <p:sp>
        <p:nvSpPr>
          <p:cNvPr id="85" name="Title 1">
            <a:extLst>
              <a:ext uri="{FF2B5EF4-FFF2-40B4-BE49-F238E27FC236}">
                <a16:creationId xmlns:a16="http://schemas.microsoft.com/office/drawing/2014/main" id="{8CBD47BD-5285-40CA-B9F8-3311B450FF70}"/>
              </a:ext>
            </a:extLst>
          </p:cNvPr>
          <p:cNvSpPr txBox="1">
            <a:spLocks/>
          </p:cNvSpPr>
          <p:nvPr/>
        </p:nvSpPr>
        <p:spPr>
          <a:xfrm>
            <a:off x="256207" y="-152315"/>
            <a:ext cx="11734618" cy="1152525"/>
          </a:xfrm>
          <a:prstGeom prst="rect">
            <a:avLst/>
          </a:prstGeom>
        </p:spPr>
        <p:txBody>
          <a:bodyPr vert="horz" lIns="0" tIns="252000" rIns="0" bIns="144000" rtlCol="0" anchor="t">
            <a:noAutofit/>
          </a:bodyPr>
          <a:lstStyle>
            <a:lvl1pPr algn="l" defTabSz="914400" rtl="0" eaLnBrk="1" latinLnBrk="0" hangingPunct="1">
              <a:lnSpc>
                <a:spcPct val="100000"/>
              </a:lnSpc>
              <a:spcBef>
                <a:spcPct val="0"/>
              </a:spcBef>
              <a:buNone/>
              <a:defRPr sz="2400" kern="1200">
                <a:solidFill>
                  <a:schemeClr val="tx1"/>
                </a:solidFill>
                <a:latin typeface="+mj-lt"/>
                <a:ea typeface="+mj-ea"/>
                <a:cs typeface="+mj-cs"/>
              </a:defRPr>
            </a:lvl1pPr>
          </a:lstStyle>
          <a:p>
            <a:pPr>
              <a:spcAft>
                <a:spcPts val="600"/>
              </a:spcAft>
            </a:pPr>
            <a:r>
              <a:rPr lang="de-DE" sz="2000" dirty="0">
                <a:solidFill>
                  <a:schemeClr val="accent5">
                    <a:lumMod val="75000"/>
                  </a:schemeClr>
                </a:solidFill>
              </a:rPr>
              <a:t>Sturm und Drang, WS 2022</a:t>
            </a:r>
            <a:r>
              <a:rPr lang="en-US" sz="2000" dirty="0">
                <a:solidFill>
                  <a:schemeClr val="accent5">
                    <a:lumMod val="75000"/>
                  </a:schemeClr>
                </a:solidFill>
              </a:rPr>
              <a:t>/23 </a:t>
            </a:r>
            <a:r>
              <a:rPr lang="el-GR" sz="2000" i="1" dirty="0">
                <a:solidFill>
                  <a:schemeClr val="accent5">
                    <a:lumMod val="75000"/>
                  </a:schemeClr>
                </a:solidFill>
              </a:rPr>
              <a:t>– </a:t>
            </a:r>
            <a:r>
              <a:rPr lang="en-US" sz="2000" i="1" dirty="0">
                <a:solidFill>
                  <a:schemeClr val="accent5">
                    <a:lumMod val="75000"/>
                  </a:schemeClr>
                </a:solidFill>
              </a:rPr>
              <a:t>Myrto Papakonstantinou</a:t>
            </a:r>
          </a:p>
          <a:p>
            <a:pPr>
              <a:spcAft>
                <a:spcPts val="600"/>
              </a:spcAft>
            </a:pPr>
            <a:r>
              <a:rPr lang="nb-NO" dirty="0"/>
              <a:t>Sturm und Drang (1765-1785) - </a:t>
            </a:r>
            <a:r>
              <a:rPr lang="en-US" b="1" dirty="0">
                <a:solidFill>
                  <a:schemeClr val="accent5">
                    <a:lumMod val="75000"/>
                  </a:schemeClr>
                </a:solidFill>
              </a:rPr>
              <a:t>Der Genie – </a:t>
            </a:r>
            <a:r>
              <a:rPr lang="en-US" b="1" dirty="0" err="1">
                <a:solidFill>
                  <a:schemeClr val="accent5">
                    <a:lumMod val="75000"/>
                  </a:schemeClr>
                </a:solidFill>
              </a:rPr>
              <a:t>Begriff</a:t>
            </a:r>
            <a:endParaRPr lang="en-US" b="1" dirty="0">
              <a:solidFill>
                <a:schemeClr val="accent5">
                  <a:lumMod val="75000"/>
                </a:schemeClr>
              </a:solidFill>
            </a:endParaRPr>
          </a:p>
          <a:p>
            <a:pPr>
              <a:spcAft>
                <a:spcPts val="600"/>
              </a:spcAft>
            </a:pPr>
            <a:endParaRPr lang="en-US" dirty="0"/>
          </a:p>
          <a:p>
            <a:pPr>
              <a:spcAft>
                <a:spcPts val="600"/>
              </a:spcAft>
            </a:pPr>
            <a:endParaRPr lang="en-GB" dirty="0"/>
          </a:p>
        </p:txBody>
      </p:sp>
      <p:sp>
        <p:nvSpPr>
          <p:cNvPr id="17" name="TextBox 16">
            <a:extLst>
              <a:ext uri="{FF2B5EF4-FFF2-40B4-BE49-F238E27FC236}">
                <a16:creationId xmlns:a16="http://schemas.microsoft.com/office/drawing/2014/main" id="{1FA3B144-4835-D009-882F-DA75F55520EC}"/>
              </a:ext>
            </a:extLst>
          </p:cNvPr>
          <p:cNvSpPr txBox="1"/>
          <p:nvPr/>
        </p:nvSpPr>
        <p:spPr>
          <a:xfrm>
            <a:off x="201172" y="683390"/>
            <a:ext cx="10851527" cy="1754326"/>
          </a:xfrm>
          <a:prstGeom prst="rect">
            <a:avLst/>
          </a:prstGeom>
          <a:noFill/>
        </p:spPr>
        <p:txBody>
          <a:bodyPr wrap="square" rtlCol="0">
            <a:spAutoFit/>
          </a:bodyPr>
          <a:lstStyle/>
          <a:p>
            <a:endParaRPr lang="en-US" dirty="0">
              <a:solidFill>
                <a:schemeClr val="accent1"/>
              </a:solidFill>
            </a:endParaRPr>
          </a:p>
          <a:p>
            <a:pPr marL="285750" indent="-285750">
              <a:buFont typeface="Arial" panose="020B0604020202020204" pitchFamily="34" charset="0"/>
              <a:buChar char="•"/>
            </a:pPr>
            <a:r>
              <a:rPr lang="en-US" dirty="0"/>
              <a:t>Der Genie – </a:t>
            </a:r>
            <a:r>
              <a:rPr lang="en-US" dirty="0" err="1"/>
              <a:t>Begriff</a:t>
            </a:r>
            <a:r>
              <a:rPr lang="en-US" dirty="0"/>
              <a:t> </a:t>
            </a:r>
            <a:r>
              <a:rPr lang="en-US" dirty="0" err="1"/>
              <a:t>stammt</a:t>
            </a:r>
            <a:r>
              <a:rPr lang="en-US" dirty="0"/>
              <a:t> </a:t>
            </a:r>
            <a:r>
              <a:rPr lang="en-US" dirty="0" err="1"/>
              <a:t>aus</a:t>
            </a:r>
            <a:r>
              <a:rPr lang="en-US" dirty="0"/>
              <a:t> den </a:t>
            </a:r>
            <a:r>
              <a:rPr lang="en-US" dirty="0" err="1"/>
              <a:t>nach</a:t>
            </a:r>
            <a:r>
              <a:rPr lang="en-US" dirty="0"/>
              <a:t> England </a:t>
            </a:r>
            <a:r>
              <a:rPr lang="en-US" dirty="0" err="1"/>
              <a:t>tendierenden</a:t>
            </a:r>
            <a:r>
              <a:rPr lang="en-US" dirty="0"/>
              <a:t> </a:t>
            </a:r>
            <a:r>
              <a:rPr lang="en-US" dirty="0" err="1"/>
              <a:t>Theorien</a:t>
            </a:r>
            <a:r>
              <a:rPr lang="en-US" dirty="0"/>
              <a:t>, die das Genie </a:t>
            </a:r>
            <a:r>
              <a:rPr lang="en-US" dirty="0" err="1"/>
              <a:t>mit</a:t>
            </a:r>
            <a:r>
              <a:rPr lang="en-US" dirty="0"/>
              <a:t> der </a:t>
            </a:r>
            <a:r>
              <a:rPr lang="en-US" b="1" dirty="0"/>
              <a:t>Idee des </a:t>
            </a:r>
            <a:r>
              <a:rPr lang="en-US" b="1" dirty="0" err="1"/>
              <a:t>Schöpferischen</a:t>
            </a:r>
            <a:r>
              <a:rPr lang="en-US" dirty="0"/>
              <a:t> </a:t>
            </a:r>
            <a:r>
              <a:rPr lang="en-US" dirty="0" err="1"/>
              <a:t>verbanden</a:t>
            </a:r>
            <a:r>
              <a:rPr lang="en-US" dirty="0"/>
              <a:t>.</a:t>
            </a:r>
          </a:p>
          <a:p>
            <a:pPr marL="285750" indent="-285750">
              <a:buFont typeface="Arial" panose="020B0604020202020204" pitchFamily="34" charset="0"/>
              <a:buChar char="•"/>
            </a:pPr>
            <a:r>
              <a:rPr lang="en-US" dirty="0"/>
              <a:t>Anthony Shaftesbury (1671- 1713) und Edward Young </a:t>
            </a:r>
            <a:r>
              <a:rPr lang="en-US" dirty="0" err="1"/>
              <a:t>bestimmten</a:t>
            </a:r>
            <a:r>
              <a:rPr lang="en-US" dirty="0"/>
              <a:t> die Genie – </a:t>
            </a:r>
            <a:r>
              <a:rPr lang="en-US" dirty="0" err="1"/>
              <a:t>Ästhetik</a:t>
            </a:r>
            <a:r>
              <a:rPr lang="en-US" dirty="0"/>
              <a:t> des Sturm und </a:t>
            </a:r>
            <a:r>
              <a:rPr lang="en-US" dirty="0" err="1"/>
              <a:t>Drang</a:t>
            </a:r>
            <a:r>
              <a:rPr lang="en-US" dirty="0"/>
              <a:t> in Deutschland. </a:t>
            </a:r>
          </a:p>
          <a:p>
            <a:endParaRPr lang="en-US" dirty="0"/>
          </a:p>
        </p:txBody>
      </p:sp>
      <p:sp>
        <p:nvSpPr>
          <p:cNvPr id="6" name="TextBox 5">
            <a:extLst>
              <a:ext uri="{FF2B5EF4-FFF2-40B4-BE49-F238E27FC236}">
                <a16:creationId xmlns:a16="http://schemas.microsoft.com/office/drawing/2014/main" id="{9A3706DF-CB58-7E56-96D8-C9156DD72EA8}"/>
              </a:ext>
            </a:extLst>
          </p:cNvPr>
          <p:cNvSpPr txBox="1"/>
          <p:nvPr/>
        </p:nvSpPr>
        <p:spPr>
          <a:xfrm>
            <a:off x="1166174" y="2147251"/>
            <a:ext cx="9564709" cy="3139321"/>
          </a:xfrm>
          <a:prstGeom prst="rect">
            <a:avLst/>
          </a:prstGeom>
          <a:solidFill>
            <a:schemeClr val="accent1">
              <a:lumMod val="40000"/>
              <a:lumOff val="60000"/>
            </a:schemeClr>
          </a:solidFill>
        </p:spPr>
        <p:txBody>
          <a:bodyPr wrap="square" rtlCol="0">
            <a:spAutoFit/>
          </a:bodyPr>
          <a:lstStyle/>
          <a:p>
            <a:pPr algn="just"/>
            <a:r>
              <a:rPr lang="de-DE" b="0" i="1" dirty="0">
                <a:solidFill>
                  <a:srgbClr val="000000"/>
                </a:solidFill>
                <a:effectLst/>
              </a:rPr>
              <a:t>„Der Mann, der den Namen eines Dichters wahrhaftig und in dem eigentlichen Sinn verdient, der, als ein wahrer Künstler oder Baumeister in dieser Art, so wohl Menschen als Sitten schildern, der einer Handlung ihre gehörige Form und ihre Verhältnisse geben kann, ist, wo ich nicht irre, ein ganz anders Geschöpf</a:t>
            </a:r>
            <a:r>
              <a:rPr lang="de-DE" i="1" dirty="0">
                <a:solidFill>
                  <a:srgbClr val="000000"/>
                </a:solidFill>
              </a:rPr>
              <a:t>. Denn ein solcher Dichter ist in der Tat ein andrer Schöpfer, </a:t>
            </a:r>
            <a:r>
              <a:rPr lang="de-DE" b="0" i="1" dirty="0">
                <a:solidFill>
                  <a:srgbClr val="000000"/>
                </a:solidFill>
                <a:effectLst/>
              </a:rPr>
              <a:t>ein wahrer Prometheus unter Jupiter. Gleich jenem obersten Künstler oder der allgemeinen bildenden Natur, formt er ein Ganzes, wohl zusammenhängend, und in sich selbst wohl abgemessen, mit richtiger Anordnung und Zusammenfügung seiner Teile. Er bezeichnet das Gebiet jeder Leidenschaft, und kennt genau jeder derselben Ton und Maß, wodurch er sie mit Richtigkeit schildert; er zeichnet das Erhabene der Empfindungen und der Handlung, und unterscheidet das Schöne von dem </a:t>
            </a:r>
            <a:r>
              <a:rPr lang="de-DE" b="0" i="1" dirty="0" err="1">
                <a:solidFill>
                  <a:srgbClr val="000000"/>
                </a:solidFill>
                <a:effectLst/>
              </a:rPr>
              <a:t>Häßlichen</a:t>
            </a:r>
            <a:r>
              <a:rPr lang="de-DE" b="0" i="1" dirty="0">
                <a:solidFill>
                  <a:srgbClr val="000000"/>
                </a:solidFill>
                <a:effectLst/>
              </a:rPr>
              <a:t>, das Liebenswürdige von dem Verächtlichen.“ </a:t>
            </a:r>
          </a:p>
          <a:p>
            <a:pPr algn="just"/>
            <a:r>
              <a:rPr lang="de-DE" b="0" i="1" dirty="0">
                <a:solidFill>
                  <a:srgbClr val="000000"/>
                </a:solidFill>
                <a:effectLst/>
              </a:rPr>
              <a:t>- (Shaftes</a:t>
            </a:r>
            <a:r>
              <a:rPr lang="de-DE" i="1" dirty="0">
                <a:solidFill>
                  <a:srgbClr val="000000"/>
                </a:solidFill>
              </a:rPr>
              <a:t>bury (1710): </a:t>
            </a:r>
            <a:r>
              <a:rPr lang="de-DE" i="1" dirty="0" err="1">
                <a:solidFill>
                  <a:srgbClr val="000000"/>
                </a:solidFill>
              </a:rPr>
              <a:t>Advice</a:t>
            </a:r>
            <a:r>
              <a:rPr lang="de-DE" i="1" dirty="0">
                <a:solidFill>
                  <a:srgbClr val="000000"/>
                </a:solidFill>
              </a:rPr>
              <a:t> </a:t>
            </a:r>
            <a:r>
              <a:rPr lang="de-DE" i="1" dirty="0" err="1">
                <a:solidFill>
                  <a:srgbClr val="000000"/>
                </a:solidFill>
              </a:rPr>
              <a:t>to</a:t>
            </a:r>
            <a:r>
              <a:rPr lang="de-DE" i="1" dirty="0">
                <a:solidFill>
                  <a:srgbClr val="000000"/>
                </a:solidFill>
              </a:rPr>
              <a:t> an </a:t>
            </a:r>
            <a:r>
              <a:rPr lang="de-DE" i="1" dirty="0" err="1">
                <a:solidFill>
                  <a:srgbClr val="000000"/>
                </a:solidFill>
              </a:rPr>
              <a:t>author</a:t>
            </a:r>
            <a:r>
              <a:rPr lang="de-DE" i="1" dirty="0">
                <a:solidFill>
                  <a:srgbClr val="000000"/>
                </a:solidFill>
              </a:rPr>
              <a:t>)</a:t>
            </a:r>
            <a:endParaRPr lang="de-DE" i="1" dirty="0"/>
          </a:p>
        </p:txBody>
      </p:sp>
      <p:sp>
        <p:nvSpPr>
          <p:cNvPr id="9" name="TextBox 8">
            <a:extLst>
              <a:ext uri="{FF2B5EF4-FFF2-40B4-BE49-F238E27FC236}">
                <a16:creationId xmlns:a16="http://schemas.microsoft.com/office/drawing/2014/main" id="{817C61E2-FFDA-F65B-E9D2-192CFD9478FB}"/>
              </a:ext>
            </a:extLst>
          </p:cNvPr>
          <p:cNvSpPr txBox="1"/>
          <p:nvPr/>
        </p:nvSpPr>
        <p:spPr>
          <a:xfrm>
            <a:off x="201172" y="5313276"/>
            <a:ext cx="9943422" cy="1200329"/>
          </a:xfrm>
          <a:prstGeom prst="rect">
            <a:avLst/>
          </a:prstGeom>
          <a:noFill/>
        </p:spPr>
        <p:txBody>
          <a:bodyPr wrap="square" rtlCol="0">
            <a:spAutoFit/>
          </a:bodyPr>
          <a:lstStyle/>
          <a:p>
            <a:pPr marL="285750" indent="-285750">
              <a:buFont typeface="Arial" panose="020B0604020202020204" pitchFamily="34" charset="0"/>
              <a:buChar char="•"/>
            </a:pPr>
            <a:r>
              <a:rPr lang="en-US" dirty="0" err="1"/>
              <a:t>Diese</a:t>
            </a:r>
            <a:r>
              <a:rPr lang="en-US" dirty="0"/>
              <a:t> göttliche Schöpferkeit bedeutete </a:t>
            </a:r>
            <a:r>
              <a:rPr lang="en-US" b="1" dirty="0" err="1"/>
              <a:t>Unabhängigkeit</a:t>
            </a:r>
            <a:r>
              <a:rPr lang="en-US" b="1" dirty="0"/>
              <a:t> von </a:t>
            </a:r>
            <a:r>
              <a:rPr lang="en-US" b="1" dirty="0" err="1"/>
              <a:t>Vorbildern</a:t>
            </a:r>
            <a:r>
              <a:rPr lang="en-US" dirty="0"/>
              <a:t>.</a:t>
            </a:r>
          </a:p>
          <a:p>
            <a:pPr marL="285750" indent="-285750">
              <a:buFont typeface="Arial" panose="020B0604020202020204" pitchFamily="34" charset="0"/>
              <a:buChar char="•"/>
            </a:pPr>
            <a:r>
              <a:rPr lang="en-US" dirty="0"/>
              <a:t>Der Dichter </a:t>
            </a:r>
            <a:r>
              <a:rPr lang="en-US" dirty="0" err="1"/>
              <a:t>schaffte</a:t>
            </a:r>
            <a:r>
              <a:rPr lang="en-US" dirty="0"/>
              <a:t> </a:t>
            </a:r>
            <a:r>
              <a:rPr lang="en-US" b="1" dirty="0" err="1"/>
              <a:t>ein</a:t>
            </a:r>
            <a:r>
              <a:rPr lang="en-US" b="1" dirty="0"/>
              <a:t> </a:t>
            </a:r>
            <a:r>
              <a:rPr lang="en-US" b="1" dirty="0" err="1"/>
              <a:t>harmonisches</a:t>
            </a:r>
            <a:r>
              <a:rPr lang="en-US" b="1" dirty="0"/>
              <a:t> </a:t>
            </a:r>
            <a:r>
              <a:rPr lang="en-US" b="1" dirty="0" err="1"/>
              <a:t>Ganzen</a:t>
            </a:r>
            <a:r>
              <a:rPr lang="en-US" dirty="0"/>
              <a:t>. </a:t>
            </a:r>
          </a:p>
          <a:p>
            <a:pPr marL="285750" indent="-285750">
              <a:buFont typeface="Arial" panose="020B0604020202020204" pitchFamily="34" charset="0"/>
              <a:buChar char="•"/>
            </a:pPr>
            <a:r>
              <a:rPr lang="en-US" b="1" dirty="0" err="1"/>
              <a:t>Individualität</a:t>
            </a:r>
            <a:r>
              <a:rPr lang="en-US" dirty="0"/>
              <a:t> und </a:t>
            </a:r>
            <a:r>
              <a:rPr lang="en-US" b="1" dirty="0" err="1"/>
              <a:t>Originalität</a:t>
            </a:r>
            <a:r>
              <a:rPr lang="en-US" dirty="0"/>
              <a:t> </a:t>
            </a:r>
            <a:r>
              <a:rPr lang="en-US" dirty="0" err="1"/>
              <a:t>werden</a:t>
            </a:r>
            <a:r>
              <a:rPr lang="en-US" dirty="0"/>
              <a:t> </a:t>
            </a:r>
            <a:r>
              <a:rPr lang="en-US" dirty="0" err="1"/>
              <a:t>vor</a:t>
            </a:r>
            <a:r>
              <a:rPr lang="en-US" dirty="0"/>
              <a:t> </a:t>
            </a:r>
            <a:r>
              <a:rPr lang="en-US" dirty="0" err="1"/>
              <a:t>allem</a:t>
            </a:r>
            <a:r>
              <a:rPr lang="en-US" dirty="0"/>
              <a:t> </a:t>
            </a:r>
            <a:r>
              <a:rPr lang="en-US" dirty="0" err="1"/>
              <a:t>vom</a:t>
            </a:r>
            <a:r>
              <a:rPr lang="en-US" dirty="0"/>
              <a:t> </a:t>
            </a:r>
            <a:r>
              <a:rPr lang="en-US" dirty="0" err="1"/>
              <a:t>Künstler</a:t>
            </a:r>
            <a:r>
              <a:rPr lang="en-US" dirty="0"/>
              <a:t> </a:t>
            </a:r>
            <a:r>
              <a:rPr lang="en-US" dirty="0" err="1"/>
              <a:t>erwartet</a:t>
            </a:r>
            <a:r>
              <a:rPr lang="en-US" dirty="0"/>
              <a:t>.</a:t>
            </a:r>
          </a:p>
          <a:p>
            <a:pPr marL="285750" indent="-285750">
              <a:buFont typeface="Arial" panose="020B0604020202020204" pitchFamily="34" charset="0"/>
              <a:buChar char="•"/>
            </a:pPr>
            <a:r>
              <a:rPr lang="de-DE" b="1" dirty="0"/>
              <a:t>William Shakespeare</a:t>
            </a:r>
            <a:r>
              <a:rPr lang="de-DE" dirty="0"/>
              <a:t> war das verehrte Vorbild. Er gilt als die Personifikation des Poetischen.</a:t>
            </a:r>
            <a:endParaRPr lang="en-US" dirty="0"/>
          </a:p>
        </p:txBody>
      </p:sp>
    </p:spTree>
    <p:extLst>
      <p:ext uri="{BB962C8B-B14F-4D97-AF65-F5344CB8AC3E}">
        <p14:creationId xmlns:p14="http://schemas.microsoft.com/office/powerpoint/2010/main" val="17688456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Line 122">
            <a:extLst>
              <a:ext uri="{FF2B5EF4-FFF2-40B4-BE49-F238E27FC236}">
                <a16:creationId xmlns:a16="http://schemas.microsoft.com/office/drawing/2014/main" id="{13B8A74C-2084-41B2-883F-D3BFA5E8EEDF}"/>
              </a:ext>
            </a:extLst>
          </p:cNvPr>
          <p:cNvSpPr>
            <a:spLocks noChangeShapeType="1"/>
          </p:cNvSpPr>
          <p:nvPr/>
        </p:nvSpPr>
        <p:spPr bwMode="auto">
          <a:xfrm>
            <a:off x="209548" y="890561"/>
            <a:ext cx="11772901" cy="0"/>
          </a:xfrm>
          <a:prstGeom prst="line">
            <a:avLst/>
          </a:prstGeom>
          <a:noFill/>
          <a:ln w="3175" cap="rnd">
            <a:solidFill>
              <a:srgbClr val="007079"/>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GB" dirty="0">
              <a:solidFill>
                <a:srgbClr val="333333"/>
              </a:solidFill>
              <a:latin typeface="Arial"/>
              <a:cs typeface="Arial" charset="0"/>
            </a:endParaRPr>
          </a:p>
        </p:txBody>
      </p:sp>
      <p:sp>
        <p:nvSpPr>
          <p:cNvPr id="85" name="Title 1">
            <a:extLst>
              <a:ext uri="{FF2B5EF4-FFF2-40B4-BE49-F238E27FC236}">
                <a16:creationId xmlns:a16="http://schemas.microsoft.com/office/drawing/2014/main" id="{8CBD47BD-5285-40CA-B9F8-3311B450FF70}"/>
              </a:ext>
            </a:extLst>
          </p:cNvPr>
          <p:cNvSpPr txBox="1">
            <a:spLocks/>
          </p:cNvSpPr>
          <p:nvPr/>
        </p:nvSpPr>
        <p:spPr>
          <a:xfrm>
            <a:off x="256207" y="-152315"/>
            <a:ext cx="11734618" cy="1152525"/>
          </a:xfrm>
          <a:prstGeom prst="rect">
            <a:avLst/>
          </a:prstGeom>
        </p:spPr>
        <p:txBody>
          <a:bodyPr vert="horz" lIns="0" tIns="252000" rIns="0" bIns="144000" rtlCol="0" anchor="t">
            <a:noAutofit/>
          </a:bodyPr>
          <a:lstStyle>
            <a:lvl1pPr algn="l" defTabSz="914400" rtl="0" eaLnBrk="1" latinLnBrk="0" hangingPunct="1">
              <a:lnSpc>
                <a:spcPct val="100000"/>
              </a:lnSpc>
              <a:spcBef>
                <a:spcPct val="0"/>
              </a:spcBef>
              <a:buNone/>
              <a:defRPr sz="2400" kern="1200">
                <a:solidFill>
                  <a:schemeClr val="tx1"/>
                </a:solidFill>
                <a:latin typeface="+mj-lt"/>
                <a:ea typeface="+mj-ea"/>
                <a:cs typeface="+mj-cs"/>
              </a:defRPr>
            </a:lvl1pPr>
          </a:lstStyle>
          <a:p>
            <a:pPr>
              <a:spcAft>
                <a:spcPts val="600"/>
              </a:spcAft>
            </a:pPr>
            <a:r>
              <a:rPr lang="de-DE" sz="2000" dirty="0">
                <a:solidFill>
                  <a:schemeClr val="accent5">
                    <a:lumMod val="75000"/>
                  </a:schemeClr>
                </a:solidFill>
              </a:rPr>
              <a:t>Sturm und Drang, WS 2022</a:t>
            </a:r>
            <a:r>
              <a:rPr lang="en-US" sz="2000" dirty="0">
                <a:solidFill>
                  <a:schemeClr val="accent5">
                    <a:lumMod val="75000"/>
                  </a:schemeClr>
                </a:solidFill>
              </a:rPr>
              <a:t>/23 </a:t>
            </a:r>
            <a:r>
              <a:rPr lang="el-GR" sz="2000" i="1" dirty="0">
                <a:solidFill>
                  <a:schemeClr val="accent5">
                    <a:lumMod val="75000"/>
                  </a:schemeClr>
                </a:solidFill>
              </a:rPr>
              <a:t>– </a:t>
            </a:r>
            <a:r>
              <a:rPr lang="en-US" sz="2000" i="1" dirty="0">
                <a:solidFill>
                  <a:schemeClr val="accent5">
                    <a:lumMod val="75000"/>
                  </a:schemeClr>
                </a:solidFill>
              </a:rPr>
              <a:t>Myrto Papakonstantinou</a:t>
            </a:r>
          </a:p>
          <a:p>
            <a:pPr>
              <a:spcAft>
                <a:spcPts val="600"/>
              </a:spcAft>
            </a:pPr>
            <a:r>
              <a:rPr lang="nb-NO" dirty="0"/>
              <a:t>Sturm und Drang (1765-1785) - </a:t>
            </a:r>
            <a:r>
              <a:rPr lang="en-US" b="1" dirty="0">
                <a:solidFill>
                  <a:schemeClr val="accent5">
                    <a:lumMod val="75000"/>
                  </a:schemeClr>
                </a:solidFill>
              </a:rPr>
              <a:t>Der Genie – </a:t>
            </a:r>
            <a:r>
              <a:rPr lang="en-US" b="1" dirty="0" err="1">
                <a:solidFill>
                  <a:schemeClr val="accent5">
                    <a:lumMod val="75000"/>
                  </a:schemeClr>
                </a:solidFill>
              </a:rPr>
              <a:t>Begriff</a:t>
            </a:r>
            <a:endParaRPr lang="en-US" b="1" dirty="0">
              <a:solidFill>
                <a:schemeClr val="accent5">
                  <a:lumMod val="75000"/>
                </a:schemeClr>
              </a:solidFill>
            </a:endParaRPr>
          </a:p>
          <a:p>
            <a:pPr>
              <a:spcAft>
                <a:spcPts val="600"/>
              </a:spcAft>
            </a:pPr>
            <a:endParaRPr lang="en-GB" dirty="0"/>
          </a:p>
        </p:txBody>
      </p:sp>
      <p:sp>
        <p:nvSpPr>
          <p:cNvPr id="17" name="TextBox 16">
            <a:extLst>
              <a:ext uri="{FF2B5EF4-FFF2-40B4-BE49-F238E27FC236}">
                <a16:creationId xmlns:a16="http://schemas.microsoft.com/office/drawing/2014/main" id="{1FA3B144-4835-D009-882F-DA75F55520EC}"/>
              </a:ext>
            </a:extLst>
          </p:cNvPr>
          <p:cNvSpPr txBox="1"/>
          <p:nvPr/>
        </p:nvSpPr>
        <p:spPr>
          <a:xfrm>
            <a:off x="1157336" y="994470"/>
            <a:ext cx="10387748" cy="646331"/>
          </a:xfrm>
          <a:prstGeom prst="rect">
            <a:avLst/>
          </a:prstGeom>
          <a:noFill/>
        </p:spPr>
        <p:txBody>
          <a:bodyPr wrap="square" rtlCol="0">
            <a:spAutoFit/>
          </a:bodyPr>
          <a:lstStyle/>
          <a:p>
            <a:endParaRPr lang="en-US" dirty="0">
              <a:solidFill>
                <a:schemeClr val="accent1"/>
              </a:solidFill>
            </a:endParaRPr>
          </a:p>
          <a:p>
            <a:endParaRPr lang="en-US" dirty="0"/>
          </a:p>
        </p:txBody>
      </p:sp>
      <p:sp>
        <p:nvSpPr>
          <p:cNvPr id="6" name="TextBox 5">
            <a:extLst>
              <a:ext uri="{FF2B5EF4-FFF2-40B4-BE49-F238E27FC236}">
                <a16:creationId xmlns:a16="http://schemas.microsoft.com/office/drawing/2014/main" id="{9A3706DF-CB58-7E56-96D8-C9156DD72EA8}"/>
              </a:ext>
            </a:extLst>
          </p:cNvPr>
          <p:cNvSpPr txBox="1"/>
          <p:nvPr/>
        </p:nvSpPr>
        <p:spPr>
          <a:xfrm>
            <a:off x="149861" y="1104118"/>
            <a:ext cx="11734616" cy="369332"/>
          </a:xfrm>
          <a:prstGeom prst="rect">
            <a:avLst/>
          </a:prstGeom>
          <a:noFill/>
        </p:spPr>
        <p:txBody>
          <a:bodyPr wrap="square" rtlCol="0">
            <a:spAutoFit/>
          </a:bodyPr>
          <a:lstStyle/>
          <a:p>
            <a:pPr marL="285750" indent="-285750" algn="just">
              <a:buFont typeface="Arial" panose="020B0604020202020204" pitchFamily="34" charset="0"/>
              <a:buChar char="•"/>
            </a:pPr>
            <a:r>
              <a:rPr lang="de-DE" dirty="0"/>
              <a:t>Der </a:t>
            </a:r>
            <a:r>
              <a:rPr lang="de-DE" b="1" dirty="0"/>
              <a:t>Geniekult</a:t>
            </a:r>
            <a:r>
              <a:rPr lang="de-DE" dirty="0"/>
              <a:t> des Sturm und Drang zeigt sich am deutlichsten in Goethes Hymne </a:t>
            </a:r>
            <a:r>
              <a:rPr lang="de-DE" b="1" dirty="0"/>
              <a:t>"Prometheus" </a:t>
            </a:r>
            <a:r>
              <a:rPr lang="de-DE" dirty="0"/>
              <a:t>von 1774:</a:t>
            </a:r>
            <a:endParaRPr lang="de-DE" i="1" dirty="0"/>
          </a:p>
        </p:txBody>
      </p:sp>
      <p:sp>
        <p:nvSpPr>
          <p:cNvPr id="5" name="TextBox 4">
            <a:extLst>
              <a:ext uri="{FF2B5EF4-FFF2-40B4-BE49-F238E27FC236}">
                <a16:creationId xmlns:a16="http://schemas.microsoft.com/office/drawing/2014/main" id="{E7E67AEF-483D-D02C-FE1B-E240D21C2CEC}"/>
              </a:ext>
            </a:extLst>
          </p:cNvPr>
          <p:cNvSpPr txBox="1"/>
          <p:nvPr/>
        </p:nvSpPr>
        <p:spPr>
          <a:xfrm>
            <a:off x="3779583" y="1608423"/>
            <a:ext cx="3721051" cy="2862322"/>
          </a:xfrm>
          <a:prstGeom prst="rect">
            <a:avLst/>
          </a:prstGeom>
          <a:solidFill>
            <a:schemeClr val="accent1">
              <a:lumMod val="40000"/>
              <a:lumOff val="60000"/>
            </a:schemeClr>
          </a:solid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de-DE" sz="1800" b="0" i="1" u="none" strike="noStrike" kern="1200" cap="none" spc="0" normalizeH="0" baseline="0" noProof="0" dirty="0">
                <a:ln>
                  <a:noFill/>
                </a:ln>
                <a:solidFill>
                  <a:prstClr val="black"/>
                </a:solidFill>
                <a:effectLst/>
                <a:uLnTx/>
                <a:uFillTx/>
                <a:latin typeface="Calibri" panose="020F0502020204030204"/>
                <a:ea typeface="+mn-ea"/>
                <a:cs typeface="+mn-cs"/>
              </a:rPr>
              <a:t>… Ich kenn nichts Ärmeres</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de-DE" sz="1800" b="0" i="1" u="none" strike="noStrike" kern="1200" cap="none" spc="0" normalizeH="0" baseline="0" noProof="0" dirty="0">
                <a:ln>
                  <a:noFill/>
                </a:ln>
                <a:solidFill>
                  <a:prstClr val="black"/>
                </a:solidFill>
                <a:effectLst/>
                <a:uLnTx/>
                <a:uFillTx/>
                <a:latin typeface="Calibri" panose="020F0502020204030204"/>
                <a:ea typeface="+mn-ea"/>
                <a:cs typeface="+mn-cs"/>
              </a:rPr>
              <a:t>unter der Sonn als euch, Götter</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de-DE" sz="1800" b="0" i="1" u="none" strike="noStrike" kern="1200" cap="none" spc="0" normalizeH="0" baseline="0" noProof="0" dirty="0">
                <a:ln>
                  <a:noFill/>
                </a:ln>
                <a:solidFill>
                  <a:prstClr val="black"/>
                </a:solidFill>
                <a:effectLst/>
                <a:uLnTx/>
                <a:uFillTx/>
                <a:latin typeface="Calibri" panose="020F0502020204030204"/>
                <a:ea typeface="+mn-ea"/>
                <a:cs typeface="+mn-cs"/>
              </a:rPr>
              <a: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de-DE" sz="1800" b="0" i="1" u="none" strike="noStrike" kern="1200" cap="none" spc="0" normalizeH="0" baseline="0" noProof="0" dirty="0">
                <a:ln>
                  <a:noFill/>
                </a:ln>
                <a:solidFill>
                  <a:prstClr val="black"/>
                </a:solidFill>
                <a:effectLst/>
                <a:uLnTx/>
                <a:uFillTx/>
                <a:latin typeface="Calibri" panose="020F0502020204030204"/>
                <a:ea typeface="+mn-ea"/>
                <a:cs typeface="+mn-cs"/>
              </a:rPr>
              <a:t>Hier sitz ich, forme Menschen</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de-DE" sz="1800" b="0" i="1" u="none" strike="noStrike" kern="1200" cap="none" spc="0" normalizeH="0" baseline="0" noProof="0" dirty="0">
                <a:ln>
                  <a:noFill/>
                </a:ln>
                <a:solidFill>
                  <a:prstClr val="black"/>
                </a:solidFill>
                <a:effectLst/>
                <a:uLnTx/>
                <a:uFillTx/>
                <a:latin typeface="Calibri" panose="020F0502020204030204"/>
                <a:ea typeface="+mn-ea"/>
                <a:cs typeface="+mn-cs"/>
              </a:rPr>
              <a:t>Nach meinem Bilde,</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de-DE" sz="1800" b="0" i="1" u="none" strike="noStrike" kern="1200" cap="none" spc="0" normalizeH="0" baseline="0" noProof="0" dirty="0">
                <a:ln>
                  <a:noFill/>
                </a:ln>
                <a:solidFill>
                  <a:prstClr val="black"/>
                </a:solidFill>
                <a:effectLst/>
                <a:uLnTx/>
                <a:uFillTx/>
                <a:latin typeface="Calibri" panose="020F0502020204030204"/>
                <a:ea typeface="+mn-ea"/>
                <a:cs typeface="+mn-cs"/>
              </a:rPr>
              <a:t>Ein Geschlecht das mir gleich sei,</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de-DE" sz="1800" b="0" i="1" u="none" strike="noStrike" kern="1200" cap="none" spc="0" normalizeH="0" baseline="0" noProof="0" dirty="0">
                <a:ln>
                  <a:noFill/>
                </a:ln>
                <a:solidFill>
                  <a:prstClr val="black"/>
                </a:solidFill>
                <a:effectLst/>
                <a:uLnTx/>
                <a:uFillTx/>
                <a:latin typeface="Calibri" panose="020F0502020204030204"/>
                <a:ea typeface="+mn-ea"/>
                <a:cs typeface="+mn-cs"/>
              </a:rPr>
              <a:t>Zu leiden, zu weinen,</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de-DE" sz="1800" b="0" i="1" u="none" strike="noStrike" kern="1200" cap="none" spc="0" normalizeH="0" baseline="0" noProof="0" dirty="0">
                <a:ln>
                  <a:noFill/>
                </a:ln>
                <a:solidFill>
                  <a:prstClr val="black"/>
                </a:solidFill>
                <a:effectLst/>
                <a:uLnTx/>
                <a:uFillTx/>
                <a:latin typeface="Calibri" panose="020F0502020204030204"/>
                <a:ea typeface="+mn-ea"/>
                <a:cs typeface="+mn-cs"/>
              </a:rPr>
              <a:t>Zu genießen und zu freuen sich</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de-DE" sz="1800" b="0" i="1" u="none" strike="noStrike" kern="1200" cap="none" spc="0" normalizeH="0" baseline="0" noProof="0" dirty="0">
                <a:ln>
                  <a:noFill/>
                </a:ln>
                <a:solidFill>
                  <a:prstClr val="black"/>
                </a:solidFill>
                <a:effectLst/>
                <a:uLnTx/>
                <a:uFillTx/>
                <a:latin typeface="Calibri" panose="020F0502020204030204"/>
                <a:ea typeface="+mn-ea"/>
                <a:cs typeface="+mn-cs"/>
              </a:rPr>
              <a:t>Und dein nicht zu achten,</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de-DE" sz="1800" b="0" i="1" u="none" strike="noStrike" kern="1200" cap="none" spc="0" normalizeH="0" baseline="0" noProof="0" dirty="0">
                <a:ln>
                  <a:noFill/>
                </a:ln>
                <a:solidFill>
                  <a:prstClr val="black"/>
                </a:solidFill>
                <a:effectLst/>
                <a:uLnTx/>
                <a:uFillTx/>
                <a:latin typeface="Calibri" panose="020F0502020204030204"/>
                <a:ea typeface="+mn-ea"/>
                <a:cs typeface="+mn-cs"/>
              </a:rPr>
              <a:t>Wie ich!</a:t>
            </a:r>
            <a:endParaRPr lang="el-GR" dirty="0"/>
          </a:p>
        </p:txBody>
      </p:sp>
      <p:sp>
        <p:nvSpPr>
          <p:cNvPr id="7" name="TextBox 6">
            <a:extLst>
              <a:ext uri="{FF2B5EF4-FFF2-40B4-BE49-F238E27FC236}">
                <a16:creationId xmlns:a16="http://schemas.microsoft.com/office/drawing/2014/main" id="{39E3AB9A-1625-3E49-1125-65B45099C409}"/>
              </a:ext>
            </a:extLst>
          </p:cNvPr>
          <p:cNvSpPr txBox="1"/>
          <p:nvPr/>
        </p:nvSpPr>
        <p:spPr>
          <a:xfrm>
            <a:off x="209547" y="4638514"/>
            <a:ext cx="11734617" cy="2031325"/>
          </a:xfrm>
          <a:prstGeom prst="rect">
            <a:avLst/>
          </a:prstGeom>
          <a:noFill/>
        </p:spPr>
        <p:txBody>
          <a:bodyPr wrap="square" rtlCol="0">
            <a:spAutoFit/>
          </a:bodyPr>
          <a:lstStyle/>
          <a:p>
            <a:pPr marL="285750" indent="-285750">
              <a:buFont typeface="Arial" panose="020B0604020202020204" pitchFamily="34" charset="0"/>
              <a:buChar char="•"/>
            </a:pPr>
            <a:r>
              <a:rPr lang="de-DE" dirty="0">
                <a:solidFill>
                  <a:prstClr val="black"/>
                </a:solidFill>
              </a:rPr>
              <a:t>Es geht um einen </a:t>
            </a:r>
            <a:r>
              <a:rPr lang="de-DE" b="1" dirty="0">
                <a:solidFill>
                  <a:prstClr val="black"/>
                </a:solidFill>
              </a:rPr>
              <a:t>Protest gegen Normen und Vorgaben</a:t>
            </a:r>
            <a:r>
              <a:rPr lang="de-DE" dirty="0">
                <a:solidFill>
                  <a:prstClr val="black"/>
                </a:solidFill>
              </a:rPr>
              <a:t>.</a:t>
            </a:r>
          </a:p>
          <a:p>
            <a:pPr marL="285750" indent="-285750">
              <a:buFont typeface="Arial" panose="020B0604020202020204" pitchFamily="34" charset="0"/>
              <a:buChar char="•"/>
            </a:pPr>
            <a:r>
              <a:rPr lang="de-DE" dirty="0">
                <a:solidFill>
                  <a:prstClr val="black"/>
                </a:solidFill>
              </a:rPr>
              <a:t>Verherrlichung des Genies, das </a:t>
            </a:r>
            <a:r>
              <a:rPr lang="de-DE" b="1" dirty="0">
                <a:solidFill>
                  <a:prstClr val="black"/>
                </a:solidFill>
              </a:rPr>
              <a:t>sich trotzig von Autoritäten abwendet</a:t>
            </a:r>
            <a:r>
              <a:rPr lang="de-DE" dirty="0">
                <a:solidFill>
                  <a:prstClr val="black"/>
                </a:solidFill>
              </a:rPr>
              <a:t> und selbstbewusst eigene Schöpfungen hervorbringt.</a:t>
            </a:r>
          </a:p>
          <a:p>
            <a:pPr marL="285750" indent="-285750">
              <a:buFont typeface="Arial" panose="020B0604020202020204" pitchFamily="34" charset="0"/>
              <a:buChar char="•"/>
            </a:pPr>
            <a:r>
              <a:rPr lang="de-DE" b="1" dirty="0">
                <a:solidFill>
                  <a:prstClr val="black"/>
                </a:solidFill>
              </a:rPr>
              <a:t>Das Schöpferische</a:t>
            </a:r>
            <a:r>
              <a:rPr lang="de-DE" dirty="0">
                <a:solidFill>
                  <a:prstClr val="black"/>
                </a:solidFill>
              </a:rPr>
              <a:t> am Menschen ist </a:t>
            </a:r>
            <a:r>
              <a:rPr lang="de-DE" b="1" dirty="0">
                <a:solidFill>
                  <a:prstClr val="black"/>
                </a:solidFill>
              </a:rPr>
              <a:t>das Göttliche</a:t>
            </a:r>
            <a:r>
              <a:rPr lang="de-DE" dirty="0">
                <a:solidFill>
                  <a:prstClr val="black"/>
                </a:solidFill>
              </a:rPr>
              <a:t>. </a:t>
            </a:r>
          </a:p>
          <a:p>
            <a:pPr marL="285750" indent="-285750">
              <a:buFont typeface="Arial" panose="020B0604020202020204" pitchFamily="34" charset="0"/>
              <a:buChar char="•"/>
            </a:pPr>
            <a:r>
              <a:rPr lang="de-DE" dirty="0"/>
              <a:t>Die Prometheus – Figur steht für den genialen, regelfreien Dichter, der </a:t>
            </a:r>
            <a:r>
              <a:rPr lang="de-DE" b="1" dirty="0"/>
              <a:t>auch Menschen erschafft</a:t>
            </a:r>
            <a:r>
              <a:rPr lang="de-DE" dirty="0"/>
              <a:t>.</a:t>
            </a:r>
          </a:p>
          <a:p>
            <a:pPr marL="285750" indent="-285750">
              <a:buFont typeface="Arial" panose="020B0604020202020204" pitchFamily="34" charset="0"/>
              <a:buChar char="•"/>
            </a:pPr>
            <a:r>
              <a:rPr lang="de-DE" b="1" dirty="0"/>
              <a:t>Die Kunst </a:t>
            </a:r>
            <a:r>
              <a:rPr lang="de-DE" dirty="0"/>
              <a:t>wird als </a:t>
            </a:r>
            <a:r>
              <a:rPr lang="de-DE" b="1" dirty="0"/>
              <a:t>autonome Erschaffung neuer Welten </a:t>
            </a:r>
            <a:r>
              <a:rPr lang="de-DE" dirty="0"/>
              <a:t>betrachtet.</a:t>
            </a:r>
          </a:p>
          <a:p>
            <a:endParaRPr lang="el-GR" dirty="0"/>
          </a:p>
        </p:txBody>
      </p:sp>
    </p:spTree>
    <p:extLst>
      <p:ext uri="{BB962C8B-B14F-4D97-AF65-F5344CB8AC3E}">
        <p14:creationId xmlns:p14="http://schemas.microsoft.com/office/powerpoint/2010/main" val="39765091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Line 122">
            <a:extLst>
              <a:ext uri="{FF2B5EF4-FFF2-40B4-BE49-F238E27FC236}">
                <a16:creationId xmlns:a16="http://schemas.microsoft.com/office/drawing/2014/main" id="{13B8A74C-2084-41B2-883F-D3BFA5E8EEDF}"/>
              </a:ext>
            </a:extLst>
          </p:cNvPr>
          <p:cNvSpPr>
            <a:spLocks noChangeShapeType="1"/>
          </p:cNvSpPr>
          <p:nvPr/>
        </p:nvSpPr>
        <p:spPr bwMode="auto">
          <a:xfrm>
            <a:off x="209548" y="890561"/>
            <a:ext cx="11772901" cy="0"/>
          </a:xfrm>
          <a:prstGeom prst="line">
            <a:avLst/>
          </a:prstGeom>
          <a:noFill/>
          <a:ln w="3175" cap="rnd">
            <a:solidFill>
              <a:srgbClr val="007079"/>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GB" dirty="0">
              <a:solidFill>
                <a:srgbClr val="333333"/>
              </a:solidFill>
              <a:latin typeface="Arial"/>
              <a:cs typeface="Arial" charset="0"/>
            </a:endParaRPr>
          </a:p>
        </p:txBody>
      </p:sp>
      <p:sp>
        <p:nvSpPr>
          <p:cNvPr id="85" name="Title 1">
            <a:extLst>
              <a:ext uri="{FF2B5EF4-FFF2-40B4-BE49-F238E27FC236}">
                <a16:creationId xmlns:a16="http://schemas.microsoft.com/office/drawing/2014/main" id="{8CBD47BD-5285-40CA-B9F8-3311B450FF70}"/>
              </a:ext>
            </a:extLst>
          </p:cNvPr>
          <p:cNvSpPr txBox="1">
            <a:spLocks/>
          </p:cNvSpPr>
          <p:nvPr/>
        </p:nvSpPr>
        <p:spPr>
          <a:xfrm>
            <a:off x="256207" y="-152315"/>
            <a:ext cx="11734618" cy="1152525"/>
          </a:xfrm>
          <a:prstGeom prst="rect">
            <a:avLst/>
          </a:prstGeom>
        </p:spPr>
        <p:txBody>
          <a:bodyPr vert="horz" lIns="0" tIns="252000" rIns="0" bIns="144000" rtlCol="0" anchor="t">
            <a:noAutofit/>
          </a:bodyPr>
          <a:lstStyle>
            <a:lvl1pPr algn="l" defTabSz="914400" rtl="0" eaLnBrk="1" latinLnBrk="0" hangingPunct="1">
              <a:lnSpc>
                <a:spcPct val="100000"/>
              </a:lnSpc>
              <a:spcBef>
                <a:spcPct val="0"/>
              </a:spcBef>
              <a:buNone/>
              <a:defRPr sz="2400" kern="1200">
                <a:solidFill>
                  <a:schemeClr val="tx1"/>
                </a:solidFill>
                <a:latin typeface="+mj-lt"/>
                <a:ea typeface="+mj-ea"/>
                <a:cs typeface="+mj-cs"/>
              </a:defRPr>
            </a:lvl1pPr>
          </a:lstStyle>
          <a:p>
            <a:pPr>
              <a:spcAft>
                <a:spcPts val="600"/>
              </a:spcAft>
            </a:pPr>
            <a:r>
              <a:rPr lang="de-DE" sz="2000" dirty="0">
                <a:solidFill>
                  <a:schemeClr val="accent5">
                    <a:lumMod val="75000"/>
                  </a:schemeClr>
                </a:solidFill>
              </a:rPr>
              <a:t>Sturm und Drang, WS 2022</a:t>
            </a:r>
            <a:r>
              <a:rPr lang="en-US" sz="2000" dirty="0">
                <a:solidFill>
                  <a:schemeClr val="accent5">
                    <a:lumMod val="75000"/>
                  </a:schemeClr>
                </a:solidFill>
              </a:rPr>
              <a:t>/23 </a:t>
            </a:r>
            <a:r>
              <a:rPr lang="el-GR" sz="2000" i="1" dirty="0">
                <a:solidFill>
                  <a:schemeClr val="accent5">
                    <a:lumMod val="75000"/>
                  </a:schemeClr>
                </a:solidFill>
              </a:rPr>
              <a:t>– </a:t>
            </a:r>
            <a:r>
              <a:rPr lang="en-US" sz="2000" i="1" dirty="0">
                <a:solidFill>
                  <a:schemeClr val="accent5">
                    <a:lumMod val="75000"/>
                  </a:schemeClr>
                </a:solidFill>
              </a:rPr>
              <a:t>Myrto Papakonstantinou</a:t>
            </a:r>
          </a:p>
          <a:p>
            <a:pPr>
              <a:spcAft>
                <a:spcPts val="600"/>
              </a:spcAft>
            </a:pPr>
            <a:r>
              <a:rPr lang="nb-NO" dirty="0"/>
              <a:t>Sturm und Drang (1765-1785) - </a:t>
            </a:r>
            <a:r>
              <a:rPr lang="de-DE" b="1" dirty="0">
                <a:solidFill>
                  <a:schemeClr val="accent5">
                    <a:lumMod val="75000"/>
                  </a:schemeClr>
                </a:solidFill>
                <a:latin typeface="+mj-lt"/>
                <a:ea typeface="+mj-ea"/>
                <a:cs typeface="+mj-cs"/>
              </a:rPr>
              <a:t>Johann Gottfried Herder (1744-1802):</a:t>
            </a:r>
          </a:p>
          <a:p>
            <a:pPr>
              <a:spcAft>
                <a:spcPts val="600"/>
              </a:spcAft>
            </a:pPr>
            <a:endParaRPr lang="en-GB" dirty="0"/>
          </a:p>
        </p:txBody>
      </p:sp>
      <p:sp>
        <p:nvSpPr>
          <p:cNvPr id="5" name="TextBox 4">
            <a:extLst>
              <a:ext uri="{FF2B5EF4-FFF2-40B4-BE49-F238E27FC236}">
                <a16:creationId xmlns:a16="http://schemas.microsoft.com/office/drawing/2014/main" id="{9EE6B0D8-B31F-D021-59E8-27EF8829BBEE}"/>
              </a:ext>
            </a:extLst>
          </p:cNvPr>
          <p:cNvSpPr txBox="1"/>
          <p:nvPr/>
        </p:nvSpPr>
        <p:spPr>
          <a:xfrm>
            <a:off x="262816" y="1144753"/>
            <a:ext cx="11978096" cy="1754326"/>
          </a:xfrm>
          <a:prstGeom prst="rect">
            <a:avLst/>
          </a:prstGeom>
          <a:noFill/>
        </p:spPr>
        <p:txBody>
          <a:bodyPr wrap="square" rtlCol="0">
            <a:spAutoFit/>
          </a:bodyPr>
          <a:lstStyle/>
          <a:p>
            <a:pPr marL="285750" indent="-285750">
              <a:buFont typeface="Arial" panose="020B0604020202020204" pitchFamily="34" charset="0"/>
              <a:buChar char="•"/>
            </a:pPr>
            <a:r>
              <a:rPr kumimoji="0" lang="de-DE" sz="1800" b="1" i="0" u="none" strike="noStrike" kern="1200" cap="none" spc="0" normalizeH="0" baseline="0" noProof="0" dirty="0">
                <a:ln>
                  <a:noFill/>
                </a:ln>
                <a:solidFill>
                  <a:prstClr val="black"/>
                </a:solidFill>
                <a:effectLst/>
                <a:uLnTx/>
                <a:uFillTx/>
                <a:latin typeface="Calibri" panose="020F0502020204030204"/>
                <a:ea typeface="+mn-ea"/>
                <a:cs typeface="+mn-cs"/>
              </a:rPr>
              <a:t>Herder</a:t>
            </a:r>
            <a:r>
              <a:rPr kumimoji="0" lang="de-DE" sz="1800" i="0" u="none" strike="noStrike" kern="1200" cap="none" spc="0" normalizeH="0" baseline="0" noProof="0" dirty="0">
                <a:ln>
                  <a:noFill/>
                </a:ln>
                <a:solidFill>
                  <a:prstClr val="black"/>
                </a:solidFill>
                <a:effectLst/>
                <a:uLnTx/>
                <a:uFillTx/>
                <a:latin typeface="Calibri" panose="020F0502020204030204"/>
                <a:ea typeface="+mn-ea"/>
                <a:cs typeface="+mn-cs"/>
              </a:rPr>
              <a:t> kann als der wichtigster </a:t>
            </a:r>
            <a:r>
              <a:rPr kumimoji="0" lang="de-DE" sz="1800" b="1" i="0" u="none" strike="noStrike" kern="1200" cap="none" spc="0" normalizeH="0" baseline="0" noProof="0" dirty="0">
                <a:ln>
                  <a:noFill/>
                </a:ln>
                <a:solidFill>
                  <a:prstClr val="black"/>
                </a:solidFill>
                <a:effectLst/>
                <a:uLnTx/>
                <a:uFillTx/>
                <a:latin typeface="Calibri" panose="020F0502020204030204"/>
                <a:ea typeface="+mn-ea"/>
                <a:cs typeface="+mn-cs"/>
              </a:rPr>
              <a:t>Ideengeber </a:t>
            </a:r>
            <a:r>
              <a:rPr kumimoji="0" lang="de-DE" sz="1800" i="0" u="none" strike="noStrike" kern="1200" cap="none" spc="0" normalizeH="0" baseline="0" noProof="0" dirty="0">
                <a:ln>
                  <a:noFill/>
                </a:ln>
                <a:solidFill>
                  <a:prstClr val="black"/>
                </a:solidFill>
                <a:effectLst/>
                <a:uLnTx/>
                <a:uFillTx/>
                <a:latin typeface="Calibri" panose="020F0502020204030204"/>
                <a:ea typeface="+mn-ea"/>
                <a:cs typeface="+mn-cs"/>
              </a:rPr>
              <a:t>und </a:t>
            </a:r>
            <a:r>
              <a:rPr kumimoji="0" lang="de-DE" sz="1800" b="1" i="0" u="none" strike="noStrike" kern="1200" cap="none" spc="0" normalizeH="0" baseline="0" noProof="0" dirty="0">
                <a:ln>
                  <a:noFill/>
                </a:ln>
                <a:solidFill>
                  <a:prstClr val="black"/>
                </a:solidFill>
                <a:effectLst/>
                <a:uLnTx/>
                <a:uFillTx/>
                <a:latin typeface="Calibri" panose="020F0502020204030204"/>
                <a:ea typeface="+mn-ea"/>
                <a:cs typeface="+mn-cs"/>
              </a:rPr>
              <a:t>Haupt-Repräsentant</a:t>
            </a:r>
            <a:r>
              <a:rPr kumimoji="0" lang="de-DE" sz="1800" i="0" u="none" strike="noStrike" kern="1200" cap="none" spc="0" normalizeH="0" baseline="0" noProof="0" dirty="0">
                <a:ln>
                  <a:noFill/>
                </a:ln>
                <a:solidFill>
                  <a:prstClr val="black"/>
                </a:solidFill>
                <a:effectLst/>
                <a:uLnTx/>
                <a:uFillTx/>
                <a:latin typeface="Calibri" panose="020F0502020204030204"/>
                <a:ea typeface="+mn-ea"/>
                <a:cs typeface="+mn-cs"/>
              </a:rPr>
              <a:t> dieser Epoche gelten. </a:t>
            </a:r>
          </a:p>
          <a:p>
            <a:pPr marL="285750" indent="-285750">
              <a:buFont typeface="Arial" panose="020B0604020202020204" pitchFamily="34" charset="0"/>
              <a:buChar char="•"/>
            </a:pPr>
            <a:r>
              <a:rPr kumimoji="0" lang="de-DE" sz="1800" i="0" u="none" strike="noStrike" kern="1200" cap="none" spc="0" normalizeH="0" baseline="0" noProof="0" dirty="0">
                <a:ln>
                  <a:noFill/>
                </a:ln>
                <a:solidFill>
                  <a:prstClr val="black"/>
                </a:solidFill>
                <a:effectLst/>
                <a:uLnTx/>
                <a:uFillTx/>
                <a:latin typeface="Calibri" panose="020F0502020204030204"/>
                <a:ea typeface="+mn-ea"/>
                <a:cs typeface="+mn-cs"/>
              </a:rPr>
              <a:t>Als Initialereignis für den Sturm und </a:t>
            </a:r>
            <a:r>
              <a:rPr lang="de-DE" dirty="0">
                <a:solidFill>
                  <a:prstClr val="black"/>
                </a:solidFill>
                <a:latin typeface="Calibri" panose="020F0502020204030204"/>
              </a:rPr>
              <a:t>Drang gilt </a:t>
            </a:r>
            <a:r>
              <a:rPr lang="de-DE" b="1" dirty="0">
                <a:solidFill>
                  <a:prstClr val="black"/>
                </a:solidFill>
                <a:latin typeface="Calibri" panose="020F0502020204030204"/>
              </a:rPr>
              <a:t>Herders Reise von Riga nach Frankreich 1769</a:t>
            </a:r>
            <a:r>
              <a:rPr lang="de-DE" dirty="0">
                <a:solidFill>
                  <a:prstClr val="black"/>
                </a:solidFill>
                <a:latin typeface="Calibri" panose="020F0502020204030204"/>
              </a:rPr>
              <a:t>.</a:t>
            </a:r>
          </a:p>
          <a:p>
            <a:pPr marL="285750" indent="-285750">
              <a:buFont typeface="Arial" panose="020B0604020202020204" pitchFamily="34" charset="0"/>
              <a:buChar char="•"/>
            </a:pPr>
            <a:r>
              <a:rPr lang="de-DE" dirty="0">
                <a:solidFill>
                  <a:prstClr val="black"/>
                </a:solidFill>
                <a:latin typeface="Calibri" panose="020F0502020204030204"/>
              </a:rPr>
              <a:t>Diese dient der Bewältigung seiner Lebenskrise.</a:t>
            </a:r>
          </a:p>
          <a:p>
            <a:pPr marL="285750" indent="-285750">
              <a:buFont typeface="Arial" panose="020B0604020202020204" pitchFamily="34" charset="0"/>
              <a:buChar char="•"/>
            </a:pPr>
            <a:r>
              <a:rPr lang="de-DE" dirty="0">
                <a:solidFill>
                  <a:prstClr val="black"/>
                </a:solidFill>
                <a:latin typeface="Calibri" panose="020F0502020204030204"/>
              </a:rPr>
              <a:t>Seiner Krise liegt Rousseaus Leitidee über die </a:t>
            </a:r>
            <a:r>
              <a:rPr lang="de-DE" b="1" dirty="0">
                <a:solidFill>
                  <a:prstClr val="black"/>
                </a:solidFill>
                <a:latin typeface="Calibri" panose="020F0502020204030204"/>
              </a:rPr>
              <a:t>Abkehr von theoretisch – rationalistischer Kultur </a:t>
            </a:r>
            <a:r>
              <a:rPr lang="de-DE" dirty="0">
                <a:solidFill>
                  <a:prstClr val="black"/>
                </a:solidFill>
                <a:latin typeface="Calibri" panose="020F0502020204030204"/>
              </a:rPr>
              <a:t>zugrunde.</a:t>
            </a:r>
          </a:p>
          <a:p>
            <a:pPr marL="285750" indent="-285750">
              <a:buFont typeface="Arial" panose="020B0604020202020204" pitchFamily="34" charset="0"/>
              <a:buChar char="•"/>
            </a:pPr>
            <a:r>
              <a:rPr lang="de-DE" dirty="0">
                <a:solidFill>
                  <a:prstClr val="black"/>
                </a:solidFill>
                <a:latin typeface="Calibri" panose="020F0502020204030204"/>
              </a:rPr>
              <a:t>Er will sich von gesellschaftlichen Konventionen lösen.</a:t>
            </a:r>
          </a:p>
          <a:p>
            <a:endParaRPr lang="de-DE" dirty="0">
              <a:solidFill>
                <a:prstClr val="black"/>
              </a:solidFill>
              <a:latin typeface="Calibri" panose="020F0502020204030204"/>
            </a:endParaRPr>
          </a:p>
        </p:txBody>
      </p:sp>
      <p:sp>
        <p:nvSpPr>
          <p:cNvPr id="2" name="TextBox 1">
            <a:extLst>
              <a:ext uri="{FF2B5EF4-FFF2-40B4-BE49-F238E27FC236}">
                <a16:creationId xmlns:a16="http://schemas.microsoft.com/office/drawing/2014/main" id="{B0DE0377-7E06-4485-F712-8B42A6EA4374}"/>
              </a:ext>
            </a:extLst>
          </p:cNvPr>
          <p:cNvSpPr txBox="1"/>
          <p:nvPr/>
        </p:nvSpPr>
        <p:spPr>
          <a:xfrm>
            <a:off x="1272539" y="3267158"/>
            <a:ext cx="9701953" cy="2308324"/>
          </a:xfrm>
          <a:prstGeom prst="rect">
            <a:avLst/>
          </a:prstGeom>
          <a:solidFill>
            <a:schemeClr val="accent1">
              <a:lumMod val="40000"/>
              <a:lumOff val="60000"/>
            </a:schemeClr>
          </a:solidFill>
        </p:spPr>
        <p:txBody>
          <a:bodyPr wrap="square" rtlCol="0">
            <a:spAutoFit/>
          </a:bodyPr>
          <a:lstStyle/>
          <a:p>
            <a:pPr algn="just"/>
            <a:r>
              <a:rPr lang="de-DE" i="1" dirty="0">
                <a:solidFill>
                  <a:srgbClr val="000000"/>
                </a:solidFill>
              </a:rPr>
              <a:t>„</a:t>
            </a:r>
            <a:r>
              <a:rPr lang="de-DE" b="0" i="1" dirty="0">
                <a:solidFill>
                  <a:srgbClr val="000000"/>
                </a:solidFill>
                <a:effectLst/>
              </a:rPr>
              <a:t>Den 3 Jun.</a:t>
            </a:r>
            <a:r>
              <a:rPr lang="de-DE" b="0" i="1" dirty="0">
                <a:solidFill>
                  <a:srgbClr val="505050"/>
                </a:solidFill>
                <a:effectLst/>
              </a:rPr>
              <a:t> </a:t>
            </a:r>
            <a:r>
              <a:rPr lang="de-DE" b="0" i="1" dirty="0" err="1">
                <a:solidFill>
                  <a:srgbClr val="000000"/>
                </a:solidFill>
                <a:effectLst/>
              </a:rPr>
              <a:t>reisete</a:t>
            </a:r>
            <a:r>
              <a:rPr lang="de-DE" b="0" i="1" dirty="0">
                <a:solidFill>
                  <a:srgbClr val="000000"/>
                </a:solidFill>
                <a:effectLst/>
              </a:rPr>
              <a:t> ich aus Riga ab und den 25/5. ging ich in See, um ich weiß nicht wohin? zu gehen. Ein großer Theil unsrer Lebensbegebenheiten hängt </a:t>
            </a:r>
            <a:r>
              <a:rPr lang="de-DE" b="0" i="1" dirty="0" err="1">
                <a:solidFill>
                  <a:srgbClr val="000000"/>
                </a:solidFill>
                <a:effectLst/>
              </a:rPr>
              <a:t>würklich</a:t>
            </a:r>
            <a:r>
              <a:rPr lang="de-DE" b="0" i="1" dirty="0">
                <a:solidFill>
                  <a:srgbClr val="000000"/>
                </a:solidFill>
                <a:effectLst/>
              </a:rPr>
              <a:t> vom Wurf von Zufällen ab. So kam ich nach Riga, so in mein geistliches Amt und so ward ich </a:t>
            </a:r>
            <a:r>
              <a:rPr lang="de-DE" b="0" i="1" dirty="0" err="1">
                <a:solidFill>
                  <a:srgbClr val="000000"/>
                </a:solidFill>
                <a:effectLst/>
              </a:rPr>
              <a:t>deßelben</a:t>
            </a:r>
            <a:r>
              <a:rPr lang="de-DE" b="0" i="1" dirty="0">
                <a:solidFill>
                  <a:srgbClr val="000000"/>
                </a:solidFill>
                <a:effectLst/>
              </a:rPr>
              <a:t> los; so ging ich auf Reisen. </a:t>
            </a:r>
          </a:p>
          <a:p>
            <a:pPr algn="just"/>
            <a:r>
              <a:rPr lang="de-DE" b="0" i="1" dirty="0">
                <a:solidFill>
                  <a:srgbClr val="000000"/>
                </a:solidFill>
                <a:effectLst/>
              </a:rPr>
              <a:t>Ich gefiel mir nicht, als Gesellschafter weder, in dem Kreise, da ich war; noch in der Ausschließung, die ich mir gegeben hatte. Ich gefiel mir nicht als Schullehrer, die Sphäre war [für] mich zu enge, zu fremde, zu unpassend, und ich für meine Sphäre zu weit, zu fremde, zu beschäftigt. Ich gefiel mir nicht, als Bürger, da meine häusliche Lebensart Einschränkungen, wenig wesentliche Nutzbarkeiten, und eine faule, oft </a:t>
            </a:r>
            <a:r>
              <a:rPr lang="de-DE" b="0" i="1" dirty="0" err="1">
                <a:solidFill>
                  <a:srgbClr val="000000"/>
                </a:solidFill>
                <a:effectLst/>
              </a:rPr>
              <a:t>eckle</a:t>
            </a:r>
            <a:r>
              <a:rPr lang="de-DE" b="0" i="1" dirty="0">
                <a:solidFill>
                  <a:srgbClr val="000000"/>
                </a:solidFill>
                <a:effectLst/>
              </a:rPr>
              <a:t> Ruhe hatte.“ – (Herder: Journal meiner Reise im Jahre 1769) </a:t>
            </a:r>
            <a:endParaRPr lang="el-GR" i="1" dirty="0"/>
          </a:p>
        </p:txBody>
      </p:sp>
    </p:spTree>
    <p:extLst>
      <p:ext uri="{BB962C8B-B14F-4D97-AF65-F5344CB8AC3E}">
        <p14:creationId xmlns:p14="http://schemas.microsoft.com/office/powerpoint/2010/main" val="42349066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Line 122">
            <a:extLst>
              <a:ext uri="{FF2B5EF4-FFF2-40B4-BE49-F238E27FC236}">
                <a16:creationId xmlns:a16="http://schemas.microsoft.com/office/drawing/2014/main" id="{13B8A74C-2084-41B2-883F-D3BFA5E8EEDF}"/>
              </a:ext>
            </a:extLst>
          </p:cNvPr>
          <p:cNvSpPr>
            <a:spLocks noChangeShapeType="1"/>
          </p:cNvSpPr>
          <p:nvPr/>
        </p:nvSpPr>
        <p:spPr bwMode="auto">
          <a:xfrm>
            <a:off x="209548" y="890561"/>
            <a:ext cx="11772901" cy="0"/>
          </a:xfrm>
          <a:prstGeom prst="line">
            <a:avLst/>
          </a:prstGeom>
          <a:noFill/>
          <a:ln w="3175" cap="rnd">
            <a:solidFill>
              <a:srgbClr val="007079"/>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GB" dirty="0">
              <a:solidFill>
                <a:srgbClr val="333333"/>
              </a:solidFill>
              <a:latin typeface="Arial"/>
              <a:cs typeface="Arial" charset="0"/>
            </a:endParaRPr>
          </a:p>
        </p:txBody>
      </p:sp>
      <p:sp>
        <p:nvSpPr>
          <p:cNvPr id="85" name="Title 1">
            <a:extLst>
              <a:ext uri="{FF2B5EF4-FFF2-40B4-BE49-F238E27FC236}">
                <a16:creationId xmlns:a16="http://schemas.microsoft.com/office/drawing/2014/main" id="{8CBD47BD-5285-40CA-B9F8-3311B450FF70}"/>
              </a:ext>
            </a:extLst>
          </p:cNvPr>
          <p:cNvSpPr txBox="1">
            <a:spLocks/>
          </p:cNvSpPr>
          <p:nvPr/>
        </p:nvSpPr>
        <p:spPr>
          <a:xfrm>
            <a:off x="256207" y="-152315"/>
            <a:ext cx="11734618" cy="1152525"/>
          </a:xfrm>
          <a:prstGeom prst="rect">
            <a:avLst/>
          </a:prstGeom>
        </p:spPr>
        <p:txBody>
          <a:bodyPr vert="horz" lIns="0" tIns="252000" rIns="0" bIns="144000" rtlCol="0" anchor="t">
            <a:noAutofit/>
          </a:bodyPr>
          <a:lstStyle>
            <a:lvl1pPr algn="l" defTabSz="914400" rtl="0" eaLnBrk="1" latinLnBrk="0" hangingPunct="1">
              <a:lnSpc>
                <a:spcPct val="100000"/>
              </a:lnSpc>
              <a:spcBef>
                <a:spcPct val="0"/>
              </a:spcBef>
              <a:buNone/>
              <a:defRPr sz="2400" kern="1200">
                <a:solidFill>
                  <a:schemeClr val="tx1"/>
                </a:solidFill>
                <a:latin typeface="+mj-lt"/>
                <a:ea typeface="+mj-ea"/>
                <a:cs typeface="+mj-cs"/>
              </a:defRPr>
            </a:lvl1pPr>
          </a:lstStyle>
          <a:p>
            <a:pPr>
              <a:spcAft>
                <a:spcPts val="600"/>
              </a:spcAft>
            </a:pPr>
            <a:r>
              <a:rPr lang="de-DE" sz="2000" dirty="0">
                <a:solidFill>
                  <a:schemeClr val="accent5">
                    <a:lumMod val="75000"/>
                  </a:schemeClr>
                </a:solidFill>
              </a:rPr>
              <a:t>Sturm und Drang, WS 2022</a:t>
            </a:r>
            <a:r>
              <a:rPr lang="en-US" sz="2000" dirty="0">
                <a:solidFill>
                  <a:schemeClr val="accent5">
                    <a:lumMod val="75000"/>
                  </a:schemeClr>
                </a:solidFill>
              </a:rPr>
              <a:t>/23 </a:t>
            </a:r>
            <a:r>
              <a:rPr lang="el-GR" sz="2000" i="1" dirty="0">
                <a:solidFill>
                  <a:schemeClr val="accent5">
                    <a:lumMod val="75000"/>
                  </a:schemeClr>
                </a:solidFill>
              </a:rPr>
              <a:t>– </a:t>
            </a:r>
            <a:r>
              <a:rPr lang="en-US" sz="2000" i="1" dirty="0">
                <a:solidFill>
                  <a:schemeClr val="accent5">
                    <a:lumMod val="75000"/>
                  </a:schemeClr>
                </a:solidFill>
              </a:rPr>
              <a:t>Myrto Papakonstantinou</a:t>
            </a:r>
          </a:p>
          <a:p>
            <a:pPr>
              <a:spcAft>
                <a:spcPts val="600"/>
              </a:spcAft>
            </a:pPr>
            <a:r>
              <a:rPr lang="nb-NO" dirty="0"/>
              <a:t>Sturm und Drang (1765-1785) - </a:t>
            </a:r>
            <a:r>
              <a:rPr lang="de-DE" b="1" dirty="0">
                <a:solidFill>
                  <a:schemeClr val="accent5">
                    <a:lumMod val="75000"/>
                  </a:schemeClr>
                </a:solidFill>
                <a:latin typeface="+mj-lt"/>
                <a:ea typeface="+mj-ea"/>
                <a:cs typeface="+mj-cs"/>
              </a:rPr>
              <a:t>Johann Gottfried Herder (1744-1802):</a:t>
            </a:r>
          </a:p>
          <a:p>
            <a:pPr>
              <a:spcAft>
                <a:spcPts val="600"/>
              </a:spcAft>
            </a:pPr>
            <a:endParaRPr lang="en-GB" dirty="0"/>
          </a:p>
        </p:txBody>
      </p:sp>
      <p:sp>
        <p:nvSpPr>
          <p:cNvPr id="4" name="TextBox 3">
            <a:extLst>
              <a:ext uri="{FF2B5EF4-FFF2-40B4-BE49-F238E27FC236}">
                <a16:creationId xmlns:a16="http://schemas.microsoft.com/office/drawing/2014/main" id="{170268BD-8D77-FDEF-9C3D-693C672A84E2}"/>
              </a:ext>
            </a:extLst>
          </p:cNvPr>
          <p:cNvSpPr txBox="1"/>
          <p:nvPr/>
        </p:nvSpPr>
        <p:spPr>
          <a:xfrm>
            <a:off x="209549" y="1162502"/>
            <a:ext cx="11461750" cy="1477328"/>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b="1" dirty="0">
                <a:solidFill>
                  <a:prstClr val="black"/>
                </a:solidFill>
                <a:latin typeface="Calibri" panose="020F0502020204030204"/>
              </a:rPr>
              <a:t>Genie</a:t>
            </a:r>
            <a:r>
              <a:rPr lang="de-DE" dirty="0">
                <a:solidFill>
                  <a:prstClr val="black"/>
                </a:solidFill>
                <a:latin typeface="Calibri" panose="020F0502020204030204"/>
              </a:rPr>
              <a:t> ist bei Herder </a:t>
            </a:r>
            <a:r>
              <a:rPr lang="de-DE" b="1" dirty="0">
                <a:solidFill>
                  <a:prstClr val="black"/>
                </a:solidFill>
                <a:latin typeface="Calibri" panose="020F0502020204030204"/>
              </a:rPr>
              <a:t>ein Teil  des schöpferischen Alls</a:t>
            </a:r>
            <a:r>
              <a:rPr lang="de-DE" dirty="0">
                <a:solidFill>
                  <a:prstClr val="black"/>
                </a:solidFill>
                <a:latin typeface="Calibri" panose="020F0502020204030204"/>
              </a:rPr>
              <a:t>.</a:t>
            </a:r>
            <a:endParaRPr kumimoji="0" lang="de-DE" sz="180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indent="-285750">
              <a:buFont typeface="Arial" panose="020B0604020202020204" pitchFamily="34" charset="0"/>
              <a:buChar char="•"/>
            </a:pPr>
            <a:r>
              <a:rPr lang="de-DE" dirty="0">
                <a:solidFill>
                  <a:prstClr val="black"/>
                </a:solidFill>
              </a:rPr>
              <a:t>Mit der Anlehnung an Spinoza, der Gott und Natur gleichgesetzt hatte, bezog Herder </a:t>
            </a:r>
            <a:r>
              <a:rPr lang="de-DE" b="1" dirty="0">
                <a:solidFill>
                  <a:prstClr val="black"/>
                </a:solidFill>
              </a:rPr>
              <a:t>das Genie als Teil der Natur</a:t>
            </a:r>
            <a:r>
              <a:rPr lang="de-DE" dirty="0">
                <a:solidFill>
                  <a:prstClr val="black"/>
                </a:solidFill>
              </a:rPr>
              <a:t> in die </a:t>
            </a:r>
            <a:r>
              <a:rPr lang="de-DE" b="1" dirty="0">
                <a:solidFill>
                  <a:prstClr val="black"/>
                </a:solidFill>
              </a:rPr>
              <a:t>göttliche Ganzheitsidee</a:t>
            </a:r>
            <a:r>
              <a:rPr lang="de-DE" dirty="0">
                <a:solidFill>
                  <a:prstClr val="black"/>
                </a:solidFill>
              </a:rPr>
              <a:t> ein. </a:t>
            </a:r>
          </a:p>
          <a:p>
            <a:pPr marL="285750" indent="-285750">
              <a:buFont typeface="Arial" panose="020B0604020202020204" pitchFamily="34" charset="0"/>
              <a:buChar char="•"/>
            </a:pPr>
            <a:r>
              <a:rPr lang="de-DE" dirty="0">
                <a:solidFill>
                  <a:prstClr val="black"/>
                </a:solidFill>
              </a:rPr>
              <a:t>Die </a:t>
            </a:r>
            <a:r>
              <a:rPr lang="de-DE" b="1" dirty="0">
                <a:solidFill>
                  <a:prstClr val="black"/>
                </a:solidFill>
              </a:rPr>
              <a:t>Poesie </a:t>
            </a:r>
            <a:r>
              <a:rPr lang="de-DE" dirty="0">
                <a:solidFill>
                  <a:prstClr val="black"/>
                </a:solidFill>
              </a:rPr>
              <a:t>ist nicht mehr Nachahmung der wirklichen, sondern </a:t>
            </a:r>
            <a:r>
              <a:rPr lang="de-DE" b="1" dirty="0">
                <a:solidFill>
                  <a:prstClr val="black"/>
                </a:solidFill>
              </a:rPr>
              <a:t>Schöpfung</a:t>
            </a:r>
            <a:r>
              <a:rPr lang="de-DE" dirty="0">
                <a:solidFill>
                  <a:prstClr val="black"/>
                </a:solidFill>
              </a:rPr>
              <a:t>, d.h. Nachahmung der möglichen Natur.</a:t>
            </a:r>
            <a:endParaRPr lang="el-GR" dirty="0"/>
          </a:p>
          <a:p>
            <a:pPr marL="285750" indent="-285750">
              <a:buFont typeface="Arial" panose="020B0604020202020204" pitchFamily="34" charset="0"/>
              <a:buChar char="•"/>
            </a:pPr>
            <a:r>
              <a:rPr lang="de-DE" dirty="0">
                <a:solidFill>
                  <a:prstClr val="black"/>
                </a:solidFill>
              </a:rPr>
              <a:t>Er übertrug die Gesetze des organisch-natürlichen Lebens auf die Kunst. </a:t>
            </a:r>
          </a:p>
        </p:txBody>
      </p:sp>
      <p:sp>
        <p:nvSpPr>
          <p:cNvPr id="6" name="TextBox 5">
            <a:extLst>
              <a:ext uri="{FF2B5EF4-FFF2-40B4-BE49-F238E27FC236}">
                <a16:creationId xmlns:a16="http://schemas.microsoft.com/office/drawing/2014/main" id="{156C65FC-B4E8-56C8-4391-AF25216C26A6}"/>
              </a:ext>
            </a:extLst>
          </p:cNvPr>
          <p:cNvSpPr txBox="1"/>
          <p:nvPr/>
        </p:nvSpPr>
        <p:spPr>
          <a:xfrm>
            <a:off x="209548" y="5545870"/>
            <a:ext cx="11591960" cy="646331"/>
          </a:xfrm>
          <a:prstGeom prst="rect">
            <a:avLst/>
          </a:prstGeom>
          <a:noFill/>
        </p:spPr>
        <p:txBody>
          <a:bodyPr wrap="square" rtlCol="0">
            <a:spAutoFit/>
          </a:bodyPr>
          <a:lstStyle/>
          <a:p>
            <a:pPr marL="285750" indent="-285750">
              <a:buFont typeface="Arial" panose="020B0604020202020204" pitchFamily="34" charset="0"/>
              <a:buChar char="•"/>
            </a:pPr>
            <a:r>
              <a:rPr lang="de-DE" dirty="0">
                <a:solidFill>
                  <a:prstClr val="black"/>
                </a:solidFill>
                <a:latin typeface="Calibri" panose="020F0502020204030204"/>
              </a:rPr>
              <a:t>D</a:t>
            </a:r>
            <a:r>
              <a:rPr kumimoji="0" lang="de-DE" sz="1800" i="0" u="none" strike="noStrike" kern="1200" cap="none" spc="0" normalizeH="0" baseline="0" noProof="0" dirty="0" err="1">
                <a:ln>
                  <a:noFill/>
                </a:ln>
                <a:solidFill>
                  <a:prstClr val="black"/>
                </a:solidFill>
                <a:effectLst/>
                <a:uLnTx/>
                <a:uFillTx/>
                <a:latin typeface="Calibri" panose="020F0502020204030204"/>
                <a:ea typeface="+mn-ea"/>
                <a:cs typeface="+mn-cs"/>
              </a:rPr>
              <a:t>ie</a:t>
            </a:r>
            <a:r>
              <a:rPr kumimoji="0" lang="de-DE" sz="180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de-DE" sz="1800" b="1" i="0" u="none" strike="noStrike" kern="1200" cap="none" spc="0" normalizeH="0" baseline="0" noProof="0" dirty="0">
                <a:ln>
                  <a:noFill/>
                </a:ln>
                <a:solidFill>
                  <a:prstClr val="black"/>
                </a:solidFill>
                <a:effectLst/>
                <a:uLnTx/>
                <a:uFillTx/>
                <a:latin typeface="Calibri" panose="020F0502020204030204"/>
                <a:ea typeface="+mn-ea"/>
                <a:cs typeface="+mn-cs"/>
              </a:rPr>
              <a:t>Affekte</a:t>
            </a:r>
            <a:r>
              <a:rPr kumimoji="0" lang="de-DE" sz="1800" i="0" u="none" strike="noStrike" kern="1200" cap="none" spc="0" normalizeH="0" baseline="0" noProof="0" dirty="0">
                <a:ln>
                  <a:noFill/>
                </a:ln>
                <a:solidFill>
                  <a:prstClr val="black"/>
                </a:solidFill>
                <a:effectLst/>
                <a:uLnTx/>
                <a:uFillTx/>
                <a:latin typeface="Calibri" panose="020F0502020204030204"/>
                <a:ea typeface="+mn-ea"/>
                <a:cs typeface="+mn-cs"/>
              </a:rPr>
              <a:t> werden als notwendig betrachtet und </a:t>
            </a:r>
            <a:r>
              <a:rPr lang="de-DE" dirty="0">
                <a:solidFill>
                  <a:prstClr val="black"/>
                </a:solidFill>
              </a:rPr>
              <a:t>die </a:t>
            </a:r>
            <a:r>
              <a:rPr lang="de-DE" b="1" dirty="0">
                <a:solidFill>
                  <a:prstClr val="black"/>
                </a:solidFill>
              </a:rPr>
              <a:t>Leidenschaft</a:t>
            </a:r>
            <a:r>
              <a:rPr lang="de-DE" dirty="0">
                <a:solidFill>
                  <a:prstClr val="black"/>
                </a:solidFill>
              </a:rPr>
              <a:t> wird dadurch rehabilitiert. </a:t>
            </a:r>
            <a:endParaRPr kumimoji="0" lang="de-DE" sz="180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indent="-285750">
              <a:buFont typeface="Arial" panose="020B0604020202020204" pitchFamily="34" charset="0"/>
              <a:buChar char="•"/>
            </a:pPr>
            <a:r>
              <a:rPr lang="de-DE" dirty="0">
                <a:solidFill>
                  <a:prstClr val="black"/>
                </a:solidFill>
              </a:rPr>
              <a:t>Die ideale Bildung solle </a:t>
            </a:r>
            <a:r>
              <a:rPr lang="de-DE" b="1" dirty="0">
                <a:solidFill>
                  <a:prstClr val="black"/>
                </a:solidFill>
              </a:rPr>
              <a:t>unkonventionelle Naturerlebnis </a:t>
            </a:r>
            <a:r>
              <a:rPr lang="de-DE" dirty="0">
                <a:solidFill>
                  <a:prstClr val="black"/>
                </a:solidFill>
              </a:rPr>
              <a:t>und </a:t>
            </a:r>
            <a:r>
              <a:rPr lang="de-DE" b="1" dirty="0">
                <a:solidFill>
                  <a:prstClr val="black"/>
                </a:solidFill>
              </a:rPr>
              <a:t>sinnenhaften Erfahrung </a:t>
            </a:r>
            <a:r>
              <a:rPr lang="de-DE" dirty="0">
                <a:solidFill>
                  <a:prstClr val="black"/>
                </a:solidFill>
              </a:rPr>
              <a:t>enthalten.</a:t>
            </a:r>
          </a:p>
        </p:txBody>
      </p:sp>
      <p:sp>
        <p:nvSpPr>
          <p:cNvPr id="2" name="TextBox 1">
            <a:extLst>
              <a:ext uri="{FF2B5EF4-FFF2-40B4-BE49-F238E27FC236}">
                <a16:creationId xmlns:a16="http://schemas.microsoft.com/office/drawing/2014/main" id="{CA2E60DC-039C-8303-6CE1-C161A135196D}"/>
              </a:ext>
            </a:extLst>
          </p:cNvPr>
          <p:cNvSpPr txBox="1"/>
          <p:nvPr/>
        </p:nvSpPr>
        <p:spPr>
          <a:xfrm>
            <a:off x="256208" y="2955741"/>
            <a:ext cx="11545300" cy="1200329"/>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b="1" dirty="0">
                <a:solidFill>
                  <a:prstClr val="black"/>
                </a:solidFill>
              </a:rPr>
              <a:t>Erkennen</a:t>
            </a:r>
            <a:r>
              <a:rPr lang="de-DE" dirty="0">
                <a:solidFill>
                  <a:prstClr val="black"/>
                </a:solidFill>
              </a:rPr>
              <a:t> und </a:t>
            </a:r>
            <a:r>
              <a:rPr lang="de-DE" b="1" dirty="0">
                <a:solidFill>
                  <a:prstClr val="black"/>
                </a:solidFill>
              </a:rPr>
              <a:t>Empfinden</a:t>
            </a:r>
            <a:r>
              <a:rPr lang="de-DE" dirty="0">
                <a:solidFill>
                  <a:prstClr val="black"/>
                </a:solidFill>
              </a:rPr>
              <a:t> bilden für Herder keinen Gegensatz.</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dirty="0">
                <a:solidFill>
                  <a:prstClr val="black"/>
                </a:solidFill>
              </a:rPr>
              <a:t>Beide bilden die Wahrnehmung des Menschen. </a:t>
            </a:r>
          </a:p>
          <a:p>
            <a:pPr marL="285750" lvl="0" indent="-285750">
              <a:buFont typeface="Arial" panose="020B0604020202020204" pitchFamily="34" charset="0"/>
              <a:buChar char="•"/>
              <a:defRPr/>
            </a:pPr>
            <a:r>
              <a:rPr lang="de-DE" dirty="0">
                <a:solidFill>
                  <a:prstClr val="black"/>
                </a:solidFill>
              </a:rPr>
              <a:t>Damit </a:t>
            </a:r>
            <a:r>
              <a:rPr lang="de-DE" b="1" dirty="0">
                <a:solidFill>
                  <a:prstClr val="black"/>
                </a:solidFill>
              </a:rPr>
              <a:t>hebt er die Trennung des Geistigen und des Körperlichen </a:t>
            </a:r>
            <a:r>
              <a:rPr lang="de-DE" dirty="0">
                <a:solidFill>
                  <a:prstClr val="black"/>
                </a:solidFill>
              </a:rPr>
              <a:t>(den Konflikt zwischen Vernunft und menschlicher Natur) auf.</a:t>
            </a:r>
          </a:p>
        </p:txBody>
      </p:sp>
      <p:sp>
        <p:nvSpPr>
          <p:cNvPr id="5" name="TextBox 4">
            <a:extLst>
              <a:ext uri="{FF2B5EF4-FFF2-40B4-BE49-F238E27FC236}">
                <a16:creationId xmlns:a16="http://schemas.microsoft.com/office/drawing/2014/main" id="{8CD8CEA0-3A28-C8E7-C21A-C054C208A27A}"/>
              </a:ext>
            </a:extLst>
          </p:cNvPr>
          <p:cNvSpPr txBox="1"/>
          <p:nvPr/>
        </p:nvSpPr>
        <p:spPr>
          <a:xfrm>
            <a:off x="1556259" y="4250805"/>
            <a:ext cx="9808816" cy="1200329"/>
          </a:xfrm>
          <a:prstGeom prst="rect">
            <a:avLst/>
          </a:prstGeom>
          <a:solidFill>
            <a:schemeClr val="accent1">
              <a:lumMod val="40000"/>
              <a:lumOff val="60000"/>
            </a:schemeClr>
          </a:solidFill>
        </p:spPr>
        <p:txBody>
          <a:bodyPr wrap="square" rtlCol="0">
            <a:spAutoFit/>
          </a:bodyPr>
          <a:lstStyle/>
          <a:p>
            <a:r>
              <a:rPr lang="de-DE" b="0" i="1" dirty="0">
                <a:solidFill>
                  <a:srgbClr val="202124"/>
                </a:solidFill>
                <a:effectLst/>
              </a:rPr>
              <a:t>„Erkennen und Empfinden scheinet für uns vermischte, </a:t>
            </a:r>
            <a:r>
              <a:rPr lang="de-DE" i="1" dirty="0">
                <a:solidFill>
                  <a:srgbClr val="202124"/>
                </a:solidFill>
                <a:effectLst/>
              </a:rPr>
              <a:t>zusammengesetzte Wesen in der Entfernung zweierlei; </a:t>
            </a:r>
            <a:r>
              <a:rPr lang="de-DE" b="0" i="1" dirty="0">
                <a:solidFill>
                  <a:srgbClr val="202124"/>
                </a:solidFill>
                <a:effectLst/>
              </a:rPr>
              <a:t>forschen wir aber näher, so </a:t>
            </a:r>
            <a:r>
              <a:rPr lang="de-DE" b="0" i="1" dirty="0" err="1">
                <a:solidFill>
                  <a:srgbClr val="202124"/>
                </a:solidFill>
                <a:effectLst/>
              </a:rPr>
              <a:t>läßt</a:t>
            </a:r>
            <a:r>
              <a:rPr lang="de-DE" b="0" i="1" dirty="0">
                <a:solidFill>
                  <a:srgbClr val="202124"/>
                </a:solidFill>
                <a:effectLst/>
              </a:rPr>
              <a:t> sich in unserm Zustande die Natur des einen ohne die Natur des andern nicht völlig begreifen. Sie müssen also vieles gemein haben oder am Ende gar einerlei sein.“ – Herder (1774): Übers Erkennen und Empfinden der menschlichen Seele</a:t>
            </a:r>
            <a:endParaRPr lang="el-GR" i="1" dirty="0"/>
          </a:p>
        </p:txBody>
      </p:sp>
    </p:spTree>
    <p:extLst>
      <p:ext uri="{BB962C8B-B14F-4D97-AF65-F5344CB8AC3E}">
        <p14:creationId xmlns:p14="http://schemas.microsoft.com/office/powerpoint/2010/main" val="7203324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Line 122">
            <a:extLst>
              <a:ext uri="{FF2B5EF4-FFF2-40B4-BE49-F238E27FC236}">
                <a16:creationId xmlns:a16="http://schemas.microsoft.com/office/drawing/2014/main" id="{13B8A74C-2084-41B2-883F-D3BFA5E8EEDF}"/>
              </a:ext>
            </a:extLst>
          </p:cNvPr>
          <p:cNvSpPr>
            <a:spLocks noChangeShapeType="1"/>
          </p:cNvSpPr>
          <p:nvPr/>
        </p:nvSpPr>
        <p:spPr bwMode="auto">
          <a:xfrm>
            <a:off x="209548" y="890561"/>
            <a:ext cx="11772901" cy="0"/>
          </a:xfrm>
          <a:prstGeom prst="line">
            <a:avLst/>
          </a:prstGeom>
          <a:noFill/>
          <a:ln w="3175" cap="rnd">
            <a:solidFill>
              <a:srgbClr val="007079"/>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GB" dirty="0">
              <a:solidFill>
                <a:srgbClr val="333333"/>
              </a:solidFill>
              <a:latin typeface="Arial"/>
              <a:cs typeface="Arial" charset="0"/>
            </a:endParaRPr>
          </a:p>
        </p:txBody>
      </p:sp>
      <p:sp>
        <p:nvSpPr>
          <p:cNvPr id="85" name="Title 1">
            <a:extLst>
              <a:ext uri="{FF2B5EF4-FFF2-40B4-BE49-F238E27FC236}">
                <a16:creationId xmlns:a16="http://schemas.microsoft.com/office/drawing/2014/main" id="{8CBD47BD-5285-40CA-B9F8-3311B450FF70}"/>
              </a:ext>
            </a:extLst>
          </p:cNvPr>
          <p:cNvSpPr txBox="1">
            <a:spLocks/>
          </p:cNvSpPr>
          <p:nvPr/>
        </p:nvSpPr>
        <p:spPr>
          <a:xfrm>
            <a:off x="256207" y="-152315"/>
            <a:ext cx="11734618" cy="1152525"/>
          </a:xfrm>
          <a:prstGeom prst="rect">
            <a:avLst/>
          </a:prstGeom>
        </p:spPr>
        <p:txBody>
          <a:bodyPr vert="horz" lIns="0" tIns="252000" rIns="0" bIns="144000" rtlCol="0" anchor="t">
            <a:noAutofit/>
          </a:bodyPr>
          <a:lstStyle>
            <a:lvl1pPr algn="l" defTabSz="914400" rtl="0" eaLnBrk="1" latinLnBrk="0" hangingPunct="1">
              <a:lnSpc>
                <a:spcPct val="100000"/>
              </a:lnSpc>
              <a:spcBef>
                <a:spcPct val="0"/>
              </a:spcBef>
              <a:buNone/>
              <a:defRPr sz="2400" kern="1200">
                <a:solidFill>
                  <a:schemeClr val="tx1"/>
                </a:solidFill>
                <a:latin typeface="+mj-lt"/>
                <a:ea typeface="+mj-ea"/>
                <a:cs typeface="+mj-cs"/>
              </a:defRPr>
            </a:lvl1pPr>
          </a:lstStyle>
          <a:p>
            <a:pPr>
              <a:spcAft>
                <a:spcPts val="600"/>
              </a:spcAft>
            </a:pPr>
            <a:r>
              <a:rPr lang="de-DE" sz="2000" dirty="0">
                <a:solidFill>
                  <a:schemeClr val="accent5">
                    <a:lumMod val="75000"/>
                  </a:schemeClr>
                </a:solidFill>
              </a:rPr>
              <a:t>Sturm und Drang, WS 2022</a:t>
            </a:r>
            <a:r>
              <a:rPr lang="en-US" sz="2000" dirty="0">
                <a:solidFill>
                  <a:schemeClr val="accent5">
                    <a:lumMod val="75000"/>
                  </a:schemeClr>
                </a:solidFill>
              </a:rPr>
              <a:t>/23 </a:t>
            </a:r>
            <a:r>
              <a:rPr lang="el-GR" sz="2000" i="1" dirty="0">
                <a:solidFill>
                  <a:schemeClr val="accent5">
                    <a:lumMod val="75000"/>
                  </a:schemeClr>
                </a:solidFill>
              </a:rPr>
              <a:t>– </a:t>
            </a:r>
            <a:r>
              <a:rPr lang="en-US" sz="2000" i="1" dirty="0">
                <a:solidFill>
                  <a:schemeClr val="accent5">
                    <a:lumMod val="75000"/>
                  </a:schemeClr>
                </a:solidFill>
              </a:rPr>
              <a:t>Myrto Papakonstantinou</a:t>
            </a:r>
          </a:p>
          <a:p>
            <a:pPr>
              <a:spcAft>
                <a:spcPts val="600"/>
              </a:spcAft>
            </a:pPr>
            <a:r>
              <a:rPr lang="nb-NO" dirty="0"/>
              <a:t>Sturm und Drang (1765-1785) – </a:t>
            </a:r>
            <a:r>
              <a:rPr lang="nb-NO" b="1" dirty="0">
                <a:solidFill>
                  <a:schemeClr val="accent5">
                    <a:lumMod val="75000"/>
                  </a:schemeClr>
                </a:solidFill>
              </a:rPr>
              <a:t>Der</a:t>
            </a:r>
            <a:r>
              <a:rPr lang="nb-NO" dirty="0"/>
              <a:t> </a:t>
            </a:r>
            <a:r>
              <a:rPr lang="nb-NO" b="1" dirty="0">
                <a:solidFill>
                  <a:schemeClr val="accent5">
                    <a:lumMod val="75000"/>
                  </a:schemeClr>
                </a:solidFill>
              </a:rPr>
              <a:t>Roman</a:t>
            </a:r>
            <a:endParaRPr lang="en-GB" b="1" dirty="0">
              <a:solidFill>
                <a:schemeClr val="accent5">
                  <a:lumMod val="75000"/>
                </a:schemeClr>
              </a:solidFill>
            </a:endParaRPr>
          </a:p>
        </p:txBody>
      </p:sp>
      <p:sp>
        <p:nvSpPr>
          <p:cNvPr id="2" name="TextBox 1">
            <a:extLst>
              <a:ext uri="{FF2B5EF4-FFF2-40B4-BE49-F238E27FC236}">
                <a16:creationId xmlns:a16="http://schemas.microsoft.com/office/drawing/2014/main" id="{B0DE0377-7E06-4485-F712-8B42A6EA4374}"/>
              </a:ext>
            </a:extLst>
          </p:cNvPr>
          <p:cNvSpPr txBox="1"/>
          <p:nvPr/>
        </p:nvSpPr>
        <p:spPr>
          <a:xfrm>
            <a:off x="1647021" y="2043086"/>
            <a:ext cx="9235481" cy="2585323"/>
          </a:xfrm>
          <a:prstGeom prst="rect">
            <a:avLst/>
          </a:prstGeom>
          <a:solidFill>
            <a:schemeClr val="accent1">
              <a:lumMod val="40000"/>
              <a:lumOff val="60000"/>
            </a:schemeClr>
          </a:solidFill>
        </p:spPr>
        <p:txBody>
          <a:bodyPr wrap="square" rtlCol="0">
            <a:spAutoFit/>
          </a:bodyPr>
          <a:lstStyle/>
          <a:p>
            <a:pPr algn="just"/>
            <a:r>
              <a:rPr lang="de-DE" i="1" dirty="0">
                <a:solidFill>
                  <a:srgbClr val="000000"/>
                </a:solidFill>
              </a:rPr>
              <a:t>„</a:t>
            </a:r>
            <a:r>
              <a:rPr lang="de-DE" b="0" i="1" dirty="0">
                <a:solidFill>
                  <a:srgbClr val="000000"/>
                </a:solidFill>
                <a:effectLst/>
              </a:rPr>
              <a:t> Die Freiheitsliebe und die Naturvergötterung</a:t>
            </a:r>
            <a:r>
              <a:rPr lang="de-DE" i="1" dirty="0">
                <a:solidFill>
                  <a:srgbClr val="000000"/>
                </a:solidFill>
              </a:rPr>
              <a:t>, wie besonders bei Rousseaus Nachfolgern aus der Philosophie hervorbringen, (standen) sehr im Widerspruch mit der Regelmäßigkeit… Daher entstand auch ein geheimer innerer Widerstreit und ein fortdauerndes Streben sich der strengen Herrschaft jener Regelmäßigkeit zu entziehen, was teilweise in eine förmliche Rebellion des Geschmacks ausbrach, und endlich eine völlige, wenngleich nur vorübergehende literarische Anarchie noch vor der politischen herbeiführte… Eben daher </a:t>
            </a:r>
            <a:r>
              <a:rPr lang="de-DE" i="1" dirty="0" err="1">
                <a:solidFill>
                  <a:srgbClr val="000000"/>
                </a:solidFill>
              </a:rPr>
              <a:t>mußte</a:t>
            </a:r>
            <a:r>
              <a:rPr lang="de-DE" i="1" dirty="0">
                <a:solidFill>
                  <a:srgbClr val="000000"/>
                </a:solidFill>
              </a:rPr>
              <a:t> der Roman die Lieblingsgattung besonders für jene werden, deren Naturbegeisterung in den alten Formen, sich gar nicht aussprechen konnte</a:t>
            </a:r>
            <a:r>
              <a:rPr lang="en-US" i="1" dirty="0">
                <a:solidFill>
                  <a:srgbClr val="000000"/>
                </a:solidFill>
              </a:rPr>
              <a:t>; </a:t>
            </a:r>
            <a:r>
              <a:rPr lang="de-DE" i="1" dirty="0">
                <a:solidFill>
                  <a:srgbClr val="000000"/>
                </a:solidFill>
              </a:rPr>
              <a:t>denn diese Form, wenn man sie so nennen kann, war frei von allen den Fesseln, denen man sonst in der eigentlichen Poesie unvermeidlich unterlag.</a:t>
            </a:r>
            <a:r>
              <a:rPr lang="de-DE" b="0" i="1" dirty="0">
                <a:solidFill>
                  <a:srgbClr val="000000"/>
                </a:solidFill>
                <a:effectLst/>
              </a:rPr>
              <a:t>“</a:t>
            </a:r>
            <a:endParaRPr lang="el-GR" i="1" dirty="0"/>
          </a:p>
        </p:txBody>
      </p:sp>
      <p:sp>
        <p:nvSpPr>
          <p:cNvPr id="4" name="TextBox 3">
            <a:extLst>
              <a:ext uri="{FF2B5EF4-FFF2-40B4-BE49-F238E27FC236}">
                <a16:creationId xmlns:a16="http://schemas.microsoft.com/office/drawing/2014/main" id="{65951CA8-9783-1325-C397-06716A296B8B}"/>
              </a:ext>
            </a:extLst>
          </p:cNvPr>
          <p:cNvSpPr txBox="1"/>
          <p:nvPr/>
        </p:nvSpPr>
        <p:spPr>
          <a:xfrm>
            <a:off x="209548" y="1106199"/>
            <a:ext cx="11436844" cy="646331"/>
          </a:xfrm>
          <a:prstGeom prst="rect">
            <a:avLst/>
          </a:prstGeom>
          <a:noFill/>
        </p:spPr>
        <p:txBody>
          <a:bodyPr wrap="square" rtlCol="0">
            <a:spAutoFit/>
          </a:bodyPr>
          <a:lstStyle/>
          <a:p>
            <a:pPr marL="285750" indent="-285750">
              <a:buFont typeface="Arial" panose="020B0604020202020204" pitchFamily="34" charset="0"/>
              <a:buChar char="•"/>
            </a:pPr>
            <a:r>
              <a:rPr lang="de-DE" b="1" dirty="0"/>
              <a:t>Friedrich Schlegel </a:t>
            </a:r>
            <a:r>
              <a:rPr lang="de-DE" dirty="0"/>
              <a:t>fasste 1812 in seiner Wiener Vorlesung über </a:t>
            </a:r>
            <a:r>
              <a:rPr lang="de-DE" i="1" dirty="0"/>
              <a:t>die Geschichte der alten und neuen Literatur</a:t>
            </a:r>
            <a:r>
              <a:rPr lang="de-DE" dirty="0"/>
              <a:t> das Verhältnis der Sturm und Drang Autoren zum Roman zusammen: </a:t>
            </a:r>
            <a:endParaRPr lang="el-GR" dirty="0"/>
          </a:p>
        </p:txBody>
      </p:sp>
      <p:sp>
        <p:nvSpPr>
          <p:cNvPr id="5" name="TextBox 4">
            <a:extLst>
              <a:ext uri="{FF2B5EF4-FFF2-40B4-BE49-F238E27FC236}">
                <a16:creationId xmlns:a16="http://schemas.microsoft.com/office/drawing/2014/main" id="{F009D43D-49FC-0A2B-5F9A-0872754A97B1}"/>
              </a:ext>
            </a:extLst>
          </p:cNvPr>
          <p:cNvSpPr txBox="1"/>
          <p:nvPr/>
        </p:nvSpPr>
        <p:spPr>
          <a:xfrm>
            <a:off x="209549" y="4943441"/>
            <a:ext cx="11232216" cy="1200329"/>
          </a:xfrm>
          <a:prstGeom prst="rect">
            <a:avLst/>
          </a:prstGeom>
          <a:noFill/>
        </p:spPr>
        <p:txBody>
          <a:bodyPr wrap="square" rtlCol="0">
            <a:spAutoFit/>
          </a:bodyPr>
          <a:lstStyle/>
          <a:p>
            <a:pPr marL="285750" indent="-285750" algn="just">
              <a:buFont typeface="Arial" panose="020B0604020202020204" pitchFamily="34" charset="0"/>
              <a:buChar char="•"/>
            </a:pPr>
            <a:r>
              <a:rPr lang="de-DE" dirty="0"/>
              <a:t>Die zeitgenössische Ästhetik und Literaturkritik für den Roman konnte an kein anerkanntes System literarischer Regeln anknüpfen.</a:t>
            </a:r>
          </a:p>
          <a:p>
            <a:pPr marL="285750" indent="-285750">
              <a:buFont typeface="Arial" panose="020B0604020202020204" pitchFamily="34" charset="0"/>
              <a:buChar char="•"/>
            </a:pPr>
            <a:r>
              <a:rPr lang="de-DE" dirty="0"/>
              <a:t>Durch den Roman bestreben die Autoren des Sturm und Drang, das Publikum zu beeinflussen und </a:t>
            </a:r>
            <a:r>
              <a:rPr lang="de-DE" b="1" dirty="0"/>
              <a:t>einen neuen Leser zu schaffen</a:t>
            </a:r>
            <a:r>
              <a:rPr lang="de-DE" dirty="0"/>
              <a:t>. </a:t>
            </a:r>
            <a:endParaRPr lang="el-GR" dirty="0"/>
          </a:p>
        </p:txBody>
      </p:sp>
    </p:spTree>
    <p:extLst>
      <p:ext uri="{BB962C8B-B14F-4D97-AF65-F5344CB8AC3E}">
        <p14:creationId xmlns:p14="http://schemas.microsoft.com/office/powerpoint/2010/main" val="40616322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Line 122">
            <a:extLst>
              <a:ext uri="{FF2B5EF4-FFF2-40B4-BE49-F238E27FC236}">
                <a16:creationId xmlns:a16="http://schemas.microsoft.com/office/drawing/2014/main" id="{13B8A74C-2084-41B2-883F-D3BFA5E8EEDF}"/>
              </a:ext>
            </a:extLst>
          </p:cNvPr>
          <p:cNvSpPr>
            <a:spLocks noChangeShapeType="1"/>
          </p:cNvSpPr>
          <p:nvPr/>
        </p:nvSpPr>
        <p:spPr bwMode="auto">
          <a:xfrm>
            <a:off x="209548" y="890561"/>
            <a:ext cx="11772901" cy="0"/>
          </a:xfrm>
          <a:prstGeom prst="line">
            <a:avLst/>
          </a:prstGeom>
          <a:noFill/>
          <a:ln w="3175" cap="rnd">
            <a:solidFill>
              <a:srgbClr val="007079"/>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GB" dirty="0">
              <a:solidFill>
                <a:srgbClr val="333333"/>
              </a:solidFill>
              <a:latin typeface="Arial"/>
              <a:cs typeface="Arial" charset="0"/>
            </a:endParaRPr>
          </a:p>
        </p:txBody>
      </p:sp>
      <p:sp>
        <p:nvSpPr>
          <p:cNvPr id="85" name="Title 1">
            <a:extLst>
              <a:ext uri="{FF2B5EF4-FFF2-40B4-BE49-F238E27FC236}">
                <a16:creationId xmlns:a16="http://schemas.microsoft.com/office/drawing/2014/main" id="{8CBD47BD-5285-40CA-B9F8-3311B450FF70}"/>
              </a:ext>
            </a:extLst>
          </p:cNvPr>
          <p:cNvSpPr txBox="1">
            <a:spLocks/>
          </p:cNvSpPr>
          <p:nvPr/>
        </p:nvSpPr>
        <p:spPr>
          <a:xfrm>
            <a:off x="256207" y="-152315"/>
            <a:ext cx="11734618" cy="1152525"/>
          </a:xfrm>
          <a:prstGeom prst="rect">
            <a:avLst/>
          </a:prstGeom>
        </p:spPr>
        <p:txBody>
          <a:bodyPr vert="horz" lIns="0" tIns="252000" rIns="0" bIns="144000" rtlCol="0" anchor="t">
            <a:noAutofit/>
          </a:bodyPr>
          <a:lstStyle>
            <a:lvl1pPr algn="l" defTabSz="914400" rtl="0" eaLnBrk="1" latinLnBrk="0" hangingPunct="1">
              <a:lnSpc>
                <a:spcPct val="100000"/>
              </a:lnSpc>
              <a:spcBef>
                <a:spcPct val="0"/>
              </a:spcBef>
              <a:buNone/>
              <a:defRPr sz="2400" kern="1200">
                <a:solidFill>
                  <a:schemeClr val="tx1"/>
                </a:solidFill>
                <a:latin typeface="+mj-lt"/>
                <a:ea typeface="+mj-ea"/>
                <a:cs typeface="+mj-cs"/>
              </a:defRPr>
            </a:lvl1pPr>
          </a:lstStyle>
          <a:p>
            <a:pPr>
              <a:spcAft>
                <a:spcPts val="600"/>
              </a:spcAft>
            </a:pPr>
            <a:r>
              <a:rPr lang="de-DE" sz="2000" dirty="0">
                <a:solidFill>
                  <a:schemeClr val="accent5">
                    <a:lumMod val="75000"/>
                  </a:schemeClr>
                </a:solidFill>
              </a:rPr>
              <a:t>Sturm und Drang, WS 2022</a:t>
            </a:r>
            <a:r>
              <a:rPr lang="en-US" sz="2000" dirty="0">
                <a:solidFill>
                  <a:schemeClr val="accent5">
                    <a:lumMod val="75000"/>
                  </a:schemeClr>
                </a:solidFill>
              </a:rPr>
              <a:t>/23 </a:t>
            </a:r>
            <a:r>
              <a:rPr lang="el-GR" sz="2000" i="1" dirty="0">
                <a:solidFill>
                  <a:schemeClr val="accent5">
                    <a:lumMod val="75000"/>
                  </a:schemeClr>
                </a:solidFill>
              </a:rPr>
              <a:t>– </a:t>
            </a:r>
            <a:r>
              <a:rPr lang="en-US" sz="2000" i="1" dirty="0">
                <a:solidFill>
                  <a:schemeClr val="accent5">
                    <a:lumMod val="75000"/>
                  </a:schemeClr>
                </a:solidFill>
              </a:rPr>
              <a:t>Myrto Papakonstantinou</a:t>
            </a:r>
          </a:p>
          <a:p>
            <a:pPr>
              <a:spcAft>
                <a:spcPts val="600"/>
              </a:spcAft>
            </a:pPr>
            <a:r>
              <a:rPr lang="nb-NO" dirty="0"/>
              <a:t>Sturm und Drang (1765-1785) – </a:t>
            </a:r>
            <a:r>
              <a:rPr lang="nb-NO" b="1" dirty="0">
                <a:solidFill>
                  <a:schemeClr val="accent5">
                    <a:lumMod val="75000"/>
                  </a:schemeClr>
                </a:solidFill>
              </a:rPr>
              <a:t>Die Leiden des jungen Werthers (1774) als Briefroman</a:t>
            </a:r>
            <a:endParaRPr lang="en-GB" b="1" dirty="0">
              <a:solidFill>
                <a:schemeClr val="accent5">
                  <a:lumMod val="75000"/>
                </a:schemeClr>
              </a:solidFill>
            </a:endParaRPr>
          </a:p>
        </p:txBody>
      </p:sp>
      <p:sp>
        <p:nvSpPr>
          <p:cNvPr id="4" name="TextBox 3">
            <a:extLst>
              <a:ext uri="{FF2B5EF4-FFF2-40B4-BE49-F238E27FC236}">
                <a16:creationId xmlns:a16="http://schemas.microsoft.com/office/drawing/2014/main" id="{65951CA8-9783-1325-C397-06716A296B8B}"/>
              </a:ext>
            </a:extLst>
          </p:cNvPr>
          <p:cNvSpPr txBox="1"/>
          <p:nvPr/>
        </p:nvSpPr>
        <p:spPr>
          <a:xfrm>
            <a:off x="200670" y="988575"/>
            <a:ext cx="11313667" cy="2308324"/>
          </a:xfrm>
          <a:prstGeom prst="rect">
            <a:avLst/>
          </a:prstGeom>
          <a:noFill/>
        </p:spPr>
        <p:txBody>
          <a:bodyPr wrap="square" rtlCol="0">
            <a:spAutoFit/>
          </a:bodyPr>
          <a:lstStyle/>
          <a:p>
            <a:pPr marL="285750" indent="-285750" algn="just">
              <a:buFont typeface="Arial" panose="020B0604020202020204" pitchFamily="34" charset="0"/>
              <a:buChar char="•"/>
            </a:pPr>
            <a:r>
              <a:rPr lang="de-DE" dirty="0"/>
              <a:t>Mit diesem Werk geling Goethe ein Durchbruch zu einem erheblich erweiterten Lesepublikum und einer der größten Romanerfolge des Jahrhunderts. </a:t>
            </a:r>
          </a:p>
          <a:p>
            <a:pPr marL="285750" indent="-285750">
              <a:buFont typeface="Arial" panose="020B0604020202020204" pitchFamily="34" charset="0"/>
              <a:buChar char="•"/>
            </a:pPr>
            <a:r>
              <a:rPr lang="de-DE" dirty="0"/>
              <a:t>Die literarische Form des Werkes ist der </a:t>
            </a:r>
            <a:r>
              <a:rPr lang="de-DE" b="1" dirty="0"/>
              <a:t>Briefroman</a:t>
            </a:r>
            <a:r>
              <a:rPr lang="de-DE" dirty="0"/>
              <a:t> d.h. Wechsel von fingierten Briefen eines oder mehrerer </a:t>
            </a:r>
            <a:r>
              <a:rPr lang="de-DE" dirty="0" err="1"/>
              <a:t>Korrespontent</a:t>
            </a:r>
            <a:r>
              <a:rPr lang="de-DE" dirty="0"/>
              <a:t>(</a:t>
            </a:r>
            <a:r>
              <a:rPr lang="de-DE" dirty="0" err="1"/>
              <a:t>inn</a:t>
            </a:r>
            <a:r>
              <a:rPr lang="de-DE" dirty="0"/>
              <a:t>)en.</a:t>
            </a:r>
          </a:p>
          <a:p>
            <a:pPr marL="285750" indent="-285750">
              <a:buFont typeface="Arial" panose="020B0604020202020204" pitchFamily="34" charset="0"/>
              <a:buChar char="•"/>
            </a:pPr>
            <a:r>
              <a:rPr lang="de-DE" dirty="0"/>
              <a:t>Bekannte Briefromane des 18. Jahrhunderts: Richardsons</a:t>
            </a:r>
            <a:r>
              <a:rPr lang="de-DE" b="1" dirty="0"/>
              <a:t> </a:t>
            </a:r>
            <a:r>
              <a:rPr lang="de-DE" dirty="0"/>
              <a:t>(1689 – 1761) Pamela </a:t>
            </a:r>
            <a:r>
              <a:rPr lang="de-DE" dirty="0" err="1"/>
              <a:t>or</a:t>
            </a:r>
            <a:r>
              <a:rPr lang="de-DE" dirty="0"/>
              <a:t> Virtue </a:t>
            </a:r>
            <a:r>
              <a:rPr lang="de-DE" dirty="0" err="1"/>
              <a:t>Rewarded</a:t>
            </a:r>
            <a:r>
              <a:rPr lang="de-DE" dirty="0"/>
              <a:t> (1740) und Clarissa </a:t>
            </a:r>
            <a:r>
              <a:rPr lang="de-DE" dirty="0" err="1"/>
              <a:t>of</a:t>
            </a:r>
            <a:r>
              <a:rPr lang="de-DE" dirty="0"/>
              <a:t> </a:t>
            </a:r>
            <a:r>
              <a:rPr lang="de-DE" dirty="0" err="1"/>
              <a:t>History</a:t>
            </a:r>
            <a:r>
              <a:rPr lang="de-DE" dirty="0"/>
              <a:t> </a:t>
            </a:r>
            <a:r>
              <a:rPr lang="de-DE" dirty="0" err="1"/>
              <a:t>of</a:t>
            </a:r>
            <a:r>
              <a:rPr lang="de-DE" dirty="0"/>
              <a:t> a Young Lady (1748) sowie Rousseaus (1712 – 1778) Julie oder la Nouvelle Héloïse (1761).</a:t>
            </a:r>
          </a:p>
          <a:p>
            <a:pPr marL="285750" indent="-285750" algn="just">
              <a:buFont typeface="Arial" panose="020B0604020202020204" pitchFamily="34" charset="0"/>
              <a:buChar char="•"/>
            </a:pPr>
            <a:endParaRPr lang="de-DE" dirty="0"/>
          </a:p>
          <a:p>
            <a:pPr marL="285750" indent="-285750" algn="just">
              <a:buFont typeface="Arial" panose="020B0604020202020204" pitchFamily="34" charset="0"/>
              <a:buChar char="•"/>
            </a:pPr>
            <a:endParaRPr lang="de-DE" dirty="0"/>
          </a:p>
        </p:txBody>
      </p:sp>
      <p:sp>
        <p:nvSpPr>
          <p:cNvPr id="8" name="TextBox 7">
            <a:extLst>
              <a:ext uri="{FF2B5EF4-FFF2-40B4-BE49-F238E27FC236}">
                <a16:creationId xmlns:a16="http://schemas.microsoft.com/office/drawing/2014/main" id="{D4B249C0-9C38-A7AF-07F5-F09F04CA9667}"/>
              </a:ext>
            </a:extLst>
          </p:cNvPr>
          <p:cNvSpPr txBox="1"/>
          <p:nvPr/>
        </p:nvSpPr>
        <p:spPr>
          <a:xfrm>
            <a:off x="133857" y="2755555"/>
            <a:ext cx="2831977" cy="400110"/>
          </a:xfrm>
          <a:prstGeom prst="rect">
            <a:avLst/>
          </a:prstGeom>
          <a:noFill/>
        </p:spPr>
        <p:txBody>
          <a:bodyPr wrap="square" rtlCol="0">
            <a:spAutoFit/>
          </a:bodyPr>
          <a:lstStyle/>
          <a:p>
            <a:r>
              <a:rPr lang="de-DE" sz="2000" b="1" dirty="0">
                <a:solidFill>
                  <a:schemeClr val="accent5">
                    <a:lumMod val="75000"/>
                  </a:schemeClr>
                </a:solidFill>
                <a:latin typeface="+mj-lt"/>
                <a:ea typeface="+mj-ea"/>
                <a:cs typeface="+mj-cs"/>
              </a:rPr>
              <a:t>Werther als Briefroman:</a:t>
            </a:r>
            <a:endParaRPr lang="el-GR" sz="2000" b="1" dirty="0">
              <a:solidFill>
                <a:schemeClr val="accent5">
                  <a:lumMod val="75000"/>
                </a:schemeClr>
              </a:solidFill>
              <a:latin typeface="+mj-lt"/>
              <a:ea typeface="+mj-ea"/>
              <a:cs typeface="+mj-cs"/>
            </a:endParaRPr>
          </a:p>
        </p:txBody>
      </p:sp>
      <p:sp>
        <p:nvSpPr>
          <p:cNvPr id="12" name="TextBox 11">
            <a:extLst>
              <a:ext uri="{FF2B5EF4-FFF2-40B4-BE49-F238E27FC236}">
                <a16:creationId xmlns:a16="http://schemas.microsoft.com/office/drawing/2014/main" id="{1B6B98EC-270F-380F-0268-0D09F09129B7}"/>
              </a:ext>
            </a:extLst>
          </p:cNvPr>
          <p:cNvSpPr txBox="1"/>
          <p:nvPr/>
        </p:nvSpPr>
        <p:spPr>
          <a:xfrm>
            <a:off x="209548" y="3120149"/>
            <a:ext cx="11564503" cy="3416320"/>
          </a:xfrm>
          <a:prstGeom prst="rect">
            <a:avLst/>
          </a:prstGeom>
          <a:noFill/>
        </p:spPr>
        <p:txBody>
          <a:bodyPr wrap="square" rtlCol="0">
            <a:spAutoFit/>
          </a:bodyPr>
          <a:lstStyle/>
          <a:p>
            <a:pPr marL="285750" indent="-285750">
              <a:buFont typeface="Arial" panose="020B0604020202020204" pitchFamily="34" charset="0"/>
              <a:buChar char="•"/>
            </a:pPr>
            <a:r>
              <a:rPr lang="de-DE" dirty="0"/>
              <a:t>Goethes Briefroman hat nur einen geringen Umfang und sein Titelheld ist keine Frau sondern ein Mann.</a:t>
            </a:r>
          </a:p>
          <a:p>
            <a:pPr marL="285750" indent="-285750">
              <a:buFont typeface="Arial" panose="020B0604020202020204" pitchFamily="34" charset="0"/>
              <a:buChar char="•"/>
            </a:pPr>
            <a:r>
              <a:rPr lang="de-DE" dirty="0"/>
              <a:t>Die Briefen stammen ausschließlich von Werther - Keiner Briefpartner tritt in Erscheinung. </a:t>
            </a:r>
          </a:p>
          <a:p>
            <a:pPr marL="285750" indent="-285750">
              <a:buFont typeface="Arial" panose="020B0604020202020204" pitchFamily="34" charset="0"/>
              <a:buChar char="•"/>
            </a:pPr>
            <a:r>
              <a:rPr lang="de-DE" dirty="0"/>
              <a:t>Das Werk hat die Form eines Monologs und ist deshalb aus der Perspektive des jungen Helden geschrieben. </a:t>
            </a:r>
          </a:p>
          <a:p>
            <a:pPr marL="285750" indent="-285750">
              <a:buFont typeface="Arial" panose="020B0604020202020204" pitchFamily="34" charset="0"/>
              <a:buChar char="•"/>
            </a:pPr>
            <a:r>
              <a:rPr lang="de-DE" dirty="0"/>
              <a:t>Der Protagonist steht im Mittelpunkt und die Sprache ist subjektiv und emotional. </a:t>
            </a:r>
          </a:p>
          <a:p>
            <a:pPr marL="285750" indent="-285750">
              <a:buFont typeface="Arial" panose="020B0604020202020204" pitchFamily="34" charset="0"/>
              <a:buChar char="•"/>
            </a:pPr>
            <a:r>
              <a:rPr kumimoji="0" lang="de-DE" b="0" i="0" u="none" strike="noStrike" kern="1200" cap="none" spc="0" normalizeH="0" baseline="0" noProof="0" dirty="0">
                <a:ln>
                  <a:noFill/>
                </a:ln>
                <a:effectLst/>
                <a:uLnTx/>
                <a:uFillTx/>
                <a:ea typeface="+mn-ea"/>
                <a:cs typeface="+mn-cs"/>
              </a:rPr>
              <a:t>Die </a:t>
            </a:r>
            <a:r>
              <a:rPr lang="de-DE" dirty="0"/>
              <a:t>unmittelbare Wiedergabe von Gedanken und Empfindungen</a:t>
            </a:r>
            <a:r>
              <a:rPr kumimoji="0" lang="de-DE" b="0" i="0" u="none" strike="noStrike" kern="1200" cap="none" spc="0" normalizeH="0" baseline="0" noProof="0" dirty="0">
                <a:ln>
                  <a:noFill/>
                </a:ln>
                <a:effectLst/>
                <a:uLnTx/>
                <a:uFillTx/>
                <a:ea typeface="+mn-ea"/>
                <a:cs typeface="+mn-cs"/>
              </a:rPr>
              <a:t> sowie der tiefe Einblick in die Gefühlswelt des Protagonisten wird ermöglicht.</a:t>
            </a:r>
          </a:p>
          <a:p>
            <a:pPr marL="285750" indent="-285750">
              <a:buFont typeface="Arial" panose="020B0604020202020204" pitchFamily="34" charset="0"/>
              <a:buChar char="•"/>
            </a:pPr>
            <a:r>
              <a:rPr lang="de-DE" dirty="0"/>
              <a:t>Der Ausdruck der Empfindsamkeit wird enorm verstärkt.</a:t>
            </a:r>
          </a:p>
          <a:p>
            <a:pPr marL="285750" indent="-285750">
              <a:buFont typeface="Arial" panose="020B0604020202020204" pitchFamily="34" charset="0"/>
              <a:buChar char="•"/>
            </a:pPr>
            <a:r>
              <a:rPr lang="de-DE" dirty="0"/>
              <a:t>Der Leser hat den Anschein, dass die Briefe an ihn persönlich gerichtet sind und es ist schwierig für ihn eine kritische Distanz zum Text zu halten.</a:t>
            </a:r>
          </a:p>
          <a:p>
            <a:pPr marL="285750" indent="-285750">
              <a:buFont typeface="Arial" panose="020B0604020202020204" pitchFamily="34" charset="0"/>
              <a:buChar char="•"/>
            </a:pPr>
            <a:r>
              <a:rPr lang="de-DE" dirty="0"/>
              <a:t>Außer Werther hat ein weiterer Erzähler das Wort. Werthers Briefe sind durch einen fiktiven Herausgeber präsentiert. Er tritt in die Vorrede des ersten Teils auf und wendet sich an ein empfindsames Publikum. Im zweiten Teil erscheint er in der zweiten Hälfte der Textes, als Werther nicht mehr in der Verfassung ist, seine Geschichte zu erzählen.</a:t>
            </a:r>
            <a:endParaRPr lang="el-GR" sz="1600" dirty="0"/>
          </a:p>
        </p:txBody>
      </p:sp>
    </p:spTree>
    <p:extLst>
      <p:ext uri="{BB962C8B-B14F-4D97-AF65-F5344CB8AC3E}">
        <p14:creationId xmlns:p14="http://schemas.microsoft.com/office/powerpoint/2010/main" val="2321951303"/>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48490</TotalTime>
  <Words>3896</Words>
  <Application>Microsoft Office PowerPoint</Application>
  <PresentationFormat>Ευρεία οθόνη</PresentationFormat>
  <Paragraphs>284</Paragraphs>
  <Slides>18</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18</vt:i4>
      </vt:variant>
    </vt:vector>
  </HeadingPairs>
  <TitlesOfParts>
    <vt:vector size="22" baseType="lpstr">
      <vt:lpstr>Arial</vt:lpstr>
      <vt:lpstr>Calibri</vt:lpstr>
      <vt:lpstr>Calibri Light</vt:lpstr>
      <vt:lpstr>Θέμα του Office</vt:lpstr>
      <vt:lpstr> Sturm und Drang - WS 2022/23</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Tutorium – Sturm und Drang, WS 2022/23</dc:title>
  <dc:creator>Myrto Papakonstantinou</dc:creator>
  <cp:lastModifiedBy>Myrto Papakonstantinou</cp:lastModifiedBy>
  <cp:revision>91</cp:revision>
  <dcterms:created xsi:type="dcterms:W3CDTF">2022-09-15T06:56:36Z</dcterms:created>
  <dcterms:modified xsi:type="dcterms:W3CDTF">2023-01-23T09:02:29Z</dcterms:modified>
</cp:coreProperties>
</file>