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9" r:id="rId3"/>
    <p:sldId id="263" r:id="rId4"/>
    <p:sldId id="257" r:id="rId5"/>
    <p:sldId id="258" r:id="rId6"/>
    <p:sldId id="259" r:id="rId7"/>
    <p:sldId id="260" r:id="rId8"/>
    <p:sldId id="262" r:id="rId9"/>
    <p:sldId id="261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07/09/2013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>
            <a:normAutofit/>
          </a:bodyPr>
          <a:lstStyle/>
          <a:p>
            <a:r>
              <a:rPr lang="en-US" dirty="0" err="1" smtClean="0"/>
              <a:t>Einführung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Subsprachen</a:t>
            </a:r>
            <a:r>
              <a:rPr lang="en-US" dirty="0" smtClean="0"/>
              <a:t> und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EMPIRISCHE SPRACHFORSCHUNG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Sprachen-2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Auβer</a:t>
            </a:r>
            <a:r>
              <a:rPr lang="en-US" dirty="0" smtClean="0"/>
              <a:t> den </a:t>
            </a:r>
            <a:r>
              <a:rPr lang="en-US" dirty="0" err="1" smtClean="0"/>
              <a:t>Beschränkungen</a:t>
            </a:r>
            <a:r>
              <a:rPr lang="en-US" dirty="0" smtClean="0"/>
              <a:t> </a:t>
            </a:r>
            <a:r>
              <a:rPr lang="en-US" dirty="0" err="1" smtClean="0"/>
              <a:t>bezüglich</a:t>
            </a:r>
            <a:r>
              <a:rPr lang="en-US" dirty="0" smtClean="0"/>
              <a:t> des </a:t>
            </a:r>
            <a:r>
              <a:rPr lang="en-US" dirty="0" err="1" smtClean="0"/>
              <a:t>Wortschatzes</a:t>
            </a:r>
            <a:r>
              <a:rPr lang="en-US" dirty="0" smtClean="0"/>
              <a:t> und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Terminologie</a:t>
            </a:r>
            <a:r>
              <a:rPr lang="en-US" dirty="0" smtClean="0"/>
              <a:t>, </a:t>
            </a:r>
            <a:r>
              <a:rPr lang="en-US" dirty="0" err="1" smtClean="0"/>
              <a:t>gehört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den </a:t>
            </a:r>
            <a:r>
              <a:rPr lang="en-US" dirty="0" err="1" smtClean="0"/>
              <a:t>typischen</a:t>
            </a:r>
            <a:r>
              <a:rPr lang="en-US" dirty="0" smtClean="0"/>
              <a:t> </a:t>
            </a:r>
            <a:r>
              <a:rPr lang="en-US" dirty="0" err="1" smtClean="0"/>
              <a:t>allgemeinen</a:t>
            </a:r>
            <a:r>
              <a:rPr lang="en-US" dirty="0" smtClean="0"/>
              <a:t> </a:t>
            </a:r>
            <a:r>
              <a:rPr lang="en-US" dirty="0" err="1" smtClean="0"/>
              <a:t>Richtlinien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deutsche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die </a:t>
            </a:r>
            <a:r>
              <a:rPr lang="en-US" dirty="0" err="1" smtClean="0"/>
              <a:t>Konstruktion</a:t>
            </a:r>
            <a:r>
              <a:rPr lang="en-US" dirty="0" smtClean="0"/>
              <a:t> </a:t>
            </a:r>
            <a:r>
              <a:rPr lang="en-US" dirty="0" err="1" smtClean="0"/>
              <a:t>kurzer</a:t>
            </a:r>
            <a:r>
              <a:rPr lang="en-US" dirty="0" smtClean="0"/>
              <a:t> </a:t>
            </a:r>
            <a:r>
              <a:rPr lang="en-US" dirty="0" err="1" smtClean="0"/>
              <a:t>Sätze</a:t>
            </a:r>
            <a:r>
              <a:rPr lang="en-US" dirty="0" smtClean="0"/>
              <a:t> und die </a:t>
            </a:r>
            <a:r>
              <a:rPr lang="en-US" dirty="0" err="1" smtClean="0"/>
              <a:t>Verwendung</a:t>
            </a:r>
            <a:r>
              <a:rPr lang="en-US" dirty="0" smtClean="0"/>
              <a:t> von </a:t>
            </a:r>
            <a:r>
              <a:rPr lang="en-US" dirty="0" err="1" smtClean="0"/>
              <a:t>Ellipsen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Verwendung</a:t>
            </a:r>
            <a:r>
              <a:rPr lang="en-US" dirty="0" smtClean="0"/>
              <a:t> </a:t>
            </a:r>
            <a:r>
              <a:rPr lang="en-US" dirty="0" err="1" smtClean="0"/>
              <a:t>bestimmter</a:t>
            </a:r>
            <a:r>
              <a:rPr lang="en-US" dirty="0" smtClean="0"/>
              <a:t> </a:t>
            </a:r>
            <a:r>
              <a:rPr lang="en-US" dirty="0" err="1" smtClean="0"/>
              <a:t>grammatischer</a:t>
            </a:r>
            <a:r>
              <a:rPr lang="en-US" dirty="0" smtClean="0"/>
              <a:t> </a:t>
            </a:r>
            <a:r>
              <a:rPr lang="en-US" dirty="0" err="1" smtClean="0"/>
              <a:t>Strukturen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Imperativische</a:t>
            </a:r>
            <a:r>
              <a:rPr lang="en-US" dirty="0" smtClean="0"/>
              <a:t> </a:t>
            </a:r>
            <a:r>
              <a:rPr lang="en-US" dirty="0" err="1" smtClean="0"/>
              <a:t>Infinitiv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bevorzugt</a:t>
            </a:r>
            <a:r>
              <a:rPr lang="en-US" dirty="0" smtClean="0"/>
              <a:t>, </a:t>
            </a:r>
            <a:r>
              <a:rPr lang="en-US" dirty="0" err="1" smtClean="0"/>
              <a:t>während</a:t>
            </a:r>
            <a:r>
              <a:rPr lang="en-US" dirty="0" smtClean="0"/>
              <a:t>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grammatischen</a:t>
            </a:r>
            <a:r>
              <a:rPr lang="en-US" dirty="0" smtClean="0"/>
              <a:t> </a:t>
            </a:r>
            <a:r>
              <a:rPr lang="en-US" dirty="0" err="1" smtClean="0"/>
              <a:t>Strukturen</a:t>
            </a:r>
            <a:r>
              <a:rPr lang="en-US" dirty="0" smtClean="0"/>
              <a:t>, </a:t>
            </a:r>
            <a:r>
              <a:rPr lang="en-US" dirty="0" err="1" smtClean="0"/>
              <a:t>wie</a:t>
            </a:r>
            <a:r>
              <a:rPr lang="en-US" dirty="0" smtClean="0"/>
              <a:t> die </a:t>
            </a:r>
            <a:r>
              <a:rPr lang="en-US" dirty="0" err="1" smtClean="0"/>
              <a:t>Partizipialkonstruktionen</a:t>
            </a:r>
            <a:r>
              <a:rPr lang="en-US" dirty="0" smtClean="0"/>
              <a:t>, </a:t>
            </a:r>
            <a:r>
              <a:rPr lang="en-US" dirty="0" err="1" smtClean="0"/>
              <a:t>vermieden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Sprachen-3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versucht</a:t>
            </a:r>
            <a:r>
              <a:rPr lang="en-US" dirty="0" smtClean="0"/>
              <a:t> </a:t>
            </a:r>
            <a:r>
              <a:rPr lang="en-US" dirty="0" err="1" smtClean="0"/>
              <a:t>Polysemie</a:t>
            </a:r>
            <a:r>
              <a:rPr lang="en-US" dirty="0" smtClean="0"/>
              <a:t> und </a:t>
            </a:r>
            <a:r>
              <a:rPr lang="en-US" dirty="0" err="1" smtClean="0"/>
              <a:t>Ambiguitäten</a:t>
            </a:r>
            <a:r>
              <a:rPr lang="en-US" dirty="0" smtClean="0"/>
              <a:t> </a:t>
            </a:r>
            <a:r>
              <a:rPr lang="en-US" dirty="0" err="1" smtClean="0"/>
              <a:t>sowohl</a:t>
            </a:r>
            <a:r>
              <a:rPr lang="en-US" dirty="0" smtClean="0"/>
              <a:t> </a:t>
            </a:r>
            <a:r>
              <a:rPr lang="en-US" dirty="0" err="1" smtClean="0"/>
              <a:t>bezüglich</a:t>
            </a:r>
            <a:r>
              <a:rPr lang="en-US" dirty="0" smtClean="0"/>
              <a:t> des </a:t>
            </a:r>
            <a:r>
              <a:rPr lang="en-US" dirty="0" err="1" smtClean="0"/>
              <a:t>Wortschatzes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bezüglich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syntaktischen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auszuschlieβen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typisches</a:t>
            </a:r>
            <a:r>
              <a:rPr lang="en-US" dirty="0" smtClean="0"/>
              <a:t> </a:t>
            </a:r>
            <a:r>
              <a:rPr lang="en-US" dirty="0" err="1" smtClean="0"/>
              <a:t>Beispiel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Polysemie</a:t>
            </a:r>
            <a:r>
              <a:rPr lang="en-US" dirty="0" smtClean="0"/>
              <a:t> und </a:t>
            </a:r>
            <a:r>
              <a:rPr lang="en-US" dirty="0" err="1" smtClean="0"/>
              <a:t>Ambiguitäten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syntaktischen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die </a:t>
            </a:r>
            <a:r>
              <a:rPr lang="en-US" dirty="0" err="1" smtClean="0"/>
              <a:t>Polysemie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Negationen</a:t>
            </a:r>
            <a:r>
              <a:rPr lang="en-US" dirty="0" smtClean="0"/>
              <a:t> und </a:t>
            </a:r>
            <a:r>
              <a:rPr lang="en-US" dirty="0" err="1" smtClean="0"/>
              <a:t>Ambiguitäten</a:t>
            </a:r>
            <a:r>
              <a:rPr lang="en-US" dirty="0" smtClean="0"/>
              <a:t> </a:t>
            </a:r>
            <a:r>
              <a:rPr lang="en-US" dirty="0" err="1" smtClean="0"/>
              <a:t>bezüglich</a:t>
            </a:r>
            <a:r>
              <a:rPr lang="en-US" dirty="0" smtClean="0"/>
              <a:t> des </a:t>
            </a:r>
            <a:r>
              <a:rPr lang="en-US" dirty="0" err="1" smtClean="0"/>
              <a:t>Zustands</a:t>
            </a:r>
            <a:r>
              <a:rPr lang="en-US" dirty="0" smtClean="0"/>
              <a:t>- und des </a:t>
            </a:r>
            <a:r>
              <a:rPr lang="en-US" dirty="0" err="1" smtClean="0"/>
              <a:t>Vorgangspassivs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Sprachen-4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Typische</a:t>
            </a:r>
            <a:r>
              <a:rPr lang="en-US" dirty="0" smtClean="0"/>
              <a:t> </a:t>
            </a:r>
            <a:r>
              <a:rPr lang="en-US" dirty="0" err="1" smtClean="0"/>
              <a:t>lexikalische</a:t>
            </a:r>
            <a:r>
              <a:rPr lang="en-US" dirty="0" smtClean="0"/>
              <a:t> und </a:t>
            </a:r>
            <a:r>
              <a:rPr lang="en-US" dirty="0" err="1" smtClean="0"/>
              <a:t>syntaktische</a:t>
            </a:r>
            <a:r>
              <a:rPr lang="en-US" dirty="0" smtClean="0"/>
              <a:t> </a:t>
            </a:r>
            <a:r>
              <a:rPr lang="en-US" dirty="0" err="1" smtClean="0"/>
              <a:t>Beschränkungen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deutsche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folgenden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dargestellt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Sprachen-5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Typische</a:t>
            </a:r>
            <a:r>
              <a:rPr lang="en-US" dirty="0" smtClean="0"/>
              <a:t> </a:t>
            </a:r>
            <a:r>
              <a:rPr lang="en-US" dirty="0" err="1" smtClean="0"/>
              <a:t>Beispiele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allgemeine</a:t>
            </a:r>
            <a:r>
              <a:rPr lang="en-US" dirty="0" smtClean="0"/>
              <a:t> </a:t>
            </a:r>
            <a:r>
              <a:rPr lang="en-US" dirty="0" err="1" smtClean="0"/>
              <a:t>Richtlinien</a:t>
            </a:r>
            <a:r>
              <a:rPr lang="en-US" dirty="0" smtClean="0"/>
              <a:t> (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Lehrndorfer</a:t>
            </a:r>
            <a:r>
              <a:rPr lang="en-US" dirty="0" smtClean="0"/>
              <a:t>, 1996):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1. WORTSCHATZ</a:t>
            </a:r>
          </a:p>
          <a:p>
            <a:r>
              <a:rPr lang="en-US" b="1" i="1" dirty="0" smtClean="0"/>
              <a:t>1.1. TERMINOLOGIE </a:t>
            </a:r>
          </a:p>
          <a:p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Terminologie</a:t>
            </a:r>
            <a:r>
              <a:rPr lang="en-US" dirty="0" smtClean="0"/>
              <a:t> des </a:t>
            </a:r>
            <a:r>
              <a:rPr lang="en-US" dirty="0" err="1" smtClean="0"/>
              <a:t>definierten</a:t>
            </a:r>
            <a:r>
              <a:rPr lang="en-US" dirty="0" smtClean="0"/>
              <a:t> </a:t>
            </a:r>
            <a:r>
              <a:rPr lang="en-US" dirty="0" err="1" smtClean="0"/>
              <a:t>Fachbereichs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1.2. ALLGEMEINER WORTSCHATZ</a:t>
            </a:r>
          </a:p>
          <a:p>
            <a:r>
              <a:rPr lang="en-US" dirty="0" err="1" smtClean="0"/>
              <a:t>Wortschatz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Sprache</a:t>
            </a:r>
            <a:r>
              <a:rPr lang="en-US" dirty="0" smtClean="0"/>
              <a:t> des </a:t>
            </a:r>
            <a:r>
              <a:rPr lang="en-US" dirty="0" err="1" smtClean="0"/>
              <a:t>definierten</a:t>
            </a:r>
            <a:r>
              <a:rPr lang="en-US" dirty="0" smtClean="0"/>
              <a:t> </a:t>
            </a:r>
            <a:r>
              <a:rPr lang="en-US" dirty="0" err="1" smtClean="0"/>
              <a:t>Fachbereichs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endParaRPr lang="en-US" dirty="0" smtClean="0"/>
          </a:p>
          <a:p>
            <a:r>
              <a:rPr lang="en-US" dirty="0" err="1" smtClean="0"/>
              <a:t>Polysemie</a:t>
            </a:r>
            <a:r>
              <a:rPr lang="en-US" dirty="0" smtClean="0"/>
              <a:t> </a:t>
            </a:r>
            <a:r>
              <a:rPr lang="en-US" dirty="0" err="1" smtClean="0"/>
              <a:t>bezüglich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Wörter</a:t>
            </a:r>
            <a:r>
              <a:rPr lang="en-US" dirty="0" smtClean="0"/>
              <a:t> und </a:t>
            </a:r>
            <a:r>
              <a:rPr lang="en-US" dirty="0" err="1" smtClean="0"/>
              <a:t>Wendungen</a:t>
            </a:r>
            <a:r>
              <a:rPr lang="en-US" dirty="0" smtClean="0"/>
              <a:t> </a:t>
            </a:r>
            <a:r>
              <a:rPr lang="en-US" dirty="0" err="1" smtClean="0"/>
              <a:t>vermeiden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Sprachen-6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err="1" smtClean="0"/>
              <a:t>Typische</a:t>
            </a:r>
            <a:r>
              <a:rPr lang="en-US" sz="3400" dirty="0" smtClean="0"/>
              <a:t> </a:t>
            </a:r>
            <a:r>
              <a:rPr lang="en-US" sz="3400" dirty="0" err="1" smtClean="0"/>
              <a:t>Beispiele</a:t>
            </a:r>
            <a:r>
              <a:rPr lang="en-US" sz="3400" dirty="0" smtClean="0"/>
              <a:t> </a:t>
            </a:r>
            <a:r>
              <a:rPr lang="en-US" sz="3400" dirty="0" err="1" smtClean="0"/>
              <a:t>für</a:t>
            </a:r>
            <a:r>
              <a:rPr lang="en-US" sz="3400" dirty="0" smtClean="0"/>
              <a:t> </a:t>
            </a:r>
            <a:r>
              <a:rPr lang="en-US" sz="3400" dirty="0" err="1" smtClean="0"/>
              <a:t>allgemeine</a:t>
            </a:r>
            <a:r>
              <a:rPr lang="en-US" sz="3400" dirty="0" smtClean="0"/>
              <a:t> </a:t>
            </a:r>
            <a:r>
              <a:rPr lang="en-US" sz="3400" dirty="0" err="1" smtClean="0"/>
              <a:t>Richtlinien</a:t>
            </a:r>
            <a:r>
              <a:rPr lang="en-US" sz="3400" dirty="0" smtClean="0"/>
              <a:t> (</a:t>
            </a:r>
            <a:r>
              <a:rPr lang="en-US" sz="3400" dirty="0" err="1" smtClean="0"/>
              <a:t>nach</a:t>
            </a:r>
            <a:r>
              <a:rPr lang="en-US" sz="3400" dirty="0" smtClean="0"/>
              <a:t> </a:t>
            </a:r>
            <a:r>
              <a:rPr lang="en-US" sz="3400" dirty="0" err="1" smtClean="0"/>
              <a:t>Lehrndorfer</a:t>
            </a:r>
            <a:r>
              <a:rPr lang="en-US" sz="3400" dirty="0" smtClean="0"/>
              <a:t>, 1996):</a:t>
            </a:r>
          </a:p>
          <a:p>
            <a:endParaRPr lang="en-US" sz="3400" dirty="0" smtClean="0"/>
          </a:p>
          <a:p>
            <a:r>
              <a:rPr lang="en-US" sz="3400" b="1" dirty="0" smtClean="0"/>
              <a:t>2. SYNTAX</a:t>
            </a:r>
          </a:p>
          <a:p>
            <a:r>
              <a:rPr lang="en-US" sz="3400" b="1" i="1" dirty="0" smtClean="0"/>
              <a:t>2.1. SATZSTRUKTUR </a:t>
            </a:r>
          </a:p>
          <a:p>
            <a:r>
              <a:rPr lang="en-US" sz="3400" b="1" i="1" dirty="0" smtClean="0"/>
              <a:t> </a:t>
            </a:r>
            <a:r>
              <a:rPr lang="en-US" sz="3400" dirty="0" err="1" smtClean="0"/>
              <a:t>Kurze</a:t>
            </a:r>
            <a:r>
              <a:rPr lang="en-US" sz="3400" dirty="0" smtClean="0"/>
              <a:t> </a:t>
            </a:r>
            <a:r>
              <a:rPr lang="en-US" sz="3400" dirty="0" err="1" smtClean="0"/>
              <a:t>Sätze</a:t>
            </a:r>
            <a:r>
              <a:rPr lang="en-US" sz="3400" dirty="0" smtClean="0"/>
              <a:t> </a:t>
            </a:r>
            <a:r>
              <a:rPr lang="en-US" sz="3400" dirty="0" err="1" smtClean="0"/>
              <a:t>konstruieren</a:t>
            </a:r>
            <a:r>
              <a:rPr lang="en-US" sz="3400" dirty="0" smtClean="0"/>
              <a:t> </a:t>
            </a:r>
            <a:r>
              <a:rPr lang="en-US" sz="3400" dirty="0" err="1" smtClean="0"/>
              <a:t>Elliptische</a:t>
            </a:r>
            <a:r>
              <a:rPr lang="en-US" sz="3400" dirty="0" smtClean="0"/>
              <a:t> </a:t>
            </a:r>
            <a:r>
              <a:rPr lang="en-US" sz="3400" dirty="0" err="1" smtClean="0"/>
              <a:t>Sätze</a:t>
            </a:r>
            <a:r>
              <a:rPr lang="en-US" sz="3400" dirty="0" smtClean="0"/>
              <a:t> und </a:t>
            </a:r>
            <a:r>
              <a:rPr lang="en-US" sz="3400" dirty="0" err="1" smtClean="0"/>
              <a:t>elliptische</a:t>
            </a:r>
            <a:r>
              <a:rPr lang="en-US" sz="3400" dirty="0" smtClean="0"/>
              <a:t> </a:t>
            </a:r>
            <a:r>
              <a:rPr lang="en-US" sz="3400" dirty="0" err="1" smtClean="0"/>
              <a:t>Phrasen</a:t>
            </a:r>
            <a:r>
              <a:rPr lang="en-US" sz="3400" dirty="0" smtClean="0"/>
              <a:t> </a:t>
            </a:r>
            <a:r>
              <a:rPr lang="en-US" sz="3400" dirty="0" err="1" smtClean="0"/>
              <a:t>verwenden</a:t>
            </a:r>
            <a:endParaRPr lang="en-US" sz="3400" dirty="0" smtClean="0"/>
          </a:p>
          <a:p>
            <a:endParaRPr lang="en-US" sz="3400" dirty="0" smtClean="0"/>
          </a:p>
          <a:p>
            <a:r>
              <a:rPr lang="en-US" sz="3400" b="1" i="1" dirty="0" smtClean="0"/>
              <a:t>2.2. GRAMMATISCHE KATEGORIEN</a:t>
            </a:r>
          </a:p>
          <a:p>
            <a:r>
              <a:rPr lang="en-US" sz="3400" dirty="0" err="1" smtClean="0"/>
              <a:t>Polysemie</a:t>
            </a:r>
            <a:r>
              <a:rPr lang="en-US" sz="3400" dirty="0" smtClean="0"/>
              <a:t> </a:t>
            </a:r>
            <a:r>
              <a:rPr lang="en-US" sz="3400" dirty="0" err="1" smtClean="0"/>
              <a:t>bezüglich</a:t>
            </a:r>
            <a:r>
              <a:rPr lang="en-US" sz="3400" dirty="0" smtClean="0"/>
              <a:t> </a:t>
            </a:r>
            <a:r>
              <a:rPr lang="en-US" sz="3400" dirty="0" err="1" smtClean="0"/>
              <a:t>der</a:t>
            </a:r>
            <a:r>
              <a:rPr lang="en-US" sz="3400" dirty="0" smtClean="0"/>
              <a:t> </a:t>
            </a:r>
            <a:r>
              <a:rPr lang="en-US" sz="3400" dirty="0" err="1" smtClean="0"/>
              <a:t>Negationen</a:t>
            </a:r>
            <a:r>
              <a:rPr lang="en-US" sz="3400" dirty="0" smtClean="0"/>
              <a:t> </a:t>
            </a:r>
            <a:r>
              <a:rPr lang="en-US" sz="3400" dirty="0" err="1" smtClean="0"/>
              <a:t>vermeiden</a:t>
            </a:r>
            <a:endParaRPr lang="en-US" sz="3400" dirty="0" smtClean="0"/>
          </a:p>
          <a:p>
            <a:r>
              <a:rPr lang="en-US" sz="3400" dirty="0" err="1" smtClean="0"/>
              <a:t>Partizipialkonstruktionen</a:t>
            </a:r>
            <a:r>
              <a:rPr lang="en-US" sz="3400" dirty="0" smtClean="0"/>
              <a:t> </a:t>
            </a:r>
            <a:r>
              <a:rPr lang="en-US" sz="3400" dirty="0" err="1" smtClean="0"/>
              <a:t>vermeiden</a:t>
            </a:r>
            <a:endParaRPr lang="en-US" sz="3400" dirty="0" smtClean="0"/>
          </a:p>
          <a:p>
            <a:r>
              <a:rPr lang="en-US" sz="3400" dirty="0" err="1" smtClean="0"/>
              <a:t>Ambiguitäten</a:t>
            </a:r>
            <a:r>
              <a:rPr lang="en-US" sz="3400" dirty="0" smtClean="0"/>
              <a:t> </a:t>
            </a:r>
            <a:r>
              <a:rPr lang="en-US" sz="3400" dirty="0" err="1" smtClean="0"/>
              <a:t>bezüglich</a:t>
            </a:r>
            <a:r>
              <a:rPr lang="en-US" sz="3400" dirty="0" smtClean="0"/>
              <a:t> des </a:t>
            </a:r>
            <a:r>
              <a:rPr lang="en-US" sz="3400" dirty="0" err="1" smtClean="0"/>
              <a:t>Zustands</a:t>
            </a:r>
            <a:r>
              <a:rPr lang="en-US" sz="3400" dirty="0" smtClean="0"/>
              <a:t> und des </a:t>
            </a:r>
            <a:r>
              <a:rPr lang="en-US" sz="3400" dirty="0" err="1" smtClean="0"/>
              <a:t>Vorgangspassivs</a:t>
            </a:r>
            <a:r>
              <a:rPr lang="en-US" sz="3400" dirty="0" smtClean="0"/>
              <a:t> </a:t>
            </a:r>
            <a:r>
              <a:rPr lang="en-US" sz="3400" dirty="0" err="1" smtClean="0"/>
              <a:t>vermeiden</a:t>
            </a:r>
            <a:endParaRPr lang="en-US" sz="3400" dirty="0" smtClean="0"/>
          </a:p>
          <a:p>
            <a:r>
              <a:rPr lang="en-US" sz="3400" dirty="0" err="1" smtClean="0"/>
              <a:t>Imperativischen</a:t>
            </a:r>
            <a:r>
              <a:rPr lang="en-US" sz="3400" dirty="0" smtClean="0"/>
              <a:t> </a:t>
            </a:r>
            <a:r>
              <a:rPr lang="en-US" sz="3400" dirty="0" err="1" smtClean="0"/>
              <a:t>Infinitiv</a:t>
            </a:r>
            <a:r>
              <a:rPr lang="en-US" sz="3400" dirty="0" smtClean="0"/>
              <a:t> </a:t>
            </a:r>
            <a:r>
              <a:rPr lang="en-US" sz="3400" dirty="0" err="1" smtClean="0"/>
              <a:t>verwenden</a:t>
            </a:r>
            <a:endParaRPr lang="en-US" sz="34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Einführung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err="1" smtClean="0"/>
              <a:t>Subsprachen</a:t>
            </a:r>
            <a:r>
              <a:rPr lang="en-US" sz="3200" dirty="0" smtClean="0"/>
              <a:t> und </a:t>
            </a:r>
            <a:r>
              <a:rPr lang="en-US" sz="3200" dirty="0" err="1" smtClean="0"/>
              <a:t>Kontrollierte</a:t>
            </a:r>
            <a:r>
              <a:rPr lang="en-US" sz="3200" dirty="0" smtClean="0"/>
              <a:t> </a:t>
            </a:r>
            <a:r>
              <a:rPr lang="en-US" sz="3200" dirty="0" err="1" smtClean="0"/>
              <a:t>Sprachen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ältesten</a:t>
            </a:r>
            <a:r>
              <a:rPr lang="en-US" dirty="0" smtClean="0"/>
              <a:t> </a:t>
            </a:r>
            <a:r>
              <a:rPr lang="en-US" dirty="0" err="1" smtClean="0"/>
              <a:t>Internationalen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Vergangenheit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Koiné</a:t>
            </a:r>
            <a:r>
              <a:rPr lang="en-US" dirty="0" smtClean="0"/>
              <a:t> (</a:t>
            </a:r>
            <a:r>
              <a:rPr lang="en-US" dirty="0" err="1" smtClean="0"/>
              <a:t>Griechisch</a:t>
            </a:r>
            <a:r>
              <a:rPr lang="en-US" dirty="0" smtClean="0"/>
              <a:t>) </a:t>
            </a:r>
          </a:p>
          <a:p>
            <a:pPr lvl="1"/>
            <a:r>
              <a:rPr lang="en-US" dirty="0" err="1" smtClean="0"/>
              <a:t>entstand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4. </a:t>
            </a:r>
            <a:r>
              <a:rPr lang="en-US" dirty="0" err="1" smtClean="0"/>
              <a:t>Jh.v</a:t>
            </a:r>
            <a:r>
              <a:rPr lang="en-US" dirty="0" smtClean="0"/>
              <a:t>. Chr. </a:t>
            </a:r>
            <a:r>
              <a:rPr lang="en-US" dirty="0" err="1" smtClean="0"/>
              <a:t>unter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politischen</a:t>
            </a:r>
            <a:r>
              <a:rPr lang="en-US" dirty="0" smtClean="0"/>
              <a:t> </a:t>
            </a:r>
            <a:r>
              <a:rPr lang="en-US" dirty="0" err="1" smtClean="0"/>
              <a:t>Einflu</a:t>
            </a:r>
            <a:r>
              <a:rPr lang="el-GR" dirty="0" smtClean="0"/>
              <a:t>β</a:t>
            </a:r>
            <a:r>
              <a:rPr lang="en-US" dirty="0" smtClean="0"/>
              <a:t> von Alexander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Gro</a:t>
            </a:r>
            <a:r>
              <a:rPr lang="el-GR" dirty="0" smtClean="0"/>
              <a:t>β</a:t>
            </a:r>
            <a:r>
              <a:rPr lang="en-US" dirty="0" smtClean="0"/>
              <a:t>en in </a:t>
            </a:r>
            <a:r>
              <a:rPr lang="en-US" dirty="0" err="1" smtClean="0"/>
              <a:t>Griechenland</a:t>
            </a:r>
            <a:endParaRPr lang="en-US" dirty="0" smtClean="0"/>
          </a:p>
          <a:p>
            <a:pPr lvl="1"/>
            <a:r>
              <a:rPr lang="en-US" dirty="0" err="1" smtClean="0"/>
              <a:t>basierte</a:t>
            </a:r>
            <a:r>
              <a:rPr lang="en-US" dirty="0" smtClean="0"/>
              <a:t> auf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allgemeinverständlichen</a:t>
            </a:r>
            <a:r>
              <a:rPr lang="en-US" dirty="0" smtClean="0"/>
              <a:t> </a:t>
            </a:r>
            <a:r>
              <a:rPr lang="en-US" dirty="0" err="1" smtClean="0"/>
              <a:t>attischen</a:t>
            </a:r>
            <a:r>
              <a:rPr lang="en-US" dirty="0" smtClean="0"/>
              <a:t> </a:t>
            </a:r>
            <a:r>
              <a:rPr lang="en-US" dirty="0" err="1" smtClean="0"/>
              <a:t>Dialekt</a:t>
            </a:r>
            <a:r>
              <a:rPr lang="en-US" dirty="0" smtClean="0"/>
              <a:t> und </a:t>
            </a:r>
            <a:r>
              <a:rPr lang="en-US" dirty="0" err="1" smtClean="0"/>
              <a:t>wurde</a:t>
            </a:r>
            <a:r>
              <a:rPr lang="en-US" dirty="0" smtClean="0"/>
              <a:t> –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Jahrhunderte</a:t>
            </a:r>
            <a:r>
              <a:rPr lang="en-US" dirty="0" smtClean="0"/>
              <a:t> </a:t>
            </a:r>
            <a:r>
              <a:rPr lang="en-US" dirty="0" err="1" smtClean="0"/>
              <a:t>später</a:t>
            </a:r>
            <a:r>
              <a:rPr lang="en-US" dirty="0" smtClean="0"/>
              <a:t> </a:t>
            </a:r>
            <a:r>
              <a:rPr lang="en-US" b="1" dirty="0" smtClean="0"/>
              <a:t>lingua franca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östliche</a:t>
            </a:r>
            <a:r>
              <a:rPr lang="en-US" dirty="0" smtClean="0"/>
              <a:t> </a:t>
            </a:r>
            <a:r>
              <a:rPr lang="en-US" dirty="0" err="1" smtClean="0"/>
              <a:t>Mittelmeerküste</a:t>
            </a:r>
            <a:r>
              <a:rPr lang="en-US" dirty="0" smtClean="0"/>
              <a:t>- 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allgemeine</a:t>
            </a:r>
            <a:r>
              <a:rPr lang="en-US" dirty="0" smtClean="0"/>
              <a:t> </a:t>
            </a:r>
            <a:r>
              <a:rPr lang="en-US" dirty="0" err="1" smtClean="0"/>
              <a:t>Verkehrsprache</a:t>
            </a:r>
            <a:r>
              <a:rPr lang="en-US" dirty="0" smtClean="0"/>
              <a:t> von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Standardsprache</a:t>
            </a:r>
            <a:r>
              <a:rPr lang="en-US" dirty="0" smtClean="0"/>
              <a:t> </a:t>
            </a:r>
            <a:r>
              <a:rPr lang="en-US" dirty="0" err="1" smtClean="0"/>
              <a:t>abgegrenzt</a:t>
            </a:r>
            <a:r>
              <a:rPr lang="en-US" dirty="0" smtClean="0"/>
              <a:t> (</a:t>
            </a:r>
            <a:r>
              <a:rPr lang="en-US" dirty="0" err="1" smtClean="0"/>
              <a:t>Lehrndorfer</a:t>
            </a:r>
            <a:r>
              <a:rPr lang="en-US" dirty="0" smtClean="0"/>
              <a:t>, 1996)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Einführung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Subsprachen</a:t>
            </a:r>
            <a:r>
              <a:rPr lang="en-US" dirty="0" smtClean="0"/>
              <a:t> und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Subsprachen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Subsprachen</a:t>
            </a:r>
            <a:r>
              <a:rPr lang="en-US" dirty="0" smtClean="0"/>
              <a:t>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Fehler</a:t>
            </a:r>
            <a:r>
              <a:rPr lang="en-US" dirty="0" smtClean="0"/>
              <a:t> und </a:t>
            </a:r>
            <a:r>
              <a:rPr lang="en-US" dirty="0" err="1" smtClean="0"/>
              <a:t>misslungene</a:t>
            </a:r>
            <a:r>
              <a:rPr lang="en-US" dirty="0" smtClean="0"/>
              <a:t> </a:t>
            </a:r>
            <a:r>
              <a:rPr lang="en-US" dirty="0" err="1" smtClean="0"/>
              <a:t>Übersetzungen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relativ</a:t>
            </a:r>
            <a:r>
              <a:rPr lang="en-US" dirty="0" smtClean="0"/>
              <a:t> </a:t>
            </a:r>
            <a:r>
              <a:rPr lang="en-US" dirty="0" err="1" smtClean="0"/>
              <a:t>hohen</a:t>
            </a:r>
            <a:r>
              <a:rPr lang="en-US" dirty="0" smtClean="0"/>
              <a:t> Grad </a:t>
            </a:r>
            <a:r>
              <a:rPr lang="en-US" dirty="0" err="1" smtClean="0"/>
              <a:t>vermieden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das </a:t>
            </a:r>
            <a:r>
              <a:rPr lang="en-US" dirty="0" err="1" smtClean="0"/>
              <a:t>Anwendungsgebiet</a:t>
            </a:r>
            <a:r>
              <a:rPr lang="en-US" dirty="0" smtClean="0"/>
              <a:t> (Text/</a:t>
            </a:r>
            <a:r>
              <a:rPr lang="en-US" dirty="0" err="1" smtClean="0"/>
              <a:t>Übersetzung</a:t>
            </a:r>
            <a:r>
              <a:rPr lang="en-US" dirty="0" smtClean="0"/>
              <a:t>) </a:t>
            </a:r>
            <a:r>
              <a:rPr lang="en-US" dirty="0" err="1" smtClean="0"/>
              <a:t>eingegrenzt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beschränkter</a:t>
            </a:r>
            <a:r>
              <a:rPr lang="en-US" dirty="0" smtClean="0"/>
              <a:t> (und </a:t>
            </a:r>
            <a:r>
              <a:rPr lang="en-US" dirty="0" err="1" smtClean="0"/>
              <a:t>spezialisierter</a:t>
            </a:r>
            <a:r>
              <a:rPr lang="en-US" dirty="0" smtClean="0"/>
              <a:t>) die </a:t>
            </a:r>
            <a:r>
              <a:rPr lang="en-US" dirty="0" err="1" smtClean="0"/>
              <a:t>Domäne</a:t>
            </a:r>
            <a:r>
              <a:rPr lang="en-US" dirty="0" smtClean="0"/>
              <a:t> </a:t>
            </a:r>
            <a:r>
              <a:rPr lang="en-US" dirty="0" err="1" smtClean="0"/>
              <a:t>bzw</a:t>
            </a:r>
            <a:r>
              <a:rPr lang="en-US" dirty="0" smtClean="0"/>
              <a:t>. das </a:t>
            </a:r>
            <a:r>
              <a:rPr lang="en-US" dirty="0" err="1" smtClean="0"/>
              <a:t>Anwendungsgebiet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, </a:t>
            </a:r>
            <a:r>
              <a:rPr lang="en-US" dirty="0" err="1" smtClean="0"/>
              <a:t>desto</a:t>
            </a:r>
            <a:r>
              <a:rPr lang="en-US" dirty="0" smtClean="0"/>
              <a:t> </a:t>
            </a:r>
            <a:r>
              <a:rPr lang="en-US" dirty="0" err="1" smtClean="0"/>
              <a:t>wenigere</a:t>
            </a:r>
            <a:r>
              <a:rPr lang="en-US" dirty="0" smtClean="0"/>
              <a:t> und </a:t>
            </a:r>
            <a:r>
              <a:rPr lang="en-US" dirty="0" err="1" smtClean="0"/>
              <a:t>einfachere</a:t>
            </a:r>
            <a:r>
              <a:rPr lang="en-US" dirty="0" smtClean="0"/>
              <a:t> </a:t>
            </a:r>
            <a:r>
              <a:rPr lang="en-US" dirty="0" err="1" smtClean="0"/>
              <a:t>Regeln</a:t>
            </a:r>
            <a:r>
              <a:rPr lang="en-US" dirty="0" smtClean="0"/>
              <a:t> hat </a:t>
            </a:r>
            <a:r>
              <a:rPr lang="en-US" dirty="0" err="1" smtClean="0"/>
              <a:t>es</a:t>
            </a:r>
            <a:r>
              <a:rPr lang="en-US" dirty="0" smtClean="0"/>
              <a:t>, und </a:t>
            </a:r>
            <a:r>
              <a:rPr lang="en-US" dirty="0" err="1" smtClean="0"/>
              <a:t>desto</a:t>
            </a:r>
            <a:r>
              <a:rPr lang="en-US" dirty="0" smtClean="0"/>
              <a:t> </a:t>
            </a:r>
            <a:r>
              <a:rPr lang="en-US" dirty="0" err="1" smtClean="0"/>
              <a:t>geringer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die </a:t>
            </a:r>
            <a:r>
              <a:rPr lang="en-US" dirty="0" err="1" smtClean="0"/>
              <a:t>Chancen</a:t>
            </a:r>
            <a:r>
              <a:rPr lang="en-US" dirty="0" smtClean="0"/>
              <a:t>, </a:t>
            </a:r>
            <a:r>
              <a:rPr lang="en-US" dirty="0" err="1" smtClean="0"/>
              <a:t>fehlerhafte</a:t>
            </a:r>
            <a:r>
              <a:rPr lang="en-US" dirty="0" smtClean="0"/>
              <a:t> </a:t>
            </a:r>
            <a:r>
              <a:rPr lang="en-US" dirty="0" err="1" smtClean="0"/>
              <a:t>Texten</a:t>
            </a:r>
            <a:r>
              <a:rPr lang="en-US" dirty="0" smtClean="0"/>
              <a:t> und </a:t>
            </a:r>
            <a:r>
              <a:rPr lang="en-US" dirty="0" err="1" smtClean="0"/>
              <a:t>misslungene</a:t>
            </a:r>
            <a:r>
              <a:rPr lang="en-US" dirty="0" smtClean="0"/>
              <a:t> </a:t>
            </a:r>
            <a:r>
              <a:rPr lang="en-US" dirty="0" err="1" smtClean="0"/>
              <a:t>Übersetzungen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erzeugen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Subsprachen</a:t>
            </a:r>
            <a:r>
              <a:rPr lang="en-US" dirty="0" smtClean="0"/>
              <a:t>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spezialisierte</a:t>
            </a:r>
            <a:r>
              <a:rPr lang="en-US" dirty="0" smtClean="0"/>
              <a:t> und/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beschränkte</a:t>
            </a:r>
            <a:r>
              <a:rPr lang="en-US" dirty="0" smtClean="0"/>
              <a:t> </a:t>
            </a:r>
            <a:r>
              <a:rPr lang="en-US" dirty="0" err="1" smtClean="0"/>
              <a:t>Sprache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Domäne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Subsprache</a:t>
            </a:r>
            <a:r>
              <a:rPr lang="en-US" dirty="0" smtClean="0"/>
              <a:t> </a:t>
            </a:r>
            <a:r>
              <a:rPr lang="en-US" dirty="0" err="1" smtClean="0"/>
              <a:t>genannt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Subsprachen</a:t>
            </a:r>
            <a:r>
              <a:rPr lang="en-US" dirty="0" smtClean="0"/>
              <a:t> 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Subsprache</a:t>
            </a:r>
            <a:r>
              <a:rPr lang="en-US" dirty="0" smtClean="0"/>
              <a:t> (Definition </a:t>
            </a:r>
            <a:r>
              <a:rPr lang="en-US" dirty="0" err="1" smtClean="0"/>
              <a:t>nach</a:t>
            </a:r>
            <a:r>
              <a:rPr lang="en-US" dirty="0" smtClean="0"/>
              <a:t> Harris, 1968,  </a:t>
            </a:r>
            <a:r>
              <a:rPr lang="en-US" dirty="0" err="1" smtClean="0"/>
              <a:t>Heyer</a:t>
            </a:r>
            <a:r>
              <a:rPr lang="en-US" dirty="0" smtClean="0"/>
              <a:t>,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Informatik</a:t>
            </a:r>
            <a:r>
              <a:rPr lang="en-US" dirty="0" smtClean="0"/>
              <a:t>, </a:t>
            </a:r>
            <a:r>
              <a:rPr lang="en-US" dirty="0" err="1" smtClean="0"/>
              <a:t>Universität</a:t>
            </a:r>
            <a:r>
              <a:rPr lang="en-US" dirty="0" smtClean="0"/>
              <a:t> </a:t>
            </a:r>
            <a:r>
              <a:rPr lang="en-US" smtClean="0"/>
              <a:t>Leipzig):</a:t>
            </a:r>
            <a:endParaRPr lang="en-US" dirty="0" smtClean="0"/>
          </a:p>
          <a:p>
            <a:r>
              <a:rPr lang="en-US" dirty="0" err="1" smtClean="0"/>
              <a:t>Untermenge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vom</a:t>
            </a:r>
            <a:r>
              <a:rPr lang="en-US" dirty="0" smtClean="0"/>
              <a:t> </a:t>
            </a:r>
            <a:r>
              <a:rPr lang="en-US" dirty="0" err="1" smtClean="0"/>
              <a:t>Sprachsystem</a:t>
            </a:r>
            <a:r>
              <a:rPr lang="en-US" dirty="0" smtClean="0"/>
              <a:t> </a:t>
            </a:r>
            <a:r>
              <a:rPr lang="en-US" dirty="0" err="1" smtClean="0"/>
              <a:t>erzeugbaren</a:t>
            </a:r>
            <a:r>
              <a:rPr lang="en-US" dirty="0" smtClean="0"/>
              <a:t> </a:t>
            </a:r>
            <a:r>
              <a:rPr lang="en-US" dirty="0" err="1" smtClean="0"/>
              <a:t>Strukturen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1. </a:t>
            </a:r>
            <a:r>
              <a:rPr lang="en-US" i="1" dirty="0" err="1" smtClean="0"/>
              <a:t>syntaktische</a:t>
            </a:r>
            <a:r>
              <a:rPr lang="en-US" i="1" dirty="0" smtClean="0"/>
              <a:t> und </a:t>
            </a:r>
            <a:r>
              <a:rPr lang="en-US" i="1" dirty="0" err="1" smtClean="0"/>
              <a:t>semantische</a:t>
            </a:r>
            <a:r>
              <a:rPr lang="en-US" i="1" dirty="0" smtClean="0"/>
              <a:t> </a:t>
            </a:r>
            <a:r>
              <a:rPr lang="en-US" i="1" dirty="0" err="1" smtClean="0"/>
              <a:t>Beschränkungen</a:t>
            </a:r>
            <a:r>
              <a:rPr lang="en-US" i="1" dirty="0" smtClean="0"/>
              <a:t> </a:t>
            </a:r>
            <a:r>
              <a:rPr lang="en-US" dirty="0" smtClean="0"/>
              <a:t>- </a:t>
            </a:r>
            <a:r>
              <a:rPr lang="en-US" i="1" dirty="0" err="1" smtClean="0"/>
              <a:t>abweichende</a:t>
            </a:r>
            <a:r>
              <a:rPr lang="en-US" i="1" dirty="0" smtClean="0"/>
              <a:t> </a:t>
            </a:r>
            <a:r>
              <a:rPr lang="en-US" dirty="0" smtClean="0"/>
              <a:t>Grammatik - </a:t>
            </a:r>
            <a:r>
              <a:rPr lang="en-US" dirty="0" err="1" smtClean="0"/>
              <a:t>hohe</a:t>
            </a:r>
            <a:r>
              <a:rPr lang="en-US" dirty="0" smtClean="0"/>
              <a:t> </a:t>
            </a:r>
            <a:r>
              <a:rPr lang="en-US" dirty="0" err="1" smtClean="0"/>
              <a:t>Wahrscheinlichkeit</a:t>
            </a:r>
            <a:r>
              <a:rPr lang="en-US" dirty="0" smtClean="0"/>
              <a:t> </a:t>
            </a:r>
            <a:r>
              <a:rPr lang="en-US" dirty="0" err="1" smtClean="0"/>
              <a:t>bestimmter</a:t>
            </a:r>
            <a:r>
              <a:rPr lang="en-US" dirty="0" smtClean="0"/>
              <a:t> </a:t>
            </a:r>
            <a:r>
              <a:rPr lang="en-US" dirty="0" err="1" smtClean="0"/>
              <a:t>Konstruktionen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2. </a:t>
            </a:r>
            <a:r>
              <a:rPr lang="en-US" i="1" dirty="0" err="1" smtClean="0"/>
              <a:t>lexikalische</a:t>
            </a:r>
            <a:r>
              <a:rPr lang="en-US" i="1" dirty="0" smtClean="0"/>
              <a:t> </a:t>
            </a:r>
            <a:r>
              <a:rPr lang="en-US" i="1" dirty="0" err="1" smtClean="0"/>
              <a:t>Beschränkungen</a:t>
            </a:r>
            <a:r>
              <a:rPr lang="en-US" i="1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Medizin</a:t>
            </a:r>
            <a:r>
              <a:rPr lang="en-US" dirty="0" smtClean="0"/>
              <a:t>, </a:t>
            </a:r>
            <a:r>
              <a:rPr lang="en-US" dirty="0" err="1" smtClean="0"/>
              <a:t>Wetterberichte</a:t>
            </a:r>
            <a:r>
              <a:rPr lang="en-US" dirty="0" smtClean="0"/>
              <a:t>, </a:t>
            </a:r>
            <a:r>
              <a:rPr lang="en-US" dirty="0" err="1" smtClean="0"/>
              <a:t>juristische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r>
              <a:rPr lang="en-US" dirty="0" smtClean="0"/>
              <a:t>, </a:t>
            </a: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Anleitungen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... 3. </a:t>
            </a:r>
            <a:r>
              <a:rPr lang="en-US" i="1" dirty="0" err="1" smtClean="0"/>
              <a:t>charakteristische</a:t>
            </a:r>
            <a:r>
              <a:rPr lang="en-US" i="1" dirty="0" smtClean="0"/>
              <a:t> Morpheme </a:t>
            </a:r>
            <a:r>
              <a:rPr lang="en-US" dirty="0" smtClean="0"/>
              <a:t>- </a:t>
            </a:r>
            <a:r>
              <a:rPr lang="en-US" dirty="0" err="1" smtClean="0"/>
              <a:t>Medizin</a:t>
            </a:r>
            <a:r>
              <a:rPr lang="en-US" dirty="0" smtClean="0"/>
              <a:t>, </a:t>
            </a:r>
            <a:r>
              <a:rPr lang="en-US" dirty="0" err="1" smtClean="0"/>
              <a:t>Chemie</a:t>
            </a:r>
            <a:r>
              <a:rPr lang="en-US" dirty="0" smtClean="0"/>
              <a:t>, </a:t>
            </a: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Anleitungen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Subsprachen</a:t>
            </a:r>
            <a:r>
              <a:rPr lang="en-US" dirty="0" smtClean="0"/>
              <a:t> 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Eigenschaften</a:t>
            </a:r>
            <a:r>
              <a:rPr lang="en-US" dirty="0" smtClean="0"/>
              <a:t> von </a:t>
            </a:r>
            <a:r>
              <a:rPr lang="en-US" dirty="0" err="1" smtClean="0"/>
              <a:t>Subsprachen</a:t>
            </a:r>
            <a:r>
              <a:rPr lang="en-US" dirty="0" smtClean="0"/>
              <a:t> (</a:t>
            </a:r>
            <a:r>
              <a:rPr lang="en-US" dirty="0" err="1" smtClean="0"/>
              <a:t>nach</a:t>
            </a:r>
            <a:r>
              <a:rPr lang="en-US" dirty="0" smtClean="0"/>
              <a:t> G. </a:t>
            </a:r>
            <a:r>
              <a:rPr lang="en-US" dirty="0" err="1" smtClean="0"/>
              <a:t>Heyer</a:t>
            </a:r>
            <a:r>
              <a:rPr lang="en-US" dirty="0" smtClean="0"/>
              <a:t>,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Informatik</a:t>
            </a:r>
            <a:r>
              <a:rPr lang="en-US" dirty="0" smtClean="0"/>
              <a:t>, </a:t>
            </a:r>
            <a:r>
              <a:rPr lang="en-US" dirty="0" err="1" smtClean="0"/>
              <a:t>Universität</a:t>
            </a:r>
            <a:r>
              <a:rPr lang="en-US" dirty="0" smtClean="0"/>
              <a:t> Leipzig):</a:t>
            </a:r>
          </a:p>
          <a:p>
            <a:r>
              <a:rPr lang="en-US" i="1" dirty="0" smtClean="0"/>
              <a:t>1. SL </a:t>
            </a:r>
            <a:r>
              <a:rPr lang="en-US" i="1" dirty="0" err="1" smtClean="0"/>
              <a:t>bilden</a:t>
            </a:r>
            <a:r>
              <a:rPr lang="en-US" i="1" dirty="0" smtClean="0"/>
              <a:t> </a:t>
            </a:r>
            <a:r>
              <a:rPr lang="en-US" i="1" dirty="0" err="1" smtClean="0"/>
              <a:t>thematische</a:t>
            </a:r>
            <a:r>
              <a:rPr lang="en-US" i="1" dirty="0" smtClean="0"/>
              <a:t> </a:t>
            </a:r>
            <a:r>
              <a:rPr lang="en-US" i="1" dirty="0" err="1" smtClean="0"/>
              <a:t>Gruppen</a:t>
            </a:r>
            <a:r>
              <a:rPr lang="en-US" i="1" dirty="0" smtClean="0"/>
              <a:t> </a:t>
            </a:r>
            <a:r>
              <a:rPr lang="en-US" dirty="0" err="1" smtClean="0"/>
              <a:t>konstante</a:t>
            </a:r>
            <a:r>
              <a:rPr lang="en-US" dirty="0" smtClean="0"/>
              <a:t> </a:t>
            </a:r>
            <a:r>
              <a:rPr lang="en-US" dirty="0" err="1" smtClean="0"/>
              <a:t>Lexika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konstante</a:t>
            </a:r>
            <a:r>
              <a:rPr lang="en-US" dirty="0" smtClean="0"/>
              <a:t> Syntax </a:t>
            </a:r>
          </a:p>
          <a:p>
            <a:r>
              <a:rPr lang="en-US" i="1" dirty="0" smtClean="0"/>
              <a:t>2. SL (= Sublanguage)-</a:t>
            </a:r>
            <a:r>
              <a:rPr lang="en-US" i="1" dirty="0" err="1" smtClean="0"/>
              <a:t>Merkmale</a:t>
            </a:r>
            <a:r>
              <a:rPr lang="en-US" i="1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</a:t>
            </a:r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</a:t>
            </a:r>
            <a:r>
              <a:rPr lang="en-US" dirty="0" err="1" smtClean="0"/>
              <a:t>hinweg</a:t>
            </a:r>
            <a:r>
              <a:rPr lang="en-US" dirty="0" smtClean="0"/>
              <a:t> </a:t>
            </a:r>
            <a:r>
              <a:rPr lang="en-US" dirty="0" err="1" smtClean="0"/>
              <a:t>identisch</a:t>
            </a:r>
            <a:r>
              <a:rPr lang="en-US" dirty="0" smtClean="0"/>
              <a:t> </a:t>
            </a:r>
            <a:r>
              <a:rPr lang="en-US" dirty="0" err="1" smtClean="0"/>
              <a:t>bleiben</a:t>
            </a:r>
            <a:r>
              <a:rPr lang="en-US" dirty="0" smtClean="0"/>
              <a:t>. </a:t>
            </a:r>
            <a:r>
              <a:rPr lang="en-US" dirty="0" err="1" smtClean="0"/>
              <a:t>Bsp</a:t>
            </a:r>
            <a:r>
              <a:rPr lang="en-US" dirty="0" smtClean="0"/>
              <a:t>.: a) </a:t>
            </a:r>
            <a:r>
              <a:rPr lang="en-US" dirty="0" err="1" smtClean="0"/>
              <a:t>Passiv</a:t>
            </a:r>
            <a:r>
              <a:rPr lang="en-US" dirty="0" smtClean="0"/>
              <a:t> in </a:t>
            </a:r>
            <a:r>
              <a:rPr lang="en-US" dirty="0" err="1" smtClean="0"/>
              <a:t>techn</a:t>
            </a:r>
            <a:r>
              <a:rPr lang="en-US" dirty="0" smtClean="0"/>
              <a:t>. </a:t>
            </a:r>
            <a:r>
              <a:rPr lang="en-US" dirty="0" err="1" smtClean="0"/>
              <a:t>Anleitung</a:t>
            </a:r>
            <a:r>
              <a:rPr lang="en-US" dirty="0" smtClean="0"/>
              <a:t> b) </a:t>
            </a:r>
            <a:r>
              <a:rPr lang="en-US" dirty="0" err="1" smtClean="0"/>
              <a:t>Frequenzen</a:t>
            </a:r>
            <a:r>
              <a:rPr lang="en-US" dirty="0" smtClean="0"/>
              <a:t> von </a:t>
            </a:r>
            <a:r>
              <a:rPr lang="en-US" dirty="0" err="1" smtClean="0"/>
              <a:t>Satzbauplänen</a:t>
            </a:r>
            <a:r>
              <a:rPr lang="en-US" dirty="0" smtClean="0"/>
              <a:t> und </a:t>
            </a:r>
            <a:r>
              <a:rPr lang="en-US" dirty="0" err="1" smtClean="0"/>
              <a:t>Begriffen</a:t>
            </a:r>
            <a:r>
              <a:rPr lang="en-US" dirty="0" smtClean="0"/>
              <a:t> c) </a:t>
            </a:r>
            <a:r>
              <a:rPr lang="en-US" dirty="0" err="1" smtClean="0"/>
              <a:t>Auslassen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3. </a:t>
            </a:r>
            <a:r>
              <a:rPr lang="en-US" i="1" dirty="0" smtClean="0"/>
              <a:t>SL </a:t>
            </a:r>
            <a:r>
              <a:rPr lang="en-US" i="1" dirty="0" err="1" smtClean="0"/>
              <a:t>Merkmale</a:t>
            </a:r>
            <a:r>
              <a:rPr lang="en-US" i="1" dirty="0" smtClean="0"/>
              <a:t> </a:t>
            </a:r>
            <a:r>
              <a:rPr lang="en-US" i="1" dirty="0" err="1" smtClean="0"/>
              <a:t>sind</a:t>
            </a:r>
            <a:r>
              <a:rPr lang="en-US" i="1" dirty="0" smtClean="0"/>
              <a:t> </a:t>
            </a:r>
            <a:r>
              <a:rPr lang="en-US" i="1" dirty="0" err="1" smtClean="0"/>
              <a:t>gradierbar</a:t>
            </a:r>
            <a:r>
              <a:rPr lang="en-US" i="1" dirty="0" smtClean="0"/>
              <a:t> und </a:t>
            </a:r>
            <a:r>
              <a:rPr lang="en-US" i="1" dirty="0" err="1" smtClean="0"/>
              <a:t>verändern</a:t>
            </a:r>
            <a:r>
              <a:rPr lang="en-US" i="1" dirty="0" smtClean="0"/>
              <a:t> </a:t>
            </a:r>
            <a:r>
              <a:rPr lang="en-US" i="1" dirty="0" err="1" smtClean="0"/>
              <a:t>sich</a:t>
            </a:r>
            <a:r>
              <a:rPr lang="en-US" i="1" dirty="0" smtClean="0"/>
              <a:t> </a:t>
            </a:r>
            <a:r>
              <a:rPr lang="en-US" dirty="0" smtClean="0"/>
              <a:t>N. Sager (NY), "</a:t>
            </a:r>
            <a:r>
              <a:rPr lang="en-US" dirty="0" err="1" smtClean="0"/>
              <a:t>LinguisticString</a:t>
            </a:r>
            <a:r>
              <a:rPr lang="en-US" dirty="0" smtClean="0"/>
              <a:t> Project“, 1967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Einführung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Subsprachen</a:t>
            </a:r>
            <a:r>
              <a:rPr lang="en-US" dirty="0" smtClean="0"/>
              <a:t> und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Kontrollierte</a:t>
            </a:r>
            <a:r>
              <a:rPr lang="en-US" dirty="0" smtClean="0"/>
              <a:t> Sprachen-1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Um die </a:t>
            </a:r>
            <a:r>
              <a:rPr lang="en-US" dirty="0" err="1" smtClean="0"/>
              <a:t>Domäne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linguistisch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beschränken</a:t>
            </a:r>
            <a:r>
              <a:rPr lang="en-US" dirty="0" smtClean="0"/>
              <a:t>,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</a:t>
            </a:r>
            <a:r>
              <a:rPr lang="en-US" dirty="0" err="1" smtClean="0"/>
              <a:t>benutzt</a:t>
            </a:r>
            <a:r>
              <a:rPr lang="en-US" dirty="0" smtClean="0"/>
              <a:t>. </a:t>
            </a:r>
            <a:r>
              <a:rPr lang="en-US" dirty="0" err="1" smtClean="0"/>
              <a:t>Kontrollierte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Menge</a:t>
            </a:r>
            <a:r>
              <a:rPr lang="en-US" dirty="0" smtClean="0"/>
              <a:t> </a:t>
            </a:r>
            <a:r>
              <a:rPr lang="en-US" dirty="0" err="1" smtClean="0"/>
              <a:t>lexikalischer</a:t>
            </a:r>
            <a:r>
              <a:rPr lang="en-US" dirty="0" smtClean="0"/>
              <a:t>, </a:t>
            </a:r>
            <a:r>
              <a:rPr lang="en-US" dirty="0" err="1" smtClean="0"/>
              <a:t>semantischer</a:t>
            </a:r>
            <a:r>
              <a:rPr lang="en-US" dirty="0" smtClean="0"/>
              <a:t>, </a:t>
            </a:r>
            <a:r>
              <a:rPr lang="en-US" dirty="0" err="1" smtClean="0"/>
              <a:t>morphosyntaktischer</a:t>
            </a:r>
            <a:r>
              <a:rPr lang="en-US" dirty="0" smtClean="0"/>
              <a:t> und </a:t>
            </a:r>
            <a:r>
              <a:rPr lang="en-US" dirty="0" err="1" smtClean="0"/>
              <a:t>pragmatischer</a:t>
            </a:r>
            <a:r>
              <a:rPr lang="en-US" dirty="0" smtClean="0"/>
              <a:t> </a:t>
            </a:r>
            <a:r>
              <a:rPr lang="en-US" dirty="0" err="1" smtClean="0"/>
              <a:t>Regeln</a:t>
            </a:r>
            <a:r>
              <a:rPr lang="en-US" dirty="0" smtClean="0"/>
              <a:t> </a:t>
            </a:r>
            <a:r>
              <a:rPr lang="en-US" dirty="0" err="1" smtClean="0"/>
              <a:t>bestimmt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kontrollierten</a:t>
            </a:r>
            <a:r>
              <a:rPr lang="en-US" dirty="0" smtClean="0"/>
              <a:t> </a:t>
            </a:r>
            <a:r>
              <a:rPr lang="en-US" dirty="0" err="1" smtClean="0"/>
              <a:t>Sprachen</a:t>
            </a:r>
            <a:r>
              <a:rPr lang="en-US" dirty="0" smtClean="0"/>
              <a:t> </a:t>
            </a:r>
            <a:r>
              <a:rPr lang="en-US" dirty="0" err="1" smtClean="0"/>
              <a:t>wurden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Verfassung</a:t>
            </a:r>
            <a:r>
              <a:rPr lang="en-US" dirty="0" smtClean="0"/>
              <a:t> und </a:t>
            </a:r>
            <a:r>
              <a:rPr lang="en-US" dirty="0" err="1" smtClean="0"/>
              <a:t>Übersetzung</a:t>
            </a:r>
            <a:r>
              <a:rPr lang="en-US" dirty="0" smtClean="0"/>
              <a:t> von </a:t>
            </a:r>
            <a:r>
              <a:rPr lang="en-US" dirty="0" err="1" smtClean="0"/>
              <a:t>Texten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Luft</a:t>
            </a:r>
            <a:r>
              <a:rPr lang="en-US" dirty="0" smtClean="0"/>
              <a:t>- und </a:t>
            </a:r>
            <a:r>
              <a:rPr lang="en-US" dirty="0" err="1" smtClean="0"/>
              <a:t>Raumfahrtindustrie</a:t>
            </a:r>
            <a:r>
              <a:rPr lang="en-US" dirty="0" smtClean="0"/>
              <a:t> (Boeing und </a:t>
            </a:r>
            <a:r>
              <a:rPr lang="en-US" dirty="0" err="1" smtClean="0"/>
              <a:t>Aerospatialle</a:t>
            </a:r>
            <a:r>
              <a:rPr lang="en-US" dirty="0" smtClean="0"/>
              <a:t>) </a:t>
            </a:r>
            <a:r>
              <a:rPr lang="en-US" dirty="0" err="1" smtClean="0"/>
              <a:t>geschaffen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Kontrolliertes</a:t>
            </a:r>
            <a:r>
              <a:rPr lang="en-US" dirty="0" smtClean="0"/>
              <a:t> Deutsch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z.B</a:t>
            </a:r>
            <a:r>
              <a:rPr lang="en-US" dirty="0" smtClean="0"/>
              <a:t>.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technischen</a:t>
            </a:r>
            <a:r>
              <a:rPr lang="en-US" dirty="0" smtClean="0"/>
              <a:t> </a:t>
            </a:r>
            <a:r>
              <a:rPr lang="en-US" dirty="0" err="1" smtClean="0"/>
              <a:t>Dokumentation</a:t>
            </a:r>
            <a:r>
              <a:rPr lang="en-US" dirty="0" smtClean="0"/>
              <a:t> </a:t>
            </a:r>
            <a:r>
              <a:rPr lang="en-US" dirty="0" err="1" smtClean="0"/>
              <a:t>benutzt</a:t>
            </a:r>
            <a:r>
              <a:rPr lang="en-US" dirty="0" smtClean="0"/>
              <a:t> (</a:t>
            </a:r>
            <a:r>
              <a:rPr lang="en-US" dirty="0" err="1" smtClean="0"/>
              <a:t>Lehrndorfer</a:t>
            </a:r>
            <a:r>
              <a:rPr lang="en-US" dirty="0" smtClean="0"/>
              <a:t>, 1996).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587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Einführung: Subsprachen und Kontrollierte Sprachen</vt:lpstr>
      <vt:lpstr>Einführung: Subsprachen und Kontrollierte Sprachen</vt:lpstr>
      <vt:lpstr>Subsprachen</vt:lpstr>
      <vt:lpstr>Subsprachen -1</vt:lpstr>
      <vt:lpstr>Subsprachen -2</vt:lpstr>
      <vt:lpstr>Subsprachen -3</vt:lpstr>
      <vt:lpstr>Subsprachen -4</vt:lpstr>
      <vt:lpstr>Kontrollierte Sprachen</vt:lpstr>
      <vt:lpstr>Kontrollierte Sprachen-1</vt:lpstr>
      <vt:lpstr>Kontrollierte Sprachen-2</vt:lpstr>
      <vt:lpstr>Kontrollierte Sprachen-3</vt:lpstr>
      <vt:lpstr>Kontrollierte Sprachen-4</vt:lpstr>
      <vt:lpstr>Kontrollierte Sprachen-5</vt:lpstr>
      <vt:lpstr>Kontrollierte Sprachen-6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ÜBERSICHT-WIEDERHOLUNG</dc:title>
  <dc:creator>d</dc:creator>
  <cp:lastModifiedBy>d</cp:lastModifiedBy>
  <cp:revision>12</cp:revision>
  <dcterms:created xsi:type="dcterms:W3CDTF">2013-05-20T11:32:08Z</dcterms:created>
  <dcterms:modified xsi:type="dcterms:W3CDTF">2013-09-07T15:23:21Z</dcterms:modified>
</cp:coreProperties>
</file>