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828" r:id="rId3"/>
  </p:sldMasterIdLst>
  <p:sldIdLst>
    <p:sldId id="299" r:id="rId4"/>
    <p:sldId id="308" r:id="rId5"/>
    <p:sldId id="326" r:id="rId6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D329"/>
    <a:srgbClr val="1F88C8"/>
    <a:srgbClr val="78F8FF"/>
    <a:srgbClr val="8EABDE"/>
    <a:srgbClr val="8FACE1"/>
    <a:srgbClr val="F50736"/>
    <a:srgbClr val="5DD8F2"/>
    <a:srgbClr val="C0FF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3" autoAdjust="0"/>
  </p:normalViewPr>
  <p:slideViewPr>
    <p:cSldViewPr snapToGrid="0">
      <p:cViewPr>
        <p:scale>
          <a:sx n="100" d="100"/>
          <a:sy n="100" d="100"/>
        </p:scale>
        <p:origin x="-150" y="-78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2"/>
          <p:cNvSpPr>
            <a:spLocks noChangeArrowheads="1"/>
          </p:cNvSpPr>
          <p:nvPr/>
        </p:nvSpPr>
        <p:spPr bwMode="auto">
          <a:xfrm>
            <a:off x="0" y="795338"/>
            <a:ext cx="9144000" cy="1230312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6" name="Billede 3" descr="dreamstime_www_worl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83488" y="793750"/>
            <a:ext cx="1560512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0"/>
            <a:ext cx="5369560" cy="4419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7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8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>
            <a:grpSpLocks/>
          </p:cNvGrpSpPr>
          <p:nvPr userDrawn="1"/>
        </p:nvGrpSpPr>
        <p:grpSpPr bwMode="auto">
          <a:xfrm>
            <a:off x="0" y="0"/>
            <a:ext cx="9144000" cy="1970088"/>
            <a:chOff x="0" y="0"/>
            <a:chExt cx="9144000" cy="1970099"/>
          </a:xfrm>
        </p:grpSpPr>
        <p:sp>
          <p:nvSpPr>
            <p:cNvPr id="6" name="Rektangel 2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970099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>
                <a:buFont typeface="Calibri" pitchFamily="34" charset="0"/>
                <a:buAutoNum type="arabicPeriod"/>
                <a:defRPr/>
              </a:pPr>
              <a:endParaRPr lang="en-US" sz="16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 userDrawn="1"/>
          </p:nvSpPr>
          <p:spPr bwMode="auto">
            <a:xfrm>
              <a:off x="0" y="1703398"/>
              <a:ext cx="9144000" cy="266701"/>
            </a:xfrm>
            <a:prstGeom prst="rect">
              <a:avLst/>
            </a:prstGeom>
            <a:gradFill rotWithShape="1">
              <a:gsLst>
                <a:gs pos="0">
                  <a:srgbClr val="002060"/>
                </a:gs>
                <a:gs pos="100000">
                  <a:srgbClr val="1F88C8"/>
                </a:gs>
              </a:gsLst>
              <a:lin ang="16200000"/>
            </a:gradFill>
            <a:ln w="9525">
              <a:solidFill>
                <a:srgbClr val="227088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indent="-342900" algn="ctr" defTabSz="914400">
                <a:buFont typeface="Calibri" pitchFamily="34" charset="0"/>
                <a:buAutoNum type="arabicPeriod"/>
                <a:defRPr/>
              </a:pPr>
              <a:endParaRPr lang="en-US" sz="1400" b="1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457EA11-EFDF-4DA3-B842-761A59241922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FB08011-03CC-44B8-B792-7FED9D078C58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1214C2A-8C27-4E40-8DA1-488D350203AD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91C4F11-C667-4DBB-9AEB-30944A877E1C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C0CA15C-7AC8-45FB-95A7-53A1895E1590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470AF8-ED16-43A4-8C07-2F99234B8D6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D97D85A-57EA-4997-BC98-5DEE90311358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2EB0010-9142-4656-9026-5E3F937809F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164FA15-2FEB-44DB-99FE-4D1610CA0471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5484986-DC53-4F95-90D3-4ED83E76E83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793659"/>
            <a:ext cx="9144000" cy="1178016"/>
            <a:chOff x="0" y="793659"/>
            <a:chExt cx="9144000" cy="11780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4000" y="793659"/>
              <a:ext cx="1560000" cy="1178016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A035BE-EB24-4F69-8971-876CA831348F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5C199B9-8DFB-4DF6-8891-4E2F409AB5E4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1A84D93-4EA4-4835-B902-846D4C7EFCBD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91785C5-A3AF-4053-A350-AD41AFC4A812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0D4E843-3A2B-44B0-AE40-616A0A7C3839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78FEC7B-3AA6-46D5-A3F4-BB9C6352F0C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/>
          <p:nvPr userDrawn="1"/>
        </p:nvSpPr>
        <p:spPr>
          <a:xfrm rot="10800000" flipH="1">
            <a:off x="-101600" y="-12700"/>
            <a:ext cx="9321800" cy="23749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17145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26543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2654300"/>
              <a:gd name="connsiteX1" fmla="*/ 5702300 w 9182100"/>
              <a:gd name="connsiteY1" fmla="*/ 1016000 h 2654300"/>
              <a:gd name="connsiteX2" fmla="*/ 9182100 w 9182100"/>
              <a:gd name="connsiteY2" fmla="*/ 609600 h 2654300"/>
              <a:gd name="connsiteX3" fmla="*/ 9182100 w 9182100"/>
              <a:gd name="connsiteY3" fmla="*/ 2654300 h 2654300"/>
              <a:gd name="connsiteX4" fmla="*/ 0 w 9182100"/>
              <a:gd name="connsiteY4" fmla="*/ 1828800 h 2654300"/>
              <a:gd name="connsiteX5" fmla="*/ 12700 w 9182100"/>
              <a:gd name="connsiteY5" fmla="*/ 0 h 2654300"/>
              <a:gd name="connsiteX0" fmla="*/ 12700 w 9182100"/>
              <a:gd name="connsiteY0" fmla="*/ 0 h 2667000"/>
              <a:gd name="connsiteX1" fmla="*/ 5702300 w 9182100"/>
              <a:gd name="connsiteY1" fmla="*/ 1016000 h 2667000"/>
              <a:gd name="connsiteX2" fmla="*/ 9182100 w 9182100"/>
              <a:gd name="connsiteY2" fmla="*/ 609600 h 2667000"/>
              <a:gd name="connsiteX3" fmla="*/ 9182100 w 9182100"/>
              <a:gd name="connsiteY3" fmla="*/ 2654300 h 2667000"/>
              <a:gd name="connsiteX4" fmla="*/ 0 w 9182100"/>
              <a:gd name="connsiteY4" fmla="*/ 2667000 h 2667000"/>
              <a:gd name="connsiteX5" fmla="*/ 12700 w 9182100"/>
              <a:gd name="connsiteY5" fmla="*/ 0 h 2667000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2667000 h 3369791"/>
              <a:gd name="connsiteX6" fmla="*/ 12700 w 9182100"/>
              <a:gd name="connsiteY6" fmla="*/ 0 h 3369791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3351771 h 3369791"/>
              <a:gd name="connsiteX6" fmla="*/ 12700 w 9182100"/>
              <a:gd name="connsiteY6" fmla="*/ 0 h 3369791"/>
              <a:gd name="connsiteX0" fmla="*/ 12700 w 9182100"/>
              <a:gd name="connsiteY0" fmla="*/ 0 h 3531973"/>
              <a:gd name="connsiteX1" fmla="*/ 5702300 w 9182100"/>
              <a:gd name="connsiteY1" fmla="*/ 1016000 h 3531973"/>
              <a:gd name="connsiteX2" fmla="*/ 9182100 w 9182100"/>
              <a:gd name="connsiteY2" fmla="*/ 609600 h 3531973"/>
              <a:gd name="connsiteX3" fmla="*/ 9182100 w 9182100"/>
              <a:gd name="connsiteY3" fmla="*/ 2654300 h 3531973"/>
              <a:gd name="connsiteX4" fmla="*/ 9169573 w 9182100"/>
              <a:gd name="connsiteY4" fmla="*/ 3369791 h 3531973"/>
              <a:gd name="connsiteX5" fmla="*/ 0 w 9182100"/>
              <a:gd name="connsiteY5" fmla="*/ 3531973 h 3531973"/>
              <a:gd name="connsiteX6" fmla="*/ 12700 w 9182100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69573 w 9783383"/>
              <a:gd name="connsiteY4" fmla="*/ 3369791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946231"/>
              <a:gd name="connsiteY0" fmla="*/ 0 h 4451008"/>
              <a:gd name="connsiteX1" fmla="*/ 5702300 w 9946231"/>
              <a:gd name="connsiteY1" fmla="*/ 1016000 h 4451008"/>
              <a:gd name="connsiteX2" fmla="*/ 9182100 w 9946231"/>
              <a:gd name="connsiteY2" fmla="*/ 609600 h 4451008"/>
              <a:gd name="connsiteX3" fmla="*/ 9783383 w 9946231"/>
              <a:gd name="connsiteY3" fmla="*/ 2708362 h 4451008"/>
              <a:gd name="connsiteX4" fmla="*/ 9946231 w 9946231"/>
              <a:gd name="connsiteY4" fmla="*/ 4451008 h 4451008"/>
              <a:gd name="connsiteX5" fmla="*/ 0 w 9946231"/>
              <a:gd name="connsiteY5" fmla="*/ 3531973 h 4451008"/>
              <a:gd name="connsiteX6" fmla="*/ 12700 w 9946231"/>
              <a:gd name="connsiteY6" fmla="*/ 0 h 4451008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8668504 w 9783383"/>
              <a:gd name="connsiteY4" fmla="*/ 2937305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94626 w 9783383"/>
              <a:gd name="connsiteY4" fmla="*/ 3369792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8192486 w 9194626"/>
              <a:gd name="connsiteY3" fmla="*/ 2672321 h 3531973"/>
              <a:gd name="connsiteX4" fmla="*/ 9194626 w 9194626"/>
              <a:gd name="connsiteY4" fmla="*/ 3369792 h 3531973"/>
              <a:gd name="connsiteX5" fmla="*/ 0 w 9194626"/>
              <a:gd name="connsiteY5" fmla="*/ 3531973 h 3531973"/>
              <a:gd name="connsiteX6" fmla="*/ 12700 w 9194626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9194626 w 9194626"/>
              <a:gd name="connsiteY3" fmla="*/ 3369792 h 3531973"/>
              <a:gd name="connsiteX4" fmla="*/ 0 w 9194626"/>
              <a:gd name="connsiteY4" fmla="*/ 3531973 h 3531973"/>
              <a:gd name="connsiteX5" fmla="*/ 12700 w 9194626"/>
              <a:gd name="connsiteY5" fmla="*/ 0 h 3531973"/>
              <a:gd name="connsiteX0" fmla="*/ 4233 w 9186159"/>
              <a:gd name="connsiteY0" fmla="*/ 0 h 3369792"/>
              <a:gd name="connsiteX1" fmla="*/ 5693833 w 9186159"/>
              <a:gd name="connsiteY1" fmla="*/ 1016000 h 3369792"/>
              <a:gd name="connsiteX2" fmla="*/ 9173633 w 9186159"/>
              <a:gd name="connsiteY2" fmla="*/ 609600 h 3369792"/>
              <a:gd name="connsiteX3" fmla="*/ 9186159 w 9186159"/>
              <a:gd name="connsiteY3" fmla="*/ 3369792 h 3369792"/>
              <a:gd name="connsiteX4" fmla="*/ 455022 w 9186159"/>
              <a:gd name="connsiteY4" fmla="*/ 3333750 h 3369792"/>
              <a:gd name="connsiteX5" fmla="*/ 4233 w 9186159"/>
              <a:gd name="connsiteY5" fmla="*/ 0 h 3369792"/>
              <a:gd name="connsiteX0" fmla="*/ 12700 w 9194626"/>
              <a:gd name="connsiteY0" fmla="*/ 0 h 3369792"/>
              <a:gd name="connsiteX1" fmla="*/ 5702300 w 9194626"/>
              <a:gd name="connsiteY1" fmla="*/ 1016000 h 3369792"/>
              <a:gd name="connsiteX2" fmla="*/ 9182100 w 9194626"/>
              <a:gd name="connsiteY2" fmla="*/ 609600 h 3369792"/>
              <a:gd name="connsiteX3" fmla="*/ 9194626 w 9194626"/>
              <a:gd name="connsiteY3" fmla="*/ 3369792 h 3369792"/>
              <a:gd name="connsiteX4" fmla="*/ 0 w 9194626"/>
              <a:gd name="connsiteY4" fmla="*/ 3351770 h 3369792"/>
              <a:gd name="connsiteX5" fmla="*/ 12700 w 9194626"/>
              <a:gd name="connsiteY5" fmla="*/ 0 h 336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nglisch.schule.de/dafemail.htm" TargetMode="External"/><Relationship Id="rId3" Type="http://schemas.openxmlformats.org/officeDocument/2006/relationships/hyperlink" Target="http://www.englisch.schule.de/inhadaf" TargetMode="External"/><Relationship Id="rId7" Type="http://schemas.openxmlformats.org/officeDocument/2006/relationships/hyperlink" Target="http://www.englisch.schule.de/dafbeis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goethe.de/ins/ie/prj/scl" TargetMode="External"/><Relationship Id="rId5" Type="http://schemas.openxmlformats.org/officeDocument/2006/relationships/hyperlink" Target="http://etwinning.sch.gr/" TargetMode="External"/><Relationship Id="rId4" Type="http://schemas.openxmlformats.org/officeDocument/2006/relationships/hyperlink" Target="http://www.etwinning.net/" TargetMode="External"/><Relationship Id="rId9" Type="http://schemas.openxmlformats.org/officeDocument/2006/relationships/hyperlink" Target="http://www.goethe.de/ins/pl/lp/prj/bld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ethe.de/ins/pl/kra/prj/que/deindex.htm" TargetMode="External"/><Relationship Id="rId3" Type="http://schemas.openxmlformats.org/officeDocument/2006/relationships/hyperlink" Target="http://www.goethe.de/lhr/mat/lkd/lko" TargetMode="External"/><Relationship Id="rId7" Type="http://schemas.openxmlformats.org/officeDocument/2006/relationships/hyperlink" Target="http://babylonia.ch/1/webquest" TargetMode="External"/><Relationship Id="rId2" Type="http://schemas.openxmlformats.org/officeDocument/2006/relationships/hyperlink" Target="http://www.goethe.de/ins/pl/kra/prj/q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ermanistik.uni-freiburg.de/dafphil/internetprojekte" TargetMode="External"/><Relationship Id="rId5" Type="http://schemas.openxmlformats.org/officeDocument/2006/relationships/hyperlink" Target="http://www.deutsch-als-fremdsprache.de/lernwerkstatt/web-projekte" TargetMode="External"/><Relationship Id="rId4" Type="http://schemas.openxmlformats.org/officeDocument/2006/relationships/hyperlink" Target="http://www.goethe.de/ins/be/bru/lhr/mat/st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gray">
          <a:xfrm>
            <a:off x="519113" y="4333875"/>
            <a:ext cx="81581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de-DE" sz="2400" dirty="0" smtClean="0"/>
              <a:t>Computergestützte Projektarbeit</a:t>
            </a:r>
            <a:endParaRPr lang="en-US" sz="2400" dirty="0" smtClean="0"/>
          </a:p>
          <a:p>
            <a:pPr defTabSz="801688"/>
            <a:endParaRPr lang="en-US" sz="2400" dirty="0" smtClean="0"/>
          </a:p>
          <a:p>
            <a:pPr defTabSz="801688"/>
            <a:r>
              <a:rPr lang="en-US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  <a:p>
            <a:pPr defTabSz="801688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519113" y="5110163"/>
            <a:ext cx="26733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3000" b="1" dirty="0">
              <a:solidFill>
                <a:schemeClr val="tx2"/>
              </a:solidFill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>
                <a:solidFill>
                  <a:srgbClr val="171717"/>
                </a:solidFill>
              </a:rPr>
              <a:t>Your 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Billede 8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ktangel 7"/>
          <p:cNvSpPr/>
          <p:nvPr/>
        </p:nvSpPr>
        <p:spPr>
          <a:xfrm>
            <a:off x="914400" y="1190625"/>
            <a:ext cx="7380288" cy="4848225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8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71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gray">
          <a:xfrm>
            <a:off x="8747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>
              <a:defRPr/>
            </a:pPr>
            <a:endParaRPr lang="en-US" sz="1200" dirty="0">
              <a:solidFill>
                <a:schemeClr val="accent3">
                  <a:lumMod val="50000"/>
                </a:schemeClr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defRPr/>
            </a:pPr>
            <a:endParaRPr lang="en-US" sz="1200" dirty="0">
              <a:solidFill>
                <a:schemeClr val="accent3">
                  <a:lumMod val="50000"/>
                </a:schemeClr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3317" name="Tekstboks 9"/>
          <p:cNvSpPr txBox="1">
            <a:spLocks noChangeArrowheads="1"/>
          </p:cNvSpPr>
          <p:nvPr/>
        </p:nvSpPr>
        <p:spPr bwMode="auto">
          <a:xfrm>
            <a:off x="1155700" y="409575"/>
            <a:ext cx="69977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de-DE" sz="1600" b="1" dirty="0" smtClean="0">
                <a:solidFill>
                  <a:srgbClr val="002060"/>
                </a:solidFill>
              </a:rPr>
              <a:t> </a:t>
            </a:r>
            <a:endParaRPr lang="en-US" sz="1600" dirty="0" smtClean="0">
              <a:solidFill>
                <a:srgbClr val="002060"/>
              </a:solidFill>
            </a:endParaRPr>
          </a:p>
          <a:p>
            <a:endParaRPr lang="de-DE" sz="1600" b="1" u="sng" dirty="0" smtClean="0">
              <a:solidFill>
                <a:srgbClr val="002060"/>
              </a:solidFill>
            </a:endParaRPr>
          </a:p>
          <a:p>
            <a:r>
              <a:rPr lang="de-DE" sz="1600" dirty="0" smtClean="0">
                <a:solidFill>
                  <a:srgbClr val="002060"/>
                </a:solidFill>
              </a:rPr>
              <a:t> 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2">
              <a:buFont typeface="Wingdings" pitchFamily="-97" charset="2"/>
              <a:buChar char="ü"/>
              <a:defRPr/>
            </a:pPr>
            <a:endParaRPr lang="da-DK" sz="2000" dirty="0">
              <a:solidFill>
                <a:srgbClr val="002060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gray">
          <a:xfrm>
            <a:off x="874713" y="1355725"/>
            <a:ext cx="48529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en-US" sz="2000" dirty="0" smtClean="0">
                <a:solidFill>
                  <a:schemeClr val="tx2"/>
                </a:solidFill>
              </a:rPr>
              <a:t>You</a:t>
            </a:r>
            <a:endParaRPr lang="en-US" sz="2000" dirty="0">
              <a:solidFill>
                <a:schemeClr val="tx2"/>
              </a:solidFill>
            </a:endParaRPr>
          </a:p>
          <a:p>
            <a:pPr defTabSz="801688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3560" name="Rectangle 5"/>
          <p:cNvSpPr txBox="1">
            <a:spLocks noChangeArrowheads="1"/>
          </p:cNvSpPr>
          <p:nvPr/>
        </p:nvSpPr>
        <p:spPr bwMode="gray">
          <a:xfrm>
            <a:off x="874713" y="779463"/>
            <a:ext cx="26733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3000" b="1" dirty="0">
              <a:solidFill>
                <a:schemeClr val="tx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19075" y="542924"/>
            <a:ext cx="8391525" cy="53657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5002214"/>
          </a:xfrm>
        </p:spPr>
        <p:txBody>
          <a:bodyPr/>
          <a:lstStyle/>
          <a:p>
            <a:pPr>
              <a:buNone/>
            </a:pPr>
            <a:r>
              <a:rPr lang="de-DE" sz="1400" b="1" dirty="0" err="1" smtClean="0">
                <a:solidFill>
                  <a:srgbClr val="002060"/>
                </a:solidFill>
              </a:rPr>
              <a:t>DaF</a:t>
            </a:r>
            <a:r>
              <a:rPr lang="de-DE" sz="1400" b="1" dirty="0" smtClean="0">
                <a:solidFill>
                  <a:srgbClr val="002060"/>
                </a:solidFill>
              </a:rPr>
              <a:t>-Projekte </a:t>
            </a:r>
            <a:r>
              <a:rPr lang="de-DE" sz="1400" b="1" dirty="0" smtClean="0">
                <a:solidFill>
                  <a:srgbClr val="002060"/>
                </a:solidFill>
              </a:rPr>
              <a:t>im Internet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3"/>
              </a:rPr>
              <a:t>http://</a:t>
            </a:r>
            <a:r>
              <a:rPr lang="de-DE" sz="1400" b="1" u="sng" dirty="0" smtClean="0">
                <a:solidFill>
                  <a:srgbClr val="002060"/>
                </a:solidFill>
                <a:hlinkClick r:id="rId3"/>
              </a:rPr>
              <a:t>www.englisch.schule.de/inhadaf</a:t>
            </a:r>
            <a:r>
              <a:rPr lang="de-DE" sz="14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endParaRPr lang="de-DE" sz="1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Klassenkooperationen 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dirty="0" smtClean="0">
                <a:solidFill>
                  <a:srgbClr val="002060"/>
                </a:solidFill>
              </a:rPr>
              <a:t> </a:t>
            </a:r>
            <a:r>
              <a:rPr lang="de-DE" sz="1400" b="1" u="sng" dirty="0" smtClean="0">
                <a:hlinkClick r:id="rId4"/>
              </a:rPr>
              <a:t>http://www.etwinning.net</a:t>
            </a:r>
            <a:endParaRPr lang="en-US" sz="1400" dirty="0" smtClean="0"/>
          </a:p>
          <a:p>
            <a:r>
              <a:rPr lang="de-DE" sz="1400" b="1" u="sng" dirty="0" smtClean="0">
                <a:hlinkClick r:id="rId5"/>
              </a:rPr>
              <a:t>http://etwinning.sch.gr</a:t>
            </a:r>
            <a:endParaRPr lang="de-DE" sz="1400" b="1" u="sng" dirty="0" smtClean="0"/>
          </a:p>
          <a:p>
            <a:pPr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Informationen </a:t>
            </a:r>
            <a:r>
              <a:rPr lang="de-DE" sz="1400" b="1" dirty="0" smtClean="0">
                <a:solidFill>
                  <a:srgbClr val="002060"/>
                </a:solidFill>
              </a:rPr>
              <a:t>und Links für Schulprojekte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6"/>
              </a:rPr>
              <a:t>http://www.goethe.de/ins/ie/prj/scl</a:t>
            </a:r>
            <a:r>
              <a:rPr lang="de-DE" sz="1400" b="1" dirty="0" smtClean="0">
                <a:solidFill>
                  <a:srgbClr val="002060"/>
                </a:solidFill>
              </a:rPr>
              <a:t> 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 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Projektbeispiele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7"/>
              </a:rPr>
              <a:t>http://www.englisch.schule.de/dafbeisp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E-Mail-Projekte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8"/>
              </a:rPr>
              <a:t>http://www.englisch.schule.de/dafemail.htm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 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E-Mail-Projekt „Das Bild der Anderen“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9"/>
              </a:rPr>
              <a:t>http://www.goethe.de/ins/pl/lp/prj/bld/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1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3"/>
          </p:nvPr>
        </p:nvSpPr>
        <p:spPr>
          <a:xfrm>
            <a:off x="177800" y="581025"/>
            <a:ext cx="6489700" cy="419100"/>
          </a:xfrm>
        </p:spPr>
        <p:txBody>
          <a:bodyPr/>
          <a:lstStyle/>
          <a:p>
            <a:r>
              <a:rPr lang="de-DE" sz="1400" dirty="0" smtClean="0">
                <a:solidFill>
                  <a:schemeClr val="tx2"/>
                </a:solidFill>
              </a:rPr>
              <a:t>Computergestützte </a:t>
            </a:r>
          </a:p>
          <a:p>
            <a:r>
              <a:rPr lang="de-DE" sz="1400" dirty="0" smtClean="0">
                <a:solidFill>
                  <a:schemeClr val="tx2"/>
                </a:solidFill>
              </a:rPr>
              <a:t>Projektarbeit</a:t>
            </a:r>
            <a:endParaRPr lang="en-US" sz="1400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097338"/>
          </a:xfrm>
        </p:spPr>
        <p:txBody>
          <a:bodyPr/>
          <a:lstStyle/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Internet-Recherchen für den </a:t>
            </a:r>
            <a:r>
              <a:rPr lang="de-DE" sz="1400" b="1" dirty="0" err="1" smtClean="0">
                <a:solidFill>
                  <a:srgbClr val="002060"/>
                </a:solidFill>
              </a:rPr>
              <a:t>DaF</a:t>
            </a:r>
            <a:r>
              <a:rPr lang="de-DE" sz="1400" b="1" dirty="0" smtClean="0">
                <a:solidFill>
                  <a:srgbClr val="002060"/>
                </a:solidFill>
              </a:rPr>
              <a:t>-Unterricht (</a:t>
            </a:r>
            <a:r>
              <a:rPr lang="de-DE" sz="1400" b="1" dirty="0" err="1" smtClean="0">
                <a:solidFill>
                  <a:srgbClr val="002060"/>
                </a:solidFill>
              </a:rPr>
              <a:t>Webquests</a:t>
            </a:r>
            <a:r>
              <a:rPr lang="de-DE" sz="1400" b="1" dirty="0" smtClean="0">
                <a:solidFill>
                  <a:srgbClr val="002060"/>
                </a:solidFill>
              </a:rPr>
              <a:t>)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2"/>
              </a:rPr>
              <a:t>http://www.goethe.de/ins/pl/kra/prj/que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3"/>
              </a:rPr>
              <a:t>http://www.goethe.de/lhr/mat/lkd/lko</a:t>
            </a:r>
            <a:r>
              <a:rPr lang="de-DE" sz="1400" b="1" dirty="0" smtClean="0">
                <a:solidFill>
                  <a:srgbClr val="002060"/>
                </a:solidFill>
              </a:rPr>
              <a:t>  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Städterallyes (Goethe-Institut)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4"/>
              </a:rPr>
              <a:t>http://www.goethe.de/ins/be/bru/lhr/mat/sta</a:t>
            </a:r>
            <a:r>
              <a:rPr lang="de-DE" sz="1400" b="1" dirty="0" smtClean="0">
                <a:solidFill>
                  <a:srgbClr val="002060"/>
                </a:solidFill>
              </a:rPr>
              <a:t> 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 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WWW-Projekte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5"/>
              </a:rPr>
              <a:t>http://www.deutsch-als-fremdsprache.de/lernwerkstatt/web-projekte</a:t>
            </a:r>
            <a:r>
              <a:rPr lang="de-DE" sz="1400" b="1" dirty="0" smtClean="0">
                <a:solidFill>
                  <a:srgbClr val="002060"/>
                </a:solidFill>
              </a:rPr>
              <a:t> 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Beispiele durchgeführter WWW-Projekte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6"/>
              </a:rPr>
              <a:t>http://www.germanistik.uni-freiburg.de/dafphil/internetprojekte</a:t>
            </a:r>
            <a:r>
              <a:rPr lang="de-DE" sz="1400" b="1" dirty="0" smtClean="0">
                <a:solidFill>
                  <a:srgbClr val="002060"/>
                </a:solidFill>
              </a:rPr>
              <a:t> 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smtClean="0">
                <a:solidFill>
                  <a:srgbClr val="002060"/>
                </a:solidFill>
              </a:rPr>
              <a:t> </a:t>
            </a:r>
            <a:endParaRPr lang="en-US" sz="1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b="1" dirty="0" err="1" smtClean="0">
                <a:solidFill>
                  <a:srgbClr val="002060"/>
                </a:solidFill>
              </a:rPr>
              <a:t>Webquests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7"/>
              </a:rPr>
              <a:t>http://babylonia.ch/1/webquest</a:t>
            </a:r>
            <a:r>
              <a:rPr lang="de-DE" sz="1400" b="1" u="sng" dirty="0" smtClean="0">
                <a:solidFill>
                  <a:srgbClr val="002060"/>
                </a:solidFill>
              </a:rPr>
              <a:t> </a:t>
            </a: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de-DE" sz="1400" b="1" u="sng" dirty="0" smtClean="0">
                <a:solidFill>
                  <a:srgbClr val="002060"/>
                </a:solidFill>
                <a:hlinkClick r:id="rId8"/>
              </a:rPr>
              <a:t>http://www.goethe.de/ins/pl/kra/prj/que/deindex.htm</a:t>
            </a:r>
            <a:endParaRPr lang="de-DE" sz="1400" b="1" u="sng" dirty="0" smtClean="0">
              <a:solidFill>
                <a:srgbClr val="002060"/>
              </a:solidFill>
            </a:endParaRPr>
          </a:p>
          <a:p>
            <a:endParaRPr lang="de-DE" sz="1400" b="1" u="sng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de-DE" sz="1400" dirty="0" smtClean="0">
                <a:solidFill>
                  <a:srgbClr val="002060"/>
                </a:solidFill>
              </a:rPr>
              <a:t> </a:t>
            </a:r>
            <a:endParaRPr lang="en-US" sz="1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 smtClean="0"/>
              <a:t>Computergestützte Projektarbeit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8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sz="1400" dirty="0" smtClean="0"/>
              <a:t>Links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usgewählte Ressourcen für den Fortgeschrittenen-DaF-Unterricht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BBA6B9-B48C-44AD-AF18-A0802220E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Ausgewählte Ressourcen für den Fortgeschrittenen-DaF-Unterricht</Template>
  <TotalTime>33</TotalTime>
  <Words>38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Ausgewählte Ressourcen für den Fortgeschrittenen-DaF-Unterricht</vt:lpstr>
      <vt:lpstr>1_Kontortema</vt:lpstr>
      <vt:lpstr>Slide 1</vt:lpstr>
      <vt:lpstr> </vt:lpstr>
      <vt:lpstr>Computergestützte Projektarbeit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</dc:creator>
  <cp:lastModifiedBy>d</cp:lastModifiedBy>
  <cp:revision>5</cp:revision>
  <dcterms:created xsi:type="dcterms:W3CDTF">2013-01-20T13:43:21Z</dcterms:created>
  <dcterms:modified xsi:type="dcterms:W3CDTF">2013-01-21T17:34:02Z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</Properties>
</file>