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2"/>
  </p:sldMasterIdLst>
  <p:handoutMasterIdLst>
    <p:handoutMasterId r:id="rId11"/>
  </p:handoutMasterIdLst>
  <p:sldIdLst>
    <p:sldId id="269" r:id="rId3"/>
    <p:sldId id="274" r:id="rId4"/>
    <p:sldId id="268" r:id="rId5"/>
    <p:sldId id="271" r:id="rId6"/>
    <p:sldId id="272" r:id="rId7"/>
    <p:sldId id="273" r:id="rId8"/>
    <p:sldId id="275" r:id="rId9"/>
    <p:sldId id="26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AC00"/>
    <a:srgbClr val="800000"/>
    <a:srgbClr val="5E1D10"/>
    <a:srgbClr val="4D4D4D"/>
    <a:srgbClr val="D5E1E7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72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70A45F-59B0-48F0-AEB2-3775FCDB88E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0" y="4800600"/>
            <a:ext cx="5257800" cy="762000"/>
          </a:xfrm>
        </p:spPr>
        <p:txBody>
          <a:bodyPr/>
          <a:lstStyle>
            <a:lvl1pPr>
              <a:defRPr sz="28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5486400"/>
            <a:ext cx="4114800" cy="609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838200"/>
            <a:ext cx="1543050" cy="5562600"/>
          </a:xfrm>
        </p:spPr>
        <p:txBody>
          <a:bodyPr vert="eaVert"/>
          <a:lstStyle>
            <a:lvl1pPr>
              <a:defRPr>
                <a:solidFill>
                  <a:schemeClr val="accent4">
                    <a:lumMod val="1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838200"/>
            <a:ext cx="6229350" cy="5562600"/>
          </a:xfrm>
        </p:spPr>
        <p:txBody>
          <a:bodyPr vert="eaVert"/>
          <a:lstStyle>
            <a:lvl1pPr>
              <a:defRPr>
                <a:solidFill>
                  <a:schemeClr val="accent4">
                    <a:lumMod val="10000"/>
                  </a:schemeClr>
                </a:solidFill>
              </a:defRPr>
            </a:lvl1pPr>
            <a:lvl2pPr>
              <a:defRPr>
                <a:solidFill>
                  <a:schemeClr val="accent4">
                    <a:lumMod val="10000"/>
                  </a:schemeClr>
                </a:solidFill>
              </a:defRPr>
            </a:lvl2pPr>
            <a:lvl3pPr>
              <a:defRPr>
                <a:solidFill>
                  <a:schemeClr val="accent4">
                    <a:lumMod val="10000"/>
                  </a:schemeClr>
                </a:solidFill>
              </a:defRPr>
            </a:lvl3pPr>
            <a:lvl4pPr>
              <a:defRPr>
                <a:solidFill>
                  <a:schemeClr val="accent4">
                    <a:lumMod val="10000"/>
                  </a:schemeClr>
                </a:solidFill>
              </a:defRPr>
            </a:lvl4pPr>
            <a:lvl5pPr>
              <a:defRPr>
                <a:solidFill>
                  <a:schemeClr val="accent4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38200"/>
            <a:ext cx="7620000" cy="83820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7620000" cy="4114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38200"/>
            <a:ext cx="7620000" cy="838200"/>
          </a:xfrm>
        </p:spPr>
        <p:txBody>
          <a:bodyPr/>
          <a:lstStyle>
            <a:lvl1pPr>
              <a:defRPr>
                <a:solidFill>
                  <a:schemeClr val="accent4">
                    <a:lumMod val="1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7620000" cy="4114800"/>
          </a:xfrm>
        </p:spPr>
        <p:txBody>
          <a:bodyPr/>
          <a:lstStyle>
            <a:lvl1pPr>
              <a:defRPr>
                <a:solidFill>
                  <a:schemeClr val="accent4">
                    <a:lumMod val="10000"/>
                  </a:schemeClr>
                </a:solidFill>
              </a:defRPr>
            </a:lvl1pPr>
            <a:lvl2pPr>
              <a:defRPr>
                <a:solidFill>
                  <a:schemeClr val="accent4">
                    <a:lumMod val="10000"/>
                  </a:schemeClr>
                </a:solidFill>
              </a:defRPr>
            </a:lvl2pPr>
            <a:lvl3pPr>
              <a:defRPr>
                <a:solidFill>
                  <a:schemeClr val="accent4">
                    <a:lumMod val="10000"/>
                  </a:schemeClr>
                </a:solidFill>
              </a:defRPr>
            </a:lvl3pPr>
            <a:lvl4pPr>
              <a:defRPr>
                <a:solidFill>
                  <a:schemeClr val="accent4">
                    <a:lumMod val="10000"/>
                  </a:schemeClr>
                </a:solidFill>
              </a:defRPr>
            </a:lvl4pPr>
            <a:lvl5pPr>
              <a:defRPr>
                <a:solidFill>
                  <a:schemeClr val="accent4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3477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-152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38200"/>
            <a:ext cx="76962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828800"/>
            <a:ext cx="3886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8288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382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57350"/>
            <a:ext cx="3886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2297112"/>
            <a:ext cx="38862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657350"/>
            <a:ext cx="3660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5" y="2297112"/>
            <a:ext cx="3660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838200"/>
            <a:ext cx="6172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Your Topic Goes Here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752600"/>
            <a:ext cx="6172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Your Subtopics Go Here</a:t>
            </a:r>
          </a:p>
          <a:p>
            <a:pPr lvl="1"/>
            <a:r>
              <a:rPr lang="en-US" dirty="0" smtClean="0"/>
              <a:t>A</a:t>
            </a:r>
          </a:p>
          <a:p>
            <a:pPr lvl="2"/>
            <a:r>
              <a:rPr lang="en-US" dirty="0" smtClean="0"/>
              <a:t>B</a:t>
            </a:r>
          </a:p>
          <a:p>
            <a:pPr lvl="3"/>
            <a:r>
              <a:rPr lang="en-US" dirty="0" smtClean="0"/>
              <a:t>C</a:t>
            </a:r>
          </a:p>
          <a:p>
            <a:pPr lvl="4"/>
            <a:r>
              <a:rPr lang="en-US" dirty="0" smtClean="0"/>
              <a:t>d</a:t>
            </a:r>
          </a:p>
          <a:p>
            <a:pPr lvl="2"/>
            <a:endParaRPr lang="en-US" dirty="0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E1D1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E1D10"/>
          </a:solidFill>
          <a:latin typeface="Palatino Linotype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E1D10"/>
          </a:solidFill>
          <a:latin typeface="Palatino Linotype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E1D10"/>
          </a:solidFill>
          <a:latin typeface="Palatino Linotype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E1D10"/>
          </a:solidFill>
          <a:latin typeface="Palatino Linotype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E1D10"/>
          </a:solidFill>
          <a:latin typeface="Palatino Linotype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E1D10"/>
          </a:solidFill>
          <a:latin typeface="Palatino Linotype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E1D10"/>
          </a:solidFill>
          <a:latin typeface="Palatino Linotype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E1D10"/>
          </a:solidFill>
          <a:latin typeface="Palatino Linotype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ethe.de/z/50/commeuro/i0.htm" TargetMode="External"/><Relationship Id="rId2" Type="http://schemas.openxmlformats.org/officeDocument/2006/relationships/hyperlink" Target="http://rcel.enl.uoa.gr/xenesgloss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oesterreichinstitut.at/" TargetMode="External"/><Relationship Id="rId5" Type="http://schemas.openxmlformats.org/officeDocument/2006/relationships/hyperlink" Target="http://www.goethe.de/" TargetMode="External"/><Relationship Id="rId4" Type="http://schemas.openxmlformats.org/officeDocument/2006/relationships/hyperlink" Target="http://www.goethe.de/ins/gr/lp/lhr/mat/ffl/el7202336.htm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esterreichinstitut.at/daf-materialien.html" TargetMode="External"/><Relationship Id="rId3" Type="http://schemas.openxmlformats.org/officeDocument/2006/relationships/hyperlink" Target="http://www.goethe.de/lhr/prj/zfd/deindex.htm" TargetMode="External"/><Relationship Id="rId7" Type="http://schemas.openxmlformats.org/officeDocument/2006/relationships/hyperlink" Target="http://www.oesterreichportal.at/s1.aspx" TargetMode="External"/><Relationship Id="rId2" Type="http://schemas.openxmlformats.org/officeDocument/2006/relationships/hyperlink" Target="http://www.lehrer-online.d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af-portal.de/index.php" TargetMode="External"/><Relationship Id="rId5" Type="http://schemas.openxmlformats.org/officeDocument/2006/relationships/hyperlink" Target="http://www.deutsch-als-fremdsprache.de/" TargetMode="External"/><Relationship Id="rId4" Type="http://schemas.openxmlformats.org/officeDocument/2006/relationships/hyperlink" Target="http://www.goethe.de/lhr/prj/ffl/deindex.htm" TargetMode="External"/><Relationship Id="rId9" Type="http://schemas.openxmlformats.org/officeDocument/2006/relationships/hyperlink" Target="http://elearningeuropa.info/languagelearnin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rimarylanguages.org.uk/training_zone.aspx" TargetMode="External"/><Relationship Id="rId3" Type="http://schemas.openxmlformats.org/officeDocument/2006/relationships/hyperlink" Target="http://pbworks.com/pbworks-basic-edition" TargetMode="External"/><Relationship Id="rId7" Type="http://schemas.openxmlformats.org/officeDocument/2006/relationships/hyperlink" Target="http://www.deutschunddeutlich.de/" TargetMode="External"/><Relationship Id="rId2" Type="http://schemas.openxmlformats.org/officeDocument/2006/relationships/hyperlink" Target="http://www.wikispace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chule-ratgeber.de/materialien/30-daf--daz.html" TargetMode="External"/><Relationship Id="rId5" Type="http://schemas.openxmlformats.org/officeDocument/2006/relationships/hyperlink" Target="http://www.goethe.de/ins/be/bru/lhr/mat" TargetMode="External"/><Relationship Id="rId4" Type="http://schemas.openxmlformats.org/officeDocument/2006/relationships/hyperlink" Target="http://www.primarylanguages.org.uk/resources/assessment_and_recording/european_languages_portfolio.aspx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nglisch.schule.de/marokko.htm" TargetMode="External"/><Relationship Id="rId3" Type="http://schemas.openxmlformats.org/officeDocument/2006/relationships/hyperlink" Target="http://www.goethe.de/z/jetzt/dejart30/dejprv30.htm" TargetMode="External"/><Relationship Id="rId7" Type="http://schemas.openxmlformats.org/officeDocument/2006/relationships/hyperlink" Target="http://www.goethe.de/z/jetzt/lwa/lwa.htm" TargetMode="External"/><Relationship Id="rId2" Type="http://schemas.openxmlformats.org/officeDocument/2006/relationships/hyperlink" Target="http://www.goethe.de/z/jetzt/deindex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w-world.de/dw/0,,2203,00.html" TargetMode="External"/><Relationship Id="rId5" Type="http://schemas.openxmlformats.org/officeDocument/2006/relationships/hyperlink" Target="http://www.goethe.de/lrn/prj/mol/mlh" TargetMode="External"/><Relationship Id="rId4" Type="http://schemas.openxmlformats.org/officeDocument/2006/relationships/hyperlink" Target="http://www.goethe.de/ins/be/bru/lhr/mat/sta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leppert.no.sapo.pt/Webseite_FBO/index.htm" TargetMode="External"/><Relationship Id="rId7" Type="http://schemas.openxmlformats.org/officeDocument/2006/relationships/hyperlink" Target="http://www.goethe.de/lhr/prj/usg/deindex.htm" TargetMode="External"/><Relationship Id="rId2" Type="http://schemas.openxmlformats.org/officeDocument/2006/relationships/hyperlink" Target="http://hotpot.uvic.c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ikieducator.org/Online_manual" TargetMode="External"/><Relationship Id="rId5" Type="http://schemas.openxmlformats.org/officeDocument/2006/relationships/hyperlink" Target="http://www.paddelhannes.de/exetutorial-de" TargetMode="External"/><Relationship Id="rId4" Type="http://schemas.openxmlformats.org/officeDocument/2006/relationships/hyperlink" Target="http://exelearning.org/wik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3600" b="1" smtClean="0"/>
              <a:t>Deutsch Unterrichten</a:t>
            </a:r>
            <a:r>
              <a:rPr lang="en-US" b="1" smtClean="0"/>
              <a:t/>
            </a:r>
            <a:br>
              <a:rPr lang="en-US" b="1" smtClean="0"/>
            </a:br>
            <a:endParaRPr lang="en-US" b="1" dirty="0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smtClean="0"/>
              <a:t>Links  - Software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800" dirty="0" smtClean="0"/>
              <a:t>Deutsch Unterrichten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838200"/>
            <a:ext cx="7620000" cy="457200"/>
          </a:xfrm>
        </p:spPr>
        <p:txBody>
          <a:bodyPr/>
          <a:lstStyle/>
          <a:p>
            <a:r>
              <a:rPr lang="de-DE" dirty="0" smtClean="0"/>
              <a:t>Deutsch Unterrichten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7620000" cy="4953000"/>
          </a:xfrm>
        </p:spPr>
        <p:txBody>
          <a:bodyPr/>
          <a:lstStyle/>
          <a:p>
            <a:pPr>
              <a:buNone/>
            </a:pPr>
            <a:r>
              <a:rPr lang="de-DE" b="1" dirty="0" smtClean="0"/>
              <a:t>Gemeinsames Rahmencurriculum für die Fremdsprachen in Griechenland und Richtlinien für Lehrende</a:t>
            </a:r>
            <a:endParaRPr lang="en-US" dirty="0" smtClean="0"/>
          </a:p>
          <a:p>
            <a:r>
              <a:rPr lang="de-DE" b="1" u="sng" dirty="0" smtClean="0">
                <a:hlinkClick r:id="rId2"/>
              </a:rPr>
              <a:t>http://rcel.enl.uoa.gr/xenesglosses</a:t>
            </a:r>
            <a:endParaRPr lang="en-US" dirty="0" smtClean="0"/>
          </a:p>
          <a:p>
            <a:pPr>
              <a:buNone/>
            </a:pPr>
            <a:r>
              <a:rPr lang="de-DE" b="1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de-DE" b="1" dirty="0" smtClean="0"/>
              <a:t>Gemeinsamer Europäischer Referenzrahmen für Sprachen</a:t>
            </a:r>
            <a:endParaRPr lang="en-US" dirty="0" smtClean="0"/>
          </a:p>
          <a:p>
            <a:r>
              <a:rPr lang="de-DE" b="1" u="sng" dirty="0" smtClean="0">
                <a:hlinkClick r:id="rId3"/>
              </a:rPr>
              <a:t>http://www.goethe.de/z/50/commeuro</a:t>
            </a:r>
            <a:endParaRPr lang="en-US" dirty="0" smtClean="0"/>
          </a:p>
          <a:p>
            <a:pPr>
              <a:buNone/>
            </a:pPr>
            <a:r>
              <a:rPr lang="de-DE" b="1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de-DE" b="1" dirty="0" smtClean="0"/>
              <a:t>Nürnberger Empfehlungen für das frühe Fremdsprachenlernen (in griechischer Sprache)</a:t>
            </a:r>
            <a:endParaRPr lang="en-US" dirty="0" smtClean="0"/>
          </a:p>
          <a:p>
            <a:r>
              <a:rPr lang="de-DE" b="1" u="sng" dirty="0" smtClean="0">
                <a:hlinkClick r:id="rId4"/>
              </a:rPr>
              <a:t>http://</a:t>
            </a:r>
            <a:r>
              <a:rPr lang="de-DE" b="1" u="sng" dirty="0" smtClean="0">
                <a:hlinkClick r:id="rId4"/>
              </a:rPr>
              <a:t>www.goethe.de/ins/gr/lp/lhr/mat/ffl/el7202336.htm</a:t>
            </a:r>
            <a:endParaRPr lang="de-DE" b="1" u="sng" dirty="0" smtClean="0"/>
          </a:p>
          <a:p>
            <a:endParaRPr lang="en-US" dirty="0" smtClean="0"/>
          </a:p>
          <a:p>
            <a:pPr>
              <a:buNone/>
            </a:pPr>
            <a:r>
              <a:rPr lang="de-DE" b="1" dirty="0" smtClean="0"/>
              <a:t>Bildungsinstitute</a:t>
            </a:r>
            <a:endParaRPr lang="en-US" dirty="0" smtClean="0"/>
          </a:p>
          <a:p>
            <a:r>
              <a:rPr lang="de-DE" b="1" u="sng" dirty="0" smtClean="0"/>
              <a:t>http://</a:t>
            </a:r>
            <a:r>
              <a:rPr lang="de-DE" b="1" u="sng" dirty="0" smtClean="0">
                <a:hlinkClick r:id="rId5"/>
              </a:rPr>
              <a:t>www.goethe.de</a:t>
            </a:r>
            <a:r>
              <a:rPr lang="de-DE" b="1" dirty="0" smtClean="0"/>
              <a:t> </a:t>
            </a:r>
            <a:endParaRPr lang="en-US" dirty="0" smtClean="0"/>
          </a:p>
          <a:p>
            <a:r>
              <a:rPr lang="de-DE" b="1" u="sng" dirty="0" smtClean="0"/>
              <a:t>http://</a:t>
            </a:r>
            <a:r>
              <a:rPr lang="de-DE" b="1" u="sng" dirty="0" smtClean="0">
                <a:hlinkClick r:id="rId6"/>
              </a:rPr>
              <a:t>www.oesterreichinstitut.at</a:t>
            </a:r>
            <a:r>
              <a:rPr lang="de-DE" b="1" dirty="0" smtClean="0"/>
              <a:t> 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620000" cy="914400"/>
          </a:xfrm>
        </p:spPr>
        <p:txBody>
          <a:bodyPr/>
          <a:lstStyle/>
          <a:p>
            <a:r>
              <a:rPr lang="de-DE" dirty="0" smtClean="0"/>
              <a:t>Deutsch Unterrichten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7620000" cy="4953000"/>
          </a:xfrm>
        </p:spPr>
        <p:txBody>
          <a:bodyPr/>
          <a:lstStyle/>
          <a:p>
            <a:pPr>
              <a:buNone/>
            </a:pPr>
            <a:r>
              <a:rPr lang="de-DE" b="1" dirty="0" smtClean="0"/>
              <a:t>Fachzeitschriften / Informationsportale</a:t>
            </a:r>
            <a:endParaRPr lang="en-US" dirty="0" smtClean="0"/>
          </a:p>
          <a:p>
            <a:r>
              <a:rPr lang="de-DE" b="1" u="sng" dirty="0" smtClean="0">
                <a:hlinkClick r:id="rId2"/>
              </a:rPr>
              <a:t>http://www.lehrer-online.de</a:t>
            </a:r>
            <a:r>
              <a:rPr lang="de-DE" b="1" dirty="0" smtClean="0"/>
              <a:t> </a:t>
            </a:r>
            <a:endParaRPr lang="en-US" dirty="0" smtClean="0"/>
          </a:p>
          <a:p>
            <a:r>
              <a:rPr lang="en-US" b="1" u="sng" dirty="0" smtClean="0">
                <a:hlinkClick r:id="rId3"/>
              </a:rPr>
              <a:t>http://www.goethe.de/lhr/prj/zfd/deindex.htm</a:t>
            </a:r>
            <a:r>
              <a:rPr lang="de-DE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Primarstufe</a:t>
            </a:r>
            <a:r>
              <a:rPr lang="en-US" dirty="0" smtClean="0"/>
              <a:t>)</a:t>
            </a:r>
          </a:p>
          <a:p>
            <a:r>
              <a:rPr lang="en-US" b="1" u="sng" dirty="0" smtClean="0">
                <a:hlinkClick r:id="rId4"/>
              </a:rPr>
              <a:t>http://www.goethe.de/lhr/prj/ffl/deindex.htm</a:t>
            </a:r>
            <a:r>
              <a:rPr lang="de-DE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Primarstufe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err="1" smtClean="0"/>
              <a:t>Portale</a:t>
            </a:r>
            <a:r>
              <a:rPr lang="en-US" b="1" dirty="0" smtClean="0"/>
              <a:t> / Communities </a:t>
            </a:r>
            <a:r>
              <a:rPr lang="en-US" b="1" dirty="0" err="1" smtClean="0"/>
              <a:t>für</a:t>
            </a:r>
            <a:r>
              <a:rPr lang="en-US" b="1" dirty="0" smtClean="0"/>
              <a:t> </a:t>
            </a:r>
            <a:r>
              <a:rPr lang="en-US" b="1" dirty="0" err="1" smtClean="0"/>
              <a:t>DaF</a:t>
            </a:r>
            <a:endParaRPr lang="en-US" dirty="0" smtClean="0"/>
          </a:p>
          <a:p>
            <a:r>
              <a:rPr lang="en-US" b="1" u="sng" dirty="0" smtClean="0"/>
              <a:t>http://www.</a:t>
            </a:r>
            <a:r>
              <a:rPr lang="en-US" b="1" u="sng" dirty="0" smtClean="0">
                <a:hlinkClick r:id="rId5"/>
              </a:rPr>
              <a:t>deutsch-als-fremdsprache.de</a:t>
            </a:r>
            <a:r>
              <a:rPr lang="en-US" b="1" u="sng" dirty="0" smtClean="0"/>
              <a:t>   </a:t>
            </a:r>
            <a:endParaRPr lang="en-US" dirty="0" smtClean="0"/>
          </a:p>
          <a:p>
            <a:r>
              <a:rPr lang="en-US" b="1" u="sng" dirty="0" smtClean="0"/>
              <a:t>http://www.deutsch-als-fremdsprache.de</a:t>
            </a:r>
            <a:endParaRPr lang="en-US" dirty="0" smtClean="0"/>
          </a:p>
          <a:p>
            <a:r>
              <a:rPr lang="en-US" b="1" u="sng" dirty="0" smtClean="0"/>
              <a:t>http://www.</a:t>
            </a:r>
            <a:r>
              <a:rPr lang="en-US" b="1" u="sng" dirty="0" smtClean="0">
                <a:hlinkClick r:id="rId6"/>
              </a:rPr>
              <a:t>daf-portal</a:t>
            </a:r>
            <a:r>
              <a:rPr lang="en-US" b="1" u="sng" dirty="0" smtClean="0"/>
              <a:t>.de </a:t>
            </a:r>
            <a:endParaRPr lang="en-US" dirty="0" smtClean="0"/>
          </a:p>
          <a:p>
            <a:r>
              <a:rPr lang="en-US" b="1" u="sng" dirty="0" smtClean="0"/>
              <a:t>http://www.deutschlern.net </a:t>
            </a:r>
            <a:endParaRPr lang="en-US" dirty="0" smtClean="0"/>
          </a:p>
          <a:p>
            <a:r>
              <a:rPr lang="en-US" b="1" u="sng" dirty="0" smtClean="0">
                <a:hlinkClick r:id="rId7"/>
              </a:rPr>
              <a:t>http://www.oesterreichportal.at/s1.aspx</a:t>
            </a:r>
            <a:endParaRPr lang="en-US" dirty="0" smtClean="0"/>
          </a:p>
          <a:p>
            <a:r>
              <a:rPr lang="en-US" b="1" u="sng" dirty="0" smtClean="0"/>
              <a:t>http://</a:t>
            </a:r>
            <a:r>
              <a:rPr lang="en-US" b="1" u="sng" dirty="0" smtClean="0">
                <a:hlinkClick r:id="rId8"/>
              </a:rPr>
              <a:t>www.oesterreichinstitut.at/daf-materialien.html</a:t>
            </a:r>
            <a:endParaRPr lang="en-US" dirty="0" smtClean="0"/>
          </a:p>
          <a:p>
            <a:r>
              <a:rPr lang="en-US" b="1" u="sng" dirty="0" smtClean="0">
                <a:hlinkClick r:id="rId9"/>
              </a:rPr>
              <a:t>http://elearningeuropa.info/languagelearning</a:t>
            </a:r>
            <a:r>
              <a:rPr lang="de-DE" b="1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620000" cy="609600"/>
          </a:xfrm>
        </p:spPr>
        <p:txBody>
          <a:bodyPr/>
          <a:lstStyle/>
          <a:p>
            <a:r>
              <a:rPr lang="de-DE" dirty="0" smtClean="0"/>
              <a:t>Deutsch Unterrichten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7620000" cy="52578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Wikis</a:t>
            </a:r>
            <a:endParaRPr lang="en-US" dirty="0" smtClean="0"/>
          </a:p>
          <a:p>
            <a:r>
              <a:rPr lang="en-US" b="1" u="sng" dirty="0" smtClean="0">
                <a:hlinkClick r:id="rId2"/>
              </a:rPr>
              <a:t>http://www.wikispaces.com</a:t>
            </a:r>
            <a:r>
              <a:rPr lang="de-DE" b="1" dirty="0" smtClean="0"/>
              <a:t> </a:t>
            </a:r>
            <a:endParaRPr lang="en-US" dirty="0" smtClean="0"/>
          </a:p>
          <a:p>
            <a:r>
              <a:rPr lang="en-US" b="1" u="sng" dirty="0" smtClean="0">
                <a:hlinkClick r:id="rId3"/>
              </a:rPr>
              <a:t>http://pbworks.com/pbworks-basic-edition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de-DE" b="1" dirty="0" smtClean="0"/>
              <a:t>Portfolio zum Dokumentieren von Fremdsprachenkenntnissen</a:t>
            </a:r>
            <a:endParaRPr lang="en-US" dirty="0" smtClean="0"/>
          </a:p>
          <a:p>
            <a:r>
              <a:rPr lang="de-DE" b="1" u="sng" dirty="0" smtClean="0">
                <a:hlinkClick r:id="rId4"/>
              </a:rPr>
              <a:t>http://www.primarylanguages.org.uk/resources/assessment_and_recording/european_languages_portfolio.aspx</a:t>
            </a:r>
            <a:r>
              <a:rPr lang="de-DE" b="1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de-DE" b="1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de-DE" b="1" dirty="0" smtClean="0"/>
              <a:t>Lernmaterialien für </a:t>
            </a:r>
            <a:r>
              <a:rPr lang="de-DE" b="1" dirty="0" err="1" smtClean="0"/>
              <a:t>DaF</a:t>
            </a:r>
            <a:endParaRPr lang="en-US" dirty="0" smtClean="0"/>
          </a:p>
          <a:p>
            <a:r>
              <a:rPr lang="de-DE" b="1" u="sng" dirty="0" smtClean="0">
                <a:hlinkClick r:id="rId5"/>
              </a:rPr>
              <a:t>http://www.goethe.de/ins/be/bru/lhr/mat</a:t>
            </a:r>
            <a:r>
              <a:rPr lang="de-DE" b="1" dirty="0" smtClean="0"/>
              <a:t> </a:t>
            </a:r>
            <a:endParaRPr lang="en-US" dirty="0" smtClean="0"/>
          </a:p>
          <a:p>
            <a:r>
              <a:rPr lang="de-DE" b="1" u="sng" dirty="0" smtClean="0">
                <a:hlinkClick r:id="rId6"/>
              </a:rPr>
              <a:t>http://www.schule-ratgeber.de/materialien/30-daf--daz.html</a:t>
            </a:r>
            <a:endParaRPr lang="en-US" dirty="0" smtClean="0"/>
          </a:p>
          <a:p>
            <a:r>
              <a:rPr lang="en-US" b="1" u="sng" dirty="0" smtClean="0">
                <a:hlinkClick r:id="rId7"/>
              </a:rPr>
              <a:t>http://www.deutschunddeutlich.de</a:t>
            </a:r>
            <a:endParaRPr lang="en-US" dirty="0" smtClean="0"/>
          </a:p>
          <a:p>
            <a:r>
              <a:rPr lang="en-US" b="1" u="sng" dirty="0" smtClean="0">
                <a:hlinkClick r:id="rId8"/>
              </a:rPr>
              <a:t>http://www.primarylanguages.org.uk/training_zone.aspx</a:t>
            </a:r>
            <a:r>
              <a:rPr lang="de-DE" u="sng" dirty="0" smtClean="0"/>
              <a:t> </a:t>
            </a:r>
            <a:r>
              <a:rPr lang="en-US" u="sng" dirty="0" smtClean="0"/>
              <a:t>(</a:t>
            </a:r>
            <a:r>
              <a:rPr lang="en-US" u="sng" dirty="0" err="1" smtClean="0"/>
              <a:t>Primarstufe</a:t>
            </a:r>
            <a:r>
              <a:rPr lang="en-US" u="sng" dirty="0" smtClean="0"/>
              <a:t>)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620000" cy="685800"/>
          </a:xfrm>
        </p:spPr>
        <p:txBody>
          <a:bodyPr/>
          <a:lstStyle/>
          <a:p>
            <a:r>
              <a:rPr lang="de-DE" sz="2400" dirty="0" smtClean="0"/>
              <a:t>Deutsch Unterrichten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7620000" cy="6019800"/>
          </a:xfrm>
        </p:spPr>
        <p:txBody>
          <a:bodyPr/>
          <a:lstStyle/>
          <a:p>
            <a:endParaRPr lang="de-DE" sz="1800" b="1" dirty="0" smtClean="0"/>
          </a:p>
          <a:p>
            <a:pPr>
              <a:buNone/>
            </a:pPr>
            <a:r>
              <a:rPr lang="de-DE" sz="1800" b="1" dirty="0" smtClean="0"/>
              <a:t>JETZT (Goethe-Institut, Deutsch für Fortgeschrittene)</a:t>
            </a:r>
            <a:endParaRPr lang="en-US" sz="1800" dirty="0" smtClean="0"/>
          </a:p>
          <a:p>
            <a:r>
              <a:rPr lang="de-DE" sz="1800" b="1" u="sng" dirty="0" smtClean="0">
                <a:hlinkClick r:id="rId2"/>
              </a:rPr>
              <a:t>http://www.goethe.de/z/jetzt/deindex.htm</a:t>
            </a:r>
            <a:r>
              <a:rPr lang="de-DE" sz="1800" b="1" dirty="0" smtClean="0"/>
              <a:t> und</a:t>
            </a:r>
            <a:endParaRPr lang="en-US" sz="1800" dirty="0" smtClean="0"/>
          </a:p>
          <a:p>
            <a:r>
              <a:rPr lang="de-DE" sz="1800" b="1" u="sng" dirty="0" smtClean="0">
                <a:hlinkClick r:id="rId3"/>
              </a:rPr>
              <a:t>http://www.goethe.de/z/jetzt/dejart30/dejprv30.htm</a:t>
            </a:r>
            <a:r>
              <a:rPr lang="de-DE" sz="1800" b="1" dirty="0" smtClean="0"/>
              <a:t> </a:t>
            </a:r>
            <a:endParaRPr lang="en-US" sz="1800" dirty="0" smtClean="0"/>
          </a:p>
          <a:p>
            <a:pPr>
              <a:buNone/>
            </a:pPr>
            <a:r>
              <a:rPr lang="de-DE" sz="1800" b="1" dirty="0" smtClean="0"/>
              <a:t> </a:t>
            </a:r>
            <a:endParaRPr lang="en-US" sz="1800" dirty="0" smtClean="0"/>
          </a:p>
          <a:p>
            <a:pPr>
              <a:buNone/>
            </a:pPr>
            <a:r>
              <a:rPr lang="de-DE" sz="1800" b="1" dirty="0" smtClean="0"/>
              <a:t>Musik im </a:t>
            </a:r>
            <a:r>
              <a:rPr lang="de-DE" sz="1800" b="1" dirty="0" err="1" smtClean="0"/>
              <a:t>DaF</a:t>
            </a:r>
            <a:r>
              <a:rPr lang="de-DE" sz="1800" b="1" dirty="0" smtClean="0"/>
              <a:t>-Unterricht</a:t>
            </a:r>
            <a:endParaRPr lang="en-US" sz="1800" dirty="0" smtClean="0"/>
          </a:p>
          <a:p>
            <a:r>
              <a:rPr lang="de-DE" sz="1800" b="1" u="sng" dirty="0" smtClean="0">
                <a:hlinkClick r:id="rId4"/>
              </a:rPr>
              <a:t>http://www.goethe.de/ins/be/bru/lhr/mat/sta</a:t>
            </a:r>
            <a:endParaRPr lang="en-US" sz="1800" dirty="0" smtClean="0"/>
          </a:p>
          <a:p>
            <a:pPr>
              <a:buNone/>
            </a:pPr>
            <a:r>
              <a:rPr lang="de-DE" sz="1800" b="1" dirty="0" smtClean="0"/>
              <a:t> </a:t>
            </a:r>
            <a:endParaRPr lang="en-US" sz="1800" dirty="0" smtClean="0"/>
          </a:p>
          <a:p>
            <a:pPr>
              <a:buNone/>
            </a:pPr>
            <a:r>
              <a:rPr lang="de-DE" sz="1800" b="1" dirty="0" smtClean="0"/>
              <a:t>Wirtschaftsdeutsch</a:t>
            </a:r>
            <a:endParaRPr lang="en-US" sz="1800" dirty="0" smtClean="0"/>
          </a:p>
          <a:p>
            <a:r>
              <a:rPr lang="de-DE" sz="1800" b="1" u="sng" dirty="0" smtClean="0">
                <a:hlinkClick r:id="rId5"/>
              </a:rPr>
              <a:t>http://www.goethe.de/lrn/prj/mol/mlh</a:t>
            </a:r>
            <a:endParaRPr lang="en-US" sz="1800" dirty="0" smtClean="0"/>
          </a:p>
          <a:p>
            <a:r>
              <a:rPr lang="de-DE" sz="1800" b="1" u="sng" dirty="0" smtClean="0">
                <a:hlinkClick r:id="rId6"/>
              </a:rPr>
              <a:t>http://www.dw-world.de/dw/0,,2203,00.html</a:t>
            </a:r>
            <a:r>
              <a:rPr lang="de-DE" sz="1800" b="1" dirty="0" smtClean="0"/>
              <a:t> </a:t>
            </a:r>
            <a:endParaRPr lang="en-US" sz="1800" dirty="0" smtClean="0"/>
          </a:p>
          <a:p>
            <a:pPr>
              <a:buNone/>
            </a:pPr>
            <a:r>
              <a:rPr lang="de-DE" sz="1800" b="1" dirty="0" smtClean="0"/>
              <a:t> </a:t>
            </a:r>
            <a:endParaRPr lang="en-US" sz="1800" dirty="0" smtClean="0"/>
          </a:p>
          <a:p>
            <a:pPr>
              <a:buNone/>
            </a:pPr>
            <a:r>
              <a:rPr lang="de-DE" sz="1800" b="1" dirty="0" smtClean="0"/>
              <a:t>Lehrwerkadapter von JETZT (Goethe-Institut)</a:t>
            </a:r>
            <a:endParaRPr lang="en-US" sz="1800" dirty="0" smtClean="0"/>
          </a:p>
          <a:p>
            <a:r>
              <a:rPr lang="de-DE" sz="1800" b="1" u="sng" dirty="0" smtClean="0">
                <a:hlinkClick r:id="rId7"/>
              </a:rPr>
              <a:t>http://www.goethe.de/z/jetzt/lwa/lwa.htm</a:t>
            </a:r>
            <a:endParaRPr lang="de-DE" sz="1800" b="1" u="sng" dirty="0" smtClean="0"/>
          </a:p>
          <a:p>
            <a:endParaRPr lang="de-DE" sz="1800" b="1" u="sng" dirty="0" smtClean="0"/>
          </a:p>
          <a:p>
            <a:pPr>
              <a:buNone/>
            </a:pPr>
            <a:r>
              <a:rPr lang="de-DE" sz="1800" b="1" dirty="0" smtClean="0"/>
              <a:t>Internet im Deutschunterricht</a:t>
            </a:r>
            <a:endParaRPr lang="en-US" sz="1800" dirty="0" smtClean="0"/>
          </a:p>
          <a:p>
            <a:r>
              <a:rPr lang="de-DE" sz="1800" b="1" u="sng" dirty="0" smtClean="0">
                <a:hlinkClick r:id="rId8"/>
              </a:rPr>
              <a:t>http://www.englisch.schule.de/marokko.htm</a:t>
            </a:r>
            <a:endParaRPr lang="en-US" sz="1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Deutsch Unterrichten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620000" cy="609600"/>
          </a:xfrm>
        </p:spPr>
        <p:txBody>
          <a:bodyPr/>
          <a:lstStyle/>
          <a:p>
            <a:r>
              <a:rPr lang="de-DE" sz="2000" dirty="0" smtClean="0"/>
              <a:t>Deutsch Unterrichten - Software</a:t>
            </a:r>
            <a:endParaRPr lang="en-US" sz="20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762000"/>
            <a:ext cx="7620000" cy="5486400"/>
          </a:xfrm>
        </p:spPr>
        <p:txBody>
          <a:bodyPr/>
          <a:lstStyle/>
          <a:p>
            <a:pPr>
              <a:buNone/>
            </a:pPr>
            <a:r>
              <a:rPr lang="de-DE" sz="1800" b="1" dirty="0" smtClean="0"/>
              <a:t>Autorensoftware „Hot </a:t>
            </a:r>
            <a:r>
              <a:rPr lang="de-DE" sz="1800" b="1" dirty="0" err="1" smtClean="0"/>
              <a:t>Potatoes</a:t>
            </a:r>
            <a:r>
              <a:rPr lang="de-DE" sz="1800" b="1" dirty="0" smtClean="0"/>
              <a:t>“ zur Erstellung interaktiver Übungen</a:t>
            </a:r>
            <a:endParaRPr lang="en-US" sz="1800" dirty="0" smtClean="0"/>
          </a:p>
          <a:p>
            <a:r>
              <a:rPr lang="de-DE" sz="1800" b="1" u="sng" dirty="0" smtClean="0">
                <a:hlinkClick r:id="rId2"/>
              </a:rPr>
              <a:t>http://hotpot.uvic.ca</a:t>
            </a:r>
            <a:r>
              <a:rPr lang="de-DE" sz="1800" dirty="0" smtClean="0"/>
              <a:t> </a:t>
            </a: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de-DE" sz="1800" b="1" dirty="0" smtClean="0"/>
              <a:t>Einführung in die Software "Hot </a:t>
            </a:r>
            <a:r>
              <a:rPr lang="de-DE" sz="1800" b="1" dirty="0" err="1" smtClean="0"/>
              <a:t>Potatoes</a:t>
            </a:r>
            <a:r>
              <a:rPr lang="de-DE" sz="1800" b="1" dirty="0" smtClean="0"/>
              <a:t>": In diesem Kurs wird in 6 Modulen und 2 Workshops der Umgang mit der Autorensoftware "Hot </a:t>
            </a:r>
            <a:r>
              <a:rPr lang="de-DE" sz="1800" b="1" dirty="0" err="1" smtClean="0"/>
              <a:t>Potatoes</a:t>
            </a:r>
            <a:r>
              <a:rPr lang="de-DE" sz="1800" b="1" dirty="0" smtClean="0"/>
              <a:t>" </a:t>
            </a:r>
            <a:r>
              <a:rPr lang="de-DE" sz="1800" b="1" dirty="0" err="1" smtClean="0"/>
              <a:t>erklaert</a:t>
            </a:r>
            <a:r>
              <a:rPr lang="de-DE" sz="1800" b="1" dirty="0" smtClean="0"/>
              <a:t>.</a:t>
            </a:r>
            <a:endParaRPr lang="en-US" sz="1800" dirty="0" smtClean="0"/>
          </a:p>
          <a:p>
            <a:r>
              <a:rPr lang="de-DE" sz="1800" b="1" u="sng" dirty="0" smtClean="0">
                <a:hlinkClick r:id="rId3"/>
              </a:rPr>
              <a:t>http://leppert.no.sapo.pt/Webseite_FBO/index.htm</a:t>
            </a:r>
            <a:r>
              <a:rPr lang="de-DE" sz="1800" dirty="0" smtClean="0"/>
              <a:t>    </a:t>
            </a:r>
            <a:endParaRPr lang="en-US" sz="1800" dirty="0" smtClean="0"/>
          </a:p>
          <a:p>
            <a:pPr>
              <a:buNone/>
            </a:pPr>
            <a:r>
              <a:rPr lang="de-DE" sz="1800" dirty="0" smtClean="0"/>
              <a:t> </a:t>
            </a:r>
            <a:endParaRPr lang="en-US" sz="1800" dirty="0" smtClean="0"/>
          </a:p>
          <a:p>
            <a:pPr>
              <a:buNone/>
            </a:pPr>
            <a:r>
              <a:rPr lang="de-DE" sz="1800" b="1" dirty="0" smtClean="0"/>
              <a:t>Autorensoftware „EXE“ zur Erstellung interaktiver Lerneinheiten </a:t>
            </a:r>
            <a:endParaRPr lang="en-US" sz="1800" dirty="0" smtClean="0"/>
          </a:p>
          <a:p>
            <a:r>
              <a:rPr lang="de-DE" sz="1800" b="1" u="sng" dirty="0" smtClean="0">
                <a:hlinkClick r:id="rId4"/>
              </a:rPr>
              <a:t>http://exelearning.org/wiki</a:t>
            </a:r>
            <a:r>
              <a:rPr lang="de-DE" sz="1800" dirty="0" smtClean="0"/>
              <a:t> </a:t>
            </a:r>
            <a:endParaRPr lang="en-US" sz="1800" dirty="0" smtClean="0"/>
          </a:p>
          <a:p>
            <a:pPr>
              <a:buNone/>
            </a:pPr>
            <a:r>
              <a:rPr lang="de-DE" sz="1800" dirty="0" smtClean="0"/>
              <a:t> </a:t>
            </a:r>
            <a:endParaRPr lang="en-US" sz="1800" dirty="0" smtClean="0"/>
          </a:p>
          <a:p>
            <a:pPr>
              <a:buNone/>
            </a:pPr>
            <a:r>
              <a:rPr lang="de-DE" sz="1800" b="1" dirty="0" smtClean="0"/>
              <a:t>Einführungen in die Software „EXE“</a:t>
            </a:r>
            <a:endParaRPr lang="en-US" sz="1800" dirty="0" smtClean="0"/>
          </a:p>
          <a:p>
            <a:r>
              <a:rPr lang="de-DE" sz="1800" b="1" u="sng" dirty="0" smtClean="0">
                <a:hlinkClick r:id="rId5"/>
              </a:rPr>
              <a:t>http://www.paddelhannes.de/exetutorial-de</a:t>
            </a:r>
            <a:r>
              <a:rPr lang="de-DE" sz="1800" b="1" u="sng" dirty="0" smtClean="0"/>
              <a:t> </a:t>
            </a:r>
            <a:endParaRPr lang="en-US" sz="1800" dirty="0" smtClean="0"/>
          </a:p>
          <a:p>
            <a:r>
              <a:rPr lang="de-DE" sz="1800" b="1" u="sng" dirty="0" smtClean="0">
                <a:hlinkClick r:id="rId6"/>
              </a:rPr>
              <a:t>http://wikieducator.org/Online_manual</a:t>
            </a: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de-DE" sz="1800" b="1" dirty="0" smtClean="0"/>
              <a:t>Online-Autorenwerkzeug zur Erstellung interaktiver Übungen</a:t>
            </a:r>
            <a:endParaRPr lang="en-US" sz="1800" dirty="0" smtClean="0"/>
          </a:p>
          <a:p>
            <a:r>
              <a:rPr lang="de-DE" sz="1800" b="1" u="sng" dirty="0" smtClean="0">
                <a:hlinkClick r:id="rId7"/>
              </a:rPr>
              <a:t>http://www.goethe.de/lhr/prj/usg/deindex.htm</a:t>
            </a:r>
            <a:endParaRPr lang="en-US" sz="1800" dirty="0" smtClean="0"/>
          </a:p>
          <a:p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F_IncompleteNetwork">
  <a:themeElements>
    <a:clrScheme name="Custom Design 7">
      <a:dk1>
        <a:srgbClr val="5C1F00"/>
      </a:dk1>
      <a:lt1>
        <a:srgbClr val="FFFFFF"/>
      </a:lt1>
      <a:dk2>
        <a:srgbClr val="800000"/>
      </a:dk2>
      <a:lt2>
        <a:srgbClr val="DFD293"/>
      </a:lt2>
      <a:accent1>
        <a:srgbClr val="CC3300"/>
      </a:accent1>
      <a:accent2>
        <a:srgbClr val="BE7960"/>
      </a:accent2>
      <a:accent3>
        <a:srgbClr val="C0AAAA"/>
      </a:accent3>
      <a:accent4>
        <a:srgbClr val="DADADA"/>
      </a:accent4>
      <a:accent5>
        <a:srgbClr val="E2ADAA"/>
      </a:accent5>
      <a:accent6>
        <a:srgbClr val="AC6D56"/>
      </a:accent6>
      <a:hlink>
        <a:srgbClr val="FFFF99"/>
      </a:hlink>
      <a:folHlink>
        <a:srgbClr val="D3A219"/>
      </a:folHlink>
    </a:clrScheme>
    <a:fontScheme name="Custom Design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FC9B7A5-7EF4-43B6-8A79-275B5D8B30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AF_IncompleteNetwork</Template>
  <TotalTime>24</TotalTime>
  <Words>155</Words>
  <Application>Microsoft Office PowerPoint</Application>
  <PresentationFormat>On-screen Show (4:3)</PresentationFormat>
  <Paragraphs>82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AF_IncompleteNetwork</vt:lpstr>
      <vt:lpstr>Deutsch Unterrichten </vt:lpstr>
      <vt:lpstr>Links</vt:lpstr>
      <vt:lpstr>Deutsch Unterrichten  </vt:lpstr>
      <vt:lpstr>Deutsch Unterrichten</vt:lpstr>
      <vt:lpstr>Deutsch Unterrichten</vt:lpstr>
      <vt:lpstr>Deutsch Unterrichten</vt:lpstr>
      <vt:lpstr>Software</vt:lpstr>
      <vt:lpstr>Deutsch Unterrichten - Software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 Unterrichten</dc:title>
  <dc:creator>d</dc:creator>
  <cp:lastModifiedBy>d</cp:lastModifiedBy>
  <cp:revision>3</cp:revision>
  <dcterms:created xsi:type="dcterms:W3CDTF">2013-01-20T14:15:18Z</dcterms:created>
  <dcterms:modified xsi:type="dcterms:W3CDTF">2013-01-21T17:15:04Z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TC103367989990</vt:lpwstr>
  </property>
</Properties>
</file>