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8" r:id="rId2"/>
    <p:sldId id="264" r:id="rId3"/>
    <p:sldId id="265" r:id="rId4"/>
    <p:sldId id="266" r:id="rId5"/>
    <p:sldId id="273" r:id="rId6"/>
    <p:sldId id="267" r:id="rId7"/>
    <p:sldId id="271" r:id="rId8"/>
    <p:sldId id="268" r:id="rId9"/>
    <p:sldId id="277" r:id="rId10"/>
    <p:sldId id="276" r:id="rId11"/>
    <p:sldId id="278" r:id="rId12"/>
    <p:sldId id="269" r:id="rId13"/>
    <p:sldId id="270" r:id="rId14"/>
    <p:sldId id="272" r:id="rId15"/>
    <p:sldId id="274" r:id="rId16"/>
    <p:sldId id="263" r:id="rId17"/>
    <p:sldId id="262"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Μεσαίο στυλ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0FC5DA-6F73-4042-93BD-02696AC08CFC}"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6D628CEF-738F-4489-A582-6EDA20E2B873}">
      <dgm:prSet/>
      <dgm:spPr/>
      <dgm:t>
        <a:bodyPr/>
        <a:lstStyle/>
        <a:p>
          <a:r>
            <a:rPr lang="de-DE" b="1"/>
            <a:t>LITERATUR UND GESCHLECHT</a:t>
          </a:r>
          <a:endParaRPr lang="en-US"/>
        </a:p>
      </dgm:t>
    </dgm:pt>
    <dgm:pt modelId="{E99184EF-EDD9-48A6-B88D-F4C80A05D231}" type="parTrans" cxnId="{A6E9DD15-1AFE-43AF-97C4-4C2C3B81FA8F}">
      <dgm:prSet/>
      <dgm:spPr/>
      <dgm:t>
        <a:bodyPr/>
        <a:lstStyle/>
        <a:p>
          <a:endParaRPr lang="en-US"/>
        </a:p>
      </dgm:t>
    </dgm:pt>
    <dgm:pt modelId="{3B1DC2A2-29E1-4C81-9A6B-1336D75BAF7E}" type="sibTrans" cxnId="{A6E9DD15-1AFE-43AF-97C4-4C2C3B81FA8F}">
      <dgm:prSet/>
      <dgm:spPr/>
      <dgm:t>
        <a:bodyPr/>
        <a:lstStyle/>
        <a:p>
          <a:endParaRPr lang="en-US"/>
        </a:p>
      </dgm:t>
    </dgm:pt>
    <dgm:pt modelId="{4AB11FB4-284D-4B84-8B28-C949C4BC8B95}">
      <dgm:prSet/>
      <dgm:spPr/>
      <dgm:t>
        <a:bodyPr/>
        <a:lstStyle/>
        <a:p>
          <a:r>
            <a:rPr lang="de-DE"/>
            <a:t>Feministische Literaturwissenschaft </a:t>
          </a:r>
          <a:endParaRPr lang="en-US"/>
        </a:p>
      </dgm:t>
    </dgm:pt>
    <dgm:pt modelId="{455D64F1-813F-40E2-94BF-E8D648B887F5}" type="parTrans" cxnId="{E836B736-3333-4395-832F-53A76C1A6D24}">
      <dgm:prSet/>
      <dgm:spPr/>
      <dgm:t>
        <a:bodyPr/>
        <a:lstStyle/>
        <a:p>
          <a:endParaRPr lang="en-US"/>
        </a:p>
      </dgm:t>
    </dgm:pt>
    <dgm:pt modelId="{E4159169-1011-400B-B53D-6B9E058BD920}" type="sibTrans" cxnId="{E836B736-3333-4395-832F-53A76C1A6D24}">
      <dgm:prSet/>
      <dgm:spPr/>
      <dgm:t>
        <a:bodyPr/>
        <a:lstStyle/>
        <a:p>
          <a:endParaRPr lang="en-US"/>
        </a:p>
      </dgm:t>
    </dgm:pt>
    <dgm:pt modelId="{0CB44C45-A6B5-4B23-83DE-7BDEA5E0A9EA}" type="pres">
      <dgm:prSet presAssocID="{E70FC5DA-6F73-4042-93BD-02696AC08CFC}" presName="vert0" presStyleCnt="0">
        <dgm:presLayoutVars>
          <dgm:dir/>
          <dgm:animOne val="branch"/>
          <dgm:animLvl val="lvl"/>
        </dgm:presLayoutVars>
      </dgm:prSet>
      <dgm:spPr/>
    </dgm:pt>
    <dgm:pt modelId="{D2BBB24E-DA9E-4326-8FA9-9BCE569C8D9D}" type="pres">
      <dgm:prSet presAssocID="{6D628CEF-738F-4489-A582-6EDA20E2B873}" presName="thickLine" presStyleLbl="alignNode1" presStyleIdx="0" presStyleCnt="2"/>
      <dgm:spPr/>
    </dgm:pt>
    <dgm:pt modelId="{1BE9A832-6A49-487F-9C4E-2D118533B98B}" type="pres">
      <dgm:prSet presAssocID="{6D628CEF-738F-4489-A582-6EDA20E2B873}" presName="horz1" presStyleCnt="0"/>
      <dgm:spPr/>
    </dgm:pt>
    <dgm:pt modelId="{3EB38A9B-DD53-4EE4-8AD3-2A23A81D21B1}" type="pres">
      <dgm:prSet presAssocID="{6D628CEF-738F-4489-A582-6EDA20E2B873}" presName="tx1" presStyleLbl="revTx" presStyleIdx="0" presStyleCnt="2"/>
      <dgm:spPr/>
    </dgm:pt>
    <dgm:pt modelId="{4BEDE25D-390E-4270-9F23-2CE1BB3E556B}" type="pres">
      <dgm:prSet presAssocID="{6D628CEF-738F-4489-A582-6EDA20E2B873}" presName="vert1" presStyleCnt="0"/>
      <dgm:spPr/>
    </dgm:pt>
    <dgm:pt modelId="{FF418606-7FA7-431C-9058-A5D7A6CBD84A}" type="pres">
      <dgm:prSet presAssocID="{4AB11FB4-284D-4B84-8B28-C949C4BC8B95}" presName="thickLine" presStyleLbl="alignNode1" presStyleIdx="1" presStyleCnt="2"/>
      <dgm:spPr/>
    </dgm:pt>
    <dgm:pt modelId="{7843C08F-C652-457C-8713-CAA48FB0F326}" type="pres">
      <dgm:prSet presAssocID="{4AB11FB4-284D-4B84-8B28-C949C4BC8B95}" presName="horz1" presStyleCnt="0"/>
      <dgm:spPr/>
    </dgm:pt>
    <dgm:pt modelId="{5DF9C156-2E56-445C-84CC-DCC550BCFBEB}" type="pres">
      <dgm:prSet presAssocID="{4AB11FB4-284D-4B84-8B28-C949C4BC8B95}" presName="tx1" presStyleLbl="revTx" presStyleIdx="1" presStyleCnt="2"/>
      <dgm:spPr/>
    </dgm:pt>
    <dgm:pt modelId="{94ECC636-D416-4316-8B8B-9BF24F98E352}" type="pres">
      <dgm:prSet presAssocID="{4AB11FB4-284D-4B84-8B28-C949C4BC8B95}" presName="vert1" presStyleCnt="0"/>
      <dgm:spPr/>
    </dgm:pt>
  </dgm:ptLst>
  <dgm:cxnLst>
    <dgm:cxn modelId="{A6E9DD15-1AFE-43AF-97C4-4C2C3B81FA8F}" srcId="{E70FC5DA-6F73-4042-93BD-02696AC08CFC}" destId="{6D628CEF-738F-4489-A582-6EDA20E2B873}" srcOrd="0" destOrd="0" parTransId="{E99184EF-EDD9-48A6-B88D-F4C80A05D231}" sibTransId="{3B1DC2A2-29E1-4C81-9A6B-1336D75BAF7E}"/>
    <dgm:cxn modelId="{7A453D19-2F65-4A8B-933E-643254D58365}" type="presOf" srcId="{6D628CEF-738F-4489-A582-6EDA20E2B873}" destId="{3EB38A9B-DD53-4EE4-8AD3-2A23A81D21B1}" srcOrd="0" destOrd="0" presId="urn:microsoft.com/office/officeart/2008/layout/LinedList"/>
    <dgm:cxn modelId="{E836B736-3333-4395-832F-53A76C1A6D24}" srcId="{E70FC5DA-6F73-4042-93BD-02696AC08CFC}" destId="{4AB11FB4-284D-4B84-8B28-C949C4BC8B95}" srcOrd="1" destOrd="0" parTransId="{455D64F1-813F-40E2-94BF-E8D648B887F5}" sibTransId="{E4159169-1011-400B-B53D-6B9E058BD920}"/>
    <dgm:cxn modelId="{7171F1A2-7118-418B-89B8-D5FAEAED1561}" type="presOf" srcId="{4AB11FB4-284D-4B84-8B28-C949C4BC8B95}" destId="{5DF9C156-2E56-445C-84CC-DCC550BCFBEB}" srcOrd="0" destOrd="0" presId="urn:microsoft.com/office/officeart/2008/layout/LinedList"/>
    <dgm:cxn modelId="{CE9D00C9-5AB8-4957-9F6D-D420092012E2}" type="presOf" srcId="{E70FC5DA-6F73-4042-93BD-02696AC08CFC}" destId="{0CB44C45-A6B5-4B23-83DE-7BDEA5E0A9EA}" srcOrd="0" destOrd="0" presId="urn:microsoft.com/office/officeart/2008/layout/LinedList"/>
    <dgm:cxn modelId="{6E6E7A2E-18CD-45E0-9E5A-6804DB4186C5}" type="presParOf" srcId="{0CB44C45-A6B5-4B23-83DE-7BDEA5E0A9EA}" destId="{D2BBB24E-DA9E-4326-8FA9-9BCE569C8D9D}" srcOrd="0" destOrd="0" presId="urn:microsoft.com/office/officeart/2008/layout/LinedList"/>
    <dgm:cxn modelId="{0C54A1C1-F565-44F4-B1FA-04432AB22739}" type="presParOf" srcId="{0CB44C45-A6B5-4B23-83DE-7BDEA5E0A9EA}" destId="{1BE9A832-6A49-487F-9C4E-2D118533B98B}" srcOrd="1" destOrd="0" presId="urn:microsoft.com/office/officeart/2008/layout/LinedList"/>
    <dgm:cxn modelId="{3848AAD5-D2F2-4744-9D67-C19C66A5BD0A}" type="presParOf" srcId="{1BE9A832-6A49-487F-9C4E-2D118533B98B}" destId="{3EB38A9B-DD53-4EE4-8AD3-2A23A81D21B1}" srcOrd="0" destOrd="0" presId="urn:microsoft.com/office/officeart/2008/layout/LinedList"/>
    <dgm:cxn modelId="{FE026321-BFDF-4CFE-B8A2-CD5F27564148}" type="presParOf" srcId="{1BE9A832-6A49-487F-9C4E-2D118533B98B}" destId="{4BEDE25D-390E-4270-9F23-2CE1BB3E556B}" srcOrd="1" destOrd="0" presId="urn:microsoft.com/office/officeart/2008/layout/LinedList"/>
    <dgm:cxn modelId="{FEF9761A-33A4-4D6E-A6E4-75C0BB82F621}" type="presParOf" srcId="{0CB44C45-A6B5-4B23-83DE-7BDEA5E0A9EA}" destId="{FF418606-7FA7-431C-9058-A5D7A6CBD84A}" srcOrd="2" destOrd="0" presId="urn:microsoft.com/office/officeart/2008/layout/LinedList"/>
    <dgm:cxn modelId="{2E84DE8F-8A5E-4E7C-8EFA-CD177AA13B02}" type="presParOf" srcId="{0CB44C45-A6B5-4B23-83DE-7BDEA5E0A9EA}" destId="{7843C08F-C652-457C-8713-CAA48FB0F326}" srcOrd="3" destOrd="0" presId="urn:microsoft.com/office/officeart/2008/layout/LinedList"/>
    <dgm:cxn modelId="{1312EC4B-5EFB-4A55-A43A-6755288A9A76}" type="presParOf" srcId="{7843C08F-C652-457C-8713-CAA48FB0F326}" destId="{5DF9C156-2E56-445C-84CC-DCC550BCFBEB}" srcOrd="0" destOrd="0" presId="urn:microsoft.com/office/officeart/2008/layout/LinedList"/>
    <dgm:cxn modelId="{630E2BEB-3D68-4475-A2D5-F9053C88702B}" type="presParOf" srcId="{7843C08F-C652-457C-8713-CAA48FB0F326}" destId="{94ECC636-D416-4316-8B8B-9BF24F98E35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BBB24E-DA9E-4326-8FA9-9BCE569C8D9D}">
      <dsp:nvSpPr>
        <dsp:cNvPr id="0" name=""/>
        <dsp:cNvSpPr/>
      </dsp:nvSpPr>
      <dsp:spPr>
        <a:xfrm>
          <a:off x="0" y="0"/>
          <a:ext cx="5098256"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B38A9B-DD53-4EE4-8AD3-2A23A81D21B1}">
      <dsp:nvSpPr>
        <dsp:cNvPr id="0" name=""/>
        <dsp:cNvSpPr/>
      </dsp:nvSpPr>
      <dsp:spPr>
        <a:xfrm>
          <a:off x="0" y="0"/>
          <a:ext cx="5098256"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de-DE" sz="4300" b="1" kern="1200"/>
            <a:t>LITERATUR UND GESCHLECHT</a:t>
          </a:r>
          <a:endParaRPr lang="en-US" sz="4300" kern="1200"/>
        </a:p>
      </dsp:txBody>
      <dsp:txXfrm>
        <a:off x="0" y="0"/>
        <a:ext cx="5098256" cy="2824955"/>
      </dsp:txXfrm>
    </dsp:sp>
    <dsp:sp modelId="{FF418606-7FA7-431C-9058-A5D7A6CBD84A}">
      <dsp:nvSpPr>
        <dsp:cNvPr id="0" name=""/>
        <dsp:cNvSpPr/>
      </dsp:nvSpPr>
      <dsp:spPr>
        <a:xfrm>
          <a:off x="0" y="2824955"/>
          <a:ext cx="5098256" cy="0"/>
        </a:xfrm>
        <a:prstGeom prst="line">
          <a:avLst/>
        </a:prstGeom>
        <a:solidFill>
          <a:schemeClr val="accent2">
            <a:hueOff val="1195599"/>
            <a:satOff val="735"/>
            <a:lumOff val="9608"/>
            <a:alphaOff val="0"/>
          </a:schemeClr>
        </a:solidFill>
        <a:ln w="15875" cap="flat" cmpd="sng" algn="ctr">
          <a:solidFill>
            <a:schemeClr val="accent2">
              <a:hueOff val="1195599"/>
              <a:satOff val="735"/>
              <a:lumOff val="960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F9C156-2E56-445C-84CC-DCC550BCFBEB}">
      <dsp:nvSpPr>
        <dsp:cNvPr id="0" name=""/>
        <dsp:cNvSpPr/>
      </dsp:nvSpPr>
      <dsp:spPr>
        <a:xfrm>
          <a:off x="0" y="2824955"/>
          <a:ext cx="5098256"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de-DE" sz="4300" kern="1200"/>
            <a:t>Feministische Literaturwissenschaft </a:t>
          </a:r>
          <a:endParaRPr lang="en-US" sz="4300" kern="1200"/>
        </a:p>
      </dsp:txBody>
      <dsp:txXfrm>
        <a:off x="0" y="2824955"/>
        <a:ext cx="5098256" cy="282495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78646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858094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57128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755981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342CEA3-3058-4D43-AE35-B3DA76CB4003}" type="datetimeFigureOut">
              <a:rPr lang="el-GR" smtClean="0"/>
              <a:pPr/>
              <a:t>22/3/2025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37276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342CEA3-3058-4D43-AE35-B3DA76CB4003}" type="datetimeFigureOut">
              <a:rPr lang="el-GR" smtClean="0"/>
              <a:pPr/>
              <a:t>22/3/2025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400983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22960" y="2582334"/>
            <a:ext cx="370332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663440" y="2582334"/>
            <a:ext cx="370332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342CEA3-3058-4D43-AE35-B3DA76CB4003}" type="datetimeFigureOut">
              <a:rPr lang="el-GR" smtClean="0"/>
              <a:pPr/>
              <a:t>22/3/2025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662115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342CEA3-3058-4D43-AE35-B3DA76CB4003}" type="datetimeFigureOut">
              <a:rPr lang="el-GR" smtClean="0"/>
              <a:pPr/>
              <a:t>22/3/2025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86993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342CEA3-3058-4D43-AE35-B3DA76CB4003}" type="datetimeFigureOut">
              <a:rPr lang="el-GR" smtClean="0"/>
              <a:pPr/>
              <a:t>22/3/2025</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307128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342CEA3-3058-4D43-AE35-B3DA76CB4003}" type="datetimeFigureOut">
              <a:rPr lang="el-GR" smtClean="0"/>
              <a:pPr/>
              <a:t>22/3/2025</a:t>
            </a:fld>
            <a:endParaRPr 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3F1D1C4-C2D9-4231-9FB2-B2D9D97AA41D}" type="slidenum">
              <a:rPr lang="el-GR" smtClean="0"/>
              <a:pPr/>
              <a:t>‹#›</a:t>
            </a:fld>
            <a:endParaRPr lang="el-GR"/>
          </a:p>
        </p:txBody>
      </p:sp>
    </p:spTree>
    <p:extLst>
      <p:ext uri="{BB962C8B-B14F-4D97-AF65-F5344CB8AC3E}">
        <p14:creationId xmlns:p14="http://schemas.microsoft.com/office/powerpoint/2010/main" val="1436526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342CEA3-3058-4D43-AE35-B3DA76CB4003}" type="datetimeFigureOut">
              <a:rPr lang="el-GR" smtClean="0"/>
              <a:pPr/>
              <a:t>22/3/2025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543590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2342CEA3-3058-4D43-AE35-B3DA76CB4003}" type="datetimeFigureOut">
              <a:rPr lang="el-GR" smtClean="0"/>
              <a:pPr/>
              <a:t>22/3/2025</a:t>
            </a:fld>
            <a:endParaRPr 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3F1D1C4-C2D9-4231-9FB2-B2D9D97AA41D}" type="slidenum">
              <a:rPr lang="el-GR" smtClean="0"/>
              <a:pPr/>
              <a:t>‹#›</a:t>
            </a:fld>
            <a:endParaRPr lang="el-G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060319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gutenberg.spiegel.de/buch/kleine-schriften-ii-7122/35"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3429A099-5CB1-4A20-B64F-4F0562EF33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87C0A89-7FB3-43F8-9DE3-0177E3E27B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69277" y="516835"/>
            <a:ext cx="2313633" cy="5772840"/>
          </a:xfrm>
        </p:spPr>
        <p:style>
          <a:lnRef idx="1">
            <a:schemeClr val="accent1"/>
          </a:lnRef>
          <a:fillRef idx="2">
            <a:schemeClr val="accent1"/>
          </a:fillRef>
          <a:effectRef idx="1">
            <a:schemeClr val="accent1"/>
          </a:effectRef>
          <a:fontRef idx="minor">
            <a:schemeClr val="dk1"/>
          </a:fontRef>
        </p:style>
        <p:txBody>
          <a:bodyPr anchor="ctr">
            <a:normAutofit/>
          </a:bodyPr>
          <a:lstStyle/>
          <a:p>
            <a:r>
              <a:rPr lang="de-DE" sz="2600" b="1">
                <a:solidFill>
                  <a:srgbClr val="FFFFFF"/>
                </a:solidFill>
              </a:rPr>
              <a:t>Hauptseminar  SoSe 202</a:t>
            </a:r>
            <a:r>
              <a:rPr lang="el-GR" sz="2600" b="1">
                <a:solidFill>
                  <a:srgbClr val="FFFFFF"/>
                </a:solidFill>
              </a:rPr>
              <a:t>5</a:t>
            </a:r>
            <a:r>
              <a:rPr lang="de-DE" sz="2600" b="1">
                <a:solidFill>
                  <a:srgbClr val="FFFFFF"/>
                </a:solidFill>
              </a:rPr>
              <a:t> (Antonopoulou)</a:t>
            </a:r>
            <a:br>
              <a:rPr lang="el-GR" sz="2600" b="1">
                <a:solidFill>
                  <a:srgbClr val="FFFFFF"/>
                </a:solidFill>
              </a:rPr>
            </a:br>
            <a:endParaRPr lang="el-GR" sz="2600">
              <a:solidFill>
                <a:srgbClr val="FFFFFF"/>
              </a:solidFill>
            </a:endParaRPr>
          </a:p>
        </p:txBody>
      </p:sp>
      <p:sp>
        <p:nvSpPr>
          <p:cNvPr id="22" name="Rectangle 21">
            <a:extLst>
              <a:ext uri="{FF2B5EF4-FFF2-40B4-BE49-F238E27FC236}">
                <a16:creationId xmlns:a16="http://schemas.microsoft.com/office/drawing/2014/main" id="{399F4DD4-CC07-42A8-8AF8-069654F1A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14" name="2 - Θέση περιεχομένου">
            <a:extLst>
              <a:ext uri="{FF2B5EF4-FFF2-40B4-BE49-F238E27FC236}">
                <a16:creationId xmlns:a16="http://schemas.microsoft.com/office/drawing/2014/main" id="{E01F6FCB-B668-9EFE-1C39-51EFF3263833}"/>
              </a:ext>
            </a:extLst>
          </p:cNvPr>
          <p:cNvGraphicFramePr>
            <a:graphicFrameLocks noGrp="1"/>
          </p:cNvGraphicFramePr>
          <p:nvPr>
            <p:ph idx="1"/>
            <p:extLst>
              <p:ext uri="{D42A27DB-BD31-4B8C-83A1-F6EECF244321}">
                <p14:modId xmlns:p14="http://schemas.microsoft.com/office/powerpoint/2010/main" val="3768573575"/>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335DADC3-F279-29AD-04A0-AB7195610465}"/>
              </a:ext>
            </a:extLst>
          </p:cNvPr>
          <p:cNvSpPr>
            <a:spLocks noGrp="1"/>
          </p:cNvSpPr>
          <p:nvPr>
            <p:ph type="title"/>
          </p:nvPr>
        </p:nvSpPr>
        <p:spPr>
          <a:xfrm>
            <a:off x="369277" y="605896"/>
            <a:ext cx="2313633" cy="5646208"/>
          </a:xfrm>
        </p:spPr>
        <p:txBody>
          <a:bodyPr anchor="ctr">
            <a:normAutofit/>
          </a:bodyPr>
          <a:lstStyle/>
          <a:p>
            <a:r>
              <a:rPr lang="de-DE" sz="1900">
                <a:solidFill>
                  <a:srgbClr val="FFFFFF"/>
                </a:solidFill>
              </a:rPr>
              <a:t> Frauenbildforschung</a:t>
            </a:r>
            <a:br>
              <a:rPr lang="el-GR" sz="1900">
                <a:solidFill>
                  <a:srgbClr val="FFFFFF"/>
                </a:solidFill>
              </a:rPr>
            </a:br>
            <a:endParaRPr lang="el-GR" sz="19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Θέση περιεχομένου 2">
            <a:extLst>
              <a:ext uri="{FF2B5EF4-FFF2-40B4-BE49-F238E27FC236}">
                <a16:creationId xmlns:a16="http://schemas.microsoft.com/office/drawing/2014/main" id="{535FB220-8A49-0FE8-F6B0-BD70E2FA4E0A}"/>
              </a:ext>
            </a:extLst>
          </p:cNvPr>
          <p:cNvSpPr>
            <a:spLocks noGrp="1"/>
          </p:cNvSpPr>
          <p:nvPr>
            <p:ph idx="1"/>
          </p:nvPr>
        </p:nvSpPr>
        <p:spPr>
          <a:xfrm>
            <a:off x="3556512" y="605896"/>
            <a:ext cx="4810247" cy="5646208"/>
          </a:xfrm>
        </p:spPr>
        <p:txBody>
          <a:bodyPr anchor="ctr">
            <a:normAutofit/>
          </a:bodyPr>
          <a:lstStyle/>
          <a:p>
            <a:r>
              <a:rPr lang="de-DE" dirty="0">
                <a:effectLst/>
                <a:latin typeface="Times New Roman" panose="02020603050405020304" pitchFamily="18" charset="0"/>
                <a:ea typeface="Times New Roman" panose="02020603050405020304" pitchFamily="18" charset="0"/>
              </a:rPr>
              <a:t> Parallel dazu richtete sich das Interesse der Frauenforschung auf die in literarischen und philosophischen Werken vorkommenden Frauenbilder und Weiblichkeitskonzeptionen, was eine Reihe von Untersuchungen männlicher Mythen über Frauen hervorbrachte. </a:t>
            </a:r>
            <a:endParaRPr lang="el-GR" dirty="0"/>
          </a:p>
        </p:txBody>
      </p:sp>
    </p:spTree>
    <p:extLst>
      <p:ext uri="{BB962C8B-B14F-4D97-AF65-F5344CB8AC3E}">
        <p14:creationId xmlns:p14="http://schemas.microsoft.com/office/powerpoint/2010/main" val="3412057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E7215F-2783-8DAC-FD7F-C14B33645DC4}"/>
              </a:ext>
            </a:extLst>
          </p:cNvPr>
          <p:cNvSpPr>
            <a:spLocks noGrp="1"/>
          </p:cNvSpPr>
          <p:nvPr>
            <p:ph type="title"/>
          </p:nvPr>
        </p:nvSpPr>
        <p:spPr/>
        <p:txBody>
          <a:bodyPr>
            <a:normAutofit/>
          </a:bodyPr>
          <a:lstStyle/>
          <a:p>
            <a:r>
              <a:rPr lang="de-DE" dirty="0"/>
              <a:t> feministische Theoriebildung</a:t>
            </a:r>
            <a:br>
              <a:rPr lang="el-GR" dirty="0"/>
            </a:br>
            <a:endParaRPr lang="el-GR" dirty="0"/>
          </a:p>
        </p:txBody>
      </p:sp>
      <p:sp>
        <p:nvSpPr>
          <p:cNvPr id="3" name="Θέση περιεχομένου 2">
            <a:extLst>
              <a:ext uri="{FF2B5EF4-FFF2-40B4-BE49-F238E27FC236}">
                <a16:creationId xmlns:a16="http://schemas.microsoft.com/office/drawing/2014/main" id="{F26357C9-C763-FC37-94F6-67B8F0942666}"/>
              </a:ext>
            </a:extLst>
          </p:cNvPr>
          <p:cNvSpPr>
            <a:spLocks noGrp="1"/>
          </p:cNvSpPr>
          <p:nvPr>
            <p:ph idx="1"/>
          </p:nvPr>
        </p:nvSpPr>
        <p:spPr/>
        <p:txBody>
          <a:bodyPr/>
          <a:lstStyle/>
          <a:p>
            <a:r>
              <a:rPr lang="de-DE" dirty="0"/>
              <a:t>Die Französische Schule</a:t>
            </a:r>
            <a:endParaRPr lang="el-GR" dirty="0"/>
          </a:p>
          <a:p>
            <a:r>
              <a:rPr lang="de-DE" dirty="0"/>
              <a:t>      Hélène </a:t>
            </a:r>
            <a:r>
              <a:rPr lang="de-DE" dirty="0" err="1"/>
              <a:t>Cixous</a:t>
            </a:r>
            <a:r>
              <a:rPr lang="de-DE" dirty="0"/>
              <a:t> und Luce Irigaray : </a:t>
            </a:r>
            <a:r>
              <a:rPr lang="de-DE" i="1" dirty="0" err="1"/>
              <a:t>écriture</a:t>
            </a:r>
            <a:r>
              <a:rPr lang="de-DE" i="1" dirty="0"/>
              <a:t> </a:t>
            </a:r>
            <a:r>
              <a:rPr lang="de-DE" i="1" dirty="0" err="1"/>
              <a:t>féminine</a:t>
            </a:r>
            <a:endParaRPr lang="de-DE" i="1" dirty="0"/>
          </a:p>
          <a:p>
            <a:r>
              <a:rPr lang="de-DE" sz="1800" dirty="0">
                <a:effectLst/>
                <a:latin typeface="Times New Roman" panose="02020603050405020304" pitchFamily="18" charset="0"/>
                <a:ea typeface="Times New Roman" panose="02020603050405020304" pitchFamily="18" charset="0"/>
              </a:rPr>
              <a:t>In den 1980er-Jahren schlugen in diesem Bereich die poststrukturalistisch arbeitenden französischen Theoretikerinnen</a:t>
            </a:r>
            <a:r>
              <a:rPr lang="de-DE" sz="1800" b="1" dirty="0">
                <a:effectLst/>
                <a:latin typeface="Times New Roman" panose="02020603050405020304" pitchFamily="18" charset="0"/>
                <a:ea typeface="Times New Roman" panose="02020603050405020304" pitchFamily="18" charset="0"/>
              </a:rPr>
              <a:t> </a:t>
            </a:r>
            <a:r>
              <a:rPr lang="de-DE" sz="1800" dirty="0">
                <a:effectLst/>
                <a:latin typeface="Times New Roman" panose="02020603050405020304" pitchFamily="18" charset="0"/>
                <a:ea typeface="Times New Roman" panose="02020603050405020304" pitchFamily="18" charset="0"/>
              </a:rPr>
              <a:t>Hélène </a:t>
            </a:r>
            <a:r>
              <a:rPr lang="de-DE" sz="1800" dirty="0" err="1">
                <a:effectLst/>
                <a:latin typeface="Times New Roman" panose="02020603050405020304" pitchFamily="18" charset="0"/>
                <a:ea typeface="Times New Roman" panose="02020603050405020304" pitchFamily="18" charset="0"/>
              </a:rPr>
              <a:t>Cixous</a:t>
            </a:r>
            <a:r>
              <a:rPr lang="de-DE" sz="1800" dirty="0">
                <a:effectLst/>
                <a:latin typeface="Times New Roman" panose="02020603050405020304" pitchFamily="18" charset="0"/>
                <a:ea typeface="Times New Roman" panose="02020603050405020304" pitchFamily="18" charset="0"/>
              </a:rPr>
              <a:t> und Luce Irigaray eine grundlegend neue Denkrichtung vor,  die mit dem Namen </a:t>
            </a:r>
            <a:r>
              <a:rPr lang="de-DE" sz="1800" i="1" dirty="0" err="1">
                <a:effectLst/>
                <a:latin typeface="Times New Roman" panose="02020603050405020304" pitchFamily="18" charset="0"/>
                <a:ea typeface="Times New Roman" panose="02020603050405020304" pitchFamily="18" charset="0"/>
              </a:rPr>
              <a:t>écriture</a:t>
            </a:r>
            <a:r>
              <a:rPr lang="de-DE" sz="1800" i="1" dirty="0">
                <a:effectLst/>
                <a:latin typeface="Times New Roman" panose="02020603050405020304" pitchFamily="18" charset="0"/>
                <a:ea typeface="Times New Roman" panose="02020603050405020304" pitchFamily="18" charset="0"/>
              </a:rPr>
              <a:t> </a:t>
            </a:r>
            <a:r>
              <a:rPr lang="de-DE" sz="1800" i="1" dirty="0" err="1">
                <a:effectLst/>
                <a:latin typeface="Times New Roman" panose="02020603050405020304" pitchFamily="18" charset="0"/>
                <a:ea typeface="Times New Roman" panose="02020603050405020304" pitchFamily="18" charset="0"/>
              </a:rPr>
              <a:t>féminine</a:t>
            </a:r>
            <a:r>
              <a:rPr lang="de-DE" sz="1800" dirty="0">
                <a:effectLst/>
                <a:latin typeface="Times New Roman" panose="02020603050405020304" pitchFamily="18" charset="0"/>
                <a:ea typeface="Times New Roman" panose="02020603050405020304" pitchFamily="18" charset="0"/>
              </a:rPr>
              <a:t> bekannt ist.  Sie übten zunächst Kritik an den patriarchalischen Denk- und Sprachtraditionen, insbesondere an der Dominanz des Logozentrismus in der abendländischen Kultur, als ein Denken in Einheiten, aus dem das  Weibliche extrapoliert war. Gleichzeitig fragten sie nach einem spezifisch weiblichen Schreiben, das den Ort des Weiblichen aufdecken würde. Sie schlugen eine feministische literarische Praxis vor, die die männliche Tradition durchqueren sollte, um sie durch Subversion und ironische Mimesis zu dekonstruieren. </a:t>
            </a:r>
            <a:endParaRPr lang="el-GR" sz="1800" dirty="0">
              <a:effectLst/>
              <a:latin typeface="Times New Roman" panose="02020603050405020304" pitchFamily="18" charset="0"/>
              <a:ea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val="1328744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69277" y="605896"/>
            <a:ext cx="2313633" cy="5646208"/>
          </a:xfrm>
        </p:spPr>
        <p:txBody>
          <a:bodyPr anchor="ctr">
            <a:normAutofit/>
          </a:bodyPr>
          <a:lstStyle/>
          <a:p>
            <a:br>
              <a:rPr lang="de-DE" sz="2600">
                <a:solidFill>
                  <a:srgbClr val="FFFFFF"/>
                </a:solidFill>
              </a:rPr>
            </a:br>
            <a:br>
              <a:rPr lang="de-DE" sz="2600">
                <a:solidFill>
                  <a:srgbClr val="FFFFFF"/>
                </a:solidFill>
              </a:rPr>
            </a:br>
            <a:r>
              <a:rPr lang="de-DE" sz="2600">
                <a:solidFill>
                  <a:srgbClr val="FFFFFF"/>
                </a:solidFill>
              </a:rPr>
              <a:t>Haupttendenzen</a:t>
            </a:r>
            <a:br>
              <a:rPr lang="el-GR" sz="2600" b="1" i="1">
                <a:solidFill>
                  <a:srgbClr val="FFFFFF"/>
                </a:solidFill>
              </a:rPr>
            </a:br>
            <a:endParaRPr lang="el-GR" sz="2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3556512" y="605896"/>
            <a:ext cx="4810247" cy="5646208"/>
          </a:xfrm>
        </p:spPr>
        <p:style>
          <a:lnRef idx="1">
            <a:schemeClr val="accent5"/>
          </a:lnRef>
          <a:fillRef idx="2">
            <a:schemeClr val="accent5"/>
          </a:fillRef>
          <a:effectRef idx="1">
            <a:schemeClr val="accent5"/>
          </a:effectRef>
          <a:fontRef idx="minor">
            <a:schemeClr val="dk1"/>
          </a:fontRef>
        </p:style>
        <p:txBody>
          <a:bodyPr anchor="ctr">
            <a:normAutofit/>
          </a:bodyPr>
          <a:lstStyle/>
          <a:p>
            <a:r>
              <a:rPr lang="de-DE" dirty="0"/>
              <a:t>Das Konzept der</a:t>
            </a:r>
            <a:r>
              <a:rPr lang="de-DE" b="1" dirty="0"/>
              <a:t> </a:t>
            </a:r>
            <a:r>
              <a:rPr lang="de-DE" dirty="0"/>
              <a:t>Differenz</a:t>
            </a:r>
            <a:endParaRPr lang="el-GR" dirty="0"/>
          </a:p>
          <a:p>
            <a:r>
              <a:rPr lang="de-DE" dirty="0"/>
              <a:t>Das Konzept der</a:t>
            </a:r>
            <a:r>
              <a:rPr lang="de-DE" b="1" dirty="0"/>
              <a:t> </a:t>
            </a:r>
            <a:r>
              <a:rPr lang="de-DE" dirty="0"/>
              <a:t>Gleichheit</a:t>
            </a:r>
            <a:endParaRPr lang="el-GR" dirty="0"/>
          </a:p>
          <a:p>
            <a:r>
              <a:rPr lang="de-DE" dirty="0"/>
              <a:t> </a:t>
            </a:r>
            <a:endParaRPr lang="el-GR" u="sng" dirty="0"/>
          </a:p>
          <a:p>
            <a:r>
              <a:rPr lang="de-DE" dirty="0"/>
              <a:t> </a:t>
            </a:r>
            <a:endParaRPr lang="el-GR" dirty="0"/>
          </a:p>
          <a:p>
            <a:r>
              <a:rPr lang="de-DE" dirty="0"/>
              <a:t>In den neunziger Jahren gewinnt diese Spannung eine produktive Kraft. Gesucht wird ein Bündnis  von Differenz und Gleichheit, das die starre Opposition aufhebt.</a:t>
            </a:r>
            <a:endParaRPr lang="el-GR" u="sng" dirty="0"/>
          </a:p>
          <a:p>
            <a:r>
              <a:rPr lang="de-DE" dirty="0"/>
              <a:t> </a:t>
            </a:r>
            <a:endParaRPr lang="el-GR" dirty="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711785" y="643466"/>
            <a:ext cx="2078455" cy="5225627"/>
          </a:xfrm>
        </p:spPr>
        <p:style>
          <a:lnRef idx="1">
            <a:schemeClr val="accent1"/>
          </a:lnRef>
          <a:fillRef idx="2">
            <a:schemeClr val="accent1"/>
          </a:fillRef>
          <a:effectRef idx="1">
            <a:schemeClr val="accent1"/>
          </a:effectRef>
          <a:fontRef idx="minor">
            <a:schemeClr val="dk1"/>
          </a:fontRef>
        </p:style>
        <p:txBody>
          <a:bodyPr anchor="ctr">
            <a:normAutofit/>
          </a:bodyPr>
          <a:lstStyle/>
          <a:p>
            <a:r>
              <a:rPr lang="de-DE" sz="3100" b="1" i="1"/>
              <a:t>c. Third Wave Feminism</a:t>
            </a:r>
            <a:br>
              <a:rPr lang="el-GR" sz="3100"/>
            </a:br>
            <a:endParaRPr lang="el-GR" sz="3100"/>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31539" y="1570271"/>
            <a:ext cx="0" cy="3200400"/>
          </a:xfrm>
          <a:prstGeom prst="line">
            <a:avLst/>
          </a:prstGeom>
          <a:ln w="31750">
            <a:solidFill>
              <a:schemeClr val="accent4"/>
            </a:solidFill>
            <a:miter lim="800000"/>
          </a:ln>
        </p:spPr>
        <p:style>
          <a:lnRef idx="1">
            <a:schemeClr val="accent1"/>
          </a:lnRef>
          <a:fillRef idx="0">
            <a:schemeClr val="accent1"/>
          </a:fillRef>
          <a:effectRef idx="0">
            <a:schemeClr val="accent1"/>
          </a:effectRef>
          <a:fontRef idx="minor">
            <a:schemeClr val="tx1"/>
          </a:fontRef>
        </p:style>
      </p:cxnSp>
      <p:sp>
        <p:nvSpPr>
          <p:cNvPr id="3" name="2 - Θέση περιεχομένου"/>
          <p:cNvSpPr>
            <a:spLocks noGrp="1"/>
          </p:cNvSpPr>
          <p:nvPr>
            <p:ph idx="1"/>
          </p:nvPr>
        </p:nvSpPr>
        <p:spPr>
          <a:xfrm>
            <a:off x="3263264" y="643466"/>
            <a:ext cx="5171980" cy="5225628"/>
          </a:xfrm>
        </p:spPr>
        <p:style>
          <a:lnRef idx="1">
            <a:schemeClr val="accent5"/>
          </a:lnRef>
          <a:fillRef idx="2">
            <a:schemeClr val="accent5"/>
          </a:fillRef>
          <a:effectRef idx="1">
            <a:schemeClr val="accent5"/>
          </a:effectRef>
          <a:fontRef idx="minor">
            <a:schemeClr val="dk1"/>
          </a:fontRef>
        </p:style>
        <p:txBody>
          <a:bodyPr anchor="ctr">
            <a:normAutofit/>
          </a:bodyPr>
          <a:lstStyle/>
          <a:p>
            <a:r>
              <a:rPr lang="de-DE"/>
              <a:t>In den 1990er Jahren entsteht </a:t>
            </a:r>
          </a:p>
          <a:p>
            <a:r>
              <a:rPr lang="de-DE"/>
              <a:t>eine </a:t>
            </a:r>
            <a:r>
              <a:rPr lang="de-DE" b="1"/>
              <a:t>Dritte Welle</a:t>
            </a:r>
            <a:r>
              <a:rPr lang="de-DE"/>
              <a:t> der Frauenbewegung, </a:t>
            </a:r>
          </a:p>
          <a:p>
            <a:r>
              <a:rPr lang="de-DE"/>
              <a:t>vor allem als Reaktion auf die Ansicht, dass Feminismus vorbei sei, da er alle Ziele erreicht hätte. </a:t>
            </a:r>
          </a:p>
          <a:p>
            <a:r>
              <a:rPr lang="de-DE"/>
              <a:t>Die Dritte Welle eng verbunden mit den Zielen der zweiten Phase, die sie nicht verwirklicht sieht, </a:t>
            </a:r>
          </a:p>
          <a:p>
            <a:r>
              <a:rPr lang="de-DE"/>
              <a:t>sie korrigiert Fehler des radikalen Feminismus der zweiten Welle und führt die Problematik weiter. </a:t>
            </a:r>
            <a:endParaRPr lang="el-GR"/>
          </a:p>
          <a:p>
            <a:pPr>
              <a:buNone/>
            </a:pPr>
            <a:r>
              <a:rPr lang="de-DE"/>
              <a:t> </a:t>
            </a:r>
            <a:endParaRPr lang="el-GR"/>
          </a:p>
          <a:p>
            <a:pPr>
              <a:buNone/>
            </a:pPr>
            <a:r>
              <a:rPr lang="de-DE"/>
              <a:t> </a:t>
            </a:r>
            <a:endParaRPr lang="el-GR"/>
          </a:p>
          <a:p>
            <a:endParaRPr lang="el-GR" dirty="0"/>
          </a:p>
        </p:txBody>
      </p:sp>
      <p:sp>
        <p:nvSpPr>
          <p:cNvPr id="12" name="Rectangle 11">
            <a:extLst>
              <a:ext uri="{FF2B5EF4-FFF2-40B4-BE49-F238E27FC236}">
                <a16:creationId xmlns:a16="http://schemas.microsoft.com/office/drawing/2014/main" id="{4C15B19B-E7BB-4060-B12F-3CDA8EF16A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336792"/>
            <a:ext cx="9141619"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Tree>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16">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308EE73-FB38-4465-5FEF-54D077EAECBE}"/>
              </a:ext>
            </a:extLst>
          </p:cNvPr>
          <p:cNvSpPr>
            <a:spLocks noGrp="1"/>
          </p:cNvSpPr>
          <p:nvPr>
            <p:ph type="title"/>
          </p:nvPr>
        </p:nvSpPr>
        <p:spPr>
          <a:xfrm>
            <a:off x="743199" y="286603"/>
            <a:ext cx="5063240" cy="1450757"/>
          </a:xfrm>
        </p:spPr>
        <p:txBody>
          <a:bodyPr>
            <a:normAutofit/>
          </a:bodyPr>
          <a:lstStyle/>
          <a:p>
            <a:r>
              <a:rPr lang="de-DE">
                <a:solidFill>
                  <a:schemeClr val="accent4">
                    <a:lumMod val="75000"/>
                  </a:schemeClr>
                </a:solidFill>
              </a:rPr>
              <a:t>Weiter…</a:t>
            </a:r>
            <a:endParaRPr lang="el-GR">
              <a:solidFill>
                <a:schemeClr val="accent4">
                  <a:lumMod val="75000"/>
                </a:schemeClr>
              </a:solidFill>
            </a:endParaRPr>
          </a:p>
        </p:txBody>
      </p:sp>
      <p:sp>
        <p:nvSpPr>
          <p:cNvPr id="3" name="Θέση περιεχομένου 2">
            <a:extLst>
              <a:ext uri="{FF2B5EF4-FFF2-40B4-BE49-F238E27FC236}">
                <a16:creationId xmlns:a16="http://schemas.microsoft.com/office/drawing/2014/main" id="{83BAB8CE-7974-5FC7-F71A-BA6B61D3B72A}"/>
              </a:ext>
            </a:extLst>
          </p:cNvPr>
          <p:cNvSpPr>
            <a:spLocks noGrp="1"/>
          </p:cNvSpPr>
          <p:nvPr>
            <p:ph idx="1"/>
          </p:nvPr>
        </p:nvSpPr>
        <p:spPr>
          <a:xfrm>
            <a:off x="783153" y="2023962"/>
            <a:ext cx="5023286" cy="3845131"/>
          </a:xfrm>
        </p:spPr>
        <p:txBody>
          <a:bodyPr>
            <a:normAutofit/>
          </a:bodyPr>
          <a:lstStyle/>
          <a:p>
            <a:r>
              <a:rPr lang="de-DE" sz="1700" dirty="0"/>
              <a:t>-Ablehnung einer Dichotomie von Frauen und Männern. Die dritte Welle versteht die Debatten um sexuelle Differenz nicht als eine Auseinandersetzung zwischen Männern und Frauen, sondern als kulturelles, sozial hergestelltes Phänomen. </a:t>
            </a:r>
            <a:endParaRPr lang="el-GR" sz="1700" dirty="0"/>
          </a:p>
          <a:p>
            <a:r>
              <a:rPr lang="de-DE" sz="1700" b="1" i="1" dirty="0"/>
              <a:t>Gender Trouble</a:t>
            </a:r>
            <a:r>
              <a:rPr lang="de-DE" sz="1700" b="1" dirty="0"/>
              <a:t> von Judith Butler (1990). </a:t>
            </a:r>
            <a:r>
              <a:rPr lang="de-DE" sz="1700" dirty="0"/>
              <a:t>Das Buch hinterfragt die Unterscheidung von sex und </a:t>
            </a:r>
            <a:r>
              <a:rPr lang="de-DE" sz="1700" dirty="0" err="1"/>
              <a:t>gender</a:t>
            </a:r>
            <a:r>
              <a:rPr lang="de-DE" sz="1700" dirty="0"/>
              <a:t>, also zw. biologischem und sozialem Geschlecht, das für die Analyse des Second Wave-</a:t>
            </a:r>
            <a:r>
              <a:rPr lang="de-DE" sz="1700" dirty="0" err="1"/>
              <a:t>Feminism</a:t>
            </a:r>
            <a:r>
              <a:rPr lang="de-DE" sz="1700" dirty="0"/>
              <a:t> wichtig war. </a:t>
            </a:r>
            <a:endParaRPr lang="el-GR" sz="1700" dirty="0"/>
          </a:p>
          <a:p>
            <a:r>
              <a:rPr lang="el-GR" sz="1700" dirty="0"/>
              <a:t>Μ</a:t>
            </a:r>
            <a:r>
              <a:rPr lang="de-DE" sz="1700" dirty="0" err="1"/>
              <a:t>ännlichkeitsforschung</a:t>
            </a:r>
            <a:r>
              <a:rPr lang="de-DE" sz="1700" dirty="0"/>
              <a:t>. </a:t>
            </a:r>
            <a:endParaRPr lang="el-GR" sz="1700" dirty="0"/>
          </a:p>
          <a:p>
            <a:r>
              <a:rPr lang="de-DE" sz="1700" dirty="0"/>
              <a:t>Latinas. Postkoloniale Theorien spielen eine große Rolle.</a:t>
            </a:r>
            <a:endParaRPr lang="el-GR" sz="1700" dirty="0"/>
          </a:p>
          <a:p>
            <a:endParaRPr lang="de-DE" sz="1700" dirty="0"/>
          </a:p>
          <a:p>
            <a:endParaRPr lang="el-GR" sz="1700" dirty="0"/>
          </a:p>
          <a:p>
            <a:endParaRPr lang="el-GR" sz="1700" dirty="0"/>
          </a:p>
        </p:txBody>
      </p:sp>
      <p:sp>
        <p:nvSpPr>
          <p:cNvPr id="23" name="Rectangle 18">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81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1" name="Rectangle 20">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9617"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Tree>
    <p:extLst>
      <p:ext uri="{BB962C8B-B14F-4D97-AF65-F5344CB8AC3E}">
        <p14:creationId xmlns:p14="http://schemas.microsoft.com/office/powerpoint/2010/main" val="115725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C967C2-5355-E877-5BF8-C2C317199889}"/>
              </a:ext>
            </a:extLst>
          </p:cNvPr>
          <p:cNvSpPr>
            <a:spLocks noGrp="1"/>
          </p:cNvSpPr>
          <p:nvPr>
            <p:ph type="title"/>
          </p:nvPr>
        </p:nvSpPr>
        <p:spPr/>
        <p:txBody>
          <a:bodyPr/>
          <a:lstStyle/>
          <a:p>
            <a:r>
              <a:rPr lang="de-DE" dirty="0"/>
              <a:t>Dritte Welle</a:t>
            </a:r>
            <a:endParaRPr lang="el-GR" dirty="0"/>
          </a:p>
        </p:txBody>
      </p:sp>
      <p:sp>
        <p:nvSpPr>
          <p:cNvPr id="3" name="Θέση περιεχομένου 2">
            <a:extLst>
              <a:ext uri="{FF2B5EF4-FFF2-40B4-BE49-F238E27FC236}">
                <a16:creationId xmlns:a16="http://schemas.microsoft.com/office/drawing/2014/main" id="{3C112BD1-0A86-33CA-AD2C-B816482DCD90}"/>
              </a:ext>
            </a:extLst>
          </p:cNvPr>
          <p:cNvSpPr>
            <a:spLocks noGrp="1"/>
          </p:cNvSpPr>
          <p:nvPr>
            <p:ph idx="1"/>
          </p:nvPr>
        </p:nvSpPr>
        <p:spPr/>
        <p:txBody>
          <a:bodyPr/>
          <a:lstStyle/>
          <a:p>
            <a:r>
              <a:rPr lang="de-DE" sz="2000" dirty="0"/>
              <a:t>- Für die dritte Welle ist das Mann-Frau-Thema untrennbar mit anderen Identitätspolitiken verknüpft, wie Hautfarbe, Ethnizität, Homosexualität. »Queer Politics«, also der Wunsch, aus all diesen Zuschreibungen auszubrechen, mit ihnen zu spielen, sich nicht festlegen zu lassen.</a:t>
            </a:r>
          </a:p>
          <a:p>
            <a:r>
              <a:rPr lang="de-DE" sz="2000" dirty="0"/>
              <a:t> -Scharfe Kritik an der Weißen-Mittelschichts-Dominanz der zweiten Welle. Aktivistinnen der dritten Welle sind oft Afroamerikanerinnen</a:t>
            </a:r>
            <a:endParaRPr lang="el-GR" dirty="0"/>
          </a:p>
        </p:txBody>
      </p:sp>
    </p:spTree>
    <p:extLst>
      <p:ext uri="{BB962C8B-B14F-4D97-AF65-F5344CB8AC3E}">
        <p14:creationId xmlns:p14="http://schemas.microsoft.com/office/powerpoint/2010/main" val="3203659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69277" y="605896"/>
            <a:ext cx="2313633" cy="5646208"/>
          </a:xfrm>
        </p:spPr>
        <p:style>
          <a:lnRef idx="1">
            <a:schemeClr val="accent1"/>
          </a:lnRef>
          <a:fillRef idx="2">
            <a:schemeClr val="accent1"/>
          </a:fillRef>
          <a:effectRef idx="1">
            <a:schemeClr val="accent1"/>
          </a:effectRef>
          <a:fontRef idx="minor">
            <a:schemeClr val="dk1"/>
          </a:fontRef>
        </p:style>
        <p:txBody>
          <a:bodyPr anchor="ctr">
            <a:normAutofit/>
          </a:bodyPr>
          <a:lstStyle/>
          <a:p>
            <a:r>
              <a:rPr lang="de-DE" sz="3100">
                <a:solidFill>
                  <a:srgbClr val="FFFFFF"/>
                </a:solidFill>
              </a:rPr>
              <a:t>Literaturliste</a:t>
            </a:r>
            <a:endParaRPr lang="el-GR" sz="31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3556512" y="605896"/>
            <a:ext cx="4810247" cy="5646208"/>
          </a:xfrm>
        </p:spPr>
        <p:style>
          <a:lnRef idx="1">
            <a:schemeClr val="accent5"/>
          </a:lnRef>
          <a:fillRef idx="2">
            <a:schemeClr val="accent5"/>
          </a:fillRef>
          <a:effectRef idx="1">
            <a:schemeClr val="accent5"/>
          </a:effectRef>
          <a:fontRef idx="minor">
            <a:schemeClr val="dk1"/>
          </a:fontRef>
        </p:style>
        <p:txBody>
          <a:bodyPr anchor="ctr">
            <a:normAutofit/>
          </a:bodyPr>
          <a:lstStyle/>
          <a:p>
            <a:r>
              <a:rPr lang="de-DE" sz="1600"/>
              <a:t>Anastasia </a:t>
            </a:r>
            <a:r>
              <a:rPr lang="de-DE" sz="1600" b="1" err="1"/>
              <a:t>Antonopoulou</a:t>
            </a:r>
            <a:r>
              <a:rPr lang="de-DE" sz="1600"/>
              <a:t>: Weiblichkeitskonzeptionen in der deutschen Literatur. Ein Beitrag zur Frauenbildforschung, Athen: </a:t>
            </a:r>
            <a:r>
              <a:rPr lang="de-DE" sz="1600" err="1"/>
              <a:t>Daf</a:t>
            </a:r>
            <a:r>
              <a:rPr lang="de-DE" sz="1600"/>
              <a:t> Extra 2008, </a:t>
            </a:r>
            <a:endParaRPr lang="el-GR" sz="1600"/>
          </a:p>
          <a:p>
            <a:r>
              <a:rPr lang="de-DE" sz="1600"/>
              <a:t>Albrecht </a:t>
            </a:r>
            <a:r>
              <a:rPr lang="de-DE" sz="1600" b="1" err="1"/>
              <a:t>Koschorke</a:t>
            </a:r>
            <a:r>
              <a:rPr lang="de-DE" sz="1600"/>
              <a:t>:</a:t>
            </a:r>
            <a:r>
              <a:rPr lang="de-DE" sz="1600" i="1"/>
              <a:t> </a:t>
            </a:r>
            <a:r>
              <a:rPr lang="de-DE" sz="1600"/>
              <a:t>Schillers</a:t>
            </a:r>
            <a:r>
              <a:rPr lang="de-DE" sz="1600" i="1"/>
              <a:t> ‚</a:t>
            </a:r>
            <a:r>
              <a:rPr lang="de-DE" sz="1600"/>
              <a:t>Jungfrau von Orleans’ und die Geschlechterpolitik der französischen Revolution, in: </a:t>
            </a:r>
            <a:r>
              <a:rPr lang="de-DE" sz="1600" err="1"/>
              <a:t>Hinderer</a:t>
            </a:r>
            <a:r>
              <a:rPr lang="de-DE" sz="1600"/>
              <a:t>, Walter: </a:t>
            </a:r>
            <a:r>
              <a:rPr lang="de-DE" sz="1600" i="1"/>
              <a:t>Friedrich Schiller und der Weg in die Moderne, </a:t>
            </a:r>
            <a:r>
              <a:rPr lang="de-DE" sz="1600"/>
              <a:t>Würzburg 2006, S. 243 – 259.  </a:t>
            </a:r>
            <a:endParaRPr lang="el-GR" sz="1600"/>
          </a:p>
          <a:p>
            <a:r>
              <a:rPr lang="de-DE" sz="1600" err="1"/>
              <a:t>Kyeonghi</a:t>
            </a:r>
            <a:r>
              <a:rPr lang="de-DE" sz="1600"/>
              <a:t> Lee, </a:t>
            </a:r>
            <a:r>
              <a:rPr lang="de-DE" sz="1600" b="1" err="1"/>
              <a:t>Daejin</a:t>
            </a:r>
            <a:r>
              <a:rPr lang="de-DE" sz="1600"/>
              <a:t>: </a:t>
            </a:r>
            <a:r>
              <a:rPr lang="de-DE" sz="1600" i="1"/>
              <a:t>Weiblichkeitskonzeptionen und Frauengestalten im theoretischen und literarischen Werk Friedrich Schillers</a:t>
            </a:r>
            <a:r>
              <a:rPr lang="de-DE" sz="1600"/>
              <a:t>, Dissertation Marburg 2003, </a:t>
            </a:r>
            <a:endParaRPr lang="el-GR" sz="1600"/>
          </a:p>
          <a:p>
            <a:r>
              <a:rPr lang="de-DE" sz="1600"/>
              <a:t>http://archiv.ub.uni-marburg.de/diss/z2004/0071/</a:t>
            </a:r>
            <a:endParaRPr lang="el-GR" sz="1600"/>
          </a:p>
          <a:p>
            <a:r>
              <a:rPr lang="de-DE" sz="1600"/>
              <a:t>Barbara </a:t>
            </a:r>
            <a:r>
              <a:rPr lang="de-DE" sz="1600" b="1"/>
              <a:t>Schmitz</a:t>
            </a:r>
            <a:r>
              <a:rPr lang="de-DE" sz="1600"/>
              <a:t>: Judith, in: Das wissenschaftliche Bibellexikon im Internet</a:t>
            </a:r>
            <a:endParaRPr lang="el-GR" sz="1600"/>
          </a:p>
          <a:p>
            <a:r>
              <a:rPr lang="de-DE" sz="1600"/>
              <a:t>https://www.bibelwissenschaft.de/fileadmin/buh_bibelmodul/media/wibi/pdf/Judit_Juditbuch__2018-09-20_13_03.pdf</a:t>
            </a:r>
            <a:endParaRPr lang="el-GR" sz="1600"/>
          </a:p>
          <a:p>
            <a:r>
              <a:rPr lang="de-DE" sz="1600"/>
              <a:t>Alexandra </a:t>
            </a:r>
            <a:r>
              <a:rPr lang="de-DE" sz="1600" b="1" err="1"/>
              <a:t>Tischel</a:t>
            </a:r>
            <a:r>
              <a:rPr lang="de-DE" sz="1600"/>
              <a:t> : </a:t>
            </a:r>
            <a:r>
              <a:rPr lang="de-DE" sz="1600" i="1"/>
              <a:t>Tragödie der Geschlechter</a:t>
            </a:r>
            <a:r>
              <a:rPr lang="de-DE" sz="1600"/>
              <a:t>. </a:t>
            </a:r>
            <a:r>
              <a:rPr lang="de-DE" sz="1600" i="1"/>
              <a:t>Studien zur Dramatik Friedrich </a:t>
            </a:r>
            <a:r>
              <a:rPr lang="de-DE" sz="1600" i="1" err="1"/>
              <a:t>Hebbels</a:t>
            </a:r>
            <a:r>
              <a:rPr lang="de-DE" sz="1600" i="1"/>
              <a:t>,</a:t>
            </a:r>
            <a:r>
              <a:rPr lang="de-DE" sz="1600"/>
              <a:t>  Freiburg: Rombach  Verlag 2002, S. 27 – 54. </a:t>
            </a:r>
            <a:endParaRPr lang="el-GR" sz="1600"/>
          </a:p>
          <a:p>
            <a:endParaRPr lang="el-GR" sz="1600"/>
          </a:p>
        </p:txBody>
      </p:sp>
    </p:spTree>
    <p:extLst>
      <p:ext uri="{BB962C8B-B14F-4D97-AF65-F5344CB8AC3E}">
        <p14:creationId xmlns:p14="http://schemas.microsoft.com/office/powerpoint/2010/main" val="4180858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69277" y="605896"/>
            <a:ext cx="2313633" cy="5646208"/>
          </a:xfrm>
        </p:spPr>
        <p:style>
          <a:lnRef idx="1">
            <a:schemeClr val="accent1"/>
          </a:lnRef>
          <a:fillRef idx="2">
            <a:schemeClr val="accent1"/>
          </a:fillRef>
          <a:effectRef idx="1">
            <a:schemeClr val="accent1"/>
          </a:effectRef>
          <a:fontRef idx="minor">
            <a:schemeClr val="dk1"/>
          </a:fontRef>
        </p:style>
        <p:txBody>
          <a:bodyPr anchor="ctr">
            <a:normAutofit/>
          </a:bodyPr>
          <a:lstStyle/>
          <a:p>
            <a:r>
              <a:rPr lang="de-DE" sz="3100">
                <a:solidFill>
                  <a:srgbClr val="FFFFFF"/>
                </a:solidFill>
              </a:rPr>
              <a:t>Literaturliste (weiter)</a:t>
            </a:r>
            <a:endParaRPr lang="el-GR" sz="31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3556512" y="605896"/>
            <a:ext cx="4810247" cy="5646208"/>
          </a:xfrm>
        </p:spPr>
        <p:style>
          <a:lnRef idx="1">
            <a:schemeClr val="accent5"/>
          </a:lnRef>
          <a:fillRef idx="2">
            <a:schemeClr val="accent5"/>
          </a:fillRef>
          <a:effectRef idx="1">
            <a:schemeClr val="accent5"/>
          </a:effectRef>
          <a:fontRef idx="minor">
            <a:schemeClr val="dk1"/>
          </a:fontRef>
        </p:style>
        <p:txBody>
          <a:bodyPr anchor="ctr">
            <a:normAutofit/>
          </a:bodyPr>
          <a:lstStyle/>
          <a:p>
            <a:r>
              <a:rPr lang="de-DE" sz="1600"/>
              <a:t>Sigmund </a:t>
            </a:r>
            <a:r>
              <a:rPr lang="de-DE" sz="1600" b="1"/>
              <a:t>Freud</a:t>
            </a:r>
            <a:r>
              <a:rPr lang="de-DE" sz="1600"/>
              <a:t>: Das Tabu der Virginität (1917), in: </a:t>
            </a:r>
            <a:r>
              <a:rPr lang="de-DE" sz="1600" err="1"/>
              <a:t>ders</a:t>
            </a:r>
            <a:r>
              <a:rPr lang="de-DE" sz="1600"/>
              <a:t>: </a:t>
            </a:r>
            <a:r>
              <a:rPr lang="de-DE" sz="1600" i="1"/>
              <a:t>Studienausgabe</a:t>
            </a:r>
            <a:r>
              <a:rPr lang="de-DE" sz="1600"/>
              <a:t> herausgegeben von </a:t>
            </a:r>
            <a:r>
              <a:rPr lang="de-DE" sz="1600" err="1"/>
              <a:t>Mitsherlich</a:t>
            </a:r>
            <a:r>
              <a:rPr lang="de-DE" sz="1600"/>
              <a:t>, Alexander, Richards, Angela und Strachey, James, 10 </a:t>
            </a:r>
            <a:r>
              <a:rPr lang="de-DE" sz="1600" err="1"/>
              <a:t>Bde</a:t>
            </a:r>
            <a:r>
              <a:rPr lang="de-DE" sz="1600"/>
              <a:t>, Frankfurt a. M. : Fischer, 1969f. , Bd. V, S. 213 – 228. </a:t>
            </a:r>
            <a:r>
              <a:rPr lang="de-DE" sz="1600" u="sng">
                <a:hlinkClick r:id="rId2"/>
              </a:rPr>
              <a:t>http://gutenberg.spiegel.de/buch/kleine-schriften-ii-7122/35</a:t>
            </a:r>
            <a:endParaRPr lang="el-GR" sz="1600"/>
          </a:p>
          <a:p>
            <a:r>
              <a:rPr lang="de-DE" sz="1600" i="1"/>
              <a:t>Romana </a:t>
            </a:r>
            <a:r>
              <a:rPr lang="de-DE" sz="1600" b="1" i="1" err="1"/>
              <a:t>Weiershausen</a:t>
            </a:r>
            <a:r>
              <a:rPr lang="de-DE" sz="1600"/>
              <a:t> :</a:t>
            </a:r>
            <a:r>
              <a:rPr lang="de-DE" sz="1600" i="1"/>
              <a:t>  Wissenschaft und Weiblichkeit</a:t>
            </a:r>
            <a:r>
              <a:rPr lang="de-DE" sz="1600"/>
              <a:t>, Die Studentin in der Literatur der Jahrhundertwende, Wallstein Verlag, 2004, S. 125 - 150</a:t>
            </a:r>
            <a:endParaRPr lang="el-GR" sz="1600"/>
          </a:p>
          <a:p>
            <a:r>
              <a:rPr lang="de-DE" sz="1600"/>
              <a:t>Ortrud </a:t>
            </a:r>
            <a:r>
              <a:rPr lang="de-DE" sz="1600" b="1"/>
              <a:t>Gutjahr</a:t>
            </a:r>
            <a:r>
              <a:rPr lang="de-DE" sz="1600"/>
              <a:t>: Lulu oder die Last mit der Lust.  »Die Urgestalt des Weibes« – ein Männertrauma,</a:t>
            </a:r>
            <a:r>
              <a:rPr lang="de-DE" sz="1600" b="1"/>
              <a:t> </a:t>
            </a:r>
            <a:r>
              <a:rPr lang="de-DE" sz="1600"/>
              <a:t>Vortrag im Rahmen der Salzburger Festspieldialoge</a:t>
            </a:r>
            <a:endParaRPr lang="el-GR" sz="1600"/>
          </a:p>
          <a:p>
            <a:r>
              <a:rPr lang="de-DE" sz="1600"/>
              <a:t>am 18. August 2010, </a:t>
            </a:r>
            <a:endParaRPr lang="el-GR" sz="1600"/>
          </a:p>
          <a:p>
            <a:r>
              <a:rPr lang="de-DE" sz="1600"/>
              <a:t>https://www.wk.sbg.ac.at/fileadmin/Media/arts_and_festival_culture/3gutjahr_ortrud_lulu100818.pdf</a:t>
            </a:r>
            <a:endParaRPr lang="el-GR" sz="1600"/>
          </a:p>
          <a:p>
            <a:r>
              <a:rPr lang="de-DE" sz="1600" err="1"/>
              <a:t>Orsolya</a:t>
            </a:r>
            <a:r>
              <a:rPr lang="de-DE" sz="1600"/>
              <a:t> </a:t>
            </a:r>
            <a:r>
              <a:rPr lang="de-DE" sz="1600" b="1"/>
              <a:t>Graf</a:t>
            </a:r>
            <a:r>
              <a:rPr lang="de-DE" sz="1600"/>
              <a:t>: Inszenierte Weiblichkeit in </a:t>
            </a:r>
            <a:r>
              <a:rPr lang="de-DE" sz="1600" err="1"/>
              <a:t>Wedekinds</a:t>
            </a:r>
            <a:r>
              <a:rPr lang="de-DE" sz="1600"/>
              <a:t> </a:t>
            </a:r>
            <a:r>
              <a:rPr lang="de-DE" sz="1600" i="1"/>
              <a:t>Lulu, in: </a:t>
            </a:r>
            <a:r>
              <a:rPr lang="de-DE" sz="1600"/>
              <a:t> </a:t>
            </a:r>
            <a:r>
              <a:rPr lang="de-DE" sz="1600" i="1"/>
              <a:t>Trans,</a:t>
            </a:r>
            <a:r>
              <a:rPr lang="de-DE" sz="1600"/>
              <a:t> Internet-Zeitschrift für Kulturwissenschaften, 15 (Sept. 2004), http://www.inst.at/trans/15Nr/05_13/graf15.htm</a:t>
            </a:r>
            <a:endParaRPr lang="el-GR" sz="1600"/>
          </a:p>
          <a:p>
            <a:endParaRPr lang="el-GR" sz="1600"/>
          </a:p>
        </p:txBody>
      </p:sp>
    </p:spTree>
    <p:extLst>
      <p:ext uri="{BB962C8B-B14F-4D97-AF65-F5344CB8AC3E}">
        <p14:creationId xmlns:p14="http://schemas.microsoft.com/office/powerpoint/2010/main" val="2385367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0" name="Rectangle 77">
            <a:extLst>
              <a:ext uri="{FF2B5EF4-FFF2-40B4-BE49-F238E27FC236}">
                <a16:creationId xmlns:a16="http://schemas.microsoft.com/office/drawing/2014/main" id="{F1FBD9ED-634D-4A6C-B5FE-A2D45EC48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91" name="Rectangle 79">
            <a:extLst>
              <a:ext uri="{FF2B5EF4-FFF2-40B4-BE49-F238E27FC236}">
                <a16:creationId xmlns:a16="http://schemas.microsoft.com/office/drawing/2014/main" id="{A78A33AE-58B7-4282-8E4F-4824411525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cxnSp>
        <p:nvCxnSpPr>
          <p:cNvPr id="92" name="Straight Connector 81">
            <a:extLst>
              <a:ext uri="{FF2B5EF4-FFF2-40B4-BE49-F238E27FC236}">
                <a16:creationId xmlns:a16="http://schemas.microsoft.com/office/drawing/2014/main" id="{4D4D9825-BF05-4FC7-94DE-0E7C866993C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93" name="Rectangle 83">
            <a:extLst>
              <a:ext uri="{FF2B5EF4-FFF2-40B4-BE49-F238E27FC236}">
                <a16:creationId xmlns:a16="http://schemas.microsoft.com/office/drawing/2014/main" id="{843969B5-FE3E-4150-B93F-B908A270C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94" name="Rectangle 85">
            <a:extLst>
              <a:ext uri="{FF2B5EF4-FFF2-40B4-BE49-F238E27FC236}">
                <a16:creationId xmlns:a16="http://schemas.microsoft.com/office/drawing/2014/main" id="{11FCBB93-2B1C-491C-903C-769C626EA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Rectangle 1">
            <a:extLst>
              <a:ext uri="{FF2B5EF4-FFF2-40B4-BE49-F238E27FC236}">
                <a16:creationId xmlns:a16="http://schemas.microsoft.com/office/drawing/2014/main" id="{20415BD1-657F-9D6F-9DB8-AAF2D8D270E2}"/>
              </a:ext>
            </a:extLst>
          </p:cNvPr>
          <p:cNvSpPr>
            <a:spLocks noChangeArrowheads="1"/>
          </p:cNvSpPr>
          <p:nvPr/>
        </p:nvSpPr>
        <p:spPr bwMode="auto">
          <a:xfrm>
            <a:off x="369278" y="2653800"/>
            <a:ext cx="2313633" cy="3335519"/>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0" tIns="45720" rIns="0" bIns="45720" numCol="1" rtlCol="0" anchorCtr="0" compatLnSpc="1">
            <a:prstTxWarp prst="textNoShape">
              <a:avLst/>
            </a:prstTxWarp>
            <a:norm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defTabSz="914400" eaLnBrk="1" fontAlgn="base" hangingPunct="1">
              <a:lnSpc>
                <a:spcPct val="90000"/>
              </a:lnSpc>
              <a:spcAft>
                <a:spcPts val="600"/>
              </a:spcAft>
              <a:buClr>
                <a:schemeClr val="accent1"/>
              </a:buClr>
              <a:buSzTx/>
              <a:buFont typeface="Calibri" panose="020F0502020204030204" pitchFamily="34" charset="0"/>
              <a:tabLst>
                <a:tab pos="457200" algn="l"/>
              </a:tabLst>
            </a:pPr>
            <a:endParaRPr kumimoji="0" lang="en-US" altLang="el-GR" sz="1300" b="1" i="0" u="none" strike="noStrike" cap="none" spc="-50" normalizeH="0" dirty="0">
              <a:ln>
                <a:noFill/>
              </a:ln>
              <a:solidFill>
                <a:srgbClr val="FFFFFF"/>
              </a:solidFill>
              <a:effectLst/>
              <a:latin typeface="+mn-lt"/>
            </a:endParaRPr>
          </a:p>
          <a:p>
            <a:pPr marL="0" marR="0" lvl="0" indent="0" defTabSz="914400" eaLnBrk="1" fontAlgn="base" hangingPunct="1">
              <a:lnSpc>
                <a:spcPct val="90000"/>
              </a:lnSpc>
              <a:spcAft>
                <a:spcPts val="600"/>
              </a:spcAft>
              <a:buClr>
                <a:schemeClr val="accent1"/>
              </a:buClr>
              <a:buSzTx/>
              <a:buFont typeface="Calibri" panose="020F0502020204030204" pitchFamily="34" charset="0"/>
              <a:tabLst>
                <a:tab pos="457200" algn="l"/>
              </a:tabLst>
            </a:pPr>
            <a:endParaRPr kumimoji="0" lang="en-US" altLang="el-GR" b="1" i="0" u="none" strike="noStrike" cap="none" spc="-50" normalizeH="0" dirty="0">
              <a:ln>
                <a:noFill/>
              </a:ln>
              <a:solidFill>
                <a:srgbClr val="FFFFFF"/>
              </a:solidFill>
              <a:effectLst/>
              <a:latin typeface="+mn-lt"/>
            </a:endParaRPr>
          </a:p>
          <a:p>
            <a:pPr marL="0" marR="0" lvl="0" indent="0" defTabSz="914400" eaLnBrk="1" fontAlgn="base" hangingPunct="1">
              <a:lnSpc>
                <a:spcPct val="90000"/>
              </a:lnSpc>
              <a:spcAft>
                <a:spcPts val="600"/>
              </a:spcAft>
              <a:buClr>
                <a:schemeClr val="accent1"/>
              </a:buClr>
              <a:buSzTx/>
              <a:buFont typeface="Calibri" panose="020F0502020204030204" pitchFamily="34" charset="0"/>
              <a:tabLst>
                <a:tab pos="457200" algn="l"/>
              </a:tabLst>
            </a:pPr>
            <a:r>
              <a:rPr lang="en-US" altLang="el-GR" b="1" spc="-50" dirty="0" err="1">
                <a:solidFill>
                  <a:srgbClr val="FFFFFF"/>
                </a:solidFill>
                <a:latin typeface="+mn-lt"/>
              </a:rPr>
              <a:t>Zeitplan</a:t>
            </a:r>
            <a:endParaRPr kumimoji="0" lang="en-US" altLang="el-GR" b="1" i="0" u="none" strike="noStrike" cap="none" spc="-50" normalizeH="0" dirty="0">
              <a:ln>
                <a:noFill/>
              </a:ln>
              <a:solidFill>
                <a:srgbClr val="FFFFFF"/>
              </a:solidFill>
              <a:effectLst/>
              <a:latin typeface="+mn-lt"/>
            </a:endParaRPr>
          </a:p>
          <a:p>
            <a:pPr marL="0" marR="0" lvl="0" indent="0" defTabSz="914400" eaLnBrk="1" fontAlgn="base" hangingPunct="1">
              <a:lnSpc>
                <a:spcPct val="90000"/>
              </a:lnSpc>
              <a:spcAft>
                <a:spcPts val="600"/>
              </a:spcAft>
              <a:buClr>
                <a:schemeClr val="accent1"/>
              </a:buClr>
              <a:buSzTx/>
              <a:buFont typeface="Calibri" panose="020F0502020204030204" pitchFamily="34" charset="0"/>
              <a:tabLst>
                <a:tab pos="457200" algn="l"/>
              </a:tabLst>
            </a:pPr>
            <a:r>
              <a:rPr kumimoji="0" lang="en-US" altLang="el-GR" b="1" i="0" u="none" strike="noStrike" cap="none" spc="-50" normalizeH="0" dirty="0" err="1">
                <a:ln>
                  <a:noFill/>
                </a:ln>
                <a:solidFill>
                  <a:srgbClr val="FFFFFF"/>
                </a:solidFill>
                <a:effectLst/>
                <a:latin typeface="+mn-lt"/>
              </a:rPr>
              <a:t>Literatur</a:t>
            </a:r>
            <a:r>
              <a:rPr kumimoji="0" lang="en-US" altLang="el-GR" b="1" i="0" u="none" strike="noStrike" cap="none" spc="-50" normalizeH="0" dirty="0">
                <a:ln>
                  <a:noFill/>
                </a:ln>
                <a:solidFill>
                  <a:srgbClr val="FFFFFF"/>
                </a:solidFill>
                <a:effectLst/>
                <a:latin typeface="+mn-lt"/>
              </a:rPr>
              <a:t> und </a:t>
            </a:r>
            <a:r>
              <a:rPr kumimoji="0" lang="en-US" altLang="el-GR" b="1" i="0" u="none" strike="noStrike" cap="none" spc="-50" normalizeH="0" dirty="0" err="1">
                <a:ln>
                  <a:noFill/>
                </a:ln>
                <a:solidFill>
                  <a:srgbClr val="FFFFFF"/>
                </a:solidFill>
                <a:effectLst/>
                <a:latin typeface="+mn-lt"/>
              </a:rPr>
              <a:t>Geschlecht</a:t>
            </a:r>
            <a:r>
              <a:rPr kumimoji="0" lang="en-US" altLang="el-GR" b="1" i="0" u="none" strike="noStrike" cap="none" spc="-50" normalizeH="0" dirty="0">
                <a:ln>
                  <a:noFill/>
                </a:ln>
                <a:solidFill>
                  <a:srgbClr val="FFFFFF"/>
                </a:solidFill>
                <a:effectLst/>
                <a:latin typeface="+mn-lt"/>
              </a:rPr>
              <a:t>,  </a:t>
            </a:r>
            <a:r>
              <a:rPr kumimoji="0" lang="en-US" altLang="el-GR" b="1" i="0" u="none" strike="noStrike" cap="none" spc="-50" normalizeH="0" dirty="0" err="1">
                <a:ln>
                  <a:noFill/>
                </a:ln>
                <a:solidFill>
                  <a:srgbClr val="FFFFFF"/>
                </a:solidFill>
                <a:effectLst/>
                <a:latin typeface="+mn-lt"/>
              </a:rPr>
              <a:t>SoSe</a:t>
            </a:r>
            <a:r>
              <a:rPr kumimoji="0" lang="en-US" altLang="el-GR" b="1" i="0" u="none" strike="noStrike" cap="none" spc="-50" normalizeH="0" dirty="0">
                <a:ln>
                  <a:noFill/>
                </a:ln>
                <a:solidFill>
                  <a:srgbClr val="FFFFFF"/>
                </a:solidFill>
                <a:effectLst/>
                <a:latin typeface="+mn-lt"/>
              </a:rPr>
              <a:t> 2025</a:t>
            </a:r>
            <a:endParaRPr kumimoji="0" lang="en-US" altLang="el-GR" b="0" i="0" u="none" strike="noStrike" cap="none" spc="-50" normalizeH="0" dirty="0">
              <a:ln>
                <a:noFill/>
              </a:ln>
              <a:solidFill>
                <a:srgbClr val="FFFFFF"/>
              </a:solidFill>
              <a:effectLst/>
              <a:latin typeface="+mn-lt"/>
            </a:endParaRPr>
          </a:p>
          <a:p>
            <a:pPr marL="0" marR="0" lvl="0" indent="0" defTabSz="914400" eaLnBrk="1" fontAlgn="base" hangingPunct="1">
              <a:lnSpc>
                <a:spcPct val="90000"/>
              </a:lnSpc>
              <a:spcAft>
                <a:spcPts val="600"/>
              </a:spcAft>
              <a:buClr>
                <a:schemeClr val="accent1"/>
              </a:buClr>
              <a:buSzTx/>
              <a:buFont typeface="Calibri" panose="020F0502020204030204" pitchFamily="34" charset="0"/>
              <a:tabLst>
                <a:tab pos="457200" algn="l"/>
              </a:tabLst>
            </a:pPr>
            <a:endParaRPr kumimoji="0" lang="en-US" altLang="el-GR" sz="1300" b="0" i="0" u="none" strike="noStrike" cap="none" spc="-50" normalizeH="0" dirty="0">
              <a:ln>
                <a:noFill/>
              </a:ln>
              <a:solidFill>
                <a:srgbClr val="FFFFFF"/>
              </a:solidFill>
              <a:effectLst/>
              <a:latin typeface="+mn-lt"/>
            </a:endParaRPr>
          </a:p>
        </p:txBody>
      </p:sp>
      <p:sp>
        <p:nvSpPr>
          <p:cNvPr id="95" name="Rectangle 87">
            <a:extLst>
              <a:ext uri="{FF2B5EF4-FFF2-40B4-BE49-F238E27FC236}">
                <a16:creationId xmlns:a16="http://schemas.microsoft.com/office/drawing/2014/main" id="{650464D7-9DE6-4DE1-865A-27A05DB10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2" name="Πίνακας 1">
            <a:extLst>
              <a:ext uri="{FF2B5EF4-FFF2-40B4-BE49-F238E27FC236}">
                <a16:creationId xmlns:a16="http://schemas.microsoft.com/office/drawing/2014/main" id="{690D8D27-DF82-A712-E33F-D1475017481A}"/>
              </a:ext>
            </a:extLst>
          </p:cNvPr>
          <p:cNvGraphicFramePr>
            <a:graphicFrameLocks noGrp="1"/>
          </p:cNvGraphicFramePr>
          <p:nvPr>
            <p:extLst>
              <p:ext uri="{D42A27DB-BD31-4B8C-83A1-F6EECF244321}">
                <p14:modId xmlns:p14="http://schemas.microsoft.com/office/powerpoint/2010/main" val="2500891182"/>
              </p:ext>
            </p:extLst>
          </p:nvPr>
        </p:nvGraphicFramePr>
        <p:xfrm>
          <a:off x="3607815" y="640080"/>
          <a:ext cx="4995958" cy="5899706"/>
        </p:xfrm>
        <a:graphic>
          <a:graphicData uri="http://schemas.openxmlformats.org/drawingml/2006/table">
            <a:tbl>
              <a:tblPr firstRow="1" firstCol="1" bandRow="1"/>
              <a:tblGrid>
                <a:gridCol w="363099">
                  <a:extLst>
                    <a:ext uri="{9D8B030D-6E8A-4147-A177-3AD203B41FA5}">
                      <a16:colId xmlns:a16="http://schemas.microsoft.com/office/drawing/2014/main" val="933569607"/>
                    </a:ext>
                  </a:extLst>
                </a:gridCol>
                <a:gridCol w="629363">
                  <a:extLst>
                    <a:ext uri="{9D8B030D-6E8A-4147-A177-3AD203B41FA5}">
                      <a16:colId xmlns:a16="http://schemas.microsoft.com/office/drawing/2014/main" val="320022040"/>
                    </a:ext>
                  </a:extLst>
                </a:gridCol>
                <a:gridCol w="1059189">
                  <a:extLst>
                    <a:ext uri="{9D8B030D-6E8A-4147-A177-3AD203B41FA5}">
                      <a16:colId xmlns:a16="http://schemas.microsoft.com/office/drawing/2014/main" val="927637543"/>
                    </a:ext>
                  </a:extLst>
                </a:gridCol>
                <a:gridCol w="2944307">
                  <a:extLst>
                    <a:ext uri="{9D8B030D-6E8A-4147-A177-3AD203B41FA5}">
                      <a16:colId xmlns:a16="http://schemas.microsoft.com/office/drawing/2014/main" val="3067837496"/>
                    </a:ext>
                  </a:extLst>
                </a:gridCol>
              </a:tblGrid>
              <a:tr h="1254894">
                <a:tc>
                  <a:txBody>
                    <a:bodyPr/>
                    <a:lstStyle/>
                    <a:p>
                      <a:pPr algn="l" fontAlgn="t">
                        <a:lnSpc>
                          <a:spcPct val="115000"/>
                        </a:lnSpc>
                        <a:spcAft>
                          <a:spcPts val="800"/>
                        </a:spcAft>
                        <a:buNone/>
                      </a:pPr>
                      <a:r>
                        <a:rPr lang="el-GR" sz="1200" b="0" i="0" u="none" strike="noStrike">
                          <a:effectLst/>
                          <a:latin typeface="Times New Roman" panose="02020603050405020304" pitchFamily="18" charset="0"/>
                          <a:ea typeface="Aptos" panose="020B0004020202020204" pitchFamily="34" charset="0"/>
                          <a:cs typeface="Arial" panose="020B0604020202020204" pitchFamily="34" charset="0"/>
                        </a:rPr>
                        <a:t>1</a:t>
                      </a:r>
                      <a:endParaRPr lang="el-GR"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1" i="0" u="none" strike="noStrike" dirty="0">
                          <a:effectLst/>
                          <a:latin typeface="Times New Roman" panose="02020603050405020304" pitchFamily="18" charset="0"/>
                          <a:ea typeface="Aptos" panose="020B0004020202020204" pitchFamily="34" charset="0"/>
                          <a:cs typeface="Arial" panose="020B0604020202020204" pitchFamily="34" charset="0"/>
                        </a:rPr>
                        <a:t> </a:t>
                      </a:r>
                      <a:endParaRPr lang="el-GR" sz="1700" b="0" i="0" u="none" strike="noStrike" dirty="0">
                        <a:effectLst/>
                        <a:latin typeface="Arial" panose="020B0604020202020204" pitchFamily="34" charset="0"/>
                      </a:endParaRPr>
                    </a:p>
                    <a:p>
                      <a:pPr algn="l" fontAlgn="t">
                        <a:lnSpc>
                          <a:spcPct val="115000"/>
                        </a:lnSpc>
                        <a:spcAft>
                          <a:spcPts val="800"/>
                        </a:spcAft>
                        <a:buNone/>
                      </a:pPr>
                      <a:r>
                        <a:rPr lang="el-GR" sz="1200" b="1" i="0" u="none" strike="noStrike" dirty="0">
                          <a:effectLst/>
                          <a:latin typeface="Times New Roman" panose="02020603050405020304" pitchFamily="18" charset="0"/>
                          <a:ea typeface="Aptos" panose="020B0004020202020204" pitchFamily="34" charset="0"/>
                          <a:cs typeface="Arial" panose="020B0604020202020204" pitchFamily="34" charset="0"/>
                        </a:rPr>
                        <a:t>13.3.</a:t>
                      </a:r>
                      <a:endParaRPr lang="el-GR" sz="17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dirty="0">
                          <a:solidFill>
                            <a:srgbClr val="156082"/>
                          </a:solidFill>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dirty="0">
                        <a:effectLst/>
                        <a:latin typeface="Arial" panose="020B0604020202020204" pitchFamily="34" charset="0"/>
                      </a:endParaRPr>
                    </a:p>
                    <a:p>
                      <a:pPr algn="l" fontAlgn="t">
                        <a:lnSpc>
                          <a:spcPct val="115000"/>
                        </a:lnSpc>
                        <a:spcAft>
                          <a:spcPts val="800"/>
                        </a:spcAft>
                        <a:buNone/>
                      </a:pPr>
                      <a:r>
                        <a:rPr lang="de-DE" sz="1400" b="0" i="0" u="none" strike="noStrike" dirty="0">
                          <a:effectLst/>
                          <a:latin typeface="Times New Roman" panose="02020603050405020304" pitchFamily="18" charset="0"/>
                          <a:ea typeface="Aptos" panose="020B0004020202020204" pitchFamily="34" charset="0"/>
                          <a:cs typeface="Arial" panose="020B0604020202020204" pitchFamily="34" charset="0"/>
                        </a:rPr>
                        <a:t>Einführendes</a:t>
                      </a:r>
                      <a:endParaRPr lang="de-DE"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1" i="0" u="none" strike="noStrike" dirty="0">
                          <a:effectLst/>
                          <a:latin typeface="Times New Roman" panose="02020603050405020304" pitchFamily="18" charset="0"/>
                          <a:ea typeface="Aptos" panose="020B0004020202020204" pitchFamily="34" charset="0"/>
                          <a:cs typeface="Arial" panose="020B0604020202020204" pitchFamily="34" charset="0"/>
                        </a:rPr>
                        <a:t> </a:t>
                      </a:r>
                      <a:endParaRPr lang="de-DE" sz="1400" b="1" i="0" u="none" strike="noStrike" dirty="0">
                        <a:effectLst/>
                        <a:latin typeface="Arial" panose="020B0604020202020204" pitchFamily="34" charset="0"/>
                      </a:endParaRPr>
                    </a:p>
                    <a:p>
                      <a:pPr algn="l" fontAlgn="t">
                        <a:lnSpc>
                          <a:spcPct val="115000"/>
                        </a:lnSpc>
                        <a:spcAft>
                          <a:spcPts val="800"/>
                        </a:spcAft>
                        <a:buNone/>
                      </a:pPr>
                      <a:r>
                        <a:rPr lang="de-DE" sz="1400" b="1" i="0" u="none" strike="noStrike" dirty="0">
                          <a:effectLst/>
                          <a:latin typeface="Times New Roman" panose="02020603050405020304" pitchFamily="18" charset="0"/>
                          <a:ea typeface="Aptos" panose="020B0004020202020204" pitchFamily="34" charset="0"/>
                          <a:cs typeface="Arial" panose="020B0604020202020204" pitchFamily="34" charset="0"/>
                        </a:rPr>
                        <a:t> </a:t>
                      </a:r>
                      <a:endParaRPr lang="de-DE" sz="1400" b="1" i="0" u="none" strike="noStrike" dirty="0">
                        <a:effectLst/>
                        <a:latin typeface="Arial" panose="020B0604020202020204" pitchFamily="34" charset="0"/>
                      </a:endParaRPr>
                    </a:p>
                    <a:p>
                      <a:pPr algn="l" fontAlgn="t">
                        <a:lnSpc>
                          <a:spcPct val="115000"/>
                        </a:lnSpc>
                        <a:spcAft>
                          <a:spcPts val="800"/>
                        </a:spcAft>
                        <a:buNone/>
                      </a:pPr>
                      <a:r>
                        <a:rPr lang="de-DE" sz="1400" b="1"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1" i="0" u="none" strike="noStrike">
                        <a:effectLst/>
                        <a:latin typeface="Arial" panose="020B0604020202020204" pitchFamily="34" charset="0"/>
                      </a:endParaRPr>
                    </a:p>
                    <a:p>
                      <a:pPr algn="l" fontAlgn="t">
                        <a:lnSpc>
                          <a:spcPct val="115000"/>
                        </a:lnSpc>
                        <a:spcAft>
                          <a:spcPts val="800"/>
                        </a:spcAft>
                        <a:buNone/>
                      </a:pPr>
                      <a:r>
                        <a:rPr lang="de-DE" sz="1400" b="1" i="0" u="none" strike="noStrike" dirty="0">
                          <a:effectLst/>
                          <a:latin typeface="Times New Roman" panose="02020603050405020304" pitchFamily="18" charset="0"/>
                          <a:ea typeface="Aptos" panose="020B0004020202020204" pitchFamily="34" charset="0"/>
                          <a:cs typeface="Arial" panose="020B0604020202020204" pitchFamily="34" charset="0"/>
                        </a:rPr>
                        <a:t>Antonopoulou</a:t>
                      </a:r>
                      <a:endParaRPr lang="de-DE" sz="1400" b="1"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5529577"/>
                  </a:ext>
                </a:extLst>
              </a:tr>
              <a:tr h="259826">
                <a:tc>
                  <a:txBody>
                    <a:bodyPr/>
                    <a:lstStyle/>
                    <a:p>
                      <a:pPr algn="l" fontAlgn="t">
                        <a:lnSpc>
                          <a:spcPct val="115000"/>
                        </a:lnSpc>
                        <a:spcAft>
                          <a:spcPts val="800"/>
                        </a:spcAft>
                        <a:buNone/>
                      </a:pPr>
                      <a:r>
                        <a:rPr lang="el-GR" sz="1200" b="0" i="0" u="none" strike="noStrike">
                          <a:effectLst/>
                          <a:latin typeface="Times New Roman" panose="02020603050405020304" pitchFamily="18" charset="0"/>
                          <a:ea typeface="Aptos" panose="020B0004020202020204" pitchFamily="34" charset="0"/>
                          <a:cs typeface="Arial" panose="020B0604020202020204" pitchFamily="34" charset="0"/>
                        </a:rPr>
                        <a:t>2</a:t>
                      </a:r>
                      <a:endParaRPr lang="el-GR"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20. 3.</a:t>
                      </a:r>
                      <a:r>
                        <a:rPr lang="de-DE" sz="12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0" i="0" u="none" strike="noStrike" dirty="0">
                          <a:effectLst/>
                          <a:latin typeface="Times New Roman" panose="02020603050405020304" pitchFamily="18" charset="0"/>
                          <a:ea typeface="Aptos" panose="020B0004020202020204" pitchFamily="34" charset="0"/>
                          <a:cs typeface="Arial" panose="020B0604020202020204" pitchFamily="34" charset="0"/>
                        </a:rPr>
                        <a:t>Theoretisches</a:t>
                      </a:r>
                      <a:endParaRPr lang="de-DE" sz="12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1" i="0" u="none" strike="noStrike" dirty="0">
                          <a:effectLst/>
                          <a:latin typeface="Times New Roman" panose="02020603050405020304" pitchFamily="18" charset="0"/>
                          <a:ea typeface="Aptos" panose="020B0004020202020204" pitchFamily="34" charset="0"/>
                          <a:cs typeface="Arial" panose="020B0604020202020204" pitchFamily="34" charset="0"/>
                        </a:rPr>
                        <a:t>Antonopoulou</a:t>
                      </a:r>
                      <a:endParaRPr lang="de-DE" sz="1400" b="1"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9545440"/>
                  </a:ext>
                </a:extLst>
              </a:tr>
              <a:tr h="801484">
                <a:tc>
                  <a:txBody>
                    <a:bodyPr/>
                    <a:lstStyle/>
                    <a:p>
                      <a:pPr algn="l" fontAlgn="t">
                        <a:lnSpc>
                          <a:spcPct val="115000"/>
                        </a:lnSpc>
                        <a:spcAft>
                          <a:spcPts val="800"/>
                        </a:spcAft>
                        <a:buNone/>
                      </a:pPr>
                      <a:r>
                        <a:rPr lang="el-GR" sz="1200" b="0" i="0" u="none" strike="noStrike">
                          <a:effectLst/>
                          <a:latin typeface="Times New Roman" panose="02020603050405020304" pitchFamily="18" charset="0"/>
                          <a:ea typeface="Aptos" panose="020B0004020202020204" pitchFamily="34" charset="0"/>
                          <a:cs typeface="Arial" panose="020B0604020202020204" pitchFamily="34" charset="0"/>
                        </a:rPr>
                        <a:t>3</a:t>
                      </a:r>
                      <a:endParaRPr lang="el-GR"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27.3.</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dirty="0">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dirty="0">
                        <a:effectLst/>
                        <a:latin typeface="Arial" panose="020B0604020202020204" pitchFamily="34" charset="0"/>
                      </a:endParaRPr>
                    </a:p>
                    <a:p>
                      <a:pPr algn="l" fontAlgn="t">
                        <a:lnSpc>
                          <a:spcPct val="115000"/>
                        </a:lnSpc>
                        <a:spcAft>
                          <a:spcPts val="800"/>
                        </a:spcAft>
                        <a:buNone/>
                      </a:pPr>
                      <a:r>
                        <a:rPr lang="de-DE" sz="1400" b="1" i="0" u="none" strike="noStrike"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Friedrich Schiller,</a:t>
                      </a:r>
                      <a:r>
                        <a:rPr lang="de-DE" sz="1400" b="1" i="1" u="none" strike="noStrike"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Die Jungfrau von Orleans</a:t>
                      </a:r>
                      <a:endParaRPr lang="de-DE"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8238323"/>
                  </a:ext>
                </a:extLst>
              </a:tr>
              <a:tr h="259826">
                <a:tc>
                  <a:txBody>
                    <a:bodyPr/>
                    <a:lstStyle/>
                    <a:p>
                      <a:pPr algn="l" fontAlgn="t">
                        <a:lnSpc>
                          <a:spcPct val="115000"/>
                        </a:lnSpc>
                        <a:spcAft>
                          <a:spcPts val="800"/>
                        </a:spcAft>
                        <a:buNone/>
                      </a:pPr>
                      <a:r>
                        <a:rPr lang="el-GR" sz="1200" b="0" i="0" u="none" strike="noStrike">
                          <a:effectLst/>
                          <a:latin typeface="Times New Roman" panose="02020603050405020304" pitchFamily="18" charset="0"/>
                          <a:ea typeface="Aptos" panose="020B0004020202020204" pitchFamily="34" charset="0"/>
                          <a:cs typeface="Arial" panose="020B0604020202020204" pitchFamily="34" charset="0"/>
                        </a:rPr>
                        <a:t>4</a:t>
                      </a:r>
                      <a:endParaRPr lang="el-GR"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3. 4</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1" i="0" u="none" strike="noStrike"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Schiller,</a:t>
                      </a:r>
                      <a:r>
                        <a:rPr lang="de-DE" sz="1400" b="1" i="1" u="none" strike="noStrike"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Die Jungfrau von Orleans</a:t>
                      </a:r>
                      <a:endParaRPr lang="de-DE"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22960821"/>
                  </a:ext>
                </a:extLst>
              </a:tr>
              <a:tr h="259826">
                <a:tc>
                  <a:txBody>
                    <a:bodyPr/>
                    <a:lstStyle/>
                    <a:p>
                      <a:pPr algn="l" fontAlgn="t">
                        <a:lnSpc>
                          <a:spcPct val="115000"/>
                        </a:lnSpc>
                        <a:spcAft>
                          <a:spcPts val="800"/>
                        </a:spcAft>
                        <a:buNone/>
                      </a:pPr>
                      <a:r>
                        <a:rPr lang="el-GR" sz="1200" b="0" i="0" u="none" strike="noStrike">
                          <a:effectLst/>
                          <a:latin typeface="Times New Roman" panose="02020603050405020304" pitchFamily="18" charset="0"/>
                          <a:ea typeface="Aptos" panose="020B0004020202020204" pitchFamily="34" charset="0"/>
                          <a:cs typeface="Arial" panose="020B0604020202020204" pitchFamily="34" charset="0"/>
                        </a:rPr>
                        <a:t>5</a:t>
                      </a:r>
                      <a:endParaRPr lang="el-GR"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200" b="1" i="0" u="none" strike="noStrike">
                          <a:effectLst/>
                          <a:latin typeface="Times New Roman" panose="02020603050405020304" pitchFamily="18" charset="0"/>
                          <a:ea typeface="Aptos" panose="020B0004020202020204" pitchFamily="34" charset="0"/>
                          <a:cs typeface="Arial" panose="020B0604020202020204" pitchFamily="34" charset="0"/>
                        </a:rPr>
                        <a:t>10 .4</a:t>
                      </a:r>
                      <a:endParaRPr lang="el-GR"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1" i="0" u="none" strike="noStrike" kern="12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Friedrich Hebbel, </a:t>
                      </a:r>
                      <a:r>
                        <a:rPr lang="de-DE" sz="1400" b="1" i="1" u="none" strike="noStrike" kern="12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Judith</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28666783"/>
                  </a:ext>
                </a:extLst>
              </a:tr>
              <a:tr h="259826">
                <a:tc>
                  <a:txBody>
                    <a:bodyPr/>
                    <a:lstStyle/>
                    <a:p>
                      <a:pPr algn="l" fontAlgn="t">
                        <a:lnSpc>
                          <a:spcPct val="115000"/>
                        </a:lnSpc>
                        <a:spcAft>
                          <a:spcPts val="800"/>
                        </a:spcAft>
                        <a:buNone/>
                      </a:pPr>
                      <a:r>
                        <a:rPr lang="de-DE" sz="12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17. 4</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solidFill>
                            <a:srgbClr val="FF0000"/>
                          </a:solidFill>
                          <a:effectLst/>
                          <a:latin typeface="Times New Roman" panose="02020603050405020304" pitchFamily="18" charset="0"/>
                          <a:ea typeface="Aptos" panose="020B0004020202020204" pitchFamily="34" charset="0"/>
                          <a:cs typeface="Arial" panose="020B0604020202020204" pitchFamily="34" charset="0"/>
                        </a:rPr>
                        <a:t>Osterferien</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400" b="0" i="0" u="none" strike="noStrike">
                          <a:effectLst/>
                          <a:highlight>
                            <a:srgbClr val="FFFF00"/>
                          </a:highlight>
                          <a:latin typeface="Times New Roman" panose="02020603050405020304" pitchFamily="18" charset="0"/>
                          <a:ea typeface="Aptos" panose="020B0004020202020204" pitchFamily="34" charset="0"/>
                          <a:cs typeface="Arial" panose="020B0604020202020204" pitchFamily="34" charset="0"/>
                        </a:rPr>
                        <a:t> </a:t>
                      </a:r>
                      <a:endParaRPr lang="el-GR"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202469"/>
                  </a:ext>
                </a:extLst>
              </a:tr>
              <a:tr h="591516">
                <a:tc>
                  <a:txBody>
                    <a:bodyPr/>
                    <a:lstStyle/>
                    <a:p>
                      <a:pPr algn="l" fontAlgn="t">
                        <a:lnSpc>
                          <a:spcPct val="115000"/>
                        </a:lnSpc>
                        <a:spcAft>
                          <a:spcPts val="800"/>
                        </a:spcAft>
                        <a:buNone/>
                      </a:pPr>
                      <a:r>
                        <a:rPr lang="de-DE" sz="12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24. 4</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solidFill>
                            <a:srgbClr val="FF0000"/>
                          </a:solidFill>
                          <a:effectLst/>
                          <a:latin typeface="Times New Roman" panose="02020603050405020304" pitchFamily="18" charset="0"/>
                          <a:ea typeface="Aptos" panose="020B0004020202020204" pitchFamily="34" charset="0"/>
                          <a:cs typeface="Arial" panose="020B0604020202020204" pitchFamily="34" charset="0"/>
                        </a:rPr>
                        <a:t>Osterferien</a:t>
                      </a:r>
                      <a:endParaRPr lang="de-DE" sz="1400" b="0" i="0" u="none" strike="noStrike">
                        <a:effectLst/>
                        <a:latin typeface="Arial" panose="020B0604020202020204" pitchFamily="34" charset="0"/>
                      </a:endParaRPr>
                    </a:p>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dirty="0">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6506615"/>
                  </a:ext>
                </a:extLst>
              </a:tr>
              <a:tr h="259826">
                <a:tc>
                  <a:txBody>
                    <a:bodyPr/>
                    <a:lstStyle/>
                    <a:p>
                      <a:pPr algn="l" fontAlgn="t">
                        <a:lnSpc>
                          <a:spcPct val="115000"/>
                        </a:lnSpc>
                        <a:spcAft>
                          <a:spcPts val="800"/>
                        </a:spcAft>
                        <a:buNone/>
                      </a:pPr>
                      <a:r>
                        <a:rPr lang="el-GR" sz="1200" b="0" i="0" u="none" strike="noStrike">
                          <a:effectLst/>
                          <a:latin typeface="Times New Roman" panose="02020603050405020304" pitchFamily="18" charset="0"/>
                          <a:ea typeface="Aptos" panose="020B0004020202020204" pitchFamily="34" charset="0"/>
                          <a:cs typeface="Arial" panose="020B0604020202020204" pitchFamily="34" charset="0"/>
                        </a:rPr>
                        <a:t>8</a:t>
                      </a:r>
                      <a:endParaRPr lang="el-GR"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1.5</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400" b="0" i="0" u="none" strike="noStrike" dirty="0">
                          <a:effectLst/>
                          <a:latin typeface="Times New Roman" panose="02020603050405020304" pitchFamily="18" charset="0"/>
                          <a:ea typeface="Aptos" panose="020B0004020202020204" pitchFamily="34" charset="0"/>
                          <a:cs typeface="Arial" panose="020B0604020202020204" pitchFamily="34" charset="0"/>
                        </a:rPr>
                        <a:t> </a:t>
                      </a:r>
                      <a:endParaRPr lang="el-GR"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1435267"/>
                  </a:ext>
                </a:extLst>
              </a:tr>
              <a:tr h="259826">
                <a:tc>
                  <a:txBody>
                    <a:bodyPr/>
                    <a:lstStyle/>
                    <a:p>
                      <a:pPr algn="l" fontAlgn="t">
                        <a:lnSpc>
                          <a:spcPct val="115000"/>
                        </a:lnSpc>
                        <a:spcAft>
                          <a:spcPts val="800"/>
                        </a:spcAft>
                        <a:buNone/>
                      </a:pPr>
                      <a:r>
                        <a:rPr lang="el-GR" sz="1200" b="0" i="0" u="none" strike="noStrike">
                          <a:effectLst/>
                          <a:latin typeface="Times New Roman" panose="02020603050405020304" pitchFamily="18" charset="0"/>
                          <a:ea typeface="Aptos" panose="020B0004020202020204" pitchFamily="34" charset="0"/>
                          <a:cs typeface="Arial" panose="020B0604020202020204" pitchFamily="34" charset="0"/>
                        </a:rPr>
                        <a:t>9</a:t>
                      </a:r>
                      <a:endParaRPr lang="el-GR"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8. 5</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el-GR"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el-GR"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1" i="0" u="none" strike="noStrike"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Hebbel, </a:t>
                      </a:r>
                      <a:r>
                        <a:rPr lang="de-DE" sz="1400" b="1" i="1" u="none" strike="noStrike" kern="12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Judith</a:t>
                      </a:r>
                      <a:endParaRPr lang="de-DE"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2703774"/>
                  </a:ext>
                </a:extLst>
              </a:tr>
              <a:tr h="259826">
                <a:tc>
                  <a:txBody>
                    <a:bodyPr/>
                    <a:lstStyle/>
                    <a:p>
                      <a:pPr algn="l" fontAlgn="t">
                        <a:lnSpc>
                          <a:spcPct val="115000"/>
                        </a:lnSpc>
                        <a:spcAft>
                          <a:spcPts val="800"/>
                        </a:spcAft>
                        <a:buNone/>
                      </a:pPr>
                      <a:r>
                        <a:rPr lang="de-DE" sz="1200" b="0" i="0" u="none" strike="noStrike">
                          <a:effectLst/>
                          <a:latin typeface="Times New Roman" panose="02020603050405020304" pitchFamily="18" charset="0"/>
                          <a:ea typeface="Aptos" panose="020B0004020202020204" pitchFamily="34" charset="0"/>
                          <a:cs typeface="Arial" panose="020B0604020202020204" pitchFamily="34" charset="0"/>
                        </a:rPr>
                        <a:t>10</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15. 5</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1" i="0" u="none" strike="noStrike" dirty="0">
                          <a:effectLst/>
                          <a:latin typeface="Times New Roman" panose="02020603050405020304" pitchFamily="18" charset="0"/>
                          <a:ea typeface="Times New Roman" panose="02020603050405020304" pitchFamily="18" charset="0"/>
                          <a:cs typeface="Arial" panose="020B0604020202020204" pitchFamily="34" charset="0"/>
                        </a:rPr>
                        <a:t>Frank Wedekind,</a:t>
                      </a:r>
                      <a:r>
                        <a:rPr lang="de-DE" sz="1400" b="1" i="1" u="none" strike="noStrike" dirty="0">
                          <a:effectLst/>
                          <a:latin typeface="Times New Roman" panose="02020603050405020304" pitchFamily="18" charset="0"/>
                          <a:ea typeface="Times New Roman" panose="02020603050405020304" pitchFamily="18" charset="0"/>
                          <a:cs typeface="Arial" panose="020B0604020202020204" pitchFamily="34" charset="0"/>
                        </a:rPr>
                        <a:t> Lulu</a:t>
                      </a:r>
                      <a:endParaRPr lang="de-DE"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21217257"/>
                  </a:ext>
                </a:extLst>
              </a:tr>
              <a:tr h="591516">
                <a:tc>
                  <a:txBody>
                    <a:bodyPr/>
                    <a:lstStyle/>
                    <a:p>
                      <a:pPr algn="l" fontAlgn="t">
                        <a:lnSpc>
                          <a:spcPct val="115000"/>
                        </a:lnSpc>
                        <a:spcAft>
                          <a:spcPts val="800"/>
                        </a:spcAft>
                        <a:buNone/>
                      </a:pPr>
                      <a:r>
                        <a:rPr lang="el-GR" sz="1200" b="0" i="0" u="none" strike="noStrike">
                          <a:effectLst/>
                          <a:latin typeface="Times New Roman" panose="02020603050405020304" pitchFamily="18" charset="0"/>
                          <a:ea typeface="Aptos" panose="020B0004020202020204" pitchFamily="34" charset="0"/>
                          <a:cs typeface="Arial" panose="020B0604020202020204" pitchFamily="34" charset="0"/>
                        </a:rPr>
                        <a:t>11</a:t>
                      </a:r>
                      <a:endParaRPr lang="el-GR"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22. 5</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a:effectLst/>
                        <a:latin typeface="Arial" panose="020B0604020202020204" pitchFamily="34" charset="0"/>
                      </a:endParaRPr>
                    </a:p>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1" i="0" u="none" strike="noStrike" dirty="0">
                          <a:effectLst/>
                          <a:latin typeface="Times New Roman" panose="02020603050405020304" pitchFamily="18" charset="0"/>
                          <a:ea typeface="Times New Roman" panose="02020603050405020304" pitchFamily="18" charset="0"/>
                          <a:cs typeface="Arial" panose="020B0604020202020204" pitchFamily="34" charset="0"/>
                        </a:rPr>
                        <a:t>Arthur Schnitzler, </a:t>
                      </a:r>
                      <a:r>
                        <a:rPr lang="de-DE" sz="1400" b="1" i="1" u="none" strike="noStrike" dirty="0">
                          <a:effectLst/>
                          <a:latin typeface="Times New Roman" panose="02020603050405020304" pitchFamily="18" charset="0"/>
                          <a:ea typeface="Times New Roman" panose="02020603050405020304" pitchFamily="18" charset="0"/>
                          <a:cs typeface="Arial" panose="020B0604020202020204" pitchFamily="34" charset="0"/>
                        </a:rPr>
                        <a:t>Fräulein Else</a:t>
                      </a:r>
                      <a:endParaRPr lang="de-DE"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47130263"/>
                  </a:ext>
                </a:extLst>
              </a:tr>
              <a:tr h="34984">
                <a:tc>
                  <a:txBody>
                    <a:bodyPr/>
                    <a:lstStyle/>
                    <a:p>
                      <a:pPr algn="l" fontAlgn="t">
                        <a:lnSpc>
                          <a:spcPct val="115000"/>
                        </a:lnSpc>
                        <a:spcAft>
                          <a:spcPts val="800"/>
                        </a:spcAft>
                        <a:buNone/>
                      </a:pPr>
                      <a:r>
                        <a:rPr lang="de-DE" sz="1200" b="0" i="0" u="none" strike="noStrike">
                          <a:effectLst/>
                          <a:latin typeface="Times New Roman" panose="02020603050405020304" pitchFamily="18" charset="0"/>
                          <a:ea typeface="Aptos" panose="020B0004020202020204" pitchFamily="34" charset="0"/>
                          <a:cs typeface="Arial" panose="020B0604020202020204" pitchFamily="34" charset="0"/>
                        </a:rPr>
                        <a:t>12</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29. 5.</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1" i="0" u="none" strike="noStrike" dirty="0">
                          <a:effectLst/>
                          <a:latin typeface="Times New Roman" panose="02020603050405020304" pitchFamily="18" charset="0"/>
                          <a:ea typeface="Times New Roman" panose="02020603050405020304" pitchFamily="18" charset="0"/>
                          <a:cs typeface="Arial" panose="020B0604020202020204" pitchFamily="34" charset="0"/>
                        </a:rPr>
                        <a:t>Lou Andreas -Salomé,</a:t>
                      </a:r>
                      <a:r>
                        <a:rPr lang="de-DE" sz="1400" b="1" i="1" u="none" strike="noStrike" dirty="0">
                          <a:effectLst/>
                          <a:latin typeface="Times New Roman" panose="02020603050405020304" pitchFamily="18" charset="0"/>
                          <a:ea typeface="Times New Roman" panose="02020603050405020304" pitchFamily="18" charset="0"/>
                          <a:cs typeface="Arial" panose="020B0604020202020204" pitchFamily="34" charset="0"/>
                        </a:rPr>
                        <a:t> </a:t>
                      </a:r>
                      <a:r>
                        <a:rPr lang="de-DE" sz="1400" b="1" i="1" u="none" strike="noStrike" dirty="0" err="1">
                          <a:effectLst/>
                          <a:latin typeface="Times New Roman" panose="02020603050405020304" pitchFamily="18" charset="0"/>
                          <a:ea typeface="Times New Roman" panose="02020603050405020304" pitchFamily="18" charset="0"/>
                          <a:cs typeface="Arial" panose="020B0604020202020204" pitchFamily="34" charset="0"/>
                        </a:rPr>
                        <a:t>Fenitschka</a:t>
                      </a:r>
                      <a:endParaRPr lang="de-DE"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1679063"/>
                  </a:ext>
                </a:extLst>
              </a:tr>
              <a:tr h="63190">
                <a:tc>
                  <a:txBody>
                    <a:bodyPr/>
                    <a:lstStyle/>
                    <a:p>
                      <a:pPr algn="l" fontAlgn="t">
                        <a:lnSpc>
                          <a:spcPct val="115000"/>
                        </a:lnSpc>
                        <a:spcAft>
                          <a:spcPts val="800"/>
                        </a:spcAft>
                        <a:buNone/>
                      </a:pPr>
                      <a:r>
                        <a:rPr lang="de-DE" sz="1200" b="0" i="0" u="none" strike="noStrike">
                          <a:effectLst/>
                          <a:latin typeface="Times New Roman" panose="02020603050405020304" pitchFamily="18" charset="0"/>
                          <a:ea typeface="Aptos" panose="020B0004020202020204" pitchFamily="34" charset="0"/>
                          <a:cs typeface="Arial" panose="020B0604020202020204" pitchFamily="34" charset="0"/>
                        </a:rPr>
                        <a:t>13</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200" b="1" i="0" u="none" strike="noStrike">
                          <a:effectLst/>
                          <a:latin typeface="Times New Roman" panose="02020603050405020304" pitchFamily="18" charset="0"/>
                          <a:ea typeface="Aptos" panose="020B0004020202020204" pitchFamily="34" charset="0"/>
                          <a:cs typeface="Arial" panose="020B0604020202020204" pitchFamily="34" charset="0"/>
                        </a:rPr>
                        <a:t>5.6</a:t>
                      </a:r>
                      <a:endParaRPr lang="de-DE" sz="17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0" i="0" u="none" strike="noStrike">
                          <a:effectLst/>
                          <a:latin typeface="Times New Roman" panose="02020603050405020304" pitchFamily="18" charset="0"/>
                          <a:ea typeface="Aptos" panose="020B0004020202020204" pitchFamily="34" charset="0"/>
                          <a:cs typeface="Arial" panose="020B0604020202020204" pitchFamily="34" charset="0"/>
                        </a:rPr>
                        <a:t> </a:t>
                      </a:r>
                      <a:endParaRPr lang="de-DE" sz="1400" b="0" i="0" u="none" strike="noStrike">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15000"/>
                        </a:lnSpc>
                        <a:spcAft>
                          <a:spcPts val="800"/>
                        </a:spcAft>
                        <a:buNone/>
                      </a:pPr>
                      <a:r>
                        <a:rPr lang="de-DE" sz="1400" b="1" i="0" u="none" strike="noStrike" dirty="0">
                          <a:effectLst/>
                          <a:latin typeface="Times New Roman" panose="02020603050405020304" pitchFamily="18" charset="0"/>
                          <a:ea typeface="Times New Roman" panose="02020603050405020304" pitchFamily="18" charset="0"/>
                          <a:cs typeface="Arial" panose="020B0604020202020204" pitchFamily="34" charset="0"/>
                        </a:rPr>
                        <a:t>Ingeborg Bachmann,</a:t>
                      </a:r>
                      <a:r>
                        <a:rPr lang="de-DE" sz="1400" b="1" i="1" u="none" strike="noStrike" dirty="0">
                          <a:effectLst/>
                          <a:latin typeface="Times New Roman" panose="02020603050405020304" pitchFamily="18" charset="0"/>
                          <a:ea typeface="Times New Roman" panose="02020603050405020304" pitchFamily="18" charset="0"/>
                          <a:cs typeface="Arial" panose="020B0604020202020204" pitchFamily="34" charset="0"/>
                        </a:rPr>
                        <a:t> Das Buch Franza</a:t>
                      </a:r>
                      <a:endParaRPr lang="de-DE" sz="1400" b="0" i="0" u="none" strike="noStrike" dirty="0">
                        <a:effectLst/>
                        <a:latin typeface="Arial" panose="020B0604020202020204" pitchFamily="34" charset="0"/>
                      </a:endParaRPr>
                    </a:p>
                  </a:txBody>
                  <a:tcPr marL="43472" marR="43472" marT="603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7696890"/>
                  </a:ext>
                </a:extLst>
              </a:tr>
            </a:tbl>
          </a:graphicData>
        </a:graphic>
      </p:graphicFrame>
    </p:spTree>
    <p:extLst>
      <p:ext uri="{BB962C8B-B14F-4D97-AF65-F5344CB8AC3E}">
        <p14:creationId xmlns:p14="http://schemas.microsoft.com/office/powerpoint/2010/main" val="590409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69277" y="605896"/>
            <a:ext cx="2313633" cy="5646208"/>
          </a:xfrm>
        </p:spPr>
        <p:txBody>
          <a:bodyPr anchor="ctr">
            <a:normAutofit/>
          </a:bodyPr>
          <a:lstStyle/>
          <a:p>
            <a:r>
              <a:rPr lang="de-DE" sz="3100" b="1">
                <a:solidFill>
                  <a:srgbClr val="FFFFFF"/>
                </a:solidFill>
              </a:rPr>
              <a:t>1. SITZUNG</a:t>
            </a:r>
            <a:br>
              <a:rPr lang="el-GR" sz="3100" u="sng">
                <a:solidFill>
                  <a:srgbClr val="FFFFFF"/>
                </a:solidFill>
              </a:rPr>
            </a:br>
            <a:endParaRPr lang="el-GR" sz="31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3556512" y="605896"/>
            <a:ext cx="4810247" cy="5646208"/>
          </a:xfrm>
        </p:spPr>
        <p:txBody>
          <a:bodyPr anchor="ctr">
            <a:normAutofit fontScale="92500" lnSpcReduction="10000"/>
          </a:bodyPr>
          <a:lstStyle/>
          <a:p>
            <a:pPr>
              <a:buNone/>
            </a:pPr>
            <a:r>
              <a:rPr lang="de-DE" dirty="0"/>
              <a:t> </a:t>
            </a:r>
            <a:endParaRPr lang="el-GR" dirty="0"/>
          </a:p>
          <a:p>
            <a:r>
              <a:rPr lang="de-DE" sz="2400" b="1" dirty="0"/>
              <a:t>Was ist Feminismus</a:t>
            </a:r>
            <a:endParaRPr lang="el-GR" sz="2400" dirty="0"/>
          </a:p>
          <a:p>
            <a:pPr>
              <a:buNone/>
            </a:pPr>
            <a:r>
              <a:rPr lang="de-DE" sz="2400" dirty="0"/>
              <a:t> </a:t>
            </a:r>
            <a:endParaRPr lang="el-GR" sz="2400" dirty="0"/>
          </a:p>
          <a:p>
            <a:r>
              <a:rPr lang="de-DE" sz="2400" dirty="0"/>
              <a:t>--Das Aufbegehren der Frauen gegen Unterdrückung, </a:t>
            </a:r>
            <a:r>
              <a:rPr lang="el-GR" sz="2400" dirty="0"/>
              <a:t> </a:t>
            </a:r>
            <a:r>
              <a:rPr lang="de-DE" sz="2400" dirty="0"/>
              <a:t>Ausbeutung, Diskriminierung, Marginalisierung und ihr Bestreben nach Gleichstellung der Geschlechter in allen sozialen und kulturellen Bereichen. </a:t>
            </a:r>
          </a:p>
          <a:p>
            <a:r>
              <a:rPr lang="de-DE" sz="2400" dirty="0"/>
              <a:t>Kroll, Renate (</a:t>
            </a:r>
            <a:r>
              <a:rPr lang="de-DE" sz="2400" dirty="0" err="1"/>
              <a:t>Hg</a:t>
            </a:r>
            <a:r>
              <a:rPr lang="de-DE" sz="2400" dirty="0"/>
              <a:t>.): </a:t>
            </a:r>
            <a:r>
              <a:rPr lang="de-DE" sz="2400" i="1" dirty="0"/>
              <a:t>Metzler Lexikon. Gender Studies.</a:t>
            </a:r>
            <a:endParaRPr lang="el-GR" sz="2400" dirty="0"/>
          </a:p>
          <a:p>
            <a:r>
              <a:rPr lang="de-DE" sz="2400" dirty="0"/>
              <a:t>--Diese Forderungen wurden zum ersten Mal im Zeitalter der</a:t>
            </a:r>
            <a:r>
              <a:rPr lang="de-DE" sz="2400" b="1" dirty="0"/>
              <a:t> </a:t>
            </a:r>
            <a:r>
              <a:rPr lang="de-DE" sz="2400" dirty="0"/>
              <a:t>Aufklärung und der europäischen Revolutionen formuliert, aktiv jedoch erst am Ende des im 20. Jh.</a:t>
            </a:r>
            <a:endParaRPr lang="el-GR" sz="2400" dirty="0"/>
          </a:p>
          <a:p>
            <a:r>
              <a:rPr lang="el-GR" dirty="0"/>
              <a:t>[</a:t>
            </a:r>
            <a:r>
              <a:rPr lang="de-DE" dirty="0"/>
              <a:t>Französische Revolution, Bürgerliche Märzrevolution, 1848</a:t>
            </a:r>
            <a:r>
              <a:rPr lang="el-GR" dirty="0"/>
              <a:t>]</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4CE3AD-C754-4F1E-A76F-1EDDF71796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3422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586407" y="643467"/>
            <a:ext cx="2600677" cy="5571066"/>
          </a:xfrm>
        </p:spPr>
        <p:txBody>
          <a:bodyPr anchor="ctr">
            <a:normAutofit/>
          </a:bodyPr>
          <a:lstStyle/>
          <a:p>
            <a:r>
              <a:rPr lang="de-DE" sz="3500">
                <a:solidFill>
                  <a:srgbClr val="FFFFFF"/>
                </a:solidFill>
              </a:rPr>
              <a:t>Der Feminismus lässt sich in </a:t>
            </a:r>
            <a:r>
              <a:rPr lang="de-DE" sz="3500" b="1">
                <a:solidFill>
                  <a:srgbClr val="FFFFFF"/>
                </a:solidFill>
              </a:rPr>
              <a:t>zwei</a:t>
            </a:r>
            <a:r>
              <a:rPr lang="de-DE" sz="3500">
                <a:solidFill>
                  <a:srgbClr val="FFFFFF"/>
                </a:solidFill>
              </a:rPr>
              <a:t> Hauptphasen einteilen: </a:t>
            </a:r>
            <a:br>
              <a:rPr lang="el-GR" sz="3500">
                <a:solidFill>
                  <a:srgbClr val="FFFFFF"/>
                </a:solidFill>
              </a:rPr>
            </a:br>
            <a:endParaRPr lang="el-GR" sz="3500">
              <a:solidFill>
                <a:srgbClr val="FFFFFF"/>
              </a:solidFill>
            </a:endParaRPr>
          </a:p>
        </p:txBody>
      </p:sp>
      <p:sp>
        <p:nvSpPr>
          <p:cNvPr id="10" name="Rectangle 9">
            <a:extLst>
              <a:ext uri="{FF2B5EF4-FFF2-40B4-BE49-F238E27FC236}">
                <a16:creationId xmlns:a16="http://schemas.microsoft.com/office/drawing/2014/main" id="{D238B743-4443-4735-BFC2-B514F6409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434229" y="0"/>
            <a:ext cx="570977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3843154" y="643467"/>
            <a:ext cx="4578216" cy="5571065"/>
          </a:xfrm>
        </p:spPr>
        <p:txBody>
          <a:bodyPr anchor="ctr">
            <a:normAutofit lnSpcReduction="10000"/>
          </a:bodyPr>
          <a:lstStyle/>
          <a:p>
            <a:pPr>
              <a:buNone/>
            </a:pPr>
            <a:r>
              <a:rPr lang="de-DE" sz="1600" dirty="0">
                <a:solidFill>
                  <a:srgbClr val="FFFFFF"/>
                </a:solidFill>
              </a:rPr>
              <a:t> </a:t>
            </a:r>
            <a:endParaRPr lang="el-GR" sz="1600" dirty="0">
              <a:solidFill>
                <a:srgbClr val="FFFFFF"/>
              </a:solidFill>
            </a:endParaRPr>
          </a:p>
          <a:p>
            <a:r>
              <a:rPr lang="de-DE" b="1" i="1" dirty="0">
                <a:solidFill>
                  <a:srgbClr val="FFFFFF"/>
                </a:solidFill>
              </a:rPr>
              <a:t>a. First Wave </a:t>
            </a:r>
            <a:r>
              <a:rPr lang="de-DE" b="1" i="1" dirty="0" err="1">
                <a:solidFill>
                  <a:srgbClr val="FFFFFF"/>
                </a:solidFill>
              </a:rPr>
              <a:t>Feminism</a:t>
            </a:r>
            <a:endParaRPr lang="el-GR" dirty="0">
              <a:solidFill>
                <a:srgbClr val="FFFFFF"/>
              </a:solidFill>
            </a:endParaRPr>
          </a:p>
          <a:p>
            <a:r>
              <a:rPr lang="de-DE" u="sng" dirty="0">
                <a:solidFill>
                  <a:srgbClr val="FFFFFF"/>
                </a:solidFill>
              </a:rPr>
              <a:t>19. Jh. und frühes 20. Jh. (1865-1933)</a:t>
            </a:r>
            <a:endParaRPr lang="el-GR" u="sng" dirty="0">
              <a:solidFill>
                <a:srgbClr val="FFFFFF"/>
              </a:solidFill>
            </a:endParaRPr>
          </a:p>
          <a:p>
            <a:r>
              <a:rPr lang="de-DE" dirty="0">
                <a:solidFill>
                  <a:srgbClr val="FFFFFF"/>
                </a:solidFill>
              </a:rPr>
              <a:t>--wurde von bürgerlichen und proletarischen Frauen getragen. Trotz unterschiedlicher Zielvorstellungen verfolgten die beiden Gruppen zum Teil die gleichen Ziele: </a:t>
            </a:r>
          </a:p>
          <a:p>
            <a:pPr lvl="1"/>
            <a:r>
              <a:rPr lang="de-DE" dirty="0">
                <a:solidFill>
                  <a:srgbClr val="FFFFFF"/>
                </a:solidFill>
              </a:rPr>
              <a:t>das allgemeine Wahlrecht, </a:t>
            </a:r>
          </a:p>
          <a:p>
            <a:pPr lvl="1"/>
            <a:r>
              <a:rPr lang="de-DE" dirty="0">
                <a:solidFill>
                  <a:srgbClr val="FFFFFF"/>
                </a:solidFill>
              </a:rPr>
              <a:t>gleichen Lohn bei gleicher Arbeit,</a:t>
            </a:r>
          </a:p>
          <a:p>
            <a:pPr lvl="1"/>
            <a:r>
              <a:rPr lang="de-DE" dirty="0">
                <a:solidFill>
                  <a:srgbClr val="FFFFFF"/>
                </a:solidFill>
              </a:rPr>
              <a:t>gleiche Bildungschancen etc.</a:t>
            </a:r>
            <a:endParaRPr lang="el-GR" dirty="0">
              <a:solidFill>
                <a:srgbClr val="FFFFFF"/>
              </a:solidFill>
            </a:endParaRPr>
          </a:p>
          <a:p>
            <a:r>
              <a:rPr lang="de-DE" dirty="0">
                <a:solidFill>
                  <a:srgbClr val="FFFFFF"/>
                </a:solidFill>
              </a:rPr>
              <a:t>--Die größte </a:t>
            </a:r>
            <a:r>
              <a:rPr lang="de-DE" b="1" dirty="0">
                <a:solidFill>
                  <a:srgbClr val="FFFFFF"/>
                </a:solidFill>
              </a:rPr>
              <a:t>Errungenschaft </a:t>
            </a:r>
            <a:r>
              <a:rPr lang="de-DE" dirty="0">
                <a:solidFill>
                  <a:srgbClr val="FFFFFF"/>
                </a:solidFill>
              </a:rPr>
              <a:t>war das </a:t>
            </a:r>
            <a:r>
              <a:rPr lang="de-DE" b="1" dirty="0">
                <a:solidFill>
                  <a:srgbClr val="FFFFFF"/>
                </a:solidFill>
              </a:rPr>
              <a:t>Wahlrecht</a:t>
            </a:r>
            <a:r>
              <a:rPr lang="de-DE" dirty="0">
                <a:solidFill>
                  <a:srgbClr val="FFFFFF"/>
                </a:solidFill>
              </a:rPr>
              <a:t> für Frauen. </a:t>
            </a:r>
          </a:p>
          <a:p>
            <a:endParaRPr lang="el-GR" dirty="0">
              <a:solidFill>
                <a:srgbClr val="FFFFFF"/>
              </a:solidFill>
            </a:endParaRPr>
          </a:p>
          <a:p>
            <a:pPr>
              <a:buNone/>
            </a:pPr>
            <a:r>
              <a:rPr lang="de-DE" dirty="0">
                <a:solidFill>
                  <a:srgbClr val="FFFFFF"/>
                </a:solidFill>
              </a:rPr>
              <a:t> </a:t>
            </a:r>
            <a:r>
              <a:rPr lang="de-DE" b="0" i="0" dirty="0">
                <a:solidFill>
                  <a:srgbClr val="191919"/>
                </a:solidFill>
                <a:effectLst/>
                <a:latin typeface="Noto Sans Display"/>
              </a:rPr>
              <a:t>Frauenwahlrecht in Deutschland 1918</a:t>
            </a:r>
            <a:endParaRPr lang="el-GR" b="0" i="0" dirty="0">
              <a:solidFill>
                <a:srgbClr val="191919"/>
              </a:solidFill>
              <a:effectLst/>
              <a:latin typeface="Noto Sans Display"/>
            </a:endParaRPr>
          </a:p>
          <a:p>
            <a:pPr>
              <a:buNone/>
            </a:pPr>
            <a:r>
              <a:rPr lang="de-DE" dirty="0">
                <a:solidFill>
                  <a:schemeClr val="bg1"/>
                </a:solidFill>
              </a:rPr>
              <a:t>                                In Griechenland 1952</a:t>
            </a:r>
            <a:endParaRPr lang="el-GR" dirty="0">
              <a:solidFill>
                <a:schemeClr val="bg1"/>
              </a:solidFill>
            </a:endParaRPr>
          </a:p>
          <a:p>
            <a:pPr marL="0" indent="0">
              <a:buNone/>
            </a:pPr>
            <a:endParaRPr lang="el-GR" sz="1600" dirty="0">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69277" y="605896"/>
            <a:ext cx="2313633" cy="5646208"/>
          </a:xfrm>
        </p:spPr>
        <p:txBody>
          <a:bodyPr anchor="ctr">
            <a:normAutofit/>
          </a:bodyPr>
          <a:lstStyle/>
          <a:p>
            <a:r>
              <a:rPr lang="en-US" sz="3100" b="1" dirty="0">
                <a:solidFill>
                  <a:srgbClr val="FFFFFF"/>
                </a:solidFill>
              </a:rPr>
              <a:t>b.</a:t>
            </a:r>
            <a:r>
              <a:rPr lang="en-US" sz="3100" dirty="0">
                <a:solidFill>
                  <a:srgbClr val="FFFFFF"/>
                </a:solidFill>
              </a:rPr>
              <a:t> </a:t>
            </a:r>
            <a:br>
              <a:rPr lang="en-US" sz="3100" dirty="0">
                <a:solidFill>
                  <a:srgbClr val="FFFFFF"/>
                </a:solidFill>
              </a:rPr>
            </a:br>
            <a:r>
              <a:rPr lang="en-US" sz="3100" b="1" i="1" dirty="0">
                <a:solidFill>
                  <a:srgbClr val="FFFFFF"/>
                </a:solidFill>
              </a:rPr>
              <a:t>Second  Wave Feminism –Women</a:t>
            </a:r>
            <a:r>
              <a:rPr lang="en-GB" sz="3100" b="1" i="1" dirty="0">
                <a:solidFill>
                  <a:srgbClr val="FFFFFF"/>
                </a:solidFill>
              </a:rPr>
              <a:t>’</a:t>
            </a:r>
            <a:r>
              <a:rPr lang="en-US" sz="3100" b="1" i="1" dirty="0">
                <a:solidFill>
                  <a:srgbClr val="FFFFFF"/>
                </a:solidFill>
              </a:rPr>
              <a:t>s Liberation</a:t>
            </a:r>
            <a:r>
              <a:rPr lang="en-US" sz="3100" dirty="0">
                <a:solidFill>
                  <a:srgbClr val="FFFFFF"/>
                </a:solidFill>
              </a:rPr>
              <a:t> </a:t>
            </a:r>
            <a:br>
              <a:rPr lang="el-GR" sz="3100" dirty="0">
                <a:solidFill>
                  <a:srgbClr val="FFFFFF"/>
                </a:solidFill>
              </a:rPr>
            </a:br>
            <a:endParaRPr lang="el-GR" sz="3100" dirty="0">
              <a:solidFill>
                <a:srgbClr val="FFFFFF"/>
              </a:solidFill>
            </a:endParaRPr>
          </a:p>
        </p:txBody>
      </p:sp>
      <p:sp>
        <p:nvSpPr>
          <p:cNvPr id="21" name="Rectangle 20">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3556512" y="605896"/>
            <a:ext cx="4810247" cy="5646208"/>
          </a:xfrm>
        </p:spPr>
        <p:txBody>
          <a:bodyPr anchor="ctr">
            <a:normAutofit fontScale="92500" lnSpcReduction="20000"/>
          </a:bodyPr>
          <a:lstStyle/>
          <a:p>
            <a:endParaRPr lang="de-DE" dirty="0"/>
          </a:p>
          <a:p>
            <a:r>
              <a:rPr lang="de-DE" dirty="0"/>
              <a:t>entstand in den USA im Zusammenhang mit der schwarzen Bürgerrechtsbewegung und der antikapitalistischen und antiimperialistischen  und pazifistischen Bewegung. </a:t>
            </a:r>
          </a:p>
          <a:p>
            <a:r>
              <a:rPr lang="de-DE" dirty="0"/>
              <a:t>In Deutschland entwickelte sich die  Frauenbewegung aus der Studentenbewegung (1968). </a:t>
            </a:r>
            <a:endParaRPr lang="el-GR" dirty="0"/>
          </a:p>
          <a:p>
            <a:r>
              <a:rPr lang="de-DE" b="1" dirty="0"/>
              <a:t>Die Women’s Liberation Movement</a:t>
            </a:r>
            <a:r>
              <a:rPr lang="de-DE" dirty="0"/>
              <a:t> wuchs aus der antiautoritären, antikapitalistischen, antiimperialistischen und hauptsächlich von Studierenden getragenen Bewegung der sechziger Jahre, und stellte die Ziele der modernen Frauenbewegung radikal und revolutionär vor, indem sie fundamentale Veränderungen in der Gesellschaft anstrebte.</a:t>
            </a:r>
            <a:endParaRPr lang="el-GR" dirty="0"/>
          </a:p>
          <a:p>
            <a:endParaRPr lang="de-DE" dirty="0"/>
          </a:p>
          <a:p>
            <a:r>
              <a:rPr lang="de-DE" dirty="0"/>
              <a:t>Die Frauenbewegung in Griechenland etwas später wegen der Diktatur.</a:t>
            </a:r>
            <a:endParaRPr lang="el-GR" dirty="0"/>
          </a:p>
          <a:p>
            <a:r>
              <a:rPr lang="de-DE" b="1" dirty="0"/>
              <a:t> </a:t>
            </a:r>
            <a:endParaRPr lang="el-GR" b="1"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271AA27B-6529-D336-AD4C-AD70415E390E}"/>
              </a:ext>
            </a:extLst>
          </p:cNvPr>
          <p:cNvSpPr>
            <a:spLocks noGrp="1"/>
          </p:cNvSpPr>
          <p:nvPr>
            <p:ph type="title"/>
          </p:nvPr>
        </p:nvSpPr>
        <p:spPr>
          <a:xfrm>
            <a:off x="369277" y="605896"/>
            <a:ext cx="2313633" cy="5646208"/>
          </a:xfrm>
        </p:spPr>
        <p:txBody>
          <a:bodyPr anchor="ctr">
            <a:normAutofit/>
          </a:bodyPr>
          <a:lstStyle/>
          <a:p>
            <a:r>
              <a:rPr lang="en-US" sz="3100" b="1" dirty="0">
                <a:solidFill>
                  <a:srgbClr val="FFFFFF"/>
                </a:solidFill>
              </a:rPr>
              <a:t>b.</a:t>
            </a:r>
            <a:r>
              <a:rPr lang="en-US" sz="3100" dirty="0">
                <a:solidFill>
                  <a:srgbClr val="FFFFFF"/>
                </a:solidFill>
              </a:rPr>
              <a:t> </a:t>
            </a:r>
            <a:r>
              <a:rPr lang="en-US" sz="3100" b="1" i="1" dirty="0">
                <a:solidFill>
                  <a:srgbClr val="FFFFFF"/>
                </a:solidFill>
              </a:rPr>
              <a:t>Second  Wave Feminism –Women</a:t>
            </a:r>
            <a:r>
              <a:rPr lang="en-GB" sz="3100" b="1" i="1" dirty="0">
                <a:solidFill>
                  <a:srgbClr val="FFFFFF"/>
                </a:solidFill>
              </a:rPr>
              <a:t>’</a:t>
            </a:r>
            <a:r>
              <a:rPr lang="en-US" sz="3100" b="1" i="1" dirty="0">
                <a:solidFill>
                  <a:srgbClr val="FFFFFF"/>
                </a:solidFill>
              </a:rPr>
              <a:t>s Liberation</a:t>
            </a:r>
            <a:endParaRPr lang="el-GR" sz="31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Θέση περιεχομένου 2">
            <a:extLst>
              <a:ext uri="{FF2B5EF4-FFF2-40B4-BE49-F238E27FC236}">
                <a16:creationId xmlns:a16="http://schemas.microsoft.com/office/drawing/2014/main" id="{870298B4-0E8E-9A36-CD3A-67A8A6E11D01}"/>
              </a:ext>
            </a:extLst>
          </p:cNvPr>
          <p:cNvSpPr>
            <a:spLocks noGrp="1"/>
          </p:cNvSpPr>
          <p:nvPr>
            <p:ph idx="1"/>
          </p:nvPr>
        </p:nvSpPr>
        <p:spPr>
          <a:xfrm>
            <a:off x="3556512" y="605896"/>
            <a:ext cx="4810247" cy="5646208"/>
          </a:xfrm>
        </p:spPr>
        <p:txBody>
          <a:bodyPr anchor="ctr">
            <a:normAutofit/>
          </a:bodyPr>
          <a:lstStyle/>
          <a:p>
            <a:pPr marL="0" indent="0">
              <a:buNone/>
            </a:pPr>
            <a:r>
              <a:rPr lang="de-DE" dirty="0"/>
              <a:t>Hauptcharakteristika</a:t>
            </a:r>
            <a:endParaRPr lang="el-GR" b="1" dirty="0"/>
          </a:p>
          <a:p>
            <a:endParaRPr lang="el-GR" dirty="0"/>
          </a:p>
          <a:p>
            <a:r>
              <a:rPr lang="de-DE" dirty="0"/>
              <a:t>--Es entstanden Frauenbuchläden, -verlage, -zeitschriften, -kneipen und anderes mehr.</a:t>
            </a:r>
            <a:endParaRPr lang="el-GR" dirty="0"/>
          </a:p>
          <a:p>
            <a:r>
              <a:rPr lang="de-DE" dirty="0"/>
              <a:t>--Politisierung des Privaten</a:t>
            </a:r>
            <a:endParaRPr lang="el-GR" dirty="0"/>
          </a:p>
          <a:p>
            <a:r>
              <a:rPr lang="de-DE" dirty="0"/>
              <a:t>Motto:  </a:t>
            </a:r>
            <a:r>
              <a:rPr lang="de-DE" i="1" dirty="0"/>
              <a:t>Frauen gemeinsam sind stark</a:t>
            </a:r>
            <a:endParaRPr lang="el-GR" i="1" dirty="0"/>
          </a:p>
          <a:p>
            <a:r>
              <a:rPr lang="el-GR" i="1" dirty="0"/>
              <a:t>               </a:t>
            </a:r>
            <a:r>
              <a:rPr lang="de-DE" i="1" dirty="0"/>
              <a:t>Das Private ist politisch</a:t>
            </a:r>
            <a:endParaRPr lang="el-GR" i="1" dirty="0"/>
          </a:p>
          <a:p>
            <a:r>
              <a:rPr lang="de-DE" dirty="0"/>
              <a:t>Selbsterfahrungsgruppen wurden gegründet mit dem Ziel ein echtes von Weiblichkeit jenseits der patriarchalischen Vorstellungen zu finden.</a:t>
            </a:r>
            <a:endParaRPr lang="el-GR" dirty="0"/>
          </a:p>
          <a:p>
            <a:endParaRPr lang="el-GR" i="1" dirty="0"/>
          </a:p>
          <a:p>
            <a:r>
              <a:rPr lang="de-DE" dirty="0"/>
              <a:t> --Institutionalisierung der Frauenfrage</a:t>
            </a:r>
            <a:r>
              <a:rPr lang="de-DE" u="sng" dirty="0"/>
              <a:t> </a:t>
            </a:r>
            <a:endParaRPr lang="el-GR" dirty="0"/>
          </a:p>
          <a:p>
            <a:r>
              <a:rPr lang="el-GR" dirty="0"/>
              <a:t> </a:t>
            </a:r>
          </a:p>
        </p:txBody>
      </p:sp>
    </p:spTree>
    <p:extLst>
      <p:ext uri="{BB962C8B-B14F-4D97-AF65-F5344CB8AC3E}">
        <p14:creationId xmlns:p14="http://schemas.microsoft.com/office/powerpoint/2010/main" val="2012482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69277" y="605896"/>
            <a:ext cx="2313633" cy="5646208"/>
          </a:xfrm>
        </p:spPr>
        <p:txBody>
          <a:bodyPr anchor="ctr">
            <a:normAutofit/>
          </a:bodyPr>
          <a:lstStyle/>
          <a:p>
            <a:r>
              <a:rPr lang="de-DE" sz="2900" u="sng" dirty="0">
                <a:solidFill>
                  <a:srgbClr val="FFFFFF"/>
                </a:solidFill>
              </a:rPr>
              <a:t>Akademischer Feminismus</a:t>
            </a:r>
            <a:br>
              <a:rPr lang="de-DE" sz="2900" u="sng" dirty="0">
                <a:solidFill>
                  <a:srgbClr val="FFFFFF"/>
                </a:solidFill>
              </a:rPr>
            </a:br>
            <a:br>
              <a:rPr lang="el-GR" sz="2900" dirty="0">
                <a:solidFill>
                  <a:srgbClr val="FFFFFF"/>
                </a:solidFill>
              </a:rPr>
            </a:br>
            <a:endParaRPr lang="el-GR" sz="2900" dirty="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3556512" y="605896"/>
            <a:ext cx="4810247" cy="5646208"/>
          </a:xfrm>
        </p:spPr>
        <p:txBody>
          <a:bodyPr anchor="ctr">
            <a:normAutofit/>
          </a:bodyPr>
          <a:lstStyle/>
          <a:p>
            <a:r>
              <a:rPr lang="de-DE" sz="1900" b="1" dirty="0"/>
              <a:t> </a:t>
            </a:r>
            <a:endParaRPr lang="el-GR" sz="1900" dirty="0"/>
          </a:p>
          <a:p>
            <a:r>
              <a:rPr lang="de-DE" sz="1900" dirty="0"/>
              <a:t>Auf akademischer Ebene werden Women’s Studies - Programme aufgebaut und feministische Theorien formuliert. </a:t>
            </a:r>
            <a:endParaRPr lang="el-GR" sz="1900" dirty="0"/>
          </a:p>
          <a:p>
            <a:r>
              <a:rPr lang="de-DE" sz="1900" dirty="0"/>
              <a:t>Es begannen sich Frauenforschungsrichtungen zu etablieren.</a:t>
            </a:r>
            <a:endParaRPr lang="el-GR" sz="1900" dirty="0"/>
          </a:p>
          <a:p>
            <a:r>
              <a:rPr lang="de-DE" sz="1900" dirty="0"/>
              <a:t> </a:t>
            </a:r>
            <a:endParaRPr lang="el-GR" sz="1900" dirty="0"/>
          </a:p>
          <a:p>
            <a:r>
              <a:rPr lang="de-DE" sz="1900" dirty="0"/>
              <a:t>Grundüberzeugung, dass die moderne Gesellschaft nach wie vor </a:t>
            </a:r>
            <a:r>
              <a:rPr lang="de-DE" sz="1900" u="sng" dirty="0"/>
              <a:t>patriarchalisch</a:t>
            </a:r>
            <a:r>
              <a:rPr lang="de-DE" sz="1900" dirty="0"/>
              <a:t> organisiert ist. Zentral daher ist der Begriff des </a:t>
            </a:r>
            <a:r>
              <a:rPr lang="de-DE" sz="1900" u="sng" dirty="0"/>
              <a:t>Patriarchat</a:t>
            </a:r>
            <a:r>
              <a:rPr lang="de-DE" sz="1900" dirty="0"/>
              <a:t>s:</a:t>
            </a:r>
            <a:endParaRPr lang="el-GR" sz="1900" dirty="0"/>
          </a:p>
          <a:p>
            <a:r>
              <a:rPr lang="de-DE" sz="1900" i="1" dirty="0"/>
              <a:t>Mit ihm ist ein hierarchisches Geschlechterverhältnis benannt, bei dem das männliche Geschlecht die politische und gesellschaftliche Definitionsmacht inne hat und Frauen zum unterlegenen und ausgebeuteten Geschlecht macht</a:t>
            </a:r>
            <a:r>
              <a:rPr lang="de-DE" sz="1900" dirty="0"/>
              <a:t>. </a:t>
            </a:r>
            <a:endParaRPr lang="el-GR" sz="1900" dirty="0"/>
          </a:p>
          <a:p>
            <a:endParaRPr lang="el-GR" sz="1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1 - Τίτλος"/>
          <p:cNvSpPr>
            <a:spLocks noGrp="1"/>
          </p:cNvSpPr>
          <p:nvPr>
            <p:ph type="title"/>
          </p:nvPr>
        </p:nvSpPr>
        <p:spPr>
          <a:xfrm>
            <a:off x="369277" y="605896"/>
            <a:ext cx="2313633" cy="5646208"/>
          </a:xfrm>
        </p:spPr>
        <p:txBody>
          <a:bodyPr anchor="ctr">
            <a:normAutofit/>
          </a:bodyPr>
          <a:lstStyle/>
          <a:p>
            <a:r>
              <a:rPr lang="de-DE" sz="2900">
                <a:solidFill>
                  <a:srgbClr val="FFFFFF"/>
                </a:solidFill>
              </a:rPr>
              <a:t>Akademischer Feminismus</a:t>
            </a:r>
            <a:endParaRPr lang="el-GR" sz="29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2 - Θέση περιεχομένου"/>
          <p:cNvSpPr>
            <a:spLocks noGrp="1"/>
          </p:cNvSpPr>
          <p:nvPr>
            <p:ph idx="1"/>
          </p:nvPr>
        </p:nvSpPr>
        <p:spPr>
          <a:xfrm>
            <a:off x="3556512" y="605896"/>
            <a:ext cx="4810247" cy="5646208"/>
          </a:xfrm>
        </p:spPr>
        <p:style>
          <a:lnRef idx="1">
            <a:schemeClr val="accent5"/>
          </a:lnRef>
          <a:fillRef idx="2">
            <a:schemeClr val="accent5"/>
          </a:fillRef>
          <a:effectRef idx="1">
            <a:schemeClr val="accent5"/>
          </a:effectRef>
          <a:fontRef idx="minor">
            <a:schemeClr val="dk1"/>
          </a:fontRef>
        </p:style>
        <p:txBody>
          <a:bodyPr anchor="ctr">
            <a:normAutofit/>
          </a:bodyPr>
          <a:lstStyle/>
          <a:p>
            <a:pPr>
              <a:buNone/>
            </a:pPr>
            <a:r>
              <a:rPr lang="de-DE" dirty="0"/>
              <a:t> </a:t>
            </a:r>
            <a:endParaRPr lang="el-GR" dirty="0"/>
          </a:p>
          <a:p>
            <a:r>
              <a:rPr lang="de-DE" dirty="0"/>
              <a:t>Von den Women’s Studies (Frauenforschung) zu Gender Studies (Geschlechterforschung). Die Women’s Studies (Frauenforschung) gingen  vom biologischen Geschlecht (engl. sex), die Gender Studies dagegen verstehen das Geschlecht (engl. </a:t>
            </a:r>
            <a:r>
              <a:rPr lang="de-DE" dirty="0" err="1"/>
              <a:t>gender</a:t>
            </a:r>
            <a:r>
              <a:rPr lang="de-DE" dirty="0"/>
              <a:t>) als eine  sozial-kulturell konstruierte Kategorie.</a:t>
            </a:r>
          </a:p>
          <a:p>
            <a:r>
              <a:rPr lang="de-DE" sz="1800" dirty="0">
                <a:effectLst/>
                <a:latin typeface="Calibri" panose="020F0502020204030204" pitchFamily="34" charset="0"/>
                <a:ea typeface="Calibri" panose="020F0502020204030204" pitchFamily="34" charset="0"/>
                <a:cs typeface="Calibri" panose="020F0502020204030204" pitchFamily="34" charset="0"/>
              </a:rPr>
              <a:t>Damit tragen die Gender Studies zur </a:t>
            </a:r>
          </a:p>
          <a:p>
            <a:r>
              <a:rPr lang="de-DE" sz="1800" u="sng" dirty="0">
                <a:effectLst/>
                <a:latin typeface="Calibri" panose="020F0502020204030204" pitchFamily="34" charset="0"/>
                <a:ea typeface="Calibri" panose="020F0502020204030204" pitchFamily="34" charset="0"/>
                <a:cs typeface="Calibri" panose="020F0502020204030204" pitchFamily="34" charset="0"/>
              </a:rPr>
              <a:t>De-Essentialisierung</a:t>
            </a:r>
            <a:r>
              <a:rPr lang="de-DE" sz="1800" dirty="0">
                <a:effectLst/>
                <a:latin typeface="Calibri" panose="020F0502020204030204" pitchFamily="34" charset="0"/>
                <a:ea typeface="Calibri" panose="020F0502020204030204" pitchFamily="34" charset="0"/>
                <a:cs typeface="Calibri" panose="020F0502020204030204" pitchFamily="34" charset="0"/>
              </a:rPr>
              <a:t> des Konzepts </a:t>
            </a:r>
            <a:r>
              <a:rPr lang="de-DE" sz="1800" i="1" dirty="0">
                <a:effectLst/>
                <a:latin typeface="Calibri" panose="020F0502020204030204" pitchFamily="34" charset="0"/>
                <a:ea typeface="Calibri" panose="020F0502020204030204" pitchFamily="34" charset="0"/>
                <a:cs typeface="Calibri" panose="020F0502020204030204" pitchFamily="34" charset="0"/>
              </a:rPr>
              <a:t> </a:t>
            </a:r>
            <a:r>
              <a:rPr lang="de-DE" sz="1800" dirty="0">
                <a:effectLst/>
                <a:latin typeface="Calibri" panose="020F0502020204030204" pitchFamily="34" charset="0"/>
                <a:ea typeface="Calibri" panose="020F0502020204030204" pitchFamily="34" charset="0"/>
                <a:cs typeface="Calibri" panose="020F0502020204030204" pitchFamily="34" charset="0"/>
              </a:rPr>
              <a:t>‚Frau’ bei. Es wird zur </a:t>
            </a:r>
            <a:r>
              <a:rPr lang="de-DE" sz="1800" dirty="0" err="1">
                <a:effectLst/>
                <a:latin typeface="Calibri" panose="020F0502020204030204" pitchFamily="34" charset="0"/>
                <a:ea typeface="Calibri" panose="020F0502020204030204" pitchFamily="34" charset="0"/>
                <a:cs typeface="Calibri" panose="020F0502020204030204" pitchFamily="34" charset="0"/>
              </a:rPr>
              <a:t>unbezweifelten</a:t>
            </a:r>
            <a:r>
              <a:rPr lang="de-DE" sz="1800" dirty="0">
                <a:effectLst/>
                <a:latin typeface="Calibri" panose="020F0502020204030204" pitchFamily="34" charset="0"/>
                <a:ea typeface="Calibri" panose="020F0502020204030204" pitchFamily="34" charset="0"/>
                <a:cs typeface="Calibri" panose="020F0502020204030204" pitchFamily="34" charset="0"/>
              </a:rPr>
              <a:t> Überzeugung, dass es keine natürlichen, angeborenen geschlechtsspezifischen Eigenschaften von Mann und Frau gibt, sondern immer nur kulturspezifische Zuschreibungen von Rollen und Verhaltensstereotypen, die historischen Veränderungen unterliegen. </a:t>
            </a:r>
            <a:endParaRPr lang="el-GR" sz="1800" dirty="0">
              <a:effectLst/>
              <a:latin typeface="Calibri" panose="020F0502020204030204" pitchFamily="34" charset="0"/>
              <a:ea typeface="Calibri" panose="020F0502020204030204" pitchFamily="34" charset="0"/>
              <a:cs typeface="Calibri" panose="020F0502020204030204" pitchFamily="34" charset="0"/>
            </a:endParaRPr>
          </a:p>
          <a:p>
            <a:endParaRPr lang="el-GR" dirty="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0000"/>
            <a:shade val="97000"/>
            <a:satMod val="13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DD82D3-D002-45B0-B16A-82B3DA4EFD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711785" y="643466"/>
            <a:ext cx="2078455" cy="5225627"/>
          </a:xfrm>
        </p:spPr>
        <p:style>
          <a:lnRef idx="1">
            <a:schemeClr val="accent1"/>
          </a:lnRef>
          <a:fillRef idx="2">
            <a:schemeClr val="accent1"/>
          </a:fillRef>
          <a:effectRef idx="1">
            <a:schemeClr val="accent1"/>
          </a:effectRef>
          <a:fontRef idx="minor">
            <a:schemeClr val="dk1"/>
          </a:fontRef>
        </p:style>
        <p:txBody>
          <a:bodyPr anchor="ctr">
            <a:normAutofit fontScale="90000"/>
          </a:bodyPr>
          <a:lstStyle/>
          <a:p>
            <a:br>
              <a:rPr lang="de-DE" sz="1700" dirty="0"/>
            </a:br>
            <a:br>
              <a:rPr lang="de-DE" sz="1700" dirty="0"/>
            </a:br>
            <a:r>
              <a:rPr lang="de-DE" sz="1700" b="1" dirty="0"/>
              <a:t>Gender – Kategorie und Literaturwissenschaft</a:t>
            </a:r>
            <a:br>
              <a:rPr lang="de-DE" sz="1700" dirty="0"/>
            </a:br>
            <a:r>
              <a:rPr lang="de-DE" sz="1800" dirty="0">
                <a:effectLst/>
                <a:latin typeface="Times New Roman" panose="02020603050405020304" pitchFamily="18" charset="0"/>
                <a:ea typeface="Times New Roman" panose="02020603050405020304" pitchFamily="18" charset="0"/>
              </a:rPr>
              <a:t>Die Gender-Kategorie ist für die Literaturwissenschaft besonders produktiv, denn sie eröffnet neue Forschungsfelder und gibt den traditionellen neue Perspektiven. Autorschaft, literarischer Kanon, Gattungen, Themen und Motive, Imagines, ästhetischer Diskurs und Theoriebildung sind heute durch die feministische Perspektive stark revidiert und ergänzt worden.</a:t>
            </a:r>
            <a:br>
              <a:rPr lang="el-GR" sz="1700" dirty="0"/>
            </a:br>
            <a:endParaRPr lang="el-GR" sz="1700" dirty="0"/>
          </a:p>
        </p:txBody>
      </p:sp>
      <p:cxnSp>
        <p:nvCxnSpPr>
          <p:cNvPr id="10" name="Straight Connector 9">
            <a:extLst>
              <a:ext uri="{FF2B5EF4-FFF2-40B4-BE49-F238E27FC236}">
                <a16:creationId xmlns:a16="http://schemas.microsoft.com/office/drawing/2014/main" id="{9F09C252-16FE-4557-AD6D-BB5CA77349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31539" y="1570271"/>
            <a:ext cx="0" cy="3200400"/>
          </a:xfrm>
          <a:prstGeom prst="line">
            <a:avLst/>
          </a:prstGeom>
          <a:ln w="31750">
            <a:solidFill>
              <a:schemeClr val="accent4"/>
            </a:solidFill>
            <a:miter lim="800000"/>
          </a:ln>
        </p:spPr>
        <p:style>
          <a:lnRef idx="1">
            <a:schemeClr val="accent1"/>
          </a:lnRef>
          <a:fillRef idx="0">
            <a:schemeClr val="accent1"/>
          </a:fillRef>
          <a:effectRef idx="0">
            <a:schemeClr val="accent1"/>
          </a:effectRef>
          <a:fontRef idx="minor">
            <a:schemeClr val="tx1"/>
          </a:fontRef>
        </p:style>
      </p:cxnSp>
      <p:sp>
        <p:nvSpPr>
          <p:cNvPr id="3" name="2 - Θέση περιεχομένου"/>
          <p:cNvSpPr>
            <a:spLocks noGrp="1"/>
          </p:cNvSpPr>
          <p:nvPr>
            <p:ph idx="1"/>
          </p:nvPr>
        </p:nvSpPr>
        <p:spPr>
          <a:xfrm>
            <a:off x="3263264" y="643466"/>
            <a:ext cx="5171980" cy="5225628"/>
          </a:xfrm>
        </p:spPr>
        <p:style>
          <a:lnRef idx="1">
            <a:schemeClr val="accent5"/>
          </a:lnRef>
          <a:fillRef idx="2">
            <a:schemeClr val="accent5"/>
          </a:fillRef>
          <a:effectRef idx="1">
            <a:schemeClr val="accent5"/>
          </a:effectRef>
          <a:fontRef idx="minor">
            <a:schemeClr val="dk1"/>
          </a:fontRef>
        </p:style>
        <p:txBody>
          <a:bodyPr anchor="ctr">
            <a:normAutofit/>
          </a:bodyPr>
          <a:lstStyle/>
          <a:p>
            <a:pPr>
              <a:buNone/>
            </a:pPr>
            <a:r>
              <a:rPr lang="de-DE" dirty="0"/>
              <a:t> </a:t>
            </a:r>
            <a:endParaRPr lang="el-GR" dirty="0"/>
          </a:p>
          <a:p>
            <a:r>
              <a:rPr lang="de-DE" dirty="0"/>
              <a:t>Im Allgemeinen unterscheidet man drei Hauptrichtungen feministischer Forschung innerhalb der Literaturwissenschaft:</a:t>
            </a:r>
            <a:endParaRPr lang="el-GR" dirty="0"/>
          </a:p>
          <a:p>
            <a:pPr>
              <a:buNone/>
            </a:pPr>
            <a:r>
              <a:rPr lang="de-DE" dirty="0"/>
              <a:t> </a:t>
            </a:r>
            <a:endParaRPr lang="el-GR" dirty="0"/>
          </a:p>
          <a:p>
            <a:r>
              <a:rPr lang="de-DE" dirty="0"/>
              <a:t>1. die Frauenliteraturforschung</a:t>
            </a:r>
            <a:endParaRPr lang="el-GR" dirty="0"/>
          </a:p>
          <a:p>
            <a:r>
              <a:rPr lang="de-DE" dirty="0"/>
              <a:t>2. die Frauenbildforschung</a:t>
            </a:r>
            <a:endParaRPr lang="el-GR" dirty="0"/>
          </a:p>
          <a:p>
            <a:r>
              <a:rPr lang="de-DE" dirty="0"/>
              <a:t>3. die feministische Theoriebildung</a:t>
            </a:r>
            <a:endParaRPr lang="el-GR" dirty="0"/>
          </a:p>
          <a:p>
            <a:r>
              <a:rPr lang="de-DE" dirty="0"/>
              <a:t>      Die Französische Schule</a:t>
            </a:r>
            <a:endParaRPr lang="el-GR" dirty="0"/>
          </a:p>
          <a:p>
            <a:r>
              <a:rPr lang="de-DE" dirty="0"/>
              <a:t>      Hélène </a:t>
            </a:r>
            <a:r>
              <a:rPr lang="de-DE" dirty="0" err="1"/>
              <a:t>Cixous</a:t>
            </a:r>
            <a:r>
              <a:rPr lang="de-DE" dirty="0"/>
              <a:t> und Luce Irigaray : </a:t>
            </a:r>
            <a:r>
              <a:rPr lang="de-DE" i="1" dirty="0" err="1"/>
              <a:t>écriture</a:t>
            </a:r>
            <a:r>
              <a:rPr lang="de-DE" i="1" dirty="0"/>
              <a:t> </a:t>
            </a:r>
            <a:r>
              <a:rPr lang="de-DE" i="1" dirty="0" err="1"/>
              <a:t>féminine</a:t>
            </a:r>
            <a:endParaRPr lang="el-GR" dirty="0"/>
          </a:p>
          <a:p>
            <a:endParaRPr lang="el-GR" dirty="0"/>
          </a:p>
        </p:txBody>
      </p:sp>
      <p:sp>
        <p:nvSpPr>
          <p:cNvPr id="12" name="Rectangle 11">
            <a:extLst>
              <a:ext uri="{FF2B5EF4-FFF2-40B4-BE49-F238E27FC236}">
                <a16:creationId xmlns:a16="http://schemas.microsoft.com/office/drawing/2014/main" id="{4C15B19B-E7BB-4060-B12F-3CDA8EF16A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1" y="6336792"/>
            <a:ext cx="9141619" cy="521208"/>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Tree>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99A8A8-2E88-3CEF-EE7F-800FFB6CDAD9}"/>
              </a:ext>
            </a:extLst>
          </p:cNvPr>
          <p:cNvSpPr>
            <a:spLocks noGrp="1"/>
          </p:cNvSpPr>
          <p:nvPr>
            <p:ph type="title"/>
          </p:nvPr>
        </p:nvSpPr>
        <p:spPr/>
        <p:txBody>
          <a:bodyPr/>
          <a:lstStyle/>
          <a:p>
            <a:r>
              <a:rPr lang="de-DE" dirty="0"/>
              <a:t>Frauenliteraturforschung</a:t>
            </a:r>
            <a:br>
              <a:rPr lang="el-GR" dirty="0"/>
            </a:br>
            <a:endParaRPr lang="el-GR" dirty="0"/>
          </a:p>
        </p:txBody>
      </p:sp>
      <p:sp>
        <p:nvSpPr>
          <p:cNvPr id="3" name="Θέση περιεχομένου 2">
            <a:extLst>
              <a:ext uri="{FF2B5EF4-FFF2-40B4-BE49-F238E27FC236}">
                <a16:creationId xmlns:a16="http://schemas.microsoft.com/office/drawing/2014/main" id="{2130B777-B324-E7D7-BB88-36307F1A9A3A}"/>
              </a:ext>
            </a:extLst>
          </p:cNvPr>
          <p:cNvSpPr>
            <a:spLocks noGrp="1"/>
          </p:cNvSpPr>
          <p:nvPr>
            <p:ph sz="half" idx="1"/>
          </p:nvPr>
        </p:nvSpPr>
        <p:spPr/>
        <p:txBody>
          <a:bodyPr>
            <a:normAutofit/>
          </a:bodyPr>
          <a:lstStyle/>
          <a:p>
            <a:r>
              <a:rPr lang="de-DE" sz="1800" dirty="0">
                <a:effectLst/>
                <a:latin typeface="Times New Roman" panose="02020603050405020304" pitchFamily="18" charset="0"/>
                <a:ea typeface="Times New Roman" panose="02020603050405020304" pitchFamily="18" charset="0"/>
              </a:rPr>
              <a:t>Die Frauenliteraturforschung war ein programmatischer Schwerpunkt  der älteren feministischen Literaturwissenschaft. Die intensive Suche in den Archiven nach vergessenen Schriftstellerinnen brachte viele Werke weiblicher Autoren ans Licht, die heute Teil der Literaturgeschichte geworden sind.</a:t>
            </a:r>
          </a:p>
          <a:p>
            <a:r>
              <a:rPr lang="de-DE" sz="1800" dirty="0">
                <a:effectLst/>
                <a:latin typeface="Times New Roman" panose="02020603050405020304" pitchFamily="18" charset="0"/>
                <a:ea typeface="Times New Roman" panose="02020603050405020304" pitchFamily="18" charset="0"/>
              </a:rPr>
              <a:t>Die Rekonstruktion der weiblichen literarischen Tradition hat die Literaturgeschichtsschreibung in den letzten Jahrzehnten gründlich geändert. </a:t>
            </a:r>
            <a:endParaRPr lang="el-GR" dirty="0"/>
          </a:p>
        </p:txBody>
      </p:sp>
      <p:sp>
        <p:nvSpPr>
          <p:cNvPr id="4" name="Θέση περιεχομένου 3">
            <a:extLst>
              <a:ext uri="{FF2B5EF4-FFF2-40B4-BE49-F238E27FC236}">
                <a16:creationId xmlns:a16="http://schemas.microsoft.com/office/drawing/2014/main" id="{1C0EE976-DDE1-590A-D6C7-9AAC2538382B}"/>
              </a:ext>
            </a:extLst>
          </p:cNvPr>
          <p:cNvSpPr>
            <a:spLocks noGrp="1"/>
          </p:cNvSpPr>
          <p:nvPr>
            <p:ph sz="half" idx="2"/>
          </p:nvPr>
        </p:nvSpPr>
        <p:spPr/>
        <p:txBody>
          <a:bodyPr>
            <a:normAutofit/>
          </a:bodyPr>
          <a:lstStyle/>
          <a:p>
            <a:pPr>
              <a:buFont typeface="Courier New" panose="02070309020205020404" pitchFamily="49" charset="0"/>
              <a:buChar char="o"/>
            </a:pPr>
            <a:r>
              <a:rPr lang="de-DE" sz="1800" dirty="0">
                <a:effectLst/>
                <a:latin typeface="Times New Roman" panose="02020603050405020304" pitchFamily="18" charset="0"/>
                <a:ea typeface="Times New Roman" panose="02020603050405020304" pitchFamily="18" charset="0"/>
              </a:rPr>
              <a:t>Gisela Brinker-Gabler, Hiltrud Gnüg und Renate </a:t>
            </a:r>
            <a:r>
              <a:rPr lang="de-DE" sz="1800" dirty="0" err="1">
                <a:effectLst/>
                <a:latin typeface="Times New Roman" panose="02020603050405020304" pitchFamily="18" charset="0"/>
                <a:ea typeface="Times New Roman" panose="02020603050405020304" pitchFamily="18" charset="0"/>
              </a:rPr>
              <a:t>Möhrmann</a:t>
            </a:r>
            <a:r>
              <a:rPr lang="de-DE" sz="1800" dirty="0">
                <a:effectLst/>
                <a:latin typeface="Times New Roman" panose="02020603050405020304" pitchFamily="18" charset="0"/>
                <a:ea typeface="Times New Roman" panose="02020603050405020304" pitchFamily="18" charset="0"/>
              </a:rPr>
              <a:t>, </a:t>
            </a:r>
            <a:r>
              <a:rPr lang="de-DE" sz="1800" i="1" dirty="0">
                <a:effectLst/>
                <a:latin typeface="Times New Roman" panose="02020603050405020304" pitchFamily="18" charset="0"/>
                <a:ea typeface="Times New Roman" panose="02020603050405020304" pitchFamily="18" charset="0"/>
              </a:rPr>
              <a:t>Deutsche Dichterinnen vom 16. Jahrhundert bis zur Gegenwart</a:t>
            </a:r>
            <a:r>
              <a:rPr lang="de-DE" sz="1800" dirty="0">
                <a:effectLst/>
                <a:latin typeface="Times New Roman" panose="02020603050405020304" pitchFamily="18" charset="0"/>
                <a:ea typeface="Times New Roman" panose="02020603050405020304" pitchFamily="18" charset="0"/>
              </a:rPr>
              <a:t>, Frankfurt: Fischer 1978.</a:t>
            </a:r>
          </a:p>
          <a:p>
            <a:pPr>
              <a:buFont typeface="Courier New" panose="02070309020205020404" pitchFamily="49" charset="0"/>
              <a:buChar char="o"/>
            </a:pPr>
            <a:r>
              <a:rPr lang="de-DE" sz="1800" dirty="0">
                <a:effectLst/>
                <a:latin typeface="Times New Roman" panose="02020603050405020304" pitchFamily="18" charset="0"/>
                <a:ea typeface="Times New Roman" panose="02020603050405020304" pitchFamily="18" charset="0"/>
              </a:rPr>
              <a:t>Brinker- Gabler, Gisela: </a:t>
            </a:r>
            <a:r>
              <a:rPr lang="de-DE" sz="1800" i="1" dirty="0">
                <a:effectLst/>
                <a:latin typeface="Times New Roman" panose="02020603050405020304" pitchFamily="18" charset="0"/>
                <a:ea typeface="Times New Roman" panose="02020603050405020304" pitchFamily="18" charset="0"/>
              </a:rPr>
              <a:t>Deutsche Literatur von Frauen</a:t>
            </a:r>
            <a:r>
              <a:rPr lang="de-DE" sz="1800" dirty="0">
                <a:effectLst/>
                <a:latin typeface="Times New Roman" panose="02020603050405020304" pitchFamily="18" charset="0"/>
                <a:ea typeface="Times New Roman" panose="02020603050405020304" pitchFamily="18" charset="0"/>
              </a:rPr>
              <a:t> (2 </a:t>
            </a:r>
            <a:r>
              <a:rPr lang="de-DE" sz="1800" dirty="0" err="1">
                <a:effectLst/>
                <a:latin typeface="Times New Roman" panose="02020603050405020304" pitchFamily="18" charset="0"/>
                <a:ea typeface="Times New Roman" panose="02020603050405020304" pitchFamily="18" charset="0"/>
              </a:rPr>
              <a:t>Bde</a:t>
            </a:r>
            <a:r>
              <a:rPr lang="de-DE" sz="1800" dirty="0">
                <a:effectLst/>
                <a:latin typeface="Times New Roman" panose="02020603050405020304" pitchFamily="18" charset="0"/>
                <a:ea typeface="Times New Roman" panose="02020603050405020304" pitchFamily="18" charset="0"/>
              </a:rPr>
              <a:t>), München: Beck 1988 </a:t>
            </a:r>
          </a:p>
          <a:p>
            <a:pPr>
              <a:buFont typeface="Courier New" panose="02070309020205020404" pitchFamily="49" charset="0"/>
              <a:buChar char="o"/>
            </a:pPr>
            <a:r>
              <a:rPr lang="de-DE" sz="1800" dirty="0">
                <a:effectLst/>
                <a:latin typeface="Times New Roman" panose="02020603050405020304" pitchFamily="18" charset="0"/>
                <a:ea typeface="Times New Roman" panose="02020603050405020304" pitchFamily="18" charset="0"/>
              </a:rPr>
              <a:t> Gnüg, Hiltrud / </a:t>
            </a:r>
            <a:r>
              <a:rPr lang="de-DE" sz="1800" dirty="0" err="1">
                <a:effectLst/>
                <a:latin typeface="Times New Roman" panose="02020603050405020304" pitchFamily="18" charset="0"/>
                <a:ea typeface="Times New Roman" panose="02020603050405020304" pitchFamily="18" charset="0"/>
              </a:rPr>
              <a:t>Möhrmann</a:t>
            </a:r>
            <a:r>
              <a:rPr lang="de-DE" sz="1800" dirty="0">
                <a:effectLst/>
                <a:latin typeface="Times New Roman" panose="02020603050405020304" pitchFamily="18" charset="0"/>
                <a:ea typeface="Times New Roman" panose="02020603050405020304" pitchFamily="18" charset="0"/>
              </a:rPr>
              <a:t>, Renate: </a:t>
            </a:r>
            <a:r>
              <a:rPr lang="de-DE" sz="1800" i="1" dirty="0">
                <a:effectLst/>
                <a:latin typeface="Times New Roman" panose="02020603050405020304" pitchFamily="18" charset="0"/>
                <a:ea typeface="Times New Roman" panose="02020603050405020304" pitchFamily="18" charset="0"/>
              </a:rPr>
              <a:t>Frauen Literatur Geschichte. Schreibende Frauen vom Mittelalter bis zur Gegenwart</a:t>
            </a:r>
            <a:r>
              <a:rPr lang="de-DE" sz="180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325980726"/>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1823</TotalTime>
  <Words>1637</Words>
  <Application>Microsoft Office PowerPoint</Application>
  <PresentationFormat>Προβολή στην οθόνη (4:3)</PresentationFormat>
  <Paragraphs>178</Paragraphs>
  <Slides>18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18</vt:i4>
      </vt:variant>
    </vt:vector>
  </HeadingPairs>
  <TitlesOfParts>
    <vt:vector size="25" baseType="lpstr">
      <vt:lpstr>Arial</vt:lpstr>
      <vt:lpstr>Calibri</vt:lpstr>
      <vt:lpstr>Calibri Light</vt:lpstr>
      <vt:lpstr>Courier New</vt:lpstr>
      <vt:lpstr>Noto Sans Display</vt:lpstr>
      <vt:lpstr>Times New Roman</vt:lpstr>
      <vt:lpstr>Ανασκόπηση</vt:lpstr>
      <vt:lpstr>Hauptseminar  SoSe 2025 (Antonopoulou) </vt:lpstr>
      <vt:lpstr>1. SITZUNG </vt:lpstr>
      <vt:lpstr>Der Feminismus lässt sich in zwei Hauptphasen einteilen:  </vt:lpstr>
      <vt:lpstr>b.  Second  Wave Feminism –Women’s Liberation  </vt:lpstr>
      <vt:lpstr>b. Second  Wave Feminism –Women’s Liberation</vt:lpstr>
      <vt:lpstr>Akademischer Feminismus  </vt:lpstr>
      <vt:lpstr>Akademischer Feminismus</vt:lpstr>
      <vt:lpstr>  Gender – Kategorie und Literaturwissenschaft Die Gender-Kategorie ist für die Literaturwissenschaft besonders produktiv, denn sie eröffnet neue Forschungsfelder und gibt den traditionellen neue Perspektiven. Autorschaft, literarischer Kanon, Gattungen, Themen und Motive, Imagines, ästhetischer Diskurs und Theoriebildung sind heute durch die feministische Perspektive stark revidiert und ergänzt worden. </vt:lpstr>
      <vt:lpstr>Frauenliteraturforschung </vt:lpstr>
      <vt:lpstr> Frauenbildforschung </vt:lpstr>
      <vt:lpstr> feministische Theoriebildung </vt:lpstr>
      <vt:lpstr>  Haupttendenzen </vt:lpstr>
      <vt:lpstr>c. Third Wave Feminism </vt:lpstr>
      <vt:lpstr>Weiter…</vt:lpstr>
      <vt:lpstr>Dritte Welle</vt:lpstr>
      <vt:lpstr>Literaturliste</vt:lpstr>
      <vt:lpstr>Literaturliste (weiter)</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Αnastasia Antonopoulou</dc:creator>
  <cp:lastModifiedBy>Anastasia Antonopoulou</cp:lastModifiedBy>
  <cp:revision>131</cp:revision>
  <dcterms:created xsi:type="dcterms:W3CDTF">2020-10-08T06:00:59Z</dcterms:created>
  <dcterms:modified xsi:type="dcterms:W3CDTF">2025-03-22T05:21:09Z</dcterms:modified>
</cp:coreProperties>
</file>