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7" r:id="rId2"/>
    <p:sldId id="281" r:id="rId3"/>
    <p:sldId id="283" r:id="rId4"/>
    <p:sldId id="261" r:id="rId5"/>
    <p:sldId id="259" r:id="rId6"/>
    <p:sldId id="284" r:id="rId7"/>
    <p:sldId id="285" r:id="rId8"/>
    <p:sldId id="291" r:id="rId9"/>
    <p:sldId id="286" r:id="rId10"/>
    <p:sldId id="271" r:id="rId11"/>
    <p:sldId id="288" r:id="rId12"/>
    <p:sldId id="273" r:id="rId13"/>
    <p:sldId id="289" r:id="rId14"/>
    <p:sldId id="290" r:id="rId15"/>
    <p:sldId id="287" r:id="rId16"/>
    <p:sldId id="277" r:id="rId17"/>
    <p:sldId id="278" r:id="rId18"/>
    <p:sldId id="279" r:id="rId19"/>
    <p:sldId id="280"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60"/>
  </p:normalViewPr>
  <p:slideViewPr>
    <p:cSldViewPr>
      <p:cViewPr varScale="1">
        <p:scale>
          <a:sx n="78" d="100"/>
          <a:sy n="78" d="100"/>
        </p:scale>
        <p:origin x="15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57A321CC-5829-407F-AA47-5FDBA9E7CFDC}" type="datetimeFigureOut">
              <a:rPr lang="el-GR" smtClean="0"/>
              <a:pPr/>
              <a:t>27/3/2025</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CF03E1A1-DD69-4304-ABD4-6C6293D0D9C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7A321CC-5829-407F-AA47-5FDBA9E7CFDC}" type="datetimeFigureOut">
              <a:rPr lang="el-GR" smtClean="0"/>
              <a:pPr/>
              <a:t>27/3/2025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03E1A1-DD69-4304-ABD4-6C6293D0D9C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57A321CC-5829-407F-AA47-5FDBA9E7CFDC}" type="datetimeFigureOut">
              <a:rPr lang="el-GR" smtClean="0"/>
              <a:pPr/>
              <a:t>27/3/2025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03E1A1-DD69-4304-ABD4-6C6293D0D9C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4"/>
          </p:nvPr>
        </p:nvSpPr>
        <p:spPr/>
        <p:txBody>
          <a:bodyPr rtlCol="0"/>
          <a:lstStyle/>
          <a:p>
            <a:fld id="{57A321CC-5829-407F-AA47-5FDBA9E7CFDC}" type="datetimeFigureOut">
              <a:rPr lang="el-GR" smtClean="0"/>
              <a:pPr/>
              <a:t>27/3/2025</a:t>
            </a:fld>
            <a:endParaRPr lang="el-GR"/>
          </a:p>
        </p:txBody>
      </p:sp>
      <p:sp>
        <p:nvSpPr>
          <p:cNvPr id="9" name="8 - Θέση αριθμού διαφάνειας"/>
          <p:cNvSpPr>
            <a:spLocks noGrp="1"/>
          </p:cNvSpPr>
          <p:nvPr>
            <p:ph type="sldNum" sz="quarter" idx="15"/>
          </p:nvPr>
        </p:nvSpPr>
        <p:spPr/>
        <p:txBody>
          <a:bodyPr rtlCol="0"/>
          <a:lstStyle/>
          <a:p>
            <a:fld id="{CF03E1A1-DD69-4304-ABD4-6C6293D0D9C0}"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57A321CC-5829-407F-AA47-5FDBA9E7CFDC}" type="datetimeFigureOut">
              <a:rPr lang="el-GR" smtClean="0"/>
              <a:pPr/>
              <a:t>27/3/2025</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CF03E1A1-DD69-4304-ABD4-6C6293D0D9C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57A321CC-5829-407F-AA47-5FDBA9E7CFDC}" type="datetimeFigureOut">
              <a:rPr lang="el-GR" smtClean="0"/>
              <a:pPr/>
              <a:t>27/3/2025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03E1A1-DD69-4304-ABD4-6C6293D0D9C0}"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57A321CC-5829-407F-AA47-5FDBA9E7CFDC}" type="datetimeFigureOut">
              <a:rPr lang="el-GR" smtClean="0"/>
              <a:pPr/>
              <a:t>27/3/2025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F03E1A1-DD69-4304-ABD4-6C6293D0D9C0}"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57A321CC-5829-407F-AA47-5FDBA9E7CFDC}" type="datetimeFigureOut">
              <a:rPr lang="el-GR" smtClean="0"/>
              <a:pPr/>
              <a:t>27/3/2025</a:t>
            </a:fld>
            <a:endParaRPr lang="el-GR"/>
          </a:p>
        </p:txBody>
      </p:sp>
      <p:sp>
        <p:nvSpPr>
          <p:cNvPr id="7" name="6 - Θέση αριθμού διαφάνειας"/>
          <p:cNvSpPr>
            <a:spLocks noGrp="1"/>
          </p:cNvSpPr>
          <p:nvPr>
            <p:ph type="sldNum" sz="quarter" idx="11"/>
          </p:nvPr>
        </p:nvSpPr>
        <p:spPr/>
        <p:txBody>
          <a:bodyPr rtlCol="0"/>
          <a:lstStyle/>
          <a:p>
            <a:fld id="{CF03E1A1-DD69-4304-ABD4-6C6293D0D9C0}"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57A321CC-5829-407F-AA47-5FDBA9E7CFDC}" type="datetimeFigureOut">
              <a:rPr lang="el-GR" smtClean="0"/>
              <a:pPr/>
              <a:t>27/3/2025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F03E1A1-DD69-4304-ABD4-6C6293D0D9C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1" name="20 - Θέση ημερομηνίας"/>
          <p:cNvSpPr>
            <a:spLocks noGrp="1"/>
          </p:cNvSpPr>
          <p:nvPr>
            <p:ph type="dt" sz="half" idx="14"/>
          </p:nvPr>
        </p:nvSpPr>
        <p:spPr/>
        <p:txBody>
          <a:bodyPr rtlCol="0"/>
          <a:lstStyle/>
          <a:p>
            <a:fld id="{57A321CC-5829-407F-AA47-5FDBA9E7CFDC}" type="datetimeFigureOut">
              <a:rPr lang="el-GR" smtClean="0"/>
              <a:pPr/>
              <a:t>27/3/2025</a:t>
            </a:fld>
            <a:endParaRPr lang="el-GR"/>
          </a:p>
        </p:txBody>
      </p:sp>
      <p:sp>
        <p:nvSpPr>
          <p:cNvPr id="22" name="21 - Θέση αριθμού διαφάνειας"/>
          <p:cNvSpPr>
            <a:spLocks noGrp="1"/>
          </p:cNvSpPr>
          <p:nvPr>
            <p:ph type="sldNum" sz="quarter" idx="15"/>
          </p:nvPr>
        </p:nvSpPr>
        <p:spPr/>
        <p:txBody>
          <a:bodyPr rtlCol="0"/>
          <a:lstStyle/>
          <a:p>
            <a:fld id="{CF03E1A1-DD69-4304-ABD4-6C6293D0D9C0}"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57A321CC-5829-407F-AA47-5FDBA9E7CFDC}" type="datetimeFigureOut">
              <a:rPr lang="el-GR" smtClean="0"/>
              <a:pPr/>
              <a:t>27/3/2025</a:t>
            </a:fld>
            <a:endParaRPr lang="el-GR"/>
          </a:p>
        </p:txBody>
      </p:sp>
      <p:sp>
        <p:nvSpPr>
          <p:cNvPr id="18" name="17 - Θέση αριθμού διαφάνειας"/>
          <p:cNvSpPr>
            <a:spLocks noGrp="1"/>
          </p:cNvSpPr>
          <p:nvPr>
            <p:ph type="sldNum" sz="quarter" idx="11"/>
          </p:nvPr>
        </p:nvSpPr>
        <p:spPr/>
        <p:txBody>
          <a:bodyPr rtlCol="0"/>
          <a:lstStyle/>
          <a:p>
            <a:fld id="{CF03E1A1-DD69-4304-ABD4-6C6293D0D9C0}"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7A321CC-5829-407F-AA47-5FDBA9E7CFDC}" type="datetimeFigureOut">
              <a:rPr lang="el-GR" smtClean="0"/>
              <a:pPr/>
              <a:t>27/3/2025</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03E1A1-DD69-4304-ABD4-6C6293D0D9C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Zur Frauenbildforschung </a:t>
            </a:r>
            <a:endParaRPr lang="el-GR" dirty="0"/>
          </a:p>
        </p:txBody>
      </p:sp>
      <p:sp>
        <p:nvSpPr>
          <p:cNvPr id="3" name="2 - Θέση περιεχομένου"/>
          <p:cNvSpPr>
            <a:spLocks noGrp="1"/>
          </p:cNvSpPr>
          <p:nvPr>
            <p:ph sz="quarter" idx="1"/>
          </p:nvPr>
        </p:nvSpPr>
        <p:spPr/>
        <p:txBody>
          <a:bodyPr>
            <a:normAutofit/>
          </a:bodyPr>
          <a:lstStyle/>
          <a:p>
            <a:r>
              <a:rPr lang="de-DE" dirty="0"/>
              <a:t>Moderne Frauenbildforschung geht aus einem wissenschaftlich – feministischen Ausgangspunkt aus und versteht die kulturellen Repräsentationen von Weiblichkeit als eine imaginäre Bildproduktion, die es aus einer kunstwissenschaftlichen, literaturgeschichtlichen und mentalitätsgeschichtlichen Perspektive interdisziplinär zu erforschen gilt. </a:t>
            </a:r>
            <a:endParaRPr lang="el-GR" dirty="0"/>
          </a:p>
          <a:p>
            <a:r>
              <a:rPr lang="de-DE" dirty="0"/>
              <a:t>Weiter stellt sie die Frage nach dem Entstehungsmechanismus und nach der Funktion der Frauenbilder</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Ein Zimmer für sich allein</a:t>
            </a:r>
            <a:endParaRPr lang="el-GR" dirty="0"/>
          </a:p>
        </p:txBody>
      </p:sp>
      <p:sp>
        <p:nvSpPr>
          <p:cNvPr id="3" name="2 - Θέση περιεχομένου"/>
          <p:cNvSpPr>
            <a:spLocks noGrp="1"/>
          </p:cNvSpPr>
          <p:nvPr>
            <p:ph sz="quarter" idx="1"/>
          </p:nvPr>
        </p:nvSpPr>
        <p:spPr/>
        <p:txBody>
          <a:bodyPr/>
          <a:lstStyle/>
          <a:p>
            <a:r>
              <a:rPr lang="de-DE" dirty="0"/>
              <a:t>Das 19. Jh.: </a:t>
            </a:r>
          </a:p>
          <a:p>
            <a:r>
              <a:rPr lang="de-DE" dirty="0"/>
              <a:t>Jane Austen, </a:t>
            </a:r>
          </a:p>
          <a:p>
            <a:r>
              <a:rPr lang="de-DE" dirty="0"/>
              <a:t>George Eliot </a:t>
            </a:r>
          </a:p>
          <a:p>
            <a:r>
              <a:rPr lang="de-DE" dirty="0"/>
              <a:t>und die </a:t>
            </a:r>
          </a:p>
          <a:p>
            <a:r>
              <a:rPr lang="de-DE" dirty="0"/>
              <a:t>Schwestern Brontë . </a:t>
            </a:r>
          </a:p>
          <a:p>
            <a:r>
              <a:rPr lang="de-DE" dirty="0"/>
              <a:t>Weibliches Schreiben. Jane Austen</a:t>
            </a:r>
          </a:p>
          <a:p>
            <a:r>
              <a:rPr lang="de-DE" dirty="0"/>
              <a:t> Zukunftsperspektive : Das Androgynitätskonzept</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577623-9946-D08C-645F-3E022FEE609D}"/>
              </a:ext>
            </a:extLst>
          </p:cNvPr>
          <p:cNvSpPr>
            <a:spLocks noGrp="1"/>
          </p:cNvSpPr>
          <p:nvPr>
            <p:ph type="title"/>
          </p:nvPr>
        </p:nvSpPr>
        <p:spPr/>
        <p:txBody>
          <a:bodyPr/>
          <a:lstStyle/>
          <a:p>
            <a:r>
              <a:rPr lang="de-DE" dirty="0"/>
              <a:t>Ein Zimmer für sich allein</a:t>
            </a:r>
            <a:endParaRPr lang="el-GR" dirty="0"/>
          </a:p>
        </p:txBody>
      </p:sp>
      <p:sp>
        <p:nvSpPr>
          <p:cNvPr id="3" name="Θέση περιεχομένου 2">
            <a:extLst>
              <a:ext uri="{FF2B5EF4-FFF2-40B4-BE49-F238E27FC236}">
                <a16:creationId xmlns:a16="http://schemas.microsoft.com/office/drawing/2014/main" id="{2114B019-78AE-0181-3E15-05D2AA7FE0C8}"/>
              </a:ext>
            </a:extLst>
          </p:cNvPr>
          <p:cNvSpPr>
            <a:spLocks noGrp="1"/>
          </p:cNvSpPr>
          <p:nvPr>
            <p:ph sz="quarter" idx="1"/>
          </p:nvPr>
        </p:nvSpPr>
        <p:spPr/>
        <p:txBody>
          <a:bodyPr>
            <a:normAutofit fontScale="62500" lnSpcReduction="20000"/>
          </a:bodyPr>
          <a:lstStyle/>
          <a:p>
            <a:endParaRPr lang="de-DE" dirty="0"/>
          </a:p>
          <a:p>
            <a:pPr marL="0" indent="0">
              <a:buNone/>
            </a:pPr>
            <a:endParaRPr lang="de-DE" dirty="0"/>
          </a:p>
          <a:p>
            <a:r>
              <a:rPr lang="de-DE" sz="3200" dirty="0"/>
              <a:t>II. Widerspruch </a:t>
            </a:r>
          </a:p>
          <a:p>
            <a:r>
              <a:rPr lang="de-DE" sz="3200" dirty="0"/>
              <a:t>zwischen </a:t>
            </a:r>
          </a:p>
          <a:p>
            <a:r>
              <a:rPr lang="de-DE" sz="3200" dirty="0"/>
              <a:t>der realen Stellung der Frau in der Gesellschaft und in der Geschichte </a:t>
            </a:r>
          </a:p>
          <a:p>
            <a:r>
              <a:rPr lang="de-DE" sz="3200" dirty="0"/>
              <a:t>und ihrer künstlerischen Darstellungen in der Literatur. </a:t>
            </a:r>
            <a:endParaRPr lang="el-GR" sz="3200" dirty="0"/>
          </a:p>
          <a:p>
            <a:endParaRPr lang="de-DE" dirty="0"/>
          </a:p>
          <a:p>
            <a:r>
              <a:rPr lang="de-DE" sz="3200" u="sng" dirty="0"/>
              <a:t>Weiblichkeit als imaginäre Größe</a:t>
            </a:r>
            <a:endParaRPr lang="el-GR" sz="3200" u="sng" dirty="0"/>
          </a:p>
        </p:txBody>
      </p:sp>
      <p:sp>
        <p:nvSpPr>
          <p:cNvPr id="4" name="Θέση περιεχομένου 3">
            <a:extLst>
              <a:ext uri="{FF2B5EF4-FFF2-40B4-BE49-F238E27FC236}">
                <a16:creationId xmlns:a16="http://schemas.microsoft.com/office/drawing/2014/main" id="{8DC2C206-A7C2-FE71-E440-48DBEBAD4703}"/>
              </a:ext>
            </a:extLst>
          </p:cNvPr>
          <p:cNvSpPr>
            <a:spLocks noGrp="1"/>
          </p:cNvSpPr>
          <p:nvPr>
            <p:ph sz="quarter" idx="2"/>
          </p:nvPr>
        </p:nvSpPr>
        <p:spPr/>
        <p:txBody>
          <a:bodyPr>
            <a:normAutofit fontScale="62500" lnSpcReduction="20000"/>
          </a:bodyPr>
          <a:lstStyle/>
          <a:p>
            <a:r>
              <a:rPr lang="de-DE" i="1" dirty="0"/>
              <a:t>Frauen haben seit Anbeginn der Welt in allen Werken aller Dichter wie Leuchtfeuer gebrannt – Klytämnestra, Antigone, Cleopatra, Lady Macbeth, </a:t>
            </a:r>
            <a:r>
              <a:rPr lang="de-DE" i="1" dirty="0" err="1"/>
              <a:t>Phädra</a:t>
            </a:r>
            <a:r>
              <a:rPr lang="de-DE" i="1" dirty="0"/>
              <a:t>, Cressida, Rosalinde, Desdemona, die Herzogin von </a:t>
            </a:r>
            <a:r>
              <a:rPr lang="de-DE" i="1" dirty="0" err="1"/>
              <a:t>Malfi</a:t>
            </a:r>
            <a:r>
              <a:rPr lang="de-DE" i="1" dirty="0"/>
              <a:t> […] Anna Karenina, Emma Bovary […]. In der Tat, wenn die Frau kein Leben außer in der von Männern geschriebenen Literatur hätte, man würde sie sich als eine Person von allergrößter Wichtigkeit vorstellen; sehr vielgestaltig; heroisch und niederträchtig; erhaben und elend; unendlich schön und abgrundheftig; so groß wie ein Mann, manche meinen sogar größer. Aber das ist die Frau in der Literatur. In der Wirklichkeit […] wurde sie eingesperrt, geschlagen und im Zimmer herumgestoßen</a:t>
            </a:r>
            <a:r>
              <a:rPr lang="de-DE" dirty="0"/>
              <a:t>. </a:t>
            </a:r>
            <a:r>
              <a:rPr lang="el-GR" dirty="0"/>
              <a:t>(</a:t>
            </a:r>
            <a:r>
              <a:rPr lang="de-DE" dirty="0"/>
              <a:t>Ein Zimmer für sich allein</a:t>
            </a:r>
            <a:r>
              <a:rPr lang="el-GR" dirty="0"/>
              <a:t>. (</a:t>
            </a:r>
            <a:r>
              <a:rPr lang="de-DE" dirty="0"/>
              <a:t>S. 44f</a:t>
            </a:r>
            <a:r>
              <a:rPr lang="el-GR" dirty="0"/>
              <a:t>.)</a:t>
            </a:r>
          </a:p>
          <a:p>
            <a:endParaRPr lang="el-GR" dirty="0"/>
          </a:p>
        </p:txBody>
      </p:sp>
    </p:spTree>
    <p:extLst>
      <p:ext uri="{BB962C8B-B14F-4D97-AF65-F5344CB8AC3E}">
        <p14:creationId xmlns:p14="http://schemas.microsoft.com/office/powerpoint/2010/main" val="2708212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6AC1F42-2E31-827E-B166-16157C9AF18E}"/>
              </a:ext>
            </a:extLst>
          </p:cNvPr>
          <p:cNvSpPr>
            <a:spLocks noGrp="1"/>
          </p:cNvSpPr>
          <p:nvPr>
            <p:ph type="title"/>
          </p:nvPr>
        </p:nvSpPr>
        <p:spPr>
          <a:xfrm>
            <a:off x="457200" y="274638"/>
            <a:ext cx="7467600" cy="1143000"/>
          </a:xfrm>
        </p:spPr>
        <p:txBody>
          <a:bodyPr/>
          <a:lstStyle/>
          <a:p>
            <a:r>
              <a:rPr lang="de-DE" dirty="0"/>
              <a:t>Ein Zimmer für sich allein</a:t>
            </a:r>
            <a:endParaRPr lang="en-US" dirty="0"/>
          </a:p>
        </p:txBody>
      </p:sp>
      <p:sp>
        <p:nvSpPr>
          <p:cNvPr id="3" name="2 - Θέση περιεχομένου"/>
          <p:cNvSpPr>
            <a:spLocks noGrp="1"/>
          </p:cNvSpPr>
          <p:nvPr>
            <p:ph sz="quarter" idx="1"/>
          </p:nvPr>
        </p:nvSpPr>
        <p:spPr>
          <a:xfrm>
            <a:off x="457200" y="1600200"/>
            <a:ext cx="3657600" cy="4572000"/>
          </a:xfrm>
        </p:spPr>
        <p:txBody>
          <a:bodyPr>
            <a:normAutofit/>
          </a:bodyPr>
          <a:lstStyle/>
          <a:p>
            <a:pPr>
              <a:lnSpc>
                <a:spcPct val="90000"/>
              </a:lnSpc>
            </a:pPr>
            <a:r>
              <a:rPr lang="de-DE" sz="1900" i="1" dirty="0"/>
              <a:t>Imaginär ist sie [die Frau] von höchster Wichtigkeit; real ist sie vollkommen bedeutungslos. Gedichtbände füllt sie von der ersten bis zur letzten Seite; in der Geschichte kommt sie so gut wie gar nicht vor […]. Einige der </a:t>
            </a:r>
            <a:r>
              <a:rPr lang="de-DE" sz="1900" i="1" dirty="0" err="1"/>
              <a:t>inspiriertesten</a:t>
            </a:r>
            <a:r>
              <a:rPr lang="de-DE" sz="1900" i="1" dirty="0"/>
              <a:t> Worte, einige der tiefsten Gedanken der Weltliteratur fließen von ihren Lippen; im realen Leben konnte sie kaum lesen, selten buchstabieren und war das Eigentum ihres Mannes. </a:t>
            </a:r>
            <a:r>
              <a:rPr lang="el-GR" sz="1900" dirty="0"/>
              <a:t>(</a:t>
            </a:r>
            <a:r>
              <a:rPr lang="de-DE" sz="1900" i="1" dirty="0"/>
              <a:t>ebd. </a:t>
            </a:r>
            <a:r>
              <a:rPr lang="de-DE" sz="1900" dirty="0"/>
              <a:t>S. 45)</a:t>
            </a:r>
            <a:endParaRPr lang="el-GR" sz="1900" dirty="0"/>
          </a:p>
        </p:txBody>
      </p:sp>
      <p:pic>
        <p:nvPicPr>
          <p:cNvPr id="4" name="Picture 3" descr="Εικόνα που περιέχει ανθρώπινο πρόσωπο, πορτραίτο, άτομο, σκίτσο/σχέδιο&#10;&#10;Το περιεχόμενο που δημιουργείται από τεχνολογία AI ενδέχεται να είναι εσφαλμένο.">
            <a:extLst>
              <a:ext uri="{FF2B5EF4-FFF2-40B4-BE49-F238E27FC236}">
                <a16:creationId xmlns:a16="http://schemas.microsoft.com/office/drawing/2014/main" id="{3785263F-3FAE-6D69-C4F8-7D5C03088CBA}"/>
              </a:ext>
            </a:extLst>
          </p:cNvPr>
          <p:cNvPicPr>
            <a:picLocks noGrp="1" noChangeAspect="1" noChangeArrowheads="1"/>
          </p:cNvPicPr>
          <p:nvPr>
            <p:ph sz="quarter" idx="2"/>
          </p:nvPr>
        </p:nvPicPr>
        <p:blipFill>
          <a:blip r:embed="rId2" cstate="print"/>
          <a:srcRect r="1" b="2560"/>
          <a:stretch/>
        </p:blipFill>
        <p:spPr bwMode="auto">
          <a:xfrm>
            <a:off x="5156209" y="2707492"/>
            <a:ext cx="1885931" cy="235741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D46A72-6ACB-3DD1-6329-5F364CCF3AF0}"/>
              </a:ext>
            </a:extLst>
          </p:cNvPr>
          <p:cNvSpPr>
            <a:spLocks noGrp="1"/>
          </p:cNvSpPr>
          <p:nvPr>
            <p:ph type="title"/>
          </p:nvPr>
        </p:nvSpPr>
        <p:spPr/>
        <p:txBody>
          <a:bodyPr/>
          <a:lstStyle/>
          <a:p>
            <a:r>
              <a:rPr lang="de-DE" dirty="0"/>
              <a:t>Ein Zimmer für sich allein</a:t>
            </a:r>
            <a:endParaRPr lang="el-GR" dirty="0"/>
          </a:p>
        </p:txBody>
      </p:sp>
      <p:sp>
        <p:nvSpPr>
          <p:cNvPr id="3" name="Θέση περιεχομένου 2">
            <a:extLst>
              <a:ext uri="{FF2B5EF4-FFF2-40B4-BE49-F238E27FC236}">
                <a16:creationId xmlns:a16="http://schemas.microsoft.com/office/drawing/2014/main" id="{6F16EB7B-3A10-5657-872A-8049CE5FF0F6}"/>
              </a:ext>
            </a:extLst>
          </p:cNvPr>
          <p:cNvSpPr>
            <a:spLocks noGrp="1"/>
          </p:cNvSpPr>
          <p:nvPr>
            <p:ph sz="quarter" idx="1"/>
          </p:nvPr>
        </p:nvSpPr>
        <p:spPr/>
        <p:txBody>
          <a:bodyPr>
            <a:normAutofit fontScale="85000" lnSpcReduction="20000"/>
          </a:bodyPr>
          <a:lstStyle/>
          <a:p>
            <a:r>
              <a:rPr lang="de-DE" dirty="0"/>
              <a:t>Die Frau in der patriarchalischen Gesellschaft als ein „Gefäß“ für männliche Zuschreibungen, die allein der narzisstischen Selbstversicherung des Mannes dienen. </a:t>
            </a:r>
          </a:p>
          <a:p>
            <a:endParaRPr lang="de-DE" dirty="0"/>
          </a:p>
          <a:p>
            <a:r>
              <a:rPr lang="de-DE" dirty="0"/>
              <a:t>Spiegel </a:t>
            </a:r>
          </a:p>
          <a:p>
            <a:endParaRPr lang="el-GR" dirty="0"/>
          </a:p>
        </p:txBody>
      </p:sp>
      <p:sp>
        <p:nvSpPr>
          <p:cNvPr id="4" name="Θέση περιεχομένου 3">
            <a:extLst>
              <a:ext uri="{FF2B5EF4-FFF2-40B4-BE49-F238E27FC236}">
                <a16:creationId xmlns:a16="http://schemas.microsoft.com/office/drawing/2014/main" id="{A72F90FC-5ACD-56C7-ECD2-F8AC07476022}"/>
              </a:ext>
            </a:extLst>
          </p:cNvPr>
          <p:cNvSpPr>
            <a:spLocks noGrp="1"/>
          </p:cNvSpPr>
          <p:nvPr>
            <p:ph sz="quarter" idx="2"/>
          </p:nvPr>
        </p:nvSpPr>
        <p:spPr/>
        <p:txBody>
          <a:bodyPr>
            <a:normAutofit fontScale="85000" lnSpcReduction="20000"/>
          </a:bodyPr>
          <a:lstStyle/>
          <a:p>
            <a:r>
              <a:rPr lang="de-DE" dirty="0"/>
              <a:t>In Woolfs Essay klingen schon die meisten Themen des feministischen Diskurses an: Rollenverteilung von Mann und Frau, patriarchalische Bestimmung von Weiblichkeit, Geschichtslosigkeit, Ausgrenzung und Fremdbestimmung von Frauen, die materielle Basis von Geist, Bildung und Autorschaft, weibliches Schreiben und weibliche Images.</a:t>
            </a:r>
            <a:endParaRPr lang="el-GR" dirty="0"/>
          </a:p>
          <a:p>
            <a:endParaRPr lang="el-GR" dirty="0"/>
          </a:p>
        </p:txBody>
      </p:sp>
    </p:spTree>
    <p:extLst>
      <p:ext uri="{BB962C8B-B14F-4D97-AF65-F5344CB8AC3E}">
        <p14:creationId xmlns:p14="http://schemas.microsoft.com/office/powerpoint/2010/main" val="82085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5952E8-3FAC-289B-614D-90EF31861A8A}"/>
              </a:ext>
            </a:extLst>
          </p:cNvPr>
          <p:cNvSpPr>
            <a:spLocks noGrp="1"/>
          </p:cNvSpPr>
          <p:nvPr>
            <p:ph type="title"/>
          </p:nvPr>
        </p:nvSpPr>
        <p:spPr>
          <a:xfrm>
            <a:off x="457200" y="274638"/>
            <a:ext cx="7467600" cy="1143000"/>
          </a:xfrm>
        </p:spPr>
        <p:txBody>
          <a:bodyPr anchor="b">
            <a:normAutofit/>
          </a:bodyPr>
          <a:lstStyle/>
          <a:p>
            <a:r>
              <a:rPr lang="lt-LT" dirty="0"/>
              <a:t>Simone de Beauvoir : </a:t>
            </a:r>
            <a:r>
              <a:rPr lang="lt-LT" i="1" dirty="0"/>
              <a:t>Das</a:t>
            </a:r>
            <a:r>
              <a:rPr lang="de-DE" i="1" dirty="0"/>
              <a:t> andere </a:t>
            </a:r>
            <a:r>
              <a:rPr lang="lt-LT" i="1" dirty="0"/>
              <a:t> Geschlecht</a:t>
            </a:r>
            <a:r>
              <a:rPr lang="lt-LT" dirty="0"/>
              <a:t> (Le Deuxiėme Sexe, </a:t>
            </a:r>
            <a:r>
              <a:rPr lang="lt-LT" b="1" dirty="0"/>
              <a:t>1949</a:t>
            </a:r>
            <a:r>
              <a:rPr lang="lt-LT" dirty="0"/>
              <a:t>)</a:t>
            </a:r>
            <a:endParaRPr lang="el-GR" dirty="0"/>
          </a:p>
        </p:txBody>
      </p:sp>
      <p:sp>
        <p:nvSpPr>
          <p:cNvPr id="4" name="Θέση περιεχομένου 3">
            <a:extLst>
              <a:ext uri="{FF2B5EF4-FFF2-40B4-BE49-F238E27FC236}">
                <a16:creationId xmlns:a16="http://schemas.microsoft.com/office/drawing/2014/main" id="{01E8790E-8467-731E-B381-382D7F717AE8}"/>
              </a:ext>
            </a:extLst>
          </p:cNvPr>
          <p:cNvSpPr>
            <a:spLocks noGrp="1"/>
          </p:cNvSpPr>
          <p:nvPr>
            <p:ph sz="quarter" idx="1"/>
          </p:nvPr>
        </p:nvSpPr>
        <p:spPr>
          <a:xfrm>
            <a:off x="457200" y="1600200"/>
            <a:ext cx="3657600" cy="4572000"/>
          </a:xfrm>
        </p:spPr>
        <p:txBody>
          <a:bodyPr>
            <a:normAutofit/>
          </a:bodyPr>
          <a:lstStyle/>
          <a:p>
            <a:r>
              <a:rPr lang="de-DE" dirty="0"/>
              <a:t>Ein Buch von epochaler Bedeutung, das die Frauenbewegung und die feministische Theorie entscheidend prägte.</a:t>
            </a:r>
          </a:p>
          <a:p>
            <a:endParaRPr lang="el-GR" dirty="0"/>
          </a:p>
        </p:txBody>
      </p:sp>
      <p:pic>
        <p:nvPicPr>
          <p:cNvPr id="5" name="Picture 2">
            <a:extLst>
              <a:ext uri="{FF2B5EF4-FFF2-40B4-BE49-F238E27FC236}">
                <a16:creationId xmlns:a16="http://schemas.microsoft.com/office/drawing/2014/main" id="{2F5A1DA2-CDE5-E2EA-A946-31F09FCCA28D}"/>
              </a:ext>
            </a:extLst>
          </p:cNvPr>
          <p:cNvPicPr>
            <a:picLocks noGrp="1" noChangeAspect="1" noChangeArrowheads="1"/>
          </p:cNvPicPr>
          <p:nvPr>
            <p:ph sz="quarter" idx="2"/>
          </p:nvPr>
        </p:nvPicPr>
        <p:blipFill>
          <a:blip r:embed="rId2" cstate="print"/>
          <a:srcRect r="1" b="17871"/>
          <a:stretch/>
        </p:blipFill>
        <p:spPr bwMode="auto">
          <a:xfrm>
            <a:off x="4270248" y="1600200"/>
            <a:ext cx="3657600" cy="4572000"/>
          </a:xfrm>
          <a:prstGeom prst="rect">
            <a:avLst/>
          </a:prstGeom>
          <a:noFill/>
          <a:ln w="9525">
            <a:noFill/>
            <a:miter lim="800000"/>
            <a:headEnd/>
            <a:tailEnd/>
          </a:ln>
          <a:effectLst/>
        </p:spPr>
      </p:pic>
    </p:spTree>
    <p:extLst>
      <p:ext uri="{BB962C8B-B14F-4D97-AF65-F5344CB8AC3E}">
        <p14:creationId xmlns:p14="http://schemas.microsoft.com/office/powerpoint/2010/main" val="3261231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CA8494-20B2-1F58-205C-AFF784A2F9A9}"/>
              </a:ext>
            </a:extLst>
          </p:cNvPr>
          <p:cNvSpPr>
            <a:spLocks noGrp="1"/>
          </p:cNvSpPr>
          <p:nvPr>
            <p:ph type="title"/>
          </p:nvPr>
        </p:nvSpPr>
        <p:spPr>
          <a:xfrm>
            <a:off x="457200" y="274638"/>
            <a:ext cx="7467600" cy="1143000"/>
          </a:xfrm>
        </p:spPr>
        <p:txBody>
          <a:bodyPr anchor="b">
            <a:normAutofit/>
          </a:bodyPr>
          <a:lstStyle/>
          <a:p>
            <a:r>
              <a:rPr lang="lt-LT" dirty="0"/>
              <a:t>Simone de Beauvoir : </a:t>
            </a:r>
            <a:r>
              <a:rPr lang="lt-LT" i="1" dirty="0"/>
              <a:t>Das</a:t>
            </a:r>
            <a:r>
              <a:rPr lang="de-DE" i="1" dirty="0"/>
              <a:t> andere </a:t>
            </a:r>
            <a:r>
              <a:rPr lang="lt-LT" i="1" dirty="0"/>
              <a:t> Geschlecht</a:t>
            </a:r>
            <a:endParaRPr lang="el-GR" dirty="0"/>
          </a:p>
        </p:txBody>
      </p:sp>
      <p:pic>
        <p:nvPicPr>
          <p:cNvPr id="3074" name="Picture 2">
            <a:extLst>
              <a:ext uri="{FF2B5EF4-FFF2-40B4-BE49-F238E27FC236}">
                <a16:creationId xmlns:a16="http://schemas.microsoft.com/office/drawing/2014/main" id="{762B75F5-A65C-AC9A-8475-AD35DAE6A1F4}"/>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r="20000"/>
          <a:stretch/>
        </p:blipFill>
        <p:spPr bwMode="auto">
          <a:xfrm>
            <a:off x="457200" y="1600200"/>
            <a:ext cx="3657600"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Θέση περιεχομένου 3">
            <a:extLst>
              <a:ext uri="{FF2B5EF4-FFF2-40B4-BE49-F238E27FC236}">
                <a16:creationId xmlns:a16="http://schemas.microsoft.com/office/drawing/2014/main" id="{F8FC4BD8-6D22-6735-2BD8-C21D4EB0D013}"/>
              </a:ext>
            </a:extLst>
          </p:cNvPr>
          <p:cNvSpPr>
            <a:spLocks noGrp="1"/>
          </p:cNvSpPr>
          <p:nvPr>
            <p:ph sz="quarter" idx="2"/>
          </p:nvPr>
        </p:nvSpPr>
        <p:spPr>
          <a:xfrm>
            <a:off x="4270248" y="1600200"/>
            <a:ext cx="3657600" cy="4572000"/>
          </a:xfrm>
        </p:spPr>
        <p:txBody>
          <a:bodyPr>
            <a:normAutofit/>
          </a:bodyPr>
          <a:lstStyle/>
          <a:p>
            <a:pPr>
              <a:lnSpc>
                <a:spcPct val="90000"/>
              </a:lnSpc>
            </a:pPr>
            <a:endParaRPr lang="de-DE" sz="2000" dirty="0"/>
          </a:p>
          <a:p>
            <a:pPr>
              <a:lnSpc>
                <a:spcPct val="90000"/>
              </a:lnSpc>
            </a:pPr>
            <a:r>
              <a:rPr lang="de-DE" sz="1800" dirty="0">
                <a:effectLst/>
                <a:latin typeface="Times New Roman" panose="02020603050405020304" pitchFamily="18" charset="0"/>
                <a:ea typeface="Times New Roman" panose="02020603050405020304" pitchFamily="18" charset="0"/>
              </a:rPr>
              <a:t>eine breit angelegte Untersuchung der Situation von Frauen</a:t>
            </a:r>
          </a:p>
          <a:p>
            <a:pPr>
              <a:lnSpc>
                <a:spcPct val="90000"/>
              </a:lnSpc>
            </a:pPr>
            <a:endParaRPr lang="de-DE" sz="2000" dirty="0">
              <a:effectLst/>
              <a:latin typeface="Times New Roman" panose="02020603050405020304" pitchFamily="18" charset="0"/>
              <a:ea typeface="Times New Roman" panose="02020603050405020304" pitchFamily="18" charset="0"/>
            </a:endParaRPr>
          </a:p>
          <a:p>
            <a:pPr>
              <a:lnSpc>
                <a:spcPct val="90000"/>
              </a:lnSpc>
            </a:pPr>
            <a:r>
              <a:rPr lang="de-DE" sz="2000" dirty="0"/>
              <a:t>Bestimmung der Geschlechterdifferenz durch binäre hierarchische Oppositionen: </a:t>
            </a:r>
          </a:p>
          <a:p>
            <a:pPr>
              <a:lnSpc>
                <a:spcPct val="90000"/>
              </a:lnSpc>
            </a:pPr>
            <a:endParaRPr lang="de-DE" sz="2000" dirty="0"/>
          </a:p>
          <a:p>
            <a:pPr>
              <a:lnSpc>
                <a:spcPct val="90000"/>
              </a:lnSpc>
            </a:pPr>
            <a:r>
              <a:rPr lang="de-DE" sz="2000" dirty="0"/>
              <a:t>Das Eine - das Andere </a:t>
            </a:r>
          </a:p>
          <a:p>
            <a:pPr>
              <a:lnSpc>
                <a:spcPct val="90000"/>
              </a:lnSpc>
            </a:pPr>
            <a:r>
              <a:rPr lang="de-DE" sz="2000" dirty="0"/>
              <a:t>Transzendenz - Immanenz </a:t>
            </a:r>
          </a:p>
          <a:p>
            <a:pPr>
              <a:lnSpc>
                <a:spcPct val="90000"/>
              </a:lnSpc>
            </a:pPr>
            <a:r>
              <a:rPr lang="de-DE" sz="2000" dirty="0"/>
              <a:t>Biologisches Geschlecht - soziales Geschlecht</a:t>
            </a:r>
            <a:endParaRPr lang="el-GR" sz="2000" dirty="0"/>
          </a:p>
          <a:p>
            <a:pPr>
              <a:lnSpc>
                <a:spcPct val="90000"/>
              </a:lnSpc>
            </a:pPr>
            <a:endParaRPr lang="el-GR" sz="2000" dirty="0"/>
          </a:p>
        </p:txBody>
      </p:sp>
    </p:spTree>
    <p:extLst>
      <p:ext uri="{BB962C8B-B14F-4D97-AF65-F5344CB8AC3E}">
        <p14:creationId xmlns:p14="http://schemas.microsoft.com/office/powerpoint/2010/main" val="3650247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lt-LT" dirty="0"/>
              <a:t>Simone de Beauvoir : </a:t>
            </a:r>
            <a:r>
              <a:rPr lang="lt-LT" i="1" dirty="0"/>
              <a:t>Das</a:t>
            </a:r>
            <a:r>
              <a:rPr lang="de-DE" i="1" dirty="0"/>
              <a:t> andere </a:t>
            </a:r>
            <a:r>
              <a:rPr lang="lt-LT" i="1" dirty="0"/>
              <a:t> Geschlecht</a:t>
            </a:r>
            <a:endParaRPr lang="el-GR" dirty="0"/>
          </a:p>
        </p:txBody>
      </p:sp>
      <p:sp>
        <p:nvSpPr>
          <p:cNvPr id="3" name="2 - Θέση περιεχομένου"/>
          <p:cNvSpPr>
            <a:spLocks noGrp="1"/>
          </p:cNvSpPr>
          <p:nvPr>
            <p:ph sz="quarter" idx="1"/>
          </p:nvPr>
        </p:nvSpPr>
        <p:spPr/>
        <p:txBody>
          <a:bodyPr>
            <a:normAutofit lnSpcReduction="10000"/>
          </a:bodyPr>
          <a:lstStyle/>
          <a:p>
            <a:r>
              <a:rPr lang="de-DE" dirty="0"/>
              <a:t>-</a:t>
            </a:r>
            <a:r>
              <a:rPr lang="de-DE" u="sng" dirty="0"/>
              <a:t>Das Andere </a:t>
            </a:r>
          </a:p>
          <a:p>
            <a:pPr>
              <a:buNone/>
            </a:pPr>
            <a:r>
              <a:rPr lang="de-DE" i="1" dirty="0">
                <a:solidFill>
                  <a:srgbClr val="FF0000"/>
                </a:solidFill>
              </a:rPr>
              <a:t>     In der abendländischen Kultur ist sie (die Frau) das Unwesentliche angesichts des Wesentlichen (Mann). Er ist das Subjekt, er ist das Absolute: sie ist das Andere</a:t>
            </a:r>
            <a:r>
              <a:rPr lang="de-DE" dirty="0"/>
              <a:t>. </a:t>
            </a:r>
            <a:r>
              <a:rPr lang="de-DE" dirty="0">
                <a:solidFill>
                  <a:srgbClr val="FF0000"/>
                </a:solidFill>
              </a:rPr>
              <a:t>(S. 12) </a:t>
            </a:r>
          </a:p>
          <a:p>
            <a:endParaRPr lang="de-DE" dirty="0"/>
          </a:p>
          <a:p>
            <a:r>
              <a:rPr lang="de-DE" i="1" dirty="0">
                <a:solidFill>
                  <a:srgbClr val="FF0000"/>
                </a:solidFill>
              </a:rPr>
              <a:t>Keine Gemeinschaft definiert sich jemals als das Eine, ohne sich sofort das Andere entgegenzusetzen […]. Das Subjekt setzt sich nur, indem es sich entgegen-setzt: Es hat den Anspruch, sich als das Wesentliche zu behaupten und das Andere als das Unwesentliche, als Objekt zu konstituieren. </a:t>
            </a:r>
            <a:r>
              <a:rPr lang="de-DE" dirty="0">
                <a:solidFill>
                  <a:srgbClr val="FF0000"/>
                </a:solidFill>
              </a:rPr>
              <a:t>S. 13.</a:t>
            </a:r>
            <a:endParaRPr lang="el-GR"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lt-LT" dirty="0"/>
              <a:t>Simone de Beauvoir : </a:t>
            </a:r>
            <a:r>
              <a:rPr lang="lt-LT" i="1" dirty="0"/>
              <a:t>Das</a:t>
            </a:r>
            <a:r>
              <a:rPr lang="de-DE" i="1" dirty="0"/>
              <a:t> andere </a:t>
            </a:r>
            <a:r>
              <a:rPr lang="lt-LT" i="1" dirty="0"/>
              <a:t> Geschlecht</a:t>
            </a:r>
            <a:endParaRPr lang="el-GR" dirty="0"/>
          </a:p>
        </p:txBody>
      </p:sp>
      <p:sp>
        <p:nvSpPr>
          <p:cNvPr id="3" name="2 - Θέση περιεχομένου"/>
          <p:cNvSpPr>
            <a:spLocks noGrp="1"/>
          </p:cNvSpPr>
          <p:nvPr>
            <p:ph sz="quarter" idx="1"/>
          </p:nvPr>
        </p:nvSpPr>
        <p:spPr/>
        <p:txBody>
          <a:bodyPr>
            <a:normAutofit/>
          </a:bodyPr>
          <a:lstStyle/>
          <a:p>
            <a:pPr marL="0" indent="0">
              <a:buNone/>
            </a:pPr>
            <a:endParaRPr lang="de-DE" i="1" dirty="0"/>
          </a:p>
          <a:p>
            <a:r>
              <a:rPr lang="de-DE" dirty="0"/>
              <a:t>Das Ich konstruiert ein Anderes, von dem es sich abgrenzt. Damit der Mann sich positiv als </a:t>
            </a:r>
            <a:r>
              <a:rPr lang="de-DE" u="sng" dirty="0"/>
              <a:t>Bewusstsein, Geist, Wille und Transzendenz </a:t>
            </a:r>
            <a:r>
              <a:rPr lang="de-DE" dirty="0"/>
              <a:t>setzen kann, soll die Frau die andere negative Seite des Menschendaseins darstellen: Sie ist </a:t>
            </a:r>
            <a:r>
              <a:rPr lang="de-DE" u="sng" dirty="0"/>
              <a:t>Unbewusstheit, Körper, Passivität und Immanenz.</a:t>
            </a:r>
            <a:endParaRPr lang="el-GR" u="sng"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lt-LT" dirty="0"/>
              <a:t>Simone de Beauvoir : </a:t>
            </a:r>
            <a:r>
              <a:rPr lang="lt-LT" i="1" dirty="0"/>
              <a:t>Das</a:t>
            </a:r>
            <a:r>
              <a:rPr lang="de-DE" i="1" dirty="0"/>
              <a:t> andere </a:t>
            </a:r>
            <a:r>
              <a:rPr lang="lt-LT" i="1" dirty="0"/>
              <a:t> Geschlecht</a:t>
            </a:r>
            <a:endParaRPr lang="el-GR" dirty="0"/>
          </a:p>
        </p:txBody>
      </p:sp>
      <p:sp>
        <p:nvSpPr>
          <p:cNvPr id="3" name="2 - Θέση περιεχομένου"/>
          <p:cNvSpPr>
            <a:spLocks noGrp="1"/>
          </p:cNvSpPr>
          <p:nvPr>
            <p:ph sz="quarter" idx="1"/>
          </p:nvPr>
        </p:nvSpPr>
        <p:spPr/>
        <p:txBody>
          <a:bodyPr>
            <a:normAutofit lnSpcReduction="10000"/>
          </a:bodyPr>
          <a:lstStyle/>
          <a:p>
            <a:r>
              <a:rPr lang="de-DE" dirty="0"/>
              <a:t>Den Objektstatus der Frau zeigt Beauvoir mit zahlreichen Beispielen aus der Geschichte, Mythologie, Religion und Literatur. </a:t>
            </a:r>
          </a:p>
          <a:p>
            <a:r>
              <a:rPr lang="de-DE" dirty="0"/>
              <a:t>Beauvoir stellt die Frage, warum die Frauen ihren Status als das Andere widerstandslos hingenommen haben. Die Frauen haben niemals eine Gemeinschaft gebildet. Enger verbunden mit Männern, Mann oder Vater, als mit anderen Frauen. Das Band, das sie mit ihren Unterdrückern fesselt kann mit keinem anderen verglichen werden (S. 13). Die Frauen haben keine eigene Geschichte, die ihnen die Ausbildung einer eigenen Identität ermöglicht hätte.</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lt-LT" dirty="0"/>
              <a:t>Simone de Beauvoir : </a:t>
            </a:r>
            <a:r>
              <a:rPr lang="lt-LT" i="1" dirty="0"/>
              <a:t>Das</a:t>
            </a:r>
            <a:r>
              <a:rPr lang="de-DE" i="1" dirty="0"/>
              <a:t> andere </a:t>
            </a:r>
            <a:r>
              <a:rPr lang="lt-LT" i="1" dirty="0"/>
              <a:t> Geschlecht</a:t>
            </a:r>
            <a:endParaRPr lang="el-GR" dirty="0"/>
          </a:p>
        </p:txBody>
      </p:sp>
      <p:sp>
        <p:nvSpPr>
          <p:cNvPr id="3" name="2 - Θέση περιεχομένου"/>
          <p:cNvSpPr>
            <a:spLocks noGrp="1"/>
          </p:cNvSpPr>
          <p:nvPr>
            <p:ph sz="quarter" idx="1"/>
          </p:nvPr>
        </p:nvSpPr>
        <p:spPr/>
        <p:txBody>
          <a:bodyPr>
            <a:normAutofit/>
          </a:bodyPr>
          <a:lstStyle/>
          <a:p>
            <a:r>
              <a:rPr lang="de-DE" u="sng" dirty="0"/>
              <a:t>Der Mythos des Weiblichen </a:t>
            </a:r>
          </a:p>
          <a:p>
            <a:r>
              <a:rPr lang="de-DE" dirty="0"/>
              <a:t>Die Mythen (für Beauvoir grundsätzlich falsche Darstellungen der Wirklichkeit) der abendländischen patriarchalischen Tradition drücken alle -die Schöpfungsmythen voran- die Nachrangigkeit der Frau aus. </a:t>
            </a:r>
          </a:p>
          <a:p>
            <a:r>
              <a:rPr lang="de-DE" u="sng" dirty="0"/>
              <a:t>Weiblichkeit als soziale Konstruktion</a:t>
            </a:r>
            <a:r>
              <a:rPr lang="de-DE" dirty="0"/>
              <a:t>. Das weibliche Sein ist ein </a:t>
            </a:r>
            <a:r>
              <a:rPr lang="de-DE" dirty="0" err="1"/>
              <a:t>Gewordensein</a:t>
            </a:r>
            <a:r>
              <a:rPr lang="de-DE" dirty="0"/>
              <a:t>. </a:t>
            </a:r>
          </a:p>
          <a:p>
            <a:r>
              <a:rPr lang="de-DE" dirty="0"/>
              <a:t>Die berühmteste These von Beauvoirs Buch: </a:t>
            </a:r>
          </a:p>
          <a:p>
            <a:r>
              <a:rPr lang="de-DE" b="1" u="sng" dirty="0">
                <a:solidFill>
                  <a:srgbClr val="FF0000"/>
                </a:solidFill>
              </a:rPr>
              <a:t>Man kommt nicht als Frau zur Welt, man wird es</a:t>
            </a:r>
            <a:r>
              <a:rPr lang="de-DE" dirty="0"/>
              <a:t>. </a:t>
            </a:r>
            <a:r>
              <a:rPr lang="el-GR" dirty="0"/>
              <a:t>(</a:t>
            </a:r>
            <a:r>
              <a:rPr lang="de-DE" dirty="0"/>
              <a:t>S.334.</a:t>
            </a:r>
            <a:r>
              <a:rPr lang="el-G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B627B3-1E59-06B8-32B3-1A469F486540}"/>
              </a:ext>
            </a:extLst>
          </p:cNvPr>
          <p:cNvSpPr>
            <a:spLocks noGrp="1"/>
          </p:cNvSpPr>
          <p:nvPr>
            <p:ph type="title"/>
          </p:nvPr>
        </p:nvSpPr>
        <p:spPr>
          <a:xfrm>
            <a:off x="457200" y="274638"/>
            <a:ext cx="7467600" cy="1143000"/>
          </a:xfrm>
        </p:spPr>
        <p:txBody>
          <a:bodyPr anchor="b">
            <a:normAutofit fontScale="90000"/>
          </a:bodyPr>
          <a:lstStyle/>
          <a:p>
            <a:pPr>
              <a:lnSpc>
                <a:spcPct val="90000"/>
              </a:lnSpc>
            </a:pPr>
            <a:br>
              <a:rPr lang="de-DE" sz="1400" dirty="0"/>
            </a:br>
            <a:br>
              <a:rPr lang="de-DE" sz="1400" dirty="0"/>
            </a:br>
            <a:br>
              <a:rPr lang="de-DE" sz="1400" dirty="0"/>
            </a:br>
            <a:br>
              <a:rPr lang="de-DE" sz="1400" dirty="0"/>
            </a:br>
            <a:r>
              <a:rPr lang="de-DE" sz="2800" dirty="0"/>
              <a:t>Die Wegbereiterinnen der feministischen Frauenbildforschung </a:t>
            </a:r>
            <a:endParaRPr lang="el-GR" sz="2800" dirty="0"/>
          </a:p>
        </p:txBody>
      </p:sp>
      <p:sp>
        <p:nvSpPr>
          <p:cNvPr id="8" name="Θέση περιεχομένου 7">
            <a:extLst>
              <a:ext uri="{FF2B5EF4-FFF2-40B4-BE49-F238E27FC236}">
                <a16:creationId xmlns:a16="http://schemas.microsoft.com/office/drawing/2014/main" id="{9533F572-C291-9ED7-34C0-430F7D513FAC}"/>
              </a:ext>
            </a:extLst>
          </p:cNvPr>
          <p:cNvSpPr>
            <a:spLocks noGrp="1"/>
          </p:cNvSpPr>
          <p:nvPr>
            <p:ph sz="quarter" idx="1"/>
          </p:nvPr>
        </p:nvSpPr>
        <p:spPr>
          <a:xfrm>
            <a:off x="457200" y="1600200"/>
            <a:ext cx="3657600" cy="4572000"/>
          </a:xfrm>
        </p:spPr>
        <p:txBody>
          <a:bodyPr>
            <a:normAutofit/>
          </a:bodyPr>
          <a:lstStyle/>
          <a:p>
            <a:endParaRPr lang="de-DE" dirty="0"/>
          </a:p>
          <a:p>
            <a:r>
              <a:rPr lang="de-DE" dirty="0"/>
              <a:t>a. Virginia Woolf (1882- 1941) : </a:t>
            </a:r>
          </a:p>
          <a:p>
            <a:pPr marL="0" indent="0">
              <a:buNone/>
            </a:pPr>
            <a:r>
              <a:rPr lang="de-DE" i="1" dirty="0"/>
              <a:t>Ein eigenes Zimmer </a:t>
            </a:r>
            <a:r>
              <a:rPr lang="de-DE" dirty="0"/>
              <a:t>(A Room </a:t>
            </a:r>
            <a:r>
              <a:rPr lang="de-DE" dirty="0" err="1"/>
              <a:t>of</a:t>
            </a:r>
            <a:r>
              <a:rPr lang="de-DE" dirty="0"/>
              <a:t> </a:t>
            </a:r>
            <a:r>
              <a:rPr lang="de-DE" dirty="0" err="1"/>
              <a:t>One’s</a:t>
            </a:r>
            <a:r>
              <a:rPr lang="de-DE" dirty="0"/>
              <a:t> Own, 1929) </a:t>
            </a:r>
            <a:endParaRPr lang="el-GR" dirty="0"/>
          </a:p>
          <a:p>
            <a:endParaRPr lang="el-GR" dirty="0"/>
          </a:p>
        </p:txBody>
      </p:sp>
      <p:pic>
        <p:nvPicPr>
          <p:cNvPr id="5" name="Picture 2">
            <a:extLst>
              <a:ext uri="{FF2B5EF4-FFF2-40B4-BE49-F238E27FC236}">
                <a16:creationId xmlns:a16="http://schemas.microsoft.com/office/drawing/2014/main" id="{BDDE4E83-F089-EC4A-DFDB-3DFE62B2D01B}"/>
              </a:ext>
            </a:extLst>
          </p:cNvPr>
          <p:cNvPicPr>
            <a:picLocks noGrp="1" noChangeAspect="1" noChangeArrowheads="1"/>
          </p:cNvPicPr>
          <p:nvPr>
            <p:ph sz="quarter" idx="2"/>
          </p:nvPr>
        </p:nvPicPr>
        <p:blipFill>
          <a:blip r:embed="rId2" cstate="print"/>
          <a:srcRect b="8397"/>
          <a:stretch/>
        </p:blipFill>
        <p:spPr bwMode="auto">
          <a:xfrm>
            <a:off x="4270248" y="1600200"/>
            <a:ext cx="3657600" cy="4572000"/>
          </a:xfrm>
          <a:prstGeom prst="rect">
            <a:avLst/>
          </a:prstGeom>
          <a:noFill/>
          <a:ln w="9525">
            <a:noFill/>
            <a:miter lim="800000"/>
            <a:headEnd/>
            <a:tailEnd/>
          </a:ln>
          <a:effectLst/>
        </p:spPr>
      </p:pic>
    </p:spTree>
    <p:extLst>
      <p:ext uri="{BB962C8B-B14F-4D97-AF65-F5344CB8AC3E}">
        <p14:creationId xmlns:p14="http://schemas.microsoft.com/office/powerpoint/2010/main" val="267660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5EDCF-C3EA-E7B6-C5C5-240E9477AF62}"/>
            </a:ext>
          </a:extLst>
        </p:cNvPr>
        <p:cNvGrpSpPr/>
        <p:nvPr/>
      </p:nvGrpSpPr>
      <p:grpSpPr>
        <a:xfrm>
          <a:off x="0" y="0"/>
          <a:ext cx="0" cy="0"/>
          <a:chOff x="0" y="0"/>
          <a:chExt cx="0" cy="0"/>
        </a:xfrm>
      </p:grpSpPr>
      <p:sp>
        <p:nvSpPr>
          <p:cNvPr id="2" name="1 - Τίτλος">
            <a:extLst>
              <a:ext uri="{FF2B5EF4-FFF2-40B4-BE49-F238E27FC236}">
                <a16:creationId xmlns:a16="http://schemas.microsoft.com/office/drawing/2014/main" id="{671D2840-09AD-B563-1951-6FBC3FBC66F9}"/>
              </a:ext>
            </a:extLst>
          </p:cNvPr>
          <p:cNvSpPr>
            <a:spLocks noGrp="1"/>
          </p:cNvSpPr>
          <p:nvPr>
            <p:ph type="title"/>
          </p:nvPr>
        </p:nvSpPr>
        <p:spPr>
          <a:xfrm>
            <a:off x="457200" y="274638"/>
            <a:ext cx="7467600" cy="1143000"/>
          </a:xfrm>
        </p:spPr>
        <p:txBody>
          <a:bodyPr anchor="b">
            <a:normAutofit/>
          </a:bodyPr>
          <a:lstStyle/>
          <a:p>
            <a:r>
              <a:rPr lang="de-DE" dirty="0"/>
              <a:t>Simone de Beauvoir</a:t>
            </a:r>
            <a:endParaRPr lang="el-GR" dirty="0"/>
          </a:p>
        </p:txBody>
      </p:sp>
      <p:pic>
        <p:nvPicPr>
          <p:cNvPr id="1026" name="Picture 2" descr="Εικόνα που περιέχει άτομο, ανθρώπινο πρόσωπο, ρουχισμός, εξωτερικός χώρος/ύπαιθρος&#10;&#10;Το περιεχόμενο που δημιουργείται από τεχνολογία AI ενδέχεται να είναι εσφαλμένο.">
            <a:extLst>
              <a:ext uri="{FF2B5EF4-FFF2-40B4-BE49-F238E27FC236}">
                <a16:creationId xmlns:a16="http://schemas.microsoft.com/office/drawing/2014/main" id="{3B932E45-1FCB-63CE-DC9C-024284A58004}"/>
              </a:ext>
            </a:extLst>
          </p:cNvPr>
          <p:cNvPicPr>
            <a:picLocks noGrp="1" noChangeAspect="1" noChangeArrowheads="1"/>
          </p:cNvPicPr>
          <p:nvPr>
            <p:ph sz="quarter" idx="1"/>
          </p:nvPr>
        </p:nvPicPr>
        <p:blipFill>
          <a:blip r:embed="rId2" cstate="print"/>
          <a:srcRect l="44434" r="10766" b="-1"/>
          <a:stretch/>
        </p:blipFill>
        <p:spPr bwMode="auto">
          <a:xfrm>
            <a:off x="457200" y="1600200"/>
            <a:ext cx="3657600" cy="4572000"/>
          </a:xfrm>
          <a:prstGeom prst="rect">
            <a:avLst/>
          </a:prstGeom>
          <a:noFill/>
          <a:ln w="9525">
            <a:noFill/>
            <a:miter lim="800000"/>
            <a:headEnd/>
            <a:tailEnd/>
          </a:ln>
          <a:effectLst/>
        </p:spPr>
      </p:pic>
      <p:sp>
        <p:nvSpPr>
          <p:cNvPr id="1031" name="Content Placeholder 2">
            <a:extLst>
              <a:ext uri="{FF2B5EF4-FFF2-40B4-BE49-F238E27FC236}">
                <a16:creationId xmlns:a16="http://schemas.microsoft.com/office/drawing/2014/main" id="{79088EA5-04CD-B3C4-6ED0-90ADDFCF2817}"/>
              </a:ext>
            </a:extLst>
          </p:cNvPr>
          <p:cNvSpPr>
            <a:spLocks noGrp="1"/>
          </p:cNvSpPr>
          <p:nvPr>
            <p:ph sz="quarter" idx="2"/>
          </p:nvPr>
        </p:nvSpPr>
        <p:spPr>
          <a:xfrm>
            <a:off x="4270248" y="1600200"/>
            <a:ext cx="3657600" cy="4572000"/>
          </a:xfrm>
        </p:spPr>
        <p:txBody>
          <a:bodyPr>
            <a:normAutofit/>
          </a:bodyPr>
          <a:lstStyle/>
          <a:p>
            <a:r>
              <a:rPr lang="de-DE" dirty="0"/>
              <a:t>b. </a:t>
            </a:r>
            <a:r>
              <a:rPr lang="de-DE" b="1" dirty="0"/>
              <a:t>Simone de Beauvoir (1908-1986) </a:t>
            </a:r>
          </a:p>
          <a:p>
            <a:endParaRPr lang="de-DE" b="1" dirty="0"/>
          </a:p>
          <a:p>
            <a:r>
              <a:rPr lang="de-DE" i="1" dirty="0"/>
              <a:t>Das andere Geschlecht </a:t>
            </a:r>
            <a:r>
              <a:rPr lang="de-DE" dirty="0"/>
              <a:t>(Le </a:t>
            </a:r>
            <a:r>
              <a:rPr lang="de-DE" dirty="0" err="1"/>
              <a:t>deuxième</a:t>
            </a:r>
            <a:r>
              <a:rPr lang="de-DE" dirty="0"/>
              <a:t> sexe, 1949)</a:t>
            </a:r>
            <a:endParaRPr lang="el-GR" dirty="0"/>
          </a:p>
          <a:p>
            <a:endParaRPr lang="en-US" dirty="0"/>
          </a:p>
        </p:txBody>
      </p:sp>
    </p:spTree>
    <p:extLst>
      <p:ext uri="{BB962C8B-B14F-4D97-AF65-F5344CB8AC3E}">
        <p14:creationId xmlns:p14="http://schemas.microsoft.com/office/powerpoint/2010/main" val="689025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Simone de Beauvoir</a:t>
            </a:r>
            <a:endParaRPr lang="el-GR"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857224" y="2786058"/>
            <a:ext cx="3005142" cy="2428892"/>
          </a:xfrm>
          <a:prstGeom prst="rect">
            <a:avLst/>
          </a:prstGeom>
          <a:noFill/>
          <a:ln w="9525">
            <a:noFill/>
            <a:miter lim="800000"/>
            <a:headEnd/>
            <a:tailEnd/>
          </a:ln>
          <a:effectLst/>
        </p:spPr>
      </p:pic>
      <p:pic>
        <p:nvPicPr>
          <p:cNvPr id="2051" name="Picture 3"/>
          <p:cNvPicPr>
            <a:picLocks noGrp="1" noChangeAspect="1" noChangeArrowheads="1"/>
          </p:cNvPicPr>
          <p:nvPr>
            <p:ph sz="quarter" idx="2"/>
          </p:nvPr>
        </p:nvPicPr>
        <p:blipFill>
          <a:blip r:embed="rId3" cstate="print"/>
          <a:stretch>
            <a:fillRect/>
          </a:stretch>
        </p:blipFill>
        <p:spPr bwMode="auto">
          <a:xfrm>
            <a:off x="5386705" y="2861310"/>
            <a:ext cx="1424940" cy="204978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quarter" idx="1"/>
          </p:nvPr>
        </p:nvSpPr>
        <p:spPr/>
        <p:txBody>
          <a:bodyPr/>
          <a:lstStyle/>
          <a:p>
            <a:r>
              <a:rPr lang="de-DE" u="sng" dirty="0"/>
              <a:t>Die amerikanische Schule </a:t>
            </a:r>
            <a:endParaRPr lang="el-GR" u="sng" dirty="0"/>
          </a:p>
          <a:p>
            <a:endParaRPr lang="el-GR" dirty="0"/>
          </a:p>
          <a:p>
            <a:r>
              <a:rPr lang="de-DE" dirty="0"/>
              <a:t>Literatur ist nicht neutral. Sie produziert und reproduziert Herrschaftsverhältnisse in der patriarchalischen Gesellschaft.</a:t>
            </a:r>
            <a:endParaRPr lang="el-GR" dirty="0"/>
          </a:p>
          <a:p>
            <a:endParaRPr lang="el-GR" dirty="0"/>
          </a:p>
          <a:p>
            <a:r>
              <a:rPr lang="de-DE" dirty="0"/>
              <a:t>Kate Millet</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C656D0-661E-8FF4-B7C3-EF8DF0987836}"/>
              </a:ext>
            </a:extLst>
          </p:cNvPr>
          <p:cNvSpPr>
            <a:spLocks noGrp="1"/>
          </p:cNvSpPr>
          <p:nvPr>
            <p:ph type="title"/>
          </p:nvPr>
        </p:nvSpPr>
        <p:spPr>
          <a:xfrm>
            <a:off x="457200" y="274638"/>
            <a:ext cx="7467600" cy="1143000"/>
          </a:xfrm>
        </p:spPr>
        <p:txBody>
          <a:bodyPr anchor="b">
            <a:normAutofit/>
          </a:bodyPr>
          <a:lstStyle/>
          <a:p>
            <a:r>
              <a:rPr lang="de-DE" dirty="0"/>
              <a:t>Virginia Woolf, A Room </a:t>
            </a:r>
            <a:r>
              <a:rPr lang="de-DE" dirty="0" err="1"/>
              <a:t>of</a:t>
            </a:r>
            <a:r>
              <a:rPr lang="de-DE" dirty="0"/>
              <a:t> </a:t>
            </a:r>
            <a:r>
              <a:rPr lang="de-DE" dirty="0" err="1"/>
              <a:t>One’s</a:t>
            </a:r>
            <a:r>
              <a:rPr lang="de-DE" dirty="0"/>
              <a:t> Own 1929, Ein Zimmer für sich allein</a:t>
            </a:r>
            <a:r>
              <a:rPr lang="el-GR" dirty="0"/>
              <a:t>.</a:t>
            </a:r>
          </a:p>
        </p:txBody>
      </p:sp>
      <p:sp>
        <p:nvSpPr>
          <p:cNvPr id="4" name="Θέση περιεχομένου 3">
            <a:extLst>
              <a:ext uri="{FF2B5EF4-FFF2-40B4-BE49-F238E27FC236}">
                <a16:creationId xmlns:a16="http://schemas.microsoft.com/office/drawing/2014/main" id="{4B6837CD-AD11-426D-76CF-2AAFFE25B949}"/>
              </a:ext>
            </a:extLst>
          </p:cNvPr>
          <p:cNvSpPr>
            <a:spLocks noGrp="1"/>
          </p:cNvSpPr>
          <p:nvPr>
            <p:ph sz="quarter" idx="1"/>
          </p:nvPr>
        </p:nvSpPr>
        <p:spPr>
          <a:xfrm>
            <a:off x="457200" y="1600200"/>
            <a:ext cx="3657600" cy="4572000"/>
          </a:xfrm>
        </p:spPr>
        <p:txBody>
          <a:bodyPr>
            <a:normAutofit lnSpcReduction="10000"/>
          </a:bodyPr>
          <a:lstStyle/>
          <a:p>
            <a:r>
              <a:rPr lang="de-DE" dirty="0"/>
              <a:t>Initiatorin der feministischen</a:t>
            </a:r>
            <a:r>
              <a:rPr lang="el-GR" dirty="0"/>
              <a:t> </a:t>
            </a:r>
            <a:r>
              <a:rPr lang="de-DE" dirty="0"/>
              <a:t>Literaturwissenschaft </a:t>
            </a:r>
            <a:endParaRPr lang="el-GR" dirty="0"/>
          </a:p>
          <a:p>
            <a:r>
              <a:rPr lang="de-DE" dirty="0"/>
              <a:t>Aus dem Vortrag zum Thema </a:t>
            </a:r>
            <a:r>
              <a:rPr lang="el-GR" dirty="0"/>
              <a:t>«</a:t>
            </a:r>
            <a:r>
              <a:rPr lang="de-DE" dirty="0"/>
              <a:t>Women and Fiction</a:t>
            </a:r>
            <a:r>
              <a:rPr lang="el-GR" dirty="0"/>
              <a:t>»</a:t>
            </a:r>
            <a:r>
              <a:rPr lang="de-DE" dirty="0"/>
              <a:t>, den sie an der Universität Cambridge gehalten hatte.</a:t>
            </a:r>
            <a:endParaRPr lang="el-GR" dirty="0"/>
          </a:p>
          <a:p>
            <a:r>
              <a:rPr lang="de-DE" dirty="0"/>
              <a:t> Zwischenform: essayistischer Diskurs + fiktionale Ich-Erzählung</a:t>
            </a:r>
            <a:endParaRPr lang="el-GR" dirty="0"/>
          </a:p>
          <a:p>
            <a:endParaRPr lang="el-GR" dirty="0"/>
          </a:p>
        </p:txBody>
      </p:sp>
      <p:pic>
        <p:nvPicPr>
          <p:cNvPr id="1026" name="Picture 2" descr="Εικόνα που περιέχει κείμενο, βιβλίο, ζωγραφική, έπιπλα&#10;&#10;Το περιεχόμενο που δημιουργείται από τεχνολογία AI ενδέχεται να είναι εσφαλμένο.">
            <a:extLst>
              <a:ext uri="{FF2B5EF4-FFF2-40B4-BE49-F238E27FC236}">
                <a16:creationId xmlns:a16="http://schemas.microsoft.com/office/drawing/2014/main" id="{6CD6EE03-6AC9-0756-9392-E09F45EE9D9F}"/>
              </a:ext>
            </a:extLst>
          </p:cNvPr>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tretch>
            <a:fillRect/>
          </a:stretch>
        </p:blipFill>
        <p:spPr bwMode="auto">
          <a:xfrm>
            <a:off x="4573143" y="1600200"/>
            <a:ext cx="3051810" cy="4572000"/>
          </a:xfrm>
          <a:prstGeom prst="rect">
            <a:avLst/>
          </a:prstGeom>
          <a:solidFill>
            <a:srgbClr val="FFFFFF"/>
          </a:solidFill>
        </p:spPr>
      </p:pic>
    </p:spTree>
    <p:extLst>
      <p:ext uri="{BB962C8B-B14F-4D97-AF65-F5344CB8AC3E}">
        <p14:creationId xmlns:p14="http://schemas.microsoft.com/office/powerpoint/2010/main" val="416156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5018FB-7196-99FF-EFE1-DF5FA00A6B05}"/>
              </a:ext>
            </a:extLst>
          </p:cNvPr>
          <p:cNvSpPr>
            <a:spLocks noGrp="1"/>
          </p:cNvSpPr>
          <p:nvPr>
            <p:ph type="title"/>
          </p:nvPr>
        </p:nvSpPr>
        <p:spPr>
          <a:xfrm>
            <a:off x="457200" y="274638"/>
            <a:ext cx="7467600" cy="1143000"/>
          </a:xfrm>
        </p:spPr>
        <p:txBody>
          <a:bodyPr anchor="b">
            <a:normAutofit/>
          </a:bodyPr>
          <a:lstStyle/>
          <a:p>
            <a:r>
              <a:rPr lang="de-DE" dirty="0"/>
              <a:t> Ein Zimmer für sich allein</a:t>
            </a:r>
            <a:br>
              <a:rPr lang="el-GR" dirty="0"/>
            </a:br>
            <a:endParaRPr lang="el-GR" dirty="0"/>
          </a:p>
        </p:txBody>
      </p:sp>
      <p:sp>
        <p:nvSpPr>
          <p:cNvPr id="4" name="Θέση περιεχομένου 3">
            <a:extLst>
              <a:ext uri="{FF2B5EF4-FFF2-40B4-BE49-F238E27FC236}">
                <a16:creationId xmlns:a16="http://schemas.microsoft.com/office/drawing/2014/main" id="{03B37D00-9249-6F3B-BB1B-26AB13ACAFC3}"/>
              </a:ext>
            </a:extLst>
          </p:cNvPr>
          <p:cNvSpPr>
            <a:spLocks noGrp="1"/>
          </p:cNvSpPr>
          <p:nvPr>
            <p:ph sz="quarter" idx="1"/>
          </p:nvPr>
        </p:nvSpPr>
        <p:spPr>
          <a:xfrm>
            <a:off x="457200" y="1600200"/>
            <a:ext cx="3657600" cy="4572000"/>
          </a:xfrm>
        </p:spPr>
        <p:txBody>
          <a:bodyPr>
            <a:normAutofit lnSpcReduction="10000"/>
          </a:bodyPr>
          <a:lstStyle/>
          <a:p>
            <a:pPr>
              <a:lnSpc>
                <a:spcPct val="90000"/>
              </a:lnSpc>
            </a:pPr>
            <a:r>
              <a:rPr lang="de-DE" sz="1900" dirty="0"/>
              <a:t>I. Literaturgeschichte vor dem 18. Jh. </a:t>
            </a:r>
            <a:endParaRPr lang="el-GR" sz="1900" dirty="0"/>
          </a:p>
          <a:p>
            <a:pPr>
              <a:lnSpc>
                <a:spcPct val="90000"/>
              </a:lnSpc>
            </a:pPr>
            <a:r>
              <a:rPr lang="de-DE" sz="1900" dirty="0"/>
              <a:t>Woolf stellt die Frage nach dem Fehlen von großen weiblichen Namen in der</a:t>
            </a:r>
            <a:r>
              <a:rPr lang="el-GR" sz="1900" dirty="0"/>
              <a:t> </a:t>
            </a:r>
            <a:r>
              <a:rPr lang="de-DE" sz="1900" dirty="0"/>
              <a:t>Literaturgeschichte.</a:t>
            </a:r>
          </a:p>
          <a:p>
            <a:pPr>
              <a:lnSpc>
                <a:spcPct val="90000"/>
              </a:lnSpc>
            </a:pPr>
            <a:r>
              <a:rPr lang="de-DE" sz="1900" dirty="0"/>
              <a:t> </a:t>
            </a:r>
            <a:r>
              <a:rPr lang="de-DE" sz="1800" dirty="0">
                <a:effectLst/>
                <a:latin typeface="Times New Roman" panose="02020603050405020304" pitchFamily="18" charset="0"/>
                <a:ea typeface="Times New Roman" panose="02020603050405020304" pitchFamily="18" charset="0"/>
              </a:rPr>
              <a:t>Sie argumentiert, dass dies  nicht auf weibliche Unfähigkeit zu geistigen Leistungen zurückzuführen sei, sondern auf die gesellschaftlichen Bedingungen weiblicher Existenz. </a:t>
            </a:r>
            <a:endParaRPr lang="el-GR" sz="1900" dirty="0"/>
          </a:p>
          <a:p>
            <a:pPr>
              <a:lnSpc>
                <a:spcPct val="90000"/>
              </a:lnSpc>
            </a:pPr>
            <a:r>
              <a:rPr lang="de-DE" sz="1900" dirty="0">
                <a:highlight>
                  <a:srgbClr val="FFFF00"/>
                </a:highlight>
              </a:rPr>
              <a:t>1. </a:t>
            </a:r>
            <a:r>
              <a:rPr lang="de-DE" sz="1900" dirty="0"/>
              <a:t>Unterdrückung weiblicher Kreativität als Folge von gesellschaftlichen Verhältnissen. </a:t>
            </a:r>
            <a:endParaRPr lang="el-GR" sz="1900" dirty="0"/>
          </a:p>
          <a:p>
            <a:pPr>
              <a:lnSpc>
                <a:spcPct val="90000"/>
              </a:lnSpc>
            </a:pPr>
            <a:r>
              <a:rPr lang="de-DE" sz="1900" dirty="0"/>
              <a:t> </a:t>
            </a:r>
            <a:endParaRPr lang="el-GR" sz="1900" dirty="0"/>
          </a:p>
          <a:p>
            <a:pPr>
              <a:lnSpc>
                <a:spcPct val="90000"/>
              </a:lnSpc>
            </a:pPr>
            <a:endParaRPr lang="el-GR" sz="1900" dirty="0"/>
          </a:p>
        </p:txBody>
      </p:sp>
      <p:pic>
        <p:nvPicPr>
          <p:cNvPr id="5" name="Picture 3" descr="Εικόνα που περιέχει ανθρώπινο πρόσωπο, πορτραίτο, άτομο, σκίτσο/σχέδιο&#10;&#10;Το περιεχόμενο που δημιουργείται από τεχνολογία AI ενδέχεται να είναι εσφαλμένο.">
            <a:extLst>
              <a:ext uri="{FF2B5EF4-FFF2-40B4-BE49-F238E27FC236}">
                <a16:creationId xmlns:a16="http://schemas.microsoft.com/office/drawing/2014/main" id="{7F36BD69-69F2-D370-A087-A8948F1596E8}"/>
              </a:ext>
            </a:extLst>
          </p:cNvPr>
          <p:cNvPicPr>
            <a:picLocks noGrp="1" noChangeAspect="1" noChangeArrowheads="1"/>
          </p:cNvPicPr>
          <p:nvPr>
            <p:ph sz="quarter" idx="2"/>
          </p:nvPr>
        </p:nvPicPr>
        <p:blipFill>
          <a:blip r:embed="rId2" cstate="print"/>
          <a:srcRect r="1" b="2560"/>
          <a:stretch/>
        </p:blipFill>
        <p:spPr bwMode="auto">
          <a:xfrm>
            <a:off x="4270248" y="1600200"/>
            <a:ext cx="3657600" cy="4572000"/>
          </a:xfrm>
          <a:prstGeom prst="rect">
            <a:avLst/>
          </a:prstGeom>
          <a:noFill/>
          <a:ln w="9525">
            <a:noFill/>
            <a:miter lim="800000"/>
            <a:headEnd/>
            <a:tailEnd/>
          </a:ln>
          <a:effectLst/>
        </p:spPr>
      </p:pic>
    </p:spTree>
    <p:extLst>
      <p:ext uri="{BB962C8B-B14F-4D97-AF65-F5344CB8AC3E}">
        <p14:creationId xmlns:p14="http://schemas.microsoft.com/office/powerpoint/2010/main" val="3687757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D4512-D9CC-A0AC-16F3-DA01D3D23693}"/>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72220A3C-EB27-209A-C03E-673FAF5F2887}"/>
              </a:ext>
            </a:extLst>
          </p:cNvPr>
          <p:cNvSpPr>
            <a:spLocks noGrp="1"/>
          </p:cNvSpPr>
          <p:nvPr>
            <p:ph type="title"/>
          </p:nvPr>
        </p:nvSpPr>
        <p:spPr>
          <a:xfrm>
            <a:off x="457200" y="274638"/>
            <a:ext cx="7467600" cy="1143000"/>
          </a:xfrm>
        </p:spPr>
        <p:txBody>
          <a:bodyPr anchor="b">
            <a:normAutofit/>
          </a:bodyPr>
          <a:lstStyle/>
          <a:p>
            <a:r>
              <a:rPr lang="de-DE" dirty="0"/>
              <a:t> Ein Zimmer für sich allein</a:t>
            </a:r>
            <a:br>
              <a:rPr lang="el-GR" dirty="0"/>
            </a:br>
            <a:endParaRPr lang="el-GR" dirty="0"/>
          </a:p>
        </p:txBody>
      </p:sp>
      <p:sp>
        <p:nvSpPr>
          <p:cNvPr id="4" name="Θέση περιεχομένου 3">
            <a:extLst>
              <a:ext uri="{FF2B5EF4-FFF2-40B4-BE49-F238E27FC236}">
                <a16:creationId xmlns:a16="http://schemas.microsoft.com/office/drawing/2014/main" id="{0540B9F1-F126-6B07-01BB-04D2AF19A4B9}"/>
              </a:ext>
            </a:extLst>
          </p:cNvPr>
          <p:cNvSpPr>
            <a:spLocks noGrp="1"/>
          </p:cNvSpPr>
          <p:nvPr>
            <p:ph sz="quarter" idx="1"/>
          </p:nvPr>
        </p:nvSpPr>
        <p:spPr>
          <a:xfrm>
            <a:off x="457200" y="1600200"/>
            <a:ext cx="3657600" cy="4572000"/>
          </a:xfrm>
        </p:spPr>
        <p:txBody>
          <a:bodyPr>
            <a:normAutofit fontScale="92500" lnSpcReduction="10000"/>
          </a:bodyPr>
          <a:lstStyle/>
          <a:p>
            <a:pPr>
              <a:lnSpc>
                <a:spcPct val="90000"/>
              </a:lnSpc>
            </a:pPr>
            <a:r>
              <a:rPr lang="de-DE" sz="1800" dirty="0">
                <a:effectLst/>
                <a:latin typeface="Times New Roman" panose="02020603050405020304" pitchFamily="18" charset="0"/>
                <a:ea typeface="Times New Roman" panose="02020603050405020304" pitchFamily="18" charset="0"/>
                <a:cs typeface="Times New Roman" panose="02020603050405020304" pitchFamily="18" charset="0"/>
              </a:rPr>
              <a:t>Jahrhunderte lang war für die Frauen ein Leben als Schriftstellerinnen  undenkbar, da sie  – gezwungen zu einer häuslichen Existenz im Dienste anderer – von Bildung und Wissen ausgeschlossen waren. </a:t>
            </a:r>
          </a:p>
          <a:p>
            <a:pPr>
              <a:lnSpc>
                <a:spcPct val="90000"/>
              </a:lnSpc>
            </a:pPr>
            <a:endParaRPr lang="de-D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90000"/>
              </a:lnSpc>
            </a:pPr>
            <a:r>
              <a:rPr lang="de-DE" sz="1900" dirty="0">
                <a:latin typeface="Times New Roman" panose="02020603050405020304" pitchFamily="18" charset="0"/>
                <a:cs typeface="Times New Roman" panose="02020603050405020304" pitchFamily="18" charset="0"/>
              </a:rPr>
              <a:t>Woolfs Forderung: „Eine Frau muss Geld und ein eigenes Zimmer haben, um schreiben zu können“.</a:t>
            </a:r>
          </a:p>
          <a:p>
            <a:pPr>
              <a:lnSpc>
                <a:spcPct val="90000"/>
              </a:lnSpc>
            </a:pPr>
            <a:r>
              <a:rPr lang="de-DE" sz="1800" dirty="0">
                <a:latin typeface="Times New Roman" panose="02020603050405020304" pitchFamily="18" charset="0"/>
                <a:ea typeface="Times New Roman" panose="02020603050405020304" pitchFamily="18" charset="0"/>
                <a:cs typeface="Times New Roman" panose="02020603050405020304" pitchFamily="18" charset="0"/>
              </a:rPr>
              <a:t>Die k</a:t>
            </a:r>
            <a:r>
              <a:rPr lang="de-DE" sz="1800" dirty="0">
                <a:effectLst/>
                <a:latin typeface="Times New Roman" panose="02020603050405020304" pitchFamily="18" charset="0"/>
                <a:ea typeface="Times New Roman" panose="02020603050405020304" pitchFamily="18" charset="0"/>
                <a:cs typeface="Times New Roman" panose="02020603050405020304" pitchFamily="18" charset="0"/>
              </a:rPr>
              <a:t>ünstlerische Produktion ist  Woolf  zufolge kein rein geistiger und von den gesellschaftlichen Verhältnissen unabhängiger, sondern fundamental mit ökonomischen Voraussetzungen verknüpft.</a:t>
            </a:r>
            <a:endParaRPr lang="el-GR" sz="1900" dirty="0">
              <a:latin typeface="Times New Roman" panose="02020603050405020304" pitchFamily="18" charset="0"/>
              <a:cs typeface="Times New Roman" panose="02020603050405020304" pitchFamily="18" charset="0"/>
            </a:endParaRPr>
          </a:p>
          <a:p>
            <a:pPr>
              <a:lnSpc>
                <a:spcPct val="90000"/>
              </a:lnSpc>
            </a:pPr>
            <a:r>
              <a:rPr lang="de-DE" sz="1900" dirty="0">
                <a:latin typeface="Times New Roman" panose="02020603050405020304" pitchFamily="18" charset="0"/>
                <a:cs typeface="Times New Roman" panose="02020603050405020304" pitchFamily="18" charset="0"/>
              </a:rPr>
              <a:t> Ein fiktives Beispiel: Die Schwester Shakespeares. </a:t>
            </a:r>
            <a:endParaRPr lang="el-GR" sz="1900" dirty="0">
              <a:latin typeface="Times New Roman" panose="02020603050405020304" pitchFamily="18" charset="0"/>
              <a:cs typeface="Times New Roman" panose="02020603050405020304" pitchFamily="18" charset="0"/>
            </a:endParaRPr>
          </a:p>
          <a:p>
            <a:pPr>
              <a:lnSpc>
                <a:spcPct val="90000"/>
              </a:lnSpc>
            </a:pPr>
            <a:endParaRPr lang="el-GR" sz="1900" dirty="0"/>
          </a:p>
        </p:txBody>
      </p:sp>
      <p:pic>
        <p:nvPicPr>
          <p:cNvPr id="5" name="Picture 3" descr="Εικόνα που περιέχει ανθρώπινο πρόσωπο, πορτραίτο, άτομο, σκίτσο/σχέδιο&#10;&#10;Το περιεχόμενο που δημιουργείται από τεχνολογία AI ενδέχεται να είναι εσφαλμένο.">
            <a:extLst>
              <a:ext uri="{FF2B5EF4-FFF2-40B4-BE49-F238E27FC236}">
                <a16:creationId xmlns:a16="http://schemas.microsoft.com/office/drawing/2014/main" id="{180D2469-322F-8344-0ADC-26489C5F6921}"/>
              </a:ext>
            </a:extLst>
          </p:cNvPr>
          <p:cNvPicPr>
            <a:picLocks noGrp="1" noChangeAspect="1" noChangeArrowheads="1"/>
          </p:cNvPicPr>
          <p:nvPr>
            <p:ph sz="quarter" idx="2"/>
          </p:nvPr>
        </p:nvPicPr>
        <p:blipFill>
          <a:blip r:embed="rId2" cstate="print"/>
          <a:srcRect r="1" b="2560"/>
          <a:stretch/>
        </p:blipFill>
        <p:spPr bwMode="auto">
          <a:xfrm>
            <a:off x="4270248" y="1600200"/>
            <a:ext cx="3657600" cy="4572000"/>
          </a:xfrm>
          <a:prstGeom prst="rect">
            <a:avLst/>
          </a:prstGeom>
          <a:noFill/>
          <a:ln w="9525">
            <a:noFill/>
            <a:miter lim="800000"/>
            <a:headEnd/>
            <a:tailEnd/>
          </a:ln>
          <a:effectLst/>
        </p:spPr>
      </p:pic>
    </p:spTree>
    <p:extLst>
      <p:ext uri="{BB962C8B-B14F-4D97-AF65-F5344CB8AC3E}">
        <p14:creationId xmlns:p14="http://schemas.microsoft.com/office/powerpoint/2010/main" val="215212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6DC990-8DC9-0FAD-9766-89E6067A75D3}"/>
              </a:ext>
            </a:extLst>
          </p:cNvPr>
          <p:cNvSpPr>
            <a:spLocks noGrp="1"/>
          </p:cNvSpPr>
          <p:nvPr>
            <p:ph type="title"/>
          </p:nvPr>
        </p:nvSpPr>
        <p:spPr>
          <a:xfrm>
            <a:off x="457200" y="274638"/>
            <a:ext cx="7467600" cy="1143000"/>
          </a:xfrm>
        </p:spPr>
        <p:txBody>
          <a:bodyPr anchor="b">
            <a:normAutofit/>
          </a:bodyPr>
          <a:lstStyle/>
          <a:p>
            <a:r>
              <a:rPr lang="de-DE" dirty="0"/>
              <a:t>Ein Zimmer für sich allein</a:t>
            </a:r>
            <a:endParaRPr lang="el-GR" dirty="0"/>
          </a:p>
        </p:txBody>
      </p:sp>
      <p:sp>
        <p:nvSpPr>
          <p:cNvPr id="4" name="Θέση περιεχομένου 3">
            <a:extLst>
              <a:ext uri="{FF2B5EF4-FFF2-40B4-BE49-F238E27FC236}">
                <a16:creationId xmlns:a16="http://schemas.microsoft.com/office/drawing/2014/main" id="{3F827D25-BEFC-BA73-3515-1FFADED90514}"/>
              </a:ext>
            </a:extLst>
          </p:cNvPr>
          <p:cNvSpPr>
            <a:spLocks noGrp="1"/>
          </p:cNvSpPr>
          <p:nvPr>
            <p:ph sz="quarter" idx="1"/>
          </p:nvPr>
        </p:nvSpPr>
        <p:spPr>
          <a:xfrm>
            <a:off x="457200" y="1600200"/>
            <a:ext cx="3657600" cy="4572000"/>
          </a:xfrm>
        </p:spPr>
        <p:txBody>
          <a:bodyPr>
            <a:normAutofit/>
          </a:bodyPr>
          <a:lstStyle/>
          <a:p>
            <a:pPr>
              <a:lnSpc>
                <a:spcPct val="90000"/>
              </a:lnSpc>
            </a:pPr>
            <a:r>
              <a:rPr lang="de-DE" sz="1700" dirty="0">
                <a:highlight>
                  <a:srgbClr val="FFFF00"/>
                </a:highlight>
              </a:rPr>
              <a:t>2. </a:t>
            </a:r>
            <a:r>
              <a:rPr lang="de-DE" sz="1700" dirty="0"/>
              <a:t>Die Frauen verfügen über keine eigene literarische Tradition (weiblichen Schreibens), während die männlichen Autoren auf eine lange Reihe von Vorbildern zurückblicken können. </a:t>
            </a:r>
            <a:endParaRPr lang="el-GR" sz="1700" dirty="0"/>
          </a:p>
          <a:p>
            <a:pPr>
              <a:lnSpc>
                <a:spcPct val="90000"/>
              </a:lnSpc>
            </a:pPr>
            <a:r>
              <a:rPr lang="de-DE" sz="1700" i="1" dirty="0"/>
              <a:t>Wir denken durch unsere Mütter zurück, wenn wir Frauen sind</a:t>
            </a:r>
            <a:r>
              <a:rPr lang="de-DE" sz="1700" dirty="0"/>
              <a:t>. </a:t>
            </a:r>
            <a:endParaRPr lang="el-GR" sz="1700" dirty="0"/>
          </a:p>
          <a:p>
            <a:pPr>
              <a:lnSpc>
                <a:spcPct val="90000"/>
              </a:lnSpc>
            </a:pPr>
            <a:r>
              <a:rPr lang="de-DE" sz="1700" dirty="0">
                <a:highlight>
                  <a:srgbClr val="FFFF00"/>
                </a:highlight>
              </a:rPr>
              <a:t>3. </a:t>
            </a:r>
            <a:r>
              <a:rPr lang="de-DE" sz="1700" dirty="0"/>
              <a:t>Selbst die Frauen, die Literatur hervorgebracht haben, finden in der traditionellen Geschichtsschreibung keinerlei Berücksichtigung</a:t>
            </a:r>
            <a:endParaRPr lang="el-GR" sz="1700" dirty="0"/>
          </a:p>
        </p:txBody>
      </p:sp>
      <p:pic>
        <p:nvPicPr>
          <p:cNvPr id="2050" name="Picture 2">
            <a:extLst>
              <a:ext uri="{FF2B5EF4-FFF2-40B4-BE49-F238E27FC236}">
                <a16:creationId xmlns:a16="http://schemas.microsoft.com/office/drawing/2014/main" id="{C8B5F1C9-E89F-54DB-7B41-0BD835A76CF2}"/>
              </a:ext>
            </a:extLst>
          </p:cNvPr>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r="20000"/>
          <a:stretch/>
        </p:blipFill>
        <p:spPr bwMode="auto">
          <a:xfrm>
            <a:off x="4270248" y="1600200"/>
            <a:ext cx="3657600" cy="4572000"/>
          </a:xfrm>
          <a:prstGeom prst="rect">
            <a:avLst/>
          </a:prstGeom>
          <a:solidFill>
            <a:srgbClr val="FFFFFF"/>
          </a:solidFill>
        </p:spPr>
      </p:pic>
    </p:spTree>
    <p:extLst>
      <p:ext uri="{BB962C8B-B14F-4D97-AF65-F5344CB8AC3E}">
        <p14:creationId xmlns:p14="http://schemas.microsoft.com/office/powerpoint/2010/main" val="15249434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904</TotalTime>
  <Words>1156</Words>
  <Application>Microsoft Office PowerPoint</Application>
  <PresentationFormat>Προβολή στην οθόνη (4:3)</PresentationFormat>
  <Paragraphs>90</Paragraphs>
  <Slides>19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Century Schoolbook</vt:lpstr>
      <vt:lpstr>Times New Roman</vt:lpstr>
      <vt:lpstr>Wingdings</vt:lpstr>
      <vt:lpstr>Wingdings 2</vt:lpstr>
      <vt:lpstr>Προεξοχή</vt:lpstr>
      <vt:lpstr>Zur Frauenbildforschung </vt:lpstr>
      <vt:lpstr>    Die Wegbereiterinnen der feministischen Frauenbildforschung </vt:lpstr>
      <vt:lpstr>Simone de Beauvoir</vt:lpstr>
      <vt:lpstr>Simone de Beauvoir</vt:lpstr>
      <vt:lpstr>Παρουσίαση του PowerPoint</vt:lpstr>
      <vt:lpstr>Virginia Woolf, A Room of One’s Own 1929, Ein Zimmer für sich allein.</vt:lpstr>
      <vt:lpstr> Ein Zimmer für sich allein </vt:lpstr>
      <vt:lpstr> Ein Zimmer für sich allein </vt:lpstr>
      <vt:lpstr>Ein Zimmer für sich allein</vt:lpstr>
      <vt:lpstr>Ein Zimmer für sich allein</vt:lpstr>
      <vt:lpstr>Ein Zimmer für sich allein</vt:lpstr>
      <vt:lpstr>Ein Zimmer für sich allein</vt:lpstr>
      <vt:lpstr>Ein Zimmer für sich allein</vt:lpstr>
      <vt:lpstr>Simone de Beauvoir : Das andere  Geschlecht (Le Deuxiėme Sexe, 1949)</vt:lpstr>
      <vt:lpstr>Simone de Beauvoir : Das andere  Geschlecht</vt:lpstr>
      <vt:lpstr>Simone de Beauvoir : Das andere  Geschlecht</vt:lpstr>
      <vt:lpstr>Simone de Beauvoir : Das andere  Geschlecht</vt:lpstr>
      <vt:lpstr>Simone de Beauvoir : Das andere  Geschlecht</vt:lpstr>
      <vt:lpstr>Simone de Beauvoir : Das andere  Geschlecht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Zur Frauenbildforschung</dc:title>
  <dc:creator>Anastasia Antonopoul</dc:creator>
  <cp:lastModifiedBy>Anastasia Antonopoulou</cp:lastModifiedBy>
  <cp:revision>76</cp:revision>
  <dcterms:created xsi:type="dcterms:W3CDTF">2020-10-15T15:22:48Z</dcterms:created>
  <dcterms:modified xsi:type="dcterms:W3CDTF">2025-03-27T08:25:45Z</dcterms:modified>
</cp:coreProperties>
</file>