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309" r:id="rId3"/>
    <p:sldId id="310" r:id="rId4"/>
    <p:sldId id="259" r:id="rId5"/>
    <p:sldId id="260" r:id="rId6"/>
    <p:sldId id="264" r:id="rId7"/>
    <p:sldId id="269" r:id="rId8"/>
    <p:sldId id="305" r:id="rId9"/>
    <p:sldId id="301" r:id="rId10"/>
    <p:sldId id="277" r:id="rId11"/>
    <p:sldId id="311" r:id="rId12"/>
    <p:sldId id="295" r:id="rId13"/>
    <p:sldId id="296" r:id="rId14"/>
    <p:sldId id="279" r:id="rId15"/>
    <p:sldId id="297" r:id="rId16"/>
    <p:sldId id="299" r:id="rId17"/>
    <p:sldId id="280" r:id="rId18"/>
    <p:sldId id="298" r:id="rId19"/>
    <p:sldId id="287" r:id="rId20"/>
    <p:sldId id="288" r:id="rId21"/>
    <p:sldId id="29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78" d="100"/>
          <a:sy n="78" d="100"/>
        </p:scale>
        <p:origin x="1589"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8082E-114B-48D3-865F-555BE98C9EB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92F1FD9-6653-4FA2-AD76-29CD66D107FC}">
      <dgm:prSet/>
      <dgm:spPr/>
      <dgm:t>
        <a:bodyPr/>
        <a:lstStyle/>
        <a:p>
          <a:r>
            <a:rPr lang="de-DE"/>
            <a:t>-Überreiche Präsenz</a:t>
          </a:r>
          <a:endParaRPr lang="en-US"/>
        </a:p>
      </dgm:t>
    </dgm:pt>
    <dgm:pt modelId="{87B5A653-EBF5-4736-B142-C8FEA0211A53}" type="parTrans" cxnId="{0769F7EE-22AA-4CEE-B581-2D6857434CF4}">
      <dgm:prSet/>
      <dgm:spPr/>
      <dgm:t>
        <a:bodyPr/>
        <a:lstStyle/>
        <a:p>
          <a:endParaRPr lang="en-US"/>
        </a:p>
      </dgm:t>
    </dgm:pt>
    <dgm:pt modelId="{D40B4B02-6CEA-41C3-8ABC-C5CFD4265B9E}" type="sibTrans" cxnId="{0769F7EE-22AA-4CEE-B581-2D6857434CF4}">
      <dgm:prSet/>
      <dgm:spPr/>
      <dgm:t>
        <a:bodyPr/>
        <a:lstStyle/>
        <a:p>
          <a:endParaRPr lang="en-US"/>
        </a:p>
      </dgm:t>
    </dgm:pt>
    <dgm:pt modelId="{52671E30-3CCC-4BCA-82FF-25A1445184AE}">
      <dgm:prSet/>
      <dgm:spPr/>
      <dgm:t>
        <a:bodyPr/>
        <a:lstStyle/>
        <a:p>
          <a:r>
            <a:rPr lang="de-DE"/>
            <a:t>-Als literarisches Thema ist es von bedeutender Tradition </a:t>
          </a:r>
          <a:endParaRPr lang="en-US"/>
        </a:p>
      </dgm:t>
    </dgm:pt>
    <dgm:pt modelId="{32448569-ACD6-4A77-A13E-F6228A3D14EB}" type="parTrans" cxnId="{BD6CC446-7581-4068-8DF5-4085CF016C77}">
      <dgm:prSet/>
      <dgm:spPr/>
      <dgm:t>
        <a:bodyPr/>
        <a:lstStyle/>
        <a:p>
          <a:endParaRPr lang="en-US"/>
        </a:p>
      </dgm:t>
    </dgm:pt>
    <dgm:pt modelId="{C037DE82-7121-4704-94FE-084F900C5F77}" type="sibTrans" cxnId="{BD6CC446-7581-4068-8DF5-4085CF016C77}">
      <dgm:prSet/>
      <dgm:spPr/>
      <dgm:t>
        <a:bodyPr/>
        <a:lstStyle/>
        <a:p>
          <a:endParaRPr lang="en-US"/>
        </a:p>
      </dgm:t>
    </dgm:pt>
    <dgm:pt modelId="{DDD9FB47-2683-423B-80EB-C670B0A507C0}">
      <dgm:prSet/>
      <dgm:spPr/>
      <dgm:t>
        <a:bodyPr/>
        <a:lstStyle/>
        <a:p>
          <a:r>
            <a:rPr lang="de-DE"/>
            <a:t>- Ein Produkt der Phantasie des Mannes </a:t>
          </a:r>
          <a:endParaRPr lang="en-US"/>
        </a:p>
      </dgm:t>
    </dgm:pt>
    <dgm:pt modelId="{B221E9AC-B341-46E3-94FC-00FDFE22DF7A}" type="parTrans" cxnId="{89E0A699-0D03-417E-85C9-7BC80A790172}">
      <dgm:prSet/>
      <dgm:spPr/>
      <dgm:t>
        <a:bodyPr/>
        <a:lstStyle/>
        <a:p>
          <a:endParaRPr lang="en-US"/>
        </a:p>
      </dgm:t>
    </dgm:pt>
    <dgm:pt modelId="{CE868B7A-F497-4F8E-899B-06DCB3F4B1BF}" type="sibTrans" cxnId="{89E0A699-0D03-417E-85C9-7BC80A790172}">
      <dgm:prSet/>
      <dgm:spPr/>
      <dgm:t>
        <a:bodyPr/>
        <a:lstStyle/>
        <a:p>
          <a:endParaRPr lang="en-US"/>
        </a:p>
      </dgm:t>
    </dgm:pt>
    <dgm:pt modelId="{9EB7F9B6-96C0-47EC-84BD-7E8B01403BED}">
      <dgm:prSet/>
      <dgm:spPr/>
      <dgm:t>
        <a:bodyPr/>
        <a:lstStyle/>
        <a:p>
          <a:r>
            <a:rPr lang="de-DE"/>
            <a:t>- Eine imaginierte, keine reale Weiblichkeit</a:t>
          </a:r>
          <a:endParaRPr lang="en-US"/>
        </a:p>
      </dgm:t>
    </dgm:pt>
    <dgm:pt modelId="{46D223EC-5124-42B5-84B6-8A292B70CCC2}" type="parTrans" cxnId="{EA81B95B-C4E6-42D1-A574-CC0D4B4DC8D8}">
      <dgm:prSet/>
      <dgm:spPr/>
      <dgm:t>
        <a:bodyPr/>
        <a:lstStyle/>
        <a:p>
          <a:endParaRPr lang="en-US"/>
        </a:p>
      </dgm:t>
    </dgm:pt>
    <dgm:pt modelId="{FCCFF7CE-3493-4899-9FF3-EA29C58DE75C}" type="sibTrans" cxnId="{EA81B95B-C4E6-42D1-A574-CC0D4B4DC8D8}">
      <dgm:prSet/>
      <dgm:spPr/>
      <dgm:t>
        <a:bodyPr/>
        <a:lstStyle/>
        <a:p>
          <a:endParaRPr lang="en-US"/>
        </a:p>
      </dgm:t>
    </dgm:pt>
    <dgm:pt modelId="{7B795752-E7EA-4314-9E2D-BF2A3C9120A4}">
      <dgm:prSet/>
      <dgm:spPr/>
      <dgm:t>
        <a:bodyPr/>
        <a:lstStyle/>
        <a:p>
          <a:r>
            <a:rPr lang="de-DE" b="1" dirty="0"/>
            <a:t>Diskrepanz zwischen realgeschichtlicher Bedeutung der Frau und der literarischen Hervorhebung des Weiblichen </a:t>
          </a:r>
          <a:endParaRPr lang="en-US" dirty="0"/>
        </a:p>
      </dgm:t>
    </dgm:pt>
    <dgm:pt modelId="{FDC92566-968F-4373-8C70-A9079E6033EF}" type="parTrans" cxnId="{7FEC333F-CF72-477A-B80E-60F65384D8D2}">
      <dgm:prSet/>
      <dgm:spPr/>
      <dgm:t>
        <a:bodyPr/>
        <a:lstStyle/>
        <a:p>
          <a:endParaRPr lang="en-US"/>
        </a:p>
      </dgm:t>
    </dgm:pt>
    <dgm:pt modelId="{D94A9DC1-062E-44B2-9C14-0605D4F67800}" type="sibTrans" cxnId="{7FEC333F-CF72-477A-B80E-60F65384D8D2}">
      <dgm:prSet/>
      <dgm:spPr/>
      <dgm:t>
        <a:bodyPr/>
        <a:lstStyle/>
        <a:p>
          <a:endParaRPr lang="en-US"/>
        </a:p>
      </dgm:t>
    </dgm:pt>
    <dgm:pt modelId="{580663D6-E87B-46CB-8F5A-F3F6BC1222B2}" type="pres">
      <dgm:prSet presAssocID="{1938082E-114B-48D3-865F-555BE98C9EB2}" presName="vert0" presStyleCnt="0">
        <dgm:presLayoutVars>
          <dgm:dir/>
          <dgm:animOne val="branch"/>
          <dgm:animLvl val="lvl"/>
        </dgm:presLayoutVars>
      </dgm:prSet>
      <dgm:spPr/>
    </dgm:pt>
    <dgm:pt modelId="{6AC7AD68-63B9-4593-904D-995F9EE429FE}" type="pres">
      <dgm:prSet presAssocID="{B92F1FD9-6653-4FA2-AD76-29CD66D107FC}" presName="thickLine" presStyleLbl="alignNode1" presStyleIdx="0" presStyleCnt="5"/>
      <dgm:spPr/>
    </dgm:pt>
    <dgm:pt modelId="{9BA95E45-2F77-4E86-B939-6AB0462123B2}" type="pres">
      <dgm:prSet presAssocID="{B92F1FD9-6653-4FA2-AD76-29CD66D107FC}" presName="horz1" presStyleCnt="0"/>
      <dgm:spPr/>
    </dgm:pt>
    <dgm:pt modelId="{6EEF8CBC-DA74-4721-94B8-3400342446A7}" type="pres">
      <dgm:prSet presAssocID="{B92F1FD9-6653-4FA2-AD76-29CD66D107FC}" presName="tx1" presStyleLbl="revTx" presStyleIdx="0" presStyleCnt="5"/>
      <dgm:spPr/>
    </dgm:pt>
    <dgm:pt modelId="{76EBEA92-51B7-41A0-8B2E-8AFA7FF99B04}" type="pres">
      <dgm:prSet presAssocID="{B92F1FD9-6653-4FA2-AD76-29CD66D107FC}" presName="vert1" presStyleCnt="0"/>
      <dgm:spPr/>
    </dgm:pt>
    <dgm:pt modelId="{E8DD1661-6818-4DFA-8CAD-932B6C6410A6}" type="pres">
      <dgm:prSet presAssocID="{52671E30-3CCC-4BCA-82FF-25A1445184AE}" presName="thickLine" presStyleLbl="alignNode1" presStyleIdx="1" presStyleCnt="5"/>
      <dgm:spPr/>
    </dgm:pt>
    <dgm:pt modelId="{33E9AD09-1F19-4518-AE25-5F13ED5965E5}" type="pres">
      <dgm:prSet presAssocID="{52671E30-3CCC-4BCA-82FF-25A1445184AE}" presName="horz1" presStyleCnt="0"/>
      <dgm:spPr/>
    </dgm:pt>
    <dgm:pt modelId="{50388B4C-0B10-41B5-B7C1-3B1C23064989}" type="pres">
      <dgm:prSet presAssocID="{52671E30-3CCC-4BCA-82FF-25A1445184AE}" presName="tx1" presStyleLbl="revTx" presStyleIdx="1" presStyleCnt="5"/>
      <dgm:spPr/>
    </dgm:pt>
    <dgm:pt modelId="{A852D533-CA2D-4BEF-B984-EEC067410AD7}" type="pres">
      <dgm:prSet presAssocID="{52671E30-3CCC-4BCA-82FF-25A1445184AE}" presName="vert1" presStyleCnt="0"/>
      <dgm:spPr/>
    </dgm:pt>
    <dgm:pt modelId="{B28FF97A-85A7-47E3-88E2-ED43DB3B388C}" type="pres">
      <dgm:prSet presAssocID="{DDD9FB47-2683-423B-80EB-C670B0A507C0}" presName="thickLine" presStyleLbl="alignNode1" presStyleIdx="2" presStyleCnt="5"/>
      <dgm:spPr/>
    </dgm:pt>
    <dgm:pt modelId="{3A2BFF70-0396-4BAB-AA3B-6CF9DB9E4343}" type="pres">
      <dgm:prSet presAssocID="{DDD9FB47-2683-423B-80EB-C670B0A507C0}" presName="horz1" presStyleCnt="0"/>
      <dgm:spPr/>
    </dgm:pt>
    <dgm:pt modelId="{5F5F0EDC-9D07-4048-B40D-CDB55141E753}" type="pres">
      <dgm:prSet presAssocID="{DDD9FB47-2683-423B-80EB-C670B0A507C0}" presName="tx1" presStyleLbl="revTx" presStyleIdx="2" presStyleCnt="5"/>
      <dgm:spPr/>
    </dgm:pt>
    <dgm:pt modelId="{D9E1B32D-9803-4BF2-AA77-9915E8E3A945}" type="pres">
      <dgm:prSet presAssocID="{DDD9FB47-2683-423B-80EB-C670B0A507C0}" presName="vert1" presStyleCnt="0"/>
      <dgm:spPr/>
    </dgm:pt>
    <dgm:pt modelId="{A0B340B3-37F9-49DE-B8EA-BC8419D791F1}" type="pres">
      <dgm:prSet presAssocID="{9EB7F9B6-96C0-47EC-84BD-7E8B01403BED}" presName="thickLine" presStyleLbl="alignNode1" presStyleIdx="3" presStyleCnt="5"/>
      <dgm:spPr/>
    </dgm:pt>
    <dgm:pt modelId="{26B50BEB-5A1B-4F04-B379-0CEA56EF8B9B}" type="pres">
      <dgm:prSet presAssocID="{9EB7F9B6-96C0-47EC-84BD-7E8B01403BED}" presName="horz1" presStyleCnt="0"/>
      <dgm:spPr/>
    </dgm:pt>
    <dgm:pt modelId="{F7CDB570-655D-4185-880D-EE46CF2105F4}" type="pres">
      <dgm:prSet presAssocID="{9EB7F9B6-96C0-47EC-84BD-7E8B01403BED}" presName="tx1" presStyleLbl="revTx" presStyleIdx="3" presStyleCnt="5"/>
      <dgm:spPr/>
    </dgm:pt>
    <dgm:pt modelId="{A6ACE96D-9C24-4571-988D-76BC8EBD03A9}" type="pres">
      <dgm:prSet presAssocID="{9EB7F9B6-96C0-47EC-84BD-7E8B01403BED}" presName="vert1" presStyleCnt="0"/>
      <dgm:spPr/>
    </dgm:pt>
    <dgm:pt modelId="{3CD1491B-DFEC-4FDD-9373-6D8C6C6A9EE3}" type="pres">
      <dgm:prSet presAssocID="{7B795752-E7EA-4314-9E2D-BF2A3C9120A4}" presName="thickLine" presStyleLbl="alignNode1" presStyleIdx="4" presStyleCnt="5"/>
      <dgm:spPr/>
    </dgm:pt>
    <dgm:pt modelId="{4EEA4A6A-D15A-42D0-B603-50F8F0EC0736}" type="pres">
      <dgm:prSet presAssocID="{7B795752-E7EA-4314-9E2D-BF2A3C9120A4}" presName="horz1" presStyleCnt="0"/>
      <dgm:spPr/>
    </dgm:pt>
    <dgm:pt modelId="{C1B1AE29-C5D4-4EA0-B0BC-3E5BF933450F}" type="pres">
      <dgm:prSet presAssocID="{7B795752-E7EA-4314-9E2D-BF2A3C9120A4}" presName="tx1" presStyleLbl="revTx" presStyleIdx="4" presStyleCnt="5"/>
      <dgm:spPr/>
    </dgm:pt>
    <dgm:pt modelId="{1BD2F2F5-AE53-4C86-ADB1-0DD65ACE1547}" type="pres">
      <dgm:prSet presAssocID="{7B795752-E7EA-4314-9E2D-BF2A3C9120A4}" presName="vert1" presStyleCnt="0"/>
      <dgm:spPr/>
    </dgm:pt>
  </dgm:ptLst>
  <dgm:cxnLst>
    <dgm:cxn modelId="{7FEC333F-CF72-477A-B80E-60F65384D8D2}" srcId="{1938082E-114B-48D3-865F-555BE98C9EB2}" destId="{7B795752-E7EA-4314-9E2D-BF2A3C9120A4}" srcOrd="4" destOrd="0" parTransId="{FDC92566-968F-4373-8C70-A9079E6033EF}" sibTransId="{D94A9DC1-062E-44B2-9C14-0605D4F67800}"/>
    <dgm:cxn modelId="{EA81B95B-C4E6-42D1-A574-CC0D4B4DC8D8}" srcId="{1938082E-114B-48D3-865F-555BE98C9EB2}" destId="{9EB7F9B6-96C0-47EC-84BD-7E8B01403BED}" srcOrd="3" destOrd="0" parTransId="{46D223EC-5124-42B5-84B6-8A292B70CCC2}" sibTransId="{FCCFF7CE-3493-4899-9FF3-EA29C58DE75C}"/>
    <dgm:cxn modelId="{BD6CC446-7581-4068-8DF5-4085CF016C77}" srcId="{1938082E-114B-48D3-865F-555BE98C9EB2}" destId="{52671E30-3CCC-4BCA-82FF-25A1445184AE}" srcOrd="1" destOrd="0" parTransId="{32448569-ACD6-4A77-A13E-F6228A3D14EB}" sibTransId="{C037DE82-7121-4704-94FE-084F900C5F77}"/>
    <dgm:cxn modelId="{2472CC82-6A27-4463-B0A4-4067F77BB24A}" type="presOf" srcId="{9EB7F9B6-96C0-47EC-84BD-7E8B01403BED}" destId="{F7CDB570-655D-4185-880D-EE46CF2105F4}" srcOrd="0" destOrd="0" presId="urn:microsoft.com/office/officeart/2008/layout/LinedList"/>
    <dgm:cxn modelId="{3DAFD085-1E09-4E99-8996-CCFE9CC34FE8}" type="presOf" srcId="{B92F1FD9-6653-4FA2-AD76-29CD66D107FC}" destId="{6EEF8CBC-DA74-4721-94B8-3400342446A7}" srcOrd="0" destOrd="0" presId="urn:microsoft.com/office/officeart/2008/layout/LinedList"/>
    <dgm:cxn modelId="{89E0A699-0D03-417E-85C9-7BC80A790172}" srcId="{1938082E-114B-48D3-865F-555BE98C9EB2}" destId="{DDD9FB47-2683-423B-80EB-C670B0A507C0}" srcOrd="2" destOrd="0" parTransId="{B221E9AC-B341-46E3-94FC-00FDFE22DF7A}" sibTransId="{CE868B7A-F497-4F8E-899B-06DCB3F4B1BF}"/>
    <dgm:cxn modelId="{DD5547B6-8E8A-46F8-A29D-D8B8C6D0E111}" type="presOf" srcId="{1938082E-114B-48D3-865F-555BE98C9EB2}" destId="{580663D6-E87B-46CB-8F5A-F3F6BC1222B2}" srcOrd="0" destOrd="0" presId="urn:microsoft.com/office/officeart/2008/layout/LinedList"/>
    <dgm:cxn modelId="{03D51BC0-0EB2-467E-807D-82CA47C9F755}" type="presOf" srcId="{52671E30-3CCC-4BCA-82FF-25A1445184AE}" destId="{50388B4C-0B10-41B5-B7C1-3B1C23064989}" srcOrd="0" destOrd="0" presId="urn:microsoft.com/office/officeart/2008/layout/LinedList"/>
    <dgm:cxn modelId="{21802AC6-2388-407B-A544-4E90196DE367}" type="presOf" srcId="{7B795752-E7EA-4314-9E2D-BF2A3C9120A4}" destId="{C1B1AE29-C5D4-4EA0-B0BC-3E5BF933450F}" srcOrd="0" destOrd="0" presId="urn:microsoft.com/office/officeart/2008/layout/LinedList"/>
    <dgm:cxn modelId="{0769F7EE-22AA-4CEE-B581-2D6857434CF4}" srcId="{1938082E-114B-48D3-865F-555BE98C9EB2}" destId="{B92F1FD9-6653-4FA2-AD76-29CD66D107FC}" srcOrd="0" destOrd="0" parTransId="{87B5A653-EBF5-4736-B142-C8FEA0211A53}" sibTransId="{D40B4B02-6CEA-41C3-8ABC-C5CFD4265B9E}"/>
    <dgm:cxn modelId="{EAA64EFA-7C19-4CC3-8170-5D14DE95903A}" type="presOf" srcId="{DDD9FB47-2683-423B-80EB-C670B0A507C0}" destId="{5F5F0EDC-9D07-4048-B40D-CDB55141E753}" srcOrd="0" destOrd="0" presId="urn:microsoft.com/office/officeart/2008/layout/LinedList"/>
    <dgm:cxn modelId="{8B8D0A15-A485-4637-8980-D0CEC40D3FFC}" type="presParOf" srcId="{580663D6-E87B-46CB-8F5A-F3F6BC1222B2}" destId="{6AC7AD68-63B9-4593-904D-995F9EE429FE}" srcOrd="0" destOrd="0" presId="urn:microsoft.com/office/officeart/2008/layout/LinedList"/>
    <dgm:cxn modelId="{56F8D597-04C9-4A70-95E8-D5BC4A333734}" type="presParOf" srcId="{580663D6-E87B-46CB-8F5A-F3F6BC1222B2}" destId="{9BA95E45-2F77-4E86-B939-6AB0462123B2}" srcOrd="1" destOrd="0" presId="urn:microsoft.com/office/officeart/2008/layout/LinedList"/>
    <dgm:cxn modelId="{588D7DCA-AC5B-409C-AF50-8E7905DFBF39}" type="presParOf" srcId="{9BA95E45-2F77-4E86-B939-6AB0462123B2}" destId="{6EEF8CBC-DA74-4721-94B8-3400342446A7}" srcOrd="0" destOrd="0" presId="urn:microsoft.com/office/officeart/2008/layout/LinedList"/>
    <dgm:cxn modelId="{3DEF5B18-FDF2-43ED-9FFE-7DA9F09027BC}" type="presParOf" srcId="{9BA95E45-2F77-4E86-B939-6AB0462123B2}" destId="{76EBEA92-51B7-41A0-8B2E-8AFA7FF99B04}" srcOrd="1" destOrd="0" presId="urn:microsoft.com/office/officeart/2008/layout/LinedList"/>
    <dgm:cxn modelId="{69A9447E-9063-47C9-AF97-98A8B41F75C5}" type="presParOf" srcId="{580663D6-E87B-46CB-8F5A-F3F6BC1222B2}" destId="{E8DD1661-6818-4DFA-8CAD-932B6C6410A6}" srcOrd="2" destOrd="0" presId="urn:microsoft.com/office/officeart/2008/layout/LinedList"/>
    <dgm:cxn modelId="{BF383C6D-E9CB-400E-81B8-A5D43258FF5F}" type="presParOf" srcId="{580663D6-E87B-46CB-8F5A-F3F6BC1222B2}" destId="{33E9AD09-1F19-4518-AE25-5F13ED5965E5}" srcOrd="3" destOrd="0" presId="urn:microsoft.com/office/officeart/2008/layout/LinedList"/>
    <dgm:cxn modelId="{E70BA763-5F0E-452D-A2C9-888CCD9C905A}" type="presParOf" srcId="{33E9AD09-1F19-4518-AE25-5F13ED5965E5}" destId="{50388B4C-0B10-41B5-B7C1-3B1C23064989}" srcOrd="0" destOrd="0" presId="urn:microsoft.com/office/officeart/2008/layout/LinedList"/>
    <dgm:cxn modelId="{4847F089-0FA9-436B-B54B-7A6C6B3911D6}" type="presParOf" srcId="{33E9AD09-1F19-4518-AE25-5F13ED5965E5}" destId="{A852D533-CA2D-4BEF-B984-EEC067410AD7}" srcOrd="1" destOrd="0" presId="urn:microsoft.com/office/officeart/2008/layout/LinedList"/>
    <dgm:cxn modelId="{55E8265D-E334-4F05-8D65-E3AD992DBF54}" type="presParOf" srcId="{580663D6-E87B-46CB-8F5A-F3F6BC1222B2}" destId="{B28FF97A-85A7-47E3-88E2-ED43DB3B388C}" srcOrd="4" destOrd="0" presId="urn:microsoft.com/office/officeart/2008/layout/LinedList"/>
    <dgm:cxn modelId="{585E352A-62ED-41E6-BB5B-D6977ABA1D16}" type="presParOf" srcId="{580663D6-E87B-46CB-8F5A-F3F6BC1222B2}" destId="{3A2BFF70-0396-4BAB-AA3B-6CF9DB9E4343}" srcOrd="5" destOrd="0" presId="urn:microsoft.com/office/officeart/2008/layout/LinedList"/>
    <dgm:cxn modelId="{6D00A2B9-29FC-4231-936D-F0E2F28A49F4}" type="presParOf" srcId="{3A2BFF70-0396-4BAB-AA3B-6CF9DB9E4343}" destId="{5F5F0EDC-9D07-4048-B40D-CDB55141E753}" srcOrd="0" destOrd="0" presId="urn:microsoft.com/office/officeart/2008/layout/LinedList"/>
    <dgm:cxn modelId="{60733A95-5F15-40ED-BB79-0CEC5B97413F}" type="presParOf" srcId="{3A2BFF70-0396-4BAB-AA3B-6CF9DB9E4343}" destId="{D9E1B32D-9803-4BF2-AA77-9915E8E3A945}" srcOrd="1" destOrd="0" presId="urn:microsoft.com/office/officeart/2008/layout/LinedList"/>
    <dgm:cxn modelId="{92E16A78-495B-48EC-B7C9-20287018D8A3}" type="presParOf" srcId="{580663D6-E87B-46CB-8F5A-F3F6BC1222B2}" destId="{A0B340B3-37F9-49DE-B8EA-BC8419D791F1}" srcOrd="6" destOrd="0" presId="urn:microsoft.com/office/officeart/2008/layout/LinedList"/>
    <dgm:cxn modelId="{6B679DAB-F435-44C8-9E07-31A90731DAD4}" type="presParOf" srcId="{580663D6-E87B-46CB-8F5A-F3F6BC1222B2}" destId="{26B50BEB-5A1B-4F04-B379-0CEA56EF8B9B}" srcOrd="7" destOrd="0" presId="urn:microsoft.com/office/officeart/2008/layout/LinedList"/>
    <dgm:cxn modelId="{8957E914-D2B4-4366-A488-28B27A2CBBAD}" type="presParOf" srcId="{26B50BEB-5A1B-4F04-B379-0CEA56EF8B9B}" destId="{F7CDB570-655D-4185-880D-EE46CF2105F4}" srcOrd="0" destOrd="0" presId="urn:microsoft.com/office/officeart/2008/layout/LinedList"/>
    <dgm:cxn modelId="{33A23B1D-284B-4CB2-8080-4C0105B1B528}" type="presParOf" srcId="{26B50BEB-5A1B-4F04-B379-0CEA56EF8B9B}" destId="{A6ACE96D-9C24-4571-988D-76BC8EBD03A9}" srcOrd="1" destOrd="0" presId="urn:microsoft.com/office/officeart/2008/layout/LinedList"/>
    <dgm:cxn modelId="{C7225A60-4B66-4C86-8289-1183452351B4}" type="presParOf" srcId="{580663D6-E87B-46CB-8F5A-F3F6BC1222B2}" destId="{3CD1491B-DFEC-4FDD-9373-6D8C6C6A9EE3}" srcOrd="8" destOrd="0" presId="urn:microsoft.com/office/officeart/2008/layout/LinedList"/>
    <dgm:cxn modelId="{883A5863-F5F6-4296-826B-7EFAB5826FD0}" type="presParOf" srcId="{580663D6-E87B-46CB-8F5A-F3F6BC1222B2}" destId="{4EEA4A6A-D15A-42D0-B603-50F8F0EC0736}" srcOrd="9" destOrd="0" presId="urn:microsoft.com/office/officeart/2008/layout/LinedList"/>
    <dgm:cxn modelId="{2BD4011D-2740-4F94-9A1A-3EC23B074518}" type="presParOf" srcId="{4EEA4A6A-D15A-42D0-B603-50F8F0EC0736}" destId="{C1B1AE29-C5D4-4EA0-B0BC-3E5BF933450F}" srcOrd="0" destOrd="0" presId="urn:microsoft.com/office/officeart/2008/layout/LinedList"/>
    <dgm:cxn modelId="{3C41D893-FE41-4D88-A6E0-F3C2B3C80864}" type="presParOf" srcId="{4EEA4A6A-D15A-42D0-B603-50F8F0EC0736}" destId="{1BD2F2F5-AE53-4C86-ADB1-0DD65ACE15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7AD68-63B9-4593-904D-995F9EE429FE}">
      <dsp:nvSpPr>
        <dsp:cNvPr id="0" name=""/>
        <dsp:cNvSpPr/>
      </dsp:nvSpPr>
      <dsp:spPr>
        <a:xfrm>
          <a:off x="0" y="689"/>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F8CBC-DA74-4721-94B8-3400342446A7}">
      <dsp:nvSpPr>
        <dsp:cNvPr id="0" name=""/>
        <dsp:cNvSpPr/>
      </dsp:nvSpPr>
      <dsp:spPr>
        <a:xfrm>
          <a:off x="0" y="68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a:t>-Überreiche Präsenz</a:t>
          </a:r>
          <a:endParaRPr lang="en-US" sz="2200" kern="1200"/>
        </a:p>
      </dsp:txBody>
      <dsp:txXfrm>
        <a:off x="0" y="689"/>
        <a:ext cx="5098256" cy="1129706"/>
      </dsp:txXfrm>
    </dsp:sp>
    <dsp:sp modelId="{E8DD1661-6818-4DFA-8CAD-932B6C6410A6}">
      <dsp:nvSpPr>
        <dsp:cNvPr id="0" name=""/>
        <dsp:cNvSpPr/>
      </dsp:nvSpPr>
      <dsp:spPr>
        <a:xfrm>
          <a:off x="0" y="1130396"/>
          <a:ext cx="5098256" cy="0"/>
        </a:xfrm>
        <a:prstGeom prst="line">
          <a:avLst/>
        </a:prstGeom>
        <a:solidFill>
          <a:schemeClr val="accent2">
            <a:hueOff val="9759"/>
            <a:satOff val="-6719"/>
            <a:lumOff val="-1716"/>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88B4C-0B10-41B5-B7C1-3B1C23064989}">
      <dsp:nvSpPr>
        <dsp:cNvPr id="0" name=""/>
        <dsp:cNvSpPr/>
      </dsp:nvSpPr>
      <dsp:spPr>
        <a:xfrm>
          <a:off x="0" y="1130396"/>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a:t>-Als literarisches Thema ist es von bedeutender Tradition </a:t>
          </a:r>
          <a:endParaRPr lang="en-US" sz="2200" kern="1200"/>
        </a:p>
      </dsp:txBody>
      <dsp:txXfrm>
        <a:off x="0" y="1130396"/>
        <a:ext cx="5098256" cy="1129706"/>
      </dsp:txXfrm>
    </dsp:sp>
    <dsp:sp modelId="{B28FF97A-85A7-47E3-88E2-ED43DB3B388C}">
      <dsp:nvSpPr>
        <dsp:cNvPr id="0" name=""/>
        <dsp:cNvSpPr/>
      </dsp:nvSpPr>
      <dsp:spPr>
        <a:xfrm>
          <a:off x="0" y="2260102"/>
          <a:ext cx="5098256"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5F0EDC-9D07-4048-B40D-CDB55141E753}">
      <dsp:nvSpPr>
        <dsp:cNvPr id="0" name=""/>
        <dsp:cNvSpPr/>
      </dsp:nvSpPr>
      <dsp:spPr>
        <a:xfrm>
          <a:off x="0" y="2260102"/>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a:t>- Ein Produkt der Phantasie des Mannes </a:t>
          </a:r>
          <a:endParaRPr lang="en-US" sz="2200" kern="1200"/>
        </a:p>
      </dsp:txBody>
      <dsp:txXfrm>
        <a:off x="0" y="2260102"/>
        <a:ext cx="5098256" cy="1129706"/>
      </dsp:txXfrm>
    </dsp:sp>
    <dsp:sp modelId="{A0B340B3-37F9-49DE-B8EA-BC8419D791F1}">
      <dsp:nvSpPr>
        <dsp:cNvPr id="0" name=""/>
        <dsp:cNvSpPr/>
      </dsp:nvSpPr>
      <dsp:spPr>
        <a:xfrm>
          <a:off x="0" y="3389809"/>
          <a:ext cx="5098256" cy="0"/>
        </a:xfrm>
        <a:prstGeom prst="line">
          <a:avLst/>
        </a:prstGeom>
        <a:solidFill>
          <a:schemeClr val="accent2">
            <a:hueOff val="29278"/>
            <a:satOff val="-20157"/>
            <a:lumOff val="-5147"/>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DB570-655D-4185-880D-EE46CF2105F4}">
      <dsp:nvSpPr>
        <dsp:cNvPr id="0" name=""/>
        <dsp:cNvSpPr/>
      </dsp:nvSpPr>
      <dsp:spPr>
        <a:xfrm>
          <a:off x="0" y="338980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kern="1200"/>
            <a:t>- Eine imaginierte, keine reale Weiblichkeit</a:t>
          </a:r>
          <a:endParaRPr lang="en-US" sz="2200" kern="1200"/>
        </a:p>
      </dsp:txBody>
      <dsp:txXfrm>
        <a:off x="0" y="3389809"/>
        <a:ext cx="5098256" cy="1129706"/>
      </dsp:txXfrm>
    </dsp:sp>
    <dsp:sp modelId="{3CD1491B-DFEC-4FDD-9373-6D8C6C6A9EE3}">
      <dsp:nvSpPr>
        <dsp:cNvPr id="0" name=""/>
        <dsp:cNvSpPr/>
      </dsp:nvSpPr>
      <dsp:spPr>
        <a:xfrm>
          <a:off x="0" y="4519515"/>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B1AE29-C5D4-4EA0-B0BC-3E5BF933450F}">
      <dsp:nvSpPr>
        <dsp:cNvPr id="0" name=""/>
        <dsp:cNvSpPr/>
      </dsp:nvSpPr>
      <dsp:spPr>
        <a:xfrm>
          <a:off x="0" y="4519515"/>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de-DE" sz="2200" b="1" kern="1200" dirty="0"/>
            <a:t>Diskrepanz zwischen realgeschichtlicher Bedeutung der Frau und der literarischen Hervorhebung des Weiblichen </a:t>
          </a:r>
          <a:endParaRPr lang="en-US" sz="2200" kern="1200" dirty="0"/>
        </a:p>
      </dsp:txBody>
      <dsp:txXfrm>
        <a:off x="0" y="4519515"/>
        <a:ext cx="5098256" cy="11297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1D9E83-173B-4F61-BB73-C885BD6F4FC7}" type="datetimeFigureOut">
              <a:rPr lang="el-GR" smtClean="0"/>
              <a:pPr/>
              <a:t>31/3/2025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794C9-003A-49FF-A05E-D12F52F9584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37A197D-18DE-4627-B838-2FEA58B7BFED}" type="datetimeFigureOut">
              <a:rPr lang="el-GR" smtClean="0"/>
              <a:pPr/>
              <a:t>31/3/2025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BEB6FA-3D44-477E-B0C1-732419D751F4}" type="slidenum">
              <a:rPr lang="el-GR" smtClean="0"/>
              <a:pPr/>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82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37A197D-18DE-4627-B838-2FEA58B7BFED}" type="datetimeFigureOut">
              <a:rPr lang="el-GR" smtClean="0"/>
              <a:pPr/>
              <a:t>31/3/2025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BEB6FA-3D44-477E-B0C1-732419D751F4}" type="slidenum">
              <a:rPr lang="el-GR" smtClean="0"/>
              <a:pPr/>
              <a:t>‹#›</a:t>
            </a:fld>
            <a:endParaRPr lang="el-GR"/>
          </a:p>
        </p:txBody>
      </p:sp>
    </p:spTree>
    <p:extLst>
      <p:ext uri="{BB962C8B-B14F-4D97-AF65-F5344CB8AC3E}">
        <p14:creationId xmlns:p14="http://schemas.microsoft.com/office/powerpoint/2010/main" val="28335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37A197D-18DE-4627-B838-2FEA58B7BFED}" type="datetimeFigureOut">
              <a:rPr lang="el-GR" smtClean="0"/>
              <a:pPr/>
              <a:t>31/3/2025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BEB6FA-3D44-477E-B0C1-732419D751F4}" type="slidenum">
              <a:rPr lang="el-GR" smtClean="0"/>
              <a:pPr/>
              <a:t>‹#›</a:t>
            </a:fld>
            <a:endParaRPr lang="el-GR"/>
          </a:p>
        </p:txBody>
      </p:sp>
    </p:spTree>
    <p:extLst>
      <p:ext uri="{BB962C8B-B14F-4D97-AF65-F5344CB8AC3E}">
        <p14:creationId xmlns:p14="http://schemas.microsoft.com/office/powerpoint/2010/main" val="339037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37A197D-18DE-4627-B838-2FEA58B7BFED}" type="datetimeFigureOut">
              <a:rPr lang="el-GR" smtClean="0"/>
              <a:pPr/>
              <a:t>31/3/2025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BEB6FA-3D44-477E-B0C1-732419D751F4}" type="slidenum">
              <a:rPr lang="el-GR" smtClean="0"/>
              <a:pPr/>
              <a:t>‹#›</a:t>
            </a:fld>
            <a:endParaRPr lang="el-GR"/>
          </a:p>
        </p:txBody>
      </p:sp>
    </p:spTree>
    <p:extLst>
      <p:ext uri="{BB962C8B-B14F-4D97-AF65-F5344CB8AC3E}">
        <p14:creationId xmlns:p14="http://schemas.microsoft.com/office/powerpoint/2010/main" val="207108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37A197D-18DE-4627-B838-2FEA58B7BFED}" type="datetimeFigureOut">
              <a:rPr lang="el-GR" smtClean="0"/>
              <a:pPr/>
              <a:t>31/3/2025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BEB6FA-3D44-477E-B0C1-732419D751F4}" type="slidenum">
              <a:rPr lang="el-GR" smtClean="0"/>
              <a:pPr/>
              <a:t>‹#›</a:t>
            </a:fld>
            <a:endParaRPr lang="el-G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77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37A197D-18DE-4627-B838-2FEA58B7BFED}" type="datetimeFigureOut">
              <a:rPr lang="el-GR" smtClean="0"/>
              <a:pPr/>
              <a:t>31/3/2025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BEB6FA-3D44-477E-B0C1-732419D751F4}" type="slidenum">
              <a:rPr lang="el-GR" smtClean="0"/>
              <a:pPr/>
              <a:t>‹#›</a:t>
            </a:fld>
            <a:endParaRPr lang="el-GR"/>
          </a:p>
        </p:txBody>
      </p:sp>
    </p:spTree>
    <p:extLst>
      <p:ext uri="{BB962C8B-B14F-4D97-AF65-F5344CB8AC3E}">
        <p14:creationId xmlns:p14="http://schemas.microsoft.com/office/powerpoint/2010/main" val="56693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22960" y="2582334"/>
            <a:ext cx="3703320" cy="32867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63440" y="2582334"/>
            <a:ext cx="3703320" cy="32867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37A197D-18DE-4627-B838-2FEA58B7BFED}" type="datetimeFigureOut">
              <a:rPr lang="el-GR" smtClean="0"/>
              <a:pPr/>
              <a:t>31/3/2025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DBEB6FA-3D44-477E-B0C1-732419D751F4}" type="slidenum">
              <a:rPr lang="el-GR" smtClean="0"/>
              <a:pPr/>
              <a:t>‹#›</a:t>
            </a:fld>
            <a:endParaRPr lang="el-GR"/>
          </a:p>
        </p:txBody>
      </p:sp>
    </p:spTree>
    <p:extLst>
      <p:ext uri="{BB962C8B-B14F-4D97-AF65-F5344CB8AC3E}">
        <p14:creationId xmlns:p14="http://schemas.microsoft.com/office/powerpoint/2010/main" val="3590879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37A197D-18DE-4627-B838-2FEA58B7BFED}" type="datetimeFigureOut">
              <a:rPr lang="el-GR" smtClean="0"/>
              <a:pPr/>
              <a:t>31/3/2025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DBEB6FA-3D44-477E-B0C1-732419D751F4}" type="slidenum">
              <a:rPr lang="el-GR" smtClean="0"/>
              <a:pPr/>
              <a:t>‹#›</a:t>
            </a:fld>
            <a:endParaRPr lang="el-GR"/>
          </a:p>
        </p:txBody>
      </p:sp>
    </p:spTree>
    <p:extLst>
      <p:ext uri="{BB962C8B-B14F-4D97-AF65-F5344CB8AC3E}">
        <p14:creationId xmlns:p14="http://schemas.microsoft.com/office/powerpoint/2010/main" val="3927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37A197D-18DE-4627-B838-2FEA58B7BFED}" type="datetimeFigureOut">
              <a:rPr lang="el-GR" smtClean="0"/>
              <a:pPr/>
              <a:t>31/3/2025</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0DBEB6FA-3D44-477E-B0C1-732419D751F4}" type="slidenum">
              <a:rPr lang="el-GR" smtClean="0"/>
              <a:pPr/>
              <a:t>‹#›</a:t>
            </a:fld>
            <a:endParaRPr lang="el-GR"/>
          </a:p>
        </p:txBody>
      </p:sp>
    </p:spTree>
    <p:extLst>
      <p:ext uri="{BB962C8B-B14F-4D97-AF65-F5344CB8AC3E}">
        <p14:creationId xmlns:p14="http://schemas.microsoft.com/office/powerpoint/2010/main" val="156945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37A197D-18DE-4627-B838-2FEA58B7BFED}" type="datetimeFigureOut">
              <a:rPr lang="el-GR" smtClean="0"/>
              <a:pPr/>
              <a:t>31/3/2025</a:t>
            </a:fld>
            <a:endParaRPr lang="el-G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DBEB6FA-3D44-477E-B0C1-732419D751F4}" type="slidenum">
              <a:rPr lang="el-GR" smtClean="0"/>
              <a:pPr/>
              <a:t>‹#›</a:t>
            </a:fld>
            <a:endParaRPr lang="el-GR"/>
          </a:p>
        </p:txBody>
      </p:sp>
    </p:spTree>
    <p:extLst>
      <p:ext uri="{BB962C8B-B14F-4D97-AF65-F5344CB8AC3E}">
        <p14:creationId xmlns:p14="http://schemas.microsoft.com/office/powerpoint/2010/main" val="107396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37A197D-18DE-4627-B838-2FEA58B7BFED}" type="datetimeFigureOut">
              <a:rPr lang="el-GR" smtClean="0"/>
              <a:pPr/>
              <a:t>31/3/2025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BEB6FA-3D44-477E-B0C1-732419D751F4}" type="slidenum">
              <a:rPr lang="el-GR" smtClean="0"/>
              <a:pPr/>
              <a:t>‹#›</a:t>
            </a:fld>
            <a:endParaRPr lang="el-GR"/>
          </a:p>
        </p:txBody>
      </p:sp>
    </p:spTree>
    <p:extLst>
      <p:ext uri="{BB962C8B-B14F-4D97-AF65-F5344CB8AC3E}">
        <p14:creationId xmlns:p14="http://schemas.microsoft.com/office/powerpoint/2010/main" val="166134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37A197D-18DE-4627-B838-2FEA58B7BFED}" type="datetimeFigureOut">
              <a:rPr lang="el-GR" smtClean="0"/>
              <a:pPr/>
              <a:t>31/3/2025</a:t>
            </a:fld>
            <a:endParaRPr lang="el-G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DBEB6FA-3D44-477E-B0C1-732419D751F4}" type="slidenum">
              <a:rPr lang="el-GR" smtClean="0"/>
              <a:pPr/>
              <a:t>‹#›</a:t>
            </a:fld>
            <a:endParaRPr lang="el-G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3800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Theoretisches II</a:t>
            </a:r>
            <a:endParaRPr lang="el-GR" dirty="0"/>
          </a:p>
        </p:txBody>
      </p:sp>
      <p:sp>
        <p:nvSpPr>
          <p:cNvPr id="3" name="2 - Θέση περιεχομένου"/>
          <p:cNvSpPr>
            <a:spLocks noGrp="1"/>
          </p:cNvSpPr>
          <p:nvPr>
            <p:ph idx="1"/>
          </p:nvPr>
        </p:nvSpPr>
        <p:spPr/>
        <p:txBody>
          <a:bodyPr/>
          <a:lstStyle/>
          <a:p>
            <a:r>
              <a:rPr lang="de-DE" dirty="0"/>
              <a:t>Der ideologiekritische</a:t>
            </a:r>
            <a:r>
              <a:rPr lang="el-GR" dirty="0"/>
              <a:t> </a:t>
            </a:r>
            <a:r>
              <a:rPr lang="de-DE" b="1" dirty="0"/>
              <a:t>Ansatz</a:t>
            </a:r>
            <a:endParaRPr lang="el-GR" b="1" dirty="0"/>
          </a:p>
          <a:p>
            <a:r>
              <a:rPr lang="de-DE" b="1" dirty="0"/>
              <a:t>Silvia </a:t>
            </a:r>
            <a:r>
              <a:rPr lang="de-DE" b="1" dirty="0" err="1"/>
              <a:t>Bovenschen</a:t>
            </a:r>
            <a:r>
              <a:rPr lang="de-DE" b="1" dirty="0"/>
              <a:t> : </a:t>
            </a:r>
            <a:r>
              <a:rPr lang="de-DE" b="1" i="1" dirty="0"/>
              <a:t>Die imaginierte Weiblichkeit</a:t>
            </a:r>
            <a:r>
              <a:rPr lang="el-GR" b="1" i="1" dirty="0"/>
              <a:t> </a:t>
            </a:r>
            <a:r>
              <a:rPr lang="el-GR" b="1" dirty="0"/>
              <a:t>(1979)</a:t>
            </a:r>
          </a:p>
          <a:p>
            <a:endParaRPr lang="el-GR" b="1" i="1" dirty="0"/>
          </a:p>
          <a:p>
            <a:r>
              <a:rPr lang="de-DE" b="1" dirty="0"/>
              <a:t>Ausgangspunkt : Die Thesen von Virginia Woolf</a:t>
            </a:r>
          </a:p>
          <a:p>
            <a:r>
              <a:rPr lang="de-DE" sz="1800" dirty="0">
                <a:effectLst/>
                <a:latin typeface="Times New Roman" panose="02020603050405020304" pitchFamily="18" charset="0"/>
                <a:ea typeface="Times New Roman" panose="02020603050405020304" pitchFamily="18" charset="0"/>
              </a:rPr>
              <a:t>von der Diskrepanz zwischen der realen Stellung der Frau in der Geschichte und dem Reichtum weiblicher Bilder in Literatur und Kunst</a:t>
            </a:r>
            <a:endParaRPr lang="el-GR" dirty="0"/>
          </a:p>
          <a:p>
            <a:endParaRPr lang="el-GR"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r>
              <a:rPr lang="de-DE" sz="3100">
                <a:solidFill>
                  <a:srgbClr val="FFFFFF"/>
                </a:solidFill>
              </a:rPr>
              <a:t>Identifikation der Frau mit der Natur</a:t>
            </a:r>
            <a:endParaRPr lang="el-GR" sz="31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308625" y="548680"/>
            <a:ext cx="4810247" cy="5646208"/>
          </a:xfrm>
        </p:spPr>
        <p:txBody>
          <a:bodyPr anchor="ctr">
            <a:normAutofit/>
          </a:bodyPr>
          <a:lstStyle/>
          <a:p>
            <a:r>
              <a:rPr lang="de-DE" dirty="0"/>
              <a:t>Immer ist die Frau mit der Natur identifiziert: so wird die Frau mit dem metaphysisch verklärten Prinzip Natur in eins gesetzt. </a:t>
            </a:r>
          </a:p>
          <a:p>
            <a:r>
              <a:rPr lang="de-DE" i="1" dirty="0"/>
              <a:t>Sie wird zugleich erhoben und erniedrigt, und zwar so hoch und so tief, dass sie in den gesellschaftlichen</a:t>
            </a:r>
            <a:r>
              <a:rPr lang="el-GR" i="1" dirty="0"/>
              <a:t> </a:t>
            </a:r>
            <a:r>
              <a:rPr lang="de-DE" i="1" dirty="0"/>
              <a:t>Lebenszusammenhängen keinen Platz mehr hat </a:t>
            </a:r>
            <a:r>
              <a:rPr lang="de-DE" dirty="0"/>
              <a:t>(S. 31).</a:t>
            </a:r>
            <a:endParaRPr lang="el-GR" dirty="0"/>
          </a:p>
          <a:p>
            <a:endParaRPr lang="de-DE" dirty="0"/>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BED0B3-8F12-7A2F-AE15-32B4711318AB}"/>
              </a:ext>
            </a:extLst>
          </p:cNvPr>
          <p:cNvSpPr>
            <a:spLocks noGrp="1"/>
          </p:cNvSpPr>
          <p:nvPr>
            <p:ph type="title"/>
          </p:nvPr>
        </p:nvSpPr>
        <p:spPr/>
        <p:txBody>
          <a:bodyPr>
            <a:normAutofit/>
          </a:bodyPr>
          <a:lstStyle/>
          <a:p>
            <a:r>
              <a:rPr lang="de-DE" sz="3600" dirty="0"/>
              <a:t>Adornos und Horkheimers </a:t>
            </a:r>
            <a:r>
              <a:rPr lang="de-DE" sz="3600" i="1" dirty="0"/>
              <a:t>Dialektik der Aufklärung</a:t>
            </a:r>
            <a:r>
              <a:rPr lang="de-DE" sz="3600" dirty="0"/>
              <a:t>.</a:t>
            </a:r>
            <a:endParaRPr lang="el-GR" sz="3600" dirty="0"/>
          </a:p>
        </p:txBody>
      </p:sp>
      <p:sp>
        <p:nvSpPr>
          <p:cNvPr id="3" name="Θέση περιεχομένου 2">
            <a:extLst>
              <a:ext uri="{FF2B5EF4-FFF2-40B4-BE49-F238E27FC236}">
                <a16:creationId xmlns:a16="http://schemas.microsoft.com/office/drawing/2014/main" id="{04D9DA27-95CD-74C6-97AB-DE5160F717CA}"/>
              </a:ext>
            </a:extLst>
          </p:cNvPr>
          <p:cNvSpPr>
            <a:spLocks noGrp="1"/>
          </p:cNvSpPr>
          <p:nvPr>
            <p:ph sz="half" idx="1"/>
          </p:nvPr>
        </p:nvSpPr>
        <p:spPr/>
        <p:txBody>
          <a:bodyPr/>
          <a:lstStyle/>
          <a:p>
            <a:r>
              <a:rPr lang="de-DE" dirty="0"/>
              <a:t>Bei der Darstellung der Identifikation der Frau mit der Natur bezieht</a:t>
            </a:r>
            <a:r>
              <a:rPr lang="el-GR" dirty="0"/>
              <a:t> </a:t>
            </a:r>
            <a:r>
              <a:rPr lang="de-DE" dirty="0"/>
              <a:t>sich Bovenschen in ihren Arbeiten auf </a:t>
            </a:r>
            <a:r>
              <a:rPr lang="de-DE" u="sng" dirty="0"/>
              <a:t>Adornos und Horkheimers </a:t>
            </a:r>
            <a:r>
              <a:rPr lang="de-DE" i="1" u="sng" dirty="0"/>
              <a:t>Dialektik der Aufklärung</a:t>
            </a:r>
            <a:r>
              <a:rPr lang="de-DE" dirty="0"/>
              <a:t>. Dort wird auch die Benachteiligung der Frau im zivilisatorischen Prozess klar dargestellt. Die Frau wird zum Bild der Natur, d.h. zur bloßen  Verkörperung von biologischen Funktionen:  </a:t>
            </a:r>
            <a:endParaRPr lang="el-GR" dirty="0"/>
          </a:p>
          <a:p>
            <a:endParaRPr lang="el-GR" dirty="0"/>
          </a:p>
        </p:txBody>
      </p:sp>
      <p:pic>
        <p:nvPicPr>
          <p:cNvPr id="5" name="Picture 2">
            <a:extLst>
              <a:ext uri="{FF2B5EF4-FFF2-40B4-BE49-F238E27FC236}">
                <a16:creationId xmlns:a16="http://schemas.microsoft.com/office/drawing/2014/main" id="{C8F59A63-741B-6F55-1AA5-B12975BBF68F}"/>
              </a:ext>
            </a:extLst>
          </p:cNvPr>
          <p:cNvPicPr>
            <a:picLocks noGrp="1" noChangeAspect="1" noChangeArrowheads="1"/>
          </p:cNvPicPr>
          <p:nvPr>
            <p:ph sz="half" idx="2"/>
          </p:nvPr>
        </p:nvPicPr>
        <p:blipFill>
          <a:blip r:embed="rId2" cstate="print"/>
          <a:stretch>
            <a:fillRect/>
          </a:stretch>
        </p:blipFill>
        <p:spPr bwMode="auto">
          <a:xfrm>
            <a:off x="5203415" y="1846263"/>
            <a:ext cx="2623369" cy="4022725"/>
          </a:xfrm>
          <a:prstGeom prst="rect">
            <a:avLst/>
          </a:prstGeom>
          <a:noFill/>
          <a:ln w="9525">
            <a:noFill/>
            <a:miter lim="800000"/>
            <a:headEnd/>
            <a:tailEnd/>
          </a:ln>
          <a:effectLst/>
        </p:spPr>
      </p:pic>
    </p:spTree>
    <p:extLst>
      <p:ext uri="{BB962C8B-B14F-4D97-AF65-F5344CB8AC3E}">
        <p14:creationId xmlns:p14="http://schemas.microsoft.com/office/powerpoint/2010/main" val="168124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de-DE" sz="2000" dirty="0"/>
              <a:t>Aus: Horkheimer,  Max / Adorno, Theodor:  </a:t>
            </a:r>
            <a:r>
              <a:rPr lang="de-DE" sz="2000" i="1" dirty="0"/>
              <a:t>Dialektik  der Aufklärung</a:t>
            </a:r>
            <a:r>
              <a:rPr lang="de-DE" sz="2000" dirty="0"/>
              <a:t>, Frankfurt a. M.: Fischer 1969, S. 221</a:t>
            </a:r>
            <a:r>
              <a:rPr lang="de-DE" sz="1400" dirty="0"/>
              <a:t>.</a:t>
            </a:r>
            <a:r>
              <a:rPr lang="de-DE" dirty="0"/>
              <a:t> </a:t>
            </a:r>
            <a:endParaRPr lang="el-GR" dirty="0"/>
          </a:p>
        </p:txBody>
      </p:sp>
      <p:sp>
        <p:nvSpPr>
          <p:cNvPr id="3" name="2 - Θέση περιεχομένου"/>
          <p:cNvSpPr>
            <a:spLocks noGrp="1"/>
          </p:cNvSpPr>
          <p:nvPr>
            <p:ph idx="1"/>
          </p:nvPr>
        </p:nvSpPr>
        <p:spPr/>
        <p:txBody>
          <a:bodyPr>
            <a:normAutofit/>
          </a:bodyPr>
          <a:lstStyle/>
          <a:p>
            <a:r>
              <a:rPr lang="de-DE" i="1" dirty="0">
                <a:solidFill>
                  <a:srgbClr val="FF0000"/>
                </a:solidFill>
              </a:rPr>
              <a:t>Die Frau ist nicht Subjekt. Sie produziert nicht, sondern pflegt die Produzierenden [...]. Ihr war die vom Mann erzwungene Arbeitsteilung wenig günstig. Sie wurde zur Verkörperung der biologischen Funktion, zum Bild der Natur, in deren Unterdrückung der Ruhmestitel dieser  Zivilisation bestand. Grenzenlos Natur zu beherrschen, den Kosmos in ein unendliches Jagdgebiet zu verwandeln, war der Wunschtraum Jahrtausende. Darauf war die Idee des Menschen in der Männergesellschaft abgestimmt […]. Wo Beherrschung  der  Natur  das wahre Ziel ist, bleibt biologische Unterlegenheit das Stigma schlechthin, die von Natur geprägte Schwäche zur Gewalttat herausforderndes Mal. </a:t>
            </a:r>
            <a:endParaRPr lang="el-GR" i="1" dirty="0">
              <a:solidFill>
                <a:srgbClr val="FF0000"/>
              </a:solidFill>
            </a:endParaRPr>
          </a:p>
          <a:p>
            <a:r>
              <a:rPr lang="de-DE" dirty="0"/>
              <a:t>Die Frau symbolisiert für den Mann zugleich seinen Sieg über die Natur: „Sie spiegelt, unterjocht, dem Sieger seinen Sieg in ihrer spontanen Unterwerfung wider“, Ebd.  S. 222.</a:t>
            </a:r>
            <a:endParaRPr lang="el-GR" dirty="0"/>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de-DE" sz="3200" dirty="0"/>
              <a:t>Die Bestimmung der Frau als Naturwesen</a:t>
            </a:r>
            <a:endParaRPr lang="el-GR" sz="3200" dirty="0"/>
          </a:p>
        </p:txBody>
      </p:sp>
      <p:sp>
        <p:nvSpPr>
          <p:cNvPr id="3" name="2 - Θέση περιεχομένου"/>
          <p:cNvSpPr>
            <a:spLocks noGrp="1"/>
          </p:cNvSpPr>
          <p:nvPr>
            <p:ph idx="1"/>
          </p:nvPr>
        </p:nvSpPr>
        <p:spPr/>
        <p:txBody>
          <a:bodyPr>
            <a:normAutofit/>
          </a:bodyPr>
          <a:lstStyle/>
          <a:p>
            <a:r>
              <a:rPr lang="de-DE" dirty="0"/>
              <a:t>Die Bestimmung der Frau als Naturwesen ist gleichzeitig, bemerkt </a:t>
            </a:r>
            <a:r>
              <a:rPr lang="de-DE" dirty="0" err="1"/>
              <a:t>Bovenschen</a:t>
            </a:r>
            <a:r>
              <a:rPr lang="de-DE" dirty="0"/>
              <a:t>, mit Vorstellungen assoziiert, die Erinnerungen an den Ursprung enthalten. Diese Erinnerungen aber sind sowohl mit der Sehnsucht nach dem verlorenen Paradies einer „vergoldeten Vergangenheit“ verbunden als auch mit ängstlichen Schuldgefühlen für die  Zerstörung der Natur. Die Frau wird so zum zweideutigen Symbol dieser Erinnerungen, also idealisiertes Wunschbild und dämonisiertes Schreckbild zugleich. </a:t>
            </a:r>
            <a:r>
              <a:rPr lang="de-DE" dirty="0" err="1"/>
              <a:t>Bovenschen</a:t>
            </a:r>
            <a:r>
              <a:rPr lang="de-DE" dirty="0"/>
              <a:t>, Silvia: </a:t>
            </a:r>
            <a:r>
              <a:rPr lang="de-DE" i="1" dirty="0"/>
              <a:t>Die imaginierte Weiblichkeit, </a:t>
            </a:r>
            <a:r>
              <a:rPr lang="de-DE" dirty="0"/>
              <a:t> S. 242.</a:t>
            </a:r>
            <a:endParaRPr lang="el-GR" dirty="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de-DE" sz="2400" dirty="0"/>
              <a:t>Die Identifikation der Frau mit der Natur </a:t>
            </a:r>
            <a:endParaRPr lang="el-GR" sz="2400" dirty="0">
              <a:latin typeface="+mn-lt"/>
              <a:ea typeface="+mn-ea"/>
              <a:cs typeface="+mn-cs"/>
            </a:endParaRPr>
          </a:p>
        </p:txBody>
      </p:sp>
      <p:sp>
        <p:nvSpPr>
          <p:cNvPr id="3" name="2 - Θέση περιεχομένου"/>
          <p:cNvSpPr>
            <a:spLocks noGrp="1"/>
          </p:cNvSpPr>
          <p:nvPr>
            <p:ph idx="1"/>
          </p:nvPr>
        </p:nvSpPr>
        <p:spPr/>
        <p:txBody>
          <a:bodyPr/>
          <a:lstStyle/>
          <a:p>
            <a:r>
              <a:rPr lang="de-DE" dirty="0"/>
              <a:t>Die Identifikation der Frau mit der Natur hat zur Folge, dass sie aus dem kulturellen Bereich ausgeschlossen wird, da Kultur und Natur unvereinbare Gegensätze geworden sind. </a:t>
            </a:r>
            <a:endParaRPr lang="el-GR" dirty="0"/>
          </a:p>
          <a:p>
            <a:r>
              <a:rPr lang="de-DE" dirty="0"/>
              <a:t>Sie bleibt bewusstlose Verkörperung der Harmonie, während der Mann zum bewussten Produzenten wird, der das vollendete Kunstwerk hervorbringen kann. </a:t>
            </a:r>
            <a:endParaRPr lang="el-GR" dirty="0"/>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de-DE" dirty="0"/>
              <a:t>Obwohl </a:t>
            </a:r>
            <a:r>
              <a:rPr lang="de-DE" dirty="0" err="1"/>
              <a:t>Bovenschen</a:t>
            </a:r>
            <a:r>
              <a:rPr lang="de-DE" dirty="0"/>
              <a:t> den projektiven und imaginären Charakter der Frauenbilder mit Nachdruck betont, bezweifelt sie gleichzeitig die Möglichkeit einer klaren Trennung zwischen Imagination und Realität, da die männlichen Projektionen die reale Selbstauffassung beider Geschlechter sowie ihr Verhältnis zueinander entscheidend prägen: </a:t>
            </a:r>
            <a:endParaRPr lang="el-GR" dirty="0"/>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de-DE" dirty="0"/>
              <a:t>Eng damit verbunden ist die Tatsache, dass die Weiblichkeitsbilder trotz des imaginären Charakters oft fatale Folgen für die realgeschichtliche Situation von Frauen haben. Mächtig wie jede Form von Ideologieproduktion</a:t>
            </a:r>
            <a:r>
              <a:rPr lang="de-DE" i="1" dirty="0"/>
              <a:t> </a:t>
            </a:r>
            <a:r>
              <a:rPr lang="de-DE" dirty="0"/>
              <a:t>„wirken sie gewaltsam auf ihr [der Frauen] Schicksal zurück“, betont </a:t>
            </a:r>
            <a:r>
              <a:rPr lang="de-DE" i="1" dirty="0"/>
              <a:t> </a:t>
            </a:r>
            <a:r>
              <a:rPr lang="de-DE" dirty="0" err="1"/>
              <a:t>Bovenschen</a:t>
            </a:r>
            <a:r>
              <a:rPr lang="de-DE" dirty="0"/>
              <a:t>, und zeigt dies am </a:t>
            </a:r>
            <a:r>
              <a:rPr lang="de-DE" u="sng" dirty="0"/>
              <a:t>Beispiel der Hexe</a:t>
            </a:r>
            <a:r>
              <a:rPr lang="de-DE" dirty="0"/>
              <a:t>, die in einer bestimmten historischen Epoche zwar als Schreckbild in der männlichen Imagination entstand, aber den realen und grausamen Tod zahlreicher Frauen zur Folge hatte, die als Hexen verbrannt wurden. Ebd. S. 57.</a:t>
            </a:r>
            <a:endParaRPr lang="el-GR" dirty="0"/>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de-DE" i="1" dirty="0">
                <a:solidFill>
                  <a:srgbClr val="FF0000"/>
                </a:solidFill>
              </a:rPr>
              <a:t>Die mythologisierte, zuweilen idealisierte, zuweilen dämonisierte Weiblichkeit materialisiert sich in den Beziehungen der Geschlechter und im Verhältnis der Frauen zu sich selbst. Die Grenzen zwischen Fremddefinition und eigener Interpretation sind nicht mehr auszumachen. </a:t>
            </a:r>
            <a:r>
              <a:rPr lang="de-DE" dirty="0"/>
              <a:t>(S. 40). </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i="1" dirty="0">
                <a:solidFill>
                  <a:srgbClr val="FF0000"/>
                </a:solidFill>
              </a:rPr>
              <a:t>Verinnerlichung der Bilder</a:t>
            </a:r>
            <a:endParaRPr lang="el-GR" dirty="0"/>
          </a:p>
        </p:txBody>
      </p:sp>
      <p:sp>
        <p:nvSpPr>
          <p:cNvPr id="3" name="2 - Θέση περιεχομένου"/>
          <p:cNvSpPr>
            <a:spLocks noGrp="1"/>
          </p:cNvSpPr>
          <p:nvPr>
            <p:ph idx="1"/>
          </p:nvPr>
        </p:nvSpPr>
        <p:spPr/>
        <p:txBody>
          <a:bodyPr/>
          <a:lstStyle/>
          <a:p>
            <a:r>
              <a:rPr lang="de-DE" dirty="0"/>
              <a:t>Frauen machen sich also die entworfenen Bilder zu Eigen und ihrem „Diktat folgend“, reproduzieren sie ein Frauenverständnis, das eigentlich nur männliche Projektion ist.  Die internalisierten patriarchalischen Geschlechterrollen bestimmen ihr eigenes Selbstbild. Ebd. S. 57.</a:t>
            </a:r>
            <a:endParaRPr lang="el-GR" dirty="0"/>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dirty="0"/>
              <a:t>Klaus Theweleit</a:t>
            </a:r>
            <a:endParaRPr lang="el-GR" dirty="0"/>
          </a:p>
        </p:txBody>
      </p:sp>
      <p:pic>
        <p:nvPicPr>
          <p:cNvPr id="1026" name="Picture 2"/>
          <p:cNvPicPr>
            <a:picLocks noGrp="1" noChangeAspect="1" noChangeArrowheads="1"/>
          </p:cNvPicPr>
          <p:nvPr>
            <p:ph idx="1"/>
          </p:nvPr>
        </p:nvPicPr>
        <p:blipFill>
          <a:blip r:embed="rId2" cstate="print"/>
          <a:stretch>
            <a:fillRect/>
          </a:stretch>
        </p:blipFill>
        <p:spPr bwMode="auto">
          <a:xfrm>
            <a:off x="1546225" y="2143125"/>
            <a:ext cx="6096000" cy="3429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4" name="Straight Connector 13">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F3EE54B-6A06-DF38-9E67-FD8BA15B9C4E}"/>
              </a:ext>
            </a:extLst>
          </p:cNvPr>
          <p:cNvSpPr>
            <a:spLocks noGrp="1"/>
          </p:cNvSpPr>
          <p:nvPr>
            <p:ph type="title"/>
          </p:nvPr>
        </p:nvSpPr>
        <p:spPr>
          <a:xfrm>
            <a:off x="3731078" y="634946"/>
            <a:ext cx="4931229" cy="1450757"/>
          </a:xfrm>
        </p:spPr>
        <p:txBody>
          <a:bodyPr vert="horz" lIns="91440" tIns="45720" rIns="91440" bIns="45720" rtlCol="0" anchor="b">
            <a:normAutofit/>
          </a:bodyPr>
          <a:lstStyle/>
          <a:p>
            <a:r>
              <a:rPr lang="en-US" sz="3400" kern="1200" spc="-50" baseline="0" dirty="0">
                <a:solidFill>
                  <a:schemeClr val="tx1">
                    <a:lumMod val="75000"/>
                    <a:lumOff val="25000"/>
                  </a:schemeClr>
                </a:solidFill>
                <a:latin typeface="+mj-lt"/>
                <a:ea typeface="+mj-ea"/>
                <a:cs typeface="+mj-cs"/>
              </a:rPr>
              <a:t>Der ideologiekritische </a:t>
            </a:r>
            <a:r>
              <a:rPr lang="en-US" sz="3400" b="1" kern="1200" spc="-50" baseline="0" dirty="0">
                <a:solidFill>
                  <a:schemeClr val="tx1">
                    <a:lumMod val="75000"/>
                    <a:lumOff val="25000"/>
                  </a:schemeClr>
                </a:solidFill>
                <a:latin typeface="+mj-lt"/>
                <a:ea typeface="+mj-ea"/>
                <a:cs typeface="+mj-cs"/>
              </a:rPr>
              <a:t>Ansatz</a:t>
            </a:r>
            <a:br>
              <a:rPr lang="en-US" sz="3400" b="1" kern="1200" spc="-50" baseline="0" dirty="0">
                <a:solidFill>
                  <a:schemeClr val="tx1">
                    <a:lumMod val="75000"/>
                    <a:lumOff val="25000"/>
                  </a:schemeClr>
                </a:solidFill>
                <a:latin typeface="+mj-lt"/>
                <a:ea typeface="+mj-ea"/>
                <a:cs typeface="+mj-cs"/>
              </a:rPr>
            </a:br>
            <a:endParaRPr lang="en-US" sz="3400" kern="1200" spc="-50" baseline="0" dirty="0">
              <a:solidFill>
                <a:schemeClr val="tx1">
                  <a:lumMod val="75000"/>
                  <a:lumOff val="25000"/>
                </a:schemeClr>
              </a:solidFill>
              <a:latin typeface="+mj-lt"/>
              <a:ea typeface="+mj-ea"/>
              <a:cs typeface="+mj-cs"/>
            </a:endParaRPr>
          </a:p>
        </p:txBody>
      </p:sp>
      <p:pic>
        <p:nvPicPr>
          <p:cNvPr id="5" name="Picture 2">
            <a:extLst>
              <a:ext uri="{FF2B5EF4-FFF2-40B4-BE49-F238E27FC236}">
                <a16:creationId xmlns:a16="http://schemas.microsoft.com/office/drawing/2014/main" id="{E517C2D6-EF67-EC87-53A0-7D5E60333488}"/>
              </a:ext>
            </a:extLst>
          </p:cNvPr>
          <p:cNvPicPr>
            <a:picLocks noGrp="1" noChangeAspect="1" noChangeArrowheads="1"/>
          </p:cNvPicPr>
          <p:nvPr>
            <p:ph sz="half" idx="2"/>
          </p:nvPr>
        </p:nvPicPr>
        <p:blipFill>
          <a:blip r:embed="rId2" cstate="print"/>
          <a:srcRect l="28493" r="39744" b="2"/>
          <a:stretch/>
        </p:blipFill>
        <p:spPr bwMode="auto">
          <a:xfrm>
            <a:off x="475499" y="640081"/>
            <a:ext cx="3000986" cy="5314406"/>
          </a:xfrm>
          <a:prstGeom prst="rect">
            <a:avLst/>
          </a:prstGeom>
          <a:noFill/>
        </p:spPr>
      </p:pic>
      <p:cxnSp>
        <p:nvCxnSpPr>
          <p:cNvPr id="18" name="Straight Connector 17">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E193BC37-98AA-FBD8-DABF-0408FBB1CB39}"/>
              </a:ext>
            </a:extLst>
          </p:cNvPr>
          <p:cNvSpPr>
            <a:spLocks noGrp="1"/>
          </p:cNvSpPr>
          <p:nvPr>
            <p:ph sz="half" idx="1"/>
          </p:nvPr>
        </p:nvSpPr>
        <p:spPr>
          <a:xfrm>
            <a:off x="3731076" y="2198914"/>
            <a:ext cx="4931230" cy="3670180"/>
          </a:xfrm>
        </p:spPr>
        <p:txBody>
          <a:bodyPr vert="horz" lIns="0" tIns="45720" rIns="0" bIns="45720" rtlCol="0">
            <a:normAutofit/>
          </a:bodyPr>
          <a:lstStyle/>
          <a:p>
            <a:r>
              <a:rPr lang="en-US" b="1" dirty="0"/>
              <a:t>Silvia Bovenschen : </a:t>
            </a:r>
          </a:p>
          <a:p>
            <a:r>
              <a:rPr lang="en-US" b="1" i="1" dirty="0"/>
              <a:t>Die imaginierte Weiblichkeit </a:t>
            </a:r>
            <a:r>
              <a:rPr lang="en-US" b="1" dirty="0"/>
              <a:t>(1979)</a:t>
            </a:r>
          </a:p>
          <a:p>
            <a:endParaRPr lang="en-US" b="1" i="1" dirty="0"/>
          </a:p>
          <a:p>
            <a:r>
              <a:rPr lang="en-US" b="1" dirty="0"/>
              <a:t>Ausgangspunkt : Die Thesen von Virginia Woolf</a:t>
            </a:r>
            <a:endParaRPr lang="en-US" dirty="0"/>
          </a:p>
          <a:p>
            <a:endParaRPr lang="en-US" dirty="0"/>
          </a:p>
        </p:txBody>
      </p:sp>
      <p:sp>
        <p:nvSpPr>
          <p:cNvPr id="20" name="Rectangle 19">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2" name="Rectangle 21">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3437432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50" name="Picture 2"/>
          <p:cNvPicPr>
            <a:picLocks noGrp="1" noChangeAspect="1" noChangeArrowheads="1"/>
          </p:cNvPicPr>
          <p:nvPr>
            <p:ph idx="1"/>
          </p:nvPr>
        </p:nvPicPr>
        <p:blipFill>
          <a:blip r:embed="rId2" cstate="print"/>
          <a:stretch>
            <a:fillRect/>
          </a:stretch>
        </p:blipFill>
        <p:spPr bwMode="auto">
          <a:xfrm>
            <a:off x="3085703" y="1846263"/>
            <a:ext cx="3017043" cy="40227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de-DE" dirty="0"/>
              <a:t>Der Terminus ‚Männerphantasien’, den Theweleit prägte, bedeutet, dass „die in den Texten entworfenen Frauenfiguren keine Darstellung realer Frauen oder Geschlechterverhältnisse sind, sondern individuelle und kollektive Phantasien über das Wesen der Frauen. </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E37E599-4406-B2EB-B16D-A27CC69E6029}"/>
              </a:ext>
            </a:extLst>
          </p:cNvPr>
          <p:cNvSpPr>
            <a:spLocks noGrp="1"/>
          </p:cNvSpPr>
          <p:nvPr>
            <p:ph type="title"/>
          </p:nvPr>
        </p:nvSpPr>
        <p:spPr>
          <a:xfrm>
            <a:off x="4808763" y="634946"/>
            <a:ext cx="3845379" cy="1450757"/>
          </a:xfrm>
        </p:spPr>
        <p:txBody>
          <a:bodyPr vert="horz" lIns="91440" tIns="45720" rIns="91440" bIns="45720" rtlCol="0" anchor="b">
            <a:normAutofit/>
          </a:bodyPr>
          <a:lstStyle/>
          <a:p>
            <a:r>
              <a:rPr lang="en-US" sz="3700" dirty="0"/>
              <a:t>Die Produktion von </a:t>
            </a:r>
            <a:r>
              <a:rPr lang="en-US" sz="3700" dirty="0" err="1"/>
              <a:t>Frauenbildern</a:t>
            </a:r>
            <a:endParaRPr lang="en-US" sz="3700" dirty="0"/>
          </a:p>
        </p:txBody>
      </p:sp>
      <p:pic>
        <p:nvPicPr>
          <p:cNvPr id="5" name="Picture 2">
            <a:extLst>
              <a:ext uri="{FF2B5EF4-FFF2-40B4-BE49-F238E27FC236}">
                <a16:creationId xmlns:a16="http://schemas.microsoft.com/office/drawing/2014/main" id="{A9F349EA-413A-7CD0-7BB4-FACE0EEFBF18}"/>
              </a:ext>
            </a:extLst>
          </p:cNvPr>
          <p:cNvPicPr>
            <a:picLocks noGrp="1" noChangeAspect="1" noChangeArrowheads="1"/>
          </p:cNvPicPr>
          <p:nvPr>
            <p:ph sz="half" idx="2"/>
          </p:nvPr>
        </p:nvPicPr>
        <p:blipFill>
          <a:blip r:embed="rId2" cstate="print"/>
          <a:stretch>
            <a:fillRect/>
          </a:stretch>
        </p:blipFill>
        <p:spPr bwMode="auto">
          <a:xfrm>
            <a:off x="906512" y="645106"/>
            <a:ext cx="3240483" cy="5247747"/>
          </a:xfrm>
          <a:prstGeom prst="rect">
            <a:avLst/>
          </a:prstGeom>
          <a:noFill/>
        </p:spPr>
      </p:pic>
      <p:cxnSp>
        <p:nvCxnSpPr>
          <p:cNvPr id="18" name="Straight Connector 17">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DF0C7AF4-49F3-BBDA-9414-DD81C5AEABA1}"/>
              </a:ext>
            </a:extLst>
          </p:cNvPr>
          <p:cNvSpPr>
            <a:spLocks noGrp="1"/>
          </p:cNvSpPr>
          <p:nvPr>
            <p:ph sz="half" idx="1"/>
          </p:nvPr>
        </p:nvSpPr>
        <p:spPr>
          <a:xfrm>
            <a:off x="4808763" y="2198914"/>
            <a:ext cx="3845379" cy="3670180"/>
          </a:xfrm>
        </p:spPr>
        <p:txBody>
          <a:bodyPr vert="horz" lIns="0" tIns="45720" rIns="0" bIns="45720" rtlCol="0">
            <a:normAutofit/>
          </a:bodyPr>
          <a:lstStyle/>
          <a:p>
            <a:r>
              <a:rPr lang="en-US"/>
              <a:t>Von der Kritischen Theorie beeinflusst, beschreibt Bovenschen die Produktion von Frauenbildern in Literatur und Kultur als eine Form von </a:t>
            </a:r>
            <a:r>
              <a:rPr lang="en-US" u="sng"/>
              <a:t>Ideologieproduktion</a:t>
            </a:r>
            <a:r>
              <a:rPr lang="en-US"/>
              <a:t>, wodurch Reproduktion und Sicherung der männlichen Ordnung erfolge. </a:t>
            </a:r>
          </a:p>
          <a:p>
            <a:endParaRPr lang="en-US"/>
          </a:p>
        </p:txBody>
      </p:sp>
      <p:sp>
        <p:nvSpPr>
          <p:cNvPr id="20" name="Rectangle 19">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2" name="Rectangle 21">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112516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r>
              <a:rPr lang="de-DE" sz="3100">
                <a:solidFill>
                  <a:srgbClr val="FFFFFF"/>
                </a:solidFill>
              </a:rPr>
              <a:t>Das Weibliche in der Geschichte</a:t>
            </a:r>
            <a:r>
              <a:rPr lang="el-GR" sz="3100">
                <a:solidFill>
                  <a:srgbClr val="FFFFFF"/>
                </a:solidFill>
              </a:rPr>
              <a:t>:</a:t>
            </a:r>
            <a:br>
              <a:rPr lang="el-GR" sz="3100">
                <a:solidFill>
                  <a:srgbClr val="FFFFFF"/>
                </a:solidFill>
              </a:rPr>
            </a:br>
            <a:endParaRPr lang="el-GR" sz="31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r>
              <a:rPr lang="de-DE" dirty="0"/>
              <a:t>Eine Geschichte des Schweigens, der Absenz - Eine Geschichte der Geschichtslosigkeit – </a:t>
            </a:r>
            <a:endParaRPr lang="el-GR" dirty="0"/>
          </a:p>
          <a:p>
            <a:r>
              <a:rPr lang="de-DE" dirty="0"/>
              <a:t>Wenige historische Zeugnisse über die aktive Teilnahme von Frauen an den Entwicklungsprozessen der Politik, Wissenschaft und Kultur – </a:t>
            </a:r>
          </a:p>
          <a:p>
            <a:r>
              <a:rPr lang="de-DE" dirty="0"/>
              <a:t>„Die Frauen hinterließen in den Dokumentationen der politischen, kulturellen, und wissenschaftlichen Entwicklungsprozesse keine Spuren“.</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1425872" y="1111753"/>
            <a:ext cx="2790265" cy="4634494"/>
          </a:xfrm>
          <a:ln w="25400" cap="sq">
            <a:noFill/>
            <a:miter lim="800000"/>
          </a:ln>
        </p:spPr>
        <p:txBody>
          <a:bodyPr anchor="ctr">
            <a:normAutofit/>
          </a:bodyPr>
          <a:lstStyle/>
          <a:p>
            <a:pPr algn="ctr"/>
            <a:r>
              <a:rPr lang="de-DE" sz="2800" dirty="0">
                <a:solidFill>
                  <a:srgbClr val="FFFFFF"/>
                </a:solidFill>
              </a:rPr>
              <a:t>Die Forschung muss also andere Diskurse wie z.B. den literarischen aufsuchen</a:t>
            </a:r>
            <a:endParaRPr lang="el-GR" sz="2800" dirty="0">
              <a:solidFill>
                <a:srgbClr val="FFFFFF"/>
              </a:solidFill>
            </a:endParaRPr>
          </a:p>
        </p:txBody>
      </p:sp>
      <p:sp>
        <p:nvSpPr>
          <p:cNvPr id="12" name="Rectangle 11">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Θέση περιεχομένου"/>
          <p:cNvSpPr>
            <a:spLocks noGrp="1"/>
          </p:cNvSpPr>
          <p:nvPr>
            <p:ph idx="1"/>
          </p:nvPr>
        </p:nvSpPr>
        <p:spPr>
          <a:xfrm>
            <a:off x="4927654" y="1111753"/>
            <a:ext cx="3793047" cy="4628275"/>
          </a:xfrm>
        </p:spPr>
        <p:txBody>
          <a:bodyPr anchor="ctr">
            <a:normAutofit/>
          </a:bodyPr>
          <a:lstStyle/>
          <a:p>
            <a:r>
              <a:rPr lang="de-DE">
                <a:solidFill>
                  <a:schemeClr val="tx1">
                    <a:lumMod val="85000"/>
                    <a:lumOff val="15000"/>
                  </a:schemeClr>
                </a:solidFill>
              </a:rPr>
              <a:t>Die literarischen Texte, ihrer Auffassung nach, geben keinen Aufschluss über das Leben wirklicher Frauen, aber doch über Denkmuster und Bilder, die realitätsmächtig geworden sein könnten.</a:t>
            </a:r>
            <a:endParaRPr lang="el-GR">
              <a:solidFill>
                <a:schemeClr val="tx1">
                  <a:lumMod val="85000"/>
                  <a:lumOff val="1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516835"/>
            <a:ext cx="2313633" cy="5772840"/>
          </a:xfrm>
        </p:spPr>
        <p:txBody>
          <a:bodyPr anchor="ctr">
            <a:normAutofit/>
          </a:bodyPr>
          <a:lstStyle/>
          <a:p>
            <a:r>
              <a:rPr lang="de-DE" sz="3100">
                <a:solidFill>
                  <a:srgbClr val="FFFFFF"/>
                </a:solidFill>
              </a:rPr>
              <a:t>Das Weibliche in der Literatur</a:t>
            </a:r>
            <a:endParaRPr lang="el-GR" sz="3100">
              <a:solidFill>
                <a:srgbClr val="FFFFFF"/>
              </a:solidFill>
            </a:endParaRPr>
          </a:p>
        </p:txBody>
      </p:sp>
      <p:sp>
        <p:nvSpPr>
          <p:cNvPr id="22" name="Rectangle 2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aphicFrame>
        <p:nvGraphicFramePr>
          <p:cNvPr id="14" name="2 - Θέση περιεχομένου">
            <a:extLst>
              <a:ext uri="{FF2B5EF4-FFF2-40B4-BE49-F238E27FC236}">
                <a16:creationId xmlns:a16="http://schemas.microsoft.com/office/drawing/2014/main" id="{D9251A13-F6D6-C867-6594-9BB370149CB1}"/>
              </a:ext>
            </a:extLst>
          </p:cNvPr>
          <p:cNvGraphicFramePr>
            <a:graphicFrameLocks noGrp="1"/>
          </p:cNvGraphicFramePr>
          <p:nvPr>
            <p:ph idx="1"/>
            <p:extLst>
              <p:ext uri="{D42A27DB-BD31-4B8C-83A1-F6EECF244321}">
                <p14:modId xmlns:p14="http://schemas.microsoft.com/office/powerpoint/2010/main" val="2210287602"/>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de-DE" sz="2800" b="1" dirty="0"/>
              <a:t>Diskrepanz zwischen realgeschichtlicher Bedeutung der Frau und der literarischen Hervorhebung des Weiblichen </a:t>
            </a:r>
            <a:endParaRPr lang="el-GR" sz="2800" dirty="0"/>
          </a:p>
        </p:txBody>
      </p:sp>
      <p:sp>
        <p:nvSpPr>
          <p:cNvPr id="3" name="2 - Θέση περιεχομένου"/>
          <p:cNvSpPr>
            <a:spLocks noGrp="1"/>
          </p:cNvSpPr>
          <p:nvPr>
            <p:ph sz="half" idx="1"/>
          </p:nvPr>
        </p:nvSpPr>
        <p:spPr/>
        <p:txBody>
          <a:bodyPr/>
          <a:lstStyle/>
          <a:p>
            <a:r>
              <a:rPr lang="de-DE" u="sng" dirty="0"/>
              <a:t>Reale Frau </a:t>
            </a:r>
            <a:endParaRPr lang="el-GR" u="sng" dirty="0"/>
          </a:p>
          <a:p>
            <a:endParaRPr lang="el-GR" u="sng" dirty="0"/>
          </a:p>
          <a:p>
            <a:r>
              <a:rPr lang="de-DE" dirty="0"/>
              <a:t>Schattenexistenz</a:t>
            </a:r>
            <a:endParaRPr lang="el-GR" dirty="0"/>
          </a:p>
          <a:p>
            <a:r>
              <a:rPr lang="de-DE" dirty="0"/>
              <a:t>Absenz </a:t>
            </a:r>
            <a:endParaRPr lang="el-GR" dirty="0"/>
          </a:p>
          <a:p>
            <a:r>
              <a:rPr lang="de-DE" dirty="0"/>
              <a:t>Abwertung </a:t>
            </a:r>
            <a:endParaRPr lang="el-GR" dirty="0"/>
          </a:p>
        </p:txBody>
      </p:sp>
      <p:sp>
        <p:nvSpPr>
          <p:cNvPr id="4" name="3 - Θέση περιεχομένου"/>
          <p:cNvSpPr>
            <a:spLocks noGrp="1"/>
          </p:cNvSpPr>
          <p:nvPr>
            <p:ph sz="half" idx="2"/>
          </p:nvPr>
        </p:nvSpPr>
        <p:spPr/>
        <p:txBody>
          <a:bodyPr/>
          <a:lstStyle/>
          <a:p>
            <a:r>
              <a:rPr lang="de-DE" u="sng" dirty="0"/>
              <a:t>imaginierte Weiblichkeit</a:t>
            </a:r>
            <a:endParaRPr lang="el-GR" u="sng" dirty="0"/>
          </a:p>
          <a:p>
            <a:endParaRPr lang="el-GR" u="sng" dirty="0"/>
          </a:p>
          <a:p>
            <a:r>
              <a:rPr lang="de-DE" dirty="0"/>
              <a:t>Bilderreichtum</a:t>
            </a:r>
            <a:endParaRPr lang="el-GR" dirty="0"/>
          </a:p>
          <a:p>
            <a:r>
              <a:rPr lang="de-DE" dirty="0"/>
              <a:t>Präsenz</a:t>
            </a:r>
            <a:endParaRPr lang="el-GR" dirty="0"/>
          </a:p>
          <a:p>
            <a:r>
              <a:rPr lang="de-DE" dirty="0"/>
              <a:t>Aufwertung</a:t>
            </a:r>
            <a:endParaRPr lang="el-GR"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r>
              <a:rPr lang="de-DE" sz="2400">
                <a:solidFill>
                  <a:srgbClr val="FFFFFF"/>
                </a:solidFill>
              </a:rPr>
              <a:t>Widersprüchliche Bilder des Weiblichen</a:t>
            </a:r>
            <a:endParaRPr lang="el-GR" sz="24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r>
              <a:rPr lang="de-DE" dirty="0"/>
              <a:t>Die Darstellungen des Weiblichen in der hauptsächlich männlichen Literaturgeschichte</a:t>
            </a:r>
            <a:r>
              <a:rPr lang="de-DE" i="1" dirty="0"/>
              <a:t> </a:t>
            </a:r>
            <a:r>
              <a:rPr lang="de-DE" dirty="0"/>
              <a:t>umfassen</a:t>
            </a:r>
            <a:r>
              <a:rPr lang="de-DE" i="1" dirty="0"/>
              <a:t> </a:t>
            </a:r>
            <a:r>
              <a:rPr lang="de-DE" u="sng" dirty="0"/>
              <a:t>widersprüchliche Bilder</a:t>
            </a:r>
            <a:r>
              <a:rPr lang="de-DE" dirty="0"/>
              <a:t>. </a:t>
            </a:r>
          </a:p>
          <a:p>
            <a:r>
              <a:rPr lang="de-DE" dirty="0"/>
              <a:t>Die Frau erscheint als </a:t>
            </a:r>
          </a:p>
          <a:p>
            <a:r>
              <a:rPr lang="de-DE" dirty="0"/>
              <a:t>Ewigweibliches, Heilige, Engel,  Madonna, liebende Mutter </a:t>
            </a:r>
          </a:p>
          <a:p>
            <a:r>
              <a:rPr lang="de-DE" dirty="0"/>
              <a:t>und gleichzeitig/ oder  als </a:t>
            </a:r>
          </a:p>
          <a:p>
            <a:r>
              <a:rPr lang="de-DE" dirty="0"/>
              <a:t>Verderberin, Hure, Hexe, Dämon, gefährliche </a:t>
            </a:r>
            <a:r>
              <a:rPr lang="de-DE" dirty="0" err="1"/>
              <a:t>femme</a:t>
            </a:r>
            <a:r>
              <a:rPr lang="de-DE" dirty="0"/>
              <a:t> fatale.</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1 - Τίτλος"/>
          <p:cNvSpPr>
            <a:spLocks noGrp="1"/>
          </p:cNvSpPr>
          <p:nvPr>
            <p:ph type="title"/>
          </p:nvPr>
        </p:nvSpPr>
        <p:spPr>
          <a:xfrm>
            <a:off x="369277" y="605896"/>
            <a:ext cx="2313633" cy="5646208"/>
          </a:xfrm>
        </p:spPr>
        <p:txBody>
          <a:bodyPr anchor="ctr">
            <a:normAutofit/>
          </a:bodyPr>
          <a:lstStyle/>
          <a:p>
            <a:r>
              <a:rPr lang="de-DE" sz="3100">
                <a:solidFill>
                  <a:srgbClr val="FFFFFF"/>
                </a:solidFill>
              </a:rPr>
              <a:t>Dualistisches Schema</a:t>
            </a:r>
            <a:endParaRPr lang="el-GR" sz="31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3" name="2 - Θέση περιεχομένου"/>
          <p:cNvSpPr>
            <a:spLocks noGrp="1"/>
          </p:cNvSpPr>
          <p:nvPr>
            <p:ph idx="1"/>
          </p:nvPr>
        </p:nvSpPr>
        <p:spPr>
          <a:xfrm>
            <a:off x="3556512" y="605896"/>
            <a:ext cx="4810247" cy="5646208"/>
          </a:xfrm>
        </p:spPr>
        <p:txBody>
          <a:bodyPr anchor="ctr">
            <a:normAutofit/>
          </a:bodyPr>
          <a:lstStyle/>
          <a:p>
            <a:r>
              <a:rPr lang="de-DE" dirty="0"/>
              <a:t>In literarischen Texten des bürgerlichen Zeitalters, die Bovenschen  systematischer untersucht, wird eine Wiederholung von Stereotypen festgestellt, die leicht variiert, in den unterschiedlichen Werken und Gattungen immer wieder auftauchen.</a:t>
            </a:r>
          </a:p>
          <a:p>
            <a:r>
              <a:rPr lang="de-DE" dirty="0"/>
              <a:t>Die Vielfalt der stereotypen Bilder fügt sich in ein </a:t>
            </a:r>
            <a:r>
              <a:rPr lang="de-DE" u="sng" dirty="0"/>
              <a:t>dualistisches Schema</a:t>
            </a:r>
            <a:r>
              <a:rPr lang="de-DE" dirty="0"/>
              <a:t>: </a:t>
            </a:r>
            <a:endParaRPr lang="el-GR" dirty="0"/>
          </a:p>
          <a:p>
            <a:r>
              <a:rPr lang="de-DE" dirty="0"/>
              <a:t>Sie spalten das Weibliche</a:t>
            </a:r>
          </a:p>
          <a:p>
            <a:r>
              <a:rPr lang="de-DE" dirty="0"/>
              <a:t> in </a:t>
            </a:r>
            <a:r>
              <a:rPr lang="de-DE" u="sng" dirty="0"/>
              <a:t>eine idealisierte </a:t>
            </a:r>
          </a:p>
          <a:p>
            <a:r>
              <a:rPr lang="de-DE" dirty="0"/>
              <a:t>und </a:t>
            </a:r>
          </a:p>
          <a:p>
            <a:r>
              <a:rPr lang="de-DE" dirty="0"/>
              <a:t>in eine </a:t>
            </a:r>
            <a:r>
              <a:rPr lang="de-DE" u="sng" dirty="0"/>
              <a:t>dämonische Gestalt</a:t>
            </a:r>
            <a:r>
              <a:rPr lang="de-DE" dirty="0"/>
              <a:t>. </a:t>
            </a:r>
            <a:endParaRPr lang="el-GR" dirty="0"/>
          </a:p>
          <a:p>
            <a:endParaRPr lang="el-GR" dirty="0"/>
          </a:p>
        </p:txBody>
      </p:sp>
    </p:spTree>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190</TotalTime>
  <Words>1067</Words>
  <Application>Microsoft Office PowerPoint</Application>
  <PresentationFormat>Προβολή στην οθόνη (4:3)</PresentationFormat>
  <Paragraphs>69</Paragraphs>
  <Slides>21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Calibri</vt:lpstr>
      <vt:lpstr>Calibri Light</vt:lpstr>
      <vt:lpstr>Times New Roman</vt:lpstr>
      <vt:lpstr>Ανασκόπηση</vt:lpstr>
      <vt:lpstr>Theoretisches II</vt:lpstr>
      <vt:lpstr>Der ideologiekritische Ansatz </vt:lpstr>
      <vt:lpstr>Die Produktion von Frauenbildern</vt:lpstr>
      <vt:lpstr>Das Weibliche in der Geschichte: </vt:lpstr>
      <vt:lpstr>Die Forschung muss also andere Diskurse wie z.B. den literarischen aufsuchen</vt:lpstr>
      <vt:lpstr>Das Weibliche in der Literatur</vt:lpstr>
      <vt:lpstr>Diskrepanz zwischen realgeschichtlicher Bedeutung der Frau und der literarischen Hervorhebung des Weiblichen </vt:lpstr>
      <vt:lpstr>Widersprüchliche Bilder des Weiblichen</vt:lpstr>
      <vt:lpstr>Dualistisches Schema</vt:lpstr>
      <vt:lpstr>Identifikation der Frau mit der Natur</vt:lpstr>
      <vt:lpstr>Adornos und Horkheimers Dialektik der Aufklärung.</vt:lpstr>
      <vt:lpstr>Aus: Horkheimer,  Max / Adorno, Theodor:  Dialektik  der Aufklärung, Frankfurt a. M.: Fischer 1969, S. 221. </vt:lpstr>
      <vt:lpstr>Die Bestimmung der Frau als Naturwesen</vt:lpstr>
      <vt:lpstr>Die Identifikation der Frau mit der Natur </vt:lpstr>
      <vt:lpstr>Παρουσίαση του PowerPoint</vt:lpstr>
      <vt:lpstr>Παρουσίαση του PowerPoint</vt:lpstr>
      <vt:lpstr>Παρουσίαση του PowerPoint</vt:lpstr>
      <vt:lpstr>Verinnerlichung der Bilder</vt:lpstr>
      <vt:lpstr>Klaus Theweleit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Sitzung</dc:title>
  <dc:creator>Anastasia Antonopoul</dc:creator>
  <cp:lastModifiedBy>Anastasia Antonopoulou</cp:lastModifiedBy>
  <cp:revision>21</cp:revision>
  <dcterms:created xsi:type="dcterms:W3CDTF">2020-10-22T15:17:13Z</dcterms:created>
  <dcterms:modified xsi:type="dcterms:W3CDTF">2025-03-31T09:58:07Z</dcterms:modified>
</cp:coreProperties>
</file>