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D844-C4DC-433A-A195-A931518CCE54}" type="datetimeFigureOut">
              <a:rPr lang="en-US" smtClean="0"/>
              <a:t>12-Jan-21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8CBB2-160E-4BB2-93B3-B24087CB3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25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D844-C4DC-433A-A195-A931518CCE54}" type="datetimeFigureOut">
              <a:rPr lang="en-US" smtClean="0"/>
              <a:t>12-Jan-21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8CBB2-160E-4BB2-93B3-B24087CB3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143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D844-C4DC-433A-A195-A931518CCE54}" type="datetimeFigureOut">
              <a:rPr lang="en-US" smtClean="0"/>
              <a:t>12-Jan-21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8CBB2-160E-4BB2-93B3-B24087CB3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35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D844-C4DC-433A-A195-A931518CCE54}" type="datetimeFigureOut">
              <a:rPr lang="en-US" smtClean="0"/>
              <a:t>12-Jan-21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8CBB2-160E-4BB2-93B3-B24087CB3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51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D844-C4DC-433A-A195-A931518CCE54}" type="datetimeFigureOut">
              <a:rPr lang="en-US" smtClean="0"/>
              <a:t>12-Jan-21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8CBB2-160E-4BB2-93B3-B24087CB3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441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D844-C4DC-433A-A195-A931518CCE54}" type="datetimeFigureOut">
              <a:rPr lang="en-US" smtClean="0"/>
              <a:t>12-Jan-21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8CBB2-160E-4BB2-93B3-B24087CB3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498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D844-C4DC-433A-A195-A931518CCE54}" type="datetimeFigureOut">
              <a:rPr lang="en-US" smtClean="0"/>
              <a:t>12-Jan-21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8CBB2-160E-4BB2-93B3-B24087CB3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390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D844-C4DC-433A-A195-A931518CCE54}" type="datetimeFigureOut">
              <a:rPr lang="en-US" smtClean="0"/>
              <a:t>12-Jan-21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8CBB2-160E-4BB2-93B3-B24087CB3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56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D844-C4DC-433A-A195-A931518CCE54}" type="datetimeFigureOut">
              <a:rPr lang="en-US" smtClean="0"/>
              <a:t>12-Jan-21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8CBB2-160E-4BB2-93B3-B24087CB3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882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D844-C4DC-433A-A195-A931518CCE54}" type="datetimeFigureOut">
              <a:rPr lang="en-US" smtClean="0"/>
              <a:t>12-Jan-21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8CBB2-160E-4BB2-93B3-B24087CB3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815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D844-C4DC-433A-A195-A931518CCE54}" type="datetimeFigureOut">
              <a:rPr lang="en-US" smtClean="0"/>
              <a:t>12-Jan-21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8CBB2-160E-4BB2-93B3-B24087CB3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52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FD844-C4DC-433A-A195-A931518CCE54}" type="datetimeFigureOut">
              <a:rPr lang="en-US" smtClean="0"/>
              <a:t>12-Jan-21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8CBB2-160E-4BB2-93B3-B24087CB3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79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en-US" sz="2800" b="1" dirty="0">
                <a:solidFill>
                  <a:prstClr val="black"/>
                </a:solidFill>
              </a:rPr>
              <a:t>DGD 52: Unterrichtsplanung und –Gestaltung. Deutsch als Fremdsprache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 fontAlgn="base">
              <a:spcAft>
                <a:spcPct val="0"/>
              </a:spcAft>
            </a:pPr>
            <a:r>
              <a:rPr lang="de-DE" altLang="en-US" b="1" dirty="0">
                <a:solidFill>
                  <a:prstClr val="black"/>
                </a:solidFill>
              </a:rPr>
              <a:t>Dafni Wiedenmayer</a:t>
            </a:r>
            <a:endParaRPr lang="el-GR" altLang="en-US" b="1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62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Evaluation der Ziele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fontAlgn="t">
              <a:buNone/>
            </a:pPr>
            <a:r>
              <a:rPr lang="el-GR" b="1" dirty="0"/>
              <a:t>ΑΞΙΟΛΟΓΗΣΗ </a:t>
            </a:r>
            <a:endParaRPr lang="en-US" dirty="0"/>
          </a:p>
          <a:p>
            <a:pPr marL="0" indent="0" fontAlgn="t">
              <a:buNone/>
            </a:pPr>
            <a:r>
              <a:rPr lang="el-GR" b="1" dirty="0"/>
              <a:t> </a:t>
            </a:r>
            <a:endParaRPr lang="en-US" dirty="0"/>
          </a:p>
          <a:p>
            <a:pPr marL="0" indent="0" fontAlgn="t">
              <a:buNone/>
            </a:pPr>
            <a:r>
              <a:rPr lang="el-GR" b="1" dirty="0"/>
              <a:t>Κατά την εφαρμογή της Διδακτικής Πρακτικής ή μετά την πραγματοποίησή της, ο εκπαιδευτικός και οι μαθητές του ενδέχεται να έχουν πραγματοποιήσει την αξιολόγησή της, μέσα από μια </a:t>
            </a:r>
            <a:r>
              <a:rPr lang="el-GR" b="1" dirty="0" err="1"/>
              <a:t>αναστοχαστική</a:t>
            </a:r>
            <a:r>
              <a:rPr lang="el-GR" b="1" dirty="0"/>
              <a:t> διεργασία. Αυτή μπορεί να έχει πραγματοποιηθεί:</a:t>
            </a:r>
            <a:endParaRPr lang="en-US" dirty="0"/>
          </a:p>
          <a:p>
            <a:pPr marL="0" indent="0" fontAlgn="t">
              <a:buNone/>
            </a:pPr>
            <a:r>
              <a:rPr lang="el-GR" b="1" dirty="0"/>
              <a:t>κατά τη διάρκεια εφαρμογής των δραστηριοτήτων (διαμορφωτική αξιολόγηση) με σκοπό την </a:t>
            </a:r>
            <a:r>
              <a:rPr lang="el-GR" b="1" dirty="0" err="1"/>
              <a:t>αναδιαμόρφωσή</a:t>
            </a:r>
            <a:r>
              <a:rPr lang="el-GR" b="1" dirty="0"/>
              <a:t> τους,</a:t>
            </a:r>
            <a:endParaRPr lang="en-US" dirty="0"/>
          </a:p>
          <a:p>
            <a:pPr marL="0" indent="0" fontAlgn="t">
              <a:buNone/>
            </a:pPr>
            <a:r>
              <a:rPr lang="el-GR" b="1" dirty="0"/>
              <a:t>στο τέλος της εφαρμογής της Διδακτικής Πρακτικής (τελική αξιολόγηση) για να ακολουθήσει μια εποικοδομητική συζήτηση που θα οδηγήσει σε αναπροσαρμογές, επεκτάσεις κτλ.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34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Hausarbeit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Entwickeln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ein</a:t>
            </a:r>
            <a:r>
              <a:rPr lang="en-US" dirty="0" smtClean="0"/>
              <a:t> </a:t>
            </a:r>
            <a:r>
              <a:rPr lang="en-US" dirty="0" err="1" smtClean="0"/>
              <a:t>didaktisches</a:t>
            </a:r>
            <a:r>
              <a:rPr lang="en-US" dirty="0" smtClean="0"/>
              <a:t> </a:t>
            </a:r>
            <a:r>
              <a:rPr lang="en-US" dirty="0" err="1" smtClean="0"/>
              <a:t>Szenario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DaFU</a:t>
            </a:r>
            <a:endParaRPr lang="en-US" dirty="0" smtClean="0"/>
          </a:p>
          <a:p>
            <a:r>
              <a:rPr lang="de-DE" dirty="0" smtClean="0"/>
              <a:t>Skizze der HA</a:t>
            </a:r>
          </a:p>
          <a:p>
            <a:pPr marL="0" indent="0">
              <a:buNone/>
            </a:pPr>
            <a:r>
              <a:rPr lang="de-DE" dirty="0" smtClean="0"/>
              <a:t>Einleitung, </a:t>
            </a:r>
            <a:r>
              <a:rPr lang="de-DE" dirty="0" err="1" smtClean="0"/>
              <a:t>Szenariendidaktik</a:t>
            </a:r>
            <a:r>
              <a:rPr lang="de-DE" dirty="0" smtClean="0"/>
              <a:t>, Didaktisches Modell, Beschreibung der Ausgangslage, Zielsetzung, Unterrichtsplanung, Unterrichtsdurchführung, Evaluation der Ziele, Schluss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19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Einleitung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Warum schreibe ich diese HA (Ziel)</a:t>
            </a:r>
          </a:p>
          <a:p>
            <a:r>
              <a:rPr lang="de-DE" dirty="0" smtClean="0"/>
              <a:t>Was steht in jedem Kapitel (Inhalt)</a:t>
            </a:r>
          </a:p>
          <a:p>
            <a:r>
              <a:rPr lang="de-DE" dirty="0" smtClean="0"/>
              <a:t>Mein Vorschlag (Szenario)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02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Szenariendidaktik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Was ist Didaktik (Sprachdidaktik)</a:t>
            </a:r>
          </a:p>
          <a:p>
            <a:r>
              <a:rPr lang="de-DE" dirty="0" smtClean="0"/>
              <a:t>Methoden- Methodenmix</a:t>
            </a:r>
          </a:p>
          <a:p>
            <a:r>
              <a:rPr lang="de-DE" dirty="0" smtClean="0"/>
              <a:t>Was ist eine Skizze? Was ist ein Szenario?</a:t>
            </a:r>
          </a:p>
          <a:p>
            <a:r>
              <a:rPr lang="de-DE" dirty="0" smtClean="0"/>
              <a:t>Warum sind Szenarien wertvoll?</a:t>
            </a:r>
          </a:p>
          <a:p>
            <a:r>
              <a:rPr lang="de-DE" dirty="0" smtClean="0"/>
              <a:t>Wann sind Szenarien notwendig (geeignet)?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0" y="5105400"/>
            <a:ext cx="2381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en-US" b="1" dirty="0" smtClean="0"/>
              <a:t>Roche, GERfS</a:t>
            </a:r>
            <a:r>
              <a:rPr lang="de-DE" altLang="en-US" dirty="0" smtClean="0"/>
              <a:t> und </a:t>
            </a:r>
            <a:r>
              <a:rPr lang="de-DE" altLang="en-US" b="1" dirty="0" err="1" smtClean="0"/>
              <a:t>GRfF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11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Didaktisches Modell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de-DE" altLang="en-US" b="1" dirty="0" smtClean="0"/>
              <a:t>Vor</a:t>
            </a:r>
            <a:r>
              <a:rPr lang="de-DE" altLang="en-US" dirty="0" smtClean="0"/>
              <a:t> dem Unterricht: der Lernende weiß, kann, …</a:t>
            </a:r>
          </a:p>
          <a:p>
            <a:pPr eaLnBrk="1" hangingPunct="1">
              <a:buFont typeface="Arial" charset="0"/>
              <a:buNone/>
            </a:pPr>
            <a:endParaRPr lang="de-DE" altLang="en-US" dirty="0" smtClean="0"/>
          </a:p>
          <a:p>
            <a:pPr eaLnBrk="1" hangingPunct="1">
              <a:buFont typeface="Arial" charset="0"/>
              <a:buNone/>
            </a:pPr>
            <a:r>
              <a:rPr lang="de-DE" altLang="en-US" b="1" dirty="0" smtClean="0"/>
              <a:t>Lernprozess</a:t>
            </a:r>
            <a:r>
              <a:rPr lang="de-DE" altLang="en-US" dirty="0" smtClean="0"/>
              <a:t>	</a:t>
            </a:r>
          </a:p>
          <a:p>
            <a:pPr eaLnBrk="1" hangingPunct="1">
              <a:buFont typeface="Arial" charset="0"/>
              <a:buNone/>
            </a:pPr>
            <a:endParaRPr lang="de-DE" altLang="en-US" b="1" dirty="0" smtClean="0"/>
          </a:p>
          <a:p>
            <a:pPr eaLnBrk="1" hangingPunct="1">
              <a:buFont typeface="Arial" charset="0"/>
              <a:buNone/>
            </a:pPr>
            <a:r>
              <a:rPr lang="de-DE" altLang="en-US" b="1" dirty="0" smtClean="0"/>
              <a:t>Nach</a:t>
            </a:r>
            <a:r>
              <a:rPr lang="de-DE" altLang="en-US" dirty="0" smtClean="0"/>
              <a:t> dem Unterricht: </a:t>
            </a:r>
            <a:r>
              <a:rPr lang="de-DE" altLang="en-US" b="1" dirty="0" smtClean="0"/>
              <a:t>erreichtes Lernziel</a:t>
            </a:r>
            <a:r>
              <a:rPr lang="el-GR" altLang="en-US" b="1" dirty="0" smtClean="0"/>
              <a:t>=</a:t>
            </a:r>
            <a:r>
              <a:rPr lang="de-DE" altLang="en-US" b="1" dirty="0" smtClean="0"/>
              <a:t> Lernresultat</a:t>
            </a:r>
            <a:r>
              <a:rPr lang="de-DE" altLang="en-US" dirty="0" smtClean="0"/>
              <a:t>: der Lernende weiß, kann, meint …</a:t>
            </a:r>
          </a:p>
          <a:p>
            <a:pPr algn="r" eaLnBrk="1" hangingPunct="1">
              <a:buFont typeface="Arial" charset="0"/>
              <a:buNone/>
            </a:pPr>
            <a:r>
              <a:rPr lang="de-DE" altLang="en-US" dirty="0" smtClean="0"/>
              <a:t>Meyer 2009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378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Beschreibung der Ausgangslage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Das Profil der Klasse/ </a:t>
            </a:r>
            <a:r>
              <a:rPr lang="de-DE" b="1" dirty="0" smtClean="0"/>
              <a:t>Gruppe</a:t>
            </a:r>
            <a:r>
              <a:rPr lang="de-DE" dirty="0" smtClean="0"/>
              <a:t>(</a:t>
            </a:r>
            <a:r>
              <a:rPr lang="de-DE" dirty="0" err="1" smtClean="0"/>
              <a:t>Hymes</a:t>
            </a:r>
            <a:r>
              <a:rPr lang="de-DE" dirty="0" smtClean="0"/>
              <a:t> 1972)</a:t>
            </a:r>
            <a:endParaRPr lang="en-US" dirty="0" smtClean="0"/>
          </a:p>
          <a:p>
            <a:r>
              <a:rPr lang="de-DE" b="1" dirty="0" smtClean="0"/>
              <a:t>Das Profil der Lernenden: Parameter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de-DE" dirty="0" smtClean="0"/>
              <a:t>Woodward, 2001)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85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Zielsetzung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altLang="en-US" dirty="0" smtClean="0"/>
              <a:t>Ziel jedes Unterrichts ist es, dafür zu sorgen, dass der Lernende am Ende der Stunde „weiter“ ist als zu Beginn der Stunde.</a:t>
            </a:r>
          </a:p>
          <a:p>
            <a:pPr eaLnBrk="1" hangingPunct="1"/>
            <a:endParaRPr lang="de-DE" altLang="en-US" dirty="0" smtClean="0"/>
          </a:p>
          <a:p>
            <a:pPr eaLnBrk="1" hangingPunct="1"/>
            <a:r>
              <a:rPr lang="de-DE" altLang="en-US" dirty="0" smtClean="0"/>
              <a:t>Für die angestrebte Veränderung im Lernenden benutzen wir den Begriff </a:t>
            </a:r>
            <a:r>
              <a:rPr lang="de-DE" altLang="en-US" b="1" i="1" dirty="0" smtClean="0"/>
              <a:t>Lernziel</a:t>
            </a:r>
          </a:p>
          <a:p>
            <a:pPr eaLnBrk="1" hangingPunct="1">
              <a:buFont typeface="Arial" charset="0"/>
              <a:buNone/>
            </a:pPr>
            <a:r>
              <a:rPr lang="de-DE" altLang="en-US" dirty="0" smtClean="0"/>
              <a:t>(Kann- Beschreibung/ Kompetenz)</a:t>
            </a:r>
          </a:p>
          <a:p>
            <a:pPr>
              <a:buNone/>
            </a:pPr>
            <a:r>
              <a:rPr lang="de-DE" altLang="en-US" dirty="0" smtClean="0"/>
              <a:t>Taxonomie von Lernzielen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103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de-DE" sz="2800" dirty="0" smtClean="0"/>
              <a:t>Unterrichtsplanung</a:t>
            </a:r>
            <a:endParaRPr lang="en-US" sz="28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70000" lnSpcReduction="20000"/>
          </a:bodyPr>
          <a:lstStyle/>
          <a:p>
            <a:r>
              <a:rPr lang="de-DE" dirty="0" smtClean="0"/>
              <a:t>Konstruktivismus – situatives Handeln- Interaktion</a:t>
            </a:r>
          </a:p>
          <a:p>
            <a:pPr marL="268288" indent="-268288" algn="just">
              <a:defRPr/>
            </a:pPr>
            <a:r>
              <a:rPr lang="de-DE" dirty="0">
                <a:solidFill>
                  <a:prstClr val="black"/>
                </a:solidFill>
              </a:rPr>
              <a:t>Lernsituationen:</a:t>
            </a:r>
          </a:p>
          <a:p>
            <a:pPr marL="714375" indent="-268288">
              <a:defRPr/>
            </a:pPr>
            <a:r>
              <a:rPr lang="de-DE" dirty="0">
                <a:solidFill>
                  <a:prstClr val="black"/>
                </a:solidFill>
              </a:rPr>
              <a:t>sollen komplexe , authentische sprachliche und nicht-sprachliche Erfahrungen ermöglichen</a:t>
            </a:r>
          </a:p>
          <a:p>
            <a:pPr marL="714375" indent="-268288">
              <a:defRPr/>
            </a:pPr>
            <a:r>
              <a:rPr lang="de-DE" dirty="0">
                <a:solidFill>
                  <a:prstClr val="black"/>
                </a:solidFill>
              </a:rPr>
              <a:t>Lerner </a:t>
            </a:r>
            <a:r>
              <a:rPr lang="de-DE" b="1" dirty="0">
                <a:solidFill>
                  <a:prstClr val="black"/>
                </a:solidFill>
              </a:rPr>
              <a:t>handeln</a:t>
            </a:r>
            <a:r>
              <a:rPr lang="de-DE" dirty="0">
                <a:solidFill>
                  <a:prstClr val="black"/>
                </a:solidFill>
              </a:rPr>
              <a:t> problemlösend </a:t>
            </a:r>
            <a:r>
              <a:rPr lang="de-DE" dirty="0"/>
              <a:t>zu zweit oder in Kleingruppen</a:t>
            </a:r>
          </a:p>
          <a:p>
            <a:pPr marL="714375" indent="-268288">
              <a:defRPr/>
            </a:pPr>
            <a:r>
              <a:rPr lang="de-DE" dirty="0"/>
              <a:t>dichte Kommunikation ohne </a:t>
            </a:r>
            <a:r>
              <a:rPr lang="de-DE" dirty="0" smtClean="0"/>
              <a:t>Hemmungen</a:t>
            </a:r>
          </a:p>
          <a:p>
            <a:pPr marL="714375" indent="-268288">
              <a:defRPr/>
            </a:pPr>
            <a:endParaRPr lang="de-DE" dirty="0"/>
          </a:p>
          <a:p>
            <a:pPr marL="714375" indent="-268288">
              <a:defRPr/>
            </a:pPr>
            <a:endParaRPr lang="de-DE" dirty="0" smtClean="0"/>
          </a:p>
          <a:p>
            <a:pPr marL="714375" indent="-268288">
              <a:defRPr/>
            </a:pPr>
            <a:r>
              <a:rPr lang="de-DE" sz="4000" dirty="0" smtClean="0"/>
              <a:t>Differenzierung</a:t>
            </a:r>
            <a:endParaRPr lang="de-DE" sz="4000" dirty="0"/>
          </a:p>
          <a:p>
            <a:pPr marL="714375" indent="-268288">
              <a:defRPr/>
            </a:pPr>
            <a:endParaRPr lang="de-DE" dirty="0"/>
          </a:p>
          <a:p>
            <a:pPr marL="268288" indent="-268288">
              <a:defRPr/>
            </a:pPr>
            <a:r>
              <a:rPr lang="de-DE" dirty="0"/>
              <a:t>Lernerautonomie wird gefördert</a:t>
            </a:r>
          </a:p>
          <a:p>
            <a:pPr marL="268288" indent="-268288">
              <a:defRPr/>
            </a:pPr>
            <a:endParaRPr lang="de-DE" dirty="0"/>
          </a:p>
          <a:p>
            <a:pPr marL="268288" indent="-268288">
              <a:defRPr/>
            </a:pPr>
            <a:r>
              <a:rPr lang="de-DE" dirty="0" smtClean="0"/>
              <a:t>Lernaktivitäten, Sozialformen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96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Unterrichtsdurchführung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l-GR" dirty="0" smtClean="0">
                <a:effectLst/>
              </a:rPr>
              <a:t>Περιγράφεται το θεωρητικό, παιδαγωγικό και μεθοδολογικό πλαίσιο.</a:t>
            </a:r>
            <a:endParaRPr lang="en-US" dirty="0" smtClean="0">
              <a:effectLst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l-GR" dirty="0" smtClean="0">
                <a:effectLst/>
              </a:rPr>
              <a:t>Γίνεται αναλυτική περιγραφή της κάθε δραστηριότητας της Διδακτικής Πρακτικής. </a:t>
            </a:r>
            <a:endParaRPr lang="en-US" dirty="0" smtClean="0">
              <a:effectLst/>
            </a:endParaRPr>
          </a:p>
          <a:p>
            <a:pPr marL="90170" marR="0" indent="-9017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de-DE" dirty="0"/>
              <a:t> </a:t>
            </a:r>
            <a:r>
              <a:rPr lang="de-DE" dirty="0" smtClean="0"/>
              <a:t>     </a:t>
            </a:r>
            <a:r>
              <a:rPr lang="el-GR" dirty="0" smtClean="0">
                <a:effectLst/>
              </a:rPr>
              <a:t>Κάθε δραστηριότητα μπορεί να περιγράφεται ανά φάσεις εργασίας, εάν πρόκειται για την ανάπτυξη π.χ. ενός </a:t>
            </a:r>
            <a:r>
              <a:rPr lang="el-GR" dirty="0" err="1" smtClean="0">
                <a:effectLst/>
              </a:rPr>
              <a:t>project</a:t>
            </a:r>
            <a:r>
              <a:rPr lang="el-GR" dirty="0" smtClean="0">
                <a:effectLst/>
              </a:rPr>
              <a:t> (A’ Φάση: διαμόρφωση πρότερων εμπειριών και γνώσεων, Β’ Φάση: Αναζήτηση και συγκέντρωση υλικού από πηγές κτλ.) ή ανά διδακτική ώρα (1ο δίωρο: παρακολούθηση ταινίας της Εκπαιδευτικής Τηλεόρασης  και διερεύνηση των εμπειριών των παιδιών για το εξεταζόμενο θέμα κτλ.).</a:t>
            </a:r>
            <a:endParaRPr lang="en-US" dirty="0" smtClean="0">
              <a:effectLst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5490845" algn="l"/>
              </a:tabLst>
            </a:pPr>
            <a:r>
              <a:rPr lang="el-GR" dirty="0" smtClean="0">
                <a:effectLst/>
              </a:rPr>
              <a:t> </a:t>
            </a:r>
            <a:endParaRPr lang="en-US" dirty="0" smtClean="0">
              <a:effectLst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l-GR" u="sng" dirty="0" smtClean="0">
                <a:effectLst/>
              </a:rPr>
              <a:t>Φύλλα Εργασίας</a:t>
            </a:r>
            <a:endParaRPr lang="en-US" dirty="0" smtClean="0">
              <a:effectLst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5490845" algn="l"/>
              </a:tabLst>
            </a:pPr>
            <a:r>
              <a:rPr lang="el-GR" dirty="0" smtClean="0">
                <a:effectLst/>
              </a:rPr>
              <a:t>Οι Διδακτικές Πρακτικές είναι καλό να συνοδεύονται από φύλλα εργασίας, σε ψηφιακή/ έντυπη μορφή, τα οποία δόθηκαν στους μαθητές ως ένας οδηγός πραγματοποίησης των προαναφερθέντων δραστηριοτήτων. </a:t>
            </a:r>
            <a:endParaRPr lang="de-DE" dirty="0" smtClean="0">
              <a:effectLst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5490845" algn="l"/>
              </a:tabLst>
            </a:pPr>
            <a:endParaRPr lang="en-US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24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310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DGD 52: Unterrichtsplanung und –Gestaltung. Deutsch als Fremdsprache </vt:lpstr>
      <vt:lpstr>Hausarbeit </vt:lpstr>
      <vt:lpstr>Einleitung</vt:lpstr>
      <vt:lpstr>Szenariendidaktik</vt:lpstr>
      <vt:lpstr>Didaktisches Modell</vt:lpstr>
      <vt:lpstr>Beschreibung der Ausgangslage</vt:lpstr>
      <vt:lpstr>Zielsetzung</vt:lpstr>
      <vt:lpstr>Unterrichtsplanung</vt:lpstr>
      <vt:lpstr>Unterrichtsdurchführung</vt:lpstr>
      <vt:lpstr>Evaluation der Ziele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DGD 52: Unterrichtsplanung und –Gestaltung. Deutsch als Fremdsprache</dc:title>
  <dc:creator>Dafni</dc:creator>
  <cp:lastModifiedBy>Dafni</cp:lastModifiedBy>
  <cp:revision>8</cp:revision>
  <dcterms:created xsi:type="dcterms:W3CDTF">2018-11-20T05:19:53Z</dcterms:created>
  <dcterms:modified xsi:type="dcterms:W3CDTF">2021-01-12T06:57:17Z</dcterms:modified>
</cp:coreProperties>
</file>