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9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3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3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9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1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3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1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6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9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243A-E609-484C-92E9-347A1685724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14E1D-EA06-4FB3-8027-C33CD35AD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55650" y="692150"/>
            <a:ext cx="7772400" cy="12239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800" b="1" dirty="0"/>
              <a:t>DGD 52: Unterrichtsplanung und –Gestaltung. Unterricht Deutsch als Fremdsprache  </a:t>
            </a:r>
            <a:br>
              <a:rPr lang="de-DE" sz="2800" b="1" dirty="0"/>
            </a:br>
            <a:r>
              <a:rPr lang="de-DE" sz="2800" dirty="0"/>
              <a:t>Dafni Wiedenmayer</a:t>
            </a:r>
            <a:br>
              <a:rPr lang="el-GR" sz="2800" dirty="0"/>
            </a:br>
            <a:endParaRPr lang="el-GR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133600"/>
            <a:ext cx="7162800" cy="3505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b="1" dirty="0">
                <a:solidFill>
                  <a:schemeClr val="tx1"/>
                </a:solidFill>
              </a:rPr>
              <a:t>Unterricht vorbereiten und durchführen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600" b="1" dirty="0">
                <a:solidFill>
                  <a:schemeClr val="tx1"/>
                </a:solidFill>
              </a:rPr>
              <a:t>(Bimmel, Kast, Neuner 2011. Deutschunterricht planen, Neu. Langenscheidt)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5960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Konstruktivistische Verfahren (Issing, 1997)</a:t>
            </a: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991600" cy="9220200"/>
          </a:xfrm>
          <a:noFill/>
        </p:spPr>
      </p:pic>
    </p:spTree>
    <p:extLst>
      <p:ext uri="{BB962C8B-B14F-4D97-AF65-F5344CB8AC3E}">
        <p14:creationId xmlns:p14="http://schemas.microsoft.com/office/powerpoint/2010/main" val="146620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Immersion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/>
              <a:t>Die optimalen Lernumgebungen sind praktisch nur in den fremdsprachigen Kultur gegeben.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/>
              <a:t>Das Eintauchen in diese fremdsprachige Kultur bezeichnet man als Immersion.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/>
              <a:t>Sprachkontakt in multikulturellen Gesellschaften, bei Auslandsaufenthalten.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/>
              <a:t>Im Unterricht sind diese idealen Ausgangsbedingungen normalerweise nicht gegeben.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94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Konstruktivismus – situatives Handeln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de-DE" altLang="en-US"/>
              <a:t>Interaktion der Menschen mit ihrer Umwelt spielt eine große Rolle (≠ Kognitivismus)</a:t>
            </a:r>
          </a:p>
          <a:p>
            <a:pPr algn="just" eaLnBrk="1" hangingPunct="1"/>
            <a:endParaRPr lang="de-DE" altLang="en-US"/>
          </a:p>
          <a:p>
            <a:pPr algn="just" eaLnBrk="1" hangingPunct="1"/>
            <a:r>
              <a:rPr lang="de-DE" altLang="en-US"/>
              <a:t>situatives </a:t>
            </a:r>
            <a:r>
              <a:rPr lang="de-DE" altLang="en-US" b="1"/>
              <a:t>Handeln</a:t>
            </a:r>
            <a:r>
              <a:rPr lang="de-DE" altLang="en-US"/>
              <a:t>: Gehirn konstruiert neue fremdsprachliche Muster anhand bereits bekannter Handlungsschemata.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055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b="1"/>
              <a:t>konstruktive Operationen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112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b="1" dirty="0"/>
          </a:p>
          <a:p>
            <a:pPr marL="8112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/>
              <a:t>Assimilation</a:t>
            </a:r>
            <a:r>
              <a:rPr lang="de-DE" dirty="0"/>
              <a:t>: Anpassung eines Menschen and die sprachlich fremde Umgebung.</a:t>
            </a:r>
          </a:p>
          <a:p>
            <a:pPr marL="8112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b="1" dirty="0"/>
              <a:t>Akkommodation</a:t>
            </a:r>
            <a:r>
              <a:rPr lang="de-DE" dirty="0"/>
              <a:t>: Aufbauen eines kognitiven Handlungsmuster, um gewisse fremdsprachliche Situationen zu bewältigen.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36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Konstruktive Operationen im FSU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268288" indent="-26828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>
                <a:solidFill>
                  <a:prstClr val="black"/>
                </a:solidFill>
              </a:rPr>
              <a:t>Lerner erreicht ein bestimmtes Erwerbsstadium (</a:t>
            </a:r>
            <a:r>
              <a:rPr lang="de-DE" b="1" dirty="0">
                <a:solidFill>
                  <a:prstClr val="black"/>
                </a:solidFill>
              </a:rPr>
              <a:t>assimiliert</a:t>
            </a:r>
            <a:r>
              <a:rPr lang="de-DE" dirty="0">
                <a:solidFill>
                  <a:prstClr val="black"/>
                </a:solidFill>
              </a:rPr>
              <a:t> sich an das sprachliche Fremde), nur dann kann er den angebotenen Input  verarbeiten (</a:t>
            </a:r>
            <a:r>
              <a:rPr lang="de-DE" b="1" dirty="0">
                <a:solidFill>
                  <a:prstClr val="black"/>
                </a:solidFill>
              </a:rPr>
              <a:t>akkommodiert </a:t>
            </a:r>
            <a:r>
              <a:rPr lang="de-DE" dirty="0">
                <a:solidFill>
                  <a:prstClr val="black"/>
                </a:solidFill>
              </a:rPr>
              <a:t>sich)</a:t>
            </a:r>
          </a:p>
          <a:p>
            <a:pPr marL="268288" indent="-26828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>
              <a:solidFill>
                <a:prstClr val="black"/>
              </a:solidFill>
            </a:endParaRPr>
          </a:p>
          <a:p>
            <a:pPr marL="268288" indent="-268288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>
                <a:solidFill>
                  <a:prstClr val="black"/>
                </a:solidFill>
              </a:rPr>
              <a:t>Lernsituationen:</a:t>
            </a:r>
          </a:p>
          <a:p>
            <a:pPr marL="714375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>
                <a:solidFill>
                  <a:prstClr val="black"/>
                </a:solidFill>
              </a:rPr>
              <a:t>sollen komplexe , authentische sprachliche und nicht-sprachliche Erfahrungen ermöglichen</a:t>
            </a:r>
          </a:p>
          <a:p>
            <a:pPr marL="714375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>
                <a:solidFill>
                  <a:prstClr val="black"/>
                </a:solidFill>
              </a:rPr>
              <a:t>Lerner </a:t>
            </a:r>
            <a:r>
              <a:rPr lang="de-DE" b="1" dirty="0">
                <a:solidFill>
                  <a:prstClr val="black"/>
                </a:solidFill>
              </a:rPr>
              <a:t>handeln</a:t>
            </a:r>
            <a:r>
              <a:rPr lang="de-DE" dirty="0">
                <a:solidFill>
                  <a:prstClr val="black"/>
                </a:solidFill>
              </a:rPr>
              <a:t> problemlösend</a:t>
            </a:r>
            <a:endParaRPr lang="en-US" dirty="0">
              <a:solidFill>
                <a:prstClr val="black"/>
              </a:solidFill>
            </a:endParaRPr>
          </a:p>
          <a:p>
            <a:pPr marL="714375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zu zweit oder in Kleingruppen</a:t>
            </a:r>
          </a:p>
          <a:p>
            <a:pPr marL="714375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dichte Kommunikation ohne Hemmungen</a:t>
            </a:r>
          </a:p>
          <a:p>
            <a:pPr marL="714375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268288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Lernerautonomie wird gefördert</a:t>
            </a:r>
          </a:p>
          <a:p>
            <a:pPr marL="268288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marL="268288" indent="-268288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Projektunterricht ist geeignet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46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/>
              <a:t>Konstruktivismus </a:t>
            </a:r>
            <a:br>
              <a:rPr lang="de-DE" dirty="0"/>
            </a:br>
            <a:r>
              <a:rPr lang="de-DE" sz="3600" dirty="0"/>
              <a:t>Kritik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Bewältigung sprachlich fremder Situationen bedeutet erfolgreich zu handeln und keine Schaden zu nehmen.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In der instruktionellen Lernumgebung werden Fehler erwartet und sogar positiv bewertet.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dirty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/>
              <a:t>Eine konstruktivistische Fremdsprachendidaktik sollte die Lernumgebung (in micro und macro) berücksichtigen.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12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Evaluieren Sie Ihre UE im Rahmen der konstruktivistischen Verfahren.</a:t>
            </a:r>
          </a:p>
          <a:p>
            <a:pPr marL="0" indent="0">
              <a:buNone/>
            </a:pPr>
            <a:r>
              <a:rPr lang="de-DE" dirty="0"/>
              <a:t>Was sollten Sie noch wissen?</a:t>
            </a:r>
          </a:p>
          <a:p>
            <a:pPr marL="0" indent="0">
              <a:buNone/>
            </a:pPr>
            <a:r>
              <a:rPr lang="de-DE" dirty="0"/>
              <a:t>Was sollten Sie noch haben?</a:t>
            </a:r>
          </a:p>
          <a:p>
            <a:pPr marL="0" indent="0">
              <a:buNone/>
            </a:pPr>
            <a:r>
              <a:rPr lang="de-DE" dirty="0"/>
              <a:t>Wie sollten Lernziele formuliert werden?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7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Modell DA - FSU</a:t>
            </a:r>
            <a:endParaRPr lang="el-GR" alt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altLang="en-US" b="1"/>
              <a:t>Vor</a:t>
            </a:r>
            <a:r>
              <a:rPr lang="de-DE" altLang="en-US"/>
              <a:t> dem Unterricht: der Lernende weiß, kann, …</a:t>
            </a:r>
          </a:p>
          <a:p>
            <a:pPr eaLnBrk="1" hangingPunct="1">
              <a:buFont typeface="Arial" charset="0"/>
              <a:buNone/>
            </a:pPr>
            <a:endParaRPr lang="de-DE" altLang="en-US"/>
          </a:p>
          <a:p>
            <a:pPr eaLnBrk="1" hangingPunct="1">
              <a:buFont typeface="Arial" charset="0"/>
              <a:buNone/>
            </a:pPr>
            <a:r>
              <a:rPr lang="de-DE" altLang="en-US" b="1"/>
              <a:t>Lernprozess</a:t>
            </a:r>
            <a:r>
              <a:rPr lang="de-DE" altLang="en-US"/>
              <a:t>	</a:t>
            </a:r>
          </a:p>
          <a:p>
            <a:pPr eaLnBrk="1" hangingPunct="1">
              <a:buFont typeface="Arial" charset="0"/>
              <a:buNone/>
            </a:pPr>
            <a:endParaRPr lang="de-DE" altLang="en-US" b="1"/>
          </a:p>
          <a:p>
            <a:pPr eaLnBrk="1" hangingPunct="1">
              <a:buFont typeface="Arial" charset="0"/>
              <a:buNone/>
            </a:pPr>
            <a:r>
              <a:rPr lang="de-DE" altLang="en-US" b="1"/>
              <a:t>Nach</a:t>
            </a:r>
            <a:r>
              <a:rPr lang="de-DE" altLang="en-US"/>
              <a:t> dem Unterricht: </a:t>
            </a:r>
            <a:r>
              <a:rPr lang="de-DE" altLang="en-US" b="1"/>
              <a:t>erreichtes Lernziel</a:t>
            </a:r>
            <a:r>
              <a:rPr lang="el-GR" altLang="en-US" b="1"/>
              <a:t>=</a:t>
            </a:r>
            <a:r>
              <a:rPr lang="de-DE" altLang="en-US" b="1"/>
              <a:t> Lernresultat</a:t>
            </a:r>
            <a:r>
              <a:rPr lang="de-DE" altLang="en-US"/>
              <a:t>: der Lernende weiß, kann, meint …</a:t>
            </a:r>
            <a:endParaRPr lang="el-GR" altLang="en-US"/>
          </a:p>
        </p:txBody>
      </p:sp>
      <p:sp>
        <p:nvSpPr>
          <p:cNvPr id="4" name="Rectangle 3"/>
          <p:cNvSpPr/>
          <p:nvPr/>
        </p:nvSpPr>
        <p:spPr>
          <a:xfrm>
            <a:off x="2627313" y="3357563"/>
            <a:ext cx="215900" cy="287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2268538" y="508476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8243888" y="1628775"/>
            <a:ext cx="215900" cy="287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16238" y="3500438"/>
            <a:ext cx="12239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72000" y="3141663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141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Lernaktivitäten</a:t>
            </a:r>
            <a:endParaRPr lang="el-G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altLang="en-US" b="1"/>
              <a:t>Was</a:t>
            </a:r>
            <a:r>
              <a:rPr lang="de-DE" altLang="en-US"/>
              <a:t> sollen die Lernenden </a:t>
            </a:r>
            <a:r>
              <a:rPr lang="de-DE" altLang="en-US" b="1"/>
              <a:t>lernen</a:t>
            </a:r>
            <a:r>
              <a:rPr lang="de-DE" altLang="en-US"/>
              <a:t>? </a:t>
            </a:r>
            <a:r>
              <a:rPr lang="de-DE" altLang="en-US" b="1"/>
              <a:t>Lernziel</a:t>
            </a:r>
          </a:p>
          <a:p>
            <a:pPr eaLnBrk="1" hangingPunct="1">
              <a:buFont typeface="Arial" charset="0"/>
              <a:buNone/>
            </a:pPr>
            <a:r>
              <a:rPr lang="de-DE" altLang="en-US" b="1"/>
              <a:t>Was </a:t>
            </a:r>
            <a:r>
              <a:rPr lang="de-DE" altLang="en-US"/>
              <a:t>sollen die Lernenden </a:t>
            </a:r>
            <a:r>
              <a:rPr lang="de-DE" altLang="en-US" b="1"/>
              <a:t>tun</a:t>
            </a:r>
            <a:r>
              <a:rPr lang="de-DE" altLang="en-US"/>
              <a:t>, um das Lernziel zu erreichen? </a:t>
            </a:r>
            <a:r>
              <a:rPr lang="de-DE" altLang="en-US" b="1"/>
              <a:t>Lernaktivitäten</a:t>
            </a:r>
          </a:p>
          <a:p>
            <a:pPr eaLnBrk="1" hangingPunct="1">
              <a:buFont typeface="Arial" charset="0"/>
              <a:buNone/>
            </a:pPr>
            <a:r>
              <a:rPr lang="de-DE" altLang="en-US" b="1"/>
              <a:t>Aufgabe 7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Was können Lernaktivitäten sein?</a:t>
            </a:r>
          </a:p>
          <a:p>
            <a:pPr eaLnBrk="1" hangingPunct="1">
              <a:buFont typeface="Arial" charset="0"/>
              <a:buNone/>
            </a:pPr>
            <a:r>
              <a:rPr lang="de-DE" altLang="en-US" sz="2400"/>
              <a:t>Menschen können im Prinzip aus jeder Erfahrung lernen.</a:t>
            </a:r>
          </a:p>
          <a:p>
            <a:pPr eaLnBrk="1" hangingPunct="1">
              <a:buFont typeface="Arial" charset="0"/>
              <a:buNone/>
            </a:pPr>
            <a:r>
              <a:rPr lang="de-DE" altLang="en-US" sz="2400"/>
              <a:t>Nicht jede Lernaktivität führt bei jedem Menschen zu den gewünschten Lernzielen.</a:t>
            </a:r>
          </a:p>
          <a:p>
            <a:pPr eaLnBrk="1" hangingPunct="1">
              <a:buFont typeface="Arial" charset="0"/>
              <a:buNone/>
            </a:pPr>
            <a:r>
              <a:rPr lang="de-DE" altLang="en-US" sz="2400"/>
              <a:t>Nicht jeder Mensch lernt auf die gleiche Art und Weise.</a:t>
            </a:r>
            <a:endParaRPr lang="el-GR" altLang="en-US" sz="2400"/>
          </a:p>
        </p:txBody>
      </p:sp>
    </p:spTree>
    <p:extLst>
      <p:ext uri="{BB962C8B-B14F-4D97-AF65-F5344CB8AC3E}">
        <p14:creationId xmlns:p14="http://schemas.microsoft.com/office/powerpoint/2010/main" val="414817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Sozialformen</a:t>
            </a:r>
            <a:endParaRPr lang="el-G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altLang="en-US"/>
              <a:t>Einzelarbeit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Lehrervortrag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Unterrichtsgespräch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Gruppenarbeit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Klassengespräch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Partnerarbeit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Kettenübung (ich-du-Kette)</a:t>
            </a:r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091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Aufgabe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Anhand von den Lernzielen, die Sie beschrieben haben (HA), und einem Text, planen Sie eine 30minutige UE!</a:t>
            </a:r>
          </a:p>
          <a:p>
            <a:r>
              <a:rPr lang="de-DE" dirty="0"/>
              <a:t>Schritte: Niveau, Alter, Hauptziel, Nebenziele, Kenntnis, Fertigkeit, Haltung</a:t>
            </a:r>
          </a:p>
          <a:p>
            <a:r>
              <a:rPr lang="de-DE" dirty="0"/>
              <a:t>Aktivität: Beschreiben Sie eine Aktivität (Typ, Material, Medien, Sozialform)</a:t>
            </a:r>
          </a:p>
          <a:p>
            <a:r>
              <a:rPr lang="de-DE" dirty="0"/>
              <a:t>Zeigen Sie Ziel und Resultat (Lernziel – erreichtes Lernziel)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de-DE" altLang="en-US"/>
          </a:p>
          <a:p>
            <a:pPr eaLnBrk="1" hangingPunct="1">
              <a:buFont typeface="Arial" charset="0"/>
              <a:buNone/>
            </a:pPr>
            <a:r>
              <a:rPr lang="de-DE" altLang="en-US"/>
              <a:t>Konstruktivismus geht davon aus, dass Informationen nicht einfach aufgenommen, verarbeitet und gespeichert werden, sondern dass sie durch permanente Veränderung der kognitiven Struktur selbst erzeugt werden.</a:t>
            </a:r>
            <a:endParaRPr lang="en-US" altLang="en-US"/>
          </a:p>
        </p:txBody>
      </p:sp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Konstruktivismus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09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Konstruktivismus - Werkzeuge</a:t>
            </a:r>
            <a:endParaRPr lang="en-US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/>
              <a:t>Das beste Lernmaterial im Sinne konstruktivistischer Theorien stellen Baumaterialien und Werkzeuge dar, die es dem Lerner ermöglichen, in seiner Lernumgebung eigene Wissenssysteme beliebig zu gestalten.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/>
              <a:t>Lernen heißt, kognitive Konstruktionen neu aufzubauen und existierende ständig umgestalten.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8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Radikaler Konstruktivismus</a:t>
            </a:r>
            <a:endParaRPr lang="en-US" alt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altLang="en-US"/>
              <a:t>1960- 70 – Glaserfeld und Kollegen – Biological Computer Laboratory Illinois</a:t>
            </a:r>
          </a:p>
          <a:p>
            <a:pPr eaLnBrk="1" hangingPunct="1">
              <a:buFont typeface="Arial" charset="0"/>
              <a:buNone/>
            </a:pPr>
            <a:endParaRPr lang="de-DE" altLang="en-US"/>
          </a:p>
          <a:p>
            <a:pPr eaLnBrk="1" hangingPunct="1">
              <a:buFont typeface="Arial" charset="0"/>
              <a:buNone/>
            </a:pPr>
            <a:r>
              <a:rPr lang="de-DE" altLang="en-US"/>
              <a:t>Konstruktivistische Ansätze des Sprachunterrichts beziehen sich auf die philosophischen, biologischen und neurophysiologischen Grundlagen des radikalen Konstruktivismus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02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Das Radikale</a:t>
            </a:r>
            <a:endParaRPr lang="en-US" altLang="en-US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de-DE" altLang="en-US"/>
              <a:t>Organismen werden als Systeme betrachtet, die sich selbst organisieren und begründen, also selbst-referenziell und selbst-explikativ sind. </a:t>
            </a:r>
          </a:p>
          <a:p>
            <a:pPr eaLnBrk="1" hangingPunct="1">
              <a:buFont typeface="Arial" charset="0"/>
              <a:buNone/>
            </a:pPr>
            <a:r>
              <a:rPr lang="de-DE" altLang="en-US"/>
              <a:t>Das menschliche Gehirn korrespondiert über eine Umsetzung der physikalisch-chemischen Umweltereignisse, in die Sprache des Gehirns mit der Umwelt.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8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587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DGD 52: Unterrichtsplanung und –Gestaltung. Unterricht Deutsch als Fremdsprache   Dafni Wiedenmayer </vt:lpstr>
      <vt:lpstr>Modell DA - FSU</vt:lpstr>
      <vt:lpstr>Lernaktivitäten</vt:lpstr>
      <vt:lpstr>Sozialformen</vt:lpstr>
      <vt:lpstr>Aufgabe 1</vt:lpstr>
      <vt:lpstr>Konstruktivismus</vt:lpstr>
      <vt:lpstr>Konstruktivismus - Werkzeuge</vt:lpstr>
      <vt:lpstr>Radikaler Konstruktivismus</vt:lpstr>
      <vt:lpstr>Das Radikale</vt:lpstr>
      <vt:lpstr>Konstruktivistische Verfahren (Issing, 1997)</vt:lpstr>
      <vt:lpstr>Immersion</vt:lpstr>
      <vt:lpstr>Konstruktivismus – situatives Handeln</vt:lpstr>
      <vt:lpstr>konstruktive Operationen</vt:lpstr>
      <vt:lpstr>Konstruktive Operationen im FSU</vt:lpstr>
      <vt:lpstr>Konstruktivismus  Kritik</vt:lpstr>
      <vt:lpstr>Aufgabe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DGD 52: Unterrichtsplanung und –Gestaltung. Unterricht Deutsch als Fremdsprache   Dafni Wiedenmayer</dc:title>
  <dc:creator>Dafni</dc:creator>
  <cp:lastModifiedBy>Dafni Wiedenmayer</cp:lastModifiedBy>
  <cp:revision>3</cp:revision>
  <dcterms:created xsi:type="dcterms:W3CDTF">2016-10-20T05:05:28Z</dcterms:created>
  <dcterms:modified xsi:type="dcterms:W3CDTF">2024-03-26T07:59:07Z</dcterms:modified>
</cp:coreProperties>
</file>