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81"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FF945-D714-423C-88AF-E48DC01CF2AD}" type="datetimeFigureOut">
              <a:rPr lang="en-US" smtClean="0"/>
              <a:t>03-Nov-20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32182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F945-D714-423C-88AF-E48DC01CF2AD}" type="datetimeFigureOut">
              <a:rPr lang="en-US" smtClean="0"/>
              <a:t>03-Nov-20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35694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F945-D714-423C-88AF-E48DC01CF2AD}" type="datetimeFigureOut">
              <a:rPr lang="en-US" smtClean="0"/>
              <a:t>03-Nov-20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29412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F945-D714-423C-88AF-E48DC01CF2AD}" type="datetimeFigureOut">
              <a:rPr lang="en-US" smtClean="0"/>
              <a:t>03-Nov-20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5248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FF945-D714-423C-88AF-E48DC01CF2AD}" type="datetimeFigureOut">
              <a:rPr lang="en-US" smtClean="0"/>
              <a:t>03-Nov-20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91762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FF945-D714-423C-88AF-E48DC01CF2AD}" type="datetimeFigureOut">
              <a:rPr lang="en-US" smtClean="0"/>
              <a:t>03-Nov-20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97203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FF945-D714-423C-88AF-E48DC01CF2AD}" type="datetimeFigureOut">
              <a:rPr lang="en-US" smtClean="0"/>
              <a:t>03-Nov-20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29341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FF945-D714-423C-88AF-E48DC01CF2AD}" type="datetimeFigureOut">
              <a:rPr lang="en-US" smtClean="0"/>
              <a:t>03-Nov-20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421713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FF945-D714-423C-88AF-E48DC01CF2AD}" type="datetimeFigureOut">
              <a:rPr lang="en-US" smtClean="0"/>
              <a:t>03-Nov-20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87539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F945-D714-423C-88AF-E48DC01CF2AD}" type="datetimeFigureOut">
              <a:rPr lang="en-US" smtClean="0"/>
              <a:t>03-Nov-20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30508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F945-D714-423C-88AF-E48DC01CF2AD}" type="datetimeFigureOut">
              <a:rPr lang="en-US" smtClean="0"/>
              <a:t>03-Nov-20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E3165-5C9A-4E85-9B8C-23A7E0438EEB}" type="slidenum">
              <a:rPr lang="en-US" smtClean="0"/>
              <a:t>‹#›</a:t>
            </a:fld>
            <a:endParaRPr lang="en-US"/>
          </a:p>
        </p:txBody>
      </p:sp>
    </p:spTree>
    <p:extLst>
      <p:ext uri="{BB962C8B-B14F-4D97-AF65-F5344CB8AC3E}">
        <p14:creationId xmlns:p14="http://schemas.microsoft.com/office/powerpoint/2010/main" val="329178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FF945-D714-423C-88AF-E48DC01CF2AD}" type="datetimeFigureOut">
              <a:rPr lang="en-US" smtClean="0"/>
              <a:t>03-Nov-20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E3165-5C9A-4E85-9B8C-23A7E0438EEB}" type="slidenum">
              <a:rPr lang="en-US" smtClean="0"/>
              <a:t>‹#›</a:t>
            </a:fld>
            <a:endParaRPr lang="en-US"/>
          </a:p>
        </p:txBody>
      </p:sp>
    </p:spTree>
    <p:extLst>
      <p:ext uri="{BB962C8B-B14F-4D97-AF65-F5344CB8AC3E}">
        <p14:creationId xmlns:p14="http://schemas.microsoft.com/office/powerpoint/2010/main" val="1906300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ethe.de/resources/files/pdf65/Goethe_Kal_15_back_8.pdf" TargetMode="External"/><Relationship Id="rId2" Type="http://schemas.openxmlformats.org/officeDocument/2006/relationships/hyperlink" Target="https://www.goethe.de/resources/files/pdf72/Unterweg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rlz.fr/Fw5" TargetMode="External"/><Relationship Id="rId2" Type="http://schemas.openxmlformats.org/officeDocument/2006/relationships/hyperlink" Target="http://www.audio-lingua.eu/spip.php?page=recherche&amp;recherche=Reise+planen&amp;id_rubrique=3&amp;id_mot=28"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goethe.de/prj/dfd/de/index.cfm?fuseaction=learning.TutorialDetail&amp;tutorial=erste_wege_in_deutschland_-_folge_im_bu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goethe.de/bildderanderen"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ethe.de/ins/pt/lis/pro/bkd/msd/d_msd_B.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goethe.de/ins/pl/de/spr/ueb/pod.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normAutofit/>
          </a:bodyPr>
          <a:lstStyle/>
          <a:p>
            <a:r>
              <a:rPr lang="de-DE" sz="3600" b="1" dirty="0" smtClean="0"/>
              <a:t>Digitale Unterrichtsszenarien auf der Basis des Fremdsprachencurriculums</a:t>
            </a:r>
            <a:endParaRPr lang="en-US" sz="3600" b="1" dirty="0"/>
          </a:p>
        </p:txBody>
      </p:sp>
      <p:sp>
        <p:nvSpPr>
          <p:cNvPr id="3" name="Subtitle 2"/>
          <p:cNvSpPr>
            <a:spLocks noGrp="1"/>
          </p:cNvSpPr>
          <p:nvPr>
            <p:ph type="subTitle" idx="1"/>
          </p:nvPr>
        </p:nvSpPr>
        <p:spPr>
          <a:xfrm>
            <a:off x="1371600" y="3124200"/>
            <a:ext cx="7086600" cy="2514600"/>
          </a:xfrm>
        </p:spPr>
        <p:txBody>
          <a:bodyPr/>
          <a:lstStyle/>
          <a:p>
            <a:pPr algn="l"/>
            <a:r>
              <a:rPr lang="de-DE" b="1" dirty="0" smtClean="0">
                <a:solidFill>
                  <a:schemeClr val="tx1"/>
                </a:solidFill>
              </a:rPr>
              <a:t>Dafni Wiedenmayer</a:t>
            </a:r>
          </a:p>
          <a:p>
            <a:endParaRPr lang="de-DE" dirty="0" smtClean="0"/>
          </a:p>
          <a:p>
            <a:pPr algn="r"/>
            <a:endParaRPr lang="de-DE" sz="2400" b="1" dirty="0" smtClean="0">
              <a:solidFill>
                <a:schemeClr val="tx1"/>
              </a:solidFill>
            </a:endParaRPr>
          </a:p>
          <a:p>
            <a:pPr algn="r"/>
            <a:endParaRPr lang="de-DE" sz="2400" b="1" dirty="0">
              <a:solidFill>
                <a:schemeClr val="tx1"/>
              </a:solidFil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899" y="4724400"/>
            <a:ext cx="12954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82802"/>
            <a:ext cx="1752599" cy="69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848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Moderater Konstruktivismus</a:t>
            </a:r>
            <a:endParaRPr lang="en-US" dirty="0"/>
          </a:p>
        </p:txBody>
      </p:sp>
      <p:sp>
        <p:nvSpPr>
          <p:cNvPr id="3" name="Content Placeholder 2"/>
          <p:cNvSpPr>
            <a:spLocks noGrp="1"/>
          </p:cNvSpPr>
          <p:nvPr>
            <p:ph idx="1"/>
          </p:nvPr>
        </p:nvSpPr>
        <p:spPr/>
        <p:txBody>
          <a:bodyPr>
            <a:normAutofit fontScale="92500" lnSpcReduction="20000"/>
          </a:bodyPr>
          <a:lstStyle/>
          <a:p>
            <a:r>
              <a:rPr lang="de-DE" dirty="0" smtClean="0"/>
              <a:t>Zitat Roche, 2008. Seite 23</a:t>
            </a:r>
          </a:p>
          <a:p>
            <a:r>
              <a:rPr lang="de-DE" dirty="0" smtClean="0"/>
              <a:t>…. Um der Gefahr der Überforderung zu begegnen, haben sich in der Unterrichtspraxis eine Reihe von Mischformungen entwickelt, die die Stärken </a:t>
            </a:r>
            <a:r>
              <a:rPr lang="de-DE" dirty="0" err="1" smtClean="0"/>
              <a:t>instruktionistischer</a:t>
            </a:r>
            <a:r>
              <a:rPr lang="de-DE" dirty="0" smtClean="0"/>
              <a:t> und konstruktivistischer Verfahren gleichermaßen nutzen.</a:t>
            </a:r>
          </a:p>
          <a:p>
            <a:r>
              <a:rPr lang="de-DE" dirty="0" smtClean="0"/>
              <a:t>Der moderate Konstruktivismus im Softwarebereich auch als </a:t>
            </a:r>
            <a:r>
              <a:rPr lang="de-DE" b="1" dirty="0" err="1" smtClean="0"/>
              <a:t>instruktionales</a:t>
            </a:r>
            <a:r>
              <a:rPr lang="de-DE" b="1" dirty="0" smtClean="0"/>
              <a:t> Design der zweiten Generation</a:t>
            </a:r>
            <a:r>
              <a:rPr lang="de-DE" dirty="0" smtClean="0"/>
              <a:t> oder </a:t>
            </a:r>
            <a:r>
              <a:rPr lang="de-DE" b="1" dirty="0" err="1" smtClean="0"/>
              <a:t>Anchored</a:t>
            </a:r>
            <a:r>
              <a:rPr lang="de-DE" b="1" dirty="0" smtClean="0"/>
              <a:t> </a:t>
            </a:r>
            <a:r>
              <a:rPr lang="de-DE" b="1" dirty="0" err="1" smtClean="0"/>
              <a:t>Instruction</a:t>
            </a:r>
            <a:r>
              <a:rPr lang="de-DE" dirty="0" smtClean="0"/>
              <a:t> bezeichnet.</a:t>
            </a:r>
            <a:endParaRPr lang="en-US" dirty="0"/>
          </a:p>
        </p:txBody>
      </p:sp>
    </p:spTree>
    <p:extLst>
      <p:ext uri="{BB962C8B-B14F-4D97-AF65-F5344CB8AC3E}">
        <p14:creationId xmlns:p14="http://schemas.microsoft.com/office/powerpoint/2010/main" val="3180701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Moderater Konstruktivismus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indent="0">
              <a:buNone/>
            </a:pPr>
            <a:r>
              <a:rPr lang="de-DE" dirty="0" smtClean="0"/>
              <a:t>Seine Verfahren fördern das Lernen in einer komplexen und </a:t>
            </a:r>
            <a:r>
              <a:rPr lang="de-DE" dirty="0" err="1" smtClean="0"/>
              <a:t>kontextualisierten</a:t>
            </a:r>
            <a:r>
              <a:rPr lang="de-DE" dirty="0" smtClean="0"/>
              <a:t> Lernumgebung, …</a:t>
            </a:r>
          </a:p>
          <a:p>
            <a:pPr marL="0" indent="0">
              <a:buNone/>
            </a:pPr>
            <a:r>
              <a:rPr lang="de-DE" dirty="0" smtClean="0"/>
              <a:t>Aufgaben werden im Unterricht vorbereitet, Hilfsmittel werden erklärt und zur Verfügung gestellt und der </a:t>
            </a:r>
            <a:r>
              <a:rPr lang="de-DE" b="1" dirty="0" smtClean="0"/>
              <a:t>Lehrer</a:t>
            </a:r>
            <a:r>
              <a:rPr lang="de-DE" dirty="0" smtClean="0"/>
              <a:t> begleitet das Lernen wie ein </a:t>
            </a:r>
            <a:r>
              <a:rPr lang="de-DE" b="1" dirty="0" smtClean="0"/>
              <a:t>Trainer</a:t>
            </a:r>
            <a:r>
              <a:rPr lang="de-DE" dirty="0" smtClean="0"/>
              <a:t>.</a:t>
            </a:r>
          </a:p>
          <a:p>
            <a:pPr marL="0" indent="0">
              <a:buNone/>
            </a:pPr>
            <a:r>
              <a:rPr lang="de-DE" b="1" dirty="0" smtClean="0"/>
              <a:t>Lerner</a:t>
            </a:r>
            <a:r>
              <a:rPr lang="de-DE" dirty="0" smtClean="0"/>
              <a:t> setzen das gemeinsam Erarbeitete um – erproben es selbstständig – experimentieren damit – entwickeln es weiter!</a:t>
            </a:r>
          </a:p>
          <a:p>
            <a:pPr marL="0" indent="0">
              <a:buNone/>
            </a:pPr>
            <a:r>
              <a:rPr lang="de-DE" b="1" dirty="0" err="1" smtClean="0"/>
              <a:t>Szenariendidaktik</a:t>
            </a:r>
            <a:r>
              <a:rPr lang="de-DE" b="1" dirty="0" smtClean="0"/>
              <a:t> macht diese Verfahren zunutze</a:t>
            </a:r>
            <a:r>
              <a:rPr lang="de-DE" dirty="0" smtClean="0"/>
              <a:t>!</a:t>
            </a:r>
            <a:endParaRPr lang="en-US" dirty="0"/>
          </a:p>
        </p:txBody>
      </p:sp>
    </p:spTree>
    <p:extLst>
      <p:ext uri="{BB962C8B-B14F-4D97-AF65-F5344CB8AC3E}">
        <p14:creationId xmlns:p14="http://schemas.microsoft.com/office/powerpoint/2010/main" val="121917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800" b="1" dirty="0" smtClean="0"/>
              <a:t>Kritische Kompetenz</a:t>
            </a:r>
            <a:br>
              <a:rPr lang="de-DE" sz="2800" b="1" dirty="0" smtClean="0"/>
            </a:br>
            <a:r>
              <a:rPr lang="de-DE" sz="2800" b="1" dirty="0" smtClean="0"/>
              <a:t>handlungsorientierter </a:t>
            </a:r>
            <a:r>
              <a:rPr lang="de-DE" sz="2800" b="1" dirty="0" err="1" smtClean="0"/>
              <a:t>FSUnterricht</a:t>
            </a:r>
            <a:r>
              <a:rPr lang="de-DE" sz="2800" b="1" dirty="0" smtClean="0"/>
              <a:t> und </a:t>
            </a:r>
            <a:r>
              <a:rPr lang="de-DE" sz="2800" b="1" dirty="0" err="1" smtClean="0"/>
              <a:t>Szenariendidaktik</a:t>
            </a:r>
            <a:endParaRPr lang="en-US" sz="2800" b="1" dirty="0"/>
          </a:p>
        </p:txBody>
      </p:sp>
      <p:sp>
        <p:nvSpPr>
          <p:cNvPr id="3" name="Content Placeholder 2"/>
          <p:cNvSpPr>
            <a:spLocks noGrp="1"/>
          </p:cNvSpPr>
          <p:nvPr>
            <p:ph idx="1"/>
          </p:nvPr>
        </p:nvSpPr>
        <p:spPr/>
        <p:txBody>
          <a:bodyPr/>
          <a:lstStyle/>
          <a:p>
            <a:pPr marL="0" indent="0">
              <a:buNone/>
            </a:pPr>
            <a:r>
              <a:rPr lang="de-DE" dirty="0" smtClean="0"/>
              <a:t>Kommunikativer Sprachunterricht – Fertigkeiten an authentischen Texten und Aufgaben zu vermitteln</a:t>
            </a:r>
          </a:p>
          <a:p>
            <a:pPr marL="0" indent="0">
              <a:buNone/>
            </a:pPr>
            <a:r>
              <a:rPr lang="de-DE" dirty="0" smtClean="0"/>
              <a:t>Für die Bearbeitung von Aufgaben ist eine koordinierte (Bewertung der Bedeutung, Schwerpunktsetzung, Einbettung und handlungsstrategische Umsetzung) Kompetenz verlangt, die kritische Kompetenz.</a:t>
            </a:r>
            <a:endParaRPr lang="en-US" dirty="0"/>
          </a:p>
        </p:txBody>
      </p:sp>
    </p:spTree>
    <p:extLst>
      <p:ext uri="{BB962C8B-B14F-4D97-AF65-F5344CB8AC3E}">
        <p14:creationId xmlns:p14="http://schemas.microsoft.com/office/powerpoint/2010/main" val="2197603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2800" b="1" dirty="0">
                <a:solidFill>
                  <a:prstClr val="black"/>
                </a:solidFill>
              </a:rPr>
              <a:t>Kritische Kompetenz</a:t>
            </a:r>
            <a:br>
              <a:rPr lang="de-DE" sz="2800" b="1" dirty="0">
                <a:solidFill>
                  <a:prstClr val="black"/>
                </a:solidFill>
              </a:rPr>
            </a:br>
            <a:r>
              <a:rPr lang="de-DE" sz="2800" b="1" dirty="0">
                <a:solidFill>
                  <a:prstClr val="black"/>
                </a:solidFill>
              </a:rPr>
              <a:t>handlungsorientierter </a:t>
            </a:r>
            <a:r>
              <a:rPr lang="de-DE" sz="2800" b="1" dirty="0" err="1">
                <a:solidFill>
                  <a:prstClr val="black"/>
                </a:solidFill>
              </a:rPr>
              <a:t>FSUnterricht</a:t>
            </a:r>
            <a:r>
              <a:rPr lang="de-DE" sz="2800" b="1" dirty="0">
                <a:solidFill>
                  <a:prstClr val="black"/>
                </a:solidFill>
              </a:rPr>
              <a:t> und </a:t>
            </a:r>
            <a:r>
              <a:rPr lang="de-DE" sz="2800" b="1" dirty="0" err="1">
                <a:solidFill>
                  <a:prstClr val="black"/>
                </a:solidFill>
              </a:rPr>
              <a:t>Szenariendidaktik</a:t>
            </a:r>
            <a:endParaRPr lang="en-US" dirty="0"/>
          </a:p>
        </p:txBody>
      </p:sp>
      <p:sp>
        <p:nvSpPr>
          <p:cNvPr id="3" name="Content Placeholder 2"/>
          <p:cNvSpPr>
            <a:spLocks noGrp="1"/>
          </p:cNvSpPr>
          <p:nvPr>
            <p:ph idx="1"/>
          </p:nvPr>
        </p:nvSpPr>
        <p:spPr/>
        <p:txBody>
          <a:bodyPr>
            <a:normAutofit fontScale="92500"/>
          </a:bodyPr>
          <a:lstStyle/>
          <a:p>
            <a:pPr marL="0" indent="0">
              <a:buNone/>
            </a:pPr>
            <a:r>
              <a:rPr lang="de-DE" dirty="0" smtClean="0"/>
              <a:t>Durch das Erfahren von und den kreativen Umgang mit Sprache wird das Interesse der Lerner gefördert und die Verankerung der sprachlichen Handlungen im Gedächtnis gesteigert. Damit realisiert der Lerner komplexe Denkoperationen, die ihn zu selbstständigem Lernen befähigen. </a:t>
            </a:r>
          </a:p>
          <a:p>
            <a:pPr marL="0" indent="0">
              <a:buNone/>
            </a:pPr>
            <a:r>
              <a:rPr lang="de-DE" dirty="0" smtClean="0"/>
              <a:t>Das ist die Grundlage des handlungsorientierten Fremdsprachenunterrichts und der </a:t>
            </a:r>
            <a:r>
              <a:rPr lang="de-DE" dirty="0" err="1" smtClean="0"/>
              <a:t>Szenariendidaktik</a:t>
            </a:r>
            <a:r>
              <a:rPr lang="de-DE" dirty="0" smtClean="0"/>
              <a:t>.</a:t>
            </a:r>
            <a:endParaRPr lang="en-US" dirty="0"/>
          </a:p>
        </p:txBody>
      </p:sp>
    </p:spTree>
    <p:extLst>
      <p:ext uri="{BB962C8B-B14F-4D97-AF65-F5344CB8AC3E}">
        <p14:creationId xmlns:p14="http://schemas.microsoft.com/office/powerpoint/2010/main" val="2993785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de-DE" dirty="0" smtClean="0"/>
              <a:t>Konstruktivismus </a:t>
            </a:r>
            <a:r>
              <a:rPr lang="de-DE" sz="1800" dirty="0" smtClean="0"/>
              <a:t>(Überforderung vermeiden)</a:t>
            </a:r>
          </a:p>
          <a:p>
            <a:pPr marL="0" indent="0">
              <a:buNone/>
            </a:pPr>
            <a:r>
              <a:rPr lang="de-DE" dirty="0"/>
              <a:t>	</a:t>
            </a:r>
            <a:r>
              <a:rPr lang="de-DE" dirty="0" smtClean="0"/>
              <a:t>	</a:t>
            </a:r>
          </a:p>
          <a:p>
            <a:pPr marL="0" indent="0">
              <a:buNone/>
            </a:pPr>
            <a:r>
              <a:rPr lang="de-DE" dirty="0" smtClean="0"/>
              <a:t>moderater Konstruktivismus </a:t>
            </a:r>
            <a:r>
              <a:rPr lang="de-DE" sz="1900" dirty="0" smtClean="0"/>
              <a:t>(</a:t>
            </a:r>
            <a:r>
              <a:rPr lang="de-DE" sz="1900" dirty="0" err="1" smtClean="0"/>
              <a:t>kommunik</a:t>
            </a:r>
            <a:r>
              <a:rPr lang="de-DE" sz="1900" dirty="0" smtClean="0"/>
              <a:t>. </a:t>
            </a:r>
            <a:r>
              <a:rPr lang="de-DE" sz="1900" dirty="0" err="1" smtClean="0"/>
              <a:t>FSUnterricht</a:t>
            </a:r>
            <a:r>
              <a:rPr lang="de-DE" sz="1900" dirty="0" smtClean="0"/>
              <a:t>)</a:t>
            </a:r>
          </a:p>
          <a:p>
            <a:pPr marL="0" indent="0">
              <a:buNone/>
            </a:pPr>
            <a:r>
              <a:rPr lang="de-DE" dirty="0" smtClean="0"/>
              <a:t>		</a:t>
            </a:r>
          </a:p>
          <a:p>
            <a:pPr marL="0" indent="0">
              <a:buNone/>
            </a:pPr>
            <a:r>
              <a:rPr lang="de-DE" dirty="0"/>
              <a:t>	</a:t>
            </a:r>
            <a:r>
              <a:rPr lang="de-DE" dirty="0" smtClean="0"/>
              <a:t>	Kritische Kompetenz</a:t>
            </a:r>
          </a:p>
          <a:p>
            <a:pPr marL="0" indent="0">
              <a:buNone/>
            </a:pPr>
            <a:endParaRPr lang="de-DE" dirty="0" smtClean="0"/>
          </a:p>
          <a:p>
            <a:pPr marL="0" indent="0">
              <a:buNone/>
            </a:pPr>
            <a:endParaRPr lang="de-DE" dirty="0"/>
          </a:p>
          <a:p>
            <a:pPr marL="0" indent="0">
              <a:buNone/>
            </a:pPr>
            <a:r>
              <a:rPr lang="de-DE" sz="2800" dirty="0" smtClean="0"/>
              <a:t>Handlungsorientierter </a:t>
            </a:r>
            <a:r>
              <a:rPr lang="de-DE" sz="2800" dirty="0" err="1" smtClean="0"/>
              <a:t>FSUnterricht</a:t>
            </a:r>
            <a:r>
              <a:rPr lang="de-DE" sz="2800" dirty="0" smtClean="0"/>
              <a:t> - </a:t>
            </a:r>
            <a:r>
              <a:rPr lang="de-DE" sz="2800" dirty="0" err="1" smtClean="0"/>
              <a:t>Szenariendidaktik</a:t>
            </a:r>
            <a:endParaRPr lang="en-US" sz="2800" dirty="0"/>
          </a:p>
        </p:txBody>
      </p:sp>
      <p:cxnSp>
        <p:nvCxnSpPr>
          <p:cNvPr id="5" name="Straight Arrow Connector 4"/>
          <p:cNvCxnSpPr/>
          <p:nvPr/>
        </p:nvCxnSpPr>
        <p:spPr>
          <a:xfrm>
            <a:off x="3124200" y="13716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4062044" y="2705100"/>
            <a:ext cx="457200" cy="76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Up-Down Arrow 12"/>
          <p:cNvSpPr/>
          <p:nvPr/>
        </p:nvSpPr>
        <p:spPr>
          <a:xfrm>
            <a:off x="4220305" y="3733800"/>
            <a:ext cx="484632" cy="9875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1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de-DE" sz="2000" b="1" dirty="0" smtClean="0"/>
              <a:t>„Beispielszenarien für den Unterricht Deutsch</a:t>
            </a:r>
            <a:br>
              <a:rPr lang="de-DE" sz="2000" b="1" dirty="0" smtClean="0"/>
            </a:br>
            <a:r>
              <a:rPr lang="en-US" sz="2000" b="1" dirty="0" err="1" smtClean="0"/>
              <a:t>als</a:t>
            </a:r>
            <a:r>
              <a:rPr lang="en-US" sz="2000" b="1" dirty="0" smtClean="0"/>
              <a:t> </a:t>
            </a:r>
            <a:r>
              <a:rPr lang="en-US" sz="2000" b="1" dirty="0" err="1" smtClean="0"/>
              <a:t>Fremdsprache</a:t>
            </a:r>
            <a:r>
              <a:rPr lang="en-US" sz="2000" b="1" dirty="0" smtClean="0"/>
              <a:t> </a:t>
            </a:r>
            <a:r>
              <a:rPr lang="de-DE" sz="2000" dirty="0" smtClean="0"/>
              <a:t>konform mit dem einheitlichen Rahmencurriculum für  Fremdsprachen – basiert auf Materialien </a:t>
            </a:r>
            <a:r>
              <a:rPr lang="en-US" sz="2000" dirty="0" smtClean="0"/>
              <a:t>des Goethe </a:t>
            </a:r>
            <a:r>
              <a:rPr lang="en-US" sz="2000" dirty="0" err="1" smtClean="0"/>
              <a:t>Instituts</a:t>
            </a:r>
            <a:r>
              <a:rPr lang="en-US" sz="2000" dirty="0" smtClean="0"/>
              <a:t>”</a:t>
            </a:r>
            <a:br>
              <a:rPr lang="en-US" sz="2000" dirty="0" smtClean="0"/>
            </a:b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1455580763"/>
              </p:ext>
            </p:extLst>
          </p:nvPr>
        </p:nvGraphicFramePr>
        <p:xfrm>
          <a:off x="1447800" y="1600200"/>
          <a:ext cx="5943600" cy="4064000"/>
        </p:xfrm>
        <a:graphic>
          <a:graphicData uri="http://schemas.openxmlformats.org/presentationml/2006/ole">
            <mc:AlternateContent xmlns:mc="http://schemas.openxmlformats.org/markup-compatibility/2006">
              <mc:Choice xmlns:v="urn:schemas-microsoft-com:vml" Requires="v">
                <p:oleObj spid="_x0000_s3094" name="Acrobat Document" r:id="rId3" imgW="5667480" imgH="8020080" progId="AcroExch.Document.DC">
                  <p:embed/>
                </p:oleObj>
              </mc:Choice>
              <mc:Fallback>
                <p:oleObj name="Acrobat Document" r:id="rId3" imgW="5667480" imgH="8020080" progId="AcroExch.Document.DC">
                  <p:embed/>
                  <p:pic>
                    <p:nvPicPr>
                      <p:cNvPr id="0" name=""/>
                      <p:cNvPicPr/>
                      <p:nvPr/>
                    </p:nvPicPr>
                    <p:blipFill>
                      <a:blip r:embed="rId4"/>
                      <a:stretch>
                        <a:fillRect/>
                      </a:stretch>
                    </p:blipFill>
                    <p:spPr>
                      <a:xfrm>
                        <a:off x="1447800" y="1600200"/>
                        <a:ext cx="5943600" cy="4064000"/>
                      </a:xfrm>
                      <a:prstGeom prst="rect">
                        <a:avLst/>
                      </a:prstGeom>
                    </p:spPr>
                  </p:pic>
                </p:oleObj>
              </mc:Fallback>
            </mc:AlternateContent>
          </a:graphicData>
        </a:graphic>
      </p:graphicFrame>
    </p:spTree>
    <p:extLst>
      <p:ext uri="{BB962C8B-B14F-4D97-AF65-F5344CB8AC3E}">
        <p14:creationId xmlns:p14="http://schemas.microsoft.com/office/powerpoint/2010/main" val="4190654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7457950"/>
              </p:ext>
            </p:extLst>
          </p:nvPr>
        </p:nvGraphicFramePr>
        <p:xfrm>
          <a:off x="228600" y="1524000"/>
          <a:ext cx="8266112" cy="5153200"/>
        </p:xfrm>
        <a:graphic>
          <a:graphicData uri="http://schemas.openxmlformats.org/drawingml/2006/table">
            <a:tbl>
              <a:tblPr firstRow="1" firstCol="1" bandRow="1">
                <a:tableStyleId>{5C22544A-7EE6-4342-B048-85BDC9FD1C3A}</a:tableStyleId>
              </a:tblPr>
              <a:tblGrid>
                <a:gridCol w="8266112"/>
              </a:tblGrid>
              <a:tr h="868372">
                <a:tc>
                  <a:txBody>
                    <a:bodyPr/>
                    <a:lstStyle/>
                    <a:p>
                      <a:pPr marL="342900" marR="0" lvl="0" indent="-342900" algn="ctr">
                        <a:lnSpc>
                          <a:spcPct val="150000"/>
                        </a:lnSpc>
                        <a:spcBef>
                          <a:spcPts val="0"/>
                        </a:spcBef>
                        <a:spcAft>
                          <a:spcPts val="1000"/>
                        </a:spcAft>
                        <a:buSzPts val="1400"/>
                        <a:buFont typeface="Arial"/>
                        <a:buAutoNum type="arabicParenR"/>
                      </a:pPr>
                      <a:r>
                        <a:rPr lang="el-GR" sz="1400" dirty="0">
                          <a:effectLst/>
                        </a:rPr>
                        <a:t>ΤΑΥΤΟΤΗΤΑ ΣΕΝΑΡΙΟΥ - ΣΧΕΔΙΟΥ ΔΙΔΑΣΚΑΛΙΑΣ</a:t>
                      </a:r>
                      <a:endParaRPr lang="en-US" sz="1100" dirty="0">
                        <a:effectLst/>
                        <a:latin typeface="Calibri"/>
                        <a:ea typeface="Times New Roman"/>
                        <a:cs typeface="Times New Roman"/>
                      </a:endParaRPr>
                    </a:p>
                  </a:txBody>
                  <a:tcPr marL="68580" marR="68580" marT="0" marB="0"/>
                </a:tc>
              </a:tr>
              <a:tr h="853170">
                <a:tc>
                  <a:txBody>
                    <a:bodyPr/>
                    <a:lstStyle/>
                    <a:p>
                      <a:pPr marL="0" marR="0" algn="ctr">
                        <a:lnSpc>
                          <a:spcPct val="115000"/>
                        </a:lnSpc>
                        <a:spcBef>
                          <a:spcPts val="0"/>
                        </a:spcBef>
                        <a:spcAft>
                          <a:spcPts val="1000"/>
                        </a:spcAft>
                      </a:pPr>
                      <a:r>
                        <a:rPr lang="el-GR" sz="1100" u="sng" dirty="0">
                          <a:effectLst/>
                        </a:rPr>
                        <a:t>1.1 Τίτλος (Θέμα) σεναρίου- σχεδίου διδασκαλίας)</a:t>
                      </a:r>
                      <a:endParaRPr lang="en-US" sz="1100" dirty="0">
                        <a:effectLst/>
                      </a:endParaRPr>
                    </a:p>
                    <a:p>
                      <a:pPr marL="0" marR="0">
                        <a:lnSpc>
                          <a:spcPct val="150000"/>
                        </a:lnSpc>
                        <a:spcBef>
                          <a:spcPts val="0"/>
                        </a:spcBef>
                        <a:spcAft>
                          <a:spcPts val="1000"/>
                        </a:spcAft>
                      </a:pPr>
                      <a:r>
                        <a:rPr lang="el-GR" sz="1100" dirty="0">
                          <a:effectLst/>
                        </a:rPr>
                        <a:t>…………………………………………………………………………………………………</a:t>
                      </a:r>
                      <a:endParaRPr lang="en-US" sz="1100" dirty="0">
                        <a:effectLst/>
                        <a:latin typeface="Calibri"/>
                        <a:ea typeface="Times New Roman"/>
                        <a:cs typeface="Times New Roman"/>
                      </a:endParaRPr>
                    </a:p>
                  </a:txBody>
                  <a:tcPr marL="68580" marR="68580" marT="0" marB="0"/>
                </a:tc>
              </a:tr>
              <a:tr h="3431658">
                <a:tc>
                  <a:txBody>
                    <a:bodyPr/>
                    <a:lstStyle/>
                    <a:p>
                      <a:pPr marL="0" marR="0" algn="ctr">
                        <a:lnSpc>
                          <a:spcPct val="115000"/>
                        </a:lnSpc>
                        <a:spcBef>
                          <a:spcPts val="0"/>
                        </a:spcBef>
                        <a:spcAft>
                          <a:spcPts val="1000"/>
                        </a:spcAft>
                      </a:pPr>
                      <a:r>
                        <a:rPr lang="el-GR" sz="1100" u="sng" dirty="0">
                          <a:effectLst/>
                        </a:rPr>
                        <a:t>1.2 Εμπλεκόμενες γνωστικές περιοχές</a:t>
                      </a:r>
                      <a:endParaRPr lang="en-US" sz="1100" dirty="0">
                        <a:effectLst/>
                      </a:endParaRPr>
                    </a:p>
                    <a:p>
                      <a:pPr marL="0" marR="0" algn="just">
                        <a:lnSpc>
                          <a:spcPct val="150000"/>
                        </a:lnSpc>
                        <a:spcBef>
                          <a:spcPts val="0"/>
                        </a:spcBef>
                        <a:spcAft>
                          <a:spcPts val="1000"/>
                        </a:spcAft>
                      </a:pPr>
                      <a:r>
                        <a:rPr lang="el-GR" sz="1100" dirty="0">
                          <a:effectLst/>
                        </a:rPr>
                        <a:t>Γνωστικό/-ά αντικείμενο/-α του </a:t>
                      </a:r>
                      <a:r>
                        <a:rPr lang="el-GR" sz="1100" u="sng" dirty="0">
                          <a:effectLst/>
                        </a:rPr>
                        <a:t>σεναρίου- σχεδίου διδασκαλίας)</a:t>
                      </a:r>
                      <a:r>
                        <a:rPr lang="el-GR" sz="1100" dirty="0">
                          <a:effectLst/>
                        </a:rPr>
                        <a:t>:  ………………………………………………………………………………….</a:t>
                      </a:r>
                      <a:endParaRPr lang="en-US" sz="1100" dirty="0">
                        <a:effectLst/>
                      </a:endParaRPr>
                    </a:p>
                    <a:p>
                      <a:pPr marL="0" marR="0" algn="just">
                        <a:lnSpc>
                          <a:spcPct val="115000"/>
                        </a:lnSpc>
                        <a:spcBef>
                          <a:spcPts val="0"/>
                        </a:spcBef>
                        <a:spcAft>
                          <a:spcPts val="1000"/>
                        </a:spcAft>
                      </a:pPr>
                      <a:r>
                        <a:rPr lang="el-GR" sz="1100" dirty="0">
                          <a:effectLst/>
                        </a:rPr>
                        <a:t>Ιδιαίτερη Περιοχή του γνωστικού αντικειμένου </a:t>
                      </a:r>
                      <a:endParaRPr lang="en-US" sz="1100" dirty="0">
                        <a:effectLst/>
                      </a:endParaRPr>
                    </a:p>
                    <a:p>
                      <a:pPr marL="0" marR="0" algn="just">
                        <a:lnSpc>
                          <a:spcPct val="115000"/>
                        </a:lnSpc>
                        <a:spcBef>
                          <a:spcPts val="0"/>
                        </a:spcBef>
                        <a:spcAft>
                          <a:spcPts val="1000"/>
                        </a:spcAft>
                      </a:pPr>
                      <a:r>
                        <a:rPr lang="el-GR" sz="1100" dirty="0">
                          <a:effectLst/>
                        </a:rPr>
                        <a:t>………………………………………………………………………………………………..</a:t>
                      </a:r>
                      <a:endParaRPr lang="en-US" sz="1100" dirty="0">
                        <a:effectLst/>
                      </a:endParaRPr>
                    </a:p>
                    <a:p>
                      <a:pPr marL="0" marR="0" algn="just">
                        <a:lnSpc>
                          <a:spcPct val="150000"/>
                        </a:lnSpc>
                        <a:spcBef>
                          <a:spcPts val="0"/>
                        </a:spcBef>
                        <a:spcAft>
                          <a:spcPts val="1000"/>
                        </a:spcAft>
                      </a:pPr>
                      <a:r>
                        <a:rPr lang="el-GR" sz="1100" dirty="0">
                          <a:effectLst/>
                        </a:rPr>
                        <a:t>Συμβατότητα με το ΑΠΣ &amp; το ΔΕΠΠΣ</a:t>
                      </a:r>
                      <a:endParaRPr lang="en-US" sz="1100" dirty="0">
                        <a:effectLst/>
                      </a:endParaRPr>
                    </a:p>
                    <a:p>
                      <a:pPr marL="0" marR="0" algn="just">
                        <a:lnSpc>
                          <a:spcPct val="150000"/>
                        </a:lnSpc>
                        <a:spcBef>
                          <a:spcPts val="0"/>
                        </a:spcBef>
                        <a:spcAft>
                          <a:spcPts val="1000"/>
                        </a:spcAft>
                      </a:pPr>
                      <a:r>
                        <a:rPr lang="el-GR" sz="1100" dirty="0">
                          <a:effectLst/>
                        </a:rPr>
                        <a:t> …………………………………………………………………………………………….</a:t>
                      </a:r>
                      <a:endParaRPr lang="en-US" sz="1100" dirty="0">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228600" y="243390"/>
            <a:ext cx="76962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chemeClr val="tx1"/>
                </a:solidFill>
                <a:effectLst/>
                <a:latin typeface="Arial" pitchFamily="34" charset="0"/>
                <a:cs typeface="Arial" pitchFamily="34" charset="0"/>
              </a:rPr>
              <a:t>ΣΕΝΑΡΙΟ – ΣΧΕΔΙΟ ΔΙΔΑΣΚΑΛΙΑΣ</a:t>
            </a:r>
            <a:endParaRPr kumimoji="0" lang="de-DE" alt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DE" altLang="en-US" sz="1600" b="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4" descr="My-EPEDBM 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37950"/>
            <a:ext cx="236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48088535"/>
              </p:ext>
            </p:extLst>
          </p:nvPr>
        </p:nvGraphicFramePr>
        <p:xfrm>
          <a:off x="0" y="895908"/>
          <a:ext cx="8229600" cy="512572"/>
        </p:xfrm>
        <a:graphic>
          <a:graphicData uri="http://schemas.openxmlformats.org/drawingml/2006/table">
            <a:tbl>
              <a:tblPr>
                <a:tableStyleId>{5C22544A-7EE6-4342-B048-85BDC9FD1C3A}</a:tableStyleId>
              </a:tblPr>
              <a:tblGrid>
                <a:gridCol w="8229600"/>
              </a:tblGrid>
              <a:tr h="0">
                <a:tc>
                  <a:txBody>
                    <a:bodyPr/>
                    <a:lstStyle/>
                    <a:p>
                      <a:pPr marL="0" marR="0" algn="ctr">
                        <a:lnSpc>
                          <a:spcPct val="115000"/>
                        </a:lnSpc>
                        <a:spcBef>
                          <a:spcPts val="0"/>
                        </a:spcBef>
                        <a:spcAft>
                          <a:spcPts val="1000"/>
                        </a:spcAft>
                      </a:pPr>
                      <a:r>
                        <a:rPr lang="el-GR" sz="1100" dirty="0">
                          <a:effectLst/>
                        </a:rPr>
                        <a:t>ΕΣΠΑ 2007-13\Ε.Π. Ε&amp;ΔΒΜ\Α.Π. 1-2-3</a:t>
                      </a:r>
                      <a:endParaRPr lang="en-US" sz="1100" dirty="0">
                        <a:effectLst/>
                      </a:endParaRPr>
                    </a:p>
                    <a:p>
                      <a:pPr marL="0" marR="0" algn="ctr">
                        <a:lnSpc>
                          <a:spcPct val="115000"/>
                        </a:lnSpc>
                        <a:spcBef>
                          <a:spcPts val="0"/>
                        </a:spcBef>
                        <a:spcAft>
                          <a:spcPts val="1000"/>
                        </a:spcAft>
                      </a:pPr>
                      <a:r>
                        <a:rPr lang="el-GR" sz="1100" dirty="0">
                          <a:effectLst/>
                        </a:rPr>
                        <a:t>«Μείζον Πρόγραμμα Επιμόρφωσης Εκπαιδευτικών στις 8 Π.Σ., 3 </a:t>
                      </a:r>
                      <a:r>
                        <a:rPr lang="el-GR" sz="1100" dirty="0" err="1">
                          <a:effectLst/>
                        </a:rPr>
                        <a:t>Π.Σ.Εξ</a:t>
                      </a:r>
                      <a:r>
                        <a:rPr lang="el-GR" sz="1100" dirty="0">
                          <a:effectLst/>
                        </a:rPr>
                        <a:t>., 2 </a:t>
                      </a:r>
                      <a:r>
                        <a:rPr lang="el-GR" sz="1100" dirty="0" err="1">
                          <a:effectLst/>
                        </a:rPr>
                        <a:t>Π.Σ.Εισ</a:t>
                      </a:r>
                      <a:r>
                        <a:rPr lang="el-GR" sz="1100" dirty="0">
                          <a:effectLst/>
                        </a:rPr>
                        <a:t>.»</a:t>
                      </a:r>
                      <a:endParaRPr lang="en-US" sz="11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141935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078810"/>
              </p:ext>
            </p:extLst>
          </p:nvPr>
        </p:nvGraphicFramePr>
        <p:xfrm>
          <a:off x="533400" y="457200"/>
          <a:ext cx="8153399" cy="5715000"/>
        </p:xfrm>
        <a:graphic>
          <a:graphicData uri="http://schemas.openxmlformats.org/drawingml/2006/table">
            <a:tbl>
              <a:tblPr firstRow="1" firstCol="1" bandRow="1">
                <a:tableStyleId>{5C22544A-7EE6-4342-B048-85BDC9FD1C3A}</a:tableStyleId>
              </a:tblPr>
              <a:tblGrid>
                <a:gridCol w="8153399"/>
              </a:tblGrid>
              <a:tr h="4600271">
                <a:tc>
                  <a:txBody>
                    <a:bodyPr/>
                    <a:lstStyle/>
                    <a:p>
                      <a:pPr marL="0" marR="0" algn="ctr">
                        <a:lnSpc>
                          <a:spcPct val="115000"/>
                        </a:lnSpc>
                        <a:spcBef>
                          <a:spcPts val="0"/>
                        </a:spcBef>
                        <a:spcAft>
                          <a:spcPts val="1000"/>
                        </a:spcAft>
                      </a:pPr>
                      <a:r>
                        <a:rPr lang="el-GR" sz="1100" u="sng">
                          <a:effectLst/>
                        </a:rPr>
                        <a:t>1.3 Σκοπός &amp; Στόχοι του σεναρίου- σχεδίου διδασκαλίας)</a:t>
                      </a:r>
                      <a:endParaRPr lang="en-US" sz="1100">
                        <a:effectLst/>
                      </a:endParaRPr>
                    </a:p>
                    <a:p>
                      <a:pPr marL="0" marR="111125" algn="just">
                        <a:lnSpc>
                          <a:spcPct val="115000"/>
                        </a:lnSpc>
                        <a:spcBef>
                          <a:spcPts val="0"/>
                        </a:spcBef>
                        <a:spcAft>
                          <a:spcPts val="1000"/>
                        </a:spcAft>
                      </a:pPr>
                      <a:r>
                        <a:rPr lang="el-GR" sz="1100">
                          <a:effectLst/>
                        </a:rPr>
                        <a:t>Γενικός Σκοπός…………………………………………………………………………….</a:t>
                      </a:r>
                      <a:endParaRPr lang="en-US" sz="1100">
                        <a:effectLst/>
                      </a:endParaRPr>
                    </a:p>
                    <a:p>
                      <a:pPr marL="0" marR="0" algn="just">
                        <a:lnSpc>
                          <a:spcPct val="115000"/>
                        </a:lnSpc>
                        <a:spcBef>
                          <a:spcPts val="0"/>
                        </a:spcBef>
                        <a:spcAft>
                          <a:spcPts val="1000"/>
                        </a:spcAft>
                      </a:pPr>
                      <a:r>
                        <a:rPr lang="el-GR" sz="1100">
                          <a:effectLst/>
                        </a:rPr>
                        <a:t>…………………………………………………………………………………………………</a:t>
                      </a:r>
                      <a:endParaRPr lang="en-US" sz="1100">
                        <a:effectLst/>
                      </a:endParaRPr>
                    </a:p>
                    <a:p>
                      <a:pPr marL="0" marR="0" algn="just">
                        <a:lnSpc>
                          <a:spcPct val="150000"/>
                        </a:lnSpc>
                        <a:spcBef>
                          <a:spcPts val="0"/>
                        </a:spcBef>
                        <a:spcAft>
                          <a:spcPts val="1000"/>
                        </a:spcAft>
                      </a:pPr>
                      <a:r>
                        <a:rPr lang="el-GR" sz="1100">
                          <a:effectLst/>
                        </a:rPr>
                        <a:t>Επιμέρους Στόχοι ως προς το γνωστικό αντικείμενο και ως προς τη μαθησιακή διαδικασία</a:t>
                      </a:r>
                      <a:endParaRPr lang="en-US" sz="1100">
                        <a:effectLst/>
                      </a:endParaRP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Σημειώστε αν  αξιοποιούνται εκπαιδευτικά λογισμικά και υπηρεσίες των Τεχνολογιών της Πληροφορίας και Επικοινωνίας (ΤΠΕ) …………………………………………………………………………………………………</a:t>
                      </a:r>
                      <a:endParaRPr lang="en-US" sz="1100">
                        <a:effectLst/>
                      </a:endParaRPr>
                    </a:p>
                    <a:p>
                      <a:pPr marL="0" marR="0" algn="just">
                        <a:lnSpc>
                          <a:spcPct val="115000"/>
                        </a:lnSpc>
                        <a:spcBef>
                          <a:spcPts val="0"/>
                        </a:spcBef>
                        <a:spcAft>
                          <a:spcPts val="1000"/>
                        </a:spcAft>
                      </a:pPr>
                      <a:r>
                        <a:rPr lang="el-GR" sz="1100">
                          <a:effectLst/>
                        </a:rPr>
                        <a:t>…………………………………………………………………………………………………</a:t>
                      </a:r>
                      <a:endParaRPr lang="en-US" sz="1100">
                        <a:effectLst/>
                        <a:latin typeface="Calibri"/>
                        <a:ea typeface="Times New Roman"/>
                        <a:cs typeface="Times New Roman"/>
                      </a:endParaRPr>
                    </a:p>
                  </a:txBody>
                  <a:tcPr marL="68580" marR="68580" marT="0" marB="0"/>
                </a:tc>
              </a:tr>
              <a:tr h="1114729">
                <a:tc>
                  <a:txBody>
                    <a:bodyPr/>
                    <a:lstStyle/>
                    <a:p>
                      <a:pPr marL="0" marR="0" algn="ctr">
                        <a:lnSpc>
                          <a:spcPct val="115000"/>
                        </a:lnSpc>
                        <a:spcBef>
                          <a:spcPts val="0"/>
                        </a:spcBef>
                        <a:spcAft>
                          <a:spcPts val="0"/>
                        </a:spcAft>
                      </a:pPr>
                      <a:r>
                        <a:rPr lang="el-GR" sz="1100" u="sng" dirty="0">
                          <a:effectLst/>
                        </a:rPr>
                        <a:t>1.4  Προτεινόμενη Εκπαιδευτική μέθοδος</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6585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de-DE" b="1" dirty="0" smtClean="0"/>
              <a:t>Wir lernen etwas Neues, wenn es an etwas bereits Bekanntes anknüpft</a:t>
            </a:r>
            <a:endParaRPr lang="el-GR" b="1" dirty="0" smtClean="0"/>
          </a:p>
        </p:txBody>
      </p:sp>
      <p:sp>
        <p:nvSpPr>
          <p:cNvPr id="11267" name="Content Placeholder 2"/>
          <p:cNvSpPr>
            <a:spLocks noGrp="1"/>
          </p:cNvSpPr>
          <p:nvPr>
            <p:ph idx="1"/>
          </p:nvPr>
        </p:nvSpPr>
        <p:spPr/>
        <p:txBody>
          <a:bodyPr/>
          <a:lstStyle/>
          <a:p>
            <a:pPr eaLnBrk="1" hangingPunct="1">
              <a:buFont typeface="Arial" charset="0"/>
              <a:buNone/>
            </a:pPr>
            <a:endParaRPr lang="de-DE" altLang="en-US" smtClean="0"/>
          </a:p>
          <a:p>
            <a:pPr eaLnBrk="1" hangingPunct="1"/>
            <a:r>
              <a:rPr lang="de-DE" altLang="en-US" smtClean="0"/>
              <a:t>Was kann der Lernende? Was weiß er? Was bringt er schon mit? </a:t>
            </a:r>
          </a:p>
          <a:p>
            <a:pPr eaLnBrk="1" hangingPunct="1"/>
            <a:r>
              <a:rPr lang="de-DE" altLang="en-US" smtClean="0"/>
              <a:t>Was soll der Lernende am Ende des Unterrichts können und wissen?</a:t>
            </a:r>
          </a:p>
          <a:p>
            <a:pPr eaLnBrk="1" hangingPunct="1"/>
            <a:r>
              <a:rPr lang="de-DE" altLang="en-US" smtClean="0"/>
              <a:t>Was ist das Lernziel?</a:t>
            </a:r>
            <a:endParaRPr lang="el-GR" altLang="en-US" smtClean="0"/>
          </a:p>
        </p:txBody>
      </p:sp>
    </p:spTree>
    <p:extLst>
      <p:ext uri="{BB962C8B-B14F-4D97-AF65-F5344CB8AC3E}">
        <p14:creationId xmlns:p14="http://schemas.microsoft.com/office/powerpoint/2010/main" val="274519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de-DE" dirty="0" smtClean="0"/>
              <a:t>Lernziele – was sollen die Lernenden lernen?</a:t>
            </a:r>
            <a:endParaRPr lang="el-GR" dirty="0" smtClean="0"/>
          </a:p>
        </p:txBody>
      </p:sp>
      <p:sp>
        <p:nvSpPr>
          <p:cNvPr id="6147" name="Content Placeholder 2"/>
          <p:cNvSpPr>
            <a:spLocks noGrp="1"/>
          </p:cNvSpPr>
          <p:nvPr>
            <p:ph idx="1"/>
          </p:nvPr>
        </p:nvSpPr>
        <p:spPr/>
        <p:txBody>
          <a:bodyPr/>
          <a:lstStyle/>
          <a:p>
            <a:pPr eaLnBrk="1" hangingPunct="1"/>
            <a:r>
              <a:rPr lang="de-DE" altLang="en-US" smtClean="0"/>
              <a:t>Ziel jedes Unterrichts ist es, dafür zu sorgen, dass der Lernende am Ende der Stunde „weiter“ ist als zu Beginn der Stunde.</a:t>
            </a:r>
          </a:p>
          <a:p>
            <a:pPr eaLnBrk="1" hangingPunct="1"/>
            <a:endParaRPr lang="de-DE" altLang="en-US" smtClean="0"/>
          </a:p>
          <a:p>
            <a:pPr eaLnBrk="1" hangingPunct="1"/>
            <a:r>
              <a:rPr lang="de-DE" altLang="en-US" smtClean="0"/>
              <a:t>Für die angestrebte Veränderung im Lernenden benutzen wir den Begriff </a:t>
            </a:r>
            <a:r>
              <a:rPr lang="de-DE" altLang="en-US" b="1" i="1" smtClean="0"/>
              <a:t>Lernziel</a:t>
            </a:r>
          </a:p>
          <a:p>
            <a:pPr eaLnBrk="1" hangingPunct="1">
              <a:buFont typeface="Arial" charset="0"/>
              <a:buNone/>
            </a:pPr>
            <a:r>
              <a:rPr lang="de-DE" altLang="en-US" smtClean="0"/>
              <a:t>(Kann- Beschreibung/ Kompetenz)</a:t>
            </a:r>
            <a:endParaRPr lang="el-GR" altLang="en-US" smtClean="0"/>
          </a:p>
        </p:txBody>
      </p:sp>
    </p:spTree>
    <p:extLst>
      <p:ext uri="{BB962C8B-B14F-4D97-AF65-F5344CB8AC3E}">
        <p14:creationId xmlns:p14="http://schemas.microsoft.com/office/powerpoint/2010/main" val="1933363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Digitale Unterrichtsszenarien auf der Basis des Fremdsprachencurriculums</a:t>
            </a:r>
            <a:endParaRPr lang="en-US" dirty="0"/>
          </a:p>
        </p:txBody>
      </p:sp>
      <p:sp>
        <p:nvSpPr>
          <p:cNvPr id="3" name="Content Placeholder 2"/>
          <p:cNvSpPr>
            <a:spLocks noGrp="1"/>
          </p:cNvSpPr>
          <p:nvPr>
            <p:ph idx="1"/>
          </p:nvPr>
        </p:nvSpPr>
        <p:spPr>
          <a:xfrm>
            <a:off x="457200" y="1600200"/>
            <a:ext cx="8382000" cy="4525963"/>
          </a:xfrm>
        </p:spPr>
        <p:txBody>
          <a:bodyPr/>
          <a:lstStyle/>
          <a:p>
            <a:pPr marL="0" indent="0">
              <a:buNone/>
            </a:pPr>
            <a:r>
              <a:rPr lang="de-DE" b="1" dirty="0" smtClean="0"/>
              <a:t>„Beispielszenarien </a:t>
            </a:r>
            <a:r>
              <a:rPr lang="de-DE" b="1" dirty="0"/>
              <a:t>für den Unterricht Deutsch</a:t>
            </a:r>
          </a:p>
          <a:p>
            <a:pPr marL="0" indent="0">
              <a:buNone/>
            </a:pPr>
            <a:r>
              <a:rPr lang="en-US" b="1" dirty="0" err="1"/>
              <a:t>als</a:t>
            </a:r>
            <a:r>
              <a:rPr lang="en-US" b="1" dirty="0"/>
              <a:t> </a:t>
            </a:r>
            <a:r>
              <a:rPr lang="en-US" b="1" dirty="0" err="1" smtClean="0"/>
              <a:t>Fremdsprache</a:t>
            </a:r>
            <a:r>
              <a:rPr lang="en-US" b="1" dirty="0" smtClean="0"/>
              <a:t> </a:t>
            </a:r>
            <a:r>
              <a:rPr lang="de-DE" dirty="0" smtClean="0"/>
              <a:t>konform </a:t>
            </a:r>
            <a:r>
              <a:rPr lang="de-DE" dirty="0"/>
              <a:t>mit </a:t>
            </a:r>
            <a:r>
              <a:rPr lang="de-DE" dirty="0" smtClean="0"/>
              <a:t>dem einheitlichen Rahmencurriculum für  Fremdsprachen </a:t>
            </a:r>
            <a:r>
              <a:rPr lang="de-DE" dirty="0"/>
              <a:t>– basiert auf </a:t>
            </a:r>
            <a:r>
              <a:rPr lang="de-DE" dirty="0" smtClean="0"/>
              <a:t>Materialien </a:t>
            </a:r>
            <a:r>
              <a:rPr lang="en-US" dirty="0" smtClean="0"/>
              <a:t>des </a:t>
            </a:r>
            <a:r>
              <a:rPr lang="en-US" dirty="0"/>
              <a:t>Goethe </a:t>
            </a:r>
            <a:r>
              <a:rPr lang="en-US" dirty="0" err="1" smtClean="0"/>
              <a:t>Instituts</a:t>
            </a:r>
            <a:r>
              <a:rPr lang="en-US" dirty="0" smtClean="0"/>
              <a:t>”</a:t>
            </a:r>
          </a:p>
          <a:p>
            <a:pPr marL="0" indent="0">
              <a:buNone/>
            </a:pPr>
            <a:endParaRPr lang="de-DE" dirty="0"/>
          </a:p>
          <a:p>
            <a:r>
              <a:rPr lang="de-DE" dirty="0" smtClean="0"/>
              <a:t>Wie sind wir auf diese Idee gekommen?</a:t>
            </a:r>
          </a:p>
          <a:p>
            <a:r>
              <a:rPr lang="de-DE" dirty="0" smtClean="0"/>
              <a:t>Wie sind die </a:t>
            </a:r>
            <a:r>
              <a:rPr lang="de-DE" dirty="0" err="1" smtClean="0"/>
              <a:t>dig</a:t>
            </a:r>
            <a:r>
              <a:rPr lang="de-DE" dirty="0" smtClean="0"/>
              <a:t>. US entwickelt?</a:t>
            </a:r>
            <a:endParaRPr lang="en-US" dirty="0"/>
          </a:p>
        </p:txBody>
      </p:sp>
    </p:spTree>
    <p:extLst>
      <p:ext uri="{BB962C8B-B14F-4D97-AF65-F5344CB8AC3E}">
        <p14:creationId xmlns:p14="http://schemas.microsoft.com/office/powerpoint/2010/main" val="3940140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de-DE" altLang="en-US" smtClean="0"/>
              <a:t>Taxonomie von Lernzielen</a:t>
            </a:r>
            <a:endParaRPr lang="el-GR" altLang="en-US"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de-DE" dirty="0" smtClean="0"/>
              <a:t>Zum </a:t>
            </a:r>
            <a:r>
              <a:rPr lang="de-DE" b="1" dirty="0" smtClean="0"/>
              <a:t>kognitiven</a:t>
            </a:r>
            <a:r>
              <a:rPr lang="de-DE" dirty="0" smtClean="0"/>
              <a:t> Bereich: Lernziele, bei denen es um Reproduktion von Wissen – um die Entwicklung intellektueller Fähigkeiten und Fertigkeiten geht </a:t>
            </a:r>
          </a:p>
          <a:p>
            <a:pPr eaLnBrk="1" fontAlgn="auto" hangingPunct="1">
              <a:spcAft>
                <a:spcPts val="0"/>
              </a:spcAft>
              <a:buFont typeface="Arial" pitchFamily="34" charset="0"/>
              <a:buChar char="•"/>
              <a:defRPr/>
            </a:pPr>
            <a:endParaRPr lang="de-DE" dirty="0" smtClean="0"/>
          </a:p>
          <a:p>
            <a:pPr eaLnBrk="1" fontAlgn="auto" hangingPunct="1">
              <a:spcAft>
                <a:spcPts val="0"/>
              </a:spcAft>
              <a:buFont typeface="Arial" pitchFamily="34" charset="0"/>
              <a:buNone/>
              <a:defRPr/>
            </a:pPr>
            <a:r>
              <a:rPr lang="de-DE" dirty="0" smtClean="0"/>
              <a:t>   (Kenntnisse, methodisches und abstraktes Wissen, verschiedene Formen des Verständnisses, Anwendung von Wissen, Analyse- und Synthesefähigkeit)</a:t>
            </a:r>
            <a:endParaRPr lang="el-GR" dirty="0" smtClean="0"/>
          </a:p>
        </p:txBody>
      </p:sp>
    </p:spTree>
    <p:extLst>
      <p:ext uri="{BB962C8B-B14F-4D97-AF65-F5344CB8AC3E}">
        <p14:creationId xmlns:p14="http://schemas.microsoft.com/office/powerpoint/2010/main" val="55031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de-DE" altLang="en-US" smtClean="0"/>
              <a:t>Taxonomie von Lernzielen</a:t>
            </a:r>
            <a:endParaRPr lang="el-GR" altLang="en-US" smtClean="0"/>
          </a:p>
        </p:txBody>
      </p:sp>
      <p:sp>
        <p:nvSpPr>
          <p:cNvPr id="8195" name="Content Placeholder 2"/>
          <p:cNvSpPr>
            <a:spLocks noGrp="1"/>
          </p:cNvSpPr>
          <p:nvPr>
            <p:ph idx="1"/>
          </p:nvPr>
        </p:nvSpPr>
        <p:spPr/>
        <p:txBody>
          <a:bodyPr/>
          <a:lstStyle/>
          <a:p>
            <a:pPr eaLnBrk="1" hangingPunct="1"/>
            <a:r>
              <a:rPr lang="de-DE" altLang="en-US" dirty="0" smtClean="0"/>
              <a:t>Zum </a:t>
            </a:r>
            <a:r>
              <a:rPr lang="de-DE" altLang="en-US" b="1" dirty="0" smtClean="0"/>
              <a:t>affektiven Bereich</a:t>
            </a:r>
            <a:r>
              <a:rPr lang="de-DE" altLang="en-US" dirty="0" smtClean="0"/>
              <a:t>: es geht um Interessen, Haltungen, Einstellungen, Stellungnahmen</a:t>
            </a:r>
          </a:p>
          <a:p>
            <a:pPr eaLnBrk="1" hangingPunct="1"/>
            <a:endParaRPr lang="de-DE" altLang="en-US" dirty="0" smtClean="0"/>
          </a:p>
          <a:p>
            <a:pPr eaLnBrk="1" hangingPunct="1"/>
            <a:r>
              <a:rPr lang="de-DE" altLang="en-US" dirty="0" smtClean="0"/>
              <a:t>Aspekte der Internalisierung (Verinnerlichung)</a:t>
            </a:r>
          </a:p>
          <a:p>
            <a:pPr eaLnBrk="1" hangingPunct="1"/>
            <a:r>
              <a:rPr lang="de-DE" altLang="en-US" dirty="0" smtClean="0"/>
              <a:t>Resultate (wenn überhaupt) zeigen … später Auswirkungen</a:t>
            </a:r>
            <a:endParaRPr lang="el-GR" altLang="en-US" dirty="0" smtClean="0"/>
          </a:p>
        </p:txBody>
      </p:sp>
    </p:spTree>
    <p:extLst>
      <p:ext uri="{BB962C8B-B14F-4D97-AF65-F5344CB8AC3E}">
        <p14:creationId xmlns:p14="http://schemas.microsoft.com/office/powerpoint/2010/main" val="151315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de-DE" altLang="en-US" smtClean="0"/>
              <a:t>Taxonomie von Lernzielen</a:t>
            </a:r>
            <a:endParaRPr lang="el-GR" altLang="en-US" smtClean="0"/>
          </a:p>
        </p:txBody>
      </p:sp>
      <p:sp>
        <p:nvSpPr>
          <p:cNvPr id="9219" name="Content Placeholder 2"/>
          <p:cNvSpPr>
            <a:spLocks noGrp="1"/>
          </p:cNvSpPr>
          <p:nvPr>
            <p:ph idx="1"/>
          </p:nvPr>
        </p:nvSpPr>
        <p:spPr/>
        <p:txBody>
          <a:bodyPr/>
          <a:lstStyle/>
          <a:p>
            <a:pPr eaLnBrk="1" hangingPunct="1"/>
            <a:r>
              <a:rPr lang="de-DE" altLang="en-US" smtClean="0"/>
              <a:t>Zu </a:t>
            </a:r>
            <a:r>
              <a:rPr lang="de-DE" altLang="en-US" b="1" smtClean="0"/>
              <a:t>psychomotorischen</a:t>
            </a:r>
            <a:r>
              <a:rPr lang="de-DE" altLang="en-US" smtClean="0"/>
              <a:t> Bereich: es geht um Aspekte des FSUs, bei denen es immer einen Bezug zu Bewegungsabläufe gibt.</a:t>
            </a:r>
          </a:p>
          <a:p>
            <a:pPr eaLnBrk="1" hangingPunct="1"/>
            <a:endParaRPr lang="de-DE" altLang="en-US" smtClean="0"/>
          </a:p>
          <a:p>
            <a:pPr eaLnBrk="1" hangingPunct="1"/>
            <a:r>
              <a:rPr lang="de-DE" altLang="en-US" smtClean="0"/>
              <a:t>Nachahmen, Rollenspiele, Stationenlernen, rhythmisches Sprechen</a:t>
            </a:r>
            <a:endParaRPr lang="el-GR" altLang="en-US" smtClean="0"/>
          </a:p>
        </p:txBody>
      </p:sp>
    </p:spTree>
    <p:extLst>
      <p:ext uri="{BB962C8B-B14F-4D97-AF65-F5344CB8AC3E}">
        <p14:creationId xmlns:p14="http://schemas.microsoft.com/office/powerpoint/2010/main" val="254954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rtlCol="0">
            <a:normAutofit fontScale="90000"/>
          </a:bodyPr>
          <a:lstStyle/>
          <a:p>
            <a:pPr eaLnBrk="1" fontAlgn="auto" hangingPunct="1">
              <a:spcAft>
                <a:spcPts val="0"/>
              </a:spcAft>
              <a:defRPr/>
            </a:pPr>
            <a:r>
              <a:rPr lang="de-DE" sz="3600" b="1" dirty="0" smtClean="0"/>
              <a:t>Aufgabe 3 – welche der folgenden Sätze beschreibt ein Lernziel? Warum (nicht)?</a:t>
            </a:r>
            <a:endParaRPr lang="el-GR" sz="3600" b="1" dirty="0" smtClean="0"/>
          </a:p>
        </p:txBody>
      </p:sp>
      <p:sp>
        <p:nvSpPr>
          <p:cNvPr id="10243" name="Content Placeholder 2"/>
          <p:cNvSpPr>
            <a:spLocks noGrp="1"/>
          </p:cNvSpPr>
          <p:nvPr>
            <p:ph idx="1"/>
          </p:nvPr>
        </p:nvSpPr>
        <p:spPr>
          <a:xfrm>
            <a:off x="457200" y="2276475"/>
            <a:ext cx="8229600" cy="3849688"/>
          </a:xfrm>
        </p:spPr>
        <p:txBody>
          <a:bodyPr/>
          <a:lstStyle/>
          <a:p>
            <a:pPr marL="514350" indent="-514350" eaLnBrk="1" hangingPunct="1">
              <a:buFont typeface="Calibri" pitchFamily="34" charset="0"/>
              <a:buAutoNum type="alphaLcPeriod"/>
            </a:pPr>
            <a:r>
              <a:rPr lang="de-DE" altLang="en-US" smtClean="0"/>
              <a:t>Am Ende der Stunde habe ich die Wechselpräpositionen behandelt</a:t>
            </a:r>
          </a:p>
          <a:p>
            <a:pPr marL="514350" indent="-514350" eaLnBrk="1" hangingPunct="1">
              <a:buFont typeface="Calibri" pitchFamily="34" charset="0"/>
              <a:buAutoNum type="alphaLcPeriod"/>
            </a:pPr>
            <a:endParaRPr lang="de-DE" altLang="en-US" smtClean="0"/>
          </a:p>
          <a:p>
            <a:pPr marL="514350" indent="-514350" eaLnBrk="1" hangingPunct="1">
              <a:buFont typeface="Calibri" pitchFamily="34" charset="0"/>
              <a:buAutoNum type="alphaLcPeriod"/>
            </a:pPr>
            <a:r>
              <a:rPr lang="de-DE" altLang="en-US" smtClean="0"/>
              <a:t>Am Ende der Stunde können die Schüler nach dem Weg fragen und Antworten auf ihre Frage(n) verstehen</a:t>
            </a:r>
            <a:endParaRPr lang="el-GR" altLang="en-US" smtClean="0"/>
          </a:p>
        </p:txBody>
      </p:sp>
    </p:spTree>
    <p:extLst>
      <p:ext uri="{BB962C8B-B14F-4D97-AF65-F5344CB8AC3E}">
        <p14:creationId xmlns:p14="http://schemas.microsoft.com/office/powerpoint/2010/main" val="3798116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rtlCol="0">
            <a:normAutofit/>
          </a:bodyPr>
          <a:lstStyle/>
          <a:p>
            <a:pPr eaLnBrk="1" fontAlgn="auto" hangingPunct="1">
              <a:spcAft>
                <a:spcPts val="0"/>
              </a:spcAft>
              <a:defRPr/>
            </a:pPr>
            <a:r>
              <a:rPr lang="de-DE" sz="1800" b="1" dirty="0" smtClean="0"/>
              <a:t>Wie formuliert man Lernziele- Lernzielbereiche (Aufgabe)</a:t>
            </a:r>
            <a:endParaRPr lang="el-GR" sz="18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1231849"/>
              </p:ext>
            </p:extLst>
          </p:nvPr>
        </p:nvGraphicFramePr>
        <p:xfrm>
          <a:off x="733029" y="762000"/>
          <a:ext cx="8036718" cy="5093016"/>
        </p:xfrm>
        <a:graphic>
          <a:graphicData uri="http://schemas.openxmlformats.org/drawingml/2006/table">
            <a:tbl>
              <a:tblPr firstRow="1" bandRow="1">
                <a:tableStyleId>{5C22544A-7EE6-4342-B048-85BDC9FD1C3A}</a:tableStyleId>
              </a:tblPr>
              <a:tblGrid>
                <a:gridCol w="2678906"/>
                <a:gridCol w="2678906"/>
                <a:gridCol w="2678906"/>
              </a:tblGrid>
              <a:tr h="581031">
                <a:tc>
                  <a:txBody>
                    <a:bodyPr/>
                    <a:lstStyle/>
                    <a:p>
                      <a:r>
                        <a:rPr lang="de-DE" sz="1800" dirty="0" smtClean="0"/>
                        <a:t>Lernziele</a:t>
                      </a:r>
                      <a:endParaRPr lang="el-GR" sz="1800" dirty="0"/>
                    </a:p>
                  </a:txBody>
                  <a:tcPr marT="45717" marB="45717"/>
                </a:tc>
                <a:tc>
                  <a:txBody>
                    <a:bodyPr/>
                    <a:lstStyle/>
                    <a:p>
                      <a:endParaRPr lang="el-GR" sz="1800" dirty="0"/>
                    </a:p>
                  </a:txBody>
                  <a:tcPr marT="45717" marB="45717"/>
                </a:tc>
                <a:tc>
                  <a:txBody>
                    <a:bodyPr/>
                    <a:lstStyle/>
                    <a:p>
                      <a:r>
                        <a:rPr lang="de-DE" sz="1800" dirty="0" smtClean="0"/>
                        <a:t>Lernzielbereiche</a:t>
                      </a:r>
                      <a:endParaRPr lang="el-GR" sz="1800" dirty="0"/>
                    </a:p>
                  </a:txBody>
                  <a:tcPr marT="45717" marB="45717"/>
                </a:tc>
              </a:tr>
              <a:tr h="1311597">
                <a:tc>
                  <a:txBody>
                    <a:bodyPr/>
                    <a:lstStyle/>
                    <a:p>
                      <a:r>
                        <a:rPr lang="de-DE" sz="1800" dirty="0" smtClean="0"/>
                        <a:t>1. Die Lernenden können in einem Restaurant etwas zu trinken und zu essen bestellen.</a:t>
                      </a:r>
                      <a:endParaRPr lang="el-GR" sz="1800" dirty="0"/>
                    </a:p>
                  </a:txBody>
                  <a:tcPr marT="45717" marB="45717"/>
                </a:tc>
                <a:tc>
                  <a:txBody>
                    <a:bodyPr/>
                    <a:lstStyle/>
                    <a:p>
                      <a:endParaRPr lang="el-GR" sz="1800" dirty="0"/>
                    </a:p>
                  </a:txBody>
                  <a:tcPr marT="45717" marB="45717"/>
                </a:tc>
                <a:tc>
                  <a:txBody>
                    <a:bodyPr/>
                    <a:lstStyle/>
                    <a:p>
                      <a:r>
                        <a:rPr lang="de-DE" sz="1800" b="1" dirty="0" smtClean="0"/>
                        <a:t>A Kenntnisse</a:t>
                      </a:r>
                    </a:p>
                    <a:p>
                      <a:endParaRPr lang="de-DE" sz="1800" b="1" dirty="0" smtClean="0"/>
                    </a:p>
                  </a:txBody>
                  <a:tcPr marT="45717" marB="45717"/>
                </a:tc>
              </a:tr>
              <a:tr h="1477264">
                <a:tc>
                  <a:txBody>
                    <a:bodyPr/>
                    <a:lstStyle/>
                    <a:p>
                      <a:r>
                        <a:rPr lang="de-DE" sz="1800" dirty="0" smtClean="0"/>
                        <a:t>2. Die Lernenden zeigen die Bereitschaft, die eigene Vorstellungs-  und Erfahrungswelt durch die Beschäftigung mit einer anderen Kultur zu ändern.</a:t>
                      </a:r>
                      <a:endParaRPr lang="el-GR" sz="1800" dirty="0"/>
                    </a:p>
                  </a:txBody>
                  <a:tcPr marT="45717" marB="45717"/>
                </a:tc>
                <a:tc>
                  <a:txBody>
                    <a:bodyPr/>
                    <a:lstStyle/>
                    <a:p>
                      <a:endParaRPr lang="el-GR" sz="1800" dirty="0"/>
                    </a:p>
                  </a:txBody>
                  <a:tcPr marT="45717" marB="45717"/>
                </a:tc>
                <a:tc>
                  <a:txBody>
                    <a:bodyPr/>
                    <a:lstStyle/>
                    <a:p>
                      <a:r>
                        <a:rPr lang="de-DE" sz="1800" b="1" dirty="0" smtClean="0"/>
                        <a:t>B Fertigkeiten</a:t>
                      </a:r>
                    </a:p>
                    <a:p>
                      <a:endParaRPr lang="de-DE" sz="1800" b="1" dirty="0" smtClean="0"/>
                    </a:p>
                  </a:txBody>
                  <a:tcPr marT="45717" marB="45717"/>
                </a:tc>
              </a:tr>
              <a:tr h="1244011">
                <a:tc>
                  <a:txBody>
                    <a:bodyPr/>
                    <a:lstStyle/>
                    <a:p>
                      <a:r>
                        <a:rPr lang="de-DE" sz="1800" dirty="0" smtClean="0"/>
                        <a:t>3. Die Lernenden wissen, wann bei den Wechselpräpositionen </a:t>
                      </a:r>
                      <a:r>
                        <a:rPr lang="de-DE" sz="1800" i="1" dirty="0" smtClean="0"/>
                        <a:t>auf</a:t>
                      </a:r>
                      <a:r>
                        <a:rPr lang="de-DE" sz="1800" dirty="0" smtClean="0"/>
                        <a:t> und </a:t>
                      </a:r>
                      <a:r>
                        <a:rPr lang="de-DE" sz="1800" i="1" dirty="0" smtClean="0"/>
                        <a:t>in</a:t>
                      </a:r>
                      <a:r>
                        <a:rPr lang="de-DE" sz="1800" dirty="0" smtClean="0"/>
                        <a:t> der Dativ</a:t>
                      </a:r>
                      <a:r>
                        <a:rPr lang="de-DE" sz="1800" baseline="0" dirty="0" smtClean="0"/>
                        <a:t> bzw. der Akkusativ verwendet wird.</a:t>
                      </a:r>
                      <a:endParaRPr lang="el-GR" sz="1800" dirty="0"/>
                    </a:p>
                  </a:txBody>
                  <a:tcPr marT="45717" marB="45717"/>
                </a:tc>
                <a:tc>
                  <a:txBody>
                    <a:bodyPr/>
                    <a:lstStyle/>
                    <a:p>
                      <a:endParaRPr lang="el-GR" sz="1800" dirty="0"/>
                    </a:p>
                  </a:txBody>
                  <a:tcPr marT="45717" marB="45717"/>
                </a:tc>
                <a:tc>
                  <a:txBody>
                    <a:bodyPr/>
                    <a:lstStyle/>
                    <a:p>
                      <a:r>
                        <a:rPr lang="de-DE" sz="1800" b="1" dirty="0" smtClean="0"/>
                        <a:t>C Haltungen</a:t>
                      </a:r>
                    </a:p>
                    <a:p>
                      <a:endParaRPr lang="de-DE" sz="1800" b="1" dirty="0" smtClean="0"/>
                    </a:p>
                  </a:txBody>
                  <a:tcPr marT="45717" marB="45717"/>
                </a:tc>
              </a:tr>
            </a:tbl>
          </a:graphicData>
        </a:graphic>
      </p:graphicFrame>
      <p:cxnSp>
        <p:nvCxnSpPr>
          <p:cNvPr id="6" name="Straight Arrow Connector 5"/>
          <p:cNvCxnSpPr/>
          <p:nvPr/>
        </p:nvCxnSpPr>
        <p:spPr>
          <a:xfrm>
            <a:off x="3059113" y="2636838"/>
            <a:ext cx="338455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59113" y="3716338"/>
            <a:ext cx="3600450" cy="165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771775" y="2349500"/>
            <a:ext cx="3671888" cy="3167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307904722"/>
              </p:ext>
            </p:extLst>
          </p:nvPr>
        </p:nvGraphicFramePr>
        <p:xfrm>
          <a:off x="3851275" y="1481137"/>
          <a:ext cx="1800225" cy="1736725"/>
        </p:xfrm>
        <a:graphic>
          <a:graphicData uri="http://schemas.openxmlformats.org/drawingml/2006/table">
            <a:tbl>
              <a:tblPr firstRow="1" bandRow="1">
                <a:tableStyleId>{5C22544A-7EE6-4342-B048-85BDC9FD1C3A}</a:tableStyleId>
              </a:tblPr>
              <a:tblGrid>
                <a:gridCol w="1800225"/>
              </a:tblGrid>
              <a:tr h="1736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t>Etwas wissen, was sie vorher nicht wussten</a:t>
                      </a:r>
                      <a:endParaRPr lang="el-GR" sz="1800" dirty="0"/>
                    </a:p>
                  </a:txBody>
                  <a:tcPr marL="91441" marR="91441" marT="45703" marB="45703"/>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49306608"/>
              </p:ext>
            </p:extLst>
          </p:nvPr>
        </p:nvGraphicFramePr>
        <p:xfrm>
          <a:off x="3810000" y="2895601"/>
          <a:ext cx="1841500" cy="1219200"/>
        </p:xfrm>
        <a:graphic>
          <a:graphicData uri="http://schemas.openxmlformats.org/drawingml/2006/table">
            <a:tbl>
              <a:tblPr firstRow="1" bandRow="1">
                <a:tableStyleId>{5C22544A-7EE6-4342-B048-85BDC9FD1C3A}</a:tableStyleId>
              </a:tblPr>
              <a:tblGrid>
                <a:gridCol w="1841500"/>
              </a:tblGrid>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t>etwas</a:t>
                      </a:r>
                      <a:r>
                        <a:rPr lang="de-DE" sz="1800" b="0" baseline="0" dirty="0" smtClean="0"/>
                        <a:t> können, was sie vorher nicht konnten</a:t>
                      </a:r>
                      <a:endParaRPr lang="el-GR" sz="1800" b="0" dirty="0" smtClean="0"/>
                    </a:p>
                    <a:p>
                      <a:endParaRPr lang="el-GR" sz="1800" dirty="0"/>
                    </a:p>
                  </a:txBody>
                  <a:tcPr marL="91431" marR="91431" marT="45703" marB="45703"/>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34798181"/>
              </p:ext>
            </p:extLst>
          </p:nvPr>
        </p:nvGraphicFramePr>
        <p:xfrm>
          <a:off x="3886200" y="4343400"/>
          <a:ext cx="1693863" cy="1524000"/>
        </p:xfrm>
        <a:graphic>
          <a:graphicData uri="http://schemas.openxmlformats.org/drawingml/2006/table">
            <a:tbl>
              <a:tblPr firstRow="1" bandRow="1">
                <a:tableStyleId>{5C22544A-7EE6-4342-B048-85BDC9FD1C3A}</a:tableStyleId>
              </a:tblPr>
              <a:tblGrid>
                <a:gridCol w="1693863"/>
              </a:tblGrid>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t>Etwas fühlen, empfinden, wollen, was sie vorher noch nicht …</a:t>
                      </a:r>
                      <a:endParaRPr lang="el-GR" sz="1800" dirty="0"/>
                    </a:p>
                  </a:txBody>
                  <a:tcPr marL="91436" marR="91436"/>
                </a:tc>
              </a:tr>
            </a:tbl>
          </a:graphicData>
        </a:graphic>
      </p:graphicFrame>
    </p:spTree>
    <p:extLst>
      <p:ext uri="{BB962C8B-B14F-4D97-AF65-F5344CB8AC3E}">
        <p14:creationId xmlns:p14="http://schemas.microsoft.com/office/powerpoint/2010/main" val="148678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altLang="en-US" dirty="0" smtClean="0"/>
              <a:t>Aufgabe </a:t>
            </a:r>
            <a:endParaRPr lang="el-GR" altLang="en-US" dirty="0" smtClean="0"/>
          </a:p>
        </p:txBody>
      </p:sp>
      <p:sp>
        <p:nvSpPr>
          <p:cNvPr id="14339" name="Content Placeholder 2"/>
          <p:cNvSpPr>
            <a:spLocks noGrp="1"/>
          </p:cNvSpPr>
          <p:nvPr>
            <p:ph idx="1"/>
          </p:nvPr>
        </p:nvSpPr>
        <p:spPr/>
        <p:txBody>
          <a:bodyPr/>
          <a:lstStyle/>
          <a:p>
            <a:pPr eaLnBrk="1" hangingPunct="1"/>
            <a:r>
              <a:rPr lang="de-DE" altLang="en-US" smtClean="0"/>
              <a:t>Welche Verben eignen sich zum Formulieren von Lernzielen?</a:t>
            </a:r>
          </a:p>
          <a:p>
            <a:pPr eaLnBrk="1" hangingPunct="1"/>
            <a:r>
              <a:rPr lang="de-DE" altLang="en-US" smtClean="0"/>
              <a:t>Beispiel: </a:t>
            </a:r>
            <a:endParaRPr lang="el-GR" altLang="en-US" smtClean="0"/>
          </a:p>
        </p:txBody>
      </p:sp>
      <p:graphicFrame>
        <p:nvGraphicFramePr>
          <p:cNvPr id="4" name="Table 3"/>
          <p:cNvGraphicFramePr>
            <a:graphicFrameLocks noGrp="1"/>
          </p:cNvGraphicFramePr>
          <p:nvPr/>
        </p:nvGraphicFramePr>
        <p:xfrm>
          <a:off x="1116013" y="3429000"/>
          <a:ext cx="6096000" cy="2103438"/>
        </p:xfrm>
        <a:graphic>
          <a:graphicData uri="http://schemas.openxmlformats.org/drawingml/2006/table">
            <a:tbl>
              <a:tblPr firstRow="1" bandRow="1">
                <a:tableStyleId>{5C22544A-7EE6-4342-B048-85BDC9FD1C3A}</a:tableStyleId>
              </a:tblPr>
              <a:tblGrid>
                <a:gridCol w="1296144"/>
                <a:gridCol w="2767856"/>
                <a:gridCol w="2032000"/>
              </a:tblGrid>
              <a:tr h="640177">
                <a:tc>
                  <a:txBody>
                    <a:bodyPr/>
                    <a:lstStyle/>
                    <a:p>
                      <a:r>
                        <a:rPr lang="de-DE" sz="1800" dirty="0" smtClean="0"/>
                        <a:t>Verb</a:t>
                      </a:r>
                      <a:endParaRPr lang="el-GR" sz="1800" dirty="0"/>
                    </a:p>
                  </a:txBody>
                  <a:tcPr marT="45727" marB="45727"/>
                </a:tc>
                <a:tc>
                  <a:txBody>
                    <a:bodyPr/>
                    <a:lstStyle/>
                    <a:p>
                      <a:r>
                        <a:rPr lang="de-DE" sz="1800" dirty="0" smtClean="0"/>
                        <a:t>Lernzielformulierung</a:t>
                      </a:r>
                      <a:endParaRPr lang="el-GR" sz="1800" dirty="0"/>
                    </a:p>
                  </a:txBody>
                  <a:tcPr marT="45727" marB="45727"/>
                </a:tc>
                <a:tc>
                  <a:txBody>
                    <a:bodyPr/>
                    <a:lstStyle/>
                    <a:p>
                      <a:r>
                        <a:rPr lang="de-DE" sz="1800" dirty="0" smtClean="0"/>
                        <a:t>beobachtbar</a:t>
                      </a:r>
                      <a:endParaRPr lang="el-GR" sz="1800" dirty="0"/>
                    </a:p>
                  </a:txBody>
                  <a:tcPr marT="45727" marB="45727"/>
                </a:tc>
              </a:tr>
              <a:tr h="1463261">
                <a:tc>
                  <a:txBody>
                    <a:bodyPr/>
                    <a:lstStyle/>
                    <a:p>
                      <a:r>
                        <a:rPr lang="de-DE" sz="1800" dirty="0" smtClean="0"/>
                        <a:t>schreiben</a:t>
                      </a:r>
                      <a:endParaRPr lang="el-GR" sz="1800" dirty="0"/>
                    </a:p>
                  </a:txBody>
                  <a:tcPr marT="45727" marB="45727"/>
                </a:tc>
                <a:tc>
                  <a:txBody>
                    <a:bodyPr/>
                    <a:lstStyle/>
                    <a:p>
                      <a:r>
                        <a:rPr lang="de-DE" sz="1800" dirty="0" smtClean="0"/>
                        <a:t>Der Schüler kann einen kurzen persönlichen Brief schreiben</a:t>
                      </a:r>
                      <a:endParaRPr lang="el-GR" sz="1800" dirty="0"/>
                    </a:p>
                  </a:txBody>
                  <a:tcPr marT="45727" marB="45727"/>
                </a:tc>
                <a:tc>
                  <a:txBody>
                    <a:bodyPr/>
                    <a:lstStyle/>
                    <a:p>
                      <a:r>
                        <a:rPr lang="de-DE" sz="1800" dirty="0" smtClean="0"/>
                        <a:t>ja</a:t>
                      </a:r>
                      <a:endParaRPr lang="el-GR" sz="1800" dirty="0"/>
                    </a:p>
                  </a:txBody>
                  <a:tcPr marT="45727" marB="45727"/>
                </a:tc>
              </a:tr>
            </a:tbl>
          </a:graphicData>
        </a:graphic>
      </p:graphicFrame>
      <p:graphicFrame>
        <p:nvGraphicFramePr>
          <p:cNvPr id="5" name="Table 4"/>
          <p:cNvGraphicFramePr>
            <a:graphicFrameLocks noGrp="1"/>
          </p:cNvGraphicFramePr>
          <p:nvPr/>
        </p:nvGraphicFramePr>
        <p:xfrm>
          <a:off x="1116013" y="5229225"/>
          <a:ext cx="6096000" cy="914400"/>
        </p:xfrm>
        <a:graphic>
          <a:graphicData uri="http://schemas.openxmlformats.org/drawingml/2006/table">
            <a:tbl>
              <a:tblPr firstRow="1" bandRow="1">
                <a:tableStyleId>{5C22544A-7EE6-4342-B048-85BDC9FD1C3A}</a:tableStyleId>
              </a:tblPr>
              <a:tblGrid>
                <a:gridCol w="2032000"/>
                <a:gridCol w="2032000"/>
                <a:gridCol w="2032000"/>
              </a:tblGrid>
              <a:tr h="914400">
                <a:tc>
                  <a:txBody>
                    <a:bodyPr/>
                    <a:lstStyle/>
                    <a:p>
                      <a:r>
                        <a:rPr lang="de-DE" sz="1800" dirty="0" smtClean="0"/>
                        <a:t>denken</a:t>
                      </a:r>
                      <a:endParaRPr lang="el-GR" sz="1800" dirty="0"/>
                    </a:p>
                  </a:txBody>
                  <a:tcPr/>
                </a:tc>
                <a:tc>
                  <a:txBody>
                    <a:bodyPr/>
                    <a:lstStyle/>
                    <a:p>
                      <a:r>
                        <a:rPr lang="de-DE" sz="1800" dirty="0" smtClean="0"/>
                        <a:t>der Schüler denkt</a:t>
                      </a:r>
                      <a:endParaRPr lang="el-GR" sz="1800" dirty="0"/>
                    </a:p>
                  </a:txBody>
                  <a:tcPr/>
                </a:tc>
                <a:tc>
                  <a:txBody>
                    <a:bodyPr/>
                    <a:lstStyle/>
                    <a:p>
                      <a:r>
                        <a:rPr lang="de-DE" sz="1800" dirty="0" smtClean="0"/>
                        <a:t>nein</a:t>
                      </a:r>
                      <a:endParaRPr lang="el-GR" sz="1800" dirty="0"/>
                    </a:p>
                  </a:txBody>
                  <a:tcPr/>
                </a:tc>
              </a:tr>
            </a:tbl>
          </a:graphicData>
        </a:graphic>
      </p:graphicFrame>
    </p:spTree>
    <p:extLst>
      <p:ext uri="{BB962C8B-B14F-4D97-AF65-F5344CB8AC3E}">
        <p14:creationId xmlns:p14="http://schemas.microsoft.com/office/powerpoint/2010/main" val="419839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de-DE" altLang="en-US" dirty="0" smtClean="0"/>
              <a:t>Verben zu Aufgabe </a:t>
            </a:r>
            <a:endParaRPr lang="el-GR" altLang="en-US" dirty="0" smtClean="0"/>
          </a:p>
        </p:txBody>
      </p:sp>
      <p:sp>
        <p:nvSpPr>
          <p:cNvPr id="15363" name="Content Placeholder 2"/>
          <p:cNvSpPr>
            <a:spLocks noGrp="1"/>
          </p:cNvSpPr>
          <p:nvPr>
            <p:ph idx="1"/>
          </p:nvPr>
        </p:nvSpPr>
        <p:spPr/>
        <p:txBody>
          <a:bodyPr/>
          <a:lstStyle/>
          <a:p>
            <a:pPr eaLnBrk="1" hangingPunct="1">
              <a:buFont typeface="Arial" charset="0"/>
              <a:buNone/>
            </a:pPr>
            <a:r>
              <a:rPr lang="de-DE" altLang="en-US" smtClean="0"/>
              <a:t>    Kennen, beantworten, lösen, konstruieren, beherrschen, zeichnen, auswählen, erklären, Spaß haben, differenzieren, die Fähigkeit entwickeln, autonome Entscheidungen treffen, festlegen, vortragen, ordnen, verstehen, sich erinnern, neugierig machen</a:t>
            </a:r>
            <a:endParaRPr lang="el-GR" altLang="en-US" smtClean="0"/>
          </a:p>
        </p:txBody>
      </p:sp>
    </p:spTree>
    <p:extLst>
      <p:ext uri="{BB962C8B-B14F-4D97-AF65-F5344CB8AC3E}">
        <p14:creationId xmlns:p14="http://schemas.microsoft.com/office/powerpoint/2010/main" val="18505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7543800" cy="4524315"/>
          </a:xfrm>
          <a:prstGeom prst="rect">
            <a:avLst/>
          </a:prstGeom>
        </p:spPr>
        <p:txBody>
          <a:bodyPr wrap="square">
            <a:spAutoFit/>
          </a:bodyPr>
          <a:lstStyle/>
          <a:p>
            <a:r>
              <a:rPr lang="el-GR" b="1" u="sng" dirty="0"/>
              <a:t>1.7 Εκτιμώμενη διάρκεια</a:t>
            </a:r>
            <a:endParaRPr lang="en-US" dirty="0"/>
          </a:p>
          <a:p>
            <a:r>
              <a:rPr lang="el-GR" dirty="0"/>
              <a:t>Υπολογίζεται ο χρόνος που θα διαρκέσει η Διδακτική Πρακτική σε σχέση με τις εκπαιδευτικές ανάγκες των μαθητών, των εκπαιδευτικών, το ΑΠΣ και το συνολικό πρόγραμμα του σχολείου.</a:t>
            </a:r>
            <a:endParaRPr lang="en-US" dirty="0"/>
          </a:p>
          <a:p>
            <a:r>
              <a:rPr lang="el-GR" dirty="0"/>
              <a:t>     Συνήθως περιλαμβάνει τις παρακάτω πληροφορίες:</a:t>
            </a:r>
            <a:endParaRPr lang="en-US" dirty="0"/>
          </a:p>
          <a:p>
            <a:pPr lvl="0"/>
            <a:r>
              <a:rPr lang="el-GR" b="1" i="1" dirty="0"/>
              <a:t>Ώρα έναρξης</a:t>
            </a:r>
            <a:r>
              <a:rPr lang="el-GR" dirty="0"/>
              <a:t>: η έναρξη της Διδακτικής Πρακτικής μπορεί να συσχετίζεται με άλλες δραστηριότητες της τάξης, που μπορεί να θεωρούνται προαπαιτούμενες της εφαρμογής της.</a:t>
            </a:r>
            <a:endParaRPr lang="en-US" dirty="0"/>
          </a:p>
          <a:p>
            <a:r>
              <a:rPr lang="el-GR" dirty="0"/>
              <a:t>…………………………………………………………………………………………</a:t>
            </a:r>
            <a:endParaRPr lang="en-US" dirty="0"/>
          </a:p>
          <a:p>
            <a:pPr lvl="0"/>
            <a:r>
              <a:rPr lang="el-GR" b="1" i="1" dirty="0"/>
              <a:t>Διάρκεια</a:t>
            </a:r>
            <a:r>
              <a:rPr lang="el-GR" dirty="0"/>
              <a:t>: η Διδακτική Πρακτική μπορεί να διαρκέσει από μια διδακτική ώρα με τη διενέργεια μιας ή δύο δραστηριοτήτων (</a:t>
            </a:r>
            <a:r>
              <a:rPr lang="el-GR" i="1" dirty="0"/>
              <a:t>Σχέδιο Μαθήματος) έως </a:t>
            </a:r>
            <a:r>
              <a:rPr lang="el-GR" dirty="0"/>
              <a:t>μια εβδομάδα, ένα μήνα ή και ολόκληρο το σχολικό έτος (</a:t>
            </a:r>
            <a:r>
              <a:rPr lang="el-GR" i="1" dirty="0"/>
              <a:t>Εκπαιδευτικό Σενάριο</a:t>
            </a:r>
            <a:r>
              <a:rPr lang="el-GR" dirty="0"/>
              <a:t>).</a:t>
            </a:r>
            <a:endParaRPr lang="en-US" dirty="0"/>
          </a:p>
          <a:p>
            <a:r>
              <a:rPr lang="el-GR" dirty="0"/>
              <a:t>…………………………………………………………………………………………</a:t>
            </a:r>
            <a:endParaRPr lang="en-US" dirty="0"/>
          </a:p>
          <a:p>
            <a:pPr lvl="0"/>
            <a:r>
              <a:rPr lang="el-GR" b="1" i="1" dirty="0"/>
              <a:t>Συχνότητα</a:t>
            </a:r>
            <a:r>
              <a:rPr lang="el-GR" dirty="0"/>
              <a:t>: εξαρτάται από το θέμα της Διδακτικής Πρακτικής. Μπορεί να διενεργηθεί σε συνεχόμενη σχολική περίοδο ή σε χωριστές σχολικές περιόδους, κατά τη διάρκεια του χρόνου.</a:t>
            </a:r>
            <a:endParaRPr lang="en-US" dirty="0"/>
          </a:p>
        </p:txBody>
      </p:sp>
      <p:sp>
        <p:nvSpPr>
          <p:cNvPr id="3" name="Rectangle 1"/>
          <p:cNvSpPr>
            <a:spLocks noChangeArrowheads="1"/>
          </p:cNvSpPr>
          <p:nvPr/>
        </p:nvSpPr>
        <p:spPr bwMode="auto">
          <a:xfrm>
            <a:off x="228600" y="243390"/>
            <a:ext cx="68580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chemeClr val="tx1"/>
                </a:solidFill>
                <a:effectLst/>
                <a:latin typeface="Arial" pitchFamily="34" charset="0"/>
                <a:cs typeface="Arial" pitchFamily="34" charset="0"/>
              </a:rPr>
              <a:t>ΣΕΝΑΡΙΟ – ΣΧΕΔΙΟ ΔΙΔΑΣΚΑΛΙΑΣ</a:t>
            </a:r>
            <a:endParaRPr kumimoji="0" lang="de-DE" alt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DE" altLang="en-US" sz="1600" b="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4099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8198744"/>
              </p:ext>
            </p:extLst>
          </p:nvPr>
        </p:nvGraphicFramePr>
        <p:xfrm>
          <a:off x="533400" y="228601"/>
          <a:ext cx="8229600" cy="6879148"/>
        </p:xfrm>
        <a:graphic>
          <a:graphicData uri="http://schemas.openxmlformats.org/drawingml/2006/table">
            <a:tbl>
              <a:tblPr firstRow="1" firstCol="1" bandRow="1">
                <a:tableStyleId>{5C22544A-7EE6-4342-B048-85BDC9FD1C3A}</a:tableStyleId>
              </a:tblPr>
              <a:tblGrid>
                <a:gridCol w="8229600"/>
              </a:tblGrid>
              <a:tr h="434660">
                <a:tc>
                  <a:txBody>
                    <a:bodyPr/>
                    <a:lstStyle/>
                    <a:p>
                      <a:pPr marL="342900" marR="0" lvl="0" indent="-342900" algn="ctr">
                        <a:lnSpc>
                          <a:spcPct val="115000"/>
                        </a:lnSpc>
                        <a:spcBef>
                          <a:spcPts val="0"/>
                        </a:spcBef>
                        <a:spcAft>
                          <a:spcPts val="1000"/>
                        </a:spcAft>
                        <a:buSzPts val="1400"/>
                        <a:buFont typeface="Arial"/>
                        <a:buAutoNum type="arabicParenR"/>
                      </a:pPr>
                      <a:r>
                        <a:rPr lang="el-GR" sz="1800" dirty="0">
                          <a:effectLst/>
                        </a:rPr>
                        <a:t>ΑΝΑΠΤΥΞΗ ΣΕΝΑΡΙΟΥ- ΣΧΕΔΙΟΥ ΔΙΔΑΣΚΑΛΙΑΣ</a:t>
                      </a:r>
                      <a:endParaRPr lang="en-US" sz="1800" dirty="0">
                        <a:effectLst/>
                        <a:latin typeface="Calibri"/>
                        <a:ea typeface="Times New Roman"/>
                        <a:cs typeface="Times New Roman"/>
                      </a:endParaRPr>
                    </a:p>
                  </a:txBody>
                  <a:tcPr marL="51914" marR="51914" marT="0" marB="0"/>
                </a:tc>
              </a:tr>
              <a:tr h="5889939">
                <a:tc>
                  <a:txBody>
                    <a:bodyPr/>
                    <a:lstStyle/>
                    <a:p>
                      <a:pPr marL="457200" marR="0" algn="ctr">
                        <a:lnSpc>
                          <a:spcPct val="115000"/>
                        </a:lnSpc>
                        <a:spcBef>
                          <a:spcPts val="0"/>
                        </a:spcBef>
                        <a:spcAft>
                          <a:spcPts val="1000"/>
                        </a:spcAft>
                      </a:pPr>
                      <a:r>
                        <a:rPr lang="el-GR" sz="800" u="none" strike="noStrike" dirty="0">
                          <a:effectLst/>
                        </a:rPr>
                        <a:t> </a:t>
                      </a:r>
                      <a:endParaRPr lang="en-US" sz="800" dirty="0">
                        <a:effectLst/>
                      </a:endParaRPr>
                    </a:p>
                    <a:p>
                      <a:pPr marL="457200" marR="0" algn="ctr">
                        <a:lnSpc>
                          <a:spcPct val="115000"/>
                        </a:lnSpc>
                        <a:spcBef>
                          <a:spcPts val="0"/>
                        </a:spcBef>
                        <a:spcAft>
                          <a:spcPts val="1000"/>
                        </a:spcAft>
                      </a:pPr>
                      <a:r>
                        <a:rPr lang="el-GR" sz="1600" u="sng" dirty="0">
                          <a:effectLst/>
                        </a:rPr>
                        <a:t>2.1 Γενική Περιγραφή </a:t>
                      </a:r>
                      <a:endParaRPr lang="en-US" sz="1600" dirty="0">
                        <a:effectLst/>
                      </a:endParaRPr>
                    </a:p>
                    <a:p>
                      <a:pPr marL="0" marR="0" algn="just">
                        <a:lnSpc>
                          <a:spcPct val="115000"/>
                        </a:lnSpc>
                        <a:spcBef>
                          <a:spcPts val="0"/>
                        </a:spcBef>
                        <a:spcAft>
                          <a:spcPts val="1000"/>
                        </a:spcAft>
                        <a:tabLst>
                          <a:tab pos="5490845" algn="l"/>
                        </a:tabLst>
                      </a:pPr>
                      <a:r>
                        <a:rPr lang="en-US" sz="1600" dirty="0">
                          <a:effectLst/>
                        </a:rPr>
                        <a:t> </a:t>
                      </a:r>
                    </a:p>
                    <a:p>
                      <a:pPr marL="0" marR="0" algn="just">
                        <a:lnSpc>
                          <a:spcPct val="115000"/>
                        </a:lnSpc>
                        <a:spcBef>
                          <a:spcPts val="0"/>
                        </a:spcBef>
                        <a:spcAft>
                          <a:spcPts val="0"/>
                        </a:spcAft>
                      </a:pPr>
                      <a:r>
                        <a:rPr lang="el-GR" sz="1600" dirty="0">
                          <a:effectLst/>
                        </a:rPr>
                        <a:t>Περιγράφεται το θεωρητικό, παιδαγωγικό και μεθοδολογικό πλαίσιο.</a:t>
                      </a:r>
                      <a:endParaRPr lang="en-US" sz="1600" dirty="0">
                        <a:effectLst/>
                      </a:endParaRPr>
                    </a:p>
                    <a:p>
                      <a:pPr marL="0" marR="0" algn="just">
                        <a:lnSpc>
                          <a:spcPct val="115000"/>
                        </a:lnSpc>
                        <a:spcBef>
                          <a:spcPts val="0"/>
                        </a:spcBef>
                        <a:spcAft>
                          <a:spcPts val="0"/>
                        </a:spcAft>
                      </a:pPr>
                      <a:r>
                        <a:rPr lang="el-GR" sz="1600" dirty="0">
                          <a:effectLst/>
                        </a:rPr>
                        <a:t>- Γίνεται αναλυτική περιγραφή της κάθε δραστηριότητας της Διδακτικής Πρακτικής. </a:t>
                      </a:r>
                      <a:endParaRPr lang="en-US" sz="1600" dirty="0">
                        <a:effectLst/>
                      </a:endParaRPr>
                    </a:p>
                    <a:p>
                      <a:pPr marL="90170" marR="0" indent="-90170" algn="just">
                        <a:lnSpc>
                          <a:spcPct val="115000"/>
                        </a:lnSpc>
                        <a:spcBef>
                          <a:spcPts val="0"/>
                        </a:spcBef>
                        <a:spcAft>
                          <a:spcPts val="0"/>
                        </a:spcAft>
                      </a:pPr>
                      <a:r>
                        <a:rPr lang="el-GR" sz="1600" dirty="0">
                          <a:effectLst/>
                        </a:rPr>
                        <a:t>- Κάθε δραστηριότητα μπορεί να περιγράφεται ανά φάσεις εργασίας, εάν πρόκειται για την ανάπτυξη π.χ. ενός </a:t>
                      </a:r>
                      <a:r>
                        <a:rPr lang="el-GR" sz="1600" dirty="0" err="1">
                          <a:effectLst/>
                        </a:rPr>
                        <a:t>project</a:t>
                      </a:r>
                      <a:r>
                        <a:rPr lang="el-GR" sz="1600" dirty="0">
                          <a:effectLst/>
                        </a:rPr>
                        <a:t> (A’ Φάση: διαμόρφωση πρότερων εμπειριών και γνώσεων, Β’ Φάση: Αναζήτηση και συγκέντρωση υλικού από πηγές κτλ.) ή ανά διδακτική ώρα (1ο δίωρο: παρακολούθηση ταινίας της Εκπαιδευτικής Τηλεόρασης  και διερεύνηση των εμπειριών των παιδιών για το εξεταζόμενο θέμα κτλ.).</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ctr">
                        <a:lnSpc>
                          <a:spcPct val="115000"/>
                        </a:lnSpc>
                        <a:spcBef>
                          <a:spcPts val="0"/>
                        </a:spcBef>
                        <a:spcAft>
                          <a:spcPts val="1000"/>
                        </a:spcAft>
                      </a:pPr>
                      <a:r>
                        <a:rPr lang="el-GR" sz="1600" u="sng" dirty="0">
                          <a:effectLst/>
                        </a:rPr>
                        <a:t>2.2 Φύλλα Εργασίας</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Οι Διδακτικές Πρακτικές είναι καλό να συνοδεύονται από φύλλα εργασίας, σε ψηφιακή/ έντυπη μορφή, τα οποία δόθηκαν στους μαθητές ως ένας οδηγός πραγματοποίησης των προαναφερθέντων δραστηριοτήτων.</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latin typeface="Calibri"/>
                        <a:ea typeface="Times New Roman"/>
                        <a:cs typeface="Times New Roman"/>
                      </a:endParaRPr>
                    </a:p>
                  </a:txBody>
                  <a:tcPr marL="51914" marR="51914" marT="0" marB="0"/>
                </a:tc>
              </a:tr>
            </a:tbl>
          </a:graphicData>
        </a:graphic>
      </p:graphicFrame>
    </p:spTree>
    <p:extLst>
      <p:ext uri="{BB962C8B-B14F-4D97-AF65-F5344CB8AC3E}">
        <p14:creationId xmlns:p14="http://schemas.microsoft.com/office/powerpoint/2010/main" val="1227490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4183997"/>
              </p:ext>
            </p:extLst>
          </p:nvPr>
        </p:nvGraphicFramePr>
        <p:xfrm>
          <a:off x="914400" y="838200"/>
          <a:ext cx="7619999" cy="3911759"/>
        </p:xfrm>
        <a:graphic>
          <a:graphicData uri="http://schemas.openxmlformats.org/drawingml/2006/table">
            <a:tbl>
              <a:tblPr firstRow="1" firstCol="1" bandRow="1">
                <a:tableStyleId>{5C22544A-7EE6-4342-B048-85BDC9FD1C3A}</a:tableStyleId>
              </a:tblPr>
              <a:tblGrid>
                <a:gridCol w="7327197"/>
                <a:gridCol w="292802"/>
              </a:tblGrid>
              <a:tr h="558259">
                <a:tc gridSpan="2">
                  <a:txBody>
                    <a:bodyPr/>
                    <a:lstStyle/>
                    <a:p>
                      <a:pPr marL="0" marR="0" lvl="0" indent="0" algn="ctr">
                        <a:lnSpc>
                          <a:spcPct val="150000"/>
                        </a:lnSpc>
                        <a:spcBef>
                          <a:spcPts val="0"/>
                        </a:spcBef>
                        <a:spcAft>
                          <a:spcPts val="1000"/>
                        </a:spcAft>
                        <a:buSzPts val="1400"/>
                        <a:buFont typeface="Arial"/>
                        <a:buNone/>
                      </a:pPr>
                      <a:r>
                        <a:rPr lang="el-GR" sz="1400" dirty="0">
                          <a:effectLst/>
                        </a:rPr>
                        <a:t>ΑΞΙΟΛΟΓΗΣΗ </a:t>
                      </a:r>
                      <a:endParaRPr lang="en-US" sz="1100" dirty="0">
                        <a:effectLst/>
                        <a:latin typeface="Calibri"/>
                        <a:ea typeface="Times New Roman"/>
                        <a:cs typeface="Times New Roman"/>
                      </a:endParaRPr>
                    </a:p>
                  </a:txBody>
                  <a:tcPr marL="68580" marR="68580" marT="0" marB="0"/>
                </a:tc>
                <a:tc hMerge="1">
                  <a:txBody>
                    <a:bodyPr/>
                    <a:lstStyle/>
                    <a:p>
                      <a:endParaRPr lang="en-US"/>
                    </a:p>
                  </a:txBody>
                  <a:tcPr/>
                </a:tc>
              </a:tr>
              <a:tr h="3353500">
                <a:tc>
                  <a:txBody>
                    <a:bodyPr/>
                    <a:lstStyle/>
                    <a:p>
                      <a:pPr marL="0" marR="0" algn="just">
                        <a:lnSpc>
                          <a:spcPct val="115000"/>
                        </a:lnSpc>
                        <a:spcBef>
                          <a:spcPts val="0"/>
                        </a:spcBef>
                        <a:spcAft>
                          <a:spcPts val="0"/>
                        </a:spcAft>
                      </a:pPr>
                      <a:r>
                        <a:rPr lang="el-GR" sz="1100" dirty="0">
                          <a:effectLst/>
                        </a:rPr>
                        <a:t> </a:t>
                      </a:r>
                      <a:endParaRPr lang="en-US" sz="1100" dirty="0">
                        <a:effectLst/>
                      </a:endParaRPr>
                    </a:p>
                    <a:p>
                      <a:pPr marL="0" marR="0" algn="just">
                        <a:lnSpc>
                          <a:spcPct val="115000"/>
                        </a:lnSpc>
                        <a:spcBef>
                          <a:spcPts val="0"/>
                        </a:spcBef>
                        <a:spcAft>
                          <a:spcPts val="0"/>
                        </a:spcAft>
                      </a:pPr>
                      <a:r>
                        <a:rPr lang="el-GR" sz="1800" dirty="0">
                          <a:effectLst/>
                        </a:rPr>
                        <a:t>Κατά την εφαρμογή της Διδακτικής Πρακτικής ή μετά την πραγματοποίησή της, ο εκπαιδευτικός και οι μαθητές του ενδέχεται να έχουν πραγματοποιήσει την αξιολόγησή της, μέσα από μια </a:t>
                      </a:r>
                      <a:r>
                        <a:rPr lang="el-GR" sz="1800" dirty="0" err="1">
                          <a:effectLst/>
                        </a:rPr>
                        <a:t>αναστοχαστική</a:t>
                      </a:r>
                      <a:r>
                        <a:rPr lang="el-GR" sz="1800" dirty="0">
                          <a:effectLst/>
                        </a:rPr>
                        <a:t> διεργασία. Αυτή μπορεί να έχει πραγματοποιηθεί:</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κατά τη διάρκεια εφαρμογής των δραστηριοτήτων (διαμορφωτική αξιολόγηση) με σκοπό την </a:t>
                      </a:r>
                      <a:r>
                        <a:rPr lang="el-GR" sz="1800" dirty="0" err="1">
                          <a:effectLst/>
                        </a:rPr>
                        <a:t>αναδιαμόρφωσή</a:t>
                      </a:r>
                      <a:r>
                        <a:rPr lang="el-GR" sz="1800" dirty="0">
                          <a:effectLst/>
                        </a:rPr>
                        <a:t> τους,</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στο τέλος της εφαρμογής της Διδακτικής Πρακτικής (τελική αξιολόγηση) για να ακολουθήσει μια εποικοδομητική συζήτηση που θα οδηγήσει σε αναπροσαρμογές, επεκτάσεις κτλ.</a:t>
                      </a:r>
                      <a:endParaRPr lang="en-US" sz="1800" dirty="0">
                        <a:effectLst/>
                        <a:latin typeface="Calibri"/>
                        <a:ea typeface="Times New Roman"/>
                        <a:cs typeface="Times New Roman"/>
                      </a:endParaRPr>
                    </a:p>
                  </a:txBody>
                  <a:tcPr marL="68580" marR="68580" marT="0" marB="0"/>
                </a:tc>
                <a:tc>
                  <a:txBody>
                    <a:bodyPr/>
                    <a:lstStyle/>
                    <a:p>
                      <a:endParaRPr lang="en-US" dirty="0"/>
                    </a:p>
                  </a:txBody>
                  <a:tcPr/>
                </a:tc>
              </a:tr>
            </a:tbl>
          </a:graphicData>
        </a:graphic>
      </p:graphicFrame>
    </p:spTree>
    <p:extLst>
      <p:ext uri="{BB962C8B-B14F-4D97-AF65-F5344CB8AC3E}">
        <p14:creationId xmlns:p14="http://schemas.microsoft.com/office/powerpoint/2010/main" val="1524870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l-GR" sz="2400" b="1" dirty="0"/>
              <a:t>ΤΟ ΕΠΣ‐ΞΓ ΚΑΙ Η ΕΦΑΡΜΟΓΗ ΤΟΥ</a:t>
            </a:r>
            <a:endParaRPr lang="en-US" sz="2400" dirty="0"/>
          </a:p>
        </p:txBody>
      </p:sp>
      <p:sp>
        <p:nvSpPr>
          <p:cNvPr id="3" name="Content Placeholder 2"/>
          <p:cNvSpPr>
            <a:spLocks noGrp="1"/>
          </p:cNvSpPr>
          <p:nvPr>
            <p:ph idx="1"/>
          </p:nvPr>
        </p:nvSpPr>
        <p:spPr>
          <a:xfrm>
            <a:off x="457200" y="609600"/>
            <a:ext cx="8229600" cy="6096000"/>
          </a:xfrm>
        </p:spPr>
        <p:txBody>
          <a:bodyPr>
            <a:noAutofit/>
          </a:bodyPr>
          <a:lstStyle/>
          <a:p>
            <a:pPr marL="0" indent="0">
              <a:buNone/>
            </a:pPr>
            <a:r>
              <a:rPr lang="el-GR" sz="1800" dirty="0"/>
              <a:t>Το ΕΠΣ‐ΞΓ, σύντομη παρουσίαση του οποίου γίνεται στο παρόν κεφάλαιο,1 είναι</a:t>
            </a:r>
          </a:p>
          <a:p>
            <a:pPr marL="0" indent="0">
              <a:buNone/>
            </a:pPr>
            <a:r>
              <a:rPr lang="el-GR" sz="1800" dirty="0"/>
              <a:t>αναρτημένο ως ενιαίο κείμενο, σε μορφή </a:t>
            </a:r>
            <a:r>
              <a:rPr lang="el-GR" sz="1800" dirty="0" err="1"/>
              <a:t>pdf</a:t>
            </a:r>
            <a:r>
              <a:rPr lang="el-GR" sz="1800" dirty="0"/>
              <a:t>, στην </a:t>
            </a:r>
            <a:r>
              <a:rPr lang="el-GR" sz="1800" b="1" dirty="0"/>
              <a:t>ιστοσελίδα του ΥΠΔΒΜΘ</a:t>
            </a:r>
            <a:r>
              <a:rPr lang="el-GR" sz="1800" dirty="0"/>
              <a:t>, ενώ </a:t>
            </a:r>
            <a:r>
              <a:rPr lang="el-GR" sz="1800" dirty="0" smtClean="0"/>
              <a:t>στην</a:t>
            </a:r>
            <a:r>
              <a:rPr lang="de-DE" sz="1800" dirty="0" smtClean="0"/>
              <a:t> </a:t>
            </a:r>
            <a:r>
              <a:rPr lang="el-GR" sz="1800" dirty="0" smtClean="0"/>
              <a:t>ακόλουθη </a:t>
            </a:r>
            <a:r>
              <a:rPr lang="el-GR" sz="1800" dirty="0"/>
              <a:t>διεύθυνση </a:t>
            </a:r>
            <a:r>
              <a:rPr lang="el-GR" sz="1800" b="1" dirty="0"/>
              <a:t>http://rcel.enl.uoa.gr/xenesglosses/ </a:t>
            </a:r>
            <a:r>
              <a:rPr lang="el-GR" sz="1800" dirty="0"/>
              <a:t>εμφανίζεται σε </a:t>
            </a:r>
            <a:r>
              <a:rPr lang="el-GR" sz="1800" dirty="0" smtClean="0"/>
              <a:t>διαδικτυακή</a:t>
            </a:r>
            <a:r>
              <a:rPr lang="de-DE" sz="1800" dirty="0" smtClean="0"/>
              <a:t> </a:t>
            </a:r>
            <a:r>
              <a:rPr lang="el-GR" sz="1800" dirty="0" smtClean="0"/>
              <a:t>μορφή </a:t>
            </a:r>
            <a:r>
              <a:rPr lang="el-GR" sz="1800" dirty="0"/>
              <a:t>και περιλαμβάνει, μεταξύ άλλων, πεδία σχετικά με την εθνική πολιτική για </a:t>
            </a:r>
            <a:r>
              <a:rPr lang="el-GR" sz="1800" dirty="0" smtClean="0"/>
              <a:t>την</a:t>
            </a:r>
            <a:r>
              <a:rPr lang="de-DE" sz="1800" dirty="0" smtClean="0"/>
              <a:t> </a:t>
            </a:r>
            <a:r>
              <a:rPr lang="el-GR" sz="1800" dirty="0" smtClean="0"/>
              <a:t>ξενόγλωσση </a:t>
            </a:r>
            <a:r>
              <a:rPr lang="el-GR" sz="1800" dirty="0"/>
              <a:t>εκπαίδευση στο σχολείο, τις κοινωνικοοικονομικές διαστάσεις </a:t>
            </a:r>
            <a:r>
              <a:rPr lang="el-GR" sz="1800" dirty="0" smtClean="0"/>
              <a:t>της</a:t>
            </a:r>
            <a:r>
              <a:rPr lang="de-DE" sz="1800" dirty="0" smtClean="0"/>
              <a:t> </a:t>
            </a:r>
            <a:r>
              <a:rPr lang="el-GR" sz="1800" dirty="0" smtClean="0"/>
              <a:t>ξενόγλωσσης </a:t>
            </a:r>
            <a:r>
              <a:rPr lang="el-GR" sz="1800" dirty="0"/>
              <a:t>εκπαίδευσης, μια εισαγωγή για το νέο αυτό πρόγραμμα και το </a:t>
            </a:r>
            <a:r>
              <a:rPr lang="el-GR" sz="1800" dirty="0" smtClean="0"/>
              <a:t>επιστημονικό</a:t>
            </a:r>
            <a:r>
              <a:rPr lang="de-DE" sz="1800" dirty="0" smtClean="0"/>
              <a:t> </a:t>
            </a:r>
            <a:r>
              <a:rPr lang="el-GR" sz="1800" dirty="0" smtClean="0"/>
              <a:t>του </a:t>
            </a:r>
            <a:r>
              <a:rPr lang="el-GR" sz="1800" dirty="0"/>
              <a:t>υπόβαθρο, αναφορά στις καινοτομίες του και σύγκριση του ΕΠΣ‐ΞΓ με τα </a:t>
            </a:r>
            <a:r>
              <a:rPr lang="el-GR" sz="1800" dirty="0" smtClean="0"/>
              <a:t>Αναλυτικά</a:t>
            </a:r>
            <a:r>
              <a:rPr lang="de-DE" sz="1800" dirty="0" smtClean="0"/>
              <a:t> </a:t>
            </a:r>
            <a:r>
              <a:rPr lang="el-GR" sz="1800" dirty="0" smtClean="0"/>
              <a:t>Προγράμματα </a:t>
            </a:r>
            <a:r>
              <a:rPr lang="el-GR" sz="1800" dirty="0"/>
              <a:t>Σπουδών (ΑΠΣ) για την ξένη γλώσσα. Φυσικά, περιλαμβάνει και το </a:t>
            </a:r>
            <a:r>
              <a:rPr lang="el-GR" sz="1800" dirty="0" smtClean="0"/>
              <a:t>ΕΠΣ‐ΞΓ</a:t>
            </a:r>
            <a:r>
              <a:rPr lang="de-DE" sz="1800" dirty="0" smtClean="0"/>
              <a:t> </a:t>
            </a:r>
            <a:r>
              <a:rPr lang="el-GR" sz="1800" dirty="0" smtClean="0"/>
              <a:t>καθαυτό</a:t>
            </a:r>
            <a:r>
              <a:rPr lang="el-GR" sz="1800" dirty="0"/>
              <a:t>, αφού πρώτα εξηγεί τις αρχές στις οποίες στηρίζεται και τη θεώρηση της </a:t>
            </a:r>
            <a:r>
              <a:rPr lang="el-GR" sz="1800" dirty="0" smtClean="0"/>
              <a:t>γλώσσας</a:t>
            </a:r>
            <a:r>
              <a:rPr lang="de-DE" sz="1800" dirty="0" smtClean="0"/>
              <a:t> </a:t>
            </a:r>
            <a:r>
              <a:rPr lang="el-GR" sz="1800" dirty="0" smtClean="0"/>
              <a:t>και </a:t>
            </a:r>
            <a:r>
              <a:rPr lang="el-GR" sz="1800" dirty="0"/>
              <a:t>του γραμματισμού που υιοθετεί, καθώς και το </a:t>
            </a:r>
            <a:r>
              <a:rPr lang="el-GR" sz="1800" dirty="0" smtClean="0"/>
              <a:t>τι </a:t>
            </a:r>
            <a:r>
              <a:rPr lang="el-GR" sz="1800" dirty="0"/>
              <a:t>απαιτείται για την εφαρμογή του </a:t>
            </a:r>
            <a:r>
              <a:rPr lang="el-GR" sz="1800" dirty="0" smtClean="0"/>
              <a:t>στο</a:t>
            </a:r>
            <a:r>
              <a:rPr lang="de-DE" sz="1800" dirty="0" smtClean="0"/>
              <a:t> </a:t>
            </a:r>
            <a:r>
              <a:rPr lang="el-GR" sz="1800" dirty="0" smtClean="0"/>
              <a:t>σχολείο.</a:t>
            </a:r>
            <a:endParaRPr lang="de-DE" sz="1800" dirty="0" smtClean="0"/>
          </a:p>
          <a:p>
            <a:pPr marL="0" indent="0">
              <a:buNone/>
            </a:pPr>
            <a:r>
              <a:rPr lang="de-DE" sz="1800" dirty="0" smtClean="0"/>
              <a:t>… </a:t>
            </a:r>
            <a:r>
              <a:rPr lang="el-GR" sz="1800" dirty="0"/>
              <a:t>Δηλαδή, το ΕΠΣ‐ΞΓ, το οποίο συνιστά ένα </a:t>
            </a:r>
            <a:r>
              <a:rPr lang="el-GR" sz="1800" b="1" dirty="0" err="1"/>
              <a:t>curriculum</a:t>
            </a:r>
            <a:r>
              <a:rPr lang="el-GR" sz="1800" dirty="0"/>
              <a:t> κοινό για όλες τις ξένες γλώσσες </a:t>
            </a:r>
            <a:r>
              <a:rPr lang="el-GR" sz="1800" dirty="0" smtClean="0"/>
              <a:t>του</a:t>
            </a:r>
            <a:r>
              <a:rPr lang="de-DE" sz="1800" dirty="0" smtClean="0"/>
              <a:t> </a:t>
            </a:r>
            <a:r>
              <a:rPr lang="el-GR" sz="1800" dirty="0" smtClean="0"/>
              <a:t>σχολείου </a:t>
            </a:r>
            <a:r>
              <a:rPr lang="el-GR" sz="1800" dirty="0"/>
              <a:t>και ενιαίο για όλες τις βαθμίδες της εκπαίδευσης, </a:t>
            </a:r>
            <a:r>
              <a:rPr lang="el-GR" sz="1800" dirty="0" smtClean="0"/>
              <a:t>προσδιορίζει </a:t>
            </a:r>
            <a:r>
              <a:rPr lang="el-GR" sz="1800" dirty="0"/>
              <a:t>γενικούς και </a:t>
            </a:r>
            <a:r>
              <a:rPr lang="el-GR" sz="1800" dirty="0" smtClean="0"/>
              <a:t>επιμέρους </a:t>
            </a:r>
            <a:r>
              <a:rPr lang="el-GR" sz="1800" dirty="0"/>
              <a:t>δείκτες επικοινωνιακής επάρκειας, βάσει των οποίων μπορεί να κρίνει κάποιος </a:t>
            </a:r>
            <a:r>
              <a:rPr lang="el-GR" sz="1800" dirty="0" smtClean="0"/>
              <a:t>σε</a:t>
            </a:r>
            <a:r>
              <a:rPr lang="de-DE" sz="1800" dirty="0" smtClean="0"/>
              <a:t> </a:t>
            </a:r>
            <a:r>
              <a:rPr lang="el-GR" sz="1800" dirty="0" smtClean="0"/>
              <a:t>ποιο </a:t>
            </a:r>
            <a:r>
              <a:rPr lang="el-GR" sz="1800" dirty="0"/>
              <a:t>από τα έξι επίπεδα γλωσσομάθειας –σύμφωνα με την 6βαθμη κλίμακα του </a:t>
            </a:r>
            <a:r>
              <a:rPr lang="el-GR" sz="1800" dirty="0" smtClean="0"/>
              <a:t>Συμβουλίου </a:t>
            </a:r>
            <a:r>
              <a:rPr lang="el-GR" sz="1800" dirty="0"/>
              <a:t>της Ευρώπης (</a:t>
            </a:r>
            <a:r>
              <a:rPr lang="el-GR" sz="1800" dirty="0" err="1"/>
              <a:t>ΣτΕ</a:t>
            </a:r>
            <a:r>
              <a:rPr lang="el-GR" sz="1800" dirty="0"/>
              <a:t>)– βρίσκεται ο </a:t>
            </a:r>
            <a:r>
              <a:rPr lang="el-GR" sz="1800" dirty="0" smtClean="0"/>
              <a:t>μαθητής…</a:t>
            </a:r>
            <a:endParaRPr lang="de-DE" sz="1800" dirty="0" smtClean="0"/>
          </a:p>
          <a:p>
            <a:pPr marL="0" indent="0">
              <a:buNone/>
            </a:pPr>
            <a:r>
              <a:rPr lang="el-GR" sz="1600" b="1" dirty="0"/>
              <a:t>Το ΕΠΣ‐ΞΓ ως εργαλείο για τον </a:t>
            </a:r>
            <a:r>
              <a:rPr lang="el-GR" sz="1600" b="1" dirty="0" smtClean="0"/>
              <a:t>εκπαιδευτικό</a:t>
            </a:r>
            <a:r>
              <a:rPr lang="de-DE" sz="1600" b="1" dirty="0" smtClean="0"/>
              <a:t> (</a:t>
            </a:r>
            <a:r>
              <a:rPr lang="el-GR" sz="1400" dirty="0"/>
              <a:t>Αφού επιλεγούν οι θεματικές και οι συνακόλουθοι στόχοι, προστρέχει ο εκπαιδευτικός </a:t>
            </a:r>
            <a:r>
              <a:rPr lang="el-GR" sz="1400" dirty="0" smtClean="0"/>
              <a:t>στα</a:t>
            </a:r>
            <a:r>
              <a:rPr lang="de-DE" sz="1400" dirty="0" smtClean="0"/>
              <a:t> </a:t>
            </a:r>
            <a:r>
              <a:rPr lang="el-GR" sz="1400" dirty="0" smtClean="0"/>
              <a:t>διαθέσιμα </a:t>
            </a:r>
            <a:r>
              <a:rPr lang="el-GR" sz="1400" dirty="0"/>
              <a:t>εγχειρίδια, τα οποία μπορούν να αξιοποιηθούν (ως «τράπεζα ιδεών») αντί </a:t>
            </a:r>
            <a:r>
              <a:rPr lang="el-GR" sz="1400" dirty="0" smtClean="0"/>
              <a:t>να</a:t>
            </a:r>
            <a:r>
              <a:rPr lang="de-DE" sz="1400" dirty="0" smtClean="0"/>
              <a:t> </a:t>
            </a:r>
            <a:r>
              <a:rPr lang="el-GR" sz="1400" dirty="0" smtClean="0"/>
              <a:t>χρησιμοποιηθούν </a:t>
            </a:r>
            <a:r>
              <a:rPr lang="el-GR" sz="1400" dirty="0"/>
              <a:t>για να καθορίσουν αυτά αποκλειστικά την εκπαιδευτική </a:t>
            </a:r>
            <a:r>
              <a:rPr lang="el-GR" sz="1400" dirty="0" smtClean="0"/>
              <a:t>διαδικασία</a:t>
            </a:r>
            <a:r>
              <a:rPr lang="de-DE" sz="1400" dirty="0" smtClean="0"/>
              <a:t>)</a:t>
            </a:r>
            <a:endParaRPr lang="de-DE" sz="1400" b="1" dirty="0" smtClean="0"/>
          </a:p>
          <a:p>
            <a:pPr marL="0" indent="0">
              <a:buNone/>
            </a:pPr>
            <a:r>
              <a:rPr lang="el-GR" sz="1600" b="1" dirty="0"/>
              <a:t>ΤΟ ΠΛΑΙΣΙΟ ΤΟΥ ΕΠΣ‐ΞΓ ΚΑΙ ΟΙ ΠΑΙΔΑΓΩΓΙΚΕΣ ΤΟΥ ΑΡΧΕΣ</a:t>
            </a:r>
            <a:endParaRPr lang="de-DE" sz="1600" dirty="0" smtClean="0"/>
          </a:p>
          <a:p>
            <a:pPr marL="0" indent="0">
              <a:buNone/>
            </a:pPr>
            <a:endParaRPr lang="en-US" sz="1800" dirty="0"/>
          </a:p>
        </p:txBody>
      </p:sp>
    </p:spTree>
    <p:extLst>
      <p:ext uri="{BB962C8B-B14F-4D97-AF65-F5344CB8AC3E}">
        <p14:creationId xmlns:p14="http://schemas.microsoft.com/office/powerpoint/2010/main" val="46379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5435483"/>
              </p:ext>
            </p:extLst>
          </p:nvPr>
        </p:nvGraphicFramePr>
        <p:xfrm>
          <a:off x="5568462" y="1224280"/>
          <a:ext cx="2743200" cy="370840"/>
        </p:xfrm>
        <a:graphic>
          <a:graphicData uri="http://schemas.openxmlformats.org/drawingml/2006/table">
            <a:tbl>
              <a:tblPr firstRow="1" bandRow="1">
                <a:tableStyleId>{5C22544A-7EE6-4342-B048-85BDC9FD1C3A}</a:tableStyleId>
              </a:tblPr>
              <a:tblGrid>
                <a:gridCol w="2743200"/>
              </a:tblGrid>
              <a:tr h="370840">
                <a:tc>
                  <a:txBody>
                    <a:bodyPr/>
                    <a:lstStyle/>
                    <a:p>
                      <a:r>
                        <a:rPr lang="de-DE" dirty="0" smtClean="0"/>
                        <a:t>Merkmale der Lernende</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6035321"/>
              </p:ext>
            </p:extLst>
          </p:nvPr>
        </p:nvGraphicFramePr>
        <p:xfrm>
          <a:off x="3505200" y="2514600"/>
          <a:ext cx="3048000" cy="533400"/>
        </p:xfrm>
        <a:graphic>
          <a:graphicData uri="http://schemas.openxmlformats.org/drawingml/2006/table">
            <a:tbl>
              <a:tblPr firstRow="1" bandRow="1">
                <a:tableStyleId>{5C22544A-7EE6-4342-B048-85BDC9FD1C3A}</a:tableStyleId>
              </a:tblPr>
              <a:tblGrid>
                <a:gridCol w="3048000"/>
              </a:tblGrid>
              <a:tr h="533400">
                <a:tc>
                  <a:txBody>
                    <a:bodyPr/>
                    <a:lstStyle/>
                    <a:p>
                      <a:r>
                        <a:rPr lang="de-DE" dirty="0" smtClean="0"/>
                        <a:t>Ziele der didaktischen Einheit</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12021253"/>
              </p:ext>
            </p:extLst>
          </p:nvPr>
        </p:nvGraphicFramePr>
        <p:xfrm>
          <a:off x="1371600" y="4114800"/>
          <a:ext cx="3429000" cy="370840"/>
        </p:xfrm>
        <a:graphic>
          <a:graphicData uri="http://schemas.openxmlformats.org/drawingml/2006/table">
            <a:tbl>
              <a:tblPr firstRow="1" bandRow="1">
                <a:tableStyleId>{5C22544A-7EE6-4342-B048-85BDC9FD1C3A}</a:tableStyleId>
              </a:tblPr>
              <a:tblGrid>
                <a:gridCol w="3429000"/>
              </a:tblGrid>
              <a:tr h="370840">
                <a:tc>
                  <a:txBody>
                    <a:bodyPr/>
                    <a:lstStyle/>
                    <a:p>
                      <a:r>
                        <a:rPr lang="de-DE" dirty="0" smtClean="0"/>
                        <a:t>Techniken – Methoden - Medien</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18892958"/>
              </p:ext>
            </p:extLst>
          </p:nvPr>
        </p:nvGraphicFramePr>
        <p:xfrm>
          <a:off x="6324600" y="4191000"/>
          <a:ext cx="1371600" cy="370840"/>
        </p:xfrm>
        <a:graphic>
          <a:graphicData uri="http://schemas.openxmlformats.org/drawingml/2006/table">
            <a:tbl>
              <a:tblPr firstRow="1" bandRow="1">
                <a:tableStyleId>{5C22544A-7EE6-4342-B048-85BDC9FD1C3A}</a:tableStyleId>
              </a:tblPr>
              <a:tblGrid>
                <a:gridCol w="1371600"/>
              </a:tblGrid>
              <a:tr h="370840">
                <a:tc>
                  <a:txBody>
                    <a:bodyPr/>
                    <a:lstStyle/>
                    <a:p>
                      <a:r>
                        <a:rPr lang="de-DE" dirty="0" smtClean="0"/>
                        <a:t>Evaluation</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33367784"/>
              </p:ext>
            </p:extLst>
          </p:nvPr>
        </p:nvGraphicFramePr>
        <p:xfrm>
          <a:off x="304800" y="1219200"/>
          <a:ext cx="4343400" cy="370840"/>
        </p:xfrm>
        <a:graphic>
          <a:graphicData uri="http://schemas.openxmlformats.org/drawingml/2006/table">
            <a:tbl>
              <a:tblPr firstRow="1" bandRow="1">
                <a:tableStyleId>{5C22544A-7EE6-4342-B048-85BDC9FD1C3A}</a:tableStyleId>
              </a:tblPr>
              <a:tblGrid>
                <a:gridCol w="4343400"/>
              </a:tblGrid>
              <a:tr h="370840">
                <a:tc>
                  <a:txBody>
                    <a:bodyPr/>
                    <a:lstStyle/>
                    <a:p>
                      <a:r>
                        <a:rPr lang="de-DE" dirty="0" smtClean="0"/>
                        <a:t>Thema und Inhalt der didaktischen Einheit</a:t>
                      </a:r>
                      <a:endParaRPr lang="en-US" dirty="0"/>
                    </a:p>
                  </a:txBody>
                  <a:tcPr/>
                </a:tc>
              </a:tr>
            </a:tbl>
          </a:graphicData>
        </a:graphic>
      </p:graphicFrame>
      <p:cxnSp>
        <p:nvCxnSpPr>
          <p:cNvPr id="18" name="Straight Connector 17"/>
          <p:cNvCxnSpPr/>
          <p:nvPr/>
        </p:nvCxnSpPr>
        <p:spPr>
          <a:xfrm>
            <a:off x="3048000" y="1600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352800" y="3124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24600" y="3124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248400" y="1676400"/>
            <a:ext cx="838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83015" y="1447800"/>
            <a:ext cx="586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46430" y="4314092"/>
            <a:ext cx="1019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33600" y="1905000"/>
            <a:ext cx="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1905000"/>
            <a:ext cx="0" cy="1905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16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de-DE" sz="1600" dirty="0" smtClean="0"/>
              <a:t>Arbeitsblätter</a:t>
            </a:r>
            <a:br>
              <a:rPr lang="de-DE" sz="1600" dirty="0" smtClean="0"/>
            </a:br>
            <a:r>
              <a:rPr lang="de-DE" sz="1600" b="1" dirty="0"/>
              <a:t>6. SZENARIO – THEMA: REISEN UND VERKEHRSMITTEL</a:t>
            </a:r>
            <a:endParaRPr lang="en-US" sz="1600" dirty="0"/>
          </a:p>
        </p:txBody>
      </p:sp>
      <p:sp>
        <p:nvSpPr>
          <p:cNvPr id="3" name="Content Placeholder 2"/>
          <p:cNvSpPr>
            <a:spLocks noGrp="1"/>
          </p:cNvSpPr>
          <p:nvPr>
            <p:ph idx="1"/>
          </p:nvPr>
        </p:nvSpPr>
        <p:spPr>
          <a:xfrm>
            <a:off x="304800" y="762000"/>
            <a:ext cx="8534400" cy="5943600"/>
          </a:xfrm>
        </p:spPr>
        <p:txBody>
          <a:bodyPr>
            <a:noAutofit/>
          </a:bodyPr>
          <a:lstStyle/>
          <a:p>
            <a:pPr marL="0" indent="0">
              <a:buNone/>
            </a:pPr>
            <a:r>
              <a:rPr lang="de-DE" sz="1600" b="1" dirty="0"/>
              <a:t>6. Schritt: aus dem Unterrichtsentwurf auf der Internetseite</a:t>
            </a:r>
          </a:p>
          <a:p>
            <a:pPr marL="0" indent="0">
              <a:buNone/>
            </a:pPr>
            <a:r>
              <a:rPr lang="de-DE" sz="1600" dirty="0">
                <a:hlinkClick r:id="rId2"/>
              </a:rPr>
              <a:t>https://</a:t>
            </a:r>
            <a:r>
              <a:rPr lang="de-DE" sz="1600" dirty="0" smtClean="0">
                <a:hlinkClick r:id="rId2"/>
              </a:rPr>
              <a:t>www.goethe.de/resources/files/pdf72/Unterwegs.pdf</a:t>
            </a:r>
            <a:endParaRPr lang="de-DE" sz="1600" dirty="0" smtClean="0"/>
          </a:p>
          <a:p>
            <a:pPr marL="0" indent="0">
              <a:buNone/>
            </a:pPr>
            <a:r>
              <a:rPr lang="de-DE" sz="1600" dirty="0" smtClean="0"/>
              <a:t> </a:t>
            </a:r>
            <a:r>
              <a:rPr lang="de-DE" sz="1600" dirty="0"/>
              <a:t>können folgende Aufgaben bearbeitet werden.</a:t>
            </a:r>
          </a:p>
          <a:p>
            <a:pPr marL="0" indent="0">
              <a:buNone/>
            </a:pPr>
            <a:r>
              <a:rPr lang="de-DE" sz="1600" dirty="0"/>
              <a:t>(Die entsprechenden Statistiken und Texte sind unter der folgenden Internetseite abrufbar):</a:t>
            </a:r>
          </a:p>
          <a:p>
            <a:pPr marL="0" indent="0">
              <a:buNone/>
            </a:pPr>
            <a:r>
              <a:rPr lang="en-US" sz="1600" dirty="0">
                <a:hlinkClick r:id="rId3"/>
              </a:rPr>
              <a:t>https://</a:t>
            </a:r>
            <a:r>
              <a:rPr lang="en-US" sz="1600" dirty="0" smtClean="0">
                <a:hlinkClick r:id="rId3"/>
              </a:rPr>
              <a:t>www.goethe.de/resources/files/pdf65/Goethe_Kal_15_back_8.pdf</a:t>
            </a:r>
            <a:endParaRPr lang="en-US" sz="1600" dirty="0" smtClean="0"/>
          </a:p>
          <a:p>
            <a:pPr marL="0" indent="0">
              <a:buNone/>
            </a:pPr>
            <a:r>
              <a:rPr lang="de-DE" sz="1600" dirty="0" smtClean="0"/>
              <a:t>Texte </a:t>
            </a:r>
            <a:r>
              <a:rPr lang="de-DE" sz="1600" dirty="0"/>
              <a:t>verstehen (Arbeitsblatt Unterwegs 2/3- Aufgaben 3-5/ Texte 4-6)</a:t>
            </a:r>
          </a:p>
          <a:p>
            <a:pPr marL="0" indent="0">
              <a:buNone/>
            </a:pPr>
            <a:r>
              <a:rPr lang="de-DE" sz="1600" dirty="0"/>
              <a:t>a. Statistiken auswerten: (Arbeitsblatt Unterwegs 1/3- Aufgabe 2) hier:</a:t>
            </a:r>
          </a:p>
          <a:p>
            <a:pPr marL="0" indent="0">
              <a:buNone/>
            </a:pPr>
            <a:r>
              <a:rPr lang="en-US" sz="1600" dirty="0">
                <a:hlinkClick r:id="rId2"/>
              </a:rPr>
              <a:t>https://</a:t>
            </a:r>
            <a:r>
              <a:rPr lang="en-US" sz="1600" dirty="0" smtClean="0">
                <a:hlinkClick r:id="rId2"/>
              </a:rPr>
              <a:t>www.goethe.de/resources/files/pdf72/Unterwegs.pdf</a:t>
            </a:r>
            <a:endParaRPr lang="en-US" sz="1600" dirty="0" smtClean="0"/>
          </a:p>
          <a:p>
            <a:pPr marL="0" indent="0">
              <a:buNone/>
            </a:pPr>
            <a:endParaRPr lang="en-US" sz="1600" dirty="0"/>
          </a:p>
          <a:p>
            <a:pPr marL="0" indent="0">
              <a:buNone/>
            </a:pPr>
            <a:r>
              <a:rPr lang="en-US" sz="1600" dirty="0" err="1"/>
              <a:t>Statistiken</a:t>
            </a:r>
            <a:r>
              <a:rPr lang="en-US" sz="1600" dirty="0"/>
              <a:t> , </a:t>
            </a:r>
            <a:r>
              <a:rPr lang="en-US" sz="1600" dirty="0" err="1"/>
              <a:t>Texte</a:t>
            </a:r>
            <a:r>
              <a:rPr lang="en-US" sz="1600" dirty="0"/>
              <a:t> 1-3</a:t>
            </a:r>
            <a:r>
              <a:rPr lang="en-US" sz="1600" dirty="0" smtClean="0"/>
              <a:t>, </a:t>
            </a:r>
            <a:r>
              <a:rPr lang="en-US" sz="1600" dirty="0" err="1" smtClean="0"/>
              <a:t>hier</a:t>
            </a:r>
            <a:r>
              <a:rPr lang="en-US" sz="1600" dirty="0"/>
              <a:t>: </a:t>
            </a:r>
            <a:r>
              <a:rPr lang="en-US" sz="1600" dirty="0">
                <a:hlinkClick r:id="rId3"/>
              </a:rPr>
              <a:t>https://</a:t>
            </a:r>
            <a:r>
              <a:rPr lang="en-US" sz="1600" dirty="0" smtClean="0">
                <a:hlinkClick r:id="rId3"/>
              </a:rPr>
              <a:t>www.goethe.de/resources/files/pdf65/Goethe_Kal_15_back_8.pdf</a:t>
            </a:r>
            <a:endParaRPr lang="en-US" sz="1600" dirty="0" smtClean="0"/>
          </a:p>
          <a:p>
            <a:pPr marL="0" indent="0">
              <a:buNone/>
            </a:pPr>
            <a:r>
              <a:rPr lang="de-DE" sz="1600" dirty="0" smtClean="0"/>
              <a:t>Der/die </a:t>
            </a:r>
            <a:r>
              <a:rPr lang="de-DE" sz="1600" dirty="0"/>
              <a:t>Lehrende teilt die Lernenden in Dreiergruppen ein. Jede/r Lernende bearbeitet eine Statistik und </a:t>
            </a:r>
            <a:r>
              <a:rPr lang="de-DE" sz="1600" dirty="0" smtClean="0"/>
              <a:t>stellt dann </a:t>
            </a:r>
            <a:r>
              <a:rPr lang="de-DE" sz="1600" dirty="0"/>
              <a:t>den beiden anderen die Ergebnisse der Aufgabe 2, a-c des Aufgabenblattes Unterwegs 1/3 mithilfe </a:t>
            </a:r>
            <a:r>
              <a:rPr lang="de-DE" sz="1600" dirty="0" smtClean="0"/>
              <a:t>von </a:t>
            </a:r>
            <a:r>
              <a:rPr lang="en-US" sz="1600" dirty="0" err="1" smtClean="0"/>
              <a:t>Redemitteln</a:t>
            </a:r>
            <a:r>
              <a:rPr lang="en-US" sz="1600" dirty="0" smtClean="0"/>
              <a:t> </a:t>
            </a:r>
            <a:r>
              <a:rPr lang="en-US" sz="1600" dirty="0" err="1"/>
              <a:t>vor</a:t>
            </a:r>
            <a:r>
              <a:rPr lang="en-US" sz="1600" dirty="0"/>
              <a:t>.</a:t>
            </a:r>
          </a:p>
          <a:p>
            <a:pPr marL="0" indent="0">
              <a:buNone/>
            </a:pPr>
            <a:r>
              <a:rPr lang="de-DE" sz="1600" dirty="0"/>
              <a:t>b. Texte verstehen: (Arbeitsblatt Unterwegs 2/3-Aufgaben 3-5) hier:</a:t>
            </a:r>
          </a:p>
          <a:p>
            <a:pPr marL="0" indent="0">
              <a:buNone/>
            </a:pPr>
            <a:r>
              <a:rPr lang="en-US" sz="1600" dirty="0">
                <a:hlinkClick r:id="rId2"/>
              </a:rPr>
              <a:t>https://</a:t>
            </a:r>
            <a:r>
              <a:rPr lang="en-US" sz="1600" dirty="0" smtClean="0">
                <a:hlinkClick r:id="rId2"/>
              </a:rPr>
              <a:t>www.goethe.de/resources/files/pdf72/Unterwegs.pdf</a:t>
            </a:r>
            <a:endParaRPr lang="en-US" sz="1600" dirty="0" smtClean="0"/>
          </a:p>
          <a:p>
            <a:pPr marL="0" indent="0">
              <a:buNone/>
            </a:pPr>
            <a:endParaRPr lang="en-US" sz="1600" dirty="0"/>
          </a:p>
          <a:p>
            <a:pPr marL="0" indent="0">
              <a:buNone/>
            </a:pPr>
            <a:r>
              <a:rPr lang="de-DE" sz="1600" dirty="0"/>
              <a:t>Der/die Lehrende teilt den Lernenden das Arbeitsblatt aus und erklärt die Aufgaben. Die Aufgaben zum </a:t>
            </a:r>
            <a:r>
              <a:rPr lang="de-DE" sz="1600" dirty="0" smtClean="0"/>
              <a:t>Text können </a:t>
            </a:r>
            <a:r>
              <a:rPr lang="de-DE" sz="1600" dirty="0"/>
              <a:t>in Einzelarbeit, in Kleingruppen oder im Plenum bearbeitet werden.</a:t>
            </a:r>
            <a:endParaRPr lang="en-US" sz="1600" dirty="0"/>
          </a:p>
        </p:txBody>
      </p:sp>
    </p:spTree>
    <p:extLst>
      <p:ext uri="{BB962C8B-B14F-4D97-AF65-F5344CB8AC3E}">
        <p14:creationId xmlns:p14="http://schemas.microsoft.com/office/powerpoint/2010/main" val="2507618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8153400" cy="3693319"/>
          </a:xfrm>
          <a:prstGeom prst="rect">
            <a:avLst/>
          </a:prstGeom>
        </p:spPr>
        <p:txBody>
          <a:bodyPr wrap="square">
            <a:spAutoFit/>
          </a:bodyPr>
          <a:lstStyle/>
          <a:p>
            <a:r>
              <a:rPr lang="de-DE" b="1" dirty="0"/>
              <a:t>8. Schritt: Hörverstehen - landeskundlicher Aspekt</a:t>
            </a:r>
          </a:p>
          <a:p>
            <a:r>
              <a:rPr lang="de-DE" dirty="0"/>
              <a:t>Aufgabe: Interessiert? Dann hör zu, was Dominik von seiner Europa-Reise mit </a:t>
            </a:r>
            <a:r>
              <a:rPr lang="de-DE" dirty="0" err="1"/>
              <a:t>InterRail</a:t>
            </a:r>
            <a:r>
              <a:rPr lang="de-DE" dirty="0"/>
              <a:t> erzählt:</a:t>
            </a:r>
          </a:p>
          <a:p>
            <a:r>
              <a:rPr lang="en-US" dirty="0">
                <a:hlinkClick r:id="rId2"/>
              </a:rPr>
              <a:t>http://</a:t>
            </a:r>
            <a:r>
              <a:rPr lang="en-US" dirty="0" smtClean="0">
                <a:hlinkClick r:id="rId2"/>
              </a:rPr>
              <a:t>www.audio-lingua.eu/spip.php?page=recherche&amp;recherche=Reise+planen&amp;id_rubrique=3&amp;id_mot=28</a:t>
            </a:r>
            <a:endParaRPr lang="en-US" dirty="0" smtClean="0"/>
          </a:p>
          <a:p>
            <a:endParaRPr lang="en-US" dirty="0"/>
          </a:p>
          <a:p>
            <a:r>
              <a:rPr lang="en-US" dirty="0"/>
              <a:t>(Dominik: </a:t>
            </a:r>
            <a:r>
              <a:rPr lang="en-US" dirty="0" err="1"/>
              <a:t>Meine</a:t>
            </a:r>
            <a:r>
              <a:rPr lang="en-US" dirty="0"/>
              <a:t> </a:t>
            </a:r>
            <a:r>
              <a:rPr lang="en-US" dirty="0" err="1"/>
              <a:t>Europareise</a:t>
            </a:r>
            <a:r>
              <a:rPr lang="en-US" dirty="0"/>
              <a:t>)</a:t>
            </a:r>
          </a:p>
          <a:p>
            <a:r>
              <a:rPr lang="de-DE" dirty="0" err="1"/>
              <a:t>Kurzlink</a:t>
            </a:r>
            <a:r>
              <a:rPr lang="de-DE" dirty="0"/>
              <a:t> </a:t>
            </a:r>
            <a:r>
              <a:rPr lang="de-DE" dirty="0">
                <a:hlinkClick r:id="rId3"/>
              </a:rPr>
              <a:t>http://</a:t>
            </a:r>
            <a:r>
              <a:rPr lang="de-DE" dirty="0" smtClean="0">
                <a:hlinkClick r:id="rId3"/>
              </a:rPr>
              <a:t>urlz.fr/Fw5</a:t>
            </a:r>
            <a:endParaRPr lang="de-DE" dirty="0" smtClean="0"/>
          </a:p>
          <a:p>
            <a:r>
              <a:rPr lang="de-DE" dirty="0" smtClean="0"/>
              <a:t>Notiere </a:t>
            </a:r>
            <a:r>
              <a:rPr lang="de-DE" dirty="0"/>
              <a:t>die Stationen der Reise und zeige sie auf der Europakarte.</a:t>
            </a:r>
          </a:p>
          <a:p>
            <a:r>
              <a:rPr lang="de-DE" dirty="0"/>
              <a:t>Die Lernenden stehen um die Karte und hören (so oft wie nötig) den Hörtext. Der Lehrende sollte nach </a:t>
            </a:r>
            <a:r>
              <a:rPr lang="de-DE" dirty="0" smtClean="0"/>
              <a:t>den einzelnen </a:t>
            </a:r>
            <a:r>
              <a:rPr lang="de-DE" dirty="0"/>
              <a:t>Reisezielen die Pause-Taste drücken. Die Lernenden zeigen dann auf der Karte die </a:t>
            </a:r>
            <a:r>
              <a:rPr lang="de-DE" dirty="0" smtClean="0"/>
              <a:t>entsprechenden </a:t>
            </a:r>
            <a:r>
              <a:rPr lang="en-US" dirty="0" err="1" smtClean="0"/>
              <a:t>Länder</a:t>
            </a:r>
            <a:r>
              <a:rPr lang="en-US" dirty="0"/>
              <a:t>, </a:t>
            </a:r>
            <a:r>
              <a:rPr lang="en-US" dirty="0" err="1"/>
              <a:t>bzw</a:t>
            </a:r>
            <a:r>
              <a:rPr lang="en-US" dirty="0"/>
              <a:t>. </a:t>
            </a:r>
            <a:r>
              <a:rPr lang="en-US" dirty="0" err="1"/>
              <a:t>Städte</a:t>
            </a:r>
            <a:r>
              <a:rPr lang="en-US" dirty="0"/>
              <a:t>.</a:t>
            </a:r>
          </a:p>
        </p:txBody>
      </p:sp>
    </p:spTree>
    <p:extLst>
      <p:ext uri="{BB962C8B-B14F-4D97-AF65-F5344CB8AC3E}">
        <p14:creationId xmlns:p14="http://schemas.microsoft.com/office/powerpoint/2010/main" val="4235252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6247864"/>
          </a:xfrm>
          <a:prstGeom prst="rect">
            <a:avLst/>
          </a:prstGeom>
        </p:spPr>
        <p:txBody>
          <a:bodyPr wrap="square">
            <a:spAutoFit/>
          </a:bodyPr>
          <a:lstStyle/>
          <a:p>
            <a:r>
              <a:rPr lang="de-DE" sz="1600" b="1" dirty="0"/>
              <a:t>9. Schritt: zur Festigung/Wiederholung: weiterführendes Material (Stationenlernen einsetzen)</a:t>
            </a:r>
          </a:p>
          <a:p>
            <a:r>
              <a:rPr lang="en-US" sz="1600" dirty="0">
                <a:hlinkClick r:id="rId2"/>
              </a:rPr>
              <a:t>https://</a:t>
            </a:r>
            <a:r>
              <a:rPr lang="en-US" sz="1600" dirty="0" smtClean="0">
                <a:hlinkClick r:id="rId2"/>
              </a:rPr>
              <a:t>www.goethe.de/prj/dfd/de/index.cfm?fuseaction=learning.TutorialDetail&amp;tutorial=erste_wege_in_deutschland</a:t>
            </a:r>
            <a:r>
              <a:rPr lang="en-US" sz="1600" dirty="0">
                <a:hlinkClick r:id="rId2"/>
              </a:rPr>
              <a:t>_-_</a:t>
            </a:r>
            <a:r>
              <a:rPr lang="en-US" sz="1600" dirty="0" smtClean="0">
                <a:hlinkClick r:id="rId2"/>
              </a:rPr>
              <a:t>folge_im_bus</a:t>
            </a:r>
            <a:endParaRPr lang="en-US" sz="1600" dirty="0" smtClean="0"/>
          </a:p>
          <a:p>
            <a:endParaRPr lang="en-US" sz="1600" dirty="0"/>
          </a:p>
          <a:p>
            <a:r>
              <a:rPr lang="en-US" sz="1600" dirty="0"/>
              <a:t>http://www.goethe.de/lhr/prj/ede/erf/mob/deindex.htm</a:t>
            </a:r>
          </a:p>
          <a:p>
            <a:r>
              <a:rPr lang="de-DE" sz="1600" dirty="0"/>
              <a:t>https://www.goethe.de/de/spr/ueb/dlb/aut.html (Ab dem Niveau A2+ - B1) </a:t>
            </a:r>
            <a:r>
              <a:rPr lang="de-DE" sz="1600" dirty="0" err="1"/>
              <a:t>Carsharing</a:t>
            </a:r>
            <a:endParaRPr lang="de-DE" sz="1600" dirty="0"/>
          </a:p>
          <a:p>
            <a:r>
              <a:rPr lang="de-DE" sz="1600" dirty="0"/>
              <a:t>http://www.goethe.de/lrn/prj/tnb/fol/f12/deindex.htm (Ticket nach Berlin - Folge 12- Köln-</a:t>
            </a:r>
          </a:p>
          <a:p>
            <a:r>
              <a:rPr lang="en-US" sz="1600" dirty="0" err="1"/>
              <a:t>Fortbewegungsmittel</a:t>
            </a:r>
            <a:r>
              <a:rPr lang="en-US" sz="1600" dirty="0"/>
              <a:t>..)</a:t>
            </a:r>
          </a:p>
          <a:p>
            <a:r>
              <a:rPr lang="sv-SE" sz="1600" dirty="0"/>
              <a:t>Koffer packen (Perfekt) </a:t>
            </a:r>
            <a:r>
              <a:rPr lang="sv-SE" sz="1600" dirty="0" smtClean="0"/>
              <a:t>http</a:t>
            </a:r>
            <a:r>
              <a:rPr lang="sv-SE" sz="1600" dirty="0"/>
              <a:t>://www.goethe.de/pro/relaunch/ins/pl/spiele/spiel_05/de/bags.html</a:t>
            </a:r>
          </a:p>
          <a:p>
            <a:r>
              <a:rPr lang="en-US" sz="1600" dirty="0" err="1"/>
              <a:t>Kofferchaos</a:t>
            </a:r>
            <a:r>
              <a:rPr lang="en-US" sz="1600" dirty="0"/>
              <a:t> am </a:t>
            </a:r>
            <a:r>
              <a:rPr lang="en-US" sz="1600" dirty="0" err="1"/>
              <a:t>Bahnhof</a:t>
            </a:r>
            <a:r>
              <a:rPr lang="en-US" sz="1600" dirty="0"/>
              <a:t> (B1)</a:t>
            </a:r>
          </a:p>
          <a:p>
            <a:r>
              <a:rPr lang="de-DE" sz="1600" dirty="0"/>
              <a:t>http://www.goethe.de/pro/relaunch/ins/pl/spiele/spiel_11/autospiel.html (das Auto fertig stellen,</a:t>
            </a:r>
          </a:p>
          <a:p>
            <a:r>
              <a:rPr lang="en-US" sz="1600" dirty="0" err="1"/>
              <a:t>einem</a:t>
            </a:r>
            <a:r>
              <a:rPr lang="en-US" sz="1600" dirty="0"/>
              <a:t> </a:t>
            </a:r>
            <a:r>
              <a:rPr lang="en-US" sz="1600" dirty="0" err="1"/>
              <a:t>Automechaniker</a:t>
            </a:r>
            <a:r>
              <a:rPr lang="en-US" sz="1600" dirty="0"/>
              <a:t> </a:t>
            </a:r>
            <a:r>
              <a:rPr lang="en-US" sz="1600" dirty="0" err="1"/>
              <a:t>helfen</a:t>
            </a:r>
            <a:r>
              <a:rPr lang="en-US" sz="1600" dirty="0"/>
              <a:t>/ </a:t>
            </a:r>
            <a:r>
              <a:rPr lang="en-US" sz="1600" dirty="0" err="1"/>
              <a:t>Imperativ</a:t>
            </a:r>
            <a:r>
              <a:rPr lang="en-US" sz="1600" dirty="0"/>
              <a:t>)</a:t>
            </a:r>
          </a:p>
          <a:p>
            <a:r>
              <a:rPr lang="en-US" sz="1600" dirty="0"/>
              <a:t>https://www.goethe.de/lhr/pro/lkd/dpo/Heft.pdf</a:t>
            </a:r>
          </a:p>
          <a:p>
            <a:r>
              <a:rPr lang="de-DE" sz="1600" dirty="0"/>
              <a:t>(S. 18, 19, 20, 27, 38 (Bingo-Karten zum Ausschneiden)</a:t>
            </a:r>
          </a:p>
          <a:p>
            <a:r>
              <a:rPr lang="en-US" sz="1600" dirty="0"/>
              <a:t>http://photodentro.edu.gr/lor/r/123456789/234/simple-search?newQuery=yes#q1=4,/q2=/q3=/q4=/q5=/sb=1/</a:t>
            </a:r>
          </a:p>
          <a:p>
            <a:r>
              <a:rPr lang="en-US" sz="1600" dirty="0" err="1"/>
              <a:t>rd</a:t>
            </a:r>
            <a:r>
              <a:rPr lang="en-US" sz="1600" dirty="0"/>
              <a:t>=DESC/</a:t>
            </a:r>
            <a:r>
              <a:rPr lang="en-US" sz="1600" dirty="0" err="1"/>
              <a:t>rp</a:t>
            </a:r>
            <a:r>
              <a:rPr lang="en-US" sz="1600" dirty="0"/>
              <a:t>=10/</a:t>
            </a:r>
            <a:r>
              <a:rPr lang="en-US" sz="1600" dirty="0" err="1"/>
              <a:t>st</a:t>
            </a:r>
            <a:r>
              <a:rPr lang="en-US" sz="1600" dirty="0"/>
              <a:t>=pageLink_2/</a:t>
            </a:r>
            <a:r>
              <a:rPr lang="en-US" sz="1600" dirty="0" err="1"/>
              <a:t>rq</a:t>
            </a:r>
            <a:r>
              <a:rPr lang="en-US" sz="1600" dirty="0"/>
              <a:t>=/</a:t>
            </a:r>
            <a:r>
              <a:rPr lang="en-US" sz="1600" dirty="0" err="1"/>
              <a:t>rqc</a:t>
            </a:r>
            <a:r>
              <a:rPr lang="en-US" sz="1600" dirty="0"/>
              <a:t>=/q6=/q7=/q8=/q11=/q9=/q10=/</a:t>
            </a:r>
            <a:r>
              <a:rPr lang="en-US" sz="1600" dirty="0" err="1"/>
              <a:t>qcc</a:t>
            </a:r>
            <a:r>
              <a:rPr lang="en-US" sz="1600" dirty="0"/>
              <a:t>=1,2,3,4/q12=</a:t>
            </a:r>
          </a:p>
          <a:p>
            <a:r>
              <a:rPr lang="en-US" sz="1600" dirty="0"/>
              <a:t>http://www.goethe.de/pro/filmab/werbefilme/Smart_OPNV_Arbeitsblaetter.pdf (</a:t>
            </a:r>
            <a:r>
              <a:rPr lang="en-US" sz="1600" dirty="0" err="1"/>
              <a:t>Materialien</a:t>
            </a:r>
            <a:r>
              <a:rPr lang="en-US" sz="1600" dirty="0"/>
              <a:t> </a:t>
            </a:r>
            <a:r>
              <a:rPr lang="en-US" sz="1600" dirty="0" err="1" smtClean="0"/>
              <a:t>zum</a:t>
            </a:r>
            <a:r>
              <a:rPr lang="en-US" sz="1600" dirty="0" smtClean="0"/>
              <a:t> </a:t>
            </a:r>
            <a:r>
              <a:rPr lang="en-US" sz="1600" dirty="0" err="1" smtClean="0"/>
              <a:t>Werbespot</a:t>
            </a:r>
            <a:r>
              <a:rPr lang="en-US" sz="1600" dirty="0"/>
              <a:t>: ÖPNV (smart</a:t>
            </a:r>
            <a:r>
              <a:rPr lang="en-US" sz="1600" dirty="0" smtClean="0"/>
              <a:t>) </a:t>
            </a:r>
            <a:r>
              <a:rPr lang="en-US" sz="1600" dirty="0" err="1" smtClean="0"/>
              <a:t>Werbespot</a:t>
            </a:r>
            <a:r>
              <a:rPr lang="en-US" sz="1600" dirty="0"/>
              <a:t>: ÖPNV (smart)</a:t>
            </a:r>
          </a:p>
          <a:p>
            <a:r>
              <a:rPr lang="en-US" sz="1600" dirty="0"/>
              <a:t>http://www.goethe.de/lrn/prj/gad/uur/deindex.htm</a:t>
            </a:r>
          </a:p>
          <a:p>
            <a:r>
              <a:rPr lang="en-US" sz="1600" dirty="0"/>
              <a:t>(podcast) </a:t>
            </a:r>
            <a:r>
              <a:rPr lang="en-US" sz="1600" dirty="0" err="1"/>
              <a:t>Kurze</a:t>
            </a:r>
            <a:r>
              <a:rPr lang="en-US" sz="1600" dirty="0"/>
              <a:t> </a:t>
            </a:r>
            <a:r>
              <a:rPr lang="en-US" sz="1600" dirty="0" err="1"/>
              <a:t>Videosequenzen</a:t>
            </a:r>
            <a:endParaRPr lang="en-US" sz="1600" dirty="0"/>
          </a:p>
          <a:p>
            <a:r>
              <a:rPr lang="en-US" sz="1600" dirty="0" err="1"/>
              <a:t>Als</a:t>
            </a:r>
            <a:r>
              <a:rPr lang="en-US" sz="1600" dirty="0"/>
              <a:t> Apps </a:t>
            </a:r>
            <a:r>
              <a:rPr lang="en-US" sz="1600" dirty="0" err="1"/>
              <a:t>herunterladen</a:t>
            </a:r>
            <a:r>
              <a:rPr lang="en-US" sz="1600" dirty="0"/>
              <a:t>/ </a:t>
            </a:r>
            <a:r>
              <a:rPr lang="en-US" sz="1600" dirty="0" err="1"/>
              <a:t>mobiler</a:t>
            </a:r>
            <a:r>
              <a:rPr lang="en-US" sz="1600" dirty="0"/>
              <a:t> </a:t>
            </a:r>
            <a:r>
              <a:rPr lang="en-US" sz="1600" dirty="0" err="1"/>
              <a:t>Vokabeltrainer</a:t>
            </a:r>
            <a:endParaRPr lang="en-US" sz="1600" dirty="0"/>
          </a:p>
          <a:p>
            <a:r>
              <a:rPr lang="en-US" sz="1600" dirty="0"/>
              <a:t>https://www.goethe.de/de/spr/ueb/dt1.html</a:t>
            </a:r>
          </a:p>
          <a:p>
            <a:r>
              <a:rPr lang="en-US" sz="1600" dirty="0"/>
              <a:t>https://www.goethe.de/de/spr/ueb/him.html</a:t>
            </a:r>
          </a:p>
          <a:p>
            <a:r>
              <a:rPr lang="en-US" sz="1600" dirty="0"/>
              <a:t>https://www.goethe.de/de/spr/ueb/vok.html</a:t>
            </a:r>
          </a:p>
        </p:txBody>
      </p:sp>
    </p:spTree>
    <p:extLst>
      <p:ext uri="{BB962C8B-B14F-4D97-AF65-F5344CB8AC3E}">
        <p14:creationId xmlns:p14="http://schemas.microsoft.com/office/powerpoint/2010/main" val="375676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7346"/>
            <a:ext cx="8001000" cy="4678204"/>
          </a:xfrm>
          <a:prstGeom prst="rect">
            <a:avLst/>
          </a:prstGeom>
        </p:spPr>
        <p:txBody>
          <a:bodyPr wrap="square">
            <a:spAutoFit/>
          </a:bodyPr>
          <a:lstStyle/>
          <a:p>
            <a:r>
              <a:rPr lang="de-DE" sz="2000" b="1" dirty="0"/>
              <a:t>10. Schritt: :Das Bild der Anderen – ein E-Mail-Projekt für jugendliche </a:t>
            </a:r>
            <a:r>
              <a:rPr lang="de-DE" sz="2000" b="1" dirty="0" err="1"/>
              <a:t>DeutschanfängerInnen</a:t>
            </a:r>
            <a:r>
              <a:rPr lang="de-DE" sz="2000" b="1" dirty="0"/>
              <a:t> </a:t>
            </a:r>
            <a:r>
              <a:rPr lang="de-DE" sz="2000" b="1" dirty="0" smtClean="0"/>
              <a:t>©</a:t>
            </a:r>
            <a:r>
              <a:rPr lang="en-US" sz="2000" b="1" dirty="0" smtClean="0"/>
              <a:t>Goethe-</a:t>
            </a:r>
            <a:r>
              <a:rPr lang="en-US" sz="2000" b="1" dirty="0" err="1" smtClean="0"/>
              <a:t>Institut</a:t>
            </a:r>
            <a:endParaRPr lang="en-US" sz="2000" b="1" dirty="0"/>
          </a:p>
          <a:p>
            <a:r>
              <a:rPr lang="de-DE" sz="2000" dirty="0" smtClean="0"/>
              <a:t>Die </a:t>
            </a:r>
            <a:r>
              <a:rPr lang="de-DE" sz="2000" dirty="0"/>
              <a:t>Lernenden können ihrer Partnerklasse (Freunden,…) eine E-Postkarte per Mail versenden und kurz über </a:t>
            </a:r>
            <a:r>
              <a:rPr lang="de-DE" sz="2000" dirty="0" smtClean="0"/>
              <a:t>ihre </a:t>
            </a:r>
            <a:r>
              <a:rPr lang="en-US" sz="2000" dirty="0" err="1" smtClean="0"/>
              <a:t>letzten</a:t>
            </a:r>
            <a:r>
              <a:rPr lang="en-US" sz="2000" dirty="0" smtClean="0"/>
              <a:t> </a:t>
            </a:r>
            <a:r>
              <a:rPr lang="en-US" sz="2000" dirty="0" err="1"/>
              <a:t>Sommerferien</a:t>
            </a:r>
            <a:r>
              <a:rPr lang="en-US" sz="2000" dirty="0"/>
              <a:t> </a:t>
            </a:r>
            <a:r>
              <a:rPr lang="en-US" sz="2000" dirty="0" err="1" smtClean="0"/>
              <a:t>schreiben</a:t>
            </a:r>
            <a:endParaRPr lang="en-US" sz="2000" dirty="0" smtClean="0"/>
          </a:p>
          <a:p>
            <a:endParaRPr lang="en-US" sz="2000" dirty="0"/>
          </a:p>
          <a:p>
            <a:r>
              <a:rPr lang="de-DE" sz="2000" dirty="0"/>
              <a:t>Dieses internationale Projekt richtet sich an Jugendliche, die Deutsch als Fremdsprache lernen. Ziel des </a:t>
            </a:r>
            <a:r>
              <a:rPr lang="de-DE" sz="2000" dirty="0" smtClean="0"/>
              <a:t>Projektes ist </a:t>
            </a:r>
            <a:r>
              <a:rPr lang="de-DE" sz="2000" dirty="0"/>
              <a:t>es, dass die Deutsch-Lernenden bereits nach wenigen Stunden Deutschunterricht, Briefe an gleichaltrige</a:t>
            </a:r>
          </a:p>
          <a:p>
            <a:r>
              <a:rPr lang="de-DE" sz="2000" dirty="0"/>
              <a:t>Lernende schreiben können. Durch den Briefkontakt lernen die Jugendlichen einander und ihre unter </a:t>
            </a:r>
            <a:r>
              <a:rPr lang="de-DE" sz="2000" dirty="0" smtClean="0"/>
              <a:t>schiedlichen </a:t>
            </a:r>
            <a:r>
              <a:rPr lang="de-DE" sz="2000" dirty="0"/>
              <a:t>kulturellen Hintergründe kennen, natürlich alles auf Deutsch. </a:t>
            </a:r>
            <a:endParaRPr lang="de-DE" sz="2000" dirty="0" smtClean="0"/>
          </a:p>
          <a:p>
            <a:r>
              <a:rPr lang="de-DE" sz="2000" dirty="0" smtClean="0"/>
              <a:t>Eine </a:t>
            </a:r>
            <a:r>
              <a:rPr lang="de-DE" sz="2000" dirty="0"/>
              <a:t>ausländische Partnerklasse </a:t>
            </a:r>
            <a:r>
              <a:rPr lang="de-DE" sz="2000" dirty="0" smtClean="0"/>
              <a:t>lässt sich </a:t>
            </a:r>
            <a:r>
              <a:rPr lang="de-DE" sz="2000" dirty="0"/>
              <a:t>leicht direkt über die Partnervermittlung der Homepage finden.</a:t>
            </a:r>
          </a:p>
          <a:p>
            <a:r>
              <a:rPr lang="en-US" sz="2000" dirty="0" smtClean="0">
                <a:hlinkClick r:id="rId2"/>
              </a:rPr>
              <a:t>www.goethe.de/bildderanderen</a:t>
            </a:r>
            <a:endParaRPr lang="en-US" sz="2000" dirty="0" smtClean="0"/>
          </a:p>
          <a:p>
            <a:endParaRPr lang="en-US" dirty="0"/>
          </a:p>
        </p:txBody>
      </p:sp>
    </p:spTree>
    <p:extLst>
      <p:ext uri="{BB962C8B-B14F-4D97-AF65-F5344CB8AC3E}">
        <p14:creationId xmlns:p14="http://schemas.microsoft.com/office/powerpoint/2010/main" val="1025859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5909310"/>
          </a:xfrm>
          <a:prstGeom prst="rect">
            <a:avLst/>
          </a:prstGeom>
        </p:spPr>
        <p:txBody>
          <a:bodyPr wrap="square">
            <a:spAutoFit/>
          </a:bodyPr>
          <a:lstStyle/>
          <a:p>
            <a:r>
              <a:rPr lang="en-US" b="1" dirty="0"/>
              <a:t>SZENARIO – THEMA: SPRACHE</a:t>
            </a:r>
          </a:p>
          <a:p>
            <a:r>
              <a:rPr lang="en-US" b="1" dirty="0" err="1"/>
              <a:t>Niveau</a:t>
            </a:r>
            <a:r>
              <a:rPr lang="en-US" b="1" dirty="0"/>
              <a:t> </a:t>
            </a:r>
            <a:r>
              <a:rPr lang="el-GR" b="1" dirty="0"/>
              <a:t>Α2</a:t>
            </a:r>
          </a:p>
          <a:p>
            <a:r>
              <a:rPr lang="el-GR" b="1" dirty="0"/>
              <a:t>Συμβατότητα με το ΕΠΣ-ΞΓ:</a:t>
            </a:r>
          </a:p>
          <a:p>
            <a:r>
              <a:rPr lang="el-GR" dirty="0"/>
              <a:t>Γλώσσες, νέοι, πολυγλωσσία</a:t>
            </a:r>
          </a:p>
          <a:p>
            <a:r>
              <a:rPr lang="en-US" b="1" dirty="0" err="1"/>
              <a:t>Haupt</a:t>
            </a:r>
            <a:r>
              <a:rPr lang="en-US" b="1" dirty="0"/>
              <a:t>- und </a:t>
            </a:r>
            <a:r>
              <a:rPr lang="en-US" b="1" dirty="0" err="1"/>
              <a:t>Nebenziele</a:t>
            </a:r>
            <a:endParaRPr lang="en-US" b="1" dirty="0"/>
          </a:p>
          <a:p>
            <a:r>
              <a:rPr lang="en-US" b="1" dirty="0" err="1"/>
              <a:t>Hauptziel</a:t>
            </a:r>
            <a:endParaRPr lang="en-US" b="1" dirty="0"/>
          </a:p>
          <a:p>
            <a:r>
              <a:rPr lang="de-DE" dirty="0"/>
              <a:t>Die Lernenden können Informationen in Bezug auf das Themenfeld „Sprache“ rezipieren und produzieren.</a:t>
            </a:r>
          </a:p>
          <a:p>
            <a:r>
              <a:rPr lang="en-US" b="1" dirty="0" err="1"/>
              <a:t>Nebenziele</a:t>
            </a:r>
            <a:endParaRPr lang="en-US" b="1" dirty="0"/>
          </a:p>
          <a:p>
            <a:r>
              <a:rPr lang="en-US" b="1" dirty="0" err="1"/>
              <a:t>Allgemeine</a:t>
            </a:r>
            <a:r>
              <a:rPr lang="en-US" b="1" dirty="0"/>
              <a:t> </a:t>
            </a:r>
            <a:r>
              <a:rPr lang="en-US" b="1" dirty="0" err="1"/>
              <a:t>Kompetenzen</a:t>
            </a:r>
            <a:r>
              <a:rPr lang="en-US" b="1" dirty="0"/>
              <a:t> und </a:t>
            </a:r>
            <a:r>
              <a:rPr lang="en-US" b="1" dirty="0" err="1"/>
              <a:t>Wissen</a:t>
            </a:r>
            <a:endParaRPr lang="en-US" b="1" dirty="0"/>
          </a:p>
          <a:p>
            <a:r>
              <a:rPr lang="en-US" dirty="0"/>
              <a:t>Die </a:t>
            </a:r>
            <a:r>
              <a:rPr lang="en-US" dirty="0" err="1"/>
              <a:t>Lernenden</a:t>
            </a:r>
            <a:r>
              <a:rPr lang="en-US" dirty="0"/>
              <a:t> </a:t>
            </a:r>
            <a:r>
              <a:rPr lang="en-US" dirty="0" err="1"/>
              <a:t>können</a:t>
            </a:r>
            <a:endParaRPr lang="en-US" dirty="0"/>
          </a:p>
          <a:p>
            <a:r>
              <a:rPr lang="de-DE" dirty="0"/>
              <a:t>• ihre eigene Sprachfähigkeit und die Sprachfähigkeiten in ihrem Land reflektieren</a:t>
            </a:r>
          </a:p>
          <a:p>
            <a:r>
              <a:rPr lang="de-DE" dirty="0"/>
              <a:t>• global und selektiv geschriebene und gesprochene Texte verstehen</a:t>
            </a:r>
          </a:p>
          <a:p>
            <a:r>
              <a:rPr lang="en-US" dirty="0"/>
              <a:t>• </a:t>
            </a:r>
            <a:r>
              <a:rPr lang="en-US" dirty="0" err="1"/>
              <a:t>themenrelevant</a:t>
            </a:r>
            <a:r>
              <a:rPr lang="en-US" dirty="0"/>
              <a:t> </a:t>
            </a:r>
            <a:r>
              <a:rPr lang="en-US" dirty="0" err="1"/>
              <a:t>schreiben</a:t>
            </a:r>
            <a:endParaRPr lang="en-US" dirty="0"/>
          </a:p>
          <a:p>
            <a:r>
              <a:rPr lang="en-US" dirty="0"/>
              <a:t>• SMS-</a:t>
            </a:r>
            <a:r>
              <a:rPr lang="en-US" dirty="0" err="1"/>
              <a:t>Texte</a:t>
            </a:r>
            <a:r>
              <a:rPr lang="en-US" dirty="0"/>
              <a:t> </a:t>
            </a:r>
            <a:r>
              <a:rPr lang="en-US" dirty="0" err="1"/>
              <a:t>rezipieren</a:t>
            </a:r>
            <a:r>
              <a:rPr lang="en-US" dirty="0"/>
              <a:t> und </a:t>
            </a:r>
            <a:r>
              <a:rPr lang="en-US" dirty="0" err="1"/>
              <a:t>produzieren</a:t>
            </a:r>
            <a:endParaRPr lang="en-US" dirty="0"/>
          </a:p>
          <a:p>
            <a:r>
              <a:rPr lang="de-DE" dirty="0"/>
              <a:t>• Wortschatz im Themenfeld, Sprachen und Sprachenlernen festigen und erweitern</a:t>
            </a:r>
          </a:p>
          <a:p>
            <a:r>
              <a:rPr lang="en-US" b="1" dirty="0" err="1"/>
              <a:t>Unterrichtsmethoden</a:t>
            </a:r>
            <a:r>
              <a:rPr lang="en-US" b="1" dirty="0"/>
              <a:t> und -</a:t>
            </a:r>
            <a:r>
              <a:rPr lang="en-US" b="1" dirty="0" err="1"/>
              <a:t>techniken</a:t>
            </a:r>
            <a:r>
              <a:rPr lang="en-US" b="1" dirty="0"/>
              <a:t> - </a:t>
            </a:r>
            <a:r>
              <a:rPr lang="en-US" b="1" dirty="0" err="1"/>
              <a:t>Sozialformen</a:t>
            </a:r>
            <a:endParaRPr lang="en-US" b="1" dirty="0"/>
          </a:p>
          <a:p>
            <a:r>
              <a:rPr lang="en-US" dirty="0"/>
              <a:t>• Methodenmix</a:t>
            </a:r>
          </a:p>
          <a:p>
            <a:r>
              <a:rPr lang="en-US" dirty="0"/>
              <a:t>• </a:t>
            </a:r>
            <a:r>
              <a:rPr lang="en-US" dirty="0" err="1"/>
              <a:t>Partnerarbeit</a:t>
            </a:r>
            <a:endParaRPr lang="en-US" dirty="0"/>
          </a:p>
          <a:p>
            <a:r>
              <a:rPr lang="en-US" dirty="0"/>
              <a:t>• </a:t>
            </a:r>
            <a:r>
              <a:rPr lang="en-US" dirty="0" err="1"/>
              <a:t>Gruppenarbeit</a:t>
            </a:r>
            <a:endParaRPr lang="en-US" dirty="0"/>
          </a:p>
          <a:p>
            <a:r>
              <a:rPr lang="en-US" dirty="0"/>
              <a:t>• </a:t>
            </a:r>
            <a:r>
              <a:rPr lang="en-US" dirty="0" err="1"/>
              <a:t>Lernen</a:t>
            </a:r>
            <a:r>
              <a:rPr lang="en-US" dirty="0"/>
              <a:t> an </a:t>
            </a:r>
            <a:r>
              <a:rPr lang="en-US" dirty="0" err="1"/>
              <a:t>Stationen</a:t>
            </a:r>
            <a:endParaRPr lang="en-US" dirty="0"/>
          </a:p>
        </p:txBody>
      </p:sp>
    </p:spTree>
    <p:extLst>
      <p:ext uri="{BB962C8B-B14F-4D97-AF65-F5344CB8AC3E}">
        <p14:creationId xmlns:p14="http://schemas.microsoft.com/office/powerpoint/2010/main" val="2531022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062" y="609600"/>
            <a:ext cx="7010400" cy="5078313"/>
          </a:xfrm>
          <a:prstGeom prst="rect">
            <a:avLst/>
          </a:prstGeom>
        </p:spPr>
        <p:txBody>
          <a:bodyPr wrap="square">
            <a:spAutoFit/>
          </a:bodyPr>
          <a:lstStyle/>
          <a:p>
            <a:r>
              <a:rPr lang="de-DE" b="1" i="0" u="none" strike="noStrike" baseline="0" dirty="0" smtClean="0">
                <a:solidFill>
                  <a:srgbClr val="000000"/>
                </a:solidFill>
                <a:latin typeface="GoetheFFClan-Bold"/>
              </a:rPr>
              <a:t>Schritt: 2: Plenum – Bekanntmachung mit den Stationen</a:t>
            </a:r>
          </a:p>
          <a:p>
            <a:r>
              <a:rPr lang="en-US" b="0" i="0" u="none" strike="noStrike" baseline="0" dirty="0" smtClean="0">
                <a:solidFill>
                  <a:srgbClr val="000000"/>
                </a:solidFill>
                <a:latin typeface="GoetheFFClan"/>
              </a:rPr>
              <a:t>Der / die </a:t>
            </a:r>
            <a:r>
              <a:rPr lang="en-US" b="0" i="0" u="none" strike="noStrike" baseline="0" dirty="0" err="1" smtClean="0">
                <a:solidFill>
                  <a:srgbClr val="000000"/>
                </a:solidFill>
                <a:latin typeface="GoetheFFClan"/>
              </a:rPr>
              <a:t>Lehrende</a:t>
            </a:r>
            <a:r>
              <a:rPr lang="en-US" b="0" i="0" u="none" strike="noStrike" baseline="0" dirty="0" smtClean="0">
                <a:solidFill>
                  <a:srgbClr val="000000"/>
                </a:solidFill>
                <a:latin typeface="GoetheFFClan"/>
              </a:rPr>
              <a:t> </a:t>
            </a:r>
            <a:r>
              <a:rPr lang="de-DE" b="0" i="0" u="none" strike="noStrike" baseline="0" dirty="0" smtClean="0">
                <a:solidFill>
                  <a:srgbClr val="000000"/>
                </a:solidFill>
                <a:latin typeface="GoetheFFClan"/>
              </a:rPr>
              <a:t>verteilt den Überblick über die Lernstationen („</a:t>
            </a:r>
            <a:r>
              <a:rPr lang="de-DE" b="0" i="0" u="none" strike="noStrike" baseline="0" dirty="0" err="1" smtClean="0">
                <a:solidFill>
                  <a:srgbClr val="000000"/>
                </a:solidFill>
                <a:latin typeface="GoetheFFClan"/>
              </a:rPr>
              <a:t>Mehrsprachigkeit_Aufgabenblatt</a:t>
            </a:r>
            <a:r>
              <a:rPr lang="de-DE" b="0" i="0" u="none" strike="noStrike" baseline="0" dirty="0" smtClean="0">
                <a:solidFill>
                  <a:srgbClr val="000000"/>
                </a:solidFill>
                <a:latin typeface="GoetheFFClan"/>
              </a:rPr>
              <a:t>“) und bittet die Lernenden,</a:t>
            </a:r>
          </a:p>
          <a:p>
            <a:r>
              <a:rPr lang="de-DE" b="0" i="0" u="none" strike="noStrike" baseline="0" dirty="0" smtClean="0">
                <a:solidFill>
                  <a:srgbClr val="000000"/>
                </a:solidFill>
                <a:latin typeface="GoetheFFClan"/>
              </a:rPr>
              <a:t>sich über die verschiedenen Stationen und ihre Aktivitäten an ihnen zu orientieren.</a:t>
            </a:r>
          </a:p>
          <a:p>
            <a:r>
              <a:rPr lang="de-DE" b="0" i="0" u="none" strike="noStrike" baseline="0" dirty="0" smtClean="0">
                <a:solidFill>
                  <a:srgbClr val="000000"/>
                </a:solidFill>
                <a:latin typeface="GoetheFFClan"/>
              </a:rPr>
              <a:t>• informiert die Lernenden, wie viel Zeit sie für die Stationenarbeit zur Verfügung haben und ggf. welche Stationen</a:t>
            </a:r>
          </a:p>
          <a:p>
            <a:r>
              <a:rPr lang="en-US" b="0" i="0" u="none" strike="noStrike" baseline="0" dirty="0" err="1" smtClean="0">
                <a:solidFill>
                  <a:srgbClr val="000000"/>
                </a:solidFill>
                <a:latin typeface="GoetheFFClan"/>
              </a:rPr>
              <a:t>sie</a:t>
            </a:r>
            <a:r>
              <a:rPr lang="en-US" b="0" i="0" u="none" strike="noStrike" baseline="0" dirty="0" smtClean="0">
                <a:solidFill>
                  <a:srgbClr val="000000"/>
                </a:solidFill>
                <a:latin typeface="GoetheFFClan"/>
              </a:rPr>
              <a:t> </a:t>
            </a:r>
            <a:r>
              <a:rPr lang="en-US" b="0" i="0" u="none" strike="noStrike" baseline="0" dirty="0" err="1" smtClean="0">
                <a:solidFill>
                  <a:srgbClr val="000000"/>
                </a:solidFill>
                <a:latin typeface="GoetheFFClan"/>
              </a:rPr>
              <a:t>mindestens</a:t>
            </a:r>
            <a:r>
              <a:rPr lang="en-US" b="0" i="0" u="none" strike="noStrike" baseline="0" dirty="0" smtClean="0">
                <a:solidFill>
                  <a:srgbClr val="000000"/>
                </a:solidFill>
                <a:latin typeface="GoetheFFClan"/>
              </a:rPr>
              <a:t> </a:t>
            </a:r>
            <a:r>
              <a:rPr lang="en-US" b="0" i="0" u="none" strike="noStrike" baseline="0" dirty="0" err="1" smtClean="0">
                <a:solidFill>
                  <a:srgbClr val="000000"/>
                </a:solidFill>
                <a:latin typeface="GoetheFFClan"/>
              </a:rPr>
              <a:t>bearbeiten</a:t>
            </a:r>
            <a:r>
              <a:rPr lang="en-US" b="0" i="0" u="none" strike="noStrike" baseline="0" dirty="0" smtClean="0">
                <a:solidFill>
                  <a:srgbClr val="000000"/>
                </a:solidFill>
                <a:latin typeface="GoetheFFClan"/>
              </a:rPr>
              <a:t> </a:t>
            </a:r>
            <a:r>
              <a:rPr lang="en-US" b="0" i="0" u="none" strike="noStrike" baseline="0" dirty="0" err="1" smtClean="0">
                <a:solidFill>
                  <a:srgbClr val="000000"/>
                </a:solidFill>
                <a:latin typeface="GoetheFFClan"/>
              </a:rPr>
              <a:t>sollen</a:t>
            </a:r>
            <a:r>
              <a:rPr lang="en-US" b="0" i="0" u="none" strike="noStrike" baseline="0" dirty="0" smtClean="0">
                <a:solidFill>
                  <a:srgbClr val="000000"/>
                </a:solidFill>
                <a:latin typeface="GoetheFFClan"/>
              </a:rPr>
              <a:t>.</a:t>
            </a:r>
          </a:p>
          <a:p>
            <a:r>
              <a:rPr lang="de-DE" b="0" i="0" u="none" strike="noStrike" baseline="0" dirty="0" smtClean="0">
                <a:solidFill>
                  <a:srgbClr val="000000"/>
                </a:solidFill>
                <a:latin typeface="GoetheFFClan"/>
              </a:rPr>
              <a:t>• Die Station „Sprachenquiz“ kann als Pufferstation benutzt werden, an der die Lernenden unter</a:t>
            </a:r>
          </a:p>
          <a:p>
            <a:r>
              <a:rPr lang="en-US" b="0" i="0" u="none" strike="noStrike" baseline="0" dirty="0" smtClean="0">
                <a:solidFill>
                  <a:srgbClr val="2F3193"/>
                </a:solidFill>
                <a:latin typeface="GoetheFFClan"/>
              </a:rPr>
              <a:t>http://edl.ecml.at/LanguageFun/LanguageQuiz/tabid/1873/AreaID/1/language/de-DE/Default.aspx </a:t>
            </a:r>
            <a:r>
              <a:rPr lang="en-US" b="0" i="0" u="none" strike="noStrike" baseline="0" dirty="0" err="1" smtClean="0">
                <a:solidFill>
                  <a:srgbClr val="000000"/>
                </a:solidFill>
                <a:latin typeface="GoetheFFClan"/>
              </a:rPr>
              <a:t>ein</a:t>
            </a:r>
            <a:r>
              <a:rPr lang="en-US" b="0" i="0" u="none" strike="noStrike" baseline="0" dirty="0" smtClean="0">
                <a:solidFill>
                  <a:srgbClr val="000000"/>
                </a:solidFill>
                <a:latin typeface="GoetheFFClan"/>
              </a:rPr>
              <a:t> </a:t>
            </a:r>
            <a:r>
              <a:rPr lang="en-US" b="0" i="0" u="none" strike="noStrike" baseline="0" dirty="0" err="1" smtClean="0">
                <a:solidFill>
                  <a:srgbClr val="000000"/>
                </a:solidFill>
                <a:latin typeface="GoetheFFClan"/>
              </a:rPr>
              <a:t>Themenfeld</a:t>
            </a:r>
            <a:endParaRPr lang="en-US" b="0" i="0" u="none" strike="noStrike" baseline="0" dirty="0" smtClean="0">
              <a:solidFill>
                <a:srgbClr val="000000"/>
              </a:solidFill>
              <a:latin typeface="GoetheFFClan"/>
            </a:endParaRPr>
          </a:p>
          <a:p>
            <a:r>
              <a:rPr lang="de-DE" b="0" i="0" u="none" strike="noStrike" baseline="0" dirty="0" smtClean="0">
                <a:solidFill>
                  <a:srgbClr val="000000"/>
                </a:solidFill>
                <a:latin typeface="GoetheFFClan"/>
              </a:rPr>
              <a:t>auswählen und lösen können, wenn keine neue Station frei ist.</a:t>
            </a:r>
          </a:p>
          <a:p>
            <a:r>
              <a:rPr lang="de-DE" b="0" i="0" u="none" strike="noStrike" baseline="0" dirty="0" smtClean="0">
                <a:solidFill>
                  <a:srgbClr val="000000"/>
                </a:solidFill>
                <a:latin typeface="GoetheFFClan"/>
              </a:rPr>
              <a:t>• bittet die Lernenden für jede Station auf dem Aufgabenblatt zu notieren, was ihnen dort gefallen hat bzw. was</a:t>
            </a:r>
          </a:p>
          <a:p>
            <a:r>
              <a:rPr lang="de-DE" b="0" i="0" u="none" strike="noStrike" baseline="0" dirty="0" smtClean="0">
                <a:solidFill>
                  <a:srgbClr val="000000"/>
                </a:solidFill>
                <a:latin typeface="GoetheFFClan"/>
              </a:rPr>
              <a:t>sie dort Neues gelernt haben.</a:t>
            </a:r>
          </a:p>
          <a:p>
            <a:r>
              <a:rPr lang="de-DE" b="0" i="0" u="none" strike="noStrike" baseline="0" dirty="0" smtClean="0">
                <a:solidFill>
                  <a:srgbClr val="000000"/>
                </a:solidFill>
                <a:latin typeface="GoetheFFClan"/>
              </a:rPr>
              <a:t>• zeigt, dass die einzelnen Stationen mit einem Symbol und einem Namen gekennzeichnet sind.</a:t>
            </a:r>
            <a:endParaRPr lang="en-US" dirty="0"/>
          </a:p>
        </p:txBody>
      </p:sp>
    </p:spTree>
    <p:extLst>
      <p:ext uri="{BB962C8B-B14F-4D97-AF65-F5344CB8AC3E}">
        <p14:creationId xmlns:p14="http://schemas.microsoft.com/office/powerpoint/2010/main" val="1277225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381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3988018"/>
              </p:ext>
            </p:extLst>
          </p:nvPr>
        </p:nvGraphicFramePr>
        <p:xfrm>
          <a:off x="1524000" y="1397000"/>
          <a:ext cx="6096000" cy="5003800"/>
        </p:xfrm>
        <a:graphic>
          <a:graphicData uri="http://schemas.openxmlformats.org/drawingml/2006/table">
            <a:tbl>
              <a:tblPr firstRow="1" bandRow="1">
                <a:tableStyleId>{5C22544A-7EE6-4342-B048-85BDC9FD1C3A}</a:tableStyleId>
              </a:tblPr>
              <a:tblGrid>
                <a:gridCol w="6096000"/>
              </a:tblGrid>
              <a:tr h="5003800">
                <a:tc>
                  <a:txBody>
                    <a:bodyPr/>
                    <a:lstStyle/>
                    <a:p>
                      <a:r>
                        <a:rPr lang="en-US" sz="1800" b="0" i="0" u="none" strike="noStrike" kern="1200" baseline="0" dirty="0" err="1" smtClean="0">
                          <a:solidFill>
                            <a:schemeClr val="lt1"/>
                          </a:solidFill>
                          <a:latin typeface="+mn-lt"/>
                          <a:ea typeface="+mn-ea"/>
                          <a:cs typeface="+mn-cs"/>
                        </a:rPr>
                        <a:t>Mehrsprachigkeit</a:t>
                      </a:r>
                      <a:r>
                        <a:rPr lang="en-US" sz="1800" b="0" i="0" u="none" strike="noStrike" kern="1200" baseline="0" dirty="0" smtClean="0">
                          <a:solidFill>
                            <a:schemeClr val="lt1"/>
                          </a:solidFill>
                          <a:latin typeface="+mn-lt"/>
                          <a:ea typeface="+mn-ea"/>
                          <a:cs typeface="+mn-cs"/>
                        </a:rPr>
                        <a:t> S. 79</a:t>
                      </a:r>
                    </a:p>
                    <a:p>
                      <a:r>
                        <a:rPr lang="de-DE" sz="1800" b="0" i="0" u="none" strike="noStrike" kern="1200" baseline="0" dirty="0" smtClean="0">
                          <a:solidFill>
                            <a:schemeClr val="lt1"/>
                          </a:solidFill>
                          <a:latin typeface="+mn-lt"/>
                          <a:ea typeface="+mn-ea"/>
                          <a:cs typeface="+mn-cs"/>
                        </a:rPr>
                        <a:t>Stationen im Überblick, Lösungen, Schilder für den Klassenraum</a:t>
                      </a:r>
                    </a:p>
                    <a:p>
                      <a:r>
                        <a:rPr lang="en-US" sz="1800" b="1" i="0" u="none" strike="noStrike" kern="1200" baseline="0" dirty="0" err="1" smtClean="0">
                          <a:solidFill>
                            <a:schemeClr val="lt1"/>
                          </a:solidFill>
                          <a:latin typeface="+mn-lt"/>
                          <a:ea typeface="+mn-ea"/>
                          <a:cs typeface="+mn-cs"/>
                        </a:rPr>
                        <a:t>Stationen</a:t>
                      </a:r>
                      <a:r>
                        <a:rPr lang="en-US" sz="1800" b="1" i="0" u="none" strike="noStrike" kern="1200" baseline="0" dirty="0" smtClean="0">
                          <a:solidFill>
                            <a:schemeClr val="lt1"/>
                          </a:solidFill>
                          <a:latin typeface="+mn-lt"/>
                          <a:ea typeface="+mn-ea"/>
                          <a:cs typeface="+mn-cs"/>
                        </a:rPr>
                        <a:t> </a:t>
                      </a:r>
                      <a:r>
                        <a:rPr lang="en-US" sz="1800" b="1" i="0" u="none" strike="noStrike" kern="1200" baseline="0" dirty="0" err="1" smtClean="0">
                          <a:solidFill>
                            <a:schemeClr val="lt1"/>
                          </a:solidFill>
                          <a:latin typeface="+mn-lt"/>
                          <a:ea typeface="+mn-ea"/>
                          <a:cs typeface="+mn-cs"/>
                        </a:rPr>
                        <a:t>im</a:t>
                      </a:r>
                      <a:r>
                        <a:rPr lang="en-US" sz="1800" b="1" i="0" u="none" strike="noStrike" kern="1200" baseline="0" dirty="0" smtClean="0">
                          <a:solidFill>
                            <a:schemeClr val="lt1"/>
                          </a:solidFill>
                          <a:latin typeface="+mn-lt"/>
                          <a:ea typeface="+mn-ea"/>
                          <a:cs typeface="+mn-cs"/>
                        </a:rPr>
                        <a:t> </a:t>
                      </a:r>
                      <a:r>
                        <a:rPr lang="en-US" sz="1800" b="1" i="0" u="none" strike="noStrike" kern="1200" baseline="0" dirty="0" err="1" smtClean="0">
                          <a:solidFill>
                            <a:schemeClr val="lt1"/>
                          </a:solidFill>
                          <a:latin typeface="+mn-lt"/>
                          <a:ea typeface="+mn-ea"/>
                          <a:cs typeface="+mn-cs"/>
                        </a:rPr>
                        <a:t>Überblick</a:t>
                      </a:r>
                      <a:endParaRPr lang="en-US" sz="1800" b="1" i="0" u="none" strike="noStrike" kern="1200" baseline="0" dirty="0" smtClean="0">
                        <a:solidFill>
                          <a:schemeClr val="lt1"/>
                        </a:solidFill>
                        <a:latin typeface="+mn-lt"/>
                        <a:ea typeface="+mn-ea"/>
                        <a:cs typeface="+mn-cs"/>
                      </a:endParaRPr>
                    </a:p>
                    <a:p>
                      <a:r>
                        <a:rPr lang="de-DE" sz="1800" b="1" i="0" u="none" strike="noStrike" kern="1200" baseline="0" dirty="0" smtClean="0">
                          <a:solidFill>
                            <a:schemeClr val="lt1"/>
                          </a:solidFill>
                          <a:latin typeface="+mn-lt"/>
                          <a:ea typeface="+mn-ea"/>
                          <a:cs typeface="+mn-cs"/>
                        </a:rPr>
                        <a:t>Stationen Was machst du an der Station?</a:t>
                      </a:r>
                    </a:p>
                    <a:p>
                      <a:r>
                        <a:rPr lang="de-DE" sz="1800" b="1" i="0" u="none" strike="noStrike" kern="1200" baseline="0" dirty="0" smtClean="0">
                          <a:solidFill>
                            <a:schemeClr val="lt1"/>
                          </a:solidFill>
                          <a:latin typeface="+mn-lt"/>
                          <a:ea typeface="+mn-ea"/>
                          <a:cs typeface="+mn-cs"/>
                        </a:rPr>
                        <a:t>Was ist für dich interessant,</a:t>
                      </a:r>
                    </a:p>
                    <a:p>
                      <a:r>
                        <a:rPr lang="en-US" sz="1800" b="1" i="0" u="none" strike="noStrike" kern="1200" baseline="0" dirty="0" err="1" smtClean="0">
                          <a:solidFill>
                            <a:schemeClr val="lt1"/>
                          </a:solidFill>
                          <a:latin typeface="+mn-lt"/>
                          <a:ea typeface="+mn-ea"/>
                          <a:cs typeface="+mn-cs"/>
                        </a:rPr>
                        <a:t>schön</a:t>
                      </a:r>
                      <a:r>
                        <a:rPr lang="en-US" sz="1800" b="1" i="0" u="none" strike="noStrike" kern="1200" baseline="0" dirty="0" smtClean="0">
                          <a:solidFill>
                            <a:schemeClr val="lt1"/>
                          </a:solidFill>
                          <a:latin typeface="+mn-lt"/>
                          <a:ea typeface="+mn-ea"/>
                          <a:cs typeface="+mn-cs"/>
                        </a:rPr>
                        <a:t>, </a:t>
                      </a:r>
                      <a:r>
                        <a:rPr lang="en-US" sz="1800" b="1" i="0" u="none" strike="noStrike" kern="1200" baseline="0" dirty="0" err="1" smtClean="0">
                          <a:solidFill>
                            <a:schemeClr val="lt1"/>
                          </a:solidFill>
                          <a:latin typeface="+mn-lt"/>
                          <a:ea typeface="+mn-ea"/>
                          <a:cs typeface="+mn-cs"/>
                        </a:rPr>
                        <a:t>neu</a:t>
                      </a:r>
                      <a:r>
                        <a:rPr lang="en-US" sz="1800" b="1" i="0" u="none" strike="noStrike" kern="1200" baseline="0" dirty="0" smtClean="0">
                          <a:solidFill>
                            <a:schemeClr val="lt1"/>
                          </a:solidFill>
                          <a:latin typeface="+mn-lt"/>
                          <a:ea typeface="+mn-ea"/>
                          <a:cs typeface="+mn-cs"/>
                        </a:rPr>
                        <a:t>?</a:t>
                      </a:r>
                    </a:p>
                    <a:p>
                      <a:r>
                        <a:rPr lang="en-US" sz="1800" b="0" i="0" u="none" strike="noStrike" kern="1200" baseline="0" dirty="0" smtClean="0">
                          <a:solidFill>
                            <a:schemeClr val="lt1"/>
                          </a:solidFill>
                          <a:latin typeface="+mn-lt"/>
                          <a:ea typeface="+mn-ea"/>
                          <a:cs typeface="+mn-cs"/>
                        </a:rPr>
                        <a:t> „Die </a:t>
                      </a:r>
                      <a:r>
                        <a:rPr lang="en-US" sz="1800" b="0" i="0" u="none" strike="noStrike" kern="1200" baseline="0" dirty="0" err="1" smtClean="0">
                          <a:solidFill>
                            <a:schemeClr val="lt1"/>
                          </a:solidFill>
                          <a:latin typeface="+mn-lt"/>
                          <a:ea typeface="+mn-ea"/>
                          <a:cs typeface="+mn-cs"/>
                        </a:rPr>
                        <a:t>Sprachen</a:t>
                      </a:r>
                      <a:r>
                        <a:rPr lang="en-US" sz="1800" b="0" i="0" u="none" strike="noStrike" kern="1200" baseline="0" dirty="0" smtClean="0">
                          <a:solidFill>
                            <a:schemeClr val="lt1"/>
                          </a:solidFill>
                          <a:latin typeface="+mn-lt"/>
                          <a:ea typeface="+mn-ea"/>
                          <a:cs typeface="+mn-cs"/>
                        </a:rPr>
                        <a:t> in </a:t>
                      </a:r>
                      <a:r>
                        <a:rPr lang="en-US" sz="1800" b="0" i="0" u="none" strike="noStrike" kern="1200" baseline="0" dirty="0" err="1" smtClean="0">
                          <a:solidFill>
                            <a:schemeClr val="lt1"/>
                          </a:solidFill>
                          <a:latin typeface="+mn-lt"/>
                          <a:ea typeface="+mn-ea"/>
                          <a:cs typeface="+mn-cs"/>
                        </a:rPr>
                        <a:t>mir</a:t>
                      </a:r>
                      <a:r>
                        <a:rPr lang="en-US" sz="1800" b="0" i="0" u="none" strike="noStrike" kern="1200" baseline="0" dirty="0" smtClean="0">
                          <a:solidFill>
                            <a:schemeClr val="lt1"/>
                          </a:solidFill>
                          <a:latin typeface="+mn-lt"/>
                          <a:ea typeface="+mn-ea"/>
                          <a:cs typeface="+mn-cs"/>
                        </a:rPr>
                        <a:t>“</a:t>
                      </a:r>
                    </a:p>
                    <a:p>
                      <a:r>
                        <a:rPr lang="en-US" sz="1800" b="0" i="0" u="none" strike="noStrike" kern="1200" baseline="0" dirty="0" err="1" smtClean="0">
                          <a:solidFill>
                            <a:schemeClr val="lt1"/>
                          </a:solidFill>
                          <a:latin typeface="+mn-lt"/>
                          <a:ea typeface="+mn-ea"/>
                          <a:cs typeface="+mn-cs"/>
                        </a:rPr>
                        <a:t>lesen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zeichnen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erklären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schreiben</a:t>
                      </a:r>
                      <a:r>
                        <a:rPr lang="en-US" sz="1800" b="0" i="0" u="none" strike="noStrike" kern="1200" baseline="0" dirty="0" smtClean="0">
                          <a:solidFill>
                            <a:schemeClr val="lt1"/>
                          </a:solidFill>
                          <a:latin typeface="+mn-lt"/>
                          <a:ea typeface="+mn-ea"/>
                          <a:cs typeface="+mn-cs"/>
                        </a:rPr>
                        <a:t>)</a:t>
                      </a:r>
                    </a:p>
                    <a:p>
                      <a:r>
                        <a:rPr lang="de-DE" sz="1800" b="0" i="0" u="none" strike="noStrike" kern="1200" baseline="0" dirty="0" smtClean="0">
                          <a:solidFill>
                            <a:schemeClr val="lt1"/>
                          </a:solidFill>
                          <a:latin typeface="+mn-lt"/>
                          <a:ea typeface="+mn-ea"/>
                          <a:cs typeface="+mn-cs"/>
                        </a:rPr>
                        <a:t> „Sprachen in Deutschland“ lesen, hören</a:t>
                      </a:r>
                    </a:p>
                    <a:p>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Sprachenvielfalt</a:t>
                      </a:r>
                      <a:r>
                        <a:rPr lang="en-US" sz="1800" b="0" i="0" u="none" strike="noStrike" kern="1200" baseline="0" dirty="0" smtClean="0">
                          <a:solidFill>
                            <a:schemeClr val="lt1"/>
                          </a:solidFill>
                          <a:latin typeface="+mn-lt"/>
                          <a:ea typeface="+mn-ea"/>
                          <a:cs typeface="+mn-cs"/>
                        </a:rPr>
                        <a:t>“</a:t>
                      </a:r>
                    </a:p>
                    <a:p>
                      <a:r>
                        <a:rPr lang="en-US" sz="1800" b="0" i="0" u="none" strike="noStrike" kern="1200" baseline="0" dirty="0" err="1" smtClean="0">
                          <a:solidFill>
                            <a:schemeClr val="lt1"/>
                          </a:solidFill>
                          <a:latin typeface="+mn-lt"/>
                          <a:ea typeface="+mn-ea"/>
                          <a:cs typeface="+mn-cs"/>
                        </a:rPr>
                        <a:t>sehen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hören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vergleichen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schreiben</a:t>
                      </a:r>
                      <a:r>
                        <a:rPr lang="en-US" sz="1800" b="0" i="0" u="none" strike="noStrike" kern="1200" baseline="0" dirty="0" smtClean="0">
                          <a:solidFill>
                            <a:schemeClr val="lt1"/>
                          </a:solidFill>
                          <a:latin typeface="+mn-lt"/>
                          <a:ea typeface="+mn-ea"/>
                          <a:cs typeface="+mn-cs"/>
                        </a:rPr>
                        <a:t>)</a:t>
                      </a:r>
                    </a:p>
                    <a:p>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Europäer</a:t>
                      </a:r>
                      <a:r>
                        <a:rPr lang="en-US" sz="1800" b="0" i="0" u="none" strike="noStrike" kern="1200" baseline="0" dirty="0" smtClean="0">
                          <a:solidFill>
                            <a:schemeClr val="lt1"/>
                          </a:solidFill>
                          <a:latin typeface="+mn-lt"/>
                          <a:ea typeface="+mn-ea"/>
                          <a:cs typeface="+mn-cs"/>
                        </a:rPr>
                        <a:t> und </a:t>
                      </a:r>
                      <a:r>
                        <a:rPr lang="en-US" sz="1800" b="0" i="0" u="none" strike="noStrike" kern="1200" baseline="0" dirty="0" err="1" smtClean="0">
                          <a:solidFill>
                            <a:schemeClr val="lt1"/>
                          </a:solidFill>
                          <a:latin typeface="+mn-lt"/>
                          <a:ea typeface="+mn-ea"/>
                          <a:cs typeface="+mn-cs"/>
                        </a:rPr>
                        <a:t>Fremdsprachen</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lesen</a:t>
                      </a:r>
                      <a:endParaRPr lang="en-US" sz="1800" b="0" i="0" u="none" strike="noStrike" kern="1200" baseline="0" dirty="0" smtClean="0">
                        <a:solidFill>
                          <a:schemeClr val="lt1"/>
                        </a:solidFill>
                        <a:latin typeface="+mn-lt"/>
                        <a:ea typeface="+mn-ea"/>
                        <a:cs typeface="+mn-cs"/>
                      </a:endParaRPr>
                    </a:p>
                    <a:p>
                      <a:r>
                        <a:rPr lang="de-DE" sz="1800" b="0" i="0" u="none" strike="noStrike" kern="1200" baseline="0" dirty="0" smtClean="0">
                          <a:solidFill>
                            <a:schemeClr val="lt1"/>
                          </a:solidFill>
                          <a:latin typeface="+mn-lt"/>
                          <a:ea typeface="+mn-ea"/>
                          <a:cs typeface="+mn-cs"/>
                        </a:rPr>
                        <a:t> „Sprachen lernen“ lesen, eigene Meinung sagen</a:t>
                      </a:r>
                    </a:p>
                    <a:p>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Muttersprache</a:t>
                      </a:r>
                      <a:r>
                        <a:rPr lang="en-US" sz="1800" b="0" i="0" u="none" strike="noStrike" kern="1200" baseline="0" dirty="0" smtClean="0">
                          <a:solidFill>
                            <a:schemeClr val="lt1"/>
                          </a:solidFill>
                          <a:latin typeface="+mn-lt"/>
                          <a:ea typeface="+mn-ea"/>
                          <a:cs typeface="+mn-cs"/>
                        </a:rPr>
                        <a:t>“ </a:t>
                      </a:r>
                      <a:r>
                        <a:rPr lang="en-US" sz="1800" b="0" i="0" u="none" strike="noStrike" kern="1200" baseline="0" dirty="0" err="1" smtClean="0">
                          <a:solidFill>
                            <a:schemeClr val="lt1"/>
                          </a:solidFill>
                          <a:latin typeface="+mn-lt"/>
                          <a:ea typeface="+mn-ea"/>
                          <a:cs typeface="+mn-cs"/>
                        </a:rPr>
                        <a:t>lesen</a:t>
                      </a:r>
                      <a:endParaRPr lang="en-US" sz="1800" b="0" i="0" u="none" strike="noStrike" kern="1200" baseline="0" dirty="0" smtClean="0">
                        <a:solidFill>
                          <a:schemeClr val="lt1"/>
                        </a:solidFill>
                        <a:latin typeface="+mn-lt"/>
                        <a:ea typeface="+mn-ea"/>
                        <a:cs typeface="+mn-cs"/>
                      </a:endParaRPr>
                    </a:p>
                    <a:p>
                      <a:r>
                        <a:rPr lang="de-DE" sz="1800" b="0" i="0" u="none" strike="noStrike" kern="1200" baseline="0" dirty="0" smtClean="0">
                          <a:solidFill>
                            <a:schemeClr val="lt1"/>
                          </a:solidFill>
                          <a:latin typeface="+mn-lt"/>
                          <a:ea typeface="+mn-ea"/>
                          <a:cs typeface="+mn-cs"/>
                        </a:rPr>
                        <a:t> „Tag der Sprachen“ Vorschläge machen (schreiben)</a:t>
                      </a:r>
                    </a:p>
                    <a:p>
                      <a:r>
                        <a:rPr lang="en-US" sz="1800" b="0" i="0" u="none" strike="noStrike" kern="1200" baseline="0" dirty="0" smtClean="0">
                          <a:solidFill>
                            <a:schemeClr val="lt1"/>
                          </a:solidFill>
                          <a:latin typeface="+mn-lt"/>
                          <a:ea typeface="+mn-ea"/>
                          <a:cs typeface="+mn-cs"/>
                        </a:rPr>
                        <a:t>„</a:t>
                      </a:r>
                      <a:r>
                        <a:rPr lang="en-US" sz="1800" b="0" i="0" u="none" strike="noStrike" kern="1200" baseline="0" dirty="0" err="1" smtClean="0">
                          <a:solidFill>
                            <a:schemeClr val="lt1"/>
                          </a:solidFill>
                          <a:latin typeface="+mn-lt"/>
                          <a:ea typeface="+mn-ea"/>
                          <a:cs typeface="+mn-cs"/>
                        </a:rPr>
                        <a:t>Sprachenquiz</a:t>
                      </a:r>
                      <a:endParaRPr lang="en-US" dirty="0"/>
                    </a:p>
                  </a:txBody>
                  <a:tcPr/>
                </a:tc>
              </a:tr>
            </a:tbl>
          </a:graphicData>
        </a:graphic>
      </p:graphicFrame>
    </p:spTree>
    <p:extLst>
      <p:ext uri="{BB962C8B-B14F-4D97-AF65-F5344CB8AC3E}">
        <p14:creationId xmlns:p14="http://schemas.microsoft.com/office/powerpoint/2010/main" val="4196123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6934200" cy="2585323"/>
          </a:xfrm>
          <a:prstGeom prst="rect">
            <a:avLst/>
          </a:prstGeom>
        </p:spPr>
        <p:txBody>
          <a:bodyPr wrap="square">
            <a:spAutoFit/>
          </a:bodyPr>
          <a:lstStyle/>
          <a:p>
            <a:r>
              <a:rPr lang="en-US" b="1" dirty="0"/>
              <a:t>ARBEITSBLATT </a:t>
            </a:r>
            <a:r>
              <a:rPr lang="en-US" b="1" dirty="0" smtClean="0"/>
              <a:t>9 S. 106</a:t>
            </a:r>
            <a:endParaRPr lang="en-US" b="1" dirty="0"/>
          </a:p>
          <a:p>
            <a:r>
              <a:rPr lang="en-US" b="1" dirty="0"/>
              <a:t>SMS-</a:t>
            </a:r>
            <a:r>
              <a:rPr lang="en-US" b="1" dirty="0" err="1"/>
              <a:t>Abkürzungen</a:t>
            </a:r>
            <a:r>
              <a:rPr lang="en-US" b="1" dirty="0"/>
              <a:t> (</a:t>
            </a:r>
            <a:r>
              <a:rPr lang="en-US" b="1" dirty="0" err="1"/>
              <a:t>Akronyme</a:t>
            </a:r>
            <a:r>
              <a:rPr lang="en-US" b="1" dirty="0"/>
              <a:t>)</a:t>
            </a:r>
          </a:p>
          <a:p>
            <a:r>
              <a:rPr lang="de-DE" dirty="0"/>
              <a:t>Mehr als 160 Zeichen passen nicht in eine SMS. Zum Glück gibt es Abkürzungen, die es erlauben, </a:t>
            </a:r>
            <a:r>
              <a:rPr lang="de-DE" dirty="0" smtClean="0"/>
              <a:t>viele Informationen </a:t>
            </a:r>
            <a:r>
              <a:rPr lang="de-DE" dirty="0"/>
              <a:t>mit wenigen Zeichen zu senden.</a:t>
            </a:r>
          </a:p>
          <a:p>
            <a:r>
              <a:rPr lang="de-DE" dirty="0"/>
              <a:t>Findet für jede Abkürzung die richtige Bedeutung. Schneidet das Blatt aus und legt die </a:t>
            </a:r>
            <a:r>
              <a:rPr lang="de-DE" dirty="0" smtClean="0"/>
              <a:t>Abkürzung </a:t>
            </a:r>
            <a:r>
              <a:rPr lang="en-US" dirty="0" err="1" smtClean="0"/>
              <a:t>neben</a:t>
            </a:r>
            <a:r>
              <a:rPr lang="en-US" dirty="0" smtClean="0"/>
              <a:t> </a:t>
            </a:r>
            <a:r>
              <a:rPr lang="en-US" dirty="0"/>
              <a:t>die </a:t>
            </a:r>
            <a:r>
              <a:rPr lang="en-US" dirty="0" err="1"/>
              <a:t>richtige</a:t>
            </a:r>
            <a:r>
              <a:rPr lang="en-US" dirty="0"/>
              <a:t> </a:t>
            </a:r>
            <a:r>
              <a:rPr lang="en-US" dirty="0" err="1"/>
              <a:t>Bedeutung</a:t>
            </a:r>
            <a:r>
              <a:rPr lang="en-US" dirty="0"/>
              <a:t>.</a:t>
            </a:r>
          </a:p>
          <a:p>
            <a:r>
              <a:rPr lang="en-US" dirty="0">
                <a:hlinkClick r:id="rId2"/>
              </a:rPr>
              <a:t>http://</a:t>
            </a:r>
            <a:r>
              <a:rPr lang="en-US" dirty="0" smtClean="0">
                <a:hlinkClick r:id="rId2"/>
              </a:rPr>
              <a:t>www.goethe.de/ins/pt/lis/pro/bkd/msd/d_msd_B.pdf</a:t>
            </a:r>
            <a:endParaRPr lang="en-US" dirty="0" smtClean="0"/>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77" y="2438400"/>
            <a:ext cx="6705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91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105835"/>
            <a:ext cx="6553200" cy="646331"/>
          </a:xfrm>
          <a:prstGeom prst="rect">
            <a:avLst/>
          </a:prstGeom>
        </p:spPr>
        <p:txBody>
          <a:bodyPr wrap="square">
            <a:spAutoFit/>
          </a:bodyPr>
          <a:lstStyle/>
          <a:p>
            <a:r>
              <a:rPr lang="en-US" dirty="0">
                <a:hlinkClick r:id="rId2"/>
              </a:rPr>
              <a:t>https://</a:t>
            </a:r>
            <a:r>
              <a:rPr lang="en-US" dirty="0" smtClean="0">
                <a:hlinkClick r:id="rId2"/>
              </a:rPr>
              <a:t>www.goethe.de/ins/pl/de/spr/ueb/pod.html</a:t>
            </a:r>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12671870"/>
              </p:ext>
            </p:extLst>
          </p:nvPr>
        </p:nvGraphicFramePr>
        <p:xfrm>
          <a:off x="1524000" y="1397000"/>
          <a:ext cx="6096000" cy="914400"/>
        </p:xfrm>
        <a:graphic>
          <a:graphicData uri="http://schemas.openxmlformats.org/drawingml/2006/table">
            <a:tbl>
              <a:tblPr firstRow="1" bandRow="1">
                <a:tableStyleId>{5C22544A-7EE6-4342-B048-85BDC9FD1C3A}</a:tableStyleId>
              </a:tblPr>
              <a:tblGrid>
                <a:gridCol w="6096000"/>
              </a:tblGrid>
              <a:tr h="370840">
                <a:tc>
                  <a:txBody>
                    <a:bodyPr/>
                    <a:lstStyle/>
                    <a:p>
                      <a:r>
                        <a:rPr lang="de-DE" dirty="0" smtClean="0"/>
                        <a:t>Wieviel , wie wertvoll? </a:t>
                      </a:r>
                    </a:p>
                    <a:p>
                      <a:r>
                        <a:rPr lang="de-DE" dirty="0" smtClean="0"/>
                        <a:t>Nützlich und anpassend?</a:t>
                      </a:r>
                    </a:p>
                    <a:p>
                      <a:r>
                        <a:rPr lang="de-DE" dirty="0" smtClean="0"/>
                        <a:t>Bsp. Szenario Schule aber nicht nur!</a:t>
                      </a: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16801311"/>
              </p:ext>
            </p:extLst>
          </p:nvPr>
        </p:nvGraphicFramePr>
        <p:xfrm>
          <a:off x="1600200" y="4648200"/>
          <a:ext cx="6096000" cy="2011680"/>
        </p:xfrm>
        <a:graphic>
          <a:graphicData uri="http://schemas.openxmlformats.org/drawingml/2006/table">
            <a:tbl>
              <a:tblPr firstRow="1" bandRow="1">
                <a:tableStyleId>{5C22544A-7EE6-4342-B048-85BDC9FD1C3A}</a:tableStyleId>
              </a:tblPr>
              <a:tblGrid>
                <a:gridCol w="6096000"/>
              </a:tblGrid>
              <a:tr h="370840">
                <a:tc>
                  <a:txBody>
                    <a:bodyPr/>
                    <a:lstStyle/>
                    <a:p>
                      <a:r>
                        <a:rPr lang="en-US" sz="1800" b="1" i="0" u="none" strike="noStrike" kern="1200" baseline="0" dirty="0" err="1" smtClean="0">
                          <a:solidFill>
                            <a:schemeClr val="lt1"/>
                          </a:solidFill>
                          <a:latin typeface="+mn-lt"/>
                          <a:ea typeface="+mn-ea"/>
                          <a:cs typeface="+mn-cs"/>
                        </a:rPr>
                        <a:t>Projektarbeit</a:t>
                      </a:r>
                      <a:r>
                        <a:rPr lang="en-US" sz="1800" b="1" i="0" u="none" strike="noStrike" kern="1200" baseline="0" dirty="0" smtClean="0">
                          <a:solidFill>
                            <a:schemeClr val="lt1"/>
                          </a:solidFill>
                          <a:latin typeface="+mn-lt"/>
                          <a:ea typeface="+mn-ea"/>
                          <a:cs typeface="+mn-cs"/>
                        </a:rPr>
                        <a:t> der </a:t>
                      </a:r>
                      <a:r>
                        <a:rPr lang="en-US" sz="1800" b="1" i="0" u="none" strike="noStrike" kern="1200" baseline="0" dirty="0" err="1" smtClean="0">
                          <a:solidFill>
                            <a:schemeClr val="lt1"/>
                          </a:solidFill>
                          <a:latin typeface="+mn-lt"/>
                          <a:ea typeface="+mn-ea"/>
                          <a:cs typeface="+mn-cs"/>
                        </a:rPr>
                        <a:t>Arbeitsgruppe</a:t>
                      </a:r>
                      <a:r>
                        <a:rPr lang="en-US" sz="1800" b="1" i="0" u="none" strike="noStrike" kern="1200" baseline="0" dirty="0" smtClean="0">
                          <a:solidFill>
                            <a:schemeClr val="lt1"/>
                          </a:solidFill>
                          <a:latin typeface="+mn-lt"/>
                          <a:ea typeface="+mn-ea"/>
                          <a:cs typeface="+mn-cs"/>
                        </a:rPr>
                        <a:t>:</a:t>
                      </a:r>
                    </a:p>
                    <a:p>
                      <a:r>
                        <a:rPr lang="en-US" sz="1800" b="0" i="0" u="none" strike="noStrike" kern="1200" baseline="0" dirty="0" smtClean="0">
                          <a:solidFill>
                            <a:schemeClr val="lt1"/>
                          </a:solidFill>
                          <a:latin typeface="+mn-lt"/>
                          <a:ea typeface="+mn-ea"/>
                          <a:cs typeface="+mn-cs"/>
                        </a:rPr>
                        <a:t>Kikidou Iliana</a:t>
                      </a:r>
                    </a:p>
                    <a:p>
                      <a:r>
                        <a:rPr lang="en-US" sz="1800" b="0" i="0" u="none" strike="noStrike" kern="1200" baseline="0" dirty="0" smtClean="0">
                          <a:solidFill>
                            <a:schemeClr val="lt1"/>
                          </a:solidFill>
                          <a:latin typeface="+mn-lt"/>
                          <a:ea typeface="+mn-ea"/>
                          <a:cs typeface="+mn-cs"/>
                        </a:rPr>
                        <a:t>Kouki Eleni</a:t>
                      </a:r>
                    </a:p>
                    <a:p>
                      <a:r>
                        <a:rPr lang="en-US" sz="1800" b="0" i="0" u="none" strike="noStrike" kern="1200" baseline="0" dirty="0" smtClean="0">
                          <a:solidFill>
                            <a:schemeClr val="lt1"/>
                          </a:solidFill>
                          <a:latin typeface="+mn-lt"/>
                          <a:ea typeface="+mn-ea"/>
                          <a:cs typeface="+mn-cs"/>
                        </a:rPr>
                        <a:t>Orfanou Chrysovalanto</a:t>
                      </a:r>
                    </a:p>
                    <a:p>
                      <a:r>
                        <a:rPr lang="en-US" sz="1800" b="0" i="0" u="none" strike="noStrike" kern="1200" baseline="0" dirty="0" smtClean="0">
                          <a:solidFill>
                            <a:schemeClr val="lt1"/>
                          </a:solidFill>
                          <a:latin typeface="+mn-lt"/>
                          <a:ea typeface="+mn-ea"/>
                          <a:cs typeface="+mn-cs"/>
                        </a:rPr>
                        <a:t>Theodoridou </a:t>
                      </a:r>
                      <a:r>
                        <a:rPr lang="en-US" sz="1800" b="0" i="0" u="none" strike="noStrike" kern="1200" baseline="0" dirty="0" err="1" smtClean="0">
                          <a:solidFill>
                            <a:schemeClr val="lt1"/>
                          </a:solidFill>
                          <a:latin typeface="+mn-lt"/>
                          <a:ea typeface="+mn-ea"/>
                          <a:cs typeface="+mn-cs"/>
                        </a:rPr>
                        <a:t>Chrysoula</a:t>
                      </a:r>
                      <a:endParaRPr lang="en-US" sz="1800" b="0" i="0" u="none" strike="noStrike" kern="1200" baseline="0" dirty="0" smtClean="0">
                        <a:solidFill>
                          <a:schemeClr val="lt1"/>
                        </a:solidFill>
                        <a:latin typeface="+mn-lt"/>
                        <a:ea typeface="+mn-ea"/>
                        <a:cs typeface="+mn-cs"/>
                      </a:endParaRPr>
                    </a:p>
                    <a:p>
                      <a:r>
                        <a:rPr lang="en-US" sz="1800" b="0" i="0" u="none" strike="noStrike" kern="1200" baseline="0" dirty="0" smtClean="0">
                          <a:solidFill>
                            <a:schemeClr val="lt1"/>
                          </a:solidFill>
                          <a:latin typeface="+mn-lt"/>
                          <a:ea typeface="+mn-ea"/>
                          <a:cs typeface="+mn-cs"/>
                        </a:rPr>
                        <a:t>Tsiarea Johanna</a:t>
                      </a:r>
                    </a:p>
                    <a:p>
                      <a:r>
                        <a:rPr lang="en-US" sz="1800" b="0" i="0" u="none" strike="noStrike" kern="1200" baseline="0" dirty="0" smtClean="0">
                          <a:solidFill>
                            <a:schemeClr val="lt1"/>
                          </a:solidFill>
                          <a:latin typeface="+mn-lt"/>
                          <a:ea typeface="+mn-ea"/>
                          <a:cs typeface="+mn-cs"/>
                        </a:rPr>
                        <a:t>Wiedenmayer Dafni</a:t>
                      </a:r>
                      <a:endParaRPr lang="en-US" dirty="0"/>
                    </a:p>
                  </a:txBody>
                  <a:tcPr/>
                </a:tc>
              </a:tr>
            </a:tbl>
          </a:graphicData>
        </a:graphic>
      </p:graphicFrame>
    </p:spTree>
    <p:extLst>
      <p:ext uri="{BB962C8B-B14F-4D97-AF65-F5344CB8AC3E}">
        <p14:creationId xmlns:p14="http://schemas.microsoft.com/office/powerpoint/2010/main" val="401028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de-DE" dirty="0" smtClean="0"/>
              <a:t>„Fünf-Schritte-Schema“, Meyer 2009</a:t>
            </a:r>
            <a:endParaRPr lang="el-GR" dirty="0" smtClean="0"/>
          </a:p>
        </p:txBody>
      </p:sp>
      <p:graphicFrame>
        <p:nvGraphicFramePr>
          <p:cNvPr id="4" name="Content Placeholder 3"/>
          <p:cNvGraphicFramePr>
            <a:graphicFrameLocks noGrp="1"/>
          </p:cNvGraphicFramePr>
          <p:nvPr>
            <p:ph idx="1"/>
          </p:nvPr>
        </p:nvGraphicFramePr>
        <p:xfrm>
          <a:off x="2843213" y="1341438"/>
          <a:ext cx="2879725" cy="371475"/>
        </p:xfrm>
        <a:graphic>
          <a:graphicData uri="http://schemas.openxmlformats.org/drawingml/2006/table">
            <a:tbl>
              <a:tblPr firstRow="1" bandRow="1">
                <a:tableStyleId>{5C22544A-7EE6-4342-B048-85BDC9FD1C3A}</a:tableStyleId>
              </a:tblPr>
              <a:tblGrid>
                <a:gridCol w="2879725"/>
              </a:tblGrid>
              <a:tr h="371475">
                <a:tc>
                  <a:txBody>
                    <a:bodyPr/>
                    <a:lstStyle/>
                    <a:p>
                      <a:r>
                        <a:rPr lang="de-DE" sz="1800" dirty="0" smtClean="0"/>
                        <a:t>Analyse der Ausgangslage</a:t>
                      </a:r>
                      <a:endParaRPr lang="el-GR" sz="1800" dirty="0"/>
                    </a:p>
                  </a:txBody>
                  <a:tcPr marL="91421" marR="91421" marT="45798" marB="45798"/>
                </a:tc>
              </a:tr>
            </a:tbl>
          </a:graphicData>
        </a:graphic>
      </p:graphicFrame>
      <p:graphicFrame>
        <p:nvGraphicFramePr>
          <p:cNvPr id="5" name="Table 4"/>
          <p:cNvGraphicFramePr>
            <a:graphicFrameLocks noGrp="1"/>
          </p:cNvGraphicFramePr>
          <p:nvPr/>
        </p:nvGraphicFramePr>
        <p:xfrm>
          <a:off x="5219700" y="2276475"/>
          <a:ext cx="2592388" cy="371475"/>
        </p:xfrm>
        <a:graphic>
          <a:graphicData uri="http://schemas.openxmlformats.org/drawingml/2006/table">
            <a:tbl>
              <a:tblPr firstRow="1" bandRow="1">
                <a:tableStyleId>{5C22544A-7EE6-4342-B048-85BDC9FD1C3A}</a:tableStyleId>
              </a:tblPr>
              <a:tblGrid>
                <a:gridCol w="2592388"/>
              </a:tblGrid>
              <a:tr h="371475">
                <a:tc>
                  <a:txBody>
                    <a:bodyPr/>
                    <a:lstStyle/>
                    <a:p>
                      <a:r>
                        <a:rPr lang="de-DE" sz="1800" dirty="0" smtClean="0"/>
                        <a:t>Planung der Lernziele</a:t>
                      </a:r>
                      <a:endParaRPr lang="el-GR" sz="1800" dirty="0"/>
                    </a:p>
                  </a:txBody>
                  <a:tcPr marL="91444" marR="91444" marT="45798" marB="45798"/>
                </a:tc>
              </a:tr>
            </a:tbl>
          </a:graphicData>
        </a:graphic>
      </p:graphicFrame>
      <p:graphicFrame>
        <p:nvGraphicFramePr>
          <p:cNvPr id="6" name="Table 5"/>
          <p:cNvGraphicFramePr>
            <a:graphicFrameLocks noGrp="1"/>
          </p:cNvGraphicFramePr>
          <p:nvPr/>
        </p:nvGraphicFramePr>
        <p:xfrm>
          <a:off x="5795963" y="3860800"/>
          <a:ext cx="2447925" cy="371475"/>
        </p:xfrm>
        <a:graphic>
          <a:graphicData uri="http://schemas.openxmlformats.org/drawingml/2006/table">
            <a:tbl>
              <a:tblPr firstRow="1" bandRow="1">
                <a:tableStyleId>{5C22544A-7EE6-4342-B048-85BDC9FD1C3A}</a:tableStyleId>
              </a:tblPr>
              <a:tblGrid>
                <a:gridCol w="2447925"/>
              </a:tblGrid>
              <a:tr h="371475">
                <a:tc>
                  <a:txBody>
                    <a:bodyPr/>
                    <a:lstStyle/>
                    <a:p>
                      <a:r>
                        <a:rPr lang="de-DE" sz="1800" dirty="0" smtClean="0"/>
                        <a:t>Unterrichtsplanung</a:t>
                      </a:r>
                      <a:endParaRPr lang="el-GR" sz="1800" dirty="0"/>
                    </a:p>
                  </a:txBody>
                  <a:tcPr marL="91427" marR="91427" marT="45798" marB="45798"/>
                </a:tc>
              </a:tr>
            </a:tbl>
          </a:graphicData>
        </a:graphic>
      </p:graphicFrame>
      <p:graphicFrame>
        <p:nvGraphicFramePr>
          <p:cNvPr id="7" name="Table 6"/>
          <p:cNvGraphicFramePr>
            <a:graphicFrameLocks noGrp="1"/>
          </p:cNvGraphicFramePr>
          <p:nvPr/>
        </p:nvGraphicFramePr>
        <p:xfrm>
          <a:off x="1835150" y="4292600"/>
          <a:ext cx="2663825" cy="371475"/>
        </p:xfrm>
        <a:graphic>
          <a:graphicData uri="http://schemas.openxmlformats.org/drawingml/2006/table">
            <a:tbl>
              <a:tblPr firstRow="1" bandRow="1">
                <a:tableStyleId>{5C22544A-7EE6-4342-B048-85BDC9FD1C3A}</a:tableStyleId>
              </a:tblPr>
              <a:tblGrid>
                <a:gridCol w="2663825"/>
              </a:tblGrid>
              <a:tr h="371475">
                <a:tc>
                  <a:txBody>
                    <a:bodyPr/>
                    <a:lstStyle/>
                    <a:p>
                      <a:r>
                        <a:rPr lang="de-DE" sz="1800" dirty="0" smtClean="0"/>
                        <a:t>Unterrichtsdurchführung</a:t>
                      </a:r>
                      <a:endParaRPr lang="el-GR" sz="1800" dirty="0"/>
                    </a:p>
                  </a:txBody>
                  <a:tcPr marL="91424" marR="91424" marT="45798" marB="45798"/>
                </a:tc>
              </a:tr>
            </a:tbl>
          </a:graphicData>
        </a:graphic>
      </p:graphicFrame>
      <p:graphicFrame>
        <p:nvGraphicFramePr>
          <p:cNvPr id="8" name="Table 7"/>
          <p:cNvGraphicFramePr>
            <a:graphicFrameLocks noGrp="1"/>
          </p:cNvGraphicFramePr>
          <p:nvPr/>
        </p:nvGraphicFramePr>
        <p:xfrm>
          <a:off x="827088" y="2852738"/>
          <a:ext cx="3024187" cy="371475"/>
        </p:xfrm>
        <a:graphic>
          <a:graphicData uri="http://schemas.openxmlformats.org/drawingml/2006/table">
            <a:tbl>
              <a:tblPr firstRow="1" bandRow="1">
                <a:tableStyleId>{5C22544A-7EE6-4342-B048-85BDC9FD1C3A}</a:tableStyleId>
              </a:tblPr>
              <a:tblGrid>
                <a:gridCol w="3024187"/>
              </a:tblGrid>
              <a:tr h="371475">
                <a:tc>
                  <a:txBody>
                    <a:bodyPr/>
                    <a:lstStyle/>
                    <a:p>
                      <a:r>
                        <a:rPr lang="de-DE" sz="1800" dirty="0" smtClean="0"/>
                        <a:t>Unterrichtsevaluation</a:t>
                      </a:r>
                      <a:endParaRPr lang="el-GR" sz="1800" dirty="0"/>
                    </a:p>
                  </a:txBody>
                  <a:tcPr marL="91435" marR="91435" marT="45798" marB="45798"/>
                </a:tc>
              </a:tr>
            </a:tbl>
          </a:graphicData>
        </a:graphic>
      </p:graphicFrame>
      <p:cxnSp>
        <p:nvCxnSpPr>
          <p:cNvPr id="34" name="Straight Arrow Connector 33"/>
          <p:cNvCxnSpPr/>
          <p:nvPr/>
        </p:nvCxnSpPr>
        <p:spPr>
          <a:xfrm>
            <a:off x="5795963" y="1557338"/>
            <a:ext cx="86360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716463" y="4292600"/>
            <a:ext cx="1439862"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627313" y="3429000"/>
            <a:ext cx="649287"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555875" y="1844675"/>
            <a:ext cx="863600"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59563" y="2708275"/>
            <a:ext cx="504825"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3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800" b="1" dirty="0"/>
              <a:t>ΕΚΠΑΙΔΕΥΤΙΚΕΣ ΠΡΟΣΕΓΓΙΣΕΙΣ ΤΟΥ ΕΠΣ‐ΞΓ</a:t>
            </a:r>
            <a:endParaRPr lang="en-US" sz="2800"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marL="0" indent="0">
              <a:buNone/>
            </a:pPr>
            <a:r>
              <a:rPr lang="el-GR" b="1" dirty="0"/>
              <a:t>Διαφοροποιημένη διδασκαλία και </a:t>
            </a:r>
            <a:r>
              <a:rPr lang="el-GR" b="1" dirty="0" smtClean="0"/>
              <a:t>μάθηση</a:t>
            </a:r>
            <a:endParaRPr lang="de-DE" b="1" dirty="0" smtClean="0"/>
          </a:p>
          <a:p>
            <a:pPr marL="0" indent="0">
              <a:buNone/>
            </a:pPr>
            <a:r>
              <a:rPr lang="el-GR" b="1" dirty="0"/>
              <a:t>Νέα Μάθηση και Μάθηση μέσω </a:t>
            </a:r>
            <a:r>
              <a:rPr lang="el-GR" b="1" dirty="0" smtClean="0"/>
              <a:t>Σχεδιασμού</a:t>
            </a:r>
            <a:endParaRPr lang="de-DE" b="1" dirty="0" smtClean="0"/>
          </a:p>
          <a:p>
            <a:pPr marL="0" indent="0">
              <a:buNone/>
            </a:pPr>
            <a:r>
              <a:rPr lang="de-DE" sz="2300" dirty="0" smtClean="0"/>
              <a:t>… </a:t>
            </a:r>
            <a:r>
              <a:rPr lang="el-GR" sz="2300" dirty="0" smtClean="0"/>
              <a:t>Πριν </a:t>
            </a:r>
            <a:r>
              <a:rPr lang="el-GR" sz="2300" dirty="0"/>
              <a:t>παρουσιαστεί η θεωρία περί «νέας μάθησης, η λογική και η δομή της </a:t>
            </a:r>
            <a:r>
              <a:rPr lang="el-GR" sz="2300" dirty="0" smtClean="0"/>
              <a:t>προσέγγισης</a:t>
            </a:r>
            <a:r>
              <a:rPr lang="de-DE" sz="2300" dirty="0" smtClean="0"/>
              <a:t> </a:t>
            </a:r>
            <a:r>
              <a:rPr lang="el-GR" sz="2300" dirty="0" smtClean="0"/>
              <a:t>«</a:t>
            </a:r>
            <a:r>
              <a:rPr lang="el-GR" sz="2300" dirty="0"/>
              <a:t>Μάθησης Μέσω Σχεδιασμού», που στην ουσία αναπτύσσεται μέσα από την </a:t>
            </a:r>
            <a:r>
              <a:rPr lang="el-GR" sz="2300" dirty="0" smtClean="0"/>
              <a:t>πλατφόρμα</a:t>
            </a:r>
            <a:r>
              <a:rPr lang="de-DE" sz="2300" dirty="0" smtClean="0"/>
              <a:t> </a:t>
            </a:r>
            <a:r>
              <a:rPr lang="el-GR" sz="2300" dirty="0" smtClean="0"/>
              <a:t>του </a:t>
            </a:r>
            <a:r>
              <a:rPr lang="el-GR" sz="2300" dirty="0" err="1"/>
              <a:t>Learning‐by‐Design</a:t>
            </a:r>
            <a:r>
              <a:rPr lang="el-GR" sz="2300" dirty="0"/>
              <a:t>, να εξηγηθεί πως πρόκειται για μια καινοτόμα </a:t>
            </a:r>
            <a:r>
              <a:rPr lang="el-GR" sz="2300" dirty="0" smtClean="0"/>
              <a:t>μεθοδολογία</a:t>
            </a:r>
            <a:r>
              <a:rPr lang="de-DE" sz="2300" dirty="0" smtClean="0"/>
              <a:t> </a:t>
            </a:r>
            <a:r>
              <a:rPr lang="el-GR" sz="2300" dirty="0" smtClean="0"/>
              <a:t>σχεδιασμού </a:t>
            </a:r>
            <a:r>
              <a:rPr lang="el-GR" sz="2300" dirty="0"/>
              <a:t>της εκπαιδευτικής διαδικασίας και παράλληλα ένα ψηφιακό εργαλείο για </a:t>
            </a:r>
            <a:r>
              <a:rPr lang="el-GR" sz="2300" dirty="0" smtClean="0"/>
              <a:t>τους</a:t>
            </a:r>
            <a:r>
              <a:rPr lang="de-DE" sz="2300" dirty="0" smtClean="0"/>
              <a:t> </a:t>
            </a:r>
            <a:r>
              <a:rPr lang="el-GR" sz="2300" dirty="0" smtClean="0"/>
              <a:t>εκπαιδευτικούς</a:t>
            </a:r>
            <a:r>
              <a:rPr lang="el-GR" sz="2300" dirty="0"/>
              <a:t>, το οποίο διαμορφώνει εκ νέου τον παραδοσιακό </a:t>
            </a:r>
            <a:r>
              <a:rPr lang="el-GR" sz="2300" dirty="0" smtClean="0"/>
              <a:t>σχεδιασμό</a:t>
            </a:r>
            <a:r>
              <a:rPr lang="de-DE" sz="2300" dirty="0" smtClean="0"/>
              <a:t> </a:t>
            </a:r>
            <a:r>
              <a:rPr lang="el-GR" sz="2300" dirty="0" smtClean="0"/>
              <a:t>προγραμμάτων </a:t>
            </a:r>
            <a:r>
              <a:rPr lang="el-GR" sz="2300" dirty="0"/>
              <a:t>σπουδών και στρέφει την προσοχή των εκπαιδευτικών από τη </a:t>
            </a:r>
            <a:r>
              <a:rPr lang="el-GR" sz="2300" dirty="0" smtClean="0"/>
              <a:t>διδασκαλία</a:t>
            </a:r>
            <a:r>
              <a:rPr lang="de-DE" sz="2300" dirty="0" smtClean="0"/>
              <a:t> </a:t>
            </a:r>
            <a:r>
              <a:rPr lang="el-GR" sz="2300" dirty="0" smtClean="0"/>
              <a:t>και </a:t>
            </a:r>
            <a:r>
              <a:rPr lang="el-GR" sz="2300" dirty="0"/>
              <a:t>από το «Τι θα διδάξω» στη μάθηση και στο «τι και πως θα μάθουν οι μαθητές μου</a:t>
            </a:r>
            <a:r>
              <a:rPr lang="el-GR" sz="2300" dirty="0" smtClean="0"/>
              <a:t>»…</a:t>
            </a:r>
            <a:r>
              <a:rPr lang="de-DE" sz="2300" dirty="0" smtClean="0"/>
              <a:t> </a:t>
            </a:r>
            <a:r>
              <a:rPr lang="el-GR" sz="2400" dirty="0"/>
              <a:t>Το πρόγραμμα </a:t>
            </a:r>
            <a:r>
              <a:rPr lang="el-GR" sz="2400" dirty="0" err="1"/>
              <a:t>Learning</a:t>
            </a:r>
            <a:r>
              <a:rPr lang="el-GR" sz="2400" dirty="0"/>
              <a:t> </a:t>
            </a:r>
            <a:r>
              <a:rPr lang="el-GR" sz="2400" dirty="0" err="1"/>
              <a:t>by</a:t>
            </a:r>
            <a:r>
              <a:rPr lang="el-GR" sz="2400" dirty="0"/>
              <a:t> </a:t>
            </a:r>
            <a:r>
              <a:rPr lang="el-GR" sz="2400" dirty="0" err="1"/>
              <a:t>Design</a:t>
            </a:r>
            <a:r>
              <a:rPr lang="el-GR" sz="2400" dirty="0"/>
              <a:t> (</a:t>
            </a:r>
            <a:r>
              <a:rPr lang="el-GR" sz="2400" dirty="0" err="1"/>
              <a:t>L‐by‐D</a:t>
            </a:r>
            <a:r>
              <a:rPr lang="el-GR" sz="2400" dirty="0"/>
              <a:t>), είναι ένα σχεδιαστικό μοντέλο </a:t>
            </a:r>
            <a:r>
              <a:rPr lang="el-GR" sz="2400" dirty="0" smtClean="0"/>
              <a:t>για</a:t>
            </a:r>
            <a:r>
              <a:rPr lang="de-DE" sz="2400" dirty="0" smtClean="0"/>
              <a:t> </a:t>
            </a:r>
            <a:r>
              <a:rPr lang="el-GR" sz="2400" dirty="0" smtClean="0"/>
              <a:t>εκπαιδευτικούς </a:t>
            </a:r>
            <a:r>
              <a:rPr lang="el-GR" sz="2400" dirty="0"/>
              <a:t>όλων των βαθμίδων και αντικειμένων και μάλιστα για εκείνους </a:t>
            </a:r>
            <a:r>
              <a:rPr lang="el-GR" sz="2400" dirty="0" smtClean="0"/>
              <a:t>τους</a:t>
            </a:r>
            <a:r>
              <a:rPr lang="de-DE" sz="2400" dirty="0" smtClean="0"/>
              <a:t> </a:t>
            </a:r>
            <a:r>
              <a:rPr lang="el-GR" sz="2400" dirty="0" smtClean="0"/>
              <a:t>εκπαιδευτικούς </a:t>
            </a:r>
            <a:r>
              <a:rPr lang="el-GR" sz="2400" dirty="0"/>
              <a:t>που γνωρίζουν Αγγλικά και Ελληνικά (αφού η ιστοσελίδα </a:t>
            </a:r>
            <a:r>
              <a:rPr lang="el-GR" sz="2400" dirty="0" smtClean="0"/>
              <a:t>του</a:t>
            </a:r>
            <a:r>
              <a:rPr lang="de-DE" sz="2400" dirty="0" smtClean="0"/>
              <a:t> </a:t>
            </a:r>
            <a:r>
              <a:rPr lang="el-GR" sz="2400" dirty="0" smtClean="0"/>
              <a:t>προγράμματος </a:t>
            </a:r>
            <a:r>
              <a:rPr lang="el-GR" sz="2400" dirty="0"/>
              <a:t>είναι γραμμένη σε αυτές τις δύο γλώσσες και προσφέρεται </a:t>
            </a:r>
            <a:r>
              <a:rPr lang="el-GR" sz="2400" dirty="0" smtClean="0"/>
              <a:t>δωρεάν</a:t>
            </a:r>
            <a:r>
              <a:rPr lang="de-DE" sz="2400" dirty="0" smtClean="0"/>
              <a:t>.</a:t>
            </a:r>
            <a:endParaRPr lang="en-US" sz="2300" dirty="0"/>
          </a:p>
        </p:txBody>
      </p:sp>
    </p:spTree>
    <p:extLst>
      <p:ext uri="{BB962C8B-B14F-4D97-AF65-F5344CB8AC3E}">
        <p14:creationId xmlns:p14="http://schemas.microsoft.com/office/powerpoint/2010/main" val="284940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391400" cy="5816977"/>
          </a:xfrm>
          <a:prstGeom prst="rect">
            <a:avLst/>
          </a:prstGeom>
        </p:spPr>
        <p:txBody>
          <a:bodyPr wrap="square">
            <a:spAutoFit/>
          </a:bodyPr>
          <a:lstStyle/>
          <a:p>
            <a:r>
              <a:rPr lang="el-GR" dirty="0"/>
              <a:t>Το συγκεκριμένο </a:t>
            </a:r>
            <a:r>
              <a:rPr lang="el-GR" dirty="0" smtClean="0"/>
              <a:t>καθοδηγούμενο</a:t>
            </a:r>
            <a:r>
              <a:rPr lang="de-DE" dirty="0" smtClean="0"/>
              <a:t> </a:t>
            </a:r>
            <a:r>
              <a:rPr lang="el-GR" dirty="0" smtClean="0"/>
              <a:t>διαδικτυακό </a:t>
            </a:r>
            <a:r>
              <a:rPr lang="el-GR" dirty="0"/>
              <a:t>περιβάλλον ακολουθεί μια παιδαγωγική προσέγγιση που στηρίζεται </a:t>
            </a:r>
            <a:r>
              <a:rPr lang="el-GR" dirty="0" smtClean="0"/>
              <a:t>στην</a:t>
            </a:r>
            <a:r>
              <a:rPr lang="de-DE" dirty="0" smtClean="0"/>
              <a:t> </a:t>
            </a:r>
            <a:r>
              <a:rPr lang="el-GR" dirty="0" smtClean="0"/>
              <a:t>ενεργό </a:t>
            </a:r>
            <a:r>
              <a:rPr lang="el-GR" dirty="0"/>
              <a:t>συμμετοχή των μαθητών, ώστε να αναπτύσσονται δυναμικά περιβάλλοντα μάθησης</a:t>
            </a:r>
          </a:p>
          <a:p>
            <a:r>
              <a:rPr lang="el-GR" dirty="0"/>
              <a:t>σε συνάρτηση με τις μεταβολές που συμβαίνουν στην εποχή μας. Η προσέγγιση αυτή </a:t>
            </a:r>
            <a:r>
              <a:rPr lang="el-GR" dirty="0" smtClean="0"/>
              <a:t>δεν</a:t>
            </a:r>
            <a:r>
              <a:rPr lang="de-DE" dirty="0" smtClean="0"/>
              <a:t> </a:t>
            </a:r>
            <a:r>
              <a:rPr lang="el-GR" dirty="0" smtClean="0"/>
              <a:t>επιχειρεί </a:t>
            </a:r>
            <a:r>
              <a:rPr lang="el-GR" dirty="0"/>
              <a:t>να προτείνει ένα αυστηρά καθορισμένο παιδαγωγικό πλαίσιο και </a:t>
            </a:r>
            <a:r>
              <a:rPr lang="el-GR" dirty="0" smtClean="0"/>
              <a:t>μέθοδο</a:t>
            </a:r>
            <a:r>
              <a:rPr lang="de-DE" dirty="0" smtClean="0"/>
              <a:t> </a:t>
            </a:r>
            <a:r>
              <a:rPr lang="el-GR" dirty="0" smtClean="0"/>
              <a:t>τεκμηρίωσης </a:t>
            </a:r>
            <a:r>
              <a:rPr lang="el-GR" dirty="0"/>
              <a:t>της μάθησης. Αντίθετα, στόχος της είναι να αποσαφηνίσει το σχήμα και </a:t>
            </a:r>
            <a:r>
              <a:rPr lang="el-GR" dirty="0" smtClean="0"/>
              <a:t>τη</a:t>
            </a:r>
            <a:r>
              <a:rPr lang="de-DE" dirty="0" smtClean="0"/>
              <a:t> </a:t>
            </a:r>
            <a:r>
              <a:rPr lang="el-GR" dirty="0" smtClean="0"/>
              <a:t>μορφή </a:t>
            </a:r>
            <a:r>
              <a:rPr lang="el-GR" dirty="0"/>
              <a:t>της παιδαγωγικής, καθώς και της μετακίνησης από τη μια γνωστική διαδικασία </a:t>
            </a:r>
            <a:r>
              <a:rPr lang="el-GR" dirty="0" smtClean="0"/>
              <a:t>στην</a:t>
            </a:r>
            <a:r>
              <a:rPr lang="de-DE" dirty="0" smtClean="0"/>
              <a:t> </a:t>
            </a:r>
            <a:r>
              <a:rPr lang="el-GR" dirty="0" smtClean="0"/>
              <a:t>άλλη</a:t>
            </a:r>
            <a:r>
              <a:rPr lang="el-GR" dirty="0"/>
              <a:t>. Στο σχεδιαστικό αυτό μοντέλο ο εκπαιδευτικός σχεδιάζει μαθησιακές ενότητες</a:t>
            </a:r>
          </a:p>
          <a:p>
            <a:r>
              <a:rPr lang="el-GR" dirty="0"/>
              <a:t>(</a:t>
            </a:r>
            <a:r>
              <a:rPr lang="el-GR" dirty="0" err="1"/>
              <a:t>Learning</a:t>
            </a:r>
            <a:r>
              <a:rPr lang="el-GR" dirty="0"/>
              <a:t> </a:t>
            </a:r>
            <a:r>
              <a:rPr lang="el-GR" dirty="0" err="1"/>
              <a:t>elements</a:t>
            </a:r>
            <a:r>
              <a:rPr lang="el-GR" dirty="0"/>
              <a:t>). Μία μαθησιακή ενότητα δεν έχει «χρονικούς» περιορισμούς‐ </a:t>
            </a:r>
            <a:r>
              <a:rPr lang="el-GR" dirty="0" smtClean="0"/>
              <a:t>δηλαδή</a:t>
            </a:r>
            <a:r>
              <a:rPr lang="de-DE" dirty="0" smtClean="0"/>
              <a:t> </a:t>
            </a:r>
            <a:r>
              <a:rPr lang="el-GR" dirty="0" smtClean="0"/>
              <a:t>μπορεί </a:t>
            </a:r>
            <a:r>
              <a:rPr lang="el-GR" dirty="0"/>
              <a:t>να σχεδιαστεί για μία διδακτική ώρα, για μία σειρά μαθημάτων ή ακόμα για </a:t>
            </a:r>
            <a:r>
              <a:rPr lang="el-GR" dirty="0" smtClean="0"/>
              <a:t>ένα</a:t>
            </a:r>
            <a:r>
              <a:rPr lang="de-DE" dirty="0" smtClean="0"/>
              <a:t> </a:t>
            </a:r>
            <a:r>
              <a:rPr lang="el-GR" dirty="0" smtClean="0"/>
              <a:t>ολόκληρο </a:t>
            </a:r>
            <a:r>
              <a:rPr lang="el-GR" dirty="0"/>
              <a:t>τρίμηνο. Μία μαθησιακή ενότητα ορίζεται ως «Μία συνεκτική </a:t>
            </a:r>
            <a:r>
              <a:rPr lang="el-GR" dirty="0" smtClean="0"/>
              <a:t>δέσμη</a:t>
            </a:r>
            <a:r>
              <a:rPr lang="de-DE" dirty="0" smtClean="0"/>
              <a:t> </a:t>
            </a:r>
            <a:r>
              <a:rPr lang="el-GR" dirty="0" smtClean="0"/>
              <a:t>μαθησιακών </a:t>
            </a:r>
            <a:r>
              <a:rPr lang="el-GR" dirty="0"/>
              <a:t>εμπειριών, μαθησιακών εργασιών ή δραστηριοτήτων, όπως ένα μάθημα ή μια</a:t>
            </a:r>
          </a:p>
          <a:p>
            <a:r>
              <a:rPr lang="el-GR" dirty="0"/>
              <a:t>σειρά μαθημάτων» (</a:t>
            </a:r>
            <a:r>
              <a:rPr lang="en-US" dirty="0" err="1"/>
              <a:t>Kalantzis</a:t>
            </a:r>
            <a:r>
              <a:rPr lang="en-US" dirty="0"/>
              <a:t> 2011:45</a:t>
            </a:r>
            <a:r>
              <a:rPr lang="en-US" dirty="0" smtClean="0"/>
              <a:t>)</a:t>
            </a:r>
          </a:p>
          <a:p>
            <a:endParaRPr lang="de-DE" dirty="0"/>
          </a:p>
          <a:p>
            <a:endParaRPr lang="de-DE" dirty="0" smtClean="0"/>
          </a:p>
          <a:p>
            <a:endParaRPr lang="de-DE" dirty="0"/>
          </a:p>
          <a:p>
            <a:r>
              <a:rPr lang="de-DE" sz="2400" b="1" dirty="0" smtClean="0"/>
              <a:t>Moderater Konstruktivismus  -  </a:t>
            </a:r>
            <a:r>
              <a:rPr lang="de-DE" sz="2400" b="1" dirty="0" err="1" smtClean="0"/>
              <a:t>Szenariendidaktik</a:t>
            </a:r>
            <a:endParaRPr lang="de-DE" sz="2400" b="1" dirty="0" smtClean="0"/>
          </a:p>
          <a:p>
            <a:r>
              <a:rPr lang="de-DE" dirty="0" smtClean="0"/>
              <a:t>(Roche, 2008)</a:t>
            </a:r>
            <a:endParaRPr lang="en-US" dirty="0"/>
          </a:p>
        </p:txBody>
      </p:sp>
    </p:spTree>
    <p:extLst>
      <p:ext uri="{BB962C8B-B14F-4D97-AF65-F5344CB8AC3E}">
        <p14:creationId xmlns:p14="http://schemas.microsoft.com/office/powerpoint/2010/main" val="894500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de-DE" dirty="0" smtClean="0"/>
              <a:t>Konstruktivismus – situatives Handeln</a:t>
            </a:r>
            <a:endParaRPr lang="en-US" dirty="0" smtClean="0"/>
          </a:p>
        </p:txBody>
      </p:sp>
      <p:sp>
        <p:nvSpPr>
          <p:cNvPr id="9219" name="Content Placeholder 2"/>
          <p:cNvSpPr>
            <a:spLocks noGrp="1"/>
          </p:cNvSpPr>
          <p:nvPr>
            <p:ph idx="1"/>
          </p:nvPr>
        </p:nvSpPr>
        <p:spPr/>
        <p:txBody>
          <a:bodyPr/>
          <a:lstStyle/>
          <a:p>
            <a:pPr algn="just" eaLnBrk="1" hangingPunct="1"/>
            <a:r>
              <a:rPr lang="de-DE" altLang="en-US" dirty="0" smtClean="0"/>
              <a:t>Interaktion der Menschen mit ihrer Umwelt spielt eine große Rolle</a:t>
            </a:r>
          </a:p>
          <a:p>
            <a:pPr algn="just" eaLnBrk="1" hangingPunct="1"/>
            <a:r>
              <a:rPr lang="de-DE" altLang="en-US" dirty="0" smtClean="0"/>
              <a:t>situatives </a:t>
            </a:r>
            <a:r>
              <a:rPr lang="de-DE" altLang="en-US" b="1" dirty="0" smtClean="0"/>
              <a:t>Handeln</a:t>
            </a:r>
            <a:r>
              <a:rPr lang="de-DE" altLang="en-US" dirty="0" smtClean="0"/>
              <a:t>: Gehirn konstruiert neue fremdsprachliche Muster anhand bereits bekannter Handlungsschemata</a:t>
            </a:r>
          </a:p>
          <a:p>
            <a:pPr eaLnBrk="1" hangingPunct="1"/>
            <a:endParaRPr lang="en-US" altLang="en-US" dirty="0" smtClean="0"/>
          </a:p>
        </p:txBody>
      </p:sp>
    </p:spTree>
    <p:extLst>
      <p:ext uri="{BB962C8B-B14F-4D97-AF65-F5344CB8AC3E}">
        <p14:creationId xmlns:p14="http://schemas.microsoft.com/office/powerpoint/2010/main" val="3317465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de-DE" altLang="en-US" b="1" smtClean="0"/>
              <a:t>konstruktive Operationen</a:t>
            </a:r>
            <a:endParaRPr lang="en-US" altLang="en-US" smtClean="0"/>
          </a:p>
        </p:txBody>
      </p:sp>
      <p:sp>
        <p:nvSpPr>
          <p:cNvPr id="3" name="Content Placeholder 2"/>
          <p:cNvSpPr>
            <a:spLocks noGrp="1"/>
          </p:cNvSpPr>
          <p:nvPr>
            <p:ph idx="1"/>
          </p:nvPr>
        </p:nvSpPr>
        <p:spPr/>
        <p:txBody>
          <a:bodyPr rtlCol="0">
            <a:normAutofit/>
          </a:bodyPr>
          <a:lstStyle/>
          <a:p>
            <a:pPr marL="811213" eaLnBrk="1" fontAlgn="auto" hangingPunct="1">
              <a:spcAft>
                <a:spcPts val="0"/>
              </a:spcAft>
              <a:buFont typeface="Arial" pitchFamily="34" charset="0"/>
              <a:buChar char="•"/>
              <a:defRPr/>
            </a:pPr>
            <a:endParaRPr lang="de-DE" b="1" dirty="0" smtClean="0"/>
          </a:p>
          <a:p>
            <a:pPr marL="811213" eaLnBrk="1" fontAlgn="auto" hangingPunct="1">
              <a:spcAft>
                <a:spcPts val="0"/>
              </a:spcAft>
              <a:buFont typeface="Arial" pitchFamily="34" charset="0"/>
              <a:buChar char="•"/>
              <a:defRPr/>
            </a:pPr>
            <a:r>
              <a:rPr lang="de-DE" b="1" dirty="0" smtClean="0"/>
              <a:t>Assimilation</a:t>
            </a:r>
            <a:r>
              <a:rPr lang="de-DE" dirty="0"/>
              <a:t>: Anpassung eines Menschen </a:t>
            </a:r>
            <a:r>
              <a:rPr lang="de-DE" dirty="0" smtClean="0"/>
              <a:t>an </a:t>
            </a:r>
            <a:r>
              <a:rPr lang="de-DE" dirty="0"/>
              <a:t>die sprachlich fremde </a:t>
            </a:r>
            <a:r>
              <a:rPr lang="de-DE" dirty="0" smtClean="0"/>
              <a:t>Umgebung</a:t>
            </a:r>
            <a:endParaRPr lang="de-DE" dirty="0"/>
          </a:p>
          <a:p>
            <a:pPr marL="811213" eaLnBrk="1" fontAlgn="auto" hangingPunct="1">
              <a:spcAft>
                <a:spcPts val="0"/>
              </a:spcAft>
              <a:buFont typeface="Arial" pitchFamily="34" charset="0"/>
              <a:buChar char="•"/>
              <a:defRPr/>
            </a:pPr>
            <a:r>
              <a:rPr lang="de-DE" b="1" dirty="0"/>
              <a:t>Akkommodation</a:t>
            </a:r>
            <a:r>
              <a:rPr lang="de-DE" dirty="0"/>
              <a:t>: Aufbauen eines kognitiven </a:t>
            </a:r>
            <a:r>
              <a:rPr lang="de-DE" dirty="0" smtClean="0"/>
              <a:t>Handlungsmusters, </a:t>
            </a:r>
            <a:r>
              <a:rPr lang="de-DE" dirty="0"/>
              <a:t>um gewisse fremdsprachliche Situationen zu </a:t>
            </a:r>
            <a:r>
              <a:rPr lang="de-DE" dirty="0" smtClean="0"/>
              <a:t>bewältigen</a:t>
            </a:r>
            <a:endParaRPr lang="de-DE" dirty="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63332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de-DE" altLang="en-US" smtClean="0"/>
              <a:t>Konstruktive Operationen im FSU</a:t>
            </a:r>
            <a:endParaRPr lang="en-US" altLang="en-US" smtClean="0"/>
          </a:p>
        </p:txBody>
      </p:sp>
      <p:sp>
        <p:nvSpPr>
          <p:cNvPr id="3" name="Content Placeholder 2"/>
          <p:cNvSpPr>
            <a:spLocks noGrp="1"/>
          </p:cNvSpPr>
          <p:nvPr>
            <p:ph idx="1"/>
          </p:nvPr>
        </p:nvSpPr>
        <p:spPr/>
        <p:txBody>
          <a:bodyPr rtlCol="0">
            <a:normAutofit fontScale="70000" lnSpcReduction="20000"/>
          </a:bodyPr>
          <a:lstStyle/>
          <a:p>
            <a:pPr marL="268288" indent="-268288" algn="just" eaLnBrk="1" fontAlgn="auto" hangingPunct="1">
              <a:spcAft>
                <a:spcPts val="0"/>
              </a:spcAft>
              <a:buFont typeface="Arial" pitchFamily="34" charset="0"/>
              <a:buChar char="•"/>
              <a:defRPr/>
            </a:pPr>
            <a:r>
              <a:rPr lang="de-DE" dirty="0">
                <a:solidFill>
                  <a:prstClr val="black"/>
                </a:solidFill>
              </a:rPr>
              <a:t>Lerner erreicht ein bestimmtes Erwerbsstadium (</a:t>
            </a:r>
            <a:r>
              <a:rPr lang="de-DE" b="1" dirty="0">
                <a:solidFill>
                  <a:prstClr val="black"/>
                </a:solidFill>
              </a:rPr>
              <a:t>assimiliert</a:t>
            </a:r>
            <a:r>
              <a:rPr lang="de-DE" dirty="0">
                <a:solidFill>
                  <a:prstClr val="black"/>
                </a:solidFill>
              </a:rPr>
              <a:t> sich an das sprachliche Fremde), nur dann kann er den angebotenen Input  verarbeiten (</a:t>
            </a:r>
            <a:r>
              <a:rPr lang="de-DE" b="1" dirty="0">
                <a:solidFill>
                  <a:prstClr val="black"/>
                </a:solidFill>
              </a:rPr>
              <a:t>akkommodiert </a:t>
            </a:r>
            <a:r>
              <a:rPr lang="de-DE" dirty="0">
                <a:solidFill>
                  <a:prstClr val="black"/>
                </a:solidFill>
              </a:rPr>
              <a:t>sich</a:t>
            </a:r>
            <a:r>
              <a:rPr lang="de-DE" dirty="0" smtClean="0">
                <a:solidFill>
                  <a:prstClr val="black"/>
                </a:solidFill>
              </a:rPr>
              <a:t>)</a:t>
            </a:r>
            <a:endParaRPr lang="de-DE" dirty="0">
              <a:solidFill>
                <a:prstClr val="black"/>
              </a:solidFill>
            </a:endParaRPr>
          </a:p>
          <a:p>
            <a:pPr marL="268288" indent="-268288" algn="just" eaLnBrk="1" fontAlgn="auto" hangingPunct="1">
              <a:spcAft>
                <a:spcPts val="0"/>
              </a:spcAft>
              <a:buFont typeface="Arial" pitchFamily="34" charset="0"/>
              <a:buChar char="•"/>
              <a:defRPr/>
            </a:pPr>
            <a:endParaRPr lang="de-DE" dirty="0">
              <a:solidFill>
                <a:prstClr val="black"/>
              </a:solidFill>
            </a:endParaRPr>
          </a:p>
          <a:p>
            <a:pPr marL="268288" indent="-268288" algn="just" eaLnBrk="1" fontAlgn="auto" hangingPunct="1">
              <a:spcAft>
                <a:spcPts val="0"/>
              </a:spcAft>
              <a:buFont typeface="Arial" pitchFamily="34" charset="0"/>
              <a:buChar char="•"/>
              <a:defRPr/>
            </a:pPr>
            <a:r>
              <a:rPr lang="de-DE" dirty="0">
                <a:solidFill>
                  <a:prstClr val="black"/>
                </a:solidFill>
              </a:rPr>
              <a:t>Lernsituationen:</a:t>
            </a:r>
          </a:p>
          <a:p>
            <a:pPr marL="714375" indent="-268288" eaLnBrk="1" fontAlgn="auto" hangingPunct="1">
              <a:spcAft>
                <a:spcPts val="0"/>
              </a:spcAft>
              <a:buFont typeface="Arial" pitchFamily="34" charset="0"/>
              <a:buChar char="•"/>
              <a:defRPr/>
            </a:pPr>
            <a:r>
              <a:rPr lang="de-DE" dirty="0">
                <a:solidFill>
                  <a:prstClr val="black"/>
                </a:solidFill>
              </a:rPr>
              <a:t>sollen komplexe , authentische sprachliche und nicht-sprachliche Erfahrungen </a:t>
            </a:r>
            <a:r>
              <a:rPr lang="de-DE" dirty="0" smtClean="0">
                <a:solidFill>
                  <a:prstClr val="black"/>
                </a:solidFill>
              </a:rPr>
              <a:t>ermöglichen</a:t>
            </a:r>
            <a:endParaRPr lang="de-DE" dirty="0">
              <a:solidFill>
                <a:prstClr val="black"/>
              </a:solidFill>
            </a:endParaRPr>
          </a:p>
          <a:p>
            <a:pPr marL="714375" indent="-268288" eaLnBrk="1" fontAlgn="auto" hangingPunct="1">
              <a:spcAft>
                <a:spcPts val="0"/>
              </a:spcAft>
              <a:buFont typeface="Arial" pitchFamily="34" charset="0"/>
              <a:buChar char="•"/>
              <a:defRPr/>
            </a:pPr>
            <a:r>
              <a:rPr lang="de-DE" dirty="0">
                <a:solidFill>
                  <a:prstClr val="black"/>
                </a:solidFill>
              </a:rPr>
              <a:t>Lerner </a:t>
            </a:r>
            <a:r>
              <a:rPr lang="de-DE" b="1" dirty="0">
                <a:solidFill>
                  <a:prstClr val="black"/>
                </a:solidFill>
              </a:rPr>
              <a:t>handeln</a:t>
            </a:r>
            <a:r>
              <a:rPr lang="de-DE" dirty="0">
                <a:solidFill>
                  <a:prstClr val="black"/>
                </a:solidFill>
              </a:rPr>
              <a:t> </a:t>
            </a:r>
            <a:r>
              <a:rPr lang="de-DE" dirty="0" smtClean="0">
                <a:solidFill>
                  <a:prstClr val="black"/>
                </a:solidFill>
              </a:rPr>
              <a:t>problemlösend </a:t>
            </a:r>
            <a:r>
              <a:rPr lang="de-DE" dirty="0" smtClean="0"/>
              <a:t>zu </a:t>
            </a:r>
            <a:r>
              <a:rPr lang="de-DE" dirty="0"/>
              <a:t>zweit oder in </a:t>
            </a:r>
            <a:r>
              <a:rPr lang="de-DE" dirty="0" smtClean="0"/>
              <a:t>Kleingruppen</a:t>
            </a:r>
            <a:endParaRPr lang="de-DE" dirty="0"/>
          </a:p>
          <a:p>
            <a:pPr marL="714375" indent="-268288" eaLnBrk="1" fontAlgn="auto" hangingPunct="1">
              <a:spcAft>
                <a:spcPts val="0"/>
              </a:spcAft>
              <a:buFont typeface="Arial" pitchFamily="34" charset="0"/>
              <a:buChar char="•"/>
              <a:defRPr/>
            </a:pPr>
            <a:r>
              <a:rPr lang="de-DE" dirty="0"/>
              <a:t>dichte Kommunikation ohne </a:t>
            </a:r>
            <a:r>
              <a:rPr lang="de-DE" dirty="0" smtClean="0"/>
              <a:t>Hemmungen</a:t>
            </a:r>
            <a:endParaRPr lang="de-DE" dirty="0"/>
          </a:p>
          <a:p>
            <a:pPr marL="714375" indent="-268288" eaLnBrk="1" fontAlgn="auto" hangingPunct="1">
              <a:spcAft>
                <a:spcPts val="0"/>
              </a:spcAft>
              <a:buFont typeface="Arial" pitchFamily="34" charset="0"/>
              <a:buChar char="•"/>
              <a:defRPr/>
            </a:pPr>
            <a:endParaRPr lang="de-DE" dirty="0"/>
          </a:p>
          <a:p>
            <a:pPr marL="268288" indent="-268288" eaLnBrk="1" fontAlgn="auto" hangingPunct="1">
              <a:spcAft>
                <a:spcPts val="0"/>
              </a:spcAft>
              <a:buFont typeface="Arial" pitchFamily="34" charset="0"/>
              <a:buChar char="•"/>
              <a:defRPr/>
            </a:pPr>
            <a:r>
              <a:rPr lang="de-DE" dirty="0"/>
              <a:t>Lernerautonomie wird </a:t>
            </a:r>
            <a:r>
              <a:rPr lang="de-DE" dirty="0" smtClean="0"/>
              <a:t>gefördert</a:t>
            </a:r>
            <a:endParaRPr lang="de-DE" dirty="0"/>
          </a:p>
          <a:p>
            <a:pPr marL="268288" indent="-268288" eaLnBrk="1" fontAlgn="auto" hangingPunct="1">
              <a:spcAft>
                <a:spcPts val="0"/>
              </a:spcAft>
              <a:buFont typeface="Arial" pitchFamily="34" charset="0"/>
              <a:buChar char="•"/>
              <a:defRPr/>
            </a:pPr>
            <a:endParaRPr lang="de-DE" dirty="0"/>
          </a:p>
          <a:p>
            <a:pPr marL="268288" indent="-268288" eaLnBrk="1" fontAlgn="auto" hangingPunct="1">
              <a:spcAft>
                <a:spcPts val="0"/>
              </a:spcAft>
              <a:buFont typeface="Arial" pitchFamily="34" charset="0"/>
              <a:buChar char="•"/>
              <a:defRPr/>
            </a:pPr>
            <a:r>
              <a:rPr lang="de-DE" dirty="0"/>
              <a:t>Projektunterricht ist </a:t>
            </a:r>
            <a:r>
              <a:rPr lang="de-DE" dirty="0" smtClean="0"/>
              <a:t>geeignet</a:t>
            </a:r>
            <a:endParaRPr lang="en-US" dirty="0"/>
          </a:p>
        </p:txBody>
      </p:sp>
    </p:spTree>
    <p:extLst>
      <p:ext uri="{BB962C8B-B14F-4D97-AF65-F5344CB8AC3E}">
        <p14:creationId xmlns:p14="http://schemas.microsoft.com/office/powerpoint/2010/main" val="396019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2674</Words>
  <Application>Microsoft Office PowerPoint</Application>
  <PresentationFormat>On-screen Show (4:3)</PresentationFormat>
  <Paragraphs>304</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Adobe Acrobat Document</vt:lpstr>
      <vt:lpstr>Digitale Unterrichtsszenarien auf der Basis des Fremdsprachencurriculums</vt:lpstr>
      <vt:lpstr>Digitale Unterrichtsszenarien auf der Basis des Fremdsprachencurriculums</vt:lpstr>
      <vt:lpstr>ΤΟ ΕΠΣ‐ΞΓ ΚΑΙ Η ΕΦΑΡΜΟΓΗ ΤΟΥ</vt:lpstr>
      <vt:lpstr>„Fünf-Schritte-Schema“, Meyer 2009</vt:lpstr>
      <vt:lpstr>ΕΚΠΑΙΔΕΥΤΙΚΕΣ ΠΡΟΣΕΓΓΙΣΕΙΣ ΤΟΥ ΕΠΣ‐ΞΓ</vt:lpstr>
      <vt:lpstr>PowerPoint Presentation</vt:lpstr>
      <vt:lpstr>Konstruktivismus – situatives Handeln</vt:lpstr>
      <vt:lpstr>konstruktive Operationen</vt:lpstr>
      <vt:lpstr>Konstruktive Operationen im FSU</vt:lpstr>
      <vt:lpstr>Moderater Konstruktivismus</vt:lpstr>
      <vt:lpstr>Moderater Konstruktivismus</vt:lpstr>
      <vt:lpstr>Kritische Kompetenz handlungsorientierter FSUnterricht und Szenariendidaktik</vt:lpstr>
      <vt:lpstr>Kritische Kompetenz handlungsorientierter FSUnterricht und Szenariendidaktik</vt:lpstr>
      <vt:lpstr>PowerPoint Presentation</vt:lpstr>
      <vt:lpstr>„Beispielszenarien für den Unterricht Deutsch als Fremdsprache konform mit dem einheitlichen Rahmencurriculum für  Fremdsprachen – basiert auf Materialien des Goethe Instituts” </vt:lpstr>
      <vt:lpstr>PowerPoint Presentation</vt:lpstr>
      <vt:lpstr>PowerPoint Presentation</vt:lpstr>
      <vt:lpstr>Wir lernen etwas Neues, wenn es an etwas bereits Bekanntes anknüpft</vt:lpstr>
      <vt:lpstr>Lernziele – was sollen die Lernenden lernen?</vt:lpstr>
      <vt:lpstr>Taxonomie von Lernzielen</vt:lpstr>
      <vt:lpstr>Taxonomie von Lernzielen</vt:lpstr>
      <vt:lpstr>Taxonomie von Lernzielen</vt:lpstr>
      <vt:lpstr>Aufgabe 3 – welche der folgenden Sätze beschreibt ein Lernziel? Warum (nicht)?</vt:lpstr>
      <vt:lpstr>Wie formuliert man Lernziele- Lernzielbereiche (Aufgabe)</vt:lpstr>
      <vt:lpstr>Aufgabe </vt:lpstr>
      <vt:lpstr>Verben zu Aufgabe </vt:lpstr>
      <vt:lpstr>PowerPoint Presentation</vt:lpstr>
      <vt:lpstr>PowerPoint Presentation</vt:lpstr>
      <vt:lpstr>PowerPoint Presentation</vt:lpstr>
      <vt:lpstr>PowerPoint Presentation</vt:lpstr>
      <vt:lpstr>Arbeitsblätter 6. SZENARIO – THEMA: REISEN UND VERKEHRSMITTEL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 Unterrichtsszenarien auf der Basis des Fremdsprachencurriculums</dc:title>
  <dc:creator>Dafni</dc:creator>
  <cp:lastModifiedBy>Dafni</cp:lastModifiedBy>
  <cp:revision>34</cp:revision>
  <dcterms:created xsi:type="dcterms:W3CDTF">2018-02-09T22:26:39Z</dcterms:created>
  <dcterms:modified xsi:type="dcterms:W3CDTF">2020-11-03T08:35:04Z</dcterms:modified>
</cp:coreProperties>
</file>