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fni" initials="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96"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3EA2B5E-4CC2-4D6D-8D35-555DFF980AC5}" type="datetimeFigureOut">
              <a:rPr lang="en-US" smtClean="0"/>
              <a:pPr/>
              <a:t>16-Apr-19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42DDB89-6927-401C-93C7-0A03E425A8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EA2B5E-4CC2-4D6D-8D35-555DFF980AC5}" type="datetimeFigureOut">
              <a:rPr lang="en-US" smtClean="0"/>
              <a:pPr/>
              <a:t>16-Apr-19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2DDB89-6927-401C-93C7-0A03E425A8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EA2B5E-4CC2-4D6D-8D35-555DFF980AC5}" type="datetimeFigureOut">
              <a:rPr lang="en-US" smtClean="0"/>
              <a:pPr/>
              <a:t>16-Apr-19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2DDB89-6927-401C-93C7-0A03E425A8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EA2B5E-4CC2-4D6D-8D35-555DFF980AC5}" type="datetimeFigureOut">
              <a:rPr lang="en-US" smtClean="0"/>
              <a:pPr/>
              <a:t>16-Apr-19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2DDB89-6927-401C-93C7-0A03E425A83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3EA2B5E-4CC2-4D6D-8D35-555DFF980AC5}" type="datetimeFigureOut">
              <a:rPr lang="en-US" smtClean="0"/>
              <a:pPr/>
              <a:t>16-Apr-19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2DDB89-6927-401C-93C7-0A03E425A83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3EA2B5E-4CC2-4D6D-8D35-555DFF980AC5}" type="datetimeFigureOut">
              <a:rPr lang="en-US" smtClean="0"/>
              <a:pPr/>
              <a:t>16-Apr-19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2DDB89-6927-401C-93C7-0A03E425A83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3EA2B5E-4CC2-4D6D-8D35-555DFF980AC5}" type="datetimeFigureOut">
              <a:rPr lang="en-US" smtClean="0"/>
              <a:pPr/>
              <a:t>16-Apr-19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42DDB89-6927-401C-93C7-0A03E425A83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3EA2B5E-4CC2-4D6D-8D35-555DFF980AC5}" type="datetimeFigureOut">
              <a:rPr lang="en-US" smtClean="0"/>
              <a:pPr/>
              <a:t>16-Apr-19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42DDB89-6927-401C-93C7-0A03E425A83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3EA2B5E-4CC2-4D6D-8D35-555DFF980AC5}" type="datetimeFigureOut">
              <a:rPr lang="en-US" smtClean="0"/>
              <a:pPr/>
              <a:t>16-Apr-19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42DDB89-6927-401C-93C7-0A03E425A8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3EA2B5E-4CC2-4D6D-8D35-555DFF980AC5}" type="datetimeFigureOut">
              <a:rPr lang="en-US" smtClean="0"/>
              <a:pPr/>
              <a:t>16-Apr-19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2DDB89-6927-401C-93C7-0A03E425A83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3EA2B5E-4CC2-4D6D-8D35-555DFF980AC5}" type="datetimeFigureOut">
              <a:rPr lang="en-US" smtClean="0"/>
              <a:pPr/>
              <a:t>16-Apr-19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42DDB89-6927-401C-93C7-0A03E425A83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3EA2B5E-4CC2-4D6D-8D35-555DFF980AC5}" type="datetimeFigureOut">
              <a:rPr lang="en-US" smtClean="0"/>
              <a:pPr/>
              <a:t>16-Apr-19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42DDB89-6927-401C-93C7-0A03E425A8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Szenariendidaktik</a:t>
            </a:r>
            <a:endParaRPr lang="en-US" dirty="0"/>
          </a:p>
        </p:txBody>
      </p:sp>
      <p:sp>
        <p:nvSpPr>
          <p:cNvPr id="3" name="Subtitle 2"/>
          <p:cNvSpPr>
            <a:spLocks noGrp="1"/>
          </p:cNvSpPr>
          <p:nvPr>
            <p:ph type="subTitle" idx="1"/>
          </p:nvPr>
        </p:nvSpPr>
        <p:spPr/>
        <p:txBody>
          <a:bodyPr/>
          <a:lstStyle/>
          <a:p>
            <a:r>
              <a:rPr lang="en-US" dirty="0" err="1" smtClean="0"/>
              <a:t>Der</a:t>
            </a:r>
            <a:r>
              <a:rPr lang="en-US" dirty="0" smtClean="0"/>
              <a:t> </a:t>
            </a:r>
            <a:r>
              <a:rPr lang="en-US" dirty="0" err="1" smtClean="0"/>
              <a:t>Königsweg</a:t>
            </a:r>
            <a:r>
              <a:rPr lang="en-US" dirty="0" smtClean="0"/>
              <a:t> </a:t>
            </a:r>
            <a:r>
              <a:rPr lang="en-US" dirty="0" err="1" smtClean="0"/>
              <a:t>zur</a:t>
            </a:r>
            <a:r>
              <a:rPr lang="en-US" dirty="0" smtClean="0"/>
              <a:t> </a:t>
            </a:r>
            <a:r>
              <a:rPr lang="en-US" dirty="0" err="1" smtClean="0"/>
              <a:t>Interkulturalität</a:t>
            </a:r>
            <a:endParaRPr lang="en-US" dirty="0"/>
          </a:p>
        </p:txBody>
      </p:sp>
      <p:sp>
        <p:nvSpPr>
          <p:cNvPr id="4" name="TextBox 3"/>
          <p:cNvSpPr txBox="1"/>
          <p:nvPr/>
        </p:nvSpPr>
        <p:spPr>
          <a:xfrm>
            <a:off x="609600" y="228600"/>
            <a:ext cx="7924800" cy="1754326"/>
          </a:xfrm>
          <a:prstGeom prst="rect">
            <a:avLst/>
          </a:prstGeom>
          <a:noFill/>
        </p:spPr>
        <p:txBody>
          <a:bodyPr wrap="square" rtlCol="0">
            <a:spAutoFit/>
          </a:bodyPr>
          <a:lstStyle/>
          <a:p>
            <a:pPr algn="r"/>
            <a:r>
              <a:rPr lang="en-US" dirty="0" smtClean="0">
                <a:latin typeface="Segoe UI" pitchFamily="34" charset="0"/>
                <a:ea typeface="Segoe UI" pitchFamily="34" charset="0"/>
                <a:cs typeface="Segoe UI" pitchFamily="34" charset="0"/>
              </a:rPr>
              <a:t>Datum: 11.12.2018</a:t>
            </a:r>
          </a:p>
          <a:p>
            <a:r>
              <a:rPr lang="en-US" dirty="0" err="1" smtClean="0">
                <a:latin typeface="Segoe UI" pitchFamily="34" charset="0"/>
                <a:ea typeface="Segoe UI" pitchFamily="34" charset="0"/>
                <a:cs typeface="Segoe UI" pitchFamily="34" charset="0"/>
              </a:rPr>
              <a:t>Nationale</a:t>
            </a:r>
            <a:r>
              <a:rPr lang="en-US" dirty="0" smtClean="0">
                <a:latin typeface="Segoe UI" pitchFamily="34" charset="0"/>
                <a:ea typeface="Segoe UI" pitchFamily="34" charset="0"/>
                <a:cs typeface="Segoe UI" pitchFamily="34" charset="0"/>
              </a:rPr>
              <a:t> und </a:t>
            </a:r>
            <a:r>
              <a:rPr lang="en-US" dirty="0" err="1" smtClean="0">
                <a:latin typeface="Segoe UI" pitchFamily="34" charset="0"/>
                <a:ea typeface="Segoe UI" pitchFamily="34" charset="0"/>
                <a:cs typeface="Segoe UI" pitchFamily="34" charset="0"/>
              </a:rPr>
              <a:t>Kapodistrias-Universität</a:t>
            </a:r>
            <a:r>
              <a:rPr lang="en-US" dirty="0" smtClean="0">
                <a:latin typeface="Segoe UI" pitchFamily="34" charset="0"/>
                <a:ea typeface="Segoe UI" pitchFamily="34" charset="0"/>
                <a:cs typeface="Segoe UI" pitchFamily="34" charset="0"/>
              </a:rPr>
              <a:t> </a:t>
            </a:r>
            <a:r>
              <a:rPr lang="en-US" dirty="0" err="1" smtClean="0">
                <a:latin typeface="Segoe UI" pitchFamily="34" charset="0"/>
                <a:ea typeface="Segoe UI" pitchFamily="34" charset="0"/>
                <a:cs typeface="Segoe UI" pitchFamily="34" charset="0"/>
              </a:rPr>
              <a:t>Athen</a:t>
            </a:r>
            <a:endParaRPr lang="en-US" dirty="0" smtClean="0">
              <a:latin typeface="Segoe UI" pitchFamily="34" charset="0"/>
              <a:ea typeface="Segoe UI" pitchFamily="34" charset="0"/>
              <a:cs typeface="Segoe UI" pitchFamily="34" charset="0"/>
            </a:endParaRPr>
          </a:p>
          <a:p>
            <a:r>
              <a:rPr lang="en-US" dirty="0" err="1" smtClean="0">
                <a:latin typeface="Segoe UI" pitchFamily="34" charset="0"/>
                <a:ea typeface="Segoe UI" pitchFamily="34" charset="0"/>
                <a:cs typeface="Segoe UI" pitchFamily="34" charset="0"/>
              </a:rPr>
              <a:t>Abteilung</a:t>
            </a:r>
            <a:r>
              <a:rPr lang="en-US" dirty="0" smtClean="0">
                <a:latin typeface="Segoe UI" pitchFamily="34" charset="0"/>
                <a:ea typeface="Segoe UI" pitchFamily="34" charset="0"/>
                <a:cs typeface="Segoe UI" pitchFamily="34" charset="0"/>
              </a:rPr>
              <a:t> fur Deutsche </a:t>
            </a:r>
            <a:r>
              <a:rPr lang="en-US" dirty="0" err="1" smtClean="0">
                <a:latin typeface="Segoe UI" pitchFamily="34" charset="0"/>
                <a:ea typeface="Segoe UI" pitchFamily="34" charset="0"/>
                <a:cs typeface="Segoe UI" pitchFamily="34" charset="0"/>
              </a:rPr>
              <a:t>Sprache</a:t>
            </a:r>
            <a:r>
              <a:rPr lang="en-US" dirty="0" smtClean="0">
                <a:latin typeface="Segoe UI" pitchFamily="34" charset="0"/>
                <a:ea typeface="Segoe UI" pitchFamily="34" charset="0"/>
                <a:cs typeface="Segoe UI" pitchFamily="34" charset="0"/>
              </a:rPr>
              <a:t> und </a:t>
            </a:r>
            <a:r>
              <a:rPr lang="en-US" dirty="0" err="1" smtClean="0">
                <a:latin typeface="Segoe UI" pitchFamily="34" charset="0"/>
                <a:ea typeface="Segoe UI" pitchFamily="34" charset="0"/>
                <a:cs typeface="Segoe UI" pitchFamily="34" charset="0"/>
              </a:rPr>
              <a:t>Literatur</a:t>
            </a:r>
            <a:endParaRPr lang="en-US" dirty="0" smtClean="0">
              <a:latin typeface="Segoe UI" pitchFamily="34" charset="0"/>
              <a:ea typeface="Segoe UI" pitchFamily="34" charset="0"/>
              <a:cs typeface="Segoe UI" pitchFamily="34" charset="0"/>
            </a:endParaRPr>
          </a:p>
          <a:p>
            <a:r>
              <a:rPr lang="en-US" dirty="0" smtClean="0">
                <a:latin typeface="Segoe UI" pitchFamily="34" charset="0"/>
                <a:ea typeface="Segoe UI" pitchFamily="34" charset="0"/>
                <a:cs typeface="Segoe UI" pitchFamily="34" charset="0"/>
              </a:rPr>
              <a:t>Seminar: </a:t>
            </a:r>
            <a:r>
              <a:rPr lang="en-US" dirty="0" err="1" smtClean="0">
                <a:latin typeface="Segoe UI" pitchFamily="34" charset="0"/>
                <a:ea typeface="Segoe UI" pitchFamily="34" charset="0"/>
                <a:cs typeface="Segoe UI" pitchFamily="34" charset="0"/>
              </a:rPr>
              <a:t>Unterrichtsplanung</a:t>
            </a:r>
            <a:endParaRPr lang="en-US" dirty="0" smtClean="0">
              <a:latin typeface="Segoe UI" pitchFamily="34" charset="0"/>
              <a:ea typeface="Segoe UI" pitchFamily="34" charset="0"/>
              <a:cs typeface="Segoe UI" pitchFamily="34" charset="0"/>
            </a:endParaRPr>
          </a:p>
          <a:p>
            <a:r>
              <a:rPr lang="en-US" dirty="0" err="1" smtClean="0">
                <a:latin typeface="Segoe UI" pitchFamily="34" charset="0"/>
                <a:ea typeface="Segoe UI" pitchFamily="34" charset="0"/>
                <a:cs typeface="Segoe UI" pitchFamily="34" charset="0"/>
              </a:rPr>
              <a:t>Seminarleiterin</a:t>
            </a:r>
            <a:r>
              <a:rPr lang="en-US" dirty="0" smtClean="0">
                <a:latin typeface="Segoe UI" pitchFamily="34" charset="0"/>
                <a:ea typeface="Segoe UI" pitchFamily="34" charset="0"/>
                <a:cs typeface="Segoe UI" pitchFamily="34" charset="0"/>
              </a:rPr>
              <a:t>: Prof. </a:t>
            </a:r>
            <a:r>
              <a:rPr lang="en-US" dirty="0">
                <a:latin typeface="Segoe UI" pitchFamily="34" charset="0"/>
                <a:ea typeface="Segoe UI" pitchFamily="34" charset="0"/>
                <a:cs typeface="Segoe UI" pitchFamily="34" charset="0"/>
              </a:rPr>
              <a:t>Dr. Dafni </a:t>
            </a:r>
            <a:r>
              <a:rPr lang="en-US" dirty="0" smtClean="0">
                <a:latin typeface="Segoe UI" pitchFamily="34" charset="0"/>
                <a:ea typeface="Segoe UI" pitchFamily="34" charset="0"/>
                <a:cs typeface="Segoe UI" pitchFamily="34" charset="0"/>
              </a:rPr>
              <a:t>Wiedenmayer</a:t>
            </a:r>
          </a:p>
          <a:p>
            <a:r>
              <a:rPr lang="en-US" dirty="0" smtClean="0">
                <a:latin typeface="Segoe UI" pitchFamily="34" charset="0"/>
                <a:ea typeface="Segoe UI" pitchFamily="34" charset="0"/>
                <a:cs typeface="Segoe UI" pitchFamily="34" charset="0"/>
              </a:rPr>
              <a:t>Referent: Dimitrios Bourtzi </a:t>
            </a:r>
            <a:endParaRPr lang="en-US" dirty="0">
              <a:latin typeface="Segoe UI" pitchFamily="34" charset="0"/>
              <a:ea typeface="Segoe UI" pitchFamily="34" charset="0"/>
              <a:cs typeface="Segoe UI" pitchFamily="34" charset="0"/>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2400" dirty="0" smtClean="0">
                <a:latin typeface="Segoe UI" pitchFamily="34" charset="0"/>
                <a:ea typeface="Segoe UI" pitchFamily="34" charset="0"/>
                <a:cs typeface="Segoe UI" pitchFamily="34" charset="0"/>
              </a:rPr>
              <a:t>In der Optimierungsphase werden die Ergebnisse und Rückmeldungen aus der ersten Vorstellungsrunde in die Arbeitsergebnisse der Gruppe eingearbeitet. Neben der optischen Überarbeitung für die Präsentation erfahren die Schüler im Zuge der sprachlichen Optimierung, welche Feinheiten im sprachlichen Ausdruck für die Bedeutungsdifferenzierung relevant sind, diskutieren sie in Hinblick auf die erarbeiteten Inhalte und entwickeln so ihre sprachlichen Kompetenzen weiter </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5. Die Optimierungsphase</a:t>
            </a:r>
            <a:endParaRPr lang="en-US" dirty="0">
              <a:latin typeface="Segoe UI" pitchFamily="34" charset="0"/>
              <a:ea typeface="Segoe UI" pitchFamily="34" charset="0"/>
              <a:cs typeface="Segoe UI" pitchFamily="34" charset="0"/>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strips(downLeft)">
                                      <p:cBhvr>
                                        <p:cTn id="13"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2400" dirty="0" smtClean="0">
                <a:latin typeface="Segoe UI" pitchFamily="34" charset="0"/>
                <a:ea typeface="Segoe UI" pitchFamily="34" charset="0"/>
                <a:cs typeface="Segoe UI" pitchFamily="34" charset="0"/>
              </a:rPr>
              <a:t>Obligatorischer Teil eines jeden Szenarios. Kern der Szenariendidaktik</a:t>
            </a:r>
          </a:p>
          <a:p>
            <a:r>
              <a:rPr lang="de-DE" sz="2400" dirty="0" smtClean="0">
                <a:latin typeface="Segoe UI" pitchFamily="34" charset="0"/>
                <a:ea typeface="Segoe UI" pitchFamily="34" charset="0"/>
                <a:cs typeface="Segoe UI" pitchFamily="34" charset="0"/>
              </a:rPr>
              <a:t>Teilergebnisse zu einem Ganzen zusammenfügen und die Klasse hat Zugang dazu</a:t>
            </a:r>
          </a:p>
          <a:p>
            <a:r>
              <a:rPr lang="de-DE" sz="2400" dirty="0" smtClean="0">
                <a:latin typeface="Segoe UI" pitchFamily="34" charset="0"/>
                <a:ea typeface="Segoe UI" pitchFamily="34" charset="0"/>
                <a:cs typeface="Segoe UI" pitchFamily="34" charset="0"/>
              </a:rPr>
              <a:t>Vorstellung und Begründung ihrer eigenen Arbeit</a:t>
            </a:r>
          </a:p>
          <a:p>
            <a:r>
              <a:rPr lang="de-DE" sz="2400" dirty="0" smtClean="0">
                <a:latin typeface="Segoe UI" pitchFamily="34" charset="0"/>
                <a:ea typeface="Segoe UI" pitchFamily="34" charset="0"/>
                <a:cs typeface="Segoe UI" pitchFamily="34" charset="0"/>
              </a:rPr>
              <a:t>Anwendung der dafür nötigen Technicken</a:t>
            </a:r>
          </a:p>
          <a:p>
            <a:r>
              <a:rPr lang="de-DE" sz="2400" dirty="0" smtClean="0">
                <a:latin typeface="Segoe UI" pitchFamily="34" charset="0"/>
                <a:ea typeface="Segoe UI" pitchFamily="34" charset="0"/>
                <a:cs typeface="Segoe UI" pitchFamily="34" charset="0"/>
              </a:rPr>
              <a:t>Souveräne Vertretung der Ergebnisse</a:t>
            </a:r>
          </a:p>
          <a:p>
            <a:r>
              <a:rPr lang="de-DE" sz="2400" dirty="0" smtClean="0">
                <a:latin typeface="Segoe UI" pitchFamily="34" charset="0"/>
                <a:ea typeface="Segoe UI" pitchFamily="34" charset="0"/>
                <a:cs typeface="Segoe UI" pitchFamily="34" charset="0"/>
              </a:rPr>
              <a:t>Präsentation der Ergebnisse in Form von Vorträgen</a:t>
            </a:r>
          </a:p>
          <a:p>
            <a:r>
              <a:rPr lang="de-DE" sz="2400" dirty="0" smtClean="0">
                <a:latin typeface="Segoe UI" pitchFamily="34" charset="0"/>
                <a:ea typeface="Segoe UI" pitchFamily="34" charset="0"/>
                <a:cs typeface="Segoe UI" pitchFamily="34" charset="0"/>
              </a:rPr>
              <a:t>Alle Schüler profitieren von der Vielfalt der bearbeiteten Teilaspekte zu einem Thema</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6. Präsentation</a:t>
            </a:r>
            <a:endParaRPr lang="en-US" dirty="0">
              <a:latin typeface="Segoe UI" pitchFamily="34" charset="0"/>
              <a:ea typeface="Segoe UI" pitchFamily="34" charset="0"/>
              <a:cs typeface="Segoe UI" pitchFamily="34" charset="0"/>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linds(horizontal)">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blinds(horizontal)">
                                      <p:cBhvr>
                                        <p:cTn id="18" dur="5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blinds(horizontal)">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blinds(horizontal)">
                                      <p:cBhvr>
                                        <p:cTn id="28" dur="500"/>
                                        <p:tgtEl>
                                          <p:spTgt spid="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blinds(horizontal)">
                                      <p:cBhvr>
                                        <p:cTn id="33" dur="500"/>
                                        <p:tgtEl>
                                          <p:spTgt spid="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blinds(horizontal)">
                                      <p:cBhvr>
                                        <p:cTn id="38" dur="500"/>
                                        <p:tgtEl>
                                          <p:spTgt spid="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blinds(horizontal)">
                                      <p:cBhvr>
                                        <p:cTn id="43"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2400" dirty="0" smtClean="0">
                <a:latin typeface="Segoe UI" pitchFamily="34" charset="0"/>
                <a:ea typeface="Segoe UI" pitchFamily="34" charset="0"/>
                <a:cs typeface="Segoe UI" pitchFamily="34" charset="0"/>
              </a:rPr>
              <a:t>Nicht zu unterschätzen ist der Lerngewinn der Schüler dadurch, dass sie sich offen der Bewertung und der Kritik von Mitschülern und Lehrern stellen und darauf reagieren. Auch hier wird der interkulturelle Dialog möglich und eröffnet. Er kann durch eine gemeinsame Reflexion über gewonnene Erkenntnisse, über Lernzuwachs und über Möglichkeiten der Erweiterung weitergeführt werden </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normAutofit/>
          </a:bodyPr>
          <a:lstStyle/>
          <a:p>
            <a:r>
              <a:rPr lang="de-DE" dirty="0" smtClean="0"/>
              <a:t>7. </a:t>
            </a:r>
            <a:r>
              <a:rPr lang="de-DE" dirty="0" smtClean="0">
                <a:latin typeface="Segoe UI" pitchFamily="34" charset="0"/>
                <a:ea typeface="Segoe UI" pitchFamily="34" charset="0"/>
                <a:cs typeface="Segoe UI" pitchFamily="34" charset="0"/>
              </a:rPr>
              <a:t>Die abschließende Reflexion</a:t>
            </a:r>
            <a:endParaRPr lang="en-US" dirty="0"/>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edge">
                                      <p:cBhvr>
                                        <p:cTn id="13"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de-DE" sz="2400" dirty="0" smtClean="0">
                <a:latin typeface="Segoe UI" pitchFamily="34" charset="0"/>
                <a:ea typeface="Segoe UI" pitchFamily="34" charset="0"/>
                <a:cs typeface="Segoe UI" pitchFamily="34" charset="0"/>
              </a:rPr>
              <a:t>Kommunikationsbezogene Kompetenzen stehen im Vordergrund (allgemeine kommunikative Kompetenz, kritische Kompetenz)</a:t>
            </a:r>
          </a:p>
          <a:p>
            <a:r>
              <a:rPr lang="de-DE" sz="2400" dirty="0" smtClean="0">
                <a:latin typeface="Segoe UI" pitchFamily="34" charset="0"/>
                <a:ea typeface="Segoe UI" pitchFamily="34" charset="0"/>
                <a:cs typeface="Segoe UI" pitchFamily="34" charset="0"/>
              </a:rPr>
              <a:t>Lerner werden als vollständige Persönlichkeiten und nicht als passive Empfänger vom Wissen</a:t>
            </a:r>
          </a:p>
          <a:p>
            <a:r>
              <a:rPr lang="de-DE" sz="2400" dirty="0" smtClean="0">
                <a:latin typeface="Segoe UI" pitchFamily="34" charset="0"/>
                <a:ea typeface="Segoe UI" pitchFamily="34" charset="0"/>
                <a:cs typeface="Segoe UI" pitchFamily="34" charset="0"/>
              </a:rPr>
              <a:t>Interesse, Neigungen, Fähigkeiten der Lernende werden nicht vernachlässigt, sondern erstarkt</a:t>
            </a:r>
          </a:p>
          <a:p>
            <a:r>
              <a:rPr lang="de-DE" sz="2400" dirty="0" smtClean="0">
                <a:latin typeface="Segoe UI" pitchFamily="34" charset="0"/>
                <a:ea typeface="Segoe UI" pitchFamily="34" charset="0"/>
                <a:cs typeface="Segoe UI" pitchFamily="34" charset="0"/>
              </a:rPr>
              <a:t>Vorbereitung der Lernende auf die reale Welt, d.h. </a:t>
            </a:r>
            <a:r>
              <a:rPr lang="de-DE" sz="2400" smtClean="0">
                <a:latin typeface="Segoe UI" pitchFamily="34" charset="0"/>
                <a:ea typeface="Segoe UI" pitchFamily="34" charset="0"/>
                <a:cs typeface="Segoe UI" pitchFamily="34" charset="0"/>
              </a:rPr>
              <a:t>interkulturelle Kompetenzen entwickeln</a:t>
            </a:r>
            <a:endParaRPr lang="de-DE" sz="2400" dirty="0" smtClean="0">
              <a:latin typeface="Segoe UI" pitchFamily="34" charset="0"/>
              <a:ea typeface="Segoe UI" pitchFamily="34" charset="0"/>
              <a:cs typeface="Segoe UI" pitchFamily="34" charset="0"/>
            </a:endParaRPr>
          </a:p>
          <a:p>
            <a:r>
              <a:rPr lang="de-DE" sz="2400" dirty="0" smtClean="0">
                <a:latin typeface="Segoe UI" pitchFamily="34" charset="0"/>
                <a:ea typeface="Segoe UI" pitchFamily="34" charset="0"/>
                <a:cs typeface="Segoe UI" pitchFamily="34" charset="0"/>
              </a:rPr>
              <a:t>Autonomie, Zuständigkeit, Zugehörigkeit werden gefördert</a:t>
            </a:r>
          </a:p>
          <a:p>
            <a:r>
              <a:rPr lang="de-DE" sz="2400" dirty="0" smtClean="0">
                <a:latin typeface="Segoe UI" pitchFamily="34" charset="0"/>
                <a:ea typeface="Segoe UI" pitchFamily="34" charset="0"/>
                <a:cs typeface="Segoe UI" pitchFamily="34" charset="0"/>
              </a:rPr>
              <a:t>Auch homogene Gruppe sind heterogen</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t>Was lässt sich ableiten?</a:t>
            </a:r>
            <a:endParaRPr lang="en-US" dirty="0"/>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checkerboard(across)">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checkerboard(across)">
                                      <p:cBhvr>
                                        <p:cTn id="18" dur="5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checkerboard(across)">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checkerboard(across)">
                                      <p:cBhvr>
                                        <p:cTn id="28" dur="500"/>
                                        <p:tgtEl>
                                          <p:spTgt spid="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checkerboard(across)">
                                      <p:cBhvr>
                                        <p:cTn id="33" dur="500"/>
                                        <p:tgtEl>
                                          <p:spTgt spid="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checkerboard(across)">
                                      <p:cBhvr>
                                        <p:cTn id="38"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438400"/>
            <a:ext cx="7239000" cy="584775"/>
          </a:xfrm>
          <a:prstGeom prst="rect">
            <a:avLst/>
          </a:prstGeom>
          <a:noFill/>
        </p:spPr>
        <p:txBody>
          <a:bodyPr wrap="square" rtlCol="0">
            <a:spAutoFit/>
          </a:bodyPr>
          <a:lstStyle/>
          <a:p>
            <a:r>
              <a:rPr lang="de-DE" sz="3200" dirty="0" smtClean="0">
                <a:latin typeface="Segoe UI" pitchFamily="34" charset="0"/>
                <a:ea typeface="Segoe UI" pitchFamily="34" charset="0"/>
                <a:cs typeface="Segoe UI" pitchFamily="34" charset="0"/>
              </a:rPr>
              <a:t>Vielen Dank für Ihre Aufmerksamkeit!</a:t>
            </a:r>
            <a:endParaRPr lang="en-US" sz="3200" dirty="0">
              <a:latin typeface="Segoe UI" pitchFamily="34" charset="0"/>
              <a:ea typeface="Segoe UI" pitchFamily="34" charset="0"/>
              <a:cs typeface="Segoe UI" pitchFamily="34"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de-DE" sz="2400" i="1" dirty="0" smtClean="0">
                <a:latin typeface="Segoe UI" pitchFamily="34" charset="0"/>
                <a:ea typeface="Segoe UI" pitchFamily="34" charset="0"/>
                <a:cs typeface="Segoe UI" pitchFamily="34" charset="0"/>
              </a:rPr>
              <a:t>Moderater Konstruktivismus:</a:t>
            </a:r>
          </a:p>
          <a:p>
            <a:pPr>
              <a:buNone/>
            </a:pPr>
            <a:endParaRPr lang="de-DE" sz="2400" i="1" dirty="0" smtClean="0">
              <a:latin typeface="Segoe UI" pitchFamily="34" charset="0"/>
              <a:ea typeface="Segoe UI" pitchFamily="34" charset="0"/>
              <a:cs typeface="Segoe UI" pitchFamily="34" charset="0"/>
            </a:endParaRPr>
          </a:p>
          <a:p>
            <a:r>
              <a:rPr lang="de-DE" sz="2400" dirty="0" smtClean="0">
                <a:latin typeface="Segoe UI" pitchFamily="34" charset="0"/>
                <a:ea typeface="Segoe UI" pitchFamily="34" charset="0"/>
                <a:cs typeface="Segoe UI" pitchFamily="34" charset="0"/>
              </a:rPr>
              <a:t>Lernen durch die Gestaltung einer komplexen und kontextualisierten Lernumgebung (lebensorientiert)</a:t>
            </a:r>
          </a:p>
          <a:p>
            <a:r>
              <a:rPr lang="de-DE" sz="2400" dirty="0" smtClean="0">
                <a:latin typeface="Segoe UI" pitchFamily="34" charset="0"/>
                <a:ea typeface="Segoe UI" pitchFamily="34" charset="0"/>
                <a:cs typeface="Segoe UI" pitchFamily="34" charset="0"/>
              </a:rPr>
              <a:t>Aktive Teilnahme der Lerner an dem Lernprozess. Selbständigkeit wird gefördert</a:t>
            </a:r>
          </a:p>
          <a:p>
            <a:r>
              <a:rPr lang="de-DE" sz="2400" dirty="0" smtClean="0">
                <a:latin typeface="Segoe UI" pitchFamily="34" charset="0"/>
                <a:ea typeface="Segoe UI" pitchFamily="34" charset="0"/>
                <a:cs typeface="Segoe UI" pitchFamily="34" charset="0"/>
              </a:rPr>
              <a:t>Experiment führt zur Weiterentwicklung</a:t>
            </a:r>
          </a:p>
          <a:p>
            <a:r>
              <a:rPr lang="de-DE" sz="2400" dirty="0" smtClean="0">
                <a:latin typeface="Segoe UI" pitchFamily="34" charset="0"/>
                <a:ea typeface="Segoe UI" pitchFamily="34" charset="0"/>
                <a:cs typeface="Segoe UI" pitchFamily="34" charset="0"/>
              </a:rPr>
              <a:t>Kommunikativer FSU. Authentische Texte werden verwendet</a:t>
            </a:r>
          </a:p>
          <a:p>
            <a:r>
              <a:rPr lang="de-DE" sz="2400" dirty="0" smtClean="0">
                <a:latin typeface="Segoe UI" pitchFamily="34" charset="0"/>
                <a:ea typeface="Segoe UI" pitchFamily="34" charset="0"/>
                <a:cs typeface="Segoe UI" pitchFamily="34" charset="0"/>
              </a:rPr>
              <a:t>Entwicklung der kritischen Kompetenz durch die Bearbeitung von Aufgaben (zß. Bewertung der Bedeutung)</a:t>
            </a:r>
          </a:p>
          <a:p>
            <a:pPr>
              <a:buNone/>
            </a:pP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Theoretische Grundlage</a:t>
            </a:r>
            <a:endParaRPr lang="en-US" dirty="0">
              <a:latin typeface="Segoe UI" pitchFamily="34" charset="0"/>
              <a:ea typeface="Segoe UI" pitchFamily="34" charset="0"/>
              <a:cs typeface="Segoe UI"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checkerboard(across)">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checkerboard(across)">
                                      <p:cBhvr>
                                        <p:cTn id="18" dur="5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checkerboard(across)">
                                      <p:cBhvr>
                                        <p:cTn id="23" dur="5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checkerboard(across)">
                                      <p:cBhvr>
                                        <p:cTn id="28" dur="500"/>
                                        <p:tgtEl>
                                          <p:spTgt spid="2">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checkerboard(across)">
                                      <p:cBhvr>
                                        <p:cTn id="33" dur="500"/>
                                        <p:tgtEl>
                                          <p:spTgt spid="2">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checkerboard(across)">
                                      <p:cBhvr>
                                        <p:cTn id="38"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png"/>
          <p:cNvPicPr>
            <a:picLocks noGrp="1" noChangeAspect="1"/>
          </p:cNvPicPr>
          <p:nvPr>
            <p:ph idx="1"/>
          </p:nvPr>
        </p:nvPicPr>
        <p:blipFill>
          <a:blip r:embed="rId2" cstate="print"/>
          <a:stretch>
            <a:fillRect/>
          </a:stretch>
        </p:blipFill>
        <p:spPr>
          <a:xfrm>
            <a:off x="152400" y="1219200"/>
            <a:ext cx="8839200" cy="5410200"/>
          </a:xfrm>
        </p:spPr>
      </p:pic>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Was ist ein Lernszenario?</a:t>
            </a:r>
            <a:endParaRPr lang="en-US" dirty="0">
              <a:latin typeface="Segoe UI" pitchFamily="34" charset="0"/>
              <a:ea typeface="Segoe UI" pitchFamily="34" charset="0"/>
              <a:cs typeface="Segoe UI"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69531295"/>
              </p:ext>
            </p:extLst>
          </p:nvPr>
        </p:nvGraphicFramePr>
        <p:xfrm>
          <a:off x="457200" y="1481138"/>
          <a:ext cx="8229600" cy="4174688"/>
        </p:xfrm>
        <a:graphic>
          <a:graphicData uri="http://schemas.openxmlformats.org/drawingml/2006/table">
            <a:tbl>
              <a:tblPr firstRow="1" bandRow="1">
                <a:tableStyleId>{5C22544A-7EE6-4342-B048-85BDC9FD1C3A}</a:tableStyleId>
              </a:tblPr>
              <a:tblGrid>
                <a:gridCol w="4114800"/>
                <a:gridCol w="4114800"/>
              </a:tblGrid>
              <a:tr h="481608">
                <a:tc>
                  <a:txBody>
                    <a:bodyPr/>
                    <a:lstStyle/>
                    <a:p>
                      <a:r>
                        <a:rPr lang="de-DE" sz="2400" i="1" dirty="0" smtClean="0">
                          <a:latin typeface="Segoe UI" pitchFamily="34" charset="0"/>
                          <a:ea typeface="Segoe UI" pitchFamily="34" charset="0"/>
                          <a:cs typeface="Segoe UI" pitchFamily="34" charset="0"/>
                        </a:rPr>
                        <a:t>Lernszenario:</a:t>
                      </a:r>
                      <a:endParaRPr lang="en-US" sz="2400" i="1" dirty="0">
                        <a:latin typeface="Segoe UI" pitchFamily="34" charset="0"/>
                        <a:ea typeface="Segoe UI" pitchFamily="34" charset="0"/>
                        <a:cs typeface="Segoe UI" pitchFamily="34" charset="0"/>
                      </a:endParaRPr>
                    </a:p>
                  </a:txBody>
                  <a:tcPr/>
                </a:tc>
                <a:tc>
                  <a:txBody>
                    <a:bodyPr/>
                    <a:lstStyle/>
                    <a:p>
                      <a:r>
                        <a:rPr lang="de-DE" sz="2400" i="1" dirty="0" smtClean="0">
                          <a:latin typeface="Segoe UI" pitchFamily="34" charset="0"/>
                          <a:ea typeface="Segoe UI" pitchFamily="34" charset="0"/>
                          <a:cs typeface="Segoe UI" pitchFamily="34" charset="0"/>
                        </a:rPr>
                        <a:t>Lehrskizze</a:t>
                      </a:r>
                      <a:r>
                        <a:rPr lang="de-DE" sz="2400" i="1" dirty="0" smtClean="0">
                          <a:latin typeface="Segoe UI" pitchFamily="34" charset="0"/>
                          <a:ea typeface="Segoe UI" pitchFamily="34" charset="0"/>
                          <a:cs typeface="Segoe UI" pitchFamily="34" charset="0"/>
                        </a:rPr>
                        <a:t>:</a:t>
                      </a:r>
                      <a:endParaRPr lang="en-US" sz="2400" i="1" dirty="0">
                        <a:latin typeface="Segoe UI" pitchFamily="34" charset="0"/>
                        <a:ea typeface="Segoe UI" pitchFamily="34" charset="0"/>
                        <a:cs typeface="Segoe UI" pitchFamily="34" charset="0"/>
                      </a:endParaRPr>
                    </a:p>
                  </a:txBody>
                  <a:tcPr/>
                </a:tc>
              </a:tr>
              <a:tr h="866894">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Thematisch geteilt (allgemein)</a:t>
                      </a:r>
                    </a:p>
                  </a:txBody>
                  <a:tcPr/>
                </a:tc>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Plant eine bzw.</a:t>
                      </a:r>
                      <a:r>
                        <a:rPr lang="de-DE" sz="2400" baseline="0" dirty="0" smtClean="0">
                          <a:latin typeface="Segoe UI" pitchFamily="34" charset="0"/>
                          <a:ea typeface="Segoe UI" pitchFamily="34" charset="0"/>
                          <a:cs typeface="Segoe UI" pitchFamily="34" charset="0"/>
                        </a:rPr>
                        <a:t> zwei Unterrichtsstunden (spezifisch)</a:t>
                      </a:r>
                      <a:endParaRPr lang="en-US" sz="2400" dirty="0">
                        <a:latin typeface="Segoe UI" pitchFamily="34" charset="0"/>
                        <a:ea typeface="Segoe UI" pitchFamily="34" charset="0"/>
                        <a:cs typeface="Segoe UI" pitchFamily="34" charset="0"/>
                      </a:endParaRPr>
                    </a:p>
                  </a:txBody>
                  <a:tcPr/>
                </a:tc>
              </a:tr>
              <a:tr h="1637466">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Keine zeitliche </a:t>
                      </a:r>
                      <a:r>
                        <a:rPr lang="de-DE" sz="2400" dirty="0" smtClean="0">
                          <a:latin typeface="Segoe UI" pitchFamily="34" charset="0"/>
                          <a:ea typeface="Segoe UI" pitchFamily="34" charset="0"/>
                          <a:cs typeface="Segoe UI" pitchFamily="34" charset="0"/>
                        </a:rPr>
                        <a:t>Begrenzung </a:t>
                      </a:r>
                      <a:r>
                        <a:rPr lang="de-DE" sz="2400" dirty="0" smtClean="0">
                          <a:latin typeface="Segoe UI" pitchFamily="34" charset="0"/>
                          <a:ea typeface="Segoe UI" pitchFamily="34" charset="0"/>
                          <a:cs typeface="Segoe UI" pitchFamily="34" charset="0"/>
                        </a:rPr>
                        <a:t>(kann für viele UE </a:t>
                      </a:r>
                      <a:r>
                        <a:rPr lang="de-DE" sz="2400" dirty="0" smtClean="0">
                          <a:latin typeface="Segoe UI" pitchFamily="34" charset="0"/>
                          <a:ea typeface="Segoe UI" pitchFamily="34" charset="0"/>
                          <a:cs typeface="Segoe UI" pitchFamily="34" charset="0"/>
                        </a:rPr>
                        <a:t>gültig </a:t>
                      </a:r>
                      <a:r>
                        <a:rPr lang="de-DE" sz="2400" dirty="0" smtClean="0">
                          <a:latin typeface="Segoe UI" pitchFamily="34" charset="0"/>
                          <a:ea typeface="Segoe UI" pitchFamily="34" charset="0"/>
                          <a:cs typeface="Segoe UI" pitchFamily="34" charset="0"/>
                        </a:rPr>
                        <a:t>sein bzw.</a:t>
                      </a:r>
                      <a:r>
                        <a:rPr lang="de-DE" sz="2400" baseline="0" dirty="0" smtClean="0">
                          <a:latin typeface="Segoe UI" pitchFamily="34" charset="0"/>
                          <a:ea typeface="Segoe UI" pitchFamily="34" charset="0"/>
                          <a:cs typeface="Segoe UI" pitchFamily="34" charset="0"/>
                        </a:rPr>
                        <a:t> für das ganze Bildungssystem)</a:t>
                      </a:r>
                      <a:endParaRPr lang="en-US" sz="2400" dirty="0">
                        <a:latin typeface="Segoe UI" pitchFamily="34" charset="0"/>
                        <a:ea typeface="Segoe UI" pitchFamily="34" charset="0"/>
                        <a:cs typeface="Segoe UI" pitchFamily="34" charset="0"/>
                      </a:endParaRPr>
                    </a:p>
                  </a:txBody>
                  <a:tcPr/>
                </a:tc>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Zeitliche </a:t>
                      </a:r>
                      <a:r>
                        <a:rPr lang="de-DE" sz="2400" dirty="0" smtClean="0">
                          <a:latin typeface="Segoe UI" pitchFamily="34" charset="0"/>
                          <a:ea typeface="Segoe UI" pitchFamily="34" charset="0"/>
                          <a:cs typeface="Segoe UI" pitchFamily="34" charset="0"/>
                        </a:rPr>
                        <a:t>Begrenzung </a:t>
                      </a:r>
                      <a:r>
                        <a:rPr lang="de-DE" sz="2400" dirty="0" smtClean="0">
                          <a:latin typeface="Segoe UI" pitchFamily="34" charset="0"/>
                          <a:ea typeface="Segoe UI" pitchFamily="34" charset="0"/>
                          <a:cs typeface="Segoe UI" pitchFamily="34" charset="0"/>
                        </a:rPr>
                        <a:t>der Schritte (jede Aufgabe ist eine bestimmte Dauer zugewiesen)</a:t>
                      </a:r>
                      <a:endParaRPr lang="en-US" sz="2400" dirty="0">
                        <a:latin typeface="Segoe UI" pitchFamily="34" charset="0"/>
                        <a:ea typeface="Segoe UI" pitchFamily="34" charset="0"/>
                        <a:cs typeface="Segoe UI" pitchFamily="34" charset="0"/>
                      </a:endParaRPr>
                    </a:p>
                  </a:txBody>
                  <a:tcPr/>
                </a:tc>
              </a:tr>
              <a:tr h="866894">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Kann aus verschiedenen </a:t>
                      </a:r>
                      <a:r>
                        <a:rPr lang="de-DE" sz="2400" dirty="0" smtClean="0">
                          <a:latin typeface="Segoe UI" pitchFamily="34" charset="0"/>
                          <a:ea typeface="Segoe UI" pitchFamily="34" charset="0"/>
                          <a:cs typeface="Segoe UI" pitchFamily="34" charset="0"/>
                        </a:rPr>
                        <a:t>Lehrskizzen </a:t>
                      </a:r>
                      <a:r>
                        <a:rPr lang="de-DE" sz="2400" dirty="0" smtClean="0">
                          <a:latin typeface="Segoe UI" pitchFamily="34" charset="0"/>
                          <a:ea typeface="Segoe UI" pitchFamily="34" charset="0"/>
                          <a:cs typeface="Segoe UI" pitchFamily="34" charset="0"/>
                        </a:rPr>
                        <a:t>bestehen</a:t>
                      </a:r>
                      <a:r>
                        <a:rPr lang="de-DE" sz="2400" baseline="0" dirty="0" smtClean="0">
                          <a:latin typeface="Segoe UI" pitchFamily="34" charset="0"/>
                          <a:ea typeface="Segoe UI" pitchFamily="34" charset="0"/>
                          <a:cs typeface="Segoe UI" pitchFamily="34" charset="0"/>
                        </a:rPr>
                        <a:t> </a:t>
                      </a:r>
                      <a:endParaRPr lang="en-US" sz="2400" dirty="0">
                        <a:latin typeface="Segoe UI" pitchFamily="34" charset="0"/>
                        <a:ea typeface="Segoe UI" pitchFamily="34" charset="0"/>
                        <a:cs typeface="Segoe UI" pitchFamily="34" charset="0"/>
                      </a:endParaRPr>
                    </a:p>
                  </a:txBody>
                  <a:tcPr/>
                </a:tc>
                <a:tc>
                  <a:txBody>
                    <a:bodyPr/>
                    <a:lstStyle/>
                    <a:p>
                      <a:pPr>
                        <a:buFont typeface="Arial" pitchFamily="34" charset="0"/>
                        <a:buChar char="•"/>
                      </a:pPr>
                      <a:r>
                        <a:rPr lang="de-DE" sz="2400" dirty="0" smtClean="0">
                          <a:latin typeface="Segoe UI" pitchFamily="34" charset="0"/>
                          <a:ea typeface="Segoe UI" pitchFamily="34" charset="0"/>
                          <a:cs typeface="Segoe UI" pitchFamily="34" charset="0"/>
                        </a:rPr>
                        <a:t> Kann kein Lernszenario</a:t>
                      </a:r>
                      <a:r>
                        <a:rPr lang="de-DE" sz="2400" baseline="0" dirty="0" smtClean="0">
                          <a:latin typeface="Segoe UI" pitchFamily="34" charset="0"/>
                          <a:ea typeface="Segoe UI" pitchFamily="34" charset="0"/>
                          <a:cs typeface="Segoe UI" pitchFamily="34" charset="0"/>
                        </a:rPr>
                        <a:t> enthalten</a:t>
                      </a:r>
                      <a:endParaRPr lang="en-US" sz="2400" dirty="0">
                        <a:latin typeface="Segoe UI" pitchFamily="34" charset="0"/>
                        <a:ea typeface="Segoe UI" pitchFamily="34" charset="0"/>
                        <a:cs typeface="Segoe UI" pitchFamily="34" charset="0"/>
                      </a:endParaRPr>
                    </a:p>
                  </a:txBody>
                  <a:tcPr/>
                </a:tc>
              </a:tr>
            </a:tbl>
          </a:graphicData>
        </a:graphic>
      </p:graphicFrame>
      <p:sp>
        <p:nvSpPr>
          <p:cNvPr id="3" name="Title 2"/>
          <p:cNvSpPr>
            <a:spLocks noGrp="1"/>
          </p:cNvSpPr>
          <p:nvPr>
            <p:ph type="title"/>
          </p:nvPr>
        </p:nvSpPr>
        <p:spPr/>
        <p:txBody>
          <a:bodyPr/>
          <a:lstStyle/>
          <a:p>
            <a:r>
              <a:rPr lang="de-DE" dirty="0" smtClean="0"/>
              <a:t>Lernszenario VS </a:t>
            </a:r>
            <a:r>
              <a:rPr lang="de-DE" dirty="0" smtClean="0"/>
              <a:t>Lehrskizze</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edge">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de-DE" sz="2400" dirty="0" smtClean="0">
                <a:latin typeface="Segoe UI" pitchFamily="34" charset="0"/>
                <a:ea typeface="Segoe UI" pitchFamily="34" charset="0"/>
                <a:cs typeface="Segoe UI" pitchFamily="34" charset="0"/>
              </a:rPr>
              <a:t>„Auch wenn die Szenariendidaktik ursprünglich für den Englischunterricht entwickelt wurde (Piepho 2003), hat sie längst ihre Eignung für den Unterricht in allen Fächern bewiesen, insbesondere  für den Deutschunterricht mit heterogenen Lerngruppen (vgl. Lehrplan DaZ 2003). Mit dem grundlegenden Konzept der Schüleraktivierung ist sie zur Erarbeitung fachlicher Inhalte einerseits und der expliziten Förderung sprachlicher Ausdrucksfähigkeit auf allen Kompetenzstufen und für alle Altersgruppen geeignet“  </a:t>
            </a:r>
          </a:p>
          <a:p>
            <a:pPr algn="ctr">
              <a:buNone/>
            </a:pPr>
            <a:endParaRPr lang="de-DE" sz="2000" dirty="0" smtClean="0">
              <a:latin typeface="Segoe UI" pitchFamily="34" charset="0"/>
              <a:ea typeface="Segoe UI" pitchFamily="34" charset="0"/>
              <a:cs typeface="Segoe UI" pitchFamily="34" charset="0"/>
            </a:endParaRPr>
          </a:p>
          <a:p>
            <a:pPr algn="r">
              <a:buNone/>
            </a:pPr>
            <a:r>
              <a:rPr lang="de-DE" sz="2400" dirty="0" smtClean="0">
                <a:latin typeface="Segoe UI" pitchFamily="34" charset="0"/>
                <a:ea typeface="Segoe UI" pitchFamily="34" charset="0"/>
                <a:cs typeface="Segoe UI" pitchFamily="34" charset="0"/>
              </a:rPr>
              <a:t>Hölscher, Roche, Simic </a:t>
            </a:r>
            <a:r>
              <a:rPr lang="de-DE" sz="2400" dirty="0" smtClean="0">
                <a:solidFill>
                  <a:srgbClr val="FF0000"/>
                </a:solidFill>
                <a:latin typeface="Segoe UI" pitchFamily="34" charset="0"/>
                <a:ea typeface="Segoe UI" pitchFamily="34" charset="0"/>
                <a:cs typeface="Segoe UI" pitchFamily="34" charset="0"/>
              </a:rPr>
              <a:t>Datum</a:t>
            </a:r>
            <a:endParaRPr lang="en-US" sz="2400" dirty="0">
              <a:solidFill>
                <a:srgbClr val="FF0000"/>
              </a:solidFill>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Die Phasen eines Lernszenarios</a:t>
            </a:r>
            <a:endParaRPr lang="en-US" dirty="0">
              <a:latin typeface="Segoe UI" pitchFamily="34" charset="0"/>
              <a:ea typeface="Segoe UI" pitchFamily="34" charset="0"/>
              <a:cs typeface="Segoe UI" pitchFamily="34"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diamond(in)">
                                      <p:cBhvr>
                                        <p:cTn id="13" dur="20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diamond(in)">
                                      <p:cBhvr>
                                        <p:cTn id="18"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normAutofit/>
          </a:bodyPr>
          <a:lstStyle/>
          <a:p>
            <a:r>
              <a:rPr lang="de-DE" sz="2400" dirty="0" smtClean="0">
                <a:latin typeface="Segoe UI" pitchFamily="34" charset="0"/>
                <a:ea typeface="Segoe UI" pitchFamily="34" charset="0"/>
                <a:cs typeface="Segoe UI" pitchFamily="34" charset="0"/>
              </a:rPr>
              <a:t>Ein Kernthema (zß. ein literarischer Text, eine Werbung...) wird augewählt</a:t>
            </a:r>
          </a:p>
          <a:p>
            <a:r>
              <a:rPr lang="de-DE" sz="2400" dirty="0" smtClean="0">
                <a:latin typeface="Segoe UI" pitchFamily="34" charset="0"/>
                <a:ea typeface="Segoe UI" pitchFamily="34" charset="0"/>
                <a:cs typeface="Segoe UI" pitchFamily="34" charset="0"/>
              </a:rPr>
              <a:t>Den Schülern werden unterschiedliche Aufgaben angeboten</a:t>
            </a:r>
          </a:p>
          <a:p>
            <a:r>
              <a:rPr lang="de-DE" sz="2400" dirty="0" smtClean="0">
                <a:latin typeface="Segoe UI" pitchFamily="34" charset="0"/>
                <a:ea typeface="Segoe UI" pitchFamily="34" charset="0"/>
                <a:cs typeface="Segoe UI" pitchFamily="34" charset="0"/>
              </a:rPr>
              <a:t>Erarbeitung und Gestaltung der Aufgaben</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1. Das Kernthema</a:t>
            </a:r>
            <a:endParaRPr lang="en-US" dirty="0">
              <a:latin typeface="Segoe UI" pitchFamily="34" charset="0"/>
              <a:ea typeface="Segoe UI" pitchFamily="34" charset="0"/>
              <a:cs typeface="Segoe UI"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8" dur="5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3"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026091"/>
          </a:xfrm>
        </p:spPr>
        <p:txBody>
          <a:bodyPr>
            <a:normAutofit/>
          </a:bodyPr>
          <a:lstStyle/>
          <a:p>
            <a:r>
              <a:rPr lang="de-DE" sz="2400" dirty="0" smtClean="0">
                <a:latin typeface="Segoe UI" pitchFamily="34" charset="0"/>
                <a:ea typeface="Segoe UI" pitchFamily="34" charset="0"/>
                <a:cs typeface="Segoe UI" pitchFamily="34" charset="0"/>
              </a:rPr>
              <a:t>Die Schüler wählen sowohl eine Aufgabe je nach Interesse und individuellen Fähigkeiten als auch die Sozialform der Aufgabe aus</a:t>
            </a:r>
          </a:p>
          <a:p>
            <a:r>
              <a:rPr lang="de-DE" sz="2400" dirty="0" smtClean="0">
                <a:latin typeface="Segoe UI" pitchFamily="34" charset="0"/>
                <a:ea typeface="Segoe UI" pitchFamily="34" charset="0"/>
                <a:cs typeface="Segoe UI" pitchFamily="34" charset="0"/>
              </a:rPr>
              <a:t>Das Repertoire an Arbeitsformen aus der Vielfalt der Augabestellung erlaubt es, unterschiedliche Lerntypen und Persönlichkeiten zu berücksichtigen</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2. Die Auswahl der Aufgabe</a:t>
            </a:r>
            <a:endParaRPr lang="en-US" dirty="0">
              <a:latin typeface="Segoe UI" pitchFamily="34" charset="0"/>
              <a:ea typeface="Segoe UI" pitchFamily="34" charset="0"/>
              <a:cs typeface="Segoe UI" pitchFamily="34"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arn(inHorizontal)">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barn(inHorizontal)">
                                      <p:cBhvr>
                                        <p:cTn id="18"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2400" dirty="0" smtClean="0">
                <a:latin typeface="Segoe UI" pitchFamily="34" charset="0"/>
                <a:ea typeface="Segoe UI" pitchFamily="34" charset="0"/>
                <a:cs typeface="Segoe UI" pitchFamily="34" charset="0"/>
              </a:rPr>
              <a:t>Die Schüler organisieren sich im Team und tauschen sich über die Gestaltung der Arbeit aus. Sie sammeln Informationen zum Thema und planen die Arbeit und die Präsentation. Im informellen Gespräch findet dabei reger interkultureller Austauch statt</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lstStyle/>
          <a:p>
            <a:r>
              <a:rPr lang="de-DE" dirty="0" smtClean="0">
                <a:latin typeface="Segoe UI" pitchFamily="34" charset="0"/>
                <a:ea typeface="Segoe UI" pitchFamily="34" charset="0"/>
                <a:cs typeface="Segoe UI" pitchFamily="34" charset="0"/>
              </a:rPr>
              <a:t>3. Die Erarbeitungsphase </a:t>
            </a:r>
            <a:endParaRPr lang="en-US" dirty="0">
              <a:latin typeface="Segoe UI" pitchFamily="34" charset="0"/>
              <a:ea typeface="Segoe UI" pitchFamily="34" charset="0"/>
              <a:cs typeface="Segoe UI" pitchFamily="34" charset="0"/>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strips(downLeft)">
                                      <p:cBhvr>
                                        <p:cTn id="13"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2400" dirty="0" smtClean="0">
                <a:latin typeface="Segoe UI" pitchFamily="34" charset="0"/>
                <a:ea typeface="Segoe UI" pitchFamily="34" charset="0"/>
                <a:cs typeface="Segoe UI" pitchFamily="34" charset="0"/>
              </a:rPr>
              <a:t>In einer Redaktionssitzung werden die ersten Ergebnisse der gesamten Lerngruppen vorgestellt und erläutert. In dieser Phase kommt es zum Austausch und zur Reflexion über (unbewusste) Wahrnehmungsmuster und es entstehen häufig und auf natürliche Weise Diskussionen mit interkulturell relevanten Inhalten </a:t>
            </a:r>
            <a:endParaRPr lang="en-US" sz="2400" dirty="0">
              <a:latin typeface="Segoe UI" pitchFamily="34" charset="0"/>
              <a:ea typeface="Segoe UI" pitchFamily="34" charset="0"/>
              <a:cs typeface="Segoe UI" pitchFamily="34" charset="0"/>
            </a:endParaRPr>
          </a:p>
        </p:txBody>
      </p:sp>
      <p:sp>
        <p:nvSpPr>
          <p:cNvPr id="3" name="Title 2"/>
          <p:cNvSpPr>
            <a:spLocks noGrp="1"/>
          </p:cNvSpPr>
          <p:nvPr>
            <p:ph type="title"/>
          </p:nvPr>
        </p:nvSpPr>
        <p:spPr/>
        <p:txBody>
          <a:bodyPr>
            <a:normAutofit fontScale="90000"/>
          </a:bodyPr>
          <a:lstStyle/>
          <a:p>
            <a:r>
              <a:rPr lang="de-DE" dirty="0" smtClean="0">
                <a:latin typeface="Segoe UI" pitchFamily="34" charset="0"/>
                <a:ea typeface="Segoe UI" pitchFamily="34" charset="0"/>
                <a:cs typeface="Segoe UI" pitchFamily="34" charset="0"/>
              </a:rPr>
              <a:t>4. Die Vorstellung des Arbeitsvorhabens</a:t>
            </a:r>
            <a:endParaRPr lang="en-US" dirty="0">
              <a:latin typeface="Segoe UI" pitchFamily="34" charset="0"/>
              <a:ea typeface="Segoe UI" pitchFamily="34" charset="0"/>
              <a:cs typeface="Segoe UI" pitchFamily="34" charset="0"/>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edge">
                                      <p:cBhvr>
                                        <p:cTn id="13"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659</Words>
  <Application>Microsoft Office PowerPoint</Application>
  <PresentationFormat>On-screen Show (4:3)</PresentationFormat>
  <Paragraphs>61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Szenariendidaktik</vt:lpstr>
      <vt:lpstr>Theoretische Grundlage</vt:lpstr>
      <vt:lpstr>Was ist ein Lernszenario?</vt:lpstr>
      <vt:lpstr>Lernszenario VS Lehrskizze</vt:lpstr>
      <vt:lpstr>Die Phasen eines Lernszenarios</vt:lpstr>
      <vt:lpstr>1. Das Kernthema</vt:lpstr>
      <vt:lpstr>2. Die Auswahl der Aufgabe</vt:lpstr>
      <vt:lpstr>3. Die Erarbeitungsphase </vt:lpstr>
      <vt:lpstr>4. Die Vorstellung des Arbeitsvorhabens</vt:lpstr>
      <vt:lpstr>5. Die Optimierungsphase</vt:lpstr>
      <vt:lpstr>6. Präsentation</vt:lpstr>
      <vt:lpstr>7. Die abschließende Reflexion</vt:lpstr>
      <vt:lpstr>Was lässt sich ableiten?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Szenariendidaktik</dc:title>
  <dc:creator>Xristos</dc:creator>
  <cp:lastModifiedBy>Dafni</cp:lastModifiedBy>
  <cp:revision>26</cp:revision>
  <dcterms:created xsi:type="dcterms:W3CDTF">2018-12-08T11:30:50Z</dcterms:created>
  <dcterms:modified xsi:type="dcterms:W3CDTF">2019-04-16T06:13:17Z</dcterms:modified>
</cp:coreProperties>
</file>