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1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766C44-863F-4866-A9C9-8007E506EAB0}" type="datetimeFigureOut">
              <a:rPr lang="en-US" smtClean="0"/>
              <a:t>16-Oct-18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22077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66C44-863F-4866-A9C9-8007E506EAB0}" type="datetimeFigureOut">
              <a:rPr lang="en-US" smtClean="0"/>
              <a:t>16-Oct-18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243753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66C44-863F-4866-A9C9-8007E506EAB0}" type="datetimeFigureOut">
              <a:rPr lang="en-US" smtClean="0"/>
              <a:t>16-Oct-18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360115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766C44-863F-4866-A9C9-8007E506EAB0}" type="datetimeFigureOut">
              <a:rPr lang="en-US" smtClean="0"/>
              <a:t>16-Oct-18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101332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766C44-863F-4866-A9C9-8007E506EAB0}" type="datetimeFigureOut">
              <a:rPr lang="en-US" smtClean="0"/>
              <a:t>16-Oct-18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2929061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766C44-863F-4866-A9C9-8007E506EAB0}" type="datetimeFigureOut">
              <a:rPr lang="en-US" smtClean="0"/>
              <a:t>16-Oct-18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184013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766C44-863F-4866-A9C9-8007E506EAB0}" type="datetimeFigureOut">
              <a:rPr lang="en-US" smtClean="0"/>
              <a:t>16-Oct-18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395590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766C44-863F-4866-A9C9-8007E506EAB0}" type="datetimeFigureOut">
              <a:rPr lang="en-US" smtClean="0"/>
              <a:t>16-Oct-18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3323245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766C44-863F-4866-A9C9-8007E506EAB0}" type="datetimeFigureOut">
              <a:rPr lang="en-US" smtClean="0"/>
              <a:t>16-Oct-18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1403520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66C44-863F-4866-A9C9-8007E506EAB0}" type="datetimeFigureOut">
              <a:rPr lang="en-US" smtClean="0"/>
              <a:t>16-Oct-18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3005891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766C44-863F-4866-A9C9-8007E506EAB0}" type="datetimeFigureOut">
              <a:rPr lang="en-US" smtClean="0"/>
              <a:t>16-Oct-18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CB3DCE-0AC2-4C7C-AC67-18A2FE80D48F}" type="slidenum">
              <a:rPr lang="en-US" smtClean="0"/>
              <a:t>‹#›</a:t>
            </a:fld>
            <a:endParaRPr lang="en-US"/>
          </a:p>
        </p:txBody>
      </p:sp>
    </p:spTree>
    <p:extLst>
      <p:ext uri="{BB962C8B-B14F-4D97-AF65-F5344CB8AC3E}">
        <p14:creationId xmlns:p14="http://schemas.microsoft.com/office/powerpoint/2010/main" val="400538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66C44-863F-4866-A9C9-8007E506EAB0}" type="datetimeFigureOut">
              <a:rPr lang="en-US" smtClean="0"/>
              <a:t>16-Oct-18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B3DCE-0AC2-4C7C-AC67-18A2FE80D48F}" type="slidenum">
              <a:rPr lang="en-US" smtClean="0"/>
              <a:t>‹#›</a:t>
            </a:fld>
            <a:endParaRPr lang="en-US"/>
          </a:p>
        </p:txBody>
      </p:sp>
    </p:spTree>
    <p:extLst>
      <p:ext uri="{BB962C8B-B14F-4D97-AF65-F5344CB8AC3E}">
        <p14:creationId xmlns:p14="http://schemas.microsoft.com/office/powerpoint/2010/main" val="672414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44026136"/>
              </p:ext>
            </p:extLst>
          </p:nvPr>
        </p:nvGraphicFramePr>
        <p:xfrm>
          <a:off x="533400" y="762000"/>
          <a:ext cx="8077199" cy="5816085"/>
        </p:xfrm>
        <a:graphic>
          <a:graphicData uri="http://schemas.openxmlformats.org/drawingml/2006/table">
            <a:tbl>
              <a:tblPr firstRow="1" firstCol="1" bandRow="1">
                <a:tableStyleId>{5C22544A-7EE6-4342-B048-85BDC9FD1C3A}</a:tableStyleId>
              </a:tblPr>
              <a:tblGrid>
                <a:gridCol w="8077199"/>
              </a:tblGrid>
              <a:tr h="479037">
                <a:tc>
                  <a:txBody>
                    <a:bodyPr/>
                    <a:lstStyle/>
                    <a:p>
                      <a:pPr marL="342900" marR="0" lvl="0" indent="-342900" algn="ctr">
                        <a:lnSpc>
                          <a:spcPct val="150000"/>
                        </a:lnSpc>
                        <a:spcBef>
                          <a:spcPts val="0"/>
                        </a:spcBef>
                        <a:spcAft>
                          <a:spcPts val="1000"/>
                        </a:spcAft>
                        <a:buSzPts val="1400"/>
                        <a:buFont typeface="Arial"/>
                        <a:buAutoNum type="arabicParenR"/>
                      </a:pPr>
                      <a:r>
                        <a:rPr lang="el-GR" sz="1200" dirty="0">
                          <a:effectLst/>
                        </a:rPr>
                        <a:t>ΤΑΥΤΟΤΗΤΑ ΣΕΝΑΡΙΟΥ - ΣΧΕΔΙΟΥ ΔΙΔΑΣΚΑΛΙΑΣ</a:t>
                      </a:r>
                      <a:endParaRPr lang="en-US" sz="1200" dirty="0">
                        <a:effectLst/>
                        <a:latin typeface="Calibri"/>
                        <a:ea typeface="Times New Roman"/>
                        <a:cs typeface="Times New Roman"/>
                      </a:endParaRPr>
                    </a:p>
                  </a:txBody>
                  <a:tcPr marL="55683" marR="55683" marT="0" marB="0"/>
                </a:tc>
              </a:tr>
              <a:tr h="1503336">
                <a:tc>
                  <a:txBody>
                    <a:bodyPr/>
                    <a:lstStyle/>
                    <a:p>
                      <a:pPr marL="0" marR="0" algn="ctr">
                        <a:lnSpc>
                          <a:spcPct val="115000"/>
                        </a:lnSpc>
                        <a:spcBef>
                          <a:spcPts val="0"/>
                        </a:spcBef>
                        <a:spcAft>
                          <a:spcPts val="1000"/>
                        </a:spcAft>
                      </a:pPr>
                      <a:r>
                        <a:rPr lang="el-GR" sz="1200" u="sng" dirty="0">
                          <a:effectLst/>
                        </a:rPr>
                        <a:t>1.1 Τίτλος (Θέμα) σεναρίου- σχεδίου διδασκαλίας)</a:t>
                      </a:r>
                      <a:endParaRPr lang="en-US" sz="1200" dirty="0">
                        <a:effectLst/>
                      </a:endParaRPr>
                    </a:p>
                    <a:p>
                      <a:pPr marL="0" marR="0">
                        <a:lnSpc>
                          <a:spcPct val="150000"/>
                        </a:lnSpc>
                        <a:spcBef>
                          <a:spcPts val="0"/>
                        </a:spcBef>
                        <a:spcAft>
                          <a:spcPts val="1000"/>
                        </a:spcAft>
                      </a:pPr>
                      <a:r>
                        <a:rPr lang="de-DE" sz="1200" dirty="0">
                          <a:effectLst/>
                        </a:rPr>
                        <a:t>Interkulturelles Bewusstsein – Essgewohnheiten</a:t>
                      </a:r>
                      <a:endParaRPr lang="en-US" sz="1200" dirty="0">
                        <a:effectLst/>
                      </a:endParaRPr>
                    </a:p>
                    <a:p>
                      <a:pPr marL="0" marR="0">
                        <a:lnSpc>
                          <a:spcPct val="150000"/>
                        </a:lnSpc>
                        <a:spcBef>
                          <a:spcPts val="0"/>
                        </a:spcBef>
                        <a:spcAft>
                          <a:spcPts val="1000"/>
                        </a:spcAft>
                      </a:pPr>
                      <a:r>
                        <a:rPr lang="el-GR" sz="1200" dirty="0">
                          <a:effectLst/>
                        </a:rPr>
                        <a:t>Διαπολιτισμική συνείδηση – διατροφικές συνήθειες</a:t>
                      </a:r>
                      <a:endParaRPr lang="en-US" sz="1200" dirty="0">
                        <a:effectLst/>
                      </a:endParaRPr>
                    </a:p>
                    <a:p>
                      <a:pPr marL="0" marR="0" algn="just">
                        <a:lnSpc>
                          <a:spcPct val="115000"/>
                        </a:lnSpc>
                        <a:spcBef>
                          <a:spcPts val="0"/>
                        </a:spcBef>
                        <a:spcAft>
                          <a:spcPts val="0"/>
                        </a:spcAft>
                      </a:pPr>
                      <a:r>
                        <a:rPr lang="el-GR" sz="1200" dirty="0">
                          <a:effectLst/>
                        </a:rPr>
                        <a:t>Ονοματεπώνυμο: Δάφνη Βηδενμάιερ </a:t>
                      </a:r>
                      <a:endParaRPr lang="en-US" sz="1200" dirty="0">
                        <a:effectLst/>
                      </a:endParaRPr>
                    </a:p>
                    <a:p>
                      <a:pPr marL="0" marR="0" algn="just">
                        <a:lnSpc>
                          <a:spcPct val="115000"/>
                        </a:lnSpc>
                        <a:spcBef>
                          <a:spcPts val="0"/>
                        </a:spcBef>
                        <a:spcAft>
                          <a:spcPts val="0"/>
                        </a:spcAft>
                      </a:pPr>
                      <a:r>
                        <a:rPr lang="el-GR" sz="1200" dirty="0">
                          <a:effectLst/>
                        </a:rPr>
                        <a:t> </a:t>
                      </a:r>
                      <a:endParaRPr lang="en-US" sz="1200" dirty="0">
                        <a:effectLst/>
                      </a:endParaRPr>
                    </a:p>
                    <a:p>
                      <a:pPr marL="0" marR="0" algn="just">
                        <a:lnSpc>
                          <a:spcPct val="115000"/>
                        </a:lnSpc>
                        <a:spcBef>
                          <a:spcPts val="0"/>
                        </a:spcBef>
                        <a:spcAft>
                          <a:spcPts val="0"/>
                        </a:spcAft>
                      </a:pPr>
                      <a:r>
                        <a:rPr lang="el-GR" sz="1200" dirty="0">
                          <a:effectLst/>
                        </a:rPr>
                        <a:t>Ιδιότητα: ΔΕΠ ΕΚΠΑ</a:t>
                      </a:r>
                      <a:endParaRPr lang="en-US" sz="1200" dirty="0">
                        <a:effectLst/>
                        <a:latin typeface="Calibri"/>
                        <a:ea typeface="Times New Roman"/>
                        <a:cs typeface="Times New Roman"/>
                      </a:endParaRPr>
                    </a:p>
                  </a:txBody>
                  <a:tcPr marL="55683" marR="55683" marT="0" marB="0"/>
                </a:tc>
              </a:tr>
              <a:tr h="3124468">
                <a:tc>
                  <a:txBody>
                    <a:bodyPr/>
                    <a:lstStyle/>
                    <a:p>
                      <a:pPr marL="0" marR="0" algn="ctr">
                        <a:lnSpc>
                          <a:spcPct val="115000"/>
                        </a:lnSpc>
                        <a:spcBef>
                          <a:spcPts val="0"/>
                        </a:spcBef>
                        <a:spcAft>
                          <a:spcPts val="1000"/>
                        </a:spcAft>
                      </a:pPr>
                      <a:r>
                        <a:rPr lang="el-GR" sz="1200" u="sng" dirty="0">
                          <a:effectLst/>
                        </a:rPr>
                        <a:t>1.2 Εμπλεκόμενες γνωστικές περιοχές</a:t>
                      </a:r>
                      <a:endParaRPr lang="en-US" sz="1200" dirty="0">
                        <a:effectLst/>
                      </a:endParaRPr>
                    </a:p>
                    <a:p>
                      <a:pPr marL="0" marR="0" algn="just">
                        <a:lnSpc>
                          <a:spcPct val="150000"/>
                        </a:lnSpc>
                        <a:spcBef>
                          <a:spcPts val="0"/>
                        </a:spcBef>
                        <a:spcAft>
                          <a:spcPts val="1000"/>
                        </a:spcAft>
                      </a:pPr>
                      <a:r>
                        <a:rPr lang="el-GR" sz="1200" dirty="0">
                          <a:effectLst/>
                        </a:rPr>
                        <a:t>Γνωστικό/-ά αντικείμενο/-α του </a:t>
                      </a:r>
                      <a:r>
                        <a:rPr lang="el-GR" sz="1200" u="sng" dirty="0">
                          <a:effectLst/>
                        </a:rPr>
                        <a:t>σεναρίου- σχεδίου διδασκαλίας)</a:t>
                      </a:r>
                      <a:r>
                        <a:rPr lang="el-GR" sz="1200" dirty="0">
                          <a:effectLst/>
                        </a:rPr>
                        <a:t>:  </a:t>
                      </a:r>
                      <a:endParaRPr lang="en-US" sz="1200" dirty="0">
                        <a:effectLst/>
                      </a:endParaRPr>
                    </a:p>
                    <a:p>
                      <a:pPr marL="0" marR="0" algn="just">
                        <a:lnSpc>
                          <a:spcPct val="150000"/>
                        </a:lnSpc>
                        <a:spcBef>
                          <a:spcPts val="0"/>
                        </a:spcBef>
                        <a:spcAft>
                          <a:spcPts val="1000"/>
                        </a:spcAft>
                      </a:pPr>
                      <a:r>
                        <a:rPr lang="el-GR" sz="1200" dirty="0">
                          <a:effectLst/>
                        </a:rPr>
                        <a:t>Γερμανικά Β΄ Γυμνασίου (Α1-Α2)</a:t>
                      </a:r>
                      <a:endParaRPr lang="en-US" sz="1200" dirty="0">
                        <a:effectLst/>
                      </a:endParaRPr>
                    </a:p>
                    <a:p>
                      <a:pPr marL="0" marR="0" algn="just">
                        <a:lnSpc>
                          <a:spcPct val="115000"/>
                        </a:lnSpc>
                        <a:spcBef>
                          <a:spcPts val="0"/>
                        </a:spcBef>
                        <a:spcAft>
                          <a:spcPts val="1000"/>
                        </a:spcAft>
                      </a:pPr>
                      <a:r>
                        <a:rPr lang="el-GR" sz="1200" dirty="0">
                          <a:effectLst/>
                        </a:rPr>
                        <a:t>Ιδιαίτερη Περιοχή του γνωστικού αντικειμένου </a:t>
                      </a:r>
                      <a:endParaRPr lang="en-US" sz="1200" dirty="0">
                        <a:effectLst/>
                      </a:endParaRPr>
                    </a:p>
                    <a:p>
                      <a:pPr marL="0" marR="0" algn="just">
                        <a:lnSpc>
                          <a:spcPct val="115000"/>
                        </a:lnSpc>
                        <a:spcBef>
                          <a:spcPts val="0"/>
                        </a:spcBef>
                        <a:spcAft>
                          <a:spcPts val="1000"/>
                        </a:spcAft>
                      </a:pPr>
                      <a:r>
                        <a:rPr lang="el-GR" sz="1200" dirty="0">
                          <a:effectLst/>
                        </a:rPr>
                        <a:t>Καθημερινές συνήθειες και διατροφή</a:t>
                      </a:r>
                      <a:endParaRPr lang="en-US" sz="1200" dirty="0">
                        <a:effectLst/>
                      </a:endParaRPr>
                    </a:p>
                    <a:p>
                      <a:pPr marL="0" marR="0" algn="just">
                        <a:lnSpc>
                          <a:spcPct val="150000"/>
                        </a:lnSpc>
                        <a:spcBef>
                          <a:spcPts val="0"/>
                        </a:spcBef>
                        <a:spcAft>
                          <a:spcPts val="1000"/>
                        </a:spcAft>
                      </a:pPr>
                      <a:r>
                        <a:rPr lang="el-GR" sz="1200" dirty="0">
                          <a:effectLst/>
                        </a:rPr>
                        <a:t>Συμβατότητα με το ΑΠΣ &amp; το ΔΕΠΠΣ</a:t>
                      </a:r>
                      <a:endParaRPr lang="en-US" sz="1200" dirty="0">
                        <a:effectLst/>
                      </a:endParaRPr>
                    </a:p>
                    <a:p>
                      <a:pPr marL="0" marR="0" algn="just">
                        <a:lnSpc>
                          <a:spcPct val="115000"/>
                        </a:lnSpc>
                        <a:spcBef>
                          <a:spcPts val="0"/>
                        </a:spcBef>
                        <a:spcAft>
                          <a:spcPts val="1000"/>
                        </a:spcAft>
                      </a:pPr>
                      <a:r>
                        <a:rPr lang="de-DE" sz="1200" dirty="0">
                          <a:effectLst/>
                        </a:rPr>
                        <a:t>Deutsch – ein Hit! </a:t>
                      </a:r>
                      <a:endParaRPr lang="en-US" sz="1200" dirty="0">
                        <a:effectLst/>
                      </a:endParaRPr>
                    </a:p>
                    <a:p>
                      <a:pPr marL="0" marR="0" algn="just">
                        <a:lnSpc>
                          <a:spcPct val="150000"/>
                        </a:lnSpc>
                        <a:spcBef>
                          <a:spcPts val="0"/>
                        </a:spcBef>
                        <a:spcAft>
                          <a:spcPts val="1000"/>
                        </a:spcAft>
                      </a:pPr>
                      <a:r>
                        <a:rPr lang="de-DE" sz="1200" dirty="0">
                          <a:effectLst/>
                        </a:rPr>
                        <a:t>Kursbuch, </a:t>
                      </a:r>
                      <a:r>
                        <a:rPr lang="el-GR" sz="1200" dirty="0">
                          <a:effectLst/>
                        </a:rPr>
                        <a:t>ΟΕΔΒ</a:t>
                      </a:r>
                      <a:endParaRPr lang="en-US" sz="1200" dirty="0">
                        <a:effectLst/>
                      </a:endParaRPr>
                    </a:p>
                    <a:p>
                      <a:pPr marL="0" marR="0" algn="just">
                        <a:lnSpc>
                          <a:spcPct val="115000"/>
                        </a:lnSpc>
                        <a:spcBef>
                          <a:spcPts val="0"/>
                        </a:spcBef>
                        <a:spcAft>
                          <a:spcPts val="1000"/>
                        </a:spcAft>
                      </a:pPr>
                      <a:r>
                        <a:rPr lang="el-GR" sz="1200" dirty="0">
                          <a:effectLst/>
                        </a:rPr>
                        <a:t>Δυνατή σύνδεση με άλλα μαθήματα (</a:t>
                      </a:r>
                      <a:r>
                        <a:rPr lang="el-GR" sz="1200" dirty="0" err="1">
                          <a:effectLst/>
                        </a:rPr>
                        <a:t>Διαθεματικότητα</a:t>
                      </a:r>
                      <a:r>
                        <a:rPr lang="el-GR" sz="1200" dirty="0">
                          <a:effectLst/>
                        </a:rPr>
                        <a:t>):</a:t>
                      </a:r>
                      <a:endParaRPr lang="en-US" sz="1200" dirty="0">
                        <a:effectLst/>
                      </a:endParaRPr>
                    </a:p>
                    <a:p>
                      <a:pPr marL="0" marR="0" algn="just">
                        <a:lnSpc>
                          <a:spcPct val="150000"/>
                        </a:lnSpc>
                        <a:spcBef>
                          <a:spcPts val="0"/>
                        </a:spcBef>
                        <a:spcAft>
                          <a:spcPts val="1000"/>
                        </a:spcAft>
                      </a:pPr>
                      <a:r>
                        <a:rPr lang="el-GR" sz="1200" dirty="0">
                          <a:effectLst/>
                        </a:rPr>
                        <a:t>Γλώσσες, Γεωγραφία</a:t>
                      </a:r>
                      <a:endParaRPr lang="en-US" sz="1200" dirty="0">
                        <a:effectLst/>
                        <a:latin typeface="Calibri"/>
                        <a:ea typeface="Times New Roman"/>
                        <a:cs typeface="Times New Roman"/>
                      </a:endParaRPr>
                    </a:p>
                  </a:txBody>
                  <a:tcPr marL="55683" marR="55683" marT="0" marB="0"/>
                </a:tc>
              </a:tr>
            </a:tbl>
          </a:graphicData>
        </a:graphic>
      </p:graphicFrame>
      <p:sp>
        <p:nvSpPr>
          <p:cNvPr id="3" name="Rectangle 1"/>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76176" rIns="0" bIns="38088"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n-US" sz="1600" b="1" i="0" u="none" strike="noStrike" cap="none" normalizeH="0" baseline="0" dirty="0" smtClean="0">
                <a:ln>
                  <a:noFill/>
                </a:ln>
                <a:solidFill>
                  <a:schemeClr val="tx1"/>
                </a:solidFill>
                <a:effectLst/>
                <a:latin typeface="Arial" pitchFamily="34" charset="0"/>
                <a:cs typeface="Arial" pitchFamily="34" charset="0"/>
              </a:rPr>
              <a:t>ΣΕΝΑΡΙΟ – ΣΧΕΔΙΟ ΔΙΔΑΣΚΑΛΙΑΣ</a:t>
            </a:r>
            <a:endParaRPr kumimoji="0" lang="en-GB" altLang="en-US" sz="1300" b="1" i="0" u="none" strike="noStrike" cap="none" normalizeH="0" baseline="0" dirty="0" smtClean="0">
              <a:ln>
                <a:noFill/>
              </a:ln>
              <a:solidFill>
                <a:schemeClr val="tx1"/>
              </a:solidFill>
              <a:effectLst/>
              <a:latin typeface="Cambri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ΓΕΡΜΑΝΙΚΑ 2</a:t>
            </a:r>
            <a:r>
              <a:rPr kumimoji="0" lang="el-GR" altLang="en-US" sz="1200" b="1" i="0" u="none" strike="noStrike" cap="none" normalizeH="0" baseline="30000" dirty="0" smtClean="0">
                <a:ln>
                  <a:noFill/>
                </a:ln>
                <a:solidFill>
                  <a:schemeClr val="tx1"/>
                </a:solidFill>
                <a:effectLst/>
                <a:latin typeface="Calibri" pitchFamily="34" charset="0"/>
                <a:ea typeface="Times New Roman" pitchFamily="18" charset="0"/>
                <a:cs typeface="Times New Roman" pitchFamily="18" charset="0"/>
              </a:rPr>
              <a:t>Ο</a:t>
            </a:r>
            <a:r>
              <a:rPr kumimoji="0" lang="el-GR" altLang="en-US"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ΣΧΕΔΙΟ ΔΙΔΑΣΚΑΛΙΑΣ</a:t>
            </a:r>
            <a:endParaRPr kumimoji="0" lang="el-GR"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9682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15687792"/>
              </p:ext>
            </p:extLst>
          </p:nvPr>
        </p:nvGraphicFramePr>
        <p:xfrm>
          <a:off x="533400" y="381000"/>
          <a:ext cx="8077200" cy="6358128"/>
        </p:xfrm>
        <a:graphic>
          <a:graphicData uri="http://schemas.openxmlformats.org/drawingml/2006/table">
            <a:tbl>
              <a:tblPr firstRow="1" firstCol="1" bandRow="1">
                <a:tableStyleId>{5C22544A-7EE6-4342-B048-85BDC9FD1C3A}</a:tableStyleId>
              </a:tblPr>
              <a:tblGrid>
                <a:gridCol w="8077200"/>
              </a:tblGrid>
              <a:tr h="3284275">
                <a:tc>
                  <a:txBody>
                    <a:bodyPr/>
                    <a:lstStyle/>
                    <a:p>
                      <a:pPr marL="0" marR="0" algn="ctr">
                        <a:lnSpc>
                          <a:spcPct val="115000"/>
                        </a:lnSpc>
                        <a:spcBef>
                          <a:spcPts val="0"/>
                        </a:spcBef>
                        <a:spcAft>
                          <a:spcPts val="1000"/>
                        </a:spcAft>
                      </a:pPr>
                      <a:r>
                        <a:rPr lang="el-GR" sz="1200" u="sng">
                          <a:effectLst/>
                        </a:rPr>
                        <a:t>1.3 Σκοπός &amp; Στόχοι του σεναρίου- σχεδίου διδασκαλίας)</a:t>
                      </a:r>
                      <a:endParaRPr lang="en-US" sz="1200">
                        <a:effectLst/>
                      </a:endParaRPr>
                    </a:p>
                    <a:p>
                      <a:pPr marL="0" marR="111125" algn="just">
                        <a:lnSpc>
                          <a:spcPct val="115000"/>
                        </a:lnSpc>
                        <a:spcBef>
                          <a:spcPts val="0"/>
                        </a:spcBef>
                        <a:spcAft>
                          <a:spcPts val="1000"/>
                        </a:spcAft>
                      </a:pPr>
                      <a:r>
                        <a:rPr lang="el-GR" sz="1200">
                          <a:effectLst/>
                        </a:rPr>
                        <a:t>Γενικός Σκοπός</a:t>
                      </a:r>
                      <a:endParaRPr lang="en-US" sz="1200">
                        <a:effectLst/>
                      </a:endParaRPr>
                    </a:p>
                    <a:p>
                      <a:pPr marL="0" marR="0" algn="just">
                        <a:lnSpc>
                          <a:spcPct val="150000"/>
                        </a:lnSpc>
                        <a:spcBef>
                          <a:spcPts val="0"/>
                        </a:spcBef>
                        <a:spcAft>
                          <a:spcPts val="1000"/>
                        </a:spcAft>
                      </a:pPr>
                      <a:r>
                        <a:rPr lang="el-GR" sz="1200">
                          <a:effectLst/>
                        </a:rPr>
                        <a:t>Να μπορεί ο μαθητής να κατανοεί, να περιγράφει και να δίνει πληροφορίες για τις προτιμήσεις του σχετικά με τη διατροφή, να αναγνωρίζει και να κατανοεί διαφορετικές διατροφικές συνήθειες  </a:t>
                      </a:r>
                      <a:endParaRPr lang="en-US" sz="1200">
                        <a:effectLst/>
                      </a:endParaRPr>
                    </a:p>
                    <a:p>
                      <a:pPr marL="0" marR="111125" algn="just">
                        <a:lnSpc>
                          <a:spcPct val="115000"/>
                        </a:lnSpc>
                        <a:spcBef>
                          <a:spcPts val="0"/>
                        </a:spcBef>
                        <a:spcAft>
                          <a:spcPts val="1000"/>
                        </a:spcAft>
                      </a:pPr>
                      <a:r>
                        <a:rPr lang="el-GR" sz="1200">
                          <a:effectLst/>
                        </a:rPr>
                        <a:t> </a:t>
                      </a:r>
                      <a:endParaRPr lang="en-US" sz="1200">
                        <a:effectLst/>
                      </a:endParaRPr>
                    </a:p>
                    <a:p>
                      <a:pPr marL="0" marR="111125" algn="just">
                        <a:lnSpc>
                          <a:spcPct val="115000"/>
                        </a:lnSpc>
                        <a:spcBef>
                          <a:spcPts val="0"/>
                        </a:spcBef>
                        <a:spcAft>
                          <a:spcPts val="1000"/>
                        </a:spcAft>
                      </a:pPr>
                      <a:r>
                        <a:rPr lang="el-GR" sz="1200">
                          <a:effectLst/>
                        </a:rPr>
                        <a:t>Επιμέρους Στόχοι ως προς το γνωστικό αντικείμενο και ως προς τη μαθησιακή διαδικασία</a:t>
                      </a:r>
                      <a:endParaRPr lang="en-US" sz="1200">
                        <a:effectLst/>
                      </a:endParaRPr>
                    </a:p>
                    <a:p>
                      <a:pPr marL="161925" marR="0" algn="just">
                        <a:lnSpc>
                          <a:spcPct val="115000"/>
                        </a:lnSpc>
                        <a:spcBef>
                          <a:spcPts val="0"/>
                        </a:spcBef>
                        <a:spcAft>
                          <a:spcPts val="0"/>
                        </a:spcAft>
                      </a:pPr>
                      <a:r>
                        <a:rPr lang="el-GR" sz="1200">
                          <a:effectLst/>
                        </a:rPr>
                        <a:t>- Γενικές γνώσεις, στάσεις, αντιλήψεις, ικανότητες </a:t>
                      </a:r>
                      <a:endParaRPr lang="en-US" sz="1200">
                        <a:effectLst/>
                      </a:endParaRPr>
                    </a:p>
                    <a:p>
                      <a:pPr marL="342900" marR="0" lvl="0" indent="-342900">
                        <a:lnSpc>
                          <a:spcPct val="115000"/>
                        </a:lnSpc>
                        <a:spcBef>
                          <a:spcPts val="0"/>
                        </a:spcBef>
                        <a:spcAft>
                          <a:spcPts val="0"/>
                        </a:spcAft>
                        <a:buFont typeface="Times New Roman"/>
                        <a:buChar char="•"/>
                        <a:tabLst>
                          <a:tab pos="228600" algn="l"/>
                        </a:tabLst>
                      </a:pPr>
                      <a:r>
                        <a:rPr lang="el-GR" sz="1200">
                          <a:effectLst/>
                        </a:rPr>
                        <a:t>Να εκφράζεται για διάφορα είδη διατροφικής συνήθειας και διατροφής</a:t>
                      </a:r>
                      <a:endParaRPr lang="en-US" sz="1200">
                        <a:effectLst/>
                      </a:endParaRPr>
                    </a:p>
                    <a:p>
                      <a:pPr marL="342900" marR="0" lvl="0" indent="-342900">
                        <a:lnSpc>
                          <a:spcPct val="115000"/>
                        </a:lnSpc>
                        <a:spcBef>
                          <a:spcPts val="0"/>
                        </a:spcBef>
                        <a:spcAft>
                          <a:spcPts val="0"/>
                        </a:spcAft>
                        <a:buFont typeface="Times New Roman"/>
                        <a:buChar char="•"/>
                        <a:tabLst>
                          <a:tab pos="228600" algn="l"/>
                        </a:tabLst>
                      </a:pPr>
                      <a:r>
                        <a:rPr lang="el-GR" sz="1200">
                          <a:effectLst/>
                        </a:rPr>
                        <a:t>Να συγκρίνει διατροφικές συνήθειες σε Ελλάδα/ Γερμανία/ Αυστρία κτλ.</a:t>
                      </a:r>
                      <a:endParaRPr lang="en-US" sz="1200">
                        <a:effectLst/>
                      </a:endParaRPr>
                    </a:p>
                    <a:p>
                      <a:pPr marL="342900" marR="0" lvl="0" indent="-342900">
                        <a:lnSpc>
                          <a:spcPct val="115000"/>
                        </a:lnSpc>
                        <a:spcBef>
                          <a:spcPts val="0"/>
                        </a:spcBef>
                        <a:spcAft>
                          <a:spcPts val="0"/>
                        </a:spcAft>
                        <a:buFont typeface="Times New Roman"/>
                        <a:buChar char="•"/>
                        <a:tabLst>
                          <a:tab pos="228600" algn="l"/>
                        </a:tabLst>
                      </a:pPr>
                      <a:r>
                        <a:rPr lang="el-GR" sz="1200">
                          <a:effectLst/>
                        </a:rPr>
                        <a:t>Να βρίσκει, να επιλέγει και να παραγγέλνει τρόφιμα και ποτά</a:t>
                      </a:r>
                      <a:endParaRPr lang="en-US" sz="1200">
                        <a:effectLst/>
                      </a:endParaRPr>
                    </a:p>
                    <a:p>
                      <a:pPr marL="0" marR="0" algn="just">
                        <a:lnSpc>
                          <a:spcPct val="115000"/>
                        </a:lnSpc>
                        <a:spcBef>
                          <a:spcPts val="0"/>
                        </a:spcBef>
                        <a:spcAft>
                          <a:spcPts val="0"/>
                        </a:spcAft>
                      </a:pPr>
                      <a:r>
                        <a:rPr lang="el-GR" sz="1200">
                          <a:effectLst/>
                        </a:rPr>
                        <a:t> </a:t>
                      </a:r>
                      <a:endParaRPr lang="en-US" sz="1200">
                        <a:effectLst/>
                      </a:endParaRPr>
                    </a:p>
                    <a:p>
                      <a:pPr marL="161925" marR="0" algn="just">
                        <a:lnSpc>
                          <a:spcPct val="115000"/>
                        </a:lnSpc>
                        <a:spcBef>
                          <a:spcPts val="0"/>
                        </a:spcBef>
                        <a:spcAft>
                          <a:spcPts val="0"/>
                        </a:spcAft>
                      </a:pPr>
                      <a:r>
                        <a:rPr lang="el-GR" sz="1200">
                          <a:effectLst/>
                        </a:rPr>
                        <a:t>- Γλωσσικές-επικοινωνιακές ικανότητες</a:t>
                      </a:r>
                      <a:endParaRPr lang="en-US" sz="1200">
                        <a:effectLst/>
                      </a:endParaRPr>
                    </a:p>
                    <a:p>
                      <a:pPr marL="161925" marR="0" algn="just">
                        <a:lnSpc>
                          <a:spcPct val="115000"/>
                        </a:lnSpc>
                        <a:spcBef>
                          <a:spcPts val="0"/>
                        </a:spcBef>
                        <a:spcAft>
                          <a:spcPts val="0"/>
                        </a:spcAft>
                      </a:pPr>
                      <a:r>
                        <a:rPr lang="el-GR" sz="1200">
                          <a:effectLst/>
                        </a:rPr>
                        <a:t>  Να μπορεί :</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Να κατανοεί και να χρησιμοποιεί το λεξιλόγιο της συγκεκριμένης θεματικής ενότητας (λεξιλογική, γλωσσολογική ικανότητα)</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Να συζητάει για θέματα διατροφής εκφράζοντας άποψη (Α1)</a:t>
                      </a:r>
                      <a:endParaRPr lang="en-US" sz="1200">
                        <a:effectLst/>
                      </a:endParaRPr>
                    </a:p>
                    <a:p>
                      <a:pPr marL="388620" marR="0" algn="just">
                        <a:lnSpc>
                          <a:spcPct val="115000"/>
                        </a:lnSpc>
                        <a:spcBef>
                          <a:spcPts val="0"/>
                        </a:spcBef>
                        <a:spcAft>
                          <a:spcPts val="0"/>
                        </a:spcAft>
                      </a:pPr>
                      <a:r>
                        <a:rPr lang="el-GR" sz="1200">
                          <a:effectLst/>
                        </a:rPr>
                        <a:t> </a:t>
                      </a:r>
                      <a:endParaRPr lang="en-US" sz="1200">
                        <a:effectLst/>
                      </a:endParaRPr>
                    </a:p>
                    <a:p>
                      <a:pPr marL="0" marR="0" algn="just">
                        <a:lnSpc>
                          <a:spcPct val="115000"/>
                        </a:lnSpc>
                        <a:spcBef>
                          <a:spcPts val="0"/>
                        </a:spcBef>
                        <a:spcAft>
                          <a:spcPts val="1000"/>
                        </a:spcAft>
                      </a:pPr>
                      <a:r>
                        <a:rPr lang="en-US" sz="1200">
                          <a:effectLst/>
                        </a:rPr>
                        <a:t> </a:t>
                      </a:r>
                      <a:endParaRPr lang="en-US" sz="1200">
                        <a:effectLst/>
                        <a:latin typeface="Calibri"/>
                        <a:ea typeface="Times New Roman"/>
                        <a:cs typeface="Times New Roman"/>
                      </a:endParaRPr>
                    </a:p>
                  </a:txBody>
                  <a:tcPr marL="51013" marR="51013" marT="0" marB="0"/>
                </a:tc>
              </a:tr>
              <a:tr h="860415">
                <a:tc>
                  <a:txBody>
                    <a:bodyPr/>
                    <a:lstStyle/>
                    <a:p>
                      <a:pPr marL="0" marR="0" algn="ctr">
                        <a:lnSpc>
                          <a:spcPct val="115000"/>
                        </a:lnSpc>
                        <a:spcBef>
                          <a:spcPts val="0"/>
                        </a:spcBef>
                        <a:spcAft>
                          <a:spcPts val="0"/>
                        </a:spcAft>
                      </a:pPr>
                      <a:r>
                        <a:rPr lang="el-GR" sz="1200" u="sng">
                          <a:effectLst/>
                        </a:rPr>
                        <a:t>1.4  Προτεινόμενη Εκπαιδευτική μέθοδος</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Διδασκαλία</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Εμπλουτισμένη διδασκαλία</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Δυαδική εργασία</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Ομαδική εργασία</a:t>
                      </a:r>
                      <a:endParaRPr lang="en-US" sz="1200">
                        <a:effectLst/>
                      </a:endParaRPr>
                    </a:p>
                    <a:p>
                      <a:pPr marL="342900" marR="0" lvl="0" indent="-342900" algn="just">
                        <a:lnSpc>
                          <a:spcPct val="115000"/>
                        </a:lnSpc>
                        <a:spcBef>
                          <a:spcPts val="0"/>
                        </a:spcBef>
                        <a:spcAft>
                          <a:spcPts val="0"/>
                        </a:spcAft>
                        <a:buFont typeface="Symbol"/>
                        <a:buChar char=""/>
                        <a:tabLst>
                          <a:tab pos="388620" algn="l"/>
                        </a:tabLst>
                      </a:pPr>
                      <a:r>
                        <a:rPr lang="el-GR" sz="1200">
                          <a:effectLst/>
                        </a:rPr>
                        <a:t>Παιχνίδι ρόλων </a:t>
                      </a:r>
                      <a:endParaRPr lang="en-US" sz="1200">
                        <a:effectLst/>
                        <a:latin typeface="Calibri"/>
                        <a:ea typeface="Times New Roman"/>
                        <a:cs typeface="Times New Roman"/>
                      </a:endParaRPr>
                    </a:p>
                  </a:txBody>
                  <a:tcPr marL="51013" marR="51013" marT="0" marB="0"/>
                </a:tc>
              </a:tr>
              <a:tr h="381273">
                <a:tc>
                  <a:txBody>
                    <a:bodyPr/>
                    <a:lstStyle/>
                    <a:p>
                      <a:pPr marL="0" marR="0" algn="ctr">
                        <a:lnSpc>
                          <a:spcPct val="115000"/>
                        </a:lnSpc>
                        <a:spcBef>
                          <a:spcPts val="0"/>
                        </a:spcBef>
                        <a:spcAft>
                          <a:spcPts val="1000"/>
                        </a:spcAft>
                      </a:pPr>
                      <a:r>
                        <a:rPr lang="el-GR" sz="1200" u="sng" dirty="0">
                          <a:effectLst/>
                        </a:rPr>
                        <a:t>1.5 Εκτιμώμενη διάρκεια</a:t>
                      </a:r>
                      <a:endParaRPr lang="en-US" sz="1200" dirty="0">
                        <a:effectLst/>
                      </a:endParaRPr>
                    </a:p>
                    <a:p>
                      <a:pPr marL="457200" marR="0" algn="just">
                        <a:lnSpc>
                          <a:spcPct val="115000"/>
                        </a:lnSpc>
                        <a:spcBef>
                          <a:spcPts val="0"/>
                        </a:spcBef>
                        <a:spcAft>
                          <a:spcPts val="1000"/>
                        </a:spcAft>
                      </a:pPr>
                      <a:r>
                        <a:rPr lang="el-GR" sz="1200" dirty="0">
                          <a:effectLst/>
                        </a:rPr>
                        <a:t>Δύο διδακτικές ώρες.</a:t>
                      </a:r>
                      <a:endParaRPr lang="en-US" sz="1200" dirty="0">
                        <a:effectLst/>
                        <a:latin typeface="Calibri"/>
                        <a:ea typeface="Times New Roman"/>
                        <a:cs typeface="Times New Roman"/>
                      </a:endParaRPr>
                    </a:p>
                  </a:txBody>
                  <a:tcPr marL="51013" marR="51013" marT="0" marB="0"/>
                </a:tc>
              </a:tr>
            </a:tbl>
          </a:graphicData>
        </a:graphic>
      </p:graphicFrame>
    </p:spTree>
    <p:extLst>
      <p:ext uri="{BB962C8B-B14F-4D97-AF65-F5344CB8AC3E}">
        <p14:creationId xmlns:p14="http://schemas.microsoft.com/office/powerpoint/2010/main" val="1526089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70058600"/>
              </p:ext>
            </p:extLst>
          </p:nvPr>
        </p:nvGraphicFramePr>
        <p:xfrm>
          <a:off x="228600" y="152401"/>
          <a:ext cx="8763000" cy="8525510"/>
        </p:xfrm>
        <a:graphic>
          <a:graphicData uri="http://schemas.openxmlformats.org/drawingml/2006/table">
            <a:tbl>
              <a:tblPr firstRow="1" firstCol="1" bandRow="1">
                <a:tableStyleId>{5C22544A-7EE6-4342-B048-85BDC9FD1C3A}</a:tableStyleId>
              </a:tblPr>
              <a:tblGrid>
                <a:gridCol w="8763000"/>
              </a:tblGrid>
              <a:tr h="162625">
                <a:tc>
                  <a:txBody>
                    <a:bodyPr/>
                    <a:lstStyle/>
                    <a:p>
                      <a:pPr marL="342900" marR="0" lvl="0" indent="-342900" algn="ctr">
                        <a:lnSpc>
                          <a:spcPct val="115000"/>
                        </a:lnSpc>
                        <a:spcBef>
                          <a:spcPts val="0"/>
                        </a:spcBef>
                        <a:spcAft>
                          <a:spcPts val="1000"/>
                        </a:spcAft>
                        <a:buSzPts val="1400"/>
                        <a:buFont typeface="Arial"/>
                        <a:buAutoNum type="arabicParenR"/>
                      </a:pPr>
                      <a:r>
                        <a:rPr lang="el-GR" sz="1100" dirty="0">
                          <a:effectLst/>
                        </a:rPr>
                        <a:t>ΑΝΑΠΤΥΞΗ ΣΕΝΑΡΙΟΥ- ΣΧΕΔΙΟΥ ΔΙΔΑΣΚΑΛΙΑΣ</a:t>
                      </a:r>
                      <a:endParaRPr lang="en-US" sz="1100" dirty="0">
                        <a:effectLst/>
                        <a:latin typeface="Calibri"/>
                        <a:ea typeface="Times New Roman"/>
                        <a:cs typeface="Times New Roman"/>
                      </a:endParaRPr>
                    </a:p>
                  </a:txBody>
                  <a:tcPr marL="27304" marR="27304" marT="0" marB="0"/>
                </a:tc>
              </a:tr>
              <a:tr h="7838374">
                <a:tc>
                  <a:txBody>
                    <a:bodyPr/>
                    <a:lstStyle/>
                    <a:p>
                      <a:pPr marL="457200" marR="0" algn="ctr">
                        <a:lnSpc>
                          <a:spcPct val="115000"/>
                        </a:lnSpc>
                        <a:spcBef>
                          <a:spcPts val="0"/>
                        </a:spcBef>
                        <a:spcAft>
                          <a:spcPts val="1000"/>
                        </a:spcAft>
                      </a:pPr>
                      <a:r>
                        <a:rPr lang="el-GR" sz="1100" u="none" strike="noStrike" dirty="0">
                          <a:effectLst/>
                        </a:rPr>
                        <a:t> </a:t>
                      </a:r>
                      <a:endParaRPr lang="en-US" sz="1100" dirty="0">
                        <a:effectLst/>
                      </a:endParaRPr>
                    </a:p>
                    <a:p>
                      <a:pPr marL="457200" marR="0" algn="ctr">
                        <a:lnSpc>
                          <a:spcPct val="115000"/>
                        </a:lnSpc>
                        <a:spcBef>
                          <a:spcPts val="0"/>
                        </a:spcBef>
                        <a:spcAft>
                          <a:spcPts val="1000"/>
                        </a:spcAft>
                      </a:pPr>
                      <a:r>
                        <a:rPr lang="el-GR" sz="1100" u="sng" dirty="0">
                          <a:effectLst/>
                        </a:rPr>
                        <a:t>2.1 Γενική Περιγραφή </a:t>
                      </a:r>
                      <a:endParaRPr lang="en-US" sz="1100" dirty="0">
                        <a:effectLst/>
                      </a:endParaRPr>
                    </a:p>
                    <a:p>
                      <a:pPr marL="0" marR="0">
                        <a:lnSpc>
                          <a:spcPct val="115000"/>
                        </a:lnSpc>
                        <a:spcBef>
                          <a:spcPts val="0"/>
                        </a:spcBef>
                        <a:spcAft>
                          <a:spcPts val="1000"/>
                        </a:spcAft>
                      </a:pPr>
                      <a:r>
                        <a:rPr lang="el-GR" sz="1100" dirty="0">
                          <a:effectLst/>
                        </a:rPr>
                        <a:t>Εισαγωγή</a:t>
                      </a:r>
                      <a:endParaRPr lang="en-US" sz="1100" dirty="0">
                        <a:effectLst/>
                      </a:endParaRPr>
                    </a:p>
                    <a:p>
                      <a:pPr marL="0" marR="0">
                        <a:lnSpc>
                          <a:spcPct val="115000"/>
                        </a:lnSpc>
                        <a:spcBef>
                          <a:spcPts val="0"/>
                        </a:spcBef>
                        <a:spcAft>
                          <a:spcPts val="1000"/>
                        </a:spcAft>
                      </a:pPr>
                      <a:r>
                        <a:rPr lang="el-GR" sz="1100" dirty="0">
                          <a:effectLst/>
                        </a:rPr>
                        <a:t>Ο εκπαιδευτικός χαιρετίζει αναφερόμενος σε πρόσφατο βιωματικό επεισόδιο σε σχέση με τη διατροφή. Αναφέρεται π.χ. στις προσωπικές του συνήθειες για το πρωινό (αφορούν σε συνήθειες της «γερμανικής πραγματικότητας».</a:t>
                      </a:r>
                      <a:endParaRPr lang="en-US" sz="1100" dirty="0">
                        <a:effectLst/>
                      </a:endParaRPr>
                    </a:p>
                    <a:p>
                      <a:pPr marL="0" marR="0">
                        <a:lnSpc>
                          <a:spcPct val="115000"/>
                        </a:lnSpc>
                        <a:spcBef>
                          <a:spcPts val="0"/>
                        </a:spcBef>
                        <a:spcAft>
                          <a:spcPts val="1000"/>
                        </a:spcAft>
                      </a:pPr>
                      <a:r>
                        <a:rPr lang="el-GR" sz="1100" dirty="0">
                          <a:effectLst/>
                        </a:rPr>
                        <a:t>Διάρκεια: 3΄</a:t>
                      </a:r>
                      <a:endParaRPr lang="en-US" sz="1100" dirty="0">
                        <a:effectLst/>
                      </a:endParaRPr>
                    </a:p>
                    <a:p>
                      <a:pPr marL="0" marR="0">
                        <a:lnSpc>
                          <a:spcPct val="115000"/>
                        </a:lnSpc>
                        <a:spcBef>
                          <a:spcPts val="0"/>
                        </a:spcBef>
                        <a:spcAft>
                          <a:spcPts val="1000"/>
                        </a:spcAft>
                      </a:pPr>
                      <a:r>
                        <a:rPr lang="el-GR" sz="1100" dirty="0">
                          <a:effectLst/>
                        </a:rPr>
                        <a:t>- 1</a:t>
                      </a:r>
                      <a:r>
                        <a:rPr lang="el-GR" sz="1100" baseline="30000" dirty="0">
                          <a:effectLst/>
                        </a:rPr>
                        <a:t>η</a:t>
                      </a:r>
                      <a:r>
                        <a:rPr lang="el-GR" sz="1100" dirty="0">
                          <a:effectLst/>
                        </a:rPr>
                        <a:t> Δραστηριότητα – ελεύθερη συζήτηση</a:t>
                      </a:r>
                      <a:endParaRPr lang="en-US" sz="1100" dirty="0">
                        <a:effectLst/>
                      </a:endParaRPr>
                    </a:p>
                    <a:p>
                      <a:pPr marL="0" marR="0">
                        <a:lnSpc>
                          <a:spcPct val="115000"/>
                        </a:lnSpc>
                        <a:spcBef>
                          <a:spcPts val="0"/>
                        </a:spcBef>
                        <a:spcAft>
                          <a:spcPts val="1000"/>
                        </a:spcAft>
                      </a:pPr>
                      <a:r>
                        <a:rPr lang="el-GR" sz="1100" dirty="0">
                          <a:effectLst/>
                        </a:rPr>
                        <a:t>Οι μαθητές αναφέρονται στη δική τους προσωπική συνήθεια, π.χ. για το πρωινό χρησιμοποιώντας ενίοτε και την ελληνική γλώσσα.</a:t>
                      </a:r>
                      <a:endParaRPr lang="en-US" sz="1100" dirty="0">
                        <a:effectLst/>
                      </a:endParaRPr>
                    </a:p>
                    <a:p>
                      <a:pPr marL="0" marR="0" algn="just">
                        <a:lnSpc>
                          <a:spcPct val="115000"/>
                        </a:lnSpc>
                        <a:spcBef>
                          <a:spcPts val="0"/>
                        </a:spcBef>
                        <a:spcAft>
                          <a:spcPts val="0"/>
                        </a:spcAft>
                        <a:tabLst>
                          <a:tab pos="5490845" algn="l"/>
                        </a:tabLst>
                      </a:pPr>
                      <a:r>
                        <a:rPr lang="el-GR" sz="1100" dirty="0">
                          <a:effectLst/>
                        </a:rPr>
                        <a:t>Διάρκεια: Περίπου 5’</a:t>
                      </a:r>
                      <a:endParaRPr lang="en-US" sz="1100" dirty="0">
                        <a:effectLst/>
                      </a:endParaRPr>
                    </a:p>
                    <a:p>
                      <a:pPr marL="0" marR="0" algn="just">
                        <a:lnSpc>
                          <a:spcPct val="115000"/>
                        </a:lnSpc>
                        <a:spcBef>
                          <a:spcPts val="0"/>
                        </a:spcBef>
                        <a:spcAft>
                          <a:spcPts val="1000"/>
                        </a:spcAft>
                        <a:tabLst>
                          <a:tab pos="5490845" algn="l"/>
                        </a:tabLst>
                      </a:pPr>
                      <a:r>
                        <a:rPr lang="el-GR" sz="1100" dirty="0">
                          <a:effectLst/>
                        </a:rPr>
                        <a:t> </a:t>
                      </a:r>
                      <a:r>
                        <a:rPr lang="el-GR" sz="1100" dirty="0" smtClean="0">
                          <a:effectLst/>
                        </a:rPr>
                        <a:t>- </a:t>
                      </a:r>
                      <a:r>
                        <a:rPr lang="el-GR" sz="1100" dirty="0">
                          <a:effectLst/>
                        </a:rPr>
                        <a:t>2</a:t>
                      </a:r>
                      <a:r>
                        <a:rPr lang="el-GR" sz="1100" baseline="30000" dirty="0">
                          <a:effectLst/>
                        </a:rPr>
                        <a:t>η</a:t>
                      </a:r>
                      <a:r>
                        <a:rPr lang="el-GR" sz="1100" dirty="0">
                          <a:effectLst/>
                        </a:rPr>
                        <a:t> Δραστηριότητα – εμπλουτισμένη διδασκαλία</a:t>
                      </a:r>
                      <a:endParaRPr lang="en-US" sz="1100" dirty="0">
                        <a:effectLst/>
                      </a:endParaRPr>
                    </a:p>
                    <a:p>
                      <a:pPr marL="0" marR="0" algn="just">
                        <a:lnSpc>
                          <a:spcPct val="115000"/>
                        </a:lnSpc>
                        <a:spcBef>
                          <a:spcPts val="0"/>
                        </a:spcBef>
                        <a:spcAft>
                          <a:spcPts val="0"/>
                        </a:spcAft>
                        <a:tabLst>
                          <a:tab pos="5490845" algn="l"/>
                        </a:tabLst>
                      </a:pPr>
                      <a:r>
                        <a:rPr lang="el-GR" sz="1100" dirty="0">
                          <a:effectLst/>
                        </a:rPr>
                        <a:t>Ο εκπαιδευτικός έχει προετοιμάσει δείγματα ή εικόνες συγκεκριμένων ειδών διατροφής και τις αντίστοιχες κάρτες με το λεξιλόγιο (ενδείκνυται για τη δραστηριότητα ο </a:t>
                      </a:r>
                      <a:r>
                        <a:rPr lang="el-GR" sz="1100" dirty="0" err="1">
                          <a:effectLst/>
                        </a:rPr>
                        <a:t>διαδραστικός</a:t>
                      </a:r>
                      <a:r>
                        <a:rPr lang="el-GR" sz="1100" dirty="0">
                          <a:effectLst/>
                        </a:rPr>
                        <a:t> πίνακας). Οι μαθητές προσπαθούν να αντιστοιχίσουν εικόνες και λέξεις.</a:t>
                      </a:r>
                      <a:endParaRPr lang="en-US" sz="1100" dirty="0">
                        <a:effectLst/>
                      </a:endParaRPr>
                    </a:p>
                    <a:p>
                      <a:pPr marL="0" marR="0" algn="just">
                        <a:lnSpc>
                          <a:spcPct val="115000"/>
                        </a:lnSpc>
                        <a:spcBef>
                          <a:spcPts val="0"/>
                        </a:spcBef>
                        <a:spcAft>
                          <a:spcPts val="0"/>
                        </a:spcAft>
                        <a:tabLst>
                          <a:tab pos="5490845" algn="l"/>
                        </a:tabLst>
                      </a:pPr>
                      <a:r>
                        <a:rPr lang="el-GR" sz="1100" dirty="0">
                          <a:effectLst/>
                        </a:rPr>
                        <a:t>Διάρκεια: Περίπου 5’</a:t>
                      </a:r>
                      <a:endParaRPr lang="en-US" sz="1100" dirty="0">
                        <a:effectLst/>
                      </a:endParaRPr>
                    </a:p>
                    <a:p>
                      <a:pPr marL="0" marR="0" algn="just">
                        <a:lnSpc>
                          <a:spcPct val="115000"/>
                        </a:lnSpc>
                        <a:spcBef>
                          <a:spcPts val="0"/>
                        </a:spcBef>
                        <a:spcAft>
                          <a:spcPts val="0"/>
                        </a:spcAft>
                        <a:tabLst>
                          <a:tab pos="5490845" algn="l"/>
                        </a:tabLst>
                      </a:pPr>
                      <a:r>
                        <a:rPr lang="el-GR" sz="1100" dirty="0">
                          <a:effectLst/>
                        </a:rPr>
                        <a:t> </a:t>
                      </a:r>
                      <a:endParaRPr lang="en-US" sz="1100" dirty="0">
                        <a:effectLst/>
                      </a:endParaRPr>
                    </a:p>
                    <a:p>
                      <a:pPr marL="0" marR="0" algn="just">
                        <a:lnSpc>
                          <a:spcPct val="115000"/>
                        </a:lnSpc>
                        <a:spcBef>
                          <a:spcPts val="0"/>
                        </a:spcBef>
                        <a:spcAft>
                          <a:spcPts val="1000"/>
                        </a:spcAft>
                        <a:tabLst>
                          <a:tab pos="5490845" algn="l"/>
                        </a:tabLst>
                      </a:pPr>
                      <a:r>
                        <a:rPr lang="el-GR" sz="1100" dirty="0">
                          <a:effectLst/>
                        </a:rPr>
                        <a:t>- 3</a:t>
                      </a:r>
                      <a:r>
                        <a:rPr lang="el-GR" sz="1100" baseline="30000" dirty="0">
                          <a:effectLst/>
                        </a:rPr>
                        <a:t>η</a:t>
                      </a:r>
                      <a:r>
                        <a:rPr lang="el-GR" sz="1100" dirty="0">
                          <a:effectLst/>
                        </a:rPr>
                        <a:t> Δραστηριότητα –  Δυαδική εργασία – δημιουργική γραφή </a:t>
                      </a:r>
                      <a:endParaRPr lang="en-US" sz="1100" dirty="0">
                        <a:effectLst/>
                      </a:endParaRPr>
                    </a:p>
                    <a:p>
                      <a:pPr marL="0" marR="0" algn="just">
                        <a:lnSpc>
                          <a:spcPct val="115000"/>
                        </a:lnSpc>
                        <a:spcBef>
                          <a:spcPts val="0"/>
                        </a:spcBef>
                        <a:spcAft>
                          <a:spcPts val="0"/>
                        </a:spcAft>
                        <a:tabLst>
                          <a:tab pos="5490845" algn="l"/>
                        </a:tabLst>
                      </a:pPr>
                      <a:r>
                        <a:rPr lang="el-GR" sz="1100" dirty="0">
                          <a:effectLst/>
                        </a:rPr>
                        <a:t>Οι μαθητές  χωρίζονται σε δυάδες, μοιράζονται τα υλικά σε δείγμα ή εικόνα και καλούνται να κατασκευάσουν/ δημιουργήσουν ένα πιάτο, σημειώνοντας ταυτόχρονα τα υλικά και τη διαδικασία και δημιουργώντας τη συνταγή τους (τα υλικά οδηγούν σε κατασκευή «γερμανικής» διατροφικής συνήθειας).</a:t>
                      </a:r>
                      <a:endParaRPr lang="en-US" sz="1100" dirty="0">
                        <a:effectLst/>
                      </a:endParaRPr>
                    </a:p>
                    <a:p>
                      <a:pPr marL="0" marR="0" algn="just">
                        <a:lnSpc>
                          <a:spcPct val="115000"/>
                        </a:lnSpc>
                        <a:spcBef>
                          <a:spcPts val="0"/>
                        </a:spcBef>
                        <a:spcAft>
                          <a:spcPts val="0"/>
                        </a:spcAft>
                        <a:tabLst>
                          <a:tab pos="5490845" algn="l"/>
                        </a:tabLst>
                      </a:pPr>
                      <a:r>
                        <a:rPr lang="el-GR" sz="1100" dirty="0">
                          <a:effectLst/>
                        </a:rPr>
                        <a:t>Διάρκεια: Περίπου 15’</a:t>
                      </a:r>
                      <a:endParaRPr lang="en-US" sz="1100" dirty="0">
                        <a:effectLst/>
                      </a:endParaRPr>
                    </a:p>
                    <a:p>
                      <a:pPr marL="0" marR="0" algn="just">
                        <a:lnSpc>
                          <a:spcPct val="115000"/>
                        </a:lnSpc>
                        <a:spcBef>
                          <a:spcPts val="0"/>
                        </a:spcBef>
                        <a:spcAft>
                          <a:spcPts val="1000"/>
                        </a:spcAft>
                      </a:pPr>
                      <a:r>
                        <a:rPr lang="el-GR" sz="1100" dirty="0">
                          <a:effectLst/>
                        </a:rPr>
                        <a:t> </a:t>
                      </a:r>
                      <a:r>
                        <a:rPr lang="el-GR" sz="1100" dirty="0" smtClean="0">
                          <a:effectLst/>
                        </a:rPr>
                        <a:t>- </a:t>
                      </a:r>
                      <a:r>
                        <a:rPr lang="el-GR" sz="1100" dirty="0">
                          <a:effectLst/>
                        </a:rPr>
                        <a:t>4</a:t>
                      </a:r>
                      <a:r>
                        <a:rPr lang="el-GR" sz="1100" baseline="30000" dirty="0">
                          <a:effectLst/>
                        </a:rPr>
                        <a:t>η</a:t>
                      </a:r>
                      <a:r>
                        <a:rPr lang="el-GR" sz="1100" dirty="0">
                          <a:effectLst/>
                        </a:rPr>
                        <a:t> Δραστηριότητα – συζήτηση δυάδων με δυάδες – ελεύθερη προφορική έκφραση</a:t>
                      </a:r>
                      <a:endParaRPr lang="en-US" sz="1100" dirty="0">
                        <a:effectLst/>
                      </a:endParaRPr>
                    </a:p>
                    <a:p>
                      <a:pPr marL="0" marR="0" algn="just">
                        <a:lnSpc>
                          <a:spcPct val="115000"/>
                        </a:lnSpc>
                        <a:spcBef>
                          <a:spcPts val="0"/>
                        </a:spcBef>
                        <a:spcAft>
                          <a:spcPts val="0"/>
                        </a:spcAft>
                        <a:tabLst>
                          <a:tab pos="5490845" algn="l"/>
                        </a:tabLst>
                      </a:pPr>
                      <a:r>
                        <a:rPr lang="el-GR" sz="1100" dirty="0">
                          <a:effectLst/>
                        </a:rPr>
                        <a:t>Η κάθε δυάδα παρουσιάζει το «πιάτο» της και εξηγεί «πώς το έφτιαξε» και γιατί είναι «καλό». Οι μαθητές χρησιμοποιούν το λεξιλόγιο που μόλις έμαθαν. Δέχονται ερωτήσεις και σχόλια. Διάρκεια: Περίπου 20’</a:t>
                      </a:r>
                      <a:endParaRPr lang="en-US" sz="1100" dirty="0">
                        <a:effectLst/>
                      </a:endParaRPr>
                    </a:p>
                    <a:p>
                      <a:pPr marL="0" marR="0">
                        <a:lnSpc>
                          <a:spcPct val="115000"/>
                        </a:lnSpc>
                        <a:spcBef>
                          <a:spcPts val="0"/>
                        </a:spcBef>
                        <a:spcAft>
                          <a:spcPts val="1000"/>
                        </a:spcAft>
                      </a:pPr>
                      <a:r>
                        <a:rPr lang="el-GR" sz="1100" dirty="0">
                          <a:effectLst/>
                        </a:rPr>
                        <a:t> </a:t>
                      </a:r>
                      <a:r>
                        <a:rPr lang="el-GR" sz="1100" dirty="0" smtClean="0">
                          <a:effectLst/>
                        </a:rPr>
                        <a:t>- </a:t>
                      </a:r>
                      <a:r>
                        <a:rPr lang="el-GR" sz="1100" dirty="0">
                          <a:effectLst/>
                        </a:rPr>
                        <a:t>5</a:t>
                      </a:r>
                      <a:r>
                        <a:rPr lang="el-GR" sz="1100" baseline="30000" dirty="0">
                          <a:effectLst/>
                        </a:rPr>
                        <a:t>η</a:t>
                      </a:r>
                      <a:r>
                        <a:rPr lang="el-GR" sz="1100" dirty="0">
                          <a:effectLst/>
                        </a:rPr>
                        <a:t> Δραστηριότητα – Σύνολο της τάξης – ανάγνωση και κατανόηση κειμένου (γλωσσολογική σημασιολογική &amp; γενική διαπολιτισμική ικανότητα)   </a:t>
                      </a:r>
                      <a:endParaRPr lang="en-US" sz="1100" dirty="0">
                        <a:effectLst/>
                      </a:endParaRPr>
                    </a:p>
                    <a:p>
                      <a:pPr marL="0" marR="0" algn="just">
                        <a:lnSpc>
                          <a:spcPct val="115000"/>
                        </a:lnSpc>
                        <a:spcBef>
                          <a:spcPts val="0"/>
                        </a:spcBef>
                        <a:spcAft>
                          <a:spcPts val="0"/>
                        </a:spcAft>
                        <a:tabLst>
                          <a:tab pos="5490845" algn="l"/>
                        </a:tabLst>
                      </a:pPr>
                      <a:r>
                        <a:rPr lang="el-GR" sz="1100" dirty="0">
                          <a:effectLst/>
                        </a:rPr>
                        <a:t>Οι μαθητές διαβάζουν το κείμενο και ταυτόχρονα σημειώνουν τις άγνωστες συνήθειες και τις διαφορές ως προς τη δική τους καθημερινότητα στο κείμενο. Μετά την ανάγνωση συζητιούνται στο σύνολο της τάξης οι διαφορές και οι απορίες. Σημειώνονται συγκριτικά οι συνήθειες. </a:t>
                      </a:r>
                      <a:endParaRPr lang="en-US" sz="1100" dirty="0">
                        <a:effectLst/>
                      </a:endParaRPr>
                    </a:p>
                    <a:p>
                      <a:pPr marL="0" marR="0" algn="just">
                        <a:lnSpc>
                          <a:spcPct val="115000"/>
                        </a:lnSpc>
                        <a:spcBef>
                          <a:spcPts val="0"/>
                        </a:spcBef>
                        <a:spcAft>
                          <a:spcPts val="0"/>
                        </a:spcAft>
                        <a:tabLst>
                          <a:tab pos="5490845" algn="l"/>
                        </a:tabLst>
                      </a:pPr>
                      <a:r>
                        <a:rPr lang="el-GR" sz="1100" dirty="0">
                          <a:effectLst/>
                        </a:rPr>
                        <a:t>Διάρκεια: 10’ + 10’ </a:t>
                      </a:r>
                      <a:endParaRPr lang="en-US" sz="1100" dirty="0">
                        <a:effectLst/>
                      </a:endParaRPr>
                    </a:p>
                    <a:p>
                      <a:pPr marL="0" marR="0" algn="just">
                        <a:lnSpc>
                          <a:spcPct val="115000"/>
                        </a:lnSpc>
                        <a:spcBef>
                          <a:spcPts val="0"/>
                        </a:spcBef>
                        <a:spcAft>
                          <a:spcPts val="0"/>
                        </a:spcAft>
                        <a:tabLst>
                          <a:tab pos="5490845" algn="l"/>
                        </a:tabLst>
                      </a:pPr>
                      <a:r>
                        <a:rPr lang="el-GR" sz="1100" dirty="0">
                          <a:effectLst/>
                        </a:rPr>
                        <a:t> </a:t>
                      </a:r>
                      <a:endParaRPr lang="en-US" sz="1100" dirty="0">
                        <a:effectLst/>
                      </a:endParaRPr>
                    </a:p>
                    <a:p>
                      <a:pPr marL="0" marR="0" algn="just">
                        <a:lnSpc>
                          <a:spcPct val="115000"/>
                        </a:lnSpc>
                        <a:spcBef>
                          <a:spcPts val="0"/>
                        </a:spcBef>
                        <a:spcAft>
                          <a:spcPts val="0"/>
                        </a:spcAft>
                        <a:tabLst>
                          <a:tab pos="5490845" algn="l"/>
                        </a:tabLst>
                      </a:pPr>
                      <a:r>
                        <a:rPr lang="el-GR" sz="1100" dirty="0">
                          <a:effectLst/>
                        </a:rPr>
                        <a:t>-6</a:t>
                      </a:r>
                      <a:r>
                        <a:rPr lang="el-GR" sz="1100" baseline="30000" dirty="0">
                          <a:effectLst/>
                        </a:rPr>
                        <a:t>η</a:t>
                      </a:r>
                      <a:r>
                        <a:rPr lang="el-GR" sz="1100" dirty="0">
                          <a:effectLst/>
                        </a:rPr>
                        <a:t> δραστηριότητα – παιχνίδι ρόλων</a:t>
                      </a:r>
                      <a:endParaRPr lang="en-US" sz="1100" dirty="0">
                        <a:effectLst/>
                      </a:endParaRPr>
                    </a:p>
                    <a:p>
                      <a:pPr marL="0" marR="0" algn="just">
                        <a:lnSpc>
                          <a:spcPct val="115000"/>
                        </a:lnSpc>
                        <a:spcBef>
                          <a:spcPts val="0"/>
                        </a:spcBef>
                        <a:spcAft>
                          <a:spcPts val="0"/>
                        </a:spcAft>
                        <a:tabLst>
                          <a:tab pos="5490845" algn="l"/>
                        </a:tabLst>
                      </a:pPr>
                      <a:r>
                        <a:rPr lang="el-GR" sz="1100" dirty="0">
                          <a:effectLst/>
                        </a:rPr>
                        <a:t> </a:t>
                      </a:r>
                      <a:endParaRPr lang="en-US" sz="1100" dirty="0">
                        <a:effectLst/>
                      </a:endParaRPr>
                    </a:p>
                    <a:p>
                      <a:pPr marL="0" marR="0" algn="just">
                        <a:lnSpc>
                          <a:spcPct val="115000"/>
                        </a:lnSpc>
                        <a:spcBef>
                          <a:spcPts val="0"/>
                        </a:spcBef>
                        <a:spcAft>
                          <a:spcPts val="0"/>
                        </a:spcAft>
                        <a:tabLst>
                          <a:tab pos="5490845" algn="l"/>
                        </a:tabLst>
                      </a:pPr>
                      <a:r>
                        <a:rPr lang="el-GR" sz="1100" dirty="0">
                          <a:effectLst/>
                        </a:rPr>
                        <a:t>Όπως αναφέρεται και στο κείμενο, έχουμε βγει για καφέ και γλυκό και πρέπει να παραγγείλουμε. </a:t>
                      </a:r>
                      <a:endParaRPr lang="en-US" sz="1100" dirty="0">
                        <a:effectLst/>
                      </a:endParaRPr>
                    </a:p>
                    <a:p>
                      <a:pPr marL="0" marR="0">
                        <a:lnSpc>
                          <a:spcPct val="115000"/>
                        </a:lnSpc>
                        <a:spcBef>
                          <a:spcPts val="0"/>
                        </a:spcBef>
                        <a:spcAft>
                          <a:spcPts val="1000"/>
                        </a:spcAft>
                      </a:pPr>
                      <a:r>
                        <a:rPr lang="el-GR" sz="1100" dirty="0">
                          <a:effectLst/>
                        </a:rPr>
                        <a:t>Μοιράζονται οι ρόλοι «πελατών 1», «πελατών 2» και «σερβιτόρων» και τα «μενού» και «παίζεται» ο διάλογος «παραγγελία».</a:t>
                      </a:r>
                      <a:endParaRPr lang="en-US" sz="1100" dirty="0">
                        <a:effectLst/>
                      </a:endParaRPr>
                    </a:p>
                    <a:p>
                      <a:pPr marL="0" marR="0">
                        <a:lnSpc>
                          <a:spcPct val="115000"/>
                        </a:lnSpc>
                        <a:spcBef>
                          <a:spcPts val="0"/>
                        </a:spcBef>
                        <a:spcAft>
                          <a:spcPts val="1000"/>
                        </a:spcAft>
                      </a:pPr>
                      <a:r>
                        <a:rPr lang="el-GR" sz="1100" dirty="0">
                          <a:effectLst/>
                        </a:rPr>
                        <a:t>Διάρκεια: 20’ </a:t>
                      </a:r>
                      <a:endParaRPr lang="en-US" sz="1100" dirty="0">
                        <a:effectLst/>
                      </a:endParaRPr>
                    </a:p>
                    <a:p>
                      <a:pPr marL="0" marR="0">
                        <a:lnSpc>
                          <a:spcPct val="115000"/>
                        </a:lnSpc>
                        <a:spcBef>
                          <a:spcPts val="0"/>
                        </a:spcBef>
                        <a:spcAft>
                          <a:spcPts val="1000"/>
                        </a:spcAft>
                      </a:pPr>
                      <a:r>
                        <a:rPr lang="el-GR" sz="1100" dirty="0">
                          <a:effectLst/>
                        </a:rPr>
                        <a:t>Κλείσιμο/ Αποχαιρετισμός</a:t>
                      </a:r>
                      <a:endParaRPr lang="en-US" sz="1100" dirty="0">
                        <a:effectLst/>
                      </a:endParaRPr>
                    </a:p>
                    <a:p>
                      <a:pPr marL="0" marR="0">
                        <a:lnSpc>
                          <a:spcPct val="115000"/>
                        </a:lnSpc>
                        <a:spcBef>
                          <a:spcPts val="0"/>
                        </a:spcBef>
                        <a:spcAft>
                          <a:spcPts val="1000"/>
                        </a:spcAft>
                      </a:pPr>
                      <a:r>
                        <a:rPr lang="el-GR" sz="1100" dirty="0">
                          <a:effectLst/>
                        </a:rPr>
                        <a:t>Διάρκεια: 2’ </a:t>
                      </a:r>
                      <a:endParaRPr lang="en-US" sz="1100" dirty="0">
                        <a:effectLst/>
                        <a:latin typeface="Calibri"/>
                        <a:ea typeface="Times New Roman"/>
                        <a:cs typeface="Times New Roman"/>
                      </a:endParaRPr>
                    </a:p>
                  </a:txBody>
                  <a:tcPr marL="27304" marR="27304" marT="0" marB="0"/>
                </a:tc>
              </a:tr>
            </a:tbl>
          </a:graphicData>
        </a:graphic>
      </p:graphicFrame>
    </p:spTree>
    <p:extLst>
      <p:ext uri="{BB962C8B-B14F-4D97-AF65-F5344CB8AC3E}">
        <p14:creationId xmlns:p14="http://schemas.microsoft.com/office/powerpoint/2010/main" val="42624526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46166291"/>
              </p:ext>
            </p:extLst>
          </p:nvPr>
        </p:nvGraphicFramePr>
        <p:xfrm>
          <a:off x="1" y="457200"/>
          <a:ext cx="9067798" cy="7080601"/>
        </p:xfrm>
        <a:graphic>
          <a:graphicData uri="http://schemas.openxmlformats.org/drawingml/2006/table">
            <a:tbl>
              <a:tblPr firstRow="1" firstCol="1" lastRow="1" lastCol="1" bandRow="1" bandCol="1">
                <a:tableStyleId>{5C22544A-7EE6-4342-B048-85BDC9FD1C3A}</a:tableStyleId>
              </a:tblPr>
              <a:tblGrid>
                <a:gridCol w="6121878"/>
                <a:gridCol w="914374"/>
                <a:gridCol w="914374"/>
                <a:gridCol w="1117172"/>
              </a:tblGrid>
              <a:tr h="836724">
                <a:tc gridSpan="2">
                  <a:txBody>
                    <a:bodyPr/>
                    <a:lstStyle/>
                    <a:p>
                      <a:pPr marL="0" marR="0" algn="ctr">
                        <a:lnSpc>
                          <a:spcPct val="115000"/>
                        </a:lnSpc>
                        <a:spcBef>
                          <a:spcPts val="0"/>
                        </a:spcBef>
                        <a:spcAft>
                          <a:spcPts val="0"/>
                        </a:spcAft>
                      </a:pPr>
                      <a:r>
                        <a:rPr lang="el-GR" sz="1200" u="sng" dirty="0">
                          <a:effectLst/>
                        </a:rPr>
                        <a:t>2.2 Υλικοτεχνική Υποδομή</a:t>
                      </a:r>
                      <a:endParaRPr lang="en-US" sz="1200" dirty="0">
                        <a:effectLst/>
                      </a:endParaRPr>
                    </a:p>
                    <a:p>
                      <a:pPr marL="0" marR="0" algn="just">
                        <a:lnSpc>
                          <a:spcPct val="115000"/>
                        </a:lnSpc>
                        <a:spcBef>
                          <a:spcPts val="0"/>
                        </a:spcBef>
                        <a:spcAft>
                          <a:spcPts val="0"/>
                        </a:spcAft>
                      </a:pPr>
                      <a:r>
                        <a:rPr lang="el-GR" sz="1200" dirty="0">
                          <a:effectLst/>
                        </a:rPr>
                        <a:t> </a:t>
                      </a:r>
                      <a:endParaRPr lang="en-US" sz="1200" dirty="0">
                        <a:effectLst/>
                      </a:endParaRPr>
                    </a:p>
                    <a:p>
                      <a:pPr marL="0" marR="0" algn="just">
                        <a:lnSpc>
                          <a:spcPct val="115000"/>
                        </a:lnSpc>
                        <a:spcBef>
                          <a:spcPts val="0"/>
                        </a:spcBef>
                        <a:spcAft>
                          <a:spcPts val="0"/>
                        </a:spcAft>
                      </a:pPr>
                      <a:r>
                        <a:rPr lang="en-US" sz="1200" dirty="0">
                          <a:effectLst/>
                        </a:rPr>
                        <a:t> </a:t>
                      </a:r>
                    </a:p>
                    <a:p>
                      <a:pPr marL="0" marR="0" algn="just">
                        <a:lnSpc>
                          <a:spcPct val="115000"/>
                        </a:lnSpc>
                        <a:spcBef>
                          <a:spcPts val="0"/>
                        </a:spcBef>
                        <a:spcAft>
                          <a:spcPts val="0"/>
                        </a:spcAft>
                      </a:pPr>
                      <a:r>
                        <a:rPr lang="el-GR" sz="1200" dirty="0">
                          <a:effectLst/>
                        </a:rPr>
                        <a:t>Φύλλα εργασίας, κάρτες, φωτογραφίες</a:t>
                      </a:r>
                      <a:endParaRPr lang="en-US" sz="1200" dirty="0">
                        <a:effectLst/>
                      </a:endParaRPr>
                    </a:p>
                    <a:p>
                      <a:pPr marL="0" marR="0" algn="just">
                        <a:lnSpc>
                          <a:spcPct val="115000"/>
                        </a:lnSpc>
                        <a:spcBef>
                          <a:spcPts val="0"/>
                        </a:spcBef>
                        <a:spcAft>
                          <a:spcPts val="0"/>
                        </a:spcAft>
                      </a:pPr>
                      <a:r>
                        <a:rPr lang="en-US" sz="1200" dirty="0">
                          <a:effectLst/>
                        </a:rPr>
                        <a:t> </a:t>
                      </a:r>
                      <a:endParaRPr lang="en-US" sz="1200" dirty="0">
                        <a:effectLst/>
                        <a:latin typeface="Calibri"/>
                        <a:ea typeface="Times New Roman"/>
                        <a:cs typeface="Times New Roman"/>
                      </a:endParaRPr>
                    </a:p>
                  </a:txBody>
                  <a:tcPr marL="39900" marR="39900" marT="0" marB="0"/>
                </a:tc>
                <a:tc hMerge="1">
                  <a:txBody>
                    <a:bodyPr/>
                    <a:lstStyle/>
                    <a:p>
                      <a:endParaRPr lang="en-US"/>
                    </a:p>
                  </a:txBody>
                  <a:tcPr/>
                </a:tc>
                <a:tc>
                  <a:txBody>
                    <a:bodyPr/>
                    <a:lstStyle/>
                    <a:p>
                      <a:endParaRPr lang="en-US" sz="1200"/>
                    </a:p>
                  </a:txBody>
                  <a:tcPr marL="53200" marR="53200" marT="26600" marB="26600"/>
                </a:tc>
                <a:tc>
                  <a:txBody>
                    <a:bodyPr/>
                    <a:lstStyle/>
                    <a:p>
                      <a:endParaRPr lang="en-US" sz="1200"/>
                    </a:p>
                  </a:txBody>
                  <a:tcPr marL="53200" marR="53200" marT="26600" marB="26600"/>
                </a:tc>
              </a:tr>
              <a:tr h="198061">
                <a:tc gridSpan="2">
                  <a:txBody>
                    <a:bodyPr/>
                    <a:lstStyle/>
                    <a:p>
                      <a:pPr marL="342900" marR="0" lvl="0" indent="-342900" algn="ctr">
                        <a:lnSpc>
                          <a:spcPct val="150000"/>
                        </a:lnSpc>
                        <a:spcBef>
                          <a:spcPts val="0"/>
                        </a:spcBef>
                        <a:spcAft>
                          <a:spcPts val="1000"/>
                        </a:spcAft>
                        <a:buSzPts val="1400"/>
                        <a:buFont typeface="Arial"/>
                        <a:buAutoNum type="arabicParenR"/>
                      </a:pPr>
                      <a:r>
                        <a:rPr lang="el-GR" sz="1200">
                          <a:effectLst/>
                        </a:rPr>
                        <a:t>ΑΞΙΟΛΟΓΗΣΗ </a:t>
                      </a:r>
                      <a:endParaRPr lang="en-US" sz="1200">
                        <a:effectLst/>
                        <a:latin typeface="Calibri"/>
                        <a:ea typeface="Times New Roman"/>
                        <a:cs typeface="Times New Roman"/>
                      </a:endParaRPr>
                    </a:p>
                  </a:txBody>
                  <a:tcPr marL="39900" marR="39900" marT="0" marB="0"/>
                </a:tc>
                <a:tc hMerge="1">
                  <a:txBody>
                    <a:bodyPr/>
                    <a:lstStyle/>
                    <a:p>
                      <a:endParaRPr lang="en-US"/>
                    </a:p>
                  </a:txBody>
                  <a:tcPr/>
                </a:tc>
                <a:tc>
                  <a:txBody>
                    <a:bodyPr/>
                    <a:lstStyle/>
                    <a:p>
                      <a:endParaRPr lang="en-US" sz="1200"/>
                    </a:p>
                  </a:txBody>
                  <a:tcPr marL="53200" marR="53200" marT="26600" marB="26600"/>
                </a:tc>
                <a:tc>
                  <a:txBody>
                    <a:bodyPr/>
                    <a:lstStyle/>
                    <a:p>
                      <a:endParaRPr lang="en-US" sz="1200"/>
                    </a:p>
                  </a:txBody>
                  <a:tcPr marL="53200" marR="53200" marT="26600" marB="26600"/>
                </a:tc>
              </a:tr>
              <a:tr h="498067">
                <a:tc>
                  <a:txBody>
                    <a:bodyPr/>
                    <a:lstStyle/>
                    <a:p>
                      <a:pPr marL="0" marR="0" algn="just">
                        <a:lnSpc>
                          <a:spcPct val="115000"/>
                        </a:lnSpc>
                        <a:spcBef>
                          <a:spcPts val="0"/>
                        </a:spcBef>
                        <a:spcAft>
                          <a:spcPts val="0"/>
                        </a:spcAft>
                      </a:pPr>
                      <a:r>
                        <a:rPr lang="el-GR" sz="1200">
                          <a:effectLst/>
                        </a:rPr>
                        <a:t> </a:t>
                      </a:r>
                      <a:endParaRPr lang="en-US" sz="1200">
                        <a:effectLst/>
                      </a:endParaRPr>
                    </a:p>
                    <a:p>
                      <a:pPr marL="0" marR="0">
                        <a:lnSpc>
                          <a:spcPct val="115000"/>
                        </a:lnSpc>
                        <a:spcBef>
                          <a:spcPts val="0"/>
                        </a:spcBef>
                        <a:spcAft>
                          <a:spcPts val="0"/>
                        </a:spcAft>
                      </a:pPr>
                      <a:r>
                        <a:rPr lang="el-GR" sz="1200">
                          <a:effectLst/>
                        </a:rPr>
                        <a:t>ΕΡΩΤΗΜΑΤΟΛΟΓΙΟ ΑΞΙΟΛΟΓΗΣΗΣ (για τους μαθητές Γυμνασίου-Λυκείου)</a:t>
                      </a:r>
                      <a:endParaRPr lang="en-US" sz="1200">
                        <a:effectLst/>
                      </a:endParaRPr>
                    </a:p>
                    <a:p>
                      <a:pPr marL="0" marR="0">
                        <a:lnSpc>
                          <a:spcPct val="115000"/>
                        </a:lnSpc>
                        <a:spcBef>
                          <a:spcPts val="0"/>
                        </a:spcBef>
                        <a:spcAft>
                          <a:spcPts val="0"/>
                        </a:spcAft>
                      </a:pPr>
                      <a:r>
                        <a:rPr lang="el-GR" sz="1200">
                          <a:effectLst/>
                        </a:rPr>
                        <a:t> </a:t>
                      </a:r>
                      <a:endParaRPr lang="en-US" sz="1200">
                        <a:effectLst/>
                        <a:latin typeface="Calibri"/>
                        <a:ea typeface="Times New Roman"/>
                        <a:cs typeface="Times New Roman"/>
                      </a:endParaRPr>
                    </a:p>
                  </a:txBody>
                  <a:tcPr marL="39900" marR="39900" marT="0" marB="0"/>
                </a:tc>
                <a:tc>
                  <a:txBody>
                    <a:bodyPr/>
                    <a:lstStyle/>
                    <a:p>
                      <a:endParaRPr lang="en-US" sz="1200"/>
                    </a:p>
                  </a:txBody>
                  <a:tcPr marL="53200" marR="53200" marT="26600" marB="26600"/>
                </a:tc>
                <a:tc>
                  <a:txBody>
                    <a:bodyPr/>
                    <a:lstStyle/>
                    <a:p>
                      <a:endParaRPr lang="en-US" sz="1200"/>
                    </a:p>
                  </a:txBody>
                  <a:tcPr marL="53200" marR="53200" marT="26600" marB="26600"/>
                </a:tc>
                <a:tc>
                  <a:txBody>
                    <a:bodyPr/>
                    <a:lstStyle/>
                    <a:p>
                      <a:endParaRPr lang="en-US" sz="1200"/>
                    </a:p>
                  </a:txBody>
                  <a:tcPr marL="53200" marR="53200" marT="26600" marB="26600"/>
                </a:tc>
              </a:tr>
              <a:tr h="667396">
                <a:tc>
                  <a:txBody>
                    <a:bodyPr/>
                    <a:lstStyle/>
                    <a:p>
                      <a:pPr marL="0" marR="0">
                        <a:lnSpc>
                          <a:spcPct val="115000"/>
                        </a:lnSpc>
                        <a:spcBef>
                          <a:spcPts val="0"/>
                        </a:spcBef>
                        <a:spcAft>
                          <a:spcPts val="0"/>
                        </a:spcAft>
                      </a:pPr>
                      <a:r>
                        <a:rPr lang="el-GR" sz="1200">
                          <a:effectLst/>
                        </a:rPr>
                        <a:t>Σου άρεσε το μάθημα;</a:t>
                      </a:r>
                      <a:endParaRPr lang="en-US" sz="1200">
                        <a:effectLst/>
                      </a:endParaRPr>
                    </a:p>
                    <a:p>
                      <a:pPr marL="0" marR="0">
                        <a:lnSpc>
                          <a:spcPct val="115000"/>
                        </a:lnSpc>
                        <a:spcBef>
                          <a:spcPts val="0"/>
                        </a:spcBef>
                        <a:spcAft>
                          <a:spcPts val="0"/>
                        </a:spcAft>
                      </a:pPr>
                      <a:r>
                        <a:rPr lang="el-GR" sz="1200">
                          <a:effectLst/>
                        </a:rPr>
                        <a:t>Δικαιολόγησε, αν θέλεις, την άποψή σου με λίγα λόγια.</a:t>
                      </a:r>
                      <a:endParaRPr lang="en-US" sz="1200">
                        <a:effectLst/>
                      </a:endParaRPr>
                    </a:p>
                    <a:p>
                      <a:pPr marL="0" marR="0">
                        <a:lnSpc>
                          <a:spcPct val="115000"/>
                        </a:lnSpc>
                        <a:spcBef>
                          <a:spcPts val="0"/>
                        </a:spcBef>
                        <a:spcAft>
                          <a:spcPts val="0"/>
                        </a:spcAft>
                      </a:pPr>
                      <a:r>
                        <a:rPr lang="el-GR" sz="1200">
                          <a:effectLst/>
                        </a:rPr>
                        <a:t> </a:t>
                      </a:r>
                      <a:endParaRPr lang="en-US" sz="1200">
                        <a:effectLst/>
                      </a:endParaRPr>
                    </a:p>
                    <a:p>
                      <a:pPr marL="0" marR="0">
                        <a:lnSpc>
                          <a:spcPct val="115000"/>
                        </a:lnSpc>
                        <a:spcBef>
                          <a:spcPts val="0"/>
                        </a:spcBef>
                        <a:spcAft>
                          <a:spcPts val="0"/>
                        </a:spcAft>
                      </a:pPr>
                      <a:r>
                        <a:rPr lang="el-GR" sz="1200">
                          <a:effectLst/>
                        </a:rPr>
                        <a:t> </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Πολύ</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Λίγο</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Καθόλου</a:t>
                      </a:r>
                      <a:endParaRPr lang="en-US" sz="1200">
                        <a:effectLst/>
                        <a:latin typeface="Calibri"/>
                        <a:ea typeface="Times New Roman"/>
                        <a:cs typeface="Times New Roman"/>
                      </a:endParaRPr>
                    </a:p>
                  </a:txBody>
                  <a:tcPr marL="39900" marR="39900" marT="0" marB="0"/>
                </a:tc>
              </a:tr>
              <a:tr h="498067">
                <a:tc>
                  <a:txBody>
                    <a:bodyPr/>
                    <a:lstStyle/>
                    <a:p>
                      <a:pPr marL="0" marR="0">
                        <a:lnSpc>
                          <a:spcPct val="115000"/>
                        </a:lnSpc>
                        <a:spcBef>
                          <a:spcPts val="0"/>
                        </a:spcBef>
                        <a:spcAft>
                          <a:spcPts val="0"/>
                        </a:spcAft>
                      </a:pPr>
                      <a:r>
                        <a:rPr lang="el-GR" sz="1200">
                          <a:effectLst/>
                        </a:rPr>
                        <a:t> </a:t>
                      </a:r>
                      <a:endParaRPr lang="en-US" sz="1200">
                        <a:effectLst/>
                      </a:endParaRPr>
                    </a:p>
                    <a:p>
                      <a:pPr marL="0" marR="0">
                        <a:lnSpc>
                          <a:spcPct val="115000"/>
                        </a:lnSpc>
                        <a:spcBef>
                          <a:spcPts val="0"/>
                        </a:spcBef>
                        <a:spcAft>
                          <a:spcPts val="0"/>
                        </a:spcAft>
                      </a:pPr>
                      <a:r>
                        <a:rPr lang="el-GR" sz="1200">
                          <a:effectLst/>
                        </a:rPr>
                        <a:t>Σου φάνηκαν ενδιαφέρουσες οι δραστηριότητες;</a:t>
                      </a:r>
                      <a:endParaRPr lang="en-US" sz="1200">
                        <a:effectLst/>
                      </a:endParaRPr>
                    </a:p>
                    <a:p>
                      <a:pPr marL="0" marR="0">
                        <a:lnSpc>
                          <a:spcPct val="115000"/>
                        </a:lnSpc>
                        <a:spcBef>
                          <a:spcPts val="0"/>
                        </a:spcBef>
                        <a:spcAft>
                          <a:spcPts val="0"/>
                        </a:spcAft>
                      </a:pPr>
                      <a:r>
                        <a:rPr lang="el-GR" sz="1200">
                          <a:effectLst/>
                        </a:rPr>
                        <a:t> </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Πολύ</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Λίγο</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Καθόλου</a:t>
                      </a:r>
                      <a:endParaRPr lang="en-US" sz="1200">
                        <a:effectLst/>
                        <a:latin typeface="Calibri"/>
                        <a:ea typeface="Times New Roman"/>
                        <a:cs typeface="Times New Roman"/>
                      </a:endParaRPr>
                    </a:p>
                  </a:txBody>
                  <a:tcPr marL="39900" marR="39900" marT="0" marB="0"/>
                </a:tc>
              </a:tr>
              <a:tr h="667396">
                <a:tc>
                  <a:txBody>
                    <a:bodyPr/>
                    <a:lstStyle/>
                    <a:p>
                      <a:pPr marL="0" marR="0">
                        <a:lnSpc>
                          <a:spcPct val="115000"/>
                        </a:lnSpc>
                        <a:spcBef>
                          <a:spcPts val="0"/>
                        </a:spcBef>
                        <a:spcAft>
                          <a:spcPts val="0"/>
                        </a:spcAft>
                      </a:pPr>
                      <a:r>
                        <a:rPr lang="el-GR" sz="1200" dirty="0">
                          <a:effectLst/>
                        </a:rPr>
                        <a:t> </a:t>
                      </a:r>
                      <a:endParaRPr lang="en-US" sz="1200" dirty="0">
                        <a:effectLst/>
                      </a:endParaRPr>
                    </a:p>
                    <a:p>
                      <a:pPr marL="0" marR="0">
                        <a:lnSpc>
                          <a:spcPct val="115000"/>
                        </a:lnSpc>
                        <a:spcBef>
                          <a:spcPts val="0"/>
                        </a:spcBef>
                        <a:spcAft>
                          <a:spcPts val="0"/>
                        </a:spcAft>
                      </a:pPr>
                      <a:r>
                        <a:rPr lang="el-GR" sz="1200" dirty="0">
                          <a:effectLst/>
                        </a:rPr>
                        <a:t>Σου άρεσαν οι δραστηριότητες στις οποίες έπρεπε να συνεργαστείς με τους συμμαθητές σου;</a:t>
                      </a:r>
                      <a:endParaRPr lang="en-US" sz="1200" dirty="0">
                        <a:effectLst/>
                      </a:endParaRPr>
                    </a:p>
                    <a:p>
                      <a:pPr marL="0" marR="0">
                        <a:lnSpc>
                          <a:spcPct val="115000"/>
                        </a:lnSpc>
                        <a:spcBef>
                          <a:spcPts val="0"/>
                        </a:spcBef>
                        <a:spcAft>
                          <a:spcPts val="0"/>
                        </a:spcAft>
                      </a:pPr>
                      <a:r>
                        <a:rPr lang="el-GR" sz="1200" dirty="0">
                          <a:effectLst/>
                        </a:rPr>
                        <a:t> </a:t>
                      </a:r>
                      <a:endParaRPr lang="en-US" sz="1200" dirty="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Πολύ</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Λίγο</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Καθόλου</a:t>
                      </a:r>
                      <a:endParaRPr lang="en-US" sz="1200">
                        <a:effectLst/>
                        <a:latin typeface="Calibri"/>
                        <a:ea typeface="Times New Roman"/>
                        <a:cs typeface="Times New Roman"/>
                      </a:endParaRPr>
                    </a:p>
                  </a:txBody>
                  <a:tcPr marL="39900" marR="39900" marT="0" marB="0"/>
                </a:tc>
              </a:tr>
              <a:tr h="498067">
                <a:tc>
                  <a:txBody>
                    <a:bodyPr/>
                    <a:lstStyle/>
                    <a:p>
                      <a:pPr marL="0" marR="0">
                        <a:lnSpc>
                          <a:spcPct val="115000"/>
                        </a:lnSpc>
                        <a:spcBef>
                          <a:spcPts val="0"/>
                        </a:spcBef>
                        <a:spcAft>
                          <a:spcPts val="0"/>
                        </a:spcAft>
                      </a:pPr>
                      <a:r>
                        <a:rPr lang="el-GR" sz="1200">
                          <a:effectLst/>
                        </a:rPr>
                        <a:t> </a:t>
                      </a:r>
                      <a:endParaRPr lang="en-US" sz="1200">
                        <a:effectLst/>
                      </a:endParaRPr>
                    </a:p>
                    <a:p>
                      <a:pPr marL="0" marR="0">
                        <a:lnSpc>
                          <a:spcPct val="115000"/>
                        </a:lnSpc>
                        <a:spcBef>
                          <a:spcPts val="0"/>
                        </a:spcBef>
                        <a:spcAft>
                          <a:spcPts val="0"/>
                        </a:spcAft>
                      </a:pPr>
                      <a:r>
                        <a:rPr lang="el-GR" sz="1200">
                          <a:effectLst/>
                        </a:rPr>
                        <a:t>Σου άρεσαν οι δραστηριότητες στις οποίες έπρεπε να εργαστείς μόνος σου;</a:t>
                      </a:r>
                      <a:endParaRPr lang="en-US" sz="1200">
                        <a:effectLst/>
                      </a:endParaRPr>
                    </a:p>
                    <a:p>
                      <a:pPr marL="0" marR="0">
                        <a:lnSpc>
                          <a:spcPct val="115000"/>
                        </a:lnSpc>
                        <a:spcBef>
                          <a:spcPts val="0"/>
                        </a:spcBef>
                        <a:spcAft>
                          <a:spcPts val="0"/>
                        </a:spcAft>
                      </a:pPr>
                      <a:r>
                        <a:rPr lang="el-GR" sz="1200">
                          <a:effectLst/>
                        </a:rPr>
                        <a:t> </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Πολύ</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Λίγο</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r>
                        <a:rPr lang="en-GB" sz="1200">
                          <a:effectLst/>
                        </a:rPr>
                        <a:t>Καθόλου</a:t>
                      </a:r>
                      <a:endParaRPr lang="en-US" sz="1200">
                        <a:effectLst/>
                        <a:latin typeface="Calibri"/>
                        <a:ea typeface="Times New Roman"/>
                        <a:cs typeface="Times New Roman"/>
                      </a:endParaRPr>
                    </a:p>
                  </a:txBody>
                  <a:tcPr marL="39900" marR="39900" marT="0" marB="0"/>
                </a:tc>
              </a:tr>
              <a:tr h="1347216">
                <a:tc>
                  <a:txBody>
                    <a:bodyPr/>
                    <a:lstStyle/>
                    <a:p>
                      <a:pPr marL="0" marR="0">
                        <a:lnSpc>
                          <a:spcPct val="115000"/>
                        </a:lnSpc>
                        <a:spcBef>
                          <a:spcPts val="0"/>
                        </a:spcBef>
                        <a:spcAft>
                          <a:spcPts val="0"/>
                        </a:spcAft>
                      </a:pPr>
                      <a:r>
                        <a:rPr lang="el-GR" sz="1200" dirty="0">
                          <a:effectLst/>
                        </a:rPr>
                        <a:t>Πώς θεωρείς ότι ανταποκρίθηκες στις απαιτήσεις των δραστηριοτήτων;</a:t>
                      </a:r>
                      <a:endParaRPr lang="en-US" sz="1200" dirty="0">
                        <a:effectLst/>
                      </a:endParaRPr>
                    </a:p>
                    <a:p>
                      <a:pPr marL="0" marR="0">
                        <a:lnSpc>
                          <a:spcPct val="115000"/>
                        </a:lnSpc>
                        <a:spcBef>
                          <a:spcPts val="0"/>
                        </a:spcBef>
                        <a:spcAft>
                          <a:spcPts val="0"/>
                        </a:spcAft>
                      </a:pPr>
                      <a:r>
                        <a:rPr lang="el-GR" sz="1200" dirty="0">
                          <a:effectLst/>
                        </a:rPr>
                        <a:t>Δικαιολόγησε, αν θέλεις, την άποψή σου με λίγα λόγια.</a:t>
                      </a:r>
                      <a:endParaRPr lang="en-US" sz="1200" dirty="0">
                        <a:effectLst/>
                      </a:endParaRPr>
                    </a:p>
                    <a:p>
                      <a:pPr marL="0" marR="0">
                        <a:lnSpc>
                          <a:spcPct val="115000"/>
                        </a:lnSpc>
                        <a:spcBef>
                          <a:spcPts val="0"/>
                        </a:spcBef>
                        <a:spcAft>
                          <a:spcPts val="0"/>
                        </a:spcAft>
                      </a:pPr>
                      <a:r>
                        <a:rPr lang="el-GR" sz="1200" dirty="0">
                          <a:effectLst/>
                        </a:rPr>
                        <a:t> </a:t>
                      </a:r>
                      <a:endParaRPr lang="en-US" sz="1200" dirty="0">
                        <a:effectLst/>
                      </a:endParaRPr>
                    </a:p>
                    <a:p>
                      <a:pPr marL="0" marR="0">
                        <a:lnSpc>
                          <a:spcPct val="115000"/>
                        </a:lnSpc>
                        <a:spcBef>
                          <a:spcPts val="0"/>
                        </a:spcBef>
                        <a:spcAft>
                          <a:spcPts val="0"/>
                        </a:spcAft>
                      </a:pPr>
                      <a:r>
                        <a:rPr lang="el-GR" sz="1200" dirty="0">
                          <a:effectLst/>
                        </a:rPr>
                        <a:t> </a:t>
                      </a:r>
                      <a:endParaRPr lang="en-US" sz="1200" dirty="0">
                        <a:effectLst/>
                      </a:endParaRPr>
                    </a:p>
                    <a:p>
                      <a:pPr marL="0" marR="0">
                        <a:lnSpc>
                          <a:spcPct val="115000"/>
                        </a:lnSpc>
                        <a:spcBef>
                          <a:spcPts val="0"/>
                        </a:spcBef>
                        <a:spcAft>
                          <a:spcPts val="0"/>
                        </a:spcAft>
                      </a:pPr>
                      <a:r>
                        <a:rPr lang="el-GR" sz="1200" dirty="0">
                          <a:effectLst/>
                        </a:rPr>
                        <a:t> </a:t>
                      </a:r>
                      <a:endParaRPr lang="en-US" sz="1200" dirty="0">
                        <a:effectLst/>
                      </a:endParaRPr>
                    </a:p>
                    <a:p>
                      <a:pPr marL="0" marR="0">
                        <a:lnSpc>
                          <a:spcPct val="115000"/>
                        </a:lnSpc>
                        <a:spcBef>
                          <a:spcPts val="0"/>
                        </a:spcBef>
                        <a:spcAft>
                          <a:spcPts val="0"/>
                        </a:spcAft>
                      </a:pPr>
                      <a:r>
                        <a:rPr lang="el-GR" sz="1200" dirty="0">
                          <a:effectLst/>
                        </a:rPr>
                        <a:t> </a:t>
                      </a:r>
                      <a:endParaRPr lang="en-US" sz="1200" dirty="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a:effectLst/>
                          <a:sym typeface="Wingdings"/>
                        </a:rPr>
                        <a:t></a:t>
                      </a:r>
                      <a:endParaRPr lang="en-US" sz="1200">
                        <a:effectLst/>
                      </a:endParaRPr>
                    </a:p>
                    <a:p>
                      <a:pPr marL="0" marR="0" algn="ctr">
                        <a:lnSpc>
                          <a:spcPct val="115000"/>
                        </a:lnSpc>
                        <a:spcBef>
                          <a:spcPts val="0"/>
                        </a:spcBef>
                        <a:spcAft>
                          <a:spcPts val="0"/>
                        </a:spcAft>
                      </a:pPr>
                      <a:r>
                        <a:rPr lang="en-GB" sz="1200">
                          <a:effectLst/>
                        </a:rPr>
                        <a:t>Με επιτυχία</a:t>
                      </a:r>
                      <a:endParaRPr lang="en-US" sz="120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dirty="0">
                          <a:effectLst/>
                          <a:sym typeface="Wingdings"/>
                        </a:rPr>
                        <a:t></a:t>
                      </a:r>
                      <a:endParaRPr lang="en-US" sz="1200" dirty="0">
                        <a:effectLst/>
                      </a:endParaRPr>
                    </a:p>
                    <a:p>
                      <a:pPr marL="0" marR="0" algn="ctr">
                        <a:lnSpc>
                          <a:spcPct val="115000"/>
                        </a:lnSpc>
                        <a:spcBef>
                          <a:spcPts val="0"/>
                        </a:spcBef>
                        <a:spcAft>
                          <a:spcPts val="0"/>
                        </a:spcAft>
                      </a:pPr>
                      <a:r>
                        <a:rPr lang="el-GR" sz="1200" dirty="0">
                          <a:effectLst/>
                        </a:rPr>
                        <a:t>Είχα δυσκολίες αλλά τα κατάφερα</a:t>
                      </a:r>
                      <a:endParaRPr lang="en-US" sz="1200" dirty="0">
                        <a:effectLst/>
                        <a:latin typeface="Calibri"/>
                        <a:ea typeface="Times New Roman"/>
                        <a:cs typeface="Times New Roman"/>
                      </a:endParaRPr>
                    </a:p>
                  </a:txBody>
                  <a:tcPr marL="39900" marR="39900" marT="0" marB="0"/>
                </a:tc>
                <a:tc>
                  <a:txBody>
                    <a:bodyPr/>
                    <a:lstStyle/>
                    <a:p>
                      <a:pPr marL="0" marR="0" algn="ctr">
                        <a:lnSpc>
                          <a:spcPct val="115000"/>
                        </a:lnSpc>
                        <a:spcBef>
                          <a:spcPts val="0"/>
                        </a:spcBef>
                        <a:spcAft>
                          <a:spcPts val="0"/>
                        </a:spcAft>
                      </a:pPr>
                      <a:r>
                        <a:rPr lang="en-GB" sz="1200" dirty="0">
                          <a:effectLst/>
                          <a:sym typeface="Wingdings"/>
                        </a:rPr>
                        <a:t></a:t>
                      </a:r>
                      <a:endParaRPr lang="en-US" sz="1200" dirty="0">
                        <a:effectLst/>
                      </a:endParaRPr>
                    </a:p>
                    <a:p>
                      <a:pPr marL="0" marR="0" algn="ctr">
                        <a:lnSpc>
                          <a:spcPct val="115000"/>
                        </a:lnSpc>
                        <a:spcBef>
                          <a:spcPts val="0"/>
                        </a:spcBef>
                        <a:spcAft>
                          <a:spcPts val="0"/>
                        </a:spcAft>
                      </a:pPr>
                      <a:r>
                        <a:rPr lang="el-GR" sz="1200" dirty="0">
                          <a:effectLst/>
                        </a:rPr>
                        <a:t>Δεν νομίζω ότι τα κατάφερα πολύ καλά</a:t>
                      </a:r>
                      <a:endParaRPr lang="en-US" sz="1200" dirty="0">
                        <a:effectLst/>
                        <a:latin typeface="Calibri"/>
                        <a:ea typeface="Times New Roman"/>
                        <a:cs typeface="Times New Roman"/>
                      </a:endParaRPr>
                    </a:p>
                  </a:txBody>
                  <a:tcPr marL="39900" marR="39900" marT="0" marB="0"/>
                </a:tc>
              </a:tr>
              <a:tr h="1006053">
                <a:tc gridSpan="4">
                  <a:txBody>
                    <a:bodyPr/>
                    <a:lstStyle/>
                    <a:p>
                      <a:pPr marL="0" marR="0">
                        <a:lnSpc>
                          <a:spcPct val="115000"/>
                        </a:lnSpc>
                        <a:spcBef>
                          <a:spcPts val="0"/>
                        </a:spcBef>
                        <a:spcAft>
                          <a:spcPts val="0"/>
                        </a:spcAft>
                      </a:pPr>
                      <a:r>
                        <a:rPr lang="el-GR" sz="1200" dirty="0">
                          <a:effectLst/>
                        </a:rPr>
                        <a:t>Τώρα που τελείωσε το μάθημα σκέψου τι μπορείς να κάνεις με αυτά που έμαθες.</a:t>
                      </a:r>
                      <a:endParaRPr lang="en-US" sz="1200" dirty="0">
                        <a:effectLst/>
                      </a:endParaRPr>
                    </a:p>
                    <a:p>
                      <a:pPr marL="0" marR="0">
                        <a:lnSpc>
                          <a:spcPct val="115000"/>
                        </a:lnSpc>
                        <a:spcBef>
                          <a:spcPts val="0"/>
                        </a:spcBef>
                        <a:spcAft>
                          <a:spcPts val="0"/>
                        </a:spcAft>
                      </a:pPr>
                      <a:r>
                        <a:rPr lang="en-GB" sz="1200" dirty="0">
                          <a:effectLst/>
                        </a:rPr>
                        <a:t>Μπ</a:t>
                      </a:r>
                      <a:r>
                        <a:rPr lang="en-GB" sz="1200" dirty="0" err="1">
                          <a:effectLst/>
                        </a:rPr>
                        <a:t>ορώ</a:t>
                      </a:r>
                      <a:r>
                        <a:rPr lang="en-GB" sz="1200" dirty="0">
                          <a:effectLst/>
                        </a:rPr>
                        <a:t> να ....................</a:t>
                      </a:r>
                      <a:endParaRPr lang="en-US" sz="1200" dirty="0">
                        <a:effectLst/>
                      </a:endParaRPr>
                    </a:p>
                    <a:p>
                      <a:pPr marL="0" marR="0">
                        <a:lnSpc>
                          <a:spcPct val="115000"/>
                        </a:lnSpc>
                        <a:spcBef>
                          <a:spcPts val="0"/>
                        </a:spcBef>
                        <a:spcAft>
                          <a:spcPts val="0"/>
                        </a:spcAft>
                      </a:pPr>
                      <a:r>
                        <a:rPr lang="en-GB" sz="1200" dirty="0">
                          <a:effectLst/>
                        </a:rPr>
                        <a:t> </a:t>
                      </a:r>
                      <a:endParaRPr lang="en-US" sz="1200" dirty="0">
                        <a:effectLst/>
                      </a:endParaRPr>
                    </a:p>
                  </a:txBody>
                  <a:tcPr marL="39900" marR="39900"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12300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98" name="Picture 5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304800"/>
            <a:ext cx="8991600" cy="655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6360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On-screen Show (4:3)</PresentationFormat>
  <Paragraphs>121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Dafni</dc:creator>
  <cp:lastModifiedBy>Dafni</cp:lastModifiedBy>
  <cp:revision>3</cp:revision>
  <dcterms:created xsi:type="dcterms:W3CDTF">2016-11-03T06:34:33Z</dcterms:created>
  <dcterms:modified xsi:type="dcterms:W3CDTF">2018-10-16T05:46:39Z</dcterms:modified>
</cp:coreProperties>
</file>