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61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0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59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07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05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62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44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55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1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51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89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DE25-EE97-4E92-82D3-6A89D34E0DAC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C6F0FDC-0012-4D3A-B005-4A0CEFBB215C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21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1B14D8-9ACD-70FA-A053-33C92B6297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AUSGEW</a:t>
            </a:r>
            <a:r>
              <a:rPr lang="de-DE" dirty="0"/>
              <a:t>ÄHLTE PROBLEMSTELLUNGEN DER KOMPARATISTIK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9525EC0-F114-0D43-9636-C24B141484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ZUR EINFÜHRUNG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5750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17CD08-B97E-B725-0814-FBF683981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dirty="0"/>
            </a:br>
            <a:r>
              <a:rPr lang="de-DE" dirty="0"/>
              <a:t>Zeitplan</a:t>
            </a:r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628839C6-C587-3EB4-C9AF-F970A7C4DC6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447800" y="2240688"/>
          <a:ext cx="4645025" cy="29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739">
                  <a:extLst>
                    <a:ext uri="{9D8B030D-6E8A-4147-A177-3AD203B41FA5}">
                      <a16:colId xmlns:a16="http://schemas.microsoft.com/office/drawing/2014/main" val="2606417260"/>
                    </a:ext>
                  </a:extLst>
                </a:gridCol>
                <a:gridCol w="711052">
                  <a:extLst>
                    <a:ext uri="{9D8B030D-6E8A-4147-A177-3AD203B41FA5}">
                      <a16:colId xmlns:a16="http://schemas.microsoft.com/office/drawing/2014/main" val="1429950388"/>
                    </a:ext>
                  </a:extLst>
                </a:gridCol>
                <a:gridCol w="1345368">
                  <a:extLst>
                    <a:ext uri="{9D8B030D-6E8A-4147-A177-3AD203B41FA5}">
                      <a16:colId xmlns:a16="http://schemas.microsoft.com/office/drawing/2014/main" val="4116726691"/>
                    </a:ext>
                  </a:extLst>
                </a:gridCol>
                <a:gridCol w="2336866">
                  <a:extLst>
                    <a:ext uri="{9D8B030D-6E8A-4147-A177-3AD203B41FA5}">
                      <a16:colId xmlns:a16="http://schemas.microsoft.com/office/drawing/2014/main" val="2369150013"/>
                    </a:ext>
                  </a:extLst>
                </a:gridCol>
              </a:tblGrid>
              <a:tr h="476979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1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 </a:t>
                      </a:r>
                    </a:p>
                    <a:p>
                      <a:r>
                        <a:rPr lang="de-DE" sz="1000">
                          <a:effectLst/>
                        </a:rPr>
                        <a:t>15.3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</a:endParaRPr>
                    </a:p>
                    <a:p>
                      <a:r>
                        <a:rPr lang="de-DE" sz="1000">
                          <a:effectLst/>
                        </a:rPr>
                        <a:t>Gastvortrag</a:t>
                      </a:r>
                      <a:endParaRPr lang="el-GR" sz="1000">
                        <a:effectLst/>
                      </a:endParaRPr>
                    </a:p>
                    <a:p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 </a:t>
                      </a:r>
                      <a:endParaRPr lang="el-GR" sz="1000">
                        <a:effectLst/>
                      </a:endParaRPr>
                    </a:p>
                    <a:p>
                      <a:r>
                        <a:rPr lang="en-US" sz="1000">
                          <a:effectLst/>
                        </a:rPr>
                        <a:t>Prof. Dr. Sergio Corrado (Neapel)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1139477998"/>
                  </a:ext>
                </a:extLst>
              </a:tr>
              <a:tr h="953958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2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19.3.  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Zur Einleitung. Referate. Hausarbeiten</a:t>
                      </a:r>
                      <a:endParaRPr lang="el-GR" sz="1000">
                        <a:effectLst/>
                      </a:endParaRPr>
                    </a:p>
                    <a:p>
                      <a:r>
                        <a:rPr lang="de-DE" sz="1000">
                          <a:effectLst/>
                        </a:rPr>
                        <a:t>Komparatistische Fragestellungen. Deutsch – Griechische Literaturbeziehungen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Antonopoulou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1712064116"/>
                  </a:ext>
                </a:extLst>
              </a:tr>
              <a:tr h="476979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3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26.3.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Rezeption. I . Einfluss - Wirkung - Produktive Rezeption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 Antonopoulou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1856214961"/>
                  </a:ext>
                </a:extLst>
              </a:tr>
              <a:tr h="158993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4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2.4  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 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2935369145"/>
                  </a:ext>
                </a:extLst>
              </a:tr>
              <a:tr h="307497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5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9.</a:t>
                      </a:r>
                      <a:r>
                        <a:rPr lang="el-GR" sz="1000">
                          <a:effectLst/>
                        </a:rPr>
                        <a:t>4.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907153169"/>
                  </a:ext>
                </a:extLst>
              </a:tr>
              <a:tr h="307497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16.4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8000286"/>
                  </a:ext>
                </a:extLst>
              </a:tr>
              <a:tr h="307497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23.4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2847186805"/>
                  </a:ext>
                </a:extLst>
              </a:tr>
            </a:tbl>
          </a:graphicData>
        </a:graphic>
      </p:graphicFrame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409DBD92-466A-B1D5-8396-5F9AD199582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1652311"/>
              </p:ext>
            </p:extLst>
          </p:nvPr>
        </p:nvGraphicFramePr>
        <p:xfrm>
          <a:off x="6413500" y="2240688"/>
          <a:ext cx="4645025" cy="2809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739">
                  <a:extLst>
                    <a:ext uri="{9D8B030D-6E8A-4147-A177-3AD203B41FA5}">
                      <a16:colId xmlns:a16="http://schemas.microsoft.com/office/drawing/2014/main" val="2167092458"/>
                    </a:ext>
                  </a:extLst>
                </a:gridCol>
                <a:gridCol w="711052">
                  <a:extLst>
                    <a:ext uri="{9D8B030D-6E8A-4147-A177-3AD203B41FA5}">
                      <a16:colId xmlns:a16="http://schemas.microsoft.com/office/drawing/2014/main" val="2134475836"/>
                    </a:ext>
                  </a:extLst>
                </a:gridCol>
                <a:gridCol w="1345368">
                  <a:extLst>
                    <a:ext uri="{9D8B030D-6E8A-4147-A177-3AD203B41FA5}">
                      <a16:colId xmlns:a16="http://schemas.microsoft.com/office/drawing/2014/main" val="3219780908"/>
                    </a:ext>
                  </a:extLst>
                </a:gridCol>
                <a:gridCol w="2336866">
                  <a:extLst>
                    <a:ext uri="{9D8B030D-6E8A-4147-A177-3AD203B41FA5}">
                      <a16:colId xmlns:a16="http://schemas.microsoft.com/office/drawing/2014/main" val="602586044"/>
                    </a:ext>
                  </a:extLst>
                </a:gridCol>
              </a:tblGrid>
              <a:tr h="204328"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6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30.4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Osterferien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1949148635"/>
                  </a:ext>
                </a:extLst>
              </a:tr>
              <a:tr h="408656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7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7.5.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Osterferien</a:t>
                      </a:r>
                      <a:endParaRPr lang="el-GR" sz="1000">
                        <a:effectLst/>
                      </a:endParaRPr>
                    </a:p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2901144248"/>
                  </a:ext>
                </a:extLst>
              </a:tr>
              <a:tr h="204328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8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14.5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3419666698"/>
                  </a:ext>
                </a:extLst>
              </a:tr>
              <a:tr h="204328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9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21.5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fällt aus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3287787453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10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28.5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3888162712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11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4.6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3141732343"/>
                  </a:ext>
                </a:extLst>
              </a:tr>
              <a:tr h="408656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12.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11.6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2548467212"/>
                  </a:ext>
                </a:extLst>
              </a:tr>
              <a:tr h="391711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13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18.6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el-GR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8872180"/>
                  </a:ext>
                </a:extLst>
              </a:tr>
              <a:tr h="204328"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25.6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>
                          <a:effectLst/>
                        </a:rPr>
                        <a:t> </a:t>
                      </a:r>
                      <a:endParaRPr lang="el-G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 </a:t>
                      </a:r>
                      <a:endParaRPr lang="el-G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22" marR="59622" marT="0" marB="0"/>
                </a:tc>
                <a:extLst>
                  <a:ext uri="{0D108BD9-81ED-4DB2-BD59-A6C34878D82A}">
                    <a16:rowId xmlns:a16="http://schemas.microsoft.com/office/drawing/2014/main" val="2147590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69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520174-F150-647C-3795-652BFEE8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de-DE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Themenvorschläge </a:t>
            </a:r>
            <a:br>
              <a:rPr lang="el-G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CA1D94-BCC1-4BF0-A01B-4FCAA1AE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939" y="2214514"/>
            <a:ext cx="9603275" cy="345061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UcPeriod"/>
            </a:pPr>
            <a:r>
              <a:rPr lang="de-DE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Griechische Antike und Deutsche Literatur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de-DE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Archäologische Gedichte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Akropolis Gedichte.  Emanuel Geibel, </a:t>
            </a:r>
            <a:r>
              <a:rPr lang="de-DE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Auf der Akropolis</a:t>
            </a: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Durs Grünbein, </a:t>
            </a:r>
            <a:r>
              <a:rPr lang="de-DE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Auf der Akropolis.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Marie Luise </a:t>
            </a:r>
            <a:r>
              <a:rPr lang="de-DE" sz="3000" kern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Kaschnitz’</a:t>
            </a: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Griechische Gedichte. 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Apollo. Winckelmann. Rilke 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Eleusis I. </a:t>
            </a:r>
            <a:r>
              <a:rPr lang="de-DE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Friedrich Schiller, Das </a:t>
            </a:r>
            <a:r>
              <a:rPr lang="de-DE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Eleusische</a:t>
            </a:r>
            <a:r>
              <a:rPr lang="de-DE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Fest.1798.   Eleusis, Theodor Däubler 1924. </a:t>
            </a: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Eleusis II.  Ernst Meister, Hierorts 1961,  </a:t>
            </a:r>
            <a:r>
              <a:rPr lang="de-DE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Peter Huchel (Persephone), Nikos </a:t>
            </a:r>
            <a:r>
              <a:rPr lang="de-DE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Gatsos</a:t>
            </a:r>
            <a:r>
              <a:rPr lang="de-DE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 </a:t>
            </a:r>
            <a:r>
              <a:rPr lang="de-DE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efialtis</a:t>
            </a:r>
            <a:r>
              <a:rPr lang="de-DE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tis</a:t>
            </a:r>
            <a:r>
              <a:rPr lang="de-DE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Persefonis [Der Albtraum von Persephone]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de-DE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Mythos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Freud und der Mythos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Eurydike-Mythos in der Literatur</a:t>
            </a:r>
            <a:endParaRPr lang="el-GR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1319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24046E-FA10-F096-9F0F-59B020978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200" dirty="0"/>
              <a:t>weiter</a:t>
            </a:r>
            <a:endParaRPr lang="el-GR" sz="1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20DCF4-A1F5-E5F2-CA35-2423D1AB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Modernes Griechenland  und Deutsche Literatur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Philhellenismus, Gedichte. Weibliche Kämpferinnen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Hölderlin. </a:t>
            </a:r>
            <a:r>
              <a:rPr lang="de-D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Hyperion.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Hölderlin.</a:t>
            </a:r>
            <a:r>
              <a:rPr lang="de-D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Patmos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Kavafis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 Rezeption in Deutschland.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Kavafis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und Brecht.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Klaus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Modick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de-D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kretische Gast</a:t>
            </a: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2003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3866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FB0B6-AAAE-3C2D-4DA9-1203A38B1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495F0A-0DD1-3452-71C9-2E5E07CF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de-D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Reiseliteratur 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Hugo von Hofmannsthal. </a:t>
            </a:r>
            <a:r>
              <a:rPr lang="de-DE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Augenblicke in Griechenland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de-D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Intermediale Beziehungen 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 und Film. Vorschlag. Der Tod in Venedig. Visconti. Thomas Mann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Europa-Mythos in der Kunst</a:t>
            </a:r>
          </a:p>
          <a:p>
            <a:pPr marL="0" lvl="0" indent="0">
              <a:buNone/>
            </a:pP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E. </a:t>
            </a:r>
            <a:r>
              <a:rPr lang="de-D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Intertextualität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Odysseas</a:t>
            </a: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Elytis. Novalis. Hölderlin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6621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9C8AC2-BEC7-09A6-B73A-6FC8303D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>
                <a:latin typeface="TimesNewRomanPSMT"/>
              </a:rPr>
            </a:br>
            <a:r>
              <a:rPr lang="nl-NL" dirty="0">
                <a:latin typeface="TimesNewRomanPSMT"/>
              </a:rPr>
              <a:t>Was ist Komparatistik</a:t>
            </a:r>
            <a:br>
              <a:rPr lang="nl-NL" dirty="0">
                <a:latin typeface="TimesNewRomanPSMT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6AC8CA-687E-91B7-1BB4-1B55867C5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nl-NL" sz="1800" b="1" i="0" u="none" strike="noStrike" baseline="0" dirty="0">
                <a:latin typeface="TimesNewRomanPS-BoldMT"/>
              </a:rPr>
              <a:t>Komparatistik / </a:t>
            </a:r>
            <a:r>
              <a:rPr lang="nl-NL" sz="1800" b="1" i="1" u="none" strike="noStrike" baseline="0" dirty="0">
                <a:latin typeface="TimesNewRomanPS-BoldItalicMT"/>
              </a:rPr>
              <a:t>Vergleichende Literaturwissenschaft.</a:t>
            </a:r>
          </a:p>
          <a:p>
            <a:pPr algn="l"/>
            <a:r>
              <a:rPr lang="el-GR" sz="1800" b="0" i="1" u="none" strike="noStrike" baseline="0" dirty="0">
                <a:latin typeface="TimesNewRomanPS-ItalicMT"/>
              </a:rPr>
              <a:t>Συγκριτική Φιλολογία/ Συγκριτική Γραμματολογία/ </a:t>
            </a:r>
            <a:r>
              <a:rPr lang="el-GR" sz="1800" b="0" i="1" u="none" strike="noStrike" baseline="0" dirty="0" err="1">
                <a:latin typeface="TimesNewRomanPS-ItalicMT"/>
              </a:rPr>
              <a:t>Συγκριτολογία</a:t>
            </a:r>
            <a:endParaRPr lang="el-GR" sz="1800" b="0" i="1" u="none" strike="noStrike" baseline="0" dirty="0">
              <a:latin typeface="TimesNewRomanPS-ItalicMT"/>
            </a:endParaRP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Die </a:t>
            </a:r>
            <a:r>
              <a:rPr lang="de-DE" sz="1800" b="1" i="0" u="none" strike="noStrike" baseline="0" dirty="0">
                <a:latin typeface="TimesNewRomanPS-BoldMT"/>
              </a:rPr>
              <a:t>Vergleichende Literaturwissenschaft </a:t>
            </a:r>
            <a:r>
              <a:rPr lang="de-DE" sz="1800" b="0" i="0" u="none" strike="noStrike" baseline="0" dirty="0">
                <a:latin typeface="TimesNewRomanPSMT"/>
              </a:rPr>
              <a:t>widmet sich dem </a:t>
            </a:r>
            <a:r>
              <a:rPr lang="de-DE" sz="1800" b="1" i="0" u="none" strike="noStrike" baseline="0" dirty="0">
                <a:latin typeface="TimesNewRomanPS-BoldMT"/>
              </a:rPr>
              <a:t>Vergleich </a:t>
            </a:r>
            <a:r>
              <a:rPr lang="de-DE" sz="1800" b="0" i="0" u="none" strike="noStrike" baseline="0" dirty="0">
                <a:latin typeface="TimesNewRomanPSMT"/>
              </a:rPr>
              <a:t>zwischen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Werken und Autoren verschiedener "Nationalliteraturen" und verschiedener Sprach- und</a:t>
            </a:r>
            <a:r>
              <a:rPr lang="de-DE" sz="1800" dirty="0">
                <a:latin typeface="TimesNewRomanPSMT"/>
              </a:rPr>
              <a:t> </a:t>
            </a:r>
            <a:r>
              <a:rPr lang="de-DE" sz="1800" b="0" i="0" u="none" strike="noStrike" baseline="0" dirty="0">
                <a:latin typeface="TimesNewRomanPSMT"/>
              </a:rPr>
              <a:t>Kulturräume. </a:t>
            </a:r>
          </a:p>
          <a:p>
            <a:pPr marL="0" indent="0" algn="l">
              <a:buNone/>
            </a:pPr>
            <a:r>
              <a:rPr lang="de-DE" sz="1800" dirty="0">
                <a:latin typeface="TimesNewRomanPSMT"/>
              </a:rPr>
              <a:t>     </a:t>
            </a:r>
            <a:r>
              <a:rPr lang="de-DE" sz="1800" b="0" i="0" u="none" strike="noStrike" baseline="0" dirty="0">
                <a:latin typeface="TimesNewRomanPSMT"/>
              </a:rPr>
              <a:t>Sie vergleicht, d.h. sie untersucht Ähnlichkeiten und Differenzen, wechselseitige Einflüsse 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 und typologische Beziehungen zwischen Einzelliteraturen.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 Zu ihren Themenbereichen gehört auch die Erforschung von </a:t>
            </a:r>
            <a:r>
              <a:rPr lang="de-DE" sz="1800" b="0" i="0" u="none" strike="noStrike" baseline="0" dirty="0" err="1">
                <a:latin typeface="TimesNewRomanPSMT"/>
              </a:rPr>
              <a:t>intermedialenVerhältnissen</a:t>
            </a:r>
            <a:r>
              <a:rPr lang="de-DE" sz="1800" b="0" i="0" u="none" strike="noStrike" baseline="0" dirty="0">
                <a:latin typeface="TimesNewRomanPSMT"/>
              </a:rPr>
              <a:t> </a:t>
            </a:r>
          </a:p>
          <a:p>
            <a:pPr marL="0" indent="0" algn="l">
              <a:buNone/>
            </a:pPr>
            <a:r>
              <a:rPr lang="de-DE" sz="1800" dirty="0">
                <a:latin typeface="TimesNewRomanPSMT"/>
              </a:rPr>
              <a:t>      </a:t>
            </a:r>
            <a:r>
              <a:rPr lang="de-DE" sz="1800" b="0" i="0" u="none" strike="noStrike" baseline="0" dirty="0">
                <a:latin typeface="TimesNewRomanPSMT"/>
              </a:rPr>
              <a:t>(z.B. Literatur und Film) oder zw. der Literatur und den Wissenschaften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 (z.B. Literatur und Medizin).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487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0EAACE-9C19-7122-93FB-2634EFD5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b="0" i="0" u="none" strike="noStrike" baseline="0" dirty="0">
                <a:latin typeface="TimesNewRomanPSMT"/>
              </a:rPr>
              <a:t>Ihr </a:t>
            </a:r>
            <a:r>
              <a:rPr lang="de-DE" sz="1800" b="1" i="0" u="none" strike="noStrike" baseline="0" dirty="0">
                <a:latin typeface="TimesNewRomanPS-BoldMT"/>
              </a:rPr>
              <a:t>Ausgangspunkt </a:t>
            </a:r>
            <a:r>
              <a:rPr lang="de-DE" sz="1800" b="0" i="0" u="none" strike="noStrike" baseline="0" dirty="0">
                <a:latin typeface="TimesNewRomanPSMT"/>
              </a:rPr>
              <a:t>ist ein doppelter: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56A846-105C-77DB-F161-7134A6150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de-DE" sz="1800" b="0" i="0" u="none" strike="noStrike" baseline="0" dirty="0">
                <a:latin typeface="TimesNewRomanPSMT"/>
              </a:rPr>
              <a:t>1. Jede Einzelliteratur stellt kein isoliertes Phänomen dar, sondern steht in einem</a:t>
            </a:r>
          </a:p>
          <a:p>
            <a:pPr marL="0" indent="0" algn="l">
              <a:buNone/>
            </a:pPr>
            <a:r>
              <a:rPr lang="nl-NL" sz="1800" b="0" i="0" u="none" strike="noStrike" baseline="0" dirty="0">
                <a:latin typeface="TimesNewRomanPSMT"/>
              </a:rPr>
              <a:t>     </a:t>
            </a:r>
            <a:r>
              <a:rPr lang="de-DE" sz="1800" dirty="0">
                <a:latin typeface="TimesNewRomanPSMT"/>
              </a:rPr>
              <a:t>ü</a:t>
            </a:r>
            <a:r>
              <a:rPr lang="nl-NL" sz="1800" b="0" i="0" u="none" strike="noStrike" baseline="0" dirty="0">
                <a:latin typeface="TimesNewRomanPSMT"/>
              </a:rPr>
              <a:t>bernationalen Kontext.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2. Die Literatur selbst in ihrer Gesamtheit steht in einem größeren Kulturzusammenhang mit anderen Künsten (Malerei, Musik, Film) und anderen geistigen Erscheinungen (Philosophie, Psychologie, Medizin).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Das Bewusstsein des übernationalen Kontextes und der Beziehung der Literatur zum geistigen und historischen Prozess sind die Faktoren, die die Fragestellung der </a:t>
            </a:r>
            <a:r>
              <a:rPr lang="nl-NL" sz="1800" b="0" i="0" u="none" strike="noStrike" baseline="0" dirty="0">
                <a:latin typeface="TimesNewRomanPSMT"/>
              </a:rPr>
              <a:t>Komparatistik bestimmen.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170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E4611D-BF9D-5EB3-C4E4-76C19833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sz="1800" b="1" i="0" u="none" strike="noStrike" baseline="0" dirty="0">
                <a:latin typeface="TimesNewRomanPS-BoldMT"/>
              </a:rPr>
            </a:br>
            <a:br>
              <a:rPr lang="nl-NL" sz="1800" b="1" i="0" u="none" strike="noStrike" baseline="0" dirty="0">
                <a:latin typeface="TimesNewRomanPS-BoldMT"/>
              </a:rPr>
            </a:br>
            <a:r>
              <a:rPr lang="nl-NL" sz="1800" b="1" i="0" u="none" strike="noStrike" baseline="0" dirty="0">
                <a:latin typeface="TimesNewRomanPS-BoldMT"/>
              </a:rPr>
              <a:t>Weltliteratur </a:t>
            </a:r>
            <a:r>
              <a:rPr lang="nl-NL" sz="1800" b="0" i="0" u="none" strike="noStrike" baseline="0" dirty="0">
                <a:latin typeface="TimesNewRomanPSMT"/>
              </a:rPr>
              <a:t>ist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AC7422-2B93-3649-7C27-C011E0E65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de-DE" sz="1800" b="0" i="0" u="none" strike="noStrike" baseline="0" dirty="0">
                <a:latin typeface="TimesNewRomanPSMT"/>
              </a:rPr>
              <a:t>ein </a:t>
            </a:r>
            <a:r>
              <a:rPr lang="de-DE" sz="1800" b="1" i="0" u="none" strike="noStrike" baseline="0" dirty="0">
                <a:latin typeface="TimesNewRomanPSMT"/>
              </a:rPr>
              <a:t>1827</a:t>
            </a:r>
            <a:r>
              <a:rPr lang="de-DE" sz="1800" b="0" i="0" u="none" strike="noStrike" baseline="0" dirty="0">
                <a:latin typeface="TimesNewRomanPSMT"/>
              </a:rPr>
              <a:t> von Goethe geprägter Begriff. Goethe verstand unter Weltliteratur 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die Literatur, die (im Gegensatz zur Nationalliteratur) aus einem übernationalen Geist heraus </a:t>
            </a:r>
          </a:p>
          <a:p>
            <a:pPr marL="0" indent="0" algn="l">
              <a:buNone/>
            </a:pPr>
            <a:r>
              <a:rPr lang="de-DE" sz="1800" dirty="0">
                <a:latin typeface="TimesNewRomanPSMT"/>
              </a:rPr>
              <a:t>     </a:t>
            </a:r>
            <a:r>
              <a:rPr lang="de-DE" sz="1800" b="0" i="0" u="none" strike="noStrike" baseline="0" dirty="0">
                <a:latin typeface="TimesNewRomanPSMT"/>
              </a:rPr>
              <a:t>entstehen wird. Die Weltliteratur setzt einen lebendigen Verkehr zwischen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 den einzelnen Kulturvölkern und eine wechselseitige Beeinflussung der nationalen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 Literaturen voraus; sie beruht auf gegenseitigem Kennenlernen und Tolerieren.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260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773A7F-4390-6CA5-567C-B39026CE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sz="2200" dirty="0">
                <a:latin typeface="TimesNewRomanPSMT"/>
              </a:rPr>
            </a:br>
            <a:r>
              <a:rPr lang="nl-NL" sz="2200" b="1" dirty="0">
                <a:latin typeface="TimesNewRomanPSMT"/>
              </a:rPr>
              <a:t>Goethes dynamisch-relationales </a:t>
            </a:r>
            <a:br>
              <a:rPr lang="nl-NL" sz="2200" b="1" dirty="0">
                <a:latin typeface="TimesNewRomanPSMT"/>
              </a:rPr>
            </a:br>
            <a:r>
              <a:rPr lang="nl-NL" sz="2200" b="1" dirty="0">
                <a:latin typeface="TimesNewRomanPSMT"/>
              </a:rPr>
              <a:t>Konzept:</a:t>
            </a:r>
            <a:br>
              <a:rPr lang="nl-NL" dirty="0">
                <a:latin typeface="TimesNewRomanPSMT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DBE404-E187-CFAF-CBBE-74F35DDF9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de-DE" sz="1800" b="0" i="0" u="none" strike="noStrike" baseline="0" dirty="0">
                <a:latin typeface="TimesNewRomanPSMT"/>
              </a:rPr>
              <a:t>„Ich sehe immer mehr, […] das die Poesie ein Gemeingut der Menschheit ist, und das sie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 überall und zu allen Zeiten in hunderten und aber hunderten von Menschen hervortritt.</a:t>
            </a:r>
          </a:p>
          <a:p>
            <a:pPr marL="0" indent="0" algn="l">
              <a:buNone/>
            </a:pPr>
            <a:r>
              <a:rPr lang="de-DE" sz="1800" dirty="0">
                <a:latin typeface="TimesNewRomanPSMT"/>
              </a:rPr>
              <a:t>      </a:t>
            </a:r>
            <a:r>
              <a:rPr lang="de-DE" sz="1800" b="0" i="0" u="none" strike="noStrike" baseline="0" dirty="0">
                <a:latin typeface="TimesNewRomanPSMT"/>
              </a:rPr>
              <a:t>[…] National-Literatur will jetzt nicht viel besagen, die Epoche der Welt-Literatur ist an</a:t>
            </a:r>
          </a:p>
          <a:p>
            <a:pPr marL="0" indent="0" algn="l">
              <a:buNone/>
            </a:pPr>
            <a:r>
              <a:rPr lang="de-DE" sz="1800" b="0" i="0" u="none" strike="noStrike" baseline="0" dirty="0">
                <a:latin typeface="TimesNewRomanPSMT"/>
              </a:rPr>
              <a:t>      der Zeit, und jeder muss jetzt dazu wirken, diese Epoche zu beschleunigen.“ (Gespräch mit</a:t>
            </a:r>
          </a:p>
          <a:p>
            <a:pPr marL="0" indent="0" algn="l">
              <a:buNone/>
            </a:pPr>
            <a:r>
              <a:rPr lang="nl-NL" sz="1800" b="0" i="0" u="none" strike="noStrike" baseline="0" dirty="0">
                <a:latin typeface="TimesNewRomanPSMT"/>
              </a:rPr>
              <a:t>      Eckermann, 31. Jan. 1827)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955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7F639C-13EF-E297-08D2-7122F841B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de-DE" sz="1800" b="1" dirty="0">
                <a:latin typeface="TimesNewRomanPSMT"/>
              </a:rPr>
            </a:br>
            <a:r>
              <a:rPr lang="de-DE" sz="1800" b="1" dirty="0">
                <a:latin typeface="TimesNewRomanPSMT"/>
              </a:rPr>
              <a:t>Der Gegenstandsbereich. </a:t>
            </a:r>
            <a:br>
              <a:rPr lang="de-DE" sz="1800" b="1" dirty="0">
                <a:latin typeface="TimesNewRomanPSMT"/>
              </a:rPr>
            </a:br>
            <a:r>
              <a:rPr lang="de-DE" sz="1800" b="1" dirty="0">
                <a:latin typeface="TimesNewRomanPSMT"/>
              </a:rPr>
              <a:t>Aufgabenbereich der Komparatistik</a:t>
            </a:r>
            <a:endParaRPr lang="el-GR" sz="18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88B013-20AC-096D-1023-FF2C693F8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de-DE" sz="1800" b="0" i="0" u="none" strike="noStrike" baseline="0" dirty="0">
              <a:latin typeface="TimesNewRomanPSMT"/>
            </a:endParaRP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1. Stoffe, Themen, Motive. </a:t>
            </a:r>
            <a:r>
              <a:rPr lang="de-DE" sz="1800" b="0" i="0" u="none" strike="noStrike" baseline="0" dirty="0" err="1">
                <a:latin typeface="TimesNewRomanPSMT"/>
              </a:rPr>
              <a:t>Thematologie</a:t>
            </a:r>
            <a:endParaRPr lang="de-DE" sz="1800" b="0" i="0" u="none" strike="noStrike" baseline="0" dirty="0">
              <a:latin typeface="TimesNewRomanPSMT"/>
            </a:endParaRP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2. Beziehungen zw. den Texten: Einfluss, Wirkung, Rezeption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3. Vernetzung von Texten miteinander. </a:t>
            </a:r>
            <a:r>
              <a:rPr lang="de-DE" sz="1800" b="0" i="0" u="none" strike="noStrike" baseline="0" dirty="0" err="1">
                <a:latin typeface="TimesNewRomanPSMT"/>
              </a:rPr>
              <a:t>Intertextualitätsforschung</a:t>
            </a:r>
            <a:endParaRPr lang="de-DE" sz="1800" b="0" i="0" u="none" strike="noStrike" baseline="0" dirty="0">
              <a:latin typeface="TimesNewRomanPSMT"/>
            </a:endParaRPr>
          </a:p>
          <a:p>
            <a:pPr algn="l"/>
            <a:r>
              <a:rPr lang="nl-NL" sz="1800" b="0" i="0" u="none" strike="noStrike" baseline="0" dirty="0">
                <a:latin typeface="TimesNewRomanPSMT"/>
              </a:rPr>
              <a:t>4. Intermedialitat. Literatur und andere Kunste.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5. Die Literatur und die Wissenschaften</a:t>
            </a:r>
          </a:p>
          <a:p>
            <a:pPr algn="l"/>
            <a:r>
              <a:rPr lang="nl-NL" sz="1800" b="0" i="0" u="none" strike="noStrike" baseline="0" dirty="0">
                <a:latin typeface="TimesNewRomanPSMT"/>
              </a:rPr>
              <a:t>6. Komparatistische Imagologie</a:t>
            </a:r>
          </a:p>
          <a:p>
            <a:pPr algn="l"/>
            <a:r>
              <a:rPr lang="nl-NL" sz="1800" b="0" i="0" u="none" strike="noStrike" baseline="0" dirty="0">
                <a:latin typeface="TimesNewRomanPSMT"/>
              </a:rPr>
              <a:t>7. Übersetzung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146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B7081A-C180-748D-5D17-9A8C019B1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sz="2000" b="1" dirty="0">
                <a:latin typeface="TimesNewRomanPS-BoldMT"/>
              </a:rPr>
            </a:br>
            <a:r>
              <a:rPr lang="de-DE" sz="2000" b="1" dirty="0">
                <a:latin typeface="TimesNewRomanPS-BoldMT"/>
              </a:rPr>
              <a:t>Komparatistik. Zur Geschichte des Faches</a:t>
            </a:r>
            <a:br>
              <a:rPr lang="de-DE" b="1" dirty="0">
                <a:latin typeface="TimesNewRomanPS-BoldMT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ECB1F9-7BE1-3E51-6293-35E2EBA1D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de-DE" sz="1800" b="1" i="0" u="none" strike="noStrike" baseline="0" dirty="0">
                <a:latin typeface="TimesNewRomanPS-BoldMT"/>
              </a:rPr>
              <a:t>I. </a:t>
            </a:r>
            <a:r>
              <a:rPr lang="de-DE" sz="1800" b="0" i="0" u="none" strike="noStrike" baseline="0" dirty="0">
                <a:latin typeface="TimesNewRomanPSMT"/>
              </a:rPr>
              <a:t>Die Vergleichende Literaturwissenschaft als universitäre Institution beginnt in der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zweiten Hälfte des 19. Jahrhunderts. Geburtsort der Komparatistik ist Frankreich. 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An</a:t>
            </a:r>
            <a:r>
              <a:rPr lang="de-DE" sz="1800" dirty="0">
                <a:latin typeface="TimesNewRomanPSMT"/>
              </a:rPr>
              <a:t> </a:t>
            </a:r>
            <a:r>
              <a:rPr lang="de-DE" sz="1800" b="0" i="0" u="none" strike="noStrike" baseline="0" dirty="0">
                <a:latin typeface="TimesNewRomanPSMT"/>
              </a:rPr>
              <a:t>der Universität Sorbonne der erste Lehrstuhl für Vergleichende Literaturforschung.</a:t>
            </a:r>
          </a:p>
          <a:p>
            <a:pPr algn="l"/>
            <a:r>
              <a:rPr lang="nl-NL" sz="1800" b="0" i="0" u="none" strike="noStrike" baseline="0" dirty="0">
                <a:latin typeface="TimesNewRomanPSMT"/>
              </a:rPr>
              <a:t>ICLA</a:t>
            </a:r>
          </a:p>
          <a:p>
            <a:pPr algn="l"/>
            <a:r>
              <a:rPr lang="nl-NL" sz="1800" b="0" i="0" u="none" strike="noStrike" baseline="0" dirty="0">
                <a:latin typeface="TimesNewRomanPSMT"/>
              </a:rPr>
              <a:t>E</a:t>
            </a:r>
            <a:r>
              <a:rPr lang="el-GR" sz="1800" b="0" i="0" u="none" strike="noStrike" baseline="0" dirty="0">
                <a:latin typeface="TimesNewRomanPSMT"/>
              </a:rPr>
              <a:t>ΕΓΣΓ</a:t>
            </a:r>
          </a:p>
          <a:p>
            <a:pPr algn="l"/>
            <a:r>
              <a:rPr lang="nl-NL" sz="1800" b="0" i="0" u="none" strike="noStrike" baseline="0" dirty="0">
                <a:latin typeface="TimesNewRomanPSMT"/>
              </a:rPr>
              <a:t>https://ejournals.epublishing.ekt.gr/index.php/sygkrisi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9849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E1A06E-EF7B-EBB5-27B0-B4C5D5BD6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829" y="446314"/>
            <a:ext cx="10739169" cy="1679584"/>
          </a:xfrm>
        </p:spPr>
        <p:txBody>
          <a:bodyPr/>
          <a:lstStyle/>
          <a:p>
            <a:br>
              <a:rPr lang="nl-NL" dirty="0">
                <a:latin typeface="TimesNewRomanPSMT"/>
              </a:rPr>
            </a:br>
            <a:r>
              <a:rPr lang="nl-NL" dirty="0">
                <a:latin typeface="TimesNewRomanPSMT"/>
              </a:rPr>
              <a:t>Zu Komparatistik</a:t>
            </a:r>
            <a:br>
              <a:rPr lang="nl-NL" dirty="0">
                <a:latin typeface="TimesNewRomanPSMT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BC7B2D-4868-E843-46CD-D5DA756E0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nl-NL" sz="1800" b="0" i="0" u="none" strike="noStrike" baseline="0" dirty="0">
                <a:latin typeface="TimesNewRomanPSMT"/>
              </a:rPr>
              <a:t>1. Evi Zemanek/Alexander Nebrig (Herausgeber): </a:t>
            </a:r>
            <a:r>
              <a:rPr lang="nl-NL" sz="1800" b="0" i="1" u="none" strike="noStrike" baseline="0" dirty="0">
                <a:latin typeface="TimesNewRomanPS-ItalicMT"/>
              </a:rPr>
              <a:t>Komparatistik</a:t>
            </a:r>
            <a:r>
              <a:rPr lang="nl-NL" sz="1800" b="0" i="0" u="none" strike="noStrike" baseline="0" dirty="0">
                <a:latin typeface="TimesNewRomanPSMT"/>
              </a:rPr>
              <a:t>, Oldenbourg Akademieverlag, 2012.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2. Ernst </a:t>
            </a:r>
            <a:r>
              <a:rPr lang="de-DE" sz="1800" b="0" i="0" u="none" strike="noStrike" baseline="0" dirty="0" err="1">
                <a:latin typeface="TimesNewRomanPSMT"/>
              </a:rPr>
              <a:t>Grabovszki</a:t>
            </a:r>
            <a:r>
              <a:rPr lang="de-DE" sz="1800" b="0" i="0" u="none" strike="noStrike" baseline="0" dirty="0">
                <a:latin typeface="TimesNewRomanPSMT"/>
              </a:rPr>
              <a:t>, </a:t>
            </a:r>
            <a:r>
              <a:rPr lang="de-DE" sz="1800" b="0" i="1" u="none" strike="noStrike" baseline="0" dirty="0">
                <a:latin typeface="TimesNewRomanPS-ItalicMT"/>
              </a:rPr>
              <a:t>Vergleichende Literaturwissenschaft </a:t>
            </a:r>
            <a:r>
              <a:rPr lang="de-DE" sz="1800" b="0" i="1" u="none" strike="noStrike" baseline="0" dirty="0" err="1">
                <a:latin typeface="TimesNewRomanPS-ItalicMT"/>
              </a:rPr>
              <a:t>fur</a:t>
            </a:r>
            <a:r>
              <a:rPr lang="de-DE" sz="1800" b="0" i="1" u="none" strike="noStrike" baseline="0" dirty="0">
                <a:latin typeface="TimesNewRomanPS-ItalicMT"/>
              </a:rPr>
              <a:t> Einsteiger, </a:t>
            </a:r>
            <a:r>
              <a:rPr lang="de-DE" sz="1800" b="0" i="0" u="none" strike="noStrike" baseline="0" dirty="0">
                <a:latin typeface="TimesNewRomanPSMT"/>
              </a:rPr>
              <a:t>UTB, </a:t>
            </a:r>
            <a:r>
              <a:rPr lang="nl-NL" sz="1800" b="0" i="0" u="none" strike="noStrike" baseline="0" dirty="0">
                <a:latin typeface="TimesNewRomanPSMT"/>
              </a:rPr>
              <a:t>Stuttgart 2011.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3. Rudiger </a:t>
            </a:r>
            <a:r>
              <a:rPr lang="de-DE" sz="1800" b="0" i="0" u="none" strike="noStrike" baseline="0" dirty="0" err="1">
                <a:latin typeface="TimesNewRomanPSMT"/>
              </a:rPr>
              <a:t>Zymner</a:t>
            </a:r>
            <a:r>
              <a:rPr lang="de-DE" sz="1800" b="0" i="0" u="none" strike="noStrike" baseline="0" dirty="0">
                <a:latin typeface="TimesNewRomanPSMT"/>
              </a:rPr>
              <a:t> und Achim Holter, </a:t>
            </a:r>
            <a:r>
              <a:rPr lang="de-DE" sz="1800" b="0" i="1" u="none" strike="noStrike" baseline="0" dirty="0">
                <a:latin typeface="TimesNewRomanPS-ItalicMT"/>
              </a:rPr>
              <a:t>Handbuch Komparatistik: Theorien, </a:t>
            </a:r>
            <a:r>
              <a:rPr lang="nl-NL" sz="1800" b="0" i="1" u="none" strike="noStrike" baseline="0" dirty="0">
                <a:latin typeface="TimesNewRomanPS-ItalicMT"/>
              </a:rPr>
              <a:t>Arbeitsfelder, Wissenspraxis,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4. Schmeling, Manfred (Hrsg.): Vergleichende Literaturwissenschaft. Theorie und Praxis. Wiesbaden: </a:t>
            </a:r>
            <a:r>
              <a:rPr lang="de-DE" sz="1800" b="0" i="0" u="none" strike="noStrike" baseline="0" dirty="0" err="1">
                <a:latin typeface="TimesNewRomanPSMT"/>
              </a:rPr>
              <a:t>Athenaion</a:t>
            </a:r>
            <a:r>
              <a:rPr lang="de-DE" sz="1800" b="0" i="0" u="none" strike="noStrike" baseline="0" dirty="0">
                <a:latin typeface="TimesNewRomanPSMT"/>
              </a:rPr>
              <a:t>. 1981 (= </a:t>
            </a:r>
            <a:r>
              <a:rPr lang="de-DE" sz="1800" b="0" i="0" u="none" strike="noStrike" baseline="0" dirty="0" err="1">
                <a:latin typeface="TimesNewRomanPSMT"/>
              </a:rPr>
              <a:t>Athenaion</a:t>
            </a:r>
            <a:r>
              <a:rPr lang="de-DE" sz="1800" b="0" i="0" u="none" strike="noStrike" baseline="0" dirty="0">
                <a:latin typeface="TimesNewRomanPSMT"/>
              </a:rPr>
              <a:t>-Literaturwissenschaft 16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5. </a:t>
            </a:r>
            <a:r>
              <a:rPr lang="de-DE" sz="1800" b="0" i="0" u="none" strike="noStrike" baseline="0" dirty="0" err="1">
                <a:latin typeface="TimesNewRomanPSMT"/>
              </a:rPr>
              <a:t>Weisstein</a:t>
            </a:r>
            <a:r>
              <a:rPr lang="de-DE" sz="1800" b="0" i="0" u="none" strike="noStrike" baseline="0" dirty="0">
                <a:latin typeface="TimesNewRomanPSMT"/>
              </a:rPr>
              <a:t>, Ulrich: </a:t>
            </a:r>
            <a:r>
              <a:rPr lang="de-DE" sz="1800" b="0" i="0" u="none" strike="noStrike" baseline="0" dirty="0" err="1">
                <a:latin typeface="TimesNewRomanPSMT"/>
              </a:rPr>
              <a:t>Einfuhrung</a:t>
            </a:r>
            <a:r>
              <a:rPr lang="de-DE" sz="1800" b="0" i="0" u="none" strike="noStrike" baseline="0" dirty="0">
                <a:latin typeface="TimesNewRomanPSMT"/>
              </a:rPr>
              <a:t> in die vergleichende Literaturwissenschaft. Stuttgart u.a.: Kohlhammer. 1968 (= Sprache und Literatur 50).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8906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7A8BCC-0845-0F02-9DC4-799342C80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82EBBA-2F8E-5DE7-677C-88A08A2FD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de-DE" sz="1800" b="0" i="0" u="none" strike="noStrike" baseline="0" dirty="0">
                <a:latin typeface="TimesNewRomanPSMT"/>
              </a:rPr>
              <a:t>6. Zima, Peter V.: Komparatistik: Einführung in die vergleichende Literaturwissenschaft. Unter Mitarbeit v. Johann Strutz. </a:t>
            </a:r>
            <a:r>
              <a:rPr lang="de-DE" sz="1800" b="0" i="0" u="none" strike="noStrike" baseline="0" dirty="0" err="1">
                <a:latin typeface="TimesNewRomanPSMT"/>
              </a:rPr>
              <a:t>Tubingen</a:t>
            </a:r>
            <a:r>
              <a:rPr lang="de-DE" sz="1800" b="0" i="0" u="none" strike="noStrike" baseline="0" dirty="0">
                <a:latin typeface="TimesNewRomanPSMT"/>
              </a:rPr>
              <a:t>: Francke. 1992 (=</a:t>
            </a:r>
            <a:r>
              <a:rPr lang="nl-NL" sz="1800" b="0" i="0" u="none" strike="noStrike" baseline="0" dirty="0">
                <a:latin typeface="TimesNewRomanPSMT"/>
              </a:rPr>
              <a:t>UTB fur Wissenschaft 1705).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7.Corbineau-Hoffmann, Angelika: </a:t>
            </a:r>
            <a:r>
              <a:rPr lang="de-DE" sz="1800" b="0" i="0" u="none" strike="noStrike" baseline="0" dirty="0" err="1">
                <a:latin typeface="TimesNewRomanPSMT"/>
              </a:rPr>
              <a:t>Einfuhrung</a:t>
            </a:r>
            <a:r>
              <a:rPr lang="de-DE" sz="1800" b="0" i="0" u="none" strike="noStrike" baseline="0" dirty="0">
                <a:latin typeface="TimesNewRomanPSMT"/>
              </a:rPr>
              <a:t> in die Komparatistik. Berlin: Schmidt. </a:t>
            </a:r>
            <a:r>
              <a:rPr lang="el-GR" sz="1800" b="0" i="0" u="none" strike="noStrike" baseline="0" dirty="0">
                <a:latin typeface="TimesNewRomanPSMT"/>
              </a:rPr>
              <a:t>2000.</a:t>
            </a:r>
          </a:p>
          <a:p>
            <a:pPr algn="l"/>
            <a:r>
              <a:rPr lang="de-DE" sz="1800" b="0" i="0" u="none" strike="noStrike" baseline="0" dirty="0">
                <a:latin typeface="TimesNewRomanPSMT"/>
              </a:rPr>
              <a:t>8. Kaiser, Gerhard: Einführung in die vergleichende Literaturwissenschaft. Forschungsstand, Kritik, Aufgaben. Darmstadt: Wiss. Buchgesellschaft. 1980.</a:t>
            </a:r>
          </a:p>
          <a:p>
            <a:pPr algn="l"/>
            <a:r>
              <a:rPr lang="el-GR" sz="1800" b="0" i="0" u="none" strike="noStrike" baseline="0" dirty="0">
                <a:latin typeface="TimesNewRomanPSMT"/>
              </a:rPr>
              <a:t>9. Αναστασία Αντωνοπούλου, (με Κ. Καρακάση και Ε. Πετροπούλου),</a:t>
            </a:r>
            <a:r>
              <a:rPr lang="de-DE" sz="1800" b="0" i="0" u="none" strike="noStrike" baseline="0" dirty="0">
                <a:latin typeface="TimesNewRomanPSMT"/>
              </a:rPr>
              <a:t> </a:t>
            </a:r>
            <a:r>
              <a:rPr lang="el-GR" sz="1800" b="0" i="1" u="none" strike="noStrike" baseline="0" dirty="0" err="1">
                <a:latin typeface="TimesNewRomanPS-ItalicMT"/>
              </a:rPr>
              <a:t>Συγκριτολογία</a:t>
            </a:r>
            <a:r>
              <a:rPr lang="el-GR" sz="1800" b="0" i="0" u="none" strike="noStrike" baseline="0" dirty="0">
                <a:latin typeface="TimesNewRomanPSMT"/>
              </a:rPr>
              <a:t>. Ηλεκτρονικό σύγγραμμα, Αθήνα, Κάλλιππος 2016. [</a:t>
            </a:r>
            <a:r>
              <a:rPr lang="el-GR" sz="1800" b="0" i="0" u="none" strike="noStrike" baseline="0" dirty="0" err="1">
                <a:latin typeface="TimesNewRomanPSMT"/>
              </a:rPr>
              <a:t>Komparatistik</a:t>
            </a:r>
            <a:r>
              <a:rPr lang="el-GR" sz="1800" b="0" i="0" u="none" strike="noStrike" baseline="0" dirty="0">
                <a:latin typeface="TimesNewRomanPSMT"/>
              </a:rPr>
              <a:t>.</a:t>
            </a:r>
            <a:r>
              <a:rPr lang="nl-NL" sz="1800" b="0" i="0" u="none" strike="noStrike" baseline="0" dirty="0">
                <a:solidFill>
                  <a:srgbClr val="000000"/>
                </a:solidFill>
                <a:latin typeface="TimesNewRomanPSMT"/>
              </a:rPr>
              <a:t> 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- book. Athen,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NewRomanPSMT"/>
              </a:rPr>
              <a:t>Kallipos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 2016]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http://repository.kallipos.gr/handle/11419/4329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7867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Συλλογη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Συλλογη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υλλογη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229</TotalTime>
  <Words>973</Words>
  <Application>Microsoft Office PowerPoint</Application>
  <PresentationFormat>Ευρεία οθόνη</PresentationFormat>
  <Paragraphs>151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1" baseType="lpstr">
      <vt:lpstr>Arial</vt:lpstr>
      <vt:lpstr>Gill Sans MT</vt:lpstr>
      <vt:lpstr>Times New Roman</vt:lpstr>
      <vt:lpstr>TimesNewRomanPS-BoldItalicMT</vt:lpstr>
      <vt:lpstr>TimesNewRomanPS-BoldMT</vt:lpstr>
      <vt:lpstr>TimesNewRomanPS-ItalicMT</vt:lpstr>
      <vt:lpstr>TimesNewRomanPSMT</vt:lpstr>
      <vt:lpstr>Συλλογη</vt:lpstr>
      <vt:lpstr>AUSGEWÄHLTE PROBLEMSTELLUNGEN DER KOMPARATISTIK</vt:lpstr>
      <vt:lpstr> Was ist Komparatistik </vt:lpstr>
      <vt:lpstr>Ihr Ausgangspunkt ist ein doppelter:</vt:lpstr>
      <vt:lpstr>  Weltliteratur ist</vt:lpstr>
      <vt:lpstr> Goethes dynamisch-relationales  Konzept: </vt:lpstr>
      <vt:lpstr> Der Gegenstandsbereich.  Aufgabenbereich der Komparatistik</vt:lpstr>
      <vt:lpstr> Komparatistik. Zur Geschichte des Faches </vt:lpstr>
      <vt:lpstr> Zu Komparatistik </vt:lpstr>
      <vt:lpstr>Παρουσίαση του PowerPoint</vt:lpstr>
      <vt:lpstr> Zeitplan</vt:lpstr>
      <vt:lpstr> Themenvorschläge  </vt:lpstr>
      <vt:lpstr>weiter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AUSGEWÄHLTE PROBLEMSTELLUNGEN DER KOMPARATISTIK</dc:title>
  <dc:creator>Anastasia Antonopoulou</dc:creator>
  <cp:lastModifiedBy>Anastasia Antonopoulou</cp:lastModifiedBy>
  <cp:revision>2</cp:revision>
  <dcterms:created xsi:type="dcterms:W3CDTF">2024-03-19T05:07:07Z</dcterms:created>
  <dcterms:modified xsi:type="dcterms:W3CDTF">2024-03-19T13:35:29Z</dcterms:modified>
</cp:coreProperties>
</file>