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6" r:id="rId1"/>
  </p:sldMasterIdLst>
  <p:sldIdLst>
    <p:sldId id="256" r:id="rId2"/>
    <p:sldId id="257" r:id="rId3"/>
    <p:sldId id="258" r:id="rId4"/>
    <p:sldId id="259" r:id="rId5"/>
    <p:sldId id="260" r:id="rId6"/>
    <p:sldId id="261" r:id="rId7"/>
    <p:sldId id="270" r:id="rId8"/>
    <p:sldId id="262" r:id="rId9"/>
    <p:sldId id="263" r:id="rId10"/>
    <p:sldId id="301" r:id="rId11"/>
    <p:sldId id="264" r:id="rId12"/>
    <p:sldId id="265" r:id="rId13"/>
    <p:sldId id="266" r:id="rId14"/>
    <p:sldId id="302" r:id="rId15"/>
    <p:sldId id="305" r:id="rId16"/>
    <p:sldId id="267" r:id="rId17"/>
    <p:sldId id="306" r:id="rId18"/>
    <p:sldId id="268" r:id="rId19"/>
    <p:sldId id="269" r:id="rId20"/>
    <p:sldId id="271" r:id="rId21"/>
    <p:sldId id="272" r:id="rId22"/>
    <p:sldId id="273" r:id="rId23"/>
    <p:sldId id="336" r:id="rId24"/>
    <p:sldId id="311" r:id="rId25"/>
    <p:sldId id="325" r:id="rId26"/>
    <p:sldId id="338" r:id="rId27"/>
    <p:sldId id="340" r:id="rId28"/>
    <p:sldId id="341" r:id="rId29"/>
    <p:sldId id="342" r:id="rId30"/>
    <p:sldId id="344" r:id="rId31"/>
    <p:sldId id="320" r:id="rId32"/>
    <p:sldId id="343" r:id="rId33"/>
    <p:sldId id="324" r:id="rId34"/>
    <p:sldId id="326" r:id="rId35"/>
    <p:sldId id="328" r:id="rId36"/>
    <p:sldId id="277" r:id="rId37"/>
    <p:sldId id="346" r:id="rId38"/>
    <p:sldId id="278" r:id="rId39"/>
    <p:sldId id="279" r:id="rId40"/>
    <p:sldId id="281" r:id="rId41"/>
    <p:sldId id="307" r:id="rId42"/>
    <p:sldId id="308" r:id="rId43"/>
    <p:sldId id="309" r:id="rId44"/>
    <p:sldId id="310" r:id="rId45"/>
    <p:sldId id="282" r:id="rId46"/>
    <p:sldId id="283" r:id="rId47"/>
    <p:sldId id="284" r:id="rId48"/>
    <p:sldId id="287" r:id="rId49"/>
    <p:sldId id="290" r:id="rId50"/>
    <p:sldId id="291" r:id="rId51"/>
    <p:sldId id="286" r:id="rId52"/>
    <p:sldId id="292" r:id="rId53"/>
    <p:sldId id="293" r:id="rId54"/>
    <p:sldId id="294" r:id="rId55"/>
    <p:sldId id="295" r:id="rId56"/>
    <p:sldId id="296" r:id="rId57"/>
    <p:sldId id="297" r:id="rId58"/>
    <p:sldId id="299" r:id="rId59"/>
    <p:sldId id="298" r:id="rId60"/>
    <p:sldId id="300" r:id="rId61"/>
    <p:sldId id="330" r:id="rId62"/>
    <p:sldId id="332" r:id="rId63"/>
    <p:sldId id="316" r:id="rId64"/>
    <p:sldId id="317" r:id="rId65"/>
    <p:sldId id="318"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p:cViewPr varScale="1">
        <p:scale>
          <a:sx n="59" d="100"/>
          <a:sy n="59" d="100"/>
        </p:scale>
        <p:origin x="1496"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342CEA3-3058-4D43-AE35-B3DA76CB4003}" type="datetimeFigureOut">
              <a:rPr lang="el-GR" smtClean="0"/>
              <a:pPr/>
              <a:t>1/4/2024</a:t>
            </a:fld>
            <a:endParaRPr lang="el-G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35468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423610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2342CEA3-3058-4D43-AE35-B3DA76CB4003}" type="datetimeFigureOut">
              <a:rPr lang="el-GR" smtClean="0"/>
              <a:pPr/>
              <a:t>1/4/2024</a:t>
            </a:fld>
            <a:endParaRPr lang="el-GR"/>
          </a:p>
        </p:txBody>
      </p:sp>
      <p:sp>
        <p:nvSpPr>
          <p:cNvPr id="5" name="Footer Placeholder 4"/>
          <p:cNvSpPr>
            <a:spLocks noGrp="1"/>
          </p:cNvSpPr>
          <p:nvPr>
            <p:ph type="ftr" sz="quarter" idx="11"/>
          </p:nvPr>
        </p:nvSpPr>
        <p:spPr>
          <a:xfrm>
            <a:off x="581192" y="5951810"/>
            <a:ext cx="5922209" cy="365125"/>
          </a:xfrm>
        </p:spPr>
        <p:txBody>
          <a:bodyPr/>
          <a:lstStyle/>
          <a:p>
            <a:endParaRPr lang="el-G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311437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72103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342CEA3-3058-4D43-AE35-B3DA76CB4003}" type="datetimeFigureOut">
              <a:rPr lang="el-GR" smtClean="0"/>
              <a:pPr/>
              <a:t>1/4/2024</a:t>
            </a:fld>
            <a:endParaRPr lang="el-G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289104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1/4/2024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71136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342CEA3-3058-4D43-AE35-B3DA76CB4003}" type="datetimeFigureOut">
              <a:rPr lang="el-GR" smtClean="0"/>
              <a:pPr/>
              <a:t>1/4/2024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29989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1/4/2024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70359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2CEA3-3058-4D43-AE35-B3DA76CB4003}" type="datetimeFigureOut">
              <a:rPr lang="el-GR" smtClean="0"/>
              <a:pPr/>
              <a:t>1/4/2024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28625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342CEA3-3058-4D43-AE35-B3DA76CB4003}" type="datetimeFigureOut">
              <a:rPr lang="el-GR" smtClean="0"/>
              <a:pPr/>
              <a:t>1/4/2024</a:t>
            </a:fld>
            <a:endParaRPr lang="el-G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380354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342CEA3-3058-4D43-AE35-B3DA76CB4003}" type="datetimeFigureOut">
              <a:rPr lang="el-GR" smtClean="0"/>
              <a:pPr/>
              <a:t>1/4/2024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99920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2342CEA3-3058-4D43-AE35-B3DA76CB4003}" type="datetimeFigureOut">
              <a:rPr lang="el-GR" smtClean="0"/>
              <a:pPr/>
              <a:t>1/4/2024</a:t>
            </a:fld>
            <a:endParaRPr lang="el-GR"/>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l-GR"/>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3F1D1C4-C2D9-4231-9FB2-B2D9D97AA41D}" type="slidenum">
              <a:rPr lang="el-GR" smtClean="0"/>
              <a:pPr/>
              <a:t>‹#›</a:t>
            </a:fld>
            <a:endParaRPr lang="el-GR"/>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4862277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de-DE" b="1" dirty="0"/>
              <a:t> </a:t>
            </a:r>
            <a:br>
              <a:rPr lang="el-GR" dirty="0"/>
            </a:br>
            <a:r>
              <a:rPr lang="de-DE" b="1" dirty="0"/>
              <a:t> </a:t>
            </a:r>
            <a:br>
              <a:rPr lang="el-GR" dirty="0"/>
            </a:br>
            <a:r>
              <a:rPr lang="de-DE" b="1" dirty="0"/>
              <a:t>Einfluss. Rezeption</a:t>
            </a:r>
            <a:br>
              <a:rPr lang="el-GR" dirty="0"/>
            </a:br>
            <a:endParaRPr lang="el-GR" dirty="0"/>
          </a:p>
        </p:txBody>
      </p:sp>
      <p:sp>
        <p:nvSpPr>
          <p:cNvPr id="3" name="2 - Υπότιτλος"/>
          <p:cNvSpPr>
            <a:spLocks noGrp="1"/>
          </p:cNvSpPr>
          <p:nvPr>
            <p:ph type="subTitle" idx="1"/>
          </p:nvPr>
        </p:nvSpPr>
        <p:spPr/>
        <p:txBody>
          <a:bodyPr/>
          <a:lstStyle/>
          <a:p>
            <a:r>
              <a:rPr lang="de-DE" dirty="0">
                <a:solidFill>
                  <a:schemeClr val="tx1"/>
                </a:solidFill>
              </a:rPr>
              <a:t>Zentrale Begriffe für die Komparatistik</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Christos\OneDrive\Έγγραφα\5457073.jpg"/>
          <p:cNvPicPr>
            <a:picLocks noGrp="1" noChangeAspect="1" noChangeArrowheads="1"/>
          </p:cNvPicPr>
          <p:nvPr>
            <p:ph idx="1"/>
          </p:nvPr>
        </p:nvPicPr>
        <p:blipFill>
          <a:blip r:embed="rId2" cstate="print"/>
          <a:stretch>
            <a:fillRect/>
          </a:stretch>
        </p:blipFill>
        <p:spPr bwMode="auto">
          <a:xfrm>
            <a:off x="3473337" y="2227263"/>
            <a:ext cx="2205264" cy="3632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b="1" dirty="0"/>
              <a:t>Produktive Rezeption</a:t>
            </a:r>
            <a:br>
              <a:rPr lang="el-GR" dirty="0"/>
            </a:br>
            <a:endParaRPr lang="el-GR" dirty="0"/>
          </a:p>
        </p:txBody>
      </p:sp>
      <p:sp>
        <p:nvSpPr>
          <p:cNvPr id="3" name="2 - Θέση περιεχομένου"/>
          <p:cNvSpPr>
            <a:spLocks noGrp="1"/>
          </p:cNvSpPr>
          <p:nvPr>
            <p:ph idx="1"/>
          </p:nvPr>
        </p:nvSpPr>
        <p:spPr/>
        <p:txBody>
          <a:bodyPr>
            <a:normAutofit/>
          </a:bodyPr>
          <a:lstStyle/>
          <a:p>
            <a:r>
              <a:rPr lang="de-DE" dirty="0"/>
              <a:t>Die produktive Rezeption ist die Aufnahme eines literarischen Werkes von Autoren und Dichtern, die dadurch angeregt ein neues Werk schaffen</a:t>
            </a:r>
            <a:endParaRPr lang="el-GR" dirty="0"/>
          </a:p>
          <a:p>
            <a:r>
              <a:rPr lang="de-DE" dirty="0"/>
              <a:t>Dieser Aspekt der Rezeption ist für die Komparatistik relevant. Die produktive Rezeption wird als </a:t>
            </a:r>
            <a:r>
              <a:rPr lang="de-DE" i="1" u="sng" dirty="0"/>
              <a:t>literarische Kommunikation </a:t>
            </a:r>
            <a:r>
              <a:rPr lang="de-DE" dirty="0"/>
              <a:t>aufgefasst. Das neue Werk ist als Antwort auf  die Fragen zu verstehen, die das erste Werk offen ließ. Aufgabe der Vergleichenden Literaturwissenschaft ist das Spiel von </a:t>
            </a:r>
            <a:r>
              <a:rPr lang="de-DE" u="sng" dirty="0"/>
              <a:t>Frage und Antwort</a:t>
            </a:r>
            <a:r>
              <a:rPr lang="de-DE" dirty="0"/>
              <a:t>, </a:t>
            </a:r>
            <a:r>
              <a:rPr lang="de-DE" i="1" dirty="0"/>
              <a:t>den Dialog </a:t>
            </a:r>
            <a:r>
              <a:rPr lang="de-DE" dirty="0"/>
              <a:t>zwischen den literarischen Werken aufzudecken. </a:t>
            </a:r>
            <a:endParaRPr lang="el-GR" dirty="0"/>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de-DE" dirty="0"/>
              <a:t>Die Unterscheidung zwischen Einfluss und Rezeption ist nicht immer leicht. </a:t>
            </a:r>
            <a:endParaRPr lang="el-GR" dirty="0"/>
          </a:p>
          <a:p>
            <a:r>
              <a:rPr lang="de-DE" dirty="0"/>
              <a:t>Im Allgemeinen können wir sagen, dass der Einfluss oft unbewusst ist,  entsteht ohne den Willen des Autors, während die Rezeption eine bewusste Auseinandersetzung mit dem vorherigen Werk ist.</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dirty="0"/>
              <a:t>Harold Bloom, </a:t>
            </a:r>
            <a:r>
              <a:rPr lang="en-GB" i="1" dirty="0"/>
              <a:t>The anxiety of influence: A Theory of Poetry</a:t>
            </a:r>
            <a:r>
              <a:rPr lang="en-GB" dirty="0"/>
              <a:t> (1973)</a:t>
            </a:r>
            <a:endParaRPr lang="el-GR" dirty="0"/>
          </a:p>
        </p:txBody>
      </p:sp>
      <p:sp>
        <p:nvSpPr>
          <p:cNvPr id="3" name="2 - Θέση περιεχομένου"/>
          <p:cNvSpPr>
            <a:spLocks noGrp="1"/>
          </p:cNvSpPr>
          <p:nvPr>
            <p:ph idx="1"/>
          </p:nvPr>
        </p:nvSpPr>
        <p:spPr/>
        <p:txBody>
          <a:bodyPr>
            <a:normAutofit/>
          </a:bodyPr>
          <a:lstStyle/>
          <a:p>
            <a:r>
              <a:rPr lang="de-DE" dirty="0"/>
              <a:t>Eine interessante Theorie für die Einflüsse</a:t>
            </a:r>
            <a:r>
              <a:rPr lang="el-GR" dirty="0"/>
              <a:t>:</a:t>
            </a:r>
            <a:r>
              <a:rPr lang="de-DE" dirty="0"/>
              <a:t> </a:t>
            </a:r>
            <a:r>
              <a:rPr lang="en-GB" dirty="0"/>
              <a:t>Harold Bloom: </a:t>
            </a:r>
            <a:r>
              <a:rPr lang="de-DE" b="1" dirty="0"/>
              <a:t>Einflussangst. </a:t>
            </a:r>
            <a:r>
              <a:rPr lang="de-DE" dirty="0"/>
              <a:t>Eine Theorie der Dichtung. </a:t>
            </a:r>
            <a:endParaRPr lang="el-GR" dirty="0"/>
          </a:p>
          <a:p>
            <a:pPr>
              <a:buNone/>
            </a:pPr>
            <a:r>
              <a:rPr lang="el-GR" i="1" dirty="0"/>
              <a:t>	Η αγωνία της επίδρασης</a:t>
            </a:r>
            <a:r>
              <a:rPr lang="de-DE" i="1" dirty="0"/>
              <a:t>. </a:t>
            </a:r>
            <a:r>
              <a:rPr lang="el-GR" i="1" dirty="0"/>
              <a:t>Μια Θεωρία για την Ποίηση</a:t>
            </a:r>
            <a:r>
              <a:rPr lang="en-GB" dirty="0"/>
              <a:t> </a:t>
            </a:r>
            <a:endParaRPr lang="el-GR" dirty="0"/>
          </a:p>
          <a:p>
            <a:r>
              <a:rPr lang="de-DE" dirty="0"/>
              <a:t>Nach der Freudschen Theorie. Das Verhältnis des jüngeren Autors zu seinem poetischen Vater ist antagonistisch und beschreibbar auf der Basis des Ödipuskomplexes. Der moderne Autor leidet, weil er spät zur Welt, spät in die Geschichte  gekommen ist. Mit seinen großen Vorfahren steht er in einem Abhängigkeitsverhältnis; von dem er sich zu befreien sucht. Jeder neue Text –so Bloom- ist immer ein Ausdruck der Selbstbehauptung. Die Einflussangst ist der Motor, das Motiv für Originalität.  </a:t>
            </a:r>
            <a:endParaRPr lang="el-GR" dirty="0"/>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Christos\OneDrive\Έγγραφα\580a3b9133e3a50017d6145f.jpg"/>
          <p:cNvPicPr>
            <a:picLocks noGrp="1" noChangeAspect="1" noChangeArrowheads="1"/>
          </p:cNvPicPr>
          <p:nvPr>
            <p:ph idx="1"/>
          </p:nvPr>
        </p:nvPicPr>
        <p:blipFill>
          <a:blip r:embed="rId2" cstate="print"/>
          <a:stretch>
            <a:fillRect/>
          </a:stretch>
        </p:blipFill>
        <p:spPr bwMode="auto">
          <a:xfrm>
            <a:off x="3348874" y="2227263"/>
            <a:ext cx="2454189" cy="3632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lstStyle/>
          <a:p>
            <a:r>
              <a:rPr lang="de-DE" dirty="0" err="1"/>
              <a:t>bLOOM</a:t>
            </a:r>
            <a:endParaRPr lang="el-GR" dirty="0"/>
          </a:p>
        </p:txBody>
      </p:sp>
      <p:sp>
        <p:nvSpPr>
          <p:cNvPr id="9" name="8 - Θέση κειμένου"/>
          <p:cNvSpPr>
            <a:spLocks noGrp="1"/>
          </p:cNvSpPr>
          <p:nvPr>
            <p:ph type="body" idx="1"/>
          </p:nvPr>
        </p:nvSpPr>
        <p:spPr/>
        <p:txBody>
          <a:bodyPr/>
          <a:lstStyle/>
          <a:p>
            <a:endParaRPr lang="el-GR" dirty="0"/>
          </a:p>
        </p:txBody>
      </p:sp>
      <p:pic>
        <p:nvPicPr>
          <p:cNvPr id="4098" name="Picture 2" descr="C:\Users\Christos\OneDrive\Έγγραφα\9789930366639.jpg"/>
          <p:cNvPicPr>
            <a:picLocks noGrp="1" noChangeAspect="1" noChangeArrowheads="1"/>
          </p:cNvPicPr>
          <p:nvPr>
            <p:ph sz="half" idx="2"/>
          </p:nvPr>
        </p:nvPicPr>
        <p:blipFill>
          <a:blip r:embed="rId2" cstate="print"/>
          <a:stretch>
            <a:fillRect/>
          </a:stretch>
        </p:blipFill>
        <p:spPr bwMode="auto">
          <a:xfrm>
            <a:off x="1115616" y="2852936"/>
            <a:ext cx="2173238" cy="3001888"/>
          </a:xfrm>
          <a:prstGeom prst="rect">
            <a:avLst/>
          </a:prstGeom>
          <a:noFill/>
        </p:spPr>
      </p:pic>
      <p:sp>
        <p:nvSpPr>
          <p:cNvPr id="10" name="9 - Θέση κειμένου"/>
          <p:cNvSpPr>
            <a:spLocks noGrp="1"/>
          </p:cNvSpPr>
          <p:nvPr>
            <p:ph type="body" sz="quarter" idx="3"/>
          </p:nvPr>
        </p:nvSpPr>
        <p:spPr/>
        <p:txBody>
          <a:bodyPr/>
          <a:lstStyle/>
          <a:p>
            <a:endParaRPr lang="el-GR"/>
          </a:p>
        </p:txBody>
      </p:sp>
      <p:pic>
        <p:nvPicPr>
          <p:cNvPr id="1027" name="Picture 3" descr="C:\Users\Christos\OneDrive\Έγγραφα\41-+XGaINwL._SX325_BO1,204,203,200_.jpg"/>
          <p:cNvPicPr>
            <a:picLocks noGrp="1" noChangeAspect="1" noChangeArrowheads="1"/>
          </p:cNvPicPr>
          <p:nvPr>
            <p:ph sz="quarter" idx="4"/>
          </p:nvPr>
        </p:nvPicPr>
        <p:blipFill>
          <a:blip r:embed="rId3" cstate="print"/>
          <a:stretch>
            <a:fillRect/>
          </a:stretch>
        </p:blipFill>
        <p:spPr bwMode="auto">
          <a:xfrm>
            <a:off x="5655732" y="2925763"/>
            <a:ext cx="1923524" cy="293528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de-DE" b="1" dirty="0"/>
              <a:t>Hugo von Hofmannsthal, </a:t>
            </a:r>
            <a:r>
              <a:rPr lang="de-DE" b="1" i="1" dirty="0"/>
              <a:t>Elektra </a:t>
            </a:r>
            <a:r>
              <a:rPr lang="de-DE" b="1" dirty="0"/>
              <a:t>(1903)</a:t>
            </a:r>
            <a:br>
              <a:rPr lang="el-GR" dirty="0"/>
            </a:br>
            <a:endParaRPr lang="el-GR" dirty="0"/>
          </a:p>
        </p:txBody>
      </p:sp>
      <p:sp>
        <p:nvSpPr>
          <p:cNvPr id="3" name="2 - Θέση περιεχομένου"/>
          <p:cNvSpPr>
            <a:spLocks noGrp="1"/>
          </p:cNvSpPr>
          <p:nvPr>
            <p:ph idx="1"/>
          </p:nvPr>
        </p:nvSpPr>
        <p:spPr/>
        <p:txBody>
          <a:bodyPr/>
          <a:lstStyle/>
          <a:p>
            <a:r>
              <a:rPr lang="de-DE" dirty="0"/>
              <a:t>Produktive Rezeption ist die bewusste Auseinandersetzung eines Autors mit einem früheren Text eines anderen Autors. </a:t>
            </a:r>
          </a:p>
          <a:p>
            <a:r>
              <a:rPr lang="de-DE" dirty="0"/>
              <a:t>Diese Auseinandersetzung wird als </a:t>
            </a:r>
            <a:r>
              <a:rPr lang="de-DE" i="1" dirty="0"/>
              <a:t>Dialog </a:t>
            </a:r>
            <a:r>
              <a:rPr lang="de-DE" dirty="0"/>
              <a:t>zwischen Texten und Autoren verstanden. </a:t>
            </a:r>
            <a:endParaRPr lang="el-GR" dirty="0"/>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b="1" dirty="0"/>
              <a:t>Hugo von Hofmannsthal (1874-1929)</a:t>
            </a:r>
            <a:endParaRPr lang="el-GR" dirty="0"/>
          </a:p>
        </p:txBody>
      </p:sp>
      <p:pic>
        <p:nvPicPr>
          <p:cNvPr id="2050" name="Picture 2" descr="C:\Users\Christos\OneDrive\Έγγραφα\αρχείο λήψης.jpg"/>
          <p:cNvPicPr>
            <a:picLocks noGrp="1" noChangeAspect="1" noChangeArrowheads="1"/>
          </p:cNvPicPr>
          <p:nvPr>
            <p:ph idx="1"/>
          </p:nvPr>
        </p:nvPicPr>
        <p:blipFill>
          <a:blip r:embed="rId2" cstate="print"/>
          <a:srcRect/>
          <a:stretch>
            <a:fillRect/>
          </a:stretch>
        </p:blipFill>
        <p:spPr bwMode="auto">
          <a:xfrm>
            <a:off x="2987824" y="2636912"/>
            <a:ext cx="2376264" cy="312221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de-DE" sz="3200" b="1" dirty="0"/>
              <a:t>Entstehung/ Quellenforschung</a:t>
            </a:r>
            <a:br>
              <a:rPr lang="de-DE" sz="3200" b="1" dirty="0"/>
            </a:br>
            <a:r>
              <a:rPr lang="de-DE" sz="3200" b="1" dirty="0"/>
              <a:t>Notiz </a:t>
            </a:r>
            <a:r>
              <a:rPr lang="de-DE" sz="3200" b="1" dirty="0" err="1"/>
              <a:t>hofmannsthals</a:t>
            </a:r>
            <a:endParaRPr lang="el-GR" sz="3200" b="1" dirty="0"/>
          </a:p>
        </p:txBody>
      </p:sp>
      <p:sp>
        <p:nvSpPr>
          <p:cNvPr id="3" name="2 - Θέση περιεχομένου"/>
          <p:cNvSpPr>
            <a:spLocks noGrp="1"/>
          </p:cNvSpPr>
          <p:nvPr>
            <p:ph idx="1"/>
          </p:nvPr>
        </p:nvSpPr>
        <p:spPr/>
        <p:txBody>
          <a:bodyPr>
            <a:normAutofit fontScale="25000" lnSpcReduction="20000"/>
          </a:bodyPr>
          <a:lstStyle/>
          <a:p>
            <a:endParaRPr lang="de-DE" sz="2300" dirty="0"/>
          </a:p>
          <a:p>
            <a:endParaRPr lang="de-DE" sz="3500" dirty="0"/>
          </a:p>
          <a:p>
            <a:pPr>
              <a:buNone/>
            </a:pPr>
            <a:r>
              <a:rPr lang="de-DE" sz="6400" dirty="0"/>
              <a:t> </a:t>
            </a:r>
            <a:endParaRPr lang="el-GR" sz="6400" dirty="0"/>
          </a:p>
          <a:p>
            <a:pPr algn="just">
              <a:lnSpc>
                <a:spcPct val="170000"/>
              </a:lnSpc>
            </a:pPr>
            <a:r>
              <a:rPr lang="de-DE" sz="6400" b="1" dirty="0"/>
              <a:t> </a:t>
            </a:r>
            <a:r>
              <a:rPr lang="de-DE" sz="6400" b="1" i="1" dirty="0"/>
              <a:t>Der erste Einfall kam mir anfangs  September 1901. Ich las damals; um für die </a:t>
            </a:r>
            <a:r>
              <a:rPr lang="de-DE" sz="6400" b="1" i="1" dirty="0" err="1"/>
              <a:t>Pompilia</a:t>
            </a:r>
            <a:r>
              <a:rPr lang="de-DE" sz="6400" b="1" i="1" dirty="0"/>
              <a:t> etwas zu lernen den Richard III von Shakespeare </a:t>
            </a:r>
            <a:r>
              <a:rPr lang="de-DE" sz="6400" b="1" i="1" u="sng" dirty="0"/>
              <a:t>und die Elektra von Sophokles</a:t>
            </a:r>
            <a:r>
              <a:rPr lang="de-DE" sz="6400" b="1" i="1" dirty="0"/>
              <a:t>. Sogleich verwandelte sich die Gestalt dieser Elektra in eine andere. Auch das Ende stand sogleich da: dass sie nicht mehr weiter leben kann, dass wenn der Streich gefallen ist, ihr Leben, ihr Eingeweide ihr einstürzen muss, wie der Drohne, wenn sie die Königin befruchtet hat, mit dem befruchtenden Stachel zugleich Eingeweide und Leben einstürzen. </a:t>
            </a:r>
            <a:r>
              <a:rPr lang="de-DE" sz="6400" b="1" i="1" u="sng" dirty="0"/>
              <a:t>Die Verwandtschaft und der Gegensatz  zu Hamlet waren mir auffallend</a:t>
            </a:r>
            <a:r>
              <a:rPr lang="de-DE" sz="6400" b="1" i="1" dirty="0"/>
              <a:t>. Als Stil schwebte mir vor, etwas </a:t>
            </a:r>
            <a:r>
              <a:rPr lang="de-DE" sz="6400" b="1" i="1" u="sng" dirty="0"/>
              <a:t>Gegensätzliches zur </a:t>
            </a:r>
            <a:r>
              <a:rPr lang="de-DE" sz="6400" b="1" i="1" u="sng" dirty="0" err="1"/>
              <a:t>Iphigenie</a:t>
            </a:r>
            <a:r>
              <a:rPr lang="de-DE" sz="6400" b="1" i="1" u="sng" dirty="0"/>
              <a:t> </a:t>
            </a:r>
            <a:r>
              <a:rPr lang="de-DE" sz="6400" b="1" i="1" dirty="0"/>
              <a:t>zu machen, etwas worauf das Wort </a:t>
            </a:r>
            <a:r>
              <a:rPr lang="de-DE" sz="6400" b="1" i="1" u="sng" dirty="0"/>
              <a:t>verteufelt human </a:t>
            </a:r>
            <a:r>
              <a:rPr lang="de-DE" sz="6400" b="1" i="1" dirty="0"/>
              <a:t>nicht passe. (Goethe an Schiller).</a:t>
            </a:r>
            <a:endParaRPr lang="el-GR" sz="6400" b="1" dirty="0"/>
          </a:p>
          <a:p>
            <a:pPr algn="just">
              <a:buNone/>
            </a:pPr>
            <a:r>
              <a:rPr lang="de-DE" dirty="0"/>
              <a:t> </a:t>
            </a:r>
            <a:endParaRPr lang="el-GR" dirty="0"/>
          </a:p>
          <a:p>
            <a:pPr>
              <a:buNone/>
            </a:pPr>
            <a:r>
              <a:rPr lang="de-DE" dirty="0"/>
              <a:t> </a:t>
            </a:r>
            <a:endParaRPr lang="el-GR" dirty="0"/>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a:bodyPr>
          <a:lstStyle/>
          <a:p>
            <a:r>
              <a:rPr lang="de-DE" dirty="0"/>
              <a:t>An anderer Stelle schreibt er:</a:t>
            </a:r>
            <a:endParaRPr lang="el-GR" dirty="0"/>
          </a:p>
          <a:p>
            <a:endParaRPr lang="el-GR" dirty="0"/>
          </a:p>
          <a:p>
            <a:pPr algn="just">
              <a:buNone/>
            </a:pPr>
            <a:r>
              <a:rPr lang="de-DE" i="1" dirty="0"/>
              <a:t>	Ich las die sophokleische Elektra einmal im Garten und im Wald im Herbst 1901. […]</a:t>
            </a:r>
          </a:p>
          <a:p>
            <a:pPr algn="just">
              <a:buNone/>
            </a:pPr>
            <a:r>
              <a:rPr lang="de-DE" i="1" dirty="0"/>
              <a:t>     Die Zeile aus der </a:t>
            </a:r>
            <a:r>
              <a:rPr lang="de-DE" i="1" u="sng" dirty="0"/>
              <a:t>Iphigenie</a:t>
            </a:r>
            <a:r>
              <a:rPr lang="de-DE" i="1" dirty="0"/>
              <a:t> fiel mir ein, wo es heißt  „Elektra mit ihrer Feuerzunge“ und</a:t>
            </a:r>
          </a:p>
          <a:p>
            <a:pPr algn="just">
              <a:buNone/>
            </a:pPr>
            <a:r>
              <a:rPr lang="de-DE" i="1" dirty="0"/>
              <a:t>     im Spaziergehen phantasierte ich über die Figur der Elektra nicht ohne eine </a:t>
            </a:r>
            <a:r>
              <a:rPr lang="de-DE" i="1" u="sng" dirty="0"/>
              <a:t>gewisse</a:t>
            </a:r>
          </a:p>
          <a:p>
            <a:pPr algn="just">
              <a:buNone/>
            </a:pPr>
            <a:r>
              <a:rPr lang="de-DE" i="1" dirty="0"/>
              <a:t>     </a:t>
            </a:r>
            <a:r>
              <a:rPr lang="de-DE" i="1" u="sng" dirty="0"/>
              <a:t>Lust am Gegensatz zu der verteufelt humanen Atmosphäre der Iphigenie</a:t>
            </a:r>
            <a:r>
              <a:rPr lang="de-DE" i="1" dirty="0"/>
              <a:t>.  </a:t>
            </a:r>
            <a:endParaRPr lang="el-GR" dirty="0"/>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err="1"/>
              <a:t>Einfluss</a:t>
            </a:r>
            <a:endParaRPr lang="el-GR" b="1" dirty="0"/>
          </a:p>
        </p:txBody>
      </p:sp>
      <p:sp>
        <p:nvSpPr>
          <p:cNvPr id="3" name="2 - Θέση περιεχομένου"/>
          <p:cNvSpPr>
            <a:spLocks noGrp="1"/>
          </p:cNvSpPr>
          <p:nvPr>
            <p:ph idx="1"/>
          </p:nvPr>
        </p:nvSpPr>
        <p:spPr/>
        <p:txBody>
          <a:bodyPr>
            <a:normAutofit/>
          </a:bodyPr>
          <a:lstStyle/>
          <a:p>
            <a:r>
              <a:rPr lang="fr-FR" dirty="0"/>
              <a:t>P. Brunel, Cl. </a:t>
            </a:r>
            <a:r>
              <a:rPr lang="fr-FR" dirty="0" err="1"/>
              <a:t>Pichois</a:t>
            </a:r>
            <a:r>
              <a:rPr lang="fr-FR" dirty="0"/>
              <a:t>, A.-M. Rousseau </a:t>
            </a:r>
            <a:r>
              <a:rPr lang="de-DE" dirty="0"/>
              <a:t>  (</a:t>
            </a:r>
            <a:r>
              <a:rPr lang="fr-FR" dirty="0"/>
              <a:t>Qu'est-ce que la </a:t>
            </a:r>
            <a:r>
              <a:rPr lang="fr-FR" dirty="0" err="1"/>
              <a:t>litterature</a:t>
            </a:r>
            <a:r>
              <a:rPr lang="fr-FR" dirty="0"/>
              <a:t> </a:t>
            </a:r>
            <a:r>
              <a:rPr lang="fr-FR" dirty="0" err="1"/>
              <a:t>comparee</a:t>
            </a:r>
            <a:r>
              <a:rPr lang="fr-FR" dirty="0"/>
              <a:t>? / Paris 1983)</a:t>
            </a:r>
          </a:p>
          <a:p>
            <a:endParaRPr lang="de-DE" dirty="0"/>
          </a:p>
          <a:p>
            <a:pPr>
              <a:buNone/>
            </a:pPr>
            <a:r>
              <a:rPr lang="de-DE" dirty="0"/>
              <a:t>    definieren den </a:t>
            </a:r>
            <a:r>
              <a:rPr lang="de-DE" b="1" dirty="0"/>
              <a:t>Einfluss</a:t>
            </a:r>
            <a:r>
              <a:rPr lang="de-DE" dirty="0"/>
              <a:t> als den feinen und mysteriösen Mechanismus, durch welchen ein Werk zur Entstehung eines anderen beiträgt. </a:t>
            </a:r>
            <a:endParaRPr lang="el-GR" dirty="0"/>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de-DE" dirty="0"/>
              <a:t>Auseinandersetzung</a:t>
            </a:r>
          </a:p>
          <a:p>
            <a:r>
              <a:rPr lang="de-DE" dirty="0"/>
              <a:t>Kommunikation/ Dialog</a:t>
            </a:r>
          </a:p>
          <a:p>
            <a:r>
              <a:rPr lang="de-DE" dirty="0"/>
              <a:t>Zwischen dem modernen Autor und</a:t>
            </a:r>
          </a:p>
          <a:p>
            <a:pPr>
              <a:buNone/>
            </a:pPr>
            <a:r>
              <a:rPr lang="de-DE" dirty="0"/>
              <a:t> 	a. Sophokles (Hofmannsthal phantasiert über</a:t>
            </a:r>
            <a:r>
              <a:rPr lang="de-DE" i="1" dirty="0"/>
              <a:t> eine</a:t>
            </a:r>
            <a:r>
              <a:rPr lang="de-DE" dirty="0"/>
              <a:t> </a:t>
            </a:r>
            <a:r>
              <a:rPr lang="de-DE" i="1" dirty="0"/>
              <a:t>andere</a:t>
            </a:r>
            <a:r>
              <a:rPr lang="de-DE" dirty="0"/>
              <a:t> Elektra als die </a:t>
            </a:r>
            <a:r>
              <a:rPr lang="de-DE" dirty="0" err="1"/>
              <a:t>sophokleische</a:t>
            </a:r>
            <a:r>
              <a:rPr lang="de-DE" dirty="0"/>
              <a:t>, mit anderen Eigenschaften und mit einem anderen Ende. </a:t>
            </a:r>
          </a:p>
          <a:p>
            <a:pPr>
              <a:buNone/>
            </a:pPr>
            <a:r>
              <a:rPr lang="de-DE" dirty="0"/>
              <a:t>	b. Goethe</a:t>
            </a:r>
          </a:p>
          <a:p>
            <a:pPr>
              <a:buNone/>
            </a:pPr>
            <a:r>
              <a:rPr lang="de-DE" dirty="0"/>
              <a:t>   c. </a:t>
            </a:r>
            <a:r>
              <a:rPr lang="en-US" dirty="0"/>
              <a:t>Shakespeare</a:t>
            </a:r>
            <a:endParaRPr lang="de-D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de-DE" dirty="0"/>
              <a:t>Johann Wolfgang von Goethe </a:t>
            </a:r>
            <a:r>
              <a:rPr lang="de-DE" u="sng" dirty="0"/>
              <a:t>(</a:t>
            </a:r>
            <a:r>
              <a:rPr lang="de-DE" dirty="0"/>
              <a:t>1749–1832) </a:t>
            </a:r>
            <a:endParaRPr lang="el-GR" dirty="0"/>
          </a:p>
        </p:txBody>
      </p:sp>
      <p:sp>
        <p:nvSpPr>
          <p:cNvPr id="3" name="2 - Θέση περιεχομένου"/>
          <p:cNvSpPr>
            <a:spLocks noGrp="1"/>
          </p:cNvSpPr>
          <p:nvPr>
            <p:ph idx="1"/>
          </p:nvPr>
        </p:nvSpPr>
        <p:spPr/>
        <p:txBody>
          <a:bodyPr>
            <a:normAutofit/>
          </a:bodyPr>
          <a:lstStyle/>
          <a:p>
            <a:pPr algn="just"/>
            <a:r>
              <a:rPr lang="de-DE" dirty="0"/>
              <a:t>Hauptvertreter der deutschen Klassik und großes Vorbild für Hofmannsthal. </a:t>
            </a:r>
          </a:p>
          <a:p>
            <a:pPr algn="just">
              <a:buNone/>
            </a:pPr>
            <a:r>
              <a:rPr lang="de-DE" dirty="0"/>
              <a:t>	Harold Bloom (</a:t>
            </a:r>
            <a:r>
              <a:rPr lang="de-DE" i="1" dirty="0"/>
              <a:t>The </a:t>
            </a:r>
            <a:r>
              <a:rPr lang="de-DE" i="1" dirty="0" err="1"/>
              <a:t>Anxiety</a:t>
            </a:r>
            <a:r>
              <a:rPr lang="de-DE" i="1" dirty="0"/>
              <a:t> </a:t>
            </a:r>
            <a:r>
              <a:rPr lang="de-DE" i="1" dirty="0" err="1"/>
              <a:t>of</a:t>
            </a:r>
            <a:r>
              <a:rPr lang="de-DE" i="1" dirty="0"/>
              <a:t> </a:t>
            </a:r>
            <a:r>
              <a:rPr lang="de-DE" i="1" dirty="0" err="1"/>
              <a:t>Influence</a:t>
            </a:r>
            <a:r>
              <a:rPr lang="de-DE" dirty="0"/>
              <a:t>) </a:t>
            </a:r>
          </a:p>
          <a:p>
            <a:pPr algn="just">
              <a:buNone/>
            </a:pPr>
            <a:r>
              <a:rPr lang="de-DE" dirty="0"/>
              <a:t>	Goethe hatte sich auch mit der griechischen Antike beschäftigt und sie zum absoluten Vorbild für seine Epoche (Weimarer Klassik, 18. Jh.) erhoben. Die griechische Antike wurde zum Vehikel für die Darstellung der ästhetischen (Schönheit, Harmonie) und ethischen (Humanität) Ideale der deutschen Klassik. </a:t>
            </a:r>
          </a:p>
          <a:p>
            <a:pPr>
              <a:buNone/>
            </a:pPr>
            <a:r>
              <a:rPr lang="de-DE" dirty="0"/>
              <a:t>	</a:t>
            </a:r>
            <a:endParaRPr lang="el-GR" dirty="0"/>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i="1" dirty="0"/>
              <a:t>Goethe, </a:t>
            </a:r>
            <a:r>
              <a:rPr lang="de-DE" i="1" dirty="0" err="1"/>
              <a:t>Iphigenie</a:t>
            </a:r>
            <a:r>
              <a:rPr lang="de-DE" i="1" dirty="0"/>
              <a:t> auf </a:t>
            </a:r>
            <a:r>
              <a:rPr lang="de-DE" i="1" dirty="0" err="1"/>
              <a:t>Tauris</a:t>
            </a:r>
            <a:r>
              <a:rPr lang="de-DE" dirty="0"/>
              <a:t> (1786)</a:t>
            </a:r>
            <a:endParaRPr lang="el-GR" dirty="0"/>
          </a:p>
        </p:txBody>
      </p:sp>
      <p:sp>
        <p:nvSpPr>
          <p:cNvPr id="3" name="2 - Θέση περιεχομένου"/>
          <p:cNvSpPr>
            <a:spLocks noGrp="1"/>
          </p:cNvSpPr>
          <p:nvPr>
            <p:ph idx="1"/>
          </p:nvPr>
        </p:nvSpPr>
        <p:spPr/>
        <p:txBody>
          <a:bodyPr>
            <a:normAutofit/>
          </a:bodyPr>
          <a:lstStyle/>
          <a:p>
            <a:pPr algn="just"/>
            <a:r>
              <a:rPr lang="de-DE" dirty="0"/>
              <a:t>Eine von Euripides inspirierte Tragödie. </a:t>
            </a:r>
          </a:p>
          <a:p>
            <a:pPr algn="just">
              <a:buNone/>
            </a:pPr>
            <a:r>
              <a:rPr lang="de-DE" dirty="0"/>
              <a:t>	Die Heldin von Goethe verkörpert alle Merkmale des Humanismus: Höflichkeit, Güte, Aufrichtigkeit, Liebe, Harmonie zwischen Herz und Logik. Aufgrund dieser Tugenden wird die Tragödie zu einem guten Ende geführt. </a:t>
            </a:r>
          </a:p>
          <a:p>
            <a:pPr algn="just">
              <a:buNone/>
            </a:pPr>
            <a:r>
              <a:rPr lang="de-DE" dirty="0"/>
              <a:t>     Hofmannsthal setzt sich zu diesen Charakteristika auseinander und</a:t>
            </a:r>
            <a:r>
              <a:rPr lang="de-DE" i="1" dirty="0"/>
              <a:t> </a:t>
            </a:r>
            <a:r>
              <a:rPr lang="de-DE" dirty="0"/>
              <a:t>imaginiert als Stil etwas ganz Anderes als Goethe, er erwähnt sogar, dass er „mit Lust die Atmosphäre der Elektra als etwas Gegensätzliches zur humanen Atmosphäre der Iphigenie“ plante. Diese Stelle zeigt die Bestrebung des jüngeren Dichters nach Originalität und schöpferischer Identität</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1B00C-B206-D3B0-9B74-97E7B271E2BA}"/>
            </a:ext>
          </a:extLst>
        </p:cNvPr>
        <p:cNvGrpSpPr/>
        <p:nvPr/>
      </p:nvGrpSpPr>
      <p:grpSpPr>
        <a:xfrm>
          <a:off x="0" y="0"/>
          <a:ext cx="0" cy="0"/>
          <a:chOff x="0" y="0"/>
          <a:chExt cx="0" cy="0"/>
        </a:xfrm>
      </p:grpSpPr>
      <p:sp>
        <p:nvSpPr>
          <p:cNvPr id="2" name="1 - Τίτλος">
            <a:extLst>
              <a:ext uri="{FF2B5EF4-FFF2-40B4-BE49-F238E27FC236}">
                <a16:creationId xmlns:a16="http://schemas.microsoft.com/office/drawing/2014/main" id="{0DB49EE4-E1A4-7658-44CF-C44EC27E1AEF}"/>
              </a:ext>
            </a:extLst>
          </p:cNvPr>
          <p:cNvSpPr>
            <a:spLocks noGrp="1"/>
          </p:cNvSpPr>
          <p:nvPr>
            <p:ph type="title"/>
          </p:nvPr>
        </p:nvSpPr>
        <p:spPr/>
        <p:txBody>
          <a:bodyPr/>
          <a:lstStyle/>
          <a:p>
            <a:r>
              <a:rPr lang="de-DE" dirty="0"/>
              <a:t>Hofmannsthal - Goethe</a:t>
            </a:r>
            <a:endParaRPr lang="el-GR" dirty="0"/>
          </a:p>
        </p:txBody>
      </p:sp>
      <p:sp>
        <p:nvSpPr>
          <p:cNvPr id="3" name="2 - Θέση κειμένου">
            <a:extLst>
              <a:ext uri="{FF2B5EF4-FFF2-40B4-BE49-F238E27FC236}">
                <a16:creationId xmlns:a16="http://schemas.microsoft.com/office/drawing/2014/main" id="{54C193A3-1D5D-5B35-A671-6D6764EA6F8D}"/>
              </a:ext>
            </a:extLst>
          </p:cNvPr>
          <p:cNvSpPr>
            <a:spLocks noGrp="1"/>
          </p:cNvSpPr>
          <p:nvPr>
            <p:ph type="body" idx="1"/>
          </p:nvPr>
        </p:nvSpPr>
        <p:spPr/>
        <p:txBody>
          <a:bodyPr/>
          <a:lstStyle/>
          <a:p>
            <a:r>
              <a:rPr lang="de-DE" dirty="0"/>
              <a:t>Goethe, </a:t>
            </a:r>
            <a:r>
              <a:rPr lang="de-DE" dirty="0" err="1"/>
              <a:t>Iphigenie</a:t>
            </a:r>
            <a:endParaRPr lang="el-GR" dirty="0"/>
          </a:p>
        </p:txBody>
      </p:sp>
      <p:sp>
        <p:nvSpPr>
          <p:cNvPr id="5" name="4 - Θέση κειμένου">
            <a:extLst>
              <a:ext uri="{FF2B5EF4-FFF2-40B4-BE49-F238E27FC236}">
                <a16:creationId xmlns:a16="http://schemas.microsoft.com/office/drawing/2014/main" id="{FA5D91D4-F753-38F7-A9FE-5A77A01955BD}"/>
              </a:ext>
            </a:extLst>
          </p:cNvPr>
          <p:cNvSpPr>
            <a:spLocks noGrp="1"/>
          </p:cNvSpPr>
          <p:nvPr>
            <p:ph type="body" sz="quarter" idx="3"/>
          </p:nvPr>
        </p:nvSpPr>
        <p:spPr>
          <a:xfrm>
            <a:off x="4969308" y="2228003"/>
            <a:ext cx="3601635" cy="45719"/>
          </a:xfrm>
        </p:spPr>
        <p:txBody>
          <a:bodyPr>
            <a:normAutofit fontScale="25000" lnSpcReduction="20000"/>
          </a:bodyPr>
          <a:lstStyle/>
          <a:p>
            <a:endParaRPr lang="el-GR" dirty="0"/>
          </a:p>
        </p:txBody>
      </p:sp>
      <p:pic>
        <p:nvPicPr>
          <p:cNvPr id="1026" name="Picture 2" descr="C:\Users\Anastasia Antonopoul\Downloads\Goethe_Iphigenie_auf_Tauris_1787.jpg">
            <a:extLst>
              <a:ext uri="{FF2B5EF4-FFF2-40B4-BE49-F238E27FC236}">
                <a16:creationId xmlns:a16="http://schemas.microsoft.com/office/drawing/2014/main" id="{95247205-B763-B372-E682-B0618F476CC1}"/>
              </a:ext>
            </a:extLst>
          </p:cNvPr>
          <p:cNvPicPr>
            <a:picLocks noGrp="1" noChangeAspect="1" noChangeArrowheads="1"/>
          </p:cNvPicPr>
          <p:nvPr>
            <p:ph sz="half" idx="2"/>
          </p:nvPr>
        </p:nvPicPr>
        <p:blipFill>
          <a:blip r:embed="rId2" cstate="print"/>
          <a:srcRect/>
          <a:stretch>
            <a:fillRect/>
          </a:stretch>
        </p:blipFill>
        <p:spPr bwMode="auto">
          <a:xfrm>
            <a:off x="428596" y="2428868"/>
            <a:ext cx="3786214" cy="3714667"/>
          </a:xfrm>
          <a:prstGeom prst="rect">
            <a:avLst/>
          </a:prstGeom>
          <a:noFill/>
        </p:spPr>
      </p:pic>
      <p:sp>
        <p:nvSpPr>
          <p:cNvPr id="6" name="Θέση περιεχομένου 5">
            <a:extLst>
              <a:ext uri="{FF2B5EF4-FFF2-40B4-BE49-F238E27FC236}">
                <a16:creationId xmlns:a16="http://schemas.microsoft.com/office/drawing/2014/main" id="{B480B221-81BA-F7BA-2B80-D623061A53BB}"/>
              </a:ext>
            </a:extLst>
          </p:cNvPr>
          <p:cNvSpPr>
            <a:spLocks noGrp="1"/>
          </p:cNvSpPr>
          <p:nvPr>
            <p:ph sz="quarter" idx="4"/>
          </p:nvPr>
        </p:nvSpPr>
        <p:spPr/>
        <p:txBody>
          <a:bodyPr/>
          <a:lstStyle/>
          <a:p>
            <a:r>
              <a:rPr lang="de-DE" dirty="0"/>
              <a:t>Hofmannsthal rezipiert die griechische Antike anders als Goethe. Er trennt die Antike von den Werten des Humanismus und verwendet sie, um das Gefühl und die Ästhetik seiner eigenen Epoche zum Ausdruck zu bringen: Modernismus am Anfang des 20. Jh.  </a:t>
            </a:r>
            <a:endParaRPr lang="el-GR" dirty="0"/>
          </a:p>
          <a:p>
            <a:endParaRPr lang="el-GR" dirty="0"/>
          </a:p>
        </p:txBody>
      </p:sp>
    </p:spTree>
    <p:extLst>
      <p:ext uri="{BB962C8B-B14F-4D97-AF65-F5344CB8AC3E}">
        <p14:creationId xmlns:p14="http://schemas.microsoft.com/office/powerpoint/2010/main" val="1840672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de-DE" dirty="0"/>
              <a:t>Hofmannsthal, Griechenland (1922)</a:t>
            </a:r>
            <a:endParaRPr lang="el-GR" dirty="0"/>
          </a:p>
        </p:txBody>
      </p:sp>
      <p:sp>
        <p:nvSpPr>
          <p:cNvPr id="3" name="2 - Θέση περιεχομένου"/>
          <p:cNvSpPr>
            <a:spLocks noGrp="1"/>
          </p:cNvSpPr>
          <p:nvPr>
            <p:ph idx="1"/>
          </p:nvPr>
        </p:nvSpPr>
        <p:spPr/>
        <p:txBody>
          <a:bodyPr>
            <a:normAutofit/>
          </a:bodyPr>
          <a:lstStyle/>
          <a:p>
            <a:pPr algn="just"/>
            <a:r>
              <a:rPr lang="de-DE" dirty="0"/>
              <a:t>Wir stehen im Vorhof unserer Sehnsucht und wir fühlen, </a:t>
            </a:r>
            <a:r>
              <a:rPr lang="de-DE" dirty="0" err="1"/>
              <a:t>daß</a:t>
            </a:r>
            <a:r>
              <a:rPr lang="de-DE" dirty="0"/>
              <a:t> wir unsere Führer verloren haben. Bis vor kurzem noch, als das Schiff sizilisches, »großgriechisches« Gewässer befuhr – war Goethe mit uns. Er bleibt zurück, wie der italische Strand hinter uns zurückbleibt. Mit einem Mal fühlen wir ihn als Römer. Der große Kopf der Juno </a:t>
            </a:r>
            <a:r>
              <a:rPr lang="de-DE" dirty="0" err="1"/>
              <a:t>Ludovisi</a:t>
            </a:r>
            <a:r>
              <a:rPr lang="de-DE" dirty="0"/>
              <a:t> steht zwischen uns und ihm. Wir erinnern uns, </a:t>
            </a:r>
            <a:r>
              <a:rPr lang="de-DE" dirty="0" err="1"/>
              <a:t>daß</a:t>
            </a:r>
            <a:r>
              <a:rPr lang="de-DE" dirty="0"/>
              <a:t> er nie eine wirkliche Antike, nie ein Bildwerk des fünften Jahrhunderts gesehen hat, und die Serenität, in die er mit Winckelmann sein Altertum tauchte, ist uns die Verfassung eines bestimmten Augenblicks der deutschen Seele, nichts weiter.</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Juno </a:t>
            </a:r>
            <a:r>
              <a:rPr lang="de-DE" dirty="0" err="1"/>
              <a:t>ludovisi</a:t>
            </a:r>
            <a:endParaRPr lang="el-GR" dirty="0"/>
          </a:p>
        </p:txBody>
      </p:sp>
      <p:sp>
        <p:nvSpPr>
          <p:cNvPr id="3" name="2 - Θέση κειμένου"/>
          <p:cNvSpPr>
            <a:spLocks noGrp="1"/>
          </p:cNvSpPr>
          <p:nvPr>
            <p:ph type="body" idx="1"/>
          </p:nvPr>
        </p:nvSpPr>
        <p:spPr/>
        <p:txBody>
          <a:bodyPr/>
          <a:lstStyle/>
          <a:p>
            <a:r>
              <a:rPr lang="de-DE" dirty="0"/>
              <a:t>Goethes Haus in Weimar</a:t>
            </a:r>
            <a:endParaRPr lang="el-GR" dirty="0"/>
          </a:p>
        </p:txBody>
      </p:sp>
      <p:sp>
        <p:nvSpPr>
          <p:cNvPr id="5" name="4 - Θέση κειμένου"/>
          <p:cNvSpPr>
            <a:spLocks noGrp="1"/>
          </p:cNvSpPr>
          <p:nvPr>
            <p:ph type="body" sz="quarter" idx="3"/>
          </p:nvPr>
        </p:nvSpPr>
        <p:spPr/>
        <p:txBody>
          <a:bodyPr/>
          <a:lstStyle/>
          <a:p>
            <a:r>
              <a:rPr lang="de-DE" dirty="0"/>
              <a:t>Juno </a:t>
            </a:r>
            <a:r>
              <a:rPr lang="de-DE" dirty="0" err="1"/>
              <a:t>Ludovisi</a:t>
            </a:r>
            <a:endParaRPr lang="el-GR"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 y="2804265"/>
            <a:ext cx="4040188" cy="2856274"/>
          </a:xfrm>
          <a:prstGeom prst="rect">
            <a:avLst/>
          </a:prstGeom>
          <a:noFill/>
          <a:ln w="9525">
            <a:noFill/>
            <a:miter lim="800000"/>
            <a:headEnd/>
            <a:tailEnd/>
          </a:ln>
          <a:effectLst/>
        </p:spPr>
      </p:pic>
      <p:pic>
        <p:nvPicPr>
          <p:cNvPr id="1027" name="Picture 3"/>
          <p:cNvPicPr>
            <a:picLocks noGrp="1" noChangeAspect="1" noChangeArrowheads="1"/>
          </p:cNvPicPr>
          <p:nvPr>
            <p:ph sz="quarter" idx="4"/>
          </p:nvPr>
        </p:nvPicPr>
        <p:blipFill>
          <a:blip r:embed="rId3" cstate="print"/>
          <a:srcRect/>
          <a:stretch>
            <a:fillRect/>
          </a:stretch>
        </p:blipFill>
        <p:spPr bwMode="auto">
          <a:xfrm>
            <a:off x="5436095" y="2804264"/>
            <a:ext cx="2304257" cy="3004191"/>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de-DE" sz="3100" b="1" dirty="0"/>
            </a:br>
            <a:br>
              <a:rPr lang="de-DE" sz="3100" b="1" dirty="0"/>
            </a:br>
            <a:br>
              <a:rPr lang="de-DE" sz="3100" b="1" dirty="0"/>
            </a:br>
            <a:br>
              <a:rPr lang="de-DE" sz="3100" b="1" dirty="0"/>
            </a:br>
            <a:br>
              <a:rPr lang="de-DE" sz="3100" b="1" dirty="0"/>
            </a:br>
            <a:r>
              <a:rPr lang="de-DE" sz="3100" b="1" dirty="0"/>
              <a:t>Mittler zwischen Mythos und Moderne</a:t>
            </a:r>
            <a:endParaRPr lang="el-GR" dirty="0"/>
          </a:p>
        </p:txBody>
      </p:sp>
      <p:sp>
        <p:nvSpPr>
          <p:cNvPr id="3" name="2 - Θέση περιεχομένου"/>
          <p:cNvSpPr>
            <a:spLocks noGrp="1"/>
          </p:cNvSpPr>
          <p:nvPr>
            <p:ph idx="1"/>
          </p:nvPr>
        </p:nvSpPr>
        <p:spPr/>
        <p:txBody>
          <a:bodyPr>
            <a:normAutofit/>
          </a:bodyPr>
          <a:lstStyle/>
          <a:p>
            <a:r>
              <a:rPr lang="de-DE" dirty="0"/>
              <a:t>Hofmannsthals Eklektizismus</a:t>
            </a:r>
          </a:p>
          <a:p>
            <a:r>
              <a:rPr lang="de-DE" b="1" dirty="0"/>
              <a:t>Johann Jakob </a:t>
            </a:r>
            <a:r>
              <a:rPr lang="de-DE" b="1" dirty="0" err="1"/>
              <a:t>Bachofen</a:t>
            </a:r>
            <a:r>
              <a:rPr lang="de-DE" dirty="0"/>
              <a:t>, </a:t>
            </a:r>
            <a:r>
              <a:rPr lang="de-DE" i="1" dirty="0"/>
              <a:t>Das Mutterrecht </a:t>
            </a:r>
            <a:r>
              <a:rPr lang="de-DE" dirty="0"/>
              <a:t>(</a:t>
            </a:r>
            <a:r>
              <a:rPr lang="el-GR" dirty="0"/>
              <a:t>1861</a:t>
            </a:r>
            <a:r>
              <a:rPr lang="de-DE" dirty="0"/>
              <a:t>)</a:t>
            </a:r>
            <a:endParaRPr lang="de-DE" i="1" dirty="0"/>
          </a:p>
          <a:p>
            <a:r>
              <a:rPr lang="de-DE" b="1" dirty="0"/>
              <a:t>Friedrich Nietzsche</a:t>
            </a:r>
            <a:r>
              <a:rPr lang="de-DE" dirty="0"/>
              <a:t>, </a:t>
            </a:r>
            <a:r>
              <a:rPr lang="de-DE" i="1" dirty="0"/>
              <a:t>Die Geburt der Tragödie aus dem Geiste der Musik </a:t>
            </a:r>
            <a:r>
              <a:rPr lang="de-DE" dirty="0"/>
              <a:t>(1872)</a:t>
            </a:r>
          </a:p>
          <a:p>
            <a:r>
              <a:rPr lang="de-DE" b="1" dirty="0"/>
              <a:t>Erwin Rohde</a:t>
            </a:r>
            <a:r>
              <a:rPr lang="de-DE" dirty="0"/>
              <a:t>, </a:t>
            </a:r>
            <a:r>
              <a:rPr lang="de-DE" i="1" dirty="0"/>
              <a:t>Psyche. </a:t>
            </a:r>
            <a:r>
              <a:rPr lang="de-DE" i="1" dirty="0" err="1"/>
              <a:t>Seelencult</a:t>
            </a:r>
            <a:r>
              <a:rPr lang="de-DE" i="1" dirty="0"/>
              <a:t> und Unsterblichkeitsglaube der Griechen </a:t>
            </a:r>
            <a:r>
              <a:rPr lang="de-DE" dirty="0"/>
              <a:t>(1894)</a:t>
            </a:r>
          </a:p>
          <a:p>
            <a:endParaRPr lang="de-DE" dirty="0"/>
          </a:p>
          <a:p>
            <a:r>
              <a:rPr lang="de-DE" dirty="0"/>
              <a:t>In </a:t>
            </a:r>
            <a:r>
              <a:rPr lang="de-DE" i="1" dirty="0"/>
              <a:t>Elektra</a:t>
            </a:r>
            <a:r>
              <a:rPr lang="de-DE" dirty="0"/>
              <a:t> gelang Hofmannsthal ein Gegenentwurf zum Griechenlandbild Winckelmanns und Goethes unter dem Einfluss von Friedrich Nietzsche, Johann Bachofen sowie Erwin Rohde  (Baseler Kreis)</a:t>
            </a:r>
            <a:endParaRPr lang="el-GR" dirty="0"/>
          </a:p>
          <a:p>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BEF79-3028-3D60-A287-EB0CC52D9B59}"/>
            </a:ext>
          </a:extLst>
        </p:cNvPr>
        <p:cNvGrpSpPr/>
        <p:nvPr/>
      </p:nvGrpSpPr>
      <p:grpSpPr>
        <a:xfrm>
          <a:off x="0" y="0"/>
          <a:ext cx="0" cy="0"/>
          <a:chOff x="0" y="0"/>
          <a:chExt cx="0" cy="0"/>
        </a:xfrm>
      </p:grpSpPr>
      <p:sp>
        <p:nvSpPr>
          <p:cNvPr id="2" name="1 - Τίτλος">
            <a:extLst>
              <a:ext uri="{FF2B5EF4-FFF2-40B4-BE49-F238E27FC236}">
                <a16:creationId xmlns:a16="http://schemas.microsoft.com/office/drawing/2014/main" id="{5D444E7D-1680-75EC-3C6D-D20F3BA74578}"/>
              </a:ext>
            </a:extLst>
          </p:cNvPr>
          <p:cNvSpPr>
            <a:spLocks noGrp="1"/>
          </p:cNvSpPr>
          <p:nvPr>
            <p:ph type="title"/>
          </p:nvPr>
        </p:nvSpPr>
        <p:spPr/>
        <p:txBody>
          <a:bodyPr/>
          <a:lstStyle/>
          <a:p>
            <a:r>
              <a:rPr lang="de-DE" dirty="0"/>
              <a:t>Mittler…</a:t>
            </a:r>
            <a:endParaRPr lang="el-GR" dirty="0"/>
          </a:p>
        </p:txBody>
      </p:sp>
      <p:sp>
        <p:nvSpPr>
          <p:cNvPr id="3" name="2 - Θέση περιεχομένου">
            <a:extLst>
              <a:ext uri="{FF2B5EF4-FFF2-40B4-BE49-F238E27FC236}">
                <a16:creationId xmlns:a16="http://schemas.microsoft.com/office/drawing/2014/main" id="{18A98C9D-3537-0D44-C353-ADAE4624B5AE}"/>
              </a:ext>
            </a:extLst>
          </p:cNvPr>
          <p:cNvSpPr>
            <a:spLocks noGrp="1"/>
          </p:cNvSpPr>
          <p:nvPr>
            <p:ph idx="1"/>
          </p:nvPr>
        </p:nvSpPr>
        <p:spPr/>
        <p:txBody>
          <a:bodyPr>
            <a:normAutofit lnSpcReduction="10000"/>
          </a:bodyPr>
          <a:lstStyle/>
          <a:p>
            <a:pPr algn="just"/>
            <a:r>
              <a:rPr lang="de-DE" dirty="0"/>
              <a:t>Diese Theoretiker fokussieren ihr Interesse für die Antike nicht auf das strahlende </a:t>
            </a:r>
            <a:r>
              <a:rPr lang="de-DE" dirty="0" err="1"/>
              <a:t>perikleische</a:t>
            </a:r>
            <a:r>
              <a:rPr lang="de-DE" dirty="0"/>
              <a:t> Jahrhundert, sondern auf die Erforschung der Anfänge. </a:t>
            </a:r>
          </a:p>
          <a:p>
            <a:pPr algn="just"/>
            <a:r>
              <a:rPr lang="de-DE" dirty="0"/>
              <a:t>Nietzsche erforscht den Ursprung der Tragödie, </a:t>
            </a:r>
          </a:p>
          <a:p>
            <a:pPr algn="just"/>
            <a:r>
              <a:rPr lang="de-DE" dirty="0" err="1"/>
              <a:t>Bachofen</a:t>
            </a:r>
            <a:r>
              <a:rPr lang="de-DE" dirty="0"/>
              <a:t> rekonstruiert auf der Basis der Mythen und der archaischen Symbole die erste Kulturstufe der Menschheit und </a:t>
            </a:r>
          </a:p>
          <a:p>
            <a:pPr algn="just"/>
            <a:r>
              <a:rPr lang="de-DE" dirty="0"/>
              <a:t>Rohde die archaische Religiosität. </a:t>
            </a:r>
          </a:p>
          <a:p>
            <a:pPr algn="just"/>
            <a:r>
              <a:rPr lang="de-DE" dirty="0"/>
              <a:t>Gleichzeitig aber kommen dabei uralte Elemente der menschlichen Existenz ans Licht, immer noch präsent als  verborgene Kräfte im Inneren des modernen Menschen. Diese Betrachtungsweise verbindet die Antike mit modernen Fragestellungen. So übt sie eine besondere Anziehungskraft auf Hugo von Hofmannsthal. </a:t>
            </a:r>
            <a:endParaRPr lang="el-GR" dirty="0"/>
          </a:p>
        </p:txBody>
      </p:sp>
    </p:spTree>
    <p:extLst>
      <p:ext uri="{BB962C8B-B14F-4D97-AF65-F5344CB8AC3E}">
        <p14:creationId xmlns:p14="http://schemas.microsoft.com/office/powerpoint/2010/main" val="2432042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78C118-975B-16F5-F7B5-7BD9C9D17CFE}"/>
              </a:ext>
            </a:extLst>
          </p:cNvPr>
          <p:cNvSpPr>
            <a:spLocks noGrp="1"/>
          </p:cNvSpPr>
          <p:nvPr>
            <p:ph type="title"/>
          </p:nvPr>
        </p:nvSpPr>
        <p:spPr/>
        <p:txBody>
          <a:bodyPr/>
          <a:lstStyle/>
          <a:p>
            <a:r>
              <a:rPr lang="de-DE" dirty="0"/>
              <a:t>Bachofen</a:t>
            </a:r>
            <a:endParaRPr lang="el-GR" dirty="0"/>
          </a:p>
        </p:txBody>
      </p:sp>
      <p:sp>
        <p:nvSpPr>
          <p:cNvPr id="4" name="Θέση περιεχομένου 3">
            <a:extLst>
              <a:ext uri="{FF2B5EF4-FFF2-40B4-BE49-F238E27FC236}">
                <a16:creationId xmlns:a16="http://schemas.microsoft.com/office/drawing/2014/main" id="{C394D73F-348F-00CF-EE52-224210200098}"/>
              </a:ext>
            </a:extLst>
          </p:cNvPr>
          <p:cNvSpPr>
            <a:spLocks noGrp="1"/>
          </p:cNvSpPr>
          <p:nvPr>
            <p:ph sz="half" idx="2"/>
          </p:nvPr>
        </p:nvSpPr>
        <p:spPr>
          <a:xfrm>
            <a:off x="3707904" y="2348880"/>
            <a:ext cx="4863040" cy="3512170"/>
          </a:xfrm>
        </p:spPr>
        <p:txBody>
          <a:bodyPr/>
          <a:lstStyle/>
          <a:p>
            <a:pPr algn="just"/>
            <a:r>
              <a:rPr lang="de-DE" sz="1800" dirty="0"/>
              <a:t>„Da ist dann J. J. Bachofen. Ich war ein noch junger Mensch, als mir das gewaltige Mythenwerk ,</a:t>
            </a:r>
            <a:r>
              <a:rPr lang="de-DE" sz="1800" i="1" dirty="0"/>
              <a:t>Das Mutterrecht</a:t>
            </a:r>
            <a:r>
              <a:rPr lang="de-DE" sz="1800" dirty="0"/>
              <a:t>, in die Hand kam. </a:t>
            </a:r>
            <a:r>
              <a:rPr lang="en-US" sz="1800" dirty="0"/>
              <a:t>[…] </a:t>
            </a:r>
            <a:r>
              <a:rPr lang="de-DE" sz="1100" dirty="0"/>
              <a:t>Es war noch ein Exemplar der völlig vergriffenen Ausgabe von 1862, […] der durch die Witwe veranstaltete Neudruck von 1897 existierte noch nicht. </a:t>
            </a:r>
          </a:p>
          <a:p>
            <a:pPr algn="just"/>
            <a:r>
              <a:rPr lang="de-DE" sz="1800" dirty="0"/>
              <a:t>Was das Buch mir bedeutete, </a:t>
            </a:r>
            <a:r>
              <a:rPr lang="de-DE" sz="1800" dirty="0" err="1"/>
              <a:t>läßt</a:t>
            </a:r>
            <a:r>
              <a:rPr lang="de-DE" sz="1800" dirty="0"/>
              <a:t> sich kaum sagen. Ich rechne diesen Mann seit damals wahrhaft zu meinen Lehrern und Wohltätern und ausgelesen habe ich seine Bücher bis heute noch nicht “.</a:t>
            </a:r>
            <a:endParaRPr lang="el-GR" sz="1800" dirty="0"/>
          </a:p>
          <a:p>
            <a:endParaRPr lang="el-GR" dirty="0"/>
          </a:p>
        </p:txBody>
      </p:sp>
      <p:pic>
        <p:nvPicPr>
          <p:cNvPr id="5" name="Picture 3" descr="C:\Users\Anastasia Antonopoul\Downloads\Johann_Jakob_Bachofen.png">
            <a:extLst>
              <a:ext uri="{FF2B5EF4-FFF2-40B4-BE49-F238E27FC236}">
                <a16:creationId xmlns:a16="http://schemas.microsoft.com/office/drawing/2014/main" id="{292D3D30-076F-2851-8353-F9AA75775B71}"/>
              </a:ext>
            </a:extLst>
          </p:cNvPr>
          <p:cNvPicPr>
            <a:picLocks noGrp="1" noChangeAspect="1" noChangeArrowheads="1"/>
          </p:cNvPicPr>
          <p:nvPr>
            <p:ph sz="half" idx="1"/>
          </p:nvPr>
        </p:nvPicPr>
        <p:blipFill>
          <a:blip r:embed="rId2" cstate="print"/>
          <a:srcRect/>
          <a:stretch>
            <a:fillRect/>
          </a:stretch>
        </p:blipFill>
        <p:spPr bwMode="auto">
          <a:xfrm>
            <a:off x="395536" y="2240211"/>
            <a:ext cx="2932748" cy="3633787"/>
          </a:xfrm>
          <a:prstGeom prst="rect">
            <a:avLst/>
          </a:prstGeom>
          <a:noFill/>
        </p:spPr>
      </p:pic>
    </p:spTree>
    <p:extLst>
      <p:ext uri="{BB962C8B-B14F-4D97-AF65-F5344CB8AC3E}">
        <p14:creationId xmlns:p14="http://schemas.microsoft.com/office/powerpoint/2010/main" val="1930248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7D20C-AEC7-8A15-096B-D6248CF0458B}"/>
              </a:ext>
            </a:extLst>
          </p:cNvPr>
          <p:cNvSpPr>
            <a:spLocks noGrp="1"/>
          </p:cNvSpPr>
          <p:nvPr>
            <p:ph type="title"/>
          </p:nvPr>
        </p:nvSpPr>
        <p:spPr/>
        <p:txBody>
          <a:bodyPr/>
          <a:lstStyle/>
          <a:p>
            <a:r>
              <a:rPr lang="de-DE" dirty="0"/>
              <a:t>Bachofen</a:t>
            </a:r>
            <a:endParaRPr lang="el-GR" dirty="0"/>
          </a:p>
        </p:txBody>
      </p:sp>
      <p:sp>
        <p:nvSpPr>
          <p:cNvPr id="4" name="Θέση περιεχομένου 3">
            <a:extLst>
              <a:ext uri="{FF2B5EF4-FFF2-40B4-BE49-F238E27FC236}">
                <a16:creationId xmlns:a16="http://schemas.microsoft.com/office/drawing/2014/main" id="{CE9A5E23-C870-11F4-5B14-581196ECA46B}"/>
              </a:ext>
            </a:extLst>
          </p:cNvPr>
          <p:cNvSpPr>
            <a:spLocks noGrp="1"/>
          </p:cNvSpPr>
          <p:nvPr>
            <p:ph sz="half" idx="2"/>
          </p:nvPr>
        </p:nvSpPr>
        <p:spPr>
          <a:xfrm>
            <a:off x="3419872" y="2241691"/>
            <a:ext cx="4248472" cy="3633047"/>
          </a:xfrm>
        </p:spPr>
        <p:txBody>
          <a:bodyPr/>
          <a:lstStyle/>
          <a:p>
            <a:r>
              <a:rPr lang="de-DE" dirty="0"/>
              <a:t>„In</a:t>
            </a:r>
            <a:r>
              <a:rPr lang="de-DE" b="1" dirty="0"/>
              <a:t> </a:t>
            </a:r>
            <a:r>
              <a:rPr lang="de-DE" dirty="0"/>
              <a:t>diesem Buch ist ein ganz besonderes, helles und doch ehrerbietiges Licht geworfen auf </a:t>
            </a:r>
            <a:r>
              <a:rPr lang="de-DE" u="sng" dirty="0"/>
              <a:t>die großen Geheimnisse</a:t>
            </a:r>
            <a:r>
              <a:rPr lang="de-DE" b="1" u="sng" dirty="0"/>
              <a:t>,</a:t>
            </a:r>
            <a:r>
              <a:rPr lang="de-DE" u="sng" dirty="0"/>
              <a:t> welche unter den Fundamenten der griechischen Tragödie – oft den Tragikern selber nicht ganz mehr verständlich – liegen und schlafen wie die heiligen Schlangen.</a:t>
            </a:r>
            <a:r>
              <a:rPr lang="de-DE" dirty="0"/>
              <a:t> Diese Welt hat für mich als Dichter eine besondere Anziehung, es ist eine Welt zu der ich vielleicht Zutritt habe, als ein Später freilich, der nur mehr abspiegelt. „</a:t>
            </a:r>
            <a:endParaRPr lang="el-GR" dirty="0"/>
          </a:p>
          <a:p>
            <a:endParaRPr lang="el-GR" dirty="0"/>
          </a:p>
        </p:txBody>
      </p:sp>
      <p:pic>
        <p:nvPicPr>
          <p:cNvPr id="5" name="Picture 2" descr="C:\Users\Anastasia Antonopoul\Downloads\das-mutterrecht_9783518277355_cover.jpg">
            <a:extLst>
              <a:ext uri="{FF2B5EF4-FFF2-40B4-BE49-F238E27FC236}">
                <a16:creationId xmlns:a16="http://schemas.microsoft.com/office/drawing/2014/main" id="{440538BB-5E50-00D4-F9C2-343AAFA9ACDE}"/>
              </a:ext>
            </a:extLst>
          </p:cNvPr>
          <p:cNvPicPr>
            <a:picLocks noGrp="1" noChangeAspect="1" noChangeArrowheads="1"/>
          </p:cNvPicPr>
          <p:nvPr>
            <p:ph sz="half" idx="1"/>
          </p:nvPr>
        </p:nvPicPr>
        <p:blipFill>
          <a:blip r:embed="rId2" cstate="print"/>
          <a:srcRect/>
          <a:stretch>
            <a:fillRect/>
          </a:stretch>
        </p:blipFill>
        <p:spPr bwMode="auto">
          <a:xfrm>
            <a:off x="683568" y="2228003"/>
            <a:ext cx="2219106" cy="3633787"/>
          </a:xfrm>
          <a:prstGeom prst="rect">
            <a:avLst/>
          </a:prstGeom>
          <a:noFill/>
        </p:spPr>
      </p:pic>
    </p:spTree>
    <p:extLst>
      <p:ext uri="{BB962C8B-B14F-4D97-AF65-F5344CB8AC3E}">
        <p14:creationId xmlns:p14="http://schemas.microsoft.com/office/powerpoint/2010/main" val="86362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Einfluss</a:t>
            </a:r>
            <a:endParaRPr lang="el-GR" dirty="0"/>
          </a:p>
        </p:txBody>
      </p:sp>
      <p:sp>
        <p:nvSpPr>
          <p:cNvPr id="3" name="2 - Θέση περιεχομένου"/>
          <p:cNvSpPr>
            <a:spLocks noGrp="1"/>
          </p:cNvSpPr>
          <p:nvPr>
            <p:ph idx="1"/>
          </p:nvPr>
        </p:nvSpPr>
        <p:spPr/>
        <p:txBody>
          <a:bodyPr>
            <a:normAutofit/>
          </a:bodyPr>
          <a:lstStyle/>
          <a:p>
            <a:r>
              <a:rPr lang="de-DE" dirty="0"/>
              <a:t>Der Einfluss ist der älteste komparatistische Begriff und der ursprüngliche Anwendungsbereich der Komparatistik. </a:t>
            </a:r>
          </a:p>
          <a:p>
            <a:r>
              <a:rPr lang="de-DE" dirty="0"/>
              <a:t>Einflüsse sind oft unbewusst</a:t>
            </a:r>
          </a:p>
          <a:p>
            <a:r>
              <a:rPr lang="de-DE" dirty="0"/>
              <a:t> Sie können von einem Werk stammen, von einem Autor, von einer Epoche oder von einer Strömung</a:t>
            </a:r>
          </a:p>
          <a:p>
            <a:r>
              <a:rPr lang="de-DE" dirty="0"/>
              <a:t>aber auch von außerliterarischen Quellen, z.B. aus der Kunst (Intermedialität) oder aus der Wissenschaft (Interdisziplinarität) </a:t>
            </a:r>
            <a:endParaRPr lang="el-GR" dirty="0"/>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0B7303-E8A4-DD7F-FF9A-FDEE2F23B4ED}"/>
              </a:ext>
            </a:extLst>
          </p:cNvPr>
          <p:cNvSpPr>
            <a:spLocks noGrp="1"/>
          </p:cNvSpPr>
          <p:nvPr>
            <p:ph type="title"/>
          </p:nvPr>
        </p:nvSpPr>
        <p:spPr/>
        <p:txBody>
          <a:bodyPr/>
          <a:lstStyle/>
          <a:p>
            <a:r>
              <a:rPr lang="de-DE" dirty="0"/>
              <a:t>Erwin Rohde </a:t>
            </a:r>
            <a:br>
              <a:rPr lang="el-GR" dirty="0"/>
            </a:br>
            <a:endParaRPr lang="el-GR" dirty="0"/>
          </a:p>
        </p:txBody>
      </p:sp>
      <p:pic>
        <p:nvPicPr>
          <p:cNvPr id="5" name="Picture 2" descr="C:\Users\Anastasia Antonopoul\Downloads\Erwin_Rohde_-_Imagines_philologorum.jpg">
            <a:extLst>
              <a:ext uri="{FF2B5EF4-FFF2-40B4-BE49-F238E27FC236}">
                <a16:creationId xmlns:a16="http://schemas.microsoft.com/office/drawing/2014/main" id="{D7EDBDA2-F9D5-234A-44D5-9D48F0223F98}"/>
              </a:ext>
            </a:extLst>
          </p:cNvPr>
          <p:cNvPicPr>
            <a:picLocks noGrp="1" noChangeAspect="1" noChangeArrowheads="1"/>
          </p:cNvPicPr>
          <p:nvPr>
            <p:ph sz="half" idx="1"/>
          </p:nvPr>
        </p:nvPicPr>
        <p:blipFill>
          <a:blip r:embed="rId2" cstate="print"/>
          <a:srcRect/>
          <a:stretch>
            <a:fillRect/>
          </a:stretch>
        </p:blipFill>
        <p:spPr bwMode="auto">
          <a:xfrm>
            <a:off x="1003269" y="2227263"/>
            <a:ext cx="3056000" cy="3633787"/>
          </a:xfrm>
          <a:prstGeom prst="rect">
            <a:avLst/>
          </a:prstGeom>
          <a:noFill/>
        </p:spPr>
      </p:pic>
      <p:pic>
        <p:nvPicPr>
          <p:cNvPr id="1028" name="Picture 4" descr="C:\Users\Anastasia Antonopoul\Downloads\9991331-L.jpg"/>
          <p:cNvPicPr>
            <a:picLocks noGrp="1" noChangeAspect="1" noChangeArrowheads="1"/>
          </p:cNvPicPr>
          <p:nvPr>
            <p:ph sz="half" idx="2"/>
          </p:nvPr>
        </p:nvPicPr>
        <p:blipFill>
          <a:blip r:embed="rId3" cstate="print"/>
          <a:srcRect/>
          <a:stretch>
            <a:fillRect/>
          </a:stretch>
        </p:blipFill>
        <p:spPr bwMode="auto">
          <a:xfrm>
            <a:off x="5491020" y="2227263"/>
            <a:ext cx="2252947" cy="3633787"/>
          </a:xfrm>
          <a:prstGeom prst="rect">
            <a:avLst/>
          </a:prstGeom>
          <a:noFill/>
        </p:spPr>
      </p:pic>
    </p:spTree>
    <p:extLst>
      <p:ext uri="{BB962C8B-B14F-4D97-AF65-F5344CB8AC3E}">
        <p14:creationId xmlns:p14="http://schemas.microsoft.com/office/powerpoint/2010/main" val="3284568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81192" y="764704"/>
            <a:ext cx="7989752" cy="1006099"/>
          </a:xfrm>
        </p:spPr>
        <p:txBody>
          <a:bodyPr>
            <a:normAutofit/>
          </a:bodyPr>
          <a:lstStyle/>
          <a:p>
            <a:r>
              <a:rPr lang="de-DE" sz="2400" dirty="0"/>
              <a:t>Friedrich Nietzsche, </a:t>
            </a:r>
            <a:r>
              <a:rPr lang="de-DE" sz="2400" i="1" dirty="0"/>
              <a:t>Die Geburt der Tragödie aus dem Geiste der Musik </a:t>
            </a:r>
            <a:r>
              <a:rPr lang="de-DE" sz="2400" dirty="0"/>
              <a:t>(1872)</a:t>
            </a:r>
            <a:endParaRPr lang="el-GR" sz="2400" dirty="0"/>
          </a:p>
        </p:txBody>
      </p:sp>
      <p:sp>
        <p:nvSpPr>
          <p:cNvPr id="3" name="2 - Θέση περιεχομένου"/>
          <p:cNvSpPr>
            <a:spLocks noGrp="1"/>
          </p:cNvSpPr>
          <p:nvPr>
            <p:ph idx="1"/>
          </p:nvPr>
        </p:nvSpPr>
        <p:spPr>
          <a:xfrm>
            <a:off x="581192" y="2228003"/>
            <a:ext cx="7989752" cy="3630795"/>
          </a:xfrm>
        </p:spPr>
        <p:txBody>
          <a:bodyPr>
            <a:noAutofit/>
          </a:bodyPr>
          <a:lstStyle/>
          <a:p>
            <a:pPr>
              <a:buNone/>
            </a:pPr>
            <a:endParaRPr lang="de-DE" sz="1400" dirty="0"/>
          </a:p>
          <a:p>
            <a:pPr hangingPunct="0"/>
            <a:r>
              <a:rPr lang="de-DE" sz="1400" dirty="0"/>
              <a:t>Das  </a:t>
            </a:r>
            <a:r>
              <a:rPr lang="de-DE" sz="1400" b="1" dirty="0"/>
              <a:t>Apollinische </a:t>
            </a:r>
            <a:r>
              <a:rPr lang="de-DE" sz="1400" dirty="0"/>
              <a:t>                                     Das   </a:t>
            </a:r>
            <a:r>
              <a:rPr lang="de-DE" sz="1400" b="1" dirty="0"/>
              <a:t>Dionysische</a:t>
            </a:r>
            <a:endParaRPr lang="el-GR" sz="1400" b="1" dirty="0"/>
          </a:p>
          <a:p>
            <a:pPr hangingPunct="0"/>
            <a:endParaRPr lang="el-GR" sz="1400" dirty="0"/>
          </a:p>
          <a:p>
            <a:pPr hangingPunct="0"/>
            <a:r>
              <a:rPr lang="de-DE" sz="1400" dirty="0"/>
              <a:t>Das Plastische                                             Das Musikalische</a:t>
            </a:r>
            <a:endParaRPr lang="el-GR" sz="1400" dirty="0"/>
          </a:p>
          <a:p>
            <a:pPr hangingPunct="0"/>
            <a:r>
              <a:rPr lang="de-DE" sz="1400" dirty="0"/>
              <a:t>Traum                                                         Rausch</a:t>
            </a:r>
            <a:endParaRPr lang="el-GR" sz="1400" dirty="0"/>
          </a:p>
          <a:p>
            <a:pPr hangingPunct="0"/>
            <a:r>
              <a:rPr lang="de-DE" sz="1400" dirty="0"/>
              <a:t>Tag                                                             Nacht</a:t>
            </a:r>
            <a:endParaRPr lang="el-GR" sz="1400" dirty="0"/>
          </a:p>
          <a:p>
            <a:pPr hangingPunct="0"/>
            <a:r>
              <a:rPr lang="de-DE" sz="1400" dirty="0"/>
              <a:t>Individuation                                               Aufhebung der Individuation</a:t>
            </a:r>
            <a:endParaRPr lang="el-GR" sz="1400" dirty="0"/>
          </a:p>
          <a:p>
            <a:pPr hangingPunct="0"/>
            <a:r>
              <a:rPr lang="de-DE" sz="1400" dirty="0"/>
              <a:t>Ordnung                                                     Chaos</a:t>
            </a:r>
            <a:endParaRPr lang="el-GR" sz="1400" dirty="0"/>
          </a:p>
          <a:p>
            <a:pPr hangingPunct="0">
              <a:buNone/>
            </a:pPr>
            <a:r>
              <a:rPr lang="de-DE" sz="1400" dirty="0"/>
              <a:t> </a:t>
            </a:r>
            <a:endParaRPr lang="el-GR" sz="1400" dirty="0"/>
          </a:p>
          <a:p>
            <a:pPr>
              <a:buNone/>
            </a:pPr>
            <a:r>
              <a:rPr lang="de-DE" sz="1400" dirty="0"/>
              <a:t> Ästhetische Kategorien/  Grundtriebe in der menschlichen Seele</a:t>
            </a:r>
            <a:endParaRPr lang="el-GR"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F1A8D-EB7B-62BD-CA10-4C1305D6EC6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E8C7722-4B16-495A-3731-3AE3173E4FE1}"/>
              </a:ext>
            </a:extLst>
          </p:cNvPr>
          <p:cNvSpPr>
            <a:spLocks noGrp="1"/>
          </p:cNvSpPr>
          <p:nvPr>
            <p:ph type="title"/>
          </p:nvPr>
        </p:nvSpPr>
        <p:spPr/>
        <p:txBody>
          <a:bodyPr/>
          <a:lstStyle/>
          <a:p>
            <a:r>
              <a:rPr lang="de-DE" dirty="0"/>
              <a:t>Hofmannsthal, Wir müssen uns den Schauer des Mythos neu schaffen….</a:t>
            </a:r>
            <a:endParaRPr lang="el-GR" dirty="0"/>
          </a:p>
        </p:txBody>
      </p:sp>
      <p:sp>
        <p:nvSpPr>
          <p:cNvPr id="3" name="Θέση περιεχομένου 2">
            <a:extLst>
              <a:ext uri="{FF2B5EF4-FFF2-40B4-BE49-F238E27FC236}">
                <a16:creationId xmlns:a16="http://schemas.microsoft.com/office/drawing/2014/main" id="{C0D313B5-8048-77CB-7DBC-531A6FD1323A}"/>
              </a:ext>
            </a:extLst>
          </p:cNvPr>
          <p:cNvSpPr>
            <a:spLocks noGrp="1"/>
          </p:cNvSpPr>
          <p:nvPr>
            <p:ph sz="half" idx="1"/>
          </p:nvPr>
        </p:nvSpPr>
        <p:spPr/>
        <p:txBody>
          <a:bodyPr>
            <a:normAutofit fontScale="92500" lnSpcReduction="10000"/>
          </a:bodyPr>
          <a:lstStyle/>
          <a:p>
            <a:pPr marL="0" indent="0">
              <a:buNone/>
            </a:pPr>
            <a:r>
              <a:rPr lang="de-DE" dirty="0"/>
              <a:t>Wenn Philologen, Altertumskenner etc. für die unbedingte Erhaltung des Alten sorgen, so muss auch eine Instanz da sein, die unbedingt für </a:t>
            </a:r>
            <a:r>
              <a:rPr lang="de-DE" u="sng" dirty="0"/>
              <a:t>das Lebendige </a:t>
            </a:r>
            <a:r>
              <a:rPr lang="de-DE" dirty="0"/>
              <a:t>sorgt</a:t>
            </a:r>
            <a:endParaRPr lang="el-GR" dirty="0"/>
          </a:p>
        </p:txBody>
      </p:sp>
      <p:sp>
        <p:nvSpPr>
          <p:cNvPr id="4" name="Θέση περιεχομένου 3">
            <a:extLst>
              <a:ext uri="{FF2B5EF4-FFF2-40B4-BE49-F238E27FC236}">
                <a16:creationId xmlns:a16="http://schemas.microsoft.com/office/drawing/2014/main" id="{A62F9A0B-9C3C-18BD-9B9D-A3F6D59B73D4}"/>
              </a:ext>
            </a:extLst>
          </p:cNvPr>
          <p:cNvSpPr>
            <a:spLocks noGrp="1"/>
          </p:cNvSpPr>
          <p:nvPr>
            <p:ph sz="half" idx="2"/>
          </p:nvPr>
        </p:nvSpPr>
        <p:spPr/>
        <p:txBody>
          <a:bodyPr>
            <a:normAutofit fontScale="92500" lnSpcReduction="10000"/>
          </a:bodyPr>
          <a:lstStyle/>
          <a:p>
            <a:r>
              <a:rPr lang="de-DE" dirty="0"/>
              <a:t>Wir müssen uns den Schauer des Mythos neu schaffen. Aus dem Blut wieder Schatten aufsteigen lassen. Gestalten der </a:t>
            </a:r>
            <a:r>
              <a:rPr lang="de-DE" dirty="0" err="1"/>
              <a:t>Goetheschen</a:t>
            </a:r>
            <a:r>
              <a:rPr lang="de-DE" dirty="0"/>
              <a:t> Iphigenie nur leicht getaucht in ihr Geschick. Erleben es nur gleichnishaft. Wie Goethe überhaupt das Tragische fernlag. </a:t>
            </a:r>
          </a:p>
          <a:p>
            <a:r>
              <a:rPr lang="de-DE" dirty="0"/>
              <a:t>Uns sind tragische Figuren wie Taucher, die wir in die Abgründe des Lebens hinablassen -magische Figuren sind sie, wie der Schlüssel Salomonis, die uns die Kreise der Hölle aufschließen.</a:t>
            </a:r>
            <a:endParaRPr lang="el-GR" dirty="0"/>
          </a:p>
          <a:p>
            <a:endParaRPr lang="el-GR" dirty="0"/>
          </a:p>
        </p:txBody>
      </p:sp>
    </p:spTree>
    <p:extLst>
      <p:ext uri="{BB962C8B-B14F-4D97-AF65-F5344CB8AC3E}">
        <p14:creationId xmlns:p14="http://schemas.microsoft.com/office/powerpoint/2010/main" val="1671513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n-US" b="1" dirty="0"/>
            </a:br>
            <a:br>
              <a:rPr lang="el-GR" b="1" dirty="0"/>
            </a:br>
            <a:r>
              <a:rPr lang="en-US" b="1" dirty="0" err="1"/>
              <a:t>Szenische</a:t>
            </a:r>
            <a:r>
              <a:rPr lang="en-US" b="1" dirty="0"/>
              <a:t> </a:t>
            </a:r>
            <a:r>
              <a:rPr lang="en-US" b="1" dirty="0" err="1"/>
              <a:t>Vorschriften</a:t>
            </a:r>
            <a:r>
              <a:rPr lang="en-US" b="1" dirty="0"/>
              <a:t> </a:t>
            </a:r>
            <a:r>
              <a:rPr lang="en-US" b="1" dirty="0" err="1"/>
              <a:t>zu</a:t>
            </a:r>
            <a:r>
              <a:rPr lang="en-US" b="1" dirty="0"/>
              <a:t> Elektra, Hugo von Hofmannsthal</a:t>
            </a:r>
            <a:r>
              <a:rPr lang="el-GR" b="1" dirty="0"/>
              <a:t>(1903</a:t>
            </a:r>
            <a:r>
              <a:rPr lang="de-DE" b="1" dirty="0"/>
              <a:t>)</a:t>
            </a:r>
            <a:endParaRPr lang="el-GR" dirty="0"/>
          </a:p>
        </p:txBody>
      </p:sp>
      <p:sp>
        <p:nvSpPr>
          <p:cNvPr id="3" name="2 - Θέση περιεχομένου"/>
          <p:cNvSpPr>
            <a:spLocks noGrp="1"/>
          </p:cNvSpPr>
          <p:nvPr>
            <p:ph idx="1"/>
          </p:nvPr>
        </p:nvSpPr>
        <p:spPr/>
        <p:txBody>
          <a:bodyPr>
            <a:normAutofit/>
          </a:bodyPr>
          <a:lstStyle/>
          <a:p>
            <a:r>
              <a:rPr lang="de-DE" b="1" i="1" dirty="0"/>
              <a:t>Die Bühne. </a:t>
            </a:r>
          </a:p>
          <a:p>
            <a:r>
              <a:rPr lang="de-DE" dirty="0"/>
              <a:t>Dem Bühnenbild fehlen vollständig jene Säulen, jene breiten Treppenstufen, alle jene antikisierenden Banalitäten, welche mehr geeignet sind, zu ernüchtern als suggestiv zu wirken. Der Charakter des Bühnenbildes</a:t>
            </a:r>
          </a:p>
          <a:p>
            <a:pPr>
              <a:buNone/>
            </a:pPr>
            <a:r>
              <a:rPr lang="de-DE" dirty="0"/>
              <a:t>    ist Enge, </a:t>
            </a:r>
            <a:r>
              <a:rPr lang="de-DE" dirty="0" err="1"/>
              <a:t>Unentfliehbarkeit</a:t>
            </a:r>
            <a:r>
              <a:rPr lang="de-DE" dirty="0"/>
              <a:t>, Abgeschlossenheit. </a:t>
            </a:r>
          </a:p>
          <a:p>
            <a:pPr>
              <a:buNone/>
            </a:pPr>
            <a:r>
              <a:rPr lang="en-US" dirty="0"/>
              <a:t>	[…]</a:t>
            </a:r>
          </a:p>
          <a:p>
            <a:pPr>
              <a:buNone/>
            </a:pPr>
            <a:r>
              <a:rPr lang="de-DE" dirty="0"/>
              <a:t>	Es ist der Hinterhof des Königspalastes, </a:t>
            </a:r>
            <a:r>
              <a:rPr lang="de-DE" dirty="0" err="1"/>
              <a:t>eingefaßt</a:t>
            </a:r>
            <a:r>
              <a:rPr lang="de-DE" dirty="0"/>
              <a:t> von Anbauten, welche Sklavenwohnungen und Arbeitsräume enthalten</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err="1"/>
              <a:t>Szenische</a:t>
            </a:r>
            <a:r>
              <a:rPr lang="en-US" b="1" dirty="0"/>
              <a:t> </a:t>
            </a:r>
            <a:r>
              <a:rPr lang="en-US" b="1" dirty="0" err="1"/>
              <a:t>Vorschriften</a:t>
            </a:r>
            <a:r>
              <a:rPr lang="en-US" b="1" dirty="0"/>
              <a:t> </a:t>
            </a:r>
            <a:r>
              <a:rPr lang="en-US" b="1" dirty="0" err="1"/>
              <a:t>zu</a:t>
            </a:r>
            <a:r>
              <a:rPr lang="en-US" b="1" dirty="0"/>
              <a:t> Elektra</a:t>
            </a:r>
            <a:endParaRPr lang="el-GR" dirty="0"/>
          </a:p>
        </p:txBody>
      </p:sp>
      <p:sp>
        <p:nvSpPr>
          <p:cNvPr id="3" name="2 - Θέση περιεχομένου"/>
          <p:cNvSpPr>
            <a:spLocks noGrp="1"/>
          </p:cNvSpPr>
          <p:nvPr>
            <p:ph idx="1"/>
          </p:nvPr>
        </p:nvSpPr>
        <p:spPr/>
        <p:txBody>
          <a:bodyPr>
            <a:normAutofit/>
          </a:bodyPr>
          <a:lstStyle/>
          <a:p>
            <a:r>
              <a:rPr lang="de-DE" b="1" i="1" dirty="0"/>
              <a:t>Die Beleuchtung. </a:t>
            </a:r>
          </a:p>
          <a:p>
            <a:r>
              <a:rPr lang="de-DE" dirty="0"/>
              <a:t>Anfänglich so wie bei Beschreibung des Bühnenbildes</a:t>
            </a:r>
          </a:p>
          <a:p>
            <a:pPr>
              <a:buNone/>
            </a:pPr>
            <a:r>
              <a:rPr lang="de-DE" dirty="0"/>
              <a:t>	angegeben, wobei der große Wipfel des Feigenbaumes rechts das Mittel ist, die Bühne mit Streifen von tiefem Schwarz und Flecken von Rot zu bedecken.</a:t>
            </a:r>
          </a:p>
          <a:p>
            <a:pPr>
              <a:buNone/>
            </a:pPr>
            <a:r>
              <a:rPr lang="de-DE" dirty="0"/>
              <a:t>	Das Innere des Hauses liegt zunächst ganz im Dunkel, Tür und Fenster wirken als unheimlich schwarze Höhlen. Diese Beleuchtung ist am stärksten</a:t>
            </a:r>
          </a:p>
          <a:p>
            <a:pPr>
              <a:buNone/>
            </a:pPr>
            <a:r>
              <a:rPr lang="de-DE" dirty="0"/>
              <a:t>	während des Monologes der Elektra, und auf der Mauer, auf der Erde scheinen große Flecken von Blut zu glühen.</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err="1"/>
              <a:t>Szenische</a:t>
            </a:r>
            <a:r>
              <a:rPr lang="en-US" b="1" dirty="0"/>
              <a:t> </a:t>
            </a:r>
            <a:r>
              <a:rPr lang="en-US" b="1" dirty="0" err="1"/>
              <a:t>Vorschriften</a:t>
            </a:r>
            <a:r>
              <a:rPr lang="en-US" b="1" dirty="0"/>
              <a:t> </a:t>
            </a:r>
            <a:r>
              <a:rPr lang="en-US" b="1" dirty="0" err="1"/>
              <a:t>zu</a:t>
            </a:r>
            <a:r>
              <a:rPr lang="en-US" b="1" dirty="0"/>
              <a:t> Elektra</a:t>
            </a:r>
            <a:endParaRPr lang="el-GR" dirty="0"/>
          </a:p>
        </p:txBody>
      </p:sp>
      <p:sp>
        <p:nvSpPr>
          <p:cNvPr id="3" name="2 - Θέση περιεχομένου"/>
          <p:cNvSpPr>
            <a:spLocks noGrp="1"/>
          </p:cNvSpPr>
          <p:nvPr>
            <p:ph idx="1"/>
          </p:nvPr>
        </p:nvSpPr>
        <p:spPr/>
        <p:txBody>
          <a:bodyPr/>
          <a:lstStyle/>
          <a:p>
            <a:r>
              <a:rPr lang="de-DE" b="1" i="1" dirty="0"/>
              <a:t>Die Kostüme </a:t>
            </a:r>
          </a:p>
          <a:p>
            <a:pPr>
              <a:buNone/>
            </a:pPr>
            <a:r>
              <a:rPr lang="de-DE" i="1" dirty="0"/>
              <a:t>	</a:t>
            </a:r>
            <a:r>
              <a:rPr lang="de-DE" dirty="0"/>
              <a:t>schließen gleichfalls jedes falsche Antikisieren sowie auch jede ethnographische Tendenz aus. Elektra trägt ein verächtliches elendes Gewand, das zu kurz für sie ist. Ihre Beine sind nackt, ebenso ihre Arme.</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Freud</a:t>
            </a:r>
            <a:endParaRPr lang="el-GR" dirty="0"/>
          </a:p>
        </p:txBody>
      </p:sp>
      <p:sp>
        <p:nvSpPr>
          <p:cNvPr id="3" name="2 - Θέση περιεχομένου"/>
          <p:cNvSpPr>
            <a:spLocks noGrp="1"/>
          </p:cNvSpPr>
          <p:nvPr>
            <p:ph idx="1"/>
          </p:nvPr>
        </p:nvSpPr>
        <p:spPr/>
        <p:txBody>
          <a:bodyPr>
            <a:normAutofit/>
          </a:bodyPr>
          <a:lstStyle/>
          <a:p>
            <a:pPr algn="just"/>
            <a:r>
              <a:rPr lang="de-DE" dirty="0"/>
              <a:t>Die moderne Elektra wurde auch in Bezug auf die frühen Werke </a:t>
            </a:r>
          </a:p>
          <a:p>
            <a:pPr algn="just"/>
            <a:r>
              <a:rPr lang="de-DE" dirty="0"/>
              <a:t>Sigmund Freuds </a:t>
            </a:r>
            <a:r>
              <a:rPr lang="de-DE" i="1" dirty="0"/>
              <a:t>Studien über Hysterie</a:t>
            </a:r>
            <a:r>
              <a:rPr lang="de-DE" dirty="0"/>
              <a:t> (1895) und </a:t>
            </a:r>
          </a:p>
          <a:p>
            <a:pPr algn="just"/>
            <a:r>
              <a:rPr lang="de-DE" i="1" dirty="0"/>
              <a:t>Traumdeutung</a:t>
            </a:r>
            <a:r>
              <a:rPr lang="de-DE" dirty="0"/>
              <a:t> (1900) </a:t>
            </a:r>
          </a:p>
          <a:p>
            <a:pPr algn="just">
              <a:buNone/>
            </a:pPr>
            <a:r>
              <a:rPr lang="de-DE" dirty="0"/>
              <a:t>	konzipiert als eine Figur mit einer krankhaften Liebe zum Vater (eigentlich Fixierung auf den Vater). Seine Ermordung bleibt für Elektra eine traumatische Erfahrung, die sie nicht überwinden kann. </a:t>
            </a:r>
            <a:endParaRPr lang="el-GR" dirty="0"/>
          </a:p>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de-DE" dirty="0"/>
              <a:t>Freud – Breuer , Studien über Hysterie (1895)</a:t>
            </a:r>
            <a:endParaRPr lang="el-GR" dirty="0"/>
          </a:p>
        </p:txBody>
      </p:sp>
      <p:sp>
        <p:nvSpPr>
          <p:cNvPr id="3" name="2 - Θέση περιεχομένου"/>
          <p:cNvSpPr>
            <a:spLocks noGrp="1"/>
          </p:cNvSpPr>
          <p:nvPr>
            <p:ph idx="1"/>
          </p:nvPr>
        </p:nvSpPr>
        <p:spPr/>
        <p:txBody>
          <a:bodyPr/>
          <a:lstStyle/>
          <a:p>
            <a:r>
              <a:rPr lang="de-DE" dirty="0"/>
              <a:t>die erste Abhandlung der klassischen Psychoanalyse</a:t>
            </a:r>
          </a:p>
          <a:p>
            <a:r>
              <a:rPr lang="de-DE" dirty="0"/>
              <a:t>2 	theoretische Einheiten und 5 Krankengschichten.</a:t>
            </a:r>
          </a:p>
          <a:p>
            <a:r>
              <a:rPr lang="de-DE" dirty="0"/>
              <a:t>Für die Wiener Moderne: Anatomie der Seele</a:t>
            </a: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Dialog Hofmannsthal - Sophokles</a:t>
            </a:r>
            <a:endParaRPr lang="el-GR" dirty="0"/>
          </a:p>
        </p:txBody>
      </p:sp>
      <p:sp>
        <p:nvSpPr>
          <p:cNvPr id="3" name="2 - Θέση περιεχομένου"/>
          <p:cNvSpPr>
            <a:spLocks noGrp="1"/>
          </p:cNvSpPr>
          <p:nvPr>
            <p:ph idx="1"/>
          </p:nvPr>
        </p:nvSpPr>
        <p:spPr/>
        <p:txBody>
          <a:bodyPr>
            <a:normAutofit/>
          </a:bodyPr>
          <a:lstStyle/>
          <a:p>
            <a:pPr algn="just"/>
            <a:r>
              <a:rPr lang="de-DE" dirty="0"/>
              <a:t>Der österreichische Dichter übernimmt mehrere Elemente von der </a:t>
            </a:r>
            <a:r>
              <a:rPr lang="de-DE" dirty="0" err="1"/>
              <a:t>sophokleischen</a:t>
            </a:r>
            <a:r>
              <a:rPr lang="de-DE" dirty="0"/>
              <a:t> </a:t>
            </a:r>
            <a:r>
              <a:rPr lang="de-DE" i="1" dirty="0"/>
              <a:t>Elektra</a:t>
            </a:r>
            <a:r>
              <a:rPr lang="de-DE" dirty="0"/>
              <a:t> (z.B. das Handlungsgerüst oder die Personen), reagiert</a:t>
            </a:r>
            <a:r>
              <a:rPr lang="de-DE" i="1" dirty="0"/>
              <a:t> </a:t>
            </a:r>
            <a:r>
              <a:rPr lang="de-DE" dirty="0"/>
              <a:t>aber auf andere mit Verkürzungen, Verdichtungen und neuen Sinngebungen. </a:t>
            </a:r>
            <a:endParaRPr lang="el-GR" dirty="0"/>
          </a:p>
          <a:p>
            <a:pPr algn="just"/>
            <a:r>
              <a:rPr lang="de-DE" dirty="0"/>
              <a:t>Aus der mehrschichtigen </a:t>
            </a:r>
            <a:r>
              <a:rPr lang="de-DE" dirty="0" err="1"/>
              <a:t>sophokleischen</a:t>
            </a:r>
            <a:r>
              <a:rPr lang="de-DE" dirty="0"/>
              <a:t> Tragödie, in der das zentrale Ziel (Bestrafung der Schuldigen) mit politischen, ethischen und religiösen Dimensionen verbunden ist, entsteht ein moderner Einakter, der auf die Psychologie der Hauptheldin (Elektra) fokussiert. Zentrales Anliegen des Dichters dabei ist es,  Problematiken/ Fragen nach dem Ich und der Identität zu erhellen. </a:t>
            </a:r>
            <a:endParaRPr lang="el-GR" dirty="0"/>
          </a:p>
          <a:p>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Dialog Hofmannsthal - Sophokles</a:t>
            </a:r>
            <a:endParaRPr lang="el-GR" dirty="0"/>
          </a:p>
        </p:txBody>
      </p:sp>
      <p:sp>
        <p:nvSpPr>
          <p:cNvPr id="3" name="2 - Θέση περιεχομένου"/>
          <p:cNvSpPr>
            <a:spLocks noGrp="1"/>
          </p:cNvSpPr>
          <p:nvPr>
            <p:ph idx="1"/>
          </p:nvPr>
        </p:nvSpPr>
        <p:spPr/>
        <p:txBody>
          <a:bodyPr>
            <a:normAutofit/>
          </a:bodyPr>
          <a:lstStyle/>
          <a:p>
            <a:r>
              <a:rPr lang="de-DE" dirty="0"/>
              <a:t>Von einem positiven Motiv ausgehend, die Treue zum toten Vater, verabsolutiert die </a:t>
            </a:r>
            <a:r>
              <a:rPr lang="de-DE" dirty="0" err="1"/>
              <a:t>Hofmannsthalsche</a:t>
            </a:r>
            <a:r>
              <a:rPr lang="de-DE" dirty="0"/>
              <a:t> Elektra ihre Haltung: Sie isoliert sich allmählich  von der Welt, von den Menschen und zum Schluss entfremdet sie sich von sich selbst. </a:t>
            </a:r>
            <a:endParaRPr lang="el-GR" dirty="0"/>
          </a:p>
          <a:p>
            <a:r>
              <a:rPr lang="de-DE" dirty="0"/>
              <a:t>Bei ihrem Versuch sich selbst zu bleiben durch den Weg des Beharrens und Nicht Vergessens, durch den Weg der absoluten Treue an den Vater, verliert sie ihre Identität und am Ende auch ihr Leben. Darin liegt die Tragödie der modernen Protagonistin. </a:t>
            </a:r>
            <a:endParaRPr lang="el-GR" dirty="0"/>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de-DE" dirty="0"/>
              <a:t>Um den Begriff </a:t>
            </a:r>
            <a:r>
              <a:rPr lang="de-DE" u="sng" dirty="0"/>
              <a:t>Einfluss</a:t>
            </a:r>
            <a:r>
              <a:rPr lang="de-DE" dirty="0"/>
              <a:t> näher bestimmen zu können, ist es notwendig  ihn von anderen ähnlichen Begriffen zu unterscheiden, wie  </a:t>
            </a:r>
            <a:r>
              <a:rPr lang="de-DE" i="1" u="sng" dirty="0"/>
              <a:t>Nachahmung</a:t>
            </a:r>
            <a:r>
              <a:rPr lang="de-DE" u="sng" dirty="0"/>
              <a:t> </a:t>
            </a:r>
            <a:r>
              <a:rPr lang="de-DE" dirty="0"/>
              <a:t>oder </a:t>
            </a:r>
            <a:r>
              <a:rPr lang="de-DE" i="1" u="sng" dirty="0"/>
              <a:t>Analogie</a:t>
            </a:r>
            <a:endParaRPr lang="el-GR" i="1" u="sng"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just"/>
            <a:r>
              <a:rPr lang="de-DE" dirty="0"/>
              <a:t>Das Trauma der Ermordung des Vaters führt sie zu immer wilder werdenden Rachevisionen, die sie aber selbst nicht verwirklichen kann. So entsteht im Werk eine Spannung zwischen </a:t>
            </a:r>
            <a:r>
              <a:rPr lang="de-DE" i="1" dirty="0"/>
              <a:t>Wort und Tat  </a:t>
            </a:r>
            <a:r>
              <a:rPr lang="de-DE" dirty="0"/>
              <a:t>– in diesem Punkt liegt die Verwandtschaft </a:t>
            </a:r>
            <a:r>
              <a:rPr lang="de-DE" dirty="0" err="1"/>
              <a:t>Elektras</a:t>
            </a:r>
            <a:r>
              <a:rPr lang="de-DE" dirty="0"/>
              <a:t> zu Hamlet (so Hofmannsthal). </a:t>
            </a:r>
            <a:endParaRPr lang="el-GR" dirty="0"/>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62500" lnSpcReduction="20000"/>
          </a:bodyPr>
          <a:lstStyle/>
          <a:p>
            <a:r>
              <a:rPr lang="de-DE" b="1" dirty="0"/>
              <a:t>Elektra</a:t>
            </a:r>
            <a:br>
              <a:rPr lang="de-DE" dirty="0"/>
            </a:br>
            <a:r>
              <a:rPr lang="de-DE" dirty="0"/>
              <a:t>Allein! Weh, ganz allein. Der Vater fort,</a:t>
            </a:r>
            <a:br>
              <a:rPr lang="de-DE" dirty="0"/>
            </a:br>
            <a:r>
              <a:rPr lang="de-DE" dirty="0" err="1"/>
              <a:t>hinabgescheucht</a:t>
            </a:r>
            <a:r>
              <a:rPr lang="de-DE" dirty="0"/>
              <a:t> in seine kalten Klüfte...</a:t>
            </a:r>
            <a:br>
              <a:rPr lang="de-DE" dirty="0"/>
            </a:br>
            <a:r>
              <a:rPr lang="de-DE" dirty="0"/>
              <a:t>(</a:t>
            </a:r>
            <a:r>
              <a:rPr lang="de-DE" i="1" dirty="0"/>
              <a:t>Gegen den Boden</a:t>
            </a:r>
            <a:r>
              <a:rPr lang="de-DE" dirty="0"/>
              <a:t>)</a:t>
            </a:r>
            <a:br>
              <a:rPr lang="de-DE" dirty="0"/>
            </a:br>
            <a:r>
              <a:rPr lang="de-DE" dirty="0" err="1"/>
              <a:t>Agamemnon</a:t>
            </a:r>
            <a:r>
              <a:rPr lang="de-DE" dirty="0"/>
              <a:t>! </a:t>
            </a:r>
            <a:r>
              <a:rPr lang="de-DE" dirty="0" err="1"/>
              <a:t>Agamemnon</a:t>
            </a:r>
            <a:r>
              <a:rPr lang="de-DE" dirty="0"/>
              <a:t>!</a:t>
            </a:r>
            <a:br>
              <a:rPr lang="de-DE" dirty="0"/>
            </a:br>
            <a:r>
              <a:rPr lang="de-DE" dirty="0"/>
              <a:t>Wo bist du, Vater? hast du nicht die Kraft,</a:t>
            </a:r>
            <a:br>
              <a:rPr lang="de-DE" dirty="0"/>
            </a:br>
            <a:r>
              <a:rPr lang="de-DE" dirty="0"/>
              <a:t>dein Angesicht herauf zu mir zu schleppen?</a:t>
            </a:r>
            <a:br>
              <a:rPr lang="de-DE" dirty="0"/>
            </a:br>
            <a:r>
              <a:rPr lang="de-DE" dirty="0"/>
              <a:t>(</a:t>
            </a:r>
            <a:r>
              <a:rPr lang="de-DE" i="1" dirty="0"/>
              <a:t>Leise</a:t>
            </a:r>
            <a:r>
              <a:rPr lang="de-DE" dirty="0"/>
              <a:t>)</a:t>
            </a:r>
            <a:br>
              <a:rPr lang="de-DE" dirty="0"/>
            </a:br>
            <a:r>
              <a:rPr lang="de-DE" dirty="0"/>
              <a:t>Es ist die Stunde, unsre Stunde </a:t>
            </a:r>
            <a:r>
              <a:rPr lang="de-DE" dirty="0" err="1"/>
              <a:t>ists</a:t>
            </a:r>
            <a:r>
              <a:rPr lang="de-DE" dirty="0"/>
              <a:t>,</a:t>
            </a:r>
            <a:br>
              <a:rPr lang="de-DE" dirty="0"/>
            </a:br>
            <a:r>
              <a:rPr lang="de-DE" dirty="0"/>
              <a:t>die Stunde, wo sie dich geschlachtet haben,</a:t>
            </a:r>
            <a:br>
              <a:rPr lang="de-DE" dirty="0"/>
            </a:br>
            <a:r>
              <a:rPr lang="de-DE" dirty="0"/>
              <a:t>dein Weib und der mit ihr in einem Bette,</a:t>
            </a:r>
            <a:br>
              <a:rPr lang="de-DE" dirty="0"/>
            </a:br>
            <a:r>
              <a:rPr lang="de-DE" dirty="0"/>
              <a:t>in deinem königlichen Bette schläft.</a:t>
            </a:r>
            <a:br>
              <a:rPr lang="de-DE" dirty="0"/>
            </a:br>
            <a:r>
              <a:rPr lang="de-DE" dirty="0"/>
              <a:t>Sie schlugen dich im Bade tot, dein Blut</a:t>
            </a:r>
            <a:br>
              <a:rPr lang="de-DE" dirty="0"/>
            </a:br>
            <a:r>
              <a:rPr lang="de-DE" dirty="0"/>
              <a:t>rann über deine Augen, und das Bad</a:t>
            </a:r>
            <a:br>
              <a:rPr lang="de-DE" dirty="0"/>
            </a:br>
            <a:r>
              <a:rPr lang="de-DE" dirty="0"/>
              <a:t>dampfte von deinem Blut. Dann nahm er dich,</a:t>
            </a:r>
            <a:br>
              <a:rPr lang="de-DE" dirty="0"/>
            </a:br>
            <a:r>
              <a:rPr lang="de-DE" dirty="0"/>
              <a:t>der Feige, bei den Schultern, zerrte dich</a:t>
            </a:r>
            <a:br>
              <a:rPr lang="de-DE" dirty="0"/>
            </a:br>
            <a:r>
              <a:rPr lang="de-DE" dirty="0"/>
              <a:t>hinaus aus dem Gemach, den Kopf voraus,</a:t>
            </a:r>
            <a:br>
              <a:rPr lang="de-DE" dirty="0"/>
            </a:br>
            <a:r>
              <a:rPr lang="de-DE" dirty="0"/>
              <a:t>die Beine schleifend hinterher: dein Auge,</a:t>
            </a:r>
            <a:br>
              <a:rPr lang="de-DE" dirty="0"/>
            </a:br>
            <a:r>
              <a:rPr lang="de-DE" dirty="0"/>
              <a:t>das starre, </a:t>
            </a:r>
            <a:r>
              <a:rPr lang="de-DE" dirty="0" err="1"/>
              <a:t>offne</a:t>
            </a:r>
            <a:r>
              <a:rPr lang="de-DE" dirty="0"/>
              <a:t>, sah herein ins Haus.</a:t>
            </a:r>
            <a:br>
              <a:rPr lang="de-DE" dirty="0"/>
            </a:br>
            <a:r>
              <a:rPr lang="de-DE" dirty="0"/>
              <a:t>So kommst du wieder, setzest Fuß vor Fuß</a:t>
            </a:r>
            <a:br>
              <a:rPr lang="de-DE" dirty="0"/>
            </a:br>
            <a:r>
              <a:rPr lang="de-DE" dirty="0"/>
              <a:t>und stehst auf einmal da, die beiden Augen</a:t>
            </a:r>
            <a:br>
              <a:rPr lang="de-DE" dirty="0"/>
            </a:br>
            <a:r>
              <a:rPr lang="de-DE" dirty="0"/>
              <a:t>weit offen, und ein königlicher Reif</a:t>
            </a:r>
            <a:br>
              <a:rPr lang="de-DE" dirty="0"/>
            </a:br>
            <a:r>
              <a:rPr lang="de-DE" dirty="0"/>
              <a:t>von Purpur ist um deine Stirn, der speist sich</a:t>
            </a:r>
            <a:br>
              <a:rPr lang="de-DE" dirty="0"/>
            </a:br>
            <a:r>
              <a:rPr lang="de-DE" dirty="0"/>
              <a:t>aus des Hauptes </a:t>
            </a:r>
            <a:r>
              <a:rPr lang="de-DE" dirty="0" err="1"/>
              <a:t>offner</a:t>
            </a:r>
            <a:r>
              <a:rPr lang="de-DE" dirty="0"/>
              <a:t> Wunde.</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62500" lnSpcReduction="20000"/>
          </a:bodyPr>
          <a:lstStyle/>
          <a:p>
            <a:r>
              <a:rPr lang="de-DE" dirty="0"/>
              <a:t>Vater!</a:t>
            </a:r>
            <a:br>
              <a:rPr lang="de-DE" dirty="0"/>
            </a:br>
            <a:r>
              <a:rPr lang="de-DE" dirty="0"/>
              <a:t>Ich will dich sehn, </a:t>
            </a:r>
            <a:r>
              <a:rPr lang="de-DE" dirty="0" err="1"/>
              <a:t>laß</a:t>
            </a:r>
            <a:r>
              <a:rPr lang="de-DE" dirty="0"/>
              <a:t> mich heute nicht allein!</a:t>
            </a:r>
            <a:br>
              <a:rPr lang="de-DE" dirty="0"/>
            </a:br>
            <a:r>
              <a:rPr lang="de-DE" dirty="0"/>
              <a:t>Nur so wie gestern, wie ein Schatten dort</a:t>
            </a:r>
            <a:br>
              <a:rPr lang="de-DE" dirty="0"/>
            </a:br>
            <a:r>
              <a:rPr lang="de-DE" dirty="0"/>
              <a:t>im Mauerwinkel zeig dich deinem Kind!</a:t>
            </a:r>
            <a:br>
              <a:rPr lang="de-DE" dirty="0"/>
            </a:br>
            <a:r>
              <a:rPr lang="de-DE" dirty="0"/>
              <a:t>Vater! Dein Tag wird kommen! Von den Sternen</a:t>
            </a:r>
            <a:br>
              <a:rPr lang="de-DE" dirty="0"/>
            </a:br>
            <a:r>
              <a:rPr lang="de-DE" dirty="0"/>
              <a:t>stürzt alle Zeit herab, so wird das Blut</a:t>
            </a:r>
            <a:br>
              <a:rPr lang="de-DE" dirty="0"/>
            </a:br>
            <a:r>
              <a:rPr lang="de-DE" dirty="0"/>
              <a:t>aus hundert Kehlen stürzen auf dein Grab!</a:t>
            </a:r>
            <a:br>
              <a:rPr lang="de-DE" dirty="0"/>
            </a:br>
            <a:r>
              <a:rPr lang="de-DE" dirty="0"/>
              <a:t>So wie aus </a:t>
            </a:r>
            <a:r>
              <a:rPr lang="de-DE" dirty="0" err="1"/>
              <a:t>umgeworfnen</a:t>
            </a:r>
            <a:r>
              <a:rPr lang="de-DE" dirty="0"/>
              <a:t> Krügen wird's</a:t>
            </a:r>
            <a:br>
              <a:rPr lang="de-DE" dirty="0"/>
            </a:br>
            <a:r>
              <a:rPr lang="de-DE" dirty="0"/>
              <a:t>aus den </a:t>
            </a:r>
            <a:r>
              <a:rPr lang="de-DE" dirty="0" err="1"/>
              <a:t>gebundnen</a:t>
            </a:r>
            <a:r>
              <a:rPr lang="de-DE" dirty="0"/>
              <a:t> Mördern fließen,</a:t>
            </a:r>
            <a:br>
              <a:rPr lang="de-DE" dirty="0"/>
            </a:br>
            <a:r>
              <a:rPr lang="de-DE" dirty="0"/>
              <a:t>und in einem Schwall, in einem</a:t>
            </a:r>
            <a:br>
              <a:rPr lang="de-DE" dirty="0"/>
            </a:br>
            <a:r>
              <a:rPr lang="de-DE" dirty="0" err="1"/>
              <a:t>geschwollnen</a:t>
            </a:r>
            <a:r>
              <a:rPr lang="de-DE" dirty="0"/>
              <a:t> Bach wird ihres Lebens Leben</a:t>
            </a:r>
            <a:br>
              <a:rPr lang="de-DE" dirty="0"/>
            </a:br>
            <a:r>
              <a:rPr lang="de-DE" dirty="0"/>
              <a:t>aus ihnen stürzen - und wir schlachten dir</a:t>
            </a:r>
            <a:br>
              <a:rPr lang="de-DE" dirty="0"/>
            </a:br>
            <a:r>
              <a:rPr lang="de-DE" dirty="0"/>
              <a:t>die </a:t>
            </a:r>
            <a:r>
              <a:rPr lang="de-DE" dirty="0" err="1"/>
              <a:t>Rosse</a:t>
            </a:r>
            <a:r>
              <a:rPr lang="de-DE" dirty="0"/>
              <a:t>, die im Hause sind, wir treiben</a:t>
            </a:r>
            <a:br>
              <a:rPr lang="de-DE" dirty="0"/>
            </a:br>
            <a:r>
              <a:rPr lang="de-DE" dirty="0"/>
              <a:t>sie vor dem Grab zusammen, und sie ahnen</a:t>
            </a:r>
            <a:br>
              <a:rPr lang="de-DE" dirty="0"/>
            </a:br>
            <a:r>
              <a:rPr lang="de-DE" dirty="0"/>
              <a:t>den Tod und wiehern in die Todesluft</a:t>
            </a:r>
            <a:br>
              <a:rPr lang="de-DE" dirty="0"/>
            </a:br>
            <a:r>
              <a:rPr lang="de-DE" dirty="0"/>
              <a:t>und sterben. Und wir schlachten dir die Hunde,</a:t>
            </a:r>
            <a:br>
              <a:rPr lang="de-DE" dirty="0"/>
            </a:br>
            <a:r>
              <a:rPr lang="de-DE" dirty="0"/>
              <a:t>die dir die Füße leckten,</a:t>
            </a:r>
            <a:br>
              <a:rPr lang="de-DE" dirty="0"/>
            </a:br>
            <a:r>
              <a:rPr lang="de-DE" dirty="0"/>
              <a:t>die mit dir gejagt, denen du</a:t>
            </a:r>
            <a:br>
              <a:rPr lang="de-DE" dirty="0"/>
            </a:br>
            <a:r>
              <a:rPr lang="de-DE" dirty="0"/>
              <a:t>die Bissen hinwarfst, darum </a:t>
            </a:r>
            <a:r>
              <a:rPr lang="de-DE" dirty="0" err="1"/>
              <a:t>muß</a:t>
            </a:r>
            <a:r>
              <a:rPr lang="de-DE" dirty="0"/>
              <a:t> ihr Blut</a:t>
            </a:r>
            <a:br>
              <a:rPr lang="de-DE" dirty="0"/>
            </a:br>
            <a:r>
              <a:rPr lang="de-DE" dirty="0"/>
              <a:t>hinab, um dir zu Dienst zu sein, und wir, wir,</a:t>
            </a:r>
            <a:br>
              <a:rPr lang="de-DE" dirty="0"/>
            </a:br>
            <a:r>
              <a:rPr lang="de-DE" dirty="0"/>
              <a:t>dein Blut, dein Sohn Orest und deine Töchter,</a:t>
            </a:r>
            <a:br>
              <a:rPr lang="de-DE" dirty="0"/>
            </a:br>
            <a:r>
              <a:rPr lang="de-DE" dirty="0"/>
              <a:t>wir drei, wenn alles dies vollbracht und</a:t>
            </a:r>
            <a:br>
              <a:rPr lang="de-DE" dirty="0"/>
            </a:br>
            <a:r>
              <a:rPr lang="de-DE" dirty="0" err="1"/>
              <a:t>Purpurgezelte</a:t>
            </a:r>
            <a:r>
              <a:rPr lang="de-DE" dirty="0"/>
              <a:t> aufgerichtet sind, vom Dunst</a:t>
            </a:r>
            <a:br>
              <a:rPr lang="de-DE" dirty="0"/>
            </a:br>
            <a:r>
              <a:rPr lang="de-DE" dirty="0"/>
              <a:t>des Blutes, den die Sonne nach sich zieht,</a:t>
            </a:r>
            <a:br>
              <a:rPr lang="de-DE" dirty="0"/>
            </a:br>
            <a:r>
              <a:rPr lang="de-DE" dirty="0"/>
              <a:t>dann tanzen wir, dein Blut, rings um dein Grab:</a:t>
            </a: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Christos\Downloads\Komparatistik_PMS+PPS\metaptychiako\6BE0E914A3-w-2880.jpg"/>
          <p:cNvPicPr>
            <a:picLocks noGrp="1" noChangeAspect="1" noChangeArrowheads="1"/>
          </p:cNvPicPr>
          <p:nvPr>
            <p:ph idx="1"/>
          </p:nvPr>
        </p:nvPicPr>
        <p:blipFill>
          <a:blip r:embed="rId2" cstate="print"/>
          <a:srcRect/>
          <a:stretch>
            <a:fillRect/>
          </a:stretch>
        </p:blipFill>
        <p:spPr bwMode="auto">
          <a:xfrm>
            <a:off x="1547664" y="1700808"/>
            <a:ext cx="5544616" cy="453650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Christos\Downloads\Komparatistik_PMS+PPS\metaptychiako\88D46877DF-w-2880.jpg"/>
          <p:cNvPicPr>
            <a:picLocks noGrp="1" noChangeAspect="1" noChangeArrowheads="1"/>
          </p:cNvPicPr>
          <p:nvPr>
            <p:ph idx="1"/>
          </p:nvPr>
        </p:nvPicPr>
        <p:blipFill>
          <a:blip r:embed="rId2" cstate="print"/>
          <a:srcRect/>
          <a:stretch>
            <a:fillRect/>
          </a:stretch>
        </p:blipFill>
        <p:spPr bwMode="auto">
          <a:xfrm>
            <a:off x="1331640" y="1916832"/>
            <a:ext cx="6048672" cy="410445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Hofmannsthal </a:t>
            </a:r>
            <a:r>
              <a:rPr lang="el-GR" dirty="0"/>
              <a:t>-</a:t>
            </a:r>
            <a:r>
              <a:rPr lang="de-DE" dirty="0"/>
              <a:t> Sophokles</a:t>
            </a:r>
            <a:endParaRPr lang="el-GR" dirty="0"/>
          </a:p>
        </p:txBody>
      </p:sp>
      <p:sp>
        <p:nvSpPr>
          <p:cNvPr id="3" name="2 - Θέση περιεχομένου"/>
          <p:cNvSpPr>
            <a:spLocks noGrp="1"/>
          </p:cNvSpPr>
          <p:nvPr>
            <p:ph idx="1"/>
          </p:nvPr>
        </p:nvSpPr>
        <p:spPr/>
        <p:txBody>
          <a:bodyPr>
            <a:normAutofit/>
          </a:bodyPr>
          <a:lstStyle/>
          <a:p>
            <a:pPr algn="just"/>
            <a:r>
              <a:rPr lang="de-DE" dirty="0"/>
              <a:t>Die vergleichende Auseinandersetzung der Werke von Hofmannsthal und Sophokles zeigt, dass die Grundantinomien bei Hofmannsthal (‚Tat – Wort’ und ‚Vergessen – Beharren’) auch bei Sophokles thematisiert werden, ohne jedoch bei Sophokles das Hauptthema darzustellen. Hofmannsthal isoliert und bearbeitet diese Themen neu um seine Problematik nach dem Ich auszudrücken. Die </a:t>
            </a:r>
            <a:r>
              <a:rPr lang="de-DE" dirty="0" err="1"/>
              <a:t>sophokleische</a:t>
            </a:r>
            <a:r>
              <a:rPr lang="de-DE" dirty="0"/>
              <a:t> Tragödie bietet Hofmannsthal ein Geflecht von wichtigen Themen und Motiven oder von </a:t>
            </a:r>
            <a:r>
              <a:rPr lang="de-DE" i="1" dirty="0"/>
              <a:t>offenen Fragen</a:t>
            </a:r>
            <a:r>
              <a:rPr lang="de-DE" dirty="0"/>
              <a:t>, auf die der moderne Dichter mit der Produktion eines neuen Werkes antwortet. </a:t>
            </a:r>
            <a:endParaRPr lang="el-GR" dirty="0"/>
          </a:p>
          <a:p>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Hofmannsthal </a:t>
            </a:r>
            <a:r>
              <a:rPr lang="el-GR" dirty="0"/>
              <a:t>-</a:t>
            </a:r>
            <a:r>
              <a:rPr lang="de-DE" dirty="0"/>
              <a:t> Sophokles</a:t>
            </a:r>
            <a:endParaRPr lang="el-GR" dirty="0"/>
          </a:p>
        </p:txBody>
      </p:sp>
      <p:sp>
        <p:nvSpPr>
          <p:cNvPr id="3" name="2 - Θέση περιεχομένου"/>
          <p:cNvSpPr>
            <a:spLocks noGrp="1"/>
          </p:cNvSpPr>
          <p:nvPr>
            <p:ph idx="1"/>
          </p:nvPr>
        </p:nvSpPr>
        <p:spPr/>
        <p:txBody>
          <a:bodyPr>
            <a:normAutofit/>
          </a:bodyPr>
          <a:lstStyle/>
          <a:p>
            <a:r>
              <a:rPr lang="de-DE" dirty="0"/>
              <a:t>Anders ist das moderne Werk im Vergleich zu Sophokles auch in Bezug auf die Struktur und auf den dramatischen Stil. Hofmannsthals </a:t>
            </a:r>
            <a:r>
              <a:rPr lang="de-DE" i="1" dirty="0"/>
              <a:t>Elektra</a:t>
            </a:r>
            <a:r>
              <a:rPr lang="de-DE" dirty="0"/>
              <a:t> ist ein repräsentativer Einakter der Moderne: Der Chor,  der ein Strukturelement  im antiken Drama darstellt  und inhaltlich für die objektive öffentliche Betrachtung und für das Maß steht, fehlt bei Hofmannsthal. Die Handlung vereinfacht sich und der Dialog als Kommunikationsmittel löst sich fast auf. Die außersprachlichen Ausdrucksmittel (Bühnenbild, Beleuchtung etc.) dagegen, spielen im modernen Drama eine wichtige Rolle.</a:t>
            </a:r>
            <a:endParaRPr lang="el-GR" dirty="0"/>
          </a:p>
          <a:p>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just"/>
            <a:r>
              <a:rPr lang="de-DE" dirty="0"/>
              <a:t> </a:t>
            </a:r>
            <a:r>
              <a:rPr lang="de-DE" i="1" dirty="0"/>
              <a:t>Betrachtet man die </a:t>
            </a:r>
            <a:r>
              <a:rPr lang="de-DE" i="1" dirty="0" err="1"/>
              <a:t>Wielandsche</a:t>
            </a:r>
            <a:r>
              <a:rPr lang="de-DE" i="1" dirty="0"/>
              <a:t> Auffassung der Antike und die </a:t>
            </a:r>
            <a:r>
              <a:rPr lang="de-DE" i="1" dirty="0" err="1"/>
              <a:t>Nietzschesche</a:t>
            </a:r>
            <a:r>
              <a:rPr lang="de-DE" i="1" dirty="0"/>
              <a:t> nebeneinander, ebenso die von Winckelmann und von Jacob Burckhardt, so erkennt man, </a:t>
            </a:r>
            <a:r>
              <a:rPr lang="de-DE" i="1" dirty="0" err="1"/>
              <a:t>daß</a:t>
            </a:r>
            <a:r>
              <a:rPr lang="de-DE" i="1" dirty="0"/>
              <a:t> wir etwa noch mehr als die andern Nationen die Antike als einen magischen Spiegel behandeln, aus dem wir unsere eigene Gestalt in fremder, gereinigter Erscheinung zu empfangen hoffen</a:t>
            </a:r>
            <a:r>
              <a:rPr lang="de-DE" dirty="0"/>
              <a:t>. </a:t>
            </a:r>
            <a:br>
              <a:rPr lang="de-DE" dirty="0"/>
            </a:br>
            <a:r>
              <a:rPr lang="de-DE" dirty="0"/>
              <a:t>Hugo von Hofmannsthal, Das Buch der Freunde (1922)</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de-DE" dirty="0"/>
              <a:t>Hofmannsthal:</a:t>
            </a:r>
          </a:p>
          <a:p>
            <a:r>
              <a:rPr lang="de-DE" dirty="0"/>
              <a:t>Elektra: Hier </a:t>
            </a:r>
            <a:r>
              <a:rPr lang="de-DE" b="1" dirty="0"/>
              <a:t>eine düstere </a:t>
            </a:r>
            <a:r>
              <a:rPr lang="de-DE" b="1" dirty="0" err="1"/>
              <a:t>prägriechische</a:t>
            </a:r>
            <a:r>
              <a:rPr lang="de-DE" b="1" dirty="0"/>
              <a:t> Welt</a:t>
            </a:r>
            <a:r>
              <a:rPr lang="de-DE" dirty="0"/>
              <a:t>, in der man Griechenland kaum wiedererkennen wollte… Der Verzicht auf das schönste Griechische (RA2 30)  </a:t>
            </a:r>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Zusammenarbeit mit Max Reinhardt</a:t>
            </a:r>
            <a:br>
              <a:rPr lang="de-DE" dirty="0"/>
            </a:br>
            <a:endParaRPr lang="el-GR" dirty="0"/>
          </a:p>
        </p:txBody>
      </p:sp>
      <p:sp>
        <p:nvSpPr>
          <p:cNvPr id="3" name="2 - Θέση περιεχομένου"/>
          <p:cNvSpPr>
            <a:spLocks noGrp="1"/>
          </p:cNvSpPr>
          <p:nvPr>
            <p:ph idx="1"/>
          </p:nvPr>
        </p:nvSpPr>
        <p:spPr/>
        <p:txBody>
          <a:bodyPr>
            <a:normAutofit/>
          </a:bodyPr>
          <a:lstStyle/>
          <a:p>
            <a:r>
              <a:rPr lang="de-DE" dirty="0"/>
              <a:t>Theater. Zusammenarbeit mit Max Reinhardt</a:t>
            </a:r>
          </a:p>
          <a:p>
            <a:endParaRPr lang="de-DE" dirty="0"/>
          </a:p>
          <a:p>
            <a:r>
              <a:rPr lang="de-DE" dirty="0"/>
              <a:t>„Lust das Stück hinzuschreiben bekam ich plötzlich auf das Zureden des Theaterdirektors Reinhardt, dem ich gesagt hatte, er solle antike Stücke spielen, und der seine Unlust mit der gipsernen Charakter der vorhandenen Bearbeitungen und Übersetzungen entschuldigte“.</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de-DE" b="1" dirty="0"/>
              <a:t>Nachahmung</a:t>
            </a:r>
            <a:r>
              <a:rPr lang="de-DE" dirty="0"/>
              <a:t> </a:t>
            </a:r>
          </a:p>
          <a:p>
            <a:pPr algn="just">
              <a:buNone/>
            </a:pPr>
            <a:r>
              <a:rPr lang="de-DE" dirty="0"/>
              <a:t>    In diesem Fall folgt der Autor getreu der Textorganisation eines früheren Werkes. </a:t>
            </a:r>
          </a:p>
          <a:p>
            <a:pPr algn="just"/>
            <a:r>
              <a:rPr lang="de-DE" dirty="0"/>
              <a:t>Im Gegensatz zur Nachahmung stellen wir</a:t>
            </a:r>
          </a:p>
          <a:p>
            <a:pPr algn="just">
              <a:buNone/>
            </a:pPr>
            <a:r>
              <a:rPr lang="de-DE" dirty="0"/>
              <a:t>    Einflüsse bei Werken fest, die einen persönlichen Ton und Charakter haben, die trotz der feststellbaren Einflüsse, repräsentativ für ihre  Autoren bleiben.   Im Falle des Einflusses haben wir eine produktive, schöpferische Behandlung/ Bearbeitung des Fremden</a:t>
            </a:r>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de-DE" dirty="0"/>
              <a:t>Gertrud </a:t>
            </a:r>
            <a:r>
              <a:rPr lang="de-DE" dirty="0" err="1"/>
              <a:t>Eysold</a:t>
            </a:r>
            <a:br>
              <a:rPr lang="el-GR" dirty="0"/>
            </a:br>
            <a:endParaRPr lang="el-GR" dirty="0"/>
          </a:p>
        </p:txBody>
      </p:sp>
      <p:pic>
        <p:nvPicPr>
          <p:cNvPr id="4" name="3 - Θέση περιεχομένου" descr="der-sturm-elektra_9783898496407.jpg"/>
          <p:cNvPicPr>
            <a:picLocks noGrp="1" noChangeAspect="1"/>
          </p:cNvPicPr>
          <p:nvPr>
            <p:ph idx="1"/>
          </p:nvPr>
        </p:nvPicPr>
        <p:blipFill>
          <a:blip r:embed="rId2" cstate="print"/>
          <a:stretch>
            <a:fillRect/>
          </a:stretch>
        </p:blipFill>
        <p:spPr>
          <a:xfrm>
            <a:off x="1835696" y="1484784"/>
            <a:ext cx="5112568" cy="4680519"/>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n-US" dirty="0"/>
              <a:t>Hofmannsthal an </a:t>
            </a:r>
            <a:r>
              <a:rPr lang="en-US" dirty="0" err="1"/>
              <a:t>Reinhrdt</a:t>
            </a:r>
            <a:r>
              <a:rPr lang="en-US" dirty="0"/>
              <a:t>:</a:t>
            </a:r>
          </a:p>
          <a:p>
            <a:r>
              <a:rPr lang="en-US" dirty="0" err="1"/>
              <a:t>Ich</a:t>
            </a:r>
            <a:r>
              <a:rPr lang="en-US" dirty="0"/>
              <a:t> </a:t>
            </a:r>
            <a:r>
              <a:rPr lang="en-US" dirty="0" err="1"/>
              <a:t>habe</a:t>
            </a:r>
            <a:r>
              <a:rPr lang="en-US" dirty="0"/>
              <a:t> </a:t>
            </a:r>
            <a:r>
              <a:rPr lang="en-US" dirty="0" err="1"/>
              <a:t>eine</a:t>
            </a:r>
            <a:r>
              <a:rPr lang="en-US" dirty="0"/>
              <a:t> </a:t>
            </a:r>
            <a:r>
              <a:rPr lang="en-US" dirty="0" err="1"/>
              <a:t>einaktige</a:t>
            </a:r>
            <a:r>
              <a:rPr lang="en-US" dirty="0"/>
              <a:t> </a:t>
            </a:r>
            <a:r>
              <a:rPr lang="en-US" dirty="0" err="1"/>
              <a:t>freie</a:t>
            </a:r>
            <a:r>
              <a:rPr lang="en-US" dirty="0"/>
              <a:t> </a:t>
            </a:r>
            <a:r>
              <a:rPr lang="en-US" dirty="0" err="1"/>
              <a:t>Bearbeitung</a:t>
            </a:r>
            <a:r>
              <a:rPr lang="en-US" dirty="0"/>
              <a:t> </a:t>
            </a:r>
            <a:r>
              <a:rPr lang="en-US" dirty="0" err="1"/>
              <a:t>der</a:t>
            </a:r>
            <a:r>
              <a:rPr lang="en-US" dirty="0"/>
              <a:t> Elektra von </a:t>
            </a:r>
            <a:r>
              <a:rPr lang="en-US" dirty="0" err="1"/>
              <a:t>Sophokles</a:t>
            </a:r>
            <a:r>
              <a:rPr lang="en-US" dirty="0"/>
              <a:t> </a:t>
            </a:r>
            <a:r>
              <a:rPr lang="en-US" dirty="0" err="1"/>
              <a:t>vollendet</a:t>
            </a:r>
            <a:r>
              <a:rPr lang="en-US" dirty="0"/>
              <a:t>, </a:t>
            </a:r>
            <a:r>
              <a:rPr lang="en-US" dirty="0" err="1"/>
              <a:t>der</a:t>
            </a:r>
            <a:r>
              <a:rPr lang="en-US" dirty="0"/>
              <a:t> </a:t>
            </a:r>
            <a:r>
              <a:rPr lang="en-US" dirty="0" err="1"/>
              <a:t>im</a:t>
            </a:r>
            <a:r>
              <a:rPr lang="en-US" dirty="0"/>
              <a:t> </a:t>
            </a:r>
            <a:r>
              <a:rPr lang="en-US" dirty="0" err="1"/>
              <a:t>Hinblick</a:t>
            </a:r>
            <a:r>
              <a:rPr lang="en-US" dirty="0"/>
              <a:t> auf die </a:t>
            </a:r>
            <a:r>
              <a:rPr lang="en-US" dirty="0" err="1"/>
              <a:t>schauspielerische</a:t>
            </a:r>
            <a:r>
              <a:rPr lang="en-US" dirty="0"/>
              <a:t> Person von </a:t>
            </a:r>
            <a:r>
              <a:rPr lang="en-US" dirty="0" err="1"/>
              <a:t>Eysold</a:t>
            </a:r>
            <a:r>
              <a:rPr lang="en-US" dirty="0"/>
              <a:t> </a:t>
            </a:r>
            <a:r>
              <a:rPr lang="en-US" dirty="0" err="1"/>
              <a:t>verfasst</a:t>
            </a:r>
            <a:r>
              <a:rPr lang="en-US" dirty="0"/>
              <a:t> </a:t>
            </a:r>
            <a:r>
              <a:rPr lang="en-US" dirty="0" err="1"/>
              <a:t>ist</a:t>
            </a:r>
            <a:r>
              <a:rPr lang="en-US" dirty="0"/>
              <a:t>.</a:t>
            </a:r>
          </a:p>
          <a:p>
            <a:r>
              <a:rPr lang="en-US" dirty="0"/>
              <a:t>So  </a:t>
            </a:r>
            <a:r>
              <a:rPr lang="en-US" dirty="0" err="1"/>
              <a:t>kriecht</a:t>
            </a:r>
            <a:r>
              <a:rPr lang="en-US" dirty="0"/>
              <a:t> und </a:t>
            </a:r>
            <a:r>
              <a:rPr lang="en-US" dirty="0" err="1"/>
              <a:t>springt</a:t>
            </a:r>
            <a:r>
              <a:rPr lang="en-US" dirty="0"/>
              <a:t> </a:t>
            </a:r>
            <a:r>
              <a:rPr lang="en-US" dirty="0" err="1"/>
              <a:t>sie</a:t>
            </a:r>
            <a:r>
              <a:rPr lang="en-US" dirty="0"/>
              <a:t> </a:t>
            </a:r>
            <a:r>
              <a:rPr lang="en-US" dirty="0" err="1"/>
              <a:t>vor</a:t>
            </a:r>
            <a:r>
              <a:rPr lang="en-US" dirty="0"/>
              <a:t> </a:t>
            </a:r>
            <a:r>
              <a:rPr lang="en-US" dirty="0" err="1"/>
              <a:t>uns</a:t>
            </a:r>
            <a:r>
              <a:rPr lang="en-US" dirty="0"/>
              <a:t> auf </a:t>
            </a:r>
            <a:r>
              <a:rPr lang="en-US" dirty="0" err="1"/>
              <a:t>der</a:t>
            </a:r>
            <a:r>
              <a:rPr lang="en-US" dirty="0"/>
              <a:t> B</a:t>
            </a:r>
            <a:r>
              <a:rPr lang="de-DE" dirty="0" err="1"/>
              <a:t>ühne</a:t>
            </a:r>
            <a:r>
              <a:rPr lang="de-DE" dirty="0"/>
              <a:t> umher, schnellt gleich einem Pfeil empor und duckt sich, krümmt sich, wirft sich hin, ein unheimliches Bild seelischer und geistiger Zerrüttung. </a:t>
            </a:r>
            <a:br>
              <a:rPr lang="el-GR" dirty="0"/>
            </a:br>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de-DE" dirty="0"/>
              <a:t>Freud – Breuer , Studien über Hysterie (1895)</a:t>
            </a:r>
            <a:endParaRPr lang="el-GR" dirty="0"/>
          </a:p>
        </p:txBody>
      </p:sp>
      <p:sp>
        <p:nvSpPr>
          <p:cNvPr id="3" name="2 - Θέση περιεχομένου"/>
          <p:cNvSpPr>
            <a:spLocks noGrp="1"/>
          </p:cNvSpPr>
          <p:nvPr>
            <p:ph idx="1"/>
          </p:nvPr>
        </p:nvSpPr>
        <p:spPr/>
        <p:txBody>
          <a:bodyPr/>
          <a:lstStyle/>
          <a:p>
            <a:r>
              <a:rPr lang="de-DE" dirty="0"/>
              <a:t>die erste Abhandlung der klassischen Psychoanalyse</a:t>
            </a:r>
          </a:p>
          <a:p>
            <a:r>
              <a:rPr lang="de-DE" dirty="0"/>
              <a:t>2 	theoretische Einheiten und 5 Krankengschichten.</a:t>
            </a:r>
          </a:p>
          <a:p>
            <a:r>
              <a:rPr lang="de-DE" dirty="0"/>
              <a:t>Für die Wiener Moderne: Anatomie der Seele</a:t>
            </a:r>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de-DE" dirty="0"/>
              <a:t>Elektra – Anna O.</a:t>
            </a:r>
            <a:br>
              <a:rPr lang="el-GR" dirty="0"/>
            </a:br>
            <a:endParaRPr lang="el-GR" dirty="0"/>
          </a:p>
        </p:txBody>
      </p:sp>
      <p:sp>
        <p:nvSpPr>
          <p:cNvPr id="3" name="2 - Θέση περιεχομένου"/>
          <p:cNvSpPr>
            <a:spLocks noGrp="1"/>
          </p:cNvSpPr>
          <p:nvPr>
            <p:ph idx="1"/>
          </p:nvPr>
        </p:nvSpPr>
        <p:spPr/>
        <p:txBody>
          <a:bodyPr>
            <a:normAutofit/>
          </a:bodyPr>
          <a:lstStyle/>
          <a:p>
            <a:pPr>
              <a:buNone/>
            </a:pPr>
            <a:r>
              <a:rPr lang="de-DE" dirty="0"/>
              <a:t>Trauma. Tod des Vaters</a:t>
            </a:r>
          </a:p>
          <a:p>
            <a:pPr>
              <a:buNone/>
            </a:pPr>
            <a:r>
              <a:rPr lang="de-DE" dirty="0"/>
              <a:t>Breuer für Anna O. Spaltung der Persönlichkeit. Zwei Ichs.</a:t>
            </a:r>
          </a:p>
          <a:p>
            <a:pPr>
              <a:buNone/>
            </a:pPr>
            <a:r>
              <a:rPr lang="de-DE" dirty="0"/>
              <a:t>   Abends </a:t>
            </a:r>
            <a:r>
              <a:rPr lang="de-DE" dirty="0" err="1"/>
              <a:t>condition</a:t>
            </a:r>
            <a:r>
              <a:rPr lang="de-DE" dirty="0"/>
              <a:t> </a:t>
            </a:r>
            <a:r>
              <a:rPr lang="de-DE" dirty="0" err="1"/>
              <a:t>seconde</a:t>
            </a:r>
            <a:r>
              <a:rPr lang="de-DE" dirty="0"/>
              <a:t> (Sie kommuniziert nicht mit der Umwelt, Visionen, erzählt Geschichten, die ausschließlich mit der  Krankheit des Vaters zu tun hatten.</a:t>
            </a:r>
          </a:p>
          <a:p>
            <a:pPr>
              <a:buNone/>
            </a:pPr>
            <a:r>
              <a:rPr lang="de-DE" dirty="0"/>
              <a:t>Elektra beginnt abends („Immer wenn die Sonne tief steht, liegt sie und stöhnt“) ein gespenstisches Gespräch mit dem Vater, </a:t>
            </a:r>
            <a:r>
              <a:rPr lang="de-DE" dirty="0" err="1"/>
              <a:t>visioniert</a:t>
            </a:r>
            <a:r>
              <a:rPr lang="de-DE" dirty="0"/>
              <a:t>  ekstatisch  die Rache, ohne Kontakt mit der Umwelt (Sie reagiert „wie der Nachtwandler“) </a:t>
            </a:r>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de-DE" dirty="0"/>
              <a:t>Racheleidenschaft von Elektra</a:t>
            </a:r>
          </a:p>
          <a:p>
            <a:r>
              <a:rPr lang="de-DE" dirty="0" err="1"/>
              <a:t>St.ü.H</a:t>
            </a:r>
            <a:r>
              <a:rPr lang="de-DE" dirty="0"/>
              <a:t>:</a:t>
            </a:r>
          </a:p>
          <a:p>
            <a:r>
              <a:rPr lang="de-DE" dirty="0"/>
              <a:t>Die Reaktion des Geschädigten auf das Trauma hat eigentlich nur dann eine kathartische Wirkung, wenn sie eine adäquate Rektion ist, wie die Rache.</a:t>
            </a:r>
          </a:p>
          <a:p>
            <a:pPr>
              <a:buNone/>
            </a:pPr>
            <a:r>
              <a:rPr lang="en-US" dirty="0"/>
              <a:t>    […]</a:t>
            </a:r>
          </a:p>
          <a:p>
            <a:pPr>
              <a:buNone/>
            </a:pPr>
            <a:r>
              <a:rPr lang="en-US" dirty="0"/>
              <a:t>	</a:t>
            </a:r>
            <a:r>
              <a:rPr lang="en-US" dirty="0" err="1"/>
              <a:t>Aber</a:t>
            </a:r>
            <a:r>
              <a:rPr lang="en-US" dirty="0"/>
              <a:t> in </a:t>
            </a:r>
            <a:r>
              <a:rPr lang="en-US" dirty="0" err="1"/>
              <a:t>der</a:t>
            </a:r>
            <a:r>
              <a:rPr lang="en-US" dirty="0"/>
              <a:t> </a:t>
            </a:r>
            <a:r>
              <a:rPr lang="en-US" dirty="0" err="1"/>
              <a:t>Sprache</a:t>
            </a:r>
            <a:r>
              <a:rPr lang="en-US" dirty="0"/>
              <a:t> </a:t>
            </a:r>
            <a:r>
              <a:rPr lang="en-US" dirty="0" err="1"/>
              <a:t>findet</a:t>
            </a:r>
            <a:r>
              <a:rPr lang="en-US" dirty="0"/>
              <a:t> </a:t>
            </a:r>
            <a:r>
              <a:rPr lang="en-US" dirty="0" err="1"/>
              <a:t>der</a:t>
            </a:r>
            <a:r>
              <a:rPr lang="en-US" dirty="0"/>
              <a:t> </a:t>
            </a:r>
            <a:r>
              <a:rPr lang="en-US" dirty="0" err="1"/>
              <a:t>Mensch</a:t>
            </a:r>
            <a:r>
              <a:rPr lang="en-US" dirty="0"/>
              <a:t> </a:t>
            </a:r>
            <a:r>
              <a:rPr lang="en-US" dirty="0" err="1"/>
              <a:t>ein</a:t>
            </a:r>
            <a:r>
              <a:rPr lang="en-US" dirty="0"/>
              <a:t> </a:t>
            </a:r>
            <a:r>
              <a:rPr lang="en-US" dirty="0" err="1"/>
              <a:t>Surrogat</a:t>
            </a:r>
            <a:r>
              <a:rPr lang="en-US" dirty="0"/>
              <a:t> f</a:t>
            </a:r>
            <a:r>
              <a:rPr lang="de-DE" dirty="0" err="1"/>
              <a:t>ür</a:t>
            </a:r>
            <a:r>
              <a:rPr lang="de-DE" dirty="0"/>
              <a:t> die Tat mit dessen Hilfe der Affekt nahezu ebenso „abreagiert“  werden kann</a:t>
            </a:r>
            <a:endParaRPr lang="en-US" dirty="0"/>
          </a:p>
          <a:p>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de-DE" dirty="0"/>
              <a:t>Elektra mit der Vergangenheit verbunden</a:t>
            </a:r>
          </a:p>
          <a:p>
            <a:r>
              <a:rPr lang="de-DE" dirty="0" err="1"/>
              <a:t>St.ü.H</a:t>
            </a:r>
            <a:r>
              <a:rPr lang="de-DE" dirty="0"/>
              <a:t>:</a:t>
            </a:r>
          </a:p>
          <a:p>
            <a:r>
              <a:rPr lang="de-DE" dirty="0"/>
              <a:t>Der Hysterische leidet größtenteils an Reminiszenzen</a:t>
            </a:r>
          </a:p>
          <a:p>
            <a:r>
              <a:rPr lang="de-DE" dirty="0"/>
              <a:t>Die pathogen gewordenen Vorstellungen erhalten sich darum so frisch und affektkräftig, weil ihnen die normale Usur durch Abreagieren versagt ist.</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de-DE" dirty="0"/>
              <a:t>Ätiologische Konzepte. Sexualität</a:t>
            </a:r>
          </a:p>
          <a:p>
            <a:r>
              <a:rPr lang="de-DE" dirty="0"/>
              <a:t>Elektra hat kein Sexualleben, ihre Rede fließt von sexuellen Anspielungen und Hinweisen über. </a:t>
            </a:r>
          </a:p>
          <a:p>
            <a:r>
              <a:rPr lang="de-DE" dirty="0"/>
              <a:t>Ambivalente Sprache. Inzestwünsche</a:t>
            </a:r>
          </a:p>
          <a:p>
            <a:r>
              <a:rPr lang="de-DE" i="1" dirty="0"/>
              <a:t>Meinst du,</a:t>
            </a:r>
            <a:br>
              <a:rPr lang="de-DE" i="1" dirty="0"/>
            </a:br>
            <a:r>
              <a:rPr lang="de-DE" i="1" dirty="0"/>
              <a:t>wenn ich an meinem Leib mich freute, drangen</a:t>
            </a:r>
            <a:br>
              <a:rPr lang="de-DE" i="1" dirty="0"/>
            </a:br>
            <a:r>
              <a:rPr lang="de-DE" i="1" dirty="0"/>
              <a:t>seine Seufzer, drang nicht sein Stöhnen</a:t>
            </a:r>
            <a:br>
              <a:rPr lang="de-DE" i="1" dirty="0"/>
            </a:br>
            <a:r>
              <a:rPr lang="de-DE" i="1" dirty="0"/>
              <a:t>an mein Bette? Düster Eifersüchtig sind</a:t>
            </a:r>
            <a:br>
              <a:rPr lang="de-DE" i="1" dirty="0"/>
            </a:br>
            <a:r>
              <a:rPr lang="de-DE" i="1" dirty="0"/>
              <a:t>die Toten: und er schickte mir den </a:t>
            </a:r>
            <a:r>
              <a:rPr lang="de-DE" i="1" dirty="0" err="1"/>
              <a:t>Haß</a:t>
            </a:r>
            <a:r>
              <a:rPr lang="de-DE" i="1" dirty="0"/>
              <a:t>,</a:t>
            </a:r>
            <a:br>
              <a:rPr lang="de-DE" i="1" dirty="0"/>
            </a:br>
            <a:r>
              <a:rPr lang="de-DE" i="1" dirty="0"/>
              <a:t>den hohläugigen </a:t>
            </a:r>
            <a:r>
              <a:rPr lang="de-DE" i="1" dirty="0" err="1"/>
              <a:t>Haß</a:t>
            </a:r>
            <a:r>
              <a:rPr lang="de-DE" i="1" dirty="0"/>
              <a:t> als Bräutigam</a:t>
            </a:r>
            <a:r>
              <a:rPr lang="de-DE" dirty="0"/>
              <a:t>.</a:t>
            </a:r>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de-DE" b="1" dirty="0"/>
              <a:t>Elektra</a:t>
            </a:r>
            <a:r>
              <a:rPr lang="de-DE" dirty="0"/>
              <a:t>                                           Du! Du!</a:t>
            </a:r>
            <a:br>
              <a:rPr lang="de-DE" dirty="0"/>
            </a:br>
            <a:r>
              <a:rPr lang="de-DE" dirty="0"/>
              <a:t>denn du bist stark!</a:t>
            </a:r>
            <a:br>
              <a:rPr lang="de-DE" dirty="0"/>
            </a:br>
            <a:r>
              <a:rPr lang="de-DE" i="1" dirty="0"/>
              <a:t>Dicht an </a:t>
            </a:r>
            <a:r>
              <a:rPr lang="de-DE" i="1" dirty="0" err="1"/>
              <a:t>Chrysothemis</a:t>
            </a:r>
            <a:br>
              <a:rPr lang="de-DE" dirty="0"/>
            </a:br>
            <a:r>
              <a:rPr lang="de-DE" dirty="0"/>
              <a:t>                                Wie stark du bist! dich haben</a:t>
            </a:r>
            <a:br>
              <a:rPr lang="de-DE" dirty="0"/>
            </a:br>
            <a:r>
              <a:rPr lang="de-DE" dirty="0"/>
              <a:t>die jungfräulichen Nächte stark gemacht.</a:t>
            </a:r>
            <a:br>
              <a:rPr lang="de-DE" dirty="0"/>
            </a:br>
            <a:r>
              <a:rPr lang="de-DE" dirty="0"/>
              <a:t>Überall ist so viel Kraft in dir!</a:t>
            </a:r>
            <a:br>
              <a:rPr lang="de-DE" dirty="0"/>
            </a:br>
            <a:r>
              <a:rPr lang="de-DE" dirty="0"/>
              <a:t>Sehnen hast du wie ein Füllen,</a:t>
            </a:r>
            <a:br>
              <a:rPr lang="de-DE" dirty="0"/>
            </a:br>
            <a:r>
              <a:rPr lang="de-DE" dirty="0"/>
              <a:t>schlank sind deine Füße.</a:t>
            </a:r>
            <a:br>
              <a:rPr lang="de-DE" dirty="0"/>
            </a:br>
            <a:r>
              <a:rPr lang="de-DE" dirty="0"/>
              <a:t>Wie schlank und biegsam</a:t>
            </a:r>
            <a:br>
              <a:rPr lang="de-DE" dirty="0"/>
            </a:br>
            <a:r>
              <a:rPr lang="de-DE" dirty="0"/>
              <a:t>– leicht umschling ich sie, –</a:t>
            </a:r>
            <a:br>
              <a:rPr lang="de-DE" dirty="0"/>
            </a:br>
            <a:r>
              <a:rPr lang="de-DE" dirty="0"/>
              <a:t>deine Hüften sind!</a:t>
            </a:r>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de-DE" i="1" dirty="0"/>
              <a:t>Ah mit einem schläft sie, </a:t>
            </a:r>
          </a:p>
          <a:p>
            <a:pPr>
              <a:buNone/>
            </a:pPr>
            <a:r>
              <a:rPr lang="de-DE" i="1" dirty="0"/>
              <a:t>Presst ihre Brüste  ihm auf  beide Augen</a:t>
            </a:r>
          </a:p>
          <a:p>
            <a:pPr>
              <a:buNone/>
            </a:pPr>
            <a:r>
              <a:rPr lang="de-DE" i="1" dirty="0"/>
              <a:t>Und winkt dem zweiten, der mit Netz und Beil</a:t>
            </a:r>
          </a:p>
          <a:p>
            <a:pPr>
              <a:buNone/>
            </a:pPr>
            <a:r>
              <a:rPr lang="de-DE" i="1" dirty="0"/>
              <a:t>Hervorkriecht hinterm Bett</a:t>
            </a:r>
            <a:endParaRPr lang="el-GR" i="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i="1" dirty="0" err="1"/>
              <a:t>Klytämnestra</a:t>
            </a:r>
            <a:endParaRPr lang="el-GR" dirty="0"/>
          </a:p>
        </p:txBody>
      </p:sp>
      <p:sp>
        <p:nvSpPr>
          <p:cNvPr id="3" name="2 - Θέση περιεχομένου"/>
          <p:cNvSpPr>
            <a:spLocks noGrp="1"/>
          </p:cNvSpPr>
          <p:nvPr>
            <p:ph idx="1"/>
          </p:nvPr>
        </p:nvSpPr>
        <p:spPr/>
        <p:txBody>
          <a:bodyPr>
            <a:normAutofit/>
          </a:bodyPr>
          <a:lstStyle/>
          <a:p>
            <a:r>
              <a:rPr lang="de-DE" i="1" dirty="0"/>
              <a:t>In dem breiten Fenster erscheint </a:t>
            </a:r>
            <a:r>
              <a:rPr lang="de-DE" i="1" dirty="0" err="1"/>
              <a:t>Klytämnestra</a:t>
            </a:r>
            <a:r>
              <a:rPr lang="de-DE" i="1" dirty="0"/>
              <a:t>. Ihr fahles, gedunsenes Gesicht, in dem grellen Licht der Fackeln, erscheint noch bleicher über dem scharlachroten Gewand. Sie stützt sich auf eine Vertraute, die dunkelviolett gekleidet ist, und auf einen elfenbeinernen, mit Edelsteinen geschmückten Stab. Eine gelbe Gestalt, mit zurückgekämmtem schwarzem Haar, einer Ägypterin ähnlich, mit glattem Gesicht, einer aufgerichteten Schlange gleichend, trägt ihr die Schleppe. Die Königin ist über und über bedeckt mit Edelsteinen und Talismanen. Ihre Arme sind voll Reifen, ihre Finger starren von Ringen. Die Lider ihrer Augen scheinen übermäßig groß, und es scheint ihr eine furchtbare Anstrengung zu kosten, sie offen zu halten.</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ANALOGIEN</a:t>
            </a:r>
            <a:endParaRPr lang="el-GR" dirty="0"/>
          </a:p>
        </p:txBody>
      </p:sp>
      <p:sp>
        <p:nvSpPr>
          <p:cNvPr id="3" name="2 - Θέση περιεχομένου"/>
          <p:cNvSpPr>
            <a:spLocks noGrp="1"/>
          </p:cNvSpPr>
          <p:nvPr>
            <p:ph idx="1"/>
          </p:nvPr>
        </p:nvSpPr>
        <p:spPr/>
        <p:txBody>
          <a:bodyPr>
            <a:normAutofit lnSpcReduction="10000"/>
          </a:bodyPr>
          <a:lstStyle/>
          <a:p>
            <a:r>
              <a:rPr lang="de-DE" b="1" i="1" dirty="0"/>
              <a:t>Analogien</a:t>
            </a:r>
          </a:p>
          <a:p>
            <a:pPr>
              <a:buNone/>
            </a:pPr>
            <a:r>
              <a:rPr lang="de-DE" dirty="0"/>
              <a:t>     Die Einflüsse sollten von Parallelphänomenen wie die Analogien</a:t>
            </a:r>
            <a:r>
              <a:rPr lang="de-DE" b="1" dirty="0"/>
              <a:t> </a:t>
            </a:r>
            <a:r>
              <a:rPr lang="de-DE" dirty="0"/>
              <a:t>unterschieden werden. </a:t>
            </a:r>
          </a:p>
          <a:p>
            <a:pPr>
              <a:buNone/>
            </a:pPr>
            <a:r>
              <a:rPr lang="de-DE" dirty="0"/>
              <a:t>	Analogien haben wir, wenn die Ähnlichkeiten zwischen Texten nicht auf Kontakt zurückzuführen sind. </a:t>
            </a:r>
          </a:p>
          <a:p>
            <a:pPr>
              <a:buNone/>
            </a:pPr>
            <a:r>
              <a:rPr lang="de-DE" dirty="0"/>
              <a:t>     Beispiel:</a:t>
            </a:r>
          </a:p>
          <a:p>
            <a:pPr algn="just">
              <a:buNone/>
            </a:pPr>
            <a:r>
              <a:rPr lang="de-DE" dirty="0"/>
              <a:t>	"The </a:t>
            </a:r>
            <a:r>
              <a:rPr lang="de-DE" dirty="0" err="1"/>
              <a:t>Rime</a:t>
            </a:r>
            <a:r>
              <a:rPr lang="de-DE" dirty="0"/>
              <a:t> </a:t>
            </a:r>
            <a:r>
              <a:rPr lang="de-DE" dirty="0" err="1"/>
              <a:t>of</a:t>
            </a:r>
            <a:r>
              <a:rPr lang="de-DE" dirty="0"/>
              <a:t> </a:t>
            </a:r>
            <a:r>
              <a:rPr lang="de-DE" dirty="0" err="1"/>
              <a:t>the</a:t>
            </a:r>
            <a:r>
              <a:rPr lang="de-DE" dirty="0"/>
              <a:t> </a:t>
            </a:r>
            <a:r>
              <a:rPr lang="de-DE" dirty="0" err="1"/>
              <a:t>Ancient</a:t>
            </a:r>
            <a:r>
              <a:rPr lang="de-DE" dirty="0"/>
              <a:t> Mariner" ("</a:t>
            </a:r>
            <a:r>
              <a:rPr lang="de-DE" i="1" dirty="0"/>
              <a:t>Ballade</a:t>
            </a:r>
            <a:r>
              <a:rPr lang="de-DE" dirty="0"/>
              <a:t> </a:t>
            </a:r>
            <a:r>
              <a:rPr lang="de-DE" i="1" dirty="0"/>
              <a:t>vom alten Seemann</a:t>
            </a:r>
            <a:r>
              <a:rPr lang="de-DE" dirty="0"/>
              <a:t>") von Samuel Taylor Coleridge und </a:t>
            </a:r>
            <a:r>
              <a:rPr lang="el-GR" i="1" dirty="0"/>
              <a:t>Ο Κρητικός</a:t>
            </a:r>
            <a:r>
              <a:rPr lang="de-DE" dirty="0"/>
              <a:t> von Dionyssios </a:t>
            </a:r>
            <a:r>
              <a:rPr lang="de-DE" dirty="0" err="1"/>
              <a:t>Solomos</a:t>
            </a:r>
            <a:r>
              <a:rPr lang="de-DE" dirty="0"/>
              <a:t> haben ähnliche Motive: Schiffbruch, Gefahr, Abenteuer, Visionen und Phantasmen. Es steht fest, dass der Eine das Werk des Anderen nicht kannte, die Ähnlichkeiten sind auf den gemeinsamen romantischen Hintergrund zurück zu führen. </a:t>
            </a:r>
            <a:endParaRPr lang="el-GR" dirty="0"/>
          </a:p>
          <a:p>
            <a:endParaRPr lang="de-DE" dirty="0"/>
          </a:p>
          <a:p>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de-DE" dirty="0" err="1"/>
              <a:t>Klytämnestra</a:t>
            </a:r>
            <a:r>
              <a:rPr lang="de-DE" dirty="0"/>
              <a:t>, Verdrängung</a:t>
            </a:r>
            <a:br>
              <a:rPr lang="de-DE" dirty="0"/>
            </a:br>
            <a:endParaRPr lang="el-GR" dirty="0"/>
          </a:p>
        </p:txBody>
      </p:sp>
      <p:sp>
        <p:nvSpPr>
          <p:cNvPr id="3" name="2 - Θέση περιεχομένου"/>
          <p:cNvSpPr>
            <a:spLocks noGrp="1"/>
          </p:cNvSpPr>
          <p:nvPr>
            <p:ph idx="1"/>
          </p:nvPr>
        </p:nvSpPr>
        <p:spPr/>
        <p:txBody>
          <a:bodyPr/>
          <a:lstStyle/>
          <a:p>
            <a:pPr>
              <a:buNone/>
            </a:pPr>
            <a:r>
              <a:rPr lang="de-DE" i="1" dirty="0"/>
              <a:t>Erst </a:t>
            </a:r>
            <a:r>
              <a:rPr lang="de-DE" i="1" dirty="0" err="1"/>
              <a:t>wars</a:t>
            </a:r>
            <a:r>
              <a:rPr lang="de-DE" i="1" dirty="0"/>
              <a:t> </a:t>
            </a:r>
            <a:r>
              <a:rPr lang="de-DE" i="1" dirty="0" err="1"/>
              <a:t>voher</a:t>
            </a:r>
            <a:endParaRPr lang="de-DE" i="1" dirty="0"/>
          </a:p>
          <a:p>
            <a:pPr>
              <a:buNone/>
            </a:pPr>
            <a:r>
              <a:rPr lang="de-DE" i="1" dirty="0"/>
              <a:t> dann </a:t>
            </a:r>
            <a:r>
              <a:rPr lang="de-DE" i="1" dirty="0" err="1"/>
              <a:t>wars</a:t>
            </a:r>
            <a:r>
              <a:rPr lang="de-DE" i="1" dirty="0"/>
              <a:t> vorbei - dazwischen habe ich nichts getan</a:t>
            </a:r>
          </a:p>
          <a:p>
            <a:pPr>
              <a:buNone/>
            </a:pPr>
            <a:endParaRPr lang="de-DE" i="1" dirty="0"/>
          </a:p>
          <a:p>
            <a:pPr>
              <a:buNone/>
            </a:pPr>
            <a:r>
              <a:rPr lang="de-DE" dirty="0"/>
              <a:t>Aufgabe des Analytikers: das Verdrängte ans Licht zu bringen</a:t>
            </a:r>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err="1"/>
              <a:t>Klytämnestra</a:t>
            </a:r>
            <a:endParaRPr lang="el-GR" dirty="0"/>
          </a:p>
        </p:txBody>
      </p:sp>
      <p:sp>
        <p:nvSpPr>
          <p:cNvPr id="3" name="2 - Θέση περιεχομένου"/>
          <p:cNvSpPr>
            <a:spLocks noGrp="1"/>
          </p:cNvSpPr>
          <p:nvPr>
            <p:ph idx="1"/>
          </p:nvPr>
        </p:nvSpPr>
        <p:spPr/>
        <p:txBody>
          <a:bodyPr>
            <a:normAutofit fontScale="85000" lnSpcReduction="10000"/>
          </a:bodyPr>
          <a:lstStyle/>
          <a:p>
            <a:pPr>
              <a:buNone/>
            </a:pPr>
            <a:r>
              <a:rPr lang="de-DE" i="1" dirty="0"/>
              <a:t>Und ich tu den Mund auf,</a:t>
            </a:r>
          </a:p>
          <a:p>
            <a:pPr>
              <a:buNone/>
            </a:pPr>
            <a:r>
              <a:rPr lang="de-DE" i="1" dirty="0"/>
              <a:t>da schreit </a:t>
            </a:r>
            <a:r>
              <a:rPr lang="de-DE" i="1" dirty="0" err="1"/>
              <a:t>Ägisth</a:t>
            </a:r>
            <a:r>
              <a:rPr lang="de-DE" i="1" dirty="0"/>
              <a:t>, und was er schreit, das ist mir</a:t>
            </a:r>
          </a:p>
          <a:p>
            <a:pPr>
              <a:buNone/>
            </a:pPr>
            <a:r>
              <a:rPr lang="de-DE" i="1" dirty="0" err="1"/>
              <a:t>verhaßt</a:t>
            </a:r>
            <a:r>
              <a:rPr lang="de-DE" i="1" dirty="0"/>
              <a:t>, aufbäumen will ich mich und stärker</a:t>
            </a:r>
          </a:p>
          <a:p>
            <a:pPr>
              <a:buNone/>
            </a:pPr>
            <a:r>
              <a:rPr lang="de-DE" i="1" dirty="0"/>
              <a:t>als seine Worte sein – und finde nichts,</a:t>
            </a:r>
          </a:p>
          <a:p>
            <a:pPr>
              <a:buNone/>
            </a:pPr>
            <a:r>
              <a:rPr lang="de-DE" i="1" dirty="0"/>
              <a:t>Ich finde nichts! ich weiß auf einmal nicht,</a:t>
            </a:r>
          </a:p>
          <a:p>
            <a:pPr>
              <a:buNone/>
            </a:pPr>
            <a:r>
              <a:rPr lang="de-DE" i="1" dirty="0"/>
              <a:t>ob er das heut gesagt hat, was vor Wut</a:t>
            </a:r>
          </a:p>
          <a:p>
            <a:pPr>
              <a:buNone/>
            </a:pPr>
            <a:r>
              <a:rPr lang="de-DE" i="1" dirty="0"/>
              <a:t>mich zittern macht, ob heute oder einmal</a:t>
            </a:r>
          </a:p>
          <a:p>
            <a:pPr>
              <a:buNone/>
            </a:pPr>
            <a:r>
              <a:rPr lang="de-DE" i="1" dirty="0"/>
              <a:t>vor langer Zeit; dann </a:t>
            </a:r>
            <a:r>
              <a:rPr lang="de-DE" i="1" dirty="0" err="1"/>
              <a:t>schwindelts</a:t>
            </a:r>
            <a:r>
              <a:rPr lang="de-DE" i="1" dirty="0"/>
              <a:t> mich, ich weiß</a:t>
            </a:r>
          </a:p>
          <a:p>
            <a:pPr>
              <a:buNone/>
            </a:pPr>
            <a:r>
              <a:rPr lang="de-DE" i="1" dirty="0"/>
              <a:t>auf einmal nicht mehr, wer ich bin, und das ist</a:t>
            </a:r>
          </a:p>
          <a:p>
            <a:pPr>
              <a:buNone/>
            </a:pPr>
            <a:r>
              <a:rPr lang="de-DE" i="1" dirty="0"/>
              <a:t>das Grauen, das heißt mit lebendigem Leib</a:t>
            </a:r>
          </a:p>
          <a:p>
            <a:pPr>
              <a:buNone/>
            </a:pPr>
            <a:r>
              <a:rPr lang="en-US" i="1" dirty="0"/>
              <a:t>ins Chaos </a:t>
            </a:r>
            <a:r>
              <a:rPr lang="en-US" i="1" dirty="0" err="1"/>
              <a:t>sinken</a:t>
            </a:r>
            <a:endParaRPr lang="el-GR" i="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err="1"/>
              <a:t>Klytämnestra</a:t>
            </a:r>
            <a:endParaRPr lang="el-GR" dirty="0"/>
          </a:p>
        </p:txBody>
      </p:sp>
      <p:sp>
        <p:nvSpPr>
          <p:cNvPr id="3" name="2 - Θέση περιεχομένου"/>
          <p:cNvSpPr>
            <a:spLocks noGrp="1"/>
          </p:cNvSpPr>
          <p:nvPr>
            <p:ph idx="1"/>
          </p:nvPr>
        </p:nvSpPr>
        <p:spPr/>
        <p:txBody>
          <a:bodyPr>
            <a:normAutofit fontScale="85000" lnSpcReduction="10000"/>
          </a:bodyPr>
          <a:lstStyle/>
          <a:p>
            <a:pPr>
              <a:buNone/>
            </a:pPr>
            <a:r>
              <a:rPr lang="de-DE" dirty="0"/>
              <a:t>….nichts ist es, nicht einmal ein Alp, und dennoch,</a:t>
            </a:r>
          </a:p>
          <a:p>
            <a:pPr>
              <a:buNone/>
            </a:pPr>
            <a:r>
              <a:rPr lang="de-DE" dirty="0"/>
              <a:t>es ist so fürchterlich, </a:t>
            </a:r>
            <a:r>
              <a:rPr lang="de-DE" dirty="0" err="1"/>
              <a:t>daί</a:t>
            </a:r>
            <a:r>
              <a:rPr lang="de-DE" dirty="0"/>
              <a:t> meine Seele</a:t>
            </a:r>
          </a:p>
          <a:p>
            <a:pPr>
              <a:buNone/>
            </a:pPr>
            <a:r>
              <a:rPr lang="de-DE" dirty="0"/>
              <a:t>sich wünscht, erhängt zu sein, und jedes Glied</a:t>
            </a:r>
          </a:p>
          <a:p>
            <a:pPr>
              <a:buNone/>
            </a:pPr>
            <a:r>
              <a:rPr lang="de-DE" dirty="0"/>
              <a:t>an mir lechzt nach dem Tod, und dabei leb ich</a:t>
            </a:r>
          </a:p>
          <a:p>
            <a:pPr>
              <a:buNone/>
            </a:pPr>
            <a:r>
              <a:rPr lang="de-DE" dirty="0"/>
              <a:t>und bin nicht einmal krank: du siehst mich doch:</a:t>
            </a:r>
          </a:p>
          <a:p>
            <a:pPr>
              <a:buNone/>
            </a:pPr>
            <a:r>
              <a:rPr lang="de-DE" dirty="0" err="1"/>
              <a:t>seh</a:t>
            </a:r>
            <a:r>
              <a:rPr lang="de-DE" dirty="0"/>
              <a:t> ich wie eine Kranke? Kann man denn</a:t>
            </a:r>
          </a:p>
          <a:p>
            <a:pPr>
              <a:buNone/>
            </a:pPr>
            <a:r>
              <a:rPr lang="de-DE" dirty="0"/>
              <a:t>vergehen, lebend, wie ein faules Aas?</a:t>
            </a:r>
          </a:p>
          <a:p>
            <a:pPr>
              <a:buNone/>
            </a:pPr>
            <a:r>
              <a:rPr lang="de-DE" dirty="0"/>
              <a:t>kann man zerfallen, wenn man gar nicht krank ist?</a:t>
            </a:r>
          </a:p>
          <a:p>
            <a:pPr>
              <a:buNone/>
            </a:pPr>
            <a:r>
              <a:rPr lang="de-DE" dirty="0"/>
              <a:t>zerfallen wachen Sinnes, wie ein Kleid,</a:t>
            </a:r>
          </a:p>
          <a:p>
            <a:pPr>
              <a:buNone/>
            </a:pPr>
            <a:r>
              <a:rPr lang="de-DE" dirty="0"/>
              <a:t>zerfressen von den Motten? Und dann schlaf ich</a:t>
            </a:r>
          </a:p>
          <a:p>
            <a:pPr>
              <a:buNone/>
            </a:pPr>
            <a:r>
              <a:rPr lang="de-DE" dirty="0"/>
              <a:t>und träume, träume! </a:t>
            </a:r>
            <a:r>
              <a:rPr lang="de-DE" dirty="0" err="1"/>
              <a:t>Daß</a:t>
            </a:r>
            <a:r>
              <a:rPr lang="de-DE" dirty="0"/>
              <a:t> mir in den Knochen das Mark sich löst , und taumle wieder auf,</a:t>
            </a:r>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Elektra, Erkennungsszene</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b="1" dirty="0"/>
              <a:t>OREST.</a:t>
            </a:r>
          </a:p>
          <a:p>
            <a:pPr>
              <a:buNone/>
            </a:pPr>
            <a:r>
              <a:rPr lang="de-DE" dirty="0"/>
              <a:t>So hast du nichts auf Erden, was dir lieb ist,</a:t>
            </a:r>
          </a:p>
          <a:p>
            <a:pPr>
              <a:buNone/>
            </a:pPr>
            <a:r>
              <a:rPr lang="de-DE" dirty="0" err="1"/>
              <a:t>daß</a:t>
            </a:r>
            <a:r>
              <a:rPr lang="de-DE" dirty="0"/>
              <a:t> du ein Etwas aus der Erde scharren</a:t>
            </a:r>
          </a:p>
          <a:p>
            <a:pPr>
              <a:buNone/>
            </a:pPr>
            <a:r>
              <a:rPr lang="de-DE" dirty="0"/>
              <a:t>und küssen willst? bist denn du ganz allein?</a:t>
            </a:r>
          </a:p>
          <a:p>
            <a:r>
              <a:rPr lang="en-US" b="1" dirty="0"/>
              <a:t>ELEKTRA.</a:t>
            </a:r>
          </a:p>
          <a:p>
            <a:pPr>
              <a:buNone/>
            </a:pPr>
            <a:r>
              <a:rPr lang="de-DE" dirty="0"/>
              <a:t>Ich bin nicht Mutter, habe keine Mutter,</a:t>
            </a:r>
          </a:p>
          <a:p>
            <a:pPr>
              <a:buNone/>
            </a:pPr>
            <a:r>
              <a:rPr lang="de-DE" dirty="0"/>
              <a:t>bin kein Geschwister, habe kein Geschwister,</a:t>
            </a:r>
          </a:p>
          <a:p>
            <a:pPr>
              <a:buNone/>
            </a:pPr>
            <a:r>
              <a:rPr lang="de-DE" dirty="0"/>
              <a:t>lieg vor der Tür und bin doch nicht der Wachhund,</a:t>
            </a:r>
          </a:p>
          <a:p>
            <a:pPr>
              <a:buNone/>
            </a:pPr>
            <a:r>
              <a:rPr lang="de-DE" dirty="0"/>
              <a:t>ich </a:t>
            </a:r>
            <a:r>
              <a:rPr lang="de-DE" dirty="0" err="1"/>
              <a:t>red</a:t>
            </a:r>
            <a:r>
              <a:rPr lang="de-DE" dirty="0"/>
              <a:t> und stehe doch nicht Rede, lebe</a:t>
            </a:r>
          </a:p>
          <a:p>
            <a:pPr>
              <a:buNone/>
            </a:pPr>
            <a:r>
              <a:rPr lang="de-DE" dirty="0"/>
              <a:t>und lebe nicht, hab langes Haar und fühle</a:t>
            </a:r>
          </a:p>
          <a:p>
            <a:pPr>
              <a:buNone/>
            </a:pPr>
            <a:r>
              <a:rPr lang="de-DE" dirty="0"/>
              <a:t>doch nichts von dem, was Weiber, heißt es, fühlen:</a:t>
            </a:r>
          </a:p>
          <a:p>
            <a:pPr>
              <a:buNone/>
            </a:pPr>
            <a:r>
              <a:rPr lang="de-DE" dirty="0"/>
              <a:t>kurz, bitte, geh und </a:t>
            </a:r>
            <a:r>
              <a:rPr lang="de-DE" dirty="0" err="1"/>
              <a:t>laß</a:t>
            </a:r>
            <a:r>
              <a:rPr lang="de-DE" dirty="0"/>
              <a:t> mich! </a:t>
            </a:r>
            <a:r>
              <a:rPr lang="de-DE" dirty="0" err="1"/>
              <a:t>Laß</a:t>
            </a:r>
            <a:r>
              <a:rPr lang="de-DE" dirty="0"/>
              <a:t> mich! </a:t>
            </a:r>
            <a:r>
              <a:rPr lang="de-DE" dirty="0" err="1"/>
              <a:t>laß</a:t>
            </a:r>
            <a:r>
              <a:rPr lang="de-DE" dirty="0"/>
              <a:t> mich!</a:t>
            </a:r>
            <a:endParaRPr lang="el-G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n-US" b="1" dirty="0"/>
              <a:t>OREST.</a:t>
            </a:r>
          </a:p>
          <a:p>
            <a:pPr>
              <a:buNone/>
            </a:pPr>
            <a:r>
              <a:rPr lang="en-US" dirty="0"/>
              <a:t>Elektra mu</a:t>
            </a:r>
            <a:r>
              <a:rPr lang="de-DE" dirty="0"/>
              <a:t>ß</a:t>
            </a:r>
            <a:endParaRPr lang="el-GR" dirty="0"/>
          </a:p>
          <a:p>
            <a:pPr>
              <a:buNone/>
            </a:pPr>
            <a:r>
              <a:rPr lang="de-DE" dirty="0"/>
              <a:t>zehn Jahre jünger sein als du. Elektra</a:t>
            </a:r>
          </a:p>
          <a:p>
            <a:pPr>
              <a:buNone/>
            </a:pPr>
            <a:r>
              <a:rPr lang="de-DE" dirty="0"/>
              <a:t>ist groß, ihr Aug ist traurig, aber sanft,</a:t>
            </a:r>
          </a:p>
          <a:p>
            <a:pPr>
              <a:buNone/>
            </a:pPr>
            <a:r>
              <a:rPr lang="de-DE" dirty="0"/>
              <a:t>wo deins voll Blut und </a:t>
            </a:r>
            <a:r>
              <a:rPr lang="de-DE" dirty="0" err="1"/>
              <a:t>Haß</a:t>
            </a:r>
            <a:r>
              <a:rPr lang="de-DE" dirty="0"/>
              <a:t>.</a:t>
            </a:r>
            <a:endParaRPr lang="el-G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n-US" b="1" dirty="0"/>
              <a:t>ELEKTRA </a:t>
            </a:r>
            <a:r>
              <a:rPr lang="en-US" i="1" dirty="0" err="1"/>
              <a:t>ganz</a:t>
            </a:r>
            <a:r>
              <a:rPr lang="en-US" i="1" dirty="0"/>
              <a:t> </a:t>
            </a:r>
            <a:r>
              <a:rPr lang="en-US" i="1" dirty="0" err="1"/>
              <a:t>leise</a:t>
            </a:r>
            <a:r>
              <a:rPr lang="en-US" i="1" dirty="0"/>
              <a:t>, </a:t>
            </a:r>
            <a:r>
              <a:rPr lang="en-US" i="1" dirty="0" err="1"/>
              <a:t>bebend</a:t>
            </a:r>
            <a:r>
              <a:rPr lang="en-US" i="1" dirty="0"/>
              <a:t>.</a:t>
            </a:r>
          </a:p>
          <a:p>
            <a:pPr>
              <a:buNone/>
            </a:pPr>
            <a:r>
              <a:rPr lang="en-US" dirty="0" err="1"/>
              <a:t>Orest</a:t>
            </a:r>
            <a:r>
              <a:rPr lang="en-US" dirty="0"/>
              <a:t>!</a:t>
            </a:r>
          </a:p>
          <a:p>
            <a:pPr>
              <a:buNone/>
            </a:pPr>
            <a:r>
              <a:rPr lang="de-DE" dirty="0"/>
              <a:t>Es rührt sich niemand. O </a:t>
            </a:r>
            <a:r>
              <a:rPr lang="de-DE" dirty="0" err="1"/>
              <a:t>laß</a:t>
            </a:r>
            <a:r>
              <a:rPr lang="de-DE" dirty="0"/>
              <a:t> deine Augen</a:t>
            </a:r>
          </a:p>
          <a:p>
            <a:pPr>
              <a:buNone/>
            </a:pPr>
            <a:r>
              <a:rPr lang="de-DE" dirty="0"/>
              <a:t>mich sehen! Nein, du sollst mich nicht berühren!</a:t>
            </a:r>
          </a:p>
          <a:p>
            <a:pPr>
              <a:buNone/>
            </a:pPr>
            <a:r>
              <a:rPr lang="de-DE" dirty="0"/>
              <a:t>Tritt weg, ich schäme mich vor dir. Ich weiß nicht,</a:t>
            </a:r>
          </a:p>
          <a:p>
            <a:pPr>
              <a:buNone/>
            </a:pPr>
            <a:r>
              <a:rPr lang="en-US" dirty="0" err="1"/>
              <a:t>wie</a:t>
            </a:r>
            <a:r>
              <a:rPr lang="en-US" dirty="0"/>
              <a:t> du </a:t>
            </a:r>
            <a:r>
              <a:rPr lang="en-US" dirty="0" err="1"/>
              <a:t>mich</a:t>
            </a:r>
            <a:r>
              <a:rPr lang="en-US" dirty="0"/>
              <a:t> </a:t>
            </a:r>
            <a:r>
              <a:rPr lang="en-US" dirty="0" err="1"/>
              <a:t>ansiehst</a:t>
            </a:r>
            <a:r>
              <a:rPr lang="en-US" dirty="0"/>
              <a:t>.</a:t>
            </a:r>
          </a:p>
          <a:p>
            <a:pPr>
              <a:buNone/>
            </a:pPr>
            <a:r>
              <a:rPr lang="de-DE" dirty="0"/>
              <a:t>Ich bin nur mehr der Leichnam deiner Schwester,</a:t>
            </a:r>
          </a:p>
          <a:p>
            <a:pPr>
              <a:buNone/>
            </a:pPr>
            <a:r>
              <a:rPr lang="de-DE" dirty="0"/>
              <a:t>mein armes Kind. Ich weiß, es schaudert dich vor mir. Und war doch </a:t>
            </a:r>
            <a:r>
              <a:rPr lang="de-DE"/>
              <a:t>eines Königs </a:t>
            </a:r>
            <a:r>
              <a:rPr lang="de-DE" dirty="0"/>
              <a:t>Tochter!</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de-DE" dirty="0"/>
              <a:t>Topoi</a:t>
            </a:r>
          </a:p>
          <a:p>
            <a:r>
              <a:rPr lang="de-DE" dirty="0"/>
              <a:t>Zu unterscheiden sind die Einflüsse auch von den literarischen </a:t>
            </a:r>
            <a:r>
              <a:rPr lang="de-DE" b="1" dirty="0"/>
              <a:t>Topoi</a:t>
            </a:r>
            <a:r>
              <a:rPr lang="de-DE" dirty="0"/>
              <a:t>, die mit dem Inhalt oder mit der Form zu tun haben. </a:t>
            </a:r>
          </a:p>
          <a:p>
            <a:pPr>
              <a:buNone/>
            </a:pPr>
            <a:r>
              <a:rPr lang="de-DE" dirty="0"/>
              <a:t>	Allgemeine Themen wie die Natur, die Liebe, der Krieg, oder Formen, z.B. eine Ballade, oder ein Sonett.  </a:t>
            </a:r>
            <a:endParaRPr lang="el-GR" dirty="0"/>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Einflussstudien </a:t>
            </a:r>
            <a:endParaRPr lang="el-GR" dirty="0"/>
          </a:p>
        </p:txBody>
      </p:sp>
      <p:sp>
        <p:nvSpPr>
          <p:cNvPr id="3" name="2 - Θέση περιεχομένου"/>
          <p:cNvSpPr>
            <a:spLocks noGrp="1"/>
          </p:cNvSpPr>
          <p:nvPr>
            <p:ph idx="1"/>
          </p:nvPr>
        </p:nvSpPr>
        <p:spPr>
          <a:xfrm>
            <a:off x="1715454" y="2075737"/>
            <a:ext cx="5713092" cy="4000066"/>
          </a:xfrm>
        </p:spPr>
        <p:txBody>
          <a:bodyPr>
            <a:normAutofit/>
          </a:bodyPr>
          <a:lstStyle/>
          <a:p>
            <a:r>
              <a:rPr lang="de-DE" dirty="0"/>
              <a:t>Die Einflussstudien sind immer mit  einer Quellenforschung engverbunden.  </a:t>
            </a:r>
            <a:endParaRPr lang="el-GR" dirty="0"/>
          </a:p>
          <a:p>
            <a:r>
              <a:rPr lang="de-DE" dirty="0"/>
              <a:t>Bei der älteren Komparatistik wurden diese Forschungen positivistisch getrieben, rein genetisch als „Ursache – Wirkung“. Bei diesen älteren Studien wurde das erste Werk immer höher bewertet. Die Macht/ die Stärke, die Herrschaft der gebenden, der beeinflussenden Kultur. </a:t>
            </a:r>
            <a:endParaRPr lang="el-GR" dirty="0"/>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b="1" dirty="0"/>
              <a:t>Rezeptionstheorie</a:t>
            </a:r>
            <a:br>
              <a:rPr lang="el-GR" dirty="0"/>
            </a:br>
            <a:endParaRPr lang="el-GR" dirty="0"/>
          </a:p>
        </p:txBody>
      </p:sp>
      <p:sp>
        <p:nvSpPr>
          <p:cNvPr id="3" name="2 - Θέση περιεχομένου"/>
          <p:cNvSpPr>
            <a:spLocks noGrp="1"/>
          </p:cNvSpPr>
          <p:nvPr>
            <p:ph idx="1"/>
          </p:nvPr>
        </p:nvSpPr>
        <p:spPr>
          <a:xfrm>
            <a:off x="395536" y="1556792"/>
            <a:ext cx="7467600" cy="4873752"/>
          </a:xfrm>
        </p:spPr>
        <p:txBody>
          <a:bodyPr>
            <a:normAutofit/>
          </a:bodyPr>
          <a:lstStyle/>
          <a:p>
            <a:r>
              <a:rPr lang="de-DE" dirty="0"/>
              <a:t>Hans Robert </a:t>
            </a:r>
            <a:r>
              <a:rPr lang="de-DE" dirty="0" err="1"/>
              <a:t>Jauss</a:t>
            </a:r>
            <a:r>
              <a:rPr lang="de-DE" dirty="0"/>
              <a:t>, </a:t>
            </a:r>
            <a:r>
              <a:rPr lang="de-DE" i="1" dirty="0"/>
              <a:t>Literaturgeschichte als Provokation der Literaturwissenschaft</a:t>
            </a:r>
            <a:r>
              <a:rPr lang="de-DE" dirty="0"/>
              <a:t>,  1967</a:t>
            </a:r>
            <a:endParaRPr lang="el-GR" dirty="0"/>
          </a:p>
          <a:p>
            <a:r>
              <a:rPr lang="de-DE" u="sng" dirty="0"/>
              <a:t>Formen der Rezeption: </a:t>
            </a:r>
            <a:endParaRPr lang="el-GR" u="sng" dirty="0"/>
          </a:p>
          <a:p>
            <a:r>
              <a:rPr lang="de-DE" dirty="0"/>
              <a:t>Passive Rezeption</a:t>
            </a:r>
            <a:endParaRPr lang="el-GR" dirty="0"/>
          </a:p>
          <a:p>
            <a:r>
              <a:rPr lang="de-DE" dirty="0"/>
              <a:t>Reproduzierende Rezeption</a:t>
            </a:r>
            <a:endParaRPr lang="el-GR" dirty="0"/>
          </a:p>
          <a:p>
            <a:r>
              <a:rPr lang="de-DE" dirty="0"/>
              <a:t>Produktive Rezeption</a:t>
            </a:r>
            <a:endParaRPr lang="el-GR" dirty="0"/>
          </a:p>
          <a:p>
            <a:endParaRPr lang="el-GR" dirty="0"/>
          </a:p>
        </p:txBody>
      </p:sp>
    </p:spTree>
  </p:cSld>
  <p:clrMapOvr>
    <a:masterClrMapping/>
  </p:clrMapOvr>
</p:sld>
</file>

<file path=ppt/theme/theme1.xml><?xml version="1.0" encoding="utf-8"?>
<a:theme xmlns:a="http://schemas.openxmlformats.org/drawingml/2006/main" name="Μέρισμα">
  <a:themeElements>
    <a:clrScheme name="Μέρισμ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Μέρισμ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Μέρισμ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TM03457464[[fn=Μέρισμα]]</Template>
  <TotalTime>1430</TotalTime>
  <Words>4209</Words>
  <Application>Microsoft Office PowerPoint</Application>
  <PresentationFormat>Προβολή στην οθόνη (4:3)</PresentationFormat>
  <Paragraphs>250</Paragraphs>
  <Slides>65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65</vt:i4>
      </vt:variant>
    </vt:vector>
  </HeadingPairs>
  <TitlesOfParts>
    <vt:vector size="69" baseType="lpstr">
      <vt:lpstr>Corbel</vt:lpstr>
      <vt:lpstr>Gill Sans MT</vt:lpstr>
      <vt:lpstr>Wingdings 2</vt:lpstr>
      <vt:lpstr>Μέρισμα</vt:lpstr>
      <vt:lpstr>    Einfluss. Rezeption </vt:lpstr>
      <vt:lpstr>Einfluss</vt:lpstr>
      <vt:lpstr>Einfluss</vt:lpstr>
      <vt:lpstr>Παρουσίαση του PowerPoint</vt:lpstr>
      <vt:lpstr>Παρουσίαση του PowerPoint</vt:lpstr>
      <vt:lpstr>ANALOGIEN</vt:lpstr>
      <vt:lpstr>Παρουσίαση του PowerPoint</vt:lpstr>
      <vt:lpstr>Einflussstudien </vt:lpstr>
      <vt:lpstr>Rezeptionstheorie </vt:lpstr>
      <vt:lpstr>Παρουσίαση του PowerPoint</vt:lpstr>
      <vt:lpstr>Produktive Rezeption </vt:lpstr>
      <vt:lpstr>Παρουσίαση του PowerPoint</vt:lpstr>
      <vt:lpstr>Harold Bloom, The anxiety of influence: A Theory of Poetry (1973)</vt:lpstr>
      <vt:lpstr>Παρουσίαση του PowerPoint</vt:lpstr>
      <vt:lpstr>bLOOM</vt:lpstr>
      <vt:lpstr>Hugo von Hofmannsthal, Elektra (1903) </vt:lpstr>
      <vt:lpstr>Hugo von Hofmannsthal (1874-1929)</vt:lpstr>
      <vt:lpstr>Entstehung/ Quellenforschung Notiz hofmannsthals</vt:lpstr>
      <vt:lpstr>Παρουσίαση του PowerPoint</vt:lpstr>
      <vt:lpstr>Παρουσίαση του PowerPoint</vt:lpstr>
      <vt:lpstr>Johann Wolfgang von Goethe (1749–1832) </vt:lpstr>
      <vt:lpstr>Goethe, Iphigenie auf Tauris (1786)</vt:lpstr>
      <vt:lpstr>Hofmannsthal - Goethe</vt:lpstr>
      <vt:lpstr>Hofmannsthal, Griechenland (1922)</vt:lpstr>
      <vt:lpstr>Juno ludovisi</vt:lpstr>
      <vt:lpstr>     Mittler zwischen Mythos und Moderne</vt:lpstr>
      <vt:lpstr>Mittler…</vt:lpstr>
      <vt:lpstr>Bachofen</vt:lpstr>
      <vt:lpstr>Bachofen</vt:lpstr>
      <vt:lpstr>Erwin Rohde  </vt:lpstr>
      <vt:lpstr>Friedrich Nietzsche, Die Geburt der Tragödie aus dem Geiste der Musik (1872)</vt:lpstr>
      <vt:lpstr>Hofmannsthal, Wir müssen uns den Schauer des Mythos neu schaffen….</vt:lpstr>
      <vt:lpstr>  Szenische Vorschriften zu Elektra, Hugo von Hofmannsthal(1903)</vt:lpstr>
      <vt:lpstr>Szenische Vorschriften zu Elektra</vt:lpstr>
      <vt:lpstr>Szenische Vorschriften zu Elektra</vt:lpstr>
      <vt:lpstr>Freud</vt:lpstr>
      <vt:lpstr>Freud – Breuer , Studien über Hysterie (1895)</vt:lpstr>
      <vt:lpstr>Dialog Hofmannsthal - Sophokles</vt:lpstr>
      <vt:lpstr>Dialog Hofmannsthal - Sophokles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Hofmannsthal - Sophokles</vt:lpstr>
      <vt:lpstr>Hofmannsthal - Sophokles</vt:lpstr>
      <vt:lpstr>Παρουσίαση του PowerPoint</vt:lpstr>
      <vt:lpstr>Παρουσίαση του PowerPoint</vt:lpstr>
      <vt:lpstr>Zusammenarbeit mit Max Reinhardt </vt:lpstr>
      <vt:lpstr>Gertrud Eysold </vt:lpstr>
      <vt:lpstr>Παρουσίαση του PowerPoint</vt:lpstr>
      <vt:lpstr>Freud – Breuer , Studien über Hysterie (1895)</vt:lpstr>
      <vt:lpstr>Elektra – Anna O.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Klytämnestra</vt:lpstr>
      <vt:lpstr>Klytämnestra, Verdrängung </vt:lpstr>
      <vt:lpstr>Klytämnestra</vt:lpstr>
      <vt:lpstr>Klytämnestra</vt:lpstr>
      <vt:lpstr>Elektra, Erkennungsszene</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Einfluss. Rezeption </dc:title>
  <dc:creator>Αnastasia Antonopoulou</dc:creator>
  <cp:lastModifiedBy>Anastasia Antonopoulou</cp:lastModifiedBy>
  <cp:revision>73</cp:revision>
  <dcterms:created xsi:type="dcterms:W3CDTF">2018-10-28T19:06:49Z</dcterms:created>
  <dcterms:modified xsi:type="dcterms:W3CDTF">2024-04-01T17:43:07Z</dcterms:modified>
</cp:coreProperties>
</file>