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38" r:id="rId1"/>
  </p:sldMasterIdLst>
  <p:sldIdLst>
    <p:sldId id="318" r:id="rId2"/>
    <p:sldId id="257" r:id="rId3"/>
    <p:sldId id="258" r:id="rId4"/>
    <p:sldId id="259" r:id="rId5"/>
    <p:sldId id="260" r:id="rId6"/>
    <p:sldId id="263" r:id="rId7"/>
    <p:sldId id="261" r:id="rId8"/>
    <p:sldId id="319" r:id="rId9"/>
    <p:sldId id="320" r:id="rId10"/>
    <p:sldId id="262" r:id="rId11"/>
    <p:sldId id="264" r:id="rId12"/>
    <p:sldId id="265" r:id="rId13"/>
    <p:sldId id="304" r:id="rId14"/>
    <p:sldId id="267" r:id="rId15"/>
    <p:sldId id="268" r:id="rId16"/>
    <p:sldId id="269" r:id="rId17"/>
    <p:sldId id="270" r:id="rId18"/>
    <p:sldId id="272" r:id="rId19"/>
    <p:sldId id="273" r:id="rId20"/>
    <p:sldId id="274" r:id="rId21"/>
    <p:sldId id="275" r:id="rId22"/>
    <p:sldId id="276" r:id="rId23"/>
    <p:sldId id="317" r:id="rId24"/>
    <p:sldId id="312" r:id="rId25"/>
    <p:sldId id="277" r:id="rId26"/>
    <p:sldId id="278" r:id="rId27"/>
    <p:sldId id="292" r:id="rId28"/>
    <p:sldId id="285" r:id="rId29"/>
    <p:sldId id="293" r:id="rId30"/>
    <p:sldId id="286" r:id="rId31"/>
    <p:sldId id="294" r:id="rId32"/>
    <p:sldId id="288" r:id="rId33"/>
    <p:sldId id="289" r:id="rId34"/>
    <p:sldId id="290" r:id="rId35"/>
    <p:sldId id="295" r:id="rId36"/>
    <p:sldId id="280" r:id="rId37"/>
    <p:sldId id="281" r:id="rId38"/>
    <p:sldId id="283" r:id="rId39"/>
    <p:sldId id="284" r:id="rId40"/>
    <p:sldId id="282" r:id="rId41"/>
    <p:sldId id="296" r:id="rId42"/>
    <p:sldId id="297" r:id="rId43"/>
    <p:sldId id="298" r:id="rId44"/>
    <p:sldId id="299" r:id="rId45"/>
    <p:sldId id="300" r:id="rId46"/>
    <p:sldId id="315" r:id="rId47"/>
    <p:sldId id="301" r:id="rId48"/>
    <p:sldId id="302" r:id="rId49"/>
    <p:sldId id="303" r:id="rId50"/>
    <p:sldId id="305" r:id="rId51"/>
    <p:sldId id="306" r:id="rId52"/>
    <p:sldId id="307" r:id="rId53"/>
    <p:sldId id="308" r:id="rId54"/>
    <p:sldId id="323" r:id="rId55"/>
    <p:sldId id="309" r:id="rId56"/>
    <p:sldId id="310" r:id="rId57"/>
    <p:sldId id="31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940" y="5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a:xfrm>
            <a:off x="2692397" y="5037663"/>
            <a:ext cx="5214635" cy="279400"/>
          </a:xfrm>
        </p:spPr>
        <p:txBody>
          <a:bodyPr/>
          <a:lstStyle/>
          <a:p>
            <a:endParaRPr lang="el-GR"/>
          </a:p>
        </p:txBody>
      </p:sp>
      <p:sp>
        <p:nvSpPr>
          <p:cNvPr id="6" name="Slide Number Placeholder 5"/>
          <p:cNvSpPr>
            <a:spLocks noGrp="1"/>
          </p:cNvSpPr>
          <p:nvPr>
            <p:ph type="sldNum" sz="quarter" idx="12"/>
          </p:nvPr>
        </p:nvSpPr>
        <p:spPr>
          <a:xfrm>
            <a:off x="8956900" y="5037663"/>
            <a:ext cx="551167" cy="279400"/>
          </a:xfrm>
        </p:spPr>
        <p:txBody>
          <a:bodyPr/>
          <a:lstStyle/>
          <a:p>
            <a:fld id="{4237286A-750C-49F8-A357-8FBB0619279F}" type="slidenum">
              <a:rPr lang="el-GR" smtClean="0"/>
              <a:pPr/>
              <a:t>‹#›</a:t>
            </a:fld>
            <a:endParaRPr lang="el-G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139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349D3C1-8E93-414F-A9B1-B05B8C1FC370}" type="datetimeFigureOut">
              <a:rPr lang="el-GR" smtClean="0"/>
              <a:pPr/>
              <a:t>2/4/2024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237286A-750C-49F8-A357-8FBB0619279F}" type="slidenum">
              <a:rPr lang="el-GR" smtClean="0"/>
              <a:pPr/>
              <a:t>‹#›</a:t>
            </a:fld>
            <a:endParaRPr lang="el-GR"/>
          </a:p>
        </p:txBody>
      </p:sp>
    </p:spTree>
    <p:extLst>
      <p:ext uri="{BB962C8B-B14F-4D97-AF65-F5344CB8AC3E}">
        <p14:creationId xmlns:p14="http://schemas.microsoft.com/office/powerpoint/2010/main" val="404485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174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4012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spTree>
    <p:extLst>
      <p:ext uri="{BB962C8B-B14F-4D97-AF65-F5344CB8AC3E}">
        <p14:creationId xmlns:p14="http://schemas.microsoft.com/office/powerpoint/2010/main" val="270640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l-GR"/>
              <a:t>Κάντε κλικ για να επεξεργαστείτε τον τίτλο υποδείγματος</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6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l-GR"/>
              <a:t>Κάντε κλικ για να επεξεργαστείτε τον τίτλο υποδείγματος</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73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2157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862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spTree>
    <p:extLst>
      <p:ext uri="{BB962C8B-B14F-4D97-AF65-F5344CB8AC3E}">
        <p14:creationId xmlns:p14="http://schemas.microsoft.com/office/powerpoint/2010/main" val="138726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349D3C1-8E93-414F-A9B1-B05B8C1FC370}" type="datetimeFigureOut">
              <a:rPr lang="el-GR" smtClean="0"/>
              <a:pPr/>
              <a:t>2/4/2024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237286A-750C-49F8-A357-8FBB0619279F}" type="slidenum">
              <a:rPr lang="el-GR" smtClean="0"/>
              <a:pPr/>
              <a:t>‹#›</a:t>
            </a:fld>
            <a:endParaRPr lang="el-G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5963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349D3C1-8E93-414F-A9B1-B05B8C1FC370}" type="datetimeFigureOut">
              <a:rPr lang="el-GR" smtClean="0"/>
              <a:pPr/>
              <a:t>2/4/2024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237286A-750C-49F8-A357-8FBB0619279F}" type="slidenum">
              <a:rPr lang="el-GR" smtClean="0"/>
              <a:pPr/>
              <a:t>‹#›</a:t>
            </a:fld>
            <a:endParaRPr lang="el-GR"/>
          </a:p>
        </p:txBody>
      </p:sp>
    </p:spTree>
    <p:extLst>
      <p:ext uri="{BB962C8B-B14F-4D97-AF65-F5344CB8AC3E}">
        <p14:creationId xmlns:p14="http://schemas.microsoft.com/office/powerpoint/2010/main" val="32963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349D3C1-8E93-414F-A9B1-B05B8C1FC370}" type="datetimeFigureOut">
              <a:rPr lang="el-GR" smtClean="0"/>
              <a:pPr/>
              <a:t>2/4/2024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237286A-750C-49F8-A357-8FBB0619279F}" type="slidenum">
              <a:rPr lang="el-GR" smtClean="0"/>
              <a:pPr/>
              <a:t>‹#›</a:t>
            </a:fld>
            <a:endParaRPr lang="el-G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116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349D3C1-8E93-414F-A9B1-B05B8C1FC370}" type="datetimeFigureOut">
              <a:rPr lang="el-GR" smtClean="0"/>
              <a:pPr/>
              <a:t>2/4/2024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237286A-750C-49F8-A357-8FBB0619279F}"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4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9D3C1-8E93-414F-A9B1-B05B8C1FC370}" type="datetimeFigureOut">
              <a:rPr lang="el-GR" smtClean="0"/>
              <a:pPr/>
              <a:t>2/4/2024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237286A-750C-49F8-A357-8FBB0619279F}" type="slidenum">
              <a:rPr lang="el-GR" smtClean="0"/>
              <a:pPr/>
              <a:t>‹#›</a:t>
            </a:fld>
            <a:endParaRPr lang="el-GR"/>
          </a:p>
        </p:txBody>
      </p:sp>
    </p:spTree>
    <p:extLst>
      <p:ext uri="{BB962C8B-B14F-4D97-AF65-F5344CB8AC3E}">
        <p14:creationId xmlns:p14="http://schemas.microsoft.com/office/powerpoint/2010/main" val="282530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349D3C1-8E93-414F-A9B1-B05B8C1FC370}" type="datetimeFigureOut">
              <a:rPr lang="el-GR" smtClean="0"/>
              <a:pPr/>
              <a:t>2/4/2024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237286A-750C-49F8-A357-8FBB0619279F}" type="slidenum">
              <a:rPr lang="el-GR" smtClean="0"/>
              <a:pPr/>
              <a:t>‹#›</a:t>
            </a:fld>
            <a:endParaRPr lang="el-G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988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l-GR"/>
              <a:t>Κάντε κλικ για να επεξεργαστείτε τον τίτλο υποδείγματος</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349D3C1-8E93-414F-A9B1-B05B8C1FC370}" type="datetimeFigureOut">
              <a:rPr lang="el-GR" smtClean="0"/>
              <a:pPr/>
              <a:t>2/4/2024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237286A-750C-49F8-A357-8FBB0619279F}" type="slidenum">
              <a:rPr lang="el-GR" smtClean="0"/>
              <a:pPr/>
              <a:t>‹#›</a:t>
            </a:fld>
            <a:endParaRPr lang="el-GR"/>
          </a:p>
        </p:txBody>
      </p:sp>
    </p:spTree>
    <p:extLst>
      <p:ext uri="{BB962C8B-B14F-4D97-AF65-F5344CB8AC3E}">
        <p14:creationId xmlns:p14="http://schemas.microsoft.com/office/powerpoint/2010/main" val="297429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49D3C1-8E93-414F-A9B1-B05B8C1FC370}" type="datetimeFigureOut">
              <a:rPr lang="el-GR" smtClean="0"/>
              <a:pPr/>
              <a:t>2/4/2024</a:t>
            </a:fld>
            <a:endParaRPr lang="el-G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237286A-750C-49F8-A357-8FBB0619279F}" type="slidenum">
              <a:rPr lang="el-GR" smtClean="0"/>
              <a:pPr/>
              <a:t>‹#›</a:t>
            </a:fld>
            <a:endParaRPr lang="el-GR"/>
          </a:p>
        </p:txBody>
      </p:sp>
    </p:spTree>
    <p:extLst>
      <p:ext uri="{BB962C8B-B14F-4D97-AF65-F5344CB8AC3E}">
        <p14:creationId xmlns:p14="http://schemas.microsoft.com/office/powerpoint/2010/main" val="2438565677"/>
      </p:ext>
    </p:ext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 id="2147484752" r:id="rId14"/>
    <p:sldLayoutId id="2147484753" r:id="rId15"/>
    <p:sldLayoutId id="2147484754" r:id="rId16"/>
    <p:sldLayoutId id="214748475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ieg-ego.eu/de/threads/modelle-und-stereotypen/griechenlandbegeisterung-und-philhellenismus#mediabar_linka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ieg-ego.eu/de/threads/modelle-und-stereotypen/griechenlandbegeisterung-und-philhellenismus#mediabar_linkc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ieg-ego.eu/de/threads/modelle-und-stereotypen/griechenlandbegeisterung-und-philhellenismus#mediabar_linkb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www.lehmanns.de/search/new/author/Hans-Bernhard+Schlumm?PHPSESSID=h1spsvteeh9um01gjbemai6l21" TargetMode="External"/><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hyperlink" Target="https://www.lehmanns.de/search/new/author/Andreas+Kertscher?PHPSESSID=h1spsvteeh9um01gjbemai6l21"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de.wikipedia.org/wiki/Bildende_Kunst" TargetMode="External"/><Relationship Id="rId2" Type="http://schemas.openxmlformats.org/officeDocument/2006/relationships/hyperlink" Target="http://de.wikipedia.org/wiki/Vatikanische_Musee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49A5BD2F-4DB3-7527-7D9F-5E8E592BF9FC}"/>
              </a:ext>
            </a:extLst>
          </p:cNvPr>
          <p:cNvGraphicFramePr>
            <a:graphicFrameLocks noGrp="1"/>
          </p:cNvGraphicFramePr>
          <p:nvPr>
            <p:extLst>
              <p:ext uri="{D42A27DB-BD31-4B8C-83A1-F6EECF244321}">
                <p14:modId xmlns:p14="http://schemas.microsoft.com/office/powerpoint/2010/main" val="4176195386"/>
              </p:ext>
            </p:extLst>
          </p:nvPr>
        </p:nvGraphicFramePr>
        <p:xfrm>
          <a:off x="3215680" y="476672"/>
          <a:ext cx="4968552" cy="5904657"/>
        </p:xfrm>
        <a:graphic>
          <a:graphicData uri="http://schemas.openxmlformats.org/drawingml/2006/table">
            <a:tbl>
              <a:tblPr firstRow="1" firstCol="1" bandRow="1">
                <a:tableStyleId>{5C22544A-7EE6-4342-B048-85BDC9FD1C3A}</a:tableStyleId>
              </a:tblPr>
              <a:tblGrid>
                <a:gridCol w="304704">
                  <a:extLst>
                    <a:ext uri="{9D8B030D-6E8A-4147-A177-3AD203B41FA5}">
                      <a16:colId xmlns:a16="http://schemas.microsoft.com/office/drawing/2014/main" val="1252542870"/>
                    </a:ext>
                  </a:extLst>
                </a:gridCol>
                <a:gridCol w="753490">
                  <a:extLst>
                    <a:ext uri="{9D8B030D-6E8A-4147-A177-3AD203B41FA5}">
                      <a16:colId xmlns:a16="http://schemas.microsoft.com/office/drawing/2014/main" val="2155628540"/>
                    </a:ext>
                  </a:extLst>
                </a:gridCol>
                <a:gridCol w="1437302">
                  <a:extLst>
                    <a:ext uri="{9D8B030D-6E8A-4147-A177-3AD203B41FA5}">
                      <a16:colId xmlns:a16="http://schemas.microsoft.com/office/drawing/2014/main" val="161392454"/>
                    </a:ext>
                  </a:extLst>
                </a:gridCol>
                <a:gridCol w="2473056">
                  <a:extLst>
                    <a:ext uri="{9D8B030D-6E8A-4147-A177-3AD203B41FA5}">
                      <a16:colId xmlns:a16="http://schemas.microsoft.com/office/drawing/2014/main" val="749367626"/>
                    </a:ext>
                  </a:extLst>
                </a:gridCol>
              </a:tblGrid>
              <a:tr h="508835">
                <a:tc>
                  <a:txBody>
                    <a:bodyPr/>
                    <a:lstStyle/>
                    <a:p>
                      <a:r>
                        <a:rPr lang="el-GR" sz="700">
                          <a:effectLst/>
                        </a:rPr>
                        <a:t>1</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el-GR" sz="700">
                          <a:effectLst/>
                        </a:rPr>
                        <a:t> </a:t>
                      </a:r>
                    </a:p>
                    <a:p>
                      <a:r>
                        <a:rPr lang="de-DE" sz="700">
                          <a:effectLst/>
                        </a:rPr>
                        <a:t>15.3</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t>
                      </a:r>
                      <a:endParaRPr lang="el-GR" sz="700">
                        <a:effectLst/>
                      </a:endParaRPr>
                    </a:p>
                    <a:p>
                      <a:r>
                        <a:rPr lang="de-DE" sz="700">
                          <a:effectLst/>
                        </a:rPr>
                        <a:t>Gastvortrag</a:t>
                      </a:r>
                      <a:endParaRPr lang="el-GR" sz="700">
                        <a:effectLst/>
                      </a:endParaRPr>
                    </a:p>
                    <a:p>
                      <a:r>
                        <a:rPr lang="el-GR"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en-US" sz="700">
                          <a:effectLst/>
                        </a:rPr>
                        <a:t> </a:t>
                      </a:r>
                      <a:endParaRPr lang="el-GR" sz="700">
                        <a:effectLst/>
                      </a:endParaRPr>
                    </a:p>
                    <a:p>
                      <a:r>
                        <a:rPr lang="en-US" sz="700">
                          <a:effectLst/>
                        </a:rPr>
                        <a:t>Prof. Dr. Sergio Corrado (Neapel)</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3348129758"/>
                  </a:ext>
                </a:extLst>
              </a:tr>
              <a:tr h="1356892">
                <a:tc>
                  <a:txBody>
                    <a:bodyPr/>
                    <a:lstStyle/>
                    <a:p>
                      <a:r>
                        <a:rPr lang="el-GR" sz="700">
                          <a:effectLst/>
                        </a:rPr>
                        <a:t>2</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19.3.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dirty="0">
                          <a:effectLst/>
                        </a:rPr>
                        <a:t>Zur Einleitung. Referate. Hausarbeiten</a:t>
                      </a:r>
                      <a:endParaRPr lang="el-GR" sz="700" dirty="0">
                        <a:effectLst/>
                      </a:endParaRPr>
                    </a:p>
                    <a:p>
                      <a:r>
                        <a:rPr lang="de-DE" sz="700" dirty="0">
                          <a:effectLst/>
                        </a:rPr>
                        <a:t>Komparatistische Fragestellungen. Deutsch – Griechische Literaturbeziehungen</a:t>
                      </a:r>
                      <a:endParaRPr lang="el-GR"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Antonopoulou</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1464285965"/>
                  </a:ext>
                </a:extLst>
              </a:tr>
              <a:tr h="508835">
                <a:tc>
                  <a:txBody>
                    <a:bodyPr/>
                    <a:lstStyle/>
                    <a:p>
                      <a:r>
                        <a:rPr lang="el-GR" sz="700">
                          <a:effectLst/>
                        </a:rPr>
                        <a:t>3</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26.3.</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Rezeption. I . Einfluss - Wirkung - Produktive Rezeption</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Antonopoulou</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3176142672"/>
                  </a:ext>
                </a:extLst>
              </a:tr>
              <a:tr h="169611">
                <a:tc>
                  <a:txBody>
                    <a:bodyPr/>
                    <a:lstStyle/>
                    <a:p>
                      <a:r>
                        <a:rPr lang="el-GR" sz="700">
                          <a:effectLst/>
                        </a:rPr>
                        <a:t>4</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2.4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Philhellenismus</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Antonopoulou</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3068300826"/>
                  </a:ext>
                </a:extLst>
              </a:tr>
              <a:tr h="304639">
                <a:tc>
                  <a:txBody>
                    <a:bodyPr/>
                    <a:lstStyle/>
                    <a:p>
                      <a:r>
                        <a:rPr lang="el-GR" sz="700">
                          <a:effectLst/>
                        </a:rPr>
                        <a:t>5</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9.</a:t>
                      </a:r>
                      <a:r>
                        <a:rPr lang="el-GR" sz="700">
                          <a:effectLst/>
                        </a:rPr>
                        <a:t>4.</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Europa-Mythos</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Fee-Marie Meyer</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2189456006"/>
                  </a:ext>
                </a:extLst>
              </a:tr>
              <a:tr h="304639">
                <a:tc>
                  <a:txBody>
                    <a:bodyPr/>
                    <a:lstStyle/>
                    <a:p>
                      <a:r>
                        <a:rPr lang="de-DE" sz="700">
                          <a:effectLst/>
                        </a:rPr>
                        <a:t>6.</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16.4</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Akropolis-Gedichte</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Eirini Papacharalampous</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2506597299"/>
                  </a:ext>
                </a:extLst>
              </a:tr>
              <a:tr h="304639">
                <a:tc>
                  <a:txBody>
                    <a:bodyPr/>
                    <a:lstStyle/>
                    <a:p>
                      <a:r>
                        <a:rPr lang="de-DE" sz="700">
                          <a:effectLst/>
                        </a:rPr>
                        <a:t>7.</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23.4</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Literatur u. Film</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Luise Leyers</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2968202132"/>
                  </a:ext>
                </a:extLst>
              </a:tr>
              <a:tr h="169611">
                <a:tc>
                  <a:txBody>
                    <a:bodyPr/>
                    <a:lstStyle/>
                    <a:p>
                      <a:r>
                        <a:rPr lang="el-GR"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30.4</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Osterferien</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en-US"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3008117418"/>
                  </a:ext>
                </a:extLst>
              </a:tr>
              <a:tr h="339225">
                <a:tc>
                  <a:txBody>
                    <a:bodyPr/>
                    <a:lstStyle/>
                    <a:p>
                      <a:r>
                        <a:rPr lang="de-DE"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7.5.</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Osterferien</a:t>
                      </a:r>
                      <a:endParaRPr lang="el-GR" sz="700">
                        <a:effectLst/>
                      </a:endParaRPr>
                    </a:p>
                    <a:p>
                      <a:r>
                        <a:rPr lang="de-DE"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en-US"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578809663"/>
                  </a:ext>
                </a:extLst>
              </a:tr>
              <a:tr h="169611">
                <a:tc>
                  <a:txBody>
                    <a:bodyPr/>
                    <a:lstStyle/>
                    <a:p>
                      <a:r>
                        <a:rPr lang="de-DE" sz="700">
                          <a:effectLst/>
                        </a:rPr>
                        <a:t>8</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14.5</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200686601"/>
                  </a:ext>
                </a:extLst>
              </a:tr>
              <a:tr h="169611">
                <a:tc>
                  <a:txBody>
                    <a:bodyPr/>
                    <a:lstStyle/>
                    <a:p>
                      <a:r>
                        <a:rPr lang="de-DE" sz="700">
                          <a:effectLst/>
                        </a:rPr>
                        <a:t>9</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21.5</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Sitzung fällt aus</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4079844839"/>
                  </a:ext>
                </a:extLst>
              </a:tr>
              <a:tr h="169611">
                <a:tc>
                  <a:txBody>
                    <a:bodyPr/>
                    <a:lstStyle/>
                    <a:p>
                      <a:r>
                        <a:rPr lang="de-DE" sz="700">
                          <a:effectLst/>
                        </a:rPr>
                        <a:t>10</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28.5</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2197414539"/>
                  </a:ext>
                </a:extLst>
              </a:tr>
              <a:tr h="508835">
                <a:tc>
                  <a:txBody>
                    <a:bodyPr/>
                    <a:lstStyle/>
                    <a:p>
                      <a:r>
                        <a:rPr lang="de-DE" sz="700">
                          <a:effectLst/>
                        </a:rPr>
                        <a:t>11</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4.6</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Gastvortrag. Reiseliteratur von Frauen</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Dr. Erika Theochari</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236503308"/>
                  </a:ext>
                </a:extLst>
              </a:tr>
              <a:tr h="290419">
                <a:tc>
                  <a:txBody>
                    <a:bodyPr/>
                    <a:lstStyle/>
                    <a:p>
                      <a:r>
                        <a:rPr lang="de-DE" sz="700">
                          <a:effectLst/>
                        </a:rPr>
                        <a:t>12.</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11.6</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Intertextualität</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Orestis Karamanidis</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355575073"/>
                  </a:ext>
                </a:extLst>
              </a:tr>
              <a:tr h="290419">
                <a:tc>
                  <a:txBody>
                    <a:bodyPr/>
                    <a:lstStyle/>
                    <a:p>
                      <a:r>
                        <a:rPr lang="de-DE" sz="700">
                          <a:effectLst/>
                        </a:rPr>
                        <a:t>13</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18.6</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Eustathia Athanasiou</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648776884"/>
                  </a:ext>
                </a:extLst>
              </a:tr>
              <a:tr h="339225">
                <a:tc>
                  <a:txBody>
                    <a:bodyPr/>
                    <a:lstStyle/>
                    <a:p>
                      <a:r>
                        <a:rPr lang="de-DE" sz="700">
                          <a:effectLst/>
                        </a:rPr>
                        <a:t> 14.</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25.6</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a:effectLst/>
                        </a:rPr>
                        <a:t> </a:t>
                      </a:r>
                      <a:endParaRPr lang="el-GR" sz="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tc>
                  <a:txBody>
                    <a:bodyPr/>
                    <a:lstStyle/>
                    <a:p>
                      <a:r>
                        <a:rPr lang="de-DE" sz="700" dirty="0">
                          <a:effectLst/>
                        </a:rPr>
                        <a:t>Niki </a:t>
                      </a:r>
                      <a:r>
                        <a:rPr lang="de-DE" sz="700" dirty="0" err="1">
                          <a:effectLst/>
                        </a:rPr>
                        <a:t>Georgouli</a:t>
                      </a:r>
                      <a:endParaRPr lang="el-GR" sz="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52" marR="37152" marT="0" marB="0"/>
                </a:tc>
                <a:extLst>
                  <a:ext uri="{0D108BD9-81ED-4DB2-BD59-A6C34878D82A}">
                    <a16:rowId xmlns:a16="http://schemas.microsoft.com/office/drawing/2014/main" val="109888140"/>
                  </a:ext>
                </a:extLst>
              </a:tr>
            </a:tbl>
          </a:graphicData>
        </a:graphic>
      </p:graphicFrame>
    </p:spTree>
    <p:extLst>
      <p:ext uri="{BB962C8B-B14F-4D97-AF65-F5344CB8AC3E}">
        <p14:creationId xmlns:p14="http://schemas.microsoft.com/office/powerpoint/2010/main" val="3635009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Laokoon</a:t>
            </a:r>
            <a:endParaRPr lang="el-GR" dirty="0"/>
          </a:p>
        </p:txBody>
      </p:sp>
      <p:pic>
        <p:nvPicPr>
          <p:cNvPr id="2050" name="Picture 2"/>
          <p:cNvPicPr>
            <a:picLocks noGrp="1" noChangeAspect="1" noChangeArrowheads="1"/>
          </p:cNvPicPr>
          <p:nvPr>
            <p:ph idx="1"/>
          </p:nvPr>
        </p:nvPicPr>
        <p:blipFill>
          <a:blip r:embed="rId2" cstate="print"/>
          <a:stretch>
            <a:fillRect/>
          </a:stretch>
        </p:blipFill>
        <p:spPr bwMode="auto">
          <a:xfrm>
            <a:off x="4367808" y="2420888"/>
            <a:ext cx="3096344" cy="36004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dirty="0"/>
              <a:t>Beschreibung Laokoon, Winckelmann</a:t>
            </a:r>
            <a:endParaRPr lang="el-GR" dirty="0"/>
          </a:p>
        </p:txBody>
      </p:sp>
      <p:sp>
        <p:nvSpPr>
          <p:cNvPr id="3" name="2 - Θέση περιεχομένου"/>
          <p:cNvSpPr>
            <a:spLocks noGrp="1"/>
          </p:cNvSpPr>
          <p:nvPr>
            <p:ph idx="1"/>
          </p:nvPr>
        </p:nvSpPr>
        <p:spPr/>
        <p:txBody>
          <a:bodyPr>
            <a:normAutofit/>
          </a:bodyPr>
          <a:lstStyle/>
          <a:p>
            <a:pPr algn="just"/>
            <a:r>
              <a:rPr lang="de-DE" dirty="0"/>
              <a:t>Das allgemeine vorzügliche Kennzeichen der griechischen Meisterstücke ist endlich eine </a:t>
            </a:r>
            <a:r>
              <a:rPr lang="de-DE" b="1" u="sng" dirty="0"/>
              <a:t>edle Einfalt und eine stille Größe</a:t>
            </a:r>
            <a:r>
              <a:rPr lang="de-DE" dirty="0"/>
              <a:t>, sowohl in der Stellung als im Ausdrucke. So wie die Tiefe </a:t>
            </a:r>
            <a:r>
              <a:rPr lang="de-DE" u="sng" dirty="0"/>
              <a:t>des Meers, die </a:t>
            </a:r>
            <a:r>
              <a:rPr lang="de-DE" dirty="0"/>
              <a:t>allezeit </a:t>
            </a:r>
            <a:r>
              <a:rPr lang="de-DE" u="sng" dirty="0"/>
              <a:t>ruhig</a:t>
            </a:r>
            <a:r>
              <a:rPr lang="de-DE" dirty="0"/>
              <a:t> bleibt, die Oberfläche mag noch so wüten, ebenso zeiget der Ausdruck in den Figuren der Griechen bei allen Leidenschaften eine </a:t>
            </a:r>
            <a:r>
              <a:rPr lang="de-DE" u="sng" dirty="0"/>
              <a:t>große und gesetzte Seele</a:t>
            </a:r>
            <a:r>
              <a:rPr lang="de-DE" dirty="0"/>
              <a:t>. Diese Seele schildert sich in dem Gesicht des Laokoons, und nicht in dem Gesichte allein, bei dem heftigsten Leiden.</a:t>
            </a:r>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85000" lnSpcReduction="10000"/>
          </a:bodyPr>
          <a:lstStyle/>
          <a:p>
            <a:pPr algn="just"/>
            <a:r>
              <a:rPr lang="de-DE" b="1" dirty="0"/>
              <a:t>Der Schmerz, welcher sich in allen Muskeln und Sehnen des Körpers sich äußert und den man ganz allein, ohne das Gesicht und andere Teile zu betrachten, an dem schmerzlich eingezogenen Unterleibe beinahe selbst zu empfinden glaubet; dieser Schmerz, sage ich, äußert sich dennoch mit </a:t>
            </a:r>
            <a:r>
              <a:rPr lang="de-DE" b="1" u="sng" dirty="0"/>
              <a:t>keiner Wut in dem Gesichte und in der ganzen Stellung</a:t>
            </a:r>
            <a:r>
              <a:rPr lang="de-DE" b="1" dirty="0"/>
              <a:t>. </a:t>
            </a:r>
            <a:r>
              <a:rPr lang="de-DE" b="1" u="sng" dirty="0"/>
              <a:t>Er erhebet kein schreckliches Geschrei, wie Vergil von seinem Laokoons singet: </a:t>
            </a:r>
            <a:r>
              <a:rPr lang="de-DE" b="1" dirty="0"/>
              <a:t>Die Öffnung des Mundes gestattet es nicht; es ist vielmehr ein ängstliches und beklemmtes </a:t>
            </a:r>
            <a:r>
              <a:rPr lang="de-DE" b="1" u="sng" dirty="0"/>
              <a:t>Seufzen</a:t>
            </a:r>
            <a:r>
              <a:rPr lang="de-DE" b="1" dirty="0"/>
              <a:t> ... Der </a:t>
            </a:r>
            <a:r>
              <a:rPr lang="de-DE" b="1" u="sng" dirty="0"/>
              <a:t>Schmerz des Körpers und die Größe der Seele</a:t>
            </a:r>
            <a:r>
              <a:rPr lang="de-DE" b="1" dirty="0"/>
              <a:t> sind durch den ganzen Bau der Figur mit gleicher Stärke </a:t>
            </a:r>
            <a:r>
              <a:rPr lang="de-DE" b="1" dirty="0" err="1"/>
              <a:t>ausgeteilet</a:t>
            </a:r>
            <a:r>
              <a:rPr lang="de-DE" b="1" dirty="0"/>
              <a:t> und gleichsam </a:t>
            </a:r>
            <a:r>
              <a:rPr lang="de-DE" b="1" u="sng" dirty="0"/>
              <a:t>abgewogen</a:t>
            </a:r>
            <a:r>
              <a:rPr lang="de-DE" b="1" dirty="0"/>
              <a:t>. Laokoon leidet, ... sein Elend gehet uns bis an die Seele; aber wir wünschten, wie dieser große Mann, das Elend ertragen zu können.</a:t>
            </a:r>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Laokoon</a:t>
            </a:r>
            <a:endParaRPr lang="el-GR" dirty="0"/>
          </a:p>
        </p:txBody>
      </p:sp>
      <p:pic>
        <p:nvPicPr>
          <p:cNvPr id="1026" name="Picture 2"/>
          <p:cNvPicPr>
            <a:picLocks noGrp="1" noChangeAspect="1" noChangeArrowheads="1"/>
          </p:cNvPicPr>
          <p:nvPr>
            <p:ph idx="1"/>
          </p:nvPr>
        </p:nvPicPr>
        <p:blipFill>
          <a:blip r:embed="rId2" cstate="print"/>
          <a:stretch>
            <a:fillRect/>
          </a:stretch>
        </p:blipFill>
        <p:spPr bwMode="auto">
          <a:xfrm>
            <a:off x="4707768" y="2557463"/>
            <a:ext cx="2776464" cy="331787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p:cNvPicPr>
            <a:picLocks noGrp="1" noChangeAspect="1" noChangeArrowheads="1"/>
          </p:cNvPicPr>
          <p:nvPr>
            <p:ph idx="1"/>
          </p:nvPr>
        </p:nvPicPr>
        <p:blipFill>
          <a:blip r:embed="rId2" cstate="print"/>
          <a:stretch>
            <a:fillRect/>
          </a:stretch>
        </p:blipFill>
        <p:spPr bwMode="auto">
          <a:xfrm>
            <a:off x="4791075" y="3340100"/>
            <a:ext cx="2609850" cy="17526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a:t>Klassizismus</a:t>
            </a:r>
            <a:r>
              <a:rPr lang="en-US" dirty="0"/>
              <a:t>/ </a:t>
            </a:r>
            <a:r>
              <a:rPr lang="en-US" dirty="0" err="1"/>
              <a:t>Neohumanismus</a:t>
            </a:r>
            <a:endParaRPr lang="el-GR" dirty="0"/>
          </a:p>
        </p:txBody>
      </p:sp>
      <p:sp>
        <p:nvSpPr>
          <p:cNvPr id="3" name="2 - Θέση περιεχομένου"/>
          <p:cNvSpPr>
            <a:spLocks noGrp="1"/>
          </p:cNvSpPr>
          <p:nvPr>
            <p:ph idx="1"/>
          </p:nvPr>
        </p:nvSpPr>
        <p:spPr/>
        <p:txBody>
          <a:bodyPr>
            <a:normAutofit fontScale="92500" lnSpcReduction="10000"/>
          </a:bodyPr>
          <a:lstStyle/>
          <a:p>
            <a:r>
              <a:rPr lang="de-DE" dirty="0"/>
              <a:t>Goethes </a:t>
            </a:r>
            <a:r>
              <a:rPr lang="de-DE" i="1" u="sng" dirty="0" err="1"/>
              <a:t>Iphigenie</a:t>
            </a:r>
            <a:r>
              <a:rPr lang="de-DE" i="1" u="sng" dirty="0"/>
              <a:t> auf </a:t>
            </a:r>
            <a:r>
              <a:rPr lang="de-DE" i="1" u="sng" dirty="0" err="1"/>
              <a:t>Tauris</a:t>
            </a:r>
            <a:r>
              <a:rPr lang="de-DE" i="1" u="sng" dirty="0"/>
              <a:t> </a:t>
            </a:r>
          </a:p>
          <a:p>
            <a:endParaRPr lang="de-DE" i="1" u="sng" dirty="0"/>
          </a:p>
          <a:p>
            <a:pPr lvl="1"/>
            <a:r>
              <a:rPr lang="de-DE" sz="2400" dirty="0"/>
              <a:t>Absolute Idealisierung des Griechischen</a:t>
            </a:r>
          </a:p>
          <a:p>
            <a:pPr lvl="1"/>
            <a:r>
              <a:rPr lang="de-DE" sz="2400" dirty="0"/>
              <a:t>Ein unübertreffliches ästhetisches und ethisches Ideal, </a:t>
            </a:r>
          </a:p>
          <a:p>
            <a:pPr lvl="1"/>
            <a:r>
              <a:rPr lang="de-DE" sz="2400" dirty="0"/>
              <a:t>Maß, Harmonie, Wahrheit, Gerechtigkeit</a:t>
            </a:r>
          </a:p>
          <a:p>
            <a:pPr lvl="1"/>
            <a:endParaRPr lang="de-DE" sz="2400" dirty="0"/>
          </a:p>
          <a:p>
            <a:r>
              <a:rPr lang="de-DE" dirty="0"/>
              <a:t>Friedrich Schiller, </a:t>
            </a:r>
            <a:r>
              <a:rPr lang="de-DE" i="1" u="sng" dirty="0"/>
              <a:t>Die Götter Griechenlands</a:t>
            </a:r>
            <a:endParaRPr lang="el-GR" i="1" u="sng" dirty="0"/>
          </a:p>
          <a:p>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a:t>Klassizismus</a:t>
            </a:r>
            <a:r>
              <a:rPr lang="en-US" dirty="0"/>
              <a:t>/ </a:t>
            </a:r>
            <a:r>
              <a:rPr lang="en-US" dirty="0" err="1"/>
              <a:t>Neohumanismus</a:t>
            </a:r>
            <a:endParaRPr lang="el-GR" dirty="0"/>
          </a:p>
        </p:txBody>
      </p:sp>
      <p:sp>
        <p:nvSpPr>
          <p:cNvPr id="3" name="2 - Θέση περιεχομένου"/>
          <p:cNvSpPr>
            <a:spLocks noGrp="1"/>
          </p:cNvSpPr>
          <p:nvPr>
            <p:ph idx="1"/>
          </p:nvPr>
        </p:nvSpPr>
        <p:spPr/>
        <p:txBody>
          <a:bodyPr/>
          <a:lstStyle/>
          <a:p>
            <a:r>
              <a:rPr lang="de-DE" dirty="0"/>
              <a:t>Friedrich Hölderlin</a:t>
            </a:r>
          </a:p>
          <a:p>
            <a:r>
              <a:rPr lang="de-DE" dirty="0"/>
              <a:t>Wilhelm von Humboldt</a:t>
            </a:r>
          </a:p>
          <a:p>
            <a:r>
              <a:rPr lang="de-DE" dirty="0"/>
              <a:t>Friedrich von Schlegel (1772–1829)</a:t>
            </a:r>
          </a:p>
          <a:p>
            <a:endParaRPr lang="de-DE" dirty="0"/>
          </a:p>
          <a:p>
            <a:r>
              <a:rPr lang="de-DE" dirty="0"/>
              <a:t> Das verklärte </a:t>
            </a:r>
            <a:r>
              <a:rPr lang="el-GR" dirty="0" err="1"/>
              <a:t>Griechenland</a:t>
            </a:r>
            <a:r>
              <a:rPr lang="de-DE" dirty="0"/>
              <a:t> war</a:t>
            </a:r>
            <a:r>
              <a:rPr lang="en-US" dirty="0"/>
              <a:t> </a:t>
            </a:r>
            <a:r>
              <a:rPr lang="de-DE" dirty="0"/>
              <a:t>das Zentrum ihrer dichterischen Phantasie</a:t>
            </a:r>
            <a:r>
              <a:rPr lang="el-GR" dirty="0"/>
              <a:t>. </a:t>
            </a:r>
            <a:endParaRPr lang="de-DE" dirty="0"/>
          </a:p>
          <a:p>
            <a:r>
              <a:rPr lang="en-US" dirty="0"/>
              <a:t>S</a:t>
            </a:r>
            <a:r>
              <a:rPr lang="el-GR" dirty="0" err="1"/>
              <a:t>ie</a:t>
            </a:r>
            <a:r>
              <a:rPr lang="en-US" dirty="0"/>
              <a:t> </a:t>
            </a:r>
            <a:r>
              <a:rPr lang="en-US" dirty="0" err="1"/>
              <a:t>hatten</a:t>
            </a:r>
            <a:r>
              <a:rPr lang="en-US" dirty="0"/>
              <a:t> </a:t>
            </a:r>
            <a:r>
              <a:rPr lang="en-US" dirty="0" err="1"/>
              <a:t>nie</a:t>
            </a:r>
            <a:r>
              <a:rPr lang="el-GR" dirty="0"/>
              <a:t> </a:t>
            </a:r>
            <a:r>
              <a:rPr lang="el-GR" dirty="0" err="1"/>
              <a:t>das</a:t>
            </a:r>
            <a:r>
              <a:rPr lang="el-GR" dirty="0"/>
              <a:t> </a:t>
            </a:r>
            <a:r>
              <a:rPr lang="el-GR" dirty="0" err="1"/>
              <a:t>Land</a:t>
            </a:r>
            <a:r>
              <a:rPr lang="el-GR" dirty="0"/>
              <a:t> </a:t>
            </a:r>
            <a:r>
              <a:rPr lang="el-GR" dirty="0" err="1"/>
              <a:t>der</a:t>
            </a:r>
            <a:r>
              <a:rPr lang="el-GR" dirty="0"/>
              <a:t> </a:t>
            </a:r>
            <a:r>
              <a:rPr lang="el-GR" dirty="0" err="1"/>
              <a:t>Griechen</a:t>
            </a:r>
            <a:r>
              <a:rPr lang="el-GR" dirty="0"/>
              <a:t> </a:t>
            </a:r>
            <a:r>
              <a:rPr lang="el-GR" dirty="0" err="1"/>
              <a:t>betreten</a:t>
            </a:r>
            <a:r>
              <a:rPr lang="el-GR" dirty="0"/>
              <a:t>,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Philhellenismus</a:t>
            </a:r>
            <a:endParaRPr lang="el-GR" dirty="0"/>
          </a:p>
        </p:txBody>
      </p:sp>
      <p:sp>
        <p:nvSpPr>
          <p:cNvPr id="3" name="2 - Θέση περιεχομένου"/>
          <p:cNvSpPr>
            <a:spLocks noGrp="1"/>
          </p:cNvSpPr>
          <p:nvPr>
            <p:ph idx="1"/>
          </p:nvPr>
        </p:nvSpPr>
        <p:spPr/>
        <p:txBody>
          <a:bodyPr>
            <a:normAutofit fontScale="92500" lnSpcReduction="10000"/>
          </a:bodyPr>
          <a:lstStyle/>
          <a:p>
            <a:r>
              <a:rPr lang="de-DE" dirty="0"/>
              <a:t>Die Europäer erblickten den Ursprung der abendländischen Kultur in der griechischen Antike. </a:t>
            </a:r>
          </a:p>
          <a:p>
            <a:r>
              <a:rPr lang="de-DE" dirty="0"/>
              <a:t>Zwei Identifizierungen</a:t>
            </a:r>
          </a:p>
          <a:p>
            <a:r>
              <a:rPr lang="de-DE" dirty="0"/>
              <a:t> Die Deutschen als Erben der Alten. </a:t>
            </a:r>
          </a:p>
          <a:p>
            <a:r>
              <a:rPr lang="de-DE" dirty="0"/>
              <a:t>Gleichsetzung der Neuhellenen mit ihren Vorfahren.</a:t>
            </a:r>
          </a:p>
          <a:p>
            <a:r>
              <a:rPr lang="de-DE" dirty="0"/>
              <a:t>Die Begeisterung für das antike Hellas </a:t>
            </a:r>
            <a:r>
              <a:rPr lang="en-US" dirty="0"/>
              <a:t>+ </a:t>
            </a:r>
            <a:r>
              <a:rPr lang="en-US" dirty="0" err="1"/>
              <a:t>Netz</a:t>
            </a:r>
            <a:r>
              <a:rPr lang="en-US" dirty="0"/>
              <a:t> von </a:t>
            </a:r>
            <a:r>
              <a:rPr lang="en-US" dirty="0" err="1"/>
              <a:t>Projektionen</a:t>
            </a:r>
            <a:r>
              <a:rPr lang="en-US" dirty="0"/>
              <a:t>/</a:t>
            </a:r>
            <a:r>
              <a:rPr lang="en-US" dirty="0" err="1"/>
              <a:t>Identifikationen</a:t>
            </a:r>
            <a:endParaRPr lang="en-US" dirty="0"/>
          </a:p>
          <a:p>
            <a:pPr>
              <a:buNone/>
            </a:pPr>
            <a:r>
              <a:rPr lang="de-DE" dirty="0"/>
              <a:t>   waren die wichtigsten Grundlagen für die Entstehung einer </a:t>
            </a:r>
            <a:r>
              <a:rPr lang="de-DE" dirty="0" err="1"/>
              <a:t>philhellenischen</a:t>
            </a:r>
            <a:r>
              <a:rPr lang="de-DE" dirty="0"/>
              <a:t> Bewegung zu Gunsten der Griechen um 1820.</a:t>
            </a:r>
            <a:endParaRPr lang="el-GR" dirty="0"/>
          </a:p>
          <a:p>
            <a:endParaRPr lang="el-GR" dirty="0"/>
          </a:p>
        </p:txBody>
      </p:sp>
    </p:spTree>
  </p:cSld>
  <p:clrMapOvr>
    <a:masterClrMapping/>
  </p:clrMapOvr>
  <p:transition>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just"/>
            <a:r>
              <a:rPr lang="de-DE" dirty="0"/>
              <a:t>Hölderlin</a:t>
            </a:r>
            <a:r>
              <a:rPr lang="el-GR" dirty="0"/>
              <a:t> </a:t>
            </a:r>
            <a:r>
              <a:rPr lang="de-DE" dirty="0"/>
              <a:t>zeigte die Hoffnung der Griechen auf ihre politische Befreiung. </a:t>
            </a:r>
            <a:endParaRPr lang="el-GR" dirty="0"/>
          </a:p>
          <a:p>
            <a:pPr algn="just"/>
            <a:r>
              <a:rPr lang="de-DE" dirty="0"/>
              <a:t>Noch mehr. Er stellte die Freiheit als absolute Voraussetzung für die Erstehung des Ideals dar.  </a:t>
            </a:r>
          </a:p>
          <a:p>
            <a:pPr algn="just"/>
            <a:r>
              <a:rPr lang="de-DE" dirty="0"/>
              <a:t>Dieselbe Sehnsucht wird auch bei </a:t>
            </a:r>
            <a:r>
              <a:rPr lang="el-GR" dirty="0" err="1"/>
              <a:t>Wilhelm</a:t>
            </a:r>
            <a:r>
              <a:rPr lang="el-GR" dirty="0"/>
              <a:t> </a:t>
            </a:r>
            <a:r>
              <a:rPr lang="el-GR" dirty="0" err="1"/>
              <a:t>Heinse</a:t>
            </a:r>
            <a:r>
              <a:rPr lang="el-GR" dirty="0"/>
              <a:t> (1749–1803</a:t>
            </a:r>
            <a:r>
              <a:rPr lang="de-DE" dirty="0"/>
              <a:t>) in seinem </a:t>
            </a:r>
            <a:r>
              <a:rPr lang="el-GR" dirty="0" err="1"/>
              <a:t>Künstlerroman</a:t>
            </a:r>
            <a:r>
              <a:rPr lang="de-DE" dirty="0"/>
              <a:t>  </a:t>
            </a:r>
            <a:r>
              <a:rPr lang="el-GR" i="1" dirty="0" err="1"/>
              <a:t>Ardinghello</a:t>
            </a:r>
            <a:r>
              <a:rPr lang="de-DE" i="1" dirty="0"/>
              <a:t> </a:t>
            </a:r>
            <a:r>
              <a:rPr lang="de-DE" dirty="0"/>
              <a:t>thematisiert.</a:t>
            </a:r>
            <a:r>
              <a:rPr lang="el-GR" dirty="0"/>
              <a:t>   </a:t>
            </a:r>
          </a:p>
          <a:p>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Reiseliteratur über Griechenland</a:t>
            </a:r>
            <a:endParaRPr lang="el-GR" dirty="0"/>
          </a:p>
        </p:txBody>
      </p:sp>
      <p:sp>
        <p:nvSpPr>
          <p:cNvPr id="3" name="2 - Θέση περιεχομένου"/>
          <p:cNvSpPr>
            <a:spLocks noGrp="1"/>
          </p:cNvSpPr>
          <p:nvPr>
            <p:ph idx="1"/>
          </p:nvPr>
        </p:nvSpPr>
        <p:spPr/>
        <p:txBody>
          <a:bodyPr>
            <a:normAutofit fontScale="92500"/>
          </a:bodyPr>
          <a:lstStyle/>
          <a:p>
            <a:pPr algn="just"/>
            <a:r>
              <a:rPr lang="de-DE" dirty="0"/>
              <a:t> Vor 1821 kaum deutsche Texte</a:t>
            </a:r>
          </a:p>
          <a:p>
            <a:pPr algn="just"/>
            <a:r>
              <a:rPr lang="de-DE" dirty="0"/>
              <a:t>Pierre Augustin Guys (1721–1799)</a:t>
            </a:r>
            <a:r>
              <a:rPr lang="de-DE" dirty="0">
                <a:hlinkClick r:id="rId2" tooltip="Verknüpftes Element in Medienleiste anzeigen"/>
              </a:rPr>
              <a:t> </a:t>
            </a:r>
            <a:r>
              <a:rPr lang="de-DE" dirty="0"/>
              <a:t> </a:t>
            </a:r>
            <a:r>
              <a:rPr lang="de-DE" i="1" dirty="0" err="1"/>
              <a:t>Voyage</a:t>
            </a:r>
            <a:r>
              <a:rPr lang="de-DE" i="1" dirty="0"/>
              <a:t> </a:t>
            </a:r>
            <a:r>
              <a:rPr lang="de-DE" i="1" dirty="0" err="1"/>
              <a:t>littéraire</a:t>
            </a:r>
            <a:r>
              <a:rPr lang="de-DE" i="1" dirty="0"/>
              <a:t> de la </a:t>
            </a:r>
            <a:r>
              <a:rPr lang="de-DE" i="1" dirty="0" err="1"/>
              <a:t>Grèce</a:t>
            </a:r>
            <a:r>
              <a:rPr lang="de-DE" dirty="0"/>
              <a:t> , 1771. </a:t>
            </a:r>
          </a:p>
          <a:p>
            <a:pPr algn="just"/>
            <a:r>
              <a:rPr lang="de-DE" dirty="0"/>
              <a:t>Guys war der erste europäische Reisende, der die zeitgenössischen Griechen als Nachfolgern ihrer glanzvollen Vorfahren betrachtete. Sein Reisebericht erschien in einer für die Zukunft Griechenlands kritischen Zeit, ein Jahr nach dem  ersten Aufstand der Griechen gegen die osmanische Herrschaft, der blutig niedergeschlagen wurde. In Guys' Werk wurde Griechenland nun als eine christliche Nation geschildert, die einen legitimen Befreiungskampf führte.</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3ED56-24D2-A38A-A096-C00EF3450E2B}"/>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316480ED-352C-529B-4988-4DA98189EEE0}"/>
              </a:ext>
            </a:extLst>
          </p:cNvPr>
          <p:cNvSpPr>
            <a:spLocks noGrp="1"/>
          </p:cNvSpPr>
          <p:nvPr>
            <p:ph type="title"/>
          </p:nvPr>
        </p:nvSpPr>
        <p:spPr>
          <a:xfrm>
            <a:off x="1524000" y="0"/>
            <a:ext cx="8229600" cy="2276872"/>
          </a:xfrm>
        </p:spPr>
        <p:txBody>
          <a:bodyPr>
            <a:normAutofit fontScale="90000"/>
          </a:bodyPr>
          <a:lstStyle/>
          <a:p>
            <a:br>
              <a:rPr lang="de-DE" dirty="0"/>
            </a:br>
            <a:br>
              <a:rPr lang="de-DE" dirty="0"/>
            </a:br>
            <a:r>
              <a:rPr lang="el-GR" dirty="0" err="1"/>
              <a:t>Griechenlandbegeisterung</a:t>
            </a:r>
            <a:r>
              <a:rPr lang="el-GR" dirty="0"/>
              <a:t> </a:t>
            </a:r>
            <a:r>
              <a:rPr lang="el-GR" dirty="0" err="1"/>
              <a:t>und</a:t>
            </a:r>
            <a:r>
              <a:rPr lang="el-GR" dirty="0"/>
              <a:t> </a:t>
            </a:r>
            <a:r>
              <a:rPr lang="el-GR" dirty="0" err="1"/>
              <a:t>Philhellenismus</a:t>
            </a:r>
            <a:br>
              <a:rPr lang="el-GR" dirty="0"/>
            </a:br>
            <a:endParaRPr lang="el-GR" dirty="0"/>
          </a:p>
        </p:txBody>
      </p:sp>
      <p:sp>
        <p:nvSpPr>
          <p:cNvPr id="3" name="2 - Θέση περιεχομένου">
            <a:extLst>
              <a:ext uri="{FF2B5EF4-FFF2-40B4-BE49-F238E27FC236}">
                <a16:creationId xmlns:a16="http://schemas.microsoft.com/office/drawing/2014/main" id="{458EB268-E318-8AA8-3BC5-35964DCFE108}"/>
              </a:ext>
            </a:extLst>
          </p:cNvPr>
          <p:cNvSpPr>
            <a:spLocks noGrp="1"/>
          </p:cNvSpPr>
          <p:nvPr>
            <p:ph idx="1"/>
          </p:nvPr>
        </p:nvSpPr>
        <p:spPr/>
        <p:txBody>
          <a:bodyPr>
            <a:normAutofit/>
          </a:bodyPr>
          <a:lstStyle/>
          <a:p>
            <a:r>
              <a:rPr lang="de-DE" dirty="0"/>
              <a:t>Im späten 18. Jahrhundert entsteht in  Europa eine zunehmende </a:t>
            </a:r>
            <a:r>
              <a:rPr lang="de-DE" dirty="0" err="1"/>
              <a:t>Antikebegeisterung</a:t>
            </a:r>
            <a:r>
              <a:rPr lang="de-DE" dirty="0"/>
              <a:t>.</a:t>
            </a:r>
          </a:p>
          <a:p>
            <a:r>
              <a:rPr lang="de-DE" dirty="0"/>
              <a:t>Sie prägte maßgeblich die Epoche  des „Klassizismus“</a:t>
            </a:r>
          </a:p>
          <a:p>
            <a:r>
              <a:rPr lang="de-DE" dirty="0"/>
              <a:t> im deutschsprachigen Raum die Epoche der  „Weimarer Klassik„.</a:t>
            </a:r>
          </a:p>
          <a:p>
            <a:r>
              <a:rPr lang="de-DE" dirty="0"/>
              <a:t>Am Anfang des 19. </a:t>
            </a:r>
            <a:r>
              <a:rPr lang="de-DE" dirty="0" err="1"/>
              <a:t>Jhs</a:t>
            </a:r>
            <a:r>
              <a:rPr lang="de-DE" dirty="0"/>
              <a:t>. auch zunehmendes Interesse für das moderne Griechenland, das damals unter türkischem Joch stand</a:t>
            </a:r>
          </a:p>
        </p:txBody>
      </p:sp>
    </p:spTree>
    <p:extLst>
      <p:ext uri="{BB962C8B-B14F-4D97-AF65-F5344CB8AC3E}">
        <p14:creationId xmlns:p14="http://schemas.microsoft.com/office/powerpoint/2010/main" val="2168465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just"/>
            <a:r>
              <a:rPr lang="de-DE" dirty="0"/>
              <a:t>Die Reisenden wollten das antike Griechenland entdecken, sie wurden bei ihrem Besuch auf die Situation der zeitgenössischen Griechen aufmerksam.</a:t>
            </a:r>
          </a:p>
          <a:p>
            <a:pPr algn="just"/>
            <a:r>
              <a:rPr lang="de-DE" dirty="0"/>
              <a:t>Marie-Gabriel-Florent-Auguste de </a:t>
            </a:r>
            <a:r>
              <a:rPr lang="de-DE" b="1" dirty="0" err="1"/>
              <a:t>Choiseul-Gouffier</a:t>
            </a:r>
            <a:r>
              <a:rPr lang="de-DE" b="1" dirty="0"/>
              <a:t> </a:t>
            </a:r>
            <a:r>
              <a:rPr lang="de-DE" dirty="0"/>
              <a:t>(1752–1817), französischer Botschafter in Konstantinopel. Bei seinem Aufenthalt in Griechenland verfasste er ein von 1782 bis 1822 in mehreren Teilen erschienenes Werk mit dem Titel </a:t>
            </a:r>
            <a:r>
              <a:rPr lang="de-DE" i="1" dirty="0" err="1"/>
              <a:t>Voyage</a:t>
            </a:r>
            <a:r>
              <a:rPr lang="de-DE" i="1" dirty="0"/>
              <a:t> </a:t>
            </a:r>
            <a:r>
              <a:rPr lang="de-DE" i="1" dirty="0" err="1"/>
              <a:t>Pittoresque</a:t>
            </a:r>
            <a:r>
              <a:rPr lang="de-DE" i="1" dirty="0"/>
              <a:t> de la </a:t>
            </a:r>
            <a:r>
              <a:rPr lang="de-DE" i="1" dirty="0" err="1"/>
              <a:t>Grèce</a:t>
            </a:r>
            <a:r>
              <a:rPr lang="de-DE" dirty="0"/>
              <a:t>, welches eine große Menge archäologischer Informationen enthält, aber auch Eindrücke vom Leben der Griechen wiedergibt.</a:t>
            </a:r>
          </a:p>
          <a:p>
            <a:pPr algn="just">
              <a:buNone/>
            </a:pP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Weitere Voraussetzungen</a:t>
            </a:r>
            <a:endParaRPr lang="el-GR" dirty="0"/>
          </a:p>
        </p:txBody>
      </p:sp>
      <p:sp>
        <p:nvSpPr>
          <p:cNvPr id="3" name="2 - Θέση περιεχομένου"/>
          <p:cNvSpPr>
            <a:spLocks noGrp="1"/>
          </p:cNvSpPr>
          <p:nvPr>
            <p:ph idx="1"/>
          </p:nvPr>
        </p:nvSpPr>
        <p:spPr/>
        <p:txBody>
          <a:bodyPr/>
          <a:lstStyle/>
          <a:p>
            <a:r>
              <a:rPr lang="de-DE" dirty="0"/>
              <a:t>Eine wichtige Rolle bei der Ausbreitung des Philhellenismus im frühen 19. Jahrhundert spielte auch die archäologische Forschung. </a:t>
            </a:r>
          </a:p>
          <a:p>
            <a:r>
              <a:rPr lang="de-DE" dirty="0"/>
              <a:t>Ausgrabungen</a:t>
            </a:r>
          </a:p>
          <a:p>
            <a:r>
              <a:rPr lang="de-DE" dirty="0"/>
              <a:t>Die Französische Revolution</a:t>
            </a: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Archäologische Ausgrabungen</a:t>
            </a:r>
            <a:endParaRPr lang="el-GR" dirty="0"/>
          </a:p>
        </p:txBody>
      </p:sp>
      <p:sp>
        <p:nvSpPr>
          <p:cNvPr id="3" name="2 - Θέση περιεχομένου"/>
          <p:cNvSpPr>
            <a:spLocks noGrp="1"/>
          </p:cNvSpPr>
          <p:nvPr>
            <p:ph idx="1"/>
          </p:nvPr>
        </p:nvSpPr>
        <p:spPr/>
        <p:txBody>
          <a:bodyPr>
            <a:normAutofit/>
          </a:bodyPr>
          <a:lstStyle/>
          <a:p>
            <a:r>
              <a:rPr lang="de-DE" dirty="0"/>
              <a:t>Carl Haller von Hallerstein </a:t>
            </a:r>
          </a:p>
          <a:p>
            <a:r>
              <a:rPr lang="de-DE" dirty="0"/>
              <a:t>Das wichtigste Forschungsvorhaben, das Hallerstein berühmt machte, waren seine Ausgrabungen des </a:t>
            </a:r>
            <a:r>
              <a:rPr lang="de-DE" dirty="0" err="1"/>
              <a:t>Aphaiatempels</a:t>
            </a:r>
            <a:r>
              <a:rPr lang="de-DE" dirty="0"/>
              <a:t> auf der Insel Ägina (1810), dessen Zeugnisse man heute in der Münchener Glyptothek bewundern kann. </a:t>
            </a:r>
          </a:p>
          <a:p>
            <a:r>
              <a:rPr lang="de-DE" dirty="0"/>
              <a:t>Nach Studien in Olympia widmete sich Hallerstein im November 1811 der Erforschung des Tempels in </a:t>
            </a:r>
            <a:r>
              <a:rPr lang="de-DE" dirty="0" err="1"/>
              <a:t>Bassae</a:t>
            </a:r>
            <a:r>
              <a:rPr lang="de-DE" dirty="0"/>
              <a:t>, der dem Apollo </a:t>
            </a:r>
            <a:r>
              <a:rPr lang="de-DE" dirty="0" err="1"/>
              <a:t>Epicurios</a:t>
            </a:r>
            <a:r>
              <a:rPr lang="de-DE" dirty="0"/>
              <a:t> gewidmet war.</a:t>
            </a: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819EB-39FC-E2E9-C79C-EDFBD49EFCF7}"/>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6F3BF79-C9B8-CBA1-72E7-F729EC633D2B}"/>
              </a:ext>
            </a:extLst>
          </p:cNvPr>
          <p:cNvSpPr>
            <a:spLocks noGrp="1"/>
          </p:cNvSpPr>
          <p:nvPr>
            <p:ph type="title"/>
          </p:nvPr>
        </p:nvSpPr>
        <p:spPr/>
        <p:txBody>
          <a:bodyPr/>
          <a:lstStyle/>
          <a:p>
            <a:r>
              <a:rPr lang="de-DE" dirty="0" err="1"/>
              <a:t>Aphaia</a:t>
            </a:r>
            <a:r>
              <a:rPr lang="de-DE" dirty="0"/>
              <a:t> – Tempel, Ägina</a:t>
            </a:r>
            <a:endParaRPr lang="el-GR" dirty="0"/>
          </a:p>
        </p:txBody>
      </p:sp>
      <p:pic>
        <p:nvPicPr>
          <p:cNvPr id="5" name="Θέση περιεχομένου 4" descr="Εικόνα που περιέχει ουρανός, εξωτερικός χώρος/ύπαιθρος, Ερείπια, Αρχαία ρωμαϊκή αρχιτεκτονική&#10;&#10;Περιγραφή που δημιουργήθηκε αυτόματα">
            <a:extLst>
              <a:ext uri="{FF2B5EF4-FFF2-40B4-BE49-F238E27FC236}">
                <a16:creationId xmlns:a16="http://schemas.microsoft.com/office/drawing/2014/main" id="{459FC8CE-63D4-B09D-4826-D62611E16E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5800" y="3068960"/>
            <a:ext cx="3744416" cy="2520280"/>
          </a:xfrm>
        </p:spPr>
      </p:pic>
    </p:spTree>
    <p:extLst>
      <p:ext uri="{BB962C8B-B14F-4D97-AF65-F5344CB8AC3E}">
        <p14:creationId xmlns:p14="http://schemas.microsoft.com/office/powerpoint/2010/main" val="3192610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4EEE20-20D5-9FAC-51A2-8636B586583B}"/>
              </a:ext>
            </a:extLst>
          </p:cNvPr>
          <p:cNvSpPr>
            <a:spLocks noGrp="1"/>
          </p:cNvSpPr>
          <p:nvPr>
            <p:ph type="title"/>
          </p:nvPr>
        </p:nvSpPr>
        <p:spPr/>
        <p:txBody>
          <a:bodyPr/>
          <a:lstStyle/>
          <a:p>
            <a:r>
              <a:rPr lang="de-DE" dirty="0"/>
              <a:t>Glyptothek</a:t>
            </a:r>
            <a:endParaRPr lang="el-GR" dirty="0"/>
          </a:p>
        </p:txBody>
      </p:sp>
      <p:pic>
        <p:nvPicPr>
          <p:cNvPr id="5" name="Θέση περιεχομένου 4">
            <a:extLst>
              <a:ext uri="{FF2B5EF4-FFF2-40B4-BE49-F238E27FC236}">
                <a16:creationId xmlns:a16="http://schemas.microsoft.com/office/drawing/2014/main" id="{9164D0B5-2CAE-9293-6100-51A6F08E25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8988" y="2557463"/>
            <a:ext cx="5494023" cy="3317875"/>
          </a:xfrm>
        </p:spPr>
      </p:pic>
    </p:spTree>
    <p:extLst>
      <p:ext uri="{BB962C8B-B14F-4D97-AF65-F5344CB8AC3E}">
        <p14:creationId xmlns:p14="http://schemas.microsoft.com/office/powerpoint/2010/main" val="1671253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Philhellenismus</a:t>
            </a:r>
            <a:endParaRPr lang="el-GR" dirty="0"/>
          </a:p>
        </p:txBody>
      </p:sp>
      <p:sp>
        <p:nvSpPr>
          <p:cNvPr id="3" name="2 - Θέση περιεχομένου"/>
          <p:cNvSpPr>
            <a:spLocks noGrp="1"/>
          </p:cNvSpPr>
          <p:nvPr>
            <p:ph idx="1"/>
          </p:nvPr>
        </p:nvSpPr>
        <p:spPr/>
        <p:txBody>
          <a:bodyPr>
            <a:normAutofit lnSpcReduction="10000"/>
          </a:bodyPr>
          <a:lstStyle/>
          <a:p>
            <a:pPr algn="just"/>
            <a:r>
              <a:rPr lang="de-DE" dirty="0"/>
              <a:t>Durch die verschiedenen Formen der Griechenlandbegeisterung war der Boden für eine aktive Anteilnahme der Europäer am Aufstand der Griechen bereitet worden. </a:t>
            </a:r>
          </a:p>
          <a:p>
            <a:pPr algn="just"/>
            <a:r>
              <a:rPr lang="de-DE" dirty="0"/>
              <a:t>Die Proklamation des griechischen Befreiungskampfs am 6. März 1821 durch Alexander </a:t>
            </a:r>
            <a:r>
              <a:rPr lang="de-DE" dirty="0" err="1"/>
              <a:t>Ypsilantis</a:t>
            </a:r>
            <a:r>
              <a:rPr lang="de-DE" dirty="0"/>
              <a:t>  löste spontane Zustimmung in großen Teilen Europas aus. Kurz danach,  wurde die Revolution der Peloponnes proklamiert. Die politischen Solidaritätsbekundungen mit den Griechen in Europa und auch in Nordamerika waren die Früchte des  literarischen, künstlerischen und wissenschaftlichen Philhellenismus.</a:t>
            </a:r>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Philhellenismus</a:t>
            </a:r>
            <a:endParaRPr lang="el-GR" dirty="0"/>
          </a:p>
        </p:txBody>
      </p:sp>
      <p:sp>
        <p:nvSpPr>
          <p:cNvPr id="3" name="2 - Θέση περιεχομένου"/>
          <p:cNvSpPr>
            <a:spLocks noGrp="1"/>
          </p:cNvSpPr>
          <p:nvPr>
            <p:ph idx="1"/>
          </p:nvPr>
        </p:nvSpPr>
        <p:spPr/>
        <p:txBody>
          <a:bodyPr>
            <a:normAutofit/>
          </a:bodyPr>
          <a:lstStyle/>
          <a:p>
            <a:pPr fontAlgn="base"/>
            <a:r>
              <a:rPr lang="de-DE" dirty="0"/>
              <a:t>Angehörige ganz unterschiedlicher Schichten und Milieus bekunden nun Solidarität und Unterstützung für die Griechen. </a:t>
            </a:r>
          </a:p>
          <a:p>
            <a:pPr fontAlgn="base"/>
            <a:r>
              <a:rPr lang="de-DE" dirty="0"/>
              <a:t>Philhellenismus wird in Deutschland, wie auch in anderen europäischen Ländern zu einer richtigen Massenbewegung</a:t>
            </a:r>
          </a:p>
          <a:p>
            <a:pPr fontAlgn="base"/>
            <a:r>
              <a:rPr lang="de-DE" dirty="0"/>
              <a:t>zur Befreiung Griechenlands von der osmanischen Herrschaft, zugleich zielte sie auf die Gründung eines unabhängigen griechischen Staates.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Philhellenismus</a:t>
            </a:r>
            <a:endParaRPr lang="el-GR" dirty="0"/>
          </a:p>
        </p:txBody>
      </p:sp>
      <p:sp>
        <p:nvSpPr>
          <p:cNvPr id="3" name="2 - Θέση περιεχομένου"/>
          <p:cNvSpPr>
            <a:spLocks noGrp="1"/>
          </p:cNvSpPr>
          <p:nvPr>
            <p:ph idx="1"/>
          </p:nvPr>
        </p:nvSpPr>
        <p:spPr/>
        <p:txBody>
          <a:bodyPr>
            <a:normAutofit fontScale="85000" lnSpcReduction="10000"/>
          </a:bodyPr>
          <a:lstStyle/>
          <a:p>
            <a:pPr fontAlgn="base"/>
            <a:r>
              <a:rPr lang="de-DE" dirty="0"/>
              <a:t> Gründung von </a:t>
            </a:r>
            <a:r>
              <a:rPr lang="de-DE" dirty="0" err="1"/>
              <a:t>philhellenischen</a:t>
            </a:r>
            <a:r>
              <a:rPr lang="de-DE" dirty="0"/>
              <a:t> </a:t>
            </a:r>
            <a:r>
              <a:rPr lang="de-DE" u="sng" dirty="0"/>
              <a:t>Unterstützungsvereinen,</a:t>
            </a:r>
            <a:r>
              <a:rPr lang="de-DE" dirty="0"/>
              <a:t> die durch Spenden und Sammelaktionen das nötige Geld zur Realisierung der verschiedenen Formen der </a:t>
            </a:r>
            <a:r>
              <a:rPr lang="de-DE" dirty="0" err="1"/>
              <a:t>Griechenhilfe</a:t>
            </a:r>
            <a:r>
              <a:rPr lang="de-DE" dirty="0"/>
              <a:t> zusammenbringen konnten.</a:t>
            </a:r>
            <a:r>
              <a:rPr lang="de-DE" u="sng" dirty="0"/>
              <a:t> </a:t>
            </a:r>
            <a:r>
              <a:rPr lang="de-DE" dirty="0"/>
              <a:t>Finanzielle Unterstützung</a:t>
            </a:r>
          </a:p>
          <a:p>
            <a:pPr fontAlgn="base"/>
            <a:r>
              <a:rPr lang="de-DE" u="sng" dirty="0"/>
              <a:t>Freiwillige</a:t>
            </a:r>
            <a:r>
              <a:rPr lang="de-DE" dirty="0"/>
              <a:t>. Besonders in den Jahren 1821 und 1822 des griechischen Freiheitskampfes haben mehrere deutsche Freiwillige aktiv an den kriegerischen Ereignissen Anteil genommen. </a:t>
            </a:r>
          </a:p>
          <a:p>
            <a:pPr fontAlgn="base"/>
            <a:r>
              <a:rPr lang="de-DE" dirty="0"/>
              <a:t>(Studenten, Idealisten liberaler Gesinnung, die mit den politischen Zuständen ihrer Länder unzufrieden waren; Offiziere, die nach den Napoleonischen Kriegen</a:t>
            </a:r>
            <a:r>
              <a:rPr lang="de-DE" dirty="0">
                <a:hlinkClick r:id="rId2" tooltip="Verknüpftes Element in Medienleiste anzeigen"/>
              </a:rPr>
              <a:t> </a:t>
            </a:r>
            <a:r>
              <a:rPr lang="de-DE" dirty="0"/>
              <a:t> ein neues Feld der Betätigung suchten, aber auch Abenteurer, Gescheiterte und Verfolgte). Memoiren </a:t>
            </a:r>
          </a:p>
          <a:p>
            <a:r>
              <a:rPr lang="de-DE" dirty="0"/>
              <a:t>.</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Philhellenismus</a:t>
            </a:r>
            <a:endParaRPr lang="el-GR" dirty="0"/>
          </a:p>
        </p:txBody>
      </p:sp>
      <p:sp>
        <p:nvSpPr>
          <p:cNvPr id="3" name="2 - Θέση περιεχομένου"/>
          <p:cNvSpPr>
            <a:spLocks noGrp="1"/>
          </p:cNvSpPr>
          <p:nvPr>
            <p:ph idx="1"/>
          </p:nvPr>
        </p:nvSpPr>
        <p:spPr/>
        <p:txBody>
          <a:bodyPr>
            <a:normAutofit fontScale="92500" lnSpcReduction="20000"/>
          </a:bodyPr>
          <a:lstStyle/>
          <a:p>
            <a:pPr algn="just"/>
            <a:r>
              <a:rPr lang="de-DE" dirty="0"/>
              <a:t>Die Begeisterung für das Griechische hat </a:t>
            </a:r>
            <a:r>
              <a:rPr lang="de-DE" i="1" u="sng" dirty="0"/>
              <a:t>Projektionscharakter</a:t>
            </a:r>
            <a:r>
              <a:rPr lang="de-DE" dirty="0"/>
              <a:t> </a:t>
            </a:r>
          </a:p>
          <a:p>
            <a:pPr algn="just" fontAlgn="base"/>
            <a:r>
              <a:rPr lang="de-DE" dirty="0"/>
              <a:t>Die vielfältigen Ursachen bei der Entstehung des Philhellenismus brachte ein zeitgenössischer Beobachter mit den Worten zum Ausdruck:</a:t>
            </a:r>
            <a:endParaRPr lang="de-DE" b="1" dirty="0"/>
          </a:p>
          <a:p>
            <a:pPr algn="just"/>
            <a:r>
              <a:rPr lang="de-DE" dirty="0"/>
              <a:t>Alle Parteien vereinigen sich in dem Interesse für die Griechen. </a:t>
            </a:r>
          </a:p>
          <a:p>
            <a:pPr algn="just"/>
            <a:r>
              <a:rPr lang="de-DE" dirty="0"/>
              <a:t>Die Frommen werden von der Religion (Hilfe für die christlichen Glaubensbrüder) </a:t>
            </a:r>
          </a:p>
          <a:p>
            <a:pPr algn="just"/>
            <a:r>
              <a:rPr lang="de-DE" dirty="0"/>
              <a:t>die Gebildeten von den klassischen Erinnerungen, (Identifikation</a:t>
            </a:r>
            <a:r>
              <a:rPr lang="en-US" dirty="0"/>
              <a:t>+</a:t>
            </a:r>
            <a:r>
              <a:rPr lang="de-DE" dirty="0"/>
              <a:t>Dankesschuldmotiv) </a:t>
            </a:r>
          </a:p>
          <a:p>
            <a:pPr algn="just"/>
            <a:r>
              <a:rPr lang="de-DE" dirty="0"/>
              <a:t>die Liberalen von der Hoffnung einer Demokratisierung, </a:t>
            </a:r>
            <a:r>
              <a:rPr lang="de-DE" dirty="0" err="1"/>
              <a:t>Republikanisierung</a:t>
            </a:r>
            <a:r>
              <a:rPr lang="de-DE" dirty="0"/>
              <a:t> Europas bewegt.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Philhellenismus</a:t>
            </a:r>
            <a:endParaRPr lang="el-GR" dirty="0"/>
          </a:p>
        </p:txBody>
      </p:sp>
      <p:sp>
        <p:nvSpPr>
          <p:cNvPr id="3" name="2 - Θέση περιεχομένου"/>
          <p:cNvSpPr>
            <a:spLocks noGrp="1"/>
          </p:cNvSpPr>
          <p:nvPr>
            <p:ph idx="1"/>
          </p:nvPr>
        </p:nvSpPr>
        <p:spPr/>
        <p:txBody>
          <a:bodyPr>
            <a:normAutofit fontScale="92500" lnSpcReduction="20000"/>
          </a:bodyPr>
          <a:lstStyle/>
          <a:p>
            <a:pPr algn="just"/>
            <a:r>
              <a:rPr lang="de-DE" dirty="0"/>
              <a:t>Kulturelle Gemeinsamkeiten von Griechen und (westlichen) Europäern, und als eine solche Gemeinsamkeit wurde insbesondere das Christentum hervorgehoben. </a:t>
            </a:r>
          </a:p>
          <a:p>
            <a:pPr algn="just"/>
            <a:r>
              <a:rPr lang="de-DE" dirty="0"/>
              <a:t>religiöse Rechtfertigung eines Glaubenskampfes der "Christenheit" gegen die osmanischen Muslime.</a:t>
            </a:r>
          </a:p>
          <a:p>
            <a:pPr algn="just"/>
            <a:r>
              <a:rPr lang="de-DE" dirty="0"/>
              <a:t>Überall in Europa sammelten sich noch junge Nationalbewegungen, die Nationalstaaten als demokratische Gebilde verstehen wollten.</a:t>
            </a:r>
          </a:p>
          <a:p>
            <a:pPr algn="just"/>
            <a:r>
              <a:rPr lang="de-DE" dirty="0"/>
              <a:t>Auch der Philhellenismus hatte die Idealisierung des antiken Hellas von Anfang an mit demokratischen Sehnsüchten verbunden, der osmanische Feudalismus sollte einem demokratischen Staat weichen.  Enthusiasmus  für die Idee einer Volkssouveränität.</a:t>
            </a:r>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626508" y="982132"/>
            <a:ext cx="6270090" cy="1303867"/>
          </a:xfrm>
        </p:spPr>
        <p:txBody>
          <a:bodyPr>
            <a:normAutofit/>
          </a:bodyPr>
          <a:lstStyle/>
          <a:p>
            <a:r>
              <a:rPr lang="de-DE" err="1"/>
              <a:t>Philhellenismen</a:t>
            </a:r>
            <a:endParaRPr lang="el-GR"/>
          </a:p>
        </p:txBody>
      </p:sp>
      <p:sp>
        <p:nvSpPr>
          <p:cNvPr id="3" name="2 - Θέση περιεχομένου"/>
          <p:cNvSpPr>
            <a:spLocks noGrp="1"/>
          </p:cNvSpPr>
          <p:nvPr>
            <p:ph idx="1"/>
          </p:nvPr>
        </p:nvSpPr>
        <p:spPr>
          <a:xfrm>
            <a:off x="4636482" y="2556932"/>
            <a:ext cx="6260114" cy="3318936"/>
          </a:xfrm>
        </p:spPr>
        <p:txBody>
          <a:bodyPr>
            <a:normAutofit/>
          </a:bodyPr>
          <a:lstStyle/>
          <a:p>
            <a:pPr>
              <a:lnSpc>
                <a:spcPct val="90000"/>
              </a:lnSpc>
              <a:buNone/>
            </a:pPr>
            <a:r>
              <a:rPr lang="de-DE" sz="2200" b="1" dirty="0"/>
              <a:t>1. </a:t>
            </a:r>
            <a:r>
              <a:rPr lang="el-GR" sz="2200" b="1" dirty="0"/>
              <a:t>	</a:t>
            </a:r>
            <a:r>
              <a:rPr lang="de-DE" sz="2200" b="1" dirty="0"/>
              <a:t>Verehrung der Antike</a:t>
            </a:r>
          </a:p>
          <a:p>
            <a:pPr>
              <a:lnSpc>
                <a:spcPct val="90000"/>
              </a:lnSpc>
            </a:pPr>
            <a:r>
              <a:rPr lang="de-DE" sz="2200" dirty="0"/>
              <a:t>     </a:t>
            </a:r>
            <a:r>
              <a:rPr lang="el-GR" sz="2200" dirty="0"/>
              <a:t>	</a:t>
            </a:r>
            <a:r>
              <a:rPr lang="de-DE" sz="2200" dirty="0"/>
              <a:t>Griechenland als Ideal</a:t>
            </a:r>
          </a:p>
          <a:p>
            <a:pPr>
              <a:lnSpc>
                <a:spcPct val="90000"/>
              </a:lnSpc>
            </a:pPr>
            <a:r>
              <a:rPr lang="de-DE" sz="2200" dirty="0"/>
              <a:t>      </a:t>
            </a:r>
            <a:r>
              <a:rPr lang="el-GR" sz="2200" dirty="0"/>
              <a:t>	</a:t>
            </a:r>
            <a:r>
              <a:rPr lang="de-DE" sz="2200" dirty="0"/>
              <a:t>Winckelmann </a:t>
            </a:r>
          </a:p>
          <a:p>
            <a:pPr>
              <a:lnSpc>
                <a:spcPct val="90000"/>
              </a:lnSpc>
              <a:buNone/>
            </a:pPr>
            <a:r>
              <a:rPr lang="de-DE" sz="2200" b="1" dirty="0"/>
              <a:t>2.       Politisches Interesse für Griechenland</a:t>
            </a:r>
          </a:p>
          <a:p>
            <a:pPr>
              <a:lnSpc>
                <a:spcPct val="90000"/>
              </a:lnSpc>
              <a:buNone/>
            </a:pPr>
            <a:r>
              <a:rPr lang="de-DE" sz="2200" dirty="0"/>
              <a:t>        	Unterstützung der Unabhängigkeitskämpfe 	der Griechen gegen die Osmanen </a:t>
            </a:r>
          </a:p>
          <a:p>
            <a:pPr>
              <a:lnSpc>
                <a:spcPct val="90000"/>
              </a:lnSpc>
              <a:buNone/>
            </a:pPr>
            <a:r>
              <a:rPr lang="de-DE" sz="2200" dirty="0"/>
              <a:t>		zahlreiche 	Unterstützungsvereine, 	Freiwillige, 	Philhellenismus der Feder </a:t>
            </a:r>
            <a:endParaRPr lang="el-GR" sz="2200" dirty="0"/>
          </a:p>
        </p:txBody>
      </p:sp>
      <p:pic>
        <p:nvPicPr>
          <p:cNvPr id="5" name="Picture 4" descr="Treppenaufgang und Säulen eines majestätischen Stadtgebäudes">
            <a:extLst>
              <a:ext uri="{FF2B5EF4-FFF2-40B4-BE49-F238E27FC236}">
                <a16:creationId xmlns:a16="http://schemas.microsoft.com/office/drawing/2014/main" id="{E583AE20-2A35-5160-0D10-CC3B0DF26711}"/>
              </a:ext>
            </a:extLst>
          </p:cNvPr>
          <p:cNvPicPr>
            <a:picLocks noChangeAspect="1"/>
          </p:cNvPicPr>
          <p:nvPr/>
        </p:nvPicPr>
        <p:blipFill rotWithShape="1">
          <a:blip r:embed="rId3"/>
          <a:srcRect l="27776" r="30123" b="-2"/>
          <a:stretch/>
        </p:blipFill>
        <p:spPr>
          <a:xfrm>
            <a:off x="1412683" y="1410208"/>
            <a:ext cx="2433793" cy="38587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br>
              <a:rPr lang="de-DE" sz="1800" b="1" dirty="0"/>
            </a:br>
            <a:br>
              <a:rPr lang="de-DE" sz="2200" b="1" dirty="0"/>
            </a:br>
            <a:r>
              <a:rPr lang="de-DE" sz="2200" b="1" dirty="0"/>
              <a:t>Themenbereiche</a:t>
            </a:r>
            <a:br>
              <a:rPr lang="el-GR" sz="2200" dirty="0"/>
            </a:br>
            <a:r>
              <a:rPr lang="de-DE" sz="2200" b="1" dirty="0"/>
              <a:t>1. </a:t>
            </a:r>
            <a:r>
              <a:rPr lang="de-DE" sz="2200" b="1" u="sng" dirty="0"/>
              <a:t>Literatur: </a:t>
            </a:r>
            <a:r>
              <a:rPr lang="de-DE" sz="2200" b="1" dirty="0"/>
              <a:t>Der Widerhall der griechischen Revolution und die Gründung des</a:t>
            </a:r>
            <a:r>
              <a:rPr lang="de-DE" sz="2200" dirty="0"/>
              <a:t> </a:t>
            </a:r>
            <a:r>
              <a:rPr lang="de-DE" sz="2200" b="1" dirty="0"/>
              <a:t>griechischen Staates in der Weltliteratur</a:t>
            </a:r>
            <a:br>
              <a:rPr lang="el-GR" sz="1300" dirty="0"/>
            </a:br>
            <a:endParaRPr lang="el-GR" sz="1300" dirty="0"/>
          </a:p>
        </p:txBody>
      </p:sp>
      <p:sp>
        <p:nvSpPr>
          <p:cNvPr id="3" name="2 - Θέση περιεχομένου"/>
          <p:cNvSpPr>
            <a:spLocks noGrp="1"/>
          </p:cNvSpPr>
          <p:nvPr>
            <p:ph idx="1"/>
          </p:nvPr>
        </p:nvSpPr>
        <p:spPr/>
        <p:txBody>
          <a:bodyPr>
            <a:normAutofit fontScale="92500" lnSpcReduction="10000"/>
          </a:bodyPr>
          <a:lstStyle/>
          <a:p>
            <a:endParaRPr lang="el-GR" dirty="0"/>
          </a:p>
          <a:p>
            <a:pPr algn="just"/>
            <a:r>
              <a:rPr lang="de-DE" dirty="0"/>
              <a:t>Das aufständische Griechenland wird in allen Gattungen der Literatur des 19. </a:t>
            </a:r>
            <a:r>
              <a:rPr lang="de-DE" dirty="0" err="1"/>
              <a:t>Jhs</a:t>
            </a:r>
            <a:r>
              <a:rPr lang="de-DE" dirty="0"/>
              <a:t>. (Lyrik, Drama, Prosa) intensiv thematisiert, sowohl in Texten bedeutender Autoren als auch in der Unterhaltungsliteratur, die aber vom Lesepublikum der Zeit breit rezipiert wird, eine Tatsache, die zeigt, wie wichtig die griechische Frage für das europäische und internationale Gefühl war. </a:t>
            </a:r>
          </a:p>
          <a:p>
            <a:pPr algn="just"/>
            <a:r>
              <a:rPr lang="de-DE" dirty="0"/>
              <a:t>Dieser Themenbereich berücksichtigt nicht nur fiktionale Texte, sondern auch Texte der authentischen Autopsie: Memoiren und Briefwechsel der Philhellenen, die an den griechischen Kämpfen teilnahmen wie auch die Reiseliteratur des 19. </a:t>
            </a:r>
            <a:r>
              <a:rPr lang="de-DE" dirty="0" err="1"/>
              <a:t>Jhs</a:t>
            </a:r>
            <a:r>
              <a:rPr lang="de-DE" dirty="0"/>
              <a:t>. </a:t>
            </a:r>
            <a:endParaRPr lang="el-GR" dirty="0"/>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sz="3600" b="1" dirty="0"/>
              <a:t>2</a:t>
            </a:r>
            <a:r>
              <a:rPr lang="de-DE" sz="1800" b="1" dirty="0"/>
              <a:t>. Das aufständische Griechenland im wissenschaftlichen Diskurs</a:t>
            </a:r>
            <a:endParaRPr lang="el-GR" sz="1800" dirty="0"/>
          </a:p>
        </p:txBody>
      </p:sp>
      <p:sp>
        <p:nvSpPr>
          <p:cNvPr id="3" name="2 - Θέση περιεχομένου"/>
          <p:cNvSpPr>
            <a:spLocks noGrp="1"/>
          </p:cNvSpPr>
          <p:nvPr>
            <p:ph idx="1"/>
          </p:nvPr>
        </p:nvSpPr>
        <p:spPr/>
        <p:txBody>
          <a:bodyPr>
            <a:normAutofit fontScale="92500"/>
          </a:bodyPr>
          <a:lstStyle/>
          <a:p>
            <a:pPr algn="just"/>
            <a:r>
              <a:rPr lang="de-DE" dirty="0"/>
              <a:t>Die griechische Frage wird bereits früh zu einer </a:t>
            </a:r>
            <a:r>
              <a:rPr lang="de-DE" u="sng" dirty="0"/>
              <a:t>akademischen Frage. </a:t>
            </a:r>
            <a:r>
              <a:rPr lang="de-DE" dirty="0"/>
              <a:t>Jenseits des selbstverständlichen Interesses der Historiker untersuchen Wissenschaftler diverser Disziplinen, wie Philologen und Ethnografen, intensiv die neugriechische Kultur. Volkslieder, Bräuche, Kleidung (Trachten) und Sprache der Neugriechen werden zum Forschungsgegenstand, der gleichzeitig auf die Unterstützung des aufständischen Griechenlands und die Stärkung der griechischen nationalen Identität zielt. Diese Tagungseinheit beabsichtigt, den akademischen Philhellenismus in seinen divergierenden Facetten herauszuarbeiten, indem sie auf seine ideologischen Koordinaten fokussiert.</a:t>
            </a:r>
            <a:endParaRPr lang="el-GR" dirty="0"/>
          </a:p>
          <a:p>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de-DE" u="sng" dirty="0"/>
              <a:t>Friedrich Wilhelm Thiersch u. Wilhelm Traugott Krug</a:t>
            </a:r>
            <a:r>
              <a:rPr lang="de-DE" dirty="0"/>
              <a:t> </a:t>
            </a:r>
            <a:endParaRPr lang="el-GR" dirty="0"/>
          </a:p>
        </p:txBody>
      </p:sp>
      <p:sp>
        <p:nvSpPr>
          <p:cNvPr id="3" name="2 - Θέση περιεχομένου"/>
          <p:cNvSpPr>
            <a:spLocks noGrp="1"/>
          </p:cNvSpPr>
          <p:nvPr>
            <p:ph idx="1"/>
          </p:nvPr>
        </p:nvSpPr>
        <p:spPr/>
        <p:txBody>
          <a:bodyPr>
            <a:normAutofit/>
          </a:bodyPr>
          <a:lstStyle/>
          <a:p>
            <a:r>
              <a:rPr lang="de-DE" u="sng" dirty="0"/>
              <a:t>Friedrich Wilhelm Thiersch</a:t>
            </a:r>
            <a:r>
              <a:rPr lang="de-DE" dirty="0"/>
              <a:t>, Professor für Altphilologie in München, der als Philhellene mitunter auch seinen Familiennamen zu "</a:t>
            </a:r>
            <a:r>
              <a:rPr lang="de-DE" dirty="0" err="1"/>
              <a:t>Thyrsios</a:t>
            </a:r>
            <a:r>
              <a:rPr lang="de-DE" dirty="0"/>
              <a:t>" gräzisierte.</a:t>
            </a:r>
          </a:p>
          <a:p>
            <a:r>
              <a:rPr lang="de-DE" dirty="0"/>
              <a:t>Zusammen mit dem bayerischen Kronprinzen, dem späteren Ludwig I., war er der wichtigste Initiator des bayerischen Philhellenismus. </a:t>
            </a:r>
          </a:p>
          <a:p>
            <a:r>
              <a:rPr lang="de-DE" dirty="0"/>
              <a:t>der Leipziger Philosophieprofessor </a:t>
            </a:r>
            <a:r>
              <a:rPr lang="de-DE" u="sng" dirty="0"/>
              <a:t>Wilhelm Traugott Krug</a:t>
            </a:r>
            <a:r>
              <a:rPr lang="de-DE" dirty="0"/>
              <a:t> (1770–1842)</a:t>
            </a:r>
            <a:r>
              <a:rPr lang="de-DE" dirty="0">
                <a:hlinkClick r:id="rId2" tooltip="Verknüpftes Element in Medienleiste anzeigen"/>
              </a:rPr>
              <a:t> </a:t>
            </a:r>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u="sng" dirty="0"/>
              <a:t>Wilhelm Traugott Krug</a:t>
            </a:r>
            <a:endParaRPr lang="el-GR" dirty="0"/>
          </a:p>
        </p:txBody>
      </p:sp>
      <p:sp>
        <p:nvSpPr>
          <p:cNvPr id="3" name="2 - Θέση περιεχομένου"/>
          <p:cNvSpPr>
            <a:spLocks noGrp="1"/>
          </p:cNvSpPr>
          <p:nvPr>
            <p:ph idx="1"/>
          </p:nvPr>
        </p:nvSpPr>
        <p:spPr/>
        <p:txBody>
          <a:bodyPr>
            <a:normAutofit/>
          </a:bodyPr>
          <a:lstStyle/>
          <a:p>
            <a:r>
              <a:rPr lang="de-DE" dirty="0"/>
              <a:t>Krug:</a:t>
            </a:r>
          </a:p>
          <a:p>
            <a:r>
              <a:rPr lang="de-DE" dirty="0"/>
              <a:t>Die Herrschaft der Türken in Europa kann durchaus nicht als eine rechtmäßige (legitime) angesehen werden; sie ist nur eine </a:t>
            </a:r>
            <a:r>
              <a:rPr lang="de-DE" dirty="0" err="1"/>
              <a:t>angemaaßte</a:t>
            </a:r>
            <a:r>
              <a:rPr lang="de-DE" dirty="0"/>
              <a:t> (</a:t>
            </a:r>
            <a:r>
              <a:rPr lang="de-DE" dirty="0" err="1"/>
              <a:t>usurpirte</a:t>
            </a:r>
            <a:r>
              <a:rPr lang="de-DE" dirty="0"/>
              <a:t>). </a:t>
            </a:r>
          </a:p>
          <a:p>
            <a:r>
              <a:rPr lang="de-DE" dirty="0"/>
              <a:t>Sie entstand durch einen bloßen Angriffs- und Eroberungskrieg, der nach allen gesunden, d. h. vernünftigen Begriffen vom Völkerrechte nie eine Herrschaft des einen Volkes über das andere rechtlich begründen kann.</a:t>
            </a:r>
            <a:endParaRPr lang="el-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sz="1300" b="1" dirty="0"/>
              <a:t>3. </a:t>
            </a:r>
            <a:r>
              <a:rPr lang="de-DE" sz="2000" b="1" dirty="0"/>
              <a:t>Das aufständische Griechenland in der deutschen und internationalen Presse</a:t>
            </a:r>
            <a:endParaRPr lang="el-GR" dirty="0"/>
          </a:p>
        </p:txBody>
      </p:sp>
      <p:sp>
        <p:nvSpPr>
          <p:cNvPr id="3" name="2 - Θέση περιεχομένου"/>
          <p:cNvSpPr>
            <a:spLocks noGrp="1"/>
          </p:cNvSpPr>
          <p:nvPr>
            <p:ph idx="1"/>
          </p:nvPr>
        </p:nvSpPr>
        <p:spPr/>
        <p:txBody>
          <a:bodyPr>
            <a:normAutofit/>
          </a:bodyPr>
          <a:lstStyle/>
          <a:p>
            <a:pPr algn="just"/>
            <a:r>
              <a:rPr lang="de-DE" dirty="0"/>
              <a:t>Die griechische Frage war in der europäischen und </a:t>
            </a:r>
            <a:r>
              <a:rPr lang="de-DE" u="sng" dirty="0"/>
              <a:t>internationalen Presse </a:t>
            </a:r>
            <a:r>
              <a:rPr lang="de-DE" dirty="0"/>
              <a:t>präsent mit politischen Artikeln für oder gegen die griechischen Kämpfe, mit Informationen über die Ereignisse in Griechenland und deren Verbindung mit der europäischen Diplomatie. Die Sammlung und Untersuchung des Materials stellt ein Desiderat in der</a:t>
            </a:r>
            <a:r>
              <a:rPr lang="en-US" dirty="0"/>
              <a:t> </a:t>
            </a:r>
            <a:r>
              <a:rPr lang="de-DE" dirty="0"/>
              <a:t>Erforschung des Philhellenismus dar, das zur Erhellung der Betrachtung des aufständischen Griechenlands im internationalen politischen Kontext beitragen würde.</a:t>
            </a:r>
            <a:endParaRPr lang="el-GR" dirty="0"/>
          </a:p>
          <a:p>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sz="1400" b="1" dirty="0"/>
              <a:t>4</a:t>
            </a:r>
            <a:r>
              <a:rPr lang="de-DE" sz="2000" b="1" dirty="0"/>
              <a:t>. Das aufständische Griechenland in der Musik, in den bildenden und darstellenden Künsten</a:t>
            </a:r>
            <a:endParaRPr lang="el-GR" sz="2000" dirty="0"/>
          </a:p>
        </p:txBody>
      </p:sp>
      <p:sp>
        <p:nvSpPr>
          <p:cNvPr id="3" name="2 - Θέση περιεχομένου"/>
          <p:cNvSpPr>
            <a:spLocks noGrp="1"/>
          </p:cNvSpPr>
          <p:nvPr>
            <p:ph idx="1"/>
          </p:nvPr>
        </p:nvSpPr>
        <p:spPr/>
        <p:txBody>
          <a:bodyPr>
            <a:normAutofit fontScale="92500"/>
          </a:bodyPr>
          <a:lstStyle/>
          <a:p>
            <a:r>
              <a:rPr lang="de-DE" dirty="0"/>
              <a:t>Die griechischen Unabhängigkeitskämpfe wurden nicht nur für die Literatur zu einer Quelle der Inspiration, sondern auch für </a:t>
            </a:r>
            <a:r>
              <a:rPr lang="de-DE" u="sng" dirty="0"/>
              <a:t>andere Künste</a:t>
            </a:r>
            <a:r>
              <a:rPr lang="de-DE" dirty="0"/>
              <a:t>. Die Erforschung von musikalischen oder bildenden Werken, die von den Kämpfen der Griechen und den Taten der Helden und Heldinnen der Revolution inspiriert wurden, sowie die Thematisierung des neugegründeten Staates Griechenland in der künstlerischen Produktion des 19. </a:t>
            </a:r>
            <a:r>
              <a:rPr lang="de-DE" dirty="0" err="1"/>
              <a:t>Jhs</a:t>
            </a:r>
            <a:r>
              <a:rPr lang="de-DE" dirty="0"/>
              <a:t>. bilden den Schwerpunkt dieses Themenbereichs. Von Interesse ist auch die Hervorhebung intermedialer Dimensionen, d. h. des komparatistischen Dialogs zwischen den Künsten sowie auch die Analogien zwischen der Literatur und den anderen Künsten.</a:t>
            </a:r>
            <a:endParaRPr lang="el-GR" dirty="0"/>
          </a:p>
          <a:p>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Peter von Hess</a:t>
            </a:r>
            <a:endParaRPr lang="el-GR" dirty="0"/>
          </a:p>
        </p:txBody>
      </p:sp>
      <p:pic>
        <p:nvPicPr>
          <p:cNvPr id="1026" name="Picture 2" descr="C:\Users\Anastasia Antonopoul\Downloads\Bouboulina_painting_by_Von_Hess.jpg"/>
          <p:cNvPicPr>
            <a:picLocks noGrp="1" noChangeAspect="1" noChangeArrowheads="1"/>
          </p:cNvPicPr>
          <p:nvPr>
            <p:ph idx="1"/>
          </p:nvPr>
        </p:nvPicPr>
        <p:blipFill>
          <a:blip r:embed="rId2" cstate="print"/>
          <a:stretch>
            <a:fillRect/>
          </a:stretch>
        </p:blipFill>
        <p:spPr bwMode="auto">
          <a:xfrm>
            <a:off x="4511825" y="2557993"/>
            <a:ext cx="3096343" cy="3535303"/>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sz="2000" dirty="0"/>
              <a:t>Peter von Hess</a:t>
            </a:r>
            <a:endParaRPr lang="el-GR" sz="2000" dirty="0"/>
          </a:p>
        </p:txBody>
      </p:sp>
      <p:pic>
        <p:nvPicPr>
          <p:cNvPr id="2050" name="Picture 2"/>
          <p:cNvPicPr>
            <a:picLocks noGrp="1" noChangeAspect="1" noChangeArrowheads="1"/>
          </p:cNvPicPr>
          <p:nvPr>
            <p:ph idx="1"/>
          </p:nvPr>
        </p:nvPicPr>
        <p:blipFill>
          <a:blip r:embed="rId2" cstate="print"/>
          <a:stretch>
            <a:fillRect/>
          </a:stretch>
        </p:blipFill>
        <p:spPr bwMode="auto">
          <a:xfrm>
            <a:off x="3863752" y="2261266"/>
            <a:ext cx="4104456" cy="4120062"/>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95402" y="696955"/>
            <a:ext cx="9601196" cy="1303867"/>
          </a:xfrm>
        </p:spPr>
        <p:txBody>
          <a:bodyPr>
            <a:normAutofit fontScale="90000"/>
          </a:bodyPr>
          <a:lstStyle/>
          <a:p>
            <a:r>
              <a:rPr lang="de-DE" dirty="0"/>
              <a:t>Griechische Landleute am Meeresstrand, 1838</a:t>
            </a:r>
            <a:endParaRPr lang="el-GR" dirty="0"/>
          </a:p>
        </p:txBody>
      </p:sp>
      <p:pic>
        <p:nvPicPr>
          <p:cNvPr id="3074" name="Picture 2"/>
          <p:cNvPicPr>
            <a:picLocks noGrp="1" noChangeAspect="1" noChangeArrowheads="1"/>
          </p:cNvPicPr>
          <p:nvPr>
            <p:ph idx="1"/>
          </p:nvPr>
        </p:nvPicPr>
        <p:blipFill>
          <a:blip r:embed="rId2" cstate="print"/>
          <a:stretch>
            <a:fillRect/>
          </a:stretch>
        </p:blipFill>
        <p:spPr bwMode="auto">
          <a:xfrm>
            <a:off x="3898732" y="2420888"/>
            <a:ext cx="4394536" cy="3607841"/>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52596" y="357166"/>
            <a:ext cx="9177342" cy="187472"/>
          </a:xfrm>
        </p:spPr>
        <p:txBody>
          <a:bodyPr>
            <a:normAutofit fontScale="90000"/>
          </a:bodyPr>
          <a:lstStyle/>
          <a:p>
            <a:br>
              <a:rPr lang="de-DE" sz="1600" b="1" cap="all" dirty="0"/>
            </a:br>
            <a:br>
              <a:rPr lang="de-DE" sz="1600" b="1" cap="all" dirty="0"/>
            </a:br>
            <a:br>
              <a:rPr lang="de-DE" sz="1600" b="1" cap="all" dirty="0"/>
            </a:br>
            <a:br>
              <a:rPr lang="de-DE" sz="1600" b="1" cap="all" dirty="0"/>
            </a:br>
            <a:br>
              <a:rPr lang="de-DE" sz="1600" b="1" cap="all" dirty="0"/>
            </a:br>
            <a:r>
              <a:rPr lang="de-DE" sz="1600" b="1" cap="all" dirty="0"/>
              <a:t>EINZUG KÖNIG OTTOS VON GRIECHENLAND IN NAUPLIA</a:t>
            </a:r>
            <a:endParaRPr lang="el-GR" sz="1600" dirty="0"/>
          </a:p>
        </p:txBody>
      </p:sp>
      <p:pic>
        <p:nvPicPr>
          <p:cNvPr id="4099" name="Picture 3"/>
          <p:cNvPicPr>
            <a:picLocks noGrp="1" noChangeAspect="1" noChangeArrowheads="1"/>
          </p:cNvPicPr>
          <p:nvPr>
            <p:ph idx="1"/>
          </p:nvPr>
        </p:nvPicPr>
        <p:blipFill>
          <a:blip r:embed="rId2" cstate="print"/>
          <a:stretch>
            <a:fillRect/>
          </a:stretch>
        </p:blipFill>
        <p:spPr bwMode="auto">
          <a:xfrm>
            <a:off x="2855640" y="1700808"/>
            <a:ext cx="6048671" cy="4608512"/>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95401" y="692697"/>
            <a:ext cx="9601197" cy="1296144"/>
          </a:xfrm>
        </p:spPr>
        <p:txBody>
          <a:bodyPr>
            <a:normAutofit fontScale="90000"/>
          </a:bodyPr>
          <a:lstStyle/>
          <a:p>
            <a:r>
              <a:rPr lang="de-DE" dirty="0"/>
              <a:t>Klassizismus-Neuhumanismus des 18. und 19. </a:t>
            </a:r>
            <a:r>
              <a:rPr lang="de-DE" dirty="0" err="1"/>
              <a:t>Jhs</a:t>
            </a:r>
            <a:r>
              <a:rPr lang="de-DE" dirty="0"/>
              <a:t>.</a:t>
            </a:r>
            <a:endParaRPr lang="el-GR" dirty="0"/>
          </a:p>
        </p:txBody>
      </p:sp>
      <p:sp>
        <p:nvSpPr>
          <p:cNvPr id="3" name="2 - Θέση περιεχομένου"/>
          <p:cNvSpPr>
            <a:spLocks noGrp="1"/>
          </p:cNvSpPr>
          <p:nvPr>
            <p:ph idx="1"/>
          </p:nvPr>
        </p:nvSpPr>
        <p:spPr>
          <a:xfrm>
            <a:off x="1295400" y="2276872"/>
            <a:ext cx="9601197" cy="3598996"/>
          </a:xfrm>
        </p:spPr>
        <p:txBody>
          <a:bodyPr>
            <a:noAutofit/>
          </a:bodyPr>
          <a:lstStyle/>
          <a:p>
            <a:r>
              <a:rPr lang="de-DE" dirty="0"/>
              <a:t>Begründer  der neuen Bewegung: </a:t>
            </a:r>
          </a:p>
          <a:p>
            <a:r>
              <a:rPr lang="de-DE" b="1" dirty="0"/>
              <a:t>Johann </a:t>
            </a:r>
            <a:r>
              <a:rPr lang="de-DE" sz="2000" b="1" dirty="0"/>
              <a:t>Joachim</a:t>
            </a:r>
            <a:r>
              <a:rPr lang="de-DE" b="1" dirty="0"/>
              <a:t> Winckelmann (1717–1768)</a:t>
            </a:r>
          </a:p>
          <a:p>
            <a:r>
              <a:rPr lang="de-DE" i="1" dirty="0"/>
              <a:t>Gedanken über die Nachahmung der griechischen Werke in der Malerei und Bildhauerkunst</a:t>
            </a:r>
            <a:r>
              <a:rPr lang="de-DE" dirty="0"/>
              <a:t> (1755), </a:t>
            </a:r>
            <a:endParaRPr lang="de-DE" b="1" dirty="0"/>
          </a:p>
          <a:p>
            <a:r>
              <a:rPr lang="de-DE" i="1" dirty="0"/>
              <a:t>Geschichte der Kunst des Altertums</a:t>
            </a:r>
            <a:r>
              <a:rPr lang="de-DE" dirty="0"/>
              <a:t> (1764) </a:t>
            </a:r>
          </a:p>
          <a:p>
            <a:r>
              <a:rPr lang="de-DE" dirty="0"/>
              <a:t>In der griechischen Kunst erkennt er ästhetische Ideale und ethische Normen: </a:t>
            </a:r>
          </a:p>
          <a:p>
            <a:r>
              <a:rPr lang="de-DE" i="1" dirty="0"/>
              <a:t>Der einzige Weg für uns groß, ja wenn es möglich ist, unnachahmlich zu werden, ist die Nachahmung der Alten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br>
              <a:rPr lang="de-DE" b="1" cap="all" dirty="0"/>
            </a:br>
            <a:r>
              <a:rPr lang="de-DE" b="1" cap="all" dirty="0"/>
              <a:t>Carl </a:t>
            </a:r>
            <a:r>
              <a:rPr lang="de-DE" b="1" cap="all" dirty="0" err="1"/>
              <a:t>rottmann</a:t>
            </a:r>
            <a:r>
              <a:rPr lang="de-DE" b="1" cap="all" dirty="0"/>
              <a:t> (1838-1850)</a:t>
            </a:r>
            <a:endParaRPr lang="el-GR" dirty="0"/>
          </a:p>
        </p:txBody>
      </p:sp>
      <p:pic>
        <p:nvPicPr>
          <p:cNvPr id="1026" name="Picture 2"/>
          <p:cNvPicPr>
            <a:picLocks noGrp="1" noChangeAspect="1" noChangeArrowheads="1"/>
          </p:cNvPicPr>
          <p:nvPr>
            <p:ph idx="1"/>
          </p:nvPr>
        </p:nvPicPr>
        <p:blipFill>
          <a:blip r:embed="rId2" cstate="print"/>
          <a:stretch>
            <a:fillRect/>
          </a:stretch>
        </p:blipFill>
        <p:spPr bwMode="auto">
          <a:xfrm>
            <a:off x="3719736" y="2285999"/>
            <a:ext cx="4968552" cy="3735289"/>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a:t>Delos</a:t>
            </a:r>
            <a:endParaRPr lang="el-GR" dirty="0"/>
          </a:p>
        </p:txBody>
      </p:sp>
      <p:pic>
        <p:nvPicPr>
          <p:cNvPr id="2050" name="Picture 2"/>
          <p:cNvPicPr>
            <a:picLocks noGrp="1" noChangeAspect="1" noChangeArrowheads="1"/>
          </p:cNvPicPr>
          <p:nvPr>
            <p:ph idx="1"/>
          </p:nvPr>
        </p:nvPicPr>
        <p:blipFill>
          <a:blip r:embed="rId2" cstate="print"/>
          <a:stretch>
            <a:fillRect/>
          </a:stretch>
        </p:blipFill>
        <p:spPr>
          <a:xfrm>
            <a:off x="3719736" y="2557463"/>
            <a:ext cx="4680520" cy="3679849"/>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cstate="print"/>
          <a:stretch>
            <a:fillRect/>
          </a:stretch>
        </p:blipFill>
        <p:spPr bwMode="auto">
          <a:xfrm>
            <a:off x="3980493" y="2557463"/>
            <a:ext cx="4231013" cy="3317875"/>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Salamis</a:t>
            </a:r>
            <a:endParaRPr lang="el-GR" dirty="0"/>
          </a:p>
        </p:txBody>
      </p:sp>
      <p:pic>
        <p:nvPicPr>
          <p:cNvPr id="4098" name="Picture 2"/>
          <p:cNvPicPr>
            <a:picLocks noGrp="1" noChangeAspect="1" noChangeArrowheads="1"/>
          </p:cNvPicPr>
          <p:nvPr>
            <p:ph idx="1"/>
          </p:nvPr>
        </p:nvPicPr>
        <p:blipFill>
          <a:blip r:embed="rId2" cstate="print"/>
          <a:stretch>
            <a:fillRect/>
          </a:stretch>
        </p:blipFill>
        <p:spPr bwMode="auto">
          <a:xfrm>
            <a:off x="3863752" y="2492896"/>
            <a:ext cx="4752528" cy="3528392"/>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de-DE" dirty="0"/>
              <a:t>Johannes Grave:</a:t>
            </a:r>
          </a:p>
          <a:p>
            <a:r>
              <a:rPr lang="de-DE" dirty="0"/>
              <a:t>Ästhetisch reflektierter Historismus.</a:t>
            </a:r>
          </a:p>
          <a:p>
            <a:pPr>
              <a:buNone/>
            </a:pPr>
            <a:r>
              <a:rPr lang="de-DE" dirty="0"/>
              <a:t>	Carl </a:t>
            </a:r>
            <a:r>
              <a:rPr lang="de-DE" dirty="0" err="1"/>
              <a:t>Rottmanns</a:t>
            </a:r>
            <a:r>
              <a:rPr lang="de-DE" dirty="0"/>
              <a:t> Griechenlandzyklus und</a:t>
            </a:r>
          </a:p>
          <a:p>
            <a:pPr>
              <a:buNone/>
            </a:pPr>
            <a:r>
              <a:rPr lang="de-DE" dirty="0"/>
              <a:t>	Friedrich Hölderlins </a:t>
            </a:r>
            <a:r>
              <a:rPr lang="de-DE" i="1" dirty="0"/>
              <a:t>Hyperion</a:t>
            </a:r>
            <a:endParaRPr lang="el-G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sz="1800" b="1" dirty="0"/>
              <a:t>Das aufständische Griechenland in der materiellen Alltagskultur</a:t>
            </a:r>
            <a:endParaRPr lang="el-GR" sz="1800" dirty="0"/>
          </a:p>
        </p:txBody>
      </p:sp>
      <p:sp>
        <p:nvSpPr>
          <p:cNvPr id="3" name="2 - Θέση περιεχομένου"/>
          <p:cNvSpPr>
            <a:spLocks noGrp="1"/>
          </p:cNvSpPr>
          <p:nvPr>
            <p:ph idx="1"/>
          </p:nvPr>
        </p:nvSpPr>
        <p:spPr/>
        <p:txBody>
          <a:bodyPr>
            <a:normAutofit/>
          </a:bodyPr>
          <a:lstStyle/>
          <a:p>
            <a:pPr algn="just"/>
            <a:r>
              <a:rPr lang="de-DE" dirty="0"/>
              <a:t>Das Interesse für Griechenland manifestiert sich auch in der materiellen Alltagskultur. Die Herstellung von Gebrauchsgegenständen mit </a:t>
            </a:r>
            <a:r>
              <a:rPr lang="de-DE" dirty="0" err="1"/>
              <a:t>philhellenischen</a:t>
            </a:r>
            <a:r>
              <a:rPr lang="de-DE" dirty="0"/>
              <a:t> Dekorationen (Uhren, Porzellane, Schatullen, Fächer, Medaillen u. a.) sowie das Interesse für die griechische Kleidung, die tendenziell die europäische Mode beeinflusste, stellen weitere Ausdrucksmöglichkeiten der </a:t>
            </a:r>
            <a:r>
              <a:rPr lang="de-DE" dirty="0" err="1"/>
              <a:t>philhellenischen</a:t>
            </a:r>
            <a:r>
              <a:rPr lang="de-DE" dirty="0"/>
              <a:t> Bewegung dar.</a:t>
            </a:r>
          </a:p>
          <a:p>
            <a:pPr algn="just"/>
            <a:r>
              <a:rPr lang="de-DE" dirty="0"/>
              <a:t>Material Culture Studies (</a:t>
            </a:r>
            <a:r>
              <a:rPr lang="de-DE" dirty="0" err="1"/>
              <a:t>Dingwelt</a:t>
            </a:r>
            <a:r>
              <a:rPr lang="de-DE" dirty="0"/>
              <a:t>)</a:t>
            </a:r>
            <a:endParaRPr lang="el-GR" dirty="0"/>
          </a:p>
          <a:p>
            <a:endParaRPr lang="el-G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CFAAF2-4AFA-5924-E2CA-B7C732676992}"/>
              </a:ext>
            </a:extLst>
          </p:cNvPr>
          <p:cNvSpPr>
            <a:spLocks noGrp="1"/>
          </p:cNvSpPr>
          <p:nvPr>
            <p:ph type="title"/>
          </p:nvPr>
        </p:nvSpPr>
        <p:spPr/>
        <p:txBody>
          <a:bodyPr/>
          <a:lstStyle/>
          <a:p>
            <a:r>
              <a:rPr lang="de-DE" dirty="0"/>
              <a:t>Alltagskultur</a:t>
            </a:r>
            <a:endParaRPr lang="el-GR" dirty="0"/>
          </a:p>
        </p:txBody>
      </p:sp>
      <p:pic>
        <p:nvPicPr>
          <p:cNvPr id="7" name="Θέση περιεχομένου 6" descr="Εικόνα που περιέχει ρολόι, μπρούντζος, ρόλο τοίχου, χάλκινο&#10;&#10;Περιγραφή που δημιουργήθηκε αυτόματα">
            <a:extLst>
              <a:ext uri="{FF2B5EF4-FFF2-40B4-BE49-F238E27FC236}">
                <a16:creationId xmlns:a16="http://schemas.microsoft.com/office/drawing/2014/main" id="{9DAE46AE-F9E1-4E3D-6065-599A844E3B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32104" y="2882106"/>
            <a:ext cx="2470671" cy="3139182"/>
          </a:xfrm>
        </p:spPr>
      </p:pic>
      <p:pic>
        <p:nvPicPr>
          <p:cNvPr id="5" name="Θέση περιεχομένου 4">
            <a:extLst>
              <a:ext uri="{FF2B5EF4-FFF2-40B4-BE49-F238E27FC236}">
                <a16:creationId xmlns:a16="http://schemas.microsoft.com/office/drawing/2014/main" id="{753C8487-E66C-F413-4DD8-0E8C37A190A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00350" y="2882106"/>
            <a:ext cx="1714500" cy="2667000"/>
          </a:xfrm>
        </p:spPr>
      </p:pic>
    </p:spTree>
    <p:extLst>
      <p:ext uri="{BB962C8B-B14F-4D97-AF65-F5344CB8AC3E}">
        <p14:creationId xmlns:p14="http://schemas.microsoft.com/office/powerpoint/2010/main" val="3259887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sz="1800" b="1" dirty="0"/>
              <a:t>Kämpferinnen und Kämpfer: Gender-Identitäten / weibliches Schreiben</a:t>
            </a:r>
            <a:endParaRPr lang="el-GR" sz="1800" dirty="0"/>
          </a:p>
        </p:txBody>
      </p:sp>
      <p:sp>
        <p:nvSpPr>
          <p:cNvPr id="3" name="2 - Θέση περιεχομένου"/>
          <p:cNvSpPr>
            <a:spLocks noGrp="1"/>
          </p:cNvSpPr>
          <p:nvPr>
            <p:ph idx="1"/>
          </p:nvPr>
        </p:nvSpPr>
        <p:spPr/>
        <p:txBody>
          <a:bodyPr/>
          <a:lstStyle/>
          <a:p>
            <a:r>
              <a:rPr lang="de-DE" dirty="0"/>
              <a:t>Dieser Themenbereich soll die weiblichen Autoren sowie das weibliche Schreiben zum Thema des aufständischen Griechenlands aufzeigen, wie auch die Darstellung der Kämpferinnen und Kämpfer der griechischen Unabhängigkeitskriege in der </a:t>
            </a:r>
            <a:r>
              <a:rPr lang="de-DE" dirty="0" err="1"/>
              <a:t>philhellenischen</a:t>
            </a:r>
            <a:r>
              <a:rPr lang="de-DE" dirty="0"/>
              <a:t> Literatur und in den anderen Künsten im Rahmen moderner Gender- Theorien untersuchen.</a:t>
            </a:r>
            <a:endParaRPr lang="el-GR" dirty="0"/>
          </a:p>
          <a:p>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sz="1600" b="1" dirty="0"/>
              <a:t>7. Schaffung neuer literarischer Mythen zum Thema des aufständischen Griechenlands</a:t>
            </a:r>
            <a:br>
              <a:rPr lang="el-GR" dirty="0"/>
            </a:br>
            <a:endParaRPr lang="el-GR" dirty="0"/>
          </a:p>
        </p:txBody>
      </p:sp>
      <p:sp>
        <p:nvSpPr>
          <p:cNvPr id="3" name="2 - Θέση περιεχομένου"/>
          <p:cNvSpPr>
            <a:spLocks noGrp="1"/>
          </p:cNvSpPr>
          <p:nvPr>
            <p:ph idx="1"/>
          </p:nvPr>
        </p:nvSpPr>
        <p:spPr/>
        <p:txBody>
          <a:bodyPr>
            <a:normAutofit/>
          </a:bodyPr>
          <a:lstStyle/>
          <a:p>
            <a:r>
              <a:rPr lang="de-DE" dirty="0"/>
              <a:t>Figuren der griechischen Revolution (z. B. Markos </a:t>
            </a:r>
            <a:r>
              <a:rPr lang="de-DE" dirty="0" err="1"/>
              <a:t>Botsaris</a:t>
            </a:r>
            <a:r>
              <a:rPr lang="de-DE" dirty="0"/>
              <a:t>, Konstantin Kanaris, die </a:t>
            </a:r>
            <a:r>
              <a:rPr lang="de-DE" dirty="0" err="1"/>
              <a:t>Souliotinnen</a:t>
            </a:r>
            <a:r>
              <a:rPr lang="de-DE" dirty="0"/>
              <a:t> u. a.) sowie heroische Orte (z. B. </a:t>
            </a:r>
            <a:r>
              <a:rPr lang="de-DE" dirty="0" err="1"/>
              <a:t>Messolongi</a:t>
            </a:r>
            <a:r>
              <a:rPr lang="de-DE" dirty="0"/>
              <a:t>, </a:t>
            </a:r>
            <a:r>
              <a:rPr lang="de-DE" dirty="0" err="1"/>
              <a:t>Chios</a:t>
            </a:r>
            <a:r>
              <a:rPr lang="de-DE" dirty="0"/>
              <a:t> u. a.) werden in der </a:t>
            </a:r>
            <a:r>
              <a:rPr lang="de-DE" dirty="0" err="1"/>
              <a:t>philhellenischen</a:t>
            </a:r>
            <a:r>
              <a:rPr lang="de-DE" dirty="0"/>
              <a:t> Literatur häufig mythisiert. Die Verbindung mit den realen historischen Ereignissen bleibt erhalten, aber Helden und Orte werden – häufig mit Bezug auf die Antike – überzeitlich dargestellt als Träger mythischer Eigenschaften. Die Schaffung neuer </a:t>
            </a:r>
            <a:r>
              <a:rPr lang="de-DE" dirty="0" err="1"/>
              <a:t>philhellenischer</a:t>
            </a:r>
            <a:r>
              <a:rPr lang="de-DE" dirty="0"/>
              <a:t> Mythen geht häufig mit einer negativen Typisierung des Feindes und mit der Konstituierung einer Mythologie des </a:t>
            </a:r>
            <a:r>
              <a:rPr lang="de-DE" i="1" dirty="0"/>
              <a:t>Fremden</a:t>
            </a:r>
            <a:r>
              <a:rPr lang="de-DE" dirty="0"/>
              <a:t> einher</a:t>
            </a:r>
            <a:r>
              <a:rPr lang="de-DE" i="1" dirty="0"/>
              <a:t>.</a:t>
            </a:r>
            <a:endParaRPr lang="el-GR" dirty="0"/>
          </a:p>
          <a:p>
            <a:endParaRPr lang="el-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sz="2000" b="1" dirty="0"/>
              <a:t>8. Konstituierung von nationalen Identitäten</a:t>
            </a:r>
            <a:br>
              <a:rPr lang="el-GR" dirty="0"/>
            </a:br>
            <a:endParaRPr lang="el-GR" dirty="0"/>
          </a:p>
        </p:txBody>
      </p:sp>
      <p:sp>
        <p:nvSpPr>
          <p:cNvPr id="3" name="2 - Θέση περιεχομένου"/>
          <p:cNvSpPr>
            <a:spLocks noGrp="1"/>
          </p:cNvSpPr>
          <p:nvPr>
            <p:ph idx="1"/>
          </p:nvPr>
        </p:nvSpPr>
        <p:spPr/>
        <p:txBody>
          <a:bodyPr/>
          <a:lstStyle/>
          <a:p>
            <a:pPr algn="just"/>
            <a:r>
              <a:rPr lang="de-DE" dirty="0"/>
              <a:t>Dieser Themenbereich zielt auf die Erforschung der Konstituierung einer griechischen Nationalidentität im historischen Umfeld des 19. </a:t>
            </a:r>
            <a:r>
              <a:rPr lang="de-DE" dirty="0" err="1"/>
              <a:t>Jhs</a:t>
            </a:r>
            <a:r>
              <a:rPr lang="de-DE" dirty="0"/>
              <a:t>. sowie auf ihre Darstellung in der Literatur, in der Presse und im wissenschaftlichen Diskurs. Der </a:t>
            </a:r>
            <a:r>
              <a:rPr lang="de-DE" dirty="0" err="1"/>
              <a:t>philhellenische</a:t>
            </a:r>
            <a:r>
              <a:rPr lang="de-DE" dirty="0"/>
              <a:t> Diskurs enthält häufig Projektionen eigener politischer Erwartungen an die griechischen Kämpfe, die </a:t>
            </a:r>
            <a:r>
              <a:rPr lang="de-DE" dirty="0" err="1"/>
              <a:t>erforschenswert</a:t>
            </a:r>
            <a:r>
              <a:rPr lang="de-DE" dirty="0"/>
              <a:t> sind.</a:t>
            </a:r>
            <a:endParaRPr lang="el-GR" dirty="0"/>
          </a:p>
          <a:p>
            <a:endParaRPr lang="el-GR" dirty="0"/>
          </a:p>
          <a:p>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de-DE" dirty="0"/>
              <a:t>Antike</a:t>
            </a:r>
            <a:endParaRPr lang="el-GR" dirty="0"/>
          </a:p>
        </p:txBody>
      </p:sp>
      <p:sp>
        <p:nvSpPr>
          <p:cNvPr id="3" name="2 - Θέση περιεχομένου"/>
          <p:cNvSpPr>
            <a:spLocks noGrp="1"/>
          </p:cNvSpPr>
          <p:nvPr>
            <p:ph idx="1"/>
          </p:nvPr>
        </p:nvSpPr>
        <p:spPr/>
        <p:txBody>
          <a:bodyPr/>
          <a:lstStyle/>
          <a:p>
            <a:r>
              <a:rPr lang="de-DE" dirty="0"/>
              <a:t>Die Antike wirkt normativ für die Literatur und Kunst der deutschen Klassik. Vorbild</a:t>
            </a:r>
          </a:p>
          <a:p>
            <a:r>
              <a:rPr lang="de-DE" dirty="0"/>
              <a:t>Die Antike wird im Denksystem </a:t>
            </a:r>
            <a:r>
              <a:rPr lang="de-DE" dirty="0" err="1"/>
              <a:t>Winckelmanns</a:t>
            </a:r>
            <a:r>
              <a:rPr lang="de-DE" dirty="0"/>
              <a:t> zum absoluten Ideal erhoben, für künstlerische aber auch für ethische Werte.</a:t>
            </a:r>
          </a:p>
          <a:p>
            <a:r>
              <a:rPr lang="de-DE" dirty="0"/>
              <a:t>Harmonie, Schönheit, Maß</a:t>
            </a:r>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38AF4FA3-9996-4496-A720-A5E4EE0FF060}"/>
              </a:ext>
            </a:extLst>
          </p:cNvPr>
          <p:cNvSpPr>
            <a:spLocks noGrp="1"/>
          </p:cNvSpPr>
          <p:nvPr>
            <p:ph type="title"/>
          </p:nvPr>
        </p:nvSpPr>
        <p:spPr/>
        <p:txBody>
          <a:bodyPr anchor="b">
            <a:normAutofit/>
          </a:bodyPr>
          <a:lstStyle/>
          <a:p>
            <a:r>
              <a:rPr lang="de-DE" b="0" dirty="0" err="1"/>
              <a:t>Friedgar</a:t>
            </a:r>
            <a:r>
              <a:rPr lang="de-DE" b="0" dirty="0"/>
              <a:t> </a:t>
            </a:r>
            <a:r>
              <a:rPr lang="de-DE" b="0" dirty="0" err="1"/>
              <a:t>Löbker</a:t>
            </a:r>
            <a:endParaRPr lang="en-US" dirty="0"/>
          </a:p>
        </p:txBody>
      </p:sp>
      <p:pic>
        <p:nvPicPr>
          <p:cNvPr id="1026" name="Picture 2">
            <a:extLst>
              <a:ext uri="{FF2B5EF4-FFF2-40B4-BE49-F238E27FC236}">
                <a16:creationId xmlns:a16="http://schemas.microsoft.com/office/drawing/2014/main" id="{1C69DB3E-0791-4ABF-8A36-6E06346B98B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tretch/>
        </p:blipFill>
        <p:spPr bwMode="auto">
          <a:xfrm>
            <a:off x="2576398" y="2560638"/>
            <a:ext cx="2162403" cy="3309937"/>
          </a:xfrm>
          <a:prstGeom prst="rect">
            <a:avLst/>
          </a:prstGeom>
          <a:solidFill>
            <a:srgbClr val="FFFFFF"/>
          </a:solidFill>
        </p:spPr>
      </p:pic>
      <p:sp>
        <p:nvSpPr>
          <p:cNvPr id="75" name="Text Placeholder 2">
            <a:extLst>
              <a:ext uri="{FF2B5EF4-FFF2-40B4-BE49-F238E27FC236}">
                <a16:creationId xmlns:a16="http://schemas.microsoft.com/office/drawing/2014/main" id="{B1B1DF05-8BB3-4F6D-80E5-4091C31E7CFD}"/>
              </a:ext>
            </a:extLst>
          </p:cNvPr>
          <p:cNvSpPr>
            <a:spLocks noGrp="1"/>
          </p:cNvSpPr>
          <p:nvPr>
            <p:ph sz="half" idx="2"/>
          </p:nvPr>
        </p:nvSpPr>
        <p:spPr/>
        <p:txBody>
          <a:bodyPr>
            <a:normAutofit/>
          </a:bodyPr>
          <a:lstStyle/>
          <a:p>
            <a:r>
              <a:rPr lang="de-DE" b="1" dirty="0"/>
              <a:t>Antike Topoi in Der Deutschen Philhellenen-literatur: Untersuchungen Zur </a:t>
            </a:r>
            <a:r>
              <a:rPr lang="de-DE" b="1" dirty="0" err="1"/>
              <a:t>Antikerezeption</a:t>
            </a:r>
            <a:r>
              <a:rPr lang="de-DE" b="1" dirty="0"/>
              <a:t> in Der Zeit Des Griechischen Unabhängigkeits-krieges (1821-1829)</a:t>
            </a:r>
          </a:p>
          <a:p>
            <a:endParaRPr lang="en-US" dirty="0"/>
          </a:p>
        </p:txBody>
      </p:sp>
    </p:spTree>
    <p:extLst>
      <p:ext uri="{BB962C8B-B14F-4D97-AF65-F5344CB8AC3E}">
        <p14:creationId xmlns:p14="http://schemas.microsoft.com/office/powerpoint/2010/main" val="3670755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a:extLst>
              <a:ext uri="{FF2B5EF4-FFF2-40B4-BE49-F238E27FC236}">
                <a16:creationId xmlns:a16="http://schemas.microsoft.com/office/drawing/2014/main" id="{2F918BF0-5E07-46E9-ABF2-81A5E780E5BB}"/>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81D22806-4172-4C41-B21E-1775ABBE938E}"/>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tretch/>
        </p:blipFill>
        <p:spPr bwMode="auto">
          <a:xfrm>
            <a:off x="2705100" y="2810669"/>
            <a:ext cx="1905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73" name="Content Placeholder 2">
            <a:extLst>
              <a:ext uri="{FF2B5EF4-FFF2-40B4-BE49-F238E27FC236}">
                <a16:creationId xmlns:a16="http://schemas.microsoft.com/office/drawing/2014/main" id="{62C087BF-6576-4188-8FE8-264DEF51355D}"/>
              </a:ext>
            </a:extLst>
          </p:cNvPr>
          <p:cNvSpPr>
            <a:spLocks noGrp="1"/>
          </p:cNvSpPr>
          <p:nvPr>
            <p:ph sz="half" idx="2"/>
          </p:nvPr>
        </p:nvSpPr>
        <p:spPr/>
        <p:txBody>
          <a:bodyPr>
            <a:normAutofit/>
          </a:bodyPr>
          <a:lstStyle/>
          <a:p>
            <a:r>
              <a:rPr lang="de-DE" b="1" dirty="0"/>
              <a:t>Gilbert Heß</a:t>
            </a:r>
            <a:r>
              <a:rPr lang="de-DE" dirty="0"/>
              <a:t>, </a:t>
            </a:r>
          </a:p>
          <a:p>
            <a:r>
              <a:rPr lang="de-DE" b="1" dirty="0"/>
              <a:t>Elena </a:t>
            </a:r>
            <a:r>
              <a:rPr lang="de-DE" b="1" dirty="0" err="1"/>
              <a:t>Agazzi</a:t>
            </a:r>
            <a:r>
              <a:rPr lang="de-DE" dirty="0"/>
              <a:t>, </a:t>
            </a:r>
          </a:p>
          <a:p>
            <a:r>
              <a:rPr lang="de-DE" b="1" dirty="0"/>
              <a:t>Elisabeth </a:t>
            </a:r>
            <a:r>
              <a:rPr lang="de-DE" b="1" dirty="0" err="1"/>
              <a:t>Décultot</a:t>
            </a:r>
            <a:endParaRPr lang="en-US" dirty="0"/>
          </a:p>
        </p:txBody>
      </p:sp>
    </p:spTree>
    <p:extLst>
      <p:ext uri="{BB962C8B-B14F-4D97-AF65-F5344CB8AC3E}">
        <p14:creationId xmlns:p14="http://schemas.microsoft.com/office/powerpoint/2010/main" val="3264790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8E9964-B7C9-4AEF-BB8D-DE9188A0D5DA}"/>
              </a:ext>
            </a:extLst>
          </p:cNvPr>
          <p:cNvSpPr>
            <a:spLocks noGrp="1"/>
          </p:cNvSpPr>
          <p:nvPr>
            <p:ph type="title"/>
          </p:nvPr>
        </p:nvSpPr>
        <p:spPr/>
        <p:txBody>
          <a:bodyPr/>
          <a:lstStyle/>
          <a:p>
            <a:endParaRPr lang="el-GR"/>
          </a:p>
        </p:txBody>
      </p:sp>
      <p:pic>
        <p:nvPicPr>
          <p:cNvPr id="3074" name="Picture 2" descr="Cover">
            <a:extLst>
              <a:ext uri="{FF2B5EF4-FFF2-40B4-BE49-F238E27FC236}">
                <a16:creationId xmlns:a16="http://schemas.microsoft.com/office/drawing/2014/main" id="{60586153-B79D-477C-8595-E72CB78F537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568805" y="2560638"/>
            <a:ext cx="2177590" cy="3309937"/>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περιεχομένου 3">
            <a:extLst>
              <a:ext uri="{FF2B5EF4-FFF2-40B4-BE49-F238E27FC236}">
                <a16:creationId xmlns:a16="http://schemas.microsoft.com/office/drawing/2014/main" id="{2FB32230-6C74-4CCB-BC21-ED18DD7639D7}"/>
              </a:ext>
            </a:extLst>
          </p:cNvPr>
          <p:cNvSpPr>
            <a:spLocks noGrp="1"/>
          </p:cNvSpPr>
          <p:nvPr>
            <p:ph sz="half" idx="2"/>
          </p:nvPr>
        </p:nvSpPr>
        <p:spPr/>
        <p:txBody>
          <a:bodyPr/>
          <a:lstStyle/>
          <a:p>
            <a:r>
              <a:rPr lang="de-DE" dirty="0"/>
              <a:t>Konstadinos Maras </a:t>
            </a:r>
          </a:p>
          <a:p>
            <a:r>
              <a:rPr lang="de-DE" b="1" dirty="0"/>
              <a:t>Philhellenismus: Eine Frühform Europäischer Integration , 2012</a:t>
            </a:r>
          </a:p>
          <a:p>
            <a:endParaRPr lang="el-GR" dirty="0"/>
          </a:p>
        </p:txBody>
      </p:sp>
    </p:spTree>
    <p:extLst>
      <p:ext uri="{BB962C8B-B14F-4D97-AF65-F5344CB8AC3E}">
        <p14:creationId xmlns:p14="http://schemas.microsoft.com/office/powerpoint/2010/main" val="2517665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1">
            <a:extLst>
              <a:ext uri="{FF2B5EF4-FFF2-40B4-BE49-F238E27FC236}">
                <a16:creationId xmlns:a16="http://schemas.microsoft.com/office/drawing/2014/main" id="{9B2C6E48-D8D1-43AB-AE70-A5576717DC49}"/>
              </a:ext>
            </a:extLst>
          </p:cNvPr>
          <p:cNvSpPr>
            <a:spLocks noGrp="1"/>
          </p:cNvSpPr>
          <p:nvPr>
            <p:ph type="title"/>
          </p:nvPr>
        </p:nvSpPr>
        <p:spPr/>
        <p:txBody>
          <a:bodyPr/>
          <a:lstStyle/>
          <a:p>
            <a:endParaRPr lang="en-US"/>
          </a:p>
        </p:txBody>
      </p:sp>
      <p:pic>
        <p:nvPicPr>
          <p:cNvPr id="4098" name="Picture 2" descr="Cover">
            <a:extLst>
              <a:ext uri="{FF2B5EF4-FFF2-40B4-BE49-F238E27FC236}">
                <a16:creationId xmlns:a16="http://schemas.microsoft.com/office/drawing/2014/main" id="{18385FA4-DBC3-41F9-8F59-6FB52267C06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475480" y="2560638"/>
            <a:ext cx="2364240" cy="3309937"/>
          </a:xfrm>
          <a:prstGeom prst="rect">
            <a:avLst/>
          </a:prstGeom>
          <a:solidFill>
            <a:srgbClr val="FFFFFF"/>
          </a:solidFill>
        </p:spPr>
      </p:pic>
      <p:sp>
        <p:nvSpPr>
          <p:cNvPr id="6" name="Θέση περιεχομένου 5">
            <a:extLst>
              <a:ext uri="{FF2B5EF4-FFF2-40B4-BE49-F238E27FC236}">
                <a16:creationId xmlns:a16="http://schemas.microsoft.com/office/drawing/2014/main" id="{C6CE4529-4FEA-4183-9D36-684BDB30D02C}"/>
              </a:ext>
            </a:extLst>
          </p:cNvPr>
          <p:cNvSpPr>
            <a:spLocks noGrp="1"/>
          </p:cNvSpPr>
          <p:nvPr>
            <p:ph sz="half" idx="2"/>
          </p:nvPr>
        </p:nvSpPr>
        <p:spPr/>
        <p:txBody>
          <a:bodyPr/>
          <a:lstStyle/>
          <a:p>
            <a:r>
              <a:rPr lang="de-DE" dirty="0"/>
              <a:t>Vormärz und Philhellenismus herausgegeben von Anne-Rose Meyer, 2013</a:t>
            </a:r>
            <a:endParaRPr lang="el-GR" dirty="0"/>
          </a:p>
        </p:txBody>
      </p:sp>
    </p:spTree>
    <p:extLst>
      <p:ext uri="{BB962C8B-B14F-4D97-AF65-F5344CB8AC3E}">
        <p14:creationId xmlns:p14="http://schemas.microsoft.com/office/powerpoint/2010/main" val="1874587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ανθρώπινο πρόσωπο, αφίσα, καρτούν&#10;&#10;Περιγραφή που δημιουργήθηκε αυτόματα">
            <a:extLst>
              <a:ext uri="{FF2B5EF4-FFF2-40B4-BE49-F238E27FC236}">
                <a16:creationId xmlns:a16="http://schemas.microsoft.com/office/drawing/2014/main" id="{5CFCC86E-8CF7-E8F2-6134-E3B104EAF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752" y="620688"/>
            <a:ext cx="4261104" cy="5760640"/>
          </a:xfrm>
          <a:prstGeom prst="rect">
            <a:avLst/>
          </a:prstGeom>
        </p:spPr>
      </p:pic>
    </p:spTree>
    <p:extLst>
      <p:ext uri="{BB962C8B-B14F-4D97-AF65-F5344CB8AC3E}">
        <p14:creationId xmlns:p14="http://schemas.microsoft.com/office/powerpoint/2010/main" val="3734230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5FC26D-4E1A-48B5-A44C-B2E3F5B784EF}"/>
              </a:ext>
            </a:extLst>
          </p:cNvPr>
          <p:cNvSpPr>
            <a:spLocks noGrp="1"/>
          </p:cNvSpPr>
          <p:nvPr>
            <p:ph type="title"/>
          </p:nvPr>
        </p:nvSpPr>
        <p:spPr/>
        <p:txBody>
          <a:bodyPr/>
          <a:lstStyle/>
          <a:p>
            <a:endParaRPr lang="el-GR"/>
          </a:p>
        </p:txBody>
      </p:sp>
      <p:pic>
        <p:nvPicPr>
          <p:cNvPr id="5122" name="Picture 2" descr="Wilhelm Müller und der Philhellenismus eBook: Hillemann, Marco, Roth,  Tobias: Amazon.de: Kindle-Shop">
            <a:extLst>
              <a:ext uri="{FF2B5EF4-FFF2-40B4-BE49-F238E27FC236}">
                <a16:creationId xmlns:a16="http://schemas.microsoft.com/office/drawing/2014/main" id="{BA5BDC49-D401-4314-A9EA-947FE892432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489192" y="2560638"/>
            <a:ext cx="2336815" cy="3309937"/>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περιεχομένου 3">
            <a:extLst>
              <a:ext uri="{FF2B5EF4-FFF2-40B4-BE49-F238E27FC236}">
                <a16:creationId xmlns:a16="http://schemas.microsoft.com/office/drawing/2014/main" id="{DED4AB7E-5FD4-45DC-B9D5-8D2922799490}"/>
              </a:ext>
            </a:extLst>
          </p:cNvPr>
          <p:cNvSpPr>
            <a:spLocks noGrp="1"/>
          </p:cNvSpPr>
          <p:nvPr>
            <p:ph sz="half" idx="2"/>
          </p:nvPr>
        </p:nvSpPr>
        <p:spPr/>
        <p:txBody>
          <a:bodyPr/>
          <a:lstStyle/>
          <a:p>
            <a:r>
              <a:rPr lang="de-DE" dirty="0"/>
              <a:t>Marco </a:t>
            </a:r>
            <a:r>
              <a:rPr lang="de-DE" dirty="0" err="1"/>
              <a:t>Hillemann</a:t>
            </a:r>
            <a:r>
              <a:rPr lang="de-DE" dirty="0"/>
              <a:t>/ Tobias Roth:</a:t>
            </a:r>
          </a:p>
          <a:p>
            <a:endParaRPr lang="de-DE" dirty="0"/>
          </a:p>
          <a:p>
            <a:r>
              <a:rPr lang="de-DE" dirty="0"/>
              <a:t>Wilhelm Müller und der Philhellenismus</a:t>
            </a:r>
          </a:p>
          <a:p>
            <a:endParaRPr lang="el-GR" dirty="0"/>
          </a:p>
        </p:txBody>
      </p:sp>
    </p:spTree>
    <p:extLst>
      <p:ext uri="{BB962C8B-B14F-4D97-AF65-F5344CB8AC3E}">
        <p14:creationId xmlns:p14="http://schemas.microsoft.com/office/powerpoint/2010/main" val="1943730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4025F5-4164-486B-98B9-713873FEBFF3}"/>
              </a:ext>
            </a:extLst>
          </p:cNvPr>
          <p:cNvSpPr>
            <a:spLocks noGrp="1"/>
          </p:cNvSpPr>
          <p:nvPr>
            <p:ph type="title"/>
          </p:nvPr>
        </p:nvSpPr>
        <p:spPr/>
        <p:txBody>
          <a:bodyPr/>
          <a:lstStyle/>
          <a:p>
            <a:endParaRPr lang="el-GR"/>
          </a:p>
        </p:txBody>
      </p:sp>
      <p:pic>
        <p:nvPicPr>
          <p:cNvPr id="6146" name="Picture 2" descr="Deutsche Spuren in Griechenland von Hans-Bernhard Schlumm | ISBN  978-3-99021-028-4 | Sachbuch online kaufen - Lehmanns.de">
            <a:extLst>
              <a:ext uri="{FF2B5EF4-FFF2-40B4-BE49-F238E27FC236}">
                <a16:creationId xmlns:a16="http://schemas.microsoft.com/office/drawing/2014/main" id="{E24D02AB-0739-4176-A49B-59642AE6917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595588" y="2560638"/>
            <a:ext cx="2124023" cy="3309937"/>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περιεχομένου 3">
            <a:extLst>
              <a:ext uri="{FF2B5EF4-FFF2-40B4-BE49-F238E27FC236}">
                <a16:creationId xmlns:a16="http://schemas.microsoft.com/office/drawing/2014/main" id="{FB5855F7-E727-413E-A4D2-EB982FB81588}"/>
              </a:ext>
            </a:extLst>
          </p:cNvPr>
          <p:cNvSpPr>
            <a:spLocks noGrp="1"/>
          </p:cNvSpPr>
          <p:nvPr>
            <p:ph sz="half" idx="2"/>
          </p:nvPr>
        </p:nvSpPr>
        <p:spPr/>
        <p:txBody>
          <a:bodyPr>
            <a:normAutofit lnSpcReduction="10000"/>
          </a:bodyPr>
          <a:lstStyle/>
          <a:p>
            <a:r>
              <a:rPr lang="de-DE" dirty="0">
                <a:hlinkClick r:id="rId3" tooltip="Nach Hans-Bernhard Schlumm suchen">
                  <a:extLst>
                    <a:ext uri="{A12FA001-AC4F-418D-AE19-62706E023703}">
                      <ahyp:hlinkClr xmlns:ahyp="http://schemas.microsoft.com/office/drawing/2018/hyperlinkcolor" val="tx"/>
                    </a:ext>
                  </a:extLst>
                </a:hlinkClick>
              </a:rPr>
              <a:t>Hans-Bernhard </a:t>
            </a:r>
            <a:r>
              <a:rPr lang="de-DE" dirty="0" err="1">
                <a:hlinkClick r:id="rId3" tooltip="Nach Hans-Bernhard Schlumm suchen">
                  <a:extLst>
                    <a:ext uri="{A12FA001-AC4F-418D-AE19-62706E023703}">
                      <ahyp:hlinkClr xmlns:ahyp="http://schemas.microsoft.com/office/drawing/2018/hyperlinkcolor" val="tx"/>
                    </a:ext>
                  </a:extLst>
                </a:hlinkClick>
              </a:rPr>
              <a:t>Schlumm</a:t>
            </a:r>
            <a:r>
              <a:rPr lang="de-DE" dirty="0"/>
              <a:t>, </a:t>
            </a:r>
            <a:r>
              <a:rPr lang="de-DE" dirty="0">
                <a:hlinkClick r:id="rId4" tooltip="Nach Andreas Kertscher suchen">
                  <a:extLst>
                    <a:ext uri="{A12FA001-AC4F-418D-AE19-62706E023703}">
                      <ahyp:hlinkClr xmlns:ahyp="http://schemas.microsoft.com/office/drawing/2018/hyperlinkcolor" val="tx"/>
                    </a:ext>
                  </a:extLst>
                </a:hlinkClick>
              </a:rPr>
              <a:t>Andreas </a:t>
            </a:r>
            <a:r>
              <a:rPr lang="de-DE" dirty="0" err="1">
                <a:hlinkClick r:id="rId4" tooltip="Nach Andreas Kertscher suchen">
                  <a:extLst>
                    <a:ext uri="{A12FA001-AC4F-418D-AE19-62706E023703}">
                      <ahyp:hlinkClr xmlns:ahyp="http://schemas.microsoft.com/office/drawing/2018/hyperlinkcolor" val="tx"/>
                    </a:ext>
                  </a:extLst>
                </a:hlinkClick>
              </a:rPr>
              <a:t>Kertscher</a:t>
            </a:r>
            <a:r>
              <a:rPr lang="de-DE" dirty="0"/>
              <a:t>  (</a:t>
            </a:r>
            <a:r>
              <a:rPr lang="de-DE" dirty="0" err="1"/>
              <a:t>Hg</a:t>
            </a:r>
            <a:r>
              <a:rPr lang="de-DE" dirty="0"/>
              <a:t>.)</a:t>
            </a:r>
          </a:p>
          <a:p>
            <a:endParaRPr lang="de-DE" b="1" dirty="0">
              <a:solidFill>
                <a:schemeClr val="bg1"/>
              </a:solidFill>
            </a:endParaRPr>
          </a:p>
          <a:p>
            <a:r>
              <a:rPr lang="de-DE" b="1" dirty="0"/>
              <a:t>Deutsche Spuren in Griechenland</a:t>
            </a:r>
          </a:p>
          <a:p>
            <a:r>
              <a:rPr lang="de-DE" dirty="0"/>
              <a:t>Der Beitrag der deutschen Einwanderung im 19. Jahrhundert zur Entwicklung Griechenlands</a:t>
            </a:r>
          </a:p>
          <a:p>
            <a:endParaRPr lang="el-GR" dirty="0"/>
          </a:p>
        </p:txBody>
      </p:sp>
    </p:spTree>
    <p:extLst>
      <p:ext uri="{BB962C8B-B14F-4D97-AF65-F5344CB8AC3E}">
        <p14:creationId xmlns:p14="http://schemas.microsoft.com/office/powerpoint/2010/main" val="64710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0E4A4F-E04A-42F5-9FDF-2299A03ADC85}"/>
              </a:ext>
            </a:extLst>
          </p:cNvPr>
          <p:cNvSpPr>
            <a:spLocks noGrp="1"/>
          </p:cNvSpPr>
          <p:nvPr>
            <p:ph type="title"/>
          </p:nvPr>
        </p:nvSpPr>
        <p:spPr/>
        <p:txBody>
          <a:bodyPr/>
          <a:lstStyle/>
          <a:p>
            <a:endParaRPr lang="el-GR"/>
          </a:p>
        </p:txBody>
      </p:sp>
      <p:pic>
        <p:nvPicPr>
          <p:cNvPr id="7170" name="Picture 2" descr="University of Vienna | Institut für Byzantinistik and Neogräzistik -  Academia.edu">
            <a:extLst>
              <a:ext uri="{FF2B5EF4-FFF2-40B4-BE49-F238E27FC236}">
                <a16:creationId xmlns:a16="http://schemas.microsoft.com/office/drawing/2014/main" id="{C5BC4527-668F-4E85-ADD2-5B1C890766FE}"/>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2488115" y="2560638"/>
            <a:ext cx="2338969" cy="3309937"/>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περιεχομένου 3">
            <a:extLst>
              <a:ext uri="{FF2B5EF4-FFF2-40B4-BE49-F238E27FC236}">
                <a16:creationId xmlns:a16="http://schemas.microsoft.com/office/drawing/2014/main" id="{6A9598AE-8A8F-4714-AC8C-1BE32B597C4D}"/>
              </a:ext>
            </a:extLst>
          </p:cNvPr>
          <p:cNvSpPr>
            <a:spLocks noGrp="1"/>
          </p:cNvSpPr>
          <p:nvPr>
            <p:ph sz="half" idx="2"/>
          </p:nvPr>
        </p:nvSpPr>
        <p:spPr/>
        <p:txBody>
          <a:bodyPr/>
          <a:lstStyle/>
          <a:p>
            <a:r>
              <a:rPr lang="de-DE" b="1" dirty="0"/>
              <a:t>Lilia </a:t>
            </a:r>
            <a:r>
              <a:rPr lang="de-DE" b="1" dirty="0" err="1"/>
              <a:t>Diamantopoulou</a:t>
            </a:r>
            <a:r>
              <a:rPr lang="de-DE" b="1" dirty="0"/>
              <a:t>:</a:t>
            </a:r>
          </a:p>
          <a:p>
            <a:endParaRPr lang="de-DE" b="1"/>
          </a:p>
          <a:p>
            <a:r>
              <a:rPr lang="de-DE" b="1"/>
              <a:t>Carl </a:t>
            </a:r>
            <a:r>
              <a:rPr lang="de-DE" b="1" dirty="0"/>
              <a:t>Jakob Iken als Vorreiter der Neogräzistik</a:t>
            </a:r>
          </a:p>
          <a:p>
            <a:endParaRPr lang="el-GR" dirty="0"/>
          </a:p>
        </p:txBody>
      </p:sp>
    </p:spTree>
    <p:extLst>
      <p:ext uri="{BB962C8B-B14F-4D97-AF65-F5344CB8AC3E}">
        <p14:creationId xmlns:p14="http://schemas.microsoft.com/office/powerpoint/2010/main" val="1764340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de-DE" b="1" dirty="0"/>
              <a:t>Johann Joachim Winckelmann</a:t>
            </a:r>
            <a:endParaRPr lang="el-GR" dirty="0"/>
          </a:p>
        </p:txBody>
      </p:sp>
      <p:pic>
        <p:nvPicPr>
          <p:cNvPr id="3074" name="Picture 2"/>
          <p:cNvPicPr>
            <a:picLocks noGrp="1" noChangeAspect="1" noChangeArrowheads="1"/>
          </p:cNvPicPr>
          <p:nvPr>
            <p:ph idx="1"/>
          </p:nvPr>
        </p:nvPicPr>
        <p:blipFill>
          <a:blip r:embed="rId2" cstate="print"/>
          <a:stretch>
            <a:fillRect/>
          </a:stretch>
        </p:blipFill>
        <p:spPr bwMode="auto">
          <a:xfrm>
            <a:off x="4821120" y="2557463"/>
            <a:ext cx="2549759" cy="331787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de-DE" dirty="0"/>
              <a:t>Apollo von </a:t>
            </a:r>
            <a:r>
              <a:rPr lang="de-DE" dirty="0" err="1"/>
              <a:t>Belvedere</a:t>
            </a:r>
            <a:br>
              <a:rPr lang="el-GR" dirty="0"/>
            </a:br>
            <a:r>
              <a:rPr lang="de-DE" dirty="0"/>
              <a:t>Schönheit, Maß, </a:t>
            </a:r>
            <a:r>
              <a:rPr lang="de-DE" dirty="0" err="1"/>
              <a:t>Ataraxia</a:t>
            </a:r>
            <a:r>
              <a:rPr lang="de-DE" dirty="0"/>
              <a:t>, Autarkie </a:t>
            </a:r>
            <a:endParaRPr lang="el-GR" dirty="0"/>
          </a:p>
        </p:txBody>
      </p:sp>
      <p:pic>
        <p:nvPicPr>
          <p:cNvPr id="1026" name="Picture 2"/>
          <p:cNvPicPr>
            <a:picLocks noGrp="1" noChangeAspect="1" noChangeArrowheads="1"/>
          </p:cNvPicPr>
          <p:nvPr>
            <p:ph idx="1"/>
          </p:nvPr>
        </p:nvPicPr>
        <p:blipFill>
          <a:blip r:embed="rId2" cstate="print"/>
          <a:stretch>
            <a:fillRect/>
          </a:stretch>
        </p:blipFill>
        <p:spPr bwMode="auto">
          <a:xfrm>
            <a:off x="4727848" y="2348881"/>
            <a:ext cx="2736304" cy="396044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AE991E-1FCA-B9F8-5108-D44F8B2BEA13}"/>
              </a:ext>
            </a:extLst>
          </p:cNvPr>
          <p:cNvSpPr>
            <a:spLocks noGrp="1"/>
          </p:cNvSpPr>
          <p:nvPr>
            <p:ph type="title"/>
          </p:nvPr>
        </p:nvSpPr>
        <p:spPr>
          <a:xfrm>
            <a:off x="1295402" y="476673"/>
            <a:ext cx="9601196" cy="1512168"/>
          </a:xfrm>
        </p:spPr>
        <p:txBody>
          <a:bodyPr/>
          <a:lstStyle/>
          <a:p>
            <a:r>
              <a:rPr lang="de-DE" dirty="0"/>
              <a:t>Apollo von Belvedere</a:t>
            </a:r>
            <a:endParaRPr lang="el-GR" dirty="0"/>
          </a:p>
        </p:txBody>
      </p:sp>
      <p:sp>
        <p:nvSpPr>
          <p:cNvPr id="3" name="Θέση περιεχομένου 2">
            <a:extLst>
              <a:ext uri="{FF2B5EF4-FFF2-40B4-BE49-F238E27FC236}">
                <a16:creationId xmlns:a16="http://schemas.microsoft.com/office/drawing/2014/main" id="{B1022AA4-F3D2-1182-007A-7D278067B08E}"/>
              </a:ext>
            </a:extLst>
          </p:cNvPr>
          <p:cNvSpPr>
            <a:spLocks noGrp="1"/>
          </p:cNvSpPr>
          <p:nvPr>
            <p:ph idx="1"/>
          </p:nvPr>
        </p:nvSpPr>
        <p:spPr/>
        <p:txBody>
          <a:bodyPr>
            <a:normAutofit fontScale="92500" lnSpcReduction="20000"/>
          </a:bodyPr>
          <a:lstStyle/>
          <a:p>
            <a:pPr fontAlgn="auto" hangingPunct="1"/>
            <a:r>
              <a:rPr lang="de-DE" sz="1800" dirty="0">
                <a:effectLst/>
                <a:latin typeface="Times New Roman" panose="02020603050405020304" pitchFamily="18" charset="0"/>
                <a:ea typeface="Times New Roman" panose="02020603050405020304" pitchFamily="18" charset="0"/>
              </a:rPr>
              <a:t>Marmorstatue. Römische Kopie eines in Bronze Originalwerkes des spätklassischen Bildhauers </a:t>
            </a:r>
            <a:r>
              <a:rPr lang="de-DE" sz="1800" dirty="0" err="1">
                <a:effectLst/>
                <a:latin typeface="Times New Roman" panose="02020603050405020304" pitchFamily="18" charset="0"/>
                <a:ea typeface="Times New Roman" panose="02020603050405020304" pitchFamily="18" charset="0"/>
              </a:rPr>
              <a:t>Leochares</a:t>
            </a:r>
            <a:r>
              <a:rPr lang="de-DE" sz="1800" dirty="0">
                <a:effectLst/>
                <a:latin typeface="Times New Roman" panose="02020603050405020304" pitchFamily="18" charset="0"/>
                <a:ea typeface="Times New Roman" panose="02020603050405020304" pitchFamily="18" charset="0"/>
              </a:rPr>
              <a:t> (350  v. Chr.) </a:t>
            </a:r>
            <a:endParaRPr lang="el-GR" sz="1800" dirty="0">
              <a:effectLst/>
              <a:latin typeface="Times New Roman" panose="02020603050405020304" pitchFamily="18" charset="0"/>
              <a:ea typeface="Times New Roman" panose="02020603050405020304" pitchFamily="18" charset="0"/>
            </a:endParaRPr>
          </a:p>
          <a:p>
            <a:r>
              <a:rPr lang="de-DE" sz="1800" dirty="0">
                <a:effectLst/>
                <a:latin typeface="Times New Roman" panose="02020603050405020304" pitchFamily="18" charset="0"/>
                <a:ea typeface="Times New Roman" panose="02020603050405020304" pitchFamily="18" charset="0"/>
              </a:rPr>
              <a:t>Sie befindet sich im </a:t>
            </a:r>
            <a:r>
              <a:rPr lang="de-DE" sz="1800" dirty="0" err="1">
                <a:effectLst/>
                <a:latin typeface="Times New Roman" panose="02020603050405020304" pitchFamily="18" charset="0"/>
                <a:ea typeface="Times New Roman" panose="02020603050405020304" pitchFamily="18" charset="0"/>
              </a:rPr>
              <a:t>Statuenhof</a:t>
            </a:r>
            <a:r>
              <a:rPr lang="de-DE" sz="1800" dirty="0">
                <a:effectLst/>
                <a:latin typeface="Times New Roman" panose="02020603050405020304" pitchFamily="18" charset="0"/>
                <a:ea typeface="Times New Roman" panose="02020603050405020304" pitchFamily="18" charset="0"/>
              </a:rPr>
              <a:t> des vatikanischen Belvedere.  Nach diesem Belvedere wurde die Statue benannt</a:t>
            </a:r>
            <a:endParaRPr lang="el-GR" sz="1800" dirty="0">
              <a:effectLst/>
              <a:latin typeface="Times New Roman" panose="02020603050405020304" pitchFamily="18" charset="0"/>
              <a:ea typeface="Times New Roman" panose="02020603050405020304" pitchFamily="18" charset="0"/>
            </a:endParaRPr>
          </a:p>
          <a:p>
            <a:r>
              <a:rPr lang="de-DE" sz="1800" dirty="0">
                <a:effectLst/>
                <a:latin typeface="Times New Roman" panose="02020603050405020304" pitchFamily="18" charset="0"/>
                <a:ea typeface="Times New Roman" panose="02020603050405020304" pitchFamily="18" charset="0"/>
              </a:rPr>
              <a:t>Gehört zu der Antikensammlung der </a:t>
            </a:r>
            <a:r>
              <a:rPr lang="de-DE" sz="1800" u="sng" dirty="0">
                <a:solidFill>
                  <a:srgbClr val="0000FF"/>
                </a:solidFill>
                <a:effectLst/>
                <a:latin typeface="Times New Roman" panose="02020603050405020304" pitchFamily="18" charset="0"/>
                <a:ea typeface="Times New Roman" panose="02020603050405020304" pitchFamily="18" charset="0"/>
                <a:hlinkClick r:id="rId2" tooltip="Vatikanische Museen"/>
              </a:rPr>
              <a:t>Vatikanischen Museen</a:t>
            </a:r>
            <a:r>
              <a:rPr lang="de-DE"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fontAlgn="auto" hangingPunct="1"/>
            <a:r>
              <a:rPr lang="de-DE" sz="1800" u="sng" dirty="0">
                <a:effectLst/>
                <a:latin typeface="Times New Roman" panose="02020603050405020304" pitchFamily="18" charset="0"/>
                <a:ea typeface="Times New Roman" panose="02020603050405020304" pitchFamily="18" charset="0"/>
              </a:rPr>
              <a:t>Winckelmanns Beschreibung</a:t>
            </a:r>
            <a:endParaRPr lang="el-GR" sz="1800" dirty="0">
              <a:effectLst/>
              <a:latin typeface="Times New Roman" panose="02020603050405020304" pitchFamily="18" charset="0"/>
              <a:ea typeface="Times New Roman" panose="02020603050405020304" pitchFamily="18" charset="0"/>
            </a:endParaRPr>
          </a:p>
          <a:p>
            <a:pPr fontAlgn="auto" hangingPunct="1"/>
            <a:r>
              <a:rPr lang="de-DE" sz="1800" u="sng" dirty="0">
                <a:effectLst/>
                <a:latin typeface="Times New Roman" panose="02020603050405020304" pitchFamily="18" charset="0"/>
                <a:ea typeface="Times New Roman" panose="02020603050405020304" pitchFamily="18" charset="0"/>
              </a:rPr>
              <a:t>Ekphrasis:</a:t>
            </a:r>
            <a:r>
              <a:rPr lang="de-DE" sz="1800" b="1" dirty="0">
                <a:effectLst/>
                <a:latin typeface="Times New Roman" panose="02020603050405020304" pitchFamily="18" charset="0"/>
                <a:ea typeface="Times New Roman" panose="02020603050405020304" pitchFamily="18" charset="0"/>
              </a:rPr>
              <a:t> </a:t>
            </a:r>
            <a:r>
              <a:rPr lang="de-DE" sz="1800" dirty="0">
                <a:effectLst/>
                <a:latin typeface="Times New Roman" panose="02020603050405020304" pitchFamily="18" charset="0"/>
                <a:ea typeface="Times New Roman" panose="02020603050405020304" pitchFamily="18" charset="0"/>
              </a:rPr>
              <a:t>Die literarische Beschreibung eines Werks der </a:t>
            </a:r>
            <a:r>
              <a:rPr lang="de-DE" sz="1800" u="sng" dirty="0">
                <a:solidFill>
                  <a:srgbClr val="0000FF"/>
                </a:solidFill>
                <a:effectLst/>
                <a:latin typeface="Times New Roman" panose="02020603050405020304" pitchFamily="18" charset="0"/>
                <a:ea typeface="Times New Roman" panose="02020603050405020304" pitchFamily="18" charset="0"/>
                <a:hlinkClick r:id="rId3" tooltip="Bildende Kunst"/>
              </a:rPr>
              <a:t>bildenden Kunst</a:t>
            </a:r>
            <a:r>
              <a:rPr lang="de-DE"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fontAlgn="auto" hangingPunct="1"/>
            <a:r>
              <a:rPr lang="de-DE" sz="1800" dirty="0">
                <a:effectLst/>
                <a:latin typeface="Times New Roman" panose="02020603050405020304" pitchFamily="18" charset="0"/>
                <a:ea typeface="Times New Roman" panose="02020603050405020304" pitchFamily="18" charset="0"/>
              </a:rPr>
              <a:t>Kunstbeschreibung. Kunsterlebnis </a:t>
            </a:r>
            <a:endParaRPr lang="el-GR" sz="1800" dirty="0">
              <a:effectLst/>
              <a:latin typeface="Times New Roman" panose="02020603050405020304" pitchFamily="18" charset="0"/>
              <a:ea typeface="Times New Roman" panose="02020603050405020304" pitchFamily="18" charset="0"/>
            </a:endParaRPr>
          </a:p>
          <a:p>
            <a:pPr fontAlgn="auto" hangingPunct="1"/>
            <a:r>
              <a:rPr lang="de-DE" sz="1800" dirty="0">
                <a:effectLst/>
                <a:latin typeface="Times New Roman" panose="02020603050405020304" pitchFamily="18" charset="0"/>
                <a:ea typeface="Times New Roman" panose="02020603050405020304" pitchFamily="18" charset="0"/>
              </a:rPr>
              <a:t>Theophanie</a:t>
            </a:r>
            <a:endParaRPr lang="el-GR" sz="1800" dirty="0">
              <a:effectLst/>
              <a:latin typeface="Times New Roman" panose="02020603050405020304" pitchFamily="18" charset="0"/>
              <a:ea typeface="Times New Roman" panose="02020603050405020304" pitchFamily="18" charset="0"/>
            </a:endParaRPr>
          </a:p>
          <a:p>
            <a:pPr hangingPunct="0"/>
            <a:r>
              <a:rPr lang="de-DE"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endParaRPr lang="el-GR" dirty="0"/>
          </a:p>
        </p:txBody>
      </p:sp>
    </p:spTree>
    <p:extLst>
      <p:ext uri="{BB962C8B-B14F-4D97-AF65-F5344CB8AC3E}">
        <p14:creationId xmlns:p14="http://schemas.microsoft.com/office/powerpoint/2010/main" val="91975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1EAE5C-8CED-C017-58F9-A12F41E289E3}"/>
              </a:ext>
            </a:extLst>
          </p:cNvPr>
          <p:cNvSpPr>
            <a:spLocks noGrp="1"/>
          </p:cNvSpPr>
          <p:nvPr>
            <p:ph type="title"/>
          </p:nvPr>
        </p:nvSpPr>
        <p:spPr/>
        <p:txBody>
          <a:bodyPr/>
          <a:lstStyle/>
          <a:p>
            <a:r>
              <a:rPr lang="de-DE" dirty="0"/>
              <a:t>Apollo von Belvedere</a:t>
            </a:r>
            <a:endParaRPr lang="el-GR" dirty="0"/>
          </a:p>
        </p:txBody>
      </p:sp>
      <p:sp>
        <p:nvSpPr>
          <p:cNvPr id="3" name="Θέση περιεχομένου 2">
            <a:extLst>
              <a:ext uri="{FF2B5EF4-FFF2-40B4-BE49-F238E27FC236}">
                <a16:creationId xmlns:a16="http://schemas.microsoft.com/office/drawing/2014/main" id="{2437CC56-74C5-CC1A-F1F5-6A01D4D9EAC9}"/>
              </a:ext>
            </a:extLst>
          </p:cNvPr>
          <p:cNvSpPr>
            <a:spLocks noGrp="1"/>
          </p:cNvSpPr>
          <p:nvPr>
            <p:ph idx="1"/>
          </p:nvPr>
        </p:nvSpPr>
        <p:spPr/>
        <p:txBody>
          <a:bodyPr/>
          <a:lstStyle/>
          <a:p>
            <a:pPr algn="just" fontAlgn="auto" hangingPunct="1"/>
            <a:r>
              <a:rPr lang="de-DE" sz="2400" dirty="0">
                <a:effectLst/>
                <a:latin typeface="Times New Roman" panose="02020603050405020304" pitchFamily="18" charset="0"/>
                <a:ea typeface="Times New Roman" panose="02020603050405020304" pitchFamily="18" charset="0"/>
              </a:rPr>
              <a:t>Erhabenheit. Seligkeit, Leichtigkeit, </a:t>
            </a:r>
            <a:r>
              <a:rPr lang="de-DE" sz="2400" dirty="0" err="1">
                <a:effectLst/>
                <a:latin typeface="Times New Roman" panose="02020603050405020304" pitchFamily="18" charset="0"/>
                <a:ea typeface="Times New Roman" panose="02020603050405020304" pitchFamily="18" charset="0"/>
              </a:rPr>
              <a:t>Genugsamkeit</a:t>
            </a:r>
            <a:r>
              <a:rPr lang="de-DE" sz="2400" dirty="0">
                <a:effectLst/>
                <a:latin typeface="Times New Roman" panose="02020603050405020304" pitchFamily="18" charset="0"/>
                <a:ea typeface="Times New Roman" panose="02020603050405020304" pitchFamily="18" charset="0"/>
              </a:rPr>
              <a:t> (Autarkie), Ungestörtheit </a:t>
            </a:r>
            <a:r>
              <a:rPr lang="de-DE" sz="2400" dirty="0" err="1">
                <a:effectLst/>
                <a:latin typeface="Times New Roman" panose="02020603050405020304" pitchFamily="18" charset="0"/>
                <a:ea typeface="Times New Roman" panose="02020603050405020304" pitchFamily="18" charset="0"/>
              </a:rPr>
              <a:t>Ataraxia</a:t>
            </a:r>
            <a:endParaRPr lang="el-GR" sz="2400" dirty="0">
              <a:effectLst/>
              <a:latin typeface="Times New Roman" panose="02020603050405020304" pitchFamily="18" charset="0"/>
              <a:ea typeface="Times New Roman" panose="02020603050405020304" pitchFamily="18" charset="0"/>
            </a:endParaRPr>
          </a:p>
          <a:p>
            <a:pPr fontAlgn="auto" hangingPunct="1"/>
            <a:r>
              <a:rPr lang="de-DE" sz="2400" dirty="0">
                <a:effectLst/>
                <a:latin typeface="Times New Roman" panose="02020603050405020304" pitchFamily="18" charset="0"/>
                <a:ea typeface="Times New Roman" panose="02020603050405020304" pitchFamily="18" charset="0"/>
              </a:rPr>
              <a:t>Jugendlichkeit. Glückseligkeit</a:t>
            </a:r>
            <a:endParaRPr lang="el-GR" sz="2400" dirty="0">
              <a:effectLst/>
              <a:latin typeface="Times New Roman" panose="02020603050405020304" pitchFamily="18" charset="0"/>
              <a:ea typeface="Times New Roman" panose="02020603050405020304" pitchFamily="18" charset="0"/>
            </a:endParaRPr>
          </a:p>
          <a:p>
            <a:pPr fontAlgn="auto" hangingPunct="1"/>
            <a:r>
              <a:rPr lang="de-DE" sz="2400" dirty="0">
                <a:effectLst/>
                <a:latin typeface="Times New Roman" panose="02020603050405020304" pitchFamily="18" charset="0"/>
                <a:ea typeface="Times New Roman" panose="02020603050405020304" pitchFamily="18" charset="0"/>
              </a:rPr>
              <a:t>Das betrachtende Subjekt</a:t>
            </a:r>
            <a:endParaRPr lang="el-GR" sz="2400" dirty="0">
              <a:effectLst/>
              <a:latin typeface="Times New Roman" panose="02020603050405020304" pitchFamily="18" charset="0"/>
              <a:ea typeface="Times New Roman" panose="02020603050405020304" pitchFamily="18" charset="0"/>
            </a:endParaRPr>
          </a:p>
          <a:p>
            <a:pPr fontAlgn="auto" hangingPunct="1"/>
            <a:r>
              <a:rPr lang="de-DE" sz="2400" dirty="0">
                <a:effectLst/>
                <a:latin typeface="Times New Roman" panose="02020603050405020304" pitchFamily="18" charset="0"/>
                <a:ea typeface="Times New Roman" panose="02020603050405020304" pitchFamily="18" charset="0"/>
              </a:rPr>
              <a:t>Visionäre Entrückung</a:t>
            </a:r>
            <a:endParaRPr lang="el-GR" sz="2400" dirty="0">
              <a:effectLst/>
              <a:latin typeface="Times New Roman" panose="02020603050405020304" pitchFamily="18" charset="0"/>
              <a:ea typeface="Times New Roman" panose="02020603050405020304" pitchFamily="18" charset="0"/>
            </a:endParaRPr>
          </a:p>
          <a:p>
            <a:endParaRPr lang="el-GR" dirty="0"/>
          </a:p>
        </p:txBody>
      </p:sp>
    </p:spTree>
    <p:extLst>
      <p:ext uri="{BB962C8B-B14F-4D97-AF65-F5344CB8AC3E}">
        <p14:creationId xmlns:p14="http://schemas.microsoft.com/office/powerpoint/2010/main" val="4579306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Οργανικό">
  <a:themeElements>
    <a:clrScheme name="Οργανικό">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Οργανικό">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Οργανικό">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Office 2013 - 2022 Theme</Template>
  <TotalTime>834</TotalTime>
  <Words>2457</Words>
  <Application>Microsoft Office PowerPoint</Application>
  <PresentationFormat>Ευρεία οθόνη</PresentationFormat>
  <Paragraphs>236</Paragraphs>
  <Slides>57</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57</vt:i4>
      </vt:variant>
    </vt:vector>
  </HeadingPairs>
  <TitlesOfParts>
    <vt:vector size="61" baseType="lpstr">
      <vt:lpstr>Arial</vt:lpstr>
      <vt:lpstr>Garamond</vt:lpstr>
      <vt:lpstr>Times New Roman</vt:lpstr>
      <vt:lpstr>Οργανικό</vt:lpstr>
      <vt:lpstr>Παρουσίαση του PowerPoint</vt:lpstr>
      <vt:lpstr>  Griechenlandbegeisterung und Philhellenismus </vt:lpstr>
      <vt:lpstr>Philhellenismen</vt:lpstr>
      <vt:lpstr>Klassizismus-Neuhumanismus des 18. und 19. Jhs.</vt:lpstr>
      <vt:lpstr>Antike</vt:lpstr>
      <vt:lpstr>Johann Joachim Winckelmann</vt:lpstr>
      <vt:lpstr>Apollo von Belvedere Schönheit, Maß, Ataraxia, Autarkie </vt:lpstr>
      <vt:lpstr>Apollo von Belvedere</vt:lpstr>
      <vt:lpstr>Apollo von Belvedere</vt:lpstr>
      <vt:lpstr>Laokoon</vt:lpstr>
      <vt:lpstr>Beschreibung Laokoon, Winckelmann</vt:lpstr>
      <vt:lpstr>Παρουσίαση του PowerPoint</vt:lpstr>
      <vt:lpstr>Laokoon</vt:lpstr>
      <vt:lpstr>Παρουσίαση του PowerPoint</vt:lpstr>
      <vt:lpstr>Klassizismus/ Neohumanismus</vt:lpstr>
      <vt:lpstr>Klassizismus/ Neohumanismus</vt:lpstr>
      <vt:lpstr>Philhellenismus</vt:lpstr>
      <vt:lpstr>Παρουσίαση του PowerPoint</vt:lpstr>
      <vt:lpstr>Reiseliteratur über Griechenland</vt:lpstr>
      <vt:lpstr>Παρουσίαση του PowerPoint</vt:lpstr>
      <vt:lpstr>Weitere Voraussetzungen</vt:lpstr>
      <vt:lpstr>Archäologische Ausgrabungen</vt:lpstr>
      <vt:lpstr>Aphaia – Tempel, Ägina</vt:lpstr>
      <vt:lpstr>Glyptothek</vt:lpstr>
      <vt:lpstr>Philhellenismus</vt:lpstr>
      <vt:lpstr>Philhellenismus</vt:lpstr>
      <vt:lpstr>Philhellenismus</vt:lpstr>
      <vt:lpstr>Philhellenismus</vt:lpstr>
      <vt:lpstr>Philhellenismus</vt:lpstr>
      <vt:lpstr>  Themenbereiche 1. Literatur: Der Widerhall der griechischen Revolution und die Gründung des griechischen Staates in der Weltliteratur </vt:lpstr>
      <vt:lpstr>2. Das aufständische Griechenland im wissenschaftlichen Diskurs</vt:lpstr>
      <vt:lpstr>Friedrich Wilhelm Thiersch u. Wilhelm Traugott Krug </vt:lpstr>
      <vt:lpstr>Wilhelm Traugott Krug</vt:lpstr>
      <vt:lpstr>3. Das aufständische Griechenland in der deutschen und internationalen Presse</vt:lpstr>
      <vt:lpstr>4. Das aufständische Griechenland in der Musik, in den bildenden und darstellenden Künsten</vt:lpstr>
      <vt:lpstr>Peter von Hess</vt:lpstr>
      <vt:lpstr>Peter von Hess</vt:lpstr>
      <vt:lpstr>Griechische Landleute am Meeresstrand, 1838</vt:lpstr>
      <vt:lpstr>     EINZUG KÖNIG OTTOS VON GRIECHENLAND IN NAUPLIA</vt:lpstr>
      <vt:lpstr> Carl rottmann (1838-1850)</vt:lpstr>
      <vt:lpstr>Delos</vt:lpstr>
      <vt:lpstr>Παρουσίαση του PowerPoint</vt:lpstr>
      <vt:lpstr>Salamis</vt:lpstr>
      <vt:lpstr>Παρουσίαση του PowerPoint</vt:lpstr>
      <vt:lpstr>Das aufständische Griechenland in der materiellen Alltagskultur</vt:lpstr>
      <vt:lpstr>Alltagskultur</vt:lpstr>
      <vt:lpstr>Kämpferinnen und Kämpfer: Gender-Identitäten / weibliches Schreiben</vt:lpstr>
      <vt:lpstr>7. Schaffung neuer literarischer Mythen zum Thema des aufständischen Griechenlands </vt:lpstr>
      <vt:lpstr>8. Konstituierung von nationalen Identitäten </vt:lpstr>
      <vt:lpstr>Friedgar Löbker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Griechenlandbegeisterung und Philhellenismus</dc:title>
  <dc:creator>Anastasia Antonopoul</dc:creator>
  <cp:lastModifiedBy>Anastasia Antonopoulou</cp:lastModifiedBy>
  <cp:revision>61</cp:revision>
  <dcterms:created xsi:type="dcterms:W3CDTF">2020-12-22T09:36:16Z</dcterms:created>
  <dcterms:modified xsi:type="dcterms:W3CDTF">2024-04-02T06:55:59Z</dcterms:modified>
</cp:coreProperties>
</file>