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358" r:id="rId5"/>
    <p:sldId id="259" r:id="rId6"/>
    <p:sldId id="260" r:id="rId7"/>
    <p:sldId id="353" r:id="rId8"/>
    <p:sldId id="355" r:id="rId9"/>
    <p:sldId id="356" r:id="rId10"/>
    <p:sldId id="357" r:id="rId11"/>
    <p:sldId id="359" r:id="rId12"/>
    <p:sldId id="360" r:id="rId13"/>
    <p:sldId id="361" r:id="rId14"/>
    <p:sldId id="362" r:id="rId15"/>
    <p:sldId id="344" r:id="rId16"/>
    <p:sldId id="345" r:id="rId17"/>
    <p:sldId id="34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94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995B9F8D-B811-4391-9A31-59296631CF74}" type="datetimeFigureOut">
              <a:rPr lang="el-GR" smtClean="0"/>
              <a:t>11/10/2024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6776DC8-FE12-4F24-ABCF-21E52543F537}" type="slidenum">
              <a:rPr lang="el-GR" smtClean="0"/>
              <a:t>‹#›</a:t>
            </a:fld>
            <a:endParaRPr lang="el-G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9684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995B9F8D-B811-4391-9A31-59296631CF74}" type="datetimeFigureOut">
              <a:rPr lang="el-GR" smtClean="0"/>
              <a:t>11/10/2024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6776DC8-FE12-4F24-ABCF-21E52543F537}" type="slidenum">
              <a:rPr lang="el-GR" smtClean="0"/>
              <a:t>‹#›</a:t>
            </a:fld>
            <a:endParaRPr lang="el-GR"/>
          </a:p>
        </p:txBody>
      </p:sp>
    </p:spTree>
    <p:extLst>
      <p:ext uri="{BB962C8B-B14F-4D97-AF65-F5344CB8AC3E}">
        <p14:creationId xmlns:p14="http://schemas.microsoft.com/office/powerpoint/2010/main" val="733820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995B9F8D-B811-4391-9A31-59296631CF74}" type="datetimeFigureOut">
              <a:rPr lang="el-GR" smtClean="0"/>
              <a:t>11/10/2024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6776DC8-FE12-4F24-ABCF-21E52543F537}" type="slidenum">
              <a:rPr lang="el-GR" smtClean="0"/>
              <a:t>‹#›</a:t>
            </a:fld>
            <a:endParaRPr lang="el-GR"/>
          </a:p>
        </p:txBody>
      </p:sp>
    </p:spTree>
    <p:extLst>
      <p:ext uri="{BB962C8B-B14F-4D97-AF65-F5344CB8AC3E}">
        <p14:creationId xmlns:p14="http://schemas.microsoft.com/office/powerpoint/2010/main" val="1759034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995B9F8D-B811-4391-9A31-59296631CF74}" type="datetimeFigureOut">
              <a:rPr lang="el-GR" smtClean="0"/>
              <a:t>11/10/2024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6776DC8-FE12-4F24-ABCF-21E52543F537}" type="slidenum">
              <a:rPr lang="el-GR" smtClean="0"/>
              <a:t>‹#›</a:t>
            </a:fld>
            <a:endParaRPr lang="el-GR"/>
          </a:p>
        </p:txBody>
      </p:sp>
    </p:spTree>
    <p:extLst>
      <p:ext uri="{BB962C8B-B14F-4D97-AF65-F5344CB8AC3E}">
        <p14:creationId xmlns:p14="http://schemas.microsoft.com/office/powerpoint/2010/main" val="89093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995B9F8D-B811-4391-9A31-59296631CF74}" type="datetimeFigureOut">
              <a:rPr lang="el-GR" smtClean="0"/>
              <a:t>11/10/2024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6776DC8-FE12-4F24-ABCF-21E52543F537}" type="slidenum">
              <a:rPr lang="el-GR" smtClean="0"/>
              <a:t>‹#›</a:t>
            </a:fld>
            <a:endParaRPr lang="el-G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79324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995B9F8D-B811-4391-9A31-59296631CF74}" type="datetimeFigureOut">
              <a:rPr lang="el-GR" smtClean="0"/>
              <a:t>11/10/2024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76776DC8-FE12-4F24-ABCF-21E52543F537}" type="slidenum">
              <a:rPr lang="el-GR" smtClean="0"/>
              <a:t>‹#›</a:t>
            </a:fld>
            <a:endParaRPr lang="el-GR"/>
          </a:p>
        </p:txBody>
      </p:sp>
    </p:spTree>
    <p:extLst>
      <p:ext uri="{BB962C8B-B14F-4D97-AF65-F5344CB8AC3E}">
        <p14:creationId xmlns:p14="http://schemas.microsoft.com/office/powerpoint/2010/main" val="40545086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097280" y="2582334"/>
            <a:ext cx="4937760" cy="33782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217920" y="2582334"/>
            <a:ext cx="4937760" cy="33782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995B9F8D-B811-4391-9A31-59296631CF74}" type="datetimeFigureOut">
              <a:rPr lang="el-GR" smtClean="0"/>
              <a:t>11/10/2024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76776DC8-FE12-4F24-ABCF-21E52543F537}" type="slidenum">
              <a:rPr lang="el-GR" smtClean="0"/>
              <a:t>‹#›</a:t>
            </a:fld>
            <a:endParaRPr lang="el-GR"/>
          </a:p>
        </p:txBody>
      </p:sp>
    </p:spTree>
    <p:extLst>
      <p:ext uri="{BB962C8B-B14F-4D97-AF65-F5344CB8AC3E}">
        <p14:creationId xmlns:p14="http://schemas.microsoft.com/office/powerpoint/2010/main" val="24123051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995B9F8D-B811-4391-9A31-59296631CF74}" type="datetimeFigureOut">
              <a:rPr lang="el-GR" smtClean="0"/>
              <a:t>11/10/2024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76776DC8-FE12-4F24-ABCF-21E52543F537}" type="slidenum">
              <a:rPr lang="el-GR" smtClean="0"/>
              <a:t>‹#›</a:t>
            </a:fld>
            <a:endParaRPr lang="el-GR"/>
          </a:p>
        </p:txBody>
      </p:sp>
    </p:spTree>
    <p:extLst>
      <p:ext uri="{BB962C8B-B14F-4D97-AF65-F5344CB8AC3E}">
        <p14:creationId xmlns:p14="http://schemas.microsoft.com/office/powerpoint/2010/main" val="17561938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ό">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95B9F8D-B811-4391-9A31-59296631CF74}" type="datetimeFigureOut">
              <a:rPr lang="el-GR" smtClean="0"/>
              <a:t>11/10/2024</a:t>
            </a:fld>
            <a:endParaRPr lang="el-G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l-GR"/>
          </a:p>
        </p:txBody>
      </p:sp>
      <p:sp>
        <p:nvSpPr>
          <p:cNvPr id="9" name="Slide Number Placeholder 8"/>
          <p:cNvSpPr>
            <a:spLocks noGrp="1"/>
          </p:cNvSpPr>
          <p:nvPr>
            <p:ph type="sldNum" sz="quarter" idx="12"/>
          </p:nvPr>
        </p:nvSpPr>
        <p:spPr/>
        <p:txBody>
          <a:bodyPr/>
          <a:lstStyle/>
          <a:p>
            <a:fld id="{76776DC8-FE12-4F24-ABCF-21E52543F537}" type="slidenum">
              <a:rPr lang="el-GR" smtClean="0"/>
              <a:t>‹#›</a:t>
            </a:fld>
            <a:endParaRPr lang="el-GR"/>
          </a:p>
        </p:txBody>
      </p:sp>
    </p:spTree>
    <p:extLst>
      <p:ext uri="{BB962C8B-B14F-4D97-AF65-F5344CB8AC3E}">
        <p14:creationId xmlns:p14="http://schemas.microsoft.com/office/powerpoint/2010/main" val="40233459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95B9F8D-B811-4391-9A31-59296631CF74}" type="datetimeFigureOut">
              <a:rPr lang="el-GR" smtClean="0"/>
              <a:t>11/10/2024</a:t>
            </a:fld>
            <a:endParaRPr lang="el-G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l-G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6776DC8-FE12-4F24-ABCF-21E52543F537}" type="slidenum">
              <a:rPr lang="el-GR" smtClean="0"/>
              <a:t>‹#›</a:t>
            </a:fld>
            <a:endParaRPr lang="el-GR"/>
          </a:p>
        </p:txBody>
      </p:sp>
    </p:spTree>
    <p:extLst>
      <p:ext uri="{BB962C8B-B14F-4D97-AF65-F5344CB8AC3E}">
        <p14:creationId xmlns:p14="http://schemas.microsoft.com/office/powerpoint/2010/main" val="3574641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995B9F8D-B811-4391-9A31-59296631CF74}" type="datetimeFigureOut">
              <a:rPr lang="el-GR" smtClean="0"/>
              <a:t>11/10/2024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76776DC8-FE12-4F24-ABCF-21E52543F537}" type="slidenum">
              <a:rPr lang="el-GR" smtClean="0"/>
              <a:t>‹#›</a:t>
            </a:fld>
            <a:endParaRPr lang="el-GR"/>
          </a:p>
        </p:txBody>
      </p:sp>
    </p:spTree>
    <p:extLst>
      <p:ext uri="{BB962C8B-B14F-4D97-AF65-F5344CB8AC3E}">
        <p14:creationId xmlns:p14="http://schemas.microsoft.com/office/powerpoint/2010/main" val="40231300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95B9F8D-B811-4391-9A31-59296631CF74}" type="datetimeFigureOut">
              <a:rPr lang="el-GR" smtClean="0"/>
              <a:t>11/10/2024</a:t>
            </a:fld>
            <a:endParaRPr lang="el-G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l-G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76776DC8-FE12-4F24-ABCF-21E52543F537}" type="slidenum">
              <a:rPr lang="el-GR" smtClean="0"/>
              <a:t>‹#›</a:t>
            </a:fld>
            <a:endParaRPr lang="el-G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06457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ejournals.epublishing.ekt.gr/index.php/sygkrisi"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dgavl.de/" TargetMode="External"/><Relationship Id="rId2" Type="http://schemas.openxmlformats.org/officeDocument/2006/relationships/hyperlink" Target="https://ejournals.epublishing.ekt.gr/index.php/sygkrisi"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repository.kallipos.gr/handle/11419/4329"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0630871-CE0F-6DBC-60AC-EBF73AFB5E5A}"/>
              </a:ext>
            </a:extLst>
          </p:cNvPr>
          <p:cNvSpPr>
            <a:spLocks noGrp="1"/>
          </p:cNvSpPr>
          <p:nvPr>
            <p:ph type="ctrTitle"/>
          </p:nvPr>
        </p:nvSpPr>
        <p:spPr/>
        <p:txBody>
          <a:bodyPr/>
          <a:lstStyle/>
          <a:p>
            <a:r>
              <a:rPr lang="de-DE" dirty="0"/>
              <a:t>Einführung in die Komparatistik</a:t>
            </a:r>
            <a:br>
              <a:rPr lang="de-DE" dirty="0"/>
            </a:br>
            <a:r>
              <a:rPr lang="de-DE" sz="3200" b="1" dirty="0" err="1"/>
              <a:t>WiSe</a:t>
            </a:r>
            <a:r>
              <a:rPr lang="de-DE" sz="3200" b="1" dirty="0"/>
              <a:t> 2024-25</a:t>
            </a:r>
            <a:endParaRPr lang="el-GR" sz="3200" b="1" dirty="0"/>
          </a:p>
        </p:txBody>
      </p:sp>
      <p:sp>
        <p:nvSpPr>
          <p:cNvPr id="3" name="Υπότιτλος 2">
            <a:extLst>
              <a:ext uri="{FF2B5EF4-FFF2-40B4-BE49-F238E27FC236}">
                <a16:creationId xmlns:a16="http://schemas.microsoft.com/office/drawing/2014/main" id="{717296E0-86A3-95E6-651A-FD168F0C326A}"/>
              </a:ext>
            </a:extLst>
          </p:cNvPr>
          <p:cNvSpPr>
            <a:spLocks noGrp="1"/>
          </p:cNvSpPr>
          <p:nvPr>
            <p:ph type="subTitle" idx="1"/>
          </p:nvPr>
        </p:nvSpPr>
        <p:spPr/>
        <p:txBody>
          <a:bodyPr/>
          <a:lstStyle/>
          <a:p>
            <a:endParaRPr lang="el-GR"/>
          </a:p>
        </p:txBody>
      </p:sp>
    </p:spTree>
    <p:extLst>
      <p:ext uri="{BB962C8B-B14F-4D97-AF65-F5344CB8AC3E}">
        <p14:creationId xmlns:p14="http://schemas.microsoft.com/office/powerpoint/2010/main" val="18494501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5611C4C-8824-9CE8-5871-0291DD4D34D2}"/>
              </a:ext>
            </a:extLst>
          </p:cNvPr>
          <p:cNvSpPr>
            <a:spLocks noGrp="1"/>
          </p:cNvSpPr>
          <p:nvPr>
            <p:ph type="title"/>
          </p:nvPr>
        </p:nvSpPr>
        <p:spPr/>
        <p:txBody>
          <a:bodyPr>
            <a:normAutofit/>
          </a:bodyPr>
          <a:lstStyle/>
          <a:p>
            <a:br>
              <a:rPr lang="de-DE" sz="4800" b="1" dirty="0"/>
            </a:br>
            <a:r>
              <a:rPr lang="de-DE" sz="4800" b="1" dirty="0"/>
              <a:t> </a:t>
            </a:r>
            <a:r>
              <a:rPr lang="de-DE" sz="3600" b="1" dirty="0"/>
              <a:t>Komparatistik. Zur Geschichte des Faches</a:t>
            </a:r>
            <a:endParaRPr lang="el-GR" sz="3600" dirty="0"/>
          </a:p>
        </p:txBody>
      </p:sp>
      <p:sp>
        <p:nvSpPr>
          <p:cNvPr id="3" name="Θέση περιεχομένου 2">
            <a:extLst>
              <a:ext uri="{FF2B5EF4-FFF2-40B4-BE49-F238E27FC236}">
                <a16:creationId xmlns:a16="http://schemas.microsoft.com/office/drawing/2014/main" id="{954563CC-2EB3-094E-9D40-541F85019327}"/>
              </a:ext>
            </a:extLst>
          </p:cNvPr>
          <p:cNvSpPr>
            <a:spLocks noGrp="1"/>
          </p:cNvSpPr>
          <p:nvPr>
            <p:ph idx="1"/>
          </p:nvPr>
        </p:nvSpPr>
        <p:spPr/>
        <p:txBody>
          <a:bodyPr>
            <a:normAutofit lnSpcReduction="10000"/>
          </a:bodyPr>
          <a:lstStyle/>
          <a:p>
            <a:pPr algn="just"/>
            <a:r>
              <a:rPr lang="de-DE" sz="2400" dirty="0"/>
              <a:t>Die Komparatistik entsteht  als Wissenschaft in der zweiten Hälfte des 19. Jahrhunderts und entwickelt sich weiter im 20. Jh. Geburtsort der Komparatistik ist Frankreich. An der Universität Sorbonne wird der erste Lehrstuhl für  Vergleichende Literaturforschung gegründet. Heute ein nicht mehr wegzudenkender Zweig an allen Universitäten und Fachbereichen</a:t>
            </a:r>
            <a:endParaRPr lang="el-GR" sz="2400" dirty="0"/>
          </a:p>
          <a:p>
            <a:pPr algn="just"/>
            <a:endParaRPr lang="el-GR" sz="2400" dirty="0"/>
          </a:p>
          <a:p>
            <a:pPr algn="just"/>
            <a:r>
              <a:rPr lang="de-DE" sz="2400" dirty="0"/>
              <a:t>ICLA :  </a:t>
            </a:r>
            <a:r>
              <a:rPr lang="nl-NL" sz="2000" b="1" i="0" dirty="0">
                <a:solidFill>
                  <a:srgbClr val="5F6368"/>
                </a:solidFill>
                <a:effectLst/>
                <a:latin typeface="Arial" panose="020B0604020202020204" pitchFamily="34" charset="0"/>
              </a:rPr>
              <a:t>International Comparative Literature Association</a:t>
            </a:r>
            <a:endParaRPr lang="el-GR" sz="2400" dirty="0"/>
          </a:p>
          <a:p>
            <a:pPr algn="just"/>
            <a:r>
              <a:rPr lang="de-DE" sz="2400" dirty="0"/>
              <a:t>EΕΓΣΓ :</a:t>
            </a:r>
            <a:r>
              <a:rPr lang="de-DE" dirty="0">
                <a:solidFill>
                  <a:srgbClr val="4D5156"/>
                </a:solidFill>
                <a:latin typeface="Arial" panose="020B0604020202020204" pitchFamily="34" charset="0"/>
              </a:rPr>
              <a:t> </a:t>
            </a:r>
            <a:r>
              <a:rPr lang="el-GR" sz="2000" b="0" i="0" dirty="0">
                <a:solidFill>
                  <a:srgbClr val="4D5156"/>
                </a:solidFill>
                <a:effectLst/>
                <a:latin typeface="Arial" panose="020B0604020202020204" pitchFamily="34" charset="0"/>
              </a:rPr>
              <a:t>Η Ελληνική Εταιρεία Γενικής και Συγκριτικής Γραμματολογίας</a:t>
            </a:r>
            <a:endParaRPr lang="de-DE" sz="2000" b="0" i="0" dirty="0">
              <a:solidFill>
                <a:srgbClr val="4D5156"/>
              </a:solidFill>
              <a:effectLst/>
              <a:latin typeface="Arial" panose="020B0604020202020204" pitchFamily="34" charset="0"/>
            </a:endParaRPr>
          </a:p>
          <a:p>
            <a:pPr marL="0" indent="0" algn="just">
              <a:buNone/>
            </a:pPr>
            <a:endParaRPr lang="el-GR" sz="2400" dirty="0"/>
          </a:p>
          <a:p>
            <a:pPr algn="just"/>
            <a:r>
              <a:rPr lang="de-DE" sz="2400" dirty="0">
                <a:hlinkClick r:id="rId2"/>
              </a:rPr>
              <a:t>https://ejournals.epublishing.ekt.gr/index.php/sygkrisi</a:t>
            </a:r>
            <a:endParaRPr lang="de-DE" sz="2400" dirty="0"/>
          </a:p>
          <a:p>
            <a:pPr algn="just"/>
            <a:endParaRPr lang="el-GR" sz="2400" dirty="0"/>
          </a:p>
          <a:p>
            <a:endParaRPr lang="el-GR" dirty="0"/>
          </a:p>
        </p:txBody>
      </p:sp>
    </p:spTree>
    <p:extLst>
      <p:ext uri="{BB962C8B-B14F-4D97-AF65-F5344CB8AC3E}">
        <p14:creationId xmlns:p14="http://schemas.microsoft.com/office/powerpoint/2010/main" val="28569193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5F7B1A6-8FF5-572E-FAE5-2C4BDC8CE984}"/>
              </a:ext>
            </a:extLst>
          </p:cNvPr>
          <p:cNvSpPr>
            <a:spLocks noGrp="1"/>
          </p:cNvSpPr>
          <p:nvPr>
            <p:ph type="title"/>
          </p:nvPr>
        </p:nvSpPr>
        <p:spPr/>
        <p:txBody>
          <a:bodyPr/>
          <a:lstStyle/>
          <a:p>
            <a:r>
              <a:rPr lang="de-DE" sz="4800" b="1" dirty="0"/>
              <a:t>Komparatistik. Zur Geschichte des Faches</a:t>
            </a:r>
            <a:endParaRPr lang="el-GR" dirty="0"/>
          </a:p>
        </p:txBody>
      </p:sp>
      <p:sp>
        <p:nvSpPr>
          <p:cNvPr id="3" name="Θέση περιεχομένου 2">
            <a:extLst>
              <a:ext uri="{FF2B5EF4-FFF2-40B4-BE49-F238E27FC236}">
                <a16:creationId xmlns:a16="http://schemas.microsoft.com/office/drawing/2014/main" id="{C0293482-A6DD-34A7-6FAC-166EB32F1B94}"/>
              </a:ext>
            </a:extLst>
          </p:cNvPr>
          <p:cNvSpPr>
            <a:spLocks noGrp="1"/>
          </p:cNvSpPr>
          <p:nvPr>
            <p:ph idx="1"/>
          </p:nvPr>
        </p:nvSpPr>
        <p:spPr/>
        <p:txBody>
          <a:bodyPr>
            <a:normAutofit/>
          </a:bodyPr>
          <a:lstStyle/>
          <a:p>
            <a:endParaRPr lang="de-DE" b="1" dirty="0"/>
          </a:p>
          <a:p>
            <a:pPr algn="just"/>
            <a:r>
              <a:rPr lang="de-DE" sz="2400" dirty="0"/>
              <a:t>ICLA :  </a:t>
            </a:r>
            <a:r>
              <a:rPr lang="nl-NL" sz="2000" b="1" i="0" dirty="0">
                <a:solidFill>
                  <a:srgbClr val="5F6368"/>
                </a:solidFill>
                <a:effectLst/>
                <a:latin typeface="Arial" panose="020B0604020202020204" pitchFamily="34" charset="0"/>
              </a:rPr>
              <a:t>International Comparative Literature Association</a:t>
            </a:r>
            <a:endParaRPr lang="el-GR" sz="2400" dirty="0"/>
          </a:p>
          <a:p>
            <a:pPr algn="just"/>
            <a:r>
              <a:rPr lang="de-DE" sz="2400" dirty="0"/>
              <a:t>EΕΓΣΓ :</a:t>
            </a:r>
            <a:r>
              <a:rPr lang="de-DE" dirty="0">
                <a:solidFill>
                  <a:srgbClr val="4D5156"/>
                </a:solidFill>
                <a:latin typeface="Arial" panose="020B0604020202020204" pitchFamily="34" charset="0"/>
              </a:rPr>
              <a:t> </a:t>
            </a:r>
            <a:r>
              <a:rPr lang="el-GR" sz="2000" b="0" i="0" dirty="0">
                <a:solidFill>
                  <a:srgbClr val="4D5156"/>
                </a:solidFill>
                <a:effectLst/>
                <a:latin typeface="Arial" panose="020B0604020202020204" pitchFamily="34" charset="0"/>
              </a:rPr>
              <a:t>Η Ελληνική Εταιρεία Γενικής και Συγκριτικής Γραμματολογίας</a:t>
            </a:r>
            <a:endParaRPr lang="de-DE" sz="2000" b="0" i="0" dirty="0">
              <a:solidFill>
                <a:srgbClr val="4D5156"/>
              </a:solidFill>
              <a:effectLst/>
              <a:latin typeface="Arial" panose="020B0604020202020204" pitchFamily="34" charset="0"/>
            </a:endParaRPr>
          </a:p>
          <a:p>
            <a:pPr marL="0" indent="0" algn="just">
              <a:buNone/>
            </a:pPr>
            <a:r>
              <a:rPr lang="de-DE" sz="2400" dirty="0"/>
              <a:t>  Griechische wissenschaftliche Zeitschrift </a:t>
            </a:r>
            <a:r>
              <a:rPr lang="el-GR" sz="1800" i="1" dirty="0">
                <a:effectLst/>
                <a:latin typeface="Calibri" panose="020F0502020204030204" pitchFamily="34" charset="0"/>
                <a:ea typeface="Times New Roman" panose="02020603050405020304" pitchFamily="18" charset="0"/>
              </a:rPr>
              <a:t>ΣΥΓΚΡΙΣΗ/ COM</a:t>
            </a:r>
            <a:r>
              <a:rPr lang="en-US" sz="1800" i="1" dirty="0">
                <a:effectLst/>
                <a:latin typeface="Calibri" panose="020F0502020204030204" pitchFamily="34" charset="0"/>
                <a:ea typeface="Times New Roman" panose="02020603050405020304" pitchFamily="18" charset="0"/>
              </a:rPr>
              <a:t>PARAISON :</a:t>
            </a:r>
            <a:endParaRPr lang="el-GR" sz="2400" i="1" dirty="0"/>
          </a:p>
          <a:p>
            <a:pPr algn="just"/>
            <a:r>
              <a:rPr lang="de-DE" sz="2400" dirty="0">
                <a:hlinkClick r:id="rId2"/>
              </a:rPr>
              <a:t>https://ejournals.epublishing.ekt.gr/index.php/sygkrisi</a:t>
            </a:r>
            <a:endParaRPr lang="de-DE" sz="2400" dirty="0"/>
          </a:p>
          <a:p>
            <a:pPr algn="just"/>
            <a:endParaRPr lang="el-GR" sz="2400" dirty="0"/>
          </a:p>
          <a:p>
            <a:pPr marL="0" indent="0">
              <a:buNone/>
            </a:pPr>
            <a:r>
              <a:rPr lang="de-DE" b="1" dirty="0"/>
              <a:t>DGAVL:</a:t>
            </a:r>
            <a:r>
              <a:rPr lang="de-DE" dirty="0"/>
              <a:t> </a:t>
            </a:r>
            <a:r>
              <a:rPr lang="de-DE" u="sng" dirty="0">
                <a:hlinkClick r:id="rId3"/>
              </a:rPr>
              <a:t>Deutsche Gesellschaft für Allgemeine und Vergleichende Literaturwissenschaft</a:t>
            </a:r>
            <a:r>
              <a:rPr lang="de-DE" dirty="0"/>
              <a:t>  </a:t>
            </a:r>
            <a:endParaRPr lang="el-GR" dirty="0"/>
          </a:p>
          <a:p>
            <a:endParaRPr lang="el-GR" dirty="0"/>
          </a:p>
        </p:txBody>
      </p:sp>
    </p:spTree>
    <p:extLst>
      <p:ext uri="{BB962C8B-B14F-4D97-AF65-F5344CB8AC3E}">
        <p14:creationId xmlns:p14="http://schemas.microsoft.com/office/powerpoint/2010/main" val="22331781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2C5C984-0EB8-7130-4B6D-4BCA51236FFA}"/>
              </a:ext>
            </a:extLst>
          </p:cNvPr>
          <p:cNvSpPr>
            <a:spLocks noGrp="1"/>
          </p:cNvSpPr>
          <p:nvPr>
            <p:ph type="title"/>
          </p:nvPr>
        </p:nvSpPr>
        <p:spPr/>
        <p:txBody>
          <a:bodyPr/>
          <a:lstStyle/>
          <a:p>
            <a:r>
              <a:rPr lang="de-DE" b="1" dirty="0"/>
              <a:t>Typen des Vergleichs</a:t>
            </a:r>
            <a:endParaRPr lang="el-GR" dirty="0"/>
          </a:p>
        </p:txBody>
      </p:sp>
      <p:sp>
        <p:nvSpPr>
          <p:cNvPr id="3" name="Θέση περιεχομένου 2">
            <a:extLst>
              <a:ext uri="{FF2B5EF4-FFF2-40B4-BE49-F238E27FC236}">
                <a16:creationId xmlns:a16="http://schemas.microsoft.com/office/drawing/2014/main" id="{C7A80D18-1EC9-EAF3-CB86-085DBD1391BE}"/>
              </a:ext>
            </a:extLst>
          </p:cNvPr>
          <p:cNvSpPr>
            <a:spLocks noGrp="1"/>
          </p:cNvSpPr>
          <p:nvPr>
            <p:ph idx="1"/>
          </p:nvPr>
        </p:nvSpPr>
        <p:spPr/>
        <p:txBody>
          <a:bodyPr>
            <a:normAutofit fontScale="25000" lnSpcReduction="20000"/>
          </a:bodyPr>
          <a:lstStyle/>
          <a:p>
            <a:r>
              <a:rPr lang="de-DE" sz="7200" b="1" dirty="0"/>
              <a:t>Zwei Typen des Vergleichs nach Peter V. Zima: </a:t>
            </a:r>
            <a:r>
              <a:rPr lang="de-DE" sz="7200" b="1" i="1" dirty="0"/>
              <a:t>Komparatistik </a:t>
            </a:r>
            <a:r>
              <a:rPr lang="de-DE" sz="7200" b="1" dirty="0"/>
              <a:t>(1992)</a:t>
            </a:r>
            <a:endParaRPr lang="el-GR" sz="7200" b="1" dirty="0"/>
          </a:p>
          <a:p>
            <a:r>
              <a:rPr lang="de-DE" sz="7200" b="1" dirty="0"/>
              <a:t> </a:t>
            </a:r>
            <a:endParaRPr lang="el-GR" sz="7200" dirty="0"/>
          </a:p>
          <a:p>
            <a:r>
              <a:rPr lang="de-DE" sz="7200" dirty="0"/>
              <a:t>1. Der </a:t>
            </a:r>
            <a:r>
              <a:rPr lang="de-DE" sz="7200" b="1" dirty="0"/>
              <a:t>genetische Vergleich</a:t>
            </a:r>
            <a:r>
              <a:rPr lang="de-DE" sz="7200" dirty="0"/>
              <a:t>: Analogien aufgrund </a:t>
            </a:r>
            <a:endParaRPr lang="el-GR" sz="7200" dirty="0"/>
          </a:p>
          <a:p>
            <a:r>
              <a:rPr lang="de-DE" sz="7200" dirty="0"/>
              <a:t>direkter oder</a:t>
            </a:r>
            <a:endParaRPr lang="el-GR" sz="7200" dirty="0"/>
          </a:p>
          <a:p>
            <a:r>
              <a:rPr lang="de-DE" sz="7200" dirty="0"/>
              <a:t>indirekter Beeinflussung </a:t>
            </a:r>
            <a:endParaRPr lang="el-GR" sz="7200" dirty="0"/>
          </a:p>
          <a:p>
            <a:r>
              <a:rPr lang="de-DE" sz="7200" dirty="0"/>
              <a:t>(›Kontaktstudien‹) </a:t>
            </a:r>
            <a:r>
              <a:rPr lang="de-DE" sz="7200" dirty="0">
                <a:solidFill>
                  <a:schemeClr val="tx1"/>
                </a:solidFill>
                <a:effectLst/>
                <a:ea typeface="Times New Roman" panose="02020603050405020304" pitchFamily="18" charset="0"/>
              </a:rPr>
              <a:t>Gerhard Kaiser</a:t>
            </a:r>
            <a:endParaRPr lang="el-GR" sz="7200" dirty="0">
              <a:solidFill>
                <a:schemeClr val="tx1"/>
              </a:solidFill>
            </a:endParaRPr>
          </a:p>
          <a:p>
            <a:r>
              <a:rPr lang="de-DE" sz="7200" b="1" dirty="0">
                <a:solidFill>
                  <a:schemeClr val="tx1"/>
                </a:solidFill>
              </a:rPr>
              <a:t> </a:t>
            </a:r>
            <a:endParaRPr lang="el-GR" sz="7200" dirty="0">
              <a:solidFill>
                <a:schemeClr val="tx1"/>
              </a:solidFill>
            </a:endParaRPr>
          </a:p>
          <a:p>
            <a:r>
              <a:rPr lang="de-DE" sz="7200" b="1" dirty="0"/>
              <a:t>2. </a:t>
            </a:r>
            <a:endParaRPr lang="el-GR" sz="7200" dirty="0"/>
          </a:p>
          <a:p>
            <a:r>
              <a:rPr lang="de-DE" sz="7200" b="1" dirty="0"/>
              <a:t>Der typologische Vergleich:</a:t>
            </a:r>
            <a:r>
              <a:rPr lang="de-DE" sz="7200" dirty="0"/>
              <a:t> </a:t>
            </a:r>
            <a:endParaRPr lang="el-GR" sz="7200" dirty="0"/>
          </a:p>
          <a:p>
            <a:r>
              <a:rPr lang="de-DE" sz="7200" dirty="0"/>
              <a:t>Analogien aufgrund ähnlicher Produktionsbedingungen (›Analogiestudien‹)</a:t>
            </a:r>
            <a:endParaRPr lang="el-GR" sz="7200" dirty="0"/>
          </a:p>
          <a:p>
            <a:r>
              <a:rPr lang="de-DE" b="1" dirty="0"/>
              <a:t> </a:t>
            </a:r>
            <a:endParaRPr lang="el-GR" dirty="0"/>
          </a:p>
          <a:p>
            <a:endParaRPr lang="el-GR" dirty="0"/>
          </a:p>
        </p:txBody>
      </p:sp>
    </p:spTree>
    <p:extLst>
      <p:ext uri="{BB962C8B-B14F-4D97-AF65-F5344CB8AC3E}">
        <p14:creationId xmlns:p14="http://schemas.microsoft.com/office/powerpoint/2010/main" val="3163671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6027AFA-CF4D-EDA3-2242-E3A07E3EC1F0}"/>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E8817E51-5D99-8781-9BFC-6EAC2D4F08C9}"/>
              </a:ext>
            </a:extLst>
          </p:cNvPr>
          <p:cNvSpPr>
            <a:spLocks noGrp="1"/>
          </p:cNvSpPr>
          <p:nvPr>
            <p:ph sz="half" idx="1"/>
          </p:nvPr>
        </p:nvSpPr>
        <p:spPr/>
        <p:txBody>
          <a:bodyPr/>
          <a:lstStyle/>
          <a:p>
            <a:endParaRPr lang="de-DE" dirty="0"/>
          </a:p>
          <a:p>
            <a:r>
              <a:rPr lang="de-DE" dirty="0"/>
              <a:t>1. Der </a:t>
            </a:r>
            <a:r>
              <a:rPr lang="de-DE" b="1" dirty="0"/>
              <a:t>genetische Vergleich</a:t>
            </a:r>
            <a:r>
              <a:rPr lang="de-DE" dirty="0"/>
              <a:t>: Analogien aufgrund </a:t>
            </a:r>
            <a:endParaRPr lang="el-GR" dirty="0"/>
          </a:p>
          <a:p>
            <a:r>
              <a:rPr lang="de-DE" dirty="0"/>
              <a:t> </a:t>
            </a:r>
            <a:endParaRPr lang="el-GR" dirty="0"/>
          </a:p>
          <a:p>
            <a:r>
              <a:rPr lang="de-DE" dirty="0"/>
              <a:t>direkter oder</a:t>
            </a:r>
            <a:endParaRPr lang="el-GR" dirty="0"/>
          </a:p>
          <a:p>
            <a:r>
              <a:rPr lang="de-DE" dirty="0"/>
              <a:t>indirekter Beeinflussung </a:t>
            </a:r>
            <a:endParaRPr lang="el-GR" dirty="0"/>
          </a:p>
          <a:p>
            <a:r>
              <a:rPr lang="de-DE" dirty="0"/>
              <a:t>(›Kontaktstudien‹)</a:t>
            </a:r>
            <a:endParaRPr lang="el-GR" dirty="0"/>
          </a:p>
          <a:p>
            <a:endParaRPr lang="el-GR" dirty="0"/>
          </a:p>
        </p:txBody>
      </p:sp>
      <p:sp>
        <p:nvSpPr>
          <p:cNvPr id="4" name="Θέση περιεχομένου 3">
            <a:extLst>
              <a:ext uri="{FF2B5EF4-FFF2-40B4-BE49-F238E27FC236}">
                <a16:creationId xmlns:a16="http://schemas.microsoft.com/office/drawing/2014/main" id="{E7991639-E7AD-40B8-C981-69B62AFA162E}"/>
              </a:ext>
            </a:extLst>
          </p:cNvPr>
          <p:cNvSpPr>
            <a:spLocks noGrp="1"/>
          </p:cNvSpPr>
          <p:nvPr>
            <p:ph sz="half" idx="2"/>
          </p:nvPr>
        </p:nvSpPr>
        <p:spPr/>
        <p:txBody>
          <a:bodyPr/>
          <a:lstStyle/>
          <a:p>
            <a:endParaRPr lang="de-DE" b="1" dirty="0"/>
          </a:p>
          <a:p>
            <a:pPr marL="0" indent="0">
              <a:buNone/>
            </a:pPr>
            <a:r>
              <a:rPr lang="de-DE" b="1" dirty="0"/>
              <a:t>2. Der typologische Vergleich:</a:t>
            </a:r>
            <a:r>
              <a:rPr lang="de-DE" dirty="0"/>
              <a:t> </a:t>
            </a:r>
            <a:endParaRPr lang="el-GR" dirty="0"/>
          </a:p>
          <a:p>
            <a:r>
              <a:rPr lang="de-DE" dirty="0"/>
              <a:t> </a:t>
            </a:r>
            <a:endParaRPr lang="el-GR" dirty="0"/>
          </a:p>
          <a:p>
            <a:r>
              <a:rPr lang="de-DE" dirty="0"/>
              <a:t>Analogien aufgrund ähnlicher Produktionsbedingungen (›Analogiestudien‹)</a:t>
            </a:r>
            <a:endParaRPr lang="el-GR" dirty="0"/>
          </a:p>
          <a:p>
            <a:r>
              <a:rPr lang="de-DE" b="1" dirty="0"/>
              <a:t> </a:t>
            </a:r>
            <a:endParaRPr lang="el-GR" dirty="0"/>
          </a:p>
          <a:p>
            <a:endParaRPr lang="el-GR" dirty="0"/>
          </a:p>
        </p:txBody>
      </p:sp>
    </p:spTree>
    <p:extLst>
      <p:ext uri="{BB962C8B-B14F-4D97-AF65-F5344CB8AC3E}">
        <p14:creationId xmlns:p14="http://schemas.microsoft.com/office/powerpoint/2010/main" val="9183506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89DFBE7-5DC0-C20F-5E2C-ACF4C4AE34A6}"/>
              </a:ext>
            </a:extLst>
          </p:cNvPr>
          <p:cNvSpPr>
            <a:spLocks noGrp="1"/>
          </p:cNvSpPr>
          <p:nvPr>
            <p:ph type="title"/>
          </p:nvPr>
        </p:nvSpPr>
        <p:spPr/>
        <p:txBody>
          <a:bodyPr>
            <a:normAutofit/>
          </a:bodyPr>
          <a:lstStyle/>
          <a:p>
            <a:r>
              <a:rPr lang="de-DE" sz="2800" dirty="0">
                <a:solidFill>
                  <a:schemeClr val="tx1"/>
                </a:solidFill>
                <a:effectLst/>
                <a:latin typeface="Times New Roman" panose="02020603050405020304" pitchFamily="18" charset="0"/>
                <a:ea typeface="Times New Roman" panose="02020603050405020304" pitchFamily="18" charset="0"/>
              </a:rPr>
              <a:t>Der </a:t>
            </a:r>
            <a:r>
              <a:rPr lang="de-DE" sz="2800" b="1" dirty="0">
                <a:solidFill>
                  <a:schemeClr val="tx1"/>
                </a:solidFill>
                <a:effectLst/>
                <a:latin typeface="Times New Roman" panose="02020603050405020304" pitchFamily="18" charset="0"/>
                <a:ea typeface="Times New Roman" panose="02020603050405020304" pitchFamily="18" charset="0"/>
              </a:rPr>
              <a:t>genetische Vergleich</a:t>
            </a:r>
            <a:endParaRPr lang="el-GR" sz="2800" dirty="0"/>
          </a:p>
        </p:txBody>
      </p:sp>
      <p:sp>
        <p:nvSpPr>
          <p:cNvPr id="3" name="Θέση περιεχομένου 2">
            <a:extLst>
              <a:ext uri="{FF2B5EF4-FFF2-40B4-BE49-F238E27FC236}">
                <a16:creationId xmlns:a16="http://schemas.microsoft.com/office/drawing/2014/main" id="{8F57ADD4-010C-8DFC-B4C5-CF2C9A32B85D}"/>
              </a:ext>
            </a:extLst>
          </p:cNvPr>
          <p:cNvSpPr>
            <a:spLocks noGrp="1"/>
          </p:cNvSpPr>
          <p:nvPr>
            <p:ph idx="1"/>
          </p:nvPr>
        </p:nvSpPr>
        <p:spPr/>
        <p:txBody>
          <a:bodyPr>
            <a:normAutofit fontScale="92500" lnSpcReduction="20000"/>
          </a:bodyPr>
          <a:lstStyle/>
          <a:p>
            <a:r>
              <a:rPr lang="de-DE" sz="1800" dirty="0">
                <a:solidFill>
                  <a:srgbClr val="FF0000"/>
                </a:solidFill>
                <a:effectLst/>
                <a:latin typeface="Times New Roman" panose="02020603050405020304" pitchFamily="18" charset="0"/>
                <a:ea typeface="Calibri" panose="020F0502020204030204" pitchFamily="34" charset="0"/>
              </a:rPr>
              <a:t> </a:t>
            </a:r>
            <a:endParaRPr lang="el-GR" sz="1800" dirty="0">
              <a:solidFill>
                <a:srgbClr val="000000"/>
              </a:solidFill>
              <a:effectLst/>
              <a:latin typeface="Times New Roman" panose="02020603050405020304" pitchFamily="18" charset="0"/>
              <a:ea typeface="Calibri" panose="020F0502020204030204" pitchFamily="34" charset="0"/>
            </a:endParaRPr>
          </a:p>
          <a:p>
            <a:r>
              <a:rPr lang="de-DE" sz="2400" dirty="0">
                <a:solidFill>
                  <a:schemeClr val="tx1"/>
                </a:solidFill>
                <a:effectLst/>
                <a:latin typeface="Times New Roman" panose="02020603050405020304" pitchFamily="18" charset="0"/>
                <a:ea typeface="Times New Roman" panose="02020603050405020304" pitchFamily="18" charset="0"/>
              </a:rPr>
              <a:t>Der </a:t>
            </a:r>
            <a:r>
              <a:rPr lang="de-DE" sz="2400" b="1" dirty="0">
                <a:solidFill>
                  <a:schemeClr val="tx1"/>
                </a:solidFill>
                <a:effectLst/>
                <a:latin typeface="Times New Roman" panose="02020603050405020304" pitchFamily="18" charset="0"/>
                <a:ea typeface="Times New Roman" panose="02020603050405020304" pitchFamily="18" charset="0"/>
              </a:rPr>
              <a:t>genetische Vergleich</a:t>
            </a:r>
            <a:r>
              <a:rPr lang="de-DE" sz="2400" dirty="0">
                <a:solidFill>
                  <a:schemeClr val="tx1"/>
                </a:solidFill>
                <a:effectLst/>
                <a:latin typeface="Times New Roman" panose="02020603050405020304" pitchFamily="18" charset="0"/>
                <a:ea typeface="Times New Roman" panose="02020603050405020304" pitchFamily="18" charset="0"/>
              </a:rPr>
              <a:t>: Analogien aufgrund direkter oder indirekter Beeinflussung (›Kontaktstudien‹)</a:t>
            </a:r>
            <a:endParaRPr lang="el-GR" sz="2400" dirty="0">
              <a:solidFill>
                <a:schemeClr val="tx1"/>
              </a:solidFill>
              <a:effectLst/>
              <a:latin typeface="Times New Roman" panose="02020603050405020304" pitchFamily="18" charset="0"/>
              <a:ea typeface="Times New Roman" panose="02020603050405020304" pitchFamily="18" charset="0"/>
            </a:endParaRPr>
          </a:p>
          <a:p>
            <a:r>
              <a:rPr lang="de-DE" sz="2400" b="1" dirty="0">
                <a:solidFill>
                  <a:schemeClr val="tx1"/>
                </a:solidFill>
                <a:effectLst/>
                <a:latin typeface="Times New Roman" panose="02020603050405020304" pitchFamily="18" charset="0"/>
                <a:ea typeface="Times New Roman" panose="02020603050405020304" pitchFamily="18" charset="0"/>
              </a:rPr>
              <a:t>Der genetische Vergleich</a:t>
            </a:r>
            <a:r>
              <a:rPr lang="de-DE" sz="2400" dirty="0">
                <a:solidFill>
                  <a:schemeClr val="tx1"/>
                </a:solidFill>
                <a:effectLst/>
                <a:latin typeface="Times New Roman" panose="02020603050405020304" pitchFamily="18" charset="0"/>
                <a:ea typeface="Times New Roman" panose="02020603050405020304" pitchFamily="18" charset="0"/>
              </a:rPr>
              <a:t> basiert auf direkten oder indirekten Kontakten und Einflüssen. Es besteht ein genetischer Bezug zwischen zwei oder mehreren Vergleichsgliedern, d.h. man stellt die Frage </a:t>
            </a:r>
            <a:r>
              <a:rPr lang="de-DE" sz="2400" b="1" dirty="0">
                <a:solidFill>
                  <a:schemeClr val="tx1"/>
                </a:solidFill>
                <a:effectLst/>
                <a:latin typeface="Times New Roman" panose="02020603050405020304" pitchFamily="18" charset="0"/>
                <a:ea typeface="Times New Roman" panose="02020603050405020304" pitchFamily="18" charset="0"/>
              </a:rPr>
              <a:t>nach den kausalen Beziehungen</a:t>
            </a:r>
            <a:r>
              <a:rPr lang="de-DE" sz="2400" dirty="0">
                <a:solidFill>
                  <a:schemeClr val="tx1"/>
                </a:solidFill>
                <a:effectLst/>
                <a:latin typeface="Times New Roman" panose="02020603050405020304" pitchFamily="18" charset="0"/>
                <a:ea typeface="Times New Roman" panose="02020603050405020304" pitchFamily="18" charset="0"/>
              </a:rPr>
              <a:t> zwischen zwei Autoren</a:t>
            </a:r>
            <a:r>
              <a:rPr lang="en-US" sz="2400" dirty="0">
                <a:solidFill>
                  <a:schemeClr val="tx1"/>
                </a:solidFill>
                <a:effectLst/>
                <a:latin typeface="Times New Roman" panose="02020603050405020304" pitchFamily="18" charset="0"/>
                <a:ea typeface="Times New Roman" panose="02020603050405020304" pitchFamily="18" charset="0"/>
              </a:rPr>
              <a:t>*</a:t>
            </a:r>
            <a:r>
              <a:rPr lang="en-US" sz="2400" dirty="0" err="1">
                <a:solidFill>
                  <a:schemeClr val="tx1"/>
                </a:solidFill>
                <a:effectLst/>
                <a:latin typeface="Times New Roman" panose="02020603050405020304" pitchFamily="18" charset="0"/>
                <a:ea typeface="Times New Roman" panose="02020603050405020304" pitchFamily="18" charset="0"/>
              </a:rPr>
              <a:t>innen</a:t>
            </a:r>
            <a:r>
              <a:rPr lang="de-DE" sz="2400" dirty="0">
                <a:solidFill>
                  <a:schemeClr val="tx1"/>
                </a:solidFill>
                <a:effectLst/>
                <a:latin typeface="Times New Roman" panose="02020603050405020304" pitchFamily="18" charset="0"/>
                <a:ea typeface="Times New Roman" panose="02020603050405020304" pitchFamily="18" charset="0"/>
              </a:rPr>
              <a:t>. </a:t>
            </a:r>
          </a:p>
          <a:p>
            <a:r>
              <a:rPr lang="de-DE" sz="2400" u="sng" dirty="0">
                <a:solidFill>
                  <a:schemeClr val="tx1"/>
                </a:solidFill>
                <a:effectLst/>
                <a:latin typeface="Times New Roman" panose="02020603050405020304" pitchFamily="18" charset="0"/>
                <a:ea typeface="Times New Roman" panose="02020603050405020304" pitchFamily="18" charset="0"/>
              </a:rPr>
              <a:t>Wie hat Goethe André Gide beeinflusst</a:t>
            </a:r>
            <a:r>
              <a:rPr lang="de-DE" sz="2400" dirty="0">
                <a:solidFill>
                  <a:schemeClr val="tx1"/>
                </a:solidFill>
                <a:effectLst/>
                <a:latin typeface="Times New Roman" panose="02020603050405020304" pitchFamily="18" charset="0"/>
                <a:ea typeface="Times New Roman" panose="02020603050405020304" pitchFamily="18" charset="0"/>
              </a:rPr>
              <a:t>, wie verarbeitet </a:t>
            </a:r>
            <a:r>
              <a:rPr lang="de-DE" sz="2400" u="sng" dirty="0">
                <a:solidFill>
                  <a:schemeClr val="tx1"/>
                </a:solidFill>
                <a:effectLst/>
                <a:latin typeface="Times New Roman" panose="02020603050405020304" pitchFamily="18" charset="0"/>
                <a:ea typeface="Times New Roman" panose="02020603050405020304" pitchFamily="18" charset="0"/>
              </a:rPr>
              <a:t>Joyce im </a:t>
            </a:r>
            <a:r>
              <a:rPr lang="de-DE" sz="2400" i="1" u="sng" dirty="0">
                <a:solidFill>
                  <a:schemeClr val="tx1"/>
                </a:solidFill>
                <a:effectLst/>
                <a:latin typeface="Times New Roman" panose="02020603050405020304" pitchFamily="18" charset="0"/>
                <a:ea typeface="Times New Roman" panose="02020603050405020304" pitchFamily="18" charset="0"/>
              </a:rPr>
              <a:t>Ulysses </a:t>
            </a:r>
            <a:r>
              <a:rPr lang="de-DE" sz="2400" u="sng" dirty="0">
                <a:solidFill>
                  <a:schemeClr val="tx1"/>
                </a:solidFill>
                <a:effectLst/>
                <a:latin typeface="Times New Roman" panose="02020603050405020304" pitchFamily="18" charset="0"/>
                <a:ea typeface="Times New Roman" panose="02020603050405020304" pitchFamily="18" charset="0"/>
              </a:rPr>
              <a:t>Homers </a:t>
            </a:r>
            <a:r>
              <a:rPr lang="de-DE" sz="2400" i="1" u="sng" dirty="0">
                <a:solidFill>
                  <a:schemeClr val="tx1"/>
                </a:solidFill>
                <a:effectLst/>
                <a:latin typeface="Times New Roman" panose="02020603050405020304" pitchFamily="18" charset="0"/>
                <a:ea typeface="Times New Roman" panose="02020603050405020304" pitchFamily="18" charset="0"/>
              </a:rPr>
              <a:t>Odyssee</a:t>
            </a:r>
            <a:r>
              <a:rPr lang="de-DE" sz="2400" i="1" dirty="0">
                <a:solidFill>
                  <a:schemeClr val="tx1"/>
                </a:solidFill>
                <a:effectLst/>
                <a:latin typeface="Times New Roman" panose="02020603050405020304" pitchFamily="18" charset="0"/>
                <a:ea typeface="Times New Roman" panose="02020603050405020304" pitchFamily="18" charset="0"/>
              </a:rPr>
              <a:t>.</a:t>
            </a:r>
            <a:r>
              <a:rPr lang="de-DE" sz="2400" dirty="0">
                <a:solidFill>
                  <a:schemeClr val="tx1"/>
                </a:solidFill>
                <a:latin typeface="Times New Roman" panose="02020603050405020304" pitchFamily="18" charset="0"/>
                <a:ea typeface="Times New Roman" panose="02020603050405020304" pitchFamily="18" charset="0"/>
              </a:rPr>
              <a:t> </a:t>
            </a:r>
          </a:p>
          <a:p>
            <a:r>
              <a:rPr lang="de-DE" sz="2400" dirty="0">
                <a:solidFill>
                  <a:schemeClr val="tx1"/>
                </a:solidFill>
                <a:latin typeface="Times New Roman" panose="02020603050405020304" pitchFamily="18" charset="0"/>
                <a:ea typeface="Times New Roman" panose="02020603050405020304" pitchFamily="18" charset="0"/>
              </a:rPr>
              <a:t>Wie Goethe in seiner </a:t>
            </a:r>
            <a:r>
              <a:rPr lang="de-DE" sz="2400" i="1" dirty="0">
                <a:solidFill>
                  <a:schemeClr val="tx1"/>
                </a:solidFill>
                <a:latin typeface="Times New Roman" panose="02020603050405020304" pitchFamily="18" charset="0"/>
                <a:ea typeface="Times New Roman" panose="02020603050405020304" pitchFamily="18" charset="0"/>
              </a:rPr>
              <a:t>Iphigenie auf Tauris </a:t>
            </a:r>
            <a:r>
              <a:rPr lang="de-DE" sz="2400" dirty="0">
                <a:solidFill>
                  <a:schemeClr val="tx1"/>
                </a:solidFill>
                <a:latin typeface="Times New Roman" panose="02020603050405020304" pitchFamily="18" charset="0"/>
                <a:ea typeface="Times New Roman" panose="02020603050405020304" pitchFamily="18" charset="0"/>
              </a:rPr>
              <a:t>1779, die  </a:t>
            </a:r>
            <a:r>
              <a:rPr lang="de-DE" sz="2400" i="1" dirty="0">
                <a:solidFill>
                  <a:schemeClr val="tx1"/>
                </a:solidFill>
                <a:latin typeface="Times New Roman" panose="02020603050405020304" pitchFamily="18" charset="0"/>
                <a:ea typeface="Times New Roman" panose="02020603050405020304" pitchFamily="18" charset="0"/>
              </a:rPr>
              <a:t>Iphigenie bei den </a:t>
            </a:r>
            <a:r>
              <a:rPr lang="de-DE" sz="2400" i="1" dirty="0" err="1">
                <a:solidFill>
                  <a:schemeClr val="tx1"/>
                </a:solidFill>
                <a:latin typeface="Times New Roman" panose="02020603050405020304" pitchFamily="18" charset="0"/>
                <a:ea typeface="Times New Roman" panose="02020603050405020304" pitchFamily="18" charset="0"/>
              </a:rPr>
              <a:t>Taurern</a:t>
            </a:r>
            <a:r>
              <a:rPr lang="de-DE" sz="2400" i="1" dirty="0">
                <a:solidFill>
                  <a:schemeClr val="tx1"/>
                </a:solidFill>
                <a:latin typeface="Times New Roman" panose="02020603050405020304" pitchFamily="18" charset="0"/>
                <a:ea typeface="Times New Roman" panose="02020603050405020304" pitchFamily="18" charset="0"/>
              </a:rPr>
              <a:t>  </a:t>
            </a:r>
            <a:r>
              <a:rPr lang="de-DE" sz="2400" dirty="0">
                <a:solidFill>
                  <a:schemeClr val="tx1"/>
                </a:solidFill>
                <a:latin typeface="Times New Roman" panose="02020603050405020304" pitchFamily="18" charset="0"/>
                <a:ea typeface="Times New Roman" panose="02020603050405020304" pitchFamily="18" charset="0"/>
              </a:rPr>
              <a:t>von Euripides?</a:t>
            </a:r>
            <a:endParaRPr lang="el-GR" sz="2400" dirty="0">
              <a:solidFill>
                <a:schemeClr val="tx1"/>
              </a:solidFill>
              <a:latin typeface="Times New Roman" panose="02020603050405020304" pitchFamily="18" charset="0"/>
              <a:ea typeface="Times New Roman" panose="02020603050405020304" pitchFamily="18" charset="0"/>
            </a:endParaRPr>
          </a:p>
          <a:p>
            <a:r>
              <a:rPr lang="de-DE" sz="2400" dirty="0">
                <a:solidFill>
                  <a:schemeClr val="tx1"/>
                </a:solidFill>
                <a:effectLst/>
                <a:latin typeface="Times New Roman" panose="02020603050405020304" pitchFamily="18" charset="0"/>
                <a:ea typeface="Times New Roman" panose="02020603050405020304" pitchFamily="18" charset="0"/>
              </a:rPr>
              <a:t> Hierbei handelt es sich </a:t>
            </a:r>
            <a:r>
              <a:rPr lang="de-DE" sz="2400" u="sng" dirty="0">
                <a:solidFill>
                  <a:schemeClr val="tx1"/>
                </a:solidFill>
                <a:effectLst/>
                <a:latin typeface="Times New Roman" panose="02020603050405020304" pitchFamily="18" charset="0"/>
                <a:ea typeface="Times New Roman" panose="02020603050405020304" pitchFamily="18" charset="0"/>
              </a:rPr>
              <a:t>um direkte Kontakte</a:t>
            </a:r>
            <a:r>
              <a:rPr lang="de-DE" sz="2200" u="sng" dirty="0">
                <a:solidFill>
                  <a:schemeClr val="tx1"/>
                </a:solidFill>
                <a:latin typeface="Times New Roman" panose="02020603050405020304" pitchFamily="18" charset="0"/>
                <a:ea typeface="Times New Roman" panose="02020603050405020304" pitchFamily="18" charset="0"/>
              </a:rPr>
              <a:t>, </a:t>
            </a:r>
            <a:r>
              <a:rPr lang="de-DE" sz="2200" dirty="0">
                <a:solidFill>
                  <a:schemeClr val="tx1"/>
                </a:solidFill>
                <a:effectLst/>
                <a:latin typeface="Times New Roman" panose="02020603050405020304" pitchFamily="18" charset="0"/>
                <a:ea typeface="Times New Roman" panose="02020603050405020304" pitchFamily="18" charset="0"/>
              </a:rPr>
              <a:t>die sind nachweisbar sind (z.B. durch Tagebücher, Notizen, Briefwechsel,  Essays </a:t>
            </a:r>
            <a:r>
              <a:rPr lang="de-DE" sz="2200">
                <a:solidFill>
                  <a:schemeClr val="tx1"/>
                </a:solidFill>
                <a:effectLst/>
                <a:latin typeface="Times New Roman" panose="02020603050405020304" pitchFamily="18" charset="0"/>
                <a:ea typeface="Times New Roman" panose="02020603050405020304" pitchFamily="18" charset="0"/>
              </a:rPr>
              <a:t>vom Autor </a:t>
            </a:r>
            <a:r>
              <a:rPr lang="de-DE" sz="2200" dirty="0">
                <a:solidFill>
                  <a:schemeClr val="tx1"/>
                </a:solidFill>
                <a:effectLst/>
                <a:latin typeface="Times New Roman" panose="02020603050405020304" pitchFamily="18" charset="0"/>
                <a:ea typeface="Times New Roman" panose="02020603050405020304" pitchFamily="18" charset="0"/>
              </a:rPr>
              <a:t>oder sogar auch Hinweise im Text).</a:t>
            </a:r>
            <a:endParaRPr lang="el-GR" sz="2200" dirty="0">
              <a:solidFill>
                <a:schemeClr val="tx1"/>
              </a:solidFill>
              <a:effectLst/>
              <a:latin typeface="Times New Roman" panose="02020603050405020304" pitchFamily="18" charset="0"/>
              <a:ea typeface="Times New Roman" panose="02020603050405020304" pitchFamily="18" charset="0"/>
            </a:endParaRPr>
          </a:p>
          <a:p>
            <a:endParaRPr lang="el-GR" sz="2400" dirty="0">
              <a:solidFill>
                <a:schemeClr val="tx1"/>
              </a:solidFill>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25709563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de-DE" dirty="0"/>
              <a:t>Genetischer Vergleich (indirekt)</a:t>
            </a:r>
            <a:endParaRPr lang="el-GR" dirty="0"/>
          </a:p>
        </p:txBody>
      </p:sp>
      <p:sp>
        <p:nvSpPr>
          <p:cNvPr id="3" name="2 - Θέση περιεχομένου"/>
          <p:cNvSpPr>
            <a:spLocks noGrp="1"/>
          </p:cNvSpPr>
          <p:nvPr>
            <p:ph sz="quarter" idx="1"/>
          </p:nvPr>
        </p:nvSpPr>
        <p:spPr/>
        <p:txBody>
          <a:bodyPr>
            <a:normAutofit/>
          </a:bodyPr>
          <a:lstStyle/>
          <a:p>
            <a:r>
              <a:rPr lang="de-DE" dirty="0"/>
              <a:t>Von einem </a:t>
            </a:r>
            <a:r>
              <a:rPr lang="de-DE" u="sng" dirty="0"/>
              <a:t>indirekten Kontakt</a:t>
            </a:r>
            <a:r>
              <a:rPr lang="de-DE" dirty="0"/>
              <a:t> </a:t>
            </a:r>
            <a:r>
              <a:rPr lang="de-DE" dirty="0" err="1"/>
              <a:t>läßt</a:t>
            </a:r>
            <a:r>
              <a:rPr lang="de-DE" dirty="0"/>
              <a:t> sich sprechen, wenn zum Beispiel ein Autor durch die Lektüre eines anderen Autors mit einem dritten Autor bekanntgemacht oder von ihm beeinflusst wird. Es findet in diesem Fall also eine Vermittlung durch eine zwischengeschobene Instanz statt. </a:t>
            </a:r>
          </a:p>
          <a:p>
            <a:r>
              <a:rPr lang="de-DE" dirty="0"/>
              <a:t>Es kann also vorkommen, dass ein Autor eindeutig zu Schopenhauer  Stellung nimmt, obwohl er dessen Schriften nur durch einen anderen Autor, nicht durch eigene Lektüre kennengelernt hat. </a:t>
            </a:r>
          </a:p>
          <a:p>
            <a:r>
              <a:rPr lang="de-DE" dirty="0"/>
              <a:t>Es ist </a:t>
            </a:r>
            <a:r>
              <a:rPr lang="de-DE" b="1" dirty="0"/>
              <a:t>auch möglich, von Kontakt oder Einfluss</a:t>
            </a:r>
            <a:r>
              <a:rPr lang="de-DE" dirty="0"/>
              <a:t> zu sprechen, wenn ein Autor </a:t>
            </a:r>
            <a:r>
              <a:rPr lang="de-DE" u="sng" dirty="0"/>
              <a:t>nicht direkt oder indirekt von einem </a:t>
            </a:r>
            <a:r>
              <a:rPr lang="de-DE" b="1" u="sng" dirty="0"/>
              <a:t>einzelnen Autor beeinflusst</a:t>
            </a:r>
            <a:r>
              <a:rPr lang="de-DE" u="sng" dirty="0"/>
              <a:t> wird</a:t>
            </a:r>
            <a:r>
              <a:rPr lang="de-DE" dirty="0"/>
              <a:t>, </a:t>
            </a:r>
            <a:r>
              <a:rPr lang="de-DE" u="sng" dirty="0"/>
              <a:t>sondern von einer ganzen literarischen Strömung.</a:t>
            </a:r>
            <a:r>
              <a:rPr lang="de-DE" dirty="0"/>
              <a:t> </a:t>
            </a: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de-DE" sz="2400" b="1" dirty="0"/>
              <a:t>Der typologische Vergleich:</a:t>
            </a:r>
            <a:r>
              <a:rPr lang="de-DE" sz="2400" dirty="0"/>
              <a:t> </a:t>
            </a:r>
            <a:r>
              <a:rPr lang="de-DE" sz="2400" b="1" dirty="0"/>
              <a:t>Analogien aufgrund ähnlicher Produktionsbedingungen</a:t>
            </a:r>
            <a:endParaRPr lang="el-GR" sz="2400" b="1" dirty="0"/>
          </a:p>
        </p:txBody>
      </p:sp>
      <p:sp>
        <p:nvSpPr>
          <p:cNvPr id="3" name="2 - Θέση περιεχομένου"/>
          <p:cNvSpPr>
            <a:spLocks noGrp="1"/>
          </p:cNvSpPr>
          <p:nvPr>
            <p:ph sz="quarter" idx="1"/>
          </p:nvPr>
        </p:nvSpPr>
        <p:spPr/>
        <p:txBody>
          <a:bodyPr>
            <a:normAutofit/>
          </a:bodyPr>
          <a:lstStyle/>
          <a:p>
            <a:r>
              <a:rPr lang="de-DE" sz="2400" u="sng" dirty="0"/>
              <a:t>Der typologische Vergleich </a:t>
            </a:r>
            <a:r>
              <a:rPr lang="de-DE" sz="2400" dirty="0"/>
              <a:t>basiert nicht auf Kontakten, sondern auf </a:t>
            </a:r>
            <a:r>
              <a:rPr lang="de-DE" sz="2400" b="1" dirty="0"/>
              <a:t>Analogien</a:t>
            </a:r>
            <a:r>
              <a:rPr lang="de-DE" sz="2400" dirty="0"/>
              <a:t>. </a:t>
            </a:r>
          </a:p>
          <a:p>
            <a:r>
              <a:rPr lang="de-DE" sz="2400" dirty="0"/>
              <a:t>Bei diesem Vergleichstyp kommt es viel stärker darauf an, </a:t>
            </a:r>
            <a:r>
              <a:rPr lang="de-DE" sz="2400" b="1" dirty="0"/>
              <a:t>ähnliche literarische Erscheinungen miteinander in Beziehung zu setzen</a:t>
            </a:r>
            <a:r>
              <a:rPr lang="de-DE" sz="2400" dirty="0"/>
              <a:t>. Es ist zum Beispiel angebrachter, innerhalb einzelner Gattungen zu vergleichen (der Roman der Moderne) oder bei gattungsübergreifenden Vergleichen </a:t>
            </a:r>
            <a:r>
              <a:rPr lang="de-DE" sz="2400" b="1" dirty="0"/>
              <a:t>ähnliche literarische Inhalt</a:t>
            </a:r>
            <a:r>
              <a:rPr lang="de-DE" sz="2400" dirty="0"/>
              <a:t>e zu wählen (</a:t>
            </a:r>
            <a:r>
              <a:rPr lang="de-DE" sz="2400" b="1" dirty="0"/>
              <a:t>Stadtproblematik</a:t>
            </a:r>
            <a:r>
              <a:rPr lang="de-DE" sz="2400" dirty="0"/>
              <a:t> in der Moderne). </a:t>
            </a:r>
          </a:p>
          <a:p>
            <a:r>
              <a:rPr lang="de-DE" sz="2400" dirty="0"/>
              <a:t>Man vergleicht also Autoren, die ein gemeinsames Umfeld haben, ohne dass sie direkten oder indirekten Einfluss aufeinander hatten. </a:t>
            </a:r>
          </a:p>
          <a:p>
            <a:r>
              <a:rPr lang="de-DE" sz="2400" dirty="0"/>
              <a:t>In diesem Fall spricht man von einem kontrastiven bzw. typologischen Vergleich</a:t>
            </a:r>
            <a:endParaRPr lang="el-GR"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de-DE" dirty="0"/>
              <a:t>Literatur</a:t>
            </a:r>
            <a:endParaRPr lang="el-GR" dirty="0"/>
          </a:p>
        </p:txBody>
      </p:sp>
      <p:sp>
        <p:nvSpPr>
          <p:cNvPr id="3" name="2 - Θέση περιεχομένου"/>
          <p:cNvSpPr>
            <a:spLocks noGrp="1"/>
          </p:cNvSpPr>
          <p:nvPr>
            <p:ph sz="quarter" idx="1"/>
          </p:nvPr>
        </p:nvSpPr>
        <p:spPr>
          <a:xfrm>
            <a:off x="1097280" y="1737361"/>
            <a:ext cx="10058400" cy="4609010"/>
          </a:xfrm>
        </p:spPr>
        <p:txBody>
          <a:bodyPr>
            <a:normAutofit fontScale="25000" lnSpcReduction="20000"/>
          </a:bodyPr>
          <a:lstStyle/>
          <a:p>
            <a:r>
              <a:rPr lang="de-DE" sz="6400" b="1" dirty="0"/>
              <a:t>1. Evi </a:t>
            </a:r>
            <a:r>
              <a:rPr lang="de-DE" sz="6400" b="1" dirty="0" err="1"/>
              <a:t>Zemanek</a:t>
            </a:r>
            <a:r>
              <a:rPr lang="de-DE" sz="6400" b="1" dirty="0"/>
              <a:t>/Alexander </a:t>
            </a:r>
            <a:r>
              <a:rPr lang="de-DE" sz="6400" b="1" dirty="0" err="1"/>
              <a:t>Nebrig</a:t>
            </a:r>
            <a:r>
              <a:rPr lang="de-DE" sz="6400" b="1" dirty="0"/>
              <a:t> (Herausgeber):  </a:t>
            </a:r>
            <a:r>
              <a:rPr lang="de-DE" sz="6400" b="1" i="1" dirty="0"/>
              <a:t> Komparatistik</a:t>
            </a:r>
            <a:r>
              <a:rPr lang="de-DE" sz="6400" b="1" dirty="0"/>
              <a:t>,  </a:t>
            </a:r>
            <a:r>
              <a:rPr lang="de-DE" sz="6400" b="1" dirty="0" err="1"/>
              <a:t>Oldenbourg</a:t>
            </a:r>
            <a:r>
              <a:rPr lang="de-DE" sz="6400" b="1" dirty="0"/>
              <a:t> Akademieverlag, 2012.</a:t>
            </a:r>
            <a:endParaRPr lang="el-GR" sz="6400" b="1" dirty="0"/>
          </a:p>
          <a:p>
            <a:r>
              <a:rPr lang="de-DE" sz="6400" b="1" dirty="0"/>
              <a:t>2. Ernst </a:t>
            </a:r>
            <a:r>
              <a:rPr lang="de-DE" sz="6400" b="1" dirty="0" err="1"/>
              <a:t>Grabovszki</a:t>
            </a:r>
            <a:r>
              <a:rPr lang="de-DE" sz="6400" b="1" dirty="0"/>
              <a:t>, </a:t>
            </a:r>
            <a:r>
              <a:rPr lang="de-DE" sz="6400" b="1" i="1" dirty="0"/>
              <a:t>Vergleichende Literaturwissenschaft für Einsteiger, </a:t>
            </a:r>
            <a:r>
              <a:rPr lang="de-DE" sz="6400" b="1" dirty="0"/>
              <a:t>UTB, Stuttgart 2011.</a:t>
            </a:r>
            <a:endParaRPr lang="el-GR" sz="6400" b="1" dirty="0"/>
          </a:p>
          <a:p>
            <a:r>
              <a:rPr lang="de-DE" sz="6400" b="1" dirty="0"/>
              <a:t>3. Rüdiger </a:t>
            </a:r>
            <a:r>
              <a:rPr lang="de-DE" sz="6400" b="1" dirty="0" err="1"/>
              <a:t>Zymner</a:t>
            </a:r>
            <a:r>
              <a:rPr lang="de-DE" sz="6400" b="1" dirty="0"/>
              <a:t> und Achim Hölter, </a:t>
            </a:r>
            <a:r>
              <a:rPr lang="de-DE" sz="6400" b="1" i="1" dirty="0"/>
              <a:t>Handbuch Komparatistik: Theorien, Arbeitsfelder, Wissenspraxis, </a:t>
            </a:r>
            <a:endParaRPr lang="el-GR" sz="6400" b="1" dirty="0"/>
          </a:p>
          <a:p>
            <a:r>
              <a:rPr lang="de-DE" sz="6400" b="1" dirty="0"/>
              <a:t>4. Schmeling, Manfred (Hrsg.): Vergleichende Literaturwissenschaft. Theorie und Praxis. Wiesbaden: </a:t>
            </a:r>
            <a:r>
              <a:rPr lang="de-DE" sz="6400" b="1" dirty="0" err="1"/>
              <a:t>Athenaion</a:t>
            </a:r>
            <a:r>
              <a:rPr lang="de-DE" sz="6400" b="1" dirty="0"/>
              <a:t>. 1981 (= </a:t>
            </a:r>
            <a:r>
              <a:rPr lang="de-DE" sz="6400" b="1" dirty="0" err="1"/>
              <a:t>Athenaion</a:t>
            </a:r>
            <a:r>
              <a:rPr lang="de-DE" sz="6400" b="1" dirty="0"/>
              <a:t>-Literaturwissenschaft 16</a:t>
            </a:r>
            <a:endParaRPr lang="el-GR" sz="6400" b="1" dirty="0"/>
          </a:p>
          <a:p>
            <a:r>
              <a:rPr lang="de-DE" sz="6400" b="1" dirty="0"/>
              <a:t>5. </a:t>
            </a:r>
            <a:r>
              <a:rPr lang="de-DE" sz="6400" b="1" dirty="0" err="1"/>
              <a:t>Weisstein</a:t>
            </a:r>
            <a:r>
              <a:rPr lang="de-DE" sz="6400" b="1" dirty="0"/>
              <a:t>, Ulrich: Einführung in die vergleichende Literaturwissenschaft. Stuttgart u.a.: Kohlhammer. 1968 (= Sprache und Literatur 50).</a:t>
            </a:r>
            <a:endParaRPr lang="el-GR" sz="6400" b="1" dirty="0"/>
          </a:p>
          <a:p>
            <a:r>
              <a:rPr lang="de-DE" sz="6400" b="1" dirty="0"/>
              <a:t>6. </a:t>
            </a:r>
            <a:r>
              <a:rPr lang="de-DE" sz="6400" b="1" dirty="0" err="1"/>
              <a:t>Zima</a:t>
            </a:r>
            <a:r>
              <a:rPr lang="de-DE" sz="6400" b="1" dirty="0"/>
              <a:t>, Peter V.: Komparatistik: Einführung in die vergleichende Literaturwissenschaft. Unter Mitarbeit v. Johann Strutz. Tübingen: Francke. 1992 (= UTB für Wissenschaft 1705).</a:t>
            </a:r>
            <a:endParaRPr lang="el-GR" sz="6400" b="1" dirty="0"/>
          </a:p>
          <a:p>
            <a:r>
              <a:rPr lang="de-DE" sz="6400" b="1" dirty="0"/>
              <a:t>7.Corbineau-Hoffmann, Angelika: Einführung in die Komparatistik. Berlin: Schmidt. 2000.</a:t>
            </a:r>
            <a:endParaRPr lang="el-GR" sz="6400" b="1" dirty="0"/>
          </a:p>
          <a:p>
            <a:r>
              <a:rPr lang="de-DE" sz="6400" b="1" dirty="0"/>
              <a:t>8. </a:t>
            </a:r>
            <a:r>
              <a:rPr lang="de-DE" sz="6400" b="1" dirty="0" err="1"/>
              <a:t>Dyserinck</a:t>
            </a:r>
            <a:r>
              <a:rPr lang="de-DE" sz="6400" b="1" dirty="0"/>
              <a:t>, Hugo: Komparatistik. Eine Einführung. 3., </a:t>
            </a:r>
            <a:r>
              <a:rPr lang="de-DE" sz="6400" b="1" dirty="0" err="1"/>
              <a:t>durchges</a:t>
            </a:r>
            <a:r>
              <a:rPr lang="de-DE" sz="6400" b="1" dirty="0"/>
              <a:t>. u. </a:t>
            </a:r>
            <a:r>
              <a:rPr lang="de-DE" sz="6400" b="1" dirty="0" err="1"/>
              <a:t>erw</a:t>
            </a:r>
            <a:r>
              <a:rPr lang="de-DE" sz="6400" b="1" dirty="0"/>
              <a:t>. Aufl. Bonn: Bouvier. 1991 (= Aachener Beiträge zur Komparatistik 1)</a:t>
            </a:r>
            <a:endParaRPr lang="el-GR" sz="6400" b="1" dirty="0"/>
          </a:p>
          <a:p>
            <a:r>
              <a:rPr lang="de-DE" sz="6400" b="1" dirty="0"/>
              <a:t>9. Kaiser, Gerhard: Einführung in die vergleichende Literaturwissenschaft. Forschungsstand, Kritik, Aufgaben. Darmstadt: Wiss. Buchgesellschaft. 1980.</a:t>
            </a:r>
          </a:p>
          <a:p>
            <a:pPr marL="0" lvl="0" indent="0" algn="just" hangingPunct="0">
              <a:buNone/>
            </a:pPr>
            <a:r>
              <a:rPr lang="de-DE" sz="6400" b="1" dirty="0"/>
              <a:t>10.  A</a:t>
            </a:r>
            <a:r>
              <a:rPr lang="el-GR" sz="6400" b="1" dirty="0"/>
              <a:t>, Αντωνοπούλου, Κ. Καρακάση, Ε. Πετροπούλου, </a:t>
            </a:r>
            <a:r>
              <a:rPr lang="de-DE" sz="6400" b="1" dirty="0"/>
              <a:t> </a:t>
            </a:r>
            <a:r>
              <a:rPr lang="el-GR" sz="6400" b="1" i="1" dirty="0" err="1">
                <a:effectLst/>
                <a:latin typeface="Calibri" panose="020F0502020204030204" pitchFamily="34" charset="0"/>
                <a:ea typeface="Times New Roman" panose="02020603050405020304" pitchFamily="18" charset="0"/>
                <a:cs typeface="Times New Roman" panose="02020603050405020304" pitchFamily="18" charset="0"/>
              </a:rPr>
              <a:t>Συγκριτολογία</a:t>
            </a:r>
            <a:r>
              <a:rPr lang="el-GR" sz="6400" b="1" dirty="0">
                <a:effectLst/>
                <a:latin typeface="Calibri" panose="020F0502020204030204" pitchFamily="34" charset="0"/>
                <a:ea typeface="Times New Roman" panose="02020603050405020304" pitchFamily="18" charset="0"/>
                <a:cs typeface="Times New Roman" panose="02020603050405020304" pitchFamily="18" charset="0"/>
              </a:rPr>
              <a:t>. Ηλεκτρονικό σύγγραμμα, Αθήνα, Κάλλιππος 2016  </a:t>
            </a:r>
            <a:r>
              <a:rPr lang="de-DE" sz="6400" b="1"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6400" b="1" dirty="0">
                <a:effectLst/>
                <a:latin typeface="Calibri" panose="020F0502020204030204" pitchFamily="34" charset="0"/>
                <a:ea typeface="Times New Roman" panose="02020603050405020304" pitchFamily="18" charset="0"/>
                <a:cs typeface="Times New Roman" panose="02020603050405020304" pitchFamily="18" charset="0"/>
              </a:rPr>
              <a:t> </a:t>
            </a:r>
            <a:r>
              <a:rPr lang="de-DE" sz="6400" b="1"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2" tooltip="Αυτή η εξωτερική σύνδεση θα ανοίξει σε ένα νέο παράθυρο"/>
              </a:rPr>
              <a:t>http://repository.kallipos.gr/handle/11419/4329</a:t>
            </a:r>
            <a:r>
              <a:rPr lang="de-DE" sz="6400" b="1" dirty="0">
                <a:effectLst/>
                <a:latin typeface="Calibri" panose="020F0502020204030204" pitchFamily="34" charset="0"/>
                <a:ea typeface="Times New Roman" panose="02020603050405020304" pitchFamily="18" charset="0"/>
                <a:cs typeface="Times New Roman" panose="02020603050405020304" pitchFamily="18" charset="0"/>
              </a:rPr>
              <a:t> </a:t>
            </a:r>
            <a:endParaRPr lang="el-GR" sz="6400" b="1" dirty="0">
              <a:effectLst/>
              <a:latin typeface="MS Sans Serif"/>
              <a:ea typeface="Times New Roman" panose="02020603050405020304" pitchFamily="18" charset="0"/>
              <a:cs typeface="Times New Roman" panose="02020603050405020304" pitchFamily="18" charset="0"/>
            </a:endParaRPr>
          </a:p>
          <a:p>
            <a:endParaRPr lang="de-DE" dirty="0"/>
          </a:p>
          <a:p>
            <a:endParaRPr lang="de-DE" dirty="0"/>
          </a:p>
          <a:p>
            <a:endParaRPr lang="el-GR" dirty="0"/>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C2D13C9-20E7-0F9D-7B46-D99ECB09DE97}"/>
              </a:ext>
            </a:extLst>
          </p:cNvPr>
          <p:cNvSpPr>
            <a:spLocks noGrp="1"/>
          </p:cNvSpPr>
          <p:nvPr>
            <p:ph type="title"/>
          </p:nvPr>
        </p:nvSpPr>
        <p:spPr/>
        <p:txBody>
          <a:bodyPr/>
          <a:lstStyle/>
          <a:p>
            <a:r>
              <a:rPr lang="de-DE" u="sng" dirty="0"/>
              <a:t>Was ist Komparatistik</a:t>
            </a:r>
            <a:endParaRPr lang="el-GR" dirty="0"/>
          </a:p>
        </p:txBody>
      </p:sp>
      <p:sp>
        <p:nvSpPr>
          <p:cNvPr id="3" name="Θέση περιεχομένου 2">
            <a:extLst>
              <a:ext uri="{FF2B5EF4-FFF2-40B4-BE49-F238E27FC236}">
                <a16:creationId xmlns:a16="http://schemas.microsoft.com/office/drawing/2014/main" id="{DD9111EF-13DF-FDDD-F3EE-206CFD4B8FFB}"/>
              </a:ext>
            </a:extLst>
          </p:cNvPr>
          <p:cNvSpPr>
            <a:spLocks noGrp="1"/>
          </p:cNvSpPr>
          <p:nvPr>
            <p:ph idx="1"/>
          </p:nvPr>
        </p:nvSpPr>
        <p:spPr/>
        <p:txBody>
          <a:bodyPr/>
          <a:lstStyle/>
          <a:p>
            <a:endParaRPr lang="de-DE" sz="2400" dirty="0"/>
          </a:p>
          <a:p>
            <a:r>
              <a:rPr lang="de-DE" sz="2400" dirty="0"/>
              <a:t>Die </a:t>
            </a:r>
            <a:r>
              <a:rPr lang="de-DE" sz="2400" b="1" dirty="0"/>
              <a:t>Vergleichende Literaturwissenschaft</a:t>
            </a:r>
            <a:r>
              <a:rPr lang="de-DE" sz="2400" dirty="0"/>
              <a:t> widmet sich dem </a:t>
            </a:r>
            <a:r>
              <a:rPr lang="de-DE" sz="2400" b="1" dirty="0"/>
              <a:t>Vergleich</a:t>
            </a:r>
            <a:r>
              <a:rPr lang="de-DE" sz="2400" dirty="0"/>
              <a:t> zwischen Werken und Autoren verschiedener "Nationalliteraturen" und verschiedener  Sprach- und Kulturräume. </a:t>
            </a:r>
          </a:p>
          <a:p>
            <a:r>
              <a:rPr lang="de-DE" sz="2400" dirty="0"/>
              <a:t>Sie vergleicht, d.h. sie untersucht Ähnlichkeiten und Differenzen, wechselseitige Einflüsse und typologische Beziehungen zwischen Einzelliteraturen.</a:t>
            </a:r>
            <a:endParaRPr lang="el-GR" sz="2400" dirty="0"/>
          </a:p>
          <a:p>
            <a:endParaRPr lang="el-GR" dirty="0"/>
          </a:p>
        </p:txBody>
      </p:sp>
    </p:spTree>
    <p:extLst>
      <p:ext uri="{BB962C8B-B14F-4D97-AF65-F5344CB8AC3E}">
        <p14:creationId xmlns:p14="http://schemas.microsoft.com/office/powerpoint/2010/main" val="101716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30D1A7C-19BD-8484-8A8B-799EA74A996E}"/>
              </a:ext>
            </a:extLst>
          </p:cNvPr>
          <p:cNvSpPr>
            <a:spLocks noGrp="1"/>
          </p:cNvSpPr>
          <p:nvPr>
            <p:ph type="title"/>
          </p:nvPr>
        </p:nvSpPr>
        <p:spPr/>
        <p:txBody>
          <a:bodyPr/>
          <a:lstStyle/>
          <a:p>
            <a:r>
              <a:rPr kumimoji="0" lang="de-DE" sz="4400" b="0" i="0" u="sng" strike="noStrike" kern="1200" cap="none" spc="0" normalizeH="0" baseline="0" noProof="0" dirty="0">
                <a:ln>
                  <a:noFill/>
                </a:ln>
                <a:solidFill>
                  <a:prstClr val="black"/>
                </a:solidFill>
                <a:effectLst/>
                <a:uLnTx/>
                <a:uFillTx/>
                <a:latin typeface="Aptos Display" panose="02110004020202020204"/>
                <a:ea typeface="+mj-ea"/>
                <a:cs typeface="+mj-cs"/>
              </a:rPr>
              <a:t>Komparatistik</a:t>
            </a:r>
            <a:endParaRPr lang="el-GR" dirty="0"/>
          </a:p>
        </p:txBody>
      </p:sp>
      <p:sp>
        <p:nvSpPr>
          <p:cNvPr id="3" name="Θέση περιεχομένου 2">
            <a:extLst>
              <a:ext uri="{FF2B5EF4-FFF2-40B4-BE49-F238E27FC236}">
                <a16:creationId xmlns:a16="http://schemas.microsoft.com/office/drawing/2014/main" id="{250E9F04-ABF0-0E77-99BB-DB96E66C7953}"/>
              </a:ext>
            </a:extLst>
          </p:cNvPr>
          <p:cNvSpPr>
            <a:spLocks noGrp="1"/>
          </p:cNvSpPr>
          <p:nvPr>
            <p:ph idx="1"/>
          </p:nvPr>
        </p:nvSpPr>
        <p:spPr/>
        <p:txBody>
          <a:bodyPr/>
          <a:lstStyle/>
          <a:p>
            <a:endParaRPr lang="de-DE" dirty="0"/>
          </a:p>
          <a:p>
            <a:r>
              <a:rPr lang="de-DE" sz="2400" dirty="0"/>
              <a:t>Zu ihren Themenbereichen gehört auch die Erforschung von intermedialen Verhältnissen </a:t>
            </a:r>
          </a:p>
          <a:p>
            <a:r>
              <a:rPr lang="de-DE" sz="2400" dirty="0"/>
              <a:t>(z.B. Literatur und Film) oder zw. der Literatur und den Wissenschaften (z.B. Literatur und Medizin). </a:t>
            </a:r>
            <a:endParaRPr lang="el-GR" sz="2400" dirty="0"/>
          </a:p>
          <a:p>
            <a:endParaRPr lang="el-GR" dirty="0"/>
          </a:p>
        </p:txBody>
      </p:sp>
    </p:spTree>
    <p:extLst>
      <p:ext uri="{BB962C8B-B14F-4D97-AF65-F5344CB8AC3E}">
        <p14:creationId xmlns:p14="http://schemas.microsoft.com/office/powerpoint/2010/main" val="16152183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46AE411-FF20-A8E1-8433-F01B07DC50D1}"/>
              </a:ext>
            </a:extLst>
          </p:cNvPr>
          <p:cNvSpPr>
            <a:spLocks noGrp="1"/>
          </p:cNvSpPr>
          <p:nvPr>
            <p:ph type="title"/>
          </p:nvPr>
        </p:nvSpPr>
        <p:spPr/>
        <p:txBody>
          <a:bodyPr>
            <a:normAutofit/>
          </a:bodyPr>
          <a:lstStyle/>
          <a:p>
            <a:r>
              <a:rPr lang="de-DE" sz="3200" b="1" dirty="0">
                <a:effectLst/>
                <a:latin typeface="Times New Roman" panose="02020603050405020304" pitchFamily="18" charset="0"/>
                <a:ea typeface="Times New Roman" panose="02020603050405020304" pitchFamily="18" charset="0"/>
              </a:rPr>
              <a:t>Allgemeine und Vergleichende Literaturwissenschaft</a:t>
            </a:r>
            <a:endParaRPr lang="el-GR" sz="3200" dirty="0"/>
          </a:p>
        </p:txBody>
      </p:sp>
      <p:sp>
        <p:nvSpPr>
          <p:cNvPr id="3" name="Θέση περιεχομένου 2">
            <a:extLst>
              <a:ext uri="{FF2B5EF4-FFF2-40B4-BE49-F238E27FC236}">
                <a16:creationId xmlns:a16="http://schemas.microsoft.com/office/drawing/2014/main" id="{3C4C804E-992E-36BB-C294-26E31672D3CF}"/>
              </a:ext>
            </a:extLst>
          </p:cNvPr>
          <p:cNvSpPr>
            <a:spLocks noGrp="1"/>
          </p:cNvSpPr>
          <p:nvPr>
            <p:ph idx="1"/>
          </p:nvPr>
        </p:nvSpPr>
        <p:spPr/>
        <p:txBody>
          <a:bodyPr/>
          <a:lstStyle/>
          <a:p>
            <a:endParaRPr lang="de-DE" sz="2400" dirty="0">
              <a:effectLst/>
              <a:latin typeface="Times New Roman" panose="02020603050405020304" pitchFamily="18" charset="0"/>
              <a:ea typeface="Times New Roman" panose="02020603050405020304" pitchFamily="18" charset="0"/>
            </a:endParaRPr>
          </a:p>
          <a:p>
            <a:r>
              <a:rPr lang="de-DE" sz="2400" dirty="0">
                <a:effectLst/>
                <a:latin typeface="Times New Roman" panose="02020603050405020304" pitchFamily="18" charset="0"/>
                <a:ea typeface="Times New Roman" panose="02020603050405020304" pitchFamily="18" charset="0"/>
              </a:rPr>
              <a:t>Während die </a:t>
            </a:r>
            <a:r>
              <a:rPr lang="de-DE" sz="2400" b="1" dirty="0">
                <a:effectLst/>
                <a:latin typeface="Times New Roman" panose="02020603050405020304" pitchFamily="18" charset="0"/>
                <a:ea typeface="Times New Roman" panose="02020603050405020304" pitchFamily="18" charset="0"/>
              </a:rPr>
              <a:t>Allgemeine Literaturwissenschaft</a:t>
            </a:r>
            <a:r>
              <a:rPr lang="de-DE" sz="2400" dirty="0">
                <a:effectLst/>
                <a:latin typeface="Times New Roman" panose="02020603050405020304" pitchFamily="18" charset="0"/>
                <a:ea typeface="Times New Roman" panose="02020603050405020304" pitchFamily="18" charset="0"/>
              </a:rPr>
              <a:t> sich mit Einzelliteraturen beschäftigt, ihre Strömungen untersucht, Methoden und Theorien zur Interpretation entwickelt, </a:t>
            </a:r>
          </a:p>
          <a:p>
            <a:r>
              <a:rPr lang="de-DE" sz="2400" dirty="0">
                <a:effectLst/>
                <a:latin typeface="Times New Roman" panose="02020603050405020304" pitchFamily="18" charset="0"/>
                <a:ea typeface="Times New Roman" panose="02020603050405020304" pitchFamily="18" charset="0"/>
              </a:rPr>
              <a:t>greift die Komparatistik über die nationalen Grenzen hinaus auf die Weltliteratur aus  und untersucht die literarischen Phänomene in ihren internationalen Zusammenhängen und Wechselwirkungen.</a:t>
            </a:r>
            <a:endParaRPr lang="el-GR" sz="2400" dirty="0">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28773202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B787714-F7A5-5C6C-199F-C3698642E8E0}"/>
              </a:ext>
            </a:extLst>
          </p:cNvPr>
          <p:cNvSpPr>
            <a:spLocks noGrp="1"/>
          </p:cNvSpPr>
          <p:nvPr>
            <p:ph type="title"/>
          </p:nvPr>
        </p:nvSpPr>
        <p:spPr/>
        <p:txBody>
          <a:bodyPr>
            <a:normAutofit fontScale="90000"/>
          </a:bodyPr>
          <a:lstStyle/>
          <a:p>
            <a:br>
              <a:rPr lang="de-DE" dirty="0">
                <a:latin typeface="Times New Roman" panose="02020603050405020304" pitchFamily="18" charset="0"/>
                <a:ea typeface="Times New Roman" panose="02020603050405020304" pitchFamily="18" charset="0"/>
              </a:rPr>
            </a:br>
            <a:r>
              <a:rPr lang="de-DE" dirty="0">
                <a:latin typeface="Times New Roman" panose="02020603050405020304" pitchFamily="18" charset="0"/>
                <a:ea typeface="Times New Roman" panose="02020603050405020304" pitchFamily="18" charset="0"/>
              </a:rPr>
              <a:t>Ihr </a:t>
            </a:r>
            <a:r>
              <a:rPr lang="de-DE" b="1" dirty="0">
                <a:latin typeface="Times New Roman" panose="02020603050405020304" pitchFamily="18" charset="0"/>
                <a:ea typeface="Times New Roman" panose="02020603050405020304" pitchFamily="18" charset="0"/>
              </a:rPr>
              <a:t>Ausgangspunkt </a:t>
            </a:r>
            <a:r>
              <a:rPr lang="de-DE" dirty="0">
                <a:latin typeface="Times New Roman" panose="02020603050405020304" pitchFamily="18" charset="0"/>
                <a:ea typeface="Times New Roman" panose="02020603050405020304" pitchFamily="18" charset="0"/>
              </a:rPr>
              <a:t>ist ein doppelter:</a:t>
            </a:r>
            <a:br>
              <a:rPr lang="el-GR" dirty="0"/>
            </a:br>
            <a:endParaRPr lang="el-GR" dirty="0"/>
          </a:p>
        </p:txBody>
      </p:sp>
      <p:sp>
        <p:nvSpPr>
          <p:cNvPr id="3" name="Θέση περιεχομένου 2">
            <a:extLst>
              <a:ext uri="{FF2B5EF4-FFF2-40B4-BE49-F238E27FC236}">
                <a16:creationId xmlns:a16="http://schemas.microsoft.com/office/drawing/2014/main" id="{D0B6276C-D1C6-CA27-4D41-9A463FBFDDD2}"/>
              </a:ext>
            </a:extLst>
          </p:cNvPr>
          <p:cNvSpPr>
            <a:spLocks noGrp="1"/>
          </p:cNvSpPr>
          <p:nvPr>
            <p:ph idx="1"/>
          </p:nvPr>
        </p:nvSpPr>
        <p:spPr/>
        <p:txBody>
          <a:bodyPr/>
          <a:lstStyle/>
          <a:p>
            <a:pPr algn="just"/>
            <a:r>
              <a:rPr lang="de-DE" sz="2400" dirty="0">
                <a:effectLst/>
                <a:latin typeface="Times New Roman" panose="02020603050405020304" pitchFamily="18" charset="0"/>
                <a:ea typeface="Times New Roman" panose="02020603050405020304" pitchFamily="18" charset="0"/>
              </a:rPr>
              <a:t>1. Jede Einzelliteratur  stellt kein isoliertes Phänomen dar, sondern steht in einem übernationalen Kontext.</a:t>
            </a:r>
            <a:endParaRPr lang="el-GR" sz="2400" dirty="0">
              <a:effectLst/>
              <a:latin typeface="Times New Roman" panose="02020603050405020304" pitchFamily="18" charset="0"/>
              <a:ea typeface="Times New Roman" panose="02020603050405020304" pitchFamily="18" charset="0"/>
            </a:endParaRPr>
          </a:p>
          <a:p>
            <a:pPr algn="just"/>
            <a:endParaRPr lang="el-GR" sz="2400" dirty="0">
              <a:effectLst/>
              <a:latin typeface="Times New Roman" panose="02020603050405020304" pitchFamily="18" charset="0"/>
              <a:ea typeface="Times New Roman" panose="02020603050405020304" pitchFamily="18" charset="0"/>
            </a:endParaRPr>
          </a:p>
          <a:p>
            <a:pPr algn="just"/>
            <a:r>
              <a:rPr lang="de-DE" sz="2400" dirty="0">
                <a:effectLst/>
                <a:latin typeface="Times New Roman" panose="02020603050405020304" pitchFamily="18" charset="0"/>
                <a:ea typeface="Times New Roman" panose="02020603050405020304" pitchFamily="18" charset="0"/>
              </a:rPr>
              <a:t>2. Die Literatur selbst in ihrer Gesamtheit steht in einem größeren Kulturzusammenhang mit anderen Künsten (Malerei, Musik, Film) und anderen geistigen Erscheinungen (Philosophie, Psychologie, Medizin). </a:t>
            </a:r>
            <a:endParaRPr lang="el-GR" sz="2400" dirty="0">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301694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1440799-C021-1F96-1AFF-9225AB64F9BE}"/>
              </a:ext>
            </a:extLst>
          </p:cNvPr>
          <p:cNvSpPr>
            <a:spLocks noGrp="1"/>
          </p:cNvSpPr>
          <p:nvPr>
            <p:ph type="title"/>
          </p:nvPr>
        </p:nvSpPr>
        <p:spPr/>
        <p:txBody>
          <a:bodyPr/>
          <a:lstStyle/>
          <a:p>
            <a:r>
              <a:rPr lang="en-US" dirty="0" err="1"/>
              <a:t>Komparatistik</a:t>
            </a:r>
            <a:r>
              <a:rPr lang="en-US" dirty="0"/>
              <a:t>: </a:t>
            </a:r>
            <a:r>
              <a:rPr lang="en-US" dirty="0" err="1"/>
              <a:t>Ausgangpunt</a:t>
            </a:r>
            <a:endParaRPr lang="el-GR" dirty="0"/>
          </a:p>
        </p:txBody>
      </p:sp>
      <p:sp>
        <p:nvSpPr>
          <p:cNvPr id="3" name="Θέση περιεχομένου 2">
            <a:extLst>
              <a:ext uri="{FF2B5EF4-FFF2-40B4-BE49-F238E27FC236}">
                <a16:creationId xmlns:a16="http://schemas.microsoft.com/office/drawing/2014/main" id="{F7A96D74-8DBC-44FE-FDAB-20E42D30BE30}"/>
              </a:ext>
            </a:extLst>
          </p:cNvPr>
          <p:cNvSpPr>
            <a:spLocks noGrp="1"/>
          </p:cNvSpPr>
          <p:nvPr>
            <p:ph idx="1"/>
          </p:nvPr>
        </p:nvSpPr>
        <p:spPr/>
        <p:txBody>
          <a:bodyPr/>
          <a:lstStyle/>
          <a:p>
            <a:endParaRPr lang="de-DE" sz="2400" dirty="0">
              <a:effectLst/>
              <a:latin typeface="Times New Roman" panose="02020603050405020304" pitchFamily="18" charset="0"/>
              <a:ea typeface="Times New Roman" panose="02020603050405020304" pitchFamily="18" charset="0"/>
            </a:endParaRPr>
          </a:p>
          <a:p>
            <a:r>
              <a:rPr lang="de-DE" sz="2400" dirty="0">
                <a:effectLst/>
                <a:latin typeface="Times New Roman" panose="02020603050405020304" pitchFamily="18" charset="0"/>
                <a:ea typeface="Times New Roman" panose="02020603050405020304" pitchFamily="18" charset="0"/>
              </a:rPr>
              <a:t>Das Bewusstsein des übernationalen Kontextes und der Beziehung der Literatur</a:t>
            </a:r>
          </a:p>
          <a:p>
            <a:r>
              <a:rPr lang="de-DE" sz="2400" dirty="0">
                <a:effectLst/>
                <a:latin typeface="Times New Roman" panose="02020603050405020304" pitchFamily="18" charset="0"/>
                <a:ea typeface="Times New Roman" panose="02020603050405020304" pitchFamily="18" charset="0"/>
              </a:rPr>
              <a:t> zum geistigen und historischen Prozess sind die Faktoren die,  die Fragestellung</a:t>
            </a:r>
          </a:p>
          <a:p>
            <a:r>
              <a:rPr lang="de-DE" sz="2400" dirty="0">
                <a:effectLst/>
                <a:latin typeface="Times New Roman" panose="02020603050405020304" pitchFamily="18" charset="0"/>
                <a:ea typeface="Times New Roman" panose="02020603050405020304" pitchFamily="18" charset="0"/>
              </a:rPr>
              <a:t> der Komparatistik bestimmen. </a:t>
            </a:r>
            <a:endParaRPr lang="el-GR" sz="2400" dirty="0">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27596577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095A98C-A1A4-0B15-0A87-A6639A4A00C0}"/>
              </a:ext>
            </a:extLst>
          </p:cNvPr>
          <p:cNvSpPr>
            <a:spLocks noGrp="1"/>
          </p:cNvSpPr>
          <p:nvPr>
            <p:ph type="title"/>
          </p:nvPr>
        </p:nvSpPr>
        <p:spPr/>
        <p:txBody>
          <a:bodyPr/>
          <a:lstStyle/>
          <a:p>
            <a:r>
              <a:rPr lang="en-US" dirty="0"/>
              <a:t>Goethe: WELTLITERATUR</a:t>
            </a:r>
            <a:endParaRPr lang="el-GR" dirty="0"/>
          </a:p>
        </p:txBody>
      </p:sp>
      <p:sp>
        <p:nvSpPr>
          <p:cNvPr id="3" name="Θέση περιεχομένου 2">
            <a:extLst>
              <a:ext uri="{FF2B5EF4-FFF2-40B4-BE49-F238E27FC236}">
                <a16:creationId xmlns:a16="http://schemas.microsoft.com/office/drawing/2014/main" id="{99D4C692-B322-590F-4F38-FB2E4359CCD6}"/>
              </a:ext>
            </a:extLst>
          </p:cNvPr>
          <p:cNvSpPr>
            <a:spLocks noGrp="1"/>
          </p:cNvSpPr>
          <p:nvPr>
            <p:ph sz="quarter" idx="1"/>
          </p:nvPr>
        </p:nvSpPr>
        <p:spPr/>
        <p:txBody>
          <a:bodyPr>
            <a:normAutofit/>
          </a:bodyPr>
          <a:lstStyle/>
          <a:p>
            <a:r>
              <a:rPr lang="de-DE" sz="2400" b="1" kern="1600" dirty="0"/>
              <a:t>Weltliteratur</a:t>
            </a:r>
            <a:r>
              <a:rPr lang="de-DE" sz="2400" kern="1600" dirty="0"/>
              <a:t> ist</a:t>
            </a:r>
            <a:endParaRPr lang="el-GR" sz="2400" b="1" kern="1600" dirty="0"/>
          </a:p>
          <a:p>
            <a:r>
              <a:rPr lang="de-DE" sz="2400" dirty="0"/>
              <a:t>ein 1827 von Goethe geprägter Begriff. </a:t>
            </a:r>
            <a:endParaRPr lang="el-GR" sz="2400" dirty="0"/>
          </a:p>
          <a:p>
            <a:endParaRPr lang="el-GR" dirty="0"/>
          </a:p>
        </p:txBody>
      </p:sp>
      <p:sp>
        <p:nvSpPr>
          <p:cNvPr id="4" name="Θέση περιεχομένου 3">
            <a:extLst>
              <a:ext uri="{FF2B5EF4-FFF2-40B4-BE49-F238E27FC236}">
                <a16:creationId xmlns:a16="http://schemas.microsoft.com/office/drawing/2014/main" id="{F6053414-702B-2300-F826-E42EF58DD2A9}"/>
              </a:ext>
            </a:extLst>
          </p:cNvPr>
          <p:cNvSpPr>
            <a:spLocks noGrp="1"/>
          </p:cNvSpPr>
          <p:nvPr>
            <p:ph sz="quarter" idx="2"/>
          </p:nvPr>
        </p:nvSpPr>
        <p:spPr/>
        <p:txBody>
          <a:bodyPr>
            <a:normAutofit/>
          </a:bodyPr>
          <a:lstStyle/>
          <a:p>
            <a:r>
              <a:rPr lang="de-DE" sz="2400" dirty="0"/>
              <a:t>Goethe verstand unter Weltliteratur die Literatur, die (im Gegensatz zur Nationalliteratur) aus einem übernationalen Geist heraus geschaffen wurde. Die Weltliteratur setzt einen lebendigen Verkehr zwischen den einzelnen Kulturvölkern und eine wechselseitige Beeinflussung der nationalen Literaturen voraus; sie beruht auf gegenseitigem Kennenlernen und Tolerieren.</a:t>
            </a:r>
            <a:endParaRPr lang="el-GR" sz="2400" dirty="0"/>
          </a:p>
          <a:p>
            <a:endParaRPr lang="el-GR" dirty="0"/>
          </a:p>
        </p:txBody>
      </p:sp>
    </p:spTree>
    <p:extLst>
      <p:ext uri="{BB962C8B-B14F-4D97-AF65-F5344CB8AC3E}">
        <p14:creationId xmlns:p14="http://schemas.microsoft.com/office/powerpoint/2010/main" val="8919638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8E16D142-4D47-2F21-EAC0-DEA7A6B341C2}"/>
              </a:ext>
            </a:extLst>
          </p:cNvPr>
          <p:cNvSpPr>
            <a:spLocks noGrp="1"/>
          </p:cNvSpPr>
          <p:nvPr>
            <p:ph type="title"/>
          </p:nvPr>
        </p:nvSpPr>
        <p:spPr>
          <a:xfrm>
            <a:off x="1981200" y="274638"/>
            <a:ext cx="7467600" cy="1143000"/>
          </a:xfrm>
        </p:spPr>
        <p:txBody>
          <a:bodyPr>
            <a:normAutofit fontScale="90000"/>
          </a:bodyPr>
          <a:lstStyle/>
          <a:p>
            <a:br>
              <a:rPr lang="de-DE" sz="3200" b="1" dirty="0"/>
            </a:br>
            <a:br>
              <a:rPr lang="de-DE" sz="3200" b="1" dirty="0"/>
            </a:br>
            <a:r>
              <a:rPr lang="de-DE" sz="3200" b="1" dirty="0"/>
              <a:t>Goethes dynamisch-relationales Konzept:</a:t>
            </a:r>
            <a:endParaRPr lang="en-US" b="1" dirty="0"/>
          </a:p>
        </p:txBody>
      </p:sp>
      <p:sp>
        <p:nvSpPr>
          <p:cNvPr id="3" name="Θέση περιεχομένου 2">
            <a:extLst>
              <a:ext uri="{FF2B5EF4-FFF2-40B4-BE49-F238E27FC236}">
                <a16:creationId xmlns:a16="http://schemas.microsoft.com/office/drawing/2014/main" id="{BB0E330C-F474-ECC0-DF67-796ECB528A01}"/>
              </a:ext>
            </a:extLst>
          </p:cNvPr>
          <p:cNvSpPr>
            <a:spLocks noGrp="1"/>
          </p:cNvSpPr>
          <p:nvPr>
            <p:ph sz="quarter" idx="1"/>
          </p:nvPr>
        </p:nvSpPr>
        <p:spPr>
          <a:xfrm>
            <a:off x="1981200" y="1807028"/>
            <a:ext cx="3886200" cy="4365171"/>
          </a:xfrm>
        </p:spPr>
        <p:txBody>
          <a:bodyPr>
            <a:normAutofit fontScale="92500" lnSpcReduction="10000"/>
          </a:bodyPr>
          <a:lstStyle/>
          <a:p>
            <a:pPr marL="215900" hangingPunct="0">
              <a:spcBef>
                <a:spcPts val="500"/>
              </a:spcBef>
              <a:spcAft>
                <a:spcPts val="500"/>
              </a:spcAft>
              <a:tabLst>
                <a:tab pos="5311140" algn="r"/>
              </a:tabLst>
            </a:pPr>
            <a:endParaRPr lang="de-DE" dirty="0"/>
          </a:p>
          <a:p>
            <a:pPr marL="215900" hangingPunct="0">
              <a:spcBef>
                <a:spcPts val="500"/>
              </a:spcBef>
              <a:spcAft>
                <a:spcPts val="500"/>
              </a:spcAft>
              <a:tabLst>
                <a:tab pos="5311140" algn="r"/>
              </a:tabLst>
            </a:pPr>
            <a:r>
              <a:rPr lang="de-DE" sz="2400" dirty="0">
                <a:solidFill>
                  <a:schemeClr val="tx1"/>
                </a:solidFill>
              </a:rPr>
              <a:t>„Ich sehe immer mehr, […] </a:t>
            </a:r>
            <a:r>
              <a:rPr lang="de-DE" sz="2400" dirty="0" err="1">
                <a:solidFill>
                  <a:schemeClr val="tx1"/>
                </a:solidFill>
              </a:rPr>
              <a:t>daß</a:t>
            </a:r>
            <a:r>
              <a:rPr lang="de-DE" sz="2400" dirty="0">
                <a:solidFill>
                  <a:schemeClr val="tx1"/>
                </a:solidFill>
              </a:rPr>
              <a:t> die Poesie ein Gemeingut der Menschheit ist, und </a:t>
            </a:r>
            <a:r>
              <a:rPr lang="de-DE" sz="2400" dirty="0" err="1">
                <a:solidFill>
                  <a:schemeClr val="tx1"/>
                </a:solidFill>
              </a:rPr>
              <a:t>daß</a:t>
            </a:r>
            <a:r>
              <a:rPr lang="de-DE" sz="2400" dirty="0">
                <a:solidFill>
                  <a:schemeClr val="tx1"/>
                </a:solidFill>
              </a:rPr>
              <a:t> sie überall und zu allen Zeiten in hunderten und aber hunderten von Menschen hervortritt. […] National-Literatur will jetzt nicht viel besagen, </a:t>
            </a:r>
            <a:r>
              <a:rPr lang="de-DE" sz="2400" b="1" dirty="0">
                <a:solidFill>
                  <a:schemeClr val="tx1"/>
                </a:solidFill>
              </a:rPr>
              <a:t>die Epoche der Welt-Literatur ist an der Zeit</a:t>
            </a:r>
            <a:r>
              <a:rPr lang="de-DE" sz="2400" dirty="0">
                <a:solidFill>
                  <a:schemeClr val="tx1"/>
                </a:solidFill>
              </a:rPr>
              <a:t>, und </a:t>
            </a:r>
            <a:r>
              <a:rPr lang="de-DE" sz="2400" b="1" dirty="0">
                <a:solidFill>
                  <a:schemeClr val="tx1"/>
                </a:solidFill>
              </a:rPr>
              <a:t>jeder </a:t>
            </a:r>
            <a:r>
              <a:rPr lang="de-DE" sz="2400" b="1" dirty="0" err="1">
                <a:solidFill>
                  <a:schemeClr val="tx1"/>
                </a:solidFill>
              </a:rPr>
              <a:t>muß</a:t>
            </a:r>
            <a:r>
              <a:rPr lang="de-DE" sz="2400" b="1" dirty="0">
                <a:solidFill>
                  <a:schemeClr val="tx1"/>
                </a:solidFill>
              </a:rPr>
              <a:t> jetzt dazu wirken, diese Epoche zu beschleunigen</a:t>
            </a:r>
            <a:r>
              <a:rPr lang="de-DE" sz="2400" dirty="0">
                <a:solidFill>
                  <a:schemeClr val="tx1"/>
                </a:solidFill>
              </a:rPr>
              <a:t>.“ (Gespräch mit Eckermann, 31. Jan. 1827) </a:t>
            </a:r>
            <a:endParaRPr lang="el-GR" sz="2400" dirty="0">
              <a:solidFill>
                <a:schemeClr val="tx1"/>
              </a:solidFill>
            </a:endParaRPr>
          </a:p>
        </p:txBody>
      </p:sp>
      <p:pic>
        <p:nvPicPr>
          <p:cNvPr id="6" name="Θέση περιεχομένου 5" descr="Εικόνα που περιέχει πορτραίτο, ανθρώπινο πρόσωπο, ζωγραφική, ρουχισμός&#10;&#10;Περιγραφή που δημιουργήθηκε αυτόματα">
            <a:extLst>
              <a:ext uri="{FF2B5EF4-FFF2-40B4-BE49-F238E27FC236}">
                <a16:creationId xmlns:a16="http://schemas.microsoft.com/office/drawing/2014/main" id="{DCAA9978-C21F-0534-C27B-D5626EFAC1D1}"/>
              </a:ext>
            </a:extLst>
          </p:cNvPr>
          <p:cNvPicPr>
            <a:picLocks noGrp="1" noChangeAspect="1"/>
          </p:cNvPicPr>
          <p:nvPr>
            <p:ph sz="quarter" idx="2"/>
          </p:nvPr>
        </p:nvPicPr>
        <p:blipFill>
          <a:blip r:embed="rId2">
            <a:extLst>
              <a:ext uri="{28A0092B-C50C-407E-A947-70E740481C1C}">
                <a14:useLocalDpi xmlns:a14="http://schemas.microsoft.com/office/drawing/2010/main" val="0"/>
              </a:ext>
            </a:extLst>
          </a:blip>
          <a:srcRect b="5213"/>
          <a:stretch/>
        </p:blipFill>
        <p:spPr>
          <a:xfrm>
            <a:off x="6683829" y="2028666"/>
            <a:ext cx="3429000" cy="4230620"/>
          </a:xfrm>
          <a:noFill/>
        </p:spPr>
      </p:pic>
    </p:spTree>
    <p:extLst>
      <p:ext uri="{BB962C8B-B14F-4D97-AF65-F5344CB8AC3E}">
        <p14:creationId xmlns:p14="http://schemas.microsoft.com/office/powerpoint/2010/main" val="13317568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C76CA3E-6E94-F43D-021F-158FE8A7758B}"/>
              </a:ext>
            </a:extLst>
          </p:cNvPr>
          <p:cNvSpPr>
            <a:spLocks noGrp="1"/>
          </p:cNvSpPr>
          <p:nvPr>
            <p:ph type="title"/>
          </p:nvPr>
        </p:nvSpPr>
        <p:spPr/>
        <p:txBody>
          <a:bodyPr/>
          <a:lstStyle/>
          <a:p>
            <a:r>
              <a:rPr lang="de-DE" sz="3600" u="sng" dirty="0">
                <a:latin typeface="Times New Roman" panose="02020603050405020304" pitchFamily="18" charset="0"/>
                <a:ea typeface="Times New Roman" panose="02020603050405020304" pitchFamily="18" charset="0"/>
              </a:rPr>
              <a:t>Der Aufgabenbereich der Komparatistik</a:t>
            </a:r>
            <a:r>
              <a:rPr lang="de-DE" sz="4800" u="sng" dirty="0">
                <a:latin typeface="Times New Roman" panose="02020603050405020304" pitchFamily="18" charset="0"/>
                <a:ea typeface="Times New Roman" panose="02020603050405020304" pitchFamily="18" charset="0"/>
              </a:rPr>
              <a:t> </a:t>
            </a:r>
            <a:endParaRPr lang="el-GR" dirty="0"/>
          </a:p>
        </p:txBody>
      </p:sp>
      <p:sp>
        <p:nvSpPr>
          <p:cNvPr id="3" name="Θέση περιεχομένου 2">
            <a:extLst>
              <a:ext uri="{FF2B5EF4-FFF2-40B4-BE49-F238E27FC236}">
                <a16:creationId xmlns:a16="http://schemas.microsoft.com/office/drawing/2014/main" id="{CE1B54AA-EA06-EA21-CF0B-19D7F0FBC877}"/>
              </a:ext>
            </a:extLst>
          </p:cNvPr>
          <p:cNvSpPr>
            <a:spLocks noGrp="1"/>
          </p:cNvSpPr>
          <p:nvPr>
            <p:ph idx="1"/>
          </p:nvPr>
        </p:nvSpPr>
        <p:spPr/>
        <p:txBody>
          <a:bodyPr>
            <a:normAutofit fontScale="25000" lnSpcReduction="20000"/>
          </a:bodyPr>
          <a:lstStyle/>
          <a:p>
            <a:pPr marL="342900" lvl="0" indent="-342900">
              <a:buFont typeface="+mj-lt"/>
              <a:buAutoNum type="arabicPeriod"/>
              <a:tabLst>
                <a:tab pos="457200" algn="l"/>
              </a:tabLst>
            </a:pPr>
            <a:r>
              <a:rPr lang="de-DE" sz="8000" dirty="0">
                <a:solidFill>
                  <a:schemeClr val="tx1"/>
                </a:solidFill>
                <a:effectLst/>
                <a:latin typeface="Times New Roman" panose="02020603050405020304" pitchFamily="18" charset="0"/>
                <a:ea typeface="Times New Roman" panose="02020603050405020304" pitchFamily="18" charset="0"/>
              </a:rPr>
              <a:t>Stoffe, Themen, Motive. </a:t>
            </a:r>
            <a:r>
              <a:rPr lang="de-DE" sz="8000" dirty="0" err="1">
                <a:solidFill>
                  <a:schemeClr val="tx1"/>
                </a:solidFill>
                <a:effectLst/>
                <a:latin typeface="Times New Roman" panose="02020603050405020304" pitchFamily="18" charset="0"/>
                <a:ea typeface="Times New Roman" panose="02020603050405020304" pitchFamily="18" charset="0"/>
              </a:rPr>
              <a:t>Thematologie</a:t>
            </a:r>
            <a:endParaRPr lang="el-GR" sz="8000" dirty="0">
              <a:solidFill>
                <a:schemeClr val="tx1"/>
              </a:solidFill>
              <a:effectLst/>
              <a:latin typeface="Times New Roman" panose="02020603050405020304" pitchFamily="18" charset="0"/>
              <a:ea typeface="Times New Roman" panose="02020603050405020304" pitchFamily="18" charset="0"/>
            </a:endParaRPr>
          </a:p>
          <a:p>
            <a:endParaRPr lang="el-GR" sz="8000" dirty="0">
              <a:solidFill>
                <a:schemeClr val="tx1"/>
              </a:solidFill>
              <a:effectLst/>
              <a:latin typeface="Times New Roman" panose="02020603050405020304" pitchFamily="18" charset="0"/>
              <a:ea typeface="Times New Roman" panose="02020603050405020304" pitchFamily="18" charset="0"/>
            </a:endParaRPr>
          </a:p>
          <a:p>
            <a:pPr marL="342900" lvl="0" indent="-342900">
              <a:buFont typeface="+mj-lt"/>
              <a:buAutoNum type="arabicPeriod" startAt="2"/>
              <a:tabLst>
                <a:tab pos="457200" algn="l"/>
              </a:tabLst>
            </a:pPr>
            <a:r>
              <a:rPr lang="de-DE" sz="8000" dirty="0">
                <a:solidFill>
                  <a:schemeClr val="tx1"/>
                </a:solidFill>
                <a:effectLst/>
                <a:latin typeface="Times New Roman" panose="02020603050405020304" pitchFamily="18" charset="0"/>
                <a:ea typeface="Times New Roman" panose="02020603050405020304" pitchFamily="18" charset="0"/>
              </a:rPr>
              <a:t>Beziehungen zw. den Texten: Einfluss, Wirkung, Rezeption</a:t>
            </a:r>
            <a:endParaRPr lang="el-GR" sz="8000" dirty="0">
              <a:solidFill>
                <a:schemeClr val="tx1"/>
              </a:solidFill>
              <a:effectLst/>
              <a:latin typeface="Times New Roman" panose="02020603050405020304" pitchFamily="18" charset="0"/>
              <a:ea typeface="Times New Roman" panose="02020603050405020304" pitchFamily="18" charset="0"/>
            </a:endParaRPr>
          </a:p>
          <a:p>
            <a:pPr marL="0" indent="0">
              <a:buNone/>
            </a:pPr>
            <a:r>
              <a:rPr lang="de-DE" sz="8000" dirty="0">
                <a:solidFill>
                  <a:schemeClr val="tx1"/>
                </a:solidFill>
                <a:effectLst/>
                <a:latin typeface="Times New Roman" panose="02020603050405020304" pitchFamily="18" charset="0"/>
                <a:ea typeface="Times New Roman" panose="02020603050405020304" pitchFamily="18" charset="0"/>
              </a:rPr>
              <a:t> </a:t>
            </a:r>
            <a:endParaRPr lang="el-GR" sz="8000" dirty="0">
              <a:solidFill>
                <a:schemeClr val="tx1"/>
              </a:solidFill>
              <a:effectLst/>
              <a:latin typeface="Times New Roman" panose="02020603050405020304" pitchFamily="18" charset="0"/>
              <a:ea typeface="Times New Roman" panose="02020603050405020304" pitchFamily="18" charset="0"/>
            </a:endParaRPr>
          </a:p>
          <a:p>
            <a:pPr marL="342900" lvl="0" indent="-342900">
              <a:buFont typeface="+mj-lt"/>
              <a:buAutoNum type="arabicPeriod" startAt="3"/>
              <a:tabLst>
                <a:tab pos="457200" algn="l"/>
              </a:tabLst>
            </a:pPr>
            <a:r>
              <a:rPr lang="de-DE" sz="8000" dirty="0">
                <a:solidFill>
                  <a:schemeClr val="tx1"/>
                </a:solidFill>
                <a:effectLst/>
                <a:latin typeface="Times New Roman" panose="02020603050405020304" pitchFamily="18" charset="0"/>
                <a:ea typeface="Times New Roman" panose="02020603050405020304" pitchFamily="18" charset="0"/>
              </a:rPr>
              <a:t>Vernetzung</a:t>
            </a:r>
            <a:r>
              <a:rPr lang="de-DE" sz="8000" b="1" dirty="0">
                <a:solidFill>
                  <a:schemeClr val="tx1"/>
                </a:solidFill>
                <a:effectLst/>
                <a:latin typeface="Times New Roman" panose="02020603050405020304" pitchFamily="18" charset="0"/>
                <a:ea typeface="Times New Roman" panose="02020603050405020304" pitchFamily="18" charset="0"/>
              </a:rPr>
              <a:t> </a:t>
            </a:r>
            <a:r>
              <a:rPr lang="de-DE" sz="8000" dirty="0">
                <a:solidFill>
                  <a:schemeClr val="tx1"/>
                </a:solidFill>
                <a:effectLst/>
                <a:latin typeface="Times New Roman" panose="02020603050405020304" pitchFamily="18" charset="0"/>
                <a:ea typeface="Times New Roman" panose="02020603050405020304" pitchFamily="18" charset="0"/>
              </a:rPr>
              <a:t>von Texten miteinander. </a:t>
            </a:r>
            <a:r>
              <a:rPr lang="de-DE" sz="8000" dirty="0" err="1">
                <a:solidFill>
                  <a:schemeClr val="tx1"/>
                </a:solidFill>
                <a:effectLst/>
                <a:latin typeface="Times New Roman" panose="02020603050405020304" pitchFamily="18" charset="0"/>
                <a:ea typeface="Times New Roman" panose="02020603050405020304" pitchFamily="18" charset="0"/>
              </a:rPr>
              <a:t>Intertextualitätsforschung</a:t>
            </a:r>
            <a:endParaRPr lang="el-GR" sz="8000" dirty="0">
              <a:solidFill>
                <a:schemeClr val="tx1"/>
              </a:solidFill>
              <a:effectLst/>
              <a:latin typeface="Times New Roman" panose="02020603050405020304" pitchFamily="18" charset="0"/>
              <a:ea typeface="Times New Roman" panose="02020603050405020304" pitchFamily="18" charset="0"/>
            </a:endParaRPr>
          </a:p>
          <a:p>
            <a:pPr marL="342900" lvl="0" indent="-342900">
              <a:buFont typeface="+mj-lt"/>
              <a:buAutoNum type="arabicPeriod" startAt="4"/>
              <a:tabLst>
                <a:tab pos="457200" algn="l"/>
              </a:tabLst>
            </a:pPr>
            <a:r>
              <a:rPr lang="de-DE" sz="8000" dirty="0">
                <a:solidFill>
                  <a:schemeClr val="tx1"/>
                </a:solidFill>
                <a:effectLst/>
                <a:latin typeface="Times New Roman" panose="02020603050405020304" pitchFamily="18" charset="0"/>
                <a:ea typeface="Times New Roman" panose="02020603050405020304" pitchFamily="18" charset="0"/>
              </a:rPr>
              <a:t>Intermedialität. Literatur und andere Künste. </a:t>
            </a:r>
            <a:endParaRPr lang="el-GR" sz="8000" dirty="0">
              <a:solidFill>
                <a:schemeClr val="tx1"/>
              </a:solidFill>
              <a:effectLst/>
              <a:latin typeface="Times New Roman" panose="02020603050405020304" pitchFamily="18" charset="0"/>
              <a:ea typeface="Times New Roman" panose="02020603050405020304" pitchFamily="18" charset="0"/>
            </a:endParaRPr>
          </a:p>
          <a:p>
            <a:pPr marL="0" indent="0">
              <a:buNone/>
            </a:pPr>
            <a:r>
              <a:rPr lang="de-DE" sz="8000" dirty="0">
                <a:solidFill>
                  <a:schemeClr val="tx1"/>
                </a:solidFill>
                <a:effectLst/>
                <a:latin typeface="Times New Roman" panose="02020603050405020304" pitchFamily="18" charset="0"/>
                <a:ea typeface="Times New Roman" panose="02020603050405020304" pitchFamily="18" charset="0"/>
              </a:rPr>
              <a:t> </a:t>
            </a:r>
            <a:endParaRPr lang="el-GR" sz="8000" dirty="0">
              <a:solidFill>
                <a:schemeClr val="tx1"/>
              </a:solidFill>
              <a:effectLst/>
              <a:latin typeface="Times New Roman" panose="02020603050405020304" pitchFamily="18" charset="0"/>
              <a:ea typeface="Times New Roman" panose="02020603050405020304" pitchFamily="18" charset="0"/>
            </a:endParaRPr>
          </a:p>
          <a:p>
            <a:pPr marL="342900" lvl="0" indent="-342900">
              <a:buFont typeface="+mj-lt"/>
              <a:buAutoNum type="arabicPeriod" startAt="5"/>
              <a:tabLst>
                <a:tab pos="457200" algn="l"/>
              </a:tabLst>
            </a:pPr>
            <a:r>
              <a:rPr lang="de-DE" sz="8000" dirty="0">
                <a:solidFill>
                  <a:schemeClr val="tx1"/>
                </a:solidFill>
                <a:effectLst/>
                <a:latin typeface="Times New Roman" panose="02020603050405020304" pitchFamily="18" charset="0"/>
                <a:ea typeface="Times New Roman" panose="02020603050405020304" pitchFamily="18" charset="0"/>
              </a:rPr>
              <a:t>Die Literatur und die Wissenschaften</a:t>
            </a:r>
            <a:endParaRPr lang="el-GR" sz="8000" dirty="0">
              <a:solidFill>
                <a:schemeClr val="tx1"/>
              </a:solidFill>
              <a:effectLst/>
              <a:latin typeface="Times New Roman" panose="02020603050405020304" pitchFamily="18" charset="0"/>
              <a:ea typeface="Times New Roman" panose="02020603050405020304" pitchFamily="18" charset="0"/>
            </a:endParaRPr>
          </a:p>
          <a:p>
            <a:pPr marL="0" indent="0">
              <a:buNone/>
            </a:pPr>
            <a:r>
              <a:rPr lang="de-DE" sz="8000" dirty="0">
                <a:solidFill>
                  <a:schemeClr val="tx1"/>
                </a:solidFill>
                <a:effectLst/>
                <a:latin typeface="Times New Roman" panose="02020603050405020304" pitchFamily="18" charset="0"/>
                <a:ea typeface="Times New Roman" panose="02020603050405020304" pitchFamily="18" charset="0"/>
              </a:rPr>
              <a:t> </a:t>
            </a:r>
          </a:p>
          <a:p>
            <a:pPr marL="0" indent="0">
              <a:buNone/>
            </a:pPr>
            <a:r>
              <a:rPr lang="de-DE" sz="8000" dirty="0">
                <a:solidFill>
                  <a:schemeClr val="accent2"/>
                </a:solidFill>
                <a:effectLst/>
                <a:latin typeface="Times New Roman" panose="02020603050405020304" pitchFamily="18" charset="0"/>
                <a:ea typeface="Times New Roman" panose="02020603050405020304" pitchFamily="18" charset="0"/>
              </a:rPr>
              <a:t>6</a:t>
            </a:r>
            <a:r>
              <a:rPr lang="de-DE" sz="8000" dirty="0">
                <a:solidFill>
                  <a:schemeClr val="tx1"/>
                </a:solidFill>
                <a:effectLst/>
                <a:latin typeface="Times New Roman" panose="02020603050405020304" pitchFamily="18" charset="0"/>
                <a:ea typeface="Times New Roman" panose="02020603050405020304" pitchFamily="18" charset="0"/>
              </a:rPr>
              <a:t>. Komparatistische </a:t>
            </a:r>
            <a:r>
              <a:rPr lang="de-DE" sz="8000" dirty="0" err="1">
                <a:solidFill>
                  <a:schemeClr val="tx1"/>
                </a:solidFill>
                <a:effectLst/>
                <a:latin typeface="Times New Roman" panose="02020603050405020304" pitchFamily="18" charset="0"/>
                <a:ea typeface="Times New Roman" panose="02020603050405020304" pitchFamily="18" charset="0"/>
              </a:rPr>
              <a:t>Imagologie</a:t>
            </a:r>
            <a:endParaRPr lang="el-GR" sz="8000" dirty="0">
              <a:solidFill>
                <a:schemeClr val="tx1"/>
              </a:solidFill>
              <a:effectLst/>
              <a:latin typeface="Times New Roman" panose="02020603050405020304" pitchFamily="18" charset="0"/>
              <a:ea typeface="Times New Roman" panose="02020603050405020304" pitchFamily="18" charset="0"/>
            </a:endParaRPr>
          </a:p>
          <a:p>
            <a:pPr marL="0" indent="0">
              <a:buNone/>
            </a:pPr>
            <a:r>
              <a:rPr lang="de-DE" sz="8000" dirty="0">
                <a:effectLst/>
                <a:latin typeface="Times New Roman" panose="02020603050405020304" pitchFamily="18" charset="0"/>
                <a:ea typeface="Times New Roman" panose="02020603050405020304" pitchFamily="18" charset="0"/>
              </a:rPr>
              <a:t> </a:t>
            </a:r>
            <a:endParaRPr lang="el-GR" sz="80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de-DE" sz="2000" dirty="0" err="1">
                <a:effectLst/>
                <a:latin typeface="Times New Roman" panose="02020603050405020304" pitchFamily="18" charset="0"/>
                <a:ea typeface="Times New Roman" panose="02020603050405020304" pitchFamily="18" charset="0"/>
              </a:rPr>
              <a:t>bersetzung</a:t>
            </a:r>
            <a:endParaRPr lang="el-GR" sz="2000" dirty="0">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439925014"/>
      </p:ext>
    </p:extLst>
  </p:cSld>
  <p:clrMapOvr>
    <a:masterClrMapping/>
  </p:clrMapOvr>
</p:sld>
</file>

<file path=ppt/theme/theme1.xml><?xml version="1.0" encoding="utf-8"?>
<a:theme xmlns:a="http://schemas.openxmlformats.org/drawingml/2006/main" name="Ανασκόπηση">
  <a:themeElements>
    <a:clrScheme name="Ανασκόπηση">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Ανασκόπηση">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Ανασκόπηση">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111</TotalTime>
  <Words>1226</Words>
  <Application>Microsoft Office PowerPoint</Application>
  <PresentationFormat>Ευρεία οθόνη</PresentationFormat>
  <Paragraphs>109</Paragraphs>
  <Slides>17</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17</vt:i4>
      </vt:variant>
    </vt:vector>
  </HeadingPairs>
  <TitlesOfParts>
    <vt:vector size="24" baseType="lpstr">
      <vt:lpstr>Aptos Display</vt:lpstr>
      <vt:lpstr>Arial</vt:lpstr>
      <vt:lpstr>Calibri</vt:lpstr>
      <vt:lpstr>Calibri Light</vt:lpstr>
      <vt:lpstr>MS Sans Serif</vt:lpstr>
      <vt:lpstr>Times New Roman</vt:lpstr>
      <vt:lpstr>Ανασκόπηση</vt:lpstr>
      <vt:lpstr>Einführung in die Komparatistik WiSe 2024-25</vt:lpstr>
      <vt:lpstr>Was ist Komparatistik</vt:lpstr>
      <vt:lpstr>Komparatistik</vt:lpstr>
      <vt:lpstr>Allgemeine und Vergleichende Literaturwissenschaft</vt:lpstr>
      <vt:lpstr> Ihr Ausgangspunkt ist ein doppelter: </vt:lpstr>
      <vt:lpstr>Komparatistik: Ausgangpunt</vt:lpstr>
      <vt:lpstr>Goethe: WELTLITERATUR</vt:lpstr>
      <vt:lpstr>  Goethes dynamisch-relationales Konzept:</vt:lpstr>
      <vt:lpstr>Der Aufgabenbereich der Komparatistik </vt:lpstr>
      <vt:lpstr>  Komparatistik. Zur Geschichte des Faches</vt:lpstr>
      <vt:lpstr>Komparatistik. Zur Geschichte des Faches</vt:lpstr>
      <vt:lpstr>Typen des Vergleichs</vt:lpstr>
      <vt:lpstr>Παρουσίαση του PowerPoint</vt:lpstr>
      <vt:lpstr>Der genetische Vergleich</vt:lpstr>
      <vt:lpstr>Genetischer Vergleich (indirekt)</vt:lpstr>
      <vt:lpstr>Der typologische Vergleich: Analogien aufgrund ähnlicher Produktionsbedingungen</vt:lpstr>
      <vt:lpstr>Literatur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Anastasia Antonopoulou</dc:creator>
  <cp:lastModifiedBy>Anastasia Antonopoulou</cp:lastModifiedBy>
  <cp:revision>8</cp:revision>
  <dcterms:created xsi:type="dcterms:W3CDTF">2024-10-04T06:43:58Z</dcterms:created>
  <dcterms:modified xsi:type="dcterms:W3CDTF">2024-10-11T06:52:48Z</dcterms:modified>
</cp:coreProperties>
</file>