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358" r:id="rId5"/>
    <p:sldId id="259" r:id="rId6"/>
    <p:sldId id="260" r:id="rId7"/>
    <p:sldId id="363" r:id="rId8"/>
    <p:sldId id="340" r:id="rId9"/>
    <p:sldId id="365" r:id="rId10"/>
    <p:sldId id="364" r:id="rId11"/>
    <p:sldId id="366" r:id="rId12"/>
    <p:sldId id="367" r:id="rId13"/>
    <p:sldId id="368" r:id="rId14"/>
    <p:sldId id="302" r:id="rId15"/>
    <p:sldId id="3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995B9F8D-B811-4391-9A31-59296631CF74}" type="datetimeFigureOut">
              <a:rPr lang="el-GR" smtClean="0"/>
              <a:t>11/10/2024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6776DC8-FE12-4F24-ABCF-21E52543F537}"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9684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95B9F8D-B811-4391-9A31-59296631CF74}" type="datetimeFigureOut">
              <a:rPr lang="el-GR" smtClean="0"/>
              <a:t>11/10/2024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6776DC8-FE12-4F24-ABCF-21E52543F537}" type="slidenum">
              <a:rPr lang="el-GR" smtClean="0"/>
              <a:t>‹#›</a:t>
            </a:fld>
            <a:endParaRPr lang="el-GR"/>
          </a:p>
        </p:txBody>
      </p:sp>
    </p:spTree>
    <p:extLst>
      <p:ext uri="{BB962C8B-B14F-4D97-AF65-F5344CB8AC3E}">
        <p14:creationId xmlns:p14="http://schemas.microsoft.com/office/powerpoint/2010/main" val="733820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95B9F8D-B811-4391-9A31-59296631CF74}" type="datetimeFigureOut">
              <a:rPr lang="el-GR" smtClean="0"/>
              <a:t>11/10/2024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6776DC8-FE12-4F24-ABCF-21E52543F537}" type="slidenum">
              <a:rPr lang="el-GR" smtClean="0"/>
              <a:t>‹#›</a:t>
            </a:fld>
            <a:endParaRPr lang="el-GR"/>
          </a:p>
        </p:txBody>
      </p:sp>
    </p:spTree>
    <p:extLst>
      <p:ext uri="{BB962C8B-B14F-4D97-AF65-F5344CB8AC3E}">
        <p14:creationId xmlns:p14="http://schemas.microsoft.com/office/powerpoint/2010/main" val="1759034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95B9F8D-B811-4391-9A31-59296631CF74}" type="datetimeFigureOut">
              <a:rPr lang="el-GR" smtClean="0"/>
              <a:t>11/10/2024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6776DC8-FE12-4F24-ABCF-21E52543F537}" type="slidenum">
              <a:rPr lang="el-GR" smtClean="0"/>
              <a:t>‹#›</a:t>
            </a:fld>
            <a:endParaRPr lang="el-GR"/>
          </a:p>
        </p:txBody>
      </p:sp>
    </p:spTree>
    <p:extLst>
      <p:ext uri="{BB962C8B-B14F-4D97-AF65-F5344CB8AC3E}">
        <p14:creationId xmlns:p14="http://schemas.microsoft.com/office/powerpoint/2010/main" val="89093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995B9F8D-B811-4391-9A31-59296631CF74}" type="datetimeFigureOut">
              <a:rPr lang="el-GR" smtClean="0"/>
              <a:t>11/10/2024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76776DC8-FE12-4F24-ABCF-21E52543F537}" type="slidenum">
              <a:rPr lang="el-GR" smtClean="0"/>
              <a:t>‹#›</a:t>
            </a:fld>
            <a:endParaRPr lang="el-G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9324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995B9F8D-B811-4391-9A31-59296631CF74}" type="datetimeFigureOut">
              <a:rPr lang="el-GR" smtClean="0"/>
              <a:t>11/10/2024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6776DC8-FE12-4F24-ABCF-21E52543F537}" type="slidenum">
              <a:rPr lang="el-GR" smtClean="0"/>
              <a:t>‹#›</a:t>
            </a:fld>
            <a:endParaRPr lang="el-GR"/>
          </a:p>
        </p:txBody>
      </p:sp>
    </p:spTree>
    <p:extLst>
      <p:ext uri="{BB962C8B-B14F-4D97-AF65-F5344CB8AC3E}">
        <p14:creationId xmlns:p14="http://schemas.microsoft.com/office/powerpoint/2010/main" val="4054508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9728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1792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995B9F8D-B811-4391-9A31-59296631CF74}" type="datetimeFigureOut">
              <a:rPr lang="el-GR" smtClean="0"/>
              <a:t>11/10/2024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76776DC8-FE12-4F24-ABCF-21E52543F537}" type="slidenum">
              <a:rPr lang="el-GR" smtClean="0"/>
              <a:t>‹#›</a:t>
            </a:fld>
            <a:endParaRPr lang="el-GR"/>
          </a:p>
        </p:txBody>
      </p:sp>
    </p:spTree>
    <p:extLst>
      <p:ext uri="{BB962C8B-B14F-4D97-AF65-F5344CB8AC3E}">
        <p14:creationId xmlns:p14="http://schemas.microsoft.com/office/powerpoint/2010/main" val="2412305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995B9F8D-B811-4391-9A31-59296631CF74}" type="datetimeFigureOut">
              <a:rPr lang="el-GR" smtClean="0"/>
              <a:t>11/10/2024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76776DC8-FE12-4F24-ABCF-21E52543F537}" type="slidenum">
              <a:rPr lang="el-GR" smtClean="0"/>
              <a:t>‹#›</a:t>
            </a:fld>
            <a:endParaRPr lang="el-GR"/>
          </a:p>
        </p:txBody>
      </p:sp>
    </p:spTree>
    <p:extLst>
      <p:ext uri="{BB962C8B-B14F-4D97-AF65-F5344CB8AC3E}">
        <p14:creationId xmlns:p14="http://schemas.microsoft.com/office/powerpoint/2010/main" val="1756193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95B9F8D-B811-4391-9A31-59296631CF74}" type="datetimeFigureOut">
              <a:rPr lang="el-GR" smtClean="0"/>
              <a:t>11/10/2024</a:t>
            </a:fld>
            <a:endParaRPr lang="el-G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l-GR"/>
          </a:p>
        </p:txBody>
      </p:sp>
      <p:sp>
        <p:nvSpPr>
          <p:cNvPr id="9" name="Slide Number Placeholder 8"/>
          <p:cNvSpPr>
            <a:spLocks noGrp="1"/>
          </p:cNvSpPr>
          <p:nvPr>
            <p:ph type="sldNum" sz="quarter" idx="12"/>
          </p:nvPr>
        </p:nvSpPr>
        <p:spPr/>
        <p:txBody>
          <a:bodyPr/>
          <a:lstStyle/>
          <a:p>
            <a:fld id="{76776DC8-FE12-4F24-ABCF-21E52543F537}" type="slidenum">
              <a:rPr lang="el-GR" smtClean="0"/>
              <a:t>‹#›</a:t>
            </a:fld>
            <a:endParaRPr lang="el-GR"/>
          </a:p>
        </p:txBody>
      </p:sp>
    </p:spTree>
    <p:extLst>
      <p:ext uri="{BB962C8B-B14F-4D97-AF65-F5344CB8AC3E}">
        <p14:creationId xmlns:p14="http://schemas.microsoft.com/office/powerpoint/2010/main" val="4023345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95B9F8D-B811-4391-9A31-59296631CF74}" type="datetimeFigureOut">
              <a:rPr lang="el-GR" smtClean="0"/>
              <a:t>11/10/2024</a:t>
            </a:fld>
            <a:endParaRPr lang="el-G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l-G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6776DC8-FE12-4F24-ABCF-21E52543F537}" type="slidenum">
              <a:rPr lang="el-GR" smtClean="0"/>
              <a:t>‹#›</a:t>
            </a:fld>
            <a:endParaRPr lang="el-GR"/>
          </a:p>
        </p:txBody>
      </p:sp>
    </p:spTree>
    <p:extLst>
      <p:ext uri="{BB962C8B-B14F-4D97-AF65-F5344CB8AC3E}">
        <p14:creationId xmlns:p14="http://schemas.microsoft.com/office/powerpoint/2010/main" val="3574641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995B9F8D-B811-4391-9A31-59296631CF74}" type="datetimeFigureOut">
              <a:rPr lang="el-GR" smtClean="0"/>
              <a:t>11/10/2024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76776DC8-FE12-4F24-ABCF-21E52543F537}" type="slidenum">
              <a:rPr lang="el-GR" smtClean="0"/>
              <a:t>‹#›</a:t>
            </a:fld>
            <a:endParaRPr lang="el-GR"/>
          </a:p>
        </p:txBody>
      </p:sp>
    </p:spTree>
    <p:extLst>
      <p:ext uri="{BB962C8B-B14F-4D97-AF65-F5344CB8AC3E}">
        <p14:creationId xmlns:p14="http://schemas.microsoft.com/office/powerpoint/2010/main" val="4023130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95B9F8D-B811-4391-9A31-59296631CF74}" type="datetimeFigureOut">
              <a:rPr lang="el-GR" smtClean="0"/>
              <a:t>11/10/2024</a:t>
            </a:fld>
            <a:endParaRPr lang="el-G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l-G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6776DC8-FE12-4F24-ABCF-21E52543F537}" type="slidenum">
              <a:rPr lang="el-GR" smtClean="0"/>
              <a:t>‹#›</a:t>
            </a:fld>
            <a:endParaRPr lang="el-G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06457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630871-CE0F-6DBC-60AC-EBF73AFB5E5A}"/>
              </a:ext>
            </a:extLst>
          </p:cNvPr>
          <p:cNvSpPr>
            <a:spLocks noGrp="1"/>
          </p:cNvSpPr>
          <p:nvPr>
            <p:ph type="ctrTitle"/>
          </p:nvPr>
        </p:nvSpPr>
        <p:spPr/>
        <p:txBody>
          <a:bodyPr/>
          <a:lstStyle/>
          <a:p>
            <a:r>
              <a:rPr lang="de-DE" b="1" dirty="0"/>
              <a:t>Einfluss. Rezeption</a:t>
            </a:r>
            <a:br>
              <a:rPr lang="de-DE" dirty="0"/>
            </a:br>
            <a:endParaRPr lang="el-GR" sz="3200" b="1" dirty="0"/>
          </a:p>
        </p:txBody>
      </p:sp>
      <p:sp>
        <p:nvSpPr>
          <p:cNvPr id="3" name="Υπότιτλος 2">
            <a:extLst>
              <a:ext uri="{FF2B5EF4-FFF2-40B4-BE49-F238E27FC236}">
                <a16:creationId xmlns:a16="http://schemas.microsoft.com/office/drawing/2014/main" id="{717296E0-86A3-95E6-651A-FD168F0C326A}"/>
              </a:ext>
            </a:extLst>
          </p:cNvPr>
          <p:cNvSpPr>
            <a:spLocks noGrp="1"/>
          </p:cNvSpPr>
          <p:nvPr>
            <p:ph type="subTitle" idx="1"/>
          </p:nvPr>
        </p:nvSpPr>
        <p:spPr/>
        <p:txBody>
          <a:bodyPr/>
          <a:lstStyle/>
          <a:p>
            <a:r>
              <a:rPr lang="de-DE" dirty="0">
                <a:solidFill>
                  <a:schemeClr val="tx1"/>
                </a:solidFill>
              </a:rPr>
              <a:t>Zentrale Begriffe für die Komparatistik</a:t>
            </a:r>
          </a:p>
          <a:p>
            <a:endParaRPr lang="el-GR" dirty="0"/>
          </a:p>
        </p:txBody>
      </p:sp>
    </p:spTree>
    <p:extLst>
      <p:ext uri="{BB962C8B-B14F-4D97-AF65-F5344CB8AC3E}">
        <p14:creationId xmlns:p14="http://schemas.microsoft.com/office/powerpoint/2010/main" val="18494501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633B29-D1AD-A429-3327-DFD2C046DA96}"/>
              </a:ext>
            </a:extLst>
          </p:cNvPr>
          <p:cNvSpPr>
            <a:spLocks noGrp="1"/>
          </p:cNvSpPr>
          <p:nvPr>
            <p:ph type="title"/>
          </p:nvPr>
        </p:nvSpPr>
        <p:spPr/>
        <p:txBody>
          <a:bodyPr/>
          <a:lstStyle/>
          <a:p>
            <a:r>
              <a:rPr lang="de-DE" b="1" dirty="0"/>
              <a:t>Rezeptionstheorie</a:t>
            </a:r>
            <a:endParaRPr lang="el-GR" dirty="0"/>
          </a:p>
        </p:txBody>
      </p:sp>
      <p:sp>
        <p:nvSpPr>
          <p:cNvPr id="3" name="Θέση περιεχομένου 2">
            <a:extLst>
              <a:ext uri="{FF2B5EF4-FFF2-40B4-BE49-F238E27FC236}">
                <a16:creationId xmlns:a16="http://schemas.microsoft.com/office/drawing/2014/main" id="{854DA2F2-FB1E-D73E-5A36-384B87626ACF}"/>
              </a:ext>
            </a:extLst>
          </p:cNvPr>
          <p:cNvSpPr>
            <a:spLocks noGrp="1"/>
          </p:cNvSpPr>
          <p:nvPr>
            <p:ph idx="1"/>
          </p:nvPr>
        </p:nvSpPr>
        <p:spPr/>
        <p:txBody>
          <a:bodyPr/>
          <a:lstStyle/>
          <a:p>
            <a:r>
              <a:rPr lang="de-DE" dirty="0"/>
              <a:t>Hans Robert Jauss, </a:t>
            </a:r>
            <a:r>
              <a:rPr lang="de-DE" i="1" dirty="0"/>
              <a:t>Literaturgeschichte als Provokation der Literaturwissenschaft</a:t>
            </a:r>
            <a:r>
              <a:rPr lang="de-DE" dirty="0"/>
              <a:t>,  1967</a:t>
            </a:r>
            <a:endParaRPr lang="el-GR" dirty="0"/>
          </a:p>
          <a:p>
            <a:r>
              <a:rPr lang="de-DE" u="sng" dirty="0"/>
              <a:t>Formen der Rezeption: </a:t>
            </a:r>
            <a:endParaRPr lang="el-GR" u="sng" dirty="0"/>
          </a:p>
          <a:p>
            <a:r>
              <a:rPr lang="de-DE" dirty="0"/>
              <a:t>Passive Rezeption (</a:t>
            </a:r>
            <a:r>
              <a:rPr lang="de-DE" sz="1800" dirty="0">
                <a:effectLst/>
                <a:latin typeface="Times New Roman" panose="02020603050405020304" pitchFamily="18" charset="0"/>
                <a:ea typeface="Times New Roman" panose="02020603050405020304" pitchFamily="18" charset="0"/>
              </a:rPr>
              <a:t>Die Aufnahme eines Werkes vom anonymen Lesepublikum)</a:t>
            </a:r>
            <a:endParaRPr lang="el-GR" sz="1800" dirty="0">
              <a:effectLst/>
              <a:latin typeface="Times New Roman" panose="02020603050405020304" pitchFamily="18" charset="0"/>
              <a:ea typeface="Times New Roman" panose="02020603050405020304" pitchFamily="18" charset="0"/>
            </a:endParaRPr>
          </a:p>
          <a:p>
            <a:endParaRPr lang="el-GR" dirty="0"/>
          </a:p>
          <a:p>
            <a:r>
              <a:rPr lang="de-DE" dirty="0"/>
              <a:t>Reproduzierende Rezeption (</a:t>
            </a:r>
            <a:r>
              <a:rPr lang="de-DE" sz="1800" dirty="0">
                <a:effectLst/>
                <a:latin typeface="Times New Roman" panose="02020603050405020304" pitchFamily="18" charset="0"/>
                <a:ea typeface="Times New Roman" panose="02020603050405020304" pitchFamily="18" charset="0"/>
              </a:rPr>
              <a:t>Darunter verstehen wir die Texte, die  als Vermittlung zwischen Werk und Publikum fungieren, z.B.  Kritik, Kommentar, Rezension)</a:t>
            </a:r>
            <a:endParaRPr lang="el-GR" sz="1800" dirty="0">
              <a:effectLst/>
              <a:latin typeface="Times New Roman" panose="02020603050405020304" pitchFamily="18" charset="0"/>
              <a:ea typeface="Times New Roman" panose="02020603050405020304" pitchFamily="18" charset="0"/>
            </a:endParaRPr>
          </a:p>
          <a:p>
            <a:endParaRPr lang="el-GR" dirty="0"/>
          </a:p>
          <a:p>
            <a:r>
              <a:rPr lang="de-DE" dirty="0"/>
              <a:t>Produktive Rezeption</a:t>
            </a:r>
            <a:endParaRPr lang="el-GR" dirty="0"/>
          </a:p>
          <a:p>
            <a:endParaRPr lang="el-GR" dirty="0"/>
          </a:p>
        </p:txBody>
      </p:sp>
    </p:spTree>
    <p:extLst>
      <p:ext uri="{BB962C8B-B14F-4D97-AF65-F5344CB8AC3E}">
        <p14:creationId xmlns:p14="http://schemas.microsoft.com/office/powerpoint/2010/main" val="355749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55047D-EDD6-69B4-5E2E-64F6A75A1EA9}"/>
              </a:ext>
            </a:extLst>
          </p:cNvPr>
          <p:cNvSpPr>
            <a:spLocks noGrp="1"/>
          </p:cNvSpPr>
          <p:nvPr>
            <p:ph type="title"/>
          </p:nvPr>
        </p:nvSpPr>
        <p:spPr/>
        <p:txBody>
          <a:bodyPr>
            <a:normAutofit fontScale="90000"/>
          </a:bodyPr>
          <a:lstStyle/>
          <a:p>
            <a:br>
              <a:rPr lang="de-DE" dirty="0"/>
            </a:br>
            <a:r>
              <a:rPr lang="de-DE" dirty="0"/>
              <a:t>Produktive Rezeption</a:t>
            </a:r>
            <a:br>
              <a:rPr lang="el-GR" dirty="0"/>
            </a:br>
            <a:endParaRPr lang="el-GR" dirty="0"/>
          </a:p>
        </p:txBody>
      </p:sp>
      <p:sp>
        <p:nvSpPr>
          <p:cNvPr id="3" name="Θέση περιεχομένου 2">
            <a:extLst>
              <a:ext uri="{FF2B5EF4-FFF2-40B4-BE49-F238E27FC236}">
                <a16:creationId xmlns:a16="http://schemas.microsoft.com/office/drawing/2014/main" id="{5516FB06-C1F6-FC74-0E87-3D4DE525F41D}"/>
              </a:ext>
            </a:extLst>
          </p:cNvPr>
          <p:cNvSpPr>
            <a:spLocks noGrp="1"/>
          </p:cNvSpPr>
          <p:nvPr>
            <p:ph idx="1"/>
          </p:nvPr>
        </p:nvSpPr>
        <p:spPr/>
        <p:txBody>
          <a:bodyPr/>
          <a:lstStyle/>
          <a:p>
            <a:endParaRPr lang="de-DE" dirty="0"/>
          </a:p>
          <a:p>
            <a:r>
              <a:rPr lang="de-DE" sz="2400" dirty="0"/>
              <a:t>Die produktive Rezeption ist die Aufnahme eines literarischen Werkes von Autoren und Dichtern, die dadurch angeregt ein neues Werk schaffen.</a:t>
            </a:r>
            <a:endParaRPr lang="el-GR" sz="2400" dirty="0"/>
          </a:p>
          <a:p>
            <a:r>
              <a:rPr lang="de-DE" sz="2400" dirty="0"/>
              <a:t>Dieser Aspekt der Rezeption ist für die Komparatistik relevant. Die produktive Rezeption wird als </a:t>
            </a:r>
            <a:r>
              <a:rPr lang="de-DE" sz="2400" i="1" u="sng" dirty="0"/>
              <a:t>literarische Kommunikation </a:t>
            </a:r>
            <a:r>
              <a:rPr lang="de-DE" sz="2400" dirty="0"/>
              <a:t>aufgefasst. Das neue Werk ist als Antwort auf  die Fragen zu verstehen, die das erste Werk offen ließ. Aufgabe der Vergleichenden Literaturwissenschaft ist das Spiel von </a:t>
            </a:r>
            <a:r>
              <a:rPr lang="de-DE" sz="2400" u="sng" dirty="0"/>
              <a:t>Frage und Antwort</a:t>
            </a:r>
            <a:r>
              <a:rPr lang="de-DE" sz="2400" dirty="0"/>
              <a:t>, </a:t>
            </a:r>
            <a:r>
              <a:rPr lang="de-DE" sz="2400" i="1" dirty="0"/>
              <a:t>den Dialog </a:t>
            </a:r>
            <a:r>
              <a:rPr lang="de-DE" sz="2400" dirty="0"/>
              <a:t>zwischen den literarischen Werken aufzudecken. </a:t>
            </a:r>
            <a:endParaRPr lang="el-GR" sz="2400" dirty="0"/>
          </a:p>
          <a:p>
            <a:endParaRPr lang="el-GR" dirty="0"/>
          </a:p>
        </p:txBody>
      </p:sp>
    </p:spTree>
    <p:extLst>
      <p:ext uri="{BB962C8B-B14F-4D97-AF65-F5344CB8AC3E}">
        <p14:creationId xmlns:p14="http://schemas.microsoft.com/office/powerpoint/2010/main" val="2996587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863E09-A2B0-B20F-5313-A2BD4DAC198A}"/>
              </a:ext>
            </a:extLst>
          </p:cNvPr>
          <p:cNvSpPr>
            <a:spLocks noGrp="1"/>
          </p:cNvSpPr>
          <p:nvPr>
            <p:ph type="title"/>
          </p:nvPr>
        </p:nvSpPr>
        <p:spPr/>
        <p:txBody>
          <a:bodyPr/>
          <a:lstStyle/>
          <a:p>
            <a:r>
              <a:rPr lang="de-DE" dirty="0"/>
              <a:t>Einfluss u. Rezeption</a:t>
            </a:r>
            <a:endParaRPr lang="el-GR" dirty="0"/>
          </a:p>
        </p:txBody>
      </p:sp>
      <p:sp>
        <p:nvSpPr>
          <p:cNvPr id="3" name="Θέση περιεχομένου 2">
            <a:extLst>
              <a:ext uri="{FF2B5EF4-FFF2-40B4-BE49-F238E27FC236}">
                <a16:creationId xmlns:a16="http://schemas.microsoft.com/office/drawing/2014/main" id="{160242A0-52DF-9F2A-4E3F-8EF85B0449D1}"/>
              </a:ext>
            </a:extLst>
          </p:cNvPr>
          <p:cNvSpPr>
            <a:spLocks noGrp="1"/>
          </p:cNvSpPr>
          <p:nvPr>
            <p:ph idx="1"/>
          </p:nvPr>
        </p:nvSpPr>
        <p:spPr/>
        <p:txBody>
          <a:bodyPr/>
          <a:lstStyle/>
          <a:p>
            <a:endParaRPr lang="de-DE" sz="2400" dirty="0"/>
          </a:p>
          <a:p>
            <a:r>
              <a:rPr lang="de-DE" sz="2400" dirty="0"/>
              <a:t>Die Unterscheidung zwischen Einfluss und Rezeption ist nicht immer leicht. </a:t>
            </a:r>
            <a:endParaRPr lang="el-GR" sz="2400" dirty="0"/>
          </a:p>
          <a:p>
            <a:r>
              <a:rPr lang="de-DE" sz="2400" dirty="0"/>
              <a:t>Im Allgemeinen können wir sagen, dass der Einfluss oft unbewusst ist,  er entsteht ohne den Willen des Autors, während die Rezeption eine bewusste Auseinandersetzung mit dem vorherigen Werk ist.</a:t>
            </a:r>
            <a:endParaRPr lang="el-GR" sz="2400" dirty="0"/>
          </a:p>
          <a:p>
            <a:endParaRPr lang="el-GR" dirty="0"/>
          </a:p>
        </p:txBody>
      </p:sp>
    </p:spTree>
    <p:extLst>
      <p:ext uri="{BB962C8B-B14F-4D97-AF65-F5344CB8AC3E}">
        <p14:creationId xmlns:p14="http://schemas.microsoft.com/office/powerpoint/2010/main" val="119244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3B8733-C954-534C-7677-DE55D5C1356D}"/>
              </a:ext>
            </a:extLst>
          </p:cNvPr>
          <p:cNvSpPr>
            <a:spLocks noGrp="1"/>
          </p:cNvSpPr>
          <p:nvPr>
            <p:ph type="title"/>
          </p:nvPr>
        </p:nvSpPr>
        <p:spPr/>
        <p:txBody>
          <a:bodyPr/>
          <a:lstStyle/>
          <a:p>
            <a:r>
              <a:rPr lang="de-DE" sz="4800" u="sng" dirty="0">
                <a:effectLst/>
                <a:latin typeface="Times New Roman" panose="02020603050405020304" pitchFamily="18" charset="0"/>
                <a:ea typeface="Times New Roman" panose="02020603050405020304" pitchFamily="18" charset="0"/>
              </a:rPr>
              <a:t>Harold Bloom</a:t>
            </a:r>
            <a:r>
              <a:rPr lang="de-DE" sz="4800" dirty="0">
                <a:effectLst/>
                <a:latin typeface="Times New Roman" panose="02020603050405020304" pitchFamily="18" charset="0"/>
                <a:ea typeface="Times New Roman" panose="02020603050405020304" pitchFamily="18" charset="0"/>
              </a:rPr>
              <a:t>, The </a:t>
            </a:r>
            <a:r>
              <a:rPr lang="de-DE" sz="4800" dirty="0" err="1">
                <a:effectLst/>
                <a:latin typeface="Times New Roman" panose="02020603050405020304" pitchFamily="18" charset="0"/>
                <a:ea typeface="Times New Roman" panose="02020603050405020304" pitchFamily="18" charset="0"/>
              </a:rPr>
              <a:t>anxiety</a:t>
            </a:r>
            <a:r>
              <a:rPr lang="de-DE" sz="4800" dirty="0">
                <a:effectLst/>
                <a:latin typeface="Times New Roman" panose="02020603050405020304" pitchFamily="18" charset="0"/>
                <a:ea typeface="Times New Roman" panose="02020603050405020304" pitchFamily="18" charset="0"/>
              </a:rPr>
              <a:t> </a:t>
            </a:r>
            <a:r>
              <a:rPr lang="de-DE" sz="4800" dirty="0" err="1">
                <a:effectLst/>
                <a:latin typeface="Times New Roman" panose="02020603050405020304" pitchFamily="18" charset="0"/>
                <a:ea typeface="Times New Roman" panose="02020603050405020304" pitchFamily="18" charset="0"/>
              </a:rPr>
              <a:t>of</a:t>
            </a:r>
            <a:r>
              <a:rPr lang="de-DE" sz="4800" dirty="0">
                <a:effectLst/>
                <a:latin typeface="Times New Roman" panose="02020603050405020304" pitchFamily="18" charset="0"/>
                <a:ea typeface="Times New Roman" panose="02020603050405020304" pitchFamily="18" charset="0"/>
              </a:rPr>
              <a:t> </a:t>
            </a:r>
            <a:r>
              <a:rPr lang="de-DE" sz="4800" dirty="0" err="1">
                <a:effectLst/>
                <a:latin typeface="Times New Roman" panose="02020603050405020304" pitchFamily="18" charset="0"/>
                <a:ea typeface="Times New Roman" panose="02020603050405020304" pitchFamily="18" charset="0"/>
              </a:rPr>
              <a:t>influence</a:t>
            </a:r>
            <a:r>
              <a:rPr lang="de-DE" sz="4800" dirty="0">
                <a:effectLst/>
                <a:latin typeface="Times New Roman" panose="02020603050405020304" pitchFamily="18" charset="0"/>
                <a:ea typeface="Times New Roman" panose="02020603050405020304" pitchFamily="18" charset="0"/>
              </a:rPr>
              <a:t>: A Theory </a:t>
            </a:r>
            <a:r>
              <a:rPr lang="de-DE" sz="4800" dirty="0" err="1">
                <a:effectLst/>
                <a:latin typeface="Times New Roman" panose="02020603050405020304" pitchFamily="18" charset="0"/>
                <a:ea typeface="Times New Roman" panose="02020603050405020304" pitchFamily="18" charset="0"/>
              </a:rPr>
              <a:t>of</a:t>
            </a:r>
            <a:r>
              <a:rPr lang="de-DE" sz="4800" dirty="0">
                <a:effectLst/>
                <a:latin typeface="Times New Roman" panose="02020603050405020304" pitchFamily="18" charset="0"/>
                <a:ea typeface="Times New Roman" panose="02020603050405020304" pitchFamily="18" charset="0"/>
              </a:rPr>
              <a:t> Poetry, 1973</a:t>
            </a:r>
            <a:endParaRPr lang="el-GR" dirty="0"/>
          </a:p>
        </p:txBody>
      </p:sp>
      <p:sp>
        <p:nvSpPr>
          <p:cNvPr id="3" name="Θέση περιεχομένου 2">
            <a:extLst>
              <a:ext uri="{FF2B5EF4-FFF2-40B4-BE49-F238E27FC236}">
                <a16:creationId xmlns:a16="http://schemas.microsoft.com/office/drawing/2014/main" id="{B2644F82-6901-95FA-4B94-A912AAD9B638}"/>
              </a:ext>
            </a:extLst>
          </p:cNvPr>
          <p:cNvSpPr>
            <a:spLocks noGrp="1"/>
          </p:cNvSpPr>
          <p:nvPr>
            <p:ph idx="1"/>
          </p:nvPr>
        </p:nvSpPr>
        <p:spPr/>
        <p:txBody>
          <a:bodyPr>
            <a:normAutofit lnSpcReduction="10000"/>
          </a:bodyPr>
          <a:lstStyle/>
          <a:p>
            <a:r>
              <a:rPr lang="de-DE" sz="2400" dirty="0">
                <a:effectLst/>
                <a:latin typeface="Times New Roman" panose="02020603050405020304" pitchFamily="18" charset="0"/>
                <a:ea typeface="Times New Roman" panose="02020603050405020304" pitchFamily="18" charset="0"/>
              </a:rPr>
              <a:t>eine interessante Theorie für die Einflüsse:  </a:t>
            </a:r>
          </a:p>
          <a:p>
            <a:r>
              <a:rPr lang="de-DE" sz="2400" u="sng" dirty="0">
                <a:effectLst/>
                <a:latin typeface="Times New Roman" panose="02020603050405020304" pitchFamily="18" charset="0"/>
                <a:ea typeface="Times New Roman" panose="02020603050405020304" pitchFamily="18" charset="0"/>
              </a:rPr>
              <a:t>Harold Bloom</a:t>
            </a:r>
            <a:r>
              <a:rPr lang="de-DE" sz="2400" dirty="0">
                <a:effectLst/>
                <a:latin typeface="Times New Roman" panose="02020603050405020304" pitchFamily="18" charset="0"/>
                <a:ea typeface="Times New Roman" panose="02020603050405020304" pitchFamily="18" charset="0"/>
              </a:rPr>
              <a:t>, The </a:t>
            </a:r>
            <a:r>
              <a:rPr lang="de-DE" sz="2400" dirty="0" err="1">
                <a:effectLst/>
                <a:latin typeface="Times New Roman" panose="02020603050405020304" pitchFamily="18" charset="0"/>
                <a:ea typeface="Times New Roman" panose="02020603050405020304" pitchFamily="18" charset="0"/>
              </a:rPr>
              <a:t>anxiety</a:t>
            </a:r>
            <a:r>
              <a:rPr lang="de-DE" sz="2400" dirty="0">
                <a:effectLst/>
                <a:latin typeface="Times New Roman" panose="02020603050405020304" pitchFamily="18" charset="0"/>
                <a:ea typeface="Times New Roman" panose="02020603050405020304" pitchFamily="18" charset="0"/>
              </a:rPr>
              <a:t> </a:t>
            </a:r>
            <a:r>
              <a:rPr lang="de-DE" sz="2400" dirty="0" err="1">
                <a:effectLst/>
                <a:latin typeface="Times New Roman" panose="02020603050405020304" pitchFamily="18" charset="0"/>
                <a:ea typeface="Times New Roman" panose="02020603050405020304" pitchFamily="18" charset="0"/>
              </a:rPr>
              <a:t>of</a:t>
            </a:r>
            <a:r>
              <a:rPr lang="de-DE" sz="2400" dirty="0">
                <a:effectLst/>
                <a:latin typeface="Times New Roman" panose="02020603050405020304" pitchFamily="18" charset="0"/>
                <a:ea typeface="Times New Roman" panose="02020603050405020304" pitchFamily="18" charset="0"/>
              </a:rPr>
              <a:t> </a:t>
            </a:r>
            <a:r>
              <a:rPr lang="de-DE" sz="2400" dirty="0" err="1">
                <a:effectLst/>
                <a:latin typeface="Times New Roman" panose="02020603050405020304" pitchFamily="18" charset="0"/>
                <a:ea typeface="Times New Roman" panose="02020603050405020304" pitchFamily="18" charset="0"/>
              </a:rPr>
              <a:t>influence</a:t>
            </a:r>
            <a:r>
              <a:rPr lang="de-DE" sz="2400" dirty="0">
                <a:effectLst/>
                <a:latin typeface="Times New Roman" panose="02020603050405020304" pitchFamily="18" charset="0"/>
                <a:ea typeface="Times New Roman" panose="02020603050405020304" pitchFamily="18" charset="0"/>
              </a:rPr>
              <a:t>: A Theory </a:t>
            </a:r>
            <a:r>
              <a:rPr lang="de-DE" sz="2400" dirty="0" err="1">
                <a:effectLst/>
                <a:latin typeface="Times New Roman" panose="02020603050405020304" pitchFamily="18" charset="0"/>
                <a:ea typeface="Times New Roman" panose="02020603050405020304" pitchFamily="18" charset="0"/>
              </a:rPr>
              <a:t>of</a:t>
            </a:r>
            <a:r>
              <a:rPr lang="de-DE" sz="2400" dirty="0">
                <a:effectLst/>
                <a:latin typeface="Times New Roman" panose="02020603050405020304" pitchFamily="18" charset="0"/>
                <a:ea typeface="Times New Roman" panose="02020603050405020304" pitchFamily="18" charset="0"/>
              </a:rPr>
              <a:t> Poetry, 1973) </a:t>
            </a:r>
          </a:p>
          <a:p>
            <a:r>
              <a:rPr lang="de-DE" sz="2400" dirty="0">
                <a:effectLst/>
                <a:latin typeface="Times New Roman" panose="02020603050405020304" pitchFamily="18" charset="0"/>
                <a:ea typeface="Times New Roman" panose="02020603050405020304" pitchFamily="18" charset="0"/>
              </a:rPr>
              <a:t>(dt.: Einflussangst.</a:t>
            </a:r>
            <a:r>
              <a:rPr lang="de-DE" sz="2400" b="1" dirty="0">
                <a:effectLst/>
                <a:latin typeface="Times New Roman" panose="02020603050405020304" pitchFamily="18" charset="0"/>
                <a:ea typeface="Times New Roman" panose="02020603050405020304" pitchFamily="18" charset="0"/>
              </a:rPr>
              <a:t> </a:t>
            </a:r>
            <a:r>
              <a:rPr lang="de-DE" sz="2400" dirty="0">
                <a:effectLst/>
                <a:latin typeface="Times New Roman" panose="02020603050405020304" pitchFamily="18" charset="0"/>
                <a:ea typeface="Times New Roman" panose="02020603050405020304" pitchFamily="18" charset="0"/>
              </a:rPr>
              <a:t>Eine Theorie der Dichtung</a:t>
            </a:r>
            <a:r>
              <a:rPr lang="el-GR" sz="2400" dirty="0">
                <a:effectLst/>
                <a:latin typeface="Times New Roman" panose="02020603050405020304" pitchFamily="18" charset="0"/>
                <a:ea typeface="Times New Roman" panose="02020603050405020304" pitchFamily="18" charset="0"/>
              </a:rPr>
              <a:t>, </a:t>
            </a:r>
            <a:r>
              <a:rPr lang="de-DE" sz="2400" dirty="0" err="1">
                <a:effectLst/>
                <a:latin typeface="Times New Roman" panose="02020603050405020304" pitchFamily="18" charset="0"/>
                <a:ea typeface="Times New Roman" panose="02020603050405020304" pitchFamily="18" charset="0"/>
              </a:rPr>
              <a:t>gr</a:t>
            </a:r>
            <a:r>
              <a:rPr lang="el-GR" sz="2400" dirty="0">
                <a:effectLst/>
                <a:latin typeface="Times New Roman" panose="02020603050405020304" pitchFamily="18" charset="0"/>
                <a:ea typeface="Times New Roman" panose="02020603050405020304" pitchFamily="18" charset="0"/>
              </a:rPr>
              <a:t>.:</a:t>
            </a:r>
            <a:r>
              <a:rPr lang="el-GR" sz="2400" i="1" dirty="0">
                <a:effectLst/>
                <a:latin typeface="Times New Roman" panose="02020603050405020304" pitchFamily="18" charset="0"/>
                <a:ea typeface="Times New Roman" panose="02020603050405020304" pitchFamily="18" charset="0"/>
              </a:rPr>
              <a:t>Η αγωνία της επίδρασης. Μια Θεωρία για την Ποίηση</a:t>
            </a:r>
            <a:r>
              <a:rPr lang="el-GR" sz="2400" dirty="0">
                <a:effectLst/>
                <a:latin typeface="Times New Roman" panose="02020603050405020304" pitchFamily="18" charset="0"/>
                <a:ea typeface="Times New Roman" panose="02020603050405020304" pitchFamily="18" charset="0"/>
              </a:rPr>
              <a:t>). </a:t>
            </a:r>
            <a:endParaRPr lang="de-DE" sz="2400" dirty="0">
              <a:effectLst/>
              <a:latin typeface="Times New Roman" panose="02020603050405020304" pitchFamily="18" charset="0"/>
              <a:ea typeface="Times New Roman" panose="02020603050405020304" pitchFamily="18" charset="0"/>
            </a:endParaRPr>
          </a:p>
          <a:p>
            <a:r>
              <a:rPr lang="el-GR" sz="2400" dirty="0">
                <a:effectLst/>
                <a:latin typeface="Times New Roman" panose="02020603050405020304" pitchFamily="18" charset="0"/>
                <a:ea typeface="Times New Roman" panose="02020603050405020304" pitchFamily="18" charset="0"/>
              </a:rPr>
              <a:t> </a:t>
            </a:r>
            <a:r>
              <a:rPr lang="de-DE" sz="2400" dirty="0">
                <a:effectLst/>
                <a:latin typeface="Times New Roman" panose="02020603050405020304" pitchFamily="18" charset="0"/>
                <a:ea typeface="Times New Roman" panose="02020603050405020304" pitchFamily="18" charset="0"/>
              </a:rPr>
              <a:t>Das Verhältnis des jüngeren Autors zu seinem poetischen Vater ist Harold Bloom zufolge, antagonistisch und beschreibbar auf der Basis des Freud'schen Ödipuskomplexes. Der moderne Autor leidet, weil er spät zur Welt, spät in die Geschichte  gekommen ist. Mit seinen großen Vorfahren steht er in einem Abhängigkeitsverhältnis von denen er sich zu befreien sucht. Jeder neue Text –so Bloom-  ist immer ein Ausdruck der Selbstbehauptung. Die Einflussangst ist der Motor, das Motiv für Originalität.  </a:t>
            </a:r>
            <a:endParaRPr lang="el-GR" sz="24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3774513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97280" y="286603"/>
            <a:ext cx="10058400" cy="1618397"/>
          </a:xfrm>
        </p:spPr>
        <p:txBody>
          <a:bodyPr/>
          <a:lstStyle/>
          <a:p>
            <a:r>
              <a:rPr lang="de-DE" sz="4800" u="sng" dirty="0">
                <a:effectLst/>
                <a:latin typeface="Times New Roman" panose="02020603050405020304" pitchFamily="18" charset="0"/>
                <a:ea typeface="Times New Roman" panose="02020603050405020304" pitchFamily="18" charset="0"/>
              </a:rPr>
              <a:t>Harold Bloom</a:t>
            </a:r>
            <a:endParaRPr lang="el-GR" dirty="0"/>
          </a:p>
        </p:txBody>
      </p:sp>
      <p:pic>
        <p:nvPicPr>
          <p:cNvPr id="2050" name="Picture 2" descr="C:\Users\Christos\OneDrive\Έγγραφα\580a3b9133e3a50017d6145f.jpg"/>
          <p:cNvPicPr>
            <a:picLocks noGrp="1" noChangeAspect="1" noChangeArrowheads="1"/>
          </p:cNvPicPr>
          <p:nvPr>
            <p:ph sz="quarter" idx="1"/>
          </p:nvPr>
        </p:nvPicPr>
        <p:blipFill>
          <a:blip r:embed="rId2" cstate="print"/>
          <a:srcRect/>
          <a:stretch>
            <a:fillRect/>
          </a:stretch>
        </p:blipFill>
        <p:spPr bwMode="auto">
          <a:xfrm>
            <a:off x="1227334" y="1828800"/>
            <a:ext cx="3292990" cy="4673708"/>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9C9E01-DC36-3427-D431-554CFD9756E2}"/>
              </a:ext>
            </a:extLst>
          </p:cNvPr>
          <p:cNvSpPr>
            <a:spLocks noGrp="1"/>
          </p:cNvSpPr>
          <p:nvPr>
            <p:ph type="title"/>
          </p:nvPr>
        </p:nvSpPr>
        <p:spPr/>
        <p:txBody>
          <a:bodyPr/>
          <a:lstStyle/>
          <a:p>
            <a:r>
              <a:rPr lang="de-DE" sz="4800" u="sng" dirty="0">
                <a:effectLst/>
                <a:latin typeface="Times New Roman" panose="02020603050405020304" pitchFamily="18" charset="0"/>
                <a:ea typeface="Times New Roman" panose="02020603050405020304" pitchFamily="18" charset="0"/>
              </a:rPr>
              <a:t>Harold Bloom</a:t>
            </a:r>
            <a:endParaRPr lang="el-GR" dirty="0"/>
          </a:p>
        </p:txBody>
      </p:sp>
      <p:pic>
        <p:nvPicPr>
          <p:cNvPr id="5" name="Picture 2" descr="C:\Users\Christos\OneDrive\Έγγραφα\9789930366639.jpg">
            <a:extLst>
              <a:ext uri="{FF2B5EF4-FFF2-40B4-BE49-F238E27FC236}">
                <a16:creationId xmlns:a16="http://schemas.microsoft.com/office/drawing/2014/main" id="{B8A6ADDC-4F25-8BB8-1F1C-2FBEFCDD02A7}"/>
              </a:ext>
            </a:extLst>
          </p:cNvPr>
          <p:cNvPicPr>
            <a:picLocks noGrp="1" noChangeAspect="1" noChangeArrowheads="1"/>
          </p:cNvPicPr>
          <p:nvPr>
            <p:ph sz="half" idx="1"/>
          </p:nvPr>
        </p:nvPicPr>
        <p:blipFill>
          <a:blip r:embed="rId2" cstate="print"/>
          <a:stretch>
            <a:fillRect/>
          </a:stretch>
        </p:blipFill>
        <p:spPr bwMode="auto">
          <a:xfrm>
            <a:off x="2187135" y="1958068"/>
            <a:ext cx="2636134" cy="3910920"/>
          </a:xfrm>
          <a:prstGeom prst="rect">
            <a:avLst/>
          </a:prstGeom>
          <a:noFill/>
        </p:spPr>
      </p:pic>
      <p:pic>
        <p:nvPicPr>
          <p:cNvPr id="6" name="Picture 3" descr="C:\Users\Christos\OneDrive\Έγγραφα\41-+XGaINwL._SX325_BO1,204,203,200_.jpg">
            <a:extLst>
              <a:ext uri="{FF2B5EF4-FFF2-40B4-BE49-F238E27FC236}">
                <a16:creationId xmlns:a16="http://schemas.microsoft.com/office/drawing/2014/main" id="{0200266F-A165-E2CB-7FEA-4A4698B666C2}"/>
              </a:ext>
            </a:extLst>
          </p:cNvPr>
          <p:cNvPicPr>
            <a:picLocks noGrp="1" noChangeAspect="1" noChangeArrowheads="1"/>
          </p:cNvPicPr>
          <p:nvPr>
            <p:ph sz="half" idx="2"/>
          </p:nvPr>
        </p:nvPicPr>
        <p:blipFill>
          <a:blip r:embed="rId3" cstate="print"/>
          <a:srcRect/>
          <a:stretch>
            <a:fillRect/>
          </a:stretch>
        </p:blipFill>
        <p:spPr bwMode="auto">
          <a:xfrm>
            <a:off x="7141028" y="1846263"/>
            <a:ext cx="3058885" cy="4391251"/>
          </a:xfrm>
          <a:prstGeom prst="rect">
            <a:avLst/>
          </a:prstGeom>
          <a:noFill/>
        </p:spPr>
      </p:pic>
    </p:spTree>
    <p:extLst>
      <p:ext uri="{BB962C8B-B14F-4D97-AF65-F5344CB8AC3E}">
        <p14:creationId xmlns:p14="http://schemas.microsoft.com/office/powerpoint/2010/main" val="895587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2D13C9-20E7-0F9D-7B46-D99ECB09DE97}"/>
              </a:ext>
            </a:extLst>
          </p:cNvPr>
          <p:cNvSpPr>
            <a:spLocks noGrp="1"/>
          </p:cNvSpPr>
          <p:nvPr>
            <p:ph type="title"/>
          </p:nvPr>
        </p:nvSpPr>
        <p:spPr/>
        <p:txBody>
          <a:bodyPr/>
          <a:lstStyle/>
          <a:p>
            <a:r>
              <a:rPr lang="de-DE" dirty="0"/>
              <a:t> Einfluss </a:t>
            </a:r>
            <a:endParaRPr lang="el-GR" dirty="0"/>
          </a:p>
        </p:txBody>
      </p:sp>
      <p:sp>
        <p:nvSpPr>
          <p:cNvPr id="3" name="Θέση περιεχομένου 2">
            <a:extLst>
              <a:ext uri="{FF2B5EF4-FFF2-40B4-BE49-F238E27FC236}">
                <a16:creationId xmlns:a16="http://schemas.microsoft.com/office/drawing/2014/main" id="{DD9111EF-13DF-FDDD-F3EE-206CFD4B8FFB}"/>
              </a:ext>
            </a:extLst>
          </p:cNvPr>
          <p:cNvSpPr>
            <a:spLocks noGrp="1"/>
          </p:cNvSpPr>
          <p:nvPr>
            <p:ph idx="1"/>
          </p:nvPr>
        </p:nvSpPr>
        <p:spPr/>
        <p:txBody>
          <a:bodyPr/>
          <a:lstStyle/>
          <a:p>
            <a:endParaRPr lang="de-DE" sz="2400" dirty="0"/>
          </a:p>
          <a:p>
            <a:r>
              <a:rPr lang="de-DE" sz="2400" dirty="0"/>
              <a:t>Der Einfluss ist der älteste komparatistische Begriff und der ursprüngliche Anwendungsbereich der Komparatistik.</a:t>
            </a:r>
          </a:p>
          <a:p>
            <a:r>
              <a:rPr lang="de-DE" sz="2400" dirty="0"/>
              <a:t>Der Begriff steht in engem Zusammenhang mit der Entstehung und der Entwicklung der Komparatistik. </a:t>
            </a:r>
          </a:p>
          <a:p>
            <a:r>
              <a:rPr lang="de-DE" sz="2400" dirty="0"/>
              <a:t>Die Einflussstudien waren die Voraussetzung für die Betrachtung der Literatur auf einer übernationalen Ebene. </a:t>
            </a:r>
          </a:p>
          <a:p>
            <a:endParaRPr lang="el-GR" dirty="0"/>
          </a:p>
        </p:txBody>
      </p:sp>
    </p:spTree>
    <p:extLst>
      <p:ext uri="{BB962C8B-B14F-4D97-AF65-F5344CB8AC3E}">
        <p14:creationId xmlns:p14="http://schemas.microsoft.com/office/powerpoint/2010/main" val="101716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0D1A7C-19BD-8484-8A8B-799EA74A996E}"/>
              </a:ext>
            </a:extLst>
          </p:cNvPr>
          <p:cNvSpPr>
            <a:spLocks noGrp="1"/>
          </p:cNvSpPr>
          <p:nvPr>
            <p:ph type="title"/>
          </p:nvPr>
        </p:nvSpPr>
        <p:spPr/>
        <p:txBody>
          <a:bodyPr/>
          <a:lstStyle/>
          <a:p>
            <a:r>
              <a:rPr lang="de-DE" dirty="0"/>
              <a:t>Einfluss</a:t>
            </a:r>
            <a:endParaRPr lang="el-GR" dirty="0"/>
          </a:p>
        </p:txBody>
      </p:sp>
      <p:sp>
        <p:nvSpPr>
          <p:cNvPr id="3" name="Θέση περιεχομένου 2">
            <a:extLst>
              <a:ext uri="{FF2B5EF4-FFF2-40B4-BE49-F238E27FC236}">
                <a16:creationId xmlns:a16="http://schemas.microsoft.com/office/drawing/2014/main" id="{250E9F04-ABF0-0E77-99BB-DB96E66C7953}"/>
              </a:ext>
            </a:extLst>
          </p:cNvPr>
          <p:cNvSpPr>
            <a:spLocks noGrp="1"/>
          </p:cNvSpPr>
          <p:nvPr>
            <p:ph idx="1"/>
          </p:nvPr>
        </p:nvSpPr>
        <p:spPr/>
        <p:txBody>
          <a:bodyPr/>
          <a:lstStyle/>
          <a:p>
            <a:endParaRPr lang="de-DE" dirty="0"/>
          </a:p>
          <a:p>
            <a:endParaRPr lang="el-GR" dirty="0"/>
          </a:p>
        </p:txBody>
      </p:sp>
      <p:sp>
        <p:nvSpPr>
          <p:cNvPr id="5" name="TextBox 4">
            <a:extLst>
              <a:ext uri="{FF2B5EF4-FFF2-40B4-BE49-F238E27FC236}">
                <a16:creationId xmlns:a16="http://schemas.microsoft.com/office/drawing/2014/main" id="{20EDB3AA-E0E4-49BD-51DB-277059206372}"/>
              </a:ext>
            </a:extLst>
          </p:cNvPr>
          <p:cNvSpPr txBox="1"/>
          <p:nvPr/>
        </p:nvSpPr>
        <p:spPr>
          <a:xfrm>
            <a:off x="1415142" y="1737360"/>
            <a:ext cx="9740537" cy="6463308"/>
          </a:xfrm>
          <a:prstGeom prst="rect">
            <a:avLst/>
          </a:prstGeom>
          <a:noFill/>
        </p:spPr>
        <p:txBody>
          <a:bodyPr wrap="square">
            <a:spAutoFit/>
          </a:bodyPr>
          <a:lstStyle/>
          <a:p>
            <a:r>
              <a:rPr lang="de-DE" sz="2400" dirty="0"/>
              <a:t>Einflüsse sind oft unbewusst</a:t>
            </a:r>
          </a:p>
          <a:p>
            <a:r>
              <a:rPr lang="de-DE" sz="2400" dirty="0"/>
              <a:t> </a:t>
            </a:r>
          </a:p>
          <a:p>
            <a:r>
              <a:rPr lang="de-DE" sz="2400" dirty="0"/>
              <a:t>Sie können von einem Werk stammen, von einem Autor, von einer Epoche oder von einer Strömung</a:t>
            </a:r>
          </a:p>
          <a:p>
            <a:r>
              <a:rPr lang="de-DE" sz="2400" dirty="0"/>
              <a:t>aber auch von außerliterarischen Quellen, z.B. aus der Kunst (Intermedialität) oder aus der Wissenschaft (Interdisziplinarität) </a:t>
            </a:r>
          </a:p>
          <a:p>
            <a:endParaRPr lang="el-GR" sz="2400" dirty="0"/>
          </a:p>
          <a:p>
            <a:r>
              <a:rPr lang="fr-FR" sz="2400" b="1" dirty="0"/>
              <a:t>P. Brunel, Cl. </a:t>
            </a:r>
            <a:r>
              <a:rPr lang="fr-FR" sz="2400" b="1" dirty="0" err="1"/>
              <a:t>Pichois</a:t>
            </a:r>
            <a:r>
              <a:rPr lang="fr-FR" sz="2400" b="1" dirty="0"/>
              <a:t>, A.-M. Rousseau </a:t>
            </a:r>
            <a:r>
              <a:rPr lang="de-DE" sz="2400" b="1" dirty="0"/>
              <a:t>  (</a:t>
            </a:r>
            <a:r>
              <a:rPr lang="fr-FR" sz="2400" b="1" dirty="0"/>
              <a:t>Qu'est-ce que la </a:t>
            </a:r>
            <a:r>
              <a:rPr lang="fr-FR" sz="2400" b="1" dirty="0" err="1"/>
              <a:t>litterature</a:t>
            </a:r>
            <a:r>
              <a:rPr lang="fr-FR" sz="2400" b="1" dirty="0"/>
              <a:t> </a:t>
            </a:r>
            <a:r>
              <a:rPr lang="fr-FR" sz="2400" b="1" dirty="0" err="1"/>
              <a:t>comparee</a:t>
            </a:r>
            <a:r>
              <a:rPr lang="fr-FR" sz="2400" b="1" dirty="0"/>
              <a:t>? / Paris 1983</a:t>
            </a:r>
            <a:r>
              <a:rPr lang="fr-FR" sz="2400" dirty="0"/>
              <a:t>)</a:t>
            </a:r>
          </a:p>
          <a:p>
            <a:endParaRPr lang="de-DE" sz="2400" dirty="0"/>
          </a:p>
          <a:p>
            <a:pPr>
              <a:buNone/>
            </a:pPr>
            <a:r>
              <a:rPr lang="de-DE" sz="2400" dirty="0"/>
              <a:t>    definieren den </a:t>
            </a:r>
            <a:r>
              <a:rPr lang="de-DE" sz="2400" b="1" dirty="0"/>
              <a:t>Einfluss</a:t>
            </a:r>
            <a:r>
              <a:rPr lang="de-DE" sz="2400" dirty="0"/>
              <a:t> als den feinen und mysteriösen Mechanismus. durch welchen ein Werk zur Entstehung eines anderen beiträgt. </a:t>
            </a:r>
          </a:p>
          <a:p>
            <a:pPr>
              <a:buNone/>
            </a:pPr>
            <a:endParaRPr lang="de-DE" dirty="0"/>
          </a:p>
          <a:p>
            <a:pPr>
              <a:buNone/>
            </a:pPr>
            <a:endParaRPr lang="de-DE" dirty="0"/>
          </a:p>
          <a:p>
            <a:pPr>
              <a:buNone/>
            </a:pPr>
            <a:endParaRPr lang="de-DE" dirty="0"/>
          </a:p>
          <a:p>
            <a:pPr>
              <a:buNone/>
            </a:pPr>
            <a:endParaRPr lang="de-DE" dirty="0"/>
          </a:p>
          <a:p>
            <a:pPr>
              <a:buNone/>
            </a:pPr>
            <a:endParaRPr lang="de-DE" dirty="0"/>
          </a:p>
          <a:p>
            <a:pPr>
              <a:buNone/>
            </a:pPr>
            <a:endParaRPr lang="de-DE" dirty="0"/>
          </a:p>
          <a:p>
            <a:pPr>
              <a:buNone/>
            </a:pPr>
            <a:endParaRPr lang="el-GR" dirty="0"/>
          </a:p>
        </p:txBody>
      </p:sp>
    </p:spTree>
    <p:extLst>
      <p:ext uri="{BB962C8B-B14F-4D97-AF65-F5344CB8AC3E}">
        <p14:creationId xmlns:p14="http://schemas.microsoft.com/office/powerpoint/2010/main" val="1615218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6AE411-FF20-A8E1-8433-F01B07DC50D1}"/>
              </a:ext>
            </a:extLst>
          </p:cNvPr>
          <p:cNvSpPr>
            <a:spLocks noGrp="1"/>
          </p:cNvSpPr>
          <p:nvPr>
            <p:ph type="title"/>
          </p:nvPr>
        </p:nvSpPr>
        <p:spPr/>
        <p:txBody>
          <a:bodyPr>
            <a:normAutofit/>
          </a:bodyPr>
          <a:lstStyle/>
          <a:p>
            <a:r>
              <a:rPr lang="de-DE" sz="3200" dirty="0"/>
              <a:t>Einfluss</a:t>
            </a:r>
            <a:endParaRPr lang="el-GR" sz="3200" dirty="0"/>
          </a:p>
        </p:txBody>
      </p:sp>
      <p:sp>
        <p:nvSpPr>
          <p:cNvPr id="3" name="Θέση περιεχομένου 2">
            <a:extLst>
              <a:ext uri="{FF2B5EF4-FFF2-40B4-BE49-F238E27FC236}">
                <a16:creationId xmlns:a16="http://schemas.microsoft.com/office/drawing/2014/main" id="{3C4C804E-992E-36BB-C294-26E31672D3CF}"/>
              </a:ext>
            </a:extLst>
          </p:cNvPr>
          <p:cNvSpPr>
            <a:spLocks noGrp="1"/>
          </p:cNvSpPr>
          <p:nvPr>
            <p:ph idx="1"/>
          </p:nvPr>
        </p:nvSpPr>
        <p:spPr/>
        <p:txBody>
          <a:bodyPr/>
          <a:lstStyle/>
          <a:p>
            <a:endParaRPr lang="de-DE" sz="2400" dirty="0">
              <a:effectLst/>
              <a:latin typeface="Times New Roman" panose="02020603050405020304" pitchFamily="18" charset="0"/>
              <a:ea typeface="Times New Roman" panose="02020603050405020304" pitchFamily="18" charset="0"/>
            </a:endParaRPr>
          </a:p>
          <a:p>
            <a:r>
              <a:rPr lang="de-DE" sz="2400" dirty="0"/>
              <a:t>Um den Begriff </a:t>
            </a:r>
            <a:r>
              <a:rPr lang="de-DE" sz="2400" u="sng" dirty="0"/>
              <a:t>Einfluss</a:t>
            </a:r>
            <a:r>
              <a:rPr lang="de-DE" sz="2400" dirty="0"/>
              <a:t> näher bestimmen zu können,</a:t>
            </a:r>
          </a:p>
          <a:p>
            <a:r>
              <a:rPr lang="de-DE" sz="2400" dirty="0"/>
              <a:t> ist es notwendig  ihn von anderen ähnlichen Begriffen zu unterscheiden, </a:t>
            </a:r>
          </a:p>
          <a:p>
            <a:r>
              <a:rPr lang="de-DE" sz="2400" dirty="0"/>
              <a:t>wie  </a:t>
            </a:r>
            <a:r>
              <a:rPr lang="de-DE" sz="2400" i="1" u="sng" dirty="0"/>
              <a:t>Nachahmung</a:t>
            </a:r>
            <a:r>
              <a:rPr lang="de-DE" sz="2400" u="sng" dirty="0"/>
              <a:t> </a:t>
            </a:r>
            <a:r>
              <a:rPr lang="de-DE" sz="2400" dirty="0"/>
              <a:t>oder </a:t>
            </a:r>
            <a:r>
              <a:rPr lang="de-DE" sz="2400" i="1" u="sng" dirty="0"/>
              <a:t>Analogie</a:t>
            </a:r>
            <a:endParaRPr lang="el-GR" sz="2400" i="1" u="sng" dirty="0"/>
          </a:p>
          <a:p>
            <a:endParaRPr lang="el-GR" dirty="0"/>
          </a:p>
        </p:txBody>
      </p:sp>
    </p:spTree>
    <p:extLst>
      <p:ext uri="{BB962C8B-B14F-4D97-AF65-F5344CB8AC3E}">
        <p14:creationId xmlns:p14="http://schemas.microsoft.com/office/powerpoint/2010/main" val="2877320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787714-F7A5-5C6C-199F-C3698642E8E0}"/>
              </a:ext>
            </a:extLst>
          </p:cNvPr>
          <p:cNvSpPr>
            <a:spLocks noGrp="1"/>
          </p:cNvSpPr>
          <p:nvPr>
            <p:ph type="title"/>
          </p:nvPr>
        </p:nvSpPr>
        <p:spPr/>
        <p:txBody>
          <a:bodyPr>
            <a:normAutofit fontScale="90000"/>
          </a:bodyPr>
          <a:lstStyle/>
          <a:p>
            <a:br>
              <a:rPr lang="de-DE" dirty="0">
                <a:latin typeface="Times New Roman" panose="02020603050405020304" pitchFamily="18" charset="0"/>
                <a:ea typeface="Times New Roman" panose="02020603050405020304" pitchFamily="18" charset="0"/>
              </a:rPr>
            </a:br>
            <a:br>
              <a:rPr lang="el-GR" dirty="0"/>
            </a:br>
            <a:br>
              <a:rPr lang="de-DE" dirty="0"/>
            </a:br>
            <a:br>
              <a:rPr lang="de-DE" dirty="0"/>
            </a:br>
            <a:r>
              <a:rPr lang="de-DE" b="1" dirty="0"/>
              <a:t>Nachahmung</a:t>
            </a:r>
            <a:r>
              <a:rPr lang="de-DE" dirty="0"/>
              <a:t> </a:t>
            </a:r>
            <a:br>
              <a:rPr lang="de-DE" dirty="0"/>
            </a:br>
            <a:endParaRPr lang="el-GR" dirty="0"/>
          </a:p>
        </p:txBody>
      </p:sp>
      <p:sp>
        <p:nvSpPr>
          <p:cNvPr id="3" name="Θέση περιεχομένου 2">
            <a:extLst>
              <a:ext uri="{FF2B5EF4-FFF2-40B4-BE49-F238E27FC236}">
                <a16:creationId xmlns:a16="http://schemas.microsoft.com/office/drawing/2014/main" id="{D0B6276C-D1C6-CA27-4D41-9A463FBFDDD2}"/>
              </a:ext>
            </a:extLst>
          </p:cNvPr>
          <p:cNvSpPr>
            <a:spLocks noGrp="1"/>
          </p:cNvSpPr>
          <p:nvPr>
            <p:ph idx="1"/>
          </p:nvPr>
        </p:nvSpPr>
        <p:spPr/>
        <p:txBody>
          <a:bodyPr/>
          <a:lstStyle/>
          <a:p>
            <a:r>
              <a:rPr lang="de-DE" sz="2400" dirty="0"/>
              <a:t>In diesem Fall folgt der Autor getreu der Textorganisation eines früheren Werkes. </a:t>
            </a:r>
          </a:p>
          <a:p>
            <a:pPr algn="just"/>
            <a:r>
              <a:rPr lang="de-DE" sz="2400" dirty="0"/>
              <a:t>Im Gegensatz zur Nachahmung stellen wir</a:t>
            </a:r>
          </a:p>
          <a:p>
            <a:pPr algn="just">
              <a:buNone/>
            </a:pPr>
            <a:r>
              <a:rPr lang="de-DE" sz="2400" dirty="0"/>
              <a:t>    Einflüsse bei Werken fest, die einen persönlichen Ton und Charakter haben, </a:t>
            </a:r>
          </a:p>
          <a:p>
            <a:pPr algn="just">
              <a:buNone/>
            </a:pPr>
            <a:r>
              <a:rPr lang="de-DE" sz="2400" dirty="0"/>
              <a:t>die trotz der feststellbaren Einflüsse, repräsentativ für ihre  Autoren bleiben.   </a:t>
            </a:r>
          </a:p>
          <a:p>
            <a:pPr algn="just">
              <a:buNone/>
            </a:pPr>
            <a:r>
              <a:rPr lang="de-DE" sz="2400" dirty="0"/>
              <a:t>Im Falle des Einflusses haben wir eine produktive, schöpferische Behandlung/ Bearbeitung des Fremden</a:t>
            </a:r>
            <a:endParaRPr lang="el-GR" sz="2400" dirty="0"/>
          </a:p>
          <a:p>
            <a:endParaRPr lang="el-GR" dirty="0"/>
          </a:p>
        </p:txBody>
      </p:sp>
    </p:spTree>
    <p:extLst>
      <p:ext uri="{BB962C8B-B14F-4D97-AF65-F5344CB8AC3E}">
        <p14:creationId xmlns:p14="http://schemas.microsoft.com/office/powerpoint/2010/main" val="301694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440799-C021-1F96-1AFF-9225AB64F9BE}"/>
              </a:ext>
            </a:extLst>
          </p:cNvPr>
          <p:cNvSpPr>
            <a:spLocks noGrp="1"/>
          </p:cNvSpPr>
          <p:nvPr>
            <p:ph type="title"/>
          </p:nvPr>
        </p:nvSpPr>
        <p:spPr/>
        <p:txBody>
          <a:bodyPr>
            <a:normAutofit fontScale="90000"/>
          </a:bodyPr>
          <a:lstStyle/>
          <a:p>
            <a:br>
              <a:rPr lang="de-DE" b="1" i="1" dirty="0"/>
            </a:br>
            <a:r>
              <a:rPr lang="de-DE" b="1" i="1" dirty="0"/>
              <a:t>Analogien</a:t>
            </a:r>
            <a:br>
              <a:rPr lang="de-DE" b="1" i="1" dirty="0"/>
            </a:br>
            <a:endParaRPr lang="el-GR" dirty="0"/>
          </a:p>
        </p:txBody>
      </p:sp>
      <p:sp>
        <p:nvSpPr>
          <p:cNvPr id="3" name="Θέση περιεχομένου 2">
            <a:extLst>
              <a:ext uri="{FF2B5EF4-FFF2-40B4-BE49-F238E27FC236}">
                <a16:creationId xmlns:a16="http://schemas.microsoft.com/office/drawing/2014/main" id="{F7A96D74-8DBC-44FE-FDAB-20E42D30BE30}"/>
              </a:ext>
            </a:extLst>
          </p:cNvPr>
          <p:cNvSpPr>
            <a:spLocks noGrp="1"/>
          </p:cNvSpPr>
          <p:nvPr>
            <p:ph idx="1"/>
          </p:nvPr>
        </p:nvSpPr>
        <p:spPr/>
        <p:txBody>
          <a:bodyPr>
            <a:normAutofit fontScale="92500" lnSpcReduction="20000"/>
          </a:bodyPr>
          <a:lstStyle/>
          <a:p>
            <a:endParaRPr lang="de-DE" sz="2400" dirty="0">
              <a:effectLst/>
              <a:latin typeface="Times New Roman" panose="02020603050405020304" pitchFamily="18" charset="0"/>
              <a:ea typeface="Times New Roman" panose="02020603050405020304" pitchFamily="18" charset="0"/>
            </a:endParaRPr>
          </a:p>
          <a:p>
            <a:r>
              <a:rPr lang="de-DE" sz="2600" dirty="0"/>
              <a:t>Die Einflüsse sollten von Parallelphänomenen wie die Analogien</a:t>
            </a:r>
            <a:r>
              <a:rPr lang="de-DE" sz="2600" b="1" dirty="0"/>
              <a:t> </a:t>
            </a:r>
            <a:r>
              <a:rPr lang="de-DE" sz="2600" dirty="0"/>
              <a:t>unterschieden werden. </a:t>
            </a:r>
          </a:p>
          <a:p>
            <a:pPr>
              <a:buNone/>
            </a:pPr>
            <a:r>
              <a:rPr lang="de-DE" sz="2600" dirty="0"/>
              <a:t>	Analogien haben wir, wenn die Ähnlichkeiten zwischen Texten nicht auf Kontakt zurückzuführen sind. </a:t>
            </a:r>
          </a:p>
          <a:p>
            <a:pPr>
              <a:buNone/>
            </a:pPr>
            <a:r>
              <a:rPr lang="de-DE" sz="2600" dirty="0"/>
              <a:t>     Beispiel:</a:t>
            </a:r>
          </a:p>
          <a:p>
            <a:pPr algn="just">
              <a:buNone/>
            </a:pPr>
            <a:r>
              <a:rPr lang="de-DE" sz="2600" dirty="0"/>
              <a:t>	"The Rime </a:t>
            </a:r>
            <a:r>
              <a:rPr lang="de-DE" sz="2600" dirty="0" err="1"/>
              <a:t>of</a:t>
            </a:r>
            <a:r>
              <a:rPr lang="de-DE" sz="2600" dirty="0"/>
              <a:t> </a:t>
            </a:r>
            <a:r>
              <a:rPr lang="de-DE" sz="2600" dirty="0" err="1"/>
              <a:t>the</a:t>
            </a:r>
            <a:r>
              <a:rPr lang="de-DE" sz="2600" dirty="0"/>
              <a:t> </a:t>
            </a:r>
            <a:r>
              <a:rPr lang="de-DE" sz="2600" dirty="0" err="1"/>
              <a:t>Ancient</a:t>
            </a:r>
            <a:r>
              <a:rPr lang="de-DE" sz="2600" dirty="0"/>
              <a:t> Mariner" ("</a:t>
            </a:r>
            <a:r>
              <a:rPr lang="de-DE" sz="2600" i="1" dirty="0"/>
              <a:t>Ballade</a:t>
            </a:r>
            <a:r>
              <a:rPr lang="de-DE" sz="2600" dirty="0"/>
              <a:t> </a:t>
            </a:r>
            <a:r>
              <a:rPr lang="de-DE" sz="2600" i="1" dirty="0"/>
              <a:t>vom alten Seemann</a:t>
            </a:r>
            <a:r>
              <a:rPr lang="de-DE" sz="2600" dirty="0"/>
              <a:t>") von Samuel Taylor Coleridge und </a:t>
            </a:r>
            <a:r>
              <a:rPr lang="de-DE" sz="2600" i="1" dirty="0"/>
              <a:t>Der Kreter</a:t>
            </a:r>
            <a:r>
              <a:rPr lang="de-DE" sz="2600" dirty="0"/>
              <a:t> (</a:t>
            </a:r>
            <a:r>
              <a:rPr lang="el-GR" sz="2600" i="1" dirty="0"/>
              <a:t>Ο Κρητικός</a:t>
            </a:r>
            <a:r>
              <a:rPr lang="de-DE" sz="2600" i="1" dirty="0"/>
              <a:t>) </a:t>
            </a:r>
            <a:r>
              <a:rPr lang="de-DE" sz="2600" dirty="0"/>
              <a:t>von Dionyssios </a:t>
            </a:r>
            <a:r>
              <a:rPr lang="de-DE" sz="2600" dirty="0" err="1"/>
              <a:t>Solomos</a:t>
            </a:r>
            <a:r>
              <a:rPr lang="de-DE" sz="2600" dirty="0"/>
              <a:t> haben ähnliche Motive: Schiffbruch, Gefahr, Abenteuer, Visionen und Phantasmen. </a:t>
            </a:r>
          </a:p>
          <a:p>
            <a:pPr algn="just">
              <a:buNone/>
            </a:pPr>
            <a:r>
              <a:rPr lang="de-DE" sz="2600" dirty="0"/>
              <a:t>Es steht fest, dass der Eine das Werk des Anderen nicht kannte, die Ähnlichkeiten sind auf den gemeinsamen romantischen Hintergrund zurückzuführen.</a:t>
            </a:r>
            <a:endParaRPr lang="el-GR" sz="2600" dirty="0"/>
          </a:p>
        </p:txBody>
      </p:sp>
    </p:spTree>
    <p:extLst>
      <p:ext uri="{BB962C8B-B14F-4D97-AF65-F5344CB8AC3E}">
        <p14:creationId xmlns:p14="http://schemas.microsoft.com/office/powerpoint/2010/main" val="2759657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C02223-3333-681D-4A1F-EE08E35E5B6B}"/>
              </a:ext>
            </a:extLst>
          </p:cNvPr>
          <p:cNvSpPr>
            <a:spLocks noGrp="1"/>
          </p:cNvSpPr>
          <p:nvPr>
            <p:ph type="title"/>
          </p:nvPr>
        </p:nvSpPr>
        <p:spPr/>
        <p:txBody>
          <a:bodyPr/>
          <a:lstStyle/>
          <a:p>
            <a:r>
              <a:rPr lang="de-DE" dirty="0"/>
              <a:t>Von den Einflussstudien zur Rezeption </a:t>
            </a:r>
            <a:br>
              <a:rPr lang="el-GR" dirty="0"/>
            </a:br>
            <a:endParaRPr lang="el-GR" dirty="0"/>
          </a:p>
        </p:txBody>
      </p:sp>
      <p:sp>
        <p:nvSpPr>
          <p:cNvPr id="3" name="Θέση περιεχομένου 2">
            <a:extLst>
              <a:ext uri="{FF2B5EF4-FFF2-40B4-BE49-F238E27FC236}">
                <a16:creationId xmlns:a16="http://schemas.microsoft.com/office/drawing/2014/main" id="{EC07A8D4-7FBD-7BB9-FF80-75A59E730BC5}"/>
              </a:ext>
            </a:extLst>
          </p:cNvPr>
          <p:cNvSpPr>
            <a:spLocks noGrp="1"/>
          </p:cNvSpPr>
          <p:nvPr>
            <p:ph idx="1"/>
          </p:nvPr>
        </p:nvSpPr>
        <p:spPr/>
        <p:txBody>
          <a:bodyPr/>
          <a:lstStyle/>
          <a:p>
            <a:r>
              <a:rPr lang="de-DE" dirty="0"/>
              <a:t>Die Einflussstudien sind immer mit   Quellenforschungen engverbunden.  </a:t>
            </a:r>
            <a:endParaRPr lang="el-GR" dirty="0"/>
          </a:p>
          <a:p>
            <a:r>
              <a:rPr lang="de-DE" dirty="0"/>
              <a:t>Bei der älteren Komparatistik wurden diese Forschungen positivistisch getrieben, rein genetisch als „Ursache – Wirkung“. </a:t>
            </a:r>
          </a:p>
          <a:p>
            <a:r>
              <a:rPr lang="de-DE" dirty="0"/>
              <a:t>Bei diesen älteren Studien wurde das erste Werk immer höher bewertet. Die Macht/ die Stärke, die Herrschaft der gebenden, der beeinflussenden Kultur. </a:t>
            </a:r>
            <a:endParaRPr lang="el-GR" dirty="0"/>
          </a:p>
          <a:p>
            <a:r>
              <a:rPr lang="de-DE" dirty="0"/>
              <a:t>Die Komparatistik kommt langsam in eine Sackgasse. </a:t>
            </a:r>
            <a:endParaRPr lang="el-GR" dirty="0"/>
          </a:p>
          <a:p>
            <a:r>
              <a:rPr lang="de-DE" dirty="0"/>
              <a:t>Von den Einflussstudien zur Rezeption. </a:t>
            </a:r>
            <a:endParaRPr lang="el-GR" dirty="0"/>
          </a:p>
          <a:p>
            <a:endParaRPr lang="el-GR" dirty="0"/>
          </a:p>
        </p:txBody>
      </p:sp>
    </p:spTree>
    <p:extLst>
      <p:ext uri="{BB962C8B-B14F-4D97-AF65-F5344CB8AC3E}">
        <p14:creationId xmlns:p14="http://schemas.microsoft.com/office/powerpoint/2010/main" val="1857478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de-DE" dirty="0"/>
              <a:t>Hans Robert Jauss, </a:t>
            </a:r>
            <a:r>
              <a:rPr lang="de-DE" b="1" dirty="0"/>
              <a:t>Rezeptionstheorie</a:t>
            </a:r>
            <a:endParaRPr lang="el-GR" dirty="0"/>
          </a:p>
        </p:txBody>
      </p:sp>
      <p:pic>
        <p:nvPicPr>
          <p:cNvPr id="1026" name="Picture 2" descr="C:\Users\Christos\OneDrive\Έγγραφα\5457073.jpg"/>
          <p:cNvPicPr>
            <a:picLocks noGrp="1" noChangeAspect="1" noChangeArrowheads="1"/>
          </p:cNvPicPr>
          <p:nvPr>
            <p:ph sz="quarter" idx="1"/>
          </p:nvPr>
        </p:nvPicPr>
        <p:blipFill>
          <a:blip r:embed="rId2" cstate="print"/>
          <a:srcRect/>
          <a:stretch>
            <a:fillRect/>
          </a:stretch>
        </p:blipFill>
        <p:spPr bwMode="auto">
          <a:xfrm>
            <a:off x="2046514" y="1737360"/>
            <a:ext cx="2928257" cy="4532811"/>
          </a:xfrm>
          <a:prstGeom prst="rect">
            <a:avLst/>
          </a:prstGeom>
          <a:noFill/>
        </p:spPr>
      </p:pic>
      <p:pic>
        <p:nvPicPr>
          <p:cNvPr id="3" name="Picture 2"/>
          <p:cNvPicPr>
            <a:picLocks noChangeAspect="1" noChangeArrowheads="1"/>
          </p:cNvPicPr>
          <p:nvPr/>
        </p:nvPicPr>
        <p:blipFill>
          <a:blip r:embed="rId3" cstate="print"/>
          <a:srcRect/>
          <a:stretch>
            <a:fillRect/>
          </a:stretch>
        </p:blipFill>
        <p:spPr bwMode="auto">
          <a:xfrm>
            <a:off x="6667505" y="2214555"/>
            <a:ext cx="1800225" cy="2543175"/>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6A2A63-1351-E69E-46E3-D1BE4DA1E952}"/>
              </a:ext>
            </a:extLst>
          </p:cNvPr>
          <p:cNvSpPr>
            <a:spLocks noGrp="1"/>
          </p:cNvSpPr>
          <p:nvPr>
            <p:ph type="title"/>
          </p:nvPr>
        </p:nvSpPr>
        <p:spPr/>
        <p:txBody>
          <a:bodyPr/>
          <a:lstStyle/>
          <a:p>
            <a:r>
              <a:rPr lang="de-DE" b="1" dirty="0"/>
              <a:t>Rezeptionstheorie</a:t>
            </a:r>
            <a:endParaRPr lang="el-GR" dirty="0"/>
          </a:p>
        </p:txBody>
      </p:sp>
      <p:sp>
        <p:nvSpPr>
          <p:cNvPr id="3" name="Θέση περιεχομένου 2">
            <a:extLst>
              <a:ext uri="{FF2B5EF4-FFF2-40B4-BE49-F238E27FC236}">
                <a16:creationId xmlns:a16="http://schemas.microsoft.com/office/drawing/2014/main" id="{C436ABC0-CA3E-3D48-0380-522DC6A27C50}"/>
              </a:ext>
            </a:extLst>
          </p:cNvPr>
          <p:cNvSpPr>
            <a:spLocks noGrp="1"/>
          </p:cNvSpPr>
          <p:nvPr>
            <p:ph idx="1"/>
          </p:nvPr>
        </p:nvSpPr>
        <p:spPr/>
        <p:txBody>
          <a:bodyPr/>
          <a:lstStyle/>
          <a:p>
            <a:pPr marL="228600" algn="just"/>
            <a:r>
              <a:rPr lang="de-DE" sz="2400" dirty="0">
                <a:effectLst/>
                <a:latin typeface="Times New Roman" panose="02020603050405020304" pitchFamily="18" charset="0"/>
                <a:ea typeface="Times New Roman" panose="02020603050405020304" pitchFamily="18" charset="0"/>
              </a:rPr>
              <a:t>Jauss wollte die Literaturgeschichtsschreibung erneuern durch die Einführung einer dritten Instanz:  </a:t>
            </a:r>
            <a:r>
              <a:rPr lang="de-DE" sz="2400" u="sng" dirty="0">
                <a:effectLst/>
                <a:latin typeface="Times New Roman" panose="02020603050405020304" pitchFamily="18" charset="0"/>
                <a:ea typeface="Times New Roman" panose="02020603050405020304" pitchFamily="18" charset="0"/>
              </a:rPr>
              <a:t>des Lesers. </a:t>
            </a:r>
          </a:p>
          <a:p>
            <a:pPr marL="228600" algn="just"/>
            <a:r>
              <a:rPr lang="de-DE" sz="2400" dirty="0">
                <a:effectLst/>
                <a:latin typeface="Times New Roman" panose="02020603050405020304" pitchFamily="18" charset="0"/>
                <a:ea typeface="Times New Roman" panose="02020603050405020304" pitchFamily="18" charset="0"/>
              </a:rPr>
              <a:t>Literaturgeschichte wird von Jauss als ein dynamischer Prozess aufgefasst an dem drei Faktoren gleichwertig beteiligt sind: Autor, Werk und Leser.</a:t>
            </a:r>
            <a:endParaRPr lang="el-GR" sz="2400" dirty="0">
              <a:effectLst/>
              <a:latin typeface="Times New Roman" panose="02020603050405020304" pitchFamily="18" charset="0"/>
              <a:ea typeface="Times New Roman" panose="02020603050405020304" pitchFamily="18" charset="0"/>
            </a:endParaRPr>
          </a:p>
          <a:p>
            <a:pPr marL="228600" algn="just"/>
            <a:r>
              <a:rPr lang="de-DE" sz="2400" dirty="0">
                <a:effectLst/>
                <a:latin typeface="Times New Roman" panose="02020603050405020304" pitchFamily="18" charset="0"/>
                <a:ea typeface="Times New Roman" panose="02020603050405020304" pitchFamily="18" charset="0"/>
              </a:rPr>
              <a:t>Literaturgeschichtsschreibung sollte also nach Jauss nicht nur die Entstehung, sondern auch die Rezeption, die Aufnahme der Werke berücksichtigen. Literaturgeschichtsschreibung sollte, Jauss zufolge, die Geschichte des Dialogs zw. Produktion und Rezeption darstellen.</a:t>
            </a:r>
            <a:endParaRPr lang="el-GR" sz="2400" dirty="0">
              <a:effectLst/>
              <a:latin typeface="Times New Roman" panose="02020603050405020304" pitchFamily="18" charset="0"/>
              <a:ea typeface="Times New Roman" panose="02020603050405020304" pitchFamily="18" charset="0"/>
            </a:endParaRPr>
          </a:p>
          <a:p>
            <a:endParaRPr lang="el-GR" dirty="0"/>
          </a:p>
        </p:txBody>
      </p:sp>
    </p:spTree>
    <p:extLst>
      <p:ext uri="{BB962C8B-B14F-4D97-AF65-F5344CB8AC3E}">
        <p14:creationId xmlns:p14="http://schemas.microsoft.com/office/powerpoint/2010/main" val="724306210"/>
      </p:ext>
    </p:extLst>
  </p:cSld>
  <p:clrMapOvr>
    <a:masterClrMapping/>
  </p:clrMapOvr>
</p:sld>
</file>

<file path=ppt/theme/theme1.xml><?xml version="1.0" encoding="utf-8"?>
<a:theme xmlns:a="http://schemas.openxmlformats.org/drawingml/2006/main" name="Ανασκόπηση">
  <a:themeElements>
    <a:clrScheme name="Ανασκόπηση">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Ανασκόπηση">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νασκόπηση">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156</TotalTime>
  <Words>830</Words>
  <Application>Microsoft Office PowerPoint</Application>
  <PresentationFormat>Ευρεία οθόνη</PresentationFormat>
  <Paragraphs>73</Paragraphs>
  <Slides>15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15</vt:i4>
      </vt:variant>
    </vt:vector>
  </HeadingPairs>
  <TitlesOfParts>
    <vt:vector size="19" baseType="lpstr">
      <vt:lpstr>Calibri</vt:lpstr>
      <vt:lpstr>Calibri Light</vt:lpstr>
      <vt:lpstr>Times New Roman</vt:lpstr>
      <vt:lpstr>Ανασκόπηση</vt:lpstr>
      <vt:lpstr>Einfluss. Rezeption </vt:lpstr>
      <vt:lpstr> Einfluss </vt:lpstr>
      <vt:lpstr>Einfluss</vt:lpstr>
      <vt:lpstr>Einfluss</vt:lpstr>
      <vt:lpstr>    Nachahmung  </vt:lpstr>
      <vt:lpstr> Analogien </vt:lpstr>
      <vt:lpstr>Von den Einflussstudien zur Rezeption  </vt:lpstr>
      <vt:lpstr>Hans Robert Jauss, Rezeptionstheorie</vt:lpstr>
      <vt:lpstr>Rezeptionstheorie</vt:lpstr>
      <vt:lpstr>Rezeptionstheorie</vt:lpstr>
      <vt:lpstr> Produktive Rezeption </vt:lpstr>
      <vt:lpstr>Einfluss u. Rezeption</vt:lpstr>
      <vt:lpstr>Harold Bloom, The anxiety of influence: A Theory of Poetry, 1973</vt:lpstr>
      <vt:lpstr>Harold Bloom</vt:lpstr>
      <vt:lpstr>Harold Bloom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Anastasia Antonopoulou</dc:creator>
  <cp:lastModifiedBy>Anastasia Antonopoulou</cp:lastModifiedBy>
  <cp:revision>9</cp:revision>
  <dcterms:created xsi:type="dcterms:W3CDTF">2024-10-04T06:43:58Z</dcterms:created>
  <dcterms:modified xsi:type="dcterms:W3CDTF">2024-10-11T08:01:20Z</dcterms:modified>
</cp:coreProperties>
</file>