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67" r:id="rId3"/>
    <p:sldId id="357" r:id="rId4"/>
    <p:sldId id="359" r:id="rId5"/>
    <p:sldId id="268" r:id="rId6"/>
    <p:sldId id="269" r:id="rId7"/>
    <p:sldId id="271" r:id="rId8"/>
    <p:sldId id="392" r:id="rId9"/>
    <p:sldId id="386" r:id="rId10"/>
    <p:sldId id="387" r:id="rId11"/>
    <p:sldId id="388" r:id="rId12"/>
    <p:sldId id="390" r:id="rId13"/>
    <p:sldId id="274" r:id="rId14"/>
    <p:sldId id="352" r:id="rId15"/>
    <p:sldId id="356" r:id="rId16"/>
    <p:sldId id="320" r:id="rId17"/>
    <p:sldId id="362" r:id="rId18"/>
    <p:sldId id="365" r:id="rId19"/>
    <p:sldId id="367" r:id="rId20"/>
    <p:sldId id="376" r:id="rId21"/>
    <p:sldId id="361" r:id="rId22"/>
    <p:sldId id="280" r:id="rId23"/>
    <p:sldId id="378" r:id="rId24"/>
    <p:sldId id="380" r:id="rId25"/>
    <p:sldId id="382" r:id="rId26"/>
    <p:sldId id="324" r:id="rId27"/>
    <p:sldId id="326" r:id="rId28"/>
    <p:sldId id="328" r:id="rId29"/>
    <p:sldId id="383" r:id="rId30"/>
    <p:sldId id="3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74" autoAdjust="0"/>
    <p:restoredTop sz="94660"/>
  </p:normalViewPr>
  <p:slideViewPr>
    <p:cSldViewPr>
      <p:cViewPr varScale="1">
        <p:scale>
          <a:sx n="59" d="100"/>
          <a:sy n="59" d="100"/>
        </p:scale>
        <p:origin x="79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F7471-9C03-4C4D-869B-41126416B0E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706E260-769A-4CE0-80ED-FEFF58491F4A}">
      <dgm:prSet/>
      <dgm:spPr/>
      <dgm:t>
        <a:bodyPr/>
        <a:lstStyle/>
        <a:p>
          <a:r>
            <a:rPr lang="de-DE" b="1" dirty="0"/>
            <a:t>Apollinisch</a:t>
          </a:r>
          <a:r>
            <a:rPr lang="de-DE" dirty="0"/>
            <a:t>                                               </a:t>
          </a:r>
          <a:r>
            <a:rPr lang="de-DE" b="1" dirty="0"/>
            <a:t>Dionysisch</a:t>
          </a:r>
          <a:endParaRPr lang="en-US" dirty="0"/>
        </a:p>
      </dgm:t>
    </dgm:pt>
    <dgm:pt modelId="{1808BB24-4497-424E-8CD7-2F5FDFD488FC}" type="parTrans" cxnId="{6F4698ED-807A-4489-87D8-06CF4CD126E6}">
      <dgm:prSet/>
      <dgm:spPr/>
      <dgm:t>
        <a:bodyPr/>
        <a:lstStyle/>
        <a:p>
          <a:endParaRPr lang="en-US"/>
        </a:p>
      </dgm:t>
    </dgm:pt>
    <dgm:pt modelId="{A71219C1-C208-43FE-8CB7-38981FEEBC4D}" type="sibTrans" cxnId="{6F4698ED-807A-4489-87D8-06CF4CD126E6}">
      <dgm:prSet/>
      <dgm:spPr/>
      <dgm:t>
        <a:bodyPr/>
        <a:lstStyle/>
        <a:p>
          <a:endParaRPr lang="en-US"/>
        </a:p>
      </dgm:t>
    </dgm:pt>
    <dgm:pt modelId="{1B76EAE6-954A-472A-9D26-05AF09332598}">
      <dgm:prSet/>
      <dgm:spPr/>
      <dgm:t>
        <a:bodyPr/>
        <a:lstStyle/>
        <a:p>
          <a:r>
            <a:rPr lang="de-DE" dirty="0"/>
            <a:t>Das Plastische                                             Das Musikalische</a:t>
          </a:r>
          <a:endParaRPr lang="en-US" dirty="0"/>
        </a:p>
      </dgm:t>
    </dgm:pt>
    <dgm:pt modelId="{96B60BF1-5D4B-448F-AFC2-C5144F7C3BC5}" type="parTrans" cxnId="{4A34FB1A-F813-494B-A6DA-0F2852997B70}">
      <dgm:prSet/>
      <dgm:spPr/>
      <dgm:t>
        <a:bodyPr/>
        <a:lstStyle/>
        <a:p>
          <a:endParaRPr lang="en-US"/>
        </a:p>
      </dgm:t>
    </dgm:pt>
    <dgm:pt modelId="{0B91C5D1-2D4D-4BD2-A7DB-393C698BB982}" type="sibTrans" cxnId="{4A34FB1A-F813-494B-A6DA-0F2852997B70}">
      <dgm:prSet/>
      <dgm:spPr/>
      <dgm:t>
        <a:bodyPr/>
        <a:lstStyle/>
        <a:p>
          <a:endParaRPr lang="en-US"/>
        </a:p>
      </dgm:t>
    </dgm:pt>
    <dgm:pt modelId="{C90E462A-49C8-4A26-8432-78FF28AE9BD9}">
      <dgm:prSet/>
      <dgm:spPr/>
      <dgm:t>
        <a:bodyPr/>
        <a:lstStyle/>
        <a:p>
          <a:r>
            <a:rPr lang="de-DE"/>
            <a:t>Traum                                                           Rausch</a:t>
          </a:r>
          <a:endParaRPr lang="en-US"/>
        </a:p>
      </dgm:t>
    </dgm:pt>
    <dgm:pt modelId="{2AAED183-A504-4D03-9033-47EB00148E69}" type="parTrans" cxnId="{132C46B7-B7AE-4353-BEE3-E30ABD11A30E}">
      <dgm:prSet/>
      <dgm:spPr/>
      <dgm:t>
        <a:bodyPr/>
        <a:lstStyle/>
        <a:p>
          <a:endParaRPr lang="en-US"/>
        </a:p>
      </dgm:t>
    </dgm:pt>
    <dgm:pt modelId="{0526737F-F32C-4705-A57B-0E380C8C992E}" type="sibTrans" cxnId="{132C46B7-B7AE-4353-BEE3-E30ABD11A30E}">
      <dgm:prSet/>
      <dgm:spPr/>
      <dgm:t>
        <a:bodyPr/>
        <a:lstStyle/>
        <a:p>
          <a:endParaRPr lang="en-US"/>
        </a:p>
      </dgm:t>
    </dgm:pt>
    <dgm:pt modelId="{73A25FBF-06CB-44B4-8F82-F573AB21387C}">
      <dgm:prSet/>
      <dgm:spPr/>
      <dgm:t>
        <a:bodyPr/>
        <a:lstStyle/>
        <a:p>
          <a:r>
            <a:rPr lang="de-DE"/>
            <a:t>Tag                                                                Nacht</a:t>
          </a:r>
          <a:endParaRPr lang="en-US"/>
        </a:p>
      </dgm:t>
    </dgm:pt>
    <dgm:pt modelId="{7B5474CB-291D-4B5B-8898-1605F3529294}" type="parTrans" cxnId="{B4402EF8-7276-4245-8E6B-14045E09F95C}">
      <dgm:prSet/>
      <dgm:spPr/>
      <dgm:t>
        <a:bodyPr/>
        <a:lstStyle/>
        <a:p>
          <a:endParaRPr lang="en-US"/>
        </a:p>
      </dgm:t>
    </dgm:pt>
    <dgm:pt modelId="{D1A1A82C-3DCC-493C-8D70-30E841767198}" type="sibTrans" cxnId="{B4402EF8-7276-4245-8E6B-14045E09F95C}">
      <dgm:prSet/>
      <dgm:spPr/>
      <dgm:t>
        <a:bodyPr/>
        <a:lstStyle/>
        <a:p>
          <a:endParaRPr lang="en-US"/>
        </a:p>
      </dgm:t>
    </dgm:pt>
    <dgm:pt modelId="{906D2B3F-7E24-4965-9283-685F17CB85DE}">
      <dgm:prSet/>
      <dgm:spPr/>
      <dgm:t>
        <a:bodyPr/>
        <a:lstStyle/>
        <a:p>
          <a:r>
            <a:rPr lang="de-DE" dirty="0"/>
            <a:t>Individuation                                               Aufhebung der Individuation</a:t>
          </a:r>
          <a:endParaRPr lang="en-US" dirty="0"/>
        </a:p>
      </dgm:t>
    </dgm:pt>
    <dgm:pt modelId="{64421CBC-DEF3-4C95-A148-38134A23DA39}" type="parTrans" cxnId="{A5C81324-25B8-4CE4-A4CA-9AB60D71C0D5}">
      <dgm:prSet/>
      <dgm:spPr/>
      <dgm:t>
        <a:bodyPr/>
        <a:lstStyle/>
        <a:p>
          <a:endParaRPr lang="en-US"/>
        </a:p>
      </dgm:t>
    </dgm:pt>
    <dgm:pt modelId="{C8F6DB8E-685B-4C2A-A26A-2C0BEC523486}" type="sibTrans" cxnId="{A5C81324-25B8-4CE4-A4CA-9AB60D71C0D5}">
      <dgm:prSet/>
      <dgm:spPr/>
      <dgm:t>
        <a:bodyPr/>
        <a:lstStyle/>
        <a:p>
          <a:endParaRPr lang="en-US"/>
        </a:p>
      </dgm:t>
    </dgm:pt>
    <dgm:pt modelId="{E1215753-D1D4-4808-997A-032D8303DF61}">
      <dgm:prSet/>
      <dgm:spPr/>
      <dgm:t>
        <a:bodyPr/>
        <a:lstStyle/>
        <a:p>
          <a:r>
            <a:rPr lang="de-DE"/>
            <a:t>Ordnung                                                      Chaos</a:t>
          </a:r>
          <a:endParaRPr lang="en-US"/>
        </a:p>
      </dgm:t>
    </dgm:pt>
    <dgm:pt modelId="{A0F767D5-D8D1-400C-A844-B022C44B854B}" type="parTrans" cxnId="{8A6DC2AB-0F2E-45AF-BED7-39D6099C740A}">
      <dgm:prSet/>
      <dgm:spPr/>
      <dgm:t>
        <a:bodyPr/>
        <a:lstStyle/>
        <a:p>
          <a:endParaRPr lang="en-US"/>
        </a:p>
      </dgm:t>
    </dgm:pt>
    <dgm:pt modelId="{C16A9969-75B4-4D06-9219-5C1FC528DDC3}" type="sibTrans" cxnId="{8A6DC2AB-0F2E-45AF-BED7-39D6099C740A}">
      <dgm:prSet/>
      <dgm:spPr/>
      <dgm:t>
        <a:bodyPr/>
        <a:lstStyle/>
        <a:p>
          <a:endParaRPr lang="en-US"/>
        </a:p>
      </dgm:t>
    </dgm:pt>
    <dgm:pt modelId="{B1E1E43B-859A-42DE-8C6B-42D82976450E}">
      <dgm:prSet/>
      <dgm:spPr/>
      <dgm:t>
        <a:bodyPr/>
        <a:lstStyle/>
        <a:p>
          <a:r>
            <a:rPr lang="de-DE"/>
            <a:t>Ästhetische Kategorien/  Grundtriebe in der menschlichen Seele</a:t>
          </a:r>
          <a:endParaRPr lang="en-US"/>
        </a:p>
      </dgm:t>
    </dgm:pt>
    <dgm:pt modelId="{CEFD02EF-B063-44CC-BF8E-7B59CFDEC67B}" type="parTrans" cxnId="{16D628B3-345A-403B-8901-5319B60FA8EF}">
      <dgm:prSet/>
      <dgm:spPr/>
      <dgm:t>
        <a:bodyPr/>
        <a:lstStyle/>
        <a:p>
          <a:endParaRPr lang="en-US"/>
        </a:p>
      </dgm:t>
    </dgm:pt>
    <dgm:pt modelId="{7934AED4-3158-48DE-9950-89B7D110D38E}" type="sibTrans" cxnId="{16D628B3-345A-403B-8901-5319B60FA8EF}">
      <dgm:prSet/>
      <dgm:spPr/>
      <dgm:t>
        <a:bodyPr/>
        <a:lstStyle/>
        <a:p>
          <a:endParaRPr lang="en-US"/>
        </a:p>
      </dgm:t>
    </dgm:pt>
    <dgm:pt modelId="{CCD33056-BAEF-4DC4-AD5B-FD2C352A65FC}" type="pres">
      <dgm:prSet presAssocID="{F6EF7471-9C03-4C4D-869B-41126416B0E7}" presName="vert0" presStyleCnt="0">
        <dgm:presLayoutVars>
          <dgm:dir/>
          <dgm:animOne val="branch"/>
          <dgm:animLvl val="lvl"/>
        </dgm:presLayoutVars>
      </dgm:prSet>
      <dgm:spPr/>
    </dgm:pt>
    <dgm:pt modelId="{637E4104-C0A4-4519-9D1C-B420CD5A9E20}" type="pres">
      <dgm:prSet presAssocID="{8706E260-769A-4CE0-80ED-FEFF58491F4A}" presName="thickLine" presStyleLbl="alignNode1" presStyleIdx="0" presStyleCnt="7"/>
      <dgm:spPr/>
    </dgm:pt>
    <dgm:pt modelId="{2A8221EB-1AFE-4853-84C1-D2DE309A22E0}" type="pres">
      <dgm:prSet presAssocID="{8706E260-769A-4CE0-80ED-FEFF58491F4A}" presName="horz1" presStyleCnt="0"/>
      <dgm:spPr/>
    </dgm:pt>
    <dgm:pt modelId="{A7488748-BFF4-4A31-95F7-59333C6EC785}" type="pres">
      <dgm:prSet presAssocID="{8706E260-769A-4CE0-80ED-FEFF58491F4A}" presName="tx1" presStyleLbl="revTx" presStyleIdx="0" presStyleCnt="7"/>
      <dgm:spPr/>
    </dgm:pt>
    <dgm:pt modelId="{223477A0-70A5-4FFE-B6D2-597F5919B4C5}" type="pres">
      <dgm:prSet presAssocID="{8706E260-769A-4CE0-80ED-FEFF58491F4A}" presName="vert1" presStyleCnt="0"/>
      <dgm:spPr/>
    </dgm:pt>
    <dgm:pt modelId="{3EA81967-3D45-4748-AD64-762632BC9A90}" type="pres">
      <dgm:prSet presAssocID="{1B76EAE6-954A-472A-9D26-05AF09332598}" presName="thickLine" presStyleLbl="alignNode1" presStyleIdx="1" presStyleCnt="7"/>
      <dgm:spPr/>
    </dgm:pt>
    <dgm:pt modelId="{9858B263-7114-48FA-9560-66386B549A49}" type="pres">
      <dgm:prSet presAssocID="{1B76EAE6-954A-472A-9D26-05AF09332598}" presName="horz1" presStyleCnt="0"/>
      <dgm:spPr/>
    </dgm:pt>
    <dgm:pt modelId="{98CA91BF-0623-45B1-AA1C-DAB4FB973119}" type="pres">
      <dgm:prSet presAssocID="{1B76EAE6-954A-472A-9D26-05AF09332598}" presName="tx1" presStyleLbl="revTx" presStyleIdx="1" presStyleCnt="7"/>
      <dgm:spPr/>
    </dgm:pt>
    <dgm:pt modelId="{0D454B81-8A38-4655-9874-DB2E59B59536}" type="pres">
      <dgm:prSet presAssocID="{1B76EAE6-954A-472A-9D26-05AF09332598}" presName="vert1" presStyleCnt="0"/>
      <dgm:spPr/>
    </dgm:pt>
    <dgm:pt modelId="{8DB8662F-7445-40BC-9C21-FFDED05A8E3F}" type="pres">
      <dgm:prSet presAssocID="{C90E462A-49C8-4A26-8432-78FF28AE9BD9}" presName="thickLine" presStyleLbl="alignNode1" presStyleIdx="2" presStyleCnt="7"/>
      <dgm:spPr/>
    </dgm:pt>
    <dgm:pt modelId="{8FF4C569-1465-4F4F-B80C-A95209BFE890}" type="pres">
      <dgm:prSet presAssocID="{C90E462A-49C8-4A26-8432-78FF28AE9BD9}" presName="horz1" presStyleCnt="0"/>
      <dgm:spPr/>
    </dgm:pt>
    <dgm:pt modelId="{82589970-5F19-4FA1-96CF-484D0EE2C675}" type="pres">
      <dgm:prSet presAssocID="{C90E462A-49C8-4A26-8432-78FF28AE9BD9}" presName="tx1" presStyleLbl="revTx" presStyleIdx="2" presStyleCnt="7"/>
      <dgm:spPr/>
    </dgm:pt>
    <dgm:pt modelId="{2B8ADAFC-686C-4B9B-892B-87729C9B979F}" type="pres">
      <dgm:prSet presAssocID="{C90E462A-49C8-4A26-8432-78FF28AE9BD9}" presName="vert1" presStyleCnt="0"/>
      <dgm:spPr/>
    </dgm:pt>
    <dgm:pt modelId="{258D7E98-9366-4A70-ADA0-4B3ABDC2E2A1}" type="pres">
      <dgm:prSet presAssocID="{73A25FBF-06CB-44B4-8F82-F573AB21387C}" presName="thickLine" presStyleLbl="alignNode1" presStyleIdx="3" presStyleCnt="7"/>
      <dgm:spPr/>
    </dgm:pt>
    <dgm:pt modelId="{89F67E32-A91D-485A-B954-2A5C5F586468}" type="pres">
      <dgm:prSet presAssocID="{73A25FBF-06CB-44B4-8F82-F573AB21387C}" presName="horz1" presStyleCnt="0"/>
      <dgm:spPr/>
    </dgm:pt>
    <dgm:pt modelId="{BE2109FA-5C20-4513-9995-F976744875B6}" type="pres">
      <dgm:prSet presAssocID="{73A25FBF-06CB-44B4-8F82-F573AB21387C}" presName="tx1" presStyleLbl="revTx" presStyleIdx="3" presStyleCnt="7"/>
      <dgm:spPr/>
    </dgm:pt>
    <dgm:pt modelId="{7FE30042-81EB-4B9C-BE86-E87D8EB397CB}" type="pres">
      <dgm:prSet presAssocID="{73A25FBF-06CB-44B4-8F82-F573AB21387C}" presName="vert1" presStyleCnt="0"/>
      <dgm:spPr/>
    </dgm:pt>
    <dgm:pt modelId="{726D79B4-620A-4684-909B-EE55FBF90F4D}" type="pres">
      <dgm:prSet presAssocID="{906D2B3F-7E24-4965-9283-685F17CB85DE}" presName="thickLine" presStyleLbl="alignNode1" presStyleIdx="4" presStyleCnt="7"/>
      <dgm:spPr/>
    </dgm:pt>
    <dgm:pt modelId="{7A17DDE7-F7E7-417A-9677-07263A570A91}" type="pres">
      <dgm:prSet presAssocID="{906D2B3F-7E24-4965-9283-685F17CB85DE}" presName="horz1" presStyleCnt="0"/>
      <dgm:spPr/>
    </dgm:pt>
    <dgm:pt modelId="{19C75AB0-CFAB-472A-B027-29C5F7EE3BB5}" type="pres">
      <dgm:prSet presAssocID="{906D2B3F-7E24-4965-9283-685F17CB85DE}" presName="tx1" presStyleLbl="revTx" presStyleIdx="4" presStyleCnt="7"/>
      <dgm:spPr/>
    </dgm:pt>
    <dgm:pt modelId="{7C206076-2A93-4040-90D1-3B6CC81897DB}" type="pres">
      <dgm:prSet presAssocID="{906D2B3F-7E24-4965-9283-685F17CB85DE}" presName="vert1" presStyleCnt="0"/>
      <dgm:spPr/>
    </dgm:pt>
    <dgm:pt modelId="{83A1287F-2A4A-431C-BFF5-6FE4D0F6131E}" type="pres">
      <dgm:prSet presAssocID="{E1215753-D1D4-4808-997A-032D8303DF61}" presName="thickLine" presStyleLbl="alignNode1" presStyleIdx="5" presStyleCnt="7"/>
      <dgm:spPr/>
    </dgm:pt>
    <dgm:pt modelId="{FBE03999-5BEA-4815-95BA-9F798B3DE24D}" type="pres">
      <dgm:prSet presAssocID="{E1215753-D1D4-4808-997A-032D8303DF61}" presName="horz1" presStyleCnt="0"/>
      <dgm:spPr/>
    </dgm:pt>
    <dgm:pt modelId="{DC09247A-782E-493F-A40B-50A982AE46CE}" type="pres">
      <dgm:prSet presAssocID="{E1215753-D1D4-4808-997A-032D8303DF61}" presName="tx1" presStyleLbl="revTx" presStyleIdx="5" presStyleCnt="7"/>
      <dgm:spPr/>
    </dgm:pt>
    <dgm:pt modelId="{CAB81D17-9783-4FC0-B86B-D31747315CF9}" type="pres">
      <dgm:prSet presAssocID="{E1215753-D1D4-4808-997A-032D8303DF61}" presName="vert1" presStyleCnt="0"/>
      <dgm:spPr/>
    </dgm:pt>
    <dgm:pt modelId="{37A3A0D1-A134-458F-B07A-5CA608E2131B}" type="pres">
      <dgm:prSet presAssocID="{B1E1E43B-859A-42DE-8C6B-42D82976450E}" presName="thickLine" presStyleLbl="alignNode1" presStyleIdx="6" presStyleCnt="7"/>
      <dgm:spPr/>
    </dgm:pt>
    <dgm:pt modelId="{021406F2-06F9-4B38-9436-3BF66EA098A5}" type="pres">
      <dgm:prSet presAssocID="{B1E1E43B-859A-42DE-8C6B-42D82976450E}" presName="horz1" presStyleCnt="0"/>
      <dgm:spPr/>
    </dgm:pt>
    <dgm:pt modelId="{DBEB6FFC-53F1-4572-99E4-BCBA3B1BFD92}" type="pres">
      <dgm:prSet presAssocID="{B1E1E43B-859A-42DE-8C6B-42D82976450E}" presName="tx1" presStyleLbl="revTx" presStyleIdx="6" presStyleCnt="7"/>
      <dgm:spPr/>
    </dgm:pt>
    <dgm:pt modelId="{BBC1AC4D-7181-4F71-877C-390BAD36CDAE}" type="pres">
      <dgm:prSet presAssocID="{B1E1E43B-859A-42DE-8C6B-42D82976450E}" presName="vert1" presStyleCnt="0"/>
      <dgm:spPr/>
    </dgm:pt>
  </dgm:ptLst>
  <dgm:cxnLst>
    <dgm:cxn modelId="{4A34FB1A-F813-494B-A6DA-0F2852997B70}" srcId="{F6EF7471-9C03-4C4D-869B-41126416B0E7}" destId="{1B76EAE6-954A-472A-9D26-05AF09332598}" srcOrd="1" destOrd="0" parTransId="{96B60BF1-5D4B-448F-AFC2-C5144F7C3BC5}" sibTransId="{0B91C5D1-2D4D-4BD2-A7DB-393C698BB982}"/>
    <dgm:cxn modelId="{A5C81324-25B8-4CE4-A4CA-9AB60D71C0D5}" srcId="{F6EF7471-9C03-4C4D-869B-41126416B0E7}" destId="{906D2B3F-7E24-4965-9283-685F17CB85DE}" srcOrd="4" destOrd="0" parTransId="{64421CBC-DEF3-4C95-A148-38134A23DA39}" sibTransId="{C8F6DB8E-685B-4C2A-A26A-2C0BEC523486}"/>
    <dgm:cxn modelId="{F0868926-1D82-4E59-833D-A9F2759F476F}" type="presOf" srcId="{1B76EAE6-954A-472A-9D26-05AF09332598}" destId="{98CA91BF-0623-45B1-AA1C-DAB4FB973119}" srcOrd="0" destOrd="0" presId="urn:microsoft.com/office/officeart/2008/layout/LinedList"/>
    <dgm:cxn modelId="{63898032-1BE1-49EE-BBDB-9F1DBACD3466}" type="presOf" srcId="{C90E462A-49C8-4A26-8432-78FF28AE9BD9}" destId="{82589970-5F19-4FA1-96CF-484D0EE2C675}" srcOrd="0" destOrd="0" presId="urn:microsoft.com/office/officeart/2008/layout/LinedList"/>
    <dgm:cxn modelId="{E05A0A47-C5EE-4CFB-B24D-0E25676BBAB8}" type="presOf" srcId="{E1215753-D1D4-4808-997A-032D8303DF61}" destId="{DC09247A-782E-493F-A40B-50A982AE46CE}" srcOrd="0" destOrd="0" presId="urn:microsoft.com/office/officeart/2008/layout/LinedList"/>
    <dgm:cxn modelId="{3CCCB28D-F123-4432-8B9F-3AA70DD4EE19}" type="presOf" srcId="{8706E260-769A-4CE0-80ED-FEFF58491F4A}" destId="{A7488748-BFF4-4A31-95F7-59333C6EC785}" srcOrd="0" destOrd="0" presId="urn:microsoft.com/office/officeart/2008/layout/LinedList"/>
    <dgm:cxn modelId="{D25F2897-4432-4AE8-9F0D-F5A8570585CA}" type="presOf" srcId="{73A25FBF-06CB-44B4-8F82-F573AB21387C}" destId="{BE2109FA-5C20-4513-9995-F976744875B6}" srcOrd="0" destOrd="0" presId="urn:microsoft.com/office/officeart/2008/layout/LinedList"/>
    <dgm:cxn modelId="{8A6DC2AB-0F2E-45AF-BED7-39D6099C740A}" srcId="{F6EF7471-9C03-4C4D-869B-41126416B0E7}" destId="{E1215753-D1D4-4808-997A-032D8303DF61}" srcOrd="5" destOrd="0" parTransId="{A0F767D5-D8D1-400C-A844-B022C44B854B}" sibTransId="{C16A9969-75B4-4D06-9219-5C1FC528DDC3}"/>
    <dgm:cxn modelId="{16D628B3-345A-403B-8901-5319B60FA8EF}" srcId="{F6EF7471-9C03-4C4D-869B-41126416B0E7}" destId="{B1E1E43B-859A-42DE-8C6B-42D82976450E}" srcOrd="6" destOrd="0" parTransId="{CEFD02EF-B063-44CC-BF8E-7B59CFDEC67B}" sibTransId="{7934AED4-3158-48DE-9950-89B7D110D38E}"/>
    <dgm:cxn modelId="{132C46B7-B7AE-4353-BEE3-E30ABD11A30E}" srcId="{F6EF7471-9C03-4C4D-869B-41126416B0E7}" destId="{C90E462A-49C8-4A26-8432-78FF28AE9BD9}" srcOrd="2" destOrd="0" parTransId="{2AAED183-A504-4D03-9033-47EB00148E69}" sibTransId="{0526737F-F32C-4705-A57B-0E380C8C992E}"/>
    <dgm:cxn modelId="{999BAAC0-B6D1-4FC0-9DC0-B7210F1FFD9F}" type="presOf" srcId="{B1E1E43B-859A-42DE-8C6B-42D82976450E}" destId="{DBEB6FFC-53F1-4572-99E4-BCBA3B1BFD92}" srcOrd="0" destOrd="0" presId="urn:microsoft.com/office/officeart/2008/layout/LinedList"/>
    <dgm:cxn modelId="{3097D4E0-78AC-464E-A100-8C94BF35DE69}" type="presOf" srcId="{906D2B3F-7E24-4965-9283-685F17CB85DE}" destId="{19C75AB0-CFAB-472A-B027-29C5F7EE3BB5}" srcOrd="0" destOrd="0" presId="urn:microsoft.com/office/officeart/2008/layout/LinedList"/>
    <dgm:cxn modelId="{B97DD1EA-E84A-4243-9B3C-29F1B206AD80}" type="presOf" srcId="{F6EF7471-9C03-4C4D-869B-41126416B0E7}" destId="{CCD33056-BAEF-4DC4-AD5B-FD2C352A65FC}" srcOrd="0" destOrd="0" presId="urn:microsoft.com/office/officeart/2008/layout/LinedList"/>
    <dgm:cxn modelId="{6F4698ED-807A-4489-87D8-06CF4CD126E6}" srcId="{F6EF7471-9C03-4C4D-869B-41126416B0E7}" destId="{8706E260-769A-4CE0-80ED-FEFF58491F4A}" srcOrd="0" destOrd="0" parTransId="{1808BB24-4497-424E-8CD7-2F5FDFD488FC}" sibTransId="{A71219C1-C208-43FE-8CB7-38981FEEBC4D}"/>
    <dgm:cxn modelId="{B4402EF8-7276-4245-8E6B-14045E09F95C}" srcId="{F6EF7471-9C03-4C4D-869B-41126416B0E7}" destId="{73A25FBF-06CB-44B4-8F82-F573AB21387C}" srcOrd="3" destOrd="0" parTransId="{7B5474CB-291D-4B5B-8898-1605F3529294}" sibTransId="{D1A1A82C-3DCC-493C-8D70-30E841767198}"/>
    <dgm:cxn modelId="{A05F23BC-2729-4C16-9BF6-2F1695DA79DB}" type="presParOf" srcId="{CCD33056-BAEF-4DC4-AD5B-FD2C352A65FC}" destId="{637E4104-C0A4-4519-9D1C-B420CD5A9E20}" srcOrd="0" destOrd="0" presId="urn:microsoft.com/office/officeart/2008/layout/LinedList"/>
    <dgm:cxn modelId="{FD6AE7EF-41E3-45BF-BA68-FF4CE85FB1BD}" type="presParOf" srcId="{CCD33056-BAEF-4DC4-AD5B-FD2C352A65FC}" destId="{2A8221EB-1AFE-4853-84C1-D2DE309A22E0}" srcOrd="1" destOrd="0" presId="urn:microsoft.com/office/officeart/2008/layout/LinedList"/>
    <dgm:cxn modelId="{A870FF68-9D5D-427A-821C-0177090E3411}" type="presParOf" srcId="{2A8221EB-1AFE-4853-84C1-D2DE309A22E0}" destId="{A7488748-BFF4-4A31-95F7-59333C6EC785}" srcOrd="0" destOrd="0" presId="urn:microsoft.com/office/officeart/2008/layout/LinedList"/>
    <dgm:cxn modelId="{EB26912E-47E1-4158-963F-D7D778458476}" type="presParOf" srcId="{2A8221EB-1AFE-4853-84C1-D2DE309A22E0}" destId="{223477A0-70A5-4FFE-B6D2-597F5919B4C5}" srcOrd="1" destOrd="0" presId="urn:microsoft.com/office/officeart/2008/layout/LinedList"/>
    <dgm:cxn modelId="{63D108CD-C372-433F-A9EB-6F313F85A5F7}" type="presParOf" srcId="{CCD33056-BAEF-4DC4-AD5B-FD2C352A65FC}" destId="{3EA81967-3D45-4748-AD64-762632BC9A90}" srcOrd="2" destOrd="0" presId="urn:microsoft.com/office/officeart/2008/layout/LinedList"/>
    <dgm:cxn modelId="{D40F4712-A9AB-4CE0-8039-C7FAA07B5526}" type="presParOf" srcId="{CCD33056-BAEF-4DC4-AD5B-FD2C352A65FC}" destId="{9858B263-7114-48FA-9560-66386B549A49}" srcOrd="3" destOrd="0" presId="urn:microsoft.com/office/officeart/2008/layout/LinedList"/>
    <dgm:cxn modelId="{8B25ED70-2CEF-495A-8594-E9C44BBC0994}" type="presParOf" srcId="{9858B263-7114-48FA-9560-66386B549A49}" destId="{98CA91BF-0623-45B1-AA1C-DAB4FB973119}" srcOrd="0" destOrd="0" presId="urn:microsoft.com/office/officeart/2008/layout/LinedList"/>
    <dgm:cxn modelId="{315B3B81-B5AE-4BF4-A186-8D3B86FD23A5}" type="presParOf" srcId="{9858B263-7114-48FA-9560-66386B549A49}" destId="{0D454B81-8A38-4655-9874-DB2E59B59536}" srcOrd="1" destOrd="0" presId="urn:microsoft.com/office/officeart/2008/layout/LinedList"/>
    <dgm:cxn modelId="{7B38EB39-F740-471E-B7F3-D369CF018162}" type="presParOf" srcId="{CCD33056-BAEF-4DC4-AD5B-FD2C352A65FC}" destId="{8DB8662F-7445-40BC-9C21-FFDED05A8E3F}" srcOrd="4" destOrd="0" presId="urn:microsoft.com/office/officeart/2008/layout/LinedList"/>
    <dgm:cxn modelId="{329A06CE-E17A-44AD-8333-81F3CBE0D533}" type="presParOf" srcId="{CCD33056-BAEF-4DC4-AD5B-FD2C352A65FC}" destId="{8FF4C569-1465-4F4F-B80C-A95209BFE890}" srcOrd="5" destOrd="0" presId="urn:microsoft.com/office/officeart/2008/layout/LinedList"/>
    <dgm:cxn modelId="{43AD30F0-955E-4EB6-B0A3-79E8FD50910C}" type="presParOf" srcId="{8FF4C569-1465-4F4F-B80C-A95209BFE890}" destId="{82589970-5F19-4FA1-96CF-484D0EE2C675}" srcOrd="0" destOrd="0" presId="urn:microsoft.com/office/officeart/2008/layout/LinedList"/>
    <dgm:cxn modelId="{749D39C5-AEE8-4FD4-809A-507EE32642CC}" type="presParOf" srcId="{8FF4C569-1465-4F4F-B80C-A95209BFE890}" destId="{2B8ADAFC-686C-4B9B-892B-87729C9B979F}" srcOrd="1" destOrd="0" presId="urn:microsoft.com/office/officeart/2008/layout/LinedList"/>
    <dgm:cxn modelId="{F1F68E1C-BE22-4522-B9EF-EDA5F24E2F6C}" type="presParOf" srcId="{CCD33056-BAEF-4DC4-AD5B-FD2C352A65FC}" destId="{258D7E98-9366-4A70-ADA0-4B3ABDC2E2A1}" srcOrd="6" destOrd="0" presId="urn:microsoft.com/office/officeart/2008/layout/LinedList"/>
    <dgm:cxn modelId="{BFAABA20-11C9-4823-ACC0-46BF4884FBAE}" type="presParOf" srcId="{CCD33056-BAEF-4DC4-AD5B-FD2C352A65FC}" destId="{89F67E32-A91D-485A-B954-2A5C5F586468}" srcOrd="7" destOrd="0" presId="urn:microsoft.com/office/officeart/2008/layout/LinedList"/>
    <dgm:cxn modelId="{1A46DA7E-B69D-4944-945D-E59C4012060D}" type="presParOf" srcId="{89F67E32-A91D-485A-B954-2A5C5F586468}" destId="{BE2109FA-5C20-4513-9995-F976744875B6}" srcOrd="0" destOrd="0" presId="urn:microsoft.com/office/officeart/2008/layout/LinedList"/>
    <dgm:cxn modelId="{AA750432-BE44-48AC-AF19-DA27AFF42D16}" type="presParOf" srcId="{89F67E32-A91D-485A-B954-2A5C5F586468}" destId="{7FE30042-81EB-4B9C-BE86-E87D8EB397CB}" srcOrd="1" destOrd="0" presId="urn:microsoft.com/office/officeart/2008/layout/LinedList"/>
    <dgm:cxn modelId="{857A70C8-42EF-4539-BE2B-82BDCB4DF06B}" type="presParOf" srcId="{CCD33056-BAEF-4DC4-AD5B-FD2C352A65FC}" destId="{726D79B4-620A-4684-909B-EE55FBF90F4D}" srcOrd="8" destOrd="0" presId="urn:microsoft.com/office/officeart/2008/layout/LinedList"/>
    <dgm:cxn modelId="{4D3F6F5A-19DE-481A-9685-E163DAF39878}" type="presParOf" srcId="{CCD33056-BAEF-4DC4-AD5B-FD2C352A65FC}" destId="{7A17DDE7-F7E7-417A-9677-07263A570A91}" srcOrd="9" destOrd="0" presId="urn:microsoft.com/office/officeart/2008/layout/LinedList"/>
    <dgm:cxn modelId="{1CF71B4F-6F6A-454C-AEF9-67EF2EFAD004}" type="presParOf" srcId="{7A17DDE7-F7E7-417A-9677-07263A570A91}" destId="{19C75AB0-CFAB-472A-B027-29C5F7EE3BB5}" srcOrd="0" destOrd="0" presId="urn:microsoft.com/office/officeart/2008/layout/LinedList"/>
    <dgm:cxn modelId="{D2A5DBAC-DADF-4B1C-9365-E193372B994A}" type="presParOf" srcId="{7A17DDE7-F7E7-417A-9677-07263A570A91}" destId="{7C206076-2A93-4040-90D1-3B6CC81897DB}" srcOrd="1" destOrd="0" presId="urn:microsoft.com/office/officeart/2008/layout/LinedList"/>
    <dgm:cxn modelId="{06E6E5C8-341C-43AC-9758-C68CD8617525}" type="presParOf" srcId="{CCD33056-BAEF-4DC4-AD5B-FD2C352A65FC}" destId="{83A1287F-2A4A-431C-BFF5-6FE4D0F6131E}" srcOrd="10" destOrd="0" presId="urn:microsoft.com/office/officeart/2008/layout/LinedList"/>
    <dgm:cxn modelId="{BAE2DF0A-ECEB-42F7-BF6A-2166A6DF508E}" type="presParOf" srcId="{CCD33056-BAEF-4DC4-AD5B-FD2C352A65FC}" destId="{FBE03999-5BEA-4815-95BA-9F798B3DE24D}" srcOrd="11" destOrd="0" presId="urn:microsoft.com/office/officeart/2008/layout/LinedList"/>
    <dgm:cxn modelId="{DCC73D31-2D46-428D-BD49-EA231AD967F4}" type="presParOf" srcId="{FBE03999-5BEA-4815-95BA-9F798B3DE24D}" destId="{DC09247A-782E-493F-A40B-50A982AE46CE}" srcOrd="0" destOrd="0" presId="urn:microsoft.com/office/officeart/2008/layout/LinedList"/>
    <dgm:cxn modelId="{69FEFB4B-7F67-4058-97ED-7A7586C470C2}" type="presParOf" srcId="{FBE03999-5BEA-4815-95BA-9F798B3DE24D}" destId="{CAB81D17-9783-4FC0-B86B-D31747315CF9}" srcOrd="1" destOrd="0" presId="urn:microsoft.com/office/officeart/2008/layout/LinedList"/>
    <dgm:cxn modelId="{D7B8D4E6-B54F-498B-924B-A0D306B91AF5}" type="presParOf" srcId="{CCD33056-BAEF-4DC4-AD5B-FD2C352A65FC}" destId="{37A3A0D1-A134-458F-B07A-5CA608E2131B}" srcOrd="12" destOrd="0" presId="urn:microsoft.com/office/officeart/2008/layout/LinedList"/>
    <dgm:cxn modelId="{5D2D3708-5C83-46F3-90A8-E5547E7FB6C2}" type="presParOf" srcId="{CCD33056-BAEF-4DC4-AD5B-FD2C352A65FC}" destId="{021406F2-06F9-4B38-9436-3BF66EA098A5}" srcOrd="13" destOrd="0" presId="urn:microsoft.com/office/officeart/2008/layout/LinedList"/>
    <dgm:cxn modelId="{5AD2CAC4-024C-4806-BFD7-CAA842C4B037}" type="presParOf" srcId="{021406F2-06F9-4B38-9436-3BF66EA098A5}" destId="{DBEB6FFC-53F1-4572-99E4-BCBA3B1BFD92}" srcOrd="0" destOrd="0" presId="urn:microsoft.com/office/officeart/2008/layout/LinedList"/>
    <dgm:cxn modelId="{6325574E-2FD5-4081-B5A9-1C1BF71007A7}" type="presParOf" srcId="{021406F2-06F9-4B38-9436-3BF66EA098A5}" destId="{BBC1AC4D-7181-4F71-877C-390BAD36CD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E4104-C0A4-4519-9D1C-B420CD5A9E20}">
      <dsp:nvSpPr>
        <dsp:cNvPr id="0" name=""/>
        <dsp:cNvSpPr/>
      </dsp:nvSpPr>
      <dsp:spPr>
        <a:xfrm>
          <a:off x="0" y="491"/>
          <a:ext cx="754380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88748-BFF4-4A31-95F7-59333C6EC785}">
      <dsp:nvSpPr>
        <dsp:cNvPr id="0" name=""/>
        <dsp:cNvSpPr/>
      </dsp:nvSpPr>
      <dsp:spPr>
        <a:xfrm>
          <a:off x="0" y="491"/>
          <a:ext cx="7543800"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dirty="0"/>
            <a:t>Apollinisch</a:t>
          </a:r>
          <a:r>
            <a:rPr lang="de-DE" sz="2100" kern="1200" dirty="0"/>
            <a:t>                                               </a:t>
          </a:r>
          <a:r>
            <a:rPr lang="de-DE" sz="2100" b="1" kern="1200" dirty="0"/>
            <a:t>Dionysisch</a:t>
          </a:r>
          <a:endParaRPr lang="en-US" sz="2100" kern="1200" dirty="0"/>
        </a:p>
      </dsp:txBody>
      <dsp:txXfrm>
        <a:off x="0" y="491"/>
        <a:ext cx="7543800" cy="574625"/>
      </dsp:txXfrm>
    </dsp:sp>
    <dsp:sp modelId="{3EA81967-3D45-4748-AD64-762632BC9A90}">
      <dsp:nvSpPr>
        <dsp:cNvPr id="0" name=""/>
        <dsp:cNvSpPr/>
      </dsp:nvSpPr>
      <dsp:spPr>
        <a:xfrm>
          <a:off x="0" y="575116"/>
          <a:ext cx="7543800" cy="0"/>
        </a:xfrm>
        <a:prstGeom prst="line">
          <a:avLst/>
        </a:prstGeom>
        <a:solidFill>
          <a:schemeClr val="accent5">
            <a:hueOff val="354520"/>
            <a:satOff val="-3982"/>
            <a:lumOff val="-850"/>
            <a:alphaOff val="0"/>
          </a:schemeClr>
        </a:solidFill>
        <a:ln w="15875" cap="flat" cmpd="sng" algn="ctr">
          <a:solidFill>
            <a:schemeClr val="accent5">
              <a:hueOff val="354520"/>
              <a:satOff val="-3982"/>
              <a:lumOff val="-8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A91BF-0623-45B1-AA1C-DAB4FB973119}">
      <dsp:nvSpPr>
        <dsp:cNvPr id="0" name=""/>
        <dsp:cNvSpPr/>
      </dsp:nvSpPr>
      <dsp:spPr>
        <a:xfrm>
          <a:off x="0" y="575116"/>
          <a:ext cx="7543800"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Das Plastische                                             Das Musikalische</a:t>
          </a:r>
          <a:endParaRPr lang="en-US" sz="2100" kern="1200" dirty="0"/>
        </a:p>
      </dsp:txBody>
      <dsp:txXfrm>
        <a:off x="0" y="575116"/>
        <a:ext cx="7543800" cy="574625"/>
      </dsp:txXfrm>
    </dsp:sp>
    <dsp:sp modelId="{8DB8662F-7445-40BC-9C21-FFDED05A8E3F}">
      <dsp:nvSpPr>
        <dsp:cNvPr id="0" name=""/>
        <dsp:cNvSpPr/>
      </dsp:nvSpPr>
      <dsp:spPr>
        <a:xfrm>
          <a:off x="0" y="1149741"/>
          <a:ext cx="7543800" cy="0"/>
        </a:xfrm>
        <a:prstGeom prst="line">
          <a:avLst/>
        </a:prstGeom>
        <a:solidFill>
          <a:schemeClr val="accent5">
            <a:hueOff val="709040"/>
            <a:satOff val="-7964"/>
            <a:lumOff val="-1699"/>
            <a:alphaOff val="0"/>
          </a:schemeClr>
        </a:solidFill>
        <a:ln w="15875" cap="flat" cmpd="sng" algn="ctr">
          <a:solidFill>
            <a:schemeClr val="accent5">
              <a:hueOff val="709040"/>
              <a:satOff val="-7964"/>
              <a:lumOff val="-16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89970-5F19-4FA1-96CF-484D0EE2C675}">
      <dsp:nvSpPr>
        <dsp:cNvPr id="0" name=""/>
        <dsp:cNvSpPr/>
      </dsp:nvSpPr>
      <dsp:spPr>
        <a:xfrm>
          <a:off x="0" y="1149741"/>
          <a:ext cx="7543800"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Traum                                                           Rausch</a:t>
          </a:r>
          <a:endParaRPr lang="en-US" sz="2100" kern="1200"/>
        </a:p>
      </dsp:txBody>
      <dsp:txXfrm>
        <a:off x="0" y="1149741"/>
        <a:ext cx="7543800" cy="574625"/>
      </dsp:txXfrm>
    </dsp:sp>
    <dsp:sp modelId="{258D7E98-9366-4A70-ADA0-4B3ABDC2E2A1}">
      <dsp:nvSpPr>
        <dsp:cNvPr id="0" name=""/>
        <dsp:cNvSpPr/>
      </dsp:nvSpPr>
      <dsp:spPr>
        <a:xfrm>
          <a:off x="0" y="1724367"/>
          <a:ext cx="7543800" cy="0"/>
        </a:xfrm>
        <a:prstGeom prst="line">
          <a:avLst/>
        </a:prstGeom>
        <a:solidFill>
          <a:schemeClr val="accent5">
            <a:hueOff val="1063560"/>
            <a:satOff val="-11946"/>
            <a:lumOff val="-2549"/>
            <a:alphaOff val="0"/>
          </a:schemeClr>
        </a:solidFill>
        <a:ln w="15875" cap="flat"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109FA-5C20-4513-9995-F976744875B6}">
      <dsp:nvSpPr>
        <dsp:cNvPr id="0" name=""/>
        <dsp:cNvSpPr/>
      </dsp:nvSpPr>
      <dsp:spPr>
        <a:xfrm>
          <a:off x="0" y="1724367"/>
          <a:ext cx="7543800"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Tag                                                                Nacht</a:t>
          </a:r>
          <a:endParaRPr lang="en-US" sz="2100" kern="1200"/>
        </a:p>
      </dsp:txBody>
      <dsp:txXfrm>
        <a:off x="0" y="1724367"/>
        <a:ext cx="7543800" cy="574625"/>
      </dsp:txXfrm>
    </dsp:sp>
    <dsp:sp modelId="{726D79B4-620A-4684-909B-EE55FBF90F4D}">
      <dsp:nvSpPr>
        <dsp:cNvPr id="0" name=""/>
        <dsp:cNvSpPr/>
      </dsp:nvSpPr>
      <dsp:spPr>
        <a:xfrm>
          <a:off x="0" y="2298992"/>
          <a:ext cx="7543800" cy="0"/>
        </a:xfrm>
        <a:prstGeom prst="line">
          <a:avLst/>
        </a:prstGeom>
        <a:solidFill>
          <a:schemeClr val="accent5">
            <a:hueOff val="1418080"/>
            <a:satOff val="-15927"/>
            <a:lumOff val="-3399"/>
            <a:alphaOff val="0"/>
          </a:schemeClr>
        </a:solidFill>
        <a:ln w="15875" cap="flat" cmpd="sng" algn="ctr">
          <a:solidFill>
            <a:schemeClr val="accent5">
              <a:hueOff val="1418080"/>
              <a:satOff val="-15927"/>
              <a:lumOff val="-33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75AB0-CFAB-472A-B027-29C5F7EE3BB5}">
      <dsp:nvSpPr>
        <dsp:cNvPr id="0" name=""/>
        <dsp:cNvSpPr/>
      </dsp:nvSpPr>
      <dsp:spPr>
        <a:xfrm>
          <a:off x="0" y="2298992"/>
          <a:ext cx="7543800"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Individuation                                               Aufhebung der Individuation</a:t>
          </a:r>
          <a:endParaRPr lang="en-US" sz="2100" kern="1200" dirty="0"/>
        </a:p>
      </dsp:txBody>
      <dsp:txXfrm>
        <a:off x="0" y="2298992"/>
        <a:ext cx="7543800" cy="574625"/>
      </dsp:txXfrm>
    </dsp:sp>
    <dsp:sp modelId="{83A1287F-2A4A-431C-BFF5-6FE4D0F6131E}">
      <dsp:nvSpPr>
        <dsp:cNvPr id="0" name=""/>
        <dsp:cNvSpPr/>
      </dsp:nvSpPr>
      <dsp:spPr>
        <a:xfrm>
          <a:off x="0" y="2873618"/>
          <a:ext cx="7543800" cy="0"/>
        </a:xfrm>
        <a:prstGeom prst="line">
          <a:avLst/>
        </a:prstGeom>
        <a:solidFill>
          <a:schemeClr val="accent5">
            <a:hueOff val="1772600"/>
            <a:satOff val="-19909"/>
            <a:lumOff val="-4248"/>
            <a:alphaOff val="0"/>
          </a:schemeClr>
        </a:solidFill>
        <a:ln w="15875" cap="flat" cmpd="sng" algn="ctr">
          <a:solidFill>
            <a:schemeClr val="accent5">
              <a:hueOff val="1772600"/>
              <a:satOff val="-19909"/>
              <a:lumOff val="-4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9247A-782E-493F-A40B-50A982AE46CE}">
      <dsp:nvSpPr>
        <dsp:cNvPr id="0" name=""/>
        <dsp:cNvSpPr/>
      </dsp:nvSpPr>
      <dsp:spPr>
        <a:xfrm>
          <a:off x="0" y="2873618"/>
          <a:ext cx="7543800"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Ordnung                                                      Chaos</a:t>
          </a:r>
          <a:endParaRPr lang="en-US" sz="2100" kern="1200"/>
        </a:p>
      </dsp:txBody>
      <dsp:txXfrm>
        <a:off x="0" y="2873618"/>
        <a:ext cx="7543800" cy="574625"/>
      </dsp:txXfrm>
    </dsp:sp>
    <dsp:sp modelId="{37A3A0D1-A134-458F-B07A-5CA608E2131B}">
      <dsp:nvSpPr>
        <dsp:cNvPr id="0" name=""/>
        <dsp:cNvSpPr/>
      </dsp:nvSpPr>
      <dsp:spPr>
        <a:xfrm>
          <a:off x="0" y="3448243"/>
          <a:ext cx="7543800" cy="0"/>
        </a:xfrm>
        <a:prstGeom prst="line">
          <a:avLst/>
        </a:prstGeom>
        <a:solidFill>
          <a:schemeClr val="accent5">
            <a:hueOff val="2127120"/>
            <a:satOff val="-23891"/>
            <a:lumOff val="-5098"/>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B6FFC-53F1-4572-99E4-BCBA3B1BFD92}">
      <dsp:nvSpPr>
        <dsp:cNvPr id="0" name=""/>
        <dsp:cNvSpPr/>
      </dsp:nvSpPr>
      <dsp:spPr>
        <a:xfrm>
          <a:off x="0" y="3448243"/>
          <a:ext cx="7543800"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Ästhetische Kategorien/  Grundtriebe in der menschlichen Seele</a:t>
          </a:r>
          <a:endParaRPr lang="en-US" sz="2100" kern="1200"/>
        </a:p>
      </dsp:txBody>
      <dsp:txXfrm>
        <a:off x="0" y="3448243"/>
        <a:ext cx="7543800" cy="574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BBAE4-F49E-486D-A5E7-259219A6ABE8}" type="datetimeFigureOut">
              <a:rPr lang="el-GR" smtClean="0"/>
              <a:pPr/>
              <a:t>18/10/2024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B35CF-01D0-40DA-ADB6-F14371DFC9E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10B35CF-01D0-40DA-ADB6-F14371DFC9E8}" type="slidenum">
              <a:rPr lang="el-GR" smtClean="0"/>
              <a:pPr/>
              <a:t>3</a:t>
            </a:fld>
            <a:endParaRPr lang="el-GR"/>
          </a:p>
        </p:txBody>
      </p:sp>
    </p:spTree>
    <p:extLst>
      <p:ext uri="{BB962C8B-B14F-4D97-AF65-F5344CB8AC3E}">
        <p14:creationId xmlns:p14="http://schemas.microsoft.com/office/powerpoint/2010/main" val="357471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5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73253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98324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54379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4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0631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2296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6344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365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18375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61947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342CEA3-3058-4D43-AE35-B3DA76CB4003}" type="datetimeFigureOut">
              <a:rPr lang="el-GR" smtClean="0"/>
              <a:pPr/>
              <a:t>18/10/2024</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44499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18/10/2024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54056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342CEA3-3058-4D43-AE35-B3DA76CB4003}" type="datetimeFigureOut">
              <a:rPr lang="el-GR" smtClean="0"/>
              <a:pPr/>
              <a:t>18/10/2024</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3F1D1C4-C2D9-4231-9FB2-B2D9D97AA41D}" type="slidenum">
              <a:rPr lang="el-GR" smtClean="0"/>
              <a:pPr/>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3470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ctrTitle"/>
          </p:nvPr>
        </p:nvSpPr>
        <p:spPr>
          <a:xfrm>
            <a:off x="822960" y="758952"/>
            <a:ext cx="7543800" cy="3892168"/>
          </a:xfrm>
        </p:spPr>
        <p:txBody>
          <a:bodyPr>
            <a:normAutofit/>
          </a:bodyPr>
          <a:lstStyle/>
          <a:p>
            <a:r>
              <a:rPr lang="de-DE" sz="3200" b="1" dirty="0"/>
              <a:t> </a:t>
            </a:r>
            <a:br>
              <a:rPr lang="el-GR" sz="3200" dirty="0"/>
            </a:br>
            <a:r>
              <a:rPr lang="de-DE" sz="3200" b="1" dirty="0"/>
              <a:t> </a:t>
            </a:r>
            <a:br>
              <a:rPr lang="el-GR" sz="3200" dirty="0"/>
            </a:br>
            <a:br>
              <a:rPr lang="de-DE" sz="3200" dirty="0"/>
            </a:br>
            <a:br>
              <a:rPr lang="de-DE" sz="3200" dirty="0"/>
            </a:br>
            <a:br>
              <a:rPr lang="de-DE" sz="3200" dirty="0"/>
            </a:br>
            <a:r>
              <a:rPr lang="de-DE" sz="3200" b="1" dirty="0"/>
              <a:t>Produktive Rezeption</a:t>
            </a:r>
            <a:br>
              <a:rPr lang="el-GR" sz="3200" b="1" dirty="0"/>
            </a:br>
            <a:br>
              <a:rPr lang="el-GR" sz="3200" dirty="0"/>
            </a:br>
            <a:endParaRPr lang="el-GR" sz="3200" dirty="0"/>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Υπότιτλος"/>
          <p:cNvSpPr>
            <a:spLocks noGrp="1"/>
          </p:cNvSpPr>
          <p:nvPr>
            <p:ph type="subTitle" idx="1"/>
          </p:nvPr>
        </p:nvSpPr>
        <p:spPr>
          <a:xfrm>
            <a:off x="825038" y="5225240"/>
            <a:ext cx="7543800" cy="1143000"/>
          </a:xfrm>
        </p:spPr>
        <p:txBody>
          <a:bodyPr>
            <a:normAutofit/>
          </a:bodyPr>
          <a:lstStyle/>
          <a:p>
            <a:r>
              <a:rPr lang="de-DE">
                <a:solidFill>
                  <a:srgbClr val="FFFFFF"/>
                </a:solidFill>
              </a:rPr>
              <a:t>Beispiel Elektra</a:t>
            </a:r>
            <a:endParaRPr lang="el-GR">
              <a:solidFill>
                <a:srgbClr val="FFFFFF"/>
              </a:solidFill>
            </a:endParaRP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8" name="Rectangle 2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30" name="Straight Connector 29">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CE8AA1E4-70FB-CF9D-6835-95EB0150F9FD}"/>
              </a:ext>
            </a:extLst>
          </p:cNvPr>
          <p:cNvSpPr>
            <a:spLocks noGrp="1"/>
          </p:cNvSpPr>
          <p:nvPr>
            <p:ph type="title"/>
          </p:nvPr>
        </p:nvSpPr>
        <p:spPr>
          <a:xfrm>
            <a:off x="822960" y="286603"/>
            <a:ext cx="7543800"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Johann Wolfgang von Goethe </a:t>
            </a:r>
            <a:r>
              <a:rPr lang="en-US" u="sng" kern="1200" spc="-50" baseline="0" dirty="0">
                <a:solidFill>
                  <a:schemeClr val="tx1">
                    <a:lumMod val="75000"/>
                    <a:lumOff val="25000"/>
                  </a:schemeClr>
                </a:solidFill>
                <a:latin typeface="+mj-lt"/>
                <a:ea typeface="+mj-ea"/>
                <a:cs typeface="+mj-cs"/>
              </a:rPr>
              <a:t>(</a:t>
            </a:r>
            <a:r>
              <a:rPr lang="en-US" kern="1200" spc="-50" baseline="0" dirty="0">
                <a:solidFill>
                  <a:schemeClr val="tx1">
                    <a:lumMod val="75000"/>
                    <a:lumOff val="25000"/>
                  </a:schemeClr>
                </a:solidFill>
                <a:latin typeface="+mj-lt"/>
                <a:ea typeface="+mj-ea"/>
                <a:cs typeface="+mj-cs"/>
              </a:rPr>
              <a:t>1749–1832) </a:t>
            </a:r>
          </a:p>
        </p:txBody>
      </p:sp>
      <p:pic>
        <p:nvPicPr>
          <p:cNvPr id="6" name="Θέση περιεχομένου 5" descr="Εικόνα που περιέχει ανθρώπινο πρόσωπο, πορτραίτο, άτομο, ρουχισμός&#10;&#10;Περιγραφή που δημιουργήθηκε αυτόματα">
            <a:extLst>
              <a:ext uri="{FF2B5EF4-FFF2-40B4-BE49-F238E27FC236}">
                <a16:creationId xmlns:a16="http://schemas.microsoft.com/office/drawing/2014/main" id="{337ED1E3-80AE-F559-B4E4-9CDF47695B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27763" r="27765" b="1"/>
          <a:stretch/>
        </p:blipFill>
        <p:spPr>
          <a:xfrm>
            <a:off x="807324" y="1916318"/>
            <a:ext cx="2321247" cy="3471012"/>
          </a:xfrm>
          <a:prstGeom prst="rect">
            <a:avLst/>
          </a:prstGeom>
        </p:spPr>
      </p:pic>
      <p:sp>
        <p:nvSpPr>
          <p:cNvPr id="4" name="Θέση περιεχομένου 3">
            <a:extLst>
              <a:ext uri="{FF2B5EF4-FFF2-40B4-BE49-F238E27FC236}">
                <a16:creationId xmlns:a16="http://schemas.microsoft.com/office/drawing/2014/main" id="{47203DB9-0316-02D9-79C0-4FD5EB1F3568}"/>
              </a:ext>
            </a:extLst>
          </p:cNvPr>
          <p:cNvSpPr>
            <a:spLocks noGrp="1"/>
          </p:cNvSpPr>
          <p:nvPr>
            <p:ph sz="half" idx="2"/>
          </p:nvPr>
        </p:nvSpPr>
        <p:spPr>
          <a:xfrm>
            <a:off x="3479799" y="1845734"/>
            <a:ext cx="4886961" cy="4023360"/>
          </a:xfrm>
        </p:spPr>
        <p:txBody>
          <a:bodyPr vert="horz" lIns="0" tIns="45720" rIns="0" bIns="45720" rtlCol="0">
            <a:normAutofit/>
          </a:bodyPr>
          <a:lstStyle/>
          <a:p>
            <a:r>
              <a:rPr lang="en-US" dirty="0"/>
              <a:t>Hauptvertreter der deutschen Klassik und großes Vorbild für Hofmannsthal. </a:t>
            </a:r>
          </a:p>
          <a:p>
            <a:pPr>
              <a:buFont typeface="Calibri" panose="020F0502020204030204" pitchFamily="34" charset="0"/>
              <a:buNone/>
            </a:pPr>
            <a:r>
              <a:rPr lang="en-US" dirty="0"/>
              <a:t>	Harold Bloom (</a:t>
            </a:r>
            <a:r>
              <a:rPr lang="en-US" i="1" dirty="0"/>
              <a:t>The Anxiety of Influence</a:t>
            </a:r>
            <a:r>
              <a:rPr lang="en-US" dirty="0"/>
              <a:t>) </a:t>
            </a:r>
          </a:p>
          <a:p>
            <a:pPr>
              <a:buFont typeface="Calibri" panose="020F0502020204030204" pitchFamily="34" charset="0"/>
              <a:buNone/>
            </a:pPr>
            <a:r>
              <a:rPr lang="en-US" dirty="0"/>
              <a:t>	Goethe hatte sich auch mit der griechischen Antike beschäftigt und sie zum absoluten Vorbild für seine Epoche (Weimarer Klassik, 18. Jh.) erhoben. </a:t>
            </a:r>
          </a:p>
          <a:p>
            <a:pPr>
              <a:buFont typeface="Calibri" panose="020F0502020204030204" pitchFamily="34" charset="0"/>
              <a:buNone/>
            </a:pPr>
            <a:r>
              <a:rPr lang="en-US" dirty="0"/>
              <a:t>  Die griechische Antike wurde zum Vehikel für die Darstellung der ästhetischen (Schönheit, Harmonie) und ethischen (Humanität) Ideale der deutschen Klassik. </a:t>
            </a:r>
          </a:p>
          <a:p>
            <a:endParaRPr lang="en-US" dirty="0"/>
          </a:p>
        </p:txBody>
      </p:sp>
    </p:spTree>
    <p:extLst>
      <p:ext uri="{BB962C8B-B14F-4D97-AF65-F5344CB8AC3E}">
        <p14:creationId xmlns:p14="http://schemas.microsoft.com/office/powerpoint/2010/main" val="275929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7253577-8A9D-2269-A094-AC3B3C5C8386}"/>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4100" i="1"/>
              <a:t>Goethe, Iphigenie auf Tauris</a:t>
            </a:r>
            <a:r>
              <a:rPr lang="en-US" sz="4100"/>
              <a:t> (1786)</a:t>
            </a:r>
          </a:p>
        </p:txBody>
      </p:sp>
      <p:pic>
        <p:nvPicPr>
          <p:cNvPr id="5" name="Picture 2" descr="C:\Users\Anastasia Antonopoul\Downloads\Goethe_Iphigenie_auf_Tauris_1787.jpg">
            <a:extLst>
              <a:ext uri="{FF2B5EF4-FFF2-40B4-BE49-F238E27FC236}">
                <a16:creationId xmlns:a16="http://schemas.microsoft.com/office/drawing/2014/main" id="{95DC0D95-F83B-900E-F729-B76E319A1A9B}"/>
              </a:ext>
            </a:extLst>
          </p:cNvPr>
          <p:cNvPicPr>
            <a:picLocks noGrp="1" noChangeAspect="1" noChangeArrowheads="1"/>
          </p:cNvPicPr>
          <p:nvPr>
            <p:ph sz="half" idx="1"/>
          </p:nvPr>
        </p:nvPicPr>
        <p:blipFill>
          <a:blip r:embed="rId2" cstate="print"/>
          <a:stretch>
            <a:fillRect/>
          </a:stretch>
        </p:blipFill>
        <p:spPr bwMode="auto">
          <a:xfrm>
            <a:off x="482394" y="1592604"/>
            <a:ext cx="4088720" cy="3352750"/>
          </a:xfrm>
          <a:prstGeom prst="rect">
            <a:avLst/>
          </a:prstGeom>
          <a:noFill/>
        </p:spPr>
      </p:pic>
      <p:cxnSp>
        <p:nvCxnSpPr>
          <p:cNvPr id="18" name="Straight Connector 1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759A662-9C33-2BC1-3B8B-9584AB2E44AA}"/>
              </a:ext>
            </a:extLst>
          </p:cNvPr>
          <p:cNvSpPr>
            <a:spLocks noGrp="1"/>
          </p:cNvSpPr>
          <p:nvPr>
            <p:ph sz="half" idx="2"/>
          </p:nvPr>
        </p:nvSpPr>
        <p:spPr>
          <a:xfrm>
            <a:off x="4808763" y="2198914"/>
            <a:ext cx="3845379" cy="3670180"/>
          </a:xfrm>
        </p:spPr>
        <p:txBody>
          <a:bodyPr vert="horz" lIns="0" tIns="45720" rIns="0" bIns="45720" rtlCol="0">
            <a:normAutofit/>
          </a:bodyPr>
          <a:lstStyle/>
          <a:p>
            <a:r>
              <a:rPr lang="en-US" dirty="0"/>
              <a:t>Eine von Euripides </a:t>
            </a:r>
            <a:r>
              <a:rPr lang="en-US" dirty="0" err="1"/>
              <a:t>inspirierte</a:t>
            </a:r>
            <a:r>
              <a:rPr lang="en-US" dirty="0"/>
              <a:t> </a:t>
            </a:r>
            <a:r>
              <a:rPr lang="en-US" dirty="0" err="1"/>
              <a:t>Tragödie</a:t>
            </a:r>
            <a:r>
              <a:rPr lang="en-US" dirty="0"/>
              <a:t>. </a:t>
            </a:r>
          </a:p>
          <a:p>
            <a:pPr>
              <a:buFont typeface="Calibri" panose="020F0502020204030204" pitchFamily="34" charset="0"/>
              <a:buNone/>
            </a:pPr>
            <a:r>
              <a:rPr lang="en-US" dirty="0"/>
              <a:t>	Die </a:t>
            </a:r>
            <a:r>
              <a:rPr lang="en-US" dirty="0" err="1"/>
              <a:t>Heldin</a:t>
            </a:r>
            <a:r>
              <a:rPr lang="en-US" dirty="0"/>
              <a:t> von Goethe </a:t>
            </a:r>
            <a:r>
              <a:rPr lang="en-US" dirty="0" err="1"/>
              <a:t>verkörpert</a:t>
            </a:r>
            <a:r>
              <a:rPr lang="en-US" dirty="0"/>
              <a:t> alle </a:t>
            </a:r>
            <a:r>
              <a:rPr lang="en-US" dirty="0" err="1"/>
              <a:t>Merkmale</a:t>
            </a:r>
            <a:r>
              <a:rPr lang="en-US" dirty="0"/>
              <a:t> des </a:t>
            </a:r>
            <a:r>
              <a:rPr lang="en-US" dirty="0" err="1"/>
              <a:t>Humanismus</a:t>
            </a:r>
            <a:r>
              <a:rPr lang="en-US" dirty="0"/>
              <a:t>: </a:t>
            </a:r>
            <a:r>
              <a:rPr lang="en-US" dirty="0" err="1"/>
              <a:t>Höflichkeit</a:t>
            </a:r>
            <a:r>
              <a:rPr lang="en-US" dirty="0"/>
              <a:t>, </a:t>
            </a:r>
            <a:r>
              <a:rPr lang="en-US" dirty="0" err="1"/>
              <a:t>Güte</a:t>
            </a:r>
            <a:r>
              <a:rPr lang="en-US" dirty="0"/>
              <a:t>, </a:t>
            </a:r>
            <a:r>
              <a:rPr lang="en-US" dirty="0" err="1"/>
              <a:t>Aufrichtigkeit</a:t>
            </a:r>
            <a:r>
              <a:rPr lang="en-US" dirty="0"/>
              <a:t>, Liebe, Harmonie </a:t>
            </a:r>
            <a:r>
              <a:rPr lang="en-US" dirty="0" err="1"/>
              <a:t>zwischen</a:t>
            </a:r>
            <a:r>
              <a:rPr lang="en-US" dirty="0"/>
              <a:t> Herz und </a:t>
            </a:r>
            <a:r>
              <a:rPr lang="en-US" dirty="0" err="1"/>
              <a:t>Logik</a:t>
            </a:r>
            <a:r>
              <a:rPr lang="en-US" dirty="0"/>
              <a:t>. </a:t>
            </a:r>
            <a:r>
              <a:rPr lang="en-US" dirty="0" err="1"/>
              <a:t>Aufgrund</a:t>
            </a:r>
            <a:r>
              <a:rPr lang="en-US" dirty="0"/>
              <a:t> </a:t>
            </a:r>
            <a:r>
              <a:rPr lang="en-US" dirty="0" err="1"/>
              <a:t>dieser</a:t>
            </a:r>
            <a:r>
              <a:rPr lang="en-US" dirty="0"/>
              <a:t> </a:t>
            </a:r>
            <a:r>
              <a:rPr lang="en-US" dirty="0" err="1"/>
              <a:t>Tugenden</a:t>
            </a:r>
            <a:r>
              <a:rPr lang="en-US" dirty="0"/>
              <a:t> </a:t>
            </a:r>
            <a:r>
              <a:rPr lang="en-US" dirty="0" err="1"/>
              <a:t>wird</a:t>
            </a:r>
            <a:r>
              <a:rPr lang="en-US" dirty="0"/>
              <a:t> die </a:t>
            </a:r>
            <a:r>
              <a:rPr lang="en-US" dirty="0" err="1"/>
              <a:t>Tragödie</a:t>
            </a:r>
            <a:r>
              <a:rPr lang="en-US" dirty="0"/>
              <a:t> </a:t>
            </a:r>
            <a:r>
              <a:rPr lang="en-US" dirty="0" err="1"/>
              <a:t>zu</a:t>
            </a:r>
            <a:r>
              <a:rPr lang="en-US" dirty="0"/>
              <a:t> </a:t>
            </a:r>
            <a:r>
              <a:rPr lang="en-US" dirty="0" err="1"/>
              <a:t>einem</a:t>
            </a:r>
            <a:r>
              <a:rPr lang="en-US" dirty="0"/>
              <a:t> </a:t>
            </a:r>
            <a:r>
              <a:rPr lang="en-US" dirty="0" err="1"/>
              <a:t>guten</a:t>
            </a:r>
            <a:r>
              <a:rPr lang="en-US" dirty="0"/>
              <a:t> Ende </a:t>
            </a:r>
            <a:r>
              <a:rPr lang="en-US" dirty="0" err="1"/>
              <a:t>geführt</a:t>
            </a:r>
            <a:endParaRPr lang="en-US" dirty="0"/>
          </a:p>
        </p:txBody>
      </p:sp>
      <p:sp>
        <p:nvSpPr>
          <p:cNvPr id="20" name="Rectangle 1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39099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180D2F-6D8F-81AF-B3BB-3E4B4DB11435}"/>
              </a:ext>
            </a:extLst>
          </p:cNvPr>
          <p:cNvSpPr>
            <a:spLocks noGrp="1"/>
          </p:cNvSpPr>
          <p:nvPr>
            <p:ph type="title"/>
          </p:nvPr>
        </p:nvSpPr>
        <p:spPr>
          <a:xfrm>
            <a:off x="743199" y="286603"/>
            <a:ext cx="5063240" cy="1450757"/>
          </a:xfrm>
        </p:spPr>
        <p:txBody>
          <a:bodyPr>
            <a:normAutofit/>
          </a:bodyPr>
          <a:lstStyle/>
          <a:p>
            <a:r>
              <a:rPr lang="de-DE">
                <a:solidFill>
                  <a:schemeClr val="accent2"/>
                </a:solidFill>
              </a:rPr>
              <a:t>Hofmannsthal - Goethe</a:t>
            </a:r>
            <a:endParaRPr lang="el-GR">
              <a:solidFill>
                <a:schemeClr val="accent2"/>
              </a:solidFill>
            </a:endParaRPr>
          </a:p>
        </p:txBody>
      </p:sp>
      <p:sp>
        <p:nvSpPr>
          <p:cNvPr id="3" name="Θέση περιεχομένου 2">
            <a:extLst>
              <a:ext uri="{FF2B5EF4-FFF2-40B4-BE49-F238E27FC236}">
                <a16:creationId xmlns:a16="http://schemas.microsoft.com/office/drawing/2014/main" id="{D36ADB00-9724-8F7A-A6BC-98988A8DA7C5}"/>
              </a:ext>
            </a:extLst>
          </p:cNvPr>
          <p:cNvSpPr>
            <a:spLocks noGrp="1"/>
          </p:cNvSpPr>
          <p:nvPr>
            <p:ph idx="1"/>
          </p:nvPr>
        </p:nvSpPr>
        <p:spPr>
          <a:xfrm>
            <a:off x="783153" y="2023962"/>
            <a:ext cx="5023286" cy="3845131"/>
          </a:xfrm>
        </p:spPr>
        <p:txBody>
          <a:bodyPr>
            <a:normAutofit/>
          </a:bodyPr>
          <a:lstStyle/>
          <a:p>
            <a:r>
              <a:rPr lang="de-DE"/>
              <a:t>Hofmannsthal setzt sich zu diesen Charakteristika auseinander und</a:t>
            </a:r>
            <a:r>
              <a:rPr lang="de-DE" i="1"/>
              <a:t> </a:t>
            </a:r>
            <a:r>
              <a:rPr lang="de-DE"/>
              <a:t>imaginiert als Stil etwas ganz Anderes als Goethe, er erwähnt sogar, dass er „mit Lust die Atmosphäre der Elektra als etwas Gegensätzliches zur humanen Atmosphäre der Iphigenie“ plante. Diese Stelle zeigt die Bestrebung des jüngeren Dichters nach Originalität und schöpferischer Identität.</a:t>
            </a:r>
            <a:endParaRPr lang="el-G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64992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2900">
                <a:solidFill>
                  <a:srgbClr val="FFFFFF"/>
                </a:solidFill>
              </a:rPr>
              <a:t>Hofmannsthal - Goethe</a:t>
            </a:r>
            <a:endParaRPr lang="el-GR" sz="29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a:t>Hofmannsthal rezipiert die griechische Antike anders als Goethe. </a:t>
            </a:r>
          </a:p>
          <a:p>
            <a:r>
              <a:rPr lang="de-DE"/>
              <a:t>Er trennt die Antike von den Werten des Humanismus</a:t>
            </a:r>
            <a:r>
              <a:rPr lang="el-GR"/>
              <a:t> </a:t>
            </a:r>
            <a:r>
              <a:rPr lang="de-DE"/>
              <a:t>und vom Schönheitsideal und verwendet sie, um das Gefühl und die Ästhetik seiner eigenen Epoche zum Ausdruck zu bringen: Modernismus am Anfang des 20. Jh.  </a:t>
            </a:r>
            <a:endParaRPr lang="el-GR"/>
          </a:p>
          <a:p>
            <a:r>
              <a:rPr lang="de-DE"/>
              <a:t>Hofmannsthal entwirft also ein neues Antikenbild. </a:t>
            </a:r>
            <a:endParaRPr lang="el-G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br>
              <a:rPr lang="de-DE" sz="3100" b="1">
                <a:solidFill>
                  <a:srgbClr val="FFFFFF"/>
                </a:solidFill>
              </a:rPr>
            </a:br>
            <a:br>
              <a:rPr lang="el-GR" sz="3100" b="1">
                <a:solidFill>
                  <a:srgbClr val="FFFFFF"/>
                </a:solidFill>
              </a:rPr>
            </a:br>
            <a:br>
              <a:rPr lang="el-GR" sz="3100" b="1">
                <a:solidFill>
                  <a:srgbClr val="FFFFFF"/>
                </a:solidFill>
              </a:rPr>
            </a:br>
            <a:r>
              <a:rPr lang="de-DE" sz="3100" b="1">
                <a:solidFill>
                  <a:srgbClr val="FFFFFF"/>
                </a:solidFill>
              </a:rPr>
              <a:t>Mittler zwischen Antike und Moderne</a:t>
            </a:r>
            <a:br>
              <a:rPr lang="el-GR" sz="3100">
                <a:solidFill>
                  <a:srgbClr val="FFFFFF"/>
                </a:solidFill>
              </a:rPr>
            </a:br>
            <a:endParaRPr lang="el-GR" sz="31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In </a:t>
            </a:r>
            <a:r>
              <a:rPr lang="de-DE" i="1" dirty="0"/>
              <a:t>Elektra </a:t>
            </a:r>
            <a:r>
              <a:rPr lang="de-DE" dirty="0"/>
              <a:t>gelang es Hofmannsthal einen Gegenentwurf zum Griechenlandbild </a:t>
            </a:r>
            <a:r>
              <a:rPr lang="de-DE" dirty="0" err="1"/>
              <a:t>Winckelmanns</a:t>
            </a:r>
            <a:r>
              <a:rPr lang="de-DE" dirty="0"/>
              <a:t> und Goethes unter dem Einfluss von Friedrich Nietzsche, Johann Jakob </a:t>
            </a:r>
            <a:r>
              <a:rPr lang="de-DE" dirty="0" err="1"/>
              <a:t>Bachofen</a:t>
            </a:r>
            <a:r>
              <a:rPr lang="de-DE" dirty="0"/>
              <a:t> sowie Erwin Rohde  (Baseler Kreis) zu schaffen:</a:t>
            </a:r>
            <a:endParaRPr lang="el-GR" dirty="0"/>
          </a:p>
          <a:p>
            <a:r>
              <a:rPr lang="de-DE" dirty="0"/>
              <a:t>Hofmannsthals Eklektizismus</a:t>
            </a:r>
          </a:p>
          <a:p>
            <a:r>
              <a:rPr lang="de-DE" b="1" dirty="0"/>
              <a:t>Johann Jakob </a:t>
            </a:r>
            <a:r>
              <a:rPr lang="de-DE" b="1" dirty="0" err="1"/>
              <a:t>Bachofen</a:t>
            </a:r>
            <a:r>
              <a:rPr lang="de-DE" dirty="0"/>
              <a:t>, </a:t>
            </a:r>
            <a:r>
              <a:rPr lang="de-DE" i="1" dirty="0"/>
              <a:t>Das Mutterrecht </a:t>
            </a:r>
            <a:r>
              <a:rPr lang="de-DE" dirty="0"/>
              <a:t>(</a:t>
            </a:r>
            <a:r>
              <a:rPr lang="el-GR" dirty="0"/>
              <a:t>1861</a:t>
            </a:r>
            <a:r>
              <a:rPr lang="de-DE" dirty="0"/>
              <a:t>)</a:t>
            </a:r>
            <a:endParaRPr lang="de-DE" i="1" dirty="0"/>
          </a:p>
          <a:p>
            <a:r>
              <a:rPr lang="de-DE" b="1" dirty="0"/>
              <a:t>Friedrich Nietzsche</a:t>
            </a:r>
            <a:r>
              <a:rPr lang="de-DE" dirty="0"/>
              <a:t>, </a:t>
            </a:r>
            <a:r>
              <a:rPr lang="de-DE" i="1" dirty="0"/>
              <a:t>Die Geburt der Tragödie aus dem Geiste der Musik </a:t>
            </a:r>
            <a:r>
              <a:rPr lang="de-DE" dirty="0"/>
              <a:t>(1872)</a:t>
            </a:r>
          </a:p>
          <a:p>
            <a:r>
              <a:rPr lang="de-DE" b="1" dirty="0"/>
              <a:t>Erwin Rohde</a:t>
            </a:r>
            <a:r>
              <a:rPr lang="de-DE" dirty="0"/>
              <a:t>, </a:t>
            </a:r>
            <a:r>
              <a:rPr lang="de-DE" i="1" dirty="0"/>
              <a:t>Psyche. </a:t>
            </a:r>
            <a:r>
              <a:rPr lang="de-DE" i="1" dirty="0" err="1"/>
              <a:t>Seelencult</a:t>
            </a:r>
            <a:r>
              <a:rPr lang="de-DE" i="1" dirty="0"/>
              <a:t> und Unsterblichkeitsglaube der Griechen </a:t>
            </a:r>
            <a:r>
              <a:rPr lang="de-DE" dirty="0"/>
              <a:t>(1894)</a:t>
            </a:r>
          </a:p>
          <a:p>
            <a:endParaRPr lang="de-DE" dirty="0"/>
          </a:p>
          <a:p>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b="1" dirty="0"/>
              <a:t>Bachofen</a:t>
            </a:r>
            <a:r>
              <a:rPr lang="el-GR" b="1" dirty="0"/>
              <a:t>, </a:t>
            </a:r>
            <a:r>
              <a:rPr lang="de-DE" b="1" dirty="0"/>
              <a:t>Nietzsche</a:t>
            </a:r>
            <a:r>
              <a:rPr lang="el-GR" b="1" dirty="0"/>
              <a:t>, </a:t>
            </a:r>
            <a:r>
              <a:rPr lang="de-DE" b="1" dirty="0"/>
              <a:t>Rohde</a:t>
            </a:r>
            <a:endParaRPr lang="el-GR" dirty="0"/>
          </a:p>
        </p:txBody>
      </p:sp>
      <p:sp>
        <p:nvSpPr>
          <p:cNvPr id="3" name="2 - Θέση περιεχομένου"/>
          <p:cNvSpPr>
            <a:spLocks noGrp="1"/>
          </p:cNvSpPr>
          <p:nvPr>
            <p:ph idx="1"/>
          </p:nvPr>
        </p:nvSpPr>
        <p:spPr/>
        <p:txBody>
          <a:bodyPr>
            <a:normAutofit lnSpcReduction="10000"/>
          </a:bodyPr>
          <a:lstStyle/>
          <a:p>
            <a:r>
              <a:rPr lang="de-DE" b="1" dirty="0">
                <a:solidFill>
                  <a:schemeClr val="tx1"/>
                </a:solidFill>
              </a:rPr>
              <a:t>Diese Theoretiker fokussieren ihr Interesse für die Antike nicht auf das strahlende </a:t>
            </a:r>
            <a:r>
              <a:rPr lang="de-DE" b="1" dirty="0" err="1">
                <a:solidFill>
                  <a:schemeClr val="tx1"/>
                </a:solidFill>
              </a:rPr>
              <a:t>perikleische</a:t>
            </a:r>
            <a:r>
              <a:rPr lang="de-DE" b="1" dirty="0">
                <a:solidFill>
                  <a:schemeClr val="tx1"/>
                </a:solidFill>
              </a:rPr>
              <a:t> Jahrhundert, sondern auf die Erforschung der Anfänge. </a:t>
            </a:r>
          </a:p>
          <a:p>
            <a:r>
              <a:rPr lang="de-DE" b="1" dirty="0">
                <a:solidFill>
                  <a:schemeClr val="tx1"/>
                </a:solidFill>
              </a:rPr>
              <a:t>Friedrich Nietzsche erforscht den Ursprung der Tragödie, </a:t>
            </a:r>
          </a:p>
          <a:p>
            <a:r>
              <a:rPr lang="de-DE" dirty="0">
                <a:solidFill>
                  <a:schemeClr val="tx1"/>
                </a:solidFill>
              </a:rPr>
              <a:t>J. J. </a:t>
            </a:r>
            <a:r>
              <a:rPr lang="de-DE" b="1" dirty="0">
                <a:solidFill>
                  <a:schemeClr val="tx1"/>
                </a:solidFill>
              </a:rPr>
              <a:t>Bachofen rekonstruiert auf der Basis der Mythen und der archaischen Symbole die erste Kulturstufe der Menschheit und </a:t>
            </a:r>
          </a:p>
          <a:p>
            <a:r>
              <a:rPr lang="de-DE" b="1" dirty="0">
                <a:solidFill>
                  <a:schemeClr val="tx1"/>
                </a:solidFill>
              </a:rPr>
              <a:t>Erwin Rohde die archaische Religiosität. </a:t>
            </a:r>
          </a:p>
          <a:p>
            <a:r>
              <a:rPr lang="de-DE" b="1" dirty="0">
                <a:solidFill>
                  <a:schemeClr val="tx1"/>
                </a:solidFill>
              </a:rPr>
              <a:t>Gleichzeitig aber kommen dabei uralte Elemente der menschlichen Existenz ans Licht, immer noch präsent als  verborgene Kräfte im Inneren des modernen Menschen. Diese Betrachtungsweise verbindet die Antike mit modernen Fragestellungen. So übt sie eine besondere Anziehungskraft auf Hugo von Hofmannsthal. </a:t>
            </a:r>
            <a:endParaRPr lang="el-GR"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822960" y="286603"/>
            <a:ext cx="7543800" cy="1450757"/>
          </a:xfrm>
        </p:spPr>
        <p:txBody>
          <a:bodyPr>
            <a:normAutofit/>
          </a:bodyPr>
          <a:lstStyle/>
          <a:p>
            <a:r>
              <a:rPr lang="de-DE" sz="3400" dirty="0"/>
              <a:t>Friedrich Nietzsche, </a:t>
            </a:r>
            <a:r>
              <a:rPr lang="de-DE" sz="3400" i="1" dirty="0"/>
              <a:t>Die Geburt der Tragödie aus dem Geiste der Musik </a:t>
            </a:r>
            <a:r>
              <a:rPr lang="de-DE" sz="3400" dirty="0"/>
              <a:t>(1872)</a:t>
            </a:r>
            <a:endParaRPr lang="el-GR" sz="3400" dirty="0"/>
          </a:p>
        </p:txBody>
      </p:sp>
      <p:sp>
        <p:nvSpPr>
          <p:cNvPr id="20" name="Rectangle 19">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5" name="2 - Θέση περιεχομένου">
            <a:extLst>
              <a:ext uri="{FF2B5EF4-FFF2-40B4-BE49-F238E27FC236}">
                <a16:creationId xmlns:a16="http://schemas.microsoft.com/office/drawing/2014/main" id="{8F99D5C6-8C60-4274-4C3A-BA636C1D66B0}"/>
              </a:ext>
            </a:extLst>
          </p:cNvPr>
          <p:cNvGraphicFramePr>
            <a:graphicFrameLocks noGrp="1"/>
          </p:cNvGraphicFramePr>
          <p:nvPr>
            <p:ph idx="1"/>
            <p:extLst>
              <p:ext uri="{D42A27DB-BD31-4B8C-83A1-F6EECF244321}">
                <p14:modId xmlns:p14="http://schemas.microsoft.com/office/powerpoint/2010/main" val="4230198701"/>
              </p:ext>
            </p:extLst>
          </p:nvPr>
        </p:nvGraphicFramePr>
        <p:xfrm>
          <a:off x="822960" y="1845734"/>
          <a:ext cx="75438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3886200" y="634946"/>
            <a:ext cx="4776107"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J. J. Bachofen, ,</a:t>
            </a:r>
            <a:r>
              <a:rPr lang="en-US" i="1" kern="1200" spc="-50" baseline="0" dirty="0">
                <a:solidFill>
                  <a:schemeClr val="tx1">
                    <a:lumMod val="75000"/>
                    <a:lumOff val="25000"/>
                  </a:schemeClr>
                </a:solidFill>
                <a:latin typeface="+mj-lt"/>
                <a:ea typeface="+mj-ea"/>
                <a:cs typeface="+mj-cs"/>
              </a:rPr>
              <a:t>Das Mutterrecht</a:t>
            </a:r>
            <a:endParaRPr lang="en-US" kern="1200" spc="-50" baseline="0" dirty="0">
              <a:solidFill>
                <a:schemeClr val="tx1">
                  <a:lumMod val="75000"/>
                  <a:lumOff val="25000"/>
                </a:schemeClr>
              </a:solidFill>
              <a:latin typeface="+mj-lt"/>
              <a:ea typeface="+mj-ea"/>
              <a:cs typeface="+mj-cs"/>
            </a:endParaRPr>
          </a:p>
        </p:txBody>
      </p:sp>
      <p:pic>
        <p:nvPicPr>
          <p:cNvPr id="5" name="Picture 3" descr="C:\Users\Anastasia Antonopoul\Downloads\Johann_Jakob_Bachofen.png"/>
          <p:cNvPicPr>
            <a:picLocks noGrp="1" noChangeAspect="1" noChangeArrowheads="1"/>
          </p:cNvPicPr>
          <p:nvPr>
            <p:ph sz="half" idx="1"/>
          </p:nvPr>
        </p:nvPicPr>
        <p:blipFill>
          <a:blip r:embed="rId2" cstate="print"/>
          <a:srcRect l="11418" r="25658" b="-2"/>
          <a:stretch/>
        </p:blipFill>
        <p:spPr bwMode="auto">
          <a:xfrm>
            <a:off x="20" y="-12128"/>
            <a:ext cx="3490702" cy="6870127"/>
          </a:xfrm>
          <a:prstGeom prst="rect">
            <a:avLst/>
          </a:prstGeom>
          <a:noFill/>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3 - Θέση περιεχομένου"/>
          <p:cNvSpPr>
            <a:spLocks noGrp="1"/>
          </p:cNvSpPr>
          <p:nvPr>
            <p:ph sz="half" idx="2"/>
          </p:nvPr>
        </p:nvSpPr>
        <p:spPr>
          <a:xfrm>
            <a:off x="3886200" y="2198914"/>
            <a:ext cx="4776107" cy="3670180"/>
          </a:xfrm>
        </p:spPr>
        <p:txBody>
          <a:bodyPr vert="horz" lIns="0" tIns="45720" rIns="0" bIns="45720" rtlCol="0">
            <a:normAutofit/>
          </a:bodyPr>
          <a:lstStyle/>
          <a:p>
            <a:r>
              <a:rPr lang="en-US" dirty="0"/>
              <a:t>„Da ist dann J. J. Bachofen. Ich war ein noch junger Mensch, als mir das gewaltige Mythenwerk ,</a:t>
            </a:r>
            <a:r>
              <a:rPr lang="en-US" i="1" dirty="0"/>
              <a:t>Das Mutterrecht</a:t>
            </a:r>
            <a:r>
              <a:rPr lang="en-US" dirty="0"/>
              <a:t>, in die Hand kam. […] Es war noch ein Exemplar der völlig vergriffenen Ausgabe von 1862, […] der durch die Witwe veranstaltete Neudruck von 1897 existierte noch nicht. </a:t>
            </a:r>
          </a:p>
          <a:p>
            <a:r>
              <a:rPr lang="en-US" dirty="0"/>
              <a:t>Was das Buch mir bedeutete, läßt sich kaum sagen. Ich rechne diesen Mann seit damals wahrhaft zu meinen Lehrern und Wohltätern und ausgelesen habe ich seine Bücher bis heute noch nicht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3731078" y="634946"/>
            <a:ext cx="4931229"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Hofmannsthal</a:t>
            </a:r>
          </a:p>
        </p:txBody>
      </p:sp>
      <p:pic>
        <p:nvPicPr>
          <p:cNvPr id="5" name="Picture 2" descr="C:\Users\Anastasia Antonopoul\Downloads\das-mutterrecht_9783518277355_cover.jpg"/>
          <p:cNvPicPr>
            <a:picLocks noGrp="1" noChangeAspect="1" noChangeArrowheads="1"/>
          </p:cNvPicPr>
          <p:nvPr>
            <p:ph sz="half" idx="1"/>
          </p:nvPr>
        </p:nvPicPr>
        <p:blipFill>
          <a:blip r:embed="rId2" cstate="print"/>
          <a:srcRect l="7295" r="133"/>
          <a:stretch/>
        </p:blipFill>
        <p:spPr bwMode="auto">
          <a:xfrm>
            <a:off x="475499" y="640081"/>
            <a:ext cx="3000986" cy="5314406"/>
          </a:xfrm>
          <a:prstGeom prst="rect">
            <a:avLst/>
          </a:prstGeom>
          <a:noFill/>
        </p:spPr>
      </p:pic>
      <p:cxnSp>
        <p:nvCxnSpPr>
          <p:cNvPr id="18" name="Straight Connector 17">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3 - Θέση περιεχομένου"/>
          <p:cNvSpPr>
            <a:spLocks noGrp="1"/>
          </p:cNvSpPr>
          <p:nvPr>
            <p:ph sz="half" idx="2"/>
          </p:nvPr>
        </p:nvSpPr>
        <p:spPr>
          <a:xfrm>
            <a:off x="3731076" y="2198914"/>
            <a:ext cx="4931230" cy="3670180"/>
          </a:xfrm>
        </p:spPr>
        <p:txBody>
          <a:bodyPr vert="horz" lIns="0" tIns="45720" rIns="0" bIns="45720" rtlCol="0">
            <a:normAutofit/>
          </a:bodyPr>
          <a:lstStyle/>
          <a:p>
            <a:r>
              <a:rPr lang="en-US" dirty="0"/>
              <a:t>„In</a:t>
            </a:r>
            <a:r>
              <a:rPr lang="en-US" b="1" dirty="0"/>
              <a:t> </a:t>
            </a:r>
            <a:r>
              <a:rPr lang="en-US" dirty="0"/>
              <a:t>diesem Buch ist ein ganz besonderes, helles und doch ehrerbietiges Licht geworfen auf </a:t>
            </a:r>
            <a:r>
              <a:rPr lang="en-US" u="sng" dirty="0"/>
              <a:t>die großen Geheimnisse</a:t>
            </a:r>
            <a:r>
              <a:rPr lang="en-US" b="1" u="sng" dirty="0"/>
              <a:t>,</a:t>
            </a:r>
            <a:r>
              <a:rPr lang="en-US" u="sng" dirty="0"/>
              <a:t> welche unter den Fundamenten der griechischen Tragödie – oft den Tragikern selber nicht ganz mehr verständlich – liegen und schlafen wie die heiligen Schlangen.</a:t>
            </a:r>
            <a:r>
              <a:rPr lang="en-US" dirty="0"/>
              <a:t> Diese Welt hat für mich als Dichter eine besondere Anziehung, es ist eine Welt zu der ich vielleicht Zutritt habe, als ein Später freilich, der nur mehr abspiegelt. „</a:t>
            </a:r>
          </a:p>
          <a:p>
            <a:endParaRPr lang="en-US" dirty="0"/>
          </a:p>
        </p:txBody>
      </p:sp>
      <p:sp>
        <p:nvSpPr>
          <p:cNvPr id="20" name="Rectangle 19">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Erwin Rohde</a:t>
            </a:r>
            <a:endParaRPr lang="el-GR" dirty="0"/>
          </a:p>
        </p:txBody>
      </p:sp>
      <p:sp>
        <p:nvSpPr>
          <p:cNvPr id="3" name="2 - Θέση κειμένου"/>
          <p:cNvSpPr>
            <a:spLocks noGrp="1"/>
          </p:cNvSpPr>
          <p:nvPr>
            <p:ph type="body" idx="1"/>
          </p:nvPr>
        </p:nvSpPr>
        <p:spPr/>
        <p:txBody>
          <a:bodyPr>
            <a:normAutofit fontScale="92500" lnSpcReduction="20000"/>
          </a:bodyPr>
          <a:lstStyle/>
          <a:p>
            <a:r>
              <a:rPr lang="de-DE" dirty="0"/>
              <a:t>Erwin Rohde </a:t>
            </a:r>
            <a:endParaRPr lang="el-GR" dirty="0"/>
          </a:p>
        </p:txBody>
      </p:sp>
      <p:pic>
        <p:nvPicPr>
          <p:cNvPr id="1026" name="Picture 2" descr="C:\Users\Anastasia Antonopoul\Downloads\Erwin_Rohde_-_Imagines_philologorum.jpg"/>
          <p:cNvPicPr>
            <a:picLocks noGrp="1" noChangeAspect="1" noChangeArrowheads="1"/>
          </p:cNvPicPr>
          <p:nvPr>
            <p:ph sz="half" idx="2"/>
          </p:nvPr>
        </p:nvPicPr>
        <p:blipFill>
          <a:blip r:embed="rId2" cstate="print"/>
          <a:srcRect/>
          <a:stretch>
            <a:fillRect/>
          </a:stretch>
        </p:blipFill>
        <p:spPr bwMode="auto">
          <a:xfrm>
            <a:off x="815785" y="2174875"/>
            <a:ext cx="3323018" cy="3951288"/>
          </a:xfrm>
          <a:prstGeom prst="rect">
            <a:avLst/>
          </a:prstGeom>
          <a:noFill/>
        </p:spPr>
      </p:pic>
      <p:sp>
        <p:nvSpPr>
          <p:cNvPr id="5" name="4 - Θέση κειμένου"/>
          <p:cNvSpPr>
            <a:spLocks noGrp="1"/>
          </p:cNvSpPr>
          <p:nvPr>
            <p:ph type="body" sz="quarter" idx="3"/>
          </p:nvPr>
        </p:nvSpPr>
        <p:spPr/>
        <p:txBody>
          <a:bodyPr>
            <a:normAutofit fontScale="92500" lnSpcReduction="20000"/>
          </a:bodyPr>
          <a:lstStyle/>
          <a:p>
            <a:r>
              <a:rPr lang="de-DE" i="1" dirty="0"/>
              <a:t>Psyche. Seelenkult und Unsterblichkeitsglaube der Griechen</a:t>
            </a:r>
            <a:endParaRPr lang="el-GR" i="1" dirty="0"/>
          </a:p>
        </p:txBody>
      </p:sp>
      <p:pic>
        <p:nvPicPr>
          <p:cNvPr id="1028" name="Picture 4" descr="C:\Users\Anastasia Antonopoul\Downloads\9991331-L.jpg"/>
          <p:cNvPicPr>
            <a:picLocks noGrp="1" noChangeAspect="1" noChangeArrowheads="1"/>
          </p:cNvPicPr>
          <p:nvPr>
            <p:ph sz="quarter" idx="4"/>
          </p:nvPr>
        </p:nvPicPr>
        <p:blipFill>
          <a:blip r:embed="rId3" cstate="print"/>
          <a:srcRect/>
          <a:stretch>
            <a:fillRect/>
          </a:stretch>
        </p:blipFill>
        <p:spPr bwMode="auto">
          <a:xfrm>
            <a:off x="5484812" y="2245519"/>
            <a:ext cx="2362200" cy="381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2900" b="1">
                <a:solidFill>
                  <a:srgbClr val="FFFFFF"/>
                </a:solidFill>
              </a:rPr>
              <a:t>Hugo von Hofmannsthal, </a:t>
            </a:r>
            <a:r>
              <a:rPr lang="de-DE" sz="2900" b="1" i="1">
                <a:solidFill>
                  <a:srgbClr val="FFFFFF"/>
                </a:solidFill>
              </a:rPr>
              <a:t>Elektra </a:t>
            </a:r>
            <a:r>
              <a:rPr lang="de-DE" sz="2900" b="1">
                <a:solidFill>
                  <a:srgbClr val="FFFFFF"/>
                </a:solidFill>
              </a:rPr>
              <a:t>(1903)</a:t>
            </a:r>
            <a:br>
              <a:rPr lang="el-GR" sz="2900">
                <a:solidFill>
                  <a:srgbClr val="FFFFFF"/>
                </a:solidFill>
              </a:rPr>
            </a:br>
            <a:endParaRPr lang="el-GR" sz="29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b="1"/>
              <a:t>Produktive Rezeption </a:t>
            </a:r>
            <a:r>
              <a:rPr lang="de-DE"/>
              <a:t>ist die bewusste Auseinandersetzung eines Autors mit einem früheren Text eines anderen Autors. </a:t>
            </a:r>
          </a:p>
          <a:p>
            <a:r>
              <a:rPr lang="de-DE"/>
              <a:t>Diese Auseinandersetzung wird als </a:t>
            </a:r>
            <a:r>
              <a:rPr lang="de-DE" i="1"/>
              <a:t>Dialog </a:t>
            </a:r>
            <a:r>
              <a:rPr lang="de-DE"/>
              <a:t>zwischen Texten und Autoren verstanden. </a:t>
            </a:r>
            <a:endParaRPr lang="el-G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3100">
                <a:solidFill>
                  <a:srgbClr val="FFFFFF"/>
                </a:solidFill>
              </a:rPr>
              <a:t>Sigmund Freud</a:t>
            </a:r>
            <a:endParaRPr lang="el-GR" sz="31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Die moderne Elektra wurde auch in Bezug auf die frühen Werke </a:t>
            </a:r>
            <a:endParaRPr lang="de-DE"/>
          </a:p>
          <a:p>
            <a:r>
              <a:rPr lang="de-DE" dirty="0"/>
              <a:t>Sigmund Freuds </a:t>
            </a:r>
            <a:endParaRPr lang="de-DE"/>
          </a:p>
          <a:p>
            <a:r>
              <a:rPr lang="de-DE" i="1" dirty="0"/>
              <a:t>Studien über Hysterie</a:t>
            </a:r>
            <a:r>
              <a:rPr lang="de-DE" dirty="0"/>
              <a:t> (1895) </a:t>
            </a:r>
            <a:endParaRPr lang="de-DE"/>
          </a:p>
          <a:p>
            <a:r>
              <a:rPr lang="de-DE" dirty="0"/>
              <a:t>und </a:t>
            </a:r>
            <a:endParaRPr lang="de-DE"/>
          </a:p>
          <a:p>
            <a:r>
              <a:rPr lang="de-DE" i="1" dirty="0"/>
              <a:t>Traumdeutung</a:t>
            </a:r>
            <a:r>
              <a:rPr lang="de-DE" dirty="0"/>
              <a:t> (1900) </a:t>
            </a:r>
            <a:endParaRPr lang="de-DE"/>
          </a:p>
          <a:p>
            <a:pPr>
              <a:buNone/>
            </a:pPr>
            <a:r>
              <a:rPr lang="de-DE" dirty="0"/>
              <a:t>	konzipiert als eine Figur mit einer krankhaften Liebe zum Vater (eigentlich Fixierung auf den Vater). </a:t>
            </a:r>
            <a:endParaRPr lang="de-DE"/>
          </a:p>
          <a:p>
            <a:pPr>
              <a:buNone/>
            </a:pPr>
            <a:r>
              <a:rPr lang="de-DE" dirty="0"/>
              <a:t>Seine Ermordung bleibt für Elektra eine traumatische Erfahrung, die sie nicht überwinden kann. </a:t>
            </a:r>
            <a:endParaRPr lang="el-G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1500">
                <a:solidFill>
                  <a:srgbClr val="FFFFFF"/>
                </a:solidFill>
              </a:rPr>
              <a:t>„</a:t>
            </a:r>
            <a:r>
              <a:rPr lang="de-DE" sz="1500" b="1">
                <a:solidFill>
                  <a:srgbClr val="FFFFFF"/>
                </a:solidFill>
              </a:rPr>
              <a:t>Wir müssen uns den Schauer des Mythos neu schaffen“ (Hofmannsthal:Verteidigung der Elektra)</a:t>
            </a:r>
            <a:endParaRPr lang="el-GR" sz="1500" b="1">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sz="1700" dirty="0"/>
              <a:t>Wir müssen uns den Schauer des Mythos neu schaffen. </a:t>
            </a:r>
            <a:r>
              <a:rPr lang="en-US" sz="1700" dirty="0"/>
              <a:t>[…] </a:t>
            </a:r>
            <a:r>
              <a:rPr lang="de-DE" sz="1700" dirty="0"/>
              <a:t>Gestalten der </a:t>
            </a:r>
            <a:r>
              <a:rPr lang="de-DE" sz="1700" dirty="0" err="1"/>
              <a:t>Goetheschen</a:t>
            </a:r>
            <a:r>
              <a:rPr lang="de-DE" sz="1700" dirty="0"/>
              <a:t> Iphigenie nur leicht getaucht in ihr Geschick. Erleben es nur gleichnishaft. Wie Goethe überhaupt das Tragische fernlag. </a:t>
            </a:r>
            <a:endParaRPr lang="el-GR" sz="1700" dirty="0"/>
          </a:p>
          <a:p>
            <a:r>
              <a:rPr lang="de-DE" sz="1700" dirty="0"/>
              <a:t>Ich habe die Gestalten nicht berührt. Nur den Mantel von Worten, den ihr bronzenes Dasein um hat, habe ich anders gefaltet, so dass die </a:t>
            </a:r>
            <a:r>
              <a:rPr lang="de-DE" sz="1700" dirty="0" err="1"/>
              <a:t>advokatorischen</a:t>
            </a:r>
            <a:r>
              <a:rPr lang="de-DE" sz="1700" dirty="0"/>
              <a:t> Stellen ins Dunkel gebracht und die poetischen, ans Gemüt sprechenden vom Licht ausgebreitet. </a:t>
            </a:r>
            <a:endParaRPr lang="el-GR" sz="1700" dirty="0"/>
          </a:p>
          <a:p>
            <a:r>
              <a:rPr lang="de-DE" sz="1700" dirty="0"/>
              <a:t> Wenn Philologen, Altertumskenner etc. für die unbedingte Erhaltung des Alten sorgen, so </a:t>
            </a:r>
            <a:r>
              <a:rPr lang="de-DE" sz="1700" dirty="0" err="1"/>
              <a:t>muß</a:t>
            </a:r>
            <a:r>
              <a:rPr lang="de-DE" sz="1700" dirty="0"/>
              <a:t> auch eine Instanz da sein, die unbedingt für </a:t>
            </a:r>
            <a:r>
              <a:rPr lang="de-DE" sz="1700" u="sng" dirty="0"/>
              <a:t>das Lebendige </a:t>
            </a:r>
            <a:r>
              <a:rPr lang="de-DE" sz="1700" dirty="0"/>
              <a:t>sorgt.</a:t>
            </a:r>
          </a:p>
          <a:p>
            <a:endParaRPr lang="el-GR" sz="1700" dirty="0"/>
          </a:p>
          <a:p>
            <a:r>
              <a:rPr lang="de-DE" sz="1700" dirty="0"/>
              <a:t>Uns sind tragische Figuren wie Taucher, die wir in die Abgründe des Lebens hinablassen -magische Figuren sind sie, wie der Schlüssel Salomonis, die uns die Kreise der Hölle aufschließen.</a:t>
            </a:r>
            <a:endParaRPr lang="el-GR"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2900">
                <a:solidFill>
                  <a:srgbClr val="FFFFFF"/>
                </a:solidFill>
              </a:rPr>
              <a:t>Hofmannsthal</a:t>
            </a:r>
            <a:endParaRPr lang="el-GR" sz="29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Mit dem Ziel durch die tragischen Figuren der Antike die Tiefe und die dunklen Seiten der modernen menschlichen Seele zu entdecken, führt Hofmannsthal die thematischen Aspekte der griechischen Tragödie zum Äußersten, so dass in seinem Werk die Leidenschaft, die Wildheit, die Dunkelheit, die Rache und der Tod vorherrschen. </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7543800" cy="1143000"/>
          </a:xfrm>
        </p:spPr>
        <p:txBody>
          <a:bodyPr>
            <a:normAutofit fontScale="90000"/>
          </a:bodyPr>
          <a:lstStyle/>
          <a:p>
            <a:br>
              <a:rPr lang="de-DE" sz="3600" dirty="0"/>
            </a:br>
            <a:br>
              <a:rPr lang="el-GR" sz="3600" dirty="0"/>
            </a:br>
            <a:br>
              <a:rPr lang="el-GR" sz="3600" dirty="0"/>
            </a:br>
            <a:br>
              <a:rPr lang="el-GR" sz="3600" dirty="0"/>
            </a:br>
            <a:br>
              <a:rPr lang="el-GR" sz="3600" dirty="0"/>
            </a:br>
            <a:br>
              <a:rPr lang="en-US" sz="3600" dirty="0"/>
            </a:br>
            <a:br>
              <a:rPr lang="en-US" sz="3600" dirty="0"/>
            </a:br>
            <a:r>
              <a:rPr lang="de-DE" sz="2000" b="1" dirty="0"/>
              <a:t>Erneuerung des Theaters: </a:t>
            </a:r>
            <a:br>
              <a:rPr lang="el-GR" sz="2000" b="1" dirty="0"/>
            </a:br>
            <a:r>
              <a:rPr lang="de-DE" sz="2000" b="1" dirty="0"/>
              <a:t>Zusammenarbeit mit  </a:t>
            </a:r>
            <a:r>
              <a:rPr lang="en-US" sz="2000" b="1" dirty="0"/>
              <a:t>Max Reinhardt</a:t>
            </a:r>
            <a:br>
              <a:rPr lang="el-GR" dirty="0"/>
            </a:br>
            <a:endParaRPr lang="el-GR" dirty="0"/>
          </a:p>
        </p:txBody>
      </p:sp>
      <p:sp>
        <p:nvSpPr>
          <p:cNvPr id="3" name="2 - Θέση κειμένου"/>
          <p:cNvSpPr>
            <a:spLocks noGrp="1"/>
          </p:cNvSpPr>
          <p:nvPr>
            <p:ph type="body" idx="1"/>
          </p:nvPr>
        </p:nvSpPr>
        <p:spPr/>
        <p:txBody>
          <a:bodyPr/>
          <a:lstStyle/>
          <a:p>
            <a:r>
              <a:rPr lang="en-US" dirty="0"/>
              <a:t>Max Reinhardt</a:t>
            </a:r>
            <a:endParaRPr lang="el-GR" dirty="0"/>
          </a:p>
        </p:txBody>
      </p:sp>
      <p:pic>
        <p:nvPicPr>
          <p:cNvPr id="2050" name="Picture 2" descr="C:\Users\Anastasia Antonopoul\Downloads\images (11).jpg"/>
          <p:cNvPicPr>
            <a:picLocks noGrp="1" noChangeAspect="1" noChangeArrowheads="1"/>
          </p:cNvPicPr>
          <p:nvPr>
            <p:ph sz="half" idx="2"/>
          </p:nvPr>
        </p:nvPicPr>
        <p:blipFill>
          <a:blip r:embed="rId2" cstate="print"/>
          <a:srcRect/>
          <a:stretch>
            <a:fillRect/>
          </a:stretch>
        </p:blipFill>
        <p:spPr bwMode="auto">
          <a:xfrm>
            <a:off x="1071538" y="2357430"/>
            <a:ext cx="2357454" cy="3357586"/>
          </a:xfrm>
          <a:prstGeom prst="rect">
            <a:avLst/>
          </a:prstGeom>
          <a:noFill/>
        </p:spPr>
      </p:pic>
      <p:sp>
        <p:nvSpPr>
          <p:cNvPr id="5" name="4 - Θέση κειμένου"/>
          <p:cNvSpPr>
            <a:spLocks noGrp="1"/>
          </p:cNvSpPr>
          <p:nvPr>
            <p:ph type="body" sz="quarter" idx="3"/>
          </p:nvPr>
        </p:nvSpPr>
        <p:spPr/>
        <p:txBody>
          <a:bodyPr/>
          <a:lstStyle/>
          <a:p>
            <a:r>
              <a:rPr lang="de-DE" dirty="0"/>
              <a:t>Hofmannsthal</a:t>
            </a:r>
            <a:endParaRPr lang="el-GR" dirty="0"/>
          </a:p>
        </p:txBody>
      </p:sp>
      <p:sp>
        <p:nvSpPr>
          <p:cNvPr id="6" name="5 - Θέση περιεχομένου"/>
          <p:cNvSpPr>
            <a:spLocks noGrp="1"/>
          </p:cNvSpPr>
          <p:nvPr>
            <p:ph sz="quarter" idx="4"/>
          </p:nvPr>
        </p:nvSpPr>
        <p:spPr/>
        <p:txBody>
          <a:bodyPr>
            <a:normAutofit/>
          </a:bodyPr>
          <a:lstStyle/>
          <a:p>
            <a:r>
              <a:rPr lang="de-DE" dirty="0"/>
              <a:t>„Lust das Stück hinzuschreiben, bekam ich plötzlich auf das Zureden des Theaterdirektors Reinhardt, dem ich gesagt hatte, er solle antike Stücke spielen, und der seine Unlust mit dem gipsernen Charakter der vorhandenen Bearbeitungen und Übersetzungen entschuldigte“.</a:t>
            </a:r>
            <a:endParaRPr lang="el-GR" dirty="0"/>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4808763" y="634946"/>
            <a:ext cx="3845379" cy="1450757"/>
          </a:xfrm>
        </p:spPr>
        <p:txBody>
          <a:bodyPr vert="horz" lIns="91440" tIns="45720" rIns="91440" bIns="45720" rtlCol="0" anchor="b">
            <a:normAutofit/>
          </a:bodyPr>
          <a:lstStyle/>
          <a:p>
            <a:r>
              <a:rPr lang="en-US"/>
              <a:t>Gertrud Eysold</a:t>
            </a:r>
          </a:p>
        </p:txBody>
      </p:sp>
      <p:pic>
        <p:nvPicPr>
          <p:cNvPr id="5" name="Picture 2"/>
          <p:cNvPicPr>
            <a:picLocks noGrp="1" noChangeAspect="1" noChangeArrowheads="1"/>
          </p:cNvPicPr>
          <p:nvPr>
            <p:ph sz="half" idx="2"/>
          </p:nvPr>
        </p:nvPicPr>
        <p:blipFill>
          <a:blip r:embed="rId2" cstate="print"/>
          <a:stretch>
            <a:fillRect/>
          </a:stretch>
        </p:blipFill>
        <p:spPr bwMode="auto">
          <a:xfrm>
            <a:off x="482394" y="1899258"/>
            <a:ext cx="4088720" cy="2739442"/>
          </a:xfrm>
          <a:prstGeom prst="rect">
            <a:avLst/>
          </a:prstGeom>
          <a:noFill/>
        </p:spPr>
      </p:pic>
      <p:cxnSp>
        <p:nvCxnSpPr>
          <p:cNvPr id="18" name="Straight Connector 1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 Θέση περιεχομένου"/>
          <p:cNvSpPr>
            <a:spLocks noGrp="1"/>
          </p:cNvSpPr>
          <p:nvPr>
            <p:ph sz="half" idx="1"/>
          </p:nvPr>
        </p:nvSpPr>
        <p:spPr>
          <a:xfrm>
            <a:off x="4808763" y="2198914"/>
            <a:ext cx="3845379" cy="3670180"/>
          </a:xfrm>
        </p:spPr>
        <p:txBody>
          <a:bodyPr vert="horz" lIns="0" tIns="45720" rIns="0" bIns="45720" rtlCol="0">
            <a:normAutofit/>
          </a:bodyPr>
          <a:lstStyle/>
          <a:p>
            <a:r>
              <a:rPr lang="en-US" sz="1400"/>
              <a:t>Hofmannsthal an Reinhardt:</a:t>
            </a:r>
          </a:p>
          <a:p>
            <a:endParaRPr lang="en-US" sz="1400"/>
          </a:p>
          <a:p>
            <a:r>
              <a:rPr lang="en-US" sz="1400"/>
              <a:t>Ich habe eine einaktige freie Bearbeitung der Elektra von Sophokles vollendet, der im Hinblick auf die schauspielerische Person von Eysold verfasst ist.</a:t>
            </a:r>
          </a:p>
          <a:p>
            <a:endParaRPr lang="en-US" sz="1400"/>
          </a:p>
          <a:p>
            <a:r>
              <a:rPr lang="en-US" sz="1400"/>
              <a:t>Hofmannsthal </a:t>
            </a:r>
            <a:r>
              <a:rPr lang="en-US" sz="1400" b="1"/>
              <a:t>RA III, 452</a:t>
            </a:r>
            <a:endParaRPr lang="en-US" sz="1400"/>
          </a:p>
          <a:p>
            <a:r>
              <a:rPr lang="en-US" sz="1400"/>
              <a:t>„Anfang Mai 1903 sah ich die Eysoldt im Nachtasyl und dann bei einem Frühstück. Ich versprach gleich bei diesem Frühstück Reinhardt, ihm eine Elektra für sein Theater und für die Eysoldt zu machen“.</a:t>
            </a:r>
          </a:p>
          <a:p>
            <a:endParaRPr lang="en-US" sz="1400"/>
          </a:p>
        </p:txBody>
      </p:sp>
      <p:sp>
        <p:nvSpPr>
          <p:cNvPr id="20" name="Rectangle 1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3 - Θέση περιεχομένου" descr="der-sturm-elektra_9783898496407.jpg"/>
          <p:cNvPicPr>
            <a:picLocks noGrp="1" noChangeAspect="1"/>
          </p:cNvPicPr>
          <p:nvPr>
            <p:ph idx="1"/>
          </p:nvPr>
        </p:nvPicPr>
        <p:blipFill>
          <a:blip r:embed="rId2" cstate="print"/>
          <a:stretch>
            <a:fillRect/>
          </a:stretch>
        </p:blipFill>
        <p:spPr>
          <a:xfrm>
            <a:off x="475499" y="1075625"/>
            <a:ext cx="4706750" cy="4706750"/>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6072663" y="640080"/>
            <a:ext cx="2744435" cy="2926080"/>
          </a:xfrm>
        </p:spPr>
        <p:txBody>
          <a:bodyPr vert="horz" lIns="91440" tIns="45720" rIns="91440" bIns="45720" rtlCol="0" anchor="b">
            <a:normAutofit/>
          </a:bodyPr>
          <a:lstStyle/>
          <a:p>
            <a:r>
              <a:rPr lang="en-US" sz="3800">
                <a:solidFill>
                  <a:srgbClr val="FFFFFF"/>
                </a:solidFill>
              </a:rPr>
              <a:t>Gertrud Eysold</a:t>
            </a:r>
            <a:br>
              <a:rPr lang="en-US" sz="3800">
                <a:solidFill>
                  <a:srgbClr val="FFFFFF"/>
                </a:solidFill>
              </a:rPr>
            </a:br>
            <a:endParaRPr lang="en-US" sz="3800">
              <a:solidFill>
                <a:srgbClr val="FFFFFF"/>
              </a:solidFill>
            </a:endParaRP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br>
              <a:rPr lang="en-US" sz="1900" b="1" dirty="0">
                <a:solidFill>
                  <a:srgbClr val="FFFFFF"/>
                </a:solidFill>
              </a:rPr>
            </a:br>
            <a:br>
              <a:rPr lang="el-GR" sz="1900" b="1" dirty="0">
                <a:solidFill>
                  <a:srgbClr val="FFFFFF"/>
                </a:solidFill>
              </a:rPr>
            </a:br>
            <a:r>
              <a:rPr lang="en-US" sz="1900" b="1" dirty="0" err="1">
                <a:solidFill>
                  <a:srgbClr val="FFFFFF"/>
                </a:solidFill>
              </a:rPr>
              <a:t>Szenische</a:t>
            </a:r>
            <a:r>
              <a:rPr lang="en-US" sz="1900" b="1" dirty="0">
                <a:solidFill>
                  <a:srgbClr val="FFFFFF"/>
                </a:solidFill>
              </a:rPr>
              <a:t> </a:t>
            </a:r>
            <a:r>
              <a:rPr lang="en-US" sz="1900" b="1" dirty="0" err="1">
                <a:solidFill>
                  <a:srgbClr val="FFFFFF"/>
                </a:solidFill>
              </a:rPr>
              <a:t>Vorschriften</a:t>
            </a:r>
            <a:r>
              <a:rPr lang="en-US" sz="1900" b="1" dirty="0">
                <a:solidFill>
                  <a:srgbClr val="FFFFFF"/>
                </a:solidFill>
              </a:rPr>
              <a:t> </a:t>
            </a:r>
            <a:r>
              <a:rPr lang="en-US" sz="1900" b="1" dirty="0" err="1">
                <a:solidFill>
                  <a:srgbClr val="FFFFFF"/>
                </a:solidFill>
              </a:rPr>
              <a:t>zu</a:t>
            </a:r>
            <a:r>
              <a:rPr lang="en-US" sz="1900" b="1" dirty="0">
                <a:solidFill>
                  <a:srgbClr val="FFFFFF"/>
                </a:solidFill>
              </a:rPr>
              <a:t> ›Elektra, Hugo von Hofmannsthal </a:t>
            </a:r>
            <a:r>
              <a:rPr lang="el-GR" sz="1900" b="1" dirty="0">
                <a:solidFill>
                  <a:srgbClr val="FFFFFF"/>
                </a:solidFill>
              </a:rPr>
              <a:t>(1903</a:t>
            </a:r>
            <a:r>
              <a:rPr lang="de-DE" sz="1900" b="1" dirty="0">
                <a:solidFill>
                  <a:srgbClr val="FFFFFF"/>
                </a:solidFill>
              </a:rPr>
              <a:t>)</a:t>
            </a:r>
            <a:endParaRPr lang="el-GR" sz="19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b="1" i="1" dirty="0"/>
              <a:t>Die Bühne. </a:t>
            </a:r>
          </a:p>
          <a:p>
            <a:r>
              <a:rPr lang="de-DE" dirty="0"/>
              <a:t>Dem Bühnenbild fehlen vollständig jene Säulen, jene breiten Treppenstufen, alle jene antikisierenden Banalitäten, welche mehr geeignet sind, zu ernüchtern als suggestiv zu wirken. Der Charakter des Bühnenbildes</a:t>
            </a:r>
          </a:p>
          <a:p>
            <a:pPr>
              <a:buNone/>
            </a:pPr>
            <a:r>
              <a:rPr lang="de-DE" dirty="0"/>
              <a:t>   ist Enge, Unentfliehbarkeit, Abgeschlossenheit. </a:t>
            </a:r>
          </a:p>
          <a:p>
            <a:pPr>
              <a:buNone/>
            </a:pPr>
            <a:r>
              <a:rPr lang="en-US" dirty="0"/>
              <a:t>	[…]</a:t>
            </a:r>
          </a:p>
          <a:p>
            <a:pPr>
              <a:buNone/>
            </a:pPr>
            <a:r>
              <a:rPr lang="de-DE" dirty="0"/>
              <a:t>	Es ist der Hinterhof des Königspalastes, </a:t>
            </a:r>
            <a:r>
              <a:rPr lang="de-DE" dirty="0" err="1"/>
              <a:t>eingefaßt</a:t>
            </a:r>
            <a:r>
              <a:rPr lang="de-DE" dirty="0"/>
              <a:t> von Anbauten, welche Sklavenwohnungen und Arbeitsräume enthalten</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endParaRPr lang="el-GR" sz="31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b="1" i="1" dirty="0"/>
              <a:t>Die Beleuchtung. </a:t>
            </a:r>
          </a:p>
          <a:p>
            <a:r>
              <a:rPr lang="de-DE" dirty="0"/>
              <a:t>Anfänglich so wie bei Beschreibung des Bühnenbildes</a:t>
            </a:r>
          </a:p>
          <a:p>
            <a:pPr>
              <a:buNone/>
            </a:pPr>
            <a:r>
              <a:rPr lang="de-DE" dirty="0"/>
              <a:t>	angegeben, wobei der große Wipfel des Feigenbaumes rechts das Mittel ist, die Bühne mit Streifen von tiefem Schwarz und Flecken von Rot zu bedecken.</a:t>
            </a:r>
          </a:p>
          <a:p>
            <a:pPr>
              <a:buNone/>
            </a:pPr>
            <a:r>
              <a:rPr lang="de-DE" dirty="0"/>
              <a:t>	Das Innere des Hauses liegt zunächst ganz im Dunkel, Tür und Fenster wirken als unheimlich schwarze Höhlen. Diese Beleuchtung ist am stärksten</a:t>
            </a:r>
          </a:p>
          <a:p>
            <a:pPr>
              <a:buNone/>
            </a:pPr>
            <a:r>
              <a:rPr lang="de-DE" dirty="0"/>
              <a:t>	während des Monologes der Elektra, und auf der Mauer, auf der Erde scheinen große Flecken von Blut zu glühen.</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3200" b="1" i="1" dirty="0"/>
              <a:t>Die Kostüme </a:t>
            </a:r>
            <a:br>
              <a:rPr lang="de-DE" sz="3200" b="1" i="1" dirty="0"/>
            </a:br>
            <a:endParaRPr lang="el-GR" sz="31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pPr>
              <a:buNone/>
            </a:pPr>
            <a:r>
              <a:rPr lang="de-DE" i="1" dirty="0"/>
              <a:t>	„</a:t>
            </a:r>
            <a:r>
              <a:rPr lang="de-DE" dirty="0"/>
              <a:t>schließen gleichfalls jedes falsche Antikisieren sowie auch jede ethnographische Tendenz aus. Elektra trägt ein verächtliches elendes Gewand, das zu kurz für sie ist. Ihre Beine sind nackt, ebenso ihre Arme“.</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1900">
                <a:solidFill>
                  <a:srgbClr val="FFFFFF"/>
                </a:solidFill>
              </a:rPr>
              <a:t>Zusammenfassend…</a:t>
            </a:r>
            <a:endParaRPr lang="el-GR" sz="19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Zusammenfassend lässt sich sagen, dass die Elektra von Hofmannsthal</a:t>
            </a:r>
            <a:r>
              <a:rPr lang="el-GR" dirty="0"/>
              <a:t> </a:t>
            </a:r>
            <a:r>
              <a:rPr lang="de-DE" dirty="0"/>
              <a:t>entsteht:</a:t>
            </a:r>
          </a:p>
          <a:p>
            <a:pPr>
              <a:buNone/>
            </a:pPr>
            <a:r>
              <a:rPr lang="de-DE" dirty="0"/>
              <a:t> </a:t>
            </a:r>
          </a:p>
          <a:p>
            <a:r>
              <a:rPr lang="de-DE" dirty="0"/>
              <a:t>In bewusster Auseinandersetzung zu Sophokles</a:t>
            </a:r>
          </a:p>
          <a:p>
            <a:r>
              <a:rPr lang="de-DE" dirty="0"/>
              <a:t>In Gegensätzlichkeit zu Goethes </a:t>
            </a:r>
            <a:r>
              <a:rPr lang="de-DE" dirty="0" err="1"/>
              <a:t>Iphigenie</a:t>
            </a:r>
            <a:endParaRPr lang="de-DE" dirty="0"/>
          </a:p>
          <a:p>
            <a:r>
              <a:rPr lang="de-DE" dirty="0"/>
              <a:t>In Anlehnung an Nietzsche, </a:t>
            </a:r>
            <a:r>
              <a:rPr lang="de-DE" dirty="0" err="1"/>
              <a:t>Bachofen</a:t>
            </a:r>
            <a:r>
              <a:rPr lang="de-DE" dirty="0"/>
              <a:t>, Rohde</a:t>
            </a:r>
          </a:p>
          <a:p>
            <a:endParaRPr lang="de-DE" dirty="0"/>
          </a:p>
          <a:p>
            <a:r>
              <a:rPr lang="de-DE" dirty="0"/>
              <a:t>Das literarische Werk als Produkt einer produktiven Kommunikation mit anderen Werken und Autoren.</a:t>
            </a:r>
          </a:p>
          <a:p>
            <a:r>
              <a:rPr lang="de-DE" dirty="0"/>
              <a:t>Die Antikenauffassung Hofmannsthals ist charakteristisch für die Moderne  und steht im Gegensatz zur Antikenauffassung der Klassik.</a:t>
            </a:r>
          </a:p>
          <a:p>
            <a:endParaRPr lang="de-DE" dirty="0"/>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3731078" y="634946"/>
            <a:ext cx="4931229" cy="1450757"/>
          </a:xfrm>
        </p:spPr>
        <p:txBody>
          <a:bodyPr vert="horz" lIns="91440" tIns="45720" rIns="91440" bIns="45720" rtlCol="0" anchor="b">
            <a:normAutofit/>
          </a:bodyPr>
          <a:lstStyle/>
          <a:p>
            <a:r>
              <a:rPr lang="en-US" sz="3700" b="1"/>
              <a:t>Hugo von Hofmannsthal (1874-1929)</a:t>
            </a:r>
            <a:endParaRPr lang="en-US" sz="3700"/>
          </a:p>
        </p:txBody>
      </p:sp>
      <p:pic>
        <p:nvPicPr>
          <p:cNvPr id="5" name="Picture 2" descr="C:\Users\Christos\OneDrive\Έγγραφα\αρχείο λήψης.jpg"/>
          <p:cNvPicPr>
            <a:picLocks noGrp="1" noChangeAspect="1" noChangeArrowheads="1"/>
          </p:cNvPicPr>
          <p:nvPr>
            <p:ph sz="half" idx="1"/>
          </p:nvPr>
        </p:nvPicPr>
        <p:blipFill>
          <a:blip r:embed="rId3" cstate="print"/>
          <a:stretch/>
        </p:blipFill>
        <p:spPr bwMode="auto">
          <a:xfrm>
            <a:off x="475499" y="858983"/>
            <a:ext cx="3000986" cy="4876602"/>
          </a:xfrm>
          <a:prstGeom prst="rect">
            <a:avLst/>
          </a:prstGeom>
          <a:noFill/>
        </p:spPr>
      </p:pic>
      <p:cxnSp>
        <p:nvCxnSpPr>
          <p:cNvPr id="18" name="Straight Connector 17">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3 - Θέση περιεχομένου"/>
          <p:cNvSpPr>
            <a:spLocks noGrp="1"/>
          </p:cNvSpPr>
          <p:nvPr>
            <p:ph sz="half" idx="2"/>
          </p:nvPr>
        </p:nvSpPr>
        <p:spPr>
          <a:xfrm>
            <a:off x="3731076" y="2198914"/>
            <a:ext cx="4931230" cy="3670180"/>
          </a:xfrm>
        </p:spPr>
        <p:txBody>
          <a:bodyPr vert="horz" lIns="0" tIns="45720" rIns="0" bIns="45720" rtlCol="0">
            <a:normAutofit/>
          </a:bodyPr>
          <a:lstStyle/>
          <a:p>
            <a:pPr>
              <a:buFont typeface="Calibri" panose="020F0502020204030204" pitchFamily="34" charset="0"/>
              <a:buNone/>
            </a:pPr>
            <a:r>
              <a:rPr lang="en-US" dirty="0"/>
              <a:t>	</a:t>
            </a:r>
            <a:r>
              <a:rPr lang="en-US" dirty="0" err="1"/>
              <a:t>ein</a:t>
            </a:r>
            <a:r>
              <a:rPr lang="en-US" dirty="0"/>
              <a:t> </a:t>
            </a:r>
            <a:r>
              <a:rPr lang="en-US" dirty="0" err="1"/>
              <a:t>österreichischer</a:t>
            </a:r>
            <a:r>
              <a:rPr lang="en-US" dirty="0"/>
              <a:t> </a:t>
            </a:r>
            <a:r>
              <a:rPr lang="en-US" dirty="0" err="1"/>
              <a:t>Schriftsteller</a:t>
            </a:r>
            <a:r>
              <a:rPr lang="en-US" dirty="0"/>
              <a:t>, der </a:t>
            </a:r>
            <a:r>
              <a:rPr lang="en-US" dirty="0" err="1"/>
              <a:t>zusammen</a:t>
            </a:r>
            <a:r>
              <a:rPr lang="en-US" dirty="0"/>
              <a:t> </a:t>
            </a:r>
            <a:r>
              <a:rPr lang="en-US" dirty="0" err="1"/>
              <a:t>mit</a:t>
            </a:r>
            <a:r>
              <a:rPr lang="en-US" dirty="0"/>
              <a:t> </a:t>
            </a:r>
          </a:p>
          <a:p>
            <a:pPr>
              <a:buFont typeface="Calibri" panose="020F0502020204030204" pitchFamily="34" charset="0"/>
              <a:buNone/>
            </a:pPr>
            <a:r>
              <a:rPr lang="en-US" dirty="0"/>
              <a:t>   ARTHUR SCHNITZLER, </a:t>
            </a:r>
          </a:p>
          <a:p>
            <a:pPr>
              <a:buFont typeface="Calibri" panose="020F0502020204030204" pitchFamily="34" charset="0"/>
              <a:buNone/>
            </a:pPr>
            <a:r>
              <a:rPr lang="en-US" dirty="0"/>
              <a:t>    </a:t>
            </a:r>
            <a:r>
              <a:rPr lang="en-US" dirty="0" err="1"/>
              <a:t>zu</a:t>
            </a:r>
            <a:r>
              <a:rPr lang="en-US" dirty="0"/>
              <a:t> den </a:t>
            </a:r>
            <a:r>
              <a:rPr lang="en-US" dirty="0" err="1"/>
              <a:t>zentralen</a:t>
            </a:r>
            <a:r>
              <a:rPr lang="en-US" dirty="0"/>
              <a:t> Gestalten der </a:t>
            </a:r>
            <a:r>
              <a:rPr lang="en-US" b="1" dirty="0"/>
              <a:t>„Wiener Moderne“</a:t>
            </a:r>
            <a:r>
              <a:rPr lang="en-US" dirty="0"/>
              <a:t> </a:t>
            </a:r>
            <a:r>
              <a:rPr lang="en-US" dirty="0" err="1"/>
              <a:t>gehörte</a:t>
            </a:r>
            <a:r>
              <a:rPr lang="en-US" dirty="0"/>
              <a:t>. </a:t>
            </a:r>
          </a:p>
          <a:p>
            <a:pPr>
              <a:buFont typeface="Calibri" panose="020F0502020204030204" pitchFamily="34" charset="0"/>
              <a:buNone/>
            </a:pPr>
            <a:r>
              <a:rPr lang="en-US" dirty="0"/>
              <a:t>    Als </a:t>
            </a:r>
            <a:r>
              <a:rPr lang="en-US" dirty="0" err="1"/>
              <a:t>Lyriker</a:t>
            </a:r>
            <a:r>
              <a:rPr lang="en-US" dirty="0"/>
              <a:t> und </a:t>
            </a:r>
            <a:r>
              <a:rPr lang="en-US" dirty="0" err="1"/>
              <a:t>Dramatiker</a:t>
            </a:r>
            <a:r>
              <a:rPr lang="en-US" dirty="0"/>
              <a:t> gilt er </a:t>
            </a:r>
            <a:r>
              <a:rPr lang="en-US" dirty="0" err="1"/>
              <a:t>als</a:t>
            </a:r>
            <a:r>
              <a:rPr lang="en-US" dirty="0"/>
              <a:t> </a:t>
            </a:r>
            <a:r>
              <a:rPr lang="en-US" dirty="0" err="1"/>
              <a:t>einer</a:t>
            </a:r>
            <a:r>
              <a:rPr lang="en-US" dirty="0"/>
              <a:t> der </a:t>
            </a:r>
            <a:r>
              <a:rPr lang="en-US" dirty="0" err="1"/>
              <a:t>bedeutendsten</a:t>
            </a:r>
            <a:r>
              <a:rPr lang="en-US" dirty="0"/>
              <a:t> </a:t>
            </a:r>
            <a:r>
              <a:rPr lang="en-US" dirty="0" err="1"/>
              <a:t>Vertreter</a:t>
            </a:r>
            <a:r>
              <a:rPr lang="en-US" dirty="0"/>
              <a:t> des </a:t>
            </a:r>
            <a:r>
              <a:rPr lang="en-US" dirty="0" err="1"/>
              <a:t>österreichischen</a:t>
            </a:r>
            <a:r>
              <a:rPr lang="en-US" dirty="0"/>
              <a:t> </a:t>
            </a:r>
            <a:r>
              <a:rPr lang="en-US" dirty="0" err="1"/>
              <a:t>Impressionismus</a:t>
            </a:r>
            <a:r>
              <a:rPr lang="en-US" dirty="0"/>
              <a:t> und </a:t>
            </a:r>
            <a:r>
              <a:rPr lang="en-US" dirty="0" err="1"/>
              <a:t>Symbolismus</a:t>
            </a:r>
            <a:endParaRPr lang="en-US" dirty="0"/>
          </a:p>
        </p:txBody>
      </p:sp>
      <p:sp>
        <p:nvSpPr>
          <p:cNvPr id="20" name="Rectangle 19">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2900" dirty="0">
                <a:solidFill>
                  <a:srgbClr val="FFFFFF"/>
                </a:solidFill>
              </a:rPr>
              <a:t>Hugo von Hofmannsthal, </a:t>
            </a:r>
            <a:br>
              <a:rPr lang="de-DE" sz="2900" dirty="0">
                <a:solidFill>
                  <a:srgbClr val="FFFFFF"/>
                </a:solidFill>
              </a:rPr>
            </a:br>
            <a:r>
              <a:rPr lang="de-DE" sz="2900" dirty="0">
                <a:solidFill>
                  <a:srgbClr val="FFFFFF"/>
                </a:solidFill>
              </a:rPr>
              <a:t>Das Buch der Freunde (1922)</a:t>
            </a:r>
            <a:endParaRPr lang="el-GR" sz="2900" dirty="0">
              <a:solidFill>
                <a:srgbClr val="FFFFFF"/>
              </a:solidFill>
            </a:endParaRP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 </a:t>
            </a:r>
            <a:r>
              <a:rPr lang="de-DE" i="1" dirty="0"/>
              <a:t>Betrachtet man die </a:t>
            </a:r>
            <a:r>
              <a:rPr lang="de-DE" i="1" dirty="0" err="1"/>
              <a:t>Wielandsche</a:t>
            </a:r>
            <a:r>
              <a:rPr lang="de-DE" i="1" dirty="0"/>
              <a:t> Auffassung der Antike und die </a:t>
            </a:r>
            <a:r>
              <a:rPr lang="de-DE" i="1" dirty="0" err="1"/>
              <a:t>Nietzschesche</a:t>
            </a:r>
            <a:r>
              <a:rPr lang="de-DE" i="1" dirty="0"/>
              <a:t> nebeneinander, ebenso die von Winckelmann und von Jacob Burckhardt, so erkennt man, </a:t>
            </a:r>
            <a:r>
              <a:rPr lang="de-DE" i="1" dirty="0" err="1"/>
              <a:t>daß</a:t>
            </a:r>
            <a:r>
              <a:rPr lang="de-DE" i="1" dirty="0"/>
              <a:t> wir etwa noch mehr als die andern Nationen die Antike als einen magischen Spiegel behandeln, aus dem wir unsere eigene Gestalt in fremder, gereinigter Erscheinung zu empfangen hoffen</a:t>
            </a:r>
            <a:r>
              <a:rPr lang="de-DE" dirty="0"/>
              <a:t>. </a:t>
            </a:r>
            <a:br>
              <a:rPr lang="de-DE" dirty="0"/>
            </a:b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Hofmannsthal und die Antike</a:t>
            </a:r>
            <a:endParaRPr lang="el-GR" dirty="0"/>
          </a:p>
        </p:txBody>
      </p:sp>
      <p:sp>
        <p:nvSpPr>
          <p:cNvPr id="3" name="2 - Θέση περιεχομένου"/>
          <p:cNvSpPr>
            <a:spLocks noGrp="1"/>
          </p:cNvSpPr>
          <p:nvPr>
            <p:ph sz="half" idx="1"/>
          </p:nvPr>
        </p:nvSpPr>
        <p:spPr/>
        <p:txBody>
          <a:bodyPr>
            <a:normAutofit lnSpcReduction="10000"/>
          </a:bodyPr>
          <a:lstStyle/>
          <a:p>
            <a:endParaRPr lang="de-DE" dirty="0"/>
          </a:p>
          <a:p>
            <a:r>
              <a:rPr lang="de-DE" dirty="0"/>
              <a:t>Ein lebenslanges und dynamisches Verhältnis zur griechischen Antike. </a:t>
            </a:r>
          </a:p>
          <a:p>
            <a:r>
              <a:rPr lang="de-DE" dirty="0"/>
              <a:t>Er besucht ein humanistisches Gymnasium. Griechisch. Latein.</a:t>
            </a:r>
          </a:p>
          <a:p>
            <a:r>
              <a:rPr lang="de-DE" dirty="0"/>
              <a:t>Viele von seinen Dramen sind von der griechischen Antike inspiriert:</a:t>
            </a:r>
          </a:p>
          <a:p>
            <a:endParaRPr lang="el-GR" dirty="0"/>
          </a:p>
        </p:txBody>
      </p:sp>
      <p:sp>
        <p:nvSpPr>
          <p:cNvPr id="4" name="3 - Θέση περιεχομένου"/>
          <p:cNvSpPr>
            <a:spLocks noGrp="1"/>
          </p:cNvSpPr>
          <p:nvPr>
            <p:ph sz="half" idx="2"/>
          </p:nvPr>
        </p:nvSpPr>
        <p:spPr/>
        <p:txBody>
          <a:bodyPr>
            <a:normAutofit lnSpcReduction="10000"/>
          </a:bodyPr>
          <a:lstStyle/>
          <a:p>
            <a:r>
              <a:rPr lang="de-DE" u="sng" dirty="0"/>
              <a:t>Dramen:</a:t>
            </a:r>
          </a:p>
          <a:p>
            <a:r>
              <a:rPr lang="de-DE" dirty="0" err="1"/>
              <a:t>Alkestis</a:t>
            </a:r>
            <a:r>
              <a:rPr lang="de-DE" dirty="0"/>
              <a:t> (1893)</a:t>
            </a:r>
          </a:p>
          <a:p>
            <a:r>
              <a:rPr lang="de-DE" dirty="0"/>
              <a:t>Elektra  (1903)</a:t>
            </a:r>
          </a:p>
          <a:p>
            <a:r>
              <a:rPr lang="de-DE" dirty="0"/>
              <a:t>Ödipus und die Sphinx (1905)</a:t>
            </a:r>
          </a:p>
          <a:p>
            <a:r>
              <a:rPr lang="de-DE" u="sng" dirty="0"/>
              <a:t>Libretti:</a:t>
            </a:r>
          </a:p>
          <a:p>
            <a:r>
              <a:rPr lang="de-DE" dirty="0"/>
              <a:t>Ariadne auf Naxos (1912)</a:t>
            </a:r>
          </a:p>
          <a:p>
            <a:r>
              <a:rPr lang="de-DE" dirty="0"/>
              <a:t>Die Ägyptische Helena (1928)</a:t>
            </a:r>
          </a:p>
          <a:p>
            <a:r>
              <a:rPr lang="de-DE" u="sng" dirty="0"/>
              <a:t>Reisebericht:</a:t>
            </a:r>
          </a:p>
          <a:p>
            <a:r>
              <a:rPr lang="de-DE" dirty="0"/>
              <a:t>Augenblicke in Griechenland (1908-1914)</a:t>
            </a:r>
          </a:p>
          <a:p>
            <a:endParaRPr lang="de-DE" dirty="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sz="3200" b="1" dirty="0"/>
              <a:t>Entstehung der </a:t>
            </a:r>
            <a:r>
              <a:rPr lang="de-DE" sz="3200" b="1" i="1" dirty="0"/>
              <a:t>Elektra</a:t>
            </a:r>
            <a:r>
              <a:rPr lang="de-DE" sz="3200" b="1" dirty="0"/>
              <a:t>/ Quellenforschung</a:t>
            </a:r>
            <a:endParaRPr lang="el-GR" sz="3200" b="1" dirty="0"/>
          </a:p>
        </p:txBody>
      </p:sp>
      <p:sp>
        <p:nvSpPr>
          <p:cNvPr id="3" name="2 - Θέση περιεχομένου"/>
          <p:cNvSpPr>
            <a:spLocks noGrp="1"/>
          </p:cNvSpPr>
          <p:nvPr>
            <p:ph idx="1"/>
          </p:nvPr>
        </p:nvSpPr>
        <p:spPr/>
        <p:txBody>
          <a:bodyPr>
            <a:normAutofit fontScale="25000" lnSpcReduction="20000"/>
          </a:bodyPr>
          <a:lstStyle/>
          <a:p>
            <a:r>
              <a:rPr lang="de-DE" sz="7200" dirty="0"/>
              <a:t>In einer persönlichen Notiz schreibt Hugo von Hofmannsthal:</a:t>
            </a:r>
            <a:endParaRPr lang="el-GR" sz="7200" dirty="0"/>
          </a:p>
          <a:p>
            <a:pPr>
              <a:buNone/>
            </a:pPr>
            <a:r>
              <a:rPr lang="de-DE" sz="7200" dirty="0"/>
              <a:t> </a:t>
            </a:r>
            <a:endParaRPr lang="el-GR" sz="7200" dirty="0"/>
          </a:p>
          <a:p>
            <a:pPr algn="just"/>
            <a:r>
              <a:rPr lang="de-DE" sz="7200" dirty="0"/>
              <a:t> Der erste Einfall kam mir anfangs  September 1901. </a:t>
            </a:r>
          </a:p>
          <a:p>
            <a:pPr algn="just">
              <a:buNone/>
            </a:pPr>
            <a:r>
              <a:rPr lang="de-DE" sz="7200" dirty="0"/>
              <a:t>  Ich las damals, um für die </a:t>
            </a:r>
            <a:r>
              <a:rPr lang="de-DE" sz="7200" dirty="0" err="1"/>
              <a:t>Pompilia</a:t>
            </a:r>
            <a:r>
              <a:rPr lang="de-DE" sz="7200" dirty="0"/>
              <a:t> etwas zu lernen den </a:t>
            </a:r>
            <a:r>
              <a:rPr lang="de-DE" sz="7200" i="1" dirty="0"/>
              <a:t>Richard III </a:t>
            </a:r>
            <a:r>
              <a:rPr lang="de-DE" sz="7200" dirty="0"/>
              <a:t>von </a:t>
            </a:r>
          </a:p>
          <a:p>
            <a:pPr algn="just">
              <a:buNone/>
            </a:pPr>
            <a:r>
              <a:rPr lang="de-DE" sz="7200" dirty="0"/>
              <a:t>Shakespeare und die </a:t>
            </a:r>
            <a:r>
              <a:rPr lang="de-DE" sz="7200" i="1" dirty="0"/>
              <a:t>Elektra</a:t>
            </a:r>
            <a:r>
              <a:rPr lang="de-DE" sz="7200" dirty="0"/>
              <a:t> von Sophokles.</a:t>
            </a:r>
          </a:p>
          <a:p>
            <a:pPr algn="just">
              <a:buNone/>
            </a:pPr>
            <a:r>
              <a:rPr lang="de-DE" sz="7200" dirty="0"/>
              <a:t>   Sogleich verwandelte sich die Gestalt dieser Elektra in eine andere. </a:t>
            </a:r>
          </a:p>
          <a:p>
            <a:pPr algn="just">
              <a:buNone/>
            </a:pPr>
            <a:r>
              <a:rPr lang="de-DE" sz="7200" dirty="0"/>
              <a:t>	Auch das Ende stand sogleich da: dass sie nicht mehr weiter leben kann, dass wenn der Streich gefallen ist, ihr Leben, ihr Eingeweide ihr einstürzen muss, wie der Drohne, wenn sie die Königin befruchtet hat, mit dem befruchtenden Stachel zugleich Eingeweide und Leben einstürzen. </a:t>
            </a:r>
          </a:p>
          <a:p>
            <a:pPr algn="just">
              <a:buNone/>
            </a:pPr>
            <a:r>
              <a:rPr lang="de-DE" sz="7200" dirty="0"/>
              <a:t>   </a:t>
            </a:r>
            <a:r>
              <a:rPr lang="de-DE" sz="7200" u="sng" dirty="0"/>
              <a:t>Die Verwandtschaft und der Gegensatz  zu Hamlet waren mir auffallend</a:t>
            </a:r>
            <a:r>
              <a:rPr lang="de-DE" sz="7200" dirty="0"/>
              <a:t>. </a:t>
            </a:r>
          </a:p>
          <a:p>
            <a:pPr algn="just">
              <a:buNone/>
            </a:pPr>
            <a:r>
              <a:rPr lang="de-DE" sz="7200" dirty="0"/>
              <a:t>Als Stil schwebte mir vor, etwas </a:t>
            </a:r>
            <a:r>
              <a:rPr lang="de-DE" sz="7200" u="sng" dirty="0"/>
              <a:t>Gegensätzliches zur Iphigenie </a:t>
            </a:r>
            <a:r>
              <a:rPr lang="de-DE" sz="7200" dirty="0"/>
              <a:t>zu machen, etwas worauf das Wort </a:t>
            </a:r>
            <a:r>
              <a:rPr lang="de-DE" sz="7200" u="sng" dirty="0"/>
              <a:t>verteufelt human </a:t>
            </a:r>
            <a:r>
              <a:rPr lang="de-DE" sz="7200" dirty="0"/>
              <a:t>nicht passe. (Goethe an Schiller).</a:t>
            </a:r>
            <a:endParaRPr lang="el-GR" sz="7200" dirty="0"/>
          </a:p>
          <a:p>
            <a:pPr algn="just">
              <a:buNone/>
            </a:pPr>
            <a:r>
              <a:rPr lang="de-DE" sz="7200" dirty="0"/>
              <a:t> </a:t>
            </a:r>
            <a:endParaRPr lang="el-GR" sz="7200" dirty="0"/>
          </a:p>
          <a:p>
            <a:pPr>
              <a:buNone/>
            </a:pPr>
            <a:r>
              <a:rPr lang="de-DE" dirty="0"/>
              <a:t> </a:t>
            </a:r>
            <a:endParaRPr lang="el-GR"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822959" y="1845734"/>
            <a:ext cx="7853497" cy="4023360"/>
          </a:xfrm>
        </p:spPr>
        <p:txBody>
          <a:bodyPr>
            <a:normAutofit/>
          </a:bodyPr>
          <a:lstStyle/>
          <a:p>
            <a:r>
              <a:rPr lang="de-DE" dirty="0"/>
              <a:t>An anderer Stelle schreibt er:</a:t>
            </a:r>
            <a:endParaRPr lang="el-GR" dirty="0"/>
          </a:p>
          <a:p>
            <a:endParaRPr lang="el-GR" dirty="0"/>
          </a:p>
          <a:p>
            <a:pPr algn="just">
              <a:buNone/>
            </a:pPr>
            <a:r>
              <a:rPr lang="de-DE" i="1" dirty="0"/>
              <a:t>	</a:t>
            </a:r>
            <a:r>
              <a:rPr lang="de-DE" sz="2400" i="1" dirty="0"/>
              <a:t>Ich las die </a:t>
            </a:r>
            <a:r>
              <a:rPr lang="de-DE" sz="2400" i="1" dirty="0" err="1"/>
              <a:t>sophokleische</a:t>
            </a:r>
            <a:r>
              <a:rPr lang="de-DE" sz="2400" i="1" dirty="0"/>
              <a:t> Elektra einmal im Garten und im Wald im Herbst 1901. […]  Die Zeile aus der </a:t>
            </a:r>
            <a:r>
              <a:rPr lang="de-DE" sz="2400" i="1" u="sng" dirty="0" err="1"/>
              <a:t>Iphigenie</a:t>
            </a:r>
            <a:r>
              <a:rPr lang="de-DE" sz="2400" i="1" dirty="0"/>
              <a:t> fiel mir ein, wo es heißt  „Elektra mit ihrer Feuerzunge“ und im Spaziergehen phantasierte ich über die Figur der Elektra nicht ohne eine </a:t>
            </a:r>
            <a:r>
              <a:rPr lang="de-DE" sz="2400" i="1" u="sng" dirty="0"/>
              <a:t>gewisse Lust am Gegensatz zu der verteufelt humanen Atmosphäre der </a:t>
            </a:r>
            <a:r>
              <a:rPr lang="de-DE" sz="2400" i="1" u="sng" dirty="0" err="1"/>
              <a:t>Iphigenie</a:t>
            </a:r>
            <a:r>
              <a:rPr lang="de-DE" sz="2400" i="1" dirty="0"/>
              <a:t>.  </a:t>
            </a:r>
            <a:endParaRPr lang="el-GR" sz="2400" dirty="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a:t>Literarischer</a:t>
            </a:r>
            <a:r>
              <a:rPr lang="en-US" dirty="0"/>
              <a:t> Dialog</a:t>
            </a:r>
            <a:endParaRPr lang="el-GR" dirty="0"/>
          </a:p>
        </p:txBody>
      </p:sp>
      <p:sp>
        <p:nvSpPr>
          <p:cNvPr id="3" name="2 - Θέση περιεχομένου"/>
          <p:cNvSpPr>
            <a:spLocks noGrp="1"/>
          </p:cNvSpPr>
          <p:nvPr>
            <p:ph idx="1"/>
          </p:nvPr>
        </p:nvSpPr>
        <p:spPr/>
        <p:txBody>
          <a:bodyPr>
            <a:normAutofit lnSpcReduction="10000"/>
          </a:bodyPr>
          <a:lstStyle/>
          <a:p>
            <a:r>
              <a:rPr lang="de-DE" sz="2400" dirty="0"/>
              <a:t>Auseinandersetzung</a:t>
            </a:r>
            <a:r>
              <a:rPr lang="el-GR" sz="2400" dirty="0"/>
              <a:t>/</a:t>
            </a:r>
            <a:endParaRPr lang="de-DE" sz="2400" dirty="0"/>
          </a:p>
          <a:p>
            <a:r>
              <a:rPr lang="de-DE" sz="2400" dirty="0"/>
              <a:t>Kommunikation/ Dialog</a:t>
            </a:r>
          </a:p>
          <a:p>
            <a:r>
              <a:rPr lang="de-DE" sz="2400" dirty="0"/>
              <a:t>Zwischen dem modernen Autor </a:t>
            </a:r>
          </a:p>
          <a:p>
            <a:r>
              <a:rPr lang="de-DE" sz="2400" dirty="0"/>
              <a:t>und</a:t>
            </a:r>
          </a:p>
          <a:p>
            <a:pPr>
              <a:buNone/>
            </a:pPr>
            <a:r>
              <a:rPr lang="de-DE" sz="2400" dirty="0"/>
              <a:t> 	a. </a:t>
            </a:r>
            <a:r>
              <a:rPr lang="de-DE" sz="2400" u="sng" dirty="0">
                <a:solidFill>
                  <a:schemeClr val="tx1"/>
                </a:solidFill>
              </a:rPr>
              <a:t>Sophokles</a:t>
            </a:r>
            <a:r>
              <a:rPr lang="de-DE" sz="2400" dirty="0">
                <a:solidFill>
                  <a:srgbClr val="FF0000"/>
                </a:solidFill>
              </a:rPr>
              <a:t> </a:t>
            </a:r>
            <a:r>
              <a:rPr lang="de-DE" sz="2400" dirty="0"/>
              <a:t>(Hofmannsthal phantasiert über</a:t>
            </a:r>
            <a:r>
              <a:rPr lang="de-DE" sz="2400" i="1" dirty="0"/>
              <a:t> eine</a:t>
            </a:r>
            <a:r>
              <a:rPr lang="de-DE" sz="2400" dirty="0"/>
              <a:t> </a:t>
            </a:r>
            <a:r>
              <a:rPr lang="de-DE" sz="2400" i="1" dirty="0"/>
              <a:t>andere</a:t>
            </a:r>
            <a:r>
              <a:rPr lang="de-DE" sz="2400" dirty="0"/>
              <a:t> Elektra als die </a:t>
            </a:r>
            <a:r>
              <a:rPr lang="de-DE" sz="2400" dirty="0" err="1"/>
              <a:t>sophokleische</a:t>
            </a:r>
            <a:r>
              <a:rPr lang="de-DE" sz="2400" dirty="0"/>
              <a:t>, mit anderen Eigenschaften und mit einem anderen Ende. </a:t>
            </a:r>
          </a:p>
          <a:p>
            <a:pPr>
              <a:buNone/>
            </a:pPr>
            <a:r>
              <a:rPr lang="de-DE" sz="2400" dirty="0"/>
              <a:t>	b. </a:t>
            </a:r>
            <a:r>
              <a:rPr lang="de-DE" sz="2400" u="sng" dirty="0"/>
              <a:t>Goethe</a:t>
            </a:r>
          </a:p>
          <a:p>
            <a:pPr>
              <a:buNone/>
            </a:pPr>
            <a:r>
              <a:rPr lang="de-DE" sz="2400" dirty="0"/>
              <a:t>  c. </a:t>
            </a:r>
            <a:r>
              <a:rPr lang="en-US" sz="2400" u="sng" dirty="0"/>
              <a:t>Shakespeare</a:t>
            </a:r>
            <a:endParaRPr lang="de-DE" sz="2400"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38CA8-9428-7D87-A10F-DF7FCF32C52D}"/>
              </a:ext>
            </a:extLst>
          </p:cNvPr>
          <p:cNvSpPr>
            <a:spLocks noGrp="1"/>
          </p:cNvSpPr>
          <p:nvPr>
            <p:ph type="title"/>
          </p:nvPr>
        </p:nvSpPr>
        <p:spPr/>
        <p:txBody>
          <a:bodyPr/>
          <a:lstStyle/>
          <a:p>
            <a:r>
              <a:rPr lang="de-DE" dirty="0" err="1"/>
              <a:t>Antikerezeption</a:t>
            </a:r>
            <a:r>
              <a:rPr lang="de-DE" dirty="0"/>
              <a:t> im 18. Jh. </a:t>
            </a:r>
            <a:endParaRPr lang="el-GR" dirty="0"/>
          </a:p>
        </p:txBody>
      </p:sp>
      <p:sp>
        <p:nvSpPr>
          <p:cNvPr id="3" name="Θέση περιεχομένου 2">
            <a:extLst>
              <a:ext uri="{FF2B5EF4-FFF2-40B4-BE49-F238E27FC236}">
                <a16:creationId xmlns:a16="http://schemas.microsoft.com/office/drawing/2014/main" id="{F14F4D42-25DF-5E1B-4990-63E45966EE18}"/>
              </a:ext>
            </a:extLst>
          </p:cNvPr>
          <p:cNvSpPr>
            <a:spLocks noGrp="1"/>
          </p:cNvSpPr>
          <p:nvPr>
            <p:ph idx="1"/>
          </p:nvPr>
        </p:nvSpPr>
        <p:spPr/>
        <p:txBody>
          <a:bodyPr/>
          <a:lstStyle/>
          <a:p>
            <a:endParaRPr lang="de-DE" dirty="0"/>
          </a:p>
          <a:p>
            <a:endParaRPr lang="de-DE" dirty="0"/>
          </a:p>
          <a:p>
            <a:r>
              <a:rPr lang="de-DE" sz="2400" dirty="0"/>
              <a:t>Johann Joachim Winckelmann</a:t>
            </a:r>
          </a:p>
          <a:p>
            <a:endParaRPr lang="de-DE" dirty="0"/>
          </a:p>
          <a:p>
            <a:r>
              <a:rPr lang="nl-NL" b="0" i="0" dirty="0">
                <a:effectLst/>
                <a:latin typeface="Arial" panose="020B0604020202020204" pitchFamily="34" charset="0"/>
              </a:rPr>
              <a:t> </a:t>
            </a:r>
            <a:r>
              <a:rPr lang="nl-NL" b="0" i="0" dirty="0">
                <a:solidFill>
                  <a:srgbClr val="4D5156"/>
                </a:solidFill>
                <a:effectLst/>
                <a:latin typeface="Arial" panose="020B0604020202020204" pitchFamily="34" charset="0"/>
              </a:rPr>
              <a:t>Johann Wolfgang von </a:t>
            </a:r>
            <a:r>
              <a:rPr lang="nl-NL" b="1" i="0" dirty="0">
                <a:solidFill>
                  <a:srgbClr val="5F6368"/>
                </a:solidFill>
                <a:effectLst/>
                <a:latin typeface="Arial" panose="020B0604020202020204" pitchFamily="34" charset="0"/>
              </a:rPr>
              <a:t>Goethe</a:t>
            </a:r>
            <a:endParaRPr lang="de-DE" dirty="0"/>
          </a:p>
          <a:p>
            <a:endParaRPr lang="de-DE" dirty="0"/>
          </a:p>
          <a:p>
            <a:endParaRPr lang="de-DE" dirty="0"/>
          </a:p>
          <a:p>
            <a:endParaRPr lang="el-GR" dirty="0"/>
          </a:p>
        </p:txBody>
      </p:sp>
    </p:spTree>
    <p:extLst>
      <p:ext uri="{BB962C8B-B14F-4D97-AF65-F5344CB8AC3E}">
        <p14:creationId xmlns:p14="http://schemas.microsoft.com/office/powerpoint/2010/main" val="5980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572135-C915-2105-597C-DD093B21BF2D}"/>
              </a:ext>
            </a:extLst>
          </p:cNvPr>
          <p:cNvSpPr>
            <a:spLocks noGrp="1"/>
          </p:cNvSpPr>
          <p:nvPr>
            <p:ph type="title"/>
          </p:nvPr>
        </p:nvSpPr>
        <p:spPr>
          <a:xfrm>
            <a:off x="822960" y="286603"/>
            <a:ext cx="7543800" cy="1450757"/>
          </a:xfrm>
        </p:spPr>
        <p:txBody>
          <a:bodyPr vert="horz" lIns="91440" tIns="45720" rIns="91440" bIns="45720" rtlCol="0" anchor="b">
            <a:normAutofit/>
          </a:bodyPr>
          <a:lstStyle/>
          <a:p>
            <a:r>
              <a:rPr lang="en-US" b="1" i="0" dirty="0">
                <a:effectLst/>
              </a:rPr>
              <a:t>Johann Joachim Winckelmann</a:t>
            </a:r>
            <a:r>
              <a:rPr lang="en-US" b="0" i="0" dirty="0">
                <a:effectLst/>
              </a:rPr>
              <a:t> (1717-1768)</a:t>
            </a:r>
            <a:endParaRPr lang="en-US" dirty="0"/>
          </a:p>
        </p:txBody>
      </p:sp>
      <p:sp>
        <p:nvSpPr>
          <p:cNvPr id="4" name="Θέση περιεχομένου 3">
            <a:extLst>
              <a:ext uri="{FF2B5EF4-FFF2-40B4-BE49-F238E27FC236}">
                <a16:creationId xmlns:a16="http://schemas.microsoft.com/office/drawing/2014/main" id="{B6988D5C-2363-A585-CF67-272D3627878C}"/>
              </a:ext>
            </a:extLst>
          </p:cNvPr>
          <p:cNvSpPr>
            <a:spLocks noGrp="1"/>
          </p:cNvSpPr>
          <p:nvPr>
            <p:ph sz="half" idx="2"/>
          </p:nvPr>
        </p:nvSpPr>
        <p:spPr>
          <a:xfrm>
            <a:off x="822959" y="1845734"/>
            <a:ext cx="4841240" cy="4023360"/>
          </a:xfrm>
        </p:spPr>
        <p:txBody>
          <a:bodyPr vert="horz" lIns="0" tIns="45720" rIns="0" bIns="45720" rtlCol="0">
            <a:normAutofit/>
          </a:bodyPr>
          <a:lstStyle/>
          <a:p>
            <a:r>
              <a:rPr lang="en-US" b="0" i="0" dirty="0">
                <a:effectLst/>
              </a:rPr>
              <a:t>Er gilt </a:t>
            </a:r>
            <a:r>
              <a:rPr lang="en-US" b="0" i="0" dirty="0" err="1">
                <a:effectLst/>
              </a:rPr>
              <a:t>als</a:t>
            </a:r>
            <a:r>
              <a:rPr lang="en-US" b="0" i="0" dirty="0">
                <a:effectLst/>
              </a:rPr>
              <a:t> der </a:t>
            </a:r>
            <a:r>
              <a:rPr lang="en-US" b="0" i="0" dirty="0" err="1">
                <a:effectLst/>
              </a:rPr>
              <a:t>Begründer</a:t>
            </a:r>
            <a:r>
              <a:rPr lang="en-US" b="0" i="0" dirty="0">
                <a:effectLst/>
              </a:rPr>
              <a:t> der </a:t>
            </a:r>
            <a:r>
              <a:rPr lang="en-US" b="0" i="0" dirty="0" err="1">
                <a:effectLst/>
              </a:rPr>
              <a:t>wissenschaftlichen</a:t>
            </a:r>
            <a:r>
              <a:rPr lang="en-US" b="0" i="0" dirty="0">
                <a:effectLst/>
              </a:rPr>
              <a:t> </a:t>
            </a:r>
            <a:r>
              <a:rPr lang="en-US" b="0" i="0" dirty="0" err="1">
                <a:effectLst/>
              </a:rPr>
              <a:t>Archäologie</a:t>
            </a:r>
            <a:r>
              <a:rPr lang="en-US" b="0" i="0" dirty="0">
                <a:effectLst/>
              </a:rPr>
              <a:t> und </a:t>
            </a:r>
            <a:r>
              <a:rPr lang="en-US" b="0" i="0" u="none" strike="noStrike" dirty="0" err="1">
                <a:effectLst/>
              </a:rPr>
              <a:t>Kunstgeschichte</a:t>
            </a:r>
            <a:r>
              <a:rPr lang="en-US" b="0" i="0" dirty="0">
                <a:effectLst/>
              </a:rPr>
              <a:t> und </a:t>
            </a:r>
            <a:r>
              <a:rPr lang="en-US" b="0" i="0" dirty="0" err="1">
                <a:effectLst/>
              </a:rPr>
              <a:t>als</a:t>
            </a:r>
            <a:r>
              <a:rPr lang="en-US" b="0" i="0" dirty="0">
                <a:effectLst/>
              </a:rPr>
              <a:t> </a:t>
            </a:r>
            <a:r>
              <a:rPr lang="en-US" b="0" i="0" dirty="0" err="1">
                <a:effectLst/>
              </a:rPr>
              <a:t>geistiger</a:t>
            </a:r>
            <a:r>
              <a:rPr lang="en-US" b="0" i="0" dirty="0">
                <a:effectLst/>
              </a:rPr>
              <a:t> </a:t>
            </a:r>
            <a:r>
              <a:rPr lang="en-US" b="0" i="0" dirty="0" err="1">
                <a:effectLst/>
              </a:rPr>
              <a:t>Begründer</a:t>
            </a:r>
            <a:r>
              <a:rPr lang="en-US" b="0" i="0" dirty="0">
                <a:effectLst/>
              </a:rPr>
              <a:t> des </a:t>
            </a:r>
            <a:r>
              <a:rPr lang="en-US" b="0" i="0" u="none" strike="noStrike" dirty="0" err="1">
                <a:effectLst/>
              </a:rPr>
              <a:t>Klassizismus</a:t>
            </a:r>
            <a:r>
              <a:rPr lang="en-US" b="0" i="0" dirty="0">
                <a:effectLst/>
              </a:rPr>
              <a:t> </a:t>
            </a:r>
            <a:r>
              <a:rPr lang="en-US" b="0" i="0" dirty="0" err="1">
                <a:effectLst/>
              </a:rPr>
              <a:t>im</a:t>
            </a:r>
            <a:r>
              <a:rPr lang="en-US" b="0" i="0" dirty="0">
                <a:effectLst/>
              </a:rPr>
              <a:t> </a:t>
            </a:r>
            <a:r>
              <a:rPr lang="en-US" b="0" i="0" u="none" strike="noStrike" dirty="0" err="1">
                <a:effectLst/>
              </a:rPr>
              <a:t>deutschsprachigen</a:t>
            </a:r>
            <a:r>
              <a:rPr lang="en-US" b="0" i="0" u="none" strike="noStrike" dirty="0">
                <a:effectLst/>
              </a:rPr>
              <a:t> </a:t>
            </a:r>
            <a:r>
              <a:rPr lang="en-US" b="0" i="0" u="none" strike="noStrike" dirty="0" err="1">
                <a:effectLst/>
              </a:rPr>
              <a:t>Raum</a:t>
            </a:r>
            <a:endParaRPr lang="en-US" b="0" i="0" u="none" strike="noStrike" dirty="0">
              <a:effectLst/>
            </a:endParaRPr>
          </a:p>
          <a:p>
            <a:endParaRPr lang="en-US" dirty="0"/>
          </a:p>
          <a:p>
            <a:r>
              <a:rPr lang="en-US" b="1" i="0" dirty="0" err="1">
                <a:effectLst/>
              </a:rPr>
              <a:t>Hauptwerk</a:t>
            </a:r>
            <a:r>
              <a:rPr lang="en-US" b="1" i="0" dirty="0">
                <a:effectLst/>
              </a:rPr>
              <a:t>: </a:t>
            </a:r>
            <a:r>
              <a:rPr lang="en-US" b="1" i="1" dirty="0" err="1">
                <a:effectLst/>
              </a:rPr>
              <a:t>Geschichte</a:t>
            </a:r>
            <a:r>
              <a:rPr lang="en-US" b="1" i="1" dirty="0">
                <a:effectLst/>
              </a:rPr>
              <a:t> der Kunst des </a:t>
            </a:r>
            <a:r>
              <a:rPr lang="en-US" b="1" i="1" dirty="0" err="1">
                <a:effectLst/>
              </a:rPr>
              <a:t>Alterthum</a:t>
            </a:r>
            <a:r>
              <a:rPr lang="en-US" b="1" i="0" dirty="0" err="1">
                <a:effectLst/>
              </a:rPr>
              <a:t>s</a:t>
            </a:r>
            <a:r>
              <a:rPr lang="en-US" b="1" dirty="0"/>
              <a:t>, 1764</a:t>
            </a:r>
          </a:p>
          <a:p>
            <a:r>
              <a:rPr lang="en-US" b="1" dirty="0" err="1"/>
              <a:t>Antike</a:t>
            </a:r>
            <a:r>
              <a:rPr lang="en-US" b="1" dirty="0"/>
              <a:t> Kunst </a:t>
            </a:r>
            <a:r>
              <a:rPr lang="en-US" b="1" dirty="0" err="1"/>
              <a:t>als</a:t>
            </a:r>
            <a:r>
              <a:rPr lang="en-US" b="1" dirty="0"/>
              <a:t> Ideal. </a:t>
            </a:r>
            <a:r>
              <a:rPr lang="en-US" b="1" dirty="0" err="1"/>
              <a:t>Ästhetische</a:t>
            </a:r>
            <a:r>
              <a:rPr lang="en-US" b="1" dirty="0"/>
              <a:t> </a:t>
            </a:r>
            <a:r>
              <a:rPr lang="en-US" b="1" dirty="0" err="1"/>
              <a:t>Prinzipien</a:t>
            </a:r>
            <a:r>
              <a:rPr lang="en-US" b="1" dirty="0"/>
              <a:t>: Harmonie, </a:t>
            </a:r>
            <a:r>
              <a:rPr lang="en-US" b="1" dirty="0" err="1"/>
              <a:t>Symmetrie</a:t>
            </a:r>
            <a:r>
              <a:rPr lang="en-US" b="1" dirty="0"/>
              <a:t>,  </a:t>
            </a:r>
            <a:r>
              <a:rPr lang="en-US" b="1" dirty="0" err="1"/>
              <a:t>Gleichgewicht</a:t>
            </a:r>
            <a:endParaRPr lang="en-US" b="1" dirty="0"/>
          </a:p>
          <a:p>
            <a:endParaRPr lang="en-US" dirty="0"/>
          </a:p>
        </p:txBody>
      </p:sp>
      <p:pic>
        <p:nvPicPr>
          <p:cNvPr id="6" name="Θέση περιεχομένου 5" descr="Εικόνα που περιέχει ανθρώπινο πρόσωπο, άτομο, πορτραίτο, ρουχισμός&#10;&#10;Περιγραφή που δημιουργήθηκε αυτόματα">
            <a:extLst>
              <a:ext uri="{FF2B5EF4-FFF2-40B4-BE49-F238E27FC236}">
                <a16:creationId xmlns:a16="http://schemas.microsoft.com/office/drawing/2014/main" id="{3C5A183F-2995-69C1-9BDE-9FFE0027A17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15427" y="2120012"/>
            <a:ext cx="2351332" cy="3063624"/>
          </a:xfrm>
          <a:prstGeom prst="rect">
            <a:avLst/>
          </a:prstGeom>
        </p:spPr>
      </p:pic>
    </p:spTree>
    <p:extLst>
      <p:ext uri="{BB962C8B-B14F-4D97-AF65-F5344CB8AC3E}">
        <p14:creationId xmlns:p14="http://schemas.microsoft.com/office/powerpoint/2010/main" val="792917216"/>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1909</TotalTime>
  <Words>1905</Words>
  <Application>Microsoft Office PowerPoint</Application>
  <PresentationFormat>Προβολή στην οθόνη (4:3)</PresentationFormat>
  <Paragraphs>154</Paragraphs>
  <Slides>30</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30</vt:i4>
      </vt:variant>
    </vt:vector>
  </HeadingPairs>
  <TitlesOfParts>
    <vt:vector size="34" baseType="lpstr">
      <vt:lpstr>Arial</vt:lpstr>
      <vt:lpstr>Calibri</vt:lpstr>
      <vt:lpstr>Calibri Light</vt:lpstr>
      <vt:lpstr>Ανασκόπηση</vt:lpstr>
      <vt:lpstr>       Produktive Rezeption  </vt:lpstr>
      <vt:lpstr>Hugo von Hofmannsthal, Elektra (1903) </vt:lpstr>
      <vt:lpstr>Hugo von Hofmannsthal (1874-1929)</vt:lpstr>
      <vt:lpstr>Hofmannsthal und die Antike</vt:lpstr>
      <vt:lpstr>Entstehung der Elektra/ Quellenforschung</vt:lpstr>
      <vt:lpstr>Παρουσίαση του PowerPoint</vt:lpstr>
      <vt:lpstr>Literarischer Dialog</vt:lpstr>
      <vt:lpstr>Antikerezeption im 18. Jh. </vt:lpstr>
      <vt:lpstr>Johann Joachim Winckelmann (1717-1768)</vt:lpstr>
      <vt:lpstr>Johann Wolfgang von Goethe (1749–1832) </vt:lpstr>
      <vt:lpstr>Goethe, Iphigenie auf Tauris (1786)</vt:lpstr>
      <vt:lpstr>Hofmannsthal - Goethe</vt:lpstr>
      <vt:lpstr>Hofmannsthal - Goethe</vt:lpstr>
      <vt:lpstr>   Mittler zwischen Antike und Moderne </vt:lpstr>
      <vt:lpstr>Bachofen, Nietzsche, Rohde</vt:lpstr>
      <vt:lpstr>Friedrich Nietzsche, Die Geburt der Tragödie aus dem Geiste der Musik (1872)</vt:lpstr>
      <vt:lpstr>J. J. Bachofen, ,Das Mutterrecht</vt:lpstr>
      <vt:lpstr>Hofmannsthal</vt:lpstr>
      <vt:lpstr>Erwin Rohde</vt:lpstr>
      <vt:lpstr>Sigmund Freud</vt:lpstr>
      <vt:lpstr>„Wir müssen uns den Schauer des Mythos neu schaffen“ (Hofmannsthal:Verteidigung der Elektra)</vt:lpstr>
      <vt:lpstr>Hofmannsthal</vt:lpstr>
      <vt:lpstr>       Erneuerung des Theaters:  Zusammenarbeit mit  Max Reinhardt </vt:lpstr>
      <vt:lpstr>Gertrud Eysold</vt:lpstr>
      <vt:lpstr>Gertrud Eysold </vt:lpstr>
      <vt:lpstr>  Szenische Vorschriften zu ›Elektra, Hugo von Hofmannsthal (1903)</vt:lpstr>
      <vt:lpstr>Παρουσίαση του PowerPoint</vt:lpstr>
      <vt:lpstr>Die Kostüme  </vt:lpstr>
      <vt:lpstr>Zusammenfassend…</vt:lpstr>
      <vt:lpstr>Hugo von Hofmannsthal,  Das Buch der Freunde (1922)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Einfluss. Rezeption </dc:title>
  <dc:creator>Αnastasia Antonopoulou</dc:creator>
  <cp:lastModifiedBy>Anastasia Antonopoulou</cp:lastModifiedBy>
  <cp:revision>84</cp:revision>
  <dcterms:created xsi:type="dcterms:W3CDTF">2018-10-28T19:06:49Z</dcterms:created>
  <dcterms:modified xsi:type="dcterms:W3CDTF">2024-10-18T16:40:11Z</dcterms:modified>
</cp:coreProperties>
</file>