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85" r:id="rId6"/>
    <p:sldId id="265" r:id="rId7"/>
    <p:sldId id="266" r:id="rId8"/>
    <p:sldId id="286" r:id="rId9"/>
    <p:sldId id="268" r:id="rId10"/>
    <p:sldId id="269" r:id="rId11"/>
    <p:sldId id="277" r:id="rId12"/>
    <p:sldId id="270" r:id="rId13"/>
    <p:sldId id="278" r:id="rId14"/>
    <p:sldId id="279" r:id="rId15"/>
    <p:sldId id="271" r:id="rId16"/>
    <p:sldId id="272" r:id="rId17"/>
    <p:sldId id="273" r:id="rId18"/>
    <p:sldId id="280" r:id="rId19"/>
    <p:sldId id="274" r:id="rId20"/>
    <p:sldId id="259" r:id="rId21"/>
    <p:sldId id="258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4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82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9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08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566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80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50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91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29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D56666-DD51-4A87-A9A8-C0F6CFC2AE22}" type="datetimeFigureOut">
              <a:rPr lang="el-GR" smtClean="0"/>
              <a:pPr/>
              <a:t>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0DACAA-8E3F-4CB5-A7EB-41EB85FB7A80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29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Hofmannsthals Elektra im Vergleich zu Sophokles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I. Vergleich der Prologe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6089D0-5EB1-AC9F-D860-7F173E8D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Hofmannsthal Prolog, 1. Teil</a:t>
            </a:r>
            <a:br>
              <a:rPr lang="en-US" sz="3200" b="1" dirty="0"/>
            </a:br>
            <a:r>
              <a:rPr lang="en-US" sz="3200" b="1" dirty="0"/>
              <a:t>(</a:t>
            </a:r>
            <a:r>
              <a:rPr lang="en-US" sz="3200" b="1" dirty="0" err="1"/>
              <a:t>Dienerinnen</a:t>
            </a:r>
            <a:r>
              <a:rPr lang="en-US" sz="3200" b="1" dirty="0"/>
              <a:t>)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024192-4CE6-5DF9-9D49-F0DD658E6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Erste (</a:t>
            </a:r>
            <a:r>
              <a:rPr lang="de-DE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ihr Wassergefäß aufhebend)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 bleibt Elektra?</a:t>
            </a:r>
          </a:p>
          <a:p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Zweite 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</a:t>
            </a:r>
            <a:r>
              <a:rPr lang="de-DE" sz="2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 doch ihre Stunde,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 Stunde wo sie um den Vater heult,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alle Wände schallen.  </a:t>
            </a:r>
          </a:p>
          <a:p>
            <a:pPr marL="0" indent="0">
              <a:buNone/>
            </a:pPr>
            <a:endParaRPr lang="de-DE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 kommt aus der schon dunkelnden Hausflur gelaufen. Alle drehen sich nach ihr um. Elektra springt zurück </a:t>
            </a:r>
            <a:r>
              <a:rPr lang="de-DE" sz="2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 ein Tier in seinen Schlupfwinkel</a:t>
            </a:r>
            <a:r>
              <a:rPr lang="de-DE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den einen Arm vor dem Gesicht.)</a:t>
            </a:r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9B67E27-0BDA-A9B1-C749-521DD5936A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Erste 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Habt ihr </a:t>
            </a:r>
            <a:r>
              <a:rPr lang="de-DE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gesehn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wie sie uns ansah?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Zweite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         </a:t>
            </a:r>
          </a:p>
          <a:p>
            <a: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Giftig,</a:t>
            </a:r>
            <a:b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wie eine wilde Katze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Dritte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Neulich lag sie da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stöhnte –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Erste 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</a:t>
            </a:r>
            <a: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Immer, wenn die Sonne tief steht,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liegt sie und stöhnt.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077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19B7A5-02B4-94B0-565F-7FDCDC16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35C8BE-883B-2451-3270-F4BA58672A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Da gingen wir zu</a:t>
            </a:r>
            <a:r>
              <a:rPr lang="el-G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zweit</a:t>
            </a:r>
            <a:b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kamen ihr zu nah –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Erste</a:t>
            </a: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Sie hält's nicht aus,</a:t>
            </a:r>
            <a:b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wenn man sie ansieht.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Ja, wir kamen ihr</a:t>
            </a:r>
            <a:b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 nah. Da pfauchte sie wie </a:t>
            </a:r>
            <a:r>
              <a:rPr lang="de-DE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eine Katze</a:t>
            </a:r>
            <a:br>
              <a:rPr lang="de-DE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 an</a:t>
            </a: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»Fort, Fliegen!« schrie sie, »fort!«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Vierte </a:t>
            </a:r>
            <a:b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»Schmeißfliegen, fort!«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0EA6A64-4E5B-DAB5-CDBC-F9B9024984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Dritte</a:t>
            </a:r>
            <a:r>
              <a:rPr lang="de-DE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»Sitzt nicht auf meinen Wunden!«</a:t>
            </a:r>
            <a:br>
              <a:rPr lang="de-DE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schlug nach uns mit einem Strohwisch.</a:t>
            </a:r>
            <a:endParaRPr lang="el-GR" sz="2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Vierte </a:t>
            </a:r>
            <a:br>
              <a:rPr lang="de-DE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»Schmeißfliegen, fort!«</a:t>
            </a:r>
            <a:endParaRPr lang="el-GR" sz="2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738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5FC318-CB57-AE18-8AB9-97A59F81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88A79B-97BE-03BE-3FC1-CC5D1E4B6B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»Ihr sollt das Süße nicht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abweiden von der Qual. Ihr sollt nicht schmatzen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nach meiner Krämpfe Schaum.«</a:t>
            </a:r>
          </a:p>
          <a:p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Vierte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     »Geht ab, verkriecht euch«,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schrie sie uns nach. »</a:t>
            </a:r>
            <a:r>
              <a:rPr lang="de-DE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Eßt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Fettes und </a:t>
            </a:r>
            <a:r>
              <a:rPr lang="de-DE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eßt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Süßes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kriecht zu Bett mit euren Männern«, schrie sie,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die –</a:t>
            </a:r>
          </a:p>
          <a:p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C31C1AC-7E23-8729-6CB0-1F23C6AF92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b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Ich war nicht faul –</a:t>
            </a:r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Vierte </a:t>
            </a:r>
            <a:r>
              <a:rPr lang="de-D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die gab ihr Antwort!</a:t>
            </a:r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Ja: »Wenn du hungrig bist«, gab ich zur Antwort,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»so </a:t>
            </a:r>
            <a:r>
              <a:rPr lang="de-DE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ißt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 auch«, da sprang sie auf und </a:t>
            </a:r>
            <a:r>
              <a:rPr lang="de-DE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schoß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gräßliche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Blicke, </a:t>
            </a:r>
            <a: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reckte ihre Finger</a:t>
            </a:r>
            <a:b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wie Krallen </a:t>
            </a: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gegen uns und schrie: »Ich füttre</a:t>
            </a:r>
            <a:b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mir einen Geier auf im Leib.«</a:t>
            </a:r>
            <a:endParaRPr lang="el-G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6474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CF21C9-6DB7-4458-7222-F60B468A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EBFDC3-422E-C40B-451E-120F60942D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Zweite 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du?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»Drum hockst du immerfort«, gab ich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zurück, »wo Aasgeruch dich hält und scharrst nach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einer alten Leiche!«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Zweite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Und was sagte sie da?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Dritte 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 heulte nur und warf sich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ihren Winkel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de-DE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 sind mit dem Schöpfen fertig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Erste 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</a:t>
            </a:r>
            <a:r>
              <a:rPr lang="de-DE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die Königin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solch einen Dämon 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frei in Haus und Hof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sein Wesen treiben </a:t>
            </a:r>
            <a:r>
              <a:rPr lang="de-DE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läßt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3980E7-90D7-7A29-D0B1-4FA4B68E5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Zweite</a:t>
            </a:r>
            <a: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Das eigne Kind!</a:t>
            </a:r>
            <a:endParaRPr lang="el-G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Erste </a:t>
            </a:r>
            <a:b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Wär sie mein Kind, ich hielte, ich – bei Gott! –</a:t>
            </a:r>
            <a:b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unter </a:t>
            </a:r>
            <a:r>
              <a:rPr lang="de-DE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Schloß</a:t>
            </a:r>
            <a:r>
              <a:rPr lang="de-DE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und Riegel.</a:t>
            </a:r>
            <a:endParaRPr lang="el-G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Vierte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Sind sie dir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nicht hart genug mit ihr? Setzt man ihr nicht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 Napf mit Essen zu den Hunden?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Leise</a:t>
            </a: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                                        Hast du</a:t>
            </a:r>
            <a:b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 Herrn sie nie schlagen sehn?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67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5414E5-566B-E0B2-F5CC-5EA13311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2E770E-3DD1-B4CB-704F-E4BB9E27E2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Fünfte </a:t>
            </a:r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ganz jung; mit zitternder, erregter Stimme)</a:t>
            </a:r>
            <a:b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                     Ich will</a:t>
            </a:r>
            <a:b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vor ihr mich niederwerfen und die Füße</a:t>
            </a:r>
            <a:b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ihr küssen. Ist sie nicht ein Königskind</a:t>
            </a:r>
            <a:b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duldet solche Schmach! </a:t>
            </a:r>
            <a:r>
              <a:rPr lang="de-DE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will die Füße</a:t>
            </a:r>
            <a:br>
              <a:rPr lang="de-DE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ihr salben und mit meinem Haar sie trocknen.</a:t>
            </a:r>
            <a:endParaRPr lang="el-GR" sz="3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Aufseherin</a:t>
            </a:r>
          </a:p>
          <a:p>
            <a:r>
              <a:rPr lang="de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Hinein mit dir! (</a:t>
            </a:r>
            <a:r>
              <a:rPr lang="de-DE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Stößt sie.)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BC2E5F-0AB8-0F23-B66A-E113218136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Fünfte </a:t>
            </a: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</a:t>
            </a:r>
            <a: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 gibt nichts auf der Welt,</a:t>
            </a:r>
            <a:b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das königlicher ist als sie. </a:t>
            </a: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liegt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Lumpen auf der Schwelle, aber niemand,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niemand ist hier im Haus, der ihren Blick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aushält!</a:t>
            </a:r>
          </a:p>
          <a:p>
            <a:r>
              <a:rPr lang="de-DE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Aufseherin (</a:t>
            </a:r>
            <a:r>
              <a:rPr lang="de-DE" sz="33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stößt sie in die offene niedere Tür links vorne)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Hinein!</a:t>
            </a:r>
            <a:endParaRPr lang="el-GR" sz="3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Fünfte </a:t>
            </a: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33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die Tür geklemmt)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Ihr alle seid nicht wert,</a:t>
            </a:r>
            <a:b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Luft zu atmen</a:t>
            </a: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die sie atmet! O,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könnt' ich euch alle, euch, erhängt am Halse,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einer Scheuer Dunkel hängen sehn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um dessen willen, was ihr an Elektra</a:t>
            </a:r>
            <a:b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getan habt!</a:t>
            </a:r>
            <a:endParaRPr lang="el-GR" sz="3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4018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11CF58-421A-8C07-DFF1-398F1E08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77A353-C47E-F163-1372-D43B3382A9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Aufseherin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de-DE" sz="1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schlägt die Türe zu, stellt sich dann mit dem Rücken dagegen) 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Hört ihr das? wir, an Elektra!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ihren Napf von unserm Tische stieß,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als man mit uns sie essen hieß, die ausspie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vor uns und Hündinnen uns nannte.</a:t>
            </a:r>
          </a:p>
          <a:p>
            <a:endParaRPr lang="el-GR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Erste 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        Was?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sagte: </a:t>
            </a:r>
            <a:r>
              <a:rPr lang="de-DE" sz="1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keinen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Hund kann man </a:t>
            </a:r>
            <a:r>
              <a:rPr lang="de-DE" sz="1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erniedern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wozu man uns hat abgerichtet: </a:t>
            </a:r>
            <a:r>
              <a:rPr lang="de-DE" sz="1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wir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 Wasser und mit immer frischem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Wasser das ewige Blut des Mordes von der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Diele abspülen –</a:t>
            </a:r>
            <a:endParaRPr lang="el-GR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32C0073-4BBD-BF0F-8C3E-E4410EB945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Dritte</a:t>
            </a: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»Und die Schmach«, so sagte sie,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»die Schmach, die sich bei Tag und Nacht erneut,</a:t>
            </a:r>
            <a:b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Winkel fegen...«</a:t>
            </a:r>
          </a:p>
          <a:p>
            <a:r>
              <a:rPr lang="de-DE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Erste</a:t>
            </a:r>
            <a:r>
              <a:rPr lang="de-DE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»Unser Leib«, so schreit sie,</a:t>
            </a:r>
            <a:br>
              <a:rPr lang="de-DE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»starrt von dem Unrat, dem wir dienstbar sind!« </a:t>
            </a:r>
            <a:r>
              <a:rPr lang="de-DE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(Die Mägde tragen die Gefäße ins Haus links.)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026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8243DF-8886-225E-3427-4ADE54F9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00A5E8-FCEA-833C-3AD0-005799589E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Aufseherin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 ihnen die Tür aufgemacht hat)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wenn sie uns mit unsern Kindern sieht,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schreit sie: »Nichts kann so verflucht sein, nichts,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 Kinder, die wir hündisch auf der Treppe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 Blute glitschend, hier in diesem Hause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empfangen und geboren haben.« Sagt sie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oder nicht?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Erste, zweite, dritte, vierte Magd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 schon drinnen)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                            Ja! ja!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E2552E-8015-047B-AEDD-22F8EE2185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Fünfte </a:t>
            </a:r>
            <a:r>
              <a:rPr lang="de-DE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(innen)</a:t>
            </a:r>
            <a:br>
              <a:rPr lang="de-D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schlagen mich!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(Die Aufseherin geht hinein. Die Tür fällt zu.)</a:t>
            </a:r>
          </a:p>
          <a:p>
            <a:endParaRPr lang="de-DE" sz="1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 dem Hause tritt Elektra. Sie ist allein mit den Flecken roten Lichtes, die aus den Zweigen des Feigenbaumes schräg über den Boden und auf die Mauern fallen, wie Blutflecke.)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3503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8EB5BC-2896-9DD3-2A3B-30B90847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Elektra</a:t>
            </a:r>
            <a:r>
              <a:rPr lang="de-DE" dirty="0"/>
              <a:t>s</a:t>
            </a:r>
            <a:r>
              <a:rPr lang="en-US" dirty="0"/>
              <a:t> Monolog, Hofmannsthal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C82F59-D9E7-5D7A-31D3-1C97522647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6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</a:t>
            </a:r>
            <a:br>
              <a:rPr lang="de-DE" sz="6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Allein! 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Weh, ganz allein. Der Vater fort,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hinabgescheucht in seine kalten Klüfte...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7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Gegen den Boden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 bist du, Vater? hast du nicht die Kraft,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 Angesicht herauf zu mir zu schleppen?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de-DE" sz="7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Leise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de-DE" sz="7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 ist die Stunde, unsre Stunde ists,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Stunde, wo sie dich geschlachtet haben,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dein Weib und der mit ihr in einem Bette, in deinem königlichen Bette schläft.</a:t>
            </a:r>
          </a:p>
          <a:p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schlugen dich im Bade tot, </a:t>
            </a:r>
            <a:endParaRPr lang="el-GR" sz="7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044E3C-B7DE-C1BF-8826-CBDE8DAD8A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dein Blut rann über deine Augen, und das Bad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dampfte von deinem Blut. Dann nahm er dich,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der Feige, bei den Schultern, zerrte dich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hinaus aus dem Gemach, den Kopf voraus,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Beine schleifend hinterher: dein Auge,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das starre, </a:t>
            </a:r>
            <a:r>
              <a:rPr lang="de-DE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offne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sah herein ins Haus.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kommst du wieder, 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setzest Fuß vor Fuß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stehst auf einmal da, die beiden Augen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weit offen, und ein königlicher Reif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von Purpur ist um deine Stirn, der speist sich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 des Hauptes </a:t>
            </a:r>
            <a:r>
              <a:rPr lang="de-DE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offner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Wunde.</a:t>
            </a:r>
            <a:br>
              <a:rPr lang="de-DE" sz="5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5000" dirty="0"/>
          </a:p>
        </p:txBody>
      </p:sp>
    </p:spTree>
    <p:extLst>
      <p:ext uri="{BB962C8B-B14F-4D97-AF65-F5344CB8AC3E}">
        <p14:creationId xmlns:p14="http://schemas.microsoft.com/office/powerpoint/2010/main" val="3031437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2D6827-564B-BAE0-CD9B-1AA9DC83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46EA95-257D-F388-3DD9-4B58D09C4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Vater!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will dich sehn</a:t>
            </a:r>
            <a:r>
              <a:rPr lang="de-DE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de-DE" sz="8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</a:t>
            </a:r>
            <a:r>
              <a:rPr lang="de-DE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mich heute nicht allein!</a:t>
            </a:r>
            <a:b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Nur so wie gestern, wie ein Schatten dort</a:t>
            </a:r>
            <a:b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 Mauerwinkel zeig dich deinem Kind!</a:t>
            </a:r>
            <a:b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Vater! </a:t>
            </a:r>
            <a:r>
              <a:rPr lang="de-DE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 Tag wird kommen! </a:t>
            </a:r>
            <a:r>
              <a:rPr lang="de-DE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Von den Sternen</a:t>
            </a:r>
            <a:br>
              <a:rPr lang="de-DE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stürzt alle Zeit herab, so wird das Blut</a:t>
            </a:r>
            <a:br>
              <a:rPr lang="de-DE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8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 hundert Kehlen </a:t>
            </a:r>
            <a:r>
              <a:rPr lang="de-DE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stürzen auf dein Grab!</a:t>
            </a:r>
            <a:endParaRPr lang="el-GR" sz="80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F86D64-D9D5-0467-D207-28BAA863F1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wie aus </a:t>
            </a:r>
            <a:r>
              <a:rPr lang="de-DE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umgeworfnen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Krügen wird's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 den </a:t>
            </a:r>
            <a:r>
              <a:rPr lang="de-DE" sz="72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gebundnen</a:t>
            </a:r>
            <a:r>
              <a:rPr lang="de-DE" sz="7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Mördern 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fließen,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in einem Schwall, in einem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geschwollnen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Bach wird ihres Lebens Leben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 ihnen stürzen - und </a:t>
            </a:r>
            <a:r>
              <a:rPr lang="de-DE" sz="7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wir schlachten dir</a:t>
            </a:r>
            <a:br>
              <a:rPr lang="de-DE" sz="7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Rosse,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die im Hause sind, wir treiben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vor dem Grab zusammen, und sie ahnen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 Tod und wiehern in die Todesluft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sterben. Und wir schlachten dir </a:t>
            </a:r>
            <a:r>
              <a:rPr lang="de-DE" sz="7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Hunde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dir die Füße leckten,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mit dir gejagt, denen du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Bissen hinwarfst, darum </a:t>
            </a:r>
            <a:r>
              <a:rPr lang="de-DE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muß</a:t>
            </a: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ihr Blut</a:t>
            </a:r>
            <a:b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hinab, um dir zu Dienst zu sein,</a:t>
            </a:r>
            <a:endParaRPr lang="el-GR" sz="7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737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53B32-1395-F037-B363-EFD9D13C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EB685B-4EB5-D357-6E73-602B7B6B63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wir, wir</a:t>
            </a: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 Blut, dein Sohn Orest und deine Töchter,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wir drei, wenn alles dies vollbracht und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Purpurgezelte</a:t>
            </a: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aufgerichtet sind, vom Dunst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 Blutes, den die Sonne nach sich zieht,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dann</a:t>
            </a:r>
            <a:r>
              <a:rPr lang="de-D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tanzen </a:t>
            </a:r>
            <a: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wir, dein Blut, rings um dein Grab:</a:t>
            </a:r>
            <a:br>
              <a:rPr lang="de-D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über Leichen hin </a:t>
            </a:r>
            <a:r>
              <a:rPr lang="de-D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werd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' ich das Knie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6388D9C-60BD-1FE1-BDF4-089ABCD7DC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hochheben Schritt für Schritt, und die mich werden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tanzen sehn, ja, die meinen Schatten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von weitem nur so werden tanzen sehn,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werden sagen: einem großen König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wird hier ein großes Prunkfest angestellt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von seinem Fleisch und Blut, und glücklich ist,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wer Kinder hat, die um sein hohes Grab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königliche Siegestänze tanzen!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138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E21F7F-00AA-46FB-186D-467A5998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b="1" dirty="0">
                <a:latin typeface="Times New Roman" panose="02020603050405020304" pitchFamily="18" charset="0"/>
              </a:rPr>
            </a:br>
            <a:br>
              <a:rPr lang="de-DE" b="1" dirty="0">
                <a:latin typeface="Times New Roman" panose="02020603050405020304" pitchFamily="18" charset="0"/>
              </a:rPr>
            </a:br>
            <a:r>
              <a:rPr lang="de-DE" b="1" dirty="0">
                <a:latin typeface="Times New Roman" panose="02020603050405020304" pitchFamily="18" charset="0"/>
              </a:rPr>
              <a:t>Prolog. Sophokles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D2087B-9003-E539-1F4A-8482AF7A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Der Prolog bei Sophokles umfasst 120 Verse und ist in zwei Teile gegliedert.</a:t>
            </a:r>
          </a:p>
          <a:p>
            <a:r>
              <a:rPr lang="de-DE" dirty="0"/>
              <a:t>Im ersten Teil erscheinen Orestes mit seinem Pädagogen und seinem Freund Pylades. </a:t>
            </a:r>
          </a:p>
          <a:p>
            <a:r>
              <a:rPr lang="de-DE" dirty="0"/>
              <a:t>Die Männer fassen die Vergangenheit kurz zusammen (Ermordung Agamemnons durch </a:t>
            </a:r>
            <a:r>
              <a:rPr lang="de-DE" dirty="0" err="1"/>
              <a:t>Ägisth</a:t>
            </a:r>
            <a:r>
              <a:rPr lang="de-DE" dirty="0"/>
              <a:t> und Klytämnestra) und sprechen über die Zukunft: Ihr Ziel ist die Bestrafung der Schuldigen. Sie haben einen konkreten Plan für die </a:t>
            </a:r>
            <a:r>
              <a:rPr lang="de-DE" dirty="0" err="1"/>
              <a:t>Rachetat</a:t>
            </a:r>
            <a:r>
              <a:rPr lang="de-DE" dirty="0"/>
              <a:t>. Sie wollen keine Zeit verlieren und gehen direkt ans Werk.</a:t>
            </a:r>
          </a:p>
          <a:p>
            <a:r>
              <a:rPr lang="de-DE" dirty="0"/>
              <a:t>Im zweiten Teil erscheint Elektra allein: </a:t>
            </a:r>
            <a:r>
              <a:rPr lang="de-DE" dirty="0" err="1"/>
              <a:t>Elektras</a:t>
            </a:r>
            <a:r>
              <a:rPr lang="de-DE" dirty="0"/>
              <a:t> Monodie.</a:t>
            </a:r>
            <a:r>
              <a:rPr lang="de-DE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Tragödie spielt 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„Vor dem Königshaus in Mykene. Vorn ein Altar des Apollon. Die Sonne geht eben auf. Orest kommt mit Pylades und einem alten Diener“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9333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Christos\Downloads\Komparatistik_PMS+PPS\metaptychiako\88D46877DF-w-28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04867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Christos\Downloads\Komparatistik_PMS+PPS\metaptychiako\6BE0E914A3-w-28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54461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FD174D-C06C-BD79-C453-130037F85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Zum Vergleich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F1C9AB-5451-E9D9-4007-F090760D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Der Prolog gibt bei beiden Werken das Stigma ihrer Problematik.</a:t>
            </a:r>
          </a:p>
          <a:p>
            <a:r>
              <a:rPr lang="de-DE" u="sng" dirty="0"/>
              <a:t>Zeit und Raum</a:t>
            </a:r>
          </a:p>
          <a:p>
            <a:r>
              <a:rPr lang="de-DE" dirty="0"/>
              <a:t>Sophokles: Zeitliche und topografische Bestimmung (Mykene, früh am Morgen)</a:t>
            </a:r>
          </a:p>
          <a:p>
            <a:r>
              <a:rPr lang="de-DE" dirty="0"/>
              <a:t>Hofmannsthal: Unbestimmtheit</a:t>
            </a:r>
          </a:p>
          <a:p>
            <a:r>
              <a:rPr lang="de-DE" u="sng" dirty="0"/>
              <a:t>Personen: </a:t>
            </a:r>
          </a:p>
          <a:p>
            <a:r>
              <a:rPr lang="de-DE" dirty="0"/>
              <a:t>Sophokles: Pädagoge, Orestes, Pylades. Elektra</a:t>
            </a:r>
          </a:p>
          <a:p>
            <a:r>
              <a:rPr lang="de-DE" dirty="0"/>
              <a:t>Hofmannsthal: Dienerinnen, Elektra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22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C935E6-CFE0-0995-AA89-C2C93031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Zum Vergleich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312C78-B3EF-7B4B-6090-45645F05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Struktur</a:t>
            </a:r>
          </a:p>
          <a:p>
            <a:r>
              <a:rPr lang="de-DE" dirty="0"/>
              <a:t>Sophokles: Zwei Teile: a. Gespräch der Männer,</a:t>
            </a:r>
          </a:p>
          <a:p>
            <a:r>
              <a:rPr lang="de-DE" dirty="0"/>
              <a:t>b. </a:t>
            </a:r>
            <a:r>
              <a:rPr lang="de-DE" dirty="0" err="1"/>
              <a:t>Elektras</a:t>
            </a:r>
            <a:r>
              <a:rPr lang="de-DE" dirty="0"/>
              <a:t> Monodie </a:t>
            </a:r>
          </a:p>
          <a:p>
            <a:r>
              <a:rPr lang="de-DE" dirty="0"/>
              <a:t>Hofmannsthal: Zwei Teile: a. Dienerinnen-Szene(Überreste des antiken Chores, vgl. Die Erste, die Zweite…), b. </a:t>
            </a:r>
            <a:r>
              <a:rPr lang="de-DE" dirty="0" err="1"/>
              <a:t>Elektras</a:t>
            </a:r>
            <a:r>
              <a:rPr lang="de-DE" dirty="0"/>
              <a:t> Monolog</a:t>
            </a:r>
          </a:p>
          <a:p>
            <a:r>
              <a:rPr lang="de-DE" u="sng" dirty="0"/>
              <a:t>Zielsetzung</a:t>
            </a:r>
          </a:p>
          <a:p>
            <a:r>
              <a:rPr lang="de-DE" dirty="0"/>
              <a:t>Sophokles. </a:t>
            </a:r>
            <a:r>
              <a:rPr lang="de-DE" dirty="0" err="1"/>
              <a:t>Rachetat</a:t>
            </a:r>
            <a:r>
              <a:rPr lang="de-DE" dirty="0"/>
              <a:t>. Begründung durch Orestes: ethisch, religiös und politisch. Sentimentalisch  durch Elektra.</a:t>
            </a:r>
          </a:p>
          <a:p>
            <a:r>
              <a:rPr lang="de-DE" dirty="0"/>
              <a:t>Hofmannsthal: Elektra selbst. Elektra und die Tat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6951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8238A6-6435-296F-57DC-90374EC1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Hofmannsthal </a:t>
            </a:r>
            <a:br>
              <a:rPr lang="de-DE" u="sng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8C8CD5-9221-B69E-9A9C-325D6D98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Der  auffallendste Unterschied zu Sophokles ist, dass Orestes nicht erscheint.</a:t>
            </a:r>
          </a:p>
          <a:p>
            <a:r>
              <a:rPr lang="de-DE" dirty="0"/>
              <a:t>Elektra steht hier im Mittelpunkt.</a:t>
            </a:r>
          </a:p>
          <a:p>
            <a:r>
              <a:rPr lang="de-DE" dirty="0"/>
              <a:t>Sie erscheint im ersten Teil des Prologs aus der Perspektive der Mägde. </a:t>
            </a:r>
          </a:p>
          <a:p>
            <a:r>
              <a:rPr lang="de-DE" dirty="0"/>
              <a:t>Keine einheitliche Meinung über sie. Elektra, ein widersprüchliches Wesen: Tier, Dämon oder das Königlichste auf der Welt?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8268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76B671-D8B3-ED82-5341-7033C92D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u="sng" dirty="0"/>
              <a:t>Monolog </a:t>
            </a:r>
            <a:r>
              <a:rPr lang="de-DE" sz="2400" b="1" u="sng" dirty="0" err="1"/>
              <a:t>Elektras</a:t>
            </a:r>
            <a:r>
              <a:rPr lang="de-DE" sz="2400" b="1" u="sng" dirty="0"/>
              <a:t>, Hofmannstal</a:t>
            </a:r>
            <a:endParaRPr lang="el-GR" sz="24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FEAD5F-525C-4D3C-EE40-94F81925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Alleinsein. Gespenstisches Gespräch mit dem toten Vater.</a:t>
            </a:r>
          </a:p>
          <a:p>
            <a:r>
              <a:rPr lang="de-DE" dirty="0"/>
              <a:t>Rituelle Wiederholung: Jeden Tag, zur gleichen Stunde.</a:t>
            </a:r>
          </a:p>
          <a:p>
            <a:r>
              <a:rPr lang="de-DE" dirty="0"/>
              <a:t>Vergangenheit. Beschreibung der Ermordung-Szene.</a:t>
            </a:r>
          </a:p>
          <a:p>
            <a:r>
              <a:rPr lang="de-DE" dirty="0"/>
              <a:t>Zukunftsvision.  Rache. Ekstase. Rausch. Wildheit.</a:t>
            </a:r>
          </a:p>
          <a:p>
            <a:r>
              <a:rPr lang="de-DE" dirty="0"/>
              <a:t>Nietzsche, das Dionysische</a:t>
            </a:r>
          </a:p>
          <a:p>
            <a:r>
              <a:rPr lang="de-DE" u="sng" dirty="0"/>
              <a:t>Zeitproblematik. Elektra.</a:t>
            </a:r>
            <a:r>
              <a:rPr lang="de-DE" dirty="0"/>
              <a:t> Keine lineare Auffassung der Zeit. Wiederholung des Gleichen.</a:t>
            </a:r>
          </a:p>
          <a:p>
            <a:r>
              <a:rPr lang="de-DE" dirty="0"/>
              <a:t>Elektra und die Tat</a:t>
            </a:r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838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CA2492-CF7D-73CE-FF85-7F474DED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Prolog - Sophokles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3AFBAD-011B-C59A-E520-5E4C5A815D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Alte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Du, der das Heer geführt vor Troja einst,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 Agamemnon Sohn,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schaue nur,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du zu schauen immer dir ersehnt.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Hier angelangt, magst du nun sagen,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Mykene du erblickst, das goldene,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das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verderbte Haus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Pelopiden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dort,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 ich dich einst, als dir erschlagen ward der Vater,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 deiner Schwester gleichen Bluts empfing</a:t>
            </a:r>
            <a:b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schützend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forttrug und erzog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zum Mann,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bereit zu rächen deines Vaters Fall.</a:t>
            </a:r>
            <a:endParaRPr lang="el-GR" u="sng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82038D-AFBE-47C0-5FD9-593CAAF8AD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 nun, Orest,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eiligst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uns beraten,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zu tun sei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Denn schon erregt der Sonne heller Glanz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Vögel morgendlichen Sang, und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schwand die schwarze Sternennacht.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Drum, eh im Haus sich einer regt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auf den Weg sich macht, beratet euch,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wo wir stehen,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 Zeit zu säumen nicht,</a:t>
            </a:r>
            <a:b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 reif für Taten ist.</a:t>
            </a:r>
            <a:endParaRPr lang="el-GR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383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2554DA-03D9-1B77-C726-DF243EA1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Orest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5F0B4B-A1F5-DC07-62A2-BB15EF08E7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Orest: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Du,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liebster aller Männer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 und Diener!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zeigst es deutlich mir, </a:t>
            </a: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 edel du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geartet bist.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 edles Ross von guter Zucht,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auch wenn es alt geworden,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den Gefahren nie den Mut verliert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aufrecht es das Ohr noch stellt, so treibst auch du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 an und gehst der ersten einer mit!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höre denn und lausche, was beschlossen ist,</a:t>
            </a:r>
            <a:b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 scharfem Ohr 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wäge meine Worte,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treff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ich nicht das Rechte, form es um! –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u="sng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7C0A79B-569F-54B3-528D-61E06CC5AB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Als zu der </a:t>
            </a:r>
            <a:r>
              <a:rPr lang="de-DE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Pythia Sehersitz </a:t>
            </a: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ich kam,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zu forschen, wie des Vaters Mörder büßen sollen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für ihre frevelhafte Tat, gebot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Apollos Sonnengeist es mir, wie gleich du hören sollst,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ungerüstet</a:t>
            </a: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ich und ganz allein,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 Schild nicht, noch mit Heer,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doch listig insgeheim </a:t>
            </a:r>
            <a:endParaRPr lang="de-DE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sie richten soll</a:t>
            </a:r>
            <a:b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 eigner Hand.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de-DE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[religiöse Begründung der Tat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de-DE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616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09FC67-5615-38C8-8B47-8240A76B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Orestes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21FA96-1C1D-927F-9712-24C4F5B789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  <a:endParaRPr lang="de-D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so auch du, </a:t>
            </a: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väterliches Haus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denn für dich bin ich gekommen,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dich </a:t>
            </a: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rechtens zu reinen, von Göttern erregt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nicht ehrlos sende mich fort!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Nein, </a:t>
            </a:r>
            <a:r>
              <a:rPr lang="de-DE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</a:t>
            </a: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mich dein künftiges Heil begründen</a:t>
            </a:r>
            <a:b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erneuern deinen stolzen Bau! –</a:t>
            </a:r>
            <a:b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F5E0493-834A-DB03-42D7-4C9F5DC927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Hier </a:t>
            </a: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enden meine Worte: 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geh nun, mein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alter Freund, und kehr mit List bei ihnen ein.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Auf jetzt! Der Augenblick ist da, zu lenken uns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zu unsrem großen Werk!</a:t>
            </a:r>
          </a:p>
          <a:p>
            <a:endParaRPr lang="de-DE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de-DE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Ethische und politische Begründung der Tat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el-GR" sz="18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Orestes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 Rede 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klar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und 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rationalistisch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aufgebaut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1800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229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C1EFCD-9EFA-BD51-C23D-A38770C0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Elektra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EEF8C4-6ECD-44A2-F0BC-F86DB7469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de-D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 langem nachhallendem Schrei aus dem Haus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Weh! Weh mir, Unglückseliger!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Alte: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Habt acht! Eine Dienerin, scheint mir, hört ich klagen!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Orest: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Wär Elektra die Unglückselige? Willst du,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wir hier warten, ihr Klagen anzuhören?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Alte: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Nein! Nichts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laßt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uns unternehmen,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 des verborgenen Apolls Gebot erfüllt ist.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Totenopfer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laßt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uns dem Vater spenden,</a:t>
            </a:r>
            <a:b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dann wird uns Kraft und Sieg gedeihen.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</a:t>
            </a:r>
            <a:r>
              <a:rPr lang="el-G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r>
              <a:rPr lang="el-G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587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2C982-20E3-23BB-60D3-767AA7C4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latin typeface="Times New Roman" panose="02020603050405020304" pitchFamily="18" charset="0"/>
              </a:rPr>
              <a:t>Prolog Sophokles, </a:t>
            </a:r>
            <a:r>
              <a:rPr lang="de-DE" b="1" dirty="0" err="1">
                <a:latin typeface="Times New Roman" panose="02020603050405020304" pitchFamily="18" charset="0"/>
              </a:rPr>
              <a:t>Elektras</a:t>
            </a:r>
            <a:r>
              <a:rPr lang="de-DE" b="1" dirty="0">
                <a:latin typeface="Times New Roman" panose="02020603050405020304" pitchFamily="18" charset="0"/>
              </a:rPr>
              <a:t> Monodie</a:t>
            </a:r>
            <a:br>
              <a:rPr lang="el-GR" b="1" dirty="0">
                <a:latin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DEC0A4-0B54-4DAA-3A00-23F6DBBA1D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de-DE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 </a:t>
            </a:r>
            <a:r>
              <a:rPr lang="de-DE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heiliges Licht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</a:t>
            </a:r>
            <a:r>
              <a:rPr lang="de-DE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erdumfassende Luft! Wie oft</a:t>
            </a:r>
            <a:br>
              <a:rPr lang="de-DE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hört ihr mein Klagelied, 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mein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Schrein und wie ich rastlos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schlug an meine </a:t>
            </a:r>
            <a:r>
              <a:rPr lang="de-DE" sz="7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blut'ge</a:t>
            </a: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Brust,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sobald die finstre Nacht entwich!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 bitteren Lager in diesem leidigen Haus,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 wissen um mein nächtlich Leid.</a:t>
            </a:r>
            <a:br>
              <a:rPr lang="de-DE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E29DB14-BA4E-5EFD-4A5D-215693FA2C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 Vater beklag ich, den Ares nicht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 fernen Feindesland erschlug,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Mutter aber, meine, und ihres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Lagers Genosse </a:t>
            </a:r>
            <a:r>
              <a:rPr lang="de-DE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Aigisthos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wie Holzfäller den Eichbaum,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spalteten sie ihm das Haupt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 blutigem Beil!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keine </a:t>
            </a: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Klage erhebt sich darüber,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als allein von mir, um dich, mein Vater,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der erbärmlich verging und voller Schmach!!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825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3C5FEE-B569-CF34-4B46-B61F74CD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Elektras</a:t>
            </a:r>
            <a:r>
              <a:rPr lang="en-US" dirty="0"/>
              <a:t> </a:t>
            </a:r>
            <a:r>
              <a:rPr lang="en-US" dirty="0" err="1"/>
              <a:t>Monodie</a:t>
            </a:r>
            <a:r>
              <a:rPr lang="en-US" dirty="0"/>
              <a:t> (</a:t>
            </a:r>
            <a:r>
              <a:rPr lang="en-US" dirty="0" err="1"/>
              <a:t>weiter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C027D5-A7CC-CD87-CE5A-EBF01589D4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 nein, niemals</a:t>
            </a:r>
            <a:b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verstumme meine Totenklage</a:t>
            </a:r>
            <a:b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der </a:t>
            </a:r>
            <a:r>
              <a:rPr lang="de-DE" sz="2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bittre</a:t>
            </a:r>
            <a:r>
              <a:rPr lang="de-DE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Grabgesang,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solange ich die schimmernden Strahlen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Sterne </a:t>
            </a:r>
            <a:r>
              <a:rPr lang="de-DE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und jeden neuen Tag,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ich nicht gleich ihr, der man ihr Kind erschlug,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Nachtigall, den Wehruf durch die väterlichen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Türen widerhallend hinausschrei!</a:t>
            </a:r>
            <a:b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6E7321-DD6F-9848-5A03-54DB17CC0B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Haus des Hades und </a:t>
            </a:r>
            <a:r>
              <a:rPr lang="de-DE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Persephones</a:t>
            </a: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de-DE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unterird'scher</a:t>
            </a: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Hermes 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du, Ara,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gebietende Göttin des Fluchs!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ihr, göttliche Töchter, erhabene Erinnyen,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ihr schaut auf die, denen man heimlich stahl</a:t>
            </a:r>
            <a:b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das Bett und schändlich sie </a:t>
            </a: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hinweggerafft.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Kommt! Helft! Erlöst mich!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Rächt den Mord an unserm Vater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 schickt den Bruder mir!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Denn ich allein vermag nicht mehr,</a:t>
            </a:r>
            <a:b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die Waage zu halten dem lastenden Weh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467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A8FF32-C7C3-5474-0E6B-34CBB726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e-DE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[Prolog] Hugo von Hofmannsthal,</a:t>
            </a:r>
            <a:r>
              <a:rPr lang="de-DE" sz="3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Elektra</a:t>
            </a:r>
            <a:r>
              <a:rPr lang="de-DE" sz="3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(1903) </a:t>
            </a:r>
            <a:b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DB9147-77B1-3534-14C1-CD53BA57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Regieanweisung:</a:t>
            </a:r>
          </a:p>
          <a:p>
            <a:r>
              <a:rPr lang="de-DE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innere Hof, begrenzt von der Rückseite des Palastes und niedrigen Gebäuden, in denen die Diener wohnen. Dienerinnen am Ziehbrunnen, links vorne. Aufseherinnen unter ihnen.</a:t>
            </a:r>
          </a:p>
          <a:p>
            <a:endParaRPr lang="de-DE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 den „Vorschiften zu Elektra“:</a:t>
            </a:r>
          </a:p>
          <a:p>
            <a:r>
              <a:rPr lang="de-DE" sz="2000" dirty="0"/>
              <a:t>„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ist ein Element der Stimmung,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in diesem traurigen Hinterhof finster ist, während es draußen in der Welt noch hell ist.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Alles spielt nun bei zunehmender Dunkelheit, die Dauer des Stückes ist genau die Dauer einer langsamen Dämmerung“.</a:t>
            </a:r>
            <a:endParaRPr lang="el-G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181088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1089</TotalTime>
  <Words>2787</Words>
  <Application>Microsoft Office PowerPoint</Application>
  <PresentationFormat>Προβολή στην οθόνη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Times New Roman</vt:lpstr>
      <vt:lpstr>Ανασκόπηση</vt:lpstr>
      <vt:lpstr>Hofmannsthals Elektra im Vergleich zu Sophokles</vt:lpstr>
      <vt:lpstr>  Prolog. Sophokles</vt:lpstr>
      <vt:lpstr>Prolog - Sophokles</vt:lpstr>
      <vt:lpstr>Orest</vt:lpstr>
      <vt:lpstr>Orestes</vt:lpstr>
      <vt:lpstr>Elektra</vt:lpstr>
      <vt:lpstr>Prolog Sophokles, Elektras Monodie </vt:lpstr>
      <vt:lpstr>Elektras Monodie (weiter)</vt:lpstr>
      <vt:lpstr>  [Prolog] Hugo von Hofmannsthal, Elektra (1903)  </vt:lpstr>
      <vt:lpstr>Hofmannsthal Prolog, 1. Teil (Dienerinnen)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Elektras Monolog, Hofmannsthal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Zum Vergleich</vt:lpstr>
      <vt:lpstr>Zum Vergleich</vt:lpstr>
      <vt:lpstr>Hofmannsthal  </vt:lpstr>
      <vt:lpstr>Monolog Elektras, Hofmannstal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Elektra, Prolog</dc:title>
  <dc:creator>Anastasia Antonopoul</dc:creator>
  <cp:lastModifiedBy>Anastasia Antonopoulou</cp:lastModifiedBy>
  <cp:revision>19</cp:revision>
  <dcterms:created xsi:type="dcterms:W3CDTF">2023-10-28T05:53:51Z</dcterms:created>
  <dcterms:modified xsi:type="dcterms:W3CDTF">2024-11-01T07:02:43Z</dcterms:modified>
</cp:coreProperties>
</file>