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2" r:id="rId4"/>
    <p:sldId id="263" r:id="rId5"/>
    <p:sldId id="285" r:id="rId6"/>
    <p:sldId id="265" r:id="rId7"/>
    <p:sldId id="266" r:id="rId8"/>
    <p:sldId id="286" r:id="rId9"/>
    <p:sldId id="268" r:id="rId10"/>
    <p:sldId id="269" r:id="rId11"/>
    <p:sldId id="277" r:id="rId12"/>
    <p:sldId id="270" r:id="rId13"/>
    <p:sldId id="278" r:id="rId14"/>
    <p:sldId id="279" r:id="rId15"/>
    <p:sldId id="271" r:id="rId16"/>
    <p:sldId id="272" r:id="rId17"/>
    <p:sldId id="273" r:id="rId18"/>
    <p:sldId id="280" r:id="rId19"/>
    <p:sldId id="274" r:id="rId20"/>
    <p:sldId id="259" r:id="rId21"/>
    <p:sldId id="258" r:id="rId22"/>
    <p:sldId id="281" r:id="rId23"/>
    <p:sldId id="282" r:id="rId24"/>
    <p:sldId id="283" r:id="rId25"/>
    <p:sldId id="284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56666-DD51-4A87-A9A8-C0F6CFC2AE22}" type="datetimeFigureOut">
              <a:rPr lang="el-GR" smtClean="0"/>
              <a:pPr/>
              <a:t>1/11/2024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ACAA-8E3F-4CB5-A7EB-41EB85FB7A80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6999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56666-DD51-4A87-A9A8-C0F6CFC2AE22}" type="datetimeFigureOut">
              <a:rPr lang="el-GR" smtClean="0"/>
              <a:pPr/>
              <a:t>1/11/2024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ACAA-8E3F-4CB5-A7EB-41EB85FB7A8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8845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56666-DD51-4A87-A9A8-C0F6CFC2AE22}" type="datetimeFigureOut">
              <a:rPr lang="el-GR" smtClean="0"/>
              <a:pPr/>
              <a:t>1/11/2024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ACAA-8E3F-4CB5-A7EB-41EB85FB7A8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56824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56666-DD51-4A87-A9A8-C0F6CFC2AE22}" type="datetimeFigureOut">
              <a:rPr lang="el-GR" smtClean="0"/>
              <a:pPr/>
              <a:t>1/11/2024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ACAA-8E3F-4CB5-A7EB-41EB85FB7A8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2930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56666-DD51-4A87-A9A8-C0F6CFC2AE22}" type="datetimeFigureOut">
              <a:rPr lang="el-GR" smtClean="0"/>
              <a:pPr/>
              <a:t>1/11/2024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ACAA-8E3F-4CB5-A7EB-41EB85FB7A80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260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56666-DD51-4A87-A9A8-C0F6CFC2AE22}" type="datetimeFigureOut">
              <a:rPr lang="el-GR" smtClean="0"/>
              <a:pPr/>
              <a:t>1/11/2024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ACAA-8E3F-4CB5-A7EB-41EB85FB7A8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54084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56666-DD51-4A87-A9A8-C0F6CFC2AE22}" type="datetimeFigureOut">
              <a:rPr lang="el-GR" smtClean="0"/>
              <a:pPr/>
              <a:t>1/11/2024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ACAA-8E3F-4CB5-A7EB-41EB85FB7A8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15664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56666-DD51-4A87-A9A8-C0F6CFC2AE22}" type="datetimeFigureOut">
              <a:rPr lang="el-GR" smtClean="0"/>
              <a:pPr/>
              <a:t>1/11/2024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ACAA-8E3F-4CB5-A7EB-41EB85FB7A8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0807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56666-DD51-4A87-A9A8-C0F6CFC2AE22}" type="datetimeFigureOut">
              <a:rPr lang="el-GR" smtClean="0"/>
              <a:pPr/>
              <a:t>1/11/2024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ACAA-8E3F-4CB5-A7EB-41EB85FB7A8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65506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E8D56666-DD51-4A87-A9A8-C0F6CFC2AE22}" type="datetimeFigureOut">
              <a:rPr lang="el-GR" smtClean="0"/>
              <a:pPr/>
              <a:t>1/11/2024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0DACAA-8E3F-4CB5-A7EB-41EB85FB7A8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9142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56666-DD51-4A87-A9A8-C0F6CFC2AE22}" type="datetimeFigureOut">
              <a:rPr lang="el-GR" smtClean="0"/>
              <a:pPr/>
              <a:t>1/11/2024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ACAA-8E3F-4CB5-A7EB-41EB85FB7A8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9296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8D56666-DD51-4A87-A9A8-C0F6CFC2AE22}" type="datetimeFigureOut">
              <a:rPr lang="el-GR" smtClean="0"/>
              <a:pPr/>
              <a:t>1/11/2024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40DACAA-8E3F-4CB5-A7EB-41EB85FB7A80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5291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Hofmannsthals Elektra im Vergleich zu Sophokles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I. Vergleich der Prologe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66089D0-5EB1-AC9F-D860-7F173E8D9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Hofmannsthal Prolog, 1. Teil</a:t>
            </a:r>
            <a:br>
              <a:rPr lang="en-US" sz="3200" b="1" dirty="0"/>
            </a:br>
            <a:r>
              <a:rPr lang="en-US" sz="3200" b="1" dirty="0"/>
              <a:t>(</a:t>
            </a:r>
            <a:r>
              <a:rPr lang="en-US" sz="3200" b="1" dirty="0" err="1"/>
              <a:t>Dienerinnen</a:t>
            </a:r>
            <a:r>
              <a:rPr lang="en-US" sz="3200" b="1" dirty="0"/>
              <a:t>)</a:t>
            </a:r>
            <a:endParaRPr lang="el-GR" sz="32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F024192-4CE6-5DF9-9D49-F0DD658E606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sz="2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Erste (</a:t>
            </a:r>
            <a:r>
              <a:rPr lang="de-DE" sz="2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ihr Wassergefäß aufhebend)</a:t>
            </a:r>
            <a:br>
              <a:rPr lang="de-DE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Wo bleibt Elektra?</a:t>
            </a:r>
          </a:p>
          <a:p>
            <a:endParaRPr lang="el-GR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2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Zweite </a:t>
            </a:r>
            <a:r>
              <a:rPr lang="de-DE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           </a:t>
            </a:r>
            <a:r>
              <a:rPr lang="de-DE" sz="22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Ist doch ihre Stunde,</a:t>
            </a:r>
            <a:br>
              <a:rPr lang="de-DE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die Stunde wo sie um den Vater heult,</a:t>
            </a:r>
            <a:br>
              <a:rPr lang="de-DE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daß</a:t>
            </a:r>
            <a:r>
              <a:rPr lang="de-DE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alle Wände schallen.  </a:t>
            </a:r>
          </a:p>
          <a:p>
            <a:pPr marL="0" indent="0">
              <a:buNone/>
            </a:pPr>
            <a:endParaRPr lang="de-DE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de-DE" sz="2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Elektra kommt aus der schon dunkelnden Hausflur gelaufen. Alle drehen sich nach ihr um. Elektra springt zurück </a:t>
            </a:r>
            <a:r>
              <a:rPr lang="de-DE" sz="2200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wie ein Tier in seinen Schlupfwinkel</a:t>
            </a:r>
            <a:r>
              <a:rPr lang="de-DE" sz="2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den einen Arm vor dem Gesicht.)</a:t>
            </a:r>
            <a:endParaRPr lang="el-GR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9B67E27-0BDA-A9B1-C749-521DD5936AD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sz="2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Erste </a:t>
            </a:r>
            <a:br>
              <a:rPr lang="de-DE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Habt ihr </a:t>
            </a:r>
            <a:r>
              <a:rPr lang="de-DE" sz="2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gesehn</a:t>
            </a:r>
            <a:r>
              <a:rPr lang="de-DE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wie sie uns ansah?</a:t>
            </a:r>
            <a:endParaRPr lang="el-GR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2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Zweite</a:t>
            </a:r>
            <a:r>
              <a:rPr lang="de-DE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                                         </a:t>
            </a:r>
          </a:p>
          <a:p>
            <a:r>
              <a:rPr lang="de-DE" sz="22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Giftig,</a:t>
            </a:r>
            <a:br>
              <a:rPr lang="de-DE" sz="22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2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wie eine wilde Katze</a:t>
            </a:r>
            <a:r>
              <a:rPr lang="de-DE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l-GR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2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Dritte</a:t>
            </a:r>
            <a:r>
              <a:rPr lang="de-DE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               Neulich lag sie da</a:t>
            </a:r>
            <a:br>
              <a:rPr lang="de-DE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und stöhnte –</a:t>
            </a:r>
            <a:endParaRPr lang="el-GR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2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Erste </a:t>
            </a:r>
            <a:r>
              <a:rPr lang="de-DE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       </a:t>
            </a:r>
            <a:r>
              <a:rPr lang="de-DE" sz="22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Immer, wenn die Sonne tief steht,</a:t>
            </a:r>
            <a:br>
              <a:rPr lang="de-DE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liegt sie und stöhnt.</a:t>
            </a:r>
            <a:endParaRPr lang="el-GR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40777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519B7A5-02B4-94B0-565F-7FDCDC168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435C8BE-883B-2451-3270-F4BA58672AA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Dritte </a:t>
            </a:r>
            <a:r>
              <a:rPr lang="de-DE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             Da gingen wir zu</a:t>
            </a:r>
            <a:r>
              <a:rPr lang="el-G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de-DE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zweit</a:t>
            </a:r>
            <a:br>
              <a:rPr lang="de-DE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und kamen ihr zu nah –</a:t>
            </a:r>
            <a:endParaRPr lang="el-G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Erste</a:t>
            </a:r>
            <a:r>
              <a:rPr lang="de-DE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                       Sie hält's nicht aus,</a:t>
            </a:r>
            <a:br>
              <a:rPr lang="de-DE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wenn man sie ansieht.</a:t>
            </a:r>
            <a:endParaRPr lang="el-G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Dritte </a:t>
            </a:r>
            <a:r>
              <a:rPr lang="de-DE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                     Ja, wir kamen ihr</a:t>
            </a:r>
            <a:br>
              <a:rPr lang="de-DE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zu nah. Da pfauchte sie wie </a:t>
            </a:r>
            <a:r>
              <a:rPr lang="de-DE" sz="2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eine Katze</a:t>
            </a:r>
            <a:br>
              <a:rPr lang="de-DE" sz="2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uns an</a:t>
            </a:r>
            <a:r>
              <a:rPr lang="de-DE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»Fort, Fliegen!« schrie sie, »fort!«</a:t>
            </a:r>
            <a:endParaRPr lang="el-G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Vierte </a:t>
            </a:r>
            <a:br>
              <a:rPr lang="de-DE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»Schmeißfliegen, fort!«</a:t>
            </a:r>
            <a:endParaRPr lang="el-G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0EA6A64-4E5B-DAB5-CDBC-F9B9024984D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sz="23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Dritte</a:t>
            </a:r>
            <a:r>
              <a:rPr lang="de-DE" sz="2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                         »Sitzt nicht auf meinen Wunden!«</a:t>
            </a:r>
            <a:br>
              <a:rPr lang="de-DE" sz="23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und schlug nach uns mit einem Strohwisch.</a:t>
            </a:r>
            <a:endParaRPr lang="el-GR" sz="23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23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Vierte </a:t>
            </a:r>
            <a:br>
              <a:rPr lang="de-DE" sz="23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»Schmeißfliegen, fort!«</a:t>
            </a:r>
            <a:endParaRPr lang="el-GR" sz="23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77388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B5FC318-CB57-AE18-8AB9-97A59F81B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B88A79B-97BE-03BE-3FC1-CC5D1E4B6B8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sz="2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Dritte</a:t>
            </a:r>
            <a:r>
              <a:rPr lang="de-DE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                         »Ihr sollt das Süße nicht</a:t>
            </a:r>
            <a:br>
              <a:rPr lang="de-DE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abweiden von der Qual. Ihr sollt nicht schmatzen</a:t>
            </a:r>
            <a:br>
              <a:rPr lang="de-DE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nach meiner Krämpfe Schaum.«</a:t>
            </a:r>
          </a:p>
          <a:p>
            <a:endParaRPr lang="el-GR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2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Vierte</a:t>
            </a:r>
            <a:r>
              <a:rPr lang="de-DE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                                     »Geht ab, verkriecht euch«,</a:t>
            </a:r>
            <a:br>
              <a:rPr lang="de-DE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schrie sie uns nach. »</a:t>
            </a:r>
            <a:r>
              <a:rPr lang="de-DE" sz="2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Eßt</a:t>
            </a:r>
            <a:r>
              <a:rPr lang="de-DE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Fettes und </a:t>
            </a:r>
            <a:r>
              <a:rPr lang="de-DE" sz="2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eßt</a:t>
            </a:r>
            <a:r>
              <a:rPr lang="de-DE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Süßes</a:t>
            </a:r>
            <a:br>
              <a:rPr lang="de-DE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und kriecht zu Bett mit euren Männern«, schrie sie,</a:t>
            </a:r>
            <a:br>
              <a:rPr lang="de-DE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und die –</a:t>
            </a:r>
          </a:p>
          <a:p>
            <a:endParaRPr lang="el-G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FC31C1AC-7E23-8729-6CB0-1F23C6AF928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sz="2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Dritte </a:t>
            </a:r>
            <a:br>
              <a:rPr lang="de-DE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               Ich war nicht faul –</a:t>
            </a:r>
            <a:endParaRPr lang="el-GR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2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Vierte </a:t>
            </a:r>
            <a:r>
              <a:rPr lang="de-DE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                                die gab ihr Antwort!</a:t>
            </a:r>
            <a:endParaRPr lang="el-GR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2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Dritte </a:t>
            </a:r>
            <a:br>
              <a:rPr lang="de-DE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Ja: »Wenn du hungrig bist«, gab ich zur Antwort,</a:t>
            </a:r>
            <a:br>
              <a:rPr lang="de-DE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»so </a:t>
            </a:r>
            <a:r>
              <a:rPr lang="de-DE" sz="2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ißt</a:t>
            </a:r>
            <a:r>
              <a:rPr lang="de-DE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du auch«, da sprang sie auf und </a:t>
            </a:r>
            <a:r>
              <a:rPr lang="de-DE" sz="2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schoß</a:t>
            </a:r>
            <a:br>
              <a:rPr lang="de-DE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gräßliche</a:t>
            </a:r>
            <a:r>
              <a:rPr lang="de-DE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Blicke, </a:t>
            </a:r>
            <a:r>
              <a:rPr lang="de-DE" sz="22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reckte ihre Finger</a:t>
            </a:r>
            <a:br>
              <a:rPr lang="de-DE" sz="22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2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wie Krallen </a:t>
            </a:r>
            <a:r>
              <a:rPr lang="de-DE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gegen uns und schrie: »Ich füttre</a:t>
            </a:r>
            <a:br>
              <a:rPr lang="de-DE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mir einen Geier auf im Leib.«</a:t>
            </a:r>
            <a:endParaRPr lang="el-GR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564745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4CF21C9-6DB7-4458-7222-F60B468A6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6EBFDC3-422E-C40B-451E-120F60942D9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de-DE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Zweite </a:t>
            </a:r>
            <a:br>
              <a:rPr lang="de-DE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Und du?</a:t>
            </a:r>
            <a:endParaRPr lang="el-GR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Dritte </a:t>
            </a:r>
            <a:br>
              <a:rPr lang="de-DE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             »Drum hockst du immerfort«, gab ich</a:t>
            </a:r>
            <a:br>
              <a:rPr lang="de-DE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zurück, »wo Aasgeruch dich hält und scharrst nach</a:t>
            </a:r>
            <a:br>
              <a:rPr lang="de-DE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einer alten Leiche!«</a:t>
            </a:r>
            <a:endParaRPr lang="el-GR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Zweite</a:t>
            </a:r>
            <a:r>
              <a:rPr lang="de-DE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                 Und was sagte sie da?</a:t>
            </a:r>
            <a:endParaRPr lang="el-GR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Dritte </a:t>
            </a:r>
            <a:br>
              <a:rPr lang="de-DE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Sie heulte nur und warf sich</a:t>
            </a:r>
            <a:br>
              <a:rPr lang="de-DE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4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 ihren Winkel</a:t>
            </a:r>
            <a:r>
              <a:rPr lang="de-DE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(</a:t>
            </a:r>
            <a:r>
              <a:rPr lang="de-DE" sz="4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Sie sind mit dem Schöpfen fertig</a:t>
            </a:r>
            <a:r>
              <a:rPr lang="de-DE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.)</a:t>
            </a:r>
            <a:endParaRPr lang="el-GR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Erste </a:t>
            </a:r>
            <a:r>
              <a:rPr lang="de-DE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           </a:t>
            </a:r>
            <a:r>
              <a:rPr lang="de-DE" sz="4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Daß</a:t>
            </a:r>
            <a:r>
              <a:rPr lang="de-DE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die Königin</a:t>
            </a:r>
            <a:br>
              <a:rPr lang="de-DE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4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solch einen Dämon </a:t>
            </a:r>
            <a:r>
              <a:rPr lang="de-DE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frei in Haus und Hof</a:t>
            </a:r>
            <a:br>
              <a:rPr lang="de-DE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sein Wesen treiben </a:t>
            </a:r>
            <a:r>
              <a:rPr lang="de-DE" sz="4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läßt</a:t>
            </a:r>
            <a:r>
              <a:rPr lang="de-DE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l-GR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8E3980E7-90D7-7A29-D0B1-4FA4B68E5BB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40000" lnSpcReduction="20000"/>
          </a:bodyPr>
          <a:lstStyle/>
          <a:p>
            <a:r>
              <a:rPr lang="de-DE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Zweite</a:t>
            </a:r>
            <a:r>
              <a:rPr lang="de-DE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                       Das eigne Kind!</a:t>
            </a:r>
            <a:endParaRPr lang="el-GR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Erste </a:t>
            </a:r>
            <a:br>
              <a:rPr lang="de-DE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Wär sie mein Kind, ich hielte, ich – bei Gott! –</a:t>
            </a:r>
            <a:br>
              <a:rPr lang="de-DE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sie unter </a:t>
            </a:r>
            <a:r>
              <a:rPr lang="de-DE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Schloß</a:t>
            </a:r>
            <a:r>
              <a:rPr lang="de-DE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und Riegel.</a:t>
            </a:r>
            <a:endParaRPr lang="el-GR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Vierte</a:t>
            </a:r>
            <a:r>
              <a:rPr lang="de-DE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                           Sind sie dir</a:t>
            </a:r>
            <a:br>
              <a:rPr lang="de-DE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nicht hart genug mit ihr? Setzt man ihr nicht</a:t>
            </a:r>
            <a:br>
              <a:rPr lang="de-DE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 Napf mit Essen zu den Hunden?</a:t>
            </a:r>
            <a:br>
              <a:rPr lang="de-DE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de-DE" sz="4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Leise</a:t>
            </a:r>
            <a:r>
              <a:rPr lang="de-DE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                                        Hast du</a:t>
            </a:r>
            <a:br>
              <a:rPr lang="de-DE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 Herrn sie nie schlagen sehn?</a:t>
            </a:r>
            <a:endParaRPr lang="el-GR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16743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75414E5-566B-E0B2-F5CC-5EA13311A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02E770E-3DD1-B4CB-704F-E4BB9E27E2A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de-DE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Fünfte </a:t>
            </a:r>
            <a:r>
              <a:rPr lang="de-DE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de-DE" sz="3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ganz jung; mit zitternder, erregter Stimme)</a:t>
            </a:r>
            <a:br>
              <a:rPr lang="de-DE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                                                     Ich will</a:t>
            </a:r>
            <a:br>
              <a:rPr lang="de-DE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vor ihr mich niederwerfen und die Füße</a:t>
            </a:r>
            <a:br>
              <a:rPr lang="de-DE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ihr küssen. Ist sie nicht ein Königskind</a:t>
            </a:r>
            <a:br>
              <a:rPr lang="de-DE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und duldet solche Schmach! </a:t>
            </a:r>
            <a:r>
              <a:rPr lang="de-DE" sz="36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Ich will die Füße</a:t>
            </a:r>
            <a:br>
              <a:rPr lang="de-DE" sz="36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36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ihr salben und mit meinem Haar sie trocknen.</a:t>
            </a:r>
            <a:endParaRPr lang="el-GR" sz="3600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Aufseherin</a:t>
            </a:r>
          </a:p>
          <a:p>
            <a:r>
              <a:rPr lang="de-DE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Hinein mit dir! (</a:t>
            </a:r>
            <a:r>
              <a:rPr lang="de-DE" sz="3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Stößt sie.)</a:t>
            </a:r>
            <a:endParaRPr lang="el-GR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50BC2E5F-0AB8-0F23-B66A-E113218136B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r>
              <a:rPr lang="de-DE" sz="33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Fünfte </a:t>
            </a:r>
            <a:r>
              <a:rPr lang="de-DE" sz="3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         </a:t>
            </a:r>
            <a:r>
              <a:rPr lang="de-DE" sz="33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Es gibt nichts auf der Welt,</a:t>
            </a:r>
            <a:br>
              <a:rPr lang="de-DE" sz="33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33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das königlicher ist als sie. </a:t>
            </a:r>
            <a:r>
              <a:rPr lang="de-DE" sz="3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Sie liegt</a:t>
            </a:r>
            <a:br>
              <a:rPr lang="de-DE" sz="33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3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 Lumpen auf der Schwelle, aber niemand,</a:t>
            </a:r>
            <a:br>
              <a:rPr lang="de-DE" sz="33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3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niemand ist hier im Haus, der ihren Blick</a:t>
            </a:r>
            <a:br>
              <a:rPr lang="de-DE" sz="33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3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aushält!</a:t>
            </a:r>
          </a:p>
          <a:p>
            <a:r>
              <a:rPr lang="de-DE" sz="33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Aufseherin (</a:t>
            </a:r>
            <a:r>
              <a:rPr lang="de-DE" sz="33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stößt sie in die offene niedere Tür links vorne)</a:t>
            </a:r>
            <a:br>
              <a:rPr lang="de-DE" sz="33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3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               Hinein!</a:t>
            </a:r>
            <a:endParaRPr lang="el-GR" sz="33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33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Fünfte </a:t>
            </a:r>
            <a:r>
              <a:rPr lang="de-DE" sz="3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de-DE" sz="33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 die Tür geklemmt)</a:t>
            </a:r>
            <a:br>
              <a:rPr lang="de-DE" sz="33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33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Ihr alle seid nicht wert,</a:t>
            </a:r>
            <a:br>
              <a:rPr lang="de-DE" sz="33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33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Die Luft zu atmen</a:t>
            </a:r>
            <a:r>
              <a:rPr lang="de-DE" sz="3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die sie atmet! O,</a:t>
            </a:r>
            <a:br>
              <a:rPr lang="de-DE" sz="33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3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könnt' ich euch alle, euch, erhängt am Halse,</a:t>
            </a:r>
            <a:br>
              <a:rPr lang="de-DE" sz="33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3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 einer Scheuer Dunkel hängen sehn</a:t>
            </a:r>
            <a:br>
              <a:rPr lang="de-DE" sz="33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3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um dessen willen, was ihr an Elektra</a:t>
            </a:r>
            <a:br>
              <a:rPr lang="de-DE" sz="33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3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getan habt!</a:t>
            </a:r>
            <a:endParaRPr lang="el-GR" sz="33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040182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D11CF58-421A-8C07-DFF1-398F1E08F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A77A353-C47E-F163-1372-D43B3382A9B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sz="19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Aufseherin</a:t>
            </a:r>
            <a:r>
              <a:rPr lang="de-DE" sz="1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de-DE" sz="1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schlägt die Türe zu, stellt sich dann mit dem Rücken dagegen) </a:t>
            </a:r>
            <a:br>
              <a:rPr lang="de-DE" sz="19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Hört ihr das? wir, an Elektra!</a:t>
            </a:r>
            <a:br>
              <a:rPr lang="de-DE" sz="19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die ihren Napf von unserm Tische stieß,</a:t>
            </a:r>
            <a:br>
              <a:rPr lang="de-DE" sz="19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als man mit uns sie essen hieß, die ausspie</a:t>
            </a:r>
            <a:br>
              <a:rPr lang="de-DE" sz="19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vor uns und Hündinnen uns nannte.</a:t>
            </a:r>
          </a:p>
          <a:p>
            <a:endParaRPr lang="el-GR" sz="1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19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Erste </a:t>
            </a:r>
            <a:r>
              <a:rPr lang="de-DE" sz="1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                                        Was?</a:t>
            </a:r>
            <a:br>
              <a:rPr lang="de-DE" sz="19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Sie sagte: </a:t>
            </a:r>
            <a:r>
              <a:rPr lang="de-DE" sz="19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keinen</a:t>
            </a:r>
            <a:r>
              <a:rPr lang="de-DE" sz="1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Hund kann man </a:t>
            </a:r>
            <a:r>
              <a:rPr lang="de-DE" sz="19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erniedern</a:t>
            </a:r>
            <a:r>
              <a:rPr lang="de-DE" sz="1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br>
              <a:rPr lang="de-DE" sz="19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wozu man uns hat abgerichtet: </a:t>
            </a:r>
            <a:r>
              <a:rPr lang="de-DE" sz="19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daß</a:t>
            </a:r>
            <a:r>
              <a:rPr lang="de-DE" sz="1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wir</a:t>
            </a:r>
            <a:br>
              <a:rPr lang="de-DE" sz="19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mit Wasser und mit immer frischem</a:t>
            </a:r>
            <a:br>
              <a:rPr lang="de-DE" sz="19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Wasser das ewige Blut des Mordes von der</a:t>
            </a:r>
            <a:br>
              <a:rPr lang="de-DE" sz="19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Diele abspülen –</a:t>
            </a:r>
            <a:endParaRPr lang="el-GR" sz="1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de-DE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32C0073-4BBD-BF0F-8C3E-E4410EB9455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sz="19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Dritte</a:t>
            </a:r>
            <a:r>
              <a:rPr lang="de-DE" sz="1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               »Und die Schmach«, so sagte sie,</a:t>
            </a:r>
            <a:br>
              <a:rPr lang="de-DE" sz="19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»die Schmach, die sich bei Tag und Nacht erneut,</a:t>
            </a:r>
            <a:br>
              <a:rPr lang="de-DE" sz="19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 Winkel fegen...«</a:t>
            </a:r>
          </a:p>
          <a:p>
            <a:r>
              <a:rPr lang="de-DE" sz="19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Erste</a:t>
            </a:r>
            <a:r>
              <a:rPr lang="de-DE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                   »Unser Leib«, so schreit sie,</a:t>
            </a:r>
            <a:br>
              <a:rPr lang="de-DE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»starrt von dem Unrat, dem wir dienstbar sind!« </a:t>
            </a:r>
            <a:r>
              <a:rPr lang="de-DE" sz="19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(Die Mägde tragen die Gefäße ins Haus links.)</a:t>
            </a:r>
            <a:endParaRPr lang="el-GR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502604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C8243DF-8886-225E-3427-4ADE54F98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600A5E8-FCEA-833C-3AD0-005799589E6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de-DE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Aufseherin</a:t>
            </a: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de-DE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die ihnen die Tür aufgemacht hat)</a:t>
            </a:r>
            <a:b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Und wenn sie uns mit unsern Kindern sieht,</a:t>
            </a:r>
            <a:b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 schreit sie: »Nichts kann so verflucht sein, nichts,</a:t>
            </a:r>
            <a:b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als Kinder, die wir hündisch auf der Treppe</a:t>
            </a:r>
            <a:b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 Blute glitschend, hier in diesem Hause</a:t>
            </a:r>
            <a:b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empfangen und geboren haben.« Sagt sie</a:t>
            </a:r>
            <a:b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das oder nicht?</a:t>
            </a:r>
            <a:endParaRPr lang="el-G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Erste, zweite, dritte, vierte Magd</a:t>
            </a: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de-DE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alle schon drinnen)</a:t>
            </a:r>
            <a:b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                                       Ja! ja!</a:t>
            </a:r>
            <a:endParaRPr lang="el-G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5E2552E-8015-047B-AEDD-22F8EE2185D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de-DE" sz="1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Fünfte </a:t>
            </a:r>
            <a:r>
              <a:rPr lang="de-DE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(innen)</a:t>
            </a:r>
            <a:br>
              <a:rPr lang="de-DE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Sie schlagen mich!</a:t>
            </a:r>
            <a:endParaRPr lang="el-GR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(Die Aufseherin geht hinein. Die Tür fällt zu.)</a:t>
            </a:r>
          </a:p>
          <a:p>
            <a:endParaRPr lang="de-DE" sz="18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Aus dem Hause tritt Elektra. Sie ist allein mit den Flecken roten Lichtes, die aus den Zweigen des Feigenbaumes schräg über den Boden und auf die Mauern fallen, wie Blutflecke.) </a:t>
            </a:r>
            <a:endParaRPr lang="el-G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835039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E8EB5BC-2896-9DD3-2A3B-30B90847D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Elektra</a:t>
            </a:r>
            <a:r>
              <a:rPr lang="de-DE" dirty="0"/>
              <a:t>s</a:t>
            </a:r>
            <a:r>
              <a:rPr lang="en-US" dirty="0"/>
              <a:t> Monolog, Hofmannsthal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8C82F59-D9E7-5D7A-31D3-1C97522647F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de-DE" sz="6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Elektra</a:t>
            </a:r>
            <a:br>
              <a:rPr lang="de-DE" sz="6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7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Allein! </a:t>
            </a:r>
            <a:r>
              <a:rPr lang="de-DE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Weh, ganz allein. Der Vater fort,</a:t>
            </a:r>
            <a:br>
              <a:rPr lang="de-DE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hinabgescheucht in seine kalten Klüfte...</a:t>
            </a:r>
            <a:br>
              <a:rPr lang="de-DE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de-DE" sz="7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Gegen den Boden</a:t>
            </a:r>
            <a:r>
              <a:rPr lang="de-DE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br>
              <a:rPr lang="de-DE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de-DE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Wo bist du, Vater? hast du nicht die Kraft,</a:t>
            </a:r>
            <a:br>
              <a:rPr lang="de-DE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dein Angesicht herauf zu mir zu schleppen?</a:t>
            </a:r>
            <a:br>
              <a:rPr lang="de-DE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de-DE" sz="7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Leise</a:t>
            </a:r>
            <a:r>
              <a:rPr lang="de-DE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r>
              <a:rPr lang="de-DE" sz="7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Es ist die Stunde, unsre Stunde ists,</a:t>
            </a:r>
            <a:br>
              <a:rPr lang="de-DE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die Stunde, wo sie dich geschlachtet haben,</a:t>
            </a:r>
            <a:br>
              <a:rPr lang="de-DE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dein Weib und der mit ihr in einem Bette, in deinem königlichen Bette schläft.</a:t>
            </a:r>
          </a:p>
          <a:p>
            <a:r>
              <a:rPr lang="de-DE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Sie schlugen dich im Bade tot, </a:t>
            </a:r>
            <a:endParaRPr lang="el-GR" sz="7200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0044E3C-B7DE-C1BF-8826-CBDE8DAD8AB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25000" lnSpcReduction="20000"/>
          </a:bodyPr>
          <a:lstStyle/>
          <a:p>
            <a:br>
              <a:rPr lang="de-DE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dein Blut rann über deine Augen, und das Bad</a:t>
            </a:r>
            <a:br>
              <a:rPr lang="de-DE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dampfte von deinem Blut. Dann nahm er dich,</a:t>
            </a:r>
            <a:br>
              <a:rPr lang="de-DE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der Feige, bei den Schultern, zerrte dich</a:t>
            </a:r>
            <a:br>
              <a:rPr lang="de-DE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hinaus aus dem Gemach, den Kopf voraus,</a:t>
            </a:r>
            <a:br>
              <a:rPr lang="de-DE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die Beine schleifend hinterher: dein Auge,</a:t>
            </a:r>
            <a:br>
              <a:rPr lang="de-DE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das starre, </a:t>
            </a:r>
            <a:r>
              <a:rPr lang="de-DE" sz="7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offne</a:t>
            </a:r>
            <a:r>
              <a:rPr lang="de-DE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sah herein ins Haus.</a:t>
            </a:r>
            <a:br>
              <a:rPr lang="de-DE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7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So kommst du wieder, </a:t>
            </a:r>
            <a:r>
              <a:rPr lang="de-DE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setzest Fuß vor Fuß</a:t>
            </a:r>
            <a:br>
              <a:rPr lang="de-DE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und stehst auf einmal da, die beiden Augen</a:t>
            </a:r>
            <a:br>
              <a:rPr lang="de-DE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weit offen, und ein königlicher Reif</a:t>
            </a:r>
            <a:br>
              <a:rPr lang="de-DE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von Purpur ist um deine Stirn, der speist sich</a:t>
            </a:r>
            <a:br>
              <a:rPr lang="de-DE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aus des Hauptes </a:t>
            </a:r>
            <a:r>
              <a:rPr lang="de-DE" sz="7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offner</a:t>
            </a:r>
            <a:r>
              <a:rPr lang="de-DE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Wunde.</a:t>
            </a:r>
            <a:br>
              <a:rPr lang="de-DE" sz="5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l-GR" sz="5000" dirty="0"/>
          </a:p>
        </p:txBody>
      </p:sp>
    </p:spTree>
    <p:extLst>
      <p:ext uri="{BB962C8B-B14F-4D97-AF65-F5344CB8AC3E}">
        <p14:creationId xmlns:p14="http://schemas.microsoft.com/office/powerpoint/2010/main" val="30314377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B2D6827-564B-BAE0-CD9B-1AA9DC834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646EA95-257D-F388-3DD9-4B58D09C4A9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de-DE" sz="8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Vater!</a:t>
            </a:r>
            <a:br>
              <a:rPr lang="de-DE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Ich will dich sehn</a:t>
            </a:r>
            <a:r>
              <a:rPr lang="de-DE" sz="8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de-DE" sz="8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laß</a:t>
            </a:r>
            <a:r>
              <a:rPr lang="de-DE" sz="8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mich heute nicht allein!</a:t>
            </a:r>
            <a:br>
              <a:rPr lang="de-DE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Nur so wie gestern, wie ein Schatten dort</a:t>
            </a:r>
            <a:br>
              <a:rPr lang="de-DE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 Mauerwinkel zeig dich deinem Kind!</a:t>
            </a:r>
            <a:br>
              <a:rPr lang="de-DE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Vater! </a:t>
            </a:r>
            <a:r>
              <a:rPr lang="de-DE" sz="8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Dein Tag wird kommen! </a:t>
            </a:r>
            <a:r>
              <a:rPr lang="de-DE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Von den Sternen</a:t>
            </a:r>
            <a:br>
              <a:rPr lang="de-DE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stürzt alle Zeit herab, so wird das Blut</a:t>
            </a:r>
            <a:br>
              <a:rPr lang="de-DE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80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aus hundert Kehlen </a:t>
            </a:r>
            <a:r>
              <a:rPr lang="de-DE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stürzen auf dein Grab!</a:t>
            </a:r>
            <a:endParaRPr lang="el-GR" sz="8000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1F86D64-D9D5-0467-D207-28BAA863F19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25000" lnSpcReduction="20000"/>
          </a:bodyPr>
          <a:lstStyle/>
          <a:p>
            <a:r>
              <a:rPr lang="de-DE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So wie aus </a:t>
            </a:r>
            <a:r>
              <a:rPr lang="de-DE" sz="7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umgeworfnen</a:t>
            </a:r>
            <a:r>
              <a:rPr lang="de-DE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Krügen wird's</a:t>
            </a:r>
            <a:br>
              <a:rPr lang="de-DE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aus den </a:t>
            </a:r>
            <a:r>
              <a:rPr lang="de-DE" sz="72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gebundnen</a:t>
            </a:r>
            <a:r>
              <a:rPr lang="de-DE" sz="72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Mördern </a:t>
            </a:r>
            <a:r>
              <a:rPr lang="de-DE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fließen,</a:t>
            </a:r>
            <a:br>
              <a:rPr lang="de-DE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und in einem Schwall, in einem</a:t>
            </a:r>
            <a:br>
              <a:rPr lang="de-DE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7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geschwollnen</a:t>
            </a:r>
            <a:r>
              <a:rPr lang="de-DE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Bach wird ihres Lebens Leben</a:t>
            </a:r>
            <a:br>
              <a:rPr lang="de-DE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aus ihnen stürzen - und </a:t>
            </a:r>
            <a:r>
              <a:rPr lang="de-DE" sz="72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wir schlachten dir</a:t>
            </a:r>
            <a:br>
              <a:rPr lang="de-DE" sz="72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72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die Rosse,</a:t>
            </a:r>
            <a:r>
              <a:rPr lang="de-DE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die im Hause sind, wir treiben</a:t>
            </a:r>
            <a:br>
              <a:rPr lang="de-DE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sie vor dem Grab zusammen, und sie ahnen</a:t>
            </a:r>
            <a:br>
              <a:rPr lang="de-DE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den Tod und wiehern in die Todesluft</a:t>
            </a:r>
            <a:br>
              <a:rPr lang="de-DE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und sterben. Und wir schlachten dir </a:t>
            </a:r>
            <a:r>
              <a:rPr lang="de-DE" sz="72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die Hunde</a:t>
            </a:r>
            <a:r>
              <a:rPr lang="de-DE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br>
              <a:rPr lang="de-DE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die dir die Füße leckten,</a:t>
            </a:r>
            <a:br>
              <a:rPr lang="de-DE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die mit dir gejagt, denen du</a:t>
            </a:r>
            <a:br>
              <a:rPr lang="de-DE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die Bissen hinwarfst, darum </a:t>
            </a:r>
            <a:r>
              <a:rPr lang="de-DE" sz="7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muß</a:t>
            </a:r>
            <a:r>
              <a:rPr lang="de-DE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ihr Blut</a:t>
            </a:r>
            <a:br>
              <a:rPr lang="de-DE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hinab, um dir zu Dienst zu sein,</a:t>
            </a:r>
            <a:endParaRPr lang="el-GR" sz="72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673707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AC53B32-1395-F037-B363-EFD9D13CA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5EB685B-4EB5-D357-6E73-602B7B6B632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und wir, wir</a:t>
            </a:r>
            <a:r>
              <a:rPr lang="de-D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br>
              <a:rPr lang="de-D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dein Blut, dein Sohn Orest und deine Töchter,</a:t>
            </a:r>
            <a:br>
              <a:rPr lang="de-D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wir drei, wenn alles dies vollbracht und</a:t>
            </a:r>
            <a:br>
              <a:rPr lang="de-D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Purpurgezelte</a:t>
            </a:r>
            <a:r>
              <a:rPr lang="de-D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aufgerichtet sind, vom Dunst</a:t>
            </a:r>
            <a:br>
              <a:rPr lang="de-D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 Blutes, den die Sonne nach sich zieht,</a:t>
            </a:r>
            <a:br>
              <a:rPr lang="de-D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dann</a:t>
            </a:r>
            <a:r>
              <a:rPr lang="de-DE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de-DE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tanzen </a:t>
            </a:r>
            <a:r>
              <a:rPr lang="de-D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wir, dein Blut, rings um dein Grab:</a:t>
            </a:r>
            <a:br>
              <a:rPr lang="de-D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dirty="0">
                <a:latin typeface="Times New Roman" panose="02020603050405020304" pitchFamily="18" charset="0"/>
                <a:ea typeface="Times New Roman" panose="02020603050405020304" pitchFamily="18" charset="0"/>
              </a:rPr>
              <a:t>und über Leichen hin </a:t>
            </a:r>
            <a:r>
              <a:rPr lang="de-DE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werd</a:t>
            </a:r>
            <a:r>
              <a:rPr lang="de-DE" dirty="0">
                <a:latin typeface="Times New Roman" panose="02020603050405020304" pitchFamily="18" charset="0"/>
                <a:ea typeface="Times New Roman" panose="02020603050405020304" pitchFamily="18" charset="0"/>
              </a:rPr>
              <a:t>' ich das Knie</a:t>
            </a:r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6388D9C-60BD-1FE1-BDF4-089ABCD7DCC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br>
              <a:rPr lang="de-DE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dirty="0">
                <a:latin typeface="Times New Roman" panose="02020603050405020304" pitchFamily="18" charset="0"/>
                <a:ea typeface="Times New Roman" panose="02020603050405020304" pitchFamily="18" charset="0"/>
              </a:rPr>
              <a:t>hochheben Schritt für Schritt, und die mich werden</a:t>
            </a:r>
            <a:br>
              <a:rPr lang="de-DE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dirty="0">
                <a:latin typeface="Times New Roman" panose="02020603050405020304" pitchFamily="18" charset="0"/>
                <a:ea typeface="Times New Roman" panose="02020603050405020304" pitchFamily="18" charset="0"/>
              </a:rPr>
              <a:t>so tanzen sehn, ja, die meinen Schatten</a:t>
            </a:r>
            <a:br>
              <a:rPr lang="de-DE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dirty="0">
                <a:latin typeface="Times New Roman" panose="02020603050405020304" pitchFamily="18" charset="0"/>
                <a:ea typeface="Times New Roman" panose="02020603050405020304" pitchFamily="18" charset="0"/>
              </a:rPr>
              <a:t>von weitem nur so werden tanzen sehn,</a:t>
            </a:r>
            <a:br>
              <a:rPr lang="de-DE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die werden sagen: einem großen König</a:t>
            </a:r>
            <a:br>
              <a:rPr lang="de-DE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dirty="0">
                <a:latin typeface="Times New Roman" panose="02020603050405020304" pitchFamily="18" charset="0"/>
                <a:ea typeface="Times New Roman" panose="02020603050405020304" pitchFamily="18" charset="0"/>
              </a:rPr>
              <a:t>wird hier ein großes Prunkfest angestellt</a:t>
            </a:r>
            <a:br>
              <a:rPr lang="de-DE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dirty="0">
                <a:latin typeface="Times New Roman" panose="02020603050405020304" pitchFamily="18" charset="0"/>
                <a:ea typeface="Times New Roman" panose="02020603050405020304" pitchFamily="18" charset="0"/>
              </a:rPr>
              <a:t>von seinem Fleisch und Blut, und glücklich ist,</a:t>
            </a:r>
            <a:br>
              <a:rPr lang="de-DE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dirty="0">
                <a:latin typeface="Times New Roman" panose="02020603050405020304" pitchFamily="18" charset="0"/>
                <a:ea typeface="Times New Roman" panose="02020603050405020304" pitchFamily="18" charset="0"/>
              </a:rPr>
              <a:t>wer Kinder hat, die um sein hohes Grab</a:t>
            </a:r>
            <a:br>
              <a:rPr lang="de-DE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dirty="0">
                <a:latin typeface="Times New Roman" panose="02020603050405020304" pitchFamily="18" charset="0"/>
                <a:ea typeface="Times New Roman" panose="02020603050405020304" pitchFamily="18" charset="0"/>
              </a:rPr>
              <a:t>so königliche Siegestänze tanzen!</a:t>
            </a:r>
            <a:br>
              <a:rPr lang="de-DE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l-G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41386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7E21F7F-00AA-46FB-186D-467A5998D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de-DE" b="1" dirty="0">
                <a:latin typeface="Times New Roman" panose="02020603050405020304" pitchFamily="18" charset="0"/>
              </a:rPr>
            </a:br>
            <a:br>
              <a:rPr lang="de-DE" b="1" dirty="0">
                <a:latin typeface="Times New Roman" panose="02020603050405020304" pitchFamily="18" charset="0"/>
              </a:rPr>
            </a:br>
            <a:r>
              <a:rPr lang="de-DE" b="1" dirty="0">
                <a:latin typeface="Times New Roman" panose="02020603050405020304" pitchFamily="18" charset="0"/>
              </a:rPr>
              <a:t>Prolog. Sophokles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CD2087B-9003-E539-1F4A-8482AF7A08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dirty="0"/>
              <a:t>Der Prolog bei Sophokles umfasst 120 Verse und ist in zwei Teile gegliedert.</a:t>
            </a:r>
          </a:p>
          <a:p>
            <a:r>
              <a:rPr lang="de-DE" dirty="0"/>
              <a:t>Im ersten Teil erscheinen Orestes mit seinem Pädagogen und seinem Freund Pylades. </a:t>
            </a:r>
          </a:p>
          <a:p>
            <a:r>
              <a:rPr lang="de-DE" dirty="0"/>
              <a:t>Die Männer fassen die Vergangenheit kurz zusammen (Ermordung Agamemnons durch </a:t>
            </a:r>
            <a:r>
              <a:rPr lang="de-DE" dirty="0" err="1"/>
              <a:t>Ägisth</a:t>
            </a:r>
            <a:r>
              <a:rPr lang="de-DE" dirty="0"/>
              <a:t> und Klytämnestra) und sprechen über die Zukunft: Ihr Ziel ist die Bestrafung der Schuldigen. Sie haben einen konkreten Plan für die </a:t>
            </a:r>
            <a:r>
              <a:rPr lang="de-DE" dirty="0" err="1"/>
              <a:t>Rachetat</a:t>
            </a:r>
            <a:r>
              <a:rPr lang="de-DE" dirty="0"/>
              <a:t>. Sie wollen keine Zeit verlieren und gehen direkt ans Werk.</a:t>
            </a:r>
          </a:p>
          <a:p>
            <a:r>
              <a:rPr lang="de-DE" dirty="0"/>
              <a:t>Im zweiten Teil erscheint Elektra allein: </a:t>
            </a:r>
            <a:r>
              <a:rPr lang="de-DE" dirty="0" err="1"/>
              <a:t>Elektras</a:t>
            </a:r>
            <a:r>
              <a:rPr lang="de-DE" dirty="0"/>
              <a:t> Monodie.</a:t>
            </a:r>
            <a:r>
              <a:rPr lang="de-DE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l-GR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Die Tragödie spielt </a:t>
            </a:r>
            <a:endParaRPr lang="el-G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„Vor dem Königshaus in Mykene. Vorn ein Altar des Apollon. Die Sonne geht eben auf. Orest kommt mit Pylades und einem alten Diener“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24933363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2050" name="Picture 2" descr="C:\Users\Christos\Downloads\Komparatistik_PMS+PPS\metaptychiako\88D46877DF-w-288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916832"/>
            <a:ext cx="6048672" cy="41044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026" name="Picture 2" descr="C:\Users\Christos\Downloads\Komparatistik_PMS+PPS\metaptychiako\6BE0E914A3-w-288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700808"/>
            <a:ext cx="5544616" cy="45365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FFD174D-C06C-BD79-C453-130037F85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Zum Vergleich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FF1C9AB-5451-E9D9-4007-F090760DD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Der Prolog gibt bei beiden Werken das Stigma ihrer Problematik.</a:t>
            </a:r>
          </a:p>
          <a:p>
            <a:r>
              <a:rPr lang="de-DE" u="sng" dirty="0"/>
              <a:t>Zeit und Raum</a:t>
            </a:r>
          </a:p>
          <a:p>
            <a:r>
              <a:rPr lang="de-DE" dirty="0"/>
              <a:t>Sophokles: Zeitliche und topografische Bestimmung (Mykene, früh am Morgen)</a:t>
            </a:r>
          </a:p>
          <a:p>
            <a:r>
              <a:rPr lang="de-DE" dirty="0"/>
              <a:t>Hofmannsthal: Unbestimmtheit</a:t>
            </a:r>
          </a:p>
          <a:p>
            <a:r>
              <a:rPr lang="de-DE" u="sng" dirty="0"/>
              <a:t>Personen: </a:t>
            </a:r>
          </a:p>
          <a:p>
            <a:r>
              <a:rPr lang="de-DE" dirty="0"/>
              <a:t>Sophokles: Pädagoge, Orestes, Pylades. Elektra</a:t>
            </a:r>
          </a:p>
          <a:p>
            <a:r>
              <a:rPr lang="de-DE" dirty="0"/>
              <a:t>Hofmannsthal: Dienerinnen, Elektra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452285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BC935E6-CFE0-0995-AA89-C2C930317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Zum Vergleich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C312C78-B3EF-7B4B-6090-45645F05C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u="sng" dirty="0"/>
              <a:t>Struktur</a:t>
            </a:r>
          </a:p>
          <a:p>
            <a:r>
              <a:rPr lang="de-DE" dirty="0"/>
              <a:t>Sophokles: Zwei Teile: a. Gespräch der Männer,</a:t>
            </a:r>
          </a:p>
          <a:p>
            <a:r>
              <a:rPr lang="de-DE" dirty="0"/>
              <a:t>b. </a:t>
            </a:r>
            <a:r>
              <a:rPr lang="de-DE" dirty="0" err="1"/>
              <a:t>Elektras</a:t>
            </a:r>
            <a:r>
              <a:rPr lang="de-DE" dirty="0"/>
              <a:t> Monodie </a:t>
            </a:r>
          </a:p>
          <a:p>
            <a:r>
              <a:rPr lang="de-DE" dirty="0"/>
              <a:t>Hofmannsthal: Zwei Teile: a. Dienerinnen-Szene(Überreste des antiken Chores, vgl. Die Erste, die Zweite…), b. </a:t>
            </a:r>
            <a:r>
              <a:rPr lang="de-DE" dirty="0" err="1"/>
              <a:t>Elektras</a:t>
            </a:r>
            <a:r>
              <a:rPr lang="de-DE" dirty="0"/>
              <a:t> Monolog</a:t>
            </a:r>
          </a:p>
          <a:p>
            <a:r>
              <a:rPr lang="de-DE" u="sng" dirty="0"/>
              <a:t>Zielsetzung</a:t>
            </a:r>
          </a:p>
          <a:p>
            <a:r>
              <a:rPr lang="de-DE" dirty="0"/>
              <a:t>Sophokles. </a:t>
            </a:r>
            <a:r>
              <a:rPr lang="de-DE" dirty="0" err="1"/>
              <a:t>Rachetat</a:t>
            </a:r>
            <a:r>
              <a:rPr lang="de-DE" dirty="0"/>
              <a:t>. Begründung durch Orestes: ethisch, religiös und politisch. Sentimentalisch  durch Elektra.</a:t>
            </a:r>
          </a:p>
          <a:p>
            <a:r>
              <a:rPr lang="de-DE" dirty="0"/>
              <a:t>Hofmannsthal: Elektra selbst. Elektra und die Tat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269514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A8238A6-6435-296F-57DC-90374EC1C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u="sng" dirty="0"/>
              <a:t>Hofmannsthal </a:t>
            </a:r>
            <a:br>
              <a:rPr lang="de-DE" u="sng" dirty="0"/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D8C8CD5-9221-B69E-9A9C-325D6D983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Der  auffallendste Unterschied zu Sophokles ist, dass Orestes nicht erscheint.</a:t>
            </a:r>
          </a:p>
          <a:p>
            <a:r>
              <a:rPr lang="de-DE" dirty="0"/>
              <a:t>Elektra steht hier im Mittelpunkt.</a:t>
            </a:r>
          </a:p>
          <a:p>
            <a:r>
              <a:rPr lang="de-DE" dirty="0"/>
              <a:t>Sie erscheint im ersten Teil des Prologs aus der Perspektive der Mägde. </a:t>
            </a:r>
          </a:p>
          <a:p>
            <a:r>
              <a:rPr lang="de-DE" dirty="0"/>
              <a:t>Keine einheitliche Meinung über sie. Elektra, ein widersprüchliches Wesen: Tier, Dämon oder das Königlichste auf der Welt?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682681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176B671-D8B3-ED82-5341-7033C92D4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b="1" u="sng" dirty="0"/>
              <a:t>Monolog </a:t>
            </a:r>
            <a:r>
              <a:rPr lang="de-DE" sz="2400" b="1" u="sng" dirty="0" err="1"/>
              <a:t>Elektras</a:t>
            </a:r>
            <a:r>
              <a:rPr lang="de-DE" sz="2400" b="1" u="sng" dirty="0"/>
              <a:t>, Hofmannstal</a:t>
            </a:r>
            <a:endParaRPr lang="el-GR" sz="24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4FEAD5F-525C-4D3C-EE40-94F81925A7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Alleinsein. Gespenstisches Gespräch mit dem toten Vater.</a:t>
            </a:r>
          </a:p>
          <a:p>
            <a:r>
              <a:rPr lang="de-DE" dirty="0"/>
              <a:t>Rituelle Wiederholung: Jeden Tag, zur gleichen Stunde.</a:t>
            </a:r>
          </a:p>
          <a:p>
            <a:r>
              <a:rPr lang="de-DE" dirty="0"/>
              <a:t>Vergangenheit. Beschreibung der Ermordung-Szene.</a:t>
            </a:r>
          </a:p>
          <a:p>
            <a:r>
              <a:rPr lang="de-DE" dirty="0"/>
              <a:t>Zukunftsvision.  Rache. Ekstase. Rausch. Wildheit.</a:t>
            </a:r>
          </a:p>
          <a:p>
            <a:r>
              <a:rPr lang="de-DE" dirty="0"/>
              <a:t>Nietzsche, das Dionysische</a:t>
            </a:r>
          </a:p>
          <a:p>
            <a:r>
              <a:rPr lang="de-DE" u="sng" dirty="0"/>
              <a:t>Zeitproblematik. Elektra.</a:t>
            </a:r>
            <a:r>
              <a:rPr lang="de-DE" dirty="0"/>
              <a:t> Keine lineare Auffassung der Zeit. Wiederholung des Gleichen.</a:t>
            </a:r>
          </a:p>
          <a:p>
            <a:r>
              <a:rPr lang="de-DE" dirty="0"/>
              <a:t>Elektra und die Tat</a:t>
            </a:r>
          </a:p>
          <a:p>
            <a:endParaRPr lang="el-GR" u="sng" dirty="0"/>
          </a:p>
        </p:txBody>
      </p:sp>
    </p:spTree>
    <p:extLst>
      <p:ext uri="{BB962C8B-B14F-4D97-AF65-F5344CB8AC3E}">
        <p14:creationId xmlns:p14="http://schemas.microsoft.com/office/powerpoint/2010/main" val="8388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CCA2492-CF7D-73CE-FF85-7F474DED9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Prolog - Sophokles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83AFBAD-011B-C59A-E520-5E4C5A815D4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de-DE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Der Alte</a:t>
            </a: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Du, der das Heer geführt vor Troja einst,</a:t>
            </a:r>
            <a:b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 Agamemnon Sohn, </a:t>
            </a: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du schaue nur,</a:t>
            </a:r>
            <a:b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was du zu schauen immer dir ersehnt.</a:t>
            </a:r>
            <a:b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Hier angelangt, magst du nun sagen, </a:t>
            </a:r>
            <a:r>
              <a:rPr lang="de-DE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daß</a:t>
            </a:r>
            <a:b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Mykene du erblickst, das goldene,</a:t>
            </a:r>
            <a:b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und das </a:t>
            </a:r>
            <a:r>
              <a:rPr lang="de-DE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verderbte Haus </a:t>
            </a: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der </a:t>
            </a:r>
            <a:r>
              <a:rPr lang="de-DE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Pelopiden</a:t>
            </a: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dort,</a:t>
            </a:r>
            <a:b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wo ich dich einst, als dir erschlagen ward der Vater,</a:t>
            </a:r>
            <a:b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von deiner Schwester gleichen Bluts empfing</a:t>
            </a:r>
            <a:br>
              <a:rPr lang="de-DE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und schützend </a:t>
            </a: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forttrug und erzog</a:t>
            </a:r>
            <a:b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zum Mann, </a:t>
            </a:r>
            <a:r>
              <a:rPr lang="de-DE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bereit zu rächen deines Vaters Fall.</a:t>
            </a:r>
            <a:endParaRPr lang="el-GR" u="sng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F82038D-AFBE-47C0-5FD9-593CAAF8AD4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Doch nun, Orest,</a:t>
            </a:r>
            <a:b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laß</a:t>
            </a: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de-DE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eiligst</a:t>
            </a: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uns beraten, </a:t>
            </a:r>
            <a:r>
              <a:rPr lang="de-DE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was zu tun sei</a:t>
            </a: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Denn schon erregt der Sonne heller Glanz</a:t>
            </a:r>
            <a:b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der Vögel morgendlichen Sang, und</a:t>
            </a:r>
            <a:b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 schwand die schwarze Sternennacht.</a:t>
            </a:r>
            <a:b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Drum, eh im Haus sich einer regt</a:t>
            </a:r>
            <a:b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und auf den Weg sich macht, beratet euch,</a:t>
            </a:r>
            <a:b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 wo wir stehen, </a:t>
            </a:r>
            <a:r>
              <a:rPr lang="de-DE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die Zeit zu säumen nicht,</a:t>
            </a:r>
            <a:br>
              <a:rPr lang="de-DE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doch reif für Taten ist.</a:t>
            </a:r>
            <a:endParaRPr lang="el-GR" sz="1800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93839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02554DA-03D9-1B77-C726-DF243EA1F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Orest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65F0B4B-A1F5-DC07-62A2-BB15EF08E78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Orest:</a:t>
            </a: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Du, </a:t>
            </a:r>
            <a:r>
              <a:rPr lang="de-DE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liebster aller Männer </a:t>
            </a: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mir und Diener!</a:t>
            </a:r>
            <a:b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Du zeigst es deutlich mir, </a:t>
            </a:r>
            <a:r>
              <a:rPr lang="de-DE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wie edel du </a:t>
            </a: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geartet bist.</a:t>
            </a:r>
            <a:b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Ein edles Ross von guter Zucht,</a:t>
            </a:r>
            <a:b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auch wenn es alt geworden,</a:t>
            </a:r>
            <a:b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 den Gefahren nie den Mut verliert</a:t>
            </a:r>
            <a:b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und aufrecht es das Ohr noch stellt, so treibst auch du</a:t>
            </a:r>
            <a:b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uns an und gehst der ersten einer mit!</a:t>
            </a:r>
            <a:b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 höre denn und lausche, was beschlossen ist,</a:t>
            </a:r>
            <a:br>
              <a:rPr lang="de-DE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mit scharfem Ohr </a:t>
            </a: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und wäge meine Worte,</a:t>
            </a:r>
            <a:b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und </a:t>
            </a:r>
            <a:r>
              <a:rPr lang="de-DE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treff</a:t>
            </a: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ich nicht das Rechte, form es um! –</a:t>
            </a:r>
            <a:b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l-GR" u="sng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57C0A79B-569F-54B3-528D-61E06CC5AB4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endParaRPr lang="de-D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de-DE" sz="1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Als zu der </a:t>
            </a:r>
            <a:r>
              <a:rPr lang="de-DE" sz="18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Pythia Sehersitz </a:t>
            </a:r>
            <a:r>
              <a:rPr lang="de-DE" sz="1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ich kam,</a:t>
            </a:r>
            <a:br>
              <a:rPr lang="de-DE" sz="1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zu forschen, wie des Vaters Mörder büßen sollen</a:t>
            </a:r>
            <a:br>
              <a:rPr lang="de-DE" sz="1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für ihre frevelhafte Tat, gebot</a:t>
            </a:r>
            <a:br>
              <a:rPr lang="de-DE" sz="1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Apollos Sonnengeist es mir, wie gleich du hören sollst,</a:t>
            </a:r>
            <a:br>
              <a:rPr lang="de-DE" sz="1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daß</a:t>
            </a:r>
            <a:r>
              <a:rPr lang="de-DE" sz="1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de-DE" sz="18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ungerüstet</a:t>
            </a:r>
            <a:r>
              <a:rPr lang="de-DE" sz="1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ich und ganz allein,</a:t>
            </a:r>
            <a:br>
              <a:rPr lang="de-DE" sz="1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mit Schild nicht, noch mit Heer,</a:t>
            </a:r>
            <a:br>
              <a:rPr lang="de-DE" sz="1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doch listig insgeheim </a:t>
            </a:r>
            <a:endParaRPr lang="de-DE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de-DE" sz="1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sie richten soll</a:t>
            </a:r>
            <a:br>
              <a:rPr lang="de-DE" sz="1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mit eigner Hand.</a:t>
            </a:r>
            <a:endParaRPr lang="de-D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de-DE" sz="1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[religiöse Begründung der Tat</a:t>
            </a:r>
            <a:r>
              <a:rPr lang="en-US" sz="1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]</a:t>
            </a:r>
            <a:endParaRPr lang="de-DE" sz="18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76169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B09FC67-5615-38C8-8B47-8240A76B6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Orestes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721FA96-1C1D-927F-9712-24C4F5B7899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[…]</a:t>
            </a:r>
            <a:endParaRPr lang="de-DE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de-DE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Und so auch du, </a:t>
            </a:r>
            <a:r>
              <a:rPr lang="de-DE" sz="2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väterliches Haus</a:t>
            </a:r>
            <a:r>
              <a:rPr lang="de-DE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br>
              <a:rPr lang="de-DE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denn für dich bin ich gekommen,</a:t>
            </a:r>
            <a:br>
              <a:rPr lang="de-DE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dich </a:t>
            </a:r>
            <a:r>
              <a:rPr lang="de-DE" sz="2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rechtens zu reinen, von Göttern erregt</a:t>
            </a:r>
            <a:r>
              <a:rPr lang="de-DE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br>
              <a:rPr lang="de-DE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nicht ehrlos sende mich fort!</a:t>
            </a:r>
            <a:br>
              <a:rPr lang="de-DE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Nein, </a:t>
            </a:r>
            <a:r>
              <a:rPr lang="de-DE" sz="2000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laß</a:t>
            </a:r>
            <a:r>
              <a:rPr lang="de-DE" sz="2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mich dein künftiges Heil begründen</a:t>
            </a:r>
            <a:br>
              <a:rPr lang="de-DE" sz="2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und erneuern deinen stolzen Bau! –</a:t>
            </a:r>
            <a:br>
              <a:rPr lang="de-DE" sz="2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F5E0493-834A-DB03-42D7-4C9F5DC9279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>
                <a:latin typeface="Times New Roman" panose="02020603050405020304" pitchFamily="18" charset="0"/>
                <a:ea typeface="Times New Roman" panose="02020603050405020304" pitchFamily="18" charset="0"/>
              </a:rPr>
              <a:t>Hier </a:t>
            </a:r>
            <a:r>
              <a:rPr lang="de-DE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enden meine Worte: </a:t>
            </a:r>
            <a:r>
              <a:rPr lang="de-DE" dirty="0">
                <a:latin typeface="Times New Roman" panose="02020603050405020304" pitchFamily="18" charset="0"/>
                <a:ea typeface="Times New Roman" panose="02020603050405020304" pitchFamily="18" charset="0"/>
              </a:rPr>
              <a:t>geh nun, mein</a:t>
            </a:r>
            <a:br>
              <a:rPr lang="de-DE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dirty="0">
                <a:latin typeface="Times New Roman" panose="02020603050405020304" pitchFamily="18" charset="0"/>
                <a:ea typeface="Times New Roman" panose="02020603050405020304" pitchFamily="18" charset="0"/>
              </a:rPr>
              <a:t>alter Freund, und kehr mit List bei ihnen ein.</a:t>
            </a:r>
            <a:br>
              <a:rPr lang="de-DE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dirty="0">
                <a:latin typeface="Times New Roman" panose="02020603050405020304" pitchFamily="18" charset="0"/>
                <a:ea typeface="Times New Roman" panose="02020603050405020304" pitchFamily="18" charset="0"/>
              </a:rPr>
              <a:t>Auf jetzt! Der Augenblick ist da, zu lenken uns</a:t>
            </a:r>
            <a:br>
              <a:rPr lang="de-DE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zu unsrem großen Werk!</a:t>
            </a:r>
          </a:p>
          <a:p>
            <a:endParaRPr lang="de-DE" u="sng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de-DE" u="sng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de-DE" u="sng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sz="1800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de-DE" sz="1800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Ethische und politische Begründung der Tat</a:t>
            </a:r>
            <a:r>
              <a:rPr lang="en-US" sz="1800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]</a:t>
            </a:r>
            <a:endParaRPr lang="el-GR" sz="1800" u="sng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1800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Orestes</a:t>
            </a:r>
            <a:r>
              <a:rPr lang="en-US" sz="1800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’ Rede </a:t>
            </a:r>
            <a:r>
              <a:rPr lang="en-US" sz="1800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ist</a:t>
            </a:r>
            <a:r>
              <a:rPr lang="en-US" sz="1800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klar</a:t>
            </a:r>
            <a:r>
              <a:rPr lang="en-US" sz="1800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und </a:t>
            </a:r>
            <a:r>
              <a:rPr lang="en-US" sz="1800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rationalistisch</a:t>
            </a:r>
            <a:r>
              <a:rPr lang="en-US" sz="1800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aufgebaut</a:t>
            </a:r>
            <a:r>
              <a:rPr lang="en-US" sz="1800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l-GR" sz="1800" u="sng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2295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AC1EFCD-9EFA-BD51-C23D-A38770C0E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Elektra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3EEF8C4-6ECD-44A2-F0BC-F86DB7469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Elektra:</a:t>
            </a: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de-DE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mit langem nachhallendem Schrei aus dem Haus</a:t>
            </a: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b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Weh! Weh mir, Unglückseliger!</a:t>
            </a:r>
            <a:endParaRPr lang="el-G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Der Alte:</a:t>
            </a: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Habt acht! Eine Dienerin, scheint mir, hört ich klagen!</a:t>
            </a:r>
            <a:endParaRPr lang="el-G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Orest:</a:t>
            </a: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Wär Elektra die Unglückselige? Willst du,</a:t>
            </a:r>
            <a:b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daß</a:t>
            </a: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wir hier warten, ihr Klagen anzuhören?</a:t>
            </a:r>
            <a:endParaRPr lang="el-G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Der Alte:</a:t>
            </a: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Nein! Nichts </a:t>
            </a:r>
            <a:r>
              <a:rPr lang="de-DE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laßt</a:t>
            </a: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uns unternehmen,</a:t>
            </a:r>
            <a:b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bis des verborgenen Apolls Gebot erfüllt ist.</a:t>
            </a:r>
            <a:b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Das Totenopfer </a:t>
            </a:r>
            <a:r>
              <a:rPr lang="de-DE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laßt</a:t>
            </a: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uns dem Vater spenden,</a:t>
            </a:r>
            <a:b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dann wird uns Kraft und Sieg gedeihen.</a:t>
            </a:r>
            <a:endParaRPr lang="el-G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l-GR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Alle</a:t>
            </a:r>
            <a:r>
              <a:rPr lang="el-GR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ab</a:t>
            </a:r>
            <a:r>
              <a:rPr lang="el-G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45879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6C2C982-20E3-23BB-60D3-767AA7C44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>
                <a:latin typeface="Times New Roman" panose="02020603050405020304" pitchFamily="18" charset="0"/>
              </a:rPr>
              <a:t>Prolog Sophokles, </a:t>
            </a:r>
            <a:r>
              <a:rPr lang="de-DE" b="1" dirty="0" err="1">
                <a:latin typeface="Times New Roman" panose="02020603050405020304" pitchFamily="18" charset="0"/>
              </a:rPr>
              <a:t>Elektras</a:t>
            </a:r>
            <a:r>
              <a:rPr lang="de-DE" b="1" dirty="0">
                <a:latin typeface="Times New Roman" panose="02020603050405020304" pitchFamily="18" charset="0"/>
              </a:rPr>
              <a:t> Monodie</a:t>
            </a:r>
            <a:br>
              <a:rPr lang="el-GR" b="1" dirty="0">
                <a:latin typeface="Times New Roman" panose="02020603050405020304" pitchFamily="18" charset="0"/>
              </a:rPr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BDEC0A4-0B54-4DAA-3A00-23F6DBBA1DE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de-DE" sz="7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Elektra</a:t>
            </a:r>
            <a:r>
              <a:rPr lang="de-DE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O </a:t>
            </a:r>
            <a:r>
              <a:rPr lang="de-DE" sz="72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heiliges Licht</a:t>
            </a:r>
            <a:br>
              <a:rPr lang="de-DE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und </a:t>
            </a:r>
            <a:r>
              <a:rPr lang="de-DE" sz="72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erdumfassende Luft! Wie oft</a:t>
            </a:r>
            <a:br>
              <a:rPr lang="de-DE" sz="72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72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hört ihr mein Klagelied, </a:t>
            </a:r>
            <a:r>
              <a:rPr lang="de-DE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mein</a:t>
            </a:r>
            <a:br>
              <a:rPr lang="de-DE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Schrein und wie ich rastlos</a:t>
            </a:r>
            <a:br>
              <a:rPr lang="de-DE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schlug an meine </a:t>
            </a:r>
            <a:r>
              <a:rPr lang="de-DE" sz="7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blut'ge</a:t>
            </a:r>
            <a:r>
              <a:rPr lang="de-DE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Brust,</a:t>
            </a:r>
            <a:br>
              <a:rPr lang="de-DE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sobald die finstre Nacht entwich!</a:t>
            </a:r>
            <a:br>
              <a:rPr lang="de-DE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Die bitteren Lager in diesem leidigen Haus,</a:t>
            </a:r>
            <a:br>
              <a:rPr lang="de-DE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sie wissen um mein nächtlich Leid.</a:t>
            </a:r>
            <a:br>
              <a:rPr lang="de-DE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l-GR" sz="7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E29DB14-BA4E-5EFD-4A5D-215693FA2C5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de-DE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Den Vater beklag ich, den Ares nicht</a:t>
            </a:r>
            <a:br>
              <a:rPr lang="de-DE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im fernen Feindesland erschlug,</a:t>
            </a:r>
            <a:br>
              <a:rPr lang="de-DE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die Mutter aber, meine, und ihres</a:t>
            </a:r>
            <a:br>
              <a:rPr lang="de-DE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Lagers Genosse </a:t>
            </a:r>
            <a:r>
              <a:rPr lang="de-DE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Aigisthos</a:t>
            </a:r>
            <a:r>
              <a:rPr lang="de-DE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br>
              <a:rPr lang="de-DE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dirty="0">
                <a:latin typeface="Times New Roman" panose="02020603050405020304" pitchFamily="18" charset="0"/>
                <a:ea typeface="Times New Roman" panose="02020603050405020304" pitchFamily="18" charset="0"/>
              </a:rPr>
              <a:t>wie Holzfäller den Eichbaum,</a:t>
            </a:r>
            <a:br>
              <a:rPr lang="de-DE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dirty="0">
                <a:latin typeface="Times New Roman" panose="02020603050405020304" pitchFamily="18" charset="0"/>
                <a:ea typeface="Times New Roman" panose="02020603050405020304" pitchFamily="18" charset="0"/>
              </a:rPr>
              <a:t>so spalteten sie ihm das Haupt</a:t>
            </a:r>
            <a:br>
              <a:rPr lang="de-DE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dirty="0">
                <a:latin typeface="Times New Roman" panose="02020603050405020304" pitchFamily="18" charset="0"/>
                <a:ea typeface="Times New Roman" panose="02020603050405020304" pitchFamily="18" charset="0"/>
              </a:rPr>
              <a:t>mit blutigem Beil!</a:t>
            </a:r>
            <a:br>
              <a:rPr lang="de-DE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dirty="0">
                <a:latin typeface="Times New Roman" panose="02020603050405020304" pitchFamily="18" charset="0"/>
                <a:ea typeface="Times New Roman" panose="02020603050405020304" pitchFamily="18" charset="0"/>
              </a:rPr>
              <a:t>Und keine </a:t>
            </a:r>
            <a:r>
              <a:rPr lang="de-DE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Klage erhebt sich darüber,</a:t>
            </a:r>
            <a:br>
              <a:rPr lang="de-DE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dirty="0">
                <a:latin typeface="Times New Roman" panose="02020603050405020304" pitchFamily="18" charset="0"/>
                <a:ea typeface="Times New Roman" panose="02020603050405020304" pitchFamily="18" charset="0"/>
              </a:rPr>
              <a:t>als allein von mir, um dich, mein Vater,</a:t>
            </a:r>
            <a:br>
              <a:rPr lang="de-DE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der erbärmlich verging und voller Schmach!!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98254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33C5FEE-B569-CF34-4B46-B61F74CDB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Elektras</a:t>
            </a:r>
            <a:r>
              <a:rPr lang="en-US" dirty="0"/>
              <a:t> </a:t>
            </a:r>
            <a:r>
              <a:rPr lang="en-US" dirty="0" err="1"/>
              <a:t>Monodie</a:t>
            </a:r>
            <a:r>
              <a:rPr lang="en-US" dirty="0"/>
              <a:t> (</a:t>
            </a:r>
            <a:r>
              <a:rPr lang="en-US" dirty="0" err="1"/>
              <a:t>weiter</a:t>
            </a:r>
            <a:r>
              <a:rPr lang="en-US" dirty="0"/>
              <a:t>)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BC027D5-A7CC-CD87-CE5A-EBF01589D44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sz="2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Doch nein, niemals</a:t>
            </a:r>
            <a:br>
              <a:rPr lang="de-DE" sz="2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verstumme meine Totenklage</a:t>
            </a:r>
            <a:br>
              <a:rPr lang="de-DE" sz="2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und der </a:t>
            </a:r>
            <a:r>
              <a:rPr lang="de-DE" sz="2000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bittre</a:t>
            </a:r>
            <a:r>
              <a:rPr lang="de-DE" sz="2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Grabgesang,</a:t>
            </a:r>
            <a:br>
              <a:rPr lang="de-DE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solange ich die schimmernden Strahlen</a:t>
            </a:r>
            <a:br>
              <a:rPr lang="de-DE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der Sterne </a:t>
            </a:r>
            <a:r>
              <a:rPr lang="de-DE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seh</a:t>
            </a:r>
            <a:r>
              <a:rPr lang="de-DE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und jeden neuen Tag,</a:t>
            </a:r>
            <a:br>
              <a:rPr lang="de-DE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daß</a:t>
            </a:r>
            <a:r>
              <a:rPr lang="de-DE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ich nicht gleich ihr, der man ihr Kind erschlug,</a:t>
            </a:r>
            <a:br>
              <a:rPr lang="de-DE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der Nachtigall, den Wehruf durch die väterlichen</a:t>
            </a:r>
            <a:br>
              <a:rPr lang="de-DE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Türen widerhallend hinausschrei!</a:t>
            </a:r>
            <a:br>
              <a:rPr lang="de-DE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76E7321-DD6F-9848-5A03-54DB17CC0B3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Haus des Hades und </a:t>
            </a:r>
            <a:r>
              <a:rPr lang="de-DE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Persephones</a:t>
            </a:r>
            <a:r>
              <a:rPr lang="de-DE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!</a:t>
            </a:r>
            <a:br>
              <a:rPr lang="de-DE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</a:t>
            </a:r>
            <a:r>
              <a:rPr lang="de-DE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unterird'scher</a:t>
            </a:r>
            <a:r>
              <a:rPr lang="de-DE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Hermes </a:t>
            </a:r>
            <a:r>
              <a:rPr lang="de-DE" dirty="0">
                <a:latin typeface="Times New Roman" panose="02020603050405020304" pitchFamily="18" charset="0"/>
                <a:ea typeface="Times New Roman" panose="02020603050405020304" pitchFamily="18" charset="0"/>
              </a:rPr>
              <a:t>und du, Ara,</a:t>
            </a:r>
            <a:br>
              <a:rPr lang="de-DE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dirty="0">
                <a:latin typeface="Times New Roman" panose="02020603050405020304" pitchFamily="18" charset="0"/>
                <a:ea typeface="Times New Roman" panose="02020603050405020304" pitchFamily="18" charset="0"/>
              </a:rPr>
              <a:t>gebietende Göttin des Fluchs!</a:t>
            </a:r>
            <a:br>
              <a:rPr lang="de-DE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dirty="0">
                <a:latin typeface="Times New Roman" panose="02020603050405020304" pitchFamily="18" charset="0"/>
                <a:ea typeface="Times New Roman" panose="02020603050405020304" pitchFamily="18" charset="0"/>
              </a:rPr>
              <a:t>Und ihr, göttliche Töchter, erhabene Erinnyen,</a:t>
            </a:r>
            <a:br>
              <a:rPr lang="de-DE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die ihr schaut auf die, denen man heimlich stahl</a:t>
            </a:r>
            <a:br>
              <a:rPr lang="de-DE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dirty="0">
                <a:latin typeface="Times New Roman" panose="02020603050405020304" pitchFamily="18" charset="0"/>
                <a:ea typeface="Times New Roman" panose="02020603050405020304" pitchFamily="18" charset="0"/>
              </a:rPr>
              <a:t>das Bett und schändlich sie </a:t>
            </a:r>
            <a:r>
              <a:rPr lang="de-DE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hinweggerafft.</a:t>
            </a:r>
            <a:br>
              <a:rPr lang="de-DE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Kommt! Helft! Erlöst mich!</a:t>
            </a:r>
            <a:br>
              <a:rPr lang="de-DE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Rächt den Mord an unserm Vater</a:t>
            </a:r>
            <a:br>
              <a:rPr lang="de-DE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und schickt den Bruder mir!</a:t>
            </a:r>
            <a:br>
              <a:rPr lang="de-DE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Denn ich allein vermag nicht mehr,</a:t>
            </a:r>
            <a:br>
              <a:rPr lang="de-DE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die Waage zu halten dem lastenden Weh</a:t>
            </a:r>
            <a:r>
              <a:rPr lang="de-DE" dirty="0">
                <a:latin typeface="Times New Roman" panose="02020603050405020304" pitchFamily="18" charset="0"/>
                <a:ea typeface="Times New Roman" panose="02020603050405020304" pitchFamily="18" charset="0"/>
              </a:rPr>
              <a:t>!</a:t>
            </a:r>
            <a:endParaRPr lang="el-G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54674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5A8FF32-C7C3-5474-0E6B-34CBB7267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de-DE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de-DE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31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[Prolog] Hugo von Hofmannsthal,</a:t>
            </a:r>
            <a:r>
              <a:rPr lang="de-DE" sz="31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Elektra</a:t>
            </a:r>
            <a:r>
              <a:rPr lang="de-DE" sz="31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(1903) </a:t>
            </a:r>
            <a:b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CDB9147-77B1-3534-14C1-CD53BA5761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Regieanweisung:</a:t>
            </a:r>
          </a:p>
          <a:p>
            <a:r>
              <a:rPr lang="de-DE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Der innere Hof, begrenzt von der Rückseite des Palastes und niedrigen Gebäuden, in denen die Diener wohnen. Dienerinnen am Ziehbrunnen, links vorne. Aufseherinnen unter ihnen.</a:t>
            </a:r>
          </a:p>
          <a:p>
            <a:endParaRPr lang="de-DE" sz="20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de-DE" sz="20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Aus den „Vorschiften zu Elektra“:</a:t>
            </a:r>
          </a:p>
          <a:p>
            <a:r>
              <a:rPr lang="de-DE" sz="2000" dirty="0"/>
              <a:t>„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ist ein Element der Stimmung, </a:t>
            </a:r>
            <a:r>
              <a:rPr lang="de-D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daß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 in diesem traurigen Hinterhof finster ist, während es draußen in der Welt noch hell ist.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[…]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Alles spielt nun bei zunehmender Dunkelheit, die Dauer des Stückes ist genau die Dauer einer langsamen Dämmerung“.</a:t>
            </a:r>
            <a:endParaRPr lang="el-G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4181088"/>
      </p:ext>
    </p:extLst>
  </p:cSld>
  <p:clrMapOvr>
    <a:masterClrMapping/>
  </p:clrMapOvr>
</p:sld>
</file>

<file path=ppt/theme/theme1.xml><?xml version="1.0" encoding="utf-8"?>
<a:theme xmlns:a="http://schemas.openxmlformats.org/drawingml/2006/main" name="Ανασκόπηση">
  <a:themeElements>
    <a:clrScheme name="Ανασκόπηση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Ανασκόπηση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νασκόπησ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1089</TotalTime>
  <Words>2787</Words>
  <Application>Microsoft Office PowerPoint</Application>
  <PresentationFormat>Προβολή στην οθόνη (4:3)</PresentationFormat>
  <Paragraphs>134</Paragraphs>
  <Slides>25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25</vt:i4>
      </vt:variant>
    </vt:vector>
  </HeadingPairs>
  <TitlesOfParts>
    <vt:vector size="29" baseType="lpstr">
      <vt:lpstr>Calibri</vt:lpstr>
      <vt:lpstr>Calibri Light</vt:lpstr>
      <vt:lpstr>Times New Roman</vt:lpstr>
      <vt:lpstr>Ανασκόπηση</vt:lpstr>
      <vt:lpstr>Hofmannsthals Elektra im Vergleich zu Sophokles</vt:lpstr>
      <vt:lpstr>  Prolog. Sophokles</vt:lpstr>
      <vt:lpstr>Prolog - Sophokles</vt:lpstr>
      <vt:lpstr>Orest</vt:lpstr>
      <vt:lpstr>Orestes</vt:lpstr>
      <vt:lpstr>Elektra</vt:lpstr>
      <vt:lpstr>Prolog Sophokles, Elektras Monodie </vt:lpstr>
      <vt:lpstr>Elektras Monodie (weiter)</vt:lpstr>
      <vt:lpstr>  [Prolog] Hugo von Hofmannsthal, Elektra (1903)  </vt:lpstr>
      <vt:lpstr>Hofmannsthal Prolog, 1. Teil (Dienerinnen)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Elektras Monolog, Hofmannsthal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Zum Vergleich</vt:lpstr>
      <vt:lpstr>Zum Vergleich</vt:lpstr>
      <vt:lpstr>Hofmannsthal  </vt:lpstr>
      <vt:lpstr>Monolog Elektras, Hofmannstal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Elektra, Prolog</dc:title>
  <dc:creator>Anastasia Antonopoul</dc:creator>
  <cp:lastModifiedBy>Anastasia Antonopoulou</cp:lastModifiedBy>
  <cp:revision>19</cp:revision>
  <dcterms:created xsi:type="dcterms:W3CDTF">2023-10-28T05:53:51Z</dcterms:created>
  <dcterms:modified xsi:type="dcterms:W3CDTF">2024-11-01T07:02:43Z</dcterms:modified>
</cp:coreProperties>
</file>