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7" r:id="rId25"/>
    <p:sldId id="286" r:id="rId26"/>
    <p:sldId id="26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73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17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83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816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64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19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041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434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9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339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468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2649C0-7364-4D55-A5D6-E900361A6B3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F5CC36-5D21-403D-8D93-48D2675549EB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83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C4ED6E-A4A0-3E8E-7222-C7F4A6DA8A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Hofmannsthal - Sophokles </a:t>
            </a:r>
            <a:br>
              <a:rPr lang="de-DE" dirty="0"/>
            </a:br>
            <a:r>
              <a:rPr lang="de-DE" dirty="0"/>
              <a:t>Vergleich 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33B1329-07FE-B62D-A3BD-D6DFFFFD47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3600" b="1" dirty="0"/>
              <a:t>Parodos</a:t>
            </a:r>
          </a:p>
          <a:p>
            <a:r>
              <a:rPr lang="de-DE" sz="3600" b="1" dirty="0" err="1"/>
              <a:t>Chrysothemis</a:t>
            </a:r>
            <a:r>
              <a:rPr lang="de-DE" sz="3600" b="1" dirty="0"/>
              <a:t>-Szene</a:t>
            </a: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3886694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D8539F-3B68-8115-0601-DD80B0E61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erscheint am Tor</a:t>
            </a:r>
            <a:b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30516E-ADEC-5D7B-2868-7C5433D64C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</a:t>
            </a:r>
            <a:r>
              <a:rPr lang="de-DE" sz="24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läßt</a:t>
            </a:r>
            <a:r>
              <a:rPr lang="de-DE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 vor den Toren, Schwester,</a:t>
            </a:r>
            <a:br>
              <a:rPr lang="de-DE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wieder erschallen dein Geschrei,</a:t>
            </a:r>
            <a:br>
              <a:rPr lang="de-DE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willst auch nach der langen Zeit nicht lernen,</a:t>
            </a:r>
            <a:br>
              <a:rPr lang="de-DE" sz="24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24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 vergeblich leeren Groll nur hegst?</a:t>
            </a:r>
            <a:br>
              <a:rPr lang="de-DE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Fühl ich doch selbst nicht minder, wie ich leide</a:t>
            </a:r>
            <a:b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dem, wie es hier steht, </a:t>
            </a:r>
            <a:r>
              <a:rPr lang="de-DE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fände ich die Kraft,</a:t>
            </a:r>
            <a:b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zeigen wollte, wie ich gegen sie gesonnen bin!</a:t>
            </a:r>
            <a:b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AD85AE4-A57E-8805-D55B-30ED389452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Jetzt aber, in der Not, dünkt es mich besser,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mit gerefftem Tuch zu segeln und nicht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zu scheinen nur, als tät ich was,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 schade </a:t>
            </a:r>
            <a:r>
              <a:rPr lang="de-DE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nicht!Und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darum bitt ich dich, es ebenso zu tun!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Zu recht zwar folgst du meinen Worten nicht,</a:t>
            </a:r>
            <a:b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nur deinem eignen Sinn, doch </a:t>
            </a:r>
            <a:r>
              <a:rPr lang="de-DE" sz="2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soll frei</a:t>
            </a:r>
            <a:br>
              <a:rPr lang="de-DE" sz="2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 leben, </a:t>
            </a:r>
            <a:r>
              <a:rPr lang="de-DE" sz="2400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muß</a:t>
            </a:r>
            <a:r>
              <a:rPr lang="de-DE" sz="2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ich Beherrschte die Beherrscher hören</a:t>
            </a:r>
            <a:endParaRPr lang="el-G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80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C9FA09-099E-D208-F502-8337DE235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C2F23B-248A-5D48-42D7-BF8C4942A1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de-DE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</a:t>
            </a: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Furchtbar, wahrhaftig, wenn solchen Mannes Tochter,</a:t>
            </a:r>
            <a:b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ihn </a:t>
            </a:r>
            <a:r>
              <a:rPr lang="de-DE" u="sng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vergißt</a:t>
            </a: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und es hält mit der Gebärerin.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Denn alle deine guten Lehren, hast du gelernt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von ihr, und nichts kommt von dir selbst!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wähle denn, unklug zu sein wie ich,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oder der Deinen klüglich zu gedenken nicht.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Wenn du zwar sprichst: </a:t>
            </a:r>
            <a:r>
              <a:rPr lang="de-D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fändst</a:t>
            </a: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 die Kraft,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sollt sich dein </a:t>
            </a:r>
            <a:r>
              <a:rPr lang="de-D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Haß</a:t>
            </a: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wohl gegen sie beweisen,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jedoch wenn ich den Vater sühnen will,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stehst du mir nicht bei und hältst mich ab!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Zeugt dies zu allen Übeln nicht von</a:t>
            </a:r>
            <a:r>
              <a:rPr lang="de-DE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Feigheit</a:t>
            </a: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D22702-2DA7-5FA6-400F-319418C7C7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[…]</a:t>
            </a:r>
          </a:p>
          <a:p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Dein "Glück" begehr ich nicht, noch würdest du es,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wenn du ehrsam dächtest! Zurecht des besten Vaters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Kind geheißen, nenn du dich nun nach deiner Mutter!</a:t>
            </a:r>
            <a:b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wirst du schlecht vor jenen dich erweisen</a:t>
            </a: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die</a:t>
            </a:r>
            <a:b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 </a:t>
            </a:r>
            <a:r>
              <a:rPr lang="de-DE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verrätst</a:t>
            </a:r>
            <a:r>
              <a:rPr lang="de-DE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den toten Vater und die Deinen!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6491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5513A7-601B-EE41-0FB2-5F1988735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CB1419-AC03-B2C6-ED0E-3A0133120B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Ich bin, geliebte </a:t>
            </a:r>
            <a:r>
              <a:rPr lang="de-DE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Fraun</a:t>
            </a: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ihre Reden</a:t>
            </a:r>
            <a:b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lange schon gewohnt und hätt' geschwiegen,</a:t>
            </a:r>
            <a:b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vernähm</a:t>
            </a: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ich nicht das große Übel,</a:t>
            </a:r>
            <a:b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ihr naht und enden wird ihr Klagen!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/>
              <a:t>[…]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908B3B6-915D-70F7-BC4C-5AA431E6F4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So sag ich alles, was ich weiß!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Sie wollen dich, sofern du nicht stillst</a:t>
            </a:r>
            <a:b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dein Klagen, an einen Ort verbannen,</a:t>
            </a:r>
            <a:b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 dir die Sonne nie mehr strahlen soll</a:t>
            </a:r>
            <a:b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 du in tief </a:t>
            </a:r>
            <a:r>
              <a:rPr lang="de-DE" sz="2400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vergrabner</a:t>
            </a:r>
            <a:r>
              <a:rPr lang="de-DE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Kammer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fern deines Heimatlands, dein </a:t>
            </a:r>
            <a:r>
              <a:rPr lang="de-DE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Klaglied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singen magst.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Darum besinne dich und gib nicht mir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hernach die Schuld, wenn du so leiden </a:t>
            </a:r>
            <a:r>
              <a:rPr lang="de-DE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mußt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b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 drängt die Zeit, bedenke dies!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3568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6CC30C-B019-9053-5639-6EA9DE06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Stichomythie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098B74-530B-6D11-F825-FE2318FF0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685" y="513806"/>
            <a:ext cx="6492240" cy="5257800"/>
          </a:xfrm>
        </p:spPr>
        <p:txBody>
          <a:bodyPr>
            <a:normAutofit fontScale="77500" lnSpcReduction="20000"/>
          </a:bodyPr>
          <a:lstStyle/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Auch das noch wagen sie mir anzutun?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sz="23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Gewiß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sobald </a:t>
            </a:r>
            <a:r>
              <a:rPr lang="de-DE" sz="23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Aigisthos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wiederkehrt!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So mag er eilen!</a:t>
            </a: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[…]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Gilt dir hier dies Leben nichts?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Ja, wahrlich, herrlich ist dies Leben! zur Bewunderung!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So wär' es, wenn du klug zu sein verstündest!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 </a:t>
            </a:r>
            <a:r>
              <a:rPr lang="de-DE" sz="23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Lehre mich nicht, zu den Meinen schlecht zu sein!</a:t>
            </a:r>
            <a:endParaRPr lang="el-GR" sz="23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3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r>
              <a:rPr lang="de-DE" sz="23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lehr ich dich nicht! Nur zu beugen dich der Macht!</a:t>
            </a:r>
            <a:endParaRPr lang="el-GR" sz="23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 </a:t>
            </a:r>
            <a:r>
              <a:rPr lang="de-DE" sz="23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schmiege du dich in den Staub! niemals ich</a:t>
            </a:r>
            <a:r>
              <a:rPr lang="de-DE" sz="23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Doch ist es töricht, durch Unbedacht zu fallen!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sz="23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wir fallen sollen, so rächen fallend wir den Vater!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3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de-DE" sz="23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Unser Vater, das weiß ich sicher, vergibt es dir!</a:t>
            </a:r>
            <a:endParaRPr lang="el-GR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6070" indent="-306070">
              <a:spcBef>
                <a:spcPts val="600"/>
              </a:spcBef>
              <a:spcAft>
                <a:spcPts val="600"/>
              </a:spcAft>
            </a:pPr>
            <a:r>
              <a:rPr lang="de-DE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</a:t>
            </a:r>
            <a:r>
              <a:rPr lang="de-DE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sz="23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spricht die Feigheit selbst!</a:t>
            </a:r>
            <a:endParaRPr lang="el-GR" sz="23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1096900-C117-D113-E67F-F4C757224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Chrysothemis</a:t>
            </a:r>
            <a:r>
              <a:rPr lang="en-US" dirty="0"/>
              <a:t>-Elektra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049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3BFF3F-EA1F-7417-A0B2-C7B7DEB7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Hugo von Hofmannsthal, </a:t>
            </a:r>
            <a:r>
              <a:rPr lang="de-DE" b="1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Elektra</a:t>
            </a:r>
            <a:r>
              <a:rPr lang="de-DE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sz="2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7C6B12-7995-79D0-E31B-1070C7FD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1800"/>
              </a:lnSpc>
            </a:pPr>
            <a:endParaRPr lang="de-DE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de-D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CHRYSOTHEMIS </a:t>
            </a:r>
            <a:r>
              <a:rPr lang="de-DE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 jüngere Schwester, steht in der Haustür. Sie sieht angstvoll auf Elektra, ruft leise.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de-DE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Elektra!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DE" sz="1800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DE" sz="2800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Elektra fährt zusammen, </a:t>
            </a:r>
            <a:r>
              <a:rPr lang="de-DE" sz="2800" i="1" baseline="30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wie der Nachtwandler, der seinen Namen rufen hört</a:t>
            </a:r>
            <a:r>
              <a:rPr lang="de-DE" sz="2800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de-DE" sz="2800" i="1" baseline="30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Sie taumelt. </a:t>
            </a:r>
            <a:r>
              <a:rPr lang="de-DE" sz="2800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Ihre Augen sehen um sich, als fänden sie sich nicht gleich zurecht. Ihr Gesicht verzerrt sich, wie sie die ängstliche Miene der Schwester ansieht. </a:t>
            </a:r>
            <a:r>
              <a:rPr lang="de-DE" sz="2800" i="1" baseline="30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Chrysothemis</a:t>
            </a:r>
            <a:r>
              <a:rPr lang="de-DE" sz="2800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steht an die Türe gedrückt.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3694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AD3E8E-DF2D-F7EE-82F8-2D8598D9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4D4594-61A4-4053-E395-DE4665314C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de-DE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Ah, das Gesicht!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 mein Gesicht dir so </a:t>
            </a:r>
            <a:r>
              <a:rPr lang="de-D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verhaßt</a:t>
            </a:r>
            <a:r>
              <a:rPr lang="de-D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willst du? Rede, sprich, ergieße dich,</a:t>
            </a:r>
            <a:endParaRPr lang="el-GR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dann geh und </a:t>
            </a:r>
            <a:r>
              <a:rPr lang="de-DE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laß</a:t>
            </a:r>
            <a:r>
              <a:rPr lang="de-D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mich</a:t>
            </a:r>
            <a:r>
              <a:rPr lang="de-DE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546955C-B3A8-1403-580D-0024858598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de-DE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hebt wie abwehrend die Hände.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Was hebst du die Hände?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hob der Vater seine beiden Hände</a:t>
            </a: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 fuhr das Beil hinab und spaltete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sein Fleisch. Was willst du, Tochter meiner Mutter?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0274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54F46D-0544-9E5D-53EA-509DAF94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br>
              <a:rPr lang="de-DE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de-DE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kommt, um Elektra zu warnen:</a:t>
            </a:r>
            <a:endParaRPr lang="el-GR" sz="1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6CD1C3-E8DE-3F0A-412D-B18FE2DD1B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</a:pPr>
            <a:endParaRPr lang="de-DE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[…]</a:t>
            </a:r>
          </a:p>
          <a:p>
            <a:pPr>
              <a:lnSpc>
                <a:spcPct val="115000"/>
              </a:lnSpc>
            </a:pPr>
            <a:r>
              <a:rPr lang="de-DE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 werfen dich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einen Turm</a:t>
            </a:r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wo du von Sonn und Mond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Licht nicht sehen wirst.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2686EFF-1D26-BB21-6795-224564B073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</a:pPr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ELEKTRA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lacht.</a:t>
            </a:r>
            <a:endParaRPr lang="el-GR" sz="24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CHRYSOTHEMIS.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Sie </a:t>
            </a:r>
            <a:r>
              <a:rPr lang="de-DE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tuns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ich weiß es,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 </a:t>
            </a:r>
            <a:r>
              <a:rPr lang="de-DE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habs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gehört.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Mir ist, </a:t>
            </a:r>
            <a:r>
              <a:rPr lang="de-DE" sz="2400" spc="2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de-DE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hätts</a:t>
            </a: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gehört.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Wars nicht bei Tisch, so bei der letzten Schüssel?</a:t>
            </a:r>
          </a:p>
          <a:p>
            <a:pPr>
              <a:lnSpc>
                <a:spcPct val="115000"/>
              </a:lnSpc>
            </a:pP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hebt er gern die </a:t>
            </a:r>
            <a:r>
              <a:rPr lang="de-DE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Stimm</a:t>
            </a:r>
            <a:r>
              <a:rPr lang="de-D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und prahlt, ich wette</a:t>
            </a:r>
            <a:r>
              <a:rPr lang="de-DE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nützt seiner Verdauung.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0580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DFEC75-7D5E-803A-C5E7-2F5AE381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B83FA9-5055-48F5-B0AB-D3E41D5C7A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</a:pPr>
            <a:endParaRPr lang="de-DE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[…]</a:t>
            </a:r>
          </a:p>
          <a:p>
            <a:pPr>
              <a:lnSpc>
                <a:spcPct val="115000"/>
              </a:lnSpc>
            </a:pPr>
            <a:r>
              <a:rPr lang="de-DE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Allein? Wie hast dann du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hören können?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der Tür, Elektra.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141D18A-206B-3C67-2774-8C0DECE3F2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1800"/>
              </a:lnSpc>
            </a:pPr>
            <a:r>
              <a:rPr lang="de-DE" sz="7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Mach keine Türen auf in diesem Haus!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Gepreßter</a:t>
            </a: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Atem, pfui! und Röcheln von Erwürgten,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nichts andres gibts in diesen Kammern. </a:t>
            </a:r>
            <a:r>
              <a:rPr lang="de-DE" sz="7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Laß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die Tür, dahinter du ein Stöhnen hörst: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sie bringen ja nicht immer einen um,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zuweilen sind sie auch allein zusammen!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Mach keine Türen auf! Schleich nicht herum.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Sitz an der </a:t>
            </a:r>
            <a:r>
              <a:rPr lang="de-DE" sz="7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Erd</a:t>
            </a:r>
            <a:r>
              <a:rPr lang="de-DE" sz="7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wie ich und wünsch den Tod</a:t>
            </a:r>
            <a:endParaRPr lang="el-GR" sz="72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 das Gericht herbei auf sie und ihn</a:t>
            </a: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4971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004A93-E355-DF04-A4EA-A62364DC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A0E7F3-0B64-94FC-80A3-82F38A4282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</a:pPr>
            <a:r>
              <a:rPr lang="de-DE" sz="7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kann nicht sitzen und ins Dunkel starren</a:t>
            </a:r>
            <a:endParaRPr lang="el-GR" sz="7200" u="sng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wie du. Ich </a:t>
            </a:r>
            <a:r>
              <a:rPr lang="de-DE" sz="7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habs</a:t>
            </a:r>
            <a:r>
              <a:rPr lang="de-DE" sz="7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wie Feuer in der Brust</a:t>
            </a: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treibt mich immerfort herum im Haus,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keiner Kammer leidets mich, ich </a:t>
            </a:r>
            <a:r>
              <a:rPr lang="de-DE" sz="7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muß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von einer Schwelle auf die andre, ach!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treppauf, treppab, mir ist, als rief' es mich,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komm ich hin, so stiert ein leeres Zimmer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mich an. </a:t>
            </a:r>
            <a:endParaRPr lang="el-GR" sz="72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E9D1D9E-A079-1A05-82DF-9A88E9503E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</a:pPr>
            <a:r>
              <a:rPr lang="de-DE" sz="7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 habe solche Angst, mir zittern</a:t>
            </a:r>
            <a:endParaRPr lang="el-GR" sz="7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die Knie bei Tag und Nacht, mir ist die Kehle</a:t>
            </a:r>
            <a:endParaRPr lang="el-GR" sz="7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wie zugeschnürt, ich kann nicht einmal weinen,</a:t>
            </a:r>
            <a:endParaRPr lang="el-GR" sz="7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wie Stein ist alles! Schwester, hab Erbarmen!</a:t>
            </a:r>
            <a:endParaRPr lang="el-GR" sz="7400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endParaRPr lang="el-GR" sz="8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Mit wem?</a:t>
            </a:r>
            <a:endParaRPr lang="el-G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1103934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6056B4-119D-BB8B-6C08-A3EE83DE6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C07CB8-09F1-1961-FDB2-A8E70DE3B1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</a:pPr>
            <a:r>
              <a:rPr lang="de-DE" sz="6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CHRYSOTHEMIS: </a:t>
            </a:r>
            <a:r>
              <a:rPr lang="de-DE" sz="8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 bist es, die mit Eisenklammern</a:t>
            </a:r>
            <a:endParaRPr lang="el-GR" sz="8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mich an den Boden schmiedet</a:t>
            </a: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Wärst nicht du,</a:t>
            </a:r>
            <a:endParaRPr lang="el-G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 ließen uns hinaus. Wär nicht dein </a:t>
            </a:r>
            <a:r>
              <a:rPr lang="de-DE" sz="8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Haß</a:t>
            </a: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dein schlafloses unbändiges Gemüt,</a:t>
            </a:r>
            <a:endParaRPr lang="el-G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vor dem sie zittern, ah, so ließen sie</a:t>
            </a:r>
            <a:endParaRPr lang="el-G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uns ja heraus aus diesem Kerker, Schwester!</a:t>
            </a:r>
            <a:endParaRPr lang="el-G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will heraus! Ich will nicht jede Nacht</a:t>
            </a:r>
            <a:endParaRPr lang="el-GR" sz="8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 an den Tod hier schlafen</a:t>
            </a:r>
            <a:r>
              <a:rPr lang="de-DE" sz="8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Eh ich sterbe,</a:t>
            </a:r>
            <a:endParaRPr lang="el-GR" sz="8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8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 ich auch leben! Kinder will ich haben</a:t>
            </a:r>
            <a:r>
              <a:rPr lang="de-DE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135E55C-386D-0BF7-A0DC-9BCE50EB3A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bevor mein Leib verwelkt, und wärs ein Bauer,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 sie mich geben, Kinder will ich ihm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gebären und mit meinem Leib sie wärmen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kalten Nächten, wenn der Sturm die Hütte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zusammenschüttelt! Aber dies ertrag ich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nicht länger, hier zu lungern bei den Knechten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doch nicht ihresgleichen, eingesperrt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mit meiner Todesangst bei Tag und Nacht!</a:t>
            </a: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Hörst du mich an? Sprich zu mir, Schwester!</a:t>
            </a:r>
          </a:p>
          <a:p>
            <a:pPr>
              <a:lnSpc>
                <a:spcPct val="115000"/>
              </a:lnSpc>
            </a:pPr>
            <a:r>
              <a:rPr lang="de-DE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r>
              <a:rPr lang="de-DE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Armes Geschöpf!</a:t>
            </a:r>
            <a:endParaRPr lang="el-GR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5C90BD-38A4-71A1-BDB8-56540D85708F}"/>
              </a:ext>
            </a:extLst>
          </p:cNvPr>
          <p:cNvSpPr txBox="1"/>
          <p:nvPr/>
        </p:nvSpPr>
        <p:spPr>
          <a:xfrm>
            <a:off x="1284515" y="965439"/>
            <a:ext cx="7761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630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02A77C-16D7-8E67-C0CE-EA22E953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de-DE" dirty="0"/>
              <a:t>SOPHOKLES</a:t>
            </a:r>
            <a:r>
              <a:rPr lang="el-GR" dirty="0"/>
              <a:t>.</a:t>
            </a:r>
            <a:r>
              <a:rPr lang="de-DE" dirty="0"/>
              <a:t> Parodos. </a:t>
            </a:r>
            <a:br>
              <a:rPr lang="de-DE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22EA6F-DDA8-7E89-BCC5-0F0CD8CC2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Eintritt des Chores. </a:t>
            </a:r>
          </a:p>
          <a:p>
            <a:r>
              <a:rPr lang="de-DE" dirty="0">
                <a:solidFill>
                  <a:schemeClr val="tx1"/>
                </a:solidFill>
              </a:rPr>
              <a:t>Dialog zw. dem Chor und der Protagonistin.</a:t>
            </a:r>
          </a:p>
          <a:p>
            <a:r>
              <a:rPr lang="de-DE" u="sng" dirty="0">
                <a:solidFill>
                  <a:schemeClr val="tx1"/>
                </a:solidFill>
              </a:rPr>
              <a:t>Dieser Teil der Tragödie fällt bei Hofmannsthal fort.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Der Chor besteht aus 15 Frauen aus der Stadt Mykene. Sie sind älter als Elektra. Sie verstehen ihre Situation und sie beraten sie.</a:t>
            </a:r>
            <a:r>
              <a:rPr lang="de-DE" sz="1800" dirty="0">
                <a:solidFill>
                  <a:schemeClr val="tx1"/>
                </a:solidFill>
                <a:effectLst/>
                <a:ea typeface="DejaVu Sans"/>
                <a:cs typeface="Lohit Hindi"/>
              </a:rPr>
              <a:t> </a:t>
            </a:r>
            <a:r>
              <a:rPr lang="de-DE" dirty="0">
                <a:solidFill>
                  <a:schemeClr val="tx1"/>
                </a:solidFill>
                <a:effectLst/>
                <a:ea typeface="DejaVu Sans"/>
                <a:cs typeface="Lohit Hindi"/>
              </a:rPr>
              <a:t>Der Chor ist auf der Seite </a:t>
            </a:r>
            <a:r>
              <a:rPr lang="de-DE" dirty="0" err="1">
                <a:solidFill>
                  <a:schemeClr val="tx1"/>
                </a:solidFill>
                <a:effectLst/>
                <a:ea typeface="DejaVu Sans"/>
                <a:cs typeface="Lohit Hindi"/>
              </a:rPr>
              <a:t>Elektras</a:t>
            </a:r>
            <a:r>
              <a:rPr lang="de-DE" dirty="0">
                <a:solidFill>
                  <a:schemeClr val="tx1"/>
                </a:solidFill>
                <a:effectLst/>
                <a:ea typeface="DejaVu Sans"/>
                <a:cs typeface="Lohit Hindi"/>
              </a:rPr>
              <a:t>, er unterstützt sie, kritisiert ihr Verhalten wohlwollend.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Chor: Ausdruck der öffentlichen Meinung. </a:t>
            </a:r>
          </a:p>
          <a:p>
            <a:r>
              <a:rPr lang="de-DE" dirty="0">
                <a:solidFill>
                  <a:schemeClr val="tx1"/>
                </a:solidFill>
              </a:rPr>
              <a:t>           Ausdruck des Maßes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5584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97061C-F117-DDDE-6714-848343C6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71AAC4-BFF2-EA92-9A15-F79A09659C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CHRYSOTHEMIS: </a:t>
            </a:r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Hab Mitleid mit dir selber und mit mir.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Wem frommt denn diese Qual? Dem Vater etwa?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Vater, der ist tot. Der Bruder kommt nicht heim.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 siehst ja doch, </a:t>
            </a:r>
            <a:r>
              <a:rPr lang="de-DE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er nicht kommt. Mit Messern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gräbt Tag um Tag in dein und mein Gesicht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sein Mal</a:t>
            </a:r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und draußen geht die Sonne auf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ab, und Frauen, die ich schlank gekannt hab,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sind schwer von Segen, mühen sich zum Brunnen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heben kaum den Eimer, und auf einmal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sind sie entbunden ihrer Last und kommen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zum Brunnen wieder und aus ihnen selber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5495162-4181-2385-FE1A-C1BB853697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rinnt süßer Trank, und säugend hängt ein Leben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ihnen, und die Kinder werden groß –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immer sitzen wir hier auf der Stange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wie angehängte Vögel, wenden links</a:t>
            </a:r>
            <a:endParaRPr lang="el-GR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rechts den Kopf, und niemand kommt, </a:t>
            </a:r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kein Bruder,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kein Bote von dem Bruder, nicht der Bote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von einem Boten, nichts! </a:t>
            </a:r>
            <a:r>
              <a:rPr lang="de-DE" sz="26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Viel lieber tot,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als leben und nicht leben. Nein, ich bin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6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ein Weib und will ein Weiberschicksal.</a:t>
            </a:r>
            <a:endParaRPr lang="el-GR" sz="2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1740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ED825B-9754-EF5C-12CE-0763CF12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C8B384-2817-47AB-C536-5CB1B1C2C4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</a:t>
            </a: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Pfui,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die's denkt, pfui, die's mit Namen nennt! Die Höhle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 sein, drin nach dem Mord dem Mörder wohl ist;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Tier zu spielen, das dem </a:t>
            </a:r>
            <a:r>
              <a:rPr lang="de-DE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schlimmern</a:t>
            </a: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Tier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Ergetzung</a:t>
            </a: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bietet. Ah, mit einem schläft sie,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preßt</a:t>
            </a: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ihre Brüste ihm auf beide Augen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winkt dem zweiten, der mit Netz und Beil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hervorkriecht hinterm Bett.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288ACD6-7949-E5A5-AC26-52E8128F3F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1910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A1881E-6FFA-300E-EBE4-3AF25D26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5DC2E5-95FA-2836-9514-435C5EF6AB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CHRYSOTHEMIS: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Kannst du nicht vergessen?</a:t>
            </a:r>
            <a:endParaRPr lang="el-GR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Mein Kopf ist immer wüst. Ich kann von heut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auf morgen nichts behalten. Manchmal lieg ich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da, dann bin ich was ich früher war,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kanns nicht fassen, </a:t>
            </a:r>
            <a:r>
              <a:rPr lang="de-DE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ich nicht mehr jung bin.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 ist denn alles hingekommen, wo denn?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6EA1DA9-E3DB-D41D-F0E9-8BFBE88868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 ist ja nicht ein Wasser, das vorbeirinnt,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 ist ja nicht ein Garn, das von der Spule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herunter fliegt und fliegt, ich </a:t>
            </a:r>
            <a:r>
              <a:rPr lang="de-DE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bins</a:t>
            </a: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ja, ich!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Ich möchte beten, </a:t>
            </a:r>
            <a:r>
              <a:rPr lang="de-DE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ein Gott ein Licht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mir in der Brust anstecke, </a:t>
            </a:r>
            <a:r>
              <a:rPr lang="de-DE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ich mich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mir kann wiederfinden!</a:t>
            </a: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Wär ich fort,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wie schnell </a:t>
            </a:r>
            <a:r>
              <a:rPr lang="de-DE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vergäß</a:t>
            </a:r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ich alle bösen Träume –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2636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A194EB-A2F6-AC7C-8987-0F047974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Hofmannsthal, </a:t>
            </a:r>
            <a:r>
              <a:rPr lang="de-DE" sz="4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Chrysothemis</a:t>
            </a:r>
            <a:r>
              <a:rPr lang="de-DE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-Szene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6321A8-7EA8-EA8E-DF98-C7805AEED2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de-D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Vergessen? Was! bin ich ein Tier? vergessen?</a:t>
            </a:r>
            <a:endParaRPr lang="el-GR" sz="19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Vieh schläft ein, von </a:t>
            </a:r>
            <a:r>
              <a:rPr lang="de-DE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halbgefreßner</a:t>
            </a:r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Beute</a:t>
            </a:r>
            <a:endParaRPr lang="el-GR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 Lefze noch behängt, das Vieh </a:t>
            </a:r>
            <a:r>
              <a:rPr lang="de-DE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vergißt</a:t>
            </a:r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sich</a:t>
            </a:r>
            <a:endParaRPr lang="el-GR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fängt zu käuen an, indes der Tod</a:t>
            </a:r>
            <a:endParaRPr lang="el-GR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schon würgend auf ihm sitzt, das Vieh </a:t>
            </a:r>
            <a:r>
              <a:rPr lang="de-DE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vergißt</a:t>
            </a:r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aus dem Leib ihm kroch, und stillt den Hunger</a:t>
            </a:r>
            <a:endParaRPr lang="el-GR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 eignen Kind – </a:t>
            </a:r>
            <a:r>
              <a:rPr lang="de-DE" sz="19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bin kein Vieh, </a:t>
            </a:r>
            <a:r>
              <a:rPr lang="de-DE" sz="1900" spc="24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kann nicht vergessen</a:t>
            </a:r>
            <a:r>
              <a:rPr lang="de-DE" sz="19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l-GR" sz="19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[…]</a:t>
            </a:r>
            <a:endParaRPr lang="el-GR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AE2961F-23CD-D79F-CFA1-AFFF20C72D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de-D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 Lärm von vielen Kommenden drinnen, allmählich näher.</a:t>
            </a:r>
            <a:endParaRPr lang="de-DE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de-DE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Chrysothemis</a:t>
            </a:r>
            <a:r>
              <a:rPr lang="de-DE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>
              <a:lnSpc>
                <a:spcPct val="120000"/>
              </a:lnSpc>
            </a:pP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Geh fort von hier. Sie kommen durch die Gänge.</a:t>
            </a:r>
            <a:b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 kommen hier vorbei. </a:t>
            </a:r>
            <a:r>
              <a:rPr lang="de-DE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 hat geträumt:</a:t>
            </a:r>
            <a:b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ich weiß nicht, was, ich hab' es</a:t>
            </a:r>
            <a:b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von den Mägden gehört;</a:t>
            </a:r>
            <a:b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 sagen, </a:t>
            </a:r>
            <a:r>
              <a:rPr lang="de-D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daß</a:t>
            </a: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sie von Orest geträumt hat,</a:t>
            </a:r>
            <a:b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daß</a:t>
            </a: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sie geschrien hat aus ihrem Schlaf,</a:t>
            </a:r>
            <a:b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 einer schreit, den man erwürgt.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9494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2863E2-792A-DC9F-6A93-943B53DBF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Die </a:t>
            </a:r>
            <a:r>
              <a:rPr lang="en-US" sz="2800" dirty="0" err="1"/>
              <a:t>Szene</a:t>
            </a:r>
            <a:r>
              <a:rPr lang="en-US" sz="2800" dirty="0"/>
              <a:t> </a:t>
            </a:r>
            <a:r>
              <a:rPr lang="en-US" sz="2800" dirty="0" err="1"/>
              <a:t>endet</a:t>
            </a:r>
            <a:r>
              <a:rPr lang="en-US" sz="2800" dirty="0"/>
              <a:t> mir </a:t>
            </a:r>
            <a:r>
              <a:rPr lang="en-US" sz="2800" dirty="0" err="1"/>
              <a:t>einer</a:t>
            </a:r>
            <a:r>
              <a:rPr lang="en-US" sz="2800" dirty="0"/>
              <a:t> </a:t>
            </a:r>
            <a:r>
              <a:rPr lang="en-US" sz="2800" dirty="0" err="1"/>
              <a:t>zweiten</a:t>
            </a:r>
            <a:r>
              <a:rPr lang="en-US" sz="2800" dirty="0"/>
              <a:t> Vision </a:t>
            </a:r>
            <a:r>
              <a:rPr lang="en-US" sz="2800" dirty="0" err="1"/>
              <a:t>Elektras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A7BB80-1066-13A3-915E-A9240DA812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ELEKTRA. </a:t>
            </a:r>
            <a:r>
              <a:rPr lang="de-DE" sz="6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Ich! ich!</a:t>
            </a:r>
          </a:p>
          <a:p>
            <a:pPr algn="l"/>
            <a:r>
              <a:rPr lang="de-DE" sz="6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ich hab ihn ihr geschickt</a:t>
            </a:r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Aus meiner Brust.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hab ich den Traum auf sie geschickt! Ich liege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 hör die Schritte dessen, der sie sucht.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Ich hör ihn durch die Zimmer </a:t>
            </a:r>
            <a:r>
              <a:rPr lang="de-DE" sz="6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gehn</a:t>
            </a:r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ich hör ihn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 Vorhang von dem Bette heben: schreiend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entspringt sie, aber er ist hinterdrein: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hinab die Treppen durch Gewölbe hin,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Gewölbe und Gewölbe </a:t>
            </a:r>
            <a:r>
              <a:rPr lang="de-DE" sz="6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geht die Jagd.</a:t>
            </a:r>
          </a:p>
          <a:p>
            <a:r>
              <a:rPr lang="de-DE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ist viel finsterer als Nacht, viel stiller</a:t>
            </a:r>
          </a:p>
          <a:p>
            <a:r>
              <a:rPr lang="de-DE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 finstrer als im Grab, sie keucht und taumelt</a:t>
            </a:r>
          </a:p>
          <a:p>
            <a:r>
              <a:rPr lang="de-DE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Dunkel hin, doch er ist hinterdrein: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646DC75-2F0D-1C01-302B-CC579F7361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die Fackel schwingt er links und rechts das Beil.</a:t>
            </a:r>
          </a:p>
          <a:p>
            <a:pPr algn="l"/>
            <a:r>
              <a:rPr lang="de-DE" sz="6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 ich bin wie ein Hund an ihrer Ferse: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will sie in eine Höhle, spring ich sie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von seitwärts an, so treiben wir sie fort,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bis eine Mauer alles sperrt, und dort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 tiefsten Dunkel, doch ich </a:t>
            </a:r>
            <a:r>
              <a:rPr lang="de-DE" sz="6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seh</a:t>
            </a:r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ihn wohl,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 Schatten, und doch Glieder und das Weiße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von einem Auge doch, da sitzt der Vater: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 achtets nicht und doch </a:t>
            </a:r>
            <a:r>
              <a:rPr lang="de-DE" sz="6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muß</a:t>
            </a:r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de-DE" sz="6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geschehn</a:t>
            </a:r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vor seinen Füßen drücken wir sie hin,</a:t>
            </a:r>
          </a:p>
          <a:p>
            <a:pPr algn="l"/>
            <a:r>
              <a:rPr lang="de-DE" sz="6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 fällt das Beil!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7055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36B10A-1B9E-4741-A260-1F5F0682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Antinomie „Beharren-Vergessen“  bei Hofmannsthal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76AC06-0567-210D-EB05-5EA0D6606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2400" dirty="0"/>
              <a:t>Hofmannstal erklärt in einem Brief an </a:t>
            </a:r>
            <a:r>
              <a:rPr lang="de-DE" sz="2400" dirty="0" err="1"/>
              <a:t>Strauss</a:t>
            </a:r>
            <a:r>
              <a:rPr lang="de-DE" sz="2400" dirty="0"/>
              <a:t> das Antinomische der Elektra – Figur.</a:t>
            </a:r>
          </a:p>
          <a:p>
            <a:r>
              <a:rPr lang="de-DE" sz="2400" dirty="0"/>
              <a:t>Aus dem Ariadne-Brief (Hofmannsthal an Richard </a:t>
            </a:r>
            <a:r>
              <a:rPr lang="de-DE" sz="2400" dirty="0" err="1"/>
              <a:t>Strauss</a:t>
            </a:r>
            <a:r>
              <a:rPr lang="de-DE" sz="2400" dirty="0"/>
              <a:t>):</a:t>
            </a:r>
          </a:p>
          <a:p>
            <a:endParaRPr lang="de-DE" dirty="0"/>
          </a:p>
          <a:p>
            <a:r>
              <a:rPr lang="de-DE" dirty="0"/>
              <a:t>„</a:t>
            </a:r>
            <a:r>
              <a:rPr lang="de-DE" sz="2800" dirty="0"/>
              <a:t>Beharren ist Erstarren und Tod. Wer leben will, der muss über sich selbst hinwegkommen. Muss vergessen.</a:t>
            </a:r>
          </a:p>
          <a:p>
            <a:r>
              <a:rPr lang="de-DE" sz="2800" dirty="0"/>
              <a:t>Und dennoch ist ans Beharren, ans Nichtvergessen alle menschliche Würde geknüpft“</a:t>
            </a:r>
            <a:r>
              <a:rPr lang="el-GR" sz="2800" dirty="0"/>
              <a:t>.</a:t>
            </a:r>
          </a:p>
          <a:p>
            <a:r>
              <a:rPr lang="el-GR" sz="2800" dirty="0"/>
              <a:t>[</a:t>
            </a:r>
            <a:r>
              <a:rPr lang="de-DE" sz="2800" dirty="0"/>
              <a:t>Antinomie „Beharren-Vergessen“/ „ Sein – Werden“→ Hauptthema bei Hofmannsthal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567504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D1B3D2-F74A-40DF-8D7E-F7F78FC4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Zum Vergleich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A4BB6B-03DA-486B-B3A2-C5EDE06732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Argumente</a:t>
            </a:r>
            <a:r>
              <a:rPr lang="en-US" dirty="0"/>
              <a:t> der </a:t>
            </a:r>
            <a:r>
              <a:rPr lang="en-US" dirty="0" err="1"/>
              <a:t>sophokleischen</a:t>
            </a:r>
            <a:r>
              <a:rPr lang="en-US" dirty="0"/>
              <a:t> Elektra </a:t>
            </a:r>
            <a:r>
              <a:rPr lang="en-US" dirty="0" err="1"/>
              <a:t>aus</a:t>
            </a:r>
            <a:r>
              <a:rPr lang="en-US" dirty="0"/>
              <a:t> dem </a:t>
            </a:r>
            <a:r>
              <a:rPr lang="en-US" dirty="0" err="1"/>
              <a:t>Bereich</a:t>
            </a:r>
            <a:r>
              <a:rPr lang="en-US" dirty="0"/>
              <a:t> der </a:t>
            </a:r>
            <a:r>
              <a:rPr lang="en-US" dirty="0" err="1"/>
              <a:t>Ethik</a:t>
            </a:r>
            <a:r>
              <a:rPr lang="en-US" dirty="0"/>
              <a:t>. </a:t>
            </a:r>
          </a:p>
          <a:p>
            <a:r>
              <a:rPr lang="en-US" dirty="0"/>
              <a:t>Wenn der </a:t>
            </a:r>
            <a:r>
              <a:rPr lang="en-US" dirty="0" err="1"/>
              <a:t>Mord</a:t>
            </a:r>
            <a:r>
              <a:rPr lang="en-US" dirty="0"/>
              <a:t> </a:t>
            </a:r>
            <a:r>
              <a:rPr lang="en-US" dirty="0" err="1"/>
              <a:t>unbestraft</a:t>
            </a:r>
            <a:r>
              <a:rPr lang="en-US" dirty="0"/>
              <a:t> </a:t>
            </a:r>
            <a:r>
              <a:rPr lang="en-US" dirty="0" err="1"/>
              <a:t>bleibt</a:t>
            </a:r>
            <a:r>
              <a:rPr lang="en-US" dirty="0"/>
              <a:t>,</a:t>
            </a:r>
          </a:p>
          <a:p>
            <a:r>
              <a:rPr lang="de-DE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„dann stirbt die Scham</a:t>
            </a:r>
            <a:br>
              <a:rPr lang="de-DE" sz="2000" dirty="0"/>
            </a:br>
            <a:r>
              <a:rPr lang="de-DE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 Ehre aller Menschen“</a:t>
            </a:r>
          </a:p>
          <a:p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Elektra-</a:t>
            </a:r>
            <a:r>
              <a:rPr lang="de-DE" dirty="0" err="1">
                <a:solidFill>
                  <a:srgbClr val="000000"/>
                </a:solidFill>
                <a:latin typeface="arial" panose="020B0604020202020204" pitchFamily="34" charset="0"/>
              </a:rPr>
              <a:t>Chrysothemis</a:t>
            </a: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 sind bei Sophokles gegensätzlich konzipiert. 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A724A4F-0021-DFA2-DDA9-9BB57C501E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Das Argument der </a:t>
            </a:r>
            <a:r>
              <a:rPr lang="en-US" dirty="0" err="1"/>
              <a:t>Hofmannsthalschen</a:t>
            </a:r>
            <a:r>
              <a:rPr lang="en-US" dirty="0"/>
              <a:t> Elektra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de-DE" dirty="0"/>
              <a:t>identitätsstiftend.</a:t>
            </a:r>
          </a:p>
          <a:p>
            <a:r>
              <a:rPr lang="de-DE" dirty="0"/>
              <a:t>Sie will nicht vergessen, weil sie Elektra bleiben will. Sie will ihre Identität bewahren, nicht zum Tier werden.</a:t>
            </a:r>
          </a:p>
          <a:p>
            <a:endParaRPr lang="de-DE" dirty="0"/>
          </a:p>
          <a:p>
            <a:r>
              <a:rPr lang="de-DE" dirty="0"/>
              <a:t>Bei Hofmannstal  sind alle drei Frauenfiguren des Werkes „wie Schattierungen des gleichen Farbtons“ konzipiert. Auch </a:t>
            </a:r>
            <a:r>
              <a:rPr lang="de-DE" dirty="0" err="1"/>
              <a:t>Chrysothemis</a:t>
            </a:r>
            <a:r>
              <a:rPr lang="de-DE" dirty="0"/>
              <a:t> ist vom Identitätsverlust bedroht. </a:t>
            </a:r>
          </a:p>
        </p:txBody>
      </p:sp>
    </p:spTree>
    <p:extLst>
      <p:ext uri="{BB962C8B-B14F-4D97-AF65-F5344CB8AC3E}">
        <p14:creationId xmlns:p14="http://schemas.microsoft.com/office/powerpoint/2010/main" val="152251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B14A4E-DD10-1587-5A16-DF204C8A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Sophokles- Parodos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AD8DFA-9CB0-150C-0E95-C8989A5E8F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Chor: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 Kind! Kind der unseligsten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Mutter, Elektra! Warum zernagt</a:t>
            </a:r>
            <a:br>
              <a:rPr lang="de-DE" sz="2400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unstillbare Klage 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dich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 den von der verruchten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Mutter arglistig überwältigten, von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schnöder Hand </a:t>
            </a:r>
            <a:r>
              <a:rPr lang="de-DE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verratnen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Agamemnon?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 mag </a:t>
            </a:r>
            <a:r>
              <a:rPr lang="de-DE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vergehn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wer es ersann,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geziemt mir solcher Fluch!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926C12B-F829-E841-3741-C3DD478B97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sz="2400" b="1" dirty="0">
                <a:solidFill>
                  <a:srgbClr val="333333"/>
                </a:solidFill>
                <a:latin typeface="arial" panose="020B0604020202020204" pitchFamily="34" charset="0"/>
              </a:rPr>
              <a:t>Elektra:</a:t>
            </a: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 O ihr, </a:t>
            </a:r>
            <a:r>
              <a:rPr lang="de-DE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entstammt von Edlen</a:t>
            </a: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!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Ihr kommt </a:t>
            </a:r>
            <a:r>
              <a:rPr lang="de-DE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zu trösten meine Qual</a:t>
            </a: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Ich weiß, es täuschte niemals mich,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und nicht entgeht es mir!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Doch will ich nimmer davon lassen,</a:t>
            </a:r>
            <a:br>
              <a:rPr lang="de-DE" sz="2400" u="sng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zu klagen um den Vater, den Verlorenen.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Die ihr in Liebe mir vereint,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vergönnt mir dies Verzweifeln,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ich fleh euch an!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281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A7189C-0BA5-00D5-4027-B4DB566F0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/>
            </a:br>
            <a:r>
              <a:rPr lang="de-DE" dirty="0"/>
              <a:t>SOPHOKLES; Parodos.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347184-FCE0-82DA-1E33-B6EAA7D800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Chor: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Doch niemals wirst du aus des Hades</a:t>
            </a:r>
            <a:br>
              <a:rPr lang="de-DE" sz="2400" u="sng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allesverschlingendem See den Vater</a:t>
            </a:r>
            <a:br>
              <a:rPr lang="de-DE" sz="2400" u="sng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wieder auferstehen lassen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mit Totenklagen noch Gebeten!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Von dem, was maßvoll wäre fortgerissen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zu </a:t>
            </a:r>
            <a:r>
              <a:rPr lang="de-DE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unbewältigbarem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Schmerz,</a:t>
            </a:r>
            <a:br>
              <a:rPr lang="de-DE" sz="2400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richtest du dich klagend selbst </a:t>
            </a:r>
            <a:r>
              <a:rPr lang="de-DE" sz="2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zugrund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</a:t>
            </a:r>
            <a:br>
              <a:rPr lang="de-DE" sz="2400" dirty="0"/>
            </a:br>
            <a:r>
              <a:rPr lang="en-US" sz="2400" dirty="0"/>
              <a:t>[…]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0CC72B3-D9D7-006A-A999-099827078B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Elektra: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Töricht, wer die schmählich</a:t>
            </a:r>
            <a:br>
              <a:rPr lang="de-DE" sz="2400" u="sng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geraubten Eltern </a:t>
            </a:r>
            <a:r>
              <a:rPr lang="de-DE" sz="2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vergißt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</a:t>
            </a:r>
            <a:br>
              <a:rPr lang="de-DE" sz="2400" dirty="0"/>
            </a:br>
            <a:r>
              <a:rPr lang="de-DE" sz="2400" dirty="0"/>
              <a:t> </a:t>
            </a:r>
          </a:p>
          <a:p>
            <a:r>
              <a:rPr lang="de-DE" sz="2400" dirty="0"/>
              <a:t>[…]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0217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4A587C-CC01-6353-61A5-A5521939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/>
            </a:br>
            <a:r>
              <a:rPr lang="de-DE" dirty="0"/>
              <a:t>SOPHOKLES; Parodos.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4C7459-C799-F4B9-D3C4-27310B9B02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Chor: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Nicht dir allein, Kind,</a:t>
            </a:r>
            <a:br>
              <a:rPr lang="de-DE" sz="2400" u="sng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ward Leid beschieden unter allen Sterblichen,</a:t>
            </a:r>
            <a:br>
              <a:rPr lang="de-DE" dirty="0"/>
            </a:br>
            <a:endParaRPr lang="de-DE" dirty="0"/>
          </a:p>
          <a:p>
            <a:r>
              <a:rPr lang="en-US" dirty="0"/>
              <a:t>[…]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860795-1FAE-1751-5A21-21540B3D52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Elektra: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Ja, auf den ich 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geduldig warte, kinderlos,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ich Arme, und unvermählt</a:t>
            </a:r>
          </a:p>
          <a:p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/>
              <a:t>[…]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069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52AD29-3263-EC74-F5FD-7860207F7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/>
            </a:br>
            <a:r>
              <a:rPr lang="de-DE" dirty="0"/>
              <a:t>SOPHOKLES; Parodos.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AE45A5-6FFC-EE13-3459-DD1E56743D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Chor: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Mutig sei, Kind, voll des Muts!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Noch thront im Himmel Zeus,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der alles schaut und allgewaltig herrscht.</a:t>
            </a:r>
            <a:br>
              <a:rPr lang="de-DE" sz="2400" dirty="0"/>
            </a:br>
            <a:r>
              <a:rPr lang="de-DE" sz="2400" dirty="0"/>
              <a:t>[…]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Der Zeiten Gott heilt alles Leid.</a:t>
            </a:r>
            <a:br>
              <a:rPr lang="de-DE" sz="2400" dirty="0"/>
            </a:br>
            <a:r>
              <a:rPr lang="de-DE" sz="2400" dirty="0"/>
              <a:t>[…]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32C63ED-BA39-BD2E-493C-FD18D6EA61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Elektra: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Doch kümmerlich versiegte mir der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Lebensstrom schon lang und jede Hoffnung:</a:t>
            </a:r>
            <a:br>
              <a:rPr lang="de-DE" sz="2400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die ohne Eltern ich </a:t>
            </a:r>
            <a:r>
              <a:rPr lang="de-DE" sz="2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vergeh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und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ohne Gatte, der mir zur Seite steht;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unwert, einer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Fremden 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gleich,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dien ich so 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geknechtet im Gemach des Vaters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so </a:t>
            </a:r>
            <a:r>
              <a:rPr lang="de-DE" sz="2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unwürd'gem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Kleid</a:t>
            </a:r>
            <a:br>
              <a:rPr lang="de-DE" sz="2400" u="sng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 steh an leeren Tischen!</a:t>
            </a:r>
            <a:endParaRPr lang="el-GR" sz="2400" u="sng" dirty="0"/>
          </a:p>
        </p:txBody>
      </p:sp>
    </p:spTree>
    <p:extLst>
      <p:ext uri="{BB962C8B-B14F-4D97-AF65-F5344CB8AC3E}">
        <p14:creationId xmlns:p14="http://schemas.microsoft.com/office/powerpoint/2010/main" val="63214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77A72A-E986-D7EA-7445-EA8E3B2D2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SOPHOKLES; Parodos.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A1A7F4-9E6E-65DA-8EBD-B6E446FB39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Chor: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[…]</a:t>
            </a:r>
          </a:p>
          <a:p>
            <a:pPr marL="0" indent="0">
              <a:buNone/>
            </a:pPr>
            <a:br>
              <a:rPr lang="de-DE" sz="2400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Siehst du nicht, wie du dich selbst</a:t>
            </a:r>
            <a:br>
              <a:rPr lang="de-DE" sz="2400" u="sng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dein Verderben stürzt?</a:t>
            </a:r>
            <a:br>
              <a:rPr lang="de-DE" sz="2400" dirty="0"/>
            </a:br>
            <a:r>
              <a:rPr lang="de-DE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Daß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deiner Leiden größter Teil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aus deinem zornerfüllten Herzen drängt,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das Kriege nur gebar. </a:t>
            </a: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Doch den </a:t>
            </a:r>
            <a:r>
              <a:rPr lang="de-DE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Mächtigen</a:t>
            </a:r>
            <a:br>
              <a:rPr lang="de-DE" sz="2400" u="sng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nahst du im Streite nicht!</a:t>
            </a:r>
            <a:endParaRPr lang="el-GR" sz="2400" u="sng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EDD10C4-C5FF-36C7-BFD1-D7B69F135D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Elektra: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Furchtbares trieb mich, furchtbar stets,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ich weiß es wohl.</a:t>
            </a:r>
            <a:br>
              <a:rPr lang="de-DE" sz="2400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 weil dies endlos treibt, verstummt</a:t>
            </a:r>
            <a:br>
              <a:rPr lang="de-DE" sz="2400" u="sng" dirty="0"/>
            </a:br>
            <a:r>
              <a:rPr lang="de-DE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mein Klagen nie solang ich leb</a:t>
            </a:r>
          </a:p>
          <a:p>
            <a:endParaRPr lang="de-D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</a:rPr>
              <a:t>[…]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2711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3F2C8-17F0-B9C5-D97E-A8356840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SOPHOKLES; Parodos.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D00300-3D35-F025-B04C-7A4B6E4E34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Elektra: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Wenn in der Erde verscharrt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der Tote liegt, ein Nichts,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 jene nicht mit Blut</a:t>
            </a:r>
            <a:br>
              <a:rPr lang="de-DE" sz="2400" dirty="0"/>
            </a:br>
            <a:r>
              <a:rPr lang="de-DE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von ihrem Blut die Sühne zahlen,</a:t>
            </a:r>
            <a:br>
              <a:rPr lang="de-DE" sz="2400" dirty="0"/>
            </a:br>
            <a:r>
              <a:rPr lang="de-DE" sz="240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dann stirbt die Scham</a:t>
            </a:r>
            <a:br>
              <a:rPr lang="de-DE" sz="2400" dirty="0">
                <a:solidFill>
                  <a:srgbClr val="0070C0"/>
                </a:solidFill>
              </a:rPr>
            </a:br>
            <a:r>
              <a:rPr lang="de-DE" sz="240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und Ehre aller Menschen!</a:t>
            </a:r>
            <a:endParaRPr lang="el-GR" sz="2400" dirty="0">
              <a:solidFill>
                <a:srgbClr val="0070C0"/>
              </a:solidFill>
            </a:endParaRP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42CBD95-098E-7661-AD99-C8E75486EE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614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3D7C58-1181-9BBC-AF24-DF7EA4E36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8000" b="1" dirty="0" err="1"/>
              <a:t>Chrysothemis</a:t>
            </a:r>
            <a:r>
              <a:rPr lang="de-DE" sz="8000" b="1" dirty="0"/>
              <a:t>-Szene</a:t>
            </a:r>
            <a:br>
              <a:rPr lang="el-GR" sz="8000" b="1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EC8A258-FFB5-E6A9-6311-3B8E49B75F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ts val="1800"/>
              </a:lnSpc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[Auszüge aus der </a:t>
            </a:r>
            <a:r>
              <a:rPr lang="de-DE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Chrysothemis</a:t>
            </a: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Szene]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Sophokles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608460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555</TotalTime>
  <Words>2734</Words>
  <Application>Microsoft Office PowerPoint</Application>
  <PresentationFormat>Ευρεία οθόνη</PresentationFormat>
  <Paragraphs>255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3" baseType="lpstr">
      <vt:lpstr>Arial</vt:lpstr>
      <vt:lpstr>Arial</vt:lpstr>
      <vt:lpstr>Calibri</vt:lpstr>
      <vt:lpstr>Calibri Light</vt:lpstr>
      <vt:lpstr>DejaVu Sans</vt:lpstr>
      <vt:lpstr>Times New Roman</vt:lpstr>
      <vt:lpstr>Ανασκόπηση</vt:lpstr>
      <vt:lpstr>Hofmannsthal - Sophokles  Vergleich </vt:lpstr>
      <vt:lpstr> SOPHOKLES. Parodos.  </vt:lpstr>
      <vt:lpstr>Sophokles- Parodos</vt:lpstr>
      <vt:lpstr> SOPHOKLES; Parodos. </vt:lpstr>
      <vt:lpstr> SOPHOKLES; Parodos. </vt:lpstr>
      <vt:lpstr> SOPHOKLES; Parodos. </vt:lpstr>
      <vt:lpstr>SOPHOKLES; Parodos.</vt:lpstr>
      <vt:lpstr>SOPHOKLES; Parodos.</vt:lpstr>
      <vt:lpstr>Chrysothemis-Szene </vt:lpstr>
      <vt:lpstr>Chrysothemis erscheint am Tor </vt:lpstr>
      <vt:lpstr>Παρουσίαση του PowerPoint</vt:lpstr>
      <vt:lpstr>Παρουσίαση του PowerPoint</vt:lpstr>
      <vt:lpstr>Stichomythie</vt:lpstr>
      <vt:lpstr>Hugo von Hofmannsthal, Elektra  Chrysothemis-Szene</vt:lpstr>
      <vt:lpstr>Hofmannsthal, Chrysothemis-Szene</vt:lpstr>
      <vt:lpstr>Hofmannsthal, Chrysothemis-Szene  Chrysothemis kommt, um Elektra zu warnen:</vt:lpstr>
      <vt:lpstr>Hofmannsthal, Chrysothemis-Szene</vt:lpstr>
      <vt:lpstr>Hofmannsthal, Chrysothemis-Szene</vt:lpstr>
      <vt:lpstr> </vt:lpstr>
      <vt:lpstr>Hofmannsthal, Chrysothemis-Szene</vt:lpstr>
      <vt:lpstr>Hofmannsthal, Chrysothemis-Szene</vt:lpstr>
      <vt:lpstr>Hofmannsthal, Chrysothemis-Szene</vt:lpstr>
      <vt:lpstr>Hofmannsthal, Chrysothemis-Szene</vt:lpstr>
      <vt:lpstr>Die Szene endet mir einer zweiten Vision Elektras</vt:lpstr>
      <vt:lpstr>Antinomie „Beharren-Vergessen“  bei Hofmannsthal</vt:lpstr>
      <vt:lpstr>Zum Vergleich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Hofmannsthal - Sophokles  Vergleich </dc:title>
  <dc:creator>Anastasia Antonopoulou</dc:creator>
  <cp:lastModifiedBy>Anastasia Antonopoulou</cp:lastModifiedBy>
  <cp:revision>22</cp:revision>
  <dcterms:created xsi:type="dcterms:W3CDTF">2023-11-24T05:01:09Z</dcterms:created>
  <dcterms:modified xsi:type="dcterms:W3CDTF">2024-11-22T05:31:46Z</dcterms:modified>
</cp:coreProperties>
</file>