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97" r:id="rId3"/>
    <p:sldId id="307" r:id="rId4"/>
    <p:sldId id="288" r:id="rId5"/>
    <p:sldId id="289" r:id="rId6"/>
    <p:sldId id="290" r:id="rId7"/>
    <p:sldId id="291" r:id="rId8"/>
    <p:sldId id="292" r:id="rId9"/>
    <p:sldId id="293" r:id="rId10"/>
    <p:sldId id="309" r:id="rId11"/>
    <p:sldId id="308" r:id="rId12"/>
    <p:sldId id="294" r:id="rId13"/>
    <p:sldId id="296" r:id="rId14"/>
    <p:sldId id="298" r:id="rId15"/>
    <p:sldId id="299" r:id="rId16"/>
    <p:sldId id="300" r:id="rId17"/>
    <p:sldId id="310" r:id="rId18"/>
    <p:sldId id="311" r:id="rId19"/>
    <p:sldId id="302" r:id="rId20"/>
    <p:sldId id="303" r:id="rId21"/>
    <p:sldId id="304" r:id="rId22"/>
    <p:sldId id="305" r:id="rId23"/>
    <p:sldId id="306" r:id="rId24"/>
    <p:sldId id="312" r:id="rId25"/>
    <p:sldId id="313" r:id="rId26"/>
    <p:sldId id="315"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98" autoAdjust="0"/>
    <p:restoredTop sz="94660"/>
  </p:normalViewPr>
  <p:slideViewPr>
    <p:cSldViewPr snapToGrid="0">
      <p:cViewPr varScale="1">
        <p:scale>
          <a:sx n="59" d="100"/>
          <a:sy n="59" d="100"/>
        </p:scale>
        <p:origin x="10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C98E5CA4-ABCF-47B0-B4D3-81D879B770D5}" type="datetimeFigureOut">
              <a:rPr lang="el-GR" smtClean="0"/>
              <a:t>6/12/2024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D0EF2FE-1CA0-4841-A81C-CC4E1D1D7D00}"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9165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C98E5CA4-ABCF-47B0-B4D3-81D879B770D5}" type="datetimeFigureOut">
              <a:rPr lang="el-GR" smtClean="0"/>
              <a:t>6/12/2024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D0EF2FE-1CA0-4841-A81C-CC4E1D1D7D00}" type="slidenum">
              <a:rPr lang="el-GR" smtClean="0"/>
              <a:t>‹#›</a:t>
            </a:fld>
            <a:endParaRPr lang="el-GR"/>
          </a:p>
        </p:txBody>
      </p:sp>
    </p:spTree>
    <p:extLst>
      <p:ext uri="{BB962C8B-B14F-4D97-AF65-F5344CB8AC3E}">
        <p14:creationId xmlns:p14="http://schemas.microsoft.com/office/powerpoint/2010/main" val="3302971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C98E5CA4-ABCF-47B0-B4D3-81D879B770D5}" type="datetimeFigureOut">
              <a:rPr lang="el-GR" smtClean="0"/>
              <a:t>6/12/2024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D0EF2FE-1CA0-4841-A81C-CC4E1D1D7D00}" type="slidenum">
              <a:rPr lang="el-GR" smtClean="0"/>
              <a:t>‹#›</a:t>
            </a:fld>
            <a:endParaRPr lang="el-GR"/>
          </a:p>
        </p:txBody>
      </p:sp>
    </p:spTree>
    <p:extLst>
      <p:ext uri="{BB962C8B-B14F-4D97-AF65-F5344CB8AC3E}">
        <p14:creationId xmlns:p14="http://schemas.microsoft.com/office/powerpoint/2010/main" val="2592593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C98E5CA4-ABCF-47B0-B4D3-81D879B770D5}" type="datetimeFigureOut">
              <a:rPr lang="el-GR" smtClean="0"/>
              <a:t>6/12/2024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D0EF2FE-1CA0-4841-A81C-CC4E1D1D7D00}" type="slidenum">
              <a:rPr lang="el-GR" smtClean="0"/>
              <a:t>‹#›</a:t>
            </a:fld>
            <a:endParaRPr lang="el-GR"/>
          </a:p>
        </p:txBody>
      </p:sp>
    </p:spTree>
    <p:extLst>
      <p:ext uri="{BB962C8B-B14F-4D97-AF65-F5344CB8AC3E}">
        <p14:creationId xmlns:p14="http://schemas.microsoft.com/office/powerpoint/2010/main" val="3463211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C98E5CA4-ABCF-47B0-B4D3-81D879B770D5}" type="datetimeFigureOut">
              <a:rPr lang="el-GR" smtClean="0"/>
              <a:t>6/12/2024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D0EF2FE-1CA0-4841-A81C-CC4E1D1D7D00}"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2832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C98E5CA4-ABCF-47B0-B4D3-81D879B770D5}" type="datetimeFigureOut">
              <a:rPr lang="el-GR" smtClean="0"/>
              <a:t>6/12/2024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D0EF2FE-1CA0-4841-A81C-CC4E1D1D7D00}" type="slidenum">
              <a:rPr lang="el-GR" smtClean="0"/>
              <a:t>‹#›</a:t>
            </a:fld>
            <a:endParaRPr lang="el-GR"/>
          </a:p>
        </p:txBody>
      </p:sp>
    </p:spTree>
    <p:extLst>
      <p:ext uri="{BB962C8B-B14F-4D97-AF65-F5344CB8AC3E}">
        <p14:creationId xmlns:p14="http://schemas.microsoft.com/office/powerpoint/2010/main" val="3518072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9728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1792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C98E5CA4-ABCF-47B0-B4D3-81D879B770D5}" type="datetimeFigureOut">
              <a:rPr lang="el-GR" smtClean="0"/>
              <a:t>6/12/2024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D0EF2FE-1CA0-4841-A81C-CC4E1D1D7D00}" type="slidenum">
              <a:rPr lang="el-GR" smtClean="0"/>
              <a:t>‹#›</a:t>
            </a:fld>
            <a:endParaRPr lang="el-GR"/>
          </a:p>
        </p:txBody>
      </p:sp>
    </p:spTree>
    <p:extLst>
      <p:ext uri="{BB962C8B-B14F-4D97-AF65-F5344CB8AC3E}">
        <p14:creationId xmlns:p14="http://schemas.microsoft.com/office/powerpoint/2010/main" val="3542069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C98E5CA4-ABCF-47B0-B4D3-81D879B770D5}" type="datetimeFigureOut">
              <a:rPr lang="el-GR" smtClean="0"/>
              <a:t>6/12/2024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D0EF2FE-1CA0-4841-A81C-CC4E1D1D7D00}" type="slidenum">
              <a:rPr lang="el-GR" smtClean="0"/>
              <a:t>‹#›</a:t>
            </a:fld>
            <a:endParaRPr lang="el-GR"/>
          </a:p>
        </p:txBody>
      </p:sp>
    </p:spTree>
    <p:extLst>
      <p:ext uri="{BB962C8B-B14F-4D97-AF65-F5344CB8AC3E}">
        <p14:creationId xmlns:p14="http://schemas.microsoft.com/office/powerpoint/2010/main" val="1889845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98E5CA4-ABCF-47B0-B4D3-81D879B770D5}" type="datetimeFigureOut">
              <a:rPr lang="el-GR" smtClean="0"/>
              <a:t>6/12/2024</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0D0EF2FE-1CA0-4841-A81C-CC4E1D1D7D00}" type="slidenum">
              <a:rPr lang="el-GR" smtClean="0"/>
              <a:t>‹#›</a:t>
            </a:fld>
            <a:endParaRPr lang="el-GR"/>
          </a:p>
        </p:txBody>
      </p:sp>
    </p:spTree>
    <p:extLst>
      <p:ext uri="{BB962C8B-B14F-4D97-AF65-F5344CB8AC3E}">
        <p14:creationId xmlns:p14="http://schemas.microsoft.com/office/powerpoint/2010/main" val="2359463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98E5CA4-ABCF-47B0-B4D3-81D879B770D5}" type="datetimeFigureOut">
              <a:rPr lang="el-GR" smtClean="0"/>
              <a:t>6/12/2024</a:t>
            </a:fld>
            <a:endParaRPr lang="el-G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D0EF2FE-1CA0-4841-A81C-CC4E1D1D7D00}" type="slidenum">
              <a:rPr lang="el-GR" smtClean="0"/>
              <a:t>‹#›</a:t>
            </a:fld>
            <a:endParaRPr lang="el-GR"/>
          </a:p>
        </p:txBody>
      </p:sp>
    </p:spTree>
    <p:extLst>
      <p:ext uri="{BB962C8B-B14F-4D97-AF65-F5344CB8AC3E}">
        <p14:creationId xmlns:p14="http://schemas.microsoft.com/office/powerpoint/2010/main" val="2254316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C98E5CA4-ABCF-47B0-B4D3-81D879B770D5}" type="datetimeFigureOut">
              <a:rPr lang="el-GR" smtClean="0"/>
              <a:t>6/12/2024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D0EF2FE-1CA0-4841-A81C-CC4E1D1D7D00}" type="slidenum">
              <a:rPr lang="el-GR" smtClean="0"/>
              <a:t>‹#›</a:t>
            </a:fld>
            <a:endParaRPr lang="el-GR"/>
          </a:p>
        </p:txBody>
      </p:sp>
    </p:spTree>
    <p:extLst>
      <p:ext uri="{BB962C8B-B14F-4D97-AF65-F5344CB8AC3E}">
        <p14:creationId xmlns:p14="http://schemas.microsoft.com/office/powerpoint/2010/main" val="3634880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98E5CA4-ABCF-47B0-B4D3-81D879B770D5}" type="datetimeFigureOut">
              <a:rPr lang="el-GR" smtClean="0"/>
              <a:t>6/12/2024</a:t>
            </a:fld>
            <a:endParaRPr lang="el-G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D0EF2FE-1CA0-4841-A81C-CC4E1D1D7D00}" type="slidenum">
              <a:rPr lang="el-GR" smtClean="0"/>
              <a:t>‹#›</a:t>
            </a:fld>
            <a:endParaRPr lang="el-G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0397159"/>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F83133-7CE8-9F59-C3C0-76A06698A4D1}"/>
              </a:ext>
            </a:extLst>
          </p:cNvPr>
          <p:cNvSpPr>
            <a:spLocks noGrp="1"/>
          </p:cNvSpPr>
          <p:nvPr>
            <p:ph type="ctrTitle"/>
          </p:nvPr>
        </p:nvSpPr>
        <p:spPr/>
        <p:txBody>
          <a:bodyPr/>
          <a:lstStyle/>
          <a:p>
            <a:r>
              <a:rPr lang="de-DE" dirty="0"/>
              <a:t>Sophokles</a:t>
            </a:r>
            <a:r>
              <a:rPr lang="el-GR" dirty="0"/>
              <a:t>-</a:t>
            </a:r>
            <a:r>
              <a:rPr lang="de-DE" dirty="0"/>
              <a:t>Hofmannsthal</a:t>
            </a:r>
            <a:br>
              <a:rPr lang="de-DE" dirty="0"/>
            </a:br>
            <a:endParaRPr lang="el-GR" dirty="0"/>
          </a:p>
        </p:txBody>
      </p:sp>
      <p:sp>
        <p:nvSpPr>
          <p:cNvPr id="3" name="Υπότιτλος 2">
            <a:extLst>
              <a:ext uri="{FF2B5EF4-FFF2-40B4-BE49-F238E27FC236}">
                <a16:creationId xmlns:a16="http://schemas.microsoft.com/office/drawing/2014/main" id="{206D52B3-2574-C2D6-2C95-29AC23BC743F}"/>
              </a:ext>
            </a:extLst>
          </p:cNvPr>
          <p:cNvSpPr>
            <a:spLocks noGrp="1"/>
          </p:cNvSpPr>
          <p:nvPr>
            <p:ph type="subTitle" idx="1"/>
          </p:nvPr>
        </p:nvSpPr>
        <p:spPr>
          <a:xfrm>
            <a:off x="468680" y="4662450"/>
            <a:ext cx="10058400" cy="1143000"/>
          </a:xfrm>
          <a:solidFill>
            <a:schemeClr val="accent2">
              <a:lumMod val="75000"/>
            </a:schemeClr>
          </a:solidFill>
        </p:spPr>
        <p:txBody>
          <a:bodyPr>
            <a:normAutofit/>
          </a:bodyPr>
          <a:lstStyle/>
          <a:p>
            <a:r>
              <a:rPr lang="de-DE" sz="4400" dirty="0"/>
              <a:t>Klytämnestra-Szene</a:t>
            </a:r>
            <a:endParaRPr lang="el-GR" sz="4400" dirty="0"/>
          </a:p>
        </p:txBody>
      </p:sp>
    </p:spTree>
    <p:extLst>
      <p:ext uri="{BB962C8B-B14F-4D97-AF65-F5344CB8AC3E}">
        <p14:creationId xmlns:p14="http://schemas.microsoft.com/office/powerpoint/2010/main" val="1769692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0931E9-B446-5204-925D-423A43F7DD8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34C6C288-3E36-5BB6-7515-0DF4FE674C10}"/>
              </a:ext>
            </a:extLst>
          </p:cNvPr>
          <p:cNvSpPr>
            <a:spLocks noGrp="1"/>
          </p:cNvSpPr>
          <p:nvPr>
            <p:ph sz="half" idx="1"/>
          </p:nvPr>
        </p:nvSpPr>
        <p:spPr/>
        <p:txBody>
          <a:bodyPr>
            <a:normAutofit fontScale="70000" lnSpcReduction="20000"/>
          </a:bodyPr>
          <a:lstStyle/>
          <a:p>
            <a:pPr algn="l"/>
            <a:r>
              <a:rPr lang="de-DE" sz="2300" b="1" i="0" dirty="0">
                <a:solidFill>
                  <a:srgbClr val="333333"/>
                </a:solidFill>
                <a:effectLst/>
                <a:latin typeface="arial" panose="020B0604020202020204" pitchFamily="34" charset="0"/>
              </a:rPr>
              <a:t>Chor:</a:t>
            </a:r>
            <a:r>
              <a:rPr lang="de-DE" sz="2300" b="0" i="0" dirty="0">
                <a:solidFill>
                  <a:srgbClr val="000000"/>
                </a:solidFill>
                <a:effectLst/>
                <a:latin typeface="arial" panose="020B0604020202020204" pitchFamily="34" charset="0"/>
              </a:rPr>
              <a:t> Der Zorn beflügelt ihren Atem! Ob sie im Recht</a:t>
            </a:r>
            <a:br>
              <a:rPr lang="de-DE" sz="2300" b="0" i="0" dirty="0">
                <a:solidFill>
                  <a:srgbClr val="000000"/>
                </a:solidFill>
                <a:effectLst/>
                <a:latin typeface="arial" panose="020B0604020202020204" pitchFamily="34" charset="0"/>
              </a:rPr>
            </a:br>
            <a:r>
              <a:rPr lang="de-DE" sz="2300" b="0" i="0" dirty="0">
                <a:solidFill>
                  <a:srgbClr val="000000"/>
                </a:solidFill>
                <a:effectLst/>
                <a:latin typeface="arial" panose="020B0604020202020204" pitchFamily="34" charset="0"/>
              </a:rPr>
              <a:t>jedoch, das bleibt noch zu erwägen!</a:t>
            </a:r>
          </a:p>
          <a:p>
            <a:pPr algn="l"/>
            <a:r>
              <a:rPr lang="de-DE" sz="2300" b="1" i="0" dirty="0" err="1">
                <a:solidFill>
                  <a:srgbClr val="333333"/>
                </a:solidFill>
                <a:effectLst/>
                <a:latin typeface="arial" panose="020B0604020202020204" pitchFamily="34" charset="0"/>
              </a:rPr>
              <a:t>Klytaimnestra</a:t>
            </a:r>
            <a:r>
              <a:rPr lang="de-DE" sz="2300" b="1" i="0" dirty="0">
                <a:solidFill>
                  <a:srgbClr val="333333"/>
                </a:solidFill>
                <a:effectLst/>
                <a:latin typeface="arial" panose="020B0604020202020204" pitchFamily="34" charset="0"/>
              </a:rPr>
              <a:t>:</a:t>
            </a:r>
            <a:r>
              <a:rPr lang="de-DE" sz="2300" b="0" i="0" dirty="0">
                <a:solidFill>
                  <a:srgbClr val="000000"/>
                </a:solidFill>
                <a:effectLst/>
                <a:latin typeface="arial" panose="020B0604020202020204" pitchFamily="34" charset="0"/>
              </a:rPr>
              <a:t> Was soll ich denn bei dieser noch erwägen,</a:t>
            </a:r>
            <a:br>
              <a:rPr lang="de-DE" sz="2300" b="0" i="0" dirty="0">
                <a:solidFill>
                  <a:srgbClr val="000000"/>
                </a:solidFill>
                <a:effectLst/>
                <a:latin typeface="arial" panose="020B0604020202020204" pitchFamily="34" charset="0"/>
              </a:rPr>
            </a:br>
            <a:r>
              <a:rPr lang="de-DE" sz="2300" b="0" i="0" dirty="0">
                <a:solidFill>
                  <a:srgbClr val="000000"/>
                </a:solidFill>
                <a:effectLst/>
                <a:latin typeface="arial" panose="020B0604020202020204" pitchFamily="34" charset="0"/>
              </a:rPr>
              <a:t>die so die Mutter schmäht, und das</a:t>
            </a:r>
            <a:br>
              <a:rPr lang="de-DE" sz="2300" b="0" i="0" dirty="0">
                <a:solidFill>
                  <a:srgbClr val="000000"/>
                </a:solidFill>
                <a:effectLst/>
                <a:latin typeface="arial" panose="020B0604020202020204" pitchFamily="34" charset="0"/>
              </a:rPr>
            </a:br>
            <a:r>
              <a:rPr lang="de-DE" sz="2300" b="0" i="0" dirty="0">
                <a:solidFill>
                  <a:srgbClr val="000000"/>
                </a:solidFill>
                <a:effectLst/>
                <a:latin typeface="arial" panose="020B0604020202020204" pitchFamily="34" charset="0"/>
              </a:rPr>
              <a:t>in solchem Alter! Scheint sie dir nicht</a:t>
            </a:r>
            <a:br>
              <a:rPr lang="de-DE" sz="2300" b="0" i="0" dirty="0">
                <a:solidFill>
                  <a:srgbClr val="000000"/>
                </a:solidFill>
                <a:effectLst/>
                <a:latin typeface="arial" panose="020B0604020202020204" pitchFamily="34" charset="0"/>
              </a:rPr>
            </a:br>
            <a:r>
              <a:rPr lang="de-DE" sz="2300" b="0" i="0" dirty="0">
                <a:solidFill>
                  <a:srgbClr val="000000"/>
                </a:solidFill>
                <a:effectLst/>
                <a:latin typeface="arial" panose="020B0604020202020204" pitchFamily="34" charset="0"/>
              </a:rPr>
              <a:t>schamlos und ohne Scheu zu jeder bösen Tat bereit?</a:t>
            </a:r>
          </a:p>
          <a:p>
            <a:pPr algn="l"/>
            <a:r>
              <a:rPr lang="de-DE" sz="2300" b="1" i="0" dirty="0">
                <a:solidFill>
                  <a:srgbClr val="333333"/>
                </a:solidFill>
                <a:effectLst/>
                <a:latin typeface="arial" panose="020B0604020202020204" pitchFamily="34" charset="0"/>
              </a:rPr>
              <a:t>Elektra:</a:t>
            </a:r>
            <a:r>
              <a:rPr lang="de-DE" sz="2300" b="0" i="0" dirty="0">
                <a:solidFill>
                  <a:srgbClr val="000000"/>
                </a:solidFill>
                <a:effectLst/>
                <a:latin typeface="arial" panose="020B0604020202020204" pitchFamily="34" charset="0"/>
              </a:rPr>
              <a:t> So wisse wohl, </a:t>
            </a:r>
            <a:r>
              <a:rPr lang="de-DE" sz="2300" b="0" i="0" u="sng" dirty="0" err="1">
                <a:solidFill>
                  <a:srgbClr val="000000"/>
                </a:solidFill>
                <a:effectLst/>
                <a:latin typeface="arial" panose="020B0604020202020204" pitchFamily="34" charset="0"/>
              </a:rPr>
              <a:t>daß</a:t>
            </a:r>
            <a:r>
              <a:rPr lang="de-DE" sz="2300" b="0" i="0" u="sng" dirty="0">
                <a:solidFill>
                  <a:srgbClr val="000000"/>
                </a:solidFill>
                <a:effectLst/>
                <a:latin typeface="arial" panose="020B0604020202020204" pitchFamily="34" charset="0"/>
              </a:rPr>
              <a:t> ich mich schäme,</a:t>
            </a:r>
            <a:br>
              <a:rPr lang="de-DE" sz="2300" b="0" i="0" u="sng" dirty="0">
                <a:solidFill>
                  <a:srgbClr val="000000"/>
                </a:solidFill>
                <a:effectLst/>
                <a:latin typeface="arial" panose="020B0604020202020204" pitchFamily="34" charset="0"/>
              </a:rPr>
            </a:br>
            <a:r>
              <a:rPr lang="de-DE" sz="2300" b="0" i="0" u="sng" dirty="0">
                <a:solidFill>
                  <a:srgbClr val="000000"/>
                </a:solidFill>
                <a:effectLst/>
                <a:latin typeface="arial" panose="020B0604020202020204" pitchFamily="34" charset="0"/>
              </a:rPr>
              <a:t>wenn's dir auch nicht so scheint!</a:t>
            </a:r>
            <a:br>
              <a:rPr lang="de-DE" sz="2300" b="0" i="0" u="sng" dirty="0">
                <a:solidFill>
                  <a:srgbClr val="000000"/>
                </a:solidFill>
                <a:effectLst/>
                <a:latin typeface="arial" panose="020B0604020202020204" pitchFamily="34" charset="0"/>
              </a:rPr>
            </a:br>
            <a:r>
              <a:rPr lang="de-DE" sz="2300" b="0" i="0" dirty="0">
                <a:solidFill>
                  <a:srgbClr val="000000"/>
                </a:solidFill>
                <a:effectLst/>
                <a:latin typeface="arial" panose="020B0604020202020204" pitchFamily="34" charset="0"/>
              </a:rPr>
              <a:t>Ich weiß, ich tue Dinge, die mir zu tun nicht geziemt.</a:t>
            </a:r>
            <a:br>
              <a:rPr lang="de-DE" sz="2300" b="0" i="0" dirty="0">
                <a:solidFill>
                  <a:srgbClr val="000000"/>
                </a:solidFill>
                <a:effectLst/>
                <a:latin typeface="arial" panose="020B0604020202020204" pitchFamily="34" charset="0"/>
              </a:rPr>
            </a:br>
            <a:r>
              <a:rPr lang="de-DE" sz="2300" b="0" i="0" dirty="0">
                <a:solidFill>
                  <a:srgbClr val="000000"/>
                </a:solidFill>
                <a:effectLst/>
                <a:latin typeface="arial" panose="020B0604020202020204" pitchFamily="34" charset="0"/>
              </a:rPr>
              <a:t>Jedoch dein böser Wille und deine böse Tat</a:t>
            </a:r>
            <a:br>
              <a:rPr lang="de-DE" sz="2300" b="0" i="0" dirty="0">
                <a:solidFill>
                  <a:srgbClr val="000000"/>
                </a:solidFill>
                <a:effectLst/>
                <a:latin typeface="arial" panose="020B0604020202020204" pitchFamily="34" charset="0"/>
              </a:rPr>
            </a:br>
            <a:r>
              <a:rPr lang="de-DE" sz="2300" b="0" i="0" dirty="0">
                <a:solidFill>
                  <a:srgbClr val="000000"/>
                </a:solidFill>
                <a:effectLst/>
                <a:latin typeface="arial" panose="020B0604020202020204" pitchFamily="34" charset="0"/>
              </a:rPr>
              <a:t>erzwingen gewaltsam, </a:t>
            </a:r>
            <a:r>
              <a:rPr lang="de-DE" sz="2300" b="0" i="0" dirty="0" err="1">
                <a:solidFill>
                  <a:srgbClr val="000000"/>
                </a:solidFill>
                <a:effectLst/>
                <a:latin typeface="arial" panose="020B0604020202020204" pitchFamily="34" charset="0"/>
              </a:rPr>
              <a:t>daß</a:t>
            </a:r>
            <a:r>
              <a:rPr lang="de-DE" sz="2300" b="0" i="0" dirty="0">
                <a:solidFill>
                  <a:srgbClr val="000000"/>
                </a:solidFill>
                <a:effectLst/>
                <a:latin typeface="arial" panose="020B0604020202020204" pitchFamily="34" charset="0"/>
              </a:rPr>
              <a:t> ich' s tue.</a:t>
            </a:r>
            <a:br>
              <a:rPr lang="de-DE" sz="2300" b="0" i="0" dirty="0">
                <a:solidFill>
                  <a:srgbClr val="000000"/>
                </a:solidFill>
                <a:effectLst/>
                <a:latin typeface="arial" panose="020B0604020202020204" pitchFamily="34" charset="0"/>
              </a:rPr>
            </a:br>
            <a:r>
              <a:rPr lang="de-DE" sz="2300" b="0" i="0" dirty="0">
                <a:solidFill>
                  <a:srgbClr val="000000"/>
                </a:solidFill>
                <a:effectLst/>
                <a:latin typeface="arial" panose="020B0604020202020204" pitchFamily="34" charset="0"/>
              </a:rPr>
              <a:t>Schandbare Dinge lehren schandbares Tun!</a:t>
            </a:r>
          </a:p>
          <a:p>
            <a:pPr algn="l"/>
            <a:r>
              <a:rPr lang="de-DE" sz="2300" b="1" i="0" dirty="0" err="1">
                <a:solidFill>
                  <a:srgbClr val="333333"/>
                </a:solidFill>
                <a:effectLst/>
                <a:latin typeface="arial" panose="020B0604020202020204" pitchFamily="34" charset="0"/>
              </a:rPr>
              <a:t>Klytaimnestra</a:t>
            </a:r>
            <a:r>
              <a:rPr lang="de-DE" sz="2300" b="1" i="0" dirty="0">
                <a:solidFill>
                  <a:srgbClr val="333333"/>
                </a:solidFill>
                <a:effectLst/>
                <a:latin typeface="arial" panose="020B0604020202020204" pitchFamily="34" charset="0"/>
              </a:rPr>
              <a:t>:</a:t>
            </a:r>
            <a:r>
              <a:rPr lang="de-DE" sz="2300" b="0" i="0" dirty="0">
                <a:solidFill>
                  <a:srgbClr val="000000"/>
                </a:solidFill>
                <a:effectLst/>
                <a:latin typeface="arial" panose="020B0604020202020204" pitchFamily="34" charset="0"/>
              </a:rPr>
              <a:t> </a:t>
            </a:r>
            <a:r>
              <a:rPr lang="de-DE" sz="2300" b="0" i="1" dirty="0">
                <a:solidFill>
                  <a:srgbClr val="000000"/>
                </a:solidFill>
                <a:effectLst/>
                <a:latin typeface="arial" panose="020B0604020202020204" pitchFamily="34" charset="0"/>
              </a:rPr>
              <a:t>(heftig)</a:t>
            </a:r>
            <a:br>
              <a:rPr lang="de-DE" sz="2300" b="0" i="0" dirty="0">
                <a:solidFill>
                  <a:srgbClr val="000000"/>
                </a:solidFill>
                <a:effectLst/>
                <a:latin typeface="arial" panose="020B0604020202020204" pitchFamily="34" charset="0"/>
              </a:rPr>
            </a:br>
            <a:r>
              <a:rPr lang="de-DE" sz="2300" b="0" i="0" dirty="0">
                <a:solidFill>
                  <a:srgbClr val="000000"/>
                </a:solidFill>
                <a:effectLst/>
                <a:latin typeface="arial" panose="020B0604020202020204" pitchFamily="34" charset="0"/>
              </a:rPr>
              <a:t>Schamloses Gezücht! Also ich und meine Worte</a:t>
            </a:r>
            <a:br>
              <a:rPr lang="de-DE" sz="2300" b="0" i="0" dirty="0">
                <a:solidFill>
                  <a:srgbClr val="000000"/>
                </a:solidFill>
                <a:effectLst/>
                <a:latin typeface="arial" panose="020B0604020202020204" pitchFamily="34" charset="0"/>
              </a:rPr>
            </a:br>
            <a:r>
              <a:rPr lang="de-DE" sz="2300" b="0" i="0" dirty="0">
                <a:solidFill>
                  <a:srgbClr val="000000"/>
                </a:solidFill>
                <a:effectLst/>
                <a:latin typeface="arial" panose="020B0604020202020204" pitchFamily="34" charset="0"/>
              </a:rPr>
              <a:t>und meine Werke wirken, </a:t>
            </a:r>
            <a:r>
              <a:rPr lang="de-DE" sz="2300" b="0" i="0" dirty="0" err="1">
                <a:solidFill>
                  <a:srgbClr val="000000"/>
                </a:solidFill>
                <a:effectLst/>
                <a:latin typeface="arial" panose="020B0604020202020204" pitchFamily="34" charset="0"/>
              </a:rPr>
              <a:t>daß</a:t>
            </a:r>
            <a:br>
              <a:rPr lang="de-DE" sz="2300" b="0" i="0" dirty="0">
                <a:solidFill>
                  <a:srgbClr val="000000"/>
                </a:solidFill>
                <a:effectLst/>
                <a:latin typeface="arial" panose="020B0604020202020204" pitchFamily="34" charset="0"/>
              </a:rPr>
            </a:br>
            <a:r>
              <a:rPr lang="de-DE" sz="2300" b="0" i="0" dirty="0">
                <a:solidFill>
                  <a:srgbClr val="000000"/>
                </a:solidFill>
                <a:effectLst/>
                <a:latin typeface="arial" panose="020B0604020202020204" pitchFamily="34" charset="0"/>
              </a:rPr>
              <a:t>du redest ohne Maß und Ziel!</a:t>
            </a:r>
          </a:p>
          <a:p>
            <a:endParaRPr lang="el-GR" dirty="0"/>
          </a:p>
        </p:txBody>
      </p:sp>
      <p:sp>
        <p:nvSpPr>
          <p:cNvPr id="4" name="Θέση περιεχομένου 3">
            <a:extLst>
              <a:ext uri="{FF2B5EF4-FFF2-40B4-BE49-F238E27FC236}">
                <a16:creationId xmlns:a16="http://schemas.microsoft.com/office/drawing/2014/main" id="{4B749AB1-011B-94E0-4DB1-3AC9FEDC2630}"/>
              </a:ext>
            </a:extLst>
          </p:cNvPr>
          <p:cNvSpPr>
            <a:spLocks noGrp="1"/>
          </p:cNvSpPr>
          <p:nvPr>
            <p:ph sz="half" idx="2"/>
          </p:nvPr>
        </p:nvSpPr>
        <p:spPr/>
        <p:txBody>
          <a:bodyPr>
            <a:normAutofit fontScale="70000" lnSpcReduction="20000"/>
          </a:bodyPr>
          <a:lstStyle/>
          <a:p>
            <a:r>
              <a:rPr lang="en-US" dirty="0"/>
              <a:t>[…]</a:t>
            </a:r>
          </a:p>
          <a:p>
            <a:pPr marL="0" indent="0">
              <a:buNone/>
            </a:pPr>
            <a:r>
              <a:rPr lang="en-US" b="1" dirty="0">
                <a:solidFill>
                  <a:srgbClr val="FF0000"/>
                </a:solidFill>
              </a:rPr>
              <a:t>Die </a:t>
            </a:r>
            <a:r>
              <a:rPr lang="en-US" b="1" dirty="0" err="1">
                <a:solidFill>
                  <a:srgbClr val="FF0000"/>
                </a:solidFill>
              </a:rPr>
              <a:t>Szene</a:t>
            </a:r>
            <a:r>
              <a:rPr lang="en-US" b="1" dirty="0">
                <a:solidFill>
                  <a:srgbClr val="FF0000"/>
                </a:solidFill>
              </a:rPr>
              <a:t> </a:t>
            </a:r>
            <a:r>
              <a:rPr lang="en-US" b="1" dirty="0" err="1">
                <a:solidFill>
                  <a:srgbClr val="FF0000"/>
                </a:solidFill>
              </a:rPr>
              <a:t>endet</a:t>
            </a:r>
            <a:r>
              <a:rPr lang="en-US" b="1" dirty="0">
                <a:solidFill>
                  <a:srgbClr val="FF0000"/>
                </a:solidFill>
              </a:rPr>
              <a:t> </a:t>
            </a:r>
            <a:r>
              <a:rPr lang="en-US" b="1" dirty="0" err="1">
                <a:solidFill>
                  <a:srgbClr val="FF0000"/>
                </a:solidFill>
              </a:rPr>
              <a:t>mit</a:t>
            </a:r>
            <a:r>
              <a:rPr lang="en-US" b="1" dirty="0">
                <a:solidFill>
                  <a:srgbClr val="FF0000"/>
                </a:solidFill>
              </a:rPr>
              <a:t> </a:t>
            </a:r>
            <a:r>
              <a:rPr lang="en-US" b="1" dirty="0" err="1">
                <a:solidFill>
                  <a:srgbClr val="FF0000"/>
                </a:solidFill>
              </a:rPr>
              <a:t>Klyt</a:t>
            </a:r>
            <a:r>
              <a:rPr lang="de-DE" b="1" dirty="0" err="1">
                <a:solidFill>
                  <a:srgbClr val="FF0000"/>
                </a:solidFill>
              </a:rPr>
              <a:t>ämnestras</a:t>
            </a:r>
            <a:r>
              <a:rPr lang="de-DE" b="1" dirty="0">
                <a:solidFill>
                  <a:srgbClr val="FF0000"/>
                </a:solidFill>
              </a:rPr>
              <a:t> Gebet an Apollo, in dem sie um die Vernichtung ihrer Feinde betet:</a:t>
            </a:r>
          </a:p>
          <a:p>
            <a:pPr marL="0" indent="0">
              <a:buNone/>
            </a:pPr>
            <a:r>
              <a:rPr lang="en-US" dirty="0"/>
              <a:t>[…]</a:t>
            </a:r>
          </a:p>
          <a:p>
            <a:pPr marL="0" indent="0">
              <a:buNone/>
            </a:pPr>
            <a:r>
              <a:rPr lang="de-DE" sz="2300" b="0" i="0" dirty="0">
                <a:solidFill>
                  <a:srgbClr val="000000"/>
                </a:solidFill>
                <a:effectLst/>
                <a:latin typeface="arial" panose="020B0604020202020204" pitchFamily="34" charset="0"/>
              </a:rPr>
              <a:t>Was diese Nacht ich schaute, Traumgesichte</a:t>
            </a:r>
            <a:br>
              <a:rPr lang="de-DE" sz="2300" dirty="0"/>
            </a:br>
            <a:r>
              <a:rPr lang="de-DE" sz="2300" b="0" i="0" dirty="0">
                <a:solidFill>
                  <a:srgbClr val="000000"/>
                </a:solidFill>
                <a:effectLst/>
                <a:latin typeface="arial" panose="020B0604020202020204" pitchFamily="34" charset="0"/>
              </a:rPr>
              <a:t>zweifelhafter Art, </a:t>
            </a:r>
            <a:r>
              <a:rPr lang="de-DE" sz="2300" b="0" i="0" dirty="0" err="1">
                <a:solidFill>
                  <a:srgbClr val="000000"/>
                </a:solidFill>
                <a:effectLst/>
                <a:latin typeface="arial" panose="020B0604020202020204" pitchFamily="34" charset="0"/>
              </a:rPr>
              <a:t>Lykeios</a:t>
            </a:r>
            <a:r>
              <a:rPr lang="de-DE" sz="2300" b="0" i="0" dirty="0">
                <a:solidFill>
                  <a:srgbClr val="000000"/>
                </a:solidFill>
                <a:effectLst/>
                <a:latin typeface="arial" panose="020B0604020202020204" pitchFamily="34" charset="0"/>
              </a:rPr>
              <a:t>, Fürst Apoll, gib,</a:t>
            </a:r>
            <a:br>
              <a:rPr lang="de-DE" sz="2300" dirty="0"/>
            </a:br>
            <a:r>
              <a:rPr lang="de-DE" sz="2300" b="0" i="0" dirty="0">
                <a:solidFill>
                  <a:srgbClr val="000000"/>
                </a:solidFill>
                <a:effectLst/>
                <a:latin typeface="arial" panose="020B0604020202020204" pitchFamily="34" charset="0"/>
              </a:rPr>
              <a:t>wenn sie heilsam sind, Erfüllung mir, sonst </a:t>
            </a:r>
            <a:r>
              <a:rPr lang="de-DE" sz="2300" b="0" i="0" dirty="0" err="1">
                <a:solidFill>
                  <a:srgbClr val="000000"/>
                </a:solidFill>
                <a:effectLst/>
                <a:latin typeface="arial" panose="020B0604020202020204" pitchFamily="34" charset="0"/>
              </a:rPr>
              <a:t>laß</a:t>
            </a:r>
            <a:br>
              <a:rPr lang="de-DE" sz="2300" dirty="0"/>
            </a:br>
            <a:r>
              <a:rPr lang="de-DE" sz="2300" b="0" i="0" dirty="0">
                <a:solidFill>
                  <a:srgbClr val="000000"/>
                </a:solidFill>
                <a:effectLst/>
                <a:latin typeface="arial" panose="020B0604020202020204" pitchFamily="34" charset="0"/>
              </a:rPr>
              <a:t>sie zurück auf meine Feinde fallen.</a:t>
            </a:r>
            <a:br>
              <a:rPr lang="de-DE" sz="2300" dirty="0"/>
            </a:br>
            <a:r>
              <a:rPr lang="de-DE" sz="2300" b="0" i="0" dirty="0">
                <a:solidFill>
                  <a:srgbClr val="000000"/>
                </a:solidFill>
                <a:effectLst/>
                <a:latin typeface="arial" panose="020B0604020202020204" pitchFamily="34" charset="0"/>
              </a:rPr>
              <a:t>Und wenn manche mich aus meinem Glück</a:t>
            </a:r>
            <a:br>
              <a:rPr lang="de-DE" sz="2300" dirty="0"/>
            </a:br>
            <a:r>
              <a:rPr lang="de-DE" sz="2300" b="0" i="0" dirty="0">
                <a:solidFill>
                  <a:srgbClr val="000000"/>
                </a:solidFill>
                <a:effectLst/>
                <a:latin typeface="arial" panose="020B0604020202020204" pitchFamily="34" charset="0"/>
              </a:rPr>
              <a:t>verstoßen wollen, </a:t>
            </a:r>
            <a:r>
              <a:rPr lang="de-DE" sz="2300" b="0" i="0" dirty="0" err="1">
                <a:solidFill>
                  <a:srgbClr val="000000"/>
                </a:solidFill>
                <a:effectLst/>
                <a:latin typeface="arial" panose="020B0604020202020204" pitchFamily="34" charset="0"/>
              </a:rPr>
              <a:t>laß</a:t>
            </a:r>
            <a:r>
              <a:rPr lang="de-DE" sz="2300" b="0" i="0" dirty="0">
                <a:solidFill>
                  <a:srgbClr val="000000"/>
                </a:solidFill>
                <a:effectLst/>
                <a:latin typeface="arial" panose="020B0604020202020204" pitchFamily="34" charset="0"/>
              </a:rPr>
              <a:t> es nicht zu.</a:t>
            </a:r>
            <a:br>
              <a:rPr lang="de-DE" sz="2300" dirty="0"/>
            </a:br>
            <a:r>
              <a:rPr lang="de-DE" sz="2300" b="0" i="0" dirty="0">
                <a:solidFill>
                  <a:srgbClr val="000000"/>
                </a:solidFill>
                <a:effectLst/>
                <a:latin typeface="arial" panose="020B0604020202020204" pitchFamily="34" charset="0"/>
              </a:rPr>
              <a:t>Nein, </a:t>
            </a:r>
            <a:r>
              <a:rPr lang="de-DE" sz="2300" b="0" i="0" dirty="0" err="1">
                <a:solidFill>
                  <a:srgbClr val="000000"/>
                </a:solidFill>
                <a:effectLst/>
                <a:latin typeface="arial" panose="020B0604020202020204" pitchFamily="34" charset="0"/>
              </a:rPr>
              <a:t>laß</a:t>
            </a:r>
            <a:r>
              <a:rPr lang="de-DE" sz="2300" b="0" i="0" dirty="0">
                <a:solidFill>
                  <a:srgbClr val="000000"/>
                </a:solidFill>
                <a:effectLst/>
                <a:latin typeface="arial" panose="020B0604020202020204" pitchFamily="34" charset="0"/>
              </a:rPr>
              <a:t> mich unversehrt und froh über</a:t>
            </a:r>
            <a:br>
              <a:rPr lang="de-DE" sz="2300" dirty="0"/>
            </a:br>
            <a:r>
              <a:rPr lang="de-DE" sz="2300" b="0" i="0" dirty="0">
                <a:solidFill>
                  <a:srgbClr val="000000"/>
                </a:solidFill>
                <a:effectLst/>
                <a:latin typeface="arial" panose="020B0604020202020204" pitchFamily="34" charset="0"/>
              </a:rPr>
              <a:t>die Häuser der </a:t>
            </a:r>
            <a:r>
              <a:rPr lang="de-DE" sz="2300" b="0" i="0" dirty="0" err="1">
                <a:solidFill>
                  <a:srgbClr val="000000"/>
                </a:solidFill>
                <a:effectLst/>
                <a:latin typeface="arial" panose="020B0604020202020204" pitchFamily="34" charset="0"/>
              </a:rPr>
              <a:t>Atriden</a:t>
            </a:r>
            <a:r>
              <a:rPr lang="de-DE" sz="2300" b="0" i="0" dirty="0">
                <a:solidFill>
                  <a:srgbClr val="000000"/>
                </a:solidFill>
                <a:effectLst/>
                <a:latin typeface="arial" panose="020B0604020202020204" pitchFamily="34" charset="0"/>
              </a:rPr>
              <a:t> und dieses Zepter walten,</a:t>
            </a:r>
            <a:br>
              <a:rPr lang="de-DE" sz="2300" dirty="0"/>
            </a:br>
            <a:r>
              <a:rPr lang="de-DE" sz="2300" b="0" i="0" dirty="0">
                <a:solidFill>
                  <a:srgbClr val="000000"/>
                </a:solidFill>
                <a:effectLst/>
                <a:latin typeface="arial" panose="020B0604020202020204" pitchFamily="34" charset="0"/>
              </a:rPr>
              <a:t>vereint den Freunden, die bei mir sind,</a:t>
            </a:r>
            <a:br>
              <a:rPr lang="de-DE" sz="2300" dirty="0"/>
            </a:br>
            <a:r>
              <a:rPr lang="de-DE" sz="2300" b="0" i="0" dirty="0">
                <a:solidFill>
                  <a:srgbClr val="000000"/>
                </a:solidFill>
                <a:effectLst/>
                <a:latin typeface="arial" panose="020B0604020202020204" pitchFamily="34" charset="0"/>
              </a:rPr>
              <a:t>in </a:t>
            </a:r>
            <a:r>
              <a:rPr lang="de-DE" sz="2300" b="0" i="0" dirty="0" err="1">
                <a:solidFill>
                  <a:srgbClr val="000000"/>
                </a:solidFill>
                <a:effectLst/>
                <a:latin typeface="arial" panose="020B0604020202020204" pitchFamily="34" charset="0"/>
              </a:rPr>
              <a:t>heitren</a:t>
            </a:r>
            <a:r>
              <a:rPr lang="de-DE" sz="2300" b="0" i="0" dirty="0">
                <a:solidFill>
                  <a:srgbClr val="000000"/>
                </a:solidFill>
                <a:effectLst/>
                <a:latin typeface="arial" panose="020B0604020202020204" pitchFamily="34" charset="0"/>
              </a:rPr>
              <a:t> Tagen, unter Kindern, von denen</a:t>
            </a:r>
            <a:br>
              <a:rPr lang="de-DE" sz="2300" dirty="0"/>
            </a:br>
            <a:r>
              <a:rPr lang="de-DE" sz="2300" b="0" i="0" dirty="0">
                <a:solidFill>
                  <a:srgbClr val="000000"/>
                </a:solidFill>
                <a:effectLst/>
                <a:latin typeface="arial" panose="020B0604020202020204" pitchFamily="34" charset="0"/>
              </a:rPr>
              <a:t>keines mir ein Übel will noch </a:t>
            </a:r>
            <a:r>
              <a:rPr lang="de-DE" sz="2300" b="0" i="0" dirty="0" err="1">
                <a:solidFill>
                  <a:srgbClr val="000000"/>
                </a:solidFill>
                <a:effectLst/>
                <a:latin typeface="arial" panose="020B0604020202020204" pitchFamily="34" charset="0"/>
              </a:rPr>
              <a:t>bittres</a:t>
            </a:r>
            <a:r>
              <a:rPr lang="de-DE" sz="2300" b="0" i="0" dirty="0">
                <a:solidFill>
                  <a:srgbClr val="000000"/>
                </a:solidFill>
                <a:effectLst/>
                <a:latin typeface="arial" panose="020B0604020202020204" pitchFamily="34" charset="0"/>
              </a:rPr>
              <a:t> Leid!</a:t>
            </a:r>
            <a:br>
              <a:rPr lang="de-DE" sz="2300" dirty="0"/>
            </a:br>
            <a:r>
              <a:rPr lang="de-DE" sz="2300" b="0" i="0" dirty="0">
                <a:solidFill>
                  <a:srgbClr val="000000"/>
                </a:solidFill>
                <a:effectLst/>
                <a:latin typeface="arial" panose="020B0604020202020204" pitchFamily="34" charset="0"/>
              </a:rPr>
              <a:t>Dies, o Lykischer Apoll, höre gnädig an</a:t>
            </a:r>
            <a:br>
              <a:rPr lang="de-DE" sz="2300" dirty="0"/>
            </a:br>
            <a:r>
              <a:rPr lang="de-DE" sz="2300" b="0" i="0" dirty="0">
                <a:solidFill>
                  <a:srgbClr val="000000"/>
                </a:solidFill>
                <a:effectLst/>
                <a:latin typeface="arial" panose="020B0604020202020204" pitchFamily="34" charset="0"/>
              </a:rPr>
              <a:t>und gib uns allen, was wir uns </a:t>
            </a:r>
            <a:r>
              <a:rPr lang="de-DE" sz="2300" b="0" i="0" dirty="0" err="1">
                <a:solidFill>
                  <a:srgbClr val="000000"/>
                </a:solidFill>
                <a:effectLst/>
                <a:latin typeface="arial" panose="020B0604020202020204" pitchFamily="34" charset="0"/>
              </a:rPr>
              <a:t>erflehn</a:t>
            </a:r>
            <a:r>
              <a:rPr lang="de-DE" sz="2300" b="0" i="0" dirty="0">
                <a:solidFill>
                  <a:srgbClr val="000000"/>
                </a:solidFill>
                <a:effectLst/>
                <a:latin typeface="arial" panose="020B0604020202020204" pitchFamily="34" charset="0"/>
              </a:rPr>
              <a:t>!</a:t>
            </a:r>
            <a:br>
              <a:rPr lang="de-DE" sz="2300" dirty="0"/>
            </a:br>
            <a:r>
              <a:rPr lang="de-DE" sz="2300" b="0" i="0" dirty="0">
                <a:solidFill>
                  <a:srgbClr val="000000"/>
                </a:solidFill>
                <a:effectLst/>
                <a:latin typeface="arial" panose="020B0604020202020204" pitchFamily="34" charset="0"/>
              </a:rPr>
              <a:t>Das andere, das ich verschweigen </a:t>
            </a:r>
            <a:r>
              <a:rPr lang="de-DE" sz="2300" b="0" i="0" dirty="0" err="1">
                <a:solidFill>
                  <a:srgbClr val="000000"/>
                </a:solidFill>
                <a:effectLst/>
                <a:latin typeface="arial" panose="020B0604020202020204" pitchFamily="34" charset="0"/>
              </a:rPr>
              <a:t>muß</a:t>
            </a:r>
            <a:r>
              <a:rPr lang="de-DE" sz="2300" b="0" i="0" dirty="0">
                <a:solidFill>
                  <a:srgbClr val="000000"/>
                </a:solidFill>
                <a:effectLst/>
                <a:latin typeface="arial" panose="020B0604020202020204" pitchFamily="34" charset="0"/>
              </a:rPr>
              <a:t>,</a:t>
            </a:r>
            <a:br>
              <a:rPr lang="de-DE" sz="2300" dirty="0"/>
            </a:br>
            <a:r>
              <a:rPr lang="de-DE" sz="2300" b="0" i="0" dirty="0">
                <a:solidFill>
                  <a:srgbClr val="000000"/>
                </a:solidFill>
                <a:effectLst/>
                <a:latin typeface="arial" panose="020B0604020202020204" pitchFamily="34" charset="0"/>
              </a:rPr>
              <a:t>wirst du als göttlicher Daimon wohl wissen,</a:t>
            </a:r>
            <a:br>
              <a:rPr lang="de-DE" sz="2300" dirty="0"/>
            </a:br>
            <a:r>
              <a:rPr lang="de-DE" sz="2300" b="0" i="0" dirty="0">
                <a:solidFill>
                  <a:srgbClr val="000000"/>
                </a:solidFill>
                <a:effectLst/>
                <a:latin typeface="arial" panose="020B0604020202020204" pitchFamily="34" charset="0"/>
              </a:rPr>
              <a:t>denn die von Zeus sind, schauen alles!</a:t>
            </a:r>
            <a:endParaRPr lang="de-DE" sz="2300"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el-GR" dirty="0"/>
          </a:p>
        </p:txBody>
      </p:sp>
    </p:spTree>
    <p:extLst>
      <p:ext uri="{BB962C8B-B14F-4D97-AF65-F5344CB8AC3E}">
        <p14:creationId xmlns:p14="http://schemas.microsoft.com/office/powerpoint/2010/main" val="143169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68A24F-5EAD-FB28-38A1-88991C1F2E1D}"/>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E8A16449-7C22-C073-A59B-C3D182850F01}"/>
              </a:ext>
            </a:extLst>
          </p:cNvPr>
          <p:cNvSpPr>
            <a:spLocks noGrp="1"/>
          </p:cNvSpPr>
          <p:nvPr>
            <p:ph idx="1"/>
          </p:nvPr>
        </p:nvSpPr>
        <p:spPr/>
        <p:txBody>
          <a:bodyPr/>
          <a:lstStyle/>
          <a:p>
            <a:r>
              <a:rPr lang="de-DE" b="1" dirty="0"/>
              <a:t>Klytämnestra erscheint am Anfang als eine starke Königin</a:t>
            </a:r>
          </a:p>
          <a:p>
            <a:r>
              <a:rPr lang="de-DE" b="1" dirty="0"/>
              <a:t>Sie herrscht absolut. Sie verleugnet ihre Tat nicht  und erwähnt als einziges Argument die Opferung Iphigenies.  Sie behauptet, dass die Göttin Gerechtigkeit (Dike) ihr geholfen hatte.</a:t>
            </a:r>
          </a:p>
          <a:p>
            <a:r>
              <a:rPr lang="de-DE" b="1" dirty="0"/>
              <a:t>Im Inneren aber hat sie Angst um ihr Leben, sie fürchtet die Rache.</a:t>
            </a:r>
          </a:p>
          <a:p>
            <a:r>
              <a:rPr lang="de-DE" b="1" dirty="0"/>
              <a:t>Am Ende der Szene triumphiert Elektra. Ihre Argumente in ihrer Gegenrede sind stärker. Es gelingt ihr jedes Argument von Klytämnestra zu vernichten.</a:t>
            </a:r>
          </a:p>
        </p:txBody>
      </p:sp>
    </p:spTree>
    <p:extLst>
      <p:ext uri="{BB962C8B-B14F-4D97-AF65-F5344CB8AC3E}">
        <p14:creationId xmlns:p14="http://schemas.microsoft.com/office/powerpoint/2010/main" val="391816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99000"/>
                <a:satMod val="140000"/>
              </a:schemeClr>
            </a:gs>
            <a:gs pos="65000">
              <a:schemeClr val="bg2">
                <a:tint val="100000"/>
                <a:shade val="80000"/>
                <a:satMod val="130000"/>
              </a:schemeClr>
            </a:gs>
            <a:gs pos="100000">
              <a:schemeClr val="bg2">
                <a:tint val="100000"/>
                <a:shade val="48000"/>
                <a:satMod val="120000"/>
              </a:schemeClr>
            </a:gs>
          </a:gsLst>
          <a:lin ang="162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88952" cy="49701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Τίτλος 1">
            <a:extLst>
              <a:ext uri="{FF2B5EF4-FFF2-40B4-BE49-F238E27FC236}">
                <a16:creationId xmlns:a16="http://schemas.microsoft.com/office/drawing/2014/main" id="{A861ECD9-FF03-5465-C1D2-094E7E8C598D}"/>
              </a:ext>
            </a:extLst>
          </p:cNvPr>
          <p:cNvSpPr>
            <a:spLocks noGrp="1"/>
          </p:cNvSpPr>
          <p:nvPr>
            <p:ph type="ctrTitle"/>
          </p:nvPr>
        </p:nvSpPr>
        <p:spPr>
          <a:xfrm>
            <a:off x="1097280" y="758952"/>
            <a:ext cx="10058400" cy="3892168"/>
          </a:xfrm>
        </p:spPr>
        <p:txBody>
          <a:bodyPr>
            <a:normAutofit/>
          </a:bodyPr>
          <a:lstStyle/>
          <a:p>
            <a:r>
              <a:rPr lang="de-DE">
                <a:solidFill>
                  <a:srgbClr val="FFFFFF"/>
                </a:solidFill>
              </a:rPr>
              <a:t>Klytämnestra - Szene</a:t>
            </a:r>
            <a:endParaRPr lang="el-GR">
              <a:solidFill>
                <a:srgbClr val="FFFFFF"/>
              </a:solidFill>
            </a:endParaRPr>
          </a:p>
        </p:txBody>
      </p:sp>
      <p:sp>
        <p:nvSpPr>
          <p:cNvPr id="3" name="Υπότιτλος 2">
            <a:extLst>
              <a:ext uri="{FF2B5EF4-FFF2-40B4-BE49-F238E27FC236}">
                <a16:creationId xmlns:a16="http://schemas.microsoft.com/office/drawing/2014/main" id="{42E533B6-82EE-E4EB-4983-058404F248FD}"/>
              </a:ext>
            </a:extLst>
          </p:cNvPr>
          <p:cNvSpPr>
            <a:spLocks noGrp="1"/>
          </p:cNvSpPr>
          <p:nvPr>
            <p:ph type="subTitle" idx="1"/>
          </p:nvPr>
        </p:nvSpPr>
        <p:spPr>
          <a:xfrm>
            <a:off x="1100051" y="5225240"/>
            <a:ext cx="10058400" cy="1143000"/>
          </a:xfrm>
        </p:spPr>
        <p:txBody>
          <a:bodyPr>
            <a:normAutofit/>
          </a:bodyPr>
          <a:lstStyle/>
          <a:p>
            <a:r>
              <a:rPr lang="de-DE" b="1" dirty="0">
                <a:solidFill>
                  <a:srgbClr val="FFFFFF"/>
                </a:solidFill>
              </a:rPr>
              <a:t>Hofmannsthal</a:t>
            </a:r>
            <a:endParaRPr lang="el-GR" b="1" dirty="0">
              <a:solidFill>
                <a:srgbClr val="FFFFFF"/>
              </a:solidFill>
            </a:endParaRPr>
          </a:p>
        </p:txBody>
      </p:sp>
    </p:spTree>
    <p:extLst>
      <p:ext uri="{BB962C8B-B14F-4D97-AF65-F5344CB8AC3E}">
        <p14:creationId xmlns:p14="http://schemas.microsoft.com/office/powerpoint/2010/main" val="3551576147"/>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479D5D-E6F5-160A-3266-5AB0538AF67A}"/>
              </a:ext>
            </a:extLst>
          </p:cNvPr>
          <p:cNvSpPr>
            <a:spLocks noGrp="1"/>
          </p:cNvSpPr>
          <p:nvPr>
            <p:ph type="title"/>
          </p:nvPr>
        </p:nvSpPr>
        <p:spPr/>
        <p:txBody>
          <a:bodyPr/>
          <a:lstStyle/>
          <a:p>
            <a:r>
              <a:rPr lang="en-US" dirty="0" err="1">
                <a:solidFill>
                  <a:srgbClr val="0070C0"/>
                </a:solidFill>
              </a:rPr>
              <a:t>Klyt</a:t>
            </a:r>
            <a:r>
              <a:rPr lang="de-DE" dirty="0" err="1">
                <a:solidFill>
                  <a:srgbClr val="0070C0"/>
                </a:solidFill>
              </a:rPr>
              <a:t>ämnestra</a:t>
            </a:r>
            <a:r>
              <a:rPr lang="de-DE" dirty="0">
                <a:solidFill>
                  <a:srgbClr val="0070C0"/>
                </a:solidFill>
              </a:rPr>
              <a:t> -Szene</a:t>
            </a:r>
            <a:endParaRPr lang="el-GR" dirty="0">
              <a:solidFill>
                <a:srgbClr val="0070C0"/>
              </a:solidFill>
            </a:endParaRPr>
          </a:p>
        </p:txBody>
      </p:sp>
      <p:sp>
        <p:nvSpPr>
          <p:cNvPr id="3" name="Θέση περιεχομένου 2">
            <a:extLst>
              <a:ext uri="{FF2B5EF4-FFF2-40B4-BE49-F238E27FC236}">
                <a16:creationId xmlns:a16="http://schemas.microsoft.com/office/drawing/2014/main" id="{2BD4E581-060E-7FDC-5D5C-BA3DB286A27C}"/>
              </a:ext>
            </a:extLst>
          </p:cNvPr>
          <p:cNvSpPr>
            <a:spLocks noGrp="1"/>
          </p:cNvSpPr>
          <p:nvPr>
            <p:ph idx="1"/>
          </p:nvPr>
        </p:nvSpPr>
        <p:spPr>
          <a:xfrm>
            <a:off x="827314" y="1737360"/>
            <a:ext cx="10602686" cy="4131734"/>
          </a:xfrm>
        </p:spPr>
        <p:txBody>
          <a:bodyPr>
            <a:normAutofit lnSpcReduction="10000"/>
          </a:bodyPr>
          <a:lstStyle/>
          <a:p>
            <a:pPr algn="just"/>
            <a:r>
              <a:rPr lang="de-DE" sz="1700" b="0" i="1" dirty="0">
                <a:solidFill>
                  <a:srgbClr val="000000"/>
                </a:solidFill>
                <a:effectLst/>
                <a:latin typeface="arial" panose="020B0604020202020204" pitchFamily="34" charset="0"/>
              </a:rPr>
              <a:t>An den grell erleuchteten Fenstern klirrt und schlürft ein hastiger Zug vorüber: es ist ein Zerren, ein Schleppen von Tieren, ein gedämpftes Keifen, ein schnell ersticktes Aufschreien, das Niedersausen einer Peitsche, ein Aufraffen, ein Weitertaumeln.</a:t>
            </a:r>
          </a:p>
          <a:p>
            <a:pPr algn="just"/>
            <a:r>
              <a:rPr lang="de-DE" b="0" i="1" u="sng" dirty="0">
                <a:solidFill>
                  <a:schemeClr val="tx1"/>
                </a:solidFill>
                <a:effectLst/>
                <a:latin typeface="arial" panose="020B0604020202020204" pitchFamily="34" charset="0"/>
              </a:rPr>
              <a:t>In dem breiten Fenster erscheint Klytämnestra. </a:t>
            </a:r>
            <a:r>
              <a:rPr lang="de-DE" b="0" i="1" dirty="0">
                <a:solidFill>
                  <a:schemeClr val="tx1"/>
                </a:solidFill>
                <a:effectLst/>
                <a:latin typeface="arial" panose="020B0604020202020204" pitchFamily="34" charset="0"/>
              </a:rPr>
              <a:t>Ihr fahles, gedunsenes Gesicht, in dem grellen Licht der Fackeln, erscheint </a:t>
            </a:r>
            <a:r>
              <a:rPr lang="de-DE" b="0" i="1" dirty="0">
                <a:solidFill>
                  <a:srgbClr val="0070C0"/>
                </a:solidFill>
                <a:effectLst/>
                <a:latin typeface="arial" panose="020B0604020202020204" pitchFamily="34" charset="0"/>
              </a:rPr>
              <a:t>noch bleicher </a:t>
            </a:r>
            <a:r>
              <a:rPr lang="de-DE" b="0" i="1" dirty="0">
                <a:solidFill>
                  <a:schemeClr val="tx1"/>
                </a:solidFill>
                <a:effectLst/>
                <a:latin typeface="arial" panose="020B0604020202020204" pitchFamily="34" charset="0"/>
              </a:rPr>
              <a:t>über dem scharlachroten Gewand. Sie </a:t>
            </a:r>
            <a:r>
              <a:rPr lang="de-DE" b="0" i="1" dirty="0">
                <a:solidFill>
                  <a:srgbClr val="0070C0"/>
                </a:solidFill>
                <a:effectLst/>
                <a:latin typeface="arial" panose="020B0604020202020204" pitchFamily="34" charset="0"/>
              </a:rPr>
              <a:t>stützt sich auf </a:t>
            </a:r>
            <a:r>
              <a:rPr lang="de-DE" b="0" i="1" dirty="0">
                <a:solidFill>
                  <a:schemeClr val="tx1"/>
                </a:solidFill>
                <a:effectLst/>
                <a:latin typeface="arial" panose="020B0604020202020204" pitchFamily="34" charset="0"/>
              </a:rPr>
              <a:t>eine Vertraute, die dunkelviolett gekleidet ist, und auf einen elfenbeinernen, mit Edelsteinen geschmückten Stab. Eine gelbe Gestalt, mit zurückgekämmtem schwarzem Haar, trägt ihr die Schleppe. Die Königin ist über und über bedeckt </a:t>
            </a:r>
            <a:r>
              <a:rPr lang="de-DE" b="0" i="1" dirty="0">
                <a:solidFill>
                  <a:srgbClr val="0070C0"/>
                </a:solidFill>
                <a:effectLst/>
                <a:latin typeface="arial" panose="020B0604020202020204" pitchFamily="34" charset="0"/>
              </a:rPr>
              <a:t>mit Edelsteinen und Talismanen</a:t>
            </a:r>
            <a:r>
              <a:rPr lang="de-DE" b="0" i="1" dirty="0">
                <a:solidFill>
                  <a:schemeClr val="tx1"/>
                </a:solidFill>
                <a:effectLst/>
                <a:latin typeface="arial" panose="020B0604020202020204" pitchFamily="34" charset="0"/>
              </a:rPr>
              <a:t>. Ihre Arme sind voll Reifen, ihre Finger starren von Ringen</a:t>
            </a:r>
            <a:r>
              <a:rPr lang="de-DE" b="0" i="1" dirty="0">
                <a:solidFill>
                  <a:srgbClr val="0070C0"/>
                </a:solidFill>
                <a:effectLst/>
                <a:latin typeface="arial" panose="020B0604020202020204" pitchFamily="34" charset="0"/>
              </a:rPr>
              <a:t>. Die Lider ihrer Augen scheinen übermäßig groß, und es scheint ihr eine furchtbare Anstrengung zu kosten, sie offen zu halten.</a:t>
            </a:r>
          </a:p>
          <a:p>
            <a:pPr algn="ctr"/>
            <a:r>
              <a:rPr lang="de-DE" b="0" i="1" dirty="0">
                <a:solidFill>
                  <a:srgbClr val="000000"/>
                </a:solidFill>
                <a:effectLst/>
                <a:latin typeface="arial" panose="020B0604020202020204" pitchFamily="34" charset="0"/>
              </a:rPr>
              <a:t>Elektra richtet sich hoch auf.</a:t>
            </a:r>
            <a:endParaRPr lang="de-DE" b="0" i="0" dirty="0">
              <a:solidFill>
                <a:srgbClr val="000000"/>
              </a:solidFill>
              <a:effectLst/>
              <a:latin typeface="arial" panose="020B0604020202020204" pitchFamily="34" charset="0"/>
            </a:endParaRPr>
          </a:p>
          <a:p>
            <a:pPr algn="ctr"/>
            <a:r>
              <a:rPr lang="de-DE" b="0" i="1" dirty="0">
                <a:solidFill>
                  <a:srgbClr val="000000"/>
                </a:solidFill>
                <a:effectLst/>
                <a:latin typeface="arial" panose="020B0604020202020204" pitchFamily="34" charset="0"/>
              </a:rPr>
              <a:t>Klytämnestra öffnet jäh die Augen, zitternd vor Zorn tritt sie ans Fenster und zeigt mit dem Stock auf Elektra.</a:t>
            </a:r>
            <a:endParaRPr lang="de-DE" b="0" i="0" dirty="0">
              <a:solidFill>
                <a:srgbClr val="000000"/>
              </a:solidFill>
              <a:effectLst/>
              <a:latin typeface="arial" panose="020B0604020202020204" pitchFamily="34" charset="0"/>
            </a:endParaRPr>
          </a:p>
          <a:p>
            <a:endParaRPr lang="el-GR" dirty="0"/>
          </a:p>
        </p:txBody>
      </p:sp>
    </p:spTree>
    <p:extLst>
      <p:ext uri="{BB962C8B-B14F-4D97-AF65-F5344CB8AC3E}">
        <p14:creationId xmlns:p14="http://schemas.microsoft.com/office/powerpoint/2010/main" val="2862716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0B0397-4F98-E7BC-61D8-7251D6D165B2}"/>
              </a:ext>
            </a:extLst>
          </p:cNvPr>
          <p:cNvSpPr>
            <a:spLocks noGrp="1"/>
          </p:cNvSpPr>
          <p:nvPr>
            <p:ph type="title"/>
          </p:nvPr>
        </p:nvSpPr>
        <p:spPr/>
        <p:txBody>
          <a:bodyPr/>
          <a:lstStyle/>
          <a:p>
            <a:r>
              <a:rPr lang="en-US" dirty="0" err="1"/>
              <a:t>Klyt</a:t>
            </a:r>
            <a:r>
              <a:rPr lang="de-DE" dirty="0" err="1"/>
              <a:t>ämnestra</a:t>
            </a:r>
            <a:endParaRPr lang="el-GR" dirty="0"/>
          </a:p>
        </p:txBody>
      </p:sp>
      <p:sp>
        <p:nvSpPr>
          <p:cNvPr id="3" name="Θέση περιεχομένου 2">
            <a:extLst>
              <a:ext uri="{FF2B5EF4-FFF2-40B4-BE49-F238E27FC236}">
                <a16:creationId xmlns:a16="http://schemas.microsoft.com/office/drawing/2014/main" id="{06963A79-F9F3-E812-6D5D-86EAB7B2E03A}"/>
              </a:ext>
            </a:extLst>
          </p:cNvPr>
          <p:cNvSpPr>
            <a:spLocks noGrp="1"/>
          </p:cNvSpPr>
          <p:nvPr>
            <p:ph sz="half" idx="1"/>
          </p:nvPr>
        </p:nvSpPr>
        <p:spPr/>
        <p:txBody>
          <a:bodyPr>
            <a:normAutofit/>
          </a:bodyPr>
          <a:lstStyle/>
          <a:p>
            <a:r>
              <a:rPr lang="de-DE" sz="1800" b="1" dirty="0">
                <a:solidFill>
                  <a:srgbClr val="000000"/>
                </a:solidFill>
                <a:effectLst/>
                <a:latin typeface="Arial" panose="020B0604020202020204" pitchFamily="34" charset="0"/>
                <a:ea typeface="Times New Roman" panose="02020603050405020304" pitchFamily="18" charset="0"/>
              </a:rPr>
              <a:t>KLYTÄMNESTRA</a:t>
            </a:r>
            <a:r>
              <a:rPr lang="de-DE" sz="1800" dirty="0">
                <a:solidFill>
                  <a:srgbClr val="000000"/>
                </a:solidFill>
                <a:effectLst/>
                <a:latin typeface="Arial" panose="020B0604020202020204" pitchFamily="34" charset="0"/>
                <a:ea typeface="Times New Roman" panose="02020603050405020304" pitchFamily="18" charset="0"/>
              </a:rPr>
              <a:t> </a:t>
            </a:r>
            <a:r>
              <a:rPr lang="de-DE" sz="1800" i="1" dirty="0">
                <a:solidFill>
                  <a:srgbClr val="000000"/>
                </a:solidFill>
                <a:effectLst/>
                <a:latin typeface="Arial" panose="020B0604020202020204" pitchFamily="34" charset="0"/>
                <a:ea typeface="Times New Roman" panose="02020603050405020304" pitchFamily="18" charset="0"/>
              </a:rPr>
              <a:t>am Fenster.</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Was willst du? Seht doch, dort! so seht doch das!</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Wie es sich aufbäumt mit geblähtem Hals</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und nach mir züngelt! und das </a:t>
            </a:r>
            <a:r>
              <a:rPr lang="de-DE" sz="1800" dirty="0" err="1">
                <a:solidFill>
                  <a:srgbClr val="000000"/>
                </a:solidFill>
                <a:effectLst/>
                <a:latin typeface="Arial" panose="020B0604020202020204" pitchFamily="34" charset="0"/>
                <a:ea typeface="Times New Roman" panose="02020603050405020304" pitchFamily="18" charset="0"/>
              </a:rPr>
              <a:t>laß</a:t>
            </a:r>
            <a:r>
              <a:rPr lang="de-DE" sz="1800" dirty="0">
                <a:solidFill>
                  <a:srgbClr val="000000"/>
                </a:solidFill>
                <a:effectLst/>
                <a:latin typeface="Arial" panose="020B0604020202020204" pitchFamily="34" charset="0"/>
                <a:ea typeface="Times New Roman" panose="02020603050405020304" pitchFamily="18" charset="0"/>
              </a:rPr>
              <a:t> ich frei</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in meinem Hause laufen!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Wenn sie mich mit den Blicken töten könnte!</a:t>
            </a:r>
            <a:endParaRPr lang="el-GR" sz="1800" dirty="0">
              <a:effectLst/>
              <a:latin typeface="Times New Roman" panose="02020603050405020304" pitchFamily="18" charset="0"/>
              <a:ea typeface="Times New Roman" panose="02020603050405020304" pitchFamily="18" charset="0"/>
            </a:endParaRPr>
          </a:p>
          <a:p>
            <a:endParaRPr lang="el-GR" dirty="0"/>
          </a:p>
        </p:txBody>
      </p:sp>
      <p:sp>
        <p:nvSpPr>
          <p:cNvPr id="4" name="Θέση περιεχομένου 3">
            <a:extLst>
              <a:ext uri="{FF2B5EF4-FFF2-40B4-BE49-F238E27FC236}">
                <a16:creationId xmlns:a16="http://schemas.microsoft.com/office/drawing/2014/main" id="{718DA8DA-1DDB-A5DF-DFF5-9FC5052093BB}"/>
              </a:ext>
            </a:extLst>
          </p:cNvPr>
          <p:cNvSpPr>
            <a:spLocks noGrp="1"/>
          </p:cNvSpPr>
          <p:nvPr>
            <p:ph sz="half" idx="2"/>
          </p:nvPr>
        </p:nvSpPr>
        <p:spPr/>
        <p:txBody>
          <a:bodyPr>
            <a:normAutofit/>
          </a:bodyPr>
          <a:lstStyle/>
          <a:p>
            <a:r>
              <a:rPr lang="de-DE" dirty="0">
                <a:solidFill>
                  <a:srgbClr val="000000"/>
                </a:solidFill>
                <a:latin typeface="Arial" panose="020B0604020202020204" pitchFamily="34" charset="0"/>
                <a:ea typeface="Times New Roman" panose="02020603050405020304" pitchFamily="18" charset="0"/>
              </a:rPr>
              <a:t>O Götter, warum liegt ihr so auf mir?</a:t>
            </a:r>
            <a:endParaRPr lang="el-GR" dirty="0">
              <a:latin typeface="Times New Roman" panose="02020603050405020304" pitchFamily="18" charset="0"/>
              <a:ea typeface="Times New Roman" panose="02020603050405020304" pitchFamily="18" charset="0"/>
            </a:endParaRPr>
          </a:p>
          <a:p>
            <a:r>
              <a:rPr lang="de-DE" dirty="0">
                <a:solidFill>
                  <a:srgbClr val="000000"/>
                </a:solidFill>
                <a:latin typeface="Arial" panose="020B0604020202020204" pitchFamily="34" charset="0"/>
                <a:ea typeface="Times New Roman" panose="02020603050405020304" pitchFamily="18" charset="0"/>
              </a:rPr>
              <a:t>Warum</a:t>
            </a:r>
            <a:r>
              <a:rPr lang="de-DE" dirty="0">
                <a:solidFill>
                  <a:srgbClr val="0070C0"/>
                </a:solidFill>
                <a:latin typeface="Arial" panose="020B0604020202020204" pitchFamily="34" charset="0"/>
                <a:ea typeface="Times New Roman" panose="02020603050405020304" pitchFamily="18" charset="0"/>
              </a:rPr>
              <a:t> </a:t>
            </a:r>
            <a:r>
              <a:rPr lang="de-DE" b="1" dirty="0">
                <a:solidFill>
                  <a:srgbClr val="0070C0"/>
                </a:solidFill>
                <a:latin typeface="Arial" panose="020B0604020202020204" pitchFamily="34" charset="0"/>
                <a:ea typeface="Times New Roman" panose="02020603050405020304" pitchFamily="18" charset="0"/>
              </a:rPr>
              <a:t>verwüstet </a:t>
            </a:r>
            <a:r>
              <a:rPr lang="de-DE" dirty="0">
                <a:solidFill>
                  <a:srgbClr val="000000"/>
                </a:solidFill>
                <a:latin typeface="Arial" panose="020B0604020202020204" pitchFamily="34" charset="0"/>
                <a:ea typeface="Times New Roman" panose="02020603050405020304" pitchFamily="18" charset="0"/>
              </a:rPr>
              <a:t>ihr mich so? warum</a:t>
            </a:r>
            <a:endParaRPr lang="el-GR" dirty="0">
              <a:latin typeface="Times New Roman" panose="02020603050405020304" pitchFamily="18" charset="0"/>
              <a:ea typeface="Times New Roman" panose="02020603050405020304" pitchFamily="18" charset="0"/>
            </a:endParaRPr>
          </a:p>
          <a:p>
            <a:r>
              <a:rPr lang="de-DE" dirty="0" err="1">
                <a:solidFill>
                  <a:srgbClr val="000000"/>
                </a:solidFill>
                <a:latin typeface="Arial" panose="020B0604020202020204" pitchFamily="34" charset="0"/>
                <a:ea typeface="Times New Roman" panose="02020603050405020304" pitchFamily="18" charset="0"/>
              </a:rPr>
              <a:t>muß</a:t>
            </a:r>
            <a:r>
              <a:rPr lang="de-DE" dirty="0">
                <a:solidFill>
                  <a:srgbClr val="000000"/>
                </a:solidFill>
                <a:latin typeface="Arial" panose="020B0604020202020204" pitchFamily="34" charset="0"/>
                <a:ea typeface="Times New Roman" panose="02020603050405020304" pitchFamily="18" charset="0"/>
              </a:rPr>
              <a:t> meine Kraft in mir </a:t>
            </a:r>
            <a:r>
              <a:rPr lang="de-DE" b="1" dirty="0">
                <a:solidFill>
                  <a:srgbClr val="0070C0"/>
                </a:solidFill>
                <a:latin typeface="Arial" panose="020B0604020202020204" pitchFamily="34" charset="0"/>
                <a:ea typeface="Times New Roman" panose="02020603050405020304" pitchFamily="18" charset="0"/>
              </a:rPr>
              <a:t>gelähmt</a:t>
            </a:r>
            <a:r>
              <a:rPr lang="de-DE" dirty="0">
                <a:solidFill>
                  <a:srgbClr val="000000"/>
                </a:solidFill>
                <a:latin typeface="Arial" panose="020B0604020202020204" pitchFamily="34" charset="0"/>
                <a:ea typeface="Times New Roman" panose="02020603050405020304" pitchFamily="18" charset="0"/>
              </a:rPr>
              <a:t> sein, warum</a:t>
            </a:r>
            <a:endParaRPr lang="el-GR" dirty="0">
              <a:latin typeface="Times New Roman" panose="02020603050405020304" pitchFamily="18" charset="0"/>
              <a:ea typeface="Times New Roman" panose="02020603050405020304" pitchFamily="18" charset="0"/>
            </a:endParaRPr>
          </a:p>
          <a:p>
            <a:r>
              <a:rPr lang="de-DE" dirty="0">
                <a:solidFill>
                  <a:srgbClr val="0070C0"/>
                </a:solidFill>
                <a:latin typeface="Arial" panose="020B0604020202020204" pitchFamily="34" charset="0"/>
                <a:ea typeface="Times New Roman" panose="02020603050405020304" pitchFamily="18" charset="0"/>
              </a:rPr>
              <a:t>bin ich lebendigen Leibes wie ein wüstes</a:t>
            </a:r>
            <a:endParaRPr lang="el-GR" dirty="0">
              <a:solidFill>
                <a:srgbClr val="0070C0"/>
              </a:solidFill>
              <a:latin typeface="Times New Roman" panose="02020603050405020304" pitchFamily="18" charset="0"/>
              <a:ea typeface="Times New Roman" panose="02020603050405020304" pitchFamily="18" charset="0"/>
            </a:endParaRPr>
          </a:p>
          <a:p>
            <a:r>
              <a:rPr lang="de-DE" dirty="0" err="1">
                <a:solidFill>
                  <a:srgbClr val="0070C0"/>
                </a:solidFill>
                <a:latin typeface="Arial" panose="020B0604020202020204" pitchFamily="34" charset="0"/>
                <a:ea typeface="Times New Roman" panose="02020603050405020304" pitchFamily="18" charset="0"/>
              </a:rPr>
              <a:t>Gefild</a:t>
            </a:r>
            <a:r>
              <a:rPr lang="de-DE" dirty="0">
                <a:solidFill>
                  <a:srgbClr val="0070C0"/>
                </a:solidFill>
                <a:latin typeface="Arial" panose="020B0604020202020204" pitchFamily="34" charset="0"/>
                <a:ea typeface="Times New Roman" panose="02020603050405020304" pitchFamily="18" charset="0"/>
              </a:rPr>
              <a:t>, </a:t>
            </a:r>
            <a:r>
              <a:rPr lang="de-DE" dirty="0">
                <a:solidFill>
                  <a:srgbClr val="000000"/>
                </a:solidFill>
                <a:latin typeface="Arial" panose="020B0604020202020204" pitchFamily="34" charset="0"/>
                <a:ea typeface="Times New Roman" panose="02020603050405020304" pitchFamily="18" charset="0"/>
              </a:rPr>
              <a:t>und diese Nessel wächst aus mir</a:t>
            </a:r>
            <a:endParaRPr lang="el-GR" dirty="0">
              <a:latin typeface="Times New Roman" panose="02020603050405020304" pitchFamily="18" charset="0"/>
              <a:ea typeface="Times New Roman" panose="02020603050405020304" pitchFamily="18" charset="0"/>
            </a:endParaRPr>
          </a:p>
          <a:p>
            <a:r>
              <a:rPr lang="de-DE" dirty="0">
                <a:solidFill>
                  <a:srgbClr val="000000"/>
                </a:solidFill>
                <a:latin typeface="Arial" panose="020B0604020202020204" pitchFamily="34" charset="0"/>
                <a:ea typeface="Times New Roman" panose="02020603050405020304" pitchFamily="18" charset="0"/>
              </a:rPr>
              <a:t>heraus, und </a:t>
            </a:r>
            <a:r>
              <a:rPr lang="de-DE" dirty="0">
                <a:solidFill>
                  <a:srgbClr val="0070C0"/>
                </a:solidFill>
                <a:latin typeface="Arial" panose="020B0604020202020204" pitchFamily="34" charset="0"/>
                <a:ea typeface="Times New Roman" panose="02020603050405020304" pitchFamily="18" charset="0"/>
              </a:rPr>
              <a:t>ich hab nicht die Kraft </a:t>
            </a:r>
            <a:r>
              <a:rPr lang="de-DE" dirty="0">
                <a:solidFill>
                  <a:srgbClr val="000000"/>
                </a:solidFill>
                <a:latin typeface="Arial" panose="020B0604020202020204" pitchFamily="34" charset="0"/>
                <a:ea typeface="Times New Roman" panose="02020603050405020304" pitchFamily="18" charset="0"/>
              </a:rPr>
              <a:t>zu jäten!</a:t>
            </a:r>
            <a:endParaRPr lang="el-GR" dirty="0">
              <a:latin typeface="Times New Roman" panose="02020603050405020304" pitchFamily="18" charset="0"/>
              <a:ea typeface="Times New Roman" panose="02020603050405020304" pitchFamily="18" charset="0"/>
            </a:endParaRPr>
          </a:p>
          <a:p>
            <a:r>
              <a:rPr lang="de-DE" dirty="0">
                <a:solidFill>
                  <a:srgbClr val="000000"/>
                </a:solidFill>
                <a:latin typeface="Arial" panose="020B0604020202020204" pitchFamily="34" charset="0"/>
                <a:ea typeface="Times New Roman" panose="02020603050405020304" pitchFamily="18" charset="0"/>
              </a:rPr>
              <a:t>Warum geschieht mir das, ihr ewigen Götter?</a:t>
            </a:r>
            <a:endParaRPr lang="el-GR" dirty="0">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529239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0922B3-8175-CCCA-1FE4-36D356B4F642}"/>
              </a:ext>
            </a:extLst>
          </p:cNvPr>
          <p:cNvSpPr>
            <a:spLocks noGrp="1"/>
          </p:cNvSpPr>
          <p:nvPr>
            <p:ph type="title"/>
          </p:nvPr>
        </p:nvSpPr>
        <p:spPr/>
        <p:txBody>
          <a:bodyPr>
            <a:normAutofit/>
          </a:bodyPr>
          <a:lstStyle/>
          <a:p>
            <a:r>
              <a:rPr lang="de-DE" sz="3200" i="1" dirty="0">
                <a:solidFill>
                  <a:srgbClr val="000000"/>
                </a:solidFill>
                <a:effectLst/>
                <a:latin typeface="Arial" panose="020B0604020202020204" pitchFamily="34" charset="0"/>
                <a:ea typeface="Times New Roman" panose="02020603050405020304" pitchFamily="18" charset="0"/>
              </a:rPr>
              <a:t>KLYTÄMNESTRA  weiter</a:t>
            </a:r>
            <a:endParaRPr lang="el-GR" sz="3200" i="1" dirty="0"/>
          </a:p>
        </p:txBody>
      </p:sp>
      <p:sp>
        <p:nvSpPr>
          <p:cNvPr id="3" name="Θέση περιεχομένου 2">
            <a:extLst>
              <a:ext uri="{FF2B5EF4-FFF2-40B4-BE49-F238E27FC236}">
                <a16:creationId xmlns:a16="http://schemas.microsoft.com/office/drawing/2014/main" id="{8DD96EE9-7579-094D-4FE2-9576EDD63659}"/>
              </a:ext>
            </a:extLst>
          </p:cNvPr>
          <p:cNvSpPr>
            <a:spLocks noGrp="1"/>
          </p:cNvSpPr>
          <p:nvPr>
            <p:ph sz="half" idx="1"/>
          </p:nvPr>
        </p:nvSpPr>
        <p:spPr/>
        <p:txBody>
          <a:bodyPr>
            <a:normAutofit fontScale="92500" lnSpcReduction="20000"/>
          </a:bodyPr>
          <a:lstStyle/>
          <a:p>
            <a:r>
              <a:rPr lang="de-DE" sz="2200" b="1" dirty="0">
                <a:effectLst/>
                <a:latin typeface="Times New Roman" panose="02020603050405020304" pitchFamily="18" charset="0"/>
                <a:ea typeface="Times New Roman" panose="02020603050405020304" pitchFamily="18" charset="0"/>
              </a:rPr>
              <a:t>Elektra. </a:t>
            </a:r>
            <a:r>
              <a:rPr lang="de-DE" sz="2200" dirty="0">
                <a:solidFill>
                  <a:schemeClr val="tx1"/>
                </a:solidFill>
                <a:effectLst/>
                <a:latin typeface="Times New Roman" panose="02020603050405020304" pitchFamily="18" charset="0"/>
                <a:ea typeface="Times New Roman" panose="02020603050405020304" pitchFamily="18" charset="0"/>
              </a:rPr>
              <a:t>Die Götter! Bist doch selber eine Göttin! Bist, was sie sind</a:t>
            </a:r>
          </a:p>
          <a:p>
            <a:r>
              <a:rPr lang="de-DE" sz="1800" dirty="0">
                <a:effectLst/>
                <a:latin typeface="Times New Roman" panose="02020603050405020304" pitchFamily="18" charset="0"/>
                <a:ea typeface="Times New Roman" panose="02020603050405020304" pitchFamily="18" charset="0"/>
              </a:rPr>
              <a:t>[…</a:t>
            </a:r>
            <a:r>
              <a:rPr lang="el-GR" sz="1800" dirty="0">
                <a:effectLst/>
                <a:latin typeface="Times New Roman" panose="02020603050405020304" pitchFamily="18" charset="0"/>
                <a:ea typeface="Times New Roman" panose="02020603050405020304" pitchFamily="18" charset="0"/>
              </a:rPr>
              <a:t>]</a:t>
            </a:r>
          </a:p>
          <a:p>
            <a:endParaRPr lang="de-DE" sz="1800" b="1" dirty="0">
              <a:solidFill>
                <a:srgbClr val="000000"/>
              </a:solidFill>
              <a:latin typeface="Times New Roman" panose="02020603050405020304" pitchFamily="18" charset="0"/>
              <a:ea typeface="Times New Roman" panose="02020603050405020304" pitchFamily="18" charset="0"/>
            </a:endParaRPr>
          </a:p>
          <a:p>
            <a:r>
              <a:rPr lang="de-DE" sz="1800" b="1" dirty="0">
                <a:solidFill>
                  <a:srgbClr val="000000"/>
                </a:solidFill>
                <a:effectLst/>
                <a:latin typeface="Arial" panose="020B0604020202020204" pitchFamily="34" charset="0"/>
                <a:ea typeface="Times New Roman" panose="02020603050405020304" pitchFamily="18" charset="0"/>
              </a:rPr>
              <a:t>KLYTÄMNESTRA.</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Ich will hinunter.</a:t>
            </a:r>
            <a:endParaRPr lang="el-GR" sz="1800" dirty="0">
              <a:effectLst/>
              <a:latin typeface="Times New Roman" panose="02020603050405020304" pitchFamily="18" charset="0"/>
              <a:ea typeface="Times New Roman" panose="02020603050405020304" pitchFamily="18" charset="0"/>
            </a:endParaRPr>
          </a:p>
          <a:p>
            <a:r>
              <a:rPr lang="de-DE" sz="1800" dirty="0" err="1">
                <a:solidFill>
                  <a:srgbClr val="000000"/>
                </a:solidFill>
                <a:effectLst/>
                <a:latin typeface="Arial" panose="020B0604020202020204" pitchFamily="34" charset="0"/>
                <a:ea typeface="Times New Roman" panose="02020603050405020304" pitchFamily="18" charset="0"/>
              </a:rPr>
              <a:t>Laßt</a:t>
            </a:r>
            <a:r>
              <a:rPr lang="de-DE" sz="1800" dirty="0">
                <a:solidFill>
                  <a:srgbClr val="000000"/>
                </a:solidFill>
                <a:effectLst/>
                <a:latin typeface="Arial" panose="020B0604020202020204" pitchFamily="34" charset="0"/>
                <a:ea typeface="Times New Roman" panose="02020603050405020304" pitchFamily="18" charset="0"/>
              </a:rPr>
              <a:t>, ich will mit ihr reden. Sie ist heute</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nicht widerlich. Sie redet wie ein Arzt.</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Die Stunden haben alles in der Hand.</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Ein jedes Ding kann ein erträgliches</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Gesicht uns zeigen nach dem </a:t>
            </a:r>
            <a:r>
              <a:rPr lang="de-DE" sz="1800" dirty="0" err="1">
                <a:solidFill>
                  <a:srgbClr val="000000"/>
                </a:solidFill>
                <a:effectLst/>
                <a:latin typeface="Arial" panose="020B0604020202020204" pitchFamily="34" charset="0"/>
                <a:ea typeface="Times New Roman" panose="02020603050405020304" pitchFamily="18" charset="0"/>
              </a:rPr>
              <a:t>gräßlichen</a:t>
            </a:r>
            <a:r>
              <a:rPr lang="de-DE" sz="1800" dirty="0">
                <a:solidFill>
                  <a:srgbClr val="000000"/>
                </a:solidFill>
                <a:effectLst/>
                <a:latin typeface="Arial" panose="020B0604020202020204" pitchFamily="34" charset="0"/>
                <a:ea typeface="Times New Roman" panose="02020603050405020304" pitchFamily="18" charset="0"/>
              </a:rPr>
              <a:t>.</a:t>
            </a:r>
            <a:endParaRPr lang="el-GR" sz="1800" dirty="0">
              <a:effectLst/>
              <a:latin typeface="Times New Roman" panose="02020603050405020304" pitchFamily="18" charset="0"/>
              <a:ea typeface="Times New Roman" panose="02020603050405020304" pitchFamily="18" charset="0"/>
            </a:endParaRPr>
          </a:p>
          <a:p>
            <a:endParaRPr lang="el-GR" dirty="0"/>
          </a:p>
        </p:txBody>
      </p:sp>
      <p:sp>
        <p:nvSpPr>
          <p:cNvPr id="4" name="Θέση περιεχομένου 3">
            <a:extLst>
              <a:ext uri="{FF2B5EF4-FFF2-40B4-BE49-F238E27FC236}">
                <a16:creationId xmlns:a16="http://schemas.microsoft.com/office/drawing/2014/main" id="{E497DB78-B35A-2FA6-D1DF-9D244AB9DBA4}"/>
              </a:ext>
            </a:extLst>
          </p:cNvPr>
          <p:cNvSpPr>
            <a:spLocks noGrp="1"/>
          </p:cNvSpPr>
          <p:nvPr>
            <p:ph sz="half" idx="2"/>
          </p:nvPr>
        </p:nvSpPr>
        <p:spPr/>
        <p:txBody>
          <a:bodyPr>
            <a:normAutofit fontScale="92500" lnSpcReduction="20000"/>
          </a:bodyPr>
          <a:lstStyle/>
          <a:p>
            <a:r>
              <a:rPr lang="de-DE" sz="1800" i="1" dirty="0">
                <a:solidFill>
                  <a:srgbClr val="000000"/>
                </a:solidFill>
                <a:effectLst/>
                <a:latin typeface="Arial" panose="020B0604020202020204" pitchFamily="34" charset="0"/>
                <a:ea typeface="Times New Roman" panose="02020603050405020304" pitchFamily="18" charset="0"/>
              </a:rPr>
              <a:t>Sie geht vom Fenster weg und erscheint in der Tür, die Vertraute an ihrer Seite, die Schleppträgerin hinter ihr, Fackeln hinter ihnen.</a:t>
            </a:r>
            <a:endParaRPr lang="el-GR" sz="1800" dirty="0">
              <a:effectLst/>
              <a:latin typeface="Times New Roman" panose="02020603050405020304" pitchFamily="18" charset="0"/>
              <a:ea typeface="Times New Roman" panose="02020603050405020304" pitchFamily="18" charset="0"/>
            </a:endParaRPr>
          </a:p>
          <a:p>
            <a:endParaRPr lang="de-DE" sz="1800" b="1" dirty="0">
              <a:solidFill>
                <a:srgbClr val="000000"/>
              </a:solidFill>
              <a:effectLst/>
              <a:latin typeface="Arial" panose="020B0604020202020204" pitchFamily="34" charset="0"/>
              <a:ea typeface="Times New Roman" panose="02020603050405020304" pitchFamily="18" charset="0"/>
            </a:endParaRPr>
          </a:p>
          <a:p>
            <a:r>
              <a:rPr lang="de-DE" sz="1800" b="1" dirty="0">
                <a:solidFill>
                  <a:srgbClr val="000000"/>
                </a:solidFill>
                <a:effectLst/>
                <a:latin typeface="Arial" panose="020B0604020202020204" pitchFamily="34" charset="0"/>
                <a:ea typeface="Times New Roman" panose="02020603050405020304" pitchFamily="18" charset="0"/>
              </a:rPr>
              <a:t>KLYTÄMNESTRA</a:t>
            </a:r>
            <a:r>
              <a:rPr lang="de-DE" sz="1800" dirty="0">
                <a:solidFill>
                  <a:srgbClr val="000000"/>
                </a:solidFill>
                <a:effectLst/>
                <a:latin typeface="Arial" panose="020B0604020202020204" pitchFamily="34" charset="0"/>
                <a:ea typeface="Times New Roman" panose="02020603050405020304" pitchFamily="18" charset="0"/>
              </a:rPr>
              <a:t> </a:t>
            </a:r>
            <a:r>
              <a:rPr lang="de-DE" sz="1800" i="1" dirty="0">
                <a:solidFill>
                  <a:srgbClr val="000000"/>
                </a:solidFill>
                <a:effectLst/>
                <a:latin typeface="Arial" panose="020B0604020202020204" pitchFamily="34" charset="0"/>
                <a:ea typeface="Times New Roman" panose="02020603050405020304" pitchFamily="18" charset="0"/>
              </a:rPr>
              <a:t>von der Türschwelle aus.</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Warum nennst du mich eine Göttin? Sprichst du</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aus Bosheit so? Nimm dich in acht. Es könnte</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der letzte Tag sein, </a:t>
            </a:r>
            <a:r>
              <a:rPr lang="de-DE" sz="1800" dirty="0" err="1">
                <a:solidFill>
                  <a:srgbClr val="000000"/>
                </a:solidFill>
                <a:effectLst/>
                <a:latin typeface="Arial" panose="020B0604020202020204" pitchFamily="34" charset="0"/>
                <a:ea typeface="Times New Roman" panose="02020603050405020304" pitchFamily="18" charset="0"/>
              </a:rPr>
              <a:t>daß</a:t>
            </a:r>
            <a:r>
              <a:rPr lang="de-DE" sz="1800" dirty="0">
                <a:solidFill>
                  <a:srgbClr val="000000"/>
                </a:solidFill>
                <a:effectLst/>
                <a:latin typeface="Arial" panose="020B0604020202020204" pitchFamily="34" charset="0"/>
                <a:ea typeface="Times New Roman" panose="02020603050405020304" pitchFamily="18" charset="0"/>
              </a:rPr>
              <a:t> du dieses Licht</a:t>
            </a:r>
          </a:p>
          <a:p>
            <a:r>
              <a:rPr lang="de-DE" sz="1800" dirty="0">
                <a:solidFill>
                  <a:srgbClr val="000000"/>
                </a:solidFill>
                <a:effectLst/>
                <a:latin typeface="Arial" panose="020B0604020202020204" pitchFamily="34" charset="0"/>
                <a:ea typeface="Times New Roman" panose="02020603050405020304" pitchFamily="18" charset="0"/>
              </a:rPr>
              <a:t>da siehst und diese freie Luft einatmest.</a:t>
            </a:r>
            <a:endParaRPr lang="el-GR" sz="1800" dirty="0">
              <a:effectLst/>
              <a:latin typeface="Times New Roman" panose="02020603050405020304" pitchFamily="18" charset="0"/>
              <a:ea typeface="Times New Roman" panose="02020603050405020304" pitchFamily="18" charset="0"/>
            </a:endParaRPr>
          </a:p>
          <a:p>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3013734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D55FD8-5A16-838D-4BCC-0DCD00CFB00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F2DF63C-8D5D-AF8B-6FD0-B698DF8D7624}"/>
              </a:ext>
            </a:extLst>
          </p:cNvPr>
          <p:cNvSpPr>
            <a:spLocks noGrp="1"/>
          </p:cNvSpPr>
          <p:nvPr>
            <p:ph sz="half" idx="1"/>
          </p:nvPr>
        </p:nvSpPr>
        <p:spPr/>
        <p:txBody>
          <a:bodyPr>
            <a:normAutofit fontScale="85000" lnSpcReduction="20000"/>
          </a:bodyPr>
          <a:lstStyle/>
          <a:p>
            <a:r>
              <a:rPr lang="de-DE" sz="1800" b="1" dirty="0">
                <a:solidFill>
                  <a:srgbClr val="000000"/>
                </a:solidFill>
                <a:effectLst/>
                <a:latin typeface="Arial" panose="020B0604020202020204" pitchFamily="34" charset="0"/>
                <a:ea typeface="Times New Roman" panose="02020603050405020304" pitchFamily="18" charset="0"/>
              </a:rPr>
              <a:t>ELEKTRA.</a:t>
            </a:r>
            <a:endParaRPr lang="el-GR" sz="1800" b="1"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Wahrhaftig, wenn du keine Göttin bist,</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wo sind dann Götter! Ich weiß auf der Welt</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nichts, was mich schaudern macht, als wie zu denken,</a:t>
            </a:r>
            <a:endParaRPr lang="el-GR" sz="1800" dirty="0">
              <a:effectLst/>
              <a:latin typeface="Times New Roman" panose="02020603050405020304" pitchFamily="18" charset="0"/>
              <a:ea typeface="Times New Roman" panose="02020603050405020304" pitchFamily="18" charset="0"/>
            </a:endParaRPr>
          </a:p>
          <a:p>
            <a:r>
              <a:rPr lang="de-DE" sz="1800" dirty="0" err="1">
                <a:solidFill>
                  <a:srgbClr val="000000"/>
                </a:solidFill>
                <a:effectLst/>
                <a:latin typeface="Arial" panose="020B0604020202020204" pitchFamily="34" charset="0"/>
                <a:ea typeface="Times New Roman" panose="02020603050405020304" pitchFamily="18" charset="0"/>
              </a:rPr>
              <a:t>daß</a:t>
            </a:r>
            <a:r>
              <a:rPr lang="de-DE" sz="1800" dirty="0">
                <a:solidFill>
                  <a:srgbClr val="000000"/>
                </a:solidFill>
                <a:effectLst/>
                <a:latin typeface="Arial" panose="020B0604020202020204" pitchFamily="34" charset="0"/>
                <a:ea typeface="Times New Roman" panose="02020603050405020304" pitchFamily="18" charset="0"/>
              </a:rPr>
              <a:t> dieser Leib </a:t>
            </a:r>
            <a:r>
              <a:rPr lang="de-DE" sz="1800" b="1" dirty="0">
                <a:solidFill>
                  <a:srgbClr val="000000"/>
                </a:solidFill>
                <a:effectLst/>
                <a:latin typeface="Arial" panose="020B0604020202020204" pitchFamily="34" charset="0"/>
                <a:ea typeface="Times New Roman" panose="02020603050405020304" pitchFamily="18" charset="0"/>
              </a:rPr>
              <a:t>das dunkle Tor</a:t>
            </a:r>
            <a:r>
              <a:rPr lang="de-DE" sz="1800" dirty="0">
                <a:solidFill>
                  <a:srgbClr val="000000"/>
                </a:solidFill>
                <a:effectLst/>
                <a:latin typeface="Arial" panose="020B0604020202020204" pitchFamily="34" charset="0"/>
                <a:ea typeface="Times New Roman" panose="02020603050405020304" pitchFamily="18" charset="0"/>
              </a:rPr>
              <a:t>, aus welchem</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ich an das Licht der Welt gekrochen bin.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Auf diesem Schoß bin ich gelegen, nackt?</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Zu diesen Brüsten hast du mich gehoben?</a:t>
            </a:r>
            <a:endParaRPr lang="el-GR" sz="1800" dirty="0">
              <a:effectLst/>
              <a:latin typeface="Times New Roman" panose="02020603050405020304" pitchFamily="18" charset="0"/>
              <a:ea typeface="Times New Roman" panose="02020603050405020304" pitchFamily="18" charset="0"/>
            </a:endParaRPr>
          </a:p>
          <a:p>
            <a:endParaRPr lang="el-GR" dirty="0"/>
          </a:p>
        </p:txBody>
      </p:sp>
      <p:sp>
        <p:nvSpPr>
          <p:cNvPr id="4" name="Θέση περιεχομένου 3">
            <a:extLst>
              <a:ext uri="{FF2B5EF4-FFF2-40B4-BE49-F238E27FC236}">
                <a16:creationId xmlns:a16="http://schemas.microsoft.com/office/drawing/2014/main" id="{B6F2A7AC-F66E-7F31-22A7-DB2A5C917337}"/>
              </a:ext>
            </a:extLst>
          </p:cNvPr>
          <p:cNvSpPr>
            <a:spLocks noGrp="1"/>
          </p:cNvSpPr>
          <p:nvPr>
            <p:ph sz="half" idx="2"/>
          </p:nvPr>
        </p:nvSpPr>
        <p:spPr/>
        <p:txBody>
          <a:bodyPr>
            <a:normAutofit fontScale="85000" lnSpcReduction="20000"/>
          </a:bodyPr>
          <a:lstStyle/>
          <a:p>
            <a:r>
              <a:rPr lang="de-DE" sz="1800" dirty="0">
                <a:solidFill>
                  <a:srgbClr val="000000"/>
                </a:solidFill>
                <a:effectLst/>
                <a:latin typeface="Arial" panose="020B0604020202020204" pitchFamily="34" charset="0"/>
                <a:ea typeface="Times New Roman" panose="02020603050405020304" pitchFamily="18" charset="0"/>
              </a:rPr>
              <a:t>So bin ich ja aus meines Vaters Grab</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herausgekrochen, hab gespielt in Windeln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auf meines Vaters Richtstatt! Du bist ja</a:t>
            </a:r>
            <a:endParaRPr lang="el-GR" sz="1800" dirty="0">
              <a:effectLst/>
              <a:latin typeface="Times New Roman" panose="02020603050405020304" pitchFamily="18" charset="0"/>
              <a:ea typeface="Times New Roman" panose="02020603050405020304" pitchFamily="18" charset="0"/>
            </a:endParaRPr>
          </a:p>
          <a:p>
            <a:r>
              <a:rPr lang="de-DE" sz="1800" u="sng" dirty="0">
                <a:solidFill>
                  <a:srgbClr val="000000"/>
                </a:solidFill>
                <a:effectLst/>
                <a:latin typeface="Arial" panose="020B0604020202020204" pitchFamily="34" charset="0"/>
                <a:ea typeface="Times New Roman" panose="02020603050405020304" pitchFamily="18" charset="0"/>
              </a:rPr>
              <a:t>wie ein </a:t>
            </a:r>
            <a:r>
              <a:rPr lang="de-DE" sz="1800" b="1" u="sng" dirty="0" err="1">
                <a:solidFill>
                  <a:srgbClr val="000000"/>
                </a:solidFill>
                <a:effectLst/>
                <a:latin typeface="Arial" panose="020B0604020202020204" pitchFamily="34" charset="0"/>
                <a:ea typeface="Times New Roman" panose="02020603050405020304" pitchFamily="18" charset="0"/>
              </a:rPr>
              <a:t>Koloß</a:t>
            </a:r>
            <a:r>
              <a:rPr lang="de-DE" sz="1800" b="1" u="sng" dirty="0">
                <a:solidFill>
                  <a:srgbClr val="000000"/>
                </a:solidFill>
                <a:effectLst/>
                <a:latin typeface="Arial" panose="020B0604020202020204" pitchFamily="34" charset="0"/>
                <a:ea typeface="Times New Roman" panose="02020603050405020304" pitchFamily="18" charset="0"/>
              </a:rPr>
              <a:t>, </a:t>
            </a:r>
            <a:r>
              <a:rPr lang="de-DE" sz="1800" u="sng" dirty="0">
                <a:solidFill>
                  <a:srgbClr val="000000"/>
                </a:solidFill>
                <a:effectLst/>
                <a:latin typeface="Arial" panose="020B0604020202020204" pitchFamily="34" charset="0"/>
                <a:ea typeface="Times New Roman" panose="02020603050405020304" pitchFamily="18" charset="0"/>
              </a:rPr>
              <a:t>aus dessen ehernen Händen</a:t>
            </a:r>
            <a:endParaRPr lang="el-GR" sz="1800" u="sng" dirty="0">
              <a:effectLst/>
              <a:latin typeface="Times New Roman" panose="02020603050405020304" pitchFamily="18" charset="0"/>
              <a:ea typeface="Times New Roman" panose="02020603050405020304" pitchFamily="18" charset="0"/>
            </a:endParaRPr>
          </a:p>
          <a:p>
            <a:r>
              <a:rPr lang="de-DE" sz="1800" u="sng" dirty="0">
                <a:solidFill>
                  <a:srgbClr val="000000"/>
                </a:solidFill>
                <a:effectLst/>
                <a:latin typeface="Arial" panose="020B0604020202020204" pitchFamily="34" charset="0"/>
                <a:ea typeface="Times New Roman" panose="02020603050405020304" pitchFamily="18" charset="0"/>
              </a:rPr>
              <a:t>ich nie entsprungen bin</a:t>
            </a:r>
            <a:r>
              <a:rPr lang="de-DE" sz="1800" dirty="0">
                <a:solidFill>
                  <a:srgbClr val="000000"/>
                </a:solidFill>
                <a:effectLst/>
                <a:latin typeface="Arial" panose="020B0604020202020204" pitchFamily="34" charset="0"/>
                <a:ea typeface="Times New Roman" panose="02020603050405020304" pitchFamily="18" charset="0"/>
              </a:rPr>
              <a:t>. Du hast mich ja</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am Zaum. Du bindest mich, an was du willst.</a:t>
            </a:r>
            <a:endParaRPr lang="el-GR" sz="1800" dirty="0">
              <a:effectLst/>
              <a:latin typeface="Times New Roman" panose="02020603050405020304" pitchFamily="18" charset="0"/>
              <a:ea typeface="Times New Roman" panose="02020603050405020304" pitchFamily="18" charset="0"/>
            </a:endParaRPr>
          </a:p>
          <a:p>
            <a:r>
              <a:rPr lang="de-DE" sz="1800" b="1" dirty="0">
                <a:solidFill>
                  <a:srgbClr val="000000"/>
                </a:solidFill>
                <a:effectLst/>
                <a:latin typeface="Arial" panose="020B0604020202020204" pitchFamily="34" charset="0"/>
                <a:ea typeface="Times New Roman" panose="02020603050405020304" pitchFamily="18" charset="0"/>
              </a:rPr>
              <a:t>Du hast mir </a:t>
            </a:r>
            <a:r>
              <a:rPr lang="de-DE" sz="1800" b="1" dirty="0" err="1">
                <a:solidFill>
                  <a:srgbClr val="000000"/>
                </a:solidFill>
                <a:effectLst/>
                <a:latin typeface="Arial" panose="020B0604020202020204" pitchFamily="34" charset="0"/>
                <a:ea typeface="Times New Roman" panose="02020603050405020304" pitchFamily="18" charset="0"/>
              </a:rPr>
              <a:t>ausgespieen</a:t>
            </a:r>
            <a:r>
              <a:rPr lang="de-DE" sz="1800" b="1" dirty="0">
                <a:solidFill>
                  <a:srgbClr val="000000"/>
                </a:solidFill>
                <a:effectLst/>
                <a:latin typeface="Arial" panose="020B0604020202020204" pitchFamily="34" charset="0"/>
                <a:ea typeface="Times New Roman" panose="02020603050405020304" pitchFamily="18" charset="0"/>
              </a:rPr>
              <a:t>, wie das Meer,</a:t>
            </a:r>
            <a:endParaRPr lang="el-GR" sz="1800" b="1" dirty="0">
              <a:effectLst/>
              <a:latin typeface="Times New Roman" panose="02020603050405020304" pitchFamily="18" charset="0"/>
              <a:ea typeface="Times New Roman" panose="02020603050405020304" pitchFamily="18" charset="0"/>
            </a:endParaRPr>
          </a:p>
          <a:p>
            <a:r>
              <a:rPr lang="de-DE" sz="1800" b="1" dirty="0">
                <a:solidFill>
                  <a:srgbClr val="000000"/>
                </a:solidFill>
                <a:effectLst/>
                <a:latin typeface="Arial" panose="020B0604020202020204" pitchFamily="34" charset="0"/>
                <a:ea typeface="Times New Roman" panose="02020603050405020304" pitchFamily="18" charset="0"/>
              </a:rPr>
              <a:t>ein Leben, einen Vater und Geschwister:</a:t>
            </a:r>
            <a:endParaRPr lang="el-GR" sz="1800" b="1" dirty="0">
              <a:effectLst/>
              <a:latin typeface="Times New Roman" panose="02020603050405020304" pitchFamily="18" charset="0"/>
              <a:ea typeface="Times New Roman" panose="02020603050405020304" pitchFamily="18" charset="0"/>
            </a:endParaRPr>
          </a:p>
          <a:p>
            <a:r>
              <a:rPr lang="de-DE" sz="1800" b="1" dirty="0">
                <a:solidFill>
                  <a:srgbClr val="000000"/>
                </a:solidFill>
                <a:effectLst/>
                <a:latin typeface="Arial" panose="020B0604020202020204" pitchFamily="34" charset="0"/>
                <a:ea typeface="Times New Roman" panose="02020603050405020304" pitchFamily="18" charset="0"/>
              </a:rPr>
              <a:t>und hast hinabgeschlungen, wie das Meer,</a:t>
            </a:r>
            <a:endParaRPr lang="el-GR" sz="1800" b="1" dirty="0">
              <a:effectLst/>
              <a:latin typeface="Times New Roman" panose="02020603050405020304" pitchFamily="18" charset="0"/>
              <a:ea typeface="Times New Roman" panose="02020603050405020304" pitchFamily="18" charset="0"/>
            </a:endParaRPr>
          </a:p>
          <a:p>
            <a:r>
              <a:rPr lang="de-DE" sz="1800" b="1" dirty="0">
                <a:solidFill>
                  <a:srgbClr val="000000"/>
                </a:solidFill>
                <a:effectLst/>
                <a:latin typeface="Arial" panose="020B0604020202020204" pitchFamily="34" charset="0"/>
                <a:ea typeface="Times New Roman" panose="02020603050405020304" pitchFamily="18" charset="0"/>
              </a:rPr>
              <a:t>ein Leben, einen Vater und Geschwister.</a:t>
            </a:r>
            <a:endParaRPr lang="el-GR" sz="1800" b="1"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Ich weiß nicht, wie ich jemals sterben sollte –</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als daran, </a:t>
            </a:r>
            <a:r>
              <a:rPr lang="de-DE" sz="1800" dirty="0" err="1">
                <a:solidFill>
                  <a:srgbClr val="000000"/>
                </a:solidFill>
                <a:effectLst/>
                <a:latin typeface="Arial" panose="020B0604020202020204" pitchFamily="34" charset="0"/>
                <a:ea typeface="Times New Roman" panose="02020603050405020304" pitchFamily="18" charset="0"/>
              </a:rPr>
              <a:t>daß</a:t>
            </a:r>
            <a:r>
              <a:rPr lang="de-DE" sz="1800" dirty="0">
                <a:solidFill>
                  <a:srgbClr val="000000"/>
                </a:solidFill>
                <a:effectLst/>
                <a:latin typeface="Arial" panose="020B0604020202020204" pitchFamily="34" charset="0"/>
                <a:ea typeface="Times New Roman" panose="02020603050405020304" pitchFamily="18" charset="0"/>
              </a:rPr>
              <a:t> du stürbest.</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206380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714DAD-8B85-054C-12DF-3EBD676DCA8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D0524F89-B0A7-6A57-221B-5C6E4F0B5FED}"/>
              </a:ext>
            </a:extLst>
          </p:cNvPr>
          <p:cNvSpPr>
            <a:spLocks noGrp="1"/>
          </p:cNvSpPr>
          <p:nvPr>
            <p:ph sz="half" idx="1"/>
          </p:nvPr>
        </p:nvSpPr>
        <p:spPr/>
        <p:txBody>
          <a:bodyPr>
            <a:normAutofit fontScale="70000" lnSpcReduction="20000"/>
          </a:bodyPr>
          <a:lstStyle/>
          <a:p>
            <a:r>
              <a:rPr lang="en-US" dirty="0"/>
              <a:t>[…]</a:t>
            </a:r>
          </a:p>
          <a:p>
            <a:pPr algn="l"/>
            <a:r>
              <a:rPr lang="de-DE" b="0" i="0" dirty="0">
                <a:solidFill>
                  <a:srgbClr val="000000"/>
                </a:solidFill>
                <a:effectLst/>
                <a:latin typeface="arial" panose="020B0604020202020204" pitchFamily="34" charset="0"/>
              </a:rPr>
              <a:t>DIE VERTRAUTE.</a:t>
            </a:r>
          </a:p>
          <a:p>
            <a:pPr algn="l"/>
            <a:r>
              <a:rPr lang="de-DE" b="0" i="0" dirty="0">
                <a:solidFill>
                  <a:srgbClr val="000000"/>
                </a:solidFill>
                <a:effectLst/>
                <a:latin typeface="arial" panose="020B0604020202020204" pitchFamily="34" charset="0"/>
              </a:rPr>
              <a:t>Sie redet</a:t>
            </a:r>
          </a:p>
          <a:p>
            <a:pPr algn="l"/>
            <a:r>
              <a:rPr lang="de-DE" b="0" i="0" dirty="0">
                <a:solidFill>
                  <a:srgbClr val="000000"/>
                </a:solidFill>
                <a:effectLst/>
                <a:latin typeface="arial" panose="020B0604020202020204" pitchFamily="34" charset="0"/>
              </a:rPr>
              <a:t>nicht, wie </a:t>
            </a:r>
            <a:r>
              <a:rPr lang="de-DE" b="0" i="0" dirty="0" err="1">
                <a:solidFill>
                  <a:srgbClr val="000000"/>
                </a:solidFill>
                <a:effectLst/>
                <a:latin typeface="arial" panose="020B0604020202020204" pitchFamily="34" charset="0"/>
              </a:rPr>
              <a:t>sies</a:t>
            </a:r>
            <a:r>
              <a:rPr lang="de-DE" b="0" i="0" dirty="0">
                <a:solidFill>
                  <a:srgbClr val="000000"/>
                </a:solidFill>
                <a:effectLst/>
                <a:latin typeface="arial" panose="020B0604020202020204" pitchFamily="34" charset="0"/>
              </a:rPr>
              <a:t> meint.</a:t>
            </a:r>
          </a:p>
          <a:p>
            <a:pPr algn="l"/>
            <a:r>
              <a:rPr lang="de-DE" b="0" i="0" dirty="0">
                <a:solidFill>
                  <a:srgbClr val="000000"/>
                </a:solidFill>
                <a:effectLst/>
                <a:latin typeface="arial" panose="020B0604020202020204" pitchFamily="34" charset="0"/>
              </a:rPr>
              <a:t>DIE SCHLEPPTRÄGERIN.</a:t>
            </a:r>
          </a:p>
          <a:p>
            <a:pPr algn="l"/>
            <a:r>
              <a:rPr lang="de-DE" b="0" i="0" dirty="0">
                <a:solidFill>
                  <a:srgbClr val="000000"/>
                </a:solidFill>
                <a:effectLst/>
                <a:latin typeface="arial" panose="020B0604020202020204" pitchFamily="34" charset="0"/>
              </a:rPr>
              <a:t>Ein jedes Wort ist Falschheit.</a:t>
            </a:r>
          </a:p>
          <a:p>
            <a:pPr algn="l"/>
            <a:r>
              <a:rPr lang="de-DE" b="0" i="0" dirty="0">
                <a:solidFill>
                  <a:srgbClr val="000000"/>
                </a:solidFill>
                <a:effectLst/>
                <a:latin typeface="arial" panose="020B0604020202020204" pitchFamily="34" charset="0"/>
              </a:rPr>
              <a:t>KLYTÄMNESTRA </a:t>
            </a:r>
            <a:r>
              <a:rPr lang="de-DE" b="0" i="1" dirty="0">
                <a:solidFill>
                  <a:srgbClr val="000000"/>
                </a:solidFill>
                <a:effectLst/>
                <a:latin typeface="arial" panose="020B0604020202020204" pitchFamily="34" charset="0"/>
              </a:rPr>
              <a:t>zornig.</a:t>
            </a:r>
            <a:endParaRPr lang="de-DE" b="0" i="0" dirty="0">
              <a:solidFill>
                <a:srgbClr val="000000"/>
              </a:solidFill>
              <a:effectLst/>
              <a:latin typeface="arial" panose="020B0604020202020204" pitchFamily="34" charset="0"/>
            </a:endParaRPr>
          </a:p>
          <a:p>
            <a:pPr algn="l"/>
            <a:r>
              <a:rPr lang="de-DE" b="0" i="0" u="sng" dirty="0">
                <a:solidFill>
                  <a:srgbClr val="000000"/>
                </a:solidFill>
                <a:effectLst/>
                <a:latin typeface="arial" panose="020B0604020202020204" pitchFamily="34" charset="0"/>
              </a:rPr>
              <a:t>I</a:t>
            </a:r>
            <a:r>
              <a:rPr lang="de-DE" b="0" i="0" u="sng" dirty="0">
                <a:solidFill>
                  <a:srgbClr val="0070C0"/>
                </a:solidFill>
                <a:effectLst/>
                <a:latin typeface="arial" panose="020B0604020202020204" pitchFamily="34" charset="0"/>
              </a:rPr>
              <a:t>ch will nichts hören. Was aus euch herauskommt,</a:t>
            </a:r>
          </a:p>
          <a:p>
            <a:pPr algn="l"/>
            <a:r>
              <a:rPr lang="de-DE" b="0" i="0" u="sng" dirty="0">
                <a:solidFill>
                  <a:srgbClr val="0070C0"/>
                </a:solidFill>
                <a:effectLst/>
                <a:latin typeface="arial" panose="020B0604020202020204" pitchFamily="34" charset="0"/>
              </a:rPr>
              <a:t>ist nur der Atem des </a:t>
            </a:r>
            <a:r>
              <a:rPr lang="de-DE" b="0" i="0" u="sng" dirty="0" err="1">
                <a:solidFill>
                  <a:srgbClr val="0070C0"/>
                </a:solidFill>
                <a:effectLst/>
                <a:latin typeface="arial" panose="020B0604020202020204" pitchFamily="34" charset="0"/>
              </a:rPr>
              <a:t>Ägisth</a:t>
            </a:r>
            <a:r>
              <a:rPr lang="de-DE" b="0" i="0" u="sng" dirty="0">
                <a:solidFill>
                  <a:srgbClr val="0070C0"/>
                </a:solidFill>
                <a:effectLst/>
                <a:latin typeface="arial" panose="020B0604020202020204" pitchFamily="34" charset="0"/>
              </a:rPr>
              <a:t>. Ich will nicht</a:t>
            </a:r>
          </a:p>
          <a:p>
            <a:pPr algn="l"/>
            <a:r>
              <a:rPr lang="de-DE" b="0" i="0" u="sng" dirty="0">
                <a:solidFill>
                  <a:srgbClr val="0070C0"/>
                </a:solidFill>
                <a:effectLst/>
                <a:latin typeface="arial" panose="020B0604020202020204" pitchFamily="34" charset="0"/>
              </a:rPr>
              <a:t>an allem nörgeln. Wenn sie zu mir redet,</a:t>
            </a:r>
          </a:p>
          <a:p>
            <a:pPr algn="l"/>
            <a:r>
              <a:rPr lang="de-DE" b="0" i="0" dirty="0">
                <a:solidFill>
                  <a:srgbClr val="000000"/>
                </a:solidFill>
                <a:effectLst/>
                <a:latin typeface="arial" panose="020B0604020202020204" pitchFamily="34" charset="0"/>
              </a:rPr>
              <a:t>was mich zu hören freut, so will ich horchen,</a:t>
            </a:r>
          </a:p>
          <a:p>
            <a:pPr algn="l"/>
            <a:r>
              <a:rPr lang="de-DE" b="0" i="0" dirty="0">
                <a:solidFill>
                  <a:srgbClr val="000000"/>
                </a:solidFill>
                <a:effectLst/>
                <a:latin typeface="arial" panose="020B0604020202020204" pitchFamily="34" charset="0"/>
              </a:rPr>
              <a:t>auf was sie redet.</a:t>
            </a:r>
          </a:p>
          <a:p>
            <a:endParaRPr lang="el-GR" dirty="0"/>
          </a:p>
        </p:txBody>
      </p:sp>
      <p:sp>
        <p:nvSpPr>
          <p:cNvPr id="4" name="Θέση περιεχομένου 3">
            <a:extLst>
              <a:ext uri="{FF2B5EF4-FFF2-40B4-BE49-F238E27FC236}">
                <a16:creationId xmlns:a16="http://schemas.microsoft.com/office/drawing/2014/main" id="{579646DC-0B0D-C0CA-9109-B2A303A94B20}"/>
              </a:ext>
            </a:extLst>
          </p:cNvPr>
          <p:cNvSpPr>
            <a:spLocks noGrp="1"/>
          </p:cNvSpPr>
          <p:nvPr>
            <p:ph sz="half" idx="2"/>
          </p:nvPr>
        </p:nvSpPr>
        <p:spPr/>
        <p:txBody>
          <a:bodyPr>
            <a:normAutofit fontScale="70000" lnSpcReduction="20000"/>
          </a:bodyPr>
          <a:lstStyle/>
          <a:p>
            <a:r>
              <a:rPr lang="en-US" dirty="0"/>
              <a:t>[…]</a:t>
            </a:r>
          </a:p>
          <a:p>
            <a:pPr algn="l"/>
            <a:r>
              <a:rPr lang="de-DE" b="0" i="0" dirty="0" err="1">
                <a:solidFill>
                  <a:srgbClr val="000000"/>
                </a:solidFill>
                <a:effectLst/>
                <a:latin typeface="arial" panose="020B0604020202020204" pitchFamily="34" charset="0"/>
              </a:rPr>
              <a:t>Laßt</a:t>
            </a:r>
            <a:r>
              <a:rPr lang="de-DE" b="0" i="0" dirty="0">
                <a:solidFill>
                  <a:srgbClr val="000000"/>
                </a:solidFill>
                <a:effectLst/>
                <a:latin typeface="arial" panose="020B0604020202020204" pitchFamily="34" charset="0"/>
              </a:rPr>
              <a:t> mich allein mit ihr.</a:t>
            </a:r>
          </a:p>
          <a:p>
            <a:pPr algn="ctr"/>
            <a:br>
              <a:rPr lang="de-DE" sz="2900" dirty="0"/>
            </a:br>
            <a:r>
              <a:rPr lang="de-DE" sz="2900" b="0" i="1" dirty="0">
                <a:solidFill>
                  <a:srgbClr val="000000"/>
                </a:solidFill>
                <a:effectLst/>
                <a:latin typeface="arial" panose="020B0604020202020204" pitchFamily="34" charset="0"/>
              </a:rPr>
              <a:t>Ungeduldig weist sie mit dem Stock die Vertraute und die Schleppträgerin ins Haus. Diese verschwinden zögernd in der Tür. Auch die Fackeln verschwinden, und nur aus dem Innern des Hauses fällt ein schwacher Schein durch den Flur auf den Hof und streift hie und da die Gestalten der beiden Frauen.</a:t>
            </a:r>
            <a:endParaRPr lang="de-DE" sz="2900" b="0" i="0" dirty="0">
              <a:solidFill>
                <a:srgbClr val="000000"/>
              </a:solidFill>
              <a:effectLst/>
              <a:latin typeface="arial" panose="020B0604020202020204" pitchFamily="34" charset="0"/>
            </a:endParaRPr>
          </a:p>
          <a:p>
            <a:endParaRPr lang="el-GR" dirty="0"/>
          </a:p>
        </p:txBody>
      </p:sp>
    </p:spTree>
    <p:extLst>
      <p:ext uri="{BB962C8B-B14F-4D97-AF65-F5344CB8AC3E}">
        <p14:creationId xmlns:p14="http://schemas.microsoft.com/office/powerpoint/2010/main" val="3659182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F026F2-CF81-7C2E-97C9-4DB6C251FDB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DC6755B-4FE0-D938-10BA-441C7BC4607B}"/>
              </a:ext>
            </a:extLst>
          </p:cNvPr>
          <p:cNvSpPr>
            <a:spLocks noGrp="1"/>
          </p:cNvSpPr>
          <p:nvPr>
            <p:ph sz="half" idx="1"/>
          </p:nvPr>
        </p:nvSpPr>
        <p:spPr/>
        <p:txBody>
          <a:bodyPr>
            <a:normAutofit fontScale="92500" lnSpcReduction="20000"/>
          </a:bodyPr>
          <a:lstStyle/>
          <a:p>
            <a:pPr algn="l"/>
            <a:r>
              <a:rPr lang="de-DE" b="0" i="0" dirty="0">
                <a:solidFill>
                  <a:srgbClr val="000000"/>
                </a:solidFill>
                <a:effectLst/>
                <a:latin typeface="arial" panose="020B0604020202020204" pitchFamily="34" charset="0"/>
              </a:rPr>
              <a:t>KLYTÄMNESTRA </a:t>
            </a:r>
            <a:r>
              <a:rPr lang="de-DE" b="0" i="1" dirty="0">
                <a:solidFill>
                  <a:srgbClr val="000000"/>
                </a:solidFill>
                <a:effectLst/>
                <a:latin typeface="arial" panose="020B0604020202020204" pitchFamily="34" charset="0"/>
              </a:rPr>
              <a:t>nach einer Pause.</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Ich habe keine guten Nächte. Weißt du</a:t>
            </a:r>
          </a:p>
          <a:p>
            <a:pPr algn="l"/>
            <a:r>
              <a:rPr lang="de-DE" b="0" i="0" dirty="0">
                <a:solidFill>
                  <a:srgbClr val="000000"/>
                </a:solidFill>
                <a:effectLst/>
                <a:latin typeface="arial" panose="020B0604020202020204" pitchFamily="34" charset="0"/>
              </a:rPr>
              <a:t>kein Mittel gegen Träume?</a:t>
            </a:r>
          </a:p>
          <a:p>
            <a:pPr algn="l"/>
            <a:r>
              <a:rPr lang="de-DE" b="0" i="0" dirty="0">
                <a:solidFill>
                  <a:srgbClr val="000000"/>
                </a:solidFill>
                <a:effectLst/>
                <a:latin typeface="arial" panose="020B0604020202020204" pitchFamily="34" charset="0"/>
              </a:rPr>
              <a:t>ELEKTRA </a:t>
            </a:r>
            <a:r>
              <a:rPr lang="de-DE" b="0" i="1" dirty="0">
                <a:solidFill>
                  <a:srgbClr val="000000"/>
                </a:solidFill>
                <a:effectLst/>
                <a:latin typeface="arial" panose="020B0604020202020204" pitchFamily="34" charset="0"/>
              </a:rPr>
              <a:t>näher rückend.</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Träumst du, Mutter?</a:t>
            </a:r>
          </a:p>
          <a:p>
            <a:pPr algn="l"/>
            <a:r>
              <a:rPr lang="de-DE" b="0" i="0" dirty="0">
                <a:solidFill>
                  <a:srgbClr val="000000"/>
                </a:solidFill>
                <a:effectLst/>
                <a:latin typeface="arial" panose="020B0604020202020204" pitchFamily="34" charset="0"/>
              </a:rPr>
              <a:t>KLYTÄMNESTRA.</a:t>
            </a:r>
          </a:p>
          <a:p>
            <a:pPr algn="l"/>
            <a:r>
              <a:rPr lang="de-DE" b="0" i="0" dirty="0">
                <a:solidFill>
                  <a:srgbClr val="000000"/>
                </a:solidFill>
                <a:effectLst/>
                <a:latin typeface="arial" panose="020B0604020202020204" pitchFamily="34" charset="0"/>
              </a:rPr>
              <a:t>Hast du nicht andre Worte, mich zu trösten?</a:t>
            </a:r>
          </a:p>
          <a:p>
            <a:pPr algn="l"/>
            <a:r>
              <a:rPr lang="de-DE" b="0" i="0" dirty="0" err="1">
                <a:solidFill>
                  <a:srgbClr val="000000"/>
                </a:solidFill>
                <a:effectLst/>
                <a:latin typeface="arial" panose="020B0604020202020204" pitchFamily="34" charset="0"/>
              </a:rPr>
              <a:t>Laß</a:t>
            </a:r>
            <a:r>
              <a:rPr lang="de-DE" b="0" i="0" dirty="0">
                <a:solidFill>
                  <a:srgbClr val="000000"/>
                </a:solidFill>
                <a:effectLst/>
                <a:latin typeface="arial" panose="020B0604020202020204" pitchFamily="34" charset="0"/>
              </a:rPr>
              <a:t> deine Zunge los. Ich träume, ja.</a:t>
            </a:r>
          </a:p>
          <a:p>
            <a:pPr algn="l"/>
            <a:r>
              <a:rPr lang="de-DE" b="0" i="0" dirty="0">
                <a:solidFill>
                  <a:srgbClr val="000000"/>
                </a:solidFill>
                <a:effectLst/>
                <a:latin typeface="arial" panose="020B0604020202020204" pitchFamily="34" charset="0"/>
              </a:rPr>
              <a:t>Wer älter wird, der träumt. Allein es </a:t>
            </a:r>
            <a:r>
              <a:rPr lang="de-DE" b="0" i="0" dirty="0" err="1">
                <a:solidFill>
                  <a:srgbClr val="000000"/>
                </a:solidFill>
                <a:effectLst/>
                <a:latin typeface="arial" panose="020B0604020202020204" pitchFamily="34" charset="0"/>
              </a:rPr>
              <a:t>läßt</a:t>
            </a:r>
            <a:r>
              <a:rPr lang="de-DE" b="0" i="0" dirty="0">
                <a:solidFill>
                  <a:srgbClr val="000000"/>
                </a:solidFill>
                <a:effectLst/>
                <a:latin typeface="arial" panose="020B0604020202020204" pitchFamily="34" charset="0"/>
              </a:rPr>
              <a:t> sich</a:t>
            </a:r>
          </a:p>
          <a:p>
            <a:pPr algn="l"/>
            <a:r>
              <a:rPr lang="de-DE" b="0" i="0" dirty="0">
                <a:solidFill>
                  <a:srgbClr val="000000"/>
                </a:solidFill>
                <a:effectLst/>
                <a:latin typeface="arial" panose="020B0604020202020204" pitchFamily="34" charset="0"/>
              </a:rPr>
              <a:t>vertreiben. Warum stehst du so im Dunkel?</a:t>
            </a:r>
          </a:p>
          <a:p>
            <a:endParaRPr lang="el-GR" dirty="0"/>
          </a:p>
        </p:txBody>
      </p:sp>
      <p:sp>
        <p:nvSpPr>
          <p:cNvPr id="4" name="Θέση περιεχομένου 3">
            <a:extLst>
              <a:ext uri="{FF2B5EF4-FFF2-40B4-BE49-F238E27FC236}">
                <a16:creationId xmlns:a16="http://schemas.microsoft.com/office/drawing/2014/main" id="{015736A9-3740-CD9D-332A-EA01A5C3390E}"/>
              </a:ext>
            </a:extLst>
          </p:cNvPr>
          <p:cNvSpPr>
            <a:spLocks noGrp="1"/>
          </p:cNvSpPr>
          <p:nvPr>
            <p:ph sz="half" idx="2"/>
          </p:nvPr>
        </p:nvSpPr>
        <p:spPr/>
        <p:txBody>
          <a:bodyPr>
            <a:normAutofit fontScale="92500" lnSpcReduction="20000"/>
          </a:bodyPr>
          <a:lstStyle/>
          <a:p>
            <a:r>
              <a:rPr lang="en-US" dirty="0"/>
              <a:t>[…]</a:t>
            </a:r>
          </a:p>
          <a:p>
            <a:pPr algn="l"/>
            <a:r>
              <a:rPr lang="de-DE" b="0" i="0" dirty="0">
                <a:solidFill>
                  <a:srgbClr val="000000"/>
                </a:solidFill>
                <a:effectLst/>
                <a:latin typeface="arial" panose="020B0604020202020204" pitchFamily="34" charset="0"/>
              </a:rPr>
              <a:t>Wenn du nur wolltest,</a:t>
            </a:r>
          </a:p>
          <a:p>
            <a:pPr algn="l"/>
            <a:r>
              <a:rPr lang="de-DE" b="0" i="0" dirty="0">
                <a:solidFill>
                  <a:srgbClr val="000000"/>
                </a:solidFill>
                <a:effectLst/>
                <a:latin typeface="arial" panose="020B0604020202020204" pitchFamily="34" charset="0"/>
              </a:rPr>
              <a:t>du könntest etwas sagen, das mir nützt.</a:t>
            </a:r>
          </a:p>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Ich, Mutter, ich?</a:t>
            </a:r>
          </a:p>
          <a:p>
            <a:endParaRPr lang="el-GR" dirty="0"/>
          </a:p>
        </p:txBody>
      </p:sp>
    </p:spTree>
    <p:extLst>
      <p:ext uri="{BB962C8B-B14F-4D97-AF65-F5344CB8AC3E}">
        <p14:creationId xmlns:p14="http://schemas.microsoft.com/office/powerpoint/2010/main" val="4151340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CC2D8F-AB0E-184E-C3C5-5FA1CED8864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67F6B70-C43B-9726-C63C-A610D0633F34}"/>
              </a:ext>
            </a:extLst>
          </p:cNvPr>
          <p:cNvSpPr>
            <a:spLocks noGrp="1"/>
          </p:cNvSpPr>
          <p:nvPr>
            <p:ph sz="half" idx="1"/>
          </p:nvPr>
        </p:nvSpPr>
        <p:spPr/>
        <p:txBody>
          <a:bodyPr>
            <a:normAutofit fontScale="92500" lnSpcReduction="20000"/>
          </a:bodyPr>
          <a:lstStyle/>
          <a:p>
            <a:pPr>
              <a:lnSpc>
                <a:spcPts val="1800"/>
              </a:lnSpc>
            </a:pPr>
            <a:r>
              <a:rPr lang="de-DE" sz="1800" b="1" dirty="0">
                <a:solidFill>
                  <a:srgbClr val="000000"/>
                </a:solidFill>
                <a:effectLst/>
                <a:latin typeface="Arial" panose="020B0604020202020204" pitchFamily="34" charset="0"/>
                <a:ea typeface="Times New Roman" panose="02020603050405020304" pitchFamily="18" charset="0"/>
              </a:rPr>
              <a:t>KLYTÄMNESTRA.</a:t>
            </a:r>
            <a:endParaRPr lang="el-GR" sz="1800" dirty="0">
              <a:effectLst/>
              <a:latin typeface="Times New Roman" panose="02020603050405020304" pitchFamily="18" charset="0"/>
              <a:ea typeface="Times New Roman" panose="02020603050405020304" pitchFamily="18" charset="0"/>
            </a:endParaRPr>
          </a:p>
          <a:p>
            <a:r>
              <a:rPr lang="de-DE" sz="1800" u="sng" dirty="0">
                <a:solidFill>
                  <a:srgbClr val="0070C0"/>
                </a:solidFill>
                <a:effectLst/>
                <a:latin typeface="Arial" panose="020B0604020202020204" pitchFamily="34" charset="0"/>
                <a:ea typeface="Times New Roman" panose="02020603050405020304" pitchFamily="18" charset="0"/>
              </a:rPr>
              <a:t>Ja, du! denn du bist klug.</a:t>
            </a:r>
            <a:endParaRPr lang="el-GR" sz="1800" u="sng" dirty="0">
              <a:solidFill>
                <a:srgbClr val="0070C0"/>
              </a:solidFill>
              <a:effectLst/>
              <a:latin typeface="Times New Roman" panose="02020603050405020304" pitchFamily="18" charset="0"/>
              <a:ea typeface="Times New Roman" panose="02020603050405020304" pitchFamily="18" charset="0"/>
            </a:endParaRPr>
          </a:p>
          <a:p>
            <a:r>
              <a:rPr lang="de-DE" sz="1800" u="sng" dirty="0">
                <a:solidFill>
                  <a:srgbClr val="0070C0"/>
                </a:solidFill>
                <a:effectLst/>
                <a:latin typeface="Arial" panose="020B0604020202020204" pitchFamily="34" charset="0"/>
                <a:ea typeface="Times New Roman" panose="02020603050405020304" pitchFamily="18" charset="0"/>
              </a:rPr>
              <a:t>In deinem Kopf ist alles stark. </a:t>
            </a:r>
            <a:r>
              <a:rPr lang="de-DE" sz="1800" dirty="0">
                <a:solidFill>
                  <a:srgbClr val="000000"/>
                </a:solidFill>
                <a:effectLst/>
                <a:latin typeface="Arial" panose="020B0604020202020204" pitchFamily="34" charset="0"/>
                <a:ea typeface="Times New Roman" panose="02020603050405020304" pitchFamily="18" charset="0"/>
              </a:rPr>
              <a:t>Du redest</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von alten Dingen so, wie wenn sie gestern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geschehen wären. Aber ich bin morsch.</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Ich denke, aber alles türmt sich mir</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eins übers andre</a:t>
            </a:r>
            <a:r>
              <a:rPr lang="de-DE" sz="1800" u="sng" dirty="0">
                <a:solidFill>
                  <a:srgbClr val="000000"/>
                </a:solidFill>
                <a:effectLst/>
                <a:latin typeface="Arial" panose="020B0604020202020204" pitchFamily="34" charset="0"/>
                <a:ea typeface="Times New Roman" panose="02020603050405020304" pitchFamily="18" charset="0"/>
              </a:rPr>
              <a:t>. </a:t>
            </a:r>
            <a:r>
              <a:rPr lang="de-DE" sz="1800" u="sng" dirty="0">
                <a:solidFill>
                  <a:srgbClr val="0070C0"/>
                </a:solidFill>
                <a:effectLst/>
                <a:latin typeface="Arial" panose="020B0604020202020204" pitchFamily="34" charset="0"/>
                <a:ea typeface="Times New Roman" panose="02020603050405020304" pitchFamily="18" charset="0"/>
              </a:rPr>
              <a:t>Und ich tu den Mund auf,</a:t>
            </a:r>
            <a:endParaRPr lang="el-GR" sz="1800" u="sng" dirty="0">
              <a:solidFill>
                <a:srgbClr val="0070C0"/>
              </a:solidFill>
              <a:effectLst/>
              <a:latin typeface="Times New Roman" panose="02020603050405020304" pitchFamily="18" charset="0"/>
              <a:ea typeface="Times New Roman" panose="02020603050405020304" pitchFamily="18" charset="0"/>
            </a:endParaRPr>
          </a:p>
          <a:p>
            <a:r>
              <a:rPr lang="de-DE" sz="1800" u="sng" dirty="0">
                <a:solidFill>
                  <a:srgbClr val="0070C0"/>
                </a:solidFill>
                <a:effectLst/>
                <a:latin typeface="Arial" panose="020B0604020202020204" pitchFamily="34" charset="0"/>
                <a:ea typeface="Times New Roman" panose="02020603050405020304" pitchFamily="18" charset="0"/>
              </a:rPr>
              <a:t>da schreit </a:t>
            </a:r>
            <a:r>
              <a:rPr lang="de-DE" sz="1800" u="sng" dirty="0" err="1">
                <a:solidFill>
                  <a:srgbClr val="0070C0"/>
                </a:solidFill>
                <a:effectLst/>
                <a:latin typeface="Arial" panose="020B0604020202020204" pitchFamily="34" charset="0"/>
                <a:ea typeface="Times New Roman" panose="02020603050405020304" pitchFamily="18" charset="0"/>
              </a:rPr>
              <a:t>Ägisth</a:t>
            </a:r>
            <a:r>
              <a:rPr lang="de-DE" sz="1800" u="sng" dirty="0">
                <a:solidFill>
                  <a:srgbClr val="0070C0"/>
                </a:solidFill>
                <a:effectLst/>
                <a:latin typeface="Arial" panose="020B0604020202020204" pitchFamily="34" charset="0"/>
                <a:ea typeface="Times New Roman" panose="02020603050405020304" pitchFamily="18" charset="0"/>
              </a:rPr>
              <a:t>, und was er schreit, das ist mir</a:t>
            </a:r>
            <a:endParaRPr lang="el-GR" sz="1800" u="sng" dirty="0">
              <a:solidFill>
                <a:srgbClr val="0070C0"/>
              </a:solidFill>
              <a:effectLst/>
              <a:latin typeface="Times New Roman" panose="02020603050405020304" pitchFamily="18" charset="0"/>
              <a:ea typeface="Times New Roman" panose="02020603050405020304" pitchFamily="18" charset="0"/>
            </a:endParaRPr>
          </a:p>
          <a:p>
            <a:r>
              <a:rPr lang="de-DE" sz="1800" u="sng" dirty="0" err="1">
                <a:solidFill>
                  <a:srgbClr val="0070C0"/>
                </a:solidFill>
                <a:effectLst/>
                <a:latin typeface="Arial" panose="020B0604020202020204" pitchFamily="34" charset="0"/>
                <a:ea typeface="Times New Roman" panose="02020603050405020304" pitchFamily="18" charset="0"/>
              </a:rPr>
              <a:t>verhaßt</a:t>
            </a:r>
            <a:r>
              <a:rPr lang="de-DE" sz="1800" u="sng" dirty="0">
                <a:solidFill>
                  <a:srgbClr val="0070C0"/>
                </a:solidFill>
                <a:effectLst/>
                <a:latin typeface="Arial" panose="020B0604020202020204" pitchFamily="34" charset="0"/>
                <a:ea typeface="Times New Roman" panose="02020603050405020304" pitchFamily="18" charset="0"/>
              </a:rPr>
              <a:t>, aufbäumen will ich mich und stärker</a:t>
            </a:r>
            <a:endParaRPr lang="el-GR" sz="1800" u="sng" dirty="0">
              <a:solidFill>
                <a:srgbClr val="0070C0"/>
              </a:solidFill>
              <a:effectLst/>
              <a:latin typeface="Times New Roman" panose="02020603050405020304" pitchFamily="18" charset="0"/>
              <a:ea typeface="Times New Roman" panose="02020603050405020304" pitchFamily="18" charset="0"/>
            </a:endParaRPr>
          </a:p>
        </p:txBody>
      </p:sp>
      <p:sp>
        <p:nvSpPr>
          <p:cNvPr id="4" name="Θέση περιεχομένου 3">
            <a:extLst>
              <a:ext uri="{FF2B5EF4-FFF2-40B4-BE49-F238E27FC236}">
                <a16:creationId xmlns:a16="http://schemas.microsoft.com/office/drawing/2014/main" id="{BCB6474B-9B5D-B5DB-58F6-F82DA5EA38BE}"/>
              </a:ext>
            </a:extLst>
          </p:cNvPr>
          <p:cNvSpPr>
            <a:spLocks noGrp="1"/>
          </p:cNvSpPr>
          <p:nvPr>
            <p:ph sz="half" idx="2"/>
          </p:nvPr>
        </p:nvSpPr>
        <p:spPr/>
        <p:txBody>
          <a:bodyPr>
            <a:normAutofit fontScale="92500" lnSpcReduction="20000"/>
          </a:bodyPr>
          <a:lstStyle/>
          <a:p>
            <a:r>
              <a:rPr lang="de-DE" u="sng" dirty="0">
                <a:solidFill>
                  <a:srgbClr val="0070C0"/>
                </a:solidFill>
                <a:latin typeface="Arial" panose="020B0604020202020204" pitchFamily="34" charset="0"/>
                <a:ea typeface="Times New Roman" panose="02020603050405020304" pitchFamily="18" charset="0"/>
              </a:rPr>
              <a:t>als seine Worte sein – und finde nichts,</a:t>
            </a:r>
            <a:endParaRPr lang="el-GR" u="sng" dirty="0">
              <a:solidFill>
                <a:srgbClr val="0070C0"/>
              </a:solidFill>
              <a:latin typeface="Times New Roman" panose="02020603050405020304" pitchFamily="18" charset="0"/>
              <a:ea typeface="Times New Roman" panose="02020603050405020304" pitchFamily="18" charset="0"/>
            </a:endParaRPr>
          </a:p>
          <a:p>
            <a:r>
              <a:rPr lang="de-DE" dirty="0">
                <a:solidFill>
                  <a:srgbClr val="0070C0"/>
                </a:solidFill>
                <a:latin typeface="Arial" panose="020B0604020202020204" pitchFamily="34" charset="0"/>
                <a:ea typeface="Times New Roman" panose="02020603050405020304" pitchFamily="18" charset="0"/>
              </a:rPr>
              <a:t>Ich finde nichts! </a:t>
            </a:r>
            <a:r>
              <a:rPr lang="de-DE" dirty="0">
                <a:solidFill>
                  <a:srgbClr val="000000"/>
                </a:solidFill>
                <a:latin typeface="Arial" panose="020B0604020202020204" pitchFamily="34" charset="0"/>
                <a:ea typeface="Times New Roman" panose="02020603050405020304" pitchFamily="18" charset="0"/>
              </a:rPr>
              <a:t>ich weiß auf einmal nicht,</a:t>
            </a:r>
            <a:endParaRPr lang="el-GR" dirty="0">
              <a:latin typeface="Times New Roman" panose="02020603050405020304" pitchFamily="18" charset="0"/>
              <a:ea typeface="Times New Roman" panose="02020603050405020304" pitchFamily="18" charset="0"/>
            </a:endParaRPr>
          </a:p>
          <a:p>
            <a:r>
              <a:rPr lang="de-DE" dirty="0">
                <a:solidFill>
                  <a:srgbClr val="000000"/>
                </a:solidFill>
                <a:latin typeface="Arial" panose="020B0604020202020204" pitchFamily="34" charset="0"/>
                <a:ea typeface="Times New Roman" panose="02020603050405020304" pitchFamily="18" charset="0"/>
              </a:rPr>
              <a:t>ob er das </a:t>
            </a:r>
            <a:r>
              <a:rPr lang="de-DE" dirty="0">
                <a:solidFill>
                  <a:srgbClr val="0070C0"/>
                </a:solidFill>
                <a:latin typeface="Arial" panose="020B0604020202020204" pitchFamily="34" charset="0"/>
                <a:ea typeface="Times New Roman" panose="02020603050405020304" pitchFamily="18" charset="0"/>
              </a:rPr>
              <a:t>heut </a:t>
            </a:r>
            <a:r>
              <a:rPr lang="de-DE" dirty="0">
                <a:solidFill>
                  <a:srgbClr val="000000"/>
                </a:solidFill>
                <a:latin typeface="Arial" panose="020B0604020202020204" pitchFamily="34" charset="0"/>
                <a:ea typeface="Times New Roman" panose="02020603050405020304" pitchFamily="18" charset="0"/>
              </a:rPr>
              <a:t>gesagt hat, was vor Wut</a:t>
            </a:r>
            <a:endParaRPr lang="el-GR" dirty="0">
              <a:latin typeface="Times New Roman" panose="02020603050405020304" pitchFamily="18" charset="0"/>
              <a:ea typeface="Times New Roman" panose="02020603050405020304" pitchFamily="18" charset="0"/>
            </a:endParaRPr>
          </a:p>
          <a:p>
            <a:r>
              <a:rPr lang="de-DE" dirty="0">
                <a:solidFill>
                  <a:srgbClr val="000000"/>
                </a:solidFill>
                <a:latin typeface="Arial" panose="020B0604020202020204" pitchFamily="34" charset="0"/>
                <a:ea typeface="Times New Roman" panose="02020603050405020304" pitchFamily="18" charset="0"/>
              </a:rPr>
              <a:t>mich zittern macht, </a:t>
            </a:r>
            <a:r>
              <a:rPr lang="de-DE" u="sng" dirty="0">
                <a:solidFill>
                  <a:srgbClr val="0070C0"/>
                </a:solidFill>
                <a:latin typeface="Arial" panose="020B0604020202020204" pitchFamily="34" charset="0"/>
                <a:ea typeface="Times New Roman" panose="02020603050405020304" pitchFamily="18" charset="0"/>
              </a:rPr>
              <a:t>ob heute oder einmal</a:t>
            </a:r>
            <a:endParaRPr lang="el-GR" u="sng" dirty="0">
              <a:solidFill>
                <a:srgbClr val="0070C0"/>
              </a:solidFill>
              <a:latin typeface="Times New Roman" panose="02020603050405020304" pitchFamily="18" charset="0"/>
              <a:ea typeface="Times New Roman" panose="02020603050405020304" pitchFamily="18" charset="0"/>
            </a:endParaRPr>
          </a:p>
          <a:p>
            <a:r>
              <a:rPr lang="de-DE" u="sng" dirty="0">
                <a:solidFill>
                  <a:srgbClr val="0070C0"/>
                </a:solidFill>
                <a:latin typeface="Arial" panose="020B0604020202020204" pitchFamily="34" charset="0"/>
                <a:ea typeface="Times New Roman" panose="02020603050405020304" pitchFamily="18" charset="0"/>
              </a:rPr>
              <a:t>vor langer Zeit;</a:t>
            </a:r>
            <a:r>
              <a:rPr lang="de-DE" u="sng" dirty="0">
                <a:solidFill>
                  <a:srgbClr val="000000"/>
                </a:solidFill>
                <a:latin typeface="Arial" panose="020B0604020202020204" pitchFamily="34" charset="0"/>
                <a:ea typeface="Times New Roman" panose="02020603050405020304" pitchFamily="18" charset="0"/>
              </a:rPr>
              <a:t> </a:t>
            </a:r>
            <a:r>
              <a:rPr lang="de-DE" dirty="0">
                <a:solidFill>
                  <a:srgbClr val="000000"/>
                </a:solidFill>
                <a:latin typeface="Arial" panose="020B0604020202020204" pitchFamily="34" charset="0"/>
                <a:ea typeface="Times New Roman" panose="02020603050405020304" pitchFamily="18" charset="0"/>
              </a:rPr>
              <a:t>dann schwindelts mich, ich weiß</a:t>
            </a:r>
            <a:endParaRPr lang="el-GR" dirty="0">
              <a:latin typeface="Times New Roman" panose="02020603050405020304" pitchFamily="18" charset="0"/>
              <a:ea typeface="Times New Roman" panose="02020603050405020304" pitchFamily="18" charset="0"/>
            </a:endParaRPr>
          </a:p>
          <a:p>
            <a:r>
              <a:rPr lang="de-DE" dirty="0">
                <a:solidFill>
                  <a:srgbClr val="000000"/>
                </a:solidFill>
                <a:latin typeface="Arial" panose="020B0604020202020204" pitchFamily="34" charset="0"/>
                <a:ea typeface="Times New Roman" panose="02020603050405020304" pitchFamily="18" charset="0"/>
              </a:rPr>
              <a:t> </a:t>
            </a:r>
            <a:r>
              <a:rPr lang="de-DE" u="sng" dirty="0">
                <a:solidFill>
                  <a:srgbClr val="0070C0"/>
                </a:solidFill>
                <a:latin typeface="Arial" panose="020B0604020202020204" pitchFamily="34" charset="0"/>
                <a:ea typeface="Times New Roman" panose="02020603050405020304" pitchFamily="18" charset="0"/>
              </a:rPr>
              <a:t>auf einmal nicht mehr, wer ich bin, und das </a:t>
            </a:r>
          </a:p>
          <a:p>
            <a:r>
              <a:rPr lang="de-DE" u="sng" dirty="0">
                <a:solidFill>
                  <a:srgbClr val="0070C0"/>
                </a:solidFill>
                <a:latin typeface="Arial" panose="020B0604020202020204" pitchFamily="34" charset="0"/>
                <a:ea typeface="Times New Roman" panose="02020603050405020304" pitchFamily="18" charset="0"/>
              </a:rPr>
              <a:t>ist</a:t>
            </a:r>
            <a:r>
              <a:rPr lang="de-DE" sz="1800" u="sng" dirty="0">
                <a:solidFill>
                  <a:srgbClr val="0070C0"/>
                </a:solidFill>
                <a:effectLst/>
                <a:latin typeface="Arial" panose="020B0604020202020204" pitchFamily="34" charset="0"/>
                <a:ea typeface="Times New Roman" panose="02020603050405020304" pitchFamily="18" charset="0"/>
              </a:rPr>
              <a:t> das Grauen, das heißt mit lebendigem Leib</a:t>
            </a:r>
            <a:endParaRPr lang="el-GR" sz="1800" u="sng" dirty="0">
              <a:solidFill>
                <a:srgbClr val="0070C0"/>
              </a:solidFill>
              <a:effectLst/>
              <a:latin typeface="Times New Roman" panose="02020603050405020304" pitchFamily="18" charset="0"/>
              <a:ea typeface="Times New Roman" panose="02020603050405020304" pitchFamily="18" charset="0"/>
            </a:endParaRPr>
          </a:p>
          <a:p>
            <a:r>
              <a:rPr lang="de-DE" sz="1800" u="sng" dirty="0">
                <a:solidFill>
                  <a:srgbClr val="0070C0"/>
                </a:solidFill>
                <a:effectLst/>
                <a:latin typeface="Arial" panose="020B0604020202020204" pitchFamily="34" charset="0"/>
                <a:ea typeface="Times New Roman" panose="02020603050405020304" pitchFamily="18" charset="0"/>
              </a:rPr>
              <a:t>ins Chaos sinken</a:t>
            </a:r>
            <a:r>
              <a:rPr lang="de-DE" sz="1800" dirty="0">
                <a:solidFill>
                  <a:srgbClr val="0070C0"/>
                </a:solidFill>
                <a:effectLst/>
                <a:latin typeface="Arial" panose="020B0604020202020204" pitchFamily="34" charset="0"/>
                <a:ea typeface="Times New Roman" panose="02020603050405020304" pitchFamily="18" charset="0"/>
              </a:rPr>
              <a:t>, </a:t>
            </a:r>
            <a:r>
              <a:rPr lang="de-DE" sz="1800" dirty="0">
                <a:solidFill>
                  <a:srgbClr val="000000"/>
                </a:solidFill>
                <a:effectLst/>
                <a:latin typeface="Arial" panose="020B0604020202020204" pitchFamily="34" charset="0"/>
                <a:ea typeface="Times New Roman" panose="02020603050405020304" pitchFamily="18" charset="0"/>
              </a:rPr>
              <a:t>und </a:t>
            </a:r>
            <a:r>
              <a:rPr lang="de-DE" sz="1800" dirty="0" err="1">
                <a:solidFill>
                  <a:srgbClr val="000000"/>
                </a:solidFill>
                <a:effectLst/>
                <a:latin typeface="Arial" panose="020B0604020202020204" pitchFamily="34" charset="0"/>
                <a:ea typeface="Times New Roman" panose="02020603050405020304" pitchFamily="18" charset="0"/>
              </a:rPr>
              <a:t>Ägisth</a:t>
            </a:r>
            <a:r>
              <a:rPr lang="de-DE" sz="1800" dirty="0">
                <a:solidFill>
                  <a:srgbClr val="000000"/>
                </a:solidFill>
                <a:effectLst/>
                <a:latin typeface="Arial" panose="020B0604020202020204" pitchFamily="34" charset="0"/>
                <a:ea typeface="Times New Roman" panose="02020603050405020304" pitchFamily="18" charset="0"/>
              </a:rPr>
              <a:t>! </a:t>
            </a:r>
            <a:r>
              <a:rPr lang="de-DE" sz="1800" dirty="0" err="1">
                <a:solidFill>
                  <a:srgbClr val="000000"/>
                </a:solidFill>
                <a:effectLst/>
                <a:latin typeface="Arial" panose="020B0604020202020204" pitchFamily="34" charset="0"/>
                <a:ea typeface="Times New Roman" panose="02020603050405020304" pitchFamily="18" charset="0"/>
              </a:rPr>
              <a:t>Ägisth</a:t>
            </a:r>
            <a:endParaRPr lang="el-GR" sz="1800" dirty="0">
              <a:effectLst/>
              <a:latin typeface="Times New Roman" panose="02020603050405020304" pitchFamily="18" charset="0"/>
              <a:ea typeface="Times New Roman" panose="02020603050405020304" pitchFamily="18" charset="0"/>
            </a:endParaRPr>
          </a:p>
          <a:p>
            <a:pPr marL="0" indent="0">
              <a:buNone/>
            </a:pPr>
            <a:endParaRPr lang="el-GR" dirty="0"/>
          </a:p>
          <a:p>
            <a:r>
              <a:rPr lang="de-DE" dirty="0"/>
              <a:t> </a:t>
            </a:r>
            <a:endParaRPr lang="el-GR" dirty="0"/>
          </a:p>
        </p:txBody>
      </p:sp>
    </p:spTree>
    <p:extLst>
      <p:ext uri="{BB962C8B-B14F-4D97-AF65-F5344CB8AC3E}">
        <p14:creationId xmlns:p14="http://schemas.microsoft.com/office/powerpoint/2010/main" val="4222244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D7A4B8-E756-6DF4-9F38-DEFAC4653FDD}"/>
              </a:ext>
            </a:extLst>
          </p:cNvPr>
          <p:cNvSpPr>
            <a:spLocks noGrp="1"/>
          </p:cNvSpPr>
          <p:nvPr>
            <p:ph type="ctrTitle"/>
          </p:nvPr>
        </p:nvSpPr>
        <p:spPr/>
        <p:txBody>
          <a:bodyPr/>
          <a:lstStyle/>
          <a:p>
            <a:r>
              <a:rPr lang="de-DE"/>
              <a:t>Sophokles</a:t>
            </a:r>
            <a:endParaRPr lang="el-GR" dirty="0"/>
          </a:p>
        </p:txBody>
      </p:sp>
      <p:sp>
        <p:nvSpPr>
          <p:cNvPr id="3" name="Υπότιτλος 2">
            <a:extLst>
              <a:ext uri="{FF2B5EF4-FFF2-40B4-BE49-F238E27FC236}">
                <a16:creationId xmlns:a16="http://schemas.microsoft.com/office/drawing/2014/main" id="{6BC24B0B-DD2C-4F4E-517D-FB17EDAD97C7}"/>
              </a:ext>
            </a:extLst>
          </p:cNvPr>
          <p:cNvSpPr>
            <a:spLocks noGrp="1"/>
          </p:cNvSpPr>
          <p:nvPr>
            <p:ph type="subTitle" idx="1"/>
          </p:nvPr>
        </p:nvSpPr>
        <p:spPr>
          <a:xfrm>
            <a:off x="1361308" y="4444735"/>
            <a:ext cx="10058400" cy="1143000"/>
          </a:xfrm>
        </p:spPr>
        <p:txBody>
          <a:bodyPr/>
          <a:lstStyle/>
          <a:p>
            <a:r>
              <a:rPr lang="de-DE" dirty="0"/>
              <a:t>Klytämnestra-Szene</a:t>
            </a:r>
            <a:endParaRPr lang="el-GR" dirty="0"/>
          </a:p>
        </p:txBody>
      </p:sp>
    </p:spTree>
    <p:extLst>
      <p:ext uri="{BB962C8B-B14F-4D97-AF65-F5344CB8AC3E}">
        <p14:creationId xmlns:p14="http://schemas.microsoft.com/office/powerpoint/2010/main" val="5794446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019D93-BCBA-7C50-6EF5-EDE512DD098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07EB201-E7A7-246B-D378-FF06416E8482}"/>
              </a:ext>
            </a:extLst>
          </p:cNvPr>
          <p:cNvSpPr>
            <a:spLocks noGrp="1"/>
          </p:cNvSpPr>
          <p:nvPr>
            <p:ph sz="half" idx="1"/>
          </p:nvPr>
        </p:nvSpPr>
        <p:spPr/>
        <p:txBody>
          <a:bodyPr>
            <a:normAutofit fontScale="92500" lnSpcReduction="10000"/>
          </a:bodyPr>
          <a:lstStyle/>
          <a:p>
            <a:r>
              <a:rPr lang="de-DE" sz="1800" dirty="0">
                <a:solidFill>
                  <a:srgbClr val="000000"/>
                </a:solidFill>
                <a:effectLst/>
                <a:latin typeface="Arial" panose="020B0604020202020204" pitchFamily="34" charset="0"/>
                <a:ea typeface="Times New Roman" panose="02020603050405020304" pitchFamily="18" charset="0"/>
              </a:rPr>
              <a:t>verhöhnt mich, und ich finde nichts, ich finde</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die fürchterlichen Dinge nicht, vor denen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er schweigen </a:t>
            </a:r>
            <a:r>
              <a:rPr lang="de-DE" sz="1800" dirty="0" err="1">
                <a:solidFill>
                  <a:srgbClr val="000000"/>
                </a:solidFill>
                <a:effectLst/>
                <a:latin typeface="Arial" panose="020B0604020202020204" pitchFamily="34" charset="0"/>
                <a:ea typeface="Times New Roman" panose="02020603050405020304" pitchFamily="18" charset="0"/>
              </a:rPr>
              <a:t>müßte</a:t>
            </a:r>
            <a:r>
              <a:rPr lang="de-DE" sz="1800" dirty="0">
                <a:solidFill>
                  <a:srgbClr val="000000"/>
                </a:solidFill>
                <a:effectLst/>
                <a:latin typeface="Arial" panose="020B0604020202020204" pitchFamily="34" charset="0"/>
                <a:ea typeface="Times New Roman" panose="02020603050405020304" pitchFamily="18" charset="0"/>
              </a:rPr>
              <a:t> und bleich wie ich selber</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ins Feuer starren. Aber du hast Worte.</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Du könntest vieles sagen, was mir nützt.</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Wenn auch ein Wort nichts weiter ist! Was ist denn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ein Hauch! </a:t>
            </a:r>
            <a:r>
              <a:rPr lang="de-DE" sz="1800" u="sng" dirty="0">
                <a:solidFill>
                  <a:srgbClr val="000000"/>
                </a:solidFill>
                <a:effectLst/>
                <a:latin typeface="Arial" panose="020B0604020202020204" pitchFamily="34" charset="0"/>
                <a:ea typeface="Times New Roman" panose="02020603050405020304" pitchFamily="18" charset="0"/>
              </a:rPr>
              <a:t>und doch kriecht zwischen Nacht und Tag,</a:t>
            </a:r>
            <a:endParaRPr lang="el-GR" sz="1800" u="sng" dirty="0">
              <a:effectLst/>
              <a:latin typeface="Times New Roman" panose="02020603050405020304" pitchFamily="18" charset="0"/>
              <a:ea typeface="Times New Roman" panose="02020603050405020304" pitchFamily="18" charset="0"/>
            </a:endParaRPr>
          </a:p>
          <a:p>
            <a:r>
              <a:rPr lang="de-DE" sz="2000" u="sng" dirty="0">
                <a:solidFill>
                  <a:srgbClr val="000000"/>
                </a:solidFill>
                <a:effectLst/>
                <a:latin typeface="Arial" panose="020B0604020202020204" pitchFamily="34" charset="0"/>
                <a:ea typeface="Times New Roman" panose="02020603050405020304" pitchFamily="18" charset="0"/>
              </a:rPr>
              <a:t>wenn ich mit </a:t>
            </a:r>
            <a:r>
              <a:rPr lang="de-DE" sz="2000" u="sng" dirty="0" err="1">
                <a:solidFill>
                  <a:srgbClr val="000000"/>
                </a:solidFill>
                <a:effectLst/>
                <a:latin typeface="Arial" panose="020B0604020202020204" pitchFamily="34" charset="0"/>
                <a:ea typeface="Times New Roman" panose="02020603050405020304" pitchFamily="18" charset="0"/>
              </a:rPr>
              <a:t>offnen</a:t>
            </a:r>
            <a:r>
              <a:rPr lang="de-DE" sz="2000" u="sng" dirty="0">
                <a:solidFill>
                  <a:srgbClr val="000000"/>
                </a:solidFill>
                <a:effectLst/>
                <a:latin typeface="Arial" panose="020B0604020202020204" pitchFamily="34" charset="0"/>
                <a:ea typeface="Times New Roman" panose="02020603050405020304" pitchFamily="18" charset="0"/>
              </a:rPr>
              <a:t> Augen lieg, ein Etwas</a:t>
            </a:r>
            <a:endParaRPr lang="el-GR" sz="2000" u="sng" dirty="0">
              <a:effectLst/>
              <a:latin typeface="Times New Roman" panose="02020603050405020304" pitchFamily="18" charset="0"/>
              <a:ea typeface="Times New Roman" panose="02020603050405020304" pitchFamily="18" charset="0"/>
            </a:endParaRPr>
          </a:p>
          <a:p>
            <a:r>
              <a:rPr lang="de-DE" sz="2000" u="sng" dirty="0">
                <a:solidFill>
                  <a:srgbClr val="000000"/>
                </a:solidFill>
                <a:effectLst/>
                <a:latin typeface="Arial" panose="020B0604020202020204" pitchFamily="34" charset="0"/>
                <a:ea typeface="Times New Roman" panose="02020603050405020304" pitchFamily="18" charset="0"/>
              </a:rPr>
              <a:t>hin über mich, es ist kein Wort, es ist</a:t>
            </a:r>
            <a:endParaRPr lang="el-GR" sz="2000" u="sng" dirty="0">
              <a:effectLst/>
              <a:latin typeface="Times New Roman" panose="02020603050405020304" pitchFamily="18" charset="0"/>
              <a:ea typeface="Times New Roman" panose="02020603050405020304" pitchFamily="18" charset="0"/>
            </a:endParaRPr>
          </a:p>
          <a:p>
            <a:endParaRPr lang="el-GR" dirty="0"/>
          </a:p>
        </p:txBody>
      </p:sp>
      <p:sp>
        <p:nvSpPr>
          <p:cNvPr id="4" name="Θέση περιεχομένου 3">
            <a:extLst>
              <a:ext uri="{FF2B5EF4-FFF2-40B4-BE49-F238E27FC236}">
                <a16:creationId xmlns:a16="http://schemas.microsoft.com/office/drawing/2014/main" id="{7B15999D-B3AF-F3D6-FA48-7755C7B79D01}"/>
              </a:ext>
            </a:extLst>
          </p:cNvPr>
          <p:cNvSpPr>
            <a:spLocks noGrp="1"/>
          </p:cNvSpPr>
          <p:nvPr>
            <p:ph sz="half" idx="2"/>
          </p:nvPr>
        </p:nvSpPr>
        <p:spPr/>
        <p:txBody>
          <a:bodyPr>
            <a:normAutofit fontScale="92500" lnSpcReduction="10000"/>
          </a:bodyPr>
          <a:lstStyle/>
          <a:p>
            <a:r>
              <a:rPr lang="de-DE" sz="1800" dirty="0">
                <a:solidFill>
                  <a:srgbClr val="000000"/>
                </a:solidFill>
                <a:effectLst/>
                <a:latin typeface="Arial" panose="020B0604020202020204" pitchFamily="34" charset="0"/>
                <a:ea typeface="Times New Roman" panose="02020603050405020304" pitchFamily="18" charset="0"/>
              </a:rPr>
              <a:t>kein Schmerz, es drückt mich nicht, es würgt mich nicht,</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es </a:t>
            </a:r>
            <a:r>
              <a:rPr lang="de-DE" sz="1800" dirty="0" err="1">
                <a:solidFill>
                  <a:srgbClr val="000000"/>
                </a:solidFill>
                <a:effectLst/>
                <a:latin typeface="Arial" panose="020B0604020202020204" pitchFamily="34" charset="0"/>
                <a:ea typeface="Times New Roman" panose="02020603050405020304" pitchFamily="18" charset="0"/>
              </a:rPr>
              <a:t>läßt</a:t>
            </a:r>
            <a:r>
              <a:rPr lang="de-DE" sz="1800" dirty="0">
                <a:solidFill>
                  <a:srgbClr val="000000"/>
                </a:solidFill>
                <a:effectLst/>
                <a:latin typeface="Arial" panose="020B0604020202020204" pitchFamily="34" charset="0"/>
                <a:ea typeface="Times New Roman" panose="02020603050405020304" pitchFamily="18" charset="0"/>
              </a:rPr>
              <a:t> mich liegen, wie ich bin, und da</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an meiner Seite liegt </a:t>
            </a:r>
            <a:r>
              <a:rPr lang="de-DE" sz="1800" dirty="0" err="1">
                <a:solidFill>
                  <a:srgbClr val="000000"/>
                </a:solidFill>
                <a:effectLst/>
                <a:latin typeface="Arial" panose="020B0604020202020204" pitchFamily="34" charset="0"/>
                <a:ea typeface="Times New Roman" panose="02020603050405020304" pitchFamily="18" charset="0"/>
              </a:rPr>
              <a:t>Ägisth</a:t>
            </a:r>
            <a:r>
              <a:rPr lang="de-DE" sz="1800" dirty="0">
                <a:solidFill>
                  <a:srgbClr val="000000"/>
                </a:solidFill>
                <a:effectLst/>
                <a:latin typeface="Arial" panose="020B0604020202020204" pitchFamily="34" charset="0"/>
                <a:ea typeface="Times New Roman" panose="02020603050405020304" pitchFamily="18" charset="0"/>
              </a:rPr>
              <a:t> und dort,</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dort ist der Vorhang: </a:t>
            </a:r>
            <a:r>
              <a:rPr lang="de-DE" sz="1800" u="sng" dirty="0">
                <a:solidFill>
                  <a:srgbClr val="0070C0"/>
                </a:solidFill>
                <a:effectLst/>
                <a:latin typeface="Arial" panose="020B0604020202020204" pitchFamily="34" charset="0"/>
                <a:ea typeface="Times New Roman" panose="02020603050405020304" pitchFamily="18" charset="0"/>
              </a:rPr>
              <a:t>alles sieht mich an,</a:t>
            </a:r>
            <a:endParaRPr lang="el-GR" sz="1800" u="sng" dirty="0">
              <a:solidFill>
                <a:srgbClr val="0070C0"/>
              </a:solidFill>
              <a:effectLst/>
              <a:latin typeface="Times New Roman" panose="02020603050405020304" pitchFamily="18" charset="0"/>
              <a:ea typeface="Times New Roman" panose="02020603050405020304" pitchFamily="18" charset="0"/>
            </a:endParaRPr>
          </a:p>
          <a:p>
            <a:r>
              <a:rPr lang="de-DE" sz="1800" u="sng" dirty="0">
                <a:solidFill>
                  <a:srgbClr val="0070C0"/>
                </a:solidFill>
                <a:effectLst/>
                <a:latin typeface="Arial" panose="020B0604020202020204" pitchFamily="34" charset="0"/>
                <a:ea typeface="Times New Roman" panose="02020603050405020304" pitchFamily="18" charset="0"/>
              </a:rPr>
              <a:t>als wärs von Ewigkeit zu Ewigkeit:</a:t>
            </a:r>
            <a:endParaRPr lang="el-GR" sz="1800" u="sng" dirty="0">
              <a:solidFill>
                <a:srgbClr val="0070C0"/>
              </a:solidFill>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nichts ist es, nicht einmal ein Alp, </a:t>
            </a:r>
            <a:r>
              <a:rPr lang="de-DE" sz="1800" u="sng" dirty="0">
                <a:solidFill>
                  <a:srgbClr val="0070C0"/>
                </a:solidFill>
                <a:effectLst/>
                <a:latin typeface="Arial" panose="020B0604020202020204" pitchFamily="34" charset="0"/>
                <a:ea typeface="Times New Roman" panose="02020603050405020304" pitchFamily="18" charset="0"/>
              </a:rPr>
              <a:t>und dennoch,</a:t>
            </a:r>
            <a:endParaRPr lang="el-GR" sz="1800" u="sng" dirty="0">
              <a:solidFill>
                <a:srgbClr val="0070C0"/>
              </a:solidFill>
              <a:effectLst/>
              <a:latin typeface="Times New Roman" panose="02020603050405020304" pitchFamily="18" charset="0"/>
              <a:ea typeface="Times New Roman" panose="02020603050405020304" pitchFamily="18" charset="0"/>
            </a:endParaRPr>
          </a:p>
          <a:p>
            <a:r>
              <a:rPr lang="de-DE" sz="1800" u="sng" dirty="0">
                <a:solidFill>
                  <a:srgbClr val="0070C0"/>
                </a:solidFill>
                <a:effectLst/>
                <a:latin typeface="Arial" panose="020B0604020202020204" pitchFamily="34" charset="0"/>
                <a:ea typeface="Times New Roman" panose="02020603050405020304" pitchFamily="18" charset="0"/>
              </a:rPr>
              <a:t>es ist so fürchterlich, </a:t>
            </a:r>
            <a:r>
              <a:rPr lang="de-DE" sz="1800" u="sng" dirty="0" err="1">
                <a:solidFill>
                  <a:srgbClr val="0070C0"/>
                </a:solidFill>
                <a:effectLst/>
                <a:latin typeface="Arial" panose="020B0604020202020204" pitchFamily="34" charset="0"/>
                <a:ea typeface="Times New Roman" panose="02020603050405020304" pitchFamily="18" charset="0"/>
              </a:rPr>
              <a:t>daß</a:t>
            </a:r>
            <a:r>
              <a:rPr lang="de-DE" sz="1800" u="sng" dirty="0">
                <a:solidFill>
                  <a:srgbClr val="0070C0"/>
                </a:solidFill>
                <a:effectLst/>
                <a:latin typeface="Arial" panose="020B0604020202020204" pitchFamily="34" charset="0"/>
                <a:ea typeface="Times New Roman" panose="02020603050405020304" pitchFamily="18" charset="0"/>
              </a:rPr>
              <a:t> meine Seele</a:t>
            </a:r>
            <a:endParaRPr lang="el-GR" sz="1800" u="sng" dirty="0">
              <a:solidFill>
                <a:srgbClr val="0070C0"/>
              </a:solidFill>
              <a:effectLst/>
              <a:latin typeface="Times New Roman" panose="02020603050405020304" pitchFamily="18" charset="0"/>
              <a:ea typeface="Times New Roman" panose="02020603050405020304" pitchFamily="18" charset="0"/>
            </a:endParaRPr>
          </a:p>
          <a:p>
            <a:r>
              <a:rPr lang="de-DE" sz="1800" u="sng" dirty="0">
                <a:solidFill>
                  <a:srgbClr val="0070C0"/>
                </a:solidFill>
                <a:effectLst/>
                <a:latin typeface="Arial" panose="020B0604020202020204" pitchFamily="34" charset="0"/>
                <a:ea typeface="Times New Roman" panose="02020603050405020304" pitchFamily="18" charset="0"/>
              </a:rPr>
              <a:t>sich wünscht, erhängt zu sein,</a:t>
            </a:r>
            <a:r>
              <a:rPr lang="de-DE" sz="1800" dirty="0">
                <a:solidFill>
                  <a:srgbClr val="0070C0"/>
                </a:solidFill>
                <a:effectLst/>
                <a:latin typeface="Arial" panose="020B0604020202020204" pitchFamily="34" charset="0"/>
                <a:ea typeface="Times New Roman" panose="02020603050405020304" pitchFamily="18" charset="0"/>
              </a:rPr>
              <a:t> </a:t>
            </a:r>
            <a:r>
              <a:rPr lang="de-DE" sz="1800" u="sng" dirty="0">
                <a:solidFill>
                  <a:srgbClr val="0070C0"/>
                </a:solidFill>
                <a:effectLst/>
                <a:latin typeface="Arial" panose="020B0604020202020204" pitchFamily="34" charset="0"/>
                <a:ea typeface="Times New Roman" panose="02020603050405020304" pitchFamily="18" charset="0"/>
              </a:rPr>
              <a:t>und jedes Glied</a:t>
            </a:r>
            <a:endParaRPr lang="el-GR" sz="1800" u="sng" dirty="0">
              <a:solidFill>
                <a:srgbClr val="0070C0"/>
              </a:solidFill>
              <a:effectLst/>
              <a:latin typeface="Times New Roman" panose="02020603050405020304" pitchFamily="18" charset="0"/>
              <a:ea typeface="Times New Roman" panose="02020603050405020304" pitchFamily="18" charset="0"/>
            </a:endParaRPr>
          </a:p>
          <a:p>
            <a:r>
              <a:rPr lang="de-DE" sz="1800" u="sng" dirty="0">
                <a:solidFill>
                  <a:srgbClr val="0070C0"/>
                </a:solidFill>
                <a:effectLst/>
                <a:latin typeface="Arial" panose="020B0604020202020204" pitchFamily="34" charset="0"/>
                <a:ea typeface="Times New Roman" panose="02020603050405020304" pitchFamily="18" charset="0"/>
              </a:rPr>
              <a:t>an mir lechzt nach dem Tod, und dabei leb ich</a:t>
            </a:r>
            <a:endParaRPr lang="el-GR" sz="1800" u="sng" dirty="0">
              <a:solidFill>
                <a:srgbClr val="0070C0"/>
              </a:solidFill>
              <a:effectLst/>
              <a:latin typeface="Times New Roman" panose="02020603050405020304" pitchFamily="18" charset="0"/>
              <a:ea typeface="Times New Roman" panose="02020603050405020304" pitchFamily="18" charset="0"/>
            </a:endParaRPr>
          </a:p>
          <a:p>
            <a:r>
              <a:rPr lang="de-DE" sz="1800" u="sng" dirty="0">
                <a:solidFill>
                  <a:srgbClr val="0070C0"/>
                </a:solidFill>
                <a:effectLst/>
                <a:latin typeface="Arial" panose="020B0604020202020204" pitchFamily="34" charset="0"/>
                <a:ea typeface="Times New Roman" panose="02020603050405020304" pitchFamily="18" charset="0"/>
              </a:rPr>
              <a:t>und bin nicht einmal krank: du siehst mich doch</a:t>
            </a:r>
            <a:r>
              <a:rPr lang="de-DE" sz="1800" dirty="0">
                <a:solidFill>
                  <a:srgbClr val="000000"/>
                </a:solidFill>
                <a:effectLst/>
                <a:latin typeface="Arial" panose="020B0604020202020204" pitchFamily="34" charset="0"/>
                <a:ea typeface="Times New Roman" panose="02020603050405020304" pitchFamily="18" charset="0"/>
              </a:rPr>
              <a:t>:</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40384868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1AFF9B-D53A-16B6-8551-BA01E5724D7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C21A7CF-08EA-A6D1-0EF8-C9219D3D12F6}"/>
              </a:ext>
            </a:extLst>
          </p:cNvPr>
          <p:cNvSpPr>
            <a:spLocks noGrp="1"/>
          </p:cNvSpPr>
          <p:nvPr>
            <p:ph sz="half" idx="1"/>
          </p:nvPr>
        </p:nvSpPr>
        <p:spPr/>
        <p:txBody>
          <a:bodyPr/>
          <a:lstStyle/>
          <a:p>
            <a:r>
              <a:rPr lang="de-DE" sz="1800" u="sng" dirty="0" err="1">
                <a:solidFill>
                  <a:srgbClr val="0070C0"/>
                </a:solidFill>
                <a:effectLst/>
                <a:latin typeface="Arial" panose="020B0604020202020204" pitchFamily="34" charset="0"/>
                <a:ea typeface="Times New Roman" panose="02020603050405020304" pitchFamily="18" charset="0"/>
              </a:rPr>
              <a:t>seh</a:t>
            </a:r>
            <a:r>
              <a:rPr lang="de-DE" sz="1800" u="sng" dirty="0">
                <a:solidFill>
                  <a:srgbClr val="0070C0"/>
                </a:solidFill>
                <a:effectLst/>
                <a:latin typeface="Arial" panose="020B0604020202020204" pitchFamily="34" charset="0"/>
                <a:ea typeface="Times New Roman" panose="02020603050405020304" pitchFamily="18" charset="0"/>
              </a:rPr>
              <a:t> ich wie eine Kranke? Kann man denn</a:t>
            </a:r>
            <a:endParaRPr lang="el-GR" sz="1800" u="sng" dirty="0">
              <a:solidFill>
                <a:srgbClr val="0070C0"/>
              </a:solidFill>
              <a:effectLst/>
              <a:latin typeface="Times New Roman" panose="02020603050405020304" pitchFamily="18" charset="0"/>
              <a:ea typeface="Times New Roman" panose="02020603050405020304" pitchFamily="18" charset="0"/>
            </a:endParaRPr>
          </a:p>
          <a:p>
            <a:r>
              <a:rPr lang="de-DE" sz="1800" u="sng" dirty="0">
                <a:solidFill>
                  <a:srgbClr val="0070C0"/>
                </a:solidFill>
                <a:effectLst/>
                <a:latin typeface="Arial" panose="020B0604020202020204" pitchFamily="34" charset="0"/>
                <a:ea typeface="Times New Roman" panose="02020603050405020304" pitchFamily="18" charset="0"/>
              </a:rPr>
              <a:t>vergehen, lebend, wie ein faules Aas?</a:t>
            </a:r>
            <a:endParaRPr lang="el-GR" sz="1800" u="sng" dirty="0">
              <a:solidFill>
                <a:srgbClr val="0070C0"/>
              </a:solidFill>
              <a:effectLst/>
              <a:latin typeface="Times New Roman" panose="02020603050405020304" pitchFamily="18" charset="0"/>
              <a:ea typeface="Times New Roman" panose="02020603050405020304" pitchFamily="18" charset="0"/>
            </a:endParaRPr>
          </a:p>
          <a:p>
            <a:r>
              <a:rPr lang="de-DE" sz="1800" u="sng" dirty="0">
                <a:solidFill>
                  <a:srgbClr val="0070C0"/>
                </a:solidFill>
                <a:effectLst/>
                <a:latin typeface="Arial" panose="020B0604020202020204" pitchFamily="34" charset="0"/>
                <a:ea typeface="Times New Roman" panose="02020603050405020304" pitchFamily="18" charset="0"/>
              </a:rPr>
              <a:t>kann man zerfallen, wenn man gar nicht krank ist?</a:t>
            </a:r>
            <a:endParaRPr lang="el-GR" sz="1800" u="sng" dirty="0">
              <a:solidFill>
                <a:srgbClr val="0070C0"/>
              </a:solidFill>
              <a:effectLst/>
              <a:latin typeface="Times New Roman" panose="02020603050405020304" pitchFamily="18" charset="0"/>
              <a:ea typeface="Times New Roman" panose="02020603050405020304" pitchFamily="18" charset="0"/>
            </a:endParaRPr>
          </a:p>
          <a:p>
            <a:r>
              <a:rPr lang="de-DE" sz="1800" u="sng" dirty="0">
                <a:solidFill>
                  <a:srgbClr val="0070C0"/>
                </a:solidFill>
                <a:effectLst/>
                <a:latin typeface="Arial" panose="020B0604020202020204" pitchFamily="34" charset="0"/>
                <a:ea typeface="Times New Roman" panose="02020603050405020304" pitchFamily="18" charset="0"/>
              </a:rPr>
              <a:t>zerfallen wachen Sinnes, wie ein Kleid,</a:t>
            </a:r>
            <a:endParaRPr lang="el-GR" sz="1800" u="sng" dirty="0">
              <a:solidFill>
                <a:srgbClr val="0070C0"/>
              </a:solidFill>
              <a:effectLst/>
              <a:latin typeface="Times New Roman" panose="02020603050405020304" pitchFamily="18" charset="0"/>
              <a:ea typeface="Times New Roman" panose="02020603050405020304" pitchFamily="18" charset="0"/>
            </a:endParaRPr>
          </a:p>
          <a:p>
            <a:r>
              <a:rPr lang="de-DE" sz="1800" u="sng" dirty="0">
                <a:solidFill>
                  <a:srgbClr val="0070C0"/>
                </a:solidFill>
                <a:effectLst/>
                <a:latin typeface="Arial" panose="020B0604020202020204" pitchFamily="34" charset="0"/>
                <a:ea typeface="Times New Roman" panose="02020603050405020304" pitchFamily="18" charset="0"/>
              </a:rPr>
              <a:t>zerfressen von den Motten? Und dann schlaf ich</a:t>
            </a:r>
            <a:endParaRPr lang="el-GR" sz="1800" u="sng" dirty="0">
              <a:solidFill>
                <a:srgbClr val="0070C0"/>
              </a:solidFill>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und träume, träume! </a:t>
            </a:r>
            <a:r>
              <a:rPr lang="de-DE" sz="1800" dirty="0" err="1">
                <a:solidFill>
                  <a:srgbClr val="000000"/>
                </a:solidFill>
                <a:effectLst/>
                <a:latin typeface="Arial" panose="020B0604020202020204" pitchFamily="34" charset="0"/>
                <a:ea typeface="Times New Roman" panose="02020603050405020304" pitchFamily="18" charset="0"/>
              </a:rPr>
              <a:t>daß</a:t>
            </a:r>
            <a:r>
              <a:rPr lang="de-DE" sz="1800" dirty="0">
                <a:solidFill>
                  <a:srgbClr val="000000"/>
                </a:solidFill>
                <a:effectLst/>
                <a:latin typeface="Arial" panose="020B0604020202020204" pitchFamily="34" charset="0"/>
                <a:ea typeface="Times New Roman" panose="02020603050405020304" pitchFamily="18" charset="0"/>
              </a:rPr>
              <a:t> mir in den Knochen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das Mark sich löst, und taumle wieder auf,</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und nicht der zehnte Teil der Wasseruhr</a:t>
            </a:r>
            <a:endParaRPr lang="el-GR" sz="1800" dirty="0">
              <a:effectLst/>
              <a:latin typeface="Times New Roman" panose="02020603050405020304" pitchFamily="18" charset="0"/>
              <a:ea typeface="Times New Roman" panose="02020603050405020304" pitchFamily="18" charset="0"/>
            </a:endParaRPr>
          </a:p>
          <a:p>
            <a:endParaRPr lang="el-GR" dirty="0"/>
          </a:p>
        </p:txBody>
      </p:sp>
      <p:sp>
        <p:nvSpPr>
          <p:cNvPr id="4" name="Θέση περιεχομένου 3">
            <a:extLst>
              <a:ext uri="{FF2B5EF4-FFF2-40B4-BE49-F238E27FC236}">
                <a16:creationId xmlns:a16="http://schemas.microsoft.com/office/drawing/2014/main" id="{35DB83BB-0AF3-9F96-BB57-518F9A923109}"/>
              </a:ext>
            </a:extLst>
          </p:cNvPr>
          <p:cNvSpPr>
            <a:spLocks noGrp="1"/>
          </p:cNvSpPr>
          <p:nvPr>
            <p:ph sz="half" idx="2"/>
          </p:nvPr>
        </p:nvSpPr>
        <p:spPr/>
        <p:txBody>
          <a:bodyPr/>
          <a:lstStyle/>
          <a:p>
            <a:r>
              <a:rPr lang="de-DE" sz="1800" dirty="0">
                <a:solidFill>
                  <a:srgbClr val="000000"/>
                </a:solidFill>
                <a:effectLst/>
                <a:latin typeface="Arial" panose="020B0604020202020204" pitchFamily="34" charset="0"/>
                <a:ea typeface="Times New Roman" panose="02020603050405020304" pitchFamily="18" charset="0"/>
              </a:rPr>
              <a:t>ist abgelaufen, und was unterm Vorhang</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hereingrinst, ist noch nicht der fahle Morgen,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nein, immer noch die Fackel vor der Tür,</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die </a:t>
            </a:r>
            <a:r>
              <a:rPr lang="de-DE" sz="1800" dirty="0" err="1">
                <a:solidFill>
                  <a:srgbClr val="000000"/>
                </a:solidFill>
                <a:effectLst/>
                <a:latin typeface="Arial" panose="020B0604020202020204" pitchFamily="34" charset="0"/>
                <a:ea typeface="Times New Roman" panose="02020603050405020304" pitchFamily="18" charset="0"/>
              </a:rPr>
              <a:t>gräßlich</a:t>
            </a:r>
            <a:r>
              <a:rPr lang="de-DE" sz="1800" dirty="0">
                <a:solidFill>
                  <a:srgbClr val="000000"/>
                </a:solidFill>
                <a:effectLst/>
                <a:latin typeface="Arial" panose="020B0604020202020204" pitchFamily="34" charset="0"/>
                <a:ea typeface="Times New Roman" panose="02020603050405020304" pitchFamily="18" charset="0"/>
              </a:rPr>
              <a:t> zuckt wie ein Lebendiges</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und meinen Schlaf belauert.</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41150451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C73899-3B20-F0DD-1B82-D7367E44B8C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8C51386-6D50-43AC-7107-06FAC0D38DF6}"/>
              </a:ext>
            </a:extLst>
          </p:cNvPr>
          <p:cNvSpPr>
            <a:spLocks noGrp="1"/>
          </p:cNvSpPr>
          <p:nvPr>
            <p:ph sz="half" idx="1"/>
          </p:nvPr>
        </p:nvSpPr>
        <p:spPr/>
        <p:txBody>
          <a:bodyPr/>
          <a:lstStyle/>
          <a:p>
            <a:r>
              <a:rPr lang="de-DE" sz="1800" dirty="0">
                <a:solidFill>
                  <a:srgbClr val="000000"/>
                </a:solidFill>
                <a:effectLst/>
                <a:latin typeface="Arial" panose="020B0604020202020204" pitchFamily="34" charset="0"/>
                <a:ea typeface="Times New Roman" panose="02020603050405020304" pitchFamily="18" charset="0"/>
              </a:rPr>
              <a:t>Ich weiß nicht, wer die sind, die mir das antun,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und ob sie droben oder drunten wo</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zu Hause sind – wenn ich </a:t>
            </a:r>
            <a:r>
              <a:rPr lang="de-DE" sz="1800" spc="240" dirty="0">
                <a:solidFill>
                  <a:srgbClr val="000000"/>
                </a:solidFill>
                <a:effectLst/>
                <a:latin typeface="Arial" panose="020B0604020202020204" pitchFamily="34" charset="0"/>
                <a:ea typeface="Times New Roman" panose="02020603050405020304" pitchFamily="18" charset="0"/>
              </a:rPr>
              <a:t>dich</a:t>
            </a:r>
            <a:r>
              <a:rPr lang="de-DE" sz="1800" dirty="0">
                <a:solidFill>
                  <a:srgbClr val="000000"/>
                </a:solidFill>
                <a:effectLst/>
                <a:latin typeface="Arial" panose="020B0604020202020204" pitchFamily="34" charset="0"/>
                <a:ea typeface="Times New Roman" panose="02020603050405020304" pitchFamily="18" charset="0"/>
              </a:rPr>
              <a:t> stehen sehe,</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wie jetzt, so mein ich, du </a:t>
            </a:r>
            <a:r>
              <a:rPr lang="de-DE" sz="1800" dirty="0" err="1">
                <a:solidFill>
                  <a:srgbClr val="000000"/>
                </a:solidFill>
                <a:effectLst/>
                <a:latin typeface="Arial" panose="020B0604020202020204" pitchFamily="34" charset="0"/>
                <a:ea typeface="Times New Roman" panose="02020603050405020304" pitchFamily="18" charset="0"/>
              </a:rPr>
              <a:t>mußt</a:t>
            </a:r>
            <a:r>
              <a:rPr lang="de-DE" sz="1800" dirty="0">
                <a:solidFill>
                  <a:srgbClr val="000000"/>
                </a:solidFill>
                <a:effectLst/>
                <a:latin typeface="Arial" panose="020B0604020202020204" pitchFamily="34" charset="0"/>
                <a:ea typeface="Times New Roman" panose="02020603050405020304" pitchFamily="18" charset="0"/>
              </a:rPr>
              <a:t> mit im Spiel sein.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Allein wer bist denn du? Du weißt nicht einmal</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ein Wort zu reden, wenn man auf dich hört.</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Wem könnt es so viel nützen oder schaden,</a:t>
            </a:r>
            <a:endParaRPr lang="el-GR" sz="1800" dirty="0">
              <a:effectLst/>
              <a:latin typeface="Times New Roman" panose="02020603050405020304" pitchFamily="18" charset="0"/>
              <a:ea typeface="Times New Roman" panose="02020603050405020304" pitchFamily="18" charset="0"/>
            </a:endParaRPr>
          </a:p>
          <a:p>
            <a:endParaRPr lang="el-GR" dirty="0"/>
          </a:p>
        </p:txBody>
      </p:sp>
      <p:sp>
        <p:nvSpPr>
          <p:cNvPr id="4" name="Θέση περιεχομένου 3">
            <a:extLst>
              <a:ext uri="{FF2B5EF4-FFF2-40B4-BE49-F238E27FC236}">
                <a16:creationId xmlns:a16="http://schemas.microsoft.com/office/drawing/2014/main" id="{9C6B9376-91A7-41DB-5952-6F7791ABF3CA}"/>
              </a:ext>
            </a:extLst>
          </p:cNvPr>
          <p:cNvSpPr>
            <a:spLocks noGrp="1"/>
          </p:cNvSpPr>
          <p:nvPr>
            <p:ph sz="half" idx="2"/>
          </p:nvPr>
        </p:nvSpPr>
        <p:spPr/>
        <p:txBody>
          <a:bodyPr/>
          <a:lstStyle/>
          <a:p>
            <a:r>
              <a:rPr lang="de-DE" sz="1800" dirty="0">
                <a:solidFill>
                  <a:srgbClr val="000000"/>
                </a:solidFill>
                <a:effectLst/>
                <a:latin typeface="Arial" panose="020B0604020202020204" pitchFamily="34" charset="0"/>
                <a:ea typeface="Times New Roman" panose="02020603050405020304" pitchFamily="18" charset="0"/>
              </a:rPr>
              <a:t>ob du lebst oder nicht? Warum siehst du</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so starr auf mich? Ich will nicht, </a:t>
            </a:r>
            <a:r>
              <a:rPr lang="de-DE" sz="1800" dirty="0" err="1">
                <a:solidFill>
                  <a:srgbClr val="000000"/>
                </a:solidFill>
                <a:effectLst/>
                <a:latin typeface="Arial" panose="020B0604020202020204" pitchFamily="34" charset="0"/>
                <a:ea typeface="Times New Roman" panose="02020603050405020304" pitchFamily="18" charset="0"/>
              </a:rPr>
              <a:t>daß</a:t>
            </a:r>
            <a:r>
              <a:rPr lang="de-DE" sz="1800" dirty="0">
                <a:solidFill>
                  <a:srgbClr val="000000"/>
                </a:solidFill>
                <a:effectLst/>
                <a:latin typeface="Arial" panose="020B0604020202020204" pitchFamily="34" charset="0"/>
                <a:ea typeface="Times New Roman" panose="02020603050405020304" pitchFamily="18" charset="0"/>
              </a:rPr>
              <a:t> du mich</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so ansiehst. Aber diese Träume müssen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ein Ende haben. Wer sie immer schickt:</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ein jeder Dämon </a:t>
            </a:r>
            <a:r>
              <a:rPr lang="de-DE" sz="1800" dirty="0" err="1">
                <a:solidFill>
                  <a:srgbClr val="000000"/>
                </a:solidFill>
                <a:effectLst/>
                <a:latin typeface="Arial" panose="020B0604020202020204" pitchFamily="34" charset="0"/>
                <a:ea typeface="Times New Roman" panose="02020603050405020304" pitchFamily="18" charset="0"/>
              </a:rPr>
              <a:t>läßt</a:t>
            </a:r>
            <a:r>
              <a:rPr lang="de-DE" sz="1800" dirty="0">
                <a:solidFill>
                  <a:srgbClr val="000000"/>
                </a:solidFill>
                <a:effectLst/>
                <a:latin typeface="Arial" panose="020B0604020202020204" pitchFamily="34" charset="0"/>
                <a:ea typeface="Times New Roman" panose="02020603050405020304" pitchFamily="18" charset="0"/>
              </a:rPr>
              <a:t> von uns, sobald</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rPr>
              <a:t>das rechte Blut geflossen ist.</a:t>
            </a:r>
            <a:endParaRPr lang="el-GR" sz="1800" dirty="0">
              <a:effectLst/>
              <a:latin typeface="Times New Roman" panose="02020603050405020304" pitchFamily="18" charset="0"/>
              <a:ea typeface="Times New Roman" panose="02020603050405020304" pitchFamily="18" charset="0"/>
            </a:endParaRPr>
          </a:p>
          <a:p>
            <a:r>
              <a:rPr lang="en-US" dirty="0"/>
              <a:t>[…]</a:t>
            </a:r>
            <a:endParaRPr lang="el-GR" dirty="0"/>
          </a:p>
        </p:txBody>
      </p:sp>
    </p:spTree>
    <p:extLst>
      <p:ext uri="{BB962C8B-B14F-4D97-AF65-F5344CB8AC3E}">
        <p14:creationId xmlns:p14="http://schemas.microsoft.com/office/powerpoint/2010/main" val="2364798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D339F5-7EEF-7A92-E2A1-2639DEB90C9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C3767E9-AC42-941C-8AE8-10BB05E0B48E}"/>
              </a:ext>
            </a:extLst>
          </p:cNvPr>
          <p:cNvSpPr>
            <a:spLocks noGrp="1"/>
          </p:cNvSpPr>
          <p:nvPr>
            <p:ph sz="half" idx="1"/>
          </p:nvPr>
        </p:nvSpPr>
        <p:spPr/>
        <p:txBody>
          <a:bodyPr>
            <a:normAutofit fontScale="92500" lnSpcReduction="10000"/>
          </a:bodyPr>
          <a:lstStyle/>
          <a:p>
            <a:r>
              <a:rPr lang="el-GR"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KLYTÄMNESTRA.</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Was murmelst du? Ich sage, </a:t>
            </a:r>
            <a:r>
              <a:rPr lang="de-DE"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daß</a:t>
            </a:r>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kein Ding</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unwiderruflich ist. Geht denn nicht alles</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vor unsern Augen über und verwandelt</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sich wie ein Nebel? Und wir selber, wir!</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und unsre Taten! Taten! Wir und Taten!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Was das für Worte sind. Bin ich denn noch,</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die es getan? Und wenn! getan, getan!</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Getan! was wirfst du mir da für ein Wort</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 meine Zähne</a:t>
            </a:r>
            <a:r>
              <a:rPr lang="de-DE"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de-DE" sz="18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Da stand er, von dem</a:t>
            </a:r>
            <a:endParaRPr lang="el-GR" sz="1800" b="1" dirty="0">
              <a:solidFill>
                <a:srgbClr val="0070C0"/>
              </a:solidFill>
              <a:effectLst/>
              <a:latin typeface="Times New Roman" panose="02020603050405020304" pitchFamily="18" charset="0"/>
              <a:ea typeface="Times New Roman" panose="02020603050405020304" pitchFamily="18" charset="0"/>
            </a:endParaRPr>
          </a:p>
          <a:p>
            <a:endParaRPr lang="el-GR" dirty="0"/>
          </a:p>
        </p:txBody>
      </p:sp>
      <p:sp>
        <p:nvSpPr>
          <p:cNvPr id="4" name="Θέση περιεχομένου 3">
            <a:extLst>
              <a:ext uri="{FF2B5EF4-FFF2-40B4-BE49-F238E27FC236}">
                <a16:creationId xmlns:a16="http://schemas.microsoft.com/office/drawing/2014/main" id="{FFAE7704-0165-6672-5226-7D94B432F478}"/>
              </a:ext>
            </a:extLst>
          </p:cNvPr>
          <p:cNvSpPr>
            <a:spLocks noGrp="1"/>
          </p:cNvSpPr>
          <p:nvPr>
            <p:ph sz="half" idx="2"/>
          </p:nvPr>
        </p:nvSpPr>
        <p:spPr/>
        <p:txBody>
          <a:bodyPr>
            <a:normAutofit fontScale="92500" lnSpcReduction="10000"/>
          </a:bodyPr>
          <a:lstStyle/>
          <a:p>
            <a:r>
              <a:rPr lang="de-DE" sz="18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du immer redest, da stand er und da</a:t>
            </a:r>
            <a:endParaRPr lang="el-GR" sz="1800" b="1" dirty="0">
              <a:solidFill>
                <a:srgbClr val="0070C0"/>
              </a:solidFill>
              <a:effectLst/>
              <a:latin typeface="Times New Roman" panose="02020603050405020304" pitchFamily="18" charset="0"/>
              <a:ea typeface="Times New Roman" panose="02020603050405020304" pitchFamily="18" charset="0"/>
            </a:endParaRPr>
          </a:p>
          <a:p>
            <a:r>
              <a:rPr lang="de-DE" sz="18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stand ich und dort </a:t>
            </a:r>
            <a:r>
              <a:rPr lang="de-DE" sz="18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Ägisth</a:t>
            </a:r>
            <a:r>
              <a:rPr lang="de-DE" sz="18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und aus den Augen</a:t>
            </a:r>
            <a:endParaRPr lang="el-GR" sz="1800" b="1" dirty="0">
              <a:solidFill>
                <a:srgbClr val="0070C0"/>
              </a:solidFill>
              <a:effectLst/>
              <a:latin typeface="Times New Roman" panose="02020603050405020304" pitchFamily="18" charset="0"/>
              <a:ea typeface="Times New Roman" panose="02020603050405020304" pitchFamily="18" charset="0"/>
            </a:endParaRPr>
          </a:p>
          <a:p>
            <a:r>
              <a:rPr lang="de-DE" sz="18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die Blicke trafen sich</a:t>
            </a:r>
            <a:r>
              <a:rPr lang="de-DE" sz="180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a:t>
            </a:r>
            <a:r>
              <a:rPr lang="de-DE" sz="18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da war es doch</a:t>
            </a:r>
            <a:endParaRPr lang="el-GR" sz="1800" b="1" dirty="0">
              <a:solidFill>
                <a:srgbClr val="0070C0"/>
              </a:solidFill>
              <a:effectLst/>
              <a:latin typeface="Times New Roman" panose="02020603050405020304" pitchFamily="18" charset="0"/>
              <a:ea typeface="Times New Roman" panose="02020603050405020304" pitchFamily="18" charset="0"/>
            </a:endParaRPr>
          </a:p>
          <a:p>
            <a:r>
              <a:rPr lang="de-DE" sz="18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noch nicht </a:t>
            </a:r>
            <a:r>
              <a:rPr lang="de-DE" sz="18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geschehn</a:t>
            </a:r>
            <a:r>
              <a:rPr lang="de-DE" sz="18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a:t>
            </a:r>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und dann veränderte</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sich deines Vaters Blick im Sterben so langsam</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und </a:t>
            </a:r>
            <a:r>
              <a:rPr lang="de-DE"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gräßlich</a:t>
            </a:r>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aber immer noch</a:t>
            </a:r>
            <a:endParaRPr lang="el-GR" sz="1800" dirty="0">
              <a:effectLst/>
              <a:latin typeface="Times New Roman" panose="02020603050405020304" pitchFamily="18" charset="0"/>
              <a:ea typeface="Times New Roman" panose="02020603050405020304" pitchFamily="18" charset="0"/>
            </a:endParaRPr>
          </a:p>
          <a:p>
            <a:r>
              <a:rPr lang="de-DE"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 meinem </a:t>
            </a:r>
            <a:r>
              <a:rPr lang="de-DE"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hängend – </a:t>
            </a:r>
            <a:r>
              <a:rPr lang="de-DE" sz="18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und da wars </a:t>
            </a:r>
            <a:r>
              <a:rPr lang="de-DE" sz="18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geschehn</a:t>
            </a:r>
            <a:r>
              <a:rPr lang="de-DE" sz="1800"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l-GR" sz="1800" dirty="0">
              <a:solidFill>
                <a:srgbClr val="0070C0"/>
              </a:solidFill>
              <a:effectLst/>
              <a:latin typeface="Times New Roman" panose="02020603050405020304" pitchFamily="18" charset="0"/>
              <a:ea typeface="Times New Roman" panose="02020603050405020304" pitchFamily="18" charset="0"/>
            </a:endParaRPr>
          </a:p>
          <a:p>
            <a:r>
              <a:rPr lang="de-DE" sz="18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dazwischen ist kein Raum! Erst wars vorher,</a:t>
            </a:r>
            <a:endParaRPr lang="el-GR" sz="1800" b="1" dirty="0">
              <a:solidFill>
                <a:srgbClr val="0070C0"/>
              </a:solidFill>
              <a:effectLst/>
              <a:latin typeface="Times New Roman" panose="02020603050405020304" pitchFamily="18" charset="0"/>
              <a:ea typeface="Times New Roman" panose="02020603050405020304" pitchFamily="18" charset="0"/>
            </a:endParaRPr>
          </a:p>
          <a:p>
            <a:r>
              <a:rPr lang="de-DE" sz="18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dann wars vorbei – dazwischen hab ich nichts</a:t>
            </a:r>
            <a:endParaRPr lang="el-GR" sz="1800" b="1" dirty="0">
              <a:solidFill>
                <a:srgbClr val="0070C0"/>
              </a:solidFill>
              <a:effectLst/>
              <a:latin typeface="Times New Roman" panose="02020603050405020304" pitchFamily="18" charset="0"/>
              <a:ea typeface="Times New Roman" panose="02020603050405020304" pitchFamily="18" charset="0"/>
            </a:endParaRPr>
          </a:p>
          <a:p>
            <a:r>
              <a:rPr lang="el-GR" sz="1800" b="1" dirty="0" err="1">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getan</a:t>
            </a:r>
            <a:r>
              <a:rPr lang="el-GR" sz="18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l-GR" sz="1800" b="1" dirty="0">
              <a:solidFill>
                <a:srgbClr val="0070C0"/>
              </a:solidFill>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24615460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877C83-17CA-075C-7244-8000F805A4B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02E018A3-2885-A737-F46E-0F8FD6D421BE}"/>
              </a:ext>
            </a:extLst>
          </p:cNvPr>
          <p:cNvSpPr>
            <a:spLocks noGrp="1"/>
          </p:cNvSpPr>
          <p:nvPr>
            <p:ph sz="half" idx="1"/>
          </p:nvPr>
        </p:nvSpPr>
        <p:spPr/>
        <p:txBody>
          <a:bodyPr>
            <a:normAutofit fontScale="77500" lnSpcReduction="20000"/>
          </a:bodyPr>
          <a:lstStyle/>
          <a:p>
            <a:r>
              <a:rPr lang="en-US" b="1" dirty="0"/>
              <a:t>Die </a:t>
            </a:r>
            <a:r>
              <a:rPr lang="en-US" b="1" dirty="0" err="1"/>
              <a:t>Szene</a:t>
            </a:r>
            <a:r>
              <a:rPr lang="en-US" b="1" dirty="0"/>
              <a:t> </a:t>
            </a:r>
            <a:r>
              <a:rPr lang="en-US" b="1" dirty="0" err="1"/>
              <a:t>endet</a:t>
            </a:r>
            <a:r>
              <a:rPr lang="en-US" b="1" dirty="0"/>
              <a:t> </a:t>
            </a:r>
            <a:r>
              <a:rPr lang="en-US" b="1" dirty="0" err="1"/>
              <a:t>mit</a:t>
            </a:r>
            <a:r>
              <a:rPr lang="en-US" b="1" dirty="0"/>
              <a:t> </a:t>
            </a:r>
            <a:r>
              <a:rPr lang="en-US" b="1" dirty="0" err="1"/>
              <a:t>einer</a:t>
            </a:r>
            <a:r>
              <a:rPr lang="en-US" b="1" dirty="0"/>
              <a:t> </a:t>
            </a:r>
            <a:r>
              <a:rPr lang="en-US" b="1" dirty="0" err="1"/>
              <a:t>dritten</a:t>
            </a:r>
            <a:r>
              <a:rPr lang="en-US" b="1" dirty="0"/>
              <a:t> </a:t>
            </a:r>
            <a:r>
              <a:rPr lang="en-US" b="1" dirty="0" err="1"/>
              <a:t>Rachevision</a:t>
            </a:r>
            <a:r>
              <a:rPr lang="en-US" b="1" dirty="0"/>
              <a:t> von Elektra</a:t>
            </a:r>
            <a:r>
              <a:rPr lang="en-US" dirty="0"/>
              <a:t>:</a:t>
            </a:r>
          </a:p>
          <a:p>
            <a:pPr algn="l"/>
            <a:r>
              <a:rPr lang="en-US" b="1" dirty="0"/>
              <a:t>Elektra</a:t>
            </a:r>
            <a:r>
              <a:rPr lang="en-US" dirty="0"/>
              <a:t> </a:t>
            </a:r>
            <a:r>
              <a:rPr lang="de-DE" b="0" i="1" dirty="0">
                <a:solidFill>
                  <a:srgbClr val="000000"/>
                </a:solidFill>
                <a:effectLst/>
                <a:latin typeface="arial" panose="020B0604020202020204" pitchFamily="34" charset="0"/>
              </a:rPr>
              <a:t>mit einem Sprung aus dem Dunkel auf sie zu, immer näher an ihr, immer furchtbarer wachsend.</a:t>
            </a:r>
            <a:endParaRPr lang="de-DE" b="0" i="0" dirty="0">
              <a:solidFill>
                <a:srgbClr val="000000"/>
              </a:solidFill>
              <a:effectLst/>
              <a:latin typeface="arial" panose="020B0604020202020204" pitchFamily="34" charset="0"/>
            </a:endParaRPr>
          </a:p>
          <a:p>
            <a:pPr algn="l"/>
            <a:r>
              <a:rPr lang="de-DE" b="0" i="0" u="sng" dirty="0">
                <a:solidFill>
                  <a:srgbClr val="000000"/>
                </a:solidFill>
                <a:effectLst/>
                <a:latin typeface="arial" panose="020B0604020202020204" pitchFamily="34" charset="0"/>
              </a:rPr>
              <a:t>Was bluten </a:t>
            </a:r>
            <a:r>
              <a:rPr lang="de-DE" b="0" i="0" u="sng" dirty="0" err="1">
                <a:solidFill>
                  <a:srgbClr val="000000"/>
                </a:solidFill>
                <a:effectLst/>
                <a:latin typeface="arial" panose="020B0604020202020204" pitchFamily="34" charset="0"/>
              </a:rPr>
              <a:t>muß</a:t>
            </a:r>
            <a:r>
              <a:rPr lang="de-DE" b="0" i="0" u="sng" dirty="0">
                <a:solidFill>
                  <a:srgbClr val="000000"/>
                </a:solidFill>
                <a:effectLst/>
                <a:latin typeface="arial" panose="020B0604020202020204" pitchFamily="34" charset="0"/>
              </a:rPr>
              <a:t>? Dein eigenes Genick,</a:t>
            </a:r>
          </a:p>
          <a:p>
            <a:pPr algn="l"/>
            <a:r>
              <a:rPr lang="de-DE" b="0" i="0" u="sng" dirty="0">
                <a:solidFill>
                  <a:srgbClr val="000000"/>
                </a:solidFill>
                <a:effectLst/>
                <a:latin typeface="arial" panose="020B0604020202020204" pitchFamily="34" charset="0"/>
              </a:rPr>
              <a:t>wenn dich der Jäger abgefangen hat!</a:t>
            </a:r>
          </a:p>
          <a:p>
            <a:pPr algn="l"/>
            <a:r>
              <a:rPr lang="de-DE" b="0" i="0" u="sng" dirty="0">
                <a:solidFill>
                  <a:srgbClr val="000000"/>
                </a:solidFill>
                <a:effectLst/>
                <a:latin typeface="arial" panose="020B0604020202020204" pitchFamily="34" charset="0"/>
              </a:rPr>
              <a:t>Er fängt dich ab: doch nur im Lauf! Wer schlachtet</a:t>
            </a:r>
          </a:p>
          <a:p>
            <a:pPr algn="l"/>
            <a:r>
              <a:rPr lang="de-DE" b="0" i="0" u="sng" dirty="0">
                <a:solidFill>
                  <a:srgbClr val="000000"/>
                </a:solidFill>
                <a:effectLst/>
                <a:latin typeface="arial" panose="020B0604020202020204" pitchFamily="34" charset="0"/>
              </a:rPr>
              <a:t>ein Opfertier im Schlaf! </a:t>
            </a:r>
            <a:r>
              <a:rPr lang="de-DE" b="0" i="0" dirty="0">
                <a:solidFill>
                  <a:srgbClr val="000000"/>
                </a:solidFill>
                <a:effectLst/>
                <a:latin typeface="arial" panose="020B0604020202020204" pitchFamily="34" charset="0"/>
              </a:rPr>
              <a:t>Er jagt dich auf,</a:t>
            </a:r>
          </a:p>
          <a:p>
            <a:pPr algn="l"/>
            <a:r>
              <a:rPr lang="de-DE" b="0" i="0" dirty="0">
                <a:solidFill>
                  <a:srgbClr val="000000"/>
                </a:solidFill>
                <a:effectLst/>
                <a:latin typeface="arial" panose="020B0604020202020204" pitchFamily="34" charset="0"/>
              </a:rPr>
              <a:t>er treibt dich durch das Haus! willst du nach rechts,</a:t>
            </a:r>
          </a:p>
          <a:p>
            <a:pPr algn="l"/>
            <a:r>
              <a:rPr lang="de-DE" b="0" i="0" dirty="0">
                <a:solidFill>
                  <a:srgbClr val="000000"/>
                </a:solidFill>
                <a:effectLst/>
                <a:latin typeface="arial" panose="020B0604020202020204" pitchFamily="34" charset="0"/>
              </a:rPr>
              <a:t>da steht das Bett! nach links, da schäumt das Bad</a:t>
            </a:r>
          </a:p>
          <a:p>
            <a:pPr algn="l"/>
            <a:r>
              <a:rPr lang="de-DE" b="0" i="0" dirty="0">
                <a:solidFill>
                  <a:srgbClr val="000000"/>
                </a:solidFill>
                <a:effectLst/>
                <a:latin typeface="arial" panose="020B0604020202020204" pitchFamily="34" charset="0"/>
              </a:rPr>
              <a:t>wie Blut! das Dunkel und die Fackeln werfen</a:t>
            </a:r>
          </a:p>
          <a:p>
            <a:pPr algn="l"/>
            <a:r>
              <a:rPr lang="de-DE" b="0" i="0" dirty="0">
                <a:solidFill>
                  <a:srgbClr val="000000"/>
                </a:solidFill>
                <a:effectLst/>
                <a:latin typeface="arial" panose="020B0604020202020204" pitchFamily="34" charset="0"/>
              </a:rPr>
              <a:t>schwarzrote Todesnetze über dich –</a:t>
            </a:r>
          </a:p>
          <a:p>
            <a:endParaRPr lang="en-US" dirty="0"/>
          </a:p>
          <a:p>
            <a:endParaRPr lang="el-GR" dirty="0"/>
          </a:p>
        </p:txBody>
      </p:sp>
      <p:sp>
        <p:nvSpPr>
          <p:cNvPr id="4" name="Θέση περιεχομένου 3">
            <a:extLst>
              <a:ext uri="{FF2B5EF4-FFF2-40B4-BE49-F238E27FC236}">
                <a16:creationId xmlns:a16="http://schemas.microsoft.com/office/drawing/2014/main" id="{4867F9D9-1FC0-2AB0-734B-F1516BA3429F}"/>
              </a:ext>
            </a:extLst>
          </p:cNvPr>
          <p:cNvSpPr>
            <a:spLocks noGrp="1"/>
          </p:cNvSpPr>
          <p:nvPr>
            <p:ph sz="half" idx="2"/>
          </p:nvPr>
        </p:nvSpPr>
        <p:spPr/>
        <p:txBody>
          <a:bodyPr>
            <a:normAutofit fontScale="77500" lnSpcReduction="20000"/>
          </a:bodyPr>
          <a:lstStyle/>
          <a:p>
            <a:r>
              <a:rPr lang="de-DE" b="0" i="1" dirty="0">
                <a:solidFill>
                  <a:srgbClr val="000000"/>
                </a:solidFill>
                <a:effectLst/>
                <a:latin typeface="arial" panose="020B0604020202020204" pitchFamily="34" charset="0"/>
              </a:rPr>
              <a:t>Klytämnestra, von sprachlosem Grauen geschüttelt, will ins Haus. Elektra zerrt sie am Gewand nach vorn. Klytämnestra weicht gegen die Mauer zurück. Ihre Augen sind weit aufgerissen, der Stock entfällt ihren zitternden Händen.</a:t>
            </a:r>
          </a:p>
          <a:p>
            <a:endParaRPr lang="de-DE" i="1" dirty="0">
              <a:solidFill>
                <a:srgbClr val="000000"/>
              </a:solidFill>
              <a:latin typeface="arial" panose="020B0604020202020204" pitchFamily="34" charset="0"/>
            </a:endParaRPr>
          </a:p>
          <a:p>
            <a:pPr algn="l"/>
            <a:r>
              <a:rPr lang="de-DE" b="0" i="0" dirty="0">
                <a:solidFill>
                  <a:srgbClr val="000000"/>
                </a:solidFill>
                <a:effectLst/>
                <a:latin typeface="arial" panose="020B0604020202020204" pitchFamily="34" charset="0"/>
              </a:rPr>
              <a:t>Du möchtest schreien, doch die Luft erwürgt</a:t>
            </a:r>
          </a:p>
          <a:p>
            <a:pPr algn="l"/>
            <a:r>
              <a:rPr lang="de-DE" b="0" i="0" dirty="0">
                <a:solidFill>
                  <a:srgbClr val="000000"/>
                </a:solidFill>
                <a:effectLst/>
                <a:latin typeface="arial" panose="020B0604020202020204" pitchFamily="34" charset="0"/>
              </a:rPr>
              <a:t>den </a:t>
            </a:r>
            <a:r>
              <a:rPr lang="de-DE" b="0" i="0" dirty="0" err="1">
                <a:solidFill>
                  <a:srgbClr val="000000"/>
                </a:solidFill>
                <a:effectLst/>
                <a:latin typeface="arial" panose="020B0604020202020204" pitchFamily="34" charset="0"/>
              </a:rPr>
              <a:t>ungebornen</a:t>
            </a:r>
            <a:r>
              <a:rPr lang="de-DE" b="0" i="0" dirty="0">
                <a:solidFill>
                  <a:srgbClr val="000000"/>
                </a:solidFill>
                <a:effectLst/>
                <a:latin typeface="arial" panose="020B0604020202020204" pitchFamily="34" charset="0"/>
              </a:rPr>
              <a:t> Schrei und </a:t>
            </a:r>
            <a:r>
              <a:rPr lang="de-DE" b="0" i="0" dirty="0" err="1">
                <a:solidFill>
                  <a:srgbClr val="000000"/>
                </a:solidFill>
                <a:effectLst/>
                <a:latin typeface="arial" panose="020B0604020202020204" pitchFamily="34" charset="0"/>
              </a:rPr>
              <a:t>läßt</a:t>
            </a:r>
            <a:r>
              <a:rPr lang="de-DE" b="0" i="0" dirty="0">
                <a:solidFill>
                  <a:srgbClr val="000000"/>
                </a:solidFill>
                <a:effectLst/>
                <a:latin typeface="arial" panose="020B0604020202020204" pitchFamily="34" charset="0"/>
              </a:rPr>
              <a:t> ihn lautlos</a:t>
            </a:r>
          </a:p>
          <a:p>
            <a:pPr algn="l"/>
            <a:r>
              <a:rPr lang="de-DE" b="0" i="0" dirty="0">
                <a:solidFill>
                  <a:srgbClr val="000000"/>
                </a:solidFill>
                <a:effectLst/>
                <a:latin typeface="arial" panose="020B0604020202020204" pitchFamily="34" charset="0"/>
              </a:rPr>
              <a:t>zu Boden fallen, wie von Sinnen hältst du</a:t>
            </a:r>
          </a:p>
          <a:p>
            <a:pPr algn="l"/>
            <a:r>
              <a:rPr lang="de-DE" b="0" i="0" dirty="0">
                <a:solidFill>
                  <a:srgbClr val="000000"/>
                </a:solidFill>
                <a:effectLst/>
                <a:latin typeface="arial" panose="020B0604020202020204" pitchFamily="34" charset="0"/>
              </a:rPr>
              <a:t>den Nacken hin, fühlst schon die Schärfe zucken</a:t>
            </a:r>
          </a:p>
          <a:p>
            <a:pPr algn="l"/>
            <a:r>
              <a:rPr lang="de-DE" b="0" i="0" dirty="0">
                <a:solidFill>
                  <a:srgbClr val="000000"/>
                </a:solidFill>
                <a:effectLst/>
                <a:latin typeface="arial" panose="020B0604020202020204" pitchFamily="34" charset="0"/>
              </a:rPr>
              <a:t>bis in den Sitz des Lebens, doch er hält</a:t>
            </a:r>
          </a:p>
          <a:p>
            <a:pPr algn="l"/>
            <a:r>
              <a:rPr lang="de-DE" b="0" i="0" dirty="0">
                <a:solidFill>
                  <a:srgbClr val="000000"/>
                </a:solidFill>
                <a:effectLst/>
                <a:latin typeface="arial" panose="020B0604020202020204" pitchFamily="34" charset="0"/>
              </a:rPr>
              <a:t>den Schlag zurück: die Bräuche sind noch nicht erfüllt.</a:t>
            </a:r>
          </a:p>
          <a:p>
            <a:endParaRPr lang="el-GR" dirty="0"/>
          </a:p>
        </p:txBody>
      </p:sp>
    </p:spTree>
    <p:extLst>
      <p:ext uri="{BB962C8B-B14F-4D97-AF65-F5344CB8AC3E}">
        <p14:creationId xmlns:p14="http://schemas.microsoft.com/office/powerpoint/2010/main" val="19283716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148CE6-3F2E-0AA7-B076-038A6F4878B4}"/>
              </a:ext>
            </a:extLst>
          </p:cNvPr>
          <p:cNvSpPr>
            <a:spLocks noGrp="1"/>
          </p:cNvSpPr>
          <p:nvPr>
            <p:ph type="title"/>
          </p:nvPr>
        </p:nvSpPr>
        <p:spPr/>
        <p:txBody>
          <a:bodyPr/>
          <a:lstStyle/>
          <a:p>
            <a:r>
              <a:rPr lang="en-US" dirty="0"/>
              <a:t>Elektra </a:t>
            </a:r>
            <a:r>
              <a:rPr lang="en-US" dirty="0" err="1"/>
              <a:t>weiter</a:t>
            </a:r>
            <a:endParaRPr lang="el-GR" dirty="0"/>
          </a:p>
        </p:txBody>
      </p:sp>
      <p:sp>
        <p:nvSpPr>
          <p:cNvPr id="3" name="Θέση περιεχομένου 2">
            <a:extLst>
              <a:ext uri="{FF2B5EF4-FFF2-40B4-BE49-F238E27FC236}">
                <a16:creationId xmlns:a16="http://schemas.microsoft.com/office/drawing/2014/main" id="{7BA9E3A8-50CF-5DE6-87E3-017E0DB6AD24}"/>
              </a:ext>
            </a:extLst>
          </p:cNvPr>
          <p:cNvSpPr>
            <a:spLocks noGrp="1"/>
          </p:cNvSpPr>
          <p:nvPr>
            <p:ph sz="half" idx="1"/>
          </p:nvPr>
        </p:nvSpPr>
        <p:spPr/>
        <p:txBody>
          <a:bodyPr>
            <a:normAutofit fontScale="25000" lnSpcReduction="20000"/>
          </a:bodyPr>
          <a:lstStyle/>
          <a:p>
            <a:pPr algn="l"/>
            <a:r>
              <a:rPr lang="de-DE" sz="6400" b="1" i="0" dirty="0">
                <a:solidFill>
                  <a:srgbClr val="000000"/>
                </a:solidFill>
                <a:effectLst/>
                <a:latin typeface="arial" panose="020B0604020202020204" pitchFamily="34" charset="0"/>
              </a:rPr>
              <a:t>Und ich steh neben dir: du kannst den Blick</a:t>
            </a:r>
          </a:p>
          <a:p>
            <a:pPr algn="l"/>
            <a:r>
              <a:rPr lang="de-DE" sz="6400" b="1" i="0" dirty="0">
                <a:solidFill>
                  <a:srgbClr val="000000"/>
                </a:solidFill>
                <a:effectLst/>
                <a:latin typeface="arial" panose="020B0604020202020204" pitchFamily="34" charset="0"/>
              </a:rPr>
              <a:t>nicht von mir wenden, immer krampft es dich,</a:t>
            </a:r>
          </a:p>
          <a:p>
            <a:pPr algn="l"/>
            <a:r>
              <a:rPr lang="de-DE" sz="6400" b="1" i="0" dirty="0" err="1">
                <a:solidFill>
                  <a:srgbClr val="000000"/>
                </a:solidFill>
                <a:effectLst/>
                <a:latin typeface="arial" panose="020B0604020202020204" pitchFamily="34" charset="0"/>
              </a:rPr>
              <a:t>daß</a:t>
            </a:r>
            <a:r>
              <a:rPr lang="de-DE" sz="6400" b="1" i="0" dirty="0">
                <a:solidFill>
                  <a:srgbClr val="000000"/>
                </a:solidFill>
                <a:effectLst/>
                <a:latin typeface="arial" panose="020B0604020202020204" pitchFamily="34" charset="0"/>
              </a:rPr>
              <a:t> du von meinem schweigenden Gesicht</a:t>
            </a:r>
          </a:p>
          <a:p>
            <a:pPr algn="l"/>
            <a:r>
              <a:rPr lang="de-DE" sz="6400" b="1" i="0" dirty="0">
                <a:solidFill>
                  <a:srgbClr val="000000"/>
                </a:solidFill>
                <a:effectLst/>
                <a:latin typeface="arial" panose="020B0604020202020204" pitchFamily="34" charset="0"/>
              </a:rPr>
              <a:t>ein Wort ablesen willst, du rollst die Augen,</a:t>
            </a:r>
          </a:p>
          <a:p>
            <a:pPr algn="l"/>
            <a:r>
              <a:rPr lang="de-DE" sz="6400" b="1" i="0" dirty="0">
                <a:solidFill>
                  <a:srgbClr val="000000"/>
                </a:solidFill>
                <a:effectLst/>
                <a:latin typeface="arial" panose="020B0604020202020204" pitchFamily="34" charset="0"/>
              </a:rPr>
              <a:t>willst irgend etwas denken, willst die Götter</a:t>
            </a:r>
          </a:p>
          <a:p>
            <a:pPr algn="l"/>
            <a:r>
              <a:rPr lang="de-DE" sz="6400" b="1" i="0" dirty="0">
                <a:solidFill>
                  <a:srgbClr val="000000"/>
                </a:solidFill>
                <a:effectLst/>
                <a:latin typeface="arial" panose="020B0604020202020204" pitchFamily="34" charset="0"/>
              </a:rPr>
              <a:t>heruntergrinsen aus dem Nachtgewölk:</a:t>
            </a:r>
          </a:p>
          <a:p>
            <a:pPr algn="l"/>
            <a:r>
              <a:rPr lang="de-DE" sz="6400" b="0" i="0" dirty="0">
                <a:solidFill>
                  <a:srgbClr val="000000"/>
                </a:solidFill>
                <a:effectLst/>
                <a:latin typeface="arial" panose="020B0604020202020204" pitchFamily="34" charset="0"/>
              </a:rPr>
              <a:t>die Götter sind beim Nachtmahl! so wie damals,</a:t>
            </a:r>
          </a:p>
          <a:p>
            <a:pPr algn="l"/>
            <a:r>
              <a:rPr lang="de-DE" sz="6400" b="0" i="0" u="sng" dirty="0">
                <a:solidFill>
                  <a:srgbClr val="000000"/>
                </a:solidFill>
                <a:effectLst/>
                <a:latin typeface="arial" panose="020B0604020202020204" pitchFamily="34" charset="0"/>
              </a:rPr>
              <a:t>als du den Vater würgtest, sitzen sie</a:t>
            </a:r>
          </a:p>
          <a:p>
            <a:pPr algn="l"/>
            <a:r>
              <a:rPr lang="de-DE" sz="6400" b="0" i="0" u="sng" dirty="0">
                <a:solidFill>
                  <a:srgbClr val="000000"/>
                </a:solidFill>
                <a:effectLst/>
                <a:latin typeface="arial" panose="020B0604020202020204" pitchFamily="34" charset="0"/>
              </a:rPr>
              <a:t>beim Nachtmahl und sind taub für jedes Röcheln!</a:t>
            </a:r>
          </a:p>
          <a:p>
            <a:r>
              <a:rPr lang="en-US" sz="6400" u="sng" dirty="0"/>
              <a:t>[…]</a:t>
            </a:r>
          </a:p>
          <a:p>
            <a:r>
              <a:rPr lang="de-DE" sz="6400" dirty="0">
                <a:solidFill>
                  <a:srgbClr val="000000"/>
                </a:solidFill>
                <a:latin typeface="arial" panose="020B0604020202020204" pitchFamily="34" charset="0"/>
              </a:rPr>
              <a:t>da steh ich vor dir, und nun liest du mit starrem Aug</a:t>
            </a:r>
          </a:p>
          <a:p>
            <a:r>
              <a:rPr lang="de-DE" sz="6400" dirty="0">
                <a:solidFill>
                  <a:srgbClr val="000000"/>
                </a:solidFill>
                <a:latin typeface="arial" panose="020B0604020202020204" pitchFamily="34" charset="0"/>
              </a:rPr>
              <a:t>das ungeheure Wort, das mir in mein</a:t>
            </a:r>
          </a:p>
          <a:p>
            <a:endParaRPr lang="el-GR" dirty="0"/>
          </a:p>
        </p:txBody>
      </p:sp>
      <p:sp>
        <p:nvSpPr>
          <p:cNvPr id="4" name="Θέση περιεχομένου 3">
            <a:extLst>
              <a:ext uri="{FF2B5EF4-FFF2-40B4-BE49-F238E27FC236}">
                <a16:creationId xmlns:a16="http://schemas.microsoft.com/office/drawing/2014/main" id="{3935BA01-B5F8-EAD6-9D03-56079E55D1E6}"/>
              </a:ext>
            </a:extLst>
          </p:cNvPr>
          <p:cNvSpPr>
            <a:spLocks noGrp="1"/>
          </p:cNvSpPr>
          <p:nvPr>
            <p:ph sz="half" idx="2"/>
          </p:nvPr>
        </p:nvSpPr>
        <p:spPr/>
        <p:txBody>
          <a:bodyPr>
            <a:normAutofit fontScale="25000" lnSpcReduction="20000"/>
          </a:bodyPr>
          <a:lstStyle/>
          <a:p>
            <a:r>
              <a:rPr lang="de-DE" sz="6600" dirty="0">
                <a:solidFill>
                  <a:srgbClr val="000000"/>
                </a:solidFill>
                <a:latin typeface="arial" panose="020B0604020202020204" pitchFamily="34" charset="0"/>
              </a:rPr>
              <a:t>Gesicht geschrieben ist: denn mein Gesicht</a:t>
            </a:r>
          </a:p>
          <a:p>
            <a:pPr algn="l"/>
            <a:r>
              <a:rPr lang="de-DE" sz="6400" b="0" i="0" dirty="0">
                <a:solidFill>
                  <a:srgbClr val="000000"/>
                </a:solidFill>
                <a:effectLst/>
                <a:latin typeface="arial" panose="020B0604020202020204" pitchFamily="34" charset="0"/>
              </a:rPr>
              <a:t>ist aus des Vaters und aus deinen Zügen</a:t>
            </a:r>
          </a:p>
          <a:p>
            <a:pPr algn="l"/>
            <a:r>
              <a:rPr lang="de-DE" sz="6400" b="0" i="0" dirty="0">
                <a:solidFill>
                  <a:srgbClr val="000000"/>
                </a:solidFill>
                <a:effectLst/>
                <a:latin typeface="arial" panose="020B0604020202020204" pitchFamily="34" charset="0"/>
              </a:rPr>
              <a:t>gemischt, und da hab ich mit meinem stummen</a:t>
            </a:r>
          </a:p>
          <a:p>
            <a:pPr algn="l"/>
            <a:r>
              <a:rPr lang="de-DE" sz="6400" b="0" i="0" dirty="0" err="1">
                <a:solidFill>
                  <a:srgbClr val="000000"/>
                </a:solidFill>
                <a:effectLst/>
                <a:latin typeface="arial" panose="020B0604020202020204" pitchFamily="34" charset="0"/>
              </a:rPr>
              <a:t>Dastehn</a:t>
            </a:r>
            <a:r>
              <a:rPr lang="de-DE" sz="6400" b="0" i="0" dirty="0">
                <a:solidFill>
                  <a:srgbClr val="000000"/>
                </a:solidFill>
                <a:effectLst/>
                <a:latin typeface="arial" panose="020B0604020202020204" pitchFamily="34" charset="0"/>
              </a:rPr>
              <a:t> dein letztes Wort </a:t>
            </a:r>
            <a:r>
              <a:rPr lang="de-DE" sz="6400" b="0" i="0" dirty="0" err="1">
                <a:solidFill>
                  <a:srgbClr val="000000"/>
                </a:solidFill>
                <a:effectLst/>
                <a:latin typeface="arial" panose="020B0604020202020204" pitchFamily="34" charset="0"/>
              </a:rPr>
              <a:t>zunicht</a:t>
            </a:r>
            <a:r>
              <a:rPr lang="de-DE" sz="6400" b="0" i="0" dirty="0">
                <a:solidFill>
                  <a:srgbClr val="000000"/>
                </a:solidFill>
                <a:effectLst/>
                <a:latin typeface="arial" panose="020B0604020202020204" pitchFamily="34" charset="0"/>
              </a:rPr>
              <a:t> gemacht,</a:t>
            </a:r>
          </a:p>
          <a:p>
            <a:pPr algn="l"/>
            <a:r>
              <a:rPr lang="de-DE" sz="6400" b="1" i="0" dirty="0">
                <a:solidFill>
                  <a:srgbClr val="000000"/>
                </a:solidFill>
                <a:effectLst/>
                <a:latin typeface="arial" panose="020B0604020202020204" pitchFamily="34" charset="0"/>
              </a:rPr>
              <a:t>erhängt ist dir die Seele in der selbst-</a:t>
            </a:r>
          </a:p>
          <a:p>
            <a:pPr algn="l"/>
            <a:r>
              <a:rPr lang="de-DE" sz="6400" b="1" i="0" dirty="0">
                <a:solidFill>
                  <a:srgbClr val="000000"/>
                </a:solidFill>
                <a:effectLst/>
                <a:latin typeface="arial" panose="020B0604020202020204" pitchFamily="34" charset="0"/>
              </a:rPr>
              <a:t>gedrehten Schlinge, sausend fällt das Beil,</a:t>
            </a:r>
          </a:p>
          <a:p>
            <a:pPr algn="l"/>
            <a:r>
              <a:rPr lang="de-DE" sz="6400" b="0" i="0" dirty="0">
                <a:solidFill>
                  <a:srgbClr val="000000"/>
                </a:solidFill>
                <a:effectLst/>
                <a:latin typeface="arial" panose="020B0604020202020204" pitchFamily="34" charset="0"/>
              </a:rPr>
              <a:t>und ich steh da und </a:t>
            </a:r>
            <a:r>
              <a:rPr lang="de-DE" sz="6400" b="0" i="0" dirty="0" err="1">
                <a:solidFill>
                  <a:srgbClr val="000000"/>
                </a:solidFill>
                <a:effectLst/>
                <a:latin typeface="arial" panose="020B0604020202020204" pitchFamily="34" charset="0"/>
              </a:rPr>
              <a:t>seh</a:t>
            </a:r>
            <a:r>
              <a:rPr lang="de-DE" sz="6400" b="0" i="0" dirty="0">
                <a:solidFill>
                  <a:srgbClr val="000000"/>
                </a:solidFill>
                <a:effectLst/>
                <a:latin typeface="arial" panose="020B0604020202020204" pitchFamily="34" charset="0"/>
              </a:rPr>
              <a:t> dich endlich sterben!</a:t>
            </a:r>
          </a:p>
          <a:p>
            <a:pPr algn="l"/>
            <a:r>
              <a:rPr lang="de-DE" sz="6400" b="1" i="0" dirty="0">
                <a:solidFill>
                  <a:srgbClr val="000000"/>
                </a:solidFill>
                <a:effectLst/>
                <a:latin typeface="arial" panose="020B0604020202020204" pitchFamily="34" charset="0"/>
              </a:rPr>
              <a:t>Dann träumst du nimmermehr, dann brauche ich</a:t>
            </a:r>
          </a:p>
          <a:p>
            <a:pPr algn="l"/>
            <a:r>
              <a:rPr lang="de-DE" sz="6400" b="1" i="0" dirty="0">
                <a:solidFill>
                  <a:srgbClr val="000000"/>
                </a:solidFill>
                <a:effectLst/>
                <a:latin typeface="arial" panose="020B0604020202020204" pitchFamily="34" charset="0"/>
              </a:rPr>
              <a:t>nicht mehr zu träumen, und wer dann noch lebt,</a:t>
            </a:r>
          </a:p>
          <a:p>
            <a:pPr algn="l"/>
            <a:r>
              <a:rPr lang="de-DE" sz="6400" b="1" i="0" dirty="0">
                <a:solidFill>
                  <a:srgbClr val="000000"/>
                </a:solidFill>
                <a:effectLst/>
                <a:latin typeface="arial" panose="020B0604020202020204" pitchFamily="34" charset="0"/>
              </a:rPr>
              <a:t>der jauchzt und kann sich seines Lebens freuen!</a:t>
            </a:r>
          </a:p>
          <a:p>
            <a:endParaRPr lang="el-GR" dirty="0"/>
          </a:p>
        </p:txBody>
      </p:sp>
    </p:spTree>
    <p:extLst>
      <p:ext uri="{BB962C8B-B14F-4D97-AF65-F5344CB8AC3E}">
        <p14:creationId xmlns:p14="http://schemas.microsoft.com/office/powerpoint/2010/main" val="2208014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F86914-43C7-6EC4-2036-FF9E9B897018}"/>
              </a:ext>
            </a:extLst>
          </p:cNvPr>
          <p:cNvSpPr>
            <a:spLocks noGrp="1"/>
          </p:cNvSpPr>
          <p:nvPr>
            <p:ph type="title"/>
          </p:nvPr>
        </p:nvSpPr>
        <p:spPr/>
        <p:txBody>
          <a:bodyPr/>
          <a:lstStyle/>
          <a:p>
            <a:r>
              <a:rPr lang="de-DE" dirty="0"/>
              <a:t>Zur </a:t>
            </a:r>
            <a:r>
              <a:rPr lang="de-DE" dirty="0" err="1"/>
              <a:t>Hofmannsthalschen</a:t>
            </a:r>
            <a:r>
              <a:rPr lang="de-DE" dirty="0"/>
              <a:t> Klytämnestra</a:t>
            </a:r>
            <a:endParaRPr lang="el-GR" dirty="0"/>
          </a:p>
        </p:txBody>
      </p:sp>
      <p:sp>
        <p:nvSpPr>
          <p:cNvPr id="3" name="Θέση περιεχομένου 2">
            <a:extLst>
              <a:ext uri="{FF2B5EF4-FFF2-40B4-BE49-F238E27FC236}">
                <a16:creationId xmlns:a16="http://schemas.microsoft.com/office/drawing/2014/main" id="{B49BB93F-D4E1-F10F-5BAD-9BFDC0C5536E}"/>
              </a:ext>
            </a:extLst>
          </p:cNvPr>
          <p:cNvSpPr>
            <a:spLocks noGrp="1"/>
          </p:cNvSpPr>
          <p:nvPr>
            <p:ph idx="1"/>
          </p:nvPr>
        </p:nvSpPr>
        <p:spPr/>
        <p:txBody>
          <a:bodyPr>
            <a:normAutofit fontScale="92500" lnSpcReduction="10000"/>
          </a:bodyPr>
          <a:lstStyle/>
          <a:p>
            <a:r>
              <a:rPr lang="de-DE" b="1" dirty="0">
                <a:latin typeface="Calibri" panose="020F0502020204030204" pitchFamily="34" charset="0"/>
                <a:ea typeface="Calibri" panose="020F0502020204030204" pitchFamily="34" charset="0"/>
                <a:cs typeface="Calibri" panose="020F0502020204030204" pitchFamily="34" charset="0"/>
              </a:rPr>
              <a:t>Klytämnestra erscheint bei Hofmannsthal schwach und kraftlos (vgl. die Beschreibung in der Regieanweisung bei ihrem ersten Erscheinen sowie ihre ersten Worte über sich selbst: „verwüstet“, „gelähmt“).</a:t>
            </a:r>
          </a:p>
          <a:p>
            <a:r>
              <a:rPr lang="de-DE" b="1" dirty="0">
                <a:latin typeface="Calibri" panose="020F0502020204030204" pitchFamily="34" charset="0"/>
                <a:ea typeface="Calibri" panose="020F0502020204030204" pitchFamily="34" charset="0"/>
                <a:cs typeface="Calibri" panose="020F0502020204030204" pitchFamily="34" charset="0"/>
              </a:rPr>
              <a:t>In ihren Monologen spricht sie vom Ich-Verlust („ich weiß auf einmal nicht mehr, wer ich bin“).</a:t>
            </a:r>
          </a:p>
          <a:p>
            <a:r>
              <a:rPr lang="de-DE" b="1" dirty="0">
                <a:latin typeface="Calibri" panose="020F0502020204030204" pitchFamily="34" charset="0"/>
                <a:ea typeface="Calibri" panose="020F0502020204030204" pitchFamily="34" charset="0"/>
                <a:cs typeface="Calibri" panose="020F0502020204030204" pitchFamily="34" charset="0"/>
              </a:rPr>
              <a:t>Sie beschreibt einen Auflösungsprozess und äußert am Ende einen expliziten Todeswunsch.</a:t>
            </a:r>
          </a:p>
          <a:p>
            <a:r>
              <a:rPr lang="de-DE" b="1" dirty="0">
                <a:latin typeface="Calibri" panose="020F0502020204030204" pitchFamily="34" charset="0"/>
                <a:ea typeface="Calibri" panose="020F0502020204030204" pitchFamily="34" charset="0"/>
                <a:cs typeface="Calibri" panose="020F0502020204030204" pitchFamily="34" charset="0"/>
              </a:rPr>
              <a:t>Klytämnestra hat ihre Tat, die Ermordung Agamemnons, verdrängt (vgl. „Erst wars vorher, dann wars vorbei - dazwischen habe ich nichts getan“.</a:t>
            </a:r>
          </a:p>
          <a:p>
            <a:r>
              <a:rPr lang="de-DE" b="1" dirty="0">
                <a:latin typeface="Calibri" panose="020F0502020204030204" pitchFamily="34" charset="0"/>
                <a:ea typeface="Calibri" panose="020F0502020204030204" pitchFamily="34" charset="0"/>
                <a:cs typeface="Calibri" panose="020F0502020204030204" pitchFamily="34" charset="0"/>
              </a:rPr>
              <a:t>Indem sie ihre Tat verwirft, verwirft sie auch sich selbst. </a:t>
            </a:r>
          </a:p>
          <a:p>
            <a:r>
              <a:rPr lang="de-DE" b="1" dirty="0">
                <a:latin typeface="Calibri" panose="020F0502020204030204" pitchFamily="34" charset="0"/>
                <a:ea typeface="Calibri" panose="020F0502020204030204" pitchFamily="34" charset="0"/>
                <a:cs typeface="Calibri" panose="020F0502020204030204" pitchFamily="34" charset="0"/>
              </a:rPr>
              <a:t>Verdrängung (</a:t>
            </a:r>
            <a:r>
              <a:rPr lang="de-DE" b="1" dirty="0" err="1">
                <a:latin typeface="Calibri" panose="020F0502020204030204" pitchFamily="34" charset="0"/>
                <a:ea typeface="Calibri" panose="020F0502020204030204" pitchFamily="34" charset="0"/>
                <a:cs typeface="Calibri" panose="020F0502020204030204" pitchFamily="34" charset="0"/>
              </a:rPr>
              <a:t>Psych</a:t>
            </a:r>
            <a:r>
              <a:rPr lang="de-DE" b="1" dirty="0">
                <a:latin typeface="Calibri" panose="020F0502020204030204" pitchFamily="34" charset="0"/>
                <a:ea typeface="Calibri" panose="020F0502020204030204" pitchFamily="34" charset="0"/>
                <a:cs typeface="Calibri" panose="020F0502020204030204" pitchFamily="34" charset="0"/>
              </a:rPr>
              <a:t>): Ein </a:t>
            </a:r>
            <a:r>
              <a:rPr lang="de-DE" b="1" i="0" u="none" strike="noStrike" dirty="0">
                <a:effectLst/>
                <a:latin typeface="Calibri" panose="020F0502020204030204" pitchFamily="34" charset="0"/>
                <a:ea typeface="Calibri" panose="020F0502020204030204" pitchFamily="34" charset="0"/>
                <a:cs typeface="Calibri" panose="020F0502020204030204" pitchFamily="34" charset="0"/>
              </a:rPr>
              <a:t>Abwehrmechanismus</a:t>
            </a:r>
            <a:r>
              <a:rPr lang="de-DE" b="1"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in dem tabuisierte und bedrohliche </a:t>
            </a:r>
            <a:r>
              <a:rPr lang="de-DE" b="1" i="0" u="none" strike="noStrike" dirty="0">
                <a:effectLst/>
                <a:latin typeface="Calibri" panose="020F0502020204030204" pitchFamily="34" charset="0"/>
                <a:ea typeface="Calibri" panose="020F0502020204030204" pitchFamily="34" charset="0"/>
                <a:cs typeface="Calibri" panose="020F0502020204030204" pitchFamily="34" charset="0"/>
              </a:rPr>
              <a:t>Bewusstseinsinhalte</a:t>
            </a:r>
            <a:r>
              <a:rPr lang="de-DE" b="1"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(Ich), die der Mensch nicht wahrhaben will oder kann und die Angst auslösen, in das </a:t>
            </a:r>
            <a:r>
              <a:rPr lang="de-DE" b="1" dirty="0">
                <a:latin typeface="Calibri" panose="020F0502020204030204" pitchFamily="34" charset="0"/>
                <a:ea typeface="Calibri" panose="020F0502020204030204" pitchFamily="34" charset="0"/>
                <a:cs typeface="Calibri" panose="020F0502020204030204" pitchFamily="34" charset="0"/>
              </a:rPr>
              <a:t>Unbewusste (Es)</a:t>
            </a:r>
            <a:r>
              <a:rPr lang="de-DE" b="1"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abgeschoben werden. Die verdrängten Inhalte werden aber  nicht gelöscht, sie  bleiben im Unbewussten bestehen und </a:t>
            </a:r>
            <a:r>
              <a:rPr lang="de-DE" b="1" dirty="0">
                <a:solidFill>
                  <a:srgbClr val="000000"/>
                </a:solidFill>
                <a:latin typeface="Calibri" panose="020F0502020204030204" pitchFamily="34" charset="0"/>
                <a:ea typeface="Calibri" panose="020F0502020204030204" pitchFamily="34" charset="0"/>
                <a:cs typeface="Calibri" panose="020F0502020204030204" pitchFamily="34" charset="0"/>
              </a:rPr>
              <a:t>beeinflussen entscheidend das Erleben des Menschen.</a:t>
            </a:r>
            <a:endParaRPr lang="el-GR" b="1" dirty="0">
              <a:latin typeface="Calibri" panose="020F0502020204030204" pitchFamily="34" charset="0"/>
              <a:ea typeface="Calibri" panose="020F0502020204030204" pitchFamily="34" charset="0"/>
              <a:cs typeface="Calibri" panose="020F0502020204030204" pitchFamily="34" charset="0"/>
            </a:endParaRPr>
          </a:p>
          <a:p>
            <a:endParaRPr lang="el-GR" dirty="0"/>
          </a:p>
        </p:txBody>
      </p:sp>
    </p:spTree>
    <p:extLst>
      <p:ext uri="{BB962C8B-B14F-4D97-AF65-F5344CB8AC3E}">
        <p14:creationId xmlns:p14="http://schemas.microsoft.com/office/powerpoint/2010/main" val="3695940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45CB64-668F-AC14-6ED5-BBC7A55FF2E7}"/>
              </a:ext>
            </a:extLst>
          </p:cNvPr>
          <p:cNvSpPr>
            <a:spLocks noGrp="1"/>
          </p:cNvSpPr>
          <p:nvPr>
            <p:ph type="title"/>
          </p:nvPr>
        </p:nvSpPr>
        <p:spPr/>
        <p:txBody>
          <a:bodyPr/>
          <a:lstStyle/>
          <a:p>
            <a:r>
              <a:rPr lang="de-DE" dirty="0"/>
              <a:t>Klytämnestra-Szene</a:t>
            </a:r>
            <a:br>
              <a:rPr lang="el-GR" dirty="0"/>
            </a:br>
            <a:endParaRPr lang="el-GR" dirty="0"/>
          </a:p>
        </p:txBody>
      </p:sp>
      <p:sp>
        <p:nvSpPr>
          <p:cNvPr id="3" name="Θέση περιεχομένου 2">
            <a:extLst>
              <a:ext uri="{FF2B5EF4-FFF2-40B4-BE49-F238E27FC236}">
                <a16:creationId xmlns:a16="http://schemas.microsoft.com/office/drawing/2014/main" id="{575EBE05-4B89-50EA-2BFB-7850DC9054AC}"/>
              </a:ext>
            </a:extLst>
          </p:cNvPr>
          <p:cNvSpPr>
            <a:spLocks noGrp="1"/>
          </p:cNvSpPr>
          <p:nvPr>
            <p:ph idx="1"/>
          </p:nvPr>
        </p:nvSpPr>
        <p:spPr/>
        <p:txBody>
          <a:bodyPr/>
          <a:lstStyle/>
          <a:p>
            <a:endParaRPr lang="de-DE" dirty="0"/>
          </a:p>
          <a:p>
            <a:endParaRPr lang="de-DE" dirty="0"/>
          </a:p>
          <a:p>
            <a:r>
              <a:rPr lang="de-DE" b="1" dirty="0"/>
              <a:t>Auseinandersetzung zwischen den zwei Hauptantagonistinnen, Klytämnestra und Elektra.</a:t>
            </a:r>
          </a:p>
          <a:p>
            <a:r>
              <a:rPr lang="de-DE" b="1" dirty="0"/>
              <a:t>Sie erscheinen zum ersten Mal zusammen auf der Bühne.</a:t>
            </a:r>
          </a:p>
          <a:p>
            <a:r>
              <a:rPr lang="de-DE" b="1" dirty="0"/>
              <a:t>Die Auseinandersetzung  hat die Form eines </a:t>
            </a:r>
            <a:r>
              <a:rPr lang="de-DE" b="1" i="1" dirty="0"/>
              <a:t>Agons, </a:t>
            </a:r>
            <a:r>
              <a:rPr lang="de-DE" b="1" dirty="0"/>
              <a:t>d.h. einer </a:t>
            </a:r>
            <a:r>
              <a:rPr lang="de-DE" b="1" i="1" dirty="0"/>
              <a:t>Rede und Gegenrede</a:t>
            </a:r>
          </a:p>
          <a:p>
            <a:endParaRPr lang="el-GR" i="1" dirty="0"/>
          </a:p>
        </p:txBody>
      </p:sp>
    </p:spTree>
    <p:extLst>
      <p:ext uri="{BB962C8B-B14F-4D97-AF65-F5344CB8AC3E}">
        <p14:creationId xmlns:p14="http://schemas.microsoft.com/office/powerpoint/2010/main" val="4192075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7D5FA7-EAA9-C888-E41D-A373C5223DFC}"/>
              </a:ext>
            </a:extLst>
          </p:cNvPr>
          <p:cNvSpPr>
            <a:spLocks noGrp="1"/>
          </p:cNvSpPr>
          <p:nvPr>
            <p:ph type="title"/>
          </p:nvPr>
        </p:nvSpPr>
        <p:spPr/>
        <p:txBody>
          <a:bodyPr>
            <a:normAutofit fontScale="90000"/>
          </a:bodyPr>
          <a:lstStyle/>
          <a:p>
            <a:br>
              <a:rPr lang="el-GR" b="1" dirty="0">
                <a:latin typeface="Times New Roman" panose="02020603050405020304" pitchFamily="18" charset="0"/>
              </a:rPr>
            </a:br>
            <a:br>
              <a:rPr lang="el-GR" dirty="0">
                <a:latin typeface="Times New Roman" panose="02020603050405020304" pitchFamily="18" charset="0"/>
                <a:ea typeface="Times New Roman" panose="02020603050405020304" pitchFamily="18" charset="0"/>
              </a:rPr>
            </a:br>
            <a:br>
              <a:rPr lang="de-DE" dirty="0">
                <a:latin typeface="Times New Roman" panose="02020603050405020304" pitchFamily="18" charset="0"/>
                <a:ea typeface="Times New Roman" panose="02020603050405020304" pitchFamily="18" charset="0"/>
              </a:rPr>
            </a:br>
            <a:r>
              <a:rPr lang="de-DE" dirty="0">
                <a:latin typeface="Times New Roman" panose="02020603050405020304" pitchFamily="18" charset="0"/>
                <a:ea typeface="Times New Roman" panose="02020603050405020304" pitchFamily="18" charset="0"/>
              </a:rPr>
              <a:t>Sophokles, 2. Auftritt</a:t>
            </a:r>
            <a:endParaRPr lang="el-GR" dirty="0"/>
          </a:p>
        </p:txBody>
      </p:sp>
      <p:sp>
        <p:nvSpPr>
          <p:cNvPr id="3" name="Θέση περιεχομένου 2">
            <a:extLst>
              <a:ext uri="{FF2B5EF4-FFF2-40B4-BE49-F238E27FC236}">
                <a16:creationId xmlns:a16="http://schemas.microsoft.com/office/drawing/2014/main" id="{7EC53BDC-5375-3019-EF8B-1A309874002C}"/>
              </a:ext>
            </a:extLst>
          </p:cNvPr>
          <p:cNvSpPr>
            <a:spLocks noGrp="1"/>
          </p:cNvSpPr>
          <p:nvPr>
            <p:ph sz="half" idx="1"/>
          </p:nvPr>
        </p:nvSpPr>
        <p:spPr/>
        <p:txBody>
          <a:bodyPr>
            <a:normAutofit/>
          </a:bodyPr>
          <a:lstStyle/>
          <a:p>
            <a:r>
              <a:rPr lang="de-DE" sz="1800" b="1" dirty="0" err="1">
                <a:solidFill>
                  <a:srgbClr val="000000"/>
                </a:solidFill>
                <a:effectLst/>
                <a:latin typeface="Times New Roman" panose="02020603050405020304" pitchFamily="18" charset="0"/>
                <a:ea typeface="Times New Roman" panose="02020603050405020304" pitchFamily="18" charset="0"/>
              </a:rPr>
              <a:t>Klytaimnestra</a:t>
            </a:r>
            <a:r>
              <a:rPr lang="de-DE" sz="1800" b="1" dirty="0">
                <a:solidFill>
                  <a:srgbClr val="000000"/>
                </a:solidFill>
                <a:effectLst/>
                <a:latin typeface="Times New Roman" panose="02020603050405020304" pitchFamily="18" charset="0"/>
                <a:ea typeface="Times New Roman" panose="02020603050405020304" pitchFamily="18" charset="0"/>
              </a:rPr>
              <a:t>:</a:t>
            </a:r>
            <a:r>
              <a:rPr lang="de-DE" sz="1800" dirty="0">
                <a:solidFill>
                  <a:srgbClr val="000000"/>
                </a:solidFill>
                <a:effectLst/>
                <a:latin typeface="Times New Roman" panose="02020603050405020304" pitchFamily="18" charset="0"/>
                <a:ea typeface="Times New Roman" panose="02020603050405020304" pitchFamily="18" charset="0"/>
              </a:rPr>
              <a:t> </a:t>
            </a:r>
            <a:r>
              <a:rPr lang="de-DE" sz="1800" u="sng" dirty="0">
                <a:solidFill>
                  <a:srgbClr val="000000"/>
                </a:solidFill>
                <a:effectLst/>
                <a:latin typeface="Times New Roman" panose="02020603050405020304" pitchFamily="18" charset="0"/>
                <a:ea typeface="Times New Roman" panose="02020603050405020304" pitchFamily="18" charset="0"/>
              </a:rPr>
              <a:t>Losgelassen</a:t>
            </a:r>
            <a:r>
              <a:rPr lang="de-DE" sz="1800" dirty="0">
                <a:solidFill>
                  <a:srgbClr val="000000"/>
                </a:solidFill>
                <a:effectLst/>
                <a:latin typeface="Times New Roman" panose="02020603050405020304" pitchFamily="18" charset="0"/>
                <a:ea typeface="Times New Roman" panose="02020603050405020304" pitchFamily="18" charset="0"/>
              </a:rPr>
              <a:t>, so scheint es, streifst du wieder</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herum, kaum </a:t>
            </a:r>
            <a:r>
              <a:rPr lang="de-DE" sz="1800" dirty="0" err="1">
                <a:solidFill>
                  <a:srgbClr val="000000"/>
                </a:solidFill>
                <a:effectLst/>
                <a:latin typeface="Times New Roman" panose="02020603050405020304" pitchFamily="18" charset="0"/>
                <a:ea typeface="Times New Roman" panose="02020603050405020304" pitchFamily="18" charset="0"/>
              </a:rPr>
              <a:t>daß</a:t>
            </a:r>
            <a:r>
              <a:rPr lang="de-DE" sz="1800" dirty="0">
                <a:solidFill>
                  <a:srgbClr val="000000"/>
                </a:solidFill>
                <a:effectLst/>
                <a:latin typeface="Times New Roman" panose="02020603050405020304" pitchFamily="18" charset="0"/>
                <a:ea typeface="Times New Roman" panose="02020603050405020304" pitchFamily="18" charset="0"/>
              </a:rPr>
              <a:t> </a:t>
            </a:r>
            <a:r>
              <a:rPr lang="de-DE" sz="1800" dirty="0" err="1">
                <a:solidFill>
                  <a:srgbClr val="000000"/>
                </a:solidFill>
                <a:effectLst/>
                <a:latin typeface="Times New Roman" panose="02020603050405020304" pitchFamily="18" charset="0"/>
                <a:ea typeface="Times New Roman" panose="02020603050405020304" pitchFamily="18" charset="0"/>
              </a:rPr>
              <a:t>Aigisthos</a:t>
            </a:r>
            <a:r>
              <a:rPr lang="de-DE" sz="1800" dirty="0">
                <a:solidFill>
                  <a:srgbClr val="000000"/>
                </a:solidFill>
                <a:effectLst/>
                <a:latin typeface="Times New Roman" panose="02020603050405020304" pitchFamily="18" charset="0"/>
                <a:ea typeface="Times New Roman" panose="02020603050405020304" pitchFamily="18" charset="0"/>
              </a:rPr>
              <a:t> fort ist, der stets zurück</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dich hielt, </a:t>
            </a:r>
            <a:r>
              <a:rPr lang="de-DE" sz="1800" dirty="0" err="1">
                <a:solidFill>
                  <a:srgbClr val="000000"/>
                </a:solidFill>
                <a:effectLst/>
                <a:latin typeface="Times New Roman" panose="02020603050405020304" pitchFamily="18" charset="0"/>
                <a:ea typeface="Times New Roman" panose="02020603050405020304" pitchFamily="18" charset="0"/>
              </a:rPr>
              <a:t>daß</a:t>
            </a:r>
            <a:r>
              <a:rPr lang="de-DE" sz="1800" dirty="0">
                <a:solidFill>
                  <a:srgbClr val="000000"/>
                </a:solidFill>
                <a:effectLst/>
                <a:latin typeface="Times New Roman" panose="02020603050405020304" pitchFamily="18" charset="0"/>
                <a:ea typeface="Times New Roman" panose="02020603050405020304" pitchFamily="18" charset="0"/>
              </a:rPr>
              <a:t> du nicht vor die Tore rennst,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zu </a:t>
            </a:r>
            <a:r>
              <a:rPr lang="de-DE" sz="1800" dirty="0" err="1">
                <a:solidFill>
                  <a:srgbClr val="000000"/>
                </a:solidFill>
                <a:effectLst/>
                <a:latin typeface="Times New Roman" panose="02020603050405020304" pitchFamily="18" charset="0"/>
                <a:ea typeface="Times New Roman" panose="02020603050405020304" pitchFamily="18" charset="0"/>
              </a:rPr>
              <a:t>schmähn</a:t>
            </a:r>
            <a:r>
              <a:rPr lang="de-DE" sz="1800" dirty="0">
                <a:solidFill>
                  <a:srgbClr val="000000"/>
                </a:solidFill>
                <a:effectLst/>
                <a:latin typeface="Times New Roman" panose="02020603050405020304" pitchFamily="18" charset="0"/>
                <a:ea typeface="Times New Roman" panose="02020603050405020304" pitchFamily="18" charset="0"/>
              </a:rPr>
              <a:t> die Deinen!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Jetzt, da er gegangen ist, kehrst du dich nicht zu mir,</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nein</a:t>
            </a:r>
            <a:r>
              <a:rPr lang="de-DE" sz="1800" dirty="0">
                <a:solidFill>
                  <a:srgbClr val="0070C0"/>
                </a:solidFill>
                <a:effectLst/>
                <a:latin typeface="Times New Roman" panose="02020603050405020304" pitchFamily="18" charset="0"/>
                <a:ea typeface="Times New Roman" panose="02020603050405020304" pitchFamily="18" charset="0"/>
              </a:rPr>
              <a:t>, </a:t>
            </a:r>
            <a:r>
              <a:rPr lang="de-DE" sz="1800" u="sng" dirty="0">
                <a:solidFill>
                  <a:srgbClr val="0070C0"/>
                </a:solidFill>
                <a:effectLst/>
                <a:latin typeface="Times New Roman" panose="02020603050405020304" pitchFamily="18" charset="0"/>
                <a:ea typeface="Times New Roman" panose="02020603050405020304" pitchFamily="18" charset="0"/>
              </a:rPr>
              <a:t>hast mich viel schon vor den Vielen angeklagt,</a:t>
            </a:r>
            <a:br>
              <a:rPr lang="de-DE" sz="1800" u="sng" dirty="0">
                <a:solidFill>
                  <a:srgbClr val="0070C0"/>
                </a:solidFill>
                <a:effectLst/>
                <a:latin typeface="Times New Roman" panose="02020603050405020304" pitchFamily="18" charset="0"/>
                <a:ea typeface="Times New Roman" panose="02020603050405020304" pitchFamily="18" charset="0"/>
              </a:rPr>
            </a:br>
            <a:r>
              <a:rPr lang="de-DE" sz="1800" u="sng" dirty="0" err="1">
                <a:solidFill>
                  <a:srgbClr val="0070C0"/>
                </a:solidFill>
                <a:effectLst/>
                <a:latin typeface="Times New Roman" panose="02020603050405020304" pitchFamily="18" charset="0"/>
                <a:ea typeface="Times New Roman" panose="02020603050405020304" pitchFamily="18" charset="0"/>
              </a:rPr>
              <a:t>daß</a:t>
            </a:r>
            <a:r>
              <a:rPr lang="de-DE" sz="1800" u="sng" dirty="0">
                <a:solidFill>
                  <a:srgbClr val="0070C0"/>
                </a:solidFill>
                <a:effectLst/>
                <a:latin typeface="Times New Roman" panose="02020603050405020304" pitchFamily="18" charset="0"/>
                <a:ea typeface="Times New Roman" panose="02020603050405020304" pitchFamily="18" charset="0"/>
              </a:rPr>
              <a:t> ich frech und unberechtigt herrsche und dich und</a:t>
            </a:r>
            <a:r>
              <a:rPr lang="el-GR" sz="1800" u="sng" dirty="0">
                <a:solidFill>
                  <a:srgbClr val="0070C0"/>
                </a:solidFill>
                <a:effectLst/>
                <a:latin typeface="Times New Roman" panose="02020603050405020304" pitchFamily="18" charset="0"/>
                <a:ea typeface="Times New Roman" panose="02020603050405020304" pitchFamily="18" charset="0"/>
              </a:rPr>
              <a:t> </a:t>
            </a:r>
            <a:r>
              <a:rPr lang="de-DE" sz="1800" u="sng" dirty="0">
                <a:solidFill>
                  <a:srgbClr val="0070C0"/>
                </a:solidFill>
                <a:effectLst/>
                <a:latin typeface="Times New Roman" panose="02020603050405020304" pitchFamily="18" charset="0"/>
                <a:ea typeface="Times New Roman" panose="02020603050405020304" pitchFamily="18" charset="0"/>
              </a:rPr>
              <a:t>die Deinen zwinge unters Joch</a:t>
            </a:r>
            <a:r>
              <a:rPr lang="de-DE" sz="1800" dirty="0">
                <a:solidFill>
                  <a:srgbClr val="0070C0"/>
                </a:solidFill>
                <a:effectLst/>
                <a:latin typeface="Times New Roman" panose="02020603050405020304" pitchFamily="18" charset="0"/>
                <a:ea typeface="Times New Roman" panose="02020603050405020304" pitchFamily="18" charset="0"/>
              </a:rPr>
              <a:t>!</a:t>
            </a:r>
            <a:br>
              <a:rPr lang="de-DE" sz="1800" dirty="0">
                <a:solidFill>
                  <a:srgbClr val="0070C0"/>
                </a:solidFill>
                <a:effectLst/>
                <a:latin typeface="Times New Roman" panose="02020603050405020304" pitchFamily="18" charset="0"/>
                <a:ea typeface="Times New Roman" panose="02020603050405020304" pitchFamily="18" charset="0"/>
              </a:rPr>
            </a:br>
            <a:r>
              <a:rPr lang="de-DE" sz="1800" dirty="0">
                <a:solidFill>
                  <a:srgbClr val="0070C0"/>
                </a:solidFill>
                <a:effectLst/>
                <a:latin typeface="Times New Roman" panose="02020603050405020304" pitchFamily="18" charset="0"/>
                <a:ea typeface="Times New Roman" panose="02020603050405020304" pitchFamily="18" charset="0"/>
              </a:rPr>
              <a:t>Doch liegt Gewalt mir fern</a:t>
            </a:r>
            <a:r>
              <a:rPr lang="de-DE" sz="1800" dirty="0">
                <a:solidFill>
                  <a:srgbClr val="000000"/>
                </a:solidFill>
                <a:effectLst/>
                <a:latin typeface="Times New Roman" panose="02020603050405020304" pitchFamily="18" charset="0"/>
                <a:ea typeface="Times New Roman" panose="02020603050405020304" pitchFamily="18" charset="0"/>
              </a:rPr>
              <a:t>, und schmäh ich dich, dann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nur weil du mich schmähest allezeit!</a:t>
            </a:r>
            <a:br>
              <a:rPr lang="de-DE" sz="1800" dirty="0">
                <a:solidFill>
                  <a:srgbClr val="000000"/>
                </a:solidFill>
                <a:effectLst/>
                <a:latin typeface="Times New Roman" panose="02020603050405020304" pitchFamily="18" charset="0"/>
                <a:ea typeface="Times New Roman" panose="02020603050405020304" pitchFamily="18" charset="0"/>
              </a:rPr>
            </a:br>
            <a:endParaRPr lang="el-GR" dirty="0"/>
          </a:p>
        </p:txBody>
      </p:sp>
      <p:sp>
        <p:nvSpPr>
          <p:cNvPr id="4" name="Θέση περιεχομένου 3">
            <a:extLst>
              <a:ext uri="{FF2B5EF4-FFF2-40B4-BE49-F238E27FC236}">
                <a16:creationId xmlns:a16="http://schemas.microsoft.com/office/drawing/2014/main" id="{E2246A32-FABD-41C1-5C89-527A9F891B9E}"/>
              </a:ext>
            </a:extLst>
          </p:cNvPr>
          <p:cNvSpPr>
            <a:spLocks noGrp="1"/>
          </p:cNvSpPr>
          <p:nvPr>
            <p:ph sz="half" idx="2"/>
          </p:nvPr>
        </p:nvSpPr>
        <p:spPr/>
        <p:txBody>
          <a:bodyPr>
            <a:normAutofit/>
          </a:bodyPr>
          <a:lstStyle/>
          <a:p>
            <a:r>
              <a:rPr lang="de-DE" sz="1800" u="sng" dirty="0">
                <a:solidFill>
                  <a:srgbClr val="0070C0"/>
                </a:solidFill>
                <a:effectLst/>
                <a:latin typeface="Times New Roman" panose="02020603050405020304" pitchFamily="18" charset="0"/>
                <a:ea typeface="Times New Roman" panose="02020603050405020304" pitchFamily="18" charset="0"/>
              </a:rPr>
              <a:t>Zu deinem Vorwand nimmst du stets den Vater,</a:t>
            </a:r>
            <a:br>
              <a:rPr lang="de-DE" sz="1800" u="sng"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der durch mich gestorben sei! Durch mich! Schon recht!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b="1" u="sng" dirty="0">
                <a:solidFill>
                  <a:srgbClr val="0070C0"/>
                </a:solidFill>
                <a:effectLst/>
                <a:latin typeface="Times New Roman" panose="02020603050405020304" pitchFamily="18" charset="0"/>
                <a:ea typeface="Times New Roman" panose="02020603050405020304" pitchFamily="18" charset="0"/>
              </a:rPr>
              <a:t>Ich weiß, und leugne nichts</a:t>
            </a:r>
            <a:r>
              <a:rPr lang="de-DE" sz="1800" u="sng" dirty="0">
                <a:solidFill>
                  <a:srgbClr val="0070C0"/>
                </a:solidFill>
                <a:effectLst/>
                <a:latin typeface="Times New Roman" panose="02020603050405020304" pitchFamily="18" charset="0"/>
                <a:ea typeface="Times New Roman" panose="02020603050405020304" pitchFamily="18" charset="0"/>
              </a:rPr>
              <a: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70C0"/>
                </a:solidFill>
                <a:effectLst/>
                <a:latin typeface="Times New Roman" panose="02020603050405020304" pitchFamily="18" charset="0"/>
                <a:ea typeface="Times New Roman" panose="02020603050405020304" pitchFamily="18" charset="0"/>
              </a:rPr>
              <a:t>Doch </a:t>
            </a:r>
            <a:r>
              <a:rPr lang="de-DE" sz="1800" b="1" dirty="0">
                <a:solidFill>
                  <a:srgbClr val="0070C0"/>
                </a:solidFill>
                <a:effectLst/>
                <a:latin typeface="Times New Roman" panose="02020603050405020304" pitchFamily="18" charset="0"/>
                <a:ea typeface="Times New Roman" panose="02020603050405020304" pitchFamily="18" charset="0"/>
              </a:rPr>
              <a:t>Dike</a:t>
            </a:r>
            <a:r>
              <a:rPr lang="de-DE" sz="1800" dirty="0">
                <a:solidFill>
                  <a:srgbClr val="0070C0"/>
                </a:solidFill>
                <a:effectLst/>
                <a:latin typeface="Times New Roman" panose="02020603050405020304" pitchFamily="18" charset="0"/>
                <a:ea typeface="Times New Roman" panose="02020603050405020304" pitchFamily="18" charset="0"/>
              </a:rPr>
              <a:t>, die Gerechtigkeit, hat ihn </a:t>
            </a:r>
            <a:r>
              <a:rPr lang="de-DE" sz="1800" dirty="0" err="1">
                <a:solidFill>
                  <a:srgbClr val="0070C0"/>
                </a:solidFill>
                <a:effectLst/>
                <a:latin typeface="Times New Roman" panose="02020603050405020304" pitchFamily="18" charset="0"/>
                <a:ea typeface="Times New Roman" panose="02020603050405020304" pitchFamily="18" charset="0"/>
              </a:rPr>
              <a:t>gefaßt</a:t>
            </a:r>
            <a:r>
              <a:rPr lang="de-DE" sz="1800" dirty="0">
                <a:solidFill>
                  <a:srgbClr val="0070C0"/>
                </a:solidFill>
                <a:effectLst/>
                <a:latin typeface="Times New Roman" panose="02020603050405020304" pitchFamily="18" charset="0"/>
                <a:ea typeface="Times New Roman" panose="02020603050405020304" pitchFamily="18" charset="0"/>
              </a:rPr>
              <a:t>,</a:t>
            </a:r>
            <a:br>
              <a:rPr lang="de-DE" sz="1800" dirty="0">
                <a:solidFill>
                  <a:srgbClr val="0070C0"/>
                </a:solidFill>
                <a:effectLst/>
                <a:latin typeface="Times New Roman" panose="02020603050405020304" pitchFamily="18" charset="0"/>
                <a:ea typeface="Times New Roman" panose="02020603050405020304" pitchFamily="18" charset="0"/>
              </a:rPr>
            </a:br>
            <a:r>
              <a:rPr lang="de-DE" sz="1800" dirty="0">
                <a:solidFill>
                  <a:srgbClr val="0070C0"/>
                </a:solidFill>
                <a:effectLst/>
                <a:latin typeface="Times New Roman" panose="02020603050405020304" pitchFamily="18" charset="0"/>
                <a:ea typeface="Times New Roman" panose="02020603050405020304" pitchFamily="18" charset="0"/>
              </a:rPr>
              <a:t>nicht ich allein! </a:t>
            </a:r>
            <a:r>
              <a:rPr lang="de-DE" sz="1800" dirty="0">
                <a:solidFill>
                  <a:srgbClr val="000000"/>
                </a:solidFill>
                <a:effectLst/>
                <a:latin typeface="Times New Roman" panose="02020603050405020304" pitchFamily="18" charset="0"/>
                <a:ea typeface="Times New Roman" panose="02020603050405020304" pitchFamily="18" charset="0"/>
              </a:rPr>
              <a:t>Der du helfen solltest, wenn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du verständig wärst</a:t>
            </a:r>
            <a:r>
              <a:rPr lang="de-DE" sz="1800" dirty="0">
                <a:solidFill>
                  <a:srgbClr val="0070C0"/>
                </a:solidFill>
                <a:effectLst/>
                <a:latin typeface="Times New Roman" panose="02020603050405020304" pitchFamily="18" charset="0"/>
                <a:ea typeface="Times New Roman" panose="02020603050405020304" pitchFamily="18" charset="0"/>
              </a:rPr>
              <a:t>. </a:t>
            </a:r>
            <a:r>
              <a:rPr lang="de-DE" sz="1800" u="sng" dirty="0">
                <a:solidFill>
                  <a:srgbClr val="0070C0"/>
                </a:solidFill>
                <a:effectLst/>
                <a:latin typeface="Times New Roman" panose="02020603050405020304" pitchFamily="18" charset="0"/>
                <a:ea typeface="Times New Roman" panose="02020603050405020304" pitchFamily="18" charset="0"/>
              </a:rPr>
              <a:t>Denn dieser, dein Erzeuger,</a:t>
            </a:r>
            <a:br>
              <a:rPr lang="de-DE" sz="1800" u="sng"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den du stets bejammerst, hat </a:t>
            </a:r>
            <a:r>
              <a:rPr lang="de-DE" sz="1800" b="1" u="sng" dirty="0">
                <a:solidFill>
                  <a:srgbClr val="0070C0"/>
                </a:solidFill>
                <a:effectLst/>
                <a:latin typeface="Times New Roman" panose="02020603050405020304" pitchFamily="18" charset="0"/>
                <a:ea typeface="Times New Roman" panose="02020603050405020304" pitchFamily="18" charset="0"/>
              </a:rPr>
              <a:t>deine Schwester,</a:t>
            </a:r>
            <a:br>
              <a:rPr lang="de-DE" sz="1800"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Blut von deinem Blut, gewagt zu opfern</a:t>
            </a:r>
            <a:br>
              <a:rPr lang="de-DE" sz="1800" u="sng"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als </a:t>
            </a:r>
            <a:r>
              <a:rPr lang="de-DE" sz="1800" u="sng" dirty="0" err="1">
                <a:solidFill>
                  <a:srgbClr val="0070C0"/>
                </a:solidFill>
                <a:effectLst/>
                <a:latin typeface="Times New Roman" panose="02020603050405020304" pitchFamily="18" charset="0"/>
                <a:ea typeface="Times New Roman" panose="02020603050405020304" pitchFamily="18" charset="0"/>
              </a:rPr>
              <a:t>einzger</a:t>
            </a:r>
            <a:r>
              <a:rPr lang="de-DE" sz="1800" u="sng" dirty="0">
                <a:solidFill>
                  <a:srgbClr val="0070C0"/>
                </a:solidFill>
                <a:effectLst/>
                <a:latin typeface="Times New Roman" panose="02020603050405020304" pitchFamily="18" charset="0"/>
                <a:ea typeface="Times New Roman" panose="02020603050405020304" pitchFamily="18" charset="0"/>
              </a:rPr>
              <a:t> der Hellenen. </a:t>
            </a:r>
            <a:r>
              <a:rPr lang="de-DE" sz="1800" dirty="0">
                <a:solidFill>
                  <a:srgbClr val="000000"/>
                </a:solidFill>
                <a:effectLst/>
                <a:latin typeface="Times New Roman" panose="02020603050405020304" pitchFamily="18" charset="0"/>
                <a:ea typeface="Times New Roman" panose="02020603050405020304" pitchFamily="18" charset="0"/>
              </a:rPr>
              <a:t>Er, der nicht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gleich mir sich hat erschöpft in Schmerzen,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als er sie säte, so wie ich, die sie gebar! –</a:t>
            </a:r>
            <a:br>
              <a:rPr lang="de-DE" sz="1800" dirty="0">
                <a:solidFill>
                  <a:srgbClr val="000000"/>
                </a:solidFill>
                <a:effectLst/>
                <a:latin typeface="Times New Roman" panose="02020603050405020304" pitchFamily="18" charset="0"/>
                <a:ea typeface="Times New Roman" panose="02020603050405020304" pitchFamily="18" charset="0"/>
              </a:rPr>
            </a:br>
            <a:endParaRPr lang="el-GR" dirty="0"/>
          </a:p>
        </p:txBody>
      </p:sp>
    </p:spTree>
    <p:extLst>
      <p:ext uri="{BB962C8B-B14F-4D97-AF65-F5344CB8AC3E}">
        <p14:creationId xmlns:p14="http://schemas.microsoft.com/office/powerpoint/2010/main" val="2605452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003BC4-10F8-DA04-5BCD-1B1C97CA89E6}"/>
              </a:ext>
            </a:extLst>
          </p:cNvPr>
          <p:cNvSpPr>
            <a:spLocks noGrp="1"/>
          </p:cNvSpPr>
          <p:nvPr>
            <p:ph type="title"/>
          </p:nvPr>
        </p:nvSpPr>
        <p:spPr/>
        <p:txBody>
          <a:bodyPr>
            <a:normAutofit/>
          </a:bodyPr>
          <a:lstStyle/>
          <a:p>
            <a:r>
              <a:rPr lang="de-DE" sz="3600" i="1" dirty="0"/>
              <a:t>Klytämnestra weiter</a:t>
            </a:r>
            <a:endParaRPr lang="el-GR" sz="3600" i="1" dirty="0"/>
          </a:p>
        </p:txBody>
      </p:sp>
      <p:sp>
        <p:nvSpPr>
          <p:cNvPr id="3" name="Θέση περιεχομένου 2">
            <a:extLst>
              <a:ext uri="{FF2B5EF4-FFF2-40B4-BE49-F238E27FC236}">
                <a16:creationId xmlns:a16="http://schemas.microsoft.com/office/drawing/2014/main" id="{9C703F41-536D-C23C-4F00-BBDECB9CF93B}"/>
              </a:ext>
            </a:extLst>
          </p:cNvPr>
          <p:cNvSpPr>
            <a:spLocks noGrp="1"/>
          </p:cNvSpPr>
          <p:nvPr>
            <p:ph sz="half" idx="1"/>
          </p:nvPr>
        </p:nvSpPr>
        <p:spPr/>
        <p:txBody>
          <a:bodyPr/>
          <a:lstStyle/>
          <a:p>
            <a:r>
              <a:rPr lang="de-DE" sz="1800" dirty="0">
                <a:solidFill>
                  <a:srgbClr val="000000"/>
                </a:solidFill>
                <a:effectLst/>
                <a:latin typeface="Times New Roman" panose="02020603050405020304" pitchFamily="18" charset="0"/>
                <a:ea typeface="Times New Roman" panose="02020603050405020304" pitchFamily="18" charset="0"/>
              </a:rPr>
              <a:t>Nun gut! </a:t>
            </a:r>
            <a:r>
              <a:rPr lang="de-DE" sz="1800" u="sng" dirty="0">
                <a:solidFill>
                  <a:srgbClr val="0070C0"/>
                </a:solidFill>
                <a:effectLst/>
                <a:latin typeface="Times New Roman" panose="02020603050405020304" pitchFamily="18" charset="0"/>
                <a:ea typeface="Times New Roman" panose="02020603050405020304" pitchFamily="18" charset="0"/>
              </a:rPr>
              <a:t>Erklär mir denn, wofür und wem zulieb</a:t>
            </a:r>
            <a:br>
              <a:rPr lang="de-DE" sz="1800" u="sng"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er sie geopfert! </a:t>
            </a:r>
            <a:r>
              <a:rPr lang="de-DE" sz="1800" dirty="0">
                <a:solidFill>
                  <a:srgbClr val="0070C0"/>
                </a:solidFill>
                <a:effectLst/>
                <a:latin typeface="Times New Roman" panose="02020603050405020304" pitchFamily="18" charset="0"/>
                <a:ea typeface="Times New Roman" panose="02020603050405020304" pitchFamily="18" charset="0"/>
              </a:rPr>
              <a:t>Etwa für </a:t>
            </a:r>
            <a:r>
              <a:rPr lang="de-DE" sz="1800" u="sng" dirty="0">
                <a:solidFill>
                  <a:srgbClr val="0070C0"/>
                </a:solidFill>
                <a:effectLst/>
                <a:latin typeface="Times New Roman" panose="02020603050405020304" pitchFamily="18" charset="0"/>
                <a:ea typeface="Times New Roman" panose="02020603050405020304" pitchFamily="18" charset="0"/>
              </a:rPr>
              <a:t>der </a:t>
            </a:r>
            <a:r>
              <a:rPr lang="de-DE" sz="1800" u="sng" dirty="0" err="1">
                <a:solidFill>
                  <a:srgbClr val="0070C0"/>
                </a:solidFill>
                <a:effectLst/>
                <a:latin typeface="Times New Roman" panose="02020603050405020304" pitchFamily="18" charset="0"/>
                <a:ea typeface="Times New Roman" panose="02020603050405020304" pitchFamily="18" charset="0"/>
              </a:rPr>
              <a:t>Argeier</a:t>
            </a:r>
            <a:r>
              <a:rPr lang="de-DE" sz="1800" u="sng" dirty="0">
                <a:solidFill>
                  <a:srgbClr val="0070C0"/>
                </a:solidFill>
                <a:effectLst/>
                <a:latin typeface="Times New Roman" panose="02020603050405020304" pitchFamily="18" charset="0"/>
                <a:ea typeface="Times New Roman" panose="02020603050405020304" pitchFamily="18" charset="0"/>
              </a:rPr>
              <a:t> Heer?</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Doch ihnen stand's nicht zu, die Meine grad zu schlachten!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u="sng" dirty="0">
                <a:solidFill>
                  <a:srgbClr val="000000"/>
                </a:solidFill>
                <a:effectLst/>
                <a:latin typeface="Times New Roman" panose="02020603050405020304" pitchFamily="18" charset="0"/>
                <a:ea typeface="Times New Roman" panose="02020603050405020304" pitchFamily="18" charset="0"/>
              </a:rPr>
              <a:t>Für seinen Bruder also, Menelaos? </a:t>
            </a:r>
            <a:r>
              <a:rPr lang="de-DE" sz="1800" dirty="0">
                <a:solidFill>
                  <a:srgbClr val="000000"/>
                </a:solidFill>
                <a:effectLst/>
                <a:latin typeface="Times New Roman" panose="02020603050405020304" pitchFamily="18" charset="0"/>
                <a:ea typeface="Times New Roman" panose="02020603050405020304" pitchFamily="18" charset="0"/>
              </a:rPr>
              <a:t>Für ihn soll er</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die Meine töten und mir nicht schuldig sein?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Hatte nicht jener selbst zwei Kinder,</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die nach Recht und Billigkeit viel eher</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als meine Tochter sterben </a:t>
            </a:r>
            <a:r>
              <a:rPr lang="de-DE" sz="1800" dirty="0" err="1">
                <a:solidFill>
                  <a:srgbClr val="000000"/>
                </a:solidFill>
                <a:effectLst/>
                <a:latin typeface="Times New Roman" panose="02020603050405020304" pitchFamily="18" charset="0"/>
                <a:ea typeface="Times New Roman" panose="02020603050405020304" pitchFamily="18" charset="0"/>
              </a:rPr>
              <a:t>mußten</a:t>
            </a:r>
            <a:r>
              <a:rPr lang="de-DE" sz="1800" dirty="0">
                <a:solidFill>
                  <a:srgbClr val="000000"/>
                </a:solidFill>
                <a:effectLst/>
                <a:latin typeface="Times New Roman" panose="02020603050405020304" pitchFamily="18" charset="0"/>
                <a:ea typeface="Times New Roman" panose="02020603050405020304" pitchFamily="18" charset="0"/>
              </a:rPr>
              <a: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da sie von jenem Vater und der Mutter,</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um derentwillen diese Seefahrt ging?</a:t>
            </a:r>
            <a:br>
              <a:rPr lang="de-DE" sz="1800" dirty="0">
                <a:solidFill>
                  <a:srgbClr val="000000"/>
                </a:solidFill>
                <a:effectLst/>
                <a:latin typeface="Times New Roman" panose="02020603050405020304" pitchFamily="18" charset="0"/>
                <a:ea typeface="Times New Roman" panose="02020603050405020304" pitchFamily="18" charset="0"/>
              </a:rPr>
            </a:br>
            <a:endParaRPr lang="el-GR" dirty="0"/>
          </a:p>
        </p:txBody>
      </p:sp>
      <p:sp>
        <p:nvSpPr>
          <p:cNvPr id="4" name="Θέση περιεχομένου 3">
            <a:extLst>
              <a:ext uri="{FF2B5EF4-FFF2-40B4-BE49-F238E27FC236}">
                <a16:creationId xmlns:a16="http://schemas.microsoft.com/office/drawing/2014/main" id="{835B2C17-EAF4-FFC8-961C-EBA56FA135C2}"/>
              </a:ext>
            </a:extLst>
          </p:cNvPr>
          <p:cNvSpPr>
            <a:spLocks noGrp="1"/>
          </p:cNvSpPr>
          <p:nvPr>
            <p:ph sz="half" idx="2"/>
          </p:nvPr>
        </p:nvSpPr>
        <p:spPr/>
        <p:txBody>
          <a:bodyPr/>
          <a:lstStyle/>
          <a:p>
            <a:r>
              <a:rPr lang="de-DE" sz="1800" dirty="0">
                <a:solidFill>
                  <a:srgbClr val="000000"/>
                </a:solidFill>
                <a:effectLst/>
                <a:latin typeface="Times New Roman" panose="02020603050405020304" pitchFamily="18" charset="0"/>
                <a:ea typeface="Times New Roman" panose="02020603050405020304" pitchFamily="18" charset="0"/>
              </a:rPr>
              <a:t>Meinen zu verschlingen als die Seinen?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Oder war das Gefühl des ganz verderbten Vaters</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für die von mir </a:t>
            </a:r>
            <a:r>
              <a:rPr lang="de-DE" sz="1800" dirty="0" err="1">
                <a:solidFill>
                  <a:srgbClr val="000000"/>
                </a:solidFill>
                <a:effectLst/>
                <a:latin typeface="Times New Roman" panose="02020603050405020304" pitchFamily="18" charset="0"/>
                <a:ea typeface="Times New Roman" panose="02020603050405020304" pitchFamily="18" charset="0"/>
              </a:rPr>
              <a:t>gebornen</a:t>
            </a:r>
            <a:r>
              <a:rPr lang="de-DE" sz="1800" dirty="0">
                <a:solidFill>
                  <a:srgbClr val="000000"/>
                </a:solidFill>
                <a:effectLst/>
                <a:latin typeface="Times New Roman" panose="02020603050405020304" pitchFamily="18" charset="0"/>
                <a:ea typeface="Times New Roman" panose="02020603050405020304" pitchFamily="18" charset="0"/>
              </a:rPr>
              <a:t> Kinder ganz erschlafft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und lebte nur für die des Menelaos?</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err="1">
                <a:solidFill>
                  <a:srgbClr val="000000"/>
                </a:solidFill>
                <a:effectLst/>
                <a:latin typeface="Times New Roman" panose="02020603050405020304" pitchFamily="18" charset="0"/>
                <a:ea typeface="Times New Roman" panose="02020603050405020304" pitchFamily="18" charset="0"/>
              </a:rPr>
              <a:t>Muß</a:t>
            </a:r>
            <a:r>
              <a:rPr lang="de-DE" sz="1800" dirty="0">
                <a:solidFill>
                  <a:srgbClr val="000000"/>
                </a:solidFill>
                <a:effectLst/>
                <a:latin typeface="Times New Roman" panose="02020603050405020304" pitchFamily="18" charset="0"/>
                <a:ea typeface="Times New Roman" panose="02020603050405020304" pitchFamily="18" charset="0"/>
              </a:rPr>
              <a:t> schnöd und ganz von Sinnen nicht ein solcher Vater sein?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Mir scheint es so, steh ich auch gegen deinen Sinn!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Doch sagen würd es auch die Tote,</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wär Stimme ihr vergönnt!</a:t>
            </a:r>
            <a:br>
              <a:rPr lang="de-DE" sz="1800" dirty="0">
                <a:solidFill>
                  <a:srgbClr val="000000"/>
                </a:solidFill>
                <a:effectLst/>
                <a:latin typeface="Times New Roman" panose="02020603050405020304" pitchFamily="18" charset="0"/>
                <a:ea typeface="Times New Roman" panose="02020603050405020304" pitchFamily="18" charset="0"/>
              </a:rPr>
            </a:br>
            <a:endParaRPr lang="el-GR" dirty="0"/>
          </a:p>
        </p:txBody>
      </p:sp>
    </p:spTree>
    <p:extLst>
      <p:ext uri="{BB962C8B-B14F-4D97-AF65-F5344CB8AC3E}">
        <p14:creationId xmlns:p14="http://schemas.microsoft.com/office/powerpoint/2010/main" val="2826172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85934E-2FF8-0304-A76E-C52FB44777AA}"/>
              </a:ext>
            </a:extLst>
          </p:cNvPr>
          <p:cNvSpPr>
            <a:spLocks noGrp="1"/>
          </p:cNvSpPr>
          <p:nvPr>
            <p:ph type="title"/>
          </p:nvPr>
        </p:nvSpPr>
        <p:spPr/>
        <p:txBody>
          <a:bodyPr>
            <a:normAutofit/>
          </a:bodyPr>
          <a:lstStyle/>
          <a:p>
            <a:r>
              <a:rPr lang="de-DE" sz="3200" i="1" dirty="0"/>
              <a:t>Klytämnestra weiter</a:t>
            </a:r>
            <a:endParaRPr lang="el-GR" sz="3200" i="1" dirty="0"/>
          </a:p>
        </p:txBody>
      </p:sp>
      <p:sp>
        <p:nvSpPr>
          <p:cNvPr id="3" name="Θέση περιεχομένου 2">
            <a:extLst>
              <a:ext uri="{FF2B5EF4-FFF2-40B4-BE49-F238E27FC236}">
                <a16:creationId xmlns:a16="http://schemas.microsoft.com/office/drawing/2014/main" id="{6A57CD49-3F0A-1135-1AC9-AD1B9B2A0F5F}"/>
              </a:ext>
            </a:extLst>
          </p:cNvPr>
          <p:cNvSpPr>
            <a:spLocks noGrp="1"/>
          </p:cNvSpPr>
          <p:nvPr>
            <p:ph sz="half" idx="1"/>
          </p:nvPr>
        </p:nvSpPr>
        <p:spPr/>
        <p:txBody>
          <a:bodyPr/>
          <a:lstStyle/>
          <a:p>
            <a:r>
              <a:rPr lang="de-DE" sz="1800" b="1" dirty="0">
                <a:solidFill>
                  <a:srgbClr val="0070C0"/>
                </a:solidFill>
                <a:effectLst/>
                <a:latin typeface="Times New Roman" panose="02020603050405020304" pitchFamily="18" charset="0"/>
                <a:ea typeface="Times New Roman" panose="02020603050405020304" pitchFamily="18" charset="0"/>
              </a:rPr>
              <a:t>Darum beschwert das Herz mir nicht, was ich getan</a:t>
            </a:r>
            <a:r>
              <a:rPr lang="de-DE" sz="1800" dirty="0">
                <a:solidFill>
                  <a:srgbClr val="0070C0"/>
                </a:solidFill>
                <a:effectLst/>
                <a:latin typeface="Times New Roman" panose="02020603050405020304" pitchFamily="18" charset="0"/>
                <a:ea typeface="Times New Roman" panose="02020603050405020304" pitchFamily="18" charset="0"/>
              </a:rPr>
              <a: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Doch scheint es dir, ich dächte schlecht,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so fasse du nur erst den rechten Sinn,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dann magst du die Deinen !</a:t>
            </a:r>
          </a:p>
          <a:p>
            <a:endParaRPr lang="de-DE" sz="1800" dirty="0">
              <a:solidFill>
                <a:srgbClr val="000000"/>
              </a:solidFill>
              <a:latin typeface="Times New Roman" panose="02020603050405020304" pitchFamily="18" charset="0"/>
            </a:endParaRPr>
          </a:p>
          <a:p>
            <a:r>
              <a:rPr lang="de-DE" sz="1800" b="1" dirty="0">
                <a:solidFill>
                  <a:srgbClr val="000000"/>
                </a:solidFill>
                <a:effectLst/>
                <a:latin typeface="Times New Roman" panose="02020603050405020304" pitchFamily="18" charset="0"/>
                <a:ea typeface="Times New Roman" panose="02020603050405020304" pitchFamily="18" charset="0"/>
              </a:rPr>
              <a:t>Elektra:</a:t>
            </a:r>
            <a:r>
              <a:rPr lang="de-DE" sz="1800" dirty="0">
                <a:solidFill>
                  <a:srgbClr val="000000"/>
                </a:solidFill>
                <a:effectLst/>
                <a:latin typeface="Times New Roman" panose="02020603050405020304" pitchFamily="18" charset="0"/>
                <a:ea typeface="Times New Roman" panose="02020603050405020304" pitchFamily="18" charset="0"/>
              </a:rPr>
              <a:t> Nicht sprachst du eben, mich mit Bitterkeit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zu kränken; so hab ich dich auch angehört.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Steht es mir frei, so sag ich dir,</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wie's wirklich mit dem Toten und der Schwester war.</a:t>
            </a:r>
            <a:endParaRPr lang="el-GR" sz="1800" dirty="0">
              <a:effectLst/>
              <a:latin typeface="Times New Roman" panose="02020603050405020304" pitchFamily="18" charset="0"/>
              <a:ea typeface="Times New Roman" panose="02020603050405020304" pitchFamily="18" charset="0"/>
            </a:endParaRPr>
          </a:p>
          <a:p>
            <a:endParaRPr lang="el-GR" dirty="0"/>
          </a:p>
        </p:txBody>
      </p:sp>
      <p:sp>
        <p:nvSpPr>
          <p:cNvPr id="4" name="Θέση περιεχομένου 3">
            <a:extLst>
              <a:ext uri="{FF2B5EF4-FFF2-40B4-BE49-F238E27FC236}">
                <a16:creationId xmlns:a16="http://schemas.microsoft.com/office/drawing/2014/main" id="{BE913C2A-9DAD-C65D-8B75-40735C1B68D3}"/>
              </a:ext>
            </a:extLst>
          </p:cNvPr>
          <p:cNvSpPr>
            <a:spLocks noGrp="1"/>
          </p:cNvSpPr>
          <p:nvPr>
            <p:ph sz="half" idx="2"/>
          </p:nvPr>
        </p:nvSpPr>
        <p:spPr/>
        <p:txBody>
          <a:bodyPr/>
          <a:lstStyle/>
          <a:p>
            <a:r>
              <a:rPr lang="de-DE" sz="1800" b="1" dirty="0" err="1">
                <a:solidFill>
                  <a:srgbClr val="000000"/>
                </a:solidFill>
                <a:effectLst/>
                <a:latin typeface="Times New Roman" panose="02020603050405020304" pitchFamily="18" charset="0"/>
                <a:ea typeface="Times New Roman" panose="02020603050405020304" pitchFamily="18" charset="0"/>
              </a:rPr>
              <a:t>Klytaimnestra</a:t>
            </a:r>
            <a:r>
              <a:rPr lang="de-DE" sz="1800" b="1" dirty="0">
                <a:solidFill>
                  <a:srgbClr val="000000"/>
                </a:solidFill>
                <a:effectLst/>
                <a:latin typeface="Times New Roman" panose="02020603050405020304" pitchFamily="18" charset="0"/>
                <a:ea typeface="Times New Roman" panose="02020603050405020304" pitchFamily="18" charset="0"/>
              </a:rPr>
              <a:t>:</a:t>
            </a:r>
            <a:r>
              <a:rPr lang="de-DE" sz="1800" dirty="0">
                <a:solidFill>
                  <a:srgbClr val="000000"/>
                </a:solidFill>
                <a:effectLst/>
                <a:latin typeface="Times New Roman" panose="02020603050405020304" pitchFamily="18" charset="0"/>
                <a:ea typeface="Times New Roman" panose="02020603050405020304" pitchFamily="18" charset="0"/>
              </a:rPr>
              <a:t> Es steht dir frei! Wenn immer so</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zu reden du beginnen würdest,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wär's kränkend nicht, dich </a:t>
            </a:r>
            <a:r>
              <a:rPr lang="de-DE" sz="1800" dirty="0" err="1">
                <a:solidFill>
                  <a:srgbClr val="000000"/>
                </a:solidFill>
                <a:effectLst/>
                <a:latin typeface="Times New Roman" panose="02020603050405020304" pitchFamily="18" charset="0"/>
                <a:ea typeface="Times New Roman" panose="02020603050405020304" pitchFamily="18" charset="0"/>
              </a:rPr>
              <a:t>anzuhörn</a:t>
            </a:r>
            <a:r>
              <a:rPr lang="de-DE" sz="1800" dirty="0">
                <a:solidFill>
                  <a:srgbClr val="000000"/>
                </a:solidFill>
                <a:effectLst/>
                <a:latin typeface="Times New Roman" panose="02020603050405020304" pitchFamily="18" charset="0"/>
                <a:ea typeface="Times New Roman" panose="02020603050405020304" pitchFamily="18" charset="0"/>
              </a:rPr>
              <a:t>.</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1621146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E5B73C-29AB-5850-DE9B-02854EDB10E0}"/>
              </a:ext>
            </a:extLst>
          </p:cNvPr>
          <p:cNvSpPr>
            <a:spLocks noGrp="1"/>
          </p:cNvSpPr>
          <p:nvPr>
            <p:ph type="title"/>
          </p:nvPr>
        </p:nvSpPr>
        <p:spPr/>
        <p:txBody>
          <a:bodyPr/>
          <a:lstStyle/>
          <a:p>
            <a:r>
              <a:rPr lang="de-DE" b="1" dirty="0"/>
              <a:t>Elektra</a:t>
            </a:r>
            <a:endParaRPr lang="el-GR" b="1" dirty="0"/>
          </a:p>
        </p:txBody>
      </p:sp>
      <p:sp>
        <p:nvSpPr>
          <p:cNvPr id="3" name="Θέση περιεχομένου 2">
            <a:extLst>
              <a:ext uri="{FF2B5EF4-FFF2-40B4-BE49-F238E27FC236}">
                <a16:creationId xmlns:a16="http://schemas.microsoft.com/office/drawing/2014/main" id="{07147135-4A09-E329-3E3F-99679EBC217E}"/>
              </a:ext>
            </a:extLst>
          </p:cNvPr>
          <p:cNvSpPr>
            <a:spLocks noGrp="1"/>
          </p:cNvSpPr>
          <p:nvPr>
            <p:ph sz="half" idx="1"/>
          </p:nvPr>
        </p:nvSpPr>
        <p:spPr/>
        <p:txBody>
          <a:bodyPr/>
          <a:lstStyle/>
          <a:p>
            <a:r>
              <a:rPr lang="de-DE" sz="1800" b="1" dirty="0">
                <a:solidFill>
                  <a:srgbClr val="000000"/>
                </a:solidFill>
                <a:effectLst/>
                <a:latin typeface="Times New Roman" panose="02020603050405020304" pitchFamily="18" charset="0"/>
                <a:ea typeface="Times New Roman" panose="02020603050405020304" pitchFamily="18" charset="0"/>
              </a:rPr>
              <a:t>Elektra:</a:t>
            </a:r>
            <a:r>
              <a:rPr lang="de-DE" sz="1800" dirty="0">
                <a:solidFill>
                  <a:srgbClr val="0070C0"/>
                </a:solidFill>
                <a:effectLst/>
                <a:latin typeface="Times New Roman" panose="02020603050405020304" pitchFamily="18" charset="0"/>
                <a:ea typeface="Times New Roman" panose="02020603050405020304" pitchFamily="18" charset="0"/>
              </a:rPr>
              <a:t> </a:t>
            </a:r>
            <a:r>
              <a:rPr lang="de-DE" sz="1800" u="sng" dirty="0">
                <a:solidFill>
                  <a:srgbClr val="0070C0"/>
                </a:solidFill>
                <a:effectLst/>
                <a:latin typeface="Times New Roman" panose="02020603050405020304" pitchFamily="18" charset="0"/>
                <a:ea typeface="Times New Roman" panose="02020603050405020304" pitchFamily="18" charset="0"/>
              </a:rPr>
              <a:t>So sag ich dies: den Vater ermordet zu haben</a:t>
            </a:r>
            <a:br>
              <a:rPr lang="de-DE" sz="1800" u="sng"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gestehst du</a:t>
            </a:r>
            <a:r>
              <a:rPr lang="de-DE" sz="1800" dirty="0">
                <a:solidFill>
                  <a:srgbClr val="0070C0"/>
                </a:solidFill>
                <a:effectLst/>
                <a:latin typeface="Times New Roman" panose="02020603050405020304" pitchFamily="18" charset="0"/>
                <a:ea typeface="Times New Roman" panose="02020603050405020304" pitchFamily="18" charset="0"/>
              </a:rPr>
              <a:t>! </a:t>
            </a:r>
            <a:r>
              <a:rPr lang="de-DE" sz="1800" u="sng" dirty="0">
                <a:solidFill>
                  <a:srgbClr val="0070C0"/>
                </a:solidFill>
                <a:effectLst/>
                <a:latin typeface="Times New Roman" panose="02020603050405020304" pitchFamily="18" charset="0"/>
                <a:ea typeface="Times New Roman" panose="02020603050405020304" pitchFamily="18" charset="0"/>
              </a:rPr>
              <a:t>Welch Wort könnte</a:t>
            </a:r>
            <a:r>
              <a:rPr lang="de-DE" sz="1800" b="1" u="sng" dirty="0">
                <a:solidFill>
                  <a:srgbClr val="0070C0"/>
                </a:solidFill>
                <a:effectLst/>
                <a:latin typeface="Times New Roman" panose="02020603050405020304" pitchFamily="18" charset="0"/>
                <a:ea typeface="Times New Roman" panose="02020603050405020304" pitchFamily="18" charset="0"/>
              </a:rPr>
              <a:t> schamloser</a:t>
            </a:r>
            <a:br>
              <a:rPr lang="de-DE" sz="1800" u="sng"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sein als dieses</a:t>
            </a:r>
            <a:r>
              <a:rPr lang="de-DE" sz="1800" dirty="0">
                <a:solidFill>
                  <a:srgbClr val="0070C0"/>
                </a:solidFill>
                <a:effectLst/>
                <a:latin typeface="Times New Roman" panose="02020603050405020304" pitchFamily="18" charset="0"/>
                <a:ea typeface="Times New Roman" panose="02020603050405020304" pitchFamily="18" charset="0"/>
              </a:rPr>
              <a:t>? </a:t>
            </a:r>
            <a:r>
              <a:rPr lang="de-DE" sz="1800" u="sng" dirty="0">
                <a:solidFill>
                  <a:srgbClr val="0070C0"/>
                </a:solidFill>
                <a:effectLst/>
                <a:latin typeface="Times New Roman" panose="02020603050405020304" pitchFamily="18" charset="0"/>
                <a:ea typeface="Times New Roman" panose="02020603050405020304" pitchFamily="18" charset="0"/>
              </a:rPr>
              <a:t>Ob es gerecht nun war, ob nicht!</a:t>
            </a:r>
            <a:br>
              <a:rPr lang="de-DE" sz="1800" dirty="0">
                <a:solidFill>
                  <a:srgbClr val="0070C0"/>
                </a:solidFill>
                <a:effectLst/>
                <a:latin typeface="Times New Roman" panose="02020603050405020304" pitchFamily="18" charset="0"/>
                <a:ea typeface="Times New Roman" panose="02020603050405020304" pitchFamily="18" charset="0"/>
              </a:rPr>
            </a:br>
            <a:r>
              <a:rPr lang="de-DE" sz="1800" dirty="0">
                <a:solidFill>
                  <a:srgbClr val="0070C0"/>
                </a:solidFill>
                <a:effectLst/>
                <a:latin typeface="Times New Roman" panose="02020603050405020304" pitchFamily="18" charset="0"/>
                <a:ea typeface="Times New Roman" panose="02020603050405020304" pitchFamily="18" charset="0"/>
              </a:rPr>
              <a:t>Doch sag ich dir, </a:t>
            </a:r>
            <a:r>
              <a:rPr lang="de-DE" sz="1800" dirty="0" err="1">
                <a:solidFill>
                  <a:srgbClr val="0070C0"/>
                </a:solidFill>
                <a:effectLst/>
                <a:latin typeface="Times New Roman" panose="02020603050405020304" pitchFamily="18" charset="0"/>
                <a:ea typeface="Times New Roman" panose="02020603050405020304" pitchFamily="18" charset="0"/>
              </a:rPr>
              <a:t>daß</a:t>
            </a:r>
            <a:r>
              <a:rPr lang="de-DE" sz="1800" dirty="0">
                <a:solidFill>
                  <a:srgbClr val="0070C0"/>
                </a:solidFill>
                <a:effectLst/>
                <a:latin typeface="Times New Roman" panose="02020603050405020304" pitchFamily="18" charset="0"/>
                <a:ea typeface="Times New Roman" panose="02020603050405020304" pitchFamily="18" charset="0"/>
              </a:rPr>
              <a:t> du ihn nicht </a:t>
            </a:r>
            <a:r>
              <a:rPr lang="de-DE" sz="1800" u="sng" dirty="0">
                <a:solidFill>
                  <a:srgbClr val="0070C0"/>
                </a:solidFill>
                <a:effectLst/>
                <a:latin typeface="Times New Roman" panose="02020603050405020304" pitchFamily="18" charset="0"/>
                <a:ea typeface="Times New Roman" panose="02020603050405020304" pitchFamily="18" charset="0"/>
              </a:rPr>
              <a:t>des Rechtes wegen hast getötet,</a:t>
            </a:r>
            <a:br>
              <a:rPr lang="de-DE" sz="1800" dirty="0">
                <a:solidFill>
                  <a:srgbClr val="0070C0"/>
                </a:solidFill>
                <a:effectLst/>
                <a:latin typeface="Times New Roman" panose="02020603050405020304" pitchFamily="18" charset="0"/>
                <a:ea typeface="Times New Roman" panose="02020603050405020304" pitchFamily="18" charset="0"/>
              </a:rPr>
            </a:br>
            <a:r>
              <a:rPr lang="de-DE" sz="1800" dirty="0">
                <a:solidFill>
                  <a:srgbClr val="0070C0"/>
                </a:solidFill>
                <a:effectLst/>
                <a:latin typeface="Times New Roman" panose="02020603050405020304" pitchFamily="18" charset="0"/>
                <a:ea typeface="Times New Roman" panose="02020603050405020304" pitchFamily="18" charset="0"/>
              </a:rPr>
              <a:t>nein, die </a:t>
            </a:r>
            <a:r>
              <a:rPr lang="de-DE" sz="1800" b="1" u="sng" dirty="0">
                <a:solidFill>
                  <a:srgbClr val="0070C0"/>
                </a:solidFill>
                <a:effectLst/>
                <a:latin typeface="Times New Roman" panose="02020603050405020304" pitchFamily="18" charset="0"/>
                <a:ea typeface="Times New Roman" panose="02020603050405020304" pitchFamily="18" charset="0"/>
              </a:rPr>
              <a:t>Verlockung</a:t>
            </a:r>
            <a:r>
              <a:rPr lang="de-DE" sz="1800" b="1" dirty="0">
                <a:solidFill>
                  <a:srgbClr val="0070C0"/>
                </a:solidFill>
                <a:effectLst/>
                <a:latin typeface="Times New Roman" panose="02020603050405020304" pitchFamily="18" charset="0"/>
                <a:ea typeface="Times New Roman" panose="02020603050405020304" pitchFamily="18" charset="0"/>
              </a:rPr>
              <a:t> </a:t>
            </a:r>
            <a:r>
              <a:rPr lang="de-DE" sz="1800" b="1" dirty="0" err="1">
                <a:solidFill>
                  <a:srgbClr val="0070C0"/>
                </a:solidFill>
                <a:effectLst/>
                <a:latin typeface="Times New Roman" panose="02020603050405020304" pitchFamily="18" charset="0"/>
                <a:ea typeface="Times New Roman" panose="02020603050405020304" pitchFamily="18" charset="0"/>
              </a:rPr>
              <a:t>riß</a:t>
            </a:r>
            <a:r>
              <a:rPr lang="de-DE" sz="1800" b="1" dirty="0">
                <a:solidFill>
                  <a:srgbClr val="0070C0"/>
                </a:solidFill>
                <a:effectLst/>
                <a:latin typeface="Times New Roman" panose="02020603050405020304" pitchFamily="18" charset="0"/>
                <a:ea typeface="Times New Roman" panose="02020603050405020304" pitchFamily="18" charset="0"/>
              </a:rPr>
              <a:t> </a:t>
            </a:r>
            <a:r>
              <a:rPr lang="de-DE" sz="1800" dirty="0">
                <a:solidFill>
                  <a:srgbClr val="0070C0"/>
                </a:solidFill>
                <a:effectLst/>
                <a:latin typeface="Times New Roman" panose="02020603050405020304" pitchFamily="18" charset="0"/>
                <a:ea typeface="Times New Roman" panose="02020603050405020304" pitchFamily="18" charset="0"/>
              </a:rPr>
              <a:t>dich hin </a:t>
            </a:r>
            <a:r>
              <a:rPr lang="de-DE" sz="1800" u="sng" dirty="0">
                <a:solidFill>
                  <a:srgbClr val="0070C0"/>
                </a:solidFill>
                <a:effectLst/>
                <a:latin typeface="Times New Roman" panose="02020603050405020304" pitchFamily="18" charset="0"/>
                <a:ea typeface="Times New Roman" panose="02020603050405020304" pitchFamily="18" charset="0"/>
              </a:rPr>
              <a:t>an jenes schlechten Mannes Seite,</a:t>
            </a:r>
            <a:br>
              <a:rPr lang="de-DE" sz="1800" dirty="0">
                <a:solidFill>
                  <a:srgbClr val="0070C0"/>
                </a:solidFill>
                <a:effectLst/>
                <a:latin typeface="Times New Roman" panose="02020603050405020304" pitchFamily="18" charset="0"/>
                <a:ea typeface="Times New Roman" panose="02020603050405020304" pitchFamily="18" charset="0"/>
              </a:rPr>
            </a:br>
            <a:r>
              <a:rPr lang="de-DE" sz="1800" dirty="0">
                <a:solidFill>
                  <a:srgbClr val="0070C0"/>
                </a:solidFill>
                <a:effectLst/>
                <a:latin typeface="Times New Roman" panose="02020603050405020304" pitchFamily="18" charset="0"/>
                <a:ea typeface="Times New Roman" panose="02020603050405020304" pitchFamily="18" charset="0"/>
              </a:rPr>
              <a:t>mit dem du nun zusammenlebst!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70C0"/>
                </a:solidFill>
                <a:effectLst/>
                <a:latin typeface="Times New Roman" panose="02020603050405020304" pitchFamily="18" charset="0"/>
                <a:ea typeface="Times New Roman" panose="02020603050405020304" pitchFamily="18" charset="0"/>
              </a:rPr>
              <a:t>Die Jägerin Artemis </a:t>
            </a:r>
            <a:r>
              <a:rPr lang="de-DE" sz="1800" dirty="0">
                <a:solidFill>
                  <a:srgbClr val="000000"/>
                </a:solidFill>
                <a:effectLst/>
                <a:latin typeface="Times New Roman" panose="02020603050405020304" pitchFamily="18" charset="0"/>
                <a:ea typeface="Times New Roman" panose="02020603050405020304" pitchFamily="18" charset="0"/>
              </a:rPr>
              <a:t>befrage doch, um welche Schuld</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sie streng in Aulis alle Winde hemmte. Oder, ich</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will's sagen, da sie zu fragen sich nicht ziemt!</a:t>
            </a:r>
            <a:endParaRPr lang="el-GR" dirty="0"/>
          </a:p>
        </p:txBody>
      </p:sp>
      <p:sp>
        <p:nvSpPr>
          <p:cNvPr id="4" name="Θέση περιεχομένου 3">
            <a:extLst>
              <a:ext uri="{FF2B5EF4-FFF2-40B4-BE49-F238E27FC236}">
                <a16:creationId xmlns:a16="http://schemas.microsoft.com/office/drawing/2014/main" id="{704EF845-55FB-16FB-D452-47295C9FC296}"/>
              </a:ext>
            </a:extLst>
          </p:cNvPr>
          <p:cNvSpPr>
            <a:spLocks noGrp="1"/>
          </p:cNvSpPr>
          <p:nvPr>
            <p:ph sz="half" idx="2"/>
          </p:nvPr>
        </p:nvSpPr>
        <p:spPr/>
        <p:txBody>
          <a:bodyPr/>
          <a:lstStyle/>
          <a:p>
            <a:r>
              <a:rPr lang="de-DE" sz="1800" dirty="0">
                <a:solidFill>
                  <a:srgbClr val="000000"/>
                </a:solidFill>
                <a:effectLst/>
                <a:latin typeface="Times New Roman" panose="02020603050405020304" pitchFamily="18" charset="0"/>
                <a:ea typeface="Times New Roman" panose="02020603050405020304" pitchFamily="18" charset="0"/>
              </a:rPr>
              <a:t>Ich hörte, </a:t>
            </a:r>
            <a:r>
              <a:rPr lang="de-DE" sz="1800" dirty="0" err="1">
                <a:solidFill>
                  <a:srgbClr val="000000"/>
                </a:solidFill>
                <a:effectLst/>
                <a:latin typeface="Times New Roman" panose="02020603050405020304" pitchFamily="18" charset="0"/>
                <a:ea typeface="Times New Roman" panose="02020603050405020304" pitchFamily="18" charset="0"/>
              </a:rPr>
              <a:t>daß</a:t>
            </a:r>
            <a:r>
              <a:rPr lang="de-DE" sz="1800" dirty="0">
                <a:solidFill>
                  <a:srgbClr val="000000"/>
                </a:solidFill>
                <a:effectLst/>
                <a:latin typeface="Times New Roman" panose="02020603050405020304" pitchFamily="18" charset="0"/>
                <a:ea typeface="Times New Roman" panose="02020603050405020304" pitchFamily="18" charset="0"/>
              </a:rPr>
              <a:t> mein Vater einst, als er im</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Hain der Göttin sich erging, erjagte einen buntgefleckt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gehörnten Hirsch, ob dessen Tod er sich mit großen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Worten rühmte. Darob erzürnt, hielt Letos</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Tochter die </a:t>
            </a:r>
            <a:r>
              <a:rPr lang="de-DE" sz="1800" dirty="0" err="1">
                <a:solidFill>
                  <a:srgbClr val="000000"/>
                </a:solidFill>
                <a:effectLst/>
                <a:latin typeface="Times New Roman" panose="02020603050405020304" pitchFamily="18" charset="0"/>
                <a:ea typeface="Times New Roman" panose="02020603050405020304" pitchFamily="18" charset="0"/>
              </a:rPr>
              <a:t>Achaier</a:t>
            </a:r>
            <a:r>
              <a:rPr lang="de-DE" sz="1800" dirty="0">
                <a:solidFill>
                  <a:srgbClr val="000000"/>
                </a:solidFill>
                <a:effectLst/>
                <a:latin typeface="Times New Roman" panose="02020603050405020304" pitchFamily="18" charset="0"/>
                <a:ea typeface="Times New Roman" panose="02020603050405020304" pitchFamily="18" charset="0"/>
              </a:rPr>
              <a:t> fest, damit der Vater</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als Sühne für das wilde Tier die eigne Tochter opfere.</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So stand's um dieses Opfer!</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Nichts löste sonst des Heeres Bann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zurückzukehren oder auf nach Ilion zu ziehen!</a:t>
            </a:r>
            <a:endParaRPr lang="el-GR" dirty="0"/>
          </a:p>
        </p:txBody>
      </p:sp>
    </p:spTree>
    <p:extLst>
      <p:ext uri="{BB962C8B-B14F-4D97-AF65-F5344CB8AC3E}">
        <p14:creationId xmlns:p14="http://schemas.microsoft.com/office/powerpoint/2010/main" val="1077444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C3F5F3-F288-4BFB-9C82-98F828C45121}"/>
              </a:ext>
            </a:extLst>
          </p:cNvPr>
          <p:cNvSpPr>
            <a:spLocks noGrp="1"/>
          </p:cNvSpPr>
          <p:nvPr>
            <p:ph type="title"/>
          </p:nvPr>
        </p:nvSpPr>
        <p:spPr/>
        <p:txBody>
          <a:bodyPr/>
          <a:lstStyle/>
          <a:p>
            <a:r>
              <a:rPr lang="de-DE" sz="4800" i="1" dirty="0"/>
              <a:t>Elektra, weiter</a:t>
            </a:r>
            <a:endParaRPr lang="el-GR" dirty="0"/>
          </a:p>
        </p:txBody>
      </p:sp>
      <p:sp>
        <p:nvSpPr>
          <p:cNvPr id="3" name="Θέση περιεχομένου 2">
            <a:extLst>
              <a:ext uri="{FF2B5EF4-FFF2-40B4-BE49-F238E27FC236}">
                <a16:creationId xmlns:a16="http://schemas.microsoft.com/office/drawing/2014/main" id="{1C43C269-6687-7E0D-615F-ECBC495A542F}"/>
              </a:ext>
            </a:extLst>
          </p:cNvPr>
          <p:cNvSpPr>
            <a:spLocks noGrp="1"/>
          </p:cNvSpPr>
          <p:nvPr>
            <p:ph sz="half" idx="1"/>
          </p:nvPr>
        </p:nvSpPr>
        <p:spPr/>
        <p:txBody>
          <a:bodyPr/>
          <a:lstStyle/>
          <a:p>
            <a:r>
              <a:rPr lang="de-DE" sz="1800" dirty="0">
                <a:solidFill>
                  <a:srgbClr val="000000"/>
                </a:solidFill>
                <a:effectLst/>
                <a:latin typeface="Times New Roman" panose="02020603050405020304" pitchFamily="18" charset="0"/>
                <a:ea typeface="Times New Roman" panose="02020603050405020304" pitchFamily="18" charset="0"/>
              </a:rPr>
              <a:t>Deshalb hat er sie, </a:t>
            </a:r>
            <a:r>
              <a:rPr lang="de-DE" sz="1800" dirty="0">
                <a:solidFill>
                  <a:srgbClr val="0070C0"/>
                </a:solidFill>
                <a:effectLst/>
                <a:latin typeface="Times New Roman" panose="02020603050405020304" pitchFamily="18" charset="0"/>
                <a:ea typeface="Times New Roman" panose="02020603050405020304" pitchFamily="18" charset="0"/>
              </a:rPr>
              <a:t>widerstrebend und gezwungen,</a:t>
            </a:r>
            <a:br>
              <a:rPr lang="de-DE" sz="1800" dirty="0">
                <a:solidFill>
                  <a:srgbClr val="0070C0"/>
                </a:solidFill>
                <a:effectLst/>
                <a:latin typeface="Times New Roman" panose="02020603050405020304" pitchFamily="18" charset="0"/>
                <a:ea typeface="Times New Roman" panose="02020603050405020304" pitchFamily="18" charset="0"/>
              </a:rPr>
            </a:br>
            <a:r>
              <a:rPr lang="de-DE" sz="1800" dirty="0">
                <a:solidFill>
                  <a:srgbClr val="0070C0"/>
                </a:solidFill>
                <a:effectLst/>
                <a:latin typeface="Times New Roman" panose="02020603050405020304" pitchFamily="18" charset="0"/>
                <a:ea typeface="Times New Roman" panose="02020603050405020304" pitchFamily="18" charset="0"/>
              </a:rPr>
              <a:t>dem Opfer preisgegeben</a:t>
            </a:r>
            <a:r>
              <a:rPr lang="de-DE" sz="1800" dirty="0">
                <a:solidFill>
                  <a:srgbClr val="000000"/>
                </a:solidFill>
                <a:effectLst/>
                <a:latin typeface="Times New Roman" panose="02020603050405020304" pitchFamily="18" charset="0"/>
                <a:ea typeface="Times New Roman" panose="02020603050405020304" pitchFamily="18" charset="0"/>
              </a:rPr>
              <a:t>, nicht des Menelaos wegen!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Jedoch, gesetzt, er hätte dies getan, weil er –</a:t>
            </a:r>
            <a:br>
              <a:rPr lang="de-DE" sz="1800" u="sng"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ich spreche auch in deinem Sinn – dem Bruder</a:t>
            </a:r>
            <a:br>
              <a:rPr lang="de-DE" sz="1800" u="sng"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helfen wollte, </a:t>
            </a:r>
            <a:r>
              <a:rPr lang="de-DE" sz="1800" u="sng" dirty="0" err="1">
                <a:solidFill>
                  <a:srgbClr val="0070C0"/>
                </a:solidFill>
                <a:effectLst/>
                <a:latin typeface="Times New Roman" panose="02020603050405020304" pitchFamily="18" charset="0"/>
                <a:ea typeface="Times New Roman" panose="02020603050405020304" pitchFamily="18" charset="0"/>
              </a:rPr>
              <a:t>mußt</a:t>
            </a:r>
            <a:r>
              <a:rPr lang="de-DE" sz="1800" u="sng" dirty="0">
                <a:solidFill>
                  <a:srgbClr val="0070C0"/>
                </a:solidFill>
                <a:effectLst/>
                <a:latin typeface="Times New Roman" panose="02020603050405020304" pitchFamily="18" charset="0"/>
                <a:ea typeface="Times New Roman" panose="02020603050405020304" pitchFamily="18" charset="0"/>
              </a:rPr>
              <a:t>' er deshalb fallen durch deine Hand?</a:t>
            </a:r>
            <a:br>
              <a:rPr lang="de-DE" sz="1800" u="sng"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Mit welchem Recht? </a:t>
            </a:r>
            <a:r>
              <a:rPr lang="de-DE" sz="1800" dirty="0">
                <a:solidFill>
                  <a:srgbClr val="000000"/>
                </a:solidFill>
                <a:effectLst/>
                <a:latin typeface="Times New Roman" panose="02020603050405020304" pitchFamily="18" charset="0"/>
                <a:ea typeface="Times New Roman" panose="02020603050405020304" pitchFamily="18" charset="0"/>
              </a:rPr>
              <a:t>Sieh nur zu, wofern du solches</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Recht den Menschen setzt, </a:t>
            </a:r>
            <a:r>
              <a:rPr lang="de-DE" sz="1800" dirty="0" err="1">
                <a:solidFill>
                  <a:srgbClr val="000000"/>
                </a:solidFill>
                <a:effectLst/>
                <a:latin typeface="Times New Roman" panose="02020603050405020304" pitchFamily="18" charset="0"/>
                <a:ea typeface="Times New Roman" panose="02020603050405020304" pitchFamily="18" charset="0"/>
              </a:rPr>
              <a:t>daß</a:t>
            </a:r>
            <a:r>
              <a:rPr lang="de-DE" sz="1800" dirty="0">
                <a:solidFill>
                  <a:srgbClr val="000000"/>
                </a:solidFill>
                <a:effectLst/>
                <a:latin typeface="Times New Roman" panose="02020603050405020304" pitchFamily="18" charset="0"/>
                <a:ea typeface="Times New Roman" panose="02020603050405020304" pitchFamily="18" charset="0"/>
              </a:rPr>
              <a:t> du nicht selbst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dir Leid und Reue schaffst! </a:t>
            </a:r>
            <a:r>
              <a:rPr lang="de-DE" sz="1800" b="1" u="sng" dirty="0">
                <a:solidFill>
                  <a:srgbClr val="0070C0"/>
                </a:solidFill>
                <a:effectLst/>
                <a:latin typeface="Times New Roman" panose="02020603050405020304" pitchFamily="18" charset="0"/>
                <a:ea typeface="Times New Roman" panose="02020603050405020304" pitchFamily="18" charset="0"/>
              </a:rPr>
              <a:t>Denn wenn wir einen</a:t>
            </a:r>
            <a:br>
              <a:rPr lang="de-DE" sz="1800" b="1" u="sng" dirty="0">
                <a:solidFill>
                  <a:srgbClr val="0070C0"/>
                </a:solidFill>
                <a:effectLst/>
                <a:latin typeface="Times New Roman" panose="02020603050405020304" pitchFamily="18" charset="0"/>
                <a:ea typeface="Times New Roman" panose="02020603050405020304" pitchFamily="18" charset="0"/>
              </a:rPr>
            </a:br>
            <a:r>
              <a:rPr lang="de-DE" sz="1800" b="1" u="sng" dirty="0">
                <a:solidFill>
                  <a:srgbClr val="0070C0"/>
                </a:solidFill>
                <a:effectLst/>
                <a:latin typeface="Times New Roman" panose="02020603050405020304" pitchFamily="18" charset="0"/>
                <a:ea typeface="Times New Roman" panose="02020603050405020304" pitchFamily="18" charset="0"/>
              </a:rPr>
              <a:t>töten für den andern, dann stirbst als erste du,</a:t>
            </a:r>
            <a:br>
              <a:rPr lang="de-DE" sz="1800" b="1" u="sng" dirty="0">
                <a:solidFill>
                  <a:srgbClr val="0070C0"/>
                </a:solidFill>
                <a:effectLst/>
                <a:latin typeface="Times New Roman" panose="02020603050405020304" pitchFamily="18" charset="0"/>
                <a:ea typeface="Times New Roman" panose="02020603050405020304" pitchFamily="18" charset="0"/>
              </a:rPr>
            </a:br>
            <a:r>
              <a:rPr lang="de-DE" sz="1800" b="1" u="sng" dirty="0">
                <a:solidFill>
                  <a:srgbClr val="0070C0"/>
                </a:solidFill>
                <a:effectLst/>
                <a:latin typeface="Times New Roman" panose="02020603050405020304" pitchFamily="18" charset="0"/>
                <a:ea typeface="Times New Roman" panose="02020603050405020304" pitchFamily="18" charset="0"/>
              </a:rPr>
              <a:t>wenn es nach diesem Rechte geht</a:t>
            </a:r>
            <a:r>
              <a:rPr lang="de-DE" sz="1800" b="1" dirty="0">
                <a:solidFill>
                  <a:srgbClr val="0070C0"/>
                </a:solidFill>
                <a:effectLst/>
                <a:latin typeface="Times New Roman" panose="02020603050405020304" pitchFamily="18" charset="0"/>
                <a:ea typeface="Times New Roman" panose="02020603050405020304" pitchFamily="18" charset="0"/>
              </a:rPr>
              <a:t>! </a:t>
            </a:r>
            <a:r>
              <a:rPr lang="de-DE" sz="1800" u="sng" dirty="0">
                <a:solidFill>
                  <a:srgbClr val="000000"/>
                </a:solidFill>
                <a:effectLst/>
                <a:latin typeface="Times New Roman" panose="02020603050405020304" pitchFamily="18" charset="0"/>
                <a:ea typeface="Times New Roman" panose="02020603050405020304" pitchFamily="18" charset="0"/>
              </a:rPr>
              <a:t>Drum sieh,</a:t>
            </a:r>
            <a:br>
              <a:rPr lang="de-DE" sz="1800" u="sng" dirty="0">
                <a:solidFill>
                  <a:srgbClr val="000000"/>
                </a:solidFill>
                <a:effectLst/>
                <a:latin typeface="Times New Roman" panose="02020603050405020304" pitchFamily="18" charset="0"/>
                <a:ea typeface="Times New Roman" panose="02020603050405020304" pitchFamily="18" charset="0"/>
              </a:rPr>
            </a:br>
            <a:r>
              <a:rPr lang="de-DE" sz="1800" u="sng" dirty="0">
                <a:solidFill>
                  <a:srgbClr val="000000"/>
                </a:solidFill>
                <a:effectLst/>
                <a:latin typeface="Times New Roman" panose="02020603050405020304" pitchFamily="18" charset="0"/>
                <a:ea typeface="Times New Roman" panose="02020603050405020304" pitchFamily="18" charset="0"/>
              </a:rPr>
              <a:t>ob nicht einen Grund du setzt, der keiner ist!</a:t>
            </a:r>
            <a:br>
              <a:rPr lang="de-DE" sz="1800" dirty="0">
                <a:solidFill>
                  <a:srgbClr val="000000"/>
                </a:solidFill>
                <a:effectLst/>
                <a:latin typeface="Times New Roman" panose="02020603050405020304" pitchFamily="18" charset="0"/>
                <a:ea typeface="Times New Roman" panose="02020603050405020304" pitchFamily="18" charset="0"/>
              </a:rPr>
            </a:br>
            <a:endParaRPr lang="el-GR" dirty="0"/>
          </a:p>
        </p:txBody>
      </p:sp>
      <p:sp>
        <p:nvSpPr>
          <p:cNvPr id="4" name="Θέση περιεχομένου 3">
            <a:extLst>
              <a:ext uri="{FF2B5EF4-FFF2-40B4-BE49-F238E27FC236}">
                <a16:creationId xmlns:a16="http://schemas.microsoft.com/office/drawing/2014/main" id="{27B0D5D1-735B-0685-1BE5-0E61CF8BB409}"/>
              </a:ext>
            </a:extLst>
          </p:cNvPr>
          <p:cNvSpPr>
            <a:spLocks noGrp="1"/>
          </p:cNvSpPr>
          <p:nvPr>
            <p:ph sz="half" idx="2"/>
          </p:nvPr>
        </p:nvSpPr>
        <p:spPr/>
        <p:txBody>
          <a:bodyPr/>
          <a:lstStyle/>
          <a:p>
            <a:r>
              <a:rPr lang="de-DE" sz="1800" dirty="0">
                <a:solidFill>
                  <a:srgbClr val="000000"/>
                </a:solidFill>
                <a:effectLst/>
                <a:latin typeface="Times New Roman" panose="02020603050405020304" pitchFamily="18" charset="0"/>
                <a:ea typeface="Times New Roman" panose="02020603050405020304" pitchFamily="18" charset="0"/>
              </a:rPr>
              <a:t>Denn, wenn du willst, dann lehre, wie du so rächend</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nun selbst in </a:t>
            </a:r>
            <a:r>
              <a:rPr lang="de-DE" sz="1800" dirty="0" err="1">
                <a:solidFill>
                  <a:srgbClr val="000000"/>
                </a:solidFill>
                <a:effectLst/>
                <a:latin typeface="Times New Roman" panose="02020603050405020304" pitchFamily="18" charset="0"/>
                <a:ea typeface="Times New Roman" panose="02020603050405020304" pitchFamily="18" charset="0"/>
              </a:rPr>
              <a:t>allerunehrbarster</a:t>
            </a:r>
            <a:r>
              <a:rPr lang="de-DE" sz="1800" dirty="0">
                <a:solidFill>
                  <a:srgbClr val="000000"/>
                </a:solidFill>
                <a:effectLst/>
                <a:latin typeface="Times New Roman" panose="02020603050405020304" pitchFamily="18" charset="0"/>
                <a:ea typeface="Times New Roman" panose="02020603050405020304" pitchFamily="18" charset="0"/>
              </a:rPr>
              <a:t> Tat befunden wirst, </a:t>
            </a:r>
            <a:r>
              <a:rPr lang="de-DE" sz="1800" u="sng" dirty="0">
                <a:solidFill>
                  <a:srgbClr val="0070C0"/>
                </a:solidFill>
                <a:effectLst/>
                <a:latin typeface="Times New Roman" panose="02020603050405020304" pitchFamily="18" charset="0"/>
                <a:ea typeface="Times New Roman" panose="02020603050405020304" pitchFamily="18" charset="0"/>
              </a:rPr>
              <a:t>du,</a:t>
            </a:r>
            <a:br>
              <a:rPr lang="de-DE" sz="1800" u="sng"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die mit dem Mordbefleckten schläft</a:t>
            </a:r>
            <a:r>
              <a:rPr lang="de-DE" sz="1800" dirty="0">
                <a:solidFill>
                  <a:srgbClr val="0070C0"/>
                </a:solidFill>
                <a:effectLst/>
                <a:latin typeface="Times New Roman" panose="02020603050405020304" pitchFamily="18" charset="0"/>
                <a:ea typeface="Times New Roman" panose="02020603050405020304" pitchFamily="18" charset="0"/>
              </a:rPr>
              <a:t>, </a:t>
            </a:r>
            <a:r>
              <a:rPr lang="de-DE" sz="1800" u="sng" dirty="0">
                <a:solidFill>
                  <a:srgbClr val="0070C0"/>
                </a:solidFill>
                <a:effectLst/>
                <a:latin typeface="Times New Roman" panose="02020603050405020304" pitchFamily="18" charset="0"/>
                <a:ea typeface="Times New Roman" panose="02020603050405020304" pitchFamily="18" charset="0"/>
              </a:rPr>
              <a:t>mit dem vereint</a:t>
            </a:r>
            <a:br>
              <a:rPr lang="de-DE" sz="1800" u="sng"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du meinen Vater mordetest und Kinder zeugst </a:t>
            </a:r>
            <a:r>
              <a:rPr lang="de-DE" sz="1800" dirty="0">
                <a:solidFill>
                  <a:srgbClr val="0070C0"/>
                </a:solidFill>
                <a:effectLst/>
                <a:latin typeface="Times New Roman" panose="02020603050405020304" pitchFamily="18" charset="0"/>
                <a:ea typeface="Times New Roman" panose="02020603050405020304" pitchFamily="18" charset="0"/>
              </a:rPr>
              <a:t>und</a:t>
            </a:r>
            <a:br>
              <a:rPr lang="de-DE" sz="1800" dirty="0">
                <a:solidFill>
                  <a:srgbClr val="0070C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jene die der rechte Mann gezeugt, verworfen hast!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Wie sollt ich das wohl achten? Oder sagst du auch</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von diesem, </a:t>
            </a:r>
            <a:r>
              <a:rPr lang="de-DE" sz="1800" b="1" dirty="0">
                <a:solidFill>
                  <a:srgbClr val="0070C0"/>
                </a:solidFill>
                <a:effectLst/>
                <a:latin typeface="Times New Roman" panose="02020603050405020304" pitchFamily="18" charset="0"/>
                <a:ea typeface="Times New Roman" panose="02020603050405020304" pitchFamily="18" charset="0"/>
              </a:rPr>
              <a:t>es sei Vergeltung für der Tochter Opfertod?</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Schmachvoll, wenn du's sagst! Denn unrecht ist's dem</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Feind sich zu vermählen um der Tochter willen! –</a:t>
            </a:r>
            <a:endParaRPr lang="el-GR" dirty="0"/>
          </a:p>
        </p:txBody>
      </p:sp>
    </p:spTree>
    <p:extLst>
      <p:ext uri="{BB962C8B-B14F-4D97-AF65-F5344CB8AC3E}">
        <p14:creationId xmlns:p14="http://schemas.microsoft.com/office/powerpoint/2010/main" val="1536723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032B04-59D5-9A34-CF4E-51A8166916CD}"/>
              </a:ext>
            </a:extLst>
          </p:cNvPr>
          <p:cNvSpPr>
            <a:spLocks noGrp="1"/>
          </p:cNvSpPr>
          <p:nvPr>
            <p:ph type="title"/>
          </p:nvPr>
        </p:nvSpPr>
        <p:spPr/>
        <p:txBody>
          <a:bodyPr>
            <a:normAutofit/>
          </a:bodyPr>
          <a:lstStyle/>
          <a:p>
            <a:r>
              <a:rPr lang="de-DE" sz="3200" i="1" dirty="0"/>
              <a:t>Elektra, weiter</a:t>
            </a:r>
            <a:endParaRPr lang="el-GR" sz="3200" i="1" dirty="0"/>
          </a:p>
        </p:txBody>
      </p:sp>
      <p:sp>
        <p:nvSpPr>
          <p:cNvPr id="3" name="Θέση περιεχομένου 2">
            <a:extLst>
              <a:ext uri="{FF2B5EF4-FFF2-40B4-BE49-F238E27FC236}">
                <a16:creationId xmlns:a16="http://schemas.microsoft.com/office/drawing/2014/main" id="{D20DDDC9-1026-5FD4-8045-FFC38A62CC86}"/>
              </a:ext>
            </a:extLst>
          </p:cNvPr>
          <p:cNvSpPr>
            <a:spLocks noGrp="1"/>
          </p:cNvSpPr>
          <p:nvPr>
            <p:ph sz="half" idx="1"/>
          </p:nvPr>
        </p:nvSpPr>
        <p:spPr/>
        <p:txBody>
          <a:bodyPr/>
          <a:lstStyle/>
          <a:p>
            <a:r>
              <a:rPr lang="de-DE" sz="1800" dirty="0">
                <a:solidFill>
                  <a:srgbClr val="000000"/>
                </a:solidFill>
                <a:effectLst/>
                <a:latin typeface="Times New Roman" panose="02020603050405020304" pitchFamily="18" charset="0"/>
                <a:ea typeface="Times New Roman" panose="02020603050405020304" pitchFamily="18" charset="0"/>
              </a:rPr>
              <a:t>Doch freilich darf ich dich nicht tadeln, die mit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ungehemmter Zunge schreit, es schmähe frech</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mein Mund die Mutter!</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u="sng" dirty="0">
                <a:solidFill>
                  <a:srgbClr val="0070C0"/>
                </a:solidFill>
                <a:effectLst/>
                <a:latin typeface="Times New Roman" panose="02020603050405020304" pitchFamily="18" charset="0"/>
                <a:ea typeface="Times New Roman" panose="02020603050405020304" pitchFamily="18" charset="0"/>
              </a:rPr>
              <a:t>Auch </a:t>
            </a:r>
            <a:r>
              <a:rPr lang="de-DE" sz="1800" u="sng" dirty="0" err="1">
                <a:solidFill>
                  <a:srgbClr val="0070C0"/>
                </a:solidFill>
                <a:effectLst/>
                <a:latin typeface="Times New Roman" panose="02020603050405020304" pitchFamily="18" charset="0"/>
                <a:ea typeface="Times New Roman" panose="02020603050405020304" pitchFamily="18" charset="0"/>
              </a:rPr>
              <a:t>seh</a:t>
            </a:r>
            <a:r>
              <a:rPr lang="de-DE" sz="1800" u="sng" dirty="0">
                <a:solidFill>
                  <a:srgbClr val="0070C0"/>
                </a:solidFill>
                <a:effectLst/>
                <a:latin typeface="Times New Roman" panose="02020603050405020304" pitchFamily="18" charset="0"/>
                <a:ea typeface="Times New Roman" panose="02020603050405020304" pitchFamily="18" charset="0"/>
              </a:rPr>
              <a:t> ich mehr in dir die Herrin denn die Mutter</a:t>
            </a:r>
            <a:r>
              <a:rPr lang="de-DE" sz="1800" dirty="0">
                <a:solidFill>
                  <a:srgbClr val="000000"/>
                </a:solidFill>
                <a:effectLst/>
                <a:latin typeface="Times New Roman" panose="02020603050405020304" pitchFamily="18" charset="0"/>
                <a:ea typeface="Times New Roman" panose="02020603050405020304" pitchFamily="18" charset="0"/>
              </a:rPr>
              <a: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die ich mühevoll und übel lebe durch dich</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und deinen Bettgenossen!</a:t>
            </a:r>
            <a:endParaRPr lang="el-GR" dirty="0"/>
          </a:p>
        </p:txBody>
      </p:sp>
      <p:sp>
        <p:nvSpPr>
          <p:cNvPr id="4" name="Θέση περιεχομένου 3">
            <a:extLst>
              <a:ext uri="{FF2B5EF4-FFF2-40B4-BE49-F238E27FC236}">
                <a16:creationId xmlns:a16="http://schemas.microsoft.com/office/drawing/2014/main" id="{C217F0ED-3B3D-653F-AFCF-965431EEA01A}"/>
              </a:ext>
            </a:extLst>
          </p:cNvPr>
          <p:cNvSpPr>
            <a:spLocks noGrp="1"/>
          </p:cNvSpPr>
          <p:nvPr>
            <p:ph sz="half" idx="2"/>
          </p:nvPr>
        </p:nvSpPr>
        <p:spPr/>
        <p:txBody>
          <a:bodyPr/>
          <a:lstStyle/>
          <a:p>
            <a:r>
              <a:rPr lang="de-DE" sz="1800" dirty="0">
                <a:solidFill>
                  <a:srgbClr val="000000"/>
                </a:solidFill>
                <a:effectLst/>
                <a:latin typeface="Times New Roman" panose="02020603050405020304" pitchFamily="18" charset="0"/>
                <a:ea typeface="Times New Roman" panose="02020603050405020304" pitchFamily="18" charset="0"/>
              </a:rPr>
              <a:t>Doch er, der andere da draußen, deiner</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Hand mit Mühe nur </a:t>
            </a:r>
            <a:r>
              <a:rPr lang="de-DE" sz="1800" dirty="0" err="1">
                <a:solidFill>
                  <a:srgbClr val="000000"/>
                </a:solidFill>
                <a:effectLst/>
                <a:latin typeface="Times New Roman" panose="02020603050405020304" pitchFamily="18" charset="0"/>
                <a:ea typeface="Times New Roman" panose="02020603050405020304" pitchFamily="18" charset="0"/>
              </a:rPr>
              <a:t>entflohn</a:t>
            </a:r>
            <a:r>
              <a:rPr lang="de-DE" sz="1800" dirty="0">
                <a:solidFill>
                  <a:srgbClr val="000000"/>
                </a:solidFill>
                <a:effectLst/>
                <a:latin typeface="Times New Roman" panose="02020603050405020304" pitchFamily="18" charset="0"/>
                <a:ea typeface="Times New Roman" panose="02020603050405020304" pitchFamily="18" charset="0"/>
              </a:rPr>
              <a:t>, der arme Orest,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reibt auf in Ungemach sein Leben;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von dem du oftmals mir schon vorgeworfen,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ich </a:t>
            </a:r>
            <a:r>
              <a:rPr lang="de-DE" sz="1800" dirty="0" err="1">
                <a:solidFill>
                  <a:srgbClr val="000000"/>
                </a:solidFill>
                <a:effectLst/>
                <a:latin typeface="Times New Roman" panose="02020603050405020304" pitchFamily="18" charset="0"/>
                <a:ea typeface="Times New Roman" panose="02020603050405020304" pitchFamily="18" charset="0"/>
              </a:rPr>
              <a:t>zög</a:t>
            </a:r>
            <a:r>
              <a:rPr lang="de-DE" sz="1800" dirty="0">
                <a:solidFill>
                  <a:srgbClr val="000000"/>
                </a:solidFill>
                <a:effectLst/>
                <a:latin typeface="Times New Roman" panose="02020603050405020304" pitchFamily="18" charset="0"/>
                <a:ea typeface="Times New Roman" panose="02020603050405020304" pitchFamily="18" charset="0"/>
              </a:rPr>
              <a:t> ihn auf als Rächer gegen dich. – Ja, das wohl!</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Ich täte es, hätt' ich die Kraft, des sei </a:t>
            </a:r>
            <a:r>
              <a:rPr lang="de-DE" sz="1800" dirty="0" err="1">
                <a:solidFill>
                  <a:srgbClr val="000000"/>
                </a:solidFill>
                <a:effectLst/>
                <a:latin typeface="Times New Roman" panose="02020603050405020304" pitchFamily="18" charset="0"/>
                <a:ea typeface="Times New Roman" panose="02020603050405020304" pitchFamily="18" charset="0"/>
              </a:rPr>
              <a:t>gewiß</a:t>
            </a:r>
            <a:r>
              <a:rPr lang="de-DE" sz="1800" dirty="0">
                <a:solidFill>
                  <a:srgbClr val="000000"/>
                </a:solidFill>
                <a:effectLst/>
                <a:latin typeface="Times New Roman" panose="02020603050405020304" pitchFamily="18" charset="0"/>
                <a:ea typeface="Times New Roman" panose="02020603050405020304" pitchFamily="18" charset="0"/>
              </a:rPr>
              <a:t>!</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Drum schrei mich aus vor allem Volk,</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als schlecht, als schamlos und verdorben!</a:t>
            </a:r>
            <a:br>
              <a:rPr lang="de-DE" sz="1800" dirty="0">
                <a:solidFill>
                  <a:srgbClr val="000000"/>
                </a:solidFill>
                <a:effectLst/>
                <a:latin typeface="Times New Roman" panose="02020603050405020304" pitchFamily="18" charset="0"/>
                <a:ea typeface="Times New Roman" panose="02020603050405020304" pitchFamily="18" charset="0"/>
              </a:rPr>
            </a:br>
            <a:r>
              <a:rPr lang="de-DE" sz="1800" dirty="0">
                <a:solidFill>
                  <a:srgbClr val="000000"/>
                </a:solidFill>
                <a:effectLst/>
                <a:latin typeface="Times New Roman" panose="02020603050405020304" pitchFamily="18" charset="0"/>
                <a:ea typeface="Times New Roman" panose="02020603050405020304" pitchFamily="18" charset="0"/>
              </a:rPr>
              <a:t>Kaum mach ich dann Schande deiner Art!</a:t>
            </a:r>
            <a:endParaRPr lang="el-GR" dirty="0"/>
          </a:p>
        </p:txBody>
      </p:sp>
    </p:spTree>
    <p:extLst>
      <p:ext uri="{BB962C8B-B14F-4D97-AF65-F5344CB8AC3E}">
        <p14:creationId xmlns:p14="http://schemas.microsoft.com/office/powerpoint/2010/main" val="3918494263"/>
      </p:ext>
    </p:extLst>
  </p:cSld>
  <p:clrMapOvr>
    <a:masterClrMapping/>
  </p:clrMapOvr>
</p:sld>
</file>

<file path=ppt/theme/theme1.xml><?xml version="1.0" encoding="utf-8"?>
<a:theme xmlns:a="http://schemas.openxmlformats.org/drawingml/2006/main" name="Ανασκόπηση">
  <a:themeElements>
    <a:clrScheme name="Ανασκόπηση">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465</TotalTime>
  <Words>3649</Words>
  <Application>Microsoft Office PowerPoint</Application>
  <PresentationFormat>Ευρεία οθόνη</PresentationFormat>
  <Paragraphs>268</Paragraphs>
  <Slides>26</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26</vt:i4>
      </vt:variant>
    </vt:vector>
  </HeadingPairs>
  <TitlesOfParts>
    <vt:vector size="32" baseType="lpstr">
      <vt:lpstr>Arial</vt:lpstr>
      <vt:lpstr>Arial</vt:lpstr>
      <vt:lpstr>Calibri</vt:lpstr>
      <vt:lpstr>Calibri Light</vt:lpstr>
      <vt:lpstr>Times New Roman</vt:lpstr>
      <vt:lpstr>Ανασκόπηση</vt:lpstr>
      <vt:lpstr>Sophokles-Hofmannsthal </vt:lpstr>
      <vt:lpstr>Sophokles</vt:lpstr>
      <vt:lpstr>Klytämnestra-Szene </vt:lpstr>
      <vt:lpstr>   Sophokles, 2. Auftritt</vt:lpstr>
      <vt:lpstr>Klytämnestra weiter</vt:lpstr>
      <vt:lpstr>Klytämnestra weiter</vt:lpstr>
      <vt:lpstr>Elektra</vt:lpstr>
      <vt:lpstr>Elektra, weiter</vt:lpstr>
      <vt:lpstr>Elektra, weiter</vt:lpstr>
      <vt:lpstr>Παρουσίαση του PowerPoint</vt:lpstr>
      <vt:lpstr>Παρουσίαση του PowerPoint</vt:lpstr>
      <vt:lpstr>Klytämnestra - Szene</vt:lpstr>
      <vt:lpstr>Klytämnestra -Szene</vt:lpstr>
      <vt:lpstr>Klytämnestra</vt:lpstr>
      <vt:lpstr>KLYTÄMNESTRA  weiter</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Elektra weiter</vt:lpstr>
      <vt:lpstr>Zur Hofmannsthalschen Klytämnestra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Hofmannsthal- Sophokles Vergleich</dc:title>
  <dc:creator>Anastasia Antonopoulou</dc:creator>
  <cp:lastModifiedBy>Anastasia Antonopoulou</cp:lastModifiedBy>
  <cp:revision>18</cp:revision>
  <dcterms:created xsi:type="dcterms:W3CDTF">2023-11-30T17:22:30Z</dcterms:created>
  <dcterms:modified xsi:type="dcterms:W3CDTF">2024-12-06T08:10:04Z</dcterms:modified>
</cp:coreProperties>
</file>