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3" r:id="rId3"/>
    <p:sldId id="257" r:id="rId4"/>
    <p:sldId id="258" r:id="rId5"/>
    <p:sldId id="259" r:id="rId6"/>
    <p:sldId id="260" r:id="rId7"/>
    <p:sldId id="261" r:id="rId8"/>
    <p:sldId id="262" r:id="rId9"/>
    <p:sldId id="263" r:id="rId10"/>
    <p:sldId id="264" r:id="rId11"/>
    <p:sldId id="291" r:id="rId12"/>
    <p:sldId id="306" r:id="rId13"/>
    <p:sldId id="292" r:id="rId14"/>
    <p:sldId id="293" r:id="rId15"/>
    <p:sldId id="294" r:id="rId16"/>
    <p:sldId id="295" r:id="rId17"/>
    <p:sldId id="296" r:id="rId18"/>
    <p:sldId id="297" r:id="rId19"/>
    <p:sldId id="298" r:id="rId20"/>
    <p:sldId id="299" r:id="rId21"/>
    <p:sldId id="305" r:id="rId22"/>
    <p:sldId id="301" r:id="rId23"/>
    <p:sldId id="302" r:id="rId24"/>
    <p:sldId id="307" r:id="rId25"/>
    <p:sldId id="30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B61606B-4D00-465C-A425-E0C22B9E4B67}"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A30366-35F0-45B6-A1B1-6ACCB77CF7A1}"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28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B61606B-4D00-465C-A425-E0C22B9E4B67}"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419517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B61606B-4D00-465C-A425-E0C22B9E4B67}"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349705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B61606B-4D00-465C-A425-E0C22B9E4B67}"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198991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B61606B-4D00-465C-A425-E0C22B9E4B67}" type="datetimeFigureOut">
              <a:rPr lang="el-GR" smtClean="0"/>
              <a:t>2/1/2025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A30366-35F0-45B6-A1B1-6ACCB77CF7A1}"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478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B61606B-4D00-465C-A425-E0C22B9E4B67}" type="datetimeFigureOut">
              <a:rPr lang="el-GR" smtClean="0"/>
              <a:t>2/1/2025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203783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B61606B-4D00-465C-A425-E0C22B9E4B67}" type="datetimeFigureOut">
              <a:rPr lang="el-GR" smtClean="0"/>
              <a:t>2/1/2025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2678601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B61606B-4D00-465C-A425-E0C22B9E4B67}" type="datetimeFigureOut">
              <a:rPr lang="el-GR" smtClean="0"/>
              <a:t>2/1/2025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3949694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B61606B-4D00-465C-A425-E0C22B9E4B67}" type="datetimeFigureOut">
              <a:rPr lang="el-GR" smtClean="0"/>
              <a:t>2/1/2025</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149796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B61606B-4D00-465C-A425-E0C22B9E4B67}" type="datetimeFigureOut">
              <a:rPr lang="el-GR" smtClean="0"/>
              <a:t>2/1/2025</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BA30366-35F0-45B6-A1B1-6ACCB77CF7A1}" type="slidenum">
              <a:rPr lang="el-GR" smtClean="0"/>
              <a:t>‹#›</a:t>
            </a:fld>
            <a:endParaRPr lang="el-GR"/>
          </a:p>
        </p:txBody>
      </p:sp>
    </p:spTree>
    <p:extLst>
      <p:ext uri="{BB962C8B-B14F-4D97-AF65-F5344CB8AC3E}">
        <p14:creationId xmlns:p14="http://schemas.microsoft.com/office/powerpoint/2010/main" val="250601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B61606B-4D00-465C-A425-E0C22B9E4B67}" type="datetimeFigureOut">
              <a:rPr lang="el-GR" smtClean="0"/>
              <a:t>2/1/2025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BA30366-35F0-45B6-A1B1-6ACCB77CF7A1}" type="slidenum">
              <a:rPr lang="el-GR" smtClean="0"/>
              <a:t>‹#›</a:t>
            </a:fld>
            <a:endParaRPr lang="el-GR"/>
          </a:p>
        </p:txBody>
      </p:sp>
    </p:spTree>
    <p:extLst>
      <p:ext uri="{BB962C8B-B14F-4D97-AF65-F5344CB8AC3E}">
        <p14:creationId xmlns:p14="http://schemas.microsoft.com/office/powerpoint/2010/main" val="2979146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B61606B-4D00-465C-A425-E0C22B9E4B67}" type="datetimeFigureOut">
              <a:rPr lang="el-GR" smtClean="0"/>
              <a:t>2/1/2025</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BA30366-35F0-45B6-A1B1-6ACCB77CF7A1}"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3357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CA347B-88CC-B18B-188A-622072AD0EFE}"/>
              </a:ext>
            </a:extLst>
          </p:cNvPr>
          <p:cNvSpPr>
            <a:spLocks noGrp="1"/>
          </p:cNvSpPr>
          <p:nvPr>
            <p:ph type="ctrTitle"/>
          </p:nvPr>
        </p:nvSpPr>
        <p:spPr/>
        <p:txBody>
          <a:bodyPr/>
          <a:lstStyle/>
          <a:p>
            <a:r>
              <a:rPr lang="de-DE" i="1" dirty="0"/>
              <a:t>Elektra</a:t>
            </a:r>
            <a:r>
              <a:rPr lang="de-DE" dirty="0"/>
              <a:t>, Schlussszene</a:t>
            </a:r>
            <a:endParaRPr lang="el-GR" dirty="0"/>
          </a:p>
        </p:txBody>
      </p:sp>
      <p:sp>
        <p:nvSpPr>
          <p:cNvPr id="3" name="Υπότιτλος 2">
            <a:extLst>
              <a:ext uri="{FF2B5EF4-FFF2-40B4-BE49-F238E27FC236}">
                <a16:creationId xmlns:a16="http://schemas.microsoft.com/office/drawing/2014/main" id="{70F514E4-2EAC-0BBB-539E-3E190AE4B7EF}"/>
              </a:ext>
            </a:extLst>
          </p:cNvPr>
          <p:cNvSpPr>
            <a:spLocks noGrp="1"/>
          </p:cNvSpPr>
          <p:nvPr>
            <p:ph type="subTitle" idx="1"/>
          </p:nvPr>
        </p:nvSpPr>
        <p:spPr/>
        <p:txBody>
          <a:bodyPr/>
          <a:lstStyle/>
          <a:p>
            <a:r>
              <a:rPr lang="de-DE" b="1" dirty="0"/>
              <a:t>Sophokles – </a:t>
            </a:r>
            <a:r>
              <a:rPr lang="de-DE" b="1" dirty="0" err="1"/>
              <a:t>hofmannsthal</a:t>
            </a:r>
            <a:r>
              <a:rPr lang="de-DE" b="1" dirty="0"/>
              <a:t> </a:t>
            </a:r>
            <a:endParaRPr lang="el-GR" b="1" dirty="0"/>
          </a:p>
        </p:txBody>
      </p:sp>
    </p:spTree>
    <p:extLst>
      <p:ext uri="{BB962C8B-B14F-4D97-AF65-F5344CB8AC3E}">
        <p14:creationId xmlns:p14="http://schemas.microsoft.com/office/powerpoint/2010/main" val="3406647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540794-2B94-106A-0C39-D14327257895}"/>
              </a:ext>
            </a:extLst>
          </p:cNvPr>
          <p:cNvSpPr>
            <a:spLocks noGrp="1"/>
          </p:cNvSpPr>
          <p:nvPr>
            <p:ph type="ctrTitle"/>
          </p:nvPr>
        </p:nvSpPr>
        <p:spPr/>
        <p:txBody>
          <a:bodyPr/>
          <a:lstStyle/>
          <a:p>
            <a:r>
              <a:rPr lang="en-US" dirty="0"/>
              <a:t>Hofmannsthal</a:t>
            </a:r>
            <a:endParaRPr lang="el-GR" dirty="0"/>
          </a:p>
        </p:txBody>
      </p:sp>
      <p:sp>
        <p:nvSpPr>
          <p:cNvPr id="3" name="Υπότιτλος 2">
            <a:extLst>
              <a:ext uri="{FF2B5EF4-FFF2-40B4-BE49-F238E27FC236}">
                <a16:creationId xmlns:a16="http://schemas.microsoft.com/office/drawing/2014/main" id="{84DF25ED-A4FA-F6C4-F57D-6A1C074F2F0C}"/>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744995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49D9D3-BE99-885C-AD48-C74DDF13223D}"/>
              </a:ext>
            </a:extLst>
          </p:cNvPr>
          <p:cNvSpPr>
            <a:spLocks noGrp="1"/>
          </p:cNvSpPr>
          <p:nvPr>
            <p:ph type="title"/>
          </p:nvPr>
        </p:nvSpPr>
        <p:spPr/>
        <p:txBody>
          <a:bodyPr/>
          <a:lstStyle/>
          <a:p>
            <a:r>
              <a:rPr lang="en-US" dirty="0" err="1"/>
              <a:t>Schlussszene</a:t>
            </a:r>
            <a:endParaRPr lang="el-GR" dirty="0"/>
          </a:p>
        </p:txBody>
      </p:sp>
      <p:sp>
        <p:nvSpPr>
          <p:cNvPr id="3" name="Θέση περιεχομένου 2">
            <a:extLst>
              <a:ext uri="{FF2B5EF4-FFF2-40B4-BE49-F238E27FC236}">
                <a16:creationId xmlns:a16="http://schemas.microsoft.com/office/drawing/2014/main" id="{FFAD04A5-80A2-9F20-5064-B2A406A3CA6B}"/>
              </a:ext>
            </a:extLst>
          </p:cNvPr>
          <p:cNvSpPr>
            <a:spLocks noGrp="1"/>
          </p:cNvSpPr>
          <p:nvPr>
            <p:ph sz="half" idx="1"/>
          </p:nvPr>
        </p:nvSpPr>
        <p:spPr/>
        <p:txBody>
          <a:bodyPr>
            <a:normAutofit fontScale="92500" lnSpcReduction="10000"/>
          </a:bodyPr>
          <a:lstStyle/>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allein, in entsetzlicher Spannung. Sie läuft auf einem Strich vor der Tür hin und her, mit gesenktem Kopf, wie das gefangene Tier im Käfig. Plötzlich steht sie still und sagt.</a:t>
            </a:r>
            <a:endParaRPr lang="de-DE" b="0" i="0" dirty="0">
              <a:solidFill>
                <a:srgbClr val="000000"/>
              </a:solidFill>
              <a:effectLst/>
              <a:latin typeface="arial" panose="020B0604020202020204" pitchFamily="34" charset="0"/>
            </a:endParaRPr>
          </a:p>
          <a:p>
            <a:pPr algn="l"/>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Ich habe ihm das Beil nicht geben können!</a:t>
            </a:r>
          </a:p>
          <a:p>
            <a:pPr algn="l"/>
            <a:r>
              <a:rPr lang="de-DE" b="0" i="0" dirty="0">
                <a:solidFill>
                  <a:srgbClr val="000000"/>
                </a:solidFill>
                <a:effectLst/>
                <a:latin typeface="arial" panose="020B0604020202020204" pitchFamily="34" charset="0"/>
              </a:rPr>
              <a:t>Sie sind gegangen, und ich habe ihm</a:t>
            </a:r>
          </a:p>
          <a:p>
            <a:pPr algn="l"/>
            <a:r>
              <a:rPr lang="de-DE" b="0" i="0" dirty="0">
                <a:solidFill>
                  <a:srgbClr val="000000"/>
                </a:solidFill>
                <a:effectLst/>
                <a:latin typeface="arial" panose="020B0604020202020204" pitchFamily="34" charset="0"/>
              </a:rPr>
              <a:t>das Beil nicht geben können. Es sind keine</a:t>
            </a:r>
          </a:p>
          <a:p>
            <a:pPr algn="l"/>
            <a:r>
              <a:rPr lang="de-DE" b="0" i="0" dirty="0">
                <a:solidFill>
                  <a:srgbClr val="000000"/>
                </a:solidFill>
                <a:effectLst/>
                <a:latin typeface="arial" panose="020B0604020202020204" pitchFamily="34" charset="0"/>
              </a:rPr>
              <a:t>Götter im Himmel!</a:t>
            </a:r>
          </a:p>
          <a:p>
            <a:pPr algn="ctr"/>
            <a:br>
              <a:rPr lang="de-DE" dirty="0"/>
            </a:br>
            <a:endParaRPr lang="el-GR" dirty="0"/>
          </a:p>
        </p:txBody>
      </p:sp>
      <p:sp>
        <p:nvSpPr>
          <p:cNvPr id="4" name="Θέση περιεχομένου 3">
            <a:extLst>
              <a:ext uri="{FF2B5EF4-FFF2-40B4-BE49-F238E27FC236}">
                <a16:creationId xmlns:a16="http://schemas.microsoft.com/office/drawing/2014/main" id="{96E988A1-415D-4BFE-50C3-005D8EE59F7C}"/>
              </a:ext>
            </a:extLst>
          </p:cNvPr>
          <p:cNvSpPr>
            <a:spLocks noGrp="1"/>
          </p:cNvSpPr>
          <p:nvPr>
            <p:ph sz="half" idx="2"/>
          </p:nvPr>
        </p:nvSpPr>
        <p:spPr/>
        <p:txBody>
          <a:bodyPr>
            <a:normAutofit fontScale="92500" lnSpcReduction="10000"/>
          </a:bodyPr>
          <a:lstStyle/>
          <a:p>
            <a:endParaRPr lang="de-DE" dirty="0">
              <a:solidFill>
                <a:srgbClr val="00B0F0"/>
              </a:solidFill>
            </a:endParaRPr>
          </a:p>
          <a:p>
            <a:r>
              <a:rPr lang="de-DE" dirty="0">
                <a:solidFill>
                  <a:srgbClr val="00B0F0"/>
                </a:solidFill>
              </a:rPr>
              <a:t>Elektra, die nicht vergisst, vergisst im kritischen Moment das Beil, das sie jahrelang in der Erde aufbewahrt hatte, dem Bruder zu geben.</a:t>
            </a:r>
          </a:p>
          <a:p>
            <a:r>
              <a:rPr lang="de-DE" dirty="0">
                <a:solidFill>
                  <a:srgbClr val="00B0F0"/>
                </a:solidFill>
              </a:rPr>
              <a:t>Hofmannsthal: „</a:t>
            </a:r>
            <a:r>
              <a:rPr lang="de-DE" dirty="0" err="1">
                <a:solidFill>
                  <a:srgbClr val="00B0F0"/>
                </a:solidFill>
              </a:rPr>
              <a:t>Elektras</a:t>
            </a:r>
            <a:r>
              <a:rPr lang="de-DE" dirty="0">
                <a:solidFill>
                  <a:srgbClr val="00B0F0"/>
                </a:solidFill>
              </a:rPr>
              <a:t> Verhältnis zur Tat freilich mit Ironie behandelt“.</a:t>
            </a:r>
          </a:p>
          <a:p>
            <a:r>
              <a:rPr lang="de-DE" dirty="0">
                <a:solidFill>
                  <a:srgbClr val="00B0F0"/>
                </a:solidFill>
              </a:rPr>
              <a:t>Elektra bleibt von der Tat ausgeschlossen. Sie rühmt nur den Täter.  So bleibt sie bis zum Ende im Bereich des Wortes.</a:t>
            </a:r>
          </a:p>
          <a:p>
            <a:endParaRPr lang="el-GR" dirty="0"/>
          </a:p>
        </p:txBody>
      </p:sp>
    </p:spTree>
    <p:extLst>
      <p:ext uri="{BB962C8B-B14F-4D97-AF65-F5344CB8AC3E}">
        <p14:creationId xmlns:p14="http://schemas.microsoft.com/office/powerpoint/2010/main" val="1470926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2DC154-64E6-BF7E-B494-5B3EA48E523D}"/>
              </a:ext>
            </a:extLst>
          </p:cNvPr>
          <p:cNvSpPr>
            <a:spLocks noGrp="1"/>
          </p:cNvSpPr>
          <p:nvPr>
            <p:ph type="title"/>
          </p:nvPr>
        </p:nvSpPr>
        <p:spPr/>
        <p:txBody>
          <a:bodyPr/>
          <a:lstStyle/>
          <a:p>
            <a:r>
              <a:rPr lang="de-DE" dirty="0"/>
              <a:t>Die </a:t>
            </a:r>
            <a:r>
              <a:rPr lang="de-DE" dirty="0" err="1"/>
              <a:t>Rachetat</a:t>
            </a:r>
            <a:endParaRPr lang="el-GR" dirty="0"/>
          </a:p>
        </p:txBody>
      </p:sp>
      <p:sp>
        <p:nvSpPr>
          <p:cNvPr id="3" name="Θέση περιεχομένου 2">
            <a:extLst>
              <a:ext uri="{FF2B5EF4-FFF2-40B4-BE49-F238E27FC236}">
                <a16:creationId xmlns:a16="http://schemas.microsoft.com/office/drawing/2014/main" id="{E2E87132-46DA-1500-B253-10CE384F3AF2}"/>
              </a:ext>
            </a:extLst>
          </p:cNvPr>
          <p:cNvSpPr>
            <a:spLocks noGrp="1"/>
          </p:cNvSpPr>
          <p:nvPr>
            <p:ph sz="half" idx="1"/>
          </p:nvPr>
        </p:nvSpPr>
        <p:spPr/>
        <p:txBody>
          <a:bodyPr>
            <a:normAutofit lnSpcReduction="10000"/>
          </a:bodyPr>
          <a:lstStyle/>
          <a:p>
            <a:r>
              <a:rPr lang="de-DE" i="1" dirty="0">
                <a:solidFill>
                  <a:srgbClr val="000000"/>
                </a:solidFill>
                <a:latin typeface="arial" panose="020B0604020202020204" pitchFamily="34" charset="0"/>
              </a:rPr>
              <a:t>Abermals ein furchtbares Warten. Da tönt von drinnen, gellend, der Schrei der Klytämnestra</a:t>
            </a:r>
            <a:endParaRPr lang="de-DE" dirty="0">
              <a:solidFill>
                <a:srgbClr val="000000"/>
              </a:solidFill>
              <a:latin typeface="arial" panose="020B0604020202020204" pitchFamily="34" charset="0"/>
            </a:endParaRP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schreit auf wie ein Dämon.</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Triff noch einmal!</a:t>
            </a:r>
          </a:p>
          <a:p>
            <a:pPr algn="ctr"/>
            <a:br>
              <a:rPr lang="de-DE" dirty="0"/>
            </a:br>
            <a:r>
              <a:rPr lang="de-DE" b="0" i="1" dirty="0">
                <a:solidFill>
                  <a:srgbClr val="000000"/>
                </a:solidFill>
                <a:effectLst/>
                <a:latin typeface="arial" panose="020B0604020202020204" pitchFamily="34" charset="0"/>
              </a:rPr>
              <a:t>Von drinnen ein zweiter Schrei.</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Aus dem Wohngebäude links kommen </a:t>
            </a: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und eine Schar Dienerinnen heraus.</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Elektra steht in der Tür, mit dem Rücken an die Tür </a:t>
            </a:r>
            <a:r>
              <a:rPr lang="de-DE" b="0" i="1" dirty="0" err="1">
                <a:solidFill>
                  <a:srgbClr val="000000"/>
                </a:solidFill>
                <a:effectLst/>
                <a:latin typeface="arial" panose="020B0604020202020204" pitchFamily="34" charset="0"/>
              </a:rPr>
              <a:t>gepreßt</a:t>
            </a:r>
            <a:r>
              <a:rPr lang="de-DE" b="0" i="1" dirty="0">
                <a:solidFill>
                  <a:srgbClr val="000000"/>
                </a:solidFill>
                <a:effectLst/>
                <a:latin typeface="arial" panose="020B0604020202020204" pitchFamily="34" charset="0"/>
              </a:rPr>
              <a:t>.</a:t>
            </a:r>
            <a:endParaRPr lang="de-DE" b="0" i="0" dirty="0">
              <a:solidFill>
                <a:srgbClr val="000000"/>
              </a:solidFill>
              <a:effectLst/>
              <a:latin typeface="arial" panose="020B0604020202020204" pitchFamily="34" charset="0"/>
            </a:endParaRPr>
          </a:p>
          <a:p>
            <a:endParaRPr lang="el-GR" dirty="0"/>
          </a:p>
        </p:txBody>
      </p:sp>
      <p:sp>
        <p:nvSpPr>
          <p:cNvPr id="4" name="Θέση περιεχομένου 3">
            <a:extLst>
              <a:ext uri="{FF2B5EF4-FFF2-40B4-BE49-F238E27FC236}">
                <a16:creationId xmlns:a16="http://schemas.microsoft.com/office/drawing/2014/main" id="{0F2E87EC-0098-61B4-19C6-D51132F80C77}"/>
              </a:ext>
            </a:extLst>
          </p:cNvPr>
          <p:cNvSpPr>
            <a:spLocks noGrp="1"/>
          </p:cNvSpPr>
          <p:nvPr>
            <p:ph sz="half" idx="2"/>
          </p:nvPr>
        </p:nvSpPr>
        <p:spPr/>
        <p:txBody>
          <a:bodyPr>
            <a:normAutofit lnSpcReduction="10000"/>
          </a:bodyPr>
          <a:lstStyle/>
          <a:p>
            <a:endParaRPr lang="de-DE" i="1" dirty="0">
              <a:solidFill>
                <a:srgbClr val="0070C0"/>
              </a:solidFill>
              <a:effectLst/>
              <a:latin typeface="arial" panose="020B0604020202020204" pitchFamily="34" charset="0"/>
            </a:endParaRPr>
          </a:p>
          <a:p>
            <a:endParaRPr lang="de-DE" i="1" dirty="0">
              <a:solidFill>
                <a:srgbClr val="0070C0"/>
              </a:solidFill>
              <a:latin typeface="arial" panose="020B0604020202020204" pitchFamily="34" charset="0"/>
            </a:endParaRPr>
          </a:p>
          <a:p>
            <a:endParaRPr lang="de-DE" i="1" dirty="0">
              <a:solidFill>
                <a:srgbClr val="0070C0"/>
              </a:solidFill>
              <a:effectLst/>
              <a:latin typeface="arial" panose="020B0604020202020204" pitchFamily="34" charset="0"/>
            </a:endParaRPr>
          </a:p>
          <a:p>
            <a:pPr marL="0" indent="0">
              <a:buNone/>
            </a:pPr>
            <a:r>
              <a:rPr lang="de-DE" i="1" dirty="0">
                <a:solidFill>
                  <a:srgbClr val="0070C0"/>
                </a:solidFill>
                <a:effectLst/>
                <a:latin typeface="arial" panose="020B0604020202020204" pitchFamily="34" charset="0"/>
              </a:rPr>
              <a:t>Triff noch einmal! </a:t>
            </a:r>
            <a:r>
              <a:rPr lang="de-DE" i="0" dirty="0">
                <a:solidFill>
                  <a:srgbClr val="0070C0"/>
                </a:solidFill>
                <a:effectLst/>
                <a:latin typeface="arial" panose="020B0604020202020204" pitchFamily="34" charset="0"/>
              </a:rPr>
              <a:t>Die einzige Stelle die von Sophokles wortwörtlich aufgenommen wird.</a:t>
            </a:r>
          </a:p>
          <a:p>
            <a:endParaRPr lang="el-GR" dirty="0"/>
          </a:p>
        </p:txBody>
      </p:sp>
    </p:spTree>
    <p:extLst>
      <p:ext uri="{BB962C8B-B14F-4D97-AF65-F5344CB8AC3E}">
        <p14:creationId xmlns:p14="http://schemas.microsoft.com/office/powerpoint/2010/main" val="1013489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825F54-39B4-2C42-7981-1391EC80F0B0}"/>
              </a:ext>
            </a:extLst>
          </p:cNvPr>
          <p:cNvSpPr>
            <a:spLocks noGrp="1"/>
          </p:cNvSpPr>
          <p:nvPr>
            <p:ph type="title"/>
          </p:nvPr>
        </p:nvSpPr>
        <p:spPr/>
        <p:txBody>
          <a:bodyPr/>
          <a:lstStyle/>
          <a:p>
            <a:r>
              <a:rPr lang="de-DE" dirty="0" err="1"/>
              <a:t>Chrysothemis</a:t>
            </a:r>
            <a:r>
              <a:rPr lang="de-DE" dirty="0"/>
              <a:t> – Mägde </a:t>
            </a:r>
            <a:endParaRPr lang="el-GR" dirty="0"/>
          </a:p>
        </p:txBody>
      </p:sp>
      <p:sp>
        <p:nvSpPr>
          <p:cNvPr id="3" name="Θέση περιεχομένου 2">
            <a:extLst>
              <a:ext uri="{FF2B5EF4-FFF2-40B4-BE49-F238E27FC236}">
                <a16:creationId xmlns:a16="http://schemas.microsoft.com/office/drawing/2014/main" id="{46236557-BD32-93A0-8268-EE89FF3EF2E2}"/>
              </a:ext>
            </a:extLst>
          </p:cNvPr>
          <p:cNvSpPr>
            <a:spLocks noGrp="1"/>
          </p:cNvSpPr>
          <p:nvPr>
            <p:ph sz="half" idx="1"/>
          </p:nvPr>
        </p:nvSpPr>
        <p:spPr/>
        <p:txBody>
          <a:bodyPr>
            <a:normAutofit fontScale="92500" lnSpcReduction="20000"/>
          </a:bodyPr>
          <a:lstStyle/>
          <a:p>
            <a:pPr algn="l"/>
            <a:r>
              <a:rPr lang="de-DE" b="1"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Es </a:t>
            </a:r>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 etwas geschehen sein.</a:t>
            </a:r>
          </a:p>
          <a:p>
            <a:pPr algn="l"/>
            <a:r>
              <a:rPr lang="de-DE" b="1" i="0" dirty="0">
                <a:solidFill>
                  <a:srgbClr val="000000"/>
                </a:solidFill>
                <a:effectLst/>
                <a:latin typeface="arial" panose="020B0604020202020204" pitchFamily="34" charset="0"/>
              </a:rPr>
              <a:t>EINE.</a:t>
            </a:r>
          </a:p>
          <a:p>
            <a:pPr algn="l"/>
            <a:r>
              <a:rPr lang="de-DE" b="0" i="0" dirty="0">
                <a:solidFill>
                  <a:srgbClr val="000000"/>
                </a:solidFill>
                <a:effectLst/>
                <a:latin typeface="arial" panose="020B0604020202020204" pitchFamily="34" charset="0"/>
              </a:rPr>
              <a:t>Sie schreit</a:t>
            </a:r>
          </a:p>
          <a:p>
            <a:pPr algn="l"/>
            <a:r>
              <a:rPr lang="de-DE" b="0" i="0" dirty="0">
                <a:solidFill>
                  <a:srgbClr val="000000"/>
                </a:solidFill>
                <a:effectLst/>
                <a:latin typeface="arial" panose="020B0604020202020204" pitchFamily="34" charset="0"/>
              </a:rPr>
              <a:t>so aus dem Schlaf.</a:t>
            </a:r>
          </a:p>
          <a:p>
            <a:pPr algn="l"/>
            <a:r>
              <a:rPr lang="de-DE" b="1" i="0" dirty="0">
                <a:solidFill>
                  <a:srgbClr val="000000"/>
                </a:solidFill>
                <a:effectLst/>
                <a:latin typeface="arial" panose="020B0604020202020204" pitchFamily="34" charset="0"/>
              </a:rPr>
              <a:t>ZWEITE.</a:t>
            </a:r>
          </a:p>
          <a:p>
            <a:pPr algn="l"/>
            <a:r>
              <a:rPr lang="de-DE" b="0" i="0" dirty="0">
                <a:solidFill>
                  <a:srgbClr val="000000"/>
                </a:solidFill>
                <a:effectLst/>
                <a:latin typeface="arial" panose="020B0604020202020204" pitchFamily="34" charset="0"/>
              </a:rPr>
              <a:t>Es müssen Männer drin sein.</a:t>
            </a:r>
          </a:p>
          <a:p>
            <a:pPr algn="l"/>
            <a:r>
              <a:rPr lang="de-DE" b="0" i="0" dirty="0">
                <a:solidFill>
                  <a:srgbClr val="000000"/>
                </a:solidFill>
                <a:effectLst/>
                <a:latin typeface="arial" panose="020B0604020202020204" pitchFamily="34" charset="0"/>
              </a:rPr>
              <a:t>Ich habe Männer gehen hören.</a:t>
            </a:r>
          </a:p>
          <a:p>
            <a:endParaRPr lang="el-GR" dirty="0"/>
          </a:p>
        </p:txBody>
      </p:sp>
      <p:sp>
        <p:nvSpPr>
          <p:cNvPr id="4" name="Θέση περιεχομένου 3">
            <a:extLst>
              <a:ext uri="{FF2B5EF4-FFF2-40B4-BE49-F238E27FC236}">
                <a16:creationId xmlns:a16="http://schemas.microsoft.com/office/drawing/2014/main" id="{3354B02C-02D5-A3BE-0480-E7AB19E52334}"/>
              </a:ext>
            </a:extLst>
          </p:cNvPr>
          <p:cNvSpPr>
            <a:spLocks noGrp="1"/>
          </p:cNvSpPr>
          <p:nvPr>
            <p:ph sz="half" idx="2"/>
          </p:nvPr>
        </p:nvSpPr>
        <p:spPr/>
        <p:txBody>
          <a:bodyPr>
            <a:normAutofit fontScale="92500" lnSpcReduction="20000"/>
          </a:bodyPr>
          <a:lstStyle/>
          <a:p>
            <a:r>
              <a:rPr lang="de-DE" b="1" dirty="0">
                <a:solidFill>
                  <a:srgbClr val="000000"/>
                </a:solidFill>
                <a:latin typeface="arial" panose="020B0604020202020204" pitchFamily="34" charset="0"/>
              </a:rPr>
              <a:t>DRITTE.</a:t>
            </a:r>
          </a:p>
          <a:p>
            <a:r>
              <a:rPr lang="de-DE" dirty="0">
                <a:solidFill>
                  <a:srgbClr val="000000"/>
                </a:solidFill>
                <a:latin typeface="arial" panose="020B0604020202020204" pitchFamily="34" charset="0"/>
              </a:rPr>
              <a:t>Alle</a:t>
            </a:r>
          </a:p>
          <a:p>
            <a:r>
              <a:rPr lang="de-DE" dirty="0">
                <a:solidFill>
                  <a:srgbClr val="000000"/>
                </a:solidFill>
                <a:latin typeface="arial" panose="020B0604020202020204" pitchFamily="34" charset="0"/>
              </a:rPr>
              <a:t>die Türen sind verriegelt.</a:t>
            </a:r>
          </a:p>
          <a:p>
            <a:r>
              <a:rPr lang="de-DE" b="1" dirty="0">
                <a:solidFill>
                  <a:srgbClr val="000000"/>
                </a:solidFill>
                <a:latin typeface="arial" panose="020B0604020202020204" pitchFamily="34" charset="0"/>
              </a:rPr>
              <a:t>VIERTE.</a:t>
            </a:r>
          </a:p>
          <a:p>
            <a:r>
              <a:rPr lang="de-DE" dirty="0">
                <a:solidFill>
                  <a:srgbClr val="000000"/>
                </a:solidFill>
                <a:latin typeface="arial" panose="020B0604020202020204" pitchFamily="34" charset="0"/>
              </a:rPr>
              <a:t>Es sind Mörder!</a:t>
            </a:r>
          </a:p>
          <a:p>
            <a:r>
              <a:rPr lang="de-DE" dirty="0">
                <a:solidFill>
                  <a:srgbClr val="000000"/>
                </a:solidFill>
                <a:latin typeface="arial" panose="020B0604020202020204" pitchFamily="34" charset="0"/>
              </a:rPr>
              <a:t>Es sind Mörder im Haus!</a:t>
            </a:r>
          </a:p>
          <a:p>
            <a:pPr algn="l"/>
            <a:r>
              <a:rPr lang="de-DE" b="1" i="0" dirty="0">
                <a:solidFill>
                  <a:srgbClr val="000000"/>
                </a:solidFill>
                <a:effectLst/>
                <a:latin typeface="arial" panose="020B0604020202020204" pitchFamily="34" charset="0"/>
              </a:rPr>
              <a:t>ERSTE.</a:t>
            </a:r>
          </a:p>
          <a:p>
            <a:pPr algn="l"/>
            <a:r>
              <a:rPr lang="de-DE" b="0" i="0" dirty="0">
                <a:solidFill>
                  <a:srgbClr val="000000"/>
                </a:solidFill>
                <a:effectLst/>
                <a:latin typeface="arial" panose="020B0604020202020204" pitchFamily="34" charset="0"/>
              </a:rPr>
              <a:t>Seht ihr denn nicht, dort an der Tür steht einer!</a:t>
            </a:r>
          </a:p>
          <a:p>
            <a:pPr algn="l"/>
            <a:r>
              <a:rPr lang="de-DE" b="1"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Das ist Elektra! das ist ja Elektra!</a:t>
            </a:r>
          </a:p>
          <a:p>
            <a:endParaRPr lang="el-GR" dirty="0"/>
          </a:p>
        </p:txBody>
      </p:sp>
    </p:spTree>
    <p:extLst>
      <p:ext uri="{BB962C8B-B14F-4D97-AF65-F5344CB8AC3E}">
        <p14:creationId xmlns:p14="http://schemas.microsoft.com/office/powerpoint/2010/main" val="3551043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158D0E-2842-00C3-8530-95A8E94A9EEB}"/>
              </a:ext>
            </a:extLst>
          </p:cNvPr>
          <p:cNvSpPr>
            <a:spLocks noGrp="1"/>
          </p:cNvSpPr>
          <p:nvPr>
            <p:ph type="title"/>
          </p:nvPr>
        </p:nvSpPr>
        <p:spPr/>
        <p:txBody>
          <a:bodyPr/>
          <a:lstStyle/>
          <a:p>
            <a:r>
              <a:rPr lang="de-DE" dirty="0" err="1"/>
              <a:t>Chrysothemis</a:t>
            </a:r>
            <a:r>
              <a:rPr lang="de-DE" dirty="0"/>
              <a:t> – Mägde </a:t>
            </a:r>
            <a:endParaRPr lang="el-GR" dirty="0"/>
          </a:p>
        </p:txBody>
      </p:sp>
      <p:sp>
        <p:nvSpPr>
          <p:cNvPr id="3" name="Θέση περιεχομένου 2">
            <a:extLst>
              <a:ext uri="{FF2B5EF4-FFF2-40B4-BE49-F238E27FC236}">
                <a16:creationId xmlns:a16="http://schemas.microsoft.com/office/drawing/2014/main" id="{FA3E515B-F0AD-8D45-07E9-7DB3AF78D4AC}"/>
              </a:ext>
            </a:extLst>
          </p:cNvPr>
          <p:cNvSpPr>
            <a:spLocks noGrp="1"/>
          </p:cNvSpPr>
          <p:nvPr>
            <p:ph sz="half" idx="1"/>
          </p:nvPr>
        </p:nvSpPr>
        <p:spPr/>
        <p:txBody>
          <a:bodyPr>
            <a:normAutofit fontScale="92500" lnSpcReduction="20000"/>
          </a:bodyPr>
          <a:lstStyle/>
          <a:p>
            <a:pPr algn="l"/>
            <a:r>
              <a:rPr lang="de-DE" b="1"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Mach uns doch die Tür auf,</a:t>
            </a:r>
          </a:p>
          <a:p>
            <a:pPr algn="l"/>
            <a:r>
              <a:rPr lang="de-DE" b="0" i="0" dirty="0">
                <a:solidFill>
                  <a:srgbClr val="000000"/>
                </a:solidFill>
                <a:effectLst/>
                <a:latin typeface="arial" panose="020B0604020202020204" pitchFamily="34" charset="0"/>
              </a:rPr>
              <a:t>Elektra!</a:t>
            </a:r>
          </a:p>
          <a:p>
            <a:pPr algn="l"/>
            <a:r>
              <a:rPr lang="de-DE" b="1" i="0" dirty="0">
                <a:solidFill>
                  <a:srgbClr val="000000"/>
                </a:solidFill>
                <a:effectLst/>
                <a:latin typeface="arial" panose="020B0604020202020204" pitchFamily="34" charset="0"/>
              </a:rPr>
              <a:t>MEHRERE.</a:t>
            </a:r>
          </a:p>
          <a:p>
            <a:pPr algn="l"/>
            <a:r>
              <a:rPr lang="de-DE" b="0" i="0" dirty="0">
                <a:solidFill>
                  <a:srgbClr val="000000"/>
                </a:solidFill>
                <a:effectLst/>
                <a:latin typeface="arial" panose="020B0604020202020204" pitchFamily="34" charset="0"/>
              </a:rPr>
              <a:t>Elektra, </a:t>
            </a:r>
            <a:r>
              <a:rPr lang="de-DE" b="0" i="0" dirty="0" err="1">
                <a:solidFill>
                  <a:srgbClr val="000000"/>
                </a:solidFill>
                <a:effectLst/>
                <a:latin typeface="arial" panose="020B0604020202020204" pitchFamily="34" charset="0"/>
              </a:rPr>
              <a:t>laß</a:t>
            </a:r>
            <a:r>
              <a:rPr lang="de-DE" b="0" i="0" dirty="0">
                <a:solidFill>
                  <a:srgbClr val="000000"/>
                </a:solidFill>
                <a:effectLst/>
                <a:latin typeface="arial" panose="020B0604020202020204" pitchFamily="34" charset="0"/>
              </a:rPr>
              <a:t> uns in das Haus!</a:t>
            </a:r>
          </a:p>
          <a:p>
            <a:pPr algn="l"/>
            <a:r>
              <a:rPr lang="de-DE" b="1" i="0" dirty="0">
                <a:solidFill>
                  <a:srgbClr val="000000"/>
                </a:solidFill>
                <a:effectLst/>
                <a:latin typeface="arial" panose="020B0604020202020204" pitchFamily="34" charset="0"/>
              </a:rPr>
              <a:t>ERSTE</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durch die Hoftür zurückkommend, schreit.</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Zurück!</a:t>
            </a:r>
          </a:p>
          <a:p>
            <a:endParaRPr lang="el-GR" dirty="0"/>
          </a:p>
        </p:txBody>
      </p:sp>
      <p:sp>
        <p:nvSpPr>
          <p:cNvPr id="4" name="Θέση περιεχομένου 3">
            <a:extLst>
              <a:ext uri="{FF2B5EF4-FFF2-40B4-BE49-F238E27FC236}">
                <a16:creationId xmlns:a16="http://schemas.microsoft.com/office/drawing/2014/main" id="{9F27EC20-DC81-4837-741A-0E036E10A216}"/>
              </a:ext>
            </a:extLst>
          </p:cNvPr>
          <p:cNvSpPr>
            <a:spLocks noGrp="1"/>
          </p:cNvSpPr>
          <p:nvPr>
            <p:ph sz="half" idx="2"/>
          </p:nvPr>
        </p:nvSpPr>
        <p:spPr/>
        <p:txBody>
          <a:bodyPr>
            <a:normAutofit fontScale="92500" lnSpcReduction="20000"/>
          </a:bodyPr>
          <a:lstStyle/>
          <a:p>
            <a:pPr lvl="1" algn="ctr"/>
            <a:r>
              <a:rPr lang="el-GR" b="0" i="1" dirty="0">
                <a:solidFill>
                  <a:srgbClr val="000000"/>
                </a:solidFill>
                <a:effectLst/>
                <a:latin typeface="arial" panose="020B0604020202020204" pitchFamily="34" charset="0"/>
              </a:rPr>
              <a:t>Α</a:t>
            </a:r>
            <a:r>
              <a:rPr lang="de-DE" b="0" i="1" dirty="0" err="1">
                <a:solidFill>
                  <a:srgbClr val="000000"/>
                </a:solidFill>
                <a:effectLst/>
                <a:latin typeface="arial" panose="020B0604020202020204" pitchFamily="34" charset="0"/>
              </a:rPr>
              <a:t>lle</a:t>
            </a:r>
            <a:r>
              <a:rPr lang="de-DE" b="0" i="1" dirty="0">
                <a:solidFill>
                  <a:srgbClr val="000000"/>
                </a:solidFill>
                <a:effectLst/>
                <a:latin typeface="arial" panose="020B0604020202020204" pitchFamily="34" charset="0"/>
              </a:rPr>
              <a:t> erschrecken.</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ERSTE.</a:t>
            </a:r>
          </a:p>
          <a:p>
            <a:pPr algn="l"/>
            <a:r>
              <a:rPr lang="de-DE" b="0" i="0" dirty="0" err="1">
                <a:solidFill>
                  <a:srgbClr val="000000"/>
                </a:solidFill>
                <a:effectLst/>
                <a:latin typeface="arial" panose="020B0604020202020204" pitchFamily="34" charset="0"/>
              </a:rPr>
              <a:t>Ägisth</a:t>
            </a:r>
            <a:r>
              <a:rPr lang="de-DE" b="0" i="0" dirty="0">
                <a:solidFill>
                  <a:srgbClr val="000000"/>
                </a:solidFill>
                <a:effectLst/>
                <a:latin typeface="arial" panose="020B0604020202020204" pitchFamily="34" charset="0"/>
              </a:rPr>
              <a:t>! Zurück in unsre Kammern! schnell!</a:t>
            </a:r>
          </a:p>
          <a:p>
            <a:pPr algn="l"/>
            <a:r>
              <a:rPr lang="de-DE" b="0" i="0" dirty="0" err="1">
                <a:solidFill>
                  <a:srgbClr val="000000"/>
                </a:solidFill>
                <a:effectLst/>
                <a:latin typeface="arial" panose="020B0604020202020204" pitchFamily="34" charset="0"/>
              </a:rPr>
              <a:t>Ägisth</a:t>
            </a:r>
            <a:r>
              <a:rPr lang="de-DE" b="0" i="0" dirty="0">
                <a:solidFill>
                  <a:srgbClr val="000000"/>
                </a:solidFill>
                <a:effectLst/>
                <a:latin typeface="arial" panose="020B0604020202020204" pitchFamily="34" charset="0"/>
              </a:rPr>
              <a:t> kommt durch den Hof! Wenn er uns findet</a:t>
            </a:r>
          </a:p>
          <a:p>
            <a:pPr algn="l"/>
            <a:r>
              <a:rPr lang="de-DE" b="0" i="0" dirty="0">
                <a:solidFill>
                  <a:srgbClr val="000000"/>
                </a:solidFill>
                <a:effectLst/>
                <a:latin typeface="arial" panose="020B0604020202020204" pitchFamily="34" charset="0"/>
              </a:rPr>
              <a:t>und wenn im Hause was geschehen ist,</a:t>
            </a:r>
          </a:p>
          <a:p>
            <a:pPr algn="l"/>
            <a:r>
              <a:rPr lang="de-DE" b="0" i="0" dirty="0" err="1">
                <a:solidFill>
                  <a:srgbClr val="000000"/>
                </a:solidFill>
                <a:effectLst/>
                <a:latin typeface="arial" panose="020B0604020202020204" pitchFamily="34" charset="0"/>
              </a:rPr>
              <a:t>läßt</a:t>
            </a:r>
            <a:r>
              <a:rPr lang="de-DE" b="0" i="0" dirty="0">
                <a:solidFill>
                  <a:srgbClr val="000000"/>
                </a:solidFill>
                <a:effectLst/>
                <a:latin typeface="arial" panose="020B0604020202020204" pitchFamily="34" charset="0"/>
              </a:rPr>
              <a:t> er uns töten.</a:t>
            </a:r>
          </a:p>
          <a:p>
            <a:pPr algn="l"/>
            <a:r>
              <a:rPr lang="de-DE" b="0" i="0" dirty="0">
                <a:solidFill>
                  <a:srgbClr val="000000"/>
                </a:solidFill>
                <a:effectLst/>
                <a:latin typeface="arial" panose="020B0604020202020204" pitchFamily="34" charset="0"/>
              </a:rPr>
              <a:t>ALLE.</a:t>
            </a:r>
          </a:p>
          <a:p>
            <a:pPr algn="l"/>
            <a:r>
              <a:rPr lang="de-DE" b="0" i="0" dirty="0">
                <a:solidFill>
                  <a:srgbClr val="000000"/>
                </a:solidFill>
                <a:effectLst/>
                <a:latin typeface="arial" panose="020B0604020202020204" pitchFamily="34" charset="0"/>
              </a:rPr>
              <a:t>Schnell, zurück! zurück!</a:t>
            </a:r>
          </a:p>
          <a:p>
            <a:pPr algn="ctr"/>
            <a:br>
              <a:rPr lang="de-DE" dirty="0"/>
            </a:br>
            <a:r>
              <a:rPr lang="de-DE" b="0" i="1" dirty="0">
                <a:solidFill>
                  <a:srgbClr val="000000"/>
                </a:solidFill>
                <a:effectLst/>
                <a:latin typeface="arial" panose="020B0604020202020204" pitchFamily="34" charset="0"/>
              </a:rPr>
              <a:t>Sie verschwinden im Hause links.</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1559225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F0E14E-7FFA-4C25-7285-F0F9A35C186A}"/>
              </a:ext>
            </a:extLst>
          </p:cNvPr>
          <p:cNvSpPr>
            <a:spLocks noGrp="1"/>
          </p:cNvSpPr>
          <p:nvPr>
            <p:ph type="title"/>
          </p:nvPr>
        </p:nvSpPr>
        <p:spPr/>
        <p:txBody>
          <a:bodyPr/>
          <a:lstStyle/>
          <a:p>
            <a:r>
              <a:rPr lang="de-DE" dirty="0" err="1"/>
              <a:t>Ägisth</a:t>
            </a:r>
            <a:r>
              <a:rPr lang="de-DE" dirty="0"/>
              <a:t>-Elektra (Täuschung)</a:t>
            </a:r>
            <a:endParaRPr lang="el-GR" dirty="0"/>
          </a:p>
        </p:txBody>
      </p:sp>
      <p:sp>
        <p:nvSpPr>
          <p:cNvPr id="3" name="Θέση περιεχομένου 2">
            <a:extLst>
              <a:ext uri="{FF2B5EF4-FFF2-40B4-BE49-F238E27FC236}">
                <a16:creationId xmlns:a16="http://schemas.microsoft.com/office/drawing/2014/main" id="{EA79F38F-5896-0F36-245B-FBB95ECECFAB}"/>
              </a:ext>
            </a:extLst>
          </p:cNvPr>
          <p:cNvSpPr>
            <a:spLocks noGrp="1"/>
          </p:cNvSpPr>
          <p:nvPr>
            <p:ph sz="half" idx="1"/>
          </p:nvPr>
        </p:nvSpPr>
        <p:spPr/>
        <p:txBody>
          <a:bodyPr>
            <a:normAutofit fontScale="70000" lnSpcReduction="20000"/>
          </a:bodyPr>
          <a:lstStyle/>
          <a:p>
            <a:pPr algn="l"/>
            <a:r>
              <a:rPr lang="de-DE" b="1" i="0" dirty="0">
                <a:solidFill>
                  <a:srgbClr val="000000"/>
                </a:solidFill>
                <a:effectLst/>
                <a:latin typeface="arial" panose="020B0604020202020204" pitchFamily="34" charset="0"/>
              </a:rPr>
              <a:t>ÄGISTH </a:t>
            </a:r>
            <a:r>
              <a:rPr lang="de-DE" b="0" i="1" dirty="0">
                <a:solidFill>
                  <a:srgbClr val="000000"/>
                </a:solidFill>
                <a:effectLst/>
                <a:latin typeface="arial" panose="020B0604020202020204" pitchFamily="34" charset="0"/>
              </a:rPr>
              <a:t>am Eingang rechts.</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Ist niemand da, zu leuchten? Rührt sich keiner</a:t>
            </a:r>
          </a:p>
          <a:p>
            <a:pPr algn="l"/>
            <a:r>
              <a:rPr lang="de-DE" b="0" i="0" dirty="0">
                <a:solidFill>
                  <a:srgbClr val="000000"/>
                </a:solidFill>
                <a:effectLst/>
                <a:latin typeface="arial" panose="020B0604020202020204" pitchFamily="34" charset="0"/>
              </a:rPr>
              <a:t>von allen diesen Schuften? Kann das Volk</a:t>
            </a:r>
          </a:p>
          <a:p>
            <a:pPr algn="l"/>
            <a:r>
              <a:rPr lang="de-DE" b="0" i="0" dirty="0">
                <a:solidFill>
                  <a:srgbClr val="000000"/>
                </a:solidFill>
                <a:effectLst/>
                <a:latin typeface="arial" panose="020B0604020202020204" pitchFamily="34" charset="0"/>
              </a:rPr>
              <a:t>mir keine Zucht annehmen!</a:t>
            </a:r>
          </a:p>
          <a:p>
            <a:pPr algn="l"/>
            <a:r>
              <a:rPr lang="de-DE" b="1" i="0" dirty="0">
                <a:solidFill>
                  <a:srgbClr val="000000"/>
                </a:solidFill>
                <a:effectLst/>
                <a:latin typeface="arial" panose="020B0604020202020204" pitchFamily="34" charset="0"/>
              </a:rPr>
              <a:t>ELEKTRA</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nimmt die Fackel aus dem Ring, läuft hinunter, ihm entgegen, neigt sich vor ihm.</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ÄGISTH</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erschrickt vor der wirren Gestalt im zuckenden Licht, weicht zurück.</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Was ist das für ein unheimliches Weib?</a:t>
            </a:r>
          </a:p>
          <a:p>
            <a:pPr algn="l"/>
            <a:r>
              <a:rPr lang="de-DE" b="0" i="0" dirty="0">
                <a:solidFill>
                  <a:srgbClr val="000000"/>
                </a:solidFill>
                <a:effectLst/>
                <a:latin typeface="arial" panose="020B0604020202020204" pitchFamily="34" charset="0"/>
              </a:rPr>
              <a:t>Ich hab verboten,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ein unbekanntes</a:t>
            </a:r>
          </a:p>
          <a:p>
            <a:pPr algn="l"/>
            <a:r>
              <a:rPr lang="de-DE" b="0" i="0" dirty="0">
                <a:solidFill>
                  <a:srgbClr val="000000"/>
                </a:solidFill>
                <a:effectLst/>
                <a:latin typeface="arial" panose="020B0604020202020204" pitchFamily="34" charset="0"/>
              </a:rPr>
              <a:t>Gesicht mir in die Nähe kommt!</a:t>
            </a:r>
          </a:p>
          <a:p>
            <a:endParaRPr lang="el-GR" dirty="0"/>
          </a:p>
        </p:txBody>
      </p:sp>
      <p:sp>
        <p:nvSpPr>
          <p:cNvPr id="4" name="Θέση περιεχομένου 3">
            <a:extLst>
              <a:ext uri="{FF2B5EF4-FFF2-40B4-BE49-F238E27FC236}">
                <a16:creationId xmlns:a16="http://schemas.microsoft.com/office/drawing/2014/main" id="{12788383-F4D3-F862-8AC1-5B50E073452A}"/>
              </a:ext>
            </a:extLst>
          </p:cNvPr>
          <p:cNvSpPr>
            <a:spLocks noGrp="1"/>
          </p:cNvSpPr>
          <p:nvPr>
            <p:ph sz="half" idx="2"/>
          </p:nvPr>
        </p:nvSpPr>
        <p:spPr/>
        <p:txBody>
          <a:bodyPr>
            <a:normAutofit fontScale="70000" lnSpcReduction="20000"/>
          </a:bodyPr>
          <a:lstStyle/>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Darf ich</a:t>
            </a:r>
          </a:p>
          <a:p>
            <a:pPr algn="l"/>
            <a:r>
              <a:rPr lang="de-DE" b="0" i="0" dirty="0">
                <a:solidFill>
                  <a:srgbClr val="000000"/>
                </a:solidFill>
                <a:effectLst/>
                <a:latin typeface="arial" panose="020B0604020202020204" pitchFamily="34" charset="0"/>
              </a:rPr>
              <a:t>nicht leuchten?</a:t>
            </a:r>
          </a:p>
          <a:p>
            <a:pPr algn="l"/>
            <a:r>
              <a:rPr lang="de-DE" b="1" i="0" dirty="0">
                <a:solidFill>
                  <a:srgbClr val="000000"/>
                </a:solidFill>
                <a:effectLst/>
                <a:latin typeface="arial" panose="020B0604020202020204" pitchFamily="34" charset="0"/>
              </a:rPr>
              <a:t>ÄGISTH.</a:t>
            </a:r>
          </a:p>
          <a:p>
            <a:pPr algn="l"/>
            <a:r>
              <a:rPr lang="de-DE" b="0" i="0" dirty="0">
                <a:solidFill>
                  <a:srgbClr val="000000"/>
                </a:solidFill>
                <a:effectLst/>
                <a:latin typeface="arial" panose="020B0604020202020204" pitchFamily="34" charset="0"/>
              </a:rPr>
              <a:t>Nun, dich geht die Neuigkeit</a:t>
            </a:r>
          </a:p>
          <a:p>
            <a:pPr algn="l"/>
            <a:r>
              <a:rPr lang="de-DE" b="0" i="0" dirty="0">
                <a:solidFill>
                  <a:srgbClr val="000000"/>
                </a:solidFill>
                <a:effectLst/>
                <a:latin typeface="arial" panose="020B0604020202020204" pitchFamily="34" charset="0"/>
              </a:rPr>
              <a:t>ja doch vor allen an. Wo find ich denn</a:t>
            </a:r>
          </a:p>
          <a:p>
            <a:pPr algn="l"/>
            <a:r>
              <a:rPr lang="de-DE" b="0" i="0" dirty="0">
                <a:solidFill>
                  <a:srgbClr val="000000"/>
                </a:solidFill>
                <a:effectLst/>
                <a:latin typeface="arial" panose="020B0604020202020204" pitchFamily="34" charset="0"/>
              </a:rPr>
              <a:t>die fremden Männer, die das von Orest</a:t>
            </a:r>
          </a:p>
          <a:p>
            <a:pPr algn="l"/>
            <a:r>
              <a:rPr lang="de-DE" b="0" i="0" dirty="0">
                <a:solidFill>
                  <a:srgbClr val="000000"/>
                </a:solidFill>
                <a:effectLst/>
                <a:latin typeface="arial" panose="020B0604020202020204" pitchFamily="34" charset="0"/>
              </a:rPr>
              <a:t>uns melden?</a:t>
            </a:r>
          </a:p>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Drinnen. Eine liebe Wirtin</a:t>
            </a:r>
          </a:p>
          <a:p>
            <a:pPr algn="l"/>
            <a:r>
              <a:rPr lang="de-DE" b="0" i="0" dirty="0">
                <a:solidFill>
                  <a:srgbClr val="000000"/>
                </a:solidFill>
                <a:effectLst/>
                <a:latin typeface="arial" panose="020B0604020202020204" pitchFamily="34" charset="0"/>
              </a:rPr>
              <a:t>fanden sie vor, und sie ergetzen sich</a:t>
            </a:r>
          </a:p>
          <a:p>
            <a:pPr algn="l"/>
            <a:r>
              <a:rPr lang="de-DE" b="0" i="0" dirty="0">
                <a:solidFill>
                  <a:srgbClr val="000000"/>
                </a:solidFill>
                <a:effectLst/>
                <a:latin typeface="arial" panose="020B0604020202020204" pitchFamily="34" charset="0"/>
              </a:rPr>
              <a:t>mit ihr.</a:t>
            </a:r>
          </a:p>
          <a:p>
            <a:endParaRPr lang="el-GR" dirty="0"/>
          </a:p>
        </p:txBody>
      </p:sp>
    </p:spTree>
    <p:extLst>
      <p:ext uri="{BB962C8B-B14F-4D97-AF65-F5344CB8AC3E}">
        <p14:creationId xmlns:p14="http://schemas.microsoft.com/office/powerpoint/2010/main" val="1548736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41F240-CDAA-D174-9929-F80C238E5EF2}"/>
              </a:ext>
            </a:extLst>
          </p:cNvPr>
          <p:cNvSpPr>
            <a:spLocks noGrp="1"/>
          </p:cNvSpPr>
          <p:nvPr>
            <p:ph type="title"/>
          </p:nvPr>
        </p:nvSpPr>
        <p:spPr/>
        <p:txBody>
          <a:bodyPr/>
          <a:lstStyle/>
          <a:p>
            <a:r>
              <a:rPr lang="de-DE" dirty="0" err="1"/>
              <a:t>Ägisth</a:t>
            </a:r>
            <a:r>
              <a:rPr lang="de-DE" dirty="0"/>
              <a:t>-Elektra (Täuschung)</a:t>
            </a:r>
            <a:endParaRPr lang="el-GR" dirty="0"/>
          </a:p>
        </p:txBody>
      </p:sp>
      <p:sp>
        <p:nvSpPr>
          <p:cNvPr id="3" name="Θέση περιεχομένου 2">
            <a:extLst>
              <a:ext uri="{FF2B5EF4-FFF2-40B4-BE49-F238E27FC236}">
                <a16:creationId xmlns:a16="http://schemas.microsoft.com/office/drawing/2014/main" id="{0173EC4E-906F-C4B5-5E05-B1F8BC63B7EC}"/>
              </a:ext>
            </a:extLst>
          </p:cNvPr>
          <p:cNvSpPr>
            <a:spLocks noGrp="1"/>
          </p:cNvSpPr>
          <p:nvPr>
            <p:ph sz="half" idx="1"/>
          </p:nvPr>
        </p:nvSpPr>
        <p:spPr/>
        <p:txBody>
          <a:bodyPr>
            <a:normAutofit fontScale="92500" lnSpcReduction="20000"/>
          </a:bodyPr>
          <a:lstStyle/>
          <a:p>
            <a:pPr algn="l"/>
            <a:r>
              <a:rPr lang="de-DE" b="1" i="0" dirty="0">
                <a:solidFill>
                  <a:srgbClr val="000000"/>
                </a:solidFill>
                <a:effectLst/>
                <a:latin typeface="arial" panose="020B0604020202020204" pitchFamily="34" charset="0"/>
              </a:rPr>
              <a:t>ÄGISTH.</a:t>
            </a:r>
          </a:p>
          <a:p>
            <a:pPr algn="l"/>
            <a:r>
              <a:rPr lang="de-DE" b="0" i="0" dirty="0">
                <a:solidFill>
                  <a:srgbClr val="000000"/>
                </a:solidFill>
                <a:effectLst/>
                <a:latin typeface="arial" panose="020B0604020202020204" pitchFamily="34" charset="0"/>
              </a:rPr>
              <a:t>Und melden also wirklich,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er</a:t>
            </a:r>
          </a:p>
          <a:p>
            <a:pPr algn="l"/>
            <a:r>
              <a:rPr lang="de-DE" b="0" i="0" dirty="0">
                <a:solidFill>
                  <a:srgbClr val="000000"/>
                </a:solidFill>
                <a:effectLst/>
                <a:latin typeface="arial" panose="020B0604020202020204" pitchFamily="34" charset="0"/>
              </a:rPr>
              <a:t>gestorben ist, und melden so,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nicht</a:t>
            </a:r>
          </a:p>
          <a:p>
            <a:pPr algn="l"/>
            <a:r>
              <a:rPr lang="de-DE" b="0" i="0" dirty="0">
                <a:solidFill>
                  <a:srgbClr val="000000"/>
                </a:solidFill>
                <a:effectLst/>
                <a:latin typeface="arial" panose="020B0604020202020204" pitchFamily="34" charset="0"/>
              </a:rPr>
              <a:t>zu zweifeln ist?</a:t>
            </a:r>
          </a:p>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O Herr, sie </a:t>
            </a:r>
            <a:r>
              <a:rPr lang="de-DE" b="0" i="0" dirty="0" err="1">
                <a:solidFill>
                  <a:srgbClr val="000000"/>
                </a:solidFill>
                <a:effectLst/>
                <a:latin typeface="arial" panose="020B0604020202020204" pitchFamily="34" charset="0"/>
              </a:rPr>
              <a:t>meldens</a:t>
            </a:r>
            <a:r>
              <a:rPr lang="de-DE" b="0" i="0" dirty="0">
                <a:solidFill>
                  <a:srgbClr val="000000"/>
                </a:solidFill>
                <a:effectLst/>
                <a:latin typeface="arial" panose="020B0604020202020204" pitchFamily="34" charset="0"/>
              </a:rPr>
              <a:t> nicht</a:t>
            </a:r>
          </a:p>
          <a:p>
            <a:pPr algn="l"/>
            <a:r>
              <a:rPr lang="de-DE" b="0" i="0" dirty="0">
                <a:solidFill>
                  <a:srgbClr val="000000"/>
                </a:solidFill>
                <a:effectLst/>
                <a:latin typeface="arial" panose="020B0604020202020204" pitchFamily="34" charset="0"/>
              </a:rPr>
              <a:t>mit Worten bloß, nein, mit leibhaftigen Zeichen,</a:t>
            </a:r>
          </a:p>
          <a:p>
            <a:pPr algn="l"/>
            <a:r>
              <a:rPr lang="de-DE" b="0" i="0" dirty="0">
                <a:solidFill>
                  <a:srgbClr val="000000"/>
                </a:solidFill>
                <a:effectLst/>
                <a:latin typeface="arial" panose="020B0604020202020204" pitchFamily="34" charset="0"/>
              </a:rPr>
              <a:t>an denen auch kein Zweifel möglich ist.</a:t>
            </a:r>
          </a:p>
          <a:p>
            <a:endParaRPr lang="el-GR" dirty="0"/>
          </a:p>
        </p:txBody>
      </p:sp>
      <p:sp>
        <p:nvSpPr>
          <p:cNvPr id="4" name="Θέση περιεχομένου 3">
            <a:extLst>
              <a:ext uri="{FF2B5EF4-FFF2-40B4-BE49-F238E27FC236}">
                <a16:creationId xmlns:a16="http://schemas.microsoft.com/office/drawing/2014/main" id="{A6C47735-411F-04D7-3831-D517C79134D1}"/>
              </a:ext>
            </a:extLst>
          </p:cNvPr>
          <p:cNvSpPr>
            <a:spLocks noGrp="1"/>
          </p:cNvSpPr>
          <p:nvPr>
            <p:ph sz="half" idx="2"/>
          </p:nvPr>
        </p:nvSpPr>
        <p:spPr/>
        <p:txBody>
          <a:bodyPr>
            <a:normAutofit fontScale="92500" lnSpcReduction="20000"/>
          </a:bodyPr>
          <a:lstStyle/>
          <a:p>
            <a:pPr algn="l"/>
            <a:r>
              <a:rPr lang="de-DE" b="0" i="0" dirty="0">
                <a:solidFill>
                  <a:srgbClr val="000000"/>
                </a:solidFill>
                <a:effectLst/>
                <a:latin typeface="arial" panose="020B0604020202020204" pitchFamily="34" charset="0"/>
              </a:rPr>
              <a:t>ÄGISTH.</a:t>
            </a:r>
          </a:p>
          <a:p>
            <a:pPr algn="l"/>
            <a:r>
              <a:rPr lang="de-DE" b="0" i="0" dirty="0">
                <a:solidFill>
                  <a:srgbClr val="000000"/>
                </a:solidFill>
                <a:effectLst/>
                <a:latin typeface="arial" panose="020B0604020202020204" pitchFamily="34" charset="0"/>
              </a:rPr>
              <a:t>Was hast du in der Stimme? Und was ist</a:t>
            </a:r>
          </a:p>
          <a:p>
            <a:pPr algn="l"/>
            <a:r>
              <a:rPr lang="de-DE" b="0" i="0" dirty="0">
                <a:solidFill>
                  <a:srgbClr val="000000"/>
                </a:solidFill>
                <a:effectLst/>
                <a:latin typeface="arial" panose="020B0604020202020204" pitchFamily="34" charset="0"/>
              </a:rPr>
              <a:t>in dich gefahren,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du nach dem Mund</a:t>
            </a:r>
          </a:p>
          <a:p>
            <a:pPr algn="l"/>
            <a:r>
              <a:rPr lang="de-DE" b="0" i="0" dirty="0">
                <a:solidFill>
                  <a:srgbClr val="000000"/>
                </a:solidFill>
                <a:effectLst/>
                <a:latin typeface="arial" panose="020B0604020202020204" pitchFamily="34" charset="0"/>
              </a:rPr>
              <a:t>mir reden willst? Was taumelst du so hin</a:t>
            </a:r>
          </a:p>
          <a:p>
            <a:pPr algn="l"/>
            <a:r>
              <a:rPr lang="de-DE" b="0" i="0" dirty="0">
                <a:solidFill>
                  <a:srgbClr val="000000"/>
                </a:solidFill>
                <a:effectLst/>
                <a:latin typeface="arial" panose="020B0604020202020204" pitchFamily="34" charset="0"/>
              </a:rPr>
              <a:t>und her mit deinem Licht!</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Es ist nichts andres,</a:t>
            </a:r>
          </a:p>
          <a:p>
            <a:pPr algn="l"/>
            <a:r>
              <a:rPr lang="de-DE" b="0" i="0" dirty="0">
                <a:solidFill>
                  <a:srgbClr val="000000"/>
                </a:solidFill>
                <a:effectLst/>
                <a:latin typeface="arial" panose="020B0604020202020204" pitchFamily="34" charset="0"/>
              </a:rPr>
              <a:t>als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ich endlich klug ward und zu denen</a:t>
            </a:r>
          </a:p>
          <a:p>
            <a:pPr algn="l"/>
            <a:r>
              <a:rPr lang="de-DE" b="0" i="0" dirty="0">
                <a:solidFill>
                  <a:srgbClr val="000000"/>
                </a:solidFill>
                <a:effectLst/>
                <a:latin typeface="arial" panose="020B0604020202020204" pitchFamily="34" charset="0"/>
              </a:rPr>
              <a:t>mich halte, die die </a:t>
            </a:r>
            <a:r>
              <a:rPr lang="de-DE" b="0" i="0" dirty="0" err="1">
                <a:solidFill>
                  <a:srgbClr val="000000"/>
                </a:solidFill>
                <a:effectLst/>
                <a:latin typeface="arial" panose="020B0604020202020204" pitchFamily="34" charset="0"/>
              </a:rPr>
              <a:t>Stärkern</a:t>
            </a:r>
            <a:r>
              <a:rPr lang="de-DE" b="0" i="0" dirty="0">
                <a:solidFill>
                  <a:srgbClr val="000000"/>
                </a:solidFill>
                <a:effectLst/>
                <a:latin typeface="arial" panose="020B0604020202020204" pitchFamily="34" charset="0"/>
              </a:rPr>
              <a:t> sind. Erlaubst du,</a:t>
            </a:r>
          </a:p>
          <a:p>
            <a:pPr algn="l"/>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ich voran dir leuchte?</a:t>
            </a:r>
          </a:p>
          <a:p>
            <a:endParaRPr lang="el-GR" dirty="0"/>
          </a:p>
        </p:txBody>
      </p:sp>
    </p:spTree>
    <p:extLst>
      <p:ext uri="{BB962C8B-B14F-4D97-AF65-F5344CB8AC3E}">
        <p14:creationId xmlns:p14="http://schemas.microsoft.com/office/powerpoint/2010/main" val="1223934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4A9A36-5BB2-7644-6B7E-14416BD3EACD}"/>
              </a:ext>
            </a:extLst>
          </p:cNvPr>
          <p:cNvSpPr>
            <a:spLocks noGrp="1"/>
          </p:cNvSpPr>
          <p:nvPr>
            <p:ph type="title"/>
          </p:nvPr>
        </p:nvSpPr>
        <p:spPr/>
        <p:txBody>
          <a:bodyPr/>
          <a:lstStyle/>
          <a:p>
            <a:r>
              <a:rPr lang="de-DE" dirty="0" err="1"/>
              <a:t>Ägisth</a:t>
            </a:r>
            <a:r>
              <a:rPr lang="de-DE" dirty="0"/>
              <a:t>-Elektra (Täuschung)</a:t>
            </a:r>
            <a:endParaRPr lang="el-GR" dirty="0"/>
          </a:p>
        </p:txBody>
      </p:sp>
      <p:sp>
        <p:nvSpPr>
          <p:cNvPr id="3" name="Θέση περιεχομένου 2">
            <a:extLst>
              <a:ext uri="{FF2B5EF4-FFF2-40B4-BE49-F238E27FC236}">
                <a16:creationId xmlns:a16="http://schemas.microsoft.com/office/drawing/2014/main" id="{012C0B99-5E7A-25B8-63EF-F7541A17135B}"/>
              </a:ext>
            </a:extLst>
          </p:cNvPr>
          <p:cNvSpPr>
            <a:spLocks noGrp="1"/>
          </p:cNvSpPr>
          <p:nvPr>
            <p:ph sz="half" idx="1"/>
          </p:nvPr>
        </p:nvSpPr>
        <p:spPr/>
        <p:txBody>
          <a:bodyPr>
            <a:normAutofit fontScale="85000" lnSpcReduction="20000"/>
          </a:bodyPr>
          <a:lstStyle/>
          <a:p>
            <a:pPr algn="l"/>
            <a:r>
              <a:rPr lang="de-DE" b="0" i="0" dirty="0">
                <a:solidFill>
                  <a:srgbClr val="000000"/>
                </a:solidFill>
                <a:effectLst/>
                <a:latin typeface="arial" panose="020B0604020202020204" pitchFamily="34" charset="0"/>
              </a:rPr>
              <a:t>ÄGISTH.</a:t>
            </a:r>
          </a:p>
          <a:p>
            <a:pPr algn="l"/>
            <a:r>
              <a:rPr lang="de-DE" b="0" i="0" dirty="0">
                <a:solidFill>
                  <a:srgbClr val="000000"/>
                </a:solidFill>
                <a:effectLst/>
                <a:latin typeface="arial" panose="020B0604020202020204" pitchFamily="34" charset="0"/>
              </a:rPr>
              <a:t>Bis zur Tür.</a:t>
            </a:r>
          </a:p>
          <a:p>
            <a:pPr algn="l"/>
            <a:r>
              <a:rPr lang="de-DE" b="0" i="0" dirty="0">
                <a:solidFill>
                  <a:srgbClr val="000000"/>
                </a:solidFill>
                <a:effectLst/>
                <a:latin typeface="arial" panose="020B0604020202020204" pitchFamily="34" charset="0"/>
              </a:rPr>
              <a:t>Was tanzest du? Gib Obacht.</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indem sie ihn, wie in einem unheimlichen Tanz, umkreist, sich plötzlich tief bückend.</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Hier! die Stufen,</a:t>
            </a:r>
          </a:p>
          <a:p>
            <a:pPr algn="l"/>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du nicht fällst.</a:t>
            </a:r>
          </a:p>
          <a:p>
            <a:pPr algn="l"/>
            <a:r>
              <a:rPr lang="de-DE" b="0" i="0" dirty="0">
                <a:solidFill>
                  <a:srgbClr val="000000"/>
                </a:solidFill>
                <a:effectLst/>
                <a:latin typeface="arial" panose="020B0604020202020204" pitchFamily="34" charset="0"/>
              </a:rPr>
              <a:t>ÄGISTH </a:t>
            </a:r>
            <a:r>
              <a:rPr lang="de-DE" b="0" i="1" dirty="0">
                <a:solidFill>
                  <a:srgbClr val="000000"/>
                </a:solidFill>
                <a:effectLst/>
                <a:latin typeface="arial" panose="020B0604020202020204" pitchFamily="34" charset="0"/>
              </a:rPr>
              <a:t>an der Haustür.</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Warum ist hier kein Licht?</a:t>
            </a:r>
          </a:p>
          <a:p>
            <a:pPr algn="l"/>
            <a:r>
              <a:rPr lang="de-DE" b="0" i="0" dirty="0">
                <a:solidFill>
                  <a:srgbClr val="000000"/>
                </a:solidFill>
                <a:effectLst/>
                <a:latin typeface="arial" panose="020B0604020202020204" pitchFamily="34" charset="0"/>
              </a:rPr>
              <a:t>Wer sind die dort?</a:t>
            </a:r>
          </a:p>
          <a:p>
            <a:endParaRPr lang="el-GR" dirty="0"/>
          </a:p>
        </p:txBody>
      </p:sp>
      <p:sp>
        <p:nvSpPr>
          <p:cNvPr id="4" name="Θέση περιεχομένου 3">
            <a:extLst>
              <a:ext uri="{FF2B5EF4-FFF2-40B4-BE49-F238E27FC236}">
                <a16:creationId xmlns:a16="http://schemas.microsoft.com/office/drawing/2014/main" id="{2D48C88C-9D91-16A9-C2A1-4D7ACB2DF4A2}"/>
              </a:ext>
            </a:extLst>
          </p:cNvPr>
          <p:cNvSpPr>
            <a:spLocks noGrp="1"/>
          </p:cNvSpPr>
          <p:nvPr>
            <p:ph sz="half" idx="2"/>
          </p:nvPr>
        </p:nvSpPr>
        <p:spPr/>
        <p:txBody>
          <a:bodyPr>
            <a:normAutofit fontScale="85000" lnSpcReduction="20000"/>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Die </a:t>
            </a:r>
            <a:r>
              <a:rPr lang="de-DE" b="0" i="0" dirty="0" err="1">
                <a:solidFill>
                  <a:srgbClr val="000000"/>
                </a:solidFill>
                <a:effectLst/>
                <a:latin typeface="arial" panose="020B0604020202020204" pitchFamily="34" charset="0"/>
              </a:rPr>
              <a:t>sinds</a:t>
            </a:r>
            <a:r>
              <a:rPr lang="de-DE" b="0" i="0" dirty="0">
                <a:solidFill>
                  <a:srgbClr val="000000"/>
                </a:solidFill>
                <a:effectLst/>
                <a:latin typeface="arial" panose="020B0604020202020204" pitchFamily="34" charset="0"/>
              </a:rPr>
              <a:t>, die in Person</a:t>
            </a:r>
          </a:p>
          <a:p>
            <a:pPr algn="l"/>
            <a:r>
              <a:rPr lang="de-DE" b="0" i="0" dirty="0">
                <a:solidFill>
                  <a:srgbClr val="000000"/>
                </a:solidFill>
                <a:effectLst/>
                <a:latin typeface="arial" panose="020B0604020202020204" pitchFamily="34" charset="0"/>
              </a:rPr>
              <a:t>dir aufzuwarten wünschen, Herr. Und ich,</a:t>
            </a:r>
          </a:p>
          <a:p>
            <a:pPr algn="l"/>
            <a:r>
              <a:rPr lang="de-DE" b="0" i="0" dirty="0">
                <a:solidFill>
                  <a:srgbClr val="000000"/>
                </a:solidFill>
                <a:effectLst/>
                <a:latin typeface="arial" panose="020B0604020202020204" pitchFamily="34" charset="0"/>
              </a:rPr>
              <a:t>die oft durch freche </a:t>
            </a:r>
            <a:r>
              <a:rPr lang="de-DE" b="0" i="0" dirty="0" err="1">
                <a:solidFill>
                  <a:srgbClr val="000000"/>
                </a:solidFill>
                <a:effectLst/>
                <a:latin typeface="arial" panose="020B0604020202020204" pitchFamily="34" charset="0"/>
              </a:rPr>
              <a:t>unbescheidne</a:t>
            </a:r>
            <a:r>
              <a:rPr lang="de-DE" b="0" i="0" dirty="0">
                <a:solidFill>
                  <a:srgbClr val="000000"/>
                </a:solidFill>
                <a:effectLst/>
                <a:latin typeface="arial" panose="020B0604020202020204" pitchFamily="34" charset="0"/>
              </a:rPr>
              <a:t> Näh</a:t>
            </a:r>
          </a:p>
          <a:p>
            <a:pPr algn="l"/>
            <a:r>
              <a:rPr lang="de-DE" b="0" i="0" dirty="0">
                <a:solidFill>
                  <a:srgbClr val="000000"/>
                </a:solidFill>
                <a:effectLst/>
                <a:latin typeface="arial" panose="020B0604020202020204" pitchFamily="34" charset="0"/>
              </a:rPr>
              <a:t>dich störte, will nun endlich lernen, mich</a:t>
            </a:r>
          </a:p>
          <a:p>
            <a:pPr algn="l"/>
            <a:r>
              <a:rPr lang="de-DE" b="0" i="0" dirty="0">
                <a:solidFill>
                  <a:srgbClr val="000000"/>
                </a:solidFill>
                <a:effectLst/>
                <a:latin typeface="arial" panose="020B0604020202020204" pitchFamily="34" charset="0"/>
              </a:rPr>
              <a:t>im rechten Augenblick zurückzuziehen.</a:t>
            </a:r>
          </a:p>
          <a:p>
            <a:pPr algn="l"/>
            <a:r>
              <a:rPr lang="de-DE" b="0" i="0" dirty="0">
                <a:solidFill>
                  <a:srgbClr val="000000"/>
                </a:solidFill>
                <a:effectLst/>
                <a:latin typeface="arial" panose="020B0604020202020204" pitchFamily="34" charset="0"/>
              </a:rPr>
              <a:t>ÄGISTH </a:t>
            </a:r>
            <a:r>
              <a:rPr lang="de-DE" b="0" i="1" dirty="0">
                <a:solidFill>
                  <a:srgbClr val="000000"/>
                </a:solidFill>
                <a:effectLst/>
                <a:latin typeface="arial" panose="020B0604020202020204" pitchFamily="34" charset="0"/>
              </a:rPr>
              <a:t>geht ins Haus. Eine kleine Stille. Dann Lärm drinnen. Sogleich erscheint </a:t>
            </a:r>
            <a:r>
              <a:rPr lang="de-DE" b="0" i="1" dirty="0" err="1">
                <a:solidFill>
                  <a:srgbClr val="000000"/>
                </a:solidFill>
                <a:effectLst/>
                <a:latin typeface="arial" panose="020B0604020202020204" pitchFamily="34" charset="0"/>
              </a:rPr>
              <a:t>Ägisth</a:t>
            </a:r>
            <a:r>
              <a:rPr lang="de-DE" b="0" i="1" dirty="0">
                <a:solidFill>
                  <a:srgbClr val="000000"/>
                </a:solidFill>
                <a:effectLst/>
                <a:latin typeface="arial" panose="020B0604020202020204" pitchFamily="34" charset="0"/>
              </a:rPr>
              <a:t> an einem kleinen Fenster rechts, reißt den Vorhang weg, schreit.</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Helft! Mörder! helft dem Herren! Mörder, Mörder!</a:t>
            </a:r>
          </a:p>
          <a:p>
            <a:pPr algn="l"/>
            <a:r>
              <a:rPr lang="de-DE" b="0" i="0" dirty="0">
                <a:solidFill>
                  <a:srgbClr val="000000"/>
                </a:solidFill>
                <a:effectLst/>
                <a:latin typeface="arial" panose="020B0604020202020204" pitchFamily="34" charset="0"/>
              </a:rPr>
              <a:t>Sie morden mich!</a:t>
            </a:r>
          </a:p>
          <a:p>
            <a:endParaRPr lang="el-GR" dirty="0"/>
          </a:p>
        </p:txBody>
      </p:sp>
    </p:spTree>
    <p:extLst>
      <p:ext uri="{BB962C8B-B14F-4D97-AF65-F5344CB8AC3E}">
        <p14:creationId xmlns:p14="http://schemas.microsoft.com/office/powerpoint/2010/main" val="2245750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B51874-CABA-6F2A-CF9E-D457AA5701B1}"/>
              </a:ext>
            </a:extLst>
          </p:cNvPr>
          <p:cNvSpPr>
            <a:spLocks noGrp="1"/>
          </p:cNvSpPr>
          <p:nvPr>
            <p:ph type="title"/>
          </p:nvPr>
        </p:nvSpPr>
        <p:spPr/>
        <p:txBody>
          <a:bodyPr/>
          <a:lstStyle/>
          <a:p>
            <a:r>
              <a:rPr lang="de-DE" dirty="0" err="1"/>
              <a:t>Chrysothemis</a:t>
            </a:r>
            <a:r>
              <a:rPr lang="de-DE" dirty="0"/>
              <a:t>-Elektra</a:t>
            </a:r>
            <a:endParaRPr lang="el-GR" dirty="0"/>
          </a:p>
        </p:txBody>
      </p:sp>
      <p:sp>
        <p:nvSpPr>
          <p:cNvPr id="3" name="Θέση περιεχομένου 2">
            <a:extLst>
              <a:ext uri="{FF2B5EF4-FFF2-40B4-BE49-F238E27FC236}">
                <a16:creationId xmlns:a16="http://schemas.microsoft.com/office/drawing/2014/main" id="{03FB4868-405E-1A54-3C4A-4B816649EF7D}"/>
              </a:ext>
            </a:extLst>
          </p:cNvPr>
          <p:cNvSpPr>
            <a:spLocks noGrp="1"/>
          </p:cNvSpPr>
          <p:nvPr>
            <p:ph sz="half" idx="1"/>
          </p:nvPr>
        </p:nvSpPr>
        <p:spPr/>
        <p:txBody>
          <a:bodyPr>
            <a:normAutofit fontScale="85000" lnSpcReduction="20000"/>
          </a:bodyPr>
          <a:lstStyle/>
          <a:p>
            <a:pPr algn="ctr"/>
            <a:r>
              <a:rPr lang="de-DE" b="0" i="1" dirty="0">
                <a:solidFill>
                  <a:srgbClr val="000000"/>
                </a:solidFill>
                <a:effectLst/>
                <a:latin typeface="arial" panose="020B0604020202020204" pitchFamily="34" charset="0"/>
              </a:rPr>
              <a:t>Er wird weggezerrt.</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Hört mich denn niemand? hört</a:t>
            </a:r>
          </a:p>
          <a:p>
            <a:pPr algn="l"/>
            <a:r>
              <a:rPr lang="de-DE" b="0" i="0" dirty="0">
                <a:solidFill>
                  <a:srgbClr val="000000"/>
                </a:solidFill>
                <a:effectLst/>
                <a:latin typeface="arial" panose="020B0604020202020204" pitchFamily="34" charset="0"/>
              </a:rPr>
              <a:t>denn niemand?</a:t>
            </a:r>
          </a:p>
          <a:p>
            <a:pPr algn="ctr"/>
            <a:br>
              <a:rPr lang="de-DE" dirty="0"/>
            </a:br>
            <a:r>
              <a:rPr lang="de-DE" b="0" i="1" dirty="0">
                <a:solidFill>
                  <a:srgbClr val="000000"/>
                </a:solidFill>
                <a:effectLst/>
                <a:latin typeface="arial" panose="020B0604020202020204" pitchFamily="34" charset="0"/>
              </a:rPr>
              <a:t>Noch einmal erscheint sein Gesicht am Fenster.</a:t>
            </a:r>
            <a:endParaRPr lang="de-DE" b="0" i="0" dirty="0">
              <a:solidFill>
                <a:srgbClr val="000000"/>
              </a:solidFill>
              <a:effectLst/>
              <a:latin typeface="arial" panose="020B0604020202020204" pitchFamily="34" charset="0"/>
            </a:endParaRPr>
          </a:p>
          <a:p>
            <a:pPr algn="l"/>
            <a:br>
              <a:rPr lang="de-DE" b="1" dirty="0"/>
            </a:br>
            <a:r>
              <a:rPr lang="de-DE" b="1"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reckt sich auf.</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Agamemnon hört dich!</a:t>
            </a:r>
          </a:p>
          <a:p>
            <a:pPr algn="l"/>
            <a:r>
              <a:rPr lang="de-DE" b="0" i="0" dirty="0">
                <a:solidFill>
                  <a:srgbClr val="000000"/>
                </a:solidFill>
                <a:effectLst/>
                <a:latin typeface="arial" panose="020B0604020202020204" pitchFamily="34" charset="0"/>
              </a:rPr>
              <a:t>ÄGISTH </a:t>
            </a:r>
            <a:r>
              <a:rPr lang="de-DE" b="0" i="1" dirty="0">
                <a:solidFill>
                  <a:srgbClr val="000000"/>
                </a:solidFill>
                <a:effectLst/>
                <a:latin typeface="arial" panose="020B0604020202020204" pitchFamily="34" charset="0"/>
              </a:rPr>
              <a:t>wird fortgerissen.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Weh mir!</a:t>
            </a:r>
          </a:p>
          <a:p>
            <a:br>
              <a:rPr lang="de-DE" dirty="0"/>
            </a:br>
            <a:endParaRPr lang="el-GR" dirty="0"/>
          </a:p>
        </p:txBody>
      </p:sp>
      <p:sp>
        <p:nvSpPr>
          <p:cNvPr id="4" name="Θέση περιεχομένου 3">
            <a:extLst>
              <a:ext uri="{FF2B5EF4-FFF2-40B4-BE49-F238E27FC236}">
                <a16:creationId xmlns:a16="http://schemas.microsoft.com/office/drawing/2014/main" id="{3DF90647-A815-A581-C959-DF89BB58A9B4}"/>
              </a:ext>
            </a:extLst>
          </p:cNvPr>
          <p:cNvSpPr>
            <a:spLocks noGrp="1"/>
          </p:cNvSpPr>
          <p:nvPr>
            <p:ph sz="half" idx="2"/>
          </p:nvPr>
        </p:nvSpPr>
        <p:spPr/>
        <p:txBody>
          <a:bodyPr>
            <a:normAutofit fontScale="85000" lnSpcReduction="20000"/>
          </a:bodyPr>
          <a:lstStyle/>
          <a:p>
            <a:pPr algn="ctr"/>
            <a:r>
              <a:rPr lang="de-DE" b="0" i="1" dirty="0">
                <a:solidFill>
                  <a:srgbClr val="000000"/>
                </a:solidFill>
                <a:effectLst/>
                <a:latin typeface="arial" panose="020B0604020202020204" pitchFamily="34" charset="0"/>
              </a:rPr>
              <a:t>Elektra steht, furchtbar atmend, gegen das Haus gekehrt.</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Die Frauen kommen wild herausgelaufen, </a:t>
            </a: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unter ihnen. Wie besinnungslos laufen sie gegen die Hoftür. Dort machen sie plötzlich halt, wenden sich.</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Elektra! Schwester! komm mit uns! so komm</a:t>
            </a:r>
          </a:p>
          <a:p>
            <a:pPr algn="l"/>
            <a:r>
              <a:rPr lang="de-DE" b="0" i="0" dirty="0">
                <a:solidFill>
                  <a:srgbClr val="000000"/>
                </a:solidFill>
                <a:effectLst/>
                <a:latin typeface="arial" panose="020B0604020202020204" pitchFamily="34" charset="0"/>
              </a:rPr>
              <a:t>mit uns! es ist der Bruder drin im Haus!</a:t>
            </a:r>
          </a:p>
          <a:p>
            <a:pPr algn="l"/>
            <a:r>
              <a:rPr lang="de-DE" b="0" i="0" dirty="0">
                <a:solidFill>
                  <a:srgbClr val="000000"/>
                </a:solidFill>
                <a:effectLst/>
                <a:latin typeface="arial" panose="020B0604020202020204" pitchFamily="34" charset="0"/>
              </a:rPr>
              <a:t>es ist Orest, der es getan hat!</a:t>
            </a:r>
          </a:p>
          <a:p>
            <a:pPr algn="ctr"/>
            <a:br>
              <a:rPr lang="de-DE" dirty="0"/>
            </a:br>
            <a:r>
              <a:rPr lang="de-DE" b="0" i="1" dirty="0">
                <a:solidFill>
                  <a:srgbClr val="000000"/>
                </a:solidFill>
                <a:effectLst/>
                <a:latin typeface="arial" panose="020B0604020202020204" pitchFamily="34" charset="0"/>
              </a:rPr>
              <a:t>Stimmengewirr, Getümmel draußen.</a:t>
            </a:r>
          </a:p>
          <a:p>
            <a:endParaRPr lang="el-GR" dirty="0"/>
          </a:p>
        </p:txBody>
      </p:sp>
    </p:spTree>
    <p:extLst>
      <p:ext uri="{BB962C8B-B14F-4D97-AF65-F5344CB8AC3E}">
        <p14:creationId xmlns:p14="http://schemas.microsoft.com/office/powerpoint/2010/main" val="3107288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3BCDA8-2CE7-D112-1A30-AAB4F5CF67C6}"/>
              </a:ext>
            </a:extLst>
          </p:cNvPr>
          <p:cNvSpPr>
            <a:spLocks noGrp="1"/>
          </p:cNvSpPr>
          <p:nvPr>
            <p:ph type="title"/>
          </p:nvPr>
        </p:nvSpPr>
        <p:spPr/>
        <p:txBody>
          <a:bodyPr/>
          <a:lstStyle/>
          <a:p>
            <a:r>
              <a:rPr lang="de-DE" dirty="0" err="1"/>
              <a:t>Chrysothemis</a:t>
            </a:r>
            <a:r>
              <a:rPr lang="de-DE" dirty="0"/>
              <a:t>-Elektra</a:t>
            </a:r>
            <a:endParaRPr lang="el-GR" dirty="0"/>
          </a:p>
        </p:txBody>
      </p:sp>
      <p:sp>
        <p:nvSpPr>
          <p:cNvPr id="3" name="Θέση περιεχομένου 2">
            <a:extLst>
              <a:ext uri="{FF2B5EF4-FFF2-40B4-BE49-F238E27FC236}">
                <a16:creationId xmlns:a16="http://schemas.microsoft.com/office/drawing/2014/main" id="{CD13D3D0-A3AA-1641-5751-73716A7E3D5C}"/>
              </a:ext>
            </a:extLst>
          </p:cNvPr>
          <p:cNvSpPr>
            <a:spLocks noGrp="1"/>
          </p:cNvSpPr>
          <p:nvPr>
            <p:ph sz="half" idx="1"/>
          </p:nvPr>
        </p:nvSpPr>
        <p:spPr/>
        <p:txBody>
          <a:bodyPr>
            <a:normAutofit fontScale="92500" lnSpcReduction="20000"/>
          </a:bodyPr>
          <a:lstStyle/>
          <a:p>
            <a:r>
              <a:rPr lang="de-DE" b="1" i="0" dirty="0">
                <a:solidFill>
                  <a:srgbClr val="000000"/>
                </a:solidFill>
                <a:effectLst/>
                <a:latin typeface="arial" panose="020B0604020202020204" pitchFamily="34" charset="0"/>
              </a:rPr>
              <a:t>CHRYSOTHEMIS (weiter).</a:t>
            </a:r>
          </a:p>
          <a:p>
            <a:pPr algn="l"/>
            <a:r>
              <a:rPr lang="de-DE" b="1" i="0" dirty="0">
                <a:solidFill>
                  <a:srgbClr val="000000"/>
                </a:solidFill>
                <a:effectLst/>
                <a:latin typeface="arial" panose="020B0604020202020204" pitchFamily="34" charset="0"/>
              </a:rPr>
              <a:t>Komm!</a:t>
            </a:r>
          </a:p>
          <a:p>
            <a:pPr algn="l"/>
            <a:r>
              <a:rPr lang="de-DE" b="1" i="0" dirty="0">
                <a:solidFill>
                  <a:srgbClr val="000000"/>
                </a:solidFill>
                <a:effectLst/>
                <a:latin typeface="arial" panose="020B0604020202020204" pitchFamily="34" charset="0"/>
              </a:rPr>
              <a:t>Er steht im Vorsaal, alle sind um ihn,</a:t>
            </a:r>
          </a:p>
          <a:p>
            <a:pPr algn="l"/>
            <a:r>
              <a:rPr lang="de-DE" b="1" i="0" dirty="0">
                <a:solidFill>
                  <a:srgbClr val="000000"/>
                </a:solidFill>
                <a:effectLst/>
                <a:latin typeface="arial" panose="020B0604020202020204" pitchFamily="34" charset="0"/>
              </a:rPr>
              <a:t>sie küssen seine Füße, alle, die</a:t>
            </a:r>
          </a:p>
          <a:p>
            <a:pPr algn="l"/>
            <a:r>
              <a:rPr lang="de-DE" b="0" i="0" dirty="0" err="1">
                <a:solidFill>
                  <a:srgbClr val="000000"/>
                </a:solidFill>
                <a:effectLst/>
                <a:latin typeface="arial" panose="020B0604020202020204" pitchFamily="34" charset="0"/>
              </a:rPr>
              <a:t>Ägisth</a:t>
            </a:r>
            <a:r>
              <a:rPr lang="de-DE" b="0" i="0" dirty="0">
                <a:solidFill>
                  <a:srgbClr val="000000"/>
                </a:solidFill>
                <a:effectLst/>
                <a:latin typeface="arial" panose="020B0604020202020204" pitchFamily="34" charset="0"/>
              </a:rPr>
              <a:t> im Herzen </a:t>
            </a:r>
            <a:r>
              <a:rPr lang="de-DE" b="0" i="0" dirty="0" err="1">
                <a:solidFill>
                  <a:srgbClr val="000000"/>
                </a:solidFill>
                <a:effectLst/>
                <a:latin typeface="arial" panose="020B0604020202020204" pitchFamily="34" charset="0"/>
              </a:rPr>
              <a:t>haßten</a:t>
            </a:r>
            <a:r>
              <a:rPr lang="de-DE" b="0" i="0" dirty="0">
                <a:solidFill>
                  <a:srgbClr val="000000"/>
                </a:solidFill>
                <a:effectLst/>
                <a:latin typeface="arial" panose="020B0604020202020204" pitchFamily="34" charset="0"/>
              </a:rPr>
              <a:t>, haben sich</a:t>
            </a:r>
          </a:p>
          <a:p>
            <a:pPr algn="l"/>
            <a:r>
              <a:rPr lang="de-DE" b="0" i="0" dirty="0">
                <a:solidFill>
                  <a:srgbClr val="000000"/>
                </a:solidFill>
                <a:effectLst/>
                <a:latin typeface="arial" panose="020B0604020202020204" pitchFamily="34" charset="0"/>
              </a:rPr>
              <a:t>geworfen auf die andern, überall</a:t>
            </a:r>
          </a:p>
          <a:p>
            <a:pPr algn="l"/>
            <a:r>
              <a:rPr lang="de-DE" b="0" i="0" dirty="0">
                <a:solidFill>
                  <a:srgbClr val="000000"/>
                </a:solidFill>
                <a:effectLst/>
                <a:latin typeface="arial" panose="020B0604020202020204" pitchFamily="34" charset="0"/>
              </a:rPr>
              <a:t>in allen Höfen liegen Tote, alle,</a:t>
            </a:r>
          </a:p>
          <a:p>
            <a:pPr algn="l"/>
            <a:r>
              <a:rPr lang="de-DE" b="0" i="0" dirty="0">
                <a:solidFill>
                  <a:srgbClr val="000000"/>
                </a:solidFill>
                <a:effectLst/>
                <a:latin typeface="arial" panose="020B0604020202020204" pitchFamily="34" charset="0"/>
              </a:rPr>
              <a:t>die leben, sind mit Blut bespritzt und haben</a:t>
            </a:r>
          </a:p>
          <a:p>
            <a:pPr algn="l"/>
            <a:r>
              <a:rPr lang="de-DE" b="0" i="0" dirty="0">
                <a:solidFill>
                  <a:srgbClr val="000000"/>
                </a:solidFill>
                <a:effectLst/>
                <a:latin typeface="arial" panose="020B0604020202020204" pitchFamily="34" charset="0"/>
              </a:rPr>
              <a:t>selbst Wunden, und doch strahlen alle, alle</a:t>
            </a:r>
          </a:p>
          <a:p>
            <a:pPr algn="l"/>
            <a:r>
              <a:rPr lang="de-DE" b="0" i="0" dirty="0">
                <a:solidFill>
                  <a:srgbClr val="000000"/>
                </a:solidFill>
                <a:effectLst/>
                <a:latin typeface="arial" panose="020B0604020202020204" pitchFamily="34" charset="0"/>
              </a:rPr>
              <a:t>umarmen sich –</a:t>
            </a:r>
          </a:p>
          <a:p>
            <a:endParaRPr lang="el-GR" dirty="0"/>
          </a:p>
        </p:txBody>
      </p:sp>
      <p:sp>
        <p:nvSpPr>
          <p:cNvPr id="4" name="Θέση περιεχομένου 3">
            <a:extLst>
              <a:ext uri="{FF2B5EF4-FFF2-40B4-BE49-F238E27FC236}">
                <a16:creationId xmlns:a16="http://schemas.microsoft.com/office/drawing/2014/main" id="{CEE65262-7936-2047-48CD-F8B1D2012BFA}"/>
              </a:ext>
            </a:extLst>
          </p:cNvPr>
          <p:cNvSpPr>
            <a:spLocks noGrp="1"/>
          </p:cNvSpPr>
          <p:nvPr>
            <p:ph sz="half" idx="2"/>
          </p:nvPr>
        </p:nvSpPr>
        <p:spPr/>
        <p:txBody>
          <a:bodyPr>
            <a:normAutofit fontScale="92500" lnSpcReduction="20000"/>
          </a:bodyPr>
          <a:lstStyle/>
          <a:p>
            <a:pPr algn="ctr"/>
            <a:r>
              <a:rPr lang="de-DE" b="0" i="1" dirty="0">
                <a:solidFill>
                  <a:srgbClr val="000000"/>
                </a:solidFill>
                <a:effectLst/>
                <a:latin typeface="arial" panose="020B0604020202020204" pitchFamily="34" charset="0"/>
              </a:rPr>
              <a:t>Draußen wachsender Lärm, die Frauen sind hinausgelaufen, </a:t>
            </a: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allein, von draußen fällt Licht herein.</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und jauchzen, tausend Fackeln</a:t>
            </a:r>
          </a:p>
          <a:p>
            <a:pPr algn="l"/>
            <a:r>
              <a:rPr lang="de-DE" b="0" i="0" dirty="0">
                <a:solidFill>
                  <a:srgbClr val="000000"/>
                </a:solidFill>
                <a:effectLst/>
                <a:latin typeface="arial" panose="020B0604020202020204" pitchFamily="34" charset="0"/>
              </a:rPr>
              <a:t>sind angezündet. Hörst du nicht, so hörst du</a:t>
            </a:r>
          </a:p>
          <a:p>
            <a:pPr algn="l"/>
            <a:r>
              <a:rPr lang="de-DE" b="0" i="0" dirty="0">
                <a:solidFill>
                  <a:srgbClr val="000000"/>
                </a:solidFill>
                <a:effectLst/>
                <a:latin typeface="arial" panose="020B0604020202020204" pitchFamily="34" charset="0"/>
              </a:rPr>
              <a:t>denn nicht?</a:t>
            </a:r>
          </a:p>
          <a:p>
            <a:pPr algn="l"/>
            <a:endParaRPr lang="de-DE" dirty="0">
              <a:solidFill>
                <a:srgbClr val="000000"/>
              </a:solidFill>
              <a:latin typeface="arial" panose="020B0604020202020204" pitchFamily="34" charset="0"/>
            </a:endParaRPr>
          </a:p>
          <a:p>
            <a:r>
              <a:rPr lang="de-DE" dirty="0">
                <a:solidFill>
                  <a:srgbClr val="0070C0"/>
                </a:solidFill>
                <a:latin typeface="arial" panose="020B0604020202020204" pitchFamily="34" charset="0"/>
              </a:rPr>
              <a:t>Im Gegensatz zu Sophokles erscheint hier, im modernen Drama, </a:t>
            </a:r>
            <a:r>
              <a:rPr lang="de-DE" dirty="0" err="1">
                <a:solidFill>
                  <a:srgbClr val="0070C0"/>
                </a:solidFill>
                <a:latin typeface="arial" panose="020B0604020202020204" pitchFamily="34" charset="0"/>
              </a:rPr>
              <a:t>Chrysothemis</a:t>
            </a:r>
            <a:r>
              <a:rPr lang="de-DE" dirty="0">
                <a:solidFill>
                  <a:srgbClr val="0070C0"/>
                </a:solidFill>
                <a:latin typeface="arial" panose="020B0604020202020204" pitchFamily="34" charset="0"/>
              </a:rPr>
              <a:t> noch einmal. Sie gewinnt bei Hofmannsthal Eigenständigkeit.</a:t>
            </a:r>
            <a:endParaRPr lang="de-DE" b="0" dirty="0">
              <a:solidFill>
                <a:srgbClr val="0070C0"/>
              </a:solidFill>
              <a:effectLst/>
              <a:latin typeface="arial" panose="020B0604020202020204" pitchFamily="34" charset="0"/>
            </a:endParaRPr>
          </a:p>
          <a:p>
            <a:pPr algn="l"/>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417975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38DB5A-BD5B-97A9-6133-C9AC85FAD20F}"/>
              </a:ext>
            </a:extLst>
          </p:cNvPr>
          <p:cNvSpPr>
            <a:spLocks noGrp="1"/>
          </p:cNvSpPr>
          <p:nvPr>
            <p:ph type="ctrTitle"/>
          </p:nvPr>
        </p:nvSpPr>
        <p:spPr/>
        <p:txBody>
          <a:bodyPr/>
          <a:lstStyle/>
          <a:p>
            <a:r>
              <a:rPr lang="de-DE" dirty="0"/>
              <a:t>Sophokles</a:t>
            </a:r>
            <a:endParaRPr lang="el-GR" dirty="0"/>
          </a:p>
        </p:txBody>
      </p:sp>
      <p:sp>
        <p:nvSpPr>
          <p:cNvPr id="3" name="Υπότιτλος 2">
            <a:extLst>
              <a:ext uri="{FF2B5EF4-FFF2-40B4-BE49-F238E27FC236}">
                <a16:creationId xmlns:a16="http://schemas.microsoft.com/office/drawing/2014/main" id="{FE8DA19A-07BB-0B41-65B6-F24D65BBEA1B}"/>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642308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B896CF-6002-F739-B1F8-F6EAC89EC56A}"/>
              </a:ext>
            </a:extLst>
          </p:cNvPr>
          <p:cNvSpPr>
            <a:spLocks noGrp="1"/>
          </p:cNvSpPr>
          <p:nvPr>
            <p:ph type="title"/>
          </p:nvPr>
        </p:nvSpPr>
        <p:spPr/>
        <p:txBody>
          <a:bodyPr/>
          <a:lstStyle/>
          <a:p>
            <a:r>
              <a:rPr lang="de-DE" dirty="0"/>
              <a:t>Elektra</a:t>
            </a:r>
            <a:endParaRPr lang="el-GR" dirty="0"/>
          </a:p>
        </p:txBody>
      </p:sp>
      <p:sp>
        <p:nvSpPr>
          <p:cNvPr id="3" name="Θέση περιεχομένου 2">
            <a:extLst>
              <a:ext uri="{FF2B5EF4-FFF2-40B4-BE49-F238E27FC236}">
                <a16:creationId xmlns:a16="http://schemas.microsoft.com/office/drawing/2014/main" id="{6446E78C-1800-4269-2776-FA5F600CBA3F}"/>
              </a:ext>
            </a:extLst>
          </p:cNvPr>
          <p:cNvSpPr>
            <a:spLocks noGrp="1"/>
          </p:cNvSpPr>
          <p:nvPr>
            <p:ph sz="half" idx="1"/>
          </p:nvPr>
        </p:nvSpPr>
        <p:spPr/>
        <p:txBody>
          <a:bodyPr>
            <a:normAutofit lnSpcReduction="10000"/>
          </a:bodyPr>
          <a:lstStyle/>
          <a:p>
            <a:pPr algn="l"/>
            <a:r>
              <a:rPr lang="de-DE" b="1"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auf der Schwelle kauernd.</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Ob ich nicht höre? </a:t>
            </a:r>
            <a:r>
              <a:rPr lang="de-DE" b="0" i="0" dirty="0">
                <a:solidFill>
                  <a:srgbClr val="000000"/>
                </a:solidFill>
                <a:effectLst/>
                <a:latin typeface="arial" panose="020B0604020202020204" pitchFamily="34" charset="0"/>
              </a:rPr>
              <a:t>ob ich die</a:t>
            </a:r>
          </a:p>
          <a:p>
            <a:pPr algn="l"/>
            <a:r>
              <a:rPr lang="de-DE" b="0" i="0" dirty="0">
                <a:solidFill>
                  <a:srgbClr val="000000"/>
                </a:solidFill>
                <a:effectLst/>
                <a:latin typeface="arial" panose="020B0604020202020204" pitchFamily="34" charset="0"/>
              </a:rPr>
              <a:t>Musik nicht höre</a:t>
            </a:r>
            <a:r>
              <a:rPr lang="de-DE" b="1" i="0" dirty="0">
                <a:solidFill>
                  <a:srgbClr val="000000"/>
                </a:solidFill>
                <a:effectLst/>
                <a:latin typeface="arial" panose="020B0604020202020204" pitchFamily="34" charset="0"/>
              </a:rPr>
              <a:t>? sie kommt doch aus mir</a:t>
            </a:r>
          </a:p>
          <a:p>
            <a:pPr algn="l"/>
            <a:r>
              <a:rPr lang="de-DE" b="1" i="0" dirty="0">
                <a:solidFill>
                  <a:srgbClr val="000000"/>
                </a:solidFill>
                <a:effectLst/>
                <a:latin typeface="arial" panose="020B0604020202020204" pitchFamily="34" charset="0"/>
              </a:rPr>
              <a:t>heraus</a:t>
            </a:r>
            <a:r>
              <a:rPr lang="de-DE" b="0" i="0" dirty="0">
                <a:solidFill>
                  <a:srgbClr val="000000"/>
                </a:solidFill>
                <a:effectLst/>
                <a:latin typeface="arial" panose="020B0604020202020204" pitchFamily="34" charset="0"/>
              </a:rPr>
              <a:t>. Die Tausende, die Fackeln tragen</a:t>
            </a:r>
          </a:p>
          <a:p>
            <a:pPr algn="l"/>
            <a:r>
              <a:rPr lang="de-DE" b="0" i="0" dirty="0">
                <a:solidFill>
                  <a:srgbClr val="000000"/>
                </a:solidFill>
                <a:effectLst/>
                <a:latin typeface="arial" panose="020B0604020202020204" pitchFamily="34" charset="0"/>
              </a:rPr>
              <a:t>und deren Tritte, deren uferlose</a:t>
            </a:r>
          </a:p>
          <a:p>
            <a:pPr algn="l"/>
            <a:r>
              <a:rPr lang="de-DE" b="0" i="0" dirty="0">
                <a:solidFill>
                  <a:srgbClr val="000000"/>
                </a:solidFill>
                <a:effectLst/>
                <a:latin typeface="arial" panose="020B0604020202020204" pitchFamily="34" charset="0"/>
              </a:rPr>
              <a:t>Myriaden Tritte überall die Erde</a:t>
            </a:r>
          </a:p>
          <a:p>
            <a:pPr algn="l"/>
            <a:r>
              <a:rPr lang="de-DE" b="0" i="0" dirty="0">
                <a:solidFill>
                  <a:srgbClr val="000000"/>
                </a:solidFill>
                <a:effectLst/>
                <a:latin typeface="arial" panose="020B0604020202020204" pitchFamily="34" charset="0"/>
              </a:rPr>
              <a:t>dumpf dröhnen machen, alle warten sie</a:t>
            </a:r>
          </a:p>
          <a:p>
            <a:pPr algn="l"/>
            <a:r>
              <a:rPr lang="de-DE" b="1" i="0" dirty="0">
                <a:solidFill>
                  <a:srgbClr val="000000"/>
                </a:solidFill>
                <a:effectLst/>
                <a:latin typeface="arial" panose="020B0604020202020204" pitchFamily="34" charset="0"/>
              </a:rPr>
              <a:t>auf mich: ich weiß doch, </a:t>
            </a:r>
            <a:r>
              <a:rPr lang="de-DE" b="1" i="0" dirty="0" err="1">
                <a:solidFill>
                  <a:srgbClr val="000000"/>
                </a:solidFill>
                <a:effectLst/>
                <a:latin typeface="arial" panose="020B0604020202020204" pitchFamily="34" charset="0"/>
              </a:rPr>
              <a:t>daß</a:t>
            </a:r>
            <a:r>
              <a:rPr lang="de-DE" b="1" i="0" dirty="0">
                <a:solidFill>
                  <a:srgbClr val="000000"/>
                </a:solidFill>
                <a:effectLst/>
                <a:latin typeface="arial" panose="020B0604020202020204" pitchFamily="34" charset="0"/>
              </a:rPr>
              <a:t> sie alle warten,</a:t>
            </a:r>
          </a:p>
          <a:p>
            <a:endParaRPr lang="el-GR" dirty="0"/>
          </a:p>
        </p:txBody>
      </p:sp>
      <p:sp>
        <p:nvSpPr>
          <p:cNvPr id="4" name="Θέση περιεχομένου 3">
            <a:extLst>
              <a:ext uri="{FF2B5EF4-FFF2-40B4-BE49-F238E27FC236}">
                <a16:creationId xmlns:a16="http://schemas.microsoft.com/office/drawing/2014/main" id="{CFA5B132-4403-62EC-8F4A-F0BF587902F9}"/>
              </a:ext>
            </a:extLst>
          </p:cNvPr>
          <p:cNvSpPr>
            <a:spLocks noGrp="1"/>
          </p:cNvSpPr>
          <p:nvPr>
            <p:ph sz="half" idx="2"/>
          </p:nvPr>
        </p:nvSpPr>
        <p:spPr/>
        <p:txBody>
          <a:bodyPr>
            <a:normAutofit lnSpcReduction="10000"/>
          </a:bodyPr>
          <a:lstStyle/>
          <a:p>
            <a:r>
              <a:rPr lang="de-DE" b="1" dirty="0">
                <a:solidFill>
                  <a:srgbClr val="000000"/>
                </a:solidFill>
                <a:latin typeface="arial" panose="020B0604020202020204" pitchFamily="34" charset="0"/>
              </a:rPr>
              <a:t>weil ich den Reigen führen </a:t>
            </a:r>
            <a:r>
              <a:rPr lang="de-DE" b="1" dirty="0" err="1">
                <a:solidFill>
                  <a:srgbClr val="000000"/>
                </a:solidFill>
                <a:latin typeface="arial" panose="020B0604020202020204" pitchFamily="34" charset="0"/>
              </a:rPr>
              <a:t>muß</a:t>
            </a:r>
            <a:r>
              <a:rPr lang="de-DE" b="1" dirty="0">
                <a:solidFill>
                  <a:srgbClr val="000000"/>
                </a:solidFill>
                <a:latin typeface="arial" panose="020B0604020202020204" pitchFamily="34" charset="0"/>
              </a:rPr>
              <a:t>, </a:t>
            </a:r>
            <a:r>
              <a:rPr lang="de-DE" dirty="0">
                <a:solidFill>
                  <a:srgbClr val="000000"/>
                </a:solidFill>
                <a:latin typeface="arial" panose="020B0604020202020204" pitchFamily="34" charset="0"/>
              </a:rPr>
              <a:t>und ich</a:t>
            </a:r>
          </a:p>
          <a:p>
            <a:r>
              <a:rPr lang="de-DE" dirty="0">
                <a:solidFill>
                  <a:srgbClr val="000000"/>
                </a:solidFill>
                <a:latin typeface="arial" panose="020B0604020202020204" pitchFamily="34" charset="0"/>
              </a:rPr>
              <a:t>kann nicht, der Ozean, der ungeheure,</a:t>
            </a:r>
          </a:p>
          <a:p>
            <a:r>
              <a:rPr lang="de-DE" dirty="0">
                <a:solidFill>
                  <a:srgbClr val="000000"/>
                </a:solidFill>
                <a:latin typeface="arial" panose="020B0604020202020204" pitchFamily="34" charset="0"/>
              </a:rPr>
              <a:t>der zwanzigfache Ozean begräbt</a:t>
            </a:r>
          </a:p>
          <a:p>
            <a:r>
              <a:rPr lang="de-DE" dirty="0">
                <a:solidFill>
                  <a:srgbClr val="000000"/>
                </a:solidFill>
                <a:latin typeface="arial" panose="020B0604020202020204" pitchFamily="34" charset="0"/>
              </a:rPr>
              <a:t>mir jedes Glied mit seiner Wucht, </a:t>
            </a:r>
            <a:r>
              <a:rPr lang="de-DE" b="1" dirty="0">
                <a:solidFill>
                  <a:srgbClr val="000000"/>
                </a:solidFill>
                <a:latin typeface="arial" panose="020B0604020202020204" pitchFamily="34" charset="0"/>
              </a:rPr>
              <a:t>ich kann mich</a:t>
            </a:r>
          </a:p>
          <a:p>
            <a:r>
              <a:rPr lang="de-DE" b="1" dirty="0">
                <a:solidFill>
                  <a:srgbClr val="000000"/>
                </a:solidFill>
                <a:latin typeface="arial" panose="020B0604020202020204" pitchFamily="34" charset="0"/>
              </a:rPr>
              <a:t>nicht heben!</a:t>
            </a:r>
          </a:p>
          <a:p>
            <a:endParaRPr lang="el-GR" dirty="0"/>
          </a:p>
        </p:txBody>
      </p:sp>
    </p:spTree>
    <p:extLst>
      <p:ext uri="{BB962C8B-B14F-4D97-AF65-F5344CB8AC3E}">
        <p14:creationId xmlns:p14="http://schemas.microsoft.com/office/powerpoint/2010/main" val="269971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1307D7-449E-3F70-631F-1C73B9F2A7FE}"/>
              </a:ext>
            </a:extLst>
          </p:cNvPr>
          <p:cNvSpPr>
            <a:spLocks noGrp="1"/>
          </p:cNvSpPr>
          <p:nvPr>
            <p:ph type="title"/>
          </p:nvPr>
        </p:nvSpPr>
        <p:spPr/>
        <p:txBody>
          <a:bodyPr/>
          <a:lstStyle/>
          <a:p>
            <a:r>
              <a:rPr lang="de-DE" dirty="0">
                <a:solidFill>
                  <a:srgbClr val="0070C0"/>
                </a:solidFill>
              </a:rPr>
              <a:t>Kommentar</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BA219FE6-F610-BB19-0A2F-9142084CBEC2}"/>
              </a:ext>
            </a:extLst>
          </p:cNvPr>
          <p:cNvSpPr>
            <a:spLocks noGrp="1"/>
          </p:cNvSpPr>
          <p:nvPr>
            <p:ph idx="1"/>
          </p:nvPr>
        </p:nvSpPr>
        <p:spPr/>
        <p:txBody>
          <a:bodyPr/>
          <a:lstStyle/>
          <a:p>
            <a:r>
              <a:rPr lang="de-DE" dirty="0">
                <a:solidFill>
                  <a:srgbClr val="00B0F0"/>
                </a:solidFill>
              </a:rPr>
              <a:t>Die Tat, von der Elektra ständig geträumt hatte, die Tat, die sie in ihren Visionen antizipierte, die Zukunft, die ihren einzigen Lebensinhalt ausmachte, ist nun Gegenwart.</a:t>
            </a:r>
          </a:p>
          <a:p>
            <a:r>
              <a:rPr lang="de-DE" dirty="0" err="1">
                <a:solidFill>
                  <a:srgbClr val="00B0F0"/>
                </a:solidFill>
              </a:rPr>
              <a:t>Elektras</a:t>
            </a:r>
            <a:r>
              <a:rPr lang="de-DE" dirty="0">
                <a:solidFill>
                  <a:srgbClr val="00B0F0"/>
                </a:solidFill>
              </a:rPr>
              <a:t> Dasein war so sehr von der Tat durchdrungen, dass sie nicht mehr überleben kann.</a:t>
            </a:r>
          </a:p>
          <a:p>
            <a:r>
              <a:rPr lang="de-DE" dirty="0">
                <a:solidFill>
                  <a:srgbClr val="00B0F0"/>
                </a:solidFill>
              </a:rPr>
              <a:t>Vgl. Hofmannstals Notiz „Auch das Ende stand sogleich da: dass sie nicht mehr weiter leben kann, dass wenn der Streich gefallen ist, ihr Leben, ihr Eingeweide ihr einstürzen muss, wie der Drohne, wenn sie die Königin befruchtet hat, mit dem befruchtenden Stachel zugleich Eingeweide und Leben einstürzen“.</a:t>
            </a:r>
          </a:p>
          <a:p>
            <a:endParaRPr lang="de-DE" dirty="0">
              <a:solidFill>
                <a:srgbClr val="00B0F0"/>
              </a:solidFill>
            </a:endParaRPr>
          </a:p>
          <a:p>
            <a:r>
              <a:rPr lang="de-DE" dirty="0">
                <a:solidFill>
                  <a:srgbClr val="00B0F0"/>
                </a:solidFill>
              </a:rPr>
              <a:t>Die Tat der Vergangenheit (Ermordung Agamemnons) kann Elektra nicht vergessen. </a:t>
            </a:r>
            <a:r>
              <a:rPr lang="de-DE" dirty="0" err="1">
                <a:solidFill>
                  <a:srgbClr val="00B0F0"/>
                </a:solidFill>
              </a:rPr>
              <a:t>Chrysothemis</a:t>
            </a:r>
            <a:r>
              <a:rPr lang="de-DE" dirty="0">
                <a:solidFill>
                  <a:srgbClr val="00B0F0"/>
                </a:solidFill>
              </a:rPr>
              <a:t> will diese Tat vergessen. Klytämnestra hat sie verdrängt. </a:t>
            </a:r>
            <a:endParaRPr lang="el-GR" dirty="0">
              <a:solidFill>
                <a:srgbClr val="00B0F0"/>
              </a:solidFill>
            </a:endParaRPr>
          </a:p>
        </p:txBody>
      </p:sp>
    </p:spTree>
    <p:extLst>
      <p:ext uri="{BB962C8B-B14F-4D97-AF65-F5344CB8AC3E}">
        <p14:creationId xmlns:p14="http://schemas.microsoft.com/office/powerpoint/2010/main" val="1951511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CB706B-4C5D-B360-35B1-B72FC66D4E36}"/>
              </a:ext>
            </a:extLst>
          </p:cNvPr>
          <p:cNvSpPr>
            <a:spLocks noGrp="1"/>
          </p:cNvSpPr>
          <p:nvPr>
            <p:ph type="title"/>
          </p:nvPr>
        </p:nvSpPr>
        <p:spPr/>
        <p:txBody>
          <a:bodyPr/>
          <a:lstStyle/>
          <a:p>
            <a:r>
              <a:rPr lang="de-DE" dirty="0"/>
              <a:t>Elektra</a:t>
            </a:r>
            <a:endParaRPr lang="el-GR" dirty="0"/>
          </a:p>
        </p:txBody>
      </p:sp>
      <p:sp>
        <p:nvSpPr>
          <p:cNvPr id="3" name="Θέση περιεχομένου 2">
            <a:extLst>
              <a:ext uri="{FF2B5EF4-FFF2-40B4-BE49-F238E27FC236}">
                <a16:creationId xmlns:a16="http://schemas.microsoft.com/office/drawing/2014/main" id="{BE16103F-1E54-FA3C-0CC2-718DE15D0C33}"/>
              </a:ext>
            </a:extLst>
          </p:cNvPr>
          <p:cNvSpPr>
            <a:spLocks noGrp="1"/>
          </p:cNvSpPr>
          <p:nvPr>
            <p:ph sz="half" idx="1"/>
          </p:nvPr>
        </p:nvSpPr>
        <p:spPr/>
        <p:txBody>
          <a:bodyPr/>
          <a:lstStyle/>
          <a:p>
            <a:pPr algn="l"/>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fast schreiend vor Erregung.</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Hörst du nicht, sie tragen ihn</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sie tragen ihn </a:t>
            </a:r>
            <a:r>
              <a:rPr lang="de-DE" b="1" i="0" dirty="0">
                <a:solidFill>
                  <a:srgbClr val="000000"/>
                </a:solidFill>
                <a:effectLst/>
                <a:latin typeface="arial" panose="020B0604020202020204" pitchFamily="34" charset="0"/>
              </a:rPr>
              <a:t>auf ihren Händen</a:t>
            </a:r>
            <a:r>
              <a:rPr lang="de-DE" b="0" i="0" dirty="0">
                <a:solidFill>
                  <a:srgbClr val="000000"/>
                </a:solidFill>
                <a:effectLst/>
                <a:latin typeface="arial" panose="020B0604020202020204" pitchFamily="34" charset="0"/>
              </a:rPr>
              <a:t>, allen</a:t>
            </a:r>
          </a:p>
          <a:p>
            <a:pPr algn="l"/>
            <a:r>
              <a:rPr lang="de-DE" b="0" i="0" dirty="0">
                <a:solidFill>
                  <a:srgbClr val="000000"/>
                </a:solidFill>
                <a:effectLst/>
                <a:latin typeface="arial" panose="020B0604020202020204" pitchFamily="34" charset="0"/>
              </a:rPr>
              <a:t>sind die Gesichter ganz verwandelt, allen</a:t>
            </a:r>
          </a:p>
          <a:p>
            <a:pPr algn="l"/>
            <a:r>
              <a:rPr lang="de-DE" b="0" i="0" dirty="0">
                <a:solidFill>
                  <a:srgbClr val="000000"/>
                </a:solidFill>
                <a:effectLst/>
                <a:latin typeface="arial" panose="020B0604020202020204" pitchFamily="34" charset="0"/>
              </a:rPr>
              <a:t>schimmern die Augen und die alten Wangen</a:t>
            </a:r>
          </a:p>
          <a:p>
            <a:pPr algn="l"/>
            <a:r>
              <a:rPr lang="de-DE" b="0" i="0" dirty="0">
                <a:solidFill>
                  <a:srgbClr val="000000"/>
                </a:solidFill>
                <a:effectLst/>
                <a:latin typeface="arial" panose="020B0604020202020204" pitchFamily="34" charset="0"/>
              </a:rPr>
              <a:t>von Tränen! Alle weinen, hörst </a:t>
            </a:r>
            <a:r>
              <a:rPr lang="de-DE" b="0" i="0" dirty="0" err="1">
                <a:solidFill>
                  <a:srgbClr val="000000"/>
                </a:solidFill>
                <a:effectLst/>
                <a:latin typeface="arial" panose="020B0604020202020204" pitchFamily="34" charset="0"/>
              </a:rPr>
              <a:t>dus</a:t>
            </a:r>
            <a:r>
              <a:rPr lang="de-DE" b="0" i="0" dirty="0">
                <a:solidFill>
                  <a:srgbClr val="000000"/>
                </a:solidFill>
                <a:effectLst/>
                <a:latin typeface="arial" panose="020B0604020202020204" pitchFamily="34" charset="0"/>
              </a:rPr>
              <a:t> nicht?</a:t>
            </a:r>
          </a:p>
          <a:p>
            <a:pPr algn="l"/>
            <a:r>
              <a:rPr lang="de-DE" b="0" i="0" dirty="0">
                <a:solidFill>
                  <a:srgbClr val="000000"/>
                </a:solidFill>
                <a:effectLst/>
                <a:latin typeface="arial" panose="020B0604020202020204" pitchFamily="34" charset="0"/>
              </a:rPr>
              <a:t>Ah!</a:t>
            </a:r>
          </a:p>
          <a:p>
            <a:endParaRPr lang="el-GR" dirty="0"/>
          </a:p>
        </p:txBody>
      </p:sp>
      <p:sp>
        <p:nvSpPr>
          <p:cNvPr id="4" name="Θέση περιεχομένου 3">
            <a:extLst>
              <a:ext uri="{FF2B5EF4-FFF2-40B4-BE49-F238E27FC236}">
                <a16:creationId xmlns:a16="http://schemas.microsoft.com/office/drawing/2014/main" id="{EB359BB5-DE2C-2FE3-9B7F-89FBB17F0404}"/>
              </a:ext>
            </a:extLst>
          </p:cNvPr>
          <p:cNvSpPr>
            <a:spLocks noGrp="1"/>
          </p:cNvSpPr>
          <p:nvPr>
            <p:ph sz="half" idx="2"/>
          </p:nvPr>
        </p:nvSpPr>
        <p:spPr/>
        <p:txBody>
          <a:bodyPr/>
          <a:lstStyle/>
          <a:p>
            <a:pPr algn="ctr"/>
            <a:r>
              <a:rPr lang="de-DE" b="0" i="1" dirty="0">
                <a:solidFill>
                  <a:srgbClr val="000000"/>
                </a:solidFill>
                <a:effectLst/>
                <a:latin typeface="arial" panose="020B0604020202020204" pitchFamily="34" charset="0"/>
              </a:rPr>
              <a:t>Sie läuft hinaus.</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Elektra hat sich erhoben. Sie schreitet von der Schwelle herunter.</a:t>
            </a:r>
            <a:endParaRPr lang="de-DE" b="0" i="0" dirty="0">
              <a:solidFill>
                <a:srgbClr val="000000"/>
              </a:solidFill>
              <a:effectLst/>
              <a:latin typeface="arial" panose="020B0604020202020204" pitchFamily="34" charset="0"/>
            </a:endParaRPr>
          </a:p>
          <a:p>
            <a:pPr algn="ctr"/>
            <a:r>
              <a:rPr lang="de-DE" b="1" i="1" dirty="0">
                <a:solidFill>
                  <a:srgbClr val="000000"/>
                </a:solidFill>
                <a:effectLst/>
                <a:latin typeface="arial" panose="020B0604020202020204" pitchFamily="34" charset="0"/>
              </a:rPr>
              <a:t>Sie hat den Kopf zurückgeworfen wie eine Mänade. Sie wirft die Kniee, sie reckt die Arme aus, es ist ein namenloser Tanz, in welchem sie nach vorwärts schreitet.</a:t>
            </a:r>
            <a:endParaRPr lang="de-DE" b="1"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361221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EE825B-70ED-4648-7EEF-A92C6C278D31}"/>
              </a:ext>
            </a:extLst>
          </p:cNvPr>
          <p:cNvSpPr>
            <a:spLocks noGrp="1"/>
          </p:cNvSpPr>
          <p:nvPr>
            <p:ph type="title"/>
          </p:nvPr>
        </p:nvSpPr>
        <p:spPr/>
        <p:txBody>
          <a:bodyPr/>
          <a:lstStyle/>
          <a:p>
            <a:r>
              <a:rPr lang="de-DE" dirty="0"/>
              <a:t>Elektra</a:t>
            </a:r>
            <a:endParaRPr lang="el-GR" dirty="0"/>
          </a:p>
        </p:txBody>
      </p:sp>
      <p:sp>
        <p:nvSpPr>
          <p:cNvPr id="3" name="Θέση περιεχομένου 2">
            <a:extLst>
              <a:ext uri="{FF2B5EF4-FFF2-40B4-BE49-F238E27FC236}">
                <a16:creationId xmlns:a16="http://schemas.microsoft.com/office/drawing/2014/main" id="{C5FF04D9-3F15-965D-8369-8DC00C85063D}"/>
              </a:ext>
            </a:extLst>
          </p:cNvPr>
          <p:cNvSpPr>
            <a:spLocks noGrp="1"/>
          </p:cNvSpPr>
          <p:nvPr>
            <p:ph sz="half" idx="1"/>
          </p:nvPr>
        </p:nvSpPr>
        <p:spPr/>
        <p:txBody>
          <a:bodyPr>
            <a:normAutofit fontScale="85000" lnSpcReduction="10000"/>
          </a:bodyPr>
          <a:lstStyle/>
          <a:p>
            <a:pPr algn="l"/>
            <a:r>
              <a:rPr lang="de-DE" b="0" i="0" dirty="0">
                <a:solidFill>
                  <a:srgbClr val="000000"/>
                </a:solidFill>
                <a:effectLst/>
                <a:latin typeface="arial" panose="020B0604020202020204" pitchFamily="34" charset="0"/>
              </a:rPr>
              <a:t>HRYSOTHEMIS </a:t>
            </a:r>
            <a:r>
              <a:rPr lang="de-DE" b="0" i="1" dirty="0">
                <a:solidFill>
                  <a:srgbClr val="000000"/>
                </a:solidFill>
                <a:effectLst/>
                <a:latin typeface="arial" panose="020B0604020202020204" pitchFamily="34" charset="0"/>
              </a:rPr>
              <a:t>erscheint wieder an der Tür, hinter ihr Fackeln, </a:t>
            </a:r>
            <a:r>
              <a:rPr lang="de-DE" b="0" i="1" dirty="0" err="1">
                <a:solidFill>
                  <a:srgbClr val="000000"/>
                </a:solidFill>
                <a:effectLst/>
                <a:latin typeface="arial" panose="020B0604020202020204" pitchFamily="34" charset="0"/>
              </a:rPr>
              <a:t>Gedräng</a:t>
            </a:r>
            <a:r>
              <a:rPr lang="de-DE" b="0" i="1" dirty="0">
                <a:solidFill>
                  <a:srgbClr val="000000"/>
                </a:solidFill>
                <a:effectLst/>
                <a:latin typeface="arial" panose="020B0604020202020204" pitchFamily="34" charset="0"/>
              </a:rPr>
              <a:t>, Gesichter von Männern und Frauen.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bleibt stehen, sieht starr auf sie hin.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Schweig und tanze. Alle müssen</a:t>
            </a:r>
          </a:p>
          <a:p>
            <a:pPr algn="l"/>
            <a:r>
              <a:rPr lang="de-DE" b="0" i="0" dirty="0">
                <a:solidFill>
                  <a:srgbClr val="000000"/>
                </a:solidFill>
                <a:effectLst/>
                <a:latin typeface="arial" panose="020B0604020202020204" pitchFamily="34" charset="0"/>
              </a:rPr>
              <a:t>herbei! hier schließt euch an! Ich trag die Last</a:t>
            </a:r>
          </a:p>
          <a:p>
            <a:pPr algn="l"/>
            <a:r>
              <a:rPr lang="de-DE" b="0" i="0" dirty="0">
                <a:solidFill>
                  <a:srgbClr val="000000"/>
                </a:solidFill>
                <a:effectLst/>
                <a:latin typeface="arial" panose="020B0604020202020204" pitchFamily="34" charset="0"/>
              </a:rPr>
              <a:t>des Glückes, und ich tanze vor euch her.</a:t>
            </a:r>
          </a:p>
          <a:p>
            <a:pPr algn="l"/>
            <a:r>
              <a:rPr lang="de-DE" b="0" i="0" dirty="0">
                <a:solidFill>
                  <a:srgbClr val="000000"/>
                </a:solidFill>
                <a:effectLst/>
                <a:latin typeface="arial" panose="020B0604020202020204" pitchFamily="34" charset="0"/>
              </a:rPr>
              <a:t>Wer glücklich ist wie wir, dem ziemt nur eins:</a:t>
            </a:r>
          </a:p>
          <a:p>
            <a:pPr algn="l"/>
            <a:r>
              <a:rPr lang="de-DE" b="0" i="0" dirty="0">
                <a:solidFill>
                  <a:srgbClr val="000000"/>
                </a:solidFill>
                <a:effectLst/>
                <a:latin typeface="arial" panose="020B0604020202020204" pitchFamily="34" charset="0"/>
              </a:rPr>
              <a:t>schweigen und tanzen!</a:t>
            </a:r>
          </a:p>
          <a:p>
            <a:br>
              <a:rPr lang="de-DE" dirty="0"/>
            </a:br>
            <a:endParaRPr lang="el-GR" dirty="0"/>
          </a:p>
        </p:txBody>
      </p:sp>
      <p:sp>
        <p:nvSpPr>
          <p:cNvPr id="4" name="Θέση περιεχομένου 3">
            <a:extLst>
              <a:ext uri="{FF2B5EF4-FFF2-40B4-BE49-F238E27FC236}">
                <a16:creationId xmlns:a16="http://schemas.microsoft.com/office/drawing/2014/main" id="{0714596B-7658-AA00-70F4-FAA60392E0B0}"/>
              </a:ext>
            </a:extLst>
          </p:cNvPr>
          <p:cNvSpPr>
            <a:spLocks noGrp="1"/>
          </p:cNvSpPr>
          <p:nvPr>
            <p:ph sz="half" idx="2"/>
          </p:nvPr>
        </p:nvSpPr>
        <p:spPr/>
        <p:txBody>
          <a:bodyPr>
            <a:normAutofit fontScale="85000" lnSpcReduction="10000"/>
          </a:bodyPr>
          <a:lstStyle/>
          <a:p>
            <a:pPr algn="ctr"/>
            <a:r>
              <a:rPr lang="de-DE" b="0" i="1" dirty="0">
                <a:solidFill>
                  <a:srgbClr val="000000"/>
                </a:solidFill>
                <a:effectLst/>
                <a:latin typeface="arial" panose="020B0604020202020204" pitchFamily="34" charset="0"/>
              </a:rPr>
              <a:t>Sie tut noch einige Schritte des angespanntesten Triumphes und stürzt zusammen.</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zu ihr. Elektra liegt starr. </a:t>
            </a: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läuft an die Tür des Hauses, schlägt daran.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Orest! Orest!</a:t>
            </a:r>
          </a:p>
          <a:p>
            <a:pPr algn="ctr"/>
            <a:br>
              <a:rPr lang="de-DE" dirty="0"/>
            </a:br>
            <a:r>
              <a:rPr lang="de-DE" b="0" i="1" dirty="0">
                <a:solidFill>
                  <a:srgbClr val="000000"/>
                </a:solidFill>
                <a:effectLst/>
                <a:latin typeface="arial" panose="020B0604020202020204" pitchFamily="34" charset="0"/>
              </a:rPr>
              <a:t>Stille.</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Vorhang.</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313116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E1DF50-5364-290F-251C-2F368004E5FF}"/>
              </a:ext>
            </a:extLst>
          </p:cNvPr>
          <p:cNvSpPr>
            <a:spLocks noGrp="1"/>
          </p:cNvSpPr>
          <p:nvPr>
            <p:ph type="title"/>
          </p:nvPr>
        </p:nvSpPr>
        <p:spPr/>
        <p:txBody>
          <a:bodyPr/>
          <a:lstStyle/>
          <a:p>
            <a:r>
              <a:rPr lang="de-DE" dirty="0">
                <a:solidFill>
                  <a:srgbClr val="0070C0"/>
                </a:solidFill>
              </a:rPr>
              <a:t>Zum Tod </a:t>
            </a:r>
            <a:r>
              <a:rPr lang="de-DE" dirty="0" err="1">
                <a:solidFill>
                  <a:srgbClr val="0070C0"/>
                </a:solidFill>
              </a:rPr>
              <a:t>Elektras</a:t>
            </a:r>
            <a:r>
              <a:rPr lang="de-DE" dirty="0">
                <a:solidFill>
                  <a:srgbClr val="0070C0"/>
                </a:solidFill>
              </a:rPr>
              <a:t>. Antinomien</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79265F52-FE20-BCAE-A626-E17A4259B9DD}"/>
              </a:ext>
            </a:extLst>
          </p:cNvPr>
          <p:cNvSpPr>
            <a:spLocks noGrp="1"/>
          </p:cNvSpPr>
          <p:nvPr>
            <p:ph idx="1"/>
          </p:nvPr>
        </p:nvSpPr>
        <p:spPr/>
        <p:txBody>
          <a:bodyPr>
            <a:normAutofit lnSpcReduction="10000"/>
          </a:bodyPr>
          <a:lstStyle/>
          <a:p>
            <a:r>
              <a:rPr lang="de-DE" dirty="0">
                <a:solidFill>
                  <a:srgbClr val="0070C0"/>
                </a:solidFill>
              </a:rPr>
              <a:t>Die </a:t>
            </a:r>
            <a:r>
              <a:rPr lang="de-DE" dirty="0" err="1">
                <a:solidFill>
                  <a:srgbClr val="0070C0"/>
                </a:solidFill>
              </a:rPr>
              <a:t>Hofmannsthalsche</a:t>
            </a:r>
            <a:r>
              <a:rPr lang="de-DE" dirty="0">
                <a:solidFill>
                  <a:srgbClr val="0070C0"/>
                </a:solidFill>
              </a:rPr>
              <a:t> Elektra stirbt  - im Gegensatz zu Sophokles – am Ende des Dramas.</a:t>
            </a:r>
          </a:p>
          <a:p>
            <a:r>
              <a:rPr lang="de-DE" dirty="0">
                <a:solidFill>
                  <a:srgbClr val="0070C0"/>
                </a:solidFill>
              </a:rPr>
              <a:t>Das hängt mit der Hauptproblematik des modernen Werkes zusammen: Identität. Gewinnung des Ichs.</a:t>
            </a:r>
          </a:p>
          <a:p>
            <a:r>
              <a:rPr lang="de-DE" dirty="0">
                <a:solidFill>
                  <a:srgbClr val="0070C0"/>
                </a:solidFill>
              </a:rPr>
              <a:t>Hofmannsthal verbindet diese Problematik mit zwei Antinomie-Paaren: </a:t>
            </a:r>
            <a:r>
              <a:rPr lang="de-DE" i="1" dirty="0">
                <a:solidFill>
                  <a:srgbClr val="0070C0"/>
                </a:solidFill>
              </a:rPr>
              <a:t>Sein und Werden </a:t>
            </a:r>
            <a:r>
              <a:rPr lang="de-DE" dirty="0">
                <a:solidFill>
                  <a:srgbClr val="0070C0"/>
                </a:solidFill>
              </a:rPr>
              <a:t>und </a:t>
            </a:r>
            <a:r>
              <a:rPr lang="de-DE" i="1" dirty="0">
                <a:solidFill>
                  <a:srgbClr val="0070C0"/>
                </a:solidFill>
              </a:rPr>
              <a:t>Wort - Tat .</a:t>
            </a:r>
          </a:p>
          <a:p>
            <a:r>
              <a:rPr lang="de-DE" dirty="0">
                <a:solidFill>
                  <a:srgbClr val="0070C0"/>
                </a:solidFill>
              </a:rPr>
              <a:t>Elektra vertritt das Sein. Sie entwickelt sich nicht, sie ändert sich nicht. Sie bleibt dem Vater treu, und will/kann nicht vergessen. Auf diesem Weg will sie ihre Menschlichkeit bewahren. Sie will Elektra bleiben. Dadurch verliert sie aber sich selbst, denn „Beharren</a:t>
            </a:r>
            <a:r>
              <a:rPr lang="de-DE" b="0" i="0" dirty="0">
                <a:solidFill>
                  <a:srgbClr val="0070C0"/>
                </a:solidFill>
                <a:effectLst/>
                <a:latin typeface="chm-serif"/>
              </a:rPr>
              <a:t> ist Erstarren und Tod. Wer  leben will, muss über sich selber hinwegkommen, muss sich verwandeln: er muss vergessen. Und dennoch ist ans Beharren, ans Nichtvergessen, an die Treue alle menschliche Würde geknüpft.» (Hofmannsthal an </a:t>
            </a:r>
            <a:r>
              <a:rPr lang="de-DE" b="0" i="0" dirty="0" err="1">
                <a:solidFill>
                  <a:srgbClr val="0070C0"/>
                </a:solidFill>
                <a:effectLst/>
                <a:latin typeface="chm-serif"/>
              </a:rPr>
              <a:t>Strauss</a:t>
            </a:r>
            <a:r>
              <a:rPr lang="de-DE" b="0" i="0" dirty="0">
                <a:solidFill>
                  <a:srgbClr val="0070C0"/>
                </a:solidFill>
                <a:effectLst/>
                <a:latin typeface="chm-serif"/>
              </a:rPr>
              <a:t>). </a:t>
            </a:r>
          </a:p>
          <a:p>
            <a:r>
              <a:rPr lang="de-DE" dirty="0">
                <a:solidFill>
                  <a:srgbClr val="0070C0"/>
                </a:solidFill>
              </a:rPr>
              <a:t>Der Tod </a:t>
            </a:r>
            <a:r>
              <a:rPr lang="de-DE" dirty="0" err="1">
                <a:solidFill>
                  <a:srgbClr val="0070C0"/>
                </a:solidFill>
              </a:rPr>
              <a:t>Elektras</a:t>
            </a:r>
            <a:r>
              <a:rPr lang="de-DE" dirty="0">
                <a:solidFill>
                  <a:srgbClr val="0070C0"/>
                </a:solidFill>
              </a:rPr>
              <a:t> symbolisiert ihr Scheitern, sich mit dem Leben zu verbinden. Zugleich aber das Absolute der menschlichen Würde. So ist er ein antinomischer Tod.</a:t>
            </a:r>
          </a:p>
          <a:p>
            <a:endParaRPr lang="el-GR" dirty="0">
              <a:solidFill>
                <a:srgbClr val="0070C0"/>
              </a:solidFill>
            </a:endParaRPr>
          </a:p>
        </p:txBody>
      </p:sp>
    </p:spTree>
    <p:extLst>
      <p:ext uri="{BB962C8B-B14F-4D97-AF65-F5344CB8AC3E}">
        <p14:creationId xmlns:p14="http://schemas.microsoft.com/office/powerpoint/2010/main" val="1571517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754151-FB9D-614F-695E-CDB6DCD9E55E}"/>
              </a:ext>
            </a:extLst>
          </p:cNvPr>
          <p:cNvSpPr>
            <a:spLocks noGrp="1"/>
          </p:cNvSpPr>
          <p:nvPr>
            <p:ph type="title"/>
          </p:nvPr>
        </p:nvSpPr>
        <p:spPr/>
        <p:txBody>
          <a:bodyPr/>
          <a:lstStyle/>
          <a:p>
            <a:r>
              <a:rPr lang="de-DE" dirty="0">
                <a:solidFill>
                  <a:srgbClr val="0070C0"/>
                </a:solidFill>
              </a:rPr>
              <a:t>Antinomien (weiter)</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9E7A3384-42FC-9031-34A5-1DE7506E0B18}"/>
              </a:ext>
            </a:extLst>
          </p:cNvPr>
          <p:cNvSpPr>
            <a:spLocks noGrp="1"/>
          </p:cNvSpPr>
          <p:nvPr>
            <p:ph idx="1"/>
          </p:nvPr>
        </p:nvSpPr>
        <p:spPr/>
        <p:txBody>
          <a:bodyPr>
            <a:normAutofit lnSpcReduction="10000"/>
          </a:bodyPr>
          <a:lstStyle/>
          <a:p>
            <a:r>
              <a:rPr lang="de-DE" dirty="0">
                <a:solidFill>
                  <a:srgbClr val="0070C0"/>
                </a:solidFill>
              </a:rPr>
              <a:t>Elektra vertritt das Wort. Sie spricht ständig von der Tat, sie visioniert sie, sie nimmt sie sprachlich vorweg, aber sie kann sie nicht tun. Sie bleibt bis zum Ende im Bereich des Wortes. </a:t>
            </a:r>
          </a:p>
          <a:p>
            <a:r>
              <a:rPr lang="de-DE" dirty="0">
                <a:solidFill>
                  <a:srgbClr val="0070C0"/>
                </a:solidFill>
              </a:rPr>
              <a:t>Aber der Mensch, so Hofmannsthal, gewinnt seine Identität, indem er etwas tut. Das erkennt Elektra erst am Ende, als es zu spät ist.  So rühmt sie den Täter (Orestes). Sie verabsolutiert die Wichtigkeit der Tat als die einzige Rettung und Erlösung der Seele. Das Wort bezeichnet sie als „ohnmächtige Luft“.</a:t>
            </a:r>
          </a:p>
          <a:p>
            <a:r>
              <a:rPr lang="de-DE" dirty="0">
                <a:solidFill>
                  <a:srgbClr val="0070C0"/>
                </a:solidFill>
              </a:rPr>
              <a:t>Der Täter Orest wird zwar von allen gerühmt,  bleibt aber bis zum Ende eine Figur ohne Tiefe. </a:t>
            </a:r>
          </a:p>
          <a:p>
            <a:r>
              <a:rPr lang="de-DE" dirty="0">
                <a:solidFill>
                  <a:srgbClr val="0070C0"/>
                </a:solidFill>
              </a:rPr>
              <a:t>Die Eigentliche „Heldin“ des Dramas bleibt Elektra. </a:t>
            </a:r>
          </a:p>
          <a:p>
            <a:endParaRPr lang="de-DE" dirty="0">
              <a:solidFill>
                <a:srgbClr val="0070C0"/>
              </a:solidFill>
            </a:endParaRPr>
          </a:p>
          <a:p>
            <a:r>
              <a:rPr lang="de-DE" dirty="0">
                <a:solidFill>
                  <a:srgbClr val="0070C0"/>
                </a:solidFill>
              </a:rPr>
              <a:t>Vgl. auch das Dokument „14. </a:t>
            </a:r>
            <a:r>
              <a:rPr lang="de-DE" dirty="0" err="1">
                <a:solidFill>
                  <a:srgbClr val="0070C0"/>
                </a:solidFill>
              </a:rPr>
              <a:t>Antonopoulou_Kurze</a:t>
            </a:r>
            <a:r>
              <a:rPr lang="de-DE" dirty="0">
                <a:solidFill>
                  <a:srgbClr val="0070C0"/>
                </a:solidFill>
              </a:rPr>
              <a:t> Notiz zu Hofmannsthals </a:t>
            </a:r>
            <a:r>
              <a:rPr lang="de-DE" i="1" dirty="0">
                <a:solidFill>
                  <a:srgbClr val="0070C0"/>
                </a:solidFill>
              </a:rPr>
              <a:t>Elektra</a:t>
            </a:r>
            <a:r>
              <a:rPr lang="de-DE" dirty="0">
                <a:solidFill>
                  <a:srgbClr val="0070C0"/>
                </a:solidFill>
              </a:rPr>
              <a:t>“ (e-</a:t>
            </a:r>
            <a:r>
              <a:rPr lang="de-DE" dirty="0" err="1">
                <a:solidFill>
                  <a:srgbClr val="0070C0"/>
                </a:solidFill>
              </a:rPr>
              <a:t>class</a:t>
            </a:r>
            <a:r>
              <a:rPr lang="de-DE" dirty="0">
                <a:solidFill>
                  <a:srgbClr val="0070C0"/>
                </a:solidFill>
              </a:rPr>
              <a:t>). Dort auch eine kurze abschließende Gegenüberstellung der </a:t>
            </a:r>
            <a:r>
              <a:rPr lang="de-DE" i="1" dirty="0">
                <a:solidFill>
                  <a:srgbClr val="0070C0"/>
                </a:solidFill>
              </a:rPr>
              <a:t>Elektra </a:t>
            </a:r>
            <a:r>
              <a:rPr lang="de-DE" dirty="0">
                <a:solidFill>
                  <a:srgbClr val="0070C0"/>
                </a:solidFill>
              </a:rPr>
              <a:t>von Sophokles und Hofmannsthal</a:t>
            </a:r>
            <a:endParaRPr lang="el-GR" dirty="0">
              <a:solidFill>
                <a:srgbClr val="0070C0"/>
              </a:solidFill>
            </a:endParaRPr>
          </a:p>
        </p:txBody>
      </p:sp>
    </p:spTree>
    <p:extLst>
      <p:ext uri="{BB962C8B-B14F-4D97-AF65-F5344CB8AC3E}">
        <p14:creationId xmlns:p14="http://schemas.microsoft.com/office/powerpoint/2010/main" val="1629165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9DE0C7-314F-4A56-4CE5-B1BDEBCE514E}"/>
              </a:ext>
            </a:extLst>
          </p:cNvPr>
          <p:cNvSpPr>
            <a:spLocks noGrp="1"/>
          </p:cNvSpPr>
          <p:nvPr>
            <p:ph type="title"/>
          </p:nvPr>
        </p:nvSpPr>
        <p:spPr/>
        <p:txBody>
          <a:bodyPr/>
          <a:lstStyle/>
          <a:p>
            <a:r>
              <a:rPr lang="de-DE" dirty="0"/>
              <a:t>Die </a:t>
            </a:r>
            <a:r>
              <a:rPr lang="de-DE" dirty="0" err="1"/>
              <a:t>Rachetat</a:t>
            </a:r>
            <a:endParaRPr lang="el-GR" dirty="0"/>
          </a:p>
        </p:txBody>
      </p:sp>
      <p:sp>
        <p:nvSpPr>
          <p:cNvPr id="3" name="Θέση περιεχομένου 2">
            <a:extLst>
              <a:ext uri="{FF2B5EF4-FFF2-40B4-BE49-F238E27FC236}">
                <a16:creationId xmlns:a16="http://schemas.microsoft.com/office/drawing/2014/main" id="{E81FDF4E-915C-1DD2-50AD-560A52506360}"/>
              </a:ext>
            </a:extLst>
          </p:cNvPr>
          <p:cNvSpPr>
            <a:spLocks noGrp="1"/>
          </p:cNvSpPr>
          <p:nvPr>
            <p:ph sz="half" idx="1"/>
          </p:nvPr>
        </p:nvSpPr>
        <p:spPr/>
        <p:txBody>
          <a:bodyPr>
            <a:normAutofit fontScale="77500" lnSpcReduction="20000"/>
          </a:bodyPr>
          <a:lstStyle/>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Ihr liebsten Frauen! der Männer Tagewerk</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erfüllt sich jetzt! Drum harret </a:t>
            </a:r>
            <a:r>
              <a:rPr lang="de-DE" b="1" i="0" dirty="0">
                <a:solidFill>
                  <a:srgbClr val="000000"/>
                </a:solidFill>
                <a:effectLst/>
                <a:latin typeface="arial" panose="020B0604020202020204" pitchFamily="34" charset="0"/>
              </a:rPr>
              <a:t>schweigend </a:t>
            </a:r>
            <a:r>
              <a:rPr lang="de-DE" b="0" i="0" dirty="0">
                <a:solidFill>
                  <a:srgbClr val="000000"/>
                </a:solidFill>
                <a:effectLst/>
                <a:latin typeface="arial" panose="020B0604020202020204" pitchFamily="34" charset="0"/>
              </a:rPr>
              <a:t>hier!</a:t>
            </a:r>
          </a:p>
          <a:p>
            <a:pPr algn="l"/>
            <a:r>
              <a:rPr lang="de-DE" b="1" i="0" dirty="0">
                <a:solidFill>
                  <a:srgbClr val="333333"/>
                </a:solidFill>
                <a:effectLst/>
                <a:latin typeface="arial" panose="020B0604020202020204" pitchFamily="34" charset="0"/>
              </a:rPr>
              <a:t>Eine der Frauen:</a:t>
            </a:r>
            <a:r>
              <a:rPr lang="de-DE" b="0" i="0" dirty="0">
                <a:solidFill>
                  <a:srgbClr val="000000"/>
                </a:solidFill>
                <a:effectLst/>
                <a:latin typeface="arial" panose="020B0604020202020204" pitchFamily="34" charset="0"/>
              </a:rPr>
              <a:t> Wie denn? was tun sie jetzt?</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Sie richtet zur Bestattung schon den Aschekrug,</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beide stehen dich dabei.</a:t>
            </a:r>
          </a:p>
          <a:p>
            <a:pPr algn="l"/>
            <a:r>
              <a:rPr lang="de-DE" b="1" i="0" dirty="0">
                <a:solidFill>
                  <a:srgbClr val="333333"/>
                </a:solidFill>
                <a:effectLst/>
                <a:latin typeface="arial" panose="020B0604020202020204" pitchFamily="34" charset="0"/>
              </a:rPr>
              <a:t>Eine der Frauen:</a:t>
            </a:r>
            <a:r>
              <a:rPr lang="de-DE" b="0" i="0" dirty="0">
                <a:solidFill>
                  <a:srgbClr val="000000"/>
                </a:solidFill>
                <a:effectLst/>
                <a:latin typeface="arial" panose="020B0604020202020204" pitchFamily="34" charset="0"/>
              </a:rPr>
              <a:t> Und warum eiltest du heraus?</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Zu wachen,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Aigisth</a:t>
            </a:r>
            <a:r>
              <a:rPr lang="de-DE" b="0" i="0" dirty="0">
                <a:solidFill>
                  <a:srgbClr val="000000"/>
                </a:solidFill>
                <a:effectLst/>
                <a:latin typeface="arial" panose="020B0604020202020204" pitchFamily="34" charset="0"/>
              </a:rPr>
              <a:t> nicht unbemerkt das Haus betritt!</a:t>
            </a:r>
          </a:p>
          <a:p>
            <a:endParaRPr lang="el-GR" dirty="0"/>
          </a:p>
        </p:txBody>
      </p:sp>
      <p:sp>
        <p:nvSpPr>
          <p:cNvPr id="4" name="Θέση περιεχομένου 3">
            <a:extLst>
              <a:ext uri="{FF2B5EF4-FFF2-40B4-BE49-F238E27FC236}">
                <a16:creationId xmlns:a16="http://schemas.microsoft.com/office/drawing/2014/main" id="{CF85F4D9-B66B-7527-1B4F-01E2311D84A4}"/>
              </a:ext>
            </a:extLst>
          </p:cNvPr>
          <p:cNvSpPr>
            <a:spLocks noGrp="1"/>
          </p:cNvSpPr>
          <p:nvPr>
            <p:ph sz="half" idx="2"/>
          </p:nvPr>
        </p:nvSpPr>
        <p:spPr/>
        <p:txBody>
          <a:bodyPr>
            <a:normAutofit fontScale="77500" lnSpcReduction="20000"/>
          </a:bodyPr>
          <a:lstStyle/>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(im Haus)</a:t>
            </a:r>
          </a:p>
          <a:p>
            <a:pPr algn="l"/>
            <a:br>
              <a:rPr lang="de-DE" b="0"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Weh mir! O Haus, von Freunden leer,</a:t>
            </a:r>
            <a:br>
              <a:rPr lang="de-DE" b="1"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doch angefüllt mit Mördern überall!</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Es schreit wer drinnen! Hört ihr nichts, ihr Lieben?</a:t>
            </a:r>
          </a:p>
          <a:p>
            <a:pPr algn="l"/>
            <a:r>
              <a:rPr lang="de-DE" b="1" i="0" dirty="0">
                <a:solidFill>
                  <a:srgbClr val="333333"/>
                </a:solidFill>
                <a:effectLst/>
                <a:latin typeface="arial" panose="020B0604020202020204" pitchFamily="34" charset="0"/>
              </a:rPr>
              <a:t>Chor:</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Das Unerhörte hörte ich,</a:t>
            </a:r>
            <a:br>
              <a:rPr lang="de-DE" b="1" i="0" dirty="0">
                <a:solidFill>
                  <a:srgbClr val="000000"/>
                </a:solidFill>
                <a:effectLst/>
                <a:latin typeface="arial" panose="020B0604020202020204" pitchFamily="34" charset="0"/>
              </a:rPr>
            </a:br>
            <a:r>
              <a:rPr lang="de-DE" b="1" i="0" dirty="0" err="1">
                <a:solidFill>
                  <a:srgbClr val="000000"/>
                </a:solidFill>
                <a:effectLst/>
                <a:latin typeface="arial" panose="020B0604020202020204" pitchFamily="34" charset="0"/>
              </a:rPr>
              <a:t>daß</a:t>
            </a:r>
            <a:r>
              <a:rPr lang="de-DE" b="1" i="0" dirty="0">
                <a:solidFill>
                  <a:srgbClr val="000000"/>
                </a:solidFill>
                <a:effectLst/>
                <a:latin typeface="arial" panose="020B0604020202020204" pitchFamily="34" charset="0"/>
              </a:rPr>
              <a:t> Schauer mich ergreift!</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Wehe! – </a:t>
            </a:r>
            <a:r>
              <a:rPr lang="de-DE" b="1" i="0" dirty="0" err="1">
                <a:solidFill>
                  <a:srgbClr val="000000"/>
                </a:solidFill>
                <a:effectLst/>
                <a:latin typeface="arial" panose="020B0604020202020204" pitchFamily="34" charset="0"/>
              </a:rPr>
              <a:t>Aigisthos</a:t>
            </a:r>
            <a:r>
              <a:rPr lang="de-DE" b="1" i="0" dirty="0">
                <a:solidFill>
                  <a:srgbClr val="000000"/>
                </a:solidFill>
                <a:effectLst/>
                <a:latin typeface="arial" panose="020B0604020202020204" pitchFamily="34" charset="0"/>
              </a:rPr>
              <a:t>, wo bist du nur</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Gib acht! Es schreit schon wieder!</a:t>
            </a:r>
          </a:p>
          <a:p>
            <a:pPr marL="0" indent="0" algn="l">
              <a:buNone/>
            </a:pPr>
            <a:r>
              <a:rPr lang="de-DE" b="1" i="0" dirty="0" err="1">
                <a:solidFill>
                  <a:srgbClr val="333333"/>
                </a:solidFill>
                <a:effectLst/>
                <a:latin typeface="arial" panose="020B0604020202020204" pitchFamily="34" charset="0"/>
              </a:rPr>
              <a:t>Klytaimnestra</a:t>
            </a:r>
            <a:r>
              <a:rPr lang="de-DE" b="1" dirty="0">
                <a:solidFill>
                  <a:srgbClr val="333333"/>
                </a:solidFill>
                <a:latin typeface="arial" panose="020B0604020202020204" pitchFamily="34" charset="0"/>
              </a:rPr>
              <a:t>: </a:t>
            </a:r>
            <a:r>
              <a:rPr lang="de-DE" b="1" i="0" dirty="0">
                <a:solidFill>
                  <a:srgbClr val="000000"/>
                </a:solidFill>
                <a:effectLst/>
                <a:latin typeface="arial" panose="020B0604020202020204" pitchFamily="34" charset="0"/>
              </a:rPr>
              <a:t>O Kind, mein liebstes Kind!</a:t>
            </a:r>
            <a:br>
              <a:rPr lang="de-DE" b="1"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Erbarm dich deiner Mutter!</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Doch erbarmtest du dich seiner nicht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auch nicht seines Vaters!</a:t>
            </a:r>
          </a:p>
          <a:p>
            <a:endParaRPr lang="el-GR" dirty="0"/>
          </a:p>
        </p:txBody>
      </p:sp>
    </p:spTree>
    <p:extLst>
      <p:ext uri="{BB962C8B-B14F-4D97-AF65-F5344CB8AC3E}">
        <p14:creationId xmlns:p14="http://schemas.microsoft.com/office/powerpoint/2010/main" val="32371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95353E-B339-A004-E683-04E3ECD70FDA}"/>
              </a:ext>
            </a:extLst>
          </p:cNvPr>
          <p:cNvSpPr>
            <a:spLocks noGrp="1"/>
          </p:cNvSpPr>
          <p:nvPr>
            <p:ph type="title"/>
          </p:nvPr>
        </p:nvSpPr>
        <p:spPr/>
        <p:txBody>
          <a:bodyPr/>
          <a:lstStyle/>
          <a:p>
            <a:r>
              <a:rPr lang="de-DE" dirty="0"/>
              <a:t>Die </a:t>
            </a:r>
            <a:r>
              <a:rPr lang="de-DE" dirty="0" err="1"/>
              <a:t>Rachetat</a:t>
            </a:r>
            <a:endParaRPr lang="el-GR" dirty="0"/>
          </a:p>
        </p:txBody>
      </p:sp>
      <p:sp>
        <p:nvSpPr>
          <p:cNvPr id="3" name="Θέση περιεχομένου 2">
            <a:extLst>
              <a:ext uri="{FF2B5EF4-FFF2-40B4-BE49-F238E27FC236}">
                <a16:creationId xmlns:a16="http://schemas.microsoft.com/office/drawing/2014/main" id="{43753FA3-3D07-59E7-C79C-D099D01DF3F6}"/>
              </a:ext>
            </a:extLst>
          </p:cNvPr>
          <p:cNvSpPr>
            <a:spLocks noGrp="1"/>
          </p:cNvSpPr>
          <p:nvPr>
            <p:ph sz="half" idx="1"/>
          </p:nvPr>
        </p:nvSpPr>
        <p:spPr/>
        <p:txBody>
          <a:bodyPr>
            <a:normAutofit fontScale="92500" lnSpcReduction="20000"/>
          </a:bodyPr>
          <a:lstStyle/>
          <a:p>
            <a:pPr algn="l"/>
            <a:r>
              <a:rPr lang="de-DE" b="1" i="0" dirty="0">
                <a:solidFill>
                  <a:srgbClr val="333333"/>
                </a:solidFill>
                <a:effectLst/>
                <a:latin typeface="arial" panose="020B0604020202020204" pitchFamily="34" charset="0"/>
              </a:rPr>
              <a:t>Chor:</a:t>
            </a:r>
            <a:r>
              <a:rPr lang="de-DE" b="0" i="0" dirty="0">
                <a:solidFill>
                  <a:srgbClr val="000000"/>
                </a:solidFill>
                <a:effectLst/>
                <a:latin typeface="arial" panose="020B0604020202020204" pitchFamily="34" charset="0"/>
              </a:rPr>
              <a:t> O Stadt! O Stamm, verlorener!</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Im Todeshauch wirst du vertilgt, vertilgt!</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Wehe, nun trifft es mich</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(sehr heftig)</a:t>
            </a:r>
            <a:br>
              <a:rPr lang="de-DE" b="0"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Stoße doppelt zu, wenn du nur kannst</a:t>
            </a:r>
            <a:r>
              <a:rPr lang="de-DE" b="0" i="0" dirty="0">
                <a:solidFill>
                  <a:srgbClr val="000000"/>
                </a:solidFill>
                <a:effectLst/>
                <a:latin typeface="arial" panose="020B0604020202020204" pitchFamily="34" charset="0"/>
              </a:rPr>
              <a:t>!</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Weh mir, noch einmal!</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Träf's</a:t>
            </a:r>
            <a:r>
              <a:rPr lang="de-DE" b="0" i="0" dirty="0">
                <a:solidFill>
                  <a:srgbClr val="000000"/>
                </a:solidFill>
                <a:effectLst/>
                <a:latin typeface="arial" panose="020B0604020202020204" pitchFamily="34" charset="0"/>
              </a:rPr>
              <a:t> doch </a:t>
            </a:r>
            <a:r>
              <a:rPr lang="de-DE" b="0" i="0" dirty="0" err="1">
                <a:solidFill>
                  <a:srgbClr val="000000"/>
                </a:solidFill>
                <a:effectLst/>
                <a:latin typeface="arial" panose="020B0604020202020204" pitchFamily="34" charset="0"/>
              </a:rPr>
              <a:t>Aigisth</a:t>
            </a:r>
            <a:r>
              <a:rPr lang="de-DE" b="0" i="0" dirty="0">
                <a:solidFill>
                  <a:srgbClr val="000000"/>
                </a:solidFill>
                <a:effectLst/>
                <a:latin typeface="arial" panose="020B0604020202020204" pitchFamily="34" charset="0"/>
              </a:rPr>
              <a:t> zugleich!</a:t>
            </a:r>
          </a:p>
          <a:p>
            <a:pPr algn="l"/>
            <a:r>
              <a:rPr lang="de-DE" b="1" i="0" dirty="0">
                <a:solidFill>
                  <a:srgbClr val="333333"/>
                </a:solidFill>
                <a:effectLst/>
                <a:latin typeface="arial" panose="020B0604020202020204" pitchFamily="34" charset="0"/>
              </a:rPr>
              <a:t>Chor:</a:t>
            </a:r>
            <a:r>
              <a:rPr lang="de-DE" b="0" i="0" dirty="0">
                <a:solidFill>
                  <a:srgbClr val="000000"/>
                </a:solidFill>
                <a:effectLst/>
                <a:latin typeface="arial" panose="020B0604020202020204" pitchFamily="34" charset="0"/>
              </a:rPr>
              <a:t> Der Fluch vollendet sich!</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Es leben die, die tief die Erde birgt!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Denn sühnend fließt des Blutes</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reicher Quell den längst Gestorbenen!</a:t>
            </a:r>
          </a:p>
          <a:p>
            <a:br>
              <a:rPr lang="de-DE" dirty="0"/>
            </a:br>
            <a:endParaRPr lang="el-GR" dirty="0"/>
          </a:p>
        </p:txBody>
      </p:sp>
      <p:sp>
        <p:nvSpPr>
          <p:cNvPr id="4" name="Θέση περιεχομένου 3">
            <a:extLst>
              <a:ext uri="{FF2B5EF4-FFF2-40B4-BE49-F238E27FC236}">
                <a16:creationId xmlns:a16="http://schemas.microsoft.com/office/drawing/2014/main" id="{00746F71-E13C-FAAA-F8E1-FC8137C8C50C}"/>
              </a:ext>
            </a:extLst>
          </p:cNvPr>
          <p:cNvSpPr>
            <a:spLocks noGrp="1"/>
          </p:cNvSpPr>
          <p:nvPr>
            <p:ph sz="half" idx="2"/>
          </p:nvPr>
        </p:nvSpPr>
        <p:spPr/>
        <p:txBody>
          <a:bodyPr>
            <a:normAutofit fontScale="92500" lnSpcReduction="20000"/>
          </a:bodyPr>
          <a:lstStyle/>
          <a:p>
            <a:br>
              <a:rPr lang="de-DE" dirty="0"/>
            </a:br>
            <a:r>
              <a:rPr lang="de-DE" b="0" i="1" dirty="0">
                <a:solidFill>
                  <a:srgbClr val="000000"/>
                </a:solidFill>
                <a:effectLst/>
                <a:latin typeface="arial" panose="020B0604020202020204" pitchFamily="34" charset="0"/>
              </a:rPr>
              <a:t>(Orest der Alte und kommen aus dem Haus)</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Im Hause recht,</a:t>
            </a:r>
            <a:br>
              <a:rPr lang="de-DE" b="1"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wenn Apoll den rechten Spruch getan</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Die Mutter tot?</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Tot liegt die Unselige! Befürchte nicht,</a:t>
            </a:r>
            <a:br>
              <a:rPr lang="de-DE" b="0" i="0" dirty="0">
                <a:solidFill>
                  <a:srgbClr val="000000"/>
                </a:solidFill>
                <a:effectLst/>
                <a:latin typeface="arial" panose="020B0604020202020204" pitchFamily="34" charset="0"/>
              </a:rPr>
            </a:b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dich der Mutter böser Sinn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noch länger schamlos schänden soll!</a:t>
            </a:r>
          </a:p>
          <a:p>
            <a:pPr algn="l"/>
            <a:r>
              <a:rPr lang="de-DE" dirty="0">
                <a:solidFill>
                  <a:srgbClr val="0070C0"/>
                </a:solidFill>
                <a:latin typeface="arial" panose="020B0604020202020204" pitchFamily="34" charset="0"/>
              </a:rPr>
              <a:t>Hier spricht wieder die hassende  Elektra. Die liebende Elektra der Erkennungsszene ist nicht mehr da. Die Notwendigkeit der Rache zwingt Elektra zur Härte. In der Schlussszene dominiert wieder der  Hass. </a:t>
            </a:r>
            <a:endParaRPr lang="de-DE" b="0" i="0" dirty="0">
              <a:solidFill>
                <a:srgbClr val="0070C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1896785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CD5461-2806-1251-52AE-6BB33732FCF1}"/>
              </a:ext>
            </a:extLst>
          </p:cNvPr>
          <p:cNvSpPr>
            <a:spLocks noGrp="1"/>
          </p:cNvSpPr>
          <p:nvPr>
            <p:ph type="title"/>
          </p:nvPr>
        </p:nvSpPr>
        <p:spPr/>
        <p:txBody>
          <a:bodyPr/>
          <a:lstStyle/>
          <a:p>
            <a:r>
              <a:rPr lang="de-DE" dirty="0" err="1"/>
              <a:t>Ägisth</a:t>
            </a:r>
            <a:r>
              <a:rPr lang="de-DE" dirty="0"/>
              <a:t> – Elektra (Täuschung)</a:t>
            </a:r>
            <a:endParaRPr lang="el-GR" dirty="0"/>
          </a:p>
        </p:txBody>
      </p:sp>
      <p:sp>
        <p:nvSpPr>
          <p:cNvPr id="3" name="Θέση περιεχομένου 2">
            <a:extLst>
              <a:ext uri="{FF2B5EF4-FFF2-40B4-BE49-F238E27FC236}">
                <a16:creationId xmlns:a16="http://schemas.microsoft.com/office/drawing/2014/main" id="{F67CCFC4-F2BC-4C64-AE34-E008C8E2EEDF}"/>
              </a:ext>
            </a:extLst>
          </p:cNvPr>
          <p:cNvSpPr>
            <a:spLocks noGrp="1"/>
          </p:cNvSpPr>
          <p:nvPr>
            <p:ph sz="half" idx="1"/>
          </p:nvPr>
        </p:nvSpPr>
        <p:spPr/>
        <p:txBody>
          <a:bodyPr>
            <a:normAutofit fontScale="92500" lnSpcReduction="20000"/>
          </a:bodyPr>
          <a:lstStyle/>
          <a:p>
            <a:pPr algn="l"/>
            <a:r>
              <a:rPr lang="de-DE" b="1" i="0" dirty="0">
                <a:solidFill>
                  <a:srgbClr val="333333"/>
                </a:solidFill>
                <a:effectLst/>
                <a:latin typeface="arial" panose="020B0604020202020204" pitchFamily="34" charset="0"/>
              </a:rPr>
              <a:t>Chor:</a:t>
            </a:r>
            <a:r>
              <a:rPr lang="de-DE" b="0" i="0" dirty="0">
                <a:solidFill>
                  <a:srgbClr val="000000"/>
                </a:solidFill>
                <a:effectLst/>
                <a:latin typeface="arial" panose="020B0604020202020204" pitchFamily="34" charset="0"/>
              </a:rPr>
              <a:t> Seid ruhig! </a:t>
            </a:r>
            <a:r>
              <a:rPr lang="de-DE" b="1" i="0" dirty="0" err="1">
                <a:solidFill>
                  <a:srgbClr val="000000"/>
                </a:solidFill>
                <a:effectLst/>
                <a:latin typeface="arial" panose="020B0604020202020204" pitchFamily="34" charset="0"/>
              </a:rPr>
              <a:t>Aigisthos</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seh</a:t>
            </a:r>
            <a:r>
              <a:rPr lang="de-DE" b="0" i="0" dirty="0">
                <a:solidFill>
                  <a:srgbClr val="000000"/>
                </a:solidFill>
                <a:effectLst/>
                <a:latin typeface="arial" panose="020B0604020202020204" pitchFamily="34" charset="0"/>
              </a:rPr>
              <a:t> ich </a:t>
            </a:r>
            <a:r>
              <a:rPr lang="de-DE" b="0" i="0" dirty="0" err="1">
                <a:solidFill>
                  <a:srgbClr val="000000"/>
                </a:solidFill>
                <a:effectLst/>
                <a:latin typeface="arial" panose="020B0604020202020204" pitchFamily="34" charset="0"/>
              </a:rPr>
              <a:t>nahn</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Er kommt zur rechten Zeit!</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Schnell! eilt zurück ihr beiden!</a:t>
            </a:r>
          </a:p>
          <a:p>
            <a:r>
              <a:rPr lang="en-US" dirty="0"/>
              <a:t>[…]</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Nur Mut! wir </a:t>
            </a:r>
            <a:r>
              <a:rPr lang="de-DE" b="1" i="0" dirty="0" err="1">
                <a:solidFill>
                  <a:srgbClr val="000000"/>
                </a:solidFill>
                <a:effectLst/>
                <a:latin typeface="arial" panose="020B0604020202020204" pitchFamily="34" charset="0"/>
              </a:rPr>
              <a:t>enden's</a:t>
            </a:r>
            <a:r>
              <a:rPr lang="de-DE" b="1"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Schnell hin, wo du gedacht!</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Ich eile schon!</a:t>
            </a:r>
          </a:p>
          <a:p>
            <a:br>
              <a:rPr lang="de-DE" dirty="0"/>
            </a:br>
            <a:endParaRPr lang="el-GR" dirty="0"/>
          </a:p>
        </p:txBody>
      </p:sp>
      <p:sp>
        <p:nvSpPr>
          <p:cNvPr id="4" name="Θέση περιεχομένου 3">
            <a:extLst>
              <a:ext uri="{FF2B5EF4-FFF2-40B4-BE49-F238E27FC236}">
                <a16:creationId xmlns:a16="http://schemas.microsoft.com/office/drawing/2014/main" id="{B302E150-1D1F-248F-21C9-B35D5FED8339}"/>
              </a:ext>
            </a:extLst>
          </p:cNvPr>
          <p:cNvSpPr>
            <a:spLocks noGrp="1"/>
          </p:cNvSpPr>
          <p:nvPr>
            <p:ph sz="half" idx="2"/>
          </p:nvPr>
        </p:nvSpPr>
        <p:spPr/>
        <p:txBody>
          <a:bodyPr>
            <a:normAutofit fontScale="92500" lnSpcReduction="20000"/>
          </a:bodyPr>
          <a:lstStyle/>
          <a:p>
            <a:pPr algn="ctr"/>
            <a:r>
              <a:rPr lang="de-DE" b="1" i="1" dirty="0">
                <a:solidFill>
                  <a:srgbClr val="000000"/>
                </a:solidFill>
                <a:effectLst/>
                <a:latin typeface="arial" panose="020B0604020202020204" pitchFamily="34" charset="0"/>
              </a:rPr>
              <a:t>(Orest geht mit dem Alten ins Haus</a:t>
            </a:r>
            <a:r>
              <a:rPr lang="de-DE" b="0" i="1" dirty="0">
                <a:solidFill>
                  <a:srgbClr val="000000"/>
                </a:solidFill>
                <a:effectLst/>
                <a:latin typeface="arial" panose="020B0604020202020204" pitchFamily="34" charset="0"/>
              </a:rPr>
              <a:t>)</a:t>
            </a:r>
            <a:endParaRPr lang="de-DE" b="0" i="0" dirty="0">
              <a:solidFill>
                <a:srgbClr val="000000"/>
              </a:solidFill>
              <a:effectLst/>
              <a:latin typeface="arial" panose="020B0604020202020204" pitchFamily="34" charset="0"/>
            </a:endParaRP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Und ich </a:t>
            </a:r>
            <a:r>
              <a:rPr lang="de-DE" b="0" i="0" dirty="0" err="1">
                <a:solidFill>
                  <a:srgbClr val="000000"/>
                </a:solidFill>
                <a:effectLst/>
                <a:latin typeface="arial" panose="020B0604020202020204" pitchFamily="34" charset="0"/>
              </a:rPr>
              <a:t>erwart</a:t>
            </a:r>
            <a:r>
              <a:rPr lang="de-DE" b="0" i="0" dirty="0">
                <a:solidFill>
                  <a:srgbClr val="000000"/>
                </a:solidFill>
                <a:effectLst/>
                <a:latin typeface="arial" panose="020B0604020202020204" pitchFamily="34" charset="0"/>
              </a:rPr>
              <a:t> ihn hier!</a:t>
            </a:r>
          </a:p>
          <a:p>
            <a:pPr algn="l"/>
            <a:r>
              <a:rPr lang="de-DE" b="0" i="0" dirty="0">
                <a:solidFill>
                  <a:srgbClr val="000000"/>
                </a:solidFill>
                <a:effectLst/>
                <a:latin typeface="arial" panose="020B0604020202020204" pitchFamily="34" charset="0"/>
              </a:rPr>
              <a:t>[…]</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Wo also sind die Fremden? </a:t>
            </a:r>
            <a:r>
              <a:rPr lang="de-DE" b="0" i="0" dirty="0">
                <a:solidFill>
                  <a:srgbClr val="000000"/>
                </a:solidFill>
                <a:effectLst/>
                <a:latin typeface="arial" panose="020B0604020202020204" pitchFamily="34" charset="0"/>
              </a:rPr>
              <a:t>Sag es mir!</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Drinnen! Denn eine liebe Wirtin trafen sie!</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Und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er tot sei, meldeten sie zuverlässig?</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Mehr noch als mit Worten wiesen sie es vor!</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So ist er da? Ich kann ihn sehn mit eignen Augen?</a:t>
            </a:r>
          </a:p>
          <a:p>
            <a:endParaRPr lang="en-US" dirty="0"/>
          </a:p>
        </p:txBody>
      </p:sp>
    </p:spTree>
    <p:extLst>
      <p:ext uri="{BB962C8B-B14F-4D97-AF65-F5344CB8AC3E}">
        <p14:creationId xmlns:p14="http://schemas.microsoft.com/office/powerpoint/2010/main" val="216935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D993D7-D9ED-B752-B7F2-B6730E265722}"/>
              </a:ext>
            </a:extLst>
          </p:cNvPr>
          <p:cNvSpPr>
            <a:spLocks noGrp="1"/>
          </p:cNvSpPr>
          <p:nvPr>
            <p:ph type="title"/>
          </p:nvPr>
        </p:nvSpPr>
        <p:spPr/>
        <p:txBody>
          <a:bodyPr/>
          <a:lstStyle/>
          <a:p>
            <a:r>
              <a:rPr lang="de-DE" dirty="0" err="1"/>
              <a:t>Ägisth</a:t>
            </a:r>
            <a:endParaRPr lang="el-GR" dirty="0"/>
          </a:p>
        </p:txBody>
      </p:sp>
      <p:sp>
        <p:nvSpPr>
          <p:cNvPr id="3" name="Θέση περιεχομένου 2">
            <a:extLst>
              <a:ext uri="{FF2B5EF4-FFF2-40B4-BE49-F238E27FC236}">
                <a16:creationId xmlns:a16="http://schemas.microsoft.com/office/drawing/2014/main" id="{5FAFEFBE-DE36-C296-01BB-3EC3F270ABF3}"/>
              </a:ext>
            </a:extLst>
          </p:cNvPr>
          <p:cNvSpPr>
            <a:spLocks noGrp="1"/>
          </p:cNvSpPr>
          <p:nvPr>
            <p:ph sz="half" idx="1"/>
          </p:nvPr>
        </p:nvSpPr>
        <p:spPr/>
        <p:txBody>
          <a:bodyPr>
            <a:normAutofit fontScale="92500" lnSpcReduction="20000"/>
          </a:bodyPr>
          <a:lstStyle/>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Als unerwünschter Anblick ist er hier!</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Ganz ungewohnt erfreust du mich!</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So freue dich! wenn dieses dir erfreulich ist!</a:t>
            </a:r>
            <a:br>
              <a:rPr lang="de-DE" b="0" i="0" dirty="0">
                <a:solidFill>
                  <a:srgbClr val="000000"/>
                </a:solidFill>
                <a:effectLst/>
                <a:latin typeface="arial" panose="020B0604020202020204" pitchFamily="34" charset="0"/>
              </a:rPr>
            </a:br>
            <a:r>
              <a:rPr lang="de-DE" b="0" i="1" dirty="0">
                <a:solidFill>
                  <a:srgbClr val="000000"/>
                </a:solidFill>
                <a:effectLst/>
                <a:latin typeface="arial" panose="020B0604020202020204" pitchFamily="34" charset="0"/>
              </a:rPr>
              <a:t>(sie weist auf das Haus)</a:t>
            </a:r>
            <a:endParaRPr lang="de-DE" b="0" i="0" dirty="0">
              <a:solidFill>
                <a:srgbClr val="000000"/>
              </a:solidFill>
              <a:effectLst/>
              <a:latin typeface="arial" panose="020B0604020202020204" pitchFamily="34" charset="0"/>
            </a:endParaRP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Schweigen gebiete ich und aufzutun die Tore</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für alle </a:t>
            </a:r>
            <a:r>
              <a:rPr lang="de-DE" b="0" i="0" dirty="0" err="1">
                <a:solidFill>
                  <a:srgbClr val="000000"/>
                </a:solidFill>
                <a:effectLst/>
                <a:latin typeface="arial" panose="020B0604020202020204" pitchFamily="34" charset="0"/>
              </a:rPr>
              <a:t>Mykener</a:t>
            </a:r>
            <a:r>
              <a:rPr lang="de-DE" b="0" i="0" dirty="0">
                <a:solidFill>
                  <a:srgbClr val="000000"/>
                </a:solidFill>
                <a:effectLst/>
                <a:latin typeface="arial" panose="020B0604020202020204" pitchFamily="34" charset="0"/>
              </a:rPr>
              <a:t> und </a:t>
            </a:r>
            <a:r>
              <a:rPr lang="de-DE" b="0" i="0" dirty="0" err="1">
                <a:solidFill>
                  <a:srgbClr val="000000"/>
                </a:solidFill>
                <a:effectLst/>
                <a:latin typeface="arial" panose="020B0604020202020204" pitchFamily="34" charset="0"/>
              </a:rPr>
              <a:t>Argeier</a:t>
            </a:r>
            <a:r>
              <a:rPr lang="de-DE" b="0" i="0" dirty="0">
                <a:solidFill>
                  <a:srgbClr val="000000"/>
                </a:solidFill>
                <a:effectLst/>
                <a:latin typeface="arial" panose="020B0604020202020204" pitchFamily="34" charset="0"/>
              </a:rPr>
              <a:t> zur Schau,</a:t>
            </a:r>
            <a:br>
              <a:rPr lang="de-DE" b="0" i="0" dirty="0">
                <a:solidFill>
                  <a:srgbClr val="000000"/>
                </a:solidFill>
                <a:effectLst/>
                <a:latin typeface="arial" panose="020B0604020202020204" pitchFamily="34" charset="0"/>
              </a:rPr>
            </a:b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wenn einer noch hoffte auf ihn, diesen Mann,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er nun, da er starb, den Zaum von mir nehme,</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nicht meiner Zucht erst bedarf,</a:t>
            </a:r>
            <a:br>
              <a:rPr lang="de-DE" b="0" i="0" dirty="0">
                <a:solidFill>
                  <a:srgbClr val="000000"/>
                </a:solidFill>
                <a:effectLst/>
                <a:latin typeface="arial" panose="020B0604020202020204" pitchFamily="34" charset="0"/>
              </a:rPr>
            </a:b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er sich vernünftig besinnt!</a:t>
            </a:r>
          </a:p>
          <a:p>
            <a:endParaRPr lang="el-GR" dirty="0"/>
          </a:p>
        </p:txBody>
      </p:sp>
      <p:sp>
        <p:nvSpPr>
          <p:cNvPr id="4" name="Θέση περιεχομένου 3">
            <a:extLst>
              <a:ext uri="{FF2B5EF4-FFF2-40B4-BE49-F238E27FC236}">
                <a16:creationId xmlns:a16="http://schemas.microsoft.com/office/drawing/2014/main" id="{9AAFE3A3-BD2E-DFDA-3AD1-B4589621D5D5}"/>
              </a:ext>
            </a:extLst>
          </p:cNvPr>
          <p:cNvSpPr>
            <a:spLocks noGrp="1"/>
          </p:cNvSpPr>
          <p:nvPr>
            <p:ph sz="half" idx="2"/>
          </p:nvPr>
        </p:nvSpPr>
        <p:spPr/>
        <p:txBody>
          <a:bodyPr>
            <a:normAutofit fontScale="92500" lnSpcReduction="20000"/>
          </a:bodyPr>
          <a:lstStyle/>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Nun, mir erfüllte sich's schon!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Denn es wies mich die Zeit zu den Stärkeren hin!</a:t>
            </a:r>
          </a:p>
          <a:p>
            <a:pPr algn="ctr"/>
            <a:r>
              <a:rPr lang="de-DE" b="0" i="1" dirty="0">
                <a:solidFill>
                  <a:srgbClr val="000000"/>
                </a:solidFill>
                <a:effectLst/>
                <a:latin typeface="arial" panose="020B0604020202020204" pitchFamily="34" charset="0"/>
              </a:rPr>
              <a:t>(</a:t>
            </a:r>
            <a:r>
              <a:rPr lang="de-DE" b="1" i="1" dirty="0">
                <a:solidFill>
                  <a:srgbClr val="000000"/>
                </a:solidFill>
                <a:effectLst/>
                <a:latin typeface="arial" panose="020B0604020202020204" pitchFamily="34" charset="0"/>
              </a:rPr>
              <a:t>Sie öffnet das Tor. Orest und der Alte treten hervor. Diener bringen die verhüllte Bahre der </a:t>
            </a:r>
            <a:r>
              <a:rPr lang="de-DE" b="1" i="1" dirty="0" err="1">
                <a:solidFill>
                  <a:srgbClr val="000000"/>
                </a:solidFill>
                <a:effectLst/>
                <a:latin typeface="arial" panose="020B0604020202020204" pitchFamily="34" charset="0"/>
              </a:rPr>
              <a:t>Klytaimnestra</a:t>
            </a:r>
            <a:r>
              <a:rPr lang="de-DE" b="1" i="1" dirty="0">
                <a:solidFill>
                  <a:srgbClr val="000000"/>
                </a:solidFill>
                <a:effectLst/>
                <a:latin typeface="arial" panose="020B0604020202020204" pitchFamily="34" charset="0"/>
              </a:rPr>
              <a:t>.)</a:t>
            </a:r>
            <a:endParaRPr lang="de-DE" b="1" i="0" dirty="0">
              <a:solidFill>
                <a:srgbClr val="000000"/>
              </a:solidFill>
              <a:effectLst/>
              <a:latin typeface="arial" panose="020B0604020202020204" pitchFamily="34" charset="0"/>
            </a:endParaRP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O Zeus, welch froher Anblick, wenn ohne Götterneid er fiel!</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Beschaut ihn aber Nemesis, so schweig ich gern!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Zieht die Verhüllung ganz hinweg vor unsren Augen,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damit verwandtes Blut auch meiner Klagen Teil empfängt!</a:t>
            </a:r>
          </a:p>
          <a:p>
            <a:endParaRPr lang="el-GR" dirty="0"/>
          </a:p>
        </p:txBody>
      </p:sp>
    </p:spTree>
    <p:extLst>
      <p:ext uri="{BB962C8B-B14F-4D97-AF65-F5344CB8AC3E}">
        <p14:creationId xmlns:p14="http://schemas.microsoft.com/office/powerpoint/2010/main" val="1333065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D10137-51E0-9D1F-8080-41C03091405D}"/>
              </a:ext>
            </a:extLst>
          </p:cNvPr>
          <p:cNvSpPr>
            <a:spLocks noGrp="1"/>
          </p:cNvSpPr>
          <p:nvPr>
            <p:ph type="title"/>
          </p:nvPr>
        </p:nvSpPr>
        <p:spPr/>
        <p:txBody>
          <a:bodyPr/>
          <a:lstStyle/>
          <a:p>
            <a:r>
              <a:rPr lang="de-DE" dirty="0" err="1"/>
              <a:t>Ägisth</a:t>
            </a:r>
            <a:endParaRPr lang="el-GR" dirty="0"/>
          </a:p>
        </p:txBody>
      </p:sp>
      <p:sp>
        <p:nvSpPr>
          <p:cNvPr id="3" name="Θέση περιεχομένου 2">
            <a:extLst>
              <a:ext uri="{FF2B5EF4-FFF2-40B4-BE49-F238E27FC236}">
                <a16:creationId xmlns:a16="http://schemas.microsoft.com/office/drawing/2014/main" id="{758EAA80-26FE-AFF6-CBBF-DFF3F8351067}"/>
              </a:ext>
            </a:extLst>
          </p:cNvPr>
          <p:cNvSpPr>
            <a:spLocks noGrp="1"/>
          </p:cNvSpPr>
          <p:nvPr>
            <p:ph sz="half" idx="1"/>
          </p:nvPr>
        </p:nvSpPr>
        <p:spPr/>
        <p:txBody>
          <a:bodyPr>
            <a:normAutofit fontScale="85000" lnSpcReduction="10000"/>
          </a:bodyPr>
          <a:lstStyle/>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Zieh du sie selber weg</a:t>
            </a:r>
            <a:r>
              <a:rPr lang="de-DE" b="0" i="0" dirty="0">
                <a:solidFill>
                  <a:srgbClr val="000000"/>
                </a:solidFill>
                <a:effectLst/>
                <a:latin typeface="arial" panose="020B0604020202020204" pitchFamily="34" charset="0"/>
              </a:rPr>
              <a:t>! nicht mir, nein dir kommt's zu,</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dies hier zu sehn und liebreich anzusprechen!</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Nun, du rätst gut, und ich will folgen!</a:t>
            </a:r>
            <a:br>
              <a:rPr lang="de-DE" b="0" i="0" dirty="0">
                <a:solidFill>
                  <a:srgbClr val="000000"/>
                </a:solidFill>
                <a:effectLst/>
                <a:latin typeface="arial" panose="020B0604020202020204" pitchFamily="34" charset="0"/>
              </a:rPr>
            </a:br>
            <a:r>
              <a:rPr lang="de-DE" b="0" i="1" dirty="0">
                <a:solidFill>
                  <a:srgbClr val="000000"/>
                </a:solidFill>
                <a:effectLst/>
                <a:latin typeface="arial" panose="020B0604020202020204" pitchFamily="34" charset="0"/>
              </a:rPr>
              <a:t>(zu Elektra gewendet)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Ist </a:t>
            </a:r>
            <a:r>
              <a:rPr lang="de-DE" b="0" i="0" dirty="0" err="1">
                <a:solidFill>
                  <a:srgbClr val="000000"/>
                </a:solidFill>
                <a:effectLst/>
                <a:latin typeface="arial" panose="020B0604020202020204" pitchFamily="34" charset="0"/>
              </a:rPr>
              <a:t>Klytaimnestra</a:t>
            </a:r>
            <a:r>
              <a:rPr lang="de-DE" b="0" i="0" dirty="0">
                <a:solidFill>
                  <a:srgbClr val="000000"/>
                </a:solidFill>
                <a:effectLst/>
                <a:latin typeface="arial" panose="020B0604020202020204" pitchFamily="34" charset="0"/>
              </a:rPr>
              <a:t> mir im Haus, so rufe sie!</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Sie ist dir nahe! suche sie nicht anderswo!</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a:t>
            </a:r>
            <a:r>
              <a:rPr lang="de-DE" b="1" i="1" dirty="0">
                <a:solidFill>
                  <a:srgbClr val="000000"/>
                </a:solidFill>
                <a:effectLst/>
                <a:latin typeface="arial" panose="020B0604020202020204" pitchFamily="34" charset="0"/>
              </a:rPr>
              <a:t>deckt die Bahre auf und fährt entsetzt zurück.)</a:t>
            </a:r>
            <a:br>
              <a:rPr lang="de-DE" b="1"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Weh mir! was sehe ich</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Vor wem erschrickst du?</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Wer beirrt dich?</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In wessen ausgespannte Netze bin ich Unglückseliger hineingestürzt?</a:t>
            </a:r>
          </a:p>
          <a:p>
            <a:endParaRPr lang="el-GR" dirty="0"/>
          </a:p>
        </p:txBody>
      </p:sp>
      <p:sp>
        <p:nvSpPr>
          <p:cNvPr id="4" name="Θέση περιεχομένου 3">
            <a:extLst>
              <a:ext uri="{FF2B5EF4-FFF2-40B4-BE49-F238E27FC236}">
                <a16:creationId xmlns:a16="http://schemas.microsoft.com/office/drawing/2014/main" id="{F33DA559-D238-5CB7-CF88-F461BD221AB4}"/>
              </a:ext>
            </a:extLst>
          </p:cNvPr>
          <p:cNvSpPr>
            <a:spLocks noGrp="1"/>
          </p:cNvSpPr>
          <p:nvPr>
            <p:ph sz="half" idx="2"/>
          </p:nvPr>
        </p:nvSpPr>
        <p:spPr/>
        <p:txBody>
          <a:bodyPr>
            <a:normAutofit fontScale="85000" lnSpcReduction="10000"/>
          </a:bodyPr>
          <a:lstStyle/>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Merkst du nicht längst,</a:t>
            </a:r>
            <a:br>
              <a:rPr lang="de-DE" b="0" i="0" dirty="0">
                <a:solidFill>
                  <a:srgbClr val="000000"/>
                </a:solidFill>
                <a:effectLst/>
                <a:latin typeface="arial" panose="020B0604020202020204" pitchFamily="34" charset="0"/>
              </a:rPr>
            </a:b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du die Lebenden für die Toten ansprichst?</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Weh mir, diese Rede merk ich! Unmöglich</a:t>
            </a:r>
            <a:br>
              <a:rPr lang="de-DE" b="0" i="0" dirty="0">
                <a:solidFill>
                  <a:srgbClr val="000000"/>
                </a:solidFill>
                <a:effectLst/>
                <a:latin typeface="arial" panose="020B0604020202020204" pitchFamily="34" charset="0"/>
              </a:rPr>
            </a:b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dieser nicht Orest ist, der so spricht!</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Und du, der beste Seher, täuschtest dich so lange?</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Verloren bin ich Armer! Doch gewähre mir</a:t>
            </a:r>
            <a:br>
              <a:rPr lang="de-DE" b="1"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nur ein wenig noch zu sagen!</a:t>
            </a:r>
          </a:p>
          <a:p>
            <a:endParaRPr lang="el-GR" dirty="0"/>
          </a:p>
        </p:txBody>
      </p:sp>
    </p:spTree>
    <p:extLst>
      <p:ext uri="{BB962C8B-B14F-4D97-AF65-F5344CB8AC3E}">
        <p14:creationId xmlns:p14="http://schemas.microsoft.com/office/powerpoint/2010/main" val="1189869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F85CA1-4763-C8DA-CE91-819D3CE826A0}"/>
              </a:ext>
            </a:extLst>
          </p:cNvPr>
          <p:cNvSpPr>
            <a:spLocks noGrp="1"/>
          </p:cNvSpPr>
          <p:nvPr>
            <p:ph type="title"/>
          </p:nvPr>
        </p:nvSpPr>
        <p:spPr/>
        <p:txBody>
          <a:bodyPr/>
          <a:lstStyle/>
          <a:p>
            <a:r>
              <a:rPr lang="de-DE" dirty="0" err="1"/>
              <a:t>Elektas</a:t>
            </a:r>
            <a:r>
              <a:rPr lang="de-DE" dirty="0"/>
              <a:t> letzte Worte</a:t>
            </a:r>
            <a:endParaRPr lang="el-GR" dirty="0"/>
          </a:p>
        </p:txBody>
      </p:sp>
      <p:sp>
        <p:nvSpPr>
          <p:cNvPr id="3" name="Θέση περιεχομένου 2">
            <a:extLst>
              <a:ext uri="{FF2B5EF4-FFF2-40B4-BE49-F238E27FC236}">
                <a16:creationId xmlns:a16="http://schemas.microsoft.com/office/drawing/2014/main" id="{1A001E01-1FFD-6C0E-DF58-1C6E10A99660}"/>
              </a:ext>
            </a:extLst>
          </p:cNvPr>
          <p:cNvSpPr>
            <a:spLocks noGrp="1"/>
          </p:cNvSpPr>
          <p:nvPr>
            <p:ph sz="half" idx="1"/>
          </p:nvPr>
        </p:nvSpPr>
        <p:spPr/>
        <p:txBody>
          <a:bodyPr>
            <a:normAutofit lnSpcReduction="10000"/>
          </a:bodyPr>
          <a:lstStyle/>
          <a:p>
            <a:r>
              <a:rPr lang="de-DE" b="1" i="0" dirty="0">
                <a:solidFill>
                  <a:schemeClr val="tx1"/>
                </a:solidFill>
                <a:effectLst/>
                <a:latin typeface="arial" panose="020B0604020202020204" pitchFamily="34" charset="0"/>
              </a:rPr>
              <a:t>Elektra:</a:t>
            </a:r>
            <a:r>
              <a:rPr lang="de-DE" b="0" i="0" dirty="0">
                <a:solidFill>
                  <a:schemeClr val="tx1"/>
                </a:solidFill>
                <a:effectLst/>
                <a:latin typeface="arial" panose="020B0604020202020204" pitchFamily="34" charset="0"/>
              </a:rPr>
              <a:t> </a:t>
            </a:r>
            <a:r>
              <a:rPr lang="de-DE" b="0" i="1" dirty="0">
                <a:solidFill>
                  <a:schemeClr val="tx1"/>
                </a:solidFill>
                <a:effectLst/>
                <a:latin typeface="arial" panose="020B0604020202020204" pitchFamily="34" charset="0"/>
              </a:rPr>
              <a:t>(hart)</a:t>
            </a:r>
            <a:br>
              <a:rPr lang="de-DE" dirty="0"/>
            </a:br>
            <a:r>
              <a:rPr lang="de-DE" b="1" i="0" dirty="0" err="1">
                <a:solidFill>
                  <a:srgbClr val="000000"/>
                </a:solidFill>
                <a:effectLst/>
                <a:latin typeface="arial" panose="020B0604020202020204" pitchFamily="34" charset="0"/>
              </a:rPr>
              <a:t>Laß</a:t>
            </a:r>
            <a:r>
              <a:rPr lang="de-DE" b="1" i="0" dirty="0">
                <a:solidFill>
                  <a:srgbClr val="000000"/>
                </a:solidFill>
                <a:effectLst/>
                <a:latin typeface="arial" panose="020B0604020202020204" pitchFamily="34" charset="0"/>
              </a:rPr>
              <a:t> ihn, bei den Göttern!</a:t>
            </a:r>
            <a:br>
              <a:rPr lang="de-DE" b="1" dirty="0"/>
            </a:br>
            <a:r>
              <a:rPr lang="de-DE" b="1" i="0" dirty="0">
                <a:solidFill>
                  <a:srgbClr val="000000"/>
                </a:solidFill>
                <a:effectLst/>
                <a:latin typeface="arial" panose="020B0604020202020204" pitchFamily="34" charset="0"/>
              </a:rPr>
              <a:t>nicht weiter sprechen, Bruder, und die Reden dehnen!</a:t>
            </a:r>
            <a:br>
              <a:rPr lang="de-DE" dirty="0"/>
            </a:br>
            <a:r>
              <a:rPr lang="de-DE" b="0" i="0" dirty="0">
                <a:solidFill>
                  <a:srgbClr val="000000"/>
                </a:solidFill>
                <a:effectLst/>
                <a:latin typeface="arial" panose="020B0604020202020204" pitchFamily="34" charset="0"/>
              </a:rPr>
              <a:t>Was kann, wenn Sterbliche dem Unheil sich vermählt,</a:t>
            </a:r>
            <a:br>
              <a:rPr lang="de-DE" dirty="0"/>
            </a:br>
            <a:r>
              <a:rPr lang="de-DE" b="0" i="0" dirty="0">
                <a:solidFill>
                  <a:srgbClr val="000000"/>
                </a:solidFill>
                <a:effectLst/>
                <a:latin typeface="arial" panose="020B0604020202020204" pitchFamily="34" charset="0"/>
              </a:rPr>
              <a:t>einer, der sterben </a:t>
            </a:r>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 noch von der Zeit</a:t>
            </a:r>
            <a:br>
              <a:rPr lang="de-DE" dirty="0"/>
            </a:br>
            <a:r>
              <a:rPr lang="de-DE" b="0" i="0" dirty="0">
                <a:solidFill>
                  <a:srgbClr val="000000"/>
                </a:solidFill>
                <a:effectLst/>
                <a:latin typeface="arial" panose="020B0604020202020204" pitchFamily="34" charset="0"/>
              </a:rPr>
              <a:t>für Vorteil haben? </a:t>
            </a:r>
            <a:r>
              <a:rPr lang="de-DE" b="1" i="0" dirty="0">
                <a:solidFill>
                  <a:srgbClr val="000000"/>
                </a:solidFill>
                <a:effectLst/>
                <a:latin typeface="arial" panose="020B0604020202020204" pitchFamily="34" charset="0"/>
              </a:rPr>
              <a:t>Eilends, töte ihn</a:t>
            </a:r>
            <a:r>
              <a:rPr lang="de-DE" b="0" i="0" dirty="0">
                <a:solidFill>
                  <a:srgbClr val="000000"/>
                </a:solidFill>
                <a:effectLst/>
                <a:latin typeface="arial" panose="020B0604020202020204" pitchFamily="34" charset="0"/>
              </a:rPr>
              <a:t>,</a:t>
            </a:r>
            <a:br>
              <a:rPr lang="de-DE" dirty="0"/>
            </a:br>
            <a:r>
              <a:rPr lang="de-DE" b="1" i="0" dirty="0">
                <a:solidFill>
                  <a:srgbClr val="000000"/>
                </a:solidFill>
                <a:effectLst/>
                <a:latin typeface="arial" panose="020B0604020202020204" pitchFamily="34" charset="0"/>
              </a:rPr>
              <a:t>und wenn du ihn getötet, wirf ihn den</a:t>
            </a:r>
            <a:br>
              <a:rPr lang="de-DE" b="1" dirty="0"/>
            </a:br>
            <a:r>
              <a:rPr lang="de-DE" b="1" i="0" dirty="0">
                <a:solidFill>
                  <a:srgbClr val="000000"/>
                </a:solidFill>
                <a:effectLst/>
                <a:latin typeface="arial" panose="020B0604020202020204" pitchFamily="34" charset="0"/>
              </a:rPr>
              <a:t>Totengräbern vor, die dieser Mann</a:t>
            </a:r>
            <a:br>
              <a:rPr lang="de-DE" b="1" dirty="0"/>
            </a:br>
            <a:r>
              <a:rPr lang="de-DE" b="1" i="0" dirty="0">
                <a:solidFill>
                  <a:srgbClr val="000000"/>
                </a:solidFill>
                <a:effectLst/>
                <a:latin typeface="arial" panose="020B0604020202020204" pitchFamily="34" charset="0"/>
              </a:rPr>
              <a:t>verdient hat zu erlangen, fern unsern Augen!</a:t>
            </a:r>
            <a:br>
              <a:rPr lang="de-DE" dirty="0"/>
            </a:br>
            <a:r>
              <a:rPr lang="de-DE" b="0" i="0" dirty="0">
                <a:solidFill>
                  <a:srgbClr val="000000"/>
                </a:solidFill>
                <a:effectLst/>
                <a:latin typeface="arial" panose="020B0604020202020204" pitchFamily="34" charset="0"/>
              </a:rPr>
              <a:t>Denn mir kann einzig dieses für die </a:t>
            </a:r>
            <a:r>
              <a:rPr lang="de-DE" b="0" i="0" dirty="0" err="1">
                <a:solidFill>
                  <a:srgbClr val="000000"/>
                </a:solidFill>
                <a:effectLst/>
                <a:latin typeface="arial" panose="020B0604020202020204" pitchFamily="34" charset="0"/>
              </a:rPr>
              <a:t>einst'gen</a:t>
            </a:r>
            <a:br>
              <a:rPr lang="de-DE" dirty="0"/>
            </a:br>
            <a:r>
              <a:rPr lang="de-DE" b="0" i="0" dirty="0">
                <a:solidFill>
                  <a:srgbClr val="000000"/>
                </a:solidFill>
                <a:effectLst/>
                <a:latin typeface="arial" panose="020B0604020202020204" pitchFamily="34" charset="0"/>
              </a:rPr>
              <a:t>Übel erlösende Entsühnung bringen!</a:t>
            </a:r>
            <a:endParaRPr lang="el-GR" dirty="0"/>
          </a:p>
        </p:txBody>
      </p:sp>
      <p:sp>
        <p:nvSpPr>
          <p:cNvPr id="4" name="Θέση περιεχομένου 3">
            <a:extLst>
              <a:ext uri="{FF2B5EF4-FFF2-40B4-BE49-F238E27FC236}">
                <a16:creationId xmlns:a16="http://schemas.microsoft.com/office/drawing/2014/main" id="{0FCCAE13-0614-752E-A4B2-41DC06F94C3C}"/>
              </a:ext>
            </a:extLst>
          </p:cNvPr>
          <p:cNvSpPr>
            <a:spLocks noGrp="1"/>
          </p:cNvSpPr>
          <p:nvPr>
            <p:ph sz="half" idx="2"/>
          </p:nvPr>
        </p:nvSpPr>
        <p:spPr/>
        <p:txBody>
          <a:bodyPr>
            <a:normAutofit lnSpcReduction="10000"/>
          </a:bodyPr>
          <a:lstStyle/>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So gehe eilig hinein! Denn jetzt geht's nicht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um Worte mehr, jetzt geht's dein Leben an!</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Was führst du mich ins Haus hinein?</a:t>
            </a:r>
          </a:p>
          <a:p>
            <a:r>
              <a:rPr lang="de-DE" dirty="0">
                <a:solidFill>
                  <a:srgbClr val="0070C0"/>
                </a:solidFill>
              </a:rPr>
              <a:t>Die letzten Worte von Elektra in der Tragödie  (siehe oben) sind sehr hart. Die Tragödie endet mit der Vollendung der Tat, der Ton aber ist keinesfalls feierlich oder optimistisch. Indirekte Kritik von Sophokles am Muttermord.</a:t>
            </a:r>
            <a:endParaRPr lang="el-GR" dirty="0">
              <a:solidFill>
                <a:srgbClr val="0070C0"/>
              </a:solidFill>
            </a:endParaRPr>
          </a:p>
        </p:txBody>
      </p:sp>
    </p:spTree>
    <p:extLst>
      <p:ext uri="{BB962C8B-B14F-4D97-AF65-F5344CB8AC3E}">
        <p14:creationId xmlns:p14="http://schemas.microsoft.com/office/powerpoint/2010/main" val="4163069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E64C0F-6883-D829-B187-5363E26C9B55}"/>
              </a:ext>
            </a:extLst>
          </p:cNvPr>
          <p:cNvSpPr>
            <a:spLocks noGrp="1"/>
          </p:cNvSpPr>
          <p:nvPr>
            <p:ph type="title"/>
          </p:nvPr>
        </p:nvSpPr>
        <p:spPr/>
        <p:txBody>
          <a:bodyPr/>
          <a:lstStyle/>
          <a:p>
            <a:r>
              <a:rPr lang="de-DE" dirty="0"/>
              <a:t>Ende. Chor</a:t>
            </a:r>
            <a:endParaRPr lang="el-GR" dirty="0"/>
          </a:p>
        </p:txBody>
      </p:sp>
      <p:sp>
        <p:nvSpPr>
          <p:cNvPr id="3" name="Θέση περιεχομένου 2">
            <a:extLst>
              <a:ext uri="{FF2B5EF4-FFF2-40B4-BE49-F238E27FC236}">
                <a16:creationId xmlns:a16="http://schemas.microsoft.com/office/drawing/2014/main" id="{58A530DE-1983-52AF-4522-C44C12937418}"/>
              </a:ext>
            </a:extLst>
          </p:cNvPr>
          <p:cNvSpPr>
            <a:spLocks noGrp="1"/>
          </p:cNvSpPr>
          <p:nvPr>
            <p:ph sz="half" idx="1"/>
          </p:nvPr>
        </p:nvSpPr>
        <p:spPr/>
        <p:txBody>
          <a:bodyPr>
            <a:normAutofit fontScale="92500" lnSpcReduction="20000"/>
          </a:bodyPr>
          <a:lstStyle/>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Geh du voraus!</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Du hast voranzuschreiten!</a:t>
            </a:r>
          </a:p>
          <a:p>
            <a:pPr algn="l"/>
            <a:r>
              <a:rPr lang="de-DE" b="1" i="0" dirty="0" err="1">
                <a:solidFill>
                  <a:srgbClr val="333333"/>
                </a:solidFill>
                <a:effectLst/>
                <a:latin typeface="arial" panose="020B0604020202020204" pitchFamily="34" charset="0"/>
              </a:rPr>
              <a:t>Aigisthos</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Damit ich nicht entfliehe?</a:t>
            </a:r>
          </a:p>
          <a:p>
            <a:pPr algn="l"/>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Damit du nicht so stirbst, wie's dir beliebt!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Bewahren </a:t>
            </a:r>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 ich dir die Bitterkeit!</a:t>
            </a:r>
            <a:br>
              <a:rPr lang="de-DE" b="0" i="0" dirty="0">
                <a:solidFill>
                  <a:srgbClr val="000000"/>
                </a:solidFill>
                <a:effectLst/>
                <a:latin typeface="arial" panose="020B0604020202020204" pitchFamily="34" charset="0"/>
              </a:rPr>
            </a:br>
            <a:r>
              <a:rPr lang="de-DE" b="0" i="1" dirty="0">
                <a:solidFill>
                  <a:srgbClr val="000000"/>
                </a:solidFill>
                <a:effectLst/>
                <a:latin typeface="arial" panose="020B0604020202020204" pitchFamily="34" charset="0"/>
              </a:rPr>
              <a:t>(an das Volk gewendet)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Not wär's,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jeden diese Strafe trifft,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der da zuwider den Gesetzen handeln will:</a:t>
            </a:r>
            <a:br>
              <a:rPr lang="de-DE" b="0" i="0" dirty="0">
                <a:solidFill>
                  <a:srgbClr val="000000"/>
                </a:solidFill>
                <a:effectLst/>
                <a:latin typeface="arial" panose="020B0604020202020204" pitchFamily="34" charset="0"/>
              </a:rPr>
            </a:b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man ihn töte!</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Der Bosheit wäre dann wohl weniger!</a:t>
            </a:r>
          </a:p>
          <a:p>
            <a:pPr algn="ctr"/>
            <a:r>
              <a:rPr lang="de-DE" b="0" i="1" dirty="0">
                <a:solidFill>
                  <a:srgbClr val="000000"/>
                </a:solidFill>
                <a:effectLst/>
                <a:latin typeface="arial" panose="020B0604020202020204" pitchFamily="34" charset="0"/>
              </a:rPr>
              <a:t>(</a:t>
            </a:r>
            <a:r>
              <a:rPr lang="de-DE" b="1" i="1" dirty="0">
                <a:solidFill>
                  <a:srgbClr val="000000"/>
                </a:solidFill>
                <a:effectLst/>
                <a:latin typeface="arial" panose="020B0604020202020204" pitchFamily="34" charset="0"/>
              </a:rPr>
              <a:t>Orest und Pylades gehen hinter </a:t>
            </a:r>
            <a:r>
              <a:rPr lang="de-DE" b="1" i="1" dirty="0" err="1">
                <a:solidFill>
                  <a:srgbClr val="000000"/>
                </a:solidFill>
                <a:effectLst/>
                <a:latin typeface="arial" panose="020B0604020202020204" pitchFamily="34" charset="0"/>
              </a:rPr>
              <a:t>Aigisth</a:t>
            </a:r>
            <a:r>
              <a:rPr lang="de-DE" b="1" i="1" dirty="0">
                <a:solidFill>
                  <a:srgbClr val="000000"/>
                </a:solidFill>
                <a:effectLst/>
                <a:latin typeface="arial" panose="020B0604020202020204" pitchFamily="34" charset="0"/>
              </a:rPr>
              <a:t> ins Haus. Man trägt die Bahre hinein, der Elektra folgt. Sie schließt das Tor</a:t>
            </a:r>
            <a:r>
              <a:rPr lang="de-DE" b="0" i="1" dirty="0">
                <a:solidFill>
                  <a:srgbClr val="000000"/>
                </a:solidFill>
                <a:effectLst/>
                <a:latin typeface="arial" panose="020B0604020202020204" pitchFamily="34" charset="0"/>
              </a:rPr>
              <a:t>.)</a:t>
            </a:r>
            <a:endParaRPr lang="de-DE" b="0" i="0" dirty="0">
              <a:solidFill>
                <a:srgbClr val="000000"/>
              </a:solidFill>
              <a:effectLst/>
              <a:latin typeface="arial" panose="020B0604020202020204" pitchFamily="34" charset="0"/>
            </a:endParaRPr>
          </a:p>
          <a:p>
            <a:endParaRPr lang="el-GR" dirty="0"/>
          </a:p>
        </p:txBody>
      </p:sp>
      <p:sp>
        <p:nvSpPr>
          <p:cNvPr id="4" name="Θέση περιεχομένου 3">
            <a:extLst>
              <a:ext uri="{FF2B5EF4-FFF2-40B4-BE49-F238E27FC236}">
                <a16:creationId xmlns:a16="http://schemas.microsoft.com/office/drawing/2014/main" id="{D07CC4F0-A956-069D-9E7F-6A97B21D9E7A}"/>
              </a:ext>
            </a:extLst>
          </p:cNvPr>
          <p:cNvSpPr>
            <a:spLocks noGrp="1"/>
          </p:cNvSpPr>
          <p:nvPr>
            <p:ph sz="half" idx="2"/>
          </p:nvPr>
        </p:nvSpPr>
        <p:spPr/>
        <p:txBody>
          <a:bodyPr>
            <a:normAutofit fontScale="92500" lnSpcReduction="20000"/>
          </a:bodyPr>
          <a:lstStyle/>
          <a:p>
            <a:r>
              <a:rPr lang="de-DE" b="1" i="0" dirty="0">
                <a:solidFill>
                  <a:srgbClr val="333333"/>
                </a:solidFill>
                <a:effectLst/>
                <a:latin typeface="arial" panose="020B0604020202020204" pitchFamily="34" charset="0"/>
              </a:rPr>
              <a:t>Chor:</a:t>
            </a:r>
            <a:r>
              <a:rPr lang="de-DE" b="0" i="0" dirty="0">
                <a:solidFill>
                  <a:srgbClr val="000000"/>
                </a:solidFill>
                <a:effectLst/>
                <a:latin typeface="arial" panose="020B0604020202020204" pitchFamily="34" charset="0"/>
              </a:rPr>
              <a:t> O Same des Atreus!</a:t>
            </a:r>
            <a:br>
              <a:rPr lang="de-DE" dirty="0"/>
            </a:br>
            <a:r>
              <a:rPr lang="de-DE" b="0" i="0" dirty="0">
                <a:solidFill>
                  <a:srgbClr val="000000"/>
                </a:solidFill>
                <a:effectLst/>
                <a:latin typeface="arial" panose="020B0604020202020204" pitchFamily="34" charset="0"/>
              </a:rPr>
              <a:t>Wie führte dich nach ungezählter Not</a:t>
            </a:r>
            <a:br>
              <a:rPr lang="de-DE" dirty="0"/>
            </a:br>
            <a:r>
              <a:rPr lang="de-DE" b="0" i="0" dirty="0">
                <a:solidFill>
                  <a:srgbClr val="000000"/>
                </a:solidFill>
                <a:effectLst/>
                <a:latin typeface="arial" panose="020B0604020202020204" pitchFamily="34" charset="0"/>
              </a:rPr>
              <a:t>dies Werk nun endlich doch</a:t>
            </a:r>
            <a:br>
              <a:rPr lang="de-DE" dirty="0"/>
            </a:br>
            <a:r>
              <a:rPr lang="de-DE" b="0" i="0" dirty="0">
                <a:solidFill>
                  <a:srgbClr val="000000"/>
                </a:solidFill>
                <a:effectLst/>
                <a:latin typeface="arial" panose="020B0604020202020204" pitchFamily="34" charset="0"/>
              </a:rPr>
              <a:t>der Freiheit zu!</a:t>
            </a:r>
            <a:endParaRPr lang="el-GR" dirty="0"/>
          </a:p>
        </p:txBody>
      </p:sp>
    </p:spTree>
    <p:extLst>
      <p:ext uri="{BB962C8B-B14F-4D97-AF65-F5344CB8AC3E}">
        <p14:creationId xmlns:p14="http://schemas.microsoft.com/office/powerpoint/2010/main" val="202165991"/>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259</TotalTime>
  <Words>2986</Words>
  <Application>Microsoft Office PowerPoint</Application>
  <PresentationFormat>Ευρεία οθόνη</PresentationFormat>
  <Paragraphs>291</Paragraphs>
  <Slides>25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25</vt:i4>
      </vt:variant>
    </vt:vector>
  </HeadingPairs>
  <TitlesOfParts>
    <vt:vector size="30" baseType="lpstr">
      <vt:lpstr>arial</vt:lpstr>
      <vt:lpstr>Calibri</vt:lpstr>
      <vt:lpstr>Calibri Light</vt:lpstr>
      <vt:lpstr>chm-serif</vt:lpstr>
      <vt:lpstr>Ανασκόπηση</vt:lpstr>
      <vt:lpstr>Elektra, Schlussszene</vt:lpstr>
      <vt:lpstr>Sophokles</vt:lpstr>
      <vt:lpstr>Die Rachetat</vt:lpstr>
      <vt:lpstr>Die Rachetat</vt:lpstr>
      <vt:lpstr>Ägisth – Elektra (Täuschung)</vt:lpstr>
      <vt:lpstr>Ägisth</vt:lpstr>
      <vt:lpstr>Ägisth</vt:lpstr>
      <vt:lpstr>Elektas letzte Worte</vt:lpstr>
      <vt:lpstr>Ende. Chor</vt:lpstr>
      <vt:lpstr>Hofmannsthal</vt:lpstr>
      <vt:lpstr>Schlussszene</vt:lpstr>
      <vt:lpstr>Die Rachetat</vt:lpstr>
      <vt:lpstr>Chrysothemis – Mägde </vt:lpstr>
      <vt:lpstr>Chrysothemis – Mägde </vt:lpstr>
      <vt:lpstr>Ägisth-Elektra (Täuschung)</vt:lpstr>
      <vt:lpstr>Ägisth-Elektra (Täuschung)</vt:lpstr>
      <vt:lpstr>Ägisth-Elektra (Täuschung)</vt:lpstr>
      <vt:lpstr>Chrysothemis-Elektra</vt:lpstr>
      <vt:lpstr>Chrysothemis-Elektra</vt:lpstr>
      <vt:lpstr>Elektra</vt:lpstr>
      <vt:lpstr>Kommentar</vt:lpstr>
      <vt:lpstr>Elektra</vt:lpstr>
      <vt:lpstr>Elektra</vt:lpstr>
      <vt:lpstr>Zum Tod Elektras. Antinomien</vt:lpstr>
      <vt:lpstr>Antinomien (weiter)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Anastasia Antonopoulou</dc:creator>
  <cp:lastModifiedBy>Anastasia Antonopoulou</cp:lastModifiedBy>
  <cp:revision>13</cp:revision>
  <dcterms:created xsi:type="dcterms:W3CDTF">2023-12-21T18:07:23Z</dcterms:created>
  <dcterms:modified xsi:type="dcterms:W3CDTF">2025-01-02T19:39:31Z</dcterms:modified>
</cp:coreProperties>
</file>