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9" r:id="rId2"/>
    <p:sldId id="451" r:id="rId3"/>
    <p:sldId id="458" r:id="rId4"/>
    <p:sldId id="604" r:id="rId5"/>
    <p:sldId id="263" r:id="rId6"/>
    <p:sldId id="452" r:id="rId7"/>
    <p:sldId id="490" r:id="rId8"/>
    <p:sldId id="456" r:id="rId9"/>
    <p:sldId id="450" r:id="rId10"/>
    <p:sldId id="265" r:id="rId11"/>
    <p:sldId id="602" r:id="rId12"/>
    <p:sldId id="603" r:id="rId13"/>
    <p:sldId id="488" r:id="rId14"/>
    <p:sldId id="486" r:id="rId15"/>
  </p:sldIdLst>
  <p:sldSz cx="9144000" cy="6858000" type="screen4x3"/>
  <p:notesSz cx="9929813" cy="6797675"/>
  <p:embeddedFontLst>
    <p:embeddedFont>
      <p:font typeface="Segoe UI Symbol" panose="020B0502040204020203" pitchFamily="34" charset="0"/>
      <p:regular r:id="rId18"/>
    </p:embeddedFont>
    <p:embeddedFont>
      <p:font typeface="WP MathA" panose="05010101010101010101" pitchFamily="2" charset="2"/>
      <p:regular r:id="rId19"/>
    </p:embeddedFont>
    <p:embeddedFont>
      <p:font typeface="WP TypographicSymbols" panose="00000400000000000000" pitchFamily="2" charset="0"/>
      <p:regular r:id="rId20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DAA600"/>
    <a:srgbClr val="CD7371"/>
    <a:srgbClr val="FABE00"/>
    <a:srgbClr val="339966"/>
    <a:srgbClr val="EEB500"/>
    <a:srgbClr val="802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5597" autoAdjust="0"/>
  </p:normalViewPr>
  <p:slideViewPr>
    <p:cSldViewPr>
      <p:cViewPr varScale="1">
        <p:scale>
          <a:sx n="92" d="100"/>
          <a:sy n="92" d="100"/>
        </p:scale>
        <p:origin x="882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3" y="2621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4084" y="1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r">
              <a:defRPr sz="1200"/>
            </a:lvl1pPr>
          </a:lstStyle>
          <a:p>
            <a:fld id="{FC378B87-683B-4430-8734-691EDA3A86C6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7054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4084" y="6457054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r">
              <a:defRPr sz="1200"/>
            </a:lvl1pPr>
          </a:lstStyle>
          <a:p>
            <a:fld id="{AA58CFF3-87D7-4338-8D2A-43DB1D8C3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916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4597" y="0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/>
          <a:lstStyle>
            <a:lvl1pPr algn="r">
              <a:defRPr sz="1300"/>
            </a:lvl1pPr>
          </a:lstStyle>
          <a:p>
            <a:fld id="{B26CCD77-A954-40EE-8D07-A0BE97B286F6}" type="datetimeFigureOut">
              <a:rPr lang="de-DE" smtClean="0"/>
              <a:pPr/>
              <a:t>25.09.2025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2013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80" tIns="47790" rIns="95580" bIns="4779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982" y="3228896"/>
            <a:ext cx="7943850" cy="3058954"/>
          </a:xfrm>
          <a:prstGeom prst="rect">
            <a:avLst/>
          </a:prstGeom>
        </p:spPr>
        <p:txBody>
          <a:bodyPr vert="horz" lIns="95580" tIns="47790" rIns="95580" bIns="4779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4597" y="6456612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 anchor="b"/>
          <a:lstStyle>
            <a:lvl1pPr algn="r">
              <a:defRPr sz="1300"/>
            </a:lvl1pPr>
          </a:lstStyle>
          <a:p>
            <a:fld id="{1EBFFEC9-4F5F-4C95-86E1-B5E1B764322F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A3688-DEEB-4A0C-9E4C-4B28E23DDD7E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72354"/>
          </a:xfrm>
        </p:spPr>
        <p:txBody>
          <a:bodyPr>
            <a:normAutofit/>
          </a:bodyPr>
          <a:lstStyle>
            <a:lvl1pPr>
              <a:defRPr sz="2800" b="1" cap="small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57200" y="914400"/>
            <a:ext cx="8229600" cy="5257800"/>
          </a:xfrm>
        </p:spPr>
        <p:txBody>
          <a:bodyPr/>
          <a:lstStyle>
            <a:lvl1pPr marL="0" indent="0">
              <a:spcBef>
                <a:spcPts val="200"/>
              </a:spcBef>
              <a:buFontTx/>
              <a:buNone/>
              <a:tabLst>
                <a:tab pos="457200" algn="l"/>
                <a:tab pos="747713" algn="l"/>
                <a:tab pos="1090613" algn="l"/>
              </a:tabLst>
              <a:defRPr sz="2400">
                <a:sym typeface="WP MathA" panose="05010101010101010101" pitchFamily="2" charset="2"/>
              </a:defRPr>
            </a:lvl1pPr>
            <a:lvl2pPr>
              <a:spcBef>
                <a:spcPts val="200"/>
              </a:spcBef>
              <a:defRPr sz="2200"/>
            </a:lvl2pPr>
            <a:lvl3pPr>
              <a:spcBef>
                <a:spcPts val="200"/>
              </a:spcBef>
              <a:defRPr sz="2000"/>
            </a:lvl3pPr>
            <a:lvl4pPr>
              <a:spcBef>
                <a:spcPts val="200"/>
              </a:spcBef>
              <a:defRPr/>
            </a:lvl4pPr>
            <a:lvl5pPr>
              <a:spcBef>
                <a:spcPts val="200"/>
              </a:spcBef>
              <a:defRPr/>
            </a:lvl5pPr>
          </a:lstStyle>
          <a:p>
            <a:pPr lvl="0"/>
            <a:r>
              <a:rPr lang="de-DE"/>
              <a:t>(1)	a.	</a:t>
            </a:r>
          </a:p>
          <a:p>
            <a:pPr lvl="0"/>
            <a:r>
              <a:rPr lang="de-DE"/>
              <a:t>Textmasterformate </a:t>
            </a:r>
            <a:r>
              <a:rPr lang="de-DE" dirty="0"/>
              <a:t>durch Klicken bearbeiten</a:t>
            </a:r>
          </a:p>
          <a:p>
            <a:pPr lvl="1"/>
            <a:r>
              <a:rPr lang="de-DE"/>
              <a:t>Zweite </a:t>
            </a:r>
            <a:r>
              <a:rPr lang="de-DE" dirty="0"/>
              <a:t>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DAED5F90-EF1B-49B5-BE47-AEA5AB1301ED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DGB38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990E4-1B54-4AAA-A525-02A3357B8E8D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P TypographicSymbols" pitchFamily="2" charset="0"/>
        <a:buChar char="!"/>
        <a:tabLst>
          <a:tab pos="342900" algn="l"/>
        </a:tabLst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tabLst>
          <a:tab pos="342900" algn="l"/>
        </a:tabLst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tabLst>
          <a:tab pos="342900" algn="l"/>
        </a:tabLst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tabLst>
          <a:tab pos="342900" algn="l"/>
        </a:tabLst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tabLst>
          <a:tab pos="342900" algn="l"/>
        </a:tabLst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A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565638" y="762000"/>
            <a:ext cx="7892562" cy="1470025"/>
          </a:xfrm>
          <a:noFill/>
          <a:ln w="28575">
            <a:noFill/>
          </a:ln>
        </p:spPr>
        <p:txBody>
          <a:bodyPr/>
          <a:lstStyle/>
          <a:p>
            <a:r>
              <a:rPr lang="en-US" b="1" cap="small"/>
              <a:t>DGB 38 Semantik</a:t>
            </a:r>
            <a:endParaRPr lang="de-DE" cap="small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219200" y="4648200"/>
            <a:ext cx="6324600" cy="1371600"/>
          </a:xfrm>
        </p:spPr>
        <p:txBody>
          <a:bodyPr>
            <a:norm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Winfried Lechner</a:t>
            </a:r>
          </a:p>
          <a:p>
            <a:r>
              <a:rPr lang="en-US" sz="2200">
                <a:solidFill>
                  <a:schemeClr val="tx1"/>
                </a:solidFill>
              </a:rPr>
              <a:t>Nationale und Kapodistrische </a:t>
            </a:r>
            <a:br>
              <a:rPr lang="en-US" sz="2200">
                <a:solidFill>
                  <a:schemeClr val="tx1"/>
                </a:solidFill>
              </a:rPr>
            </a:br>
            <a:r>
              <a:rPr lang="en-US" sz="2200">
                <a:solidFill>
                  <a:schemeClr val="tx1"/>
                </a:solidFill>
              </a:rPr>
              <a:t>Universität Athen</a:t>
            </a:r>
          </a:p>
          <a:p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10" name="Untertitel 4"/>
          <p:cNvSpPr txBox="1">
            <a:spLocks/>
          </p:cNvSpPr>
          <p:nvPr/>
        </p:nvSpPr>
        <p:spPr>
          <a:xfrm>
            <a:off x="914400" y="2895600"/>
            <a:ext cx="6441831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WP TypographicSymbols" pitchFamily="2" charset="0"/>
              <a:buNone/>
              <a:tabLst>
                <a:tab pos="342900" algn="l"/>
              </a:tabLst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800" b="1" i="1" dirty="0">
                <a:solidFill>
                  <a:schemeClr val="tx1"/>
                </a:solidFill>
              </a:rPr>
              <a:t>1. Architektur der Grammatik</a:t>
            </a:r>
          </a:p>
        </p:txBody>
      </p:sp>
      <p:cxnSp>
        <p:nvCxnSpPr>
          <p:cNvPr id="11" name="Gerade Verbindung 7"/>
          <p:cNvCxnSpPr/>
          <p:nvPr/>
        </p:nvCxnSpPr>
        <p:spPr>
          <a:xfrm>
            <a:off x="762000" y="2209800"/>
            <a:ext cx="777240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8"/>
          <p:cNvCxnSpPr/>
          <p:nvPr/>
        </p:nvCxnSpPr>
        <p:spPr>
          <a:xfrm>
            <a:off x="762000" y="762000"/>
            <a:ext cx="777240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436" y="242046"/>
            <a:ext cx="8229600" cy="672354"/>
          </a:xfrm>
        </p:spPr>
        <p:txBody>
          <a:bodyPr/>
          <a:lstStyle/>
          <a:p>
            <a:r>
              <a:rPr lang="en-US"/>
              <a:t>Kompetenz/Sprachliches Wissen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6" y="1164165"/>
            <a:ext cx="7979177" cy="5236636"/>
          </a:xfrm>
        </p:spPr>
        <p:txBody>
          <a:bodyPr/>
          <a:lstStyle/>
          <a:p>
            <a:pPr>
              <a:spcBef>
                <a:spcPts val="1100"/>
              </a:spcBef>
            </a:pPr>
            <a:r>
              <a:rPr lang="de-DE" altLang="en-US" b="1">
                <a:solidFill>
                  <a:prstClr val="black"/>
                </a:solidFill>
              </a:rPr>
              <a:t>Spracherwerb </a:t>
            </a:r>
            <a:r>
              <a:rPr lang="de-DE">
                <a:solidFill>
                  <a:prstClr val="black"/>
                </a:solidFill>
              </a:rPr>
              <a:t>=</a:t>
            </a:r>
            <a:r>
              <a:rPr lang="de-DE" baseline="-25000">
                <a:solidFill>
                  <a:prstClr val="black"/>
                </a:solidFill>
              </a:rPr>
              <a:t>Def</a:t>
            </a:r>
            <a:r>
              <a:rPr lang="de-DE">
                <a:solidFill>
                  <a:srgbClr val="000000"/>
                </a:solidFill>
              </a:rPr>
              <a:t> </a:t>
            </a:r>
            <a:r>
              <a:rPr lang="en-US">
                <a:solidFill>
                  <a:prstClr val="black"/>
                </a:solidFill>
              </a:rPr>
              <a:t>Prozess, der dazu führt, dass ein</a:t>
            </a:r>
            <a:r>
              <a:rPr lang="el-GR">
                <a:solidFill>
                  <a:prstClr val="black"/>
                </a:solidFill>
              </a:rPr>
              <a:t> </a:t>
            </a:r>
            <a:r>
              <a:rPr lang="en-US">
                <a:solidFill>
                  <a:prstClr val="black"/>
                </a:solidFill>
              </a:rPr>
              <a:t>Organismus die </a:t>
            </a:r>
            <a:r>
              <a:rPr lang="en-US" b="1">
                <a:solidFill>
                  <a:srgbClr val="FF0000"/>
                </a:solidFill>
              </a:rPr>
              <a:t>Kenntnis</a:t>
            </a:r>
            <a:r>
              <a:rPr lang="en-US">
                <a:solidFill>
                  <a:prstClr val="black"/>
                </a:solidFill>
              </a:rPr>
              <a:t> einer natürlichen Sprache erwirbt</a:t>
            </a:r>
          </a:p>
          <a:p>
            <a:pPr>
              <a:spcBef>
                <a:spcPts val="1100"/>
              </a:spcBef>
            </a:pPr>
            <a:r>
              <a:rPr lang="en-US" b="1">
                <a:solidFill>
                  <a:srgbClr val="FF0000"/>
                </a:solidFill>
              </a:rPr>
              <a:t>Kenntnis</a:t>
            </a:r>
            <a:r>
              <a:rPr lang="en-US" b="1"/>
              <a:t> </a:t>
            </a:r>
            <a:r>
              <a:rPr lang="en-US"/>
              <a:t>einer</a:t>
            </a:r>
            <a:r>
              <a:rPr lang="en-US" b="1"/>
              <a:t> </a:t>
            </a:r>
            <a:r>
              <a:rPr lang="en-US"/>
              <a:t>Sprache S </a:t>
            </a:r>
            <a:r>
              <a:rPr lang="de-AT"/>
              <a:t>=</a:t>
            </a:r>
            <a:r>
              <a:rPr lang="de-AT" baseline="-25000"/>
              <a:t>Def</a:t>
            </a:r>
            <a:r>
              <a:rPr lang="de-AT"/>
              <a:t> 	sprachliche </a:t>
            </a:r>
            <a:r>
              <a:rPr lang="de-AT" b="1" i="1"/>
              <a:t>Kompetenz</a:t>
            </a:r>
            <a:r>
              <a:rPr lang="de-AT" b="1"/>
              <a:t> </a:t>
            </a:r>
            <a:r>
              <a:rPr lang="en-US"/>
              <a:t>							(auch: </a:t>
            </a:r>
            <a:r>
              <a:rPr lang="en-US" i="1"/>
              <a:t>sprachliches Wissen</a:t>
            </a:r>
            <a:r>
              <a:rPr lang="en-US"/>
              <a:t>)</a:t>
            </a:r>
            <a:endParaRPr lang="en-US" i="1" u="sng"/>
          </a:p>
          <a:p>
            <a:pPr>
              <a:spcBef>
                <a:spcPts val="1100"/>
              </a:spcBef>
            </a:pPr>
            <a:r>
              <a:rPr lang="de-AT" b="1"/>
              <a:t>A. Syntaktische Kompetenz </a:t>
            </a:r>
            <a:r>
              <a:rPr lang="de-AT"/>
              <a:t>=</a:t>
            </a:r>
            <a:r>
              <a:rPr lang="de-AT" baseline="-25000"/>
              <a:t>Def</a:t>
            </a:r>
            <a:r>
              <a:rPr lang="de-AT"/>
              <a:t> die Fähigkeit kompetenter SprecherInnen einer Sprache, jeden Ausdruck dieser Sprache als </a:t>
            </a:r>
            <a:r>
              <a:rPr lang="de-AT" b="1" i="1"/>
              <a:t>wohlgeformt</a:t>
            </a:r>
            <a:r>
              <a:rPr lang="de-AT"/>
              <a:t> </a:t>
            </a:r>
            <a:r>
              <a:rPr lang="de-AT" sz="2000"/>
              <a:t>(oder nicht-wohlgeformt) </a:t>
            </a:r>
            <a:r>
              <a:rPr lang="de-AT"/>
              <a:t>erkennen zu können </a:t>
            </a:r>
          </a:p>
          <a:p>
            <a:pPr>
              <a:spcBef>
                <a:spcPts val="1100"/>
              </a:spcBef>
            </a:pPr>
            <a:endParaRPr lang="de-AT"/>
          </a:p>
        </p:txBody>
      </p:sp>
      <p:sp>
        <p:nvSpPr>
          <p:cNvPr id="6" name="Abgerundetes Rechteck 7"/>
          <p:cNvSpPr txBox="1">
            <a:spLocks/>
          </p:cNvSpPr>
          <p:nvPr/>
        </p:nvSpPr>
        <p:spPr>
          <a:xfrm>
            <a:off x="510542" y="4495800"/>
            <a:ext cx="8023858" cy="1328023"/>
          </a:xfrm>
          <a:prstGeom prst="roundRect">
            <a:avLst/>
          </a:prstGeom>
          <a:solidFill>
            <a:srgbClr val="EEB500">
              <a:alpha val="89804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marL="519113" indent="-519113" algn="l" defTabSz="914400" rtl="0" eaLnBrk="1" latinLnBrk="0" hangingPunct="1">
              <a:spcBef>
                <a:spcPts val="200"/>
              </a:spcBef>
              <a:buFontTx/>
              <a:buNone/>
              <a:tabLst>
                <a:tab pos="342900" algn="l"/>
                <a:tab pos="747713" algn="l"/>
                <a:tab pos="1090613" algn="l"/>
              </a:tabLs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200"/>
              </a:spcBef>
              <a:buFont typeface="Arial" pitchFamily="34" charset="0"/>
              <a:buChar char="–"/>
              <a:tabLst>
                <a:tab pos="342900" algn="l"/>
              </a:tabLst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•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–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»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11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de-AT" b="1">
                <a:solidFill>
                  <a:prstClr val="black"/>
                </a:solidFill>
                <a:sym typeface="WP MathA" panose="05010101010101010101" pitchFamily="2" charset="2"/>
              </a:rPr>
              <a:t>B. Semantische Kompetenz </a:t>
            </a:r>
            <a:r>
              <a:rPr lang="de-AT">
                <a:solidFill>
                  <a:prstClr val="black"/>
                </a:solidFill>
                <a:sym typeface="WP MathA" panose="05010101010101010101" pitchFamily="2" charset="2"/>
              </a:rPr>
              <a:t>=</a:t>
            </a:r>
            <a:r>
              <a:rPr lang="de-AT" baseline="-25000">
                <a:solidFill>
                  <a:prstClr val="black"/>
                </a:solidFill>
                <a:sym typeface="WP MathA" panose="05010101010101010101" pitchFamily="2" charset="2"/>
              </a:rPr>
              <a:t>Def </a:t>
            </a:r>
            <a:r>
              <a:rPr lang="de-AT">
                <a:solidFill>
                  <a:prstClr val="black"/>
                </a:solidFill>
                <a:sym typeface="WP MathA" panose="05010101010101010101" pitchFamily="2" charset="2"/>
              </a:rPr>
              <a:t>die Fähigkeit kompetenter SprecherInnen einer Sprache, jedem wohlgeformten Ausdruck dieser Sprache seine </a:t>
            </a:r>
            <a:r>
              <a:rPr lang="de-AT" b="1" i="1">
                <a:solidFill>
                  <a:prstClr val="black"/>
                </a:solidFill>
                <a:sym typeface="WP MathA" panose="05010101010101010101" pitchFamily="2" charset="2"/>
              </a:rPr>
              <a:t>Bedeutung</a:t>
            </a:r>
            <a:r>
              <a:rPr lang="de-AT" b="1" i="1">
                <a:solidFill>
                  <a:srgbClr val="FF0000"/>
                </a:solidFill>
                <a:sym typeface="WP MathA" panose="05010101010101010101" pitchFamily="2" charset="2"/>
              </a:rPr>
              <a:t> </a:t>
            </a:r>
            <a:r>
              <a:rPr lang="de-AT">
                <a:solidFill>
                  <a:prstClr val="black"/>
                </a:solidFill>
                <a:sym typeface="WP MathA" panose="05010101010101010101" pitchFamily="2" charset="2"/>
              </a:rPr>
              <a:t>zuweisen zu können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DGB38 Semantik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19963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/>
              <a:t>Die Architektur der Grammatik</a:t>
            </a:r>
            <a:endParaRPr lang="en-US" sz="2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1"/>
            <a:ext cx="8458200" cy="5410200"/>
          </a:xfrm>
        </p:spPr>
        <p:txBody>
          <a:bodyPr/>
          <a:lstStyle/>
          <a:p>
            <a:pPr algn="ctr">
              <a:spcBef>
                <a:spcPts val="1200"/>
              </a:spcBef>
            </a:pPr>
            <a:r>
              <a:rPr lang="de-DE" b="1" i="1"/>
              <a:t>Das T-Modell der Grammatik </a:t>
            </a:r>
            <a:r>
              <a:rPr lang="de-DE" sz="2000"/>
              <a:t>(Minimalismus; Chomsky 1995).</a:t>
            </a:r>
          </a:p>
          <a:p>
            <a:pPr>
              <a:spcBef>
                <a:spcPts val="600"/>
              </a:spcBef>
            </a:pPr>
            <a:r>
              <a:rPr lang="de-DE" i="1"/>
              <a:t>	   </a:t>
            </a:r>
            <a:r>
              <a:rPr lang="de-DE" sz="2000" i="1"/>
              <a:t>  		Syntax</a:t>
            </a:r>
            <a:r>
              <a:rPr lang="de-DE" sz="2000"/>
              <a:t>	   	    </a:t>
            </a:r>
            <a:r>
              <a:rPr lang="de-DE" sz="2000" i="1"/>
              <a:t>LF-Operationen</a:t>
            </a:r>
          </a:p>
          <a:p>
            <a:pPr>
              <a:spcBef>
                <a:spcPts val="1200"/>
              </a:spcBef>
            </a:pPr>
            <a:r>
              <a:rPr lang="de-DE"/>
              <a:t>	Lexikon 		Spell-Out </a:t>
            </a:r>
            <a:r>
              <a:rPr lang="de-DE" i="1"/>
              <a:t>	</a:t>
            </a:r>
            <a:r>
              <a:rPr lang="de-DE"/>
              <a:t>	</a:t>
            </a:r>
            <a:r>
              <a:rPr lang="de-DE">
                <a:solidFill>
                  <a:srgbClr val="0066FF"/>
                </a:solidFill>
              </a:rPr>
              <a:t>LF</a:t>
            </a:r>
            <a:r>
              <a:rPr lang="de-DE" i="1"/>
              <a:t> </a:t>
            </a:r>
            <a:r>
              <a:rPr lang="de-DE"/>
              <a:t> 	      </a:t>
            </a:r>
            <a:r>
              <a:rPr lang="de-DE">
                <a:solidFill>
                  <a:srgbClr val="FF0000"/>
                </a:solidFill>
              </a:rPr>
              <a:t>Semantik</a:t>
            </a:r>
          </a:p>
          <a:p>
            <a:endParaRPr lang="de-DE"/>
          </a:p>
          <a:p>
            <a:r>
              <a:rPr lang="de-DE"/>
              <a:t>		 			    </a:t>
            </a:r>
            <a:r>
              <a:rPr lang="de-DE">
                <a:solidFill>
                  <a:srgbClr val="00B050"/>
                </a:solidFill>
              </a:rPr>
              <a:t>PF </a:t>
            </a:r>
            <a:r>
              <a:rPr lang="de-DE"/>
              <a:t>(</a:t>
            </a:r>
            <a:r>
              <a:rPr lang="de-DE">
                <a:solidFill>
                  <a:srgbClr val="00B050"/>
                </a:solidFill>
              </a:rPr>
              <a:t>Form</a:t>
            </a:r>
            <a:r>
              <a:rPr lang="de-DE"/>
              <a:t>)</a:t>
            </a:r>
            <a:endParaRPr lang="de-DE">
              <a:solidFill>
                <a:srgbClr val="00B050"/>
              </a:solidFill>
            </a:endParaRP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/>
              <a:t>Die Syntax produziert </a:t>
            </a:r>
            <a:r>
              <a:rPr lang="de-DE" b="1" i="1"/>
              <a:t>Repräsentationen</a:t>
            </a:r>
            <a:r>
              <a:rPr lang="de-DE"/>
              <a:t>, die an  die Schnittstellen </a:t>
            </a:r>
            <a:r>
              <a:rPr lang="de-DE">
                <a:solidFill>
                  <a:srgbClr val="00B050"/>
                </a:solidFill>
              </a:rPr>
              <a:t>PF</a:t>
            </a:r>
            <a:r>
              <a:rPr lang="de-DE"/>
              <a:t> und </a:t>
            </a:r>
            <a:r>
              <a:rPr lang="de-DE">
                <a:solidFill>
                  <a:srgbClr val="0066FF"/>
                </a:solidFill>
              </a:rPr>
              <a:t>LF</a:t>
            </a:r>
            <a:r>
              <a:rPr lang="de-DE"/>
              <a:t> weitergegeben werden. </a:t>
            </a:r>
          </a:p>
          <a:p>
            <a:pPr lvl="1" indent="0">
              <a:spcBef>
                <a:spcPts val="400"/>
              </a:spcBef>
              <a:buNone/>
            </a:pPr>
            <a:r>
              <a:rPr lang="de-DE">
                <a:solidFill>
                  <a:srgbClr val="00B050"/>
                </a:solidFill>
              </a:rPr>
              <a:t>PF</a:t>
            </a:r>
            <a:r>
              <a:rPr lang="de-DE"/>
              <a:t>: Phonetische Form (</a:t>
            </a:r>
            <a:r>
              <a:rPr lang="de-DE">
                <a:latin typeface="Segoe UI Symbol" panose="020B0502040204020203" pitchFamily="34" charset="0"/>
                <a:ea typeface="Segoe UI Symbol" panose="020B0502040204020203" pitchFamily="34" charset="0"/>
              </a:rPr>
              <a:t>≈ </a:t>
            </a:r>
            <a:r>
              <a:rPr lang="de-DE"/>
              <a:t>Phonologie, Morphologie)</a:t>
            </a:r>
          </a:p>
          <a:p>
            <a:pPr lvl="1" indent="0">
              <a:spcBef>
                <a:spcPts val="400"/>
              </a:spcBef>
              <a:buNone/>
            </a:pPr>
            <a:r>
              <a:rPr lang="de-DE">
                <a:solidFill>
                  <a:srgbClr val="0066FF"/>
                </a:solidFill>
              </a:rPr>
              <a:t>LF</a:t>
            </a:r>
            <a:r>
              <a:rPr lang="de-DE"/>
              <a:t>: </a:t>
            </a:r>
            <a:r>
              <a:rPr lang="de-DE" b="1" i="1"/>
              <a:t>Logische Form</a:t>
            </a:r>
            <a:r>
              <a:rPr lang="de-DE"/>
              <a:t>, Verbindung zur </a:t>
            </a:r>
            <a:r>
              <a:rPr lang="de-DE">
                <a:solidFill>
                  <a:srgbClr val="FF0000"/>
                </a:solidFill>
              </a:rPr>
              <a:t>Semantik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/>
              <a:t>Repräsentationen werden durch </a:t>
            </a:r>
            <a:r>
              <a:rPr lang="de-DE" b="1" i="1"/>
              <a:t>Derivationen</a:t>
            </a:r>
            <a:r>
              <a:rPr lang="de-DE"/>
              <a:t> </a:t>
            </a:r>
            <a:r>
              <a:rPr lang="de-DE" sz="2000"/>
              <a:t>(Ableitungen) </a:t>
            </a:r>
            <a:r>
              <a:rPr lang="de-DE"/>
              <a:t>produziert/generiert.</a:t>
            </a:r>
            <a:endParaRPr lang="el-GR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/>
              <a:t>Spell-Out</a:t>
            </a:r>
            <a:r>
              <a:rPr lang="en-US"/>
              <a:t>: jener Punkt in der Derivation, in der </a:t>
            </a:r>
            <a:r>
              <a:rPr lang="en-US">
                <a:solidFill>
                  <a:srgbClr val="00B050"/>
                </a:solidFill>
              </a:rPr>
              <a:t>Form</a:t>
            </a:r>
            <a:r>
              <a:rPr lang="en-US"/>
              <a:t> und </a:t>
            </a:r>
            <a:r>
              <a:rPr lang="en-US">
                <a:solidFill>
                  <a:srgbClr val="FF0000"/>
                </a:solidFill>
              </a:rPr>
              <a:t>Bedeutung</a:t>
            </a:r>
            <a:r>
              <a:rPr lang="en-US"/>
              <a:t> getrennt werden.</a:t>
            </a:r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DGB38 Semantik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11</a:t>
            </a:fld>
            <a:endParaRPr lang="de-DE"/>
          </a:p>
        </p:txBody>
      </p:sp>
      <p:grpSp>
        <p:nvGrpSpPr>
          <p:cNvPr id="23" name="Group 22"/>
          <p:cNvGrpSpPr/>
          <p:nvPr/>
        </p:nvGrpSpPr>
        <p:grpSpPr>
          <a:xfrm>
            <a:off x="2133600" y="2057400"/>
            <a:ext cx="5011452" cy="593226"/>
            <a:chOff x="2133600" y="3352800"/>
            <a:chExt cx="5011452" cy="593226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2133600" y="3352800"/>
              <a:ext cx="990600" cy="0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4548911" y="3352800"/>
              <a:ext cx="1318489" cy="0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6400800" y="3352800"/>
              <a:ext cx="744252" cy="0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3733800" y="3505200"/>
              <a:ext cx="0" cy="440826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2036982" y="1752600"/>
            <a:ext cx="3908571" cy="191341"/>
            <a:chOff x="2036982" y="3237659"/>
            <a:chExt cx="3908571" cy="191341"/>
          </a:xfrm>
        </p:grpSpPr>
        <p:sp>
          <p:nvSpPr>
            <p:cNvPr id="26" name="Left Brace 25"/>
            <p:cNvSpPr/>
            <p:nvPr/>
          </p:nvSpPr>
          <p:spPr>
            <a:xfrm rot="16200000" flipH="1">
              <a:off x="5107422" y="2590868"/>
              <a:ext cx="191340" cy="1484922"/>
            </a:xfrm>
            <a:prstGeom prst="leftBrace">
              <a:avLst>
                <a:gd name="adj1" fmla="val 34261"/>
                <a:gd name="adj2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Left Brace 26"/>
            <p:cNvSpPr/>
            <p:nvPr/>
          </p:nvSpPr>
          <p:spPr>
            <a:xfrm rot="16200000" flipH="1">
              <a:off x="2499134" y="2775508"/>
              <a:ext cx="191340" cy="1115644"/>
            </a:xfrm>
            <a:prstGeom prst="leftBrace">
              <a:avLst>
                <a:gd name="adj1" fmla="val 34261"/>
                <a:gd name="adj2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821776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BC517-4AFD-01FD-FAB9-371F53C9B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Syntax und semantik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E6D09-2C0D-7E18-B0DE-EF5EECAD8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/>
          <a:lstStyle/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de-DE"/>
              <a:t>Die Beziehung zwischen Syntax und Semantik im </a:t>
            </a:r>
            <a:r>
              <a:rPr lang="de-DE" b="1" i="1"/>
              <a:t>Minimalismus</a:t>
            </a:r>
            <a:r>
              <a:rPr lang="de-DE"/>
              <a:t> </a:t>
            </a:r>
            <a:r>
              <a:rPr lang="de-DE" sz="2000"/>
              <a:t>(Chomsky 1995)</a:t>
            </a:r>
            <a:endParaRPr lang="de-DE"/>
          </a:p>
          <a:p>
            <a:pPr marL="685800" indent="-342900">
              <a:spcBef>
                <a:spcPts val="1200"/>
              </a:spcBef>
              <a:buFont typeface="Courier New" panose="02070309020205020404" pitchFamily="49" charset="0"/>
              <a:buChar char="o"/>
              <a:tabLst>
                <a:tab pos="573088" algn="l"/>
                <a:tab pos="747713" algn="l"/>
                <a:tab pos="1090613" algn="l"/>
              </a:tabLst>
            </a:pPr>
            <a:r>
              <a:rPr lang="de-DE"/>
              <a:t>Syntaktische Objekte werden in der Syntax generiert.</a:t>
            </a:r>
          </a:p>
          <a:p>
            <a:pPr marL="685800" indent="-342900">
              <a:spcBef>
                <a:spcPts val="600"/>
              </a:spcBef>
              <a:buFont typeface="Courier New" panose="02070309020205020404" pitchFamily="49" charset="0"/>
              <a:buChar char="o"/>
              <a:tabLst>
                <a:tab pos="573088" algn="l"/>
                <a:tab pos="747713" algn="l"/>
                <a:tab pos="1090613" algn="l"/>
              </a:tabLst>
            </a:pPr>
            <a:r>
              <a:rPr lang="de-DE"/>
              <a:t>Diese Objekte werden in der Semantik </a:t>
            </a:r>
            <a:r>
              <a:rPr lang="de-DE" b="1" i="1"/>
              <a:t>interpretiert</a:t>
            </a:r>
            <a:r>
              <a:rPr lang="de-DE"/>
              <a:t>.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endParaRPr lang="de-DE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de-DE"/>
              <a:t>Es gibt auch andere Modelle der Grammatik (Kategoriale Grammatik, Montague Grammatik,…), in denen Syntax und Semantik gleichzeitig generiert werden. 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endParaRPr lang="de-DE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de-DE"/>
              <a:t>In diesem Kurs konzentrieren wir uns ausschließlich auf die Semantik - die Wahl des Modells macht also keinen Unterschied.</a:t>
            </a:r>
          </a:p>
          <a:p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68E688-33F4-94BA-47E4-6E5B0F643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DFB332-5BA6-A454-3C5C-C00B743FF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079310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98FBC-9B8C-2FEE-B81C-A6F670BED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Denotation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C36B7-2352-2D63-C06E-CCE13755B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257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b="1"/>
              <a:t>Denotation</a:t>
            </a:r>
            <a:r>
              <a:rPr lang="en-US"/>
              <a:t> von </a:t>
            </a:r>
            <a:r>
              <a:rPr lang="el-GR"/>
              <a:t>α</a:t>
            </a:r>
            <a:r>
              <a:rPr lang="en-US"/>
              <a:t> </a:t>
            </a:r>
            <a:r>
              <a:rPr lang="de-DE"/>
              <a:t>=</a:t>
            </a:r>
            <a:r>
              <a:rPr lang="de-DE" baseline="-25000"/>
              <a:t>Def</a:t>
            </a:r>
            <a:r>
              <a:rPr lang="de-DE" i="1" baseline="-25000"/>
              <a:t>  </a:t>
            </a:r>
            <a:r>
              <a:rPr lang="en-US"/>
              <a:t>der semantische Wert/die Bedeutung von </a:t>
            </a:r>
            <a:r>
              <a:rPr lang="el-GR"/>
              <a:t>α</a:t>
            </a:r>
            <a:endParaRPr lang="en-US"/>
          </a:p>
          <a:p>
            <a:pPr>
              <a:spcBef>
                <a:spcPts val="800"/>
              </a:spcBef>
            </a:pPr>
            <a:r>
              <a:rPr lang="en-US" i="1"/>
              <a:t>Notation</a:t>
            </a:r>
            <a:r>
              <a:rPr lang="en-US"/>
              <a:t>. Für jeden Ausdruck </a:t>
            </a:r>
            <a:r>
              <a:rPr lang="el-GR"/>
              <a:t>α</a:t>
            </a:r>
            <a:r>
              <a:rPr lang="en-US"/>
              <a:t>, </a:t>
            </a:r>
            <a:r>
              <a:rPr lang="el-GR"/>
              <a:t>α</a:t>
            </a:r>
            <a:r>
              <a:rPr lang="en-US"/>
              <a:t> ist die Denotation von </a:t>
            </a:r>
            <a:r>
              <a:rPr lang="el-GR"/>
              <a:t>α</a:t>
            </a:r>
            <a:r>
              <a:rPr lang="en-US"/>
              <a:t> </a:t>
            </a:r>
          </a:p>
          <a:p>
            <a:pPr>
              <a:spcBef>
                <a:spcPts val="1200"/>
              </a:spcBef>
            </a:pPr>
            <a:r>
              <a:rPr lang="en-US" b="1"/>
              <a:t>Frage. </a:t>
            </a:r>
            <a:r>
              <a:rPr lang="en-US"/>
              <a:t>Was sind Bedeutungen/Denotationen?</a:t>
            </a:r>
          </a:p>
          <a:p>
            <a:pPr>
              <a:spcBef>
                <a:spcPts val="1200"/>
              </a:spcBef>
            </a:pPr>
            <a:r>
              <a:rPr lang="en-US" i="1"/>
              <a:t>Antwort. </a:t>
            </a:r>
            <a:r>
              <a:rPr lang="en-US"/>
              <a:t>Es gibt unterschiedliche Positionen: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>
                <a:solidFill>
                  <a:srgbClr val="FF0000"/>
                </a:solidFill>
              </a:rPr>
              <a:t>Ideen, Gedanken, Konzepte,…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>
                <a:solidFill>
                  <a:srgbClr val="FF0000"/>
                </a:solidFill>
              </a:rPr>
              <a:t>der soziale Effekt, der Einfluss auf das Verhalten, …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B050"/>
                </a:solidFill>
              </a:rPr>
              <a:t>abstrakte Einheiten - die man aber klar definieren kann!</a:t>
            </a:r>
          </a:p>
          <a:p>
            <a:pPr>
              <a:spcBef>
                <a:spcPts val="2000"/>
              </a:spcBef>
            </a:pPr>
            <a:r>
              <a:rPr lang="en-US" u="sng"/>
              <a:t>Erste Gruppe von </a:t>
            </a:r>
            <a:r>
              <a:rPr lang="en-US" b="1" u="sng"/>
              <a:t>konkreten</a:t>
            </a:r>
            <a:r>
              <a:rPr lang="en-US" u="sng"/>
              <a:t> Fragen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en-US"/>
              <a:t>Was ist die Denotation der </a:t>
            </a:r>
            <a:r>
              <a:rPr lang="en-US" b="1"/>
              <a:t>kleinsten Einheiten</a:t>
            </a:r>
            <a:r>
              <a:rPr lang="en-US"/>
              <a:t> (Morpheme)? 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en-US"/>
              <a:t>Was ist die Denotation der </a:t>
            </a:r>
            <a:r>
              <a:rPr lang="en-US" b="1"/>
              <a:t>größten Einheiten</a:t>
            </a:r>
            <a:r>
              <a:rPr lang="en-US"/>
              <a:t> (Sätze)? </a:t>
            </a:r>
          </a:p>
          <a:p>
            <a:pPr>
              <a:spcBef>
                <a:spcPts val="800"/>
              </a:spcBef>
            </a:pPr>
            <a:endParaRPr lang="en-US"/>
          </a:p>
          <a:p>
            <a:pPr>
              <a:spcBef>
                <a:spcPts val="800"/>
              </a:spcBef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62CF6E-A8F6-22AF-ABA6-88054ACF5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687911-98D2-DBFF-A0FD-22B00C22E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125076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Bibliographie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>
              <a:spcBef>
                <a:spcPts val="800"/>
              </a:spcBef>
            </a:pPr>
            <a:r>
              <a:rPr lang="en-US" sz="1800">
                <a:latin typeface="Arial" panose="020B0604020202020204" pitchFamily="34" charset="0"/>
              </a:rPr>
              <a:t>Chomsky, Noam. 1955/1975. </a:t>
            </a:r>
            <a:r>
              <a:rPr lang="en-US" sz="1800" i="1">
                <a:latin typeface="Arial" panose="020B0604020202020204" pitchFamily="34" charset="0"/>
              </a:rPr>
              <a:t>The Logical Structure of Linguistic Theory. New York: Springer.</a:t>
            </a:r>
          </a:p>
          <a:p>
            <a:pPr marR="0">
              <a:spcBef>
                <a:spcPts val="800"/>
              </a:spcBef>
            </a:pPr>
            <a:r>
              <a:rPr lang="en-US" sz="1800">
                <a:latin typeface="Arial" panose="020B0604020202020204" pitchFamily="34" charset="0"/>
              </a:rPr>
              <a:t>Chomsky, Noam. 1957. </a:t>
            </a:r>
            <a:r>
              <a:rPr lang="en-US" sz="1800" i="1">
                <a:latin typeface="Arial" panose="020B0604020202020204" pitchFamily="34" charset="0"/>
              </a:rPr>
              <a:t>Syntactic Structures. The Hague: Mouton.</a:t>
            </a:r>
          </a:p>
          <a:p>
            <a:pPr>
              <a:spcBef>
                <a:spcPts val="800"/>
              </a:spcBef>
            </a:pPr>
            <a:r>
              <a:rPr lang="en-US" sz="1800">
                <a:latin typeface="Arial" panose="020B0604020202020204" pitchFamily="34" charset="0"/>
              </a:rPr>
              <a:t>Chomsky, Noam. 1986. </a:t>
            </a:r>
            <a:r>
              <a:rPr lang="en-US" sz="1800" i="1">
                <a:latin typeface="Arial" panose="020B0604020202020204" pitchFamily="34" charset="0"/>
              </a:rPr>
              <a:t>Knowledge of Language. New York, New York: Praeger Publishers.</a:t>
            </a:r>
          </a:p>
          <a:p>
            <a:pPr>
              <a:spcBef>
                <a:spcPts val="800"/>
              </a:spcBef>
            </a:pP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Chomsky, Noam. 1995. </a:t>
            </a:r>
            <a:r>
              <a:rPr lang="en-US" sz="1800" i="1">
                <a:latin typeface="Arial" panose="020B0604020202020204" pitchFamily="34" charset="0"/>
                <a:cs typeface="Arial" panose="020B0604020202020204" pitchFamily="34" charset="0"/>
              </a:rPr>
              <a:t>The Minimalist Program: Current Studies in Linguistics. Cambridge, Massachusetts: MIT Press.</a:t>
            </a:r>
          </a:p>
          <a:p>
            <a:pPr>
              <a:spcBef>
                <a:spcPts val="800"/>
              </a:spcBef>
            </a:pPr>
            <a:r>
              <a:rPr lang="en-US" sz="1800">
                <a:latin typeface="Arial" panose="020B0604020202020204" pitchFamily="34" charset="0"/>
              </a:rPr>
              <a:t>Montague, Richard, 1973. The Proper Treatment of Quantification in Ordinary English. In: J. Hintikka, J. Moravcsik and P. Suppes (eds.), </a:t>
            </a:r>
            <a:r>
              <a:rPr lang="en-US" sz="1800" i="1">
                <a:latin typeface="Arial" panose="020B0604020202020204" pitchFamily="34" charset="0"/>
              </a:rPr>
              <a:t>Approaches to Natural Language. Dordrecht: Reidel, pp. 221-242.</a:t>
            </a:r>
          </a:p>
          <a:p>
            <a:pPr>
              <a:spcBef>
                <a:spcPts val="800"/>
              </a:spcBef>
            </a:pPr>
            <a:r>
              <a:rPr lang="en-US" sz="1800" b="0" i="0">
                <a:solidFill>
                  <a:srgbClr val="1A1A1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Peirce, Charles S. 1867. On A New List of Categories. In </a:t>
            </a:r>
            <a:r>
              <a:rPr lang="en-US" sz="1800" b="0" i="1">
                <a:solidFill>
                  <a:srgbClr val="1A1A1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Collected Papers</a:t>
            </a:r>
            <a:r>
              <a:rPr lang="en-US" sz="1800" b="0" i="0">
                <a:solidFill>
                  <a:srgbClr val="1A1A1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Charles Hartshorne und Paul Weiss (Hrsg.), Cambridge M.A.: Harvard University Press.</a:t>
            </a:r>
            <a:r>
              <a:rPr lang="de-DE" sz="1800" b="0" i="0">
                <a:solidFill>
                  <a:srgbClr val="1A1A1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Band 2, S. 49–58.</a:t>
            </a:r>
          </a:p>
          <a:p>
            <a:pPr>
              <a:spcBef>
                <a:spcPts val="800"/>
              </a:spcBef>
            </a:pPr>
            <a:r>
              <a:rPr lang="fr-FR" sz="1800" b="0" i="0">
                <a:solidFill>
                  <a:srgbClr val="1A1A1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Ferdinand de Saussure. 1916. </a:t>
            </a:r>
            <a:r>
              <a:rPr lang="fr-FR" sz="1800" b="0" i="1">
                <a:solidFill>
                  <a:srgbClr val="1A1A1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Cours de linguistique générale</a:t>
            </a:r>
            <a:r>
              <a:rPr lang="fr-FR" sz="1800" b="0" i="0">
                <a:solidFill>
                  <a:srgbClr val="1A1A1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1800">
                <a:solidFill>
                  <a:srgbClr val="1A1A1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Herausgegeben von </a:t>
            </a:r>
            <a:r>
              <a:rPr lang="fr-FR" sz="1800" b="0" i="0">
                <a:solidFill>
                  <a:srgbClr val="1A1A1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Charles Bally und Albert Sechehaye, in Kollaboration mit Albert Riedlinger. Payot, 1971.</a:t>
            </a:r>
            <a:endParaRPr lang="fr-FR" sz="1800">
              <a:solidFill>
                <a:srgbClr val="1A1A1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DGB38 Semantik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476039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</p:spPr>
        <p:txBody>
          <a:bodyPr/>
          <a:lstStyle/>
          <a:p>
            <a:fld id="{DAED5F90-EF1B-49B5-BE47-AEA5AB1301ED}" type="slidenum">
              <a:rPr lang="de-DE" smtClean="0"/>
              <a:pPr/>
              <a:t>2</a:t>
            </a:fld>
            <a:endParaRPr lang="de-D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59A71FA-E0A2-C121-7AE3-437B3B6A3BB3}"/>
              </a:ext>
            </a:extLst>
          </p:cNvPr>
          <p:cNvGrpSpPr>
            <a:grpSpLocks noChangeAspect="1"/>
          </p:cNvGrpSpPr>
          <p:nvPr/>
        </p:nvGrpSpPr>
        <p:grpSpPr>
          <a:xfrm>
            <a:off x="677928" y="2412533"/>
            <a:ext cx="7627872" cy="2388067"/>
            <a:chOff x="533400" y="2097527"/>
            <a:chExt cx="7627872" cy="2626874"/>
          </a:xfrm>
        </p:grpSpPr>
        <p:grpSp>
          <p:nvGrpSpPr>
            <p:cNvPr id="8" name="Group 7"/>
            <p:cNvGrpSpPr>
              <a:grpSpLocks/>
            </p:cNvGrpSpPr>
            <p:nvPr/>
          </p:nvGrpSpPr>
          <p:grpSpPr>
            <a:xfrm>
              <a:off x="2239983" y="2097527"/>
              <a:ext cx="2713018" cy="2626874"/>
              <a:chOff x="1573557" y="2166431"/>
              <a:chExt cx="2095500" cy="2149260"/>
            </a:xfrm>
          </p:grpSpPr>
          <p:grpSp>
            <p:nvGrpSpPr>
              <p:cNvPr id="9" name="Group 8"/>
              <p:cNvGrpSpPr>
                <a:grpSpLocks/>
              </p:cNvGrpSpPr>
              <p:nvPr/>
            </p:nvGrpSpPr>
            <p:grpSpPr>
              <a:xfrm>
                <a:off x="1573557" y="2166431"/>
                <a:ext cx="2095500" cy="2149260"/>
                <a:chOff x="1365525" y="2214448"/>
                <a:chExt cx="1676400" cy="1815160"/>
              </a:xfrm>
            </p:grpSpPr>
            <p:sp>
              <p:nvSpPr>
                <p:cNvPr id="11" name="Oval 10"/>
                <p:cNvSpPr>
                  <a:spLocks/>
                </p:cNvSpPr>
                <p:nvPr/>
              </p:nvSpPr>
              <p:spPr>
                <a:xfrm>
                  <a:off x="1365525" y="2214448"/>
                  <a:ext cx="1676400" cy="181516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>
                  <a:outerShdw blurRad="139700" dist="38100" dir="3600000" sx="101000" sy="101000" algn="tl" rotWithShape="0">
                    <a:prstClr val="black">
                      <a:alpha val="39000"/>
                    </a:prstClr>
                  </a:outerShdw>
                </a:effectLst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de-DE" sz="2800" dirty="0">
                      <a:solidFill>
                        <a:prstClr val="black"/>
                      </a:solidFill>
                    </a:rPr>
                    <a:t>[</a:t>
                  </a:r>
                  <a:r>
                    <a:rPr lang="en-US" sz="2800" dirty="0">
                      <a:solidFill>
                        <a:prstClr val="black"/>
                      </a:solidFill>
                    </a:rPr>
                    <a:t>a'te:n</a:t>
                  </a:r>
                  <a:r>
                    <a:rPr lang="de-DE" sz="2800" dirty="0">
                      <a:solidFill>
                        <a:prstClr val="black"/>
                      </a:solidFill>
                    </a:rPr>
                    <a:t>]</a:t>
                  </a:r>
                </a:p>
                <a:p>
                  <a:pPr algn="ctr"/>
                  <a:endParaRPr lang="de-DE" sz="2400" dirty="0">
                    <a:solidFill>
                      <a:prstClr val="black"/>
                    </a:solidFill>
                  </a:endParaRPr>
                </a:p>
                <a:p>
                  <a:pPr algn="ctr"/>
                  <a:endParaRPr lang="en-US" sz="2400" dirty="0">
                    <a:solidFill>
                      <a:schemeClr val="tx1"/>
                    </a:solidFill>
                  </a:endParaRPr>
                </a:p>
                <a:p>
                  <a:pPr algn="ctr"/>
                  <a:endParaRPr lang="de-DE" sz="2400" dirty="0">
                    <a:solidFill>
                      <a:prstClr val="black"/>
                    </a:solidFill>
                  </a:endParaRPr>
                </a:p>
              </p:txBody>
            </p:sp>
            <p:cxnSp>
              <p:nvCxnSpPr>
                <p:cNvPr id="12" name="Straight Connector 11"/>
                <p:cNvCxnSpPr>
                  <a:cxnSpLocks/>
                </p:cNvCxnSpPr>
                <p:nvPr/>
              </p:nvCxnSpPr>
              <p:spPr>
                <a:xfrm flipV="1">
                  <a:off x="1431645" y="2818567"/>
                  <a:ext cx="1552306" cy="14467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10" name="Picture 9" descr="Griechische Architektur – Wikipedia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52144" y="3057877"/>
                <a:ext cx="1148255" cy="978916"/>
              </a:xfrm>
              <a:prstGeom prst="rect">
                <a:avLst/>
              </a:prstGeom>
            </p:spPr>
          </p:pic>
        </p:grpSp>
        <p:sp>
          <p:nvSpPr>
            <p:cNvPr id="14" name="Left Brace 13"/>
            <p:cNvSpPr/>
            <p:nvPr/>
          </p:nvSpPr>
          <p:spPr>
            <a:xfrm>
              <a:off x="2004400" y="2232073"/>
              <a:ext cx="205400" cy="2174074"/>
            </a:xfrm>
            <a:prstGeom prst="leftBrace">
              <a:avLst>
                <a:gd name="adj1" fmla="val 34261"/>
                <a:gd name="adj2" fmla="val 5000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extBox 12"/>
            <p:cNvSpPr txBox="1">
              <a:spLocks/>
            </p:cNvSpPr>
            <p:nvPr/>
          </p:nvSpPr>
          <p:spPr>
            <a:xfrm flipH="1">
              <a:off x="533400" y="3048000"/>
              <a:ext cx="133202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600" b="1" dirty="0"/>
                <a:t>Zeichen</a:t>
              </a:r>
            </a:p>
          </p:txBody>
        </p:sp>
        <p:sp>
          <p:nvSpPr>
            <p:cNvPr id="15" name="Left Brace 14"/>
            <p:cNvSpPr/>
            <p:nvPr/>
          </p:nvSpPr>
          <p:spPr>
            <a:xfrm flipH="1">
              <a:off x="5130187" y="3156318"/>
              <a:ext cx="280013" cy="1227208"/>
            </a:xfrm>
            <a:prstGeom prst="leftBrace">
              <a:avLst>
                <a:gd name="adj1" fmla="val 34261"/>
                <a:gd name="adj2" fmla="val 5000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Left Brace 15"/>
            <p:cNvSpPr/>
            <p:nvPr/>
          </p:nvSpPr>
          <p:spPr>
            <a:xfrm flipH="1">
              <a:off x="5112336" y="2249926"/>
              <a:ext cx="280013" cy="838200"/>
            </a:xfrm>
            <a:prstGeom prst="leftBrace">
              <a:avLst>
                <a:gd name="adj1" fmla="val 34261"/>
                <a:gd name="adj2" fmla="val 50000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 flipH="1">
              <a:off x="5682677" y="2249926"/>
              <a:ext cx="2165923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600" b="1">
                  <a:solidFill>
                    <a:srgbClr val="00B050"/>
                  </a:solidFill>
                </a:rPr>
                <a:t>Form</a:t>
              </a:r>
              <a:r>
                <a:rPr lang="en-US" sz="2600" b="1" i="1">
                  <a:solidFill>
                    <a:srgbClr val="FF0000"/>
                  </a:solidFill>
                </a:rPr>
                <a:t> </a:t>
              </a:r>
            </a:p>
            <a:p>
              <a:pPr algn="ctr"/>
              <a:r>
                <a:rPr lang="en-US" sz="2600" i="1"/>
                <a:t>(Signifika</a:t>
              </a:r>
              <a:r>
                <a:rPr lang="en-US" sz="2600" b="1" i="1">
                  <a:solidFill>
                    <a:srgbClr val="00A44A"/>
                  </a:solidFill>
                </a:rPr>
                <a:t>n</a:t>
              </a:r>
              <a:r>
                <a:rPr lang="en-US" sz="2600" i="1"/>
                <a:t>t)</a:t>
              </a:r>
              <a:endParaRPr lang="en-US" sz="2600" i="1" dirty="0"/>
            </a:p>
          </p:txBody>
        </p:sp>
        <p:sp>
          <p:nvSpPr>
            <p:cNvPr id="19" name="TextBox 18"/>
            <p:cNvSpPr txBox="1"/>
            <p:nvPr/>
          </p:nvSpPr>
          <p:spPr>
            <a:xfrm flipH="1">
              <a:off x="5486400" y="3414775"/>
              <a:ext cx="267487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tabLst>
                  <a:tab pos="3316288" algn="l"/>
                </a:tabLst>
              </a:pPr>
              <a:r>
                <a:rPr lang="en-US" sz="2800" b="1">
                  <a:solidFill>
                    <a:srgbClr val="FF0000"/>
                  </a:solidFill>
                </a:rPr>
                <a:t>Bedeutung</a:t>
              </a:r>
              <a:r>
                <a:rPr lang="en-US" sz="2800" b="1" i="1"/>
                <a:t> </a:t>
              </a:r>
              <a:r>
                <a:rPr lang="en-US" sz="2600" i="1"/>
                <a:t>(Signifikat) </a:t>
              </a:r>
              <a:endParaRPr lang="en-US" sz="2600" b="1" i="1" dirty="0"/>
            </a:p>
          </p:txBody>
        </p:sp>
      </p:grp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76825"/>
          </a:xfrm>
        </p:spPr>
        <p:txBody>
          <a:bodyPr/>
          <a:lstStyle/>
          <a:p>
            <a:pPr>
              <a:spcBef>
                <a:spcPts val="1600"/>
              </a:spcBef>
            </a:pPr>
            <a:r>
              <a:rPr lang="de-DE"/>
              <a:t>(1) 	</a:t>
            </a:r>
            <a:r>
              <a:rPr lang="de-DE" b="1"/>
              <a:t>Sprachlicher Ausdruck</a:t>
            </a:r>
            <a:r>
              <a:rPr lang="de-DE"/>
              <a:t> =</a:t>
            </a:r>
            <a:r>
              <a:rPr lang="de-DE" baseline="-25000"/>
              <a:t>Def</a:t>
            </a:r>
            <a:r>
              <a:rPr lang="de-DE"/>
              <a:t> Wort oder Phrase (inklusive Satz)</a:t>
            </a:r>
            <a:endParaRPr lang="de-DE" baseline="-25000"/>
          </a:p>
          <a:p>
            <a:pPr marL="347663" indent="-347663">
              <a:spcBef>
                <a:spcPts val="1600"/>
              </a:spcBef>
              <a:buFont typeface="Wingdings" panose="05000000000000000000" pitchFamily="2" charset="2"/>
              <a:buChar char="§"/>
            </a:pPr>
            <a:r>
              <a:rPr lang="de-DE"/>
              <a:t>Alle sprachlichen Ausdrücke sind </a:t>
            </a:r>
            <a:r>
              <a:rPr lang="de-DE" b="1" i="1"/>
              <a:t>Zeichen</a:t>
            </a:r>
            <a:r>
              <a:rPr lang="de-DE"/>
              <a:t> </a:t>
            </a:r>
            <a:r>
              <a:rPr lang="de-DE" sz="2000"/>
              <a:t>(Saussure 1916; Peirce 1867/68; 1903)</a:t>
            </a:r>
          </a:p>
          <a:p>
            <a:pPr>
              <a:spcBef>
                <a:spcPts val="1600"/>
              </a:spcBef>
            </a:pPr>
            <a:endParaRPr lang="en-US"/>
          </a:p>
          <a:p>
            <a:pPr marL="0" indent="0">
              <a:spcBef>
                <a:spcPts val="1600"/>
              </a:spcBef>
            </a:pPr>
            <a:endParaRPr lang="en-US"/>
          </a:p>
          <a:p>
            <a:pPr marL="0" indent="0">
              <a:spcBef>
                <a:spcPts val="1600"/>
              </a:spcBef>
            </a:pPr>
            <a:r>
              <a:rPr lang="en-US"/>
              <a:t>		</a:t>
            </a:r>
          </a:p>
          <a:p>
            <a:pPr marL="0" indent="0">
              <a:spcBef>
                <a:spcPts val="1600"/>
              </a:spcBef>
            </a:pPr>
            <a:r>
              <a:rPr lang="en-US" b="1"/>
              <a:t>		</a:t>
            </a:r>
          </a:p>
          <a:p>
            <a:pPr marL="347663" indent="-347663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7663" indent="-34766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Jedes Zeichen ist eine Verbindung zwischen</a:t>
            </a:r>
          </a:p>
          <a:p>
            <a:pPr marL="747713" lvl="2" indent="-347663">
              <a:spcBef>
                <a:spcPts val="800"/>
              </a:spcBef>
              <a:buFont typeface="Courier New" panose="02070309020205020404" pitchFamily="49" charset="0"/>
              <a:buChar char="o"/>
            </a:pPr>
            <a:r>
              <a:rPr lang="en-US" sz="2400" b="1"/>
              <a:t> </a:t>
            </a:r>
            <a:r>
              <a:rPr lang="en-US" sz="2400">
                <a:solidFill>
                  <a:srgbClr val="00B050"/>
                </a:solidFill>
              </a:rPr>
              <a:t>Form</a:t>
            </a:r>
            <a:r>
              <a:rPr lang="en-US" sz="2400"/>
              <a:t>: Ausdruck, Signifikant,… (hier: [a’te:n])</a:t>
            </a:r>
          </a:p>
          <a:p>
            <a:pPr marL="747713" lvl="2" indent="-347663">
              <a:spcBef>
                <a:spcPts val="800"/>
              </a:spcBef>
              <a:buFont typeface="Courier New" panose="02070309020205020404" pitchFamily="49" charset="0"/>
              <a:buChar char="o"/>
            </a:pPr>
            <a:r>
              <a:rPr lang="en-US" sz="2400" b="1"/>
              <a:t> </a:t>
            </a:r>
            <a:r>
              <a:rPr lang="en-US" sz="2400">
                <a:solidFill>
                  <a:srgbClr val="FF0000"/>
                </a:solidFill>
              </a:rPr>
              <a:t>Bedeutung</a:t>
            </a:r>
            <a:r>
              <a:rPr lang="en-US" sz="2400"/>
              <a:t>: Inhalt, Signifikat (die Stadt mit Namen </a:t>
            </a:r>
            <a:r>
              <a:rPr lang="en-US" sz="2400" i="1"/>
              <a:t>Athen</a:t>
            </a:r>
            <a:r>
              <a:rPr lang="en-US" sz="2400"/>
              <a:t>)</a:t>
            </a:r>
            <a:endParaRPr lang="en-US"/>
          </a:p>
          <a:p>
            <a:pPr>
              <a:buFont typeface="Wingdings" panose="05000000000000000000" pitchFamily="2" charset="2"/>
              <a:buChar char="§"/>
            </a:pPr>
            <a:endParaRPr lang="en-US"/>
          </a:p>
          <a:p>
            <a:pPr>
              <a:buFont typeface="Wingdings" panose="05000000000000000000" pitchFamily="2" charset="2"/>
              <a:buChar char="§"/>
            </a:pPr>
            <a:endParaRPr lang="en-US"/>
          </a:p>
          <a:p>
            <a:pPr>
              <a:buFont typeface="Wingdings" panose="05000000000000000000" pitchFamily="2" charset="2"/>
              <a:buChar char="§"/>
            </a:pPr>
            <a:endParaRPr lang="en-US"/>
          </a:p>
          <a:p>
            <a:pPr>
              <a:buFont typeface="Wingdings" panose="05000000000000000000" pitchFamily="2" charset="2"/>
              <a:buChar char="§"/>
            </a:pPr>
            <a:endParaRPr lang="en-US"/>
          </a:p>
          <a:p>
            <a:pPr>
              <a:buFont typeface="Wingdings" panose="05000000000000000000" pitchFamily="2" charset="2"/>
              <a:buChar char="§"/>
            </a:pPr>
            <a:endParaRPr lang="en-US"/>
          </a:p>
          <a:p>
            <a:pPr>
              <a:buFont typeface="Wingdings" panose="05000000000000000000" pitchFamily="2" charset="2"/>
              <a:buChar char="§"/>
            </a:pPr>
            <a:endParaRPr lang="en-US"/>
          </a:p>
          <a:p>
            <a:pPr>
              <a:buFont typeface="Wingdings" panose="05000000000000000000" pitchFamily="2" charset="2"/>
              <a:buChar char="§"/>
            </a:pPr>
            <a:endParaRPr lang="en-US"/>
          </a:p>
          <a:p>
            <a:pPr>
              <a:buFont typeface="Wingdings" panose="05000000000000000000" pitchFamily="2" charset="2"/>
              <a:buChar char="§"/>
            </a:pPr>
            <a:endParaRPr lang="en-US"/>
          </a:p>
          <a:p>
            <a:pPr>
              <a:buFont typeface="Wingdings" panose="05000000000000000000" pitchFamily="2" charset="2"/>
              <a:buChar char="§"/>
            </a:pPr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F6A18139-5F51-48F7-80D6-A5DF4A3D3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/>
              <a:t>Zeichen</a:t>
            </a:r>
            <a:endParaRPr lang="de-DE"/>
          </a:p>
        </p:txBody>
      </p:sp>
      <p:sp>
        <p:nvSpPr>
          <p:cNvPr id="18" name="Footer Placeholder 5">
            <a:extLst>
              <a:ext uri="{FF2B5EF4-FFF2-40B4-BE49-F238E27FC236}">
                <a16:creationId xmlns:a16="http://schemas.microsoft.com/office/drawing/2014/main" id="{B3B62148-226E-469E-9E53-70D37C51A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l" defTabSz="914400" rtl="0" eaLnBrk="1" latinLnBrk="0" hangingPunct="1">
              <a:defRPr lang="de-DE" sz="120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/>
              <a:t>DGB38 Semantik</a:t>
            </a:r>
          </a:p>
        </p:txBody>
      </p:sp>
    </p:spTree>
    <p:extLst>
      <p:ext uri="{BB962C8B-B14F-4D97-AF65-F5344CB8AC3E}">
        <p14:creationId xmlns:p14="http://schemas.microsoft.com/office/powerpoint/2010/main" val="35589859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Sprache</a:t>
            </a:r>
            <a:endParaRPr lang="en-US" sz="2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7154"/>
            <a:ext cx="8458200" cy="542364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de-DE"/>
              <a:t>(1)	</a:t>
            </a:r>
            <a:r>
              <a:rPr lang="de-DE" b="1"/>
              <a:t>Sprache S</a:t>
            </a:r>
            <a:r>
              <a:rPr lang="de-DE"/>
              <a:t> =</a:t>
            </a:r>
            <a:r>
              <a:rPr lang="de-DE" baseline="-25000"/>
              <a:t>Def</a:t>
            </a:r>
            <a:r>
              <a:rPr lang="de-DE"/>
              <a:t> die (unendliche) Menge aller Ausdrücke in S</a:t>
            </a:r>
          </a:p>
          <a:p>
            <a:pPr marL="342900" indent="-342900">
              <a:spcBef>
                <a:spcPts val="1600"/>
              </a:spcBef>
              <a:buFont typeface="Wingdings" panose="05000000000000000000" pitchFamily="2" charset="2"/>
              <a:buChar char="§"/>
            </a:pPr>
            <a:r>
              <a:rPr lang="de-DE"/>
              <a:t>Sprachlichen Ausdrücke sind </a:t>
            </a:r>
            <a:r>
              <a:rPr lang="de-DE" b="1" i="1"/>
              <a:t>einfach</a:t>
            </a:r>
            <a:r>
              <a:rPr lang="de-DE"/>
              <a:t> (z.B. das Nomen </a:t>
            </a:r>
            <a:r>
              <a:rPr lang="de-DE" i="1"/>
              <a:t>Stadt</a:t>
            </a:r>
            <a:r>
              <a:rPr lang="de-DE"/>
              <a:t>) oder </a:t>
            </a:r>
            <a:r>
              <a:rPr lang="de-DE" b="1" i="1"/>
              <a:t>komplex</a:t>
            </a:r>
            <a:r>
              <a:rPr lang="de-DE"/>
              <a:t> (z.B. die NP </a:t>
            </a:r>
            <a:r>
              <a:rPr lang="de-DE" i="1"/>
              <a:t>eine große Stadt</a:t>
            </a:r>
            <a:r>
              <a:rPr lang="de-DE"/>
              <a:t>). </a:t>
            </a:r>
          </a:p>
          <a:p>
            <a:pPr>
              <a:spcBef>
                <a:spcPts val="1600"/>
              </a:spcBef>
            </a:pPr>
            <a:r>
              <a:rPr lang="de-DE">
                <a:latin typeface="Segoe UI Symbol" panose="020B0502040204020203" pitchFamily="34" charset="0"/>
                <a:ea typeface="Segoe UI Symbol" panose="020B0502040204020203" pitchFamily="34" charset="0"/>
              </a:rPr>
              <a:t>➜	</a:t>
            </a:r>
            <a:r>
              <a:rPr lang="de-DE"/>
              <a:t>Sprachliche Ausdrücke sind einfache oder komplexe Zeichen. </a:t>
            </a:r>
          </a:p>
          <a:p>
            <a:pPr marL="342900" indent="-342900">
              <a:spcBef>
                <a:spcPts val="1600"/>
              </a:spcBef>
              <a:buFont typeface="Wingdings" panose="05000000000000000000" pitchFamily="2" charset="2"/>
              <a:buChar char="§"/>
            </a:pPr>
            <a:r>
              <a:rPr lang="de-DE"/>
              <a:t>Jedes Zeichen besteht aus einer </a:t>
            </a:r>
            <a:r>
              <a:rPr lang="de-DE">
                <a:solidFill>
                  <a:srgbClr val="00B050"/>
                </a:solidFill>
              </a:rPr>
              <a:t>Form</a:t>
            </a:r>
            <a:r>
              <a:rPr lang="de-DE"/>
              <a:t> und einer </a:t>
            </a:r>
            <a:r>
              <a:rPr lang="de-DE">
                <a:solidFill>
                  <a:srgbClr val="FF0000"/>
                </a:solidFill>
              </a:rPr>
              <a:t>Bedeutung</a:t>
            </a:r>
            <a:r>
              <a:rPr lang="de-DE"/>
              <a:t>.</a:t>
            </a:r>
          </a:p>
          <a:p>
            <a:pPr>
              <a:spcBef>
                <a:spcPts val="1600"/>
              </a:spcBef>
            </a:pPr>
            <a:r>
              <a:rPr lang="de-DE">
                <a:latin typeface="Segoe UI Symbol" panose="020B0502040204020203" pitchFamily="34" charset="0"/>
                <a:ea typeface="Segoe UI Symbol" panose="020B0502040204020203" pitchFamily="34" charset="0"/>
              </a:rPr>
              <a:t>➜	</a:t>
            </a:r>
            <a:r>
              <a:rPr lang="de-DE"/>
              <a:t>Jede Sprache ist eine (unendliche) Menge von Paaren:</a:t>
            </a:r>
          </a:p>
          <a:p>
            <a:pPr>
              <a:spcBef>
                <a:spcPts val="1600"/>
              </a:spcBef>
            </a:pPr>
            <a:r>
              <a:rPr lang="de-DE"/>
              <a:t>(2)</a:t>
            </a:r>
            <a:r>
              <a:rPr lang="de-DE" b="1"/>
              <a:t>	Sprache S </a:t>
            </a:r>
            <a:r>
              <a:rPr lang="de-DE"/>
              <a:t>=</a:t>
            </a:r>
            <a:r>
              <a:rPr lang="de-DE" baseline="-25000"/>
              <a:t>Def</a:t>
            </a:r>
            <a:r>
              <a:rPr lang="de-DE" i="1" baseline="-25000"/>
              <a:t>  </a:t>
            </a:r>
            <a:r>
              <a:rPr lang="de-DE"/>
              <a:t>die Menge aller Paare &lt;</a:t>
            </a:r>
            <a:r>
              <a:rPr lang="de-DE">
                <a:solidFill>
                  <a:srgbClr val="00B050"/>
                </a:solidFill>
              </a:rPr>
              <a:t>Form</a:t>
            </a:r>
            <a:r>
              <a:rPr lang="de-DE"/>
              <a:t>, </a:t>
            </a:r>
            <a:r>
              <a:rPr lang="de-DE">
                <a:solidFill>
                  <a:srgbClr val="FF0000"/>
                </a:solidFill>
              </a:rPr>
              <a:t>Bedeutung</a:t>
            </a:r>
            <a:r>
              <a:rPr lang="de-DE"/>
              <a:t>&gt; in S</a:t>
            </a:r>
          </a:p>
          <a:p>
            <a:pPr marL="342900" indent="-342900">
              <a:spcBef>
                <a:spcPts val="1600"/>
              </a:spcBef>
              <a:buFont typeface="Wingdings" panose="05000000000000000000" pitchFamily="2" charset="2"/>
              <a:buChar char="§"/>
            </a:pPr>
            <a:r>
              <a:rPr lang="de-DE" b="1"/>
              <a:t>Linguistik</a:t>
            </a:r>
            <a:r>
              <a:rPr lang="de-DE" b="1" i="1"/>
              <a:t> </a:t>
            </a:r>
            <a:r>
              <a:rPr lang="de-DE"/>
              <a:t>untersucht die Eigenschaften </a:t>
            </a:r>
          </a:p>
          <a:p>
            <a:pPr marL="1085850" lvl="1" indent="-342900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de-DE"/>
              <a:t>der </a:t>
            </a:r>
            <a:r>
              <a:rPr lang="de-DE">
                <a:solidFill>
                  <a:srgbClr val="00B050"/>
                </a:solidFill>
              </a:rPr>
              <a:t>Form</a:t>
            </a:r>
            <a:r>
              <a:rPr lang="de-DE"/>
              <a:t> (Syntax)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de-DE"/>
              <a:t>der </a:t>
            </a:r>
            <a:r>
              <a:rPr lang="de-DE">
                <a:solidFill>
                  <a:srgbClr val="FF0000"/>
                </a:solidFill>
              </a:rPr>
              <a:t>Bedeutung</a:t>
            </a:r>
            <a:r>
              <a:rPr lang="de-DE"/>
              <a:t> (</a:t>
            </a:r>
            <a:r>
              <a:rPr lang="de-DE" b="1"/>
              <a:t>Semantik</a:t>
            </a:r>
            <a:r>
              <a:rPr lang="de-DE"/>
              <a:t>) und 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de-DE"/>
              <a:t>der Beziehung zwischen </a:t>
            </a:r>
            <a:r>
              <a:rPr lang="de-DE">
                <a:solidFill>
                  <a:srgbClr val="00B050"/>
                </a:solidFill>
              </a:rPr>
              <a:t>Form </a:t>
            </a:r>
            <a:r>
              <a:rPr lang="de-DE"/>
              <a:t>und </a:t>
            </a:r>
            <a:r>
              <a:rPr lang="de-DE">
                <a:solidFill>
                  <a:srgbClr val="FF0000"/>
                </a:solidFill>
              </a:rPr>
              <a:t>Bedeutung</a:t>
            </a:r>
            <a:endParaRPr lang="de-DE"/>
          </a:p>
          <a:p>
            <a:pPr marL="1085850" lvl="1" indent="-342900"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DGB38 Semantik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03214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D5397-F5BF-2CEA-01B5-3FB48C7FF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Sprache und Grammatik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50F06-1507-43AF-150F-053043D68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de-DE"/>
              <a:t>Auf der letzten Folie wurde behauptetet: </a:t>
            </a:r>
          </a:p>
          <a:p>
            <a:pPr>
              <a:spcBef>
                <a:spcPts val="800"/>
              </a:spcBef>
            </a:pPr>
            <a:r>
              <a:rPr lang="de-DE"/>
              <a:t>		„Linguistik</a:t>
            </a:r>
            <a:r>
              <a:rPr lang="de-DE" b="1" i="1"/>
              <a:t> </a:t>
            </a:r>
            <a:r>
              <a:rPr lang="de-DE"/>
              <a:t>untersucht die Eigenschaften der Form (Syntax) 		und der Bedeutung (Semantik)“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de-DE"/>
              <a:t>Aber das Sprachsystem (die mentale Grammatik) besteht aus weiteren, </a:t>
            </a:r>
            <a:r>
              <a:rPr lang="de-DE" b="1" i="1"/>
              <a:t>anderen</a:t>
            </a:r>
            <a:r>
              <a:rPr lang="de-DE"/>
              <a:t> </a:t>
            </a:r>
            <a:r>
              <a:rPr lang="de-DE" b="1" i="1"/>
              <a:t>Komponenten</a:t>
            </a:r>
            <a:r>
              <a:rPr lang="de-DE"/>
              <a:t>, unter anderem:</a:t>
            </a:r>
          </a:p>
          <a:p>
            <a:pPr marL="741363" lvl="1" indent="344488">
              <a:spcBef>
                <a:spcPts val="400"/>
              </a:spcBef>
              <a:buFont typeface="Courier New" panose="02070309020205020404" pitchFamily="49" charset="0"/>
              <a:buChar char="o"/>
              <a:tabLst>
                <a:tab pos="573088" algn="l"/>
                <a:tab pos="747713" algn="l"/>
                <a:tab pos="1090613" algn="l"/>
              </a:tabLst>
            </a:pPr>
            <a:r>
              <a:rPr lang="de-DE"/>
              <a:t>Phonologie </a:t>
            </a:r>
          </a:p>
          <a:p>
            <a:pPr marL="741363" lvl="1" indent="344488">
              <a:buFont typeface="Courier New" panose="02070309020205020404" pitchFamily="49" charset="0"/>
              <a:buChar char="o"/>
              <a:tabLst>
                <a:tab pos="573088" algn="l"/>
                <a:tab pos="747713" algn="l"/>
                <a:tab pos="1090613" algn="l"/>
              </a:tabLst>
            </a:pPr>
            <a:r>
              <a:rPr lang="de-DE"/>
              <a:t>Morphologie</a:t>
            </a:r>
          </a:p>
          <a:p>
            <a:pPr marL="741363" lvl="1" indent="344488">
              <a:buFont typeface="Courier New" panose="02070309020205020404" pitchFamily="49" charset="0"/>
              <a:buChar char="o"/>
              <a:tabLst>
                <a:tab pos="573088" algn="l"/>
                <a:tab pos="747713" algn="l"/>
                <a:tab pos="1090613" algn="l"/>
              </a:tabLst>
            </a:pPr>
            <a:r>
              <a:rPr lang="de-DE"/>
              <a:t>Pragmatik (wird auch in formaler Semantik behandelt)</a:t>
            </a:r>
          </a:p>
          <a:p>
            <a:pPr marL="741363" lvl="1" indent="344488">
              <a:buFont typeface="Courier New" panose="02070309020205020404" pitchFamily="49" charset="0"/>
              <a:buChar char="o"/>
              <a:tabLst>
                <a:tab pos="573088" algn="l"/>
                <a:tab pos="747713" algn="l"/>
                <a:tab pos="1090613" algn="l"/>
              </a:tabLst>
            </a:pPr>
            <a:r>
              <a:rPr lang="de-DE"/>
              <a:t>Textgrammatik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de-DE"/>
              <a:t>Warum untersucht Linguistik </a:t>
            </a:r>
            <a:r>
              <a:rPr lang="de-DE" b="1" i="1"/>
              <a:t>nur</a:t>
            </a:r>
            <a:r>
              <a:rPr lang="de-DE"/>
              <a:t> Syntax und Semantik? 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de-DE"/>
              <a:t>Antwort: Phonologie und Morphologie versucht die Form (= Syntax) zu verstehen – aber auf einer anderen Ebene (Phonem, Morphem)!</a:t>
            </a:r>
          </a:p>
          <a:p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EB5CDD-2780-1534-A402-41E3AECC3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76F438-5B11-8F20-0B8D-3DEBCB609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281168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1"/>
            <a:ext cx="8229600" cy="672355"/>
          </a:xfrm>
        </p:spPr>
        <p:txBody>
          <a:bodyPr/>
          <a:lstStyle/>
          <a:p>
            <a:r>
              <a:rPr lang="en-US"/>
              <a:t>Generative Grammatik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/>
          <a:lstStyle/>
          <a:p>
            <a:pPr marL="342891" indent="-34289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Eine </a:t>
            </a:r>
            <a:r>
              <a:rPr lang="en-US" b="1" i="1"/>
              <a:t>Generative Grammatik</a:t>
            </a:r>
            <a:r>
              <a:rPr lang="en-US"/>
              <a:t> </a:t>
            </a:r>
            <a:r>
              <a:rPr lang="en-US" sz="2000"/>
              <a:t>(Chomsky 1957, 1995, i.a.)</a:t>
            </a:r>
            <a:r>
              <a:rPr lang="en-US"/>
              <a:t> generiert alle Ausdücke einer Sprache </a:t>
            </a:r>
            <a:r>
              <a:rPr lang="en-US" sz="2000"/>
              <a:t>(Griechisch, Kiowa, Zulu, Georgisch, …)</a:t>
            </a:r>
          </a:p>
          <a:p>
            <a:pPr marL="342891" indent="-34289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Jede Generative Grammatik besteht aus Lexikon und Regeln:</a:t>
            </a:r>
          </a:p>
          <a:p>
            <a:pPr>
              <a:spcBef>
                <a:spcPts val="0"/>
              </a:spcBef>
            </a:pPr>
            <a:endParaRPr lang="en-US"/>
          </a:p>
          <a:p>
            <a:pPr marL="342891" indent="-342891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891" indent="-342891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891" indent="-342891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891" indent="-342891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891" indent="-34289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LinguistInnen untersuchen spezifische Sprachen S, um Rückschlüsse auf die Grammatik zu ziehen, die S generiert.</a:t>
            </a:r>
          </a:p>
          <a:p>
            <a:pPr marL="342891" indent="-34289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200" b="1"/>
              <a:t>NB</a:t>
            </a:r>
            <a:r>
              <a:rPr lang="en-US" sz="2200"/>
              <a:t>: Unterschiede zwischen Einzelsprachen (Sprachvariation) sind auf das Lexikon beschränkt, die Regeln sind in allen Sprachen die selben! (Borer-Chomsky-Hypothese; Borer 1984)</a:t>
            </a:r>
          </a:p>
        </p:txBody>
      </p:sp>
      <p:sp>
        <p:nvSpPr>
          <p:cNvPr id="11" name="Abgerundetes Rechteck 7"/>
          <p:cNvSpPr txBox="1">
            <a:spLocks/>
          </p:cNvSpPr>
          <p:nvPr/>
        </p:nvSpPr>
        <p:spPr>
          <a:xfrm>
            <a:off x="609600" y="2568694"/>
            <a:ext cx="7848600" cy="1469906"/>
          </a:xfrm>
          <a:prstGeom prst="roundRect">
            <a:avLst/>
          </a:prstGeom>
          <a:solidFill>
            <a:schemeClr val="tx2">
              <a:lumMod val="40000"/>
              <a:lumOff val="60000"/>
              <a:alpha val="89804"/>
            </a:schemeClr>
          </a:solidFill>
          <a:ln w="25400" cap="flat" cmpd="sng" algn="ctr">
            <a:solidFill>
              <a:schemeClr val="tx1"/>
            </a:solidFill>
            <a:prstDash val="solid"/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marL="519113" indent="-519113" algn="l" defTabSz="914400" rtl="0" eaLnBrk="1" latinLnBrk="0" hangingPunct="1">
              <a:spcBef>
                <a:spcPts val="200"/>
              </a:spcBef>
              <a:buFontTx/>
              <a:buNone/>
              <a:tabLst>
                <a:tab pos="342900" algn="l"/>
                <a:tab pos="747713" algn="l"/>
                <a:tab pos="1090613" algn="l"/>
              </a:tabLs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200"/>
              </a:spcBef>
              <a:buFont typeface="Arial" pitchFamily="34" charset="0"/>
              <a:buChar char="–"/>
              <a:tabLst>
                <a:tab pos="342900" algn="l"/>
              </a:tabLst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•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–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»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altLang="en-US" b="1">
                <a:solidFill>
                  <a:prstClr val="black"/>
                </a:solidFill>
                <a:latin typeface="Calibri"/>
              </a:rPr>
              <a:t>Generative Grammatik von S  </a:t>
            </a:r>
            <a:r>
              <a:rPr lang="de-DE">
                <a:solidFill>
                  <a:prstClr val="black"/>
                </a:solidFill>
                <a:latin typeface="Calibri"/>
              </a:rPr>
              <a:t>=</a:t>
            </a:r>
            <a:r>
              <a:rPr lang="de-DE" baseline="-25000">
                <a:solidFill>
                  <a:prstClr val="black"/>
                </a:solidFill>
                <a:latin typeface="Calibri"/>
              </a:rPr>
              <a:t>Def   </a:t>
            </a:r>
            <a:r>
              <a:rPr lang="de-DE">
                <a:solidFill>
                  <a:prstClr val="black"/>
                </a:solidFill>
                <a:latin typeface="Calibri"/>
              </a:rPr>
              <a:t>&lt;Lexikon, Regeln&gt;</a:t>
            </a:r>
          </a:p>
          <a:p>
            <a:pPr marL="0" indent="0">
              <a:spcBef>
                <a:spcPts val="600"/>
              </a:spcBef>
              <a:tabLst>
                <a:tab pos="457189" algn="l"/>
                <a:tab pos="747695" algn="l"/>
                <a:tab pos="1090586" algn="l"/>
              </a:tabLst>
            </a:pPr>
            <a:r>
              <a:rPr lang="de-AT">
                <a:solidFill>
                  <a:prstClr val="black"/>
                </a:solidFill>
                <a:latin typeface="Calibri"/>
                <a:sym typeface="WP MathA" panose="05010101010101010101" pitchFamily="2" charset="2"/>
              </a:rPr>
              <a:t>	(i)		</a:t>
            </a:r>
            <a:r>
              <a:rPr lang="de-AT" b="1">
                <a:solidFill>
                  <a:prstClr val="black"/>
                </a:solidFill>
                <a:latin typeface="Calibri"/>
                <a:sym typeface="WP MathA" panose="05010101010101010101" pitchFamily="2" charset="2"/>
              </a:rPr>
              <a:t>Lexikon von S</a:t>
            </a:r>
            <a:r>
              <a:rPr lang="de-AT">
                <a:solidFill>
                  <a:prstClr val="black"/>
                </a:solidFill>
                <a:latin typeface="Calibri"/>
                <a:sym typeface="WP MathA" panose="05010101010101010101" pitchFamily="2" charset="2"/>
              </a:rPr>
              <a:t>: endliche Menge von Morphemen </a:t>
            </a:r>
          </a:p>
          <a:p>
            <a:pPr marL="0" indent="0">
              <a:spcBef>
                <a:spcPts val="400"/>
              </a:spcBef>
              <a:tabLst>
                <a:tab pos="457189" algn="l"/>
                <a:tab pos="747695" algn="l"/>
                <a:tab pos="1090586" algn="l"/>
              </a:tabLst>
            </a:pPr>
            <a:r>
              <a:rPr lang="de-AT">
                <a:solidFill>
                  <a:prstClr val="black"/>
                </a:solidFill>
                <a:latin typeface="Calibri"/>
                <a:sym typeface="WP MathA" panose="05010101010101010101" pitchFamily="2" charset="2"/>
              </a:rPr>
              <a:t>	(ii) 	Endliche Anzahl von </a:t>
            </a:r>
            <a:r>
              <a:rPr lang="de-AT" b="1">
                <a:solidFill>
                  <a:prstClr val="black"/>
                </a:solidFill>
                <a:latin typeface="Calibri"/>
                <a:sym typeface="WP MathA" panose="05010101010101010101" pitchFamily="2" charset="2"/>
              </a:rPr>
              <a:t>Regeln</a:t>
            </a:r>
            <a:endParaRPr lang="de-AT">
              <a:solidFill>
                <a:prstClr val="black"/>
              </a:solidFill>
              <a:latin typeface="Calibri"/>
              <a:sym typeface="WP MathA" panose="05010101010101010101" pitchFamily="2" charset="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DGB38 Semantik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82767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/>
              <a:t>Grammatik &amp; Produktivität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53340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endParaRPr lang="de-DE" b="1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endParaRPr lang="de-DE" b="1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endParaRPr lang="de-DE" b="1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endParaRPr lang="de-DE" b="1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de-DE"/>
              <a:t>Lexikon: enthält eine </a:t>
            </a:r>
            <a:r>
              <a:rPr lang="de-DE">
                <a:solidFill>
                  <a:srgbClr val="00B050"/>
                </a:solidFill>
              </a:rPr>
              <a:t>endliche </a:t>
            </a:r>
            <a:r>
              <a:rPr lang="de-DE"/>
              <a:t>(lernbare) Anzahl von Einträgen</a:t>
            </a:r>
          </a:p>
          <a:p>
            <a:pPr marL="342900" indent="-342900">
              <a:spcBef>
                <a:spcPts val="16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de-DE"/>
              <a:t>Jede Grammatik enthält eine </a:t>
            </a:r>
            <a:r>
              <a:rPr lang="de-DE">
                <a:solidFill>
                  <a:srgbClr val="00B050"/>
                </a:solidFill>
              </a:rPr>
              <a:t>endliche</a:t>
            </a:r>
            <a:r>
              <a:rPr lang="de-DE"/>
              <a:t>, kleine Menge von Regeln.</a:t>
            </a:r>
          </a:p>
          <a:p>
            <a:pPr marL="342900" indent="-342900">
              <a:spcBef>
                <a:spcPts val="16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de-DE" u="sng"/>
              <a:t>Beobachtung</a:t>
            </a:r>
            <a:r>
              <a:rPr lang="de-DE"/>
              <a:t>. Sprache ist </a:t>
            </a:r>
            <a:r>
              <a:rPr lang="de-DE" b="1" i="1"/>
              <a:t>produktiv</a:t>
            </a:r>
            <a:r>
              <a:rPr lang="de-DE"/>
              <a:t>. </a:t>
            </a:r>
          </a:p>
          <a:p>
            <a:pPr marL="342900" indent="-342900">
              <a:spcBef>
                <a:spcPts val="16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de-DE"/>
              <a:t>S ist produktiv =</a:t>
            </a:r>
            <a:r>
              <a:rPr lang="de-DE" baseline="-25000"/>
              <a:t>Def</a:t>
            </a:r>
            <a:r>
              <a:rPr lang="de-DE"/>
              <a:t> 	S besteht aus </a:t>
            </a:r>
            <a:r>
              <a:rPr lang="en-US"/>
              <a:t>einer potentiell </a:t>
            </a:r>
            <a:r>
              <a:rPr lang="en-US">
                <a:solidFill>
                  <a:srgbClr val="FF0000"/>
                </a:solidFill>
              </a:rPr>
              <a:t>unendlichen</a:t>
            </a:r>
            <a:r>
              <a:rPr lang="en-US" b="1">
                <a:solidFill>
                  <a:srgbClr val="FF0000"/>
                </a:solidFill>
              </a:rPr>
              <a:t> 						</a:t>
            </a:r>
            <a:r>
              <a:rPr lang="en-US"/>
              <a:t>Menge von Ausdrücken.</a:t>
            </a:r>
          </a:p>
          <a:p>
            <a:pPr marL="342900" indent="-342900">
              <a:spcBef>
                <a:spcPts val="16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en-US"/>
              <a:t>Wie erklärt sich der Schritt vom </a:t>
            </a:r>
            <a:r>
              <a:rPr lang="en-US">
                <a:solidFill>
                  <a:srgbClr val="00B050"/>
                </a:solidFill>
              </a:rPr>
              <a:t>Endlichen</a:t>
            </a:r>
            <a:r>
              <a:rPr lang="en-US"/>
              <a:t> zum </a:t>
            </a:r>
            <a:r>
              <a:rPr lang="en-US">
                <a:solidFill>
                  <a:srgbClr val="FF0000"/>
                </a:solidFill>
              </a:rPr>
              <a:t>Unendlichen</a:t>
            </a:r>
            <a:r>
              <a:rPr lang="en-US"/>
              <a:t>?</a:t>
            </a:r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DGB38 Semantik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6" name="Abgerundetes Rechteck 7">
            <a:extLst>
              <a:ext uri="{FF2B5EF4-FFF2-40B4-BE49-F238E27FC236}">
                <a16:creationId xmlns:a16="http://schemas.microsoft.com/office/drawing/2014/main" id="{6290DFFC-60BC-570A-D260-38C4B04995A4}"/>
              </a:ext>
            </a:extLst>
          </p:cNvPr>
          <p:cNvSpPr txBox="1">
            <a:spLocks/>
          </p:cNvSpPr>
          <p:nvPr/>
        </p:nvSpPr>
        <p:spPr>
          <a:xfrm>
            <a:off x="609600" y="1120894"/>
            <a:ext cx="7848600" cy="1469906"/>
          </a:xfrm>
          <a:prstGeom prst="roundRect">
            <a:avLst/>
          </a:prstGeom>
          <a:solidFill>
            <a:schemeClr val="tx2">
              <a:lumMod val="40000"/>
              <a:lumOff val="60000"/>
              <a:alpha val="89804"/>
            </a:schemeClr>
          </a:solidFill>
          <a:ln w="25400" cap="flat" cmpd="sng" algn="ctr">
            <a:solidFill>
              <a:schemeClr val="tx1"/>
            </a:solidFill>
            <a:prstDash val="solid"/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marL="519113" indent="-519113" algn="l" defTabSz="914400" rtl="0" eaLnBrk="1" latinLnBrk="0" hangingPunct="1">
              <a:spcBef>
                <a:spcPts val="200"/>
              </a:spcBef>
              <a:buFontTx/>
              <a:buNone/>
              <a:tabLst>
                <a:tab pos="342900" algn="l"/>
                <a:tab pos="747713" algn="l"/>
                <a:tab pos="1090613" algn="l"/>
              </a:tabLs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200"/>
              </a:spcBef>
              <a:buFont typeface="Arial" pitchFamily="34" charset="0"/>
              <a:buChar char="–"/>
              <a:tabLst>
                <a:tab pos="342900" algn="l"/>
              </a:tabLst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•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–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»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altLang="en-US" b="1">
                <a:solidFill>
                  <a:prstClr val="black"/>
                </a:solidFill>
                <a:latin typeface="Calibri"/>
              </a:rPr>
              <a:t>Generative Grammatik von S  </a:t>
            </a:r>
            <a:r>
              <a:rPr lang="de-DE">
                <a:solidFill>
                  <a:prstClr val="black"/>
                </a:solidFill>
                <a:latin typeface="Calibri"/>
              </a:rPr>
              <a:t>=</a:t>
            </a:r>
            <a:r>
              <a:rPr lang="de-DE" baseline="-25000">
                <a:solidFill>
                  <a:prstClr val="black"/>
                </a:solidFill>
                <a:latin typeface="Calibri"/>
              </a:rPr>
              <a:t>Def   </a:t>
            </a:r>
            <a:r>
              <a:rPr lang="de-DE">
                <a:solidFill>
                  <a:prstClr val="black"/>
                </a:solidFill>
                <a:latin typeface="Calibri"/>
              </a:rPr>
              <a:t>&lt;Lexikon, Regeln&gt;</a:t>
            </a:r>
          </a:p>
          <a:p>
            <a:pPr marL="0" indent="0">
              <a:spcBef>
                <a:spcPts val="600"/>
              </a:spcBef>
              <a:tabLst>
                <a:tab pos="457189" algn="l"/>
                <a:tab pos="747695" algn="l"/>
                <a:tab pos="1090586" algn="l"/>
              </a:tabLst>
            </a:pPr>
            <a:r>
              <a:rPr lang="de-AT">
                <a:solidFill>
                  <a:prstClr val="black"/>
                </a:solidFill>
                <a:latin typeface="Calibri"/>
                <a:sym typeface="WP MathA" panose="05010101010101010101" pitchFamily="2" charset="2"/>
              </a:rPr>
              <a:t>	(i)		</a:t>
            </a:r>
            <a:r>
              <a:rPr lang="de-AT" b="1">
                <a:solidFill>
                  <a:prstClr val="black"/>
                </a:solidFill>
                <a:latin typeface="Calibri"/>
                <a:sym typeface="WP MathA" panose="05010101010101010101" pitchFamily="2" charset="2"/>
              </a:rPr>
              <a:t>Lexikon von S</a:t>
            </a:r>
            <a:r>
              <a:rPr lang="de-AT">
                <a:solidFill>
                  <a:prstClr val="black"/>
                </a:solidFill>
                <a:latin typeface="Calibri"/>
                <a:sym typeface="WP MathA" panose="05010101010101010101" pitchFamily="2" charset="2"/>
              </a:rPr>
              <a:t>: endliche Menge von Morphemen </a:t>
            </a:r>
          </a:p>
          <a:p>
            <a:pPr marL="0" indent="0">
              <a:spcBef>
                <a:spcPts val="400"/>
              </a:spcBef>
              <a:tabLst>
                <a:tab pos="457189" algn="l"/>
                <a:tab pos="747695" algn="l"/>
                <a:tab pos="1090586" algn="l"/>
              </a:tabLst>
            </a:pPr>
            <a:r>
              <a:rPr lang="de-AT">
                <a:solidFill>
                  <a:prstClr val="black"/>
                </a:solidFill>
                <a:latin typeface="Calibri"/>
                <a:sym typeface="WP MathA" panose="05010101010101010101" pitchFamily="2" charset="2"/>
              </a:rPr>
              <a:t>	(ii) 	Endliche Anzahl von </a:t>
            </a:r>
            <a:r>
              <a:rPr lang="de-AT" b="1">
                <a:solidFill>
                  <a:prstClr val="black"/>
                </a:solidFill>
                <a:latin typeface="Calibri"/>
                <a:sym typeface="WP MathA" panose="05010101010101010101" pitchFamily="2" charset="2"/>
              </a:rPr>
              <a:t>Regeln</a:t>
            </a:r>
            <a:endParaRPr lang="de-AT">
              <a:solidFill>
                <a:prstClr val="black"/>
              </a:solidFill>
              <a:latin typeface="Calibri"/>
              <a:sym typeface="WP MathA" panose="05010101010101010101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834511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/>
              <a:t>Grammatik &amp; Produktivität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3340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de-DE"/>
              <a:t>Sprache ist produktiv, i.e. besteht aus einer </a:t>
            </a:r>
            <a:r>
              <a:rPr lang="en-US"/>
              <a:t>potentiell </a:t>
            </a:r>
            <a:r>
              <a:rPr lang="en-US">
                <a:solidFill>
                  <a:srgbClr val="FF0000"/>
                </a:solidFill>
              </a:rPr>
              <a:t>unendlichen</a:t>
            </a:r>
            <a:r>
              <a:rPr lang="en-US" b="1">
                <a:solidFill>
                  <a:srgbClr val="FF0000"/>
                </a:solidFill>
              </a:rPr>
              <a:t> </a:t>
            </a:r>
            <a:r>
              <a:rPr lang="en-US"/>
              <a:t>Menge von Ausdrücken.</a:t>
            </a:r>
            <a:endParaRPr lang="de-DE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 b="1"/>
              <a:t>Erklärung von Produktivität. </a:t>
            </a:r>
            <a:r>
              <a:rPr lang="de-DE"/>
              <a:t>Sprache</a:t>
            </a:r>
            <a:r>
              <a:rPr lang="de-DE" i="1"/>
              <a:t> </a:t>
            </a:r>
            <a:r>
              <a:rPr lang="de-DE"/>
              <a:t>ist ein rekursives, diskretes, kombinatorisches System.</a:t>
            </a:r>
          </a:p>
          <a:p>
            <a:pPr marL="1085850" lvl="1" indent="-342900">
              <a:spcBef>
                <a:spcPts val="800"/>
              </a:spcBef>
              <a:buFont typeface="Courier New" panose="02070309020205020404" pitchFamily="49" charset="0"/>
              <a:buChar char="o"/>
            </a:pPr>
            <a:r>
              <a:rPr lang="de-DE" b="1"/>
              <a:t>rekursiv</a:t>
            </a:r>
            <a:r>
              <a:rPr lang="de-DE"/>
              <a:t> =</a:t>
            </a:r>
            <a:r>
              <a:rPr lang="de-DE" baseline="-25000"/>
              <a:t>Def</a:t>
            </a:r>
            <a:r>
              <a:rPr lang="de-DE"/>
              <a:t> eine Regel ist rekursiv, wenn das Resultat dieser Regel als Eingabe der selben Regel verwendet werden kann</a:t>
            </a:r>
          </a:p>
          <a:p>
            <a:pPr marL="1085850" lvl="1" indent="-342900">
              <a:spcBef>
                <a:spcPts val="800"/>
              </a:spcBef>
              <a:buFont typeface="Courier New" panose="02070309020205020404" pitchFamily="49" charset="0"/>
              <a:buChar char="o"/>
            </a:pPr>
            <a:r>
              <a:rPr lang="de-DE" b="1"/>
              <a:t>diskret</a:t>
            </a:r>
            <a:r>
              <a:rPr lang="de-DE"/>
              <a:t> =</a:t>
            </a:r>
            <a:r>
              <a:rPr lang="de-DE" baseline="-25000"/>
              <a:t>Def</a:t>
            </a:r>
            <a:r>
              <a:rPr lang="de-DE"/>
              <a:t>  die Regeln des Systems beziehen sich auf klar von einander getrennte (‘symbolische’) Einheiten. </a:t>
            </a:r>
          </a:p>
          <a:p>
            <a:pPr lvl="3" indent="0">
              <a:spcBef>
                <a:spcPts val="800"/>
              </a:spcBef>
              <a:buNone/>
            </a:pPr>
            <a:r>
              <a:rPr lang="de-DE"/>
              <a:t>Es gibt z.B. Sätze mit 4 oder 5 Wörtern, aber keine Sätze mit 4,37 Wörtern.</a:t>
            </a:r>
          </a:p>
          <a:p>
            <a:pPr marL="1085850" lvl="1" indent="-342900">
              <a:spcBef>
                <a:spcPts val="800"/>
              </a:spcBef>
              <a:buFont typeface="Courier New" panose="02070309020205020404" pitchFamily="49" charset="0"/>
              <a:buChar char="o"/>
            </a:pPr>
            <a:r>
              <a:rPr lang="de-DE" b="1"/>
              <a:t>Kombinatorik</a:t>
            </a:r>
            <a:r>
              <a:rPr lang="de-DE" i="1"/>
              <a:t> </a:t>
            </a:r>
            <a:r>
              <a:rPr lang="de-DE"/>
              <a:t>=</a:t>
            </a:r>
            <a:r>
              <a:rPr lang="de-DE" baseline="-25000"/>
              <a:t>Def</a:t>
            </a:r>
            <a:r>
              <a:rPr lang="de-DE"/>
              <a:t>  Bereich der Mathematik, der sich mit der Konstruktion und Analyse von komplexen Strukturen befasst.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DGB38 Semantik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09429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r>
              <a:rPr lang="en-US"/>
              <a:t>Beispiele für Rekursion in Sprache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i="1"/>
              <a:t>Beispiel 1</a:t>
            </a:r>
            <a:r>
              <a:rPr lang="en-US"/>
              <a:t>. Die Anzahl der </a:t>
            </a:r>
            <a:r>
              <a:rPr lang="en-US">
                <a:solidFill>
                  <a:srgbClr val="0066FF"/>
                </a:solidFill>
              </a:rPr>
              <a:t>attributiven Adjektiva</a:t>
            </a:r>
            <a:r>
              <a:rPr lang="en-US"/>
              <a:t> vor einer NP ist nicht begrenzt:</a:t>
            </a:r>
          </a:p>
          <a:p>
            <a:pPr>
              <a:spcBef>
                <a:spcPts val="800"/>
              </a:spcBef>
            </a:pPr>
            <a:r>
              <a:rPr lang="en-US" sz="2100"/>
              <a:t>(1)		Maria kaufte </a:t>
            </a:r>
            <a:r>
              <a:rPr lang="en-US" sz="2100">
                <a:solidFill>
                  <a:srgbClr val="0066FF"/>
                </a:solidFill>
              </a:rPr>
              <a:t>viele, alte, schwere, grüne, gute, französische … </a:t>
            </a:r>
            <a:r>
              <a:rPr lang="en-US" sz="2100"/>
              <a:t>Bücher.</a:t>
            </a:r>
          </a:p>
          <a:p>
            <a:pPr marL="342900" indent="-342900"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en-US" i="1"/>
              <a:t>Beispiel 2</a:t>
            </a:r>
            <a:r>
              <a:rPr lang="en-US"/>
              <a:t>. Koordination ist rekursiv.</a:t>
            </a:r>
          </a:p>
          <a:p>
            <a:pPr>
              <a:spcBef>
                <a:spcPts val="1200"/>
              </a:spcBef>
            </a:pPr>
            <a:r>
              <a:rPr lang="en-US" sz="2200" b="1"/>
              <a:t>Koordination</a:t>
            </a:r>
            <a:r>
              <a:rPr lang="en-US" sz="2200"/>
              <a:t> </a:t>
            </a:r>
            <a:r>
              <a:rPr lang="de-DE" sz="2200"/>
              <a:t>=</a:t>
            </a:r>
            <a:r>
              <a:rPr lang="de-DE" sz="2200" i="1" baseline="-25000"/>
              <a:t>Def</a:t>
            </a:r>
            <a:r>
              <a:rPr lang="en-US" sz="2200"/>
              <a:t> Konstruktion, die zwei Konstituenten (Phrasen oder Köpfe) mit einer koordinierenden </a:t>
            </a:r>
            <a:r>
              <a:rPr lang="en-US" sz="2200" b="1" i="1"/>
              <a:t>Partikel</a:t>
            </a:r>
            <a:r>
              <a:rPr lang="en-US" sz="2200"/>
              <a:t> (</a:t>
            </a:r>
            <a:r>
              <a:rPr lang="en-US" sz="2200" i="1"/>
              <a:t>und</a:t>
            </a:r>
            <a:r>
              <a:rPr lang="en-US" sz="2200"/>
              <a:t>, </a:t>
            </a:r>
            <a:r>
              <a:rPr lang="en-US" sz="2200" i="1"/>
              <a:t>oder</a:t>
            </a:r>
            <a:r>
              <a:rPr lang="en-US" sz="2200"/>
              <a:t>) verbindet.</a:t>
            </a:r>
          </a:p>
          <a:p>
            <a:pPr>
              <a:spcBef>
                <a:spcPts val="1200"/>
              </a:spcBef>
            </a:pPr>
            <a:r>
              <a:rPr lang="en-US" sz="2100"/>
              <a:t>(2)		</a:t>
            </a:r>
            <a:r>
              <a:rPr lang="en-US" sz="2100">
                <a:solidFill>
                  <a:srgbClr val="339966"/>
                </a:solidFill>
              </a:rPr>
              <a:t>Maria und Hans und Peter</a:t>
            </a:r>
            <a:r>
              <a:rPr lang="en-US" sz="2100"/>
              <a:t> … lachten	NP-Koordination</a:t>
            </a:r>
          </a:p>
          <a:p>
            <a:r>
              <a:rPr lang="en-US" sz="2100"/>
              <a:t>(3)		Maria </a:t>
            </a:r>
            <a:r>
              <a:rPr lang="en-US" sz="2100">
                <a:solidFill>
                  <a:srgbClr val="339966"/>
                </a:solidFill>
              </a:rPr>
              <a:t>lachte oder spielte oder tanzte </a:t>
            </a:r>
            <a:r>
              <a:rPr lang="en-US" sz="2100"/>
              <a:t>…	V°-Koordination</a:t>
            </a:r>
          </a:p>
          <a:p>
            <a:r>
              <a:rPr lang="en-US" sz="2100"/>
              <a:t>(4)		Maria </a:t>
            </a:r>
            <a:r>
              <a:rPr lang="en-US" sz="2100">
                <a:solidFill>
                  <a:srgbClr val="339966"/>
                </a:solidFill>
              </a:rPr>
              <a:t>las das Buch und hörte Musik</a:t>
            </a:r>
            <a:r>
              <a:rPr lang="en-US" sz="2100"/>
              <a:t> … 	VP-Koordination</a:t>
            </a:r>
          </a:p>
          <a:p>
            <a:pPr marL="342900" indent="-342900"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en-US" i="1"/>
              <a:t>Beispiel 3</a:t>
            </a:r>
            <a:r>
              <a:rPr lang="en-US"/>
              <a:t>. Einbettung unter </a:t>
            </a:r>
            <a:r>
              <a:rPr lang="en-US">
                <a:solidFill>
                  <a:srgbClr val="DAA600"/>
                </a:solidFill>
              </a:rPr>
              <a:t>Prädikaten</a:t>
            </a:r>
            <a:r>
              <a:rPr lang="en-US"/>
              <a:t> mit sententialen satzwertigen (satzwertigen) Komplementen:</a:t>
            </a:r>
          </a:p>
          <a:p>
            <a:pPr>
              <a:spcBef>
                <a:spcPts val="1200"/>
              </a:spcBef>
            </a:pPr>
            <a:r>
              <a:rPr lang="en-US" sz="2200"/>
              <a:t>(5)		</a:t>
            </a:r>
            <a:r>
              <a:rPr lang="en-US" sz="2100"/>
              <a:t>Maria </a:t>
            </a:r>
            <a:r>
              <a:rPr lang="en-US" sz="2100">
                <a:solidFill>
                  <a:srgbClr val="DAA600"/>
                </a:solidFill>
              </a:rPr>
              <a:t>sagte</a:t>
            </a:r>
            <a:r>
              <a:rPr lang="en-US" sz="2100"/>
              <a:t>, dass Peter </a:t>
            </a:r>
            <a:r>
              <a:rPr lang="en-US" sz="2100">
                <a:solidFill>
                  <a:srgbClr val="DAA600"/>
                </a:solidFill>
              </a:rPr>
              <a:t>glaubt</a:t>
            </a:r>
            <a:r>
              <a:rPr lang="en-US" sz="2100"/>
              <a:t>, dass wir </a:t>
            </a:r>
            <a:r>
              <a:rPr lang="en-US" sz="2100">
                <a:solidFill>
                  <a:srgbClr val="DAA600"/>
                </a:solidFill>
              </a:rPr>
              <a:t>meinen</a:t>
            </a:r>
            <a:r>
              <a:rPr lang="en-US" sz="2100"/>
              <a:t>, dass Peter</a:t>
            </a:r>
            <a:br>
              <a:rPr lang="en-US" sz="2100"/>
            </a:br>
            <a:r>
              <a:rPr lang="en-US" sz="2100"/>
              <a:t>		</a:t>
            </a:r>
            <a:r>
              <a:rPr lang="en-US" sz="2100">
                <a:solidFill>
                  <a:srgbClr val="DAA600"/>
                </a:solidFill>
              </a:rPr>
              <a:t>hofft</a:t>
            </a:r>
            <a:r>
              <a:rPr lang="en-US" sz="2100"/>
              <a:t>,…. dass sie das Rennen gewinnen werde.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endParaRPr lang="en-US" sz="2200"/>
          </a:p>
          <a:p>
            <a:endParaRPr lang="de-DE" sz="2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DGB38 Semantik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34110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/>
              <a:t>Die Komponenten und Rekursion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575" y="914400"/>
            <a:ext cx="8458200" cy="54102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73088" algn="l"/>
                <a:tab pos="747713" algn="l"/>
                <a:tab pos="1090613" algn="l"/>
              </a:tabLst>
            </a:pPr>
            <a:r>
              <a:rPr lang="en-US"/>
              <a:t>Ganz allgemein sucht Linguistik die Antworten auf </a:t>
            </a:r>
            <a:r>
              <a:rPr lang="en-US" b="1" i="1"/>
              <a:t>drei Fragen </a:t>
            </a:r>
            <a:r>
              <a:rPr lang="en-US" sz="2000"/>
              <a:t>(Chomsky 1986 und Verweise darin)</a:t>
            </a:r>
            <a:r>
              <a:rPr lang="en-US"/>
              <a:t>:</a:t>
            </a:r>
          </a:p>
          <a:p>
            <a:pPr marL="1200150" lvl="1" indent="-457200">
              <a:spcBef>
                <a:spcPts val="1200"/>
              </a:spcBef>
              <a:buFont typeface="+mj-lt"/>
              <a:buAutoNum type="arabicPeriod"/>
              <a:tabLst>
                <a:tab pos="573088" algn="l"/>
                <a:tab pos="747713" algn="l"/>
                <a:tab pos="1090613" algn="l"/>
              </a:tabLst>
            </a:pPr>
            <a:r>
              <a:rPr lang="en-US" sz="2400" u="sng"/>
              <a:t>Das System</a:t>
            </a:r>
            <a:r>
              <a:rPr lang="en-US" sz="2400"/>
              <a:t>. Wie konkret sieht das System, d.h. die Generative Grammatik einer Sprache aus?</a:t>
            </a:r>
          </a:p>
          <a:p>
            <a:pPr marL="1200150" lvl="1" indent="-457200">
              <a:spcBef>
                <a:spcPts val="1200"/>
              </a:spcBef>
              <a:buFont typeface="+mj-lt"/>
              <a:buAutoNum type="arabicPeriod"/>
              <a:tabLst>
                <a:tab pos="573088" algn="l"/>
                <a:tab pos="747713" algn="l"/>
                <a:tab pos="1090613" algn="l"/>
              </a:tabLst>
            </a:pPr>
            <a:r>
              <a:rPr lang="en-US" sz="2400" u="sng"/>
              <a:t>Spracherwerb</a:t>
            </a:r>
            <a:r>
              <a:rPr lang="en-US" sz="2400"/>
              <a:t>. Wie wird das System durch menschliche  SprecherInnen (Kinder) erworben?</a:t>
            </a:r>
          </a:p>
          <a:p>
            <a:pPr marL="1200150" lvl="1" indent="-457200">
              <a:spcBef>
                <a:spcPts val="1200"/>
              </a:spcBef>
              <a:buFont typeface="+mj-lt"/>
              <a:buAutoNum type="arabicPeriod"/>
              <a:tabLst>
                <a:tab pos="573088" algn="l"/>
                <a:tab pos="747713" algn="l"/>
                <a:tab pos="1090613" algn="l"/>
              </a:tabLst>
            </a:pPr>
            <a:r>
              <a:rPr lang="en-US" sz="2400" u="sng"/>
              <a:t>Evolution</a:t>
            </a:r>
            <a:r>
              <a:rPr lang="en-US" sz="2400"/>
              <a:t>. Wie hat sich das System im Laufe der biologischen Evolution entwickelt?</a:t>
            </a:r>
            <a:endParaRPr lang="de-DE" sz="2400"/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573088" algn="l"/>
                <a:tab pos="747713" algn="l"/>
                <a:tab pos="1090613" algn="l"/>
              </a:tabLst>
            </a:pPr>
            <a:endParaRPr lang="en-US" sz="2600" b="1" i="1"/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573088" algn="l"/>
                <a:tab pos="747713" algn="l"/>
                <a:tab pos="1090613" algn="l"/>
              </a:tabLst>
            </a:pPr>
            <a:r>
              <a:rPr lang="en-US" sz="2600" b="1" i="1"/>
              <a:t>NB</a:t>
            </a:r>
            <a:r>
              <a:rPr lang="en-US" sz="2600"/>
              <a:t>: Evolution </a:t>
            </a:r>
            <a:r>
              <a:rPr lang="en-US" sz="2600">
                <a:latin typeface="Segoe UI Symbol" panose="020B0502040204020203" pitchFamily="34" charset="0"/>
                <a:ea typeface="Segoe UI Symbol" panose="020B0502040204020203" pitchFamily="34" charset="0"/>
              </a:rPr>
              <a:t>≠ </a:t>
            </a:r>
            <a:r>
              <a:rPr lang="en-US"/>
              <a:t>diachrone Sprachentwicklung (z.B. vom Altgriechischen zum Neugriechischen).</a:t>
            </a:r>
            <a:endParaRPr lang="en-US" sz="24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DGB38 Semantik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56695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EB500">
            <a:alpha val="89804"/>
          </a:srgbClr>
        </a:solidFill>
        <a:ln>
          <a:solidFill>
            <a:schemeClr val="tx1"/>
          </a:solidFill>
        </a:ln>
        <a:effectLst>
          <a:outerShdw blurRad="127000" dist="63500" dir="2700000" sx="101000" sy="101000" algn="tl" rotWithShape="0">
            <a:prstClr val="black">
              <a:alpha val="40000"/>
            </a:prstClr>
          </a:outerShdw>
        </a:effectLst>
      </a:spPr>
      <a:bodyPr rtlCol="0" anchor="ctr">
        <a:spAutoFit/>
      </a:bodyPr>
      <a:lstStyle>
        <a:defPPr>
          <a:defRPr sz="2400" b="1" i="1" smtClean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1480</Words>
  <Application>Microsoft Office PowerPoint</Application>
  <PresentationFormat>On-screen Show (4:3)</PresentationFormat>
  <Paragraphs>171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Wingdings</vt:lpstr>
      <vt:lpstr>WP TypographicSymbols</vt:lpstr>
      <vt:lpstr>Segoe UI Symbol</vt:lpstr>
      <vt:lpstr>Courier New</vt:lpstr>
      <vt:lpstr>WP MathA</vt:lpstr>
      <vt:lpstr>Calibri</vt:lpstr>
      <vt:lpstr>Arial</vt:lpstr>
      <vt:lpstr>Larissa-Design</vt:lpstr>
      <vt:lpstr>DGB 38 Semantik</vt:lpstr>
      <vt:lpstr>Zeichen</vt:lpstr>
      <vt:lpstr>Sprache</vt:lpstr>
      <vt:lpstr>Sprache und Grammatik</vt:lpstr>
      <vt:lpstr>Generative Grammatik</vt:lpstr>
      <vt:lpstr>Grammatik &amp; Produktivität</vt:lpstr>
      <vt:lpstr>Grammatik &amp; Produktivität</vt:lpstr>
      <vt:lpstr>Beispiele für Rekursion in Sprache</vt:lpstr>
      <vt:lpstr>Die Komponenten und Rekursion</vt:lpstr>
      <vt:lpstr>Kompetenz/Sprachliches Wissen</vt:lpstr>
      <vt:lpstr>Die Architektur der Grammatik</vt:lpstr>
      <vt:lpstr>Syntax und semantik</vt:lpstr>
      <vt:lpstr>Denotation</vt:lpstr>
      <vt:lpstr>Bibliographie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Winfried Lechner</dc:creator>
  <cp:lastModifiedBy>Winfried Lechner</cp:lastModifiedBy>
  <cp:revision>1266</cp:revision>
  <cp:lastPrinted>2020-03-25T13:15:55Z</cp:lastPrinted>
  <dcterms:created xsi:type="dcterms:W3CDTF">2019-06-22T15:52:53Z</dcterms:created>
  <dcterms:modified xsi:type="dcterms:W3CDTF">2025-09-24T22:28:40Z</dcterms:modified>
</cp:coreProperties>
</file>