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48" r:id="rId1"/>
  </p:sldMasterIdLst>
  <p:notesMasterIdLst>
    <p:notesMasterId r:id="rId62"/>
  </p:notesMasterIdLst>
  <p:handoutMasterIdLst>
    <p:handoutMasterId r:id="rId63"/>
  </p:handoutMasterIdLst>
  <p:sldIdLst>
    <p:sldId id="259" r:id="rId2"/>
    <p:sldId id="488" r:id="rId3"/>
    <p:sldId id="428" r:id="rId4"/>
    <p:sldId id="571" r:id="rId5"/>
    <p:sldId id="424" r:id="rId6"/>
    <p:sldId id="685" r:id="rId7"/>
    <p:sldId id="686" r:id="rId8"/>
    <p:sldId id="688" r:id="rId9"/>
    <p:sldId id="687" r:id="rId10"/>
    <p:sldId id="689" r:id="rId11"/>
    <p:sldId id="606" r:id="rId12"/>
    <p:sldId id="721" r:id="rId13"/>
    <p:sldId id="722" r:id="rId14"/>
    <p:sldId id="607" r:id="rId15"/>
    <p:sldId id="690" r:id="rId16"/>
    <p:sldId id="637" r:id="rId17"/>
    <p:sldId id="723" r:id="rId18"/>
    <p:sldId id="691" r:id="rId19"/>
    <p:sldId id="692" r:id="rId20"/>
    <p:sldId id="693" r:id="rId21"/>
    <p:sldId id="694" r:id="rId22"/>
    <p:sldId id="714" r:id="rId23"/>
    <p:sldId id="716" r:id="rId24"/>
    <p:sldId id="715" r:id="rId25"/>
    <p:sldId id="717" r:id="rId26"/>
    <p:sldId id="718" r:id="rId27"/>
    <p:sldId id="719" r:id="rId28"/>
    <p:sldId id="698" r:id="rId29"/>
    <p:sldId id="720" r:id="rId30"/>
    <p:sldId id="643" r:id="rId31"/>
    <p:sldId id="644" r:id="rId32"/>
    <p:sldId id="701" r:id="rId33"/>
    <p:sldId id="702" r:id="rId34"/>
    <p:sldId id="703" r:id="rId35"/>
    <p:sldId id="704" r:id="rId36"/>
    <p:sldId id="736" r:id="rId37"/>
    <p:sldId id="639" r:id="rId38"/>
    <p:sldId id="658" r:id="rId39"/>
    <p:sldId id="713" r:id="rId40"/>
    <p:sldId id="705" r:id="rId41"/>
    <p:sldId id="732" r:id="rId42"/>
    <p:sldId id="733" r:id="rId43"/>
    <p:sldId id="734" r:id="rId44"/>
    <p:sldId id="706" r:id="rId45"/>
    <p:sldId id="707" r:id="rId46"/>
    <p:sldId id="699" r:id="rId47"/>
    <p:sldId id="668" r:id="rId48"/>
    <p:sldId id="708" r:id="rId49"/>
    <p:sldId id="737" r:id="rId50"/>
    <p:sldId id="709" r:id="rId51"/>
    <p:sldId id="725" r:id="rId52"/>
    <p:sldId id="729" r:id="rId53"/>
    <p:sldId id="710" r:id="rId54"/>
    <p:sldId id="711" r:id="rId55"/>
    <p:sldId id="747" r:id="rId56"/>
    <p:sldId id="746" r:id="rId57"/>
    <p:sldId id="745" r:id="rId58"/>
    <p:sldId id="743" r:id="rId59"/>
    <p:sldId id="744" r:id="rId60"/>
    <p:sldId id="740" r:id="rId61"/>
  </p:sldIdLst>
  <p:sldSz cx="9144000" cy="6858000" type="screen4x3"/>
  <p:notesSz cx="9929813" cy="6797675"/>
  <p:embeddedFontLst>
    <p:embeddedFont>
      <p:font typeface="ArborWin" panose="00000400000000000000" pitchFamily="2" charset="0"/>
      <p:regular r:id="rId64"/>
    </p:embeddedFont>
    <p:embeddedFont>
      <p:font typeface="Segoe UI Symbol" panose="020B0502040204020203" pitchFamily="34" charset="0"/>
      <p:regular r:id="rId65"/>
    </p:embeddedFont>
    <p:embeddedFont>
      <p:font typeface="WP IconicSymbolsA" panose="05010101010101010101" pitchFamily="2" charset="2"/>
      <p:regular r:id="rId66"/>
    </p:embeddedFont>
    <p:embeddedFont>
      <p:font typeface="WP MathA" panose="05010101010101010101" pitchFamily="2" charset="2"/>
      <p:regular r:id="rId67"/>
    </p:embeddedFont>
    <p:embeddedFont>
      <p:font typeface="WP TypographicSymbols" panose="00000400000000000000" pitchFamily="2" charset="0"/>
      <p:regular r:id="rId68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DAA600"/>
    <a:srgbClr val="CD7371"/>
    <a:srgbClr val="FABE00"/>
    <a:srgbClr val="339966"/>
    <a:srgbClr val="EEB500"/>
    <a:srgbClr val="802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5597" autoAdjust="0"/>
  </p:normalViewPr>
  <p:slideViewPr>
    <p:cSldViewPr>
      <p:cViewPr varScale="1">
        <p:scale>
          <a:sx n="92" d="100"/>
          <a:sy n="92" d="100"/>
        </p:scale>
        <p:origin x="882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3" y="2621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-60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handoutMaster" Target="handoutMasters/handoutMaster1.xml"/><Relationship Id="rId68" Type="http://schemas.openxmlformats.org/officeDocument/2006/relationships/font" Target="fonts/font5.fntdata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font" Target="fonts/font3.fntdata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font" Target="fonts/font1.fntdata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font" Target="fonts/font4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4084" y="1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r">
              <a:defRPr sz="1200"/>
            </a:lvl1pPr>
          </a:lstStyle>
          <a:p>
            <a:fld id="{FC378B87-683B-4430-8734-691EDA3A86C6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7054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4084" y="6457054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r">
              <a:defRPr sz="1200"/>
            </a:lvl1pPr>
          </a:lstStyle>
          <a:p>
            <a:fld id="{AA58CFF3-87D7-4338-8D2A-43DB1D8C3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916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4597" y="0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/>
          <a:lstStyle>
            <a:lvl1pPr algn="r">
              <a:defRPr sz="1300"/>
            </a:lvl1pPr>
          </a:lstStyle>
          <a:p>
            <a:fld id="{B26CCD77-A954-40EE-8D07-A0BE97B286F6}" type="datetimeFigureOut">
              <a:rPr lang="de-DE" smtClean="0"/>
              <a:pPr/>
              <a:t>19.10.2025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2013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80" tIns="47790" rIns="95580" bIns="4779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982" y="3228896"/>
            <a:ext cx="7943850" cy="3058954"/>
          </a:xfrm>
          <a:prstGeom prst="rect">
            <a:avLst/>
          </a:prstGeom>
        </p:spPr>
        <p:txBody>
          <a:bodyPr vert="horz" lIns="95580" tIns="47790" rIns="95580" bIns="4779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4597" y="6456612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 anchor="b"/>
          <a:lstStyle>
            <a:lvl1pPr algn="r">
              <a:defRPr sz="1300"/>
            </a:lvl1pPr>
          </a:lstStyle>
          <a:p>
            <a:fld id="{1EBFFEC9-4F5F-4C95-86E1-B5E1B764322F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A3688-DEEB-4A0C-9E4C-4B28E23DDD7E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72354"/>
          </a:xfrm>
        </p:spPr>
        <p:txBody>
          <a:bodyPr>
            <a:normAutofit/>
          </a:bodyPr>
          <a:lstStyle>
            <a:lvl1pPr>
              <a:defRPr sz="2800" b="1" cap="small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57200" y="914400"/>
            <a:ext cx="8229600" cy="5257800"/>
          </a:xfrm>
        </p:spPr>
        <p:txBody>
          <a:bodyPr/>
          <a:lstStyle>
            <a:lvl1pPr marL="0" indent="0">
              <a:spcBef>
                <a:spcPts val="200"/>
              </a:spcBef>
              <a:buFontTx/>
              <a:buNone/>
              <a:tabLst>
                <a:tab pos="457200" algn="l"/>
                <a:tab pos="747713" algn="l"/>
                <a:tab pos="1090613" algn="l"/>
              </a:tabLst>
              <a:defRPr sz="2400">
                <a:sym typeface="WP MathA" panose="05010101010101010101" pitchFamily="2" charset="2"/>
              </a:defRPr>
            </a:lvl1pPr>
            <a:lvl2pPr>
              <a:spcBef>
                <a:spcPts val="200"/>
              </a:spcBef>
              <a:defRPr sz="2200"/>
            </a:lvl2pPr>
            <a:lvl3pPr>
              <a:spcBef>
                <a:spcPts val="200"/>
              </a:spcBef>
              <a:defRPr sz="2000"/>
            </a:lvl3pPr>
            <a:lvl4pPr>
              <a:spcBef>
                <a:spcPts val="200"/>
              </a:spcBef>
              <a:defRPr/>
            </a:lvl4pPr>
            <a:lvl5pPr>
              <a:spcBef>
                <a:spcPts val="200"/>
              </a:spcBef>
              <a:defRPr/>
            </a:lvl5pPr>
          </a:lstStyle>
          <a:p>
            <a:pPr lvl="0"/>
            <a:r>
              <a:rPr lang="de-DE"/>
              <a:t>(1)	a.	</a:t>
            </a:r>
          </a:p>
          <a:p>
            <a:pPr lvl="0"/>
            <a:r>
              <a:rPr lang="de-DE"/>
              <a:t>Textmasterformate </a:t>
            </a:r>
            <a:r>
              <a:rPr lang="de-DE" dirty="0"/>
              <a:t>durch Klicken bearbeiten</a:t>
            </a:r>
          </a:p>
          <a:p>
            <a:pPr lvl="1"/>
            <a:r>
              <a:rPr lang="de-DE"/>
              <a:t>Zweite </a:t>
            </a:r>
            <a:r>
              <a:rPr lang="de-DE" dirty="0"/>
              <a:t>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DAED5F90-EF1B-49B5-BE47-AEA5AB1301ED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DGB 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990E4-1B54-4AAA-A525-02A3357B8E8D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P TypographicSymbols" pitchFamily="2" charset="0"/>
        <a:buChar char="!"/>
        <a:tabLst>
          <a:tab pos="342900" algn="l"/>
        </a:tabLst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tabLst>
          <a:tab pos="342900" algn="l"/>
        </a:tabLst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tabLst>
          <a:tab pos="342900" algn="l"/>
        </a:tabLst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tabLst>
          <a:tab pos="342900" algn="l"/>
        </a:tabLst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tabLst>
          <a:tab pos="342900" algn="l"/>
        </a:tabLst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A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565638" y="762000"/>
            <a:ext cx="7892562" cy="1470025"/>
          </a:xfrm>
          <a:noFill/>
          <a:ln w="28575">
            <a:noFill/>
          </a:ln>
        </p:spPr>
        <p:txBody>
          <a:bodyPr/>
          <a:lstStyle/>
          <a:p>
            <a:r>
              <a:rPr lang="en-US" b="1" cap="small" dirty="0"/>
              <a:t>DGB 38 </a:t>
            </a:r>
            <a:r>
              <a:rPr lang="en-US" b="1" cap="small" dirty="0" err="1"/>
              <a:t>Semantik</a:t>
            </a:r>
            <a:endParaRPr lang="de-DE" cap="small" dirty="0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219200" y="4648200"/>
            <a:ext cx="6324600" cy="1371600"/>
          </a:xfrm>
        </p:spPr>
        <p:txBody>
          <a:bodyPr>
            <a:norm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Winfried Lechner</a:t>
            </a:r>
          </a:p>
          <a:p>
            <a:r>
              <a:rPr lang="en-US" sz="2200">
                <a:solidFill>
                  <a:schemeClr val="tx1"/>
                </a:solidFill>
              </a:rPr>
              <a:t>Nationale und Kapodistrische </a:t>
            </a:r>
            <a:br>
              <a:rPr lang="en-US" sz="2200">
                <a:solidFill>
                  <a:schemeClr val="tx1"/>
                </a:solidFill>
              </a:rPr>
            </a:br>
            <a:r>
              <a:rPr lang="en-US" sz="2200">
                <a:solidFill>
                  <a:schemeClr val="tx1"/>
                </a:solidFill>
              </a:rPr>
              <a:t>Universität Athen</a:t>
            </a:r>
          </a:p>
          <a:p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10" name="Untertitel 4"/>
          <p:cNvSpPr txBox="1">
            <a:spLocks/>
          </p:cNvSpPr>
          <p:nvPr/>
        </p:nvSpPr>
        <p:spPr>
          <a:xfrm>
            <a:off x="914400" y="2895600"/>
            <a:ext cx="6441831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WP TypographicSymbols" pitchFamily="2" charset="0"/>
              <a:buNone/>
              <a:tabLst>
                <a:tab pos="342900" algn="l"/>
              </a:tabLst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800" b="1" i="1" dirty="0">
                <a:solidFill>
                  <a:schemeClr val="tx1"/>
                </a:solidFill>
              </a:rPr>
              <a:t>2. Grundlagen</a:t>
            </a:r>
          </a:p>
        </p:txBody>
      </p:sp>
      <p:cxnSp>
        <p:nvCxnSpPr>
          <p:cNvPr id="11" name="Gerade Verbindung 7"/>
          <p:cNvCxnSpPr/>
          <p:nvPr/>
        </p:nvCxnSpPr>
        <p:spPr>
          <a:xfrm>
            <a:off x="762000" y="1981200"/>
            <a:ext cx="777240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8"/>
          <p:cNvCxnSpPr/>
          <p:nvPr/>
        </p:nvCxnSpPr>
        <p:spPr>
          <a:xfrm>
            <a:off x="762000" y="990600"/>
            <a:ext cx="777240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2F89E-02A1-A978-C570-327F232C7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Anwendung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BE906-E393-C1AC-F6D6-A1B22DD07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dirty="0"/>
              <a:t>Die </a:t>
            </a:r>
            <a:r>
              <a:rPr lang="de-DE" sz="2400" dirty="0">
                <a:solidFill>
                  <a:srgbClr val="339966"/>
                </a:solidFill>
              </a:rPr>
              <a:t>Extension</a:t>
            </a:r>
            <a:r>
              <a:rPr lang="de-DE" sz="2400" b="1" i="1" dirty="0"/>
              <a:t> </a:t>
            </a:r>
            <a:r>
              <a:rPr lang="de-DE" dirty="0"/>
              <a:t>einer definiten DP ist das </a:t>
            </a:r>
            <a:r>
              <a:rPr lang="de-DE" b="1" dirty="0"/>
              <a:t>Individuum</a:t>
            </a:r>
            <a:r>
              <a:rPr lang="de-DE" dirty="0"/>
              <a:t>, auf welches die DP in dieser Situation referiert: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 dirty="0"/>
          </a:p>
          <a:p>
            <a:pPr defTabSz="941388">
              <a:spcBef>
                <a:spcPts val="0"/>
              </a:spcBef>
              <a:tabLst>
                <a:tab pos="342900" algn="l"/>
                <a:tab pos="747713" algn="l"/>
                <a:tab pos="1090613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r>
              <a:rPr lang="de-DE" dirty="0">
                <a:sym typeface="WP IconicSymbolsA" panose="05010101010101010101" pitchFamily="2" charset="2"/>
              </a:rPr>
              <a:t>(1)		In s</a:t>
            </a:r>
            <a:r>
              <a:rPr lang="de-DE" baseline="-25000" dirty="0">
                <a:sym typeface="WP IconicSymbolsA" panose="05010101010101010101" pitchFamily="2" charset="2"/>
              </a:rPr>
              <a:t>1945</a:t>
            </a:r>
            <a:r>
              <a:rPr lang="de-DE" dirty="0">
                <a:sym typeface="WP IconicSymbolsA" panose="05010101010101010101" pitchFamily="2" charset="2"/>
              </a:rPr>
              <a:t>: 	</a:t>
            </a:r>
            <a:r>
              <a:rPr lang="en-US" dirty="0"/>
              <a:t>der Papst	=	Pius XII</a:t>
            </a:r>
          </a:p>
          <a:p>
            <a:pPr defTabSz="941388">
              <a:spcBef>
                <a:spcPts val="0"/>
              </a:spcBef>
              <a:tabLst>
                <a:tab pos="342900" algn="l"/>
                <a:tab pos="747713" algn="l"/>
                <a:tab pos="1090613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r>
              <a:rPr lang="de-DE" dirty="0">
                <a:sym typeface="WP IconicSymbolsA" panose="05010101010101010101" pitchFamily="2" charset="2"/>
              </a:rPr>
              <a:t>		In s</a:t>
            </a:r>
            <a:r>
              <a:rPr lang="de-DE" baseline="-25000" dirty="0">
                <a:sym typeface="WP IconicSymbolsA" panose="05010101010101010101" pitchFamily="2" charset="2"/>
              </a:rPr>
              <a:t>2025</a:t>
            </a:r>
            <a:r>
              <a:rPr lang="de-DE" dirty="0">
                <a:sym typeface="WP IconicSymbolsA" panose="05010101010101010101" pitchFamily="2" charset="2"/>
              </a:rPr>
              <a:t>: 	</a:t>
            </a:r>
            <a:r>
              <a:rPr lang="en-US" dirty="0"/>
              <a:t>der Papst 	=	</a:t>
            </a:r>
            <a:r>
              <a:rPr lang="de-DE" dirty="0">
                <a:ea typeface="Segoe UI Symbol" panose="020B0502040204020203" pitchFamily="34" charset="0"/>
              </a:rPr>
              <a:t> Leo XIV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sz="2400" dirty="0"/>
              <a:t>Die </a:t>
            </a:r>
            <a:r>
              <a:rPr lang="de-DE" sz="2400" dirty="0">
                <a:solidFill>
                  <a:srgbClr val="FF0000"/>
                </a:solidFill>
              </a:rPr>
              <a:t>Intension</a:t>
            </a:r>
            <a:r>
              <a:rPr lang="de-DE" sz="2400" b="1" i="1" dirty="0"/>
              <a:t> </a:t>
            </a:r>
            <a:r>
              <a:rPr lang="de-DE" dirty="0"/>
              <a:t>der DP </a:t>
            </a:r>
            <a:r>
              <a:rPr lang="de-DE" i="1" dirty="0"/>
              <a:t>der Papst </a:t>
            </a:r>
            <a:r>
              <a:rPr lang="de-DE" dirty="0"/>
              <a:t>ist jene </a:t>
            </a:r>
            <a:r>
              <a:rPr lang="de-DE" b="1" dirty="0"/>
              <a:t>Funktion</a:t>
            </a:r>
            <a:r>
              <a:rPr lang="de-DE" dirty="0"/>
              <a:t>, die jeder Situation genau das Individuum zuweist, auf das die DP </a:t>
            </a:r>
            <a:r>
              <a:rPr lang="de-DE" i="1" dirty="0"/>
              <a:t>der Papst </a:t>
            </a:r>
            <a:r>
              <a:rPr lang="de-DE" dirty="0"/>
              <a:t>in dieser Situation referiert.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 sz="2400" b="1" i="1" dirty="0">
              <a:solidFill>
                <a:srgbClr val="3399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 b="1" i="1" dirty="0">
              <a:solidFill>
                <a:srgbClr val="3399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i="1" dirty="0"/>
              <a:t>Was folgt… </a:t>
            </a:r>
            <a:r>
              <a:rPr lang="de-DE" dirty="0"/>
              <a:t>:</a:t>
            </a:r>
            <a:r>
              <a:rPr lang="de-DE" i="1" dirty="0"/>
              <a:t> </a:t>
            </a:r>
            <a:r>
              <a:rPr lang="de-DE" dirty="0"/>
              <a:t>Extension und Intension von Sätzen</a:t>
            </a:r>
            <a:endParaRPr lang="de-DE" sz="2400" b="1" i="1" dirty="0">
              <a:solidFill>
                <a:srgbClr val="339966"/>
              </a:solidFill>
            </a:endParaRPr>
          </a:p>
          <a:p>
            <a:endParaRPr lang="de-D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8EEC8-B80F-A750-0507-58D9C16BC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10</a:t>
            </a:fld>
            <a:endParaRPr lang="de-DE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59F27E3-45B5-242E-BB8A-E89F0B49C675}"/>
              </a:ext>
            </a:extLst>
          </p:cNvPr>
          <p:cNvGrpSpPr/>
          <p:nvPr/>
        </p:nvGrpSpPr>
        <p:grpSpPr>
          <a:xfrm>
            <a:off x="381000" y="4362268"/>
            <a:ext cx="7897907" cy="1276532"/>
            <a:chOff x="381000" y="1000639"/>
            <a:chExt cx="7897906" cy="1404185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DBB39BA-4F73-C72E-D7B1-3BEDE38E7CB2}"/>
                </a:ext>
              </a:extLst>
            </p:cNvPr>
            <p:cNvSpPr txBox="1"/>
            <p:nvPr/>
          </p:nvSpPr>
          <p:spPr>
            <a:xfrm>
              <a:off x="381000" y="1000639"/>
              <a:ext cx="7897906" cy="13203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800350" algn="l"/>
                  <a:tab pos="3200400" algn="l"/>
                  <a:tab pos="3657600" algn="l"/>
                  <a:tab pos="4230688" algn="l"/>
                  <a:tab pos="5081588" algn="l"/>
                  <a:tab pos="5543550" algn="l"/>
                </a:tabLst>
              </a:pPr>
              <a:r>
                <a:rPr lang="de-DE" sz="2200" dirty="0">
                  <a:sym typeface="WP MathA" panose="05010101010101010101" pitchFamily="2" charset="2"/>
                </a:rPr>
                <a:t>								S</a:t>
              </a:r>
              <a:r>
                <a:rPr lang="de-DE" sz="2400" baseline="-25000" dirty="0">
                  <a:sym typeface="WP MathA" panose="05010101010101010101" pitchFamily="2" charset="2"/>
                </a:rPr>
                <a:t>1945</a:t>
              </a:r>
              <a:r>
                <a:rPr lang="de-DE" sz="2400" dirty="0">
                  <a:sym typeface="WP MathA" panose="05010101010101010101" pitchFamily="2" charset="2"/>
                </a:rPr>
                <a:t>	</a:t>
              </a:r>
              <a:r>
                <a:rPr lang="de-DE" sz="2400" dirty="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	</a:t>
              </a:r>
              <a:r>
                <a:rPr lang="de-DE" sz="2400" dirty="0">
                  <a:sym typeface="WP MathA" panose="05010101010101010101" pitchFamily="2" charset="2"/>
                </a:rPr>
                <a:t>Pius XII</a:t>
              </a:r>
            </a:p>
            <a:p>
              <a:pPr>
                <a:tabLst>
                  <a:tab pos="342900" algn="l"/>
                  <a:tab pos="747713" algn="l"/>
                  <a:tab pos="1090613" algn="l"/>
                  <a:tab pos="1944688" algn="l"/>
                  <a:tab pos="2401888" algn="l"/>
                  <a:tab pos="2800350" algn="l"/>
                  <a:tab pos="3200400" algn="l"/>
                  <a:tab pos="3657600" algn="l"/>
                  <a:tab pos="4230688" algn="l"/>
                  <a:tab pos="5081588" algn="l"/>
                  <a:tab pos="5543550" algn="l"/>
                </a:tabLst>
              </a:pPr>
              <a:r>
                <a:rPr lang="de-DE" sz="2400" dirty="0"/>
                <a:t>(2)				</a:t>
              </a:r>
              <a:r>
                <a:rPr lang="de-DE" sz="2400" dirty="0">
                  <a:sym typeface="WP MathA" panose="05010101010101010101" pitchFamily="2" charset="2"/>
                </a:rPr>
                <a:t>der Papst 	= 	s</a:t>
              </a:r>
              <a:r>
                <a:rPr lang="de-DE" sz="2400" baseline="-25000" dirty="0">
                  <a:sym typeface="WP MathA" panose="05010101010101010101" pitchFamily="2" charset="2"/>
                </a:rPr>
                <a:t>1980</a:t>
              </a:r>
              <a:r>
                <a:rPr lang="de-DE" sz="2400" dirty="0">
                  <a:sym typeface="WP MathA" panose="05010101010101010101" pitchFamily="2" charset="2"/>
                </a:rPr>
                <a:t>	</a:t>
              </a:r>
              <a:r>
                <a:rPr lang="de-DE" sz="2400" dirty="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	</a:t>
              </a:r>
              <a:r>
                <a:rPr lang="de-DE" sz="2400" dirty="0">
                  <a:sym typeface="WP MathA" panose="05010101010101010101" pitchFamily="2" charset="2"/>
                </a:rPr>
                <a:t>Johannes Paul II</a:t>
              </a:r>
            </a:p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800350" algn="l"/>
                  <a:tab pos="3200400" algn="l"/>
                  <a:tab pos="3657600" algn="l"/>
                  <a:tab pos="4230688" algn="l"/>
                  <a:tab pos="5081588" algn="l"/>
                  <a:tab pos="5543550" algn="l"/>
                </a:tabLst>
              </a:pPr>
              <a:r>
                <a:rPr lang="de-DE" sz="2400" dirty="0">
                  <a:sym typeface="WP MathA" panose="05010101010101010101" pitchFamily="2" charset="2"/>
                </a:rPr>
                <a:t>								s</a:t>
              </a:r>
              <a:r>
                <a:rPr lang="de-DE" sz="2400" baseline="-25000" dirty="0">
                  <a:sym typeface="WP MathA" panose="05010101010101010101" pitchFamily="2" charset="2"/>
                </a:rPr>
                <a:t>2025</a:t>
              </a:r>
              <a:r>
                <a:rPr lang="de-DE" sz="2400" dirty="0">
                  <a:sym typeface="WP MathA" panose="05010101010101010101" pitchFamily="2" charset="2"/>
                </a:rPr>
                <a:t>	</a:t>
              </a:r>
              <a:r>
                <a:rPr lang="de-DE" sz="2400" dirty="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 	</a:t>
              </a:r>
              <a:r>
                <a:rPr lang="de-DE" sz="2400" dirty="0">
                  <a:ea typeface="Segoe UI Symbol" panose="020B0502040204020203" pitchFamily="34" charset="0"/>
                  <a:sym typeface="WP MathA" panose="05010101010101010101" pitchFamily="2" charset="2"/>
                </a:rPr>
                <a:t>Leo XIV </a:t>
              </a:r>
              <a:r>
                <a:rPr lang="de-DE" sz="2400" dirty="0">
                  <a:sym typeface="WP MathA" panose="05010101010101010101" pitchFamily="2" charset="2"/>
                </a:rPr>
                <a:t>	</a:t>
              </a:r>
              <a:endParaRPr lang="de-DE" sz="2400" dirty="0"/>
            </a:p>
          </p:txBody>
        </p:sp>
        <p:sp>
          <p:nvSpPr>
            <p:cNvPr id="8" name="Double Bracket 7">
              <a:extLst>
                <a:ext uri="{FF2B5EF4-FFF2-40B4-BE49-F238E27FC236}">
                  <a16:creationId xmlns:a16="http://schemas.microsoft.com/office/drawing/2014/main" id="{501601E4-3276-40EA-D1E5-ED451B2D2407}"/>
                </a:ext>
              </a:extLst>
            </p:cNvPr>
            <p:cNvSpPr/>
            <p:nvPr/>
          </p:nvSpPr>
          <p:spPr>
            <a:xfrm>
              <a:off x="4495799" y="1033224"/>
              <a:ext cx="3726867" cy="1371600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D3AD822-CEA7-CEB0-A8AB-D160D11BF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11177422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r>
              <a:rPr lang="de-AT"/>
              <a:t>Die Grösste Einheit: Sätze</a:t>
            </a:r>
            <a:endParaRPr lang="de-A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457200" y="990600"/>
            <a:ext cx="8458200" cy="5165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de-AT"/>
              <a:t>Aussagesätze sind in einer Situation entweder </a:t>
            </a:r>
            <a:r>
              <a:rPr lang="de-AT">
                <a:solidFill>
                  <a:srgbClr val="0066FF"/>
                </a:solidFill>
              </a:rPr>
              <a:t>wahr</a:t>
            </a:r>
            <a:r>
              <a:rPr lang="de-AT"/>
              <a:t> oder </a:t>
            </a:r>
            <a:r>
              <a:rPr lang="de-AT">
                <a:solidFill>
                  <a:srgbClr val="FF0000"/>
                </a:solidFill>
              </a:rPr>
              <a:t>falsch</a:t>
            </a:r>
            <a:r>
              <a:rPr lang="de-AT"/>
              <a:t>:</a:t>
            </a:r>
            <a:endParaRPr lang="de-AT" i="1"/>
          </a:p>
          <a:p>
            <a:pPr>
              <a:spcBef>
                <a:spcPts val="1200"/>
              </a:spcBef>
            </a:pPr>
            <a:r>
              <a:rPr lang="de-AT"/>
              <a:t>(1)		Die Sonne scheint.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/>
              <a:t>Die </a:t>
            </a:r>
            <a:r>
              <a:rPr lang="de-DE">
                <a:solidFill>
                  <a:srgbClr val="00B050"/>
                </a:solidFill>
              </a:rPr>
              <a:t>Extension</a:t>
            </a:r>
            <a:r>
              <a:rPr lang="de-DE" b="1" i="1"/>
              <a:t> </a:t>
            </a:r>
            <a:r>
              <a:rPr lang="de-AT"/>
              <a:t>eines Aussagesatzes ist ein </a:t>
            </a:r>
            <a:r>
              <a:rPr lang="de-AT" b="1"/>
              <a:t>Wahrheitswert</a:t>
            </a:r>
            <a:r>
              <a:rPr lang="de-AT"/>
              <a:t>: 		</a:t>
            </a:r>
            <a:r>
              <a:rPr lang="de-AT">
                <a:solidFill>
                  <a:srgbClr val="0066FF"/>
                </a:solidFill>
              </a:rPr>
              <a:t>1</a:t>
            </a:r>
            <a:r>
              <a:rPr lang="de-AT">
                <a:solidFill>
                  <a:schemeClr val="tx2"/>
                </a:solidFill>
              </a:rPr>
              <a:t> </a:t>
            </a:r>
            <a:r>
              <a:rPr lang="de-AT"/>
              <a:t>(</a:t>
            </a:r>
            <a:r>
              <a:rPr lang="de-AT">
                <a:solidFill>
                  <a:srgbClr val="0066FF"/>
                </a:solidFill>
              </a:rPr>
              <a:t>wahr</a:t>
            </a:r>
            <a:r>
              <a:rPr lang="de-AT"/>
              <a:t>)</a:t>
            </a:r>
            <a:r>
              <a:rPr lang="de-AT">
                <a:solidFill>
                  <a:srgbClr val="00B050"/>
                </a:solidFill>
              </a:rPr>
              <a:t> </a:t>
            </a:r>
            <a:r>
              <a:rPr lang="de-AT"/>
              <a:t>oder </a:t>
            </a:r>
            <a:r>
              <a:rPr lang="de-AT">
                <a:solidFill>
                  <a:srgbClr val="FF0000"/>
                </a:solidFill>
              </a:rPr>
              <a:t>0</a:t>
            </a:r>
            <a:r>
              <a:rPr lang="de-AT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AT"/>
              <a:t>(</a:t>
            </a:r>
            <a:r>
              <a:rPr lang="de-AT">
                <a:solidFill>
                  <a:srgbClr val="FF0000"/>
                </a:solidFill>
              </a:rPr>
              <a:t>falsch</a:t>
            </a:r>
            <a:r>
              <a:rPr lang="de-AT"/>
              <a:t>).</a:t>
            </a:r>
          </a:p>
          <a:p>
            <a:pPr>
              <a:spcBef>
                <a:spcPts val="0"/>
              </a:spcBef>
            </a:pPr>
            <a:endParaRPr lang="de-AT" i="1" dirty="0"/>
          </a:p>
          <a:p>
            <a:pPr>
              <a:spcBef>
                <a:spcPts val="1200"/>
              </a:spcBef>
            </a:pPr>
            <a:r>
              <a:rPr lang="de-AT"/>
              <a:t>  </a:t>
            </a:r>
            <a:r>
              <a:rPr lang="de-AT" dirty="0" err="1"/>
              <a:t>s</a:t>
            </a:r>
            <a:r>
              <a:rPr lang="de-AT" baseline="-25000" dirty="0" err="1"/>
              <a:t>1</a:t>
            </a:r>
            <a:r>
              <a:rPr lang="de-AT" dirty="0"/>
              <a:t>:	</a:t>
            </a:r>
            <a:r>
              <a:rPr lang="de-AT"/>
              <a:t>                        </a:t>
            </a:r>
            <a:r>
              <a:rPr lang="de-AT">
                <a:solidFill>
                  <a:srgbClr val="00B050"/>
                </a:solidFill>
              </a:rPr>
              <a:t>s</a:t>
            </a:r>
            <a:r>
              <a:rPr lang="de-AT" baseline="-25000">
                <a:solidFill>
                  <a:srgbClr val="00B050"/>
                </a:solidFill>
              </a:rPr>
              <a:t>2</a:t>
            </a:r>
            <a:r>
              <a:rPr lang="de-AT"/>
              <a:t>:                            </a:t>
            </a:r>
            <a:r>
              <a:rPr lang="de-AT">
                <a:solidFill>
                  <a:srgbClr val="00B050"/>
                </a:solidFill>
              </a:rPr>
              <a:t>s</a:t>
            </a:r>
            <a:r>
              <a:rPr lang="de-AT" baseline="-25000">
                <a:solidFill>
                  <a:srgbClr val="00B050"/>
                </a:solidFill>
              </a:rPr>
              <a:t>3</a:t>
            </a:r>
            <a:r>
              <a:rPr lang="de-AT"/>
              <a:t>:		 s</a:t>
            </a:r>
            <a:r>
              <a:rPr lang="de-AT" baseline="-25000"/>
              <a:t>4</a:t>
            </a:r>
            <a:r>
              <a:rPr lang="de-AT" dirty="0"/>
              <a:t>:</a:t>
            </a:r>
          </a:p>
          <a:p>
            <a:pPr marL="342900" indent="-342900">
              <a:spcBef>
                <a:spcPts val="100"/>
              </a:spcBef>
              <a:buFont typeface="Wingdings" panose="05000000000000000000" pitchFamily="2" charset="2"/>
              <a:buChar char="§"/>
            </a:pPr>
            <a:endParaRPr lang="de-AT"/>
          </a:p>
          <a:p>
            <a:pPr marL="342900" indent="-342900">
              <a:spcBef>
                <a:spcPts val="100"/>
              </a:spcBef>
              <a:buFont typeface="Wingdings" panose="05000000000000000000" pitchFamily="2" charset="2"/>
              <a:buChar char="§"/>
            </a:pPr>
            <a:endParaRPr lang="de-AT"/>
          </a:p>
          <a:p>
            <a:pPr defTabSz="671513">
              <a:spcBef>
                <a:spcPts val="1200"/>
              </a:spcBef>
              <a:tabLst>
                <a:tab pos="747713" algn="l"/>
                <a:tab pos="1090613" algn="l"/>
                <a:tab pos="2343150" algn="l"/>
                <a:tab pos="3143250" algn="l"/>
              </a:tabLst>
            </a:pPr>
            <a:r>
              <a:rPr lang="de-AT"/>
              <a:t>(2)	</a:t>
            </a:r>
            <a:r>
              <a:rPr lang="de-AT">
                <a:solidFill>
                  <a:srgbClr val="FF0000"/>
                </a:solidFill>
              </a:rPr>
              <a:t>	</a:t>
            </a:r>
            <a:r>
              <a:rPr lang="de-AT"/>
              <a:t>In s</a:t>
            </a:r>
            <a:r>
              <a:rPr lang="de-AT" baseline="-25000"/>
              <a:t>1</a:t>
            </a:r>
            <a:r>
              <a:rPr lang="de-AT"/>
              <a:t>:	Die Sonne scheint 	= 	</a:t>
            </a:r>
            <a:r>
              <a:rPr lang="de-AT">
                <a:solidFill>
                  <a:srgbClr val="FF0000"/>
                </a:solidFill>
              </a:rPr>
              <a:t>0</a:t>
            </a:r>
            <a:r>
              <a:rPr lang="de-AT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de-AT"/>
          </a:p>
          <a:p>
            <a:pPr defTabSz="671513">
              <a:spcBef>
                <a:spcPts val="0"/>
              </a:spcBef>
              <a:tabLst>
                <a:tab pos="747713" algn="l"/>
                <a:tab pos="1090613" algn="l"/>
                <a:tab pos="2343150" algn="l"/>
                <a:tab pos="3143250" algn="l"/>
              </a:tabLst>
            </a:pPr>
            <a:r>
              <a:rPr lang="de-AT"/>
              <a:t>		In </a:t>
            </a:r>
            <a:r>
              <a:rPr lang="de-AT">
                <a:solidFill>
                  <a:srgbClr val="00B050"/>
                </a:solidFill>
              </a:rPr>
              <a:t>s</a:t>
            </a:r>
            <a:r>
              <a:rPr lang="de-AT" baseline="-25000">
                <a:solidFill>
                  <a:srgbClr val="00B050"/>
                </a:solidFill>
              </a:rPr>
              <a:t>2</a:t>
            </a:r>
            <a:r>
              <a:rPr lang="de-AT"/>
              <a:t>: 	Die Sonne scheint 	= 	</a:t>
            </a:r>
            <a:r>
              <a:rPr lang="de-AT">
                <a:solidFill>
                  <a:srgbClr val="0066FF"/>
                </a:solidFill>
              </a:rPr>
              <a:t>1</a:t>
            </a:r>
          </a:p>
          <a:p>
            <a:pPr defTabSz="671513">
              <a:spcBef>
                <a:spcPts val="0"/>
              </a:spcBef>
              <a:tabLst>
                <a:tab pos="747713" algn="l"/>
                <a:tab pos="1090613" algn="l"/>
                <a:tab pos="2343150" algn="l"/>
                <a:tab pos="3143250" algn="l"/>
              </a:tabLst>
            </a:pPr>
            <a:r>
              <a:rPr lang="de-AT"/>
              <a:t>		In </a:t>
            </a:r>
            <a:r>
              <a:rPr lang="de-AT">
                <a:solidFill>
                  <a:srgbClr val="00B050"/>
                </a:solidFill>
              </a:rPr>
              <a:t>s</a:t>
            </a:r>
            <a:r>
              <a:rPr lang="de-AT" baseline="-25000">
                <a:solidFill>
                  <a:srgbClr val="00B050"/>
                </a:solidFill>
              </a:rPr>
              <a:t>3</a:t>
            </a:r>
            <a:r>
              <a:rPr lang="de-AT"/>
              <a:t>: 	Die Sonne scheint 	= 	</a:t>
            </a:r>
            <a:r>
              <a:rPr lang="de-AT">
                <a:solidFill>
                  <a:schemeClr val="tx2"/>
                </a:solidFill>
              </a:rPr>
              <a:t>1</a:t>
            </a:r>
          </a:p>
          <a:p>
            <a:pPr defTabSz="671513">
              <a:spcBef>
                <a:spcPts val="0"/>
              </a:spcBef>
              <a:tabLst>
                <a:tab pos="747713" algn="l"/>
                <a:tab pos="1090613" algn="l"/>
                <a:tab pos="2343150" algn="l"/>
                <a:tab pos="3143250" algn="l"/>
              </a:tabLst>
            </a:pPr>
            <a:r>
              <a:rPr lang="de-AT"/>
              <a:t>		In s</a:t>
            </a:r>
            <a:r>
              <a:rPr lang="de-AT" baseline="-25000"/>
              <a:t>4</a:t>
            </a:r>
            <a:r>
              <a:rPr lang="de-AT"/>
              <a:t>: 	Die Sonne scheint 	= 	</a:t>
            </a:r>
            <a:r>
              <a:rPr lang="de-AT">
                <a:solidFill>
                  <a:srgbClr val="FF0000"/>
                </a:solidFill>
              </a:rPr>
              <a:t>0</a:t>
            </a:r>
            <a:r>
              <a:rPr lang="de-AT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de-AT"/>
          </a:p>
        </p:txBody>
      </p:sp>
      <p:grpSp>
        <p:nvGrpSpPr>
          <p:cNvPr id="18" name="Group 17"/>
          <p:cNvGrpSpPr/>
          <p:nvPr/>
        </p:nvGrpSpPr>
        <p:grpSpPr>
          <a:xfrm>
            <a:off x="1143000" y="3124200"/>
            <a:ext cx="7696200" cy="1121338"/>
            <a:chOff x="1066800" y="1295400"/>
            <a:chExt cx="7696200" cy="1019398"/>
          </a:xfrm>
        </p:grpSpPr>
        <p:pic>
          <p:nvPicPr>
            <p:cNvPr id="13" name="Picture 12" descr="The Future Is Brighter Thanks To Improved Solar Panels ...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48000" y="1405763"/>
              <a:ext cx="1580442" cy="881932"/>
            </a:xfrm>
            <a:prstGeom prst="rect">
              <a:avLst/>
            </a:prstGeom>
          </p:spPr>
        </p:pic>
        <p:pic>
          <p:nvPicPr>
            <p:cNvPr id="14" name="Picture 13" descr="Summer Night Lights – Momdeavor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800" y="1387136"/>
              <a:ext cx="1359197" cy="906132"/>
            </a:xfrm>
            <a:prstGeom prst="rect">
              <a:avLst/>
            </a:prstGeom>
          </p:spPr>
        </p:pic>
        <p:pic>
          <p:nvPicPr>
            <p:cNvPr id="15" name="Picture 14" descr="Diary of a Control Room Ninja: June 20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03803" y="1295400"/>
              <a:ext cx="1359197" cy="1019398"/>
            </a:xfrm>
            <a:prstGeom prst="rect">
              <a:avLst/>
            </a:prstGeom>
          </p:spPr>
        </p:pic>
        <p:pic>
          <p:nvPicPr>
            <p:cNvPr id="16" name="Picture 15" descr="301 Moved Permanently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39355" y="1377861"/>
              <a:ext cx="1618645" cy="906442"/>
            </a:xfrm>
            <a:prstGeom prst="rect">
              <a:avLst/>
            </a:prstGeom>
          </p:spPr>
        </p:pic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F34AAF-7F17-251C-A2A2-E81BC0B26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12332218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15FEA-D49F-1F62-33CD-232760768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05930-6842-1AA2-BD8F-F1FA83ABA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r>
              <a:rPr lang="de-AT"/>
              <a:t>Die Satzdenotation</a:t>
            </a:r>
            <a:endParaRPr lang="de-AT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4968F7-DD54-3A2F-8A14-733B44675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4FFE8F-CAA6-D9F0-DBA5-F27FEA0AFC2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990600"/>
            <a:ext cx="84582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de-AT"/>
              <a:t>Aussagesätze sind in einer Situation entweder wahr oder falsch:</a:t>
            </a:r>
            <a:endParaRPr lang="de-AT" i="1"/>
          </a:p>
          <a:p>
            <a:pPr>
              <a:spcBef>
                <a:spcPts val="1200"/>
              </a:spcBef>
            </a:pPr>
            <a:r>
              <a:rPr lang="de-AT"/>
              <a:t>(1)		Die Sonne scheint.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/>
              <a:t>Nehmen wir an, die Bedeutung eines jeden Satzes wäre der </a:t>
            </a:r>
            <a:r>
              <a:rPr lang="de-AT" b="1"/>
              <a:t>Wahrheitswert </a:t>
            </a:r>
            <a:r>
              <a:rPr lang="de-AT"/>
              <a:t>dieses Satzes.</a:t>
            </a:r>
          </a:p>
          <a:p>
            <a:pPr>
              <a:spcBef>
                <a:spcPts val="0"/>
              </a:spcBef>
            </a:pPr>
            <a:endParaRPr lang="de-AT" i="1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/>
              <a:t> </a:t>
            </a:r>
            <a:r>
              <a:rPr lang="de-AT" b="1">
                <a:solidFill>
                  <a:srgbClr val="FF0000"/>
                </a:solidFill>
              </a:rPr>
              <a:t>Problem 1</a:t>
            </a:r>
            <a:r>
              <a:rPr lang="de-AT"/>
              <a:t>. Alle wahren Sätze sollten dann das selbe bedeuten!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/>
              <a:t>(1), (2) und (3) sollten dann z.B. </a:t>
            </a:r>
            <a:r>
              <a:rPr lang="de-AT" b="1"/>
              <a:t>synonym</a:t>
            </a:r>
            <a:r>
              <a:rPr lang="de-AT"/>
              <a:t> (gleichbedeutend) sein.</a:t>
            </a:r>
          </a:p>
          <a:p>
            <a:pPr defTabSz="671513">
              <a:spcBef>
                <a:spcPts val="1200"/>
              </a:spcBef>
              <a:tabLst>
                <a:tab pos="747713" algn="l"/>
                <a:tab pos="1090613" algn="l"/>
                <a:tab pos="2343150" algn="l"/>
                <a:tab pos="3143250" algn="l"/>
              </a:tabLst>
            </a:pPr>
            <a:r>
              <a:rPr lang="de-AT"/>
              <a:t>(2)	Es ist Montag. </a:t>
            </a:r>
          </a:p>
          <a:p>
            <a:pPr defTabSz="671513">
              <a:spcBef>
                <a:spcPts val="1200"/>
              </a:spcBef>
              <a:tabLst>
                <a:tab pos="747713" algn="l"/>
                <a:tab pos="1090613" algn="l"/>
                <a:tab pos="2343150" algn="l"/>
                <a:tab pos="3143250" algn="l"/>
              </a:tabLst>
            </a:pPr>
            <a:r>
              <a:rPr lang="de-AT"/>
              <a:t>(3) 	Athen ist die Hauptstadt von Griechenland.</a:t>
            </a:r>
          </a:p>
          <a:p>
            <a:pPr marL="342900" indent="-342900" defTabSz="671513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2343150" algn="l"/>
                <a:tab pos="3143250" algn="l"/>
              </a:tabLst>
            </a:pPr>
            <a:r>
              <a:rPr lang="de-AT"/>
              <a:t>Dies ist natürlich nicht der Fall!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E35676-952D-5EA5-D6DF-26AD18734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0055247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60DF2-EA11-9E18-CEAA-6189F28F0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BFE11-5567-80E1-CCB3-CC79751EE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r>
              <a:rPr lang="de-AT"/>
              <a:t>Die Satzdenotation</a:t>
            </a:r>
            <a:endParaRPr lang="de-AT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2FE90E-B1AA-FD97-10D3-AECD0AFE7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A79C7C-A6E4-9D43-5128-F7A0EFF15AA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990600"/>
            <a:ext cx="84582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/>
              <a:t>Nehmen wir an, die Bedeutung eines jeden Satzes wäre der </a:t>
            </a:r>
            <a:r>
              <a:rPr lang="de-AT" b="1"/>
              <a:t>Wahrheitswert </a:t>
            </a:r>
            <a:r>
              <a:rPr lang="de-AT"/>
              <a:t>dieses Satzes.</a:t>
            </a:r>
          </a:p>
          <a:p>
            <a:pPr>
              <a:spcBef>
                <a:spcPts val="0"/>
              </a:spcBef>
            </a:pPr>
            <a:endParaRPr lang="de-AT" i="1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/>
              <a:t> </a:t>
            </a:r>
            <a:r>
              <a:rPr lang="de-AT" b="1">
                <a:solidFill>
                  <a:srgbClr val="FF0000"/>
                </a:solidFill>
              </a:rPr>
              <a:t>Problem 2</a:t>
            </a:r>
            <a:r>
              <a:rPr lang="de-AT"/>
              <a:t>. Jeder Satz sollte dann </a:t>
            </a:r>
            <a:r>
              <a:rPr lang="de-AT" b="1"/>
              <a:t>immer und überall</a:t>
            </a:r>
            <a:r>
              <a:rPr lang="de-AT"/>
              <a:t> wahr oder falsch sein.</a:t>
            </a:r>
          </a:p>
          <a:p>
            <a:pPr>
              <a:spcBef>
                <a:spcPts val="1200"/>
              </a:spcBef>
            </a:pPr>
            <a:r>
              <a:rPr lang="de-AT"/>
              <a:t>(1)		Es ist Montag. </a:t>
            </a:r>
          </a:p>
          <a:p>
            <a:pPr marL="342900" indent="-342900" defTabSz="671513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2343150" algn="l"/>
                <a:tab pos="3143250" algn="l"/>
              </a:tabLst>
            </a:pPr>
            <a:r>
              <a:rPr lang="de-AT"/>
              <a:t>Dies ist nicht der Fall! Satzbedeutungen sind </a:t>
            </a:r>
            <a:r>
              <a:rPr lang="de-AT" b="1"/>
              <a:t>kontingent</a:t>
            </a:r>
            <a:r>
              <a:rPr lang="de-AT"/>
              <a:t>: die Satzbedeutung hängt von der </a:t>
            </a:r>
            <a:r>
              <a:rPr lang="de-AT" b="1"/>
              <a:t>Situation</a:t>
            </a:r>
            <a:r>
              <a:rPr lang="de-AT"/>
              <a:t> ab, in der der Satz geäußert wird. </a:t>
            </a:r>
          </a:p>
          <a:p>
            <a:pPr marL="342900" indent="-342900" defTabSz="671513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2343150" algn="l"/>
                <a:tab pos="3143250" algn="l"/>
              </a:tabLst>
            </a:pPr>
            <a:r>
              <a:rPr lang="de-AT"/>
              <a:t>(1) ist in einigen Situtationen wahr (genauer: in Situationen, die in einem Montag liegen), und in anderen Situationen falsch.</a:t>
            </a:r>
          </a:p>
          <a:p>
            <a:pPr defTabSz="671513">
              <a:spcBef>
                <a:spcPts val="1200"/>
              </a:spcBef>
              <a:tabLst>
                <a:tab pos="747713" algn="l"/>
                <a:tab pos="1090613" algn="l"/>
                <a:tab pos="2343150" algn="l"/>
                <a:tab pos="3143250" algn="l"/>
              </a:tabLst>
            </a:pPr>
            <a:r>
              <a:rPr lang="de-AT">
                <a:latin typeface="Segoe UI Symbol" panose="020B0502040204020203" pitchFamily="34" charset="0"/>
                <a:ea typeface="Segoe UI Symbol" panose="020B0502040204020203" pitchFamily="34" charset="0"/>
              </a:rPr>
              <a:t>	➜ </a:t>
            </a:r>
            <a:r>
              <a:rPr lang="de-AT"/>
              <a:t>Satzbdeutungen sind keine Wahrheitswerte.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3724AD-1D23-6B7C-E19E-640B4BCF1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3571834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3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8247"/>
            <a:ext cx="8229600" cy="596153"/>
          </a:xfrm>
        </p:spPr>
        <p:txBody>
          <a:bodyPr/>
          <a:lstStyle/>
          <a:p>
            <a:r>
              <a:rPr lang="de-AT" dirty="0"/>
              <a:t>Die Intension von Sätzen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457200" y="990600"/>
            <a:ext cx="86106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defTabSz="671513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</a:tabLst>
            </a:pPr>
            <a:r>
              <a:rPr lang="de-AT" dirty="0"/>
              <a:t>Die </a:t>
            </a:r>
            <a:r>
              <a:rPr lang="de-AT" dirty="0">
                <a:solidFill>
                  <a:srgbClr val="FF0000"/>
                </a:solidFill>
              </a:rPr>
              <a:t>Intension</a:t>
            </a:r>
            <a:r>
              <a:rPr lang="de-AT" dirty="0"/>
              <a:t> eines Aussagesatzes ist die </a:t>
            </a:r>
            <a:r>
              <a:rPr lang="de-AT" b="1" dirty="0"/>
              <a:t>Menge aller Situationen</a:t>
            </a:r>
            <a:r>
              <a:rPr lang="de-AT" dirty="0"/>
              <a:t>, in denen dieser Satz </a:t>
            </a:r>
            <a:r>
              <a:rPr lang="de-AT" dirty="0">
                <a:solidFill>
                  <a:srgbClr val="0066FF"/>
                </a:solidFill>
              </a:rPr>
              <a:t>wahr</a:t>
            </a:r>
            <a:r>
              <a:rPr lang="de-AT" dirty="0"/>
              <a:t> ist.</a:t>
            </a:r>
            <a:endParaRPr lang="de-AT" i="1" dirty="0"/>
          </a:p>
          <a:p>
            <a:pPr defTabSz="671513">
              <a:spcBef>
                <a:spcPts val="0"/>
              </a:spcBef>
              <a:tabLst>
                <a:tab pos="747713" algn="l"/>
                <a:tab pos="1090613" algn="l"/>
              </a:tabLst>
            </a:pPr>
            <a:endParaRPr lang="de-AT" dirty="0"/>
          </a:p>
          <a:p>
            <a:pPr defTabSz="671513">
              <a:spcBef>
                <a:spcPts val="0"/>
              </a:spcBef>
              <a:tabLst>
                <a:tab pos="747713" algn="l"/>
                <a:tab pos="1090613" algn="l"/>
              </a:tabLst>
            </a:pPr>
            <a:r>
              <a:rPr lang="de-AT"/>
              <a:t>   </a:t>
            </a:r>
          </a:p>
          <a:p>
            <a:pPr defTabSz="671513">
              <a:spcBef>
                <a:spcPts val="0"/>
              </a:spcBef>
              <a:tabLst>
                <a:tab pos="747713" algn="l"/>
                <a:tab pos="1090613" algn="l"/>
              </a:tabLst>
            </a:pPr>
            <a:r>
              <a:rPr lang="de-AT"/>
              <a:t>   s</a:t>
            </a:r>
            <a:r>
              <a:rPr lang="de-AT" baseline="-25000"/>
              <a:t>1</a:t>
            </a:r>
            <a:r>
              <a:rPr lang="de-AT" dirty="0"/>
              <a:t>:	                     </a:t>
            </a:r>
            <a:r>
              <a:rPr lang="de-AT" dirty="0" err="1">
                <a:solidFill>
                  <a:srgbClr val="00B050"/>
                </a:solidFill>
              </a:rPr>
              <a:t>s</a:t>
            </a:r>
            <a:r>
              <a:rPr lang="de-AT" baseline="-25000" dirty="0" err="1">
                <a:solidFill>
                  <a:srgbClr val="00B050"/>
                </a:solidFill>
              </a:rPr>
              <a:t>2</a:t>
            </a:r>
            <a:r>
              <a:rPr lang="de-AT"/>
              <a:t>:                            </a:t>
            </a:r>
            <a:r>
              <a:rPr lang="de-AT">
                <a:solidFill>
                  <a:srgbClr val="00B050"/>
                </a:solidFill>
              </a:rPr>
              <a:t>s</a:t>
            </a:r>
            <a:r>
              <a:rPr lang="de-AT" baseline="-25000">
                <a:solidFill>
                  <a:srgbClr val="00B050"/>
                </a:solidFill>
              </a:rPr>
              <a:t>3</a:t>
            </a:r>
            <a:r>
              <a:rPr lang="de-AT"/>
              <a:t>:                           </a:t>
            </a:r>
            <a:r>
              <a:rPr lang="de-AT" dirty="0" err="1"/>
              <a:t>s</a:t>
            </a:r>
            <a:r>
              <a:rPr lang="de-AT" baseline="-25000" dirty="0" err="1"/>
              <a:t>4</a:t>
            </a:r>
            <a:r>
              <a:rPr lang="de-AT" dirty="0"/>
              <a:t>:</a:t>
            </a:r>
          </a:p>
          <a:p>
            <a:pPr defTabSz="671513">
              <a:spcBef>
                <a:spcPts val="0"/>
              </a:spcBef>
              <a:tabLst>
                <a:tab pos="747713" algn="l"/>
                <a:tab pos="1090613" algn="l"/>
              </a:tabLst>
            </a:pPr>
            <a:endParaRPr lang="de-AT"/>
          </a:p>
          <a:p>
            <a:pPr defTabSz="671513">
              <a:spcBef>
                <a:spcPts val="0"/>
              </a:spcBef>
              <a:tabLst>
                <a:tab pos="747713" algn="l"/>
                <a:tab pos="1090613" algn="l"/>
              </a:tabLst>
            </a:pPr>
            <a:endParaRPr lang="de-AT"/>
          </a:p>
          <a:p>
            <a:pPr defTabSz="671513">
              <a:spcBef>
                <a:spcPts val="0"/>
              </a:spcBef>
              <a:tabLst>
                <a:tab pos="747713" algn="l"/>
                <a:tab pos="1090613" algn="l"/>
                <a:tab pos="2343150" algn="l"/>
                <a:tab pos="3143250" algn="l"/>
              </a:tabLst>
            </a:pPr>
            <a:r>
              <a:rPr lang="de-AT"/>
              <a:t>(</a:t>
            </a:r>
            <a:r>
              <a:rPr lang="de-AT" dirty="0"/>
              <a:t>1)</a:t>
            </a:r>
            <a:r>
              <a:rPr lang="de-AT"/>
              <a:t>	</a:t>
            </a:r>
            <a:r>
              <a:rPr lang="de-AT">
                <a:solidFill>
                  <a:srgbClr val="00B050"/>
                </a:solidFill>
              </a:rPr>
              <a:t>Extension</a:t>
            </a:r>
            <a:r>
              <a:rPr lang="de-AT">
                <a:solidFill>
                  <a:srgbClr val="0066FF"/>
                </a:solidFill>
              </a:rPr>
              <a:t>:</a:t>
            </a:r>
            <a:r>
              <a:rPr lang="de-AT" dirty="0">
                <a:solidFill>
                  <a:srgbClr val="FF0000"/>
                </a:solidFill>
              </a:rPr>
              <a:t>	</a:t>
            </a:r>
            <a:r>
              <a:rPr lang="de-AT" dirty="0"/>
              <a:t>In </a:t>
            </a:r>
            <a:r>
              <a:rPr lang="de-AT" err="1"/>
              <a:t>s</a:t>
            </a:r>
            <a:r>
              <a:rPr lang="de-AT" baseline="-25000" err="1"/>
              <a:t>1</a:t>
            </a:r>
            <a:r>
              <a:rPr lang="de-AT"/>
              <a:t>:	</a:t>
            </a:r>
            <a:r>
              <a:rPr lang="de-AT" dirty="0"/>
              <a:t>Die Sonne scheint 	= </a:t>
            </a:r>
            <a:r>
              <a:rPr lang="de-AT"/>
              <a:t>	</a:t>
            </a:r>
            <a:r>
              <a:rPr lang="de-AT">
                <a:solidFill>
                  <a:schemeClr val="bg1">
                    <a:lumMod val="50000"/>
                  </a:schemeClr>
                </a:solidFill>
              </a:rPr>
              <a:t>0 </a:t>
            </a:r>
            <a:endParaRPr lang="de-AT" dirty="0"/>
          </a:p>
          <a:p>
            <a:pPr defTabSz="671513">
              <a:spcBef>
                <a:spcPts val="0"/>
              </a:spcBef>
              <a:tabLst>
                <a:tab pos="747713" algn="l"/>
                <a:tab pos="1090613" algn="l"/>
                <a:tab pos="2343150" algn="l"/>
                <a:tab pos="3143250" algn="l"/>
              </a:tabLst>
            </a:pPr>
            <a:r>
              <a:rPr lang="de-AT"/>
              <a:t>	</a:t>
            </a:r>
            <a:r>
              <a:rPr lang="de-AT" dirty="0"/>
              <a:t>	</a:t>
            </a:r>
            <a:r>
              <a:rPr lang="de-AT"/>
              <a:t>	In </a:t>
            </a:r>
            <a:r>
              <a:rPr lang="de-AT" dirty="0" err="1"/>
              <a:t>s</a:t>
            </a:r>
            <a:r>
              <a:rPr lang="de-AT" baseline="-25000" dirty="0" err="1"/>
              <a:t>2</a:t>
            </a:r>
            <a:r>
              <a:rPr lang="de-AT"/>
              <a:t>: 	</a:t>
            </a:r>
            <a:r>
              <a:rPr lang="de-AT" dirty="0"/>
              <a:t>Die Sonne scheint 	= 	</a:t>
            </a:r>
            <a:r>
              <a:rPr lang="de-AT" dirty="0">
                <a:solidFill>
                  <a:srgbClr val="0066FF"/>
                </a:solidFill>
              </a:rPr>
              <a:t>1</a:t>
            </a:r>
          </a:p>
          <a:p>
            <a:pPr defTabSz="671513">
              <a:spcBef>
                <a:spcPts val="0"/>
              </a:spcBef>
              <a:tabLst>
                <a:tab pos="747713" algn="l"/>
                <a:tab pos="1090613" algn="l"/>
                <a:tab pos="2343150" algn="l"/>
                <a:tab pos="3143250" algn="l"/>
              </a:tabLst>
            </a:pPr>
            <a:r>
              <a:rPr lang="de-AT"/>
              <a:t>			In </a:t>
            </a:r>
            <a:r>
              <a:rPr lang="de-AT" dirty="0" err="1"/>
              <a:t>s</a:t>
            </a:r>
            <a:r>
              <a:rPr lang="de-AT" baseline="-25000" dirty="0" err="1"/>
              <a:t>3</a:t>
            </a:r>
            <a:r>
              <a:rPr lang="de-AT"/>
              <a:t>: 	</a:t>
            </a:r>
            <a:r>
              <a:rPr lang="de-AT" dirty="0"/>
              <a:t>Die Sonne scheint 	= 	</a:t>
            </a:r>
            <a:r>
              <a:rPr lang="de-AT" dirty="0">
                <a:solidFill>
                  <a:srgbClr val="0066FF"/>
                </a:solidFill>
              </a:rPr>
              <a:t>1</a:t>
            </a:r>
          </a:p>
          <a:p>
            <a:pPr defTabSz="671513">
              <a:spcBef>
                <a:spcPts val="0"/>
              </a:spcBef>
              <a:tabLst>
                <a:tab pos="747713" algn="l"/>
                <a:tab pos="1090613" algn="l"/>
                <a:tab pos="2343150" algn="l"/>
                <a:tab pos="3143250" algn="l"/>
              </a:tabLst>
            </a:pPr>
            <a:r>
              <a:rPr lang="de-AT" dirty="0"/>
              <a:t>	</a:t>
            </a:r>
            <a:r>
              <a:rPr lang="de-AT"/>
              <a:t>		In </a:t>
            </a:r>
            <a:r>
              <a:rPr lang="de-AT" dirty="0" err="1"/>
              <a:t>s</a:t>
            </a:r>
            <a:r>
              <a:rPr lang="de-AT" baseline="-25000" dirty="0" err="1"/>
              <a:t>4</a:t>
            </a:r>
            <a:r>
              <a:rPr lang="de-AT"/>
              <a:t>: 	</a:t>
            </a:r>
            <a:r>
              <a:rPr lang="de-AT" dirty="0"/>
              <a:t>Die Sonne scheint 	= </a:t>
            </a:r>
            <a:r>
              <a:rPr lang="de-AT"/>
              <a:t>	</a:t>
            </a:r>
            <a:r>
              <a:rPr lang="de-AT">
                <a:solidFill>
                  <a:schemeClr val="bg1">
                    <a:lumMod val="50000"/>
                  </a:schemeClr>
                </a:solidFill>
              </a:rPr>
              <a:t>0 </a:t>
            </a:r>
            <a:endParaRPr lang="de-AT" dirty="0"/>
          </a:p>
          <a:p>
            <a:pPr defTabSz="671513">
              <a:spcBef>
                <a:spcPts val="1200"/>
              </a:spcBef>
              <a:tabLst>
                <a:tab pos="747713" algn="l"/>
                <a:tab pos="1090613" algn="l"/>
                <a:tab pos="2343150" algn="l"/>
                <a:tab pos="3143250" algn="l"/>
              </a:tabLst>
            </a:pPr>
            <a:r>
              <a:rPr lang="de-AT" dirty="0"/>
              <a:t>(2)</a:t>
            </a:r>
            <a:r>
              <a:rPr lang="de-AT"/>
              <a:t>	</a:t>
            </a:r>
            <a:r>
              <a:rPr lang="de-AT">
                <a:solidFill>
                  <a:srgbClr val="FF0000"/>
                </a:solidFill>
              </a:rPr>
              <a:t>Intension</a:t>
            </a:r>
            <a:r>
              <a:rPr lang="de-AT" b="1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de-AT"/>
              <a:t>		</a:t>
            </a:r>
            <a:r>
              <a:rPr lang="de-AT" dirty="0"/>
              <a:t>Die Sonne scheint</a:t>
            </a:r>
            <a:r>
              <a:rPr lang="de-AT"/>
              <a:t>	=</a:t>
            </a:r>
            <a:r>
              <a:rPr lang="de-AT" dirty="0"/>
              <a:t>	{</a:t>
            </a:r>
            <a:r>
              <a:rPr lang="de-AT" dirty="0" err="1"/>
              <a:t>s</a:t>
            </a:r>
            <a:r>
              <a:rPr lang="de-AT" baseline="-25000" dirty="0" err="1"/>
              <a:t>2</a:t>
            </a:r>
            <a:r>
              <a:rPr lang="de-AT" dirty="0"/>
              <a:t>, </a:t>
            </a:r>
            <a:r>
              <a:rPr lang="de-AT" err="1"/>
              <a:t>s</a:t>
            </a:r>
            <a:r>
              <a:rPr lang="de-AT" baseline="-25000" err="1"/>
              <a:t>3</a:t>
            </a:r>
            <a:r>
              <a:rPr lang="de-AT"/>
              <a:t>}</a:t>
            </a:r>
          </a:p>
          <a:p>
            <a:pPr defTabSz="671513">
              <a:spcBef>
                <a:spcPts val="1200"/>
              </a:spcBef>
              <a:tabLst>
                <a:tab pos="747713" algn="l"/>
                <a:tab pos="1090613" algn="l"/>
              </a:tabLst>
            </a:pPr>
            <a:endParaRPr lang="de-AT" dirty="0"/>
          </a:p>
        </p:txBody>
      </p:sp>
      <p:grpSp>
        <p:nvGrpSpPr>
          <p:cNvPr id="12" name="Group 11"/>
          <p:cNvGrpSpPr/>
          <p:nvPr/>
        </p:nvGrpSpPr>
        <p:grpSpPr>
          <a:xfrm>
            <a:off x="1143000" y="2155262"/>
            <a:ext cx="7696200" cy="1121338"/>
            <a:chOff x="1066800" y="1295400"/>
            <a:chExt cx="7696200" cy="1019398"/>
          </a:xfrm>
        </p:grpSpPr>
        <p:pic>
          <p:nvPicPr>
            <p:cNvPr id="18" name="Picture 17" descr="The Future Is Brighter Thanks To Improved Solar Panels ...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48000" y="1405763"/>
              <a:ext cx="1580442" cy="881932"/>
            </a:xfrm>
            <a:prstGeom prst="rect">
              <a:avLst/>
            </a:prstGeom>
          </p:spPr>
        </p:pic>
        <p:pic>
          <p:nvPicPr>
            <p:cNvPr id="19" name="Picture 18" descr="Summer Night Lights – Momdeavor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800" y="1387136"/>
              <a:ext cx="1359197" cy="906132"/>
            </a:xfrm>
            <a:prstGeom prst="rect">
              <a:avLst/>
            </a:prstGeom>
          </p:spPr>
        </p:pic>
        <p:pic>
          <p:nvPicPr>
            <p:cNvPr id="20" name="Picture 19" descr="Diary of a Control Room Ninja: June 20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03803" y="1295400"/>
              <a:ext cx="1359197" cy="1019398"/>
            </a:xfrm>
            <a:prstGeom prst="rect">
              <a:avLst/>
            </a:prstGeom>
          </p:spPr>
        </p:pic>
        <p:pic>
          <p:nvPicPr>
            <p:cNvPr id="21" name="Picture 20" descr="301 Moved Permanently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39355" y="1377861"/>
              <a:ext cx="1618645" cy="906442"/>
            </a:xfrm>
            <a:prstGeom prst="rect">
              <a:avLst/>
            </a:prstGeom>
          </p:spPr>
        </p:pic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171FCF-9173-F4C8-13B9-1E634292E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8679246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F6329-56AA-05B6-214F-21EB5FA95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Mengen und Funktionen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5CF29-8349-B508-6E23-5FFF6224B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  <a:tabLst>
                <a:tab pos="682625" algn="l"/>
                <a:tab pos="747713" algn="l"/>
                <a:tab pos="1090613" algn="l"/>
                <a:tab pos="206216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de-AT"/>
              <a:t>Die Intension eines Satzes ist eine Menge von Situationen</a:t>
            </a:r>
          </a:p>
          <a:p>
            <a:pPr>
              <a:spcBef>
                <a:spcPts val="0"/>
              </a:spcBef>
              <a:tabLst>
                <a:tab pos="682625" algn="l"/>
                <a:tab pos="747713" algn="l"/>
                <a:tab pos="1090613" algn="l"/>
                <a:tab pos="206216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de-AT"/>
          </a:p>
          <a:p>
            <a:pPr>
              <a:spcBef>
                <a:spcPts val="0"/>
              </a:spcBef>
              <a:tabLst>
                <a:tab pos="682625" algn="l"/>
                <a:tab pos="747713" algn="l"/>
                <a:tab pos="1090613" algn="l"/>
                <a:tab pos="206216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de-AT"/>
              <a:t>(1)	Die Sonne scheint 	=	 {s</a:t>
            </a:r>
            <a:r>
              <a:rPr lang="de-AT" baseline="-25000"/>
              <a:t>2</a:t>
            </a:r>
            <a:r>
              <a:rPr lang="de-AT"/>
              <a:t>, s</a:t>
            </a:r>
            <a:r>
              <a:rPr lang="de-AT" baseline="-25000"/>
              <a:t>3</a:t>
            </a:r>
            <a:r>
              <a:rPr lang="de-AT"/>
              <a:t>}</a:t>
            </a:r>
            <a:endParaRPr lang="en-US"/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682625" algn="l"/>
                <a:tab pos="747713" algn="l"/>
                <a:tab pos="1090613" algn="l"/>
                <a:tab pos="206216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en-US"/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682625" algn="l"/>
                <a:tab pos="747713" algn="l"/>
                <a:tab pos="1090613" algn="l"/>
                <a:tab pos="206216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en-US"/>
              <a:t>Mengen kann man auch als Funktionen darstellen.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682625" algn="l"/>
                <a:tab pos="747713" algn="l"/>
                <a:tab pos="1090613" algn="l"/>
                <a:tab pos="206216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en-US"/>
              <a:t>Konkret ist die Intension des Satzes </a:t>
            </a:r>
            <a:r>
              <a:rPr lang="en-US" i="1"/>
              <a:t>Die Sonne scheint </a:t>
            </a:r>
            <a:r>
              <a:rPr lang="en-US"/>
              <a:t>eine Funktion, die allen Situation den Wert </a:t>
            </a:r>
            <a:r>
              <a:rPr lang="en-US">
                <a:solidFill>
                  <a:srgbClr val="0066FF"/>
                </a:solidFill>
              </a:rPr>
              <a:t>wahr/1 </a:t>
            </a:r>
            <a:r>
              <a:rPr lang="en-US"/>
              <a:t>zuweist, wenn der Satz </a:t>
            </a:r>
            <a:r>
              <a:rPr lang="en-US" i="1"/>
              <a:t>Die Sonne scheint </a:t>
            </a:r>
            <a:r>
              <a:rPr lang="en-US"/>
              <a:t>in dieser Situation </a:t>
            </a:r>
            <a:r>
              <a:rPr lang="en-US">
                <a:solidFill>
                  <a:srgbClr val="0066FF"/>
                </a:solidFill>
              </a:rPr>
              <a:t>wahr</a:t>
            </a:r>
            <a:r>
              <a:rPr lang="en-US"/>
              <a:t> ist.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682625" algn="l"/>
                <a:tab pos="747713" algn="l"/>
                <a:tab pos="1090613" algn="l"/>
                <a:tab pos="206216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en-US"/>
              <a:t>In unserer kleinen Welt (Modell) sieht die Funktion so aus:</a:t>
            </a:r>
          </a:p>
          <a:p>
            <a:pPr>
              <a:tabLst>
                <a:tab pos="682625" algn="l"/>
                <a:tab pos="747713" algn="l"/>
                <a:tab pos="1090613" algn="l"/>
                <a:tab pos="206216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en-US"/>
          </a:p>
          <a:p>
            <a:pPr marL="342900" indent="-342900" defTabSz="6746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682625" algn="l"/>
                <a:tab pos="747713" algn="l"/>
                <a:tab pos="1090613" algn="l"/>
                <a:tab pos="206216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de-AT"/>
          </a:p>
          <a:p>
            <a:pPr defTabSz="674688">
              <a:spcBef>
                <a:spcPts val="0"/>
              </a:spcBef>
              <a:tabLst>
                <a:tab pos="682625" algn="l"/>
                <a:tab pos="747713" algn="l"/>
                <a:tab pos="1090613" algn="l"/>
                <a:tab pos="206216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de-AT"/>
              <a:t>(2)	Die Sonne scheint 	=</a:t>
            </a:r>
          </a:p>
          <a:p>
            <a:pPr defTabSz="674688">
              <a:spcBef>
                <a:spcPts val="0"/>
              </a:spcBef>
              <a:tabLst>
                <a:tab pos="682625" algn="l"/>
                <a:tab pos="747713" algn="l"/>
                <a:tab pos="1090613" algn="l"/>
                <a:tab pos="206216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de-AT">
              <a:sym typeface="WP IconicSymbolsA" panose="05010101010101010101" pitchFamily="2" charset="2"/>
            </a:endParaRPr>
          </a:p>
          <a:p>
            <a:pPr defTabSz="674688">
              <a:spcBef>
                <a:spcPts val="0"/>
              </a:spcBef>
              <a:tabLst>
                <a:tab pos="682625" algn="l"/>
                <a:tab pos="747713" algn="l"/>
                <a:tab pos="1090613" algn="l"/>
                <a:tab pos="206216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E36067-0BB4-89F8-0FAF-9974FB017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15</a:t>
            </a:fld>
            <a:endParaRPr lang="de-DE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A7C8C9B-985B-9AAC-CAE1-BC504581A8A0}"/>
              </a:ext>
            </a:extLst>
          </p:cNvPr>
          <p:cNvGrpSpPr/>
          <p:nvPr/>
        </p:nvGrpSpPr>
        <p:grpSpPr>
          <a:xfrm>
            <a:off x="4953000" y="4844296"/>
            <a:ext cx="1999321" cy="1785104"/>
            <a:chOff x="5327645" y="4302202"/>
            <a:chExt cx="1999321" cy="2874927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FCC0300-AE35-DC23-9F5F-0D7894F6BB9A}"/>
                </a:ext>
              </a:extLst>
            </p:cNvPr>
            <p:cNvSpPr txBox="1"/>
            <p:nvPr/>
          </p:nvSpPr>
          <p:spPr>
            <a:xfrm>
              <a:off x="5495925" y="4302202"/>
              <a:ext cx="1831041" cy="28749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r>
                <a:rPr lang="de-DE" sz="2200"/>
                <a:t>s</a:t>
              </a:r>
              <a:r>
                <a:rPr lang="de-DE" sz="2200" baseline="-25000"/>
                <a:t>1	</a:t>
              </a:r>
              <a:r>
                <a:rPr lang="de-DE" sz="2200">
                  <a:sym typeface="WP IconicSymbolsA" panose="05010101010101010101" pitchFamily="2" charset="2"/>
                </a:rPr>
                <a:t>	0</a:t>
              </a:r>
              <a:endParaRPr lang="de-DE" sz="2200"/>
            </a:p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r>
                <a:rPr lang="de-DE" sz="2200"/>
                <a:t>s</a:t>
              </a:r>
              <a:r>
                <a:rPr lang="de-DE" sz="2200" baseline="-25000"/>
                <a:t>2</a:t>
              </a:r>
              <a:r>
                <a:rPr lang="de-DE" sz="2200">
                  <a:sym typeface="WP IconicSymbolsA" panose="05010101010101010101" pitchFamily="2" charset="2"/>
                </a:rPr>
                <a:t> 	 	</a:t>
              </a:r>
              <a:r>
                <a:rPr lang="de-DE" sz="2200">
                  <a:solidFill>
                    <a:srgbClr val="0066FF"/>
                  </a:solidFill>
                  <a:sym typeface="WP IconicSymbolsA" panose="05010101010101010101" pitchFamily="2" charset="2"/>
                </a:rPr>
                <a:t>1</a:t>
              </a:r>
              <a:endParaRPr lang="de-DE" sz="2200">
                <a:solidFill>
                  <a:srgbClr val="0066FF"/>
                </a:solidFill>
              </a:endParaRPr>
            </a:p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r>
                <a:rPr lang="de-DE" sz="2200"/>
                <a:t>s</a:t>
              </a:r>
              <a:r>
                <a:rPr lang="de-DE" sz="2200" baseline="-25000"/>
                <a:t>3</a:t>
              </a:r>
              <a:r>
                <a:rPr lang="de-DE" sz="2200">
                  <a:sym typeface="WP IconicSymbolsA" panose="05010101010101010101" pitchFamily="2" charset="2"/>
                </a:rPr>
                <a:t> 	 	</a:t>
              </a:r>
              <a:r>
                <a:rPr lang="de-DE" sz="2200">
                  <a:solidFill>
                    <a:srgbClr val="0066FF"/>
                  </a:solidFill>
                  <a:sym typeface="WP IconicSymbolsA" panose="05010101010101010101" pitchFamily="2" charset="2"/>
                </a:rPr>
                <a:t>1</a:t>
              </a:r>
              <a:endParaRPr lang="de-DE" sz="2200">
                <a:solidFill>
                  <a:srgbClr val="0066FF"/>
                </a:solidFill>
              </a:endParaRPr>
            </a:p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r>
                <a:rPr lang="de-DE" sz="2200"/>
                <a:t>s</a:t>
              </a:r>
              <a:r>
                <a:rPr lang="de-DE" sz="2200" baseline="-25000"/>
                <a:t>4	</a:t>
              </a:r>
              <a:r>
                <a:rPr lang="de-DE" sz="2200">
                  <a:sym typeface="WP IconicSymbolsA" panose="05010101010101010101" pitchFamily="2" charset="2"/>
                </a:rPr>
                <a:t>	0</a:t>
              </a:r>
              <a:endParaRPr lang="de-DE" sz="2200"/>
            </a:p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endParaRPr lang="de-DE" sz="2200"/>
            </a:p>
          </p:txBody>
        </p:sp>
        <p:sp>
          <p:nvSpPr>
            <p:cNvPr id="14" name="Double Bracket 13">
              <a:extLst>
                <a:ext uri="{FF2B5EF4-FFF2-40B4-BE49-F238E27FC236}">
                  <a16:creationId xmlns:a16="http://schemas.microsoft.com/office/drawing/2014/main" id="{0FF69EE4-6B1C-15CD-CA9F-772B05BB2DB3}"/>
                </a:ext>
              </a:extLst>
            </p:cNvPr>
            <p:cNvSpPr/>
            <p:nvPr/>
          </p:nvSpPr>
          <p:spPr>
            <a:xfrm>
              <a:off x="5327645" y="4302202"/>
              <a:ext cx="1846921" cy="2489212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4BFFCC-2111-D5F9-7929-663DB6998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4222545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/>
          <a:lstStyle/>
          <a:p>
            <a:r>
              <a:rPr lang="de-AT" dirty="0"/>
              <a:t>Vergleich: </a:t>
            </a:r>
            <a:r>
              <a:rPr lang="de-AT"/>
              <a:t>Die Intension von Sätzen </a:t>
            </a:r>
            <a:r>
              <a:rPr lang="de-AT" dirty="0"/>
              <a:t>und DPs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609600" y="838200"/>
            <a:ext cx="8450378" cy="5698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defTabSz="674688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2062163" algn="l"/>
                <a:tab pos="3030538" algn="l"/>
                <a:tab pos="3600450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de-AT" dirty="0"/>
              <a:t>Die Intension einer </a:t>
            </a:r>
            <a:r>
              <a:rPr lang="de-AT" b="1" dirty="0"/>
              <a:t>definiten DP</a:t>
            </a:r>
            <a:r>
              <a:rPr lang="de-AT" dirty="0"/>
              <a:t> ist eine Funktion: jene Funktion, dier jeder Situation das Individuum zuweist, das die DP in dieser Situation beschreibt:</a:t>
            </a:r>
          </a:p>
          <a:p>
            <a:pPr marL="342900" indent="-342900" defTabSz="674688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2062163" algn="l"/>
                <a:tab pos="3030538" algn="l"/>
                <a:tab pos="3600450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de-AT" dirty="0"/>
          </a:p>
          <a:p>
            <a:pPr marL="342900" indent="-342900" defTabSz="674688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2062163" algn="l"/>
                <a:tab pos="3030538" algn="l"/>
                <a:tab pos="3600450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de-AT" dirty="0"/>
          </a:p>
          <a:p>
            <a:pPr defTabSz="674688">
              <a:tabLst>
                <a:tab pos="747713" algn="l"/>
                <a:tab pos="1090613" algn="l"/>
                <a:tab pos="2062163" algn="l"/>
                <a:tab pos="3030538" algn="l"/>
                <a:tab pos="3600450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de-AT" dirty="0"/>
          </a:p>
          <a:p>
            <a:pPr marL="342900" indent="-342900" defTabSz="674688">
              <a:spcBef>
                <a:spcPts val="8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2062163" algn="l"/>
                <a:tab pos="3030538" algn="l"/>
                <a:tab pos="3600450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de-AT" dirty="0"/>
              <a:t>Auch die Intension eines </a:t>
            </a:r>
            <a:r>
              <a:rPr lang="de-AT" b="1" dirty="0"/>
              <a:t>Satzes</a:t>
            </a:r>
            <a:r>
              <a:rPr lang="de-AT" dirty="0"/>
              <a:t> ist eine Funktion: jene Funktion, die jeder Situation den Wahrheitswert zuweist, den der Satz in dieser Situation erhält:</a:t>
            </a:r>
          </a:p>
          <a:p>
            <a:pPr defTabSz="674688">
              <a:spcBef>
                <a:spcPts val="0"/>
              </a:spcBef>
              <a:tabLst>
                <a:tab pos="747713" algn="l"/>
                <a:tab pos="1090613" algn="l"/>
                <a:tab pos="2062163" algn="l"/>
                <a:tab pos="3030538" algn="l"/>
                <a:tab pos="3600450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de-AT" dirty="0"/>
          </a:p>
          <a:p>
            <a:pPr defTabSz="674688">
              <a:spcBef>
                <a:spcPts val="0"/>
              </a:spcBef>
              <a:tabLst>
                <a:tab pos="747713" algn="l"/>
                <a:tab pos="1090613" algn="l"/>
                <a:tab pos="2062163" algn="l"/>
                <a:tab pos="3030538" algn="l"/>
                <a:tab pos="3600450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de-AT" dirty="0"/>
              <a:t>(2)	 Die Sonne scheint	=</a:t>
            </a:r>
          </a:p>
          <a:p>
            <a:pPr defTabSz="674688">
              <a:spcBef>
                <a:spcPts val="0"/>
              </a:spcBef>
              <a:tabLst>
                <a:tab pos="747713" algn="l"/>
                <a:tab pos="1090613" algn="l"/>
                <a:tab pos="2062163" algn="l"/>
                <a:tab pos="3030538" algn="l"/>
                <a:tab pos="3600450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de-AT" dirty="0">
              <a:sym typeface="WP IconicSymbolsA" panose="05010101010101010101" pitchFamily="2" charset="2"/>
            </a:endParaRPr>
          </a:p>
          <a:p>
            <a:pPr defTabSz="674688">
              <a:spcBef>
                <a:spcPts val="0"/>
              </a:spcBef>
              <a:tabLst>
                <a:tab pos="747713" algn="l"/>
                <a:tab pos="1090613" algn="l"/>
                <a:tab pos="2062163" algn="l"/>
                <a:tab pos="3030538" algn="l"/>
                <a:tab pos="3600450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de-AT" dirty="0">
              <a:sym typeface="WP IconicSymbolsA" panose="05010101010101010101" pitchFamily="2" charset="2"/>
            </a:endParaRPr>
          </a:p>
          <a:p>
            <a:pPr defTabSz="674688">
              <a:spcBef>
                <a:spcPts val="0"/>
              </a:spcBef>
              <a:tabLst>
                <a:tab pos="747713" algn="l"/>
                <a:tab pos="1090613" algn="l"/>
                <a:tab pos="2062163" algn="l"/>
                <a:tab pos="3030538" algn="l"/>
                <a:tab pos="3600450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de-AT" dirty="0">
                <a:sym typeface="WP IconicSymbolsA" panose="05010101010101010101" pitchFamily="2" charset="2"/>
              </a:rPr>
              <a:t>  Eine </a:t>
            </a:r>
            <a:r>
              <a:rPr lang="de-AT" b="1" dirty="0">
                <a:solidFill>
                  <a:srgbClr val="FF0000"/>
                </a:solidFill>
              </a:rPr>
              <a:t>einheitliche Analyse</a:t>
            </a:r>
            <a:r>
              <a:rPr lang="de-AT" dirty="0"/>
              <a:t> der Intension von Sätzen und DPs!</a:t>
            </a:r>
            <a:endParaRPr lang="de-AT" sz="22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53D081C-B251-86D6-46E8-F40412237B02}"/>
              </a:ext>
            </a:extLst>
          </p:cNvPr>
          <p:cNvGrpSpPr/>
          <p:nvPr/>
        </p:nvGrpSpPr>
        <p:grpSpPr>
          <a:xfrm>
            <a:off x="560293" y="2152468"/>
            <a:ext cx="7897907" cy="1276532"/>
            <a:chOff x="381000" y="1000639"/>
            <a:chExt cx="7897906" cy="1404185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429CC2D-B819-4873-4D99-01908F9E36B5}"/>
                </a:ext>
              </a:extLst>
            </p:cNvPr>
            <p:cNvSpPr txBox="1"/>
            <p:nvPr/>
          </p:nvSpPr>
          <p:spPr>
            <a:xfrm>
              <a:off x="381000" y="1000639"/>
              <a:ext cx="7897906" cy="13203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800350" algn="l"/>
                  <a:tab pos="3200400" algn="l"/>
                  <a:tab pos="3657600" algn="l"/>
                  <a:tab pos="4230688" algn="l"/>
                  <a:tab pos="5081588" algn="l"/>
                  <a:tab pos="5543550" algn="l"/>
                </a:tabLst>
              </a:pPr>
              <a:r>
                <a:rPr lang="de-DE" sz="2200" dirty="0">
                  <a:sym typeface="WP MathA" panose="05010101010101010101" pitchFamily="2" charset="2"/>
                </a:rPr>
                <a:t>								S</a:t>
              </a:r>
              <a:r>
                <a:rPr lang="de-DE" sz="2400" baseline="-25000" dirty="0">
                  <a:sym typeface="WP MathA" panose="05010101010101010101" pitchFamily="2" charset="2"/>
                </a:rPr>
                <a:t>1945</a:t>
              </a:r>
              <a:r>
                <a:rPr lang="de-DE" sz="2400" dirty="0">
                  <a:sym typeface="WP MathA" panose="05010101010101010101" pitchFamily="2" charset="2"/>
                </a:rPr>
                <a:t>	</a:t>
              </a:r>
              <a:r>
                <a:rPr lang="de-DE" sz="2400" dirty="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	</a:t>
              </a:r>
              <a:r>
                <a:rPr lang="de-DE" sz="2400" dirty="0">
                  <a:sym typeface="WP MathA" panose="05010101010101010101" pitchFamily="2" charset="2"/>
                </a:rPr>
                <a:t>Pius XII</a:t>
              </a:r>
            </a:p>
            <a:p>
              <a:pPr>
                <a:tabLst>
                  <a:tab pos="342900" algn="l"/>
                  <a:tab pos="747713" algn="l"/>
                  <a:tab pos="1090613" algn="l"/>
                  <a:tab pos="1944688" algn="l"/>
                  <a:tab pos="2401888" algn="l"/>
                  <a:tab pos="2800350" algn="l"/>
                  <a:tab pos="3200400" algn="l"/>
                  <a:tab pos="3657600" algn="l"/>
                  <a:tab pos="4230688" algn="l"/>
                  <a:tab pos="5081588" algn="l"/>
                  <a:tab pos="5543550" algn="l"/>
                </a:tabLst>
              </a:pPr>
              <a:r>
                <a:rPr lang="de-DE" sz="2400" dirty="0"/>
                <a:t>(1)				</a:t>
              </a:r>
              <a:r>
                <a:rPr lang="de-DE" sz="2400" dirty="0">
                  <a:sym typeface="WP MathA" panose="05010101010101010101" pitchFamily="2" charset="2"/>
                </a:rPr>
                <a:t>der Papst 	= 	s</a:t>
              </a:r>
              <a:r>
                <a:rPr lang="de-DE" sz="2400" baseline="-25000" dirty="0">
                  <a:sym typeface="WP MathA" panose="05010101010101010101" pitchFamily="2" charset="2"/>
                </a:rPr>
                <a:t>1980</a:t>
              </a:r>
              <a:r>
                <a:rPr lang="de-DE" sz="2400" dirty="0">
                  <a:sym typeface="WP MathA" panose="05010101010101010101" pitchFamily="2" charset="2"/>
                </a:rPr>
                <a:t>	</a:t>
              </a:r>
              <a:r>
                <a:rPr lang="de-DE" sz="2400" dirty="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	</a:t>
              </a:r>
              <a:r>
                <a:rPr lang="de-DE" sz="2400" dirty="0">
                  <a:sym typeface="WP MathA" panose="05010101010101010101" pitchFamily="2" charset="2"/>
                </a:rPr>
                <a:t>Johannes Paul II</a:t>
              </a:r>
            </a:p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800350" algn="l"/>
                  <a:tab pos="3200400" algn="l"/>
                  <a:tab pos="3657600" algn="l"/>
                  <a:tab pos="4230688" algn="l"/>
                  <a:tab pos="5081588" algn="l"/>
                  <a:tab pos="5543550" algn="l"/>
                </a:tabLst>
              </a:pPr>
              <a:r>
                <a:rPr lang="de-DE" sz="2400" dirty="0">
                  <a:sym typeface="WP MathA" panose="05010101010101010101" pitchFamily="2" charset="2"/>
                </a:rPr>
                <a:t>							</a:t>
              </a:r>
              <a:r>
                <a:rPr lang="de-DE" sz="2400">
                  <a:sym typeface="WP MathA" panose="05010101010101010101" pitchFamily="2" charset="2"/>
                </a:rPr>
                <a:t>	s</a:t>
              </a:r>
              <a:r>
                <a:rPr lang="de-DE" sz="2400" baseline="-25000">
                  <a:sym typeface="WP MathA" panose="05010101010101010101" pitchFamily="2" charset="2"/>
                </a:rPr>
                <a:t>2025</a:t>
              </a:r>
              <a:r>
                <a:rPr lang="de-DE" sz="2400" dirty="0">
                  <a:sym typeface="WP MathA" panose="05010101010101010101" pitchFamily="2" charset="2"/>
                </a:rPr>
                <a:t>	</a:t>
              </a:r>
              <a:r>
                <a:rPr lang="de-DE" sz="2400" dirty="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 	</a:t>
              </a:r>
              <a:r>
                <a:rPr lang="de-DE" sz="240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Leo XIV</a:t>
              </a:r>
              <a:r>
                <a:rPr lang="de-DE" sz="2400" dirty="0">
                  <a:sym typeface="WP MathA" panose="05010101010101010101" pitchFamily="2" charset="2"/>
                </a:rPr>
                <a:t>	</a:t>
              </a:r>
              <a:endParaRPr lang="de-DE" sz="2400" dirty="0"/>
            </a:p>
          </p:txBody>
        </p:sp>
        <p:sp>
          <p:nvSpPr>
            <p:cNvPr id="11" name="Double Bracket 10">
              <a:extLst>
                <a:ext uri="{FF2B5EF4-FFF2-40B4-BE49-F238E27FC236}">
                  <a16:creationId xmlns:a16="http://schemas.microsoft.com/office/drawing/2014/main" id="{DFE0F4DB-787A-5DE2-2523-276E1C22B9FD}"/>
                </a:ext>
              </a:extLst>
            </p:cNvPr>
            <p:cNvSpPr/>
            <p:nvPr/>
          </p:nvSpPr>
          <p:spPr>
            <a:xfrm>
              <a:off x="4495799" y="1033224"/>
              <a:ext cx="3726867" cy="1371600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43F741A-537A-FB49-B8FC-A2148D77B9B6}"/>
              </a:ext>
            </a:extLst>
          </p:cNvPr>
          <p:cNvGrpSpPr/>
          <p:nvPr/>
        </p:nvGrpSpPr>
        <p:grpSpPr>
          <a:xfrm>
            <a:off x="4724400" y="4572000"/>
            <a:ext cx="1999321" cy="1622822"/>
            <a:chOff x="5327645" y="4302202"/>
            <a:chExt cx="1999321" cy="2874927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08D3DEA-4302-BB78-6FF1-DF788DD4A313}"/>
                </a:ext>
              </a:extLst>
            </p:cNvPr>
            <p:cNvSpPr txBox="1"/>
            <p:nvPr/>
          </p:nvSpPr>
          <p:spPr>
            <a:xfrm>
              <a:off x="5495925" y="4302202"/>
              <a:ext cx="1831041" cy="28749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r>
                <a:rPr lang="de-DE" sz="2200"/>
                <a:t>s</a:t>
              </a:r>
              <a:r>
                <a:rPr lang="de-DE" sz="2200" baseline="-25000"/>
                <a:t>1	</a:t>
              </a:r>
              <a:r>
                <a:rPr lang="de-DE" sz="2200">
                  <a:sym typeface="WP IconicSymbolsA" panose="05010101010101010101" pitchFamily="2" charset="2"/>
                </a:rPr>
                <a:t>	0</a:t>
              </a:r>
              <a:endParaRPr lang="de-DE" sz="2200"/>
            </a:p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r>
                <a:rPr lang="de-DE" sz="2200"/>
                <a:t>s</a:t>
              </a:r>
              <a:r>
                <a:rPr lang="de-DE" sz="2200" baseline="-25000"/>
                <a:t>2</a:t>
              </a:r>
              <a:r>
                <a:rPr lang="de-DE" sz="2200">
                  <a:sym typeface="WP IconicSymbolsA" panose="05010101010101010101" pitchFamily="2" charset="2"/>
                </a:rPr>
                <a:t> 	 	</a:t>
              </a:r>
              <a:r>
                <a:rPr lang="de-DE" sz="2200">
                  <a:solidFill>
                    <a:srgbClr val="0066FF"/>
                  </a:solidFill>
                  <a:sym typeface="WP IconicSymbolsA" panose="05010101010101010101" pitchFamily="2" charset="2"/>
                </a:rPr>
                <a:t>1</a:t>
              </a:r>
              <a:endParaRPr lang="de-DE" sz="2200">
                <a:solidFill>
                  <a:srgbClr val="0066FF"/>
                </a:solidFill>
              </a:endParaRPr>
            </a:p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r>
                <a:rPr lang="de-DE" sz="2200"/>
                <a:t>s</a:t>
              </a:r>
              <a:r>
                <a:rPr lang="de-DE" sz="2200" baseline="-25000"/>
                <a:t>3</a:t>
              </a:r>
              <a:r>
                <a:rPr lang="de-DE" sz="2200">
                  <a:sym typeface="WP IconicSymbolsA" panose="05010101010101010101" pitchFamily="2" charset="2"/>
                </a:rPr>
                <a:t> 	 	</a:t>
              </a:r>
              <a:r>
                <a:rPr lang="de-DE" sz="2200">
                  <a:solidFill>
                    <a:srgbClr val="0066FF"/>
                  </a:solidFill>
                  <a:sym typeface="WP IconicSymbolsA" panose="05010101010101010101" pitchFamily="2" charset="2"/>
                </a:rPr>
                <a:t>1</a:t>
              </a:r>
              <a:endParaRPr lang="de-DE" sz="2200">
                <a:solidFill>
                  <a:srgbClr val="0066FF"/>
                </a:solidFill>
              </a:endParaRPr>
            </a:p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r>
                <a:rPr lang="de-DE" sz="2200"/>
                <a:t>s</a:t>
              </a:r>
              <a:r>
                <a:rPr lang="de-DE" sz="2200" baseline="-25000"/>
                <a:t>4	</a:t>
              </a:r>
              <a:r>
                <a:rPr lang="de-DE" sz="2200">
                  <a:sym typeface="WP IconicSymbolsA" panose="05010101010101010101" pitchFamily="2" charset="2"/>
                </a:rPr>
                <a:t>	0</a:t>
              </a:r>
              <a:endParaRPr lang="de-DE" sz="2200"/>
            </a:p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endParaRPr lang="de-DE" sz="2200"/>
            </a:p>
          </p:txBody>
        </p:sp>
        <p:sp>
          <p:nvSpPr>
            <p:cNvPr id="14" name="Double Bracket 13">
              <a:extLst>
                <a:ext uri="{FF2B5EF4-FFF2-40B4-BE49-F238E27FC236}">
                  <a16:creationId xmlns:a16="http://schemas.microsoft.com/office/drawing/2014/main" id="{DE812220-6BC8-1D95-7577-0FDD6D4A714F}"/>
                </a:ext>
              </a:extLst>
            </p:cNvPr>
            <p:cNvSpPr/>
            <p:nvPr/>
          </p:nvSpPr>
          <p:spPr>
            <a:xfrm>
              <a:off x="5327645" y="4302202"/>
              <a:ext cx="1846921" cy="2489212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489435-5F6D-7FF9-42C6-7B6BD1851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13317384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926B5-19A0-AD91-9C4A-A14BA7FC6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/>
              <a:t>Vergleich: Die Extension von Sätzen und DPs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EC8CB-55B2-7498-0F07-A296248AC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AT"/>
              <a:t>Die Extension einer definiten DP ist das </a:t>
            </a:r>
            <a:r>
              <a:rPr lang="de-AT" b="1"/>
              <a:t>Individuum</a:t>
            </a:r>
            <a:r>
              <a:rPr lang="de-AT"/>
              <a:t>, das diesen Namen trägt.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AT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AT"/>
              <a:t>Die Extension eine Satzes ist ein </a:t>
            </a:r>
            <a:r>
              <a:rPr lang="de-AT" b="1"/>
              <a:t>Wahrheitswert</a:t>
            </a:r>
            <a:r>
              <a:rPr lang="de-AT"/>
              <a:t>:</a:t>
            </a:r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658218-5252-24AC-E509-4780F0D93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17</a:t>
            </a:fld>
            <a:endParaRPr lang="de-DE"/>
          </a:p>
        </p:txBody>
      </p:sp>
      <p:sp>
        <p:nvSpPr>
          <p:cNvPr id="7" name="Rounded Rectangle 7">
            <a:extLst>
              <a:ext uri="{FF2B5EF4-FFF2-40B4-BE49-F238E27FC236}">
                <a16:creationId xmlns:a16="http://schemas.microsoft.com/office/drawing/2014/main" id="{5C095F35-F77F-E308-93F1-ACD064874513}"/>
              </a:ext>
            </a:extLst>
          </p:cNvPr>
          <p:cNvSpPr/>
          <p:nvPr/>
        </p:nvSpPr>
        <p:spPr>
          <a:xfrm>
            <a:off x="475202" y="2819400"/>
            <a:ext cx="8211598" cy="1029785"/>
          </a:xfrm>
          <a:prstGeom prst="roundRect">
            <a:avLst/>
          </a:prstGeom>
          <a:solidFill>
            <a:srgbClr val="EEB500">
              <a:alpha val="89804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marL="228600" algn="ctr">
              <a:spcBef>
                <a:spcPts val="600"/>
              </a:spcBef>
              <a:tabLst>
                <a:tab pos="403225" algn="l"/>
              </a:tabLst>
            </a:pPr>
            <a:r>
              <a:rPr lang="en-US" sz="2400" b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Die Extension von Sätzen </a:t>
            </a:r>
          </a:p>
          <a:p>
            <a:pPr marL="114300" algn="ctr">
              <a:spcBef>
                <a:spcPts val="600"/>
              </a:spcBef>
              <a:tabLst>
                <a:tab pos="285750" algn="l"/>
              </a:tabLst>
            </a:pPr>
            <a:r>
              <a:rPr lang="en-US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Für jeden Satz </a:t>
            </a:r>
            <a:r>
              <a:rPr lang="el-GR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</a:t>
            </a:r>
            <a:r>
              <a:rPr lang="en-US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und jede Situation </a:t>
            </a:r>
            <a:r>
              <a:rPr lang="de-AT" sz="2400">
                <a:solidFill>
                  <a:schemeClr val="tx1"/>
                </a:solidFill>
              </a:rPr>
              <a:t>s</a:t>
            </a:r>
            <a:r>
              <a:rPr lang="en-US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gilt: </a:t>
            </a:r>
            <a:r>
              <a:rPr lang="en-US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P MathA" panose="05010101010101010101" pitchFamily="2" charset="2"/>
              </a:rPr>
              <a:t></a:t>
            </a:r>
            <a:r>
              <a:rPr lang="el-GR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P MathA" panose="05010101010101010101" pitchFamily="2" charset="2"/>
              </a:rPr>
              <a:t>Σ</a:t>
            </a:r>
            <a:r>
              <a:rPr lang="en-US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P MathA" panose="05010101010101010101" pitchFamily="2" charset="2"/>
              </a:rPr>
              <a:t> = 1 in </a:t>
            </a:r>
            <a:r>
              <a:rPr lang="de-AT" sz="2400">
                <a:solidFill>
                  <a:schemeClr val="tx1"/>
                </a:solidFill>
              </a:rPr>
              <a:t>s</a:t>
            </a:r>
            <a:r>
              <a:rPr lang="en-US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P MathA" panose="05010101010101010101" pitchFamily="2" charset="2"/>
              </a:rPr>
              <a:t> gdw.  </a:t>
            </a:r>
            <a:r>
              <a:rPr lang="el-GR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P MathA" panose="05010101010101010101" pitchFamily="2" charset="2"/>
              </a:rPr>
              <a:t>Σ</a:t>
            </a:r>
            <a:r>
              <a:rPr lang="de-AT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P MathA" panose="05010101010101010101" pitchFamily="2" charset="2"/>
              </a:rPr>
              <a:t> in </a:t>
            </a:r>
            <a:r>
              <a:rPr lang="de-AT" sz="2400">
                <a:solidFill>
                  <a:schemeClr val="tx1"/>
                </a:solidFill>
              </a:rPr>
              <a:t>s</a:t>
            </a:r>
            <a:endParaRPr lang="de-DE" sz="2400" i="1">
              <a:solidFill>
                <a:schemeClr val="tx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12FE8-5D1A-83E0-D2D6-088480D73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5564167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E51DE-DE1F-75F0-BDFC-8317D2476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2C239-185C-0D9C-1C1C-EFF5FE79F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Zusammenfassung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9CE66-9B8E-EFF0-9F36-3E4016117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en-US"/>
              <a:t>Die einfachsten semantischen Einheiten sind Namen, definite DPs und Sätze.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en-US"/>
              <a:t>Alle Ausdrücke besitzen eine Intension und eine Extension.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>
              <a:spcBef>
                <a:spcPts val="0"/>
              </a:spcBef>
            </a:pPr>
            <a:endParaRPr lang="en-US" sz="2000" i="1"/>
          </a:p>
          <a:p>
            <a:pPr>
              <a:spcBef>
                <a:spcPts val="0"/>
              </a:spcBef>
            </a:pPr>
            <a:r>
              <a:rPr lang="en-US" sz="2000" i="1"/>
              <a:t>Hinweis.	</a:t>
            </a:r>
            <a:r>
              <a:rPr lang="en-US" sz="2000"/>
              <a:t>“Funktion von A zu B” bezeichnet eine Funktion, die A als Input </a:t>
            </a:r>
            <a:br>
              <a:rPr lang="en-US" sz="2000"/>
            </a:br>
            <a:r>
              <a:rPr lang="en-US" sz="2000"/>
              <a:t>			und B als Output hat.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843415-79BE-2C1E-9E32-52E274A0E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18</a:t>
            </a:fld>
            <a:endParaRPr lang="de-DE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FF2F47A-53AB-9E96-8FA1-0E78EEEF9A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710363"/>
              </p:ext>
            </p:extLst>
          </p:nvPr>
        </p:nvGraphicFramePr>
        <p:xfrm>
          <a:off x="685800" y="2362200"/>
          <a:ext cx="8001000" cy="3063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5872">
                  <a:extLst>
                    <a:ext uri="{9D8B030D-6E8A-4147-A177-3AD203B41FA5}">
                      <a16:colId xmlns:a16="http://schemas.microsoft.com/office/drawing/2014/main" val="309523776"/>
                    </a:ext>
                  </a:extLst>
                </a:gridCol>
                <a:gridCol w="2322328">
                  <a:extLst>
                    <a:ext uri="{9D8B030D-6E8A-4147-A177-3AD203B41FA5}">
                      <a16:colId xmlns:a16="http://schemas.microsoft.com/office/drawing/2014/main" val="4219469323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564283468"/>
                    </a:ext>
                  </a:extLst>
                </a:gridCol>
              </a:tblGrid>
              <a:tr h="388471">
                <a:tc>
                  <a:txBody>
                    <a:bodyPr/>
                    <a:lstStyle/>
                    <a:p>
                      <a:endParaRPr lang="de-DE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Extension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Intension</a:t>
                      </a:r>
                      <a:endParaRPr lang="de-DE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0347596"/>
                  </a:ext>
                </a:extLst>
              </a:tr>
              <a:tr h="388471">
                <a:tc>
                  <a:txBody>
                    <a:bodyPr/>
                    <a:lstStyle/>
                    <a:p>
                      <a:r>
                        <a:rPr lang="en-US" sz="2000"/>
                        <a:t>Namen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Individuum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??</a:t>
                      </a:r>
                      <a:endParaRPr lang="de-DE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9730106"/>
                  </a:ext>
                </a:extLst>
              </a:tr>
              <a:tr h="986117">
                <a:tc>
                  <a:txBody>
                    <a:bodyPr/>
                    <a:lstStyle/>
                    <a:p>
                      <a:r>
                        <a:rPr lang="en-US" sz="2000"/>
                        <a:t>Definite DPs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Individuum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Funktion von </a:t>
                      </a:r>
                      <a:br>
                        <a:rPr lang="en-US" sz="2000"/>
                      </a:br>
                      <a:r>
                        <a:rPr lang="en-US" sz="2000"/>
                        <a:t>Situationen zu Individuen</a:t>
                      </a:r>
                      <a:endParaRPr lang="de-DE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4739995"/>
                  </a:ext>
                </a:extLst>
              </a:tr>
              <a:tr h="1284941">
                <a:tc>
                  <a:txBody>
                    <a:bodyPr/>
                    <a:lstStyle/>
                    <a:p>
                      <a:r>
                        <a:rPr lang="en-US" sz="2000"/>
                        <a:t>Sätze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Wahrheitswert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/>
                        <a:t>Funktion von Situationen zu Wahrheitswerten</a:t>
                      </a:r>
                      <a:endParaRPr lang="de-DE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4168002"/>
                  </a:ext>
                </a:extLst>
              </a:tr>
            </a:tbl>
          </a:graphicData>
        </a:graphic>
      </p:graphicFrame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CBED12E-971A-ED75-F88B-FECB530A0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1702138250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129CA-A81D-9525-F589-056F289ED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Übung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9304D-6E7E-F094-DDA6-E7AD98819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/>
              <a:t>Was ist die Denotation? Die Intension oder die Extension?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/>
              <a:t>Was ist die Intension von Namen? Begründen Sie Ihre Antwort!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/>
          </a:p>
          <a:p>
            <a:r>
              <a:rPr lang="en-US" i="1"/>
              <a:t>Was als nächstes kommt</a:t>
            </a:r>
            <a:r>
              <a:rPr lang="en-US"/>
              <a:t>: Wie werden die Denotation von komplexen Ausdrücken gebildet?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24B049-A624-BDBE-DCEA-4462CDCF9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19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EDE32-762E-AE54-1452-ED6D0A6C1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37861182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98FBC-9B8C-2FEE-B81C-A6F670BED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Denotation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C36B7-2352-2D63-C06E-CCE13755B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257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b="1" dirty="0"/>
              <a:t>Denotation</a:t>
            </a:r>
            <a:r>
              <a:rPr lang="en-US" dirty="0"/>
              <a:t> von </a:t>
            </a:r>
            <a:r>
              <a:rPr lang="el-GR" dirty="0"/>
              <a:t>α</a:t>
            </a:r>
            <a:r>
              <a:rPr lang="en-US" dirty="0"/>
              <a:t> </a:t>
            </a:r>
            <a:r>
              <a:rPr lang="de-DE" dirty="0"/>
              <a:t>=</a:t>
            </a:r>
            <a:r>
              <a:rPr lang="de-DE" baseline="-25000" dirty="0"/>
              <a:t>Def</a:t>
            </a:r>
            <a:r>
              <a:rPr lang="de-DE" i="1" baseline="-25000" dirty="0"/>
              <a:t>  </a:t>
            </a:r>
            <a:r>
              <a:rPr lang="en-US" dirty="0"/>
              <a:t>der </a:t>
            </a:r>
            <a:r>
              <a:rPr lang="en-US" dirty="0" err="1"/>
              <a:t>semantische</a:t>
            </a:r>
            <a:r>
              <a:rPr lang="en-US" dirty="0"/>
              <a:t> Wert/die </a:t>
            </a:r>
            <a:r>
              <a:rPr lang="en-US" dirty="0" err="1"/>
              <a:t>Bedeutung</a:t>
            </a:r>
            <a:r>
              <a:rPr lang="en-US" dirty="0"/>
              <a:t> von </a:t>
            </a:r>
            <a:r>
              <a:rPr lang="el-GR" dirty="0"/>
              <a:t>α</a:t>
            </a:r>
            <a:endParaRPr lang="en-US" dirty="0"/>
          </a:p>
          <a:p>
            <a:pPr>
              <a:spcBef>
                <a:spcPts val="0"/>
              </a:spcBef>
            </a:pPr>
            <a:endParaRPr lang="en-US" i="1" dirty="0"/>
          </a:p>
          <a:p>
            <a:pPr>
              <a:spcBef>
                <a:spcPts val="0"/>
              </a:spcBef>
            </a:pPr>
            <a:r>
              <a:rPr lang="en-US" i="1" dirty="0"/>
              <a:t>Notation</a:t>
            </a:r>
            <a:r>
              <a:rPr lang="en-US" dirty="0"/>
              <a:t>. Für </a:t>
            </a:r>
            <a:r>
              <a:rPr lang="en-US" dirty="0" err="1"/>
              <a:t>jeden</a:t>
            </a:r>
            <a:r>
              <a:rPr lang="en-US" dirty="0"/>
              <a:t> </a:t>
            </a:r>
            <a:r>
              <a:rPr lang="en-US" dirty="0" err="1"/>
              <a:t>Ausdruck</a:t>
            </a:r>
            <a:r>
              <a:rPr lang="en-US" dirty="0"/>
              <a:t> </a:t>
            </a:r>
            <a:r>
              <a:rPr lang="el-GR" dirty="0"/>
              <a:t>α</a:t>
            </a:r>
            <a:r>
              <a:rPr lang="en-US" dirty="0"/>
              <a:t>, </a:t>
            </a:r>
            <a:r>
              <a:rPr lang="el-GR" dirty="0"/>
              <a:t>α</a:t>
            </a:r>
            <a:r>
              <a:rPr lang="en-US" dirty="0"/>
              <a:t> </a:t>
            </a:r>
            <a:r>
              <a:rPr lang="en-US" dirty="0" err="1"/>
              <a:t>ist</a:t>
            </a:r>
            <a:r>
              <a:rPr lang="en-US" dirty="0"/>
              <a:t> die Denotation von </a:t>
            </a:r>
            <a:r>
              <a:rPr lang="el-GR" dirty="0"/>
              <a:t>α</a:t>
            </a:r>
            <a:r>
              <a:rPr lang="en-US" dirty="0"/>
              <a:t> </a:t>
            </a:r>
          </a:p>
          <a:p>
            <a:pPr>
              <a:spcBef>
                <a:spcPts val="0"/>
              </a:spcBef>
            </a:pPr>
            <a:endParaRPr lang="en-US" u="sng" dirty="0"/>
          </a:p>
          <a:p>
            <a:pPr>
              <a:spcBef>
                <a:spcPts val="0"/>
              </a:spcBef>
            </a:pPr>
            <a:endParaRPr lang="en-US" u="sng" dirty="0"/>
          </a:p>
          <a:p>
            <a:pPr>
              <a:spcBef>
                <a:spcPts val="0"/>
              </a:spcBef>
            </a:pPr>
            <a:r>
              <a:rPr lang="en-US" u="sng" dirty="0"/>
              <a:t>Erste Gruppe von </a:t>
            </a:r>
            <a:r>
              <a:rPr lang="en-US" u="sng" dirty="0" err="1"/>
              <a:t>Fragen</a:t>
            </a:r>
            <a:endParaRPr lang="en-US" u="sng" dirty="0"/>
          </a:p>
          <a:p>
            <a:pPr>
              <a:spcBef>
                <a:spcPts val="0"/>
              </a:spcBef>
            </a:pPr>
            <a:endParaRPr lang="en-US" u="sng" dirty="0"/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en-US" dirty="0"/>
              <a:t>Was </a:t>
            </a:r>
            <a:r>
              <a:rPr lang="en-US" dirty="0" err="1"/>
              <a:t>ist</a:t>
            </a:r>
            <a:r>
              <a:rPr lang="en-US" dirty="0"/>
              <a:t> die Denotation der </a:t>
            </a:r>
            <a:r>
              <a:rPr lang="en-US" b="1" dirty="0" err="1"/>
              <a:t>kleinsten</a:t>
            </a:r>
            <a:r>
              <a:rPr lang="en-US" b="1" dirty="0"/>
              <a:t> </a:t>
            </a:r>
            <a:r>
              <a:rPr lang="en-US" b="1" dirty="0" err="1"/>
              <a:t>Einheiten</a:t>
            </a:r>
            <a:r>
              <a:rPr lang="en-US" dirty="0"/>
              <a:t> (</a:t>
            </a:r>
            <a:r>
              <a:rPr lang="en-US" dirty="0" err="1"/>
              <a:t>Wörter</a:t>
            </a:r>
            <a:r>
              <a:rPr lang="en-US" dirty="0"/>
              <a:t>/ Morpheme)? 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en-US" dirty="0"/>
              <a:t>Was </a:t>
            </a:r>
            <a:r>
              <a:rPr lang="en-US" dirty="0" err="1"/>
              <a:t>ist</a:t>
            </a:r>
            <a:r>
              <a:rPr lang="en-US" dirty="0"/>
              <a:t> die Denotation der </a:t>
            </a:r>
            <a:r>
              <a:rPr lang="en-US" b="1" dirty="0" err="1"/>
              <a:t>größten</a:t>
            </a:r>
            <a:r>
              <a:rPr lang="en-US" b="1" dirty="0"/>
              <a:t> </a:t>
            </a:r>
            <a:r>
              <a:rPr lang="en-US" b="1" dirty="0" err="1"/>
              <a:t>Einheiten</a:t>
            </a:r>
            <a:r>
              <a:rPr lang="en-US" dirty="0"/>
              <a:t> (</a:t>
            </a:r>
            <a:r>
              <a:rPr lang="en-US" dirty="0" err="1"/>
              <a:t>Sätze</a:t>
            </a:r>
            <a:r>
              <a:rPr lang="en-US" dirty="0"/>
              <a:t>)? 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687911-98D2-DBFF-A0FD-22B00C22E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EB1493-3534-69B3-B150-D036A18DE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761250760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8CD1C-38F7-897F-5D16-42B197633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4FBDB-C37B-0D5F-D602-87119C1B9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Komplexe Bedeutungen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623DE-CFEF-441E-64D2-C72F5288D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defTabSz="857250">
              <a:buFont typeface="Wingdings" panose="05000000000000000000" pitchFamily="2" charset="2"/>
              <a:buChar char="§"/>
            </a:pPr>
            <a:r>
              <a:rPr lang="en-US"/>
              <a:t>Was ist die Bedeutung komplexer Sätze?</a:t>
            </a:r>
          </a:p>
          <a:p>
            <a:pPr defTabSz="857250">
              <a:spcBef>
                <a:spcPts val="1200"/>
              </a:spcBef>
            </a:pPr>
            <a:r>
              <a:rPr lang="en-US"/>
              <a:t>(1)	Es regnet </a:t>
            </a:r>
            <a:r>
              <a:rPr lang="en-US" b="1"/>
              <a:t>nicht.					</a:t>
            </a:r>
            <a:r>
              <a:rPr lang="en-US"/>
              <a:t>(Negation)</a:t>
            </a:r>
          </a:p>
          <a:p>
            <a:pPr defTabSz="857250">
              <a:spcBef>
                <a:spcPts val="1200"/>
              </a:spcBef>
            </a:pPr>
            <a:r>
              <a:rPr lang="en-US"/>
              <a:t>(2)	Es regnet </a:t>
            </a:r>
            <a:r>
              <a:rPr lang="en-US" b="1"/>
              <a:t>und</a:t>
            </a:r>
            <a:r>
              <a:rPr lang="en-US"/>
              <a:t> Maria liest ein Buch.		(Konjunktion)</a:t>
            </a:r>
          </a:p>
          <a:p>
            <a:pPr defTabSz="857250">
              <a:spcBef>
                <a:spcPts val="1200"/>
              </a:spcBef>
            </a:pPr>
            <a:r>
              <a:rPr lang="en-US"/>
              <a:t>(3)	Es regnet </a:t>
            </a:r>
            <a:r>
              <a:rPr lang="en-US" b="1"/>
              <a:t>oder</a:t>
            </a:r>
            <a:r>
              <a:rPr lang="en-US"/>
              <a:t> Maria liest ein Buch.		(Disjunktion)</a:t>
            </a:r>
          </a:p>
          <a:p>
            <a:pPr defTabSz="857250">
              <a:spcBef>
                <a:spcPts val="1200"/>
              </a:spcBef>
            </a:pPr>
            <a:r>
              <a:rPr lang="en-US"/>
              <a:t>(4)	</a:t>
            </a:r>
            <a:r>
              <a:rPr lang="en-US" b="1"/>
              <a:t>Wenn</a:t>
            </a:r>
            <a:r>
              <a:rPr lang="en-US"/>
              <a:t> es regnet, </a:t>
            </a:r>
            <a:r>
              <a:rPr lang="en-US" b="1"/>
              <a:t>dann</a:t>
            </a:r>
            <a:r>
              <a:rPr lang="en-US"/>
              <a:t> liest Maria ein Buch.	(Implikation, 										Konditionalsatz)</a:t>
            </a:r>
          </a:p>
          <a:p>
            <a:pPr defTabSz="857250"/>
            <a:endParaRPr lang="en-US"/>
          </a:p>
          <a:p>
            <a:pPr marL="342900" indent="-342900" defTabSz="857250">
              <a:buFont typeface="Wingdings" panose="05000000000000000000" pitchFamily="2" charset="2"/>
              <a:buChar char="§"/>
            </a:pPr>
            <a:r>
              <a:rPr lang="de-DE"/>
              <a:t>Wie muss die Welt aussehen, damit die Sätze in (1) – (4) als wahr interpretiert werden?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D00350-1710-1275-96AB-4C8FAEF53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20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C4AE5C-2CB4-BDCC-6A8B-BF652157E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7998124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111766-CFE1-6243-D8C6-03BC98F06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32BF6-47D0-F55E-BE99-942BBFD66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Komplexe</a:t>
            </a:r>
            <a:r>
              <a:rPr lang="en-US" dirty="0"/>
              <a:t> </a:t>
            </a:r>
            <a:r>
              <a:rPr lang="en-US" dirty="0" err="1"/>
              <a:t>Bedeutungen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F215F-8351-542E-B228-06E837F50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defTabSz="8572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Was </a:t>
            </a:r>
            <a:r>
              <a:rPr lang="en-US" dirty="0" err="1"/>
              <a:t>ist</a:t>
            </a:r>
            <a:r>
              <a:rPr lang="en-US" dirty="0"/>
              <a:t> die </a:t>
            </a:r>
            <a:r>
              <a:rPr lang="en-US" dirty="0" err="1"/>
              <a:t>Bedeutung</a:t>
            </a:r>
            <a:r>
              <a:rPr lang="en-US" dirty="0"/>
              <a:t> der </a:t>
            </a:r>
            <a:r>
              <a:rPr lang="en-US" dirty="0" err="1"/>
              <a:t>folgenden</a:t>
            </a:r>
            <a:r>
              <a:rPr lang="en-US" dirty="0"/>
              <a:t> </a:t>
            </a:r>
            <a:r>
              <a:rPr lang="en-US" dirty="0" err="1"/>
              <a:t>Sätze</a:t>
            </a:r>
            <a:r>
              <a:rPr lang="en-US" dirty="0"/>
              <a:t>?</a:t>
            </a:r>
          </a:p>
          <a:p>
            <a:pPr defTabSz="857250">
              <a:spcBef>
                <a:spcPts val="1200"/>
              </a:spcBef>
            </a:pPr>
            <a:r>
              <a:rPr lang="en-US" dirty="0"/>
              <a:t>(1)	Es </a:t>
            </a:r>
            <a:r>
              <a:rPr lang="en-US" dirty="0" err="1"/>
              <a:t>regnet</a:t>
            </a:r>
            <a:r>
              <a:rPr lang="en-US" dirty="0"/>
              <a:t> </a:t>
            </a:r>
            <a:r>
              <a:rPr lang="en-US" b="1" dirty="0" err="1"/>
              <a:t>nicht</a:t>
            </a:r>
            <a:r>
              <a:rPr lang="en-US" b="1" dirty="0"/>
              <a:t>.					</a:t>
            </a:r>
            <a:r>
              <a:rPr lang="en-US" dirty="0"/>
              <a:t>(Negation)</a:t>
            </a:r>
          </a:p>
          <a:p>
            <a:pPr defTabSz="857250">
              <a:spcBef>
                <a:spcPts val="1200"/>
              </a:spcBef>
            </a:pPr>
            <a:r>
              <a:rPr lang="en-US" dirty="0"/>
              <a:t>(2)	Es </a:t>
            </a:r>
            <a:r>
              <a:rPr lang="en-US" dirty="0" err="1"/>
              <a:t>regnet</a:t>
            </a:r>
            <a:r>
              <a:rPr lang="en-US" dirty="0"/>
              <a:t> </a:t>
            </a:r>
            <a:r>
              <a:rPr lang="en-US" b="1" dirty="0"/>
              <a:t>und</a:t>
            </a:r>
            <a:r>
              <a:rPr lang="en-US" dirty="0"/>
              <a:t> Maria </a:t>
            </a:r>
            <a:r>
              <a:rPr lang="en-US" dirty="0" err="1"/>
              <a:t>liest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 Buch.		(</a:t>
            </a:r>
            <a:r>
              <a:rPr lang="en-US" dirty="0" err="1"/>
              <a:t>Konjunktion</a:t>
            </a:r>
            <a:r>
              <a:rPr lang="en-US" dirty="0"/>
              <a:t>)</a:t>
            </a:r>
          </a:p>
          <a:p>
            <a:pPr defTabSz="857250">
              <a:spcBef>
                <a:spcPts val="1200"/>
              </a:spcBef>
            </a:pPr>
            <a:r>
              <a:rPr lang="en-US" dirty="0"/>
              <a:t>(3)	Es </a:t>
            </a:r>
            <a:r>
              <a:rPr lang="en-US" dirty="0" err="1"/>
              <a:t>regnet</a:t>
            </a:r>
            <a:r>
              <a:rPr lang="en-US" dirty="0"/>
              <a:t> </a:t>
            </a:r>
            <a:r>
              <a:rPr lang="en-US" b="1" dirty="0" err="1"/>
              <a:t>oder</a:t>
            </a:r>
            <a:r>
              <a:rPr lang="en-US" dirty="0"/>
              <a:t> Maria </a:t>
            </a:r>
            <a:r>
              <a:rPr lang="en-US" dirty="0" err="1"/>
              <a:t>liest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 Buch.		(</a:t>
            </a:r>
            <a:r>
              <a:rPr lang="en-US" dirty="0" err="1"/>
              <a:t>Disjunktion</a:t>
            </a:r>
            <a:r>
              <a:rPr lang="en-US" dirty="0"/>
              <a:t>)</a:t>
            </a:r>
          </a:p>
          <a:p>
            <a:pPr defTabSz="857250">
              <a:spcBef>
                <a:spcPts val="1200"/>
              </a:spcBef>
            </a:pPr>
            <a:r>
              <a:rPr lang="en-US" dirty="0"/>
              <a:t>(4)	</a:t>
            </a:r>
            <a:r>
              <a:rPr lang="en-US" b="1" dirty="0"/>
              <a:t>Wenn</a:t>
            </a:r>
            <a:r>
              <a:rPr lang="en-US" dirty="0"/>
              <a:t> es </a:t>
            </a:r>
            <a:r>
              <a:rPr lang="en-US" dirty="0" err="1"/>
              <a:t>regnet</a:t>
            </a:r>
            <a:r>
              <a:rPr lang="en-US" dirty="0"/>
              <a:t>, </a:t>
            </a:r>
            <a:r>
              <a:rPr lang="en-US" b="1" dirty="0" err="1"/>
              <a:t>dann</a:t>
            </a:r>
            <a:r>
              <a:rPr lang="en-US" dirty="0"/>
              <a:t> </a:t>
            </a:r>
            <a:r>
              <a:rPr lang="en-US" dirty="0" err="1"/>
              <a:t>liest</a:t>
            </a:r>
            <a:r>
              <a:rPr lang="en-US" dirty="0"/>
              <a:t> Maria </a:t>
            </a:r>
            <a:r>
              <a:rPr lang="en-US" dirty="0" err="1"/>
              <a:t>ein</a:t>
            </a:r>
            <a:r>
              <a:rPr lang="en-US" dirty="0"/>
              <a:t> Buch.	(</a:t>
            </a:r>
            <a:r>
              <a:rPr lang="en-US" dirty="0" err="1"/>
              <a:t>Implikation</a:t>
            </a:r>
            <a:r>
              <a:rPr lang="en-US" dirty="0"/>
              <a:t>) 	</a:t>
            </a:r>
          </a:p>
          <a:p>
            <a:pPr marL="342900" indent="-342900" defTabSz="85725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 defTabSz="8572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(1)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wahr</a:t>
            </a:r>
            <a:r>
              <a:rPr lang="en-US" dirty="0"/>
              <a:t>, </a:t>
            </a:r>
            <a:r>
              <a:rPr lang="en-US" dirty="0" err="1"/>
              <a:t>wenn</a:t>
            </a:r>
            <a:r>
              <a:rPr lang="en-US" dirty="0"/>
              <a:t> der </a:t>
            </a:r>
            <a:r>
              <a:rPr lang="en-US" dirty="0" err="1"/>
              <a:t>einfache</a:t>
            </a:r>
            <a:r>
              <a:rPr lang="en-US" dirty="0"/>
              <a:t>,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negierte</a:t>
            </a:r>
            <a:r>
              <a:rPr lang="en-US" dirty="0"/>
              <a:t> Satz </a:t>
            </a:r>
            <a:r>
              <a:rPr lang="en-US" dirty="0" err="1"/>
              <a:t>falsch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.</a:t>
            </a:r>
          </a:p>
          <a:p>
            <a:pPr marL="342900" indent="-342900" defTabSz="8572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(2)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wahr</a:t>
            </a:r>
            <a:r>
              <a:rPr lang="en-US" dirty="0"/>
              <a:t>, </a:t>
            </a:r>
            <a:r>
              <a:rPr lang="en-US" dirty="0" err="1"/>
              <a:t>wenn</a:t>
            </a:r>
            <a:r>
              <a:rPr lang="en-US" dirty="0"/>
              <a:t> die </a:t>
            </a:r>
            <a:r>
              <a:rPr lang="en-US" dirty="0" err="1"/>
              <a:t>beide</a:t>
            </a:r>
            <a:r>
              <a:rPr lang="en-US" dirty="0"/>
              <a:t> </a:t>
            </a:r>
            <a:r>
              <a:rPr lang="en-US" dirty="0" err="1"/>
              <a:t>einfachen</a:t>
            </a:r>
            <a:r>
              <a:rPr lang="en-US" dirty="0"/>
              <a:t> </a:t>
            </a:r>
            <a:r>
              <a:rPr lang="en-US" dirty="0" err="1"/>
              <a:t>Sätze</a:t>
            </a:r>
            <a:r>
              <a:rPr lang="en-US" dirty="0"/>
              <a:t> </a:t>
            </a:r>
            <a:r>
              <a:rPr lang="en-US" dirty="0" err="1"/>
              <a:t>wahr</a:t>
            </a:r>
            <a:r>
              <a:rPr lang="en-US" dirty="0"/>
              <a:t> </a:t>
            </a:r>
            <a:r>
              <a:rPr lang="en-US" dirty="0" err="1"/>
              <a:t>sind</a:t>
            </a:r>
            <a:r>
              <a:rPr lang="en-US" dirty="0"/>
              <a:t>.</a:t>
            </a:r>
          </a:p>
          <a:p>
            <a:pPr marL="342900" indent="-342900" defTabSz="8572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(3)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wahr</a:t>
            </a:r>
            <a:r>
              <a:rPr lang="en-US" dirty="0"/>
              <a:t>, </a:t>
            </a:r>
            <a:r>
              <a:rPr lang="en-US" dirty="0" err="1"/>
              <a:t>wenn</a:t>
            </a:r>
            <a:r>
              <a:rPr lang="en-US" dirty="0"/>
              <a:t> </a:t>
            </a:r>
            <a:r>
              <a:rPr lang="en-US" dirty="0" err="1"/>
              <a:t>einer</a:t>
            </a:r>
            <a:r>
              <a:rPr lang="en-US" dirty="0"/>
              <a:t> der </a:t>
            </a:r>
            <a:r>
              <a:rPr lang="en-US" dirty="0" err="1"/>
              <a:t>beiden</a:t>
            </a:r>
            <a:r>
              <a:rPr lang="en-US" dirty="0"/>
              <a:t> </a:t>
            </a:r>
            <a:r>
              <a:rPr lang="en-US" dirty="0" err="1"/>
              <a:t>einfachen</a:t>
            </a:r>
            <a:r>
              <a:rPr lang="en-US" dirty="0"/>
              <a:t> </a:t>
            </a:r>
            <a:r>
              <a:rPr lang="en-US" dirty="0" err="1"/>
              <a:t>Sätze</a:t>
            </a:r>
            <a:r>
              <a:rPr lang="en-US" dirty="0"/>
              <a:t> </a:t>
            </a:r>
            <a:r>
              <a:rPr lang="en-US" dirty="0" err="1"/>
              <a:t>wahr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.</a:t>
            </a:r>
          </a:p>
          <a:p>
            <a:pPr marL="342900" indent="-342900" defTabSz="8572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(4)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wahr</a:t>
            </a:r>
            <a:r>
              <a:rPr lang="en-US" dirty="0"/>
              <a:t>, </a:t>
            </a:r>
            <a:r>
              <a:rPr lang="en-US" dirty="0" err="1"/>
              <a:t>wenn</a:t>
            </a:r>
            <a:r>
              <a:rPr lang="en-US" dirty="0"/>
              <a:t> der </a:t>
            </a:r>
            <a:r>
              <a:rPr lang="en-US" dirty="0" err="1"/>
              <a:t>erste</a:t>
            </a:r>
            <a:r>
              <a:rPr lang="en-US" dirty="0"/>
              <a:t> Satz </a:t>
            </a:r>
            <a:r>
              <a:rPr lang="en-US" dirty="0" err="1"/>
              <a:t>wahr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und… </a:t>
            </a:r>
            <a:r>
              <a:rPr lang="en-US" sz="2000" dirty="0"/>
              <a:t>(</a:t>
            </a:r>
            <a:r>
              <a:rPr lang="en-US" sz="2000" dirty="0" err="1"/>
              <a:t>wird</a:t>
            </a:r>
            <a:r>
              <a:rPr lang="en-US" sz="2000" dirty="0"/>
              <a:t> </a:t>
            </a:r>
            <a:r>
              <a:rPr lang="en-US" sz="2000" dirty="0" err="1"/>
              <a:t>etwas</a:t>
            </a:r>
            <a:r>
              <a:rPr lang="en-US" sz="2000" dirty="0"/>
              <a:t> </a:t>
            </a:r>
            <a:r>
              <a:rPr lang="en-US" sz="2000" dirty="0" err="1"/>
              <a:t>später</a:t>
            </a:r>
            <a:r>
              <a:rPr lang="en-US" sz="2000" dirty="0"/>
              <a:t> </a:t>
            </a:r>
            <a:r>
              <a:rPr lang="en-US" sz="2000" dirty="0" err="1"/>
              <a:t>besprochen</a:t>
            </a:r>
            <a:r>
              <a:rPr lang="en-US" sz="2000" dirty="0"/>
              <a:t>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BACC2A-C2AA-E6A6-B848-1D4E78022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21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F237D1-E727-E67E-5428-D0D02A548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11428777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B60CE-8B08-28B0-C885-F338EF96C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89C65-582A-23CE-9F5F-D603D95BF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836CD-999E-F08D-D6A9-B6973E816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857250">
              <a:spcBef>
                <a:spcPts val="1200"/>
              </a:spcBef>
            </a:pPr>
            <a:r>
              <a:rPr lang="en-US" dirty="0"/>
              <a:t>Die </a:t>
            </a:r>
            <a:r>
              <a:rPr lang="en-US" dirty="0" err="1"/>
              <a:t>semantische</a:t>
            </a:r>
            <a:r>
              <a:rPr lang="en-US" dirty="0"/>
              <a:t> </a:t>
            </a:r>
            <a:r>
              <a:rPr lang="en-US" dirty="0" err="1"/>
              <a:t>Analyse</a:t>
            </a:r>
            <a:r>
              <a:rPr lang="en-US" dirty="0"/>
              <a:t> </a:t>
            </a:r>
            <a:r>
              <a:rPr lang="en-US" dirty="0" err="1"/>
              <a:t>verläuft</a:t>
            </a:r>
            <a:r>
              <a:rPr lang="en-US" dirty="0"/>
              <a:t> in </a:t>
            </a:r>
            <a:r>
              <a:rPr lang="en-US" dirty="0" err="1"/>
              <a:t>zwei</a:t>
            </a:r>
            <a:r>
              <a:rPr lang="en-US" dirty="0"/>
              <a:t> </a:t>
            </a:r>
            <a:r>
              <a:rPr lang="en-US" dirty="0" err="1"/>
              <a:t>Schritten</a:t>
            </a:r>
            <a:r>
              <a:rPr lang="en-US" dirty="0"/>
              <a:t>:</a:t>
            </a:r>
            <a:r>
              <a:rPr lang="en-US" dirty="0">
                <a:latin typeface="Segoe UI Symbol" panose="020B0502040204020203" pitchFamily="34" charset="0"/>
                <a:ea typeface="Segoe UI Symbol" panose="020B0502040204020203" pitchFamily="34" charset="0"/>
              </a:rPr>
              <a:t> </a:t>
            </a:r>
          </a:p>
          <a:p>
            <a:pPr defTabSz="857250">
              <a:spcBef>
                <a:spcPts val="1200"/>
              </a:spcBef>
            </a:pPr>
            <a:r>
              <a:rPr lang="en-US" b="1" dirty="0"/>
              <a:t>Schritt 1</a:t>
            </a:r>
            <a:r>
              <a:rPr lang="en-US" dirty="0"/>
              <a:t>. Die </a:t>
            </a:r>
            <a:r>
              <a:rPr lang="en-US" dirty="0" err="1"/>
              <a:t>Sätze</a:t>
            </a:r>
            <a:r>
              <a:rPr lang="en-US" dirty="0"/>
              <a:t> der </a:t>
            </a:r>
            <a:r>
              <a:rPr lang="en-US" dirty="0" err="1"/>
              <a:t>Objektsprache</a:t>
            </a:r>
            <a:r>
              <a:rPr lang="en-US" dirty="0"/>
              <a:t> </a:t>
            </a:r>
            <a:r>
              <a:rPr lang="en-US" dirty="0" err="1"/>
              <a:t>werden</a:t>
            </a:r>
            <a:r>
              <a:rPr lang="en-US" dirty="0"/>
              <a:t> in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formale</a:t>
            </a:r>
            <a:r>
              <a:rPr lang="en-US" dirty="0"/>
              <a:t> </a:t>
            </a:r>
            <a:r>
              <a:rPr lang="en-US" dirty="0" err="1"/>
              <a:t>Metasprache</a:t>
            </a:r>
            <a:r>
              <a:rPr lang="en-US" dirty="0"/>
              <a:t> (</a:t>
            </a:r>
            <a:r>
              <a:rPr lang="en-US" dirty="0" err="1"/>
              <a:t>hier</a:t>
            </a:r>
            <a:r>
              <a:rPr lang="en-US" dirty="0"/>
              <a:t>: </a:t>
            </a:r>
            <a:r>
              <a:rPr lang="en-US" dirty="0" err="1"/>
              <a:t>Aussagenlogik</a:t>
            </a:r>
            <a:r>
              <a:rPr lang="en-US" dirty="0"/>
              <a:t>) </a:t>
            </a:r>
            <a:r>
              <a:rPr lang="en-US" dirty="0" err="1"/>
              <a:t>übersetzt</a:t>
            </a:r>
            <a:r>
              <a:rPr lang="en-US" dirty="0"/>
              <a:t>. </a:t>
            </a:r>
          </a:p>
          <a:p>
            <a:pPr lvl="1" indent="0" defTabSz="857250">
              <a:spcBef>
                <a:spcPts val="400"/>
              </a:spcBef>
              <a:buNone/>
            </a:pPr>
            <a:r>
              <a:rPr lang="en-US" dirty="0" err="1"/>
              <a:t>Vorteil</a:t>
            </a:r>
            <a:r>
              <a:rPr lang="en-US" dirty="0"/>
              <a:t>: </a:t>
            </a:r>
            <a:r>
              <a:rPr lang="en-US" dirty="0" err="1"/>
              <a:t>formale</a:t>
            </a:r>
            <a:r>
              <a:rPr lang="en-US" dirty="0"/>
              <a:t> </a:t>
            </a:r>
            <a:r>
              <a:rPr lang="en-US" dirty="0" err="1"/>
              <a:t>Sprachen</a:t>
            </a:r>
            <a:r>
              <a:rPr lang="en-US" dirty="0"/>
              <a:t> </a:t>
            </a:r>
            <a:r>
              <a:rPr lang="en-US" dirty="0" err="1"/>
              <a:t>sind</a:t>
            </a:r>
            <a:r>
              <a:rPr lang="en-US" dirty="0"/>
              <a:t> </a:t>
            </a:r>
            <a:r>
              <a:rPr lang="en-US" dirty="0" err="1"/>
              <a:t>systematischer</a:t>
            </a:r>
            <a:r>
              <a:rPr lang="en-US" dirty="0"/>
              <a:t> und </a:t>
            </a:r>
            <a:r>
              <a:rPr lang="en-US" dirty="0" err="1"/>
              <a:t>weniger</a:t>
            </a:r>
            <a:r>
              <a:rPr lang="en-US" dirty="0"/>
              <a:t> “</a:t>
            </a:r>
            <a:r>
              <a:rPr lang="en-US" dirty="0" err="1"/>
              <a:t>chaotisch</a:t>
            </a:r>
            <a:r>
              <a:rPr lang="en-US" dirty="0"/>
              <a:t>”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natürliche</a:t>
            </a:r>
            <a:r>
              <a:rPr lang="en-US" dirty="0"/>
              <a:t> </a:t>
            </a:r>
            <a:r>
              <a:rPr lang="en-US" dirty="0" err="1"/>
              <a:t>Sprachen</a:t>
            </a:r>
            <a:r>
              <a:rPr lang="en-US" dirty="0"/>
              <a:t>.</a:t>
            </a:r>
          </a:p>
          <a:p>
            <a:pPr defTabSz="857250">
              <a:spcBef>
                <a:spcPts val="1200"/>
              </a:spcBef>
            </a:pPr>
            <a:r>
              <a:rPr lang="en-US" b="1" dirty="0"/>
              <a:t>Schritt 2</a:t>
            </a:r>
            <a:r>
              <a:rPr lang="en-US" dirty="0"/>
              <a:t>. Die </a:t>
            </a:r>
            <a:r>
              <a:rPr lang="en-US" dirty="0" err="1"/>
              <a:t>Ausdrücke</a:t>
            </a:r>
            <a:r>
              <a:rPr lang="en-US" dirty="0"/>
              <a:t> der </a:t>
            </a:r>
            <a:r>
              <a:rPr lang="en-US" dirty="0" err="1"/>
              <a:t>formalen</a:t>
            </a:r>
            <a:r>
              <a:rPr lang="en-US" dirty="0"/>
              <a:t> </a:t>
            </a:r>
            <a:r>
              <a:rPr lang="en-US" dirty="0" err="1"/>
              <a:t>Metasprache</a:t>
            </a:r>
            <a:r>
              <a:rPr lang="en-US" dirty="0"/>
              <a:t> </a:t>
            </a:r>
            <a:r>
              <a:rPr lang="en-US" dirty="0" err="1"/>
              <a:t>werden</a:t>
            </a:r>
            <a:r>
              <a:rPr lang="en-US" dirty="0"/>
              <a:t> </a:t>
            </a:r>
            <a:r>
              <a:rPr lang="en-US" dirty="0" err="1"/>
              <a:t>dann</a:t>
            </a:r>
            <a:r>
              <a:rPr lang="en-US" dirty="0"/>
              <a:t> </a:t>
            </a:r>
            <a:r>
              <a:rPr lang="en-US" dirty="0" err="1"/>
              <a:t>interpretiert</a:t>
            </a:r>
            <a:r>
              <a:rPr lang="en-US" dirty="0"/>
              <a:t>, es </a:t>
            </a:r>
            <a:r>
              <a:rPr lang="en-US" dirty="0" err="1"/>
              <a:t>wird</a:t>
            </a:r>
            <a:r>
              <a:rPr lang="en-US" dirty="0"/>
              <a:t> </a:t>
            </a:r>
            <a:r>
              <a:rPr lang="en-US" dirty="0" err="1"/>
              <a:t>ihnen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Bedeutung</a:t>
            </a:r>
            <a:r>
              <a:rPr lang="en-US" dirty="0"/>
              <a:t> </a:t>
            </a:r>
            <a:r>
              <a:rPr lang="en-US" dirty="0" err="1"/>
              <a:t>zugewiesen</a:t>
            </a:r>
            <a:r>
              <a:rPr lang="en-US" dirty="0"/>
              <a:t>.</a:t>
            </a:r>
          </a:p>
          <a:p>
            <a:pPr defTabSz="857250">
              <a:spcBef>
                <a:spcPts val="1200"/>
              </a:spcBef>
            </a:pPr>
            <a:r>
              <a:rPr lang="en-US" i="1" dirty="0" err="1"/>
              <a:t>Beispiel</a:t>
            </a:r>
            <a:r>
              <a:rPr lang="en-US" dirty="0"/>
              <a:t>:</a:t>
            </a:r>
          </a:p>
          <a:p>
            <a:pPr defTabSz="857250">
              <a:spcBef>
                <a:spcPts val="1200"/>
              </a:spcBef>
              <a:tabLst>
                <a:tab pos="568325" algn="l"/>
                <a:tab pos="1090613" algn="l"/>
              </a:tabLst>
            </a:pPr>
            <a:r>
              <a:rPr lang="en-US" dirty="0"/>
              <a:t>(1)	a.	Es </a:t>
            </a:r>
            <a:r>
              <a:rPr lang="en-US" dirty="0" err="1"/>
              <a:t>regnet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.</a:t>
            </a:r>
          </a:p>
          <a:p>
            <a:pPr defTabSz="857250">
              <a:spcBef>
                <a:spcPts val="600"/>
              </a:spcBef>
              <a:tabLst>
                <a:tab pos="568325" algn="l"/>
                <a:tab pos="1090613" algn="l"/>
              </a:tabLst>
            </a:pPr>
            <a:r>
              <a:rPr lang="en-US" dirty="0"/>
              <a:t>	b.	Annahme: 	p = Es </a:t>
            </a:r>
            <a:r>
              <a:rPr lang="en-US" dirty="0" err="1"/>
              <a:t>regnet</a:t>
            </a:r>
            <a:endParaRPr lang="en-US" dirty="0"/>
          </a:p>
          <a:p>
            <a:pPr defTabSz="857250">
              <a:spcBef>
                <a:spcPts val="600"/>
              </a:spcBef>
              <a:tabLst>
                <a:tab pos="568325" algn="l"/>
                <a:tab pos="1090613" algn="l"/>
              </a:tabLst>
            </a:pPr>
            <a:r>
              <a:rPr lang="en-US" dirty="0"/>
              <a:t>				</a:t>
            </a:r>
            <a:r>
              <a:rPr lang="de-DE" sz="2600" dirty="0">
                <a:solidFill>
                  <a:srgbClr val="FF0000"/>
                </a:solidFill>
              </a:rPr>
              <a:t>¬ </a:t>
            </a:r>
            <a:r>
              <a:rPr lang="de-DE" dirty="0"/>
              <a:t>ist das Symbol für die Negation</a:t>
            </a:r>
            <a:r>
              <a:rPr lang="en-US" dirty="0"/>
              <a:t>	</a:t>
            </a:r>
          </a:p>
          <a:p>
            <a:pPr defTabSz="857250">
              <a:spcBef>
                <a:spcPts val="600"/>
              </a:spcBef>
              <a:tabLst>
                <a:tab pos="568325" algn="l"/>
                <a:tab pos="1090613" algn="l"/>
              </a:tabLst>
            </a:pPr>
            <a:r>
              <a:rPr lang="en-US" dirty="0"/>
              <a:t>	c.	</a:t>
            </a:r>
            <a:r>
              <a:rPr lang="de-DE" dirty="0"/>
              <a:t>Übersetzung von (1)a: ¬p</a:t>
            </a:r>
            <a:endParaRPr lang="en-US" dirty="0"/>
          </a:p>
          <a:p>
            <a:pPr defTabSz="857250">
              <a:spcBef>
                <a:spcPts val="1200"/>
              </a:spcBef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11FA54-C60F-A99D-AA1A-A1B16A2DE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22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67CABA-5DF9-6EBE-CFE9-4E740B69E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41202809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EF5D4-163B-A8F6-E72C-853D07CB5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Übersetzung</a:t>
            </a:r>
            <a:r>
              <a:rPr lang="en-US" dirty="0"/>
              <a:t> in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logische</a:t>
            </a:r>
            <a:r>
              <a:rPr lang="en-US" dirty="0"/>
              <a:t> </a:t>
            </a:r>
            <a:r>
              <a:rPr lang="en-US" dirty="0" err="1"/>
              <a:t>Sprache</a:t>
            </a:r>
            <a:r>
              <a:rPr lang="en-US" dirty="0"/>
              <a:t> (</a:t>
            </a:r>
            <a:r>
              <a:rPr lang="en-US" dirty="0" err="1"/>
              <a:t>aussagenlogik</a:t>
            </a:r>
            <a:r>
              <a:rPr lang="en-US" dirty="0"/>
              <a:t>)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D432B-8661-E485-3C5D-424FED12B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defTabSz="857250">
              <a:spcBef>
                <a:spcPts val="1200"/>
              </a:spcBef>
              <a:tabLst>
                <a:tab pos="568325" algn="l"/>
                <a:tab pos="1090613" algn="l"/>
              </a:tabLst>
            </a:pPr>
            <a:r>
              <a:rPr lang="en-US" sz="2200"/>
              <a:t>(1)	a.	Es regnet </a:t>
            </a:r>
            <a:r>
              <a:rPr lang="en-US" sz="2200" b="1"/>
              <a:t>und</a:t>
            </a:r>
            <a:r>
              <a:rPr lang="en-US" sz="2200"/>
              <a:t> Maria liest ein Buch.</a:t>
            </a:r>
          </a:p>
          <a:p>
            <a:pPr defTabSz="857250">
              <a:spcBef>
                <a:spcPts val="400"/>
              </a:spcBef>
              <a:tabLst>
                <a:tab pos="568325" algn="l"/>
                <a:tab pos="1090613" algn="l"/>
              </a:tabLst>
            </a:pPr>
            <a:r>
              <a:rPr lang="en-US" sz="2200"/>
              <a:t>	b.	Annahme: 	p = Es regnet, q = Maria liest ein Buch</a:t>
            </a:r>
          </a:p>
          <a:p>
            <a:pPr defTabSz="857250">
              <a:spcBef>
                <a:spcPts val="400"/>
              </a:spcBef>
              <a:tabLst>
                <a:tab pos="568325" algn="l"/>
                <a:tab pos="1090613" algn="l"/>
              </a:tabLst>
            </a:pPr>
            <a:r>
              <a:rPr lang="en-US" sz="2200"/>
              <a:t>				</a:t>
            </a:r>
            <a:r>
              <a:rPr lang="en-US" sz="2200">
                <a:solidFill>
                  <a:srgbClr val="FF0000"/>
                </a:solidFill>
              </a:rPr>
              <a:t>∧</a:t>
            </a:r>
            <a:r>
              <a:rPr lang="en-US" sz="2200"/>
              <a:t> </a:t>
            </a:r>
            <a:r>
              <a:rPr lang="de-DE" sz="2200"/>
              <a:t>ist das Symbol für die Konjunktion</a:t>
            </a:r>
            <a:r>
              <a:rPr lang="en-US" sz="2200"/>
              <a:t>	</a:t>
            </a:r>
          </a:p>
          <a:p>
            <a:pPr defTabSz="857250">
              <a:spcBef>
                <a:spcPts val="400"/>
              </a:spcBef>
              <a:tabLst>
                <a:tab pos="568325" algn="l"/>
                <a:tab pos="1090613" algn="l"/>
              </a:tabLst>
            </a:pPr>
            <a:r>
              <a:rPr lang="en-US" sz="2200"/>
              <a:t>	c.	</a:t>
            </a:r>
            <a:r>
              <a:rPr lang="de-DE" sz="2200"/>
              <a:t>Übersetzung von (1)a:  p</a:t>
            </a:r>
            <a:r>
              <a:rPr lang="en-US" sz="2200"/>
              <a:t> ∧ q</a:t>
            </a:r>
            <a:endParaRPr lang="de-DE" sz="2200"/>
          </a:p>
          <a:p>
            <a:pPr defTabSz="857250">
              <a:spcBef>
                <a:spcPts val="0"/>
              </a:spcBef>
              <a:tabLst>
                <a:tab pos="568325" algn="l"/>
                <a:tab pos="1090613" algn="l"/>
              </a:tabLst>
            </a:pPr>
            <a:endParaRPr lang="en-US" sz="2200"/>
          </a:p>
          <a:p>
            <a:pPr defTabSz="857250">
              <a:spcBef>
                <a:spcPts val="0"/>
              </a:spcBef>
              <a:tabLst>
                <a:tab pos="568325" algn="l"/>
                <a:tab pos="1090613" algn="l"/>
              </a:tabLst>
            </a:pPr>
            <a:r>
              <a:rPr lang="en-US" sz="2200"/>
              <a:t>(2)	a.	Es regnet </a:t>
            </a:r>
            <a:r>
              <a:rPr lang="en-US" sz="2200" b="1"/>
              <a:t>oder</a:t>
            </a:r>
            <a:r>
              <a:rPr lang="en-US" sz="2200"/>
              <a:t> Maria liest ein Buch.</a:t>
            </a:r>
          </a:p>
          <a:p>
            <a:pPr defTabSz="857250">
              <a:spcBef>
                <a:spcPts val="400"/>
              </a:spcBef>
              <a:tabLst>
                <a:tab pos="568325" algn="l"/>
                <a:tab pos="1090613" algn="l"/>
              </a:tabLst>
            </a:pPr>
            <a:r>
              <a:rPr lang="en-US" sz="2200"/>
              <a:t>	b.	Annahme: 	p = Es regnet, q = Maria liest ein Buch</a:t>
            </a:r>
          </a:p>
          <a:p>
            <a:pPr defTabSz="857250">
              <a:spcBef>
                <a:spcPts val="400"/>
              </a:spcBef>
              <a:tabLst>
                <a:tab pos="568325" algn="l"/>
                <a:tab pos="1090613" algn="l"/>
              </a:tabLst>
            </a:pPr>
            <a:r>
              <a:rPr lang="en-US" sz="2200"/>
              <a:t>				</a:t>
            </a:r>
            <a:r>
              <a:rPr lang="en-US" sz="2200">
                <a:solidFill>
                  <a:srgbClr val="FF0000"/>
                </a:solidFill>
              </a:rPr>
              <a:t>∨ </a:t>
            </a:r>
            <a:r>
              <a:rPr lang="de-DE" sz="2200"/>
              <a:t>ist das Symbol für die Disjunktion</a:t>
            </a:r>
            <a:r>
              <a:rPr lang="en-US" sz="2200"/>
              <a:t>	</a:t>
            </a:r>
          </a:p>
          <a:p>
            <a:pPr defTabSz="857250">
              <a:spcBef>
                <a:spcPts val="400"/>
              </a:spcBef>
              <a:tabLst>
                <a:tab pos="568325" algn="l"/>
                <a:tab pos="1090613" algn="l"/>
              </a:tabLst>
            </a:pPr>
            <a:r>
              <a:rPr lang="en-US" sz="2200"/>
              <a:t>	c.	</a:t>
            </a:r>
            <a:r>
              <a:rPr lang="de-DE" sz="2200"/>
              <a:t>Übersetzung von (2)a:  p</a:t>
            </a:r>
            <a:r>
              <a:rPr lang="en-US" sz="2200"/>
              <a:t> ∨ q</a:t>
            </a:r>
          </a:p>
          <a:p>
            <a:pPr defTabSz="857250">
              <a:spcBef>
                <a:spcPts val="0"/>
              </a:spcBef>
              <a:tabLst>
                <a:tab pos="568325" algn="l"/>
                <a:tab pos="1090613" algn="l"/>
              </a:tabLst>
            </a:pPr>
            <a:endParaRPr lang="en-US" sz="2200"/>
          </a:p>
          <a:p>
            <a:pPr defTabSz="857250">
              <a:spcBef>
                <a:spcPts val="0"/>
              </a:spcBef>
              <a:tabLst>
                <a:tab pos="568325" algn="l"/>
                <a:tab pos="1090613" algn="l"/>
              </a:tabLst>
            </a:pPr>
            <a:r>
              <a:rPr lang="en-US" sz="2200"/>
              <a:t>(3)	a.	</a:t>
            </a:r>
            <a:r>
              <a:rPr lang="en-US" sz="2200" b="1"/>
              <a:t>Wenn</a:t>
            </a:r>
            <a:r>
              <a:rPr lang="en-US" sz="2200"/>
              <a:t> es regnet, </a:t>
            </a:r>
            <a:r>
              <a:rPr lang="en-US" sz="2200" b="1"/>
              <a:t>dann</a:t>
            </a:r>
            <a:r>
              <a:rPr lang="en-US" sz="2200"/>
              <a:t> liest Maria ein Buch.</a:t>
            </a:r>
            <a:endParaRPr lang="de-DE" sz="2200"/>
          </a:p>
          <a:p>
            <a:pPr defTabSz="857250">
              <a:spcBef>
                <a:spcPts val="400"/>
              </a:spcBef>
              <a:tabLst>
                <a:tab pos="568325" algn="l"/>
                <a:tab pos="1090613" algn="l"/>
              </a:tabLst>
            </a:pPr>
            <a:r>
              <a:rPr lang="en-US" sz="2200"/>
              <a:t>	b.	Annahme: 	p = Es regnet, q = Maria liest ein Buch</a:t>
            </a:r>
          </a:p>
          <a:p>
            <a:pPr defTabSz="857250">
              <a:spcBef>
                <a:spcPts val="400"/>
              </a:spcBef>
              <a:tabLst>
                <a:tab pos="568325" algn="l"/>
                <a:tab pos="1090613" algn="l"/>
              </a:tabLst>
            </a:pPr>
            <a:r>
              <a:rPr lang="en-US" sz="2200"/>
              <a:t>				</a:t>
            </a:r>
            <a:r>
              <a:rPr lang="en-US" sz="2200">
                <a:solidFill>
                  <a:srgbClr val="FF0000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→</a:t>
            </a:r>
            <a:r>
              <a:rPr lang="en-US" sz="2200">
                <a:solidFill>
                  <a:srgbClr val="FF0000"/>
                </a:solidFill>
              </a:rPr>
              <a:t> </a:t>
            </a:r>
            <a:r>
              <a:rPr lang="de-DE" sz="2200"/>
              <a:t>ist das Symbol für die Implikation</a:t>
            </a:r>
            <a:r>
              <a:rPr lang="en-US" sz="2200"/>
              <a:t>	</a:t>
            </a:r>
          </a:p>
          <a:p>
            <a:pPr defTabSz="857250">
              <a:spcBef>
                <a:spcPts val="400"/>
              </a:spcBef>
              <a:tabLst>
                <a:tab pos="568325" algn="l"/>
                <a:tab pos="1090613" algn="l"/>
              </a:tabLst>
            </a:pPr>
            <a:r>
              <a:rPr lang="en-US" sz="2200"/>
              <a:t>	c.	</a:t>
            </a:r>
            <a:r>
              <a:rPr lang="de-DE" sz="2200"/>
              <a:t>Übersetzung von (3)a:  p</a:t>
            </a:r>
            <a:r>
              <a:rPr lang="en-US" sz="2200"/>
              <a:t> </a:t>
            </a:r>
            <a:r>
              <a:rPr lang="en-US" sz="2200">
                <a:latin typeface="Segoe UI Symbol" panose="020B0502040204020203" pitchFamily="34" charset="0"/>
                <a:ea typeface="Segoe UI Symbol" panose="020B0502040204020203" pitchFamily="34" charset="0"/>
              </a:rPr>
              <a:t>→</a:t>
            </a:r>
            <a:r>
              <a:rPr lang="en-US" sz="2200"/>
              <a:t> q</a:t>
            </a:r>
            <a:endParaRPr lang="de-DE" sz="220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A8F503-3D87-6744-D3AA-0E5E3DA26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23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DF6A1D-57B0-C382-FAAF-9E778BBFA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8626833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341CD-3D7C-EE8F-FCBB-301C7E090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ED66A-3AD9-2391-8E80-515DF00C3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Wahrheitstafeln</a:t>
            </a:r>
            <a:r>
              <a:rPr lang="en-US" dirty="0"/>
              <a:t> (</a:t>
            </a:r>
            <a:r>
              <a:rPr lang="en-US" dirty="0" err="1"/>
              <a:t>Aussagenlogik</a:t>
            </a:r>
            <a:r>
              <a:rPr lang="en-US" dirty="0"/>
              <a:t>)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E1A53-0C9E-9E7F-051A-35AA532BE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defTabSz="8572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Die </a:t>
            </a:r>
            <a:r>
              <a:rPr lang="en-US" dirty="0" err="1"/>
              <a:t>semantische</a:t>
            </a:r>
            <a:r>
              <a:rPr lang="en-US" dirty="0"/>
              <a:t> </a:t>
            </a:r>
            <a:r>
              <a:rPr lang="en-US" dirty="0" err="1"/>
              <a:t>Analyse</a:t>
            </a:r>
            <a:r>
              <a:rPr lang="en-US" dirty="0"/>
              <a:t> </a:t>
            </a:r>
            <a:r>
              <a:rPr lang="en-US" dirty="0" err="1"/>
              <a:t>verläuft</a:t>
            </a:r>
            <a:r>
              <a:rPr lang="en-US" dirty="0"/>
              <a:t> in </a:t>
            </a:r>
            <a:r>
              <a:rPr lang="en-US" dirty="0" err="1"/>
              <a:t>zwei</a:t>
            </a:r>
            <a:r>
              <a:rPr lang="en-US" dirty="0"/>
              <a:t> </a:t>
            </a:r>
            <a:r>
              <a:rPr lang="en-US" dirty="0" err="1"/>
              <a:t>Schritten</a:t>
            </a:r>
            <a:r>
              <a:rPr lang="en-US" dirty="0"/>
              <a:t>:</a:t>
            </a:r>
          </a:p>
          <a:p>
            <a:pPr defTabSz="857250">
              <a:spcBef>
                <a:spcPts val="400"/>
              </a:spcBef>
            </a:pPr>
            <a:r>
              <a:rPr lang="en-US" dirty="0"/>
              <a:t>	</a:t>
            </a:r>
            <a:r>
              <a:rPr lang="en-US" b="1" dirty="0"/>
              <a:t>Schritt 1</a:t>
            </a:r>
            <a:r>
              <a:rPr lang="en-US" dirty="0"/>
              <a:t>. </a:t>
            </a:r>
            <a:r>
              <a:rPr lang="en-US" dirty="0" err="1"/>
              <a:t>Übersetzung</a:t>
            </a:r>
            <a:r>
              <a:rPr lang="en-US" dirty="0"/>
              <a:t> in die </a:t>
            </a:r>
            <a:r>
              <a:rPr lang="en-US" dirty="0" err="1"/>
              <a:t>Formeln</a:t>
            </a:r>
            <a:r>
              <a:rPr lang="en-US" dirty="0"/>
              <a:t> </a:t>
            </a:r>
            <a:r>
              <a:rPr lang="en-US" dirty="0" err="1"/>
              <a:t>einer</a:t>
            </a:r>
            <a:r>
              <a:rPr lang="en-US" dirty="0"/>
              <a:t> </a:t>
            </a:r>
            <a:r>
              <a:rPr lang="en-US" dirty="0" err="1"/>
              <a:t>formalen</a:t>
            </a:r>
            <a:r>
              <a:rPr lang="en-US" dirty="0"/>
              <a:t> </a:t>
            </a:r>
            <a:r>
              <a:rPr lang="en-US" dirty="0" err="1"/>
              <a:t>Sprache</a:t>
            </a:r>
            <a:endParaRPr lang="en-US" dirty="0"/>
          </a:p>
          <a:p>
            <a:pPr defTabSz="857250">
              <a:spcBef>
                <a:spcPts val="400"/>
              </a:spcBef>
            </a:pPr>
            <a:r>
              <a:rPr lang="en-US" dirty="0"/>
              <a:t>	</a:t>
            </a:r>
            <a:r>
              <a:rPr lang="en-US" b="1" dirty="0"/>
              <a:t>Schritt 2</a:t>
            </a:r>
            <a:r>
              <a:rPr lang="en-US" dirty="0"/>
              <a:t>. </a:t>
            </a:r>
            <a:r>
              <a:rPr lang="en-US" dirty="0">
                <a:solidFill>
                  <a:srgbClr val="FF0000"/>
                </a:solidFill>
              </a:rPr>
              <a:t>Interpretation</a:t>
            </a:r>
            <a:r>
              <a:rPr lang="en-US" dirty="0"/>
              <a:t> </a:t>
            </a:r>
            <a:r>
              <a:rPr lang="en-US" dirty="0" err="1"/>
              <a:t>dieser</a:t>
            </a:r>
            <a:r>
              <a:rPr lang="en-US" dirty="0"/>
              <a:t> </a:t>
            </a:r>
            <a:r>
              <a:rPr lang="en-US" dirty="0" err="1"/>
              <a:t>Formeln</a:t>
            </a:r>
            <a:endParaRPr lang="en-US" dirty="0"/>
          </a:p>
          <a:p>
            <a:pPr marL="342900" indent="-342900" defTabSz="8572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Die </a:t>
            </a:r>
            <a:r>
              <a:rPr lang="en-US" dirty="0" err="1"/>
              <a:t>Beziehung</a:t>
            </a:r>
            <a:r>
              <a:rPr lang="en-US" dirty="0"/>
              <a:t> </a:t>
            </a:r>
            <a:r>
              <a:rPr lang="en-US" dirty="0" err="1"/>
              <a:t>zwischen</a:t>
            </a:r>
            <a:r>
              <a:rPr lang="en-US" dirty="0"/>
              <a:t> den </a:t>
            </a:r>
            <a:r>
              <a:rPr lang="en-US" dirty="0" err="1"/>
              <a:t>Bedeutungen</a:t>
            </a:r>
            <a:r>
              <a:rPr lang="en-US" dirty="0"/>
              <a:t> der </a:t>
            </a:r>
            <a:r>
              <a:rPr lang="en-US" dirty="0" err="1"/>
              <a:t>Teile</a:t>
            </a:r>
            <a:r>
              <a:rPr lang="en-US" dirty="0"/>
              <a:t> und der </a:t>
            </a:r>
            <a:r>
              <a:rPr lang="en-US" dirty="0" err="1"/>
              <a:t>Bedeutung</a:t>
            </a:r>
            <a:r>
              <a:rPr lang="en-US" dirty="0"/>
              <a:t> des </a:t>
            </a:r>
            <a:r>
              <a:rPr lang="en-US" dirty="0" err="1"/>
              <a:t>gesamten</a:t>
            </a:r>
            <a:r>
              <a:rPr lang="en-US" dirty="0"/>
              <a:t> </a:t>
            </a:r>
            <a:r>
              <a:rPr lang="en-US" dirty="0" err="1"/>
              <a:t>Satzes</a:t>
            </a:r>
            <a:r>
              <a:rPr lang="en-US" dirty="0"/>
              <a:t> </a:t>
            </a:r>
            <a:r>
              <a:rPr lang="en-US" dirty="0" err="1"/>
              <a:t>wird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b="1" dirty="0" err="1"/>
              <a:t>Wahrheitstafeln</a:t>
            </a:r>
            <a:r>
              <a:rPr lang="en-US" dirty="0"/>
              <a:t> </a:t>
            </a:r>
            <a:r>
              <a:rPr lang="en-US" dirty="0" err="1"/>
              <a:t>beschrieben</a:t>
            </a:r>
            <a:r>
              <a:rPr lang="en-US" dirty="0"/>
              <a:t>:</a:t>
            </a:r>
          </a:p>
          <a:p>
            <a:pPr defTabSz="857250">
              <a:spcBef>
                <a:spcPts val="1200"/>
              </a:spcBef>
            </a:pPr>
            <a:r>
              <a:rPr lang="en-US" dirty="0"/>
              <a:t>(1)	</a:t>
            </a:r>
            <a:r>
              <a:rPr lang="en-US" dirty="0" err="1"/>
              <a:t>Wahrheitstafel</a:t>
            </a:r>
            <a:r>
              <a:rPr lang="en-US" dirty="0"/>
              <a:t> für Negation:</a:t>
            </a:r>
          </a:p>
          <a:p>
            <a:pPr defTabSz="857250">
              <a:spcBef>
                <a:spcPts val="1200"/>
              </a:spcBef>
            </a:pPr>
            <a:endParaRPr lang="en-US" dirty="0"/>
          </a:p>
          <a:p>
            <a:pPr defTabSz="857250">
              <a:spcBef>
                <a:spcPts val="1200"/>
              </a:spcBef>
              <a:tabLst>
                <a:tab pos="568325" algn="l"/>
                <a:tab pos="1090613" algn="l"/>
              </a:tabLst>
            </a:pPr>
            <a:r>
              <a:rPr lang="en-US" dirty="0"/>
              <a:t>(2)	a.	Es </a:t>
            </a:r>
            <a:r>
              <a:rPr lang="en-US" dirty="0" err="1"/>
              <a:t>regnet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.</a:t>
            </a:r>
          </a:p>
          <a:p>
            <a:pPr defTabSz="857250">
              <a:spcBef>
                <a:spcPts val="600"/>
              </a:spcBef>
              <a:tabLst>
                <a:tab pos="568325" algn="l"/>
                <a:tab pos="1090613" algn="l"/>
              </a:tabLst>
            </a:pPr>
            <a:r>
              <a:rPr lang="en-US" dirty="0"/>
              <a:t>	b.	</a:t>
            </a:r>
            <a:r>
              <a:rPr lang="de-DE" dirty="0"/>
              <a:t>Übersetzung von (2)a: ¬p</a:t>
            </a:r>
          </a:p>
          <a:p>
            <a:pPr defTabSz="857250">
              <a:spcBef>
                <a:spcPts val="600"/>
              </a:spcBef>
              <a:tabLst>
                <a:tab pos="568325" algn="l"/>
                <a:tab pos="1090613" algn="l"/>
              </a:tabLst>
            </a:pPr>
            <a:r>
              <a:rPr lang="de-DE" dirty="0"/>
              <a:t>	c.	</a:t>
            </a:r>
            <a:r>
              <a:rPr lang="de-DE" dirty="0">
                <a:solidFill>
                  <a:srgbClr val="FF0000"/>
                </a:solidFill>
              </a:rPr>
              <a:t>Interpretation</a:t>
            </a:r>
            <a:r>
              <a:rPr lang="de-DE" dirty="0"/>
              <a:t>: Wenn </a:t>
            </a:r>
            <a:r>
              <a:rPr lang="en-US" dirty="0"/>
              <a:t>p in </a:t>
            </a:r>
            <a:r>
              <a:rPr lang="en-US" dirty="0" err="1"/>
              <a:t>unserem</a:t>
            </a:r>
            <a:r>
              <a:rPr lang="en-US" dirty="0"/>
              <a:t> Modell der Welt 			</a:t>
            </a:r>
            <a:r>
              <a:rPr lang="en-US" dirty="0" err="1"/>
              <a:t>wahr</a:t>
            </a:r>
            <a:r>
              <a:rPr lang="en-US" dirty="0"/>
              <a:t> (1) </a:t>
            </a:r>
            <a:r>
              <a:rPr lang="en-US" dirty="0" err="1"/>
              <a:t>ist</a:t>
            </a:r>
            <a:r>
              <a:rPr lang="en-US" dirty="0"/>
              <a:t>, </a:t>
            </a:r>
            <a:r>
              <a:rPr lang="en-US" dirty="0" err="1"/>
              <a:t>dann</a:t>
            </a:r>
            <a:r>
              <a:rPr lang="en-US" dirty="0"/>
              <a:t> </a:t>
            </a:r>
            <a:r>
              <a:rPr lang="en-US" dirty="0" err="1"/>
              <a:t>erhält</a:t>
            </a:r>
            <a:r>
              <a:rPr lang="en-US" dirty="0"/>
              <a:t> </a:t>
            </a:r>
            <a:r>
              <a:rPr lang="de-DE" dirty="0"/>
              <a:t>¬p den Wert 0 (falsch)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EA1BBE-DF03-A139-0E58-15D11CFF2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24</a:t>
            </a:fld>
            <a:endParaRPr lang="de-DE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67552E-2871-6DA8-33F3-DD694D110C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25643"/>
              </p:ext>
            </p:extLst>
          </p:nvPr>
        </p:nvGraphicFramePr>
        <p:xfrm>
          <a:off x="4800600" y="3413760"/>
          <a:ext cx="20574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36062776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38163241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A</a:t>
                      </a:r>
                      <a:endParaRPr lang="de-DE" sz="2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/>
                        <a:t>¬ 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07936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33875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939945"/>
                  </a:ext>
                </a:extLst>
              </a:tr>
            </a:tbl>
          </a:graphicData>
        </a:graphic>
      </p:graphicFrame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5B717AB-CED9-1987-F8E6-BC27D50D4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6362554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863E2-B6F6-9B2C-A60C-BCC5FBBCA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Wahrheitstafeln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8A2BB-84FA-5969-1400-A1FC8982E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/>
              <a:t>Wahrheitstafel für </a:t>
            </a:r>
            <a:r>
              <a:rPr lang="en-US" b="1"/>
              <a:t>Konjunktion</a:t>
            </a:r>
            <a:r>
              <a:rPr lang="en-US"/>
              <a:t>:</a:t>
            </a:r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en-US"/>
          </a:p>
          <a:p>
            <a:endParaRPr lang="en-US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/>
              <a:t>Wahrheitstafel für </a:t>
            </a:r>
            <a:r>
              <a:rPr lang="en-US" b="1"/>
              <a:t>Disjunktion</a:t>
            </a:r>
            <a:r>
              <a:rPr lang="en-US"/>
              <a:t>:</a:t>
            </a:r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3E4701-37DC-E0EF-A93D-F9EC52D84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25</a:t>
            </a:fld>
            <a:endParaRPr lang="de-DE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AD9CD56-F939-A3BF-11A8-E319DBAD36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286265"/>
              </p:ext>
            </p:extLst>
          </p:nvPr>
        </p:nvGraphicFramePr>
        <p:xfrm>
          <a:off x="5257800" y="914400"/>
          <a:ext cx="327660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2200">
                  <a:extLst>
                    <a:ext uri="{9D8B030D-6E8A-4147-A177-3AD203B41FA5}">
                      <a16:colId xmlns:a16="http://schemas.microsoft.com/office/drawing/2014/main" val="644036451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3081869840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3031566691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A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B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A ∧ B</a:t>
                      </a:r>
                      <a:endParaRPr lang="de-DE" sz="2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28843279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26010744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de-DE" sz="22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2728534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de-DE" sz="22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60492110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de-DE" sz="22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0768742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6EB3368-FA2C-6C6E-CD56-EAF657C8A7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509089"/>
              </p:ext>
            </p:extLst>
          </p:nvPr>
        </p:nvGraphicFramePr>
        <p:xfrm>
          <a:off x="5181600" y="3733800"/>
          <a:ext cx="327660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2200">
                  <a:extLst>
                    <a:ext uri="{9D8B030D-6E8A-4147-A177-3AD203B41FA5}">
                      <a16:colId xmlns:a16="http://schemas.microsoft.com/office/drawing/2014/main" val="644036451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3081869840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3031566691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A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B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A ∨ B</a:t>
                      </a:r>
                      <a:endParaRPr lang="de-DE" sz="2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28843279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26010744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2728534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60492110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de-DE" sz="22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07687425"/>
                  </a:ext>
                </a:extLst>
              </a:tr>
            </a:tbl>
          </a:graphicData>
        </a:graphic>
      </p:graphicFrame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B33763F-38E5-4ED6-13BC-1247B882C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1843174229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5E748-1953-5934-BD89-2428C9B5D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AB026-3409-D6D0-C672-2D6F65E12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Wahrheitstafeln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FC64B-9237-88D8-879B-D461DCC16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/>
              <a:t>Wahrheitstafel für (materielle) </a:t>
            </a:r>
            <a:r>
              <a:rPr lang="en-US" b="1"/>
              <a:t>Implikation:</a:t>
            </a:r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/>
              <a:t>Aber warum nicht so?</a:t>
            </a:r>
          </a:p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9A9127-2C0A-CC81-3A12-FBC57B9A9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26</a:t>
            </a:fld>
            <a:endParaRPr lang="de-DE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8ED3B73-80FE-08A5-3DE3-696895186F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398363"/>
              </p:ext>
            </p:extLst>
          </p:nvPr>
        </p:nvGraphicFramePr>
        <p:xfrm>
          <a:off x="5257800" y="1447800"/>
          <a:ext cx="327660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2200">
                  <a:extLst>
                    <a:ext uri="{9D8B030D-6E8A-4147-A177-3AD203B41FA5}">
                      <a16:colId xmlns:a16="http://schemas.microsoft.com/office/drawing/2014/main" val="644036451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3081869840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3031566691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A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B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A </a:t>
                      </a:r>
                      <a:r>
                        <a:rPr lang="en-US" sz="2200"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→</a:t>
                      </a:r>
                      <a:r>
                        <a:rPr lang="en-US" sz="2200"/>
                        <a:t> B</a:t>
                      </a:r>
                      <a:endParaRPr lang="de-DE" sz="2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28843279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26010744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de-DE" sz="22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2728534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60492110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0768742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CB98D4A-10E1-35E1-F5C7-212A7376F0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3895"/>
              </p:ext>
            </p:extLst>
          </p:nvPr>
        </p:nvGraphicFramePr>
        <p:xfrm>
          <a:off x="5257800" y="3962400"/>
          <a:ext cx="327660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2200">
                  <a:extLst>
                    <a:ext uri="{9D8B030D-6E8A-4147-A177-3AD203B41FA5}">
                      <a16:colId xmlns:a16="http://schemas.microsoft.com/office/drawing/2014/main" val="644036451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3081869840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3031566691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A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B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A ∨ B</a:t>
                      </a:r>
                      <a:endParaRPr lang="de-DE" sz="2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28843279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26010744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2728534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de-DE" sz="22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60492110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de-DE" sz="22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07687425"/>
                  </a:ext>
                </a:extLst>
              </a:tr>
            </a:tbl>
          </a:graphicData>
        </a:graphic>
      </p:graphicFrame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B26AC85-982F-387C-86FD-4F8E0EABE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2856709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5CE3A-B395-6F3D-1A60-A8FF5430A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BDC30-B6B6-5556-A0F6-5AB99F3D3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Wahrheitstafeln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AB77D-940A-73B3-9CAC-EDCEA0DD7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(1)	Wenn Maria auf </a:t>
            </a:r>
            <a:r>
              <a:rPr lang="en-US" dirty="0" err="1"/>
              <a:t>Besuch</a:t>
            </a:r>
            <a:r>
              <a:rPr lang="en-US" dirty="0"/>
              <a:t> </a:t>
            </a:r>
            <a:r>
              <a:rPr lang="en-US" dirty="0" err="1"/>
              <a:t>kommt</a:t>
            </a:r>
            <a:r>
              <a:rPr lang="en-US" dirty="0"/>
              <a:t>, </a:t>
            </a:r>
            <a:r>
              <a:rPr lang="en-US" dirty="0" err="1"/>
              <a:t>koche</a:t>
            </a:r>
            <a:r>
              <a:rPr lang="en-US" dirty="0"/>
              <a:t> ich Schnitzel.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(1) </a:t>
            </a:r>
            <a:r>
              <a:rPr lang="en-US" dirty="0" err="1"/>
              <a:t>kann</a:t>
            </a:r>
            <a:r>
              <a:rPr lang="en-US" dirty="0"/>
              <a:t> man </a:t>
            </a:r>
            <a:r>
              <a:rPr lang="en-US" dirty="0" err="1"/>
              <a:t>sich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 </a:t>
            </a:r>
            <a:r>
              <a:rPr lang="en-US" dirty="0" err="1"/>
              <a:t>Versprechen</a:t>
            </a:r>
            <a:br>
              <a:rPr lang="en-US" dirty="0"/>
            </a:br>
            <a:r>
              <a:rPr lang="en-US" dirty="0" err="1"/>
              <a:t>vorstellen</a:t>
            </a:r>
            <a:r>
              <a:rPr lang="en-US" dirty="0"/>
              <a:t>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 err="1"/>
              <a:t>Nehmen</a:t>
            </a:r>
            <a:r>
              <a:rPr lang="en-US" dirty="0"/>
              <a:t> </a:t>
            </a:r>
            <a:r>
              <a:rPr lang="en-US" dirty="0" err="1"/>
              <a:t>wir</a:t>
            </a:r>
            <a:r>
              <a:rPr lang="en-US" dirty="0"/>
              <a:t> an, Maria </a:t>
            </a:r>
            <a:r>
              <a:rPr lang="en-US" dirty="0" err="1"/>
              <a:t>kommt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aber</a:t>
            </a:r>
            <a:r>
              <a:rPr lang="en-US" dirty="0"/>
              <a:t> ich </a:t>
            </a:r>
            <a:r>
              <a:rPr lang="en-US" dirty="0" err="1"/>
              <a:t>koche</a:t>
            </a:r>
            <a:r>
              <a:rPr lang="en-US" dirty="0"/>
              <a:t> </a:t>
            </a:r>
            <a:r>
              <a:rPr lang="en-US" dirty="0" err="1"/>
              <a:t>trotzdem</a:t>
            </a:r>
            <a:r>
              <a:rPr lang="en-US" dirty="0"/>
              <a:t> Schnitzel.</a:t>
            </a:r>
          </a:p>
          <a:p>
            <a:pPr marL="342900" indent="-342900">
              <a:spcBef>
                <a:spcPts val="1400"/>
              </a:spcBef>
              <a:buFont typeface="Wingdings" panose="05000000000000000000" pitchFamily="2" charset="2"/>
              <a:buChar char="§"/>
            </a:pPr>
            <a:r>
              <a:rPr lang="en-US" dirty="0"/>
              <a:t>In </a:t>
            </a:r>
            <a:r>
              <a:rPr lang="en-US" dirty="0" err="1"/>
              <a:t>diesem</a:t>
            </a:r>
            <a:r>
              <a:rPr lang="en-US" dirty="0"/>
              <a:t> Fall </a:t>
            </a:r>
            <a:r>
              <a:rPr lang="en-US" dirty="0" err="1"/>
              <a:t>habe</a:t>
            </a:r>
            <a:r>
              <a:rPr lang="en-US" dirty="0"/>
              <a:t> ich </a:t>
            </a:r>
            <a:r>
              <a:rPr lang="en-US" dirty="0" err="1"/>
              <a:t>mein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Versprechen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gebrochen</a:t>
            </a:r>
            <a:r>
              <a:rPr lang="en-US" dirty="0"/>
              <a:t>.</a:t>
            </a:r>
          </a:p>
          <a:p>
            <a:pPr marL="342900" indent="-342900">
              <a:spcBef>
                <a:spcPts val="1400"/>
              </a:spcBef>
              <a:buFont typeface="Wingdings" panose="05000000000000000000" pitchFamily="2" charset="2"/>
              <a:buChar char="§"/>
            </a:pPr>
            <a:r>
              <a:rPr lang="en-US" dirty="0"/>
              <a:t>(1) </a:t>
            </a:r>
            <a:r>
              <a:rPr lang="en-US" dirty="0" err="1"/>
              <a:t>ist</a:t>
            </a:r>
            <a:r>
              <a:rPr lang="en-US" dirty="0"/>
              <a:t> also </a:t>
            </a:r>
            <a:r>
              <a:rPr lang="en-US" dirty="0" err="1"/>
              <a:t>wahr</a:t>
            </a:r>
            <a:r>
              <a:rPr lang="en-US" dirty="0"/>
              <a:t>! </a:t>
            </a:r>
          </a:p>
          <a:p>
            <a:pPr marL="342900" indent="-342900">
              <a:spcBef>
                <a:spcPts val="1400"/>
              </a:spcBef>
              <a:buFont typeface="Wingdings" panose="05000000000000000000" pitchFamily="2" charset="2"/>
              <a:buChar char="§"/>
            </a:pPr>
            <a:r>
              <a:rPr lang="en-US" dirty="0"/>
              <a:t>Dies </a:t>
            </a:r>
            <a:r>
              <a:rPr lang="en-US" dirty="0" err="1"/>
              <a:t>wird</a:t>
            </a:r>
            <a:r>
              <a:rPr lang="en-US" dirty="0"/>
              <a:t> </a:t>
            </a:r>
            <a:r>
              <a:rPr lang="en-US" dirty="0" err="1"/>
              <a:t>nur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die </a:t>
            </a:r>
            <a:r>
              <a:rPr lang="en-US" dirty="0" err="1"/>
              <a:t>obere</a:t>
            </a:r>
            <a:r>
              <a:rPr lang="en-US" dirty="0"/>
              <a:t> Tafel </a:t>
            </a:r>
            <a:br>
              <a:rPr lang="en-US" dirty="0"/>
            </a:br>
            <a:r>
              <a:rPr lang="en-US" dirty="0" err="1"/>
              <a:t>erfasst</a:t>
            </a:r>
            <a:r>
              <a:rPr lang="en-US" dirty="0"/>
              <a:t>.</a:t>
            </a:r>
          </a:p>
          <a:p>
            <a:pPr marL="342900" indent="-342900">
              <a:spcBef>
                <a:spcPts val="1400"/>
              </a:spcBef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DCE743-6F93-8801-51CD-983B3ADCA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27</a:t>
            </a:fld>
            <a:endParaRPr lang="de-DE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F8DCEA1-5EBB-FC20-23B9-E4AFED6AE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313715"/>
              </p:ext>
            </p:extLst>
          </p:nvPr>
        </p:nvGraphicFramePr>
        <p:xfrm>
          <a:off x="6096000" y="1447800"/>
          <a:ext cx="281940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9800">
                  <a:extLst>
                    <a:ext uri="{9D8B030D-6E8A-4147-A177-3AD203B41FA5}">
                      <a16:colId xmlns:a16="http://schemas.microsoft.com/office/drawing/2014/main" val="644036451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081869840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031566691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A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B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A </a:t>
                      </a:r>
                      <a:r>
                        <a:rPr lang="en-US" sz="2200"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→</a:t>
                      </a:r>
                      <a:r>
                        <a:rPr lang="en-US" sz="2200"/>
                        <a:t> B</a:t>
                      </a:r>
                      <a:endParaRPr lang="de-DE" sz="2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28843279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</a:t>
                      </a:r>
                      <a:endParaRPr lang="de-DE" sz="2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26010744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</a:t>
                      </a:r>
                      <a:endParaRPr lang="de-DE" sz="2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de-DE" sz="22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2728534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</a:t>
                      </a:r>
                      <a:endParaRPr lang="de-DE" sz="2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</a:t>
                      </a:r>
                      <a:endParaRPr lang="de-DE" sz="2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60492110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</a:t>
                      </a:r>
                      <a:endParaRPr lang="de-DE" sz="2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0768742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CE91CB5-C317-5CB4-E433-0BAA6AEAE5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993411"/>
              </p:ext>
            </p:extLst>
          </p:nvPr>
        </p:nvGraphicFramePr>
        <p:xfrm>
          <a:off x="6096000" y="3962400"/>
          <a:ext cx="281940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9800">
                  <a:extLst>
                    <a:ext uri="{9D8B030D-6E8A-4147-A177-3AD203B41FA5}">
                      <a16:colId xmlns:a16="http://schemas.microsoft.com/office/drawing/2014/main" val="644036451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081869840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03156669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A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B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A ∨ B</a:t>
                      </a:r>
                      <a:endParaRPr lang="de-DE" sz="2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2884327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</a:t>
                      </a:r>
                      <a:endParaRPr lang="de-DE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2601074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272853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de-DE" sz="22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6049211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</a:t>
                      </a:r>
                      <a:endParaRPr lang="de-DE" sz="22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de-DE" sz="2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0768742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14D6675-7AB3-60BB-BA71-6BD31F0E9AAB}"/>
              </a:ext>
            </a:extLst>
          </p:cNvPr>
          <p:cNvSpPr txBox="1"/>
          <p:nvPr/>
        </p:nvSpPr>
        <p:spPr>
          <a:xfrm>
            <a:off x="2133600" y="5152072"/>
            <a:ext cx="343501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400"/>
              </a:spcBef>
            </a:pPr>
            <a:r>
              <a:rPr lang="en-US" sz="1800" i="1" dirty="0"/>
              <a:t>Hinweis:</a:t>
            </a:r>
            <a:r>
              <a:rPr lang="en-US" sz="1800" dirty="0"/>
              <a:t> Man </a:t>
            </a:r>
            <a:r>
              <a:rPr lang="en-US" sz="1800" dirty="0" err="1"/>
              <a:t>nennt</a:t>
            </a:r>
            <a:r>
              <a:rPr lang="en-US" sz="1800" dirty="0"/>
              <a:t> die </a:t>
            </a:r>
            <a:r>
              <a:rPr lang="en-US" sz="1800" dirty="0" err="1"/>
              <a:t>Tatsache</a:t>
            </a:r>
            <a:r>
              <a:rPr lang="en-US" sz="1800" dirty="0"/>
              <a:t>, </a:t>
            </a:r>
            <a:r>
              <a:rPr lang="en-US" sz="1800" dirty="0" err="1"/>
              <a:t>dass</a:t>
            </a:r>
            <a:r>
              <a:rPr lang="en-US" sz="1800" dirty="0"/>
              <a:t> </a:t>
            </a:r>
            <a:r>
              <a:rPr lang="en-US" sz="1800" dirty="0" err="1"/>
              <a:t>aus</a:t>
            </a:r>
            <a:r>
              <a:rPr lang="en-US" sz="1800" dirty="0"/>
              <a:t> dem </a:t>
            </a:r>
            <a:r>
              <a:rPr lang="en-US" sz="1800" dirty="0" err="1"/>
              <a:t>Falschen</a:t>
            </a:r>
            <a:r>
              <a:rPr lang="en-US" sz="1800" dirty="0"/>
              <a:t> immer das </a:t>
            </a:r>
            <a:r>
              <a:rPr lang="en-US" sz="1800" dirty="0" err="1"/>
              <a:t>Wahre</a:t>
            </a:r>
            <a:r>
              <a:rPr lang="en-US" sz="1800" dirty="0"/>
              <a:t> </a:t>
            </a:r>
            <a:r>
              <a:rPr lang="en-US" sz="1800" dirty="0" err="1"/>
              <a:t>folgt</a:t>
            </a:r>
            <a:r>
              <a:rPr lang="en-US" sz="1800" dirty="0"/>
              <a:t> </a:t>
            </a:r>
            <a:r>
              <a:rPr lang="en-US" sz="1800" dirty="0" err="1"/>
              <a:t>auch</a:t>
            </a:r>
            <a:r>
              <a:rPr lang="en-US" sz="1800" dirty="0"/>
              <a:t> </a:t>
            </a:r>
            <a:r>
              <a:rPr lang="en-US" sz="1800" i="1" dirty="0"/>
              <a:t>ex </a:t>
            </a:r>
            <a:r>
              <a:rPr lang="en-US" sz="1800" i="1" dirty="0" err="1"/>
              <a:t>falso</a:t>
            </a:r>
            <a:r>
              <a:rPr lang="en-US" sz="1800" i="1" dirty="0"/>
              <a:t> quodlibet </a:t>
            </a:r>
            <a:r>
              <a:rPr lang="en-US" sz="1800" dirty="0"/>
              <a:t>(</a:t>
            </a:r>
            <a:r>
              <a:rPr lang="en-US" sz="1800" dirty="0" err="1"/>
              <a:t>lat</a:t>
            </a:r>
            <a:r>
              <a:rPr lang="en-US" sz="1800" dirty="0"/>
              <a:t>: </a:t>
            </a:r>
            <a:r>
              <a:rPr lang="en-US" dirty="0"/>
              <a:t>‘</a:t>
            </a:r>
            <a:r>
              <a:rPr lang="en-US" sz="1800" dirty="0" err="1"/>
              <a:t>aus</a:t>
            </a:r>
            <a:r>
              <a:rPr lang="en-US" sz="1800" dirty="0"/>
              <a:t> dem </a:t>
            </a:r>
            <a:r>
              <a:rPr lang="en-US" sz="1800" dirty="0" err="1"/>
              <a:t>falschen</a:t>
            </a:r>
            <a:r>
              <a:rPr lang="en-US" sz="1800" dirty="0"/>
              <a:t> </a:t>
            </a:r>
            <a:r>
              <a:rPr lang="en-US" sz="1800" dirty="0" err="1"/>
              <a:t>folgt</a:t>
            </a:r>
            <a:r>
              <a:rPr lang="en-US" sz="1800" dirty="0"/>
              <a:t> </a:t>
            </a:r>
            <a:r>
              <a:rPr lang="en-US" sz="1800" dirty="0" err="1"/>
              <a:t>beliebiges</a:t>
            </a:r>
            <a:r>
              <a:rPr lang="en-US" sz="1800" dirty="0"/>
              <a:t>’)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11A614F-1215-5917-24BA-62E69B1DB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15995343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9F8BF-AB33-0820-0D11-BAACBA2F8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Kompositionalität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2E3D9-CC5F-43CC-C53F-96BF4F0B3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u="sng" dirty="0"/>
              <a:t>Beobachtung.</a:t>
            </a:r>
            <a:r>
              <a:rPr lang="de-DE" dirty="0"/>
              <a:t> Die Bedeutung eines komplexen Ausdrucks (Satzes) wird </a:t>
            </a:r>
            <a:r>
              <a:rPr lang="de-DE" b="1" dirty="0"/>
              <a:t>systematisch</a:t>
            </a:r>
            <a:r>
              <a:rPr lang="de-DE" dirty="0"/>
              <a:t> aus den Bedeutungen der unmittelbaren Teile abgeleitet.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 dirty="0"/>
              <a:t>Dies wird durch das </a:t>
            </a:r>
            <a:r>
              <a:rPr lang="de-DE" b="1" dirty="0">
                <a:solidFill>
                  <a:srgbClr val="FF0000"/>
                </a:solidFill>
              </a:rPr>
              <a:t>Kompositionalitätsprinzip</a:t>
            </a:r>
            <a:r>
              <a:rPr lang="de-DE" dirty="0"/>
              <a:t> beschrieben:</a:t>
            </a:r>
            <a:endParaRPr lang="de-DE" sz="2000" dirty="0">
              <a:latin typeface="ArborWin" panose="000004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err="1"/>
              <a:t>Kompositionalität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der </a:t>
            </a:r>
            <a:r>
              <a:rPr lang="en-US" dirty="0" err="1"/>
              <a:t>wichtigsten</a:t>
            </a:r>
            <a:r>
              <a:rPr lang="en-US" dirty="0"/>
              <a:t> </a:t>
            </a:r>
            <a:r>
              <a:rPr lang="en-US" dirty="0" err="1"/>
              <a:t>methodologischen</a:t>
            </a:r>
            <a:r>
              <a:rPr lang="en-US" dirty="0"/>
              <a:t> Annahmen in der </a:t>
            </a:r>
            <a:r>
              <a:rPr lang="en-US" dirty="0" err="1"/>
              <a:t>Semantik</a:t>
            </a:r>
            <a:r>
              <a:rPr lang="en-US" dirty="0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Eine </a:t>
            </a:r>
            <a:r>
              <a:rPr lang="en-US" dirty="0" err="1"/>
              <a:t>semantische</a:t>
            </a:r>
            <a:r>
              <a:rPr lang="en-US" dirty="0"/>
              <a:t> </a:t>
            </a:r>
            <a:r>
              <a:rPr lang="en-US" dirty="0" err="1"/>
              <a:t>Analyse</a:t>
            </a:r>
            <a:r>
              <a:rPr lang="en-US" dirty="0"/>
              <a:t>, die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kompositional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, </a:t>
            </a:r>
            <a:r>
              <a:rPr lang="en-US" dirty="0" err="1"/>
              <a:t>erklärt</a:t>
            </a:r>
            <a:r>
              <a:rPr lang="en-US" dirty="0"/>
              <a:t> </a:t>
            </a:r>
            <a:r>
              <a:rPr lang="en-US" dirty="0" err="1"/>
              <a:t>nichts</a:t>
            </a:r>
            <a:r>
              <a:rPr lang="en-US" dirty="0"/>
              <a:t>!</a:t>
            </a:r>
          </a:p>
          <a:p>
            <a:endParaRPr lang="en-US" dirty="0"/>
          </a:p>
          <a:p>
            <a:endParaRPr lang="de-D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5301E4-9A42-E8D5-CC65-893E47644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28</a:t>
            </a:fld>
            <a:endParaRPr lang="de-DE"/>
          </a:p>
        </p:txBody>
      </p:sp>
      <p:sp>
        <p:nvSpPr>
          <p:cNvPr id="6" name="Rounded Rectangle 13">
            <a:extLst>
              <a:ext uri="{FF2B5EF4-FFF2-40B4-BE49-F238E27FC236}">
                <a16:creationId xmlns:a16="http://schemas.microsoft.com/office/drawing/2014/main" id="{4CDEA2DA-E342-DD38-4B81-2784C538CF49}"/>
              </a:ext>
            </a:extLst>
          </p:cNvPr>
          <p:cNvSpPr/>
          <p:nvPr/>
        </p:nvSpPr>
        <p:spPr>
          <a:xfrm>
            <a:off x="661416" y="2845872"/>
            <a:ext cx="8101584" cy="187852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347663">
              <a:tabLst>
                <a:tab pos="342900" algn="l"/>
                <a:tab pos="627063" algn="l"/>
                <a:tab pos="804863" algn="l"/>
                <a:tab pos="1030288" algn="l"/>
                <a:tab pos="1317625" algn="l"/>
                <a:tab pos="1541463" algn="l"/>
                <a:tab pos="1774825" algn="l"/>
                <a:tab pos="2401888" algn="l"/>
                <a:tab pos="2913063" algn="l"/>
                <a:tab pos="3200400" algn="l"/>
                <a:tab pos="3541713" algn="l"/>
                <a:tab pos="4230688" algn="l"/>
              </a:tabLst>
            </a:pPr>
            <a:r>
              <a:rPr lang="de-DE" sz="2400" b="1">
                <a:solidFill>
                  <a:schemeClr val="tx1"/>
                </a:solidFill>
                <a:sym typeface="WP MathA" panose="05010101010101010101" pitchFamily="2" charset="2"/>
              </a:rPr>
              <a:t>Kompositionalitätsprinzip</a:t>
            </a:r>
            <a:r>
              <a:rPr lang="de-DE" sz="2000" b="1" i="1">
                <a:solidFill>
                  <a:schemeClr val="tx1"/>
                </a:solidFill>
                <a:sym typeface="WP MathA" panose="05010101010101010101" pitchFamily="2" charset="2"/>
              </a:rPr>
              <a:t> </a:t>
            </a:r>
            <a:r>
              <a:rPr lang="de-DE">
                <a:solidFill>
                  <a:schemeClr val="tx1"/>
                </a:solidFill>
                <a:sym typeface="WP MathA" panose="05010101010101010101" pitchFamily="2" charset="2"/>
              </a:rPr>
              <a:t>(Gottlob Frege, 1848 - 1925)</a:t>
            </a:r>
            <a:endParaRPr lang="de-DE" b="1" i="1">
              <a:solidFill>
                <a:schemeClr val="tx1"/>
              </a:solidFill>
              <a:sym typeface="WP MathA" panose="05010101010101010101" pitchFamily="2" charset="2"/>
            </a:endParaRPr>
          </a:p>
          <a:p>
            <a:pPr marL="347663">
              <a:spcBef>
                <a:spcPts val="200"/>
              </a:spcBef>
              <a:tabLst>
                <a:tab pos="342900" algn="l"/>
                <a:tab pos="627063" algn="l"/>
                <a:tab pos="804863" algn="l"/>
                <a:tab pos="1030288" algn="l"/>
                <a:tab pos="1317625" algn="l"/>
                <a:tab pos="1541463" algn="l"/>
                <a:tab pos="1774825" algn="l"/>
                <a:tab pos="2401888" algn="l"/>
                <a:tab pos="2913063" algn="l"/>
                <a:tab pos="3200400" algn="l"/>
                <a:tab pos="3541713" algn="l"/>
                <a:tab pos="4230688" algn="l"/>
              </a:tabLst>
            </a:pPr>
            <a:r>
              <a:rPr lang="de-DE" sz="2400">
                <a:solidFill>
                  <a:schemeClr val="tx1"/>
                </a:solidFill>
                <a:sym typeface="WP MathA" panose="05010101010101010101" pitchFamily="2" charset="2"/>
              </a:rPr>
              <a:t>Die Bedeutung eines jeden komplexen Ausdrucks folgt aus </a:t>
            </a:r>
          </a:p>
          <a:p>
            <a:pPr marL="347663">
              <a:spcBef>
                <a:spcPts val="400"/>
              </a:spcBef>
              <a:tabLst>
                <a:tab pos="342900" algn="l"/>
                <a:tab pos="627063" algn="l"/>
                <a:tab pos="804863" algn="l"/>
                <a:tab pos="1030288" algn="l"/>
                <a:tab pos="1317625" algn="l"/>
                <a:tab pos="1541463" algn="l"/>
                <a:tab pos="1774825" algn="l"/>
                <a:tab pos="2401888" algn="l"/>
                <a:tab pos="2913063" algn="l"/>
                <a:tab pos="3200400" algn="l"/>
                <a:tab pos="3541713" algn="l"/>
                <a:tab pos="4230688" algn="l"/>
              </a:tabLst>
            </a:pPr>
            <a:r>
              <a:rPr lang="de-DE" sz="2400">
                <a:solidFill>
                  <a:schemeClr val="tx1"/>
                </a:solidFill>
                <a:sym typeface="WP MathA" panose="05010101010101010101" pitchFamily="2" charset="2"/>
              </a:rPr>
              <a:t>	(i)		den </a:t>
            </a:r>
            <a:r>
              <a:rPr lang="de-DE" sz="2400" b="1" i="1">
                <a:solidFill>
                  <a:schemeClr val="tx1"/>
                </a:solidFill>
                <a:sym typeface="WP MathA" panose="05010101010101010101" pitchFamily="2" charset="2"/>
              </a:rPr>
              <a:t>Bedeutungen seiner Teile </a:t>
            </a:r>
            <a:r>
              <a:rPr lang="de-DE" sz="2400">
                <a:solidFill>
                  <a:schemeClr val="tx1"/>
                </a:solidFill>
                <a:sym typeface="WP MathA" panose="05010101010101010101" pitchFamily="2" charset="2"/>
              </a:rPr>
              <a:t>und </a:t>
            </a:r>
          </a:p>
          <a:p>
            <a:pPr marL="347663">
              <a:spcBef>
                <a:spcPts val="400"/>
              </a:spcBef>
              <a:tabLst>
                <a:tab pos="342900" algn="l"/>
                <a:tab pos="627063" algn="l"/>
                <a:tab pos="804863" algn="l"/>
                <a:tab pos="1030288" algn="l"/>
                <a:tab pos="1317625" algn="l"/>
                <a:tab pos="1541463" algn="l"/>
                <a:tab pos="1774825" algn="l"/>
                <a:tab pos="2401888" algn="l"/>
                <a:tab pos="2913063" algn="l"/>
                <a:tab pos="3200400" algn="l"/>
                <a:tab pos="3541713" algn="l"/>
                <a:tab pos="4230688" algn="l"/>
              </a:tabLst>
            </a:pPr>
            <a:r>
              <a:rPr lang="de-DE" sz="2400">
                <a:solidFill>
                  <a:schemeClr val="tx1"/>
                </a:solidFill>
                <a:sym typeface="WP MathA" panose="05010101010101010101" pitchFamily="2" charset="2"/>
              </a:rPr>
              <a:t>	(ii)		der </a:t>
            </a:r>
            <a:r>
              <a:rPr lang="de-DE" sz="2400" b="1" i="1">
                <a:solidFill>
                  <a:schemeClr val="tx1"/>
                </a:solidFill>
                <a:sym typeface="WP MathA" panose="05010101010101010101" pitchFamily="2" charset="2"/>
              </a:rPr>
              <a:t>Art deren Verbindung</a:t>
            </a:r>
            <a:r>
              <a:rPr lang="de-DE" sz="2400">
                <a:solidFill>
                  <a:schemeClr val="tx1"/>
                </a:solidFill>
                <a:sym typeface="WP MathA" panose="05010101010101010101" pitchFamily="2" charset="2"/>
              </a:rPr>
              <a:t>. 		</a:t>
            </a:r>
            <a:endParaRPr lang="en-US" sz="2400" b="1">
              <a:solidFill>
                <a:schemeClr val="tx1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780E5E0-3046-98E5-7808-140EF3641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18734113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2750B-7DEC-C9E9-0F69-3D2AB33B4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Fahrplan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0338F-80EC-453B-5EE1-728D2B8D4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i="1" dirty="0"/>
              <a:t>Bisher</a:t>
            </a:r>
            <a:r>
              <a:rPr lang="en-US" dirty="0"/>
              <a:t>: </a:t>
            </a:r>
            <a:r>
              <a:rPr lang="en-US" dirty="0" err="1"/>
              <a:t>kompositionale</a:t>
            </a:r>
            <a:r>
              <a:rPr lang="en-US" dirty="0"/>
              <a:t> </a:t>
            </a:r>
            <a:r>
              <a:rPr lang="en-US" dirty="0" err="1"/>
              <a:t>Analyse</a:t>
            </a:r>
            <a:r>
              <a:rPr lang="en-US" dirty="0"/>
              <a:t> von </a:t>
            </a:r>
            <a:r>
              <a:rPr lang="en-US" dirty="0" err="1"/>
              <a:t>Ausdrücken</a:t>
            </a:r>
            <a:r>
              <a:rPr lang="en-US" dirty="0"/>
              <a:t>, in </a:t>
            </a:r>
            <a:r>
              <a:rPr lang="en-US" dirty="0" err="1"/>
              <a:t>denen</a:t>
            </a:r>
            <a:r>
              <a:rPr lang="en-US" dirty="0"/>
              <a:t> </a:t>
            </a:r>
            <a:r>
              <a:rPr lang="en-US" dirty="0" err="1"/>
              <a:t>einfache</a:t>
            </a:r>
            <a:r>
              <a:rPr lang="en-US" dirty="0"/>
              <a:t> </a:t>
            </a:r>
            <a:r>
              <a:rPr lang="en-US" dirty="0" err="1"/>
              <a:t>Sätze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komplexen</a:t>
            </a:r>
            <a:r>
              <a:rPr lang="en-US" dirty="0"/>
              <a:t> </a:t>
            </a:r>
            <a:r>
              <a:rPr lang="en-US" dirty="0" err="1"/>
              <a:t>Sätzen</a:t>
            </a:r>
            <a:r>
              <a:rPr lang="en-US" dirty="0"/>
              <a:t> </a:t>
            </a:r>
            <a:r>
              <a:rPr lang="en-US" dirty="0" err="1"/>
              <a:t>verbunden</a:t>
            </a:r>
            <a:r>
              <a:rPr lang="en-US" dirty="0"/>
              <a:t> </a:t>
            </a:r>
            <a:r>
              <a:rPr lang="en-US" dirty="0" err="1"/>
              <a:t>werden</a:t>
            </a:r>
            <a:r>
              <a:rPr lang="en-US" dirty="0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i="1" dirty="0"/>
              <a:t>Was </a:t>
            </a:r>
            <a:r>
              <a:rPr lang="en-US" i="1" dirty="0" err="1"/>
              <a:t>folgt</a:t>
            </a:r>
            <a:r>
              <a:rPr lang="en-US" dirty="0"/>
              <a:t>: </a:t>
            </a:r>
            <a:r>
              <a:rPr lang="en-US" dirty="0" err="1"/>
              <a:t>kompositionale</a:t>
            </a:r>
            <a:r>
              <a:rPr lang="en-US" dirty="0"/>
              <a:t> </a:t>
            </a:r>
            <a:r>
              <a:rPr lang="en-US" dirty="0" err="1"/>
              <a:t>Analyse</a:t>
            </a:r>
            <a:r>
              <a:rPr lang="en-US" dirty="0"/>
              <a:t> von </a:t>
            </a:r>
            <a:r>
              <a:rPr lang="en-US" dirty="0" err="1"/>
              <a:t>Sätzen</a:t>
            </a:r>
            <a:r>
              <a:rPr lang="en-US" dirty="0"/>
              <a:t>. Was </a:t>
            </a:r>
            <a:r>
              <a:rPr lang="en-US" dirty="0" err="1"/>
              <a:t>ist</a:t>
            </a:r>
            <a:r>
              <a:rPr lang="en-US" dirty="0"/>
              <a:t> der </a:t>
            </a:r>
            <a:r>
              <a:rPr lang="en-US" dirty="0" err="1"/>
              <a:t>Bedeutungsbeitrag</a:t>
            </a:r>
            <a:r>
              <a:rPr lang="en-US" dirty="0"/>
              <a:t> der </a:t>
            </a:r>
            <a:r>
              <a:rPr lang="en-US" dirty="0" err="1"/>
              <a:t>einzelnen</a:t>
            </a:r>
            <a:r>
              <a:rPr lang="en-US" dirty="0"/>
              <a:t> </a:t>
            </a:r>
            <a:r>
              <a:rPr lang="en-US" dirty="0" err="1"/>
              <a:t>Teile</a:t>
            </a:r>
            <a:r>
              <a:rPr lang="en-US" dirty="0"/>
              <a:t> (</a:t>
            </a:r>
            <a:r>
              <a:rPr lang="en-US" dirty="0" err="1"/>
              <a:t>Prädikate</a:t>
            </a:r>
            <a:r>
              <a:rPr lang="en-US" dirty="0"/>
              <a:t>, </a:t>
            </a:r>
            <a:r>
              <a:rPr lang="en-US" dirty="0" err="1"/>
              <a:t>Argumente</a:t>
            </a:r>
            <a:r>
              <a:rPr lang="en-US" dirty="0"/>
              <a:t>)?</a:t>
            </a:r>
            <a:endParaRPr lang="de-D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C5B32D-C223-6D14-3F46-2896AA976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29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72D31-F336-F56E-E4C1-443237525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8313116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19150"/>
          </a:xfrm>
        </p:spPr>
        <p:txBody>
          <a:bodyPr/>
          <a:lstStyle/>
          <a:p>
            <a:r>
              <a:rPr lang="en-US"/>
              <a:t>(Eine) Kleinste Einheit: Namen</a:t>
            </a:r>
            <a:endParaRPr lang="de-AT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5029200"/>
          </a:xfrm>
        </p:spPr>
        <p:txBody>
          <a:bodyPr/>
          <a:lstStyle/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de-AT" noProof="0" dirty="0"/>
              <a:t>Die </a:t>
            </a:r>
            <a:r>
              <a:rPr lang="de-AT" b="1" noProof="0" dirty="0">
                <a:solidFill>
                  <a:srgbClr val="FF0000"/>
                </a:solidFill>
              </a:rPr>
              <a:t>Denotation</a:t>
            </a:r>
            <a:r>
              <a:rPr lang="de-AT" noProof="0" dirty="0"/>
              <a:t> </a:t>
            </a:r>
            <a:r>
              <a:rPr lang="de-AT" noProof="0"/>
              <a:t>eines Namens ist </a:t>
            </a:r>
            <a:r>
              <a:rPr lang="de-AT" noProof="0" dirty="0"/>
              <a:t>das </a:t>
            </a:r>
            <a:r>
              <a:rPr lang="de-AT" b="1" noProof="0" dirty="0"/>
              <a:t>Individuum</a:t>
            </a:r>
            <a:r>
              <a:rPr lang="de-AT" noProof="0" dirty="0"/>
              <a:t>, das diesen Namen trägt:</a:t>
            </a:r>
          </a:p>
          <a:p>
            <a:pPr marL="0" indent="0">
              <a:spcBef>
                <a:spcPts val="0"/>
              </a:spcBef>
            </a:pPr>
            <a:endParaRPr lang="de-AT" noProof="0" dirty="0"/>
          </a:p>
          <a:p>
            <a:pPr marL="0" indent="0">
              <a:spcBef>
                <a:spcPts val="0"/>
              </a:spcBef>
            </a:pPr>
            <a:r>
              <a:rPr lang="de-AT" noProof="0" dirty="0">
                <a:solidFill>
                  <a:prstClr val="black"/>
                </a:solidFill>
              </a:rPr>
              <a:t>(1)		Ada Lovelace    =	</a:t>
            </a:r>
          </a:p>
          <a:p>
            <a:pPr lvl="0" defTabSz="942975">
              <a:spcBef>
                <a:spcPts val="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endParaRPr lang="de-AT" noProof="0" dirty="0">
              <a:solidFill>
                <a:prstClr val="black"/>
              </a:solidFill>
            </a:endParaRPr>
          </a:p>
          <a:p>
            <a:pPr lvl="0" defTabSz="942975">
              <a:spcBef>
                <a:spcPts val="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endParaRPr lang="de-AT" noProof="0" dirty="0">
              <a:solidFill>
                <a:prstClr val="black"/>
              </a:solidFill>
            </a:endParaRPr>
          </a:p>
          <a:p>
            <a:pPr lvl="0" defTabSz="942975">
              <a:spcBef>
                <a:spcPts val="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endParaRPr lang="de-AT" noProof="0" dirty="0">
              <a:solidFill>
                <a:prstClr val="black"/>
              </a:solidFill>
            </a:endParaRPr>
          </a:p>
          <a:p>
            <a:pPr lvl="0" defTabSz="942975">
              <a:spcBef>
                <a:spcPts val="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endParaRPr lang="de-AT" noProof="0" dirty="0">
              <a:solidFill>
                <a:prstClr val="black"/>
              </a:solidFill>
            </a:endParaRPr>
          </a:p>
          <a:p>
            <a:pPr lvl="0" defTabSz="942975">
              <a:spcBef>
                <a:spcPts val="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endParaRPr lang="de-AT" noProof="0" dirty="0">
              <a:solidFill>
                <a:prstClr val="black"/>
              </a:solidFill>
            </a:endParaRPr>
          </a:p>
          <a:p>
            <a:pPr lvl="0" defTabSz="942975">
              <a:spcBef>
                <a:spcPts val="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endParaRPr lang="de-AT" noProof="0" dirty="0">
              <a:solidFill>
                <a:prstClr val="black"/>
              </a:solidFill>
            </a:endParaRPr>
          </a:p>
          <a:p>
            <a:pPr marL="400050" indent="-400050" defTabSz="942975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28575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r>
              <a:rPr lang="de-AT" noProof="0" dirty="0"/>
              <a:t>Die Definition </a:t>
            </a:r>
            <a:r>
              <a:rPr lang="de-AT" noProof="0"/>
              <a:t>von </a:t>
            </a:r>
            <a:r>
              <a:rPr lang="de-AT"/>
              <a:t>„Individuum“</a:t>
            </a:r>
            <a:r>
              <a:rPr lang="de-AT" noProof="0"/>
              <a:t> </a:t>
            </a:r>
            <a:r>
              <a:rPr lang="de-AT" noProof="0" dirty="0"/>
              <a:t>stammt aus der Philosophie:</a:t>
            </a:r>
          </a:p>
          <a:p>
            <a:pPr lvl="0" defTabSz="942975">
              <a:spcBef>
                <a:spcPts val="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endParaRPr lang="de-AT" b="1" i="1" noProof="0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9" name="Left Brace 8"/>
          <p:cNvSpPr/>
          <p:nvPr/>
        </p:nvSpPr>
        <p:spPr>
          <a:xfrm rot="16200000">
            <a:off x="4962288" y="1895712"/>
            <a:ext cx="239305" cy="2391481"/>
          </a:xfrm>
          <a:prstGeom prst="leftBrace">
            <a:avLst>
              <a:gd name="adj1" fmla="val 34261"/>
              <a:gd name="adj2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6" name="Picture 15" descr="The Digital Teacher: Ada Lovelace Day in Education: Girls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669198"/>
            <a:ext cx="2044004" cy="122640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161491" y="3387804"/>
            <a:ext cx="7753909" cy="1138773"/>
          </a:xfrm>
          <a:prstGeom prst="rect">
            <a:avLst/>
          </a:prstGeom>
          <a:ln>
            <a:solidFill>
              <a:schemeClr val="tx1"/>
            </a:solidFill>
            <a:prstDash val="solid"/>
          </a:ln>
        </p:spPr>
        <p:txBody>
          <a:bodyPr wrap="square">
            <a:spAutoFit/>
          </a:bodyPr>
          <a:lstStyle/>
          <a:p>
            <a:pPr lvl="0" defTabSz="942975">
              <a:spcBef>
                <a:spcPts val="30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r>
              <a:rPr lang="en-US" sz="2200" b="1" dirty="0">
                <a:solidFill>
                  <a:prstClr val="black"/>
                </a:solidFill>
              </a:rPr>
              <a:t>Denotation</a:t>
            </a:r>
            <a:r>
              <a:rPr lang="en-US" sz="2200" dirty="0">
                <a:solidFill>
                  <a:prstClr val="black"/>
                </a:solidFill>
              </a:rPr>
              <a:t> des </a:t>
            </a:r>
            <a:r>
              <a:rPr lang="en-US" sz="2200">
                <a:solidFill>
                  <a:prstClr val="black"/>
                </a:solidFill>
              </a:rPr>
              <a:t>Namens </a:t>
            </a:r>
            <a:r>
              <a:rPr lang="de-AT" sz="2200"/>
              <a:t>„</a:t>
            </a:r>
            <a:r>
              <a:rPr lang="en-US" sz="2200">
                <a:solidFill>
                  <a:prstClr val="black"/>
                </a:solidFill>
              </a:rPr>
              <a:t>Ada </a:t>
            </a:r>
            <a:r>
              <a:rPr lang="en-US" sz="2200" dirty="0">
                <a:solidFill>
                  <a:prstClr val="black"/>
                </a:solidFill>
              </a:rPr>
              <a:t>Lovelace”: das </a:t>
            </a:r>
            <a:r>
              <a:rPr lang="en-US" sz="2200" b="1" dirty="0">
                <a:solidFill>
                  <a:prstClr val="black"/>
                </a:solidFill>
              </a:rPr>
              <a:t>Individuum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err="1">
                <a:solidFill>
                  <a:prstClr val="black"/>
                </a:solidFill>
              </a:rPr>
              <a:t>mit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err="1">
                <a:solidFill>
                  <a:prstClr val="black"/>
                </a:solidFill>
              </a:rPr>
              <a:t>dem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err="1">
                <a:solidFill>
                  <a:prstClr val="black"/>
                </a:solidFill>
              </a:rPr>
              <a:t>Namen</a:t>
            </a:r>
            <a:r>
              <a:rPr lang="en-US" sz="2200">
                <a:solidFill>
                  <a:prstClr val="black"/>
                </a:solidFill>
              </a:rPr>
              <a:t> </a:t>
            </a:r>
            <a:r>
              <a:rPr lang="de-AT" sz="2200"/>
              <a:t>„</a:t>
            </a:r>
            <a:r>
              <a:rPr lang="en-US" sz="2200">
                <a:solidFill>
                  <a:prstClr val="black"/>
                </a:solidFill>
              </a:rPr>
              <a:t>Ada </a:t>
            </a:r>
            <a:r>
              <a:rPr lang="en-US" sz="2200" dirty="0">
                <a:solidFill>
                  <a:prstClr val="black"/>
                </a:solidFill>
              </a:rPr>
              <a:t>Lovelace” (1815-1852; </a:t>
            </a:r>
            <a:r>
              <a:rPr lang="en-US" sz="2200" dirty="0" err="1">
                <a:solidFill>
                  <a:prstClr val="black"/>
                </a:solidFill>
              </a:rPr>
              <a:t>Mathematikerin</a:t>
            </a:r>
            <a:r>
              <a:rPr lang="en-US" sz="2200" dirty="0">
                <a:solidFill>
                  <a:prstClr val="black"/>
                </a:solidFill>
              </a:rPr>
              <a:t>; </a:t>
            </a:r>
            <a:r>
              <a:rPr lang="en-US" sz="2200" dirty="0" err="1">
                <a:solidFill>
                  <a:prstClr val="black"/>
                </a:solidFill>
              </a:rPr>
              <a:t>Erfinderin</a:t>
            </a:r>
            <a:r>
              <a:rPr lang="en-US" sz="2200" dirty="0">
                <a:solidFill>
                  <a:prstClr val="black"/>
                </a:solidFill>
              </a:rPr>
              <a:t> des </a:t>
            </a:r>
            <a:r>
              <a:rPr lang="en-US" sz="2200" dirty="0" err="1">
                <a:solidFill>
                  <a:prstClr val="black"/>
                </a:solidFill>
              </a:rPr>
              <a:t>ersten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err="1">
                <a:solidFill>
                  <a:prstClr val="black"/>
                </a:solidFill>
              </a:rPr>
              <a:t>Computerprogramms</a:t>
            </a:r>
            <a:r>
              <a:rPr lang="en-US" sz="2200" dirty="0">
                <a:solidFill>
                  <a:prstClr val="black"/>
                </a:solidFill>
              </a:rPr>
              <a:t>; </a:t>
            </a:r>
            <a:r>
              <a:rPr lang="en-US" sz="2200" dirty="0" err="1">
                <a:solidFill>
                  <a:prstClr val="black"/>
                </a:solidFill>
              </a:rPr>
              <a:t>Tochter</a:t>
            </a:r>
            <a:r>
              <a:rPr lang="en-US" sz="2200" dirty="0">
                <a:solidFill>
                  <a:prstClr val="black"/>
                </a:solidFill>
              </a:rPr>
              <a:t> von Lord Byron,…)</a:t>
            </a:r>
          </a:p>
        </p:txBody>
      </p:sp>
      <p:sp>
        <p:nvSpPr>
          <p:cNvPr id="15" name="Abgerundetes Rechteck 7"/>
          <p:cNvSpPr>
            <a:spLocks/>
          </p:cNvSpPr>
          <p:nvPr/>
        </p:nvSpPr>
        <p:spPr>
          <a:xfrm>
            <a:off x="609600" y="5334000"/>
            <a:ext cx="8001000" cy="919401"/>
          </a:xfrm>
          <a:prstGeom prst="roundRect">
            <a:avLst/>
          </a:prstGeom>
          <a:solidFill>
            <a:srgbClr val="800615">
              <a:alpha val="90000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defTabSz="998538"/>
            <a:r>
              <a:rPr lang="de-DE" sz="2400" b="1" dirty="0">
                <a:solidFill>
                  <a:schemeClr val="bg1"/>
                </a:solidFill>
              </a:rPr>
              <a:t>Individuum </a:t>
            </a:r>
            <a:r>
              <a:rPr lang="de-DE" sz="2400" dirty="0">
                <a:solidFill>
                  <a:schemeClr val="bg1"/>
                </a:solidFill>
              </a:rPr>
              <a:t>=</a:t>
            </a:r>
            <a:r>
              <a:rPr lang="de-DE" sz="2400" baseline="-25000">
                <a:solidFill>
                  <a:schemeClr val="bg1"/>
                </a:solidFill>
              </a:rPr>
              <a:t>Def</a:t>
            </a:r>
            <a:r>
              <a:rPr lang="de-DE" sz="2400">
                <a:solidFill>
                  <a:schemeClr val="bg1"/>
                </a:solidFill>
              </a:rPr>
              <a:t> eine Person, ein konkretes </a:t>
            </a:r>
            <a:r>
              <a:rPr lang="de-DE" sz="2400" dirty="0">
                <a:solidFill>
                  <a:schemeClr val="bg1"/>
                </a:solidFill>
              </a:rPr>
              <a:t>oder abstraktes Objekt</a:t>
            </a:r>
            <a:r>
              <a:rPr lang="de-DE" sz="2400">
                <a:solidFill>
                  <a:schemeClr val="bg1"/>
                </a:solidFill>
              </a:rPr>
              <a:t>, </a:t>
            </a:r>
            <a:r>
              <a:rPr lang="de-DE" sz="2400" dirty="0">
                <a:solidFill>
                  <a:schemeClr val="bg1"/>
                </a:solidFill>
              </a:rPr>
              <a:t>	die/das von anderen Individuen </a:t>
            </a:r>
            <a:r>
              <a:rPr lang="de-DE" sz="2400" b="1" dirty="0">
                <a:solidFill>
                  <a:schemeClr val="bg1"/>
                </a:solidFill>
              </a:rPr>
              <a:t>unterscheidbar</a:t>
            </a:r>
            <a:r>
              <a:rPr lang="de-DE" sz="2400" dirty="0">
                <a:solidFill>
                  <a:schemeClr val="bg1"/>
                </a:solidFill>
              </a:rPr>
              <a:t> ist</a:t>
            </a:r>
          </a:p>
        </p:txBody>
      </p:sp>
      <p:sp>
        <p:nvSpPr>
          <p:cNvPr id="19" name="AutoShape 10" descr="Trump Tower | New York, N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AT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DEDD1C-CD37-C673-1F2C-ADDE8A31F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3963281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8" grpId="0" animBg="1"/>
      <p:bldP spid="1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235" y="152400"/>
            <a:ext cx="8229600" cy="609600"/>
          </a:xfrm>
        </p:spPr>
        <p:txBody>
          <a:bodyPr/>
          <a:lstStyle/>
          <a:p>
            <a:r>
              <a:rPr lang="de-DE"/>
              <a:t>Prädikate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245" y="914400"/>
            <a:ext cx="8647355" cy="5369859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b="1"/>
              <a:t>Prädikate und Argumente</a:t>
            </a:r>
            <a:r>
              <a:rPr lang="de-DE"/>
              <a:t>. Prädikate werden mit Argumenten zu einer Satzbedeutung kombiniert.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/>
          </a:p>
          <a:p>
            <a:pPr marL="342900" lvl="1" indent="-342900"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de-DE" sz="2400" b="1"/>
              <a:t>Arität (Stelligkeit) von Prädikaten</a:t>
            </a:r>
            <a:r>
              <a:rPr lang="de-DE" sz="2400"/>
              <a:t>. Prädikate unterscheiden sich in der Anzahl der Argumente, die sie benötigen, um eine Satzbedeutung zu erzeugen.</a:t>
            </a:r>
          </a:p>
          <a:p>
            <a:pPr marL="742950" lvl="2" indent="-342900">
              <a:spcBef>
                <a:spcPts val="1200"/>
              </a:spcBef>
            </a:pPr>
            <a:r>
              <a:rPr lang="de-DE" sz="2200"/>
              <a:t>Einstellige (</a:t>
            </a:r>
            <a:r>
              <a:rPr lang="de-DE" sz="2200" b="1" i="1"/>
              <a:t>intransitive</a:t>
            </a:r>
            <a:r>
              <a:rPr lang="de-DE" sz="2200"/>
              <a:t>) Prädikate		z.B. </a:t>
            </a:r>
            <a:r>
              <a:rPr lang="de-DE" sz="2200" i="1"/>
              <a:t>laufen, sterben</a:t>
            </a:r>
          </a:p>
          <a:p>
            <a:pPr marL="742950" lvl="2" indent="-342900"/>
            <a:r>
              <a:rPr lang="de-DE" sz="2200"/>
              <a:t>Zweistellige (</a:t>
            </a:r>
            <a:r>
              <a:rPr lang="de-DE" sz="2200" b="1" i="1"/>
              <a:t>transitive</a:t>
            </a:r>
            <a:r>
              <a:rPr lang="de-DE" sz="2200"/>
              <a:t>) Prädikate		z.B. </a:t>
            </a:r>
            <a:r>
              <a:rPr lang="de-DE" sz="2200" i="1"/>
              <a:t>kennen, sehen</a:t>
            </a:r>
          </a:p>
          <a:p>
            <a:pPr marL="742950" lvl="2" indent="-342900"/>
            <a:r>
              <a:rPr lang="de-DE" sz="2200"/>
              <a:t>Dreistellige (</a:t>
            </a:r>
            <a:r>
              <a:rPr lang="de-DE" sz="2200" b="1" i="1"/>
              <a:t>ditransitive</a:t>
            </a:r>
            <a:r>
              <a:rPr lang="de-DE" sz="2200"/>
              <a:t>) Prädikate	z.B. </a:t>
            </a:r>
            <a:r>
              <a:rPr lang="de-DE" sz="2200" i="1"/>
              <a:t>legen</a:t>
            </a:r>
            <a:r>
              <a:rPr lang="de-DE" sz="2200"/>
              <a:t>, </a:t>
            </a:r>
            <a:r>
              <a:rPr lang="de-DE" sz="2200" i="1"/>
              <a:t>geben, stellen</a:t>
            </a:r>
          </a:p>
          <a:p>
            <a:endParaRPr lang="de-DE"/>
          </a:p>
          <a:p>
            <a:endParaRPr lang="de-DE"/>
          </a:p>
          <a:p>
            <a:endParaRPr lang="de-DE"/>
          </a:p>
          <a:p>
            <a:pPr lvl="0">
              <a:spcBef>
                <a:spcPts val="1600"/>
              </a:spcBef>
            </a:pPr>
            <a:r>
              <a:rPr lang="de-DE" sz="2000" i="1">
                <a:solidFill>
                  <a:prstClr val="black"/>
                </a:solidFill>
              </a:rPr>
              <a:t>NB. </a:t>
            </a:r>
            <a:r>
              <a:rPr lang="de-DE" sz="2000">
                <a:solidFill>
                  <a:prstClr val="black"/>
                </a:solidFill>
              </a:rPr>
              <a:t>Der Begriff </a:t>
            </a:r>
            <a:r>
              <a:rPr lang="de-DE" sz="2000" b="1" i="1">
                <a:solidFill>
                  <a:prstClr val="black"/>
                </a:solidFill>
              </a:rPr>
              <a:t>Argument</a:t>
            </a:r>
            <a:r>
              <a:rPr lang="de-DE" sz="2000">
                <a:solidFill>
                  <a:prstClr val="black"/>
                </a:solidFill>
              </a:rPr>
              <a:t> bezieht sich auf eine Konstituente, die eine </a:t>
            </a:r>
            <a:r>
              <a:rPr lang="de-DE" sz="2000" b="1" i="1">
                <a:solidFill>
                  <a:prstClr val="black"/>
                </a:solidFill>
              </a:rPr>
              <a:t>Leerstelle</a:t>
            </a:r>
            <a:r>
              <a:rPr lang="de-DE" sz="2000">
                <a:solidFill>
                  <a:prstClr val="black"/>
                </a:solidFill>
              </a:rPr>
              <a:t> in einem Prädikat füllt. Die </a:t>
            </a:r>
            <a:r>
              <a:rPr lang="de-DE" sz="2000" b="1" i="1">
                <a:solidFill>
                  <a:prstClr val="black"/>
                </a:solidFill>
              </a:rPr>
              <a:t>grammatische Funktion </a:t>
            </a:r>
            <a:r>
              <a:rPr lang="de-DE" sz="2000">
                <a:solidFill>
                  <a:prstClr val="black"/>
                </a:solidFill>
              </a:rPr>
              <a:t>unterscheidet zwischen unterschiedlichen Arten von Argumenten: Subjekt, direktes vs. indirektes Objekt</a:t>
            </a:r>
          </a:p>
          <a:p>
            <a:pPr lvl="0">
              <a:spcBef>
                <a:spcPts val="1200"/>
              </a:spcBef>
            </a:pPr>
            <a:endParaRPr lang="de-DE">
              <a:solidFill>
                <a:prstClr val="black"/>
              </a:solidFill>
            </a:endParaRPr>
          </a:p>
          <a:p>
            <a:pPr>
              <a:spcBef>
                <a:spcPts val="400"/>
              </a:spcBef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30</a:t>
            </a:fld>
            <a:endParaRPr lang="de-DE"/>
          </a:p>
        </p:txBody>
      </p:sp>
      <p:sp>
        <p:nvSpPr>
          <p:cNvPr id="7" name="Rounded Rectangle 6"/>
          <p:cNvSpPr/>
          <p:nvPr/>
        </p:nvSpPr>
        <p:spPr>
          <a:xfrm>
            <a:off x="466165" y="2133600"/>
            <a:ext cx="8373035" cy="947777"/>
          </a:xfrm>
          <a:prstGeom prst="roundRect">
            <a:avLst/>
          </a:prstGeom>
          <a:solidFill>
            <a:schemeClr val="accent1">
              <a:lumMod val="60000"/>
              <a:lumOff val="40000"/>
              <a:alpha val="89804"/>
            </a:scheme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285750" lvl="0">
              <a:spcBef>
                <a:spcPts val="2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de-DE" sz="2400">
                <a:solidFill>
                  <a:prstClr val="black"/>
                </a:solidFill>
                <a:sym typeface="WP MathA" panose="05010101010101010101" pitchFamily="2" charset="2"/>
              </a:rPr>
              <a:t>Argumentsbedeutung + Prädikatsbedeutung </a:t>
            </a:r>
            <a:r>
              <a:rPr lang="de-DE" sz="2400">
                <a:solidFill>
                  <a:prstClr val="black"/>
                </a:solidFill>
                <a:sym typeface="WP IconicSymbolsA" panose="05010101010101010101" pitchFamily="2" charset="2"/>
              </a:rPr>
              <a:t> </a:t>
            </a:r>
            <a:r>
              <a:rPr lang="de-DE" sz="2400">
                <a:solidFill>
                  <a:prstClr val="black"/>
                </a:solidFill>
                <a:sym typeface="WP MathA" panose="05010101010101010101" pitchFamily="2" charset="2"/>
              </a:rPr>
              <a:t>Satzbedeutung</a:t>
            </a:r>
          </a:p>
          <a:p>
            <a:pPr marL="285750">
              <a:spcBef>
                <a:spcPts val="2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de-DE" sz="2400">
                <a:solidFill>
                  <a:prstClr val="black"/>
                </a:solidFill>
                <a:sym typeface="WP MathA" panose="05010101010101010101" pitchFamily="2" charset="2"/>
              </a:rPr>
              <a:t>Argument                    + Prädikat 	     </a:t>
            </a:r>
            <a:r>
              <a:rPr lang="de-DE" sz="2400">
                <a:solidFill>
                  <a:prstClr val="black"/>
                </a:solidFill>
                <a:sym typeface="WP IconicSymbolsA" panose="05010101010101010101" pitchFamily="2" charset="2"/>
              </a:rPr>
              <a:t> </a:t>
            </a:r>
            <a:r>
              <a:rPr lang="de-DE" sz="2400">
                <a:solidFill>
                  <a:prstClr val="black"/>
                </a:solidFill>
                <a:sym typeface="WP MathA" panose="05010101010101010101" pitchFamily="2" charset="2"/>
              </a:rPr>
              <a:t>Satz</a:t>
            </a:r>
            <a:endParaRPr lang="de-DE" sz="2400">
              <a:solidFill>
                <a:schemeClr val="tx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BE5C2F-AA77-C14F-42E6-792C3233B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16480973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235" y="228600"/>
            <a:ext cx="8229600" cy="609600"/>
          </a:xfrm>
        </p:spPr>
        <p:txBody>
          <a:bodyPr/>
          <a:lstStyle/>
          <a:p>
            <a:r>
              <a:rPr lang="de-DE"/>
              <a:t>Prädikate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8541"/>
            <a:ext cx="8534400" cy="5369859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b="1" i="1"/>
              <a:t>Intransitive Prädikate:</a:t>
            </a:r>
            <a:r>
              <a:rPr lang="de-DE">
                <a:solidFill>
                  <a:srgbClr val="FF0000"/>
                </a:solidFill>
              </a:rPr>
              <a:t> Argument</a:t>
            </a:r>
            <a:r>
              <a:rPr lang="de-DE"/>
              <a:t> + Prädikat </a:t>
            </a:r>
            <a:r>
              <a:rPr lang="de-DE">
                <a:solidFill>
                  <a:prstClr val="black"/>
                </a:solidFill>
                <a:sym typeface="WP IconicSymbolsA" panose="05010101010101010101" pitchFamily="2" charset="2"/>
              </a:rPr>
              <a:t></a:t>
            </a:r>
            <a:r>
              <a:rPr lang="de-DE"/>
              <a:t> Satz</a:t>
            </a:r>
            <a:endParaRPr lang="de-DE" b="1"/>
          </a:p>
          <a:p>
            <a:pPr>
              <a:spcBef>
                <a:spcPts val="1200"/>
              </a:spcBef>
            </a:pPr>
            <a:r>
              <a:rPr lang="de-DE"/>
              <a:t>(1)		</a:t>
            </a:r>
            <a:r>
              <a:rPr lang="de-DE">
                <a:solidFill>
                  <a:srgbClr val="FF0000"/>
                </a:solidFill>
              </a:rPr>
              <a:t>Die Kinder</a:t>
            </a:r>
            <a:r>
              <a:rPr lang="de-DE"/>
              <a:t> </a:t>
            </a:r>
            <a:r>
              <a:rPr lang="de-DE">
                <a:solidFill>
                  <a:srgbClr val="FF0000"/>
                </a:solidFill>
              </a:rPr>
              <a:t> </a:t>
            </a:r>
            <a:r>
              <a:rPr lang="de-DE"/>
              <a:t>+ schlafen </a:t>
            </a:r>
            <a:r>
              <a:rPr lang="de-DE">
                <a:solidFill>
                  <a:prstClr val="black"/>
                </a:solidFill>
                <a:sym typeface="WP IconicSymbolsA" panose="05010101010101010101" pitchFamily="2" charset="2"/>
              </a:rPr>
              <a:t></a:t>
            </a:r>
            <a:r>
              <a:rPr lang="de-DE"/>
              <a:t> Die Kinder schlafen</a:t>
            </a:r>
          </a:p>
          <a:p>
            <a:pPr>
              <a:spcBef>
                <a:spcPts val="600"/>
              </a:spcBef>
            </a:pPr>
            <a:r>
              <a:rPr lang="de-DE" sz="2200" i="1"/>
              <a:t>		</a:t>
            </a:r>
            <a:r>
              <a:rPr lang="de-DE" sz="2200"/>
              <a:t>(s.a. </a:t>
            </a:r>
            <a:r>
              <a:rPr lang="de-DE" sz="2200" i="1"/>
              <a:t>stehen, arbeiten, ankommen, lachen, fallen, schlafen</a:t>
            </a:r>
            <a:r>
              <a:rPr lang="de-DE" sz="2200"/>
              <a:t>)</a:t>
            </a:r>
          </a:p>
          <a:p>
            <a:pPr>
              <a:spcBef>
                <a:spcPts val="600"/>
              </a:spcBef>
            </a:pPr>
            <a:endParaRPr lang="de-DE" sz="220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de-DE" b="1" i="1"/>
              <a:t>Transitive Prädikate: </a:t>
            </a:r>
            <a:r>
              <a:rPr lang="de-DE">
                <a:solidFill>
                  <a:srgbClr val="FF0000"/>
                </a:solidFill>
              </a:rPr>
              <a:t>Argument</a:t>
            </a:r>
            <a:r>
              <a:rPr lang="de-DE" baseline="-25000">
                <a:solidFill>
                  <a:srgbClr val="FF0000"/>
                </a:solidFill>
              </a:rPr>
              <a:t>1</a:t>
            </a:r>
            <a:r>
              <a:rPr lang="de-DE"/>
              <a:t> + </a:t>
            </a:r>
            <a:r>
              <a:rPr lang="de-DE">
                <a:solidFill>
                  <a:srgbClr val="00B050"/>
                </a:solidFill>
              </a:rPr>
              <a:t>Argument</a:t>
            </a:r>
            <a:r>
              <a:rPr lang="de-DE" baseline="-25000">
                <a:solidFill>
                  <a:srgbClr val="00B050"/>
                </a:solidFill>
              </a:rPr>
              <a:t>2</a:t>
            </a:r>
            <a:r>
              <a:rPr lang="de-DE"/>
              <a:t> + Prädikat </a:t>
            </a:r>
            <a:r>
              <a:rPr lang="de-DE">
                <a:solidFill>
                  <a:prstClr val="black"/>
                </a:solidFill>
                <a:sym typeface="WP IconicSymbolsA" panose="05010101010101010101" pitchFamily="2" charset="2"/>
              </a:rPr>
              <a:t></a:t>
            </a:r>
            <a:r>
              <a:rPr lang="de-DE"/>
              <a:t> Satz</a:t>
            </a:r>
          </a:p>
          <a:p>
            <a:pPr>
              <a:spcBef>
                <a:spcPts val="1200"/>
              </a:spcBef>
            </a:pPr>
            <a:r>
              <a:rPr lang="de-DE"/>
              <a:t>(2)		</a:t>
            </a:r>
            <a:r>
              <a:rPr lang="de-DE">
                <a:solidFill>
                  <a:srgbClr val="00B050"/>
                </a:solidFill>
              </a:rPr>
              <a:t>Maria</a:t>
            </a:r>
            <a:r>
              <a:rPr lang="de-DE"/>
              <a:t> + </a:t>
            </a:r>
            <a:r>
              <a:rPr lang="de-DE">
                <a:solidFill>
                  <a:srgbClr val="FF0000"/>
                </a:solidFill>
              </a:rPr>
              <a:t>das Buch</a:t>
            </a:r>
            <a:r>
              <a:rPr lang="de-DE"/>
              <a:t></a:t>
            </a:r>
            <a:r>
              <a:rPr lang="de-DE">
                <a:solidFill>
                  <a:srgbClr val="FF0000"/>
                </a:solidFill>
              </a:rPr>
              <a:t> </a:t>
            </a:r>
            <a:r>
              <a:rPr lang="de-DE"/>
              <a:t>+ las </a:t>
            </a:r>
            <a:r>
              <a:rPr lang="de-DE">
                <a:solidFill>
                  <a:prstClr val="black"/>
                </a:solidFill>
                <a:sym typeface="WP IconicSymbolsA" panose="05010101010101010101" pitchFamily="2" charset="2"/>
              </a:rPr>
              <a:t></a:t>
            </a:r>
            <a:r>
              <a:rPr lang="de-DE"/>
              <a:t> Maria las das Buch </a:t>
            </a:r>
          </a:p>
          <a:p>
            <a:pPr>
              <a:spcBef>
                <a:spcPts val="600"/>
              </a:spcBef>
            </a:pPr>
            <a:r>
              <a:rPr lang="de-DE"/>
              <a:t>		(</a:t>
            </a:r>
            <a:r>
              <a:rPr lang="de-DE" sz="2200"/>
              <a:t>s.a. </a:t>
            </a:r>
            <a:r>
              <a:rPr lang="de-DE" sz="2200" i="1"/>
              <a:t>sehen, bearbeiten, küssen, reparieren, schlagen, verschlingen</a:t>
            </a:r>
            <a:r>
              <a:rPr lang="de-DE" sz="2200"/>
              <a:t>)	</a:t>
            </a:r>
            <a:endParaRPr lang="de-DE" b="1" i="1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de-DE" b="1" i="1"/>
              <a:t>Ditransitive Prädikat</a:t>
            </a:r>
            <a:r>
              <a:rPr lang="de-DE" b="1"/>
              <a:t>e: 	</a:t>
            </a:r>
          </a:p>
          <a:p>
            <a:pPr>
              <a:spcBef>
                <a:spcPts val="400"/>
              </a:spcBef>
              <a:tabLst>
                <a:tab pos="400050" algn="l"/>
                <a:tab pos="457200" algn="l"/>
                <a:tab pos="1090613" algn="l"/>
              </a:tabLst>
            </a:pPr>
            <a:r>
              <a:rPr lang="de-DE">
                <a:solidFill>
                  <a:srgbClr val="FF0000"/>
                </a:solidFill>
              </a:rPr>
              <a:t>	Argument</a:t>
            </a:r>
            <a:r>
              <a:rPr lang="de-DE" baseline="-25000">
                <a:solidFill>
                  <a:srgbClr val="FF0000"/>
                </a:solidFill>
              </a:rPr>
              <a:t>1</a:t>
            </a:r>
            <a:r>
              <a:rPr lang="de-DE"/>
              <a:t> + </a:t>
            </a:r>
            <a:r>
              <a:rPr lang="de-DE">
                <a:solidFill>
                  <a:srgbClr val="00B050"/>
                </a:solidFill>
              </a:rPr>
              <a:t>Argument</a:t>
            </a:r>
            <a:r>
              <a:rPr lang="de-DE" baseline="-25000">
                <a:solidFill>
                  <a:srgbClr val="00B050"/>
                </a:solidFill>
              </a:rPr>
              <a:t>2</a:t>
            </a:r>
            <a:r>
              <a:rPr lang="de-DE"/>
              <a:t> + </a:t>
            </a:r>
            <a:r>
              <a:rPr lang="de-DE">
                <a:solidFill>
                  <a:schemeClr val="accent1"/>
                </a:solidFill>
              </a:rPr>
              <a:t>Argument</a:t>
            </a:r>
            <a:r>
              <a:rPr lang="de-DE" baseline="-25000">
                <a:solidFill>
                  <a:schemeClr val="accent1"/>
                </a:solidFill>
              </a:rPr>
              <a:t>3</a:t>
            </a:r>
            <a:r>
              <a:rPr lang="de-DE"/>
              <a:t> + Prädikat </a:t>
            </a:r>
            <a:r>
              <a:rPr lang="de-DE">
                <a:solidFill>
                  <a:prstClr val="black"/>
                </a:solidFill>
                <a:sym typeface="WP IconicSymbolsA" panose="05010101010101010101" pitchFamily="2" charset="2"/>
              </a:rPr>
              <a:t></a:t>
            </a:r>
            <a:r>
              <a:rPr lang="de-DE"/>
              <a:t> Satz</a:t>
            </a:r>
          </a:p>
          <a:p>
            <a:pPr>
              <a:spcBef>
                <a:spcPts val="1600"/>
              </a:spcBef>
            </a:pPr>
            <a:r>
              <a:rPr lang="de-DE"/>
              <a:t>(3)	 	</a:t>
            </a:r>
            <a:r>
              <a:rPr lang="de-DE">
                <a:solidFill>
                  <a:schemeClr val="accent1"/>
                </a:solidFill>
              </a:rPr>
              <a:t>er</a:t>
            </a:r>
            <a:r>
              <a:rPr lang="de-DE"/>
              <a:t> + </a:t>
            </a:r>
            <a:r>
              <a:rPr lang="de-DE">
                <a:solidFill>
                  <a:srgbClr val="00B050"/>
                </a:solidFill>
              </a:rPr>
              <a:t>ihm</a:t>
            </a:r>
            <a:r>
              <a:rPr lang="de-DE"/>
              <a:t> + </a:t>
            </a:r>
            <a:r>
              <a:rPr lang="de-DE">
                <a:solidFill>
                  <a:srgbClr val="FF0000"/>
                </a:solidFill>
              </a:rPr>
              <a:t>ein Buch</a:t>
            </a:r>
            <a:r>
              <a:rPr lang="de-DE"/>
              <a:t> + gab </a:t>
            </a:r>
            <a:r>
              <a:rPr lang="de-DE">
                <a:solidFill>
                  <a:prstClr val="black"/>
                </a:solidFill>
                <a:sym typeface="WP IconicSymbolsA" panose="05010101010101010101" pitchFamily="2" charset="2"/>
              </a:rPr>
              <a:t></a:t>
            </a:r>
            <a:r>
              <a:rPr lang="de-DE"/>
              <a:t> Er gab ihm ein Buch</a:t>
            </a:r>
          </a:p>
          <a:p>
            <a:pPr>
              <a:spcBef>
                <a:spcPts val="600"/>
              </a:spcBef>
            </a:pPr>
            <a:r>
              <a:rPr lang="de-DE" sz="2200"/>
              <a:t>		(s.a. </a:t>
            </a:r>
            <a:r>
              <a:rPr lang="de-DE" sz="2200" i="1"/>
              <a:t>zeigen, legen, stellen, zumuten, unterziehen, nachweisen</a:t>
            </a:r>
            <a:r>
              <a:rPr lang="de-DE" sz="2200"/>
              <a:t>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31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0298D7-8CB9-975E-A6B5-0BA4DB4E6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40559694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Die Semantik von Prädikaten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57800"/>
          </a:xfrm>
        </p:spPr>
        <p:txBody>
          <a:bodyPr/>
          <a:lstStyle/>
          <a:p>
            <a:pPr lvl="0">
              <a:tabLst>
                <a:tab pos="287338" algn="l"/>
                <a:tab pos="573088" algn="l"/>
                <a:tab pos="1090613" algn="l"/>
                <a:tab pos="2457450" algn="l"/>
                <a:tab pos="2914650" algn="l"/>
              </a:tabLst>
            </a:pPr>
            <a:r>
              <a:rPr lang="en-US" b="1" i="1">
                <a:solidFill>
                  <a:prstClr val="black"/>
                </a:solidFill>
              </a:rPr>
              <a:t>Frage. </a:t>
            </a:r>
            <a:r>
              <a:rPr lang="en-US">
                <a:solidFill>
                  <a:prstClr val="black"/>
                </a:solidFill>
              </a:rPr>
              <a:t>Was ist die </a:t>
            </a:r>
            <a:r>
              <a:rPr lang="en-US" b="1" i="1">
                <a:solidFill>
                  <a:prstClr val="black"/>
                </a:solidFill>
              </a:rPr>
              <a:t>Bedeutung</a:t>
            </a:r>
            <a:r>
              <a:rPr lang="en-US">
                <a:solidFill>
                  <a:prstClr val="black"/>
                </a:solidFill>
              </a:rPr>
              <a:t> von einstelligen </a:t>
            </a:r>
            <a:r>
              <a:rPr lang="en-US" b="1" i="1">
                <a:solidFill>
                  <a:prstClr val="black"/>
                </a:solidFill>
              </a:rPr>
              <a:t>Prädikaten</a:t>
            </a:r>
            <a:r>
              <a:rPr lang="en-US">
                <a:solidFill>
                  <a:prstClr val="black"/>
                </a:solidFill>
              </a:rPr>
              <a:t>?</a:t>
            </a:r>
          </a:p>
          <a:p>
            <a:pPr>
              <a:spcBef>
                <a:spcPts val="0"/>
              </a:spcBef>
              <a:tabLst>
                <a:tab pos="287338" algn="l"/>
                <a:tab pos="573088" algn="l"/>
                <a:tab pos="1090613" algn="l"/>
                <a:tab pos="2457450" algn="l"/>
                <a:tab pos="2914650" algn="l"/>
              </a:tabLst>
            </a:pPr>
            <a:endParaRPr lang="en-US" i="1"/>
          </a:p>
          <a:p>
            <a:pPr>
              <a:spcBef>
                <a:spcPts val="0"/>
              </a:spcBef>
              <a:tabLst>
                <a:tab pos="287338" algn="l"/>
                <a:tab pos="573088" algn="l"/>
                <a:tab pos="1090613" algn="l"/>
                <a:tab pos="2457450" algn="l"/>
                <a:tab pos="2914650" algn="l"/>
              </a:tabLst>
            </a:pPr>
            <a:endParaRPr lang="en-US" i="1"/>
          </a:p>
          <a:p>
            <a:pPr>
              <a:spcBef>
                <a:spcPts val="1800"/>
              </a:spcBef>
              <a:tabLst>
                <a:tab pos="287338" algn="l"/>
                <a:tab pos="573088" algn="l"/>
                <a:tab pos="1090613" algn="l"/>
                <a:tab pos="2457450" algn="l"/>
                <a:tab pos="2914650" algn="l"/>
              </a:tabLst>
            </a:pPr>
            <a:r>
              <a:rPr lang="en-US" i="1"/>
              <a:t>Beispiele:</a:t>
            </a:r>
          </a:p>
          <a:p>
            <a:pPr>
              <a:spcBef>
                <a:spcPts val="1200"/>
              </a:spcBef>
              <a:tabLst>
                <a:tab pos="287338" algn="l"/>
                <a:tab pos="573088" algn="l"/>
                <a:tab pos="1090613" algn="l"/>
                <a:tab pos="2457450" algn="l"/>
                <a:tab pos="2914650" algn="l"/>
              </a:tabLst>
            </a:pPr>
            <a:r>
              <a:rPr lang="en-US"/>
              <a:t>		Für jede beliebige Situation s gilt:</a:t>
            </a:r>
          </a:p>
          <a:p>
            <a:pPr>
              <a:spcBef>
                <a:spcPts val="1200"/>
              </a:spcBef>
              <a:tabLst>
                <a:tab pos="287338" algn="l"/>
                <a:tab pos="573088" algn="l"/>
                <a:tab pos="1090613" algn="l"/>
                <a:tab pos="2457450" algn="l"/>
                <a:tab pos="2914650" algn="l"/>
              </a:tabLst>
            </a:pPr>
            <a:r>
              <a:rPr lang="en-US"/>
              <a:t>(1)	schlafen in s 	=	{x|x schläft in s}</a:t>
            </a:r>
          </a:p>
          <a:p>
            <a:pPr>
              <a:tabLst>
                <a:tab pos="287338" algn="l"/>
                <a:tab pos="573088" algn="l"/>
                <a:tab pos="1090613" algn="l"/>
                <a:tab pos="2457450" algn="l"/>
                <a:tab pos="2914650" algn="l"/>
              </a:tabLst>
            </a:pPr>
            <a:r>
              <a:rPr lang="en-US" sz="2200"/>
              <a:t>					“die Menge der Individuen, die in s schlafen”</a:t>
            </a:r>
          </a:p>
          <a:p>
            <a:pPr>
              <a:spcBef>
                <a:spcPts val="400"/>
              </a:spcBef>
              <a:tabLst>
                <a:tab pos="287338" algn="l"/>
                <a:tab pos="573088" algn="l"/>
                <a:tab pos="1090613" algn="l"/>
                <a:tab pos="2457450" algn="l"/>
                <a:tab pos="2914650" algn="l"/>
              </a:tabLst>
            </a:pPr>
            <a:r>
              <a:rPr lang="en-US"/>
              <a:t>(2)	müde in s	= 	{x|x ist müde in s}</a:t>
            </a:r>
          </a:p>
          <a:p>
            <a:pPr lvl="0">
              <a:tabLst>
                <a:tab pos="287338" algn="l"/>
                <a:tab pos="573088" algn="l"/>
                <a:tab pos="1090613" algn="l"/>
                <a:tab pos="2457450" algn="l"/>
                <a:tab pos="2914650" algn="l"/>
              </a:tabLst>
            </a:pPr>
            <a:r>
              <a:rPr lang="en-US" sz="2200">
                <a:solidFill>
                  <a:prstClr val="black"/>
                </a:solidFill>
              </a:rPr>
              <a:t>					“die Menge der Individuen, die in s müde sind”</a:t>
            </a:r>
          </a:p>
          <a:p>
            <a:pPr>
              <a:spcBef>
                <a:spcPts val="400"/>
              </a:spcBef>
              <a:tabLst>
                <a:tab pos="287338" algn="l"/>
                <a:tab pos="573088" algn="l"/>
                <a:tab pos="1090613" algn="l"/>
                <a:tab pos="2457450" algn="l"/>
                <a:tab pos="2914650" algn="l"/>
              </a:tabLst>
            </a:pPr>
            <a:r>
              <a:rPr lang="en-US"/>
              <a:t>(3)	Arzt in s	= 	{x|x ist Arzt in s}</a:t>
            </a:r>
          </a:p>
          <a:p>
            <a:pPr>
              <a:tabLst>
                <a:tab pos="287338" algn="l"/>
                <a:tab pos="573088" algn="l"/>
                <a:tab pos="1090613" algn="l"/>
                <a:tab pos="2457450" algn="l"/>
                <a:tab pos="2914650" algn="l"/>
              </a:tabLst>
            </a:pPr>
            <a:r>
              <a:rPr lang="en-US" sz="2200">
                <a:solidFill>
                  <a:prstClr val="black"/>
                </a:solidFill>
              </a:rPr>
              <a:t>					“die Menge der Ärzte in s”</a:t>
            </a:r>
          </a:p>
          <a:p>
            <a:pPr>
              <a:spcBef>
                <a:spcPts val="400"/>
              </a:spcBef>
              <a:tabLst>
                <a:tab pos="287338" algn="l"/>
                <a:tab pos="573088" algn="l"/>
                <a:tab pos="1090613" algn="l"/>
                <a:tab pos="2457450" algn="l"/>
                <a:tab pos="2914650" algn="l"/>
              </a:tabLst>
            </a:pPr>
            <a:r>
              <a:rPr lang="en-US"/>
              <a:t>(4)	unten in s	= 	{x|x ist unten}</a:t>
            </a:r>
          </a:p>
          <a:p>
            <a:pPr>
              <a:tabLst>
                <a:tab pos="287338" algn="l"/>
                <a:tab pos="573088" algn="l"/>
                <a:tab pos="1090613" algn="l"/>
                <a:tab pos="2457450" algn="l"/>
                <a:tab pos="2914650" algn="l"/>
              </a:tabLst>
            </a:pPr>
            <a:r>
              <a:rPr lang="en-US" sz="2200">
                <a:solidFill>
                  <a:prstClr val="black"/>
                </a:solidFill>
              </a:rPr>
              <a:t>					“die Menge der Individuen, die in s unten sind”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32</a:t>
            </a:fld>
            <a:endParaRPr lang="de-DE"/>
          </a:p>
        </p:txBody>
      </p:sp>
      <p:sp>
        <p:nvSpPr>
          <p:cNvPr id="7" name="Rounded Rectangle 6"/>
          <p:cNvSpPr/>
          <p:nvPr/>
        </p:nvSpPr>
        <p:spPr>
          <a:xfrm>
            <a:off x="860612" y="1546622"/>
            <a:ext cx="7521388" cy="510778"/>
          </a:xfrm>
          <a:prstGeom prst="roundRect">
            <a:avLst/>
          </a:prstGeom>
          <a:solidFill>
            <a:schemeClr val="accent2">
              <a:lumMod val="60000"/>
              <a:lumOff val="40000"/>
              <a:alpha val="89804"/>
            </a:scheme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de-DE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Einstellige Prädikate denotieren </a:t>
            </a:r>
            <a:r>
              <a:rPr lang="de-DE" sz="2400" b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Mengen von Individuen</a:t>
            </a:r>
            <a:r>
              <a:rPr lang="de-DE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426888-ABA8-3357-C823-42DB377AD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5433272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575" y="152400"/>
            <a:ext cx="8229600" cy="672354"/>
          </a:xfrm>
        </p:spPr>
        <p:txBody>
          <a:bodyPr/>
          <a:lstStyle/>
          <a:p>
            <a:r>
              <a:rPr lang="en-US"/>
              <a:t>Einstellige Prädikate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257800"/>
          </a:xfrm>
        </p:spPr>
        <p:txBody>
          <a:bodyPr/>
          <a:lstStyle/>
          <a:p>
            <a:pPr>
              <a:spcBef>
                <a:spcPts val="1200"/>
              </a:spcBef>
              <a:tabLst>
                <a:tab pos="287338" algn="l"/>
                <a:tab pos="573088" algn="l"/>
                <a:tab pos="1090613" algn="l"/>
                <a:tab pos="2457450" algn="l"/>
                <a:tab pos="2914650" algn="l"/>
              </a:tabLst>
            </a:pPr>
            <a:r>
              <a:rPr lang="en-US"/>
              <a:t>(1)	Für jede beliebige Situation s gilt:</a:t>
            </a:r>
          </a:p>
          <a:p>
            <a:pPr>
              <a:spcBef>
                <a:spcPts val="400"/>
              </a:spcBef>
              <a:tabLst>
                <a:tab pos="457200" algn="l"/>
                <a:tab pos="747713" algn="l"/>
                <a:tab pos="1090613" algn="l"/>
                <a:tab pos="2971800" algn="l"/>
                <a:tab pos="3486150" algn="l"/>
              </a:tabLst>
            </a:pPr>
            <a:r>
              <a:rPr lang="en-US"/>
              <a:t>		schlafen in s 	=	{x|x schläft in s}</a:t>
            </a:r>
          </a:p>
          <a:p>
            <a:pPr lvl="0">
              <a:tabLst>
                <a:tab pos="457200" algn="l"/>
                <a:tab pos="747713" algn="l"/>
                <a:tab pos="1090613" algn="l"/>
                <a:tab pos="2971800" algn="l"/>
                <a:tab pos="3486150" algn="l"/>
              </a:tabLst>
            </a:pPr>
            <a:endParaRPr lang="en-US" b="1" i="1">
              <a:solidFill>
                <a:prstClr val="black"/>
              </a:solidFill>
            </a:endParaRPr>
          </a:p>
          <a:p>
            <a:pPr lvl="0">
              <a:tabLst>
                <a:tab pos="457200" algn="l"/>
                <a:tab pos="747713" algn="l"/>
                <a:tab pos="1090613" algn="l"/>
                <a:tab pos="2971800" algn="l"/>
                <a:tab pos="3486150" algn="l"/>
              </a:tabLst>
            </a:pPr>
            <a:r>
              <a:rPr lang="en-US" b="1" i="1">
                <a:solidFill>
                  <a:prstClr val="black"/>
                </a:solidFill>
              </a:rPr>
              <a:t>Frage</a:t>
            </a:r>
            <a:r>
              <a:rPr lang="en-US">
                <a:solidFill>
                  <a:prstClr val="black"/>
                </a:solidFill>
              </a:rPr>
              <a:t>. Handelt es sich bei (1) um die Extension oder die Intension?</a:t>
            </a:r>
            <a:endParaRPr lang="en-US" b="1" i="1"/>
          </a:p>
          <a:p>
            <a:pPr lvl="0">
              <a:spcBef>
                <a:spcPts val="0"/>
              </a:spcBef>
              <a:tabLst>
                <a:tab pos="457200" algn="l"/>
                <a:tab pos="747713" algn="l"/>
                <a:tab pos="1090613" algn="l"/>
                <a:tab pos="2971800" algn="l"/>
                <a:tab pos="3486150" algn="l"/>
              </a:tabLst>
            </a:pPr>
            <a:endParaRPr lang="en-US" b="1" i="1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tabLst>
                <a:tab pos="457200" algn="l"/>
                <a:tab pos="747713" algn="l"/>
                <a:tab pos="1090613" algn="l"/>
                <a:tab pos="2971800" algn="l"/>
                <a:tab pos="3486150" algn="l"/>
              </a:tabLst>
            </a:pPr>
            <a:r>
              <a:rPr lang="en-US" b="1">
                <a:solidFill>
                  <a:prstClr val="black"/>
                </a:solidFill>
              </a:rPr>
              <a:t>Antwort</a:t>
            </a:r>
            <a:r>
              <a:rPr lang="en-US" b="1" i="1">
                <a:solidFill>
                  <a:prstClr val="black"/>
                </a:solidFill>
              </a:rPr>
              <a:t>. </a:t>
            </a:r>
            <a:r>
              <a:rPr lang="en-US">
                <a:solidFill>
                  <a:prstClr val="black"/>
                </a:solidFill>
              </a:rPr>
              <a:t>(1) gibt die </a:t>
            </a:r>
            <a:r>
              <a:rPr lang="en-US" b="1">
                <a:solidFill>
                  <a:prstClr val="black"/>
                </a:solidFill>
              </a:rPr>
              <a:t>Extension</a:t>
            </a:r>
            <a:r>
              <a:rPr lang="en-US" b="1" i="1">
                <a:solidFill>
                  <a:prstClr val="black"/>
                </a:solidFill>
              </a:rPr>
              <a:t> </a:t>
            </a:r>
            <a:r>
              <a:rPr lang="en-US">
                <a:solidFill>
                  <a:prstClr val="black"/>
                </a:solidFill>
              </a:rPr>
              <a:t>eines Prädikats an. Dies kann man sich verdeutlichen, wenn man eine konkrete Situation betrachtet.</a:t>
            </a:r>
            <a:endParaRPr lang="en-US" b="1" i="1">
              <a:solidFill>
                <a:prstClr val="black"/>
              </a:solidFill>
            </a:endParaRPr>
          </a:p>
          <a:p>
            <a:pPr>
              <a:spcBef>
                <a:spcPts val="1200"/>
              </a:spcBef>
              <a:tabLst>
                <a:tab pos="457200" algn="l"/>
                <a:tab pos="747713" algn="l"/>
                <a:tab pos="1090613" algn="l"/>
                <a:tab pos="2971800" algn="l"/>
                <a:tab pos="3486150" algn="l"/>
              </a:tabLst>
            </a:pPr>
            <a:r>
              <a:rPr lang="en-US"/>
              <a:t>	</a:t>
            </a:r>
            <a:r>
              <a:rPr lang="en-US" i="1"/>
              <a:t>Situation </a:t>
            </a:r>
            <a:r>
              <a:rPr lang="en-US" b="1" i="1">
                <a:solidFill>
                  <a:srgbClr val="0066FF"/>
                </a:solidFill>
              </a:rPr>
              <a:t>s</a:t>
            </a:r>
            <a:r>
              <a:rPr lang="en-US" b="1" i="1" baseline="-25000">
                <a:solidFill>
                  <a:srgbClr val="0066FF"/>
                </a:solidFill>
              </a:rPr>
              <a:t>7</a:t>
            </a:r>
            <a:r>
              <a:rPr lang="en-US"/>
              <a:t>: ein Raum mit Anna, Hans, Maria und Peter; Anna 		und Maria lesen ein Buch, </a:t>
            </a:r>
            <a:r>
              <a:rPr lang="en-US">
                <a:solidFill>
                  <a:srgbClr val="00B050"/>
                </a:solidFill>
              </a:rPr>
              <a:t>Hans</a:t>
            </a:r>
            <a:r>
              <a:rPr lang="en-US"/>
              <a:t> und </a:t>
            </a:r>
            <a:r>
              <a:rPr lang="en-US">
                <a:solidFill>
                  <a:srgbClr val="00B050"/>
                </a:solidFill>
              </a:rPr>
              <a:t>Peter</a:t>
            </a:r>
            <a:r>
              <a:rPr lang="en-US"/>
              <a:t> schlafen.</a:t>
            </a:r>
          </a:p>
          <a:p>
            <a:pPr>
              <a:spcBef>
                <a:spcPts val="1200"/>
              </a:spcBef>
              <a:tabLst>
                <a:tab pos="457200" algn="l"/>
                <a:tab pos="747713" algn="l"/>
                <a:tab pos="1090613" algn="l"/>
                <a:tab pos="2971800" algn="l"/>
                <a:tab pos="3486150" algn="l"/>
              </a:tabLst>
            </a:pPr>
            <a:r>
              <a:rPr lang="en-US"/>
              <a:t>		schlafen in </a:t>
            </a:r>
            <a:r>
              <a:rPr lang="en-US" b="1" i="1">
                <a:solidFill>
                  <a:srgbClr val="0066FF"/>
                </a:solidFill>
              </a:rPr>
              <a:t>s</a:t>
            </a:r>
            <a:r>
              <a:rPr lang="en-US" b="1" i="1" baseline="-25000">
                <a:solidFill>
                  <a:srgbClr val="0066FF"/>
                </a:solidFill>
              </a:rPr>
              <a:t>7</a:t>
            </a:r>
            <a:r>
              <a:rPr lang="en-US"/>
              <a:t> 	=	{x|x schläft in </a:t>
            </a:r>
            <a:r>
              <a:rPr lang="en-US" b="1" i="1">
                <a:solidFill>
                  <a:srgbClr val="0066FF"/>
                </a:solidFill>
              </a:rPr>
              <a:t>s</a:t>
            </a:r>
            <a:r>
              <a:rPr lang="en-US" b="1" i="1" baseline="-25000">
                <a:solidFill>
                  <a:srgbClr val="0066FF"/>
                </a:solidFill>
              </a:rPr>
              <a:t>7</a:t>
            </a:r>
            <a:r>
              <a:rPr lang="en-US"/>
              <a:t>}</a:t>
            </a:r>
          </a:p>
          <a:p>
            <a:pPr>
              <a:spcBef>
                <a:spcPts val="1200"/>
              </a:spcBef>
              <a:tabLst>
                <a:tab pos="457200" algn="l"/>
                <a:tab pos="747713" algn="l"/>
                <a:tab pos="1090613" algn="l"/>
                <a:tab pos="2971800" algn="l"/>
                <a:tab pos="3486150" algn="l"/>
              </a:tabLst>
            </a:pPr>
            <a:r>
              <a:rPr lang="en-US"/>
              <a:t>		schlafen in </a:t>
            </a:r>
            <a:r>
              <a:rPr lang="en-US" b="1" i="1">
                <a:solidFill>
                  <a:srgbClr val="0066FF"/>
                </a:solidFill>
              </a:rPr>
              <a:t>s</a:t>
            </a:r>
            <a:r>
              <a:rPr lang="en-US" b="1" i="1" baseline="-25000">
                <a:solidFill>
                  <a:srgbClr val="0066FF"/>
                </a:solidFill>
              </a:rPr>
              <a:t>7</a:t>
            </a:r>
            <a:r>
              <a:rPr lang="en-US"/>
              <a:t> 	=	{</a:t>
            </a:r>
            <a:r>
              <a:rPr lang="en-US">
                <a:solidFill>
                  <a:srgbClr val="00B050"/>
                </a:solidFill>
              </a:rPr>
              <a:t>Hans</a:t>
            </a:r>
            <a:r>
              <a:rPr lang="en-US"/>
              <a:t>, </a:t>
            </a:r>
            <a:r>
              <a:rPr lang="en-US">
                <a:solidFill>
                  <a:srgbClr val="00B050"/>
                </a:solidFill>
              </a:rPr>
              <a:t>Peter</a:t>
            </a:r>
            <a:r>
              <a:rPr lang="en-US"/>
              <a:t>}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33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02729A-7C02-09BC-E6DC-35B9ADA3E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4149037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Von </a:t>
            </a:r>
            <a:r>
              <a:rPr lang="en-US" dirty="0" err="1"/>
              <a:t>Prädikaten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Sätzen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3058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7200" algn="l"/>
                <a:tab pos="857250" algn="l"/>
                <a:tab pos="1090613" algn="l"/>
                <a:tab pos="3429000" algn="l"/>
                <a:tab pos="4114800" algn="l"/>
              </a:tabLst>
            </a:pPr>
            <a:r>
              <a:rPr lang="en-US"/>
              <a:t>Die Extension eines Prädikats ist eine </a:t>
            </a:r>
            <a:r>
              <a:rPr lang="en-US">
                <a:solidFill>
                  <a:srgbClr val="FF0000"/>
                </a:solidFill>
              </a:rPr>
              <a:t>Menge von Individuen</a:t>
            </a:r>
            <a:r>
              <a:rPr lang="en-US"/>
              <a:t>:</a:t>
            </a:r>
          </a:p>
          <a:p>
            <a:pPr>
              <a:spcBef>
                <a:spcPts val="1200"/>
              </a:spcBef>
              <a:tabLst>
                <a:tab pos="457200" algn="l"/>
                <a:tab pos="857250" algn="l"/>
                <a:tab pos="1090613" algn="l"/>
                <a:tab pos="3429000" algn="l"/>
                <a:tab pos="4114800" algn="l"/>
              </a:tabLst>
            </a:pPr>
            <a:r>
              <a:rPr lang="en-US"/>
              <a:t>(1)		Für jede beliebige Situation s gilt:</a:t>
            </a:r>
          </a:p>
          <a:p>
            <a:pPr>
              <a:spcBef>
                <a:spcPts val="400"/>
              </a:spcBef>
              <a:tabLst>
                <a:tab pos="457200" algn="l"/>
                <a:tab pos="857250" algn="l"/>
                <a:tab pos="1090613" algn="l"/>
                <a:tab pos="2857500" algn="l"/>
                <a:tab pos="3429000" algn="l"/>
                <a:tab pos="4114800" algn="l"/>
              </a:tabLst>
            </a:pPr>
            <a:r>
              <a:rPr lang="en-US"/>
              <a:t>		schlafen in s 	=	</a:t>
            </a:r>
            <a:r>
              <a:rPr lang="en-US">
                <a:solidFill>
                  <a:srgbClr val="FF0000"/>
                </a:solidFill>
              </a:rPr>
              <a:t>{x|x schläft in s}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7200" algn="l"/>
                <a:tab pos="857250" algn="l"/>
                <a:tab pos="1090613" algn="l"/>
                <a:tab pos="2857500" algn="l"/>
                <a:tab pos="3429000" algn="l"/>
                <a:tab pos="4114800" algn="l"/>
              </a:tabLst>
            </a:pPr>
            <a:r>
              <a:rPr lang="en-US"/>
              <a:t>WH: Die Extension eines Satzes ist ein </a:t>
            </a:r>
            <a:r>
              <a:rPr lang="en-US">
                <a:solidFill>
                  <a:srgbClr val="00B050"/>
                </a:solidFill>
              </a:rPr>
              <a:t>Wahrheitswert</a:t>
            </a:r>
            <a:r>
              <a:rPr lang="en-US"/>
              <a:t>:</a:t>
            </a:r>
            <a:endParaRPr lang="en-US" b="1" i="1">
              <a:solidFill>
                <a:srgbClr val="00B050"/>
              </a:solidFill>
            </a:endParaRPr>
          </a:p>
          <a:p>
            <a:pPr>
              <a:spcBef>
                <a:spcPts val="1200"/>
              </a:spcBef>
              <a:tabLst>
                <a:tab pos="457200" algn="l"/>
                <a:tab pos="857250" algn="l"/>
                <a:tab pos="1090613" algn="l"/>
                <a:tab pos="2857500" algn="l"/>
                <a:tab pos="3429000" algn="l"/>
                <a:tab pos="4114800" algn="l"/>
              </a:tabLst>
            </a:pPr>
            <a:r>
              <a:rPr lang="en-US"/>
              <a:t>(2)		Für jede beliebige Situation s gilt:</a:t>
            </a:r>
          </a:p>
          <a:p>
            <a:pPr>
              <a:tabLst>
                <a:tab pos="457200" algn="l"/>
                <a:tab pos="857250" algn="l"/>
                <a:tab pos="1090613" algn="l"/>
                <a:tab pos="2857500" algn="l"/>
                <a:tab pos="3429000" algn="l"/>
                <a:tab pos="4114800" algn="l"/>
              </a:tabLst>
            </a:pPr>
            <a:r>
              <a:rPr lang="en-US"/>
              <a:t> 		Hans schläft  	=	</a:t>
            </a:r>
            <a:r>
              <a:rPr lang="en-US">
                <a:solidFill>
                  <a:srgbClr val="00B050"/>
                </a:solidFill>
              </a:rPr>
              <a:t>1</a:t>
            </a:r>
            <a:r>
              <a:rPr lang="en-US"/>
              <a:t>   in s gdw. Hans in s schläft</a:t>
            </a:r>
          </a:p>
          <a:p>
            <a:pPr>
              <a:tabLst>
                <a:tab pos="457200" algn="l"/>
                <a:tab pos="857250" algn="l"/>
                <a:tab pos="1090613" algn="l"/>
                <a:tab pos="2857500" algn="l"/>
                <a:tab pos="3429000" algn="l"/>
                <a:tab pos="4114800" algn="l"/>
              </a:tabLst>
            </a:pPr>
            <a:endParaRPr lang="en-US" b="1" i="1"/>
          </a:p>
          <a:p>
            <a:pPr>
              <a:tabLst>
                <a:tab pos="457200" algn="l"/>
                <a:tab pos="857250" algn="l"/>
                <a:tab pos="1090613" algn="l"/>
                <a:tab pos="2857500" algn="l"/>
                <a:tab pos="3429000" algn="l"/>
                <a:tab pos="4114800" algn="l"/>
              </a:tabLst>
            </a:pPr>
            <a:endParaRPr lang="en-US" b="1" i="1"/>
          </a:p>
          <a:p>
            <a:pPr>
              <a:tabLst>
                <a:tab pos="457200" algn="l"/>
                <a:tab pos="857250" algn="l"/>
                <a:tab pos="1090613" algn="l"/>
                <a:tab pos="2857500" algn="l"/>
                <a:tab pos="3429000" algn="l"/>
                <a:tab pos="4114800" algn="l"/>
              </a:tabLst>
            </a:pPr>
            <a:endParaRPr lang="en-US" b="1" i="1"/>
          </a:p>
          <a:p>
            <a:pPr>
              <a:tabLst>
                <a:tab pos="457200" algn="l"/>
                <a:tab pos="857250" algn="l"/>
                <a:tab pos="1090613" algn="l"/>
                <a:tab pos="2857500" algn="l"/>
                <a:tab pos="3429000" algn="l"/>
                <a:tab pos="4114800" algn="l"/>
              </a:tabLst>
            </a:pPr>
            <a:endParaRPr lang="en-US"/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457200" algn="l"/>
                <a:tab pos="857250" algn="l"/>
                <a:tab pos="1090613" algn="l"/>
                <a:tab pos="2857500" algn="l"/>
                <a:tab pos="3429000" algn="l"/>
                <a:tab pos="4114800" algn="l"/>
              </a:tabLst>
            </a:pPr>
            <a:r>
              <a:rPr lang="en-US"/>
              <a:t>Namen wie </a:t>
            </a:r>
            <a:r>
              <a:rPr lang="en-US" i="1"/>
              <a:t>Hans</a:t>
            </a:r>
            <a:r>
              <a:rPr lang="en-US"/>
              <a:t> haben ein </a:t>
            </a:r>
            <a:r>
              <a:rPr lang="en-US" b="1">
                <a:solidFill>
                  <a:srgbClr val="0066FF"/>
                </a:solidFill>
              </a:rPr>
              <a:t>Individuum</a:t>
            </a:r>
            <a:r>
              <a:rPr lang="en-US"/>
              <a:t> als Extension:</a:t>
            </a:r>
          </a:p>
          <a:p>
            <a:pPr>
              <a:spcBef>
                <a:spcPts val="1200"/>
              </a:spcBef>
              <a:tabLst>
                <a:tab pos="457200" algn="l"/>
                <a:tab pos="857250" algn="l"/>
                <a:tab pos="1090613" algn="l"/>
                <a:tab pos="2857500" algn="l"/>
                <a:tab pos="3429000" algn="l"/>
                <a:tab pos="4114800" algn="l"/>
              </a:tabLst>
            </a:pPr>
            <a:r>
              <a:rPr lang="en-US"/>
              <a:t>(3)		Hans	=	das </a:t>
            </a:r>
            <a:r>
              <a:rPr lang="en-US">
                <a:solidFill>
                  <a:srgbClr val="0066FF"/>
                </a:solidFill>
              </a:rPr>
              <a:t>Individuum</a:t>
            </a:r>
            <a:r>
              <a:rPr lang="en-US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/>
              <a:t>mit Namen “Hans”</a:t>
            </a:r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34</a:t>
            </a:fld>
            <a:endParaRPr lang="de-DE"/>
          </a:p>
        </p:txBody>
      </p:sp>
      <p:sp>
        <p:nvSpPr>
          <p:cNvPr id="8" name="Rounded Rectangle 7"/>
          <p:cNvSpPr/>
          <p:nvPr/>
        </p:nvSpPr>
        <p:spPr>
          <a:xfrm>
            <a:off x="475202" y="3999415"/>
            <a:ext cx="8211598" cy="1029785"/>
          </a:xfrm>
          <a:prstGeom prst="roundRect">
            <a:avLst/>
          </a:prstGeom>
          <a:solidFill>
            <a:srgbClr val="EEB500">
              <a:alpha val="89804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marL="228600" algn="ctr">
              <a:spcBef>
                <a:spcPts val="600"/>
              </a:spcBef>
              <a:tabLst>
                <a:tab pos="403225" algn="l"/>
              </a:tabLst>
            </a:pPr>
            <a:r>
              <a:rPr lang="en-US" sz="2400" b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Die Extension von Sätzen </a:t>
            </a:r>
          </a:p>
          <a:p>
            <a:pPr marL="114300" algn="ctr">
              <a:spcBef>
                <a:spcPts val="600"/>
              </a:spcBef>
              <a:tabLst>
                <a:tab pos="285750" algn="l"/>
              </a:tabLst>
            </a:pPr>
            <a:r>
              <a:rPr lang="en-US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Für jeden Satz </a:t>
            </a:r>
            <a:r>
              <a:rPr lang="el-GR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</a:t>
            </a:r>
            <a:r>
              <a:rPr lang="en-US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und jede Situation </a:t>
            </a:r>
            <a:r>
              <a:rPr lang="de-AT" sz="2400">
                <a:solidFill>
                  <a:schemeClr val="tx1"/>
                </a:solidFill>
              </a:rPr>
              <a:t>s</a:t>
            </a:r>
            <a:r>
              <a:rPr lang="en-US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gilt: </a:t>
            </a:r>
            <a:r>
              <a:rPr lang="en-US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P MathA" panose="05010101010101010101" pitchFamily="2" charset="2"/>
              </a:rPr>
              <a:t></a:t>
            </a:r>
            <a:r>
              <a:rPr lang="el-GR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P MathA" panose="05010101010101010101" pitchFamily="2" charset="2"/>
              </a:rPr>
              <a:t>Σ</a:t>
            </a:r>
            <a:r>
              <a:rPr lang="en-US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P MathA" panose="05010101010101010101" pitchFamily="2" charset="2"/>
              </a:rPr>
              <a:t> = 1 in </a:t>
            </a:r>
            <a:r>
              <a:rPr lang="de-AT" sz="2400">
                <a:solidFill>
                  <a:schemeClr val="tx1"/>
                </a:solidFill>
              </a:rPr>
              <a:t>s</a:t>
            </a:r>
            <a:r>
              <a:rPr lang="en-US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P MathA" panose="05010101010101010101" pitchFamily="2" charset="2"/>
              </a:rPr>
              <a:t> gdw.  </a:t>
            </a:r>
            <a:r>
              <a:rPr lang="el-GR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P MathA" panose="05010101010101010101" pitchFamily="2" charset="2"/>
              </a:rPr>
              <a:t>Σ</a:t>
            </a:r>
            <a:r>
              <a:rPr lang="de-AT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P MathA" panose="05010101010101010101" pitchFamily="2" charset="2"/>
              </a:rPr>
              <a:t> in </a:t>
            </a:r>
            <a:r>
              <a:rPr lang="de-AT" sz="2400">
                <a:solidFill>
                  <a:schemeClr val="tx1"/>
                </a:solidFill>
              </a:rPr>
              <a:t>s</a:t>
            </a:r>
            <a:endParaRPr lang="de-DE" sz="2400" i="1">
              <a:solidFill>
                <a:schemeClr val="tx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899B4B-3E92-96BE-ABC1-F8780AC82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3585317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Satzbedeutung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3820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7200" algn="l"/>
                <a:tab pos="857250" algn="l"/>
                <a:tab pos="1090613" algn="l"/>
                <a:tab pos="3429000" algn="l"/>
                <a:tab pos="4114800" algn="l"/>
              </a:tabLst>
            </a:pPr>
            <a:r>
              <a:rPr lang="en-US" dirty="0"/>
              <a:t>Die Extension </a:t>
            </a:r>
            <a:r>
              <a:rPr lang="en-US" dirty="0" err="1"/>
              <a:t>eines</a:t>
            </a:r>
            <a:r>
              <a:rPr lang="en-US" dirty="0"/>
              <a:t> </a:t>
            </a:r>
            <a:r>
              <a:rPr lang="en-US" dirty="0" err="1"/>
              <a:t>Satzes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 </a:t>
            </a:r>
            <a:r>
              <a:rPr lang="en-US" dirty="0" err="1">
                <a:solidFill>
                  <a:srgbClr val="339966"/>
                </a:solidFill>
              </a:rPr>
              <a:t>Wahrheitswert</a:t>
            </a:r>
            <a:r>
              <a:rPr lang="en-US" dirty="0"/>
              <a:t>:</a:t>
            </a:r>
          </a:p>
          <a:p>
            <a:pPr>
              <a:spcBef>
                <a:spcPts val="1200"/>
              </a:spcBef>
              <a:tabLst>
                <a:tab pos="457200" algn="l"/>
                <a:tab pos="857250" algn="l"/>
                <a:tab pos="1090613" algn="l"/>
                <a:tab pos="3429000" algn="l"/>
                <a:tab pos="4114800" algn="l"/>
              </a:tabLst>
            </a:pPr>
            <a:r>
              <a:rPr lang="en-US" dirty="0"/>
              <a:t>(1)		Für </a:t>
            </a:r>
            <a:r>
              <a:rPr lang="en-US" dirty="0" err="1"/>
              <a:t>jede</a:t>
            </a:r>
            <a:r>
              <a:rPr lang="en-US" dirty="0"/>
              <a:t> </a:t>
            </a:r>
            <a:r>
              <a:rPr lang="en-US" dirty="0" err="1"/>
              <a:t>beliebige</a:t>
            </a:r>
            <a:r>
              <a:rPr lang="en-US" dirty="0"/>
              <a:t> </a:t>
            </a:r>
            <a:r>
              <a:rPr lang="en-US" dirty="0" err="1"/>
              <a:t>Situaion</a:t>
            </a:r>
            <a:r>
              <a:rPr lang="en-US" dirty="0"/>
              <a:t> s gilt:</a:t>
            </a:r>
          </a:p>
          <a:p>
            <a:pPr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/>
              <a:t> 		</a:t>
            </a:r>
            <a:r>
              <a:rPr lang="en-US" dirty="0">
                <a:solidFill>
                  <a:srgbClr val="0066FF"/>
                </a:solidFill>
              </a:rPr>
              <a:t>Hans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schläft</a:t>
            </a:r>
            <a:r>
              <a:rPr lang="en-US" dirty="0"/>
              <a:t> 		=	</a:t>
            </a:r>
            <a:r>
              <a:rPr lang="en-US" dirty="0">
                <a:solidFill>
                  <a:srgbClr val="00B050"/>
                </a:solidFill>
              </a:rPr>
              <a:t>1</a:t>
            </a:r>
            <a:r>
              <a:rPr lang="en-US" dirty="0"/>
              <a:t>   in s </a:t>
            </a:r>
            <a:r>
              <a:rPr lang="en-US" dirty="0" err="1"/>
              <a:t>gdw</a:t>
            </a:r>
            <a:r>
              <a:rPr lang="en-US" dirty="0"/>
              <a:t>. Hans in s </a:t>
            </a:r>
            <a:r>
              <a:rPr lang="en-US" dirty="0" err="1"/>
              <a:t>schläft</a:t>
            </a:r>
            <a:endParaRPr lang="en-US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>
                <a:solidFill>
                  <a:prstClr val="black"/>
                </a:solidFill>
              </a:rPr>
              <a:t>Die </a:t>
            </a:r>
            <a:r>
              <a:rPr lang="en-US" dirty="0" err="1">
                <a:solidFill>
                  <a:srgbClr val="FF0000"/>
                </a:solidFill>
              </a:rPr>
              <a:t>Prädikatsbedeutung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sz="2200" dirty="0">
                <a:solidFill>
                  <a:prstClr val="black"/>
                </a:solidFill>
              </a:rPr>
              <a:t>(Extension) </a:t>
            </a:r>
            <a:r>
              <a:rPr lang="en-US" dirty="0" err="1">
                <a:solidFill>
                  <a:prstClr val="black"/>
                </a:solidFill>
              </a:rPr>
              <a:t>wird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mit</a:t>
            </a:r>
            <a:r>
              <a:rPr lang="en-US" dirty="0">
                <a:solidFill>
                  <a:prstClr val="black"/>
                </a:solidFill>
              </a:rPr>
              <a:t> der </a:t>
            </a:r>
            <a:r>
              <a:rPr lang="en-US" dirty="0" err="1">
                <a:solidFill>
                  <a:srgbClr val="0066FF"/>
                </a:solidFill>
              </a:rPr>
              <a:t>Subjektsbedeutung</a:t>
            </a:r>
            <a:r>
              <a:rPr lang="en-US" b="1" i="1" dirty="0"/>
              <a:t> </a:t>
            </a:r>
            <a:r>
              <a:rPr lang="en-US" dirty="0" err="1"/>
              <a:t>kombiniert</a:t>
            </a:r>
            <a:r>
              <a:rPr lang="en-US" dirty="0"/>
              <a:t>.</a:t>
            </a:r>
            <a:r>
              <a:rPr lang="en-US" dirty="0">
                <a:solidFill>
                  <a:prstClr val="black"/>
                </a:solidFill>
              </a:rPr>
              <a:t> 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>
                <a:solidFill>
                  <a:prstClr val="black"/>
                </a:solidFill>
              </a:rPr>
              <a:t>Das </a:t>
            </a:r>
            <a:r>
              <a:rPr lang="en-US" dirty="0" err="1">
                <a:solidFill>
                  <a:prstClr val="black"/>
                </a:solidFill>
              </a:rPr>
              <a:t>Resultat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ist</a:t>
            </a:r>
            <a:r>
              <a:rPr lang="en-US" dirty="0">
                <a:solidFill>
                  <a:prstClr val="black"/>
                </a:solidFill>
              </a:rPr>
              <a:t> die </a:t>
            </a:r>
            <a:r>
              <a:rPr lang="en-US" dirty="0" err="1">
                <a:solidFill>
                  <a:srgbClr val="339966"/>
                </a:solidFill>
              </a:rPr>
              <a:t>Satzbedeutung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sz="2200" dirty="0">
                <a:solidFill>
                  <a:prstClr val="black"/>
                </a:solidFill>
              </a:rPr>
              <a:t>(Extension)</a:t>
            </a:r>
            <a:r>
              <a:rPr lang="en-US" dirty="0">
                <a:solidFill>
                  <a:prstClr val="black"/>
                </a:solidFill>
              </a:rPr>
              <a:t>:</a:t>
            </a:r>
          </a:p>
          <a:p>
            <a:pPr>
              <a:spcBef>
                <a:spcPts val="1200"/>
              </a:spcBef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/>
              <a:t>(2)		Für </a:t>
            </a:r>
            <a:r>
              <a:rPr lang="en-US" dirty="0" err="1"/>
              <a:t>jede</a:t>
            </a:r>
            <a:r>
              <a:rPr lang="en-US" dirty="0"/>
              <a:t> </a:t>
            </a:r>
            <a:r>
              <a:rPr lang="en-US" dirty="0" err="1"/>
              <a:t>beliebige</a:t>
            </a:r>
            <a:r>
              <a:rPr lang="en-US" dirty="0"/>
              <a:t> Situation s:</a:t>
            </a:r>
          </a:p>
          <a:p>
            <a:pPr>
              <a:spcBef>
                <a:spcPts val="400"/>
              </a:spcBef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/>
              <a:t>	 	</a:t>
            </a:r>
            <a:r>
              <a:rPr lang="en-US" dirty="0">
                <a:solidFill>
                  <a:srgbClr val="0066FF"/>
                </a:solidFill>
              </a:rPr>
              <a:t>Hans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schläft</a:t>
            </a:r>
            <a:r>
              <a:rPr lang="en-US" dirty="0"/>
              <a:t>		=	1 in s 	</a:t>
            </a:r>
            <a:r>
              <a:rPr lang="en-US" dirty="0" err="1"/>
              <a:t>gdw</a:t>
            </a:r>
            <a:r>
              <a:rPr lang="en-US" dirty="0"/>
              <a:t>.	</a:t>
            </a:r>
            <a:r>
              <a:rPr lang="en-US" dirty="0">
                <a:solidFill>
                  <a:srgbClr val="0066FF"/>
                </a:solidFill>
              </a:rPr>
              <a:t>Hans</a:t>
            </a:r>
            <a:r>
              <a:rPr lang="en-US" dirty="0"/>
              <a:t>  </a:t>
            </a:r>
            <a:r>
              <a:rPr lang="en-US" dirty="0" err="1">
                <a:solidFill>
                  <a:srgbClr val="FF0000"/>
                </a:solidFill>
              </a:rPr>
              <a:t>schlafen</a:t>
            </a:r>
            <a:r>
              <a:rPr lang="en-US" dirty="0"/>
              <a:t> in s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/>
              <a:t>Die </a:t>
            </a:r>
            <a:r>
              <a:rPr lang="en-US" dirty="0" err="1"/>
              <a:t>Prädikatsbedeutung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Menge von </a:t>
            </a:r>
            <a:r>
              <a:rPr lang="en-US" dirty="0" err="1"/>
              <a:t>Individuen</a:t>
            </a:r>
            <a:r>
              <a:rPr lang="en-US" dirty="0"/>
              <a:t>, </a:t>
            </a:r>
            <a:r>
              <a:rPr lang="en-US" dirty="0" err="1"/>
              <a:t>daher</a:t>
            </a:r>
            <a:r>
              <a:rPr lang="en-US" dirty="0"/>
              <a:t>:</a:t>
            </a:r>
          </a:p>
          <a:p>
            <a:pPr>
              <a:spcBef>
                <a:spcPts val="1200"/>
              </a:spcBef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/>
              <a:t>(3)		Für </a:t>
            </a:r>
            <a:r>
              <a:rPr lang="en-US" dirty="0" err="1"/>
              <a:t>jede</a:t>
            </a:r>
            <a:r>
              <a:rPr lang="en-US" dirty="0"/>
              <a:t> </a:t>
            </a:r>
            <a:r>
              <a:rPr lang="en-US" dirty="0" err="1"/>
              <a:t>beliebige</a:t>
            </a:r>
            <a:r>
              <a:rPr lang="en-US" dirty="0"/>
              <a:t> Situation s:</a:t>
            </a:r>
          </a:p>
          <a:p>
            <a:pPr>
              <a:spcBef>
                <a:spcPts val="400"/>
              </a:spcBef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/>
              <a:t>	 	</a:t>
            </a:r>
            <a:r>
              <a:rPr lang="en-US" dirty="0">
                <a:solidFill>
                  <a:srgbClr val="0066FF"/>
                </a:solidFill>
              </a:rPr>
              <a:t>Hans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schläft</a:t>
            </a:r>
            <a:r>
              <a:rPr lang="en-US" dirty="0"/>
              <a:t>		=	1 in s 	</a:t>
            </a:r>
            <a:r>
              <a:rPr lang="en-US" dirty="0" err="1"/>
              <a:t>gdw</a:t>
            </a:r>
            <a:r>
              <a:rPr lang="en-US" dirty="0"/>
              <a:t>.	</a:t>
            </a:r>
            <a:r>
              <a:rPr lang="en-US" dirty="0">
                <a:solidFill>
                  <a:srgbClr val="0066FF"/>
                </a:solidFill>
              </a:rPr>
              <a:t>Hans</a:t>
            </a:r>
            <a:r>
              <a:rPr lang="en-US" dirty="0"/>
              <a:t>  </a:t>
            </a:r>
            <a:r>
              <a:rPr lang="en-US" dirty="0">
                <a:solidFill>
                  <a:srgbClr val="FF0000"/>
                </a:solidFill>
              </a:rPr>
              <a:t>{</a:t>
            </a:r>
            <a:r>
              <a:rPr lang="en-US" dirty="0" err="1">
                <a:solidFill>
                  <a:srgbClr val="FF0000"/>
                </a:solidFill>
              </a:rPr>
              <a:t>x|x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schläft</a:t>
            </a:r>
            <a:r>
              <a:rPr lang="en-US" dirty="0">
                <a:solidFill>
                  <a:srgbClr val="FF0000"/>
                </a:solidFill>
              </a:rPr>
              <a:t> in s}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35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029ED8-3769-1E95-92C9-253B00CB7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4569106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4B117-F9C7-9C0A-D27F-77DC01268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BACF8-F07F-F7C8-F674-1BEBA1B9D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Wahrheitsbedingungen</a:t>
            </a:r>
            <a:endParaRPr lang="de-A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8C497-ED01-C3A7-74F4-2565D246F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3820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/>
              <a:t>Die Extension (der </a:t>
            </a:r>
            <a:r>
              <a:rPr lang="en-US" dirty="0" err="1"/>
              <a:t>Wahrheitswert</a:t>
            </a:r>
            <a:r>
              <a:rPr lang="en-US" dirty="0"/>
              <a:t>) </a:t>
            </a:r>
            <a:r>
              <a:rPr lang="en-US" dirty="0" err="1"/>
              <a:t>hängt</a:t>
            </a:r>
            <a:r>
              <a:rPr lang="en-US" dirty="0"/>
              <a:t> von den </a:t>
            </a:r>
            <a:r>
              <a:rPr lang="de-AT" b="1" dirty="0">
                <a:solidFill>
                  <a:schemeClr val="accent2">
                    <a:lumMod val="75000"/>
                  </a:schemeClr>
                </a:solidFill>
              </a:rPr>
              <a:t>Wahrheitsbedingungen</a:t>
            </a:r>
            <a:r>
              <a:rPr lang="de-AT" dirty="0"/>
              <a:t> ab.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de-AT" dirty="0"/>
              <a:t>Die Wahrheitsbedingungen legen fest, in welchen Situationen ein Satz </a:t>
            </a:r>
            <a:r>
              <a:rPr lang="de-AT" b="1" i="1" dirty="0"/>
              <a:t>wahr </a:t>
            </a:r>
            <a:r>
              <a:rPr lang="de-AT" dirty="0"/>
              <a:t>ist.</a:t>
            </a:r>
            <a:endParaRPr lang="de-AT" b="1" dirty="0"/>
          </a:p>
          <a:p>
            <a:pPr>
              <a:spcBef>
                <a:spcPts val="1200"/>
              </a:spcBef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/>
              <a:t>(1)		Für </a:t>
            </a:r>
            <a:r>
              <a:rPr lang="en-US" dirty="0" err="1"/>
              <a:t>jede</a:t>
            </a:r>
            <a:r>
              <a:rPr lang="en-US" dirty="0"/>
              <a:t> </a:t>
            </a:r>
            <a:r>
              <a:rPr lang="en-US" dirty="0" err="1"/>
              <a:t>beliebige</a:t>
            </a:r>
            <a:r>
              <a:rPr lang="en-US" dirty="0"/>
              <a:t> Situation s:</a:t>
            </a:r>
          </a:p>
          <a:p>
            <a:pPr>
              <a:spcBef>
                <a:spcPts val="400"/>
              </a:spcBef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/>
              <a:t>	 	</a:t>
            </a:r>
            <a:r>
              <a:rPr lang="en-US" dirty="0">
                <a:solidFill>
                  <a:srgbClr val="0066FF"/>
                </a:solidFill>
              </a:rPr>
              <a:t>Hans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schläft</a:t>
            </a:r>
            <a:r>
              <a:rPr lang="en-US" dirty="0"/>
              <a:t>		=	1 in s 	</a:t>
            </a:r>
            <a:r>
              <a:rPr lang="en-US" dirty="0" err="1"/>
              <a:t>gdw</a:t>
            </a:r>
            <a:r>
              <a:rPr lang="en-US" dirty="0"/>
              <a:t>.	</a:t>
            </a:r>
            <a:r>
              <a:rPr lang="en-US" dirty="0">
                <a:solidFill>
                  <a:srgbClr val="0066FF"/>
                </a:solidFill>
              </a:rPr>
              <a:t>Hans</a:t>
            </a:r>
            <a:r>
              <a:rPr lang="en-US" dirty="0"/>
              <a:t>  </a:t>
            </a:r>
            <a:r>
              <a:rPr lang="en-US" dirty="0">
                <a:solidFill>
                  <a:srgbClr val="FF0000"/>
                </a:solidFill>
              </a:rPr>
              <a:t>{</a:t>
            </a:r>
            <a:r>
              <a:rPr lang="en-US" dirty="0" err="1">
                <a:solidFill>
                  <a:srgbClr val="FF0000"/>
                </a:solidFill>
              </a:rPr>
              <a:t>x|x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schläft</a:t>
            </a:r>
            <a:r>
              <a:rPr lang="en-US" dirty="0">
                <a:solidFill>
                  <a:srgbClr val="FF0000"/>
                </a:solidFill>
              </a:rPr>
              <a:t> in s}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endParaRPr lang="de-AT" dirty="0"/>
          </a:p>
          <a:p>
            <a:pPr marL="342900" indent="-342900" defTabSz="671513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</a:tabLst>
            </a:pPr>
            <a:endParaRPr lang="de-AT" dirty="0"/>
          </a:p>
          <a:p>
            <a:pPr marL="342900" indent="-342900" defTabSz="671513">
              <a:spcBef>
                <a:spcPts val="16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</a:tabLst>
            </a:pPr>
            <a:r>
              <a:rPr lang="de-AT" dirty="0"/>
              <a:t>Dies ist äquivalent zur Intension (allgemeine Satzbedeutung):</a:t>
            </a:r>
            <a:endParaRPr lang="de-AT" i="1" dirty="0"/>
          </a:p>
          <a:p>
            <a:pPr>
              <a:spcBef>
                <a:spcPts val="1200"/>
              </a:spcBef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/>
              <a:t>(2)		</a:t>
            </a:r>
            <a:r>
              <a:rPr lang="en-US" dirty="0">
                <a:solidFill>
                  <a:srgbClr val="0066FF"/>
                </a:solidFill>
              </a:rPr>
              <a:t>Hans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schläft</a:t>
            </a:r>
            <a:r>
              <a:rPr lang="en-US" dirty="0"/>
              <a:t>		=	</a:t>
            </a:r>
            <a:r>
              <a:rPr lang="de-AT" dirty="0"/>
              <a:t> {s|Hans schläft in s}</a:t>
            </a:r>
            <a:endParaRPr lang="en-US" dirty="0"/>
          </a:p>
          <a:p>
            <a:pPr marL="342900" indent="-342900">
              <a:spcBef>
                <a:spcPts val="1800"/>
              </a:spcBef>
              <a:buFont typeface="Wingdings" panose="05000000000000000000" pitchFamily="2" charset="2"/>
              <a:buChar char="§"/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de-AT" sz="2200" i="1" dirty="0"/>
              <a:t>NB</a:t>
            </a:r>
            <a:r>
              <a:rPr lang="de-AT" sz="2200" dirty="0"/>
              <a:t>: Eine Menge von Situationen nennt man auch eine </a:t>
            </a:r>
            <a:r>
              <a:rPr lang="de-AT" sz="2200" i="1" dirty="0"/>
              <a:t>Proposition.</a:t>
            </a:r>
            <a:endParaRPr lang="en-US" sz="22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8541AD-5B82-35FA-A2C6-0EF3ECE55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36</a:t>
            </a:fld>
            <a:endParaRPr lang="de-DE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984F9AC-D3C2-E281-0900-33A9CE6BBC80}"/>
              </a:ext>
            </a:extLst>
          </p:cNvPr>
          <p:cNvGrpSpPr/>
          <p:nvPr/>
        </p:nvGrpSpPr>
        <p:grpSpPr>
          <a:xfrm>
            <a:off x="4953000" y="3657600"/>
            <a:ext cx="4121972" cy="881152"/>
            <a:chOff x="4607859" y="3418963"/>
            <a:chExt cx="3747247" cy="801047"/>
          </a:xfrm>
        </p:grpSpPr>
        <p:sp>
          <p:nvSpPr>
            <p:cNvPr id="7" name="Left Brace 6">
              <a:extLst>
                <a:ext uri="{FF2B5EF4-FFF2-40B4-BE49-F238E27FC236}">
                  <a16:creationId xmlns:a16="http://schemas.microsoft.com/office/drawing/2014/main" id="{F0D5850F-C716-B07F-CD3C-1D073AAD0005}"/>
                </a:ext>
              </a:extLst>
            </p:cNvPr>
            <p:cNvSpPr/>
            <p:nvPr/>
          </p:nvSpPr>
          <p:spPr>
            <a:xfrm rot="16200000">
              <a:off x="6357325" y="2167038"/>
              <a:ext cx="126779" cy="2630629"/>
            </a:xfrm>
            <a:prstGeom prst="leftBrace">
              <a:avLst>
                <a:gd name="adj1" fmla="val 34261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72D1320-49BD-9487-B86E-C83400C29020}"/>
                </a:ext>
              </a:extLst>
            </p:cNvPr>
            <p:cNvSpPr txBox="1"/>
            <p:nvPr/>
          </p:nvSpPr>
          <p:spPr>
            <a:xfrm>
              <a:off x="4607859" y="3576477"/>
              <a:ext cx="3747247" cy="643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>
                <a:spcBef>
                  <a:spcPts val="200"/>
                </a:spcBef>
                <a:tabLst>
                  <a:tab pos="457200" algn="l"/>
                  <a:tab pos="747713" algn="l"/>
                  <a:tab pos="1090613" algn="l"/>
                </a:tabLst>
              </a:pPr>
              <a:r>
                <a:rPr lang="de-DE" sz="2000" b="1" dirty="0">
                  <a:sym typeface="WP MathA" panose="05010101010101010101" pitchFamily="2" charset="2"/>
                </a:rPr>
                <a:t>Metasprachliche</a:t>
              </a:r>
              <a:r>
                <a:rPr lang="de-DE" sz="2000" b="1" dirty="0">
                  <a:solidFill>
                    <a:schemeClr val="accent2">
                      <a:lumMod val="75000"/>
                    </a:schemeClr>
                  </a:solidFill>
                  <a:sym typeface="WP MathA" panose="05010101010101010101" pitchFamily="2" charset="2"/>
                </a:rPr>
                <a:t> Wahrheitsbedingungen </a:t>
              </a:r>
              <a:endParaRPr lang="en-US" sz="2000" dirty="0">
                <a:solidFill>
                  <a:schemeClr val="accent2">
                    <a:lumMod val="75000"/>
                  </a:schemeClr>
                </a:solidFill>
                <a:sym typeface="WP MathA" panose="05010101010101010101" pitchFamily="2" charset="2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B9A23B9-3D23-5DED-A537-82735DC2F7F8}"/>
              </a:ext>
            </a:extLst>
          </p:cNvPr>
          <p:cNvGrpSpPr/>
          <p:nvPr/>
        </p:nvGrpSpPr>
        <p:grpSpPr>
          <a:xfrm>
            <a:off x="1523622" y="3629025"/>
            <a:ext cx="1752978" cy="561975"/>
            <a:chOff x="1565252" y="3429001"/>
            <a:chExt cx="2373760" cy="552509"/>
          </a:xfrm>
        </p:grpSpPr>
        <p:sp>
          <p:nvSpPr>
            <p:cNvPr id="19" name="Left Brace 18">
              <a:extLst>
                <a:ext uri="{FF2B5EF4-FFF2-40B4-BE49-F238E27FC236}">
                  <a16:creationId xmlns:a16="http://schemas.microsoft.com/office/drawing/2014/main" id="{6EF2A68D-B84C-D7C3-B9EF-5D00410BD301}"/>
                </a:ext>
              </a:extLst>
            </p:cNvPr>
            <p:cNvSpPr/>
            <p:nvPr/>
          </p:nvSpPr>
          <p:spPr>
            <a:xfrm rot="16200000">
              <a:off x="2536006" y="2497965"/>
              <a:ext cx="114359" cy="1976431"/>
            </a:xfrm>
            <a:prstGeom prst="leftBrace">
              <a:avLst>
                <a:gd name="adj1" fmla="val 34261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DF5E591-77A5-9B77-7A80-4A450C67D867}"/>
                </a:ext>
              </a:extLst>
            </p:cNvPr>
            <p:cNvSpPr txBox="1"/>
            <p:nvPr/>
          </p:nvSpPr>
          <p:spPr>
            <a:xfrm>
              <a:off x="1565252" y="3581400"/>
              <a:ext cx="23737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Bef>
                  <a:spcPts val="200"/>
                </a:spcBef>
                <a:tabLst>
                  <a:tab pos="457200" algn="l"/>
                  <a:tab pos="747713" algn="l"/>
                  <a:tab pos="1090613" algn="l"/>
                </a:tabLst>
              </a:pPr>
              <a:r>
                <a:rPr lang="de-DE" sz="2000" b="1" dirty="0">
                  <a:solidFill>
                    <a:prstClr val="black"/>
                  </a:solidFill>
                  <a:sym typeface="WP MathA" panose="05010101010101010101" pitchFamily="2" charset="2"/>
                </a:rPr>
                <a:t>Objektsprache</a:t>
              </a:r>
              <a:endParaRPr lang="en-US" sz="2000" dirty="0">
                <a:solidFill>
                  <a:prstClr val="black"/>
                </a:solidFill>
                <a:sym typeface="WP MathA" panose="05010101010101010101" pitchFamily="2" charset="2"/>
              </a:endParaRPr>
            </a:p>
          </p:txBody>
        </p:sp>
      </p:grp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02537E4-4E11-4B05-B9F5-A170008F6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13570394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/>
          <a:lstStyle/>
          <a:p>
            <a:r>
              <a:rPr lang="de-AT" dirty="0"/>
              <a:t>Wahrheitsbedingungen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8796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AT" dirty="0"/>
              <a:t>Die </a:t>
            </a:r>
            <a:r>
              <a:rPr lang="de-AT" dirty="0">
                <a:solidFill>
                  <a:schemeClr val="accent2">
                    <a:lumMod val="75000"/>
                  </a:schemeClr>
                </a:solidFill>
              </a:rPr>
              <a:t>Wahrheitsbedingungen</a:t>
            </a:r>
            <a:r>
              <a:rPr lang="de-AT" dirty="0"/>
              <a:t> legen fest, welche Situationen in der Intension (Proposition) </a:t>
            </a:r>
            <a:r>
              <a:rPr lang="de-AT" b="1" i="1" dirty="0"/>
              <a:t>enthalten </a:t>
            </a:r>
            <a:r>
              <a:rPr lang="de-AT" dirty="0"/>
              <a:t>sind. </a:t>
            </a:r>
            <a:endParaRPr lang="de-AT" b="1" i="1" dirty="0"/>
          </a:p>
          <a:p>
            <a:pPr>
              <a:spcBef>
                <a:spcPts val="800"/>
              </a:spcBef>
            </a:pPr>
            <a:r>
              <a:rPr lang="de-AT" dirty="0"/>
              <a:t>(1)		Hans schläft		    =      {s| Hans schläft in s }</a:t>
            </a:r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en-US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 err="1"/>
              <a:t>Diese</a:t>
            </a:r>
            <a:r>
              <a:rPr lang="en-US" dirty="0"/>
              <a:t> </a:t>
            </a:r>
            <a:r>
              <a:rPr lang="en-US" dirty="0" err="1"/>
              <a:t>Beziehung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systematisch</a:t>
            </a:r>
            <a:r>
              <a:rPr lang="en-US" dirty="0"/>
              <a:t>, </a:t>
            </a:r>
            <a:r>
              <a:rPr lang="en-US" dirty="0" err="1"/>
              <a:t>sie</a:t>
            </a:r>
            <a:r>
              <a:rPr lang="en-US" dirty="0"/>
              <a:t> gilt für </a:t>
            </a:r>
            <a:r>
              <a:rPr lang="en-US" dirty="0" err="1"/>
              <a:t>jeden</a:t>
            </a:r>
            <a:r>
              <a:rPr lang="en-US" dirty="0"/>
              <a:t> </a:t>
            </a:r>
            <a:r>
              <a:rPr lang="en-US" dirty="0" err="1"/>
              <a:t>beliebigen</a:t>
            </a:r>
            <a:r>
              <a:rPr lang="en-US" dirty="0"/>
              <a:t> Satz und </a:t>
            </a:r>
            <a:r>
              <a:rPr lang="en-US" dirty="0" err="1"/>
              <a:t>kann</a:t>
            </a:r>
            <a:r>
              <a:rPr lang="en-US" dirty="0"/>
              <a:t> </a:t>
            </a:r>
            <a:r>
              <a:rPr lang="en-US" dirty="0" err="1"/>
              <a:t>daher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Regel </a:t>
            </a:r>
            <a:r>
              <a:rPr lang="en-US" dirty="0" err="1"/>
              <a:t>formuliert</a:t>
            </a:r>
            <a:r>
              <a:rPr lang="en-US" dirty="0"/>
              <a:t> </a:t>
            </a:r>
            <a:r>
              <a:rPr lang="en-US" dirty="0" err="1"/>
              <a:t>werden</a:t>
            </a:r>
            <a:r>
              <a:rPr lang="en-US" dirty="0"/>
              <a:t>: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de-AT" dirty="0"/>
          </a:p>
          <a:p>
            <a:endParaRPr lang="de-A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37</a:t>
            </a:fld>
            <a:endParaRPr lang="de-DE"/>
          </a:p>
        </p:txBody>
      </p:sp>
      <p:sp>
        <p:nvSpPr>
          <p:cNvPr id="6" name="Rounded Rectangle 5"/>
          <p:cNvSpPr/>
          <p:nvPr/>
        </p:nvSpPr>
        <p:spPr>
          <a:xfrm>
            <a:off x="457200" y="4420556"/>
            <a:ext cx="8077200" cy="1370644"/>
          </a:xfrm>
          <a:prstGeom prst="roundRect">
            <a:avLst/>
          </a:prstGeom>
          <a:solidFill>
            <a:srgbClr val="EEB500">
              <a:alpha val="89804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>
              <a:spcBef>
                <a:spcPts val="1200"/>
              </a:spcBef>
              <a:tabLst>
                <a:tab pos="403225" algn="l"/>
              </a:tabLst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Für </a:t>
            </a:r>
            <a:r>
              <a:rPr lang="en-US" sz="2400" dirty="0" err="1">
                <a:solidFill>
                  <a:schemeClr val="tx1"/>
                </a:solidFill>
                <a:latin typeface="+mj-lt"/>
              </a:rPr>
              <a:t>jeden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Satz </a:t>
            </a:r>
            <a:r>
              <a:rPr lang="el-GR" sz="2400" dirty="0">
                <a:solidFill>
                  <a:schemeClr val="tx1"/>
                </a:solidFill>
                <a:latin typeface="+mj-lt"/>
              </a:rPr>
              <a:t>Σ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g</a:t>
            </a:r>
            <a:r>
              <a:rPr lang="en-US" sz="2400" dirty="0">
                <a:solidFill>
                  <a:schemeClr val="tx1"/>
                </a:solidFill>
              </a:rPr>
              <a:t>ilt:   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  </a:t>
            </a:r>
            <a:r>
              <a:rPr lang="el-GR" sz="2400" dirty="0">
                <a:solidFill>
                  <a:schemeClr val="tx1"/>
                </a:solidFill>
                <a:sym typeface="WP MathA" panose="05010101010101010101" pitchFamily="2" charset="2"/>
              </a:rPr>
              <a:t>Σ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      </a:t>
            </a:r>
            <a:r>
              <a:rPr lang="el-GR" sz="2400" dirty="0">
                <a:solidFill>
                  <a:schemeClr val="tx1"/>
                </a:solidFill>
                <a:sym typeface="WP MathA" panose="05010101010101010101" pitchFamily="2" charset="2"/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   =       {s| </a:t>
            </a:r>
            <a:r>
              <a:rPr lang="el-GR" sz="2400" dirty="0">
                <a:solidFill>
                  <a:schemeClr val="tx1"/>
                </a:solidFill>
                <a:sym typeface="WP MathA" panose="05010101010101010101" pitchFamily="2" charset="2"/>
              </a:rPr>
              <a:t>Σ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sym typeface="WP MathA" panose="05010101010101010101" pitchFamily="2" charset="2"/>
              </a:rPr>
              <a:t>ist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sym typeface="WP MathA" panose="05010101010101010101" pitchFamily="2" charset="2"/>
              </a:rPr>
              <a:t>wahr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 in s  }</a:t>
            </a:r>
          </a:p>
          <a:p>
            <a:endParaRPr lang="de-DE" sz="2000" b="1" i="1" dirty="0">
              <a:solidFill>
                <a:schemeClr val="tx1"/>
              </a:solidFill>
            </a:endParaRPr>
          </a:p>
          <a:p>
            <a:endParaRPr lang="de-DE" sz="2000" b="1" i="1" dirty="0">
              <a:solidFill>
                <a:schemeClr val="tx1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5053629" y="2209800"/>
            <a:ext cx="2815362" cy="881152"/>
            <a:chOff x="4607859" y="3418963"/>
            <a:chExt cx="3747247" cy="801047"/>
          </a:xfrm>
        </p:grpSpPr>
        <p:sp>
          <p:nvSpPr>
            <p:cNvPr id="18" name="Left Brace 17"/>
            <p:cNvSpPr/>
            <p:nvPr/>
          </p:nvSpPr>
          <p:spPr>
            <a:xfrm rot="16200000">
              <a:off x="6357325" y="2167038"/>
              <a:ext cx="126779" cy="2630629"/>
            </a:xfrm>
            <a:prstGeom prst="leftBrace">
              <a:avLst>
                <a:gd name="adj1" fmla="val 34261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607859" y="3576477"/>
              <a:ext cx="3747247" cy="643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>
                <a:spcBef>
                  <a:spcPts val="200"/>
                </a:spcBef>
                <a:tabLst>
                  <a:tab pos="457200" algn="l"/>
                  <a:tab pos="747713" algn="l"/>
                  <a:tab pos="1090613" algn="l"/>
                </a:tabLst>
              </a:pPr>
              <a:r>
                <a:rPr lang="de-DE" sz="2000" b="1" dirty="0">
                  <a:sym typeface="WP MathA" panose="05010101010101010101" pitchFamily="2" charset="2"/>
                </a:rPr>
                <a:t>Metasprachliche</a:t>
              </a:r>
              <a:r>
                <a:rPr lang="de-DE" sz="2000" b="1" dirty="0">
                  <a:solidFill>
                    <a:schemeClr val="accent2">
                      <a:lumMod val="75000"/>
                    </a:schemeClr>
                  </a:solidFill>
                  <a:sym typeface="WP MathA" panose="05010101010101010101" pitchFamily="2" charset="2"/>
                </a:rPr>
                <a:t> Wahrheitsbedingungen </a:t>
              </a:r>
              <a:endParaRPr lang="en-US" sz="2000" dirty="0">
                <a:solidFill>
                  <a:schemeClr val="accent2">
                    <a:lumMod val="75000"/>
                  </a:schemeClr>
                </a:solidFill>
                <a:sym typeface="WP MathA" panose="05010101010101010101" pitchFamily="2" charset="2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371600" y="2209800"/>
            <a:ext cx="1752978" cy="561975"/>
            <a:chOff x="1565252" y="3429001"/>
            <a:chExt cx="2373760" cy="552509"/>
          </a:xfrm>
        </p:grpSpPr>
        <p:sp>
          <p:nvSpPr>
            <p:cNvPr id="24" name="Left Brace 23"/>
            <p:cNvSpPr/>
            <p:nvPr/>
          </p:nvSpPr>
          <p:spPr>
            <a:xfrm rot="16200000">
              <a:off x="2536006" y="2497965"/>
              <a:ext cx="114359" cy="1976431"/>
            </a:xfrm>
            <a:prstGeom prst="leftBrace">
              <a:avLst>
                <a:gd name="adj1" fmla="val 34261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565252" y="3581400"/>
              <a:ext cx="23737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Bef>
                  <a:spcPts val="200"/>
                </a:spcBef>
                <a:tabLst>
                  <a:tab pos="457200" algn="l"/>
                  <a:tab pos="747713" algn="l"/>
                  <a:tab pos="1090613" algn="l"/>
                </a:tabLst>
              </a:pPr>
              <a:r>
                <a:rPr lang="de-DE" sz="2000" b="1" dirty="0">
                  <a:solidFill>
                    <a:prstClr val="black"/>
                  </a:solidFill>
                  <a:sym typeface="WP MathA" panose="05010101010101010101" pitchFamily="2" charset="2"/>
                </a:rPr>
                <a:t>Objektsprache</a:t>
              </a:r>
              <a:endParaRPr lang="en-US" sz="2000" dirty="0">
                <a:solidFill>
                  <a:prstClr val="black"/>
                </a:solidFill>
                <a:sym typeface="WP MathA" panose="05010101010101010101" pitchFamily="2" charset="2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2345040" y="4876800"/>
            <a:ext cx="2412835" cy="852389"/>
            <a:chOff x="975409" y="3487485"/>
            <a:chExt cx="3110449" cy="746660"/>
          </a:xfrm>
        </p:grpSpPr>
        <p:sp>
          <p:nvSpPr>
            <p:cNvPr id="49" name="Left Brace 48"/>
            <p:cNvSpPr/>
            <p:nvPr/>
          </p:nvSpPr>
          <p:spPr>
            <a:xfrm rot="16200000">
              <a:off x="2523996" y="3296446"/>
              <a:ext cx="138377" cy="520455"/>
            </a:xfrm>
            <a:prstGeom prst="leftBrace">
              <a:avLst>
                <a:gd name="adj1" fmla="val 34261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975409" y="3614064"/>
              <a:ext cx="3110449" cy="620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>
                <a:spcBef>
                  <a:spcPts val="200"/>
                </a:spcBef>
                <a:tabLst>
                  <a:tab pos="457200" algn="l"/>
                  <a:tab pos="747713" algn="l"/>
                  <a:tab pos="1090613" algn="l"/>
                </a:tabLst>
              </a:pPr>
              <a:r>
                <a:rPr lang="de-DE" sz="2000" b="1" dirty="0">
                  <a:solidFill>
                    <a:prstClr val="black"/>
                  </a:solidFill>
                  <a:sym typeface="WP MathA" panose="05010101010101010101" pitchFamily="2" charset="2"/>
                </a:rPr>
                <a:t>Objektsprachliches </a:t>
              </a:r>
              <a:r>
                <a:rPr lang="de-DE" sz="2000" dirty="0">
                  <a:solidFill>
                    <a:prstClr val="black"/>
                  </a:solidFill>
                  <a:sym typeface="WP MathA" panose="05010101010101010101" pitchFamily="2" charset="2"/>
                </a:rPr>
                <a:t>Vorkommen von </a:t>
              </a:r>
              <a:r>
                <a:rPr lang="el-GR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sym typeface="WP MathA" panose="05010101010101010101" pitchFamily="2" charset="2"/>
                </a:rPr>
                <a:t>Σ</a:t>
              </a:r>
              <a:endParaRPr lang="en-US" sz="2000" dirty="0">
                <a:solidFill>
                  <a:prstClr val="black"/>
                </a:solidFill>
                <a:sym typeface="WP MathA" panose="05010101010101010101" pitchFamily="2" charset="2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4975412" y="4877756"/>
            <a:ext cx="3406588" cy="913444"/>
            <a:chOff x="4778188" y="3389604"/>
            <a:chExt cx="3406588" cy="830406"/>
          </a:xfrm>
        </p:grpSpPr>
        <p:sp>
          <p:nvSpPr>
            <p:cNvPr id="55" name="Left Brace 54"/>
            <p:cNvSpPr/>
            <p:nvPr/>
          </p:nvSpPr>
          <p:spPr>
            <a:xfrm rot="16200000">
              <a:off x="6094118" y="2584663"/>
              <a:ext cx="186873" cy="1796755"/>
            </a:xfrm>
            <a:prstGeom prst="leftBrace">
              <a:avLst>
                <a:gd name="adj1" fmla="val 34261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778188" y="3576477"/>
              <a:ext cx="3406588" cy="643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>
                <a:spcBef>
                  <a:spcPts val="200"/>
                </a:spcBef>
                <a:tabLst>
                  <a:tab pos="457200" algn="l"/>
                  <a:tab pos="747713" algn="l"/>
                  <a:tab pos="1090613" algn="l"/>
                </a:tabLst>
              </a:pPr>
              <a:r>
                <a:rPr lang="de-DE" sz="2000" b="1">
                  <a:sym typeface="WP MathA" panose="05010101010101010101" pitchFamily="2" charset="2"/>
                </a:rPr>
                <a:t>Metasprachliche</a:t>
              </a:r>
              <a:r>
                <a:rPr lang="de-DE" sz="2000" b="1">
                  <a:solidFill>
                    <a:schemeClr val="accent2">
                      <a:lumMod val="75000"/>
                    </a:schemeClr>
                  </a:solidFill>
                  <a:sym typeface="WP MathA" panose="05010101010101010101" pitchFamily="2" charset="2"/>
                </a:rPr>
                <a:t> Wahrheitsbedingungen </a:t>
              </a:r>
              <a:r>
                <a:rPr lang="de-DE" sz="2000">
                  <a:solidFill>
                    <a:prstClr val="black"/>
                  </a:solidFill>
                  <a:sym typeface="WP MathA" panose="05010101010101010101" pitchFamily="2" charset="2"/>
                </a:rPr>
                <a:t>für </a:t>
              </a:r>
              <a:r>
                <a:rPr lang="el-GR" sz="200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sym typeface="WP MathA" panose="05010101010101010101" pitchFamily="2" charset="2"/>
                </a:rPr>
                <a:t>Σ</a:t>
              </a:r>
              <a:endParaRPr lang="en-US" sz="2000">
                <a:solidFill>
                  <a:schemeClr val="accent2">
                    <a:lumMod val="75000"/>
                  </a:schemeClr>
                </a:solidFill>
                <a:sym typeface="WP MathA" panose="05010101010101010101" pitchFamily="2" charset="2"/>
              </a:endParaRPr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524744-301A-5E5F-F036-4032D36E8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4414136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Wahrheitsbedingungen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50292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AT" i="1" dirty="0"/>
              <a:t>Wichtig!</a:t>
            </a:r>
            <a:r>
              <a:rPr lang="de-AT" dirty="0"/>
              <a:t> Um einen Ausdruck zu verstehen, muss man nicht wissen, wie die Welt aussieht.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de-AT" dirty="0"/>
              <a:t>Sprecherinnen wissen nur, wie die Welt </a:t>
            </a:r>
            <a:r>
              <a:rPr lang="de-AT" b="1" i="1" dirty="0"/>
              <a:t>aussehen müsste</a:t>
            </a:r>
            <a:r>
              <a:rPr lang="de-AT" dirty="0"/>
              <a:t>, damit ein Satz als wahr empfunden wird. 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 err="1"/>
              <a:t>Jede</a:t>
            </a:r>
            <a:r>
              <a:rPr lang="en-US" dirty="0"/>
              <a:t> </a:t>
            </a:r>
            <a:r>
              <a:rPr lang="en-US" dirty="0" err="1"/>
              <a:t>Sprecherin</a:t>
            </a:r>
            <a:r>
              <a:rPr lang="en-US" dirty="0"/>
              <a:t> </a:t>
            </a:r>
            <a:r>
              <a:rPr lang="en-US" dirty="0" err="1"/>
              <a:t>kennt</a:t>
            </a:r>
            <a:r>
              <a:rPr lang="en-US" dirty="0"/>
              <a:t> also die </a:t>
            </a:r>
            <a:r>
              <a:rPr lang="en-US" dirty="0" err="1"/>
              <a:t>Wahrheitsbedingungen</a:t>
            </a:r>
            <a:r>
              <a:rPr lang="en-US" dirty="0"/>
              <a:t> von (1) - (3), </a:t>
            </a:r>
            <a:r>
              <a:rPr lang="en-US" dirty="0" err="1"/>
              <a:t>auch</a:t>
            </a:r>
            <a:r>
              <a:rPr lang="en-US" dirty="0"/>
              <a:t> </a:t>
            </a:r>
            <a:r>
              <a:rPr lang="en-US" dirty="0" err="1"/>
              <a:t>wenn</a:t>
            </a:r>
            <a:r>
              <a:rPr lang="en-US" dirty="0"/>
              <a:t> </a:t>
            </a:r>
            <a:r>
              <a:rPr lang="en-US" dirty="0" err="1"/>
              <a:t>sie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weiss</a:t>
            </a:r>
            <a:r>
              <a:rPr lang="en-US" dirty="0"/>
              <a:t>, </a:t>
            </a:r>
            <a:r>
              <a:rPr lang="en-US" dirty="0" err="1"/>
              <a:t>ob</a:t>
            </a:r>
            <a:r>
              <a:rPr lang="en-US" dirty="0"/>
              <a:t> (1) - (3) </a:t>
            </a:r>
            <a:r>
              <a:rPr lang="en-US" dirty="0" err="1"/>
              <a:t>wahr</a:t>
            </a:r>
            <a:r>
              <a:rPr lang="en-US" dirty="0"/>
              <a:t> </a:t>
            </a:r>
            <a:r>
              <a:rPr lang="en-US" dirty="0" err="1"/>
              <a:t>sind</a:t>
            </a:r>
            <a:r>
              <a:rPr lang="en-US" dirty="0"/>
              <a:t> </a:t>
            </a:r>
            <a:r>
              <a:rPr lang="en-US" dirty="0" err="1"/>
              <a:t>oder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.</a:t>
            </a:r>
            <a:r>
              <a:rPr lang="en-US" i="1" dirty="0"/>
              <a:t>  </a:t>
            </a:r>
          </a:p>
          <a:p>
            <a:pPr>
              <a:spcBef>
                <a:spcPts val="1200"/>
              </a:spcBef>
              <a:tabLst>
                <a:tab pos="627063" algn="l"/>
              </a:tabLst>
            </a:pPr>
            <a:r>
              <a:rPr lang="en-US" dirty="0"/>
              <a:t>(1)	In Ouagadougou hat es </a:t>
            </a:r>
            <a:r>
              <a:rPr lang="en-US" dirty="0" err="1"/>
              <a:t>heute</a:t>
            </a:r>
            <a:r>
              <a:rPr lang="en-US" dirty="0"/>
              <a:t> </a:t>
            </a:r>
            <a:r>
              <a:rPr lang="en-US" dirty="0" err="1"/>
              <a:t>genau</a:t>
            </a:r>
            <a:r>
              <a:rPr lang="en-US" dirty="0"/>
              <a:t> 17.2 Grad.</a:t>
            </a:r>
          </a:p>
          <a:p>
            <a:pPr>
              <a:spcBef>
                <a:spcPts val="600"/>
              </a:spcBef>
              <a:tabLst>
                <a:tab pos="627063" algn="l"/>
              </a:tabLst>
            </a:pPr>
            <a:r>
              <a:rPr lang="en-US" dirty="0"/>
              <a:t>(2)	Es </a:t>
            </a:r>
            <a:r>
              <a:rPr lang="en-US" dirty="0" err="1"/>
              <a:t>gibt</a:t>
            </a:r>
            <a:r>
              <a:rPr lang="en-US" dirty="0"/>
              <a:t> </a:t>
            </a:r>
            <a:r>
              <a:rPr lang="en-US" dirty="0" err="1"/>
              <a:t>intelligente</a:t>
            </a:r>
            <a:r>
              <a:rPr lang="en-US" dirty="0"/>
              <a:t> </a:t>
            </a:r>
            <a:r>
              <a:rPr lang="en-US" dirty="0" err="1"/>
              <a:t>Zivilisationen</a:t>
            </a:r>
            <a:r>
              <a:rPr lang="en-US" dirty="0"/>
              <a:t> in der </a:t>
            </a:r>
            <a:r>
              <a:rPr lang="en-US" dirty="0" err="1"/>
              <a:t>Milchstrasse</a:t>
            </a:r>
            <a:r>
              <a:rPr lang="en-US" dirty="0"/>
              <a:t>.</a:t>
            </a:r>
          </a:p>
          <a:p>
            <a:pPr>
              <a:spcBef>
                <a:spcPts val="600"/>
              </a:spcBef>
              <a:tabLst>
                <a:tab pos="627063" algn="l"/>
              </a:tabLst>
            </a:pPr>
            <a:r>
              <a:rPr lang="en-US" dirty="0"/>
              <a:t>(3)	</a:t>
            </a:r>
            <a:r>
              <a:rPr lang="en-US" dirty="0" err="1"/>
              <a:t>Griechenland</a:t>
            </a:r>
            <a:r>
              <a:rPr lang="en-US" dirty="0"/>
              <a:t> </a:t>
            </a:r>
            <a:r>
              <a:rPr lang="en-US" dirty="0" err="1"/>
              <a:t>wird</a:t>
            </a:r>
            <a:r>
              <a:rPr lang="en-US" dirty="0"/>
              <a:t> der </a:t>
            </a:r>
            <a:r>
              <a:rPr lang="en-US" dirty="0" err="1"/>
              <a:t>nächste</a:t>
            </a:r>
            <a:r>
              <a:rPr lang="en-US" dirty="0"/>
              <a:t> </a:t>
            </a:r>
            <a:r>
              <a:rPr lang="en-US" dirty="0" err="1"/>
              <a:t>Fußballweltmeister</a:t>
            </a:r>
            <a:r>
              <a:rPr lang="en-US" dirty="0"/>
              <a:t>.</a:t>
            </a:r>
            <a:endParaRPr lang="de-A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38</a:t>
            </a:fld>
            <a:endParaRPr lang="de-DE"/>
          </a:p>
        </p:txBody>
      </p:sp>
      <p:sp>
        <p:nvSpPr>
          <p:cNvPr id="7" name="Abgerundetes Rechteck 7"/>
          <p:cNvSpPr txBox="1">
            <a:spLocks/>
          </p:cNvSpPr>
          <p:nvPr/>
        </p:nvSpPr>
        <p:spPr>
          <a:xfrm>
            <a:off x="896471" y="5258455"/>
            <a:ext cx="7028329" cy="1233091"/>
          </a:xfrm>
          <a:prstGeom prst="roundRect">
            <a:avLst/>
          </a:prstGeom>
          <a:solidFill>
            <a:schemeClr val="tx2">
              <a:lumMod val="40000"/>
              <a:lumOff val="60000"/>
              <a:alpha val="89804"/>
            </a:schemeClr>
          </a:solidFill>
          <a:ln w="25400" cap="flat" cmpd="sng" algn="ctr">
            <a:solidFill>
              <a:schemeClr val="tx1"/>
            </a:solidFill>
            <a:prstDash val="solid"/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marL="519113" indent="-519113" algn="l" defTabSz="914400" rtl="0" eaLnBrk="1" latinLnBrk="0" hangingPunct="1">
              <a:spcBef>
                <a:spcPts val="200"/>
              </a:spcBef>
              <a:buFontTx/>
              <a:buNone/>
              <a:tabLst>
                <a:tab pos="342900" algn="l"/>
                <a:tab pos="747713" algn="l"/>
                <a:tab pos="1090613" algn="l"/>
              </a:tabLs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200"/>
              </a:spcBef>
              <a:buFont typeface="Arial" pitchFamily="34" charset="0"/>
              <a:buChar char="–"/>
              <a:tabLst>
                <a:tab pos="342900" algn="l"/>
              </a:tabLst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•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–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»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313" indent="-341313" algn="ctr">
              <a:spcBef>
                <a:spcPts val="0"/>
              </a:spcBef>
            </a:pPr>
            <a:r>
              <a:rPr lang="de-DE" dirty="0">
                <a:solidFill>
                  <a:prstClr val="black"/>
                </a:solidFill>
                <a:sym typeface="WP MathA" panose="05010101010101010101" pitchFamily="2" charset="2"/>
              </a:rPr>
              <a:t>		</a:t>
            </a:r>
            <a:r>
              <a:rPr lang="en-US" b="1" dirty="0" err="1">
                <a:solidFill>
                  <a:prstClr val="black"/>
                </a:solidFill>
              </a:rPr>
              <a:t>Semantische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 err="1">
                <a:solidFill>
                  <a:prstClr val="black"/>
                </a:solidFill>
              </a:rPr>
              <a:t>Kompetenz</a:t>
            </a:r>
            <a:r>
              <a:rPr lang="en-US" b="1" dirty="0">
                <a:solidFill>
                  <a:prstClr val="black"/>
                </a:solidFill>
              </a:rPr>
              <a:t> </a:t>
            </a:r>
          </a:p>
          <a:p>
            <a:pPr marL="341313" indent="-341313" algn="ctr"/>
            <a:r>
              <a:rPr lang="de-DE" dirty="0">
                <a:solidFill>
                  <a:prstClr val="black"/>
                </a:solidFill>
                <a:sym typeface="WP MathA" panose="05010101010101010101" pitchFamily="2" charset="2"/>
              </a:rPr>
              <a:t>Wer die Bedeutung eines Satzes kennt, kennt die 	</a:t>
            </a:r>
            <a:r>
              <a:rPr lang="de-DE" dirty="0">
                <a:solidFill>
                  <a:schemeClr val="tx1"/>
                </a:solidFill>
                <a:sym typeface="WP MathA" panose="05010101010101010101" pitchFamily="2" charset="2"/>
              </a:rPr>
              <a:t>Wahrheitsbedingungen dieses </a:t>
            </a:r>
            <a:r>
              <a:rPr lang="de-DE" dirty="0">
                <a:solidFill>
                  <a:prstClr val="black"/>
                </a:solidFill>
                <a:sym typeface="WP MathA" panose="05010101010101010101" pitchFamily="2" charset="2"/>
              </a:rPr>
              <a:t>Satzes.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2464DC-28A4-CD3A-0A97-8A84ADF7F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9801111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69640-B517-73E0-23D9-DF936EE60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WH: Das Semantische Modell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E9159-B969-83CF-9067-E5A9A9205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/>
              <a:t>Zur </a:t>
            </a:r>
            <a:r>
              <a:rPr lang="en-US" dirty="0" err="1"/>
              <a:t>Erinnerung</a:t>
            </a:r>
            <a:r>
              <a:rPr lang="en-US" dirty="0"/>
              <a:t>: Ziel </a:t>
            </a:r>
            <a:r>
              <a:rPr lang="en-US" dirty="0" err="1"/>
              <a:t>ist</a:t>
            </a:r>
            <a:r>
              <a:rPr lang="en-US" dirty="0"/>
              <a:t> es, die </a:t>
            </a:r>
            <a:r>
              <a:rPr lang="en-US" dirty="0" err="1">
                <a:solidFill>
                  <a:srgbClr val="FF0000"/>
                </a:solidFill>
              </a:rPr>
              <a:t>natürlichsprachigen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Ausdrücke</a:t>
            </a:r>
            <a:r>
              <a:rPr lang="en-US" dirty="0"/>
              <a:t> in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>
                <a:solidFill>
                  <a:srgbClr val="00B050"/>
                </a:solidFill>
              </a:rPr>
              <a:t>formale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Sprache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(Logik </a:t>
            </a:r>
            <a:r>
              <a:rPr lang="en-US" dirty="0" err="1"/>
              <a:t>oder</a:t>
            </a:r>
            <a:r>
              <a:rPr lang="en-US" dirty="0"/>
              <a:t> </a:t>
            </a:r>
            <a:r>
              <a:rPr lang="en-US" dirty="0" err="1"/>
              <a:t>Mengenlehre</a:t>
            </a:r>
            <a:r>
              <a:rPr lang="en-US" dirty="0"/>
              <a:t>)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übersetzen</a:t>
            </a:r>
            <a:r>
              <a:rPr lang="en-US" dirty="0"/>
              <a:t>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 err="1"/>
              <a:t>Diese</a:t>
            </a:r>
            <a:r>
              <a:rPr lang="en-US" dirty="0"/>
              <a:t> </a:t>
            </a:r>
            <a:r>
              <a:rPr lang="en-US" dirty="0" err="1"/>
              <a:t>Ausdrücke</a:t>
            </a:r>
            <a:r>
              <a:rPr lang="en-US" dirty="0"/>
              <a:t> </a:t>
            </a:r>
            <a:r>
              <a:rPr lang="en-US" dirty="0" err="1"/>
              <a:t>erhalten</a:t>
            </a:r>
            <a:r>
              <a:rPr lang="en-US" dirty="0"/>
              <a:t> </a:t>
            </a:r>
            <a:r>
              <a:rPr lang="en-US" dirty="0" err="1"/>
              <a:t>dann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Interpretation. 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 err="1"/>
              <a:t>Diese</a:t>
            </a:r>
            <a:r>
              <a:rPr lang="en-US" dirty="0"/>
              <a:t> Interpretation </a:t>
            </a:r>
            <a:r>
              <a:rPr lang="en-US" dirty="0" err="1"/>
              <a:t>ist</a:t>
            </a:r>
            <a:r>
              <a:rPr lang="en-US" dirty="0"/>
              <a:t> die </a:t>
            </a:r>
            <a:r>
              <a:rPr lang="en-US" dirty="0" err="1"/>
              <a:t>Bedeutung</a:t>
            </a:r>
            <a:r>
              <a:rPr lang="en-US" dirty="0"/>
              <a:t> des </a:t>
            </a:r>
            <a:r>
              <a:rPr lang="en-US" dirty="0" err="1"/>
              <a:t>Ausdrucks</a:t>
            </a:r>
            <a:r>
              <a:rPr lang="en-US" dirty="0"/>
              <a:t>.</a:t>
            </a:r>
          </a:p>
          <a:p>
            <a:pPr>
              <a:spcBef>
                <a:spcPts val="1200"/>
              </a:spcBef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/>
              <a:t>(1)	Für </a:t>
            </a:r>
            <a:r>
              <a:rPr lang="en-US" dirty="0" err="1"/>
              <a:t>jede</a:t>
            </a:r>
            <a:r>
              <a:rPr lang="en-US" dirty="0"/>
              <a:t> </a:t>
            </a:r>
            <a:r>
              <a:rPr lang="en-US" dirty="0" err="1"/>
              <a:t>beliebige</a:t>
            </a:r>
            <a:r>
              <a:rPr lang="en-US" dirty="0"/>
              <a:t> Situation s:</a:t>
            </a:r>
          </a:p>
          <a:p>
            <a:pPr>
              <a:spcBef>
                <a:spcPts val="400"/>
              </a:spcBef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/>
              <a:t> 	Hans </a:t>
            </a:r>
            <a:r>
              <a:rPr lang="en-US" dirty="0" err="1"/>
              <a:t>schläft</a:t>
            </a:r>
            <a:r>
              <a:rPr lang="en-US" dirty="0"/>
              <a:t>		=	1 in s 	</a:t>
            </a:r>
            <a:r>
              <a:rPr lang="en-US" dirty="0" err="1"/>
              <a:t>gdw</a:t>
            </a:r>
            <a:r>
              <a:rPr lang="en-US" dirty="0"/>
              <a:t>.	Hans  {</a:t>
            </a:r>
            <a:r>
              <a:rPr lang="en-US" dirty="0" err="1"/>
              <a:t>x|x</a:t>
            </a:r>
            <a:r>
              <a:rPr lang="en-US" dirty="0"/>
              <a:t> </a:t>
            </a:r>
            <a:r>
              <a:rPr lang="en-US" dirty="0" err="1"/>
              <a:t>schläft</a:t>
            </a:r>
            <a:r>
              <a:rPr lang="en-US" dirty="0"/>
              <a:t> in s}</a:t>
            </a:r>
          </a:p>
          <a:p>
            <a:pPr>
              <a:spcBef>
                <a:spcPts val="1200"/>
              </a:spcBef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err="1">
                <a:solidFill>
                  <a:srgbClr val="FF0000"/>
                </a:solidFill>
              </a:rPr>
              <a:t>Natürliche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Sprache</a:t>
            </a:r>
            <a:r>
              <a:rPr lang="en-US" dirty="0">
                <a:solidFill>
                  <a:srgbClr val="FF0000"/>
                </a:solidFill>
              </a:rPr>
              <a:t> 					     </a:t>
            </a:r>
            <a:r>
              <a:rPr lang="en-US" dirty="0">
                <a:solidFill>
                  <a:srgbClr val="00B050"/>
                </a:solidFill>
              </a:rPr>
              <a:t>(</a:t>
            </a:r>
            <a:r>
              <a:rPr lang="en-US" dirty="0" err="1">
                <a:solidFill>
                  <a:srgbClr val="00B050"/>
                </a:solidFill>
              </a:rPr>
              <a:t>teilweise</a:t>
            </a:r>
            <a:r>
              <a:rPr lang="en-US" dirty="0">
                <a:solidFill>
                  <a:srgbClr val="00B050"/>
                </a:solidFill>
              </a:rPr>
              <a:t>) </a:t>
            </a:r>
            <a:r>
              <a:rPr lang="en-US" dirty="0" err="1">
                <a:solidFill>
                  <a:srgbClr val="00B050"/>
                </a:solidFill>
              </a:rPr>
              <a:t>formale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Sprache</a:t>
            </a:r>
            <a:r>
              <a:rPr lang="en-US" dirty="0">
                <a:solidFill>
                  <a:srgbClr val="00B050"/>
                </a:solidFill>
              </a:rPr>
              <a:t>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/>
              <a:t>(</a:t>
            </a:r>
            <a:r>
              <a:rPr lang="en-US" dirty="0" err="1"/>
              <a:t>Objektsprache</a:t>
            </a:r>
            <a:r>
              <a:rPr lang="en-US" dirty="0"/>
              <a:t>)</a:t>
            </a:r>
          </a:p>
          <a:p>
            <a:r>
              <a:rPr lang="de-DE" dirty="0"/>
              <a:t>	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dirty="0"/>
              <a:t>Sehen wir uns nun ein Beispiel an…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06538C-5FE9-B42A-6EBB-5CBDEB7D0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39</a:t>
            </a:fld>
            <a:endParaRPr lang="de-DE"/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78E4A36A-1957-26D9-760D-3C50B52E5BA3}"/>
              </a:ext>
            </a:extLst>
          </p:cNvPr>
          <p:cNvSpPr/>
          <p:nvPr/>
        </p:nvSpPr>
        <p:spPr>
          <a:xfrm rot="16200000">
            <a:off x="1758442" y="3386036"/>
            <a:ext cx="179794" cy="1484922"/>
          </a:xfrm>
          <a:prstGeom prst="leftBrace">
            <a:avLst>
              <a:gd name="adj1" fmla="val 34261"/>
              <a:gd name="adj2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83B7CE94-7685-E4EF-9CA2-19BB4B8D43C4}"/>
              </a:ext>
            </a:extLst>
          </p:cNvPr>
          <p:cNvSpPr/>
          <p:nvPr/>
        </p:nvSpPr>
        <p:spPr>
          <a:xfrm rot="16200000">
            <a:off x="6853429" y="2673479"/>
            <a:ext cx="163449" cy="2893692"/>
          </a:xfrm>
          <a:prstGeom prst="leftBrace">
            <a:avLst>
              <a:gd name="adj1" fmla="val 34261"/>
              <a:gd name="adj2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B9E2A3-AB03-2AAD-15CB-F64DD3DDB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14150630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672354"/>
          </a:xfrm>
        </p:spPr>
        <p:txBody>
          <a:bodyPr/>
          <a:lstStyle/>
          <a:p>
            <a:r>
              <a:rPr lang="en-US"/>
              <a:t>Namen</a:t>
            </a:r>
            <a:endParaRPr lang="de-DE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5034"/>
            <a:ext cx="8382000" cy="5269566"/>
          </a:xfrm>
        </p:spPr>
        <p:txBody>
          <a:bodyPr>
            <a:noAutofit/>
          </a:bodyPr>
          <a:lstStyle/>
          <a:p>
            <a:pPr lvl="0" defTabSz="942975">
              <a:spcBef>
                <a:spcPts val="200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r>
              <a:rPr lang="de-DE" sz="2400" noProof="0">
                <a:solidFill>
                  <a:prstClr val="black"/>
                </a:solidFill>
              </a:rPr>
              <a:t>Namen</a:t>
            </a:r>
            <a:r>
              <a:rPr lang="de-DE" sz="2400" b="1" i="1" noProof="0">
                <a:solidFill>
                  <a:prstClr val="black"/>
                </a:solidFill>
              </a:rPr>
              <a:t> </a:t>
            </a:r>
            <a:r>
              <a:rPr lang="de-DE" dirty="0"/>
              <a:t>referieren</a:t>
            </a:r>
            <a:r>
              <a:rPr lang="de-DE" sz="2400" noProof="0" dirty="0">
                <a:solidFill>
                  <a:prstClr val="black"/>
                </a:solidFill>
              </a:rPr>
              <a:t> auf die Trägerin/den Träger </a:t>
            </a:r>
            <a:r>
              <a:rPr lang="de-DE" sz="2400" noProof="0">
                <a:solidFill>
                  <a:prstClr val="black"/>
                </a:solidFill>
              </a:rPr>
              <a:t>des Namens:</a:t>
            </a:r>
          </a:p>
          <a:p>
            <a:pPr lvl="0" defTabSz="942975">
              <a:spcBef>
                <a:spcPts val="200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r>
              <a:rPr lang="de-DE" sz="2400" b="1" i="1" noProof="0" dirty="0">
                <a:solidFill>
                  <a:prstClr val="black"/>
                </a:solidFill>
              </a:rPr>
              <a:t>	</a:t>
            </a:r>
            <a:endParaRPr lang="de-DE" sz="2400" noProof="0" dirty="0">
              <a:solidFill>
                <a:prstClr val="black"/>
              </a:solidFill>
            </a:endParaRPr>
          </a:p>
          <a:p>
            <a:pPr lvl="0" defTabSz="942975">
              <a:spcBef>
                <a:spcPts val="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r>
              <a:rPr lang="de-DE" sz="2400" noProof="0">
                <a:solidFill>
                  <a:prstClr val="black"/>
                </a:solidFill>
              </a:rPr>
              <a:t>(</a:t>
            </a:r>
            <a:r>
              <a:rPr lang="de-DE" sz="2400" noProof="0" dirty="0">
                <a:solidFill>
                  <a:prstClr val="black"/>
                </a:solidFill>
              </a:rPr>
              <a:t>1)	a.		Ada Lovelace		=	</a:t>
            </a:r>
          </a:p>
          <a:p>
            <a:pPr lvl="0" defTabSz="942975">
              <a:spcBef>
                <a:spcPts val="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endParaRPr lang="de-DE" sz="2400" noProof="0">
              <a:solidFill>
                <a:prstClr val="black"/>
              </a:solidFill>
            </a:endParaRPr>
          </a:p>
          <a:p>
            <a:pPr lvl="0" defTabSz="942975">
              <a:spcBef>
                <a:spcPts val="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endParaRPr lang="de-DE" sz="2400" noProof="0" dirty="0">
              <a:solidFill>
                <a:prstClr val="black"/>
              </a:solidFill>
            </a:endParaRPr>
          </a:p>
          <a:p>
            <a:pPr lvl="0" defTabSz="942975">
              <a:spcBef>
                <a:spcPts val="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r>
              <a:rPr lang="de-DE" sz="2400" noProof="0" dirty="0">
                <a:solidFill>
                  <a:prstClr val="black"/>
                </a:solidFill>
              </a:rPr>
              <a:t>	b.		Ludwig XIV  		=	König von </a:t>
            </a:r>
            <a:r>
              <a:rPr lang="de-DE" sz="2400" noProof="0">
                <a:solidFill>
                  <a:prstClr val="black"/>
                </a:solidFill>
              </a:rPr>
              <a:t>Frankreich 1643 - 1715</a:t>
            </a:r>
            <a:endParaRPr lang="de-DE" sz="2400" noProof="0" dirty="0">
              <a:solidFill>
                <a:prstClr val="black"/>
              </a:solidFill>
            </a:endParaRPr>
          </a:p>
          <a:p>
            <a:pPr lvl="0" defTabSz="942975">
              <a:spcBef>
                <a:spcPts val="120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r>
              <a:rPr lang="de-DE" sz="2400" noProof="0" dirty="0">
                <a:solidFill>
                  <a:prstClr val="black"/>
                </a:solidFill>
              </a:rPr>
              <a:t>	c.		Antananarivo 		=	die Hauptstadt Madagaskars</a:t>
            </a:r>
          </a:p>
          <a:p>
            <a:pPr lvl="0" defTabSz="942975">
              <a:spcBef>
                <a:spcPts val="120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r>
              <a:rPr lang="de-DE" sz="2400" noProof="0" dirty="0">
                <a:solidFill>
                  <a:prstClr val="black"/>
                </a:solidFill>
              </a:rPr>
              <a:t>	d.	 	die Niederlande </a:t>
            </a:r>
            <a:r>
              <a:rPr lang="de-DE" sz="2400" noProof="0">
                <a:solidFill>
                  <a:prstClr val="black"/>
                </a:solidFill>
              </a:rPr>
              <a:t>	=</a:t>
            </a:r>
            <a:r>
              <a:rPr lang="de-DE" sz="2400" noProof="0" dirty="0">
                <a:solidFill>
                  <a:prstClr val="black"/>
                </a:solidFill>
              </a:rPr>
              <a:t>	Land im nördlichen Westeuropa</a:t>
            </a:r>
          </a:p>
          <a:p>
            <a:pPr lvl="0" defTabSz="942975">
              <a:spcBef>
                <a:spcPts val="120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r>
              <a:rPr lang="de-DE" sz="2400" noProof="0" dirty="0">
                <a:solidFill>
                  <a:prstClr val="black"/>
                </a:solidFill>
              </a:rPr>
              <a:t>	e.	 	die Zahl Pi 		=	3,1415982....</a:t>
            </a:r>
          </a:p>
          <a:p>
            <a:pPr lvl="0" defTabSz="942975">
              <a:spcBef>
                <a:spcPts val="1200"/>
              </a:spcBef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r>
              <a:rPr lang="de-DE" sz="2400" noProof="0" dirty="0">
                <a:solidFill>
                  <a:prstClr val="black"/>
                </a:solidFill>
              </a:rPr>
              <a:t>	f.	 	der 2. Weltkrieg </a:t>
            </a:r>
            <a:r>
              <a:rPr lang="de-DE" sz="2400" noProof="0">
                <a:solidFill>
                  <a:prstClr val="black"/>
                </a:solidFill>
              </a:rPr>
              <a:t>	=</a:t>
            </a:r>
            <a:r>
              <a:rPr lang="de-DE" sz="2400" noProof="0" dirty="0">
                <a:solidFill>
                  <a:prstClr val="black"/>
                </a:solidFill>
              </a:rPr>
              <a:t>	militärischer Konflikt, 1939 – 1945</a:t>
            </a:r>
          </a:p>
          <a:p>
            <a:pPr defTabSz="942975">
              <a:tabLst>
                <a:tab pos="457200" algn="l"/>
                <a:tab pos="747713" algn="l"/>
                <a:tab pos="860425" algn="l"/>
                <a:tab pos="1090613" algn="l"/>
                <a:tab pos="2976563" algn="l"/>
                <a:tab pos="3370263" algn="l"/>
                <a:tab pos="3890963" algn="l"/>
              </a:tabLst>
            </a:pPr>
            <a:endParaRPr lang="de-DE" sz="2400" noProof="0" dirty="0"/>
          </a:p>
        </p:txBody>
      </p:sp>
      <p:pic>
        <p:nvPicPr>
          <p:cNvPr id="9" name="Picture 8" descr="The Digital Teacher: Ada Lovelace Day in Education: Girls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196" y="1600200"/>
            <a:ext cx="2248404" cy="1349042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4" name="Abgerundetes Rechteck 7">
            <a:extLst>
              <a:ext uri="{FF2B5EF4-FFF2-40B4-BE49-F238E27FC236}">
                <a16:creationId xmlns:a16="http://schemas.microsoft.com/office/drawing/2014/main" id="{C170092A-F43C-10AF-7C71-8E8A239B64D5}"/>
              </a:ext>
            </a:extLst>
          </p:cNvPr>
          <p:cNvSpPr>
            <a:spLocks/>
          </p:cNvSpPr>
          <p:nvPr/>
        </p:nvSpPr>
        <p:spPr>
          <a:xfrm>
            <a:off x="381000" y="5791200"/>
            <a:ext cx="8458200" cy="510778"/>
          </a:xfrm>
          <a:prstGeom prst="roundRect">
            <a:avLst/>
          </a:prstGeom>
          <a:solidFill>
            <a:srgbClr val="FABE00">
              <a:alpha val="89804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defTabSz="998538"/>
            <a:r>
              <a:rPr lang="de-DE" sz="2400">
                <a:solidFill>
                  <a:schemeClr val="tx1"/>
                </a:solidFill>
              </a:rPr>
              <a:t>Für alle Namen </a:t>
            </a:r>
            <a:r>
              <a:rPr lang="el-GR" sz="2400">
                <a:solidFill>
                  <a:schemeClr val="tx1"/>
                </a:solidFill>
              </a:rPr>
              <a:t>α</a:t>
            </a:r>
            <a:r>
              <a:rPr lang="en-US" sz="2400">
                <a:solidFill>
                  <a:schemeClr val="tx1"/>
                </a:solidFill>
              </a:rPr>
              <a:t> gilt</a:t>
            </a:r>
            <a:r>
              <a:rPr lang="de-DE" sz="2400">
                <a:solidFill>
                  <a:schemeClr val="tx1"/>
                </a:solidFill>
              </a:rPr>
              <a:t>: </a:t>
            </a:r>
            <a:r>
              <a:rPr lang="de-DE" sz="2400">
                <a:solidFill>
                  <a:schemeClr val="tx1"/>
                </a:solidFill>
                <a:sym typeface="WP MathA" panose="05010101010101010101" pitchFamily="2" charset="2"/>
              </a:rPr>
              <a:t></a:t>
            </a:r>
            <a:r>
              <a:rPr lang="el-GR" sz="2400" dirty="0">
                <a:solidFill>
                  <a:schemeClr val="tx1"/>
                </a:solidFill>
              </a:rPr>
              <a:t>α</a:t>
            </a:r>
            <a:r>
              <a:rPr lang="el-GR" sz="2400" dirty="0">
                <a:solidFill>
                  <a:schemeClr val="tx1"/>
                </a:solidFill>
                <a:sym typeface="WP MathA" panose="05010101010101010101" pitchFamily="2" charset="2"/>
              </a:rPr>
              <a:t></a:t>
            </a:r>
            <a:r>
              <a:rPr lang="de-DE" sz="2400" b="1" dirty="0">
                <a:solidFill>
                  <a:schemeClr val="tx1"/>
                </a:solidFill>
              </a:rPr>
              <a:t>  </a:t>
            </a:r>
            <a:r>
              <a:rPr lang="de-DE" sz="2400" dirty="0">
                <a:solidFill>
                  <a:schemeClr val="tx1"/>
                </a:solidFill>
              </a:rPr>
              <a:t>= das Individuum mit dem Namen </a:t>
            </a:r>
            <a:r>
              <a:rPr lang="el-GR" sz="2400" dirty="0">
                <a:solidFill>
                  <a:schemeClr val="tx1"/>
                </a:solidFill>
              </a:rPr>
              <a:t>α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8F4CD-E799-D5D7-3ADE-90D7CC789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5770932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Einstellige Prädikate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5257800"/>
          </a:xfrm>
        </p:spPr>
        <p:txBody>
          <a:bodyPr/>
          <a:lstStyle/>
          <a:p>
            <a:pPr>
              <a:spcBef>
                <a:spcPts val="1200"/>
              </a:spcBef>
              <a:tabLst>
                <a:tab pos="457200" algn="l"/>
                <a:tab pos="747713" algn="l"/>
                <a:tab pos="1090613" algn="l"/>
                <a:tab pos="2971800" algn="l"/>
                <a:tab pos="3486150" algn="l"/>
              </a:tabLst>
            </a:pPr>
            <a:r>
              <a:rPr lang="en-US"/>
              <a:t>Berechnung der Satzextension:</a:t>
            </a:r>
          </a:p>
          <a:p>
            <a:pPr>
              <a:spcBef>
                <a:spcPts val="1200"/>
              </a:spcBef>
              <a:tabLst>
                <a:tab pos="457200" algn="l"/>
                <a:tab pos="685800" algn="l"/>
                <a:tab pos="857250" algn="l"/>
                <a:tab pos="1090613" algn="l"/>
                <a:tab pos="2800350" algn="l"/>
                <a:tab pos="3486150" algn="l"/>
                <a:tab pos="4857750" algn="l"/>
              </a:tabLst>
            </a:pPr>
            <a:r>
              <a:rPr lang="en-US"/>
              <a:t>	</a:t>
            </a:r>
            <a:r>
              <a:rPr lang="en-US" i="1"/>
              <a:t>Situation </a:t>
            </a:r>
            <a:r>
              <a:rPr lang="en-US" b="1" i="1"/>
              <a:t>s</a:t>
            </a:r>
            <a:r>
              <a:rPr lang="en-US" b="1" i="1" baseline="-25000"/>
              <a:t>7</a:t>
            </a:r>
            <a:r>
              <a:rPr lang="en-US"/>
              <a:t>: ein Raum mit Anna, Hans, Maria und Peter; Anna 		und Maria lesen ein Buch, Hans und Peter schlafen.</a:t>
            </a:r>
          </a:p>
          <a:p>
            <a:pPr>
              <a:spcBef>
                <a:spcPts val="1200"/>
              </a:spcBef>
              <a:tabLst>
                <a:tab pos="457200" algn="l"/>
                <a:tab pos="685800" algn="l"/>
                <a:tab pos="857250" algn="l"/>
                <a:tab pos="1090613" algn="l"/>
                <a:tab pos="2800350" algn="l"/>
                <a:tab pos="3486150" algn="l"/>
                <a:tab pos="4857750" algn="l"/>
              </a:tabLst>
            </a:pPr>
            <a:r>
              <a:rPr lang="en-US"/>
              <a:t>		schlafen in </a:t>
            </a:r>
            <a:r>
              <a:rPr lang="en-US" b="1" i="1"/>
              <a:t>s</a:t>
            </a:r>
            <a:r>
              <a:rPr lang="en-US" b="1" i="1" baseline="-25000"/>
              <a:t>7</a:t>
            </a:r>
            <a:r>
              <a:rPr lang="en-US"/>
              <a:t> 	=	{x|x schläft in </a:t>
            </a:r>
            <a:r>
              <a:rPr lang="en-US" b="1" i="1"/>
              <a:t>s</a:t>
            </a:r>
            <a:r>
              <a:rPr lang="en-US" b="1" i="1" baseline="-25000"/>
              <a:t>7</a:t>
            </a:r>
            <a:r>
              <a:rPr lang="en-US"/>
              <a:t>}</a:t>
            </a:r>
          </a:p>
          <a:p>
            <a:pPr>
              <a:tabLst>
                <a:tab pos="457200" algn="l"/>
                <a:tab pos="685800" algn="l"/>
                <a:tab pos="857250" algn="l"/>
                <a:tab pos="1090613" algn="l"/>
                <a:tab pos="2800350" algn="l"/>
                <a:tab pos="3486150" algn="l"/>
                <a:tab pos="4857750" algn="l"/>
              </a:tabLst>
            </a:pPr>
            <a:r>
              <a:rPr lang="en-US"/>
              <a:t>					=	{Hans, Peter}</a:t>
            </a:r>
          </a:p>
          <a:p>
            <a:pPr>
              <a:spcBef>
                <a:spcPts val="1200"/>
              </a:spcBef>
              <a:tabLst>
                <a:tab pos="457200" algn="l"/>
                <a:tab pos="685800" algn="l"/>
                <a:tab pos="857250" algn="l"/>
                <a:tab pos="1090613" algn="l"/>
                <a:tab pos="2800350" algn="l"/>
                <a:tab pos="3486150" algn="l"/>
                <a:tab pos="4857750" algn="l"/>
              </a:tabLst>
            </a:pPr>
            <a:r>
              <a:rPr lang="en-US"/>
              <a:t>		lesen in </a:t>
            </a:r>
            <a:r>
              <a:rPr lang="en-US" b="1" i="1"/>
              <a:t>s</a:t>
            </a:r>
            <a:r>
              <a:rPr lang="en-US" b="1" i="1" baseline="-25000"/>
              <a:t>7</a:t>
            </a:r>
            <a:r>
              <a:rPr lang="en-US"/>
              <a:t> 	=	{x|x liest in </a:t>
            </a:r>
            <a:r>
              <a:rPr lang="en-US" b="1" i="1"/>
              <a:t>s</a:t>
            </a:r>
            <a:r>
              <a:rPr lang="en-US" b="1" i="1" baseline="-25000"/>
              <a:t>7</a:t>
            </a:r>
            <a:r>
              <a:rPr lang="en-US"/>
              <a:t>}</a:t>
            </a:r>
          </a:p>
          <a:p>
            <a:pPr>
              <a:tabLst>
                <a:tab pos="457200" algn="l"/>
                <a:tab pos="685800" algn="l"/>
                <a:tab pos="857250" algn="l"/>
                <a:tab pos="1090613" algn="l"/>
                <a:tab pos="2800350" algn="l"/>
                <a:tab pos="3486150" algn="l"/>
                <a:tab pos="4857750" algn="l"/>
              </a:tabLst>
            </a:pPr>
            <a:r>
              <a:rPr lang="en-US"/>
              <a:t>					=	{Anna, Maria}</a:t>
            </a:r>
          </a:p>
          <a:p>
            <a:pPr defTabSz="630238">
              <a:spcBef>
                <a:spcPts val="1800"/>
              </a:spcBef>
              <a:tabLst>
                <a:tab pos="457200" algn="l"/>
                <a:tab pos="685800" algn="l"/>
                <a:tab pos="857250" algn="l"/>
                <a:tab pos="1090613" algn="l"/>
                <a:tab pos="2800350" algn="l"/>
                <a:tab pos="3486150" algn="l"/>
                <a:tab pos="4857750" algn="l"/>
              </a:tabLst>
            </a:pPr>
            <a:r>
              <a:rPr lang="en-US"/>
              <a:t>(1)		</a:t>
            </a:r>
            <a:r>
              <a:rPr lang="en-US">
                <a:solidFill>
                  <a:srgbClr val="0066FF"/>
                </a:solidFill>
              </a:rPr>
              <a:t>Hans</a:t>
            </a:r>
            <a:r>
              <a:rPr lang="en-US"/>
              <a:t> schläft 	= 	</a:t>
            </a:r>
            <a:r>
              <a:rPr lang="en-US">
                <a:solidFill>
                  <a:srgbClr val="339966"/>
                </a:solidFill>
              </a:rPr>
              <a:t>1 </a:t>
            </a:r>
            <a:r>
              <a:rPr lang="en-US"/>
              <a:t>in </a:t>
            </a:r>
            <a:r>
              <a:rPr lang="en-US" b="1" i="1"/>
              <a:t>s</a:t>
            </a:r>
            <a:r>
              <a:rPr lang="en-US" b="1" i="1" baseline="-25000"/>
              <a:t>7</a:t>
            </a:r>
            <a:r>
              <a:rPr lang="en-US" b="1" i="1" baseline="-25000">
                <a:solidFill>
                  <a:srgbClr val="0066FF"/>
                </a:solidFill>
              </a:rPr>
              <a:t> </a:t>
            </a:r>
            <a:r>
              <a:rPr lang="en-US"/>
              <a:t> </a:t>
            </a:r>
          </a:p>
          <a:p>
            <a:pPr defTabSz="630238">
              <a:spcBef>
                <a:spcPts val="400"/>
              </a:spcBef>
              <a:tabLst>
                <a:tab pos="457200" algn="l"/>
                <a:tab pos="685800" algn="l"/>
                <a:tab pos="857250" algn="l"/>
                <a:tab pos="1090613" algn="l"/>
                <a:tab pos="2800350" algn="l"/>
                <a:tab pos="3486150" algn="l"/>
                <a:tab pos="4857750" algn="l"/>
              </a:tabLst>
            </a:pPr>
            <a:r>
              <a:rPr lang="en-US"/>
              <a:t>						da </a:t>
            </a:r>
            <a:r>
              <a:rPr lang="en-US">
                <a:solidFill>
                  <a:srgbClr val="0066FF"/>
                </a:solidFill>
              </a:rPr>
              <a:t>Hans</a:t>
            </a:r>
            <a:r>
              <a:rPr lang="en-US"/>
              <a:t> </a:t>
            </a:r>
            <a:r>
              <a:rPr lang="en-US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/>
              <a:t>{</a:t>
            </a:r>
            <a:r>
              <a:rPr lang="en-US">
                <a:solidFill>
                  <a:srgbClr val="0066FF"/>
                </a:solidFill>
              </a:rPr>
              <a:t>Hans</a:t>
            </a:r>
            <a:r>
              <a:rPr lang="en-US"/>
              <a:t>, Peter}</a:t>
            </a:r>
            <a:endParaRPr lang="en-US" baseline="-25000"/>
          </a:p>
          <a:p>
            <a:pPr defTabSz="630238">
              <a:spcBef>
                <a:spcPts val="1200"/>
              </a:spcBef>
              <a:tabLst>
                <a:tab pos="457200" algn="l"/>
                <a:tab pos="685800" algn="l"/>
                <a:tab pos="857250" algn="l"/>
                <a:tab pos="1090613" algn="l"/>
                <a:tab pos="2800350" algn="l"/>
                <a:tab pos="3486150" algn="l"/>
                <a:tab pos="4857750" algn="l"/>
              </a:tabLst>
            </a:pPr>
            <a:r>
              <a:rPr lang="en-US"/>
              <a:t>(2)	</a:t>
            </a:r>
            <a:r>
              <a:rPr lang="en-US" baseline="-25000"/>
              <a:t>	</a:t>
            </a:r>
            <a:r>
              <a:rPr lang="en-US"/>
              <a:t></a:t>
            </a:r>
            <a:r>
              <a:rPr lang="en-US">
                <a:solidFill>
                  <a:srgbClr val="0066FF"/>
                </a:solidFill>
              </a:rPr>
              <a:t>Hans</a:t>
            </a:r>
            <a:r>
              <a:rPr lang="en-US"/>
              <a:t> liest 	= 	</a:t>
            </a:r>
            <a:r>
              <a:rPr lang="en-US">
                <a:solidFill>
                  <a:srgbClr val="FF0000"/>
                </a:solidFill>
              </a:rPr>
              <a:t>0</a:t>
            </a:r>
            <a:r>
              <a:rPr lang="en-US">
                <a:solidFill>
                  <a:srgbClr val="339966"/>
                </a:solidFill>
              </a:rPr>
              <a:t> </a:t>
            </a:r>
            <a:r>
              <a:rPr lang="en-US"/>
              <a:t>in </a:t>
            </a:r>
            <a:r>
              <a:rPr lang="en-US" b="1" i="1"/>
              <a:t>s</a:t>
            </a:r>
            <a:r>
              <a:rPr lang="en-US" b="1" i="1" baseline="-25000"/>
              <a:t>7</a:t>
            </a:r>
            <a:endParaRPr lang="en-US" baseline="-25000"/>
          </a:p>
          <a:p>
            <a:pPr defTabSz="630238">
              <a:spcBef>
                <a:spcPts val="400"/>
              </a:spcBef>
              <a:tabLst>
                <a:tab pos="457200" algn="l"/>
                <a:tab pos="685800" algn="l"/>
                <a:tab pos="857250" algn="l"/>
                <a:tab pos="1090613" algn="l"/>
                <a:tab pos="2800350" algn="l"/>
                <a:tab pos="3486150" algn="l"/>
                <a:tab pos="4857750" algn="l"/>
              </a:tabLst>
            </a:pPr>
            <a:r>
              <a:rPr lang="en-US" baseline="-25000"/>
              <a:t>						</a:t>
            </a:r>
            <a:r>
              <a:rPr lang="en-US"/>
              <a:t>da </a:t>
            </a:r>
            <a:r>
              <a:rPr lang="en-US">
                <a:solidFill>
                  <a:srgbClr val="0066FF"/>
                </a:solidFill>
              </a:rPr>
              <a:t>Hans</a:t>
            </a:r>
            <a:r>
              <a:rPr lang="en-US"/>
              <a:t> </a:t>
            </a:r>
            <a:r>
              <a:rPr lang="en-US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 </a:t>
            </a:r>
            <a:r>
              <a:rPr lang="en-US"/>
              <a:t>{Anna, Maria}</a:t>
            </a:r>
          </a:p>
          <a:p>
            <a:pPr>
              <a:tabLst>
                <a:tab pos="457200" algn="l"/>
                <a:tab pos="685800" algn="l"/>
                <a:tab pos="857250" algn="l"/>
                <a:tab pos="1090613" algn="l"/>
                <a:tab pos="2800350" algn="l"/>
                <a:tab pos="3486150" algn="l"/>
                <a:tab pos="4857750" algn="l"/>
              </a:tabLst>
            </a:pPr>
            <a:endParaRPr lang="en-US">
              <a:solidFill>
                <a:prstClr val="black"/>
              </a:solidFill>
            </a:endParaRPr>
          </a:p>
          <a:p>
            <a:pPr>
              <a:tabLst>
                <a:tab pos="457200" algn="l"/>
                <a:tab pos="857250" algn="l"/>
                <a:tab pos="1090613" algn="l"/>
              </a:tabLst>
            </a:pPr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40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868BDB-336C-9191-FB9F-0AD224903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5550354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6046D0-DCC2-A958-ED42-3AEC75C69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9C91B-9712-4A85-FD9C-C052F8EBA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Satzregel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7AC1F-25EA-DF7C-6510-88579B21A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de-DE" dirty="0"/>
              <a:t>Die Extension eines jeden </a:t>
            </a:r>
            <a:r>
              <a:rPr lang="de-DE" b="1" dirty="0"/>
              <a:t>Satzes </a:t>
            </a:r>
            <a:r>
              <a:rPr lang="de-DE" dirty="0"/>
              <a:t>kann systematisch</a:t>
            </a:r>
            <a:r>
              <a:rPr lang="de-DE" b="1" i="1" dirty="0"/>
              <a:t> </a:t>
            </a:r>
            <a:r>
              <a:rPr lang="de-DE" dirty="0"/>
              <a:t>aus den Extensionen der unmittelbaren Teile abgeleitet</a:t>
            </a:r>
            <a:r>
              <a:rPr lang="de-DE" b="1" i="1" dirty="0"/>
              <a:t> </a:t>
            </a:r>
            <a:r>
              <a:rPr lang="de-DE" dirty="0"/>
              <a:t>werden: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endParaRPr lang="de-DE" dirty="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DE" dirty="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DE" dirty="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DE" dirty="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DE" dirty="0"/>
          </a:p>
          <a:p>
            <a:pPr marL="342900" indent="-342900">
              <a:spcBef>
                <a:spcPts val="1600"/>
              </a:spcBef>
              <a:buFont typeface="Wingdings" panose="05000000000000000000" pitchFamily="2" charset="2"/>
              <a:buChar char="§"/>
            </a:pPr>
            <a:r>
              <a:rPr lang="de-DE" dirty="0"/>
              <a:t>Die Analyse folgt dem Kompositionalitätsprinzip</a:t>
            </a:r>
            <a:r>
              <a:rPr lang="de-DE" sz="2000" b="1" i="1" dirty="0">
                <a:solidFill>
                  <a:prstClr val="black"/>
                </a:solidFill>
              </a:rPr>
              <a:t>. </a:t>
            </a:r>
            <a:endParaRPr lang="de-DE" sz="2000" dirty="0">
              <a:latin typeface="ArborWin" panose="00000400000000000000" pitchFamily="2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71B961-66EB-B358-2F86-14A474B36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41</a:t>
            </a:fld>
            <a:endParaRPr lang="de-DE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913CA30E-348A-76C1-F225-45CB67EBAE62}"/>
              </a:ext>
            </a:extLst>
          </p:cNvPr>
          <p:cNvSpPr/>
          <p:nvPr/>
        </p:nvSpPr>
        <p:spPr>
          <a:xfrm>
            <a:off x="618565" y="1981200"/>
            <a:ext cx="7992035" cy="1452880"/>
          </a:xfrm>
          <a:prstGeom prst="roundRect">
            <a:avLst/>
          </a:prstGeom>
          <a:solidFill>
            <a:srgbClr val="EEB500">
              <a:alpha val="89804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 algn="ctr">
              <a:spcBef>
                <a:spcPts val="12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 b="1" dirty="0" err="1">
                <a:solidFill>
                  <a:prstClr val="black"/>
                </a:solidFill>
                <a:sym typeface="WP MathA" panose="05010101010101010101" pitchFamily="2" charset="2"/>
              </a:rPr>
              <a:t>Satzregel</a:t>
            </a:r>
            <a:r>
              <a:rPr lang="en-US" sz="2400" b="1" dirty="0">
                <a:solidFill>
                  <a:prstClr val="black"/>
                </a:solidFill>
                <a:sym typeface="WP MathA" panose="05010101010101010101" pitchFamily="2" charset="2"/>
              </a:rPr>
              <a:t> (Extension)</a:t>
            </a:r>
          </a:p>
          <a:p>
            <a:pPr>
              <a:spcBef>
                <a:spcPts val="4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Für </a:t>
            </a:r>
            <a:r>
              <a:rPr lang="en-US" sz="2400" dirty="0" err="1">
                <a:solidFill>
                  <a:prstClr val="black"/>
                </a:solidFill>
                <a:sym typeface="WP MathA" panose="05010101010101010101" pitchFamily="2" charset="2"/>
              </a:rPr>
              <a:t>jede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Situation s, </a:t>
            </a:r>
            <a:r>
              <a:rPr lang="en-US" sz="2400" dirty="0" err="1">
                <a:solidFill>
                  <a:prstClr val="black"/>
                </a:solidFill>
                <a:sym typeface="WP MathA" panose="05010101010101010101" pitchFamily="2" charset="2"/>
              </a:rPr>
              <a:t>jedes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, 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β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und </a:t>
            </a:r>
            <a:r>
              <a:rPr lang="el-GR" sz="2400" dirty="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l-GR" sz="2800" dirty="0">
                <a:solidFill>
                  <a:schemeClr val="tx1"/>
                </a:solidFill>
                <a:ea typeface="Segoe UI Symbol" panose="020B0502040204020203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gilt: </a:t>
            </a:r>
            <a:b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</a:b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Wenn 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α 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die Form [</a:t>
            </a:r>
            <a:r>
              <a:rPr lang="en-US" sz="2400" baseline="-25000" dirty="0">
                <a:solidFill>
                  <a:prstClr val="black"/>
                </a:solidFill>
                <a:sym typeface="WP MathA" panose="05010101010101010101" pitchFamily="2" charset="2"/>
              </a:rPr>
              <a:t>TP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β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l-GR" sz="2400" dirty="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] hat, </a:t>
            </a:r>
            <a:r>
              <a:rPr lang="en-US" sz="2400" dirty="0" err="1">
                <a:solidFill>
                  <a:prstClr val="black"/>
                </a:solidFill>
                <a:sym typeface="WP MathA" panose="05010101010101010101" pitchFamily="2" charset="2"/>
              </a:rPr>
              <a:t>dann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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 in s = 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</a:t>
            </a:r>
            <a:r>
              <a:rPr lang="el-GR" sz="2400" dirty="0">
                <a:solidFill>
                  <a:schemeClr val="tx1"/>
                </a:solidFill>
                <a:sym typeface="WP MathA" panose="05010101010101010101" pitchFamily="2" charset="2"/>
              </a:rPr>
              <a:t>β 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  </a:t>
            </a:r>
            <a:r>
              <a:rPr lang="el-GR" sz="2400" dirty="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 in s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D283E7EB-AC82-6C12-B0E5-1682A4AC27CA}"/>
              </a:ext>
            </a:extLst>
          </p:cNvPr>
          <p:cNvSpPr/>
          <p:nvPr/>
        </p:nvSpPr>
        <p:spPr>
          <a:xfrm>
            <a:off x="661416" y="4419600"/>
            <a:ext cx="8101584" cy="182177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347663">
              <a:tabLst>
                <a:tab pos="342900" algn="l"/>
                <a:tab pos="627063" algn="l"/>
                <a:tab pos="804863" algn="l"/>
                <a:tab pos="1030288" algn="l"/>
                <a:tab pos="1317625" algn="l"/>
                <a:tab pos="1541463" algn="l"/>
                <a:tab pos="1774825" algn="l"/>
                <a:tab pos="2401888" algn="l"/>
                <a:tab pos="2913063" algn="l"/>
                <a:tab pos="3200400" algn="l"/>
                <a:tab pos="3541713" algn="l"/>
                <a:tab pos="4230688" algn="l"/>
              </a:tabLst>
            </a:pPr>
            <a:r>
              <a:rPr lang="de-DE" sz="2400" b="1">
                <a:solidFill>
                  <a:schemeClr val="tx1"/>
                </a:solidFill>
                <a:sym typeface="WP MathA" panose="05010101010101010101" pitchFamily="2" charset="2"/>
              </a:rPr>
              <a:t>Kompositionalitätsprinzip</a:t>
            </a:r>
            <a:r>
              <a:rPr lang="de-DE" sz="2000" b="1" i="1">
                <a:solidFill>
                  <a:schemeClr val="tx1"/>
                </a:solidFill>
                <a:sym typeface="WP MathA" panose="05010101010101010101" pitchFamily="2" charset="2"/>
              </a:rPr>
              <a:t> </a:t>
            </a:r>
            <a:r>
              <a:rPr lang="de-DE">
                <a:solidFill>
                  <a:schemeClr val="tx1"/>
                </a:solidFill>
                <a:sym typeface="WP MathA" panose="05010101010101010101" pitchFamily="2" charset="2"/>
              </a:rPr>
              <a:t>(Gottlob Frege, 1848 - 1925)</a:t>
            </a:r>
            <a:endParaRPr lang="de-DE" b="1" i="1">
              <a:solidFill>
                <a:schemeClr val="tx1"/>
              </a:solidFill>
              <a:sym typeface="WP MathA" panose="05010101010101010101" pitchFamily="2" charset="2"/>
            </a:endParaRPr>
          </a:p>
          <a:p>
            <a:pPr marL="347663">
              <a:spcBef>
                <a:spcPts val="200"/>
              </a:spcBef>
              <a:tabLst>
                <a:tab pos="342900" algn="l"/>
                <a:tab pos="627063" algn="l"/>
                <a:tab pos="804863" algn="l"/>
                <a:tab pos="1030288" algn="l"/>
                <a:tab pos="1317625" algn="l"/>
                <a:tab pos="1541463" algn="l"/>
                <a:tab pos="1774825" algn="l"/>
                <a:tab pos="2401888" algn="l"/>
                <a:tab pos="2913063" algn="l"/>
                <a:tab pos="3200400" algn="l"/>
                <a:tab pos="3541713" algn="l"/>
                <a:tab pos="4230688" algn="l"/>
              </a:tabLst>
            </a:pPr>
            <a:r>
              <a:rPr lang="de-DE" sz="2400">
                <a:solidFill>
                  <a:schemeClr val="tx1"/>
                </a:solidFill>
                <a:sym typeface="WP MathA" panose="05010101010101010101" pitchFamily="2" charset="2"/>
              </a:rPr>
              <a:t>Die Bedeutung eines jeden komplexen Ausdrucks folgt aus </a:t>
            </a:r>
          </a:p>
          <a:p>
            <a:pPr marL="347663">
              <a:spcBef>
                <a:spcPts val="200"/>
              </a:spcBef>
              <a:tabLst>
                <a:tab pos="342900" algn="l"/>
                <a:tab pos="627063" algn="l"/>
                <a:tab pos="804863" algn="l"/>
                <a:tab pos="1030288" algn="l"/>
                <a:tab pos="1317625" algn="l"/>
                <a:tab pos="1541463" algn="l"/>
                <a:tab pos="1774825" algn="l"/>
                <a:tab pos="2401888" algn="l"/>
                <a:tab pos="2913063" algn="l"/>
                <a:tab pos="3200400" algn="l"/>
                <a:tab pos="3541713" algn="l"/>
                <a:tab pos="4230688" algn="l"/>
              </a:tabLst>
            </a:pPr>
            <a:r>
              <a:rPr lang="de-DE" sz="2400">
                <a:solidFill>
                  <a:schemeClr val="tx1"/>
                </a:solidFill>
                <a:sym typeface="WP MathA" panose="05010101010101010101" pitchFamily="2" charset="2"/>
              </a:rPr>
              <a:t>	(i)		den Bedeutungen seiner Teile und </a:t>
            </a:r>
          </a:p>
          <a:p>
            <a:pPr marL="347663">
              <a:spcBef>
                <a:spcPts val="200"/>
              </a:spcBef>
              <a:tabLst>
                <a:tab pos="342900" algn="l"/>
                <a:tab pos="627063" algn="l"/>
                <a:tab pos="804863" algn="l"/>
                <a:tab pos="1030288" algn="l"/>
                <a:tab pos="1317625" algn="l"/>
                <a:tab pos="1541463" algn="l"/>
                <a:tab pos="1774825" algn="l"/>
                <a:tab pos="2401888" algn="l"/>
                <a:tab pos="2913063" algn="l"/>
                <a:tab pos="3200400" algn="l"/>
                <a:tab pos="3541713" algn="l"/>
                <a:tab pos="4230688" algn="l"/>
              </a:tabLst>
            </a:pPr>
            <a:r>
              <a:rPr lang="de-DE" sz="2400">
                <a:solidFill>
                  <a:schemeClr val="tx1"/>
                </a:solidFill>
                <a:sym typeface="WP MathA" panose="05010101010101010101" pitchFamily="2" charset="2"/>
              </a:rPr>
              <a:t>	(ii)		der Art deren Verbindung. 		</a:t>
            </a: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4EECD0-813A-D453-A9FA-03B5E2D50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4210140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AF7F8-E485-95AD-2F4E-8E0C5C9DC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C9D73-5D82-36C1-3F07-2E6D7B9D3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Beispielderivation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A18A7-696B-DAF2-92A6-3CA080539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de-DE" b="1" dirty="0"/>
              <a:t>Aufgabe</a:t>
            </a:r>
            <a:r>
              <a:rPr lang="de-DE" dirty="0"/>
              <a:t>: Beweise (zeige formal), dass (1) in einer Situation </a:t>
            </a:r>
            <a:r>
              <a:rPr lang="de-DE" dirty="0">
                <a:solidFill>
                  <a:srgbClr val="FF0000"/>
                </a:solidFill>
              </a:rPr>
              <a:t>genau dann wahr ist</a:t>
            </a:r>
            <a:r>
              <a:rPr lang="de-DE" dirty="0"/>
              <a:t>, </a:t>
            </a:r>
            <a:r>
              <a:rPr lang="de-DE" dirty="0">
                <a:solidFill>
                  <a:srgbClr val="FF0000"/>
                </a:solidFill>
              </a:rPr>
              <a:t>wenn</a:t>
            </a:r>
            <a:r>
              <a:rPr lang="de-DE" dirty="0"/>
              <a:t> Hans ein Element der Menge der Schläfer in dieser Situation ist.</a:t>
            </a:r>
          </a:p>
          <a:p>
            <a:pPr>
              <a:spcBef>
                <a:spcPts val="1200"/>
              </a:spcBef>
            </a:pPr>
            <a:r>
              <a:rPr lang="en-US" dirty="0"/>
              <a:t>(1)		Hans </a:t>
            </a:r>
            <a:r>
              <a:rPr lang="en-US" dirty="0" err="1"/>
              <a:t>schläft</a:t>
            </a:r>
            <a:endParaRPr lang="en-US" dirty="0"/>
          </a:p>
          <a:p>
            <a:pPr>
              <a:spcBef>
                <a:spcPts val="400"/>
              </a:spcBef>
            </a:pPr>
            <a:r>
              <a:rPr lang="en-US" sz="2200" dirty="0"/>
              <a:t>(2)		</a:t>
            </a:r>
            <a:r>
              <a:rPr lang="en-US" sz="2200" dirty="0" err="1"/>
              <a:t>Satzregel</a:t>
            </a:r>
            <a:r>
              <a:rPr lang="en-US" sz="2200" dirty="0"/>
              <a:t>. </a:t>
            </a:r>
            <a:r>
              <a:rPr lang="en-US" sz="2200" dirty="0">
                <a:solidFill>
                  <a:prstClr val="black"/>
                </a:solidFill>
              </a:rPr>
              <a:t>Für </a:t>
            </a:r>
            <a:r>
              <a:rPr lang="en-US" sz="2200" dirty="0" err="1">
                <a:solidFill>
                  <a:prstClr val="black"/>
                </a:solidFill>
              </a:rPr>
              <a:t>jede</a:t>
            </a:r>
            <a:r>
              <a:rPr lang="en-US" sz="2200" dirty="0">
                <a:solidFill>
                  <a:prstClr val="black"/>
                </a:solidFill>
              </a:rPr>
              <a:t> Situation s, </a:t>
            </a:r>
            <a:r>
              <a:rPr lang="en-US" sz="2200" dirty="0" err="1">
                <a:solidFill>
                  <a:prstClr val="black"/>
                </a:solidFill>
              </a:rPr>
              <a:t>jedes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l-GR" sz="2200" dirty="0">
                <a:solidFill>
                  <a:prstClr val="black"/>
                </a:solidFill>
              </a:rPr>
              <a:t>α</a:t>
            </a:r>
            <a:r>
              <a:rPr lang="en-US" sz="2200" dirty="0">
                <a:solidFill>
                  <a:prstClr val="black"/>
                </a:solidFill>
              </a:rPr>
              <a:t>, </a:t>
            </a:r>
            <a:r>
              <a:rPr lang="el-GR" sz="2200" dirty="0">
                <a:solidFill>
                  <a:prstClr val="black"/>
                </a:solidFill>
              </a:rPr>
              <a:t>β</a:t>
            </a:r>
            <a:r>
              <a:rPr lang="en-US" sz="2200" dirty="0">
                <a:solidFill>
                  <a:prstClr val="black"/>
                </a:solidFill>
              </a:rPr>
              <a:t> und </a:t>
            </a:r>
            <a:r>
              <a:rPr lang="el-GR" sz="2200" dirty="0">
                <a:ea typeface="Segoe UI Symbol" panose="020B0502040204020203" pitchFamily="34" charset="0"/>
              </a:rPr>
              <a:t>γ </a:t>
            </a:r>
            <a:r>
              <a:rPr lang="en-US" sz="2200" dirty="0">
                <a:solidFill>
                  <a:prstClr val="black"/>
                </a:solidFill>
              </a:rPr>
              <a:t>gilt:  </a:t>
            </a:r>
            <a:br>
              <a:rPr lang="en-US" sz="2200" dirty="0">
                <a:solidFill>
                  <a:prstClr val="black"/>
                </a:solidFill>
              </a:rPr>
            </a:br>
            <a:r>
              <a:rPr lang="en-US" sz="2200" dirty="0">
                <a:solidFill>
                  <a:prstClr val="black"/>
                </a:solidFill>
              </a:rPr>
              <a:t>		Wenn </a:t>
            </a:r>
            <a:r>
              <a:rPr lang="el-GR" sz="2200" dirty="0">
                <a:solidFill>
                  <a:prstClr val="black"/>
                </a:solidFill>
              </a:rPr>
              <a:t>α </a:t>
            </a:r>
            <a:r>
              <a:rPr lang="en-US" sz="2200" dirty="0">
                <a:solidFill>
                  <a:prstClr val="black"/>
                </a:solidFill>
              </a:rPr>
              <a:t>die Form [</a:t>
            </a:r>
            <a:r>
              <a:rPr lang="en-US" sz="2200" baseline="-25000" dirty="0">
                <a:solidFill>
                  <a:prstClr val="black"/>
                </a:solidFill>
              </a:rPr>
              <a:t>TP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l-GR" sz="2200" dirty="0">
                <a:solidFill>
                  <a:prstClr val="black"/>
                </a:solidFill>
              </a:rPr>
              <a:t>β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l-GR" sz="2200" dirty="0">
                <a:ea typeface="Segoe UI Symbol" panose="020B0502040204020203" pitchFamily="34" charset="0"/>
              </a:rPr>
              <a:t>γ</a:t>
            </a:r>
            <a:r>
              <a:rPr lang="en-US" sz="2200" dirty="0">
                <a:solidFill>
                  <a:prstClr val="black"/>
                </a:solidFill>
              </a:rPr>
              <a:t>] hat, </a:t>
            </a:r>
            <a:r>
              <a:rPr lang="en-US" sz="2200" dirty="0" err="1">
                <a:solidFill>
                  <a:prstClr val="black"/>
                </a:solidFill>
              </a:rPr>
              <a:t>dann</a:t>
            </a:r>
            <a:r>
              <a:rPr lang="en-US" sz="2200" dirty="0">
                <a:solidFill>
                  <a:prstClr val="black"/>
                </a:solidFill>
              </a:rPr>
              <a:t> </a:t>
            </a:r>
            <a:r>
              <a:rPr lang="el-GR" sz="2200" dirty="0">
                <a:solidFill>
                  <a:prstClr val="black"/>
                </a:solidFill>
              </a:rPr>
              <a:t>α</a:t>
            </a:r>
            <a:r>
              <a:rPr lang="en-US" sz="2200" dirty="0">
                <a:solidFill>
                  <a:prstClr val="black"/>
                </a:solidFill>
              </a:rPr>
              <a:t> in s = </a:t>
            </a:r>
            <a:r>
              <a:rPr lang="en-US" sz="2200" dirty="0"/>
              <a:t></a:t>
            </a:r>
            <a:r>
              <a:rPr lang="el-GR" sz="2200" dirty="0"/>
              <a:t>β </a:t>
            </a:r>
            <a:r>
              <a:rPr lang="en-US" sz="2200" dirty="0"/>
              <a:t>  </a:t>
            </a:r>
            <a:r>
              <a:rPr lang="el-GR" sz="2200" dirty="0">
                <a:ea typeface="Segoe UI Symbol" panose="020B0502040204020203" pitchFamily="34" charset="0"/>
              </a:rPr>
              <a:t>γ</a:t>
            </a:r>
            <a:r>
              <a:rPr lang="en-US" sz="2200" dirty="0"/>
              <a:t> in s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200" i="1" dirty="0" err="1"/>
              <a:t>Beispielderiviation</a:t>
            </a:r>
            <a:r>
              <a:rPr lang="en-US" sz="2200" dirty="0"/>
              <a:t>: </a:t>
            </a:r>
            <a:r>
              <a:rPr lang="en-US" sz="2200" dirty="0" err="1"/>
              <a:t>Anwendung</a:t>
            </a:r>
            <a:r>
              <a:rPr lang="en-US" sz="2200" dirty="0"/>
              <a:t> der </a:t>
            </a:r>
            <a:r>
              <a:rPr lang="en-US" sz="2200" dirty="0" err="1"/>
              <a:t>Satzregel</a:t>
            </a:r>
            <a:endParaRPr lang="en-US" sz="2200" dirty="0"/>
          </a:p>
          <a:p>
            <a:pPr>
              <a:spcBef>
                <a:spcPts val="1200"/>
              </a:spcBef>
            </a:pPr>
            <a:r>
              <a:rPr lang="en-US" sz="2200" dirty="0"/>
              <a:t>(3)		a.	</a:t>
            </a:r>
            <a:r>
              <a:rPr lang="el-GR" sz="2200" dirty="0">
                <a:solidFill>
                  <a:prstClr val="black"/>
                </a:solidFill>
              </a:rPr>
              <a:t>α </a:t>
            </a:r>
            <a:r>
              <a:rPr lang="en-US" sz="2200" dirty="0">
                <a:solidFill>
                  <a:prstClr val="black"/>
                </a:solidFill>
              </a:rPr>
              <a:t>:= [</a:t>
            </a:r>
            <a:r>
              <a:rPr lang="en-US" sz="2200" baseline="-25000" dirty="0">
                <a:solidFill>
                  <a:prstClr val="black"/>
                </a:solidFill>
              </a:rPr>
              <a:t>TP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/>
              <a:t>Hans</a:t>
            </a:r>
            <a:r>
              <a:rPr lang="el-GR" sz="2200" baseline="-25000" dirty="0">
                <a:solidFill>
                  <a:prstClr val="black"/>
                </a:solidFill>
              </a:rPr>
              <a:t>β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err="1"/>
              <a:t>schläft</a:t>
            </a:r>
            <a:r>
              <a:rPr lang="el-GR" sz="2200" baseline="-25000" dirty="0">
                <a:ea typeface="Segoe UI Symbol" panose="020B0502040204020203" pitchFamily="34" charset="0"/>
              </a:rPr>
              <a:t>γ</a:t>
            </a:r>
            <a:r>
              <a:rPr lang="en-US" sz="2200" dirty="0">
                <a:solidFill>
                  <a:prstClr val="black"/>
                </a:solidFill>
              </a:rPr>
              <a:t>]</a:t>
            </a:r>
          </a:p>
          <a:p>
            <a:pPr>
              <a:tabLst>
                <a:tab pos="457200" algn="l"/>
                <a:tab pos="747713" algn="l"/>
                <a:tab pos="1090613" algn="l"/>
                <a:tab pos="2420938" algn="l"/>
              </a:tabLst>
            </a:pPr>
            <a:r>
              <a:rPr lang="en-US" sz="2200" dirty="0">
                <a:solidFill>
                  <a:prstClr val="black"/>
                </a:solidFill>
              </a:rPr>
              <a:t>		b.	Für </a:t>
            </a:r>
            <a:r>
              <a:rPr lang="en-US" sz="2200" dirty="0" err="1">
                <a:solidFill>
                  <a:prstClr val="black"/>
                </a:solidFill>
              </a:rPr>
              <a:t>jedes</a:t>
            </a:r>
            <a:r>
              <a:rPr lang="en-US" sz="2200" dirty="0">
                <a:solidFill>
                  <a:prstClr val="black"/>
                </a:solidFill>
              </a:rPr>
              <a:t> s:	</a:t>
            </a:r>
            <a:r>
              <a:rPr lang="en-US" sz="2200" dirty="0"/>
              <a:t></a:t>
            </a:r>
            <a:r>
              <a:rPr lang="en-US" sz="2200" dirty="0">
                <a:solidFill>
                  <a:prstClr val="black"/>
                </a:solidFill>
              </a:rPr>
              <a:t>[</a:t>
            </a:r>
            <a:r>
              <a:rPr lang="en-US" sz="2200" baseline="-25000" dirty="0">
                <a:solidFill>
                  <a:prstClr val="black"/>
                </a:solidFill>
              </a:rPr>
              <a:t>TP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/>
              <a:t>Hans</a:t>
            </a:r>
            <a:r>
              <a:rPr lang="el-GR" sz="2200" baseline="-25000" dirty="0">
                <a:solidFill>
                  <a:prstClr val="black"/>
                </a:solidFill>
              </a:rPr>
              <a:t>β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err="1"/>
              <a:t>schläft</a:t>
            </a:r>
            <a:r>
              <a:rPr lang="el-GR" sz="2200" baseline="-25000" dirty="0">
                <a:ea typeface="Segoe UI Symbol" panose="020B0502040204020203" pitchFamily="34" charset="0"/>
              </a:rPr>
              <a:t>γ</a:t>
            </a:r>
            <a:r>
              <a:rPr lang="en-US" sz="2200" dirty="0">
                <a:solidFill>
                  <a:prstClr val="black"/>
                </a:solidFill>
              </a:rPr>
              <a:t>]</a:t>
            </a:r>
            <a:r>
              <a:rPr lang="en-US" sz="2200" dirty="0"/>
              <a:t> in s = Hans  </a:t>
            </a:r>
            <a:r>
              <a:rPr lang="en-US" sz="2200" dirty="0" err="1"/>
              <a:t>schlafen</a:t>
            </a:r>
            <a:r>
              <a:rPr lang="en-US" sz="2200" dirty="0"/>
              <a:t> in s</a:t>
            </a:r>
            <a:endParaRPr lang="en-US" sz="2200" dirty="0">
              <a:solidFill>
                <a:prstClr val="black"/>
              </a:solidFill>
            </a:endParaRPr>
          </a:p>
          <a:p>
            <a:pPr>
              <a:tabLst>
                <a:tab pos="457200" algn="l"/>
                <a:tab pos="747713" algn="l"/>
                <a:tab pos="1090613" algn="l"/>
                <a:tab pos="2420938" algn="l"/>
              </a:tabLst>
            </a:pPr>
            <a:r>
              <a:rPr lang="en-US" sz="2200" dirty="0">
                <a:solidFill>
                  <a:prstClr val="black"/>
                </a:solidFill>
              </a:rPr>
              <a:t>		c.	Für </a:t>
            </a:r>
            <a:r>
              <a:rPr lang="en-US" sz="2200" dirty="0" err="1">
                <a:solidFill>
                  <a:prstClr val="black"/>
                </a:solidFill>
              </a:rPr>
              <a:t>jedes</a:t>
            </a:r>
            <a:r>
              <a:rPr lang="en-US" sz="2200" dirty="0">
                <a:solidFill>
                  <a:prstClr val="black"/>
                </a:solidFill>
              </a:rPr>
              <a:t> s:	</a:t>
            </a:r>
            <a:r>
              <a:rPr lang="en-US" sz="2200" dirty="0"/>
              <a:t></a:t>
            </a:r>
            <a:r>
              <a:rPr lang="en-US" sz="2200" dirty="0">
                <a:solidFill>
                  <a:prstClr val="black"/>
                </a:solidFill>
              </a:rPr>
              <a:t>[</a:t>
            </a:r>
            <a:r>
              <a:rPr lang="en-US" sz="2200" baseline="-25000" dirty="0">
                <a:solidFill>
                  <a:prstClr val="black"/>
                </a:solidFill>
              </a:rPr>
              <a:t>TP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/>
              <a:t>Hans</a:t>
            </a:r>
            <a:r>
              <a:rPr lang="el-GR" sz="2200" baseline="-25000" dirty="0">
                <a:solidFill>
                  <a:prstClr val="black"/>
                </a:solidFill>
              </a:rPr>
              <a:t>β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err="1"/>
              <a:t>schläft</a:t>
            </a:r>
            <a:r>
              <a:rPr lang="el-GR" sz="2200" baseline="-25000" dirty="0">
                <a:ea typeface="Segoe UI Symbol" panose="020B0502040204020203" pitchFamily="34" charset="0"/>
              </a:rPr>
              <a:t>γ</a:t>
            </a:r>
            <a:r>
              <a:rPr lang="en-US" sz="2200" dirty="0">
                <a:solidFill>
                  <a:prstClr val="black"/>
                </a:solidFill>
              </a:rPr>
              <a:t>]</a:t>
            </a:r>
            <a:r>
              <a:rPr lang="en-US" sz="2200" dirty="0"/>
              <a:t> in s </a:t>
            </a:r>
            <a:r>
              <a:rPr lang="en-US" sz="2200" dirty="0">
                <a:solidFill>
                  <a:srgbClr val="FF0000"/>
                </a:solidFill>
              </a:rPr>
              <a:t>= 1 </a:t>
            </a:r>
            <a:r>
              <a:rPr lang="en-US" sz="2200" dirty="0" err="1">
                <a:solidFill>
                  <a:srgbClr val="FF0000"/>
                </a:solidFill>
              </a:rPr>
              <a:t>gdw</a:t>
            </a:r>
            <a:r>
              <a:rPr lang="en-US" sz="2200" dirty="0"/>
              <a:t>. </a:t>
            </a:r>
          </a:p>
          <a:p>
            <a:pPr>
              <a:tabLst>
                <a:tab pos="457200" algn="l"/>
                <a:tab pos="747713" algn="l"/>
                <a:tab pos="1090613" algn="l"/>
                <a:tab pos="2420938" algn="l"/>
              </a:tabLst>
            </a:pPr>
            <a:r>
              <a:rPr lang="en-US" sz="2200" dirty="0"/>
              <a:t>				Hans  </a:t>
            </a:r>
            <a:r>
              <a:rPr lang="en-US" sz="2200" dirty="0" err="1"/>
              <a:t>schlafen</a:t>
            </a:r>
            <a:r>
              <a:rPr lang="en-US" sz="2200" dirty="0"/>
              <a:t> in s</a:t>
            </a:r>
          </a:p>
          <a:p>
            <a:pPr>
              <a:tabLst>
                <a:tab pos="457200" algn="l"/>
                <a:tab pos="747713" algn="l"/>
                <a:tab pos="1090613" algn="l"/>
                <a:tab pos="2420938" algn="l"/>
              </a:tabLst>
            </a:pPr>
            <a:r>
              <a:rPr lang="en-US" sz="2200" dirty="0">
                <a:solidFill>
                  <a:prstClr val="black"/>
                </a:solidFill>
              </a:rPr>
              <a:t>		d.	Für </a:t>
            </a:r>
            <a:r>
              <a:rPr lang="en-US" sz="2200" dirty="0" err="1">
                <a:solidFill>
                  <a:prstClr val="black"/>
                </a:solidFill>
              </a:rPr>
              <a:t>jedes</a:t>
            </a:r>
            <a:r>
              <a:rPr lang="en-US" sz="2200" dirty="0">
                <a:solidFill>
                  <a:prstClr val="black"/>
                </a:solidFill>
              </a:rPr>
              <a:t> s:	</a:t>
            </a:r>
            <a:r>
              <a:rPr lang="en-US" sz="2200" dirty="0"/>
              <a:t></a:t>
            </a:r>
            <a:r>
              <a:rPr lang="en-US" sz="2200" dirty="0">
                <a:solidFill>
                  <a:prstClr val="black"/>
                </a:solidFill>
              </a:rPr>
              <a:t>[</a:t>
            </a:r>
            <a:r>
              <a:rPr lang="en-US" sz="2200" baseline="-25000" dirty="0">
                <a:solidFill>
                  <a:prstClr val="black"/>
                </a:solidFill>
              </a:rPr>
              <a:t>TP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/>
              <a:t>Hans</a:t>
            </a:r>
            <a:r>
              <a:rPr lang="el-GR" sz="2200" baseline="-25000" dirty="0">
                <a:solidFill>
                  <a:prstClr val="black"/>
                </a:solidFill>
              </a:rPr>
              <a:t>β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err="1"/>
              <a:t>schläft</a:t>
            </a:r>
            <a:r>
              <a:rPr lang="el-GR" sz="2200" baseline="-25000" dirty="0">
                <a:ea typeface="Segoe UI Symbol" panose="020B0502040204020203" pitchFamily="34" charset="0"/>
              </a:rPr>
              <a:t>γ</a:t>
            </a:r>
            <a:r>
              <a:rPr lang="en-US" sz="2200" dirty="0">
                <a:solidFill>
                  <a:prstClr val="black"/>
                </a:solidFill>
              </a:rPr>
              <a:t>]</a:t>
            </a:r>
            <a:r>
              <a:rPr lang="en-US" sz="2200" dirty="0"/>
              <a:t> in s </a:t>
            </a:r>
            <a:r>
              <a:rPr lang="en-US" sz="2200" dirty="0">
                <a:solidFill>
                  <a:srgbClr val="FF0000"/>
                </a:solidFill>
              </a:rPr>
              <a:t>= 1 </a:t>
            </a:r>
            <a:r>
              <a:rPr lang="en-US" sz="2200" dirty="0" err="1">
                <a:solidFill>
                  <a:srgbClr val="FF0000"/>
                </a:solidFill>
              </a:rPr>
              <a:t>gdw</a:t>
            </a:r>
            <a:r>
              <a:rPr lang="en-US" sz="2200" dirty="0"/>
              <a:t>. </a:t>
            </a:r>
          </a:p>
          <a:p>
            <a:pPr>
              <a:tabLst>
                <a:tab pos="457200" algn="l"/>
                <a:tab pos="747713" algn="l"/>
                <a:tab pos="1090613" algn="l"/>
                <a:tab pos="2420938" algn="l"/>
              </a:tabLst>
            </a:pPr>
            <a:r>
              <a:rPr lang="en-US" sz="2200" dirty="0"/>
              <a:t>				 Hans  {</a:t>
            </a:r>
            <a:r>
              <a:rPr lang="en-US" sz="2200" dirty="0" err="1"/>
              <a:t>x|x</a:t>
            </a:r>
            <a:r>
              <a:rPr lang="en-US" sz="2200" dirty="0"/>
              <a:t> </a:t>
            </a:r>
            <a:r>
              <a:rPr lang="en-US" sz="2200" dirty="0" err="1"/>
              <a:t>schläft</a:t>
            </a:r>
            <a:r>
              <a:rPr lang="en-US" sz="2200" dirty="0"/>
              <a:t> in s}  </a:t>
            </a:r>
          </a:p>
          <a:p>
            <a:pPr>
              <a:spcBef>
                <a:spcPts val="400"/>
              </a:spcBef>
            </a:pPr>
            <a:r>
              <a:rPr lang="en-US" sz="2200" dirty="0"/>
              <a:t>			QED </a:t>
            </a:r>
            <a:r>
              <a:rPr lang="en-US" sz="2000" dirty="0"/>
              <a:t>(</a:t>
            </a:r>
            <a:r>
              <a:rPr lang="en-US" sz="2000" i="1" dirty="0" err="1"/>
              <a:t>quod</a:t>
            </a:r>
            <a:r>
              <a:rPr lang="en-US" sz="2000" i="1" dirty="0"/>
              <a:t> </a:t>
            </a:r>
            <a:r>
              <a:rPr lang="en-US" sz="2000" i="1" dirty="0" err="1"/>
              <a:t>erat</a:t>
            </a:r>
            <a:r>
              <a:rPr lang="en-US" sz="2000" i="1" dirty="0"/>
              <a:t> demonstrandum </a:t>
            </a:r>
            <a:r>
              <a:rPr lang="en-US" sz="2000" dirty="0"/>
              <a:t>– der </a:t>
            </a:r>
            <a:r>
              <a:rPr lang="en-US" sz="2000" dirty="0" err="1"/>
              <a:t>Beweis</a:t>
            </a:r>
            <a:r>
              <a:rPr lang="en-US" sz="2000" dirty="0"/>
              <a:t> </a:t>
            </a:r>
            <a:r>
              <a:rPr lang="en-US" sz="2000" dirty="0" err="1"/>
              <a:t>ist</a:t>
            </a:r>
            <a:r>
              <a:rPr lang="en-US" sz="2000" dirty="0"/>
              <a:t> </a:t>
            </a:r>
            <a:r>
              <a:rPr lang="en-US" sz="2000" dirty="0" err="1"/>
              <a:t>erstellt</a:t>
            </a:r>
            <a:r>
              <a:rPr lang="en-US" sz="2000" dirty="0"/>
              <a:t>)</a:t>
            </a:r>
          </a:p>
          <a:p>
            <a:pPr>
              <a:spcBef>
                <a:spcPts val="1200"/>
              </a:spcBef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241BE-C1BC-42A4-F78F-886DA8004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42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12C380-08BC-8BC0-8DF3-D862251F9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5557880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75CFD-246D-EF2D-A16D-4BC71F7DB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86553-775A-0DFE-5D14-E5BCE3B95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Beispielderivation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7E97-EA5B-9684-E261-6D82EF277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In </a:t>
            </a:r>
            <a:r>
              <a:rPr lang="en-US" dirty="0" err="1"/>
              <a:t>einer</a:t>
            </a:r>
            <a:r>
              <a:rPr lang="en-US" dirty="0"/>
              <a:t> </a:t>
            </a:r>
            <a:r>
              <a:rPr lang="en-US" dirty="0" err="1"/>
              <a:t>semantischen</a:t>
            </a:r>
            <a:r>
              <a:rPr lang="en-US" dirty="0"/>
              <a:t> Derivation </a:t>
            </a:r>
            <a:r>
              <a:rPr lang="en-US" dirty="0" err="1"/>
              <a:t>folgt</a:t>
            </a:r>
            <a:r>
              <a:rPr lang="en-US" dirty="0"/>
              <a:t> </a:t>
            </a:r>
            <a:r>
              <a:rPr lang="en-US" dirty="0" err="1"/>
              <a:t>jede</a:t>
            </a:r>
            <a:r>
              <a:rPr lang="en-US" dirty="0"/>
              <a:t> Zeile </a:t>
            </a:r>
            <a:r>
              <a:rPr lang="en-US" dirty="0" err="1"/>
              <a:t>aus</a:t>
            </a:r>
            <a:r>
              <a:rPr lang="en-US" dirty="0"/>
              <a:t> der </a:t>
            </a:r>
            <a:r>
              <a:rPr lang="en-US" dirty="0" err="1"/>
              <a:t>vorhergehenden</a:t>
            </a:r>
            <a:r>
              <a:rPr lang="en-US" dirty="0"/>
              <a:t> Zeile und </a:t>
            </a:r>
          </a:p>
          <a:p>
            <a:pPr lvl="1" indent="0">
              <a:spcBef>
                <a:spcPts val="1200"/>
              </a:spcBef>
              <a:buNone/>
            </a:pP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 der </a:t>
            </a:r>
            <a:r>
              <a:rPr lang="en-US" dirty="0" err="1">
                <a:solidFill>
                  <a:srgbClr val="FF0000"/>
                </a:solidFill>
              </a:rPr>
              <a:t>Anwendung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einer</a:t>
            </a:r>
            <a:r>
              <a:rPr lang="en-US" dirty="0">
                <a:solidFill>
                  <a:srgbClr val="FF0000"/>
                </a:solidFill>
              </a:rPr>
              <a:t> Regel </a:t>
            </a:r>
            <a:r>
              <a:rPr lang="en-US" dirty="0"/>
              <a:t>(</a:t>
            </a:r>
            <a:r>
              <a:rPr lang="en-US" dirty="0" err="1"/>
              <a:t>bisher</a:t>
            </a:r>
            <a:r>
              <a:rPr lang="en-US" dirty="0"/>
              <a:t>: </a:t>
            </a:r>
            <a:r>
              <a:rPr lang="en-US" dirty="0" err="1"/>
              <a:t>Satzregel</a:t>
            </a:r>
            <a:r>
              <a:rPr lang="en-US" dirty="0"/>
              <a:t>)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oder</a:t>
            </a:r>
            <a:r>
              <a:rPr lang="en-US" dirty="0"/>
              <a:t> </a:t>
            </a:r>
          </a:p>
          <a:p>
            <a:pPr lvl="1" indent="0">
              <a:spcBef>
                <a:spcPts val="600"/>
              </a:spcBef>
              <a:buNone/>
            </a:pPr>
            <a:r>
              <a:rPr lang="en-US" dirty="0"/>
              <a:t>(ii) der </a:t>
            </a:r>
            <a:r>
              <a:rPr lang="en-US" dirty="0" err="1">
                <a:solidFill>
                  <a:srgbClr val="00B050"/>
                </a:solidFill>
              </a:rPr>
              <a:t>Ersetzung</a:t>
            </a:r>
            <a:r>
              <a:rPr lang="en-US" dirty="0">
                <a:solidFill>
                  <a:srgbClr val="00B050"/>
                </a:solidFill>
              </a:rPr>
              <a:t> von </a:t>
            </a:r>
            <a:r>
              <a:rPr lang="en-US" dirty="0" err="1">
                <a:solidFill>
                  <a:srgbClr val="00B050"/>
                </a:solidFill>
              </a:rPr>
              <a:t>äquivalenten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Ausdrücken</a:t>
            </a:r>
            <a:endParaRPr lang="en-US" dirty="0">
              <a:solidFill>
                <a:srgbClr val="00B05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200" dirty="0"/>
              <a:t>(1)		a.	</a:t>
            </a:r>
            <a:r>
              <a:rPr lang="el-GR" sz="2200" dirty="0">
                <a:solidFill>
                  <a:prstClr val="black"/>
                </a:solidFill>
              </a:rPr>
              <a:t>α </a:t>
            </a:r>
            <a:r>
              <a:rPr lang="en-US" sz="2200" dirty="0">
                <a:solidFill>
                  <a:prstClr val="black"/>
                </a:solidFill>
              </a:rPr>
              <a:t>:= [</a:t>
            </a:r>
            <a:r>
              <a:rPr lang="en-US" sz="2200" baseline="-25000" dirty="0">
                <a:solidFill>
                  <a:prstClr val="black"/>
                </a:solidFill>
              </a:rPr>
              <a:t>TP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/>
              <a:t>Hans</a:t>
            </a:r>
            <a:r>
              <a:rPr lang="el-GR" sz="2200" baseline="-25000" dirty="0">
                <a:solidFill>
                  <a:prstClr val="black"/>
                </a:solidFill>
              </a:rPr>
              <a:t>β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err="1"/>
              <a:t>schläft</a:t>
            </a:r>
            <a:r>
              <a:rPr lang="el-GR" sz="2200" baseline="-25000" dirty="0">
                <a:ea typeface="Segoe UI Symbol" panose="020B0502040204020203" pitchFamily="34" charset="0"/>
              </a:rPr>
              <a:t>γ</a:t>
            </a:r>
            <a:r>
              <a:rPr lang="en-US" sz="2200" dirty="0">
                <a:solidFill>
                  <a:prstClr val="black"/>
                </a:solidFill>
              </a:rPr>
              <a:t>]</a:t>
            </a:r>
          </a:p>
          <a:p>
            <a:pPr>
              <a:tabLst>
                <a:tab pos="457200" algn="l"/>
                <a:tab pos="747713" algn="l"/>
                <a:tab pos="1090613" algn="l"/>
                <a:tab pos="2420938" algn="l"/>
              </a:tabLst>
            </a:pPr>
            <a:r>
              <a:rPr lang="en-US" sz="2200" dirty="0">
                <a:solidFill>
                  <a:prstClr val="black"/>
                </a:solidFill>
              </a:rPr>
              <a:t>		b.	Für </a:t>
            </a:r>
            <a:r>
              <a:rPr lang="en-US" sz="2200" dirty="0" err="1">
                <a:solidFill>
                  <a:prstClr val="black"/>
                </a:solidFill>
              </a:rPr>
              <a:t>jedes</a:t>
            </a:r>
            <a:r>
              <a:rPr lang="en-US" sz="2200" dirty="0">
                <a:solidFill>
                  <a:prstClr val="black"/>
                </a:solidFill>
              </a:rPr>
              <a:t> s:	</a:t>
            </a:r>
            <a:r>
              <a:rPr lang="en-US" sz="2200" dirty="0"/>
              <a:t></a:t>
            </a:r>
            <a:r>
              <a:rPr lang="en-US" sz="2200" dirty="0">
                <a:solidFill>
                  <a:prstClr val="black"/>
                </a:solidFill>
              </a:rPr>
              <a:t>[</a:t>
            </a:r>
            <a:r>
              <a:rPr lang="en-US" sz="2200" baseline="-25000" dirty="0">
                <a:solidFill>
                  <a:prstClr val="black"/>
                </a:solidFill>
              </a:rPr>
              <a:t>TP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/>
              <a:t>Hans</a:t>
            </a:r>
            <a:r>
              <a:rPr lang="el-GR" sz="2200" baseline="-25000" dirty="0">
                <a:solidFill>
                  <a:prstClr val="black"/>
                </a:solidFill>
              </a:rPr>
              <a:t>β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err="1"/>
              <a:t>schläft</a:t>
            </a:r>
            <a:r>
              <a:rPr lang="el-GR" sz="2200" baseline="-25000" dirty="0">
                <a:ea typeface="Segoe UI Symbol" panose="020B0502040204020203" pitchFamily="34" charset="0"/>
              </a:rPr>
              <a:t>γ</a:t>
            </a:r>
            <a:r>
              <a:rPr lang="en-US" sz="2200" dirty="0"/>
              <a:t>] in s = </a:t>
            </a:r>
            <a:r>
              <a:rPr lang="en-US" sz="2200" dirty="0">
                <a:solidFill>
                  <a:srgbClr val="FF0000"/>
                </a:solidFill>
              </a:rPr>
              <a:t>Hans  </a:t>
            </a:r>
            <a:r>
              <a:rPr lang="en-US" sz="2200" dirty="0" err="1">
                <a:solidFill>
                  <a:srgbClr val="FF0000"/>
                </a:solidFill>
              </a:rPr>
              <a:t>schlafen</a:t>
            </a:r>
            <a:r>
              <a:rPr lang="en-US" sz="2200" dirty="0">
                <a:solidFill>
                  <a:srgbClr val="FF0000"/>
                </a:solidFill>
              </a:rPr>
              <a:t> in s</a:t>
            </a:r>
          </a:p>
          <a:p>
            <a:pPr>
              <a:tabLst>
                <a:tab pos="457200" algn="l"/>
                <a:tab pos="747713" algn="l"/>
                <a:tab pos="1090613" algn="l"/>
                <a:tab pos="2420938" algn="l"/>
              </a:tabLst>
            </a:pPr>
            <a:r>
              <a:rPr lang="en-US" sz="2200" dirty="0"/>
              <a:t>		c.	Für </a:t>
            </a:r>
            <a:r>
              <a:rPr lang="en-US" sz="2200" dirty="0" err="1"/>
              <a:t>jedes</a:t>
            </a:r>
            <a:r>
              <a:rPr lang="en-US" sz="2200" dirty="0"/>
              <a:t> s:	[</a:t>
            </a:r>
            <a:r>
              <a:rPr lang="en-US" sz="2200" baseline="-25000" dirty="0"/>
              <a:t>TP</a:t>
            </a:r>
            <a:r>
              <a:rPr lang="en-US" sz="2200" dirty="0"/>
              <a:t> Hans</a:t>
            </a:r>
            <a:r>
              <a:rPr lang="el-GR" sz="2200" baseline="-25000" dirty="0"/>
              <a:t>β</a:t>
            </a:r>
            <a:r>
              <a:rPr lang="en-US" sz="2200" dirty="0"/>
              <a:t> </a:t>
            </a:r>
            <a:r>
              <a:rPr lang="en-US" sz="2200" dirty="0" err="1"/>
              <a:t>schläft</a:t>
            </a:r>
            <a:r>
              <a:rPr lang="el-GR" sz="2200" baseline="-25000" dirty="0">
                <a:ea typeface="Segoe UI Symbol" panose="020B0502040204020203" pitchFamily="34" charset="0"/>
              </a:rPr>
              <a:t>γ</a:t>
            </a:r>
            <a:r>
              <a:rPr lang="en-US" sz="2200" dirty="0"/>
              <a:t>] in s = </a:t>
            </a:r>
            <a:r>
              <a:rPr lang="en-US" sz="2200" dirty="0">
                <a:solidFill>
                  <a:srgbClr val="00B050"/>
                </a:solidFill>
              </a:rPr>
              <a:t>1 </a:t>
            </a:r>
            <a:r>
              <a:rPr lang="en-US" sz="2200" dirty="0" err="1">
                <a:solidFill>
                  <a:srgbClr val="00B050"/>
                </a:solidFill>
              </a:rPr>
              <a:t>gdw</a:t>
            </a:r>
            <a:r>
              <a:rPr lang="en-US" sz="2200" dirty="0">
                <a:solidFill>
                  <a:srgbClr val="00B050"/>
                </a:solidFill>
              </a:rPr>
              <a:t>. </a:t>
            </a:r>
          </a:p>
          <a:p>
            <a:pPr>
              <a:tabLst>
                <a:tab pos="457200" algn="l"/>
                <a:tab pos="747713" algn="l"/>
                <a:tab pos="1090613" algn="l"/>
                <a:tab pos="2420938" algn="l"/>
              </a:tabLst>
            </a:pPr>
            <a:r>
              <a:rPr lang="en-US" sz="2200" dirty="0"/>
              <a:t>				Hans  </a:t>
            </a:r>
            <a:r>
              <a:rPr lang="en-US" sz="2200" dirty="0" err="1"/>
              <a:t>schlafen</a:t>
            </a:r>
            <a:r>
              <a:rPr lang="en-US" sz="2200" dirty="0"/>
              <a:t> in s</a:t>
            </a:r>
          </a:p>
          <a:p>
            <a:pPr>
              <a:tabLst>
                <a:tab pos="457200" algn="l"/>
                <a:tab pos="747713" algn="l"/>
                <a:tab pos="1090613" algn="l"/>
                <a:tab pos="2420938" algn="l"/>
              </a:tabLst>
            </a:pPr>
            <a:r>
              <a:rPr lang="en-US" sz="2200" dirty="0"/>
              <a:t>		d.	Für </a:t>
            </a:r>
            <a:r>
              <a:rPr lang="en-US" sz="2200" dirty="0" err="1"/>
              <a:t>jedes</a:t>
            </a:r>
            <a:r>
              <a:rPr lang="en-US" sz="2200" dirty="0"/>
              <a:t> s:	[</a:t>
            </a:r>
            <a:r>
              <a:rPr lang="en-US" sz="2200" baseline="-25000" dirty="0"/>
              <a:t>TP</a:t>
            </a:r>
            <a:r>
              <a:rPr lang="en-US" sz="2200" dirty="0"/>
              <a:t> Hans</a:t>
            </a:r>
            <a:r>
              <a:rPr lang="el-GR" sz="2200" baseline="-25000" dirty="0"/>
              <a:t>β</a:t>
            </a:r>
            <a:r>
              <a:rPr lang="en-US" sz="2200" dirty="0"/>
              <a:t> </a:t>
            </a:r>
            <a:r>
              <a:rPr lang="en-US" sz="2200" dirty="0" err="1"/>
              <a:t>schläft</a:t>
            </a:r>
            <a:r>
              <a:rPr lang="el-GR" sz="2200" baseline="-25000" dirty="0">
                <a:ea typeface="Segoe UI Symbol" panose="020B0502040204020203" pitchFamily="34" charset="0"/>
              </a:rPr>
              <a:t>γ</a:t>
            </a:r>
            <a:r>
              <a:rPr lang="en-US" sz="2200" dirty="0"/>
              <a:t>] in s = 1 </a:t>
            </a:r>
            <a:r>
              <a:rPr lang="en-US" sz="2200" dirty="0" err="1"/>
              <a:t>gdw</a:t>
            </a:r>
            <a:r>
              <a:rPr lang="en-US" sz="2200" dirty="0"/>
              <a:t>. </a:t>
            </a:r>
          </a:p>
          <a:p>
            <a:pPr>
              <a:tabLst>
                <a:tab pos="457200" algn="l"/>
                <a:tab pos="747713" algn="l"/>
                <a:tab pos="1090613" algn="l"/>
                <a:tab pos="2420938" algn="l"/>
              </a:tabLst>
            </a:pPr>
            <a:r>
              <a:rPr lang="en-US" sz="2200" dirty="0"/>
              <a:t>				 Hans  </a:t>
            </a:r>
            <a:r>
              <a:rPr lang="en-US" sz="2200" dirty="0">
                <a:solidFill>
                  <a:srgbClr val="00B050"/>
                </a:solidFill>
              </a:rPr>
              <a:t>{</a:t>
            </a:r>
            <a:r>
              <a:rPr lang="en-US" sz="2200" dirty="0" err="1">
                <a:solidFill>
                  <a:srgbClr val="00B050"/>
                </a:solidFill>
              </a:rPr>
              <a:t>x|x</a:t>
            </a:r>
            <a:r>
              <a:rPr lang="en-US" sz="2200" dirty="0">
                <a:solidFill>
                  <a:srgbClr val="00B050"/>
                </a:solidFill>
              </a:rPr>
              <a:t> </a:t>
            </a:r>
            <a:r>
              <a:rPr lang="en-US" sz="2200" dirty="0" err="1">
                <a:solidFill>
                  <a:srgbClr val="00B050"/>
                </a:solidFill>
              </a:rPr>
              <a:t>schläft</a:t>
            </a:r>
            <a:r>
              <a:rPr lang="en-US" sz="2200" dirty="0">
                <a:solidFill>
                  <a:srgbClr val="00B050"/>
                </a:solidFill>
              </a:rPr>
              <a:t> in s}</a:t>
            </a:r>
            <a:r>
              <a:rPr lang="en-US" sz="2200" dirty="0"/>
              <a:t>  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AT" sz="2200" i="1" dirty="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de-AT" sz="2200" i="1" dirty="0"/>
              <a:t>NB</a:t>
            </a:r>
            <a:r>
              <a:rPr lang="de-AT" sz="2200" dirty="0"/>
              <a:t>: Der Übergang von (1)b zu (1)c folgt aus der Äquivalenz in (2).</a:t>
            </a:r>
            <a:endParaRPr lang="de-AT" sz="2200" i="1" dirty="0"/>
          </a:p>
          <a:p>
            <a:pPr>
              <a:spcBef>
                <a:spcPts val="600"/>
              </a:spcBef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sz="2200" dirty="0"/>
              <a:t>(2)	a. 	</a:t>
            </a:r>
            <a:r>
              <a:rPr lang="en-US" sz="2200" dirty="0">
                <a:solidFill>
                  <a:srgbClr val="0066FF"/>
                </a:solidFill>
              </a:rPr>
              <a:t>Hans</a:t>
            </a:r>
            <a:r>
              <a:rPr lang="en-US" sz="2200" dirty="0"/>
              <a:t> </a:t>
            </a:r>
            <a:r>
              <a:rPr lang="en-US" sz="2200" dirty="0" err="1">
                <a:solidFill>
                  <a:srgbClr val="FF0000"/>
                </a:solidFill>
              </a:rPr>
              <a:t>schläft</a:t>
            </a:r>
            <a:r>
              <a:rPr lang="en-US" sz="2200" dirty="0"/>
              <a:t>		=	1 in s 	</a:t>
            </a:r>
            <a:r>
              <a:rPr lang="en-US" sz="2200" dirty="0" err="1"/>
              <a:t>gdw</a:t>
            </a:r>
            <a:r>
              <a:rPr lang="en-US" sz="2200" dirty="0"/>
              <a:t>.	</a:t>
            </a:r>
            <a:r>
              <a:rPr lang="en-US" sz="2200" dirty="0">
                <a:solidFill>
                  <a:srgbClr val="0066FF"/>
                </a:solidFill>
              </a:rPr>
              <a:t>Hans</a:t>
            </a:r>
            <a:r>
              <a:rPr lang="en-US" sz="2200" dirty="0"/>
              <a:t>  </a:t>
            </a:r>
            <a:r>
              <a:rPr lang="en-US" sz="2200" dirty="0">
                <a:solidFill>
                  <a:srgbClr val="FF0000"/>
                </a:solidFill>
              </a:rPr>
              <a:t>{</a:t>
            </a:r>
            <a:r>
              <a:rPr lang="en-US" sz="2200" dirty="0" err="1">
                <a:solidFill>
                  <a:srgbClr val="FF0000"/>
                </a:solidFill>
              </a:rPr>
              <a:t>x|x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schläft</a:t>
            </a:r>
            <a:r>
              <a:rPr lang="en-US" sz="2200" dirty="0">
                <a:solidFill>
                  <a:srgbClr val="FF0000"/>
                </a:solidFill>
              </a:rPr>
              <a:t> in s}</a:t>
            </a:r>
          </a:p>
          <a:p>
            <a:pPr>
              <a:tabLst>
                <a:tab pos="457200" algn="l"/>
                <a:tab pos="860425" algn="l"/>
                <a:tab pos="1090613" algn="l"/>
                <a:tab pos="2687638" algn="l"/>
                <a:tab pos="2914650" algn="l"/>
                <a:tab pos="3027363" algn="l"/>
                <a:tab pos="3486150" algn="l"/>
                <a:tab pos="3830638" algn="l"/>
                <a:tab pos="4286250" algn="l"/>
                <a:tab pos="4972050" algn="l"/>
              </a:tabLst>
            </a:pPr>
            <a:r>
              <a:rPr lang="en-US" sz="2200" dirty="0"/>
              <a:t>	b.	</a:t>
            </a:r>
            <a:r>
              <a:rPr lang="en-US" sz="2200" dirty="0">
                <a:solidFill>
                  <a:srgbClr val="0066FF"/>
                </a:solidFill>
              </a:rPr>
              <a:t>Hans</a:t>
            </a:r>
            <a:r>
              <a:rPr lang="en-US" sz="2200" dirty="0"/>
              <a:t> </a:t>
            </a:r>
            <a:r>
              <a:rPr lang="en-US" sz="2200" dirty="0" err="1">
                <a:solidFill>
                  <a:srgbClr val="FF0000"/>
                </a:solidFill>
              </a:rPr>
              <a:t>schläft</a:t>
            </a:r>
            <a:r>
              <a:rPr lang="en-US" sz="2200" dirty="0"/>
              <a:t>		=	</a:t>
            </a:r>
            <a:r>
              <a:rPr lang="de-AT" sz="2200" dirty="0"/>
              <a:t> {s|Hans schläft in s}</a:t>
            </a:r>
            <a:endParaRPr lang="en-US" sz="2200" dirty="0"/>
          </a:p>
          <a:p>
            <a:pPr marL="457200" indent="-457200">
              <a:spcBef>
                <a:spcPts val="400"/>
              </a:spcBef>
              <a:buAutoNum type="arabicParenBoth" startAt="2"/>
            </a:pPr>
            <a:endParaRPr lang="en-US" sz="22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5110A1-D0DC-8955-AF40-DB1A68678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43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1C6C6E-4759-B627-56B7-596D29866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0385635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Satzregel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de-DE" dirty="0"/>
              <a:t>Auch die Intension von Sätzen wird durch eine Regel berechnet: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endParaRPr lang="de-DE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endParaRPr lang="de-DE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endParaRPr lang="de-DE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endParaRPr lang="de-DE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de-DE" dirty="0"/>
              <a:t>Um die Erklärungen möglichst einfach zu halten, verwenden wir (meistens, also wenn nicht unbedingt notwendig) die extensionale Version.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DE" dirty="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DE" dirty="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DE" dirty="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DE" dirty="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44</a:t>
            </a:fld>
            <a:endParaRPr lang="de-DE"/>
          </a:p>
        </p:txBody>
      </p:sp>
      <p:sp>
        <p:nvSpPr>
          <p:cNvPr id="13" name="Rounded Rectangle 12"/>
          <p:cNvSpPr/>
          <p:nvPr/>
        </p:nvSpPr>
        <p:spPr>
          <a:xfrm>
            <a:off x="609600" y="1524000"/>
            <a:ext cx="7992035" cy="1481257"/>
          </a:xfrm>
          <a:prstGeom prst="roundRect">
            <a:avLst/>
          </a:prstGeom>
          <a:solidFill>
            <a:srgbClr val="92D050">
              <a:alpha val="89804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 algn="ctr">
              <a:tabLst>
                <a:tab pos="457200" algn="l"/>
                <a:tab pos="747713" algn="l"/>
                <a:tab pos="1090613" algn="l"/>
              </a:tabLst>
            </a:pPr>
            <a:r>
              <a:rPr lang="en-US" sz="2400" b="1" dirty="0" err="1">
                <a:solidFill>
                  <a:prstClr val="black"/>
                </a:solidFill>
                <a:sym typeface="WP MathA" panose="05010101010101010101" pitchFamily="2" charset="2"/>
              </a:rPr>
              <a:t>Satzregel</a:t>
            </a:r>
            <a:r>
              <a:rPr lang="en-US" sz="2400" b="1" dirty="0">
                <a:solidFill>
                  <a:prstClr val="black"/>
                </a:solidFill>
                <a:sym typeface="WP MathA" panose="05010101010101010101" pitchFamily="2" charset="2"/>
              </a:rPr>
              <a:t> (Intension)</a:t>
            </a:r>
          </a:p>
          <a:p>
            <a:pPr>
              <a:spcBef>
                <a:spcPts val="6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Für </a:t>
            </a:r>
            <a:r>
              <a:rPr lang="en-US" sz="2400" dirty="0" err="1">
                <a:solidFill>
                  <a:prstClr val="black"/>
                </a:solidFill>
                <a:sym typeface="WP MathA" panose="05010101010101010101" pitchFamily="2" charset="2"/>
              </a:rPr>
              <a:t>jede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Situation s, </a:t>
            </a:r>
            <a:r>
              <a:rPr lang="en-US" sz="2400" dirty="0" err="1">
                <a:solidFill>
                  <a:prstClr val="black"/>
                </a:solidFill>
                <a:sym typeface="WP MathA" panose="05010101010101010101" pitchFamily="2" charset="2"/>
              </a:rPr>
              <a:t>jedes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, 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β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und </a:t>
            </a:r>
            <a:r>
              <a:rPr lang="el-GR" sz="2400" dirty="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l-GR" sz="2800" dirty="0">
                <a:solidFill>
                  <a:schemeClr val="tx1"/>
                </a:solidFill>
                <a:ea typeface="Segoe UI Symbol" panose="020B0502040204020203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gilt:  </a:t>
            </a:r>
            <a:b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</a:b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Wenn 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α 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die Form [</a:t>
            </a:r>
            <a:r>
              <a:rPr lang="en-US" sz="2400" baseline="-25000" dirty="0">
                <a:solidFill>
                  <a:prstClr val="black"/>
                </a:solidFill>
                <a:sym typeface="WP MathA" panose="05010101010101010101" pitchFamily="2" charset="2"/>
              </a:rPr>
              <a:t>TP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β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l-GR" sz="2400" dirty="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] hat, </a:t>
            </a:r>
            <a:r>
              <a:rPr lang="en-US" sz="2400" dirty="0" err="1">
                <a:solidFill>
                  <a:prstClr val="black"/>
                </a:solidFill>
                <a:sym typeface="WP MathA" panose="05010101010101010101" pitchFamily="2" charset="2"/>
              </a:rPr>
              <a:t>dann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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 = {s</a:t>
            </a:r>
            <a:r>
              <a:rPr lang="en-US" sz="2400" dirty="0">
                <a:solidFill>
                  <a:schemeClr val="tx1"/>
                </a:solidFill>
              </a:rPr>
              <a:t>|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</a:t>
            </a:r>
            <a:r>
              <a:rPr lang="el-GR" sz="2400" dirty="0">
                <a:solidFill>
                  <a:schemeClr val="tx1"/>
                </a:solidFill>
                <a:sym typeface="WP MathA" panose="05010101010101010101" pitchFamily="2" charset="2"/>
              </a:rPr>
              <a:t>β 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  </a:t>
            </a:r>
            <a:r>
              <a:rPr lang="el-GR" sz="2400" dirty="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 in s}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FEB915-0E13-72AE-FF73-D62D8CC55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1414892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Syntax und Semantik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de-DE" b="1" dirty="0">
                <a:solidFill>
                  <a:prstClr val="black"/>
                </a:solidFill>
              </a:rPr>
              <a:t>Kompositionalität</a:t>
            </a:r>
            <a:r>
              <a:rPr lang="de-DE" b="1" i="1" dirty="0">
                <a:solidFill>
                  <a:prstClr val="black"/>
                </a:solidFill>
              </a:rPr>
              <a:t> </a:t>
            </a:r>
            <a:r>
              <a:rPr lang="de-DE" dirty="0"/>
              <a:t>Die Extension von Sätzen wird systematisch aus den Extensionen der unmittelbaren Teile abgeleitet.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prstClr val="black"/>
                </a:solidFill>
              </a:rPr>
              <a:t>(1)		</a:t>
            </a:r>
            <a:r>
              <a:rPr lang="en-US" dirty="0" err="1"/>
              <a:t>Subjekt</a:t>
            </a:r>
            <a:r>
              <a:rPr lang="en-US" dirty="0"/>
              <a:t> </a:t>
            </a:r>
            <a:r>
              <a:rPr lang="en-US" dirty="0" err="1"/>
              <a:t>Prädikat</a:t>
            </a:r>
            <a:r>
              <a:rPr lang="en-US" baseline="-25000" dirty="0" err="1"/>
              <a:t>einstellig</a:t>
            </a:r>
            <a:r>
              <a:rPr lang="en-US" dirty="0"/>
              <a:t>   =   1 in s  </a:t>
            </a:r>
            <a:r>
              <a:rPr lang="en-US" dirty="0" err="1"/>
              <a:t>gdw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		</a:t>
            </a:r>
            <a:r>
              <a:rPr lang="en-US" dirty="0" err="1"/>
              <a:t>Subjekt</a:t>
            </a:r>
            <a:r>
              <a:rPr lang="en-US" dirty="0"/>
              <a:t>  </a:t>
            </a:r>
            <a:r>
              <a:rPr lang="en-US" dirty="0" err="1"/>
              <a:t>Prädikat</a:t>
            </a:r>
            <a:r>
              <a:rPr lang="en-US" baseline="-25000" dirty="0" err="1"/>
              <a:t>einstellig</a:t>
            </a:r>
            <a:r>
              <a:rPr lang="en-US" dirty="0"/>
              <a:t> in s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 dirty="0"/>
              <a:t>Die </a:t>
            </a:r>
            <a:r>
              <a:rPr lang="de-DE" b="1" dirty="0"/>
              <a:t>lexikalische Bedeutung</a:t>
            </a:r>
            <a:r>
              <a:rPr lang="de-DE" dirty="0"/>
              <a:t> der Morpheme und die </a:t>
            </a:r>
            <a:r>
              <a:rPr lang="de-DE" b="1" dirty="0"/>
              <a:t>Syntax</a:t>
            </a:r>
            <a:r>
              <a:rPr lang="de-DE" dirty="0"/>
              <a:t> legen fest, wie die Bedeutungen miteinander kombiniert werden. </a:t>
            </a:r>
            <a:endParaRPr lang="de-DE" sz="2000" dirty="0"/>
          </a:p>
          <a:p>
            <a:pPr marL="1085850" lvl="1" indent="-34290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de-DE" dirty="0"/>
              <a:t>Schritt 1. Die </a:t>
            </a:r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Syntax</a:t>
            </a:r>
            <a:r>
              <a:rPr lang="de-DE" dirty="0"/>
              <a:t> generiert</a:t>
            </a:r>
            <a:r>
              <a:rPr lang="de-DE" b="1" i="1" dirty="0"/>
              <a:t> </a:t>
            </a:r>
            <a:r>
              <a:rPr lang="de-DE" dirty="0"/>
              <a:t>Strukturen</a:t>
            </a:r>
            <a:r>
              <a:rPr lang="de-DE" b="1" i="1" dirty="0"/>
              <a:t> </a:t>
            </a:r>
            <a:r>
              <a:rPr lang="de-DE" dirty="0"/>
              <a:t>(Bäume). </a:t>
            </a:r>
          </a:p>
          <a:p>
            <a:pPr marL="1085850" lvl="1" indent="-3429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DE" dirty="0"/>
              <a:t>Schritt 2. Diese Bäume werden in der </a:t>
            </a:r>
            <a:r>
              <a:rPr lang="de-DE" dirty="0">
                <a:solidFill>
                  <a:srgbClr val="FF0000"/>
                </a:solidFill>
              </a:rPr>
              <a:t>Semantik</a:t>
            </a:r>
            <a:r>
              <a:rPr lang="de-DE" dirty="0"/>
              <a:t> interpretiert</a:t>
            </a:r>
            <a:r>
              <a:rPr lang="de-DE" b="1" i="1" dirty="0"/>
              <a:t>.</a:t>
            </a:r>
            <a:endParaRPr lang="de-DE" dirty="0"/>
          </a:p>
          <a:p>
            <a:pPr>
              <a:spcBef>
                <a:spcPts val="1200"/>
              </a:spcBef>
            </a:pPr>
            <a:r>
              <a:rPr lang="de-DE" dirty="0"/>
              <a:t>(2)</a:t>
            </a:r>
            <a:r>
              <a:rPr lang="de-DE" sz="2000" dirty="0"/>
              <a:t>	 (…dass)	  </a:t>
            </a:r>
            <a:r>
              <a:rPr lang="de-DE" sz="2000" dirty="0">
                <a:solidFill>
                  <a:srgbClr val="00B050"/>
                </a:solidFill>
              </a:rPr>
              <a:t>   </a:t>
            </a:r>
            <a:r>
              <a:rPr lang="de-DE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      TP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de-DE" alt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ArborWin" panose="00000400000000000000" pitchFamily="2" charset="0"/>
              </a:rPr>
              <a:t>				ei</a:t>
            </a:r>
          </a:p>
          <a:p>
            <a:pPr>
              <a:spcBef>
                <a:spcPts val="0"/>
              </a:spcBef>
            </a:pPr>
            <a:r>
              <a:rPr lang="de-DE" alt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ArborWin" panose="00000400000000000000" pitchFamily="2" charset="0"/>
              </a:rPr>
              <a:t>			          </a:t>
            </a:r>
            <a:r>
              <a:rPr lang="de-DE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DP                      VP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de-DE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ArborWin" panose="00000400000000000000" pitchFamily="2" charset="0"/>
              </a:rPr>
              <a:t>		            5	    5</a:t>
            </a:r>
          </a:p>
          <a:p>
            <a:pPr>
              <a:spcBef>
                <a:spcPts val="0"/>
              </a:spcBef>
            </a:pPr>
            <a:r>
              <a:rPr lang="de-DE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		        Hans	     schläft	</a:t>
            </a:r>
            <a:endParaRPr lang="de-DE" sz="2000" dirty="0">
              <a:solidFill>
                <a:schemeClr val="tx2">
                  <a:lumMod val="60000"/>
                  <a:lumOff val="40000"/>
                </a:schemeClr>
              </a:solidFill>
              <a:latin typeface="ArborWin" panose="00000400000000000000" pitchFamily="2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45</a:t>
            </a:fld>
            <a:endParaRPr lang="de-DE"/>
          </a:p>
        </p:txBody>
      </p:sp>
      <p:grpSp>
        <p:nvGrpSpPr>
          <p:cNvPr id="20" name="Group 19"/>
          <p:cNvGrpSpPr/>
          <p:nvPr/>
        </p:nvGrpSpPr>
        <p:grpSpPr>
          <a:xfrm>
            <a:off x="1981200" y="4723542"/>
            <a:ext cx="76200" cy="1677258"/>
            <a:chOff x="1905000" y="4182908"/>
            <a:chExt cx="76200" cy="1844984"/>
          </a:xfrm>
        </p:grpSpPr>
        <p:sp>
          <p:nvSpPr>
            <p:cNvPr id="7" name="Left Bracket 6"/>
            <p:cNvSpPr/>
            <p:nvPr/>
          </p:nvSpPr>
          <p:spPr>
            <a:xfrm>
              <a:off x="1905000" y="4183852"/>
              <a:ext cx="45719" cy="184404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Left Bracket 15"/>
            <p:cNvSpPr/>
            <p:nvPr/>
          </p:nvSpPr>
          <p:spPr>
            <a:xfrm>
              <a:off x="1935481" y="4182908"/>
              <a:ext cx="45719" cy="184404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 flipH="1">
            <a:off x="4343400" y="4723542"/>
            <a:ext cx="84966" cy="1677258"/>
            <a:chOff x="1905000" y="4182908"/>
            <a:chExt cx="76200" cy="1844984"/>
          </a:xfrm>
        </p:grpSpPr>
        <p:sp>
          <p:nvSpPr>
            <p:cNvPr id="22" name="Left Bracket 21"/>
            <p:cNvSpPr/>
            <p:nvPr/>
          </p:nvSpPr>
          <p:spPr>
            <a:xfrm>
              <a:off x="1905000" y="4183852"/>
              <a:ext cx="45719" cy="184404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Left Bracket 22"/>
            <p:cNvSpPr/>
            <p:nvPr/>
          </p:nvSpPr>
          <p:spPr>
            <a:xfrm>
              <a:off x="1935481" y="4182908"/>
              <a:ext cx="45719" cy="184404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648200" y="5334000"/>
            <a:ext cx="464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solidFill>
                  <a:srgbClr val="FF0000"/>
                </a:solidFill>
                <a:sym typeface="WP MathA" panose="05010101010101010101" pitchFamily="2" charset="2"/>
              </a:rPr>
              <a:t>=  1 in s gdw </a:t>
            </a:r>
            <a:r>
              <a:rPr lang="en-US" sz="2200">
                <a:solidFill>
                  <a:srgbClr val="FF0000"/>
                </a:solidFill>
                <a:sym typeface="WP MathA" panose="05010101010101010101" pitchFamily="2" charset="2"/>
              </a:rPr>
              <a:t>Hans  schlafen in s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19ACCA-A03E-D3B2-9D58-361BAC0E4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32494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235" y="152400"/>
            <a:ext cx="8229600" cy="609600"/>
          </a:xfrm>
        </p:spPr>
        <p:txBody>
          <a:bodyPr/>
          <a:lstStyle/>
          <a:p>
            <a:r>
              <a:rPr lang="de-DE"/>
              <a:t>Transitive Prädikate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26141"/>
            <a:ext cx="8418755" cy="5369859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r>
              <a:rPr lang="de-DE"/>
              <a:t>Die Bedeutung von </a:t>
            </a:r>
            <a:r>
              <a:rPr lang="de-DE" b="1"/>
              <a:t>transitiven</a:t>
            </a:r>
            <a:r>
              <a:rPr lang="de-DE"/>
              <a:t> Sätzen wird in zwei Schritten abgeleitet: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r>
              <a:rPr lang="de-DE" b="1"/>
              <a:t>Schritt 1</a:t>
            </a:r>
            <a:r>
              <a:rPr lang="de-DE"/>
              <a:t>. Die Verbbedeutung wird mit der Bedeutung des Objekts kombiniert 	</a:t>
            </a:r>
            <a:r>
              <a:rPr lang="de-DE">
                <a:latin typeface="Segoe UI Symbol" panose="020B0502040204020203" pitchFamily="34" charset="0"/>
                <a:ea typeface="Segoe UI Symbol" panose="020B0502040204020203" pitchFamily="34" charset="0"/>
              </a:rPr>
              <a:t>➜ </a:t>
            </a:r>
            <a:r>
              <a:rPr lang="de-DE">
                <a:solidFill>
                  <a:srgbClr val="FF0000"/>
                </a:solidFill>
              </a:rPr>
              <a:t>VP-Denotation</a:t>
            </a:r>
            <a:endParaRPr lang="de-DE"/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r>
              <a:rPr lang="de-DE"/>
              <a:t>Die </a:t>
            </a:r>
            <a:r>
              <a:rPr lang="de-DE">
                <a:solidFill>
                  <a:srgbClr val="FF0000"/>
                </a:solidFill>
              </a:rPr>
              <a:t>VP-Denotation</a:t>
            </a:r>
            <a:r>
              <a:rPr lang="de-DE" b="1" i="1">
                <a:solidFill>
                  <a:srgbClr val="FF0000"/>
                </a:solidFill>
              </a:rPr>
              <a:t> </a:t>
            </a:r>
            <a:r>
              <a:rPr lang="de-DE"/>
              <a:t>ist ein einstellige Prädikat.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r>
              <a:rPr lang="de-DE" b="1"/>
              <a:t>Schritt 2</a:t>
            </a:r>
            <a:r>
              <a:rPr lang="de-DE"/>
              <a:t>. Die </a:t>
            </a:r>
            <a:r>
              <a:rPr lang="de-DE">
                <a:solidFill>
                  <a:srgbClr val="FF0000"/>
                </a:solidFill>
              </a:rPr>
              <a:t>VP-Denotation</a:t>
            </a:r>
            <a:r>
              <a:rPr lang="de-DE" b="1" i="1">
                <a:solidFill>
                  <a:srgbClr val="FF0000"/>
                </a:solidFill>
              </a:rPr>
              <a:t> </a:t>
            </a:r>
            <a:r>
              <a:rPr lang="de-DE"/>
              <a:t>wird mit der Bedeutung des Subjekts kombiniert 	</a:t>
            </a:r>
            <a:r>
              <a:rPr lang="de-DE">
                <a:latin typeface="Segoe UI Symbol" panose="020B0502040204020203" pitchFamily="34" charset="0"/>
                <a:ea typeface="Segoe UI Symbol" panose="020B0502040204020203" pitchFamily="34" charset="0"/>
              </a:rPr>
              <a:t>➜ </a:t>
            </a:r>
            <a:r>
              <a:rPr lang="de-DE"/>
              <a:t>Satzdenotation</a:t>
            </a:r>
          </a:p>
          <a:p>
            <a:pPr>
              <a:spcBef>
                <a:spcPts val="12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en-US"/>
              <a:t>(1)	(Er sagte), dass </a:t>
            </a:r>
            <a:r>
              <a:rPr lang="en-US">
                <a:solidFill>
                  <a:srgbClr val="00B050"/>
                </a:solidFill>
              </a:rPr>
              <a:t>wir </a:t>
            </a:r>
            <a:r>
              <a:rPr lang="en-US"/>
              <a:t>[</a:t>
            </a:r>
            <a:r>
              <a:rPr lang="en-US" baseline="-25000">
                <a:solidFill>
                  <a:srgbClr val="FF0000"/>
                </a:solidFill>
              </a:rPr>
              <a:t>VP</a:t>
            </a:r>
            <a:r>
              <a:rPr lang="en-US" baseline="-25000"/>
              <a:t> </a:t>
            </a:r>
            <a:r>
              <a:rPr lang="en-US"/>
              <a:t>das Buch kennen]			</a:t>
            </a:r>
          </a:p>
          <a:p>
            <a:pPr>
              <a:tabLst>
                <a:tab pos="747713" algn="l"/>
                <a:tab pos="1090613" algn="l"/>
                <a:tab pos="1371600" algn="l"/>
              </a:tabLst>
            </a:pPr>
            <a:r>
              <a:rPr lang="en-US"/>
              <a:t>	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46</a:t>
            </a:fld>
            <a:endParaRPr lang="de-DE"/>
          </a:p>
        </p:txBody>
      </p:sp>
      <p:sp>
        <p:nvSpPr>
          <p:cNvPr id="8" name="Rectangle 7"/>
          <p:cNvSpPr/>
          <p:nvPr/>
        </p:nvSpPr>
        <p:spPr>
          <a:xfrm>
            <a:off x="1828800" y="4154031"/>
            <a:ext cx="532503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de-DE" sz="2000"/>
              <a:t>                      TP		[vereinfacht]</a:t>
            </a:r>
          </a:p>
          <a:p>
            <a:r>
              <a:rPr lang="de-DE" sz="2000">
                <a:latin typeface="ArborWin" panose="00000400000000000000" pitchFamily="2" charset="0"/>
              </a:rPr>
              <a:t>      wo</a:t>
            </a:r>
          </a:p>
          <a:p>
            <a:r>
              <a:rPr lang="de-DE" sz="2000"/>
              <a:t>    </a:t>
            </a:r>
            <a:r>
              <a:rPr lang="de-DE" sz="2000">
                <a:solidFill>
                  <a:srgbClr val="00B050"/>
                </a:solidFill>
              </a:rPr>
              <a:t>DP</a:t>
            </a:r>
            <a:r>
              <a:rPr lang="de-DE" sz="2000" baseline="-25000">
                <a:solidFill>
                  <a:srgbClr val="00B050"/>
                </a:solidFill>
              </a:rPr>
              <a:t>Subjekt</a:t>
            </a:r>
            <a:r>
              <a:rPr lang="de-DE" sz="2000">
                <a:latin typeface="ArborWin" panose="00000400000000000000" pitchFamily="2" charset="0"/>
              </a:rPr>
              <a:t>	       </a:t>
            </a:r>
            <a:r>
              <a:rPr lang="de-DE" sz="2000"/>
              <a:t>VP	</a:t>
            </a:r>
          </a:p>
          <a:p>
            <a:r>
              <a:rPr lang="de-DE" sz="2000">
                <a:latin typeface="ArborWin" panose="00000400000000000000" pitchFamily="2" charset="0"/>
              </a:rPr>
              <a:t>   </a:t>
            </a:r>
            <a:r>
              <a:rPr lang="de-DE" sz="2000">
                <a:solidFill>
                  <a:srgbClr val="00B050"/>
                </a:solidFill>
                <a:latin typeface="ArborWin" panose="00000400000000000000" pitchFamily="2" charset="0"/>
              </a:rPr>
              <a:t>4</a:t>
            </a:r>
            <a:r>
              <a:rPr lang="de-DE" sz="2000">
                <a:latin typeface="ArborWin" panose="00000400000000000000" pitchFamily="2" charset="0"/>
              </a:rPr>
              <a:t> 	              3</a:t>
            </a:r>
          </a:p>
          <a:p>
            <a:r>
              <a:rPr lang="de-DE" sz="2000"/>
              <a:t>    </a:t>
            </a:r>
            <a:r>
              <a:rPr lang="de-DE" sz="2000">
                <a:solidFill>
                  <a:srgbClr val="00B050"/>
                </a:solidFill>
              </a:rPr>
              <a:t>wir</a:t>
            </a:r>
            <a:r>
              <a:rPr lang="de-DE" sz="2000"/>
              <a:t>	             DP	  V°</a:t>
            </a:r>
            <a:endParaRPr lang="de-DE" sz="2000" baseline="-25000"/>
          </a:p>
          <a:p>
            <a:r>
              <a:rPr lang="de-DE" sz="2000"/>
              <a:t>	        </a:t>
            </a:r>
            <a:r>
              <a:rPr lang="de-DE" sz="2000">
                <a:latin typeface="ArborWin" panose="00000400000000000000" pitchFamily="2" charset="0"/>
              </a:rPr>
              <a:t>5           !</a:t>
            </a:r>
          </a:p>
          <a:p>
            <a:r>
              <a:rPr lang="de-DE" sz="2000"/>
              <a:t>	      das Buch       kennen</a:t>
            </a:r>
            <a:endParaRPr lang="en-US" sz="2000">
              <a:sym typeface="WP MathA" panose="05010101010101010101" pitchFamily="2" charset="2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120192" y="4648200"/>
            <a:ext cx="2290008" cy="1761122"/>
          </a:xfrm>
          <a:prstGeom prst="rect">
            <a:avLst/>
          </a:prstGeom>
          <a:ln w="19050">
            <a:solidFill>
              <a:srgbClr val="FF0000"/>
            </a:solidFill>
            <a:prstDash val="lgDash"/>
          </a:ln>
        </p:spPr>
        <p:txBody>
          <a:bodyPr wrap="square">
            <a:noAutofit/>
          </a:bodyPr>
          <a:lstStyle/>
          <a:p>
            <a:pPr>
              <a:lnSpc>
                <a:spcPts val="1650"/>
              </a:lnSpc>
              <a:spcBef>
                <a:spcPts val="120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endParaRPr lang="en-US">
              <a:solidFill>
                <a:srgbClr val="0070C0"/>
              </a:solidFill>
              <a:sym typeface="WP MathA" panose="05010101010101010101" pitchFamily="2" charset="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86400" y="4964668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42900" algn="l"/>
              </a:tabLst>
            </a:pPr>
            <a:r>
              <a:rPr lang="de-DE" altLang="en-US">
                <a:latin typeface="Arial" panose="020B0604020202020204" pitchFamily="34" charset="0"/>
                <a:sym typeface="WP IconicSymbolsA" panose="05010101010101010101" pitchFamily="2" charset="2"/>
              </a:rPr>
              <a:t></a:t>
            </a:r>
            <a:r>
              <a:rPr lang="de-DE" altLang="en-US" i="1">
                <a:latin typeface="Arial" panose="020B0604020202020204" pitchFamily="34" charset="0"/>
                <a:sym typeface="WP IconicSymbolsA" panose="05010101010101010101" pitchFamily="2" charset="2"/>
              </a:rPr>
              <a:t>	</a:t>
            </a:r>
            <a:r>
              <a:rPr lang="de-DE" altLang="en-US">
                <a:solidFill>
                  <a:srgbClr val="FF0000"/>
                </a:solidFill>
                <a:latin typeface="Arial" panose="020B0604020202020204" pitchFamily="34" charset="0"/>
                <a:sym typeface="WP MathA" panose="05010101010101010101" pitchFamily="2" charset="2"/>
              </a:rPr>
              <a:t>einstelliges 	komplexes 	Prädikat</a:t>
            </a:r>
            <a:endParaRPr lang="en-US" sz="2400"/>
          </a:p>
        </p:txBody>
      </p:sp>
      <p:sp>
        <p:nvSpPr>
          <p:cNvPr id="18" name="TextBox 17"/>
          <p:cNvSpPr txBox="1"/>
          <p:nvPr/>
        </p:nvSpPr>
        <p:spPr>
          <a:xfrm>
            <a:off x="5181600" y="6000750"/>
            <a:ext cx="3039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42900" algn="l"/>
              </a:tabLst>
            </a:pPr>
            <a:r>
              <a:rPr lang="de-DE" altLang="en-US">
                <a:latin typeface="Arial" panose="020B0604020202020204" pitchFamily="34" charset="0"/>
                <a:sym typeface="WP IconicSymbolsA" panose="05010101010101010101" pitchFamily="2" charset="2"/>
              </a:rPr>
              <a:t></a:t>
            </a:r>
            <a:r>
              <a:rPr lang="de-DE" altLang="en-US" i="1">
                <a:latin typeface="Arial" panose="020B0604020202020204" pitchFamily="34" charset="0"/>
                <a:sym typeface="WP IconicSymbolsA" panose="05010101010101010101" pitchFamily="2" charset="2"/>
              </a:rPr>
              <a:t>	</a:t>
            </a:r>
            <a:r>
              <a:rPr lang="de-DE" altLang="en-US">
                <a:latin typeface="Arial" panose="020B0604020202020204" pitchFamily="34" charset="0"/>
                <a:sym typeface="WP IconicSymbolsA" panose="05010101010101010101" pitchFamily="2" charset="2"/>
              </a:rPr>
              <a:t>Zweistelliges </a:t>
            </a:r>
            <a:r>
              <a:rPr lang="de-DE" altLang="en-US" i="1">
                <a:latin typeface="Arial" panose="020B0604020202020204" pitchFamily="34" charset="0"/>
                <a:sym typeface="WP IconicSymbolsA" panose="05010101010101010101" pitchFamily="2" charset="2"/>
              </a:rPr>
              <a:t>	</a:t>
            </a:r>
            <a:r>
              <a:rPr lang="de-DE" altLang="en-US">
                <a:latin typeface="Arial" panose="020B0604020202020204" pitchFamily="34" charset="0"/>
                <a:sym typeface="WP IconicSymbolsA" panose="05010101010101010101" pitchFamily="2" charset="2"/>
              </a:rPr>
              <a:t>lexikalisches Prädikat</a:t>
            </a:r>
            <a:endParaRPr lang="en-US" sz="240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787236-54C4-C8C6-15B8-D7EBCFD55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4246866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6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6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 animBg="1"/>
      <p:bldP spid="17" grpId="0"/>
      <p:bldP spid="1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235" y="152400"/>
            <a:ext cx="8229600" cy="609600"/>
          </a:xfrm>
        </p:spPr>
        <p:txBody>
          <a:bodyPr/>
          <a:lstStyle/>
          <a:p>
            <a:r>
              <a:rPr lang="de-DE"/>
              <a:t>Ditransitive Prädikate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645" y="990600"/>
            <a:ext cx="8418755" cy="5369859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r>
              <a:rPr lang="de-DE" dirty="0"/>
              <a:t>Die Bedeutung von </a:t>
            </a:r>
            <a:r>
              <a:rPr lang="de-DE" b="1" dirty="0"/>
              <a:t>ditransitiven </a:t>
            </a:r>
            <a:r>
              <a:rPr lang="de-DE" dirty="0"/>
              <a:t>Sätzen wird in drei Schritten abgeleitet:</a:t>
            </a:r>
          </a:p>
          <a:p>
            <a:pPr>
              <a:spcBef>
                <a:spcPts val="12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en-US" dirty="0"/>
              <a:t>(1)	(Sie </a:t>
            </a:r>
            <a:r>
              <a:rPr lang="en-US" dirty="0" err="1"/>
              <a:t>sagte</a:t>
            </a:r>
            <a:r>
              <a:rPr lang="en-US" dirty="0"/>
              <a:t>,) </a:t>
            </a:r>
            <a:r>
              <a:rPr lang="en-US" dirty="0" err="1"/>
              <a:t>dass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Peter</a:t>
            </a:r>
            <a:r>
              <a:rPr lang="en-US" dirty="0"/>
              <a:t> [</a:t>
            </a:r>
            <a:r>
              <a:rPr lang="en-US" baseline="-25000" dirty="0"/>
              <a:t>VP</a:t>
            </a:r>
            <a:r>
              <a:rPr lang="en-US" dirty="0"/>
              <a:t> </a:t>
            </a:r>
            <a:r>
              <a:rPr lang="en-US" dirty="0" err="1">
                <a:solidFill>
                  <a:srgbClr val="0066FF"/>
                </a:solidFill>
              </a:rPr>
              <a:t>ihr</a:t>
            </a:r>
            <a:r>
              <a:rPr lang="en-US" dirty="0"/>
              <a:t> [</a:t>
            </a:r>
            <a:r>
              <a:rPr lang="en-US" b="1" baseline="-25000" dirty="0"/>
              <a:t>V’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das Buch </a:t>
            </a:r>
            <a:r>
              <a:rPr lang="en-US" u="sng" dirty="0" err="1"/>
              <a:t>zeigte</a:t>
            </a:r>
            <a:r>
              <a:rPr lang="en-US" dirty="0"/>
              <a:t>]] </a:t>
            </a:r>
            <a:endParaRPr lang="en-US" i="1" dirty="0"/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de-DE" sz="2000" dirty="0"/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de-DE" sz="2000" dirty="0"/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de-DE" sz="2000" dirty="0"/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de-DE" sz="2000" dirty="0"/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de-DE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47</a:t>
            </a:fld>
            <a:endParaRPr lang="de-DE"/>
          </a:p>
        </p:txBody>
      </p:sp>
      <p:sp>
        <p:nvSpPr>
          <p:cNvPr id="8" name="Rectangle 7"/>
          <p:cNvSpPr/>
          <p:nvPr/>
        </p:nvSpPr>
        <p:spPr>
          <a:xfrm>
            <a:off x="762000" y="2438400"/>
            <a:ext cx="551497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de-DE" sz="2000"/>
              <a:t> dass…	       TP	</a:t>
            </a:r>
          </a:p>
          <a:p>
            <a:r>
              <a:rPr lang="de-DE" sz="2000">
                <a:latin typeface="ArborWin" panose="00000400000000000000" pitchFamily="2" charset="0"/>
              </a:rPr>
              <a:t>     qp</a:t>
            </a:r>
          </a:p>
          <a:p>
            <a:r>
              <a:rPr lang="de-DE" sz="2000">
                <a:solidFill>
                  <a:srgbClr val="00B050"/>
                </a:solidFill>
              </a:rPr>
              <a:t>  DP</a:t>
            </a:r>
            <a:r>
              <a:rPr lang="de-DE" sz="2000"/>
              <a:t>	               	            VP	</a:t>
            </a:r>
          </a:p>
          <a:p>
            <a:r>
              <a:rPr lang="de-DE" sz="2000">
                <a:latin typeface="ArborWin" panose="00000400000000000000" pitchFamily="2" charset="0"/>
              </a:rPr>
              <a:t> </a:t>
            </a:r>
            <a:r>
              <a:rPr lang="de-DE" sz="2000">
                <a:solidFill>
                  <a:srgbClr val="00B050"/>
                </a:solidFill>
                <a:latin typeface="ArborWin" panose="00000400000000000000" pitchFamily="2" charset="0"/>
              </a:rPr>
              <a:t>4</a:t>
            </a:r>
            <a:r>
              <a:rPr lang="de-DE" sz="2000">
                <a:latin typeface="ArborWin" panose="00000400000000000000" pitchFamily="2" charset="0"/>
              </a:rPr>
              <a:t>       	         qp</a:t>
            </a:r>
          </a:p>
          <a:p>
            <a:r>
              <a:rPr lang="de-DE" sz="2000">
                <a:solidFill>
                  <a:srgbClr val="00B050"/>
                </a:solidFill>
              </a:rPr>
              <a:t>Peter</a:t>
            </a:r>
            <a:r>
              <a:rPr lang="de-DE" sz="2000"/>
              <a:t>            </a:t>
            </a:r>
            <a:r>
              <a:rPr lang="de-DE" sz="2000">
                <a:solidFill>
                  <a:srgbClr val="0066FF"/>
                </a:solidFill>
              </a:rPr>
              <a:t> DP</a:t>
            </a:r>
            <a:r>
              <a:rPr lang="de-DE" sz="2000" baseline="-25000">
                <a:solidFill>
                  <a:srgbClr val="0066FF"/>
                </a:solidFill>
              </a:rPr>
              <a:t>IO</a:t>
            </a:r>
            <a:r>
              <a:rPr lang="de-DE" sz="2000">
                <a:latin typeface="ArborWin" panose="00000400000000000000" pitchFamily="2" charset="0"/>
              </a:rPr>
              <a:t>	</a:t>
            </a:r>
            <a:r>
              <a:rPr lang="de-DE" sz="2000"/>
              <a:t>		V‘</a:t>
            </a:r>
          </a:p>
          <a:p>
            <a:r>
              <a:rPr lang="de-DE" sz="2000">
                <a:latin typeface="ArborWin" panose="00000400000000000000" pitchFamily="2" charset="0"/>
              </a:rPr>
              <a:t>	     </a:t>
            </a:r>
            <a:r>
              <a:rPr lang="de-DE" sz="2000">
                <a:solidFill>
                  <a:srgbClr val="0066FF"/>
                </a:solidFill>
                <a:latin typeface="ArborWin" panose="00000400000000000000" pitchFamily="2" charset="0"/>
              </a:rPr>
              <a:t>4</a:t>
            </a:r>
            <a:r>
              <a:rPr lang="de-DE" sz="2000">
                <a:latin typeface="ArborWin" panose="00000400000000000000" pitchFamily="2" charset="0"/>
              </a:rPr>
              <a:t> 	               wo</a:t>
            </a:r>
          </a:p>
          <a:p>
            <a:r>
              <a:rPr lang="de-DE" sz="2000"/>
              <a:t>        	      </a:t>
            </a:r>
            <a:r>
              <a:rPr lang="de-DE" sz="2000">
                <a:solidFill>
                  <a:srgbClr val="0066FF"/>
                </a:solidFill>
              </a:rPr>
              <a:t>ihr</a:t>
            </a:r>
            <a:r>
              <a:rPr lang="de-DE" sz="2000"/>
              <a:t>	             DP</a:t>
            </a:r>
            <a:r>
              <a:rPr lang="de-DE" sz="2000" baseline="-25000"/>
              <a:t>DO	</a:t>
            </a:r>
            <a:r>
              <a:rPr lang="de-DE" sz="2000"/>
              <a:t>	 V°</a:t>
            </a:r>
            <a:endParaRPr lang="de-DE" sz="2000" baseline="-25000"/>
          </a:p>
          <a:p>
            <a:r>
              <a:rPr lang="de-DE" sz="2000"/>
              <a:t>	        	         </a:t>
            </a:r>
            <a:r>
              <a:rPr lang="de-DE" sz="2000">
                <a:latin typeface="ArborWin" panose="00000400000000000000" pitchFamily="2" charset="0"/>
              </a:rPr>
              <a:t>5           	 !</a:t>
            </a:r>
          </a:p>
          <a:p>
            <a:r>
              <a:rPr lang="de-DE" sz="2000"/>
              <a:t>	      	        das Buch                   zeigte</a:t>
            </a:r>
            <a:endParaRPr lang="en-US" sz="2000">
              <a:sym typeface="WP MathA" panose="05010101010101010101" pitchFamily="2" charset="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67050" y="3649078"/>
            <a:ext cx="2961319" cy="1761122"/>
          </a:xfrm>
          <a:prstGeom prst="rect">
            <a:avLst/>
          </a:prstGeom>
          <a:ln w="19050">
            <a:solidFill>
              <a:schemeClr val="accent1"/>
            </a:solidFill>
            <a:prstDash val="lgDash"/>
          </a:ln>
        </p:spPr>
        <p:txBody>
          <a:bodyPr wrap="square">
            <a:noAutofit/>
          </a:bodyPr>
          <a:lstStyle/>
          <a:p>
            <a:pPr>
              <a:lnSpc>
                <a:spcPts val="1650"/>
              </a:lnSpc>
              <a:spcBef>
                <a:spcPts val="120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endParaRPr lang="en-US">
              <a:solidFill>
                <a:srgbClr val="0070C0"/>
              </a:solidFill>
              <a:sym typeface="WP MathA" panose="05010101010101010101" pitchFamily="2" charset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48400" y="3039070"/>
            <a:ext cx="25911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42900" algn="l"/>
              </a:tabLst>
            </a:pPr>
            <a:r>
              <a:rPr lang="de-DE" altLang="en-US">
                <a:latin typeface="Arial" panose="020B0604020202020204" pitchFamily="34" charset="0"/>
                <a:sym typeface="WP IconicSymbolsA" panose="05010101010101010101" pitchFamily="2" charset="2"/>
              </a:rPr>
              <a:t></a:t>
            </a:r>
            <a:r>
              <a:rPr lang="de-DE" altLang="en-US" i="1">
                <a:latin typeface="Arial" panose="020B0604020202020204" pitchFamily="34" charset="0"/>
                <a:sym typeface="WP IconicSymbolsA" panose="05010101010101010101" pitchFamily="2" charset="2"/>
              </a:rPr>
              <a:t>	</a:t>
            </a:r>
            <a:r>
              <a:rPr lang="de-DE" altLang="en-US">
                <a:solidFill>
                  <a:srgbClr val="FF0000"/>
                </a:solidFill>
                <a:latin typeface="Arial" panose="020B0604020202020204" pitchFamily="34" charset="0"/>
                <a:sym typeface="WP MathA" panose="05010101010101010101" pitchFamily="2" charset="2"/>
              </a:rPr>
              <a:t>einstelliges 	komplexes 	Prädikat</a:t>
            </a:r>
            <a:endParaRPr lang="en-US" sz="2400"/>
          </a:p>
        </p:txBody>
      </p:sp>
      <p:sp>
        <p:nvSpPr>
          <p:cNvPr id="11" name="TextBox 10"/>
          <p:cNvSpPr txBox="1"/>
          <p:nvPr/>
        </p:nvSpPr>
        <p:spPr>
          <a:xfrm>
            <a:off x="6295671" y="4924425"/>
            <a:ext cx="3124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42900" algn="l"/>
              </a:tabLst>
            </a:pPr>
            <a:r>
              <a:rPr lang="de-DE" altLang="en-US">
                <a:latin typeface="Arial" panose="020B0604020202020204" pitchFamily="34" charset="0"/>
                <a:sym typeface="WP IconicSymbolsA" panose="05010101010101010101" pitchFamily="2" charset="2"/>
              </a:rPr>
              <a:t></a:t>
            </a:r>
            <a:r>
              <a:rPr lang="de-DE" altLang="en-US" i="1">
                <a:latin typeface="Arial" panose="020B0604020202020204" pitchFamily="34" charset="0"/>
                <a:sym typeface="WP IconicSymbolsA" panose="05010101010101010101" pitchFamily="2" charset="2"/>
              </a:rPr>
              <a:t>	 </a:t>
            </a:r>
            <a:r>
              <a:rPr lang="de-DE" altLang="en-US">
                <a:latin typeface="Arial" panose="020B0604020202020204" pitchFamily="34" charset="0"/>
                <a:sym typeface="WP IconicSymbolsA" panose="05010101010101010101" pitchFamily="2" charset="2"/>
              </a:rPr>
              <a:t>dreistelliges 	</a:t>
            </a:r>
            <a:br>
              <a:rPr lang="de-DE" altLang="en-US">
                <a:latin typeface="Arial" panose="020B0604020202020204" pitchFamily="34" charset="0"/>
                <a:sym typeface="WP IconicSymbolsA" panose="05010101010101010101" pitchFamily="2" charset="2"/>
              </a:rPr>
            </a:br>
            <a:r>
              <a:rPr lang="de-DE" altLang="en-US">
                <a:latin typeface="Arial" panose="020B0604020202020204" pitchFamily="34" charset="0"/>
                <a:sym typeface="WP IconicSymbolsA" panose="05010101010101010101" pitchFamily="2" charset="2"/>
              </a:rPr>
              <a:t>       lexikalisches</a:t>
            </a:r>
            <a:r>
              <a:rPr lang="de-DE" altLang="en-US" u="sng">
                <a:latin typeface="Arial" panose="020B0604020202020204" pitchFamily="34" charset="0"/>
                <a:sym typeface="WP IconicSymbolsA" panose="05010101010101010101" pitchFamily="2" charset="2"/>
              </a:rPr>
              <a:t> </a:t>
            </a:r>
            <a:r>
              <a:rPr lang="de-DE" altLang="en-US">
                <a:latin typeface="Arial" panose="020B0604020202020204" pitchFamily="34" charset="0"/>
                <a:sym typeface="WP IconicSymbolsA" panose="05010101010101010101" pitchFamily="2" charset="2"/>
              </a:rPr>
              <a:t>Prädikat</a:t>
            </a:r>
            <a:endParaRPr lang="en-US" sz="2400"/>
          </a:p>
        </p:txBody>
      </p:sp>
      <p:sp>
        <p:nvSpPr>
          <p:cNvPr id="12" name="Rounded Rectangle 11"/>
          <p:cNvSpPr/>
          <p:nvPr/>
        </p:nvSpPr>
        <p:spPr>
          <a:xfrm>
            <a:off x="466165" y="5813822"/>
            <a:ext cx="8296835" cy="510778"/>
          </a:xfrm>
          <a:prstGeom prst="roundRect">
            <a:avLst/>
          </a:prstGeom>
          <a:solidFill>
            <a:srgbClr val="C00000">
              <a:alpha val="89804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>
              <a:tabLst>
                <a:tab pos="2859088" algn="l"/>
                <a:tab pos="3143250" algn="l"/>
              </a:tabLst>
            </a:pPr>
            <a:r>
              <a:rPr lang="de-DE" sz="2400" b="1" dirty="0">
                <a:solidFill>
                  <a:schemeClr val="bg1">
                    <a:lumMod val="85000"/>
                  </a:schemeClr>
                </a:solidFill>
              </a:rPr>
              <a:t>  </a:t>
            </a:r>
            <a:r>
              <a:rPr lang="de-DE" sz="2400" dirty="0">
                <a:solidFill>
                  <a:schemeClr val="bg1"/>
                </a:solidFill>
              </a:rPr>
              <a:t>Beobachtung: Alle VPs denotieren einstellige Prädikate</a:t>
            </a:r>
            <a:r>
              <a:rPr lang="de-DE" sz="2400" dirty="0">
                <a:solidFill>
                  <a:schemeClr val="bg1">
                    <a:lumMod val="85000"/>
                  </a:schemeClr>
                </a:solidFill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33575" y="3060342"/>
            <a:ext cx="4335668" cy="2578458"/>
          </a:xfrm>
          <a:prstGeom prst="rect">
            <a:avLst/>
          </a:prstGeom>
          <a:ln w="19050">
            <a:solidFill>
              <a:srgbClr val="FF0000"/>
            </a:solidFill>
            <a:prstDash val="lgDash"/>
          </a:ln>
        </p:spPr>
        <p:txBody>
          <a:bodyPr wrap="square">
            <a:noAutofit/>
          </a:bodyPr>
          <a:lstStyle/>
          <a:p>
            <a:pPr>
              <a:lnSpc>
                <a:spcPts val="1650"/>
              </a:lnSpc>
              <a:spcBef>
                <a:spcPts val="120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endParaRPr lang="en-US">
              <a:solidFill>
                <a:srgbClr val="0070C0"/>
              </a:solidFill>
              <a:sym typeface="WP MathA" panose="05010101010101010101" pitchFamily="2" charset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24196" y="3962400"/>
            <a:ext cx="25911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42900" algn="l"/>
              </a:tabLst>
            </a:pPr>
            <a:r>
              <a:rPr lang="de-DE" altLang="en-US">
                <a:latin typeface="Arial" panose="020B0604020202020204" pitchFamily="34" charset="0"/>
                <a:sym typeface="WP IconicSymbolsA" panose="05010101010101010101" pitchFamily="2" charset="2"/>
              </a:rPr>
              <a:t></a:t>
            </a:r>
            <a:r>
              <a:rPr lang="de-DE" altLang="en-US" i="1">
                <a:latin typeface="Arial" panose="020B0604020202020204" pitchFamily="34" charset="0"/>
                <a:sym typeface="WP IconicSymbolsA" panose="05010101010101010101" pitchFamily="2" charset="2"/>
              </a:rPr>
              <a:t>	</a:t>
            </a:r>
            <a:r>
              <a:rPr lang="de-DE" altLang="en-US">
                <a:solidFill>
                  <a:srgbClr val="0070C0"/>
                </a:solidFill>
                <a:latin typeface="Arial" panose="020B0604020202020204" pitchFamily="34" charset="0"/>
                <a:sym typeface="WP MathA" panose="05010101010101010101" pitchFamily="2" charset="2"/>
              </a:rPr>
              <a:t>zweistelliges 	komplexes 	Prädikat</a:t>
            </a:r>
            <a:endParaRPr lang="en-US" sz="2400">
              <a:solidFill>
                <a:srgbClr val="0070C0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A89E2-D994-38F1-2872-194D22D57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7709725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6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6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/>
      <p:bldP spid="11" grpId="0"/>
      <p:bldP spid="12" grpId="0" animBg="1"/>
      <p:bldP spid="13" grpId="0" animBg="1"/>
      <p:bldP spid="14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73CDD-7CB8-6268-6EB9-98FDA931C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1B650-D1E4-6B16-B35B-791310C4F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235" y="152400"/>
            <a:ext cx="8229600" cy="609600"/>
          </a:xfrm>
        </p:spPr>
        <p:txBody>
          <a:bodyPr/>
          <a:lstStyle/>
          <a:p>
            <a:r>
              <a:rPr lang="de-DE"/>
              <a:t>Transitive Prädikate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8DE41-2CBF-CAAD-2F3E-9C8F1186D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18755" cy="5369859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r>
              <a:rPr lang="de-DE" i="1"/>
              <a:t>Hinweis:</a:t>
            </a:r>
            <a:r>
              <a:rPr lang="de-DE"/>
              <a:t> Im Folgenden werden wir Situationen wieder ignorieren, um die Darstellungen zu vereinfachen.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de-DE"/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r>
              <a:rPr lang="de-DE"/>
              <a:t>Einstellige Prädikate sind dann einfach Mengen von Individuen:</a:t>
            </a:r>
          </a:p>
          <a:p>
            <a:pPr>
              <a:spcBef>
                <a:spcPts val="12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de-DE"/>
              <a:t>(1)	</a:t>
            </a:r>
            <a:r>
              <a:rPr lang="en-US"/>
              <a:t>lachen = {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en-US"/>
              <a:t>|</a:t>
            </a:r>
            <a:r>
              <a:rPr lang="en-US">
                <a:solidFill>
                  <a:srgbClr val="FF0000"/>
                </a:solidFill>
              </a:rPr>
              <a:t>x </a:t>
            </a:r>
            <a:r>
              <a:rPr lang="en-US"/>
              <a:t>lacht}</a:t>
            </a:r>
            <a:endParaRPr lang="de-DE" b="1"/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de-DE" b="1"/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r>
              <a:rPr lang="de-DE" b="1"/>
              <a:t>Frage</a:t>
            </a:r>
            <a:r>
              <a:rPr lang="de-DE"/>
              <a:t>: Was ist die Bedeutung von transitiven Prädikaten?</a:t>
            </a:r>
          </a:p>
          <a:p>
            <a:pPr>
              <a:spcBef>
                <a:spcPts val="12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de-DE"/>
              <a:t>(2)	</a:t>
            </a:r>
            <a:r>
              <a:rPr lang="en-US"/>
              <a:t>kennen = {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en-US"/>
              <a:t>|</a:t>
            </a:r>
            <a:r>
              <a:rPr lang="en-US">
                <a:solidFill>
                  <a:srgbClr val="FF0000"/>
                </a:solidFill>
              </a:rPr>
              <a:t>x </a:t>
            </a:r>
            <a:r>
              <a:rPr lang="en-US"/>
              <a:t>kennt} und {</a:t>
            </a:r>
            <a:r>
              <a:rPr lang="en-US">
                <a:solidFill>
                  <a:srgbClr val="00B050"/>
                </a:solidFill>
              </a:rPr>
              <a:t>y</a:t>
            </a:r>
            <a:r>
              <a:rPr lang="en-US"/>
              <a:t>|</a:t>
            </a:r>
            <a:r>
              <a:rPr lang="en-US">
                <a:solidFill>
                  <a:srgbClr val="FF0000"/>
                </a:solidFill>
              </a:rPr>
              <a:t>x </a:t>
            </a:r>
            <a:r>
              <a:rPr lang="en-US"/>
              <a:t>kennt </a:t>
            </a:r>
            <a:r>
              <a:rPr lang="en-US">
                <a:solidFill>
                  <a:srgbClr val="00B050"/>
                </a:solidFill>
              </a:rPr>
              <a:t>y</a:t>
            </a:r>
            <a:r>
              <a:rPr lang="en-US"/>
              <a:t>} 	oder</a:t>
            </a:r>
          </a:p>
          <a:p>
            <a:pPr>
              <a:spcBef>
                <a:spcPts val="12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de-DE"/>
              <a:t>(3)	</a:t>
            </a:r>
            <a:r>
              <a:rPr lang="en-US"/>
              <a:t>kennen = {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en-US"/>
              <a:t>|{</a:t>
            </a:r>
            <a:r>
              <a:rPr lang="en-US">
                <a:solidFill>
                  <a:srgbClr val="00B050"/>
                </a:solidFill>
              </a:rPr>
              <a:t>y</a:t>
            </a:r>
            <a:r>
              <a:rPr lang="en-US"/>
              <a:t>|</a:t>
            </a:r>
            <a:r>
              <a:rPr lang="en-US">
                <a:solidFill>
                  <a:srgbClr val="FF0000"/>
                </a:solidFill>
              </a:rPr>
              <a:t>x </a:t>
            </a:r>
            <a:r>
              <a:rPr lang="en-US"/>
              <a:t> kennt </a:t>
            </a:r>
            <a:r>
              <a:rPr lang="en-US">
                <a:solidFill>
                  <a:srgbClr val="00B050"/>
                </a:solidFill>
              </a:rPr>
              <a:t>y</a:t>
            </a:r>
            <a:r>
              <a:rPr lang="en-US"/>
              <a:t>}}			oder</a:t>
            </a:r>
          </a:p>
          <a:p>
            <a:pPr>
              <a:spcBef>
                <a:spcPts val="12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de-DE"/>
              <a:t>(4)	</a:t>
            </a:r>
            <a:r>
              <a:rPr lang="en-US"/>
              <a:t>kennen = {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en-US"/>
              <a:t>|{</a:t>
            </a:r>
            <a:r>
              <a:rPr lang="en-US">
                <a:solidFill>
                  <a:srgbClr val="00B050"/>
                </a:solidFill>
              </a:rPr>
              <a:t>y</a:t>
            </a:r>
            <a:r>
              <a:rPr lang="en-US"/>
              <a:t>|</a:t>
            </a:r>
            <a:r>
              <a:rPr lang="en-US">
                <a:solidFill>
                  <a:srgbClr val="00B050"/>
                </a:solidFill>
              </a:rPr>
              <a:t>y</a:t>
            </a:r>
            <a:r>
              <a:rPr lang="en-US"/>
              <a:t> kennt 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en-US"/>
              <a:t>}}			?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de-DE"/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de-DE"/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109989-235A-0C69-37E9-E4B892F7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48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F289C7-1161-0A7F-419C-718B9EFE3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5584960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3875A-B6F0-9A85-E4B2-4AA61E350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0BF18-BE0D-2241-8DF0-54AC574A2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235" y="152400"/>
            <a:ext cx="8229600" cy="609600"/>
          </a:xfrm>
        </p:spPr>
        <p:txBody>
          <a:bodyPr/>
          <a:lstStyle/>
          <a:p>
            <a:r>
              <a:rPr lang="de-DE" dirty="0"/>
              <a:t>Hintergrund Mengenlehre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62180-79B1-4F26-E3C0-2B74EB175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18755" cy="5369859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r>
              <a:rPr lang="en-US" dirty="0"/>
              <a:t>Ein </a:t>
            </a:r>
            <a:r>
              <a:rPr lang="en-US" dirty="0" err="1"/>
              <a:t>grundlegendes</a:t>
            </a:r>
            <a:r>
              <a:rPr lang="en-US" dirty="0"/>
              <a:t> </a:t>
            </a:r>
            <a:r>
              <a:rPr lang="en-US" dirty="0" err="1"/>
              <a:t>Gesetz</a:t>
            </a:r>
            <a:r>
              <a:rPr lang="en-US" dirty="0"/>
              <a:t> der </a:t>
            </a:r>
            <a:r>
              <a:rPr lang="en-US" dirty="0" err="1"/>
              <a:t>Mengenlehre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die </a:t>
            </a:r>
            <a:r>
              <a:rPr lang="en-US" b="1" i="1" dirty="0" err="1"/>
              <a:t>Mengenkonversion</a:t>
            </a:r>
            <a:r>
              <a:rPr lang="en-US" dirty="0"/>
              <a:t>. </a:t>
            </a:r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en-US" dirty="0"/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en-US" dirty="0"/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r>
              <a:rPr lang="en-US" dirty="0"/>
              <a:t>In Worten: Die Menge der x, auf die </a:t>
            </a:r>
            <a:r>
              <a:rPr lang="en-US" dirty="0" err="1"/>
              <a:t>ein</a:t>
            </a:r>
            <a:r>
              <a:rPr lang="en-US" dirty="0"/>
              <a:t> </a:t>
            </a:r>
            <a:r>
              <a:rPr lang="en-US" dirty="0" err="1"/>
              <a:t>Prädikat</a:t>
            </a:r>
            <a:r>
              <a:rPr lang="en-US" dirty="0"/>
              <a:t> P </a:t>
            </a:r>
            <a:r>
              <a:rPr lang="en-US" dirty="0" err="1"/>
              <a:t>zutrifft</a:t>
            </a:r>
            <a:r>
              <a:rPr lang="en-US" dirty="0"/>
              <a:t>, </a:t>
            </a:r>
            <a:r>
              <a:rPr lang="en-US" dirty="0" err="1"/>
              <a:t>enthält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 Element </a:t>
            </a:r>
            <a:r>
              <a:rPr lang="el-GR" dirty="0">
                <a:solidFill>
                  <a:prstClr val="black"/>
                </a:solidFill>
              </a:rPr>
              <a:t>α</a:t>
            </a:r>
            <a:r>
              <a:rPr lang="de-AT" dirty="0">
                <a:solidFill>
                  <a:prstClr val="black"/>
                </a:solidFill>
              </a:rPr>
              <a:t> genau dann, wenn P auf </a:t>
            </a:r>
            <a:r>
              <a:rPr lang="el-GR" dirty="0">
                <a:solidFill>
                  <a:prstClr val="black"/>
                </a:solidFill>
              </a:rPr>
              <a:t>α</a:t>
            </a:r>
            <a:r>
              <a:rPr lang="de-AT" dirty="0">
                <a:solidFill>
                  <a:prstClr val="black"/>
                </a:solidFill>
              </a:rPr>
              <a:t> zutrifft.	</a:t>
            </a:r>
            <a:endParaRPr lang="en-US" dirty="0"/>
          </a:p>
          <a:p>
            <a:pPr>
              <a:spcBef>
                <a:spcPts val="20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en-US" i="1" dirty="0"/>
              <a:t>	</a:t>
            </a:r>
            <a:r>
              <a:rPr lang="en-US" i="1" dirty="0" err="1"/>
              <a:t>Beispiele</a:t>
            </a:r>
            <a:r>
              <a:rPr lang="en-US" i="1" dirty="0"/>
              <a:t>:</a:t>
            </a:r>
          </a:p>
          <a:p>
            <a:pPr>
              <a:spcBef>
                <a:spcPts val="12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en-US" dirty="0"/>
              <a:t>(1)	a.	hund  {</a:t>
            </a:r>
            <a:r>
              <a:rPr lang="en-US" dirty="0" err="1"/>
              <a:t>x|</a:t>
            </a:r>
            <a:r>
              <a:rPr lang="en-US" dirty="0" err="1">
                <a:solidFill>
                  <a:srgbClr val="FF0000"/>
                </a:solidFill>
              </a:rPr>
              <a:t>x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 </a:t>
            </a:r>
            <a:r>
              <a:rPr lang="en-US" dirty="0" err="1"/>
              <a:t>Säugetier</a:t>
            </a:r>
            <a:r>
              <a:rPr lang="en-US" dirty="0"/>
              <a:t>}  </a:t>
            </a:r>
            <a:r>
              <a:rPr lang="en-US" dirty="0" err="1"/>
              <a:t>gdw</a:t>
            </a:r>
            <a:r>
              <a:rPr lang="en-US" dirty="0"/>
              <a:t>.</a:t>
            </a:r>
          </a:p>
          <a:p>
            <a:pPr>
              <a:spcBef>
                <a:spcPts val="4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en-US" dirty="0"/>
              <a:t>	b.	</a:t>
            </a:r>
            <a:r>
              <a:rPr lang="en-US" dirty="0" err="1"/>
              <a:t>Säugetier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hund</a:t>
            </a:r>
            <a:r>
              <a:rPr lang="en-US" dirty="0"/>
              <a:t>)</a:t>
            </a:r>
          </a:p>
          <a:p>
            <a:pPr>
              <a:spcBef>
                <a:spcPts val="12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en-US" dirty="0"/>
              <a:t>(2)	a.	3  {</a:t>
            </a:r>
            <a:r>
              <a:rPr lang="en-US" dirty="0" err="1"/>
              <a:t>x|</a:t>
            </a:r>
            <a:r>
              <a:rPr lang="en-US" dirty="0" err="1">
                <a:solidFill>
                  <a:srgbClr val="FF0000"/>
                </a:solidFill>
              </a:rPr>
              <a:t>x</a:t>
            </a:r>
            <a:r>
              <a:rPr lang="en-US" dirty="0"/>
              <a:t> &lt; 5}  </a:t>
            </a:r>
            <a:r>
              <a:rPr lang="en-US" dirty="0" err="1"/>
              <a:t>gdw</a:t>
            </a:r>
            <a:r>
              <a:rPr lang="en-US" dirty="0"/>
              <a:t>.</a:t>
            </a:r>
          </a:p>
          <a:p>
            <a:pPr>
              <a:spcBef>
                <a:spcPts val="4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en-US" dirty="0"/>
              <a:t>	b.	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/>
              <a:t> &lt; 5</a:t>
            </a:r>
          </a:p>
          <a:p>
            <a:pPr>
              <a:spcBef>
                <a:spcPts val="20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en-US" dirty="0"/>
              <a:t> </a:t>
            </a:r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en-US" dirty="0"/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en-US" dirty="0"/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7ACEF3-838A-DD59-BF1D-50A57EC3E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49</a:t>
            </a:fld>
            <a:endParaRPr lang="de-DE"/>
          </a:p>
        </p:txBody>
      </p:sp>
      <p:sp>
        <p:nvSpPr>
          <p:cNvPr id="6" name="Rounded Rectangle 12">
            <a:extLst>
              <a:ext uri="{FF2B5EF4-FFF2-40B4-BE49-F238E27FC236}">
                <a16:creationId xmlns:a16="http://schemas.microsoft.com/office/drawing/2014/main" id="{5CE8F995-1BA5-5F84-A821-483AAF27402B}"/>
              </a:ext>
            </a:extLst>
          </p:cNvPr>
          <p:cNvSpPr/>
          <p:nvPr/>
        </p:nvSpPr>
        <p:spPr>
          <a:xfrm>
            <a:off x="847165" y="1891070"/>
            <a:ext cx="7992035" cy="1004530"/>
          </a:xfrm>
          <a:prstGeom prst="roundRect">
            <a:avLst/>
          </a:prstGeom>
          <a:solidFill>
            <a:srgbClr val="EEB500">
              <a:alpha val="89804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 algn="ctr">
              <a:spcBef>
                <a:spcPts val="6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en-US" sz="2400" b="1" dirty="0" err="1">
                <a:solidFill>
                  <a:prstClr val="black"/>
                </a:solidFill>
                <a:sym typeface="WP MathA" panose="05010101010101010101" pitchFamily="2" charset="2"/>
              </a:rPr>
              <a:t>Mengenkonversion</a:t>
            </a:r>
            <a:endParaRPr lang="en-US" sz="2400" b="1" dirty="0">
              <a:solidFill>
                <a:prstClr val="black"/>
              </a:solidFill>
              <a:sym typeface="WP MathA" panose="05010101010101010101" pitchFamily="2" charset="2"/>
            </a:endParaRPr>
          </a:p>
          <a:p>
            <a:pPr lvl="0" algn="ctr">
              <a:spcBef>
                <a:spcPts val="6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Für </a:t>
            </a:r>
            <a:r>
              <a:rPr lang="en-US" sz="2400" dirty="0" err="1">
                <a:solidFill>
                  <a:prstClr val="black"/>
                </a:solidFill>
                <a:sym typeface="WP MathA" panose="05010101010101010101" pitchFamily="2" charset="2"/>
              </a:rPr>
              <a:t>ein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n-US" sz="2400" dirty="0" err="1">
                <a:solidFill>
                  <a:prstClr val="black"/>
                </a:solidFill>
                <a:sym typeface="WP MathA" panose="05010101010101010101" pitchFamily="2" charset="2"/>
              </a:rPr>
              <a:t>beliebiges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und P gilt: 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 {</a:t>
            </a:r>
            <a:r>
              <a:rPr lang="en-US" sz="2400" dirty="0" err="1">
                <a:solidFill>
                  <a:prstClr val="black"/>
                </a:solidFill>
                <a:sym typeface="WP MathA" panose="05010101010101010101" pitchFamily="2" charset="2"/>
              </a:rPr>
              <a:t>x|P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(</a:t>
            </a:r>
            <a:r>
              <a:rPr lang="en-US" sz="2400" dirty="0">
                <a:solidFill>
                  <a:srgbClr val="FF0000"/>
                </a:solidFill>
                <a:sym typeface="WP MathA" panose="05010101010101010101" pitchFamily="2" charset="2"/>
              </a:rPr>
              <a:t>x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)}  </a:t>
            </a:r>
            <a:r>
              <a:rPr lang="en-US" sz="2400" dirty="0" err="1">
                <a:solidFill>
                  <a:prstClr val="black"/>
                </a:solidFill>
                <a:sym typeface="WP MathA" panose="05010101010101010101" pitchFamily="2" charset="2"/>
              </a:rPr>
              <a:t>gdw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. P(</a:t>
            </a:r>
            <a:r>
              <a:rPr lang="el-GR" sz="2400" dirty="0">
                <a:solidFill>
                  <a:srgbClr val="FF0000"/>
                </a:solidFill>
                <a:sym typeface="WP MathA" panose="05010101010101010101" pitchFamily="2" charset="2"/>
              </a:rPr>
              <a:t>α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)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9F6BB47-64C8-DB75-A67D-C532F7D33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6342881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Namen vs. Definite DPs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094" y="914400"/>
            <a:ext cx="8202706" cy="5262282"/>
          </a:xfrm>
        </p:spPr>
        <p:txBody>
          <a:bodyPr/>
          <a:lstStyle/>
          <a:p>
            <a:pPr>
              <a:spcBef>
                <a:spcPts val="1200"/>
              </a:spcBef>
              <a:tabLst>
                <a:tab pos="342900" algn="l"/>
                <a:tab pos="747713" algn="l"/>
                <a:tab pos="1090613" algn="l"/>
                <a:tab pos="2401888" algn="l"/>
                <a:tab pos="3200400" algn="l"/>
                <a:tab pos="3541713" algn="l"/>
                <a:tab pos="4230688" algn="l"/>
              </a:tabLst>
            </a:pPr>
            <a:r>
              <a:rPr lang="en-US" b="1" dirty="0" err="1">
                <a:solidFill>
                  <a:srgbClr val="00B050"/>
                </a:solidFill>
              </a:rPr>
              <a:t>Referenz</a:t>
            </a:r>
            <a:r>
              <a:rPr lang="en-US" b="1" i="1" dirty="0"/>
              <a:t> 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090613" algn="l"/>
                <a:tab pos="2401888" algn="l"/>
                <a:tab pos="3200400" algn="l"/>
                <a:tab pos="3541713" algn="l"/>
                <a:tab pos="4230688" algn="l"/>
              </a:tabLst>
            </a:pPr>
            <a:r>
              <a:rPr lang="en-US" dirty="0"/>
              <a:t>Die DPs in (1) und (2) </a:t>
            </a:r>
            <a:r>
              <a:rPr lang="en-US" dirty="0" err="1">
                <a:solidFill>
                  <a:srgbClr val="00B050"/>
                </a:solidFill>
              </a:rPr>
              <a:t>referieren</a:t>
            </a:r>
            <a:r>
              <a:rPr lang="en-US" dirty="0"/>
              <a:t> am </a:t>
            </a:r>
            <a:r>
              <a:rPr lang="en-US" dirty="0" err="1"/>
              <a:t>heutigen</a:t>
            </a:r>
            <a:r>
              <a:rPr lang="en-US" dirty="0"/>
              <a:t> Tag </a:t>
            </a:r>
            <a:br>
              <a:rPr lang="en-US" dirty="0"/>
            </a:br>
            <a:r>
              <a:rPr lang="en-US" dirty="0"/>
              <a:t>auf das </a:t>
            </a:r>
            <a:r>
              <a:rPr lang="en-US" dirty="0" err="1"/>
              <a:t>selbe</a:t>
            </a:r>
            <a:r>
              <a:rPr lang="en-US" dirty="0"/>
              <a:t> Individuum. </a:t>
            </a:r>
          </a:p>
          <a:p>
            <a:pPr>
              <a:spcBef>
                <a:spcPts val="0"/>
              </a:spcBef>
              <a:tabLst>
                <a:tab pos="342900" algn="l"/>
                <a:tab pos="747713" algn="l"/>
                <a:tab pos="1090613" algn="l"/>
                <a:tab pos="2401888" algn="l"/>
                <a:tab pos="3200400" algn="l"/>
                <a:tab pos="3541713" algn="l"/>
                <a:tab pos="4230688" algn="l"/>
              </a:tabLst>
            </a:pPr>
            <a:endParaRPr lang="en-US" sz="2200" dirty="0"/>
          </a:p>
          <a:p>
            <a:pPr>
              <a:spcBef>
                <a:spcPts val="0"/>
              </a:spcBef>
              <a:tabLst>
                <a:tab pos="342900" algn="l"/>
                <a:tab pos="747713" algn="l"/>
                <a:tab pos="1090613" algn="l"/>
                <a:tab pos="2401888" algn="l"/>
                <a:tab pos="3200400" algn="l"/>
                <a:tab pos="3541713" algn="l"/>
                <a:tab pos="4230688" algn="l"/>
              </a:tabLst>
            </a:pPr>
            <a:r>
              <a:rPr lang="en-US" sz="2200" dirty="0"/>
              <a:t>(1)		</a:t>
            </a:r>
            <a:r>
              <a:rPr lang="de-DE" sz="2200" dirty="0">
                <a:sym typeface="WP MathA" panose="05010101010101010101" pitchFamily="2" charset="2"/>
              </a:rPr>
              <a:t>der Papst					=</a:t>
            </a:r>
            <a:endParaRPr lang="de-DE" sz="2200" dirty="0"/>
          </a:p>
          <a:p>
            <a:pPr>
              <a:spcBef>
                <a:spcPts val="0"/>
              </a:spcBef>
              <a:tabLst>
                <a:tab pos="342900" algn="l"/>
                <a:tab pos="747713" algn="l"/>
                <a:tab pos="1090613" algn="l"/>
                <a:tab pos="2401888" algn="l"/>
                <a:tab pos="3200400" algn="l"/>
                <a:tab pos="3541713" algn="l"/>
                <a:tab pos="4230688" algn="l"/>
              </a:tabLst>
            </a:pPr>
            <a:endParaRPr lang="de-DE" sz="2200" dirty="0">
              <a:sym typeface="WP MathA" panose="05010101010101010101" pitchFamily="2" charset="2"/>
            </a:endParaRPr>
          </a:p>
          <a:p>
            <a:pPr>
              <a:spcBef>
                <a:spcPts val="0"/>
              </a:spcBef>
              <a:tabLst>
                <a:tab pos="342900" algn="l"/>
                <a:tab pos="747713" algn="l"/>
                <a:tab pos="1090613" algn="l"/>
                <a:tab pos="2401888" algn="l"/>
                <a:tab pos="3200400" algn="l"/>
                <a:tab pos="3541713" algn="l"/>
                <a:tab pos="4230688" algn="l"/>
              </a:tabLst>
            </a:pPr>
            <a:r>
              <a:rPr lang="de-DE" sz="2200" dirty="0">
                <a:sym typeface="WP MathA" panose="05010101010101010101" pitchFamily="2" charset="2"/>
              </a:rPr>
              <a:t>(2)		</a:t>
            </a:r>
            <a:r>
              <a:rPr lang="de-DE" sz="2200" dirty="0"/>
              <a:t>Robert Francis Prevost	</a:t>
            </a:r>
            <a:r>
              <a:rPr lang="de-DE" sz="2200" dirty="0">
                <a:sym typeface="WP MathA" panose="05010101010101010101" pitchFamily="2" charset="2"/>
              </a:rPr>
              <a:t>		=	</a:t>
            </a:r>
          </a:p>
          <a:p>
            <a:pPr>
              <a:spcBef>
                <a:spcPts val="1600"/>
              </a:spcBef>
              <a:tabLst>
                <a:tab pos="342900" algn="l"/>
                <a:tab pos="747713" algn="l"/>
                <a:tab pos="1090613" algn="l"/>
                <a:tab pos="2401888" algn="l"/>
                <a:tab pos="3200400" algn="l"/>
                <a:tab pos="3541713" algn="l"/>
                <a:tab pos="4230688" algn="l"/>
              </a:tabLst>
            </a:pPr>
            <a:endParaRPr lang="de-DE" b="1" dirty="0">
              <a:solidFill>
                <a:srgbClr val="FF0000"/>
              </a:solidFill>
            </a:endParaRPr>
          </a:p>
          <a:p>
            <a:pPr>
              <a:spcBef>
                <a:spcPts val="1600"/>
              </a:spcBef>
              <a:tabLst>
                <a:tab pos="342900" algn="l"/>
                <a:tab pos="747713" algn="l"/>
                <a:tab pos="1090613" algn="l"/>
                <a:tab pos="2401888" algn="l"/>
                <a:tab pos="3200400" algn="l"/>
                <a:tab pos="3541713" algn="l"/>
                <a:tab pos="4230688" algn="l"/>
              </a:tabLst>
            </a:pPr>
            <a:r>
              <a:rPr lang="de-DE" b="1" dirty="0">
                <a:solidFill>
                  <a:srgbClr val="FF0000"/>
                </a:solidFill>
              </a:rPr>
              <a:t>Denotation</a:t>
            </a:r>
            <a:r>
              <a:rPr lang="de-DE" dirty="0"/>
              <a:t> </a:t>
            </a:r>
          </a:p>
          <a:p>
            <a:pPr marL="342900" indent="-342900">
              <a:spcBef>
                <a:spcPts val="40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090613" algn="l"/>
                <a:tab pos="2401888" algn="l"/>
                <a:tab pos="3200400" algn="l"/>
                <a:tab pos="3541713" algn="l"/>
                <a:tab pos="4230688" algn="l"/>
              </a:tabLst>
            </a:pPr>
            <a:r>
              <a:rPr lang="de-DE" dirty="0"/>
              <a:t>Die DPs besitzen jedoch </a:t>
            </a:r>
            <a:r>
              <a:rPr lang="de-DE" u="sng" dirty="0"/>
              <a:t>nicht</a:t>
            </a:r>
            <a:r>
              <a:rPr lang="de-DE" b="1" i="1" dirty="0"/>
              <a:t> </a:t>
            </a:r>
            <a:r>
              <a:rPr lang="de-DE" dirty="0"/>
              <a:t>die selbe Bedeutung! </a:t>
            </a:r>
          </a:p>
          <a:p>
            <a:pPr marL="342900" indent="-342900">
              <a:spcBef>
                <a:spcPts val="40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090613" algn="l"/>
                <a:tab pos="2401888" algn="l"/>
                <a:tab pos="3200400" algn="l"/>
                <a:tab pos="3541713" algn="l"/>
                <a:tab pos="4230688" algn="l"/>
              </a:tabLst>
            </a:pPr>
            <a:r>
              <a:rPr lang="de-DE" dirty="0"/>
              <a:t>Sie denotieren unterschiedliche semantische Objekte</a:t>
            </a:r>
            <a:endParaRPr lang="de-DE" b="1" i="1" dirty="0"/>
          </a:p>
          <a:p>
            <a:pPr>
              <a:tabLst>
                <a:tab pos="342900" algn="l"/>
                <a:tab pos="747713" algn="l"/>
                <a:tab pos="1090613" algn="l"/>
                <a:tab pos="2401888" algn="l"/>
                <a:tab pos="3200400" algn="l"/>
                <a:tab pos="3541713" algn="l"/>
                <a:tab pos="4230688" algn="l"/>
              </a:tabLst>
            </a:pPr>
            <a:endParaRPr lang="de-DE" b="1" i="1" dirty="0"/>
          </a:p>
          <a:p>
            <a:pPr>
              <a:tabLst>
                <a:tab pos="342900" algn="l"/>
                <a:tab pos="747713" algn="l"/>
                <a:tab pos="1090613" algn="l"/>
                <a:tab pos="2401888" algn="l"/>
                <a:tab pos="3200400" algn="l"/>
                <a:tab pos="3541713" algn="l"/>
                <a:tab pos="4230688" algn="l"/>
              </a:tabLst>
            </a:pPr>
            <a:r>
              <a:rPr lang="en-US" b="1" dirty="0" err="1"/>
              <a:t>Übung</a:t>
            </a:r>
            <a:r>
              <a:rPr lang="en-US" b="1" i="1" dirty="0"/>
              <a:t>. </a:t>
            </a:r>
            <a:r>
              <a:rPr lang="en-US" dirty="0"/>
              <a:t>Zeigen Sie, </a:t>
            </a:r>
            <a:r>
              <a:rPr lang="en-US" dirty="0" err="1"/>
              <a:t>warum</a:t>
            </a:r>
            <a:r>
              <a:rPr lang="en-US" dirty="0"/>
              <a:t>!</a:t>
            </a:r>
            <a:endParaRPr lang="de-DE" b="1" i="1" dirty="0"/>
          </a:p>
          <a:p>
            <a:pPr>
              <a:tabLst>
                <a:tab pos="342900" algn="l"/>
                <a:tab pos="747713" algn="l"/>
                <a:tab pos="1090613" algn="l"/>
                <a:tab pos="2401888" algn="l"/>
                <a:tab pos="3200400" algn="l"/>
                <a:tab pos="3541713" algn="l"/>
                <a:tab pos="4230688" algn="l"/>
              </a:tabLst>
            </a:pPr>
            <a:endParaRPr lang="de-DE" b="1" i="1" dirty="0"/>
          </a:p>
          <a:p>
            <a:pPr>
              <a:tabLst>
                <a:tab pos="342900" algn="l"/>
                <a:tab pos="747713" algn="l"/>
                <a:tab pos="1090613" algn="l"/>
                <a:tab pos="2401888" algn="l"/>
                <a:tab pos="3200400" algn="l"/>
                <a:tab pos="3541713" algn="l"/>
                <a:tab pos="4230688" algn="l"/>
              </a:tabLst>
            </a:pPr>
            <a:endParaRPr lang="de-DE" b="1" i="1" dirty="0"/>
          </a:p>
          <a:p>
            <a:pPr>
              <a:tabLst>
                <a:tab pos="342900" algn="l"/>
                <a:tab pos="747713" algn="l"/>
                <a:tab pos="1090613" algn="l"/>
                <a:tab pos="2401888" algn="l"/>
                <a:tab pos="3200400" algn="l"/>
                <a:tab pos="3541713" algn="l"/>
                <a:tab pos="4230688" algn="l"/>
              </a:tabLst>
            </a:pPr>
            <a:endParaRPr lang="de-DE" b="1" i="1" dirty="0"/>
          </a:p>
          <a:p>
            <a:pPr>
              <a:tabLst>
                <a:tab pos="342900" algn="l"/>
                <a:tab pos="747713" algn="l"/>
                <a:tab pos="1090613" algn="l"/>
                <a:tab pos="2401888" algn="l"/>
                <a:tab pos="3200400" algn="l"/>
                <a:tab pos="3541713" algn="l"/>
                <a:tab pos="4230688" algn="l"/>
              </a:tabLst>
            </a:pPr>
            <a:endParaRPr lang="de-DE" b="1" i="1" dirty="0"/>
          </a:p>
          <a:p>
            <a:pPr>
              <a:tabLst>
                <a:tab pos="342900" algn="l"/>
                <a:tab pos="747713" algn="l"/>
                <a:tab pos="1090613" algn="l"/>
                <a:tab pos="2401888" algn="l"/>
                <a:tab pos="3200400" algn="l"/>
                <a:tab pos="3541713" algn="l"/>
                <a:tab pos="4230688" algn="l"/>
              </a:tabLst>
            </a:pPr>
            <a:endParaRPr lang="de-DE" b="1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5</a:t>
            </a:fld>
            <a:endParaRPr lang="de-DE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0571" y="2133600"/>
            <a:ext cx="1458658" cy="2091717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BD79EA-3463-F5C1-5E7D-218C51EDA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962237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B976C7-5B17-F35D-A576-1BD5D1783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645A8-CF8A-6272-7359-6E4DAD49D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235" y="152400"/>
            <a:ext cx="8229600" cy="609600"/>
          </a:xfrm>
        </p:spPr>
        <p:txBody>
          <a:bodyPr/>
          <a:lstStyle/>
          <a:p>
            <a:r>
              <a:rPr lang="de-DE"/>
              <a:t>Transitive Prädikate: kompositionelle Derivation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F3BAE-AA57-B835-6503-F424078D0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18755" cy="5369859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r>
              <a:rPr lang="de-DE" dirty="0"/>
              <a:t>Die Bedeutung von transitiven Prädikaten ist eine Menge von Individuen (Objektsdenotation), die eine Menge von Individuen (Subjektsdenotation) enthält. </a:t>
            </a:r>
          </a:p>
          <a:p>
            <a:pPr>
              <a:spcBef>
                <a:spcPts val="12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de-DE" dirty="0"/>
              <a:t>(1)	</a:t>
            </a:r>
            <a:r>
              <a:rPr lang="en-US" dirty="0"/>
              <a:t></a:t>
            </a:r>
            <a:r>
              <a:rPr lang="en-US" dirty="0" err="1"/>
              <a:t>kennen</a:t>
            </a:r>
            <a:r>
              <a:rPr lang="en-US" dirty="0"/>
              <a:t> = {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|{</a:t>
            </a:r>
            <a:r>
              <a:rPr lang="en-US" dirty="0" err="1">
                <a:solidFill>
                  <a:srgbClr val="00B050"/>
                </a:solidFill>
              </a:rPr>
              <a:t>y</a:t>
            </a:r>
            <a:r>
              <a:rPr lang="en-US" dirty="0" err="1"/>
              <a:t>|</a:t>
            </a:r>
            <a:r>
              <a:rPr lang="en-US" dirty="0" err="1">
                <a:solidFill>
                  <a:srgbClr val="00B050"/>
                </a:solidFill>
              </a:rPr>
              <a:t>y</a:t>
            </a:r>
            <a:r>
              <a:rPr lang="en-US" dirty="0"/>
              <a:t> </a:t>
            </a:r>
            <a:r>
              <a:rPr lang="en-US" dirty="0" err="1"/>
              <a:t>kennt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}}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en-US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r>
              <a:rPr lang="en-US" dirty="0" err="1"/>
              <a:t>Schrittweise</a:t>
            </a:r>
            <a:r>
              <a:rPr lang="en-US" dirty="0"/>
              <a:t> </a:t>
            </a:r>
            <a:r>
              <a:rPr lang="en-US" dirty="0" err="1"/>
              <a:t>Ableitung</a:t>
            </a:r>
            <a:r>
              <a:rPr lang="en-US" dirty="0"/>
              <a:t> (Derivation) der VP-</a:t>
            </a:r>
            <a:r>
              <a:rPr lang="en-US" dirty="0" err="1"/>
              <a:t>Bedeutung</a:t>
            </a:r>
            <a:r>
              <a:rPr lang="en-US" dirty="0"/>
              <a:t>:</a:t>
            </a:r>
          </a:p>
          <a:p>
            <a:pPr>
              <a:spcBef>
                <a:spcPts val="20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de-DE" dirty="0"/>
              <a:t>(2)	(weil) [</a:t>
            </a:r>
            <a:r>
              <a:rPr lang="de-DE" baseline="-25000" dirty="0"/>
              <a:t>TP </a:t>
            </a:r>
            <a:r>
              <a:rPr lang="de-DE" dirty="0"/>
              <a:t>Maria [</a:t>
            </a:r>
            <a:r>
              <a:rPr lang="de-DE" baseline="-25000" dirty="0"/>
              <a:t>VP </a:t>
            </a:r>
            <a:r>
              <a:rPr lang="de-DE" dirty="0"/>
              <a:t>Harris kennt]]</a:t>
            </a:r>
            <a:endParaRPr lang="de-DE" baseline="-25000" dirty="0"/>
          </a:p>
          <a:p>
            <a:pPr>
              <a:spcBef>
                <a:spcPts val="600"/>
              </a:spcBef>
              <a:tabLst>
                <a:tab pos="747713" algn="l"/>
                <a:tab pos="1090613" algn="l"/>
                <a:tab pos="1539875" algn="l"/>
                <a:tab pos="2974975" algn="l"/>
              </a:tabLst>
            </a:pPr>
            <a:r>
              <a:rPr lang="de-DE" dirty="0"/>
              <a:t>	a.		</a:t>
            </a:r>
            <a:r>
              <a:rPr lang="en-US" dirty="0"/>
              <a:t></a:t>
            </a:r>
            <a:r>
              <a:rPr lang="de-DE" dirty="0"/>
              <a:t>[</a:t>
            </a:r>
            <a:r>
              <a:rPr lang="de-DE" baseline="-25000" dirty="0"/>
              <a:t>VP </a:t>
            </a:r>
            <a:r>
              <a:rPr lang="de-DE" dirty="0"/>
              <a:t>Harris</a:t>
            </a:r>
            <a:r>
              <a:rPr lang="en-US" dirty="0"/>
              <a:t> </a:t>
            </a:r>
            <a:r>
              <a:rPr lang="de-DE" dirty="0"/>
              <a:t>kennt]</a:t>
            </a:r>
            <a:r>
              <a:rPr lang="en-US" dirty="0"/>
              <a:t> </a:t>
            </a:r>
          </a:p>
          <a:p>
            <a:pPr>
              <a:spcBef>
                <a:spcPts val="600"/>
              </a:spcBef>
              <a:tabLst>
                <a:tab pos="747713" algn="l"/>
                <a:tab pos="1090613" algn="l"/>
                <a:tab pos="1539875" algn="l"/>
                <a:tab pos="2974975" algn="l"/>
              </a:tabLst>
            </a:pPr>
            <a:r>
              <a:rPr lang="en-US" dirty="0"/>
              <a:t>	b.	=	</a:t>
            </a:r>
            <a:r>
              <a:rPr lang="de-DE" dirty="0"/>
              <a:t>Harris</a:t>
            </a:r>
            <a:r>
              <a:rPr lang="en-US" dirty="0"/>
              <a:t>  </a:t>
            </a:r>
            <a:r>
              <a:rPr lang="de-DE" dirty="0"/>
              <a:t>kennt</a:t>
            </a:r>
            <a:r>
              <a:rPr lang="en-US" dirty="0"/>
              <a:t>	</a:t>
            </a:r>
          </a:p>
          <a:p>
            <a:pPr>
              <a:spcBef>
                <a:spcPts val="600"/>
              </a:spcBef>
              <a:tabLst>
                <a:tab pos="747713" algn="l"/>
                <a:tab pos="1090613" algn="l"/>
                <a:tab pos="1539875" algn="l"/>
                <a:tab pos="2974975" algn="l"/>
              </a:tabLst>
            </a:pPr>
            <a:r>
              <a:rPr lang="en-US" dirty="0"/>
              <a:t>	c.	=	</a:t>
            </a:r>
            <a:r>
              <a:rPr lang="de-DE" dirty="0"/>
              <a:t>Harris</a:t>
            </a:r>
            <a:r>
              <a:rPr lang="en-US" dirty="0"/>
              <a:t>  {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|{</a:t>
            </a:r>
            <a:r>
              <a:rPr lang="en-US" dirty="0" err="1">
                <a:solidFill>
                  <a:srgbClr val="00B050"/>
                </a:solidFill>
              </a:rPr>
              <a:t>y</a:t>
            </a:r>
            <a:r>
              <a:rPr lang="en-US" dirty="0" err="1"/>
              <a:t>|</a:t>
            </a:r>
            <a:r>
              <a:rPr lang="en-US" dirty="0" err="1">
                <a:solidFill>
                  <a:srgbClr val="00B050"/>
                </a:solidFill>
              </a:rPr>
              <a:t>y</a:t>
            </a:r>
            <a:r>
              <a:rPr lang="en-US" dirty="0"/>
              <a:t> </a:t>
            </a:r>
            <a:r>
              <a:rPr lang="en-US" dirty="0" err="1"/>
              <a:t>kennt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}} </a:t>
            </a:r>
          </a:p>
          <a:p>
            <a:pPr>
              <a:spcBef>
                <a:spcPts val="600"/>
              </a:spcBef>
              <a:tabLst>
                <a:tab pos="747713" algn="l"/>
                <a:tab pos="1090613" algn="l"/>
                <a:tab pos="1539875" algn="l"/>
                <a:tab pos="2974975" algn="l"/>
              </a:tabLst>
            </a:pPr>
            <a:r>
              <a:rPr lang="en-US" dirty="0"/>
              <a:t>	d.	=		{</a:t>
            </a:r>
            <a:r>
              <a:rPr lang="en-US" dirty="0" err="1">
                <a:solidFill>
                  <a:srgbClr val="00B050"/>
                </a:solidFill>
              </a:rPr>
              <a:t>y</a:t>
            </a:r>
            <a:r>
              <a:rPr lang="en-US" dirty="0" err="1"/>
              <a:t>|</a:t>
            </a:r>
            <a:r>
              <a:rPr lang="en-US" dirty="0" err="1">
                <a:solidFill>
                  <a:srgbClr val="00B050"/>
                </a:solidFill>
              </a:rPr>
              <a:t>y</a:t>
            </a:r>
            <a:r>
              <a:rPr lang="en-US" dirty="0"/>
              <a:t> </a:t>
            </a:r>
            <a:r>
              <a:rPr lang="en-US" dirty="0" err="1"/>
              <a:t>kennt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Harris</a:t>
            </a:r>
            <a:r>
              <a:rPr lang="en-US" dirty="0"/>
              <a:t>}	(</a:t>
            </a:r>
            <a:r>
              <a:rPr lang="en-US" dirty="0" err="1"/>
              <a:t>Mengenkonversion</a:t>
            </a:r>
            <a:r>
              <a:rPr lang="en-US" dirty="0"/>
              <a:t>)</a:t>
            </a:r>
          </a:p>
          <a:p>
            <a:pPr>
              <a:spcBef>
                <a:spcPts val="600"/>
              </a:spcBef>
              <a:tabLst>
                <a:tab pos="747713" algn="l"/>
                <a:tab pos="1090613" algn="l"/>
                <a:tab pos="1539875" algn="l"/>
                <a:tab pos="2974975" algn="l"/>
              </a:tabLst>
            </a:pPr>
            <a:endParaRPr lang="en-US" dirty="0"/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3705AC-C3EB-1627-D150-4039BD806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50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51EF2E-FC82-464A-00EC-EEC3AA076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3682110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EE8CA-0F14-7791-744B-07B89785A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E2D9B-1659-3295-F9A9-125D17F57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VP-Regel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E2F9C-3E2C-163D-6835-C02BF15B9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dirty="0"/>
              <a:t>Die Extension von Sätzen wird mittels der Satzregel berechnet (zur Vereinfachung ignorieren wir Situtationen).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Um die </a:t>
            </a:r>
            <a:r>
              <a:rPr lang="en-US" dirty="0" err="1"/>
              <a:t>Objektsdenotation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der </a:t>
            </a:r>
            <a:r>
              <a:rPr lang="en-US" dirty="0" err="1"/>
              <a:t>Verbbedeutung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kombinieren</a:t>
            </a:r>
            <a:r>
              <a:rPr lang="en-US" dirty="0"/>
              <a:t> </a:t>
            </a:r>
            <a:r>
              <a:rPr lang="en-US" dirty="0" err="1"/>
              <a:t>benötigen</a:t>
            </a:r>
            <a:r>
              <a:rPr lang="en-US" dirty="0"/>
              <a:t> </a:t>
            </a:r>
            <a:r>
              <a:rPr lang="en-US" dirty="0" err="1"/>
              <a:t>wir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zweite</a:t>
            </a:r>
            <a:r>
              <a:rPr lang="en-US" dirty="0"/>
              <a:t> Regel, die </a:t>
            </a:r>
            <a:r>
              <a:rPr lang="en-US" b="1" dirty="0"/>
              <a:t>VP-Regel</a:t>
            </a:r>
            <a:r>
              <a:rPr lang="en-US" dirty="0"/>
              <a:t>:</a:t>
            </a:r>
            <a:endParaRPr lang="de-D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B1BCC6-7450-286E-7490-19BC516B6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51</a:t>
            </a:fld>
            <a:endParaRPr lang="de-DE"/>
          </a:p>
        </p:txBody>
      </p:sp>
      <p:sp>
        <p:nvSpPr>
          <p:cNvPr id="7" name="Rounded Rectangle 12">
            <a:extLst>
              <a:ext uri="{FF2B5EF4-FFF2-40B4-BE49-F238E27FC236}">
                <a16:creationId xmlns:a16="http://schemas.microsoft.com/office/drawing/2014/main" id="{9C65F2F8-93F0-8F97-16EB-F1951B767DDC}"/>
              </a:ext>
            </a:extLst>
          </p:cNvPr>
          <p:cNvSpPr/>
          <p:nvPr/>
        </p:nvSpPr>
        <p:spPr>
          <a:xfrm>
            <a:off x="847165" y="4558824"/>
            <a:ext cx="7992035" cy="1384776"/>
          </a:xfrm>
          <a:prstGeom prst="roundRect">
            <a:avLst/>
          </a:prstGeom>
          <a:solidFill>
            <a:schemeClr val="bg1">
              <a:lumMod val="85000"/>
              <a:alpha val="89804"/>
            </a:scheme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 algn="ctr">
              <a:spcBef>
                <a:spcPts val="12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 b="1" dirty="0">
                <a:solidFill>
                  <a:prstClr val="black"/>
                </a:solidFill>
                <a:sym typeface="WP MathA" panose="05010101010101010101" pitchFamily="2" charset="2"/>
              </a:rPr>
              <a:t>VP-Regel</a:t>
            </a:r>
          </a:p>
          <a:p>
            <a:pPr>
              <a:spcBef>
                <a:spcPts val="4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Für </a:t>
            </a:r>
            <a:r>
              <a:rPr lang="en-US" sz="2400" dirty="0" err="1">
                <a:solidFill>
                  <a:prstClr val="black"/>
                </a:solidFill>
                <a:sym typeface="WP MathA" panose="05010101010101010101" pitchFamily="2" charset="2"/>
              </a:rPr>
              <a:t>jede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Situation s, </a:t>
            </a:r>
            <a:r>
              <a:rPr lang="en-US" sz="2400" dirty="0" err="1">
                <a:solidFill>
                  <a:prstClr val="black"/>
                </a:solidFill>
                <a:sym typeface="WP MathA" panose="05010101010101010101" pitchFamily="2" charset="2"/>
              </a:rPr>
              <a:t>jedes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, 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β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und </a:t>
            </a:r>
            <a:r>
              <a:rPr lang="el-GR" sz="2400" dirty="0">
                <a:solidFill>
                  <a:schemeClr val="tx1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γ 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gilt:  </a:t>
            </a:r>
            <a:b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</a:b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Wenn 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α 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die Form [</a:t>
            </a:r>
            <a:r>
              <a:rPr lang="en-US" sz="2400" baseline="-25000" dirty="0">
                <a:solidFill>
                  <a:prstClr val="black"/>
                </a:solidFill>
                <a:sym typeface="WP MathA" panose="05010101010101010101" pitchFamily="2" charset="2"/>
              </a:rPr>
              <a:t>VP</a:t>
            </a:r>
            <a:r>
              <a:rPr lang="en-US" sz="2400" b="1" dirty="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β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l-GR" sz="2400" dirty="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] hat, </a:t>
            </a:r>
            <a:r>
              <a:rPr lang="en-US" sz="2400" dirty="0" err="1">
                <a:solidFill>
                  <a:prstClr val="black"/>
                </a:solidFill>
                <a:sym typeface="WP MathA" panose="05010101010101010101" pitchFamily="2" charset="2"/>
              </a:rPr>
              <a:t>dann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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   =   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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β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  </a:t>
            </a:r>
            <a:r>
              <a:rPr lang="el-GR" sz="2400" dirty="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</a:t>
            </a:r>
          </a:p>
        </p:txBody>
      </p:sp>
      <p:sp>
        <p:nvSpPr>
          <p:cNvPr id="8" name="Rounded Rectangle 12">
            <a:extLst>
              <a:ext uri="{FF2B5EF4-FFF2-40B4-BE49-F238E27FC236}">
                <a16:creationId xmlns:a16="http://schemas.microsoft.com/office/drawing/2014/main" id="{D6FC6527-D2AA-6DF6-1EDD-C078D52BDFD3}"/>
              </a:ext>
            </a:extLst>
          </p:cNvPr>
          <p:cNvSpPr/>
          <p:nvPr/>
        </p:nvSpPr>
        <p:spPr>
          <a:xfrm>
            <a:off x="847165" y="1968024"/>
            <a:ext cx="7992035" cy="1384776"/>
          </a:xfrm>
          <a:prstGeom prst="roundRect">
            <a:avLst/>
          </a:prstGeom>
          <a:solidFill>
            <a:srgbClr val="EEB500">
              <a:alpha val="89804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 algn="ctr">
              <a:spcBef>
                <a:spcPts val="12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 b="1" dirty="0" err="1">
                <a:solidFill>
                  <a:prstClr val="black"/>
                </a:solidFill>
                <a:sym typeface="WP MathA" panose="05010101010101010101" pitchFamily="2" charset="2"/>
              </a:rPr>
              <a:t>Satzregel</a:t>
            </a:r>
            <a:endParaRPr lang="en-US" sz="2400" b="1" dirty="0">
              <a:solidFill>
                <a:prstClr val="black"/>
              </a:solidFill>
              <a:sym typeface="WP MathA" panose="05010101010101010101" pitchFamily="2" charset="2"/>
            </a:endParaRPr>
          </a:p>
          <a:p>
            <a:pPr lvl="0">
              <a:spcBef>
                <a:spcPts val="4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Für </a:t>
            </a:r>
            <a:r>
              <a:rPr lang="en-US" sz="2400" dirty="0" err="1">
                <a:solidFill>
                  <a:prstClr val="black"/>
                </a:solidFill>
                <a:sym typeface="WP MathA" panose="05010101010101010101" pitchFamily="2" charset="2"/>
              </a:rPr>
              <a:t>jede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Situation s, </a:t>
            </a:r>
            <a:r>
              <a:rPr lang="en-US" sz="2400" dirty="0" err="1">
                <a:solidFill>
                  <a:prstClr val="black"/>
                </a:solidFill>
                <a:sym typeface="WP MathA" panose="05010101010101010101" pitchFamily="2" charset="2"/>
              </a:rPr>
              <a:t>jedes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, </a:t>
            </a:r>
            <a:r>
              <a:rPr lang="el-GR" sz="2400" dirty="0">
                <a:solidFill>
                  <a:prstClr val="black"/>
                </a:solidFill>
                <a:sym typeface="WP MathA" panose="05010101010101010101" pitchFamily="2" charset="2"/>
              </a:rPr>
              <a:t>β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u</a:t>
            </a:r>
            <a:r>
              <a:rPr lang="en-US" sz="24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nd </a:t>
            </a:r>
            <a:r>
              <a:rPr lang="el-GR" sz="2400" dirty="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 </a:t>
            </a:r>
            <a:r>
              <a:rPr lang="en-US" sz="24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gilt:  </a:t>
            </a:r>
            <a:br>
              <a:rPr lang="en-US" sz="24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</a:br>
            <a:r>
              <a:rPr lang="en-US" sz="24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Wenn </a:t>
            </a:r>
            <a:r>
              <a:rPr lang="el-GR" sz="24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 </a:t>
            </a:r>
            <a:r>
              <a:rPr lang="en-US" sz="24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die Form [</a:t>
            </a:r>
            <a:r>
              <a:rPr lang="en-US" sz="2400" baseline="-250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TP</a:t>
            </a:r>
            <a:r>
              <a:rPr lang="en-US" sz="24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l-GR" sz="24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β</a:t>
            </a:r>
            <a:r>
              <a:rPr lang="en-US" sz="24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l-GR" sz="2400" dirty="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</a:t>
            </a:r>
            <a:r>
              <a:rPr lang="en-US" sz="24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] hat, </a:t>
            </a:r>
            <a:r>
              <a:rPr lang="en-US" sz="2400" dirty="0" err="1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dann</a:t>
            </a:r>
            <a:r>
              <a:rPr lang="en-US" sz="24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</a:t>
            </a:r>
            <a:r>
              <a:rPr lang="el-GR" sz="24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  =  </a:t>
            </a:r>
            <a:r>
              <a:rPr lang="en-US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</a:t>
            </a:r>
            <a:r>
              <a:rPr lang="el-GR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β </a:t>
            </a:r>
            <a:r>
              <a:rPr lang="en-US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  </a:t>
            </a:r>
            <a:r>
              <a:rPr lang="el-GR" sz="2400" dirty="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</a:t>
            </a:r>
            <a:r>
              <a:rPr lang="en-US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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4965F7-DCCF-6796-B660-3B19B0551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118117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ED72C-85B1-2BC7-1249-7FDE713E2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Zwei Regeln oder nur eine?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3530B-D92E-7B88-1E31-DDA514A5B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dirty="0">
                <a:solidFill>
                  <a:prstClr val="black"/>
                </a:solidFill>
              </a:rPr>
              <a:t>Die </a:t>
            </a:r>
            <a:r>
              <a:rPr lang="en-US" dirty="0" err="1">
                <a:solidFill>
                  <a:prstClr val="black"/>
                </a:solidFill>
              </a:rPr>
              <a:t>Satzregel</a:t>
            </a:r>
            <a:r>
              <a:rPr lang="en-US" dirty="0">
                <a:solidFill>
                  <a:prstClr val="black"/>
                </a:solidFill>
              </a:rPr>
              <a:t> und die VP-Regel </a:t>
            </a:r>
            <a:r>
              <a:rPr lang="en-US" dirty="0" err="1">
                <a:solidFill>
                  <a:prstClr val="black"/>
                </a:solidFill>
              </a:rPr>
              <a:t>unterscheiden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sich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nur</a:t>
            </a:r>
            <a:r>
              <a:rPr lang="en-US" dirty="0">
                <a:solidFill>
                  <a:prstClr val="black"/>
                </a:solidFill>
              </a:rPr>
              <a:t> minimal: der </a:t>
            </a:r>
            <a:r>
              <a:rPr lang="en-US" dirty="0" err="1">
                <a:solidFill>
                  <a:prstClr val="black"/>
                </a:solidFill>
              </a:rPr>
              <a:t>Mutterknoten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ist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entweder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b="1" i="1" dirty="0">
                <a:solidFill>
                  <a:prstClr val="black"/>
                </a:solidFill>
              </a:rPr>
              <a:t>TP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oder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b="1" i="1" dirty="0">
                <a:solidFill>
                  <a:prstClr val="black"/>
                </a:solidFill>
              </a:rPr>
              <a:t>VP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pPr>
              <a:spcBef>
                <a:spcPts val="400"/>
              </a:spcBef>
            </a:pPr>
            <a:r>
              <a:rPr lang="en-US" dirty="0">
                <a:solidFill>
                  <a:prstClr val="black"/>
                </a:solidFill>
              </a:rPr>
              <a:t>(1)	Für </a:t>
            </a:r>
            <a:r>
              <a:rPr lang="en-US" dirty="0" err="1">
                <a:solidFill>
                  <a:prstClr val="black"/>
                </a:solidFill>
              </a:rPr>
              <a:t>jede</a:t>
            </a:r>
            <a:r>
              <a:rPr lang="en-US" dirty="0">
                <a:solidFill>
                  <a:prstClr val="black"/>
                </a:solidFill>
              </a:rPr>
              <a:t> Situation s, </a:t>
            </a:r>
            <a:r>
              <a:rPr lang="en-US" dirty="0" err="1">
                <a:solidFill>
                  <a:prstClr val="black"/>
                </a:solidFill>
              </a:rPr>
              <a:t>jedes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l-GR" dirty="0">
                <a:solidFill>
                  <a:prstClr val="black"/>
                </a:solidFill>
              </a:rPr>
              <a:t>α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l-GR" dirty="0">
                <a:solidFill>
                  <a:prstClr val="black"/>
                </a:solidFill>
              </a:rPr>
              <a:t>β</a:t>
            </a:r>
            <a:r>
              <a:rPr lang="en-US" dirty="0">
                <a:solidFill>
                  <a:prstClr val="black"/>
                </a:solidFill>
              </a:rPr>
              <a:t> und </a:t>
            </a:r>
            <a:r>
              <a:rPr lang="el-GR" dirty="0">
                <a:ea typeface="Segoe UI Symbol" panose="020B0502040204020203" pitchFamily="34" charset="0"/>
              </a:rPr>
              <a:t>γ</a:t>
            </a:r>
            <a:r>
              <a:rPr lang="el-GR" sz="2800" dirty="0">
                <a:ea typeface="Segoe UI Symbol" panose="020B0502040204020203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gilt:  </a:t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	Wenn </a:t>
            </a:r>
            <a:r>
              <a:rPr lang="el-GR" dirty="0">
                <a:solidFill>
                  <a:prstClr val="black"/>
                </a:solidFill>
              </a:rPr>
              <a:t>α </a:t>
            </a:r>
            <a:r>
              <a:rPr lang="en-US" dirty="0">
                <a:solidFill>
                  <a:prstClr val="black"/>
                </a:solidFill>
              </a:rPr>
              <a:t>die Form [</a:t>
            </a:r>
            <a:r>
              <a:rPr lang="en-US" b="1" baseline="-25000" dirty="0">
                <a:solidFill>
                  <a:srgbClr val="FF0000"/>
                </a:solidFill>
              </a:rPr>
              <a:t>TP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l-GR" dirty="0">
                <a:solidFill>
                  <a:prstClr val="black"/>
                </a:solidFill>
              </a:rPr>
              <a:t>β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l-GR" dirty="0">
                <a:ea typeface="Segoe UI Symbol" panose="020B0502040204020203" pitchFamily="34" charset="0"/>
              </a:rPr>
              <a:t>γ</a:t>
            </a:r>
            <a:r>
              <a:rPr lang="en-US" dirty="0">
                <a:solidFill>
                  <a:prstClr val="black"/>
                </a:solidFill>
              </a:rPr>
              <a:t>] hat, </a:t>
            </a:r>
            <a:r>
              <a:rPr lang="en-US" dirty="0" err="1">
                <a:solidFill>
                  <a:prstClr val="black"/>
                </a:solidFill>
              </a:rPr>
              <a:t>dann</a:t>
            </a:r>
            <a:r>
              <a:rPr lang="en-US" dirty="0">
                <a:solidFill>
                  <a:prstClr val="black"/>
                </a:solidFill>
              </a:rPr>
              <a:t> </a:t>
            </a:r>
            <a:r>
              <a:rPr lang="el-GR" dirty="0">
                <a:solidFill>
                  <a:prstClr val="black"/>
                </a:solidFill>
              </a:rPr>
              <a:t>α</a:t>
            </a:r>
            <a:r>
              <a:rPr lang="en-US" dirty="0">
                <a:solidFill>
                  <a:prstClr val="black"/>
                </a:solidFill>
              </a:rPr>
              <a:t> = </a:t>
            </a:r>
            <a:r>
              <a:rPr lang="en-US" dirty="0"/>
              <a:t></a:t>
            </a:r>
            <a:r>
              <a:rPr lang="el-GR" dirty="0">
                <a:solidFill>
                  <a:prstClr val="black"/>
                </a:solidFill>
              </a:rPr>
              <a:t>β</a:t>
            </a:r>
            <a:r>
              <a:rPr lang="en-US" dirty="0"/>
              <a:t>  </a:t>
            </a:r>
            <a:r>
              <a:rPr lang="el-GR" dirty="0">
                <a:ea typeface="Segoe UI Symbol" panose="020B0502040204020203" pitchFamily="34" charset="0"/>
              </a:rPr>
              <a:t>γ</a:t>
            </a:r>
            <a:r>
              <a:rPr lang="en-US" dirty="0"/>
              <a:t>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prstClr val="black"/>
                </a:solidFill>
              </a:rPr>
              <a:t>(2)	Für </a:t>
            </a:r>
            <a:r>
              <a:rPr lang="en-US" dirty="0" err="1">
                <a:solidFill>
                  <a:prstClr val="black"/>
                </a:solidFill>
              </a:rPr>
              <a:t>jede</a:t>
            </a:r>
            <a:r>
              <a:rPr lang="en-US" dirty="0">
                <a:solidFill>
                  <a:prstClr val="black"/>
                </a:solidFill>
              </a:rPr>
              <a:t> Situation s, </a:t>
            </a:r>
            <a:r>
              <a:rPr lang="en-US" dirty="0" err="1">
                <a:solidFill>
                  <a:prstClr val="black"/>
                </a:solidFill>
              </a:rPr>
              <a:t>jedes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l-GR" dirty="0">
                <a:solidFill>
                  <a:prstClr val="black"/>
                </a:solidFill>
              </a:rPr>
              <a:t>α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l-GR" dirty="0">
                <a:solidFill>
                  <a:prstClr val="black"/>
                </a:solidFill>
              </a:rPr>
              <a:t>β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/>
              <a:t>und </a:t>
            </a:r>
            <a:r>
              <a:rPr lang="el-GR" dirty="0">
                <a:latin typeface="Segoe UI Symbol" panose="020B0502040204020203" pitchFamily="34" charset="0"/>
                <a:ea typeface="Segoe UI Symbol" panose="020B0502040204020203" pitchFamily="34" charset="0"/>
              </a:rPr>
              <a:t>γ </a:t>
            </a:r>
            <a:r>
              <a:rPr lang="en-US" dirty="0">
                <a:solidFill>
                  <a:prstClr val="black"/>
                </a:solidFill>
              </a:rPr>
              <a:t>gilt:  </a:t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	Wenn </a:t>
            </a:r>
            <a:r>
              <a:rPr lang="el-GR" dirty="0">
                <a:solidFill>
                  <a:prstClr val="black"/>
                </a:solidFill>
              </a:rPr>
              <a:t>α </a:t>
            </a:r>
            <a:r>
              <a:rPr lang="en-US" dirty="0">
                <a:solidFill>
                  <a:prstClr val="black"/>
                </a:solidFill>
              </a:rPr>
              <a:t>die Form [</a:t>
            </a:r>
            <a:r>
              <a:rPr lang="en-US" b="1" baseline="-25000" dirty="0">
                <a:solidFill>
                  <a:srgbClr val="FF0000"/>
                </a:solidFill>
              </a:rPr>
              <a:t>VP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l-GR" dirty="0">
                <a:solidFill>
                  <a:prstClr val="black"/>
                </a:solidFill>
              </a:rPr>
              <a:t>β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l-GR" dirty="0">
                <a:ea typeface="Segoe UI Symbol" panose="020B0502040204020203" pitchFamily="34" charset="0"/>
              </a:rPr>
              <a:t>γ</a:t>
            </a:r>
            <a:r>
              <a:rPr lang="en-US" dirty="0">
                <a:solidFill>
                  <a:prstClr val="black"/>
                </a:solidFill>
              </a:rPr>
              <a:t>] hat, </a:t>
            </a:r>
            <a:r>
              <a:rPr lang="en-US" dirty="0" err="1">
                <a:solidFill>
                  <a:prstClr val="black"/>
                </a:solidFill>
              </a:rPr>
              <a:t>dann</a:t>
            </a:r>
            <a:r>
              <a:rPr lang="en-US" dirty="0">
                <a:solidFill>
                  <a:prstClr val="black"/>
                </a:solidFill>
              </a:rPr>
              <a:t> </a:t>
            </a:r>
            <a:r>
              <a:rPr lang="el-GR" dirty="0">
                <a:solidFill>
                  <a:prstClr val="black"/>
                </a:solidFill>
              </a:rPr>
              <a:t>α</a:t>
            </a:r>
            <a:r>
              <a:rPr lang="en-US" dirty="0">
                <a:solidFill>
                  <a:prstClr val="black"/>
                </a:solidFill>
              </a:rPr>
              <a:t>  =   </a:t>
            </a:r>
            <a:r>
              <a:rPr lang="en-US" dirty="0"/>
              <a:t></a:t>
            </a:r>
            <a:r>
              <a:rPr lang="el-GR" dirty="0">
                <a:solidFill>
                  <a:prstClr val="black"/>
                </a:solidFill>
              </a:rPr>
              <a:t>β</a:t>
            </a:r>
            <a:r>
              <a:rPr lang="en-US" dirty="0"/>
              <a:t>  </a:t>
            </a:r>
            <a:r>
              <a:rPr lang="el-GR" dirty="0">
                <a:ea typeface="Segoe UI Symbol" panose="020B0502040204020203" pitchFamily="34" charset="0"/>
              </a:rPr>
              <a:t>γ</a:t>
            </a:r>
            <a:r>
              <a:rPr lang="en-US" dirty="0"/>
              <a:t> 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 b="1" dirty="0"/>
              <a:t>Hypothese</a:t>
            </a:r>
            <a:r>
              <a:rPr lang="de-DE" dirty="0"/>
              <a:t>. Die syntaktische Kategorie eines Knotens hat keinen Einfluss auf die Interpretation dieses Knotens.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 dirty="0"/>
              <a:t>Es ist also möglich, eine einheitliche Regel zu definieren: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83025B-EAE9-6848-2360-941CAF923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52</a:t>
            </a:fld>
            <a:endParaRPr lang="de-DE"/>
          </a:p>
        </p:txBody>
      </p:sp>
      <p:sp>
        <p:nvSpPr>
          <p:cNvPr id="6" name="Rounded Rectangle 6">
            <a:extLst>
              <a:ext uri="{FF2B5EF4-FFF2-40B4-BE49-F238E27FC236}">
                <a16:creationId xmlns:a16="http://schemas.microsoft.com/office/drawing/2014/main" id="{922CD94A-C58B-82A9-86CE-C7A1B59E5454}"/>
              </a:ext>
            </a:extLst>
          </p:cNvPr>
          <p:cNvSpPr/>
          <p:nvPr/>
        </p:nvSpPr>
        <p:spPr>
          <a:xfrm>
            <a:off x="533401" y="4876800"/>
            <a:ext cx="8077199" cy="1413153"/>
          </a:xfrm>
          <a:prstGeom prst="roundRect">
            <a:avLst/>
          </a:prstGeom>
          <a:solidFill>
            <a:schemeClr val="accent1">
              <a:lumMod val="60000"/>
              <a:lumOff val="40000"/>
              <a:alpha val="89804"/>
            </a:scheme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 algn="ctr">
              <a:spcBef>
                <a:spcPts val="12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 b="1">
                <a:solidFill>
                  <a:prstClr val="black"/>
                </a:solidFill>
                <a:sym typeface="WP MathA" panose="05010101010101010101" pitchFamily="2" charset="2"/>
              </a:rPr>
              <a:t>Funktionale Applikation (für Mengen)</a:t>
            </a:r>
          </a:p>
          <a:p>
            <a:pPr lvl="0">
              <a:spcBef>
                <a:spcPts val="6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Wenn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 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die Form [</a:t>
            </a:r>
            <a:r>
              <a:rPr lang="el-GR" sz="2400" baseline="-250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l-GR" sz="2400">
                <a:solidFill>
                  <a:schemeClr val="tx1"/>
                </a:solidFill>
                <a:latin typeface="+mj-lt"/>
              </a:rPr>
              <a:t>β</a:t>
            </a:r>
            <a:r>
              <a:rPr lang="en-US" sz="2400">
                <a:solidFill>
                  <a:schemeClr val="tx1"/>
                </a:solidFill>
                <a:latin typeface="+mj-lt"/>
              </a:rPr>
              <a:t> </a:t>
            </a:r>
            <a:r>
              <a:rPr lang="el-GR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]</a:t>
            </a:r>
            <a:r>
              <a:rPr lang="el-GR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 </a:t>
            </a:r>
            <a:r>
              <a:rPr lang="en-US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hat und </a:t>
            </a:r>
            <a:r>
              <a:rPr lang="el-GR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β </a:t>
            </a:r>
            <a:r>
              <a:rPr lang="en-US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eine Menge von Individuen denotiert, und </a:t>
            </a:r>
            <a:r>
              <a:rPr lang="el-GR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</a:t>
            </a:r>
            <a:r>
              <a:rPr lang="el-GR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n-US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ein Individuum denotiert, dann </a:t>
            </a:r>
            <a:r>
              <a:rPr lang="el-GR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 = </a:t>
            </a:r>
            <a:r>
              <a:rPr lang="el-GR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 </a:t>
            </a:r>
            <a:r>
              <a:rPr lang="en-US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∊</a:t>
            </a:r>
            <a:r>
              <a:rPr lang="en-US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 </a:t>
            </a:r>
            <a:r>
              <a:rPr lang="el-GR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β</a:t>
            </a:r>
            <a:r>
              <a:rPr lang="en-US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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6110487-4499-F680-FECE-41B8CADD6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42161532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9E4198-0011-D353-0545-184DE1D95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71AF0-412E-DB03-C323-0110DD591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235" y="152400"/>
            <a:ext cx="8229600" cy="609600"/>
          </a:xfrm>
        </p:spPr>
        <p:txBody>
          <a:bodyPr/>
          <a:lstStyle/>
          <a:p>
            <a:r>
              <a:rPr lang="de-DE"/>
              <a:t>zurück zu Transitiven Prädikaten…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C110A-1A7A-3F7D-0AF6-033BA8BF0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18755" cy="5369859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r>
              <a:rPr lang="en-US" dirty="0" err="1"/>
              <a:t>Ableitung</a:t>
            </a:r>
            <a:r>
              <a:rPr lang="en-US" dirty="0"/>
              <a:t> der VP-</a:t>
            </a:r>
            <a:r>
              <a:rPr lang="en-US" dirty="0" err="1"/>
              <a:t>Bedeutung</a:t>
            </a:r>
            <a:r>
              <a:rPr lang="en-US" dirty="0"/>
              <a:t> (</a:t>
            </a:r>
            <a:r>
              <a:rPr lang="en-US" dirty="0" err="1"/>
              <a:t>vereinfacht</a:t>
            </a:r>
            <a:r>
              <a:rPr lang="en-US" dirty="0"/>
              <a:t>, </a:t>
            </a:r>
            <a:r>
              <a:rPr lang="en-US" dirty="0" err="1"/>
              <a:t>ohne</a:t>
            </a:r>
            <a:r>
              <a:rPr lang="en-US" dirty="0"/>
              <a:t> </a:t>
            </a:r>
            <a:r>
              <a:rPr lang="en-US" dirty="0" err="1"/>
              <a:t>Situationen</a:t>
            </a:r>
            <a:r>
              <a:rPr lang="en-US" dirty="0"/>
              <a:t>):</a:t>
            </a:r>
          </a:p>
          <a:p>
            <a:pPr>
              <a:spcBef>
                <a:spcPts val="20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de-DE" dirty="0"/>
              <a:t>(1)	(weil) [</a:t>
            </a:r>
            <a:r>
              <a:rPr lang="de-DE" baseline="-25000" dirty="0"/>
              <a:t>TP </a:t>
            </a:r>
            <a:r>
              <a:rPr lang="de-DE" dirty="0"/>
              <a:t>Maria [</a:t>
            </a:r>
            <a:r>
              <a:rPr lang="de-DE" baseline="-25000" dirty="0"/>
              <a:t>VP </a:t>
            </a:r>
            <a:r>
              <a:rPr lang="de-DE" dirty="0"/>
              <a:t>Harris kennt]]</a:t>
            </a:r>
            <a:endParaRPr lang="de-DE" baseline="-25000" dirty="0"/>
          </a:p>
          <a:p>
            <a:pPr>
              <a:spcBef>
                <a:spcPts val="1200"/>
              </a:spcBef>
              <a:tabLst>
                <a:tab pos="747713" algn="l"/>
                <a:tab pos="1090613" algn="l"/>
                <a:tab pos="1539875" algn="l"/>
                <a:tab pos="2974975" algn="l"/>
              </a:tabLst>
            </a:pPr>
            <a:r>
              <a:rPr lang="de-DE" dirty="0"/>
              <a:t>	a.		</a:t>
            </a:r>
            <a:r>
              <a:rPr lang="en-US" dirty="0"/>
              <a:t></a:t>
            </a:r>
            <a:r>
              <a:rPr lang="de-DE" dirty="0"/>
              <a:t>[</a:t>
            </a:r>
            <a:r>
              <a:rPr lang="de-DE" baseline="-25000" dirty="0"/>
              <a:t>VP </a:t>
            </a:r>
            <a:r>
              <a:rPr lang="de-DE" dirty="0"/>
              <a:t>Harris</a:t>
            </a:r>
            <a:r>
              <a:rPr lang="en-US" dirty="0"/>
              <a:t> </a:t>
            </a:r>
            <a:r>
              <a:rPr lang="de-DE" dirty="0"/>
              <a:t>kennt]</a:t>
            </a:r>
            <a:r>
              <a:rPr lang="en-US" dirty="0"/>
              <a:t> </a:t>
            </a:r>
          </a:p>
          <a:p>
            <a:pPr>
              <a:spcBef>
                <a:spcPts val="1200"/>
              </a:spcBef>
              <a:tabLst>
                <a:tab pos="747713" algn="l"/>
                <a:tab pos="1090613" algn="l"/>
                <a:tab pos="1539875" algn="l"/>
                <a:tab pos="2974975" algn="l"/>
              </a:tabLst>
            </a:pPr>
            <a:r>
              <a:rPr lang="en-US" dirty="0"/>
              <a:t>	b.	=	</a:t>
            </a:r>
            <a:r>
              <a:rPr lang="de-DE" dirty="0"/>
              <a:t>Harris</a:t>
            </a:r>
            <a:r>
              <a:rPr lang="en-US" dirty="0"/>
              <a:t>  </a:t>
            </a:r>
            <a:r>
              <a:rPr lang="de-DE" dirty="0"/>
              <a:t>kennt</a:t>
            </a:r>
            <a:r>
              <a:rPr lang="en-US" dirty="0"/>
              <a:t>		(VP-Regel)</a:t>
            </a:r>
          </a:p>
          <a:p>
            <a:pPr>
              <a:spcBef>
                <a:spcPts val="1200"/>
              </a:spcBef>
              <a:tabLst>
                <a:tab pos="747713" algn="l"/>
                <a:tab pos="1090613" algn="l"/>
                <a:tab pos="1539875" algn="l"/>
                <a:tab pos="2974975" algn="l"/>
              </a:tabLst>
            </a:pPr>
            <a:r>
              <a:rPr lang="en-US" dirty="0"/>
              <a:t>	c.	=	</a:t>
            </a:r>
            <a:r>
              <a:rPr lang="de-DE" dirty="0"/>
              <a:t>Harris</a:t>
            </a:r>
            <a:r>
              <a:rPr lang="en-US" dirty="0"/>
              <a:t>  {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|{</a:t>
            </a:r>
            <a:r>
              <a:rPr lang="en-US" dirty="0" err="1">
                <a:solidFill>
                  <a:srgbClr val="00B050"/>
                </a:solidFill>
              </a:rPr>
              <a:t>y</a:t>
            </a:r>
            <a:r>
              <a:rPr lang="en-US" dirty="0" err="1"/>
              <a:t>|</a:t>
            </a:r>
            <a:r>
              <a:rPr lang="en-US" dirty="0" err="1">
                <a:solidFill>
                  <a:srgbClr val="00B050"/>
                </a:solidFill>
              </a:rPr>
              <a:t>y</a:t>
            </a:r>
            <a:r>
              <a:rPr lang="en-US" dirty="0"/>
              <a:t> </a:t>
            </a:r>
            <a:r>
              <a:rPr lang="en-US" dirty="0" err="1"/>
              <a:t>kennt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}} </a:t>
            </a:r>
          </a:p>
          <a:p>
            <a:pPr>
              <a:spcBef>
                <a:spcPts val="1200"/>
              </a:spcBef>
              <a:tabLst>
                <a:tab pos="747713" algn="l"/>
                <a:tab pos="1090613" algn="l"/>
                <a:tab pos="1539875" algn="l"/>
                <a:tab pos="2974975" algn="l"/>
              </a:tabLst>
            </a:pPr>
            <a:r>
              <a:rPr lang="en-US" dirty="0"/>
              <a:t>	d.	=		{</a:t>
            </a:r>
            <a:r>
              <a:rPr lang="en-US" dirty="0" err="1">
                <a:solidFill>
                  <a:srgbClr val="00B050"/>
                </a:solidFill>
              </a:rPr>
              <a:t>y</a:t>
            </a:r>
            <a:r>
              <a:rPr lang="en-US" dirty="0" err="1"/>
              <a:t>|</a:t>
            </a:r>
            <a:r>
              <a:rPr lang="en-US" dirty="0" err="1">
                <a:solidFill>
                  <a:srgbClr val="00B050"/>
                </a:solidFill>
              </a:rPr>
              <a:t>y</a:t>
            </a:r>
            <a:r>
              <a:rPr lang="en-US" dirty="0"/>
              <a:t> </a:t>
            </a:r>
            <a:r>
              <a:rPr lang="en-US" dirty="0" err="1"/>
              <a:t>kennt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Harris</a:t>
            </a:r>
            <a:r>
              <a:rPr lang="en-US" dirty="0"/>
              <a:t>}	(</a:t>
            </a:r>
            <a:r>
              <a:rPr lang="en-US" dirty="0" err="1"/>
              <a:t>Mengenkonversion</a:t>
            </a:r>
            <a:r>
              <a:rPr lang="en-US" dirty="0"/>
              <a:t>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9311DA-B951-1E20-AC00-E3C74EEE7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53</a:t>
            </a:fld>
            <a:endParaRPr lang="de-DE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7FA05DC-A163-99C7-52B7-06B6B41D3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7009382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14ED1-C086-5E70-B4FC-E1B6C109B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9D2C3-91AA-2503-9927-3351F2F9F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235" y="152400"/>
            <a:ext cx="8229600" cy="609600"/>
          </a:xfrm>
        </p:spPr>
        <p:txBody>
          <a:bodyPr/>
          <a:lstStyle/>
          <a:p>
            <a:r>
              <a:rPr lang="de-DE"/>
              <a:t>Transitive Prädikate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EAC81-6DE3-95AC-0594-26EC5D499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18755" cy="5369859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r>
              <a:rPr lang="en-US" dirty="0" err="1"/>
              <a:t>Ableitung</a:t>
            </a:r>
            <a:r>
              <a:rPr lang="en-US" b="1" dirty="0"/>
              <a:t> </a:t>
            </a:r>
            <a:r>
              <a:rPr lang="en-US" dirty="0"/>
              <a:t>der </a:t>
            </a:r>
            <a:r>
              <a:rPr lang="en-US" dirty="0" err="1"/>
              <a:t>Satzbedeutung</a:t>
            </a:r>
            <a:r>
              <a:rPr lang="en-US" dirty="0"/>
              <a:t>:</a:t>
            </a:r>
          </a:p>
          <a:p>
            <a:pPr>
              <a:spcBef>
                <a:spcPts val="12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de-DE" dirty="0"/>
              <a:t>(1)	(weil) [</a:t>
            </a:r>
            <a:r>
              <a:rPr lang="de-DE" baseline="-25000" dirty="0"/>
              <a:t>TP </a:t>
            </a:r>
            <a:r>
              <a:rPr lang="de-DE" dirty="0"/>
              <a:t>Maria [</a:t>
            </a:r>
            <a:r>
              <a:rPr lang="de-DE" baseline="-25000" dirty="0"/>
              <a:t>VP </a:t>
            </a:r>
            <a:r>
              <a:rPr lang="de-DE" dirty="0"/>
              <a:t>Harris kennt]]</a:t>
            </a:r>
            <a:endParaRPr lang="de-DE" baseline="-25000" dirty="0"/>
          </a:p>
          <a:p>
            <a:pPr>
              <a:spcBef>
                <a:spcPts val="6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de-DE" dirty="0"/>
              <a:t>	a.		</a:t>
            </a:r>
            <a:r>
              <a:rPr lang="en-US" dirty="0"/>
              <a:t></a:t>
            </a:r>
            <a:r>
              <a:rPr lang="de-DE" dirty="0"/>
              <a:t>[</a:t>
            </a:r>
            <a:r>
              <a:rPr lang="de-DE" baseline="-25000" dirty="0"/>
              <a:t>VP </a:t>
            </a:r>
            <a:r>
              <a:rPr lang="de-DE" dirty="0"/>
              <a:t>Harris</a:t>
            </a:r>
            <a:r>
              <a:rPr lang="en-US" dirty="0"/>
              <a:t> </a:t>
            </a:r>
            <a:r>
              <a:rPr lang="de-DE" dirty="0"/>
              <a:t>kennt]</a:t>
            </a:r>
            <a:r>
              <a:rPr lang="en-US" dirty="0"/>
              <a:t> 		</a:t>
            </a:r>
          </a:p>
          <a:p>
            <a:pPr>
              <a:spcBef>
                <a:spcPts val="6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en-US" dirty="0"/>
              <a:t>	b.	=	{</a:t>
            </a:r>
            <a:r>
              <a:rPr lang="en-US" dirty="0" err="1">
                <a:solidFill>
                  <a:srgbClr val="00B050"/>
                </a:solidFill>
              </a:rPr>
              <a:t>y</a:t>
            </a:r>
            <a:r>
              <a:rPr lang="en-US" dirty="0" err="1"/>
              <a:t>|</a:t>
            </a:r>
            <a:r>
              <a:rPr lang="en-US" dirty="0" err="1">
                <a:solidFill>
                  <a:srgbClr val="00B050"/>
                </a:solidFill>
              </a:rPr>
              <a:t>y</a:t>
            </a:r>
            <a:r>
              <a:rPr lang="en-US" dirty="0"/>
              <a:t> </a:t>
            </a:r>
            <a:r>
              <a:rPr lang="en-US" dirty="0" err="1"/>
              <a:t>kennt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Harris</a:t>
            </a:r>
            <a:r>
              <a:rPr lang="en-US" dirty="0"/>
              <a:t>}			(VP-Denotation)</a:t>
            </a:r>
          </a:p>
          <a:p>
            <a:pPr>
              <a:spcBef>
                <a:spcPts val="12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de-DE" dirty="0"/>
              <a:t>(2)	a.		</a:t>
            </a:r>
            <a:r>
              <a:rPr lang="en-US" dirty="0"/>
              <a:t></a:t>
            </a:r>
            <a:r>
              <a:rPr lang="de-DE" dirty="0"/>
              <a:t>[</a:t>
            </a:r>
            <a:r>
              <a:rPr lang="de-DE" baseline="-25000" dirty="0"/>
              <a:t>TP </a:t>
            </a:r>
            <a:r>
              <a:rPr lang="de-DE" dirty="0"/>
              <a:t>Maria Harris</a:t>
            </a:r>
            <a:r>
              <a:rPr lang="en-US" dirty="0"/>
              <a:t> </a:t>
            </a:r>
            <a:r>
              <a:rPr lang="de-DE" dirty="0"/>
              <a:t>kennt]</a:t>
            </a:r>
            <a:r>
              <a:rPr lang="en-US" dirty="0"/>
              <a:t>	</a:t>
            </a:r>
          </a:p>
          <a:p>
            <a:pPr>
              <a:spcBef>
                <a:spcPts val="6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en-US" dirty="0"/>
              <a:t>	b.	=	 </a:t>
            </a:r>
            <a:r>
              <a:rPr lang="de-DE" dirty="0"/>
              <a:t>Maria</a:t>
            </a:r>
            <a:r>
              <a:rPr lang="en-US" dirty="0"/>
              <a:t>   </a:t>
            </a:r>
            <a:r>
              <a:rPr lang="de-DE" dirty="0"/>
              <a:t>[</a:t>
            </a:r>
            <a:r>
              <a:rPr lang="de-DE" baseline="-25000" dirty="0"/>
              <a:t>VP </a:t>
            </a:r>
            <a:r>
              <a:rPr lang="de-DE" dirty="0"/>
              <a:t>Harris</a:t>
            </a:r>
            <a:r>
              <a:rPr lang="en-US" dirty="0"/>
              <a:t> </a:t>
            </a:r>
            <a:r>
              <a:rPr lang="de-DE" dirty="0"/>
              <a:t>kennt]</a:t>
            </a:r>
            <a:r>
              <a:rPr lang="en-US" dirty="0"/>
              <a:t> </a:t>
            </a:r>
          </a:p>
          <a:p>
            <a:pPr>
              <a:spcBef>
                <a:spcPts val="6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en-US" dirty="0"/>
              <a:t>	c.	= 	 </a:t>
            </a:r>
            <a:r>
              <a:rPr lang="de-DE" dirty="0"/>
              <a:t>Maria</a:t>
            </a:r>
            <a:r>
              <a:rPr lang="en-US" dirty="0"/>
              <a:t>  	{</a:t>
            </a:r>
            <a:r>
              <a:rPr lang="en-US" dirty="0" err="1">
                <a:solidFill>
                  <a:srgbClr val="00B050"/>
                </a:solidFill>
              </a:rPr>
              <a:t>y</a:t>
            </a:r>
            <a:r>
              <a:rPr lang="en-US" dirty="0" err="1"/>
              <a:t>|</a:t>
            </a:r>
            <a:r>
              <a:rPr lang="en-US" dirty="0" err="1">
                <a:solidFill>
                  <a:srgbClr val="00B050"/>
                </a:solidFill>
              </a:rPr>
              <a:t>y</a:t>
            </a:r>
            <a:r>
              <a:rPr lang="en-US" dirty="0"/>
              <a:t> </a:t>
            </a:r>
            <a:r>
              <a:rPr lang="en-US" dirty="0" err="1"/>
              <a:t>kennt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Harris</a:t>
            </a:r>
            <a:r>
              <a:rPr lang="en-US" dirty="0"/>
              <a:t>}</a:t>
            </a:r>
          </a:p>
          <a:p>
            <a:pPr>
              <a:spcBef>
                <a:spcPts val="6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en-US" dirty="0"/>
              <a:t>	d.	= 	 	 	</a:t>
            </a:r>
            <a:r>
              <a:rPr lang="en-US" dirty="0">
                <a:solidFill>
                  <a:srgbClr val="00B050"/>
                </a:solidFill>
              </a:rPr>
              <a:t>Maria </a:t>
            </a:r>
            <a:r>
              <a:rPr lang="en-US" dirty="0" err="1"/>
              <a:t>kennt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Harris</a:t>
            </a:r>
            <a:r>
              <a:rPr lang="en-US" dirty="0"/>
              <a:t> 	(</a:t>
            </a:r>
            <a:r>
              <a:rPr lang="en-US" dirty="0" err="1"/>
              <a:t>Satzbedeutung</a:t>
            </a:r>
            <a:r>
              <a:rPr lang="en-US" dirty="0"/>
              <a:t>)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r>
              <a:rPr lang="en-US" b="1" dirty="0" err="1"/>
              <a:t>Vorsicht</a:t>
            </a:r>
            <a:r>
              <a:rPr lang="en-US" dirty="0"/>
              <a:t>! (2)d </a:t>
            </a:r>
            <a:r>
              <a:rPr lang="en-US" dirty="0" err="1"/>
              <a:t>ist</a:t>
            </a:r>
            <a:r>
              <a:rPr lang="en-US" dirty="0"/>
              <a:t> die </a:t>
            </a:r>
            <a:r>
              <a:rPr lang="en-US" dirty="0" err="1"/>
              <a:t>Darstellung</a:t>
            </a:r>
            <a:r>
              <a:rPr lang="en-US" dirty="0"/>
              <a:t> </a:t>
            </a:r>
            <a:r>
              <a:rPr lang="en-US" dirty="0" err="1"/>
              <a:t>ohne</a:t>
            </a:r>
            <a:r>
              <a:rPr lang="en-US" dirty="0"/>
              <a:t> </a:t>
            </a:r>
            <a:r>
              <a:rPr lang="en-US" dirty="0" err="1">
                <a:solidFill>
                  <a:srgbClr val="0066FF"/>
                </a:solidFill>
              </a:rPr>
              <a:t>Situationen</a:t>
            </a:r>
            <a:r>
              <a:rPr lang="en-US" dirty="0"/>
              <a:t>! </a:t>
            </a:r>
            <a:r>
              <a:rPr lang="en-US" dirty="0" err="1"/>
              <a:t>Eigentlich</a:t>
            </a:r>
            <a:r>
              <a:rPr lang="en-US" dirty="0"/>
              <a:t> </a:t>
            </a:r>
            <a:r>
              <a:rPr lang="en-US" dirty="0" err="1"/>
              <a:t>ergibt</a:t>
            </a:r>
            <a:r>
              <a:rPr lang="en-US" dirty="0"/>
              <a:t> die Derivation </a:t>
            </a:r>
            <a:r>
              <a:rPr lang="en-US" dirty="0" err="1"/>
              <a:t>folgendes</a:t>
            </a:r>
            <a:r>
              <a:rPr lang="en-US" dirty="0"/>
              <a:t>:</a:t>
            </a:r>
          </a:p>
          <a:p>
            <a:pPr>
              <a:spcBef>
                <a:spcPts val="6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de-DE" dirty="0"/>
              <a:t>(3)		</a:t>
            </a:r>
            <a:r>
              <a:rPr lang="en-US" dirty="0"/>
              <a:t></a:t>
            </a:r>
            <a:r>
              <a:rPr lang="de-DE" dirty="0"/>
              <a:t>[</a:t>
            </a:r>
            <a:r>
              <a:rPr lang="de-DE" baseline="-25000" dirty="0"/>
              <a:t>TP </a:t>
            </a:r>
            <a:r>
              <a:rPr lang="de-DE" dirty="0"/>
              <a:t>Maria Harris</a:t>
            </a:r>
            <a:r>
              <a:rPr lang="en-US" dirty="0"/>
              <a:t> </a:t>
            </a:r>
            <a:r>
              <a:rPr lang="de-DE" dirty="0"/>
              <a:t>kennt]</a:t>
            </a:r>
            <a:r>
              <a:rPr lang="en-US" dirty="0"/>
              <a:t></a:t>
            </a:r>
          </a:p>
          <a:p>
            <a:pPr>
              <a:spcBef>
                <a:spcPts val="600"/>
              </a:spcBef>
              <a:tabLst>
                <a:tab pos="747713" algn="l"/>
                <a:tab pos="1090613" algn="l"/>
                <a:tab pos="1371600" algn="l"/>
              </a:tabLst>
            </a:pPr>
            <a:r>
              <a:rPr lang="en-US" dirty="0"/>
              <a:t>		=	{</a:t>
            </a:r>
            <a:r>
              <a:rPr lang="en-US" dirty="0" err="1"/>
              <a:t>s|Maria</a:t>
            </a:r>
            <a:r>
              <a:rPr lang="en-US" dirty="0"/>
              <a:t> </a:t>
            </a:r>
            <a:r>
              <a:rPr lang="en-US" dirty="0" err="1"/>
              <a:t>kennt</a:t>
            </a:r>
            <a:r>
              <a:rPr lang="en-US" dirty="0"/>
              <a:t> Harris</a:t>
            </a:r>
            <a:r>
              <a:rPr lang="en-US" dirty="0">
                <a:solidFill>
                  <a:srgbClr val="0066FF"/>
                </a:solidFill>
              </a:rPr>
              <a:t> in s</a:t>
            </a:r>
            <a:r>
              <a:rPr lang="en-US" dirty="0"/>
              <a:t>}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1371600" algn="l"/>
              </a:tabLst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0CE473-1B2C-794C-8BEC-D1FF2773E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54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1E6949-7FD9-F2A4-66CC-7C30CAFCA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2135536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85F26-9752-E46B-967F-81EC7E9015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CDFA0-7063-0340-9BBB-26F4C47CA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Mengen und Funktionen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AB15E-0F22-24A0-D12D-9577B238A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AT" dirty="0"/>
              <a:t>Wir haben früher gesehen, dass man Mengen in Funktionen übersetzen kann. 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dirty="0"/>
              <a:t>Nehmen wir an, dass es in Situation s</a:t>
            </a:r>
            <a:r>
              <a:rPr lang="de-AT" baseline="-25000" dirty="0"/>
              <a:t>3 </a:t>
            </a:r>
            <a:r>
              <a:rPr lang="de-AT" dirty="0"/>
              <a:t>mit vier Individuen (Hans, Maria, Josef und Bea) Maria und Josef lachen.</a:t>
            </a:r>
            <a:r>
              <a:rPr lang="de-AT" baseline="-25000" dirty="0"/>
              <a:t> 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dirty="0"/>
              <a:t>Die beiden Darstellungen in (1) und (2) sind dann äquivalent.</a:t>
            </a:r>
          </a:p>
          <a:p>
            <a:pPr>
              <a:spcBef>
                <a:spcPts val="2000"/>
              </a:spcBef>
              <a:tabLst>
                <a:tab pos="682625" algn="l"/>
                <a:tab pos="747713" algn="l"/>
                <a:tab pos="1090613" algn="l"/>
                <a:tab pos="2062163" algn="l"/>
                <a:tab pos="269081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de-AT" dirty="0"/>
              <a:t>(1)		lachen in s</a:t>
            </a:r>
            <a:r>
              <a:rPr lang="de-AT" baseline="-25000" dirty="0"/>
              <a:t>3</a:t>
            </a:r>
            <a:r>
              <a:rPr lang="de-AT" dirty="0"/>
              <a:t>		=	{</a:t>
            </a:r>
            <a:r>
              <a:rPr lang="en-US" dirty="0" err="1">
                <a:solidFill>
                  <a:srgbClr val="FF0000"/>
                </a:solidFill>
              </a:rPr>
              <a:t>x</a:t>
            </a:r>
            <a:r>
              <a:rPr lang="en-US" dirty="0" err="1"/>
              <a:t>|x</a:t>
            </a:r>
            <a:r>
              <a:rPr lang="en-US" dirty="0"/>
              <a:t> </a:t>
            </a:r>
            <a:r>
              <a:rPr lang="de-AT" dirty="0"/>
              <a:t>lacht in s</a:t>
            </a:r>
            <a:r>
              <a:rPr lang="de-AT" baseline="-25000" dirty="0"/>
              <a:t>3</a:t>
            </a:r>
            <a:r>
              <a:rPr lang="de-AT" dirty="0"/>
              <a:t>} 	</a:t>
            </a:r>
          </a:p>
          <a:p>
            <a:pPr>
              <a:spcBef>
                <a:spcPts val="600"/>
              </a:spcBef>
              <a:tabLst>
                <a:tab pos="682625" algn="l"/>
                <a:tab pos="747713" algn="l"/>
                <a:tab pos="1090613" algn="l"/>
                <a:tab pos="2062163" algn="l"/>
                <a:tab pos="269081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de-AT" dirty="0"/>
              <a:t>						= 	{Maria, Josef}</a:t>
            </a:r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682625" algn="l"/>
                <a:tab pos="747713" algn="l"/>
                <a:tab pos="1090613" algn="l"/>
                <a:tab pos="2062163" algn="l"/>
                <a:tab pos="269081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en-US" dirty="0"/>
          </a:p>
          <a:p>
            <a:pPr defTabSz="674688">
              <a:spcBef>
                <a:spcPts val="0"/>
              </a:spcBef>
              <a:tabLst>
                <a:tab pos="682625" algn="l"/>
                <a:tab pos="747713" algn="l"/>
                <a:tab pos="1090613" algn="l"/>
                <a:tab pos="2062163" algn="l"/>
                <a:tab pos="269081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de-AT" dirty="0"/>
          </a:p>
          <a:p>
            <a:pPr defTabSz="674688">
              <a:spcBef>
                <a:spcPts val="0"/>
              </a:spcBef>
              <a:tabLst>
                <a:tab pos="682625" algn="l"/>
                <a:tab pos="747713" algn="l"/>
                <a:tab pos="1090613" algn="l"/>
                <a:tab pos="2062163" algn="l"/>
                <a:tab pos="269081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de-AT" dirty="0"/>
              <a:t>(2)	lachen in s</a:t>
            </a:r>
            <a:r>
              <a:rPr lang="de-AT" baseline="-25000" dirty="0"/>
              <a:t>3</a:t>
            </a:r>
            <a:r>
              <a:rPr lang="de-AT" dirty="0"/>
              <a:t>		=</a:t>
            </a:r>
          </a:p>
          <a:p>
            <a:pPr defTabSz="674688">
              <a:spcBef>
                <a:spcPts val="0"/>
              </a:spcBef>
              <a:tabLst>
                <a:tab pos="682625" algn="l"/>
                <a:tab pos="747713" algn="l"/>
                <a:tab pos="1090613" algn="l"/>
                <a:tab pos="2062163" algn="l"/>
                <a:tab pos="269081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de-AT" dirty="0">
              <a:sym typeface="WP IconicSymbolsA" panose="05010101010101010101" pitchFamily="2" charset="2"/>
            </a:endParaRPr>
          </a:p>
          <a:p>
            <a:pPr defTabSz="674688">
              <a:spcBef>
                <a:spcPts val="0"/>
              </a:spcBef>
              <a:tabLst>
                <a:tab pos="682625" algn="l"/>
                <a:tab pos="747713" algn="l"/>
                <a:tab pos="1090613" algn="l"/>
                <a:tab pos="206216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de-D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D48C70-E3C2-4885-A2E2-F45C146D9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DAED5F90-EF1B-49B5-BE47-AEA5AB1301ED}" type="slidenum">
              <a:rPr lang="de-DE" smtClean="0"/>
              <a:pPr lvl="1"/>
              <a:t>55</a:t>
            </a:fld>
            <a:endParaRPr lang="de-DE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6B998E6-7E48-BB14-6021-7C5C7A56C592}"/>
              </a:ext>
            </a:extLst>
          </p:cNvPr>
          <p:cNvGrpSpPr/>
          <p:nvPr/>
        </p:nvGrpSpPr>
        <p:grpSpPr>
          <a:xfrm>
            <a:off x="4191000" y="4768096"/>
            <a:ext cx="1999321" cy="1785104"/>
            <a:chOff x="5327645" y="4302202"/>
            <a:chExt cx="1999321" cy="2874926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86BF96E-63A6-8DAA-8259-95C4C1A184CA}"/>
                </a:ext>
              </a:extLst>
            </p:cNvPr>
            <p:cNvSpPr txBox="1"/>
            <p:nvPr/>
          </p:nvSpPr>
          <p:spPr>
            <a:xfrm>
              <a:off x="5495925" y="4302202"/>
              <a:ext cx="1831041" cy="28749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r>
                <a:rPr lang="de-DE" dirty="0"/>
                <a:t>Hans</a:t>
              </a:r>
              <a:r>
                <a:rPr lang="de-DE" sz="2200" baseline="-25000" dirty="0"/>
                <a:t>	</a:t>
              </a:r>
              <a:r>
                <a:rPr lang="de-DE" sz="2200" dirty="0">
                  <a:sym typeface="WP IconicSymbolsA" panose="05010101010101010101" pitchFamily="2" charset="2"/>
                </a:rPr>
                <a:t>	0</a:t>
              </a:r>
              <a:endParaRPr lang="de-DE" sz="2200" dirty="0"/>
            </a:p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r>
                <a:rPr lang="de-DE" dirty="0"/>
                <a:t>Maria	</a:t>
              </a:r>
              <a:r>
                <a:rPr lang="de-DE" sz="2200" dirty="0">
                  <a:sym typeface="WP IconicSymbolsA" panose="05010101010101010101" pitchFamily="2" charset="2"/>
                </a:rPr>
                <a:t> 	</a:t>
              </a:r>
              <a:r>
                <a:rPr lang="de-DE" sz="2200" dirty="0">
                  <a:solidFill>
                    <a:srgbClr val="0066FF"/>
                  </a:solidFill>
                  <a:sym typeface="WP IconicSymbolsA" panose="05010101010101010101" pitchFamily="2" charset="2"/>
                </a:rPr>
                <a:t>1</a:t>
              </a:r>
              <a:endParaRPr lang="de-DE" sz="2200" dirty="0">
                <a:solidFill>
                  <a:srgbClr val="0066FF"/>
                </a:solidFill>
              </a:endParaRPr>
            </a:p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r>
                <a:rPr lang="de-DE" dirty="0">
                  <a:sym typeface="WP IconicSymbolsA" panose="05010101010101010101" pitchFamily="2" charset="2"/>
                </a:rPr>
                <a:t>Josef</a:t>
              </a:r>
              <a:r>
                <a:rPr lang="de-DE" sz="2200" dirty="0">
                  <a:sym typeface="WP IconicSymbolsA" panose="05010101010101010101" pitchFamily="2" charset="2"/>
                </a:rPr>
                <a:t>	 	</a:t>
              </a:r>
              <a:r>
                <a:rPr lang="de-DE" sz="2200" dirty="0">
                  <a:solidFill>
                    <a:srgbClr val="0066FF"/>
                  </a:solidFill>
                  <a:sym typeface="WP IconicSymbolsA" panose="05010101010101010101" pitchFamily="2" charset="2"/>
                </a:rPr>
                <a:t>1</a:t>
              </a:r>
              <a:endParaRPr lang="de-DE" sz="2200" dirty="0">
                <a:solidFill>
                  <a:srgbClr val="0066FF"/>
                </a:solidFill>
              </a:endParaRPr>
            </a:p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r>
                <a:rPr lang="de-DE" dirty="0"/>
                <a:t>Bea</a:t>
              </a:r>
              <a:r>
                <a:rPr lang="de-DE" sz="2200" baseline="-25000" dirty="0"/>
                <a:t>	</a:t>
              </a:r>
              <a:r>
                <a:rPr lang="de-DE" sz="2200" dirty="0">
                  <a:sym typeface="WP IconicSymbolsA" panose="05010101010101010101" pitchFamily="2" charset="2"/>
                </a:rPr>
                <a:t>	0</a:t>
              </a:r>
              <a:endParaRPr lang="de-DE" sz="2200" dirty="0"/>
            </a:p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endParaRPr lang="de-DE" sz="2200" dirty="0"/>
            </a:p>
          </p:txBody>
        </p:sp>
        <p:sp>
          <p:nvSpPr>
            <p:cNvPr id="14" name="Double Bracket 13">
              <a:extLst>
                <a:ext uri="{FF2B5EF4-FFF2-40B4-BE49-F238E27FC236}">
                  <a16:creationId xmlns:a16="http://schemas.microsoft.com/office/drawing/2014/main" id="{8E2BD575-47EB-2248-6B64-37C3B558C220}"/>
                </a:ext>
              </a:extLst>
            </p:cNvPr>
            <p:cNvSpPr/>
            <p:nvPr/>
          </p:nvSpPr>
          <p:spPr>
            <a:xfrm>
              <a:off x="5327645" y="4302202"/>
              <a:ext cx="1846921" cy="2489212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883BCB-1573-654B-7B28-CE3B99923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4242981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6F27E-9756-9E2A-2CE2-32A80390E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275D4-3807-1E79-FA9F-F69FAF549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Denotionen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Funktionen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63D06-78D2-3EBF-58B4-52F97D1CD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AT" dirty="0"/>
              <a:t>(1) kann aber nicht der Lexikoneintrag von </a:t>
            </a:r>
            <a:r>
              <a:rPr lang="de-AT" i="1" dirty="0"/>
              <a:t>lachen</a:t>
            </a:r>
            <a:r>
              <a:rPr lang="de-AT" dirty="0"/>
              <a:t> sein -  Wenn man weiß, was </a:t>
            </a:r>
            <a:r>
              <a:rPr lang="de-AT" i="1" dirty="0"/>
              <a:t>lachen</a:t>
            </a:r>
            <a:r>
              <a:rPr lang="de-AT" dirty="0"/>
              <a:t> bedeutet, muss man nicht wissen, ob Hans oder Bea lachen.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AT" dirty="0"/>
          </a:p>
          <a:p>
            <a:pPr defTabSz="674688">
              <a:spcBef>
                <a:spcPts val="0"/>
              </a:spcBef>
              <a:tabLst>
                <a:tab pos="682625" algn="l"/>
                <a:tab pos="747713" algn="l"/>
                <a:tab pos="1090613" algn="l"/>
                <a:tab pos="2062163" algn="l"/>
                <a:tab pos="269081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de-AT" dirty="0"/>
              <a:t>(1)	lachen in s</a:t>
            </a:r>
            <a:r>
              <a:rPr lang="de-AT" baseline="-25000" dirty="0"/>
              <a:t>3</a:t>
            </a:r>
            <a:r>
              <a:rPr lang="de-AT" dirty="0"/>
              <a:t>		=</a:t>
            </a:r>
            <a:endParaRPr lang="de-AT" dirty="0">
              <a:sym typeface="WP IconicSymbolsA" panose="05010101010101010101" pitchFamily="2" charset="2"/>
            </a:endParaRPr>
          </a:p>
          <a:p>
            <a:pPr defTabSz="674688">
              <a:spcBef>
                <a:spcPts val="0"/>
              </a:spcBef>
              <a:tabLst>
                <a:tab pos="682625" algn="l"/>
                <a:tab pos="747713" algn="l"/>
                <a:tab pos="1090613" algn="l"/>
                <a:tab pos="2062163" algn="l"/>
                <a:tab pos="3030538" algn="l"/>
                <a:tab pos="3484563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de-DE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dirty="0"/>
              <a:t>Eine allgemeine Darstellung der Bedeutung von </a:t>
            </a:r>
            <a:r>
              <a:rPr lang="de-AT" i="1" dirty="0"/>
              <a:t>lachen</a:t>
            </a:r>
            <a:r>
              <a:rPr lang="de-AT" dirty="0"/>
              <a:t>:</a:t>
            </a:r>
            <a:endParaRPr lang="de-AT" i="1" dirty="0"/>
          </a:p>
          <a:p>
            <a:pPr>
              <a:spcBef>
                <a:spcPts val="1200"/>
              </a:spcBef>
              <a:tabLst>
                <a:tab pos="457200" algn="l"/>
                <a:tab pos="747713" algn="l"/>
                <a:tab pos="1090613" algn="l"/>
                <a:tab pos="1792288" algn="l"/>
                <a:tab pos="2239963" algn="l"/>
              </a:tabLst>
            </a:pPr>
            <a:r>
              <a:rPr lang="de-AT" dirty="0"/>
              <a:t>(2)		lacht	=	die Funktion f, so dass für jedes beliebige 					Individuum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de-AT" dirty="0"/>
              <a:t> und für jede Situation s gilt:</a:t>
            </a:r>
          </a:p>
          <a:p>
            <a:pPr defTabSz="404813">
              <a:spcBef>
                <a:spcPts val="0"/>
              </a:spcBef>
              <a:tabLst>
                <a:tab pos="457200" algn="l"/>
                <a:tab pos="747713" algn="l"/>
                <a:tab pos="1090613" algn="l"/>
                <a:tab pos="1792288" algn="l"/>
                <a:tab pos="2239963" algn="l"/>
              </a:tabLst>
            </a:pPr>
            <a:r>
              <a:rPr lang="de-AT" dirty="0"/>
              <a:t>					f(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de-AT" dirty="0"/>
              <a:t>) = 1 gdw. </a:t>
            </a:r>
            <a:r>
              <a:rPr lang="en-US" dirty="0">
                <a:solidFill>
                  <a:srgbClr val="FF0000"/>
                </a:solidFill>
              </a:rPr>
              <a:t>x </a:t>
            </a:r>
            <a:r>
              <a:rPr lang="en-US" dirty="0"/>
              <a:t>in s </a:t>
            </a:r>
            <a:r>
              <a:rPr lang="de-AT" dirty="0"/>
              <a:t>lacht.</a:t>
            </a:r>
          </a:p>
          <a:p>
            <a:pPr>
              <a:spcBef>
                <a:spcPts val="1200"/>
              </a:spcBef>
              <a:tabLst>
                <a:tab pos="457200" algn="l"/>
                <a:tab pos="747713" algn="l"/>
                <a:tab pos="1090613" algn="l"/>
                <a:tab pos="1792288" algn="l"/>
                <a:tab pos="2239963" algn="l"/>
              </a:tabLst>
            </a:pPr>
            <a:r>
              <a:rPr lang="de-AT" dirty="0"/>
              <a:t>(3)		lacht	=	die Funktion f, so dass für jedes beliebige 					Individuum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de-AT" dirty="0"/>
              <a:t> und für jede Situation s gilt:</a:t>
            </a:r>
          </a:p>
          <a:p>
            <a:pPr defTabSz="404813">
              <a:spcBef>
                <a:spcPts val="0"/>
              </a:spcBef>
              <a:tabLst>
                <a:tab pos="457200" algn="l"/>
                <a:tab pos="747713" algn="l"/>
                <a:tab pos="1090613" algn="l"/>
                <a:tab pos="1792288" algn="l"/>
                <a:tab pos="2239963" algn="l"/>
              </a:tabLst>
            </a:pPr>
            <a:r>
              <a:rPr lang="de-AT" dirty="0"/>
              <a:t>					f(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de-AT" dirty="0"/>
              <a:t>) = {s|</a:t>
            </a:r>
            <a:r>
              <a:rPr lang="en-US" dirty="0">
                <a:solidFill>
                  <a:srgbClr val="FF0000"/>
                </a:solidFill>
              </a:rPr>
              <a:t>x </a:t>
            </a:r>
            <a:r>
              <a:rPr lang="de-AT" dirty="0"/>
              <a:t>lacht in s}.</a:t>
            </a:r>
          </a:p>
          <a:p>
            <a:pPr defTabSz="404813">
              <a:spcBef>
                <a:spcPts val="0"/>
              </a:spcBef>
              <a:tabLst>
                <a:tab pos="457200" algn="l"/>
                <a:tab pos="747713" algn="l"/>
                <a:tab pos="1090613" algn="l"/>
                <a:tab pos="1792288" algn="l"/>
                <a:tab pos="2239963" algn="l"/>
              </a:tabLst>
            </a:pPr>
            <a:endParaRPr lang="de-AT" dirty="0"/>
          </a:p>
          <a:p>
            <a:pPr defTabSz="404813">
              <a:spcBef>
                <a:spcPts val="0"/>
              </a:spcBef>
              <a:tabLst>
                <a:tab pos="457200" algn="l"/>
                <a:tab pos="747713" algn="l"/>
                <a:tab pos="1090613" algn="l"/>
                <a:tab pos="1792288" algn="l"/>
                <a:tab pos="2239963" algn="l"/>
              </a:tabLst>
            </a:pPr>
            <a:endParaRPr lang="de-AT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EEFF6-A52E-1AB4-72D1-72EA6B52A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56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B05AFF-0D66-17D3-24D7-F0E25741D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CE20CC4-1C0F-C66C-954B-3E8993E9B2D1}"/>
              </a:ext>
            </a:extLst>
          </p:cNvPr>
          <p:cNvGrpSpPr/>
          <p:nvPr/>
        </p:nvGrpSpPr>
        <p:grpSpPr>
          <a:xfrm>
            <a:off x="3962400" y="1831235"/>
            <a:ext cx="1999321" cy="1622822"/>
            <a:chOff x="5327645" y="4302202"/>
            <a:chExt cx="1999321" cy="2874926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2585FF6-5BEF-E807-4FAD-0AB5715BD790}"/>
                </a:ext>
              </a:extLst>
            </p:cNvPr>
            <p:cNvSpPr txBox="1"/>
            <p:nvPr/>
          </p:nvSpPr>
          <p:spPr>
            <a:xfrm>
              <a:off x="5495925" y="4302202"/>
              <a:ext cx="1831041" cy="28749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r>
                <a:rPr lang="de-DE" dirty="0"/>
                <a:t>Hans</a:t>
              </a:r>
              <a:r>
                <a:rPr lang="de-DE" sz="2200" baseline="-25000" dirty="0"/>
                <a:t>	</a:t>
              </a:r>
              <a:r>
                <a:rPr lang="de-DE" sz="2200" dirty="0">
                  <a:sym typeface="WP IconicSymbolsA" panose="05010101010101010101" pitchFamily="2" charset="2"/>
                </a:rPr>
                <a:t>	0</a:t>
              </a:r>
              <a:endParaRPr lang="de-DE" sz="2200" dirty="0"/>
            </a:p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r>
                <a:rPr lang="de-DE" dirty="0"/>
                <a:t>Maria	</a:t>
              </a:r>
              <a:r>
                <a:rPr lang="de-DE" sz="2200" dirty="0">
                  <a:sym typeface="WP IconicSymbolsA" panose="05010101010101010101" pitchFamily="2" charset="2"/>
                </a:rPr>
                <a:t> 	</a:t>
              </a:r>
              <a:r>
                <a:rPr lang="de-DE" sz="2200" dirty="0">
                  <a:solidFill>
                    <a:srgbClr val="0066FF"/>
                  </a:solidFill>
                  <a:sym typeface="WP IconicSymbolsA" panose="05010101010101010101" pitchFamily="2" charset="2"/>
                </a:rPr>
                <a:t>1</a:t>
              </a:r>
              <a:endParaRPr lang="de-DE" sz="2200" dirty="0">
                <a:solidFill>
                  <a:srgbClr val="0066FF"/>
                </a:solidFill>
              </a:endParaRPr>
            </a:p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r>
                <a:rPr lang="de-DE" dirty="0">
                  <a:sym typeface="WP IconicSymbolsA" panose="05010101010101010101" pitchFamily="2" charset="2"/>
                </a:rPr>
                <a:t>Josef</a:t>
              </a:r>
              <a:r>
                <a:rPr lang="de-DE" sz="2200" dirty="0">
                  <a:sym typeface="WP IconicSymbolsA" panose="05010101010101010101" pitchFamily="2" charset="2"/>
                </a:rPr>
                <a:t>	 	</a:t>
              </a:r>
              <a:r>
                <a:rPr lang="de-DE" sz="2200" dirty="0">
                  <a:solidFill>
                    <a:srgbClr val="0066FF"/>
                  </a:solidFill>
                  <a:sym typeface="WP IconicSymbolsA" panose="05010101010101010101" pitchFamily="2" charset="2"/>
                </a:rPr>
                <a:t>1</a:t>
              </a:r>
              <a:endParaRPr lang="de-DE" sz="2200" dirty="0">
                <a:solidFill>
                  <a:srgbClr val="0066FF"/>
                </a:solidFill>
              </a:endParaRPr>
            </a:p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r>
                <a:rPr lang="de-DE" dirty="0"/>
                <a:t>Bea</a:t>
              </a:r>
              <a:r>
                <a:rPr lang="de-DE" sz="2200" baseline="-25000" dirty="0"/>
                <a:t>	</a:t>
              </a:r>
              <a:r>
                <a:rPr lang="de-DE" sz="2200" dirty="0">
                  <a:sym typeface="WP IconicSymbolsA" panose="05010101010101010101" pitchFamily="2" charset="2"/>
                </a:rPr>
                <a:t>	0</a:t>
              </a:r>
              <a:endParaRPr lang="de-DE" sz="2200" dirty="0"/>
            </a:p>
            <a:p>
              <a:pPr defTabSz="674688">
                <a:tabLst>
                  <a:tab pos="571500" algn="l"/>
                  <a:tab pos="747713" algn="l"/>
                  <a:tab pos="1090613" algn="l"/>
                  <a:tab pos="2062163" algn="l"/>
                  <a:tab pos="3030538" algn="l"/>
                  <a:tab pos="4859338" algn="l"/>
                  <a:tab pos="5540375" algn="l"/>
                </a:tabLst>
              </a:pPr>
              <a:endParaRPr lang="de-DE" sz="2200" dirty="0"/>
            </a:p>
          </p:txBody>
        </p:sp>
        <p:sp>
          <p:nvSpPr>
            <p:cNvPr id="9" name="Double Bracket 8">
              <a:extLst>
                <a:ext uri="{FF2B5EF4-FFF2-40B4-BE49-F238E27FC236}">
                  <a16:creationId xmlns:a16="http://schemas.microsoft.com/office/drawing/2014/main" id="{800505DE-1083-0A34-E137-5F6E959E0B86}"/>
                </a:ext>
              </a:extLst>
            </p:cNvPr>
            <p:cNvSpPr/>
            <p:nvPr/>
          </p:nvSpPr>
          <p:spPr>
            <a:xfrm>
              <a:off x="5327645" y="4302202"/>
              <a:ext cx="1846921" cy="2489212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093289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C370FA-4A00-8074-9565-F38AE4CD4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E5192-46F5-2350-F906-EE9B8AC51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Anwendung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6C9C8-9AC5-6456-C8B7-9DCE6F6A05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dirty="0"/>
              <a:t>Beispielderivation (Intension):</a:t>
            </a:r>
          </a:p>
          <a:p>
            <a:pPr defTabSz="404813">
              <a:spcBef>
                <a:spcPts val="2000"/>
              </a:spcBef>
            </a:pPr>
            <a:r>
              <a:rPr lang="de-AT" dirty="0"/>
              <a:t>(1)		a.	Maria lacht =	 </a:t>
            </a:r>
          </a:p>
          <a:p>
            <a:pPr defTabSz="404813">
              <a:spcBef>
                <a:spcPts val="1200"/>
              </a:spcBef>
            </a:pPr>
            <a:r>
              <a:rPr lang="de-AT" dirty="0"/>
              <a:t>		b.	=	lacht(Maria)				(Funktionale Applikation)</a:t>
            </a:r>
          </a:p>
          <a:p>
            <a:pPr defTabSz="404813">
              <a:spcBef>
                <a:spcPts val="2000"/>
              </a:spcBef>
            </a:pPr>
            <a:r>
              <a:rPr lang="de-AT" dirty="0"/>
              <a:t>		c.	=	die Funktion f, so dass für jedes beliebige 								Individuum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de-AT" dirty="0"/>
              <a:t> und für jede Situation s gilt:   (</a:t>
            </a:r>
            <a:r>
              <a:rPr lang="de-AT" dirty="0">
                <a:solidFill>
                  <a:srgbClr val="00B050"/>
                </a:solidFill>
              </a:rPr>
              <a:t>Maria</a:t>
            </a:r>
            <a:r>
              <a:rPr lang="de-AT" dirty="0"/>
              <a:t>) </a:t>
            </a:r>
          </a:p>
          <a:p>
            <a:pPr defTabSz="404813">
              <a:spcBef>
                <a:spcPts val="0"/>
              </a:spcBef>
            </a:pPr>
            <a:r>
              <a:rPr lang="de-AT" dirty="0"/>
              <a:t>					f(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de-AT" dirty="0"/>
              <a:t>) = {s|</a:t>
            </a:r>
            <a:r>
              <a:rPr lang="en-US" dirty="0">
                <a:solidFill>
                  <a:srgbClr val="FF0000"/>
                </a:solidFill>
              </a:rPr>
              <a:t>x </a:t>
            </a:r>
            <a:r>
              <a:rPr lang="de-AT" dirty="0"/>
              <a:t>lacht in s}.</a:t>
            </a:r>
          </a:p>
          <a:p>
            <a:pPr defTabSz="404813">
              <a:spcBef>
                <a:spcPts val="1200"/>
              </a:spcBef>
            </a:pPr>
            <a:r>
              <a:rPr lang="de-AT" dirty="0"/>
              <a:t>																	(Lexikon)</a:t>
            </a:r>
          </a:p>
          <a:p>
            <a:pPr defTabSz="404813">
              <a:spcBef>
                <a:spcPts val="2000"/>
              </a:spcBef>
            </a:pPr>
            <a:r>
              <a:rPr lang="de-AT" dirty="0"/>
              <a:t>		d.	 =	die Funktion f, so dass	</a:t>
            </a:r>
            <a:br>
              <a:rPr lang="de-AT" dirty="0"/>
            </a:br>
            <a:r>
              <a:rPr lang="de-AT" dirty="0"/>
              <a:t>					f(</a:t>
            </a:r>
            <a:r>
              <a:rPr lang="en-US" dirty="0">
                <a:solidFill>
                  <a:srgbClr val="FF0000"/>
                </a:solidFill>
              </a:rPr>
              <a:t>Maria</a:t>
            </a:r>
            <a:r>
              <a:rPr lang="de-AT" dirty="0"/>
              <a:t>) = {s|</a:t>
            </a:r>
            <a:r>
              <a:rPr lang="en-US" dirty="0">
                <a:solidFill>
                  <a:srgbClr val="FF0000"/>
                </a:solidFill>
              </a:rPr>
              <a:t>Maria </a:t>
            </a:r>
            <a:r>
              <a:rPr lang="de-AT" dirty="0"/>
              <a:t>lacht in s}</a:t>
            </a:r>
          </a:p>
          <a:p>
            <a:pPr defTabSz="404813">
              <a:spcBef>
                <a:spcPts val="1200"/>
              </a:spcBef>
            </a:pPr>
            <a:r>
              <a:rPr lang="de-AT" dirty="0"/>
              <a:t>		e.	 =	{s|</a:t>
            </a:r>
            <a:r>
              <a:rPr lang="en-US" dirty="0">
                <a:solidFill>
                  <a:srgbClr val="FF0000"/>
                </a:solidFill>
              </a:rPr>
              <a:t>Maria </a:t>
            </a:r>
            <a:r>
              <a:rPr lang="de-AT" dirty="0"/>
              <a:t>lacht in s}.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CC4A84-B88A-C8A9-32FC-3ABF6224E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F19A2A-FE82-9477-5DBF-E6E86B2E9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57</a:t>
            </a:fld>
            <a:endParaRPr lang="de-DE"/>
          </a:p>
        </p:txBody>
      </p:sp>
      <p:sp>
        <p:nvSpPr>
          <p:cNvPr id="6" name="Double Bracket 5">
            <a:extLst>
              <a:ext uri="{FF2B5EF4-FFF2-40B4-BE49-F238E27FC236}">
                <a16:creationId xmlns:a16="http://schemas.microsoft.com/office/drawing/2014/main" id="{DA65C8CF-C1C9-8D3E-73B5-6B562FC78B7A}"/>
              </a:ext>
            </a:extLst>
          </p:cNvPr>
          <p:cNvSpPr/>
          <p:nvPr/>
        </p:nvSpPr>
        <p:spPr>
          <a:xfrm>
            <a:off x="2043684" y="2741532"/>
            <a:ext cx="5347716" cy="1144668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708E83-168F-3DF0-1A48-65486858DA49}"/>
              </a:ext>
            </a:extLst>
          </p:cNvPr>
          <p:cNvSpPr/>
          <p:nvPr/>
        </p:nvSpPr>
        <p:spPr>
          <a:xfrm>
            <a:off x="3448250" y="4953000"/>
            <a:ext cx="2393058" cy="40163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endParaRPr lang="de-DE" sz="2400" b="1" i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878398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47F92-FDF8-C78F-2769-AA9FA9C73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C1377-B567-C714-E596-DAE2405FD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Anwendung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9C103-5794-23CB-BF3A-C8DC8A0E1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dirty="0"/>
              <a:t>Beispielderivation (Extension):</a:t>
            </a:r>
          </a:p>
          <a:p>
            <a:pPr defTabSz="404813">
              <a:spcBef>
                <a:spcPts val="2000"/>
              </a:spcBef>
            </a:pPr>
            <a:r>
              <a:rPr lang="de-AT" dirty="0"/>
              <a:t>(1)		Für jede Situation s gilt:	</a:t>
            </a:r>
          </a:p>
          <a:p>
            <a:pPr defTabSz="404813">
              <a:spcBef>
                <a:spcPts val="600"/>
              </a:spcBef>
            </a:pPr>
            <a:r>
              <a:rPr lang="de-AT" dirty="0"/>
              <a:t>		a.	Maria lacht in s = 1	gdw.	 </a:t>
            </a:r>
          </a:p>
          <a:p>
            <a:pPr defTabSz="404813">
              <a:spcBef>
                <a:spcPts val="1200"/>
              </a:spcBef>
            </a:pPr>
            <a:r>
              <a:rPr lang="de-AT" dirty="0"/>
              <a:t>		b.	lacht(Maria)	in s = 1		(Funktionale Applikation)</a:t>
            </a:r>
          </a:p>
          <a:p>
            <a:pPr defTabSz="404813">
              <a:spcBef>
                <a:spcPts val="2000"/>
              </a:spcBef>
            </a:pPr>
            <a:r>
              <a:rPr lang="de-AT" dirty="0"/>
              <a:t>		c.	=	die Funktion f, so dass für jedes											Individuum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de-AT" dirty="0"/>
              <a:t> und für jede Situation s:  (</a:t>
            </a:r>
            <a:r>
              <a:rPr lang="de-AT" dirty="0">
                <a:solidFill>
                  <a:srgbClr val="00B050"/>
                </a:solidFill>
              </a:rPr>
              <a:t>Maria</a:t>
            </a:r>
            <a:r>
              <a:rPr lang="de-AT" dirty="0"/>
              <a:t>) in s = 1</a:t>
            </a:r>
          </a:p>
          <a:p>
            <a:pPr defTabSz="404813">
              <a:spcBef>
                <a:spcPts val="0"/>
              </a:spcBef>
            </a:pPr>
            <a:r>
              <a:rPr lang="de-AT" dirty="0"/>
              <a:t>				f(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de-AT" dirty="0"/>
              <a:t>) in s = 1 gdw. </a:t>
            </a:r>
            <a:r>
              <a:rPr lang="en-US" dirty="0">
                <a:solidFill>
                  <a:srgbClr val="FF0000"/>
                </a:solidFill>
              </a:rPr>
              <a:t>x </a:t>
            </a:r>
            <a:r>
              <a:rPr lang="en-US" dirty="0"/>
              <a:t>in s </a:t>
            </a:r>
            <a:r>
              <a:rPr lang="en-US" dirty="0" err="1"/>
              <a:t>lacht</a:t>
            </a:r>
            <a:endParaRPr lang="de-AT" dirty="0"/>
          </a:p>
          <a:p>
            <a:pPr defTabSz="404813">
              <a:spcBef>
                <a:spcPts val="1200"/>
              </a:spcBef>
            </a:pPr>
            <a:r>
              <a:rPr lang="de-AT" dirty="0"/>
              <a:t>																	(Lexikon)</a:t>
            </a:r>
          </a:p>
          <a:p>
            <a:pPr defTabSz="404813">
              <a:spcBef>
                <a:spcPts val="0"/>
              </a:spcBef>
            </a:pPr>
            <a:r>
              <a:rPr lang="de-AT" dirty="0"/>
              <a:t>		d.	=	die Funktion f, so dass	</a:t>
            </a:r>
            <a:br>
              <a:rPr lang="de-AT" dirty="0"/>
            </a:br>
            <a:r>
              <a:rPr lang="de-AT" dirty="0"/>
              <a:t>				f(</a:t>
            </a:r>
            <a:r>
              <a:rPr lang="en-US" dirty="0">
                <a:solidFill>
                  <a:srgbClr val="FF0000"/>
                </a:solidFill>
              </a:rPr>
              <a:t>Maria</a:t>
            </a:r>
            <a:r>
              <a:rPr lang="de-AT" dirty="0"/>
              <a:t>) in s = 1 gdw. </a:t>
            </a:r>
            <a:r>
              <a:rPr lang="en-US" dirty="0">
                <a:solidFill>
                  <a:srgbClr val="FF0000"/>
                </a:solidFill>
              </a:rPr>
              <a:t> Maria </a:t>
            </a:r>
            <a:r>
              <a:rPr lang="en-US" dirty="0"/>
              <a:t>in s </a:t>
            </a:r>
            <a:r>
              <a:rPr lang="en-US" dirty="0" err="1"/>
              <a:t>lacht</a:t>
            </a:r>
            <a:endParaRPr lang="de-AT" dirty="0"/>
          </a:p>
          <a:p>
            <a:pPr defTabSz="404813">
              <a:spcBef>
                <a:spcPts val="1200"/>
              </a:spcBef>
            </a:pPr>
            <a:r>
              <a:rPr lang="de-AT" dirty="0"/>
              <a:t>		d.	=	1 gdw. </a:t>
            </a:r>
            <a:r>
              <a:rPr lang="en-US" dirty="0">
                <a:solidFill>
                  <a:srgbClr val="FF0000"/>
                </a:solidFill>
              </a:rPr>
              <a:t> Maria </a:t>
            </a:r>
            <a:r>
              <a:rPr lang="en-US" dirty="0"/>
              <a:t>in s </a:t>
            </a:r>
            <a:r>
              <a:rPr lang="en-US" dirty="0" err="1"/>
              <a:t>lacht</a:t>
            </a:r>
            <a:endParaRPr lang="de-AT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358A50-7D90-0751-3B42-CF82128BD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B03A7A-BDBC-CFE8-2591-3834C20D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58</a:t>
            </a:fld>
            <a:endParaRPr lang="de-DE"/>
          </a:p>
        </p:txBody>
      </p:sp>
      <p:sp>
        <p:nvSpPr>
          <p:cNvPr id="6" name="Double Bracket 5">
            <a:extLst>
              <a:ext uri="{FF2B5EF4-FFF2-40B4-BE49-F238E27FC236}">
                <a16:creationId xmlns:a16="http://schemas.microsoft.com/office/drawing/2014/main" id="{C002E658-915E-5303-E422-F356E21E8DCD}"/>
              </a:ext>
            </a:extLst>
          </p:cNvPr>
          <p:cNvSpPr/>
          <p:nvPr/>
        </p:nvSpPr>
        <p:spPr>
          <a:xfrm>
            <a:off x="2072640" y="3200400"/>
            <a:ext cx="4785360" cy="1144668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26284E-57EF-3484-DC60-693A082C541D}"/>
              </a:ext>
            </a:extLst>
          </p:cNvPr>
          <p:cNvSpPr/>
          <p:nvPr/>
        </p:nvSpPr>
        <p:spPr>
          <a:xfrm>
            <a:off x="3943150" y="5141712"/>
            <a:ext cx="2895600" cy="40163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endParaRPr lang="de-DE" sz="2400" b="1" i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75273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8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6BA63-1407-F68D-B528-841CE8225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7F0DD-372B-13C8-C084-BEC9D380D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Anwendung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24958-84D3-BEAA-7067-973CC252E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u="sng"/>
              <a:t>Ohne</a:t>
            </a:r>
            <a:r>
              <a:rPr lang="en-US"/>
              <a:t> Situationen: </a:t>
            </a:r>
            <a:r>
              <a:rPr lang="en-US" i="1"/>
              <a:t>lachen</a:t>
            </a:r>
            <a:r>
              <a:rPr lang="en-US"/>
              <a:t> ist eine Funktion von  </a:t>
            </a:r>
            <a:r>
              <a:rPr lang="en-US">
                <a:solidFill>
                  <a:srgbClr val="FF0000"/>
                </a:solidFill>
              </a:rPr>
              <a:t>Indivduen</a:t>
            </a:r>
            <a:r>
              <a:rPr lang="en-US"/>
              <a:t>  zu </a:t>
            </a:r>
            <a:r>
              <a:rPr lang="en-US">
                <a:solidFill>
                  <a:srgbClr val="0066FF"/>
                </a:solidFill>
              </a:rPr>
              <a:t>Wahrheitswerten</a:t>
            </a:r>
            <a:r>
              <a:rPr lang="en-US"/>
              <a:t> (= Extension von Sätzen):</a:t>
            </a:r>
          </a:p>
          <a:p>
            <a:pPr>
              <a:spcBef>
                <a:spcPts val="1200"/>
              </a:spcBef>
            </a:pPr>
            <a:r>
              <a:rPr lang="en-US"/>
              <a:t>(1)		</a:t>
            </a:r>
            <a:r>
              <a:rPr lang="de-AT"/>
              <a:t>lachen ist die Funktion f, so dass für jedes beliebige 			Individuum 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de-AT"/>
              <a:t> gilt: </a:t>
            </a:r>
          </a:p>
          <a:p>
            <a:r>
              <a:rPr lang="de-AT"/>
              <a:t>			f(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de-AT"/>
              <a:t>) =  </a:t>
            </a:r>
            <a:r>
              <a:rPr lang="de-AT">
                <a:solidFill>
                  <a:srgbClr val="0066FF"/>
                </a:solidFill>
              </a:rPr>
              <a:t>1</a:t>
            </a:r>
            <a:r>
              <a:rPr lang="de-AT"/>
              <a:t>  gdw. </a:t>
            </a:r>
            <a:r>
              <a:rPr lang="de-AT">
                <a:solidFill>
                  <a:srgbClr val="FF0000"/>
                </a:solidFill>
              </a:rPr>
              <a:t>x</a:t>
            </a:r>
            <a:r>
              <a:rPr lang="de-AT"/>
              <a:t> lacht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/>
              <a:t>Beispielderivation:</a:t>
            </a:r>
          </a:p>
          <a:p>
            <a:pPr defTabSz="404813">
              <a:spcBef>
                <a:spcPts val="1200"/>
              </a:spcBef>
            </a:pPr>
            <a:r>
              <a:rPr lang="de-AT"/>
              <a:t>(2)		a.	Maria lacht = 1 	gdw.	 </a:t>
            </a:r>
          </a:p>
          <a:p>
            <a:pPr defTabSz="404813">
              <a:spcBef>
                <a:spcPts val="1200"/>
              </a:spcBef>
            </a:pPr>
            <a:r>
              <a:rPr lang="de-AT"/>
              <a:t>		b.	lacht(Maria)	= 1			(Funktionale Applikation)</a:t>
            </a:r>
          </a:p>
          <a:p>
            <a:pPr defTabSz="404813">
              <a:spcBef>
                <a:spcPts val="1200"/>
              </a:spcBef>
            </a:pPr>
            <a:r>
              <a:rPr lang="de-AT"/>
              <a:t>		c.	=	die Funktion f, so dass für jedes										Individuum 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de-AT"/>
              <a:t>: f(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de-AT"/>
              <a:t>) = 1 gdw. </a:t>
            </a:r>
            <a:r>
              <a:rPr lang="en-US">
                <a:solidFill>
                  <a:srgbClr val="FF0000"/>
                </a:solidFill>
              </a:rPr>
              <a:t>x </a:t>
            </a:r>
            <a:r>
              <a:rPr lang="en-US"/>
              <a:t>lacht </a:t>
            </a:r>
            <a:r>
              <a:rPr lang="de-AT"/>
              <a:t>    (</a:t>
            </a:r>
            <a:r>
              <a:rPr lang="de-AT">
                <a:solidFill>
                  <a:srgbClr val="00B050"/>
                </a:solidFill>
              </a:rPr>
              <a:t>Maria</a:t>
            </a:r>
            <a:r>
              <a:rPr lang="de-AT"/>
              <a:t>) = 1 </a:t>
            </a:r>
          </a:p>
          <a:p>
            <a:pPr defTabSz="404813">
              <a:spcBef>
                <a:spcPts val="0"/>
              </a:spcBef>
            </a:pPr>
            <a:r>
              <a:rPr lang="de-AT"/>
              <a:t>	</a:t>
            </a:r>
          </a:p>
          <a:p>
            <a:pPr defTabSz="404813">
              <a:spcBef>
                <a:spcPts val="0"/>
              </a:spcBef>
            </a:pPr>
            <a:r>
              <a:rPr lang="de-AT"/>
              <a:t>		d.	=	1 gdw. </a:t>
            </a:r>
            <a:r>
              <a:rPr lang="en-US">
                <a:solidFill>
                  <a:srgbClr val="FF0000"/>
                </a:solidFill>
              </a:rPr>
              <a:t> Maria </a:t>
            </a:r>
            <a:r>
              <a:rPr lang="en-US"/>
              <a:t>lacht</a:t>
            </a:r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08FF2-0DBF-06F7-8956-D3B51232A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9C2F85-18AB-03E3-FC84-F665ABC8B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59</a:t>
            </a:fld>
            <a:endParaRPr lang="de-DE"/>
          </a:p>
        </p:txBody>
      </p:sp>
      <p:sp>
        <p:nvSpPr>
          <p:cNvPr id="6" name="Double Bracket 5">
            <a:extLst>
              <a:ext uri="{FF2B5EF4-FFF2-40B4-BE49-F238E27FC236}">
                <a16:creationId xmlns:a16="http://schemas.microsoft.com/office/drawing/2014/main" id="{2CE5490B-0861-8D54-6967-383F8E1616FD}"/>
              </a:ext>
            </a:extLst>
          </p:cNvPr>
          <p:cNvSpPr/>
          <p:nvPr/>
        </p:nvSpPr>
        <p:spPr>
          <a:xfrm>
            <a:off x="2126673" y="4626395"/>
            <a:ext cx="4350327" cy="860005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87F52B-BCA0-AFFC-50F3-4EAE0EA64E05}"/>
              </a:ext>
            </a:extLst>
          </p:cNvPr>
          <p:cNvSpPr/>
          <p:nvPr/>
        </p:nvSpPr>
        <p:spPr>
          <a:xfrm>
            <a:off x="4346866" y="5029200"/>
            <a:ext cx="1977734" cy="40163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endParaRPr lang="de-DE" sz="2400" b="1" i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81522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C36C8-C587-55AD-967F-31AC8FFE0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6E48F-11A1-0B82-8612-8CD7211DD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Extension und Intension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29C45-9132-BC35-95FB-89C781B51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/>
              <a:t>Die DP </a:t>
            </a:r>
            <a:r>
              <a:rPr lang="de-DE" i="1"/>
              <a:t>der Papst </a:t>
            </a:r>
            <a:r>
              <a:rPr lang="de-DE"/>
              <a:t>referiert in unterschiedlichen </a:t>
            </a:r>
            <a:r>
              <a:rPr lang="de-DE" b="1"/>
              <a:t>Situationen</a:t>
            </a:r>
            <a:r>
              <a:rPr lang="de-DE"/>
              <a:t> auf unterschiedliche Individuen: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 defTabSz="6746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2062163" algn="l"/>
                <a:tab pos="3030538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endParaRPr lang="de-AT"/>
          </a:p>
          <a:p>
            <a:pPr marL="342900" indent="-342900" defTabSz="6746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747713" algn="l"/>
                <a:tab pos="1090613" algn="l"/>
                <a:tab pos="2062163" algn="l"/>
                <a:tab pos="3030538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de-AT"/>
              <a:t>Weitere Beispiele: </a:t>
            </a:r>
          </a:p>
          <a:p>
            <a:pPr defTabSz="674688">
              <a:spcBef>
                <a:spcPts val="800"/>
              </a:spcBef>
              <a:tabLst>
                <a:tab pos="747713" algn="l"/>
                <a:tab pos="1090613" algn="l"/>
                <a:tab pos="2062163" algn="l"/>
                <a:tab pos="3030538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de-AT"/>
              <a:t>(2)	a.	das Buch (auf meinem Tisch) ist …</a:t>
            </a:r>
          </a:p>
          <a:p>
            <a:pPr defTabSz="674688">
              <a:tabLst>
                <a:tab pos="747713" algn="l"/>
                <a:tab pos="1090613" algn="l"/>
                <a:tab pos="2062163" algn="l"/>
                <a:tab pos="3030538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de-AT"/>
              <a:t>	b.	die Lösung (für das Problem) ist …</a:t>
            </a:r>
          </a:p>
          <a:p>
            <a:pPr defTabSz="674688">
              <a:tabLst>
                <a:tab pos="747713" algn="l"/>
                <a:tab pos="1090613" algn="l"/>
                <a:tab pos="2062163" algn="l"/>
                <a:tab pos="3030538" algn="l"/>
                <a:tab pos="4286250" algn="l"/>
                <a:tab pos="4572000" algn="l"/>
                <a:tab pos="4743450" algn="l"/>
                <a:tab pos="4857750" algn="l"/>
                <a:tab pos="5143500" algn="l"/>
                <a:tab pos="5540375" algn="l"/>
              </a:tabLst>
            </a:pPr>
            <a:r>
              <a:rPr lang="de-AT"/>
              <a:t>	c. 	der Präsident der USA ist …</a:t>
            </a:r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</a:pPr>
            <a:r>
              <a:rPr lang="de-DE"/>
              <a:t>Sprachlichen Ausdrücke besitzen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de-DE" sz="2400"/>
              <a:t>eine allgemeine, situations</a:t>
            </a:r>
            <a:r>
              <a:rPr lang="de-DE" sz="2400" u="sng"/>
              <a:t>un</a:t>
            </a:r>
            <a:r>
              <a:rPr lang="de-DE" sz="2400"/>
              <a:t>abhängige Bedeutung, </a:t>
            </a:r>
            <a:br>
              <a:rPr lang="de-DE" sz="2400"/>
            </a:br>
            <a:r>
              <a:rPr lang="de-DE" sz="2400"/>
              <a:t>die </a:t>
            </a:r>
            <a:r>
              <a:rPr lang="de-DE" sz="2400" b="1" i="1">
                <a:solidFill>
                  <a:srgbClr val="339966"/>
                </a:solidFill>
              </a:rPr>
              <a:t>Extension</a:t>
            </a:r>
            <a:r>
              <a:rPr lang="de-DE" sz="2400" b="1" i="1"/>
              <a:t> </a:t>
            </a:r>
            <a:r>
              <a:rPr lang="de-DE"/>
              <a:t>und</a:t>
            </a:r>
            <a:endParaRPr lang="de-DE" sz="2400" b="1" i="1"/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de-DE" sz="2400"/>
              <a:t>eine spezifische Bedeutung in einer Situation, die </a:t>
            </a:r>
            <a:r>
              <a:rPr lang="de-DE" sz="2400" b="1" i="1">
                <a:solidFill>
                  <a:srgbClr val="FF0000"/>
                </a:solidFill>
              </a:rPr>
              <a:t>Intension</a:t>
            </a:r>
            <a:r>
              <a:rPr lang="de-DE" sz="2400" b="1" i="1">
                <a:solidFill>
                  <a:srgbClr val="339966"/>
                </a:solidFill>
              </a:rPr>
              <a:t>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2BB490-7606-3384-C94A-7914D5B43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6</a:t>
            </a:fld>
            <a:endParaRPr lang="de-DE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3E7666A-78BA-F477-54A5-B15471C6EC5C}"/>
              </a:ext>
            </a:extLst>
          </p:cNvPr>
          <p:cNvGrpSpPr/>
          <p:nvPr/>
        </p:nvGrpSpPr>
        <p:grpSpPr>
          <a:xfrm>
            <a:off x="457200" y="1676400"/>
            <a:ext cx="7897906" cy="1107996"/>
            <a:chOff x="457200" y="1676400"/>
            <a:chExt cx="7897906" cy="1107996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3B0ABCE-E0A3-B9E0-18DE-9FF26EDF4E31}"/>
                </a:ext>
              </a:extLst>
            </p:cNvPr>
            <p:cNvSpPr txBox="1"/>
            <p:nvPr/>
          </p:nvSpPr>
          <p:spPr>
            <a:xfrm>
              <a:off x="457200" y="1676400"/>
              <a:ext cx="7897906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743200" algn="l"/>
                  <a:tab pos="3200400" algn="l"/>
                  <a:tab pos="3541713" algn="l"/>
                  <a:tab pos="3946525" algn="l"/>
                  <a:tab pos="4230688" algn="l"/>
                </a:tabLst>
              </a:pPr>
              <a:r>
                <a:rPr lang="de-DE" sz="2200" dirty="0">
                  <a:sym typeface="WP MathA" panose="05010101010101010101" pitchFamily="2" charset="2"/>
                </a:rPr>
                <a:t>								im Jahr 1945: Pius XII</a:t>
              </a:r>
            </a:p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743200" algn="l"/>
                  <a:tab pos="3200400" algn="l"/>
                  <a:tab pos="3541713" algn="l"/>
                  <a:tab pos="3946525" algn="l"/>
                  <a:tab pos="4230688" algn="l"/>
                </a:tabLst>
              </a:pPr>
              <a:r>
                <a:rPr lang="de-DE" sz="2200" dirty="0"/>
                <a:t>(1)		</a:t>
              </a:r>
              <a:r>
                <a:rPr lang="de-DE" sz="2200" dirty="0">
                  <a:sym typeface="WP MathA" panose="05010101010101010101" pitchFamily="2" charset="2"/>
                </a:rPr>
                <a:t>der Papst 			= 		im Jahr 1980: Johannes Paul II</a:t>
              </a:r>
            </a:p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743200" algn="l"/>
                  <a:tab pos="3200400" algn="l"/>
                  <a:tab pos="3541713" algn="l"/>
                  <a:tab pos="3946525" algn="l"/>
                  <a:tab pos="4230688" algn="l"/>
                </a:tabLst>
              </a:pPr>
              <a:r>
                <a:rPr lang="de-DE" sz="2200" dirty="0">
                  <a:sym typeface="WP MathA" panose="05010101010101010101" pitchFamily="2" charset="2"/>
                </a:rPr>
                <a:t>								im Jahr 2025: Leo XIV	</a:t>
              </a:r>
              <a:endParaRPr lang="de-DE" sz="2200" dirty="0"/>
            </a:p>
          </p:txBody>
        </p:sp>
        <p:sp>
          <p:nvSpPr>
            <p:cNvPr id="15" name="Double Bracket 14">
              <a:extLst>
                <a:ext uri="{FF2B5EF4-FFF2-40B4-BE49-F238E27FC236}">
                  <a16:creationId xmlns:a16="http://schemas.microsoft.com/office/drawing/2014/main" id="{64A9F70E-9DFE-901C-4176-0A0977FDEC68}"/>
                </a:ext>
              </a:extLst>
            </p:cNvPr>
            <p:cNvSpPr/>
            <p:nvPr/>
          </p:nvSpPr>
          <p:spPr>
            <a:xfrm>
              <a:off x="4343400" y="1712696"/>
              <a:ext cx="3733800" cy="1030504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2F987-FFFF-1B86-EFAE-8969C9BAD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1274439485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0600A-C4F0-5324-D202-92E1B839A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46732-7CA3-42B5-8D6F-529998387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Transitive </a:t>
            </a:r>
            <a:r>
              <a:rPr lang="en-US" dirty="0" err="1"/>
              <a:t>Prädikate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Funktionen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6D4A8-E47F-0BF7-0DFB-273E9F7F4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AT" dirty="0"/>
              <a:t>Erinnern wir uns daran, dass die Bedeutung von transitiven Prädikaten eine Menge ist, die eine Menge enthält:</a:t>
            </a:r>
          </a:p>
          <a:p>
            <a:pPr>
              <a:spcBef>
                <a:spcPts val="1200"/>
              </a:spcBef>
              <a:tabLst>
                <a:tab pos="457200" algn="l"/>
                <a:tab pos="747713" algn="l"/>
                <a:tab pos="1090613" algn="l"/>
                <a:tab pos="2151063" algn="l"/>
                <a:tab pos="2509838" algn="l"/>
              </a:tabLst>
            </a:pPr>
            <a:r>
              <a:rPr lang="de-AT" dirty="0"/>
              <a:t>(1) 		kennen 	=	</a:t>
            </a:r>
            <a:r>
              <a:rPr lang="en-US" dirty="0"/>
              <a:t>{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|{</a:t>
            </a:r>
            <a:r>
              <a:rPr lang="en-US" dirty="0" err="1">
                <a:solidFill>
                  <a:srgbClr val="00B050"/>
                </a:solidFill>
              </a:rPr>
              <a:t>y</a:t>
            </a:r>
            <a:r>
              <a:rPr lang="en-US" dirty="0" err="1"/>
              <a:t>|</a:t>
            </a:r>
            <a:r>
              <a:rPr lang="en-US" dirty="0" err="1">
                <a:solidFill>
                  <a:srgbClr val="00B050"/>
                </a:solidFill>
              </a:rPr>
              <a:t>y</a:t>
            </a:r>
            <a:r>
              <a:rPr lang="en-US" dirty="0"/>
              <a:t> </a:t>
            </a:r>
            <a:r>
              <a:rPr lang="en-US" dirty="0" err="1"/>
              <a:t>kennt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}} </a:t>
            </a:r>
          </a:p>
          <a:p>
            <a:pPr>
              <a:spcBef>
                <a:spcPts val="1200"/>
              </a:spcBef>
              <a:tabLst>
                <a:tab pos="457200" algn="l"/>
                <a:tab pos="747713" algn="l"/>
                <a:tab pos="1090613" algn="l"/>
                <a:tab pos="2151063" algn="l"/>
                <a:tab pos="2509838" algn="l"/>
              </a:tabLst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457200" algn="l"/>
                <a:tab pos="747713" algn="l"/>
                <a:tab pos="1090613" algn="l"/>
                <a:tab pos="2151063" algn="l"/>
                <a:tab pos="2509838" algn="l"/>
              </a:tabLst>
            </a:pPr>
            <a:r>
              <a:rPr lang="de-AT" dirty="0"/>
              <a:t>Auch diese Bedeutung kann als Funktion dargestellt werden. </a:t>
            </a:r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457200" algn="l"/>
                <a:tab pos="747713" algn="l"/>
                <a:tab pos="1090613" algn="l"/>
                <a:tab pos="2151063" algn="l"/>
                <a:tab pos="2509838" algn="l"/>
              </a:tabLst>
            </a:pPr>
            <a:endParaRPr lang="de-AT" dirty="0"/>
          </a:p>
          <a:p>
            <a:pPr>
              <a:tabLst>
                <a:tab pos="457200" algn="l"/>
                <a:tab pos="747713" algn="l"/>
                <a:tab pos="1090613" algn="l"/>
                <a:tab pos="2151063" algn="l"/>
                <a:tab pos="2509838" algn="l"/>
              </a:tabLst>
            </a:pPr>
            <a:r>
              <a:rPr lang="de-AT" dirty="0"/>
              <a:t>(2)		kennen 	=	die Funktion f, so dass für jedes beliebige 					Individuum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de-AT" dirty="0"/>
              <a:t> und für jede beliebige 						Situation s gilt: </a:t>
            </a:r>
          </a:p>
          <a:p>
            <a:pPr>
              <a:tabLst>
                <a:tab pos="457200" algn="l"/>
                <a:tab pos="747713" algn="l"/>
                <a:tab pos="1090613" algn="l"/>
                <a:tab pos="2151063" algn="l"/>
                <a:tab pos="2509838" algn="l"/>
              </a:tabLst>
            </a:pPr>
            <a:r>
              <a:rPr lang="de-AT" dirty="0"/>
              <a:t>						f(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de-AT" dirty="0"/>
              <a:t>) ist die Funktion g, so dass für jedes 						beliebige Individuum </a:t>
            </a:r>
            <a:r>
              <a:rPr lang="en-US" dirty="0">
                <a:solidFill>
                  <a:srgbClr val="00B050"/>
                </a:solidFill>
              </a:rPr>
              <a:t>y</a:t>
            </a:r>
            <a:r>
              <a:rPr lang="de-AT" dirty="0"/>
              <a:t> gilt: </a:t>
            </a:r>
          </a:p>
          <a:p>
            <a:pPr>
              <a:tabLst>
                <a:tab pos="457200" algn="l"/>
                <a:tab pos="747713" algn="l"/>
                <a:tab pos="1090613" algn="l"/>
                <a:tab pos="2151063" algn="l"/>
                <a:tab pos="2509838" algn="l"/>
              </a:tabLst>
            </a:pPr>
            <a:r>
              <a:rPr lang="de-AT" dirty="0"/>
              <a:t>						g(</a:t>
            </a:r>
            <a:r>
              <a:rPr lang="en-US" dirty="0">
                <a:solidFill>
                  <a:srgbClr val="00B050"/>
                </a:solidFill>
              </a:rPr>
              <a:t>y</a:t>
            </a:r>
            <a:r>
              <a:rPr lang="de-AT" dirty="0"/>
              <a:t>) = f(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de-AT" dirty="0"/>
              <a:t>)(</a:t>
            </a:r>
            <a:r>
              <a:rPr lang="en-US" dirty="0">
                <a:solidFill>
                  <a:srgbClr val="00B050"/>
                </a:solidFill>
              </a:rPr>
              <a:t>y</a:t>
            </a:r>
            <a:r>
              <a:rPr lang="de-AT" dirty="0"/>
              <a:t>) = 1 gdw </a:t>
            </a:r>
            <a:r>
              <a:rPr lang="en-US" dirty="0">
                <a:solidFill>
                  <a:srgbClr val="00B050"/>
                </a:solidFill>
              </a:rPr>
              <a:t>y</a:t>
            </a:r>
            <a:r>
              <a:rPr lang="de-AT" dirty="0"/>
              <a:t> in s </a:t>
            </a:r>
            <a:r>
              <a:rPr lang="en-US" dirty="0">
                <a:solidFill>
                  <a:srgbClr val="FF0000"/>
                </a:solidFill>
              </a:rPr>
              <a:t>x </a:t>
            </a:r>
            <a:r>
              <a:rPr lang="de-AT" dirty="0"/>
              <a:t>kennt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7200" algn="l"/>
                <a:tab pos="747713" algn="l"/>
                <a:tab pos="1090613" algn="l"/>
                <a:tab pos="2151063" algn="l"/>
                <a:tab pos="2509838" algn="l"/>
              </a:tabLst>
            </a:pPr>
            <a:r>
              <a:rPr lang="de-DE" dirty="0"/>
              <a:t>Anwendung: siehe Tafel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C30941-A502-6E51-9A00-9930B5809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60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2150D-166B-4243-1103-BD310249D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9359966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0C2FD-3E6D-23B2-2E8C-DE29852B3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6254F-A640-4689-1F10-79F9BF684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Extension und Intension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ED14C-F7F2-CCC8-C48E-9AE9980A7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dirty="0"/>
              <a:t>Die </a:t>
            </a:r>
            <a:r>
              <a:rPr lang="de-DE" sz="2400" dirty="0">
                <a:solidFill>
                  <a:srgbClr val="339966"/>
                </a:solidFill>
              </a:rPr>
              <a:t>Extension</a:t>
            </a:r>
            <a:r>
              <a:rPr lang="de-DE" sz="2400" b="1" i="1" dirty="0"/>
              <a:t> </a:t>
            </a:r>
            <a:r>
              <a:rPr lang="de-DE" dirty="0"/>
              <a:t>einer definiten DP ist das </a:t>
            </a:r>
            <a:r>
              <a:rPr lang="de-DE" b="1" dirty="0"/>
              <a:t>Individuum</a:t>
            </a:r>
            <a:r>
              <a:rPr lang="de-DE" dirty="0"/>
              <a:t>, auf welches die DP in dieser Situation referiert: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 dirty="0"/>
          </a:p>
          <a:p>
            <a:pPr defTabSz="941388">
              <a:spcBef>
                <a:spcPts val="0"/>
              </a:spcBef>
              <a:tabLst>
                <a:tab pos="342900" algn="l"/>
                <a:tab pos="747713" algn="l"/>
                <a:tab pos="1090613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r>
              <a:rPr lang="de-DE" dirty="0">
                <a:sym typeface="WP IconicSymbolsA" panose="05010101010101010101" pitchFamily="2" charset="2"/>
              </a:rPr>
              <a:t>(1)		In s</a:t>
            </a:r>
            <a:r>
              <a:rPr lang="de-DE" baseline="-25000" dirty="0">
                <a:sym typeface="WP IconicSymbolsA" panose="05010101010101010101" pitchFamily="2" charset="2"/>
              </a:rPr>
              <a:t>2</a:t>
            </a:r>
            <a:r>
              <a:rPr lang="de-DE" dirty="0">
                <a:sym typeface="WP IconicSymbolsA" panose="05010101010101010101" pitchFamily="2" charset="2"/>
              </a:rPr>
              <a:t>: 	</a:t>
            </a:r>
            <a:r>
              <a:rPr lang="en-US" dirty="0"/>
              <a:t>der Papst	=	</a:t>
            </a:r>
            <a:r>
              <a:rPr lang="de-DE" sz="2400" dirty="0">
                <a:sym typeface="WP MathA" panose="05010101010101010101" pitchFamily="2" charset="2"/>
              </a:rPr>
              <a:t>Johannes Paul II</a:t>
            </a:r>
            <a:endParaRPr lang="en-US" dirty="0"/>
          </a:p>
          <a:p>
            <a:pPr defTabSz="941388">
              <a:spcBef>
                <a:spcPts val="0"/>
              </a:spcBef>
              <a:tabLst>
                <a:tab pos="342900" algn="l"/>
                <a:tab pos="747713" algn="l"/>
                <a:tab pos="1090613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r>
              <a:rPr lang="de-DE" dirty="0">
                <a:sym typeface="WP IconicSymbolsA" panose="05010101010101010101" pitchFamily="2" charset="2"/>
              </a:rPr>
              <a:t>		In s</a:t>
            </a:r>
            <a:r>
              <a:rPr lang="de-DE" baseline="-25000" dirty="0">
                <a:sym typeface="WP IconicSymbolsA" panose="05010101010101010101" pitchFamily="2" charset="2"/>
              </a:rPr>
              <a:t>19</a:t>
            </a:r>
            <a:r>
              <a:rPr lang="de-DE" dirty="0">
                <a:sym typeface="WP IconicSymbolsA" panose="05010101010101010101" pitchFamily="2" charset="2"/>
              </a:rPr>
              <a:t>: 	</a:t>
            </a:r>
            <a:r>
              <a:rPr lang="en-US" dirty="0"/>
              <a:t>der Papst 	=	</a:t>
            </a:r>
            <a:r>
              <a:rPr lang="de-DE" dirty="0">
                <a:ea typeface="Segoe UI Symbol" panose="020B0502040204020203" pitchFamily="34" charset="0"/>
              </a:rPr>
              <a:t>Leo XIV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sz="2400" dirty="0"/>
              <a:t>Die </a:t>
            </a:r>
            <a:r>
              <a:rPr lang="de-DE" sz="2400" dirty="0">
                <a:solidFill>
                  <a:srgbClr val="FF0000"/>
                </a:solidFill>
              </a:rPr>
              <a:t>Intension</a:t>
            </a:r>
            <a:r>
              <a:rPr lang="de-DE" sz="2400" b="1" i="1" dirty="0"/>
              <a:t> </a:t>
            </a:r>
            <a:r>
              <a:rPr lang="de-DE" dirty="0"/>
              <a:t>einer definiten DP ist ein komplexeres semantisches Objekt.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sz="2400" dirty="0"/>
              <a:t>Die </a:t>
            </a:r>
            <a:r>
              <a:rPr lang="de-DE" sz="2400" dirty="0">
                <a:solidFill>
                  <a:srgbClr val="FF0000"/>
                </a:solidFill>
              </a:rPr>
              <a:t>Intension</a:t>
            </a:r>
            <a:r>
              <a:rPr lang="de-DE" sz="2400" b="1" i="1" dirty="0"/>
              <a:t> </a:t>
            </a:r>
            <a:r>
              <a:rPr lang="de-DE" dirty="0"/>
              <a:t>einer definiten DP ist jene </a:t>
            </a:r>
            <a:r>
              <a:rPr lang="de-DE" b="1" dirty="0"/>
              <a:t>Funktion</a:t>
            </a:r>
            <a:r>
              <a:rPr lang="el-GR" sz="2400" dirty="0"/>
              <a:t> </a:t>
            </a:r>
            <a:r>
              <a:rPr lang="en-US" sz="2000" dirty="0"/>
              <a:t>(</a:t>
            </a:r>
            <a:r>
              <a:rPr lang="el-GR" sz="2000" dirty="0"/>
              <a:t>συνάρτηση</a:t>
            </a:r>
            <a:r>
              <a:rPr lang="en-US" sz="2000" dirty="0"/>
              <a:t>)</a:t>
            </a:r>
            <a:r>
              <a:rPr lang="de-DE" dirty="0"/>
              <a:t>, die jeder Situation (s</a:t>
            </a:r>
            <a:r>
              <a:rPr lang="de-DE" baseline="-25000" dirty="0"/>
              <a:t>1945</a:t>
            </a:r>
            <a:r>
              <a:rPr lang="de-DE" dirty="0"/>
              <a:t>, etc…) genau das Individuum zuweist, auf das die DP in dieser Situation referiert.</a:t>
            </a:r>
            <a:endParaRPr lang="de-DE" sz="2400" b="1" i="1" dirty="0">
              <a:solidFill>
                <a:srgbClr val="339966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E3CF09-45BA-E542-C41B-C2CE735F1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7</a:t>
            </a:fld>
            <a:endParaRPr lang="de-DE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8F92CEF-0693-9C40-4B83-B054FC814BC0}"/>
              </a:ext>
            </a:extLst>
          </p:cNvPr>
          <p:cNvGrpSpPr/>
          <p:nvPr/>
        </p:nvGrpSpPr>
        <p:grpSpPr>
          <a:xfrm>
            <a:off x="457200" y="5292804"/>
            <a:ext cx="7897906" cy="1107996"/>
            <a:chOff x="457200" y="1863804"/>
            <a:chExt cx="7897906" cy="1107996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83BC121-FE65-7B58-64CA-95BF6E9702E7}"/>
                </a:ext>
              </a:extLst>
            </p:cNvPr>
            <p:cNvSpPr txBox="1"/>
            <p:nvPr/>
          </p:nvSpPr>
          <p:spPr>
            <a:xfrm>
              <a:off x="457200" y="1863804"/>
              <a:ext cx="7897906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743200" algn="l"/>
                  <a:tab pos="3200400" algn="l"/>
                  <a:tab pos="3541713" algn="l"/>
                  <a:tab pos="4230688" algn="l"/>
                  <a:tab pos="5081588" algn="l"/>
                  <a:tab pos="5543550" algn="l"/>
                </a:tabLst>
              </a:pPr>
              <a:r>
                <a:rPr lang="de-DE" sz="2200" dirty="0">
                  <a:sym typeface="WP MathA" panose="05010101010101010101" pitchFamily="2" charset="2"/>
                </a:rPr>
                <a:t>								s</a:t>
              </a:r>
              <a:r>
                <a:rPr lang="de-DE" sz="2200" baseline="-25000" dirty="0">
                  <a:sym typeface="WP MathA" panose="05010101010101010101" pitchFamily="2" charset="2"/>
                </a:rPr>
                <a:t>1945</a:t>
              </a:r>
              <a:r>
                <a:rPr lang="de-DE" sz="2200" dirty="0">
                  <a:sym typeface="WP MathA" panose="05010101010101010101" pitchFamily="2" charset="2"/>
                </a:rPr>
                <a:t>	</a:t>
              </a:r>
              <a:r>
                <a:rPr lang="de-DE" sz="2200" dirty="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	</a:t>
              </a:r>
              <a:r>
                <a:rPr lang="de-DE" sz="2200" dirty="0">
                  <a:sym typeface="WP MathA" panose="05010101010101010101" pitchFamily="2" charset="2"/>
                </a:rPr>
                <a:t>Pius XII</a:t>
              </a:r>
            </a:p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743200" algn="l"/>
                  <a:tab pos="3200400" algn="l"/>
                  <a:tab pos="3541713" algn="l"/>
                  <a:tab pos="4230688" algn="l"/>
                  <a:tab pos="5081588" algn="l"/>
                  <a:tab pos="5543550" algn="l"/>
                </a:tabLst>
              </a:pPr>
              <a:r>
                <a:rPr lang="de-DE" sz="2200" dirty="0"/>
                <a:t>(2)		</a:t>
              </a:r>
              <a:r>
                <a:rPr lang="de-DE" sz="2200" dirty="0">
                  <a:sym typeface="WP MathA" panose="05010101010101010101" pitchFamily="2" charset="2"/>
                </a:rPr>
                <a:t>der Papst 				= 	s</a:t>
              </a:r>
              <a:r>
                <a:rPr lang="de-DE" sz="2200" baseline="-25000" dirty="0">
                  <a:sym typeface="WP MathA" panose="05010101010101010101" pitchFamily="2" charset="2"/>
                </a:rPr>
                <a:t>1980</a:t>
              </a:r>
              <a:r>
                <a:rPr lang="de-DE" sz="2200" dirty="0">
                  <a:sym typeface="WP MathA" panose="05010101010101010101" pitchFamily="2" charset="2"/>
                </a:rPr>
                <a:t>	</a:t>
              </a:r>
              <a:r>
                <a:rPr lang="de-DE" sz="2200" dirty="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	</a:t>
              </a:r>
              <a:r>
                <a:rPr lang="de-DE" sz="2200" dirty="0">
                  <a:sym typeface="WP MathA" panose="05010101010101010101" pitchFamily="2" charset="2"/>
                </a:rPr>
                <a:t>Johannes Paul II</a:t>
              </a:r>
            </a:p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743200" algn="l"/>
                  <a:tab pos="3200400" algn="l"/>
                  <a:tab pos="3541713" algn="l"/>
                  <a:tab pos="4230688" algn="l"/>
                  <a:tab pos="5081588" algn="l"/>
                  <a:tab pos="5543550" algn="l"/>
                </a:tabLst>
              </a:pPr>
              <a:r>
                <a:rPr lang="de-DE" sz="2200" dirty="0">
                  <a:sym typeface="WP MathA" panose="05010101010101010101" pitchFamily="2" charset="2"/>
                </a:rPr>
                <a:t>								s</a:t>
              </a:r>
              <a:r>
                <a:rPr lang="de-DE" sz="2200" baseline="-25000" dirty="0">
                  <a:sym typeface="WP MathA" panose="05010101010101010101" pitchFamily="2" charset="2"/>
                </a:rPr>
                <a:t>2025</a:t>
              </a:r>
              <a:r>
                <a:rPr lang="de-DE" sz="2200" dirty="0">
                  <a:sym typeface="WP MathA" panose="05010101010101010101" pitchFamily="2" charset="2"/>
                </a:rPr>
                <a:t>	</a:t>
              </a:r>
              <a:r>
                <a:rPr lang="de-DE" sz="2200" dirty="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 	</a:t>
              </a:r>
              <a:r>
                <a:rPr lang="de-DE" sz="2200" dirty="0">
                  <a:latin typeface="+mj-lt"/>
                  <a:ea typeface="Segoe UI Symbol" panose="020B0502040204020203" pitchFamily="34" charset="0"/>
                  <a:sym typeface="WP MathA" panose="05010101010101010101" pitchFamily="2" charset="2"/>
                </a:rPr>
                <a:t>Leo XIV</a:t>
              </a:r>
              <a:r>
                <a:rPr lang="de-DE" sz="2200" dirty="0">
                  <a:sym typeface="WP MathA" panose="05010101010101010101" pitchFamily="2" charset="2"/>
                </a:rPr>
                <a:t>	</a:t>
              </a:r>
              <a:endParaRPr lang="de-DE" sz="2200" dirty="0"/>
            </a:p>
          </p:txBody>
        </p:sp>
        <p:sp>
          <p:nvSpPr>
            <p:cNvPr id="15" name="Double Bracket 14">
              <a:extLst>
                <a:ext uri="{FF2B5EF4-FFF2-40B4-BE49-F238E27FC236}">
                  <a16:creationId xmlns:a16="http://schemas.microsoft.com/office/drawing/2014/main" id="{5BCCD392-C847-F3CE-06F3-9B6004499365}"/>
                </a:ext>
              </a:extLst>
            </p:cNvPr>
            <p:cNvSpPr/>
            <p:nvPr/>
          </p:nvSpPr>
          <p:spPr>
            <a:xfrm>
              <a:off x="4557522" y="1905000"/>
              <a:ext cx="3595878" cy="1030504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834F9-9941-7212-100B-D1C4E6A7F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7693706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7C725-7A1B-71DC-C6DB-35D8399BB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74ADC-108C-B397-D6DD-12EC3E698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Exkurs: Funktionen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265B5-36AF-9E57-C83A-2D8DBCB43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578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dirty="0"/>
              <a:t>Stellen Sie sich eine Funktion vor, die zu einer Zahl 3 addiert.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 dirty="0"/>
              <a:t>Man kann Funktionen unterschiedlich schreiben, z.B. so: </a:t>
            </a:r>
          </a:p>
          <a:p>
            <a:pPr defTabSz="941388">
              <a:spcBef>
                <a:spcPts val="1200"/>
              </a:spcBef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r>
              <a:rPr lang="de-DE" dirty="0">
                <a:sym typeface="WP IconicSymbolsA" panose="05010101010101010101" pitchFamily="2" charset="2"/>
              </a:rPr>
              <a:t>(1)			f</a:t>
            </a:r>
            <a:r>
              <a:rPr lang="de-DE" baseline="-25000" dirty="0">
                <a:sym typeface="WP IconicSymbolsA" panose="05010101010101010101" pitchFamily="2" charset="2"/>
              </a:rPr>
              <a:t>+3 </a:t>
            </a:r>
            <a:r>
              <a:rPr lang="de-DE" dirty="0">
                <a:sym typeface="WP IconicSymbolsA" panose="05010101010101010101" pitchFamily="2" charset="2"/>
              </a:rPr>
              <a:t>(x)	=	x + 3</a:t>
            </a:r>
          </a:p>
          <a:p>
            <a:pPr defTabSz="941388">
              <a:spcBef>
                <a:spcPts val="0"/>
              </a:spcBef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 dirty="0">
              <a:sym typeface="WP IconicSymbolsA" panose="05010101010101010101" pitchFamily="2" charset="2"/>
            </a:endParaRPr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r>
              <a:rPr lang="de-DE" dirty="0">
                <a:sym typeface="WP IconicSymbolsA" panose="05010101010101010101" pitchFamily="2" charset="2"/>
              </a:rPr>
              <a:t>Angewendet auf eine natürliche Zahl, erhält man:</a:t>
            </a:r>
          </a:p>
          <a:p>
            <a:pPr defTabSz="941388">
              <a:spcBef>
                <a:spcPts val="1200"/>
              </a:spcBef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3889375" algn="l"/>
                <a:tab pos="4514850" algn="l"/>
                <a:tab pos="6002338" algn="l"/>
              </a:tabLst>
            </a:pPr>
            <a:r>
              <a:rPr lang="de-DE" dirty="0">
                <a:sym typeface="WP IconicSymbolsA" panose="05010101010101010101" pitchFamily="2" charset="2"/>
              </a:rPr>
              <a:t>(2)		a.	f</a:t>
            </a:r>
            <a:r>
              <a:rPr lang="de-DE" baseline="-25000" dirty="0">
                <a:sym typeface="WP IconicSymbolsA" panose="05010101010101010101" pitchFamily="2" charset="2"/>
              </a:rPr>
              <a:t>+3 </a:t>
            </a:r>
            <a:r>
              <a:rPr lang="de-DE" dirty="0">
                <a:sym typeface="WP IconicSymbolsA" panose="05010101010101010101" pitchFamily="2" charset="2"/>
              </a:rPr>
              <a:t>(1)	= 	</a:t>
            </a:r>
            <a:r>
              <a:rPr lang="de-DE" dirty="0">
                <a:solidFill>
                  <a:srgbClr val="FF0000"/>
                </a:solidFill>
                <a:sym typeface="WP IconicSymbolsA" panose="05010101010101010101" pitchFamily="2" charset="2"/>
              </a:rPr>
              <a:t>1</a:t>
            </a:r>
            <a:r>
              <a:rPr lang="de-DE" dirty="0">
                <a:sym typeface="WP IconicSymbolsA" panose="05010101010101010101" pitchFamily="2" charset="2"/>
              </a:rPr>
              <a:t> + 3	=	</a:t>
            </a:r>
            <a:r>
              <a:rPr lang="de-DE" dirty="0">
                <a:solidFill>
                  <a:srgbClr val="00B050"/>
                </a:solidFill>
                <a:sym typeface="WP IconicSymbolsA" panose="05010101010101010101" pitchFamily="2" charset="2"/>
              </a:rPr>
              <a:t>4</a:t>
            </a:r>
          </a:p>
          <a:p>
            <a:pPr defTabSz="941388">
              <a:spcBef>
                <a:spcPts val="0"/>
              </a:spcBef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3889375" algn="l"/>
                <a:tab pos="4514850" algn="l"/>
                <a:tab pos="6002338" algn="l"/>
              </a:tabLst>
            </a:pPr>
            <a:r>
              <a:rPr lang="de-DE" dirty="0">
                <a:sym typeface="WP IconicSymbolsA" panose="05010101010101010101" pitchFamily="2" charset="2"/>
              </a:rPr>
              <a:t>		b.	f</a:t>
            </a:r>
            <a:r>
              <a:rPr lang="de-DE" baseline="-25000" dirty="0">
                <a:sym typeface="WP IconicSymbolsA" panose="05010101010101010101" pitchFamily="2" charset="2"/>
              </a:rPr>
              <a:t>+3 </a:t>
            </a:r>
            <a:r>
              <a:rPr lang="de-DE" dirty="0">
                <a:sym typeface="WP IconicSymbolsA" panose="05010101010101010101" pitchFamily="2" charset="2"/>
              </a:rPr>
              <a:t>(2)	= 	</a:t>
            </a:r>
            <a:r>
              <a:rPr lang="de-DE" dirty="0">
                <a:solidFill>
                  <a:srgbClr val="FF0000"/>
                </a:solidFill>
                <a:sym typeface="WP IconicSymbolsA" panose="05010101010101010101" pitchFamily="2" charset="2"/>
              </a:rPr>
              <a:t>2</a:t>
            </a:r>
            <a:r>
              <a:rPr lang="de-DE" dirty="0">
                <a:sym typeface="WP IconicSymbolsA" panose="05010101010101010101" pitchFamily="2" charset="2"/>
              </a:rPr>
              <a:t> + 3	=	</a:t>
            </a:r>
            <a:r>
              <a:rPr lang="de-DE" dirty="0">
                <a:solidFill>
                  <a:srgbClr val="00B050"/>
                </a:solidFill>
                <a:sym typeface="WP IconicSymbolsA" panose="05010101010101010101" pitchFamily="2" charset="2"/>
              </a:rPr>
              <a:t>5</a:t>
            </a:r>
          </a:p>
          <a:p>
            <a:pPr defTabSz="941388">
              <a:spcBef>
                <a:spcPts val="0"/>
              </a:spcBef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3889375" algn="l"/>
                <a:tab pos="4514850" algn="l"/>
                <a:tab pos="6002338" algn="l"/>
              </a:tabLst>
            </a:pPr>
            <a:r>
              <a:rPr lang="de-DE" dirty="0">
                <a:sym typeface="WP IconicSymbolsA" panose="05010101010101010101" pitchFamily="2" charset="2"/>
              </a:rPr>
              <a:t>		c.	f</a:t>
            </a:r>
            <a:r>
              <a:rPr lang="de-DE" baseline="-25000" dirty="0">
                <a:sym typeface="WP IconicSymbolsA" panose="05010101010101010101" pitchFamily="2" charset="2"/>
              </a:rPr>
              <a:t>+3 </a:t>
            </a:r>
            <a:r>
              <a:rPr lang="de-DE" dirty="0">
                <a:sym typeface="WP IconicSymbolsA" panose="05010101010101010101" pitchFamily="2" charset="2"/>
              </a:rPr>
              <a:t>(2)	= 	</a:t>
            </a:r>
            <a:r>
              <a:rPr lang="de-DE" dirty="0">
                <a:solidFill>
                  <a:srgbClr val="FF0000"/>
                </a:solidFill>
                <a:sym typeface="WP IconicSymbolsA" panose="05010101010101010101" pitchFamily="2" charset="2"/>
              </a:rPr>
              <a:t>3</a:t>
            </a:r>
            <a:r>
              <a:rPr lang="de-DE" dirty="0">
                <a:sym typeface="WP IconicSymbolsA" panose="05010101010101010101" pitchFamily="2" charset="2"/>
              </a:rPr>
              <a:t> + 3	=	</a:t>
            </a:r>
            <a:r>
              <a:rPr lang="de-DE" dirty="0">
                <a:solidFill>
                  <a:srgbClr val="00B050"/>
                </a:solidFill>
                <a:sym typeface="WP IconicSymbolsA" panose="05010101010101010101" pitchFamily="2" charset="2"/>
              </a:rPr>
              <a:t>6</a:t>
            </a:r>
          </a:p>
          <a:p>
            <a:pPr defTabSz="941388">
              <a:spcBef>
                <a:spcPts val="0"/>
              </a:spcBef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 dirty="0">
              <a:sym typeface="WP IconicSymbolsA" panose="05010101010101010101" pitchFamily="2" charset="2"/>
            </a:endParaRPr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r>
              <a:rPr lang="de-DE" dirty="0"/>
              <a:t>Aber die selbe Funktionen kann auch als Tabelle notiert werden: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4AB0A9-FFA9-F3A7-B957-55FB5F33D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8</a:t>
            </a:fld>
            <a:endParaRPr lang="de-DE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E85B271-B769-BAE3-F173-E9C2ECEA60D1}"/>
              </a:ext>
            </a:extLst>
          </p:cNvPr>
          <p:cNvGrpSpPr/>
          <p:nvPr/>
        </p:nvGrpSpPr>
        <p:grpSpPr>
          <a:xfrm>
            <a:off x="381000" y="5200471"/>
            <a:ext cx="7897906" cy="1200329"/>
            <a:chOff x="407894" y="1863804"/>
            <a:chExt cx="7897906" cy="1200329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7D883E7-48BE-A9C6-6F2F-6900D79FFE8E}"/>
                </a:ext>
              </a:extLst>
            </p:cNvPr>
            <p:cNvSpPr txBox="1"/>
            <p:nvPr/>
          </p:nvSpPr>
          <p:spPr>
            <a:xfrm>
              <a:off x="407894" y="1863804"/>
              <a:ext cx="789790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686050" algn="l"/>
                  <a:tab pos="3032125" algn="l"/>
                  <a:tab pos="3946525" algn="l"/>
                  <a:tab pos="4572000" algn="l"/>
                  <a:tab pos="5081588" algn="l"/>
                  <a:tab pos="5543550" algn="l"/>
                </a:tabLst>
              </a:pPr>
              <a:r>
                <a:rPr lang="de-DE" sz="2200">
                  <a:sym typeface="WP MathA" panose="05010101010101010101" pitchFamily="2" charset="2"/>
                </a:rPr>
                <a:t>						</a:t>
              </a:r>
              <a:r>
                <a:rPr lang="de-DE" sz="2400">
                  <a:solidFill>
                    <a:srgbClr val="FF0000"/>
                  </a:solidFill>
                  <a:sym typeface="WP MathA" panose="05010101010101010101" pitchFamily="2" charset="2"/>
                </a:rPr>
                <a:t>1</a:t>
              </a:r>
              <a:r>
                <a:rPr lang="de-DE" sz="2400">
                  <a:sym typeface="WP MathA" panose="05010101010101010101" pitchFamily="2" charset="2"/>
                </a:rPr>
                <a:t>	</a:t>
              </a:r>
              <a:r>
                <a:rPr lang="de-DE" sz="240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</a:t>
              </a:r>
              <a:r>
                <a:rPr lang="de-DE" sz="2400">
                  <a:sym typeface="WP MathA" panose="05010101010101010101" pitchFamily="2" charset="2"/>
                </a:rPr>
                <a:t>	</a:t>
              </a:r>
              <a:r>
                <a:rPr lang="de-DE" sz="2400">
                  <a:solidFill>
                    <a:srgbClr val="00B050"/>
                  </a:solidFill>
                  <a:sym typeface="WP MathA" panose="05010101010101010101" pitchFamily="2" charset="2"/>
                </a:rPr>
                <a:t>4</a:t>
              </a:r>
            </a:p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686050" algn="l"/>
                  <a:tab pos="3032125" algn="l"/>
                  <a:tab pos="3946525" algn="l"/>
                  <a:tab pos="4572000" algn="l"/>
                  <a:tab pos="5081588" algn="l"/>
                  <a:tab pos="5543550" algn="l"/>
                </a:tabLst>
              </a:pPr>
              <a:r>
                <a:rPr lang="de-DE" sz="2400"/>
                <a:t>(3)		</a:t>
              </a:r>
              <a:r>
                <a:rPr lang="de-DE" sz="2400">
                  <a:sym typeface="WP IconicSymbolsA" panose="05010101010101010101" pitchFamily="2" charset="2"/>
                </a:rPr>
                <a:t> 	f</a:t>
              </a:r>
              <a:r>
                <a:rPr lang="de-DE" sz="2400" baseline="-25000">
                  <a:sym typeface="WP IconicSymbolsA" panose="05010101010101010101" pitchFamily="2" charset="2"/>
                </a:rPr>
                <a:t>+3</a:t>
              </a:r>
              <a:r>
                <a:rPr lang="de-DE" sz="2400">
                  <a:sym typeface="WP IconicSymbolsA" panose="05010101010101010101" pitchFamily="2" charset="2"/>
                </a:rPr>
                <a:t> (x)     	</a:t>
              </a:r>
              <a:r>
                <a:rPr lang="de-DE" sz="2400">
                  <a:sym typeface="WP MathA" panose="05010101010101010101" pitchFamily="2" charset="2"/>
                </a:rPr>
                <a:t>= 		</a:t>
              </a:r>
              <a:r>
                <a:rPr lang="de-DE" sz="2400">
                  <a:solidFill>
                    <a:srgbClr val="FF0000"/>
                  </a:solidFill>
                  <a:sym typeface="WP MathA" panose="05010101010101010101" pitchFamily="2" charset="2"/>
                </a:rPr>
                <a:t>2</a:t>
              </a:r>
              <a:r>
                <a:rPr lang="de-DE" sz="2400">
                  <a:sym typeface="WP MathA" panose="05010101010101010101" pitchFamily="2" charset="2"/>
                </a:rPr>
                <a:t>	</a:t>
              </a:r>
              <a:r>
                <a:rPr lang="de-DE" sz="240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 </a:t>
              </a:r>
              <a:r>
                <a:rPr lang="de-DE" sz="2400">
                  <a:sym typeface="WP MathA" panose="05010101010101010101" pitchFamily="2" charset="2"/>
                </a:rPr>
                <a:t>	</a:t>
              </a:r>
              <a:r>
                <a:rPr lang="de-DE" sz="2400">
                  <a:solidFill>
                    <a:srgbClr val="00B050"/>
                  </a:solidFill>
                  <a:sym typeface="WP MathA" panose="05010101010101010101" pitchFamily="2" charset="2"/>
                </a:rPr>
                <a:t>5</a:t>
              </a:r>
            </a:p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686050" algn="l"/>
                  <a:tab pos="3032125" algn="l"/>
                  <a:tab pos="3946525" algn="l"/>
                  <a:tab pos="4572000" algn="l"/>
                  <a:tab pos="5081588" algn="l"/>
                  <a:tab pos="5543550" algn="l"/>
                </a:tabLst>
              </a:pPr>
              <a:r>
                <a:rPr lang="de-DE" sz="2400">
                  <a:sym typeface="WP MathA" panose="05010101010101010101" pitchFamily="2" charset="2"/>
                </a:rPr>
                <a:t>						</a:t>
              </a:r>
              <a:r>
                <a:rPr lang="de-DE" sz="2400">
                  <a:solidFill>
                    <a:srgbClr val="FF0000"/>
                  </a:solidFill>
                  <a:sym typeface="WP MathA" panose="05010101010101010101" pitchFamily="2" charset="2"/>
                </a:rPr>
                <a:t>3</a:t>
              </a:r>
              <a:r>
                <a:rPr lang="de-DE" sz="2400">
                  <a:sym typeface="WP MathA" panose="05010101010101010101" pitchFamily="2" charset="2"/>
                </a:rPr>
                <a:t>	</a:t>
              </a:r>
              <a:r>
                <a:rPr lang="de-DE" sz="240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 </a:t>
              </a:r>
              <a:r>
                <a:rPr lang="de-DE" sz="2400">
                  <a:sym typeface="WP MathA" panose="05010101010101010101" pitchFamily="2" charset="2"/>
                </a:rPr>
                <a:t>	</a:t>
              </a:r>
              <a:r>
                <a:rPr lang="de-DE" sz="2400">
                  <a:solidFill>
                    <a:srgbClr val="00B050"/>
                  </a:solidFill>
                  <a:sym typeface="WP MathA" panose="05010101010101010101" pitchFamily="2" charset="2"/>
                </a:rPr>
                <a:t>6</a:t>
              </a:r>
              <a:endParaRPr lang="de-DE" sz="2400">
                <a:solidFill>
                  <a:srgbClr val="00B050"/>
                </a:solidFill>
              </a:endParaRPr>
            </a:p>
          </p:txBody>
        </p:sp>
        <p:sp>
          <p:nvSpPr>
            <p:cNvPr id="15" name="Double Bracket 14">
              <a:extLst>
                <a:ext uri="{FF2B5EF4-FFF2-40B4-BE49-F238E27FC236}">
                  <a16:creationId xmlns:a16="http://schemas.microsoft.com/office/drawing/2014/main" id="{5C9E5640-F8BD-26FB-6487-B77AC7C81751}"/>
                </a:ext>
              </a:extLst>
            </p:cNvPr>
            <p:cNvSpPr/>
            <p:nvPr/>
          </p:nvSpPr>
          <p:spPr>
            <a:xfrm>
              <a:off x="3303494" y="1930579"/>
              <a:ext cx="2232757" cy="1133554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C929F7-B6ED-AFA2-2500-80DBE3C07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3728824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30EF5-851F-AB55-9C35-A5AB1C784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1EB84-E41B-9BCB-AC2D-F0C27236F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Exkurs: Funktionen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59480-EF1F-4A6B-5716-C9544EF5F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257800"/>
          </a:xfrm>
        </p:spPr>
        <p:txBody>
          <a:bodyPr/>
          <a:lstStyle/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r>
              <a:rPr lang="de-DE"/>
              <a:t>Notation einer mathematische Funktionen als Tabelle:</a:t>
            </a:r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r>
              <a:rPr lang="de-DE"/>
              <a:t>Genau die selbe Form haben wir bei der Darstellung der </a:t>
            </a:r>
            <a:r>
              <a:rPr lang="de-DE" b="1"/>
              <a:t>Intension</a:t>
            </a:r>
            <a:r>
              <a:rPr lang="de-DE"/>
              <a:t> von definiten DPs vewendet:</a:t>
            </a:r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r>
              <a:rPr lang="de-DE"/>
              <a:t>Der Unterschied zwischen (1) und (2) liegt nur in den Objekten</a:t>
            </a:r>
          </a:p>
          <a:p>
            <a:pPr marL="1085850" lvl="1" indent="-342900" defTabSz="941388">
              <a:spcBef>
                <a:spcPts val="400"/>
              </a:spcBef>
              <a:buFont typeface="Courier New" panose="02070309020205020404" pitchFamily="49" charset="0"/>
              <a:buChar char="o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r>
              <a:rPr lang="de-DE" sz="2400"/>
              <a:t>auf welche die Funktion </a:t>
            </a:r>
            <a:r>
              <a:rPr lang="de-DE" sz="2400">
                <a:solidFill>
                  <a:srgbClr val="FF0000"/>
                </a:solidFill>
              </a:rPr>
              <a:t>appliziert</a:t>
            </a:r>
            <a:r>
              <a:rPr lang="de-DE" sz="2400"/>
              <a:t> </a:t>
            </a:r>
            <a:r>
              <a:rPr lang="de-DE" sz="2000"/>
              <a:t>(Zahlen vs. Situationen)</a:t>
            </a:r>
          </a:p>
          <a:p>
            <a:pPr marL="1085850" lvl="1" indent="-342900" defTabSz="941388">
              <a:spcBef>
                <a:spcPts val="400"/>
              </a:spcBef>
              <a:buFont typeface="Courier New" panose="02070309020205020404" pitchFamily="49" charset="0"/>
              <a:buChar char="o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r>
              <a:rPr lang="de-DE" sz="2400"/>
              <a:t>die das </a:t>
            </a:r>
            <a:r>
              <a:rPr lang="de-DE" sz="2400">
                <a:solidFill>
                  <a:srgbClr val="00B050"/>
                </a:solidFill>
              </a:rPr>
              <a:t>Resultat</a:t>
            </a:r>
            <a:r>
              <a:rPr lang="de-DE" sz="2400"/>
              <a:t> der Funktion bilden </a:t>
            </a:r>
            <a:r>
              <a:rPr lang="de-DE" sz="2000"/>
              <a:t>(Zahlen vs. Individuen)</a:t>
            </a:r>
            <a:endParaRPr lang="de-DE" sz="2400"/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  <a:p>
            <a:pPr marL="342900" indent="-342900" defTabSz="941388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747713" algn="l"/>
                <a:tab pos="1260475" algn="l"/>
                <a:tab pos="1882775" algn="l"/>
                <a:tab pos="2401888" algn="l"/>
                <a:tab pos="2971800" algn="l"/>
                <a:tab pos="3200400" algn="l"/>
                <a:tab pos="3541713" algn="l"/>
                <a:tab pos="4230688" algn="l"/>
                <a:tab pos="5029200" algn="l"/>
                <a:tab pos="6002338" algn="l"/>
              </a:tabLst>
            </a:pPr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5E6BD6-A87C-36BE-782F-D21670D58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9</a:t>
            </a:fld>
            <a:endParaRPr lang="de-DE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9B60352-7B5A-F6E2-0F94-439B5D976469}"/>
              </a:ext>
            </a:extLst>
          </p:cNvPr>
          <p:cNvGrpSpPr/>
          <p:nvPr/>
        </p:nvGrpSpPr>
        <p:grpSpPr>
          <a:xfrm>
            <a:off x="407894" y="1524000"/>
            <a:ext cx="7897906" cy="1200329"/>
            <a:chOff x="407894" y="1847671"/>
            <a:chExt cx="7897906" cy="1200329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4392D96-DEFB-E1C7-19D6-B900E726D158}"/>
                </a:ext>
              </a:extLst>
            </p:cNvPr>
            <p:cNvSpPr txBox="1"/>
            <p:nvPr/>
          </p:nvSpPr>
          <p:spPr>
            <a:xfrm>
              <a:off x="407894" y="1847671"/>
              <a:ext cx="789790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686050" algn="l"/>
                  <a:tab pos="3032125" algn="l"/>
                  <a:tab pos="3600450" algn="l"/>
                  <a:tab pos="4283075" algn="l"/>
                  <a:tab pos="5081588" algn="l"/>
                  <a:tab pos="5543550" algn="l"/>
                </a:tabLst>
              </a:pPr>
              <a:r>
                <a:rPr lang="de-DE" sz="2200">
                  <a:sym typeface="WP MathA" panose="05010101010101010101" pitchFamily="2" charset="2"/>
                </a:rPr>
                <a:t>						</a:t>
              </a:r>
              <a:r>
                <a:rPr lang="de-DE" sz="2400">
                  <a:sym typeface="WP MathA" panose="05010101010101010101" pitchFamily="2" charset="2"/>
                </a:rPr>
                <a:t>1	</a:t>
              </a:r>
              <a:r>
                <a:rPr lang="de-DE" sz="240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</a:t>
              </a:r>
              <a:r>
                <a:rPr lang="de-DE" sz="2400">
                  <a:sym typeface="WP MathA" panose="05010101010101010101" pitchFamily="2" charset="2"/>
                </a:rPr>
                <a:t>	4</a:t>
              </a:r>
            </a:p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686050" algn="l"/>
                  <a:tab pos="3032125" algn="l"/>
                  <a:tab pos="3600450" algn="l"/>
                  <a:tab pos="4283075" algn="l"/>
                  <a:tab pos="5081588" algn="l"/>
                  <a:tab pos="5543550" algn="l"/>
                </a:tabLst>
              </a:pPr>
              <a:r>
                <a:rPr lang="de-DE" sz="2400"/>
                <a:t>(1)		</a:t>
              </a:r>
              <a:r>
                <a:rPr lang="de-DE" sz="2400">
                  <a:sym typeface="WP IconicSymbolsA" panose="05010101010101010101" pitchFamily="2" charset="2"/>
                </a:rPr>
                <a:t> 	f</a:t>
              </a:r>
              <a:r>
                <a:rPr lang="de-DE" sz="2400" baseline="-25000">
                  <a:sym typeface="WP IconicSymbolsA" panose="05010101010101010101" pitchFamily="2" charset="2"/>
                </a:rPr>
                <a:t>+3</a:t>
              </a:r>
              <a:r>
                <a:rPr lang="de-DE" sz="2400">
                  <a:sym typeface="WP IconicSymbolsA" panose="05010101010101010101" pitchFamily="2" charset="2"/>
                </a:rPr>
                <a:t> (x)      </a:t>
              </a:r>
              <a:r>
                <a:rPr lang="de-DE" sz="2400">
                  <a:sym typeface="WP MathA" panose="05010101010101010101" pitchFamily="2" charset="2"/>
                </a:rPr>
                <a:t>= 		2	</a:t>
              </a:r>
              <a:r>
                <a:rPr lang="de-DE" sz="240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 </a:t>
              </a:r>
              <a:r>
                <a:rPr lang="de-DE" sz="2400">
                  <a:sym typeface="WP MathA" panose="05010101010101010101" pitchFamily="2" charset="2"/>
                </a:rPr>
                <a:t>	5</a:t>
              </a:r>
            </a:p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686050" algn="l"/>
                  <a:tab pos="3032125" algn="l"/>
                  <a:tab pos="3600450" algn="l"/>
                  <a:tab pos="4283075" algn="l"/>
                  <a:tab pos="5081588" algn="l"/>
                  <a:tab pos="5543550" algn="l"/>
                </a:tabLst>
              </a:pPr>
              <a:r>
                <a:rPr lang="de-DE" sz="2400">
                  <a:sym typeface="WP MathA" panose="05010101010101010101" pitchFamily="2" charset="2"/>
                </a:rPr>
                <a:t>						3	</a:t>
              </a:r>
              <a:r>
                <a:rPr lang="de-DE" sz="240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 </a:t>
              </a:r>
              <a:r>
                <a:rPr lang="de-DE" sz="2400">
                  <a:sym typeface="WP MathA" panose="05010101010101010101" pitchFamily="2" charset="2"/>
                </a:rPr>
                <a:t>	6</a:t>
              </a:r>
              <a:endParaRPr lang="de-DE" sz="2400"/>
            </a:p>
          </p:txBody>
        </p:sp>
        <p:sp>
          <p:nvSpPr>
            <p:cNvPr id="15" name="Double Bracket 14">
              <a:extLst>
                <a:ext uri="{FF2B5EF4-FFF2-40B4-BE49-F238E27FC236}">
                  <a16:creationId xmlns:a16="http://schemas.microsoft.com/office/drawing/2014/main" id="{4B4DC280-0103-FCEA-7BB7-23675A774D17}"/>
                </a:ext>
              </a:extLst>
            </p:cNvPr>
            <p:cNvSpPr/>
            <p:nvPr/>
          </p:nvSpPr>
          <p:spPr>
            <a:xfrm>
              <a:off x="3124200" y="1895575"/>
              <a:ext cx="3657599" cy="1133554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6B9C36F-E578-F502-1076-591984653AF6}"/>
              </a:ext>
            </a:extLst>
          </p:cNvPr>
          <p:cNvGrpSpPr/>
          <p:nvPr/>
        </p:nvGrpSpPr>
        <p:grpSpPr>
          <a:xfrm>
            <a:off x="381000" y="3676471"/>
            <a:ext cx="7897907" cy="1276529"/>
            <a:chOff x="381000" y="3918926"/>
            <a:chExt cx="7897907" cy="1276529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B84DA18-7237-17E6-A6B3-42A223E7F97F}"/>
                </a:ext>
              </a:extLst>
            </p:cNvPr>
            <p:cNvSpPr txBox="1"/>
            <p:nvPr/>
          </p:nvSpPr>
          <p:spPr>
            <a:xfrm>
              <a:off x="381000" y="3918926"/>
              <a:ext cx="789790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800350" algn="l"/>
                  <a:tab pos="3200400" algn="l"/>
                  <a:tab pos="3657600" algn="l"/>
                  <a:tab pos="4230688" algn="l"/>
                  <a:tab pos="5081588" algn="l"/>
                  <a:tab pos="5543550" algn="l"/>
                </a:tabLst>
              </a:pPr>
              <a:r>
                <a:rPr lang="de-DE" sz="2200" dirty="0">
                  <a:sym typeface="WP MathA" panose="05010101010101010101" pitchFamily="2" charset="2"/>
                </a:rPr>
                <a:t>					S</a:t>
              </a:r>
              <a:r>
                <a:rPr lang="de-DE" sz="2400" baseline="-25000" dirty="0">
                  <a:sym typeface="WP MathA" panose="05010101010101010101" pitchFamily="2" charset="2"/>
                </a:rPr>
                <a:t>1945</a:t>
              </a:r>
              <a:r>
                <a:rPr lang="de-DE" sz="2400" dirty="0">
                  <a:sym typeface="WP MathA" panose="05010101010101010101" pitchFamily="2" charset="2"/>
                </a:rPr>
                <a:t>	</a:t>
              </a:r>
              <a:r>
                <a:rPr lang="de-DE" sz="2400" dirty="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	</a:t>
              </a:r>
              <a:r>
                <a:rPr lang="de-DE" sz="2400" dirty="0">
                  <a:sym typeface="WP MathA" panose="05010101010101010101" pitchFamily="2" charset="2"/>
                </a:rPr>
                <a:t>Pius XII</a:t>
              </a:r>
            </a:p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800350" algn="l"/>
                  <a:tab pos="3200400" algn="l"/>
                  <a:tab pos="3657600" algn="l"/>
                  <a:tab pos="4230688" algn="l"/>
                  <a:tab pos="5081588" algn="l"/>
                  <a:tab pos="5543550" algn="l"/>
                </a:tabLst>
              </a:pPr>
              <a:r>
                <a:rPr lang="de-DE" sz="2400" dirty="0"/>
                <a:t>(2)		</a:t>
              </a:r>
              <a:r>
                <a:rPr lang="de-DE" sz="2400" dirty="0">
                  <a:sym typeface="WP MathA" panose="05010101010101010101" pitchFamily="2" charset="2"/>
                </a:rPr>
                <a:t>der Papst   = 	s</a:t>
              </a:r>
              <a:r>
                <a:rPr lang="de-DE" sz="2400" baseline="-25000" dirty="0">
                  <a:sym typeface="WP MathA" panose="05010101010101010101" pitchFamily="2" charset="2"/>
                </a:rPr>
                <a:t>1980</a:t>
              </a:r>
              <a:r>
                <a:rPr lang="de-DE" sz="2400" dirty="0">
                  <a:sym typeface="WP MathA" panose="05010101010101010101" pitchFamily="2" charset="2"/>
                </a:rPr>
                <a:t>	</a:t>
              </a:r>
              <a:r>
                <a:rPr lang="de-DE" sz="2400" dirty="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	</a:t>
              </a:r>
              <a:r>
                <a:rPr lang="de-DE" sz="2400" dirty="0">
                  <a:sym typeface="WP MathA" panose="05010101010101010101" pitchFamily="2" charset="2"/>
                </a:rPr>
                <a:t>Johannes Paul II</a:t>
              </a:r>
            </a:p>
            <a:p>
              <a:pPr>
                <a:tabLst>
                  <a:tab pos="342900" algn="l"/>
                  <a:tab pos="747713" algn="l"/>
                  <a:tab pos="1090613" algn="l"/>
                  <a:tab pos="2401888" algn="l"/>
                  <a:tab pos="2800350" algn="l"/>
                  <a:tab pos="3200400" algn="l"/>
                  <a:tab pos="3657600" algn="l"/>
                  <a:tab pos="4230688" algn="l"/>
                  <a:tab pos="5081588" algn="l"/>
                  <a:tab pos="5543550" algn="l"/>
                </a:tabLst>
              </a:pPr>
              <a:r>
                <a:rPr lang="de-DE" sz="2400" dirty="0">
                  <a:sym typeface="WP MathA" panose="05010101010101010101" pitchFamily="2" charset="2"/>
                </a:rPr>
                <a:t>					s</a:t>
              </a:r>
              <a:r>
                <a:rPr lang="de-DE" sz="2400" baseline="-25000" dirty="0">
                  <a:sym typeface="WP MathA" panose="05010101010101010101" pitchFamily="2" charset="2"/>
                </a:rPr>
                <a:t>2025</a:t>
              </a:r>
              <a:r>
                <a:rPr lang="de-DE" sz="2400" dirty="0">
                  <a:sym typeface="WP MathA" panose="05010101010101010101" pitchFamily="2" charset="2"/>
                </a:rPr>
                <a:t>	</a:t>
              </a:r>
              <a:r>
                <a:rPr lang="de-DE" sz="2400" dirty="0">
                  <a:latin typeface="Segoe UI Symbol" panose="020B0502040204020203" pitchFamily="34" charset="0"/>
                  <a:ea typeface="Segoe UI Symbol" panose="020B0502040204020203" pitchFamily="34" charset="0"/>
                  <a:sym typeface="WP MathA" panose="05010101010101010101" pitchFamily="2" charset="2"/>
                </a:rPr>
                <a:t>→ 	</a:t>
              </a:r>
              <a:r>
                <a:rPr lang="de-DE" sz="2400" dirty="0">
                  <a:sym typeface="WP MathA" panose="05010101010101010101" pitchFamily="2" charset="2"/>
                </a:rPr>
                <a:t>Leo XIV 	</a:t>
              </a:r>
              <a:endParaRPr lang="de-DE" sz="2400" dirty="0"/>
            </a:p>
          </p:txBody>
        </p:sp>
        <p:sp>
          <p:nvSpPr>
            <p:cNvPr id="8" name="Double Bracket 7">
              <a:extLst>
                <a:ext uri="{FF2B5EF4-FFF2-40B4-BE49-F238E27FC236}">
                  <a16:creationId xmlns:a16="http://schemas.microsoft.com/office/drawing/2014/main" id="{5710A561-66BE-0F87-BD6E-F0041AEAB115}"/>
                </a:ext>
              </a:extLst>
            </p:cNvPr>
            <p:cNvSpPr/>
            <p:nvPr/>
          </p:nvSpPr>
          <p:spPr>
            <a:xfrm>
              <a:off x="3131133" y="3948546"/>
              <a:ext cx="3726867" cy="1246909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27A5B1-46D3-9C2C-0C76-84AB86A02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11085285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EB500">
            <a:alpha val="89804"/>
          </a:srgbClr>
        </a:solidFill>
        <a:ln>
          <a:solidFill>
            <a:schemeClr val="tx1"/>
          </a:solidFill>
        </a:ln>
        <a:effectLst>
          <a:outerShdw blurRad="127000" dist="63500" dir="2700000" sx="101000" sy="101000" algn="tl" rotWithShape="0">
            <a:prstClr val="black">
              <a:alpha val="40000"/>
            </a:prstClr>
          </a:outerShdw>
        </a:effectLst>
      </a:spPr>
      <a:bodyPr rtlCol="0" anchor="ctr">
        <a:spAutoFit/>
      </a:bodyPr>
      <a:lstStyle>
        <a:defPPr>
          <a:defRPr sz="2400" b="1" i="1" smtClean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7659</Words>
  <Application>Microsoft Office PowerPoint</Application>
  <PresentationFormat>On-screen Show (4:3)</PresentationFormat>
  <Paragraphs>950</Paragraphs>
  <Slides>60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70" baseType="lpstr">
      <vt:lpstr>Wingdings</vt:lpstr>
      <vt:lpstr>Segoe UI Symbol</vt:lpstr>
      <vt:lpstr>Courier New</vt:lpstr>
      <vt:lpstr>Arial</vt:lpstr>
      <vt:lpstr>WP MathA</vt:lpstr>
      <vt:lpstr>Calibri</vt:lpstr>
      <vt:lpstr>WP TypographicSymbols</vt:lpstr>
      <vt:lpstr>WP IconicSymbolsA</vt:lpstr>
      <vt:lpstr>ArborWin</vt:lpstr>
      <vt:lpstr>Larissa-Design</vt:lpstr>
      <vt:lpstr>DGB 38 Semantik</vt:lpstr>
      <vt:lpstr>Denotation</vt:lpstr>
      <vt:lpstr>(Eine) Kleinste Einheit: Namen</vt:lpstr>
      <vt:lpstr>Namen</vt:lpstr>
      <vt:lpstr>Namen vs. Definite DPs</vt:lpstr>
      <vt:lpstr>Extension und Intension</vt:lpstr>
      <vt:lpstr>Extension und Intension</vt:lpstr>
      <vt:lpstr>Exkurs: Funktionen</vt:lpstr>
      <vt:lpstr>Exkurs: Funktionen</vt:lpstr>
      <vt:lpstr>Anwendung</vt:lpstr>
      <vt:lpstr>Die Grösste Einheit: Sätze</vt:lpstr>
      <vt:lpstr>Die Satzdenotation</vt:lpstr>
      <vt:lpstr>Die Satzdenotation</vt:lpstr>
      <vt:lpstr>Die Intension von Sätzen</vt:lpstr>
      <vt:lpstr>Mengen und Funktionen</vt:lpstr>
      <vt:lpstr>Vergleich: Die Intension von Sätzen und DPs</vt:lpstr>
      <vt:lpstr>Vergleich: Die Extension von Sätzen und DPs</vt:lpstr>
      <vt:lpstr>Zusammenfassung</vt:lpstr>
      <vt:lpstr>Übung</vt:lpstr>
      <vt:lpstr>Komplexe Bedeutungen</vt:lpstr>
      <vt:lpstr>Komplexe Bedeutungen</vt:lpstr>
      <vt:lpstr>Interpretation</vt:lpstr>
      <vt:lpstr>Übersetzung in eine logische Sprache (aussagenlogik)</vt:lpstr>
      <vt:lpstr>Wahrheitstafeln (Aussagenlogik)</vt:lpstr>
      <vt:lpstr>Wahrheitstafeln</vt:lpstr>
      <vt:lpstr>Wahrheitstafeln</vt:lpstr>
      <vt:lpstr>Wahrheitstafeln</vt:lpstr>
      <vt:lpstr>Kompositionalität</vt:lpstr>
      <vt:lpstr>Fahrplan</vt:lpstr>
      <vt:lpstr>Prädikate</vt:lpstr>
      <vt:lpstr>Prädikate</vt:lpstr>
      <vt:lpstr>Die Semantik von Prädikaten</vt:lpstr>
      <vt:lpstr>Einstellige Prädikate</vt:lpstr>
      <vt:lpstr>Von Prädikaten zu Sätzen</vt:lpstr>
      <vt:lpstr>Satzbedeutung</vt:lpstr>
      <vt:lpstr>Wahrheitsbedingungen</vt:lpstr>
      <vt:lpstr>Wahrheitsbedingungen</vt:lpstr>
      <vt:lpstr>Wahrheitsbedingungen</vt:lpstr>
      <vt:lpstr>WH: Das Semantische Modell</vt:lpstr>
      <vt:lpstr>Einstellige Prädikate</vt:lpstr>
      <vt:lpstr>Satzregel</vt:lpstr>
      <vt:lpstr>Beispielderivation</vt:lpstr>
      <vt:lpstr>Beispielderivation</vt:lpstr>
      <vt:lpstr>Satzregel</vt:lpstr>
      <vt:lpstr>Syntax und Semantik</vt:lpstr>
      <vt:lpstr>Transitive Prädikate</vt:lpstr>
      <vt:lpstr>Ditransitive Prädikate</vt:lpstr>
      <vt:lpstr>Transitive Prädikate</vt:lpstr>
      <vt:lpstr>Hintergrund Mengenlehre</vt:lpstr>
      <vt:lpstr>Transitive Prädikate: kompositionelle Derivation</vt:lpstr>
      <vt:lpstr>VP-Regel</vt:lpstr>
      <vt:lpstr>Zwei Regeln oder nur eine?</vt:lpstr>
      <vt:lpstr>zurück zu Transitiven Prädikaten…</vt:lpstr>
      <vt:lpstr>Transitive Prädikate</vt:lpstr>
      <vt:lpstr>Mengen und Funktionen</vt:lpstr>
      <vt:lpstr>Denotionen als Funktionen</vt:lpstr>
      <vt:lpstr>Anwendung</vt:lpstr>
      <vt:lpstr>Anwendung</vt:lpstr>
      <vt:lpstr>Anwendung</vt:lpstr>
      <vt:lpstr>Transitive Prädikate als Funktionen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Winfried Lechner</dc:creator>
  <cp:lastModifiedBy>Winfried Lechner</cp:lastModifiedBy>
  <cp:revision>1422</cp:revision>
  <cp:lastPrinted>2020-03-25T13:15:55Z</cp:lastPrinted>
  <dcterms:created xsi:type="dcterms:W3CDTF">2019-06-22T15:52:53Z</dcterms:created>
  <dcterms:modified xsi:type="dcterms:W3CDTF">2025-10-19T10:24:42Z</dcterms:modified>
</cp:coreProperties>
</file>