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embedTrueTypeFonts="1" saveSubsetFonts="1">
  <p:sldMasterIdLst>
    <p:sldMasterId id="2147483648" r:id="rId1"/>
  </p:sldMasterIdLst>
  <p:notesMasterIdLst>
    <p:notesMasterId r:id="rId30"/>
  </p:notesMasterIdLst>
  <p:handoutMasterIdLst>
    <p:handoutMasterId r:id="rId31"/>
  </p:handoutMasterIdLst>
  <p:sldIdLst>
    <p:sldId id="259" r:id="rId2"/>
    <p:sldId id="729" r:id="rId3"/>
    <p:sldId id="737" r:id="rId4"/>
    <p:sldId id="743" r:id="rId5"/>
    <p:sldId id="744" r:id="rId6"/>
    <p:sldId id="725" r:id="rId7"/>
    <p:sldId id="731" r:id="rId8"/>
    <p:sldId id="746" r:id="rId9"/>
    <p:sldId id="728" r:id="rId10"/>
    <p:sldId id="577" r:id="rId11"/>
    <p:sldId id="741" r:id="rId12"/>
    <p:sldId id="742" r:id="rId13"/>
    <p:sldId id="740" r:id="rId14"/>
    <p:sldId id="747" r:id="rId15"/>
    <p:sldId id="748" r:id="rId16"/>
    <p:sldId id="745" r:id="rId17"/>
    <p:sldId id="712" r:id="rId18"/>
    <p:sldId id="750" r:id="rId19"/>
    <p:sldId id="756" r:id="rId20"/>
    <p:sldId id="755" r:id="rId21"/>
    <p:sldId id="754" r:id="rId22"/>
    <p:sldId id="760" r:id="rId23"/>
    <p:sldId id="759" r:id="rId24"/>
    <p:sldId id="757" r:id="rId25"/>
    <p:sldId id="758" r:id="rId26"/>
    <p:sldId id="753" r:id="rId27"/>
    <p:sldId id="751" r:id="rId28"/>
    <p:sldId id="752" r:id="rId29"/>
  </p:sldIdLst>
  <p:sldSz cx="9144000" cy="6858000" type="screen4x3"/>
  <p:notesSz cx="9929813" cy="6797675"/>
  <p:embeddedFontLst>
    <p:embeddedFont>
      <p:font typeface="Segoe UI Symbol" panose="020B0502040204020203" pitchFamily="34" charset="0"/>
      <p:regular r:id="rId32"/>
    </p:embeddedFont>
    <p:embeddedFont>
      <p:font typeface="WP MathA" panose="05010101010101010101" pitchFamily="2" charset="2"/>
      <p:regular r:id="rId33"/>
    </p:embeddedFont>
    <p:embeddedFont>
      <p:font typeface="WP TypographicSymbols" panose="00000400000000000000" pitchFamily="2" charset="0"/>
      <p:regular r:id="rId34"/>
    </p:embeddedFont>
  </p:embeddedFontLst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DAA600"/>
    <a:srgbClr val="CD7371"/>
    <a:srgbClr val="FABE00"/>
    <a:srgbClr val="339966"/>
    <a:srgbClr val="EEB500"/>
    <a:srgbClr val="8020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2" autoAdjust="0"/>
    <p:restoredTop sz="95597" autoAdjust="0"/>
  </p:normalViewPr>
  <p:slideViewPr>
    <p:cSldViewPr>
      <p:cViewPr varScale="1">
        <p:scale>
          <a:sx n="92" d="100"/>
          <a:sy n="92" d="100"/>
        </p:scale>
        <p:origin x="882" y="45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3" y="2621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10" d="100"/>
        <a:sy n="110" d="100"/>
      </p:scale>
      <p:origin x="0" y="-607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font" Target="fonts/font3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font" Target="fonts/font2.fntdata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font" Target="fonts/font1.fntdata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0081AC3-3BDB-448E-9F7D-A03436CDCDF0}" type="doc">
      <dgm:prSet loTypeId="urn:microsoft.com/office/officeart/2005/8/layout/venn1" loCatId="relationship" qsTypeId="urn:microsoft.com/office/officeart/2005/8/quickstyle/simple3" qsCatId="simple" csTypeId="urn:microsoft.com/office/officeart/2005/8/colors/accent1_3" csCatId="accent1" phldr="1"/>
      <dgm:spPr/>
    </dgm:pt>
    <dgm:pt modelId="{173DEB15-DC7F-4ABF-AA0D-C9E9D570ED8A}">
      <dgm:prSet phldrT="[Text]" custT="1"/>
      <dgm:spPr>
        <a:solidFill>
          <a:schemeClr val="accent3">
            <a:lumMod val="40000"/>
            <a:lumOff val="60000"/>
          </a:schemeClr>
        </a:solidFill>
        <a:ln>
          <a:solidFill>
            <a:schemeClr val="tx1"/>
          </a:solidFill>
        </a:ln>
      </dgm:spPr>
      <dgm:t>
        <a:bodyPr/>
        <a:lstStyle/>
        <a:p>
          <a:pPr algn="r"/>
          <a:r>
            <a:rPr lang="en-US" sz="2400"/>
            <a:t> </a:t>
          </a:r>
        </a:p>
        <a:p>
          <a:pPr algn="r"/>
          <a:r>
            <a:rPr lang="en-US" sz="2400"/>
            <a:t> </a:t>
          </a:r>
          <a:r>
            <a:rPr lang="en-US" sz="2400" b="1"/>
            <a:t>Hund</a:t>
          </a:r>
        </a:p>
        <a:p>
          <a:pPr algn="l"/>
          <a:r>
            <a:rPr lang="en-US" sz="2400" i="1"/>
            <a:t>Vogel</a:t>
          </a:r>
        </a:p>
      </dgm:t>
    </dgm:pt>
    <dgm:pt modelId="{3D81EE8D-9C94-4B66-A93B-D2F98542BAC3}" type="parTrans" cxnId="{AC6E874A-E024-4172-9A38-236AD9112C45}">
      <dgm:prSet/>
      <dgm:spPr/>
      <dgm:t>
        <a:bodyPr/>
        <a:lstStyle/>
        <a:p>
          <a:endParaRPr lang="en-US"/>
        </a:p>
      </dgm:t>
    </dgm:pt>
    <dgm:pt modelId="{FEAD8D9F-9D5A-4A3A-A2F1-CE148E20F792}" type="sibTrans" cxnId="{AC6E874A-E024-4172-9A38-236AD9112C45}">
      <dgm:prSet/>
      <dgm:spPr/>
      <dgm:t>
        <a:bodyPr/>
        <a:lstStyle/>
        <a:p>
          <a:endParaRPr lang="en-US"/>
        </a:p>
      </dgm:t>
    </dgm:pt>
    <dgm:pt modelId="{B8F2FCC7-7C5B-43C9-9291-9506299CF703}">
      <dgm:prSet phldrT="[Text]" custT="1"/>
      <dgm:spPr>
        <a:solidFill>
          <a:srgbClr val="FF0000">
            <a:alpha val="26000"/>
          </a:srgbClr>
        </a:solidFill>
        <a:ln>
          <a:solidFill>
            <a:schemeClr val="tx1"/>
          </a:solidFill>
        </a:ln>
      </dgm:spPr>
      <dgm:t>
        <a:bodyPr/>
        <a:lstStyle/>
        <a:p>
          <a:pPr algn="r"/>
          <a:r>
            <a:rPr lang="en-US" sz="2400"/>
            <a:t> </a:t>
          </a:r>
          <a:r>
            <a:rPr lang="en-US" sz="2400" i="1"/>
            <a:t>Katze</a:t>
          </a:r>
        </a:p>
        <a:p>
          <a:pPr algn="r"/>
          <a:endParaRPr lang="en-US" sz="2400"/>
        </a:p>
        <a:p>
          <a:pPr algn="r"/>
          <a:r>
            <a:rPr lang="en-US" sz="2400" i="1"/>
            <a:t>Pangolin</a:t>
          </a:r>
          <a:r>
            <a:rPr lang="en-US" sz="2400"/>
            <a:t> </a:t>
          </a:r>
        </a:p>
      </dgm:t>
    </dgm:pt>
    <dgm:pt modelId="{F36EBCC9-D3C1-41D5-9886-7408BFC11EEA}" type="parTrans" cxnId="{FD76A850-F2B8-4C19-8591-E3F8DBB4B814}">
      <dgm:prSet/>
      <dgm:spPr/>
      <dgm:t>
        <a:bodyPr/>
        <a:lstStyle/>
        <a:p>
          <a:endParaRPr lang="en-US"/>
        </a:p>
      </dgm:t>
    </dgm:pt>
    <dgm:pt modelId="{644A95FE-D974-4B19-8A87-5559670FAD21}" type="sibTrans" cxnId="{FD76A850-F2B8-4C19-8591-E3F8DBB4B814}">
      <dgm:prSet/>
      <dgm:spPr/>
      <dgm:t>
        <a:bodyPr/>
        <a:lstStyle/>
        <a:p>
          <a:endParaRPr lang="en-US"/>
        </a:p>
      </dgm:t>
    </dgm:pt>
    <dgm:pt modelId="{911C1E4A-B207-45EF-A94B-3C6BB41E574E}" type="pres">
      <dgm:prSet presAssocID="{90081AC3-3BDB-448E-9F7D-A03436CDCDF0}" presName="compositeShape" presStyleCnt="0">
        <dgm:presLayoutVars>
          <dgm:chMax val="7"/>
          <dgm:dir/>
          <dgm:resizeHandles val="exact"/>
        </dgm:presLayoutVars>
      </dgm:prSet>
      <dgm:spPr/>
    </dgm:pt>
    <dgm:pt modelId="{79A25EBD-760A-4585-BE93-FDBADE40E41C}" type="pres">
      <dgm:prSet presAssocID="{173DEB15-DC7F-4ABF-AA0D-C9E9D570ED8A}" presName="circ1" presStyleLbl="vennNode1" presStyleIdx="0" presStyleCnt="2" custScaleX="119510" custScaleY="79495" custLinFactNeighborX="17171" custLinFactNeighborY="-6828"/>
      <dgm:spPr/>
    </dgm:pt>
    <dgm:pt modelId="{1F6913A6-1487-4F82-A52C-B32810180CEB}" type="pres">
      <dgm:prSet presAssocID="{173DEB15-DC7F-4ABF-AA0D-C9E9D570ED8A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</dgm:pt>
    <dgm:pt modelId="{AE94C880-3EBB-4A65-BB59-E5C222CAB175}" type="pres">
      <dgm:prSet presAssocID="{B8F2FCC7-7C5B-43C9-9291-9506299CF703}" presName="circ2" presStyleLbl="vennNode1" presStyleIdx="1" presStyleCnt="2" custScaleX="128380" custScaleY="82645" custLinFactNeighborX="2743" custLinFactNeighborY="-6773"/>
      <dgm:spPr/>
    </dgm:pt>
    <dgm:pt modelId="{41B7BE16-CBC3-4B03-85C1-C0013A910494}" type="pres">
      <dgm:prSet presAssocID="{B8F2FCC7-7C5B-43C9-9291-9506299CF703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</dgm:pt>
  </dgm:ptLst>
  <dgm:cxnLst>
    <dgm:cxn modelId="{97863E46-EC7C-4E3F-83E0-2A730AE571A3}" type="presOf" srcId="{B8F2FCC7-7C5B-43C9-9291-9506299CF703}" destId="{41B7BE16-CBC3-4B03-85C1-C0013A910494}" srcOrd="1" destOrd="0" presId="urn:microsoft.com/office/officeart/2005/8/layout/venn1"/>
    <dgm:cxn modelId="{AC6E874A-E024-4172-9A38-236AD9112C45}" srcId="{90081AC3-3BDB-448E-9F7D-A03436CDCDF0}" destId="{173DEB15-DC7F-4ABF-AA0D-C9E9D570ED8A}" srcOrd="0" destOrd="0" parTransId="{3D81EE8D-9C94-4B66-A93B-D2F98542BAC3}" sibTransId="{FEAD8D9F-9D5A-4A3A-A2F1-CE148E20F792}"/>
    <dgm:cxn modelId="{89765C4F-B4C4-461D-AC28-FFA58D11D9F0}" type="presOf" srcId="{173DEB15-DC7F-4ABF-AA0D-C9E9D570ED8A}" destId="{1F6913A6-1487-4F82-A52C-B32810180CEB}" srcOrd="1" destOrd="0" presId="urn:microsoft.com/office/officeart/2005/8/layout/venn1"/>
    <dgm:cxn modelId="{FD76A850-F2B8-4C19-8591-E3F8DBB4B814}" srcId="{90081AC3-3BDB-448E-9F7D-A03436CDCDF0}" destId="{B8F2FCC7-7C5B-43C9-9291-9506299CF703}" srcOrd="1" destOrd="0" parTransId="{F36EBCC9-D3C1-41D5-9886-7408BFC11EEA}" sibTransId="{644A95FE-D974-4B19-8A87-5559670FAD21}"/>
    <dgm:cxn modelId="{C4EBEA51-1A5C-4721-BB78-152494C17E92}" type="presOf" srcId="{173DEB15-DC7F-4ABF-AA0D-C9E9D570ED8A}" destId="{79A25EBD-760A-4585-BE93-FDBADE40E41C}" srcOrd="0" destOrd="0" presId="urn:microsoft.com/office/officeart/2005/8/layout/venn1"/>
    <dgm:cxn modelId="{3123735A-379F-4480-A035-B1B04AE48D72}" type="presOf" srcId="{90081AC3-3BDB-448E-9F7D-A03436CDCDF0}" destId="{911C1E4A-B207-45EF-A94B-3C6BB41E574E}" srcOrd="0" destOrd="0" presId="urn:microsoft.com/office/officeart/2005/8/layout/venn1"/>
    <dgm:cxn modelId="{CB71C4A9-4D6E-4046-BAB1-1C9B41CFD9D1}" type="presOf" srcId="{B8F2FCC7-7C5B-43C9-9291-9506299CF703}" destId="{AE94C880-3EBB-4A65-BB59-E5C222CAB175}" srcOrd="0" destOrd="0" presId="urn:microsoft.com/office/officeart/2005/8/layout/venn1"/>
    <dgm:cxn modelId="{CC72673C-7BF7-45B4-860B-3E07FD566658}" type="presParOf" srcId="{911C1E4A-B207-45EF-A94B-3C6BB41E574E}" destId="{79A25EBD-760A-4585-BE93-FDBADE40E41C}" srcOrd="0" destOrd="0" presId="urn:microsoft.com/office/officeart/2005/8/layout/venn1"/>
    <dgm:cxn modelId="{3573CF8E-5BA1-4528-9652-DF1F130AFF49}" type="presParOf" srcId="{911C1E4A-B207-45EF-A94B-3C6BB41E574E}" destId="{1F6913A6-1487-4F82-A52C-B32810180CEB}" srcOrd="1" destOrd="0" presId="urn:microsoft.com/office/officeart/2005/8/layout/venn1"/>
    <dgm:cxn modelId="{904FC362-80EA-4467-A93D-7FFF52514AFF}" type="presParOf" srcId="{911C1E4A-B207-45EF-A94B-3C6BB41E574E}" destId="{AE94C880-3EBB-4A65-BB59-E5C222CAB175}" srcOrd="2" destOrd="0" presId="urn:microsoft.com/office/officeart/2005/8/layout/venn1"/>
    <dgm:cxn modelId="{FFAEC8A3-AE83-4666-9713-B3B73370BB88}" type="presParOf" srcId="{911C1E4A-B207-45EF-A94B-3C6BB41E574E}" destId="{41B7BE16-CBC3-4B03-85C1-C0013A910494}" srcOrd="3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A25EBD-760A-4585-BE93-FDBADE40E41C}">
      <dsp:nvSpPr>
        <dsp:cNvPr id="0" name=""/>
        <dsp:cNvSpPr/>
      </dsp:nvSpPr>
      <dsp:spPr>
        <a:xfrm>
          <a:off x="228611" y="117770"/>
          <a:ext cx="2952850" cy="1964160"/>
        </a:xfrm>
        <a:prstGeom prst="ellipse">
          <a:avLst/>
        </a:prstGeom>
        <a:solidFill>
          <a:schemeClr val="accent3">
            <a:lumMod val="40000"/>
            <a:lumOff val="60000"/>
          </a:schemeClr>
        </a:solidFill>
        <a:ln>
          <a:solidFill>
            <a:schemeClr val="tx1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 </a:t>
          </a:r>
        </a:p>
        <a:p>
          <a:pPr marL="0" lvl="0" indent="0" algn="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 </a:t>
          </a:r>
          <a:r>
            <a:rPr lang="en-US" sz="2400" b="1" kern="1200"/>
            <a:t>Hund</a:t>
          </a:r>
        </a:p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i="1" kern="1200"/>
            <a:t>Vogel</a:t>
          </a:r>
        </a:p>
      </dsp:txBody>
      <dsp:txXfrm>
        <a:off x="640946" y="349387"/>
        <a:ext cx="1702544" cy="1500927"/>
      </dsp:txXfrm>
    </dsp:sp>
    <dsp:sp modelId="{AE94C880-3EBB-4A65-BB59-E5C222CAB175}">
      <dsp:nvSpPr>
        <dsp:cNvPr id="0" name=""/>
        <dsp:cNvSpPr/>
      </dsp:nvSpPr>
      <dsp:spPr>
        <a:xfrm>
          <a:off x="1475526" y="80214"/>
          <a:ext cx="3172010" cy="2041990"/>
        </a:xfrm>
        <a:prstGeom prst="ellipse">
          <a:avLst/>
        </a:prstGeom>
        <a:solidFill>
          <a:srgbClr val="FF0000">
            <a:alpha val="26000"/>
          </a:srgbClr>
        </a:solidFill>
        <a:ln>
          <a:solidFill>
            <a:schemeClr val="tx1"/>
          </a:solidFill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 </a:t>
          </a:r>
          <a:r>
            <a:rPr lang="en-US" sz="2400" i="1" kern="1200"/>
            <a:t>Katze</a:t>
          </a:r>
        </a:p>
        <a:p>
          <a:pPr marL="0" lvl="0" indent="0" algn="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/>
        </a:p>
        <a:p>
          <a:pPr marL="0" lvl="0" indent="0" algn="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i="1" kern="1200"/>
            <a:t>Pangolin</a:t>
          </a:r>
          <a:r>
            <a:rPr lang="en-US" sz="2400" kern="1200"/>
            <a:t> </a:t>
          </a:r>
        </a:p>
      </dsp:txBody>
      <dsp:txXfrm>
        <a:off x="2375691" y="321009"/>
        <a:ext cx="1828906" cy="156040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303511" cy="340622"/>
          </a:xfrm>
          <a:prstGeom prst="rect">
            <a:avLst/>
          </a:prstGeom>
        </p:spPr>
        <p:txBody>
          <a:bodyPr vert="horz" lIns="88230" tIns="44115" rIns="88230" bIns="4411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24084" y="1"/>
            <a:ext cx="4303511" cy="340622"/>
          </a:xfrm>
          <a:prstGeom prst="rect">
            <a:avLst/>
          </a:prstGeom>
        </p:spPr>
        <p:txBody>
          <a:bodyPr vert="horz" lIns="88230" tIns="44115" rIns="88230" bIns="44115" rtlCol="0"/>
          <a:lstStyle>
            <a:lvl1pPr algn="r">
              <a:defRPr sz="1200"/>
            </a:lvl1pPr>
          </a:lstStyle>
          <a:p>
            <a:fld id="{FC378B87-683B-4430-8734-691EDA3A86C6}" type="datetimeFigureOut">
              <a:rPr lang="en-US" smtClean="0"/>
              <a:pPr/>
              <a:t>10/19/2025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6457054"/>
            <a:ext cx="4303511" cy="340622"/>
          </a:xfrm>
          <a:prstGeom prst="rect">
            <a:avLst/>
          </a:prstGeom>
        </p:spPr>
        <p:txBody>
          <a:bodyPr vert="horz" lIns="88230" tIns="44115" rIns="88230" bIns="4411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24084" y="6457054"/>
            <a:ext cx="4303511" cy="340622"/>
          </a:xfrm>
          <a:prstGeom prst="rect">
            <a:avLst/>
          </a:prstGeom>
        </p:spPr>
        <p:txBody>
          <a:bodyPr vert="horz" lIns="88230" tIns="44115" rIns="88230" bIns="44115" rtlCol="0" anchor="b"/>
          <a:lstStyle>
            <a:lvl1pPr algn="r">
              <a:defRPr sz="1200"/>
            </a:lvl1pPr>
          </a:lstStyle>
          <a:p>
            <a:fld id="{AA58CFF3-87D7-4338-8D2A-43DB1D8C39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39161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4302919" cy="339884"/>
          </a:xfrm>
          <a:prstGeom prst="rect">
            <a:avLst/>
          </a:prstGeom>
        </p:spPr>
        <p:txBody>
          <a:bodyPr vert="horz" lIns="95580" tIns="47790" rIns="95580" bIns="47790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5624597" y="0"/>
            <a:ext cx="4302919" cy="339884"/>
          </a:xfrm>
          <a:prstGeom prst="rect">
            <a:avLst/>
          </a:prstGeom>
        </p:spPr>
        <p:txBody>
          <a:bodyPr vert="horz" lIns="95580" tIns="47790" rIns="95580" bIns="47790" rtlCol="0"/>
          <a:lstStyle>
            <a:lvl1pPr algn="r">
              <a:defRPr sz="1300"/>
            </a:lvl1pPr>
          </a:lstStyle>
          <a:p>
            <a:fld id="{B26CCD77-A954-40EE-8D07-A0BE97B286F6}" type="datetimeFigureOut">
              <a:rPr lang="de-DE" smtClean="0"/>
              <a:pPr/>
              <a:t>19.10.2025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402013" cy="25511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80" tIns="47790" rIns="95580" bIns="4779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992982" y="3228896"/>
            <a:ext cx="7943850" cy="3058954"/>
          </a:xfrm>
          <a:prstGeom prst="rect">
            <a:avLst/>
          </a:prstGeom>
        </p:spPr>
        <p:txBody>
          <a:bodyPr vert="horz" lIns="95580" tIns="47790" rIns="95580" bIns="47790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2" y="6456612"/>
            <a:ext cx="4302919" cy="339884"/>
          </a:xfrm>
          <a:prstGeom prst="rect">
            <a:avLst/>
          </a:prstGeom>
        </p:spPr>
        <p:txBody>
          <a:bodyPr vert="horz" lIns="95580" tIns="47790" rIns="95580" bIns="47790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5624597" y="6456612"/>
            <a:ext cx="4302919" cy="339884"/>
          </a:xfrm>
          <a:prstGeom prst="rect">
            <a:avLst/>
          </a:prstGeom>
        </p:spPr>
        <p:txBody>
          <a:bodyPr vert="horz" lIns="95580" tIns="47790" rIns="95580" bIns="47790" rtlCol="0" anchor="b"/>
          <a:lstStyle>
            <a:lvl1pPr algn="r">
              <a:defRPr sz="1300"/>
            </a:lvl1pPr>
          </a:lstStyle>
          <a:p>
            <a:fld id="{1EBFFEC9-4F5F-4C95-86E1-B5E1B764322F}" type="slidenum">
              <a:rPr lang="de-DE" smtClean="0"/>
              <a:pPr/>
              <a:t>‹#›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A3688-DEEB-4A0C-9E4C-4B28E23DDD7E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672354"/>
          </a:xfrm>
        </p:spPr>
        <p:txBody>
          <a:bodyPr>
            <a:normAutofit/>
          </a:bodyPr>
          <a:lstStyle>
            <a:lvl1pPr>
              <a:defRPr sz="2800" b="1" cap="small" baseline="0"/>
            </a:lvl1pPr>
          </a:lstStyle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457200" y="914400"/>
            <a:ext cx="8229600" cy="5257800"/>
          </a:xfrm>
        </p:spPr>
        <p:txBody>
          <a:bodyPr/>
          <a:lstStyle>
            <a:lvl1pPr marL="0" indent="0" defTabSz="457200">
              <a:spcBef>
                <a:spcPts val="200"/>
              </a:spcBef>
              <a:buFontTx/>
              <a:buNone/>
              <a:tabLst/>
              <a:defRPr sz="2400">
                <a:sym typeface="WP MathA" panose="05010101010101010101" pitchFamily="2" charset="2"/>
              </a:defRPr>
            </a:lvl1pPr>
            <a:lvl2pPr>
              <a:spcBef>
                <a:spcPts val="200"/>
              </a:spcBef>
              <a:defRPr sz="2200"/>
            </a:lvl2pPr>
            <a:lvl3pPr>
              <a:spcBef>
                <a:spcPts val="200"/>
              </a:spcBef>
              <a:defRPr sz="2000"/>
            </a:lvl3pPr>
            <a:lvl4pPr>
              <a:spcBef>
                <a:spcPts val="200"/>
              </a:spcBef>
              <a:defRPr/>
            </a:lvl4pPr>
            <a:lvl5pPr>
              <a:spcBef>
                <a:spcPts val="200"/>
              </a:spcBef>
              <a:defRPr/>
            </a:lvl5pPr>
          </a:lstStyle>
          <a:p>
            <a:pPr lvl="0"/>
            <a:r>
              <a:rPr lang="de-DE"/>
              <a:t>(1)	a.	</a:t>
            </a:r>
          </a:p>
          <a:p>
            <a:pPr lvl="0"/>
            <a:r>
              <a:rPr lang="de-DE"/>
              <a:t>Textmasterformate </a:t>
            </a:r>
            <a:r>
              <a:rPr lang="de-DE" dirty="0"/>
              <a:t>durch Klicken bearbeiten</a:t>
            </a:r>
          </a:p>
          <a:p>
            <a:pPr lvl="1"/>
            <a:r>
              <a:rPr lang="de-DE"/>
              <a:t>Zweite </a:t>
            </a:r>
            <a:r>
              <a:rPr lang="de-DE" dirty="0"/>
              <a:t>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/>
            </a:lvl1pPr>
          </a:lstStyle>
          <a:p>
            <a:fld id="{DAED5F90-EF1B-49B5-BE47-AEA5AB1301ED}" type="slidenum">
              <a:rPr lang="de-DE" smtClean="0"/>
              <a:pPr/>
              <a:t>‹#›</a:t>
            </a:fld>
            <a:endParaRPr lang="de-D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/>
              <a:t>DGB 38 Semantik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1990E4-1B54-4AAA-A525-02A3357B8E8D}" type="slidenum">
              <a:rPr lang="de-DE" smtClean="0"/>
              <a:pPr/>
              <a:t>‹#›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ransition/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WP TypographicSymbols" pitchFamily="2" charset="0"/>
        <a:buChar char="!"/>
        <a:tabLst>
          <a:tab pos="342900" algn="l"/>
        </a:tabLst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tabLst>
          <a:tab pos="342900" algn="l"/>
        </a:tabLst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tabLst>
          <a:tab pos="342900" algn="l"/>
        </a:tabLst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tabLst>
          <a:tab pos="342900" algn="l"/>
        </a:tabLst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tabLst>
          <a:tab pos="342900" algn="l"/>
        </a:tabLst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de.wikipedia.org/wiki/Syllogismus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AA6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ctrTitle"/>
          </p:nvPr>
        </p:nvSpPr>
        <p:spPr>
          <a:xfrm>
            <a:off x="565638" y="762000"/>
            <a:ext cx="7892562" cy="1470025"/>
          </a:xfrm>
          <a:noFill/>
          <a:ln w="28575">
            <a:noFill/>
          </a:ln>
        </p:spPr>
        <p:txBody>
          <a:bodyPr/>
          <a:lstStyle/>
          <a:p>
            <a:r>
              <a:rPr lang="en-US" b="1" cap="small"/>
              <a:t>DGB 38 Semantik</a:t>
            </a:r>
            <a:endParaRPr lang="de-DE" cap="small"/>
          </a:p>
        </p:txBody>
      </p:sp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>
          <a:xfrm>
            <a:off x="1219200" y="4648200"/>
            <a:ext cx="6324600" cy="1371600"/>
          </a:xfrm>
        </p:spPr>
        <p:txBody>
          <a:bodyPr>
            <a:normAutofit/>
          </a:bodyPr>
          <a:lstStyle/>
          <a:p>
            <a:r>
              <a:rPr lang="en-US" sz="2400" b="1">
                <a:solidFill>
                  <a:schemeClr val="tx1"/>
                </a:solidFill>
              </a:rPr>
              <a:t>Winfried Lechner</a:t>
            </a:r>
          </a:p>
          <a:p>
            <a:r>
              <a:rPr lang="en-US" sz="2200">
                <a:solidFill>
                  <a:schemeClr val="tx1"/>
                </a:solidFill>
              </a:rPr>
              <a:t>Nationale und Kapodistrische </a:t>
            </a:r>
            <a:br>
              <a:rPr lang="en-US" sz="2200">
                <a:solidFill>
                  <a:schemeClr val="tx1"/>
                </a:solidFill>
              </a:rPr>
            </a:br>
            <a:r>
              <a:rPr lang="en-US" sz="2200">
                <a:solidFill>
                  <a:schemeClr val="tx1"/>
                </a:solidFill>
              </a:rPr>
              <a:t>Universität Athen</a:t>
            </a:r>
          </a:p>
          <a:p>
            <a:endParaRPr lang="en-US" sz="1800">
              <a:solidFill>
                <a:schemeClr val="tx1"/>
              </a:solidFill>
            </a:endParaRPr>
          </a:p>
        </p:txBody>
      </p:sp>
      <p:sp>
        <p:nvSpPr>
          <p:cNvPr id="10" name="Untertitel 4"/>
          <p:cNvSpPr txBox="1">
            <a:spLocks/>
          </p:cNvSpPr>
          <p:nvPr/>
        </p:nvSpPr>
        <p:spPr>
          <a:xfrm>
            <a:off x="914400" y="2895600"/>
            <a:ext cx="6441831" cy="990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WP TypographicSymbols" pitchFamily="2" charset="0"/>
              <a:buNone/>
              <a:tabLst>
                <a:tab pos="342900" algn="l"/>
              </a:tabLst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tabLst>
                <a:tab pos="342900" algn="l"/>
              </a:tabLst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tabLst>
                <a:tab pos="342900" algn="l"/>
              </a:tabLst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tabLst>
                <a:tab pos="342900" algn="l"/>
              </a:tabLst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tabLst>
                <a:tab pos="342900" algn="l"/>
              </a:tabLst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de-DE" sz="2800" b="1" i="1" dirty="0">
                <a:solidFill>
                  <a:schemeClr val="tx1"/>
                </a:solidFill>
              </a:rPr>
              <a:t>3. Modifikation</a:t>
            </a:r>
          </a:p>
        </p:txBody>
      </p:sp>
      <p:cxnSp>
        <p:nvCxnSpPr>
          <p:cNvPr id="11" name="Gerade Verbindung 7"/>
          <p:cNvCxnSpPr/>
          <p:nvPr/>
        </p:nvCxnSpPr>
        <p:spPr>
          <a:xfrm>
            <a:off x="762000" y="1981200"/>
            <a:ext cx="7772400" cy="0"/>
          </a:xfrm>
          <a:prstGeom prst="line">
            <a:avLst/>
          </a:prstGeom>
          <a:ln w="2857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Gerade Verbindung 8"/>
          <p:cNvCxnSpPr/>
          <p:nvPr/>
        </p:nvCxnSpPr>
        <p:spPr>
          <a:xfrm>
            <a:off x="762000" y="990600"/>
            <a:ext cx="7772400" cy="0"/>
          </a:xfrm>
          <a:prstGeom prst="line">
            <a:avLst/>
          </a:prstGeom>
          <a:ln w="28575">
            <a:solidFill>
              <a:schemeClr val="tx1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val 5"/>
          <p:cNvSpPr/>
          <p:nvPr/>
        </p:nvSpPr>
        <p:spPr>
          <a:xfrm>
            <a:off x="4589666" y="4355059"/>
            <a:ext cx="1963534" cy="1419911"/>
          </a:xfrm>
          <a:prstGeom prst="ellipse">
            <a:avLst/>
          </a:prstGeom>
          <a:solidFill>
            <a:srgbClr val="EEB500">
              <a:alpha val="89804"/>
            </a:srgbClr>
          </a:solidFill>
          <a:ln w="12700">
            <a:solidFill>
              <a:schemeClr val="tx1"/>
            </a:solidFill>
          </a:ln>
          <a:effectLst>
            <a:outerShdw blurRad="127000" dist="63500" dir="2700000" sx="101000" sy="101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/>
            <a:endParaRPr lang="de-AT" sz="2400" b="1" i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Hintergrund: Mengenlehre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534400" cy="5257800"/>
          </a:xfrm>
        </p:spPr>
        <p:txBody>
          <a:bodyPr/>
          <a:lstStyle/>
          <a:p>
            <a:pPr>
              <a:tabLst>
                <a:tab pos="747713" algn="l"/>
                <a:tab pos="1090613" algn="l"/>
                <a:tab pos="1774825" algn="l"/>
                <a:tab pos="2455863" algn="l"/>
              </a:tabLst>
            </a:pPr>
            <a:r>
              <a:rPr lang="de-DE" sz="2400" b="1">
                <a:solidFill>
                  <a:srgbClr val="FF0000"/>
                </a:solidFill>
              </a:rPr>
              <a:t>Schnittmenge</a:t>
            </a:r>
            <a:r>
              <a:rPr lang="de-DE" sz="2400" b="1" i="1"/>
              <a:t> </a:t>
            </a:r>
            <a:r>
              <a:rPr lang="de-DE" sz="2400"/>
              <a:t>von A und B (A ∩ B)  =</a:t>
            </a:r>
            <a:r>
              <a:rPr lang="de-DE" sz="2400" baseline="-25000"/>
              <a:t>Def</a:t>
            </a:r>
            <a:r>
              <a:rPr lang="de-DE" sz="2400"/>
              <a:t> 	</a:t>
            </a:r>
          </a:p>
          <a:p>
            <a:pPr>
              <a:spcBef>
                <a:spcPts val="600"/>
              </a:spcBef>
              <a:tabLst>
                <a:tab pos="747713" algn="l"/>
                <a:tab pos="1090613" algn="l"/>
                <a:tab pos="1774825" algn="l"/>
                <a:tab pos="2455863" algn="l"/>
              </a:tabLst>
            </a:pPr>
            <a:r>
              <a:rPr lang="de-DE" sz="2400"/>
              <a:t>	jene Menge, die alle Elemente enthält, die sowohl in A </a:t>
            </a:r>
            <a:br>
              <a:rPr lang="de-DE" sz="2400"/>
            </a:br>
            <a:r>
              <a:rPr lang="de-DE" sz="2400"/>
              <a:t>	als auch in B enthalten sind</a:t>
            </a:r>
          </a:p>
          <a:p>
            <a:pPr>
              <a:spcBef>
                <a:spcPts val="1200"/>
              </a:spcBef>
              <a:tabLst>
                <a:tab pos="747713" algn="l"/>
                <a:tab pos="1090613" algn="l"/>
                <a:tab pos="1774825" algn="l"/>
                <a:tab pos="2455863" algn="l"/>
              </a:tabLst>
            </a:pPr>
            <a:r>
              <a:rPr lang="de-DE" i="1"/>
              <a:t>Beispiele</a:t>
            </a:r>
            <a:r>
              <a:rPr lang="de-DE"/>
              <a:t>:</a:t>
            </a:r>
          </a:p>
          <a:p>
            <a:pPr>
              <a:spcBef>
                <a:spcPts val="800"/>
              </a:spcBef>
              <a:tabLst>
                <a:tab pos="747713" algn="l"/>
                <a:tab pos="1090613" algn="l"/>
                <a:tab pos="1774825" algn="l"/>
                <a:tab pos="2455863" algn="l"/>
                <a:tab pos="2743200" algn="l"/>
                <a:tab pos="3084513" algn="l"/>
                <a:tab pos="5543550" algn="l"/>
                <a:tab pos="5997575" algn="l"/>
              </a:tabLst>
            </a:pPr>
            <a:r>
              <a:rPr lang="de-DE" sz="2200"/>
              <a:t>	{</a:t>
            </a:r>
            <a:r>
              <a:rPr lang="de-DE" sz="2200" b="1" i="1">
                <a:solidFill>
                  <a:srgbClr val="00B050"/>
                </a:solidFill>
              </a:rPr>
              <a:t>Hund</a:t>
            </a:r>
            <a:r>
              <a:rPr lang="de-DE" sz="2200"/>
              <a:t>, </a:t>
            </a:r>
            <a:r>
              <a:rPr lang="de-DE" sz="2200">
                <a:solidFill>
                  <a:srgbClr val="00B050"/>
                </a:solidFill>
              </a:rPr>
              <a:t>Vogel</a:t>
            </a:r>
            <a:r>
              <a:rPr lang="de-DE" sz="2200"/>
              <a:t>}	∩ </a:t>
            </a:r>
            <a:r>
              <a:rPr lang="de-DE" sz="2200">
                <a:solidFill>
                  <a:schemeClr val="accent2">
                    <a:lumMod val="75000"/>
                  </a:schemeClr>
                </a:solidFill>
              </a:rPr>
              <a:t>	</a:t>
            </a:r>
            <a:r>
              <a:rPr lang="de-DE" sz="2200"/>
              <a:t>{</a:t>
            </a:r>
            <a:r>
              <a:rPr lang="de-DE" sz="2200">
                <a:solidFill>
                  <a:schemeClr val="accent2">
                    <a:lumMod val="75000"/>
                  </a:schemeClr>
                </a:solidFill>
              </a:rPr>
              <a:t>Katze</a:t>
            </a:r>
            <a:r>
              <a:rPr lang="de-DE" sz="2200"/>
              <a:t>,</a:t>
            </a:r>
            <a:r>
              <a:rPr lang="de-DE" sz="220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de-DE" sz="2200" b="1" i="1">
                <a:solidFill>
                  <a:schemeClr val="accent2">
                    <a:lumMod val="75000"/>
                  </a:schemeClr>
                </a:solidFill>
              </a:rPr>
              <a:t>Hund</a:t>
            </a:r>
            <a:r>
              <a:rPr lang="de-DE" sz="2200"/>
              <a:t>,</a:t>
            </a:r>
            <a:r>
              <a:rPr lang="de-DE" sz="2200">
                <a:solidFill>
                  <a:schemeClr val="accent2">
                    <a:lumMod val="75000"/>
                  </a:schemeClr>
                </a:solidFill>
              </a:rPr>
              <a:t> Pangolin</a:t>
            </a:r>
            <a:r>
              <a:rPr lang="de-DE" sz="2200"/>
              <a:t>}	=	{</a:t>
            </a:r>
            <a:r>
              <a:rPr lang="de-DE" sz="2200" b="1" i="1"/>
              <a:t>Hund</a:t>
            </a:r>
            <a:r>
              <a:rPr lang="de-DE" sz="2200"/>
              <a:t>}</a:t>
            </a:r>
          </a:p>
          <a:p>
            <a:pPr>
              <a:spcBef>
                <a:spcPts val="800"/>
              </a:spcBef>
              <a:tabLst>
                <a:tab pos="747713" algn="l"/>
                <a:tab pos="1090613" algn="l"/>
                <a:tab pos="1774825" algn="l"/>
                <a:tab pos="2455863" algn="l"/>
                <a:tab pos="2743200" algn="l"/>
                <a:tab pos="3084513" algn="l"/>
                <a:tab pos="5543550" algn="l"/>
                <a:tab pos="5997575" algn="l"/>
              </a:tabLst>
            </a:pPr>
            <a:r>
              <a:rPr lang="de-DE" sz="2200"/>
              <a:t>	{</a:t>
            </a:r>
            <a:r>
              <a:rPr lang="de-DE" sz="2200">
                <a:solidFill>
                  <a:srgbClr val="DAA600"/>
                </a:solidFill>
              </a:rPr>
              <a:t>Peter</a:t>
            </a:r>
            <a:r>
              <a:rPr lang="de-DE" sz="2200"/>
              <a:t>} 		∩	{</a:t>
            </a:r>
            <a:r>
              <a:rPr lang="de-DE" sz="2200">
                <a:solidFill>
                  <a:schemeClr val="accent2">
                    <a:lumMod val="75000"/>
                  </a:schemeClr>
                </a:solidFill>
              </a:rPr>
              <a:t>Hund</a:t>
            </a:r>
            <a:r>
              <a:rPr lang="de-DE" sz="2200"/>
              <a:t>,</a:t>
            </a:r>
            <a:r>
              <a:rPr lang="de-DE" sz="2200">
                <a:solidFill>
                  <a:schemeClr val="accent2">
                    <a:lumMod val="75000"/>
                  </a:schemeClr>
                </a:solidFill>
              </a:rPr>
              <a:t> Katze, Pangolin</a:t>
            </a:r>
            <a:r>
              <a:rPr lang="de-DE" sz="2200"/>
              <a:t>}</a:t>
            </a:r>
            <a:r>
              <a:rPr lang="de-DE" sz="220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de-DE" sz="2200"/>
              <a:t>	=	{}  </a:t>
            </a:r>
          </a:p>
          <a:p>
            <a:pPr>
              <a:tabLst>
                <a:tab pos="747713" algn="l"/>
                <a:tab pos="1090613" algn="l"/>
                <a:tab pos="1774825" algn="l"/>
                <a:tab pos="2455863" algn="l"/>
                <a:tab pos="2743200" algn="l"/>
                <a:tab pos="3084513" algn="l"/>
                <a:tab pos="5543550" algn="l"/>
                <a:tab pos="5997575" algn="l"/>
              </a:tabLst>
            </a:pPr>
            <a:r>
              <a:rPr lang="de-DE" sz="2200"/>
              <a:t>								(„die leere Menge“;</a:t>
            </a:r>
          </a:p>
          <a:p>
            <a:pPr algn="r">
              <a:tabLst>
                <a:tab pos="747713" algn="l"/>
                <a:tab pos="1090613" algn="l"/>
                <a:tab pos="1774825" algn="l"/>
                <a:tab pos="2455863" algn="l"/>
                <a:tab pos="2743200" algn="l"/>
                <a:tab pos="3084513" algn="l"/>
                <a:tab pos="5997575" algn="l"/>
              </a:tabLst>
            </a:pPr>
            <a:r>
              <a:rPr lang="de-DE" sz="2200"/>
              <a:t>						alternatives Symbol: )</a:t>
            </a:r>
          </a:p>
          <a:p>
            <a:pPr>
              <a:tabLst>
                <a:tab pos="747713" algn="l"/>
                <a:tab pos="1090613" algn="l"/>
                <a:tab pos="1774825" algn="l"/>
                <a:tab pos="2455863" algn="l"/>
              </a:tabLst>
            </a:pPr>
            <a:endParaRPr lang="de-DE"/>
          </a:p>
          <a:p>
            <a:pPr>
              <a:tabLst>
                <a:tab pos="747713" algn="l"/>
                <a:tab pos="1090613" algn="l"/>
                <a:tab pos="1774825" algn="l"/>
                <a:tab pos="2455863" algn="l"/>
              </a:tabLst>
            </a:pPr>
            <a:endParaRPr lang="de-DE"/>
          </a:p>
          <a:p>
            <a:pPr>
              <a:tabLst>
                <a:tab pos="747713" algn="l"/>
                <a:tab pos="1090613" algn="l"/>
                <a:tab pos="1774825" algn="l"/>
                <a:tab pos="2455863" algn="l"/>
              </a:tabLst>
            </a:pPr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DGY 15 Semantik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10</a:t>
            </a:fld>
            <a:endParaRPr lang="de-DE"/>
          </a:p>
        </p:txBody>
      </p:sp>
      <p:graphicFrame>
        <p:nvGraphicFramePr>
          <p:cNvPr id="9" name="Diagram 8"/>
          <p:cNvGraphicFramePr/>
          <p:nvPr/>
        </p:nvGraphicFramePr>
        <p:xfrm>
          <a:off x="457200" y="3939886"/>
          <a:ext cx="4451888" cy="25371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Rectangle 10"/>
          <p:cNvSpPr/>
          <p:nvPr/>
        </p:nvSpPr>
        <p:spPr>
          <a:xfrm>
            <a:off x="5286375" y="4714875"/>
            <a:ext cx="111442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2400" i="1"/>
              <a:t>Peter</a:t>
            </a:r>
            <a:endParaRPr lang="de-AT" sz="2400" i="1"/>
          </a:p>
        </p:txBody>
      </p:sp>
    </p:spTree>
    <p:extLst>
      <p:ext uri="{BB962C8B-B14F-4D97-AF65-F5344CB8AC3E}">
        <p14:creationId xmlns:p14="http://schemas.microsoft.com/office/powerpoint/2010/main" val="39093262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Graphic spid="9" grpId="0">
        <p:bldAsOne/>
      </p:bldGraphic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4B0417-6760-48C0-683A-845157BF52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1B1B0E-FF86-D3AA-EC39-9C90A3741C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Modifikation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C5033A-7338-6AD6-C26E-8838B93760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200"/>
              </a:spcBef>
            </a:pPr>
            <a:r>
              <a:rPr lang="de-DE"/>
              <a:t>(1)		Dieses Tier ist ein </a:t>
            </a:r>
            <a:r>
              <a:rPr lang="de-DE">
                <a:solidFill>
                  <a:srgbClr val="00B050"/>
                </a:solidFill>
              </a:rPr>
              <a:t>schnelles</a:t>
            </a:r>
            <a:r>
              <a:rPr lang="de-DE"/>
              <a:t> </a:t>
            </a:r>
            <a:r>
              <a:rPr lang="de-DE">
                <a:solidFill>
                  <a:srgbClr val="0066FF"/>
                </a:solidFill>
              </a:rPr>
              <a:t>Pferd</a:t>
            </a:r>
            <a:r>
              <a:rPr lang="de-DE"/>
              <a:t>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de-DE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de-DE"/>
              <a:t>Das </a:t>
            </a:r>
            <a:r>
              <a:rPr lang="de-DE">
                <a:solidFill>
                  <a:srgbClr val="00B050"/>
                </a:solidFill>
              </a:rPr>
              <a:t>Adjektiv</a:t>
            </a:r>
            <a:r>
              <a:rPr lang="de-DE"/>
              <a:t> denotiert eine Menge von Individuen. </a:t>
            </a:r>
          </a:p>
          <a:p>
            <a:pPr>
              <a:spcBef>
                <a:spcPts val="1200"/>
              </a:spcBef>
            </a:pPr>
            <a:r>
              <a:rPr lang="de-DE"/>
              <a:t>(2)		Dieses Tier ist </a:t>
            </a:r>
            <a:r>
              <a:rPr lang="de-DE">
                <a:solidFill>
                  <a:srgbClr val="00B050"/>
                </a:solidFill>
              </a:rPr>
              <a:t>schnell</a:t>
            </a:r>
            <a:r>
              <a:rPr lang="de-DE"/>
              <a:t>.</a:t>
            </a:r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de-DE"/>
              <a:t>Das </a:t>
            </a:r>
            <a:r>
              <a:rPr lang="de-DE">
                <a:solidFill>
                  <a:srgbClr val="0066FF"/>
                </a:solidFill>
              </a:rPr>
              <a:t>Hauptnomen</a:t>
            </a:r>
            <a:r>
              <a:rPr lang="de-DE"/>
              <a:t> denotiert eine Menge von Individuen. </a:t>
            </a:r>
          </a:p>
          <a:p>
            <a:pPr>
              <a:spcBef>
                <a:spcPts val="1200"/>
              </a:spcBef>
            </a:pPr>
            <a:r>
              <a:rPr lang="de-DE"/>
              <a:t>(3)		Dieses Tier ist ein </a:t>
            </a:r>
            <a:r>
              <a:rPr lang="de-DE">
                <a:solidFill>
                  <a:srgbClr val="0066FF"/>
                </a:solidFill>
              </a:rPr>
              <a:t>Pferd</a:t>
            </a:r>
            <a:r>
              <a:rPr lang="de-DE"/>
              <a:t>.		(ignorieren wir </a:t>
            </a:r>
            <a:r>
              <a:rPr lang="de-DE" i="1"/>
              <a:t>ein</a:t>
            </a:r>
            <a:r>
              <a:rPr lang="de-DE"/>
              <a:t>)</a:t>
            </a:r>
          </a:p>
          <a:p>
            <a:endParaRPr lang="de-DE"/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de-DE"/>
              <a:t>Das Vebindung des Hauptnomens mit dem attributiven Adjektivs ist die </a:t>
            </a:r>
            <a:r>
              <a:rPr lang="de-DE" b="1"/>
              <a:t>Schnittmenge</a:t>
            </a:r>
            <a:r>
              <a:rPr lang="de-DE"/>
              <a:t> der beiden Mengen:</a:t>
            </a:r>
            <a:endParaRPr lang="de-DE" sz="2400" b="0" i="0" u="none" strike="noStrike" baseline="0"/>
          </a:p>
          <a:p>
            <a:pPr>
              <a:spcBef>
                <a:spcPts val="1200"/>
              </a:spcBef>
            </a:pPr>
            <a:r>
              <a:rPr lang="de-DE" sz="2400" b="0" i="0" u="none" strike="noStrike" baseline="0"/>
              <a:t>(3)	Dieses Tier ist </a:t>
            </a:r>
            <a:r>
              <a:rPr lang="de-DE" sz="2400" b="0" i="0" u="none" strike="noStrike" baseline="0">
                <a:solidFill>
                  <a:srgbClr val="00B050"/>
                </a:solidFill>
              </a:rPr>
              <a:t>schnell</a:t>
            </a:r>
            <a:r>
              <a:rPr lang="de-DE" sz="2400" b="0" i="0" u="none" strike="noStrike" baseline="0"/>
              <a:t> </a:t>
            </a:r>
            <a:r>
              <a:rPr lang="de-DE" sz="2400" i="0" u="sng" strike="noStrike" baseline="0"/>
              <a:t>und</a:t>
            </a:r>
            <a:r>
              <a:rPr lang="de-DE" sz="2400" b="0" i="0" u="none" strike="noStrike" baseline="0"/>
              <a:t> dieses Tier ist ein </a:t>
            </a:r>
            <a:r>
              <a:rPr lang="de-DE" sz="2400" b="0" i="0" u="none" strike="noStrike" baseline="0">
                <a:solidFill>
                  <a:srgbClr val="0066FF"/>
                </a:solidFill>
              </a:rPr>
              <a:t>Pferd</a:t>
            </a:r>
            <a:r>
              <a:rPr lang="de-DE" sz="2400" b="0" i="0" u="none" strike="noStrike" baseline="0"/>
              <a:t>.</a:t>
            </a:r>
            <a:endParaRPr lang="de-DE" sz="2400" b="0" i="1" u="none" strike="noStrike" baseline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B8A83B-83BB-C538-69A1-415AEC46C0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E7C6D9-A38A-7159-F00F-1E5611D76B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11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6789127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E752A1-B0B2-B754-FBE8-0505CED692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Modifikation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C4896D-CBEB-F53F-1323-70D2ABC205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 defTabSz="312738">
              <a:buFont typeface="Wingdings" panose="05000000000000000000" pitchFamily="2" charset="2"/>
              <a:buChar char="§"/>
            </a:pPr>
            <a:r>
              <a:rPr lang="de-AT" sz="2400" b="0" i="0" u="none" strike="noStrike" baseline="0">
                <a:latin typeface="+mj-lt"/>
              </a:rPr>
              <a:t>Beispielderivation:</a:t>
            </a:r>
          </a:p>
          <a:p>
            <a:pPr defTabSz="312738">
              <a:buFont typeface="Times New Roman Standard"/>
              <a:buNone/>
            </a:pPr>
            <a:endParaRPr lang="de-AT">
              <a:latin typeface="+mj-lt"/>
            </a:endParaRPr>
          </a:p>
          <a:p>
            <a:pPr defTabSz="312738">
              <a:buFont typeface="Times New Roman Standard"/>
              <a:buNone/>
            </a:pPr>
            <a:r>
              <a:rPr lang="de-AT" sz="2400" b="0" i="0" u="none" strike="noStrike" baseline="0">
                <a:latin typeface="+mj-lt"/>
              </a:rPr>
              <a:t>(1)	schnelles Pferd</a:t>
            </a:r>
          </a:p>
          <a:p>
            <a:pPr defTabSz="312738">
              <a:spcBef>
                <a:spcPts val="1200"/>
              </a:spcBef>
              <a:buFont typeface="Times New Roman Standard"/>
              <a:buNone/>
            </a:pPr>
            <a:r>
              <a:rPr lang="de-AT">
                <a:latin typeface="+mj-lt"/>
              </a:rPr>
              <a:t>		</a:t>
            </a:r>
            <a:r>
              <a:rPr lang="de-AT" sz="2400" b="0" i="0" u="none" strike="noStrike" baseline="0">
                <a:latin typeface="+mj-lt"/>
              </a:rPr>
              <a:t>a.	Pferd 						=	{x|x ist ein Pferd}</a:t>
            </a:r>
          </a:p>
          <a:p>
            <a:pPr defTabSz="312738">
              <a:spcBef>
                <a:spcPts val="1200"/>
              </a:spcBef>
              <a:buFont typeface="Times New Roman Standard"/>
              <a:buNone/>
            </a:pPr>
            <a:r>
              <a:rPr lang="de-AT" sz="2400" b="0" i="0" u="none" strike="noStrike" baseline="0">
                <a:latin typeface="+mj-lt"/>
              </a:rPr>
              <a:t>		b.	schnell 					=	{y|y ist schnell}</a:t>
            </a:r>
          </a:p>
          <a:p>
            <a:pPr defTabSz="312738">
              <a:spcBef>
                <a:spcPts val="1200"/>
              </a:spcBef>
              <a:buFont typeface="Times New Roman Standard"/>
              <a:buNone/>
            </a:pPr>
            <a:r>
              <a:rPr lang="de-AT" sz="2400" b="0" i="0" u="none" strike="noStrike" baseline="0">
                <a:latin typeface="+mj-lt"/>
              </a:rPr>
              <a:t>		c.	schnelles Pferd 		=	 schnell </a:t>
            </a:r>
            <a:r>
              <a:rPr lang="de-AT" sz="2400" b="0" i="0" u="none" strike="noStrike" baseline="0">
                <a:latin typeface="+mj-lt"/>
                <a:ea typeface="Segoe UI Symbol" panose="020B0502040204020203" pitchFamily="34" charset="0"/>
              </a:rPr>
              <a:t>∩ </a:t>
            </a:r>
            <a:r>
              <a:rPr lang="de-AT" sz="2400" b="0" i="0" u="none" strike="noStrike" baseline="0">
                <a:latin typeface="+mj-lt"/>
              </a:rPr>
              <a:t>Pferd) 	=				</a:t>
            </a:r>
          </a:p>
          <a:p>
            <a:pPr algn="r" defTabSz="312738">
              <a:spcBef>
                <a:spcPts val="1200"/>
              </a:spcBef>
              <a:buFont typeface="Times New Roman Standard"/>
              <a:buNone/>
            </a:pPr>
            <a:r>
              <a:rPr lang="de-AT" sz="2400" b="0" i="0" u="none" strike="noStrike" baseline="0">
                <a:latin typeface="+mj-lt"/>
              </a:rPr>
              <a:t>														(Modifikationsregel)</a:t>
            </a:r>
          </a:p>
          <a:p>
            <a:pPr defTabSz="312738">
              <a:spcBef>
                <a:spcPts val="1200"/>
              </a:spcBef>
              <a:buFont typeface="Times New Roman Standard"/>
              <a:buNone/>
            </a:pPr>
            <a:r>
              <a:rPr lang="de-AT" sz="2400" b="0" i="0" u="none" strike="noStrike" baseline="0">
                <a:latin typeface="+mj-lt"/>
              </a:rPr>
              <a:t>		d.		=	{x|x ist ein Pferd} </a:t>
            </a:r>
            <a:r>
              <a:rPr lang="de-AT" sz="2400" b="0" i="0" u="none" strike="noStrike" baseline="0">
                <a:latin typeface="+mj-lt"/>
                <a:ea typeface="Segoe UI Symbol" panose="020B0502040204020203" pitchFamily="34" charset="0"/>
              </a:rPr>
              <a:t>∩ </a:t>
            </a:r>
            <a:r>
              <a:rPr lang="de-AT" sz="2400" b="0" i="0" u="none" strike="noStrike" baseline="0">
                <a:latin typeface="+mj-lt"/>
              </a:rPr>
              <a:t>{y|y ist schnell}  =			(Lexikon)</a:t>
            </a:r>
          </a:p>
          <a:p>
            <a:pPr defTabSz="312738">
              <a:spcBef>
                <a:spcPts val="1200"/>
              </a:spcBef>
              <a:buFont typeface="Times New Roman Standard"/>
              <a:buNone/>
            </a:pPr>
            <a:r>
              <a:rPr lang="de-AT" sz="2400" b="0" i="0" u="none" strike="noStrike" baseline="0">
                <a:latin typeface="+mj-lt"/>
              </a:rPr>
              <a:t>		e.		=	{x|x ist ein Pferd und x ist schnell}	   (Mengenlehre)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C239C33-5FE3-9B9C-97E6-0DA2189532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8A53930-B261-20E1-4939-8E19DCA3C5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12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3565430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BF716C-9448-92B9-2B5A-2AD7185329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498E7E-9776-2FBB-2C50-DD9F7CA0BC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Modifikation 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2E3A26-6C70-E727-647C-6A43BD1173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b="1"/>
              <a:t>Kompositionalität</a:t>
            </a:r>
            <a:r>
              <a:rPr lang="en-US"/>
              <a:t>: Die Bedeutung eines jeden komplexen Ausdruckes folgt aus (i) den Bedeutungen der unmittelbaren Teile und (ii) der Art und Weise, wie diese miteinander kombiniert werden.</a:t>
            </a:r>
          </a:p>
          <a:p>
            <a:pPr marL="342900" indent="-342900">
              <a:spcBef>
                <a:spcPts val="2000"/>
              </a:spcBef>
              <a:buFont typeface="Wingdings" panose="05000000000000000000" pitchFamily="2" charset="2"/>
              <a:buChar char="§"/>
            </a:pPr>
            <a:r>
              <a:rPr lang="en-US"/>
              <a:t>Die Regeln, welche die Art und Weise bestimmen, wie die Teile miteinander kombiniert werden, nennt man </a:t>
            </a:r>
            <a:r>
              <a:rPr lang="en-US" b="1"/>
              <a:t>Kompositionregeln.</a:t>
            </a:r>
          </a:p>
          <a:p>
            <a:pPr marL="342900" indent="-342900">
              <a:spcBef>
                <a:spcPts val="2000"/>
              </a:spcBef>
              <a:buFont typeface="Wingdings" panose="05000000000000000000" pitchFamily="2" charset="2"/>
              <a:buChar char="§"/>
            </a:pPr>
            <a:r>
              <a:rPr lang="en-US"/>
              <a:t>Wir haben bereits eine Kompositionregel kennen gelernt: </a:t>
            </a:r>
            <a:r>
              <a:rPr lang="en-US" b="1"/>
              <a:t>Funktionale Applikation</a:t>
            </a:r>
            <a:r>
              <a:rPr lang="en-US"/>
              <a:t>.</a:t>
            </a:r>
          </a:p>
          <a:p>
            <a:pPr marL="342900" indent="-342900">
              <a:spcBef>
                <a:spcPts val="2000"/>
              </a:spcBef>
              <a:buFont typeface="Wingdings" panose="05000000000000000000" pitchFamily="2" charset="2"/>
              <a:buChar char="§"/>
            </a:pPr>
            <a:r>
              <a:rPr lang="en-US"/>
              <a:t>Funktionale Applikation kommt zur Anwendung, wenn ein Knoten eine </a:t>
            </a:r>
            <a:r>
              <a:rPr lang="en-US" b="1"/>
              <a:t>Funktion</a:t>
            </a:r>
            <a:r>
              <a:rPr lang="en-US"/>
              <a:t> denotiert, und der Schwesterknoten ein </a:t>
            </a:r>
            <a:r>
              <a:rPr lang="en-US" b="1"/>
              <a:t>Argument</a:t>
            </a:r>
            <a:r>
              <a:rPr lang="en-US"/>
              <a:t> dieser Funktion denotiert.</a:t>
            </a:r>
            <a:endParaRPr lang="de-D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BDF36C1-84CF-A846-94BB-5AE46CBA5D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0B45F6B-48DE-FCDF-703A-5D27E5D026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13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7913549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FD88E8-44F0-1265-0D69-C4AD04E4A9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54D205-F37E-F592-878C-D1F37DA18B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Modifikation 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001B17-7E2F-7134-14A9-62C60114B3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/>
              <a:t>Eine zweite Kompositionsregel ist </a:t>
            </a:r>
            <a:r>
              <a:rPr lang="en-US" b="1"/>
              <a:t>Modifikation.</a:t>
            </a:r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/>
              <a:t>Modifikation wird verwendet, wenn beide Knoten eine </a:t>
            </a:r>
            <a:r>
              <a:rPr lang="en-US" b="1"/>
              <a:t>Menge</a:t>
            </a:r>
            <a:r>
              <a:rPr lang="en-US"/>
              <a:t> (oder, äquivalent, eine </a:t>
            </a:r>
            <a:r>
              <a:rPr lang="en-US" b="1"/>
              <a:t>Funktion</a:t>
            </a:r>
            <a:r>
              <a:rPr lang="en-US"/>
              <a:t>)</a:t>
            </a:r>
            <a:r>
              <a:rPr lang="en-US" b="1"/>
              <a:t> </a:t>
            </a:r>
            <a:r>
              <a:rPr lang="en-US"/>
              <a:t>denotieren.</a:t>
            </a:r>
            <a:endParaRPr lang="de-D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048E261-E207-BCCF-3B89-E8E2E6E13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F2CE282-3699-E8C7-2174-E48C49BEEB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14</a:t>
            </a:fld>
            <a:endParaRPr lang="de-DE"/>
          </a:p>
        </p:txBody>
      </p:sp>
      <p:sp>
        <p:nvSpPr>
          <p:cNvPr id="6" name="Rounded Rectangle 6">
            <a:extLst>
              <a:ext uri="{FF2B5EF4-FFF2-40B4-BE49-F238E27FC236}">
                <a16:creationId xmlns:a16="http://schemas.microsoft.com/office/drawing/2014/main" id="{6ED84142-B369-4D91-C320-0907681A4C9B}"/>
              </a:ext>
            </a:extLst>
          </p:cNvPr>
          <p:cNvSpPr/>
          <p:nvPr/>
        </p:nvSpPr>
        <p:spPr>
          <a:xfrm>
            <a:off x="381001" y="2649974"/>
            <a:ext cx="8458199" cy="3359785"/>
          </a:xfrm>
          <a:prstGeom prst="roundRect">
            <a:avLst/>
          </a:prstGeom>
          <a:solidFill>
            <a:srgbClr val="EEB500">
              <a:alpha val="89804"/>
            </a:srgbClr>
          </a:solidFill>
          <a:ln>
            <a:solidFill>
              <a:schemeClr val="tx1"/>
            </a:solidFill>
          </a:ln>
          <a:effectLst>
            <a:outerShdw blurRad="127000" dist="63500" dir="2700000" sx="101000" sy="101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lvl="0" algn="ctr" defTabSz="457200">
              <a:spcBef>
                <a:spcPts val="200"/>
              </a:spcBef>
            </a:pPr>
            <a:r>
              <a:rPr lang="de-DE" sz="2400" b="1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Modifikationsregel </a:t>
            </a:r>
            <a:r>
              <a:rPr lang="de-DE" sz="2200" b="1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(Mengenschreibweise)</a:t>
            </a:r>
          </a:p>
          <a:p>
            <a:pPr lvl="0" algn="just">
              <a:spcBef>
                <a:spcPts val="1200"/>
              </a:spcBef>
              <a:tabLst>
                <a:tab pos="457200" algn="l"/>
                <a:tab pos="747713" algn="l"/>
                <a:tab pos="1090613" algn="l"/>
              </a:tabLst>
            </a:pPr>
            <a:r>
              <a:rPr lang="en-US" sz="2400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a.	Wenn </a:t>
            </a:r>
            <a:r>
              <a:rPr lang="el-GR" sz="2400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α </a:t>
            </a:r>
            <a:r>
              <a:rPr lang="en-US" sz="2400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die Form [</a:t>
            </a:r>
            <a:r>
              <a:rPr lang="el-GR" sz="2400" baseline="-25000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α</a:t>
            </a:r>
            <a:r>
              <a:rPr lang="en-US" sz="2400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 </a:t>
            </a:r>
            <a:r>
              <a:rPr lang="el-GR" sz="2400">
                <a:solidFill>
                  <a:prstClr val="black"/>
                </a:solidFill>
                <a:latin typeface="+mj-lt"/>
              </a:rPr>
              <a:t>β</a:t>
            </a:r>
            <a:r>
              <a:rPr lang="en-US" sz="2400">
                <a:solidFill>
                  <a:prstClr val="black"/>
                </a:solidFill>
                <a:latin typeface="+mj-lt"/>
              </a:rPr>
              <a:t> </a:t>
            </a:r>
            <a:r>
              <a:rPr lang="el-GR" sz="2400">
                <a:solidFill>
                  <a:prstClr val="black"/>
                </a:solidFill>
                <a:latin typeface="+mj-lt"/>
                <a:ea typeface="Segoe UI Symbol" panose="020B0502040204020203" pitchFamily="34" charset="0"/>
              </a:rPr>
              <a:t>γ</a:t>
            </a:r>
            <a:r>
              <a:rPr lang="en-US" sz="2400">
                <a:solidFill>
                  <a:prstClr val="black"/>
                </a:solidFill>
                <a:latin typeface="+mj-lt"/>
                <a:ea typeface="Segoe UI Symbol" panose="020B0502040204020203" pitchFamily="34" charset="0"/>
              </a:rPr>
              <a:t>]</a:t>
            </a:r>
            <a:r>
              <a:rPr lang="el-GR" sz="2400">
                <a:solidFill>
                  <a:prstClr val="black"/>
                </a:solidFill>
                <a:latin typeface="+mj-lt"/>
                <a:ea typeface="Segoe UI Symbol" panose="020B0502040204020203" pitchFamily="34" charset="0"/>
              </a:rPr>
              <a:t> </a:t>
            </a:r>
            <a:r>
              <a:rPr lang="en-US" sz="2400">
                <a:solidFill>
                  <a:prstClr val="black"/>
                </a:solidFill>
                <a:latin typeface="+mj-lt"/>
                <a:ea typeface="Segoe UI Symbol" panose="020B0502040204020203" pitchFamily="34" charset="0"/>
              </a:rPr>
              <a:t>hat und </a:t>
            </a:r>
            <a:r>
              <a:rPr lang="el-GR" sz="2400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β </a:t>
            </a:r>
            <a:r>
              <a:rPr lang="en-US" sz="2400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und </a:t>
            </a:r>
            <a:r>
              <a:rPr lang="el-GR" sz="2400">
                <a:solidFill>
                  <a:prstClr val="black"/>
                </a:solidFill>
                <a:latin typeface="+mj-lt"/>
                <a:ea typeface="Segoe UI Symbol" panose="020B0502040204020203" pitchFamily="34" charset="0"/>
              </a:rPr>
              <a:t>γ </a:t>
            </a:r>
            <a:r>
              <a:rPr lang="en-US" sz="2400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eine Menge von 	Individuen denotieren, dann </a:t>
            </a:r>
            <a:r>
              <a:rPr lang="de-AT" sz="2400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gilt für jede Situation s:</a:t>
            </a:r>
          </a:p>
          <a:p>
            <a:pPr lvl="0" defTabSz="457200">
              <a:spcBef>
                <a:spcPts val="200"/>
              </a:spcBef>
            </a:pPr>
            <a:r>
              <a:rPr lang="en-US" sz="2400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		</a:t>
            </a:r>
            <a:r>
              <a:rPr lang="el-GR" sz="2400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α</a:t>
            </a:r>
            <a:r>
              <a:rPr lang="en-US" sz="2400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 in s = </a:t>
            </a:r>
            <a:r>
              <a:rPr lang="de-AT" sz="2400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{x|x ∈ β in s} </a:t>
            </a:r>
            <a:r>
              <a:rPr lang="de-AT" sz="2400">
                <a:solidFill>
                  <a:prstClr val="black"/>
                </a:solidFill>
                <a:latin typeface="+mj-lt"/>
                <a:ea typeface="Segoe UI Symbol" panose="020B0502040204020203" pitchFamily="34" charset="0"/>
                <a:sym typeface="WP MathA" panose="05010101010101010101" pitchFamily="2" charset="2"/>
              </a:rPr>
              <a:t>∩ </a:t>
            </a:r>
            <a:r>
              <a:rPr lang="de-AT" sz="2400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{x ∈ γ in s}</a:t>
            </a:r>
          </a:p>
          <a:p>
            <a:pPr lvl="0" algn="just">
              <a:spcBef>
                <a:spcPts val="1200"/>
              </a:spcBef>
              <a:tabLst>
                <a:tab pos="457200" algn="l"/>
                <a:tab pos="747713" algn="l"/>
                <a:tab pos="1090613" algn="l"/>
              </a:tabLst>
            </a:pPr>
            <a:r>
              <a:rPr lang="en-US" sz="2400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b.	Wenn </a:t>
            </a:r>
            <a:r>
              <a:rPr lang="el-GR" sz="2400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α </a:t>
            </a:r>
            <a:r>
              <a:rPr lang="en-US" sz="2400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die Form [</a:t>
            </a:r>
            <a:r>
              <a:rPr lang="el-GR" sz="2400" baseline="-25000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α</a:t>
            </a:r>
            <a:r>
              <a:rPr lang="en-US" sz="2400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 </a:t>
            </a:r>
            <a:r>
              <a:rPr lang="el-GR" sz="2400">
                <a:solidFill>
                  <a:prstClr val="black"/>
                </a:solidFill>
                <a:latin typeface="+mj-lt"/>
              </a:rPr>
              <a:t>β</a:t>
            </a:r>
            <a:r>
              <a:rPr lang="en-US" sz="2400">
                <a:solidFill>
                  <a:prstClr val="black"/>
                </a:solidFill>
                <a:latin typeface="+mj-lt"/>
              </a:rPr>
              <a:t> </a:t>
            </a:r>
            <a:r>
              <a:rPr lang="el-GR" sz="2400">
                <a:solidFill>
                  <a:prstClr val="black"/>
                </a:solidFill>
                <a:latin typeface="+mj-lt"/>
                <a:ea typeface="Segoe UI Symbol" panose="020B0502040204020203" pitchFamily="34" charset="0"/>
              </a:rPr>
              <a:t>γ</a:t>
            </a:r>
            <a:r>
              <a:rPr lang="en-US" sz="2400">
                <a:solidFill>
                  <a:prstClr val="black"/>
                </a:solidFill>
                <a:latin typeface="+mj-lt"/>
                <a:ea typeface="Segoe UI Symbol" panose="020B0502040204020203" pitchFamily="34" charset="0"/>
              </a:rPr>
              <a:t>]</a:t>
            </a:r>
            <a:r>
              <a:rPr lang="el-GR" sz="2400">
                <a:solidFill>
                  <a:prstClr val="black"/>
                </a:solidFill>
                <a:latin typeface="+mj-lt"/>
                <a:ea typeface="Segoe UI Symbol" panose="020B0502040204020203" pitchFamily="34" charset="0"/>
              </a:rPr>
              <a:t> </a:t>
            </a:r>
            <a:r>
              <a:rPr lang="en-US" sz="2400">
                <a:solidFill>
                  <a:prstClr val="black"/>
                </a:solidFill>
                <a:latin typeface="+mj-lt"/>
                <a:ea typeface="Segoe UI Symbol" panose="020B0502040204020203" pitchFamily="34" charset="0"/>
              </a:rPr>
              <a:t>hat und </a:t>
            </a:r>
            <a:r>
              <a:rPr lang="el-GR" sz="2400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β </a:t>
            </a:r>
            <a:r>
              <a:rPr lang="en-US" sz="2400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und </a:t>
            </a:r>
            <a:r>
              <a:rPr lang="el-GR" sz="2400">
                <a:solidFill>
                  <a:prstClr val="black"/>
                </a:solidFill>
                <a:latin typeface="+mj-lt"/>
                <a:ea typeface="Segoe UI Symbol" panose="020B0502040204020203" pitchFamily="34" charset="0"/>
              </a:rPr>
              <a:t>γ </a:t>
            </a:r>
            <a:r>
              <a:rPr lang="en-US" sz="2400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eine Menge von 	Individuen denotieren, dann </a:t>
            </a:r>
            <a:r>
              <a:rPr lang="de-AT" sz="2400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gilt:		(ohne Situationen)</a:t>
            </a:r>
          </a:p>
          <a:p>
            <a:pPr lvl="0" defTabSz="457200">
              <a:spcBef>
                <a:spcPts val="200"/>
              </a:spcBef>
            </a:pPr>
            <a:r>
              <a:rPr lang="en-US" sz="2400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		</a:t>
            </a:r>
            <a:r>
              <a:rPr lang="el-GR" sz="2400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α</a:t>
            </a:r>
            <a:r>
              <a:rPr lang="en-US" sz="2400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 = </a:t>
            </a:r>
            <a:r>
              <a:rPr lang="de-AT" sz="2400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{x|x ∈ β} </a:t>
            </a:r>
            <a:r>
              <a:rPr lang="de-AT" sz="2400">
                <a:solidFill>
                  <a:prstClr val="black"/>
                </a:solidFill>
                <a:latin typeface="+mj-lt"/>
                <a:ea typeface="Segoe UI Symbol" panose="020B0502040204020203" pitchFamily="34" charset="0"/>
                <a:sym typeface="WP MathA" panose="05010101010101010101" pitchFamily="2" charset="2"/>
              </a:rPr>
              <a:t>∩ </a:t>
            </a:r>
            <a:r>
              <a:rPr lang="de-AT" sz="2400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{x</a:t>
            </a:r>
            <a:r>
              <a:rPr lang="de-AT" sz="2400">
                <a:solidFill>
                  <a:prstClr val="black"/>
                </a:solidFill>
                <a:sym typeface="WP MathA" panose="05010101010101010101" pitchFamily="2" charset="2"/>
              </a:rPr>
              <a:t>|</a:t>
            </a:r>
            <a:r>
              <a:rPr lang="de-AT" sz="2400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x ∈ γ}</a:t>
            </a:r>
          </a:p>
        </p:txBody>
      </p:sp>
    </p:spTree>
    <p:extLst>
      <p:ext uri="{BB962C8B-B14F-4D97-AF65-F5344CB8AC3E}">
        <p14:creationId xmlns:p14="http://schemas.microsoft.com/office/powerpoint/2010/main" val="135067411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D1CA99-E1E1-CC0A-6373-AE3AB35300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8D701F-29D5-49F7-A496-A6EB30BCF7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Modifikation 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AEF99F-2E8B-F037-B246-6C75E8F212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/>
              <a:t>Modifikation wird verwendet, wenn beide Knoten eine </a:t>
            </a:r>
            <a:r>
              <a:rPr lang="en-US" b="1"/>
              <a:t>Funktion</a:t>
            </a:r>
            <a:r>
              <a:rPr lang="en-US"/>
              <a:t> denotieren.</a:t>
            </a:r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</a:pPr>
            <a:endParaRPr lang="en-US"/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</a:pPr>
            <a:endParaRPr lang="en-US"/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</a:pPr>
            <a:endParaRPr lang="en-US"/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</a:pPr>
            <a:endParaRPr lang="en-US"/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</a:pPr>
            <a:endParaRPr lang="en-US"/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</a:pPr>
            <a:endParaRPr lang="en-US" i="1"/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 i="1"/>
              <a:t>Übung.</a:t>
            </a:r>
            <a:r>
              <a:rPr lang="en-US"/>
              <a:t> Wenden Sie die Regel auf (1) an!</a:t>
            </a:r>
          </a:p>
          <a:p>
            <a:pPr>
              <a:spcBef>
                <a:spcPts val="1200"/>
              </a:spcBef>
            </a:pPr>
            <a:r>
              <a:rPr lang="en-US"/>
              <a:t>(1)		Peter ist ein spanischer Pianist.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/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/>
          </a:p>
          <a:p>
            <a:endParaRPr lang="en-US"/>
          </a:p>
          <a:p>
            <a:endParaRPr lang="de-D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9E7D2A-F398-BADE-FCD9-8FABBEDF34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1A3B815-219A-8B00-BC6F-01F2D92549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15</a:t>
            </a:fld>
            <a:endParaRPr lang="de-DE"/>
          </a:p>
        </p:txBody>
      </p:sp>
      <p:sp>
        <p:nvSpPr>
          <p:cNvPr id="6" name="Rounded Rectangle 6">
            <a:extLst>
              <a:ext uri="{FF2B5EF4-FFF2-40B4-BE49-F238E27FC236}">
                <a16:creationId xmlns:a16="http://schemas.microsoft.com/office/drawing/2014/main" id="{27630407-F45A-25AE-3475-710519D3AB4C}"/>
              </a:ext>
            </a:extLst>
          </p:cNvPr>
          <p:cNvSpPr/>
          <p:nvPr/>
        </p:nvSpPr>
        <p:spPr>
          <a:xfrm>
            <a:off x="457201" y="1887974"/>
            <a:ext cx="8458199" cy="2343904"/>
          </a:xfrm>
          <a:prstGeom prst="roundRect">
            <a:avLst/>
          </a:prstGeom>
          <a:solidFill>
            <a:srgbClr val="EEB500">
              <a:alpha val="89804"/>
            </a:srgbClr>
          </a:solidFill>
          <a:ln>
            <a:solidFill>
              <a:schemeClr val="tx1"/>
            </a:solidFill>
          </a:ln>
          <a:effectLst>
            <a:outerShdw blurRad="127000" dist="63500" dir="2700000" sx="101000" sy="101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lvl="0" algn="ctr" defTabSz="457200">
              <a:spcBef>
                <a:spcPts val="200"/>
              </a:spcBef>
            </a:pPr>
            <a:r>
              <a:rPr lang="de-DE" sz="2400" b="1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Modifikationsregel </a:t>
            </a:r>
            <a:r>
              <a:rPr lang="de-DE" sz="2200" b="1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(Funktionsschreibweise)</a:t>
            </a:r>
          </a:p>
          <a:p>
            <a:pPr lvl="0" algn="just">
              <a:spcBef>
                <a:spcPts val="600"/>
              </a:spcBef>
              <a:tabLst>
                <a:tab pos="457200" algn="l"/>
                <a:tab pos="747713" algn="l"/>
                <a:tab pos="1090613" algn="l"/>
              </a:tabLst>
            </a:pPr>
            <a:r>
              <a:rPr lang="en-US" sz="2400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Wenn </a:t>
            </a:r>
            <a:r>
              <a:rPr lang="el-GR" sz="2400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α </a:t>
            </a:r>
            <a:r>
              <a:rPr lang="en-US" sz="2400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die Form [</a:t>
            </a:r>
            <a:r>
              <a:rPr lang="el-GR" sz="2400" baseline="-25000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α</a:t>
            </a:r>
            <a:r>
              <a:rPr lang="en-US" sz="2400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 </a:t>
            </a:r>
            <a:r>
              <a:rPr lang="el-GR" sz="2400">
                <a:solidFill>
                  <a:prstClr val="black"/>
                </a:solidFill>
                <a:latin typeface="+mj-lt"/>
              </a:rPr>
              <a:t>β</a:t>
            </a:r>
            <a:r>
              <a:rPr lang="en-US" sz="2400">
                <a:solidFill>
                  <a:prstClr val="black"/>
                </a:solidFill>
                <a:latin typeface="+mj-lt"/>
              </a:rPr>
              <a:t> </a:t>
            </a:r>
            <a:r>
              <a:rPr lang="el-GR" sz="2400">
                <a:solidFill>
                  <a:prstClr val="black"/>
                </a:solidFill>
                <a:latin typeface="+mj-lt"/>
                <a:ea typeface="Segoe UI Symbol" panose="020B0502040204020203" pitchFamily="34" charset="0"/>
              </a:rPr>
              <a:t>γ</a:t>
            </a:r>
            <a:r>
              <a:rPr lang="en-US" sz="2400">
                <a:solidFill>
                  <a:prstClr val="black"/>
                </a:solidFill>
                <a:latin typeface="+mj-lt"/>
                <a:ea typeface="Segoe UI Symbol" panose="020B0502040204020203" pitchFamily="34" charset="0"/>
              </a:rPr>
              <a:t>]</a:t>
            </a:r>
            <a:r>
              <a:rPr lang="el-GR" sz="2400">
                <a:solidFill>
                  <a:prstClr val="black"/>
                </a:solidFill>
                <a:latin typeface="+mj-lt"/>
                <a:ea typeface="Segoe UI Symbol" panose="020B0502040204020203" pitchFamily="34" charset="0"/>
              </a:rPr>
              <a:t> </a:t>
            </a:r>
            <a:r>
              <a:rPr lang="en-US" sz="2400">
                <a:solidFill>
                  <a:prstClr val="black"/>
                </a:solidFill>
                <a:latin typeface="+mj-lt"/>
                <a:ea typeface="Segoe UI Symbol" panose="020B0502040204020203" pitchFamily="34" charset="0"/>
              </a:rPr>
              <a:t>hat und </a:t>
            </a:r>
            <a:r>
              <a:rPr lang="el-GR" sz="2400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β </a:t>
            </a:r>
            <a:r>
              <a:rPr lang="en-US" sz="2400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und </a:t>
            </a:r>
            <a:r>
              <a:rPr lang="el-GR" sz="2400">
                <a:solidFill>
                  <a:prstClr val="black"/>
                </a:solidFill>
                <a:latin typeface="+mj-lt"/>
                <a:ea typeface="Segoe UI Symbol" panose="020B0502040204020203" pitchFamily="34" charset="0"/>
              </a:rPr>
              <a:t>γ </a:t>
            </a:r>
            <a:r>
              <a:rPr lang="en-US" sz="2400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eine Funktion von Individuen zu Wahrheitswerten denotieren, dann </a:t>
            </a:r>
            <a:r>
              <a:rPr lang="de-AT" sz="2400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gilt:</a:t>
            </a:r>
          </a:p>
          <a:p>
            <a:pPr lvl="0" algn="just">
              <a:spcBef>
                <a:spcPts val="600"/>
              </a:spcBef>
              <a:tabLst>
                <a:tab pos="457200" algn="l"/>
                <a:tab pos="747713" algn="l"/>
                <a:tab pos="1090613" algn="l"/>
              </a:tabLst>
            </a:pPr>
            <a:r>
              <a:rPr lang="en-US" sz="2400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	</a:t>
            </a:r>
            <a:r>
              <a:rPr lang="el-GR" sz="2400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α</a:t>
            </a:r>
            <a:r>
              <a:rPr lang="en-US" sz="2400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 = die Funktion f, so dass für jedes Individuum x gilt: </a:t>
            </a:r>
          </a:p>
          <a:p>
            <a:pPr lvl="0" algn="just">
              <a:spcBef>
                <a:spcPts val="200"/>
              </a:spcBef>
              <a:tabLst>
                <a:tab pos="457200" algn="l"/>
                <a:tab pos="747713" algn="l"/>
                <a:tab pos="1090613" algn="l"/>
              </a:tabLst>
            </a:pPr>
            <a:r>
              <a:rPr lang="en-US" sz="2400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	f(x) = </a:t>
            </a:r>
            <a:r>
              <a:rPr lang="de-AT" sz="2400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β(x) und γ(x)</a:t>
            </a:r>
          </a:p>
        </p:txBody>
      </p:sp>
    </p:spTree>
    <p:extLst>
      <p:ext uri="{BB962C8B-B14F-4D97-AF65-F5344CB8AC3E}">
        <p14:creationId xmlns:p14="http://schemas.microsoft.com/office/powerpoint/2010/main" val="4290061331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48E1E-2DB8-6251-1E32-6D23EE4BEE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Intersektive vs. Nicht-Intersektive Modifikation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A5AC08-EA23-A2BB-E063-E3815A3767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/>
              <a:t>Was ist der Unterschied zwischen den beiden Klassen von Adjektiven in (1) und (2)?</a:t>
            </a:r>
          </a:p>
          <a:p>
            <a:pPr defTabSz="461963">
              <a:spcBef>
                <a:spcPts val="1200"/>
              </a:spcBef>
            </a:pPr>
            <a:r>
              <a:rPr lang="en-US"/>
              <a:t>(1)		(der) französische, berühmte, rote, dreieckige NP</a:t>
            </a:r>
          </a:p>
          <a:p>
            <a:pPr defTabSz="461963">
              <a:spcBef>
                <a:spcPts val="1200"/>
              </a:spcBef>
            </a:pPr>
            <a:r>
              <a:rPr lang="en-US"/>
              <a:t>(2)		(der) a</a:t>
            </a:r>
            <a:r>
              <a:rPr lang="de-AT"/>
              <a:t>ngebliche, mögliche, diesjährige, ehemalige,</a:t>
            </a:r>
            <a:br>
              <a:rPr lang="de-AT"/>
            </a:br>
            <a:r>
              <a:rPr lang="de-AT"/>
              <a:t> 		vormalige, 	nächste, vorige, damalige, eigentliche,</a:t>
            </a:r>
            <a:br>
              <a:rPr lang="de-AT"/>
            </a:br>
            <a:r>
              <a:rPr lang="de-AT"/>
              <a:t>		einstige, sogenannte, verdächtigte, frühere NP</a:t>
            </a:r>
          </a:p>
          <a:p>
            <a:pPr marL="342900" indent="-342900" defTabSz="461963"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en-US"/>
          </a:p>
          <a:p>
            <a:pPr marL="342900" indent="-342900" defTabSz="461963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/>
              <a:t>Nur die Adjektiva in (1) können </a:t>
            </a:r>
            <a:r>
              <a:rPr lang="en-US" b="1"/>
              <a:t>prädikativ</a:t>
            </a:r>
            <a:r>
              <a:rPr lang="en-US"/>
              <a:t> auftreten:</a:t>
            </a:r>
          </a:p>
          <a:p>
            <a:pPr defTabSz="461963">
              <a:spcBef>
                <a:spcPts val="1200"/>
              </a:spcBef>
            </a:pPr>
            <a:r>
              <a:rPr lang="en-US"/>
              <a:t>(3)		a.	der gefährliche Mörder</a:t>
            </a:r>
          </a:p>
          <a:p>
            <a:pPr defTabSz="461963"/>
            <a:r>
              <a:rPr lang="en-US"/>
              <a:t>		b.	Der Mörder ist </a:t>
            </a:r>
            <a:r>
              <a:rPr lang="en-US">
                <a:solidFill>
                  <a:srgbClr val="00B050"/>
                </a:solidFill>
              </a:rPr>
              <a:t>gefährlich</a:t>
            </a:r>
          </a:p>
          <a:p>
            <a:pPr defTabSz="461963">
              <a:spcBef>
                <a:spcPts val="1200"/>
              </a:spcBef>
            </a:pPr>
            <a:r>
              <a:rPr lang="en-US"/>
              <a:t>(4)		a.	der angebliche Mörder</a:t>
            </a:r>
          </a:p>
          <a:p>
            <a:pPr defTabSz="461963"/>
            <a:r>
              <a:rPr lang="en-US"/>
              <a:t>		b.	*Der Mörder ist </a:t>
            </a:r>
            <a:r>
              <a:rPr lang="en-US">
                <a:solidFill>
                  <a:srgbClr val="FF0000"/>
                </a:solidFill>
              </a:rPr>
              <a:t>angeblich</a:t>
            </a:r>
            <a:endParaRPr lang="de-D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11F4EBE-6DBA-463B-ED0B-AEE74E1B51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004F1B0-4592-28EE-2CCF-01DB9FDAE8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16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6705325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870"/>
            <a:ext cx="8229600" cy="762000"/>
          </a:xfrm>
        </p:spPr>
        <p:txBody>
          <a:bodyPr/>
          <a:lstStyle/>
          <a:p>
            <a:r>
              <a:rPr lang="de-AT"/>
              <a:t>Wh: Logische Folgerung</a:t>
            </a:r>
            <a:endParaRPr lang="de-A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610600" cy="5257800"/>
          </a:xfrm>
        </p:spPr>
        <p:txBody>
          <a:bodyPr/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/>
              <a:t>Ein zweiter Unterschied: </a:t>
            </a:r>
            <a:r>
              <a:rPr lang="en-US" b="1"/>
              <a:t>Folgerungsbeziehungen</a:t>
            </a:r>
            <a:endParaRPr lang="en-US"/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de-AT"/>
              <a:t>Die </a:t>
            </a:r>
            <a:r>
              <a:rPr lang="de-AT" dirty="0"/>
              <a:t>grundlegende logische Beziehung ist </a:t>
            </a:r>
            <a:r>
              <a:rPr lang="de-AT"/>
              <a:t>die </a:t>
            </a:r>
            <a:r>
              <a:rPr lang="de-AT" b="1" i="1"/>
              <a:t>logische</a:t>
            </a:r>
            <a:r>
              <a:rPr lang="de-AT"/>
              <a:t> </a:t>
            </a:r>
            <a:r>
              <a:rPr lang="de-AT" b="1" i="1"/>
              <a:t>Folgerung  </a:t>
            </a:r>
            <a:r>
              <a:rPr lang="de-AT"/>
              <a:t>(sie wird auch </a:t>
            </a:r>
            <a:r>
              <a:rPr lang="de-AT" b="1" i="1"/>
              <a:t>Implikation</a:t>
            </a:r>
            <a:r>
              <a:rPr lang="de-AT" i="1"/>
              <a:t> </a:t>
            </a:r>
            <a:r>
              <a:rPr lang="de-AT"/>
              <a:t>genannt).</a:t>
            </a:r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>
                <a:solidFill>
                  <a:prstClr val="black"/>
                </a:solidFill>
              </a:rPr>
              <a:t>Die </a:t>
            </a:r>
            <a:r>
              <a:rPr lang="de-AT"/>
              <a:t>logische Folgerung</a:t>
            </a:r>
            <a:r>
              <a:rPr lang="de-AT" b="1" i="1"/>
              <a:t> </a:t>
            </a:r>
            <a:r>
              <a:rPr lang="en-US">
                <a:solidFill>
                  <a:prstClr val="black"/>
                </a:solidFill>
              </a:rPr>
              <a:t>wird durch ‘</a:t>
            </a:r>
            <a:r>
              <a:rPr lang="en-US">
                <a:solidFill>
                  <a:prstClr val="black"/>
                </a:solidFill>
                <a:sym typeface="WP MathA"/>
              </a:rPr>
              <a:t>’ </a:t>
            </a:r>
            <a:r>
              <a:rPr lang="en-US" b="1" i="1">
                <a:solidFill>
                  <a:prstClr val="black"/>
                </a:solidFill>
                <a:sym typeface="WP MathA"/>
              </a:rPr>
              <a:t>symbolisiert</a:t>
            </a:r>
            <a:r>
              <a:rPr lang="en-US">
                <a:solidFill>
                  <a:prstClr val="black"/>
                </a:solidFill>
                <a:sym typeface="WP MathA"/>
              </a:rPr>
              <a:t>.</a:t>
            </a:r>
            <a:endParaRPr lang="de-AT" dirty="0"/>
          </a:p>
          <a:p>
            <a:endParaRPr lang="en-US"/>
          </a:p>
          <a:p>
            <a:endParaRPr lang="en-US"/>
          </a:p>
          <a:p>
            <a:endParaRPr lang="en-US"/>
          </a:p>
          <a:p>
            <a:pPr marL="342900" indent="-342900" defTabSz="360000">
              <a:spcBef>
                <a:spcPts val="0"/>
              </a:spcBef>
              <a:tabLst/>
            </a:pPr>
            <a:endParaRPr lang="en-US">
              <a:solidFill>
                <a:prstClr val="black"/>
              </a:solidFill>
            </a:endParaRPr>
          </a:p>
          <a:p>
            <a:pPr marL="342900" indent="-342900" defTabSz="360000">
              <a:spcBef>
                <a:spcPts val="0"/>
              </a:spcBef>
              <a:tabLst/>
            </a:pPr>
            <a:r>
              <a:rPr lang="en-US">
                <a:solidFill>
                  <a:prstClr val="black"/>
                </a:solidFill>
              </a:rPr>
              <a:t>Man liest “A </a:t>
            </a:r>
            <a:r>
              <a:rPr lang="en-US">
                <a:solidFill>
                  <a:prstClr val="black"/>
                </a:solidFill>
                <a:sym typeface="WP MathA"/>
              </a:rPr>
              <a:t> </a:t>
            </a:r>
            <a:r>
              <a:rPr lang="en-US">
                <a:solidFill>
                  <a:prstClr val="black"/>
                </a:solidFill>
              </a:rPr>
              <a:t>B” als: “B folgt aus A” oder “A </a:t>
            </a:r>
            <a:r>
              <a:rPr lang="en-US" b="1" i="1">
                <a:solidFill>
                  <a:prstClr val="black"/>
                </a:solidFill>
              </a:rPr>
              <a:t>impliziert</a:t>
            </a:r>
            <a:r>
              <a:rPr lang="en-US">
                <a:solidFill>
                  <a:prstClr val="black"/>
                </a:solidFill>
              </a:rPr>
              <a:t> B.”</a:t>
            </a:r>
            <a:endParaRPr lang="en-US" i="1">
              <a:solidFill>
                <a:prstClr val="black"/>
              </a:solidFill>
            </a:endParaRPr>
          </a:p>
          <a:p>
            <a:pPr marL="342900" indent="-342900" defTabSz="360000">
              <a:spcBef>
                <a:spcPts val="1200"/>
              </a:spcBef>
              <a:tabLst/>
            </a:pPr>
            <a:r>
              <a:rPr lang="en-US" i="1">
                <a:solidFill>
                  <a:prstClr val="black"/>
                </a:solidFill>
              </a:rPr>
              <a:t>Beispiele</a:t>
            </a:r>
            <a:r>
              <a:rPr lang="en-US">
                <a:solidFill>
                  <a:prstClr val="black"/>
                </a:solidFill>
              </a:rPr>
              <a:t>:</a:t>
            </a:r>
            <a:endParaRPr lang="de-AT">
              <a:solidFill>
                <a:prstClr val="black"/>
              </a:solidFill>
            </a:endParaRPr>
          </a:p>
          <a:p>
            <a:pPr marL="342900" indent="-342900" defTabSz="360000">
              <a:spcBef>
                <a:spcPct val="20000"/>
              </a:spcBef>
              <a:tabLst/>
            </a:pPr>
            <a:r>
              <a:rPr lang="de-AT">
                <a:solidFill>
                  <a:prstClr val="black"/>
                </a:solidFill>
              </a:rPr>
              <a:t>(</a:t>
            </a:r>
            <a:r>
              <a:rPr lang="de-AT" dirty="0">
                <a:solidFill>
                  <a:prstClr val="black"/>
                </a:solidFill>
              </a:rPr>
              <a:t>1</a:t>
            </a:r>
            <a:r>
              <a:rPr lang="de-AT">
                <a:solidFill>
                  <a:prstClr val="black"/>
                </a:solidFill>
              </a:rPr>
              <a:t>) </a:t>
            </a:r>
            <a:r>
              <a:rPr lang="de-AT" dirty="0">
                <a:solidFill>
                  <a:prstClr val="black"/>
                </a:solidFill>
              </a:rPr>
              <a:t>		Viktor streichelte einen </a:t>
            </a:r>
            <a:r>
              <a:rPr lang="de-AT" b="1" i="1" dirty="0"/>
              <a:t>Hund</a:t>
            </a:r>
            <a:r>
              <a:rPr lang="de-AT" dirty="0">
                <a:solidFill>
                  <a:prstClr val="black"/>
                </a:solidFill>
              </a:rPr>
              <a:t>.			</a:t>
            </a:r>
            <a:endParaRPr lang="de-AT" i="1" dirty="0">
              <a:solidFill>
                <a:prstClr val="black"/>
              </a:solidFill>
            </a:endParaRPr>
          </a:p>
          <a:p>
            <a:pPr marL="342900" lvl="0" indent="-342900" defTabSz="360000">
              <a:spcBef>
                <a:spcPts val="0"/>
              </a:spcBef>
              <a:spcAft>
                <a:spcPts val="1000"/>
              </a:spcAft>
              <a:tabLst/>
            </a:pPr>
            <a:r>
              <a:rPr lang="de-AT">
                <a:solidFill>
                  <a:prstClr val="black"/>
                </a:solidFill>
                <a:sym typeface="WP MathA"/>
              </a:rPr>
              <a:t>(2)</a:t>
            </a:r>
            <a:r>
              <a:rPr lang="de-AT" dirty="0">
                <a:solidFill>
                  <a:prstClr val="black"/>
                </a:solidFill>
                <a:sym typeface="WP MathA"/>
              </a:rPr>
              <a:t>	</a:t>
            </a:r>
            <a:r>
              <a:rPr lang="de-AT">
                <a:solidFill>
                  <a:prstClr val="black"/>
                </a:solidFill>
                <a:sym typeface="WP MathA"/>
              </a:rPr>
              <a:t>	</a:t>
            </a:r>
            <a:r>
              <a:rPr lang="de-AT" dirty="0">
                <a:solidFill>
                  <a:prstClr val="black"/>
                </a:solidFill>
                <a:sym typeface="WP MathA"/>
              </a:rPr>
              <a:t>		</a:t>
            </a:r>
            <a:r>
              <a:rPr lang="de-AT" dirty="0">
                <a:solidFill>
                  <a:prstClr val="black"/>
                </a:solidFill>
              </a:rPr>
              <a:t>Viktor streichelte ein </a:t>
            </a:r>
            <a:r>
              <a:rPr lang="de-AT" b="1" i="1" dirty="0"/>
              <a:t>Tier</a:t>
            </a:r>
            <a:r>
              <a:rPr lang="de-AT" dirty="0">
                <a:solidFill>
                  <a:prstClr val="black"/>
                </a:solidFill>
                <a:sym typeface="WP MathA"/>
              </a:rPr>
              <a:t>. 		</a:t>
            </a:r>
            <a:r>
              <a:rPr lang="de-AT" i="1" dirty="0">
                <a:solidFill>
                  <a:prstClr val="black"/>
                </a:solidFill>
              </a:rPr>
              <a:t> </a:t>
            </a:r>
            <a:r>
              <a:rPr lang="de-AT" i="1">
                <a:solidFill>
                  <a:prstClr val="black"/>
                </a:solidFill>
              </a:rPr>
              <a:t>	</a:t>
            </a:r>
            <a:br>
              <a:rPr lang="de-AT" i="1">
                <a:solidFill>
                  <a:prstClr val="black"/>
                </a:solidFill>
                <a:sym typeface="WP MathA"/>
              </a:rPr>
            </a:br>
            <a:r>
              <a:rPr lang="de-AT" sz="2200" i="1">
                <a:solidFill>
                  <a:prstClr val="black"/>
                </a:solidFill>
                <a:sym typeface="WP MathA"/>
              </a:rPr>
              <a:t>			</a:t>
            </a:r>
            <a:r>
              <a:rPr lang="de-AT" sz="2200">
                <a:solidFill>
                  <a:prstClr val="black"/>
                </a:solidFill>
                <a:sym typeface="WP MathA"/>
              </a:rPr>
              <a:t>(„(1) impliziert (2).“ oder “Aus (1) folgt (2).”/“(2) folgt aus (1).”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DGY 15 Semantik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17</a:t>
            </a:fld>
            <a:endParaRPr lang="de-DE" dirty="0"/>
          </a:p>
        </p:txBody>
      </p:sp>
      <p:sp>
        <p:nvSpPr>
          <p:cNvPr id="7" name="Abgerundetes Rechteck 7"/>
          <p:cNvSpPr txBox="1">
            <a:spLocks/>
          </p:cNvSpPr>
          <p:nvPr/>
        </p:nvSpPr>
        <p:spPr>
          <a:xfrm>
            <a:off x="512445" y="2895600"/>
            <a:ext cx="8479155" cy="947777"/>
          </a:xfrm>
          <a:prstGeom prst="roundRect">
            <a:avLst/>
          </a:prstGeom>
          <a:solidFill>
            <a:schemeClr val="bg1">
              <a:lumMod val="95000"/>
              <a:alpha val="89804"/>
            </a:schemeClr>
          </a:solidFill>
          <a:ln w="25400" cap="flat" cmpd="sng" algn="ctr">
            <a:solidFill>
              <a:schemeClr val="tx1"/>
            </a:solidFill>
            <a:prstDash val="solid"/>
          </a:ln>
          <a:effectLst>
            <a:outerShdw blurRad="127000" dist="63500" dir="2700000" sx="101000" sy="101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rtlCol="0" anchor="ctr">
            <a:spAutoFit/>
          </a:bodyPr>
          <a:lstStyle>
            <a:lvl1pPr marL="519113" indent="-519113" algn="l" defTabSz="914400" rtl="0" eaLnBrk="1" latinLnBrk="0" hangingPunct="1">
              <a:spcBef>
                <a:spcPts val="200"/>
              </a:spcBef>
              <a:buFontTx/>
              <a:buNone/>
              <a:tabLst>
                <a:tab pos="342900" algn="l"/>
                <a:tab pos="747713" algn="l"/>
                <a:tab pos="1090613" algn="l"/>
              </a:tabLst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ts val="200"/>
              </a:spcBef>
              <a:buFont typeface="Arial" pitchFamily="34" charset="0"/>
              <a:buChar char="–"/>
              <a:tabLst>
                <a:tab pos="342900" algn="l"/>
              </a:tabLst>
              <a:defRPr sz="2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ts val="200"/>
              </a:spcBef>
              <a:buFont typeface="Arial" pitchFamily="34" charset="0"/>
              <a:buChar char="•"/>
              <a:tabLst>
                <a:tab pos="342900" algn="l"/>
              </a:tabLst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ts val="200"/>
              </a:spcBef>
              <a:buFont typeface="Arial" pitchFamily="34" charset="0"/>
              <a:buChar char="–"/>
              <a:tabLst>
                <a:tab pos="342900" algn="l"/>
              </a:tabLst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ts val="200"/>
              </a:spcBef>
              <a:buFont typeface="Arial" pitchFamily="34" charset="0"/>
              <a:buChar char="»"/>
              <a:tabLst>
                <a:tab pos="342900" algn="l"/>
              </a:tabLst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>
                <a:solidFill>
                  <a:prstClr val="black"/>
                </a:solidFill>
              </a:rPr>
              <a:t>	Für alle Aussagen A und B gilt: </a:t>
            </a:r>
          </a:p>
          <a:p>
            <a:r>
              <a:rPr lang="en-US" b="1">
                <a:solidFill>
                  <a:prstClr val="black"/>
                </a:solidFill>
              </a:rPr>
              <a:t>	A </a:t>
            </a:r>
            <a:r>
              <a:rPr lang="en-US" b="1">
                <a:solidFill>
                  <a:prstClr val="black"/>
                </a:solidFill>
                <a:sym typeface="WP MathA"/>
              </a:rPr>
              <a:t> </a:t>
            </a:r>
            <a:r>
              <a:rPr lang="en-US" b="1">
                <a:solidFill>
                  <a:prstClr val="black"/>
                </a:solidFill>
              </a:rPr>
              <a:t>B </a:t>
            </a:r>
            <a:r>
              <a:rPr lang="de-DE">
                <a:solidFill>
                  <a:schemeClr val="tx1"/>
                </a:solidFill>
              </a:rPr>
              <a:t>=</a:t>
            </a:r>
            <a:r>
              <a:rPr lang="de-DE" baseline="-25000">
                <a:solidFill>
                  <a:schemeClr val="tx1"/>
                </a:solidFill>
              </a:rPr>
              <a:t>Def  </a:t>
            </a:r>
            <a:r>
              <a:rPr lang="en-US">
                <a:solidFill>
                  <a:prstClr val="black"/>
                </a:solidFill>
              </a:rPr>
              <a:t>Es ist nicht möglich, dass A </a:t>
            </a:r>
            <a:r>
              <a:rPr lang="en-US">
                <a:solidFill>
                  <a:srgbClr val="00B050"/>
                </a:solidFill>
              </a:rPr>
              <a:t>wahr</a:t>
            </a:r>
            <a:r>
              <a:rPr lang="en-US">
                <a:solidFill>
                  <a:prstClr val="black"/>
                </a:solidFill>
              </a:rPr>
              <a:t> ist und B </a:t>
            </a:r>
            <a:r>
              <a:rPr lang="en-US">
                <a:solidFill>
                  <a:srgbClr val="FF0000"/>
                </a:solidFill>
              </a:rPr>
              <a:t>falsch</a:t>
            </a:r>
            <a:r>
              <a:rPr lang="en-US">
                <a:solidFill>
                  <a:prstClr val="black"/>
                </a:solidFill>
              </a:rPr>
              <a:t> ist. </a:t>
            </a:r>
            <a:endParaRPr lang="de-D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840899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8A8010-2EE1-9FD9-12DF-80FF6F481D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A4521E-EF27-A663-7BFA-AA407C752A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Intersektive vs. Nicht-Intersektive Modifikation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24B310-668D-A3C4-B6E5-CF2322C883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14400"/>
            <a:ext cx="8458200" cy="5257800"/>
          </a:xfrm>
        </p:spPr>
        <p:txBody>
          <a:bodyPr/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/>
              <a:t>Ein zweiter Unterschied: </a:t>
            </a:r>
            <a:r>
              <a:rPr lang="en-US" b="1"/>
              <a:t>Folgerungsbeziehungen</a:t>
            </a:r>
            <a:r>
              <a:rPr lang="en-US"/>
              <a:t>.</a:t>
            </a:r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/>
              <a:t>Klasse (1) Adjektive erlauben die Folgerung von AP NP zu NP:</a:t>
            </a:r>
          </a:p>
          <a:p>
            <a:pPr defTabSz="461963">
              <a:spcBef>
                <a:spcPts val="1200"/>
              </a:spcBef>
            </a:pPr>
            <a:r>
              <a:rPr lang="en-US"/>
              <a:t>(1)		 französisch, berühmt, rot, dreieckig, schwer </a:t>
            </a:r>
          </a:p>
          <a:p>
            <a:pPr defTabSz="461963">
              <a:spcBef>
                <a:spcPts val="1200"/>
              </a:spcBef>
            </a:pPr>
            <a:r>
              <a:rPr lang="en-US"/>
              <a:t>(2)		a.	französischer Präsident	</a:t>
            </a:r>
            <a:r>
              <a:rPr lang="en-US">
                <a:ea typeface="Segoe UI Symbol" panose="020B0502040204020203" pitchFamily="34" charset="0"/>
              </a:rPr>
              <a:t>⇒	</a:t>
            </a:r>
            <a:r>
              <a:rPr lang="en-US"/>
              <a:t> Präsident</a:t>
            </a:r>
          </a:p>
          <a:p>
            <a:pPr defTabSz="461963">
              <a:spcBef>
                <a:spcPts val="400"/>
              </a:spcBef>
            </a:pPr>
            <a:r>
              <a:rPr lang="en-US"/>
              <a:t>		b.	gefährlicher Mörder		</a:t>
            </a:r>
            <a:r>
              <a:rPr lang="en-US">
                <a:ea typeface="Segoe UI Symbol" panose="020B0502040204020203" pitchFamily="34" charset="0"/>
              </a:rPr>
              <a:t>⇒	</a:t>
            </a:r>
            <a:r>
              <a:rPr lang="en-US"/>
              <a:t> Mörder</a:t>
            </a:r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/>
              <a:t>Dies sind die </a:t>
            </a:r>
            <a:r>
              <a:rPr lang="en-US">
                <a:solidFill>
                  <a:srgbClr val="00B050"/>
                </a:solidFill>
              </a:rPr>
              <a:t>intersektiven</a:t>
            </a:r>
            <a:r>
              <a:rPr lang="en-US">
                <a:solidFill>
                  <a:srgbClr val="FF0000"/>
                </a:solidFill>
              </a:rPr>
              <a:t> </a:t>
            </a:r>
            <a:r>
              <a:rPr lang="en-US"/>
              <a:t>Adjektiva.</a:t>
            </a:r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/>
              <a:t>Die andere Klasse erlaubt diese Folgerung </a:t>
            </a:r>
            <a:r>
              <a:rPr lang="en-US" u="sng"/>
              <a:t>nicht</a:t>
            </a:r>
            <a:r>
              <a:rPr lang="en-US"/>
              <a:t>:</a:t>
            </a:r>
          </a:p>
          <a:p>
            <a:pPr defTabSz="461963">
              <a:spcBef>
                <a:spcPts val="1200"/>
              </a:spcBef>
            </a:pPr>
            <a:r>
              <a:rPr lang="en-US"/>
              <a:t>(3)		a</a:t>
            </a:r>
            <a:r>
              <a:rPr lang="de-AT"/>
              <a:t>ngeblich, ehemalig, früher, vormalig, eigentliche</a:t>
            </a:r>
          </a:p>
          <a:p>
            <a:pPr defTabSz="461963">
              <a:spcBef>
                <a:spcPts val="1200"/>
              </a:spcBef>
            </a:pPr>
            <a:r>
              <a:rPr lang="en-US"/>
              <a:t>(4)		a.	früherer Präsident		</a:t>
            </a:r>
            <a:r>
              <a:rPr lang="en-US">
                <a:ea typeface="Segoe UI Symbol" panose="020B0502040204020203" pitchFamily="34" charset="0"/>
              </a:rPr>
              <a:t>⇏	</a:t>
            </a:r>
            <a:r>
              <a:rPr lang="en-US"/>
              <a:t> Präsident</a:t>
            </a:r>
          </a:p>
          <a:p>
            <a:pPr defTabSz="461963">
              <a:spcBef>
                <a:spcPts val="400"/>
              </a:spcBef>
            </a:pPr>
            <a:r>
              <a:rPr lang="en-US"/>
              <a:t>		b.	angeblicher Mörder		</a:t>
            </a:r>
            <a:r>
              <a:rPr lang="en-US">
                <a:ea typeface="Segoe UI Symbol" panose="020B0502040204020203" pitchFamily="34" charset="0"/>
              </a:rPr>
              <a:t>⇏	</a:t>
            </a:r>
            <a:r>
              <a:rPr lang="en-US"/>
              <a:t> Mörder</a:t>
            </a:r>
          </a:p>
          <a:p>
            <a:pPr marL="342900" indent="-342900" defTabSz="461963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/>
              <a:t>Dies sind die </a:t>
            </a:r>
            <a:r>
              <a:rPr lang="en-US">
                <a:solidFill>
                  <a:srgbClr val="FF0000"/>
                </a:solidFill>
              </a:rPr>
              <a:t>nicht intersektiven </a:t>
            </a:r>
            <a:r>
              <a:rPr lang="en-US"/>
              <a:t>Adjektiva.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F822416-F108-B795-726C-07BFB524C7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E167218-2FB5-9F53-41F5-ED683DC79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18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4254352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63B535-39DA-AE5D-DE99-9B73B42AD4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D51A2A-DF95-DA7D-163D-07D4D7000C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Intersektive vs. Nicht-Intersektive Modifikation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E8ACD9-3FE2-392F-62F9-ABC245A95B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14400"/>
            <a:ext cx="8458200" cy="5257800"/>
          </a:xfrm>
        </p:spPr>
        <p:txBody>
          <a:bodyPr/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>
                <a:latin typeface="+mj-lt"/>
              </a:rPr>
              <a:t>Wird ein </a:t>
            </a:r>
            <a:r>
              <a:rPr lang="en-US">
                <a:solidFill>
                  <a:srgbClr val="00B050"/>
                </a:solidFill>
                <a:latin typeface="+mj-lt"/>
              </a:rPr>
              <a:t>intersektives</a:t>
            </a:r>
            <a:r>
              <a:rPr lang="en-US">
                <a:solidFill>
                  <a:srgbClr val="FF0000"/>
                </a:solidFill>
                <a:latin typeface="+mj-lt"/>
              </a:rPr>
              <a:t> </a:t>
            </a:r>
            <a:r>
              <a:rPr lang="en-US">
                <a:latin typeface="+mj-lt"/>
              </a:rPr>
              <a:t>Adjektiv mit einer NP kombiniert, ist die Gesamtbedeutung die Schnittmenge (engl. </a:t>
            </a:r>
            <a:r>
              <a:rPr lang="en-US" i="1">
                <a:latin typeface="+mj-lt"/>
              </a:rPr>
              <a:t>intersection</a:t>
            </a:r>
            <a:r>
              <a:rPr lang="en-US">
                <a:latin typeface="+mj-lt"/>
              </a:rPr>
              <a:t>) der Teilbedeutungen:</a:t>
            </a:r>
          </a:p>
          <a:p>
            <a:pPr defTabSz="461963">
              <a:spcBef>
                <a:spcPts val="1200"/>
              </a:spcBef>
            </a:pPr>
            <a:r>
              <a:rPr lang="en-US">
                <a:latin typeface="+mj-lt"/>
              </a:rPr>
              <a:t>(1)		intelligenter Präsident	=	</a:t>
            </a:r>
            <a:r>
              <a:rPr lang="de-AT">
                <a:latin typeface="+mj-lt"/>
              </a:rPr>
              <a:t> intelligent </a:t>
            </a:r>
            <a:r>
              <a:rPr lang="de-AT" b="1">
                <a:solidFill>
                  <a:srgbClr val="00B050"/>
                </a:solidFill>
                <a:latin typeface="+mj-lt"/>
                <a:ea typeface="Segoe UI Symbol" panose="020B0502040204020203" pitchFamily="34" charset="0"/>
              </a:rPr>
              <a:t>∩</a:t>
            </a:r>
            <a:r>
              <a:rPr lang="de-AT">
                <a:latin typeface="+mj-lt"/>
                <a:ea typeface="Segoe UI Symbol" panose="020B0502040204020203" pitchFamily="34" charset="0"/>
              </a:rPr>
              <a:t> </a:t>
            </a:r>
            <a:r>
              <a:rPr lang="de-AT">
                <a:latin typeface="+mj-lt"/>
              </a:rPr>
              <a:t>Präsident</a:t>
            </a:r>
            <a:endParaRPr lang="en-US">
              <a:latin typeface="+mj-lt"/>
            </a:endParaRPr>
          </a:p>
          <a:p>
            <a:pPr marL="342900" indent="-342900"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en-US">
              <a:latin typeface="+mj-lt"/>
            </a:endParaRPr>
          </a:p>
          <a:p>
            <a:pPr marL="342900" indent="-34290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>
                <a:latin typeface="+mj-lt"/>
              </a:rPr>
              <a:t>Dies ist bei </a:t>
            </a:r>
            <a:r>
              <a:rPr lang="en-US">
                <a:solidFill>
                  <a:srgbClr val="FF0000"/>
                </a:solidFill>
                <a:latin typeface="+mj-lt"/>
              </a:rPr>
              <a:t>nicht intersektiven </a:t>
            </a:r>
            <a:r>
              <a:rPr lang="en-US" u="sng">
                <a:latin typeface="+mj-lt"/>
              </a:rPr>
              <a:t>nicht</a:t>
            </a:r>
            <a:r>
              <a:rPr lang="en-US">
                <a:latin typeface="+mj-lt"/>
              </a:rPr>
              <a:t> der Fall:</a:t>
            </a:r>
          </a:p>
          <a:p>
            <a:pPr defTabSz="461963">
              <a:spcBef>
                <a:spcPts val="1200"/>
              </a:spcBef>
            </a:pPr>
            <a:r>
              <a:rPr lang="en-US">
                <a:latin typeface="+mj-lt"/>
              </a:rPr>
              <a:t>(2)		früherer Präsident		</a:t>
            </a:r>
            <a:r>
              <a:rPr lang="en-US">
                <a:latin typeface="+mj-lt"/>
                <a:ea typeface="Segoe UI Symbol" panose="020B0502040204020203" pitchFamily="34" charset="0"/>
              </a:rPr>
              <a:t>≠	</a:t>
            </a:r>
            <a:r>
              <a:rPr lang="en-US">
                <a:latin typeface="+mj-lt"/>
              </a:rPr>
              <a:t> </a:t>
            </a:r>
            <a:r>
              <a:rPr lang="de-AT">
                <a:latin typeface="+mj-lt"/>
              </a:rPr>
              <a:t>früher </a:t>
            </a:r>
            <a:r>
              <a:rPr lang="de-AT">
                <a:latin typeface="+mj-lt"/>
                <a:ea typeface="Segoe UI Symbol" panose="020B0502040204020203" pitchFamily="34" charset="0"/>
              </a:rPr>
              <a:t>∩ </a:t>
            </a:r>
            <a:r>
              <a:rPr lang="de-AT">
                <a:latin typeface="+mj-lt"/>
              </a:rPr>
              <a:t>Präsident</a:t>
            </a:r>
          </a:p>
          <a:p>
            <a:pPr marL="342900" indent="-342900" defTabSz="461963"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en-US">
              <a:latin typeface="+mj-lt"/>
            </a:endParaRPr>
          </a:p>
          <a:p>
            <a:pPr marL="342900" indent="-342900" defTabSz="461963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>
                <a:latin typeface="+mj-lt"/>
              </a:rPr>
              <a:t>Nicht intersektive Adjektiva fallen in mehrere Klassen, u.a.:</a:t>
            </a:r>
          </a:p>
          <a:p>
            <a:pPr marL="1085850" lvl="1" indent="-342900" defTabSz="461963">
              <a:spcBef>
                <a:spcPts val="1200"/>
              </a:spcBef>
              <a:buFont typeface="Courier New" panose="02070309020205020404" pitchFamily="49" charset="0"/>
              <a:buChar char="o"/>
            </a:pPr>
            <a:r>
              <a:rPr lang="en-US" sz="2400">
                <a:latin typeface="+mj-lt"/>
              </a:rPr>
              <a:t>Subsektive Adjektiva </a:t>
            </a:r>
          </a:p>
          <a:p>
            <a:pPr marL="1085850" lvl="1" indent="-342900" defTabSz="461963">
              <a:spcBef>
                <a:spcPts val="1200"/>
              </a:spcBef>
              <a:buFont typeface="Courier New" panose="02070309020205020404" pitchFamily="49" charset="0"/>
              <a:buChar char="o"/>
            </a:pPr>
            <a:r>
              <a:rPr lang="en-US" sz="2400">
                <a:latin typeface="+mj-lt"/>
              </a:rPr>
              <a:t>Nicht intersektive, nicht subsektive Adjektiva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1A40B6-5965-1C29-E60F-EE3ECEED8C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14AC8A1-23B8-F259-A653-E8F2FF5CA0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19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5627249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DED72C-85B1-2BC7-1249-7FDE713E2E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Wiederholung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63530B-D92E-7B88-1E31-DDA514A5B0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spcBef>
                <a:spcPts val="400"/>
              </a:spcBef>
              <a:buFont typeface="Wingdings" panose="05000000000000000000" pitchFamily="2" charset="2"/>
              <a:buChar char="§"/>
            </a:pPr>
            <a:r>
              <a:rPr lang="en-US" b="1" i="1" dirty="0"/>
              <a:t>Frage</a:t>
            </a:r>
            <a:r>
              <a:rPr lang="en-US" dirty="0"/>
              <a:t>. Wie </a:t>
            </a:r>
            <a:r>
              <a:rPr lang="en-US" dirty="0" err="1"/>
              <a:t>kann</a:t>
            </a:r>
            <a:r>
              <a:rPr lang="en-US" dirty="0"/>
              <a:t> die </a:t>
            </a:r>
            <a:r>
              <a:rPr lang="en-US" dirty="0" err="1"/>
              <a:t>Bedeutung</a:t>
            </a:r>
            <a:r>
              <a:rPr lang="en-US" dirty="0"/>
              <a:t> </a:t>
            </a:r>
            <a:r>
              <a:rPr lang="en-US" dirty="0" err="1"/>
              <a:t>eines</a:t>
            </a:r>
            <a:r>
              <a:rPr lang="en-US" dirty="0"/>
              <a:t> </a:t>
            </a:r>
            <a:r>
              <a:rPr lang="en-US" dirty="0" err="1"/>
              <a:t>Satzes</a:t>
            </a:r>
            <a:r>
              <a:rPr lang="en-US" dirty="0"/>
              <a:t> </a:t>
            </a:r>
            <a:r>
              <a:rPr lang="en-US" dirty="0" err="1"/>
              <a:t>wie</a:t>
            </a:r>
            <a:r>
              <a:rPr lang="en-US" dirty="0"/>
              <a:t> (1) </a:t>
            </a:r>
            <a:r>
              <a:rPr lang="en-US" dirty="0" err="1"/>
              <a:t>aus</a:t>
            </a:r>
            <a:r>
              <a:rPr lang="en-US" dirty="0"/>
              <a:t> den </a:t>
            </a:r>
            <a:r>
              <a:rPr lang="en-US" dirty="0" err="1"/>
              <a:t>Bedeutungen</a:t>
            </a:r>
            <a:r>
              <a:rPr lang="en-US" dirty="0"/>
              <a:t> der </a:t>
            </a:r>
            <a:r>
              <a:rPr lang="en-US" dirty="0" err="1"/>
              <a:t>Teile</a:t>
            </a:r>
            <a:r>
              <a:rPr lang="en-US" dirty="0"/>
              <a:t> </a:t>
            </a:r>
            <a:r>
              <a:rPr lang="en-US" dirty="0" err="1"/>
              <a:t>abgeleitet</a:t>
            </a:r>
            <a:r>
              <a:rPr lang="en-US" dirty="0"/>
              <a:t> (= </a:t>
            </a:r>
            <a:r>
              <a:rPr lang="en-US" dirty="0" err="1"/>
              <a:t>deriviert</a:t>
            </a:r>
            <a:r>
              <a:rPr lang="en-US" dirty="0"/>
              <a:t>) </a:t>
            </a:r>
            <a:r>
              <a:rPr lang="en-US" dirty="0" err="1"/>
              <a:t>werden</a:t>
            </a:r>
            <a:r>
              <a:rPr lang="en-US" dirty="0"/>
              <a:t>? </a:t>
            </a:r>
          </a:p>
          <a:p>
            <a:pPr>
              <a:spcBef>
                <a:spcPts val="1200"/>
              </a:spcBef>
            </a:pPr>
            <a:r>
              <a:rPr lang="en-US" dirty="0"/>
              <a:t>(1)	Maria </a:t>
            </a:r>
            <a:r>
              <a:rPr lang="en-US" dirty="0" err="1"/>
              <a:t>lacht</a:t>
            </a:r>
            <a:endParaRPr lang="en-US" dirty="0"/>
          </a:p>
          <a:p>
            <a:pPr marL="342900" indent="-342900">
              <a:spcBef>
                <a:spcPts val="2000"/>
              </a:spcBef>
              <a:buFont typeface="Wingdings" panose="05000000000000000000" pitchFamily="2" charset="2"/>
              <a:buChar char="§"/>
            </a:pPr>
            <a:r>
              <a:rPr lang="en-US" dirty="0" err="1"/>
              <a:t>Sätze</a:t>
            </a:r>
            <a:r>
              <a:rPr lang="en-US" dirty="0"/>
              <a:t> </a:t>
            </a:r>
            <a:r>
              <a:rPr lang="en-US" dirty="0" err="1"/>
              <a:t>denotieren</a:t>
            </a:r>
            <a:r>
              <a:rPr lang="en-US" dirty="0"/>
              <a:t> </a:t>
            </a:r>
            <a:r>
              <a:rPr lang="en-US" b="1" dirty="0"/>
              <a:t>Mengen von </a:t>
            </a:r>
            <a:r>
              <a:rPr lang="en-US" b="1" dirty="0" err="1"/>
              <a:t>Situationen</a:t>
            </a:r>
            <a:r>
              <a:rPr lang="en-US" b="1" dirty="0"/>
              <a:t> </a:t>
            </a:r>
            <a:r>
              <a:rPr lang="en-US" dirty="0"/>
              <a:t>(</a:t>
            </a:r>
            <a:r>
              <a:rPr lang="en-US" dirty="0" err="1"/>
              <a:t>Propositionen</a:t>
            </a:r>
            <a:r>
              <a:rPr lang="en-US" dirty="0"/>
              <a:t>)</a:t>
            </a:r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 dirty="0" err="1"/>
              <a:t>Einstellige</a:t>
            </a:r>
            <a:r>
              <a:rPr lang="en-US" dirty="0"/>
              <a:t> </a:t>
            </a:r>
            <a:r>
              <a:rPr lang="en-US" dirty="0" err="1"/>
              <a:t>Prädikate</a:t>
            </a:r>
            <a:r>
              <a:rPr lang="en-US" dirty="0"/>
              <a:t> </a:t>
            </a:r>
            <a:r>
              <a:rPr lang="en-US" dirty="0" err="1"/>
              <a:t>denotieren</a:t>
            </a:r>
            <a:r>
              <a:rPr lang="en-US" dirty="0"/>
              <a:t> </a:t>
            </a:r>
            <a:r>
              <a:rPr lang="en-US" dirty="0" err="1"/>
              <a:t>Funktionen</a:t>
            </a:r>
            <a:r>
              <a:rPr lang="en-US" dirty="0"/>
              <a:t> von </a:t>
            </a:r>
            <a:r>
              <a:rPr lang="en-US" dirty="0" err="1">
                <a:solidFill>
                  <a:srgbClr val="FF0000"/>
                </a:solidFill>
              </a:rPr>
              <a:t>Individuen</a:t>
            </a:r>
            <a:r>
              <a:rPr lang="en-US" dirty="0"/>
              <a:t> </a:t>
            </a:r>
            <a:r>
              <a:rPr lang="en-US" dirty="0" err="1"/>
              <a:t>zu</a:t>
            </a:r>
            <a:r>
              <a:rPr lang="en-US" dirty="0"/>
              <a:t> </a:t>
            </a:r>
            <a:r>
              <a:rPr lang="en-US" dirty="0" err="1"/>
              <a:t>Satzbedeutungen</a:t>
            </a:r>
            <a:r>
              <a:rPr lang="en-US" dirty="0"/>
              <a:t>.</a:t>
            </a:r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 dirty="0" err="1"/>
              <a:t>Wird</a:t>
            </a:r>
            <a:r>
              <a:rPr lang="en-US" dirty="0"/>
              <a:t> </a:t>
            </a:r>
            <a:r>
              <a:rPr lang="en-US" i="1" dirty="0" err="1"/>
              <a:t>lachen</a:t>
            </a:r>
            <a:r>
              <a:rPr lang="en-US" dirty="0"/>
              <a:t> </a:t>
            </a:r>
            <a:r>
              <a:rPr lang="en-US" dirty="0" err="1"/>
              <a:t>mit</a:t>
            </a:r>
            <a:r>
              <a:rPr lang="en-US" dirty="0"/>
              <a:t> </a:t>
            </a:r>
            <a:r>
              <a:rPr lang="en-US" dirty="0" err="1"/>
              <a:t>einem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Individuum</a:t>
            </a:r>
            <a:r>
              <a:rPr lang="en-US" dirty="0"/>
              <a:t> </a:t>
            </a:r>
            <a:r>
              <a:rPr lang="en-US" dirty="0" err="1"/>
              <a:t>kombiniert</a:t>
            </a:r>
            <a:r>
              <a:rPr lang="en-US" dirty="0"/>
              <a:t>, </a:t>
            </a:r>
            <a:r>
              <a:rPr lang="en-US" dirty="0" err="1"/>
              <a:t>erhält</a:t>
            </a:r>
            <a:r>
              <a:rPr lang="en-US" dirty="0"/>
              <a:t> man </a:t>
            </a:r>
            <a:r>
              <a:rPr lang="en-US" dirty="0" err="1"/>
              <a:t>eine</a:t>
            </a:r>
            <a:r>
              <a:rPr lang="en-US" dirty="0"/>
              <a:t> </a:t>
            </a:r>
            <a:r>
              <a:rPr lang="en-US" dirty="0" err="1"/>
              <a:t>Satzbedeutung</a:t>
            </a:r>
            <a:r>
              <a:rPr lang="en-US" dirty="0"/>
              <a:t>:</a:t>
            </a:r>
          </a:p>
          <a:p>
            <a:pPr>
              <a:spcBef>
                <a:spcPts val="1200"/>
              </a:spcBef>
            </a:pPr>
            <a:r>
              <a:rPr lang="en-US" dirty="0"/>
              <a:t>(2)		</a:t>
            </a:r>
            <a:r>
              <a:rPr lang="de-AT" dirty="0"/>
              <a:t>lachen =	die Funktion f, so dass für jedes beliebige 			Individuum </a:t>
            </a:r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de-AT" dirty="0"/>
              <a:t> und für jede beliebige Situation s gilt: </a:t>
            </a:r>
          </a:p>
          <a:p>
            <a:r>
              <a:rPr lang="de-AT" dirty="0"/>
              <a:t>	a.		f(</a:t>
            </a:r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de-AT" dirty="0"/>
              <a:t>) = {s|</a:t>
            </a:r>
            <a:r>
              <a:rPr lang="en-US" dirty="0">
                <a:solidFill>
                  <a:srgbClr val="FF0000"/>
                </a:solidFill>
              </a:rPr>
              <a:t>x </a:t>
            </a:r>
            <a:r>
              <a:rPr lang="de-AT" dirty="0"/>
              <a:t>lacht in s}				</a:t>
            </a:r>
            <a:r>
              <a:rPr lang="de-AT" sz="2000" dirty="0"/>
              <a:t>(Intension)</a:t>
            </a:r>
            <a:endParaRPr lang="de-AT" dirty="0"/>
          </a:p>
          <a:p>
            <a:r>
              <a:rPr lang="de-AT" dirty="0"/>
              <a:t>	b.		f(</a:t>
            </a:r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de-AT" dirty="0"/>
              <a:t>) = 1 gdw </a:t>
            </a:r>
            <a:r>
              <a:rPr lang="en-US" dirty="0">
                <a:solidFill>
                  <a:srgbClr val="FF0000"/>
                </a:solidFill>
              </a:rPr>
              <a:t>x </a:t>
            </a:r>
            <a:r>
              <a:rPr lang="de-AT" dirty="0"/>
              <a:t>in s lacht			</a:t>
            </a:r>
            <a:r>
              <a:rPr lang="de-AT" sz="2000" dirty="0"/>
              <a:t>(Extension)</a:t>
            </a:r>
            <a:endParaRPr lang="de-AT" dirty="0"/>
          </a:p>
          <a:p>
            <a:endParaRPr lang="de-AT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B610BD-7850-8270-8F4B-0E0E255FA6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283025B-EAE9-6848-2360-941CAF9236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1615329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86F26B-F4A3-0096-65E9-C426FCBD88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4C975C-7C83-44F3-6BC2-96BB2B3F94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Intersektive vs. subsektive Adjektiva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04ED1E-DFD8-81B8-2C8B-89FE6BB85F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14400"/>
            <a:ext cx="8458200" cy="5257800"/>
          </a:xfrm>
        </p:spPr>
        <p:txBody>
          <a:bodyPr/>
          <a:lstStyle/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>
                <a:latin typeface="+mj-lt"/>
              </a:rPr>
              <a:t>Bei </a:t>
            </a:r>
            <a:r>
              <a:rPr lang="en-US">
                <a:solidFill>
                  <a:srgbClr val="00B050"/>
                </a:solidFill>
                <a:latin typeface="+mj-lt"/>
              </a:rPr>
              <a:t>intersektiven</a:t>
            </a:r>
            <a:r>
              <a:rPr lang="en-US">
                <a:latin typeface="+mj-lt"/>
              </a:rPr>
              <a:t> Adjektiven ist der folgende </a:t>
            </a:r>
            <a:r>
              <a:rPr lang="en-US" b="1">
                <a:latin typeface="+mj-lt"/>
              </a:rPr>
              <a:t>logische Schluss </a:t>
            </a:r>
            <a:r>
              <a:rPr lang="en-US">
                <a:latin typeface="+mj-lt"/>
              </a:rPr>
              <a:t>(auch </a:t>
            </a:r>
            <a:r>
              <a:rPr lang="en-US" i="1">
                <a:latin typeface="+mj-lt"/>
                <a:hlinkClick r:id="rId2"/>
              </a:rPr>
              <a:t>Syllogismus</a:t>
            </a:r>
            <a:r>
              <a:rPr lang="en-US">
                <a:latin typeface="+mj-lt"/>
              </a:rPr>
              <a:t> genannt)</a:t>
            </a:r>
            <a:r>
              <a:rPr lang="en-US" b="1">
                <a:latin typeface="+mj-lt"/>
              </a:rPr>
              <a:t> gültig</a:t>
            </a:r>
            <a:r>
              <a:rPr lang="en-US">
                <a:latin typeface="+mj-lt"/>
              </a:rPr>
              <a:t>:</a:t>
            </a:r>
          </a:p>
          <a:p>
            <a:pPr defTabSz="461963">
              <a:spcBef>
                <a:spcPts val="2400"/>
              </a:spcBef>
            </a:pPr>
            <a:r>
              <a:rPr lang="en-US">
                <a:latin typeface="+mj-lt"/>
              </a:rPr>
              <a:t>(1)		a.		Maria ist eine griechische Ärztin.</a:t>
            </a:r>
          </a:p>
          <a:p>
            <a:pPr defTabSz="461963">
              <a:spcBef>
                <a:spcPts val="400"/>
              </a:spcBef>
            </a:pPr>
            <a:r>
              <a:rPr lang="en-US">
                <a:latin typeface="+mj-lt"/>
              </a:rPr>
              <a:t>		b.		Maria ist eine Pianistin.</a:t>
            </a:r>
          </a:p>
          <a:p>
            <a:pPr defTabSz="461963">
              <a:spcBef>
                <a:spcPts val="400"/>
              </a:spcBef>
            </a:pPr>
            <a:r>
              <a:rPr lang="en-US">
                <a:latin typeface="+mj-lt"/>
                <a:ea typeface="Segoe UI Symbol" panose="020B0502040204020203" pitchFamily="34" charset="0"/>
              </a:rPr>
              <a:t>		c.	⇒	</a:t>
            </a:r>
            <a:r>
              <a:rPr lang="en-US">
                <a:latin typeface="+mj-lt"/>
              </a:rPr>
              <a:t>Maria ist eine griechische Pianistin.</a:t>
            </a:r>
          </a:p>
          <a:p>
            <a:pPr defTabSz="461963">
              <a:spcBef>
                <a:spcPts val="400"/>
              </a:spcBef>
            </a:pPr>
            <a:endParaRPr lang="en-US">
              <a:latin typeface="+mj-lt"/>
            </a:endParaRPr>
          </a:p>
          <a:p>
            <a:pPr marL="342900" indent="-342900" defTabSz="461963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>
                <a:latin typeface="+mj-lt"/>
              </a:rPr>
              <a:t> </a:t>
            </a:r>
            <a:r>
              <a:rPr lang="en-US">
                <a:solidFill>
                  <a:srgbClr val="FF0000"/>
                </a:solidFill>
                <a:latin typeface="+mj-lt"/>
              </a:rPr>
              <a:t>Subsektive</a:t>
            </a:r>
            <a:r>
              <a:rPr lang="en-US">
                <a:latin typeface="+mj-lt"/>
              </a:rPr>
              <a:t> Adjektive erlauben diesen Schluss </a:t>
            </a:r>
            <a:r>
              <a:rPr lang="en-US" u="sng">
                <a:latin typeface="+mj-lt"/>
              </a:rPr>
              <a:t>nicht</a:t>
            </a:r>
            <a:r>
              <a:rPr lang="en-US">
                <a:latin typeface="+mj-lt"/>
              </a:rPr>
              <a:t>:</a:t>
            </a:r>
          </a:p>
          <a:p>
            <a:pPr defTabSz="461963">
              <a:spcBef>
                <a:spcPts val="1200"/>
              </a:spcBef>
            </a:pPr>
            <a:r>
              <a:rPr lang="en-US">
                <a:latin typeface="+mj-lt"/>
              </a:rPr>
              <a:t>(2)		a.		Maria ist eine gute Ärztin.</a:t>
            </a:r>
          </a:p>
          <a:p>
            <a:pPr defTabSz="461963">
              <a:spcBef>
                <a:spcPts val="400"/>
              </a:spcBef>
            </a:pPr>
            <a:r>
              <a:rPr lang="en-US">
                <a:latin typeface="+mj-lt"/>
              </a:rPr>
              <a:t>		b.		Maria ist eine Pianistin.</a:t>
            </a:r>
          </a:p>
          <a:p>
            <a:pPr defTabSz="461963">
              <a:spcBef>
                <a:spcPts val="400"/>
              </a:spcBef>
            </a:pPr>
            <a:r>
              <a:rPr lang="en-US">
                <a:latin typeface="+mj-lt"/>
                <a:ea typeface="Segoe UI Symbol" panose="020B0502040204020203" pitchFamily="34" charset="0"/>
              </a:rPr>
              <a:t>		c.	⇏	</a:t>
            </a:r>
            <a:r>
              <a:rPr lang="en-US">
                <a:latin typeface="+mj-lt"/>
              </a:rPr>
              <a:t>Maria ist eine gute Pianistin.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3F08888-3313-B780-78E8-2968D8B0DE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17BCF6A-89EE-99D5-D82A-E3F503DF22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20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1029014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3454EF-8D3B-C514-EDFE-F9B7F92A3A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D8131D-063E-95E7-D899-200E4097E5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Subsektive Adjektiva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9E2EC1-99CE-BC69-65E0-699F0F25DB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14400"/>
            <a:ext cx="8458200" cy="5257800"/>
          </a:xfrm>
        </p:spPr>
        <p:txBody>
          <a:bodyPr/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>
                <a:latin typeface="+mj-lt"/>
              </a:rPr>
              <a:t>Interpretation von </a:t>
            </a:r>
            <a:r>
              <a:rPr lang="en-US">
                <a:solidFill>
                  <a:srgbClr val="00B050"/>
                </a:solidFill>
                <a:latin typeface="+mj-lt"/>
              </a:rPr>
              <a:t>intersektiven</a:t>
            </a:r>
            <a:r>
              <a:rPr lang="en-US">
                <a:solidFill>
                  <a:srgbClr val="FF0000"/>
                </a:solidFill>
                <a:latin typeface="+mj-lt"/>
              </a:rPr>
              <a:t> </a:t>
            </a:r>
            <a:r>
              <a:rPr lang="en-US">
                <a:latin typeface="+mj-lt"/>
              </a:rPr>
              <a:t>Adjektiven: </a:t>
            </a:r>
            <a:r>
              <a:rPr lang="en-US" b="1">
                <a:latin typeface="+mj-lt"/>
              </a:rPr>
              <a:t>Schnittmenge</a:t>
            </a:r>
          </a:p>
          <a:p>
            <a:pPr>
              <a:spcBef>
                <a:spcPts val="1200"/>
              </a:spcBef>
            </a:pPr>
            <a:r>
              <a:rPr lang="en-US">
                <a:latin typeface="+mj-lt"/>
              </a:rPr>
              <a:t>(1)		intelligente Ärztin	=	</a:t>
            </a:r>
            <a:r>
              <a:rPr lang="de-AT">
                <a:latin typeface="+mj-lt"/>
              </a:rPr>
              <a:t> intelligent </a:t>
            </a:r>
            <a:r>
              <a:rPr lang="de-AT">
                <a:latin typeface="+mj-lt"/>
                <a:ea typeface="Segoe UI Symbol" panose="020B0502040204020203" pitchFamily="34" charset="0"/>
              </a:rPr>
              <a:t>∩ </a:t>
            </a:r>
            <a:r>
              <a:rPr lang="en-US">
                <a:latin typeface="+mj-lt"/>
              </a:rPr>
              <a:t>Ärztin</a:t>
            </a:r>
            <a:r>
              <a:rPr lang="de-AT">
                <a:latin typeface="+mj-lt"/>
              </a:rPr>
              <a:t></a:t>
            </a:r>
          </a:p>
          <a:p>
            <a:pPr>
              <a:spcBef>
                <a:spcPts val="400"/>
              </a:spcBef>
            </a:pPr>
            <a:r>
              <a:rPr lang="de-AT">
                <a:latin typeface="+mj-lt"/>
              </a:rPr>
              <a:t>		</a:t>
            </a:r>
            <a:r>
              <a:rPr lang="en-US">
                <a:latin typeface="+mj-lt"/>
              </a:rPr>
              <a:t> ‘intelligente Ärztinnen sind intelligent und Ärztinnen’</a:t>
            </a:r>
          </a:p>
          <a:p>
            <a:pPr marL="342900" indent="-342900" defTabSz="461963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>
                <a:latin typeface="+mj-lt"/>
              </a:rPr>
              <a:t>Interpretation von </a:t>
            </a:r>
            <a:r>
              <a:rPr lang="en-US">
                <a:solidFill>
                  <a:srgbClr val="FF0000"/>
                </a:solidFill>
                <a:latin typeface="+mj-lt"/>
              </a:rPr>
              <a:t>s</a:t>
            </a:r>
            <a:r>
              <a:rPr lang="en-US" sz="2400">
                <a:solidFill>
                  <a:srgbClr val="FF0000"/>
                </a:solidFill>
                <a:latin typeface="+mj-lt"/>
              </a:rPr>
              <a:t>ubsektiven</a:t>
            </a:r>
            <a:r>
              <a:rPr lang="en-US" sz="2400">
                <a:latin typeface="+mj-lt"/>
              </a:rPr>
              <a:t> Adjektiven: die Denotation der Kombination AP NP ist eine </a:t>
            </a:r>
            <a:r>
              <a:rPr lang="en-US" sz="2400" b="1">
                <a:latin typeface="+mj-lt"/>
              </a:rPr>
              <a:t>Teilmenge</a:t>
            </a:r>
            <a:r>
              <a:rPr lang="en-US" sz="2400">
                <a:latin typeface="+mj-lt"/>
              </a:rPr>
              <a:t> der NP-Bedeutung.</a:t>
            </a:r>
          </a:p>
          <a:p>
            <a:pPr defTabSz="461963">
              <a:spcBef>
                <a:spcPts val="1200"/>
              </a:spcBef>
            </a:pPr>
            <a:r>
              <a:rPr lang="en-US">
                <a:latin typeface="+mj-lt"/>
              </a:rPr>
              <a:t>(2)		a.	gute Ärztin </a:t>
            </a:r>
            <a:r>
              <a:rPr lang="en-US">
                <a:latin typeface="+mj-lt"/>
                <a:ea typeface="Segoe UI Symbol" panose="020B0502040204020203" pitchFamily="34" charset="0"/>
              </a:rPr>
              <a:t>⊆ </a:t>
            </a:r>
            <a:r>
              <a:rPr lang="en-US">
                <a:latin typeface="+mj-lt"/>
              </a:rPr>
              <a:t>Ärztin</a:t>
            </a:r>
          </a:p>
          <a:p>
            <a:pPr defTabSz="461963">
              <a:spcBef>
                <a:spcPts val="400"/>
              </a:spcBef>
            </a:pPr>
            <a:r>
              <a:rPr lang="en-US">
                <a:latin typeface="+mj-lt"/>
              </a:rPr>
              <a:t>			‘gute Ärztinnen sind alle Ärztinnen’ </a:t>
            </a:r>
          </a:p>
          <a:p>
            <a:pPr defTabSz="461963">
              <a:spcBef>
                <a:spcPts val="600"/>
              </a:spcBef>
            </a:pPr>
            <a:r>
              <a:rPr lang="en-US">
                <a:latin typeface="+mj-lt"/>
              </a:rPr>
              <a:t>		b.	beliebte Ärztin </a:t>
            </a:r>
            <a:r>
              <a:rPr lang="en-US">
                <a:latin typeface="+mj-lt"/>
                <a:ea typeface="Segoe UI Symbol" panose="020B0502040204020203" pitchFamily="34" charset="0"/>
              </a:rPr>
              <a:t>⊆ </a:t>
            </a:r>
            <a:r>
              <a:rPr lang="en-US">
                <a:latin typeface="+mj-lt"/>
              </a:rPr>
              <a:t>Ärztin</a:t>
            </a:r>
          </a:p>
          <a:p>
            <a:pPr defTabSz="461963">
              <a:spcBef>
                <a:spcPts val="400"/>
              </a:spcBef>
            </a:pPr>
            <a:r>
              <a:rPr lang="en-US">
                <a:latin typeface="+mj-lt"/>
              </a:rPr>
              <a:t>			‘beliebte Ärztinnen sind alle Ärztinnen’ </a:t>
            </a:r>
          </a:p>
          <a:p>
            <a:pPr defTabSz="461963">
              <a:spcBef>
                <a:spcPts val="1200"/>
              </a:spcBef>
            </a:pPr>
            <a:r>
              <a:rPr lang="en-US">
                <a:latin typeface="+mj-lt"/>
              </a:rPr>
              <a:t>(3)		a.		Maria ist eine gute Ärztin.</a:t>
            </a:r>
          </a:p>
          <a:p>
            <a:pPr defTabSz="461963"/>
            <a:r>
              <a:rPr lang="en-US">
                <a:latin typeface="+mj-lt"/>
              </a:rPr>
              <a:t>		b.		Maria ist eine Pianistin.</a:t>
            </a:r>
          </a:p>
          <a:p>
            <a:pPr defTabSz="461963"/>
            <a:r>
              <a:rPr lang="en-US">
                <a:latin typeface="+mj-lt"/>
                <a:ea typeface="Segoe UI Symbol" panose="020B0502040204020203" pitchFamily="34" charset="0"/>
              </a:rPr>
              <a:t>		c.	⇏	</a:t>
            </a:r>
            <a:r>
              <a:rPr lang="en-US">
                <a:latin typeface="+mj-lt"/>
              </a:rPr>
              <a:t>Maria ist eine gute Pianistin.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7C1F063-5D48-F13B-5317-F1CA66DF72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96EFF48-05A8-D3B4-7991-7F0393895A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21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2941867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BB1DF8-8E0A-5668-5479-05F94AFB84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ACBBD3-2D9D-AE8C-16E7-766F908928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Subsektive Adjektiva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1525D9-3272-1C0B-2E23-43A1659D3B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14400"/>
            <a:ext cx="8458200" cy="5257800"/>
          </a:xfrm>
        </p:spPr>
        <p:txBody>
          <a:bodyPr/>
          <a:lstStyle/>
          <a:p>
            <a:pPr marL="342900" indent="-342900" defTabSz="461963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>
                <a:latin typeface="+mj-lt"/>
              </a:rPr>
              <a:t>Bei </a:t>
            </a:r>
            <a:r>
              <a:rPr lang="en-US">
                <a:solidFill>
                  <a:srgbClr val="FF0000"/>
                </a:solidFill>
                <a:latin typeface="+mj-lt"/>
              </a:rPr>
              <a:t>s</a:t>
            </a:r>
            <a:r>
              <a:rPr lang="en-US" sz="2400">
                <a:solidFill>
                  <a:srgbClr val="FF0000"/>
                </a:solidFill>
                <a:latin typeface="+mj-lt"/>
              </a:rPr>
              <a:t>ubsektiven</a:t>
            </a:r>
            <a:r>
              <a:rPr lang="en-US" sz="2400">
                <a:latin typeface="+mj-lt"/>
              </a:rPr>
              <a:t> Adjektiven ist die Denotation von [AP NP] eine </a:t>
            </a:r>
            <a:r>
              <a:rPr lang="en-US" sz="2400" b="1">
                <a:latin typeface="+mj-lt"/>
              </a:rPr>
              <a:t>Teilmenge</a:t>
            </a:r>
            <a:r>
              <a:rPr lang="en-US" sz="2400">
                <a:latin typeface="+mj-lt"/>
              </a:rPr>
              <a:t> der NP-Bedeutung</a:t>
            </a:r>
            <a:r>
              <a:rPr lang="en-US">
                <a:latin typeface="+mj-lt"/>
              </a:rPr>
              <a:t>:</a:t>
            </a:r>
            <a:endParaRPr lang="en-US" sz="2400">
              <a:latin typeface="+mj-lt"/>
            </a:endParaRPr>
          </a:p>
          <a:p>
            <a:pPr defTabSz="461963">
              <a:spcBef>
                <a:spcPts val="1200"/>
              </a:spcBef>
            </a:pPr>
            <a:r>
              <a:rPr lang="en-US">
                <a:latin typeface="+mj-lt"/>
              </a:rPr>
              <a:t>(1)		a.	gute Ärztin </a:t>
            </a:r>
            <a:r>
              <a:rPr lang="en-US">
                <a:latin typeface="+mj-lt"/>
                <a:ea typeface="Segoe UI Symbol" panose="020B0502040204020203" pitchFamily="34" charset="0"/>
              </a:rPr>
              <a:t>⊆ </a:t>
            </a:r>
            <a:r>
              <a:rPr lang="en-US">
                <a:latin typeface="+mj-lt"/>
              </a:rPr>
              <a:t>Ärztin</a:t>
            </a:r>
          </a:p>
          <a:p>
            <a:pPr defTabSz="461963">
              <a:spcBef>
                <a:spcPts val="400"/>
              </a:spcBef>
            </a:pPr>
            <a:r>
              <a:rPr lang="en-US">
                <a:latin typeface="+mj-lt"/>
              </a:rPr>
              <a:t>			‘gute Ärztinnen sind alle Ärztinnen’ </a:t>
            </a:r>
          </a:p>
          <a:p>
            <a:pPr defTabSz="461963">
              <a:spcBef>
                <a:spcPts val="600"/>
              </a:spcBef>
            </a:pPr>
            <a:r>
              <a:rPr lang="en-US">
                <a:latin typeface="+mj-lt"/>
              </a:rPr>
              <a:t>		b.	beliebte Ärztin </a:t>
            </a:r>
            <a:r>
              <a:rPr lang="en-US">
                <a:latin typeface="+mj-lt"/>
                <a:ea typeface="Segoe UI Symbol" panose="020B0502040204020203" pitchFamily="34" charset="0"/>
              </a:rPr>
              <a:t>⊆ </a:t>
            </a:r>
            <a:r>
              <a:rPr lang="en-US">
                <a:latin typeface="+mj-lt"/>
              </a:rPr>
              <a:t>Ärztin</a:t>
            </a:r>
          </a:p>
          <a:p>
            <a:pPr defTabSz="461963">
              <a:spcBef>
                <a:spcPts val="400"/>
              </a:spcBef>
            </a:pPr>
            <a:r>
              <a:rPr lang="en-US">
                <a:latin typeface="+mj-lt"/>
              </a:rPr>
              <a:t>			‘beliebte Ärztinnen sind alle Ärztinnen’ </a:t>
            </a:r>
          </a:p>
          <a:p>
            <a:pPr marL="342900" indent="-342900" defTabSz="461963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>
                <a:latin typeface="+mj-lt"/>
              </a:rPr>
              <a:t>Aus diesem Grund ist der Schluss in (2) nicht gültig:</a:t>
            </a:r>
          </a:p>
          <a:p>
            <a:pPr defTabSz="461963">
              <a:spcBef>
                <a:spcPts val="1200"/>
              </a:spcBef>
            </a:pPr>
            <a:r>
              <a:rPr lang="en-US">
                <a:latin typeface="+mj-lt"/>
              </a:rPr>
              <a:t>(2)		a.		Maria ist eine gute Ärztin.</a:t>
            </a:r>
          </a:p>
          <a:p>
            <a:pPr defTabSz="461963"/>
            <a:r>
              <a:rPr lang="en-US">
                <a:latin typeface="+mj-lt"/>
              </a:rPr>
              <a:t>		b.		Maria ist eine Pianistin.</a:t>
            </a:r>
          </a:p>
          <a:p>
            <a:pPr defTabSz="461963"/>
            <a:r>
              <a:rPr lang="en-US">
                <a:latin typeface="+mj-lt"/>
                <a:ea typeface="Segoe UI Symbol" panose="020B0502040204020203" pitchFamily="34" charset="0"/>
              </a:rPr>
              <a:t>		c.	⇏	</a:t>
            </a:r>
            <a:r>
              <a:rPr lang="en-US">
                <a:latin typeface="+mj-lt"/>
              </a:rPr>
              <a:t>Maria ist eine gute Pianistin.</a:t>
            </a:r>
          </a:p>
          <a:p>
            <a:pPr marL="342900" indent="-342900" defTabSz="461963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 i="1">
                <a:latin typeface="+mj-lt"/>
              </a:rPr>
              <a:t>Übung</a:t>
            </a:r>
            <a:r>
              <a:rPr lang="en-US" b="1" i="1">
                <a:latin typeface="+mj-lt"/>
              </a:rPr>
              <a:t>. </a:t>
            </a:r>
            <a:r>
              <a:rPr lang="en-US">
                <a:latin typeface="+mj-lt"/>
              </a:rPr>
              <a:t>Zeigen Sie, warum!</a:t>
            </a:r>
          </a:p>
          <a:p>
            <a:pPr defTabSz="461963">
              <a:spcBef>
                <a:spcPts val="1200"/>
              </a:spcBef>
            </a:pPr>
            <a:endParaRPr lang="en-US">
              <a:latin typeface="+mj-lt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4990FA3-4FCE-984F-003E-748691D8A6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D72A373-4609-E130-1E0F-159EF10A1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22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6066323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0BE75F-E5D2-660E-EE3B-BD5AEE4D59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1D5816-1BA1-53EF-393A-BE13E01D43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/>
              <a:t>Nicht intersektive, nicht subsektive Adjektiva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0DD1F5-B365-151A-D21F-DB3179532D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14400"/>
            <a:ext cx="8458200" cy="5257800"/>
          </a:xfrm>
        </p:spPr>
        <p:txBody>
          <a:bodyPr/>
          <a:lstStyle/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>
                <a:latin typeface="+mj-lt"/>
              </a:rPr>
              <a:t>Nicht intersektive, nicht subsektive Adjektiva: die Denotation der Kombination AP NP ist </a:t>
            </a:r>
            <a:r>
              <a:rPr lang="en-US" i="1"/>
              <a:t>weder</a:t>
            </a:r>
            <a:r>
              <a:rPr lang="en-US">
                <a:latin typeface="+mj-lt"/>
              </a:rPr>
              <a:t> eine </a:t>
            </a:r>
            <a:r>
              <a:rPr lang="en-US" b="1">
                <a:latin typeface="+mj-lt"/>
              </a:rPr>
              <a:t>Schnittmenge</a:t>
            </a:r>
            <a:r>
              <a:rPr lang="en-US">
                <a:latin typeface="+mj-lt"/>
              </a:rPr>
              <a:t> </a:t>
            </a:r>
            <a:r>
              <a:rPr lang="en-US" i="1"/>
              <a:t>noch</a:t>
            </a:r>
            <a:r>
              <a:rPr lang="en-US">
                <a:latin typeface="+mj-lt"/>
              </a:rPr>
              <a:t> eine </a:t>
            </a:r>
            <a:r>
              <a:rPr lang="en-US" b="1">
                <a:latin typeface="+mj-lt"/>
              </a:rPr>
              <a:t>Teilmenge</a:t>
            </a:r>
            <a:r>
              <a:rPr lang="en-US">
                <a:latin typeface="+mj-lt"/>
              </a:rPr>
              <a:t> der NP-Bedeutung. </a:t>
            </a:r>
          </a:p>
          <a:p>
            <a:pPr defTabSz="461963">
              <a:spcBef>
                <a:spcPts val="2000"/>
              </a:spcBef>
            </a:pPr>
            <a:r>
              <a:rPr lang="en-US">
                <a:latin typeface="+mj-lt"/>
              </a:rPr>
              <a:t>(1)		a</a:t>
            </a:r>
            <a:r>
              <a:rPr lang="de-AT">
                <a:latin typeface="+mj-lt"/>
              </a:rPr>
              <a:t>ngeblich, ehemalig, früher, vormalig, eigentliche</a:t>
            </a:r>
          </a:p>
          <a:p>
            <a:pPr defTabSz="461963">
              <a:spcBef>
                <a:spcPts val="2000"/>
              </a:spcBef>
            </a:pPr>
            <a:r>
              <a:rPr lang="en-US">
                <a:latin typeface="+mj-lt"/>
              </a:rPr>
              <a:t>(2)		a.	früherer Präsident	</a:t>
            </a:r>
            <a:r>
              <a:rPr lang="en-US">
                <a:latin typeface="+mj-lt"/>
                <a:ea typeface="Segoe UI Symbol" panose="020B0502040204020203" pitchFamily="34" charset="0"/>
              </a:rPr>
              <a:t>≠</a:t>
            </a:r>
            <a:r>
              <a:rPr lang="en-US">
                <a:latin typeface="+mj-lt"/>
              </a:rPr>
              <a:t>	</a:t>
            </a:r>
          </a:p>
          <a:p>
            <a:pPr defTabSz="461963">
              <a:spcBef>
                <a:spcPts val="600"/>
              </a:spcBef>
            </a:pPr>
            <a:r>
              <a:rPr lang="en-US">
                <a:latin typeface="+mj-lt"/>
              </a:rPr>
              <a:t>				</a:t>
            </a:r>
            <a:r>
              <a:rPr lang="de-AT">
                <a:latin typeface="+mj-lt"/>
              </a:rPr>
              <a:t>früher </a:t>
            </a:r>
            <a:r>
              <a:rPr lang="de-AT">
                <a:latin typeface="+mj-lt"/>
                <a:ea typeface="Segoe UI Symbol" panose="020B0502040204020203" pitchFamily="34" charset="0"/>
              </a:rPr>
              <a:t>∩ </a:t>
            </a:r>
            <a:r>
              <a:rPr lang="en-US">
                <a:latin typeface="+mj-lt"/>
              </a:rPr>
              <a:t>Präsident</a:t>
            </a:r>
          </a:p>
          <a:p>
            <a:pPr defTabSz="461963">
              <a:spcBef>
                <a:spcPts val="1200"/>
              </a:spcBef>
            </a:pPr>
            <a:r>
              <a:rPr lang="en-US">
                <a:latin typeface="+mj-lt"/>
              </a:rPr>
              <a:t>		b.	früherer Präsident	</a:t>
            </a:r>
            <a:r>
              <a:rPr lang="en-US">
                <a:latin typeface="+mj-lt"/>
                <a:ea typeface="Segoe UI Symbol" panose="020B0502040204020203" pitchFamily="34" charset="0"/>
              </a:rPr>
              <a:t>≠</a:t>
            </a:r>
            <a:r>
              <a:rPr lang="en-US">
                <a:latin typeface="+mj-lt"/>
              </a:rPr>
              <a:t>	</a:t>
            </a:r>
            <a:r>
              <a:rPr lang="de-AT">
                <a:latin typeface="+mj-lt"/>
              </a:rPr>
              <a:t> </a:t>
            </a:r>
            <a:br>
              <a:rPr lang="de-AT">
                <a:latin typeface="+mj-lt"/>
              </a:rPr>
            </a:br>
            <a:r>
              <a:rPr lang="de-AT">
                <a:latin typeface="+mj-lt"/>
              </a:rPr>
              <a:t>				früher</a:t>
            </a:r>
            <a:r>
              <a:rPr lang="en-US">
                <a:latin typeface="+mj-lt"/>
              </a:rPr>
              <a:t> Präsident</a:t>
            </a:r>
            <a:r>
              <a:rPr lang="de-AT">
                <a:latin typeface="+mj-lt"/>
              </a:rPr>
              <a:t> </a:t>
            </a:r>
            <a:r>
              <a:rPr lang="en-US">
                <a:latin typeface="+mj-lt"/>
                <a:ea typeface="Segoe UI Symbol" panose="020B0502040204020203" pitchFamily="34" charset="0"/>
              </a:rPr>
              <a:t>⊆</a:t>
            </a:r>
            <a:r>
              <a:rPr lang="de-AT">
                <a:latin typeface="+mj-lt"/>
                <a:ea typeface="Segoe UI Symbol" panose="020B0502040204020203" pitchFamily="34" charset="0"/>
              </a:rPr>
              <a:t> </a:t>
            </a:r>
            <a:r>
              <a:rPr lang="en-US">
                <a:latin typeface="+mj-lt"/>
              </a:rPr>
              <a:t>Präsident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7A32E58-DED8-25B4-8952-BED39B1554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D97C892-3471-941A-5325-589BB54D6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23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2412254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DF6437-78C1-7A91-7C91-90A72D08FE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DD142-6F60-4886-AEEB-92E19F2BF7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Gradierbare Adjektiva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4D4FDA-3910-A215-6D35-25277953EB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14400"/>
            <a:ext cx="8458200" cy="5257800"/>
          </a:xfrm>
        </p:spPr>
        <p:txBody>
          <a:bodyPr/>
          <a:lstStyle/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/>
              <a:t>Gradierbare Adjektive bilden </a:t>
            </a:r>
            <a:r>
              <a:rPr lang="en-US">
                <a:solidFill>
                  <a:srgbClr val="FF0000"/>
                </a:solidFill>
              </a:rPr>
              <a:t>Graduierungskonstruktionen</a:t>
            </a:r>
            <a:r>
              <a:rPr lang="en-US"/>
              <a:t>.</a:t>
            </a:r>
          </a:p>
          <a:p>
            <a:pPr>
              <a:spcBef>
                <a:spcPts val="1200"/>
              </a:spcBef>
            </a:pPr>
            <a:r>
              <a:rPr lang="en-US"/>
              <a:t>(1)		a.	Maria ist größ</a:t>
            </a:r>
            <a:r>
              <a:rPr lang="en-US">
                <a:solidFill>
                  <a:srgbClr val="FF0000"/>
                </a:solidFill>
              </a:rPr>
              <a:t>er</a:t>
            </a:r>
            <a:r>
              <a:rPr lang="en-US"/>
              <a:t> </a:t>
            </a:r>
            <a:r>
              <a:rPr lang="en-US">
                <a:solidFill>
                  <a:srgbClr val="FF0000"/>
                </a:solidFill>
              </a:rPr>
              <a:t>als </a:t>
            </a:r>
            <a:r>
              <a:rPr lang="en-US"/>
              <a:t>Peter.					</a:t>
            </a:r>
            <a:r>
              <a:rPr lang="en-US" i="1"/>
              <a:t>Komparativ</a:t>
            </a:r>
          </a:p>
          <a:p>
            <a:pPr>
              <a:spcBef>
                <a:spcPts val="400"/>
              </a:spcBef>
            </a:pPr>
            <a:r>
              <a:rPr lang="en-US"/>
              <a:t>		b.	Butter ist </a:t>
            </a:r>
            <a:r>
              <a:rPr lang="en-US">
                <a:solidFill>
                  <a:srgbClr val="FF0000"/>
                </a:solidFill>
              </a:rPr>
              <a:t>so </a:t>
            </a:r>
            <a:r>
              <a:rPr lang="en-US"/>
              <a:t>teuer </a:t>
            </a:r>
            <a:r>
              <a:rPr lang="en-US">
                <a:solidFill>
                  <a:srgbClr val="FF0000"/>
                </a:solidFill>
              </a:rPr>
              <a:t>wie </a:t>
            </a:r>
            <a:r>
              <a:rPr lang="en-US"/>
              <a:t>Magerine.			</a:t>
            </a:r>
            <a:r>
              <a:rPr lang="en-US" i="1"/>
              <a:t>Äquativ</a:t>
            </a:r>
          </a:p>
          <a:p>
            <a:pPr>
              <a:spcBef>
                <a:spcPts val="400"/>
              </a:spcBef>
            </a:pPr>
            <a:r>
              <a:rPr lang="en-US"/>
              <a:t>		c.	Mt. Everest ist der höch</a:t>
            </a:r>
            <a:r>
              <a:rPr lang="en-US">
                <a:solidFill>
                  <a:srgbClr val="FF0000"/>
                </a:solidFill>
              </a:rPr>
              <a:t>ste </a:t>
            </a:r>
            <a:r>
              <a:rPr lang="en-US"/>
              <a:t>Berg.			</a:t>
            </a:r>
            <a:r>
              <a:rPr lang="en-US" i="1"/>
              <a:t>Superlativ</a:t>
            </a:r>
          </a:p>
          <a:p>
            <a:pPr>
              <a:spcBef>
                <a:spcPts val="400"/>
              </a:spcBef>
            </a:pPr>
            <a:r>
              <a:rPr lang="en-US"/>
              <a:t>		d.	Hans ist </a:t>
            </a:r>
            <a:r>
              <a:rPr lang="en-US">
                <a:solidFill>
                  <a:srgbClr val="FF0000"/>
                </a:solidFill>
              </a:rPr>
              <a:t>zu </a:t>
            </a:r>
            <a:r>
              <a:rPr lang="en-US"/>
              <a:t>jung, </a:t>
            </a:r>
            <a:r>
              <a:rPr lang="en-US">
                <a:solidFill>
                  <a:srgbClr val="FF0000"/>
                </a:solidFill>
              </a:rPr>
              <a:t>um </a:t>
            </a:r>
            <a:r>
              <a:rPr lang="en-US"/>
              <a:t>teilzunehmen.		</a:t>
            </a:r>
            <a:r>
              <a:rPr lang="en-US" i="1"/>
              <a:t>Exzessiv</a:t>
            </a:r>
          </a:p>
          <a:p>
            <a:pPr marL="342900" indent="-342900"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en-US"/>
          </a:p>
          <a:p>
            <a:pPr marL="342900" indent="-34290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/>
              <a:t>Gradierbare Adjektive scheinen, zumindest auf den ersten Blick, nicht-intersektiv zu sein:</a:t>
            </a:r>
          </a:p>
          <a:p>
            <a:pPr defTabSz="461963">
              <a:spcBef>
                <a:spcPts val="1200"/>
              </a:spcBef>
            </a:pPr>
            <a:r>
              <a:rPr lang="en-US"/>
              <a:t>(2)		a.		Maria ist eine große Griechin.</a:t>
            </a:r>
          </a:p>
          <a:p>
            <a:pPr defTabSz="461963">
              <a:spcBef>
                <a:spcPts val="400"/>
              </a:spcBef>
            </a:pPr>
            <a:r>
              <a:rPr lang="en-US"/>
              <a:t>		b.		Maria ist eine Basketballspielerin.</a:t>
            </a:r>
          </a:p>
          <a:p>
            <a:pPr defTabSz="461963">
              <a:spcBef>
                <a:spcPts val="400"/>
              </a:spcBef>
            </a:pPr>
            <a:r>
              <a:rPr lang="en-US">
                <a:ea typeface="Segoe UI Symbol" panose="020B0502040204020203" pitchFamily="34" charset="0"/>
              </a:rPr>
              <a:t>		c.	⇏ 	</a:t>
            </a:r>
            <a:r>
              <a:rPr lang="en-US"/>
              <a:t>Maria ist eine große Basketballspielerin.</a:t>
            </a:r>
          </a:p>
          <a:p>
            <a:pPr defTabSz="461963">
              <a:spcBef>
                <a:spcPts val="1200"/>
              </a:spcBef>
            </a:pPr>
            <a:r>
              <a:rPr lang="en-US" sz="2000"/>
              <a:t>		(Z.B. wenn Maria größer als die durchschnittliche Griechin ist, aber 			dennoch kleiner als eine durchschnittliche Basketballspielerin.)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F38E4E-CE16-7970-5C15-D2FAFDC322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0385501-8C2C-06FB-7910-0D2D7E0881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24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6776550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40F86B-B5E1-5E0C-EB66-BF4A064AAF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86689C-FE94-96CE-38AC-FA07541647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Gradierbare Adjektiva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7C5BF2-A7D3-B8B8-0838-58B618FE7B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14400"/>
            <a:ext cx="8458200" cy="5257800"/>
          </a:xfrm>
        </p:spPr>
        <p:txBody>
          <a:bodyPr/>
          <a:lstStyle/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/>
              <a:t>Gradierbare Adjektive scheinen nicht-intersektiv zu sein:</a:t>
            </a:r>
          </a:p>
          <a:p>
            <a:pPr defTabSz="461963">
              <a:spcBef>
                <a:spcPts val="1200"/>
              </a:spcBef>
            </a:pPr>
            <a:r>
              <a:rPr lang="en-US"/>
              <a:t>(1)		a.		Maria ist eine große Griechin.</a:t>
            </a:r>
          </a:p>
          <a:p>
            <a:pPr defTabSz="461963">
              <a:spcBef>
                <a:spcPts val="400"/>
              </a:spcBef>
            </a:pPr>
            <a:r>
              <a:rPr lang="en-US"/>
              <a:t>		b.		Maria ist eine Basketballspielerin.</a:t>
            </a:r>
          </a:p>
          <a:p>
            <a:pPr defTabSz="461963">
              <a:spcBef>
                <a:spcPts val="400"/>
              </a:spcBef>
            </a:pPr>
            <a:r>
              <a:rPr lang="en-US">
                <a:ea typeface="Segoe UI Symbol" panose="020B0502040204020203" pitchFamily="34" charset="0"/>
              </a:rPr>
              <a:t>		c.	⇏ 	</a:t>
            </a:r>
            <a:r>
              <a:rPr lang="en-US"/>
              <a:t>Maria ist eine große Basketballspielerin.</a:t>
            </a:r>
          </a:p>
          <a:p>
            <a:pPr marL="342900" indent="-342900" defTabSz="461963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/>
              <a:t>Aber: gradierbare Adjektive sind semantisch komplexer. Ihre Bedeutung ist auch von einer (nicht linguistisch ausgedrückten) </a:t>
            </a:r>
            <a:r>
              <a:rPr lang="en-US">
                <a:solidFill>
                  <a:srgbClr val="FF0000"/>
                </a:solidFill>
              </a:rPr>
              <a:t>Vergleichsklasse</a:t>
            </a:r>
            <a:r>
              <a:rPr lang="en-US" b="1"/>
              <a:t> </a:t>
            </a:r>
            <a:r>
              <a:rPr lang="en-US"/>
              <a:t>abhängig.</a:t>
            </a:r>
          </a:p>
          <a:p>
            <a:pPr defTabSz="461963">
              <a:spcBef>
                <a:spcPts val="1200"/>
              </a:spcBef>
            </a:pPr>
            <a:r>
              <a:rPr lang="en-US"/>
              <a:t>(2)		Maria ist groß.</a:t>
            </a:r>
          </a:p>
          <a:p>
            <a:pPr defTabSz="461963">
              <a:spcBef>
                <a:spcPts val="400"/>
              </a:spcBef>
            </a:pPr>
            <a:r>
              <a:rPr lang="en-US"/>
              <a:t>		a.	Maria ist groß </a:t>
            </a:r>
            <a:r>
              <a:rPr lang="en-US">
                <a:solidFill>
                  <a:srgbClr val="FF0000"/>
                </a:solidFill>
              </a:rPr>
              <a:t>für eine Griechin</a:t>
            </a:r>
            <a:r>
              <a:rPr lang="en-US"/>
              <a:t>.</a:t>
            </a:r>
            <a:endParaRPr lang="en-US">
              <a:solidFill>
                <a:srgbClr val="FF0000"/>
              </a:solidFill>
            </a:endParaRPr>
          </a:p>
          <a:p>
            <a:pPr defTabSz="461963">
              <a:spcBef>
                <a:spcPts val="400"/>
              </a:spcBef>
            </a:pPr>
            <a:r>
              <a:rPr lang="en-US"/>
              <a:t>		b.	Maria ist groß </a:t>
            </a:r>
            <a:r>
              <a:rPr lang="en-US">
                <a:solidFill>
                  <a:srgbClr val="FF0000"/>
                </a:solidFill>
              </a:rPr>
              <a:t>für eine Basketballspielerin</a:t>
            </a:r>
            <a:r>
              <a:rPr lang="en-US"/>
              <a:t>.</a:t>
            </a:r>
            <a:endParaRPr lang="en-US">
              <a:solidFill>
                <a:srgbClr val="FF0000"/>
              </a:solidFill>
            </a:endParaRPr>
          </a:p>
          <a:p>
            <a:pPr defTabSz="461963">
              <a:spcBef>
                <a:spcPts val="400"/>
              </a:spcBef>
            </a:pPr>
            <a:r>
              <a:rPr lang="en-US"/>
              <a:t>		c.	Maria ist groß </a:t>
            </a:r>
            <a:r>
              <a:rPr lang="en-US">
                <a:solidFill>
                  <a:srgbClr val="FF0000"/>
                </a:solidFill>
              </a:rPr>
              <a:t>für ein fünfjähriges Kind</a:t>
            </a:r>
            <a:r>
              <a:rPr lang="en-US"/>
              <a:t>.</a:t>
            </a:r>
            <a:endParaRPr lang="en-US">
              <a:solidFill>
                <a:srgbClr val="FF0000"/>
              </a:solidFill>
            </a:endParaRPr>
          </a:p>
          <a:p>
            <a:pPr marL="342900" indent="-342900" defTabSz="461963">
              <a:spcBef>
                <a:spcPts val="2000"/>
              </a:spcBef>
              <a:buFont typeface="Wingdings" panose="05000000000000000000" pitchFamily="2" charset="2"/>
              <a:buChar char="§"/>
            </a:pPr>
            <a:r>
              <a:rPr lang="en-US"/>
              <a:t>Dies erklärt, warum der Schluss in (1) nicht gültig ist!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2A9A47E-5801-07D7-E180-FAE3A2F42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CC7020C-5E5B-8B92-B6DB-F785C7073A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25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3254901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2E3C2D-4452-EBEC-427E-6739A3370D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Modifikation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DF348D-549A-7635-899F-85714BA770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/>
              <a:t>Einige Adjektiva sind </a:t>
            </a:r>
            <a:r>
              <a:rPr lang="en-US" b="1"/>
              <a:t>ambig </a:t>
            </a:r>
            <a:r>
              <a:rPr lang="en-US"/>
              <a:t>(= mehrdeutig):</a:t>
            </a:r>
          </a:p>
          <a:p>
            <a:endParaRPr lang="en-US"/>
          </a:p>
          <a:p>
            <a:r>
              <a:rPr lang="en-US"/>
              <a:t>(1)		Maria ist eine alte Freundin.</a:t>
            </a:r>
          </a:p>
          <a:p>
            <a:pPr>
              <a:spcBef>
                <a:spcPts val="1200"/>
              </a:spcBef>
            </a:pPr>
            <a:r>
              <a:rPr lang="en-US"/>
              <a:t>		a.	</a:t>
            </a:r>
            <a:r>
              <a:rPr lang="en-US">
                <a:solidFill>
                  <a:srgbClr val="00B050"/>
                </a:solidFill>
              </a:rPr>
              <a:t>intersektiv</a:t>
            </a:r>
            <a:r>
              <a:rPr lang="en-US"/>
              <a:t>: 	Maria ist eine Freundin, die alt ist.</a:t>
            </a:r>
          </a:p>
          <a:p>
            <a:pPr>
              <a:spcBef>
                <a:spcPts val="1200"/>
              </a:spcBef>
            </a:pPr>
            <a:r>
              <a:rPr lang="en-US"/>
              <a:t>		b.	</a:t>
            </a:r>
            <a:r>
              <a:rPr lang="en-US">
                <a:solidFill>
                  <a:srgbClr val="FF0000"/>
                </a:solidFill>
              </a:rPr>
              <a:t>subsektiv</a:t>
            </a:r>
            <a:r>
              <a:rPr lang="en-US"/>
              <a:t>: 		Maria ist eine gute Freundin.</a:t>
            </a:r>
          </a:p>
          <a:p>
            <a:endParaRPr lang="de-DE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/>
              <a:t>Die prädikative Position erlaubt nur die </a:t>
            </a:r>
            <a:r>
              <a:rPr lang="en-US">
                <a:solidFill>
                  <a:srgbClr val="00B050"/>
                </a:solidFill>
              </a:rPr>
              <a:t>intersektiv </a:t>
            </a:r>
            <a:r>
              <a:rPr lang="en-US"/>
              <a:t>Interpretation: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en-US"/>
          </a:p>
          <a:p>
            <a:r>
              <a:rPr lang="en-US"/>
              <a:t>(2)		Diese Freundin ist alt.</a:t>
            </a:r>
          </a:p>
          <a:p>
            <a:pPr>
              <a:spcBef>
                <a:spcPts val="1200"/>
              </a:spcBef>
            </a:pPr>
            <a:r>
              <a:rPr lang="en-US"/>
              <a:t>		a.	</a:t>
            </a:r>
            <a:r>
              <a:rPr lang="en-US">
                <a:solidFill>
                  <a:srgbClr val="00B050"/>
                </a:solidFill>
              </a:rPr>
              <a:t>intersektiv</a:t>
            </a:r>
            <a:r>
              <a:rPr lang="en-US"/>
              <a:t>: 	Diese Freundin ist alt an Jahren.</a:t>
            </a:r>
          </a:p>
          <a:p>
            <a:pPr>
              <a:spcBef>
                <a:spcPts val="1200"/>
              </a:spcBef>
            </a:pPr>
            <a:r>
              <a:rPr lang="en-US"/>
              <a:t>		b.	*</a:t>
            </a:r>
            <a:r>
              <a:rPr lang="en-US">
                <a:solidFill>
                  <a:srgbClr val="FF0000"/>
                </a:solidFill>
              </a:rPr>
              <a:t>subsektiv</a:t>
            </a:r>
            <a:r>
              <a:rPr lang="en-US"/>
              <a:t>: 	Diese Freundin ist eine gute Freundin.</a:t>
            </a:r>
          </a:p>
          <a:p>
            <a:endParaRPr lang="de-DE"/>
          </a:p>
          <a:p>
            <a:endParaRPr lang="de-D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C58A9E-9877-A544-FE6E-9E52C19EE3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22780AF-D559-4BF5-0F9E-8B570D8BC1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26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52190832"/>
      </p:ext>
    </p:extLst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2C1915-4BF5-D369-7F12-0DC3F75A67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/>
              <a:t>Alt</a:t>
            </a:r>
            <a:endParaRPr lang="de-DE" i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93C641-BA32-E526-6979-678D9CF8AF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/>
              <a:t>Beobachtung: Adjektiva wie </a:t>
            </a:r>
            <a:r>
              <a:rPr lang="en-US" i="1"/>
              <a:t>alt</a:t>
            </a:r>
            <a:r>
              <a:rPr lang="en-US"/>
              <a:t> sind </a:t>
            </a:r>
            <a:r>
              <a:rPr lang="en-US" i="1"/>
              <a:t>sowohl</a:t>
            </a:r>
            <a:r>
              <a:rPr lang="en-US"/>
              <a:t> </a:t>
            </a:r>
            <a:r>
              <a:rPr lang="en-US" b="1"/>
              <a:t>gradierbar</a:t>
            </a:r>
            <a:r>
              <a:rPr lang="en-US"/>
              <a:t>, </a:t>
            </a:r>
            <a:r>
              <a:rPr lang="en-US" i="1"/>
              <a:t>also auch </a:t>
            </a:r>
            <a:r>
              <a:rPr lang="en-US" b="1"/>
              <a:t>ambig.</a:t>
            </a:r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/>
              <a:t>Das Adjektiv </a:t>
            </a:r>
            <a:r>
              <a:rPr lang="en-US" i="1"/>
              <a:t>alt</a:t>
            </a:r>
            <a:r>
              <a:rPr lang="en-US"/>
              <a:t> hat zwei Vergleichsklassen:</a:t>
            </a:r>
          </a:p>
          <a:p>
            <a:pPr>
              <a:spcBef>
                <a:spcPts val="1200"/>
              </a:spcBef>
            </a:pPr>
            <a:r>
              <a:rPr lang="en-US"/>
              <a:t>(1)		Maria ist eine alte Freundin 	(für eine Freundin/für einen 										Kollegin/…)</a:t>
            </a:r>
          </a:p>
          <a:p>
            <a:pPr defTabSz="407988">
              <a:spcBef>
                <a:spcPts val="600"/>
              </a:spcBef>
              <a:tabLst>
                <a:tab pos="914400" algn="l"/>
                <a:tab pos="1376363" algn="l"/>
                <a:tab pos="2859088" algn="l"/>
                <a:tab pos="3148013" algn="l"/>
              </a:tabLst>
            </a:pPr>
            <a:r>
              <a:rPr lang="en-US"/>
              <a:t>	a.	</a:t>
            </a:r>
            <a:r>
              <a:rPr lang="en-US">
                <a:solidFill>
                  <a:srgbClr val="00B050"/>
                </a:solidFill>
              </a:rPr>
              <a:t>intersektiv</a:t>
            </a:r>
            <a:r>
              <a:rPr lang="en-US"/>
              <a:t>: 	i.	Maria ist eine Freundin, die alt ist in 					Vergleich zu anderen Freundinnen.</a:t>
            </a:r>
          </a:p>
          <a:p>
            <a:pPr defTabSz="407988">
              <a:spcBef>
                <a:spcPts val="600"/>
              </a:spcBef>
              <a:tabLst>
                <a:tab pos="914400" algn="l"/>
                <a:tab pos="1376363" algn="l"/>
                <a:tab pos="2859088" algn="l"/>
                <a:tab pos="3148013" algn="l"/>
              </a:tabLst>
            </a:pPr>
            <a:r>
              <a:rPr lang="en-US"/>
              <a:t>			ii.	Maria ist eine Freundin, die alt ist in 					Vergleich zu anderen Teenagern</a:t>
            </a:r>
          </a:p>
          <a:p>
            <a:pPr defTabSz="407988">
              <a:spcBef>
                <a:spcPts val="1200"/>
              </a:spcBef>
              <a:tabLst>
                <a:tab pos="914400" algn="l"/>
                <a:tab pos="1376363" algn="l"/>
                <a:tab pos="2859088" algn="l"/>
                <a:tab pos="3148013" algn="l"/>
              </a:tabLst>
            </a:pPr>
            <a:r>
              <a:rPr lang="en-US"/>
              <a:t>	b.	</a:t>
            </a:r>
            <a:r>
              <a:rPr lang="en-US">
                <a:solidFill>
                  <a:srgbClr val="FF0000"/>
                </a:solidFill>
              </a:rPr>
              <a:t>subsektiv</a:t>
            </a:r>
            <a:r>
              <a:rPr lang="en-US"/>
              <a:t>: 	i.	Maria ist eine gute Freundin, in 						Vergleich zu anderen Freundinnen.</a:t>
            </a:r>
          </a:p>
          <a:p>
            <a:pPr defTabSz="407988">
              <a:spcBef>
                <a:spcPts val="600"/>
              </a:spcBef>
              <a:tabLst>
                <a:tab pos="914400" algn="l"/>
                <a:tab pos="1376363" algn="l"/>
                <a:tab pos="2859088" algn="l"/>
                <a:tab pos="3148013" algn="l"/>
              </a:tabLst>
            </a:pPr>
            <a:r>
              <a:rPr lang="en-US"/>
              <a:t>			ii.	Maria ist eine gute Freundin, in 						Vergleich zu anderen Kolleginnen.</a:t>
            </a:r>
          </a:p>
          <a:p>
            <a:pPr>
              <a:spcBef>
                <a:spcPts val="400"/>
              </a:spcBef>
            </a:pPr>
            <a:endParaRPr lang="de-D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8EB045F-106E-BC9B-AC00-14737C6EB0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383F1EF-F5CC-48ED-D235-04AC338BE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27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71959001"/>
      </p:ext>
    </p:extLst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E6D72A-B7DA-71BC-5D9A-3D2E9A1CC8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DE16C7-9B92-3C1A-D152-CA2AB5AB69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Adjektive und die Modifikationsregel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B6149B-7DD0-8C77-629E-1E4F5675FA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14400"/>
            <a:ext cx="8458200" cy="5257800"/>
          </a:xfrm>
        </p:spPr>
        <p:txBody>
          <a:bodyPr/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 b="1" i="1"/>
              <a:t>Frage</a:t>
            </a:r>
            <a:r>
              <a:rPr lang="en-US"/>
              <a:t>. Können alle Klassen von Adjektiven durch die Modifikationsregel interpretiert werden?</a:t>
            </a:r>
          </a:p>
          <a:p>
            <a:pPr marL="342900" indent="-342900"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en-US" b="1"/>
          </a:p>
          <a:p>
            <a:pPr marL="342900" indent="-34290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 b="1"/>
              <a:t>Antwort</a:t>
            </a:r>
            <a:r>
              <a:rPr lang="en-US"/>
              <a:t>. Die Modifikationsregel erfasst nur intersektive A’s:</a:t>
            </a:r>
          </a:p>
          <a:p>
            <a:pPr>
              <a:spcBef>
                <a:spcPts val="1200"/>
              </a:spcBef>
            </a:pPr>
            <a:r>
              <a:rPr lang="en-US"/>
              <a:t>(1)		a.	intelligenter Präsident	</a:t>
            </a:r>
            <a:r>
              <a:rPr lang="en-US">
                <a:latin typeface="Segoe UI Symbol" panose="020B0502040204020203" pitchFamily="34" charset="0"/>
                <a:ea typeface="Segoe UI Symbol" panose="020B0502040204020203" pitchFamily="34" charset="0"/>
              </a:rPr>
              <a:t>⇒	</a:t>
            </a:r>
            <a:r>
              <a:rPr lang="en-US"/>
              <a:t> Präsident</a:t>
            </a:r>
          </a:p>
          <a:p>
            <a:pPr defTabSz="461963">
              <a:spcBef>
                <a:spcPts val="400"/>
              </a:spcBef>
            </a:pPr>
            <a:r>
              <a:rPr lang="en-US"/>
              <a:t>		b.	gefährlicher Mörder		</a:t>
            </a:r>
            <a:r>
              <a:rPr lang="en-US">
                <a:latin typeface="Segoe UI Symbol" panose="020B0502040204020203" pitchFamily="34" charset="0"/>
                <a:ea typeface="Segoe UI Symbol" panose="020B0502040204020203" pitchFamily="34" charset="0"/>
              </a:rPr>
              <a:t>⇒	</a:t>
            </a:r>
            <a:r>
              <a:rPr lang="en-US"/>
              <a:t> Mörder</a:t>
            </a:r>
          </a:p>
          <a:p>
            <a:pPr marL="342900" indent="-342900"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en-US"/>
          </a:p>
          <a:p>
            <a:pPr marL="342900" indent="-34290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en-US"/>
              <a:t>Für die anderen Klassen benötigen wir andere Methoden der Interpretation </a:t>
            </a:r>
            <a:r>
              <a:rPr lang="en-US" sz="2000"/>
              <a:t>(diese werden nicht in diesem Kurs besprochen)</a:t>
            </a:r>
            <a:r>
              <a:rPr lang="en-US"/>
              <a:t>:</a:t>
            </a:r>
          </a:p>
          <a:p>
            <a:pPr defTabSz="461963">
              <a:spcBef>
                <a:spcPts val="1200"/>
              </a:spcBef>
            </a:pPr>
            <a:r>
              <a:rPr lang="en-US"/>
              <a:t>(2)		früherer Präsident	</a:t>
            </a:r>
            <a:r>
              <a:rPr lang="en-US">
                <a:latin typeface="Segoe UI Symbol" panose="020B0502040204020203" pitchFamily="34" charset="0"/>
                <a:ea typeface="Segoe UI Symbol" panose="020B0502040204020203" pitchFamily="34" charset="0"/>
              </a:rPr>
              <a:t>	≠</a:t>
            </a:r>
            <a:r>
              <a:rPr lang="en-US"/>
              <a:t>	</a:t>
            </a:r>
            <a:r>
              <a:rPr lang="de-AT"/>
              <a:t> früher </a:t>
            </a:r>
            <a:r>
              <a:rPr lang="de-AT">
                <a:ea typeface="Segoe UI Symbol" panose="020B0502040204020203" pitchFamily="34" charset="0"/>
              </a:rPr>
              <a:t>∩ </a:t>
            </a:r>
            <a:r>
              <a:rPr lang="en-US"/>
              <a:t>Präsident</a:t>
            </a:r>
          </a:p>
          <a:p>
            <a:pPr defTabSz="461963">
              <a:spcBef>
                <a:spcPts val="1200"/>
              </a:spcBef>
            </a:pPr>
            <a:r>
              <a:rPr lang="en-US"/>
              <a:t>(3)		gute Ärztin			</a:t>
            </a:r>
            <a:r>
              <a:rPr lang="en-US">
                <a:latin typeface="Segoe UI Symbol" panose="020B0502040204020203" pitchFamily="34" charset="0"/>
                <a:ea typeface="Segoe UI Symbol" panose="020B0502040204020203" pitchFamily="34" charset="0"/>
              </a:rPr>
              <a:t>	≠</a:t>
            </a:r>
            <a:r>
              <a:rPr lang="en-US"/>
              <a:t>	</a:t>
            </a:r>
            <a:r>
              <a:rPr lang="de-AT"/>
              <a:t> gut </a:t>
            </a:r>
            <a:r>
              <a:rPr lang="de-AT">
                <a:ea typeface="Segoe UI Symbol" panose="020B0502040204020203" pitchFamily="34" charset="0"/>
              </a:rPr>
              <a:t>∩ </a:t>
            </a:r>
            <a:r>
              <a:rPr lang="en-US"/>
              <a:t>Ärztin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6E4E2DD-B362-6F24-A8F1-8AF4683A8F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D12B12-5C6C-7232-62AE-980309B390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28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2335198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B5A3A8-F647-3EF6-1AF2-A202D38CBC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3A77E3-6F57-C85B-F6A9-F66967477F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Wiederholung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87826E-968C-42BE-9CBF-2724BFFEB9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de-AT"/>
              <a:t>Beispielderivation (Intension):</a:t>
            </a:r>
          </a:p>
          <a:p>
            <a:pPr defTabSz="404813">
              <a:spcBef>
                <a:spcPts val="2000"/>
              </a:spcBef>
            </a:pPr>
            <a:r>
              <a:rPr lang="de-AT"/>
              <a:t>(1)		a.	Maria lacht =	 </a:t>
            </a:r>
          </a:p>
          <a:p>
            <a:pPr defTabSz="404813">
              <a:spcBef>
                <a:spcPts val="1200"/>
              </a:spcBef>
            </a:pPr>
            <a:r>
              <a:rPr lang="de-AT"/>
              <a:t>		b.	=	lacht(Maria)				(Funktionale Applikation)</a:t>
            </a:r>
          </a:p>
          <a:p>
            <a:pPr defTabSz="404813">
              <a:spcBef>
                <a:spcPts val="2000"/>
              </a:spcBef>
            </a:pPr>
            <a:r>
              <a:rPr lang="de-AT"/>
              <a:t>		c.	=	die Funktion f, so dass für jedes beliebige 							Individuum </a:t>
            </a:r>
            <a:r>
              <a:rPr lang="en-US">
                <a:solidFill>
                  <a:srgbClr val="FF0000"/>
                </a:solidFill>
              </a:rPr>
              <a:t>x</a:t>
            </a:r>
            <a:r>
              <a:rPr lang="de-AT"/>
              <a:t> und für jede Situation s gilt:   (</a:t>
            </a:r>
            <a:r>
              <a:rPr lang="de-AT">
                <a:solidFill>
                  <a:srgbClr val="00B050"/>
                </a:solidFill>
              </a:rPr>
              <a:t>Maria</a:t>
            </a:r>
            <a:r>
              <a:rPr lang="de-AT"/>
              <a:t>) </a:t>
            </a:r>
          </a:p>
          <a:p>
            <a:pPr defTabSz="404813">
              <a:spcBef>
                <a:spcPts val="0"/>
              </a:spcBef>
            </a:pPr>
            <a:r>
              <a:rPr lang="de-AT"/>
              <a:t>				f(</a:t>
            </a:r>
            <a:r>
              <a:rPr lang="en-US">
                <a:solidFill>
                  <a:srgbClr val="FF0000"/>
                </a:solidFill>
              </a:rPr>
              <a:t>x</a:t>
            </a:r>
            <a:r>
              <a:rPr lang="de-AT"/>
              <a:t>) = {s|</a:t>
            </a:r>
            <a:r>
              <a:rPr lang="en-US">
                <a:solidFill>
                  <a:srgbClr val="FF0000"/>
                </a:solidFill>
              </a:rPr>
              <a:t>x </a:t>
            </a:r>
            <a:r>
              <a:rPr lang="de-AT"/>
              <a:t>lacht in s}.</a:t>
            </a:r>
          </a:p>
          <a:p>
            <a:pPr defTabSz="404813">
              <a:spcBef>
                <a:spcPts val="1200"/>
              </a:spcBef>
            </a:pPr>
            <a:r>
              <a:rPr lang="de-AT"/>
              <a:t>																	(Lexikon)</a:t>
            </a:r>
          </a:p>
          <a:p>
            <a:pPr defTabSz="404813">
              <a:spcBef>
                <a:spcPts val="2000"/>
              </a:spcBef>
            </a:pPr>
            <a:r>
              <a:rPr lang="de-AT"/>
              <a:t>		d.	 =	die Funktion f, so dass	</a:t>
            </a:r>
            <a:br>
              <a:rPr lang="de-AT"/>
            </a:br>
            <a:r>
              <a:rPr lang="de-AT"/>
              <a:t>				f(</a:t>
            </a:r>
            <a:r>
              <a:rPr lang="en-US">
                <a:solidFill>
                  <a:srgbClr val="FF0000"/>
                </a:solidFill>
              </a:rPr>
              <a:t>Maria</a:t>
            </a:r>
            <a:r>
              <a:rPr lang="de-AT"/>
              <a:t>) = {s|</a:t>
            </a:r>
            <a:r>
              <a:rPr lang="en-US">
                <a:solidFill>
                  <a:srgbClr val="FF0000"/>
                </a:solidFill>
              </a:rPr>
              <a:t>Maria </a:t>
            </a:r>
            <a:r>
              <a:rPr lang="de-AT"/>
              <a:t>lacht in s}</a:t>
            </a:r>
          </a:p>
          <a:p>
            <a:pPr defTabSz="404813">
              <a:spcBef>
                <a:spcPts val="1200"/>
              </a:spcBef>
            </a:pPr>
            <a:r>
              <a:rPr lang="de-AT"/>
              <a:t>		e.	 =	{s|</a:t>
            </a:r>
            <a:r>
              <a:rPr lang="en-US">
                <a:solidFill>
                  <a:srgbClr val="FF0000"/>
                </a:solidFill>
              </a:rPr>
              <a:t>Maria </a:t>
            </a:r>
            <a:r>
              <a:rPr lang="de-AT"/>
              <a:t>lacht in s}.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68D5AFD-C1AF-E235-6F57-44E55F73FC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52701A-86D0-A899-27F7-1230059129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3</a:t>
            </a:fld>
            <a:endParaRPr lang="de-DE"/>
          </a:p>
        </p:txBody>
      </p:sp>
      <p:sp>
        <p:nvSpPr>
          <p:cNvPr id="6" name="Double Bracket 5">
            <a:extLst>
              <a:ext uri="{FF2B5EF4-FFF2-40B4-BE49-F238E27FC236}">
                <a16:creationId xmlns:a16="http://schemas.microsoft.com/office/drawing/2014/main" id="{3E59489B-BBCD-DA7C-C7E4-52C2C475610B}"/>
              </a:ext>
            </a:extLst>
          </p:cNvPr>
          <p:cNvSpPr/>
          <p:nvPr/>
        </p:nvSpPr>
        <p:spPr>
          <a:xfrm>
            <a:off x="2043684" y="2741532"/>
            <a:ext cx="5347716" cy="1144668"/>
          </a:xfrm>
          <a:prstGeom prst="bracketPair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41E091-54EB-9C47-9E77-D54AC1037F53}"/>
              </a:ext>
            </a:extLst>
          </p:cNvPr>
          <p:cNvSpPr/>
          <p:nvPr/>
        </p:nvSpPr>
        <p:spPr>
          <a:xfrm>
            <a:off x="3448250" y="4953000"/>
            <a:ext cx="2393058" cy="401638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127000" dist="63500" dir="2700000" sx="101000" sy="101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/>
            <a:endParaRPr lang="de-DE" sz="2400" b="1" i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60214549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 animBg="1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C47F92-FDF8-C78F-2769-AA9FA9C73C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9C1377-B567-C714-E596-DAE2405FDC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Wiederholung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59C103-5794-23CB-BF3A-C8DC8A0E14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14400"/>
            <a:ext cx="8458200" cy="5257800"/>
          </a:xfrm>
        </p:spPr>
        <p:txBody>
          <a:bodyPr/>
          <a:lstStyle/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de-AT" dirty="0"/>
              <a:t>Beispielderivation (Extension):</a:t>
            </a:r>
          </a:p>
          <a:p>
            <a:pPr defTabSz="404813">
              <a:spcBef>
                <a:spcPts val="2000"/>
              </a:spcBef>
            </a:pPr>
            <a:r>
              <a:rPr lang="de-AT" dirty="0"/>
              <a:t>(1)		Für jede Situation s gilt:	</a:t>
            </a:r>
          </a:p>
          <a:p>
            <a:pPr defTabSz="404813">
              <a:spcBef>
                <a:spcPts val="600"/>
              </a:spcBef>
            </a:pPr>
            <a:r>
              <a:rPr lang="de-AT" dirty="0"/>
              <a:t>		a.	Maria lacht in s = 1	gdw.	 </a:t>
            </a:r>
          </a:p>
          <a:p>
            <a:pPr defTabSz="404813">
              <a:spcBef>
                <a:spcPts val="1200"/>
              </a:spcBef>
            </a:pPr>
            <a:r>
              <a:rPr lang="de-AT" dirty="0"/>
              <a:t>		b.	lacht(Maria)	in s = 1		(Funktionale Applikation)</a:t>
            </a:r>
          </a:p>
          <a:p>
            <a:pPr defTabSz="404813">
              <a:spcBef>
                <a:spcPts val="2000"/>
              </a:spcBef>
            </a:pPr>
            <a:r>
              <a:rPr lang="de-AT" dirty="0"/>
              <a:t>		c.	=	die Funktion f, so dass für jedes											Individuum </a:t>
            </a:r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de-AT" dirty="0"/>
              <a:t> und für jede Situation s:  (</a:t>
            </a:r>
            <a:r>
              <a:rPr lang="de-AT" dirty="0">
                <a:solidFill>
                  <a:srgbClr val="00B050"/>
                </a:solidFill>
              </a:rPr>
              <a:t>Maria</a:t>
            </a:r>
            <a:r>
              <a:rPr lang="de-AT" dirty="0"/>
              <a:t>) in s = 1</a:t>
            </a:r>
          </a:p>
          <a:p>
            <a:pPr defTabSz="404813">
              <a:spcBef>
                <a:spcPts val="0"/>
              </a:spcBef>
            </a:pPr>
            <a:r>
              <a:rPr lang="de-AT" dirty="0"/>
              <a:t>				f(</a:t>
            </a:r>
            <a:r>
              <a:rPr lang="en-US" dirty="0">
                <a:solidFill>
                  <a:srgbClr val="FF0000"/>
                </a:solidFill>
              </a:rPr>
              <a:t>x</a:t>
            </a:r>
            <a:r>
              <a:rPr lang="de-AT" dirty="0"/>
              <a:t>) in s = 1 gdw. </a:t>
            </a:r>
            <a:r>
              <a:rPr lang="en-US" dirty="0">
                <a:solidFill>
                  <a:srgbClr val="FF0000"/>
                </a:solidFill>
              </a:rPr>
              <a:t>x </a:t>
            </a:r>
            <a:r>
              <a:rPr lang="en-US" dirty="0"/>
              <a:t>in s </a:t>
            </a:r>
            <a:r>
              <a:rPr lang="en-US" dirty="0" err="1"/>
              <a:t>lacht</a:t>
            </a:r>
            <a:endParaRPr lang="de-AT" dirty="0"/>
          </a:p>
          <a:p>
            <a:pPr defTabSz="404813">
              <a:spcBef>
                <a:spcPts val="1200"/>
              </a:spcBef>
            </a:pPr>
            <a:r>
              <a:rPr lang="de-AT" dirty="0"/>
              <a:t>																	(Lexikon)</a:t>
            </a:r>
          </a:p>
          <a:p>
            <a:pPr defTabSz="404813">
              <a:spcBef>
                <a:spcPts val="0"/>
              </a:spcBef>
            </a:pPr>
            <a:r>
              <a:rPr lang="de-AT" dirty="0"/>
              <a:t>		d.	=	die Funktion f, so dass	</a:t>
            </a:r>
            <a:br>
              <a:rPr lang="de-AT" dirty="0"/>
            </a:br>
            <a:r>
              <a:rPr lang="de-AT" dirty="0"/>
              <a:t>				f(</a:t>
            </a:r>
            <a:r>
              <a:rPr lang="en-US" dirty="0">
                <a:solidFill>
                  <a:srgbClr val="FF0000"/>
                </a:solidFill>
              </a:rPr>
              <a:t>Maria</a:t>
            </a:r>
            <a:r>
              <a:rPr lang="de-AT" dirty="0"/>
              <a:t>) in s = 1 gdw. </a:t>
            </a:r>
            <a:r>
              <a:rPr lang="en-US" dirty="0">
                <a:solidFill>
                  <a:srgbClr val="FF0000"/>
                </a:solidFill>
              </a:rPr>
              <a:t> Maria </a:t>
            </a:r>
            <a:r>
              <a:rPr lang="en-US" dirty="0"/>
              <a:t>in s </a:t>
            </a:r>
            <a:r>
              <a:rPr lang="en-US" dirty="0" err="1"/>
              <a:t>lacht</a:t>
            </a:r>
            <a:endParaRPr lang="de-AT" dirty="0"/>
          </a:p>
          <a:p>
            <a:pPr defTabSz="404813">
              <a:spcBef>
                <a:spcPts val="1200"/>
              </a:spcBef>
            </a:pPr>
            <a:r>
              <a:rPr lang="de-AT" dirty="0"/>
              <a:t>		d.	=	1 gdw. </a:t>
            </a:r>
            <a:r>
              <a:rPr lang="en-US" dirty="0">
                <a:solidFill>
                  <a:srgbClr val="FF0000"/>
                </a:solidFill>
              </a:rPr>
              <a:t> Maria </a:t>
            </a:r>
            <a:r>
              <a:rPr lang="en-US" dirty="0"/>
              <a:t>in s </a:t>
            </a:r>
            <a:r>
              <a:rPr lang="en-US" dirty="0" err="1"/>
              <a:t>lacht</a:t>
            </a:r>
            <a:endParaRPr lang="de-AT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5358A50-7D90-0751-3B42-CF82128BD0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3B03A7A-BDBC-CFE8-2591-3834C20D2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4</a:t>
            </a:fld>
            <a:endParaRPr lang="de-DE"/>
          </a:p>
        </p:txBody>
      </p:sp>
      <p:sp>
        <p:nvSpPr>
          <p:cNvPr id="6" name="Double Bracket 5">
            <a:extLst>
              <a:ext uri="{FF2B5EF4-FFF2-40B4-BE49-F238E27FC236}">
                <a16:creationId xmlns:a16="http://schemas.microsoft.com/office/drawing/2014/main" id="{C002E658-915E-5303-E422-F356E21E8DCD}"/>
              </a:ext>
            </a:extLst>
          </p:cNvPr>
          <p:cNvSpPr/>
          <p:nvPr/>
        </p:nvSpPr>
        <p:spPr>
          <a:xfrm>
            <a:off x="2072640" y="3200400"/>
            <a:ext cx="4785360" cy="1144668"/>
          </a:xfrm>
          <a:prstGeom prst="bracketPair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E26284E-57EF-3484-DC60-693A082C541D}"/>
              </a:ext>
            </a:extLst>
          </p:cNvPr>
          <p:cNvSpPr/>
          <p:nvPr/>
        </p:nvSpPr>
        <p:spPr>
          <a:xfrm>
            <a:off x="3943150" y="5141712"/>
            <a:ext cx="2895600" cy="401638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127000" dist="63500" dir="2700000" sx="101000" sy="101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/>
            <a:endParaRPr lang="de-DE" sz="2400" b="1" i="1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0752737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A36715-3A0D-D0D2-33B8-25737A5322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0E73AD-503A-5AE5-5E7D-4F470074C6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Wiederholung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A0B35C-F153-4DE0-752F-643FCD9BE6F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de-DE"/>
              <a:t>Die Denotation von Sätzes wird mittels der Satzregel berechnet:</a:t>
            </a:r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de-DE"/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de-DE"/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de-DE"/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de-DE"/>
          </a:p>
          <a:p>
            <a:pPr marL="342900" indent="-342900">
              <a:buFont typeface="Wingdings" panose="05000000000000000000" pitchFamily="2" charset="2"/>
              <a:buChar char="§"/>
            </a:pPr>
            <a:endParaRPr lang="de-DE"/>
          </a:p>
          <a:p>
            <a:pPr marL="342900" indent="-342900">
              <a:buFont typeface="Wingdings" panose="05000000000000000000" pitchFamily="2" charset="2"/>
              <a:buChar char="§"/>
            </a:pPr>
            <a:r>
              <a:rPr lang="de-DE"/>
              <a:t>Wir arbeiten in Zukunft mit einer einfacheren Version ohne Situationen:</a:t>
            </a:r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B0A184-F024-088B-031A-2BA8D9CFE5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5A5C4A0-CFF0-F8A8-F3FD-917C65EC4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5</a:t>
            </a:fld>
            <a:endParaRPr lang="de-DE"/>
          </a:p>
        </p:txBody>
      </p:sp>
      <p:sp>
        <p:nvSpPr>
          <p:cNvPr id="8" name="Rounded Rectangle 12">
            <a:extLst>
              <a:ext uri="{FF2B5EF4-FFF2-40B4-BE49-F238E27FC236}">
                <a16:creationId xmlns:a16="http://schemas.microsoft.com/office/drawing/2014/main" id="{955C48C1-CB14-C95A-5EA0-DAD0A3F0250B}"/>
              </a:ext>
            </a:extLst>
          </p:cNvPr>
          <p:cNvSpPr/>
          <p:nvPr/>
        </p:nvSpPr>
        <p:spPr>
          <a:xfrm>
            <a:off x="685800" y="1887974"/>
            <a:ext cx="7992035" cy="1384776"/>
          </a:xfrm>
          <a:prstGeom prst="roundRect">
            <a:avLst/>
          </a:prstGeom>
          <a:solidFill>
            <a:srgbClr val="EEB500">
              <a:alpha val="89804"/>
            </a:srgbClr>
          </a:solidFill>
          <a:ln>
            <a:solidFill>
              <a:schemeClr val="tx1"/>
            </a:solidFill>
          </a:ln>
          <a:effectLst>
            <a:outerShdw blurRad="127000" dist="63500" dir="2700000" sx="101000" sy="101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lvl="0" algn="ctr">
              <a:spcBef>
                <a:spcPts val="1200"/>
              </a:spcBef>
              <a:tabLst>
                <a:tab pos="457200" algn="l"/>
                <a:tab pos="747713" algn="l"/>
                <a:tab pos="1090613" algn="l"/>
              </a:tabLst>
            </a:pPr>
            <a:r>
              <a:rPr lang="en-US" sz="2400" b="1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Satzregel</a:t>
            </a:r>
          </a:p>
          <a:p>
            <a:pPr lvl="0">
              <a:spcBef>
                <a:spcPts val="400"/>
              </a:spcBef>
              <a:tabLst>
                <a:tab pos="457200" algn="l"/>
                <a:tab pos="747713" algn="l"/>
                <a:tab pos="1090613" algn="l"/>
              </a:tabLst>
            </a:pPr>
            <a:r>
              <a:rPr lang="en-US" sz="2400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Für jede Situation s, jedes </a:t>
            </a:r>
            <a:r>
              <a:rPr lang="el-GR" sz="2400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α</a:t>
            </a:r>
            <a:r>
              <a:rPr lang="en-US" sz="2400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, </a:t>
            </a:r>
            <a:r>
              <a:rPr lang="el-GR" sz="2400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β</a:t>
            </a:r>
            <a:r>
              <a:rPr lang="en-US" sz="2400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 und </a:t>
            </a:r>
            <a:r>
              <a:rPr lang="el-GR" sz="2400">
                <a:solidFill>
                  <a:schemeClr val="tx1"/>
                </a:solidFill>
                <a:latin typeface="+mj-lt"/>
                <a:ea typeface="Segoe UI Symbol" panose="020B0502040204020203" pitchFamily="34" charset="0"/>
              </a:rPr>
              <a:t>γ </a:t>
            </a:r>
            <a:r>
              <a:rPr lang="en-US" sz="2400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gilt:  </a:t>
            </a:r>
            <a:br>
              <a:rPr lang="en-US" sz="2400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</a:br>
            <a:r>
              <a:rPr lang="en-US" sz="2400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Wenn </a:t>
            </a:r>
            <a:r>
              <a:rPr lang="el-GR" sz="2400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α </a:t>
            </a:r>
            <a:r>
              <a:rPr lang="en-US" sz="2400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die Form [</a:t>
            </a:r>
            <a:r>
              <a:rPr lang="en-US" sz="2400" baseline="-25000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TP</a:t>
            </a:r>
            <a:r>
              <a:rPr lang="en-US" sz="2400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 </a:t>
            </a:r>
            <a:r>
              <a:rPr lang="el-GR" sz="2400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β</a:t>
            </a:r>
            <a:r>
              <a:rPr lang="en-US" sz="2400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 </a:t>
            </a:r>
            <a:r>
              <a:rPr lang="el-GR" sz="2400">
                <a:solidFill>
                  <a:schemeClr val="tx1"/>
                </a:solidFill>
                <a:latin typeface="+mj-lt"/>
                <a:ea typeface="Segoe UI Symbol" panose="020B0502040204020203" pitchFamily="34" charset="0"/>
              </a:rPr>
              <a:t>γ</a:t>
            </a:r>
            <a:r>
              <a:rPr lang="en-US" sz="2400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] hat, dann </a:t>
            </a:r>
            <a:r>
              <a:rPr lang="el-GR" sz="2400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α</a:t>
            </a:r>
            <a:r>
              <a:rPr lang="en-US" sz="2400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  = </a:t>
            </a:r>
            <a:r>
              <a:rPr lang="de-AT" sz="2400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{s|</a:t>
            </a:r>
            <a:r>
              <a:rPr lang="en-US" sz="2400">
                <a:solidFill>
                  <a:schemeClr val="tx1"/>
                </a:solidFill>
                <a:latin typeface="+mj-lt"/>
                <a:sym typeface="WP MathA" panose="05010101010101010101" pitchFamily="2" charset="2"/>
              </a:rPr>
              <a:t></a:t>
            </a:r>
            <a:r>
              <a:rPr lang="el-GR" sz="2400">
                <a:solidFill>
                  <a:schemeClr val="tx1"/>
                </a:solidFill>
                <a:latin typeface="+mj-lt"/>
                <a:ea typeface="Segoe UI Symbol" panose="020B0502040204020203" pitchFamily="34" charset="0"/>
              </a:rPr>
              <a:t>γ</a:t>
            </a:r>
            <a:r>
              <a:rPr lang="en-US" sz="2400">
                <a:solidFill>
                  <a:schemeClr val="tx1"/>
                </a:solidFill>
                <a:latin typeface="+mj-lt"/>
                <a:sym typeface="WP MathA" panose="05010101010101010101" pitchFamily="2" charset="2"/>
              </a:rPr>
              <a:t> (</a:t>
            </a:r>
            <a:r>
              <a:rPr lang="el-GR" sz="2400">
                <a:solidFill>
                  <a:schemeClr val="tx1"/>
                </a:solidFill>
                <a:latin typeface="+mj-lt"/>
                <a:sym typeface="WP MathA" panose="05010101010101010101" pitchFamily="2" charset="2"/>
              </a:rPr>
              <a:t>β</a:t>
            </a:r>
            <a:r>
              <a:rPr lang="en-US" sz="2400">
                <a:solidFill>
                  <a:schemeClr val="tx1"/>
                </a:solidFill>
                <a:latin typeface="+mj-lt"/>
                <a:sym typeface="WP MathA" panose="05010101010101010101" pitchFamily="2" charset="2"/>
              </a:rPr>
              <a:t>) in s</a:t>
            </a:r>
            <a:r>
              <a:rPr lang="de-AT" sz="2400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}</a:t>
            </a:r>
            <a:endParaRPr lang="en-US" sz="2400">
              <a:solidFill>
                <a:schemeClr val="tx1"/>
              </a:solidFill>
              <a:latin typeface="+mj-lt"/>
              <a:sym typeface="WP MathA" panose="05010101010101010101" pitchFamily="2" charset="2"/>
            </a:endParaRPr>
          </a:p>
        </p:txBody>
      </p:sp>
      <p:sp>
        <p:nvSpPr>
          <p:cNvPr id="6" name="Rounded Rectangle 12">
            <a:extLst>
              <a:ext uri="{FF2B5EF4-FFF2-40B4-BE49-F238E27FC236}">
                <a16:creationId xmlns:a16="http://schemas.microsoft.com/office/drawing/2014/main" id="{2FC7CA46-7886-50F4-5E95-971BBB1B10D0}"/>
              </a:ext>
            </a:extLst>
          </p:cNvPr>
          <p:cNvSpPr/>
          <p:nvPr/>
        </p:nvSpPr>
        <p:spPr>
          <a:xfrm>
            <a:off x="685800" y="4554974"/>
            <a:ext cx="7992035" cy="1384776"/>
          </a:xfrm>
          <a:prstGeom prst="roundRect">
            <a:avLst/>
          </a:prstGeom>
          <a:solidFill>
            <a:srgbClr val="EEB500">
              <a:alpha val="89804"/>
            </a:srgbClr>
          </a:solidFill>
          <a:ln>
            <a:solidFill>
              <a:schemeClr val="tx1"/>
            </a:solidFill>
          </a:ln>
          <a:effectLst>
            <a:outerShdw blurRad="127000" dist="63500" dir="2700000" sx="101000" sy="101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lvl="0" algn="ctr">
              <a:spcBef>
                <a:spcPts val="1200"/>
              </a:spcBef>
              <a:tabLst>
                <a:tab pos="457200" algn="l"/>
                <a:tab pos="747713" algn="l"/>
                <a:tab pos="1090613" algn="l"/>
              </a:tabLst>
            </a:pPr>
            <a:r>
              <a:rPr lang="en-US" sz="2400" b="1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Satzregel (ohne Situationen)</a:t>
            </a:r>
          </a:p>
          <a:p>
            <a:pPr lvl="0">
              <a:spcBef>
                <a:spcPts val="400"/>
              </a:spcBef>
              <a:tabLst>
                <a:tab pos="457200" algn="l"/>
                <a:tab pos="747713" algn="l"/>
                <a:tab pos="1090613" algn="l"/>
              </a:tabLst>
            </a:pPr>
            <a:r>
              <a:rPr lang="en-US" sz="2400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Für jedes </a:t>
            </a:r>
            <a:r>
              <a:rPr lang="el-GR" sz="2400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α</a:t>
            </a:r>
            <a:r>
              <a:rPr lang="en-US" sz="2400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, </a:t>
            </a:r>
            <a:r>
              <a:rPr lang="el-GR" sz="2400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β</a:t>
            </a:r>
            <a:r>
              <a:rPr lang="en-US" sz="2400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 und </a:t>
            </a:r>
            <a:r>
              <a:rPr lang="el-GR" sz="2400">
                <a:solidFill>
                  <a:schemeClr val="tx1"/>
                </a:solidFill>
                <a:latin typeface="+mj-lt"/>
                <a:ea typeface="Segoe UI Symbol" panose="020B0502040204020203" pitchFamily="34" charset="0"/>
              </a:rPr>
              <a:t>γ </a:t>
            </a:r>
            <a:r>
              <a:rPr lang="en-US" sz="2400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gilt:  </a:t>
            </a:r>
            <a:br>
              <a:rPr lang="en-US" sz="2400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</a:br>
            <a:r>
              <a:rPr lang="en-US" sz="2400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Wenn </a:t>
            </a:r>
            <a:r>
              <a:rPr lang="el-GR" sz="2400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α </a:t>
            </a:r>
            <a:r>
              <a:rPr lang="en-US" sz="2400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die Form [</a:t>
            </a:r>
            <a:r>
              <a:rPr lang="en-US" sz="2400" baseline="-25000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TP</a:t>
            </a:r>
            <a:r>
              <a:rPr lang="en-US" sz="2400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 </a:t>
            </a:r>
            <a:r>
              <a:rPr lang="el-GR" sz="2400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β</a:t>
            </a:r>
            <a:r>
              <a:rPr lang="en-US" sz="2400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 </a:t>
            </a:r>
            <a:r>
              <a:rPr lang="el-GR" sz="2400">
                <a:solidFill>
                  <a:schemeClr val="tx1"/>
                </a:solidFill>
                <a:latin typeface="+mj-lt"/>
                <a:ea typeface="Segoe UI Symbol" panose="020B0502040204020203" pitchFamily="34" charset="0"/>
              </a:rPr>
              <a:t>γ</a:t>
            </a:r>
            <a:r>
              <a:rPr lang="en-US" sz="2400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] hat, dann </a:t>
            </a:r>
            <a:r>
              <a:rPr lang="el-GR" sz="2400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α</a:t>
            </a:r>
            <a:r>
              <a:rPr lang="en-US" sz="2400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  = 1 gdw. </a:t>
            </a:r>
            <a:r>
              <a:rPr lang="en-US" sz="2400">
                <a:solidFill>
                  <a:schemeClr val="tx1"/>
                </a:solidFill>
                <a:latin typeface="+mj-lt"/>
                <a:sym typeface="WP MathA" panose="05010101010101010101" pitchFamily="2" charset="2"/>
              </a:rPr>
              <a:t></a:t>
            </a:r>
            <a:r>
              <a:rPr lang="el-GR" sz="2400">
                <a:solidFill>
                  <a:schemeClr val="tx1"/>
                </a:solidFill>
                <a:latin typeface="+mj-lt"/>
                <a:ea typeface="Segoe UI Symbol" panose="020B0502040204020203" pitchFamily="34" charset="0"/>
              </a:rPr>
              <a:t>γ</a:t>
            </a:r>
            <a:r>
              <a:rPr lang="en-US" sz="2400">
                <a:solidFill>
                  <a:schemeClr val="tx1"/>
                </a:solidFill>
                <a:latin typeface="+mj-lt"/>
                <a:sym typeface="WP MathA" panose="05010101010101010101" pitchFamily="2" charset="2"/>
              </a:rPr>
              <a:t> (</a:t>
            </a:r>
            <a:r>
              <a:rPr lang="el-GR" sz="2400">
                <a:solidFill>
                  <a:schemeClr val="tx1"/>
                </a:solidFill>
                <a:latin typeface="+mj-lt"/>
                <a:sym typeface="WP MathA" panose="05010101010101010101" pitchFamily="2" charset="2"/>
              </a:rPr>
              <a:t>β</a:t>
            </a:r>
            <a:r>
              <a:rPr lang="en-US" sz="2400">
                <a:solidFill>
                  <a:schemeClr val="tx1"/>
                </a:solidFill>
                <a:latin typeface="+mj-lt"/>
                <a:sym typeface="WP MathA" panose="05010101010101010101" pitchFamily="2" charset="2"/>
              </a:rPr>
              <a:t>) = 1</a:t>
            </a:r>
          </a:p>
        </p:txBody>
      </p:sp>
    </p:spTree>
    <p:extLst>
      <p:ext uri="{BB962C8B-B14F-4D97-AF65-F5344CB8AC3E}">
        <p14:creationId xmlns:p14="http://schemas.microsoft.com/office/powerpoint/2010/main" val="236925759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8" grpId="0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8EE8CA-0F14-7791-744B-07B89785A6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DE2D9B-1659-3295-F9A9-125D17F570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Wiederholung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0E2F9C-3E2C-163D-6835-C02BF15B9A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en-US"/>
              <a:t>In transitiven Sätzen wird zuerst die VP-Denotation deriviert.</a:t>
            </a:r>
          </a:p>
          <a:p>
            <a:pPr>
              <a:spcBef>
                <a:spcPts val="1200"/>
              </a:spcBef>
            </a:pPr>
            <a:r>
              <a:rPr lang="en-US"/>
              <a:t>(1)		Maria verachtet Trump.</a:t>
            </a:r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/>
              <a:t>Die </a:t>
            </a:r>
            <a:r>
              <a:rPr lang="en-US" b="1"/>
              <a:t>VP-Regel</a:t>
            </a:r>
            <a:r>
              <a:rPr lang="en-US"/>
              <a:t> kombiniert die Objektsdenotation mit der Verbbedeutung:</a:t>
            </a:r>
            <a:endParaRPr lang="de-D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ACB0C5-9115-1677-4706-02AB1522C9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9B1BCC6-7450-286E-7490-19BC516B69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6</a:t>
            </a:fld>
            <a:endParaRPr lang="de-DE"/>
          </a:p>
        </p:txBody>
      </p:sp>
      <p:sp>
        <p:nvSpPr>
          <p:cNvPr id="7" name="Rounded Rectangle 12">
            <a:extLst>
              <a:ext uri="{FF2B5EF4-FFF2-40B4-BE49-F238E27FC236}">
                <a16:creationId xmlns:a16="http://schemas.microsoft.com/office/drawing/2014/main" id="{9C65F2F8-93F0-8F97-16EB-F1951B767DDC}"/>
              </a:ext>
            </a:extLst>
          </p:cNvPr>
          <p:cNvSpPr/>
          <p:nvPr/>
        </p:nvSpPr>
        <p:spPr>
          <a:xfrm>
            <a:off x="1043940" y="3046095"/>
            <a:ext cx="6957060" cy="1906905"/>
          </a:xfrm>
          <a:prstGeom prst="roundRect">
            <a:avLst/>
          </a:prstGeom>
          <a:solidFill>
            <a:schemeClr val="bg1">
              <a:lumMod val="85000"/>
              <a:alpha val="89804"/>
            </a:schemeClr>
          </a:solidFill>
          <a:ln>
            <a:solidFill>
              <a:schemeClr val="tx1"/>
            </a:solidFill>
          </a:ln>
          <a:effectLst>
            <a:outerShdw blurRad="127000" dist="63500" dir="2700000" sx="101000" sy="101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lvl="0" algn="ctr">
              <a:spcBef>
                <a:spcPts val="1200"/>
              </a:spcBef>
              <a:tabLst>
                <a:tab pos="457200" algn="l"/>
                <a:tab pos="747713" algn="l"/>
                <a:tab pos="1090613" algn="l"/>
              </a:tabLst>
            </a:pPr>
            <a:r>
              <a:rPr lang="en-US" sz="2400" b="1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VP-Regel</a:t>
            </a:r>
          </a:p>
          <a:p>
            <a:pPr>
              <a:spcBef>
                <a:spcPts val="600"/>
              </a:spcBef>
              <a:tabLst>
                <a:tab pos="457200" algn="l"/>
                <a:tab pos="747713" algn="l"/>
                <a:tab pos="1090613" algn="l"/>
              </a:tabLst>
            </a:pPr>
            <a:r>
              <a:rPr lang="en-US" sz="2400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Für jedes </a:t>
            </a:r>
            <a:r>
              <a:rPr lang="el-GR" sz="2400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α</a:t>
            </a:r>
            <a:r>
              <a:rPr lang="en-US" sz="2400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, </a:t>
            </a:r>
            <a:r>
              <a:rPr lang="el-GR" sz="2400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β</a:t>
            </a:r>
            <a:r>
              <a:rPr lang="en-US" sz="2400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 </a:t>
            </a:r>
            <a:r>
              <a:rPr lang="en-US" sz="2400">
                <a:solidFill>
                  <a:schemeClr val="tx1"/>
                </a:solidFill>
                <a:latin typeface="+mj-lt"/>
                <a:sym typeface="WP MathA" panose="05010101010101010101" pitchFamily="2" charset="2"/>
              </a:rPr>
              <a:t>und </a:t>
            </a:r>
            <a:r>
              <a:rPr lang="el-GR" sz="2400">
                <a:solidFill>
                  <a:schemeClr val="tx1"/>
                </a:solidFill>
                <a:latin typeface="+mj-lt"/>
                <a:ea typeface="Segoe UI Symbol" panose="020B0502040204020203" pitchFamily="34" charset="0"/>
              </a:rPr>
              <a:t>γ </a:t>
            </a:r>
            <a:r>
              <a:rPr lang="en-US" sz="2400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gilt:  </a:t>
            </a:r>
            <a:br>
              <a:rPr lang="en-US" sz="2400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</a:br>
            <a:r>
              <a:rPr lang="en-US" sz="2400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Wenn </a:t>
            </a:r>
            <a:r>
              <a:rPr lang="el-GR" sz="2400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α </a:t>
            </a:r>
            <a:r>
              <a:rPr lang="en-US" sz="2400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die Form [</a:t>
            </a:r>
            <a:r>
              <a:rPr lang="en-US" sz="2400" b="1" baseline="-25000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VP</a:t>
            </a:r>
            <a:r>
              <a:rPr lang="en-US" sz="2400" b="1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 </a:t>
            </a:r>
            <a:r>
              <a:rPr lang="el-GR" sz="2400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β</a:t>
            </a:r>
            <a:r>
              <a:rPr lang="en-US" sz="2400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 </a:t>
            </a:r>
            <a:r>
              <a:rPr lang="el-GR" sz="2400">
                <a:solidFill>
                  <a:schemeClr val="tx1"/>
                </a:solidFill>
                <a:latin typeface="+mj-lt"/>
                <a:ea typeface="Segoe UI Symbol" panose="020B0502040204020203" pitchFamily="34" charset="0"/>
              </a:rPr>
              <a:t>γ</a:t>
            </a:r>
            <a:r>
              <a:rPr lang="en-US" sz="2400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] hat, dann gilt:</a:t>
            </a:r>
          </a:p>
          <a:p>
            <a:pPr>
              <a:spcBef>
                <a:spcPts val="600"/>
              </a:spcBef>
              <a:tabLst>
                <a:tab pos="457200" algn="l"/>
                <a:tab pos="747713" algn="l"/>
                <a:tab pos="1090613" algn="l"/>
              </a:tabLst>
            </a:pPr>
            <a:r>
              <a:rPr lang="en-US" sz="2400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	</a:t>
            </a:r>
            <a:r>
              <a:rPr lang="el-GR" sz="2400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α</a:t>
            </a:r>
            <a:r>
              <a:rPr lang="en-US" sz="2400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   = </a:t>
            </a:r>
            <a:r>
              <a:rPr lang="en-US" sz="2400">
                <a:solidFill>
                  <a:schemeClr val="tx1"/>
                </a:solidFill>
                <a:sym typeface="WP MathA" panose="05010101010101010101" pitchFamily="2" charset="2"/>
              </a:rPr>
              <a:t></a:t>
            </a:r>
            <a:r>
              <a:rPr lang="el-GR" sz="2400">
                <a:solidFill>
                  <a:schemeClr val="tx1"/>
                </a:solidFill>
                <a:ea typeface="Segoe UI Symbol" panose="020B0502040204020203" pitchFamily="34" charset="0"/>
              </a:rPr>
              <a:t>γ</a:t>
            </a:r>
            <a:r>
              <a:rPr lang="en-US" sz="2400">
                <a:solidFill>
                  <a:schemeClr val="tx1"/>
                </a:solidFill>
                <a:sym typeface="WP MathA" panose="05010101010101010101" pitchFamily="2" charset="2"/>
              </a:rPr>
              <a:t> (</a:t>
            </a:r>
            <a:r>
              <a:rPr lang="el-GR" sz="2400">
                <a:solidFill>
                  <a:schemeClr val="tx1"/>
                </a:solidFill>
                <a:sym typeface="WP MathA" panose="05010101010101010101" pitchFamily="2" charset="2"/>
              </a:rPr>
              <a:t>β</a:t>
            </a:r>
            <a:r>
              <a:rPr lang="en-US" sz="2400">
                <a:solidFill>
                  <a:schemeClr val="tx1"/>
                </a:solidFill>
                <a:sym typeface="WP MathA" panose="05010101010101010101" pitchFamily="2" charset="2"/>
              </a:rPr>
              <a:t>)		(</a:t>
            </a:r>
            <a:r>
              <a:rPr lang="en-US" sz="2400">
                <a:solidFill>
                  <a:schemeClr val="tx1"/>
                </a:solidFill>
                <a:latin typeface="Segoe UI Symbol" panose="020B0502040204020203" pitchFamily="34" charset="0"/>
                <a:ea typeface="Segoe UI Symbol" panose="020B0502040204020203" pitchFamily="34" charset="0"/>
                <a:sym typeface="WP MathA" panose="05010101010101010101" pitchFamily="2" charset="2"/>
              </a:rPr>
              <a:t>≈ </a:t>
            </a:r>
            <a:r>
              <a:rPr lang="de-AT" sz="2400">
                <a:solidFill>
                  <a:prstClr val="black"/>
                </a:solidFill>
                <a:sym typeface="WP MathA" panose="05010101010101010101" pitchFamily="2" charset="2"/>
              </a:rPr>
              <a:t>{x|x = </a:t>
            </a:r>
            <a:r>
              <a:rPr lang="en-US" sz="2400">
                <a:solidFill>
                  <a:schemeClr val="tx1"/>
                </a:solidFill>
                <a:sym typeface="WP MathA" panose="05010101010101010101" pitchFamily="2" charset="2"/>
              </a:rPr>
              <a:t></a:t>
            </a:r>
            <a:r>
              <a:rPr lang="el-GR" sz="2400">
                <a:solidFill>
                  <a:schemeClr val="tx1"/>
                </a:solidFill>
                <a:ea typeface="Segoe UI Symbol" panose="020B0502040204020203" pitchFamily="34" charset="0"/>
              </a:rPr>
              <a:t>γ</a:t>
            </a:r>
            <a:r>
              <a:rPr lang="en-US" sz="2400">
                <a:solidFill>
                  <a:schemeClr val="tx1"/>
                </a:solidFill>
                <a:sym typeface="WP MathA" panose="05010101010101010101" pitchFamily="2" charset="2"/>
              </a:rPr>
              <a:t>(</a:t>
            </a:r>
            <a:r>
              <a:rPr lang="el-GR" sz="2400">
                <a:solidFill>
                  <a:schemeClr val="tx1"/>
                </a:solidFill>
                <a:sym typeface="WP MathA" panose="05010101010101010101" pitchFamily="2" charset="2"/>
              </a:rPr>
              <a:t>β</a:t>
            </a:r>
            <a:r>
              <a:rPr lang="en-US" sz="2400">
                <a:solidFill>
                  <a:schemeClr val="tx1"/>
                </a:solidFill>
                <a:sym typeface="WP MathA" panose="05010101010101010101" pitchFamily="2" charset="2"/>
              </a:rPr>
              <a:t>)</a:t>
            </a:r>
            <a:r>
              <a:rPr lang="de-AT" sz="2400">
                <a:solidFill>
                  <a:prstClr val="black"/>
                </a:solidFill>
                <a:sym typeface="WP MathA" panose="05010101010101010101" pitchFamily="2" charset="2"/>
              </a:rPr>
              <a:t>}</a:t>
            </a:r>
            <a:endParaRPr lang="en-US" sz="2400">
              <a:solidFill>
                <a:schemeClr val="tx1"/>
              </a:solidFill>
              <a:latin typeface="+mj-lt"/>
              <a:sym typeface="WP MathA" panose="05010101010101010101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1181178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4A3C05-6AF6-F5EC-113C-C5B2AED159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4C4473-CD0B-1F98-282C-1ABCE4CFA6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Funktionale Applikation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C702D0-8743-D0DB-EA99-BF6D5B4171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spcBef>
                <a:spcPts val="400"/>
              </a:spcBef>
              <a:buFont typeface="Wingdings" panose="05000000000000000000" pitchFamily="2" charset="2"/>
              <a:buChar char="§"/>
            </a:pPr>
            <a:r>
              <a:rPr lang="en-US"/>
              <a:t>Die VP-Regel und die Satzregel basieren auf dem selben Prinzip: eine Funktion wird auf ein Argument angewendet</a:t>
            </a:r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/>
              <a:t>Diese Operation nennt man </a:t>
            </a:r>
            <a:r>
              <a:rPr lang="en-US" b="1"/>
              <a:t>Funktionale Applikation</a:t>
            </a:r>
            <a:r>
              <a:rPr lang="en-US"/>
              <a:t>.</a:t>
            </a:r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</a:pPr>
            <a:endParaRPr lang="en-US"/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</a:pPr>
            <a:endParaRPr lang="en-US"/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</a:pPr>
            <a:endParaRPr lang="en-US"/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</a:pPr>
            <a:endParaRPr lang="en-US"/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</a:pPr>
            <a:endParaRPr lang="en-US"/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</a:pPr>
            <a:endParaRPr lang="en-US"/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en-US" sz="2200" i="1"/>
              <a:t>Hinweis</a:t>
            </a:r>
            <a:r>
              <a:rPr lang="en-US" sz="2200"/>
              <a:t>: In der Satzregel ist das Resultat “</a:t>
            </a:r>
            <a:r>
              <a:rPr lang="el-GR" sz="2200">
                <a:ea typeface="Segoe UI Symbol" panose="020B0502040204020203" pitchFamily="34" charset="0"/>
              </a:rPr>
              <a:t>γ</a:t>
            </a:r>
            <a:r>
              <a:rPr lang="en-US" sz="2200"/>
              <a:t> (</a:t>
            </a:r>
            <a:r>
              <a:rPr lang="el-GR" sz="2200"/>
              <a:t>β</a:t>
            </a:r>
            <a:r>
              <a:rPr lang="en-US" sz="2200"/>
              <a:t>) </a:t>
            </a:r>
            <a:r>
              <a:rPr lang="en-US" sz="2200">
                <a:solidFill>
                  <a:srgbClr val="FF0000"/>
                </a:solidFill>
              </a:rPr>
              <a:t>= 1</a:t>
            </a:r>
            <a:r>
              <a:rPr lang="en-US"/>
              <a:t>”</a:t>
            </a:r>
            <a:r>
              <a:rPr lang="en-US" sz="2200"/>
              <a:t>, in der VP-Regel dagegen nur “</a:t>
            </a:r>
            <a:r>
              <a:rPr lang="el-GR" sz="2200">
                <a:ea typeface="Segoe UI Symbol" panose="020B0502040204020203" pitchFamily="34" charset="0"/>
              </a:rPr>
              <a:t>γ</a:t>
            </a:r>
            <a:r>
              <a:rPr lang="en-US" sz="2200"/>
              <a:t> (</a:t>
            </a:r>
            <a:r>
              <a:rPr lang="el-GR" sz="2200"/>
              <a:t>β</a:t>
            </a:r>
            <a:r>
              <a:rPr lang="en-US" sz="2200"/>
              <a:t>)”. Dies folgt aus der Überlegung, dass “vollständige” Funktionen einen Wahrheitswert ergeben.</a:t>
            </a:r>
            <a:endParaRPr lang="de-D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F903D71-2A28-A067-863D-2BD160DF7E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69F3DC-FB9C-7B7A-C151-E656D1565B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7</a:t>
            </a:fld>
            <a:endParaRPr lang="de-DE"/>
          </a:p>
        </p:txBody>
      </p:sp>
      <p:sp>
        <p:nvSpPr>
          <p:cNvPr id="6" name="Rounded Rectangle 6">
            <a:extLst>
              <a:ext uri="{FF2B5EF4-FFF2-40B4-BE49-F238E27FC236}">
                <a16:creationId xmlns:a16="http://schemas.microsoft.com/office/drawing/2014/main" id="{833D9017-23AF-F105-58D3-81C14B6F66AD}"/>
              </a:ext>
            </a:extLst>
          </p:cNvPr>
          <p:cNvSpPr/>
          <p:nvPr/>
        </p:nvSpPr>
        <p:spPr>
          <a:xfrm>
            <a:off x="685800" y="2590800"/>
            <a:ext cx="7619999" cy="2457410"/>
          </a:xfrm>
          <a:prstGeom prst="roundRect">
            <a:avLst/>
          </a:prstGeom>
          <a:solidFill>
            <a:schemeClr val="accent1">
              <a:lumMod val="60000"/>
              <a:lumOff val="40000"/>
              <a:alpha val="89804"/>
            </a:schemeClr>
          </a:solidFill>
          <a:ln>
            <a:solidFill>
              <a:schemeClr val="tx1"/>
            </a:solidFill>
          </a:ln>
          <a:effectLst>
            <a:outerShdw blurRad="127000" dist="63500" dir="2700000" sx="101000" sy="101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lvl="0" algn="ctr">
              <a:spcBef>
                <a:spcPts val="1200"/>
              </a:spcBef>
              <a:tabLst>
                <a:tab pos="457200" algn="l"/>
                <a:tab pos="798513" algn="l"/>
                <a:tab pos="1090613" algn="l"/>
              </a:tabLst>
            </a:pPr>
            <a:r>
              <a:rPr lang="en-US" sz="2400" b="1" dirty="0" err="1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Funktionale</a:t>
            </a:r>
            <a:r>
              <a:rPr lang="en-US" sz="2400" b="1" dirty="0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Applikation</a:t>
            </a:r>
            <a:endParaRPr lang="en-US" sz="2400" b="1" dirty="0">
              <a:solidFill>
                <a:prstClr val="black"/>
              </a:solidFill>
              <a:latin typeface="+mj-lt"/>
              <a:sym typeface="WP MathA" panose="05010101010101010101" pitchFamily="2" charset="2"/>
            </a:endParaRPr>
          </a:p>
          <a:p>
            <a:pPr lvl="0">
              <a:spcBef>
                <a:spcPts val="1200"/>
              </a:spcBef>
              <a:tabLst>
                <a:tab pos="457200" algn="l"/>
                <a:tab pos="798513" algn="l"/>
                <a:tab pos="1090613" algn="l"/>
              </a:tabLst>
            </a:pPr>
            <a:r>
              <a:rPr lang="en-US" sz="2400" dirty="0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Wenn </a:t>
            </a:r>
            <a:r>
              <a:rPr lang="el-GR" sz="2400" dirty="0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α </a:t>
            </a:r>
            <a:r>
              <a:rPr lang="en-US" sz="2400" dirty="0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die Form [</a:t>
            </a:r>
            <a:r>
              <a:rPr lang="el-GR" sz="2400" baseline="-25000" dirty="0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α</a:t>
            </a:r>
            <a:r>
              <a:rPr lang="en-US" sz="2400" dirty="0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 </a:t>
            </a:r>
            <a:r>
              <a:rPr lang="el-GR" sz="2400" dirty="0">
                <a:solidFill>
                  <a:schemeClr val="tx1"/>
                </a:solidFill>
                <a:latin typeface="+mj-lt"/>
              </a:rPr>
              <a:t>β</a:t>
            </a:r>
            <a:r>
              <a:rPr lang="en-US" sz="2400" dirty="0">
                <a:solidFill>
                  <a:schemeClr val="tx1"/>
                </a:solidFill>
                <a:latin typeface="+mj-lt"/>
              </a:rPr>
              <a:t> </a:t>
            </a:r>
            <a:r>
              <a:rPr lang="el-GR" sz="2400" dirty="0">
                <a:solidFill>
                  <a:schemeClr val="tx1"/>
                </a:solidFill>
                <a:latin typeface="+mj-lt"/>
                <a:ea typeface="Segoe UI Symbol" panose="020B0502040204020203" pitchFamily="34" charset="0"/>
              </a:rPr>
              <a:t>γ</a:t>
            </a:r>
            <a:r>
              <a:rPr lang="en-US" sz="2400" dirty="0">
                <a:solidFill>
                  <a:schemeClr val="tx1"/>
                </a:solidFill>
                <a:latin typeface="+mj-lt"/>
                <a:ea typeface="Segoe UI Symbol" panose="020B0502040204020203" pitchFamily="34" charset="0"/>
              </a:rPr>
              <a:t>]</a:t>
            </a:r>
            <a:r>
              <a:rPr lang="el-GR" sz="2400" dirty="0">
                <a:solidFill>
                  <a:schemeClr val="tx1"/>
                </a:solidFill>
                <a:latin typeface="+mj-lt"/>
                <a:ea typeface="Segoe UI Symbol" panose="020B0502040204020203" pitchFamily="34" charset="0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+mj-lt"/>
                <a:ea typeface="Segoe UI Symbol" panose="020B0502040204020203" pitchFamily="34" charset="0"/>
              </a:rPr>
              <a:t>oder</a:t>
            </a:r>
            <a:r>
              <a:rPr lang="en-US" sz="2400" dirty="0">
                <a:solidFill>
                  <a:schemeClr val="tx1"/>
                </a:solidFill>
                <a:latin typeface="+mj-lt"/>
                <a:ea typeface="Segoe UI Symbol" panose="020B0502040204020203" pitchFamily="34" charset="0"/>
              </a:rPr>
              <a:t> </a:t>
            </a:r>
            <a:r>
              <a:rPr lang="en-US" sz="2400" dirty="0">
                <a:solidFill>
                  <a:prstClr val="black"/>
                </a:solidFill>
                <a:sym typeface="WP MathA" panose="05010101010101010101" pitchFamily="2" charset="2"/>
              </a:rPr>
              <a:t>[</a:t>
            </a:r>
            <a:r>
              <a:rPr lang="el-GR" sz="2400" baseline="-25000" dirty="0">
                <a:solidFill>
                  <a:prstClr val="black"/>
                </a:solidFill>
                <a:sym typeface="WP MathA" panose="05010101010101010101" pitchFamily="2" charset="2"/>
              </a:rPr>
              <a:t>α</a:t>
            </a:r>
            <a:r>
              <a:rPr lang="en-US" sz="2400" dirty="0">
                <a:solidFill>
                  <a:prstClr val="black"/>
                </a:solidFill>
                <a:sym typeface="WP MathA" panose="05010101010101010101" pitchFamily="2" charset="2"/>
              </a:rPr>
              <a:t> </a:t>
            </a:r>
            <a:r>
              <a:rPr lang="el-GR" sz="2400" dirty="0">
                <a:solidFill>
                  <a:schemeClr val="tx1"/>
                </a:solidFill>
                <a:ea typeface="Segoe UI Symbol" panose="020B0502040204020203" pitchFamily="34" charset="0"/>
              </a:rPr>
              <a:t>γ </a:t>
            </a:r>
            <a:r>
              <a:rPr lang="el-GR" sz="2400" dirty="0">
                <a:solidFill>
                  <a:schemeClr val="tx1"/>
                </a:solidFill>
              </a:rPr>
              <a:t>β</a:t>
            </a:r>
            <a:r>
              <a:rPr lang="en-US" sz="2400" dirty="0">
                <a:solidFill>
                  <a:schemeClr val="tx1"/>
                </a:solidFill>
                <a:ea typeface="Segoe UI Symbol" panose="020B0502040204020203" pitchFamily="34" charset="0"/>
              </a:rPr>
              <a:t>]</a:t>
            </a:r>
            <a:r>
              <a:rPr lang="el-GR" sz="2400" dirty="0">
                <a:solidFill>
                  <a:schemeClr val="tx1"/>
                </a:solidFill>
                <a:ea typeface="Segoe UI Symbol" panose="020B0502040204020203" pitchFamily="34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+mj-lt"/>
                <a:ea typeface="Segoe UI Symbol" panose="020B0502040204020203" pitchFamily="34" charset="0"/>
              </a:rPr>
              <a:t>hat und </a:t>
            </a:r>
            <a:br>
              <a:rPr lang="en-US" sz="2400" dirty="0">
                <a:solidFill>
                  <a:schemeClr val="tx1"/>
                </a:solidFill>
                <a:latin typeface="+mj-lt"/>
                <a:ea typeface="Segoe UI Symbol" panose="020B0502040204020203" pitchFamily="34" charset="0"/>
              </a:rPr>
            </a:br>
            <a:r>
              <a:rPr lang="en-US" sz="2400" dirty="0">
                <a:solidFill>
                  <a:schemeClr val="tx1"/>
                </a:solidFill>
                <a:latin typeface="+mj-lt"/>
                <a:ea typeface="Segoe UI Symbol" panose="020B0502040204020203" pitchFamily="34" charset="0"/>
              </a:rPr>
              <a:t>		</a:t>
            </a:r>
            <a:r>
              <a:rPr lang="el-GR" sz="2400" dirty="0">
                <a:solidFill>
                  <a:schemeClr val="tx1"/>
                </a:solidFill>
                <a:latin typeface="+mj-lt"/>
                <a:sym typeface="WP MathA" panose="05010101010101010101" pitchFamily="2" charset="2"/>
              </a:rPr>
              <a:t>β </a:t>
            </a:r>
            <a:r>
              <a:rPr lang="en-US" sz="2400" dirty="0" err="1">
                <a:solidFill>
                  <a:schemeClr val="tx1"/>
                </a:solidFill>
                <a:latin typeface="+mj-lt"/>
                <a:sym typeface="WP MathA" panose="05010101010101010101" pitchFamily="2" charset="2"/>
              </a:rPr>
              <a:t>ein</a:t>
            </a:r>
            <a:r>
              <a:rPr lang="en-US" sz="2400" dirty="0">
                <a:solidFill>
                  <a:schemeClr val="tx1"/>
                </a:solidFill>
                <a:latin typeface="+mj-lt"/>
                <a:sym typeface="WP MathA" panose="05010101010101010101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+mj-lt"/>
                <a:sym typeface="WP MathA" panose="05010101010101010101" pitchFamily="2" charset="2"/>
              </a:rPr>
              <a:t>Individuen</a:t>
            </a:r>
            <a:r>
              <a:rPr lang="en-US" sz="2400" dirty="0">
                <a:solidFill>
                  <a:schemeClr val="tx1"/>
                </a:solidFill>
                <a:latin typeface="+mj-lt"/>
                <a:sym typeface="WP MathA" panose="05010101010101010101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+mj-lt"/>
                <a:sym typeface="WP MathA" panose="05010101010101010101" pitchFamily="2" charset="2"/>
              </a:rPr>
              <a:t>denotiert</a:t>
            </a:r>
            <a:r>
              <a:rPr lang="en-US" sz="2400" dirty="0">
                <a:solidFill>
                  <a:schemeClr val="tx1"/>
                </a:solidFill>
                <a:latin typeface="+mj-lt"/>
                <a:sym typeface="WP MathA" panose="05010101010101010101" pitchFamily="2" charset="2"/>
              </a:rPr>
              <a:t>, und </a:t>
            </a:r>
          </a:p>
          <a:p>
            <a:pPr lvl="0">
              <a:spcBef>
                <a:spcPts val="400"/>
              </a:spcBef>
              <a:tabLst>
                <a:tab pos="457200" algn="l"/>
                <a:tab pos="798513" algn="l"/>
                <a:tab pos="1090613" algn="l"/>
              </a:tabLst>
            </a:pPr>
            <a:r>
              <a:rPr lang="en-US" sz="2400" dirty="0">
                <a:solidFill>
                  <a:schemeClr val="tx1"/>
                </a:solidFill>
                <a:latin typeface="+mj-lt"/>
                <a:ea typeface="Segoe UI Symbol" panose="020B0502040204020203" pitchFamily="34" charset="0"/>
                <a:sym typeface="WP MathA" panose="05010101010101010101" pitchFamily="2" charset="2"/>
              </a:rPr>
              <a:t>		</a:t>
            </a:r>
            <a:r>
              <a:rPr lang="el-GR" sz="2400" dirty="0">
                <a:solidFill>
                  <a:schemeClr val="tx1"/>
                </a:solidFill>
                <a:latin typeface="+mj-lt"/>
                <a:ea typeface="Segoe UI Symbol" panose="020B0502040204020203" pitchFamily="34" charset="0"/>
              </a:rPr>
              <a:t>γ</a:t>
            </a:r>
            <a:r>
              <a:rPr lang="el-GR" sz="2400" dirty="0">
                <a:solidFill>
                  <a:schemeClr val="tx1"/>
                </a:solidFill>
                <a:latin typeface="+mj-lt"/>
                <a:sym typeface="WP MathA" panose="05010101010101010101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+mj-lt"/>
                <a:sym typeface="WP MathA" panose="05010101010101010101" pitchFamily="2" charset="2"/>
              </a:rPr>
              <a:t>eine</a:t>
            </a:r>
            <a:r>
              <a:rPr lang="en-US" sz="2400" dirty="0">
                <a:solidFill>
                  <a:schemeClr val="tx1"/>
                </a:solidFill>
                <a:latin typeface="+mj-lt"/>
                <a:sym typeface="WP MathA" panose="05010101010101010101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+mj-lt"/>
                <a:sym typeface="WP MathA" panose="05010101010101010101" pitchFamily="2" charset="2"/>
              </a:rPr>
              <a:t>Funktion</a:t>
            </a:r>
            <a:r>
              <a:rPr lang="en-US" sz="2400" dirty="0">
                <a:solidFill>
                  <a:schemeClr val="tx1"/>
                </a:solidFill>
                <a:latin typeface="+mj-lt"/>
                <a:sym typeface="WP MathA" panose="05010101010101010101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+mj-lt"/>
                <a:sym typeface="WP MathA" panose="05010101010101010101" pitchFamily="2" charset="2"/>
              </a:rPr>
              <a:t>mit</a:t>
            </a:r>
            <a:r>
              <a:rPr lang="en-US" sz="2400" dirty="0">
                <a:solidFill>
                  <a:schemeClr val="tx1"/>
                </a:solidFill>
                <a:latin typeface="+mj-lt"/>
                <a:sym typeface="WP MathA" panose="05010101010101010101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+mj-lt"/>
                <a:sym typeface="WP MathA" panose="05010101010101010101" pitchFamily="2" charset="2"/>
              </a:rPr>
              <a:t>Individuen</a:t>
            </a:r>
            <a:r>
              <a:rPr lang="en-US" sz="2400" dirty="0">
                <a:solidFill>
                  <a:schemeClr val="tx1"/>
                </a:solidFill>
                <a:latin typeface="+mj-lt"/>
                <a:sym typeface="WP MathA" panose="05010101010101010101" pitchFamily="2" charset="2"/>
              </a:rPr>
              <a:t> </a:t>
            </a:r>
            <a:r>
              <a:rPr lang="en-US" sz="2400" dirty="0" err="1">
                <a:solidFill>
                  <a:schemeClr val="tx1"/>
                </a:solidFill>
                <a:latin typeface="+mj-lt"/>
                <a:sym typeface="WP MathA" panose="05010101010101010101" pitchFamily="2" charset="2"/>
              </a:rPr>
              <a:t>als</a:t>
            </a:r>
            <a:r>
              <a:rPr lang="en-US" sz="2400" dirty="0">
                <a:solidFill>
                  <a:schemeClr val="tx1"/>
                </a:solidFill>
                <a:latin typeface="+mj-lt"/>
                <a:sym typeface="WP MathA" panose="05010101010101010101" pitchFamily="2" charset="2"/>
              </a:rPr>
              <a:t> Input </a:t>
            </a:r>
            <a:r>
              <a:rPr lang="en-US" sz="2400" dirty="0" err="1">
                <a:solidFill>
                  <a:schemeClr val="tx1"/>
                </a:solidFill>
                <a:latin typeface="+mj-lt"/>
                <a:sym typeface="WP MathA" panose="05010101010101010101" pitchFamily="2" charset="2"/>
              </a:rPr>
              <a:t>denotiert</a:t>
            </a:r>
            <a:r>
              <a:rPr lang="en-US" sz="2400" dirty="0">
                <a:solidFill>
                  <a:schemeClr val="tx1"/>
                </a:solidFill>
                <a:latin typeface="+mj-lt"/>
                <a:sym typeface="WP MathA" panose="05010101010101010101" pitchFamily="2" charset="2"/>
              </a:rPr>
              <a:t>, </a:t>
            </a:r>
          </a:p>
          <a:p>
            <a:pPr lvl="0">
              <a:spcBef>
                <a:spcPts val="600"/>
              </a:spcBef>
              <a:tabLst>
                <a:tab pos="457200" algn="l"/>
                <a:tab pos="798513" algn="l"/>
                <a:tab pos="1090613" algn="l"/>
              </a:tabLst>
            </a:pPr>
            <a:r>
              <a:rPr lang="en-US" sz="2400" dirty="0" err="1">
                <a:solidFill>
                  <a:schemeClr val="tx1"/>
                </a:solidFill>
                <a:latin typeface="+mj-lt"/>
                <a:sym typeface="WP MathA" panose="05010101010101010101" pitchFamily="2" charset="2"/>
              </a:rPr>
              <a:t>dann</a:t>
            </a:r>
            <a:r>
              <a:rPr lang="en-US" sz="2400" dirty="0">
                <a:solidFill>
                  <a:schemeClr val="tx1"/>
                </a:solidFill>
                <a:latin typeface="+mj-lt"/>
                <a:sym typeface="WP MathA" panose="05010101010101010101" pitchFamily="2" charset="2"/>
              </a:rPr>
              <a:t> </a:t>
            </a:r>
            <a:r>
              <a:rPr lang="el-GR" sz="2400" dirty="0">
                <a:solidFill>
                  <a:schemeClr val="tx1"/>
                </a:solidFill>
                <a:latin typeface="+mj-lt"/>
                <a:sym typeface="WP MathA" panose="05010101010101010101" pitchFamily="2" charset="2"/>
              </a:rPr>
              <a:t>α</a:t>
            </a:r>
            <a:r>
              <a:rPr lang="en-US" sz="2400" dirty="0">
                <a:solidFill>
                  <a:schemeClr val="tx1"/>
                </a:solidFill>
                <a:latin typeface="+mj-lt"/>
                <a:sym typeface="WP MathA" panose="05010101010101010101" pitchFamily="2" charset="2"/>
              </a:rPr>
              <a:t> = </a:t>
            </a:r>
            <a:r>
              <a:rPr lang="en-US" sz="2400" dirty="0">
                <a:solidFill>
                  <a:schemeClr val="tx1"/>
                </a:solidFill>
                <a:sym typeface="WP MathA" panose="05010101010101010101" pitchFamily="2" charset="2"/>
              </a:rPr>
              <a:t></a:t>
            </a:r>
            <a:r>
              <a:rPr lang="el-GR" sz="2400" dirty="0">
                <a:solidFill>
                  <a:schemeClr val="tx1"/>
                </a:solidFill>
                <a:ea typeface="Segoe UI Symbol" panose="020B0502040204020203" pitchFamily="34" charset="0"/>
              </a:rPr>
              <a:t>γ</a:t>
            </a:r>
            <a:r>
              <a:rPr lang="en-US" sz="2400" dirty="0">
                <a:solidFill>
                  <a:schemeClr val="tx1"/>
                </a:solidFill>
                <a:sym typeface="WP MathA" panose="05010101010101010101" pitchFamily="2" charset="2"/>
              </a:rPr>
              <a:t> (</a:t>
            </a:r>
            <a:r>
              <a:rPr lang="el-GR" sz="2400" dirty="0">
                <a:solidFill>
                  <a:schemeClr val="tx1"/>
                </a:solidFill>
                <a:sym typeface="WP MathA" panose="05010101010101010101" pitchFamily="2" charset="2"/>
              </a:rPr>
              <a:t>β</a:t>
            </a:r>
            <a:r>
              <a:rPr lang="en-US" sz="2400" dirty="0">
                <a:solidFill>
                  <a:schemeClr val="tx1"/>
                </a:solidFill>
                <a:sym typeface="WP MathA" panose="05010101010101010101" pitchFamily="2" charset="2"/>
              </a:rPr>
              <a:t>)</a:t>
            </a:r>
            <a:endParaRPr lang="en-US" sz="2400" dirty="0">
              <a:solidFill>
                <a:schemeClr val="tx1"/>
              </a:solidFill>
              <a:latin typeface="+mj-lt"/>
              <a:sym typeface="WP MathA" panose="05010101010101010101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98789990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E9D0AC-3412-0A3C-C42A-2D9980E555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33D4FE-6E93-4E26-76F2-03642AD4BC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Funktionale Applikation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89664B-797F-2010-D38B-EF8522A4BA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spcBef>
                <a:spcPts val="400"/>
              </a:spcBef>
              <a:buFont typeface="Wingdings" panose="05000000000000000000" pitchFamily="2" charset="2"/>
              <a:buChar char="§"/>
            </a:pPr>
            <a:r>
              <a:rPr lang="en-US" i="1"/>
              <a:t>Übung (alle gemeinsam)</a:t>
            </a:r>
            <a:r>
              <a:rPr lang="en-US"/>
              <a:t>. Geben Sie die schrittweise Derivation von (1) an.</a:t>
            </a:r>
          </a:p>
          <a:p>
            <a:pPr>
              <a:spcBef>
                <a:spcPts val="1200"/>
              </a:spcBef>
            </a:pPr>
            <a:r>
              <a:rPr lang="en-US"/>
              <a:t>(1)		Maria verachtet Trump.</a:t>
            </a:r>
            <a:endParaRPr lang="de-D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E2BF29-26E1-4164-0442-5D3959600F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39E6A7-D856-76BC-0D71-B988C119F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8</a:t>
            </a:fld>
            <a:endParaRPr lang="de-DE"/>
          </a:p>
        </p:txBody>
      </p:sp>
      <p:sp>
        <p:nvSpPr>
          <p:cNvPr id="6" name="Rounded Rectangle 6">
            <a:extLst>
              <a:ext uri="{FF2B5EF4-FFF2-40B4-BE49-F238E27FC236}">
                <a16:creationId xmlns:a16="http://schemas.microsoft.com/office/drawing/2014/main" id="{7663848A-033F-537D-78C1-EC5887D8F1F1}"/>
              </a:ext>
            </a:extLst>
          </p:cNvPr>
          <p:cNvSpPr/>
          <p:nvPr/>
        </p:nvSpPr>
        <p:spPr>
          <a:xfrm>
            <a:off x="685800" y="2590800"/>
            <a:ext cx="7619999" cy="2457410"/>
          </a:xfrm>
          <a:prstGeom prst="roundRect">
            <a:avLst/>
          </a:prstGeom>
          <a:solidFill>
            <a:schemeClr val="accent1">
              <a:lumMod val="60000"/>
              <a:lumOff val="40000"/>
              <a:alpha val="89804"/>
            </a:schemeClr>
          </a:solidFill>
          <a:ln>
            <a:solidFill>
              <a:schemeClr val="tx1"/>
            </a:solidFill>
          </a:ln>
          <a:effectLst>
            <a:outerShdw blurRad="127000" dist="63500" dir="2700000" sx="101000" sy="101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lvl="0" algn="ctr">
              <a:spcBef>
                <a:spcPts val="1200"/>
              </a:spcBef>
              <a:tabLst>
                <a:tab pos="457200" algn="l"/>
                <a:tab pos="798513" algn="l"/>
                <a:tab pos="1090613" algn="l"/>
              </a:tabLst>
            </a:pPr>
            <a:r>
              <a:rPr lang="en-US" sz="2400" b="1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Funktionale Applikation</a:t>
            </a:r>
          </a:p>
          <a:p>
            <a:pPr lvl="0">
              <a:spcBef>
                <a:spcPts val="1200"/>
              </a:spcBef>
              <a:tabLst>
                <a:tab pos="457200" algn="l"/>
                <a:tab pos="798513" algn="l"/>
                <a:tab pos="1090613" algn="l"/>
              </a:tabLst>
            </a:pPr>
            <a:r>
              <a:rPr lang="en-US" sz="2400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Wenn </a:t>
            </a:r>
            <a:r>
              <a:rPr lang="el-GR" sz="2400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α </a:t>
            </a:r>
            <a:r>
              <a:rPr lang="en-US" sz="2400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die Form [</a:t>
            </a:r>
            <a:r>
              <a:rPr lang="el-GR" sz="2400" baseline="-25000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α</a:t>
            </a:r>
            <a:r>
              <a:rPr lang="en-US" sz="2400">
                <a:solidFill>
                  <a:prstClr val="black"/>
                </a:solidFill>
                <a:latin typeface="+mj-lt"/>
                <a:sym typeface="WP MathA" panose="05010101010101010101" pitchFamily="2" charset="2"/>
              </a:rPr>
              <a:t> </a:t>
            </a:r>
            <a:r>
              <a:rPr lang="el-GR" sz="2400">
                <a:solidFill>
                  <a:schemeClr val="tx1"/>
                </a:solidFill>
                <a:latin typeface="+mj-lt"/>
              </a:rPr>
              <a:t>β</a:t>
            </a:r>
            <a:r>
              <a:rPr lang="en-US" sz="2400">
                <a:solidFill>
                  <a:schemeClr val="tx1"/>
                </a:solidFill>
                <a:latin typeface="+mj-lt"/>
              </a:rPr>
              <a:t> </a:t>
            </a:r>
            <a:r>
              <a:rPr lang="el-GR" sz="2400">
                <a:solidFill>
                  <a:schemeClr val="tx1"/>
                </a:solidFill>
                <a:latin typeface="+mj-lt"/>
                <a:ea typeface="Segoe UI Symbol" panose="020B0502040204020203" pitchFamily="34" charset="0"/>
              </a:rPr>
              <a:t>γ</a:t>
            </a:r>
            <a:r>
              <a:rPr lang="en-US" sz="2400">
                <a:solidFill>
                  <a:schemeClr val="tx1"/>
                </a:solidFill>
                <a:latin typeface="+mj-lt"/>
                <a:ea typeface="Segoe UI Symbol" panose="020B0502040204020203" pitchFamily="34" charset="0"/>
              </a:rPr>
              <a:t>]</a:t>
            </a:r>
            <a:r>
              <a:rPr lang="el-GR" sz="2400">
                <a:solidFill>
                  <a:schemeClr val="tx1"/>
                </a:solidFill>
                <a:latin typeface="+mj-lt"/>
                <a:ea typeface="Segoe UI Symbol" panose="020B0502040204020203" pitchFamily="34" charset="0"/>
              </a:rPr>
              <a:t> </a:t>
            </a:r>
            <a:r>
              <a:rPr lang="en-US" sz="2400">
                <a:solidFill>
                  <a:schemeClr val="tx1"/>
                </a:solidFill>
                <a:latin typeface="+mj-lt"/>
                <a:ea typeface="Segoe UI Symbol" panose="020B0502040204020203" pitchFamily="34" charset="0"/>
              </a:rPr>
              <a:t>oder </a:t>
            </a:r>
            <a:r>
              <a:rPr lang="en-US" sz="2400">
                <a:solidFill>
                  <a:prstClr val="black"/>
                </a:solidFill>
                <a:sym typeface="WP MathA" panose="05010101010101010101" pitchFamily="2" charset="2"/>
              </a:rPr>
              <a:t>[</a:t>
            </a:r>
            <a:r>
              <a:rPr lang="el-GR" sz="2400" baseline="-25000">
                <a:solidFill>
                  <a:prstClr val="black"/>
                </a:solidFill>
                <a:sym typeface="WP MathA" panose="05010101010101010101" pitchFamily="2" charset="2"/>
              </a:rPr>
              <a:t>α</a:t>
            </a:r>
            <a:r>
              <a:rPr lang="en-US" sz="2400">
                <a:solidFill>
                  <a:prstClr val="black"/>
                </a:solidFill>
                <a:sym typeface="WP MathA" panose="05010101010101010101" pitchFamily="2" charset="2"/>
              </a:rPr>
              <a:t> </a:t>
            </a:r>
            <a:r>
              <a:rPr lang="el-GR" sz="2400">
                <a:solidFill>
                  <a:schemeClr val="tx1"/>
                </a:solidFill>
                <a:ea typeface="Segoe UI Symbol" panose="020B0502040204020203" pitchFamily="34" charset="0"/>
              </a:rPr>
              <a:t>γ </a:t>
            </a:r>
            <a:r>
              <a:rPr lang="el-GR" sz="2400">
                <a:solidFill>
                  <a:schemeClr val="tx1"/>
                </a:solidFill>
              </a:rPr>
              <a:t>β</a:t>
            </a:r>
            <a:r>
              <a:rPr lang="en-US" sz="2400">
                <a:solidFill>
                  <a:schemeClr val="tx1"/>
                </a:solidFill>
                <a:ea typeface="Segoe UI Symbol" panose="020B0502040204020203" pitchFamily="34" charset="0"/>
              </a:rPr>
              <a:t>]</a:t>
            </a:r>
            <a:r>
              <a:rPr lang="el-GR" sz="2400">
                <a:solidFill>
                  <a:schemeClr val="tx1"/>
                </a:solidFill>
                <a:ea typeface="Segoe UI Symbol" panose="020B0502040204020203" pitchFamily="34" charset="0"/>
              </a:rPr>
              <a:t> </a:t>
            </a:r>
            <a:r>
              <a:rPr lang="en-US" sz="2400">
                <a:solidFill>
                  <a:schemeClr val="tx1"/>
                </a:solidFill>
                <a:latin typeface="+mj-lt"/>
                <a:ea typeface="Segoe UI Symbol" panose="020B0502040204020203" pitchFamily="34" charset="0"/>
              </a:rPr>
              <a:t>hat und </a:t>
            </a:r>
            <a:br>
              <a:rPr lang="en-US" sz="2400">
                <a:solidFill>
                  <a:schemeClr val="tx1"/>
                </a:solidFill>
                <a:latin typeface="+mj-lt"/>
                <a:ea typeface="Segoe UI Symbol" panose="020B0502040204020203" pitchFamily="34" charset="0"/>
              </a:rPr>
            </a:br>
            <a:r>
              <a:rPr lang="en-US" sz="2400">
                <a:solidFill>
                  <a:schemeClr val="tx1"/>
                </a:solidFill>
                <a:latin typeface="+mj-lt"/>
                <a:ea typeface="Segoe UI Symbol" panose="020B0502040204020203" pitchFamily="34" charset="0"/>
              </a:rPr>
              <a:t>		</a:t>
            </a:r>
            <a:r>
              <a:rPr lang="el-GR" sz="2400">
                <a:solidFill>
                  <a:schemeClr val="tx1"/>
                </a:solidFill>
                <a:latin typeface="+mj-lt"/>
                <a:sym typeface="WP MathA" panose="05010101010101010101" pitchFamily="2" charset="2"/>
              </a:rPr>
              <a:t>β </a:t>
            </a:r>
            <a:r>
              <a:rPr lang="en-US" sz="2400">
                <a:solidFill>
                  <a:schemeClr val="tx1"/>
                </a:solidFill>
                <a:latin typeface="+mj-lt"/>
                <a:sym typeface="WP MathA" panose="05010101010101010101" pitchFamily="2" charset="2"/>
              </a:rPr>
              <a:t>ein Individuen denotiert, und </a:t>
            </a:r>
          </a:p>
          <a:p>
            <a:pPr lvl="0">
              <a:spcBef>
                <a:spcPts val="400"/>
              </a:spcBef>
              <a:tabLst>
                <a:tab pos="457200" algn="l"/>
                <a:tab pos="798513" algn="l"/>
                <a:tab pos="1090613" algn="l"/>
              </a:tabLst>
            </a:pPr>
            <a:r>
              <a:rPr lang="en-US" sz="2400">
                <a:solidFill>
                  <a:schemeClr val="tx1"/>
                </a:solidFill>
                <a:latin typeface="+mj-lt"/>
                <a:ea typeface="Segoe UI Symbol" panose="020B0502040204020203" pitchFamily="34" charset="0"/>
                <a:sym typeface="WP MathA" panose="05010101010101010101" pitchFamily="2" charset="2"/>
              </a:rPr>
              <a:t>		</a:t>
            </a:r>
            <a:r>
              <a:rPr lang="el-GR" sz="2400">
                <a:solidFill>
                  <a:schemeClr val="tx1"/>
                </a:solidFill>
                <a:latin typeface="+mj-lt"/>
                <a:ea typeface="Segoe UI Symbol" panose="020B0502040204020203" pitchFamily="34" charset="0"/>
              </a:rPr>
              <a:t>γ</a:t>
            </a:r>
            <a:r>
              <a:rPr lang="el-GR" sz="2400">
                <a:solidFill>
                  <a:schemeClr val="tx1"/>
                </a:solidFill>
                <a:latin typeface="+mj-lt"/>
                <a:sym typeface="WP MathA" panose="05010101010101010101" pitchFamily="2" charset="2"/>
              </a:rPr>
              <a:t> </a:t>
            </a:r>
            <a:r>
              <a:rPr lang="en-US" sz="2400">
                <a:solidFill>
                  <a:schemeClr val="tx1"/>
                </a:solidFill>
                <a:latin typeface="+mj-lt"/>
                <a:sym typeface="WP MathA" panose="05010101010101010101" pitchFamily="2" charset="2"/>
              </a:rPr>
              <a:t>eine Funktion mit Individuen als Input denotiert, </a:t>
            </a:r>
          </a:p>
          <a:p>
            <a:pPr lvl="0">
              <a:spcBef>
                <a:spcPts val="600"/>
              </a:spcBef>
              <a:tabLst>
                <a:tab pos="457200" algn="l"/>
                <a:tab pos="798513" algn="l"/>
                <a:tab pos="1090613" algn="l"/>
              </a:tabLst>
            </a:pPr>
            <a:r>
              <a:rPr lang="en-US" sz="2400">
                <a:solidFill>
                  <a:schemeClr val="tx1"/>
                </a:solidFill>
                <a:latin typeface="+mj-lt"/>
                <a:sym typeface="WP MathA" panose="05010101010101010101" pitchFamily="2" charset="2"/>
              </a:rPr>
              <a:t>dann </a:t>
            </a:r>
            <a:r>
              <a:rPr lang="el-GR" sz="2400">
                <a:solidFill>
                  <a:schemeClr val="tx1"/>
                </a:solidFill>
                <a:latin typeface="+mj-lt"/>
                <a:sym typeface="WP MathA" panose="05010101010101010101" pitchFamily="2" charset="2"/>
              </a:rPr>
              <a:t>α</a:t>
            </a:r>
            <a:r>
              <a:rPr lang="en-US" sz="2400">
                <a:solidFill>
                  <a:schemeClr val="tx1"/>
                </a:solidFill>
                <a:latin typeface="+mj-lt"/>
                <a:sym typeface="WP MathA" panose="05010101010101010101" pitchFamily="2" charset="2"/>
              </a:rPr>
              <a:t> = </a:t>
            </a:r>
            <a:r>
              <a:rPr lang="en-US" sz="2400">
                <a:solidFill>
                  <a:schemeClr val="tx1"/>
                </a:solidFill>
                <a:sym typeface="WP MathA" panose="05010101010101010101" pitchFamily="2" charset="2"/>
              </a:rPr>
              <a:t></a:t>
            </a:r>
            <a:r>
              <a:rPr lang="el-GR" sz="2400">
                <a:solidFill>
                  <a:schemeClr val="tx1"/>
                </a:solidFill>
                <a:ea typeface="Segoe UI Symbol" panose="020B0502040204020203" pitchFamily="34" charset="0"/>
              </a:rPr>
              <a:t>γ</a:t>
            </a:r>
            <a:r>
              <a:rPr lang="en-US" sz="2400">
                <a:solidFill>
                  <a:schemeClr val="tx1"/>
                </a:solidFill>
                <a:sym typeface="WP MathA" panose="05010101010101010101" pitchFamily="2" charset="2"/>
              </a:rPr>
              <a:t> (</a:t>
            </a:r>
            <a:r>
              <a:rPr lang="el-GR" sz="2400">
                <a:solidFill>
                  <a:schemeClr val="tx1"/>
                </a:solidFill>
                <a:sym typeface="WP MathA" panose="05010101010101010101" pitchFamily="2" charset="2"/>
              </a:rPr>
              <a:t>β</a:t>
            </a:r>
            <a:r>
              <a:rPr lang="en-US" sz="2400">
                <a:solidFill>
                  <a:schemeClr val="tx1"/>
                </a:solidFill>
                <a:sym typeface="WP MathA" panose="05010101010101010101" pitchFamily="2" charset="2"/>
              </a:rPr>
              <a:t>)</a:t>
            </a:r>
            <a:endParaRPr lang="en-US" sz="2400">
              <a:solidFill>
                <a:schemeClr val="tx1"/>
              </a:solidFill>
              <a:latin typeface="+mj-lt"/>
              <a:sym typeface="WP MathA" panose="05010101010101010101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817209216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3E5AA1-5E38-AE6B-A7B0-C3AE278161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Modifikation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B86CBB-5372-F101-0729-E3F56198E6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>
              <a:buFont typeface="Wingdings" panose="05000000000000000000" pitchFamily="2" charset="2"/>
              <a:buChar char="§"/>
            </a:pPr>
            <a:r>
              <a:rPr lang="de-DE"/>
              <a:t>Das Adjektiv </a:t>
            </a:r>
            <a:r>
              <a:rPr lang="de-DE" i="1"/>
              <a:t>schnell</a:t>
            </a:r>
            <a:r>
              <a:rPr lang="de-DE"/>
              <a:t> kann das </a:t>
            </a:r>
            <a:r>
              <a:rPr lang="de-DE" b="1"/>
              <a:t>Satzprädikat</a:t>
            </a:r>
            <a:r>
              <a:rPr lang="de-DE"/>
              <a:t> sein:</a:t>
            </a:r>
            <a:endParaRPr lang="de-DE" sz="2400" b="0" i="0" u="none" strike="noStrike" baseline="0"/>
          </a:p>
          <a:p>
            <a:pPr>
              <a:spcBef>
                <a:spcPts val="1200"/>
              </a:spcBef>
            </a:pPr>
            <a:r>
              <a:rPr lang="de-DE" sz="2400" b="0" i="0" u="none" strike="noStrike" baseline="0"/>
              <a:t>(1)		Das Pferd ist </a:t>
            </a:r>
            <a:r>
              <a:rPr lang="de-DE" sz="2400" b="0" u="none" strike="noStrike" baseline="0">
                <a:solidFill>
                  <a:srgbClr val="FF0000"/>
                </a:solidFill>
              </a:rPr>
              <a:t>schnell</a:t>
            </a:r>
            <a:r>
              <a:rPr lang="de-DE" sz="2400" b="0" i="1" u="none" strike="noStrike" baseline="0"/>
              <a:t>. </a:t>
            </a:r>
            <a:endParaRPr lang="de-DE" sz="2400" b="0" i="0" u="none" strike="noStrike" baseline="0"/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de-DE"/>
              <a:t>In (1) wird </a:t>
            </a:r>
            <a:r>
              <a:rPr lang="de-DE" i="1"/>
              <a:t>schnell</a:t>
            </a:r>
            <a:r>
              <a:rPr lang="de-DE"/>
              <a:t> </a:t>
            </a:r>
            <a:r>
              <a:rPr lang="de-DE" b="1"/>
              <a:t>prädikativ</a:t>
            </a:r>
            <a:r>
              <a:rPr lang="de-DE"/>
              <a:t> gebraucht.</a:t>
            </a:r>
          </a:p>
          <a:p>
            <a:pPr marL="342900" indent="-342900"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de-DE"/>
          </a:p>
          <a:p>
            <a:pPr marL="342900" indent="-34290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de-DE"/>
              <a:t>Die AP kann aber auch als Modifikator fungieren:</a:t>
            </a:r>
            <a:endParaRPr lang="de-DE" sz="2400" b="0" i="0" u="none" strike="noStrike" baseline="0"/>
          </a:p>
          <a:p>
            <a:pPr>
              <a:spcBef>
                <a:spcPts val="1200"/>
              </a:spcBef>
            </a:pPr>
            <a:r>
              <a:rPr lang="de-DE" sz="2400" b="0" i="0" u="none" strike="noStrike" baseline="0"/>
              <a:t>(2)		Dieses Tier ist ein </a:t>
            </a:r>
            <a:r>
              <a:rPr lang="de-DE" sz="2400" b="0" u="none" strike="noStrike" baseline="0">
                <a:solidFill>
                  <a:srgbClr val="FF0000"/>
                </a:solidFill>
              </a:rPr>
              <a:t>schnelles</a:t>
            </a:r>
            <a:r>
              <a:rPr lang="de-DE" sz="2400" b="0" i="0" u="none" strike="noStrike" baseline="0"/>
              <a:t> Pferd.</a:t>
            </a:r>
            <a:endParaRPr lang="de-DE" sz="2400" b="0" i="1" u="none" strike="noStrike" baseline="0"/>
          </a:p>
          <a:p>
            <a:pPr marL="342900" indent="-342900">
              <a:spcBef>
                <a:spcPts val="1200"/>
              </a:spcBef>
              <a:buFont typeface="Wingdings" panose="05000000000000000000" pitchFamily="2" charset="2"/>
              <a:buChar char="§"/>
            </a:pPr>
            <a:r>
              <a:rPr lang="de-DE"/>
              <a:t>In (2) wird </a:t>
            </a:r>
            <a:r>
              <a:rPr lang="de-DE" i="1"/>
              <a:t>schnell</a:t>
            </a:r>
            <a:r>
              <a:rPr lang="de-DE"/>
              <a:t> </a:t>
            </a:r>
            <a:r>
              <a:rPr lang="de-DE" b="1"/>
              <a:t>attributiv</a:t>
            </a:r>
            <a:r>
              <a:rPr lang="de-DE"/>
              <a:t> gebraucht.</a:t>
            </a:r>
          </a:p>
          <a:p>
            <a:pPr marL="342900" indent="-342900">
              <a:spcBef>
                <a:spcPts val="0"/>
              </a:spcBef>
              <a:buFont typeface="Wingdings" panose="05000000000000000000" pitchFamily="2" charset="2"/>
              <a:buChar char="§"/>
            </a:pPr>
            <a:endParaRPr lang="de-DE"/>
          </a:p>
          <a:p>
            <a:pPr marL="342900" indent="-342900"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de-DE"/>
              <a:t>Die Denotationen des Hauptnomens und des attributiven Adjektivs werden durch </a:t>
            </a:r>
            <a:r>
              <a:rPr lang="de-DE" b="1"/>
              <a:t>Konjunktion</a:t>
            </a:r>
            <a:r>
              <a:rPr lang="de-DE"/>
              <a:t> (</a:t>
            </a:r>
            <a:r>
              <a:rPr lang="de-DE" i="1"/>
              <a:t>und</a:t>
            </a:r>
            <a:r>
              <a:rPr lang="de-DE"/>
              <a:t>) verbunden:</a:t>
            </a:r>
            <a:endParaRPr lang="de-DE" sz="2400" b="0" i="0" u="none" strike="noStrike" baseline="0"/>
          </a:p>
          <a:p>
            <a:pPr>
              <a:spcBef>
                <a:spcPts val="1200"/>
              </a:spcBef>
            </a:pPr>
            <a:r>
              <a:rPr lang="de-DE" sz="2400" b="0" i="0" u="none" strike="noStrike" baseline="0"/>
              <a:t>(3)		Dieses Tier ist </a:t>
            </a:r>
            <a:r>
              <a:rPr lang="de-DE" sz="2400" b="0" i="0" u="none" strike="noStrike" baseline="0">
                <a:solidFill>
                  <a:srgbClr val="FF0000"/>
                </a:solidFill>
              </a:rPr>
              <a:t>schnell</a:t>
            </a:r>
            <a:r>
              <a:rPr lang="de-DE" sz="2400" b="0" i="0" u="none" strike="noStrike" baseline="0"/>
              <a:t> </a:t>
            </a:r>
            <a:r>
              <a:rPr lang="de-DE" sz="2400" i="0" u="sng" strike="noStrike" baseline="0"/>
              <a:t>und</a:t>
            </a:r>
            <a:r>
              <a:rPr lang="de-DE" sz="2400" b="0" i="0" u="none" strike="noStrike" baseline="0"/>
              <a:t> dieses Tier ist ein Pferd.</a:t>
            </a:r>
            <a:endParaRPr lang="de-DE" sz="2400" b="0" i="1" u="none" strike="noStrike" baseline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C1EEF5-A688-D1C7-B7FC-8926687097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DGB 38 Semantik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0F27A2-0BA0-4D0F-5BB2-4A4E797D6C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ED5F90-EF1B-49B5-BE47-AEA5AB1301ED}" type="slidenum">
              <a:rPr lang="de-DE" smtClean="0"/>
              <a:pPr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8967414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alibri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EEB500">
            <a:alpha val="89804"/>
          </a:srgbClr>
        </a:solidFill>
        <a:ln>
          <a:solidFill>
            <a:schemeClr val="tx1"/>
          </a:solidFill>
        </a:ln>
        <a:effectLst>
          <a:outerShdw blurRad="127000" dist="63500" dir="2700000" sx="101000" sy="101000" algn="tl" rotWithShape="0">
            <a:prstClr val="black">
              <a:alpha val="40000"/>
            </a:prstClr>
          </a:outerShdw>
        </a:effectLst>
      </a:spPr>
      <a:bodyPr rtlCol="0" anchor="ctr">
        <a:spAutoFit/>
      </a:bodyPr>
      <a:lstStyle>
        <a:defPPr>
          <a:defRPr sz="2400" b="1" i="1" smtClean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spAutoFit/>
      </a:bodyPr>
      <a:lstStyle>
        <a:defPPr>
          <a:defRPr sz="2400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</TotalTime>
  <Words>3462</Words>
  <Application>Microsoft Office PowerPoint</Application>
  <PresentationFormat>On-screen Show (4:3)</PresentationFormat>
  <Paragraphs>340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7" baseType="lpstr">
      <vt:lpstr>Wingdings</vt:lpstr>
      <vt:lpstr>Courier New</vt:lpstr>
      <vt:lpstr>Segoe UI Symbol</vt:lpstr>
      <vt:lpstr>Arial</vt:lpstr>
      <vt:lpstr>WP MathA</vt:lpstr>
      <vt:lpstr>Calibri</vt:lpstr>
      <vt:lpstr>WP TypographicSymbols</vt:lpstr>
      <vt:lpstr>Times New Roman Standard</vt:lpstr>
      <vt:lpstr>Larissa-Design</vt:lpstr>
      <vt:lpstr>DGB 38 Semantik</vt:lpstr>
      <vt:lpstr>Wiederholung</vt:lpstr>
      <vt:lpstr>Wiederholung</vt:lpstr>
      <vt:lpstr>Wiederholung</vt:lpstr>
      <vt:lpstr>Wiederholung</vt:lpstr>
      <vt:lpstr>Wiederholung</vt:lpstr>
      <vt:lpstr>Funktionale Applikation</vt:lpstr>
      <vt:lpstr>Funktionale Applikation</vt:lpstr>
      <vt:lpstr>Modifikation</vt:lpstr>
      <vt:lpstr>Hintergrund: Mengenlehre</vt:lpstr>
      <vt:lpstr>Modifikation</vt:lpstr>
      <vt:lpstr>Modifikation</vt:lpstr>
      <vt:lpstr>Modifikation </vt:lpstr>
      <vt:lpstr>Modifikation </vt:lpstr>
      <vt:lpstr>Modifikation </vt:lpstr>
      <vt:lpstr>Intersektive vs. Nicht-Intersektive Modifikation</vt:lpstr>
      <vt:lpstr>Wh: Logische Folgerung</vt:lpstr>
      <vt:lpstr>Intersektive vs. Nicht-Intersektive Modifikation</vt:lpstr>
      <vt:lpstr>Intersektive vs. Nicht-Intersektive Modifikation</vt:lpstr>
      <vt:lpstr>Intersektive vs. subsektive Adjektiva</vt:lpstr>
      <vt:lpstr>Subsektive Adjektiva</vt:lpstr>
      <vt:lpstr>Subsektive Adjektiva</vt:lpstr>
      <vt:lpstr>Nicht intersektive, nicht subsektive Adjektiva</vt:lpstr>
      <vt:lpstr>Gradierbare Adjektiva</vt:lpstr>
      <vt:lpstr>Gradierbare Adjektiva</vt:lpstr>
      <vt:lpstr>Modifikation</vt:lpstr>
      <vt:lpstr>Alt</vt:lpstr>
      <vt:lpstr>Adjektive und die Modifikationsregel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Winfried Lechner</dc:creator>
  <cp:lastModifiedBy>Winfried Lechner</cp:lastModifiedBy>
  <cp:revision>1505</cp:revision>
  <cp:lastPrinted>2020-03-25T13:15:55Z</cp:lastPrinted>
  <dcterms:created xsi:type="dcterms:W3CDTF">2019-06-22T15:52:53Z</dcterms:created>
  <dcterms:modified xsi:type="dcterms:W3CDTF">2025-10-19T10:27:11Z</dcterms:modified>
</cp:coreProperties>
</file>