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9" r:id="rId2"/>
    <p:sldId id="737" r:id="rId3"/>
    <p:sldId id="784" r:id="rId4"/>
    <p:sldId id="785" r:id="rId5"/>
    <p:sldId id="788" r:id="rId6"/>
    <p:sldId id="789" r:id="rId7"/>
    <p:sldId id="787" r:id="rId8"/>
    <p:sldId id="790" r:id="rId9"/>
    <p:sldId id="336" r:id="rId10"/>
    <p:sldId id="333" r:id="rId11"/>
    <p:sldId id="334" r:id="rId12"/>
    <p:sldId id="793" r:id="rId13"/>
    <p:sldId id="794" r:id="rId14"/>
    <p:sldId id="795" r:id="rId15"/>
    <p:sldId id="796" r:id="rId16"/>
    <p:sldId id="798" r:id="rId17"/>
    <p:sldId id="797" r:id="rId18"/>
    <p:sldId id="792" r:id="rId19"/>
    <p:sldId id="799" r:id="rId20"/>
    <p:sldId id="800" r:id="rId21"/>
    <p:sldId id="802" r:id="rId22"/>
  </p:sldIdLst>
  <p:sldSz cx="9144000" cy="6858000" type="screen4x3"/>
  <p:notesSz cx="9929813" cy="6797675"/>
  <p:embeddedFontLst>
    <p:embeddedFont>
      <p:font typeface="ArborWin" panose="00000400000000000000" pitchFamily="2" charset="0"/>
      <p:regular r:id="rId25"/>
    </p:embeddedFont>
    <p:embeddedFont>
      <p:font typeface="Segoe UI Symbol" panose="020B0502040204020203" pitchFamily="34" charset="0"/>
      <p:regular r:id="rId26"/>
    </p:embeddedFont>
    <p:embeddedFont>
      <p:font typeface="WP IconicSymbolsA" panose="05010101010101010101" pitchFamily="2" charset="2"/>
      <p:regular r:id="rId27"/>
    </p:embeddedFont>
    <p:embeddedFont>
      <p:font typeface="WP MathA" panose="05010101010101010101" pitchFamily="2" charset="2"/>
      <p:regular r:id="rId28"/>
    </p:embeddedFont>
    <p:embeddedFont>
      <p:font typeface="WP TypographicSymbols" panose="00000400000000000000" pitchFamily="2" charset="0"/>
      <p:regular r:id="rId29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AA600"/>
    <a:srgbClr val="CD7371"/>
    <a:srgbClr val="FABE00"/>
    <a:srgbClr val="339966"/>
    <a:srgbClr val="EEB500"/>
    <a:srgbClr val="80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597" autoAdjust="0"/>
  </p:normalViewPr>
  <p:slideViewPr>
    <p:cSldViewPr>
      <p:cViewPr varScale="1">
        <p:scale>
          <a:sx n="92" d="100"/>
          <a:sy n="92" d="100"/>
        </p:scale>
        <p:origin x="88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2621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6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084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FC378B87-683B-4430-8734-691EDA3A86C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084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AA58CFF3-87D7-4338-8D2A-43DB1D8C3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r">
              <a:defRPr sz="1300"/>
            </a:lvl1pPr>
          </a:lstStyle>
          <a:p>
            <a:fld id="{B26CCD77-A954-40EE-8D07-A0BE97B286F6}" type="datetimeFigureOut">
              <a:rPr lang="de-DE" smtClean="0"/>
              <a:pPr/>
              <a:t>10.12.2025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0" tIns="47790" rIns="95580" bIns="4779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5580" tIns="47790" rIns="95580" bIns="4779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r">
              <a:defRPr sz="1300"/>
            </a:lvl1pPr>
          </a:lstStyle>
          <a:p>
            <a:fld id="{1EBFFEC9-4F5F-4C95-86E1-B5E1B764322F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A3688-DEEB-4A0C-9E4C-4B28E23DDD7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2354"/>
          </a:xfrm>
        </p:spPr>
        <p:txBody>
          <a:bodyPr>
            <a:normAutofit/>
          </a:bodyPr>
          <a:lstStyle>
            <a:lvl1pPr>
              <a:defRPr sz="2800" b="1" cap="small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914400"/>
            <a:ext cx="8229600" cy="5257800"/>
          </a:xfrm>
        </p:spPr>
        <p:txBody>
          <a:bodyPr/>
          <a:lstStyle>
            <a:lvl1pPr marL="0" indent="0" defTabSz="457200">
              <a:spcBef>
                <a:spcPts val="200"/>
              </a:spcBef>
              <a:buFontTx/>
              <a:buNone/>
              <a:tabLst/>
              <a:defRPr sz="2400">
                <a:sym typeface="WP MathA" panose="05010101010101010101" pitchFamily="2" charset="2"/>
              </a:defRPr>
            </a:lvl1pPr>
            <a:lvl2pPr>
              <a:spcBef>
                <a:spcPts val="200"/>
              </a:spcBef>
              <a:defRPr sz="2200"/>
            </a:lvl2pPr>
            <a:lvl3pPr>
              <a:spcBef>
                <a:spcPts val="200"/>
              </a:spcBef>
              <a:defRPr sz="2000"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/>
              <a:t>(1)	a.	</a:t>
            </a:r>
          </a:p>
          <a:p>
            <a:pPr lvl="0"/>
            <a:r>
              <a:rPr lang="de-DE"/>
              <a:t>Textmasterformate </a:t>
            </a:r>
            <a:r>
              <a:rPr lang="de-DE" dirty="0"/>
              <a:t>durch Klicken bearbeiten</a:t>
            </a:r>
          </a:p>
          <a:p>
            <a:pPr lvl="1"/>
            <a:r>
              <a:rPr lang="de-DE"/>
              <a:t>Zweite </a:t>
            </a:r>
            <a:r>
              <a:rPr lang="de-DE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DAED5F90-EF1B-49B5-BE47-AEA5AB1301E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990E4-1B54-4AAA-A525-02A3357B8E8D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P TypographicSymbols" pitchFamily="2" charset="0"/>
        <a:buChar char="!"/>
        <a:tabLst>
          <a:tab pos="3429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tabLst>
          <a:tab pos="34290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A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565638" y="762000"/>
            <a:ext cx="7892562" cy="1470025"/>
          </a:xfrm>
          <a:noFill/>
          <a:ln w="28575">
            <a:noFill/>
          </a:ln>
        </p:spPr>
        <p:txBody>
          <a:bodyPr/>
          <a:lstStyle/>
          <a:p>
            <a:r>
              <a:rPr lang="en-US" b="1" cap="small"/>
              <a:t>DGB 38 Semantik</a:t>
            </a:r>
            <a:endParaRPr lang="de-DE" cap="small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324600" cy="1371600"/>
          </a:xfrm>
        </p:spPr>
        <p:txBody>
          <a:bodyPr>
            <a:norm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Winfried Lechner</a:t>
            </a:r>
          </a:p>
          <a:p>
            <a:r>
              <a:rPr lang="en-US" sz="2200">
                <a:solidFill>
                  <a:schemeClr val="tx1"/>
                </a:solidFill>
              </a:rPr>
              <a:t>Nationale und Kapodistrische </a:t>
            </a:r>
            <a:br>
              <a:rPr lang="en-US" sz="2200">
                <a:solidFill>
                  <a:schemeClr val="tx1"/>
                </a:solidFill>
              </a:rPr>
            </a:br>
            <a:r>
              <a:rPr lang="en-US" sz="2200">
                <a:solidFill>
                  <a:schemeClr val="tx1"/>
                </a:solidFill>
              </a:rPr>
              <a:t>Universität Athen</a:t>
            </a:r>
          </a:p>
          <a:p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" name="Untertitel 4"/>
          <p:cNvSpPr txBox="1">
            <a:spLocks/>
          </p:cNvSpPr>
          <p:nvPr/>
        </p:nvSpPr>
        <p:spPr>
          <a:xfrm>
            <a:off x="914400" y="2895600"/>
            <a:ext cx="6441831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P TypographicSymbols" pitchFamily="2" charset="0"/>
              <a:buNone/>
              <a:tabLst>
                <a:tab pos="342900" algn="l"/>
              </a:tabLst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b="1" i="1">
                <a:solidFill>
                  <a:schemeClr val="tx1"/>
                </a:solidFill>
              </a:rPr>
              <a:t>4. </a:t>
            </a:r>
            <a:r>
              <a:rPr lang="de-DE" sz="2800" b="1" i="1" dirty="0">
                <a:solidFill>
                  <a:schemeClr val="tx1"/>
                </a:solidFill>
              </a:rPr>
              <a:t>Relativsätze</a:t>
            </a:r>
          </a:p>
        </p:txBody>
      </p:sp>
      <p:cxnSp>
        <p:nvCxnSpPr>
          <p:cNvPr id="11" name="Gerade Verbindung 7"/>
          <p:cNvCxnSpPr/>
          <p:nvPr/>
        </p:nvCxnSpPr>
        <p:spPr>
          <a:xfrm>
            <a:off x="762000" y="19812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8"/>
          <p:cNvCxnSpPr/>
          <p:nvPr/>
        </p:nvCxnSpPr>
        <p:spPr>
          <a:xfrm>
            <a:off x="762000" y="9906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04531" y="1042146"/>
            <a:ext cx="7179609" cy="5678822"/>
            <a:chOff x="551329" y="1107140"/>
            <a:chExt cx="9572804" cy="7571753"/>
          </a:xfrm>
        </p:grpSpPr>
        <p:sp>
          <p:nvSpPr>
            <p:cNvPr id="7" name="Rectangle 6"/>
            <p:cNvSpPr/>
            <p:nvPr/>
          </p:nvSpPr>
          <p:spPr>
            <a:xfrm>
              <a:off x="551329" y="1107140"/>
              <a:ext cx="9572804" cy="54066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1650"/>
                </a:lnSpc>
                <a:spcBef>
                  <a:spcPts val="90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2400" b="1" dirty="0">
                  <a:solidFill>
                    <a:prstClr val="black"/>
                  </a:solidFill>
                  <a:sym typeface="WP MathA" panose="05010101010101010101" pitchFamily="2" charset="2"/>
                </a:rPr>
                <a:t>Erlaubte Bewegung </a:t>
              </a:r>
              <a:r>
                <a:rPr lang="de-DE" sz="2400" dirty="0">
                  <a:solidFill>
                    <a:prstClr val="black"/>
                  </a:solidFill>
                  <a:sym typeface="WP MathA" panose="05010101010101010101" pitchFamily="2" charset="2"/>
                </a:rPr>
                <a:t>aus dem Hauptsatz:</a:t>
              </a:r>
            </a:p>
            <a:p>
              <a:pPr>
                <a:lnSpc>
                  <a:spcPts val="1650"/>
                </a:lnSpc>
                <a:spcBef>
                  <a:spcPts val="90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 dirty="0">
                  <a:solidFill>
                    <a:prstClr val="black"/>
                  </a:solidFill>
                  <a:sym typeface="WP MathA" panose="05010101010101010101" pitchFamily="2" charset="2"/>
                </a:rPr>
                <a:t>		    CP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 dirty="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   3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 dirty="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</a:t>
              </a:r>
              <a:r>
                <a:rPr lang="de-DE" sz="1600" b="1" dirty="0" err="1">
                  <a:solidFill>
                    <a:srgbClr val="FF0000"/>
                  </a:solidFill>
                  <a:sym typeface="WP MathA" panose="05010101010101010101" pitchFamily="2" charset="2"/>
                </a:rPr>
                <a:t>Wer</a:t>
              </a:r>
              <a:r>
                <a:rPr lang="de-DE" sz="1600" b="1" baseline="-25000" dirty="0" err="1">
                  <a:solidFill>
                    <a:srgbClr val="FF0000"/>
                  </a:solidFill>
                  <a:sym typeface="WP MathA" panose="05010101010101010101" pitchFamily="2" charset="2"/>
                </a:rPr>
                <a:t>1</a:t>
              </a: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                 C‘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	3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		       C°	       TP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	 	       </a:t>
              </a: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!</a:t>
              </a: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 	</a:t>
              </a: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3</a:t>
              </a:r>
              <a:endParaRPr lang="de-DE" sz="1600">
                <a:solidFill>
                  <a:prstClr val="black"/>
                </a:solidFill>
                <a:sym typeface="WP MathA" panose="05010101010101010101" pitchFamily="2" charset="2"/>
              </a:endParaRP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</a:t>
              </a:r>
              <a:r>
                <a:rPr lang="de-DE" sz="1600">
                  <a:solidFill>
                    <a:srgbClr val="FF0000"/>
                  </a:solidFill>
                  <a:sym typeface="WP MathA" panose="05010101010101010101" pitchFamily="2" charset="2"/>
                </a:rPr>
                <a:t> </a:t>
              </a:r>
              <a:r>
                <a:rPr lang="de-DE" sz="1600">
                  <a:sym typeface="WP MathA" panose="05010101010101010101" pitchFamily="2" charset="2"/>
                </a:rPr>
                <a:t>schlief</a:t>
              </a:r>
              <a:r>
                <a:rPr lang="de-DE" sz="1600" baseline="-25000">
                  <a:sym typeface="WP MathA" panose="05010101010101010101" pitchFamily="2" charset="2"/>
                </a:rPr>
                <a:t>4</a:t>
              </a:r>
              <a:r>
                <a:rPr lang="de-DE" sz="1600" baseline="-25000">
                  <a:solidFill>
                    <a:srgbClr val="FF0000"/>
                  </a:solidFill>
                  <a:sym typeface="WP MathA" panose="05010101010101010101" pitchFamily="2" charset="2"/>
                </a:rPr>
                <a:t> </a:t>
              </a: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    	</a:t>
              </a:r>
              <a:r>
                <a:rPr lang="de-DE" sz="1600" b="1">
                  <a:solidFill>
                    <a:srgbClr val="FF0000"/>
                  </a:solidFill>
                  <a:sym typeface="WP MathA" panose="05010101010101010101" pitchFamily="2" charset="2"/>
                </a:rPr>
                <a:t>t</a:t>
              </a:r>
              <a:r>
                <a:rPr lang="de-DE" sz="1600" b="1" baseline="-25000">
                  <a:solidFill>
                    <a:srgbClr val="FF0000"/>
                  </a:solidFill>
                  <a:sym typeface="WP MathA" panose="05010101010101010101" pitchFamily="2" charset="2"/>
                </a:rPr>
                <a:t>1</a:t>
              </a: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 	         </a:t>
              </a: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T’</a:t>
              </a:r>
              <a:endPara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endParaRP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        	     	         3</a:t>
              </a:r>
              <a:endParaRPr lang="de-DE" sz="1600">
                <a:solidFill>
                  <a:prstClr val="black"/>
                </a:solidFill>
                <a:sym typeface="WP MathA" panose="05010101010101010101" pitchFamily="2" charset="2"/>
              </a:endParaRP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 	</a:t>
              </a: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                           </a:t>
              </a:r>
              <a:r>
                <a:rPr lang="de-DE" sz="1600">
                  <a:solidFill>
                    <a:srgbClr val="0070C0"/>
                  </a:solidFill>
                  <a:sym typeface="WP MathA" panose="05010101010101010101" pitchFamily="2" charset="2"/>
                </a:rPr>
                <a:t>VP</a:t>
              </a: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                 T°</a:t>
              </a:r>
              <a:endPara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endParaRPr>
            </a:p>
            <a:p>
              <a:pPr>
                <a:lnSpc>
                  <a:spcPts val="1650"/>
                </a:lnSpc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   	       t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 	</a:t>
              </a: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       	 VP	</a:t>
              </a:r>
              <a:r>
                <a:rPr lang="de-AT" sz="1600">
                  <a:solidFill>
                    <a:prstClr val="black"/>
                  </a:solidFill>
                  <a:sym typeface="WP MathA" panose="05010101010101010101" pitchFamily="2" charset="2"/>
                </a:rPr>
                <a:t>	   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	 !	  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sym typeface="WP MathA" panose="05010101010101010101" pitchFamily="2" charset="2"/>
                </a:rPr>
                <a:t>	   		 V°  </a:t>
              </a:r>
              <a:endParaRPr lang="de-AT" sz="1600" baseline="-25000">
                <a:solidFill>
                  <a:prstClr val="black"/>
                </a:solidFill>
                <a:sym typeface="WP MathA" panose="05010101010101010101" pitchFamily="2" charset="2"/>
              </a:endParaRP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 sz="1600">
                  <a:solidFill>
                    <a:prstClr val="black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	 !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AT" sz="1600">
                  <a:solidFill>
                    <a:prstClr val="black"/>
                  </a:solidFill>
                  <a:sym typeface="WP MathA" panose="05010101010101010101" pitchFamily="2" charset="2"/>
                </a:rPr>
                <a:t>           	                  </a:t>
              </a:r>
              <a:r>
                <a:rPr lang="de-DE" sz="1600">
                  <a:sym typeface="WP MathA" panose="05010101010101010101" pitchFamily="2" charset="2"/>
                </a:rPr>
                <a:t>t</a:t>
              </a:r>
              <a:r>
                <a:rPr lang="de-DE" sz="1600" baseline="-25000">
                  <a:sym typeface="WP MathA" panose="05010101010101010101" pitchFamily="2" charset="2"/>
                </a:rPr>
                <a:t>4</a:t>
              </a:r>
              <a:r>
                <a:rPr lang="de-AT" sz="1600">
                  <a:solidFill>
                    <a:prstClr val="black"/>
                  </a:solidFill>
                  <a:sym typeface="WP MathA" panose="05010101010101010101" pitchFamily="2" charset="2"/>
                </a:rPr>
                <a:t> ein</a:t>
              </a:r>
              <a:r>
                <a:rPr lang="de-DE" sz="1600">
                  <a:solidFill>
                    <a:srgbClr val="FF0000"/>
                  </a:solidFill>
                  <a:sym typeface="WP MathA" panose="05010101010101010101" pitchFamily="2" charset="2"/>
                </a:rPr>
                <a:t> </a:t>
              </a:r>
              <a:endParaRPr lang="de-AT" sz="1600">
                <a:sym typeface="WP MathA" panose="05010101010101010101" pitchFamily="2" charset="2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898582" y="4358058"/>
              <a:ext cx="6096002" cy="432083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          u</a:t>
              </a:r>
              <a:endParaRPr lang="de-DE">
                <a:solidFill>
                  <a:srgbClr val="0070C0"/>
                </a:solidFill>
                <a:sym typeface="WP MathA" panose="05010101010101010101" pitchFamily="2" charset="2"/>
              </a:endParaRPr>
            </a:p>
            <a:p>
              <a:pPr>
                <a:lnSpc>
                  <a:spcPts val="1650"/>
                </a:lnSpc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sym typeface="WP MathA" panose="05010101010101010101" pitchFamily="2" charset="2"/>
                </a:rPr>
                <a:t>	            CP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   3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</a:t>
              </a:r>
              <a:r>
                <a:rPr lang="de-DE">
                  <a:solidFill>
                    <a:srgbClr val="0070C0"/>
                  </a:solidFill>
                  <a:sym typeface="WP MathA" panose="05010101010101010101" pitchFamily="2" charset="2"/>
                </a:rPr>
                <a:t>C°    	       TP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!	       3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sym typeface="WP MathA" panose="05010101010101010101" pitchFamily="2" charset="2"/>
                </a:rPr>
                <a:t>   nachdem    DP              T’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           4     3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sym typeface="WP MathA" panose="05010101010101010101" pitchFamily="2" charset="2"/>
                </a:rPr>
                <a:t>	 	        er    VP	           T°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		          tp	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sym typeface="WP MathA" panose="05010101010101010101" pitchFamily="2" charset="2"/>
                </a:rPr>
                <a:t>		         DP	   	          V°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latin typeface="ArborWin" panose="00000400000000000000" pitchFamily="2" charset="0"/>
                  <a:sym typeface="WP MathA" panose="05010101010101010101" pitchFamily="2" charset="2"/>
                </a:rPr>
                <a:t> 	         5		         ! 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r>
                <a:rPr lang="de-DE">
                  <a:solidFill>
                    <a:srgbClr val="0070C0"/>
                  </a:solidFill>
                  <a:sym typeface="WP MathA" panose="05010101010101010101" pitchFamily="2" charset="2"/>
                </a:rPr>
                <a:t>	        den Film 	gesehen hatte</a:t>
              </a:r>
            </a:p>
            <a:p>
              <a:pPr>
                <a:lnSpc>
                  <a:spcPts val="1650"/>
                </a:lnSpc>
                <a:spcBef>
                  <a:spcPts val="150"/>
                </a:spcBef>
                <a:tabLst>
                  <a:tab pos="514350" algn="l"/>
                  <a:tab pos="813197" algn="l"/>
                  <a:tab pos="1289447" algn="l"/>
                  <a:tab pos="1758554" algn="l"/>
                  <a:tab pos="2184797" algn="l"/>
                  <a:tab pos="2699147" algn="l"/>
                  <a:tab pos="3175397" algn="l"/>
                  <a:tab pos="3771900" algn="l"/>
                  <a:tab pos="4501754" algn="l"/>
                  <a:tab pos="5143500" algn="l"/>
                </a:tabLst>
              </a:pPr>
              <a:endParaRPr lang="en-US">
                <a:solidFill>
                  <a:srgbClr val="0070C0"/>
                </a:solidFill>
                <a:sym typeface="WP MathA" panose="05010101010101010101" pitchFamily="2" charset="2"/>
              </a:endParaRPr>
            </a:p>
          </p:txBody>
        </p:sp>
      </p:grp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95541"/>
            <a:ext cx="8229600" cy="672354"/>
          </a:xfrm>
        </p:spPr>
        <p:txBody>
          <a:bodyPr/>
          <a:lstStyle/>
          <a:p>
            <a:r>
              <a:rPr lang="de-AT" noProof="0"/>
              <a:t>Adjunktsinseln</a:t>
            </a:r>
            <a:endParaRPr lang="de-AT" noProof="0" dirty="0"/>
          </a:p>
        </p:txBody>
      </p:sp>
      <p:sp>
        <p:nvSpPr>
          <p:cNvPr id="10" name="Rectangle 9"/>
          <p:cNvSpPr/>
          <p:nvPr/>
        </p:nvSpPr>
        <p:spPr>
          <a:xfrm>
            <a:off x="2796497" y="1732694"/>
            <a:ext cx="64107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de-AT" sz="2000">
                <a:solidFill>
                  <a:srgbClr val="FF0000"/>
                </a:solidFill>
              </a:rPr>
              <a:t>Wer</a:t>
            </a:r>
            <a:r>
              <a:rPr lang="de-AT" sz="2000" baseline="-25000">
                <a:solidFill>
                  <a:srgbClr val="FF0000"/>
                </a:solidFill>
              </a:rPr>
              <a:t>1 </a:t>
            </a:r>
            <a:r>
              <a:rPr lang="de-AT" sz="2000">
                <a:solidFill>
                  <a:srgbClr val="FF0000"/>
                </a:solidFill>
              </a:rPr>
              <a:t>t</a:t>
            </a:r>
            <a:r>
              <a:rPr lang="de-AT" sz="2000" baseline="-25000">
                <a:solidFill>
                  <a:srgbClr val="FF0000"/>
                </a:solidFill>
              </a:rPr>
              <a:t>1 </a:t>
            </a:r>
            <a:r>
              <a:rPr lang="en-US" sz="2000"/>
              <a:t>schlief ein, [</a:t>
            </a:r>
            <a:r>
              <a:rPr lang="en-US" sz="2000" baseline="-25000"/>
              <a:t>CP </a:t>
            </a:r>
            <a:r>
              <a:rPr lang="en-US" sz="2000"/>
              <a:t>nachdem er den Film gesehen hatte]?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DGB 41 Spracherwerb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6059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1095" y="979392"/>
            <a:ext cx="6175565" cy="4054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Bef>
                <a:spcPts val="9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2400" b="1">
                <a:solidFill>
                  <a:prstClr val="black"/>
                </a:solidFill>
                <a:sym typeface="WP MathA" panose="05010101010101010101" pitchFamily="2" charset="2"/>
              </a:rPr>
              <a:t>Unmögliche Bewegung 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aus dem Adjunktssatz:</a:t>
            </a:r>
            <a:endParaRPr lang="de-DE" sz="16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         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*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CP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</a:t>
            </a:r>
            <a:r>
              <a:rPr lang="de-DE" sz="1600" b="1">
                <a:solidFill>
                  <a:srgbClr val="FF0000"/>
                </a:solidFill>
                <a:sym typeface="WP MathA" panose="05010101010101010101" pitchFamily="2" charset="2"/>
              </a:rPr>
              <a:t>Was</a:t>
            </a:r>
            <a:r>
              <a:rPr lang="de-DE" sz="1600" b="1" baseline="-25000">
                <a:solidFill>
                  <a:srgbClr val="FF0000"/>
                </a:solidFill>
                <a:sym typeface="WP MathA" panose="05010101010101010101" pitchFamily="2" charset="2"/>
              </a:rPr>
              <a:t>1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                C‘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	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	       C°	       TP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 	       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!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	   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tp</a:t>
            </a:r>
            <a:endParaRPr lang="de-DE" sz="16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</a:t>
            </a:r>
            <a:r>
              <a:rPr lang="de-DE" sz="1600">
                <a:solidFill>
                  <a:srgbClr val="FF0000"/>
                </a:solidFill>
                <a:sym typeface="WP MathA" panose="05010101010101010101" pitchFamily="2" charset="2"/>
              </a:rPr>
              <a:t> </a:t>
            </a:r>
            <a:r>
              <a:rPr lang="de-DE" sz="1600">
                <a:sym typeface="WP MathA" panose="05010101010101010101" pitchFamily="2" charset="2"/>
              </a:rPr>
              <a:t>schlief</a:t>
            </a:r>
            <a:r>
              <a:rPr lang="de-DE" sz="1600" baseline="-25000">
                <a:sym typeface="WP MathA" panose="05010101010101010101" pitchFamily="2" charset="2"/>
              </a:rPr>
              <a:t>4</a:t>
            </a:r>
            <a:r>
              <a:rPr lang="de-DE" sz="1600" baseline="-25000">
                <a:solidFill>
                  <a:srgbClr val="FF0000"/>
                </a:solidFill>
                <a:sym typeface="WP MathA" panose="05010101010101010101" pitchFamily="2" charset="2"/>
              </a:rPr>
              <a:t> 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  	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DP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        	         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T’</a:t>
            </a:r>
            <a:endParaRPr lang="de-DE" sz="1600">
              <a:solidFill>
                <a:prstClr val="black"/>
              </a:solidFill>
              <a:latin typeface="ArborWin" panose="00000400000000000000" pitchFamily="2" charset="0"/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        	 6           3</a:t>
            </a:r>
            <a:endParaRPr lang="de-DE" sz="16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	 	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 der Kritiker 	</a:t>
            </a:r>
            <a:r>
              <a:rPr lang="de-DE" sz="1600">
                <a:solidFill>
                  <a:srgbClr val="0070C0"/>
                </a:solidFill>
                <a:sym typeface="WP MathA" panose="05010101010101010101" pitchFamily="2" charset="2"/>
              </a:rPr>
              <a:t>VP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                T°</a:t>
            </a:r>
            <a:endParaRPr lang="de-DE" sz="1600">
              <a:solidFill>
                <a:prstClr val="black"/>
              </a:solidFill>
              <a:latin typeface="ArborWin" panose="00000400000000000000" pitchFamily="2" charset="0"/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   		              t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	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      		   	  VP	</a:t>
            </a:r>
            <a: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  <a:t>	   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		 	  !	  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   				  V°  </a:t>
            </a:r>
            <a:endParaRPr lang="de-AT" sz="1600" baseline="-250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			  !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  <a:t>           	        			 </a:t>
            </a:r>
            <a:r>
              <a:rPr lang="de-DE" sz="1600">
                <a:sym typeface="WP MathA" panose="05010101010101010101" pitchFamily="2" charset="2"/>
              </a:rPr>
              <a:t>t</a:t>
            </a:r>
            <a:r>
              <a:rPr lang="de-DE" sz="1600" baseline="-25000">
                <a:sym typeface="WP MathA" panose="05010101010101010101" pitchFamily="2" charset="2"/>
              </a:rPr>
              <a:t>4</a:t>
            </a:r>
            <a: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  <a:t> ein</a:t>
            </a:r>
            <a:r>
              <a:rPr lang="de-DE" sz="1600">
                <a:solidFill>
                  <a:srgbClr val="FF0000"/>
                </a:solidFill>
                <a:sym typeface="WP MathA" panose="05010101010101010101" pitchFamily="2" charset="2"/>
              </a:rPr>
              <a:t> </a:t>
            </a:r>
            <a:endParaRPr lang="de-AT" sz="1600">
              <a:sym typeface="WP MathA" panose="05010101010101010101" pitchFamily="2" charset="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18326" y="3498274"/>
            <a:ext cx="4513755" cy="2964919"/>
          </a:xfrm>
          <a:prstGeom prst="rect">
            <a:avLst/>
          </a:prstGeom>
          <a:ln w="38100">
            <a:solidFill>
              <a:srgbClr val="FF0000"/>
            </a:solidFill>
            <a:prstDash val="lgDash"/>
          </a:ln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p</a:t>
            </a:r>
            <a:endParaRPr lang="de-DE">
              <a:solidFill>
                <a:srgbClr val="0070C0"/>
              </a:solidFill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           CP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</a:t>
            </a: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C°    	       TP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!	    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   nachdem    DP              T’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          4     3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 	         er    VP	              T°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          tp	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	         </a:t>
            </a:r>
            <a:r>
              <a:rPr lang="de-DE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</a:t>
            </a:r>
            <a:r>
              <a:rPr lang="de-DE" b="1">
                <a:solidFill>
                  <a:srgbClr val="FF0000"/>
                </a:solidFill>
                <a:sym typeface="WP MathA" panose="05010101010101010101" pitchFamily="2" charset="2"/>
              </a:rPr>
              <a:t>t</a:t>
            </a:r>
            <a:r>
              <a:rPr lang="de-DE" b="1" baseline="-25000">
                <a:solidFill>
                  <a:srgbClr val="FF0000"/>
                </a:solidFill>
                <a:sym typeface="WP MathA" panose="05010101010101010101" pitchFamily="2" charset="2"/>
              </a:rPr>
              <a:t>1</a:t>
            </a:r>
            <a:r>
              <a:rPr lang="de-DE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</a:t>
            </a: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  	         V°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	        			        ! 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        		gesehen hatte</a:t>
            </a:r>
            <a:endParaRPr lang="en-US">
              <a:solidFill>
                <a:srgbClr val="0070C0"/>
              </a:solidFill>
              <a:sym typeface="WP MathA" panose="05010101010101010101" pitchFamily="2" charset="2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4116"/>
            <a:ext cx="8229600" cy="672354"/>
          </a:xfrm>
        </p:spPr>
        <p:txBody>
          <a:bodyPr/>
          <a:lstStyle/>
          <a:p>
            <a:r>
              <a:rPr lang="de-AT" noProof="0"/>
              <a:t>Adjunktsinseln</a:t>
            </a:r>
            <a:endParaRPr lang="de-AT" noProof="0" dirty="0"/>
          </a:p>
        </p:txBody>
      </p:sp>
      <p:sp>
        <p:nvSpPr>
          <p:cNvPr id="9" name="Rectangle 8"/>
          <p:cNvSpPr/>
          <p:nvPr/>
        </p:nvSpPr>
        <p:spPr>
          <a:xfrm>
            <a:off x="2441270" y="1472632"/>
            <a:ext cx="67296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en-US" sz="2000"/>
              <a:t>*</a:t>
            </a:r>
            <a:r>
              <a:rPr lang="de-AT" sz="2000">
                <a:solidFill>
                  <a:srgbClr val="FF0000"/>
                </a:solidFill>
              </a:rPr>
              <a:t>Was</a:t>
            </a:r>
            <a:r>
              <a:rPr lang="de-AT" sz="2000" baseline="-25000">
                <a:solidFill>
                  <a:srgbClr val="FF0000"/>
                </a:solidFill>
              </a:rPr>
              <a:t>1 </a:t>
            </a:r>
            <a:r>
              <a:rPr lang="en-US" sz="2000"/>
              <a:t>schlief der Kritiker ein, [</a:t>
            </a:r>
            <a:r>
              <a:rPr lang="en-US" sz="2000" baseline="-25000"/>
              <a:t>CP </a:t>
            </a:r>
            <a:r>
              <a:rPr lang="en-US" sz="2000"/>
              <a:t>nachdem er </a:t>
            </a:r>
            <a:r>
              <a:rPr lang="de-AT" sz="2000">
                <a:solidFill>
                  <a:srgbClr val="FF0000"/>
                </a:solidFill>
              </a:rPr>
              <a:t>t</a:t>
            </a:r>
            <a:r>
              <a:rPr lang="de-AT" sz="2000" baseline="-25000">
                <a:solidFill>
                  <a:srgbClr val="FF0000"/>
                </a:solidFill>
              </a:rPr>
              <a:t>1</a:t>
            </a:r>
            <a:r>
              <a:rPr lang="de-AT" sz="2000">
                <a:solidFill>
                  <a:srgbClr val="0066FF"/>
                </a:solidFill>
              </a:rPr>
              <a:t> </a:t>
            </a:r>
            <a:r>
              <a:rPr lang="en-US" sz="2000"/>
              <a:t>gesehen hatte]?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DGB 41 Spracherwerb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05233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8CAC1-8DC5-27AA-4D82-B5CA098A2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B1DD4-9676-D8F6-2951-CA4E938C2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Bewegung des Relativpronomens &amp; Adjunktsinseln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29DFF-9294-C1CB-0226-2047C04DA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17992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Auch </a:t>
            </a:r>
            <a:r>
              <a:rPr lang="en-US" b="1">
                <a:latin typeface="+mj-lt"/>
              </a:rPr>
              <a:t>Bewegung des Relativpronomens in Relativsätzen </a:t>
            </a:r>
            <a:r>
              <a:rPr lang="en-US">
                <a:latin typeface="+mj-lt"/>
              </a:rPr>
              <a:t>ist durch Inseln beschränkt.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In (1)b wird </a:t>
            </a:r>
            <a:r>
              <a:rPr lang="en-US">
                <a:solidFill>
                  <a:srgbClr val="FF0000"/>
                </a:solidFill>
                <a:latin typeface="+mj-lt"/>
              </a:rPr>
              <a:t>den</a:t>
            </a:r>
            <a:r>
              <a:rPr lang="en-US">
                <a:latin typeface="+mj-lt"/>
              </a:rPr>
              <a:t> aus einem Adjunkt  ([</a:t>
            </a:r>
            <a:r>
              <a:rPr lang="en-US" baseline="-25000">
                <a:latin typeface="+mj-lt"/>
              </a:rPr>
              <a:t>CP </a:t>
            </a:r>
            <a:r>
              <a:rPr lang="en-US" i="1">
                <a:latin typeface="+mj-lt"/>
              </a:rPr>
              <a:t>bevor er …</a:t>
            </a:r>
            <a:r>
              <a:rPr lang="en-US">
                <a:latin typeface="+mj-lt"/>
              </a:rPr>
              <a:t>])</a:t>
            </a:r>
            <a:r>
              <a:rPr lang="en-US">
                <a:solidFill>
                  <a:srgbClr val="00B050"/>
                </a:solidFill>
                <a:latin typeface="+mj-lt"/>
              </a:rPr>
              <a:t> </a:t>
            </a:r>
            <a:r>
              <a:rPr lang="en-US">
                <a:latin typeface="+mj-lt"/>
              </a:rPr>
              <a:t>bewegt.</a:t>
            </a:r>
          </a:p>
          <a:p>
            <a:pPr defTabSz="312738">
              <a:spcBef>
                <a:spcPts val="1200"/>
              </a:spcBef>
            </a:pPr>
            <a:r>
              <a:rPr lang="de-AT">
                <a:latin typeface="+mj-lt"/>
              </a:rPr>
              <a:t>(1)	a.	Peter mochte das Buch, [</a:t>
            </a:r>
            <a:r>
              <a:rPr lang="de-AT">
                <a:solidFill>
                  <a:srgbClr val="FF0000"/>
                </a:solidFill>
                <a:latin typeface="+mj-lt"/>
              </a:rPr>
              <a:t>das</a:t>
            </a:r>
            <a:r>
              <a:rPr lang="de-AT">
                <a:latin typeface="+mj-lt"/>
              </a:rPr>
              <a:t> er </a:t>
            </a:r>
            <a:r>
              <a:rPr lang="de-AT">
                <a:solidFill>
                  <a:srgbClr val="FF0000"/>
                </a:solidFill>
                <a:latin typeface="+mj-lt"/>
              </a:rPr>
              <a:t>t</a:t>
            </a:r>
            <a:r>
              <a:rPr lang="de-AT">
                <a:latin typeface="+mj-lt"/>
              </a:rPr>
              <a:t> gelesen hatte </a:t>
            </a:r>
          </a:p>
          <a:p>
            <a:pPr defTabSz="312738"/>
            <a:r>
              <a:rPr lang="de-AT">
                <a:latin typeface="+mj-lt"/>
              </a:rPr>
              <a:t>			[</a:t>
            </a:r>
            <a:r>
              <a:rPr lang="de-AT" baseline="-25000">
                <a:latin typeface="+mj-lt"/>
              </a:rPr>
              <a:t>CP </a:t>
            </a:r>
            <a:r>
              <a:rPr lang="de-AT">
                <a:latin typeface="+mj-lt"/>
              </a:rPr>
              <a:t>bevor er den Film sah]]</a:t>
            </a:r>
          </a:p>
          <a:p>
            <a:pPr defTabSz="312738"/>
            <a:r>
              <a:rPr lang="de-AT">
                <a:latin typeface="+mj-lt"/>
              </a:rPr>
              <a:t>		b.	*Peter mochte den Film [</a:t>
            </a:r>
            <a:r>
              <a:rPr lang="de-AT">
                <a:solidFill>
                  <a:srgbClr val="FF0000"/>
                </a:solidFill>
                <a:latin typeface="+mj-lt"/>
              </a:rPr>
              <a:t>den</a:t>
            </a:r>
            <a:r>
              <a:rPr lang="de-AT">
                <a:latin typeface="+mj-lt"/>
              </a:rPr>
              <a:t> er das Buch gelesen hatte 			[</a:t>
            </a:r>
            <a:r>
              <a:rPr lang="de-AT" baseline="-25000">
                <a:latin typeface="+mj-lt"/>
              </a:rPr>
              <a:t>CP </a:t>
            </a:r>
            <a:r>
              <a:rPr lang="de-AT">
                <a:latin typeface="+mj-lt"/>
              </a:rPr>
              <a:t>bevor er </a:t>
            </a:r>
            <a:r>
              <a:rPr lang="de-AT">
                <a:solidFill>
                  <a:srgbClr val="FF0000"/>
                </a:solidFill>
                <a:latin typeface="+mj-lt"/>
              </a:rPr>
              <a:t>t </a:t>
            </a:r>
            <a:r>
              <a:rPr lang="de-AT">
                <a:latin typeface="+mj-lt"/>
              </a:rPr>
              <a:t>sah]]</a:t>
            </a:r>
          </a:p>
          <a:p>
            <a:pPr marL="342900" indent="-342900" defTabSz="312738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Relativsatzbildung verhält sich wie W-Bewegung:</a:t>
            </a:r>
          </a:p>
          <a:p>
            <a:pPr defTabSz="312738">
              <a:spcBef>
                <a:spcPts val="1200"/>
              </a:spcBef>
            </a:pPr>
            <a:r>
              <a:rPr lang="el-GR">
                <a:latin typeface="+mj-lt"/>
              </a:rPr>
              <a:t>(</a:t>
            </a:r>
            <a:r>
              <a:rPr lang="en-US">
                <a:latin typeface="+mj-lt"/>
              </a:rPr>
              <a:t>2</a:t>
            </a:r>
            <a:r>
              <a:rPr lang="el-GR">
                <a:latin typeface="+mj-lt"/>
              </a:rPr>
              <a:t>)	</a:t>
            </a:r>
            <a:r>
              <a:rPr lang="en-US">
                <a:latin typeface="+mj-lt"/>
              </a:rPr>
              <a:t>a.	</a:t>
            </a:r>
            <a:r>
              <a:rPr lang="de-AT">
                <a:latin typeface="+mj-lt"/>
              </a:rPr>
              <a:t>Peter las das Buch [bevor er den Film sah]</a:t>
            </a:r>
          </a:p>
          <a:p>
            <a:pPr defTabSz="312738"/>
            <a:r>
              <a:rPr lang="en-US">
                <a:latin typeface="+mj-lt"/>
              </a:rPr>
              <a:t>	</a:t>
            </a:r>
            <a:r>
              <a:rPr lang="el-GR">
                <a:latin typeface="+mj-lt"/>
              </a:rPr>
              <a:t>	</a:t>
            </a:r>
            <a:r>
              <a:rPr lang="en-US">
                <a:latin typeface="+mj-lt"/>
              </a:rPr>
              <a:t>b.	</a:t>
            </a:r>
            <a:r>
              <a:rPr lang="en-US">
                <a:solidFill>
                  <a:srgbClr val="FF0000"/>
                </a:solidFill>
                <a:latin typeface="+mj-lt"/>
              </a:rPr>
              <a:t>Welches Buch </a:t>
            </a:r>
            <a:r>
              <a:rPr lang="de-AT">
                <a:latin typeface="+mj-lt"/>
              </a:rPr>
              <a:t>las Peter </a:t>
            </a:r>
            <a:r>
              <a:rPr lang="de-AT">
                <a:solidFill>
                  <a:srgbClr val="FF0000"/>
                </a:solidFill>
                <a:latin typeface="+mj-lt"/>
              </a:rPr>
              <a:t>t </a:t>
            </a:r>
            <a:r>
              <a:rPr lang="de-AT">
                <a:latin typeface="+mj-lt"/>
              </a:rPr>
              <a:t>[bevor er den Film sah]?</a:t>
            </a:r>
          </a:p>
          <a:p>
            <a:pPr defTabSz="312738"/>
            <a:r>
              <a:rPr lang="en-US">
                <a:latin typeface="+mj-lt"/>
              </a:rPr>
              <a:t>		c.	</a:t>
            </a:r>
            <a:r>
              <a:rPr lang="de-AT">
                <a:latin typeface="+mj-lt"/>
              </a:rPr>
              <a:t>*</a:t>
            </a:r>
            <a:r>
              <a:rPr lang="de-AT">
                <a:solidFill>
                  <a:srgbClr val="FF0000"/>
                </a:solidFill>
                <a:latin typeface="+mj-lt"/>
              </a:rPr>
              <a:t>Welchen Film</a:t>
            </a:r>
            <a:r>
              <a:rPr lang="de-AT">
                <a:latin typeface="+mj-lt"/>
              </a:rPr>
              <a:t> las Peter das Buch [bevor er </a:t>
            </a:r>
            <a:r>
              <a:rPr lang="de-AT">
                <a:solidFill>
                  <a:srgbClr val="FF0000"/>
                </a:solidFill>
                <a:latin typeface="+mj-lt"/>
              </a:rPr>
              <a:t>t </a:t>
            </a:r>
            <a:r>
              <a:rPr lang="de-AT">
                <a:latin typeface="+mj-lt"/>
              </a:rPr>
              <a:t>sah]?</a:t>
            </a:r>
          </a:p>
          <a:p>
            <a:pPr defTabSz="312738">
              <a:spcBef>
                <a:spcPts val="1200"/>
              </a:spcBef>
            </a:pPr>
            <a:r>
              <a:rPr lang="en-US">
                <a:latin typeface="+mj-lt"/>
                <a:ea typeface="Segoe UI Symbol" panose="020B0502040204020203" pitchFamily="34" charset="0"/>
              </a:rPr>
              <a:t>➜		</a:t>
            </a:r>
            <a:r>
              <a:rPr lang="en-US">
                <a:latin typeface="+mj-lt"/>
              </a:rPr>
              <a:t>Das Relativpronomen erreicht seine Oberflächenposition 			durch Bewegung</a:t>
            </a:r>
            <a:endParaRPr lang="de-DE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17B030-F81F-35C5-DD01-F342A8C5D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4C4157-F35B-13D5-35B0-F9391E3B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95014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8C560-9206-BFE8-9D9C-29BD10329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F241CC4-CC4C-9F0C-1267-543D970F202A}"/>
              </a:ext>
            </a:extLst>
          </p:cNvPr>
          <p:cNvSpPr/>
          <p:nvPr/>
        </p:nvSpPr>
        <p:spPr>
          <a:xfrm>
            <a:off x="261095" y="979392"/>
            <a:ext cx="834950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2400">
                <a:sym typeface="WP MathA" panose="05010101010101010101" pitchFamily="2" charset="2"/>
              </a:rPr>
              <a:t>Bewegung des Relativpronomens 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aus einem </a:t>
            </a:r>
            <a:r>
              <a:rPr lang="de-DE" sz="2400">
                <a:solidFill>
                  <a:srgbClr val="0066FF"/>
                </a:solidFill>
                <a:sym typeface="WP MathA" panose="05010101010101010101" pitchFamily="2" charset="2"/>
              </a:rPr>
              <a:t>Adjunktssatz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 ist verboten/nicht möglich (Insel durch Box markiert):</a:t>
            </a:r>
          </a:p>
          <a:p>
            <a:pPr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         </a:t>
            </a: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*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CP</a:t>
            </a: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   3</a:t>
            </a: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</a:t>
            </a:r>
            <a:r>
              <a:rPr lang="de-DE" sz="1600" b="1">
                <a:solidFill>
                  <a:srgbClr val="FF0000"/>
                </a:solidFill>
                <a:sym typeface="WP MathA" panose="05010101010101010101" pitchFamily="2" charset="2"/>
              </a:rPr>
              <a:t>den</a:t>
            </a:r>
            <a:r>
              <a:rPr lang="de-DE" sz="1600" b="1" baseline="-25000">
                <a:solidFill>
                  <a:srgbClr val="FF0000"/>
                </a:solidFill>
                <a:sym typeface="WP MathA" panose="05010101010101010101" pitchFamily="2" charset="2"/>
              </a:rPr>
              <a:t>1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	       TP</a:t>
            </a: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 	            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tp</a:t>
            </a:r>
            <a:endParaRPr lang="de-DE" sz="16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</a:t>
            </a:r>
            <a:r>
              <a:rPr lang="de-DE" sz="1600">
                <a:solidFill>
                  <a:srgbClr val="FF0000"/>
                </a:solidFill>
                <a:sym typeface="WP MathA" panose="05010101010101010101" pitchFamily="2" charset="2"/>
              </a:rPr>
              <a:t> </a:t>
            </a:r>
            <a:r>
              <a:rPr lang="de-DE" sz="1600" baseline="-25000">
                <a:solidFill>
                  <a:srgbClr val="FF0000"/>
                </a:solidFill>
                <a:sym typeface="WP MathA" panose="05010101010101010101" pitchFamily="2" charset="2"/>
              </a:rPr>
              <a:t> 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  	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DP</a:t>
            </a: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      	        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T’</a:t>
            </a:r>
            <a:endParaRPr lang="de-DE" sz="1600">
              <a:solidFill>
                <a:prstClr val="black"/>
              </a:solidFill>
              <a:latin typeface="ArborWin" panose="00000400000000000000" pitchFamily="2" charset="0"/>
              <a:sym typeface="WP MathA" panose="05010101010101010101" pitchFamily="2" charset="2"/>
            </a:endParaRP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        4              3</a:t>
            </a:r>
            <a:endParaRPr lang="de-DE" sz="16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	 	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er   	       </a:t>
            </a:r>
            <a:r>
              <a:rPr lang="de-DE" sz="1600">
                <a:solidFill>
                  <a:srgbClr val="0070C0"/>
                </a:solidFill>
                <a:sym typeface="WP MathA" panose="05010101010101010101" pitchFamily="2" charset="2"/>
              </a:rPr>
              <a:t>VP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                T°</a:t>
            </a:r>
            <a:endParaRPr lang="de-DE" sz="1600">
              <a:solidFill>
                <a:prstClr val="black"/>
              </a:solidFill>
              <a:latin typeface="ArborWin" panose="00000400000000000000" pitchFamily="2" charset="0"/>
              <a:sym typeface="WP MathA" panose="05010101010101010101" pitchFamily="2" charset="2"/>
            </a:endParaRPr>
          </a:p>
          <a:p>
            <a:pPr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          w</a:t>
            </a:r>
          </a:p>
          <a:p>
            <a:pPr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	</a:t>
            </a: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               VP	</a:t>
            </a:r>
            <a: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  <a:t>	   </a:t>
            </a:r>
          </a:p>
          <a:p>
            <a:pPr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3	  </a:t>
            </a:r>
          </a:p>
          <a:p>
            <a:pPr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sym typeface="WP MathA" panose="05010101010101010101" pitchFamily="2" charset="2"/>
              </a:rPr>
              <a:t>	   DP	        V°  </a:t>
            </a:r>
            <a:endParaRPr lang="de-AT" sz="1600" baseline="-25000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>
              <a:spcBef>
                <a:spcPts val="150"/>
              </a:spcBef>
              <a:tabLst>
                <a:tab pos="514350" algn="l"/>
                <a:tab pos="812800" algn="l"/>
                <a:tab pos="1289050" algn="l"/>
                <a:tab pos="1757363" algn="l"/>
                <a:tab pos="2286000" algn="l"/>
                <a:tab pos="2698750" algn="l"/>
                <a:tab pos="3175000" algn="l"/>
                <a:tab pos="3771900" algn="l"/>
                <a:tab pos="4500563" algn="l"/>
                <a:tab pos="5143500" algn="l"/>
              </a:tabLst>
            </a:pPr>
            <a:r>
              <a:rPr lang="de-DE" sz="1600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       5 	       !</a:t>
            </a:r>
          </a:p>
          <a:p>
            <a:pPr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  <a:t>        das Buch       gelesen</a:t>
            </a:r>
            <a:b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de-AT" sz="1600">
                <a:solidFill>
                  <a:prstClr val="black"/>
                </a:solidFill>
                <a:sym typeface="WP MathA" panose="05010101010101010101" pitchFamily="2" charset="2"/>
              </a:rPr>
              <a:t>			     hatte</a:t>
            </a:r>
            <a:endParaRPr lang="de-AT" sz="1600">
              <a:sym typeface="WP MathA" panose="05010101010101010101" pitchFamily="2" charset="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20F8B7-9AE4-8794-AA7C-0385056F3D8E}"/>
              </a:ext>
            </a:extLst>
          </p:cNvPr>
          <p:cNvSpPr/>
          <p:nvPr/>
        </p:nvSpPr>
        <p:spPr>
          <a:xfrm>
            <a:off x="2649045" y="3908451"/>
            <a:ext cx="4513755" cy="2492349"/>
          </a:xfrm>
          <a:prstGeom prst="rect">
            <a:avLst/>
          </a:prstGeom>
          <a:ln w="38100">
            <a:solidFill>
              <a:srgbClr val="FF0000"/>
            </a:solidFill>
            <a:prstDash val="lgDash"/>
          </a:ln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Bef>
                <a:spcPts val="120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o</a:t>
            </a:r>
            <a:endParaRPr lang="de-DE">
              <a:solidFill>
                <a:srgbClr val="0070C0"/>
              </a:solidFill>
              <a:sym typeface="WP MathA" panose="05010101010101010101" pitchFamily="2" charset="2"/>
            </a:endParaRPr>
          </a:p>
          <a:p>
            <a:pPr>
              <a:lnSpc>
                <a:spcPts val="1650"/>
              </a:lnSpc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           CP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</a:t>
            </a: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C°    	       TP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!	    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      bevor      DP                 T’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           4      3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 	         er    VP	              T°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		           2	</a:t>
            </a:r>
          </a:p>
          <a:p>
            <a:pPr>
              <a:lnSpc>
                <a:spcPts val="1650"/>
              </a:lnSpc>
              <a:spcBef>
                <a:spcPts val="150"/>
              </a:spcBef>
              <a:tabLst>
                <a:tab pos="514350" algn="l"/>
                <a:tab pos="813197" algn="l"/>
                <a:tab pos="1289447" algn="l"/>
                <a:tab pos="1758554" algn="l"/>
                <a:tab pos="2184797" algn="l"/>
                <a:tab pos="2699147" algn="l"/>
                <a:tab pos="3175397" algn="l"/>
                <a:tab pos="3771900" algn="l"/>
                <a:tab pos="4501754" algn="l"/>
                <a:tab pos="5143500" algn="l"/>
              </a:tabLst>
            </a:pP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		         </a:t>
            </a:r>
            <a:r>
              <a:rPr lang="de-DE">
                <a:solidFill>
                  <a:prstClr val="black"/>
                </a:solidFill>
                <a:latin typeface="ArborWin" panose="00000400000000000000" pitchFamily="2" charset="0"/>
                <a:sym typeface="WP MathA" panose="05010101010101010101" pitchFamily="2" charset="2"/>
              </a:rPr>
              <a:t> </a:t>
            </a:r>
            <a:r>
              <a:rPr lang="de-DE" b="1">
                <a:solidFill>
                  <a:srgbClr val="FF0000"/>
                </a:solidFill>
                <a:sym typeface="WP MathA" panose="05010101010101010101" pitchFamily="2" charset="2"/>
              </a:rPr>
              <a:t>t</a:t>
            </a:r>
            <a:r>
              <a:rPr lang="de-DE" b="1" baseline="-25000">
                <a:solidFill>
                  <a:srgbClr val="FF0000"/>
                </a:solidFill>
                <a:sym typeface="WP MathA" panose="05010101010101010101" pitchFamily="2" charset="2"/>
              </a:rPr>
              <a:t>1</a:t>
            </a:r>
            <a:r>
              <a:rPr lang="de-DE">
                <a:solidFill>
                  <a:srgbClr val="0070C0"/>
                </a:solidFill>
                <a:sym typeface="WP MathA" panose="05010101010101010101" pitchFamily="2" charset="2"/>
              </a:rPr>
              <a:t>          sah</a:t>
            </a:r>
            <a:endParaRPr lang="en-US">
              <a:solidFill>
                <a:srgbClr val="0070C0"/>
              </a:solidFill>
              <a:sym typeface="WP MathA" panose="05010101010101010101" pitchFamily="2" charset="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FF63F2C-809F-39C7-7AB4-F14B57B6E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4116"/>
            <a:ext cx="8229600" cy="672354"/>
          </a:xfrm>
        </p:spPr>
        <p:txBody>
          <a:bodyPr/>
          <a:lstStyle/>
          <a:p>
            <a:r>
              <a:rPr lang="de-AT" noProof="0"/>
              <a:t>Adjunktsinseln</a:t>
            </a:r>
            <a:endParaRPr lang="de-AT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D7C613-D90F-F152-170D-7BD5A74AE3CF}"/>
              </a:ext>
            </a:extLst>
          </p:cNvPr>
          <p:cNvSpPr/>
          <p:nvPr/>
        </p:nvSpPr>
        <p:spPr>
          <a:xfrm>
            <a:off x="3277526" y="1905000"/>
            <a:ext cx="55616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en-US" sz="2000"/>
              <a:t>(Peter mochte den Film) </a:t>
            </a:r>
            <a:br>
              <a:rPr lang="en-US" sz="2000"/>
            </a:br>
            <a:r>
              <a:rPr lang="en-US" sz="2000"/>
              <a:t>*</a:t>
            </a:r>
            <a:r>
              <a:rPr lang="de-AT" sz="2000">
                <a:solidFill>
                  <a:srgbClr val="FF0000"/>
                </a:solidFill>
              </a:rPr>
              <a:t>den</a:t>
            </a:r>
            <a:r>
              <a:rPr lang="de-AT" sz="2000" baseline="-25000">
                <a:solidFill>
                  <a:srgbClr val="FF0000"/>
                </a:solidFill>
              </a:rPr>
              <a:t>1 </a:t>
            </a:r>
            <a:r>
              <a:rPr lang="en-US" sz="2000"/>
              <a:t>er das Buch gelesen hatte [</a:t>
            </a:r>
            <a:r>
              <a:rPr lang="en-US" sz="2000" baseline="-25000"/>
              <a:t>CP </a:t>
            </a:r>
            <a:r>
              <a:rPr lang="en-US" sz="2000"/>
              <a:t>bevor er </a:t>
            </a:r>
            <a:r>
              <a:rPr lang="de-AT" sz="2000">
                <a:solidFill>
                  <a:srgbClr val="FF0000"/>
                </a:solidFill>
              </a:rPr>
              <a:t>t</a:t>
            </a:r>
            <a:r>
              <a:rPr lang="de-AT" sz="2000" baseline="-25000">
                <a:solidFill>
                  <a:srgbClr val="FF0000"/>
                </a:solidFill>
              </a:rPr>
              <a:t>1</a:t>
            </a:r>
            <a:r>
              <a:rPr lang="de-AT" sz="2000">
                <a:solidFill>
                  <a:srgbClr val="0066FF"/>
                </a:solidFill>
              </a:rPr>
              <a:t> </a:t>
            </a:r>
            <a:r>
              <a:rPr lang="en-US" sz="2000"/>
              <a:t>sah]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D352BA1-5275-C80F-BB2B-74A6D48D8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DGB 41 Spracherwerb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5DEB4F4-9398-DA73-05C2-F0BD7F4E8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5673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0119-5360-1905-47C5-B2651AB9A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8C912-2849-E6C7-EC4A-18425DD97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578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Semantisch führen Relativsätze zu Mengenabstraktion: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Abstraktion: Bildung einer Menge durch Sammlung aller Individuen, die die Bedingungen des Abstrakts erfüllen</a:t>
            </a:r>
          </a:p>
          <a:p>
            <a:pPr>
              <a:spcBef>
                <a:spcPts val="1200"/>
              </a:spcBef>
            </a:pPr>
            <a:r>
              <a:rPr lang="de-DE"/>
              <a:t>(1)		a.	Maria liest das Buch			</a:t>
            </a:r>
            <a:r>
              <a:rPr lang="de-DE" sz="2200"/>
              <a:t>Satzbedeutung (0 oder 1)</a:t>
            </a:r>
          </a:p>
          <a:p>
            <a:pPr>
              <a:spcBef>
                <a:spcPts val="1200"/>
              </a:spcBef>
            </a:pPr>
            <a:r>
              <a:rPr lang="de-DE"/>
              <a:t>		b.	(das Buch) das Maria liest		</a:t>
            </a:r>
            <a:r>
              <a:rPr lang="de-DE" sz="2200"/>
              <a:t>Menge von Individuen</a:t>
            </a:r>
            <a:r>
              <a:rPr lang="de-DE"/>
              <a:t>				„die Menge aller x, die Maria liest“</a:t>
            </a:r>
          </a:p>
          <a:p>
            <a:pPr>
              <a:spcBef>
                <a:spcPts val="1200"/>
              </a:spcBef>
            </a:pPr>
            <a:r>
              <a:rPr lang="de-DE" b="1" i="1"/>
              <a:t>Frage</a:t>
            </a:r>
            <a:r>
              <a:rPr lang="de-DE"/>
              <a:t>: Warum „Menge von Individuen“, und nicht „Menge von Büchern“?</a:t>
            </a:r>
          </a:p>
          <a:p>
            <a:pPr>
              <a:spcBef>
                <a:spcPts val="1200"/>
              </a:spcBef>
            </a:pPr>
            <a:r>
              <a:rPr lang="de-DE" b="1"/>
              <a:t>Antwort</a:t>
            </a:r>
            <a:r>
              <a:rPr lang="de-DE"/>
              <a:t>: Das Hauptnomen, und nicht der Relativsatz, legt fest, um welche Individuen es sich handelt:</a:t>
            </a:r>
          </a:p>
          <a:p>
            <a:pPr>
              <a:spcBef>
                <a:spcPts val="1200"/>
              </a:spcBef>
            </a:pPr>
            <a:r>
              <a:rPr lang="de-DE"/>
              <a:t>(2)		a.	(das Buch) das Maria liest	</a:t>
            </a:r>
          </a:p>
          <a:p>
            <a:pPr>
              <a:spcBef>
                <a:spcPts val="400"/>
              </a:spcBef>
            </a:pPr>
            <a:r>
              <a:rPr lang="de-DE"/>
              <a:t>		b.	(das Gedicht) das Maria liest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23098-5352-AD48-2A56-7B2318DF1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2E1C0-23E3-EFE1-89CA-21367188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232165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391D5-ADC6-FE05-6140-20C66FF19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6A96B-D4DA-A369-752C-D3333240B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037AA-E494-C266-F7DC-17FF7A08C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578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Semantisch führen Relativsätze zu Mengenabstraktion:</a:t>
            </a:r>
          </a:p>
          <a:p>
            <a:pPr>
              <a:spcBef>
                <a:spcPts val="1200"/>
              </a:spcBef>
            </a:pPr>
            <a:r>
              <a:rPr lang="de-DE"/>
              <a:t>(1)		a.	(das Buch) das Maria liest		</a:t>
            </a:r>
            <a:r>
              <a:rPr lang="de-DE" sz="2200"/>
              <a:t>Menge von Individuen</a:t>
            </a:r>
            <a:r>
              <a:rPr lang="de-DE"/>
              <a:t>			b.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de-DE">
                <a:solidFill>
                  <a:prstClr val="black"/>
                </a:solidFill>
              </a:rPr>
              <a:t>x|Maria liest x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b="0" i="0" u="none" strike="noStrike" baseline="0"/>
              <a:t>Eine allgemeine Regel für</a:t>
            </a:r>
            <a:r>
              <a:rPr lang="de-DE" b="0" i="0" u="none" strike="noStrike"/>
              <a:t> die Bildung von Relativsätzen: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/>
              <a:t>Beispielderivation (</a:t>
            </a:r>
            <a:r>
              <a:rPr lang="en-US">
                <a:solidFill>
                  <a:prstClr val="black"/>
                </a:solidFill>
              </a:rPr>
              <a:t>	die Variable x hat den Wert 2):</a:t>
            </a:r>
            <a:endParaRPr lang="de-DE"/>
          </a:p>
          <a:p>
            <a:pPr>
              <a:spcBef>
                <a:spcPts val="1200"/>
              </a:spcBef>
            </a:pPr>
            <a:r>
              <a:rPr lang="en-US">
                <a:solidFill>
                  <a:prstClr val="black"/>
                </a:solidFill>
              </a:rPr>
              <a:t>(2)		a.	(die Hund) [</a:t>
            </a:r>
            <a:r>
              <a:rPr lang="el-GR" baseline="-25000">
                <a:solidFill>
                  <a:prstClr val="black"/>
                </a:solidFill>
              </a:rPr>
              <a:t>α</a:t>
            </a:r>
            <a:r>
              <a:rPr lang="en-US" baseline="-25000">
                <a:solidFill>
                  <a:prstClr val="black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der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[</a:t>
            </a:r>
            <a:r>
              <a:rPr lang="el-GR" baseline="-25000">
                <a:solidFill>
                  <a:prstClr val="black"/>
                </a:solidFill>
              </a:rPr>
              <a:t>β</a:t>
            </a:r>
            <a:r>
              <a:rPr lang="el-GR">
                <a:solidFill>
                  <a:prstClr val="black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 t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Peter biss]]</a:t>
            </a:r>
          </a:p>
          <a:p>
            <a:pPr>
              <a:spcBef>
                <a:spcPts val="400"/>
              </a:spcBef>
            </a:pPr>
            <a:r>
              <a:rPr lang="en-US">
                <a:solidFill>
                  <a:prstClr val="black"/>
                </a:solidFill>
              </a:rPr>
              <a:t>		b.	[</a:t>
            </a:r>
            <a:r>
              <a:rPr lang="el-GR" baseline="-25000">
                <a:solidFill>
                  <a:prstClr val="black"/>
                </a:solidFill>
              </a:rPr>
              <a:t>α</a:t>
            </a:r>
            <a:r>
              <a:rPr lang="en-US" baseline="-25000">
                <a:solidFill>
                  <a:prstClr val="black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der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[</a:t>
            </a:r>
            <a:r>
              <a:rPr lang="el-GR" baseline="-25000">
                <a:solidFill>
                  <a:prstClr val="black"/>
                </a:solidFill>
              </a:rPr>
              <a:t>β</a:t>
            </a:r>
            <a:r>
              <a:rPr lang="el-GR">
                <a:solidFill>
                  <a:prstClr val="black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t</a:t>
            </a:r>
            <a:r>
              <a:rPr lang="en-US" baseline="-25000">
                <a:solidFill>
                  <a:prstClr val="black"/>
                </a:solidFill>
              </a:rPr>
              <a:t>2 </a:t>
            </a:r>
            <a:r>
              <a:rPr lang="en-US">
                <a:solidFill>
                  <a:prstClr val="black"/>
                </a:solidFill>
              </a:rPr>
              <a:t>Peter biss]]		=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en-US">
                <a:solidFill>
                  <a:prstClr val="black"/>
                </a:solidFill>
              </a:rPr>
              <a:t>2</a:t>
            </a:r>
            <a:r>
              <a:rPr lang="de-DE">
                <a:solidFill>
                  <a:prstClr val="black"/>
                </a:solidFill>
              </a:rPr>
              <a:t>|2 biss Peter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>
                <a:solidFill>
                  <a:prstClr val="black"/>
                </a:solidFill>
              </a:rPr>
              <a:t>		c.									=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en-US">
                <a:solidFill>
                  <a:prstClr val="black"/>
                </a:solidFill>
              </a:rPr>
              <a:t>x</a:t>
            </a:r>
            <a:r>
              <a:rPr lang="de-DE">
                <a:solidFill>
                  <a:prstClr val="black"/>
                </a:solidFill>
              </a:rPr>
              <a:t>|x biss Peter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D7C2A-CB78-B4AB-1A65-A4795997B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0E91B-9EA4-DD3F-EC19-FD6EB2FE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2F76791F-6D7F-760F-33CC-10488588409B}"/>
              </a:ext>
            </a:extLst>
          </p:cNvPr>
          <p:cNvSpPr txBox="1">
            <a:spLocks/>
          </p:cNvSpPr>
          <p:nvPr/>
        </p:nvSpPr>
        <p:spPr>
          <a:xfrm>
            <a:off x="304800" y="2910800"/>
            <a:ext cx="8458199" cy="1356400"/>
          </a:xfrm>
          <a:prstGeom prst="roundRect">
            <a:avLst/>
          </a:prstGeom>
          <a:solidFill>
            <a:srgbClr val="EEB500">
              <a:alpha val="89804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457200">
              <a:tabLst/>
            </a:pPr>
            <a:r>
              <a:rPr lang="de-DE" b="1">
                <a:solidFill>
                  <a:prstClr val="black"/>
                </a:solidFill>
                <a:sym typeface="WP MathA" panose="05010101010101010101" pitchFamily="2" charset="2"/>
              </a:rPr>
              <a:t>REL. Relativsatzregel</a:t>
            </a:r>
            <a:endParaRPr lang="de-DE">
              <a:solidFill>
                <a:prstClr val="black"/>
              </a:solidFill>
              <a:sym typeface="WP MathA" panose="05010101010101010101" pitchFamily="2" charset="2"/>
            </a:endParaRPr>
          </a:p>
          <a:p>
            <a:pPr marL="0" lvl="0" indent="0" defTabSz="457200">
              <a:tabLst/>
            </a:pPr>
            <a: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  <a:t>Für jeden Knoten 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α </a:t>
            </a:r>
            <a: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  <a:t>der Form [</a:t>
            </a:r>
            <a:r>
              <a:rPr lang="el-GR" baseline="-250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Relativpronomen</a:t>
            </a:r>
            <a:r>
              <a:rPr lang="en-US" baseline="-25000">
                <a:solidFill>
                  <a:prstClr val="black"/>
                </a:solidFill>
                <a:sym typeface="WP MathA" panose="05010101010101010101" pitchFamily="2" charset="2"/>
              </a:rPr>
              <a:t>x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 [</a:t>
            </a:r>
            <a:r>
              <a:rPr lang="el-GR" baseline="-2500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… t</a:t>
            </a:r>
            <a:r>
              <a:rPr lang="en-US" baseline="-25000">
                <a:solidFill>
                  <a:prstClr val="black"/>
                </a:solidFill>
                <a:sym typeface="WP MathA" panose="05010101010101010101" pitchFamily="2" charset="2"/>
              </a:rPr>
              <a:t>x 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…]] </a:t>
            </a:r>
            <a: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  <a:t>gilt:</a:t>
            </a:r>
            <a:b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  <a:t>	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  <a:t>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 = {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x</a:t>
            </a:r>
            <a:r>
              <a:rPr lang="de-DE">
                <a:solidFill>
                  <a:prstClr val="black"/>
                </a:solidFill>
                <a:sym typeface="WP MathA" panose="05010101010101010101" pitchFamily="2" charset="2"/>
              </a:rPr>
              <a:t>|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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</a:t>
            </a:r>
            <a:r>
              <a:rPr lang="el-GR">
                <a:solidFill>
                  <a:prstClr val="black"/>
                </a:solidFill>
                <a:sym typeface="WP MathA" panose="05010101010101010101" pitchFamily="2" charset="2"/>
              </a:rPr>
              <a:t>}</a:t>
            </a:r>
            <a:r>
              <a:rPr lang="en-US">
                <a:solidFill>
                  <a:prstClr val="black"/>
                </a:solidFill>
                <a:sym typeface="WP MathA" panose="05010101010101010101" pitchFamily="2" charset="2"/>
              </a:rPr>
              <a:t>			                              </a:t>
            </a:r>
            <a:r>
              <a:rPr lang="en-US" sz="2000">
                <a:solidFill>
                  <a:prstClr val="black"/>
                </a:solidFill>
                <a:sym typeface="WP MathA" panose="05010101010101010101" pitchFamily="2" charset="2"/>
              </a:rPr>
              <a:t>(wobei x der Index ist)</a:t>
            </a:r>
            <a:endParaRPr lang="de-DE">
              <a:solidFill>
                <a:prstClr val="black"/>
              </a:solidFill>
              <a:sym typeface="WP MathA" panose="05010101010101010101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29772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73F5D-1A55-7A8C-8351-42FE79176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CD97-5D31-D6AB-5D3F-D6AC182F9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Alphabetische Varianten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5ED7A-30F2-3C9D-30C4-EA7A69286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058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b="1" i="1"/>
              <a:t>Frage</a:t>
            </a:r>
            <a:r>
              <a:rPr lang="de-DE"/>
              <a:t>. Warum gilt die Äquivalenz zwischen (1)b und (1)c? Die Variable hat doch unterschiedliche Namen („2“ vs. „x“)!</a:t>
            </a:r>
          </a:p>
          <a:p>
            <a:pPr>
              <a:spcBef>
                <a:spcPts val="1200"/>
              </a:spcBef>
            </a:pPr>
            <a:r>
              <a:rPr lang="en-US">
                <a:solidFill>
                  <a:prstClr val="black"/>
                </a:solidFill>
              </a:rPr>
              <a:t>(1)		a.	die Hund, der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t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Peter biss</a:t>
            </a:r>
          </a:p>
          <a:p>
            <a:r>
              <a:rPr lang="en-US">
                <a:solidFill>
                  <a:prstClr val="black"/>
                </a:solidFill>
              </a:rPr>
              <a:t>		b.	der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t</a:t>
            </a:r>
            <a:r>
              <a:rPr lang="en-US" baseline="-25000">
                <a:solidFill>
                  <a:prstClr val="black"/>
                </a:solidFill>
              </a:rPr>
              <a:t>2 </a:t>
            </a:r>
            <a:r>
              <a:rPr lang="en-US">
                <a:solidFill>
                  <a:prstClr val="black"/>
                </a:solidFill>
              </a:rPr>
              <a:t>Peter biss		=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en-US">
                <a:solidFill>
                  <a:prstClr val="black"/>
                </a:solidFill>
              </a:rPr>
              <a:t>2</a:t>
            </a:r>
            <a:r>
              <a:rPr lang="de-DE">
                <a:solidFill>
                  <a:prstClr val="black"/>
                </a:solidFill>
              </a:rPr>
              <a:t>|</a:t>
            </a:r>
            <a:r>
              <a:rPr lang="de-DE">
                <a:solidFill>
                  <a:srgbClr val="FF0000"/>
                </a:solidFill>
              </a:rPr>
              <a:t>2 </a:t>
            </a:r>
            <a:r>
              <a:rPr lang="de-DE">
                <a:solidFill>
                  <a:prstClr val="black"/>
                </a:solidFill>
              </a:rPr>
              <a:t>biss Peter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  <a:p>
            <a:r>
              <a:rPr lang="en-US">
                <a:solidFill>
                  <a:prstClr val="black"/>
                </a:solidFill>
              </a:rPr>
              <a:t>		c.							=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en-US">
                <a:solidFill>
                  <a:prstClr val="black"/>
                </a:solidFill>
              </a:rPr>
              <a:t>x</a:t>
            </a:r>
            <a:r>
              <a:rPr lang="de-DE">
                <a:solidFill>
                  <a:prstClr val="black"/>
                </a:solidFill>
              </a:rPr>
              <a:t>|</a:t>
            </a:r>
            <a:r>
              <a:rPr lang="de-DE">
                <a:solidFill>
                  <a:srgbClr val="FF0000"/>
                </a:solidFill>
              </a:rPr>
              <a:t>x</a:t>
            </a:r>
            <a:r>
              <a:rPr lang="de-DE">
                <a:solidFill>
                  <a:prstClr val="black"/>
                </a:solidFill>
              </a:rPr>
              <a:t> biss Peter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Der Name einer gebundenen Variable kann </a:t>
            </a:r>
            <a:r>
              <a:rPr lang="de-DE" b="1"/>
              <a:t>verändert </a:t>
            </a:r>
            <a:r>
              <a:rPr lang="de-DE"/>
              <a:t>werden, sofern </a:t>
            </a:r>
            <a:r>
              <a:rPr lang="de-DE" b="1"/>
              <a:t>alle</a:t>
            </a:r>
            <a:r>
              <a:rPr lang="de-DE"/>
              <a:t> Variablen mit gleichem</a:t>
            </a:r>
            <a:r>
              <a:rPr lang="de-DE" b="1"/>
              <a:t> </a:t>
            </a:r>
            <a:r>
              <a:rPr lang="de-DE"/>
              <a:t>Namen verändert werden. 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de-DE"/>
              <a:t>Diese Operation produziert </a:t>
            </a:r>
            <a:r>
              <a:rPr lang="de-DE" b="1"/>
              <a:t>alphabetische Varianten</a:t>
            </a:r>
            <a:r>
              <a:rPr lang="de-DE"/>
              <a:t>.</a:t>
            </a:r>
          </a:p>
          <a:p>
            <a:pPr>
              <a:spcBef>
                <a:spcPts val="1200"/>
              </a:spcBef>
            </a:pPr>
            <a:r>
              <a:rPr lang="de-DE" i="1"/>
              <a:t>Beispiel</a:t>
            </a:r>
            <a:r>
              <a:rPr lang="de-DE"/>
              <a:t>: Alle Formeln in (2) </a:t>
            </a:r>
            <a:r>
              <a:rPr lang="en-US"/>
              <a:t>bedeuten das selbe/</a:t>
            </a:r>
            <a:r>
              <a:rPr lang="de-DE"/>
              <a:t>sind synonym!</a:t>
            </a:r>
          </a:p>
          <a:p>
            <a:pPr>
              <a:spcBef>
                <a:spcPts val="800"/>
              </a:spcBef>
            </a:pPr>
            <a:r>
              <a:rPr lang="de-DE"/>
              <a:t>(2)		a.	f(x) 	=	x + 5 		</a:t>
            </a:r>
          </a:p>
          <a:p>
            <a:pPr>
              <a:spcBef>
                <a:spcPts val="0"/>
              </a:spcBef>
            </a:pPr>
            <a:r>
              <a:rPr lang="de-DE"/>
              <a:t>		b.	f(z) 	=	z + 5</a:t>
            </a:r>
          </a:p>
          <a:p>
            <a:pPr>
              <a:spcBef>
                <a:spcPts val="0"/>
              </a:spcBef>
            </a:pPr>
            <a:r>
              <a:rPr lang="de-DE"/>
              <a:t>		c.	f(</a:t>
            </a:r>
            <a:r>
              <a:rPr lang="el-GR"/>
              <a:t>α</a:t>
            </a:r>
            <a:r>
              <a:rPr lang="de-DE"/>
              <a:t>) 	=</a:t>
            </a:r>
            <a:r>
              <a:rPr lang="el-GR"/>
              <a:t>	α </a:t>
            </a:r>
            <a:r>
              <a:rPr lang="de-DE"/>
              <a:t>+ 5</a:t>
            </a:r>
          </a:p>
          <a:p>
            <a:pPr>
              <a:spcBef>
                <a:spcPts val="0"/>
              </a:spcBef>
            </a:pPr>
            <a:r>
              <a:rPr lang="de-DE">
                <a:latin typeface="+mj-lt"/>
              </a:rPr>
              <a:t>		d.	f(</a:t>
            </a:r>
            <a:r>
              <a:rPr lang="de-DE">
                <a:latin typeface="+mj-lt"/>
                <a:ea typeface="Segoe UI Symbol" panose="020B0502040204020203" pitchFamily="34" charset="0"/>
              </a:rPr>
              <a:t>⚽</a:t>
            </a:r>
            <a:r>
              <a:rPr lang="de-DE">
                <a:latin typeface="+mj-lt"/>
              </a:rPr>
              <a:t>) 	=	</a:t>
            </a:r>
            <a:r>
              <a:rPr lang="de-DE">
                <a:latin typeface="+mj-lt"/>
                <a:ea typeface="Segoe UI Symbol" panose="020B0502040204020203" pitchFamily="34" charset="0"/>
              </a:rPr>
              <a:t>⚽ </a:t>
            </a:r>
            <a:r>
              <a:rPr lang="de-DE">
                <a:latin typeface="+mj-lt"/>
              </a:rPr>
              <a:t>+ 5	(auch </a:t>
            </a:r>
            <a:r>
              <a:rPr lang="de-DE">
                <a:latin typeface="+mj-lt"/>
                <a:ea typeface="Segoe UI Symbol" panose="020B0502040204020203" pitchFamily="34" charset="0"/>
              </a:rPr>
              <a:t>⚽ kann ein Name sein!)</a:t>
            </a:r>
            <a:endParaRPr lang="de-DE">
              <a:latin typeface="+mj-lt"/>
            </a:endParaRPr>
          </a:p>
          <a:p>
            <a:endParaRPr lang="en-US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de-DE" i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8ED8D-C6B2-4079-5C68-19CC168B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4E0B4-34CF-24D9-EE16-78C5E0B3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91162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30694-A8A8-8D57-4505-51B20908E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Alphabetische Varianten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3E78D-613B-4129-342E-118882376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de-DE" b="1"/>
              <a:t>Alphabetische Varianz. </a:t>
            </a:r>
            <a:r>
              <a:rPr lang="de-DE"/>
              <a:t>Der Name einer gebundenen Variable kann verändert werden, sofern alle Variablen mit gleichem Namen verändert werden.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In (1)b/c sind </a:t>
            </a:r>
            <a:r>
              <a:rPr lang="de-DE">
                <a:solidFill>
                  <a:srgbClr val="FF0000"/>
                </a:solidFill>
              </a:rPr>
              <a:t>2</a:t>
            </a:r>
            <a:r>
              <a:rPr lang="de-DE"/>
              <a:t> und </a:t>
            </a:r>
            <a:r>
              <a:rPr lang="de-DE">
                <a:solidFill>
                  <a:srgbClr val="FF0000"/>
                </a:solidFill>
              </a:rPr>
              <a:t>x </a:t>
            </a:r>
            <a:r>
              <a:rPr lang="de-DE"/>
              <a:t>gebundene Variablen.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In (1c) werden alle Variablen mit Namen „2“ durch Variblen mit Namen „x“ ersetzt </a:t>
            </a:r>
            <a:r>
              <a:rPr lang="de-DE">
                <a:latin typeface="+mj-lt"/>
                <a:ea typeface="Segoe UI Symbol" panose="020B0502040204020203" pitchFamily="34" charset="0"/>
              </a:rPr>
              <a:t>➜ die Formeln sind daher äquivalent!</a:t>
            </a:r>
          </a:p>
          <a:p>
            <a:pPr>
              <a:spcBef>
                <a:spcPts val="1200"/>
              </a:spcBef>
            </a:pPr>
            <a:r>
              <a:rPr lang="en-US">
                <a:solidFill>
                  <a:prstClr val="black"/>
                </a:solidFill>
              </a:rPr>
              <a:t>(1)		a.	die Hund, der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t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Peter biss</a:t>
            </a:r>
          </a:p>
          <a:p>
            <a:r>
              <a:rPr lang="en-US">
                <a:solidFill>
                  <a:prstClr val="black"/>
                </a:solidFill>
              </a:rPr>
              <a:t>		b.	der</a:t>
            </a:r>
            <a:r>
              <a:rPr lang="en-US" baseline="-25000">
                <a:solidFill>
                  <a:prstClr val="black"/>
                </a:solidFill>
              </a:rPr>
              <a:t>2</a:t>
            </a:r>
            <a:r>
              <a:rPr lang="en-US">
                <a:solidFill>
                  <a:prstClr val="black"/>
                </a:solidFill>
              </a:rPr>
              <a:t> t</a:t>
            </a:r>
            <a:r>
              <a:rPr lang="en-US" baseline="-25000">
                <a:solidFill>
                  <a:prstClr val="black"/>
                </a:solidFill>
              </a:rPr>
              <a:t>2 </a:t>
            </a:r>
            <a:r>
              <a:rPr lang="en-US">
                <a:solidFill>
                  <a:prstClr val="black"/>
                </a:solidFill>
              </a:rPr>
              <a:t>Peter biss		=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en-US">
                <a:solidFill>
                  <a:prstClr val="black"/>
                </a:solidFill>
              </a:rPr>
              <a:t>2</a:t>
            </a:r>
            <a:r>
              <a:rPr lang="de-DE">
                <a:solidFill>
                  <a:prstClr val="black"/>
                </a:solidFill>
              </a:rPr>
              <a:t>|</a:t>
            </a:r>
            <a:r>
              <a:rPr lang="de-DE">
                <a:solidFill>
                  <a:srgbClr val="FF0000"/>
                </a:solidFill>
              </a:rPr>
              <a:t>2 </a:t>
            </a:r>
            <a:r>
              <a:rPr lang="de-DE">
                <a:solidFill>
                  <a:prstClr val="black"/>
                </a:solidFill>
              </a:rPr>
              <a:t>biss Peter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  <a:p>
            <a:r>
              <a:rPr lang="en-US">
                <a:solidFill>
                  <a:prstClr val="black"/>
                </a:solidFill>
              </a:rPr>
              <a:t>		c.							=	</a:t>
            </a:r>
            <a:r>
              <a:rPr lang="el-GR">
                <a:solidFill>
                  <a:prstClr val="black"/>
                </a:solidFill>
              </a:rPr>
              <a:t>{</a:t>
            </a:r>
            <a:r>
              <a:rPr lang="en-US">
                <a:solidFill>
                  <a:prstClr val="black"/>
                </a:solidFill>
              </a:rPr>
              <a:t>x</a:t>
            </a:r>
            <a:r>
              <a:rPr lang="de-DE">
                <a:solidFill>
                  <a:prstClr val="black"/>
                </a:solidFill>
              </a:rPr>
              <a:t>|</a:t>
            </a:r>
            <a:r>
              <a:rPr lang="de-DE">
                <a:solidFill>
                  <a:srgbClr val="FF0000"/>
                </a:solidFill>
              </a:rPr>
              <a:t>x</a:t>
            </a:r>
            <a:r>
              <a:rPr lang="de-DE">
                <a:solidFill>
                  <a:prstClr val="black"/>
                </a:solidFill>
              </a:rPr>
              <a:t> biss Peter</a:t>
            </a:r>
            <a:r>
              <a:rPr lang="el-GR">
                <a:solidFill>
                  <a:prstClr val="black"/>
                </a:solidFill>
              </a:rPr>
              <a:t>}</a:t>
            </a:r>
            <a:endParaRPr lang="en-US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i="1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r>
              <a:rPr lang="en-US" i="1">
                <a:solidFill>
                  <a:prstClr val="black"/>
                </a:solidFill>
              </a:rPr>
              <a:t>Übung</a:t>
            </a:r>
            <a:r>
              <a:rPr lang="en-US">
                <a:solidFill>
                  <a:prstClr val="black"/>
                </a:solidFill>
              </a:rPr>
              <a:t>: Wenden Sie die Relativsatzregel auf (2) an. Behandeln Sie “ihre</a:t>
            </a:r>
            <a:r>
              <a:rPr lang="en-US" baseline="-25000">
                <a:solidFill>
                  <a:prstClr val="black"/>
                </a:solidFill>
              </a:rPr>
              <a:t>1</a:t>
            </a:r>
            <a:r>
              <a:rPr lang="en-US">
                <a:solidFill>
                  <a:prstClr val="black"/>
                </a:solidFill>
              </a:rPr>
              <a:t> Mutter t</a:t>
            </a:r>
            <a:r>
              <a:rPr lang="en-US" baseline="-25000">
                <a:solidFill>
                  <a:prstClr val="black"/>
                </a:solidFill>
              </a:rPr>
              <a:t>1</a:t>
            </a:r>
            <a:r>
              <a:rPr lang="en-US">
                <a:solidFill>
                  <a:prstClr val="black"/>
                </a:solidFill>
              </a:rPr>
              <a:t> einlud” als eine Einheit. </a:t>
            </a:r>
          </a:p>
          <a:p>
            <a:pPr>
              <a:spcBef>
                <a:spcPts val="1200"/>
              </a:spcBef>
            </a:pPr>
            <a:r>
              <a:rPr lang="en-US">
                <a:solidFill>
                  <a:prstClr val="black"/>
                </a:solidFill>
              </a:rPr>
              <a:t>(2)		die Frau, die</a:t>
            </a:r>
            <a:r>
              <a:rPr lang="en-US" baseline="-25000">
                <a:solidFill>
                  <a:prstClr val="black"/>
                </a:solidFill>
              </a:rPr>
              <a:t>1</a:t>
            </a:r>
            <a:r>
              <a:rPr lang="en-US">
                <a:solidFill>
                  <a:prstClr val="black"/>
                </a:solidFill>
              </a:rPr>
              <a:t> ihre</a:t>
            </a:r>
            <a:r>
              <a:rPr lang="en-US" baseline="-25000">
                <a:solidFill>
                  <a:prstClr val="black"/>
                </a:solidFill>
              </a:rPr>
              <a:t>1</a:t>
            </a:r>
            <a:r>
              <a:rPr lang="en-US">
                <a:solidFill>
                  <a:prstClr val="black"/>
                </a:solidFill>
              </a:rPr>
              <a:t> Mutter t</a:t>
            </a:r>
            <a:r>
              <a:rPr lang="en-US" baseline="-25000">
                <a:solidFill>
                  <a:prstClr val="black"/>
                </a:solidFill>
              </a:rPr>
              <a:t>1</a:t>
            </a:r>
            <a:r>
              <a:rPr lang="en-US">
                <a:solidFill>
                  <a:prstClr val="black"/>
                </a:solidFill>
              </a:rPr>
              <a:t> einlud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DE">
              <a:latin typeface="+mj-lt"/>
              <a:ea typeface="Segoe UI Symbol" panose="020B0502040204020203" pitchFamily="34" charset="0"/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>
              <a:spcBef>
                <a:spcPts val="0"/>
              </a:spcBef>
            </a:pPr>
            <a:endParaRPr lang="de-DE"/>
          </a:p>
          <a:p>
            <a:pPr>
              <a:spcBef>
                <a:spcPts val="0"/>
              </a:spcBef>
            </a:pP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DB96D-884E-DD07-A0DF-B7E017487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639D42-35AE-A1C0-788A-A0111858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57084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B0C57-A03A-E08C-986A-7A85BA23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Arten von Relativsätzen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D7505-1591-8DD0-F930-DCE835F65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Es gibt unterschiedliche Arten von Relativsätzen:</a:t>
            </a:r>
          </a:p>
          <a:p>
            <a:pPr>
              <a:spcBef>
                <a:spcPts val="1200"/>
              </a:spcBef>
            </a:pPr>
            <a:r>
              <a:rPr lang="en-US" b="1"/>
              <a:t>A.</a:t>
            </a: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Restriktive </a:t>
            </a:r>
            <a:r>
              <a:rPr lang="en-US"/>
              <a:t>Relativsätze: der Relativsatz schränkt die </a:t>
            </a:r>
            <a:br>
              <a:rPr lang="en-US"/>
            </a:br>
            <a:r>
              <a:rPr lang="en-US"/>
              <a:t> 	Bedeutung des Haupnomens ein</a:t>
            </a:r>
          </a:p>
          <a:p>
            <a:pPr>
              <a:spcBef>
                <a:spcPts val="1200"/>
              </a:spcBef>
            </a:pPr>
            <a:r>
              <a:rPr lang="en-US"/>
              <a:t>(1)		Keiner, den ich gestern getroffen habe, war fröhlich</a:t>
            </a:r>
          </a:p>
          <a:p>
            <a:pPr>
              <a:spcBef>
                <a:spcPts val="2000"/>
              </a:spcBef>
            </a:pPr>
            <a:r>
              <a:rPr lang="en-US" b="1"/>
              <a:t>B.</a:t>
            </a:r>
            <a:r>
              <a:rPr lang="en-US"/>
              <a:t> 	</a:t>
            </a:r>
            <a:r>
              <a:rPr lang="en-US">
                <a:solidFill>
                  <a:srgbClr val="00B050"/>
                </a:solidFill>
              </a:rPr>
              <a:t>Appositive/nicht-restriktive </a:t>
            </a:r>
            <a:r>
              <a:rPr lang="en-US"/>
              <a:t>Relativsätze:</a:t>
            </a:r>
          </a:p>
          <a:p>
            <a:pPr>
              <a:spcBef>
                <a:spcPts val="1200"/>
              </a:spcBef>
            </a:pPr>
            <a:r>
              <a:rPr lang="en-US"/>
              <a:t>(2)		a.	Maria, die ich gestern getroffen habe, ist fröhlich.</a:t>
            </a:r>
          </a:p>
          <a:p>
            <a:r>
              <a:rPr lang="en-US"/>
              <a:t>		b.	Maria ist fröhlich. Ich habe Maria gestern getroffen. 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/>
              <a:t>(3) ist ambig zwischen einer </a:t>
            </a:r>
            <a:r>
              <a:rPr lang="en-US">
                <a:solidFill>
                  <a:srgbClr val="FF0000"/>
                </a:solidFill>
              </a:rPr>
              <a:t>restriktiven</a:t>
            </a:r>
            <a:r>
              <a:rPr lang="en-US"/>
              <a:t> und einer </a:t>
            </a:r>
            <a:r>
              <a:rPr lang="en-US">
                <a:solidFill>
                  <a:srgbClr val="00B050"/>
                </a:solidFill>
              </a:rPr>
              <a:t>appositiven </a:t>
            </a:r>
            <a:r>
              <a:rPr lang="en-US"/>
              <a:t>Lesung:</a:t>
            </a:r>
          </a:p>
          <a:p>
            <a:pPr>
              <a:spcBef>
                <a:spcPts val="1200"/>
              </a:spcBef>
            </a:pPr>
            <a:r>
              <a:rPr lang="en-US"/>
              <a:t>(3)		Die Frau, die ich gestern getroffen habe, war fröhlich.</a:t>
            </a:r>
          </a:p>
          <a:p>
            <a:r>
              <a:rPr lang="en-US"/>
              <a:t> 	</a:t>
            </a:r>
          </a:p>
          <a:p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75139-FC38-DF44-EA8B-CA204DE63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1D31F-2377-A16E-2294-CE539BDA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46175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7937B-C4F3-4C3C-7F71-E38BB4A74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6E64F-0F9C-6F9A-B669-757CC0FD3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Arten von Relativsätzen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9CB68-5ABD-B061-5D69-31D0282A3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b="1" dirty="0"/>
              <a:t>C.</a:t>
            </a: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Amount </a:t>
            </a:r>
            <a:r>
              <a:rPr lang="en-US" dirty="0" err="1"/>
              <a:t>Relativsätze</a:t>
            </a:r>
            <a:r>
              <a:rPr lang="en-US" dirty="0"/>
              <a:t> </a:t>
            </a:r>
            <a:r>
              <a:rPr lang="en-US" dirty="0" err="1"/>
              <a:t>schränken</a:t>
            </a:r>
            <a:r>
              <a:rPr lang="en-US" dirty="0"/>
              <a:t> die </a:t>
            </a:r>
            <a:r>
              <a:rPr lang="en-US" b="1" dirty="0"/>
              <a:t>Menge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b="1" dirty="0" err="1"/>
              <a:t>Anzahl</a:t>
            </a:r>
            <a:r>
              <a:rPr lang="en-US" dirty="0"/>
              <a:t> der 	Denotation des </a:t>
            </a:r>
            <a:r>
              <a:rPr lang="en-US" dirty="0" err="1"/>
              <a:t>Haupnomens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(1)		a.	</a:t>
            </a:r>
            <a:r>
              <a:rPr lang="en-US" dirty="0" err="1"/>
              <a:t>Griechenland</a:t>
            </a:r>
            <a:r>
              <a:rPr lang="en-US" dirty="0"/>
              <a:t> hat nicht die </a:t>
            </a:r>
            <a:r>
              <a:rPr lang="en-US" dirty="0" err="1"/>
              <a:t>Wälder</a:t>
            </a:r>
            <a:r>
              <a:rPr lang="en-US" dirty="0"/>
              <a:t>, die </a:t>
            </a:r>
            <a:r>
              <a:rPr lang="en-US" dirty="0" err="1"/>
              <a:t>Schweden</a:t>
            </a:r>
            <a:r>
              <a:rPr lang="en-US" dirty="0"/>
              <a:t> hat 			“</a:t>
            </a:r>
            <a:r>
              <a:rPr lang="en-US" dirty="0" err="1"/>
              <a:t>Griechenland</a:t>
            </a:r>
            <a:r>
              <a:rPr lang="en-US" dirty="0"/>
              <a:t> hat nicht die </a:t>
            </a:r>
            <a:r>
              <a:rPr lang="en-US" i="1" dirty="0" err="1"/>
              <a:t>Anzahl</a:t>
            </a:r>
            <a:r>
              <a:rPr lang="en-US" i="1" dirty="0"/>
              <a:t>/Menge von 					</a:t>
            </a:r>
            <a:r>
              <a:rPr lang="en-US" dirty="0" err="1"/>
              <a:t>Wäldern</a:t>
            </a:r>
            <a:r>
              <a:rPr lang="en-US" dirty="0"/>
              <a:t>, die </a:t>
            </a:r>
            <a:r>
              <a:rPr lang="en-US" dirty="0" err="1"/>
              <a:t>Schweden</a:t>
            </a:r>
            <a:r>
              <a:rPr lang="en-US" dirty="0"/>
              <a:t> hat” 	</a:t>
            </a:r>
          </a:p>
          <a:p>
            <a:pPr>
              <a:spcBef>
                <a:spcPts val="800"/>
              </a:spcBef>
            </a:pPr>
            <a:r>
              <a:rPr lang="en-US" dirty="0"/>
              <a:t>		b.	Wir </a:t>
            </a:r>
            <a:r>
              <a:rPr lang="en-US" dirty="0" err="1"/>
              <a:t>werden</a:t>
            </a:r>
            <a:r>
              <a:rPr lang="en-US" dirty="0"/>
              <a:t> Jahre </a:t>
            </a:r>
            <a:r>
              <a:rPr lang="en-US" dirty="0" err="1"/>
              <a:t>brauchen</a:t>
            </a:r>
            <a:r>
              <a:rPr lang="en-US" dirty="0"/>
              <a:t>, um den </a:t>
            </a:r>
            <a:r>
              <a:rPr lang="en-US" dirty="0" err="1"/>
              <a:t>Champagner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			</a:t>
            </a:r>
            <a:r>
              <a:rPr lang="en-US" dirty="0" err="1"/>
              <a:t>trinken</a:t>
            </a:r>
            <a:r>
              <a:rPr lang="en-US" dirty="0"/>
              <a:t>, den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gestern</a:t>
            </a:r>
            <a:r>
              <a:rPr lang="en-US" dirty="0"/>
              <a:t> </a:t>
            </a:r>
            <a:r>
              <a:rPr lang="en-US" dirty="0" err="1"/>
              <a:t>verschüttet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. </a:t>
            </a:r>
            <a:r>
              <a:rPr lang="en-US" sz="2000" dirty="0"/>
              <a:t>(Heim 1987)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D.</a:t>
            </a:r>
            <a:r>
              <a:rPr lang="en-US" dirty="0"/>
              <a:t> 	</a:t>
            </a:r>
            <a:r>
              <a:rPr lang="en-US" dirty="0">
                <a:solidFill>
                  <a:srgbClr val="00B050"/>
                </a:solidFill>
              </a:rPr>
              <a:t>Freie </a:t>
            </a:r>
            <a:r>
              <a:rPr lang="en-US" dirty="0" err="1"/>
              <a:t>Relativsätze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b="1" dirty="0" err="1"/>
              <a:t>kein</a:t>
            </a:r>
            <a:r>
              <a:rPr lang="en-US" b="1" dirty="0"/>
              <a:t> </a:t>
            </a:r>
            <a:r>
              <a:rPr lang="en-US" b="1" dirty="0" err="1"/>
              <a:t>Hauptnomen</a:t>
            </a:r>
            <a:r>
              <a:rPr lang="en-US" b="1" dirty="0"/>
              <a:t>/</a:t>
            </a:r>
            <a:r>
              <a:rPr lang="en-US" b="1" dirty="0" err="1"/>
              <a:t>keinen</a:t>
            </a:r>
            <a:r>
              <a:rPr lang="en-US" b="1" dirty="0"/>
              <a:t> Kopf</a:t>
            </a:r>
            <a:r>
              <a:rPr lang="en-US" dirty="0"/>
              <a:t>:</a:t>
            </a:r>
          </a:p>
          <a:p>
            <a:pPr>
              <a:spcBef>
                <a:spcPts val="1200"/>
              </a:spcBef>
            </a:pPr>
            <a:r>
              <a:rPr lang="en-US" dirty="0"/>
              <a:t>(2)		a.	Peter </a:t>
            </a:r>
            <a:r>
              <a:rPr lang="en-US" dirty="0" err="1"/>
              <a:t>weiss</a:t>
            </a:r>
            <a:r>
              <a:rPr lang="en-US" dirty="0"/>
              <a:t> nicht, was er tun </a:t>
            </a:r>
            <a:r>
              <a:rPr lang="en-US" dirty="0" err="1"/>
              <a:t>soll</a:t>
            </a:r>
            <a:r>
              <a:rPr lang="en-US" dirty="0"/>
              <a:t>.</a:t>
            </a:r>
          </a:p>
          <a:p>
            <a:r>
              <a:rPr lang="en-US" dirty="0"/>
              <a:t>		b.	</a:t>
            </a:r>
            <a:r>
              <a:rPr lang="en-US" dirty="0" err="1"/>
              <a:t>Wer</a:t>
            </a:r>
            <a:r>
              <a:rPr lang="en-US" dirty="0"/>
              <a:t> </a:t>
            </a:r>
            <a:r>
              <a:rPr lang="en-US" dirty="0" err="1"/>
              <a:t>helfen</a:t>
            </a:r>
            <a:r>
              <a:rPr lang="en-US" dirty="0"/>
              <a:t> will, </a:t>
            </a:r>
            <a:r>
              <a:rPr lang="en-US" dirty="0" err="1"/>
              <a:t>kann</a:t>
            </a:r>
            <a:r>
              <a:rPr lang="en-US" dirty="0"/>
              <a:t> </a:t>
            </a: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melden</a:t>
            </a:r>
            <a:r>
              <a:rPr lang="en-US" dirty="0"/>
              <a:t>. </a:t>
            </a:r>
          </a:p>
          <a:p>
            <a:r>
              <a:rPr lang="en-US" dirty="0"/>
              <a:t>		c.	Was ich nicht </a:t>
            </a:r>
            <a:r>
              <a:rPr lang="en-US" dirty="0" err="1"/>
              <a:t>weiss</a:t>
            </a:r>
            <a:r>
              <a:rPr lang="en-US" dirty="0"/>
              <a:t>, </a:t>
            </a:r>
            <a:r>
              <a:rPr lang="en-US" dirty="0" err="1"/>
              <a:t>macht</a:t>
            </a:r>
            <a:r>
              <a:rPr lang="en-US" dirty="0"/>
              <a:t> </a:t>
            </a:r>
            <a:r>
              <a:rPr lang="en-US" dirty="0" err="1"/>
              <a:t>mich</a:t>
            </a:r>
            <a:r>
              <a:rPr lang="en-US" dirty="0"/>
              <a:t> nicht </a:t>
            </a:r>
            <a:r>
              <a:rPr lang="en-US" dirty="0" err="1"/>
              <a:t>heiss</a:t>
            </a:r>
            <a:r>
              <a:rPr lang="en-US" dirty="0"/>
              <a:t>. </a:t>
            </a:r>
          </a:p>
          <a:p>
            <a:r>
              <a:rPr lang="en-US" dirty="0"/>
              <a:t>		d.	Sie tut, </a:t>
            </a:r>
            <a:r>
              <a:rPr lang="en-US" dirty="0" err="1"/>
              <a:t>wofür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bezahlt</a:t>
            </a:r>
            <a:r>
              <a:rPr lang="en-US" dirty="0"/>
              <a:t> </a:t>
            </a:r>
            <a:r>
              <a:rPr lang="en-US" dirty="0" err="1"/>
              <a:t>wird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2D7408-57B3-40B0-48CE-D899ED3F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2EE17B-19BC-844B-B3E3-E3203599D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99781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5A3A8-F647-3EF6-1AF2-A202D38C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A77E3-6F57-C85B-F6A9-F6696747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Wiederholung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7826E-968C-42BE-9CBF-2724BFFEB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b="1"/>
              <a:t>Intersektive Modifikation </a:t>
            </a:r>
            <a:r>
              <a:rPr lang="de-AT"/>
              <a:t>wird als die Schnittmenge von zwei (einstelligen) Prädikaten interpretiert: </a:t>
            </a:r>
          </a:p>
          <a:p>
            <a:pPr defTabSz="404813">
              <a:spcBef>
                <a:spcPts val="2000"/>
              </a:spcBef>
            </a:pPr>
            <a:r>
              <a:rPr lang="de-AT"/>
              <a:t>(1)		a.		[rotes  Buch] =	 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b.	=	rot </a:t>
            </a:r>
            <a:r>
              <a:rPr lang="de-AT">
                <a:ea typeface="Segoe UI Symbol" panose="020B0502040204020203" pitchFamily="34" charset="0"/>
              </a:rPr>
              <a:t>∩ Buch</a:t>
            </a:r>
            <a:r>
              <a:rPr lang="de-AT"/>
              <a:t>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c. 	=	 {x|x ist rot}</a:t>
            </a:r>
            <a:r>
              <a:rPr lang="de-AT">
                <a:ea typeface="Segoe UI Symbol" panose="020B0502040204020203" pitchFamily="34" charset="0"/>
              </a:rPr>
              <a:t> ∩ </a:t>
            </a:r>
            <a:r>
              <a:rPr lang="de-AT"/>
              <a:t>{x|x ist (ein) Buch}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d. 	=	 {x|x ist rot und x ist (ein) Buch}</a:t>
            </a:r>
          </a:p>
          <a:p>
            <a:pPr marL="342900" indent="-342900" defTabSz="404813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de-AT"/>
              <a:t>Alternativ (und äquivalent) kann intersektive Modifikation auch als Konjunktion von zwei Funktionen interpretiert werden: </a:t>
            </a:r>
          </a:p>
          <a:p>
            <a:pPr defTabSz="404813">
              <a:spcBef>
                <a:spcPts val="2000"/>
              </a:spcBef>
            </a:pPr>
            <a:r>
              <a:rPr lang="de-AT"/>
              <a:t>(2)			=	die Funktion f, so dass für jedes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 gilt:  </a:t>
            </a:r>
            <a:br>
              <a:rPr lang="de-AT"/>
            </a:br>
            <a:r>
              <a:rPr lang="de-AT"/>
              <a:t>				f(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) = 1 gdw. 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de-AT"/>
              <a:t>rot ist und 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de-AT"/>
              <a:t>ein Buch ist</a:t>
            </a:r>
          </a:p>
          <a:p>
            <a:pPr marL="342900" indent="-342900" defTabSz="404813">
              <a:spcBef>
                <a:spcPts val="2000"/>
              </a:spcBef>
              <a:buFont typeface="Wingdings" panose="05000000000000000000" pitchFamily="2" charset="2"/>
              <a:buChar char="§"/>
            </a:pPr>
            <a:endParaRPr lang="de-AT"/>
          </a:p>
          <a:p>
            <a:pPr defTabSz="404813">
              <a:spcBef>
                <a:spcPts val="2000"/>
              </a:spcBef>
            </a:pPr>
            <a:endParaRPr lang="de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D5AFD-C1AF-E235-6F57-44E55F73F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52701A-86D0-A899-27F7-12300591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145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4D83C-564C-5FC3-C7F6-6347F37EC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070AA-7C72-8B1D-BF56-3926851EE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</a:t>
            </a:r>
            <a:r>
              <a:rPr lang="en-US" dirty="0" err="1"/>
              <a:t>Effekte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EC087-AB34-20C2-B604-77CF790CC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In </a:t>
            </a:r>
            <a:r>
              <a:rPr lang="en-US" dirty="0" err="1"/>
              <a:t>freien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/>
              <a:t>Relativsätzen</a:t>
            </a:r>
            <a:r>
              <a:rPr lang="en-US" dirty="0"/>
              <a:t> muss das </a:t>
            </a:r>
            <a:r>
              <a:rPr lang="en-US" dirty="0" err="1"/>
              <a:t>Relativpronomen</a:t>
            </a:r>
            <a:r>
              <a:rPr lang="en-US" dirty="0"/>
              <a:t> (das </a:t>
            </a:r>
            <a:r>
              <a:rPr lang="en-US" b="1" dirty="0"/>
              <a:t>w-Wort</a:t>
            </a:r>
            <a:r>
              <a:rPr lang="en-US" dirty="0"/>
              <a:t>) und der </a:t>
            </a:r>
            <a:r>
              <a:rPr lang="en-US" dirty="0" err="1"/>
              <a:t>gesamte</a:t>
            </a:r>
            <a:r>
              <a:rPr lang="en-US" dirty="0"/>
              <a:t> </a:t>
            </a:r>
            <a:r>
              <a:rPr lang="en-US" dirty="0" err="1"/>
              <a:t>Relativsatz</a:t>
            </a:r>
            <a:r>
              <a:rPr lang="en-US" dirty="0"/>
              <a:t> den </a:t>
            </a:r>
            <a:r>
              <a:rPr lang="en-US" dirty="0" err="1"/>
              <a:t>selben</a:t>
            </a:r>
            <a:r>
              <a:rPr lang="en-US" dirty="0"/>
              <a:t> Kasus </a:t>
            </a:r>
            <a:r>
              <a:rPr lang="en-US" dirty="0" err="1"/>
              <a:t>tragen</a:t>
            </a:r>
            <a:r>
              <a:rPr lang="en-US" dirty="0"/>
              <a:t> (</a:t>
            </a:r>
            <a:r>
              <a:rPr lang="en-US" i="1" dirty="0"/>
              <a:t>matching effect</a:t>
            </a:r>
            <a:r>
              <a:rPr lang="en-US" dirty="0"/>
              <a:t>):</a:t>
            </a:r>
          </a:p>
          <a:p>
            <a:pPr>
              <a:spcBef>
                <a:spcPts val="1200"/>
              </a:spcBef>
            </a:pPr>
            <a:r>
              <a:rPr lang="en-US" dirty="0"/>
              <a:t>(1)		a.	  [Wer</a:t>
            </a:r>
            <a:r>
              <a:rPr lang="en-US" baseline="-25000" dirty="0"/>
              <a:t>2, 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/>
              <a:t> t</a:t>
            </a:r>
            <a:r>
              <a:rPr lang="en-US" baseline="-25000" dirty="0"/>
              <a:t>2 </a:t>
            </a:r>
            <a:r>
              <a:rPr lang="en-US" dirty="0" err="1"/>
              <a:t>ihn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/>
              <a:t> mag </a:t>
            </a:r>
            <a:r>
              <a:rPr lang="en-US" dirty="0" err="1"/>
              <a:t>ihn</a:t>
            </a:r>
            <a:r>
              <a:rPr lang="en-US" dirty="0"/>
              <a:t>. </a:t>
            </a:r>
          </a:p>
          <a:p>
            <a:r>
              <a:rPr lang="en-US" dirty="0"/>
              <a:t>		b.	  [Wen</a:t>
            </a:r>
            <a:r>
              <a:rPr lang="en-US" baseline="-25000" dirty="0"/>
              <a:t>2, </a:t>
            </a:r>
            <a:r>
              <a:rPr lang="en-US" baseline="-25000" dirty="0">
                <a:solidFill>
                  <a:srgbClr val="FF0000"/>
                </a:solidFill>
              </a:rPr>
              <a:t>AKK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er t</a:t>
            </a:r>
            <a:r>
              <a:rPr lang="en-US" baseline="-25000" dirty="0"/>
              <a:t>2 </a:t>
            </a:r>
            <a:r>
              <a:rPr lang="en-US" dirty="0" err="1"/>
              <a:t>kennt</a:t>
            </a:r>
            <a:r>
              <a:rPr lang="en-US" dirty="0"/>
              <a:t>]</a:t>
            </a:r>
            <a:r>
              <a:rPr lang="en-US" baseline="-25000" dirty="0"/>
              <a:t>1</a:t>
            </a:r>
            <a:r>
              <a:rPr lang="en-US" dirty="0"/>
              <a:t> mag er t</a:t>
            </a:r>
            <a:r>
              <a:rPr lang="en-US" baseline="-25000" dirty="0"/>
              <a:t>1, </a:t>
            </a:r>
            <a:r>
              <a:rPr lang="en-US" baseline="-25000" dirty="0">
                <a:solidFill>
                  <a:srgbClr val="FF0000"/>
                </a:solidFill>
              </a:rPr>
              <a:t>AKK</a:t>
            </a:r>
            <a:r>
              <a:rPr lang="en-US" dirty="0"/>
              <a:t>. </a:t>
            </a:r>
          </a:p>
          <a:p>
            <a:r>
              <a:rPr lang="en-US" dirty="0"/>
              <a:t>		c.	*[Wer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00B050"/>
                </a:solidFill>
              </a:rPr>
              <a:t> NOM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</a:t>
            </a:r>
            <a:r>
              <a:rPr lang="en-US" baseline="-25000" dirty="0"/>
              <a:t>2 </a:t>
            </a:r>
            <a:r>
              <a:rPr lang="en-US" dirty="0" err="1"/>
              <a:t>ihn</a:t>
            </a:r>
            <a:r>
              <a:rPr lang="en-US" dirty="0"/>
              <a:t> </a:t>
            </a:r>
            <a:r>
              <a:rPr lang="en-US" dirty="0" err="1"/>
              <a:t>kennt</a:t>
            </a:r>
            <a:r>
              <a:rPr lang="en-US" dirty="0"/>
              <a:t>]</a:t>
            </a:r>
            <a:r>
              <a:rPr lang="en-US" baseline="-25000" dirty="0"/>
              <a:t>1</a:t>
            </a:r>
            <a:r>
              <a:rPr lang="en-US" dirty="0"/>
              <a:t> mag er t</a:t>
            </a:r>
            <a:r>
              <a:rPr lang="en-US" baseline="-25000" dirty="0"/>
              <a:t>1, </a:t>
            </a:r>
            <a:r>
              <a:rPr lang="en-US" baseline="-25000" dirty="0">
                <a:solidFill>
                  <a:srgbClr val="FF0000"/>
                </a:solidFill>
              </a:rPr>
              <a:t>AKK</a:t>
            </a:r>
            <a:r>
              <a:rPr lang="en-US" dirty="0"/>
              <a:t>. </a:t>
            </a:r>
          </a:p>
          <a:p>
            <a:r>
              <a:rPr lang="en-US" dirty="0"/>
              <a:t>		d.	*[Wen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FF0000"/>
                </a:solidFill>
              </a:rPr>
              <a:t> AKK</a:t>
            </a:r>
            <a:r>
              <a:rPr lang="en-US" dirty="0"/>
              <a:t> er t</a:t>
            </a:r>
            <a:r>
              <a:rPr lang="en-US" baseline="-25000" dirty="0"/>
              <a:t>2 </a:t>
            </a:r>
            <a:r>
              <a:rPr lang="en-US" dirty="0" err="1"/>
              <a:t>kennt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mag </a:t>
            </a:r>
            <a:r>
              <a:rPr lang="en-US" dirty="0" err="1"/>
              <a:t>ihn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(2)		a.	  [Wer</a:t>
            </a:r>
            <a:r>
              <a:rPr lang="en-US" baseline="-25000" dirty="0"/>
              <a:t>2, 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</a:t>
            </a:r>
            <a:r>
              <a:rPr lang="en-US" baseline="-25000" dirty="0"/>
              <a:t>2 </a:t>
            </a:r>
            <a:r>
              <a:rPr lang="en-US" dirty="0"/>
              <a:t>Maria </a:t>
            </a:r>
            <a:r>
              <a:rPr lang="en-US" dirty="0" err="1"/>
              <a:t>glaubt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/>
              <a:t> </a:t>
            </a:r>
            <a:r>
              <a:rPr lang="en-US" dirty="0" err="1"/>
              <a:t>hilft</a:t>
            </a:r>
            <a:r>
              <a:rPr lang="en-US" dirty="0"/>
              <a:t>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gerne. 			b.	  [Wem</a:t>
            </a:r>
            <a:r>
              <a:rPr lang="en-US" baseline="-25000" dirty="0"/>
              <a:t>2, </a:t>
            </a:r>
            <a:r>
              <a:rPr lang="en-US" baseline="-25000" dirty="0">
                <a:solidFill>
                  <a:srgbClr val="FF0000"/>
                </a:solidFill>
              </a:rPr>
              <a:t>DAT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Maria t</a:t>
            </a:r>
            <a:r>
              <a:rPr lang="en-US" baseline="-25000" dirty="0"/>
              <a:t>2 </a:t>
            </a:r>
            <a:r>
              <a:rPr lang="en-US" dirty="0" err="1"/>
              <a:t>glaubt</a:t>
            </a:r>
            <a:r>
              <a:rPr lang="en-US" dirty="0"/>
              <a:t>]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hilft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t</a:t>
            </a:r>
            <a:r>
              <a:rPr lang="en-US" baseline="-25000" dirty="0"/>
              <a:t>1, </a:t>
            </a:r>
            <a:r>
              <a:rPr lang="en-US" baseline="-25000" dirty="0">
                <a:solidFill>
                  <a:srgbClr val="FF0000"/>
                </a:solidFill>
              </a:rPr>
              <a:t>DAT</a:t>
            </a:r>
            <a:r>
              <a:rPr lang="en-US" dirty="0"/>
              <a:t>.</a:t>
            </a:r>
          </a:p>
          <a:p>
            <a:r>
              <a:rPr lang="en-US" dirty="0"/>
              <a:t>		c.	*[Wer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00B050"/>
                </a:solidFill>
              </a:rPr>
              <a:t> NOM</a:t>
            </a:r>
            <a:r>
              <a:rPr lang="en-US" dirty="0"/>
              <a:t> t</a:t>
            </a:r>
            <a:r>
              <a:rPr lang="en-US" baseline="-25000" dirty="0"/>
              <a:t>2 </a:t>
            </a:r>
            <a:r>
              <a:rPr lang="en-US" dirty="0"/>
              <a:t>Maria </a:t>
            </a:r>
            <a:r>
              <a:rPr lang="en-US" dirty="0" err="1"/>
              <a:t>glaubt</a:t>
            </a:r>
            <a:r>
              <a:rPr lang="en-US" dirty="0"/>
              <a:t>]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hilft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t</a:t>
            </a:r>
            <a:r>
              <a:rPr lang="en-US" baseline="-25000" dirty="0"/>
              <a:t>1,</a:t>
            </a:r>
            <a:r>
              <a:rPr lang="en-US" baseline="-25000" dirty="0">
                <a:solidFill>
                  <a:srgbClr val="FF0000"/>
                </a:solidFill>
              </a:rPr>
              <a:t> DAT</a:t>
            </a:r>
            <a:r>
              <a:rPr lang="en-US" dirty="0"/>
              <a:t>.</a:t>
            </a:r>
          </a:p>
          <a:p>
            <a:r>
              <a:rPr lang="en-US" dirty="0"/>
              <a:t>		d.	*[Wem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FF0000"/>
                </a:solidFill>
              </a:rPr>
              <a:t> DAT</a:t>
            </a:r>
            <a:r>
              <a:rPr lang="en-US" dirty="0"/>
              <a:t> Maria t</a:t>
            </a:r>
            <a:r>
              <a:rPr lang="en-US" baseline="-25000" dirty="0"/>
              <a:t>2 </a:t>
            </a:r>
            <a:r>
              <a:rPr lang="en-US" dirty="0" err="1"/>
              <a:t>glaubt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/>
              <a:t>hilft</a:t>
            </a:r>
            <a:r>
              <a:rPr lang="en-US" dirty="0"/>
              <a:t> </a:t>
            </a:r>
            <a:r>
              <a:rPr lang="en-US" dirty="0" err="1"/>
              <a:t>ihr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gerne.</a:t>
            </a:r>
          </a:p>
          <a:p>
            <a:pPr>
              <a:spcBef>
                <a:spcPts val="1200"/>
              </a:spcBef>
            </a:pPr>
            <a:r>
              <a:rPr lang="en-US" dirty="0"/>
              <a:t>(3)		a.	  Ich </a:t>
            </a:r>
            <a:r>
              <a:rPr lang="en-US" dirty="0" err="1"/>
              <a:t>folge</a:t>
            </a:r>
            <a:r>
              <a:rPr lang="en-US" dirty="0"/>
              <a:t> [wem</a:t>
            </a:r>
            <a:r>
              <a:rPr lang="en-US" baseline="-25000" dirty="0"/>
              <a:t>2, </a:t>
            </a:r>
            <a:r>
              <a:rPr lang="en-US" baseline="-25000" dirty="0">
                <a:solidFill>
                  <a:srgbClr val="FF0000"/>
                </a:solidFill>
              </a:rPr>
              <a:t>DAT</a:t>
            </a:r>
            <a:r>
              <a:rPr lang="en-US" dirty="0"/>
              <a:t> ich t</a:t>
            </a:r>
            <a:r>
              <a:rPr lang="en-US" baseline="-25000" dirty="0"/>
              <a:t>2 </a:t>
            </a:r>
            <a:r>
              <a:rPr lang="en-US" dirty="0" err="1"/>
              <a:t>vertraue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FF0000"/>
                </a:solidFill>
              </a:rPr>
              <a:t> DAT</a:t>
            </a:r>
            <a:r>
              <a:rPr lang="en-US" dirty="0"/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/>
          </a:p>
          <a:p>
            <a:r>
              <a:rPr lang="en-US" dirty="0"/>
              <a:t>		b.	*Ich </a:t>
            </a:r>
            <a:r>
              <a:rPr lang="en-US" dirty="0" err="1"/>
              <a:t>folge</a:t>
            </a:r>
            <a:r>
              <a:rPr lang="en-US" dirty="0"/>
              <a:t> [wen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FF0000"/>
                </a:solidFill>
              </a:rPr>
              <a:t> </a:t>
            </a:r>
            <a:r>
              <a:rPr lang="en-US" baseline="-25000" dirty="0">
                <a:solidFill>
                  <a:srgbClr val="00B050"/>
                </a:solidFill>
              </a:rPr>
              <a:t>AKK </a:t>
            </a:r>
            <a:r>
              <a:rPr lang="en-US" dirty="0"/>
              <a:t>ich t</a:t>
            </a:r>
            <a:r>
              <a:rPr lang="en-US" baseline="-25000" dirty="0"/>
              <a:t>2 </a:t>
            </a:r>
            <a:r>
              <a:rPr lang="en-US" dirty="0" err="1"/>
              <a:t>bewundere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FF0000"/>
                </a:solidFill>
              </a:rPr>
              <a:t>DAT</a:t>
            </a:r>
            <a:r>
              <a:rPr lang="en-US" dirty="0"/>
              <a:t>.   </a:t>
            </a:r>
            <a:r>
              <a:rPr lang="en-US" sz="2000" dirty="0"/>
              <a:t>(Vogel 2001)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CC691-9BF2-F6FC-10B1-274D24BB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C53166-AA0F-788C-7C9E-EFA86745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61223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B1E2F-F928-FCB4-76A6-8187861DF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CDFC-B99F-F8B2-51FC-782F0EAEA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</a:t>
            </a:r>
            <a:r>
              <a:rPr lang="en-US" dirty="0" err="1"/>
              <a:t>Effekte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56044-4CD0-CFD8-4CA6-E6357F429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Der Matching </a:t>
            </a:r>
            <a:r>
              <a:rPr lang="en-US" dirty="0" err="1"/>
              <a:t>Effekt</a:t>
            </a:r>
            <a:r>
              <a:rPr lang="en-US" dirty="0"/>
              <a:t> </a:t>
            </a:r>
            <a:r>
              <a:rPr lang="en-US" dirty="0" err="1"/>
              <a:t>bezieht</a:t>
            </a:r>
            <a:r>
              <a:rPr lang="en-US" dirty="0"/>
              <a:t> </a:t>
            </a:r>
            <a:r>
              <a:rPr lang="en-US" dirty="0" err="1"/>
              <a:t>sich</a:t>
            </a:r>
            <a:r>
              <a:rPr lang="en-US" dirty="0"/>
              <a:t> auf die </a:t>
            </a:r>
            <a:r>
              <a:rPr lang="en-US" b="1" dirty="0" err="1"/>
              <a:t>hörbare</a:t>
            </a:r>
            <a:r>
              <a:rPr lang="en-US" b="1" dirty="0"/>
              <a:t>/</a:t>
            </a:r>
            <a:r>
              <a:rPr lang="en-US" b="1" dirty="0" err="1"/>
              <a:t>overte</a:t>
            </a:r>
            <a:r>
              <a:rPr lang="en-US" b="1" dirty="0"/>
              <a:t> </a:t>
            </a:r>
            <a:r>
              <a:rPr lang="en-US" b="1" dirty="0" err="1"/>
              <a:t>morphologische</a:t>
            </a:r>
            <a:r>
              <a:rPr lang="en-US" b="1" dirty="0"/>
              <a:t> Form</a:t>
            </a:r>
            <a:r>
              <a:rPr lang="en-US" dirty="0"/>
              <a:t>, </a:t>
            </a:r>
            <a:r>
              <a:rPr lang="en-US" u="sng" dirty="0"/>
              <a:t>nicht</a:t>
            </a:r>
            <a:r>
              <a:rPr lang="en-US" dirty="0"/>
              <a:t> auf die </a:t>
            </a:r>
            <a:r>
              <a:rPr lang="en-US" dirty="0" err="1"/>
              <a:t>abstrakten</a:t>
            </a:r>
            <a:r>
              <a:rPr lang="en-US" dirty="0"/>
              <a:t> </a:t>
            </a:r>
            <a:r>
              <a:rPr lang="en-US" dirty="0" err="1"/>
              <a:t>Kasusmerkmale</a:t>
            </a:r>
            <a:r>
              <a:rPr lang="en-US" dirty="0"/>
              <a:t>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Bei </a:t>
            </a:r>
            <a:r>
              <a:rPr lang="en-US" dirty="0" err="1"/>
              <a:t>Neutrum</a:t>
            </a:r>
            <a:r>
              <a:rPr lang="en-US" dirty="0"/>
              <a:t> w-</a:t>
            </a:r>
            <a:r>
              <a:rPr lang="en-US" dirty="0" err="1"/>
              <a:t>Wörtern</a:t>
            </a:r>
            <a:r>
              <a:rPr lang="en-US" dirty="0"/>
              <a:t> (</a:t>
            </a:r>
            <a:r>
              <a:rPr lang="en-US" i="1" dirty="0"/>
              <a:t>was</a:t>
            </a:r>
            <a:r>
              <a:rPr lang="en-US" dirty="0"/>
              <a:t>) </a:t>
            </a:r>
            <a:r>
              <a:rPr lang="en-US" dirty="0" err="1"/>
              <a:t>weisen</a:t>
            </a:r>
            <a:r>
              <a:rPr lang="en-US" dirty="0"/>
              <a:t> AKK/DAT und NOM die </a:t>
            </a:r>
            <a:r>
              <a:rPr lang="en-US" dirty="0" err="1"/>
              <a:t>selbe</a:t>
            </a:r>
            <a:r>
              <a:rPr lang="en-US" dirty="0"/>
              <a:t> Form auf.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In </a:t>
            </a:r>
            <a:r>
              <a:rPr lang="en-US" dirty="0" err="1"/>
              <a:t>diesem</a:t>
            </a:r>
            <a:r>
              <a:rPr lang="en-US" dirty="0"/>
              <a:t> Fall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/>
              <a:t>unterschiedliche</a:t>
            </a:r>
            <a:r>
              <a:rPr lang="en-US" dirty="0"/>
              <a:t> Kasus </a:t>
            </a:r>
            <a:r>
              <a:rPr lang="en-US" dirty="0" err="1"/>
              <a:t>erlaubt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(1) 		a.	  [</a:t>
            </a:r>
            <a:r>
              <a:rPr lang="en-US" b="1" dirty="0"/>
              <a:t>Was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00B050"/>
                </a:solidFill>
              </a:rPr>
              <a:t> NOM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</a:t>
            </a:r>
            <a:r>
              <a:rPr lang="en-US" baseline="-25000" dirty="0"/>
              <a:t>2 </a:t>
            </a:r>
            <a:r>
              <a:rPr lang="en-US" dirty="0" err="1"/>
              <a:t>ihn</a:t>
            </a:r>
            <a:r>
              <a:rPr lang="en-US" dirty="0"/>
              <a:t> </a:t>
            </a:r>
            <a:r>
              <a:rPr lang="en-US" dirty="0" err="1"/>
              <a:t>interessiert</a:t>
            </a:r>
            <a:r>
              <a:rPr lang="en-US" dirty="0"/>
              <a:t>]</a:t>
            </a:r>
            <a:r>
              <a:rPr lang="en-US" baseline="-25000" dirty="0"/>
              <a:t>1</a:t>
            </a:r>
            <a:r>
              <a:rPr lang="en-US" dirty="0"/>
              <a:t> mag er </a:t>
            </a:r>
            <a:r>
              <a:rPr lang="en-US" dirty="0" err="1"/>
              <a:t>auch</a:t>
            </a:r>
            <a:r>
              <a:rPr lang="en-US" dirty="0"/>
              <a:t> t</a:t>
            </a:r>
            <a:r>
              <a:rPr lang="en-US" baseline="-25000" dirty="0"/>
              <a:t>1, </a:t>
            </a:r>
            <a:r>
              <a:rPr lang="en-US" baseline="-25000" dirty="0">
                <a:solidFill>
                  <a:srgbClr val="FF0000"/>
                </a:solidFill>
              </a:rPr>
              <a:t>AKK</a:t>
            </a:r>
            <a:r>
              <a:rPr lang="en-US" dirty="0"/>
              <a:t>. </a:t>
            </a:r>
          </a:p>
          <a:p>
            <a:r>
              <a:rPr lang="en-US" dirty="0" err="1"/>
              <a:t>vgl</a:t>
            </a:r>
            <a:r>
              <a:rPr lang="en-US" dirty="0"/>
              <a:t>.		b.	*[</a:t>
            </a:r>
            <a:r>
              <a:rPr lang="en-US" b="1" dirty="0"/>
              <a:t>Wer</a:t>
            </a:r>
            <a:r>
              <a:rPr lang="en-US" baseline="-25000" dirty="0"/>
              <a:t>2,</a:t>
            </a:r>
            <a:r>
              <a:rPr lang="en-US" baseline="-25000" dirty="0">
                <a:solidFill>
                  <a:srgbClr val="FF0000"/>
                </a:solidFill>
              </a:rPr>
              <a:t> </a:t>
            </a:r>
            <a:r>
              <a:rPr lang="en-US" baseline="-25000" dirty="0">
                <a:solidFill>
                  <a:srgbClr val="00B050"/>
                </a:solidFill>
              </a:rPr>
              <a:t>NOM </a:t>
            </a:r>
            <a:r>
              <a:rPr lang="en-US" dirty="0"/>
              <a:t>t</a:t>
            </a:r>
            <a:r>
              <a:rPr lang="en-US" baseline="-25000" dirty="0"/>
              <a:t>2 </a:t>
            </a:r>
            <a:r>
              <a:rPr lang="en-US" dirty="0" err="1"/>
              <a:t>ihn</a:t>
            </a:r>
            <a:r>
              <a:rPr lang="en-US" dirty="0"/>
              <a:t> </a:t>
            </a:r>
            <a:r>
              <a:rPr lang="en-US" dirty="0" err="1"/>
              <a:t>interessiert</a:t>
            </a:r>
            <a:r>
              <a:rPr lang="en-US" dirty="0"/>
              <a:t>]</a:t>
            </a:r>
            <a:r>
              <a:rPr lang="en-US" baseline="-25000" dirty="0"/>
              <a:t>1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mag er </a:t>
            </a:r>
            <a:r>
              <a:rPr lang="en-US" dirty="0" err="1"/>
              <a:t>auch</a:t>
            </a:r>
            <a:r>
              <a:rPr lang="en-US" dirty="0"/>
              <a:t> t</a:t>
            </a:r>
            <a:r>
              <a:rPr lang="en-US" baseline="-25000" dirty="0"/>
              <a:t>1, </a:t>
            </a:r>
            <a:r>
              <a:rPr lang="en-US" baseline="-25000" dirty="0">
                <a:solidFill>
                  <a:srgbClr val="FF0000"/>
                </a:solidFill>
              </a:rPr>
              <a:t>AKK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(2) 		a.	  [</a:t>
            </a:r>
            <a:r>
              <a:rPr lang="en-US" b="1" dirty="0"/>
              <a:t>Was</a:t>
            </a:r>
            <a:r>
              <a:rPr lang="en-US" b="1" baseline="-25000" dirty="0"/>
              <a:t>2</a:t>
            </a:r>
            <a:r>
              <a:rPr lang="en-US" baseline="-25000" dirty="0"/>
              <a:t>,</a:t>
            </a:r>
            <a:r>
              <a:rPr lang="en-US" baseline="-25000" dirty="0">
                <a:solidFill>
                  <a:srgbClr val="00B050"/>
                </a:solidFill>
              </a:rPr>
              <a:t> </a:t>
            </a:r>
            <a:r>
              <a:rPr lang="en-US" baseline="-25000" dirty="0">
                <a:solidFill>
                  <a:srgbClr val="FF0000"/>
                </a:solidFill>
              </a:rPr>
              <a:t>AKK </a:t>
            </a:r>
            <a:r>
              <a:rPr lang="en-US" dirty="0"/>
              <a:t>er t</a:t>
            </a:r>
            <a:r>
              <a:rPr lang="en-US" baseline="-25000" dirty="0"/>
              <a:t>2 </a:t>
            </a:r>
            <a:r>
              <a:rPr lang="en-US" dirty="0" err="1"/>
              <a:t>kennt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/>
              <a:t> </a:t>
            </a:r>
            <a:r>
              <a:rPr lang="en-US" dirty="0" err="1"/>
              <a:t>interessiert</a:t>
            </a:r>
            <a:r>
              <a:rPr lang="en-US" dirty="0"/>
              <a:t> </a:t>
            </a:r>
            <a:r>
              <a:rPr lang="en-US" dirty="0" err="1"/>
              <a:t>ihn</a:t>
            </a:r>
            <a:r>
              <a:rPr lang="en-US" dirty="0"/>
              <a:t>. </a:t>
            </a:r>
          </a:p>
          <a:p>
            <a:r>
              <a:rPr lang="en-US" dirty="0" err="1"/>
              <a:t>vgl</a:t>
            </a:r>
            <a:r>
              <a:rPr lang="en-US" dirty="0"/>
              <a:t>.		b.	*[</a:t>
            </a:r>
            <a:r>
              <a:rPr lang="en-US" b="1" dirty="0"/>
              <a:t>Wen</a:t>
            </a:r>
            <a:r>
              <a:rPr lang="en-US" b="1" baseline="-25000" dirty="0"/>
              <a:t>2</a:t>
            </a:r>
            <a:r>
              <a:rPr lang="en-US" baseline="-25000" dirty="0"/>
              <a:t>,</a:t>
            </a:r>
            <a:r>
              <a:rPr lang="en-US" baseline="-25000" dirty="0">
                <a:solidFill>
                  <a:srgbClr val="00B050"/>
                </a:solidFill>
              </a:rPr>
              <a:t> </a:t>
            </a:r>
            <a:r>
              <a:rPr lang="en-US" baseline="-25000" dirty="0">
                <a:solidFill>
                  <a:srgbClr val="FF0000"/>
                </a:solidFill>
              </a:rPr>
              <a:t>AKK </a:t>
            </a:r>
            <a:r>
              <a:rPr lang="en-US" dirty="0"/>
              <a:t>er t</a:t>
            </a:r>
            <a:r>
              <a:rPr lang="en-US" baseline="-25000" dirty="0"/>
              <a:t>2 </a:t>
            </a:r>
            <a:r>
              <a:rPr lang="en-US" dirty="0" err="1"/>
              <a:t>kennt</a:t>
            </a:r>
            <a:r>
              <a:rPr lang="en-US" dirty="0"/>
              <a:t>]</a:t>
            </a:r>
            <a:r>
              <a:rPr lang="en-US" baseline="-25000" dirty="0">
                <a:solidFill>
                  <a:srgbClr val="00B050"/>
                </a:solidFill>
              </a:rPr>
              <a:t>NOM</a:t>
            </a:r>
            <a:r>
              <a:rPr lang="en-US" dirty="0"/>
              <a:t> </a:t>
            </a:r>
            <a:r>
              <a:rPr lang="en-US" dirty="0" err="1"/>
              <a:t>interessiert</a:t>
            </a:r>
            <a:r>
              <a:rPr lang="en-US" dirty="0"/>
              <a:t> </a:t>
            </a:r>
            <a:r>
              <a:rPr lang="en-US" dirty="0" err="1"/>
              <a:t>ihn</a:t>
            </a:r>
            <a:r>
              <a:rPr lang="en-US" dirty="0"/>
              <a:t>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96245-E172-EA76-E8F4-9D5A74EA0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8D282E-1596-56B2-258D-FFFB7B13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06916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EFD5-69E7-E9F4-88E2-6335FD07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Relativsätze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D9105-E3D8-E711-33DE-8A5229E97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/>
              <a:t>Neben APs gibt es auch andere </a:t>
            </a:r>
            <a:r>
              <a:rPr lang="de-AT" b="0" i="0" u="none" strike="noStrike" baseline="0"/>
              <a:t>intersektive Modifikatoren. 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400"/>
              <a:t>Postnominale PPs modifizieren</a:t>
            </a:r>
            <a:r>
              <a:rPr lang="de-AT" sz="2400" b="0" i="0" u="none" strike="noStrike" baseline="0"/>
              <a:t> das </a:t>
            </a:r>
            <a:r>
              <a:rPr lang="de-AT" sz="2400" b="0" i="0" u="none" strike="noStrike" baseline="0">
                <a:solidFill>
                  <a:srgbClr val="FF0000"/>
                </a:solidFill>
              </a:rPr>
              <a:t>Hauptnomen</a:t>
            </a:r>
            <a:r>
              <a:rPr lang="de-AT"/>
              <a:t>:</a:t>
            </a:r>
            <a:endParaRPr lang="de-AT" sz="2400"/>
          </a:p>
          <a:p>
            <a:pPr>
              <a:spcBef>
                <a:spcPts val="1200"/>
              </a:spcBef>
            </a:pPr>
            <a:r>
              <a:rPr lang="de-AT"/>
              <a:t>(1)		das </a:t>
            </a:r>
            <a:r>
              <a:rPr lang="de-AT">
                <a:solidFill>
                  <a:srgbClr val="FF0000"/>
                </a:solidFill>
              </a:rPr>
              <a:t>Buch</a:t>
            </a:r>
            <a:r>
              <a:rPr lang="de-AT"/>
              <a:t> </a:t>
            </a:r>
            <a:r>
              <a:rPr lang="de-AT" b="0" i="0" u="none" strike="noStrike" baseline="0"/>
              <a:t>[</a:t>
            </a:r>
            <a:r>
              <a:rPr lang="de-AT" b="0" i="0" u="none" strike="noStrike" baseline="-25000"/>
              <a:t>PP </a:t>
            </a:r>
            <a:r>
              <a:rPr lang="de-AT"/>
              <a:t>neben Maria]</a:t>
            </a:r>
          </a:p>
          <a:p>
            <a:pPr defTabSz="404813">
              <a:spcBef>
                <a:spcPts val="600"/>
              </a:spcBef>
            </a:pPr>
            <a:r>
              <a:rPr lang="de-AT"/>
              <a:t>		a.	=	{x|x ist (ein) Buch}  </a:t>
            </a:r>
            <a:r>
              <a:rPr lang="de-AT">
                <a:ea typeface="Segoe UI Symbol" panose="020B0502040204020203" pitchFamily="34" charset="0"/>
              </a:rPr>
              <a:t>∩ </a:t>
            </a:r>
            <a:r>
              <a:rPr lang="de-AT"/>
              <a:t>{x|x ist neben Maria}</a:t>
            </a:r>
          </a:p>
          <a:p>
            <a:pPr defTabSz="404813">
              <a:spcBef>
                <a:spcPts val="600"/>
              </a:spcBef>
            </a:pPr>
            <a:r>
              <a:rPr lang="de-AT"/>
              <a:t>		b. 	=	{x|x ist ein Buch und x is neben Maria}</a:t>
            </a:r>
          </a:p>
          <a:p>
            <a:pPr marL="1085850" lvl="1" indent="-342900">
              <a:spcBef>
                <a:spcPts val="2000"/>
              </a:spcBef>
              <a:buFont typeface="Courier New" panose="02070309020205020404" pitchFamily="49" charset="0"/>
              <a:buChar char="o"/>
            </a:pPr>
            <a:r>
              <a:rPr lang="de-AT" sz="2400" b="0" i="0" u="none" strike="noStrike" baseline="0"/>
              <a:t>Relativsätze modifizieren das </a:t>
            </a:r>
            <a:r>
              <a:rPr lang="de-AT" sz="2400" b="0" i="0" u="none" strike="noStrike" baseline="0">
                <a:solidFill>
                  <a:srgbClr val="FF0000"/>
                </a:solidFill>
              </a:rPr>
              <a:t>Hauptnomen</a:t>
            </a:r>
            <a:r>
              <a:rPr lang="de-AT" sz="2400"/>
              <a:t>:</a:t>
            </a:r>
            <a:endParaRPr lang="de-AT" sz="2400" b="0" i="0" u="none" strike="noStrike" baseline="0">
              <a:solidFill>
                <a:srgbClr val="FF0000"/>
              </a:solidFill>
            </a:endParaRPr>
          </a:p>
          <a:p>
            <a:pPr defTabSz="404813">
              <a:spcBef>
                <a:spcPts val="1200"/>
              </a:spcBef>
            </a:pPr>
            <a:r>
              <a:rPr lang="de-AT"/>
              <a:t>(2)		 das </a:t>
            </a:r>
            <a:r>
              <a:rPr lang="de-AT">
                <a:solidFill>
                  <a:srgbClr val="FF0000"/>
                </a:solidFill>
              </a:rPr>
              <a:t>Buch</a:t>
            </a:r>
            <a:r>
              <a:rPr lang="de-AT"/>
              <a:t> </a:t>
            </a:r>
            <a:r>
              <a:rPr lang="de-AT" b="0" i="0" u="none" strike="noStrike" baseline="0"/>
              <a:t>[</a:t>
            </a:r>
            <a:r>
              <a:rPr lang="de-AT" b="0" i="0" u="none" strike="noStrike" baseline="-25000"/>
              <a:t>Relativsatz</a:t>
            </a:r>
            <a:r>
              <a:rPr lang="de-AT" b="0" i="0" u="none" strike="noStrike" baseline="0"/>
              <a:t> </a:t>
            </a:r>
            <a:r>
              <a:rPr lang="de-AT"/>
              <a:t>das rot ist]</a:t>
            </a:r>
          </a:p>
          <a:p>
            <a:pPr defTabSz="404813">
              <a:spcBef>
                <a:spcPts val="600"/>
              </a:spcBef>
            </a:pPr>
            <a:r>
              <a:rPr lang="de-AT"/>
              <a:t>		a.		das Buch, </a:t>
            </a:r>
            <a:r>
              <a:rPr lang="de-AT" b="0" i="0" u="none" strike="noStrike" baseline="0"/>
              <a:t>[</a:t>
            </a:r>
            <a:r>
              <a:rPr lang="de-AT"/>
              <a:t>das rot ist] =	 </a:t>
            </a:r>
          </a:p>
          <a:p>
            <a:pPr defTabSz="404813">
              <a:spcBef>
                <a:spcPts val="600"/>
              </a:spcBef>
            </a:pPr>
            <a:r>
              <a:rPr lang="de-AT"/>
              <a:t>		b.	=	</a:t>
            </a:r>
            <a:r>
              <a:rPr lang="de-AT">
                <a:ea typeface="Segoe UI Symbol" panose="020B0502040204020203" pitchFamily="34" charset="0"/>
              </a:rPr>
              <a:t>Buch</a:t>
            </a:r>
            <a:r>
              <a:rPr lang="de-AT"/>
              <a:t> </a:t>
            </a:r>
            <a:r>
              <a:rPr lang="de-AT">
                <a:ea typeface="Segoe UI Symbol" panose="020B0502040204020203" pitchFamily="34" charset="0"/>
              </a:rPr>
              <a:t>∩ </a:t>
            </a:r>
            <a:r>
              <a:rPr lang="de-AT"/>
              <a:t>das rot ist</a:t>
            </a:r>
          </a:p>
          <a:p>
            <a:pPr defTabSz="404813">
              <a:spcBef>
                <a:spcPts val="600"/>
              </a:spcBef>
            </a:pPr>
            <a:r>
              <a:rPr lang="de-AT"/>
              <a:t>		c. 	=	{x|x ist (ein) Buch}  </a:t>
            </a:r>
            <a:r>
              <a:rPr lang="de-AT">
                <a:ea typeface="Segoe UI Symbol" panose="020B0502040204020203" pitchFamily="34" charset="0"/>
              </a:rPr>
              <a:t>∩ </a:t>
            </a:r>
            <a:r>
              <a:rPr lang="de-AT"/>
              <a:t>{x|x ist rot}</a:t>
            </a:r>
          </a:p>
          <a:p>
            <a:pPr defTabSz="404813">
              <a:spcBef>
                <a:spcPts val="600"/>
              </a:spcBef>
            </a:pPr>
            <a:r>
              <a:rPr lang="de-AT"/>
              <a:t>		d. 	=	{x|x ist ein Buch und x is rot}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 b="0" i="0" u="none" strike="noStrike" baseline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 b="0" i="0" u="none" strike="noStrike" baseline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de-AT" b="0" i="0" u="none" strike="noStrike" baseline="0"/>
              <a:t>(1)		a.	der [</a:t>
            </a:r>
            <a:r>
              <a:rPr lang="de-AT" b="0" i="0" u="none" strike="noStrike" baseline="-25000"/>
              <a:t>NP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Relativsatz</a:t>
            </a:r>
            <a:r>
              <a:rPr lang="de-AT" b="0" i="0" u="none" strike="noStrike" baseline="0"/>
              <a:t> der den Mann biss]</a:t>
            </a:r>
          </a:p>
          <a:p>
            <a:pPr>
              <a:spcBef>
                <a:spcPts val="1200"/>
              </a:spcBef>
            </a:pPr>
            <a:r>
              <a:rPr lang="de-AT"/>
              <a:t>		b.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Relativsatz</a:t>
            </a:r>
            <a:r>
              <a:rPr lang="de-AT" b="0" i="0" u="none" strike="noStrike" baseline="0"/>
              <a:t> den der Mann sah]</a:t>
            </a:r>
          </a:p>
          <a:p>
            <a:pPr>
              <a:spcBef>
                <a:spcPts val="1200"/>
              </a:spcBef>
            </a:pPr>
            <a:r>
              <a:rPr lang="de-AT"/>
              <a:t>		c.	</a:t>
            </a:r>
            <a:r>
              <a:rPr lang="de-AT" b="0" i="0" u="none" strike="noStrike" baseline="0"/>
              <a:t>der [</a:t>
            </a:r>
            <a:r>
              <a:rPr lang="de-AT" baseline="-25000"/>
              <a:t>NP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Grund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Relativsatz</a:t>
            </a:r>
            <a:r>
              <a:rPr lang="de-AT" b="0" i="0" u="none" strike="noStrike" baseline="0"/>
              <a:t> warum der Hund den 					Mann biss] (ist unbekannt)</a:t>
            </a:r>
          </a:p>
          <a:p>
            <a:pPr>
              <a:spcBef>
                <a:spcPts val="1200"/>
              </a:spcBef>
            </a:pPr>
            <a:r>
              <a:rPr lang="de-AT"/>
              <a:t>		d.	</a:t>
            </a:r>
            <a:r>
              <a:rPr lang="de-AT" b="0" i="0" u="none" strike="noStrike" baseline="0"/>
              <a:t>das [</a:t>
            </a:r>
            <a:r>
              <a:rPr lang="de-AT" baseline="-25000"/>
              <a:t>NP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Haus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Relativsatz</a:t>
            </a:r>
            <a:r>
              <a:rPr lang="de-AT" b="0" i="0" u="none" strike="noStrike" baseline="0"/>
              <a:t> in dem der Hund den 						Hund biss] (war alt)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B9C9F-77D9-E67D-DFEB-BC90E73EA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CDF56-E937-7CC5-FA11-033B1594E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54245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3A32D-C8BE-F657-E8ED-E26F304DA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DDDB0-ED30-26F9-52B7-5AB3C8465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Relativsätze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539C6-E650-B3B7-4323-26CCFFC15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sz="2400" b="0" i="0" u="none" strike="noStrike" baseline="0"/>
              <a:t>Das </a:t>
            </a:r>
            <a:r>
              <a:rPr lang="de-AT" sz="2400" b="0" i="0" u="none" strike="noStrike" baseline="0">
                <a:solidFill>
                  <a:srgbClr val="FF0000"/>
                </a:solidFill>
              </a:rPr>
              <a:t>Relativpronomen</a:t>
            </a:r>
            <a:r>
              <a:rPr lang="de-AT" sz="2400" b="0" i="0" u="none" strike="noStrike" baseline="0"/>
              <a:t> kann die Position des Subjekts oder Objekts einnehmen:</a:t>
            </a:r>
            <a:endParaRPr lang="de-AT" b="0" i="0" u="none" strike="noStrike" baseline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de-AT" b="0" i="0" u="none" strike="noStrike" baseline="0"/>
              <a:t>(1)		a.	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der</a:t>
            </a:r>
            <a:r>
              <a:rPr lang="de-AT" b="0" i="0" u="none" strike="noStrike" baseline="-25000">
                <a:solidFill>
                  <a:srgbClr val="FF0000"/>
                </a:solidFill>
              </a:rPr>
              <a:t>SUB</a:t>
            </a:r>
            <a:r>
              <a:rPr lang="de-AT" b="0" i="0" u="none" strike="noStrike" baseline="0"/>
              <a:t> den Mann biss]</a:t>
            </a:r>
          </a:p>
          <a:p>
            <a:pPr>
              <a:spcBef>
                <a:spcPts val="600"/>
              </a:spcBef>
            </a:pPr>
            <a:r>
              <a:rPr lang="de-AT"/>
              <a:t>		b.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den</a:t>
            </a:r>
            <a:r>
              <a:rPr lang="de-AT" baseline="-25000">
                <a:solidFill>
                  <a:srgbClr val="FF0000"/>
                </a:solidFill>
              </a:rPr>
              <a:t>OBJ, AKK</a:t>
            </a:r>
            <a:r>
              <a:rPr lang="de-AT" b="0" i="0" u="none" strike="noStrike" baseline="0"/>
              <a:t> der Mann sah]</a:t>
            </a:r>
          </a:p>
          <a:p>
            <a:pPr>
              <a:spcBef>
                <a:spcPts val="600"/>
              </a:spcBef>
            </a:pPr>
            <a:r>
              <a:rPr lang="de-AT" b="0" i="0" u="none" strike="noStrike" baseline="0"/>
              <a:t>		c.	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dem</a:t>
            </a:r>
            <a:r>
              <a:rPr lang="de-AT" baseline="-25000">
                <a:solidFill>
                  <a:srgbClr val="FF0000"/>
                </a:solidFill>
              </a:rPr>
              <a:t>OBJ, DAT</a:t>
            </a:r>
            <a:r>
              <a:rPr lang="de-AT" b="0" i="0" u="none" strike="noStrike" baseline="0"/>
              <a:t> dem sie den Knochen gab]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sz="2400" b="0" i="0" u="none" strike="noStrike" baseline="0"/>
              <a:t>Das </a:t>
            </a:r>
            <a:r>
              <a:rPr lang="de-AT" sz="2400" b="0" i="0" u="none" strike="noStrike" baseline="0">
                <a:solidFill>
                  <a:srgbClr val="FF0000"/>
                </a:solidFill>
              </a:rPr>
              <a:t>Relativpronomen</a:t>
            </a:r>
            <a:r>
              <a:rPr lang="de-AT" sz="2400" b="0" i="0" u="none" strike="noStrike" baseline="0"/>
              <a:t> kann auch in eine PP eingebettet sein (</a:t>
            </a:r>
            <a:r>
              <a:rPr lang="de-AT" sz="2400" b="0" i="1" u="none" strike="noStrike" baseline="0"/>
              <a:t>Pied Piping</a:t>
            </a:r>
            <a:r>
              <a:rPr lang="de-AT" sz="2400" b="0" i="0" u="none" strike="noStrike" baseline="0"/>
              <a:t>):</a:t>
            </a:r>
            <a:endParaRPr lang="de-AT" b="0" i="0" u="none" strike="noStrike" baseline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de-AT" b="0" i="0" u="none" strike="noStrike" baseline="0"/>
              <a:t>(2)</a:t>
            </a:r>
            <a:r>
              <a:rPr lang="de-AT"/>
              <a:t>		a.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>
                <a:solidFill>
                  <a:srgbClr val="FF0000"/>
                </a:solidFill>
              </a:rPr>
              <a:t>über den </a:t>
            </a:r>
            <a:r>
              <a:rPr lang="de-AT" b="0" i="0" u="none" strike="noStrike" baseline="0"/>
              <a:t>sie sprach]</a:t>
            </a:r>
          </a:p>
          <a:p>
            <a:pPr>
              <a:spcBef>
                <a:spcPts val="600"/>
              </a:spcBef>
            </a:pPr>
            <a:r>
              <a:rPr lang="de-AT"/>
              <a:t>		b.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>
                <a:solidFill>
                  <a:srgbClr val="FF0000"/>
                </a:solidFill>
              </a:rPr>
              <a:t>mit d</a:t>
            </a:r>
            <a:r>
              <a:rPr lang="de-AT" b="0" i="0" u="none" strike="noStrike" baseline="0">
                <a:solidFill>
                  <a:srgbClr val="FF0000"/>
                </a:solidFill>
              </a:rPr>
              <a:t>em</a:t>
            </a:r>
            <a:r>
              <a:rPr lang="de-AT" b="0" i="0" u="none" strike="noStrike" baseline="0"/>
              <a:t> sie spielte]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sz="2400" b="0" i="0" u="none" strike="noStrike" baseline="0"/>
              <a:t>Weitere Arten von Relativsätzen:</a:t>
            </a:r>
          </a:p>
          <a:p>
            <a:pPr>
              <a:spcBef>
                <a:spcPts val="1200"/>
              </a:spcBef>
            </a:pPr>
            <a:r>
              <a:rPr lang="de-AT"/>
              <a:t>(3)		a.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/>
              <a:t>[</a:t>
            </a:r>
            <a:r>
              <a:rPr lang="de-AT" b="0" i="0" u="none" strike="noStrike">
                <a:solidFill>
                  <a:srgbClr val="FF0000"/>
                </a:solidFill>
              </a:rPr>
              <a:t>dessen </a:t>
            </a:r>
            <a:r>
              <a:rPr lang="de-AT"/>
              <a:t>Besitzer]</a:t>
            </a:r>
            <a:r>
              <a:rPr lang="de-AT" b="0" i="0" u="none" strike="noStrike">
                <a:solidFill>
                  <a:srgbClr val="FF0000"/>
                </a:solidFill>
              </a:rPr>
              <a:t> </a:t>
            </a:r>
            <a:r>
              <a:rPr lang="de-AT"/>
              <a:t>sie kannte</a:t>
            </a:r>
            <a:r>
              <a:rPr lang="de-AT" b="0" i="0" u="none" strike="noStrike" baseline="0"/>
              <a:t>] </a:t>
            </a:r>
          </a:p>
          <a:p>
            <a:pPr>
              <a:spcBef>
                <a:spcPts val="600"/>
              </a:spcBef>
            </a:pPr>
            <a:r>
              <a:rPr lang="de-AT"/>
              <a:t>		b.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Grund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>
                <a:solidFill>
                  <a:srgbClr val="FF0000"/>
                </a:solidFill>
              </a:rPr>
              <a:t>warum</a:t>
            </a:r>
            <a:r>
              <a:rPr lang="de-AT" b="0" i="0" u="none" strike="noStrike" baseline="-25000">
                <a:solidFill>
                  <a:srgbClr val="FF0000"/>
                </a:solidFill>
              </a:rPr>
              <a:t> </a:t>
            </a:r>
            <a:r>
              <a:rPr lang="de-AT" b="0" i="0" u="none" strike="noStrike" baseline="0"/>
              <a:t>sie mit der Polizei sprach]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 sz="2400" b="0" i="0" u="none" strike="noStrike" baseline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 b="0" i="0" u="none" strike="noStrike" baseline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C4655A-C494-FDF5-9E75-A329D13F4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CBA5CF-F67F-87ED-BE5E-FA3A12E1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088056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E3F6F-2686-A0E3-14E8-D426A08A4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008A-DE49-21B4-186C-59177AA86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Relativsätze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8DE3D-419A-D6DA-AD9B-2BF65A209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b="1"/>
              <a:t>Frage 1</a:t>
            </a:r>
            <a:r>
              <a:rPr lang="de-AT" sz="2400" b="0" i="0" u="none" strike="noStrike" baseline="0"/>
              <a:t>. Was ist die </a:t>
            </a:r>
            <a:r>
              <a:rPr lang="de-AT" sz="2400" b="1" i="0" u="none" strike="noStrike" baseline="0"/>
              <a:t>Syntax</a:t>
            </a:r>
            <a:r>
              <a:rPr lang="de-AT" sz="2400" b="0" i="0" u="none" strike="noStrike" baseline="0"/>
              <a:t> von Relativsätzen?</a:t>
            </a:r>
            <a:endParaRPr lang="de-AT" b="0" i="0" u="none" strike="noStrike" baseline="0"/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400"/>
              <a:t>Was ist die </a:t>
            </a:r>
            <a:r>
              <a:rPr lang="de-AT" sz="2400" i="1"/>
              <a:t>interne Struktur </a:t>
            </a:r>
            <a:r>
              <a:rPr lang="de-AT" sz="2400"/>
              <a:t>von </a:t>
            </a:r>
            <a:r>
              <a:rPr lang="de-AT" sz="2400" b="0" i="0" u="none" strike="noStrike" baseline="0"/>
              <a:t>Relativsätzen?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400"/>
              <a:t>Wie werden </a:t>
            </a:r>
            <a:r>
              <a:rPr lang="de-AT" sz="2400" b="0" i="0" u="none" strike="noStrike" baseline="0"/>
              <a:t>Relativsätze mit dem Hauptnomen kombiniert?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 b="1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b="1"/>
              <a:t>Frage 2</a:t>
            </a:r>
            <a:r>
              <a:rPr lang="de-AT" sz="2400" b="0" i="0" u="none" strike="noStrike" baseline="0"/>
              <a:t>. Wie werden Relativsätze </a:t>
            </a:r>
            <a:r>
              <a:rPr lang="de-AT" sz="2400" b="1" i="0" u="none" strike="noStrike" baseline="0"/>
              <a:t>interpretiert</a:t>
            </a:r>
            <a:r>
              <a:rPr lang="de-AT" sz="2400" b="0" i="0" u="none" strike="noStrike" baseline="0"/>
              <a:t>?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/>
          </a:p>
          <a:p>
            <a:pPr>
              <a:spcBef>
                <a:spcPts val="1200"/>
              </a:spcBef>
            </a:pPr>
            <a:endParaRPr lang="de-AT" b="0" i="0" u="none" strike="noStrike" baseline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C632EA-29F1-8BAF-9747-3B18707E5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61989B-23ED-0354-7B90-DB14B0326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25260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FA702-25DD-760A-40CB-3E265D0CA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86A7-EDD5-8391-1D7E-36D76B09C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Relativsätze: Syntax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577F3-FD4A-94FB-6816-F30D67149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altLang="en-US" noProof="0">
                <a:latin typeface="+mj-lt"/>
                <a:sym typeface="WP IconicSymbolsA" panose="05010101010101010101" pitchFamily="2" charset="2"/>
              </a:rPr>
              <a:t>Die Syntax der </a:t>
            </a:r>
            <a:r>
              <a:rPr lang="de-DE" altLang="en-US" noProof="0">
                <a:sym typeface="WP IconicSymbolsA" panose="05010101010101010101" pitchFamily="2" charset="2"/>
              </a:rPr>
              <a:t>Relativsatzkonstruktion umfasst zwei Komponenten: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/>
          </a:p>
          <a:p>
            <a:pPr>
              <a:spcBef>
                <a:spcPts val="1200"/>
              </a:spcBef>
            </a:pPr>
            <a:endParaRPr lang="de-AT" b="0" i="0" u="none" strike="noStrike" baseline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29496-0EDD-FC70-220D-386D16003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B2DD72-6496-3D59-A20B-B4E3AD839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416FA2-F780-9A30-D42D-0DBB96B3D2F7}"/>
              </a:ext>
            </a:extLst>
          </p:cNvPr>
          <p:cNvSpPr txBox="1">
            <a:spLocks/>
          </p:cNvSpPr>
          <p:nvPr/>
        </p:nvSpPr>
        <p:spPr>
          <a:xfrm>
            <a:off x="3352800" y="1905000"/>
            <a:ext cx="5979459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ts val="200"/>
              </a:spcBef>
              <a:buFontTx/>
              <a:buNone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WP MathA" panose="05010101010101010101" pitchFamily="2" charset="2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200"/>
              </a:lnSpc>
              <a:spcBef>
                <a:spcPts val="120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	                  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DP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 </a:t>
            </a:r>
          </a:p>
          <a:p>
            <a:pPr>
              <a:lnSpc>
                <a:spcPts val="2200"/>
              </a:lnSpc>
              <a:spcBef>
                <a:spcPts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	           3</a:t>
            </a:r>
            <a:endParaRPr lang="en-US" altLang="en-US" sz="200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		   D°                   </a:t>
            </a:r>
            <a:r>
              <a:rPr lang="de-DE" altLang="en-US" sz="2000">
                <a:solidFill>
                  <a:srgbClr val="339966"/>
                </a:solidFill>
                <a:sym typeface="WP IconicSymbolsA" panose="05010101010101010101" pitchFamily="2" charset="2"/>
              </a:rPr>
              <a:t>NP</a:t>
            </a:r>
            <a:r>
              <a:rPr lang="de-DE" altLang="en-US" sz="2000" baseline="-25000">
                <a:solidFill>
                  <a:srgbClr val="339966"/>
                </a:solidFill>
                <a:sym typeface="WP IconicSymbolsA" panose="05010101010101010101" pitchFamily="2" charset="2"/>
              </a:rPr>
              <a:t>2</a:t>
            </a:r>
          </a:p>
          <a:p>
            <a:pPr>
              <a:lnSpc>
                <a:spcPts val="2200"/>
              </a:lnSpc>
              <a:spcBef>
                <a:spcPts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	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      g              3 </a:t>
            </a:r>
          </a:p>
          <a:p>
            <a:pPr>
              <a:lnSpc>
                <a:spcPts val="2200"/>
              </a:lnSpc>
              <a:spcBef>
                <a:spcPts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	      der       </a:t>
            </a:r>
            <a:r>
              <a:rPr lang="de-DE" altLang="en-US" sz="2000">
                <a:sym typeface="WP IconicSymbolsA" panose="05010101010101010101" pitchFamily="2" charset="2"/>
              </a:rPr>
              <a:t>NP</a:t>
            </a:r>
            <a:r>
              <a:rPr lang="de-DE" altLang="en-US" sz="2000" baseline="-25000">
                <a:sym typeface="WP IconicSymbolsA" panose="05010101010101010101" pitchFamily="2" charset="2"/>
              </a:rPr>
              <a:t>1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             CP             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    		         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5         3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		           Hund       </a:t>
            </a:r>
            <a:r>
              <a:rPr lang="en-US" altLang="en-US" sz="2000">
                <a:solidFill>
                  <a:srgbClr val="FF0000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der</a:t>
            </a:r>
            <a:r>
              <a:rPr lang="en-US" altLang="en-US" sz="2000" baseline="-25000">
                <a:solidFill>
                  <a:srgbClr val="FF0000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1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       TP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    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	     	                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   	   3 </a:t>
            </a:r>
            <a:endParaRPr lang="en-US" altLang="en-US" sz="200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en-US" altLang="en-US" sz="2000">
                <a:solidFill>
                  <a:prstClr val="black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			 	           		   </a:t>
            </a:r>
            <a:r>
              <a:rPr lang="en-US" altLang="en-US" sz="2000">
                <a:solidFill>
                  <a:srgbClr val="FF0000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t</a:t>
            </a:r>
            <a:r>
              <a:rPr lang="en-US" altLang="en-US" sz="2000" baseline="-25000">
                <a:solidFill>
                  <a:srgbClr val="FF0000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1</a:t>
            </a:r>
            <a:r>
              <a:rPr lang="en-US" altLang="en-US" sz="2000" baseline="-25000">
                <a:solidFill>
                  <a:prstClr val="black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 </a:t>
            </a:r>
            <a:r>
              <a:rPr lang="en-US" altLang="en-US" sz="2000">
                <a:solidFill>
                  <a:prstClr val="black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	  	      T’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					       			      3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en-US" altLang="en-US" sz="2000">
                <a:solidFill>
                  <a:prstClr val="black"/>
                </a:solidFill>
                <a:cs typeface="Arial" panose="020B0604020202020204" pitchFamily="34" charset="0"/>
                <a:sym typeface="WP IconicSymbolsA" panose="05010101010101010101" pitchFamily="2" charset="2"/>
              </a:rPr>
              <a:t>					     			      VP               T°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				            		     3</a:t>
            </a:r>
            <a:endParaRPr lang="en-US" altLang="en-US" sz="200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en-US" altLang="en-US" sz="2000">
                <a:solidFill>
                  <a:prstClr val="black"/>
                </a:solidFill>
                <a:cs typeface="Arial" panose="020B0604020202020204" pitchFamily="34" charset="0"/>
              </a:rPr>
              <a:t>				          		    DP		  V°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sym typeface="WP IconicSymbolsA" panose="05010101010101010101" pitchFamily="2" charset="2"/>
              </a:rPr>
              <a:t> 			            	     	   6         !</a:t>
            </a: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cs typeface="Arial" panose="020B0604020202020204" pitchFamily="34" charset="0"/>
                <a:sym typeface="WP IconicSymbolsA" panose="05010101010101010101" pitchFamily="2" charset="2"/>
              </a:rPr>
              <a:t>				</a:t>
            </a:r>
            <a:r>
              <a:rPr lang="de-DE" altLang="en-US" sz="2000">
                <a:solidFill>
                  <a:prstClr val="black"/>
                </a:solidFill>
                <a:sym typeface="WP IconicSymbolsA" panose="05010101010101010101" pitchFamily="2" charset="2"/>
              </a:rPr>
              <a:t>      		    den Mann         biss</a:t>
            </a:r>
            <a:r>
              <a:rPr lang="de-DE" altLang="en-US" sz="2000">
                <a:solidFill>
                  <a:prstClr val="black"/>
                </a:solidFill>
                <a:latin typeface="ArborWin" panose="00000400000000000000" pitchFamily="2" charset="0"/>
                <a:cs typeface="Arial" panose="020B0604020202020204" pitchFamily="34" charset="0"/>
                <a:sym typeface="WP IconicSymbolsA" panose="05010101010101010101" pitchFamily="2" charset="2"/>
              </a:rPr>
              <a:t>	</a:t>
            </a:r>
            <a:endParaRPr lang="en-US" altLang="en-US" sz="200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endParaRPr lang="en-US" altLang="en-US" sz="200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ct val="0"/>
              </a:spcBef>
              <a:tabLst>
                <a:tab pos="744538" algn="l"/>
                <a:tab pos="1084263" algn="l"/>
              </a:tabLst>
            </a:pPr>
            <a:endParaRPr lang="en-US" altLang="en-US" sz="2000">
              <a:solidFill>
                <a:prstClr val="black"/>
              </a:solidFill>
              <a:cs typeface="Arial" panose="020B0604020202020204" pitchFamily="34" charset="0"/>
            </a:endParaRP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E7ACF0-89AE-EE96-7EAA-D4C67950ABBA}"/>
              </a:ext>
            </a:extLst>
          </p:cNvPr>
          <p:cNvSpPr txBox="1"/>
          <p:nvPr/>
        </p:nvSpPr>
        <p:spPr>
          <a:xfrm>
            <a:off x="0" y="1905000"/>
            <a:ext cx="457200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400"/>
              <a:t>Das </a:t>
            </a:r>
            <a:r>
              <a:rPr lang="de-AT" sz="2400">
                <a:solidFill>
                  <a:srgbClr val="FF0000"/>
                </a:solidFill>
              </a:rPr>
              <a:t>Relativpronomen</a:t>
            </a:r>
            <a:r>
              <a:rPr lang="de-AT" sz="2400"/>
              <a:t> bewegt sich nach SpecCP.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400"/>
              <a:t>Der Relativsatz (CP) wird </a:t>
            </a:r>
            <a:br>
              <a:rPr lang="de-AT" sz="2400"/>
            </a:br>
            <a:r>
              <a:rPr lang="de-AT" sz="2400"/>
              <a:t>an das Hauptnomen (</a:t>
            </a:r>
            <a:r>
              <a:rPr lang="de-AT" sz="2400">
                <a:solidFill>
                  <a:srgbClr val="00B050"/>
                </a:solidFill>
              </a:rPr>
              <a:t>NP</a:t>
            </a:r>
            <a:r>
              <a:rPr lang="de-AT" sz="2400"/>
              <a:t>)</a:t>
            </a:r>
            <a:r>
              <a:rPr lang="de-AT"/>
              <a:t> </a:t>
            </a:r>
            <a:r>
              <a:rPr lang="de-AT" sz="2400"/>
              <a:t>adjungiert.</a:t>
            </a:r>
          </a:p>
        </p:txBody>
      </p:sp>
    </p:spTree>
    <p:extLst>
      <p:ext uri="{BB962C8B-B14F-4D97-AF65-F5344CB8AC3E}">
        <p14:creationId xmlns:p14="http://schemas.microsoft.com/office/powerpoint/2010/main" val="99173685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56DE6-A261-C414-5C68-5DA488A2A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03FA5-DF85-0EAF-89FB-54ED8E35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Relativsätze: Syntax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0B4A3-43C9-E721-7F5B-337CEB17C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/>
              <a:t>Das Relativpronomen bewegt sich nach SpecCP.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b="1"/>
              <a:t>Evidenz 1 - Wortstellung. </a:t>
            </a:r>
            <a:r>
              <a:rPr lang="de-AT"/>
              <a:t>Das Pronomen steht am linken Rand</a:t>
            </a:r>
          </a:p>
          <a:p>
            <a:pPr>
              <a:spcBef>
                <a:spcPts val="1200"/>
              </a:spcBef>
            </a:pPr>
            <a:r>
              <a:rPr lang="de-AT" b="0" i="0" u="none" strike="noStrike" baseline="0"/>
              <a:t>(1) </a:t>
            </a:r>
            <a:r>
              <a:rPr lang="de-AT"/>
              <a:t>		a.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 baseline="0">
                <a:solidFill>
                  <a:srgbClr val="FF0000"/>
                </a:solidFill>
              </a:rPr>
              <a:t>den </a:t>
            </a:r>
            <a:r>
              <a:rPr lang="de-AT" b="0" i="0" u="none" strike="noStrike" baseline="0"/>
              <a:t>der Mann </a:t>
            </a:r>
            <a:r>
              <a:rPr lang="de-AT" b="0" i="0" u="none" strike="noStrike" baseline="0">
                <a:solidFill>
                  <a:srgbClr val="FF0000"/>
                </a:solidFill>
              </a:rPr>
              <a:t>t </a:t>
            </a:r>
            <a:r>
              <a:rPr lang="de-AT" b="0" i="0" u="none" strike="noStrike" baseline="0"/>
              <a:t>sah]</a:t>
            </a:r>
          </a:p>
          <a:p>
            <a:pPr>
              <a:spcBef>
                <a:spcPts val="600"/>
              </a:spcBef>
            </a:pPr>
            <a:r>
              <a:rPr lang="de-AT" b="0" i="0" u="none" strike="noStrike" baseline="0"/>
              <a:t>		b.	*der [</a:t>
            </a:r>
            <a:r>
              <a:rPr lang="de-AT" b="0" i="0" u="none" strike="noStrike" baseline="-25000"/>
              <a:t>NP </a:t>
            </a:r>
            <a:r>
              <a:rPr lang="de-AT"/>
              <a:t>Hund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 baseline="0"/>
              <a:t>der Mann </a:t>
            </a:r>
            <a:r>
              <a:rPr lang="de-AT" b="0" i="0" u="none" strike="noStrike" baseline="0">
                <a:solidFill>
                  <a:srgbClr val="FF0000"/>
                </a:solidFill>
              </a:rPr>
              <a:t>den </a:t>
            </a:r>
            <a:r>
              <a:rPr lang="de-AT"/>
              <a:t>sah</a:t>
            </a:r>
            <a:r>
              <a:rPr lang="de-AT" b="0" i="0" u="none" strike="noStrike" baseline="0"/>
              <a:t>]</a:t>
            </a:r>
          </a:p>
          <a:p>
            <a:endParaRPr lang="de-AT"/>
          </a:p>
          <a:p>
            <a:pPr>
              <a:spcBef>
                <a:spcPts val="1200"/>
              </a:spcBef>
            </a:pPr>
            <a:r>
              <a:rPr lang="de-AT" b="0" i="0" u="none" strike="noStrike" baseline="0"/>
              <a:t>(2) </a:t>
            </a:r>
            <a:r>
              <a:rPr lang="de-AT"/>
              <a:t>		a.	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Grund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>
                <a:solidFill>
                  <a:srgbClr val="FF0000"/>
                </a:solidFill>
              </a:rPr>
              <a:t>warum</a:t>
            </a:r>
            <a:r>
              <a:rPr lang="de-AT" baseline="-25000">
                <a:solidFill>
                  <a:srgbClr val="FF0000"/>
                </a:solidFill>
              </a:rPr>
              <a:t> </a:t>
            </a:r>
            <a:r>
              <a:rPr lang="de-AT" b="0" i="0" u="none" strike="noStrike" baseline="0"/>
              <a:t>der Hund den Mann </a:t>
            </a:r>
            <a:r>
              <a:rPr lang="de-AT" b="0" i="0" u="none" strike="noStrike" baseline="0">
                <a:solidFill>
                  <a:srgbClr val="FF0000"/>
                </a:solidFill>
              </a:rPr>
              <a:t>t </a:t>
            </a:r>
            <a:r>
              <a:rPr lang="de-AT" b="0" i="0" u="none" strike="noStrike" baseline="0"/>
              <a:t>biss]</a:t>
            </a:r>
          </a:p>
          <a:p>
            <a:pPr>
              <a:spcBef>
                <a:spcPts val="600"/>
              </a:spcBef>
            </a:pPr>
            <a:r>
              <a:rPr lang="de-AT"/>
              <a:t>		b.	*</a:t>
            </a:r>
            <a:r>
              <a:rPr lang="de-AT" b="0" i="0" u="none" strike="noStrike" baseline="0"/>
              <a:t>der [</a:t>
            </a:r>
            <a:r>
              <a:rPr lang="de-AT" b="0" i="0" u="none" strike="noStrike" baseline="-25000"/>
              <a:t>NP </a:t>
            </a:r>
            <a:r>
              <a:rPr lang="de-AT"/>
              <a:t>Grund</a:t>
            </a:r>
            <a:r>
              <a:rPr lang="de-AT" b="0" i="0" u="none" strike="noStrike" baseline="0"/>
              <a:t>] [</a:t>
            </a:r>
            <a:r>
              <a:rPr lang="de-AT" b="0" i="0" u="none" strike="noStrike" baseline="-25000"/>
              <a:t>CP </a:t>
            </a:r>
            <a:r>
              <a:rPr lang="de-AT" b="0" i="0" u="none" strike="noStrike" baseline="0"/>
              <a:t>der Hund den Mann </a:t>
            </a:r>
            <a:r>
              <a:rPr lang="de-AT">
                <a:solidFill>
                  <a:srgbClr val="FF0000"/>
                </a:solidFill>
              </a:rPr>
              <a:t>warum</a:t>
            </a:r>
            <a:r>
              <a:rPr lang="de-AT" baseline="-25000">
                <a:solidFill>
                  <a:srgbClr val="FF0000"/>
                </a:solidFill>
              </a:rPr>
              <a:t> </a:t>
            </a:r>
            <a:r>
              <a:rPr lang="de-AT" b="0" i="0" u="none" strike="noStrike" baseline="0"/>
              <a:t>biss </a:t>
            </a:r>
            <a:r>
              <a:rPr lang="de-AT" b="0" i="0" u="none" strike="noStrike" baseline="0">
                <a:solidFill>
                  <a:srgbClr val="FF0000"/>
                </a:solidFill>
              </a:rPr>
              <a:t>t</a:t>
            </a:r>
            <a:r>
              <a:rPr lang="de-AT" b="0" i="0" u="none" strike="noStrike" baseline="0"/>
              <a:t>]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b="1"/>
              <a:t>Evidenz 2</a:t>
            </a:r>
            <a:r>
              <a:rPr lang="de-AT"/>
              <a:t>. Inselbeschränkungen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de-AT"/>
          </a:p>
          <a:p>
            <a:pPr>
              <a:spcBef>
                <a:spcPts val="1200"/>
              </a:spcBef>
            </a:pPr>
            <a:endParaRPr lang="de-AT" b="0" i="0" u="none" strike="noStrike" baseline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CE8AC-83EE-1468-0ADF-69BEFABEE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F276BC-DDCC-ED91-3AC6-620DBF58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6083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44F2-A1F4-C7B9-E1CC-46051FC8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Inseln für Bewegung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C5A28-42A9-B012-0EF1-D37575D7C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0" i="0" u="none" strike="noStrike" baseline="0"/>
          </a:p>
          <a:p>
            <a:endParaRPr lang="en-US"/>
          </a:p>
          <a:p>
            <a:endParaRPr lang="en-US" sz="2400" b="0" i="0" u="none" strike="noStrike" baseline="0"/>
          </a:p>
          <a:p>
            <a:endParaRPr lang="en-US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endParaRPr lang="de-AT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/>
              <a:t>Beispiele für syntaktische Inseln: 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sz="2400"/>
              <a:t>Adjunktsinseln (Modifikatoren, nicht abhängige Nebensätze)</a:t>
            </a:r>
          </a:p>
          <a:p>
            <a:pPr marL="1085850" lvl="1" indent="-342900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sz="2400"/>
              <a:t>Komplexe NP-Inseln (Relativsätze)</a:t>
            </a:r>
          </a:p>
          <a:p>
            <a:pPr marL="1085850" lvl="1" indent="-342900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sz="2400"/>
              <a:t>Subjektsinseln (sententiale Subjekte)</a:t>
            </a:r>
          </a:p>
          <a:p>
            <a:pPr marL="1085850" lvl="1" indent="-342900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sz="2400"/>
              <a:t>Koordinationsinseln</a:t>
            </a:r>
          </a:p>
          <a:p>
            <a:pPr marL="1085850" lvl="1" indent="-342900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sz="2400"/>
              <a:t>Wh-Inseln (indirekte Fragesätze)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A62AF-BEAF-140A-C2A6-9A08F060A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68479D-7AD1-1DA5-A230-003C5AFA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Abgerundetes Rechteck 7">
            <a:extLst>
              <a:ext uri="{FF2B5EF4-FFF2-40B4-BE49-F238E27FC236}">
                <a16:creationId xmlns:a16="http://schemas.microsoft.com/office/drawing/2014/main" id="{0DEC2A6C-47B9-E0FE-A02E-0506929C6BDE}"/>
              </a:ext>
            </a:extLst>
          </p:cNvPr>
          <p:cNvSpPr txBox="1">
            <a:spLocks/>
          </p:cNvSpPr>
          <p:nvPr/>
        </p:nvSpPr>
        <p:spPr>
          <a:xfrm>
            <a:off x="339892" y="1366599"/>
            <a:ext cx="8633459" cy="919401"/>
          </a:xfrm>
          <a:prstGeom prst="roundRect">
            <a:avLst/>
          </a:prstGeom>
          <a:solidFill>
            <a:srgbClr val="EEB500">
              <a:alpha val="89804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377">
              <a:spcBef>
                <a:spcPts val="2000"/>
              </a:spcBef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b="1">
                <a:solidFill>
                  <a:prstClr val="black"/>
                </a:solidFill>
                <a:sym typeface="WP MathA" panose="05010101010101010101" pitchFamily="2" charset="2"/>
              </a:rPr>
              <a:t>Syntaktische Insel</a:t>
            </a:r>
            <a:r>
              <a:rPr lang="de-AT">
                <a:solidFill>
                  <a:prstClr val="black"/>
                </a:solidFill>
                <a:sym typeface="WP MathA" panose="05010101010101010101" pitchFamily="2" charset="2"/>
              </a:rPr>
              <a:t> =</a:t>
            </a:r>
            <a:r>
              <a:rPr lang="de-AT" i="1" baseline="-25000">
                <a:solidFill>
                  <a:prstClr val="black"/>
                </a:solidFill>
                <a:sym typeface="WP MathA" panose="05010101010101010101" pitchFamily="2" charset="2"/>
              </a:rPr>
              <a:t>Def</a:t>
            </a:r>
            <a:r>
              <a:rPr lang="de-AT">
                <a:solidFill>
                  <a:prstClr val="black"/>
                </a:solidFill>
                <a:sym typeface="WP MathA" panose="05010101010101010101" pitchFamily="2" charset="2"/>
              </a:rPr>
              <a:t>  Kontext, aus dem Bewegung nicht möglich 							   ist und daher zu Ungrammatikalität führt</a:t>
            </a:r>
            <a:endParaRPr lang="de-AT" dirty="0">
              <a:solidFill>
                <a:prstClr val="black"/>
              </a:solidFill>
              <a:sym typeface="WP MathA" panose="05010101010101010101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965122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noProof="0"/>
              <a:t>Adjunktsinseln</a:t>
            </a:r>
            <a:endParaRPr lang="de-A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235" y="824753"/>
            <a:ext cx="8229600" cy="5271247"/>
          </a:xfrm>
        </p:spPr>
        <p:txBody>
          <a:bodyPr/>
          <a:lstStyle/>
          <a:p>
            <a:pPr>
              <a:spcBef>
                <a:spcPts val="12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de-AT" b="1" noProof="0" dirty="0"/>
              <a:t>Adjunktsinseln</a:t>
            </a:r>
            <a:r>
              <a:rPr lang="de-AT" b="1" i="1" noProof="0" dirty="0"/>
              <a:t>. </a:t>
            </a:r>
            <a:r>
              <a:rPr lang="de-AT" noProof="0" dirty="0"/>
              <a:t>Bewegung/Verschiebung aus einem </a:t>
            </a:r>
            <a:r>
              <a:rPr lang="de-AT" b="1" noProof="0" dirty="0"/>
              <a:t>Adjunkt</a:t>
            </a:r>
            <a:r>
              <a:rPr lang="de-AT" b="1" i="1" noProof="0" dirty="0"/>
              <a:t> </a:t>
            </a:r>
            <a:r>
              <a:rPr lang="de-AT" noProof="0" dirty="0"/>
              <a:t>führt zu Ungrammatikalität.</a:t>
            </a:r>
          </a:p>
          <a:p>
            <a:pPr>
              <a:spcBef>
                <a:spcPts val="12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de-AT" noProof="0" dirty="0"/>
              <a:t>(1)	Der Kritiker schlief ein, [</a:t>
            </a:r>
            <a:r>
              <a:rPr lang="de-AT" baseline="-25000" noProof="0"/>
              <a:t>CP </a:t>
            </a:r>
            <a:r>
              <a:rPr lang="de-AT"/>
              <a:t>nachdem </a:t>
            </a:r>
            <a:r>
              <a:rPr lang="de-AT" noProof="0"/>
              <a:t>er </a:t>
            </a:r>
            <a:r>
              <a:rPr lang="de-AT" noProof="0" dirty="0"/>
              <a:t>den Film </a:t>
            </a:r>
            <a:r>
              <a:rPr lang="de-AT" noProof="0"/>
              <a:t>gesehen 		hatte</a:t>
            </a:r>
            <a:r>
              <a:rPr lang="de-AT" noProof="0" dirty="0"/>
              <a:t>].</a:t>
            </a:r>
          </a:p>
          <a:p>
            <a:pPr>
              <a:spcBef>
                <a:spcPts val="8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de-AT" noProof="0" dirty="0"/>
              <a:t>(2)	</a:t>
            </a:r>
            <a:r>
              <a:rPr lang="de-AT" noProof="0" dirty="0">
                <a:solidFill>
                  <a:srgbClr val="FF0000"/>
                </a:solidFill>
              </a:rPr>
              <a:t> </a:t>
            </a:r>
            <a:r>
              <a:rPr lang="de-AT" noProof="0">
                <a:solidFill>
                  <a:srgbClr val="FF0000"/>
                </a:solidFill>
              </a:rPr>
              <a:t>Wer</a:t>
            </a:r>
            <a:r>
              <a:rPr lang="de-AT" baseline="-25000" noProof="0">
                <a:solidFill>
                  <a:srgbClr val="FF0000"/>
                </a:solidFill>
              </a:rPr>
              <a:t>1</a:t>
            </a:r>
            <a:r>
              <a:rPr lang="de-AT" baseline="-25000" noProof="0" dirty="0">
                <a:solidFill>
                  <a:srgbClr val="FF0000"/>
                </a:solidFill>
              </a:rPr>
              <a:t> </a:t>
            </a:r>
            <a:r>
              <a:rPr lang="de-AT" noProof="0" dirty="0">
                <a:solidFill>
                  <a:srgbClr val="FF0000"/>
                </a:solidFill>
              </a:rPr>
              <a:t>t</a:t>
            </a:r>
            <a:r>
              <a:rPr lang="de-AT" baseline="-25000" noProof="0" dirty="0">
                <a:solidFill>
                  <a:srgbClr val="FF0000"/>
                </a:solidFill>
              </a:rPr>
              <a:t>1 </a:t>
            </a:r>
            <a:r>
              <a:rPr lang="de-AT" noProof="0" dirty="0"/>
              <a:t>schlief ein, [</a:t>
            </a:r>
            <a:r>
              <a:rPr lang="de-AT" baseline="-25000" noProof="0"/>
              <a:t>CP </a:t>
            </a:r>
            <a:r>
              <a:rPr lang="de-AT"/>
              <a:t>nachdem </a:t>
            </a:r>
            <a:r>
              <a:rPr lang="de-AT" noProof="0"/>
              <a:t>er </a:t>
            </a:r>
            <a:r>
              <a:rPr lang="de-AT" noProof="0" dirty="0"/>
              <a:t>den Film gesehen hatte]?</a:t>
            </a:r>
          </a:p>
          <a:p>
            <a:pPr>
              <a:spcBef>
                <a:spcPts val="800"/>
              </a:spcBef>
              <a:tabLst>
                <a:tab pos="627063" algn="l"/>
                <a:tab pos="860425" algn="l"/>
                <a:tab pos="1090613" algn="l"/>
              </a:tabLst>
            </a:pPr>
            <a:r>
              <a:rPr lang="de-AT" noProof="0" dirty="0"/>
              <a:t>(3)	*</a:t>
            </a:r>
            <a:r>
              <a:rPr lang="de-AT" noProof="0" dirty="0">
                <a:solidFill>
                  <a:srgbClr val="FF0000"/>
                </a:solidFill>
              </a:rPr>
              <a:t>Was</a:t>
            </a:r>
            <a:r>
              <a:rPr lang="de-AT" baseline="-25000" noProof="0" dirty="0">
                <a:solidFill>
                  <a:srgbClr val="FF0000"/>
                </a:solidFill>
              </a:rPr>
              <a:t>1 </a:t>
            </a:r>
            <a:r>
              <a:rPr lang="de-AT" noProof="0" dirty="0"/>
              <a:t>schlief der Kritiker ein, </a:t>
            </a:r>
            <a:r>
              <a:rPr lang="de-AT" noProof="0"/>
              <a:t>[</a:t>
            </a:r>
            <a:r>
              <a:rPr lang="de-AT" baseline="-25000" noProof="0"/>
              <a:t>CP</a:t>
            </a:r>
            <a:r>
              <a:rPr lang="de-AT"/>
              <a:t> nachdem </a:t>
            </a:r>
            <a:r>
              <a:rPr lang="de-AT" noProof="0"/>
              <a:t>er </a:t>
            </a:r>
            <a:r>
              <a:rPr lang="de-AT" noProof="0" dirty="0">
                <a:solidFill>
                  <a:srgbClr val="FF0000"/>
                </a:solidFill>
              </a:rPr>
              <a:t>t</a:t>
            </a:r>
            <a:r>
              <a:rPr lang="de-AT" baseline="-25000" noProof="0" dirty="0">
                <a:solidFill>
                  <a:srgbClr val="FF0000"/>
                </a:solidFill>
              </a:rPr>
              <a:t>1</a:t>
            </a:r>
            <a:r>
              <a:rPr lang="de-AT" noProof="0" dirty="0">
                <a:solidFill>
                  <a:srgbClr val="0066FF"/>
                </a:solidFill>
              </a:rPr>
              <a:t> </a:t>
            </a:r>
            <a:r>
              <a:rPr lang="de-AT" noProof="0"/>
              <a:t>gesehen 	hatte</a:t>
            </a:r>
            <a:r>
              <a:rPr lang="de-AT" noProof="0" dirty="0"/>
              <a:t>]?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noProof="0"/>
              <a:t>(</a:t>
            </a:r>
            <a:r>
              <a:rPr lang="de-AT" noProof="0" dirty="0"/>
              <a:t>3</a:t>
            </a:r>
            <a:r>
              <a:rPr lang="de-AT" noProof="0"/>
              <a:t>) hat eine Interpretation</a:t>
            </a:r>
            <a:r>
              <a:rPr lang="de-AT"/>
              <a:t>, verletzt also keine Gesetze/Regeln der Semantik.</a:t>
            </a:r>
            <a:endParaRPr lang="de-AT" noProof="0" dirty="0"/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noProof="0" dirty="0"/>
              <a:t>(4)		‘Sag mit das x, sodaß der Kritiker eingeschlafen ist, </a:t>
            </a:r>
            <a:br>
              <a:rPr lang="de-AT" noProof="0" dirty="0"/>
            </a:br>
            <a:r>
              <a:rPr lang="de-AT" noProof="0" dirty="0"/>
              <a:t>	</a:t>
            </a:r>
            <a:r>
              <a:rPr lang="de-AT" noProof="0"/>
              <a:t>	bevor er </a:t>
            </a:r>
            <a:r>
              <a:rPr lang="de-AT" noProof="0" dirty="0"/>
              <a:t>x gesehen hatte’</a:t>
            </a:r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1255713" algn="l"/>
              </a:tabLst>
            </a:pPr>
            <a:r>
              <a:rPr lang="de-AT" noProof="0" dirty="0">
                <a:sym typeface="WP IconicSymbolsA" panose="05010101010101010101" pitchFamily="2" charset="2"/>
              </a:rPr>
              <a:t>			</a:t>
            </a:r>
            <a:r>
              <a:rPr lang="de-AT" noProof="0" dirty="0"/>
              <a:t>(3) </a:t>
            </a:r>
            <a:r>
              <a:rPr lang="de-AT" noProof="0"/>
              <a:t>ist aus rein </a:t>
            </a:r>
            <a:r>
              <a:rPr lang="de-AT" b="1" noProof="0"/>
              <a:t>syntaktischen</a:t>
            </a:r>
            <a:r>
              <a:rPr lang="de-AT" noProof="0"/>
              <a:t> </a:t>
            </a:r>
            <a:r>
              <a:rPr lang="de-AT" noProof="0" dirty="0"/>
              <a:t>Gründen </a:t>
            </a:r>
            <a:r>
              <a:rPr lang="de-AT" noProof="0"/>
              <a:t>ungrammatisch!</a:t>
            </a:r>
          </a:p>
          <a:p>
            <a:endParaRPr lang="en-US"/>
          </a:p>
          <a:p>
            <a:pPr>
              <a:spcBef>
                <a:spcPts val="1200"/>
              </a:spcBef>
              <a:tabLst>
                <a:tab pos="457200" algn="l"/>
                <a:tab pos="747713" algn="l"/>
                <a:tab pos="1090613" algn="l"/>
                <a:tab pos="1255713" algn="l"/>
              </a:tabLst>
            </a:pPr>
            <a:endParaRPr lang="de-AT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DGB 41 Spracherwerb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2940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EB500">
            <a:alpha val="89804"/>
          </a:srgbClr>
        </a:solidFill>
        <a:ln>
          <a:solidFill>
            <a:schemeClr val="tx1"/>
          </a:solidFill>
        </a:ln>
        <a:effectLst>
          <a:outerShdw blurRad="127000" dist="63500" dir="2700000" sx="101000" sy="101000" algn="tl" rotWithShape="0">
            <a:prstClr val="black">
              <a:alpha val="40000"/>
            </a:prstClr>
          </a:outerShdw>
        </a:effectLst>
      </a:spPr>
      <a:bodyPr rtlCol="0" anchor="ctr">
        <a:spAutoFit/>
      </a:bodyPr>
      <a:lstStyle>
        <a:defPPr>
          <a:defRPr sz="2400" b="1" i="1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3196</Words>
  <Application>Microsoft Office PowerPoint</Application>
  <PresentationFormat>On-screen Show (4:3)</PresentationFormat>
  <Paragraphs>323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Wingdings</vt:lpstr>
      <vt:lpstr>Calibri</vt:lpstr>
      <vt:lpstr>Courier New</vt:lpstr>
      <vt:lpstr>WP TypographicSymbols</vt:lpstr>
      <vt:lpstr>Segoe UI Symbol</vt:lpstr>
      <vt:lpstr>Arial</vt:lpstr>
      <vt:lpstr>WP IconicSymbolsA</vt:lpstr>
      <vt:lpstr>ArborWin</vt:lpstr>
      <vt:lpstr>WP MathA</vt:lpstr>
      <vt:lpstr>Larissa-Design</vt:lpstr>
      <vt:lpstr>DGB 38 Semantik</vt:lpstr>
      <vt:lpstr>Wiederholung</vt:lpstr>
      <vt:lpstr>Relativsätze</vt:lpstr>
      <vt:lpstr>Relativsätze</vt:lpstr>
      <vt:lpstr>Relativsätze</vt:lpstr>
      <vt:lpstr>Relativsätze: Syntax</vt:lpstr>
      <vt:lpstr>Relativsätze: Syntax</vt:lpstr>
      <vt:lpstr>Inseln für Bewegung</vt:lpstr>
      <vt:lpstr>Adjunktsinseln</vt:lpstr>
      <vt:lpstr>Adjunktsinseln</vt:lpstr>
      <vt:lpstr>Adjunktsinseln</vt:lpstr>
      <vt:lpstr>Bewegung des Relativpronomens &amp; Adjunktsinseln</vt:lpstr>
      <vt:lpstr>Adjunktsinseln</vt:lpstr>
      <vt:lpstr>Interpretation</vt:lpstr>
      <vt:lpstr>Interpretation</vt:lpstr>
      <vt:lpstr>Alphabetische Varianten</vt:lpstr>
      <vt:lpstr>Alphabetische Varianten</vt:lpstr>
      <vt:lpstr>Arten von Relativsätzen</vt:lpstr>
      <vt:lpstr>Arten von Relativsätzen</vt:lpstr>
      <vt:lpstr>Matching Effekte</vt:lpstr>
      <vt:lpstr>Matching Effekte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Winfried Lechner</dc:creator>
  <cp:lastModifiedBy>Winfried Lechner</cp:lastModifiedBy>
  <cp:revision>1741</cp:revision>
  <cp:lastPrinted>2020-03-25T13:15:55Z</cp:lastPrinted>
  <dcterms:created xsi:type="dcterms:W3CDTF">2019-06-22T15:52:53Z</dcterms:created>
  <dcterms:modified xsi:type="dcterms:W3CDTF">2025-12-10T17:44:05Z</dcterms:modified>
</cp:coreProperties>
</file>