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89" r:id="rId2"/>
    <p:sldId id="490" r:id="rId3"/>
    <p:sldId id="718" r:id="rId4"/>
    <p:sldId id="719" r:id="rId5"/>
    <p:sldId id="491" r:id="rId6"/>
    <p:sldId id="717" r:id="rId7"/>
    <p:sldId id="720" r:id="rId8"/>
  </p:sldIdLst>
  <p:sldSz cx="9144000" cy="6858000" type="screen4x3"/>
  <p:notesSz cx="9929813" cy="6797675"/>
  <p:embeddedFontLst>
    <p:embeddedFont>
      <p:font typeface="Segoe UI Symbol" panose="020B0502040204020203" pitchFamily="34" charset="0"/>
      <p:regular r:id="rId11"/>
    </p:embeddedFont>
    <p:embeddedFont>
      <p:font typeface="WP MathA" panose="05010101010101010101" pitchFamily="2" charset="2"/>
      <p:regular r:id="rId12"/>
    </p:embeddedFont>
    <p:embeddedFont>
      <p:font typeface="WP TypographicSymbols" panose="00000400000000000000" pitchFamily="2" charset="0"/>
      <p:regular r:id="rId13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DAA600"/>
    <a:srgbClr val="CD7371"/>
    <a:srgbClr val="FABE00"/>
    <a:srgbClr val="339966"/>
    <a:srgbClr val="EEB500"/>
    <a:srgbClr val="802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597" autoAdjust="0"/>
  </p:normalViewPr>
  <p:slideViewPr>
    <p:cSldViewPr>
      <p:cViewPr varScale="1">
        <p:scale>
          <a:sx n="92" d="100"/>
          <a:sy n="92" d="100"/>
        </p:scale>
        <p:origin x="88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2621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60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084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FC378B87-683B-4430-8734-691EDA3A86C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084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AA58CFF3-87D7-4338-8D2A-43DB1D8C3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916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r">
              <a:defRPr sz="1300"/>
            </a:lvl1pPr>
          </a:lstStyle>
          <a:p>
            <a:fld id="{B26CCD77-A954-40EE-8D07-A0BE97B286F6}" type="datetimeFigureOut">
              <a:rPr lang="de-DE" smtClean="0"/>
              <a:pPr/>
              <a:t>14.10.2025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2013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0" tIns="47790" rIns="95580" bIns="4779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982" y="3228896"/>
            <a:ext cx="7943850" cy="3058954"/>
          </a:xfrm>
          <a:prstGeom prst="rect">
            <a:avLst/>
          </a:prstGeom>
        </p:spPr>
        <p:txBody>
          <a:bodyPr vert="horz" lIns="95580" tIns="47790" rIns="95580" bIns="4779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4597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r">
              <a:defRPr sz="1300"/>
            </a:lvl1pPr>
          </a:lstStyle>
          <a:p>
            <a:fld id="{1EBFFEC9-4F5F-4C95-86E1-B5E1B764322F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A3688-DEEB-4A0C-9E4C-4B28E23DDD7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2354"/>
          </a:xfrm>
        </p:spPr>
        <p:txBody>
          <a:bodyPr>
            <a:normAutofit/>
          </a:bodyPr>
          <a:lstStyle>
            <a:lvl1pPr>
              <a:defRPr sz="2800" b="1" cap="small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914400"/>
            <a:ext cx="8229600" cy="5257800"/>
          </a:xfrm>
        </p:spPr>
        <p:txBody>
          <a:bodyPr/>
          <a:lstStyle>
            <a:lvl1pPr marL="0" indent="0">
              <a:spcBef>
                <a:spcPts val="200"/>
              </a:spcBef>
              <a:buFontTx/>
              <a:buNone/>
              <a:tabLst>
                <a:tab pos="457200" algn="l"/>
                <a:tab pos="747713" algn="l"/>
                <a:tab pos="1090613" algn="l"/>
              </a:tabLst>
              <a:defRPr sz="2400">
                <a:sym typeface="WP MathA" panose="05010101010101010101" pitchFamily="2" charset="2"/>
              </a:defRPr>
            </a:lvl1pPr>
            <a:lvl2pPr>
              <a:spcBef>
                <a:spcPts val="200"/>
              </a:spcBef>
              <a:defRPr sz="2200"/>
            </a:lvl2pPr>
            <a:lvl3pPr>
              <a:spcBef>
                <a:spcPts val="200"/>
              </a:spcBef>
              <a:defRPr sz="2000"/>
            </a:lvl3pPr>
            <a:lvl4pPr>
              <a:spcBef>
                <a:spcPts val="200"/>
              </a:spcBef>
              <a:defRPr/>
            </a:lvl4pPr>
            <a:lvl5pPr>
              <a:spcBef>
                <a:spcPts val="200"/>
              </a:spcBef>
              <a:defRPr/>
            </a:lvl5pPr>
          </a:lstStyle>
          <a:p>
            <a:pPr lvl="0"/>
            <a:r>
              <a:rPr lang="de-DE"/>
              <a:t>(1)	a.	</a:t>
            </a:r>
          </a:p>
          <a:p>
            <a:pPr lvl="0"/>
            <a:r>
              <a:rPr lang="de-DE"/>
              <a:t>Textmasterformate </a:t>
            </a:r>
            <a:r>
              <a:rPr lang="de-DE" dirty="0"/>
              <a:t>durch Klicken bearbeiten</a:t>
            </a:r>
          </a:p>
          <a:p>
            <a:pPr lvl="1"/>
            <a:r>
              <a:rPr lang="de-DE"/>
              <a:t>Zweite </a:t>
            </a:r>
            <a:r>
              <a:rPr lang="de-DE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DAED5F90-EF1B-49B5-BE47-AEA5AB1301ED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990E4-1B54-4AAA-A525-02A3357B8E8D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P TypographicSymbols" pitchFamily="2" charset="0"/>
        <a:buChar char="!"/>
        <a:tabLst>
          <a:tab pos="342900" algn="l"/>
        </a:tabLs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tabLst>
          <a:tab pos="342900" algn="l"/>
        </a:tabLst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CF0CA-8B0F-4F07-510C-BDB0B4443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Hausübung 2: Lösungen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48BE1-AEB8-1C47-7D88-71B2AF4AD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1. Was sind Extension und Intension der folgenden Ausdrücke?</a:t>
            </a:r>
          </a:p>
          <a:p>
            <a:pPr>
              <a:spcBef>
                <a:spcPts val="1200"/>
              </a:spcBef>
            </a:pPr>
            <a:r>
              <a:rPr lang="de-AT" dirty="0"/>
              <a:t>(1) 	der Gewinner des Rennens </a:t>
            </a:r>
          </a:p>
          <a:p>
            <a:r>
              <a:rPr lang="de-AT" dirty="0"/>
              <a:t>	(in einer Situation, in der Maria das Rennen gewonnen hat)</a:t>
            </a:r>
          </a:p>
          <a:p>
            <a:pPr>
              <a:spcBef>
                <a:spcPts val="1200"/>
              </a:spcBef>
            </a:pPr>
            <a:r>
              <a:rPr lang="de-AT" b="1" dirty="0"/>
              <a:t>Extension</a:t>
            </a:r>
            <a:r>
              <a:rPr lang="de-AT" dirty="0"/>
              <a:t>: das Individuum, das das Rennen gewonnen hat</a:t>
            </a:r>
          </a:p>
          <a:p>
            <a:r>
              <a:rPr lang="de-AT" b="1" dirty="0"/>
              <a:t>Intension</a:t>
            </a:r>
            <a:r>
              <a:rPr lang="de-AT" dirty="0"/>
              <a:t>: die Funktion, die jeder Situation s jenes Individuum 			    zuweist, das in s das Rennen gewonnen hat</a:t>
            </a:r>
          </a:p>
          <a:p>
            <a:endParaRPr lang="de-AT" dirty="0"/>
          </a:p>
          <a:p>
            <a:r>
              <a:rPr lang="de-AT" dirty="0"/>
              <a:t>(2)	Hans mag Maria und Peter ist in Rom. </a:t>
            </a:r>
          </a:p>
          <a:p>
            <a:r>
              <a:rPr lang="de-AT" dirty="0"/>
              <a:t>	(in einer Sitution, in der Peter in Athen ist)</a:t>
            </a:r>
          </a:p>
          <a:p>
            <a:pPr>
              <a:spcBef>
                <a:spcPts val="1200"/>
              </a:spcBef>
            </a:pPr>
            <a:r>
              <a:rPr lang="de-AT" b="1" dirty="0"/>
              <a:t>Extension</a:t>
            </a:r>
            <a:r>
              <a:rPr lang="de-AT" dirty="0"/>
              <a:t>: 0/falsch</a:t>
            </a:r>
          </a:p>
          <a:p>
            <a:r>
              <a:rPr lang="de-AT" b="1" dirty="0"/>
              <a:t>Intension</a:t>
            </a:r>
            <a:r>
              <a:rPr lang="de-AT" dirty="0"/>
              <a:t>: {s</a:t>
            </a:r>
            <a:r>
              <a:rPr lang="az-Cyrl-AZ" dirty="0">
                <a:latin typeface="Calibri" panose="020F0502020204030204" pitchFamily="34" charset="0"/>
                <a:cs typeface="Calibri" panose="020F0502020204030204" pitchFamily="34" charset="0"/>
              </a:rPr>
              <a:t>│</a:t>
            </a:r>
            <a:r>
              <a:rPr lang="de-AT" dirty="0"/>
              <a:t>Hans mag Maria in s} </a:t>
            </a:r>
            <a:r>
              <a:rPr lang="de-AT" dirty="0">
                <a:latin typeface="Calibri" panose="020F0502020204030204" pitchFamily="34" charset="0"/>
                <a:cs typeface="Calibri" panose="020F0502020204030204" pitchFamily="34" charset="0"/>
              </a:rPr>
              <a:t>∩ {</a:t>
            </a:r>
            <a:r>
              <a:rPr lang="de-AT" dirty="0"/>
              <a:t>s</a:t>
            </a:r>
            <a:r>
              <a:rPr lang="az-Cyrl-AZ" dirty="0">
                <a:latin typeface="Calibri" panose="020F0502020204030204" pitchFamily="34" charset="0"/>
                <a:cs typeface="Calibri" panose="020F0502020204030204" pitchFamily="34" charset="0"/>
              </a:rPr>
              <a:t>│</a:t>
            </a:r>
            <a:r>
              <a:rPr lang="de-AT" dirty="0"/>
              <a:t>Peter ist in s in Rom}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774825" algn="l"/>
                <a:tab pos="2455863" algn="l"/>
              </a:tabLst>
            </a:pPr>
            <a:r>
              <a:rPr lang="de-AT" sz="1800" b="1" dirty="0"/>
              <a:t>	</a:t>
            </a:r>
            <a:r>
              <a:rPr lang="de-DE" sz="1800" b="1"/>
              <a:t>Schnittmenge</a:t>
            </a:r>
            <a:r>
              <a:rPr lang="de-DE" sz="1800" b="1" i="1"/>
              <a:t> </a:t>
            </a:r>
            <a:r>
              <a:rPr lang="de-DE" sz="1800" dirty="0"/>
              <a:t>von A und B (A ∩ B)  =</a:t>
            </a:r>
            <a:r>
              <a:rPr lang="de-DE" sz="1800" baseline="-25000" dirty="0"/>
              <a:t>Def</a:t>
            </a:r>
            <a:r>
              <a:rPr lang="de-DE" sz="1800" dirty="0"/>
              <a:t> jene Menge, die alle Elemente enthält</a:t>
            </a:r>
            <a:r>
              <a:rPr lang="de-DE" sz="1800"/>
              <a:t>, 	die </a:t>
            </a:r>
            <a:r>
              <a:rPr lang="de-DE" sz="1800" dirty="0"/>
              <a:t>sowohl in A als auch in B enthalten sind</a:t>
            </a:r>
          </a:p>
          <a:p>
            <a:endParaRPr lang="de-AT" dirty="0"/>
          </a:p>
          <a:p>
            <a:r>
              <a:rPr lang="de-AT" dirty="0"/>
              <a:t> </a:t>
            </a: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872A76-0AED-FDF9-C850-CE1EA548B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03392-5A29-D6B5-E776-07873B36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8092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B58CE-2B44-196D-FBAE-EAFC69AF8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21D73-28DE-8A8B-B2C8-539F75C98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Hausübung 2: Lösungen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68366-627C-B6AA-00CD-05893E2C1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/>
              <a:t> 2. Geben Sie die detaillierte semantische Derivation des Satzes "Der Präsident weint" an. (Hinweis: Verwenden Sie die Satzregel.)</a:t>
            </a:r>
          </a:p>
          <a:p>
            <a:endParaRPr lang="de-AT" b="1"/>
          </a:p>
          <a:p>
            <a:r>
              <a:rPr lang="de-AT"/>
              <a:t> </a:t>
            </a:r>
          </a:p>
          <a:p>
            <a:endParaRPr lang="de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4CA864-8C5F-9094-A5B3-97EC13407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E49C21-9B7E-871D-72E1-81050303E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74381810-C62B-CE20-9B01-5063212C2C6B}"/>
              </a:ext>
            </a:extLst>
          </p:cNvPr>
          <p:cNvSpPr/>
          <p:nvPr/>
        </p:nvSpPr>
        <p:spPr>
          <a:xfrm>
            <a:off x="618565" y="2581632"/>
            <a:ext cx="7992035" cy="1481257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>
                <a:solidFill>
                  <a:prstClr val="black"/>
                </a:solidFill>
                <a:sym typeface="WP MathA" panose="05010101010101010101" pitchFamily="2" charset="2"/>
              </a:rPr>
              <a:t>Satzregel (Extension)</a:t>
            </a:r>
          </a:p>
          <a:p>
            <a:pPr>
              <a:spcBef>
                <a:spcPts val="6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Für jede Situation s, jedes 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, 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 und 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l-GR" sz="2800">
                <a:solidFill>
                  <a:schemeClr val="tx1"/>
                </a:solidFill>
                <a:ea typeface="Segoe UI Symbol" panose="020B0502040204020203" pitchFamily="34" charset="0"/>
              </a:rPr>
              <a:t> 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gilt: </a:t>
            </a:r>
            <a:b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</a:b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Wenn 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die Form [</a:t>
            </a:r>
            <a:r>
              <a:rPr lang="en-US" sz="2400" baseline="-25000">
                <a:solidFill>
                  <a:prstClr val="black"/>
                </a:solidFill>
                <a:sym typeface="WP MathA" panose="05010101010101010101" pitchFamily="2" charset="2"/>
              </a:rPr>
              <a:t>TP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] hat, dann 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 = 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schemeClr val="tx1"/>
                </a:solidFill>
                <a:sym typeface="WP MathA" panose="05010101010101010101" pitchFamily="2" charset="2"/>
              </a:rPr>
              <a:t>β 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 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in s</a:t>
            </a:r>
          </a:p>
        </p:txBody>
      </p:sp>
      <p:sp>
        <p:nvSpPr>
          <p:cNvPr id="7" name="Rounded Rectangle 12">
            <a:extLst>
              <a:ext uri="{FF2B5EF4-FFF2-40B4-BE49-F238E27FC236}">
                <a16:creationId xmlns:a16="http://schemas.microsoft.com/office/drawing/2014/main" id="{BD11AFDE-EC47-EEC8-7C0A-17B9A098DC6B}"/>
              </a:ext>
            </a:extLst>
          </p:cNvPr>
          <p:cNvSpPr/>
          <p:nvPr/>
        </p:nvSpPr>
        <p:spPr>
          <a:xfrm>
            <a:off x="609600" y="4538543"/>
            <a:ext cx="7992035" cy="1481257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>
                <a:solidFill>
                  <a:prstClr val="black"/>
                </a:solidFill>
                <a:sym typeface="WP MathA" panose="05010101010101010101" pitchFamily="2" charset="2"/>
              </a:rPr>
              <a:t>Satzregel (Intension)</a:t>
            </a:r>
          </a:p>
          <a:p>
            <a:pPr>
              <a:spcBef>
                <a:spcPts val="6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Für jede Situation s, jedes 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, 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 und 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l-GR" sz="2800">
                <a:solidFill>
                  <a:schemeClr val="tx1"/>
                </a:solidFill>
                <a:ea typeface="Segoe UI Symbol" panose="020B0502040204020203" pitchFamily="34" charset="0"/>
              </a:rPr>
              <a:t> 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gilt:  </a:t>
            </a:r>
            <a:b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</a:b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Wenn 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die Form [</a:t>
            </a:r>
            <a:r>
              <a:rPr lang="en-US" sz="2400" baseline="-25000">
                <a:solidFill>
                  <a:prstClr val="black"/>
                </a:solidFill>
                <a:sym typeface="WP MathA" panose="05010101010101010101" pitchFamily="2" charset="2"/>
              </a:rPr>
              <a:t>TP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] hat, dann 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 = {s</a:t>
            </a:r>
            <a:r>
              <a:rPr lang="en-US" sz="2400">
                <a:solidFill>
                  <a:schemeClr val="tx1"/>
                </a:solidFill>
              </a:rPr>
              <a:t>|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schemeClr val="tx1"/>
                </a:solidFill>
                <a:sym typeface="WP MathA" panose="05010101010101010101" pitchFamily="2" charset="2"/>
              </a:rPr>
              <a:t>β 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 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in s}</a:t>
            </a:r>
          </a:p>
        </p:txBody>
      </p:sp>
    </p:spTree>
    <p:extLst>
      <p:ext uri="{BB962C8B-B14F-4D97-AF65-F5344CB8AC3E}">
        <p14:creationId xmlns:p14="http://schemas.microsoft.com/office/powerpoint/2010/main" val="1367127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1FFF7-B90A-57E1-DAA5-4F98F9250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Hausübung 2: Lösungen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7A89F-0C3A-21B1-202A-58BBA2A3A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1"/>
              <a:t>Extension</a:t>
            </a:r>
            <a:r>
              <a:rPr lang="en-US"/>
              <a:t>:</a:t>
            </a:r>
          </a:p>
          <a:p>
            <a:pPr>
              <a:spcBef>
                <a:spcPts val="1200"/>
              </a:spcBef>
            </a:pPr>
            <a:r>
              <a:rPr lang="en-US"/>
              <a:t>(1)		Für jede Situation s gilt: </a:t>
            </a:r>
          </a:p>
          <a:p>
            <a:pPr>
              <a:spcBef>
                <a:spcPts val="400"/>
              </a:spcBef>
            </a:pPr>
            <a:r>
              <a:rPr lang="en-US"/>
              <a:t>		a.	Der Präsident weint </a:t>
            </a:r>
            <a:r>
              <a:rPr lang="de-DE"/>
              <a:t>=  1 in s gdw </a:t>
            </a:r>
            <a:br>
              <a:rPr lang="de-DE"/>
            </a:br>
            <a:r>
              <a:rPr lang="de-DE"/>
              <a:t>			</a:t>
            </a:r>
            <a:r>
              <a:rPr lang="en-US"/>
              <a:t>der Präsident  weinen in s</a:t>
            </a:r>
          </a:p>
          <a:p>
            <a:pPr algn="r"/>
            <a:r>
              <a:rPr lang="en-US"/>
              <a:t>(Anwendung der Satzregel)</a:t>
            </a:r>
          </a:p>
          <a:p>
            <a:pPr>
              <a:spcBef>
                <a:spcPts val="600"/>
              </a:spcBef>
            </a:pPr>
            <a:r>
              <a:rPr lang="en-US"/>
              <a:t>		b.	Der Präsident weint  </a:t>
            </a:r>
            <a:r>
              <a:rPr lang="de-DE"/>
              <a:t>=  1 in s gdw </a:t>
            </a:r>
            <a:br>
              <a:rPr lang="de-DE"/>
            </a:br>
            <a:r>
              <a:rPr lang="de-DE"/>
              <a:t>			</a:t>
            </a:r>
            <a:r>
              <a:rPr lang="en-US"/>
              <a:t>der Präsident (in s)  {x|x weint in s} </a:t>
            </a:r>
          </a:p>
          <a:p>
            <a:pPr>
              <a:spcBef>
                <a:spcPts val="600"/>
              </a:spcBef>
            </a:pPr>
            <a:r>
              <a:rPr lang="en-US"/>
              <a:t>							(Lexikon)</a:t>
            </a:r>
          </a:p>
          <a:p>
            <a:pPr>
              <a:spcBef>
                <a:spcPts val="400"/>
              </a:spcBef>
            </a:pPr>
            <a:r>
              <a:rPr lang="en-US"/>
              <a:t>		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1091D-50E8-F5E8-06D4-F3B406A5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EBAD7-0462-5F4D-4DEE-5105EB748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668262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A47CF-CF9C-1E3D-5CE6-BE55233FE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0C208-560B-2478-F2BA-590680F8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Hausübung 2: Lösungen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6CC2B-03CA-1FCD-85D8-0B777F832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1"/>
              <a:t>Intension</a:t>
            </a:r>
            <a:r>
              <a:rPr lang="en-US"/>
              <a:t>:</a:t>
            </a:r>
          </a:p>
          <a:p>
            <a:pPr>
              <a:spcBef>
                <a:spcPts val="1200"/>
              </a:spcBef>
            </a:pP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 = {s</a:t>
            </a:r>
            <a:r>
              <a:rPr lang="en-US" sz="2400">
                <a:solidFill>
                  <a:schemeClr val="tx1"/>
                </a:solidFill>
              </a:rPr>
              <a:t>|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schemeClr val="tx1"/>
                </a:solidFill>
                <a:sym typeface="WP MathA" panose="05010101010101010101" pitchFamily="2" charset="2"/>
              </a:rPr>
              <a:t>β 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 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in s}</a:t>
            </a:r>
          </a:p>
          <a:p>
            <a:pPr>
              <a:spcBef>
                <a:spcPts val="1200"/>
              </a:spcBef>
            </a:pPr>
            <a:endParaRPr lang="en-US"/>
          </a:p>
          <a:p>
            <a:pPr>
              <a:spcBef>
                <a:spcPts val="1200"/>
              </a:spcBef>
            </a:pPr>
            <a:r>
              <a:rPr lang="en-US"/>
              <a:t>(1) 		a.	Der Präsident weint </a:t>
            </a:r>
            <a:r>
              <a:rPr lang="de-DE"/>
              <a:t>= </a:t>
            </a:r>
          </a:p>
          <a:p>
            <a:pPr>
              <a:tabLst>
                <a:tab pos="457200" algn="l"/>
                <a:tab pos="747713" algn="l"/>
                <a:tab pos="1090613" algn="l"/>
                <a:tab pos="1423988" algn="l"/>
              </a:tabLst>
            </a:pPr>
            <a:r>
              <a:rPr lang="de-DE" sz="2400">
                <a:solidFill>
                  <a:prstClr val="black"/>
                </a:solidFill>
                <a:sym typeface="WP MathA" panose="05010101010101010101" pitchFamily="2" charset="2"/>
              </a:rPr>
              <a:t>			=	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{s</a:t>
            </a:r>
            <a:r>
              <a:rPr lang="en-US" sz="2400">
                <a:solidFill>
                  <a:schemeClr val="tx1"/>
                </a:solidFill>
              </a:rPr>
              <a:t>|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n-US"/>
              <a:t>der Präsident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 weinen in s}</a:t>
            </a:r>
            <a:br>
              <a:rPr lang="de-DE"/>
            </a:br>
            <a:r>
              <a:rPr lang="de-DE"/>
              <a:t>								</a:t>
            </a:r>
            <a:r>
              <a:rPr lang="en-US"/>
              <a:t>(Anwendung der Satzregel)</a:t>
            </a:r>
          </a:p>
          <a:p>
            <a:pPr>
              <a:spcBef>
                <a:spcPts val="600"/>
              </a:spcBef>
              <a:tabLst>
                <a:tab pos="457200" algn="l"/>
                <a:tab pos="747713" algn="l"/>
                <a:tab pos="1090613" algn="l"/>
                <a:tab pos="1423988" algn="l"/>
              </a:tabLst>
            </a:pPr>
            <a:r>
              <a:rPr lang="en-US"/>
              <a:t>		b.	=	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{s</a:t>
            </a:r>
            <a:r>
              <a:rPr lang="en-US" sz="2400">
                <a:solidFill>
                  <a:schemeClr val="tx1"/>
                </a:solidFill>
              </a:rPr>
              <a:t>|</a:t>
            </a:r>
            <a:r>
              <a:rPr lang="en-US"/>
              <a:t>der Präsident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  </a:t>
            </a:r>
            <a:r>
              <a:rPr lang="en-US"/>
              <a:t>{x|x weint in s}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}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3BE442-FC89-6A0F-F95D-74E6FF95F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559B48-0A05-1F04-A38A-6C5919EA0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08856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CDB0E-F929-B79A-6CFC-00C2637A4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1B553-B682-C219-C969-F543ECF4F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Hausübung 2: Lösungen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867B8-C36A-FCBC-F591-826DDA2DF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3. Stellen Sie die Menge {a, c} als Funktion dar.</a:t>
            </a:r>
          </a:p>
          <a:p>
            <a:pPr>
              <a:spcBef>
                <a:spcPts val="600"/>
              </a:spcBef>
              <a:tabLst>
                <a:tab pos="457200" algn="l"/>
                <a:tab pos="747713" algn="l"/>
                <a:tab pos="1090613" algn="l"/>
                <a:tab pos="3368675" algn="l"/>
              </a:tabLst>
            </a:pPr>
            <a:r>
              <a:rPr lang="de-AT" b="1" dirty="0">
                <a:latin typeface="+mj-lt"/>
              </a:rPr>
              <a:t>Antwort:  </a:t>
            </a:r>
            <a:r>
              <a:rPr lang="de-AT" dirty="0">
                <a:latin typeface="+mj-lt"/>
              </a:rPr>
              <a:t>	</a:t>
            </a:r>
          </a:p>
          <a:p>
            <a:pPr>
              <a:spcBef>
                <a:spcPts val="600"/>
              </a:spcBef>
              <a:tabLst>
                <a:tab pos="457200" algn="l"/>
                <a:tab pos="747713" algn="l"/>
                <a:tab pos="1090613" algn="l"/>
                <a:tab pos="3368675" algn="l"/>
              </a:tabLst>
            </a:pPr>
            <a:r>
              <a:rPr lang="de-AT" dirty="0">
                <a:latin typeface="+mj-lt"/>
              </a:rPr>
              <a:t>				a	</a:t>
            </a:r>
            <a:r>
              <a:rPr lang="de-DE" sz="2400" dirty="0">
                <a:latin typeface="+mj-lt"/>
                <a:ea typeface="Segoe UI Symbol" panose="020B0502040204020203" pitchFamily="34" charset="0"/>
                <a:sym typeface="WP MathA" panose="05010101010101010101" pitchFamily="2" charset="2"/>
              </a:rPr>
              <a:t> → 1</a:t>
            </a:r>
            <a:endParaRPr lang="de-AT" dirty="0">
              <a:latin typeface="+mj-lt"/>
            </a:endParaRPr>
          </a:p>
          <a:p>
            <a:pPr>
              <a:tabLst>
                <a:tab pos="457200" algn="l"/>
                <a:tab pos="747713" algn="l"/>
                <a:tab pos="1090613" algn="l"/>
                <a:tab pos="3368675" algn="l"/>
              </a:tabLst>
            </a:pPr>
            <a:r>
              <a:rPr lang="de-AT" dirty="0">
                <a:latin typeface="+mj-lt"/>
              </a:rPr>
              <a:t>				b	</a:t>
            </a:r>
            <a:r>
              <a:rPr lang="de-DE" sz="2400" dirty="0">
                <a:latin typeface="+mj-lt"/>
                <a:ea typeface="Segoe UI Symbol" panose="020B0502040204020203" pitchFamily="34" charset="0"/>
                <a:sym typeface="WP MathA" panose="05010101010101010101" pitchFamily="2" charset="2"/>
              </a:rPr>
              <a:t> → 0</a:t>
            </a:r>
            <a:endParaRPr lang="de-AT" dirty="0">
              <a:latin typeface="+mj-lt"/>
            </a:endParaRPr>
          </a:p>
          <a:p>
            <a:pPr>
              <a:tabLst>
                <a:tab pos="457200" algn="l"/>
                <a:tab pos="747713" algn="l"/>
                <a:tab pos="1090613" algn="l"/>
                <a:tab pos="3368675" algn="l"/>
              </a:tabLst>
            </a:pPr>
            <a:r>
              <a:rPr lang="de-AT" dirty="0">
                <a:latin typeface="+mj-lt"/>
              </a:rPr>
              <a:t>				c	</a:t>
            </a:r>
            <a:r>
              <a:rPr lang="de-DE" sz="2400" dirty="0">
                <a:latin typeface="+mj-lt"/>
                <a:ea typeface="Segoe UI Symbol" panose="020B0502040204020203" pitchFamily="34" charset="0"/>
                <a:sym typeface="WP MathA" panose="05010101010101010101" pitchFamily="2" charset="2"/>
              </a:rPr>
              <a:t> → 1</a:t>
            </a:r>
            <a:endParaRPr lang="de-AT" dirty="0">
              <a:latin typeface="+mj-lt"/>
            </a:endParaRPr>
          </a:p>
          <a:p>
            <a:endParaRPr lang="de-A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4075C4-7876-D34C-3A91-CB54DA7DA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9379F8-44F9-E55D-CC81-36ADF272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C226010E-9CF7-B165-7BE1-D24FF37EF85E}"/>
              </a:ext>
            </a:extLst>
          </p:cNvPr>
          <p:cNvSpPr/>
          <p:nvPr/>
        </p:nvSpPr>
        <p:spPr>
          <a:xfrm>
            <a:off x="3768866" y="1828800"/>
            <a:ext cx="1260334" cy="1133554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4862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863E2-B6F6-9B2C-A60C-BCC5FBB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Hausübung 2: Lösungen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8A2BB-84FA-5969-1400-A1FC8982E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000" dirty="0"/>
              <a:t>4. Zeigen Sie, dass die Sätze "Es ist nicht der Fall, dass Maria schläft und dass Peter lacht" die selbe Bedeutung hat wie "Maria schläft nicht oder Peter lacht nicht". (Hinweis: Verwenden Sie die Wahrheitstafeln.)</a:t>
            </a:r>
          </a:p>
          <a:p>
            <a:pPr>
              <a:spcBef>
                <a:spcPts val="1200"/>
              </a:spcBef>
            </a:pPr>
            <a:r>
              <a:rPr lang="de-AT" b="1" dirty="0"/>
              <a:t>Antwort</a:t>
            </a:r>
            <a:r>
              <a:rPr lang="de-AT" dirty="0"/>
              <a:t>:</a:t>
            </a:r>
          </a:p>
          <a:p>
            <a:r>
              <a:rPr lang="de-AT" dirty="0"/>
              <a:t>Annahme: 	A = Maria schläft</a:t>
            </a:r>
          </a:p>
          <a:p>
            <a:r>
              <a:rPr lang="de-AT" dirty="0"/>
              <a:t>				B = Peter lacht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Die letzten Spalten (in rot) sind in beiden Tafeln ident, daher sind die beiden Sätze synonym.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C13EDB-DB31-A9AC-95A7-1F9F00037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3E4701-37DC-E0EF-A93D-F9EC52D8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6</a:t>
            </a:fld>
            <a:endParaRPr lang="de-DE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AD9CD56-F939-A3BF-11A8-E319DBAD36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484358"/>
              </p:ext>
            </p:extLst>
          </p:nvPr>
        </p:nvGraphicFramePr>
        <p:xfrm>
          <a:off x="609600" y="3429000"/>
          <a:ext cx="3308013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64403645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8186984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031566691"/>
                    </a:ext>
                  </a:extLst>
                </a:gridCol>
                <a:gridCol w="1098213">
                  <a:extLst>
                    <a:ext uri="{9D8B030D-6E8A-4147-A177-3AD203B41FA5}">
                      <a16:colId xmlns:a16="http://schemas.microsoft.com/office/drawing/2014/main" val="4045802669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A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B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A ∧ B</a:t>
                      </a:r>
                      <a:endParaRPr lang="de-DE" sz="2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/>
                        <a:t>¬ (</a:t>
                      </a:r>
                      <a:r>
                        <a:rPr lang="en-US" sz="2000"/>
                        <a:t>A ∧ B)</a:t>
                      </a:r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84327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0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601074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de-DE" sz="20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272853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de-DE" sz="20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049211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de-DE" sz="20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768742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1317952-1E34-E2DF-B65D-C8049EF2DE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968243"/>
              </p:ext>
            </p:extLst>
          </p:nvPr>
        </p:nvGraphicFramePr>
        <p:xfrm>
          <a:off x="4540587" y="3429000"/>
          <a:ext cx="4298613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166">
                  <a:extLst>
                    <a:ext uri="{9D8B030D-6E8A-4147-A177-3AD203B41FA5}">
                      <a16:colId xmlns:a16="http://schemas.microsoft.com/office/drawing/2014/main" val="644036451"/>
                    </a:ext>
                  </a:extLst>
                </a:gridCol>
                <a:gridCol w="792148">
                  <a:extLst>
                    <a:ext uri="{9D8B030D-6E8A-4147-A177-3AD203B41FA5}">
                      <a16:colId xmlns:a16="http://schemas.microsoft.com/office/drawing/2014/main" val="3081869840"/>
                    </a:ext>
                  </a:extLst>
                </a:gridCol>
                <a:gridCol w="832967">
                  <a:extLst>
                    <a:ext uri="{9D8B030D-6E8A-4147-A177-3AD203B41FA5}">
                      <a16:colId xmlns:a16="http://schemas.microsoft.com/office/drawing/2014/main" val="3031566691"/>
                    </a:ext>
                  </a:extLst>
                </a:gridCol>
                <a:gridCol w="594111">
                  <a:extLst>
                    <a:ext uri="{9D8B030D-6E8A-4147-A177-3AD203B41FA5}">
                      <a16:colId xmlns:a16="http://schemas.microsoft.com/office/drawing/2014/main" val="1843783402"/>
                    </a:ext>
                  </a:extLst>
                </a:gridCol>
                <a:gridCol w="1188221">
                  <a:extLst>
                    <a:ext uri="{9D8B030D-6E8A-4147-A177-3AD203B41FA5}">
                      <a16:colId xmlns:a16="http://schemas.microsoft.com/office/drawing/2014/main" val="4045802669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A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B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/>
                        <a:t>¬</a:t>
                      </a:r>
                      <a:r>
                        <a:rPr lang="en-US" sz="2000"/>
                        <a:t>A</a:t>
                      </a:r>
                      <a:endParaRPr lang="de-DE" sz="2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/>
                        <a:t>¬</a:t>
                      </a:r>
                      <a:r>
                        <a:rPr lang="en-US" sz="2000"/>
                        <a:t>B 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/>
                        <a:t>¬</a:t>
                      </a:r>
                      <a:r>
                        <a:rPr lang="en-US" sz="2000"/>
                        <a:t>A ∨ </a:t>
                      </a:r>
                      <a:r>
                        <a:rPr lang="de-DE" sz="2000"/>
                        <a:t>¬</a:t>
                      </a:r>
                      <a:r>
                        <a:rPr lang="en-US" sz="2000"/>
                        <a:t>B</a:t>
                      </a:r>
                      <a:endParaRPr lang="de-DE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84327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20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601074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de-DE" sz="20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272853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0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de-DE" sz="20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049211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0</a:t>
                      </a:r>
                      <a:endParaRPr lang="de-DE" sz="200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DE" sz="20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de-DE" sz="20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7687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17422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3EFB9-FF25-BCFA-E117-ED271E260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4A0C6-272C-A0D6-5E22-8B113CA0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Hausübung 2: Lösungen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E348D-3CCF-1AAF-1DAE-6FF0836B4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b="1" dirty="0"/>
              <a:t>Zusatzfrage</a:t>
            </a:r>
            <a:r>
              <a:rPr lang="de-AT" dirty="0"/>
              <a:t>. Welche Menge beschreibt die Funktion f(x) = 1,  genau dann wenn x ein Hund ist? </a:t>
            </a:r>
          </a:p>
          <a:p>
            <a:endParaRPr lang="de-AT" b="1" dirty="0"/>
          </a:p>
          <a:p>
            <a:r>
              <a:rPr lang="de-AT" b="1" dirty="0"/>
              <a:t>Antwort</a:t>
            </a:r>
            <a:r>
              <a:rPr lang="de-AT" dirty="0"/>
              <a:t>: Aus der Annahme, dass x ein Hund ist, und der Tatsache, dass die Funktion f(x) den Wert 1 erhält, folgt, dass </a:t>
            </a:r>
          </a:p>
          <a:p>
            <a:r>
              <a:rPr lang="de-AT" dirty="0"/>
              <a:t>f(x) = 1 gleichbedeutend ist mit Hund(x) = 1. f kann also als die </a:t>
            </a:r>
            <a:r>
              <a:rPr lang="de-AT" i="1" dirty="0"/>
              <a:t>Hund</a:t>
            </a:r>
            <a:r>
              <a:rPr lang="de-AT" dirty="0"/>
              <a:t>-funktion – oder besser: das Prädikat </a:t>
            </a:r>
            <a:r>
              <a:rPr lang="de-AT" i="1" dirty="0"/>
              <a:t>Hund</a:t>
            </a:r>
            <a:r>
              <a:rPr lang="de-AT" dirty="0"/>
              <a:t> – aufgefasst werden.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37E0EC-13E7-6E72-4E1E-3D88228E8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4766B-283D-B370-DB75-80D13DF49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77221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EB500">
            <a:alpha val="89804"/>
          </a:srgbClr>
        </a:solidFill>
        <a:ln>
          <a:solidFill>
            <a:schemeClr val="tx1"/>
          </a:solidFill>
        </a:ln>
        <a:effectLst>
          <a:outerShdw blurRad="127000" dist="63500" dir="2700000" sx="101000" sy="101000" algn="tl" rotWithShape="0">
            <a:prstClr val="black">
              <a:alpha val="40000"/>
            </a:prstClr>
          </a:outerShdw>
        </a:effectLst>
      </a:spPr>
      <a:bodyPr rtlCol="0" anchor="ctr">
        <a:spAutoFit/>
      </a:bodyPr>
      <a:lstStyle>
        <a:defPPr>
          <a:defRPr sz="2400" b="1" i="1" smtClean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777</Words>
  <Application>Microsoft Office PowerPoint</Application>
  <PresentationFormat>On-screen Show (4:3)</PresentationFormat>
  <Paragraphs>119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WP TypographicSymbols</vt:lpstr>
      <vt:lpstr>Segoe UI Symbol</vt:lpstr>
      <vt:lpstr>WP MathA</vt:lpstr>
      <vt:lpstr>Arial</vt:lpstr>
      <vt:lpstr>Larissa-Design</vt:lpstr>
      <vt:lpstr>Hausübung 2: Lösungen</vt:lpstr>
      <vt:lpstr>Hausübung 2: Lösungen</vt:lpstr>
      <vt:lpstr>Hausübung 2: Lösungen</vt:lpstr>
      <vt:lpstr>Hausübung 2: Lösungen</vt:lpstr>
      <vt:lpstr>Hausübung 2: Lösungen</vt:lpstr>
      <vt:lpstr>Hausübung 2: Lösungen</vt:lpstr>
      <vt:lpstr>Hausübung 2: Lösungen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Winfried Lechner</dc:creator>
  <cp:lastModifiedBy>Winfried Lechner</cp:lastModifiedBy>
  <cp:revision>1405</cp:revision>
  <cp:lastPrinted>2020-03-25T13:15:55Z</cp:lastPrinted>
  <dcterms:created xsi:type="dcterms:W3CDTF">2019-06-22T15:52:53Z</dcterms:created>
  <dcterms:modified xsi:type="dcterms:W3CDTF">2025-10-14T12:05:36Z</dcterms:modified>
</cp:coreProperties>
</file>