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451" r:id="rId3"/>
    <p:sldId id="458" r:id="rId4"/>
    <p:sldId id="604" r:id="rId5"/>
    <p:sldId id="263" r:id="rId6"/>
    <p:sldId id="452" r:id="rId7"/>
    <p:sldId id="490" r:id="rId8"/>
    <p:sldId id="456" r:id="rId9"/>
    <p:sldId id="450" r:id="rId10"/>
    <p:sldId id="265" r:id="rId11"/>
    <p:sldId id="602" r:id="rId12"/>
    <p:sldId id="603" r:id="rId13"/>
    <p:sldId id="488" r:id="rId14"/>
    <p:sldId id="486" r:id="rId15"/>
  </p:sldIdLst>
  <p:sldSz cx="9144000" cy="6858000" type="screen4x3"/>
  <p:notesSz cx="9929813" cy="6797675"/>
  <p:embeddedFontLst>
    <p:embeddedFont>
      <p:font typeface="Segoe UI Symbol" panose="020B0502040204020203" pitchFamily="34" charset="0"/>
      <p:regular r:id="rId18"/>
    </p:embeddedFont>
    <p:embeddedFont>
      <p:font typeface="WP MathA" panose="05010101010101010101" pitchFamily="2" charset="2"/>
      <p:regular r:id="rId19"/>
    </p:embeddedFont>
    <p:embeddedFont>
      <p:font typeface="WP TypographicSymbols" panose="00000400000000000000" pitchFamily="2" charset="0"/>
      <p:regular r:id="rId20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06.10.2024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>
              <a:spcBef>
                <a:spcPts val="200"/>
              </a:spcBef>
              <a:buFontTx/>
              <a:buNone/>
              <a:tabLst>
                <a:tab pos="457200" algn="l"/>
                <a:tab pos="747713" algn="l"/>
                <a:tab pos="1090613" algn="l"/>
              </a:tabLst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1. Architektur der Grammatik</a:t>
            </a:r>
          </a:p>
          <a:p>
            <a:r>
              <a:rPr lang="de-DE" sz="2400">
                <a:solidFill>
                  <a:schemeClr val="tx1"/>
                </a:solidFill>
              </a:rPr>
              <a:t>7. Oktober 2024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22098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7620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36" y="242046"/>
            <a:ext cx="8229600" cy="672354"/>
          </a:xfrm>
        </p:spPr>
        <p:txBody>
          <a:bodyPr/>
          <a:lstStyle/>
          <a:p>
            <a:r>
              <a:rPr lang="en-US"/>
              <a:t>Kompetenz/Sprachliches Wissen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6" y="1164165"/>
            <a:ext cx="7979177" cy="5236636"/>
          </a:xfrm>
        </p:spPr>
        <p:txBody>
          <a:bodyPr/>
          <a:lstStyle/>
          <a:p>
            <a:pPr>
              <a:spcBef>
                <a:spcPts val="1100"/>
              </a:spcBef>
            </a:pPr>
            <a:r>
              <a:rPr lang="de-DE" altLang="en-US" b="1">
                <a:solidFill>
                  <a:prstClr val="black"/>
                </a:solidFill>
              </a:rPr>
              <a:t>Spracherwerb </a:t>
            </a:r>
            <a:r>
              <a:rPr lang="de-DE">
                <a:solidFill>
                  <a:prstClr val="black"/>
                </a:solidFill>
              </a:rPr>
              <a:t>=</a:t>
            </a:r>
            <a:r>
              <a:rPr lang="de-DE" baseline="-25000">
                <a:solidFill>
                  <a:prstClr val="black"/>
                </a:solidFill>
              </a:rPr>
              <a:t>Def</a:t>
            </a:r>
            <a:r>
              <a:rPr lang="de-DE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Prozess, der dazu führt, dass ein</a:t>
            </a:r>
            <a:r>
              <a:rPr lang="el-GR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Organismus die </a:t>
            </a:r>
            <a:r>
              <a:rPr lang="en-US" b="1">
                <a:solidFill>
                  <a:srgbClr val="FF0000"/>
                </a:solidFill>
              </a:rPr>
              <a:t>Kenntnis</a:t>
            </a:r>
            <a:r>
              <a:rPr lang="en-US">
                <a:solidFill>
                  <a:prstClr val="black"/>
                </a:solidFill>
              </a:rPr>
              <a:t> einer natürlichen Sprache erwirbt</a:t>
            </a:r>
          </a:p>
          <a:p>
            <a:pPr>
              <a:spcBef>
                <a:spcPts val="1100"/>
              </a:spcBef>
            </a:pPr>
            <a:r>
              <a:rPr lang="en-US" b="1">
                <a:solidFill>
                  <a:srgbClr val="FF0000"/>
                </a:solidFill>
              </a:rPr>
              <a:t>Kenntnis</a:t>
            </a:r>
            <a:r>
              <a:rPr lang="en-US" b="1"/>
              <a:t> </a:t>
            </a:r>
            <a:r>
              <a:rPr lang="en-US"/>
              <a:t>einer</a:t>
            </a:r>
            <a:r>
              <a:rPr lang="en-US" b="1"/>
              <a:t> </a:t>
            </a:r>
            <a:r>
              <a:rPr lang="en-US"/>
              <a:t>Sprache S </a:t>
            </a:r>
            <a:r>
              <a:rPr lang="de-AT"/>
              <a:t>=</a:t>
            </a:r>
            <a:r>
              <a:rPr lang="de-AT" baseline="-25000"/>
              <a:t>Def</a:t>
            </a:r>
            <a:r>
              <a:rPr lang="de-AT"/>
              <a:t> 	sprachliche </a:t>
            </a:r>
            <a:r>
              <a:rPr lang="de-AT" b="1" i="1"/>
              <a:t>Kompetenz</a:t>
            </a:r>
            <a:r>
              <a:rPr lang="de-AT" b="1"/>
              <a:t> </a:t>
            </a:r>
            <a:r>
              <a:rPr lang="en-US"/>
              <a:t>							(auch: </a:t>
            </a:r>
            <a:r>
              <a:rPr lang="en-US" i="1"/>
              <a:t>sprachliches Wissen</a:t>
            </a:r>
            <a:r>
              <a:rPr lang="en-US"/>
              <a:t>)</a:t>
            </a:r>
            <a:endParaRPr lang="en-US" i="1" u="sng"/>
          </a:p>
          <a:p>
            <a:pPr>
              <a:spcBef>
                <a:spcPts val="1100"/>
              </a:spcBef>
            </a:pPr>
            <a:r>
              <a:rPr lang="de-AT" b="1"/>
              <a:t>A. Syntaktische Kompetenz </a:t>
            </a:r>
            <a:r>
              <a:rPr lang="de-AT"/>
              <a:t>=</a:t>
            </a:r>
            <a:r>
              <a:rPr lang="de-AT" baseline="-25000"/>
              <a:t>Def</a:t>
            </a:r>
            <a:r>
              <a:rPr lang="de-AT"/>
              <a:t> die Fähigkeit kompetenter SprecherInnen einer Sprache, jeden Ausdruck dieser Sprache als </a:t>
            </a:r>
            <a:r>
              <a:rPr lang="de-AT" b="1" i="1"/>
              <a:t>wohlgeformt</a:t>
            </a:r>
            <a:r>
              <a:rPr lang="de-AT"/>
              <a:t> </a:t>
            </a:r>
            <a:r>
              <a:rPr lang="de-AT" sz="2000"/>
              <a:t>(oder nicht-wohlgeformt) </a:t>
            </a:r>
            <a:r>
              <a:rPr lang="de-AT"/>
              <a:t>erkennen zu können </a:t>
            </a:r>
          </a:p>
          <a:p>
            <a:pPr>
              <a:spcBef>
                <a:spcPts val="1100"/>
              </a:spcBef>
            </a:pPr>
            <a:endParaRPr lang="de-AT"/>
          </a:p>
        </p:txBody>
      </p:sp>
      <p:sp>
        <p:nvSpPr>
          <p:cNvPr id="6" name="Abgerundetes Rechteck 7"/>
          <p:cNvSpPr txBox="1">
            <a:spLocks/>
          </p:cNvSpPr>
          <p:nvPr/>
        </p:nvSpPr>
        <p:spPr>
          <a:xfrm>
            <a:off x="510542" y="4495800"/>
            <a:ext cx="8023858" cy="1328023"/>
          </a:xfrm>
          <a:prstGeom prst="roundRect">
            <a:avLst/>
          </a:prstGeom>
          <a:solidFill>
            <a:srgbClr val="EEB500">
              <a:alpha val="89804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11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de-AT" b="1">
                <a:solidFill>
                  <a:prstClr val="black"/>
                </a:solidFill>
                <a:sym typeface="WP MathA" panose="05010101010101010101" pitchFamily="2" charset="2"/>
              </a:rPr>
              <a:t>B. Semantische Kompetenz </a:t>
            </a:r>
            <a:r>
              <a:rPr lang="de-AT">
                <a:solidFill>
                  <a:prstClr val="black"/>
                </a:solidFill>
                <a:sym typeface="WP MathA" panose="05010101010101010101" pitchFamily="2" charset="2"/>
              </a:rPr>
              <a:t>=</a:t>
            </a:r>
            <a:r>
              <a:rPr lang="de-AT" baseline="-25000">
                <a:solidFill>
                  <a:prstClr val="black"/>
                </a:solidFill>
                <a:sym typeface="WP MathA" panose="05010101010101010101" pitchFamily="2" charset="2"/>
              </a:rPr>
              <a:t>Def </a:t>
            </a:r>
            <a:r>
              <a:rPr lang="de-AT">
                <a:solidFill>
                  <a:prstClr val="black"/>
                </a:solidFill>
                <a:sym typeface="WP MathA" panose="05010101010101010101" pitchFamily="2" charset="2"/>
              </a:rPr>
              <a:t>die Fähigkeit kompetenter SprecherInnen einer Sprache, jedem wohlgeformten Ausdruck dieser Sprache seine </a:t>
            </a:r>
            <a:r>
              <a:rPr lang="de-AT" b="1" i="1">
                <a:solidFill>
                  <a:prstClr val="black"/>
                </a:solidFill>
                <a:sym typeface="WP MathA" panose="05010101010101010101" pitchFamily="2" charset="2"/>
              </a:rPr>
              <a:t>Bedeutung</a:t>
            </a:r>
            <a:r>
              <a:rPr lang="de-AT" b="1" i="1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r>
              <a:rPr lang="de-AT">
                <a:solidFill>
                  <a:prstClr val="black"/>
                </a:solidFill>
                <a:sym typeface="WP MathA" panose="05010101010101010101" pitchFamily="2" charset="2"/>
              </a:rPr>
              <a:t>zuweisen zu können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996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/>
              <a:t>Die Architektur der Grammatik</a:t>
            </a:r>
            <a:endParaRPr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458200" cy="5410200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de-DE" b="1" i="1"/>
              <a:t>Das T-Modell der Grammatik </a:t>
            </a:r>
            <a:r>
              <a:rPr lang="de-DE" sz="2000"/>
              <a:t>(Minimalismus; Chomsky 1995).</a:t>
            </a:r>
          </a:p>
          <a:p>
            <a:pPr>
              <a:spcBef>
                <a:spcPts val="600"/>
              </a:spcBef>
            </a:pPr>
            <a:r>
              <a:rPr lang="de-DE" i="1"/>
              <a:t>	   </a:t>
            </a:r>
            <a:r>
              <a:rPr lang="de-DE" sz="2000" i="1"/>
              <a:t>  		Syntax</a:t>
            </a:r>
            <a:r>
              <a:rPr lang="de-DE" sz="2000"/>
              <a:t>	   	    </a:t>
            </a:r>
            <a:r>
              <a:rPr lang="de-DE" sz="2000" i="1"/>
              <a:t>LF-Operationen</a:t>
            </a:r>
          </a:p>
          <a:p>
            <a:pPr>
              <a:spcBef>
                <a:spcPts val="1200"/>
              </a:spcBef>
            </a:pPr>
            <a:r>
              <a:rPr lang="de-DE"/>
              <a:t>	Lexikon 		Spell-Out </a:t>
            </a:r>
            <a:r>
              <a:rPr lang="de-DE" i="1"/>
              <a:t>	</a:t>
            </a:r>
            <a:r>
              <a:rPr lang="de-DE"/>
              <a:t>	</a:t>
            </a:r>
            <a:r>
              <a:rPr lang="de-DE">
                <a:solidFill>
                  <a:srgbClr val="0066FF"/>
                </a:solidFill>
              </a:rPr>
              <a:t>LF</a:t>
            </a:r>
            <a:r>
              <a:rPr lang="de-DE" i="1"/>
              <a:t> </a:t>
            </a:r>
            <a:r>
              <a:rPr lang="de-DE"/>
              <a:t> 	      </a:t>
            </a:r>
            <a:r>
              <a:rPr lang="de-DE">
                <a:solidFill>
                  <a:srgbClr val="FF0000"/>
                </a:solidFill>
              </a:rPr>
              <a:t>Semantik</a:t>
            </a:r>
          </a:p>
          <a:p>
            <a:endParaRPr lang="de-DE"/>
          </a:p>
          <a:p>
            <a:r>
              <a:rPr lang="de-DE"/>
              <a:t>		 			    </a:t>
            </a:r>
            <a:r>
              <a:rPr lang="de-DE">
                <a:solidFill>
                  <a:srgbClr val="00B050"/>
                </a:solidFill>
              </a:rPr>
              <a:t>PF </a:t>
            </a:r>
            <a:r>
              <a:rPr lang="de-DE"/>
              <a:t>(</a:t>
            </a:r>
            <a:r>
              <a:rPr lang="de-DE">
                <a:solidFill>
                  <a:srgbClr val="00B050"/>
                </a:solidFill>
              </a:rPr>
              <a:t>Form</a:t>
            </a:r>
            <a:r>
              <a:rPr lang="de-DE"/>
              <a:t>)</a:t>
            </a:r>
            <a:endParaRPr lang="de-DE">
              <a:solidFill>
                <a:srgbClr val="00B05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Die Syntax produziert </a:t>
            </a:r>
            <a:r>
              <a:rPr lang="de-DE" b="1" i="1"/>
              <a:t>Repräsentationen</a:t>
            </a:r>
            <a:r>
              <a:rPr lang="de-DE"/>
              <a:t>, die an  die Schnittstellen </a:t>
            </a:r>
            <a:r>
              <a:rPr lang="de-DE">
                <a:solidFill>
                  <a:srgbClr val="00B050"/>
                </a:solidFill>
              </a:rPr>
              <a:t>PF</a:t>
            </a:r>
            <a:r>
              <a:rPr lang="de-DE"/>
              <a:t> und </a:t>
            </a:r>
            <a:r>
              <a:rPr lang="de-DE">
                <a:solidFill>
                  <a:srgbClr val="0066FF"/>
                </a:solidFill>
              </a:rPr>
              <a:t>LF</a:t>
            </a:r>
            <a:r>
              <a:rPr lang="de-DE"/>
              <a:t> weitergegeben werden. </a:t>
            </a:r>
          </a:p>
          <a:p>
            <a:pPr lvl="1" indent="0">
              <a:spcBef>
                <a:spcPts val="400"/>
              </a:spcBef>
              <a:buNone/>
            </a:pPr>
            <a:r>
              <a:rPr lang="de-DE">
                <a:solidFill>
                  <a:srgbClr val="00B050"/>
                </a:solidFill>
              </a:rPr>
              <a:t>PF</a:t>
            </a:r>
            <a:r>
              <a:rPr lang="de-DE"/>
              <a:t>: Phonetische Form (</a:t>
            </a:r>
            <a:r>
              <a:rPr lang="de-DE">
                <a:latin typeface="Segoe UI Symbol" panose="020B0502040204020203" pitchFamily="34" charset="0"/>
                <a:ea typeface="Segoe UI Symbol" panose="020B0502040204020203" pitchFamily="34" charset="0"/>
              </a:rPr>
              <a:t>≈ </a:t>
            </a:r>
            <a:r>
              <a:rPr lang="de-DE"/>
              <a:t>Phonologie, Morphologie)</a:t>
            </a:r>
          </a:p>
          <a:p>
            <a:pPr lvl="1" indent="0">
              <a:spcBef>
                <a:spcPts val="400"/>
              </a:spcBef>
              <a:buNone/>
            </a:pPr>
            <a:r>
              <a:rPr lang="de-DE">
                <a:solidFill>
                  <a:srgbClr val="0066FF"/>
                </a:solidFill>
              </a:rPr>
              <a:t>LF</a:t>
            </a:r>
            <a:r>
              <a:rPr lang="de-DE"/>
              <a:t>: </a:t>
            </a:r>
            <a:r>
              <a:rPr lang="de-DE" b="1" i="1"/>
              <a:t>Logische Form</a:t>
            </a:r>
            <a:r>
              <a:rPr lang="de-DE"/>
              <a:t>, Verbindung zur </a:t>
            </a:r>
            <a:r>
              <a:rPr lang="de-DE">
                <a:solidFill>
                  <a:srgbClr val="FF0000"/>
                </a:solidFill>
              </a:rPr>
              <a:t>Semantik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Repräsentationen werden durch </a:t>
            </a:r>
            <a:r>
              <a:rPr lang="de-DE" b="1" i="1"/>
              <a:t>Derivationen</a:t>
            </a:r>
            <a:r>
              <a:rPr lang="de-DE"/>
              <a:t> </a:t>
            </a:r>
            <a:r>
              <a:rPr lang="de-DE" sz="2000"/>
              <a:t>(Ableitungen) </a:t>
            </a:r>
            <a:r>
              <a:rPr lang="de-DE"/>
              <a:t>produziert/generiert.</a:t>
            </a:r>
            <a:endParaRPr lang="el-GR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Spell-Out</a:t>
            </a:r>
            <a:r>
              <a:rPr lang="en-US"/>
              <a:t>: jener Punkt in der Derivation, in der </a:t>
            </a:r>
            <a:r>
              <a:rPr lang="en-US">
                <a:solidFill>
                  <a:srgbClr val="00B050"/>
                </a:solidFill>
              </a:rPr>
              <a:t>Form</a:t>
            </a:r>
            <a:r>
              <a:rPr lang="en-US"/>
              <a:t> und </a:t>
            </a:r>
            <a:r>
              <a:rPr lang="en-US">
                <a:solidFill>
                  <a:srgbClr val="FF0000"/>
                </a:solidFill>
              </a:rPr>
              <a:t>Bedeutung</a:t>
            </a:r>
            <a:r>
              <a:rPr lang="en-US"/>
              <a:t> getrennt werden.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  <p:grpSp>
        <p:nvGrpSpPr>
          <p:cNvPr id="23" name="Group 22"/>
          <p:cNvGrpSpPr/>
          <p:nvPr/>
        </p:nvGrpSpPr>
        <p:grpSpPr>
          <a:xfrm>
            <a:off x="2133600" y="2057400"/>
            <a:ext cx="5011452" cy="593226"/>
            <a:chOff x="2133600" y="3352800"/>
            <a:chExt cx="5011452" cy="593226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133600" y="3352800"/>
              <a:ext cx="990600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548911" y="3352800"/>
              <a:ext cx="1318489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400800" y="3352800"/>
              <a:ext cx="744252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733800" y="3505200"/>
              <a:ext cx="0" cy="44082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2036982" y="1752600"/>
            <a:ext cx="3908571" cy="191341"/>
            <a:chOff x="2036982" y="3237659"/>
            <a:chExt cx="3908571" cy="191341"/>
          </a:xfrm>
        </p:grpSpPr>
        <p:sp>
          <p:nvSpPr>
            <p:cNvPr id="26" name="Left Brace 25"/>
            <p:cNvSpPr/>
            <p:nvPr/>
          </p:nvSpPr>
          <p:spPr>
            <a:xfrm rot="16200000" flipH="1">
              <a:off x="5107422" y="2590868"/>
              <a:ext cx="191340" cy="1484922"/>
            </a:xfrm>
            <a:prstGeom prst="leftBrace">
              <a:avLst>
                <a:gd name="adj1" fmla="val 34261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eft Brace 26"/>
            <p:cNvSpPr/>
            <p:nvPr/>
          </p:nvSpPr>
          <p:spPr>
            <a:xfrm rot="16200000" flipH="1">
              <a:off x="2499134" y="2775508"/>
              <a:ext cx="191340" cy="1115644"/>
            </a:xfrm>
            <a:prstGeom prst="leftBrace">
              <a:avLst>
                <a:gd name="adj1" fmla="val 34261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2177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BC517-4AFD-01FD-FAB9-371F53C9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und 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6D09-2C0D-7E18-B0DE-EF5EECAD8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Die Beziehung zwischen Syntax und Semantik im </a:t>
            </a:r>
            <a:r>
              <a:rPr lang="de-DE" b="1" i="1"/>
              <a:t>Minimalismus</a:t>
            </a:r>
            <a:r>
              <a:rPr lang="de-DE"/>
              <a:t> </a:t>
            </a:r>
            <a:r>
              <a:rPr lang="de-DE" sz="2000"/>
              <a:t>(Chomsky 1995)</a:t>
            </a:r>
            <a:endParaRPr lang="de-DE"/>
          </a:p>
          <a:p>
            <a:pPr marL="685800" indent="-342900">
              <a:spcBef>
                <a:spcPts val="1200"/>
              </a:spcBef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Syntaktische Objekte werden in der Syntax generiert.</a:t>
            </a:r>
          </a:p>
          <a:p>
            <a:pPr marL="685800" indent="-342900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Diese Objekte werden in der Semantik </a:t>
            </a:r>
            <a:r>
              <a:rPr lang="de-DE" b="1" i="1"/>
              <a:t>interpretiert</a:t>
            </a:r>
            <a:r>
              <a:rPr lang="de-DE"/>
              <a:t>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Es gibt auch andere Modelle der Grammatik (Kategoriale Grammatik, Montague Grammatik,…), in denen Syntax und Semantik gleichzeitig generiert werden. 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In diesem Kurs konzentrieren wir uns ausschließlich auf die Semantik - die Wahl des Modells macht also keinen Unterschied.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8E688-33F4-94BA-47E4-6E5B0F64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FB332-5BA6-A454-3C5C-C00B743F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7931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98FBC-9B8C-2FEE-B81C-A6F670BE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Denotation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C36B7-2352-2D63-C06E-CCE13755B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Denotation</a:t>
            </a:r>
            <a:r>
              <a:rPr lang="en-US"/>
              <a:t> von </a:t>
            </a:r>
            <a:r>
              <a:rPr lang="el-GR"/>
              <a:t>α</a:t>
            </a:r>
            <a:r>
              <a:rPr lang="en-US"/>
              <a:t> </a:t>
            </a:r>
            <a:r>
              <a:rPr lang="de-DE"/>
              <a:t>=</a:t>
            </a:r>
            <a:r>
              <a:rPr lang="de-DE" baseline="-25000"/>
              <a:t>Def</a:t>
            </a:r>
            <a:r>
              <a:rPr lang="de-DE" i="1" baseline="-25000"/>
              <a:t>  </a:t>
            </a:r>
            <a:r>
              <a:rPr lang="en-US"/>
              <a:t>der semantische Wert/die Bedeutung von </a:t>
            </a:r>
            <a:r>
              <a:rPr lang="el-GR"/>
              <a:t>α</a:t>
            </a:r>
            <a:endParaRPr lang="en-US"/>
          </a:p>
          <a:p>
            <a:pPr>
              <a:spcBef>
                <a:spcPts val="800"/>
              </a:spcBef>
            </a:pPr>
            <a:r>
              <a:rPr lang="en-US" i="1"/>
              <a:t>Notation</a:t>
            </a:r>
            <a:r>
              <a:rPr lang="en-US"/>
              <a:t>. Für jeden Ausdruck </a:t>
            </a:r>
            <a:r>
              <a:rPr lang="el-GR"/>
              <a:t>α</a:t>
            </a:r>
            <a:r>
              <a:rPr lang="en-US"/>
              <a:t>, </a:t>
            </a:r>
            <a:r>
              <a:rPr lang="el-GR"/>
              <a:t>α</a:t>
            </a:r>
            <a:r>
              <a:rPr lang="en-US"/>
              <a:t> ist die Denotation von </a:t>
            </a:r>
            <a:r>
              <a:rPr lang="el-GR"/>
              <a:t>α</a:t>
            </a:r>
            <a:r>
              <a:rPr lang="en-US"/>
              <a:t> </a:t>
            </a:r>
          </a:p>
          <a:p>
            <a:pPr>
              <a:spcBef>
                <a:spcPts val="1200"/>
              </a:spcBef>
            </a:pPr>
            <a:r>
              <a:rPr lang="en-US" b="1"/>
              <a:t>Frage. </a:t>
            </a:r>
            <a:r>
              <a:rPr lang="en-US"/>
              <a:t>Was sind Bedeutungen/Denotationen?</a:t>
            </a:r>
          </a:p>
          <a:p>
            <a:pPr>
              <a:spcBef>
                <a:spcPts val="1200"/>
              </a:spcBef>
            </a:pPr>
            <a:r>
              <a:rPr lang="en-US" i="1"/>
              <a:t>Antwort. </a:t>
            </a:r>
            <a:r>
              <a:rPr lang="en-US"/>
              <a:t>Es gibt unterschiedliche Positionen: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Ideen, Gedanken, Konzepte,…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der soziale Effekt, der Einfluss auf das Verhalten, …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B050"/>
                </a:solidFill>
              </a:rPr>
              <a:t>abstrakte Einheiten - die man aber klar definieren kann!</a:t>
            </a:r>
          </a:p>
          <a:p>
            <a:pPr>
              <a:spcBef>
                <a:spcPts val="2000"/>
              </a:spcBef>
            </a:pPr>
            <a:r>
              <a:rPr lang="en-US" u="sng"/>
              <a:t>Erste Gruppe von </a:t>
            </a:r>
            <a:r>
              <a:rPr lang="en-US" b="1" u="sng"/>
              <a:t>konkreten</a:t>
            </a:r>
            <a:r>
              <a:rPr lang="en-US" u="sng"/>
              <a:t> Fragen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Was ist die Denotation der </a:t>
            </a:r>
            <a:r>
              <a:rPr lang="en-US" b="1"/>
              <a:t>kleinsten Einheiten</a:t>
            </a:r>
            <a:r>
              <a:rPr lang="en-US"/>
              <a:t> (Morpheme)? 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Was ist die Denotation der </a:t>
            </a:r>
            <a:r>
              <a:rPr lang="en-US" b="1"/>
              <a:t>größten Einheiten</a:t>
            </a:r>
            <a:r>
              <a:rPr lang="en-US"/>
              <a:t> (Sätze)? </a:t>
            </a:r>
          </a:p>
          <a:p>
            <a:pPr>
              <a:spcBef>
                <a:spcPts val="800"/>
              </a:spcBef>
            </a:pPr>
            <a:endParaRPr lang="en-US"/>
          </a:p>
          <a:p>
            <a:pPr>
              <a:spcBef>
                <a:spcPts val="800"/>
              </a:spcBef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2CF6E-A8F6-22AF-ABA6-88054ACF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87911-98D2-DBFF-A0FD-22B00C22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25076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Bibliographie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>
              <a:spcBef>
                <a:spcPts val="800"/>
              </a:spcBef>
            </a:pPr>
            <a:r>
              <a:rPr lang="en-US" sz="1800">
                <a:latin typeface="Arial" panose="020B0604020202020204" pitchFamily="34" charset="0"/>
              </a:rPr>
              <a:t>Chomsky, Noam. 1955/1975. </a:t>
            </a:r>
            <a:r>
              <a:rPr lang="en-US" sz="1800" i="1">
                <a:latin typeface="Arial" panose="020B0604020202020204" pitchFamily="34" charset="0"/>
              </a:rPr>
              <a:t>The Logical Structure of Linguistic Theory. New York: Springer.</a:t>
            </a:r>
          </a:p>
          <a:p>
            <a:pPr marR="0">
              <a:spcBef>
                <a:spcPts val="800"/>
              </a:spcBef>
            </a:pPr>
            <a:r>
              <a:rPr lang="en-US" sz="1800">
                <a:latin typeface="Arial" panose="020B0604020202020204" pitchFamily="34" charset="0"/>
              </a:rPr>
              <a:t>Chomsky, Noam. 1957. </a:t>
            </a:r>
            <a:r>
              <a:rPr lang="en-US" sz="1800" i="1">
                <a:latin typeface="Arial" panose="020B0604020202020204" pitchFamily="34" charset="0"/>
              </a:rPr>
              <a:t>Syntactic Structures. The Hague: Mouton.</a:t>
            </a:r>
          </a:p>
          <a:p>
            <a:pPr>
              <a:spcBef>
                <a:spcPts val="800"/>
              </a:spcBef>
            </a:pPr>
            <a:r>
              <a:rPr lang="en-US" sz="1800">
                <a:latin typeface="Arial" panose="020B0604020202020204" pitchFamily="34" charset="0"/>
              </a:rPr>
              <a:t>Chomsky, Noam. 1986. </a:t>
            </a:r>
            <a:r>
              <a:rPr lang="en-US" sz="1800" i="1">
                <a:latin typeface="Arial" panose="020B0604020202020204" pitchFamily="34" charset="0"/>
              </a:rPr>
              <a:t>Knowledge of Language. New York, New York: Praeger Publishers.</a:t>
            </a:r>
          </a:p>
          <a:p>
            <a:pPr>
              <a:spcBef>
                <a:spcPts val="800"/>
              </a:spcBef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Chomsky, Noam. 1995. </a:t>
            </a:r>
            <a:r>
              <a:rPr lang="en-US" sz="1800" i="1">
                <a:latin typeface="Arial" panose="020B0604020202020204" pitchFamily="34" charset="0"/>
                <a:cs typeface="Arial" panose="020B0604020202020204" pitchFamily="34" charset="0"/>
              </a:rPr>
              <a:t>The Minimalist Program: Current Studies in Linguistics. Cambridge, Massachusetts: MIT Press.</a:t>
            </a:r>
          </a:p>
          <a:p>
            <a:pPr>
              <a:spcBef>
                <a:spcPts val="800"/>
              </a:spcBef>
            </a:pPr>
            <a:r>
              <a:rPr lang="en-US" sz="1800">
                <a:latin typeface="Arial" panose="020B0604020202020204" pitchFamily="34" charset="0"/>
              </a:rPr>
              <a:t>Montague, Richard, 1973. The Proper Treatment of Quantification in Ordinary English. In: J. Hintikka, J. Moravcsik and P. Suppes (eds.), </a:t>
            </a:r>
            <a:r>
              <a:rPr lang="en-US" sz="1800" i="1">
                <a:latin typeface="Arial" panose="020B0604020202020204" pitchFamily="34" charset="0"/>
              </a:rPr>
              <a:t>Approaches to Natural Language. Dordrecht: Reidel, pp. 221-242.</a:t>
            </a:r>
          </a:p>
          <a:p>
            <a:pPr>
              <a:spcBef>
                <a:spcPts val="800"/>
              </a:spcBef>
            </a:pPr>
            <a:r>
              <a:rPr lang="en-US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Peirce, Charles S. 1867. On A New List of Categories. In </a:t>
            </a:r>
            <a:r>
              <a:rPr lang="en-US" sz="1800" b="0" i="1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Collected Papers</a:t>
            </a:r>
            <a:r>
              <a:rPr lang="en-US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Charles Hartshorne und Paul Weiss (Hrsg.), Cambridge M.A.: Harvard University Press.</a:t>
            </a:r>
            <a:r>
              <a:rPr lang="de-DE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Band 2, S. 49–58.</a:t>
            </a:r>
          </a:p>
          <a:p>
            <a:pPr>
              <a:spcBef>
                <a:spcPts val="800"/>
              </a:spcBef>
            </a:pPr>
            <a:r>
              <a:rPr lang="fr-FR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Ferdinand de Saussure. 1916. </a:t>
            </a:r>
            <a:r>
              <a:rPr lang="fr-FR" sz="1800" b="0" i="1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Cours de linguistique générale</a:t>
            </a:r>
            <a:r>
              <a:rPr lang="fr-FR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80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Herausgegeben von </a:t>
            </a:r>
            <a:r>
              <a:rPr lang="fr-FR" sz="1800" b="0" i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Charles Bally und Albert Sechehaye, in Kollaboration mit Albert Riedlinger. Payot, 1971.</a:t>
            </a:r>
            <a:endParaRPr lang="fr-FR" sz="1800">
              <a:solidFill>
                <a:srgbClr val="1A1A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7603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9A71FA-E0A2-C121-7AE3-437B3B6A3BB3}"/>
              </a:ext>
            </a:extLst>
          </p:cNvPr>
          <p:cNvGrpSpPr>
            <a:grpSpLocks noChangeAspect="1"/>
          </p:cNvGrpSpPr>
          <p:nvPr/>
        </p:nvGrpSpPr>
        <p:grpSpPr>
          <a:xfrm>
            <a:off x="677928" y="2412533"/>
            <a:ext cx="7627872" cy="2388067"/>
            <a:chOff x="533400" y="2097527"/>
            <a:chExt cx="7627872" cy="2626874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>
            <a:xfrm>
              <a:off x="2239983" y="2097527"/>
              <a:ext cx="2713018" cy="2626874"/>
              <a:chOff x="1573557" y="2166431"/>
              <a:chExt cx="2095500" cy="2149260"/>
            </a:xfrm>
          </p:grpSpPr>
          <p:grpSp>
            <p:nvGrpSpPr>
              <p:cNvPr id="9" name="Group 8"/>
              <p:cNvGrpSpPr>
                <a:grpSpLocks/>
              </p:cNvGrpSpPr>
              <p:nvPr/>
            </p:nvGrpSpPr>
            <p:grpSpPr>
              <a:xfrm>
                <a:off x="1573557" y="2166431"/>
                <a:ext cx="2095500" cy="2149260"/>
                <a:chOff x="1365525" y="2214448"/>
                <a:chExt cx="1676400" cy="1815160"/>
              </a:xfrm>
            </p:grpSpPr>
            <p:sp>
              <p:nvSpPr>
                <p:cNvPr id="11" name="Oval 10"/>
                <p:cNvSpPr>
                  <a:spLocks/>
                </p:cNvSpPr>
                <p:nvPr/>
              </p:nvSpPr>
              <p:spPr>
                <a:xfrm>
                  <a:off x="1365525" y="2214448"/>
                  <a:ext cx="1676400" cy="181516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blurRad="139700" dist="38100" dir="3600000" sx="101000" sy="101000" algn="tl" rotWithShape="0">
                    <a:prstClr val="black">
                      <a:alpha val="39000"/>
                    </a:prstClr>
                  </a:outerShdw>
                </a:effectLst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e-DE" sz="2800" dirty="0">
                      <a:solidFill>
                        <a:prstClr val="black"/>
                      </a:solidFill>
                    </a:rPr>
                    <a:t>[</a:t>
                  </a:r>
                  <a:r>
                    <a:rPr lang="en-US" sz="2800" dirty="0">
                      <a:solidFill>
                        <a:prstClr val="black"/>
                      </a:solidFill>
                    </a:rPr>
                    <a:t>a'te:n</a:t>
                  </a:r>
                  <a:r>
                    <a:rPr lang="de-DE" sz="2800" dirty="0">
                      <a:solidFill>
                        <a:prstClr val="black"/>
                      </a:solidFill>
                    </a:rPr>
                    <a:t>]</a:t>
                  </a:r>
                </a:p>
                <a:p>
                  <a:pPr algn="ctr"/>
                  <a:endParaRPr lang="de-DE" sz="2400" dirty="0">
                    <a:solidFill>
                      <a:prstClr val="black"/>
                    </a:solidFill>
                  </a:endParaRPr>
                </a:p>
                <a:p>
                  <a:pPr algn="ctr"/>
                  <a:endParaRPr lang="en-US" sz="24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de-DE" sz="24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2" name="Straight Connector 11"/>
                <p:cNvCxnSpPr>
                  <a:cxnSpLocks/>
                </p:cNvCxnSpPr>
                <p:nvPr/>
              </p:nvCxnSpPr>
              <p:spPr>
                <a:xfrm flipV="1">
                  <a:off x="1431645" y="2818567"/>
                  <a:ext cx="1552306" cy="14467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" name="Picture 9" descr="Griechische Architektur – Wikipedia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52144" y="3057877"/>
                <a:ext cx="1148255" cy="978916"/>
              </a:xfrm>
              <a:prstGeom prst="rect">
                <a:avLst/>
              </a:prstGeom>
            </p:spPr>
          </p:pic>
        </p:grpSp>
        <p:sp>
          <p:nvSpPr>
            <p:cNvPr id="14" name="Left Brace 13"/>
            <p:cNvSpPr/>
            <p:nvPr/>
          </p:nvSpPr>
          <p:spPr>
            <a:xfrm>
              <a:off x="2004400" y="2232073"/>
              <a:ext cx="205400" cy="2174074"/>
            </a:xfrm>
            <a:prstGeom prst="leftBrace">
              <a:avLst>
                <a:gd name="adj1" fmla="val 34261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>
              <a:spLocks/>
            </p:cNvSpPr>
            <p:nvPr/>
          </p:nvSpPr>
          <p:spPr>
            <a:xfrm flipH="1">
              <a:off x="533400" y="3048000"/>
              <a:ext cx="13320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/>
                <a:t>Zeichen</a:t>
              </a:r>
            </a:p>
          </p:txBody>
        </p:sp>
        <p:sp>
          <p:nvSpPr>
            <p:cNvPr id="15" name="Left Brace 14"/>
            <p:cNvSpPr/>
            <p:nvPr/>
          </p:nvSpPr>
          <p:spPr>
            <a:xfrm flipH="1">
              <a:off x="5130187" y="3156318"/>
              <a:ext cx="280013" cy="1227208"/>
            </a:xfrm>
            <a:prstGeom prst="leftBrace">
              <a:avLst>
                <a:gd name="adj1" fmla="val 34261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Brace 15"/>
            <p:cNvSpPr/>
            <p:nvPr/>
          </p:nvSpPr>
          <p:spPr>
            <a:xfrm flipH="1">
              <a:off x="5112336" y="2249926"/>
              <a:ext cx="280013" cy="838200"/>
            </a:xfrm>
            <a:prstGeom prst="leftBrace">
              <a:avLst>
                <a:gd name="adj1" fmla="val 34261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5682677" y="2249926"/>
              <a:ext cx="216592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>
                  <a:solidFill>
                    <a:srgbClr val="00B050"/>
                  </a:solidFill>
                </a:rPr>
                <a:t>Form</a:t>
              </a:r>
              <a:r>
                <a:rPr lang="en-US" sz="2600" b="1" i="1">
                  <a:solidFill>
                    <a:srgbClr val="FF0000"/>
                  </a:solidFill>
                </a:rPr>
                <a:t> </a:t>
              </a:r>
            </a:p>
            <a:p>
              <a:pPr algn="ctr"/>
              <a:r>
                <a:rPr lang="en-US" sz="2600" i="1"/>
                <a:t>(Signifika</a:t>
              </a:r>
              <a:r>
                <a:rPr lang="en-US" sz="2600" b="1" i="1">
                  <a:solidFill>
                    <a:srgbClr val="00A44A"/>
                  </a:solidFill>
                </a:rPr>
                <a:t>n</a:t>
              </a:r>
              <a:r>
                <a:rPr lang="en-US" sz="2600" i="1"/>
                <a:t>t)</a:t>
              </a:r>
              <a:endParaRPr lang="en-US" sz="2600" i="1" dirty="0"/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5486400" y="3414775"/>
              <a:ext cx="26748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tabLst>
                  <a:tab pos="3316288" algn="l"/>
                </a:tabLst>
              </a:pPr>
              <a:r>
                <a:rPr lang="en-US" sz="2800" b="1">
                  <a:solidFill>
                    <a:srgbClr val="FF0000"/>
                  </a:solidFill>
                </a:rPr>
                <a:t>Bedeutung</a:t>
              </a:r>
              <a:r>
                <a:rPr lang="en-US" sz="2800" b="1" i="1"/>
                <a:t> </a:t>
              </a:r>
              <a:r>
                <a:rPr lang="en-US" sz="2600" i="1"/>
                <a:t>(Signifikat) </a:t>
              </a:r>
              <a:endParaRPr lang="en-US" sz="2600" b="1" i="1" dirty="0"/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76825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de-DE"/>
              <a:t>(1) 	</a:t>
            </a:r>
            <a:r>
              <a:rPr lang="de-DE" b="1"/>
              <a:t>Sprachlicher Ausdruck</a:t>
            </a:r>
            <a:r>
              <a:rPr lang="de-DE"/>
              <a:t> =</a:t>
            </a:r>
            <a:r>
              <a:rPr lang="de-DE" baseline="-25000"/>
              <a:t>Def</a:t>
            </a:r>
            <a:r>
              <a:rPr lang="de-DE"/>
              <a:t> Wort oder Phrase (inklusive Satz)</a:t>
            </a:r>
            <a:endParaRPr lang="de-DE" baseline="-25000"/>
          </a:p>
          <a:p>
            <a:pPr marL="347663" indent="-347663">
              <a:spcBef>
                <a:spcPts val="1600"/>
              </a:spcBef>
              <a:buFont typeface="Wingdings" panose="05000000000000000000" pitchFamily="2" charset="2"/>
              <a:buChar char="§"/>
            </a:pPr>
            <a:r>
              <a:rPr lang="de-DE"/>
              <a:t>Alle sprachlichen Ausdrücke sind </a:t>
            </a:r>
            <a:r>
              <a:rPr lang="de-DE" b="1" i="1"/>
              <a:t>Zeichen</a:t>
            </a:r>
            <a:r>
              <a:rPr lang="de-DE"/>
              <a:t> </a:t>
            </a:r>
            <a:r>
              <a:rPr lang="de-DE" sz="2000"/>
              <a:t>(Saussure 1916; Peirce 1867/68; 1903)</a:t>
            </a:r>
          </a:p>
          <a:p>
            <a:pPr>
              <a:spcBef>
                <a:spcPts val="1600"/>
              </a:spcBef>
            </a:pPr>
            <a:endParaRPr lang="en-US"/>
          </a:p>
          <a:p>
            <a:pPr marL="0" indent="0">
              <a:spcBef>
                <a:spcPts val="1600"/>
              </a:spcBef>
            </a:pPr>
            <a:endParaRPr lang="en-US"/>
          </a:p>
          <a:p>
            <a:pPr marL="0" indent="0">
              <a:spcBef>
                <a:spcPts val="1600"/>
              </a:spcBef>
            </a:pPr>
            <a:r>
              <a:rPr lang="en-US"/>
              <a:t>		</a:t>
            </a:r>
          </a:p>
          <a:p>
            <a:pPr marL="0" indent="0">
              <a:spcBef>
                <a:spcPts val="1600"/>
              </a:spcBef>
            </a:pPr>
            <a:r>
              <a:rPr lang="en-US" b="1"/>
              <a:t>		</a:t>
            </a:r>
          </a:p>
          <a:p>
            <a:pPr marL="347663" indent="-347663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7663" indent="-3476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Jedes Zeichen ist eine Verbindung zwischen</a:t>
            </a:r>
          </a:p>
          <a:p>
            <a:pPr marL="747713" lvl="2" indent="-347663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en-US" sz="2400" b="1"/>
              <a:t> </a:t>
            </a:r>
            <a:r>
              <a:rPr lang="en-US" sz="2400">
                <a:solidFill>
                  <a:srgbClr val="00B050"/>
                </a:solidFill>
              </a:rPr>
              <a:t>Form</a:t>
            </a:r>
            <a:r>
              <a:rPr lang="en-US" sz="2400"/>
              <a:t>: Ausdruck, Signifikant,… (hier: [a’te:n])</a:t>
            </a:r>
          </a:p>
          <a:p>
            <a:pPr marL="747713" lvl="2" indent="-347663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en-US" sz="2400" b="1"/>
              <a:t> </a:t>
            </a:r>
            <a:r>
              <a:rPr lang="en-US" sz="2400">
                <a:solidFill>
                  <a:srgbClr val="FF0000"/>
                </a:solidFill>
              </a:rPr>
              <a:t>Bedeutung</a:t>
            </a:r>
            <a:r>
              <a:rPr lang="en-US" sz="2400"/>
              <a:t>: Inhalt, Signifikat (die Stadt mit Namen </a:t>
            </a:r>
            <a:r>
              <a:rPr lang="en-US" sz="2400" i="1"/>
              <a:t>Athen</a:t>
            </a:r>
            <a:r>
              <a:rPr lang="en-US" sz="2400"/>
              <a:t>)</a:t>
            </a: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6A18139-5F51-48F7-80D6-A5DF4A3D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/>
              <a:t>Zeichen</a:t>
            </a:r>
            <a:endParaRPr lang="de-DE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B3B62148-226E-469E-9E53-70D37C51A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DGB38 Semantik</a:t>
            </a:r>
          </a:p>
        </p:txBody>
      </p:sp>
    </p:spTree>
    <p:extLst>
      <p:ext uri="{BB962C8B-B14F-4D97-AF65-F5344CB8AC3E}">
        <p14:creationId xmlns:p14="http://schemas.microsoft.com/office/powerpoint/2010/main" val="3558985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Sprache</a:t>
            </a:r>
            <a:endParaRPr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7154"/>
            <a:ext cx="8458200" cy="542364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de-DE"/>
              <a:t>(1)	</a:t>
            </a:r>
            <a:r>
              <a:rPr lang="de-DE" b="1"/>
              <a:t>Sprache S</a:t>
            </a:r>
            <a:r>
              <a:rPr lang="de-DE"/>
              <a:t> =</a:t>
            </a:r>
            <a:r>
              <a:rPr lang="de-DE" baseline="-25000"/>
              <a:t>Def</a:t>
            </a:r>
            <a:r>
              <a:rPr lang="de-DE"/>
              <a:t> die (unendliche) Menge aller Ausdrücke in S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</a:pPr>
            <a:r>
              <a:rPr lang="de-DE"/>
              <a:t>Sprachlichen Ausdrücke sind </a:t>
            </a:r>
            <a:r>
              <a:rPr lang="de-DE" b="1" i="1"/>
              <a:t>einfach</a:t>
            </a:r>
            <a:r>
              <a:rPr lang="de-DE"/>
              <a:t> (z.B. das Nomen </a:t>
            </a:r>
            <a:r>
              <a:rPr lang="de-DE" i="1"/>
              <a:t>Stadt</a:t>
            </a:r>
            <a:r>
              <a:rPr lang="de-DE"/>
              <a:t>) oder </a:t>
            </a:r>
            <a:r>
              <a:rPr lang="de-DE" b="1" i="1"/>
              <a:t>komplex</a:t>
            </a:r>
            <a:r>
              <a:rPr lang="de-DE"/>
              <a:t> (z.B. die NP </a:t>
            </a:r>
            <a:r>
              <a:rPr lang="de-DE" i="1"/>
              <a:t>eine große Stadt</a:t>
            </a:r>
            <a:r>
              <a:rPr lang="de-DE"/>
              <a:t>). </a:t>
            </a:r>
          </a:p>
          <a:p>
            <a:pPr>
              <a:spcBef>
                <a:spcPts val="1600"/>
              </a:spcBef>
            </a:pPr>
            <a:r>
              <a:rPr lang="de-DE">
                <a:latin typeface="Segoe UI Symbol" panose="020B0502040204020203" pitchFamily="34" charset="0"/>
                <a:ea typeface="Segoe UI Symbol" panose="020B0502040204020203" pitchFamily="34" charset="0"/>
              </a:rPr>
              <a:t>➜	</a:t>
            </a:r>
            <a:r>
              <a:rPr lang="de-DE"/>
              <a:t>Sprachliche Ausdrücke sind einfache oder komplexe Zeichen. 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</a:pPr>
            <a:r>
              <a:rPr lang="de-DE"/>
              <a:t>Jedes Zeichen besteht aus einer </a:t>
            </a:r>
            <a:r>
              <a:rPr lang="de-DE">
                <a:solidFill>
                  <a:srgbClr val="00B050"/>
                </a:solidFill>
              </a:rPr>
              <a:t>Form</a:t>
            </a:r>
            <a:r>
              <a:rPr lang="de-DE"/>
              <a:t> und einer </a:t>
            </a:r>
            <a:r>
              <a:rPr lang="de-DE">
                <a:solidFill>
                  <a:srgbClr val="FF0000"/>
                </a:solidFill>
              </a:rPr>
              <a:t>Bedeutung</a:t>
            </a:r>
            <a:r>
              <a:rPr lang="de-DE"/>
              <a:t>.</a:t>
            </a:r>
          </a:p>
          <a:p>
            <a:pPr>
              <a:spcBef>
                <a:spcPts val="1600"/>
              </a:spcBef>
            </a:pPr>
            <a:r>
              <a:rPr lang="de-DE">
                <a:latin typeface="Segoe UI Symbol" panose="020B0502040204020203" pitchFamily="34" charset="0"/>
                <a:ea typeface="Segoe UI Symbol" panose="020B0502040204020203" pitchFamily="34" charset="0"/>
              </a:rPr>
              <a:t>➜	</a:t>
            </a:r>
            <a:r>
              <a:rPr lang="de-DE"/>
              <a:t>Jede Sprache ist eine (unendliche) Menge von Paaren:</a:t>
            </a:r>
          </a:p>
          <a:p>
            <a:pPr>
              <a:spcBef>
                <a:spcPts val="1600"/>
              </a:spcBef>
            </a:pPr>
            <a:r>
              <a:rPr lang="de-DE"/>
              <a:t>(2)</a:t>
            </a:r>
            <a:r>
              <a:rPr lang="de-DE" b="1"/>
              <a:t>	Sprache S </a:t>
            </a:r>
            <a:r>
              <a:rPr lang="de-DE"/>
              <a:t>=</a:t>
            </a:r>
            <a:r>
              <a:rPr lang="de-DE" baseline="-25000"/>
              <a:t>Def</a:t>
            </a:r>
            <a:r>
              <a:rPr lang="de-DE" i="1" baseline="-25000"/>
              <a:t>  </a:t>
            </a:r>
            <a:r>
              <a:rPr lang="de-DE"/>
              <a:t>die Menge aller Paare &lt;</a:t>
            </a:r>
            <a:r>
              <a:rPr lang="de-DE">
                <a:solidFill>
                  <a:srgbClr val="00B050"/>
                </a:solidFill>
              </a:rPr>
              <a:t>Form</a:t>
            </a:r>
            <a:r>
              <a:rPr lang="de-DE"/>
              <a:t>, </a:t>
            </a:r>
            <a:r>
              <a:rPr lang="de-DE">
                <a:solidFill>
                  <a:srgbClr val="FF0000"/>
                </a:solidFill>
              </a:rPr>
              <a:t>Bedeutung</a:t>
            </a:r>
            <a:r>
              <a:rPr lang="de-DE"/>
              <a:t>&gt; in S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</a:pPr>
            <a:r>
              <a:rPr lang="de-DE" b="1"/>
              <a:t>Linguistik</a:t>
            </a:r>
            <a:r>
              <a:rPr lang="de-DE" b="1" i="1"/>
              <a:t> </a:t>
            </a:r>
            <a:r>
              <a:rPr lang="de-DE"/>
              <a:t>untersucht die Eigenschaften </a:t>
            </a:r>
          </a:p>
          <a:p>
            <a:pPr marL="1085850" lvl="1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de-DE"/>
              <a:t>der </a:t>
            </a:r>
            <a:r>
              <a:rPr lang="de-DE">
                <a:solidFill>
                  <a:srgbClr val="00B050"/>
                </a:solidFill>
              </a:rPr>
              <a:t>Form</a:t>
            </a:r>
            <a:r>
              <a:rPr lang="de-DE"/>
              <a:t> (Syntax)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de-DE"/>
              <a:t>der </a:t>
            </a:r>
            <a:r>
              <a:rPr lang="de-DE">
                <a:solidFill>
                  <a:srgbClr val="FF0000"/>
                </a:solidFill>
              </a:rPr>
              <a:t>Bedeutung</a:t>
            </a:r>
            <a:r>
              <a:rPr lang="de-DE"/>
              <a:t> (</a:t>
            </a:r>
            <a:r>
              <a:rPr lang="de-DE" b="1"/>
              <a:t>Semantik</a:t>
            </a:r>
            <a:r>
              <a:rPr lang="de-DE"/>
              <a:t>) und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de-DE"/>
              <a:t>der Beziehung zwischen </a:t>
            </a:r>
            <a:r>
              <a:rPr lang="de-DE">
                <a:solidFill>
                  <a:srgbClr val="00B050"/>
                </a:solidFill>
              </a:rPr>
              <a:t>Form </a:t>
            </a:r>
            <a:r>
              <a:rPr lang="de-DE"/>
              <a:t>und </a:t>
            </a:r>
            <a:r>
              <a:rPr lang="de-DE">
                <a:solidFill>
                  <a:srgbClr val="FF0000"/>
                </a:solidFill>
              </a:rPr>
              <a:t>Bedeutung</a:t>
            </a:r>
            <a:endParaRPr lang="de-DE"/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321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5397-F5BF-2CEA-01B5-3FB48C7F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Sprache und Grammatik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50F06-1507-43AF-150F-053043D6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de-DE"/>
              <a:t>Auf der letzten Folie wurde behauptetet: </a:t>
            </a:r>
          </a:p>
          <a:p>
            <a:pPr>
              <a:spcBef>
                <a:spcPts val="800"/>
              </a:spcBef>
            </a:pPr>
            <a:r>
              <a:rPr lang="de-DE"/>
              <a:t>		„Linguistik</a:t>
            </a:r>
            <a:r>
              <a:rPr lang="de-DE" b="1" i="1"/>
              <a:t> </a:t>
            </a:r>
            <a:r>
              <a:rPr lang="de-DE"/>
              <a:t>untersucht die Eigenschaften der Form (Syntax) 		und der Bedeutung (Semantik)“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Aber das Sprachsystem (die mentale Grammatik) besteht aus weiteren, </a:t>
            </a:r>
            <a:r>
              <a:rPr lang="de-DE" b="1" i="1"/>
              <a:t>anderen</a:t>
            </a:r>
            <a:r>
              <a:rPr lang="de-DE"/>
              <a:t> </a:t>
            </a:r>
            <a:r>
              <a:rPr lang="de-DE" b="1" i="1"/>
              <a:t>Komponenten</a:t>
            </a:r>
            <a:r>
              <a:rPr lang="de-DE"/>
              <a:t>, unter anderem:</a:t>
            </a:r>
          </a:p>
          <a:p>
            <a:pPr marL="741363" lvl="1" indent="344488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Phonologie </a:t>
            </a:r>
          </a:p>
          <a:p>
            <a:pPr marL="741363" lvl="1" indent="344488"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Morphologie</a:t>
            </a:r>
          </a:p>
          <a:p>
            <a:pPr marL="741363" lvl="1" indent="344488"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Pragmatik (wird auch in formaler Semantik behandelt)</a:t>
            </a:r>
          </a:p>
          <a:p>
            <a:pPr marL="741363" lvl="1" indent="344488">
              <a:buFont typeface="Courier New" panose="02070309020205020404" pitchFamily="49" charset="0"/>
              <a:buChar char="o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Textgrammatik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Warum untersucht Linguistik </a:t>
            </a:r>
            <a:r>
              <a:rPr lang="de-DE" b="1" i="1"/>
              <a:t>nur</a:t>
            </a:r>
            <a:r>
              <a:rPr lang="de-DE"/>
              <a:t> Syntax und Semantik?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Antwort: Phonologie und Morphologie versucht die Form (= Syntax) zu verstehen – aber auf einer anderen Ebene (Phonem, Morphem)!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B5CDD-2780-1534-A402-41E3AECC3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6F438-5B11-8F20-0B8D-3DEBCB60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8116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672355"/>
          </a:xfrm>
        </p:spPr>
        <p:txBody>
          <a:bodyPr/>
          <a:lstStyle/>
          <a:p>
            <a:r>
              <a:rPr lang="en-US"/>
              <a:t>Generative Grammatik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marL="342891" indent="-34289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Eine </a:t>
            </a:r>
            <a:r>
              <a:rPr lang="en-US" b="1" i="1"/>
              <a:t>Generative Grammatik</a:t>
            </a:r>
            <a:r>
              <a:rPr lang="en-US"/>
              <a:t> </a:t>
            </a:r>
            <a:r>
              <a:rPr lang="en-US" sz="2000"/>
              <a:t>(Chomsky 1957, 1995, i.a.)</a:t>
            </a:r>
            <a:r>
              <a:rPr lang="en-US"/>
              <a:t> generiert alle Ausdücke einer Sprache </a:t>
            </a:r>
            <a:r>
              <a:rPr lang="en-US" sz="2000"/>
              <a:t>(Griechisch, Kiowa, Zulu, Georgisch, …)</a:t>
            </a:r>
          </a:p>
          <a:p>
            <a:pPr marL="342891" indent="-34289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Jede Generative Grammatik besteht aus Lexikon und Regeln:</a:t>
            </a:r>
          </a:p>
          <a:p>
            <a:pPr>
              <a:spcBef>
                <a:spcPts val="0"/>
              </a:spcBef>
            </a:pPr>
            <a:endParaRPr lang="en-US"/>
          </a:p>
          <a:p>
            <a:pPr marL="342891" indent="-34289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891" indent="-34289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891" indent="-34289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891" indent="-34289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891" indent="-34289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LinguistInnen untersuchen spezifische Sprachen S, um Rückschlüsse auf die Grammatik zu ziehen, die S generiert.</a:t>
            </a:r>
          </a:p>
          <a:p>
            <a:pPr marL="342891" indent="-34289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b="1"/>
              <a:t>NB</a:t>
            </a:r>
            <a:r>
              <a:rPr lang="en-US" sz="2200"/>
              <a:t>: Unterschiede zwischen Einzelsprachen (Sprachvariation) sind auf das Lexikon beschränkt, die Regeln sind in allen Sprachen die selben! (Borer-Chomsky-Hypothese; Borer 1984)</a:t>
            </a:r>
          </a:p>
        </p:txBody>
      </p:sp>
      <p:sp>
        <p:nvSpPr>
          <p:cNvPr id="11" name="Abgerundetes Rechteck 7"/>
          <p:cNvSpPr txBox="1">
            <a:spLocks/>
          </p:cNvSpPr>
          <p:nvPr/>
        </p:nvSpPr>
        <p:spPr>
          <a:xfrm>
            <a:off x="609600" y="2568694"/>
            <a:ext cx="7848600" cy="1469906"/>
          </a:xfrm>
          <a:prstGeom prst="roundRect">
            <a:avLst/>
          </a:prstGeom>
          <a:solidFill>
            <a:schemeClr val="tx2">
              <a:lumMod val="40000"/>
              <a:lumOff val="60000"/>
              <a:alpha val="89804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en-US" b="1">
                <a:solidFill>
                  <a:prstClr val="black"/>
                </a:solidFill>
                <a:latin typeface="Calibri"/>
              </a:rPr>
              <a:t>Generative Grammatik von S  </a:t>
            </a:r>
            <a:r>
              <a:rPr lang="de-DE">
                <a:solidFill>
                  <a:prstClr val="black"/>
                </a:solidFill>
                <a:latin typeface="Calibri"/>
              </a:rPr>
              <a:t>=</a:t>
            </a:r>
            <a:r>
              <a:rPr lang="de-DE" baseline="-25000">
                <a:solidFill>
                  <a:prstClr val="black"/>
                </a:solidFill>
                <a:latin typeface="Calibri"/>
              </a:rPr>
              <a:t>Def   </a:t>
            </a:r>
            <a:r>
              <a:rPr lang="de-DE">
                <a:solidFill>
                  <a:prstClr val="black"/>
                </a:solidFill>
                <a:latin typeface="Calibri"/>
              </a:rPr>
              <a:t>&lt;Lexikon, Regeln&gt;</a:t>
            </a:r>
          </a:p>
          <a:p>
            <a:pPr marL="0" indent="0">
              <a:spcBef>
                <a:spcPts val="600"/>
              </a:spcBef>
              <a:tabLst>
                <a:tab pos="457189" algn="l"/>
                <a:tab pos="747695" algn="l"/>
                <a:tab pos="1090586" algn="l"/>
              </a:tabLst>
            </a:pP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	(i)		</a:t>
            </a:r>
            <a:r>
              <a:rPr lang="de-AT" b="1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Lexikon von S</a:t>
            </a: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: endliche Menge von Morphemen </a:t>
            </a:r>
          </a:p>
          <a:p>
            <a:pPr marL="0" indent="0">
              <a:spcBef>
                <a:spcPts val="400"/>
              </a:spcBef>
              <a:tabLst>
                <a:tab pos="457189" algn="l"/>
                <a:tab pos="747695" algn="l"/>
                <a:tab pos="1090586" algn="l"/>
              </a:tabLst>
            </a:pP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	(ii) 	Endliche Anzahl von </a:t>
            </a:r>
            <a:r>
              <a:rPr lang="de-AT" b="1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Regeln</a:t>
            </a:r>
            <a:endParaRPr lang="de-AT">
              <a:solidFill>
                <a:prstClr val="black"/>
              </a:solidFill>
              <a:latin typeface="Calibri"/>
              <a:sym typeface="WP MathA" panose="05010101010101010101" pitchFamily="2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276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/>
              <a:t>Grammatik &amp; Produktivität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Lexikon: enthält eine </a:t>
            </a:r>
            <a:r>
              <a:rPr lang="de-DE">
                <a:solidFill>
                  <a:srgbClr val="00B050"/>
                </a:solidFill>
              </a:rPr>
              <a:t>endliche </a:t>
            </a:r>
            <a:r>
              <a:rPr lang="de-DE"/>
              <a:t>(lernbare) Anzahl von Einträgen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Jede Grammatik enthält eine </a:t>
            </a:r>
            <a:r>
              <a:rPr lang="de-DE">
                <a:solidFill>
                  <a:srgbClr val="00B050"/>
                </a:solidFill>
              </a:rPr>
              <a:t>endliche</a:t>
            </a:r>
            <a:r>
              <a:rPr lang="de-DE"/>
              <a:t>, kleine Menge von Regeln.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 u="sng"/>
              <a:t>Beobachtung</a:t>
            </a:r>
            <a:r>
              <a:rPr lang="de-DE"/>
              <a:t>. Sprache ist </a:t>
            </a:r>
            <a:r>
              <a:rPr lang="de-DE" b="1" i="1"/>
              <a:t>produktiv</a:t>
            </a:r>
            <a:r>
              <a:rPr lang="de-DE"/>
              <a:t>. 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S ist produktiv =</a:t>
            </a:r>
            <a:r>
              <a:rPr lang="de-DE" baseline="-25000"/>
              <a:t>Def</a:t>
            </a:r>
            <a:r>
              <a:rPr lang="de-DE"/>
              <a:t> 	S besteht aus </a:t>
            </a:r>
            <a:r>
              <a:rPr lang="en-US"/>
              <a:t>einer potentiell </a:t>
            </a:r>
            <a:r>
              <a:rPr lang="en-US">
                <a:solidFill>
                  <a:srgbClr val="FF0000"/>
                </a:solidFill>
              </a:rPr>
              <a:t>unendlichen</a:t>
            </a:r>
            <a:r>
              <a:rPr lang="en-US" b="1">
                <a:solidFill>
                  <a:srgbClr val="FF0000"/>
                </a:solidFill>
              </a:rPr>
              <a:t> 						</a:t>
            </a:r>
            <a:r>
              <a:rPr lang="en-US"/>
              <a:t>Menge von Ausdrücken.</a:t>
            </a:r>
          </a:p>
          <a:p>
            <a:pPr marL="342900" indent="-342900">
              <a:spcBef>
                <a:spcPts val="16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en-US"/>
              <a:t>Wie erklärt sich der Schritt vom </a:t>
            </a:r>
            <a:r>
              <a:rPr lang="en-US">
                <a:solidFill>
                  <a:srgbClr val="00B050"/>
                </a:solidFill>
              </a:rPr>
              <a:t>Endlichen</a:t>
            </a:r>
            <a:r>
              <a:rPr lang="en-US"/>
              <a:t> zum </a:t>
            </a:r>
            <a:r>
              <a:rPr lang="en-US">
                <a:solidFill>
                  <a:srgbClr val="FF0000"/>
                </a:solidFill>
              </a:rPr>
              <a:t>Unendlichen</a:t>
            </a:r>
            <a:r>
              <a:rPr lang="en-US"/>
              <a:t>?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Abgerundetes Rechteck 7">
            <a:extLst>
              <a:ext uri="{FF2B5EF4-FFF2-40B4-BE49-F238E27FC236}">
                <a16:creationId xmlns:a16="http://schemas.microsoft.com/office/drawing/2014/main" id="{6290DFFC-60BC-570A-D260-38C4B04995A4}"/>
              </a:ext>
            </a:extLst>
          </p:cNvPr>
          <p:cNvSpPr txBox="1">
            <a:spLocks/>
          </p:cNvSpPr>
          <p:nvPr/>
        </p:nvSpPr>
        <p:spPr>
          <a:xfrm>
            <a:off x="609600" y="1120894"/>
            <a:ext cx="7848600" cy="1469906"/>
          </a:xfrm>
          <a:prstGeom prst="roundRect">
            <a:avLst/>
          </a:prstGeom>
          <a:solidFill>
            <a:schemeClr val="tx2">
              <a:lumMod val="40000"/>
              <a:lumOff val="60000"/>
              <a:alpha val="89804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en-US" b="1">
                <a:solidFill>
                  <a:prstClr val="black"/>
                </a:solidFill>
                <a:latin typeface="Calibri"/>
              </a:rPr>
              <a:t>Generative Grammatik von S  </a:t>
            </a:r>
            <a:r>
              <a:rPr lang="de-DE">
                <a:solidFill>
                  <a:prstClr val="black"/>
                </a:solidFill>
                <a:latin typeface="Calibri"/>
              </a:rPr>
              <a:t>=</a:t>
            </a:r>
            <a:r>
              <a:rPr lang="de-DE" baseline="-25000">
                <a:solidFill>
                  <a:prstClr val="black"/>
                </a:solidFill>
                <a:latin typeface="Calibri"/>
              </a:rPr>
              <a:t>Def   </a:t>
            </a:r>
            <a:r>
              <a:rPr lang="de-DE">
                <a:solidFill>
                  <a:prstClr val="black"/>
                </a:solidFill>
                <a:latin typeface="Calibri"/>
              </a:rPr>
              <a:t>&lt;Lexikon, Regeln&gt;</a:t>
            </a:r>
          </a:p>
          <a:p>
            <a:pPr marL="0" indent="0">
              <a:spcBef>
                <a:spcPts val="600"/>
              </a:spcBef>
              <a:tabLst>
                <a:tab pos="457189" algn="l"/>
                <a:tab pos="747695" algn="l"/>
                <a:tab pos="1090586" algn="l"/>
              </a:tabLst>
            </a:pP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	(i)		</a:t>
            </a:r>
            <a:r>
              <a:rPr lang="de-AT" b="1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Lexikon von S</a:t>
            </a: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: endliche Menge von Morphemen </a:t>
            </a:r>
          </a:p>
          <a:p>
            <a:pPr marL="0" indent="0">
              <a:spcBef>
                <a:spcPts val="400"/>
              </a:spcBef>
              <a:tabLst>
                <a:tab pos="457189" algn="l"/>
                <a:tab pos="747695" algn="l"/>
                <a:tab pos="1090586" algn="l"/>
              </a:tabLst>
            </a:pPr>
            <a:r>
              <a:rPr lang="de-AT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	(ii) 	Endliche Anzahl von </a:t>
            </a:r>
            <a:r>
              <a:rPr lang="de-AT" b="1">
                <a:solidFill>
                  <a:prstClr val="black"/>
                </a:solidFill>
                <a:latin typeface="Calibri"/>
                <a:sym typeface="WP MathA" panose="05010101010101010101" pitchFamily="2" charset="2"/>
              </a:rPr>
              <a:t>Regeln</a:t>
            </a:r>
            <a:endParaRPr lang="de-AT">
              <a:solidFill>
                <a:prstClr val="black"/>
              </a:solidFill>
              <a:latin typeface="Calibri"/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34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/>
              <a:t>Grammatik &amp; Produktivität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Sprache ist produktiv, i.e. besteht aus einer </a:t>
            </a:r>
            <a:r>
              <a:rPr lang="en-US"/>
              <a:t>potentiell </a:t>
            </a:r>
            <a:r>
              <a:rPr lang="en-US">
                <a:solidFill>
                  <a:srgbClr val="FF0000"/>
                </a:solidFill>
              </a:rPr>
              <a:t>unendlichen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/>
              <a:t>Menge von Ausdrücken.</a:t>
            </a: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b="1"/>
              <a:t>Erklärung von Produktivität. </a:t>
            </a:r>
            <a:r>
              <a:rPr lang="de-DE"/>
              <a:t>Sprache</a:t>
            </a:r>
            <a:r>
              <a:rPr lang="de-DE" i="1"/>
              <a:t> </a:t>
            </a:r>
            <a:r>
              <a:rPr lang="de-DE"/>
              <a:t>ist ein rekursives, diskretes, kombinatorisches System.</a:t>
            </a:r>
          </a:p>
          <a:p>
            <a:pPr marL="1085850" lvl="1" indent="-342900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de-DE" b="1"/>
              <a:t>rekursiv</a:t>
            </a:r>
            <a:r>
              <a:rPr lang="de-DE"/>
              <a:t> =</a:t>
            </a:r>
            <a:r>
              <a:rPr lang="de-DE" baseline="-25000"/>
              <a:t>Def</a:t>
            </a:r>
            <a:r>
              <a:rPr lang="de-DE"/>
              <a:t> eine Regel ist rekursiv, wenn das Resultat dieser Regel als Eingabe der selben Regel verwendet werden kann</a:t>
            </a:r>
          </a:p>
          <a:p>
            <a:pPr marL="1085850" lvl="1" indent="-342900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de-DE" b="1"/>
              <a:t>diskret</a:t>
            </a:r>
            <a:r>
              <a:rPr lang="de-DE"/>
              <a:t> =</a:t>
            </a:r>
            <a:r>
              <a:rPr lang="de-DE" baseline="-25000"/>
              <a:t>Def</a:t>
            </a:r>
            <a:r>
              <a:rPr lang="de-DE"/>
              <a:t>  die Regeln des Systems beziehen sich auf klar von einander getrennte (‘symbolische’) Einheiten. </a:t>
            </a:r>
          </a:p>
          <a:p>
            <a:pPr lvl="3" indent="0">
              <a:spcBef>
                <a:spcPts val="800"/>
              </a:spcBef>
              <a:buNone/>
            </a:pPr>
            <a:r>
              <a:rPr lang="de-DE"/>
              <a:t>Es gibt z.B. Sätze mit 4 oder 5 Wörtern, aber keine Sätze mit 4,37 Wörtern.</a:t>
            </a:r>
          </a:p>
          <a:p>
            <a:pPr marL="1085850" lvl="1" indent="-342900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de-DE" b="1"/>
              <a:t>Kombinatorik</a:t>
            </a:r>
            <a:r>
              <a:rPr lang="de-DE" i="1"/>
              <a:t> </a:t>
            </a:r>
            <a:r>
              <a:rPr lang="de-DE"/>
              <a:t>=</a:t>
            </a:r>
            <a:r>
              <a:rPr lang="de-DE" baseline="-25000"/>
              <a:t>Def</a:t>
            </a:r>
            <a:r>
              <a:rPr lang="de-DE"/>
              <a:t>  Bereich der Mathematik, der sich mit der Konstruktion und Analyse von komplexen Strukturen befasst.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9429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/>
              <a:t>Beispiele für Rekursion in Sprache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/>
              <a:t>Beispiel 1</a:t>
            </a:r>
            <a:r>
              <a:rPr lang="en-US"/>
              <a:t>. Die Anzahl der </a:t>
            </a:r>
            <a:r>
              <a:rPr lang="en-US">
                <a:solidFill>
                  <a:srgbClr val="0066FF"/>
                </a:solidFill>
              </a:rPr>
              <a:t>attributiven Adjektiva</a:t>
            </a:r>
            <a:r>
              <a:rPr lang="en-US"/>
              <a:t> vor einer NP ist nicht begrenzt:</a:t>
            </a:r>
          </a:p>
          <a:p>
            <a:pPr>
              <a:spcBef>
                <a:spcPts val="800"/>
              </a:spcBef>
            </a:pPr>
            <a:r>
              <a:rPr lang="en-US" sz="2100"/>
              <a:t>(1)		Maria kaufte </a:t>
            </a:r>
            <a:r>
              <a:rPr lang="en-US" sz="2100">
                <a:solidFill>
                  <a:srgbClr val="0066FF"/>
                </a:solidFill>
              </a:rPr>
              <a:t>viele, alte, schwere, grüne, gute, französische … </a:t>
            </a:r>
            <a:r>
              <a:rPr lang="en-US" sz="2100"/>
              <a:t>Bücher.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i="1"/>
              <a:t>Beispiel 2</a:t>
            </a:r>
            <a:r>
              <a:rPr lang="en-US"/>
              <a:t>. Koordination ist rekursiv.</a:t>
            </a:r>
          </a:p>
          <a:p>
            <a:pPr>
              <a:spcBef>
                <a:spcPts val="1200"/>
              </a:spcBef>
            </a:pPr>
            <a:r>
              <a:rPr lang="en-US" sz="2200" b="1"/>
              <a:t>Koordination</a:t>
            </a:r>
            <a:r>
              <a:rPr lang="en-US" sz="2200"/>
              <a:t> </a:t>
            </a:r>
            <a:r>
              <a:rPr lang="de-DE" sz="2200"/>
              <a:t>=</a:t>
            </a:r>
            <a:r>
              <a:rPr lang="de-DE" sz="2200" i="1" baseline="-25000"/>
              <a:t>Def</a:t>
            </a:r>
            <a:r>
              <a:rPr lang="en-US" sz="2200"/>
              <a:t> Konstruktion, die zwei Konstituenten (Phrasen oder Köpfe) mit einer koordinierenden </a:t>
            </a:r>
            <a:r>
              <a:rPr lang="en-US" sz="2200" b="1" i="1"/>
              <a:t>Partikel</a:t>
            </a:r>
            <a:r>
              <a:rPr lang="en-US" sz="2200"/>
              <a:t> (</a:t>
            </a:r>
            <a:r>
              <a:rPr lang="en-US" sz="2200" i="1"/>
              <a:t>und</a:t>
            </a:r>
            <a:r>
              <a:rPr lang="en-US" sz="2200"/>
              <a:t>, </a:t>
            </a:r>
            <a:r>
              <a:rPr lang="en-US" sz="2200" i="1"/>
              <a:t>oder</a:t>
            </a:r>
            <a:r>
              <a:rPr lang="en-US" sz="2200"/>
              <a:t>) verbindet.</a:t>
            </a:r>
          </a:p>
          <a:p>
            <a:pPr>
              <a:spcBef>
                <a:spcPts val="1200"/>
              </a:spcBef>
            </a:pPr>
            <a:r>
              <a:rPr lang="en-US" sz="2100"/>
              <a:t>(2)		</a:t>
            </a:r>
            <a:r>
              <a:rPr lang="en-US" sz="2100">
                <a:solidFill>
                  <a:srgbClr val="339966"/>
                </a:solidFill>
              </a:rPr>
              <a:t>Maria und Hans und Peter</a:t>
            </a:r>
            <a:r>
              <a:rPr lang="en-US" sz="2100"/>
              <a:t> … lachten	NP-Koordination</a:t>
            </a:r>
          </a:p>
          <a:p>
            <a:r>
              <a:rPr lang="en-US" sz="2100"/>
              <a:t>(3)		Maria </a:t>
            </a:r>
            <a:r>
              <a:rPr lang="en-US" sz="2100">
                <a:solidFill>
                  <a:srgbClr val="339966"/>
                </a:solidFill>
              </a:rPr>
              <a:t>lachte oder spielte oder tanzte </a:t>
            </a:r>
            <a:r>
              <a:rPr lang="en-US" sz="2100"/>
              <a:t>…	V°-Koordination</a:t>
            </a:r>
          </a:p>
          <a:p>
            <a:r>
              <a:rPr lang="en-US" sz="2100"/>
              <a:t>(4)		Maria </a:t>
            </a:r>
            <a:r>
              <a:rPr lang="en-US" sz="2100">
                <a:solidFill>
                  <a:srgbClr val="339966"/>
                </a:solidFill>
              </a:rPr>
              <a:t>las das Buch und hörte Musik</a:t>
            </a:r>
            <a:r>
              <a:rPr lang="en-US" sz="2100"/>
              <a:t> … 	VP-Koordination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i="1"/>
              <a:t>Beispiel 3</a:t>
            </a:r>
            <a:r>
              <a:rPr lang="en-US"/>
              <a:t>. Einbettung unter </a:t>
            </a:r>
            <a:r>
              <a:rPr lang="en-US">
                <a:solidFill>
                  <a:srgbClr val="DAA600"/>
                </a:solidFill>
              </a:rPr>
              <a:t>Prädikaten</a:t>
            </a:r>
            <a:r>
              <a:rPr lang="en-US"/>
              <a:t> mit sententialen satzwertigen (satzwertigen) Komplementen:</a:t>
            </a:r>
          </a:p>
          <a:p>
            <a:pPr>
              <a:spcBef>
                <a:spcPts val="1200"/>
              </a:spcBef>
            </a:pPr>
            <a:r>
              <a:rPr lang="en-US" sz="2200"/>
              <a:t>(5)		</a:t>
            </a:r>
            <a:r>
              <a:rPr lang="en-US" sz="2100"/>
              <a:t>Maria </a:t>
            </a:r>
            <a:r>
              <a:rPr lang="en-US" sz="2100">
                <a:solidFill>
                  <a:srgbClr val="DAA600"/>
                </a:solidFill>
              </a:rPr>
              <a:t>sagte</a:t>
            </a:r>
            <a:r>
              <a:rPr lang="en-US" sz="2100"/>
              <a:t>, dass Peter </a:t>
            </a:r>
            <a:r>
              <a:rPr lang="en-US" sz="2100">
                <a:solidFill>
                  <a:srgbClr val="DAA600"/>
                </a:solidFill>
              </a:rPr>
              <a:t>glaubt</a:t>
            </a:r>
            <a:r>
              <a:rPr lang="en-US" sz="2100"/>
              <a:t>, dass wir </a:t>
            </a:r>
            <a:r>
              <a:rPr lang="en-US" sz="2100">
                <a:solidFill>
                  <a:srgbClr val="DAA600"/>
                </a:solidFill>
              </a:rPr>
              <a:t>meinen</a:t>
            </a:r>
            <a:r>
              <a:rPr lang="en-US" sz="2100"/>
              <a:t>, dass Peter</a:t>
            </a:r>
            <a:br>
              <a:rPr lang="en-US" sz="2100"/>
            </a:br>
            <a:r>
              <a:rPr lang="en-US" sz="2100"/>
              <a:t>		</a:t>
            </a:r>
            <a:r>
              <a:rPr lang="en-US" sz="2100">
                <a:solidFill>
                  <a:srgbClr val="DAA600"/>
                </a:solidFill>
              </a:rPr>
              <a:t>hofft</a:t>
            </a:r>
            <a:r>
              <a:rPr lang="en-US" sz="2100"/>
              <a:t>,…. dass sie das Rennen gewinnen werde.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endParaRPr lang="en-US" sz="2200"/>
          </a:p>
          <a:p>
            <a:endParaRPr lang="de-DE" sz="2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4110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/>
              <a:t>Die Komponenten und Rekursion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75" y="914400"/>
            <a:ext cx="8458200" cy="54102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en-US"/>
              <a:t>Ganz allgemein sucht Linguistik die Antworten auf </a:t>
            </a:r>
            <a:r>
              <a:rPr lang="en-US" b="1" i="1"/>
              <a:t>drei Fragen </a:t>
            </a:r>
            <a:r>
              <a:rPr lang="en-US" sz="2000"/>
              <a:t>(Chomsky 1986 und Verweise darin)</a:t>
            </a:r>
            <a:r>
              <a:rPr lang="en-US"/>
              <a:t>:</a:t>
            </a:r>
          </a:p>
          <a:p>
            <a:pPr marL="1200150" lvl="1" indent="-457200">
              <a:spcBef>
                <a:spcPts val="1200"/>
              </a:spcBef>
              <a:buFont typeface="+mj-lt"/>
              <a:buAutoNum type="arabicPeriod"/>
              <a:tabLst>
                <a:tab pos="573088" algn="l"/>
                <a:tab pos="747713" algn="l"/>
                <a:tab pos="1090613" algn="l"/>
              </a:tabLst>
            </a:pPr>
            <a:r>
              <a:rPr lang="en-US" sz="2400" u="sng"/>
              <a:t>Das System</a:t>
            </a:r>
            <a:r>
              <a:rPr lang="en-US" sz="2400"/>
              <a:t>. Wie konkret sieht das System, d.h. die Generative Grammatik einer Sprache aus?</a:t>
            </a:r>
          </a:p>
          <a:p>
            <a:pPr marL="1200150" lvl="1" indent="-457200">
              <a:spcBef>
                <a:spcPts val="1200"/>
              </a:spcBef>
              <a:buFont typeface="+mj-lt"/>
              <a:buAutoNum type="arabicPeriod"/>
              <a:tabLst>
                <a:tab pos="573088" algn="l"/>
                <a:tab pos="747713" algn="l"/>
                <a:tab pos="1090613" algn="l"/>
              </a:tabLst>
            </a:pPr>
            <a:r>
              <a:rPr lang="en-US" sz="2400" u="sng"/>
              <a:t>Spracherwerb</a:t>
            </a:r>
            <a:r>
              <a:rPr lang="en-US" sz="2400"/>
              <a:t>. Wie wird das System durch menschliche  SprecherInnen (Kinder) erworben?</a:t>
            </a:r>
          </a:p>
          <a:p>
            <a:pPr marL="1200150" lvl="1" indent="-457200">
              <a:spcBef>
                <a:spcPts val="1200"/>
              </a:spcBef>
              <a:buFont typeface="+mj-lt"/>
              <a:buAutoNum type="arabicPeriod"/>
              <a:tabLst>
                <a:tab pos="573088" algn="l"/>
                <a:tab pos="747713" algn="l"/>
                <a:tab pos="1090613" algn="l"/>
              </a:tabLst>
            </a:pPr>
            <a:r>
              <a:rPr lang="en-US" sz="2400" u="sng"/>
              <a:t>Evolution</a:t>
            </a:r>
            <a:r>
              <a:rPr lang="en-US" sz="2400"/>
              <a:t>. Wie hat sich das System im Laufe der biologischen Evolution entwickelt?</a:t>
            </a:r>
            <a:endParaRPr lang="de-DE" sz="240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573088" algn="l"/>
                <a:tab pos="747713" algn="l"/>
                <a:tab pos="1090613" algn="l"/>
              </a:tabLst>
            </a:pPr>
            <a:endParaRPr lang="en-US" sz="2600" b="1" i="1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573088" algn="l"/>
                <a:tab pos="747713" algn="l"/>
                <a:tab pos="1090613" algn="l"/>
              </a:tabLst>
            </a:pPr>
            <a:r>
              <a:rPr lang="en-US" sz="2600" b="1" i="1"/>
              <a:t>NB</a:t>
            </a:r>
            <a:r>
              <a:rPr lang="en-US" sz="2600"/>
              <a:t>: Evolution </a:t>
            </a:r>
            <a:r>
              <a:rPr lang="en-US" sz="2600">
                <a:latin typeface="Segoe UI Symbol" panose="020B0502040204020203" pitchFamily="34" charset="0"/>
                <a:ea typeface="Segoe UI Symbol" panose="020B0502040204020203" pitchFamily="34" charset="0"/>
              </a:rPr>
              <a:t>≠ </a:t>
            </a:r>
            <a:r>
              <a:rPr lang="en-US"/>
              <a:t>diachrone Sprachentwicklung (z.B. vom Altgriechischen zum Neugriechischen).</a:t>
            </a: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669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1484</Words>
  <Application>Microsoft Office PowerPoint</Application>
  <PresentationFormat>On-screen Show (4:3)</PresentationFormat>
  <Paragraphs>172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Wingdings</vt:lpstr>
      <vt:lpstr>Courier New</vt:lpstr>
      <vt:lpstr>Arial</vt:lpstr>
      <vt:lpstr>WP MathA</vt:lpstr>
      <vt:lpstr>WP TypographicSymbols</vt:lpstr>
      <vt:lpstr>Segoe UI Symbol</vt:lpstr>
      <vt:lpstr>Calibri</vt:lpstr>
      <vt:lpstr>Larissa-Design</vt:lpstr>
      <vt:lpstr>DGB 38 Semantik</vt:lpstr>
      <vt:lpstr>Zeichen</vt:lpstr>
      <vt:lpstr>Sprache</vt:lpstr>
      <vt:lpstr>Sprache und Grammatik</vt:lpstr>
      <vt:lpstr>Generative Grammatik</vt:lpstr>
      <vt:lpstr>Grammatik &amp; Produktivität</vt:lpstr>
      <vt:lpstr>Grammatik &amp; Produktivität</vt:lpstr>
      <vt:lpstr>Beispiele für Rekursion in Sprache</vt:lpstr>
      <vt:lpstr>Die Komponenten und Rekursion</vt:lpstr>
      <vt:lpstr>Kompetenz/Sprachliches Wissen</vt:lpstr>
      <vt:lpstr>Die Architektur der Grammatik</vt:lpstr>
      <vt:lpstr>Syntax und semantik</vt:lpstr>
      <vt:lpstr>Denotation</vt:lpstr>
      <vt:lpstr>Bibliographie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1265</cp:revision>
  <cp:lastPrinted>2020-03-25T13:15:55Z</cp:lastPrinted>
  <dcterms:created xsi:type="dcterms:W3CDTF">2019-06-22T15:52:53Z</dcterms:created>
  <dcterms:modified xsi:type="dcterms:W3CDTF">2024-10-06T16:36:17Z</dcterms:modified>
</cp:coreProperties>
</file>