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9" r:id="rId2"/>
    <p:sldId id="488" r:id="rId3"/>
    <p:sldId id="428" r:id="rId4"/>
    <p:sldId id="571" r:id="rId5"/>
    <p:sldId id="424" r:id="rId6"/>
    <p:sldId id="685" r:id="rId7"/>
    <p:sldId id="686" r:id="rId8"/>
    <p:sldId id="688" r:id="rId9"/>
    <p:sldId id="687" r:id="rId10"/>
    <p:sldId id="689" r:id="rId11"/>
    <p:sldId id="606" r:id="rId12"/>
    <p:sldId id="721" r:id="rId13"/>
    <p:sldId id="722" r:id="rId14"/>
    <p:sldId id="607" r:id="rId15"/>
    <p:sldId id="690" r:id="rId16"/>
    <p:sldId id="637" r:id="rId17"/>
    <p:sldId id="723" r:id="rId18"/>
    <p:sldId id="691" r:id="rId19"/>
    <p:sldId id="692" r:id="rId20"/>
    <p:sldId id="693" r:id="rId21"/>
    <p:sldId id="694" r:id="rId22"/>
    <p:sldId id="714" r:id="rId23"/>
    <p:sldId id="716" r:id="rId24"/>
    <p:sldId id="715" r:id="rId25"/>
    <p:sldId id="717" r:id="rId26"/>
    <p:sldId id="718" r:id="rId27"/>
    <p:sldId id="719" r:id="rId28"/>
    <p:sldId id="698" r:id="rId29"/>
    <p:sldId id="720" r:id="rId30"/>
    <p:sldId id="643" r:id="rId31"/>
    <p:sldId id="644" r:id="rId32"/>
    <p:sldId id="701" r:id="rId33"/>
    <p:sldId id="702" r:id="rId34"/>
    <p:sldId id="703" r:id="rId35"/>
    <p:sldId id="704" r:id="rId36"/>
    <p:sldId id="713" r:id="rId37"/>
    <p:sldId id="705" r:id="rId38"/>
    <p:sldId id="732" r:id="rId39"/>
    <p:sldId id="733" r:id="rId40"/>
    <p:sldId id="706" r:id="rId41"/>
    <p:sldId id="707" r:id="rId42"/>
    <p:sldId id="699" r:id="rId43"/>
    <p:sldId id="668" r:id="rId44"/>
    <p:sldId id="708" r:id="rId45"/>
    <p:sldId id="709" r:id="rId46"/>
    <p:sldId id="725" r:id="rId47"/>
    <p:sldId id="729" r:id="rId48"/>
    <p:sldId id="710" r:id="rId49"/>
    <p:sldId id="711" r:id="rId50"/>
    <p:sldId id="712" r:id="rId51"/>
  </p:sldIdLst>
  <p:sldSz cx="9144000" cy="6858000" type="screen4x3"/>
  <p:notesSz cx="9929813" cy="6797675"/>
  <p:embeddedFontLst>
    <p:embeddedFont>
      <p:font typeface="ArborWin" panose="00000400000000000000" pitchFamily="2" charset="0"/>
      <p:regular r:id="rId54"/>
    </p:embeddedFont>
    <p:embeddedFont>
      <p:font typeface="Segoe UI Symbol" panose="020B0502040204020203" pitchFamily="34" charset="0"/>
      <p:regular r:id="rId55"/>
    </p:embeddedFont>
    <p:embeddedFont>
      <p:font typeface="WP IconicSymbolsA" panose="05010101010101010101" pitchFamily="2" charset="2"/>
      <p:regular r:id="rId56"/>
    </p:embeddedFont>
    <p:embeddedFont>
      <p:font typeface="WP MathA" panose="05010101010101010101" pitchFamily="2" charset="2"/>
      <p:regular r:id="rId57"/>
    </p:embeddedFont>
    <p:embeddedFont>
      <p:font typeface="WP TypographicSymbols" panose="00000400000000000000" pitchFamily="2" charset="0"/>
      <p:regular r:id="rId58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2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font" Target="fonts/font5.fntdata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3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1.fntdata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4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18.11.2024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>
              <a:spcBef>
                <a:spcPts val="200"/>
              </a:spcBef>
              <a:buFontTx/>
              <a:buNone/>
              <a:tabLst>
                <a:tab pos="457200" algn="l"/>
                <a:tab pos="747713" algn="l"/>
                <a:tab pos="1090613" algn="l"/>
              </a:tabLst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A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65638" y="762000"/>
            <a:ext cx="7892562" cy="1470025"/>
          </a:xfrm>
          <a:noFill/>
          <a:ln w="28575">
            <a:noFill/>
          </a:ln>
        </p:spPr>
        <p:txBody>
          <a:bodyPr/>
          <a:lstStyle/>
          <a:p>
            <a:r>
              <a:rPr lang="en-US" b="1" cap="small"/>
              <a:t>DGB 38 Semantik</a:t>
            </a:r>
            <a:endParaRPr lang="de-DE" cap="small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324600" cy="1371600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Winfried Lechner</a:t>
            </a:r>
          </a:p>
          <a:p>
            <a:r>
              <a:rPr lang="en-US" sz="2200">
                <a:solidFill>
                  <a:schemeClr val="tx1"/>
                </a:solidFill>
              </a:rPr>
              <a:t>Nationale und Kapodistrische </a:t>
            </a:r>
            <a:br>
              <a:rPr lang="en-US" sz="2200">
                <a:solidFill>
                  <a:schemeClr val="tx1"/>
                </a:solidFill>
              </a:rPr>
            </a:br>
            <a:r>
              <a:rPr lang="en-US" sz="2200">
                <a:solidFill>
                  <a:schemeClr val="tx1"/>
                </a:solidFill>
              </a:rPr>
              <a:t>Universität Athen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Untertitel 4"/>
          <p:cNvSpPr txBox="1">
            <a:spLocks/>
          </p:cNvSpPr>
          <p:nvPr/>
        </p:nvSpPr>
        <p:spPr>
          <a:xfrm>
            <a:off x="914400" y="2895600"/>
            <a:ext cx="6441831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P TypographicSymbols" pitchFamily="2" charset="0"/>
              <a:buNone/>
              <a:tabLst>
                <a:tab pos="342900" algn="l"/>
              </a:tabLst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i="1">
                <a:solidFill>
                  <a:schemeClr val="tx1"/>
                </a:solidFill>
              </a:rPr>
              <a:t>2. Grundlagen</a:t>
            </a:r>
          </a:p>
          <a:p>
            <a:r>
              <a:rPr lang="de-DE" sz="2400">
                <a:solidFill>
                  <a:schemeClr val="tx1"/>
                </a:solidFill>
              </a:rPr>
              <a:t>11. November 2024</a:t>
            </a:r>
          </a:p>
        </p:txBody>
      </p:sp>
      <p:cxnSp>
        <p:nvCxnSpPr>
          <p:cNvPr id="11" name="Gerade Verbindung 7"/>
          <p:cNvCxnSpPr/>
          <p:nvPr/>
        </p:nvCxnSpPr>
        <p:spPr>
          <a:xfrm>
            <a:off x="762000" y="19812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8"/>
          <p:cNvCxnSpPr/>
          <p:nvPr/>
        </p:nvCxnSpPr>
        <p:spPr>
          <a:xfrm>
            <a:off x="762000" y="9906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F89E-02A1-A978-C570-327F232C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Anwendung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BE906-E393-C1AC-F6D6-A1B22DD07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Die </a:t>
            </a:r>
            <a:r>
              <a:rPr lang="de-DE" sz="2400">
                <a:solidFill>
                  <a:srgbClr val="339966"/>
                </a:solidFill>
              </a:rPr>
              <a:t>Extension</a:t>
            </a:r>
            <a:r>
              <a:rPr lang="de-DE" sz="2400" b="1" i="1"/>
              <a:t> </a:t>
            </a:r>
            <a:r>
              <a:rPr lang="de-DE"/>
              <a:t>einer definiten DP ist das </a:t>
            </a:r>
            <a:r>
              <a:rPr lang="de-DE" b="1"/>
              <a:t>Individuum</a:t>
            </a:r>
            <a:r>
              <a:rPr lang="de-DE"/>
              <a:t>, auf welches die DP in dieser Situation referiert: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(1)		In s</a:t>
            </a:r>
            <a:r>
              <a:rPr lang="de-DE" baseline="-25000">
                <a:sym typeface="WP IconicSymbolsA" panose="05010101010101010101" pitchFamily="2" charset="2"/>
              </a:rPr>
              <a:t>1945</a:t>
            </a:r>
            <a:r>
              <a:rPr lang="de-DE">
                <a:sym typeface="WP IconicSymbolsA" panose="05010101010101010101" pitchFamily="2" charset="2"/>
              </a:rPr>
              <a:t>: 	</a:t>
            </a:r>
            <a:r>
              <a:rPr lang="en-US"/>
              <a:t>der Papst	=	Pius XII</a:t>
            </a:r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		In s</a:t>
            </a:r>
            <a:r>
              <a:rPr lang="de-DE" baseline="-25000">
                <a:sym typeface="WP IconicSymbolsA" panose="05010101010101010101" pitchFamily="2" charset="2"/>
              </a:rPr>
              <a:t>2024</a:t>
            </a:r>
            <a:r>
              <a:rPr lang="de-DE">
                <a:sym typeface="WP IconicSymbolsA" panose="05010101010101010101" pitchFamily="2" charset="2"/>
              </a:rPr>
              <a:t>: 	</a:t>
            </a:r>
            <a:r>
              <a:rPr lang="en-US"/>
              <a:t>der Papst 	=	Franziskus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/>
              <a:t>Die </a:t>
            </a:r>
            <a:r>
              <a:rPr lang="de-DE" sz="2400">
                <a:solidFill>
                  <a:srgbClr val="FF0000"/>
                </a:solidFill>
              </a:rPr>
              <a:t>Intension</a:t>
            </a:r>
            <a:r>
              <a:rPr lang="de-DE" sz="2400" b="1" i="1"/>
              <a:t> </a:t>
            </a:r>
            <a:r>
              <a:rPr lang="de-DE"/>
              <a:t>der DP </a:t>
            </a:r>
            <a:r>
              <a:rPr lang="de-DE" i="1"/>
              <a:t>der Papst </a:t>
            </a:r>
            <a:r>
              <a:rPr lang="de-DE"/>
              <a:t>ist jene </a:t>
            </a:r>
            <a:r>
              <a:rPr lang="de-DE" b="1"/>
              <a:t>Funktion</a:t>
            </a:r>
            <a:r>
              <a:rPr lang="de-DE"/>
              <a:t>, die jeder Situation genau das Individuum zuweist, auf das die DP </a:t>
            </a:r>
            <a:r>
              <a:rPr lang="de-DE" i="1"/>
              <a:t>der Papst </a:t>
            </a:r>
            <a:r>
              <a:rPr lang="de-DE"/>
              <a:t>in dieser Situation referiert.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b="1" i="1">
              <a:solidFill>
                <a:srgbClr val="339966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b="1" i="1">
              <a:solidFill>
                <a:srgbClr val="339966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i="1"/>
              <a:t>Was folgt… </a:t>
            </a:r>
            <a:r>
              <a:rPr lang="de-DE"/>
              <a:t>:</a:t>
            </a:r>
            <a:r>
              <a:rPr lang="de-DE" i="1"/>
              <a:t> </a:t>
            </a:r>
            <a:r>
              <a:rPr lang="de-DE"/>
              <a:t>Extension und Intension von Sätzen</a:t>
            </a:r>
            <a:endParaRPr lang="de-DE" sz="2400" b="1" i="1">
              <a:solidFill>
                <a:srgbClr val="339966"/>
              </a:solidFill>
            </a:endParaRP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C4C13-9B15-F1A2-CD29-7975B0BE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8EEC8-B80F-A750-0507-58D9C16B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10</a:t>
            </a:fld>
            <a:endParaRPr lang="de-DE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59F27E3-45B5-242E-BB8A-E89F0B49C675}"/>
              </a:ext>
            </a:extLst>
          </p:cNvPr>
          <p:cNvGrpSpPr/>
          <p:nvPr/>
        </p:nvGrpSpPr>
        <p:grpSpPr>
          <a:xfrm>
            <a:off x="381000" y="4362268"/>
            <a:ext cx="7897907" cy="1276532"/>
            <a:chOff x="381000" y="1000639"/>
            <a:chExt cx="7897906" cy="140418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DBB39BA-4F73-C72E-D7B1-3BEDE38E7CB2}"/>
                </a:ext>
              </a:extLst>
            </p:cNvPr>
            <p:cNvSpPr txBox="1"/>
            <p:nvPr/>
          </p:nvSpPr>
          <p:spPr>
            <a:xfrm>
              <a:off x="381000" y="1000639"/>
              <a:ext cx="7897906" cy="1320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		S</a:t>
              </a:r>
              <a:r>
                <a:rPr lang="de-DE" sz="2400" baseline="-25000">
                  <a:sym typeface="WP MathA" panose="05010101010101010101" pitchFamily="2" charset="2"/>
                </a:rPr>
                <a:t>1945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400">
                  <a:sym typeface="WP MathA" panose="05010101010101010101" pitchFamily="2" charset="2"/>
                </a:rPr>
                <a:t>Pius XII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1944688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400"/>
                <a:t>(2)				</a:t>
              </a:r>
              <a:r>
                <a:rPr lang="de-DE" sz="2400">
                  <a:sym typeface="WP MathA" panose="05010101010101010101" pitchFamily="2" charset="2"/>
                </a:rPr>
                <a:t>der Papst 	= 	s</a:t>
              </a:r>
              <a:r>
                <a:rPr lang="de-DE" sz="2400" baseline="-25000">
                  <a:sym typeface="WP MathA" panose="05010101010101010101" pitchFamily="2" charset="2"/>
                </a:rPr>
                <a:t>1980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400">
                  <a:sym typeface="WP MathA" panose="05010101010101010101" pitchFamily="2" charset="2"/>
                </a:rPr>
                <a:t>Johannes Paul 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400">
                  <a:sym typeface="WP MathA" panose="05010101010101010101" pitchFamily="2" charset="2"/>
                </a:rPr>
                <a:t>								s</a:t>
              </a:r>
              <a:r>
                <a:rPr lang="de-DE" sz="2400" baseline="-25000">
                  <a:sym typeface="WP MathA" panose="05010101010101010101" pitchFamily="2" charset="2"/>
                </a:rPr>
                <a:t>2024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	</a:t>
              </a:r>
              <a:r>
                <a:rPr lang="de-DE" sz="2400">
                  <a:sym typeface="WP MathA" panose="05010101010101010101" pitchFamily="2" charset="2"/>
                </a:rPr>
                <a:t>Franziskus	</a:t>
              </a:r>
              <a:endParaRPr lang="de-DE" sz="2400"/>
            </a:p>
          </p:txBody>
        </p:sp>
        <p:sp>
          <p:nvSpPr>
            <p:cNvPr id="8" name="Double Bracket 7">
              <a:extLst>
                <a:ext uri="{FF2B5EF4-FFF2-40B4-BE49-F238E27FC236}">
                  <a16:creationId xmlns:a16="http://schemas.microsoft.com/office/drawing/2014/main" id="{501601E4-3276-40EA-D1E5-ED451B2D2407}"/>
                </a:ext>
              </a:extLst>
            </p:cNvPr>
            <p:cNvSpPr/>
            <p:nvPr/>
          </p:nvSpPr>
          <p:spPr>
            <a:xfrm>
              <a:off x="4495799" y="1033224"/>
              <a:ext cx="3726867" cy="1371600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7742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de-AT"/>
              <a:t>Die Grösste Einheit: Sätze</a:t>
            </a:r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990600"/>
            <a:ext cx="8458200" cy="5165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de-AT"/>
              <a:t>Aussagesätze sind in einer Situation entweder </a:t>
            </a:r>
            <a:r>
              <a:rPr lang="de-AT">
                <a:solidFill>
                  <a:srgbClr val="0066FF"/>
                </a:solidFill>
              </a:rPr>
              <a:t>wahr</a:t>
            </a:r>
            <a:r>
              <a:rPr lang="de-AT"/>
              <a:t> oder </a:t>
            </a:r>
            <a:r>
              <a:rPr lang="de-AT">
                <a:solidFill>
                  <a:srgbClr val="FF0000"/>
                </a:solidFill>
              </a:rPr>
              <a:t>falsch</a:t>
            </a:r>
            <a:r>
              <a:rPr lang="de-AT"/>
              <a:t>:</a:t>
            </a:r>
            <a:endParaRPr lang="de-AT" i="1"/>
          </a:p>
          <a:p>
            <a:pPr>
              <a:spcBef>
                <a:spcPts val="1200"/>
              </a:spcBef>
            </a:pPr>
            <a:r>
              <a:rPr lang="de-AT"/>
              <a:t>(1)		Die Sonne scheint.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Die </a:t>
            </a:r>
            <a:r>
              <a:rPr lang="de-DE">
                <a:solidFill>
                  <a:srgbClr val="00B050"/>
                </a:solidFill>
              </a:rPr>
              <a:t>Extension</a:t>
            </a:r>
            <a:r>
              <a:rPr lang="de-DE" b="1" i="1"/>
              <a:t> </a:t>
            </a:r>
            <a:r>
              <a:rPr lang="de-AT"/>
              <a:t>eines Aussagesatzes ist ein </a:t>
            </a:r>
            <a:r>
              <a:rPr lang="de-AT" b="1"/>
              <a:t>Wahrheitswert</a:t>
            </a:r>
            <a:r>
              <a:rPr lang="de-AT"/>
              <a:t>: 		</a:t>
            </a:r>
            <a:r>
              <a:rPr lang="de-AT">
                <a:solidFill>
                  <a:srgbClr val="0066FF"/>
                </a:solidFill>
              </a:rPr>
              <a:t>1</a:t>
            </a:r>
            <a:r>
              <a:rPr lang="de-AT">
                <a:solidFill>
                  <a:schemeClr val="tx2"/>
                </a:solidFill>
              </a:rPr>
              <a:t> </a:t>
            </a:r>
            <a:r>
              <a:rPr lang="de-AT"/>
              <a:t>(</a:t>
            </a:r>
            <a:r>
              <a:rPr lang="de-AT">
                <a:solidFill>
                  <a:srgbClr val="0066FF"/>
                </a:solidFill>
              </a:rPr>
              <a:t>wahr</a:t>
            </a:r>
            <a:r>
              <a:rPr lang="de-AT"/>
              <a:t>)</a:t>
            </a:r>
            <a:r>
              <a:rPr lang="de-AT">
                <a:solidFill>
                  <a:srgbClr val="00B050"/>
                </a:solidFill>
              </a:rPr>
              <a:t> </a:t>
            </a:r>
            <a:r>
              <a:rPr lang="de-AT"/>
              <a:t>oder </a:t>
            </a:r>
            <a:r>
              <a:rPr lang="de-AT">
                <a:solidFill>
                  <a:srgbClr val="FF0000"/>
                </a:solidFill>
              </a:rPr>
              <a:t>0</a:t>
            </a:r>
            <a:r>
              <a:rPr lang="de-AT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AT"/>
              <a:t>(</a:t>
            </a:r>
            <a:r>
              <a:rPr lang="de-AT">
                <a:solidFill>
                  <a:srgbClr val="FF0000"/>
                </a:solidFill>
              </a:rPr>
              <a:t>falsch</a:t>
            </a:r>
            <a:r>
              <a:rPr lang="de-AT"/>
              <a:t>).</a:t>
            </a:r>
          </a:p>
          <a:p>
            <a:pPr>
              <a:spcBef>
                <a:spcPts val="0"/>
              </a:spcBef>
            </a:pPr>
            <a:endParaRPr lang="de-AT" i="1" dirty="0"/>
          </a:p>
          <a:p>
            <a:pPr>
              <a:spcBef>
                <a:spcPts val="1200"/>
              </a:spcBef>
            </a:pPr>
            <a:r>
              <a:rPr lang="de-AT"/>
              <a:t>  </a:t>
            </a:r>
            <a:r>
              <a:rPr lang="de-AT" dirty="0" err="1"/>
              <a:t>s</a:t>
            </a:r>
            <a:r>
              <a:rPr lang="de-AT" baseline="-25000" dirty="0" err="1"/>
              <a:t>1</a:t>
            </a:r>
            <a:r>
              <a:rPr lang="de-AT" dirty="0"/>
              <a:t>:	</a:t>
            </a:r>
            <a:r>
              <a:rPr lang="de-AT"/>
              <a:t>                        </a:t>
            </a:r>
            <a:r>
              <a:rPr lang="de-AT">
                <a:solidFill>
                  <a:srgbClr val="00B050"/>
                </a:solidFill>
              </a:rPr>
              <a:t>s</a:t>
            </a:r>
            <a:r>
              <a:rPr lang="de-AT" baseline="-25000">
                <a:solidFill>
                  <a:srgbClr val="00B050"/>
                </a:solidFill>
              </a:rPr>
              <a:t>2</a:t>
            </a:r>
            <a:r>
              <a:rPr lang="de-AT"/>
              <a:t>:                            </a:t>
            </a:r>
            <a:r>
              <a:rPr lang="de-AT">
                <a:solidFill>
                  <a:srgbClr val="00B050"/>
                </a:solidFill>
              </a:rPr>
              <a:t>s</a:t>
            </a:r>
            <a:r>
              <a:rPr lang="de-AT" baseline="-25000">
                <a:solidFill>
                  <a:srgbClr val="00B050"/>
                </a:solidFill>
              </a:rPr>
              <a:t>3</a:t>
            </a:r>
            <a:r>
              <a:rPr lang="de-AT"/>
              <a:t>:		 s</a:t>
            </a:r>
            <a:r>
              <a:rPr lang="de-AT" baseline="-25000"/>
              <a:t>4</a:t>
            </a:r>
            <a:r>
              <a:rPr lang="de-AT" dirty="0"/>
              <a:t>:</a:t>
            </a:r>
          </a:p>
          <a:p>
            <a:pPr marL="342900" indent="-342900">
              <a:spcBef>
                <a:spcPts val="1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spcBef>
                <a:spcPts val="1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 defTabSz="671513">
              <a:spcBef>
                <a:spcPts val="120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(2)	</a:t>
            </a:r>
            <a:r>
              <a:rPr lang="de-AT">
                <a:solidFill>
                  <a:srgbClr val="FF0000"/>
                </a:solidFill>
              </a:rPr>
              <a:t>	</a:t>
            </a:r>
            <a:r>
              <a:rPr lang="de-AT"/>
              <a:t>In s</a:t>
            </a:r>
            <a:r>
              <a:rPr lang="de-AT" baseline="-25000"/>
              <a:t>1</a:t>
            </a:r>
            <a:r>
              <a:rPr lang="de-AT"/>
              <a:t>:	Die Sonne scheint 	= 	</a:t>
            </a:r>
            <a:r>
              <a:rPr lang="de-AT">
                <a:solidFill>
                  <a:srgbClr val="FF0000"/>
                </a:solidFill>
              </a:rPr>
              <a:t>0</a:t>
            </a:r>
            <a:r>
              <a:rPr lang="de-AT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de-AT"/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		In </a:t>
            </a:r>
            <a:r>
              <a:rPr lang="de-AT">
                <a:solidFill>
                  <a:srgbClr val="00B050"/>
                </a:solidFill>
              </a:rPr>
              <a:t>s</a:t>
            </a:r>
            <a:r>
              <a:rPr lang="de-AT" baseline="-25000">
                <a:solidFill>
                  <a:srgbClr val="00B050"/>
                </a:solidFill>
              </a:rPr>
              <a:t>2</a:t>
            </a:r>
            <a:r>
              <a:rPr lang="de-AT"/>
              <a:t>: 	Die Sonne scheint 	= 	</a:t>
            </a:r>
            <a:r>
              <a:rPr lang="de-AT">
                <a:solidFill>
                  <a:srgbClr val="0066FF"/>
                </a:solidFill>
              </a:rPr>
              <a:t>1</a:t>
            </a:r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		In </a:t>
            </a:r>
            <a:r>
              <a:rPr lang="de-AT">
                <a:solidFill>
                  <a:srgbClr val="00B050"/>
                </a:solidFill>
              </a:rPr>
              <a:t>s</a:t>
            </a:r>
            <a:r>
              <a:rPr lang="de-AT" baseline="-25000">
                <a:solidFill>
                  <a:srgbClr val="00B050"/>
                </a:solidFill>
              </a:rPr>
              <a:t>3</a:t>
            </a:r>
            <a:r>
              <a:rPr lang="de-AT"/>
              <a:t>: 	Die Sonne scheint 	= 	</a:t>
            </a:r>
            <a:r>
              <a:rPr lang="de-AT">
                <a:solidFill>
                  <a:schemeClr val="tx2"/>
                </a:solidFill>
              </a:rPr>
              <a:t>1</a:t>
            </a:r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		In s</a:t>
            </a:r>
            <a:r>
              <a:rPr lang="de-AT" baseline="-25000"/>
              <a:t>4</a:t>
            </a:r>
            <a:r>
              <a:rPr lang="de-AT"/>
              <a:t>: 	Die Sonne scheint 	= 	</a:t>
            </a:r>
            <a:r>
              <a:rPr lang="de-AT">
                <a:solidFill>
                  <a:srgbClr val="FF0000"/>
                </a:solidFill>
              </a:rPr>
              <a:t>0</a:t>
            </a:r>
            <a:r>
              <a:rPr lang="de-AT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de-AT"/>
          </a:p>
        </p:txBody>
      </p:sp>
      <p:grpSp>
        <p:nvGrpSpPr>
          <p:cNvPr id="18" name="Group 17"/>
          <p:cNvGrpSpPr/>
          <p:nvPr/>
        </p:nvGrpSpPr>
        <p:grpSpPr>
          <a:xfrm>
            <a:off x="1143000" y="3124200"/>
            <a:ext cx="7696200" cy="1121338"/>
            <a:chOff x="1066800" y="1295400"/>
            <a:chExt cx="7696200" cy="1019398"/>
          </a:xfrm>
        </p:grpSpPr>
        <p:pic>
          <p:nvPicPr>
            <p:cNvPr id="13" name="Picture 12" descr="The Future Is Brighter Thanks To Improved Solar Panels ...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1405763"/>
              <a:ext cx="1580442" cy="881932"/>
            </a:xfrm>
            <a:prstGeom prst="rect">
              <a:avLst/>
            </a:prstGeom>
          </p:spPr>
        </p:pic>
        <p:pic>
          <p:nvPicPr>
            <p:cNvPr id="14" name="Picture 13" descr="Summer Night Lights – Momdeavo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800" y="1387136"/>
              <a:ext cx="1359197" cy="906132"/>
            </a:xfrm>
            <a:prstGeom prst="rect">
              <a:avLst/>
            </a:prstGeom>
          </p:spPr>
        </p:pic>
        <p:pic>
          <p:nvPicPr>
            <p:cNvPr id="15" name="Picture 14" descr="Diary of a Control Room Ninja: June 20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3803" y="1295400"/>
              <a:ext cx="1359197" cy="1019398"/>
            </a:xfrm>
            <a:prstGeom prst="rect">
              <a:avLst/>
            </a:prstGeom>
          </p:spPr>
        </p:pic>
        <p:pic>
          <p:nvPicPr>
            <p:cNvPr id="16" name="Picture 15" descr="301 Moved Permanently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9355" y="1377861"/>
              <a:ext cx="1618645" cy="9064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3221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15FEA-D49F-1F62-33CD-232760768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05930-6842-1AA2-BD8F-F1FA83AB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de-AT"/>
              <a:t>Die Satzdenotation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EB491-9B28-765B-82A2-15D322C1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968F7-DD54-3A2F-8A14-733B4467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4FFE8F-CAA6-D9F0-DBA5-F27FEA0AFC2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990600"/>
            <a:ext cx="84582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de-AT"/>
              <a:t>Aussagesätze sind in einer Situation entweder wahr oder falsch:</a:t>
            </a:r>
            <a:endParaRPr lang="de-AT" i="1"/>
          </a:p>
          <a:p>
            <a:pPr>
              <a:spcBef>
                <a:spcPts val="1200"/>
              </a:spcBef>
            </a:pPr>
            <a:r>
              <a:rPr lang="de-AT"/>
              <a:t>(1)		Die Sonne scheint.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Nehmen wir an, die Bedeutung eines jeden Satzes wäre der </a:t>
            </a:r>
            <a:r>
              <a:rPr lang="de-AT" b="1"/>
              <a:t>Wahrheitswert </a:t>
            </a:r>
            <a:r>
              <a:rPr lang="de-AT"/>
              <a:t>dieses Satzes.</a:t>
            </a:r>
          </a:p>
          <a:p>
            <a:pPr>
              <a:spcBef>
                <a:spcPts val="0"/>
              </a:spcBef>
            </a:pPr>
            <a:endParaRPr lang="de-AT" i="1" dirty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 </a:t>
            </a:r>
            <a:r>
              <a:rPr lang="de-AT" b="1">
                <a:solidFill>
                  <a:srgbClr val="FF0000"/>
                </a:solidFill>
              </a:rPr>
              <a:t>Problem 1</a:t>
            </a:r>
            <a:r>
              <a:rPr lang="de-AT"/>
              <a:t>. Alle wahren Sätze sollten dann das selbe bedeuten!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(1), (2) und (3) sollten dann z.B. </a:t>
            </a:r>
            <a:r>
              <a:rPr lang="de-AT" b="1"/>
              <a:t>synonym</a:t>
            </a:r>
            <a:r>
              <a:rPr lang="de-AT"/>
              <a:t> (gleichbedeutend) sein.</a:t>
            </a:r>
          </a:p>
          <a:p>
            <a:pPr defTabSz="671513">
              <a:spcBef>
                <a:spcPts val="120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(2)	Es ist Montag. </a:t>
            </a:r>
          </a:p>
          <a:p>
            <a:pPr defTabSz="671513">
              <a:spcBef>
                <a:spcPts val="120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(3) 	Athen ist die Hauptstadt von Griechenland.</a:t>
            </a:r>
          </a:p>
          <a:p>
            <a:pPr marL="342900" indent="-342900" defTabSz="67151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Dies ist natürlich nicht der Fall! </a:t>
            </a:r>
          </a:p>
        </p:txBody>
      </p:sp>
    </p:spTree>
    <p:extLst>
      <p:ext uri="{BB962C8B-B14F-4D97-AF65-F5344CB8AC3E}">
        <p14:creationId xmlns:p14="http://schemas.microsoft.com/office/powerpoint/2010/main" val="2005524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360DF2-EA11-9E18-CEAA-6189F28F0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BFE11-5567-80E1-CCB3-CC79751EE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de-AT"/>
              <a:t>Die Satzdenotation</a:t>
            </a:r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04617-116D-B653-A37C-8A8780DF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FE90E-B1AA-FD97-10D3-AECD0AFE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A79C7C-A6E4-9D43-5128-F7A0EFF15A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990600"/>
            <a:ext cx="8458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Nehmen wir an, die Bedeutung eines jeden Satzes wäre der </a:t>
            </a:r>
            <a:r>
              <a:rPr lang="de-AT" b="1"/>
              <a:t>Wahrheitswert </a:t>
            </a:r>
            <a:r>
              <a:rPr lang="de-AT"/>
              <a:t>dieses Satzes.</a:t>
            </a:r>
          </a:p>
          <a:p>
            <a:pPr>
              <a:spcBef>
                <a:spcPts val="0"/>
              </a:spcBef>
            </a:pPr>
            <a:endParaRPr lang="de-AT" i="1" dirty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 </a:t>
            </a:r>
            <a:r>
              <a:rPr lang="de-AT" b="1">
                <a:solidFill>
                  <a:srgbClr val="FF0000"/>
                </a:solidFill>
              </a:rPr>
              <a:t>Problem 2</a:t>
            </a:r>
            <a:r>
              <a:rPr lang="de-AT"/>
              <a:t>. Jeder Satz sollte dann </a:t>
            </a:r>
            <a:r>
              <a:rPr lang="de-AT" b="1"/>
              <a:t>immer und überall</a:t>
            </a:r>
            <a:r>
              <a:rPr lang="de-AT"/>
              <a:t> wahr oder falsch sein.</a:t>
            </a:r>
          </a:p>
          <a:p>
            <a:pPr>
              <a:spcBef>
                <a:spcPts val="1200"/>
              </a:spcBef>
            </a:pPr>
            <a:r>
              <a:rPr lang="de-AT"/>
              <a:t>(1)		Es ist Montag. </a:t>
            </a:r>
          </a:p>
          <a:p>
            <a:pPr marL="342900" indent="-342900" defTabSz="67151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Dies ist nicht der Fall! Satzbedeutungen sind </a:t>
            </a:r>
            <a:r>
              <a:rPr lang="de-AT" b="1"/>
              <a:t>kontingent</a:t>
            </a:r>
            <a:r>
              <a:rPr lang="de-AT"/>
              <a:t>: die Satzbedeutung hängt von der </a:t>
            </a:r>
            <a:r>
              <a:rPr lang="de-AT" b="1"/>
              <a:t>Situation</a:t>
            </a:r>
            <a:r>
              <a:rPr lang="de-AT"/>
              <a:t> ab, in der der Satz geäußert wird. </a:t>
            </a:r>
          </a:p>
          <a:p>
            <a:pPr marL="342900" indent="-342900" defTabSz="67151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(1) ist in einigen Situtationen wahr (genauer: in Situationen, die in einem Montag liegen), und in anderen Situationen falsch.</a:t>
            </a:r>
          </a:p>
          <a:p>
            <a:pPr defTabSz="671513">
              <a:spcBef>
                <a:spcPts val="120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>
                <a:latin typeface="Segoe UI Symbol" panose="020B0502040204020203" pitchFamily="34" charset="0"/>
                <a:ea typeface="Segoe UI Symbol" panose="020B0502040204020203" pitchFamily="34" charset="0"/>
              </a:rPr>
              <a:t>	➜ </a:t>
            </a:r>
            <a:r>
              <a:rPr lang="de-AT"/>
              <a:t>Satzbdeutungen sind keine Wahrheitswerte.</a:t>
            </a:r>
          </a:p>
        </p:txBody>
      </p:sp>
    </p:spTree>
    <p:extLst>
      <p:ext uri="{BB962C8B-B14F-4D97-AF65-F5344CB8AC3E}">
        <p14:creationId xmlns:p14="http://schemas.microsoft.com/office/powerpoint/2010/main" val="3357183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247"/>
            <a:ext cx="8229600" cy="596153"/>
          </a:xfrm>
        </p:spPr>
        <p:txBody>
          <a:bodyPr/>
          <a:lstStyle/>
          <a:p>
            <a:r>
              <a:rPr lang="de-AT" dirty="0"/>
              <a:t>Die Intension von Sätzen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990600"/>
            <a:ext cx="8610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67151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</a:tabLst>
            </a:pPr>
            <a:r>
              <a:rPr lang="de-AT" dirty="0"/>
              <a:t>Die </a:t>
            </a:r>
            <a:r>
              <a:rPr lang="de-AT" dirty="0">
                <a:solidFill>
                  <a:srgbClr val="FF0000"/>
                </a:solidFill>
              </a:rPr>
              <a:t>Intension</a:t>
            </a:r>
            <a:r>
              <a:rPr lang="de-AT" dirty="0"/>
              <a:t> eines Aussagesatzes ist die </a:t>
            </a:r>
            <a:r>
              <a:rPr lang="de-AT" b="1" dirty="0"/>
              <a:t>Menge aller Situationen</a:t>
            </a:r>
            <a:r>
              <a:rPr lang="de-AT" dirty="0"/>
              <a:t>, in denen dieser Satz </a:t>
            </a:r>
            <a:r>
              <a:rPr lang="de-AT" dirty="0">
                <a:solidFill>
                  <a:srgbClr val="0066FF"/>
                </a:solidFill>
              </a:rPr>
              <a:t>wahr</a:t>
            </a:r>
            <a:r>
              <a:rPr lang="de-AT" dirty="0"/>
              <a:t> ist.</a:t>
            </a:r>
            <a:endParaRPr lang="de-AT" i="1" dirty="0"/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</a:tabLst>
            </a:pPr>
            <a:endParaRPr lang="de-AT" dirty="0"/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</a:tabLst>
            </a:pPr>
            <a:r>
              <a:rPr lang="de-AT"/>
              <a:t>   </a:t>
            </a:r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</a:tabLst>
            </a:pPr>
            <a:r>
              <a:rPr lang="de-AT"/>
              <a:t>   s</a:t>
            </a:r>
            <a:r>
              <a:rPr lang="de-AT" baseline="-25000"/>
              <a:t>1</a:t>
            </a:r>
            <a:r>
              <a:rPr lang="de-AT" dirty="0"/>
              <a:t>:	                     </a:t>
            </a:r>
            <a:r>
              <a:rPr lang="de-AT" dirty="0" err="1">
                <a:solidFill>
                  <a:srgbClr val="00B050"/>
                </a:solidFill>
              </a:rPr>
              <a:t>s</a:t>
            </a:r>
            <a:r>
              <a:rPr lang="de-AT" baseline="-25000" dirty="0" err="1">
                <a:solidFill>
                  <a:srgbClr val="00B050"/>
                </a:solidFill>
              </a:rPr>
              <a:t>2</a:t>
            </a:r>
            <a:r>
              <a:rPr lang="de-AT"/>
              <a:t>:                            </a:t>
            </a:r>
            <a:r>
              <a:rPr lang="de-AT">
                <a:solidFill>
                  <a:srgbClr val="00B050"/>
                </a:solidFill>
              </a:rPr>
              <a:t>s</a:t>
            </a:r>
            <a:r>
              <a:rPr lang="de-AT" baseline="-25000">
                <a:solidFill>
                  <a:srgbClr val="00B050"/>
                </a:solidFill>
              </a:rPr>
              <a:t>3</a:t>
            </a:r>
            <a:r>
              <a:rPr lang="de-AT"/>
              <a:t>:                           </a:t>
            </a:r>
            <a:r>
              <a:rPr lang="de-AT" dirty="0" err="1"/>
              <a:t>s</a:t>
            </a:r>
            <a:r>
              <a:rPr lang="de-AT" baseline="-25000" dirty="0" err="1"/>
              <a:t>4</a:t>
            </a:r>
            <a:r>
              <a:rPr lang="de-AT" dirty="0"/>
              <a:t>:</a:t>
            </a:r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</a:tabLst>
            </a:pPr>
            <a:endParaRPr lang="de-AT"/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</a:tabLst>
            </a:pPr>
            <a:endParaRPr lang="de-AT"/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(</a:t>
            </a:r>
            <a:r>
              <a:rPr lang="de-AT" dirty="0"/>
              <a:t>1)</a:t>
            </a:r>
            <a:r>
              <a:rPr lang="de-AT"/>
              <a:t>	</a:t>
            </a:r>
            <a:r>
              <a:rPr lang="de-AT">
                <a:solidFill>
                  <a:srgbClr val="00B050"/>
                </a:solidFill>
              </a:rPr>
              <a:t>Extension</a:t>
            </a:r>
            <a:r>
              <a:rPr lang="de-AT">
                <a:solidFill>
                  <a:srgbClr val="0066FF"/>
                </a:solidFill>
              </a:rPr>
              <a:t>:</a:t>
            </a:r>
            <a:r>
              <a:rPr lang="de-AT" dirty="0">
                <a:solidFill>
                  <a:srgbClr val="FF0000"/>
                </a:solidFill>
              </a:rPr>
              <a:t>	</a:t>
            </a:r>
            <a:r>
              <a:rPr lang="de-AT" dirty="0"/>
              <a:t>In </a:t>
            </a:r>
            <a:r>
              <a:rPr lang="de-AT" err="1"/>
              <a:t>s</a:t>
            </a:r>
            <a:r>
              <a:rPr lang="de-AT" baseline="-25000" err="1"/>
              <a:t>1</a:t>
            </a:r>
            <a:r>
              <a:rPr lang="de-AT"/>
              <a:t>:	</a:t>
            </a:r>
            <a:r>
              <a:rPr lang="de-AT" dirty="0"/>
              <a:t>Die Sonne scheint 	= </a:t>
            </a:r>
            <a:r>
              <a:rPr lang="de-AT"/>
              <a:t>	</a:t>
            </a:r>
            <a:r>
              <a:rPr lang="de-AT">
                <a:solidFill>
                  <a:schemeClr val="bg1">
                    <a:lumMod val="50000"/>
                  </a:schemeClr>
                </a:solidFill>
              </a:rPr>
              <a:t>0 </a:t>
            </a:r>
            <a:endParaRPr lang="de-AT" dirty="0"/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	</a:t>
            </a:r>
            <a:r>
              <a:rPr lang="de-AT" dirty="0"/>
              <a:t>	</a:t>
            </a:r>
            <a:r>
              <a:rPr lang="de-AT"/>
              <a:t>	In </a:t>
            </a:r>
            <a:r>
              <a:rPr lang="de-AT" dirty="0" err="1"/>
              <a:t>s</a:t>
            </a:r>
            <a:r>
              <a:rPr lang="de-AT" baseline="-25000" dirty="0" err="1"/>
              <a:t>2</a:t>
            </a:r>
            <a:r>
              <a:rPr lang="de-AT"/>
              <a:t>: 	</a:t>
            </a:r>
            <a:r>
              <a:rPr lang="de-AT" dirty="0"/>
              <a:t>Die Sonne scheint 	= 	</a:t>
            </a:r>
            <a:r>
              <a:rPr lang="de-AT" dirty="0">
                <a:solidFill>
                  <a:srgbClr val="0066FF"/>
                </a:solidFill>
              </a:rPr>
              <a:t>1</a:t>
            </a:r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/>
              <a:t>			In </a:t>
            </a:r>
            <a:r>
              <a:rPr lang="de-AT" dirty="0" err="1"/>
              <a:t>s</a:t>
            </a:r>
            <a:r>
              <a:rPr lang="de-AT" baseline="-25000" dirty="0" err="1"/>
              <a:t>3</a:t>
            </a:r>
            <a:r>
              <a:rPr lang="de-AT"/>
              <a:t>: 	</a:t>
            </a:r>
            <a:r>
              <a:rPr lang="de-AT" dirty="0"/>
              <a:t>Die Sonne scheint 	= 	</a:t>
            </a:r>
            <a:r>
              <a:rPr lang="de-AT" dirty="0">
                <a:solidFill>
                  <a:srgbClr val="0066FF"/>
                </a:solidFill>
              </a:rPr>
              <a:t>1</a:t>
            </a:r>
          </a:p>
          <a:p>
            <a:pPr defTabSz="671513">
              <a:spcBef>
                <a:spcPts val="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 dirty="0"/>
              <a:t>	</a:t>
            </a:r>
            <a:r>
              <a:rPr lang="de-AT"/>
              <a:t>		In </a:t>
            </a:r>
            <a:r>
              <a:rPr lang="de-AT" dirty="0" err="1"/>
              <a:t>s</a:t>
            </a:r>
            <a:r>
              <a:rPr lang="de-AT" baseline="-25000" dirty="0" err="1"/>
              <a:t>4</a:t>
            </a:r>
            <a:r>
              <a:rPr lang="de-AT"/>
              <a:t>: 	</a:t>
            </a:r>
            <a:r>
              <a:rPr lang="de-AT" dirty="0"/>
              <a:t>Die Sonne scheint 	= </a:t>
            </a:r>
            <a:r>
              <a:rPr lang="de-AT"/>
              <a:t>	</a:t>
            </a:r>
            <a:r>
              <a:rPr lang="de-AT">
                <a:solidFill>
                  <a:schemeClr val="bg1">
                    <a:lumMod val="50000"/>
                  </a:schemeClr>
                </a:solidFill>
              </a:rPr>
              <a:t>0 </a:t>
            </a:r>
            <a:endParaRPr lang="de-AT" dirty="0"/>
          </a:p>
          <a:p>
            <a:pPr defTabSz="671513">
              <a:spcBef>
                <a:spcPts val="1200"/>
              </a:spcBef>
              <a:tabLst>
                <a:tab pos="747713" algn="l"/>
                <a:tab pos="1090613" algn="l"/>
                <a:tab pos="2343150" algn="l"/>
                <a:tab pos="3143250" algn="l"/>
              </a:tabLst>
            </a:pPr>
            <a:r>
              <a:rPr lang="de-AT" dirty="0"/>
              <a:t>(2)</a:t>
            </a:r>
            <a:r>
              <a:rPr lang="de-AT"/>
              <a:t>	</a:t>
            </a:r>
            <a:r>
              <a:rPr lang="de-AT">
                <a:solidFill>
                  <a:srgbClr val="FF0000"/>
                </a:solidFill>
              </a:rPr>
              <a:t>Intension</a:t>
            </a:r>
            <a:r>
              <a:rPr lang="de-AT" b="1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de-AT"/>
              <a:t>		</a:t>
            </a:r>
            <a:r>
              <a:rPr lang="de-AT" dirty="0"/>
              <a:t>Die Sonne scheint</a:t>
            </a:r>
            <a:r>
              <a:rPr lang="de-AT"/>
              <a:t>	=</a:t>
            </a:r>
            <a:r>
              <a:rPr lang="de-AT" dirty="0"/>
              <a:t>	{</a:t>
            </a:r>
            <a:r>
              <a:rPr lang="de-AT" dirty="0" err="1"/>
              <a:t>s</a:t>
            </a:r>
            <a:r>
              <a:rPr lang="de-AT" baseline="-25000" dirty="0" err="1"/>
              <a:t>2</a:t>
            </a:r>
            <a:r>
              <a:rPr lang="de-AT" dirty="0"/>
              <a:t>, </a:t>
            </a:r>
            <a:r>
              <a:rPr lang="de-AT" err="1"/>
              <a:t>s</a:t>
            </a:r>
            <a:r>
              <a:rPr lang="de-AT" baseline="-25000" err="1"/>
              <a:t>3</a:t>
            </a:r>
            <a:r>
              <a:rPr lang="de-AT"/>
              <a:t>}</a:t>
            </a:r>
          </a:p>
          <a:p>
            <a:pPr defTabSz="671513">
              <a:spcBef>
                <a:spcPts val="1200"/>
              </a:spcBef>
              <a:tabLst>
                <a:tab pos="747713" algn="l"/>
                <a:tab pos="1090613" algn="l"/>
              </a:tabLst>
            </a:pPr>
            <a:endParaRPr lang="de-AT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43000" y="2155262"/>
            <a:ext cx="7696200" cy="1121338"/>
            <a:chOff x="1066800" y="1295400"/>
            <a:chExt cx="7696200" cy="1019398"/>
          </a:xfrm>
        </p:grpSpPr>
        <p:pic>
          <p:nvPicPr>
            <p:cNvPr id="18" name="Picture 17" descr="The Future Is Brighter Thanks To Improved Solar Panels ...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1405763"/>
              <a:ext cx="1580442" cy="881932"/>
            </a:xfrm>
            <a:prstGeom prst="rect">
              <a:avLst/>
            </a:prstGeom>
          </p:spPr>
        </p:pic>
        <p:pic>
          <p:nvPicPr>
            <p:cNvPr id="19" name="Picture 18" descr="Summer Night Lights – Momdeavo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800" y="1387136"/>
              <a:ext cx="1359197" cy="906132"/>
            </a:xfrm>
            <a:prstGeom prst="rect">
              <a:avLst/>
            </a:prstGeom>
          </p:spPr>
        </p:pic>
        <p:pic>
          <p:nvPicPr>
            <p:cNvPr id="20" name="Picture 19" descr="Diary of a Control Room Ninja: June 20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3803" y="1295400"/>
              <a:ext cx="1359197" cy="1019398"/>
            </a:xfrm>
            <a:prstGeom prst="rect">
              <a:avLst/>
            </a:prstGeom>
          </p:spPr>
        </p:pic>
        <p:pic>
          <p:nvPicPr>
            <p:cNvPr id="21" name="Picture 20" descr="301 Moved Permanently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9355" y="1377861"/>
              <a:ext cx="1618645" cy="9064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7924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F6329-56AA-05B6-214F-21EB5FA95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Mengen und Funktionen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5CF29-8349-B508-6E23-5FFF6224B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Die Intension eines Satzes ist eine Menge von Situationen</a:t>
            </a:r>
          </a:p>
          <a:p>
            <a:pPr>
              <a:spcBef>
                <a:spcPts val="0"/>
              </a:spcBef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>
              <a:spcBef>
                <a:spcPts val="0"/>
              </a:spcBef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(1)	Die Sonne scheint 	=	 {s</a:t>
            </a:r>
            <a:r>
              <a:rPr lang="de-AT" baseline="-25000"/>
              <a:t>2</a:t>
            </a:r>
            <a:r>
              <a:rPr lang="de-AT"/>
              <a:t>, s</a:t>
            </a:r>
            <a:r>
              <a:rPr lang="de-AT" baseline="-25000"/>
              <a:t>3</a:t>
            </a:r>
            <a:r>
              <a:rPr lang="de-AT"/>
              <a:t>}</a:t>
            </a: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en-US"/>
              <a:t>Mengen kann man auch als Funktionen darstellen.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en-US"/>
              <a:t>Konkret ist die Intension des Satzes </a:t>
            </a:r>
            <a:r>
              <a:rPr lang="en-US" i="1"/>
              <a:t>Die Sonne scheint </a:t>
            </a:r>
            <a:r>
              <a:rPr lang="en-US"/>
              <a:t>eine Funktion, die allen Situation den Wert </a:t>
            </a:r>
            <a:r>
              <a:rPr lang="en-US">
                <a:solidFill>
                  <a:srgbClr val="0066FF"/>
                </a:solidFill>
              </a:rPr>
              <a:t>wahr/1 </a:t>
            </a:r>
            <a:r>
              <a:rPr lang="en-US"/>
              <a:t>zuweist, wenn der Satz </a:t>
            </a:r>
            <a:r>
              <a:rPr lang="en-US" i="1"/>
              <a:t>Die Sonne scheint </a:t>
            </a:r>
            <a:r>
              <a:rPr lang="en-US"/>
              <a:t>in dieser Situation </a:t>
            </a:r>
            <a:r>
              <a:rPr lang="en-US">
                <a:solidFill>
                  <a:srgbClr val="0066FF"/>
                </a:solidFill>
              </a:rPr>
              <a:t>wahr</a:t>
            </a:r>
            <a:r>
              <a:rPr lang="en-US"/>
              <a:t> ist.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en-US"/>
              <a:t>In unserer kleinen Welt (Modell) sieht die Funktion so aus:</a:t>
            </a:r>
          </a:p>
          <a:p>
            <a:pPr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en-US"/>
          </a:p>
          <a:p>
            <a:pPr marL="342900" indent="-342900" defTabSz="6746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 defTabSz="674688">
              <a:spcBef>
                <a:spcPts val="0"/>
              </a:spcBef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(2)	Die Sonne scheint 	=</a:t>
            </a:r>
          </a:p>
          <a:p>
            <a:pPr defTabSz="674688">
              <a:spcBef>
                <a:spcPts val="0"/>
              </a:spcBef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>
              <a:sym typeface="WP IconicSymbolsA" panose="05010101010101010101" pitchFamily="2" charset="2"/>
            </a:endParaRPr>
          </a:p>
          <a:p>
            <a:pPr defTabSz="674688">
              <a:spcBef>
                <a:spcPts val="0"/>
              </a:spcBef>
              <a:tabLst>
                <a:tab pos="682625" algn="l"/>
                <a:tab pos="747713" algn="l"/>
                <a:tab pos="1090613" algn="l"/>
                <a:tab pos="2062163" algn="l"/>
                <a:tab pos="3030538" algn="l"/>
                <a:tab pos="3484563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0AE4D-66B0-959D-8842-8DF15CF4B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6067-0BB4-89F8-0FAF-9974FB01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15</a:t>
            </a:fld>
            <a:endParaRPr lang="de-D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A7C8C9B-985B-9AAC-CAE1-BC504581A8A0}"/>
              </a:ext>
            </a:extLst>
          </p:cNvPr>
          <p:cNvGrpSpPr/>
          <p:nvPr/>
        </p:nvGrpSpPr>
        <p:grpSpPr>
          <a:xfrm>
            <a:off x="4953000" y="4844296"/>
            <a:ext cx="1999321" cy="1785104"/>
            <a:chOff x="5327645" y="4302202"/>
            <a:chExt cx="1999321" cy="287492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CC0300-AE35-DC23-9F5F-0D7894F6BB9A}"/>
                </a:ext>
              </a:extLst>
            </p:cNvPr>
            <p:cNvSpPr txBox="1"/>
            <p:nvPr/>
          </p:nvSpPr>
          <p:spPr>
            <a:xfrm>
              <a:off x="5495925" y="4302202"/>
              <a:ext cx="1831041" cy="28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1	</a:t>
              </a:r>
              <a:r>
                <a:rPr lang="de-DE" sz="2200">
                  <a:sym typeface="WP IconicSymbolsA" panose="05010101010101010101" pitchFamily="2" charset="2"/>
                </a:rPr>
                <a:t>	0</a:t>
              </a:r>
              <a:endParaRPr lang="de-DE" sz="2200"/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2</a:t>
              </a:r>
              <a:r>
                <a:rPr lang="de-DE" sz="2200">
                  <a:sym typeface="WP IconicSymbolsA" panose="05010101010101010101" pitchFamily="2" charset="2"/>
                </a:rPr>
                <a:t> 	 	</a:t>
              </a:r>
              <a:r>
                <a:rPr lang="de-DE" sz="2200">
                  <a:solidFill>
                    <a:srgbClr val="0066FF"/>
                  </a:solidFill>
                  <a:sym typeface="WP IconicSymbolsA" panose="05010101010101010101" pitchFamily="2" charset="2"/>
                </a:rPr>
                <a:t>1</a:t>
              </a:r>
              <a:endParaRPr lang="de-DE" sz="2200">
                <a:solidFill>
                  <a:srgbClr val="0066FF"/>
                </a:solidFill>
              </a:endParaRPr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3</a:t>
              </a:r>
              <a:r>
                <a:rPr lang="de-DE" sz="2200">
                  <a:sym typeface="WP IconicSymbolsA" panose="05010101010101010101" pitchFamily="2" charset="2"/>
                </a:rPr>
                <a:t> 	 	</a:t>
              </a:r>
              <a:r>
                <a:rPr lang="de-DE" sz="2200">
                  <a:solidFill>
                    <a:srgbClr val="0066FF"/>
                  </a:solidFill>
                  <a:sym typeface="WP IconicSymbolsA" panose="05010101010101010101" pitchFamily="2" charset="2"/>
                </a:rPr>
                <a:t>1</a:t>
              </a:r>
              <a:endParaRPr lang="de-DE" sz="2200">
                <a:solidFill>
                  <a:srgbClr val="0066FF"/>
                </a:solidFill>
              </a:endParaRPr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4	</a:t>
              </a:r>
              <a:r>
                <a:rPr lang="de-DE" sz="2200">
                  <a:sym typeface="WP IconicSymbolsA" panose="05010101010101010101" pitchFamily="2" charset="2"/>
                </a:rPr>
                <a:t>	0</a:t>
              </a:r>
              <a:endParaRPr lang="de-DE" sz="2200"/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endParaRPr lang="de-DE" sz="2200"/>
            </a:p>
          </p:txBody>
        </p:sp>
        <p:sp>
          <p:nvSpPr>
            <p:cNvPr id="14" name="Double Bracket 13">
              <a:extLst>
                <a:ext uri="{FF2B5EF4-FFF2-40B4-BE49-F238E27FC236}">
                  <a16:creationId xmlns:a16="http://schemas.microsoft.com/office/drawing/2014/main" id="{0FF69EE4-6B1C-15CD-CA9F-772B05BB2DB3}"/>
                </a:ext>
              </a:extLst>
            </p:cNvPr>
            <p:cNvSpPr/>
            <p:nvPr/>
          </p:nvSpPr>
          <p:spPr>
            <a:xfrm>
              <a:off x="5327645" y="4302202"/>
              <a:ext cx="1846921" cy="2489212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254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de-AT" dirty="0"/>
              <a:t>Vergleich: </a:t>
            </a:r>
            <a:r>
              <a:rPr lang="de-AT"/>
              <a:t>Die Intension von Sätzen </a:t>
            </a:r>
            <a:r>
              <a:rPr lang="de-AT" dirty="0"/>
              <a:t>und DPs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609600" y="838200"/>
            <a:ext cx="8450378" cy="569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674688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Die Intension einer </a:t>
            </a:r>
            <a:r>
              <a:rPr lang="de-AT" b="1"/>
              <a:t>definiten DP</a:t>
            </a:r>
            <a:r>
              <a:rPr lang="de-AT"/>
              <a:t> ist eine Funktion: jene Funktion, dier jeder Situation das Individuum zuweist, das die DP in dieser Situation beschreibt:</a:t>
            </a:r>
          </a:p>
          <a:p>
            <a:pPr marL="342900" indent="-342900" defTabSz="674688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 marL="342900" indent="-342900" defTabSz="674688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 defTabSz="674688"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 marL="342900" indent="-342900" defTabSz="674688">
              <a:spcBef>
                <a:spcPts val="8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Auch die Intension eines </a:t>
            </a:r>
            <a:r>
              <a:rPr lang="de-AT" b="1"/>
              <a:t>Satzes</a:t>
            </a:r>
            <a:r>
              <a:rPr lang="de-AT"/>
              <a:t> ist eine Funktion: jene Funktion, die jeder Situation den Wahrheitswert zuweist, den der Satz in dieser Situation erhält:</a:t>
            </a:r>
          </a:p>
          <a:p>
            <a:pPr defTabSz="674688">
              <a:spcBef>
                <a:spcPts val="0"/>
              </a:spcBef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 defTabSz="674688">
              <a:spcBef>
                <a:spcPts val="0"/>
              </a:spcBef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(2)	 Die Sonne scheint	=</a:t>
            </a:r>
          </a:p>
          <a:p>
            <a:pPr defTabSz="674688">
              <a:spcBef>
                <a:spcPts val="0"/>
              </a:spcBef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>
              <a:sym typeface="WP IconicSymbolsA" panose="05010101010101010101" pitchFamily="2" charset="2"/>
            </a:endParaRPr>
          </a:p>
          <a:p>
            <a:pPr defTabSz="674688">
              <a:spcBef>
                <a:spcPts val="0"/>
              </a:spcBef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>
              <a:sym typeface="WP IconicSymbolsA" panose="05010101010101010101" pitchFamily="2" charset="2"/>
            </a:endParaRPr>
          </a:p>
          <a:p>
            <a:pPr defTabSz="674688">
              <a:spcBef>
                <a:spcPts val="0"/>
              </a:spcBef>
              <a:tabLst>
                <a:tab pos="747713" algn="l"/>
                <a:tab pos="1090613" algn="l"/>
                <a:tab pos="2062163" algn="l"/>
                <a:tab pos="3030538" algn="l"/>
                <a:tab pos="3600450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>
                <a:sym typeface="WP IconicSymbolsA" panose="05010101010101010101" pitchFamily="2" charset="2"/>
              </a:rPr>
              <a:t>  Eine </a:t>
            </a:r>
            <a:r>
              <a:rPr lang="de-AT" b="1">
                <a:solidFill>
                  <a:srgbClr val="FF0000"/>
                </a:solidFill>
              </a:rPr>
              <a:t>einheitliche Analyse</a:t>
            </a:r>
            <a:r>
              <a:rPr lang="de-AT"/>
              <a:t> der </a:t>
            </a:r>
            <a:r>
              <a:rPr lang="de-AT" dirty="0"/>
              <a:t>Intension von Sätzen </a:t>
            </a:r>
            <a:r>
              <a:rPr lang="de-AT"/>
              <a:t>und DPs!</a:t>
            </a:r>
            <a:endParaRPr lang="de-AT" sz="22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3D081C-B251-86D6-46E8-F40412237B02}"/>
              </a:ext>
            </a:extLst>
          </p:cNvPr>
          <p:cNvGrpSpPr/>
          <p:nvPr/>
        </p:nvGrpSpPr>
        <p:grpSpPr>
          <a:xfrm>
            <a:off x="560293" y="2152468"/>
            <a:ext cx="7897907" cy="1276532"/>
            <a:chOff x="381000" y="1000639"/>
            <a:chExt cx="7897906" cy="140418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29CC2D-B819-4873-4D99-01908F9E36B5}"/>
                </a:ext>
              </a:extLst>
            </p:cNvPr>
            <p:cNvSpPr txBox="1"/>
            <p:nvPr/>
          </p:nvSpPr>
          <p:spPr>
            <a:xfrm>
              <a:off x="381000" y="1000639"/>
              <a:ext cx="7897906" cy="1320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		S</a:t>
              </a:r>
              <a:r>
                <a:rPr lang="de-DE" sz="2400" baseline="-25000">
                  <a:sym typeface="WP MathA" panose="05010101010101010101" pitchFamily="2" charset="2"/>
                </a:rPr>
                <a:t>1945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400">
                  <a:sym typeface="WP MathA" panose="05010101010101010101" pitchFamily="2" charset="2"/>
                </a:rPr>
                <a:t>Pius XII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1944688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400"/>
                <a:t>(1)				</a:t>
              </a:r>
              <a:r>
                <a:rPr lang="de-DE" sz="2400">
                  <a:sym typeface="WP MathA" panose="05010101010101010101" pitchFamily="2" charset="2"/>
                </a:rPr>
                <a:t>der Papst 	= 	s</a:t>
              </a:r>
              <a:r>
                <a:rPr lang="de-DE" sz="2400" baseline="-25000">
                  <a:sym typeface="WP MathA" panose="05010101010101010101" pitchFamily="2" charset="2"/>
                </a:rPr>
                <a:t>1980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400">
                  <a:sym typeface="WP MathA" panose="05010101010101010101" pitchFamily="2" charset="2"/>
                </a:rPr>
                <a:t>Johannes Paul 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400">
                  <a:sym typeface="WP MathA" panose="05010101010101010101" pitchFamily="2" charset="2"/>
                </a:rPr>
                <a:t>								s</a:t>
              </a:r>
              <a:r>
                <a:rPr lang="de-DE" sz="2400" baseline="-25000">
                  <a:sym typeface="WP MathA" panose="05010101010101010101" pitchFamily="2" charset="2"/>
                </a:rPr>
                <a:t>2024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	</a:t>
              </a:r>
              <a:r>
                <a:rPr lang="de-DE" sz="2400">
                  <a:sym typeface="WP MathA" panose="05010101010101010101" pitchFamily="2" charset="2"/>
                </a:rPr>
                <a:t>Franziskus	</a:t>
              </a:r>
              <a:endParaRPr lang="de-DE" sz="2400"/>
            </a:p>
          </p:txBody>
        </p:sp>
        <p:sp>
          <p:nvSpPr>
            <p:cNvPr id="11" name="Double Bracket 10">
              <a:extLst>
                <a:ext uri="{FF2B5EF4-FFF2-40B4-BE49-F238E27FC236}">
                  <a16:creationId xmlns:a16="http://schemas.microsoft.com/office/drawing/2014/main" id="{DFE0F4DB-787A-5DE2-2523-276E1C22B9FD}"/>
                </a:ext>
              </a:extLst>
            </p:cNvPr>
            <p:cNvSpPr/>
            <p:nvPr/>
          </p:nvSpPr>
          <p:spPr>
            <a:xfrm>
              <a:off x="4495799" y="1033224"/>
              <a:ext cx="3726867" cy="1371600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43F741A-537A-FB49-B8FC-A2148D77B9B6}"/>
              </a:ext>
            </a:extLst>
          </p:cNvPr>
          <p:cNvGrpSpPr/>
          <p:nvPr/>
        </p:nvGrpSpPr>
        <p:grpSpPr>
          <a:xfrm>
            <a:off x="4724400" y="4572000"/>
            <a:ext cx="1999321" cy="1622822"/>
            <a:chOff x="5327645" y="4302202"/>
            <a:chExt cx="1999321" cy="287492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08D3DEA-4302-BB78-6FF1-DF788DD4A313}"/>
                </a:ext>
              </a:extLst>
            </p:cNvPr>
            <p:cNvSpPr txBox="1"/>
            <p:nvPr/>
          </p:nvSpPr>
          <p:spPr>
            <a:xfrm>
              <a:off x="5495925" y="4302202"/>
              <a:ext cx="1831041" cy="28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1	</a:t>
              </a:r>
              <a:r>
                <a:rPr lang="de-DE" sz="2200">
                  <a:sym typeface="WP IconicSymbolsA" panose="05010101010101010101" pitchFamily="2" charset="2"/>
                </a:rPr>
                <a:t>	0</a:t>
              </a:r>
              <a:endParaRPr lang="de-DE" sz="2200"/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2</a:t>
              </a:r>
              <a:r>
                <a:rPr lang="de-DE" sz="2200">
                  <a:sym typeface="WP IconicSymbolsA" panose="05010101010101010101" pitchFamily="2" charset="2"/>
                </a:rPr>
                <a:t> 	 	</a:t>
              </a:r>
              <a:r>
                <a:rPr lang="de-DE" sz="2200">
                  <a:solidFill>
                    <a:srgbClr val="0066FF"/>
                  </a:solidFill>
                  <a:sym typeface="WP IconicSymbolsA" panose="05010101010101010101" pitchFamily="2" charset="2"/>
                </a:rPr>
                <a:t>1</a:t>
              </a:r>
              <a:endParaRPr lang="de-DE" sz="2200">
                <a:solidFill>
                  <a:srgbClr val="0066FF"/>
                </a:solidFill>
              </a:endParaRPr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3</a:t>
              </a:r>
              <a:r>
                <a:rPr lang="de-DE" sz="2200">
                  <a:sym typeface="WP IconicSymbolsA" panose="05010101010101010101" pitchFamily="2" charset="2"/>
                </a:rPr>
                <a:t> 	 	</a:t>
              </a:r>
              <a:r>
                <a:rPr lang="de-DE" sz="2200">
                  <a:solidFill>
                    <a:srgbClr val="0066FF"/>
                  </a:solidFill>
                  <a:sym typeface="WP IconicSymbolsA" panose="05010101010101010101" pitchFamily="2" charset="2"/>
                </a:rPr>
                <a:t>1</a:t>
              </a:r>
              <a:endParaRPr lang="de-DE" sz="2200">
                <a:solidFill>
                  <a:srgbClr val="0066FF"/>
                </a:solidFill>
              </a:endParaRPr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r>
                <a:rPr lang="de-DE" sz="2200"/>
                <a:t>s</a:t>
              </a:r>
              <a:r>
                <a:rPr lang="de-DE" sz="2200" baseline="-25000"/>
                <a:t>4	</a:t>
              </a:r>
              <a:r>
                <a:rPr lang="de-DE" sz="2200">
                  <a:sym typeface="WP IconicSymbolsA" panose="05010101010101010101" pitchFamily="2" charset="2"/>
                </a:rPr>
                <a:t>	0</a:t>
              </a:r>
              <a:endParaRPr lang="de-DE" sz="2200"/>
            </a:p>
            <a:p>
              <a:pPr defTabSz="674688">
                <a:tabLst>
                  <a:tab pos="571500" algn="l"/>
                  <a:tab pos="747713" algn="l"/>
                  <a:tab pos="1090613" algn="l"/>
                  <a:tab pos="2062163" algn="l"/>
                  <a:tab pos="3030538" algn="l"/>
                  <a:tab pos="4859338" algn="l"/>
                  <a:tab pos="5540375" algn="l"/>
                </a:tabLst>
              </a:pPr>
              <a:endParaRPr lang="de-DE" sz="2200"/>
            </a:p>
          </p:txBody>
        </p:sp>
        <p:sp>
          <p:nvSpPr>
            <p:cNvPr id="14" name="Double Bracket 13">
              <a:extLst>
                <a:ext uri="{FF2B5EF4-FFF2-40B4-BE49-F238E27FC236}">
                  <a16:creationId xmlns:a16="http://schemas.microsoft.com/office/drawing/2014/main" id="{DE812220-6BC8-1D95-7577-0FDD6D4A714F}"/>
                </a:ext>
              </a:extLst>
            </p:cNvPr>
            <p:cNvSpPr/>
            <p:nvPr/>
          </p:nvSpPr>
          <p:spPr>
            <a:xfrm>
              <a:off x="5327645" y="4302202"/>
              <a:ext cx="1846921" cy="2489212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1738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926B5-19A0-AD91-9C4A-A14BA7FC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Vergleich: Die Extension von Sätzen und DPs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EC8CB-55B2-7498-0F07-A296248AC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Die Extension einer definiten DP ist das </a:t>
            </a:r>
            <a:r>
              <a:rPr lang="de-AT" b="1"/>
              <a:t>Individuum</a:t>
            </a:r>
            <a:r>
              <a:rPr lang="de-AT"/>
              <a:t>, das diesen Namen trägt.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Die Extension eine Satzes ist ein </a:t>
            </a:r>
            <a:r>
              <a:rPr lang="de-AT" b="1"/>
              <a:t>Wahrheitswert</a:t>
            </a:r>
            <a:r>
              <a:rPr lang="de-AT"/>
              <a:t>: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7DD265-782D-8F95-BC7F-CB52FA63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58218-5252-24AC-E509-4780F0D9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5C095F35-F77F-E308-93F1-ACD064874513}"/>
              </a:ext>
            </a:extLst>
          </p:cNvPr>
          <p:cNvSpPr/>
          <p:nvPr/>
        </p:nvSpPr>
        <p:spPr>
          <a:xfrm>
            <a:off x="475202" y="2819400"/>
            <a:ext cx="8211598" cy="1029785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marL="228600" algn="ctr">
              <a:spcBef>
                <a:spcPts val="600"/>
              </a:spcBef>
              <a:tabLst>
                <a:tab pos="403225" algn="l"/>
              </a:tabLst>
            </a:pPr>
            <a:r>
              <a:rPr lang="en-US" sz="24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Extension von Sätzen </a:t>
            </a:r>
          </a:p>
          <a:p>
            <a:pPr marL="114300" algn="ctr">
              <a:spcBef>
                <a:spcPts val="600"/>
              </a:spcBef>
              <a:tabLst>
                <a:tab pos="285750" algn="l"/>
              </a:tabLst>
            </a:pP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Für jeden Satz </a:t>
            </a:r>
            <a:r>
              <a:rPr lang="el-GR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und jede Situation </a:t>
            </a:r>
            <a:r>
              <a:rPr lang="de-AT" sz="2400">
                <a:solidFill>
                  <a:schemeClr val="tx1"/>
                </a:solidFill>
              </a:rPr>
              <a:t>s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gilt: 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</a:t>
            </a:r>
            <a:r>
              <a:rPr lang="el-GR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Σ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 = 1 in </a:t>
            </a:r>
            <a:r>
              <a:rPr lang="de-AT" sz="2400">
                <a:solidFill>
                  <a:schemeClr val="tx1"/>
                </a:solidFill>
              </a:rPr>
              <a:t>s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 gdw.  </a:t>
            </a:r>
            <a:r>
              <a:rPr lang="el-GR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Σ</a:t>
            </a:r>
            <a:r>
              <a:rPr lang="de-AT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 in </a:t>
            </a:r>
            <a:r>
              <a:rPr lang="de-AT" sz="2400">
                <a:solidFill>
                  <a:schemeClr val="tx1"/>
                </a:solidFill>
              </a:rPr>
              <a:t>s</a:t>
            </a:r>
            <a:endParaRPr lang="de-DE" sz="2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16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51DE-DE1F-75F0-BDFC-8317D2476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C239-185C-0D9C-1C1C-EFF5FE79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Zusammenfassung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CE66-9B8E-EFF0-9F36-3E4016117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/>
              <a:t>Die einfachsten semantischen Einheiten sind Namen, definite DPs und Sätze.</a:t>
            </a:r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/>
              <a:t>Alle Ausdrücke besitzen eine Intension und eine Extension.</a:t>
            </a:r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>
              <a:spcBef>
                <a:spcPts val="0"/>
              </a:spcBef>
            </a:pPr>
            <a:endParaRPr lang="en-US" sz="2000" i="1"/>
          </a:p>
          <a:p>
            <a:pPr>
              <a:spcBef>
                <a:spcPts val="0"/>
              </a:spcBef>
            </a:pPr>
            <a:r>
              <a:rPr lang="en-US" sz="2000" i="1"/>
              <a:t>Hinweis.	</a:t>
            </a:r>
            <a:r>
              <a:rPr lang="en-US" sz="2000"/>
              <a:t>“Funktion von A zu B” bezeichnet eine Funktion, die A als Input </a:t>
            </a:r>
            <a:br>
              <a:rPr lang="en-US" sz="2000"/>
            </a:br>
            <a:r>
              <a:rPr lang="en-US" sz="2000"/>
              <a:t>			und B als Output 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5B8B9-CFB6-CECC-977E-DDA4BD67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843415-79BE-2C1E-9E32-52E274A0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18</a:t>
            </a:fld>
            <a:endParaRPr lang="de-D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FF2F47A-53AB-9E96-8FA1-0E78EEEF9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710363"/>
              </p:ext>
            </p:extLst>
          </p:nvPr>
        </p:nvGraphicFramePr>
        <p:xfrm>
          <a:off x="685800" y="2362200"/>
          <a:ext cx="8001000" cy="306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5872">
                  <a:extLst>
                    <a:ext uri="{9D8B030D-6E8A-4147-A177-3AD203B41FA5}">
                      <a16:colId xmlns:a16="http://schemas.microsoft.com/office/drawing/2014/main" val="309523776"/>
                    </a:ext>
                  </a:extLst>
                </a:gridCol>
                <a:gridCol w="2322328">
                  <a:extLst>
                    <a:ext uri="{9D8B030D-6E8A-4147-A177-3AD203B41FA5}">
                      <a16:colId xmlns:a16="http://schemas.microsoft.com/office/drawing/2014/main" val="421946932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564283468"/>
                    </a:ext>
                  </a:extLst>
                </a:gridCol>
              </a:tblGrid>
              <a:tr h="388471">
                <a:tc>
                  <a:txBody>
                    <a:bodyPr/>
                    <a:lstStyle/>
                    <a:p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Extension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Intension</a:t>
                      </a:r>
                      <a:endParaRPr lang="de-DE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0347596"/>
                  </a:ext>
                </a:extLst>
              </a:tr>
              <a:tr h="388471">
                <a:tc>
                  <a:txBody>
                    <a:bodyPr/>
                    <a:lstStyle/>
                    <a:p>
                      <a:r>
                        <a:rPr lang="en-US" sz="2000"/>
                        <a:t>Namen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Individuum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??</a:t>
                      </a:r>
                      <a:endParaRPr lang="de-DE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730106"/>
                  </a:ext>
                </a:extLst>
              </a:tr>
              <a:tr h="986117">
                <a:tc>
                  <a:txBody>
                    <a:bodyPr/>
                    <a:lstStyle/>
                    <a:p>
                      <a:r>
                        <a:rPr lang="en-US" sz="2000"/>
                        <a:t>Definite DPs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Individuum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Funktion von </a:t>
                      </a:r>
                      <a:br>
                        <a:rPr lang="en-US" sz="2000"/>
                      </a:br>
                      <a:r>
                        <a:rPr lang="en-US" sz="2000"/>
                        <a:t>Situationen zu Individuen</a:t>
                      </a:r>
                      <a:endParaRPr lang="de-DE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4739995"/>
                  </a:ext>
                </a:extLst>
              </a:tr>
              <a:tr h="1284941">
                <a:tc>
                  <a:txBody>
                    <a:bodyPr/>
                    <a:lstStyle/>
                    <a:p>
                      <a:r>
                        <a:rPr lang="en-US" sz="2000"/>
                        <a:t>Sätze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Wahrheitswert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Funktion von Situationen zu Wahrheitswerten</a:t>
                      </a:r>
                      <a:endParaRPr lang="de-DE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4168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13825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129CA-A81D-9525-F589-056F289E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Übung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9304D-6E7E-F094-DDA6-E7AD9881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Was ist die Denotation? Die Intension oder die Extension?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Was ist die Intension von Namen? Begründen Sie Ihre Antwort!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r>
              <a:rPr lang="en-US" i="1"/>
              <a:t>Was als nächstes kommt</a:t>
            </a:r>
            <a:r>
              <a:rPr lang="en-US"/>
              <a:t>: Wie werden die Denotation von komplexen Ausdrücken gebildet?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ABA9D-7BE8-AA9B-C54C-63974F98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4B049-A624-BDBE-DCEA-4462CDCF9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61182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98FBC-9B8C-2FEE-B81C-A6F670BE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Denotation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C36B7-2352-2D63-C06E-CCE13755B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/>
              <a:t>Denotation</a:t>
            </a:r>
            <a:r>
              <a:rPr lang="en-US"/>
              <a:t> von </a:t>
            </a:r>
            <a:r>
              <a:rPr lang="el-GR"/>
              <a:t>α</a:t>
            </a:r>
            <a:r>
              <a:rPr lang="en-US"/>
              <a:t> </a:t>
            </a:r>
            <a:r>
              <a:rPr lang="de-DE"/>
              <a:t>=</a:t>
            </a:r>
            <a:r>
              <a:rPr lang="de-DE" baseline="-25000"/>
              <a:t>Def</a:t>
            </a:r>
            <a:r>
              <a:rPr lang="de-DE" i="1" baseline="-25000"/>
              <a:t>  </a:t>
            </a:r>
            <a:r>
              <a:rPr lang="en-US"/>
              <a:t>der semantische Wert/die Bedeutung von </a:t>
            </a:r>
            <a:r>
              <a:rPr lang="el-GR"/>
              <a:t>α</a:t>
            </a:r>
            <a:endParaRPr lang="en-US"/>
          </a:p>
          <a:p>
            <a:pPr>
              <a:spcBef>
                <a:spcPts val="0"/>
              </a:spcBef>
            </a:pPr>
            <a:endParaRPr lang="en-US" i="1"/>
          </a:p>
          <a:p>
            <a:pPr>
              <a:spcBef>
                <a:spcPts val="0"/>
              </a:spcBef>
            </a:pPr>
            <a:r>
              <a:rPr lang="en-US" i="1"/>
              <a:t>Notation</a:t>
            </a:r>
            <a:r>
              <a:rPr lang="en-US"/>
              <a:t>. Für jeden Ausdruck </a:t>
            </a:r>
            <a:r>
              <a:rPr lang="el-GR"/>
              <a:t>α</a:t>
            </a:r>
            <a:r>
              <a:rPr lang="en-US"/>
              <a:t>, </a:t>
            </a:r>
            <a:r>
              <a:rPr lang="el-GR"/>
              <a:t>α</a:t>
            </a:r>
            <a:r>
              <a:rPr lang="en-US"/>
              <a:t> ist die Denotation von </a:t>
            </a:r>
            <a:r>
              <a:rPr lang="el-GR"/>
              <a:t>α</a:t>
            </a:r>
            <a:r>
              <a:rPr lang="en-US"/>
              <a:t> </a:t>
            </a:r>
          </a:p>
          <a:p>
            <a:pPr>
              <a:spcBef>
                <a:spcPts val="0"/>
              </a:spcBef>
            </a:pPr>
            <a:endParaRPr lang="en-US" u="sng"/>
          </a:p>
          <a:p>
            <a:pPr>
              <a:spcBef>
                <a:spcPts val="0"/>
              </a:spcBef>
            </a:pPr>
            <a:endParaRPr lang="en-US" u="sng"/>
          </a:p>
          <a:p>
            <a:pPr>
              <a:spcBef>
                <a:spcPts val="0"/>
              </a:spcBef>
            </a:pPr>
            <a:r>
              <a:rPr lang="en-US" u="sng"/>
              <a:t>Erste Gruppe von Fragen</a:t>
            </a:r>
          </a:p>
          <a:p>
            <a:pPr>
              <a:spcBef>
                <a:spcPts val="0"/>
              </a:spcBef>
            </a:pPr>
            <a:endParaRPr lang="en-US" u="sng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/>
              <a:t>Was ist die Denotation der </a:t>
            </a:r>
            <a:r>
              <a:rPr lang="en-US" b="1"/>
              <a:t>kleinsten Einheiten</a:t>
            </a:r>
            <a:r>
              <a:rPr lang="en-US"/>
              <a:t> (Wörter/ Morpheme)? </a:t>
            </a:r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US"/>
              <a:t>Was ist die Denotation der </a:t>
            </a:r>
            <a:r>
              <a:rPr lang="en-US" b="1"/>
              <a:t>größten Einheiten</a:t>
            </a:r>
            <a:r>
              <a:rPr lang="en-US"/>
              <a:t> (Sätze)? </a:t>
            </a:r>
          </a:p>
          <a:p>
            <a:pPr>
              <a:spcBef>
                <a:spcPts val="800"/>
              </a:spcBef>
            </a:pPr>
            <a:endParaRPr lang="en-US"/>
          </a:p>
          <a:p>
            <a:pPr>
              <a:spcBef>
                <a:spcPts val="800"/>
              </a:spcBef>
            </a:pPr>
            <a:endParaRPr lang="en-US"/>
          </a:p>
          <a:p>
            <a:pPr>
              <a:spcBef>
                <a:spcPts val="800"/>
              </a:spcBef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2CF6E-A8F6-22AF-ABA6-88054ACF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87911-98D2-DBFF-A0FD-22B00C22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25076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8CD1C-38F7-897F-5D16-42B197633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FBDB-C37B-0D5F-D602-87119C1B9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Komplexe Bedeutungen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623DE-CFEF-441E-64D2-C72F5288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defTabSz="857250">
              <a:buFont typeface="Wingdings" panose="05000000000000000000" pitchFamily="2" charset="2"/>
              <a:buChar char="§"/>
            </a:pPr>
            <a:r>
              <a:rPr lang="en-US"/>
              <a:t>Was ist die Bedeutung komplexer Sätze?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(1)	Es regnet </a:t>
            </a:r>
            <a:r>
              <a:rPr lang="en-US" b="1"/>
              <a:t>nicht.					</a:t>
            </a:r>
            <a:r>
              <a:rPr lang="en-US"/>
              <a:t>(Negation)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(2)	Es regnet </a:t>
            </a:r>
            <a:r>
              <a:rPr lang="en-US" b="1"/>
              <a:t>und</a:t>
            </a:r>
            <a:r>
              <a:rPr lang="en-US"/>
              <a:t> Maria liest ein Buch.		(Konjunktion)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(3)	Es regnet </a:t>
            </a:r>
            <a:r>
              <a:rPr lang="en-US" b="1"/>
              <a:t>oder</a:t>
            </a:r>
            <a:r>
              <a:rPr lang="en-US"/>
              <a:t> Maria liest ein Buch.		(Disjunktion)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(4)	</a:t>
            </a:r>
            <a:r>
              <a:rPr lang="en-US" b="1"/>
              <a:t>Wenn</a:t>
            </a:r>
            <a:r>
              <a:rPr lang="en-US"/>
              <a:t> es regnet, </a:t>
            </a:r>
            <a:r>
              <a:rPr lang="en-US" b="1"/>
              <a:t>dann</a:t>
            </a:r>
            <a:r>
              <a:rPr lang="en-US"/>
              <a:t> liest Maria ein Buch.	(Implikation, 										Konditionalsatz)</a:t>
            </a:r>
          </a:p>
          <a:p>
            <a:pPr defTabSz="857250"/>
            <a:endParaRPr lang="en-US"/>
          </a:p>
          <a:p>
            <a:pPr marL="342900" indent="-342900" defTabSz="857250">
              <a:buFont typeface="Wingdings" panose="05000000000000000000" pitchFamily="2" charset="2"/>
              <a:buChar char="§"/>
            </a:pPr>
            <a:r>
              <a:rPr lang="de-DE"/>
              <a:t>Wie muss die Welt aussehen, damit die Sätze in (1) – (4) als wahr interpretiert werden?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59D08-0070-64EB-28B5-AEE2519F0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D00350-1710-1275-96AB-4C8FAEF5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8124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11766-CFE1-6243-D8C6-03BC98F06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32BF6-47D0-F55E-BE99-942BBFD6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Komplexe Bedeutungen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215F-8351-542E-B228-06E837F50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Was ist die Bedeutung der folgenden Sätze?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(1)	Es regnet </a:t>
            </a:r>
            <a:r>
              <a:rPr lang="en-US" b="1"/>
              <a:t>nicht.					</a:t>
            </a:r>
            <a:r>
              <a:rPr lang="en-US"/>
              <a:t>(Negation)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(2)	Es regnet </a:t>
            </a:r>
            <a:r>
              <a:rPr lang="en-US" b="1"/>
              <a:t>und</a:t>
            </a:r>
            <a:r>
              <a:rPr lang="en-US"/>
              <a:t> Maria liest ein Buch.		(Konjunktion)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(3)	Es regnet </a:t>
            </a:r>
            <a:r>
              <a:rPr lang="en-US" b="1"/>
              <a:t>oder</a:t>
            </a:r>
            <a:r>
              <a:rPr lang="en-US"/>
              <a:t> Maria liest ein Buch.		(Disjunktion)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(4)	</a:t>
            </a:r>
            <a:r>
              <a:rPr lang="en-US" b="1"/>
              <a:t>Wenn</a:t>
            </a:r>
            <a:r>
              <a:rPr lang="en-US"/>
              <a:t> es regnet, </a:t>
            </a:r>
            <a:r>
              <a:rPr lang="en-US" b="1"/>
              <a:t>dann</a:t>
            </a:r>
            <a:r>
              <a:rPr lang="en-US"/>
              <a:t> liest Maria ein Buch.	(Implikation) 	</a:t>
            </a:r>
          </a:p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(1) ist wahr, wenn der einfache, nicht negierte Satz falsch ist.</a:t>
            </a:r>
          </a:p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(2) ist wahr, wenn die beide einfachen Sätze wahr sind.</a:t>
            </a:r>
          </a:p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(3) ist wahr, wenn einer der beiden einfachen Sätze wahr ist.</a:t>
            </a:r>
          </a:p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(4) ist wahr, wenn der erste Satz wahr ist und… </a:t>
            </a:r>
            <a:r>
              <a:rPr lang="en-US" sz="2000"/>
              <a:t>(wird etwas später besprochen)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2BA9F-E3F2-71C1-94ED-88FE7B82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ACC2A-C2AA-E6A6-B848-1D4E7802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877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B60CE-8B08-28B0-C885-F338EF96C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89C65-582A-23CE-9F5F-D603D95B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36CD-999E-F08D-D6A9-B6973E81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857250">
              <a:spcBef>
                <a:spcPts val="1200"/>
              </a:spcBef>
            </a:pPr>
            <a:r>
              <a:rPr lang="en-US"/>
              <a:t>Die semantische Analyse verläuft in zwei Schritten: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</a:p>
          <a:p>
            <a:pPr defTabSz="857250">
              <a:spcBef>
                <a:spcPts val="1200"/>
              </a:spcBef>
            </a:pPr>
            <a:r>
              <a:rPr lang="en-US" b="1"/>
              <a:t>Schritt 1</a:t>
            </a:r>
            <a:r>
              <a:rPr lang="en-US"/>
              <a:t>. Die Sätze der Objektsprache werden in eine formale Metasprache (hier: Aussagenlogik) übersetzt. </a:t>
            </a:r>
          </a:p>
          <a:p>
            <a:pPr lvl="1" indent="0" defTabSz="857250">
              <a:spcBef>
                <a:spcPts val="400"/>
              </a:spcBef>
              <a:buNone/>
            </a:pPr>
            <a:r>
              <a:rPr lang="en-US"/>
              <a:t>Vorteil: formale Sprachen sind systematischer und weniger “chaotisch” als natürliche Sprachen.</a:t>
            </a:r>
          </a:p>
          <a:p>
            <a:pPr defTabSz="857250">
              <a:spcBef>
                <a:spcPts val="1200"/>
              </a:spcBef>
            </a:pPr>
            <a:r>
              <a:rPr lang="en-US" b="1"/>
              <a:t>Schritt 2</a:t>
            </a:r>
            <a:r>
              <a:rPr lang="en-US"/>
              <a:t>. Die Ausdrücke der formalen MetasprachlichAusdrücke werden dann interpretiert. </a:t>
            </a:r>
          </a:p>
          <a:p>
            <a:pPr defTabSz="857250">
              <a:spcBef>
                <a:spcPts val="1200"/>
              </a:spcBef>
            </a:pPr>
            <a:r>
              <a:rPr lang="en-US" i="1"/>
              <a:t>Beispiel</a:t>
            </a:r>
            <a:r>
              <a:rPr lang="en-US"/>
              <a:t>:</a:t>
            </a:r>
          </a:p>
          <a:p>
            <a:pPr defTabSz="857250">
              <a:spcBef>
                <a:spcPts val="1200"/>
              </a:spcBef>
              <a:tabLst>
                <a:tab pos="568325" algn="l"/>
                <a:tab pos="1090613" algn="l"/>
              </a:tabLst>
            </a:pPr>
            <a:r>
              <a:rPr lang="en-US"/>
              <a:t>(1)	a.	Es regnet nicht.</a:t>
            </a:r>
          </a:p>
          <a:p>
            <a:pPr defTabSz="857250">
              <a:spcBef>
                <a:spcPts val="600"/>
              </a:spcBef>
              <a:tabLst>
                <a:tab pos="568325" algn="l"/>
                <a:tab pos="1090613" algn="l"/>
              </a:tabLst>
            </a:pPr>
            <a:r>
              <a:rPr lang="en-US"/>
              <a:t>	b.	Annahme: 	p = Es regnet</a:t>
            </a:r>
          </a:p>
          <a:p>
            <a:pPr defTabSz="857250">
              <a:spcBef>
                <a:spcPts val="600"/>
              </a:spcBef>
              <a:tabLst>
                <a:tab pos="568325" algn="l"/>
                <a:tab pos="1090613" algn="l"/>
              </a:tabLst>
            </a:pPr>
            <a:r>
              <a:rPr lang="en-US"/>
              <a:t>				</a:t>
            </a:r>
            <a:r>
              <a:rPr lang="de-DE" sz="2600">
                <a:solidFill>
                  <a:srgbClr val="FF0000"/>
                </a:solidFill>
              </a:rPr>
              <a:t>¬ </a:t>
            </a:r>
            <a:r>
              <a:rPr lang="de-DE"/>
              <a:t>ist das Symbol für die Negation</a:t>
            </a:r>
            <a:r>
              <a:rPr lang="en-US"/>
              <a:t>	</a:t>
            </a:r>
          </a:p>
          <a:p>
            <a:pPr defTabSz="857250">
              <a:spcBef>
                <a:spcPts val="600"/>
              </a:spcBef>
              <a:tabLst>
                <a:tab pos="568325" algn="l"/>
                <a:tab pos="1090613" algn="l"/>
              </a:tabLst>
            </a:pPr>
            <a:r>
              <a:rPr lang="en-US"/>
              <a:t>	c.	</a:t>
            </a:r>
            <a:r>
              <a:rPr lang="de-DE"/>
              <a:t>Übersetzung von (1)a: ¬p</a:t>
            </a:r>
            <a:endParaRPr lang="en-US"/>
          </a:p>
          <a:p>
            <a:pPr defTabSz="857250">
              <a:spcBef>
                <a:spcPts val="1200"/>
              </a:spcBef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F4677-C1AD-886D-ED98-8501C6D1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1FA54-C60F-A99D-AA1A-A1B16A2D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2809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EF5D4-163B-A8F6-E72C-853D07CB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Übersetzung in Logik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D432B-8661-E485-3C5D-424FED12B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defTabSz="857250">
              <a:spcBef>
                <a:spcPts val="12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(1)	a.	Es regnet </a:t>
            </a:r>
            <a:r>
              <a:rPr lang="en-US" sz="2200" b="1"/>
              <a:t>und</a:t>
            </a:r>
            <a:r>
              <a:rPr lang="en-US" sz="2200"/>
              <a:t> Maria liest ein Buch.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b.	Annahme: 	p = Es regnet, q = Maria liest ein Buch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			</a:t>
            </a:r>
            <a:r>
              <a:rPr lang="en-US" sz="2200">
                <a:solidFill>
                  <a:srgbClr val="FF0000"/>
                </a:solidFill>
              </a:rPr>
              <a:t>∧</a:t>
            </a:r>
            <a:r>
              <a:rPr lang="en-US" sz="2200"/>
              <a:t> </a:t>
            </a:r>
            <a:r>
              <a:rPr lang="de-DE" sz="2200"/>
              <a:t>ist das Symbol für die Konjunktion</a:t>
            </a:r>
            <a:r>
              <a:rPr lang="en-US" sz="2200"/>
              <a:t>	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c.	</a:t>
            </a:r>
            <a:r>
              <a:rPr lang="de-DE" sz="2200"/>
              <a:t>Übersetzung von (1)a:  p</a:t>
            </a:r>
            <a:r>
              <a:rPr lang="en-US" sz="2200"/>
              <a:t> ∧ q</a:t>
            </a:r>
            <a:endParaRPr lang="de-DE" sz="2200"/>
          </a:p>
          <a:p>
            <a:pPr defTabSz="857250">
              <a:spcBef>
                <a:spcPts val="0"/>
              </a:spcBef>
              <a:tabLst>
                <a:tab pos="568325" algn="l"/>
                <a:tab pos="1090613" algn="l"/>
              </a:tabLst>
            </a:pPr>
            <a:endParaRPr lang="en-US" sz="2200"/>
          </a:p>
          <a:p>
            <a:pPr defTabSz="857250">
              <a:spcBef>
                <a:spcPts val="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(2)	a.	Es regnet </a:t>
            </a:r>
            <a:r>
              <a:rPr lang="en-US" sz="2200" b="1"/>
              <a:t>oder</a:t>
            </a:r>
            <a:r>
              <a:rPr lang="en-US" sz="2200"/>
              <a:t> Maria liest ein Buch.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b.	Annahme: 	p = Es regnet, q = Maria liest ein Buch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			</a:t>
            </a:r>
            <a:r>
              <a:rPr lang="en-US" sz="2200">
                <a:solidFill>
                  <a:srgbClr val="FF0000"/>
                </a:solidFill>
              </a:rPr>
              <a:t>∨ </a:t>
            </a:r>
            <a:r>
              <a:rPr lang="de-DE" sz="2200"/>
              <a:t>ist das Symbol für die Disjunktion</a:t>
            </a:r>
            <a:r>
              <a:rPr lang="en-US" sz="2200"/>
              <a:t>	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c.	</a:t>
            </a:r>
            <a:r>
              <a:rPr lang="de-DE" sz="2200"/>
              <a:t>Übersetzung von (2)a:  p</a:t>
            </a:r>
            <a:r>
              <a:rPr lang="en-US" sz="2200"/>
              <a:t> ∨ q</a:t>
            </a:r>
          </a:p>
          <a:p>
            <a:pPr defTabSz="857250">
              <a:spcBef>
                <a:spcPts val="0"/>
              </a:spcBef>
              <a:tabLst>
                <a:tab pos="568325" algn="l"/>
                <a:tab pos="1090613" algn="l"/>
              </a:tabLst>
            </a:pPr>
            <a:endParaRPr lang="en-US" sz="2200"/>
          </a:p>
          <a:p>
            <a:pPr defTabSz="857250">
              <a:spcBef>
                <a:spcPts val="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(3)	a.	</a:t>
            </a:r>
            <a:r>
              <a:rPr lang="en-US" sz="2200" b="1"/>
              <a:t>Wenn</a:t>
            </a:r>
            <a:r>
              <a:rPr lang="en-US" sz="2200"/>
              <a:t> es regnet, </a:t>
            </a:r>
            <a:r>
              <a:rPr lang="en-US" sz="2200" b="1"/>
              <a:t>dann</a:t>
            </a:r>
            <a:r>
              <a:rPr lang="en-US" sz="2200"/>
              <a:t> liest Maria ein Buch.</a:t>
            </a:r>
            <a:endParaRPr lang="de-DE" sz="2200"/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b.	Annahme: 	p = Es regnet, q = Maria liest ein Buch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			</a:t>
            </a:r>
            <a:r>
              <a:rPr lang="en-US" sz="2200">
                <a:solidFill>
                  <a:srgbClr val="FF0000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→</a:t>
            </a:r>
            <a:r>
              <a:rPr lang="en-US" sz="2200">
                <a:solidFill>
                  <a:srgbClr val="FF0000"/>
                </a:solidFill>
              </a:rPr>
              <a:t> </a:t>
            </a:r>
            <a:r>
              <a:rPr lang="de-DE" sz="2200"/>
              <a:t>ist das Symbol für die Implikation</a:t>
            </a:r>
            <a:r>
              <a:rPr lang="en-US" sz="2200"/>
              <a:t>	</a:t>
            </a:r>
          </a:p>
          <a:p>
            <a:pPr defTabSz="857250">
              <a:spcBef>
                <a:spcPts val="400"/>
              </a:spcBef>
              <a:tabLst>
                <a:tab pos="568325" algn="l"/>
                <a:tab pos="1090613" algn="l"/>
              </a:tabLst>
            </a:pPr>
            <a:r>
              <a:rPr lang="en-US" sz="2200"/>
              <a:t>	c.	</a:t>
            </a:r>
            <a:r>
              <a:rPr lang="de-DE" sz="2200"/>
              <a:t>Übersetzung von (3)a:  p</a:t>
            </a:r>
            <a:r>
              <a:rPr lang="en-US" sz="2200"/>
              <a:t> </a:t>
            </a:r>
            <a:r>
              <a:rPr lang="en-US" sz="2200">
                <a:latin typeface="Segoe UI Symbol" panose="020B0502040204020203" pitchFamily="34" charset="0"/>
                <a:ea typeface="Segoe UI Symbol" panose="020B0502040204020203" pitchFamily="34" charset="0"/>
              </a:rPr>
              <a:t>→</a:t>
            </a:r>
            <a:r>
              <a:rPr lang="en-US" sz="2200"/>
              <a:t> q</a:t>
            </a:r>
            <a:endParaRPr lang="de-DE" sz="22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194AE-F198-AC26-F3D9-3D0EE28E0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8F503-3D87-6744-D3AA-0E5E3DA2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683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341CD-3D7C-EE8F-FCBB-301C7E090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ED66A-3AD9-2391-8E80-515DF00C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Wahrheitstafeln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E1A53-0C9E-9E7F-051A-35AA532BE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Interpretation verläuft in zwei Schritten:</a:t>
            </a:r>
          </a:p>
          <a:p>
            <a:pPr defTabSz="857250">
              <a:spcBef>
                <a:spcPts val="400"/>
              </a:spcBef>
            </a:pPr>
            <a:r>
              <a:rPr lang="en-US"/>
              <a:t>	</a:t>
            </a:r>
            <a:r>
              <a:rPr lang="en-US" b="1"/>
              <a:t>Schritt 1</a:t>
            </a:r>
            <a:r>
              <a:rPr lang="en-US"/>
              <a:t>. Übersetzung in Formeln einer formalen Sprache</a:t>
            </a:r>
          </a:p>
          <a:p>
            <a:pPr defTabSz="857250">
              <a:spcBef>
                <a:spcPts val="400"/>
              </a:spcBef>
            </a:pPr>
            <a:r>
              <a:rPr lang="en-US"/>
              <a:t>	</a:t>
            </a:r>
            <a:r>
              <a:rPr lang="en-US" b="1"/>
              <a:t>Schritt 2</a:t>
            </a:r>
            <a:r>
              <a:rPr lang="en-US"/>
              <a:t>. </a:t>
            </a:r>
            <a:r>
              <a:rPr lang="en-US">
                <a:solidFill>
                  <a:srgbClr val="FF0000"/>
                </a:solidFill>
              </a:rPr>
              <a:t>Interpretation</a:t>
            </a:r>
            <a:r>
              <a:rPr lang="en-US"/>
              <a:t> dieser Formeln</a:t>
            </a:r>
          </a:p>
          <a:p>
            <a:pPr marL="342900" indent="-342900" defTabSz="8572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Beziehung zwischen den Bedeutungen der Teile und der Bedeutung des gesamten Satzes wird durch </a:t>
            </a:r>
            <a:r>
              <a:rPr lang="en-US" b="1"/>
              <a:t>Wahrheitstafeln</a:t>
            </a:r>
            <a:r>
              <a:rPr lang="en-US"/>
              <a:t> beschrieben:</a:t>
            </a:r>
          </a:p>
          <a:p>
            <a:pPr defTabSz="857250">
              <a:spcBef>
                <a:spcPts val="1200"/>
              </a:spcBef>
            </a:pPr>
            <a:r>
              <a:rPr lang="en-US"/>
              <a:t>(1)	Wahrheitstafel für Negation:</a:t>
            </a:r>
          </a:p>
          <a:p>
            <a:pPr defTabSz="857250">
              <a:spcBef>
                <a:spcPts val="1200"/>
              </a:spcBef>
            </a:pPr>
            <a:endParaRPr lang="en-US"/>
          </a:p>
          <a:p>
            <a:pPr defTabSz="857250">
              <a:spcBef>
                <a:spcPts val="1200"/>
              </a:spcBef>
              <a:tabLst>
                <a:tab pos="568325" algn="l"/>
                <a:tab pos="1090613" algn="l"/>
              </a:tabLst>
            </a:pPr>
            <a:r>
              <a:rPr lang="en-US"/>
              <a:t>(2)	a.	Es regnet nicht.</a:t>
            </a:r>
          </a:p>
          <a:p>
            <a:pPr defTabSz="857250">
              <a:spcBef>
                <a:spcPts val="600"/>
              </a:spcBef>
              <a:tabLst>
                <a:tab pos="568325" algn="l"/>
                <a:tab pos="1090613" algn="l"/>
              </a:tabLst>
            </a:pPr>
            <a:r>
              <a:rPr lang="en-US"/>
              <a:t>	b.	</a:t>
            </a:r>
            <a:r>
              <a:rPr lang="de-DE"/>
              <a:t>Übersetzung von (2)a: ¬p</a:t>
            </a:r>
          </a:p>
          <a:p>
            <a:pPr defTabSz="857250">
              <a:spcBef>
                <a:spcPts val="600"/>
              </a:spcBef>
              <a:tabLst>
                <a:tab pos="568325" algn="l"/>
                <a:tab pos="1090613" algn="l"/>
              </a:tabLst>
            </a:pPr>
            <a:r>
              <a:rPr lang="de-DE"/>
              <a:t>	c.	</a:t>
            </a:r>
            <a:r>
              <a:rPr lang="de-DE">
                <a:solidFill>
                  <a:srgbClr val="FF0000"/>
                </a:solidFill>
              </a:rPr>
              <a:t>Interpretation</a:t>
            </a:r>
            <a:r>
              <a:rPr lang="de-DE"/>
              <a:t>: Wenn </a:t>
            </a:r>
            <a:r>
              <a:rPr lang="en-US"/>
              <a:t>p in unserem Modell der Welt 			wahr (1) ist, dann erhält </a:t>
            </a:r>
            <a:r>
              <a:rPr lang="de-DE"/>
              <a:t>¬p den Wert 0 (falsch)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5C198-1C72-6BA8-7B76-232227E16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A1BBE-DF03-A139-0E58-15D11CFF2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24</a:t>
            </a:fld>
            <a:endParaRPr lang="de-D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67552E-2871-6DA8-33F3-DD694D110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25643"/>
              </p:ext>
            </p:extLst>
          </p:nvPr>
        </p:nvGraphicFramePr>
        <p:xfrm>
          <a:off x="4800600" y="3413760"/>
          <a:ext cx="20574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36062776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816324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/>
                        <a:t>¬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0793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3387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39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255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863E2-B6F6-9B2C-A60C-BCC5FBBC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Wahrheitstafeln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8A2BB-84FA-5969-1400-A1FC8982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Wahrheitstafel für </a:t>
            </a:r>
            <a:r>
              <a:rPr lang="en-US" b="1"/>
              <a:t>Konjunktion</a:t>
            </a:r>
            <a:r>
              <a:rPr lang="en-US"/>
              <a:t>: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en-US"/>
          </a:p>
          <a:p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Wahrheitstafel für </a:t>
            </a:r>
            <a:r>
              <a:rPr lang="en-US" b="1"/>
              <a:t>Disjunktion</a:t>
            </a:r>
            <a:r>
              <a:rPr lang="en-US"/>
              <a:t>: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13EDB-DB31-A9AC-95A7-1F9F0003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E4701-37DC-E0EF-A93D-F9EC52D8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25</a:t>
            </a:fld>
            <a:endParaRPr lang="de-D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D9CD56-F939-A3BF-11A8-E319DBAD3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86265"/>
              </p:ext>
            </p:extLst>
          </p:nvPr>
        </p:nvGraphicFramePr>
        <p:xfrm>
          <a:off x="5257800" y="914400"/>
          <a:ext cx="3276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 ∧ B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6EB3368-FA2C-6C6E-CD56-EAF657C8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509089"/>
              </p:ext>
            </p:extLst>
          </p:nvPr>
        </p:nvGraphicFramePr>
        <p:xfrm>
          <a:off x="5181600" y="3733800"/>
          <a:ext cx="3276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 ∨ B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17422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5E748-1953-5934-BD89-2428C9B5D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B026-3409-D6D0-C672-2D6F65E1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Wahrheitstafeln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FC64B-9237-88D8-879B-D461DCC16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Wahrheitstafel für (materielle) </a:t>
            </a:r>
            <a:r>
              <a:rPr lang="en-US" b="1"/>
              <a:t>Implikation:</a:t>
            </a:r>
          </a:p>
          <a:p>
            <a:endParaRPr lang="en-US" b="1"/>
          </a:p>
          <a:p>
            <a:endParaRPr lang="en-US" b="1"/>
          </a:p>
          <a:p>
            <a:endParaRPr lang="en-US" b="1"/>
          </a:p>
          <a:p>
            <a:endParaRPr lang="en-US" b="1"/>
          </a:p>
          <a:p>
            <a:endParaRPr lang="en-US" b="1"/>
          </a:p>
          <a:p>
            <a:endParaRPr lang="en-US" b="1"/>
          </a:p>
          <a:p>
            <a:endParaRPr lang="en-US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Aber warum nicht so?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946E24-C600-0174-C599-B57C98FF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9A9127-2C0A-CC81-3A12-FBC57B9A9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26</a:t>
            </a:fld>
            <a:endParaRPr lang="de-D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ED3B73-80FE-08A5-3DE3-696895186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98363"/>
              </p:ext>
            </p:extLst>
          </p:nvPr>
        </p:nvGraphicFramePr>
        <p:xfrm>
          <a:off x="5257800" y="1447800"/>
          <a:ext cx="3276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 </a:t>
                      </a:r>
                      <a:r>
                        <a:rPr lang="en-US" sz="2200">
                          <a:latin typeface="Segoe UI Symbol" panose="020B0502040204020203" pitchFamily="34" charset="0"/>
                          <a:ea typeface="Segoe UI Symbol" panose="020B0502040204020203" pitchFamily="34" charset="0"/>
                        </a:rPr>
                        <a:t>→</a:t>
                      </a:r>
                      <a:r>
                        <a:rPr lang="en-US" sz="2200"/>
                        <a:t> B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B98D4A-10E1-35E1-F5C7-212A7376F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895"/>
              </p:ext>
            </p:extLst>
          </p:nvPr>
        </p:nvGraphicFramePr>
        <p:xfrm>
          <a:off x="5257800" y="3962400"/>
          <a:ext cx="3276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 ∨ B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6709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5CE3A-B395-6F3D-1A60-A8FF5430A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BDC30-B6B6-5556-A0F6-5AB99F3D3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Wahrheitstafeln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AB77D-940A-73B3-9CAC-EDCEA0DD7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(1)	Wenn Maria auf Besuch kommt, kocht ihre Mutter Schnitzel.</a:t>
            </a:r>
          </a:p>
          <a:p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Nehmen wir an, Maria kommt nicht.</a:t>
            </a:r>
          </a:p>
          <a:p>
            <a:pPr marL="342900" indent="-342900">
              <a:spcBef>
                <a:spcPts val="1400"/>
              </a:spcBef>
              <a:buFont typeface="Wingdings" panose="05000000000000000000" pitchFamily="2" charset="2"/>
              <a:buChar char="§"/>
            </a:pPr>
            <a:r>
              <a:rPr lang="en-US"/>
              <a:t>Nehmen wir weiters an, Marias </a:t>
            </a:r>
            <a:br>
              <a:rPr lang="en-US"/>
            </a:br>
            <a:r>
              <a:rPr lang="en-US"/>
              <a:t>Mutter kocht trotzdem Schnitzel</a:t>
            </a:r>
          </a:p>
          <a:p>
            <a:pPr marL="342900" indent="-342900">
              <a:spcBef>
                <a:spcPts val="1400"/>
              </a:spcBef>
              <a:buFont typeface="Wingdings" panose="05000000000000000000" pitchFamily="2" charset="2"/>
              <a:buChar char="§"/>
            </a:pPr>
            <a:r>
              <a:rPr lang="en-US"/>
              <a:t>Ist Satz (1) dann wahr oder falsch?</a:t>
            </a:r>
          </a:p>
          <a:p>
            <a:pPr marL="342900" indent="-342900">
              <a:spcBef>
                <a:spcPts val="1400"/>
              </a:spcBef>
              <a:buFont typeface="Wingdings" panose="05000000000000000000" pitchFamily="2" charset="2"/>
              <a:buChar char="§"/>
            </a:pPr>
            <a:r>
              <a:rPr lang="en-US"/>
              <a:t>(1) ist wahr! </a:t>
            </a:r>
          </a:p>
          <a:p>
            <a:pPr marL="342900" indent="-342900">
              <a:spcBef>
                <a:spcPts val="1400"/>
              </a:spcBef>
              <a:buFont typeface="Wingdings" panose="05000000000000000000" pitchFamily="2" charset="2"/>
              <a:buChar char="§"/>
            </a:pPr>
            <a:r>
              <a:rPr lang="en-US"/>
              <a:t>Dies wird nur durch die obere Tafel </a:t>
            </a:r>
            <a:br>
              <a:rPr lang="en-US"/>
            </a:br>
            <a:r>
              <a:rPr lang="en-US"/>
              <a:t>erfasst.</a:t>
            </a:r>
          </a:p>
          <a:p>
            <a:pPr marL="342900" indent="-342900">
              <a:spcBef>
                <a:spcPts val="14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endParaRPr lang="en-US" b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C54A6-D56F-C972-F0BD-D0C446D0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DCE743-6F93-8801-51CD-983B3ADC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27</a:t>
            </a:fld>
            <a:endParaRPr lang="de-D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8DCEA1-5EBB-FC20-23B9-E4AFED6AE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674607"/>
              </p:ext>
            </p:extLst>
          </p:nvPr>
        </p:nvGraphicFramePr>
        <p:xfrm>
          <a:off x="5638800" y="1447800"/>
          <a:ext cx="3276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 </a:t>
                      </a:r>
                      <a:r>
                        <a:rPr lang="en-US" sz="2200">
                          <a:latin typeface="Segoe UI Symbol" panose="020B0502040204020203" pitchFamily="34" charset="0"/>
                          <a:ea typeface="Segoe UI Symbol" panose="020B0502040204020203" pitchFamily="34" charset="0"/>
                        </a:rPr>
                        <a:t>→</a:t>
                      </a:r>
                      <a:r>
                        <a:rPr lang="en-US" sz="2200"/>
                        <a:t> B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CE91CB5-C317-5CB4-E433-0BAA6AEAE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41419"/>
              </p:ext>
            </p:extLst>
          </p:nvPr>
        </p:nvGraphicFramePr>
        <p:xfrm>
          <a:off x="5715000" y="3962400"/>
          <a:ext cx="3276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A ∨ B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0</a:t>
                      </a:r>
                      <a:endParaRPr lang="de-DE" sz="22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2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14D6675-7AB3-60BB-BA71-6BD31F0E9AAB}"/>
              </a:ext>
            </a:extLst>
          </p:cNvPr>
          <p:cNvSpPr txBox="1"/>
          <p:nvPr/>
        </p:nvSpPr>
        <p:spPr>
          <a:xfrm>
            <a:off x="2209800" y="4953000"/>
            <a:ext cx="34350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400"/>
              </a:spcBef>
            </a:pPr>
            <a:r>
              <a:rPr lang="en-US" sz="1800" i="1"/>
              <a:t>Hinweis:</a:t>
            </a:r>
            <a:r>
              <a:rPr lang="en-US" sz="1800"/>
              <a:t> Man nennt diese Tatsache, dass aus dem Falschen immer das Wahre folgt auch </a:t>
            </a:r>
            <a:r>
              <a:rPr lang="en-US" sz="1800" i="1"/>
              <a:t>ex falso quodlibet </a:t>
            </a:r>
            <a:r>
              <a:rPr lang="en-US" sz="1800"/>
              <a:t>(lat: </a:t>
            </a:r>
            <a:r>
              <a:rPr lang="en-US"/>
              <a:t>‘</a:t>
            </a:r>
            <a:r>
              <a:rPr lang="en-US" sz="1800"/>
              <a:t>aus dem falschen folgt beliebiges’)</a:t>
            </a:r>
          </a:p>
        </p:txBody>
      </p:sp>
    </p:spTree>
    <p:extLst>
      <p:ext uri="{BB962C8B-B14F-4D97-AF65-F5344CB8AC3E}">
        <p14:creationId xmlns:p14="http://schemas.microsoft.com/office/powerpoint/2010/main" val="1599534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9F8BF-AB33-0820-0D11-BAACBA2F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Kompositionalität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2E3D9-CC5F-43CC-C53F-96BF4F0B3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u="sng"/>
              <a:t>Beobachtung.</a:t>
            </a:r>
            <a:r>
              <a:rPr lang="de-DE"/>
              <a:t> die Bedeutung des komplexen Ausrucks (Satzes) wird </a:t>
            </a:r>
            <a:r>
              <a:rPr lang="de-DE" b="1"/>
              <a:t>systematisch</a:t>
            </a:r>
            <a:r>
              <a:rPr lang="de-DE"/>
              <a:t> aus den Bedeutungen der unmittelbaren Teile abgeleitet!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Dies wird durch das </a:t>
            </a:r>
            <a:r>
              <a:rPr lang="de-DE" b="1">
                <a:solidFill>
                  <a:srgbClr val="FF0000"/>
                </a:solidFill>
              </a:rPr>
              <a:t>Kompositionalitätsprinzip</a:t>
            </a:r>
            <a:r>
              <a:rPr lang="de-DE"/>
              <a:t> beschrieben:</a:t>
            </a:r>
            <a:endParaRPr lang="de-DE" sz="2000">
              <a:latin typeface="ArborWin" panose="000004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Kompositionalität ist die wichtigste methodologische Annahme in der Semantik.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Eine semantische Analyse, die nicht kompositional ist, erklärt nichts!</a:t>
            </a:r>
          </a:p>
          <a:p>
            <a:endParaRPr lang="en-US"/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3008-3C53-E17C-EA1A-005B340DB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301E4-9A42-E8D5-CC65-893E4764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28</a:t>
            </a:fld>
            <a:endParaRPr lang="de-DE"/>
          </a:p>
        </p:txBody>
      </p:sp>
      <p:sp>
        <p:nvSpPr>
          <p:cNvPr id="6" name="Rounded Rectangle 13">
            <a:extLst>
              <a:ext uri="{FF2B5EF4-FFF2-40B4-BE49-F238E27FC236}">
                <a16:creationId xmlns:a16="http://schemas.microsoft.com/office/drawing/2014/main" id="{4CDEA2DA-E342-DD38-4B81-2784C538CF49}"/>
              </a:ext>
            </a:extLst>
          </p:cNvPr>
          <p:cNvSpPr/>
          <p:nvPr/>
        </p:nvSpPr>
        <p:spPr>
          <a:xfrm>
            <a:off x="661416" y="2845872"/>
            <a:ext cx="8101584" cy="18785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347663"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 b="1">
                <a:solidFill>
                  <a:schemeClr val="tx1"/>
                </a:solidFill>
                <a:sym typeface="WP MathA" panose="05010101010101010101" pitchFamily="2" charset="2"/>
              </a:rPr>
              <a:t>Kompositionalitätsprinzip</a:t>
            </a:r>
            <a:r>
              <a:rPr lang="de-DE" sz="2000" b="1" i="1">
                <a:solidFill>
                  <a:schemeClr val="tx1"/>
                </a:solidFill>
                <a:sym typeface="WP MathA" panose="05010101010101010101" pitchFamily="2" charset="2"/>
              </a:rPr>
              <a:t> </a:t>
            </a:r>
            <a:r>
              <a:rPr lang="de-DE">
                <a:solidFill>
                  <a:schemeClr val="tx1"/>
                </a:solidFill>
                <a:sym typeface="WP MathA" panose="05010101010101010101" pitchFamily="2" charset="2"/>
              </a:rPr>
              <a:t>(Gottlob Frege, 1848 - 1925)</a:t>
            </a:r>
            <a:endParaRPr lang="de-DE" b="1" i="1">
              <a:solidFill>
                <a:schemeClr val="tx1"/>
              </a:solidFill>
              <a:sym typeface="WP MathA" panose="05010101010101010101" pitchFamily="2" charset="2"/>
            </a:endParaRPr>
          </a:p>
          <a:p>
            <a:pPr marL="347663">
              <a:spcBef>
                <a:spcPts val="200"/>
              </a:spcBef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Die Bedeutung eines jeden komplexen Ausdrucks folgt aus </a:t>
            </a:r>
          </a:p>
          <a:p>
            <a:pPr marL="347663">
              <a:spcBef>
                <a:spcPts val="400"/>
              </a:spcBef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	(i)		den </a:t>
            </a:r>
            <a:r>
              <a:rPr lang="de-DE" sz="2400" b="1" i="1">
                <a:solidFill>
                  <a:schemeClr val="tx1"/>
                </a:solidFill>
                <a:sym typeface="WP MathA" panose="05010101010101010101" pitchFamily="2" charset="2"/>
              </a:rPr>
              <a:t>Bedeutungen seiner Teile </a:t>
            </a: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und </a:t>
            </a:r>
          </a:p>
          <a:p>
            <a:pPr marL="347663">
              <a:spcBef>
                <a:spcPts val="400"/>
              </a:spcBef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	(ii)		der </a:t>
            </a:r>
            <a:r>
              <a:rPr lang="de-DE" sz="2400" b="1" i="1">
                <a:solidFill>
                  <a:schemeClr val="tx1"/>
                </a:solidFill>
                <a:sym typeface="WP MathA" panose="05010101010101010101" pitchFamily="2" charset="2"/>
              </a:rPr>
              <a:t>Art deren Verbindung</a:t>
            </a: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. 		</a:t>
            </a:r>
            <a:endParaRPr lang="en-US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113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750B-7DEC-C9E9-0F69-3D2AB33B4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Fahrplan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0338F-80EC-453B-5EE1-728D2B8D4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i="1"/>
              <a:t>Bisher</a:t>
            </a:r>
            <a:r>
              <a:rPr lang="en-US"/>
              <a:t>: kompositionale Analyse von Ausdrücken, in denen einfache Sätze miteinander zu komplexen Sätzen verbunden werden.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i="1"/>
              <a:t>Was folgt</a:t>
            </a:r>
            <a:r>
              <a:rPr lang="en-US"/>
              <a:t>: kompositionale Analyse von Sätzen. Was ist der Bedeutungsbeitrag von Prädikaten und Argumenten?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DDC67-EBA9-BA8B-072E-8C82FDD9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5B32D-C223-6D14-3F46-2896AA976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311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19150"/>
          </a:xfrm>
        </p:spPr>
        <p:txBody>
          <a:bodyPr/>
          <a:lstStyle/>
          <a:p>
            <a:r>
              <a:rPr lang="en-US"/>
              <a:t>(Eine) Kleinste Einheit: Namen</a:t>
            </a:r>
            <a:endParaRPr lang="de-A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0292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AT" noProof="0" dirty="0"/>
              <a:t>Die </a:t>
            </a:r>
            <a:r>
              <a:rPr lang="de-AT" b="1" noProof="0" dirty="0">
                <a:solidFill>
                  <a:srgbClr val="FF0000"/>
                </a:solidFill>
              </a:rPr>
              <a:t>Denotation</a:t>
            </a:r>
            <a:r>
              <a:rPr lang="de-AT" noProof="0" dirty="0"/>
              <a:t> </a:t>
            </a:r>
            <a:r>
              <a:rPr lang="de-AT" noProof="0"/>
              <a:t>eines Namens ist </a:t>
            </a:r>
            <a:r>
              <a:rPr lang="de-AT" noProof="0" dirty="0"/>
              <a:t>das </a:t>
            </a:r>
            <a:r>
              <a:rPr lang="de-AT" b="1" noProof="0" dirty="0"/>
              <a:t>Individuum</a:t>
            </a:r>
            <a:r>
              <a:rPr lang="de-AT" noProof="0" dirty="0"/>
              <a:t>, das diesen Namen trägt:</a:t>
            </a:r>
          </a:p>
          <a:p>
            <a:pPr marL="0" indent="0">
              <a:spcBef>
                <a:spcPts val="0"/>
              </a:spcBef>
            </a:pPr>
            <a:endParaRPr lang="de-AT" noProof="0" dirty="0"/>
          </a:p>
          <a:p>
            <a:pPr marL="0" indent="0">
              <a:spcBef>
                <a:spcPts val="0"/>
              </a:spcBef>
            </a:pPr>
            <a:r>
              <a:rPr lang="de-AT" noProof="0" dirty="0">
                <a:solidFill>
                  <a:prstClr val="black"/>
                </a:solidFill>
              </a:rPr>
              <a:t>(1)		Ada Lovelace    =	</a:t>
            </a: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noProof="0" dirty="0">
              <a:solidFill>
                <a:prstClr val="black"/>
              </a:solidFill>
            </a:endParaRPr>
          </a:p>
          <a:p>
            <a:pPr marL="400050" indent="-400050" defTabSz="9429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8575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AT" noProof="0" dirty="0"/>
              <a:t>Die Definition </a:t>
            </a:r>
            <a:r>
              <a:rPr lang="de-AT" noProof="0"/>
              <a:t>von </a:t>
            </a:r>
            <a:r>
              <a:rPr lang="de-AT"/>
              <a:t>„Individuum“</a:t>
            </a:r>
            <a:r>
              <a:rPr lang="de-AT" noProof="0"/>
              <a:t> </a:t>
            </a:r>
            <a:r>
              <a:rPr lang="de-AT" noProof="0" dirty="0"/>
              <a:t>stammt aus der Philosophie:</a:t>
            </a: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AT" b="1" i="1" noProof="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DGY 15 Semantik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16200000">
            <a:off x="4962288" y="1895712"/>
            <a:ext cx="239305" cy="2391481"/>
          </a:xfrm>
          <a:prstGeom prst="leftBrace">
            <a:avLst>
              <a:gd name="adj1" fmla="val 34261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 descr="The Digital Teacher: Ada Lovelace Day in Education: Girl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669198"/>
            <a:ext cx="2044004" cy="122640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161491" y="3387804"/>
            <a:ext cx="7753909" cy="1138773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lvl="0" defTabSz="942975">
              <a:spcBef>
                <a:spcPts val="3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en-US" sz="2200" b="1" dirty="0">
                <a:solidFill>
                  <a:prstClr val="black"/>
                </a:solidFill>
              </a:rPr>
              <a:t>Denotation</a:t>
            </a:r>
            <a:r>
              <a:rPr lang="en-US" sz="2200" dirty="0">
                <a:solidFill>
                  <a:prstClr val="black"/>
                </a:solidFill>
              </a:rPr>
              <a:t> des </a:t>
            </a:r>
            <a:r>
              <a:rPr lang="en-US" sz="2200">
                <a:solidFill>
                  <a:prstClr val="black"/>
                </a:solidFill>
              </a:rPr>
              <a:t>Namens </a:t>
            </a:r>
            <a:r>
              <a:rPr lang="de-AT" sz="2200"/>
              <a:t>„</a:t>
            </a:r>
            <a:r>
              <a:rPr lang="en-US" sz="2200">
                <a:solidFill>
                  <a:prstClr val="black"/>
                </a:solidFill>
              </a:rPr>
              <a:t>Ada </a:t>
            </a:r>
            <a:r>
              <a:rPr lang="en-US" sz="2200" dirty="0">
                <a:solidFill>
                  <a:prstClr val="black"/>
                </a:solidFill>
              </a:rPr>
              <a:t>Lovelace”: das </a:t>
            </a:r>
            <a:r>
              <a:rPr lang="en-US" sz="2200" b="1" dirty="0">
                <a:solidFill>
                  <a:prstClr val="black"/>
                </a:solidFill>
              </a:rPr>
              <a:t>Individuum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mit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dem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err="1">
                <a:solidFill>
                  <a:prstClr val="black"/>
                </a:solidFill>
              </a:rPr>
              <a:t>Namen</a:t>
            </a:r>
            <a:r>
              <a:rPr lang="en-US" sz="2200">
                <a:solidFill>
                  <a:prstClr val="black"/>
                </a:solidFill>
              </a:rPr>
              <a:t> </a:t>
            </a:r>
            <a:r>
              <a:rPr lang="de-AT" sz="2200"/>
              <a:t>„</a:t>
            </a:r>
            <a:r>
              <a:rPr lang="en-US" sz="2200">
                <a:solidFill>
                  <a:prstClr val="black"/>
                </a:solidFill>
              </a:rPr>
              <a:t>Ada </a:t>
            </a:r>
            <a:r>
              <a:rPr lang="en-US" sz="2200" dirty="0">
                <a:solidFill>
                  <a:prstClr val="black"/>
                </a:solidFill>
              </a:rPr>
              <a:t>Lovelace” (1815-1852; </a:t>
            </a:r>
            <a:r>
              <a:rPr lang="en-US" sz="2200" dirty="0" err="1">
                <a:solidFill>
                  <a:prstClr val="black"/>
                </a:solidFill>
              </a:rPr>
              <a:t>Mathematikerin</a:t>
            </a:r>
            <a:r>
              <a:rPr lang="en-US" sz="2200" dirty="0">
                <a:solidFill>
                  <a:prstClr val="black"/>
                </a:solidFill>
              </a:rPr>
              <a:t>; </a:t>
            </a:r>
            <a:r>
              <a:rPr lang="en-US" sz="2200" dirty="0" err="1">
                <a:solidFill>
                  <a:prstClr val="black"/>
                </a:solidFill>
              </a:rPr>
              <a:t>Erfinderin</a:t>
            </a:r>
            <a:r>
              <a:rPr lang="en-US" sz="2200" dirty="0">
                <a:solidFill>
                  <a:prstClr val="black"/>
                </a:solidFill>
              </a:rPr>
              <a:t> des </a:t>
            </a:r>
            <a:r>
              <a:rPr lang="en-US" sz="2200" dirty="0" err="1">
                <a:solidFill>
                  <a:prstClr val="black"/>
                </a:solidFill>
              </a:rPr>
              <a:t>ersten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Computerprogramms</a:t>
            </a:r>
            <a:r>
              <a:rPr lang="en-US" sz="2200" dirty="0">
                <a:solidFill>
                  <a:prstClr val="black"/>
                </a:solidFill>
              </a:rPr>
              <a:t>; </a:t>
            </a:r>
            <a:r>
              <a:rPr lang="en-US" sz="2200" dirty="0" err="1">
                <a:solidFill>
                  <a:prstClr val="black"/>
                </a:solidFill>
              </a:rPr>
              <a:t>Tochter</a:t>
            </a:r>
            <a:r>
              <a:rPr lang="en-US" sz="2200" dirty="0">
                <a:solidFill>
                  <a:prstClr val="black"/>
                </a:solidFill>
              </a:rPr>
              <a:t> von Lord Byron,…)</a:t>
            </a:r>
          </a:p>
        </p:txBody>
      </p:sp>
      <p:sp>
        <p:nvSpPr>
          <p:cNvPr id="15" name="Abgerundetes Rechteck 7"/>
          <p:cNvSpPr>
            <a:spLocks/>
          </p:cNvSpPr>
          <p:nvPr/>
        </p:nvSpPr>
        <p:spPr>
          <a:xfrm>
            <a:off x="609600" y="5334000"/>
            <a:ext cx="8001000" cy="919401"/>
          </a:xfrm>
          <a:prstGeom prst="roundRect">
            <a:avLst/>
          </a:prstGeom>
          <a:solidFill>
            <a:srgbClr val="800615">
              <a:alpha val="90000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defTabSz="998538"/>
            <a:r>
              <a:rPr lang="de-DE" sz="2400" b="1" dirty="0">
                <a:solidFill>
                  <a:schemeClr val="bg1"/>
                </a:solidFill>
              </a:rPr>
              <a:t>Individuum </a:t>
            </a:r>
            <a:r>
              <a:rPr lang="de-DE" sz="2400" dirty="0">
                <a:solidFill>
                  <a:schemeClr val="bg1"/>
                </a:solidFill>
              </a:rPr>
              <a:t>=</a:t>
            </a:r>
            <a:r>
              <a:rPr lang="de-DE" sz="2400" baseline="-25000">
                <a:solidFill>
                  <a:schemeClr val="bg1"/>
                </a:solidFill>
              </a:rPr>
              <a:t>Def</a:t>
            </a:r>
            <a:r>
              <a:rPr lang="de-DE" sz="2400">
                <a:solidFill>
                  <a:schemeClr val="bg1"/>
                </a:solidFill>
              </a:rPr>
              <a:t> eine Person, ein konkretes </a:t>
            </a:r>
            <a:r>
              <a:rPr lang="de-DE" sz="2400" dirty="0">
                <a:solidFill>
                  <a:schemeClr val="bg1"/>
                </a:solidFill>
              </a:rPr>
              <a:t>oder abstraktes Objekt</a:t>
            </a:r>
            <a:r>
              <a:rPr lang="de-DE" sz="2400">
                <a:solidFill>
                  <a:schemeClr val="bg1"/>
                </a:solidFill>
              </a:rPr>
              <a:t>, </a:t>
            </a:r>
            <a:r>
              <a:rPr lang="de-DE" sz="2400" dirty="0">
                <a:solidFill>
                  <a:schemeClr val="bg1"/>
                </a:solidFill>
              </a:rPr>
              <a:t>	die/das von anderen Individuen </a:t>
            </a:r>
            <a:r>
              <a:rPr lang="de-DE" sz="2400" b="1" dirty="0">
                <a:solidFill>
                  <a:schemeClr val="bg1"/>
                </a:solidFill>
              </a:rPr>
              <a:t>unterscheidbar</a:t>
            </a:r>
            <a:r>
              <a:rPr lang="de-DE" sz="2400" dirty="0">
                <a:solidFill>
                  <a:schemeClr val="bg1"/>
                </a:solidFill>
              </a:rPr>
              <a:t> ist</a:t>
            </a:r>
          </a:p>
        </p:txBody>
      </p:sp>
      <p:sp>
        <p:nvSpPr>
          <p:cNvPr id="19" name="AutoShape 10" descr="Trump Tower | New York, N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96328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Prädikate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45" y="914400"/>
            <a:ext cx="8647355" cy="536985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b="1"/>
              <a:t>Prädikate und Argumente</a:t>
            </a:r>
            <a:r>
              <a:rPr lang="de-DE"/>
              <a:t>. Prädikate werden mit Argumenten zu einer Satzbedeutung kombiniert.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lvl="1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de-DE" sz="2400" b="1"/>
              <a:t>Arität (Stelligkeit) von Prädikaten</a:t>
            </a:r>
            <a:r>
              <a:rPr lang="de-DE" sz="2400"/>
              <a:t>. Prädikate unterscheiden sich in der Anzahl der Argumente, die sie benötigen, um eine Satzbedeutung zu erzeugen.</a:t>
            </a:r>
          </a:p>
          <a:p>
            <a:pPr marL="742950" lvl="2" indent="-342900">
              <a:spcBef>
                <a:spcPts val="1200"/>
              </a:spcBef>
            </a:pPr>
            <a:r>
              <a:rPr lang="de-DE" sz="2200"/>
              <a:t>Einstellige (</a:t>
            </a:r>
            <a:r>
              <a:rPr lang="de-DE" sz="2200" b="1" i="1"/>
              <a:t>intransitive</a:t>
            </a:r>
            <a:r>
              <a:rPr lang="de-DE" sz="2200"/>
              <a:t>) Prädikate		z.B. </a:t>
            </a:r>
            <a:r>
              <a:rPr lang="de-DE" sz="2200" i="1"/>
              <a:t>laufen, sterben</a:t>
            </a:r>
          </a:p>
          <a:p>
            <a:pPr marL="742950" lvl="2" indent="-342900"/>
            <a:r>
              <a:rPr lang="de-DE" sz="2200"/>
              <a:t>Zweistellige (</a:t>
            </a:r>
            <a:r>
              <a:rPr lang="de-DE" sz="2200" b="1" i="1"/>
              <a:t>transitive</a:t>
            </a:r>
            <a:r>
              <a:rPr lang="de-DE" sz="2200"/>
              <a:t>) Prädikate		z.B. </a:t>
            </a:r>
            <a:r>
              <a:rPr lang="de-DE" sz="2200" i="1"/>
              <a:t>kennen, sehen</a:t>
            </a:r>
          </a:p>
          <a:p>
            <a:pPr marL="742950" lvl="2" indent="-342900"/>
            <a:r>
              <a:rPr lang="de-DE" sz="2200"/>
              <a:t>Dreistellige (</a:t>
            </a:r>
            <a:r>
              <a:rPr lang="de-DE" sz="2200" b="1" i="1"/>
              <a:t>ditransitive</a:t>
            </a:r>
            <a:r>
              <a:rPr lang="de-DE" sz="2200"/>
              <a:t>) Prädikate	z.B. </a:t>
            </a:r>
            <a:r>
              <a:rPr lang="de-DE" sz="2200" i="1"/>
              <a:t>legen</a:t>
            </a:r>
            <a:r>
              <a:rPr lang="de-DE" sz="2200"/>
              <a:t>, </a:t>
            </a:r>
            <a:r>
              <a:rPr lang="de-DE" sz="2200" i="1"/>
              <a:t>geben, stellen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pPr lvl="0">
              <a:spcBef>
                <a:spcPts val="1600"/>
              </a:spcBef>
            </a:pPr>
            <a:r>
              <a:rPr lang="de-DE" sz="2000" i="1">
                <a:solidFill>
                  <a:prstClr val="black"/>
                </a:solidFill>
              </a:rPr>
              <a:t>NB. </a:t>
            </a:r>
            <a:r>
              <a:rPr lang="de-DE" sz="2000">
                <a:solidFill>
                  <a:prstClr val="black"/>
                </a:solidFill>
              </a:rPr>
              <a:t>Der Begriff </a:t>
            </a:r>
            <a:r>
              <a:rPr lang="de-DE" sz="2000" b="1" i="1">
                <a:solidFill>
                  <a:prstClr val="black"/>
                </a:solidFill>
              </a:rPr>
              <a:t>Argument</a:t>
            </a:r>
            <a:r>
              <a:rPr lang="de-DE" sz="2000">
                <a:solidFill>
                  <a:prstClr val="black"/>
                </a:solidFill>
              </a:rPr>
              <a:t> bezieht sich auf eine Konstituente, die eine </a:t>
            </a:r>
            <a:r>
              <a:rPr lang="de-DE" sz="2000" b="1" i="1">
                <a:solidFill>
                  <a:prstClr val="black"/>
                </a:solidFill>
              </a:rPr>
              <a:t>Leerstelle</a:t>
            </a:r>
            <a:r>
              <a:rPr lang="de-DE" sz="2000">
                <a:solidFill>
                  <a:prstClr val="black"/>
                </a:solidFill>
              </a:rPr>
              <a:t> in einem Prädikat füllt. Die </a:t>
            </a:r>
            <a:r>
              <a:rPr lang="de-DE" sz="2000" b="1" i="1">
                <a:solidFill>
                  <a:prstClr val="black"/>
                </a:solidFill>
              </a:rPr>
              <a:t>grammatische Funktion </a:t>
            </a:r>
            <a:r>
              <a:rPr lang="de-DE" sz="2000">
                <a:solidFill>
                  <a:prstClr val="black"/>
                </a:solidFill>
              </a:rPr>
              <a:t>unterscheidet zwischen unterschiedlichen Arten von Argumenten: Subjekt, direktes vs. indirektes Objekt</a:t>
            </a:r>
          </a:p>
          <a:p>
            <a:pPr lvl="0">
              <a:spcBef>
                <a:spcPts val="1200"/>
              </a:spcBef>
            </a:pPr>
            <a:endParaRPr lang="de-DE">
              <a:solidFill>
                <a:prstClr val="black"/>
              </a:solidFill>
            </a:endParaRPr>
          </a:p>
          <a:p>
            <a:pPr>
              <a:spcBef>
                <a:spcPts val="400"/>
              </a:spcBef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30</a:t>
            </a:fld>
            <a:endParaRPr lang="de-DE"/>
          </a:p>
        </p:txBody>
      </p:sp>
      <p:sp>
        <p:nvSpPr>
          <p:cNvPr id="7" name="Rounded Rectangle 6"/>
          <p:cNvSpPr/>
          <p:nvPr/>
        </p:nvSpPr>
        <p:spPr>
          <a:xfrm>
            <a:off x="466165" y="2133600"/>
            <a:ext cx="8373035" cy="947777"/>
          </a:xfrm>
          <a:prstGeom prst="roundRect">
            <a:avLst/>
          </a:prstGeom>
          <a:solidFill>
            <a:schemeClr val="accent1">
              <a:lumMod val="60000"/>
              <a:lumOff val="40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lvl="0">
              <a:spcBef>
                <a:spcPts val="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Argumentsbedeutung + Prädikatsbedeutung </a:t>
            </a:r>
            <a:r>
              <a:rPr lang="de-DE" sz="2400">
                <a:solidFill>
                  <a:prstClr val="black"/>
                </a:solidFill>
                <a:sym typeface="WP IconicSymbolsA" panose="05010101010101010101" pitchFamily="2" charset="2"/>
              </a:rPr>
              <a:t> 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Satzbedeutung</a:t>
            </a:r>
          </a:p>
          <a:p>
            <a:pPr marL="285750">
              <a:spcBef>
                <a:spcPts val="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Argument                    + Prädikat 	     </a:t>
            </a:r>
            <a:r>
              <a:rPr lang="de-DE" sz="2400">
                <a:solidFill>
                  <a:prstClr val="black"/>
                </a:solidFill>
                <a:sym typeface="WP IconicSymbolsA" panose="05010101010101010101" pitchFamily="2" charset="2"/>
              </a:rPr>
              <a:t> 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Satz</a:t>
            </a:r>
            <a:endParaRPr lang="de-DE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97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228600"/>
            <a:ext cx="8229600" cy="609600"/>
          </a:xfrm>
        </p:spPr>
        <p:txBody>
          <a:bodyPr/>
          <a:lstStyle/>
          <a:p>
            <a:r>
              <a:rPr lang="de-DE"/>
              <a:t>Prädikate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8541"/>
            <a:ext cx="8534400" cy="536985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b="1" i="1"/>
              <a:t>Intransitive Prädikate:</a:t>
            </a:r>
            <a:r>
              <a:rPr lang="de-DE">
                <a:solidFill>
                  <a:srgbClr val="FF0000"/>
                </a:solidFill>
              </a:rPr>
              <a:t> Argument</a:t>
            </a:r>
            <a:r>
              <a:rPr lang="de-DE"/>
              <a:t> + Prädikat </a:t>
            </a:r>
            <a:r>
              <a:rPr lang="de-DE">
                <a:solidFill>
                  <a:prstClr val="black"/>
                </a:solidFill>
                <a:sym typeface="WP IconicSymbolsA" panose="05010101010101010101" pitchFamily="2" charset="2"/>
              </a:rPr>
              <a:t></a:t>
            </a:r>
            <a:r>
              <a:rPr lang="de-DE"/>
              <a:t> Satz</a:t>
            </a:r>
            <a:endParaRPr lang="de-DE" b="1"/>
          </a:p>
          <a:p>
            <a:pPr>
              <a:spcBef>
                <a:spcPts val="1200"/>
              </a:spcBef>
            </a:pPr>
            <a:r>
              <a:rPr lang="de-DE"/>
              <a:t>(1)		</a:t>
            </a:r>
            <a:r>
              <a:rPr lang="de-DE">
                <a:solidFill>
                  <a:srgbClr val="FF0000"/>
                </a:solidFill>
              </a:rPr>
              <a:t>Die Kinder</a:t>
            </a:r>
            <a:r>
              <a:rPr lang="de-DE"/>
              <a:t> </a:t>
            </a:r>
            <a:r>
              <a:rPr lang="de-DE">
                <a:solidFill>
                  <a:srgbClr val="FF0000"/>
                </a:solidFill>
              </a:rPr>
              <a:t> </a:t>
            </a:r>
            <a:r>
              <a:rPr lang="de-DE"/>
              <a:t>+ schlafen </a:t>
            </a:r>
            <a:r>
              <a:rPr lang="de-DE">
                <a:solidFill>
                  <a:prstClr val="black"/>
                </a:solidFill>
                <a:sym typeface="WP IconicSymbolsA" panose="05010101010101010101" pitchFamily="2" charset="2"/>
              </a:rPr>
              <a:t></a:t>
            </a:r>
            <a:r>
              <a:rPr lang="de-DE"/>
              <a:t> Die Kinder schlafen</a:t>
            </a:r>
          </a:p>
          <a:p>
            <a:pPr>
              <a:spcBef>
                <a:spcPts val="600"/>
              </a:spcBef>
            </a:pPr>
            <a:r>
              <a:rPr lang="de-DE" sz="2200" i="1"/>
              <a:t>		</a:t>
            </a:r>
            <a:r>
              <a:rPr lang="de-DE" sz="2200"/>
              <a:t>(s.a. </a:t>
            </a:r>
            <a:r>
              <a:rPr lang="de-DE" sz="2200" i="1"/>
              <a:t>stehen, arbeiten, ankommen, lachen, fallen, schlafen</a:t>
            </a:r>
            <a:r>
              <a:rPr lang="de-DE" sz="2200"/>
              <a:t>)</a:t>
            </a:r>
          </a:p>
          <a:p>
            <a:pPr>
              <a:spcBef>
                <a:spcPts val="600"/>
              </a:spcBef>
            </a:pPr>
            <a:endParaRPr lang="de-DE" sz="220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b="1" i="1"/>
              <a:t>Transitive Prädikate: </a:t>
            </a:r>
            <a:r>
              <a:rPr lang="de-DE">
                <a:solidFill>
                  <a:srgbClr val="FF0000"/>
                </a:solidFill>
              </a:rPr>
              <a:t>Argument</a:t>
            </a:r>
            <a:r>
              <a:rPr lang="de-DE" baseline="-25000">
                <a:solidFill>
                  <a:srgbClr val="FF0000"/>
                </a:solidFill>
              </a:rPr>
              <a:t>1</a:t>
            </a:r>
            <a:r>
              <a:rPr lang="de-DE"/>
              <a:t> + </a:t>
            </a:r>
            <a:r>
              <a:rPr lang="de-DE">
                <a:solidFill>
                  <a:srgbClr val="00B050"/>
                </a:solidFill>
              </a:rPr>
              <a:t>Argument</a:t>
            </a:r>
            <a:r>
              <a:rPr lang="de-DE" baseline="-25000">
                <a:solidFill>
                  <a:srgbClr val="00B050"/>
                </a:solidFill>
              </a:rPr>
              <a:t>2</a:t>
            </a:r>
            <a:r>
              <a:rPr lang="de-DE"/>
              <a:t> + Prädikat </a:t>
            </a:r>
            <a:r>
              <a:rPr lang="de-DE">
                <a:solidFill>
                  <a:prstClr val="black"/>
                </a:solidFill>
                <a:sym typeface="WP IconicSymbolsA" panose="05010101010101010101" pitchFamily="2" charset="2"/>
              </a:rPr>
              <a:t></a:t>
            </a:r>
            <a:r>
              <a:rPr lang="de-DE"/>
              <a:t> Satz</a:t>
            </a:r>
          </a:p>
          <a:p>
            <a:pPr>
              <a:spcBef>
                <a:spcPts val="1200"/>
              </a:spcBef>
            </a:pPr>
            <a:r>
              <a:rPr lang="de-DE"/>
              <a:t>(2)		</a:t>
            </a:r>
            <a:r>
              <a:rPr lang="de-DE">
                <a:solidFill>
                  <a:srgbClr val="00B050"/>
                </a:solidFill>
              </a:rPr>
              <a:t>Maria</a:t>
            </a:r>
            <a:r>
              <a:rPr lang="de-DE"/>
              <a:t> + </a:t>
            </a:r>
            <a:r>
              <a:rPr lang="de-DE">
                <a:solidFill>
                  <a:srgbClr val="FF0000"/>
                </a:solidFill>
              </a:rPr>
              <a:t>das Buch</a:t>
            </a:r>
            <a:r>
              <a:rPr lang="de-DE"/>
              <a:t></a:t>
            </a:r>
            <a:r>
              <a:rPr lang="de-DE">
                <a:solidFill>
                  <a:srgbClr val="FF0000"/>
                </a:solidFill>
              </a:rPr>
              <a:t> </a:t>
            </a:r>
            <a:r>
              <a:rPr lang="de-DE"/>
              <a:t>+ las </a:t>
            </a:r>
            <a:r>
              <a:rPr lang="de-DE">
                <a:solidFill>
                  <a:prstClr val="black"/>
                </a:solidFill>
                <a:sym typeface="WP IconicSymbolsA" panose="05010101010101010101" pitchFamily="2" charset="2"/>
              </a:rPr>
              <a:t></a:t>
            </a:r>
            <a:r>
              <a:rPr lang="de-DE"/>
              <a:t> Maria las das Buch </a:t>
            </a:r>
          </a:p>
          <a:p>
            <a:pPr>
              <a:spcBef>
                <a:spcPts val="600"/>
              </a:spcBef>
            </a:pPr>
            <a:r>
              <a:rPr lang="de-DE"/>
              <a:t>		(</a:t>
            </a:r>
            <a:r>
              <a:rPr lang="de-DE" sz="2200"/>
              <a:t>s.a. </a:t>
            </a:r>
            <a:r>
              <a:rPr lang="de-DE" sz="2200" i="1"/>
              <a:t>sehen, bearbeiten, küssen, reparieren, schlagen, verschlingen</a:t>
            </a:r>
            <a:r>
              <a:rPr lang="de-DE" sz="2200"/>
              <a:t>)	</a:t>
            </a:r>
            <a:endParaRPr lang="de-DE" b="1" i="1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b="1" i="1"/>
              <a:t>Ditransitive Prädikat</a:t>
            </a:r>
            <a:r>
              <a:rPr lang="de-DE" b="1"/>
              <a:t>e: 	</a:t>
            </a:r>
          </a:p>
          <a:p>
            <a:pPr>
              <a:spcBef>
                <a:spcPts val="400"/>
              </a:spcBef>
              <a:tabLst>
                <a:tab pos="400050" algn="l"/>
                <a:tab pos="457200" algn="l"/>
                <a:tab pos="1090613" algn="l"/>
              </a:tabLst>
            </a:pPr>
            <a:r>
              <a:rPr lang="de-DE">
                <a:solidFill>
                  <a:srgbClr val="FF0000"/>
                </a:solidFill>
              </a:rPr>
              <a:t>	Argument</a:t>
            </a:r>
            <a:r>
              <a:rPr lang="de-DE" baseline="-25000">
                <a:solidFill>
                  <a:srgbClr val="FF0000"/>
                </a:solidFill>
              </a:rPr>
              <a:t>1</a:t>
            </a:r>
            <a:r>
              <a:rPr lang="de-DE"/>
              <a:t> + </a:t>
            </a:r>
            <a:r>
              <a:rPr lang="de-DE">
                <a:solidFill>
                  <a:srgbClr val="00B050"/>
                </a:solidFill>
              </a:rPr>
              <a:t>Argument</a:t>
            </a:r>
            <a:r>
              <a:rPr lang="de-DE" baseline="-25000">
                <a:solidFill>
                  <a:srgbClr val="00B050"/>
                </a:solidFill>
              </a:rPr>
              <a:t>2</a:t>
            </a:r>
            <a:r>
              <a:rPr lang="de-DE"/>
              <a:t> + </a:t>
            </a:r>
            <a:r>
              <a:rPr lang="de-DE">
                <a:solidFill>
                  <a:schemeClr val="accent1"/>
                </a:solidFill>
              </a:rPr>
              <a:t>Argument</a:t>
            </a:r>
            <a:r>
              <a:rPr lang="de-DE" baseline="-25000">
                <a:solidFill>
                  <a:schemeClr val="accent1"/>
                </a:solidFill>
              </a:rPr>
              <a:t>3</a:t>
            </a:r>
            <a:r>
              <a:rPr lang="de-DE"/>
              <a:t> + Prädikat </a:t>
            </a:r>
            <a:r>
              <a:rPr lang="de-DE">
                <a:solidFill>
                  <a:prstClr val="black"/>
                </a:solidFill>
                <a:sym typeface="WP IconicSymbolsA" panose="05010101010101010101" pitchFamily="2" charset="2"/>
              </a:rPr>
              <a:t></a:t>
            </a:r>
            <a:r>
              <a:rPr lang="de-DE"/>
              <a:t> Satz</a:t>
            </a:r>
          </a:p>
          <a:p>
            <a:pPr>
              <a:spcBef>
                <a:spcPts val="1600"/>
              </a:spcBef>
            </a:pPr>
            <a:r>
              <a:rPr lang="de-DE"/>
              <a:t>(3)	 	</a:t>
            </a:r>
            <a:r>
              <a:rPr lang="de-DE">
                <a:solidFill>
                  <a:schemeClr val="accent1"/>
                </a:solidFill>
              </a:rPr>
              <a:t>er</a:t>
            </a:r>
            <a:r>
              <a:rPr lang="de-DE"/>
              <a:t> + </a:t>
            </a:r>
            <a:r>
              <a:rPr lang="de-DE">
                <a:solidFill>
                  <a:srgbClr val="00B050"/>
                </a:solidFill>
              </a:rPr>
              <a:t>ihm</a:t>
            </a:r>
            <a:r>
              <a:rPr lang="de-DE"/>
              <a:t> + </a:t>
            </a:r>
            <a:r>
              <a:rPr lang="de-DE">
                <a:solidFill>
                  <a:srgbClr val="FF0000"/>
                </a:solidFill>
              </a:rPr>
              <a:t>ein Buch</a:t>
            </a:r>
            <a:r>
              <a:rPr lang="de-DE"/>
              <a:t> + gab </a:t>
            </a:r>
            <a:r>
              <a:rPr lang="de-DE">
                <a:solidFill>
                  <a:prstClr val="black"/>
                </a:solidFill>
                <a:sym typeface="WP IconicSymbolsA" panose="05010101010101010101" pitchFamily="2" charset="2"/>
              </a:rPr>
              <a:t></a:t>
            </a:r>
            <a:r>
              <a:rPr lang="de-DE"/>
              <a:t> Er gab ihm ein Buch</a:t>
            </a:r>
          </a:p>
          <a:p>
            <a:pPr>
              <a:spcBef>
                <a:spcPts val="600"/>
              </a:spcBef>
            </a:pPr>
            <a:r>
              <a:rPr lang="de-DE" sz="2200"/>
              <a:t>		(s.a. </a:t>
            </a:r>
            <a:r>
              <a:rPr lang="de-DE" sz="2200" i="1"/>
              <a:t>zeigen, legen, stellen, zumuten, unterziehen, nachweisen</a:t>
            </a:r>
            <a:r>
              <a:rPr lang="de-DE" sz="220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969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Die Semantik von Prädikaten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lvl="0"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 b="1" i="1">
                <a:solidFill>
                  <a:prstClr val="black"/>
                </a:solidFill>
              </a:rPr>
              <a:t>Frage. </a:t>
            </a:r>
            <a:r>
              <a:rPr lang="en-US">
                <a:solidFill>
                  <a:prstClr val="black"/>
                </a:solidFill>
              </a:rPr>
              <a:t>Was ist die </a:t>
            </a:r>
            <a:r>
              <a:rPr lang="en-US" b="1" i="1">
                <a:solidFill>
                  <a:prstClr val="black"/>
                </a:solidFill>
              </a:rPr>
              <a:t>Bedeutung</a:t>
            </a:r>
            <a:r>
              <a:rPr lang="en-US">
                <a:solidFill>
                  <a:prstClr val="black"/>
                </a:solidFill>
              </a:rPr>
              <a:t> von einstelligen </a:t>
            </a:r>
            <a:r>
              <a:rPr lang="en-US" b="1" i="1">
                <a:solidFill>
                  <a:prstClr val="black"/>
                </a:solidFill>
              </a:rPr>
              <a:t>Prädikaten</a:t>
            </a:r>
            <a:r>
              <a:rPr lang="en-US">
                <a:solidFill>
                  <a:prstClr val="black"/>
                </a:solidFill>
              </a:rPr>
              <a:t>?</a:t>
            </a:r>
          </a:p>
          <a:p>
            <a:pPr>
              <a:spcBef>
                <a:spcPts val="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endParaRPr lang="en-US" i="1"/>
          </a:p>
          <a:p>
            <a:pPr>
              <a:spcBef>
                <a:spcPts val="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endParaRPr lang="en-US" i="1"/>
          </a:p>
          <a:p>
            <a:pPr>
              <a:spcBef>
                <a:spcPts val="18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 i="1"/>
              <a:t>Beispiele:</a:t>
            </a:r>
          </a:p>
          <a:p>
            <a:pPr>
              <a:spcBef>
                <a:spcPts val="12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/>
              <a:t>		Für jede beliebige Situation s gilt:</a:t>
            </a:r>
          </a:p>
          <a:p>
            <a:pPr>
              <a:spcBef>
                <a:spcPts val="12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/>
              <a:t>(1)	schlafen in s 	=	{x|x schläft in s}</a:t>
            </a:r>
          </a:p>
          <a:p>
            <a:pPr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 sz="2200"/>
              <a:t>					“die Menge der Individuen, die in s schlafen”</a:t>
            </a:r>
          </a:p>
          <a:p>
            <a:pPr>
              <a:spcBef>
                <a:spcPts val="4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/>
              <a:t>(2)	müde in s	= 	{x|x ist müde in s}</a:t>
            </a:r>
          </a:p>
          <a:p>
            <a:pPr lvl="0"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 sz="2200">
                <a:solidFill>
                  <a:prstClr val="black"/>
                </a:solidFill>
              </a:rPr>
              <a:t>					“die Menge der Individuen, die in s müde sind”</a:t>
            </a:r>
          </a:p>
          <a:p>
            <a:pPr>
              <a:spcBef>
                <a:spcPts val="4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/>
              <a:t>(3)	Arzt in s	= 	{x|x ist Arzt in s}</a:t>
            </a:r>
          </a:p>
          <a:p>
            <a:pPr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 sz="2200">
                <a:solidFill>
                  <a:prstClr val="black"/>
                </a:solidFill>
              </a:rPr>
              <a:t>					“die Menge der Ärzte in s”</a:t>
            </a:r>
          </a:p>
          <a:p>
            <a:pPr>
              <a:spcBef>
                <a:spcPts val="4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/>
              <a:t>(4)	unten in s	= 	{x|x ist unten}</a:t>
            </a:r>
          </a:p>
          <a:p>
            <a:pPr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 sz="2200">
                <a:solidFill>
                  <a:prstClr val="black"/>
                </a:solidFill>
              </a:rPr>
              <a:t>					“die Menge der Individuen, die in s unten sind”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32</a:t>
            </a:fld>
            <a:endParaRPr lang="de-DE"/>
          </a:p>
        </p:txBody>
      </p:sp>
      <p:sp>
        <p:nvSpPr>
          <p:cNvPr id="7" name="Rounded Rectangle 6"/>
          <p:cNvSpPr/>
          <p:nvPr/>
        </p:nvSpPr>
        <p:spPr>
          <a:xfrm>
            <a:off x="860612" y="1546622"/>
            <a:ext cx="7521388" cy="510778"/>
          </a:xfrm>
          <a:prstGeom prst="roundRect">
            <a:avLst/>
          </a:prstGeom>
          <a:solidFill>
            <a:schemeClr val="accent2">
              <a:lumMod val="60000"/>
              <a:lumOff val="40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de-DE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Einstellige Prädikate denotieren </a:t>
            </a:r>
            <a:r>
              <a:rPr lang="de-DE" sz="24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Mengen von Individuen</a:t>
            </a:r>
            <a:r>
              <a:rPr lang="de-DE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3327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75" y="152400"/>
            <a:ext cx="8229600" cy="672354"/>
          </a:xfrm>
        </p:spPr>
        <p:txBody>
          <a:bodyPr/>
          <a:lstStyle/>
          <a:p>
            <a:r>
              <a:rPr lang="en-US"/>
              <a:t>Einstellige Prädikate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257800"/>
          </a:xfrm>
        </p:spPr>
        <p:txBody>
          <a:bodyPr/>
          <a:lstStyle/>
          <a:p>
            <a:pPr>
              <a:spcBef>
                <a:spcPts val="1200"/>
              </a:spcBef>
              <a:tabLst>
                <a:tab pos="287338" algn="l"/>
                <a:tab pos="573088" algn="l"/>
                <a:tab pos="1090613" algn="l"/>
                <a:tab pos="2457450" algn="l"/>
                <a:tab pos="2914650" algn="l"/>
              </a:tabLst>
            </a:pPr>
            <a:r>
              <a:rPr lang="en-US"/>
              <a:t>(1)	Für jede beliebige Situation s gilt:</a:t>
            </a:r>
          </a:p>
          <a:p>
            <a:pPr>
              <a:spcBef>
                <a:spcPts val="40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/>
              <a:t>		schlafen in s 	=	{x|x schläft in s}</a:t>
            </a:r>
          </a:p>
          <a:p>
            <a:pPr lvl="0"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endParaRPr lang="en-US" b="1" i="1">
              <a:solidFill>
                <a:prstClr val="black"/>
              </a:solidFill>
            </a:endParaRPr>
          </a:p>
          <a:p>
            <a:pPr lvl="0"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 b="1" i="1">
                <a:solidFill>
                  <a:prstClr val="black"/>
                </a:solidFill>
              </a:rPr>
              <a:t>Frage</a:t>
            </a:r>
            <a:r>
              <a:rPr lang="en-US">
                <a:solidFill>
                  <a:prstClr val="black"/>
                </a:solidFill>
              </a:rPr>
              <a:t>. Handelt es sich bei (1) um die Extension oder die Intension?</a:t>
            </a:r>
            <a:endParaRPr lang="en-US" b="1" i="1"/>
          </a:p>
          <a:p>
            <a:pPr lvl="0"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endParaRPr lang="en-US" b="1" i="1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 b="1">
                <a:solidFill>
                  <a:prstClr val="black"/>
                </a:solidFill>
              </a:rPr>
              <a:t>Antwort</a:t>
            </a:r>
            <a:r>
              <a:rPr lang="en-US" b="1" i="1">
                <a:solidFill>
                  <a:prstClr val="black"/>
                </a:solidFill>
              </a:rPr>
              <a:t>. </a:t>
            </a:r>
            <a:r>
              <a:rPr lang="en-US">
                <a:solidFill>
                  <a:prstClr val="black"/>
                </a:solidFill>
              </a:rPr>
              <a:t>(1) gibt die </a:t>
            </a:r>
            <a:r>
              <a:rPr lang="en-US" b="1">
                <a:solidFill>
                  <a:prstClr val="black"/>
                </a:solidFill>
              </a:rPr>
              <a:t>Extension</a:t>
            </a:r>
            <a:r>
              <a:rPr lang="en-US" b="1" i="1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eines Prädikats an. Dies kann man sich verdeutlichen, wenn man eine konkrete Situation betrachtet.</a:t>
            </a:r>
            <a:endParaRPr lang="en-US" b="1" i="1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/>
              <a:t>	</a:t>
            </a:r>
            <a:r>
              <a:rPr lang="en-US" i="1"/>
              <a:t>Situation </a:t>
            </a:r>
            <a:r>
              <a:rPr lang="en-US" b="1" i="1">
                <a:solidFill>
                  <a:srgbClr val="0066FF"/>
                </a:solidFill>
              </a:rPr>
              <a:t>s</a:t>
            </a:r>
            <a:r>
              <a:rPr lang="en-US" b="1" i="1" baseline="-25000">
                <a:solidFill>
                  <a:srgbClr val="0066FF"/>
                </a:solidFill>
              </a:rPr>
              <a:t>7</a:t>
            </a:r>
            <a:r>
              <a:rPr lang="en-US"/>
              <a:t>: ein Raum mit Anna, Hans, Maria und Peter; Anna 		und Maria lesen ein Buch, </a:t>
            </a:r>
            <a:r>
              <a:rPr lang="en-US">
                <a:solidFill>
                  <a:srgbClr val="00B050"/>
                </a:solidFill>
              </a:rPr>
              <a:t>Hans</a:t>
            </a:r>
            <a:r>
              <a:rPr lang="en-US"/>
              <a:t> und </a:t>
            </a:r>
            <a:r>
              <a:rPr lang="en-US">
                <a:solidFill>
                  <a:srgbClr val="00B050"/>
                </a:solidFill>
              </a:rPr>
              <a:t>Peter</a:t>
            </a:r>
            <a:r>
              <a:rPr lang="en-US"/>
              <a:t> schlafen.</a:t>
            </a: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/>
              <a:t>		schlafen in </a:t>
            </a:r>
            <a:r>
              <a:rPr lang="en-US" b="1" i="1">
                <a:solidFill>
                  <a:srgbClr val="0066FF"/>
                </a:solidFill>
              </a:rPr>
              <a:t>s</a:t>
            </a:r>
            <a:r>
              <a:rPr lang="en-US" b="1" i="1" baseline="-25000">
                <a:solidFill>
                  <a:srgbClr val="0066FF"/>
                </a:solidFill>
              </a:rPr>
              <a:t>7</a:t>
            </a:r>
            <a:r>
              <a:rPr lang="en-US"/>
              <a:t> 	=	{x|x schläft in </a:t>
            </a:r>
            <a:r>
              <a:rPr lang="en-US" b="1" i="1">
                <a:solidFill>
                  <a:srgbClr val="0066FF"/>
                </a:solidFill>
              </a:rPr>
              <a:t>s</a:t>
            </a:r>
            <a:r>
              <a:rPr lang="en-US" b="1" i="1" baseline="-25000">
                <a:solidFill>
                  <a:srgbClr val="0066FF"/>
                </a:solidFill>
              </a:rPr>
              <a:t>7</a:t>
            </a:r>
            <a:r>
              <a:rPr lang="en-US"/>
              <a:t>}</a:t>
            </a: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/>
              <a:t>		schlafen in </a:t>
            </a:r>
            <a:r>
              <a:rPr lang="en-US" b="1" i="1">
                <a:solidFill>
                  <a:srgbClr val="0066FF"/>
                </a:solidFill>
              </a:rPr>
              <a:t>s</a:t>
            </a:r>
            <a:r>
              <a:rPr lang="en-US" b="1" i="1" baseline="-25000">
                <a:solidFill>
                  <a:srgbClr val="0066FF"/>
                </a:solidFill>
              </a:rPr>
              <a:t>7</a:t>
            </a:r>
            <a:r>
              <a:rPr lang="en-US"/>
              <a:t> 	=	{</a:t>
            </a:r>
            <a:r>
              <a:rPr lang="en-US">
                <a:solidFill>
                  <a:srgbClr val="00B050"/>
                </a:solidFill>
              </a:rPr>
              <a:t>Hans</a:t>
            </a:r>
            <a:r>
              <a:rPr lang="en-US"/>
              <a:t>, </a:t>
            </a:r>
            <a:r>
              <a:rPr lang="en-US">
                <a:solidFill>
                  <a:srgbClr val="00B050"/>
                </a:solidFill>
              </a:rPr>
              <a:t>Peter</a:t>
            </a:r>
            <a:r>
              <a:rPr lang="en-US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03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Einstellige Prädikate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57250" algn="l"/>
                <a:tab pos="1090613" algn="l"/>
                <a:tab pos="3429000" algn="l"/>
                <a:tab pos="4114800" algn="l"/>
              </a:tabLst>
            </a:pPr>
            <a:r>
              <a:rPr lang="en-US"/>
              <a:t>Die Extension eines Prädikats ist eine </a:t>
            </a:r>
            <a:r>
              <a:rPr lang="en-US">
                <a:solidFill>
                  <a:srgbClr val="FF0000"/>
                </a:solidFill>
              </a:rPr>
              <a:t>Menge von Individuen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  <a:tabLst>
                <a:tab pos="457200" algn="l"/>
                <a:tab pos="857250" algn="l"/>
                <a:tab pos="1090613" algn="l"/>
                <a:tab pos="3429000" algn="l"/>
                <a:tab pos="4114800" algn="l"/>
              </a:tabLst>
            </a:pPr>
            <a:r>
              <a:rPr lang="en-US"/>
              <a:t>(1)		Für jede beliebige Situation s gilt:</a:t>
            </a:r>
          </a:p>
          <a:p>
            <a:pPr>
              <a:spcBef>
                <a:spcPts val="400"/>
              </a:spcBef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r>
              <a:rPr lang="en-US"/>
              <a:t>		schlafen in s 	=	</a:t>
            </a:r>
            <a:r>
              <a:rPr lang="en-US">
                <a:solidFill>
                  <a:srgbClr val="FF0000"/>
                </a:solidFill>
              </a:rPr>
              <a:t>{x|x schläft in s}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r>
              <a:rPr lang="en-US"/>
              <a:t>WH: Die Extension eines Satzes ist ein </a:t>
            </a:r>
            <a:r>
              <a:rPr lang="en-US">
                <a:solidFill>
                  <a:srgbClr val="00B050"/>
                </a:solidFill>
              </a:rPr>
              <a:t>Wahrheitswert</a:t>
            </a:r>
            <a:r>
              <a:rPr lang="en-US"/>
              <a:t>:</a:t>
            </a:r>
            <a:endParaRPr lang="en-US" b="1" i="1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r>
              <a:rPr lang="en-US"/>
              <a:t>(2)		Für jede beliebige Situation s gilt:</a:t>
            </a:r>
          </a:p>
          <a:p>
            <a:pPr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r>
              <a:rPr lang="en-US"/>
              <a:t> 		Hans schläft  	=	</a:t>
            </a:r>
            <a:r>
              <a:rPr lang="en-US">
                <a:solidFill>
                  <a:srgbClr val="00B050"/>
                </a:solidFill>
              </a:rPr>
              <a:t>1</a:t>
            </a:r>
            <a:r>
              <a:rPr lang="en-US"/>
              <a:t>   in s gdw. Hans in s schläft</a:t>
            </a:r>
          </a:p>
          <a:p>
            <a:pPr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endParaRPr lang="en-US" b="1" i="1"/>
          </a:p>
          <a:p>
            <a:pPr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endParaRPr lang="en-US" b="1" i="1"/>
          </a:p>
          <a:p>
            <a:pPr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endParaRPr lang="en-US" b="1" i="1"/>
          </a:p>
          <a:p>
            <a:pPr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r>
              <a:rPr lang="en-US"/>
              <a:t>Namen wie </a:t>
            </a:r>
            <a:r>
              <a:rPr lang="en-US" i="1"/>
              <a:t>Hans</a:t>
            </a:r>
            <a:r>
              <a:rPr lang="en-US"/>
              <a:t> haben ein </a:t>
            </a:r>
            <a:r>
              <a:rPr lang="en-US" b="1">
                <a:solidFill>
                  <a:srgbClr val="0066FF"/>
                </a:solidFill>
              </a:rPr>
              <a:t>Individuum</a:t>
            </a:r>
            <a:r>
              <a:rPr lang="en-US"/>
              <a:t> als Extension:</a:t>
            </a:r>
          </a:p>
          <a:p>
            <a:pPr>
              <a:spcBef>
                <a:spcPts val="1200"/>
              </a:spcBef>
              <a:tabLst>
                <a:tab pos="457200" algn="l"/>
                <a:tab pos="857250" algn="l"/>
                <a:tab pos="1090613" algn="l"/>
                <a:tab pos="2857500" algn="l"/>
                <a:tab pos="3429000" algn="l"/>
                <a:tab pos="4114800" algn="l"/>
              </a:tabLst>
            </a:pPr>
            <a:r>
              <a:rPr lang="en-US"/>
              <a:t>(3)		Hans	=	das </a:t>
            </a:r>
            <a:r>
              <a:rPr lang="en-US">
                <a:solidFill>
                  <a:srgbClr val="0066FF"/>
                </a:solidFill>
              </a:rPr>
              <a:t>Individuum</a:t>
            </a:r>
            <a:r>
              <a:rPr lang="en-US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/>
              <a:t>mit Namen “Hans”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8" name="Rounded Rectangle 7"/>
          <p:cNvSpPr/>
          <p:nvPr/>
        </p:nvSpPr>
        <p:spPr>
          <a:xfrm>
            <a:off x="475202" y="3999415"/>
            <a:ext cx="8211598" cy="1029785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marL="228600" algn="ctr">
              <a:spcBef>
                <a:spcPts val="600"/>
              </a:spcBef>
              <a:tabLst>
                <a:tab pos="403225" algn="l"/>
              </a:tabLst>
            </a:pPr>
            <a:r>
              <a:rPr lang="en-US" sz="24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Extension von Sätzen </a:t>
            </a:r>
          </a:p>
          <a:p>
            <a:pPr marL="114300" algn="ctr">
              <a:spcBef>
                <a:spcPts val="600"/>
              </a:spcBef>
              <a:tabLst>
                <a:tab pos="285750" algn="l"/>
              </a:tabLst>
            </a:pP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Für jeden Satz </a:t>
            </a:r>
            <a:r>
              <a:rPr lang="el-GR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und jede Situation </a:t>
            </a:r>
            <a:r>
              <a:rPr lang="de-AT" sz="2400">
                <a:solidFill>
                  <a:schemeClr val="tx1"/>
                </a:solidFill>
              </a:rPr>
              <a:t>s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gilt: 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</a:t>
            </a:r>
            <a:r>
              <a:rPr lang="el-GR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Σ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 = 1 in </a:t>
            </a:r>
            <a:r>
              <a:rPr lang="de-AT" sz="2400">
                <a:solidFill>
                  <a:schemeClr val="tx1"/>
                </a:solidFill>
              </a:rPr>
              <a:t>s</a:t>
            </a:r>
            <a:r>
              <a:rPr lang="en-US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 gdw.  </a:t>
            </a:r>
            <a:r>
              <a:rPr lang="el-GR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Σ</a:t>
            </a:r>
            <a:r>
              <a:rPr lang="de-AT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P MathA" panose="05010101010101010101" pitchFamily="2" charset="2"/>
              </a:rPr>
              <a:t> in </a:t>
            </a:r>
            <a:r>
              <a:rPr lang="de-AT" sz="2400">
                <a:solidFill>
                  <a:schemeClr val="tx1"/>
                </a:solidFill>
              </a:rPr>
              <a:t>s</a:t>
            </a:r>
            <a:endParaRPr lang="de-DE" sz="2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317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Einstellige Prädikate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57250" algn="l"/>
                <a:tab pos="1090613" algn="l"/>
                <a:tab pos="3429000" algn="l"/>
                <a:tab pos="4114800" algn="l"/>
              </a:tabLst>
            </a:pPr>
            <a:r>
              <a:rPr lang="en-US"/>
              <a:t>Die Extension eines Satzes ist ein </a:t>
            </a:r>
            <a:r>
              <a:rPr lang="en-US">
                <a:solidFill>
                  <a:srgbClr val="339966"/>
                </a:solidFill>
              </a:rPr>
              <a:t>Wahrheitswert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  <a:tabLst>
                <a:tab pos="457200" algn="l"/>
                <a:tab pos="857250" algn="l"/>
                <a:tab pos="1090613" algn="l"/>
                <a:tab pos="3429000" algn="l"/>
                <a:tab pos="4114800" algn="l"/>
              </a:tabLst>
            </a:pPr>
            <a:r>
              <a:rPr lang="en-US"/>
              <a:t>(1)		Für jede beliebige Situaion s gilt:</a:t>
            </a:r>
          </a:p>
          <a:p>
            <a:pPr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 		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schläft</a:t>
            </a:r>
            <a:r>
              <a:rPr lang="en-US"/>
              <a:t> 		=	</a:t>
            </a:r>
            <a:r>
              <a:rPr lang="en-US">
                <a:solidFill>
                  <a:srgbClr val="00B050"/>
                </a:solidFill>
              </a:rPr>
              <a:t>1</a:t>
            </a:r>
            <a:r>
              <a:rPr lang="en-US"/>
              <a:t>   in s gdw. Hans in s schläft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>
                <a:solidFill>
                  <a:prstClr val="black"/>
                </a:solidFill>
              </a:rPr>
              <a:t>Die </a:t>
            </a:r>
            <a:r>
              <a:rPr lang="en-US">
                <a:solidFill>
                  <a:srgbClr val="FF0000"/>
                </a:solidFill>
              </a:rPr>
              <a:t>Prädikatsbedeutung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sz="2200">
                <a:solidFill>
                  <a:prstClr val="black"/>
                </a:solidFill>
              </a:rPr>
              <a:t>(Extension) </a:t>
            </a:r>
            <a:r>
              <a:rPr lang="en-US">
                <a:solidFill>
                  <a:prstClr val="black"/>
                </a:solidFill>
              </a:rPr>
              <a:t>wird mit der </a:t>
            </a:r>
            <a:r>
              <a:rPr lang="en-US">
                <a:solidFill>
                  <a:srgbClr val="0066FF"/>
                </a:solidFill>
              </a:rPr>
              <a:t>Subjektsbedeutung</a:t>
            </a:r>
            <a:r>
              <a:rPr lang="en-US" b="1" i="1"/>
              <a:t> </a:t>
            </a:r>
            <a:r>
              <a:rPr lang="en-US"/>
              <a:t>kombiniert.</a:t>
            </a:r>
            <a:r>
              <a:rPr lang="en-US">
                <a:solidFill>
                  <a:prstClr val="black"/>
                </a:solidFill>
              </a:rPr>
              <a:t>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>
                <a:solidFill>
                  <a:prstClr val="black"/>
                </a:solidFill>
              </a:rPr>
              <a:t>Das Resultat ist die </a:t>
            </a:r>
            <a:r>
              <a:rPr lang="en-US">
                <a:solidFill>
                  <a:srgbClr val="339966"/>
                </a:solidFill>
              </a:rPr>
              <a:t>Satzbedeutung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sz="2200">
                <a:solidFill>
                  <a:prstClr val="black"/>
                </a:solidFill>
              </a:rPr>
              <a:t>(Extension)</a:t>
            </a:r>
            <a:r>
              <a:rPr lang="en-US">
                <a:solidFill>
                  <a:prstClr val="black"/>
                </a:solidFill>
              </a:rPr>
              <a:t>:</a:t>
            </a:r>
          </a:p>
          <a:p>
            <a:pPr>
              <a:spcBef>
                <a:spcPts val="12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/>
              <a:t>(2)		Für jede beliebige Situation s:</a:t>
            </a:r>
          </a:p>
          <a:p>
            <a:pPr>
              <a:spcBef>
                <a:spcPts val="4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	 	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schläft</a:t>
            </a:r>
            <a:r>
              <a:rPr lang="en-US"/>
              <a:t>		=	1 in s 	gdw.	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 </a:t>
            </a:r>
            <a:r>
              <a:rPr lang="en-US">
                <a:solidFill>
                  <a:srgbClr val="FF0000"/>
                </a:solidFill>
              </a:rPr>
              <a:t>schlafen</a:t>
            </a:r>
            <a:r>
              <a:rPr lang="en-US"/>
              <a:t> in 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Die Prädikatsbedeutung ist eine Menge von Individuen, daher:</a:t>
            </a:r>
          </a:p>
          <a:p>
            <a:pPr>
              <a:spcBef>
                <a:spcPts val="12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(3)		Für jede beliebige Situation s:</a:t>
            </a:r>
          </a:p>
          <a:p>
            <a:pPr>
              <a:spcBef>
                <a:spcPts val="4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	 	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schläft</a:t>
            </a:r>
            <a:r>
              <a:rPr lang="en-US"/>
              <a:t>		=	1 in s 	gdw.	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 </a:t>
            </a:r>
            <a:r>
              <a:rPr lang="en-US">
                <a:solidFill>
                  <a:srgbClr val="FF0000"/>
                </a:solidFill>
              </a:rPr>
              <a:t>{x|x schläft in s}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910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69640-B517-73E0-23D9-DF936EE6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WH: Das Semantische Modell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E9159-B969-83CF-9067-E5A9A920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Zur Erinnerung: Aufgabe ist es, die </a:t>
            </a:r>
            <a:r>
              <a:rPr lang="en-US">
                <a:solidFill>
                  <a:srgbClr val="FF0000"/>
                </a:solidFill>
              </a:rPr>
              <a:t>natürlichsprachigen Ausdrücke</a:t>
            </a:r>
            <a:r>
              <a:rPr lang="en-US"/>
              <a:t> in eine </a:t>
            </a:r>
            <a:r>
              <a:rPr lang="en-US">
                <a:solidFill>
                  <a:srgbClr val="00B050"/>
                </a:solidFill>
              </a:rPr>
              <a:t>formale Sprache </a:t>
            </a:r>
            <a:r>
              <a:rPr lang="en-US"/>
              <a:t>(Logik oder Mengenlehre) zu übersetzen.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Diese Ausdrücke erhalten dann eine Interpretation.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Diese Interpretation ergibt die Bedeutung des Ausdrucks.</a:t>
            </a:r>
          </a:p>
          <a:p>
            <a:pPr>
              <a:spcBef>
                <a:spcPts val="12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(1)	Für jede beliebige Situation s:</a:t>
            </a:r>
          </a:p>
          <a:p>
            <a:pPr>
              <a:spcBef>
                <a:spcPts val="4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/>
              <a:t> 	Hans schläft		=	1 in s 	gdw.	Hans  {x|x schläft in s}</a:t>
            </a:r>
          </a:p>
          <a:p>
            <a:pPr>
              <a:spcBef>
                <a:spcPts val="1200"/>
              </a:spcBef>
              <a:tabLst>
                <a:tab pos="457200" algn="l"/>
                <a:tab pos="860425" algn="l"/>
                <a:tab pos="1090613" algn="l"/>
                <a:tab pos="2687638" algn="l"/>
                <a:tab pos="2914650" algn="l"/>
                <a:tab pos="3027363" algn="l"/>
                <a:tab pos="3486150" algn="l"/>
                <a:tab pos="3830638" algn="l"/>
                <a:tab pos="4286250" algn="l"/>
                <a:tab pos="4972050" algn="l"/>
              </a:tabLst>
            </a:pPr>
            <a:r>
              <a:rPr lang="en-US">
                <a:solidFill>
                  <a:srgbClr val="FF0000"/>
                </a:solidFill>
              </a:rPr>
              <a:t>    Natürliche Sprache 							</a:t>
            </a:r>
            <a:r>
              <a:rPr lang="en-US">
                <a:solidFill>
                  <a:srgbClr val="00B050"/>
                </a:solidFill>
              </a:rPr>
              <a:t>    Formale Sprache 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	</a:t>
            </a:r>
            <a:r>
              <a:rPr lang="en-US"/>
              <a:t>(Objektsprache)</a:t>
            </a:r>
          </a:p>
          <a:p>
            <a:r>
              <a:rPr lang="de-DE"/>
              <a:t>	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Sehen wir uns nun ein Beispiel an…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734BF-1EF2-448C-D8FA-B48D548C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6538C-5FE9-B42A-6EBB-5CBDEB7D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36</a:t>
            </a:fld>
            <a:endParaRPr lang="de-DE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78E4A36A-1957-26D9-760D-3C50B52E5BA3}"/>
              </a:ext>
            </a:extLst>
          </p:cNvPr>
          <p:cNvSpPr/>
          <p:nvPr/>
        </p:nvSpPr>
        <p:spPr>
          <a:xfrm rot="16200000">
            <a:off x="1758442" y="3386036"/>
            <a:ext cx="179794" cy="1484922"/>
          </a:xfrm>
          <a:prstGeom prst="leftBrace">
            <a:avLst>
              <a:gd name="adj1" fmla="val 34261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83B7CE94-7685-E4EF-9CA2-19BB4B8D43C4}"/>
              </a:ext>
            </a:extLst>
          </p:cNvPr>
          <p:cNvSpPr/>
          <p:nvPr/>
        </p:nvSpPr>
        <p:spPr>
          <a:xfrm rot="16200000">
            <a:off x="6853429" y="2673479"/>
            <a:ext cx="163449" cy="2893692"/>
          </a:xfrm>
          <a:prstGeom prst="leftBrace">
            <a:avLst>
              <a:gd name="adj1" fmla="val 34261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06304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Einstellige Prädikate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2971800" algn="l"/>
                <a:tab pos="3486150" algn="l"/>
              </a:tabLst>
            </a:pPr>
            <a:r>
              <a:rPr lang="en-US"/>
              <a:t>Berechnung der Satzextension:</a:t>
            </a:r>
          </a:p>
          <a:p>
            <a:pPr>
              <a:spcBef>
                <a:spcPts val="12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	</a:t>
            </a:r>
            <a:r>
              <a:rPr lang="en-US" i="1"/>
              <a:t>Situation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r>
              <a:rPr lang="en-US"/>
              <a:t>: ein Raum mit Anna, Hans, Maria und Peter; Anna 		und Maria lesen ein Buch, Hans und Peter schlafen.</a:t>
            </a:r>
          </a:p>
          <a:p>
            <a:pPr>
              <a:spcBef>
                <a:spcPts val="12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		schlafen in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r>
              <a:rPr lang="en-US"/>
              <a:t> 	=	{x|x schläft in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r>
              <a:rPr lang="en-US"/>
              <a:t>}</a:t>
            </a:r>
          </a:p>
          <a:p>
            <a:pPr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					=	{Hans, Peter}</a:t>
            </a:r>
          </a:p>
          <a:p>
            <a:pPr>
              <a:spcBef>
                <a:spcPts val="12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		lesen in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r>
              <a:rPr lang="en-US"/>
              <a:t> 	=	{x|x liest in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r>
              <a:rPr lang="en-US"/>
              <a:t>}</a:t>
            </a:r>
          </a:p>
          <a:p>
            <a:pPr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					=	{Anna, Maria}</a:t>
            </a:r>
          </a:p>
          <a:p>
            <a:pPr defTabSz="630238">
              <a:spcBef>
                <a:spcPts val="18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(1)		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schläft 	= 	</a:t>
            </a:r>
            <a:r>
              <a:rPr lang="en-US">
                <a:solidFill>
                  <a:srgbClr val="339966"/>
                </a:solidFill>
              </a:rPr>
              <a:t>1 </a:t>
            </a:r>
            <a:r>
              <a:rPr lang="en-US"/>
              <a:t>in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r>
              <a:rPr lang="en-US" b="1" i="1" baseline="-25000">
                <a:solidFill>
                  <a:srgbClr val="0066FF"/>
                </a:solidFill>
              </a:rPr>
              <a:t> </a:t>
            </a:r>
            <a:r>
              <a:rPr lang="en-US"/>
              <a:t> </a:t>
            </a:r>
          </a:p>
          <a:p>
            <a:pPr defTabSz="630238">
              <a:spcBef>
                <a:spcPts val="4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						da 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</a:t>
            </a:r>
            <a:r>
              <a: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/>
              <a:t>{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, Peter}</a:t>
            </a:r>
            <a:endParaRPr lang="en-US" baseline="-25000"/>
          </a:p>
          <a:p>
            <a:pPr defTabSz="630238">
              <a:spcBef>
                <a:spcPts val="12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/>
              <a:t>(2)	</a:t>
            </a:r>
            <a:r>
              <a:rPr lang="en-US" baseline="-25000"/>
              <a:t>	</a:t>
            </a:r>
            <a:r>
              <a:rPr lang="en-US"/>
              <a:t>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liest 	= 	</a:t>
            </a:r>
            <a:r>
              <a:rPr lang="en-US">
                <a:solidFill>
                  <a:srgbClr val="FF0000"/>
                </a:solidFill>
              </a:rPr>
              <a:t>0</a:t>
            </a:r>
            <a:r>
              <a:rPr lang="en-US">
                <a:solidFill>
                  <a:srgbClr val="339966"/>
                </a:solidFill>
              </a:rPr>
              <a:t> </a:t>
            </a:r>
            <a:r>
              <a:rPr lang="en-US"/>
              <a:t>in </a:t>
            </a:r>
            <a:r>
              <a:rPr lang="en-US" b="1" i="1"/>
              <a:t>s</a:t>
            </a:r>
            <a:r>
              <a:rPr lang="en-US" b="1" i="1" baseline="-25000"/>
              <a:t>7</a:t>
            </a:r>
            <a:endParaRPr lang="en-US" baseline="-25000"/>
          </a:p>
          <a:p>
            <a:pPr defTabSz="630238">
              <a:spcBef>
                <a:spcPts val="400"/>
              </a:spcBef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r>
              <a:rPr lang="en-US" baseline="-25000"/>
              <a:t>						</a:t>
            </a:r>
            <a:r>
              <a:rPr lang="en-US"/>
              <a:t>da </a:t>
            </a:r>
            <a:r>
              <a:rPr lang="en-US">
                <a:solidFill>
                  <a:srgbClr val="0066FF"/>
                </a:solidFill>
              </a:rPr>
              <a:t>Hans</a:t>
            </a:r>
            <a:r>
              <a:rPr lang="en-US"/>
              <a:t> 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 </a:t>
            </a:r>
            <a:r>
              <a:rPr lang="en-US"/>
              <a:t>{Anna, Maria}</a:t>
            </a:r>
          </a:p>
          <a:p>
            <a:pPr>
              <a:tabLst>
                <a:tab pos="457200" algn="l"/>
                <a:tab pos="685800" algn="l"/>
                <a:tab pos="857250" algn="l"/>
                <a:tab pos="1090613" algn="l"/>
                <a:tab pos="2800350" algn="l"/>
                <a:tab pos="3486150" algn="l"/>
                <a:tab pos="4857750" algn="l"/>
              </a:tabLst>
            </a:pPr>
            <a:endParaRPr lang="en-US">
              <a:solidFill>
                <a:prstClr val="black"/>
              </a:solidFill>
            </a:endParaRPr>
          </a:p>
          <a:p>
            <a:pPr>
              <a:tabLst>
                <a:tab pos="457200" algn="l"/>
                <a:tab pos="857250" algn="l"/>
                <a:tab pos="1090613" algn="l"/>
              </a:tabLst>
            </a:pP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035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046D0-DCC2-A958-ED42-3AEC75C69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9C91B-9712-4A85-FD9C-C052F8EB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Satzregel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7AC1F-25EA-DF7C-6510-88579B21A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Die Extension eines jeden </a:t>
            </a:r>
            <a:r>
              <a:rPr lang="de-DE" b="1"/>
              <a:t>Satzes </a:t>
            </a:r>
            <a:r>
              <a:rPr lang="de-DE"/>
              <a:t>kann systematisch</a:t>
            </a:r>
            <a:r>
              <a:rPr lang="de-DE" b="1" i="1"/>
              <a:t> </a:t>
            </a:r>
            <a:r>
              <a:rPr lang="de-DE"/>
              <a:t>aus den Extensionen der unmittelbaren Teile abgeleitet</a:t>
            </a:r>
            <a:r>
              <a:rPr lang="de-DE" b="1" i="1"/>
              <a:t> </a:t>
            </a:r>
            <a:r>
              <a:rPr lang="de-DE"/>
              <a:t>werden: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/>
              <a:t>Die Analyse folgt dem Kompositionalitätsprinzip</a:t>
            </a:r>
            <a:r>
              <a:rPr lang="de-DE" sz="2000" b="1" i="1">
                <a:solidFill>
                  <a:prstClr val="black"/>
                </a:solidFill>
              </a:rPr>
              <a:t>. </a:t>
            </a:r>
            <a:endParaRPr lang="de-DE" sz="2000">
              <a:latin typeface="ArborWin" panose="00000400000000000000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83272-15C8-C4BA-A339-A3CFB00B1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71B961-66EB-B358-2F86-14A474B3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38</a:t>
            </a:fld>
            <a:endParaRPr lang="de-DE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13CA30E-348A-76C1-F225-45CB67EBAE62}"/>
              </a:ext>
            </a:extLst>
          </p:cNvPr>
          <p:cNvSpPr/>
          <p:nvPr/>
        </p:nvSpPr>
        <p:spPr>
          <a:xfrm>
            <a:off x="1540689" y="1718965"/>
            <a:ext cx="6604987" cy="1889879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Satzregel (Extension)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jede Situation s, jedes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und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l-GR" sz="2800">
                <a:solidFill>
                  <a:schemeClr val="tx1"/>
                </a:solidFill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die Form [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TP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] hat, dann 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	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=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in 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283E7EB-AC82-6C12-B0E5-1682A4AC27CA}"/>
              </a:ext>
            </a:extLst>
          </p:cNvPr>
          <p:cNvSpPr/>
          <p:nvPr/>
        </p:nvSpPr>
        <p:spPr>
          <a:xfrm>
            <a:off x="661416" y="4591189"/>
            <a:ext cx="8101584" cy="1821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347663"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 b="1">
                <a:solidFill>
                  <a:schemeClr val="tx1"/>
                </a:solidFill>
                <a:sym typeface="WP MathA" panose="05010101010101010101" pitchFamily="2" charset="2"/>
              </a:rPr>
              <a:t>Kompositionalitätsprinzip</a:t>
            </a:r>
            <a:r>
              <a:rPr lang="de-DE" sz="2000" b="1" i="1">
                <a:solidFill>
                  <a:schemeClr val="tx1"/>
                </a:solidFill>
                <a:sym typeface="WP MathA" panose="05010101010101010101" pitchFamily="2" charset="2"/>
              </a:rPr>
              <a:t> </a:t>
            </a:r>
            <a:r>
              <a:rPr lang="de-DE">
                <a:solidFill>
                  <a:schemeClr val="tx1"/>
                </a:solidFill>
                <a:sym typeface="WP MathA" panose="05010101010101010101" pitchFamily="2" charset="2"/>
              </a:rPr>
              <a:t>(Gottlob Frege, 1848 - 1925)</a:t>
            </a:r>
            <a:endParaRPr lang="de-DE" b="1" i="1">
              <a:solidFill>
                <a:schemeClr val="tx1"/>
              </a:solidFill>
              <a:sym typeface="WP MathA" panose="05010101010101010101" pitchFamily="2" charset="2"/>
            </a:endParaRPr>
          </a:p>
          <a:p>
            <a:pPr marL="347663">
              <a:spcBef>
                <a:spcPts val="200"/>
              </a:spcBef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Die Bedeutung eines jeden komplexen Ausdrucks folgt aus </a:t>
            </a:r>
          </a:p>
          <a:p>
            <a:pPr marL="347663">
              <a:spcBef>
                <a:spcPts val="200"/>
              </a:spcBef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	(i)		den Bedeutungen seiner Teile und </a:t>
            </a:r>
          </a:p>
          <a:p>
            <a:pPr marL="347663">
              <a:spcBef>
                <a:spcPts val="200"/>
              </a:spcBef>
              <a:tabLst>
                <a:tab pos="342900" algn="l"/>
                <a:tab pos="627063" algn="l"/>
                <a:tab pos="804863" algn="l"/>
                <a:tab pos="1030288" algn="l"/>
                <a:tab pos="1317625" algn="l"/>
                <a:tab pos="1541463" algn="l"/>
                <a:tab pos="1774825" algn="l"/>
                <a:tab pos="2401888" algn="l"/>
                <a:tab pos="2913063" algn="l"/>
                <a:tab pos="3200400" algn="l"/>
                <a:tab pos="3541713" algn="l"/>
                <a:tab pos="4230688" algn="l"/>
              </a:tabLst>
            </a:pP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	(ii)		der Art deren Verbindung. 		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140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AF7F8-E485-95AD-2F4E-8E0C5C9DC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C9D73-5D82-36C1-3F07-2E6D7B9D3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Beispielderivation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A18A7-696B-DAF2-92A6-3CA080539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 b="1"/>
              <a:t>Aufgabe</a:t>
            </a:r>
            <a:r>
              <a:rPr lang="de-DE"/>
              <a:t>: Beweise (zeige formal), dass (1) in einer Situations genau dann wahr ist, wenn Hans ein Element der Menge der Schläfer in dieser Situation ist.</a:t>
            </a:r>
          </a:p>
          <a:p>
            <a:pPr>
              <a:spcBef>
                <a:spcPts val="1200"/>
              </a:spcBef>
            </a:pPr>
            <a:r>
              <a:rPr lang="en-US"/>
              <a:t>(1)		Hans schläft</a:t>
            </a:r>
          </a:p>
          <a:p>
            <a:pPr>
              <a:spcBef>
                <a:spcPts val="400"/>
              </a:spcBef>
            </a:pPr>
            <a:r>
              <a:rPr lang="en-US"/>
              <a:t>(2)		Satzregel. </a:t>
            </a:r>
            <a:r>
              <a:rPr lang="en-US">
                <a:solidFill>
                  <a:prstClr val="black"/>
                </a:solidFill>
              </a:rPr>
              <a:t>Für jede Situation s, jedes </a:t>
            </a:r>
            <a:r>
              <a:rPr lang="el-GR">
                <a:solidFill>
                  <a:prstClr val="black"/>
                </a:solidFill>
              </a:rPr>
              <a:t>α</a:t>
            </a:r>
            <a:r>
              <a:rPr lang="en-US">
                <a:solidFill>
                  <a:prstClr val="black"/>
                </a:solidFill>
              </a:rPr>
              <a:t>, 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>
                <a:solidFill>
                  <a:prstClr val="black"/>
                </a:solidFill>
              </a:rPr>
              <a:t> und 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l-GR" sz="2800">
                <a:ea typeface="Segoe UI Symbol" panose="020B0502040204020203" pitchFamily="34" charset="0"/>
              </a:rPr>
              <a:t> </a:t>
            </a:r>
            <a:r>
              <a:rPr lang="en-US">
                <a:solidFill>
                  <a:prstClr val="black"/>
                </a:solidFill>
              </a:rPr>
              <a:t>gilt:  </a:t>
            </a:r>
            <a:br>
              <a:rPr lang="en-US">
                <a:solidFill>
                  <a:prstClr val="black"/>
                </a:solidFill>
              </a:rPr>
            </a:br>
            <a:r>
              <a:rPr lang="en-US">
                <a:solidFill>
                  <a:prstClr val="black"/>
                </a:solidFill>
              </a:rPr>
              <a:t>		Wenn </a:t>
            </a:r>
            <a:r>
              <a:rPr lang="el-GR">
                <a:solidFill>
                  <a:prstClr val="black"/>
                </a:solidFill>
              </a:rPr>
              <a:t>α </a:t>
            </a:r>
            <a:r>
              <a:rPr lang="en-US">
                <a:solidFill>
                  <a:prstClr val="black"/>
                </a:solidFill>
              </a:rPr>
              <a:t>die Form [</a:t>
            </a:r>
            <a:r>
              <a:rPr lang="en-US" baseline="-25000">
                <a:solidFill>
                  <a:prstClr val="black"/>
                </a:solidFill>
              </a:rPr>
              <a:t>TP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n-US">
                <a:solidFill>
                  <a:prstClr val="black"/>
                </a:solidFill>
              </a:rPr>
              <a:t>] hat, dann </a:t>
            </a:r>
            <a:r>
              <a:rPr lang="el-GR">
                <a:solidFill>
                  <a:prstClr val="black"/>
                </a:solidFill>
              </a:rPr>
              <a:t>α</a:t>
            </a:r>
            <a:r>
              <a:rPr lang="en-US">
                <a:solidFill>
                  <a:prstClr val="black"/>
                </a:solidFill>
              </a:rPr>
              <a:t> = </a:t>
            </a:r>
            <a:r>
              <a:rPr lang="en-US"/>
              <a:t></a:t>
            </a:r>
            <a:r>
              <a:rPr lang="el-GR"/>
              <a:t>β </a:t>
            </a:r>
            <a:r>
              <a:rPr lang="en-US"/>
              <a:t>  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n-US"/>
              <a:t> in s</a:t>
            </a:r>
          </a:p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/>
              <a:t>Semantische Derivation:</a:t>
            </a:r>
          </a:p>
          <a:p>
            <a:pPr>
              <a:spcBef>
                <a:spcPts val="1200"/>
              </a:spcBef>
            </a:pPr>
            <a:r>
              <a:rPr lang="en-US"/>
              <a:t>(3)		Für jede Situation s gilt: </a:t>
            </a:r>
          </a:p>
          <a:p>
            <a:pPr>
              <a:spcBef>
                <a:spcPts val="400"/>
              </a:spcBef>
            </a:pPr>
            <a:r>
              <a:rPr lang="en-US"/>
              <a:t>		a.	Hans schläft </a:t>
            </a:r>
            <a:r>
              <a:rPr lang="de-DE"/>
              <a:t>=  1 in s gdw </a:t>
            </a:r>
            <a:r>
              <a:rPr lang="en-US"/>
              <a:t>Hans  schlafen in s</a:t>
            </a:r>
          </a:p>
          <a:p>
            <a:pPr algn="r"/>
            <a:r>
              <a:rPr lang="en-US"/>
              <a:t>(Anwendung der Satzregel)</a:t>
            </a:r>
          </a:p>
          <a:p>
            <a:pPr>
              <a:spcBef>
                <a:spcPts val="600"/>
              </a:spcBef>
            </a:pPr>
            <a:r>
              <a:rPr lang="en-US"/>
              <a:t>		b.	Hans schläft </a:t>
            </a:r>
            <a:r>
              <a:rPr lang="de-DE"/>
              <a:t>=  1 in s gdw </a:t>
            </a:r>
            <a:r>
              <a:rPr lang="en-US"/>
              <a:t>Hans  {x|x schläft in s} </a:t>
            </a:r>
          </a:p>
          <a:p>
            <a:pPr>
              <a:spcBef>
                <a:spcPts val="400"/>
              </a:spcBef>
            </a:pPr>
            <a:r>
              <a:rPr lang="en-US"/>
              <a:t>		QED </a:t>
            </a:r>
            <a:r>
              <a:rPr lang="en-US" sz="2000"/>
              <a:t>(</a:t>
            </a:r>
            <a:r>
              <a:rPr lang="en-US" sz="2000" i="1"/>
              <a:t>quod erat demonstrandum </a:t>
            </a:r>
            <a:r>
              <a:rPr lang="en-US" sz="2000"/>
              <a:t>– der Beweis ist erstellt)</a:t>
            </a:r>
            <a:endParaRPr lang="en-US"/>
          </a:p>
          <a:p>
            <a:pPr>
              <a:spcBef>
                <a:spcPts val="1200"/>
              </a:spcBef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7B01C-4B38-3EE2-1411-72110C628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241BE-C1BC-42A4-F78F-886DA80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788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72354"/>
          </a:xfrm>
        </p:spPr>
        <p:txBody>
          <a:bodyPr/>
          <a:lstStyle/>
          <a:p>
            <a:r>
              <a:rPr lang="en-US"/>
              <a:t>Namen</a:t>
            </a:r>
            <a:endParaRPr lang="de-D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34"/>
            <a:ext cx="8382000" cy="5269566"/>
          </a:xfrm>
        </p:spPr>
        <p:txBody>
          <a:bodyPr>
            <a:noAutofit/>
          </a:bodyPr>
          <a:lstStyle/>
          <a:p>
            <a:pPr lvl="0" defTabSz="942975">
              <a:spcBef>
                <a:spcPts val="20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>
                <a:solidFill>
                  <a:prstClr val="black"/>
                </a:solidFill>
              </a:rPr>
              <a:t>Namen</a:t>
            </a:r>
            <a:r>
              <a:rPr lang="de-DE" sz="2400" b="1" i="1" noProof="0">
                <a:solidFill>
                  <a:prstClr val="black"/>
                </a:solidFill>
              </a:rPr>
              <a:t> </a:t>
            </a:r>
            <a:r>
              <a:rPr lang="de-DE" dirty="0"/>
              <a:t>referieren</a:t>
            </a:r>
            <a:r>
              <a:rPr lang="de-DE" sz="2400" noProof="0" dirty="0">
                <a:solidFill>
                  <a:prstClr val="black"/>
                </a:solidFill>
              </a:rPr>
              <a:t> auf die Trägerin/den Träger </a:t>
            </a:r>
            <a:r>
              <a:rPr lang="de-DE" sz="2400" noProof="0">
                <a:solidFill>
                  <a:prstClr val="black"/>
                </a:solidFill>
              </a:rPr>
              <a:t>des Namens:</a:t>
            </a:r>
          </a:p>
          <a:p>
            <a:pPr lvl="0" defTabSz="942975">
              <a:spcBef>
                <a:spcPts val="20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b="1" i="1" noProof="0" dirty="0">
                <a:solidFill>
                  <a:prstClr val="black"/>
                </a:solidFill>
              </a:rPr>
              <a:t>	</a:t>
            </a:r>
            <a:endParaRPr lang="de-DE" sz="2400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>
                <a:solidFill>
                  <a:prstClr val="black"/>
                </a:solidFill>
              </a:rPr>
              <a:t>(</a:t>
            </a:r>
            <a:r>
              <a:rPr lang="de-DE" sz="2400" noProof="0" dirty="0">
                <a:solidFill>
                  <a:prstClr val="black"/>
                </a:solidFill>
              </a:rPr>
              <a:t>1)	a.		Ada Lovelace		=	</a:t>
            </a: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 sz="2400" noProof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 sz="2400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 dirty="0">
                <a:solidFill>
                  <a:prstClr val="black"/>
                </a:solidFill>
              </a:rPr>
              <a:t>	b.		Ludwig XIV  		=	König von </a:t>
            </a:r>
            <a:r>
              <a:rPr lang="de-DE" sz="2400" noProof="0">
                <a:solidFill>
                  <a:prstClr val="black"/>
                </a:solidFill>
              </a:rPr>
              <a:t>Frankreich 1643 - 1715</a:t>
            </a:r>
            <a:endParaRPr lang="de-DE" sz="2400" noProof="0" dirty="0">
              <a:solidFill>
                <a:prstClr val="black"/>
              </a:solidFill>
            </a:endParaRPr>
          </a:p>
          <a:p>
            <a:pPr lvl="0" defTabSz="942975">
              <a:spcBef>
                <a:spcPts val="12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 dirty="0">
                <a:solidFill>
                  <a:prstClr val="black"/>
                </a:solidFill>
              </a:rPr>
              <a:t>	c.		Antananarivo 		=	die Hauptstadt Madagaskars</a:t>
            </a:r>
          </a:p>
          <a:p>
            <a:pPr lvl="0" defTabSz="942975">
              <a:spcBef>
                <a:spcPts val="12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 dirty="0">
                <a:solidFill>
                  <a:prstClr val="black"/>
                </a:solidFill>
              </a:rPr>
              <a:t>	d.	 	die Niederlande </a:t>
            </a:r>
            <a:r>
              <a:rPr lang="de-DE" sz="2400" noProof="0">
                <a:solidFill>
                  <a:prstClr val="black"/>
                </a:solidFill>
              </a:rPr>
              <a:t>	=</a:t>
            </a:r>
            <a:r>
              <a:rPr lang="de-DE" sz="2400" noProof="0" dirty="0">
                <a:solidFill>
                  <a:prstClr val="black"/>
                </a:solidFill>
              </a:rPr>
              <a:t>	Land im nördlichen Westeuropa</a:t>
            </a:r>
          </a:p>
          <a:p>
            <a:pPr lvl="0" defTabSz="942975">
              <a:spcBef>
                <a:spcPts val="12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 dirty="0">
                <a:solidFill>
                  <a:prstClr val="black"/>
                </a:solidFill>
              </a:rPr>
              <a:t>	e.	 	die Zahl Pi 		=	3,1415982....</a:t>
            </a:r>
          </a:p>
          <a:p>
            <a:pPr lvl="0" defTabSz="942975">
              <a:spcBef>
                <a:spcPts val="1200"/>
              </a:spcBef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r>
              <a:rPr lang="de-DE" sz="2400" noProof="0" dirty="0">
                <a:solidFill>
                  <a:prstClr val="black"/>
                </a:solidFill>
              </a:rPr>
              <a:t>	f.	 	der 2. Weltkrieg </a:t>
            </a:r>
            <a:r>
              <a:rPr lang="de-DE" sz="2400" noProof="0">
                <a:solidFill>
                  <a:prstClr val="black"/>
                </a:solidFill>
              </a:rPr>
              <a:t>	=</a:t>
            </a:r>
            <a:r>
              <a:rPr lang="de-DE" sz="2400" noProof="0" dirty="0">
                <a:solidFill>
                  <a:prstClr val="black"/>
                </a:solidFill>
              </a:rPr>
              <a:t>	militärischer Konflikt, 1939 – 1945</a:t>
            </a:r>
          </a:p>
          <a:p>
            <a:pPr defTabSz="942975">
              <a:tabLst>
                <a:tab pos="457200" algn="l"/>
                <a:tab pos="747713" algn="l"/>
                <a:tab pos="860425" algn="l"/>
                <a:tab pos="1090613" algn="l"/>
                <a:tab pos="2976563" algn="l"/>
                <a:tab pos="3370263" algn="l"/>
                <a:tab pos="3890963" algn="l"/>
              </a:tabLst>
            </a:pPr>
            <a:endParaRPr lang="de-DE" sz="2400" noProof="0" dirty="0"/>
          </a:p>
        </p:txBody>
      </p:sp>
      <p:pic>
        <p:nvPicPr>
          <p:cNvPr id="9" name="Picture 8" descr="The Digital Teacher: Ada Lovelace Day in Education: Girl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196" y="1600200"/>
            <a:ext cx="2248404" cy="1349042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Abgerundetes Rechteck 7">
            <a:extLst>
              <a:ext uri="{FF2B5EF4-FFF2-40B4-BE49-F238E27FC236}">
                <a16:creationId xmlns:a16="http://schemas.microsoft.com/office/drawing/2014/main" id="{C170092A-F43C-10AF-7C71-8E8A239B64D5}"/>
              </a:ext>
            </a:extLst>
          </p:cNvPr>
          <p:cNvSpPr>
            <a:spLocks/>
          </p:cNvSpPr>
          <p:nvPr/>
        </p:nvSpPr>
        <p:spPr>
          <a:xfrm>
            <a:off x="381000" y="5791200"/>
            <a:ext cx="8458200" cy="510778"/>
          </a:xfrm>
          <a:prstGeom prst="roundRect">
            <a:avLst/>
          </a:prstGeom>
          <a:solidFill>
            <a:srgbClr val="FABE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defTabSz="998538"/>
            <a:r>
              <a:rPr lang="de-DE" sz="2400">
                <a:solidFill>
                  <a:schemeClr val="tx1"/>
                </a:solidFill>
              </a:rPr>
              <a:t>Für alle Namen </a:t>
            </a:r>
            <a:r>
              <a:rPr lang="el-GR" sz="2400">
                <a:solidFill>
                  <a:schemeClr val="tx1"/>
                </a:solidFill>
              </a:rPr>
              <a:t>α</a:t>
            </a:r>
            <a:r>
              <a:rPr lang="en-US" sz="2400">
                <a:solidFill>
                  <a:schemeClr val="tx1"/>
                </a:solidFill>
              </a:rPr>
              <a:t> gilt</a:t>
            </a:r>
            <a:r>
              <a:rPr lang="de-DE" sz="2400">
                <a:solidFill>
                  <a:schemeClr val="tx1"/>
                </a:solidFill>
              </a:rPr>
              <a:t>: </a:t>
            </a:r>
            <a:r>
              <a:rPr lang="de-DE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 dirty="0">
                <a:solidFill>
                  <a:schemeClr val="tx1"/>
                </a:solidFill>
              </a:rPr>
              <a:t>α</a:t>
            </a:r>
            <a:r>
              <a:rPr lang="el-GR" sz="2400" dirty="0">
                <a:solidFill>
                  <a:schemeClr val="tx1"/>
                </a:solidFill>
                <a:sym typeface="WP MathA" panose="05010101010101010101" pitchFamily="2" charset="2"/>
              </a:rPr>
              <a:t></a:t>
            </a:r>
            <a:r>
              <a:rPr lang="de-DE" sz="2400" b="1" dirty="0">
                <a:solidFill>
                  <a:schemeClr val="tx1"/>
                </a:solidFill>
              </a:rPr>
              <a:t>  </a:t>
            </a:r>
            <a:r>
              <a:rPr lang="de-DE" sz="2400" dirty="0">
                <a:solidFill>
                  <a:schemeClr val="tx1"/>
                </a:solidFill>
              </a:rPr>
              <a:t>= das Individuum mit dem Namen </a:t>
            </a:r>
            <a:r>
              <a:rPr lang="el-GR" sz="2400" dirty="0">
                <a:solidFill>
                  <a:schemeClr val="tx1"/>
                </a:solidFill>
              </a:rPr>
              <a:t>α</a:t>
            </a:r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93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Satzregel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Auch die Intension von Sätzen kann durch eine Regel berechnet werden: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/>
              <a:t>Um die Erklärungen möglichst einfach zu halten, verwenden wir (meistens, also wenn nicht unbedingt notwendig) die extensionale Version.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40</a:t>
            </a:fld>
            <a:endParaRPr lang="de-DE"/>
          </a:p>
        </p:txBody>
      </p:sp>
      <p:sp>
        <p:nvSpPr>
          <p:cNvPr id="13" name="Rounded Rectangle 12"/>
          <p:cNvSpPr/>
          <p:nvPr/>
        </p:nvSpPr>
        <p:spPr>
          <a:xfrm>
            <a:off x="609600" y="1752600"/>
            <a:ext cx="7992035" cy="1481257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Satzregel (Intension)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jede Situation s, jedes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und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l-GR" sz="2800">
                <a:solidFill>
                  <a:schemeClr val="tx1"/>
                </a:solidFill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die Form [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TP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] hat, dann 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= {s</a:t>
            </a:r>
            <a:r>
              <a:rPr lang="en-US" sz="2400">
                <a:solidFill>
                  <a:schemeClr val="tx1"/>
                </a:solidFill>
              </a:rPr>
              <a:t>|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in s}</a:t>
            </a:r>
          </a:p>
        </p:txBody>
      </p:sp>
    </p:spTree>
    <p:extLst>
      <p:ext uri="{BB962C8B-B14F-4D97-AF65-F5344CB8AC3E}">
        <p14:creationId xmlns:p14="http://schemas.microsoft.com/office/powerpoint/2010/main" val="2141489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und Semantik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573088" algn="l"/>
                <a:tab pos="747713" algn="l"/>
                <a:tab pos="1090613" algn="l"/>
              </a:tabLst>
            </a:pPr>
            <a:r>
              <a:rPr lang="de-DE" b="1">
                <a:solidFill>
                  <a:prstClr val="black"/>
                </a:solidFill>
              </a:rPr>
              <a:t>Kompositionalität</a:t>
            </a:r>
            <a:r>
              <a:rPr lang="de-DE" b="1" i="1">
                <a:solidFill>
                  <a:prstClr val="black"/>
                </a:solidFill>
              </a:rPr>
              <a:t>: </a:t>
            </a:r>
            <a:r>
              <a:rPr lang="de-DE"/>
              <a:t>Die Extension von Sätzen wird systematisch aus den Extensionen der unmittelbaren Teile abgeleitet.</a:t>
            </a:r>
          </a:p>
          <a:p>
            <a:pPr>
              <a:spcBef>
                <a:spcPts val="1200"/>
              </a:spcBef>
            </a:pPr>
            <a:r>
              <a:rPr lang="en-US">
                <a:solidFill>
                  <a:prstClr val="black"/>
                </a:solidFill>
              </a:rPr>
              <a:t>(1)		</a:t>
            </a:r>
            <a:r>
              <a:rPr lang="en-US"/>
              <a:t>Subjekt Prädikat</a:t>
            </a:r>
            <a:r>
              <a:rPr lang="en-US" baseline="-25000"/>
              <a:t>einstellig</a:t>
            </a:r>
            <a:r>
              <a:rPr lang="en-US"/>
              <a:t>   =   1 in s  gdw.</a:t>
            </a:r>
          </a:p>
          <a:p>
            <a:pPr>
              <a:spcBef>
                <a:spcPts val="0"/>
              </a:spcBef>
            </a:pPr>
            <a:r>
              <a:rPr lang="en-US"/>
              <a:t>		Subjekt  Prädikat</a:t>
            </a:r>
            <a:r>
              <a:rPr lang="en-US" baseline="-25000"/>
              <a:t>einstellig</a:t>
            </a:r>
            <a:r>
              <a:rPr lang="en-US"/>
              <a:t> in 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Die </a:t>
            </a:r>
            <a:r>
              <a:rPr lang="de-DE" b="1"/>
              <a:t>lexikalische Bedeutung</a:t>
            </a:r>
            <a:r>
              <a:rPr lang="de-DE"/>
              <a:t> der Morpheme und die </a:t>
            </a:r>
            <a:r>
              <a:rPr lang="de-DE" b="1"/>
              <a:t>Syntax</a:t>
            </a:r>
            <a:r>
              <a:rPr lang="de-DE"/>
              <a:t> legen fest, wie die Bedeutungen miteinander kombiniert werden. </a:t>
            </a:r>
            <a:endParaRPr lang="de-DE" sz="2000"/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DE"/>
              <a:t>Schritt 1. Die </a:t>
            </a:r>
            <a:r>
              <a:rPr lang="de-DE">
                <a:solidFill>
                  <a:schemeClr val="tx2">
                    <a:lumMod val="60000"/>
                    <a:lumOff val="40000"/>
                  </a:schemeClr>
                </a:solidFill>
              </a:rPr>
              <a:t>Syntax</a:t>
            </a:r>
            <a:r>
              <a:rPr lang="de-DE"/>
              <a:t> generiert</a:t>
            </a:r>
            <a:r>
              <a:rPr lang="de-DE" b="1" i="1"/>
              <a:t> </a:t>
            </a:r>
            <a:r>
              <a:rPr lang="de-DE"/>
              <a:t>Strukturen</a:t>
            </a:r>
            <a:r>
              <a:rPr lang="de-DE" b="1" i="1"/>
              <a:t> </a:t>
            </a:r>
            <a:r>
              <a:rPr lang="de-DE"/>
              <a:t>(Bäume). </a:t>
            </a:r>
          </a:p>
          <a:p>
            <a:pPr marL="108585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/>
              <a:t>Schritt 2. Diese Bäume werden in der </a:t>
            </a:r>
            <a:r>
              <a:rPr lang="de-DE">
                <a:solidFill>
                  <a:srgbClr val="FF0000"/>
                </a:solidFill>
              </a:rPr>
              <a:t>Semantik</a:t>
            </a:r>
            <a:r>
              <a:rPr lang="de-DE"/>
              <a:t> interpretiert</a:t>
            </a:r>
            <a:r>
              <a:rPr lang="de-DE" b="1" i="1"/>
              <a:t>.</a:t>
            </a:r>
            <a:endParaRPr lang="de-DE"/>
          </a:p>
          <a:p>
            <a:pPr>
              <a:spcBef>
                <a:spcPts val="1200"/>
              </a:spcBef>
            </a:pPr>
            <a:r>
              <a:rPr lang="de-DE"/>
              <a:t>(2)</a:t>
            </a:r>
            <a:r>
              <a:rPr lang="de-DE" sz="2000"/>
              <a:t>	 (…dass)	  </a:t>
            </a:r>
            <a:r>
              <a:rPr lang="de-DE" sz="2000">
                <a:solidFill>
                  <a:srgbClr val="00B050"/>
                </a:solidFill>
              </a:rPr>
              <a:t>   </a:t>
            </a:r>
            <a:r>
              <a:rPr lang="de-DE" sz="2000">
                <a:solidFill>
                  <a:schemeClr val="tx2">
                    <a:lumMod val="60000"/>
                    <a:lumOff val="40000"/>
                  </a:schemeClr>
                </a:solidFill>
              </a:rPr>
              <a:t>       TP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altLang="en-US" sz="2000">
                <a:solidFill>
                  <a:schemeClr val="tx2">
                    <a:lumMod val="60000"/>
                    <a:lumOff val="40000"/>
                  </a:schemeClr>
                </a:solidFill>
                <a:latin typeface="ArborWin" panose="00000400000000000000" pitchFamily="2" charset="0"/>
              </a:rPr>
              <a:t>				ei</a:t>
            </a:r>
          </a:p>
          <a:p>
            <a:pPr>
              <a:spcBef>
                <a:spcPts val="0"/>
              </a:spcBef>
            </a:pPr>
            <a:r>
              <a:rPr lang="de-DE" altLang="en-US" sz="2000">
                <a:solidFill>
                  <a:schemeClr val="tx2">
                    <a:lumMod val="60000"/>
                    <a:lumOff val="40000"/>
                  </a:schemeClr>
                </a:solidFill>
                <a:latin typeface="ArborWin" panose="00000400000000000000" pitchFamily="2" charset="0"/>
              </a:rPr>
              <a:t>			          </a:t>
            </a:r>
            <a:r>
              <a:rPr lang="de-DE" sz="2000">
                <a:solidFill>
                  <a:schemeClr val="tx2">
                    <a:lumMod val="60000"/>
                    <a:lumOff val="40000"/>
                  </a:schemeClr>
                </a:solidFill>
              </a:rPr>
              <a:t>DP                      VP</a:t>
            </a:r>
            <a:endParaRPr lang="de-DE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de-DE" sz="2000">
                <a:solidFill>
                  <a:schemeClr val="tx2">
                    <a:lumMod val="60000"/>
                    <a:lumOff val="40000"/>
                  </a:schemeClr>
                </a:solidFill>
                <a:latin typeface="ArborWin" panose="00000400000000000000" pitchFamily="2" charset="0"/>
              </a:rPr>
              <a:t>		            5	    5</a:t>
            </a:r>
          </a:p>
          <a:p>
            <a:pPr>
              <a:spcBef>
                <a:spcPts val="0"/>
              </a:spcBef>
            </a:pPr>
            <a:r>
              <a:rPr lang="de-DE" sz="2000">
                <a:solidFill>
                  <a:schemeClr val="tx2">
                    <a:lumMod val="60000"/>
                    <a:lumOff val="40000"/>
                  </a:schemeClr>
                </a:solidFill>
              </a:rPr>
              <a:t>			        Hans	     schläft	</a:t>
            </a:r>
            <a:endParaRPr lang="de-DE" sz="2000">
              <a:solidFill>
                <a:schemeClr val="tx2">
                  <a:lumMod val="60000"/>
                  <a:lumOff val="40000"/>
                </a:schemeClr>
              </a:solidFill>
              <a:latin typeface="ArborWin" panose="00000400000000000000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41</a:t>
            </a:fld>
            <a:endParaRPr lang="de-DE"/>
          </a:p>
        </p:txBody>
      </p:sp>
      <p:grpSp>
        <p:nvGrpSpPr>
          <p:cNvPr id="20" name="Group 19"/>
          <p:cNvGrpSpPr/>
          <p:nvPr/>
        </p:nvGrpSpPr>
        <p:grpSpPr>
          <a:xfrm>
            <a:off x="1981200" y="4723542"/>
            <a:ext cx="76200" cy="1677258"/>
            <a:chOff x="1905000" y="4182908"/>
            <a:chExt cx="76200" cy="1844984"/>
          </a:xfrm>
        </p:grpSpPr>
        <p:sp>
          <p:nvSpPr>
            <p:cNvPr id="7" name="Left Bracket 6"/>
            <p:cNvSpPr/>
            <p:nvPr/>
          </p:nvSpPr>
          <p:spPr>
            <a:xfrm>
              <a:off x="1905000" y="4183852"/>
              <a:ext cx="45719" cy="1844040"/>
            </a:xfrm>
            <a:prstGeom prst="lef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eft Bracket 15"/>
            <p:cNvSpPr/>
            <p:nvPr/>
          </p:nvSpPr>
          <p:spPr>
            <a:xfrm>
              <a:off x="1935481" y="4182908"/>
              <a:ext cx="45719" cy="1844040"/>
            </a:xfrm>
            <a:prstGeom prst="lef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 flipH="1">
            <a:off x="4343400" y="4723542"/>
            <a:ext cx="84966" cy="1677258"/>
            <a:chOff x="1905000" y="4182908"/>
            <a:chExt cx="76200" cy="1844984"/>
          </a:xfrm>
        </p:grpSpPr>
        <p:sp>
          <p:nvSpPr>
            <p:cNvPr id="22" name="Left Bracket 21"/>
            <p:cNvSpPr/>
            <p:nvPr/>
          </p:nvSpPr>
          <p:spPr>
            <a:xfrm>
              <a:off x="1905000" y="4183852"/>
              <a:ext cx="45719" cy="1844040"/>
            </a:xfrm>
            <a:prstGeom prst="lef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ket 22"/>
            <p:cNvSpPr/>
            <p:nvPr/>
          </p:nvSpPr>
          <p:spPr>
            <a:xfrm>
              <a:off x="1935481" y="4182908"/>
              <a:ext cx="45719" cy="1844040"/>
            </a:xfrm>
            <a:prstGeom prst="lef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648200" y="5334000"/>
            <a:ext cx="464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>
                <a:solidFill>
                  <a:srgbClr val="FF0000"/>
                </a:solidFill>
                <a:sym typeface="WP MathA" panose="05010101010101010101" pitchFamily="2" charset="2"/>
              </a:rPr>
              <a:t>=  1 in s gdw </a:t>
            </a:r>
            <a:r>
              <a:rPr lang="en-US" sz="2200">
                <a:solidFill>
                  <a:srgbClr val="FF0000"/>
                </a:solidFill>
                <a:sym typeface="WP MathA" panose="05010101010101010101" pitchFamily="2" charset="2"/>
              </a:rPr>
              <a:t>Hans  schlafen in s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9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Transitive Prädikate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6141"/>
            <a:ext cx="8418755" cy="536985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Die Bedeutung von </a:t>
            </a:r>
            <a:r>
              <a:rPr lang="de-DE" b="1"/>
              <a:t>transitiven</a:t>
            </a:r>
            <a:r>
              <a:rPr lang="de-DE"/>
              <a:t> Sätzen wird in zwei Schritten abgeleitet: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 b="1"/>
              <a:t>Schritt 1</a:t>
            </a:r>
            <a:r>
              <a:rPr lang="de-DE"/>
              <a:t>. Die Verbbedeutung wird mit der Bedeutung des Objekts kombiniert 	</a:t>
            </a:r>
            <a:r>
              <a:rPr lang="de-DE">
                <a:latin typeface="Segoe UI Symbol" panose="020B0502040204020203" pitchFamily="34" charset="0"/>
                <a:ea typeface="Segoe UI Symbol" panose="020B0502040204020203" pitchFamily="34" charset="0"/>
              </a:rPr>
              <a:t>➜ </a:t>
            </a:r>
            <a:r>
              <a:rPr lang="de-DE">
                <a:solidFill>
                  <a:srgbClr val="FF0000"/>
                </a:solidFill>
              </a:rPr>
              <a:t>VP-Denotation</a:t>
            </a:r>
            <a:endParaRPr lang="de-DE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Die </a:t>
            </a:r>
            <a:r>
              <a:rPr lang="de-DE">
                <a:solidFill>
                  <a:srgbClr val="FF0000"/>
                </a:solidFill>
              </a:rPr>
              <a:t>VP-Denotation</a:t>
            </a:r>
            <a:r>
              <a:rPr lang="de-DE" b="1" i="1">
                <a:solidFill>
                  <a:srgbClr val="FF0000"/>
                </a:solidFill>
              </a:rPr>
              <a:t> </a:t>
            </a:r>
            <a:r>
              <a:rPr lang="de-DE"/>
              <a:t>ist ein einstellige Prädikat.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 b="1"/>
              <a:t>Schritt 2</a:t>
            </a:r>
            <a:r>
              <a:rPr lang="de-DE"/>
              <a:t>. Die </a:t>
            </a:r>
            <a:r>
              <a:rPr lang="de-DE">
                <a:solidFill>
                  <a:srgbClr val="FF0000"/>
                </a:solidFill>
              </a:rPr>
              <a:t>VP-Denotation</a:t>
            </a:r>
            <a:r>
              <a:rPr lang="de-DE" b="1" i="1">
                <a:solidFill>
                  <a:srgbClr val="FF0000"/>
                </a:solidFill>
              </a:rPr>
              <a:t> </a:t>
            </a:r>
            <a:r>
              <a:rPr lang="de-DE"/>
              <a:t>wird mit der Bedeutung des Subjekts kombiniert 	</a:t>
            </a:r>
            <a:r>
              <a:rPr lang="de-DE">
                <a:latin typeface="Segoe UI Symbol" panose="020B0502040204020203" pitchFamily="34" charset="0"/>
                <a:ea typeface="Segoe UI Symbol" panose="020B0502040204020203" pitchFamily="34" charset="0"/>
              </a:rPr>
              <a:t>➜ </a:t>
            </a:r>
            <a:r>
              <a:rPr lang="de-DE"/>
              <a:t>Satzdenotation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(1)	(Er sagte), dass </a:t>
            </a:r>
            <a:r>
              <a:rPr lang="en-US">
                <a:solidFill>
                  <a:srgbClr val="00B050"/>
                </a:solidFill>
              </a:rPr>
              <a:t>wir </a:t>
            </a:r>
            <a:r>
              <a:rPr lang="en-US"/>
              <a:t>[</a:t>
            </a:r>
            <a:r>
              <a:rPr lang="en-US" baseline="-25000">
                <a:solidFill>
                  <a:srgbClr val="FF0000"/>
                </a:solidFill>
              </a:rPr>
              <a:t>VP</a:t>
            </a:r>
            <a:r>
              <a:rPr lang="en-US" baseline="-25000"/>
              <a:t> </a:t>
            </a:r>
            <a:r>
              <a:rPr lang="en-US"/>
              <a:t>das Buch kennen]			</a:t>
            </a:r>
          </a:p>
          <a:p>
            <a:pPr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42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1828800" y="4154031"/>
            <a:ext cx="53250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/>
              <a:t>                      TP		[vereinfacht]</a:t>
            </a:r>
          </a:p>
          <a:p>
            <a:r>
              <a:rPr lang="de-DE" sz="2000">
                <a:latin typeface="ArborWin" panose="00000400000000000000" pitchFamily="2" charset="0"/>
              </a:rPr>
              <a:t>      wo</a:t>
            </a:r>
          </a:p>
          <a:p>
            <a:r>
              <a:rPr lang="de-DE" sz="2000"/>
              <a:t>    </a:t>
            </a:r>
            <a:r>
              <a:rPr lang="de-DE" sz="2000">
                <a:solidFill>
                  <a:srgbClr val="00B050"/>
                </a:solidFill>
              </a:rPr>
              <a:t>DP</a:t>
            </a:r>
            <a:r>
              <a:rPr lang="de-DE" sz="2000" baseline="-25000">
                <a:solidFill>
                  <a:srgbClr val="00B050"/>
                </a:solidFill>
              </a:rPr>
              <a:t>Subjekt</a:t>
            </a:r>
            <a:r>
              <a:rPr lang="de-DE" sz="2000">
                <a:latin typeface="ArborWin" panose="00000400000000000000" pitchFamily="2" charset="0"/>
              </a:rPr>
              <a:t>	       </a:t>
            </a:r>
            <a:r>
              <a:rPr lang="de-DE" sz="2000"/>
              <a:t>VP	</a:t>
            </a:r>
          </a:p>
          <a:p>
            <a:r>
              <a:rPr lang="de-DE" sz="2000">
                <a:latin typeface="ArborWin" panose="00000400000000000000" pitchFamily="2" charset="0"/>
              </a:rPr>
              <a:t>   </a:t>
            </a:r>
            <a:r>
              <a:rPr lang="de-DE" sz="2000">
                <a:solidFill>
                  <a:srgbClr val="00B050"/>
                </a:solidFill>
                <a:latin typeface="ArborWin" panose="00000400000000000000" pitchFamily="2" charset="0"/>
              </a:rPr>
              <a:t>4</a:t>
            </a:r>
            <a:r>
              <a:rPr lang="de-DE" sz="2000">
                <a:latin typeface="ArborWin" panose="00000400000000000000" pitchFamily="2" charset="0"/>
              </a:rPr>
              <a:t> 	              3</a:t>
            </a:r>
          </a:p>
          <a:p>
            <a:r>
              <a:rPr lang="de-DE" sz="2000"/>
              <a:t>    </a:t>
            </a:r>
            <a:r>
              <a:rPr lang="de-DE" sz="2000">
                <a:solidFill>
                  <a:srgbClr val="00B050"/>
                </a:solidFill>
              </a:rPr>
              <a:t>wir</a:t>
            </a:r>
            <a:r>
              <a:rPr lang="de-DE" sz="2000"/>
              <a:t>	             DP	  V°</a:t>
            </a:r>
            <a:endParaRPr lang="de-DE" sz="2000" baseline="-25000"/>
          </a:p>
          <a:p>
            <a:r>
              <a:rPr lang="de-DE" sz="2000"/>
              <a:t>	        </a:t>
            </a:r>
            <a:r>
              <a:rPr lang="de-DE" sz="2000">
                <a:latin typeface="ArborWin" panose="00000400000000000000" pitchFamily="2" charset="0"/>
              </a:rPr>
              <a:t>5           !</a:t>
            </a:r>
          </a:p>
          <a:p>
            <a:r>
              <a:rPr lang="de-DE" sz="2000"/>
              <a:t>	      das Buch       kennen</a:t>
            </a:r>
            <a:endParaRPr lang="en-US" sz="2000">
              <a:sym typeface="WP MathA" panose="05010101010101010101" pitchFamily="2" charset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0192" y="4648200"/>
            <a:ext cx="2290008" cy="1761122"/>
          </a:xfrm>
          <a:prstGeom prst="rect">
            <a:avLst/>
          </a:prstGeom>
          <a:ln w="19050">
            <a:solidFill>
              <a:srgbClr val="FF0000"/>
            </a:solidFill>
            <a:prstDash val="lgDash"/>
          </a:ln>
        </p:spPr>
        <p:txBody>
          <a:bodyPr wrap="square">
            <a:noAutofit/>
          </a:bodyPr>
          <a:lstStyle/>
          <a:p>
            <a:pPr>
              <a:lnSpc>
                <a:spcPts val="1650"/>
              </a:lnSpc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endParaRPr lang="en-US">
              <a:solidFill>
                <a:srgbClr val="0070C0"/>
              </a:solidFill>
              <a:sym typeface="WP MathA" panose="05010101010101010101" pitchFamily="2" charset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6400" y="4964668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</a:t>
            </a:r>
            <a:r>
              <a:rPr lang="de-DE" altLang="en-US" i="1">
                <a:latin typeface="Arial" panose="020B0604020202020204" pitchFamily="34" charset="0"/>
                <a:sym typeface="WP IconicSymbolsA" panose="05010101010101010101" pitchFamily="2" charset="2"/>
              </a:rPr>
              <a:t>	</a:t>
            </a:r>
            <a:r>
              <a:rPr lang="de-DE" altLang="en-US">
                <a:solidFill>
                  <a:srgbClr val="FF0000"/>
                </a:solidFill>
                <a:latin typeface="Arial" panose="020B0604020202020204" pitchFamily="34" charset="0"/>
                <a:sym typeface="WP MathA" panose="05010101010101010101" pitchFamily="2" charset="2"/>
              </a:rPr>
              <a:t>einstelliges 	komplexes 	Prädikat</a:t>
            </a:r>
            <a:endParaRPr lang="en-US" sz="2400"/>
          </a:p>
        </p:txBody>
      </p:sp>
      <p:sp>
        <p:nvSpPr>
          <p:cNvPr id="18" name="TextBox 17"/>
          <p:cNvSpPr txBox="1"/>
          <p:nvPr/>
        </p:nvSpPr>
        <p:spPr>
          <a:xfrm>
            <a:off x="5181600" y="6000750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</a:t>
            </a:r>
            <a:r>
              <a:rPr lang="de-DE" altLang="en-US" i="1">
                <a:latin typeface="Arial" panose="020B0604020202020204" pitchFamily="34" charset="0"/>
                <a:sym typeface="WP IconicSymbolsA" panose="05010101010101010101" pitchFamily="2" charset="2"/>
              </a:rPr>
              <a:t>	</a:t>
            </a: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Zweistelliges </a:t>
            </a:r>
            <a:r>
              <a:rPr lang="de-DE" altLang="en-US" i="1">
                <a:latin typeface="Arial" panose="020B0604020202020204" pitchFamily="34" charset="0"/>
                <a:sym typeface="WP IconicSymbolsA" panose="05010101010101010101" pitchFamily="2" charset="2"/>
              </a:rPr>
              <a:t>	</a:t>
            </a: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lexikalisches Prädikat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4686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6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animBg="1"/>
      <p:bldP spid="17" grpId="0"/>
      <p:bldP spid="1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Ditransitive Prädikate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645" y="990600"/>
            <a:ext cx="8418755" cy="536985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Die Bedeutung von </a:t>
            </a:r>
            <a:r>
              <a:rPr lang="de-DE" b="1"/>
              <a:t>ditransitiven </a:t>
            </a:r>
            <a:r>
              <a:rPr lang="de-DE"/>
              <a:t>Sätzen wird in drei Schritten abgeleitet: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(1)	(Sie sagte,) dass </a:t>
            </a:r>
            <a:r>
              <a:rPr lang="en-US">
                <a:solidFill>
                  <a:srgbClr val="00B050"/>
                </a:solidFill>
              </a:rPr>
              <a:t>Peter</a:t>
            </a:r>
            <a:r>
              <a:rPr lang="en-US"/>
              <a:t> [</a:t>
            </a:r>
            <a:r>
              <a:rPr lang="en-US" baseline="-25000"/>
              <a:t>VP</a:t>
            </a:r>
            <a:r>
              <a:rPr lang="en-US"/>
              <a:t> </a:t>
            </a:r>
            <a:r>
              <a:rPr lang="en-US">
                <a:solidFill>
                  <a:srgbClr val="0066FF"/>
                </a:solidFill>
              </a:rPr>
              <a:t>ihr</a:t>
            </a:r>
            <a:r>
              <a:rPr lang="en-US"/>
              <a:t> [</a:t>
            </a:r>
            <a:r>
              <a:rPr lang="en-US" b="1" baseline="-25000"/>
              <a:t>V’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/>
              <a:t>das Buch </a:t>
            </a:r>
            <a:r>
              <a:rPr lang="en-US" u="sng"/>
              <a:t>zeigte</a:t>
            </a:r>
            <a:r>
              <a:rPr lang="en-US"/>
              <a:t>]] </a:t>
            </a:r>
            <a:endParaRPr lang="en-US" i="1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 sz="2000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 sz="2000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 sz="2000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 sz="2000"/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 sz="2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43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762000" y="2438400"/>
            <a:ext cx="55149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/>
              <a:t> dass…	       TP	</a:t>
            </a:r>
          </a:p>
          <a:p>
            <a:r>
              <a:rPr lang="de-DE" sz="2000">
                <a:latin typeface="ArborWin" panose="00000400000000000000" pitchFamily="2" charset="0"/>
              </a:rPr>
              <a:t>     qp</a:t>
            </a:r>
          </a:p>
          <a:p>
            <a:r>
              <a:rPr lang="de-DE" sz="2000">
                <a:solidFill>
                  <a:srgbClr val="00B050"/>
                </a:solidFill>
              </a:rPr>
              <a:t>  DP</a:t>
            </a:r>
            <a:r>
              <a:rPr lang="de-DE" sz="2000"/>
              <a:t>	               	            VP	</a:t>
            </a:r>
          </a:p>
          <a:p>
            <a:r>
              <a:rPr lang="de-DE" sz="2000">
                <a:latin typeface="ArborWin" panose="00000400000000000000" pitchFamily="2" charset="0"/>
              </a:rPr>
              <a:t> </a:t>
            </a:r>
            <a:r>
              <a:rPr lang="de-DE" sz="2000">
                <a:solidFill>
                  <a:srgbClr val="00B050"/>
                </a:solidFill>
                <a:latin typeface="ArborWin" panose="00000400000000000000" pitchFamily="2" charset="0"/>
              </a:rPr>
              <a:t>4</a:t>
            </a:r>
            <a:r>
              <a:rPr lang="de-DE" sz="2000">
                <a:latin typeface="ArborWin" panose="00000400000000000000" pitchFamily="2" charset="0"/>
              </a:rPr>
              <a:t>       	         qp</a:t>
            </a:r>
          </a:p>
          <a:p>
            <a:r>
              <a:rPr lang="de-DE" sz="2000">
                <a:solidFill>
                  <a:srgbClr val="00B050"/>
                </a:solidFill>
              </a:rPr>
              <a:t>Peter</a:t>
            </a:r>
            <a:r>
              <a:rPr lang="de-DE" sz="2000"/>
              <a:t>            </a:t>
            </a:r>
            <a:r>
              <a:rPr lang="de-DE" sz="2000">
                <a:solidFill>
                  <a:srgbClr val="0066FF"/>
                </a:solidFill>
              </a:rPr>
              <a:t> DP</a:t>
            </a:r>
            <a:r>
              <a:rPr lang="de-DE" sz="2000" baseline="-25000">
                <a:solidFill>
                  <a:srgbClr val="0066FF"/>
                </a:solidFill>
              </a:rPr>
              <a:t>IO</a:t>
            </a:r>
            <a:r>
              <a:rPr lang="de-DE" sz="2000">
                <a:latin typeface="ArborWin" panose="00000400000000000000" pitchFamily="2" charset="0"/>
              </a:rPr>
              <a:t>	</a:t>
            </a:r>
            <a:r>
              <a:rPr lang="de-DE" sz="2000"/>
              <a:t>		V‘</a:t>
            </a:r>
          </a:p>
          <a:p>
            <a:r>
              <a:rPr lang="de-DE" sz="2000">
                <a:latin typeface="ArborWin" panose="00000400000000000000" pitchFamily="2" charset="0"/>
              </a:rPr>
              <a:t>	     </a:t>
            </a:r>
            <a:r>
              <a:rPr lang="de-DE" sz="2000">
                <a:solidFill>
                  <a:srgbClr val="0066FF"/>
                </a:solidFill>
                <a:latin typeface="ArborWin" panose="00000400000000000000" pitchFamily="2" charset="0"/>
              </a:rPr>
              <a:t>4</a:t>
            </a:r>
            <a:r>
              <a:rPr lang="de-DE" sz="2000">
                <a:latin typeface="ArborWin" panose="00000400000000000000" pitchFamily="2" charset="0"/>
              </a:rPr>
              <a:t> 	               wo</a:t>
            </a:r>
          </a:p>
          <a:p>
            <a:r>
              <a:rPr lang="de-DE" sz="2000"/>
              <a:t>        	      </a:t>
            </a:r>
            <a:r>
              <a:rPr lang="de-DE" sz="2000">
                <a:solidFill>
                  <a:srgbClr val="0066FF"/>
                </a:solidFill>
              </a:rPr>
              <a:t>ihr</a:t>
            </a:r>
            <a:r>
              <a:rPr lang="de-DE" sz="2000"/>
              <a:t>	             DP</a:t>
            </a:r>
            <a:r>
              <a:rPr lang="de-DE" sz="2000" baseline="-25000"/>
              <a:t>DO	</a:t>
            </a:r>
            <a:r>
              <a:rPr lang="de-DE" sz="2000"/>
              <a:t>	 V°</a:t>
            </a:r>
            <a:endParaRPr lang="de-DE" sz="2000" baseline="-25000"/>
          </a:p>
          <a:p>
            <a:r>
              <a:rPr lang="de-DE" sz="2000"/>
              <a:t>	        	         </a:t>
            </a:r>
            <a:r>
              <a:rPr lang="de-DE" sz="2000">
                <a:latin typeface="ArborWin" panose="00000400000000000000" pitchFamily="2" charset="0"/>
              </a:rPr>
              <a:t>5           	 !</a:t>
            </a:r>
          </a:p>
          <a:p>
            <a:r>
              <a:rPr lang="de-DE" sz="2000"/>
              <a:t>	      	        das Buch                   zeigte</a:t>
            </a:r>
            <a:endParaRPr lang="en-US" sz="2000">
              <a:sym typeface="WP MathA" panose="05010101010101010101" pitchFamily="2" charset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7050" y="3649078"/>
            <a:ext cx="2961319" cy="1761122"/>
          </a:xfrm>
          <a:prstGeom prst="rect">
            <a:avLst/>
          </a:prstGeom>
          <a:ln w="19050">
            <a:solidFill>
              <a:schemeClr val="accent1"/>
            </a:solidFill>
            <a:prstDash val="lgDash"/>
          </a:ln>
        </p:spPr>
        <p:txBody>
          <a:bodyPr wrap="square">
            <a:noAutofit/>
          </a:bodyPr>
          <a:lstStyle/>
          <a:p>
            <a:pPr>
              <a:lnSpc>
                <a:spcPts val="1650"/>
              </a:lnSpc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endParaRPr lang="en-US">
              <a:solidFill>
                <a:srgbClr val="0070C0"/>
              </a:solidFill>
              <a:sym typeface="WP MathA" panose="05010101010101010101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039070"/>
            <a:ext cx="2591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</a:t>
            </a:r>
            <a:r>
              <a:rPr lang="de-DE" altLang="en-US" i="1">
                <a:latin typeface="Arial" panose="020B0604020202020204" pitchFamily="34" charset="0"/>
                <a:sym typeface="WP IconicSymbolsA" panose="05010101010101010101" pitchFamily="2" charset="2"/>
              </a:rPr>
              <a:t>	</a:t>
            </a:r>
            <a:r>
              <a:rPr lang="de-DE" altLang="en-US">
                <a:solidFill>
                  <a:srgbClr val="FF0000"/>
                </a:solidFill>
                <a:latin typeface="Arial" panose="020B0604020202020204" pitchFamily="34" charset="0"/>
                <a:sym typeface="WP MathA" panose="05010101010101010101" pitchFamily="2" charset="2"/>
              </a:rPr>
              <a:t>einstelliges 	komplexes 	Prädikat</a:t>
            </a:r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6295671" y="4924425"/>
            <a:ext cx="3124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</a:t>
            </a:r>
            <a:r>
              <a:rPr lang="de-DE" altLang="en-US" i="1">
                <a:latin typeface="Arial" panose="020B0604020202020204" pitchFamily="34" charset="0"/>
                <a:sym typeface="WP IconicSymbolsA" panose="05010101010101010101" pitchFamily="2" charset="2"/>
              </a:rPr>
              <a:t>	 </a:t>
            </a: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dreistelliges 	</a:t>
            </a:r>
            <a:b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</a:b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       lexikalisches</a:t>
            </a:r>
            <a:r>
              <a:rPr lang="de-DE" altLang="en-US" u="sng">
                <a:latin typeface="Arial" panose="020B0604020202020204" pitchFamily="34" charset="0"/>
                <a:sym typeface="WP IconicSymbolsA" panose="05010101010101010101" pitchFamily="2" charset="2"/>
              </a:rPr>
              <a:t> </a:t>
            </a: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Prädikat</a:t>
            </a:r>
            <a:endParaRPr lang="en-US" sz="2400"/>
          </a:p>
        </p:txBody>
      </p:sp>
      <p:sp>
        <p:nvSpPr>
          <p:cNvPr id="12" name="Rounded Rectangle 11"/>
          <p:cNvSpPr/>
          <p:nvPr/>
        </p:nvSpPr>
        <p:spPr>
          <a:xfrm>
            <a:off x="457200" y="5791200"/>
            <a:ext cx="8296835" cy="510778"/>
          </a:xfrm>
          <a:prstGeom prst="roundRect">
            <a:avLst/>
          </a:prstGeom>
          <a:solidFill>
            <a:srgbClr val="C000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tabLst>
                <a:tab pos="2859088" algn="l"/>
                <a:tab pos="3143250" algn="l"/>
              </a:tabLst>
            </a:pPr>
            <a:r>
              <a:rPr lang="de-DE" sz="2400" b="1">
                <a:solidFill>
                  <a:schemeClr val="bg1">
                    <a:lumMod val="85000"/>
                  </a:schemeClr>
                </a:solidFill>
              </a:rPr>
              <a:t>  Beobachtung: </a:t>
            </a:r>
            <a:r>
              <a:rPr lang="de-DE" sz="2400">
                <a:solidFill>
                  <a:schemeClr val="bg1">
                    <a:lumMod val="85000"/>
                  </a:schemeClr>
                </a:solidFill>
              </a:rPr>
              <a:t>VPs denotieren immer einstellige Prädikate.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33575" y="3060342"/>
            <a:ext cx="4335668" cy="2578458"/>
          </a:xfrm>
          <a:prstGeom prst="rect">
            <a:avLst/>
          </a:prstGeom>
          <a:ln w="19050">
            <a:solidFill>
              <a:srgbClr val="FF0000"/>
            </a:solidFill>
            <a:prstDash val="lgDash"/>
          </a:ln>
        </p:spPr>
        <p:txBody>
          <a:bodyPr wrap="square">
            <a:noAutofit/>
          </a:bodyPr>
          <a:lstStyle/>
          <a:p>
            <a:pPr>
              <a:lnSpc>
                <a:spcPts val="1650"/>
              </a:lnSpc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endParaRPr lang="en-US">
              <a:solidFill>
                <a:srgbClr val="0070C0"/>
              </a:solidFill>
              <a:sym typeface="WP MathA" panose="05010101010101010101" pitchFamily="2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24196" y="3962400"/>
            <a:ext cx="2591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de-DE" altLang="en-US">
                <a:latin typeface="Arial" panose="020B0604020202020204" pitchFamily="34" charset="0"/>
                <a:sym typeface="WP IconicSymbolsA" panose="05010101010101010101" pitchFamily="2" charset="2"/>
              </a:rPr>
              <a:t></a:t>
            </a:r>
            <a:r>
              <a:rPr lang="de-DE" altLang="en-US" i="1">
                <a:latin typeface="Arial" panose="020B0604020202020204" pitchFamily="34" charset="0"/>
                <a:sym typeface="WP IconicSymbolsA" panose="05010101010101010101" pitchFamily="2" charset="2"/>
              </a:rPr>
              <a:t>	</a:t>
            </a:r>
            <a:r>
              <a:rPr lang="de-DE" altLang="en-US">
                <a:solidFill>
                  <a:srgbClr val="0070C0"/>
                </a:solidFill>
                <a:latin typeface="Arial" panose="020B0604020202020204" pitchFamily="34" charset="0"/>
                <a:sym typeface="WP MathA" panose="05010101010101010101" pitchFamily="2" charset="2"/>
              </a:rPr>
              <a:t>zweistelliges 	komplexes 	Prädikat</a:t>
            </a:r>
            <a:endParaRPr lang="en-US" sz="2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72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6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6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 animBg="1"/>
      <p:bldP spid="13" grpId="0" animBg="1"/>
      <p:bldP spid="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73CDD-7CB8-6268-6EB9-98FDA931CA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1B650-D1E4-6B16-B35B-791310C4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Transitive Prädikate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8DE41-2CBF-CAAD-2F3E-9C8F1186D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18755" cy="536985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 i="1"/>
              <a:t>Hinweis:</a:t>
            </a:r>
            <a:r>
              <a:rPr lang="de-DE"/>
              <a:t> Im Folgenden werden wir Situationen wieder ignorieren, um die Darstellungen zu vereinfachen.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Einstellige Prädikate sind dann einfach Mengen von Individuen: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(1)	</a:t>
            </a:r>
            <a:r>
              <a:rPr lang="en-US"/>
              <a:t>lachen =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lacht}</a:t>
            </a:r>
            <a:endParaRPr lang="de-DE" b="1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 b="1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 b="1"/>
              <a:t>Frage</a:t>
            </a:r>
            <a:r>
              <a:rPr lang="de-DE"/>
              <a:t>: Was ist die Bedeutung von transitiven Prädikaten?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(2)	</a:t>
            </a:r>
            <a:r>
              <a:rPr lang="en-US"/>
              <a:t>kennen =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kennt} und 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kennt 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} 	oder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(3)	</a:t>
            </a:r>
            <a:r>
              <a:rPr lang="en-US"/>
              <a:t>kennen =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 kennt 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}}			oder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(4)	</a:t>
            </a:r>
            <a:r>
              <a:rPr lang="en-US"/>
              <a:t>kennen =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}}			?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de-DE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A54853-6B26-DD97-811A-B6CAAF03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09989-235A-0C69-37E9-E4B892F7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496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976C7-5B17-F35D-A576-1BD5D1783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45A8-CF8A-6272-7359-6E4DAD49D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Transitive Prädikate: kompositionelle Derivation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F3BAE-AA57-B835-6503-F424078D0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18755" cy="536985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Die Bedeutung von transitiven Prädikaten ist eine Menge von Individuen (Objektsdenotation), die eine Menge von Individuen (Subjektsdenotation) enthält. 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(1)	</a:t>
            </a:r>
            <a:r>
              <a:rPr lang="en-US"/>
              <a:t>kennen =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}}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Schrittweise Ableitung (Derivation) der VP-Bedeutung:</a:t>
            </a:r>
          </a:p>
          <a:p>
            <a:pPr>
              <a:spcBef>
                <a:spcPts val="20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(2)	(weil) [</a:t>
            </a:r>
            <a:r>
              <a:rPr lang="de-DE" baseline="-25000"/>
              <a:t>TP </a:t>
            </a:r>
            <a:r>
              <a:rPr lang="de-DE"/>
              <a:t>Maria [</a:t>
            </a:r>
            <a:r>
              <a:rPr lang="de-DE" baseline="-25000"/>
              <a:t>VP </a:t>
            </a:r>
            <a:r>
              <a:rPr lang="de-DE"/>
              <a:t>Harris kennt]]</a:t>
            </a:r>
            <a:endParaRPr lang="de-DE" baseline="-25000"/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de-DE"/>
              <a:t>	a.		</a:t>
            </a:r>
            <a:r>
              <a:rPr lang="en-US"/>
              <a:t></a:t>
            </a:r>
            <a:r>
              <a:rPr lang="de-DE"/>
              <a:t>[</a:t>
            </a:r>
            <a:r>
              <a:rPr lang="de-DE" baseline="-25000"/>
              <a:t>VP </a:t>
            </a:r>
            <a:r>
              <a:rPr lang="de-DE"/>
              <a:t>Harris</a:t>
            </a:r>
            <a:r>
              <a:rPr lang="en-US"/>
              <a:t> </a:t>
            </a:r>
            <a:r>
              <a:rPr lang="de-DE"/>
              <a:t>kennt]</a:t>
            </a:r>
            <a:r>
              <a:rPr lang="en-US"/>
              <a:t> 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en-US"/>
              <a:t>	b.	=	</a:t>
            </a:r>
            <a:r>
              <a:rPr lang="de-DE"/>
              <a:t>Harris</a:t>
            </a:r>
            <a:r>
              <a:rPr lang="en-US"/>
              <a:t>  </a:t>
            </a:r>
            <a:r>
              <a:rPr lang="de-DE"/>
              <a:t>kennt</a:t>
            </a:r>
            <a:r>
              <a:rPr lang="en-US"/>
              <a:t>	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en-US"/>
              <a:t>	c.	=	</a:t>
            </a:r>
            <a:r>
              <a:rPr lang="de-DE"/>
              <a:t>Harris</a:t>
            </a:r>
            <a:r>
              <a:rPr lang="en-US"/>
              <a:t> 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}} 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en-US"/>
              <a:t>	d.	=		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Harris</a:t>
            </a:r>
            <a:r>
              <a:rPr lang="en-US"/>
              <a:t>}	(Mengenkonversion)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endParaRPr lang="en-US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4923C-837B-055B-5BF4-DBA3269F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3705AC-C3EB-1627-D150-4039BD806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211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EE8CA-0F14-7791-744B-07B89785A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E2D9B-1659-3295-F9A9-125D17F5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VP-Regel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E2F9C-3E2C-163D-6835-C02BF15B9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Die Extension von Sätzes wird mittels der Satzregel berechnet: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Um die Objektsdenotation mit der Verbbedeutung zu kombinieren benötigen wir noch die </a:t>
            </a:r>
            <a:r>
              <a:rPr lang="en-US" b="1"/>
              <a:t>VP-Regel</a:t>
            </a:r>
            <a:r>
              <a:rPr lang="en-US"/>
              <a:t>: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CB0C5-9115-1677-4706-02AB1522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1BCC6-7450-286E-7490-19BC516B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46</a:t>
            </a:fld>
            <a:endParaRPr lang="de-DE"/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9C65F2F8-93F0-8F97-16EB-F1951B767DDC}"/>
              </a:ext>
            </a:extLst>
          </p:cNvPr>
          <p:cNvSpPr/>
          <p:nvPr/>
        </p:nvSpPr>
        <p:spPr>
          <a:xfrm>
            <a:off x="847165" y="4409500"/>
            <a:ext cx="7992035" cy="1384776"/>
          </a:xfrm>
          <a:prstGeom prst="roundRect">
            <a:avLst/>
          </a:prstGeom>
          <a:solidFill>
            <a:schemeClr val="bg1">
              <a:lumMod val="85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VP-Regel</a:t>
            </a:r>
          </a:p>
          <a:p>
            <a:pPr>
              <a:spcBef>
                <a:spcPts val="4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jede Situation s, jedes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und </a:t>
            </a:r>
            <a:r>
              <a:rPr lang="el-GR" sz="2400">
                <a:solidFill>
                  <a:schemeClr val="tx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die Form [</a:t>
            </a:r>
            <a:r>
              <a:rPr lang="en-US" sz="2400" b="1" baseline="-25000">
                <a:solidFill>
                  <a:prstClr val="black"/>
                </a:solidFill>
                <a:sym typeface="WP MathA" panose="05010101010101010101" pitchFamily="2" charset="2"/>
              </a:rPr>
              <a:t>VP</a:t>
            </a: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] hat, dann 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  =  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in s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D6FC6527-D2AA-6DF6-1EDD-C078D52BDFD3}"/>
              </a:ext>
            </a:extLst>
          </p:cNvPr>
          <p:cNvSpPr/>
          <p:nvPr/>
        </p:nvSpPr>
        <p:spPr>
          <a:xfrm>
            <a:off x="847165" y="1448119"/>
            <a:ext cx="7992035" cy="1350724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200" b="1">
                <a:solidFill>
                  <a:prstClr val="black"/>
                </a:solidFill>
                <a:sym typeface="WP MathA" panose="05010101010101010101" pitchFamily="2" charset="2"/>
              </a:rPr>
              <a:t>Satzregel</a:t>
            </a:r>
          </a:p>
          <a:p>
            <a:pPr lvl="0">
              <a:spcBef>
                <a:spcPts val="4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200">
                <a:solidFill>
                  <a:prstClr val="black"/>
                </a:solidFill>
                <a:sym typeface="WP MathA" panose="05010101010101010101" pitchFamily="2" charset="2"/>
              </a:rPr>
              <a:t>Für jede Situation s, jedes </a:t>
            </a:r>
            <a:r>
              <a:rPr lang="el-GR" sz="22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200">
                <a:solidFill>
                  <a:prstClr val="black"/>
                </a:solidFill>
                <a:sym typeface="WP MathA" panose="05010101010101010101" pitchFamily="2" charset="2"/>
              </a:rPr>
              <a:t>, </a:t>
            </a:r>
            <a:r>
              <a:rPr lang="el-GR" sz="22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200">
                <a:solidFill>
                  <a:prstClr val="black"/>
                </a:solidFill>
                <a:sym typeface="WP MathA" panose="05010101010101010101" pitchFamily="2" charset="2"/>
              </a:rPr>
              <a:t> u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nd </a:t>
            </a:r>
            <a:r>
              <a:rPr lang="el-GR" sz="22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  </a:t>
            </a:r>
            <a:b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</a:b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n-US" sz="22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TP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2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] hat, dann </a:t>
            </a:r>
            <a:r>
              <a:rPr lang="el-GR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2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 =  </a:t>
            </a:r>
            <a:r>
              <a:rPr lang="en-US" sz="22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</a:t>
            </a:r>
            <a:r>
              <a:rPr lang="el-GR" sz="22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2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 </a:t>
            </a:r>
            <a:r>
              <a:rPr lang="el-GR" sz="22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2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in s</a:t>
            </a:r>
          </a:p>
        </p:txBody>
      </p:sp>
    </p:spTree>
    <p:extLst>
      <p:ext uri="{BB962C8B-B14F-4D97-AF65-F5344CB8AC3E}">
        <p14:creationId xmlns:p14="http://schemas.microsoft.com/office/powerpoint/2010/main" val="211811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ED72C-85B1-2BC7-1249-7FDE713E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Zwei Regeln oder nur eine?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530B-D92E-7B88-1E31-DDA514A5B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>
                <a:solidFill>
                  <a:prstClr val="black"/>
                </a:solidFill>
              </a:rPr>
              <a:t>Die Satzregel und die VP-Regel unterscheiden sich nur minimal: der Mutterknoten ist entweder TP oder VP.</a:t>
            </a:r>
          </a:p>
          <a:p>
            <a:pPr>
              <a:spcBef>
                <a:spcPts val="400"/>
              </a:spcBef>
            </a:pPr>
            <a:r>
              <a:rPr lang="en-US">
                <a:solidFill>
                  <a:prstClr val="black"/>
                </a:solidFill>
              </a:rPr>
              <a:t>(1)	Für jede Situation s, jedes </a:t>
            </a:r>
            <a:r>
              <a:rPr lang="el-GR">
                <a:solidFill>
                  <a:prstClr val="black"/>
                </a:solidFill>
              </a:rPr>
              <a:t>α</a:t>
            </a:r>
            <a:r>
              <a:rPr lang="en-US">
                <a:solidFill>
                  <a:prstClr val="black"/>
                </a:solidFill>
              </a:rPr>
              <a:t>, 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>
                <a:solidFill>
                  <a:prstClr val="black"/>
                </a:solidFill>
              </a:rPr>
              <a:t> und 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l-GR" sz="2800">
                <a:ea typeface="Segoe UI Symbol" panose="020B0502040204020203" pitchFamily="34" charset="0"/>
              </a:rPr>
              <a:t> </a:t>
            </a:r>
            <a:r>
              <a:rPr lang="en-US">
                <a:solidFill>
                  <a:prstClr val="black"/>
                </a:solidFill>
              </a:rPr>
              <a:t>gilt:  </a:t>
            </a:r>
            <a:br>
              <a:rPr lang="en-US">
                <a:solidFill>
                  <a:prstClr val="black"/>
                </a:solidFill>
              </a:rPr>
            </a:br>
            <a:r>
              <a:rPr lang="en-US">
                <a:solidFill>
                  <a:prstClr val="black"/>
                </a:solidFill>
              </a:rPr>
              <a:t>	Wenn </a:t>
            </a:r>
            <a:r>
              <a:rPr lang="el-GR">
                <a:solidFill>
                  <a:prstClr val="black"/>
                </a:solidFill>
              </a:rPr>
              <a:t>α </a:t>
            </a:r>
            <a:r>
              <a:rPr lang="en-US">
                <a:solidFill>
                  <a:prstClr val="black"/>
                </a:solidFill>
              </a:rPr>
              <a:t>die Form [</a:t>
            </a:r>
            <a:r>
              <a:rPr lang="en-US" b="1" baseline="-25000">
                <a:solidFill>
                  <a:srgbClr val="FF0000"/>
                </a:solidFill>
              </a:rPr>
              <a:t>TP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n-US">
                <a:solidFill>
                  <a:prstClr val="black"/>
                </a:solidFill>
              </a:rPr>
              <a:t>] hat, dann </a:t>
            </a:r>
            <a:r>
              <a:rPr lang="el-GR">
                <a:solidFill>
                  <a:prstClr val="black"/>
                </a:solidFill>
              </a:rPr>
              <a:t>α</a:t>
            </a:r>
            <a:r>
              <a:rPr lang="en-US">
                <a:solidFill>
                  <a:prstClr val="black"/>
                </a:solidFill>
              </a:rPr>
              <a:t>  = </a:t>
            </a:r>
            <a:r>
              <a:rPr lang="en-US"/>
              <a:t>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/>
              <a:t>  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n-US"/>
              <a:t> in s</a:t>
            </a:r>
          </a:p>
          <a:p>
            <a:pPr>
              <a:spcBef>
                <a:spcPts val="1200"/>
              </a:spcBef>
            </a:pPr>
            <a:r>
              <a:rPr lang="en-US">
                <a:solidFill>
                  <a:prstClr val="black"/>
                </a:solidFill>
              </a:rPr>
              <a:t>(2)	Für jede Situation s, jedes </a:t>
            </a:r>
            <a:r>
              <a:rPr lang="el-GR">
                <a:solidFill>
                  <a:prstClr val="black"/>
                </a:solidFill>
              </a:rPr>
              <a:t>α</a:t>
            </a:r>
            <a:r>
              <a:rPr lang="en-US">
                <a:solidFill>
                  <a:prstClr val="black"/>
                </a:solidFill>
              </a:rPr>
              <a:t>, 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/>
              <a:t>und </a:t>
            </a:r>
            <a:r>
              <a:rPr lang="el-GR">
                <a:latin typeface="Segoe UI Symbol" panose="020B0502040204020203" pitchFamily="34" charset="0"/>
                <a:ea typeface="Segoe UI Symbol" panose="020B0502040204020203" pitchFamily="34" charset="0"/>
              </a:rPr>
              <a:t>γ </a:t>
            </a:r>
            <a:r>
              <a:rPr lang="en-US">
                <a:solidFill>
                  <a:prstClr val="black"/>
                </a:solidFill>
              </a:rPr>
              <a:t>gilt:  </a:t>
            </a:r>
            <a:br>
              <a:rPr lang="en-US">
                <a:solidFill>
                  <a:prstClr val="black"/>
                </a:solidFill>
              </a:rPr>
            </a:br>
            <a:r>
              <a:rPr lang="en-US">
                <a:solidFill>
                  <a:prstClr val="black"/>
                </a:solidFill>
              </a:rPr>
              <a:t>	Wenn </a:t>
            </a:r>
            <a:r>
              <a:rPr lang="el-GR">
                <a:solidFill>
                  <a:prstClr val="black"/>
                </a:solidFill>
              </a:rPr>
              <a:t>α </a:t>
            </a:r>
            <a:r>
              <a:rPr lang="en-US">
                <a:solidFill>
                  <a:prstClr val="black"/>
                </a:solidFill>
              </a:rPr>
              <a:t>die Form [</a:t>
            </a:r>
            <a:r>
              <a:rPr lang="en-US" b="1" baseline="-25000">
                <a:solidFill>
                  <a:srgbClr val="FF0000"/>
                </a:solidFill>
              </a:rPr>
              <a:t>VP</a:t>
            </a:r>
            <a:r>
              <a:rPr lang="en-US" b="1">
                <a:solidFill>
                  <a:prstClr val="black"/>
                </a:solidFill>
              </a:rPr>
              <a:t> 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n-US">
                <a:solidFill>
                  <a:prstClr val="black"/>
                </a:solidFill>
              </a:rPr>
              <a:t>] hat, dann </a:t>
            </a:r>
            <a:r>
              <a:rPr lang="el-GR">
                <a:solidFill>
                  <a:prstClr val="black"/>
                </a:solidFill>
              </a:rPr>
              <a:t>α</a:t>
            </a:r>
            <a:r>
              <a:rPr lang="en-US">
                <a:solidFill>
                  <a:prstClr val="black"/>
                </a:solidFill>
              </a:rPr>
              <a:t>   =   </a:t>
            </a:r>
            <a:r>
              <a:rPr lang="en-US"/>
              <a:t></a:t>
            </a:r>
            <a:r>
              <a:rPr lang="el-GR">
                <a:solidFill>
                  <a:prstClr val="black"/>
                </a:solidFill>
              </a:rPr>
              <a:t>β</a:t>
            </a:r>
            <a:r>
              <a:rPr lang="en-US"/>
              <a:t>  </a:t>
            </a:r>
            <a:r>
              <a:rPr lang="el-GR">
                <a:ea typeface="Segoe UI Symbol" panose="020B0502040204020203" pitchFamily="34" charset="0"/>
              </a:rPr>
              <a:t>γ</a:t>
            </a:r>
            <a:r>
              <a:rPr lang="en-US"/>
              <a:t> in 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b="1"/>
              <a:t>Hypothese</a:t>
            </a:r>
            <a:r>
              <a:rPr lang="de-DE"/>
              <a:t>. Die syntaktische Kategorie eines Knotens hat keinen Einfluss auf die Interpretation dieses Knotens.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Es ist also möglich, eine einheitliche Regel zu definieren: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610BD-7850-8270-8F4B-0E0E255FA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3025B-EAE9-6848-2360-941CAF923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47</a:t>
            </a:fld>
            <a:endParaRPr lang="de-DE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922CD94A-C58B-82A9-86CE-C7A1B59E5454}"/>
              </a:ext>
            </a:extLst>
          </p:cNvPr>
          <p:cNvSpPr/>
          <p:nvPr/>
        </p:nvSpPr>
        <p:spPr>
          <a:xfrm>
            <a:off x="533401" y="4876800"/>
            <a:ext cx="8077199" cy="1413153"/>
          </a:xfrm>
          <a:prstGeom prst="roundRect">
            <a:avLst/>
          </a:prstGeom>
          <a:solidFill>
            <a:schemeClr val="accent1">
              <a:lumMod val="60000"/>
              <a:lumOff val="40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Funktionale Applikation (für Mengen)</a:t>
            </a:r>
          </a:p>
          <a:p>
            <a:pPr lvl="0"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</a:rPr>
              <a:t>β</a:t>
            </a:r>
            <a:r>
              <a:rPr lang="en-US" sz="2400">
                <a:solidFill>
                  <a:schemeClr val="tx1"/>
                </a:solidFill>
                <a:latin typeface="+mj-lt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eine Menge von Individuen denotiert, und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ein Individuum denotiert, dann 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= 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∊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 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</a:t>
            </a:r>
          </a:p>
        </p:txBody>
      </p:sp>
    </p:spTree>
    <p:extLst>
      <p:ext uri="{BB962C8B-B14F-4D97-AF65-F5344CB8AC3E}">
        <p14:creationId xmlns:p14="http://schemas.microsoft.com/office/powerpoint/2010/main" val="4216153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E4198-0011-D353-0545-184DE1D95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1AF0-412E-DB03-C323-0110DD59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zurück zu Transitiven Prädikaten…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110A-1A7A-3F7D-0AF6-033BA8BF0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18755" cy="536985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Ableitung der VP-Bedeutung (vereinfacht, ohne Situationen):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(1)	(weil) [</a:t>
            </a:r>
            <a:r>
              <a:rPr lang="de-DE" baseline="-25000"/>
              <a:t>TP </a:t>
            </a:r>
            <a:r>
              <a:rPr lang="de-DE"/>
              <a:t>Maria [</a:t>
            </a:r>
            <a:r>
              <a:rPr lang="de-DE" baseline="-25000"/>
              <a:t>VP </a:t>
            </a:r>
            <a:r>
              <a:rPr lang="de-DE"/>
              <a:t>Harris kennt]]</a:t>
            </a:r>
            <a:endParaRPr lang="de-DE" baseline="-25000"/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de-DE"/>
              <a:t>	a.		</a:t>
            </a:r>
            <a:r>
              <a:rPr lang="en-US"/>
              <a:t></a:t>
            </a:r>
            <a:r>
              <a:rPr lang="de-DE"/>
              <a:t>[</a:t>
            </a:r>
            <a:r>
              <a:rPr lang="de-DE" baseline="-25000"/>
              <a:t>VP </a:t>
            </a:r>
            <a:r>
              <a:rPr lang="de-DE"/>
              <a:t>Harris</a:t>
            </a:r>
            <a:r>
              <a:rPr lang="en-US"/>
              <a:t> </a:t>
            </a:r>
            <a:r>
              <a:rPr lang="de-DE"/>
              <a:t>kennt]</a:t>
            </a:r>
            <a:r>
              <a:rPr lang="en-US"/>
              <a:t> 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en-US"/>
              <a:t>	b.	=	</a:t>
            </a:r>
            <a:r>
              <a:rPr lang="de-DE"/>
              <a:t>Harris</a:t>
            </a:r>
            <a:r>
              <a:rPr lang="en-US"/>
              <a:t>  </a:t>
            </a:r>
            <a:r>
              <a:rPr lang="de-DE"/>
              <a:t>kennt</a:t>
            </a:r>
            <a:r>
              <a:rPr lang="en-US"/>
              <a:t>		(VP-Regel)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en-US"/>
              <a:t>	c.	=	</a:t>
            </a:r>
            <a:r>
              <a:rPr lang="de-DE"/>
              <a:t>Harris</a:t>
            </a:r>
            <a:r>
              <a:rPr lang="en-US"/>
              <a:t>  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}} 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539875" algn="l"/>
                <a:tab pos="2974975" algn="l"/>
              </a:tabLst>
            </a:pPr>
            <a:r>
              <a:rPr lang="en-US"/>
              <a:t>	d.	=		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Harris</a:t>
            </a:r>
            <a:r>
              <a:rPr lang="en-US"/>
              <a:t>}	(Mengenkonversion)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Konversion ist ein allgemeines Gesetz der Mengenlehre: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  <a:p>
            <a:pPr>
              <a:spcBef>
                <a:spcPts val="20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(2)	a.	3  {x|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 &lt; 5}  gdw.</a:t>
            </a:r>
          </a:p>
          <a:p>
            <a:pPr>
              <a:spcBef>
                <a:spcPts val="4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b.	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&lt; 5</a:t>
            </a:r>
          </a:p>
          <a:p>
            <a:pPr>
              <a:spcBef>
                <a:spcPts val="20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 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503E38-D1AC-7D62-97B0-99B904E5C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9311DA-B951-1E20-AC00-E3C74EEE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48</a:t>
            </a:fld>
            <a:endParaRPr lang="de-DE"/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E883718B-82D8-6D2F-0863-F16A83E9ABAC}"/>
              </a:ext>
            </a:extLst>
          </p:cNvPr>
          <p:cNvSpPr/>
          <p:nvPr/>
        </p:nvSpPr>
        <p:spPr>
          <a:xfrm>
            <a:off x="847165" y="4343400"/>
            <a:ext cx="7992035" cy="1004530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Mengenkonversion</a:t>
            </a:r>
          </a:p>
          <a:p>
            <a:pPr lvl="0" algn="ctr"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ein beliebiges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und P gilt: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 {x|P(</a:t>
            </a:r>
            <a:r>
              <a:rPr lang="en-US" sz="2400">
                <a:solidFill>
                  <a:srgbClr val="FF0000"/>
                </a:solidFill>
                <a:sym typeface="WP MathA" panose="05010101010101010101" pitchFamily="2" charset="2"/>
              </a:rPr>
              <a:t>x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)}  gdw. P(</a:t>
            </a:r>
            <a:r>
              <a:rPr lang="el-GR" sz="2400">
                <a:solidFill>
                  <a:srgbClr val="FF0000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0938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14ED1-C086-5E70-B4FC-E1B6C109B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D2C3-91AA-2503-9927-3351F2F9F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152400"/>
            <a:ext cx="8229600" cy="609600"/>
          </a:xfrm>
        </p:spPr>
        <p:txBody>
          <a:bodyPr/>
          <a:lstStyle/>
          <a:p>
            <a:r>
              <a:rPr lang="de-DE"/>
              <a:t>Transitive Prädikate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EAC81-6DE3-95AC-0594-26EC5D499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18755" cy="536985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Ableitung</a:t>
            </a:r>
            <a:r>
              <a:rPr lang="en-US" b="1"/>
              <a:t> </a:t>
            </a:r>
            <a:r>
              <a:rPr lang="en-US"/>
              <a:t>der Satzbedeutung: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(1)	(weil) [</a:t>
            </a:r>
            <a:r>
              <a:rPr lang="de-DE" baseline="-25000"/>
              <a:t>TP </a:t>
            </a:r>
            <a:r>
              <a:rPr lang="de-DE"/>
              <a:t>Maria [</a:t>
            </a:r>
            <a:r>
              <a:rPr lang="de-DE" baseline="-25000"/>
              <a:t>VP </a:t>
            </a:r>
            <a:r>
              <a:rPr lang="de-DE"/>
              <a:t>Harris kennt]]</a:t>
            </a:r>
            <a:endParaRPr lang="de-DE" baseline="-25000"/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	a.		</a:t>
            </a:r>
            <a:r>
              <a:rPr lang="en-US"/>
              <a:t></a:t>
            </a:r>
            <a:r>
              <a:rPr lang="de-DE"/>
              <a:t>[</a:t>
            </a:r>
            <a:r>
              <a:rPr lang="de-DE" baseline="-25000"/>
              <a:t>VP </a:t>
            </a:r>
            <a:r>
              <a:rPr lang="de-DE"/>
              <a:t>Harris</a:t>
            </a:r>
            <a:r>
              <a:rPr lang="en-US"/>
              <a:t> </a:t>
            </a:r>
            <a:r>
              <a:rPr lang="de-DE"/>
              <a:t>kennt]</a:t>
            </a:r>
            <a:r>
              <a:rPr lang="en-US"/>
              <a:t> 		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b.	=	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Harris</a:t>
            </a:r>
            <a:r>
              <a:rPr lang="en-US"/>
              <a:t>}			(VP-Denotation)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(2)	a.		</a:t>
            </a:r>
            <a:r>
              <a:rPr lang="en-US"/>
              <a:t></a:t>
            </a:r>
            <a:r>
              <a:rPr lang="de-DE"/>
              <a:t>[</a:t>
            </a:r>
            <a:r>
              <a:rPr lang="de-DE" baseline="-25000"/>
              <a:t>TP </a:t>
            </a:r>
            <a:r>
              <a:rPr lang="de-DE"/>
              <a:t>Maria Harris</a:t>
            </a:r>
            <a:r>
              <a:rPr lang="en-US"/>
              <a:t> </a:t>
            </a:r>
            <a:r>
              <a:rPr lang="de-DE"/>
              <a:t>kennt]</a:t>
            </a:r>
            <a:r>
              <a:rPr lang="en-US"/>
              <a:t>	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b.	=	 </a:t>
            </a:r>
            <a:r>
              <a:rPr lang="de-DE"/>
              <a:t>Maria</a:t>
            </a:r>
            <a:r>
              <a:rPr lang="en-US"/>
              <a:t>   </a:t>
            </a:r>
            <a:r>
              <a:rPr lang="de-DE"/>
              <a:t>[</a:t>
            </a:r>
            <a:r>
              <a:rPr lang="de-DE" baseline="-25000"/>
              <a:t>VP </a:t>
            </a:r>
            <a:r>
              <a:rPr lang="de-DE"/>
              <a:t>Harris</a:t>
            </a:r>
            <a:r>
              <a:rPr lang="en-US"/>
              <a:t> </a:t>
            </a:r>
            <a:r>
              <a:rPr lang="de-DE"/>
              <a:t>kennt]</a:t>
            </a:r>
            <a:r>
              <a:rPr lang="en-US"/>
              <a:t> 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c.	= 	 </a:t>
            </a:r>
            <a:r>
              <a:rPr lang="de-DE"/>
              <a:t>Maria</a:t>
            </a:r>
            <a:r>
              <a:rPr lang="en-US"/>
              <a:t>  	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Harris</a:t>
            </a:r>
            <a:r>
              <a:rPr lang="en-US"/>
              <a:t>}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d.	= 	 	 	</a:t>
            </a:r>
            <a:r>
              <a:rPr lang="en-US">
                <a:solidFill>
                  <a:srgbClr val="00B050"/>
                </a:solidFill>
              </a:rPr>
              <a:t>Maria </a:t>
            </a:r>
            <a:r>
              <a:rPr lang="en-US"/>
              <a:t>kennt </a:t>
            </a:r>
            <a:r>
              <a:rPr lang="en-US">
                <a:solidFill>
                  <a:srgbClr val="FF0000"/>
                </a:solidFill>
              </a:rPr>
              <a:t>Harris</a:t>
            </a:r>
            <a:r>
              <a:rPr lang="en-US"/>
              <a:t> 	(Satzbedeutung)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r>
              <a:rPr lang="en-US" b="1"/>
              <a:t>Vorsicht</a:t>
            </a:r>
            <a:r>
              <a:rPr lang="en-US"/>
              <a:t>! (2)d ist die Darstellung ohne </a:t>
            </a:r>
            <a:r>
              <a:rPr lang="en-US">
                <a:solidFill>
                  <a:srgbClr val="0066FF"/>
                </a:solidFill>
              </a:rPr>
              <a:t>Situationen</a:t>
            </a:r>
            <a:r>
              <a:rPr lang="en-US"/>
              <a:t>! Eigentlich ergibt die Derivation folgendes: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de-DE"/>
              <a:t>(3)		</a:t>
            </a:r>
            <a:r>
              <a:rPr lang="en-US"/>
              <a:t></a:t>
            </a:r>
            <a:r>
              <a:rPr lang="de-DE"/>
              <a:t>[</a:t>
            </a:r>
            <a:r>
              <a:rPr lang="de-DE" baseline="-25000"/>
              <a:t>TP </a:t>
            </a:r>
            <a:r>
              <a:rPr lang="de-DE"/>
              <a:t>Maria Harris</a:t>
            </a:r>
            <a:r>
              <a:rPr lang="en-US"/>
              <a:t> </a:t>
            </a:r>
            <a:r>
              <a:rPr lang="de-DE"/>
              <a:t>kennt]</a:t>
            </a:r>
            <a:r>
              <a:rPr lang="en-US"/>
              <a:t>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371600" algn="l"/>
              </a:tabLst>
            </a:pPr>
            <a:r>
              <a:rPr lang="en-US"/>
              <a:t>		=	{s|Maria kennt Harris</a:t>
            </a:r>
            <a:r>
              <a:rPr lang="en-US">
                <a:solidFill>
                  <a:srgbClr val="0066FF"/>
                </a:solidFill>
              </a:rPr>
              <a:t> in s</a:t>
            </a:r>
            <a:r>
              <a:rPr lang="en-US"/>
              <a:t>}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1371600" algn="l"/>
              </a:tabLst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6A0E4-A096-1266-387D-F9786D23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0CE473-1B2C-794C-8BEC-D1FF2773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553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Namen vs. Definite DPs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94" y="914400"/>
            <a:ext cx="8202706" cy="5262282"/>
          </a:xfrm>
        </p:spPr>
        <p:txBody>
          <a:bodyPr/>
          <a:lstStyle/>
          <a:p>
            <a:pPr>
              <a:spcBef>
                <a:spcPts val="120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en-US" b="1">
                <a:solidFill>
                  <a:srgbClr val="00B050"/>
                </a:solidFill>
              </a:rPr>
              <a:t>Referenz</a:t>
            </a:r>
            <a:r>
              <a:rPr lang="en-US" b="1" i="1"/>
              <a:t>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en-US"/>
              <a:t>Die DPs in (1) und (2) </a:t>
            </a:r>
            <a:r>
              <a:rPr lang="en-US">
                <a:solidFill>
                  <a:srgbClr val="00B050"/>
                </a:solidFill>
              </a:rPr>
              <a:t>referieren</a:t>
            </a:r>
            <a:r>
              <a:rPr lang="en-US"/>
              <a:t> am heutigen Tag </a:t>
            </a:r>
            <a:br>
              <a:rPr lang="en-US"/>
            </a:br>
            <a:r>
              <a:rPr lang="en-US"/>
              <a:t>auf das selbe Individuum. </a:t>
            </a:r>
          </a:p>
          <a:p>
            <a:pPr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en-US" sz="2200"/>
          </a:p>
          <a:p>
            <a:pPr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en-US" sz="2200"/>
              <a:t>(1)		</a:t>
            </a:r>
            <a:r>
              <a:rPr lang="de-DE" sz="2200">
                <a:sym typeface="WP MathA" panose="05010101010101010101" pitchFamily="2" charset="2"/>
              </a:rPr>
              <a:t>der Papst				=</a:t>
            </a:r>
            <a:endParaRPr lang="de-DE" sz="2200"/>
          </a:p>
          <a:p>
            <a:pPr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sz="2200">
              <a:sym typeface="WP MathA" panose="05010101010101010101" pitchFamily="2" charset="2"/>
            </a:endParaRPr>
          </a:p>
          <a:p>
            <a:pPr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de-DE" sz="2200">
                <a:sym typeface="WP MathA" panose="05010101010101010101" pitchFamily="2" charset="2"/>
              </a:rPr>
              <a:t>(2)		</a:t>
            </a:r>
            <a:r>
              <a:rPr lang="de-DE" sz="2200"/>
              <a:t>Jorge Mario Bergoglio</a:t>
            </a:r>
            <a:r>
              <a:rPr lang="de-DE" sz="2200">
                <a:sym typeface="WP MathA" panose="05010101010101010101" pitchFamily="2" charset="2"/>
              </a:rPr>
              <a:t>		=	</a:t>
            </a:r>
          </a:p>
          <a:p>
            <a:pPr>
              <a:spcBef>
                <a:spcPts val="160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>
              <a:solidFill>
                <a:srgbClr val="FF0000"/>
              </a:solidFill>
            </a:endParaRPr>
          </a:p>
          <a:p>
            <a:pPr>
              <a:spcBef>
                <a:spcPts val="1600"/>
              </a:spcBef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de-DE" b="1">
                <a:solidFill>
                  <a:srgbClr val="FF0000"/>
                </a:solidFill>
              </a:rPr>
              <a:t>Denotation</a:t>
            </a:r>
            <a:r>
              <a:rPr lang="de-DE"/>
              <a:t> </a:t>
            </a:r>
          </a:p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de-DE"/>
              <a:t>Die DPs besitzen jedoch </a:t>
            </a:r>
            <a:r>
              <a:rPr lang="de-DE" u="sng"/>
              <a:t>nicht</a:t>
            </a:r>
            <a:r>
              <a:rPr lang="de-DE" b="1" i="1"/>
              <a:t> </a:t>
            </a:r>
            <a:r>
              <a:rPr lang="de-DE"/>
              <a:t>die selbe Bedeutung! </a:t>
            </a:r>
          </a:p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de-DE"/>
              <a:t>Sie denotieren unterschiedliche semantische Objekte</a:t>
            </a: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r>
              <a:rPr lang="en-US" b="1"/>
              <a:t>Übung</a:t>
            </a:r>
            <a:r>
              <a:rPr lang="en-US" b="1" i="1"/>
              <a:t>. </a:t>
            </a:r>
            <a:r>
              <a:rPr lang="en-US"/>
              <a:t>Zeigen Sie, warum!</a:t>
            </a: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 i="1"/>
          </a:p>
          <a:p>
            <a:pPr>
              <a:tabLst>
                <a:tab pos="342900" algn="l"/>
                <a:tab pos="747713" algn="l"/>
                <a:tab pos="1090613" algn="l"/>
                <a:tab pos="2401888" algn="l"/>
                <a:tab pos="3200400" algn="l"/>
                <a:tab pos="3541713" algn="l"/>
                <a:tab pos="4230688" algn="l"/>
              </a:tabLst>
            </a:pPr>
            <a:endParaRPr lang="de-DE" b="1" i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099283"/>
            <a:ext cx="1610288" cy="209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3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9C432-2628-3DC5-667C-EE692CD1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Funktionen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964E-5DBB-6729-3614-F70FD165E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Wir haben früher gesehen, dass man Mengen auch in Funktionen übersetzen kann (Schönfinkelisierung).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Auch die Menge </a:t>
            </a:r>
            <a:r>
              <a:rPr lang="en-US"/>
              <a:t>{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|{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en-US"/>
              <a:t> kennt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}} kann als Funktion dargestellt werden: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r>
              <a:rPr lang="de-AT"/>
              <a:t>(1)		kennen ist die Funktion f, so dass für jedes beliebige 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und für jede beliebige Situation s gilt: </a:t>
            </a:r>
          </a:p>
          <a:p>
            <a:r>
              <a:rPr lang="de-AT"/>
              <a:t>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ist die Funktion g, so dass für jedes beliebige 				Individuum 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de-AT"/>
              <a:t> gilt: </a:t>
            </a:r>
          </a:p>
          <a:p>
            <a:r>
              <a:rPr lang="de-AT"/>
              <a:t>				g(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de-AT"/>
              <a:t>) = 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)(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de-AT"/>
              <a:t>) = {s|</a:t>
            </a:r>
            <a:r>
              <a:rPr lang="en-US">
                <a:solidFill>
                  <a:srgbClr val="00B050"/>
                </a:solidFill>
              </a:rPr>
              <a:t>y</a:t>
            </a:r>
            <a:r>
              <a:rPr lang="de-AT"/>
              <a:t> kennt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in s}.</a:t>
            </a:r>
          </a:p>
          <a:p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Anwendung: siehe Tafel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B97DD-289E-430D-E512-A72E0EA4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0457A-0C09-6A33-4993-4EB2D36A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636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C36C8-C587-55AD-967F-31AC8FFE0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E48F-11A1-0B82-8612-8CD7211D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Extension und Intension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9C45-9132-BC35-95FB-89C781B5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Die DP der Papst referiert in unterschiedlichen </a:t>
            </a:r>
            <a:r>
              <a:rPr lang="de-DE" b="1"/>
              <a:t>Situationen</a:t>
            </a:r>
            <a:r>
              <a:rPr lang="de-DE"/>
              <a:t> auf unterschiedliche Individuen: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 defTabSz="6746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062163" algn="l"/>
                <a:tab pos="3030538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endParaRPr lang="de-AT"/>
          </a:p>
          <a:p>
            <a:pPr marL="342900" indent="-342900" defTabSz="6746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47713" algn="l"/>
                <a:tab pos="1090613" algn="l"/>
                <a:tab pos="2062163" algn="l"/>
                <a:tab pos="3030538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Weitere Beispiele: </a:t>
            </a:r>
          </a:p>
          <a:p>
            <a:pPr defTabSz="674688">
              <a:spcBef>
                <a:spcPts val="800"/>
              </a:spcBef>
              <a:tabLst>
                <a:tab pos="747713" algn="l"/>
                <a:tab pos="1090613" algn="l"/>
                <a:tab pos="2062163" algn="l"/>
                <a:tab pos="3030538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(2)	a.	das Buch (auf meinem Tisch) ist …</a:t>
            </a:r>
          </a:p>
          <a:p>
            <a:pPr defTabSz="674688">
              <a:tabLst>
                <a:tab pos="747713" algn="l"/>
                <a:tab pos="1090613" algn="l"/>
                <a:tab pos="2062163" algn="l"/>
                <a:tab pos="3030538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	b.	die Lösung (für das Problem) ist …</a:t>
            </a:r>
          </a:p>
          <a:p>
            <a:pPr defTabSz="674688">
              <a:tabLst>
                <a:tab pos="747713" algn="l"/>
                <a:tab pos="1090613" algn="l"/>
                <a:tab pos="2062163" algn="l"/>
                <a:tab pos="3030538" algn="l"/>
                <a:tab pos="4286250" algn="l"/>
                <a:tab pos="4572000" algn="l"/>
                <a:tab pos="4743450" algn="l"/>
                <a:tab pos="4857750" algn="l"/>
                <a:tab pos="5143500" algn="l"/>
                <a:tab pos="5540375" algn="l"/>
              </a:tabLst>
            </a:pPr>
            <a:r>
              <a:rPr lang="de-AT"/>
              <a:t>	c. 	der Präsident der USA ist …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de-DE"/>
              <a:t>Sprachlichen Ausdrücke besitzen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de-DE" sz="2400"/>
              <a:t>eine allgemeine, situations</a:t>
            </a:r>
            <a:r>
              <a:rPr lang="de-DE" sz="2400" u="sng"/>
              <a:t>un</a:t>
            </a:r>
            <a:r>
              <a:rPr lang="de-DE" sz="2400"/>
              <a:t>abhängige Bedeutung, </a:t>
            </a:r>
            <a:br>
              <a:rPr lang="de-DE" sz="2400"/>
            </a:br>
            <a:r>
              <a:rPr lang="de-DE" sz="2400"/>
              <a:t>die </a:t>
            </a:r>
            <a:r>
              <a:rPr lang="de-DE" sz="2400" b="1" i="1">
                <a:solidFill>
                  <a:srgbClr val="339966"/>
                </a:solidFill>
              </a:rPr>
              <a:t>Extension</a:t>
            </a:r>
            <a:r>
              <a:rPr lang="de-DE" sz="2400" b="1" i="1"/>
              <a:t> </a:t>
            </a:r>
            <a:r>
              <a:rPr lang="de-DE"/>
              <a:t>und</a:t>
            </a:r>
            <a:endParaRPr lang="de-DE" sz="2400" b="1" i="1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de-DE" sz="2400"/>
              <a:t>eine spezifische Bedeutung in einer Situation, die </a:t>
            </a:r>
            <a:r>
              <a:rPr lang="de-DE" sz="2400" b="1" i="1">
                <a:solidFill>
                  <a:srgbClr val="FF0000"/>
                </a:solidFill>
              </a:rPr>
              <a:t>Intension</a:t>
            </a:r>
            <a:r>
              <a:rPr lang="de-DE" sz="2400" b="1" i="1">
                <a:solidFill>
                  <a:srgbClr val="339966"/>
                </a:solidFill>
              </a:rPr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9967E-866E-F0F3-4165-280C9A99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BB490-7606-3384-C94A-7914D5B4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3E7666A-78BA-F477-54A5-B15471C6EC5C}"/>
              </a:ext>
            </a:extLst>
          </p:cNvPr>
          <p:cNvGrpSpPr/>
          <p:nvPr/>
        </p:nvGrpSpPr>
        <p:grpSpPr>
          <a:xfrm>
            <a:off x="457200" y="1676400"/>
            <a:ext cx="7897906" cy="1107996"/>
            <a:chOff x="457200" y="1676400"/>
            <a:chExt cx="7897906" cy="110799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3B0ABCE-E0A3-B9E0-18DE-9FF26EDF4E31}"/>
                </a:ext>
              </a:extLst>
            </p:cNvPr>
            <p:cNvSpPr txBox="1"/>
            <p:nvPr/>
          </p:nvSpPr>
          <p:spPr>
            <a:xfrm>
              <a:off x="457200" y="1676400"/>
              <a:ext cx="789790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743200" algn="l"/>
                  <a:tab pos="3200400" algn="l"/>
                  <a:tab pos="3541713" algn="l"/>
                  <a:tab pos="3946525" algn="l"/>
                  <a:tab pos="4230688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		im Jahr 1945: Pius XII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743200" algn="l"/>
                  <a:tab pos="3200400" algn="l"/>
                  <a:tab pos="3541713" algn="l"/>
                  <a:tab pos="3946525" algn="l"/>
                  <a:tab pos="4230688" algn="l"/>
                </a:tabLst>
              </a:pPr>
              <a:r>
                <a:rPr lang="de-DE" sz="2200"/>
                <a:t>(1)		</a:t>
              </a:r>
              <a:r>
                <a:rPr lang="de-DE" sz="2200">
                  <a:sym typeface="WP MathA" panose="05010101010101010101" pitchFamily="2" charset="2"/>
                </a:rPr>
                <a:t>der Papst 			= 		im Jahr 1980: Johannes Paul 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743200" algn="l"/>
                  <a:tab pos="3200400" algn="l"/>
                  <a:tab pos="3541713" algn="l"/>
                  <a:tab pos="3946525" algn="l"/>
                  <a:tab pos="4230688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		im Jahr 2024: Franziskus	</a:t>
              </a:r>
              <a:endParaRPr lang="de-DE" sz="2200"/>
            </a:p>
          </p:txBody>
        </p: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64A9F70E-9DFE-901C-4176-0A0977FDEC68}"/>
                </a:ext>
              </a:extLst>
            </p:cNvPr>
            <p:cNvSpPr/>
            <p:nvPr/>
          </p:nvSpPr>
          <p:spPr>
            <a:xfrm>
              <a:off x="4343400" y="1712696"/>
              <a:ext cx="3733800" cy="1030504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443948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0C2FD-3E6D-23B2-2E8C-DE29852B3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6254F-A640-4689-1F10-79F9BF684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Extension und Intension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ED14C-F7F2-CCC8-C48E-9AE9980A7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Die </a:t>
            </a:r>
            <a:r>
              <a:rPr lang="de-DE" sz="2400">
                <a:solidFill>
                  <a:srgbClr val="339966"/>
                </a:solidFill>
              </a:rPr>
              <a:t>Extension</a:t>
            </a:r>
            <a:r>
              <a:rPr lang="de-DE" sz="2400" b="1" i="1"/>
              <a:t> </a:t>
            </a:r>
            <a:r>
              <a:rPr lang="de-DE"/>
              <a:t>einer definiten DP ist das </a:t>
            </a:r>
            <a:r>
              <a:rPr lang="de-DE" b="1"/>
              <a:t>Individuum</a:t>
            </a:r>
            <a:r>
              <a:rPr lang="de-DE"/>
              <a:t>, auf welches die DP in dieser Situation referiert: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(1)		In s</a:t>
            </a:r>
            <a:r>
              <a:rPr lang="de-DE" baseline="-25000">
                <a:sym typeface="WP IconicSymbolsA" panose="05010101010101010101" pitchFamily="2" charset="2"/>
              </a:rPr>
              <a:t>2</a:t>
            </a:r>
            <a:r>
              <a:rPr lang="de-DE">
                <a:sym typeface="WP IconicSymbolsA" panose="05010101010101010101" pitchFamily="2" charset="2"/>
              </a:rPr>
              <a:t>: 	</a:t>
            </a:r>
            <a:r>
              <a:rPr lang="en-US"/>
              <a:t>der Papst	=	</a:t>
            </a:r>
            <a:r>
              <a:rPr lang="de-DE" sz="2400">
                <a:sym typeface="WP MathA" panose="05010101010101010101" pitchFamily="2" charset="2"/>
              </a:rPr>
              <a:t>Johannes Paul II</a:t>
            </a:r>
            <a:endParaRPr lang="en-US"/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090613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		In s</a:t>
            </a:r>
            <a:r>
              <a:rPr lang="de-DE" baseline="-25000">
                <a:sym typeface="WP IconicSymbolsA" panose="05010101010101010101" pitchFamily="2" charset="2"/>
              </a:rPr>
              <a:t>19</a:t>
            </a:r>
            <a:r>
              <a:rPr lang="de-DE">
                <a:sym typeface="WP IconicSymbolsA" panose="05010101010101010101" pitchFamily="2" charset="2"/>
              </a:rPr>
              <a:t>: 	</a:t>
            </a:r>
            <a:r>
              <a:rPr lang="en-US"/>
              <a:t>der Papst 	=	Franziskus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/>
              <a:t>Die </a:t>
            </a:r>
            <a:r>
              <a:rPr lang="de-DE" sz="2400">
                <a:solidFill>
                  <a:srgbClr val="FF0000"/>
                </a:solidFill>
              </a:rPr>
              <a:t>Intension</a:t>
            </a:r>
            <a:r>
              <a:rPr lang="de-DE" sz="2400" b="1" i="1"/>
              <a:t> </a:t>
            </a:r>
            <a:r>
              <a:rPr lang="de-DE"/>
              <a:t>einer definiten DP ist ein komplexeres semantisches Objekt.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/>
              <a:t>Die </a:t>
            </a:r>
            <a:r>
              <a:rPr lang="de-DE" sz="2400">
                <a:solidFill>
                  <a:srgbClr val="FF0000"/>
                </a:solidFill>
              </a:rPr>
              <a:t>Intension</a:t>
            </a:r>
            <a:r>
              <a:rPr lang="de-DE" sz="2400" b="1" i="1"/>
              <a:t> </a:t>
            </a:r>
            <a:r>
              <a:rPr lang="de-DE"/>
              <a:t>einer definiten DP ist jene </a:t>
            </a:r>
            <a:r>
              <a:rPr lang="de-DE" b="1"/>
              <a:t>Funktion</a:t>
            </a:r>
            <a:r>
              <a:rPr lang="el-GR" sz="2400"/>
              <a:t> </a:t>
            </a:r>
            <a:r>
              <a:rPr lang="en-US" sz="2000"/>
              <a:t>(</a:t>
            </a:r>
            <a:r>
              <a:rPr lang="el-GR" sz="2000"/>
              <a:t>συνάρτηση</a:t>
            </a:r>
            <a:r>
              <a:rPr lang="en-US" sz="2000"/>
              <a:t>)</a:t>
            </a:r>
            <a:r>
              <a:rPr lang="de-DE"/>
              <a:t>, die jeder Situation (s</a:t>
            </a:r>
            <a:r>
              <a:rPr lang="de-DE" baseline="-25000"/>
              <a:t>1945</a:t>
            </a:r>
            <a:r>
              <a:rPr lang="de-DE"/>
              <a:t>, etc…) genau das Individuum zuweist, auf das die DP in dieser Situation referiert.</a:t>
            </a:r>
            <a:endParaRPr lang="de-DE" sz="2400" b="1" i="1">
              <a:solidFill>
                <a:srgbClr val="339966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8F8FE-4AD6-FDA4-9B39-88004542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3CF09-45BA-E542-C41B-C2CE735F1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7</a:t>
            </a:fld>
            <a:endParaRPr lang="de-DE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8F92CEF-0693-9C40-4B83-B054FC814BC0}"/>
              </a:ext>
            </a:extLst>
          </p:cNvPr>
          <p:cNvGrpSpPr/>
          <p:nvPr/>
        </p:nvGrpSpPr>
        <p:grpSpPr>
          <a:xfrm>
            <a:off x="457200" y="5292804"/>
            <a:ext cx="7897906" cy="1107996"/>
            <a:chOff x="457200" y="1863804"/>
            <a:chExt cx="7897906" cy="110799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83BC121-FE65-7B58-64CA-95BF6E9702E7}"/>
                </a:ext>
              </a:extLst>
            </p:cNvPr>
            <p:cNvSpPr txBox="1"/>
            <p:nvPr/>
          </p:nvSpPr>
          <p:spPr>
            <a:xfrm>
              <a:off x="457200" y="1863804"/>
              <a:ext cx="789790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743200" algn="l"/>
                  <a:tab pos="3200400" algn="l"/>
                  <a:tab pos="3541713" algn="l"/>
                  <a:tab pos="4230688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		s</a:t>
              </a:r>
              <a:r>
                <a:rPr lang="de-DE" sz="2200" baseline="-25000">
                  <a:sym typeface="WP MathA" panose="05010101010101010101" pitchFamily="2" charset="2"/>
                </a:rPr>
                <a:t>1945</a:t>
              </a:r>
              <a:r>
                <a:rPr lang="de-DE" sz="2200">
                  <a:sym typeface="WP MathA" panose="05010101010101010101" pitchFamily="2" charset="2"/>
                </a:rPr>
                <a:t>	</a:t>
              </a:r>
              <a:r>
                <a:rPr lang="de-DE" sz="22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200">
                  <a:sym typeface="WP MathA" panose="05010101010101010101" pitchFamily="2" charset="2"/>
                </a:rPr>
                <a:t>Pius XII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743200" algn="l"/>
                  <a:tab pos="3200400" algn="l"/>
                  <a:tab pos="3541713" algn="l"/>
                  <a:tab pos="4230688" algn="l"/>
                  <a:tab pos="5081588" algn="l"/>
                  <a:tab pos="5543550" algn="l"/>
                </a:tabLst>
              </a:pPr>
              <a:r>
                <a:rPr lang="de-DE" sz="2200"/>
                <a:t>(2)		</a:t>
              </a:r>
              <a:r>
                <a:rPr lang="de-DE" sz="2200">
                  <a:sym typeface="WP MathA" panose="05010101010101010101" pitchFamily="2" charset="2"/>
                </a:rPr>
                <a:t>der Papst 				= 	s</a:t>
              </a:r>
              <a:r>
                <a:rPr lang="de-DE" sz="2200" baseline="-25000">
                  <a:sym typeface="WP MathA" panose="05010101010101010101" pitchFamily="2" charset="2"/>
                </a:rPr>
                <a:t>1980</a:t>
              </a:r>
              <a:r>
                <a:rPr lang="de-DE" sz="2200">
                  <a:sym typeface="WP MathA" panose="05010101010101010101" pitchFamily="2" charset="2"/>
                </a:rPr>
                <a:t>	</a:t>
              </a:r>
              <a:r>
                <a:rPr lang="de-DE" sz="22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200">
                  <a:sym typeface="WP MathA" panose="05010101010101010101" pitchFamily="2" charset="2"/>
                </a:rPr>
                <a:t>Johannes Paul 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743200" algn="l"/>
                  <a:tab pos="3200400" algn="l"/>
                  <a:tab pos="3541713" algn="l"/>
                  <a:tab pos="4230688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		s</a:t>
              </a:r>
              <a:r>
                <a:rPr lang="de-DE" sz="2200" baseline="-25000">
                  <a:sym typeface="WP MathA" panose="05010101010101010101" pitchFamily="2" charset="2"/>
                </a:rPr>
                <a:t>2024</a:t>
              </a:r>
              <a:r>
                <a:rPr lang="de-DE" sz="2200">
                  <a:sym typeface="WP MathA" panose="05010101010101010101" pitchFamily="2" charset="2"/>
                </a:rPr>
                <a:t>	</a:t>
              </a:r>
              <a:r>
                <a:rPr lang="de-DE" sz="22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	</a:t>
              </a:r>
              <a:r>
                <a:rPr lang="de-DE" sz="2200">
                  <a:sym typeface="WP MathA" panose="05010101010101010101" pitchFamily="2" charset="2"/>
                </a:rPr>
                <a:t>Franziskus	</a:t>
              </a:r>
              <a:endParaRPr lang="de-DE" sz="2200"/>
            </a:p>
          </p:txBody>
        </p: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5BCCD392-C847-F3CE-06F3-9B6004499365}"/>
                </a:ext>
              </a:extLst>
            </p:cNvPr>
            <p:cNvSpPr/>
            <p:nvPr/>
          </p:nvSpPr>
          <p:spPr>
            <a:xfrm>
              <a:off x="4557522" y="1905000"/>
              <a:ext cx="3595878" cy="1030504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9370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7C725-7A1B-71DC-C6DB-35D8399BB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74ADC-108C-B397-D6DD-12EC3E698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Exkurs: Funktionen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265B5-36AF-9E57-C83A-2D8DBCB43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Stellen Sie sich eine Funktion vor, die zu einer Zahl 3 addiert.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Man kann Funktionen unterschiedlich schreiben, z.B. so: </a:t>
            </a:r>
          </a:p>
          <a:p>
            <a:pPr defTabSz="941388">
              <a:spcBef>
                <a:spcPts val="1200"/>
              </a:spcBef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(1)			f</a:t>
            </a:r>
            <a:r>
              <a:rPr lang="de-DE" baseline="-25000">
                <a:sym typeface="WP IconicSymbolsA" panose="05010101010101010101" pitchFamily="2" charset="2"/>
              </a:rPr>
              <a:t>+3 </a:t>
            </a:r>
            <a:r>
              <a:rPr lang="de-DE">
                <a:sym typeface="WP IconicSymbolsA" panose="05010101010101010101" pitchFamily="2" charset="2"/>
              </a:rPr>
              <a:t>(x)	=	x + 3</a:t>
            </a:r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>
              <a:sym typeface="WP IconicSymbolsA" panose="05010101010101010101" pitchFamily="2" charset="2"/>
            </a:endParaRPr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Angewendet auf eine natürliche Zahl, erhält man:</a:t>
            </a:r>
          </a:p>
          <a:p>
            <a:pPr defTabSz="941388">
              <a:spcBef>
                <a:spcPts val="1200"/>
              </a:spcBef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3889375" algn="l"/>
                <a:tab pos="451485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(2)		a.	f</a:t>
            </a:r>
            <a:r>
              <a:rPr lang="de-DE" baseline="-25000">
                <a:sym typeface="WP IconicSymbolsA" panose="05010101010101010101" pitchFamily="2" charset="2"/>
              </a:rPr>
              <a:t>+3 </a:t>
            </a:r>
            <a:r>
              <a:rPr lang="de-DE">
                <a:sym typeface="WP IconicSymbolsA" panose="05010101010101010101" pitchFamily="2" charset="2"/>
              </a:rPr>
              <a:t>(1)	= 	</a:t>
            </a:r>
            <a:r>
              <a:rPr lang="de-DE">
                <a:solidFill>
                  <a:srgbClr val="FF0000"/>
                </a:solidFill>
                <a:sym typeface="WP IconicSymbolsA" panose="05010101010101010101" pitchFamily="2" charset="2"/>
              </a:rPr>
              <a:t>1</a:t>
            </a:r>
            <a:r>
              <a:rPr lang="de-DE">
                <a:sym typeface="WP IconicSymbolsA" panose="05010101010101010101" pitchFamily="2" charset="2"/>
              </a:rPr>
              <a:t> + 3	=	</a:t>
            </a:r>
            <a:r>
              <a:rPr lang="de-DE">
                <a:solidFill>
                  <a:srgbClr val="00B050"/>
                </a:solidFill>
                <a:sym typeface="WP IconicSymbolsA" panose="05010101010101010101" pitchFamily="2" charset="2"/>
              </a:rPr>
              <a:t>4</a:t>
            </a:r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3889375" algn="l"/>
                <a:tab pos="451485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		b.	f</a:t>
            </a:r>
            <a:r>
              <a:rPr lang="de-DE" baseline="-25000">
                <a:sym typeface="WP IconicSymbolsA" panose="05010101010101010101" pitchFamily="2" charset="2"/>
              </a:rPr>
              <a:t>+3 </a:t>
            </a:r>
            <a:r>
              <a:rPr lang="de-DE">
                <a:sym typeface="WP IconicSymbolsA" panose="05010101010101010101" pitchFamily="2" charset="2"/>
              </a:rPr>
              <a:t>(2)	= 	</a:t>
            </a:r>
            <a:r>
              <a:rPr lang="de-DE">
                <a:solidFill>
                  <a:srgbClr val="FF0000"/>
                </a:solidFill>
                <a:sym typeface="WP IconicSymbolsA" panose="05010101010101010101" pitchFamily="2" charset="2"/>
              </a:rPr>
              <a:t>2</a:t>
            </a:r>
            <a:r>
              <a:rPr lang="de-DE">
                <a:sym typeface="WP IconicSymbolsA" panose="05010101010101010101" pitchFamily="2" charset="2"/>
              </a:rPr>
              <a:t> + 3	=	</a:t>
            </a:r>
            <a:r>
              <a:rPr lang="de-DE">
                <a:solidFill>
                  <a:srgbClr val="00B050"/>
                </a:solidFill>
                <a:sym typeface="WP IconicSymbolsA" panose="05010101010101010101" pitchFamily="2" charset="2"/>
              </a:rPr>
              <a:t>5</a:t>
            </a:r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3889375" algn="l"/>
                <a:tab pos="4514850" algn="l"/>
                <a:tab pos="6002338" algn="l"/>
              </a:tabLst>
            </a:pPr>
            <a:r>
              <a:rPr lang="de-DE">
                <a:sym typeface="WP IconicSymbolsA" panose="05010101010101010101" pitchFamily="2" charset="2"/>
              </a:rPr>
              <a:t>		c.	f</a:t>
            </a:r>
            <a:r>
              <a:rPr lang="de-DE" baseline="-25000">
                <a:sym typeface="WP IconicSymbolsA" panose="05010101010101010101" pitchFamily="2" charset="2"/>
              </a:rPr>
              <a:t>+3 </a:t>
            </a:r>
            <a:r>
              <a:rPr lang="de-DE">
                <a:sym typeface="WP IconicSymbolsA" panose="05010101010101010101" pitchFamily="2" charset="2"/>
              </a:rPr>
              <a:t>(2)	= 	</a:t>
            </a:r>
            <a:r>
              <a:rPr lang="de-DE">
                <a:solidFill>
                  <a:srgbClr val="FF0000"/>
                </a:solidFill>
                <a:sym typeface="WP IconicSymbolsA" panose="05010101010101010101" pitchFamily="2" charset="2"/>
              </a:rPr>
              <a:t>3</a:t>
            </a:r>
            <a:r>
              <a:rPr lang="de-DE">
                <a:sym typeface="WP IconicSymbolsA" panose="05010101010101010101" pitchFamily="2" charset="2"/>
              </a:rPr>
              <a:t> + 3	=	</a:t>
            </a:r>
            <a:r>
              <a:rPr lang="de-DE">
                <a:solidFill>
                  <a:srgbClr val="00B050"/>
                </a:solidFill>
                <a:sym typeface="WP IconicSymbolsA" panose="05010101010101010101" pitchFamily="2" charset="2"/>
              </a:rPr>
              <a:t>6</a:t>
            </a:r>
          </a:p>
          <a:p>
            <a:pPr defTabSz="941388">
              <a:spcBef>
                <a:spcPts val="0"/>
              </a:spcBef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>
              <a:sym typeface="WP IconicSymbolsA" panose="05010101010101010101" pitchFamily="2" charset="2"/>
            </a:endParaRPr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/>
              <a:t>Aber die selbe Funktionen kann auch als Tabelle notiert werden: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70601-1B99-8DCC-71AF-01AFC53E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4AB0A9-FFA9-F3A7-B957-55FB5F33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8</a:t>
            </a:fld>
            <a:endParaRPr lang="de-DE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E85B271-B769-BAE3-F173-E9C2ECEA60D1}"/>
              </a:ext>
            </a:extLst>
          </p:cNvPr>
          <p:cNvGrpSpPr/>
          <p:nvPr/>
        </p:nvGrpSpPr>
        <p:grpSpPr>
          <a:xfrm>
            <a:off x="381000" y="5200471"/>
            <a:ext cx="7897906" cy="1200329"/>
            <a:chOff x="407894" y="1863804"/>
            <a:chExt cx="7897906" cy="120032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7D883E7-48BE-A9C6-6F2F-6900D79FFE8E}"/>
                </a:ext>
              </a:extLst>
            </p:cNvPr>
            <p:cNvSpPr txBox="1"/>
            <p:nvPr/>
          </p:nvSpPr>
          <p:spPr>
            <a:xfrm>
              <a:off x="407894" y="1863804"/>
              <a:ext cx="789790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686050" algn="l"/>
                  <a:tab pos="3032125" algn="l"/>
                  <a:tab pos="3946525" algn="l"/>
                  <a:tab pos="4572000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</a:t>
              </a:r>
              <a:r>
                <a:rPr lang="de-DE" sz="2400">
                  <a:solidFill>
                    <a:srgbClr val="FF0000"/>
                  </a:solidFill>
                  <a:sym typeface="WP MathA" panose="05010101010101010101" pitchFamily="2" charset="2"/>
                </a:rPr>
                <a:t>1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solidFill>
                    <a:srgbClr val="00B050"/>
                  </a:solidFill>
                  <a:sym typeface="WP MathA" panose="05010101010101010101" pitchFamily="2" charset="2"/>
                </a:rPr>
                <a:t>4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686050" algn="l"/>
                  <a:tab pos="3032125" algn="l"/>
                  <a:tab pos="3946525" algn="l"/>
                  <a:tab pos="4572000" algn="l"/>
                  <a:tab pos="5081588" algn="l"/>
                  <a:tab pos="5543550" algn="l"/>
                </a:tabLst>
              </a:pPr>
              <a:r>
                <a:rPr lang="de-DE" sz="2400"/>
                <a:t>(3)		</a:t>
              </a:r>
              <a:r>
                <a:rPr lang="de-DE" sz="2400">
                  <a:sym typeface="WP IconicSymbolsA" panose="05010101010101010101" pitchFamily="2" charset="2"/>
                </a:rPr>
                <a:t> 	f</a:t>
              </a:r>
              <a:r>
                <a:rPr lang="de-DE" sz="2400" baseline="-25000">
                  <a:sym typeface="WP IconicSymbolsA" panose="05010101010101010101" pitchFamily="2" charset="2"/>
                </a:rPr>
                <a:t>+3</a:t>
              </a:r>
              <a:r>
                <a:rPr lang="de-DE" sz="2400">
                  <a:sym typeface="WP IconicSymbolsA" panose="05010101010101010101" pitchFamily="2" charset="2"/>
                </a:rPr>
                <a:t> (x)     	</a:t>
              </a:r>
              <a:r>
                <a:rPr lang="de-DE" sz="2400">
                  <a:sym typeface="WP MathA" panose="05010101010101010101" pitchFamily="2" charset="2"/>
                </a:rPr>
                <a:t>= 		</a:t>
              </a:r>
              <a:r>
                <a:rPr lang="de-DE" sz="2400">
                  <a:solidFill>
                    <a:srgbClr val="FF0000"/>
                  </a:solidFill>
                  <a:sym typeface="WP MathA" panose="05010101010101010101" pitchFamily="2" charset="2"/>
                </a:rPr>
                <a:t>2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solidFill>
                    <a:srgbClr val="00B050"/>
                  </a:solidFill>
                  <a:sym typeface="WP MathA" panose="05010101010101010101" pitchFamily="2" charset="2"/>
                </a:rPr>
                <a:t>5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686050" algn="l"/>
                  <a:tab pos="3032125" algn="l"/>
                  <a:tab pos="3946525" algn="l"/>
                  <a:tab pos="4572000" algn="l"/>
                  <a:tab pos="5081588" algn="l"/>
                  <a:tab pos="5543550" algn="l"/>
                </a:tabLst>
              </a:pPr>
              <a:r>
                <a:rPr lang="de-DE" sz="2400">
                  <a:sym typeface="WP MathA" panose="05010101010101010101" pitchFamily="2" charset="2"/>
                </a:rPr>
                <a:t>						</a:t>
              </a:r>
              <a:r>
                <a:rPr lang="de-DE" sz="2400">
                  <a:solidFill>
                    <a:srgbClr val="FF0000"/>
                  </a:solidFill>
                  <a:sym typeface="WP MathA" panose="05010101010101010101" pitchFamily="2" charset="2"/>
                </a:rPr>
                <a:t>3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solidFill>
                    <a:srgbClr val="00B050"/>
                  </a:solidFill>
                  <a:sym typeface="WP MathA" panose="05010101010101010101" pitchFamily="2" charset="2"/>
                </a:rPr>
                <a:t>6</a:t>
              </a:r>
              <a:endParaRPr lang="de-DE" sz="2400">
                <a:solidFill>
                  <a:srgbClr val="00B050"/>
                </a:solidFill>
              </a:endParaRPr>
            </a:p>
          </p:txBody>
        </p: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5C9E5640-F8BD-26FB-6487-B77AC7C81751}"/>
                </a:ext>
              </a:extLst>
            </p:cNvPr>
            <p:cNvSpPr/>
            <p:nvPr/>
          </p:nvSpPr>
          <p:spPr>
            <a:xfrm>
              <a:off x="3303494" y="1930579"/>
              <a:ext cx="2232757" cy="1133554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2882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430EF5-851F-AB55-9C35-A5AB1C784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EB84-E41B-9BCB-AC2D-F0C27236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Exkurs: Funktionen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59480-EF1F-4A6B-5716-C9544EF5F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57800"/>
          </a:xfrm>
        </p:spPr>
        <p:txBody>
          <a:bodyPr/>
          <a:lstStyle/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/>
              <a:t>Notation einer mathematische Funktionen als Tabelle:</a:t>
            </a:r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/>
              <a:t>Genau die selbe Form haben wir bei der Darstellung der </a:t>
            </a:r>
            <a:r>
              <a:rPr lang="de-DE" b="1"/>
              <a:t>Intension</a:t>
            </a:r>
            <a:r>
              <a:rPr lang="de-DE"/>
              <a:t> von definiten DPs vewendet:</a:t>
            </a:r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/>
              <a:t>Der Unterschied zwischen (1) und (2) liegt nur in den Objekten</a:t>
            </a:r>
          </a:p>
          <a:p>
            <a:pPr marL="1085850" lvl="1" indent="-342900" defTabSz="941388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 sz="2400"/>
              <a:t>auf welche die Funktion </a:t>
            </a:r>
            <a:r>
              <a:rPr lang="de-DE" sz="2400">
                <a:solidFill>
                  <a:srgbClr val="FF0000"/>
                </a:solidFill>
              </a:rPr>
              <a:t>appliziert</a:t>
            </a:r>
            <a:r>
              <a:rPr lang="de-DE" sz="2400"/>
              <a:t> </a:t>
            </a:r>
            <a:r>
              <a:rPr lang="de-DE" sz="2000"/>
              <a:t>(Zahlen vs. Situationen)</a:t>
            </a:r>
          </a:p>
          <a:p>
            <a:pPr marL="1085850" lvl="1" indent="-342900" defTabSz="941388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r>
              <a:rPr lang="de-DE" sz="2400"/>
              <a:t>die das </a:t>
            </a:r>
            <a:r>
              <a:rPr lang="de-DE" sz="2400">
                <a:solidFill>
                  <a:srgbClr val="00B050"/>
                </a:solidFill>
              </a:rPr>
              <a:t>Resultat</a:t>
            </a:r>
            <a:r>
              <a:rPr lang="de-DE" sz="2400"/>
              <a:t> der Funktion bilden </a:t>
            </a:r>
            <a:r>
              <a:rPr lang="de-DE" sz="2000"/>
              <a:t>(Zahlen vs. Individuen)</a:t>
            </a:r>
            <a:endParaRPr lang="de-DE" sz="2400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  <a:p>
            <a:pPr marL="342900" indent="-342900" defTabSz="941388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747713" algn="l"/>
                <a:tab pos="1260475" algn="l"/>
                <a:tab pos="1882775" algn="l"/>
                <a:tab pos="2401888" algn="l"/>
                <a:tab pos="2971800" algn="l"/>
                <a:tab pos="3200400" algn="l"/>
                <a:tab pos="3541713" algn="l"/>
                <a:tab pos="4230688" algn="l"/>
                <a:tab pos="5029200" algn="l"/>
                <a:tab pos="6002338" algn="l"/>
              </a:tabLst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88B96-50E0-8549-5E3A-593C78FC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E6BD6-A87C-36BE-782F-D21670D5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9</a:t>
            </a:fld>
            <a:endParaRPr lang="de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9B60352-7B5A-F6E2-0F94-439B5D976469}"/>
              </a:ext>
            </a:extLst>
          </p:cNvPr>
          <p:cNvGrpSpPr/>
          <p:nvPr/>
        </p:nvGrpSpPr>
        <p:grpSpPr>
          <a:xfrm>
            <a:off x="407894" y="1524000"/>
            <a:ext cx="7897906" cy="1200329"/>
            <a:chOff x="407894" y="1847671"/>
            <a:chExt cx="7897906" cy="120032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4392D96-DEFB-E1C7-19D6-B900E726D158}"/>
                </a:ext>
              </a:extLst>
            </p:cNvPr>
            <p:cNvSpPr txBox="1"/>
            <p:nvPr/>
          </p:nvSpPr>
          <p:spPr>
            <a:xfrm>
              <a:off x="407894" y="1847671"/>
              <a:ext cx="789790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686050" algn="l"/>
                  <a:tab pos="3032125" algn="l"/>
                  <a:tab pos="3600450" algn="l"/>
                  <a:tab pos="4283075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	</a:t>
              </a:r>
              <a:r>
                <a:rPr lang="de-DE" sz="2400">
                  <a:sym typeface="WP MathA" panose="05010101010101010101" pitchFamily="2" charset="2"/>
                </a:rPr>
                <a:t>1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</a:t>
              </a:r>
              <a:r>
                <a:rPr lang="de-DE" sz="2400">
                  <a:sym typeface="WP MathA" panose="05010101010101010101" pitchFamily="2" charset="2"/>
                </a:rPr>
                <a:t>	4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686050" algn="l"/>
                  <a:tab pos="3032125" algn="l"/>
                  <a:tab pos="3600450" algn="l"/>
                  <a:tab pos="4283075" algn="l"/>
                  <a:tab pos="5081588" algn="l"/>
                  <a:tab pos="5543550" algn="l"/>
                </a:tabLst>
              </a:pPr>
              <a:r>
                <a:rPr lang="de-DE" sz="2400"/>
                <a:t>(1)		</a:t>
              </a:r>
              <a:r>
                <a:rPr lang="de-DE" sz="2400">
                  <a:sym typeface="WP IconicSymbolsA" panose="05010101010101010101" pitchFamily="2" charset="2"/>
                </a:rPr>
                <a:t> 	f</a:t>
              </a:r>
              <a:r>
                <a:rPr lang="de-DE" sz="2400" baseline="-25000">
                  <a:sym typeface="WP IconicSymbolsA" panose="05010101010101010101" pitchFamily="2" charset="2"/>
                </a:rPr>
                <a:t>+3</a:t>
              </a:r>
              <a:r>
                <a:rPr lang="de-DE" sz="2400">
                  <a:sym typeface="WP IconicSymbolsA" panose="05010101010101010101" pitchFamily="2" charset="2"/>
                </a:rPr>
                <a:t> (x)      </a:t>
              </a:r>
              <a:r>
                <a:rPr lang="de-DE" sz="2400">
                  <a:sym typeface="WP MathA" panose="05010101010101010101" pitchFamily="2" charset="2"/>
                </a:rPr>
                <a:t>= 		2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</a:t>
              </a:r>
              <a:r>
                <a:rPr lang="de-DE" sz="2400">
                  <a:sym typeface="WP MathA" panose="05010101010101010101" pitchFamily="2" charset="2"/>
                </a:rPr>
                <a:t>	5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686050" algn="l"/>
                  <a:tab pos="3032125" algn="l"/>
                  <a:tab pos="3600450" algn="l"/>
                  <a:tab pos="4283075" algn="l"/>
                  <a:tab pos="5081588" algn="l"/>
                  <a:tab pos="5543550" algn="l"/>
                </a:tabLst>
              </a:pPr>
              <a:r>
                <a:rPr lang="de-DE" sz="2400">
                  <a:sym typeface="WP MathA" panose="05010101010101010101" pitchFamily="2" charset="2"/>
                </a:rPr>
                <a:t>						3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</a:t>
              </a:r>
              <a:r>
                <a:rPr lang="de-DE" sz="2400">
                  <a:sym typeface="WP MathA" panose="05010101010101010101" pitchFamily="2" charset="2"/>
                </a:rPr>
                <a:t>	6</a:t>
              </a:r>
              <a:endParaRPr lang="de-DE" sz="2400"/>
            </a:p>
          </p:txBody>
        </p: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4B4DC280-0103-FCEA-7BB7-23675A774D17}"/>
                </a:ext>
              </a:extLst>
            </p:cNvPr>
            <p:cNvSpPr/>
            <p:nvPr/>
          </p:nvSpPr>
          <p:spPr>
            <a:xfrm>
              <a:off x="3124200" y="1895575"/>
              <a:ext cx="3657599" cy="1133554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6B9C36F-E578-F502-1076-591984653AF6}"/>
              </a:ext>
            </a:extLst>
          </p:cNvPr>
          <p:cNvGrpSpPr/>
          <p:nvPr/>
        </p:nvGrpSpPr>
        <p:grpSpPr>
          <a:xfrm>
            <a:off x="381000" y="3676471"/>
            <a:ext cx="7897907" cy="1276529"/>
            <a:chOff x="381000" y="3918926"/>
            <a:chExt cx="7897907" cy="127652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B84DA18-7237-17E6-A6B3-42A223E7F97F}"/>
                </a:ext>
              </a:extLst>
            </p:cNvPr>
            <p:cNvSpPr txBox="1"/>
            <p:nvPr/>
          </p:nvSpPr>
          <p:spPr>
            <a:xfrm>
              <a:off x="381000" y="3918926"/>
              <a:ext cx="789790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200">
                  <a:sym typeface="WP MathA" panose="05010101010101010101" pitchFamily="2" charset="2"/>
                </a:rPr>
                <a:t>					S</a:t>
              </a:r>
              <a:r>
                <a:rPr lang="de-DE" sz="2400" baseline="-25000">
                  <a:sym typeface="WP MathA" panose="05010101010101010101" pitchFamily="2" charset="2"/>
                </a:rPr>
                <a:t>1945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400">
                  <a:sym typeface="WP MathA" panose="05010101010101010101" pitchFamily="2" charset="2"/>
                </a:rPr>
                <a:t>Pius XII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400"/>
                <a:t>(2)		</a:t>
              </a:r>
              <a:r>
                <a:rPr lang="de-DE" sz="2400">
                  <a:sym typeface="WP MathA" panose="05010101010101010101" pitchFamily="2" charset="2"/>
                </a:rPr>
                <a:t>der Papst   = 	s</a:t>
              </a:r>
              <a:r>
                <a:rPr lang="de-DE" sz="2400" baseline="-25000">
                  <a:sym typeface="WP MathA" panose="05010101010101010101" pitchFamily="2" charset="2"/>
                </a:rPr>
                <a:t>1980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	</a:t>
              </a:r>
              <a:r>
                <a:rPr lang="de-DE" sz="2400">
                  <a:sym typeface="WP MathA" panose="05010101010101010101" pitchFamily="2" charset="2"/>
                </a:rPr>
                <a:t>Johannes Paul II</a:t>
              </a:r>
            </a:p>
            <a:p>
              <a:pPr>
                <a:tabLst>
                  <a:tab pos="342900" algn="l"/>
                  <a:tab pos="747713" algn="l"/>
                  <a:tab pos="1090613" algn="l"/>
                  <a:tab pos="2401888" algn="l"/>
                  <a:tab pos="2800350" algn="l"/>
                  <a:tab pos="3200400" algn="l"/>
                  <a:tab pos="3657600" algn="l"/>
                  <a:tab pos="4230688" algn="l"/>
                  <a:tab pos="5081588" algn="l"/>
                  <a:tab pos="5543550" algn="l"/>
                </a:tabLst>
              </a:pPr>
              <a:r>
                <a:rPr lang="de-DE" sz="2400">
                  <a:sym typeface="WP MathA" panose="05010101010101010101" pitchFamily="2" charset="2"/>
                </a:rPr>
                <a:t>					s</a:t>
              </a:r>
              <a:r>
                <a:rPr lang="de-DE" sz="2400" baseline="-25000">
                  <a:sym typeface="WP MathA" panose="05010101010101010101" pitchFamily="2" charset="2"/>
                </a:rPr>
                <a:t>2024</a:t>
              </a:r>
              <a:r>
                <a:rPr lang="de-DE" sz="2400">
                  <a:sym typeface="WP MathA" panose="05010101010101010101" pitchFamily="2" charset="2"/>
                </a:rPr>
                <a:t>	</a:t>
              </a:r>
              <a:r>
                <a:rPr lang="de-DE" sz="2400">
                  <a:latin typeface="Segoe UI Symbol" panose="020B0502040204020203" pitchFamily="34" charset="0"/>
                  <a:ea typeface="Segoe UI Symbol" panose="020B0502040204020203" pitchFamily="34" charset="0"/>
                  <a:sym typeface="WP MathA" panose="05010101010101010101" pitchFamily="2" charset="2"/>
                </a:rPr>
                <a:t>→ 	</a:t>
              </a:r>
              <a:r>
                <a:rPr lang="de-DE" sz="2400">
                  <a:sym typeface="WP MathA" panose="05010101010101010101" pitchFamily="2" charset="2"/>
                </a:rPr>
                <a:t>Franziskus	</a:t>
              </a:r>
              <a:endParaRPr lang="de-DE" sz="2400"/>
            </a:p>
          </p:txBody>
        </p:sp>
        <p:sp>
          <p:nvSpPr>
            <p:cNvPr id="8" name="Double Bracket 7">
              <a:extLst>
                <a:ext uri="{FF2B5EF4-FFF2-40B4-BE49-F238E27FC236}">
                  <a16:creationId xmlns:a16="http://schemas.microsoft.com/office/drawing/2014/main" id="{5710A561-66BE-0F87-BD6E-F0041AEAB115}"/>
                </a:ext>
              </a:extLst>
            </p:cNvPr>
            <p:cNvSpPr/>
            <p:nvPr/>
          </p:nvSpPr>
          <p:spPr>
            <a:xfrm>
              <a:off x="3131133" y="3948546"/>
              <a:ext cx="3726867" cy="1246909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8528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6052</Words>
  <Application>Microsoft Office PowerPoint</Application>
  <PresentationFormat>On-screen Show (4:3)</PresentationFormat>
  <Paragraphs>823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WP MathA</vt:lpstr>
      <vt:lpstr>Calibri</vt:lpstr>
      <vt:lpstr>Arial</vt:lpstr>
      <vt:lpstr>Segoe UI Symbol</vt:lpstr>
      <vt:lpstr>ArborWin</vt:lpstr>
      <vt:lpstr>Wingdings</vt:lpstr>
      <vt:lpstr>WP TypographicSymbols</vt:lpstr>
      <vt:lpstr>WP IconicSymbolsA</vt:lpstr>
      <vt:lpstr>Courier New</vt:lpstr>
      <vt:lpstr>Larissa-Design</vt:lpstr>
      <vt:lpstr>DGB 38 Semantik</vt:lpstr>
      <vt:lpstr>Denotation</vt:lpstr>
      <vt:lpstr>(Eine) Kleinste Einheit: Namen</vt:lpstr>
      <vt:lpstr>Namen</vt:lpstr>
      <vt:lpstr>Namen vs. Definite DPs</vt:lpstr>
      <vt:lpstr>Extension und Intension</vt:lpstr>
      <vt:lpstr>Extension und Intension</vt:lpstr>
      <vt:lpstr>Exkurs: Funktionen</vt:lpstr>
      <vt:lpstr>Exkurs: Funktionen</vt:lpstr>
      <vt:lpstr>Anwendung</vt:lpstr>
      <vt:lpstr>Die Grösste Einheit: Sätze</vt:lpstr>
      <vt:lpstr>Die Satzdenotation</vt:lpstr>
      <vt:lpstr>Die Satzdenotation</vt:lpstr>
      <vt:lpstr>Die Intension von Sätzen</vt:lpstr>
      <vt:lpstr>Mengen und Funktionen</vt:lpstr>
      <vt:lpstr>Vergleich: Die Intension von Sätzen und DPs</vt:lpstr>
      <vt:lpstr>Vergleich: Die Extension von Sätzen und DPs</vt:lpstr>
      <vt:lpstr>Zusammenfassung</vt:lpstr>
      <vt:lpstr>Übung</vt:lpstr>
      <vt:lpstr>Komplexe Bedeutungen</vt:lpstr>
      <vt:lpstr>Komplexe Bedeutungen</vt:lpstr>
      <vt:lpstr>Interpretation</vt:lpstr>
      <vt:lpstr>Übersetzung in Logik</vt:lpstr>
      <vt:lpstr>Wahrheitstafeln</vt:lpstr>
      <vt:lpstr>Wahrheitstafeln</vt:lpstr>
      <vt:lpstr>Wahrheitstafeln</vt:lpstr>
      <vt:lpstr>Wahrheitstafeln</vt:lpstr>
      <vt:lpstr>Kompositionalität</vt:lpstr>
      <vt:lpstr>Fahrplan</vt:lpstr>
      <vt:lpstr>Prädikate</vt:lpstr>
      <vt:lpstr>Prädikate</vt:lpstr>
      <vt:lpstr>Die Semantik von Prädikaten</vt:lpstr>
      <vt:lpstr>Einstellige Prädikate</vt:lpstr>
      <vt:lpstr>Einstellige Prädikate</vt:lpstr>
      <vt:lpstr>Einstellige Prädikate</vt:lpstr>
      <vt:lpstr>WH: Das Semantische Modell</vt:lpstr>
      <vt:lpstr>Einstellige Prädikate</vt:lpstr>
      <vt:lpstr>Satzregel</vt:lpstr>
      <vt:lpstr>Beispielderivation</vt:lpstr>
      <vt:lpstr>Satzregel</vt:lpstr>
      <vt:lpstr>Syntax und Semantik</vt:lpstr>
      <vt:lpstr>Transitive Prädikate</vt:lpstr>
      <vt:lpstr>Ditransitive Prädikate</vt:lpstr>
      <vt:lpstr>Transitive Prädikate</vt:lpstr>
      <vt:lpstr>Transitive Prädikate: kompositionelle Derivation</vt:lpstr>
      <vt:lpstr>VP-Regel</vt:lpstr>
      <vt:lpstr>Zwei Regeln oder nur eine?</vt:lpstr>
      <vt:lpstr>zurück zu Transitiven Prädikaten…</vt:lpstr>
      <vt:lpstr>Transitive Prädikate</vt:lpstr>
      <vt:lpstr>Funktionen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1383</cp:revision>
  <cp:lastPrinted>2020-03-25T13:15:55Z</cp:lastPrinted>
  <dcterms:created xsi:type="dcterms:W3CDTF">2019-06-22T15:52:53Z</dcterms:created>
  <dcterms:modified xsi:type="dcterms:W3CDTF">2024-11-18T14:55:53Z</dcterms:modified>
</cp:coreProperties>
</file>