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  <p:sldMasterId id="2147483651" r:id="rId2"/>
  </p:sldMasterIdLst>
  <p:notesMasterIdLst>
    <p:notesMasterId r:id="rId56"/>
  </p:notesMasterIdLst>
  <p:handoutMasterIdLst>
    <p:handoutMasterId r:id="rId57"/>
  </p:handoutMasterIdLst>
  <p:sldIdLst>
    <p:sldId id="259" r:id="rId3"/>
    <p:sldId id="737" r:id="rId4"/>
    <p:sldId id="763" r:id="rId5"/>
    <p:sldId id="511" r:id="rId6"/>
    <p:sldId id="640" r:id="rId7"/>
    <p:sldId id="764" r:id="rId8"/>
    <p:sldId id="515" r:id="rId9"/>
    <p:sldId id="765" r:id="rId10"/>
    <p:sldId id="783" r:id="rId11"/>
    <p:sldId id="768" r:id="rId12"/>
    <p:sldId id="769" r:id="rId13"/>
    <p:sldId id="770" r:id="rId14"/>
    <p:sldId id="767" r:id="rId15"/>
    <p:sldId id="771" r:id="rId16"/>
    <p:sldId id="773" r:id="rId17"/>
    <p:sldId id="766" r:id="rId18"/>
    <p:sldId id="774" r:id="rId19"/>
    <p:sldId id="772" r:id="rId20"/>
    <p:sldId id="392" r:id="rId21"/>
    <p:sldId id="777" r:id="rId22"/>
    <p:sldId id="775" r:id="rId23"/>
    <p:sldId id="778" r:id="rId24"/>
    <p:sldId id="779" r:id="rId25"/>
    <p:sldId id="776" r:id="rId26"/>
    <p:sldId id="780" r:id="rId27"/>
    <p:sldId id="781" r:id="rId28"/>
    <p:sldId id="782" r:id="rId29"/>
    <p:sldId id="584" r:id="rId30"/>
    <p:sldId id="484" r:id="rId31"/>
    <p:sldId id="485" r:id="rId32"/>
    <p:sldId id="786" r:id="rId33"/>
    <p:sldId id="486" r:id="rId34"/>
    <p:sldId id="787" r:id="rId35"/>
    <p:sldId id="488" r:id="rId36"/>
    <p:sldId id="788" r:id="rId37"/>
    <p:sldId id="489" r:id="rId38"/>
    <p:sldId id="794" r:id="rId39"/>
    <p:sldId id="491" r:id="rId40"/>
    <p:sldId id="795" r:id="rId41"/>
    <p:sldId id="798" r:id="rId42"/>
    <p:sldId id="800" r:id="rId43"/>
    <p:sldId id="799" r:id="rId44"/>
    <p:sldId id="801" r:id="rId45"/>
    <p:sldId id="802" r:id="rId46"/>
    <p:sldId id="803" r:id="rId47"/>
    <p:sldId id="804" r:id="rId48"/>
    <p:sldId id="806" r:id="rId49"/>
    <p:sldId id="791" r:id="rId50"/>
    <p:sldId id="792" r:id="rId51"/>
    <p:sldId id="530" r:id="rId52"/>
    <p:sldId id="789" r:id="rId53"/>
    <p:sldId id="796" r:id="rId54"/>
    <p:sldId id="797" r:id="rId55"/>
  </p:sldIdLst>
  <p:sldSz cx="9144000" cy="6858000" type="screen4x3"/>
  <p:notesSz cx="9929813" cy="6797675"/>
  <p:embeddedFontLst>
    <p:embeddedFont>
      <p:font typeface="ArborWin" panose="00000400000000000000" pitchFamily="2" charset="0"/>
      <p:regular r:id="rId58"/>
    </p:embeddedFont>
    <p:embeddedFont>
      <p:font typeface="Segoe UI Symbol" panose="020B0502040204020203" pitchFamily="34" charset="0"/>
      <p:regular r:id="rId59"/>
    </p:embeddedFont>
    <p:embeddedFont>
      <p:font typeface="WP Greek Century" panose="05000000000000000000" pitchFamily="2" charset="2"/>
      <p:regular r:id="rId60"/>
    </p:embeddedFont>
    <p:embeddedFont>
      <p:font typeface="WP IconicSymbolsA" panose="05010101010101010101" pitchFamily="2" charset="2"/>
      <p:regular r:id="rId61"/>
    </p:embeddedFont>
    <p:embeddedFont>
      <p:font typeface="WP MathA" panose="05010101010101010101" pitchFamily="2" charset="2"/>
      <p:regular r:id="rId62"/>
    </p:embeddedFont>
    <p:embeddedFont>
      <p:font typeface="WP TypographicSymbols" panose="00000400000000000000" pitchFamily="2" charset="0"/>
      <p:regular r:id="rId63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font" Target="fonts/font6.fntdata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font" Target="fonts/font1.fntdata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font" Target="fonts/font4.fntdata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font" Target="fonts/font2.fntdata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font" Target="fonts/font3.fntdata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14.12.2024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 defTabSz="457200">
              <a:spcBef>
                <a:spcPts val="200"/>
              </a:spcBef>
              <a:buFontTx/>
              <a:buNone/>
              <a:tabLst/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7557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90600"/>
            <a:ext cx="8229600" cy="5257800"/>
          </a:xfrm>
        </p:spPr>
        <p:txBody>
          <a:bodyPr/>
          <a:lstStyle>
            <a:lvl1pPr marL="0" indent="0">
              <a:spcBef>
                <a:spcPts val="200"/>
              </a:spcBef>
              <a:buFont typeface="Wingdings" panose="05000000000000000000" pitchFamily="2" charset="2"/>
              <a:buNone/>
              <a:tabLst>
                <a:tab pos="457200" algn="l"/>
                <a:tab pos="747713" algn="l"/>
                <a:tab pos="1090613" algn="l"/>
              </a:tabLst>
              <a:defRPr sz="2400">
                <a:sym typeface="WP MathA" panose="05010101010101010101" pitchFamily="2" charset="2"/>
              </a:defRPr>
            </a:lvl1pPr>
            <a:lvl2pPr marL="742950" indent="-285750">
              <a:spcBef>
                <a:spcPts val="200"/>
              </a:spcBef>
              <a:buFont typeface="Calibri" panose="020F0502020204030204" pitchFamily="34" charset="0"/>
              <a:buChar char="●"/>
              <a:defRPr sz="2200"/>
            </a:lvl2pPr>
            <a:lvl3pPr marL="1143000" indent="-228600">
              <a:spcBef>
                <a:spcPts val="2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200"/>
              </a:spcBef>
              <a:buFont typeface="Wingdings" panose="05000000000000000000" pitchFamily="2" charset="2"/>
              <a:buChar char="§"/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0094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360487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8511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53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tanis%C5%82aw_Le%C5%9Bniewski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mereology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A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65638" y="762000"/>
            <a:ext cx="7892562" cy="1470025"/>
          </a:xfrm>
          <a:noFill/>
          <a:ln w="28575">
            <a:noFill/>
          </a:ln>
        </p:spPr>
        <p:txBody>
          <a:bodyPr/>
          <a:lstStyle/>
          <a:p>
            <a:r>
              <a:rPr lang="en-US" b="1" cap="small"/>
              <a:t>DGB 38 Semantik</a:t>
            </a:r>
            <a:endParaRPr lang="de-DE" cap="small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324600" cy="1371600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Winfried Lechner</a:t>
            </a:r>
          </a:p>
          <a:p>
            <a:r>
              <a:rPr lang="en-US" sz="2200">
                <a:solidFill>
                  <a:schemeClr val="tx1"/>
                </a:solidFill>
              </a:rPr>
              <a:t>Nationale und Kapodistrische </a:t>
            </a:r>
            <a:br>
              <a:rPr lang="en-US" sz="2200">
                <a:solidFill>
                  <a:schemeClr val="tx1"/>
                </a:solidFill>
              </a:rPr>
            </a:br>
            <a:r>
              <a:rPr lang="en-US" sz="2200">
                <a:solidFill>
                  <a:schemeClr val="tx1"/>
                </a:solidFill>
              </a:rPr>
              <a:t>Universität Athen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Untertitel 4"/>
          <p:cNvSpPr txBox="1">
            <a:spLocks/>
          </p:cNvSpPr>
          <p:nvPr/>
        </p:nvSpPr>
        <p:spPr>
          <a:xfrm>
            <a:off x="914400" y="2895600"/>
            <a:ext cx="6441831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P TypographicSymbols" pitchFamily="2" charset="0"/>
              <a:buNone/>
              <a:tabLst>
                <a:tab pos="342900" algn="l"/>
              </a:tabLst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i="1">
                <a:solidFill>
                  <a:schemeClr val="tx1"/>
                </a:solidFill>
              </a:rPr>
              <a:t>4. Koordination, Plural &amp; </a:t>
            </a:r>
            <a:br>
              <a:rPr lang="de-DE" sz="2800" b="1" i="1">
                <a:solidFill>
                  <a:schemeClr val="tx1"/>
                </a:solidFill>
              </a:rPr>
            </a:br>
            <a:r>
              <a:rPr lang="de-DE" sz="2800" b="1" i="1">
                <a:solidFill>
                  <a:schemeClr val="tx1"/>
                </a:solidFill>
              </a:rPr>
              <a:t>Zähl- vs. Massennomen</a:t>
            </a:r>
          </a:p>
        </p:txBody>
      </p:sp>
      <p:cxnSp>
        <p:nvCxnSpPr>
          <p:cNvPr id="11" name="Gerade Verbindung 7"/>
          <p:cNvCxnSpPr/>
          <p:nvPr/>
        </p:nvCxnSpPr>
        <p:spPr>
          <a:xfrm>
            <a:off x="762000" y="19812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8"/>
          <p:cNvCxnSpPr/>
          <p:nvPr/>
        </p:nvCxnSpPr>
        <p:spPr>
          <a:xfrm>
            <a:off x="762000" y="9906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CA735-5F24-7CAF-B909-3CC40CC2C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EEF3-F70B-6ECE-65B9-D1772367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6A42A-F738-9F41-2917-ADD486F83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/>
              <a:t>(1)		Hans und Maria sind glücklich</a:t>
            </a:r>
          </a:p>
          <a:p>
            <a:r>
              <a:rPr lang="en-US"/>
              <a:t>		a.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⇒	</a:t>
            </a:r>
            <a:r>
              <a:rPr lang="en-US"/>
              <a:t>Hans ist glücklich</a:t>
            </a:r>
          </a:p>
          <a:p>
            <a:r>
              <a:rPr lang="en-US"/>
              <a:t>		b.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⇒	Maria </a:t>
            </a:r>
            <a:r>
              <a:rPr lang="en-US"/>
              <a:t>ist glücklich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Koordination mit distributiven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Prädikaten kann auf die </a:t>
            </a:r>
            <a:r>
              <a:rPr lang="en-US" b="1"/>
              <a:t>Konjunktion von </a:t>
            </a:r>
            <a:r>
              <a:rPr lang="en-US" b="1">
                <a:solidFill>
                  <a:srgbClr val="FF0000"/>
                </a:solidFill>
              </a:rPr>
              <a:t>Sätzen</a:t>
            </a:r>
            <a:r>
              <a:rPr lang="en-US" b="1"/>
              <a:t> </a:t>
            </a:r>
            <a:r>
              <a:rPr lang="en-US"/>
              <a:t>reduziert werden:</a:t>
            </a:r>
          </a:p>
          <a:p>
            <a:pPr>
              <a:spcBef>
                <a:spcPts val="1200"/>
              </a:spcBef>
            </a:pPr>
            <a:r>
              <a:rPr lang="en-US"/>
              <a:t>(2)		a.		[</a:t>
            </a:r>
            <a:r>
              <a:rPr lang="en-US" baseline="-25000"/>
              <a:t>NP</a:t>
            </a:r>
            <a:r>
              <a:rPr lang="en-US"/>
              <a:t> Hans und Maria] sind glücklich</a:t>
            </a:r>
          </a:p>
          <a:p>
            <a:r>
              <a:rPr lang="en-US"/>
              <a:t>	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⇔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	</a:t>
            </a:r>
            <a:r>
              <a:rPr lang="en-US">
                <a:solidFill>
                  <a:srgbClr val="FF0000"/>
                </a:solidFill>
              </a:rPr>
              <a:t>[</a:t>
            </a:r>
            <a:r>
              <a:rPr lang="en-US" baseline="-25000">
                <a:solidFill>
                  <a:srgbClr val="FF0000"/>
                </a:solidFill>
              </a:rPr>
              <a:t>CP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Hans ist glücklich</a:t>
            </a:r>
            <a:r>
              <a:rPr lang="en-US">
                <a:solidFill>
                  <a:srgbClr val="FF0000"/>
                </a:solidFill>
              </a:rPr>
              <a:t>] </a:t>
            </a:r>
            <a:r>
              <a:rPr lang="en-US"/>
              <a:t>und </a:t>
            </a:r>
            <a:r>
              <a:rPr lang="en-US">
                <a:solidFill>
                  <a:srgbClr val="FF0000"/>
                </a:solidFill>
              </a:rPr>
              <a:t>[</a:t>
            </a:r>
            <a:r>
              <a:rPr lang="en-US" baseline="-25000">
                <a:solidFill>
                  <a:srgbClr val="FF0000"/>
                </a:solidFill>
              </a:rPr>
              <a:t>CP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Maria ist glücklich</a:t>
            </a:r>
            <a:r>
              <a:rPr lang="en-US">
                <a:solidFill>
                  <a:srgbClr val="FF0000"/>
                </a:solidFill>
              </a:rPr>
              <a:t>]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Die selbe Strategie auf VP-Koordination angewendet:</a:t>
            </a:r>
          </a:p>
          <a:p>
            <a:pPr>
              <a:spcBef>
                <a:spcPts val="1200"/>
              </a:spcBef>
            </a:pPr>
            <a:r>
              <a:rPr lang="en-US"/>
              <a:t>(3)		a.		Hans [</a:t>
            </a:r>
            <a:r>
              <a:rPr lang="en-US" baseline="-25000"/>
              <a:t>VP</a:t>
            </a:r>
            <a:r>
              <a:rPr lang="en-US"/>
              <a:t> lacht und ist glücklich]</a:t>
            </a:r>
            <a:endParaRPr lang="en-US">
              <a:solidFill>
                <a:srgbClr val="FF0000"/>
              </a:solidFill>
            </a:endParaRPr>
          </a:p>
          <a:p>
            <a:r>
              <a:rPr lang="en-US"/>
              <a:t>	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 ⇔ 	</a:t>
            </a:r>
            <a:r>
              <a:rPr lang="en-US">
                <a:solidFill>
                  <a:srgbClr val="FF0000"/>
                </a:solidFill>
              </a:rPr>
              <a:t>[</a:t>
            </a:r>
            <a:r>
              <a:rPr lang="en-US" baseline="-25000">
                <a:solidFill>
                  <a:srgbClr val="FF0000"/>
                </a:solidFill>
              </a:rPr>
              <a:t>CP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Hans lacht</a:t>
            </a:r>
            <a:r>
              <a:rPr lang="en-US">
                <a:solidFill>
                  <a:srgbClr val="FF0000"/>
                </a:solidFill>
              </a:rPr>
              <a:t>]</a:t>
            </a:r>
            <a:r>
              <a:rPr lang="en-US"/>
              <a:t> und </a:t>
            </a:r>
            <a:r>
              <a:rPr lang="en-US">
                <a:solidFill>
                  <a:srgbClr val="FF0000"/>
                </a:solidFill>
              </a:rPr>
              <a:t>[</a:t>
            </a:r>
            <a:r>
              <a:rPr lang="en-US" baseline="-25000">
                <a:solidFill>
                  <a:srgbClr val="FF0000"/>
                </a:solidFill>
              </a:rPr>
              <a:t>CP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Hans ist glücklich</a:t>
            </a:r>
            <a:r>
              <a:rPr lang="en-US">
                <a:solidFill>
                  <a:srgbClr val="FF0000"/>
                </a:solidFill>
              </a:rPr>
              <a:t>]</a:t>
            </a:r>
          </a:p>
          <a:p>
            <a:r>
              <a:rPr lang="en-US"/>
              <a:t>		c.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 ⇒	</a:t>
            </a:r>
            <a:r>
              <a:rPr lang="en-US"/>
              <a:t>Hans lacht</a:t>
            </a:r>
          </a:p>
          <a:p>
            <a:r>
              <a:rPr lang="en-US"/>
              <a:t>		d.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 ⇒	Maria </a:t>
            </a:r>
            <a:r>
              <a:rPr lang="en-US"/>
              <a:t>ist glücklich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A0705-DE7C-A1D2-566C-D795FBE8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F6666-4318-0C9F-8062-BAE7F23E7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181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CC582-0818-51EF-C2E3-738327B42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328C3-69DE-8AB6-3515-2DC558459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EFDFA-8CC8-9398-985F-AC6B5A4B7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Koordination mit </a:t>
            </a:r>
            <a:r>
              <a:rPr lang="en-US">
                <a:solidFill>
                  <a:srgbClr val="FF0000"/>
                </a:solidFill>
              </a:rPr>
              <a:t>distributiven </a:t>
            </a:r>
            <a:r>
              <a:rPr lang="en-US"/>
              <a:t>Prädikaten kann auf die Konjunktion von zwei Sätzen reduziert werden: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NP-Koordination, direktes Objekt:</a:t>
            </a:r>
          </a:p>
          <a:p>
            <a:pPr>
              <a:spcBef>
                <a:spcPts val="1200"/>
              </a:spcBef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(1)	a.		Maria kennt [</a:t>
            </a:r>
            <a:r>
              <a:rPr lang="en-US" baseline="-25000"/>
              <a:t>NP</a:t>
            </a:r>
            <a:r>
              <a:rPr lang="en-US"/>
              <a:t> </a:t>
            </a:r>
            <a:r>
              <a:rPr lang="en-US" b="1"/>
              <a:t>das Buch </a:t>
            </a:r>
            <a:r>
              <a:rPr lang="en-US"/>
              <a:t>und </a:t>
            </a:r>
            <a:r>
              <a:rPr lang="en-US" b="1"/>
              <a:t>den Film</a:t>
            </a:r>
            <a:r>
              <a:rPr lang="en-US"/>
              <a:t>]</a:t>
            </a:r>
          </a:p>
          <a:p>
            <a:pPr>
              <a:spcBef>
                <a:spcPts val="400"/>
              </a:spcBef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 ⇔ </a:t>
            </a:r>
            <a:r>
              <a:rPr lang="en-US"/>
              <a:t>[</a:t>
            </a:r>
            <a:r>
              <a:rPr lang="en-US" baseline="-25000"/>
              <a:t>CP</a:t>
            </a:r>
            <a:r>
              <a:rPr lang="en-US"/>
              <a:t> Maria kennt das Buch] und </a:t>
            </a:r>
            <a:br>
              <a:rPr lang="en-US"/>
            </a:br>
            <a:r>
              <a:rPr lang="en-US"/>
              <a:t>			[</a:t>
            </a:r>
            <a:r>
              <a:rPr lang="en-US" baseline="-25000"/>
              <a:t>CP</a:t>
            </a:r>
            <a:r>
              <a:rPr lang="en-US"/>
              <a:t> Maria kennt den Film]</a:t>
            </a:r>
          </a:p>
          <a:p>
            <a:pPr>
              <a:spcBef>
                <a:spcPts val="1200"/>
              </a:spcBef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(2)	a.		Hans legte </a:t>
            </a:r>
            <a:r>
              <a:rPr lang="en-US" b="1"/>
              <a:t>das Buch </a:t>
            </a:r>
            <a:r>
              <a:rPr lang="en-US"/>
              <a:t>und </a:t>
            </a:r>
            <a:r>
              <a:rPr lang="en-US" b="1"/>
              <a:t>das Handy </a:t>
            </a:r>
            <a:r>
              <a:rPr lang="en-US"/>
              <a:t>auf den Tisch</a:t>
            </a:r>
          </a:p>
          <a:p>
            <a:pPr>
              <a:spcBef>
                <a:spcPts val="400"/>
              </a:spcBef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⇔ </a:t>
            </a:r>
            <a:r>
              <a:rPr lang="en-US"/>
              <a:t>	Hans legte das Buch auf den Tisch und </a:t>
            </a:r>
            <a:br>
              <a:rPr lang="en-US"/>
            </a:br>
            <a:r>
              <a:rPr lang="en-US"/>
              <a:t>			Hans legte das Handy auf den Tisch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NP-Koordination, indirektes Objekt:</a:t>
            </a:r>
          </a:p>
          <a:p>
            <a:pPr>
              <a:spcBef>
                <a:spcPts val="1200"/>
              </a:spcBef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(3)	a.		Wir gaben </a:t>
            </a:r>
            <a:r>
              <a:rPr lang="en-US" b="1"/>
              <a:t>ihr</a:t>
            </a:r>
            <a:r>
              <a:rPr lang="en-US"/>
              <a:t> und </a:t>
            </a:r>
            <a:r>
              <a:rPr lang="en-US" b="1"/>
              <a:t>ihm</a:t>
            </a:r>
            <a:r>
              <a:rPr lang="en-US"/>
              <a:t> das Buch.</a:t>
            </a:r>
          </a:p>
          <a:p>
            <a:pPr>
              <a:spcBef>
                <a:spcPts val="400"/>
              </a:spcBef>
              <a:tabLst>
                <a:tab pos="682625" algn="l"/>
                <a:tab pos="1087438" algn="l"/>
                <a:tab pos="1482725" algn="l"/>
              </a:tabLst>
            </a:pPr>
            <a:r>
              <a:rPr lang="en-US"/>
              <a:t>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⇔ </a:t>
            </a:r>
            <a:r>
              <a:rPr lang="en-US"/>
              <a:t>	Wir gaben ihr das Buch und wir gaben ihm das Buch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38333-2EA8-674E-75AD-6F137BBB6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B0702D-0E50-DE7D-A2F3-B2F097EC4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162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5491C-DA7D-94A6-9A40-99B515EB1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9F2E-5078-A1E2-E802-1647D621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E33D1-B092-C0E0-6D8D-10BE82A38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/>
              <a:t>Right Node Raising (RNR)</a:t>
            </a:r>
            <a:r>
              <a:rPr lang="en-US"/>
              <a:t>: Ellipse (Löschung) eines Teils am rechten Rand des ersten Konjunkts.</a:t>
            </a:r>
          </a:p>
          <a:p>
            <a:pPr>
              <a:spcBef>
                <a:spcPts val="1200"/>
              </a:spcBef>
            </a:pPr>
            <a:r>
              <a:rPr lang="en-US"/>
              <a:t>(1)		a.	Er kennt und sie mag das Buch</a:t>
            </a:r>
            <a:endParaRPr lang="en-US">
              <a:solidFill>
                <a:srgbClr val="FF0000"/>
              </a:solidFill>
            </a:endParaRPr>
          </a:p>
          <a:p>
            <a:r>
              <a:rPr lang="en-US"/>
              <a:t>		b.	[</a:t>
            </a:r>
            <a:r>
              <a:rPr lang="en-US" baseline="-25000"/>
              <a:t>CP</a:t>
            </a:r>
            <a:r>
              <a:rPr lang="en-US"/>
              <a:t> Er kennt </a:t>
            </a:r>
            <a:r>
              <a:rPr lang="en-US" strike="sngStrike"/>
              <a:t>das Buch</a:t>
            </a:r>
            <a:r>
              <a:rPr lang="en-US" baseline="-25000"/>
              <a:t>RNR</a:t>
            </a:r>
            <a:r>
              <a:rPr lang="en-US"/>
              <a:t>] und [</a:t>
            </a:r>
            <a:r>
              <a:rPr lang="en-US" baseline="-25000"/>
              <a:t>CP </a:t>
            </a:r>
            <a:r>
              <a:rPr lang="en-US"/>
              <a:t>sie mag das Buch]</a:t>
            </a:r>
            <a:endParaRPr lang="en-US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/>
              <a:t>(2)		a.	dass Hans mit Peter und Maria mit Fritz gesprochen hat</a:t>
            </a:r>
          </a:p>
          <a:p>
            <a:pPr>
              <a:spcBef>
                <a:spcPts val="400"/>
              </a:spcBef>
            </a:pPr>
            <a:r>
              <a:rPr lang="en-US"/>
              <a:t>		b.	[</a:t>
            </a:r>
            <a:r>
              <a:rPr lang="en-US" baseline="-25000"/>
              <a:t>CP</a:t>
            </a:r>
            <a:r>
              <a:rPr lang="en-US"/>
              <a:t> dass Hans mit Peter </a:t>
            </a:r>
            <a:r>
              <a:rPr lang="en-US" strike="sngStrike"/>
              <a:t>gesprochen hat</a:t>
            </a:r>
            <a:r>
              <a:rPr lang="en-US" baseline="-25000"/>
              <a:t>RNR</a:t>
            </a:r>
            <a:r>
              <a:rPr lang="en-US"/>
              <a:t>] und </a:t>
            </a:r>
            <a:br>
              <a:rPr lang="en-US"/>
            </a:br>
            <a:r>
              <a:rPr lang="en-US"/>
              <a:t>			[</a:t>
            </a:r>
            <a:r>
              <a:rPr lang="en-US" baseline="-25000"/>
              <a:t>CP</a:t>
            </a:r>
            <a:r>
              <a:rPr lang="en-US"/>
              <a:t> dass Maria mit 	Fritz gesprochen hat]</a:t>
            </a:r>
            <a:endParaRPr lang="en-US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VP-Koordination von distributiven Prädikaten und</a:t>
            </a:r>
            <a:r>
              <a:rPr lang="en-US" b="1"/>
              <a:t> </a:t>
            </a:r>
            <a:r>
              <a:rPr lang="en-US"/>
              <a:t>RNR:</a:t>
            </a:r>
          </a:p>
          <a:p>
            <a:pPr>
              <a:spcBef>
                <a:spcPts val="1200"/>
              </a:spcBef>
            </a:pPr>
            <a:r>
              <a:rPr lang="en-US"/>
              <a:t>(3)		a.	Er kennt und mag das Buch</a:t>
            </a:r>
            <a:endParaRPr lang="en-US">
              <a:solidFill>
                <a:srgbClr val="FF0000"/>
              </a:solidFill>
            </a:endParaRPr>
          </a:p>
          <a:p>
            <a:r>
              <a:rPr lang="en-US"/>
              <a:t>		b.	Er [</a:t>
            </a:r>
            <a:r>
              <a:rPr lang="en-US" baseline="-25000"/>
              <a:t>VP</a:t>
            </a:r>
            <a:r>
              <a:rPr lang="en-US"/>
              <a:t> kennt </a:t>
            </a:r>
            <a:r>
              <a:rPr lang="en-US" strike="sngStrike"/>
              <a:t>das Buch</a:t>
            </a:r>
            <a:r>
              <a:rPr lang="en-US" baseline="-25000"/>
              <a:t>RNR</a:t>
            </a:r>
            <a:r>
              <a:rPr lang="en-US"/>
              <a:t> und mag das Buch]</a:t>
            </a:r>
            <a:endParaRPr lang="en-US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en-US"/>
              <a:t>		c.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⇔	</a:t>
            </a:r>
            <a:r>
              <a:rPr lang="en-US"/>
              <a:t>[</a:t>
            </a:r>
            <a:r>
              <a:rPr lang="en-US" baseline="-25000"/>
              <a:t>CP</a:t>
            </a:r>
            <a:r>
              <a:rPr lang="en-US"/>
              <a:t> Er kennt das Buch] und </a:t>
            </a:r>
            <a:br>
              <a:rPr lang="en-US"/>
            </a:br>
            <a:r>
              <a:rPr lang="en-US"/>
              <a:t>				[</a:t>
            </a:r>
            <a:r>
              <a:rPr lang="en-US" baseline="-25000"/>
              <a:t>CP</a:t>
            </a:r>
            <a:r>
              <a:rPr lang="en-US"/>
              <a:t> Er mag das Buch]</a:t>
            </a:r>
          </a:p>
          <a:p>
            <a:endParaRPr lang="en-US"/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CFD38-D597-19BA-EF7A-E29C54E5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FE807B-B580-A66F-DF4E-0404A27F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418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02837-9E5B-5BC6-9C4C-3C6B233CF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CFF73-E6C1-70A9-4448-66931A84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Prädikate 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AA6D3-2E65-2CA1-CAD9-7B935A2F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/>
              <a:t>(1)		Hans und Maria sind </a:t>
            </a:r>
            <a:r>
              <a:rPr lang="en-US">
                <a:solidFill>
                  <a:srgbClr val="FF0000"/>
                </a:solidFill>
              </a:rPr>
              <a:t>glücklich</a:t>
            </a:r>
          </a:p>
          <a:p>
            <a:r>
              <a:rPr lang="en-US"/>
              <a:t>			</a:t>
            </a:r>
            <a:r>
              <a:rPr lang="en-US">
                <a:solidFill>
                  <a:schemeClr val="tx1"/>
                </a:solidFill>
                <a:latin typeface="Segoe UI Symbol"/>
                <a:ea typeface="Segoe UI Symbol"/>
              </a:rPr>
              <a:t> ⇒	</a:t>
            </a:r>
            <a:r>
              <a:rPr lang="en-US"/>
              <a:t>Hans ist glücklich, </a:t>
            </a:r>
            <a:r>
              <a:rPr lang="en-US">
                <a:solidFill>
                  <a:schemeClr val="tx1"/>
                </a:solidFill>
                <a:latin typeface="Segoe UI Symbol"/>
                <a:ea typeface="Segoe UI Symbol"/>
              </a:rPr>
              <a:t>	Maria </a:t>
            </a:r>
            <a:r>
              <a:rPr lang="en-US"/>
              <a:t>ist glücklich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Bei </a:t>
            </a:r>
            <a:r>
              <a:rPr lang="en-US">
                <a:solidFill>
                  <a:srgbClr val="00B050"/>
                </a:solidFill>
              </a:rPr>
              <a:t>kollektiven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Prädikaten gilt die Schlussfolgerung von der Konjunktion auf die individuellen Konjunkte </a:t>
            </a:r>
            <a:r>
              <a:rPr lang="en-US" u="sng"/>
              <a:t>nicht</a:t>
            </a:r>
            <a:r>
              <a:rPr lang="en-US"/>
              <a:t> (s. (3)):</a:t>
            </a:r>
            <a:endParaRPr lang="en-US">
              <a:sym typeface="WP MathA"/>
            </a:endParaRPr>
          </a:p>
          <a:p>
            <a:pPr>
              <a:spcBef>
                <a:spcPts val="1200"/>
              </a:spcBef>
            </a:pPr>
            <a:r>
              <a:rPr lang="en-US"/>
              <a:t>(2)		Hans und Maria sind </a:t>
            </a:r>
            <a:r>
              <a:rPr lang="en-US">
                <a:solidFill>
                  <a:srgbClr val="00B050"/>
                </a:solidFill>
              </a:rPr>
              <a:t>ein Paar</a:t>
            </a:r>
            <a:r>
              <a:rPr lang="en-US"/>
              <a:t>/</a:t>
            </a:r>
            <a:r>
              <a:rPr lang="en-US">
                <a:solidFill>
                  <a:srgbClr val="00B050"/>
                </a:solidFill>
              </a:rPr>
              <a:t>trafen sich</a:t>
            </a:r>
          </a:p>
          <a:p>
            <a:r>
              <a:rPr lang="en-US"/>
              <a:t>		a.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 </a:t>
            </a:r>
            <a:r>
              <a:rPr lang="en-US" sz="2400">
                <a:solidFill>
                  <a:schemeClr val="tx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⇏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	#</a:t>
            </a:r>
            <a:r>
              <a:rPr lang="en-US"/>
              <a:t>Hans ist ein Paar/traf sich</a:t>
            </a:r>
          </a:p>
          <a:p>
            <a:r>
              <a:rPr lang="en-US"/>
              <a:t>	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 ⇏</a:t>
            </a:r>
            <a:r>
              <a:rPr lang="en-US"/>
              <a:t> 	#Maria ist ein Paar/traf sich</a:t>
            </a:r>
          </a:p>
          <a:p>
            <a:pPr>
              <a:spcBef>
                <a:spcPts val="2000"/>
              </a:spcBef>
            </a:pPr>
            <a:r>
              <a:rPr lang="en-US" sz="2400">
                <a:sym typeface="WP MathA"/>
              </a:rPr>
              <a:t>(</a:t>
            </a:r>
            <a:r>
              <a:rPr lang="en-US">
                <a:sym typeface="WP MathA"/>
              </a:rPr>
              <a:t>3</a:t>
            </a:r>
            <a:r>
              <a:rPr lang="en-US" sz="2400">
                <a:sym typeface="WP MathA"/>
              </a:rPr>
              <a:t>)		[</a:t>
            </a:r>
            <a:r>
              <a:rPr lang="en-US" sz="2400">
                <a:latin typeface="Segoe UI Symbol"/>
                <a:ea typeface="Segoe UI Symbol"/>
                <a:sym typeface="WP MathA"/>
              </a:rPr>
              <a:t>a</a:t>
            </a:r>
            <a:r>
              <a:rPr lang="en-US" sz="2400" b="1">
                <a:sym typeface="WP MathA"/>
              </a:rPr>
              <a:t> </a:t>
            </a:r>
            <a:r>
              <a:rPr lang="en-US">
                <a:sym typeface="WP MathA"/>
              </a:rPr>
              <a:t>und</a:t>
            </a:r>
            <a:r>
              <a:rPr lang="en-US" sz="2400" b="1">
                <a:sym typeface="WP MathA"/>
              </a:rPr>
              <a:t> </a:t>
            </a:r>
            <a:r>
              <a:rPr lang="en-US" sz="2400">
                <a:latin typeface="Segoe UI Symbol"/>
                <a:ea typeface="Segoe UI Symbol"/>
                <a:sym typeface="WP MathA"/>
              </a:rPr>
              <a:t>b]</a:t>
            </a:r>
            <a:r>
              <a:rPr lang="en-US" sz="2400" b="1">
                <a:sym typeface="WP MathA"/>
              </a:rPr>
              <a:t> </a:t>
            </a:r>
            <a:r>
              <a:rPr lang="en-US" sz="2400">
                <a:sym typeface="WP MathA"/>
              </a:rPr>
              <a:t>P</a:t>
            </a:r>
            <a:r>
              <a:rPr lang="en-US" sz="2400" baseline="-25000">
                <a:sym typeface="WP MathA"/>
              </a:rPr>
              <a:t>kollektiv</a:t>
            </a:r>
            <a:r>
              <a:rPr lang="en-US" sz="2400">
                <a:sym typeface="WP MathA"/>
              </a:rPr>
              <a:t> 	</a:t>
            </a:r>
            <a:r>
              <a:rPr lang="en-US" sz="2400">
                <a:solidFill>
                  <a:schemeClr val="tx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 ⇏ 	</a:t>
            </a:r>
            <a:r>
              <a:rPr lang="en-US" sz="2400">
                <a:solidFill>
                  <a:schemeClr val="tx1"/>
                </a:solidFill>
              </a:rPr>
              <a:t>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a P </a:t>
            </a:r>
            <a:r>
              <a:rPr lang="ii-CN" altLang="de-DE" sz="2400">
                <a:solidFill>
                  <a:schemeClr val="tx1"/>
                </a:solidFill>
              </a:rPr>
              <a:t>ꓥ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b P</a:t>
            </a:r>
            <a:endParaRPr lang="en-US">
              <a:sym typeface="WP MathA"/>
            </a:endParaRP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>
                <a:sym typeface="WP MathA"/>
              </a:rPr>
              <a:t>Weitere k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ollektive Prädikate: </a:t>
            </a:r>
            <a:r>
              <a:rPr lang="en-US" sz="2400" i="1">
                <a:solidFill>
                  <a:schemeClr val="tx1"/>
                </a:solidFill>
                <a:sym typeface="WP MathA"/>
              </a:rPr>
              <a:t>heiraten, </a:t>
            </a:r>
            <a:r>
              <a:rPr lang="en-US" i="1">
                <a:sym typeface="WP MathA"/>
              </a:rPr>
              <a:t>sich versammeln, zusammenarbeiten, ein Team 	bilden, einander kenne, sich ähnlich sein, umzingeln,…</a:t>
            </a:r>
            <a:endParaRPr lang="en-US" sz="2400" i="1">
              <a:solidFill>
                <a:schemeClr val="tx1"/>
              </a:solidFill>
              <a:sym typeface="WP Math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0D49A-E010-B16B-B4F5-C00CE3C5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A5FBF-6E9A-20F2-60D4-606F3D11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709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B9FA1-6EFA-4B47-1F6E-DFD72EBB3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7A65B-5AF5-740B-85CF-8AF38E30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Prädikate 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28B3-731A-99D1-37B0-7759D4FAC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Koordinationen mit </a:t>
            </a:r>
            <a:r>
              <a:rPr lang="en-US">
                <a:solidFill>
                  <a:srgbClr val="00B050"/>
                </a:solidFill>
              </a:rPr>
              <a:t>kollektiven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Prädikaten können </a:t>
            </a:r>
            <a:r>
              <a:rPr lang="en-US" u="sng"/>
              <a:t>nicht</a:t>
            </a:r>
            <a:r>
              <a:rPr lang="en-US"/>
              <a:t> auf Satzkoordination reduziert werden:</a:t>
            </a:r>
            <a:endParaRPr lang="en-US">
              <a:sym typeface="WP MathA"/>
            </a:endParaRPr>
          </a:p>
          <a:p>
            <a:pPr>
              <a:spcBef>
                <a:spcPts val="1200"/>
              </a:spcBef>
            </a:pPr>
            <a:r>
              <a:rPr lang="en-US"/>
              <a:t>(1)		a.		Hans und Maria sind </a:t>
            </a:r>
            <a:r>
              <a:rPr lang="en-US">
                <a:solidFill>
                  <a:srgbClr val="00B050"/>
                </a:solidFill>
              </a:rPr>
              <a:t>ein Paar</a:t>
            </a:r>
            <a:r>
              <a:rPr lang="en-US"/>
              <a:t>.</a:t>
            </a:r>
            <a:endParaRPr lang="en-US">
              <a:solidFill>
                <a:srgbClr val="00B050"/>
              </a:solidFill>
            </a:endParaRPr>
          </a:p>
          <a:p>
            <a:r>
              <a:rPr lang="en-US"/>
              <a:t>		b.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⇎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#</a:t>
            </a:r>
            <a:r>
              <a:rPr lang="en-US"/>
              <a:t>Hans ist ein Paar und 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Maria </a:t>
            </a:r>
            <a:r>
              <a:rPr lang="en-US"/>
              <a:t>ist ein Paar.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sym typeface="WP MathA"/>
              </a:rPr>
              <a:t>Eine dritte Klasse bilden </a:t>
            </a:r>
            <a:r>
              <a:rPr lang="en-US" sz="2400">
                <a:solidFill>
                  <a:srgbClr val="0066FF"/>
                </a:solidFill>
                <a:sym typeface="WP MathA"/>
              </a:rPr>
              <a:t>gemischte 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Prädikate.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sym typeface="WP MathA"/>
              </a:rPr>
              <a:t>Sätze mit </a:t>
            </a:r>
            <a:r>
              <a:rPr lang="en-US" sz="2400">
                <a:solidFill>
                  <a:srgbClr val="0066FF"/>
                </a:solidFill>
                <a:sym typeface="WP MathA"/>
              </a:rPr>
              <a:t>gemischten 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Prädikate sind ambig zwischen einer </a:t>
            </a:r>
            <a:r>
              <a:rPr lang="en-US">
                <a:solidFill>
                  <a:srgbClr val="FF0000"/>
                </a:solidFill>
              </a:rPr>
              <a:t>distributiven </a:t>
            </a:r>
            <a:r>
              <a:rPr lang="en-US"/>
              <a:t>und einer </a:t>
            </a:r>
            <a:r>
              <a:rPr lang="en-US">
                <a:solidFill>
                  <a:srgbClr val="00B050"/>
                </a:solidFill>
              </a:rPr>
              <a:t>kollektiven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Lesung:</a:t>
            </a:r>
            <a:endParaRPr lang="en-US" sz="2400">
              <a:solidFill>
                <a:schemeClr val="tx1"/>
              </a:solidFill>
              <a:sym typeface="WP MathA"/>
            </a:endParaRPr>
          </a:p>
          <a:p>
            <a:pPr marL="511175" indent="-511175">
              <a:spcBef>
                <a:spcPts val="1200"/>
              </a:spcBef>
              <a:tabLst>
                <a:tab pos="969963" algn="l"/>
                <a:tab pos="1371600" algn="l"/>
              </a:tabLst>
            </a:pPr>
            <a:r>
              <a:rPr lang="en-US"/>
              <a:t>(2)		a.	Maria und Peter schrieben ein Buch.</a:t>
            </a:r>
          </a:p>
          <a:p>
            <a:pPr marL="511175" indent="-511175">
              <a:tabLst>
                <a:tab pos="969963" algn="l"/>
                <a:tab pos="1371600" algn="l"/>
              </a:tabLst>
            </a:pPr>
            <a:r>
              <a:rPr lang="en-US"/>
              <a:t>		b.	Maria und Peter schrieben </a:t>
            </a:r>
            <a:r>
              <a:rPr lang="en-US" b="1"/>
              <a:t>je</a:t>
            </a:r>
            <a:r>
              <a:rPr lang="en-US"/>
              <a:t> ein Buch. 	(</a:t>
            </a:r>
            <a:r>
              <a:rPr lang="en-US">
                <a:solidFill>
                  <a:srgbClr val="FF0000"/>
                </a:solidFill>
              </a:rPr>
              <a:t>distributiv</a:t>
            </a:r>
            <a:r>
              <a:rPr lang="en-US"/>
              <a:t>)</a:t>
            </a:r>
          </a:p>
          <a:p>
            <a:pPr marL="511175" indent="-511175">
              <a:tabLst>
                <a:tab pos="969963" algn="l"/>
                <a:tab pos="1371600" algn="l"/>
              </a:tabLst>
            </a:pPr>
            <a:r>
              <a:rPr lang="en-US"/>
              <a:t>		c.	Maria und Peter schrieben </a:t>
            </a:r>
            <a:r>
              <a:rPr lang="en-US" b="1"/>
              <a:t>zusammen</a:t>
            </a:r>
            <a:r>
              <a:rPr lang="en-US"/>
              <a:t> ein Buch. 														(</a:t>
            </a:r>
            <a:r>
              <a:rPr lang="en-US">
                <a:solidFill>
                  <a:srgbClr val="00B050"/>
                </a:solidFill>
              </a:rPr>
              <a:t>kollektiv</a:t>
            </a:r>
            <a:r>
              <a:rPr lang="en-US"/>
              <a:t>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sym typeface="WP MathA"/>
              </a:rPr>
              <a:t>Weitere gemischte Prädikate: </a:t>
            </a:r>
            <a:r>
              <a:rPr lang="en-US" i="1">
                <a:sym typeface="WP MathA"/>
              </a:rPr>
              <a:t>einen Tisch tragen, eine Hütte bauen, aufräumen,…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A76BF-3584-DB6E-4B1F-B8ADA3310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AAE8D-8089-4CE7-6B02-9D191545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336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25B51-21FA-F0B1-0EEA-564112320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998B-287B-6104-9F73-EAB4692C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Koordination und 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A0717-7763-2E23-EBE0-EDE2E61A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Analyse von </a:t>
            </a:r>
            <a:r>
              <a:rPr lang="en-US">
                <a:solidFill>
                  <a:srgbClr val="FF0000"/>
                </a:solidFill>
              </a:rPr>
              <a:t>distributiven</a:t>
            </a:r>
            <a:r>
              <a:rPr lang="en-US"/>
              <a:t> Prädikaten:</a:t>
            </a:r>
          </a:p>
          <a:p>
            <a:pPr>
              <a:spcBef>
                <a:spcPts val="1200"/>
              </a:spcBef>
            </a:pPr>
            <a:r>
              <a:rPr lang="en-US"/>
              <a:t>(1)	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[</a:t>
            </a:r>
            <a:r>
              <a:rPr lang="en-US" sz="2400" baseline="-25000">
                <a:solidFill>
                  <a:schemeClr val="tx1"/>
                </a:solidFill>
                <a:sym typeface="WP MathA"/>
              </a:rPr>
              <a:t>NP </a:t>
            </a:r>
            <a:r>
              <a:rPr lang="en-US"/>
              <a:t>Maria und Hans] sind glücklich		(</a:t>
            </a:r>
            <a:r>
              <a:rPr lang="en-US" sz="2000"/>
              <a:t>NP-Koordination)</a:t>
            </a:r>
            <a:endParaRPr lang="en-US"/>
          </a:p>
          <a:p>
            <a:pPr>
              <a:spcBef>
                <a:spcPts val="1200"/>
              </a:spcBef>
            </a:pPr>
            <a:r>
              <a:rPr lang="en-US"/>
              <a:t>(2)		weil Maria 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[</a:t>
            </a:r>
            <a:r>
              <a:rPr lang="en-US" baseline="-25000">
                <a:sym typeface="WP MathA"/>
              </a:rPr>
              <a:t>V</a:t>
            </a:r>
            <a:r>
              <a:rPr lang="en-US" sz="2400" baseline="-25000">
                <a:solidFill>
                  <a:schemeClr val="tx1"/>
                </a:solidFill>
                <a:sym typeface="WP MathA"/>
              </a:rPr>
              <a:t>P </a:t>
            </a:r>
            <a:r>
              <a:rPr lang="en-US"/>
              <a:t>lacht und glücklich ist]	 	</a:t>
            </a:r>
            <a:r>
              <a:rPr lang="en-US" sz="2000"/>
              <a:t>(VP-Koordination)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Der Lexikoneintrag für den sententialen Koordinator </a:t>
            </a:r>
            <a:r>
              <a:rPr lang="en-US" i="1"/>
              <a:t>und</a:t>
            </a:r>
            <a:r>
              <a:rPr lang="en-US" i="1" baseline="-25000"/>
              <a:t>CP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(3)	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[</a:t>
            </a:r>
            <a:r>
              <a:rPr lang="en-US">
                <a:latin typeface="+mj-lt"/>
                <a:ea typeface="Segoe UI Symbol"/>
                <a:sym typeface="WP MathA"/>
              </a:rPr>
              <a:t>A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baseline="-25000">
                <a:latin typeface="+mj-lt"/>
                <a:sym typeface="WP MathA"/>
              </a:rPr>
              <a:t>C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>
                <a:sym typeface="WP MathA"/>
              </a:rPr>
              <a:t>B]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 	 = 1		gdw. 	A = 1 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ꓥ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B = 1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Der Lexikoneintrag für </a:t>
            </a:r>
            <a:r>
              <a:rPr lang="en-US" i="1"/>
              <a:t>und</a:t>
            </a:r>
            <a:r>
              <a:rPr lang="en-US" i="1" baseline="-25000"/>
              <a:t>NP</a:t>
            </a:r>
            <a:r>
              <a:rPr lang="en-US"/>
              <a:t> distribuiert (= verteilt) das </a:t>
            </a:r>
            <a:r>
              <a:rPr lang="en-US">
                <a:solidFill>
                  <a:srgbClr val="FF0000"/>
                </a:solidFill>
              </a:rPr>
              <a:t>Prädikat</a:t>
            </a:r>
            <a:r>
              <a:rPr lang="en-US"/>
              <a:t> auf beide Konjunkte:</a:t>
            </a:r>
          </a:p>
          <a:p>
            <a:pPr>
              <a:spcBef>
                <a:spcPts val="1200"/>
              </a:spcBef>
            </a:pPr>
            <a:r>
              <a:rPr lang="en-US"/>
              <a:t>(4)	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[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/>
                <a:sym typeface="WP MathA"/>
              </a:rPr>
              <a:t>a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NP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/>
                <a:sym typeface="WP MathA"/>
              </a:rPr>
              <a:t>b]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	 = 1		gdw. 	a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= 1 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ꓥ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b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= 1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i="1"/>
              <a:t>und</a:t>
            </a:r>
            <a:r>
              <a:rPr lang="en-US" i="1" baseline="-25000"/>
              <a:t>VP</a:t>
            </a:r>
            <a:r>
              <a:rPr lang="en-US"/>
              <a:t> </a:t>
            </a:r>
            <a:r>
              <a:rPr lang="en-US" b="1"/>
              <a:t>distribuiert</a:t>
            </a:r>
            <a:r>
              <a:rPr lang="en-US"/>
              <a:t> (= verteilt) das </a:t>
            </a:r>
            <a:r>
              <a:rPr lang="en-US">
                <a:solidFill>
                  <a:srgbClr val="FF0000"/>
                </a:solidFill>
              </a:rPr>
              <a:t>Subjekt </a:t>
            </a:r>
            <a:r>
              <a:rPr lang="en-US"/>
              <a:t>auf beide Konjunkte:</a:t>
            </a:r>
          </a:p>
          <a:p>
            <a:pPr>
              <a:spcBef>
                <a:spcPts val="1200"/>
              </a:spcBef>
            </a:pPr>
            <a:r>
              <a:rPr lang="en-US"/>
              <a:t>(5)	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</a:t>
            </a:r>
            <a:r>
              <a:rPr lang="en-US" sz="2400">
                <a:solidFill>
                  <a:srgbClr val="FF0000"/>
                </a:solidFill>
                <a:sym typeface="WP MathA"/>
              </a:rPr>
              <a:t>a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 [</a:t>
            </a:r>
            <a:r>
              <a:rPr lang="en-US">
                <a:latin typeface="+mj-lt"/>
                <a:sym typeface="WP MathA"/>
              </a:rPr>
              <a:t>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baseline="-25000">
                <a:latin typeface="+mj-lt"/>
                <a:sym typeface="WP MathA"/>
              </a:rPr>
              <a:t>V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>
                <a:sym typeface="WP MathA"/>
              </a:rPr>
              <a:t>Q]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	  = 1	gdw. 	</a:t>
            </a:r>
            <a:r>
              <a:rPr lang="en-US" sz="2400">
                <a:solidFill>
                  <a:srgbClr val="FF0000"/>
                </a:solidFill>
                <a:sym typeface="WP MathA"/>
              </a:rPr>
              <a:t>a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 P = 1 </a:t>
            </a:r>
            <a:r>
              <a:rPr lang="ii-CN" altLang="de-DE" sz="2400">
                <a:solidFill>
                  <a:schemeClr val="tx1"/>
                </a:solidFill>
              </a:rPr>
              <a:t>ꓥ</a:t>
            </a:r>
            <a:r>
              <a:rPr lang="en-US" altLang="ii-CN" sz="2400">
                <a:solidFill>
                  <a:schemeClr val="tx1"/>
                </a:solidFill>
              </a:rPr>
              <a:t>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</a:t>
            </a:r>
            <a:r>
              <a:rPr lang="en-US" sz="2400">
                <a:solidFill>
                  <a:srgbClr val="FF0000"/>
                </a:solidFill>
                <a:sym typeface="WP MathA"/>
              </a:rPr>
              <a:t>a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 Q =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FBA9C-1732-4637-AFDD-5EC7A682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FC024-1D65-3710-A51D-D3C1746E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74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5D4CA-04F6-6DAA-297D-F64E5353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Koordination und 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02B5D-542D-4DE4-9173-19AE10AAF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/>
              <a:t>Drei Lexikoneinträg für die Konjunktion </a:t>
            </a:r>
            <a:r>
              <a:rPr lang="en-US" i="1"/>
              <a:t>und:</a:t>
            </a:r>
            <a:endParaRPr lang="en-US"/>
          </a:p>
          <a:p>
            <a:pPr>
              <a:spcBef>
                <a:spcPts val="1200"/>
              </a:spcBef>
              <a:tabLst>
                <a:tab pos="857250" algn="l"/>
                <a:tab pos="2859088" algn="l"/>
              </a:tabLst>
            </a:pPr>
            <a:r>
              <a:rPr lang="en-US"/>
              <a:t>(1)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[</a:t>
            </a:r>
            <a:r>
              <a:rPr lang="en-US">
                <a:latin typeface="+mj-lt"/>
                <a:ea typeface="Segoe UI Symbol"/>
                <a:sym typeface="WP MathA"/>
              </a:rPr>
              <a:t>A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baseline="-25000">
                <a:latin typeface="+mj-lt"/>
                <a:sym typeface="WP MathA"/>
              </a:rPr>
              <a:t>C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>
                <a:sym typeface="WP MathA"/>
              </a:rPr>
              <a:t>B]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	= 1		gdw. 	A = 1 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ꓥ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B = 1</a:t>
            </a:r>
          </a:p>
          <a:p>
            <a:pPr>
              <a:spcBef>
                <a:spcPts val="1200"/>
              </a:spcBef>
              <a:tabLst>
                <a:tab pos="857250" algn="l"/>
                <a:tab pos="2859088" algn="l"/>
              </a:tabLst>
            </a:pPr>
            <a:r>
              <a:rPr lang="en-US"/>
              <a:t>(2)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[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/>
                <a:sym typeface="WP MathA"/>
              </a:rPr>
              <a:t>a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NP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/>
                <a:sym typeface="WP MathA"/>
              </a:rPr>
              <a:t>b]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	= 1		gdw. 	a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= 1 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ꓥ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b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= 1</a:t>
            </a:r>
          </a:p>
          <a:p>
            <a:pPr>
              <a:spcBef>
                <a:spcPts val="1200"/>
              </a:spcBef>
              <a:tabLst>
                <a:tab pos="857250" algn="l"/>
                <a:tab pos="2859088" algn="l"/>
              </a:tabLst>
            </a:pPr>
            <a:r>
              <a:rPr lang="en-US"/>
              <a:t>(3)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</a:t>
            </a:r>
            <a:r>
              <a:rPr lang="en-US" sz="2400">
                <a:solidFill>
                  <a:srgbClr val="FF0000"/>
                </a:solidFill>
                <a:sym typeface="WP MathA"/>
              </a:rPr>
              <a:t>a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 [</a:t>
            </a:r>
            <a:r>
              <a:rPr lang="en-US">
                <a:latin typeface="+mj-lt"/>
                <a:sym typeface="WP MathA"/>
              </a:rPr>
              <a:t>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baseline="-25000">
                <a:latin typeface="+mj-lt"/>
                <a:sym typeface="WP MathA"/>
              </a:rPr>
              <a:t>V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>
                <a:sym typeface="WP MathA"/>
              </a:rPr>
              <a:t>Q]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	= 1		gdw. 	</a:t>
            </a:r>
            <a:r>
              <a:rPr lang="en-US" sz="2400">
                <a:solidFill>
                  <a:srgbClr val="FF0000"/>
                </a:solidFill>
                <a:sym typeface="WP MathA"/>
              </a:rPr>
              <a:t>a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 P = 1 </a:t>
            </a:r>
            <a:r>
              <a:rPr lang="ii-CN" altLang="de-DE" sz="2400">
                <a:solidFill>
                  <a:schemeClr val="tx1"/>
                </a:solidFill>
              </a:rPr>
              <a:t>ꓥ</a:t>
            </a:r>
            <a:r>
              <a:rPr lang="en-US" altLang="ii-CN" sz="2400">
                <a:solidFill>
                  <a:schemeClr val="tx1"/>
                </a:solidFill>
              </a:rPr>
              <a:t>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</a:t>
            </a:r>
            <a:r>
              <a:rPr lang="en-US" sz="2400">
                <a:solidFill>
                  <a:srgbClr val="FF0000"/>
                </a:solidFill>
                <a:sym typeface="WP MathA"/>
              </a:rPr>
              <a:t>a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 Q = 1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endParaRPr lang="en-US" b="1" i="1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 b="1" i="1"/>
              <a:t>Frage 1</a:t>
            </a:r>
            <a:r>
              <a:rPr lang="en-US"/>
              <a:t>. Hat distributives </a:t>
            </a:r>
            <a:r>
              <a:rPr lang="en-US" i="1"/>
              <a:t>und</a:t>
            </a:r>
            <a:r>
              <a:rPr lang="en-US"/>
              <a:t> tatsächlich drei unterschiedliche Bedeutungen, oder kann eine einzige, einheitlich Denotation gefunden werden?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endParaRPr lang="en-US" b="1" i="1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 b="1" i="1"/>
              <a:t>Frage 2</a:t>
            </a:r>
            <a:r>
              <a:rPr lang="en-US"/>
              <a:t>. Können auch </a:t>
            </a:r>
            <a:r>
              <a:rPr lang="en-US">
                <a:solidFill>
                  <a:srgbClr val="00B050"/>
                </a:solidFill>
              </a:rPr>
              <a:t>kollektive </a:t>
            </a:r>
            <a:r>
              <a:rPr lang="en-US"/>
              <a:t>Prädikate mit diesen Regeln interpretiert werden?</a:t>
            </a:r>
            <a:endParaRPr lang="en-US" sz="2400">
              <a:solidFill>
                <a:schemeClr val="tx1"/>
              </a:solidFill>
              <a:sym typeface="WP Math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F8EC60-9E0B-DF3D-E8E5-0BED62C53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A8ECC-FB02-9838-A455-AE06F2B4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921181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A8479-FA7F-072F-6214-56E51F0A3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A882-532B-8430-F0BF-E986D6A5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Koordination und 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F0593-EFBF-0519-41F6-569B972A2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 b="1" i="1"/>
              <a:t>Frage 1</a:t>
            </a:r>
            <a:r>
              <a:rPr lang="en-US"/>
              <a:t>. Hat distributives </a:t>
            </a:r>
            <a:r>
              <a:rPr lang="en-US" i="1"/>
              <a:t>und</a:t>
            </a:r>
            <a:r>
              <a:rPr lang="en-US"/>
              <a:t> tatsächlich (mehr als) drei unterschiedliche Bedeutungen?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 i="1"/>
              <a:t>Antwort</a:t>
            </a:r>
            <a:r>
              <a:rPr lang="en-US"/>
              <a:t>. Nein, man kann ein einzige, einheitliche Denotation für distributives </a:t>
            </a:r>
            <a:r>
              <a:rPr lang="en-US" i="1"/>
              <a:t>und </a:t>
            </a:r>
            <a:r>
              <a:rPr lang="en-US"/>
              <a:t>definieren. </a:t>
            </a:r>
            <a:r>
              <a:rPr lang="en-US" sz="2000"/>
              <a:t>(Wird hier nicht besprochen.)</a:t>
            </a: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 b="1" i="1"/>
              <a:t>Frage 2</a:t>
            </a:r>
            <a:r>
              <a:rPr lang="en-US"/>
              <a:t>. Können auch </a:t>
            </a:r>
            <a:r>
              <a:rPr lang="en-US">
                <a:solidFill>
                  <a:srgbClr val="00B050"/>
                </a:solidFill>
              </a:rPr>
              <a:t>kollektive </a:t>
            </a:r>
            <a:r>
              <a:rPr lang="en-US"/>
              <a:t>Prädikate mit diesen Bedeutungsregeln interpretiert werden?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857250" algn="l"/>
                <a:tab pos="2859088" algn="l"/>
              </a:tabLst>
            </a:pPr>
            <a:r>
              <a:rPr lang="en-US" i="1"/>
              <a:t>Antwort</a:t>
            </a:r>
            <a:r>
              <a:rPr lang="en-US"/>
              <a:t>. Nein, wird Regel (1) auf (2) angewendet, führt dies zu falschen Resultaten.</a:t>
            </a:r>
          </a:p>
          <a:p>
            <a:pPr>
              <a:spcBef>
                <a:spcPts val="1200"/>
              </a:spcBef>
            </a:pPr>
            <a:r>
              <a:rPr lang="en-US"/>
              <a:t>(1)	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[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/>
                <a:sym typeface="WP MathA"/>
              </a:rPr>
              <a:t>a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und</a:t>
            </a:r>
            <a:r>
              <a:rPr lang="en-US" sz="2400" baseline="-25000">
                <a:solidFill>
                  <a:schemeClr val="tx1"/>
                </a:solidFill>
                <a:latin typeface="+mj-lt"/>
                <a:sym typeface="WP MathA"/>
              </a:rPr>
              <a:t>NP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/>
                <a:sym typeface="WP MathA"/>
              </a:rPr>
              <a:t>b]</a:t>
            </a:r>
            <a:r>
              <a:rPr lang="en-US" sz="2400" b="1">
                <a:solidFill>
                  <a:schemeClr val="tx1"/>
                </a:solidFill>
                <a:latin typeface="+mj-lt"/>
                <a:sym typeface="WP MathA"/>
              </a:rPr>
              <a:t>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	= 1		gdw. 	a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= 1 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ꓥ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b </a:t>
            </a:r>
            <a:r>
              <a:rPr lang="en-US" sz="2400">
                <a:solidFill>
                  <a:srgbClr val="FF0000"/>
                </a:solidFill>
                <a:latin typeface="+mj-lt"/>
                <a:sym typeface="WP MathA"/>
              </a:rPr>
              <a:t>P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/>
              </a:rPr>
              <a:t> = 1</a:t>
            </a:r>
          </a:p>
          <a:p>
            <a:pPr>
              <a:spcBef>
                <a:spcPts val="1200"/>
              </a:spcBef>
            </a:pPr>
            <a:r>
              <a:rPr lang="en-US"/>
              <a:t>(2)		a.	Hans und Maria sind </a:t>
            </a:r>
            <a:r>
              <a:rPr lang="en-US">
                <a:solidFill>
                  <a:srgbClr val="00B050"/>
                </a:solidFill>
              </a:rPr>
              <a:t>ein Paar</a:t>
            </a:r>
            <a:r>
              <a:rPr lang="en-US"/>
              <a:t>	=	1 gdw.</a:t>
            </a:r>
            <a:endParaRPr lang="en-US">
              <a:solidFill>
                <a:srgbClr val="00B050"/>
              </a:solidFill>
            </a:endParaRPr>
          </a:p>
          <a:p>
            <a:r>
              <a:rPr lang="en-US"/>
              <a:t>		b.	Hans ist </a:t>
            </a:r>
            <a:r>
              <a:rPr lang="en-US">
                <a:solidFill>
                  <a:srgbClr val="00B050"/>
                </a:solidFill>
              </a:rPr>
              <a:t>ein Paar</a:t>
            </a:r>
            <a:r>
              <a:rPr lang="en-US"/>
              <a:t>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	</a:t>
            </a:r>
            <a:r>
              <a:rPr lang="ii-CN" altLang="de-DE" sz="2400">
                <a:solidFill>
                  <a:schemeClr val="tx1"/>
                </a:solidFill>
                <a:latin typeface="+mj-lt"/>
              </a:rPr>
              <a:t>ꓥ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		</a:t>
            </a:r>
          </a:p>
          <a:p>
            <a:r>
              <a:rPr lang="en-US"/>
              <a:t>		c.	Maria ist </a:t>
            </a:r>
            <a:r>
              <a:rPr lang="en-US">
                <a:solidFill>
                  <a:srgbClr val="00B050"/>
                </a:solidFill>
              </a:rPr>
              <a:t>ein Paar</a:t>
            </a:r>
            <a:r>
              <a:rPr lang="en-US"/>
              <a:t>			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 (</a:t>
            </a:r>
            <a:r>
              <a:rPr lang="en-US" altLang="ii-CN" b="1">
                <a:latin typeface="+mj-lt"/>
              </a:rPr>
              <a:t>i</a:t>
            </a:r>
            <a:r>
              <a:rPr lang="en-US" altLang="ii-CN" sz="2400" b="1">
                <a:solidFill>
                  <a:schemeClr val="tx1"/>
                </a:solidFill>
                <a:latin typeface="+mj-lt"/>
              </a:rPr>
              <a:t>nkorrekt</a:t>
            </a:r>
            <a:r>
              <a:rPr lang="en-US" altLang="ii-CN" sz="2400">
                <a:solidFill>
                  <a:schemeClr val="tx1"/>
                </a:solidFill>
                <a:latin typeface="+mj-lt"/>
              </a:rPr>
              <a:t>!)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5D776-E927-3ADE-DF3C-8F7E5D30B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84A40-C3F1-F562-7589-5D73A429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0288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58FD-539F-2CB1-5E3F-C98284D8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Summenindividuen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61CEA-21E0-353D-3302-9A576A90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Die distributive Version von </a:t>
            </a:r>
            <a:r>
              <a:rPr lang="en-US" i="1">
                <a:latin typeface="+mj-lt"/>
              </a:rPr>
              <a:t>und</a:t>
            </a:r>
            <a:r>
              <a:rPr lang="en-US">
                <a:latin typeface="+mj-lt"/>
              </a:rPr>
              <a:t> heisst auch </a:t>
            </a:r>
            <a:r>
              <a:rPr lang="en-US">
                <a:solidFill>
                  <a:srgbClr val="FF0000"/>
                </a:solidFill>
                <a:latin typeface="+mj-lt"/>
              </a:rPr>
              <a:t>Boolsches</a:t>
            </a:r>
            <a:r>
              <a:rPr lang="en-US" b="1">
                <a:latin typeface="+mj-lt"/>
              </a:rPr>
              <a:t> </a:t>
            </a:r>
            <a:r>
              <a:rPr lang="en-US" i="1">
                <a:solidFill>
                  <a:srgbClr val="FF0000"/>
                </a:solidFill>
                <a:latin typeface="+mj-lt"/>
              </a:rPr>
              <a:t>und</a:t>
            </a:r>
            <a:r>
              <a:rPr lang="en-US" i="1">
                <a:latin typeface="+mj-lt"/>
              </a:rPr>
              <a:t>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Das </a:t>
            </a:r>
            <a:r>
              <a:rPr lang="en-US" b="1">
                <a:latin typeface="+mj-lt"/>
              </a:rPr>
              <a:t>Boolsche </a:t>
            </a:r>
            <a:r>
              <a:rPr lang="en-US" i="1">
                <a:latin typeface="+mj-lt"/>
              </a:rPr>
              <a:t>und</a:t>
            </a:r>
            <a:r>
              <a:rPr lang="en-US" b="1" i="1">
                <a:latin typeface="+mj-lt"/>
              </a:rPr>
              <a:t> </a:t>
            </a:r>
            <a:r>
              <a:rPr lang="en-US">
                <a:latin typeface="+mj-lt"/>
              </a:rPr>
              <a:t>reduziert alle Konjunktionen auf Koordination mit dem logischen Operator 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ꓥ</a:t>
            </a:r>
            <a:r>
              <a:rPr lang="el-GR" altLang="ii-CN">
                <a:latin typeface="+mj-lt"/>
              </a:rPr>
              <a:t>.</a:t>
            </a:r>
            <a:endParaRPr lang="en-US" sz="2200">
              <a:latin typeface="+mj-lt"/>
            </a:endParaRPr>
          </a:p>
          <a:p>
            <a:pPr>
              <a:spcBef>
                <a:spcPts val="2000"/>
              </a:spcBef>
              <a:tabLst>
                <a:tab pos="857250" algn="l"/>
                <a:tab pos="2859088" algn="l"/>
              </a:tabLst>
            </a:pPr>
            <a:r>
              <a:rPr lang="en-US" sz="2200">
                <a:latin typeface="+mj-lt"/>
              </a:rPr>
              <a:t>(1)	</a:t>
            </a:r>
            <a:r>
              <a:rPr lang="en-US" sz="2200">
                <a:latin typeface="+mj-lt"/>
                <a:sym typeface="WP MathA"/>
              </a:rPr>
              <a:t>[</a:t>
            </a:r>
            <a:r>
              <a:rPr lang="en-US" sz="2200">
                <a:latin typeface="+mj-lt"/>
                <a:ea typeface="Segoe UI Symbol"/>
                <a:sym typeface="WP MathA"/>
              </a:rPr>
              <a:t>A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und</a:t>
            </a:r>
            <a:r>
              <a:rPr lang="en-US" sz="2200" baseline="-25000">
                <a:latin typeface="+mj-lt"/>
                <a:sym typeface="WP MathA"/>
              </a:rPr>
              <a:t>CP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B]	= 1		gdw. 	A = 1	  </a:t>
            </a:r>
            <a:r>
              <a:rPr lang="ii-CN" altLang="de-DE" sz="2200">
                <a:solidFill>
                  <a:srgbClr val="FF0000"/>
                </a:solidFill>
                <a:latin typeface="+mj-lt"/>
              </a:rPr>
              <a:t>ꓥ</a:t>
            </a:r>
            <a:r>
              <a:rPr lang="el-GR" altLang="ii-CN" sz="2200">
                <a:solidFill>
                  <a:srgbClr val="FF0000"/>
                </a:solidFill>
                <a:latin typeface="+mj-lt"/>
              </a:rPr>
              <a:t> </a:t>
            </a:r>
            <a:r>
              <a:rPr lang="ii-CN" altLang="de-DE" sz="2200">
                <a:latin typeface="+mj-lt"/>
              </a:rPr>
              <a:t> </a:t>
            </a:r>
            <a:r>
              <a:rPr lang="en-US" altLang="ii-CN" sz="2200">
                <a:latin typeface="+mj-lt"/>
              </a:rPr>
              <a:t>	</a:t>
            </a:r>
            <a:r>
              <a:rPr lang="en-US" sz="2200">
                <a:latin typeface="+mj-lt"/>
                <a:sym typeface="WP MathA"/>
              </a:rPr>
              <a:t>B = 1</a:t>
            </a:r>
          </a:p>
          <a:p>
            <a:pPr>
              <a:spcBef>
                <a:spcPts val="1200"/>
              </a:spcBef>
              <a:tabLst>
                <a:tab pos="857250" algn="l"/>
                <a:tab pos="2859088" algn="l"/>
              </a:tabLst>
            </a:pPr>
            <a:r>
              <a:rPr lang="en-US" sz="2200">
                <a:latin typeface="+mj-lt"/>
              </a:rPr>
              <a:t>(2)	</a:t>
            </a:r>
            <a:r>
              <a:rPr lang="en-US" sz="2200">
                <a:latin typeface="+mj-lt"/>
                <a:sym typeface="WP MathA"/>
              </a:rPr>
              <a:t>[</a:t>
            </a:r>
            <a:r>
              <a:rPr lang="en-US" sz="2200">
                <a:latin typeface="+mj-lt"/>
                <a:ea typeface="Segoe UI Symbol"/>
                <a:sym typeface="WP MathA"/>
              </a:rPr>
              <a:t>a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und</a:t>
            </a:r>
            <a:r>
              <a:rPr lang="en-US" sz="2200" baseline="-25000">
                <a:latin typeface="+mj-lt"/>
                <a:sym typeface="WP MathA"/>
              </a:rPr>
              <a:t>NP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ea typeface="Segoe UI Symbol"/>
                <a:sym typeface="WP MathA"/>
              </a:rPr>
              <a:t>b]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P	= 1		gdw. 	a P = 1  </a:t>
            </a:r>
            <a:r>
              <a:rPr lang="ii-CN" altLang="de-DE" sz="2200">
                <a:solidFill>
                  <a:srgbClr val="FF0000"/>
                </a:solidFill>
                <a:latin typeface="+mj-lt"/>
              </a:rPr>
              <a:t>ꓥ</a:t>
            </a:r>
            <a:r>
              <a:rPr lang="en-US" altLang="ii-CN" sz="2200">
                <a:solidFill>
                  <a:srgbClr val="FF0000"/>
                </a:solidFill>
                <a:latin typeface="+mj-lt"/>
              </a:rPr>
              <a:t>	</a:t>
            </a:r>
            <a:r>
              <a:rPr lang="en-US" sz="2200">
                <a:latin typeface="+mj-lt"/>
                <a:sym typeface="WP MathA"/>
              </a:rPr>
              <a:t>b P = 1</a:t>
            </a:r>
          </a:p>
          <a:p>
            <a:pPr>
              <a:spcBef>
                <a:spcPts val="1200"/>
              </a:spcBef>
              <a:tabLst>
                <a:tab pos="857250" algn="l"/>
                <a:tab pos="2859088" algn="l"/>
              </a:tabLst>
            </a:pPr>
            <a:r>
              <a:rPr lang="en-US" sz="2200">
                <a:latin typeface="+mj-lt"/>
              </a:rPr>
              <a:t>(3)	</a:t>
            </a:r>
            <a:r>
              <a:rPr lang="en-US" sz="2200">
                <a:latin typeface="+mj-lt"/>
                <a:sym typeface="WP MathA"/>
              </a:rPr>
              <a:t>a [P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und</a:t>
            </a:r>
            <a:r>
              <a:rPr lang="en-US" sz="2200" baseline="-25000">
                <a:latin typeface="+mj-lt"/>
                <a:sym typeface="WP MathA"/>
              </a:rPr>
              <a:t>VP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Q]	= 1		gdw. 	a P = 1  </a:t>
            </a:r>
            <a:r>
              <a:rPr lang="ii-CN" altLang="de-DE" sz="2200">
                <a:solidFill>
                  <a:srgbClr val="FF0000"/>
                </a:solidFill>
                <a:latin typeface="+mj-lt"/>
              </a:rPr>
              <a:t>ꓥ </a:t>
            </a:r>
            <a:r>
              <a:rPr lang="en-US" altLang="ii-CN" sz="2200">
                <a:solidFill>
                  <a:srgbClr val="FF0000"/>
                </a:solidFill>
                <a:latin typeface="+mj-lt"/>
              </a:rPr>
              <a:t>	</a:t>
            </a:r>
            <a:r>
              <a:rPr lang="en-US" sz="2200">
                <a:latin typeface="+mj-lt"/>
                <a:sym typeface="WP MathA"/>
              </a:rPr>
              <a:t>a Q = 1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  <a:p>
            <a:pPr>
              <a:spcBef>
                <a:spcPts val="1200"/>
              </a:spcBef>
              <a:tabLst>
                <a:tab pos="857250" algn="l"/>
                <a:tab pos="1260475" algn="l"/>
                <a:tab pos="1597025" algn="l"/>
                <a:tab pos="2859088" algn="l"/>
              </a:tabLst>
            </a:pPr>
            <a:r>
              <a:rPr lang="en-US">
                <a:latin typeface="+mj-lt"/>
              </a:rPr>
              <a:t>(4)	a.		[Hans </a:t>
            </a:r>
            <a:r>
              <a:rPr lang="en-US" i="1">
                <a:latin typeface="+mj-lt"/>
              </a:rPr>
              <a:t>und</a:t>
            </a:r>
            <a:r>
              <a:rPr lang="en-US" i="1" baseline="-25000">
                <a:latin typeface="+mj-lt"/>
              </a:rPr>
              <a:t>NP</a:t>
            </a:r>
            <a:r>
              <a:rPr lang="en-US">
                <a:latin typeface="+mj-lt"/>
              </a:rPr>
              <a:t> Maria] lachen</a:t>
            </a:r>
          </a:p>
          <a:p>
            <a:pPr>
              <a:spcBef>
                <a:spcPts val="400"/>
              </a:spcBef>
              <a:tabLst>
                <a:tab pos="857250" algn="l"/>
                <a:tab pos="1260475" algn="l"/>
                <a:tab pos="1597025" algn="l"/>
                <a:tab pos="2859088" algn="l"/>
              </a:tabLst>
            </a:pPr>
            <a:r>
              <a:rPr lang="en-US">
                <a:latin typeface="+mj-lt"/>
              </a:rPr>
              <a:t>	b.	=	Hans lacht und Maria lacht		   (ohne Beweis)</a:t>
            </a:r>
          </a:p>
          <a:p>
            <a:pPr>
              <a:spcBef>
                <a:spcPts val="400"/>
              </a:spcBef>
              <a:tabLst>
                <a:tab pos="857250" algn="l"/>
                <a:tab pos="1260475" algn="l"/>
                <a:tab pos="1597025" algn="l"/>
                <a:tab pos="2859088" algn="l"/>
              </a:tabLst>
            </a:pPr>
            <a:r>
              <a:rPr lang="en-US">
                <a:latin typeface="+mj-lt"/>
              </a:rPr>
              <a:t>	c.	=	Hans lacht </a:t>
            </a:r>
            <a:r>
              <a:rPr lang="ii-CN" altLang="de-DE">
                <a:solidFill>
                  <a:srgbClr val="FF0000"/>
                </a:solidFill>
                <a:latin typeface="+mj-lt"/>
              </a:rPr>
              <a:t>ꓥ</a:t>
            </a:r>
            <a:r>
              <a:rPr lang="el-GR" altLang="ii-CN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ii-CN"/>
              <a:t></a:t>
            </a:r>
            <a:r>
              <a:rPr lang="en-US"/>
              <a:t>Maria lacht</a:t>
            </a:r>
            <a:endParaRPr lang="en-US">
              <a:latin typeface="+mj-lt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Daneben gibt es auch ein </a:t>
            </a:r>
            <a:r>
              <a:rPr lang="en-US">
                <a:solidFill>
                  <a:srgbClr val="00B050"/>
                </a:solidFill>
                <a:latin typeface="+mj-lt"/>
              </a:rPr>
              <a:t>nicht-Boolsches</a:t>
            </a:r>
            <a:r>
              <a:rPr lang="en-US">
                <a:latin typeface="+mj-lt"/>
              </a:rPr>
              <a:t> </a:t>
            </a:r>
            <a:r>
              <a:rPr lang="en-US" i="1">
                <a:solidFill>
                  <a:srgbClr val="00B050"/>
                </a:solidFill>
                <a:latin typeface="+mj-lt"/>
              </a:rPr>
              <a:t>und</a:t>
            </a:r>
            <a:r>
              <a:rPr lang="en-US" i="1">
                <a:latin typeface="+mj-lt"/>
              </a:rPr>
              <a:t> </a:t>
            </a:r>
            <a:r>
              <a:rPr lang="en-US">
                <a:latin typeface="+mj-lt"/>
              </a:rPr>
              <a:t>(s.u.).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39545-ABCD-3AD3-8E99-4B7ABC449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1A0793-470A-B1BC-D2BE-9C8BA48E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891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A6595-B123-7CAE-AAA7-36908A01C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Boolesches </a:t>
            </a:r>
            <a:r>
              <a:rPr lang="en-US" i="1"/>
              <a:t>und</a:t>
            </a:r>
            <a:endParaRPr lang="de-DE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4FD13-B342-52CB-1801-24A5B46D1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George Boole (1815 – 1864) 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/>
              <a:t>Englischer Mathematiker und Logiker (Autodidakt)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/>
              <a:t>Erkannte als erster die Möglichkeit, Logik als formale Sprache (Algebra) darzustellen.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/>
              <a:t>Grundlegend für Computerwissenschaft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Boolesche Algebra </a:t>
            </a:r>
            <a:r>
              <a:rPr lang="en-US" sz="2000"/>
              <a:t>(Boole 1854)</a:t>
            </a:r>
            <a:r>
              <a:rPr lang="en-US"/>
              <a:t>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 sz="2400">
                <a:latin typeface="+mj-lt"/>
              </a:rPr>
              <a:t>Algebra mit zwei Werten: 1 und 0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 sz="2400"/>
              <a:t>Logische Operatoren: </a:t>
            </a:r>
            <a:r>
              <a:rPr lang="de-DE" sz="2400" b="0" i="0">
                <a:solidFill>
                  <a:srgbClr val="1A1A1A"/>
                </a:solidFill>
                <a:effectLst/>
                <a:latin typeface="+mj-lt"/>
                <a:sym typeface="WP MathA" panose="05010101010101010101" pitchFamily="2" charset="2"/>
              </a:rPr>
              <a:t>,  and  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 sz="2400">
                <a:latin typeface="+mj-lt"/>
              </a:rPr>
              <a:t>Erlaubt Verbindungen von Sätzen </a:t>
            </a:r>
            <a:br>
              <a:rPr lang="en-US" sz="2400">
                <a:latin typeface="+mj-lt"/>
              </a:rPr>
            </a:br>
            <a:r>
              <a:rPr lang="en-US" sz="2400">
                <a:latin typeface="+mj-lt"/>
              </a:rPr>
              <a:t>(Aussagenlogik)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AAF10-66CE-9DC9-B58E-2BAD2FE1D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DGB 38 Semantik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2DC9CC-CEEF-AB00-7754-33563110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19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AB5B4F-9F8C-07B6-CD05-299305D17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089" y="3352800"/>
            <a:ext cx="1951711" cy="26022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2ABFE1-77F5-B102-D3D1-07A5609AE110}"/>
              </a:ext>
            </a:extLst>
          </p:cNvPr>
          <p:cNvSpPr txBox="1"/>
          <p:nvPr/>
        </p:nvSpPr>
        <p:spPr>
          <a:xfrm>
            <a:off x="6264441" y="5943600"/>
            <a:ext cx="23461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800"/>
              </a:spcBef>
            </a:pPr>
            <a:r>
              <a:rPr lang="en-US" sz="2000">
                <a:latin typeface="+mj-lt"/>
              </a:rPr>
              <a:t>George Boole</a:t>
            </a:r>
          </a:p>
        </p:txBody>
      </p:sp>
    </p:spTree>
    <p:extLst>
      <p:ext uri="{BB962C8B-B14F-4D97-AF65-F5344CB8AC3E}">
        <p14:creationId xmlns:p14="http://schemas.microsoft.com/office/powerpoint/2010/main" val="18669565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5A3A8-F647-3EF6-1AF2-A202D38CB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A77E3-6F57-C85B-F6A9-F6696747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7826E-968C-42BE-9CBF-2724BFFEB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Intersektive Modifikation wird durch die logische Operation der Konjunktion (</a:t>
            </a:r>
            <a:r>
              <a:rPr lang="de-AT" i="1"/>
              <a:t>und</a:t>
            </a:r>
            <a:r>
              <a:rPr lang="de-AT"/>
              <a:t>) interpretiert. 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(1)		a.	[</a:t>
            </a:r>
            <a:r>
              <a:rPr lang="el-GR" baseline="-25000"/>
              <a:t>α</a:t>
            </a:r>
            <a:r>
              <a:rPr lang="de-AT"/>
              <a:t> rotes</a:t>
            </a:r>
            <a:r>
              <a:rPr lang="el-GR" baseline="-25000"/>
              <a:t>β</a:t>
            </a:r>
            <a:r>
              <a:rPr lang="de-AT"/>
              <a:t> Buch</a:t>
            </a:r>
            <a:r>
              <a:rPr lang="el-GR" baseline="-25000">
                <a:latin typeface="Segoe UI Symbol" panose="020B0502040204020203" pitchFamily="34" charset="0"/>
                <a:ea typeface="Segoe UI Symbol" panose="020B0502040204020203" pitchFamily="34" charset="0"/>
              </a:rPr>
              <a:t>γ</a:t>
            </a:r>
            <a:r>
              <a:rPr lang="de-AT"/>
              <a:t> =	 </a:t>
            </a:r>
          </a:p>
          <a:p>
            <a:pPr defTabSz="404813">
              <a:spcBef>
                <a:spcPts val="400"/>
              </a:spcBef>
            </a:pPr>
            <a:r>
              <a:rPr lang="de-AT"/>
              <a:t>		b.	=	die Funktion f, so dass für jedes beliebige 				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gilt:  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rot(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</a:t>
            </a:r>
            <a:r>
              <a:rPr lang="de-AT" b="1"/>
              <a:t>und</a:t>
            </a:r>
            <a:r>
              <a:rPr lang="de-AT"/>
              <a:t> Buch(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)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c.	=	die Funktion f, so dass für jedes beliebige 				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gilt:  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</a:t>
            </a:r>
          </a:p>
          <a:p>
            <a:pPr defTabSz="404813">
              <a:spcBef>
                <a:spcPts val="400"/>
              </a:spcBef>
            </a:pPr>
            <a:r>
              <a:rPr lang="de-AT"/>
              <a:t>					die Funktion g, so dass für jedes beliebige 							Individuum 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de-AT"/>
              <a:t> gilt</a:t>
            </a:r>
            <a:r>
              <a:rPr lang="en-US"/>
              <a:t>:</a:t>
            </a:r>
            <a:r>
              <a:rPr lang="de-AT"/>
              <a:t> g(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)</a:t>
            </a:r>
            <a:r>
              <a:rPr lang="en-US">
                <a:solidFill>
                  <a:srgbClr val="00B050"/>
                </a:solidFill>
              </a:rPr>
              <a:t> </a:t>
            </a:r>
            <a:r>
              <a:rPr lang="en-US"/>
              <a:t>= 1 gdw. </a:t>
            </a:r>
            <a:r>
              <a:rPr lang="en-US">
                <a:solidFill>
                  <a:srgbClr val="00B050"/>
                </a:solidFill>
              </a:rPr>
              <a:t>y </a:t>
            </a:r>
            <a:r>
              <a:rPr lang="en-US"/>
              <a:t>rot ist </a:t>
            </a:r>
            <a:r>
              <a:rPr lang="en-US" b="1"/>
              <a:t>und</a:t>
            </a:r>
            <a:endParaRPr lang="de-AT" b="1"/>
          </a:p>
          <a:p>
            <a:pPr defTabSz="404813">
              <a:spcBef>
                <a:spcPts val="400"/>
              </a:spcBef>
            </a:pPr>
            <a:r>
              <a:rPr lang="de-AT"/>
              <a:t>					die Funktion h, so dass für jedes beliebige 							Individuum </a:t>
            </a:r>
            <a:r>
              <a:rPr lang="de-AT">
                <a:solidFill>
                  <a:srgbClr val="0066FF"/>
                </a:solidFill>
              </a:rPr>
              <a:t>z</a:t>
            </a:r>
            <a:r>
              <a:rPr lang="de-AT"/>
              <a:t> gilt</a:t>
            </a:r>
            <a:r>
              <a:rPr lang="en-US"/>
              <a:t>:</a:t>
            </a:r>
            <a:r>
              <a:rPr lang="de-AT"/>
              <a:t> h(</a:t>
            </a:r>
            <a:r>
              <a:rPr lang="de-AT">
                <a:solidFill>
                  <a:srgbClr val="0066FF"/>
                </a:solidFill>
              </a:rPr>
              <a:t>z</a:t>
            </a:r>
            <a:r>
              <a:rPr lang="en-US"/>
              <a:t>)</a:t>
            </a:r>
            <a:r>
              <a:rPr lang="en-US">
                <a:solidFill>
                  <a:srgbClr val="00B050"/>
                </a:solidFill>
              </a:rPr>
              <a:t> </a:t>
            </a:r>
            <a:r>
              <a:rPr lang="en-US"/>
              <a:t>= 1 gdw. </a:t>
            </a:r>
            <a:r>
              <a:rPr lang="de-AT">
                <a:solidFill>
                  <a:srgbClr val="0066FF"/>
                </a:solidFill>
              </a:rPr>
              <a:t>z </a:t>
            </a:r>
            <a:r>
              <a:rPr lang="en-US"/>
              <a:t>ein Buch ist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d.	=	die Funktion f, so dass für jedes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gilt:  </a:t>
            </a:r>
            <a:br>
              <a:rPr lang="de-AT"/>
            </a:br>
            <a:r>
              <a:rPr lang="de-AT"/>
              <a:t>	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1 gdw.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rot ist und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ein Buch ist</a:t>
            </a:r>
          </a:p>
          <a:p>
            <a:pPr defTabSz="404813">
              <a:spcBef>
                <a:spcPts val="1200"/>
              </a:spcBef>
            </a:pPr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D5AFD-C1AF-E235-6F57-44E55F73F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2701A-86D0-A899-27F7-12300591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145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3E66F-26D3-2E63-0538-2F891423E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DAB1-5CA7-7A48-45D5-82CB786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Summenindividuen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0764F-743F-A2FE-33B5-DFA473702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Boolsches</a:t>
            </a:r>
            <a:r>
              <a:rPr lang="en-US" b="1">
                <a:latin typeface="+mj-lt"/>
              </a:rPr>
              <a:t> </a:t>
            </a:r>
            <a:r>
              <a:rPr lang="en-US" i="1">
                <a:latin typeface="+mj-lt"/>
              </a:rPr>
              <a:t>und</a:t>
            </a:r>
            <a:r>
              <a:rPr lang="en-US"/>
              <a:t>:</a:t>
            </a:r>
            <a:r>
              <a:rPr lang="en-US" b="1" i="1">
                <a:latin typeface="+mj-lt"/>
              </a:rPr>
              <a:t> </a:t>
            </a:r>
            <a:r>
              <a:rPr lang="en-US">
                <a:latin typeface="+mj-lt"/>
              </a:rPr>
              <a:t>alle Konjunktionen können auf den Satzoperator 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ꓥ </a:t>
            </a:r>
            <a:r>
              <a:rPr lang="en-US" altLang="ii-CN">
                <a:latin typeface="+mj-lt"/>
              </a:rPr>
              <a:t>reduziert werden:</a:t>
            </a:r>
            <a:endParaRPr lang="el-GR" altLang="ii-CN" sz="2400">
              <a:solidFill>
                <a:srgbClr val="FF0000"/>
              </a:solidFill>
              <a:latin typeface="+mj-lt"/>
            </a:endParaRPr>
          </a:p>
          <a:p>
            <a:pPr>
              <a:spcBef>
                <a:spcPts val="1200"/>
              </a:spcBef>
              <a:tabLst>
                <a:tab pos="857250" algn="l"/>
                <a:tab pos="2859088" algn="l"/>
              </a:tabLst>
            </a:pPr>
            <a:r>
              <a:rPr lang="en-US" sz="2200">
                <a:latin typeface="+mj-lt"/>
              </a:rPr>
              <a:t>(1)	</a:t>
            </a:r>
            <a:r>
              <a:rPr lang="en-US" sz="2200">
                <a:latin typeface="+mj-lt"/>
                <a:sym typeface="WP MathA"/>
              </a:rPr>
              <a:t>[</a:t>
            </a:r>
            <a:r>
              <a:rPr lang="en-US" sz="2200">
                <a:latin typeface="+mj-lt"/>
                <a:ea typeface="Segoe UI Symbol"/>
                <a:sym typeface="WP MathA"/>
              </a:rPr>
              <a:t>a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und</a:t>
            </a:r>
            <a:r>
              <a:rPr lang="en-US" sz="2200" baseline="-25000">
                <a:latin typeface="+mj-lt"/>
                <a:sym typeface="WP MathA"/>
              </a:rPr>
              <a:t>NP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ea typeface="Segoe UI Symbol"/>
                <a:sym typeface="WP MathA"/>
              </a:rPr>
              <a:t>b]</a:t>
            </a:r>
            <a:r>
              <a:rPr lang="en-US" sz="2200" b="1">
                <a:latin typeface="+mj-lt"/>
                <a:sym typeface="WP MathA"/>
              </a:rPr>
              <a:t> </a:t>
            </a:r>
            <a:r>
              <a:rPr lang="en-US" sz="2200">
                <a:latin typeface="+mj-lt"/>
                <a:sym typeface="WP MathA"/>
              </a:rPr>
              <a:t>P	= 1		gdw. 	a P = 1  </a:t>
            </a:r>
            <a:r>
              <a:rPr lang="ii-CN" altLang="de-DE" sz="2200">
                <a:solidFill>
                  <a:srgbClr val="FF0000"/>
                </a:solidFill>
                <a:latin typeface="+mj-lt"/>
              </a:rPr>
              <a:t>ꓥ</a:t>
            </a:r>
            <a:r>
              <a:rPr lang="en-US" altLang="ii-CN" sz="2200">
                <a:solidFill>
                  <a:srgbClr val="FF0000"/>
                </a:solidFill>
                <a:latin typeface="+mj-lt"/>
              </a:rPr>
              <a:t>	</a:t>
            </a:r>
            <a:r>
              <a:rPr lang="en-US" sz="2200">
                <a:latin typeface="+mj-lt"/>
                <a:sym typeface="WP MathA"/>
              </a:rPr>
              <a:t>b P = 1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Es gibt eine zweite Interpretation für </a:t>
            </a:r>
            <a:r>
              <a:rPr lang="en-US" i="1">
                <a:latin typeface="+mj-lt"/>
              </a:rPr>
              <a:t>und </a:t>
            </a:r>
            <a:r>
              <a:rPr lang="en-US">
                <a:latin typeface="+mj-lt"/>
              </a:rPr>
              <a:t>als Operator, der Individuen miteinander verbindet.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Diese zweite Version von </a:t>
            </a:r>
            <a:r>
              <a:rPr lang="en-US" i="1">
                <a:latin typeface="+mj-lt"/>
              </a:rPr>
              <a:t>und</a:t>
            </a:r>
            <a:r>
              <a:rPr lang="en-US">
                <a:latin typeface="+mj-lt"/>
              </a:rPr>
              <a:t> nennt man </a:t>
            </a:r>
            <a:r>
              <a:rPr lang="en-US">
                <a:solidFill>
                  <a:srgbClr val="00B050"/>
                </a:solidFill>
                <a:latin typeface="+mj-lt"/>
              </a:rPr>
              <a:t>nicht-Boolsches</a:t>
            </a:r>
            <a:r>
              <a:rPr lang="en-US">
                <a:latin typeface="+mj-lt"/>
              </a:rPr>
              <a:t> </a:t>
            </a:r>
            <a:r>
              <a:rPr lang="en-US" i="1">
                <a:latin typeface="+mj-lt"/>
              </a:rPr>
              <a:t>und.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Das nicht-Boolsche </a:t>
            </a:r>
            <a:r>
              <a:rPr lang="en-US" i="1"/>
              <a:t>und</a:t>
            </a:r>
            <a:r>
              <a:rPr lang="en-US" i="1" baseline="-25000"/>
              <a:t>NB</a:t>
            </a:r>
            <a:r>
              <a:rPr lang="en-US"/>
              <a:t> bildet </a:t>
            </a:r>
            <a:r>
              <a:rPr lang="en-US">
                <a:solidFill>
                  <a:srgbClr val="0066FF"/>
                </a:solidFill>
                <a:latin typeface="+mj-lt"/>
              </a:rPr>
              <a:t>Summenindividuen</a:t>
            </a:r>
            <a:r>
              <a:rPr lang="en-US" b="1">
                <a:latin typeface="+mj-lt"/>
              </a:rPr>
              <a:t>:</a:t>
            </a:r>
            <a:endParaRPr lang="en-US" b="1" i="1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 sz="2400">
                <a:latin typeface="+mj-lt"/>
                <a:sym typeface="WP MathA"/>
              </a:rPr>
              <a:t>(</a:t>
            </a:r>
            <a:r>
              <a:rPr lang="en-US">
                <a:latin typeface="+mj-lt"/>
                <a:sym typeface="WP MathA"/>
              </a:rPr>
              <a:t>2</a:t>
            </a:r>
            <a:r>
              <a:rPr lang="en-US" sz="2400">
                <a:latin typeface="+mj-lt"/>
                <a:sym typeface="WP MathA"/>
              </a:rPr>
              <a:t>)		[a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 sz="2400">
                <a:latin typeface="+mj-lt"/>
                <a:sym typeface="WP MathA"/>
              </a:rPr>
              <a:t>und</a:t>
            </a:r>
            <a:r>
              <a:rPr lang="en-US" sz="2400" baseline="-25000">
                <a:latin typeface="+mj-lt"/>
                <a:sym typeface="WP MathA"/>
              </a:rPr>
              <a:t>NB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>
                <a:sym typeface="WP MathA"/>
              </a:rPr>
              <a:t>b]</a:t>
            </a:r>
            <a:r>
              <a:rPr lang="en-US" sz="2400">
                <a:latin typeface="+mj-lt"/>
                <a:sym typeface="WP MathA"/>
              </a:rPr>
              <a:t>	=	</a:t>
            </a:r>
            <a:r>
              <a:rPr lang="de-DE" sz="2400">
                <a:latin typeface="+mj-lt"/>
                <a:sym typeface="WP MathA"/>
              </a:rPr>
              <a:t> a</a:t>
            </a:r>
            <a:r>
              <a:rPr lang="en-US"/>
              <a:t>⊕b 		(⊕: Summenoperator)	</a:t>
            </a:r>
            <a:endParaRPr lang="en-US" sz="2400">
              <a:latin typeface="+mj-lt"/>
              <a:sym typeface="WP MathA"/>
            </a:endParaRPr>
          </a:p>
          <a:p>
            <a:r>
              <a:rPr lang="en-US">
                <a:latin typeface="+mj-lt"/>
                <a:sym typeface="WP MathA"/>
              </a:rPr>
              <a:t>							“die Summe von a und b”</a:t>
            </a:r>
            <a:endParaRPr lang="en-US" sz="2400">
              <a:latin typeface="+mj-lt"/>
              <a:sym typeface="WP MathA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/>
              <a:t>und</a:t>
            </a:r>
            <a:r>
              <a:rPr lang="en-US" i="1" baseline="-25000"/>
              <a:t>NB</a:t>
            </a:r>
            <a:r>
              <a:rPr lang="en-US"/>
              <a:t> kommt </a:t>
            </a:r>
            <a:r>
              <a:rPr lang="en-US">
                <a:latin typeface="+mj-lt"/>
              </a:rPr>
              <a:t>bei der Analyse von </a:t>
            </a:r>
            <a:r>
              <a:rPr lang="en-US">
                <a:solidFill>
                  <a:srgbClr val="00B050"/>
                </a:solidFill>
                <a:latin typeface="+mj-lt"/>
              </a:rPr>
              <a:t>kollektiven </a:t>
            </a:r>
            <a:r>
              <a:rPr lang="en-US">
                <a:latin typeface="+mj-lt"/>
              </a:rPr>
              <a:t>Prädikaten zum Einsatz.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66F59E-1FA3-6A94-D199-7F0493EAD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0BEC3-711F-EBFD-575B-DD3F60182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779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4E99-D495-E208-11D7-7FBD6229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Mereologie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4760F-D79E-04A8-D97F-EB70CC78A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en-US" sz="2400" b="1"/>
              <a:t>Mereologie </a:t>
            </a:r>
            <a:r>
              <a:rPr lang="de-DE" sz="2000" b="0" i="0" u="sng">
                <a:effectLst/>
                <a:latin typeface="Arial" panose="020B0604020202020204" pitchFamily="34" charset="0"/>
                <a:hlinkClick r:id="rId2"/>
              </a:rPr>
              <a:t>(Leśniewski</a:t>
            </a:r>
            <a:r>
              <a:rPr lang="de-DE" sz="2000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1927)</a:t>
            </a:r>
            <a:r>
              <a:rPr lang="en-US" sz="2400"/>
              <a:t>: Lehre der Beziehung zwischen den Teilen und dem Ganzen (Philosophie, Mathematik,…)</a:t>
            </a:r>
          </a:p>
          <a:p>
            <a:pPr marL="342900" lvl="1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en-US" sz="2400"/>
              <a:t>Grundlegende Relation: </a:t>
            </a:r>
            <a:r>
              <a:rPr lang="en-US" sz="2400" i="1"/>
              <a:t>Teil-von-Beziehung</a:t>
            </a:r>
          </a:p>
          <a:p>
            <a:pPr marL="0" lvl="1" indent="0">
              <a:spcBef>
                <a:spcPts val="2100"/>
              </a:spcBef>
              <a:buNone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en-US"/>
              <a:t>(1)	</a:t>
            </a:r>
            <a:r>
              <a:rPr lang="de-DE" b="1">
                <a:latin typeface="ArborWin" pitchFamily="2" charset="0"/>
              </a:rPr>
              <a:t> </a:t>
            </a:r>
            <a:r>
              <a:rPr lang="en-US" i="1"/>
              <a:t>Ein nicht-linguistisches Beispiel</a:t>
            </a:r>
          </a:p>
          <a:p>
            <a:pPr marL="0" lvl="1" indent="0">
              <a:spcBef>
                <a:spcPts val="1200"/>
              </a:spcBef>
              <a:buNone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de-DE" sz="2000" b="1">
                <a:latin typeface="ArborWin" pitchFamily="2" charset="0"/>
              </a:rPr>
              <a:t> 						   </a:t>
            </a:r>
            <a:r>
              <a:rPr lang="en-US" sz="2000"/>
              <a:t>Maria und Athen</a:t>
            </a:r>
            <a:endParaRPr lang="de-DE" sz="2000" b="1">
              <a:latin typeface="ArborWin" pitchFamily="2" charset="0"/>
            </a:endParaRPr>
          </a:p>
          <a:p>
            <a:pPr marL="0" lvl="1" indent="0">
              <a:spcBef>
                <a:spcPts val="0"/>
              </a:spcBef>
              <a:buNone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de-DE" sz="2000" b="1">
                <a:latin typeface="ArborWin" pitchFamily="2" charset="0"/>
              </a:rPr>
              <a:t>					       qp</a:t>
            </a:r>
            <a:endParaRPr lang="en-US" sz="2000"/>
          </a:p>
          <a:p>
            <a:pPr marL="511175" indent="-511175">
              <a:spcBef>
                <a:spcPts val="0"/>
              </a:spcBef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de-DE" sz="2000"/>
              <a:t>					     </a:t>
            </a:r>
            <a:r>
              <a:rPr lang="en-US" sz="2000"/>
              <a:t>Maria </a:t>
            </a:r>
            <a:r>
              <a:rPr lang="de-DE" sz="2000"/>
              <a:t>			                           Athen</a:t>
            </a:r>
          </a:p>
          <a:p>
            <a:pPr marL="0" lvl="1" indent="0">
              <a:spcBef>
                <a:spcPts val="0"/>
              </a:spcBef>
              <a:buNone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de-DE" sz="2000" b="1">
                <a:latin typeface="ArborWin" pitchFamily="2" charset="0"/>
              </a:rPr>
              <a:t>		qi	    	     eo</a:t>
            </a:r>
            <a:endParaRPr lang="en-US" sz="2000"/>
          </a:p>
          <a:p>
            <a:pPr marL="511175" indent="-511175">
              <a:spcBef>
                <a:spcPts val="0"/>
              </a:spcBef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en-US" sz="2000"/>
              <a:t>Marias</a:t>
            </a:r>
            <a:r>
              <a:rPr lang="de-DE" sz="2000"/>
              <a:t> linke Hand	    </a:t>
            </a:r>
            <a:r>
              <a:rPr lang="en-US" sz="2000"/>
              <a:t> Maria</a:t>
            </a:r>
            <a:r>
              <a:rPr lang="de-DE" sz="2000"/>
              <a:t>s Kopf    	     Koukaki		       Zografou</a:t>
            </a:r>
          </a:p>
          <a:p>
            <a:pPr marL="342900" lvl="1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en-US" sz="2400"/>
              <a:t>Mereologische Summe: Verbindung von zwei Teilen.</a:t>
            </a:r>
          </a:p>
          <a:p>
            <a:pPr marL="342900" lvl="1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6125" algn="l"/>
                <a:tab pos="969963" algn="l"/>
                <a:tab pos="1539875" algn="l"/>
                <a:tab pos="1660525" algn="l"/>
                <a:tab pos="2173288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0066FF"/>
                </a:solidFill>
              </a:rPr>
              <a:t>Summenindividuen</a:t>
            </a:r>
            <a:r>
              <a:rPr lang="en-US" sz="2400"/>
              <a:t>: Verbindung von zwei </a:t>
            </a:r>
            <a:r>
              <a:rPr lang="en-US" sz="2400" b="1"/>
              <a:t>Individuen:</a:t>
            </a:r>
          </a:p>
          <a:p>
            <a:pPr>
              <a:spcBef>
                <a:spcPts val="1200"/>
              </a:spcBef>
            </a:pPr>
            <a:r>
              <a:rPr lang="en-US" sz="2400">
                <a:latin typeface="+mj-lt"/>
                <a:sym typeface="WP MathA"/>
              </a:rPr>
              <a:t>(2)		[a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 sz="2400">
                <a:latin typeface="+mj-lt"/>
                <a:sym typeface="WP MathA"/>
              </a:rPr>
              <a:t>und</a:t>
            </a:r>
            <a:r>
              <a:rPr lang="en-US" sz="2400" baseline="-25000">
                <a:latin typeface="+mj-lt"/>
                <a:sym typeface="WP MathA"/>
              </a:rPr>
              <a:t>NP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>
                <a:sym typeface="WP MathA"/>
              </a:rPr>
              <a:t>b]</a:t>
            </a:r>
            <a:r>
              <a:rPr lang="en-US" sz="2400">
                <a:latin typeface="+mj-lt"/>
                <a:sym typeface="WP MathA"/>
              </a:rPr>
              <a:t> 	=	</a:t>
            </a:r>
            <a:r>
              <a:rPr lang="de-DE" sz="2400">
                <a:latin typeface="+mj-lt"/>
                <a:sym typeface="WP MathA"/>
              </a:rPr>
              <a:t>a</a:t>
            </a:r>
            <a:r>
              <a:rPr lang="en-US"/>
              <a:t>⊕b	(“die Summe von a und b”)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772D9B-C346-2213-CCAC-F4718668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EF219-8744-3FB9-6FE9-FC6E3379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0536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EFFE-A929-5579-D9D9-17173A2C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Mereologie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AFA6-B6BD-1FA9-8534-74C467E4E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Summenindividuen sind V</a:t>
            </a:r>
            <a:r>
              <a:rPr lang="en-US" sz="2400"/>
              <a:t>erbindungen von </a:t>
            </a:r>
            <a:r>
              <a:rPr lang="en-US" sz="2400" b="1"/>
              <a:t>Teilen</a:t>
            </a:r>
            <a:r>
              <a:rPr lang="en-US" sz="2400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Summenindiduuen bestehen aus (zwei oder mehr) </a:t>
            </a:r>
            <a:r>
              <a:rPr lang="de-AT" b="1"/>
              <a:t>Teilen</a:t>
            </a:r>
            <a:r>
              <a:rPr lang="de-AT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In natürlicher Sprache hat </a:t>
            </a:r>
            <a:r>
              <a:rPr lang="de-AT" i="1"/>
              <a:t>Teil der/von </a:t>
            </a:r>
            <a:r>
              <a:rPr lang="de-AT"/>
              <a:t>unterschiedliche Bedeutungen (Poysemie, Ambiguität; aus </a:t>
            </a:r>
            <a:r>
              <a:rPr lang="de-AT">
                <a:hlinkClick r:id="rId2"/>
              </a:rPr>
              <a:t>Varzi 2016</a:t>
            </a:r>
            <a:r>
              <a:rPr lang="de-AT"/>
              <a:t>):</a:t>
            </a:r>
          </a:p>
          <a:p>
            <a:pPr>
              <a:spcBef>
                <a:spcPts val="1200"/>
              </a:spcBef>
              <a:tabLst>
                <a:tab pos="568325" algn="l"/>
                <a:tab pos="6343650" algn="l"/>
              </a:tabLst>
            </a:pPr>
            <a:r>
              <a:rPr lang="de-AT"/>
              <a:t>(1)	Der Henkel ist Teil der Tasse.	(verbunden)</a:t>
            </a:r>
          </a:p>
          <a:p>
            <a:pPr>
              <a:spcBef>
                <a:spcPts val="400"/>
              </a:spcBef>
              <a:tabLst>
                <a:tab pos="568325" algn="l"/>
                <a:tab pos="6343650" algn="l"/>
              </a:tabLst>
            </a:pPr>
            <a:r>
              <a:rPr lang="de-AT"/>
              <a:t>(2) 	Die Fernbedienung ist Teil der Stereoanlage.	(nicht 						verbunden)</a:t>
            </a:r>
          </a:p>
          <a:p>
            <a:pPr>
              <a:spcBef>
                <a:spcPts val="400"/>
              </a:spcBef>
              <a:tabLst>
                <a:tab pos="568325" algn="l"/>
                <a:tab pos="6343650" algn="l"/>
              </a:tabLst>
            </a:pPr>
            <a:r>
              <a:rPr lang="de-AT"/>
              <a:t>(3) 	Die linke Hälfte ist dein Teil des Kuchens. 	(arbiträre 				Teilung)</a:t>
            </a:r>
          </a:p>
          <a:p>
            <a:pPr>
              <a:spcBef>
                <a:spcPts val="400"/>
              </a:spcBef>
              <a:tabLst>
                <a:tab pos="568325" algn="l"/>
                <a:tab pos="6343650" algn="l"/>
              </a:tabLst>
            </a:pPr>
            <a:r>
              <a:rPr lang="de-AT"/>
              <a:t>(4) 	Dieser Bereich ist Teil des Wohnzimmers.	(spatial)</a:t>
            </a:r>
          </a:p>
          <a:p>
            <a:pPr>
              <a:spcBef>
                <a:spcPts val="400"/>
              </a:spcBef>
              <a:tabLst>
                <a:tab pos="568325" algn="l"/>
                <a:tab pos="6343650" algn="l"/>
              </a:tabLst>
            </a:pPr>
            <a:r>
              <a:rPr lang="de-AT"/>
              <a:t>(5) 	Der erste Akt war der beste Teil des Stücks.	(temporal)</a:t>
            </a:r>
          </a:p>
          <a:p>
            <a:pPr>
              <a:spcBef>
                <a:spcPts val="400"/>
              </a:spcBef>
              <a:tabLst>
                <a:tab pos="568325" algn="l"/>
                <a:tab pos="6343650" algn="l"/>
              </a:tabLst>
            </a:pPr>
            <a:r>
              <a:rPr lang="de-AT"/>
              <a:t>(6) 	Der Inhalt dieser Tasche ist nur ein Teil </a:t>
            </a:r>
            <a:br>
              <a:rPr lang="de-AT"/>
            </a:br>
            <a:r>
              <a:rPr lang="de-AT"/>
              <a:t>	dessen, was ich kaufen wollte.	(intensional)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DEFA5-972E-AD86-88C2-197F77094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D42E5B-A8C3-295B-B610-6D362E4F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2754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F49EE-7115-1C24-CBFA-8ACD5E060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6A5EE-4338-FA91-8504-BE938F52E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Mereologie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343A-1B19-906A-C55A-48A7F49CB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Wir nehmen an, dass </a:t>
            </a:r>
            <a:r>
              <a:rPr lang="de-DE" b="1"/>
              <a:t>alle Vebindungen von Objekten </a:t>
            </a:r>
            <a:r>
              <a:rPr lang="de-DE"/>
              <a:t>ein Summenindividuum bilden können.</a:t>
            </a:r>
          </a:p>
          <a:p>
            <a:pPr>
              <a:spcBef>
                <a:spcPts val="1200"/>
              </a:spcBef>
            </a:pPr>
            <a:r>
              <a:rPr lang="de-DE"/>
              <a:t>(1)		[Peters linkes Auge und die Zahl Sieben] </a:t>
            </a:r>
            <a:br>
              <a:rPr lang="de-DE"/>
            </a:br>
            <a:r>
              <a:rPr lang="de-DE"/>
              <a:t>		haben nichts miteinander zu tun 				</a:t>
            </a:r>
            <a:r>
              <a:rPr lang="de-DE" sz="2000"/>
              <a:t>(aus Krifka 2006)</a:t>
            </a:r>
            <a:endParaRPr lang="de-DE"/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de-DE"/>
              <a:t>Summenindividuum sind eine spezielle Art von Individuen:</a:t>
            </a:r>
          </a:p>
          <a:p>
            <a:pPr>
              <a:spcBef>
                <a:spcPts val="1200"/>
              </a:spcBef>
            </a:pPr>
            <a:r>
              <a:rPr lang="de-DE" sz="2400">
                <a:latin typeface="+mj-lt"/>
                <a:sym typeface="WP MathA"/>
              </a:rPr>
              <a:t>(2)		a.	Alle </a:t>
            </a:r>
            <a:r>
              <a:rPr lang="de-DE" sz="2400">
                <a:solidFill>
                  <a:srgbClr val="FF0000"/>
                </a:solidFill>
                <a:latin typeface="+mj-lt"/>
                <a:sym typeface="WP MathA"/>
              </a:rPr>
              <a:t>atomaren</a:t>
            </a:r>
            <a:r>
              <a:rPr lang="de-DE" sz="2400">
                <a:latin typeface="+mj-lt"/>
                <a:sym typeface="WP MathA"/>
              </a:rPr>
              <a:t> Individuen sind Individuen.</a:t>
            </a:r>
          </a:p>
          <a:p>
            <a:r>
              <a:rPr lang="de-DE">
                <a:latin typeface="+mj-lt"/>
                <a:sym typeface="WP MathA"/>
              </a:rPr>
              <a:t>		b.	Wenn </a:t>
            </a:r>
            <a:r>
              <a:rPr lang="de-DE" sz="2400">
                <a:latin typeface="+mj-lt"/>
                <a:sym typeface="WP MathA"/>
              </a:rPr>
              <a:t>a ein Individuen ist und b ein Individuen ist, dann 			ist a</a:t>
            </a:r>
            <a:r>
              <a:rPr lang="en-US"/>
              <a:t>⊕b ein (Summen-)</a:t>
            </a:r>
            <a:r>
              <a:rPr lang="en-US">
                <a:solidFill>
                  <a:srgbClr val="0066FF"/>
                </a:solidFill>
              </a:rPr>
              <a:t>Individuum</a:t>
            </a:r>
          </a:p>
          <a:p>
            <a:pPr>
              <a:spcBef>
                <a:spcPts val="1200"/>
              </a:spcBef>
            </a:pPr>
            <a:r>
              <a:rPr lang="en-US" i="1"/>
              <a:t>Beispiel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(3)		a.	</a:t>
            </a:r>
            <a:r>
              <a:rPr lang="de-DE"/>
              <a:t>Peters linkes Auge</a:t>
            </a:r>
            <a:r>
              <a:rPr lang="en-US"/>
              <a:t>					=	a</a:t>
            </a:r>
          </a:p>
          <a:p>
            <a:pPr>
              <a:spcBef>
                <a:spcPts val="400"/>
              </a:spcBef>
            </a:pPr>
            <a:r>
              <a:rPr lang="en-US"/>
              <a:t>		b.	</a:t>
            </a:r>
            <a:r>
              <a:rPr lang="de-DE"/>
              <a:t>die Zahl Sieben</a:t>
            </a:r>
            <a:r>
              <a:rPr lang="en-US"/>
              <a:t>						=	7</a:t>
            </a:r>
          </a:p>
          <a:p>
            <a:pPr>
              <a:spcBef>
                <a:spcPts val="400"/>
              </a:spcBef>
            </a:pPr>
            <a:r>
              <a:rPr lang="en-US"/>
              <a:t>		c.	</a:t>
            </a:r>
            <a:r>
              <a:rPr lang="de-DE"/>
              <a:t>Peters linkes Auge und die Zahl 7</a:t>
            </a:r>
            <a:r>
              <a:rPr lang="en-US"/>
              <a:t> 	=	a⊕7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FF631-E930-1883-2EF1-89244ACF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91A02-523A-290D-A264-74BF227B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206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E4592-8B39-099E-9927-6AD79C8E1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Atome und Summen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C42B-136B-190D-06D4-2FEE0F0EE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57800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de-DE"/>
              <a:t>(1)		</a:t>
            </a:r>
            <a:r>
              <a:rPr lang="de-DE" i="1"/>
              <a:t>Annahme</a:t>
            </a:r>
            <a:r>
              <a:rPr lang="de-DE"/>
              <a:t>: eine Welt/ein Modell mit genau drei Individuen</a:t>
            </a:r>
          </a:p>
          <a:p>
            <a:pPr>
              <a:spcBef>
                <a:spcPts val="1200"/>
              </a:spcBef>
            </a:pPr>
            <a:r>
              <a:rPr lang="de-DE"/>
              <a:t>(2)		Josef = j, Bea = b, Maria = m</a:t>
            </a:r>
          </a:p>
          <a:p>
            <a:pPr>
              <a:spcBef>
                <a:spcPts val="1200"/>
              </a:spcBef>
            </a:pPr>
            <a:r>
              <a:rPr lang="de-DE"/>
              <a:t>(3) 		Grafische Darstellung (</a:t>
            </a:r>
            <a:r>
              <a:rPr lang="de-DE" i="1"/>
              <a:t>Hasse-Diagramm</a:t>
            </a:r>
            <a:r>
              <a:rPr lang="de-DE"/>
              <a:t>):</a:t>
            </a:r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Beobachtung. Die Pluraldenotation besteht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en-US" sz="2400"/>
              <a:t>aus </a:t>
            </a:r>
            <a:r>
              <a:rPr lang="en-US" sz="2400">
                <a:solidFill>
                  <a:srgbClr val="FF0000"/>
                </a:solidFill>
              </a:rPr>
              <a:t>atomaren Individuen </a:t>
            </a:r>
            <a:r>
              <a:rPr lang="en-US"/>
              <a:t>(</a:t>
            </a:r>
            <a:r>
              <a:rPr lang="en-US" sz="2400"/>
              <a:t>j, b, m) </a:t>
            </a:r>
            <a:r>
              <a:rPr lang="en-US" sz="2400" b="1"/>
              <a:t>und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en-US" sz="2400"/>
              <a:t>aus allen </a:t>
            </a:r>
            <a:r>
              <a:rPr lang="en-US" sz="2400">
                <a:solidFill>
                  <a:srgbClr val="0066FF"/>
                </a:solidFill>
              </a:rPr>
              <a:t>Summenindividuen</a:t>
            </a:r>
            <a:r>
              <a:rPr lang="en-US" sz="2000"/>
              <a:t> </a:t>
            </a:r>
            <a:r>
              <a:rPr lang="en-US" sz="2400"/>
              <a:t>(j⊕b, j⊕m, b⊕m, j⊕b⊕m)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893A94-7E6E-929D-06C7-14B65567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2094EE-2FDE-4976-E67D-36259948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24</a:t>
            </a:fld>
            <a:endParaRPr lang="de-DE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35E3E4-B34F-92C4-B2BD-E1134D15154B}"/>
              </a:ext>
            </a:extLst>
          </p:cNvPr>
          <p:cNvGrpSpPr/>
          <p:nvPr/>
        </p:nvGrpSpPr>
        <p:grpSpPr>
          <a:xfrm>
            <a:off x="457201" y="2514600"/>
            <a:ext cx="8458199" cy="2119311"/>
            <a:chOff x="609601" y="1524000"/>
            <a:chExt cx="8534399" cy="2119311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4F8D1D6-88F7-5ACE-75BE-5C1CB28064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r="29361"/>
            <a:stretch/>
          </p:blipFill>
          <p:spPr bwMode="auto">
            <a:xfrm>
              <a:off x="609601" y="1524000"/>
              <a:ext cx="6019800" cy="2119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3032DCD-5870-F0FD-32DE-184F3541EC89}"/>
                </a:ext>
              </a:extLst>
            </p:cNvPr>
            <p:cNvSpPr txBox="1"/>
            <p:nvPr/>
          </p:nvSpPr>
          <p:spPr>
            <a:xfrm>
              <a:off x="6563225" y="3124200"/>
              <a:ext cx="2580775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>
                  <a:solidFill>
                    <a:srgbClr val="FF0000"/>
                  </a:solidFill>
                </a:rPr>
                <a:t>Atomare Individuen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05A64A6-E374-D67A-5A90-F1177F15A78A}"/>
                </a:ext>
              </a:extLst>
            </p:cNvPr>
            <p:cNvSpPr txBox="1"/>
            <p:nvPr/>
          </p:nvSpPr>
          <p:spPr>
            <a:xfrm>
              <a:off x="6553200" y="2133600"/>
              <a:ext cx="2580775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>
                  <a:solidFill>
                    <a:srgbClr val="0066FF"/>
                  </a:solidFill>
                </a:rPr>
                <a:t>Summenindividuen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4403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B51D-971E-5C8A-74D2-75EC0AA6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8B1A-2357-9AD2-31DF-0F447BCF9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(1)		a.	</a:t>
            </a:r>
            <a:r>
              <a:rPr lang="en-US">
                <a:solidFill>
                  <a:srgbClr val="FF0000"/>
                </a:solidFill>
              </a:rPr>
              <a:t>ATOM 	</a:t>
            </a:r>
            <a:r>
              <a:rPr lang="en-US"/>
              <a:t>:= Menge aller atomaren Individuen</a:t>
            </a:r>
          </a:p>
          <a:p>
            <a:r>
              <a:rPr lang="en-US"/>
              <a:t>		b.	</a:t>
            </a:r>
            <a:r>
              <a:rPr lang="en-US">
                <a:solidFill>
                  <a:srgbClr val="0066FF"/>
                </a:solidFill>
              </a:rPr>
              <a:t>SUM</a:t>
            </a:r>
            <a:r>
              <a:rPr lang="en-US">
                <a:solidFill>
                  <a:srgbClr val="FF0000"/>
                </a:solidFill>
              </a:rPr>
              <a:t> 	</a:t>
            </a:r>
            <a:r>
              <a:rPr lang="en-US"/>
              <a:t>:= Menge aller Summenindividuen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NP-Koordination mit Booolschem </a:t>
            </a:r>
            <a:r>
              <a:rPr lang="en-US" i="1"/>
              <a:t>und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(2)		Hans und Maria sind glücklich</a:t>
            </a:r>
          </a:p>
          <a:p>
            <a:pPr>
              <a:spcBef>
                <a:spcPts val="1200"/>
              </a:spcBef>
            </a:pPr>
            <a:r>
              <a:rPr lang="en-US"/>
              <a:t>		a.	glücklich	=	{x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ATOM</a:t>
            </a:r>
            <a:r>
              <a:rPr lang="en-US"/>
              <a:t>|x ist glücklich}</a:t>
            </a:r>
          </a:p>
          <a:p>
            <a:pPr>
              <a:spcBef>
                <a:spcPts val="1200"/>
              </a:spcBef>
            </a:pPr>
            <a:r>
              <a:rPr lang="en-US"/>
              <a:t>		b.	Hans und</a:t>
            </a:r>
            <a:r>
              <a:rPr lang="en-US" baseline="-25000"/>
              <a:t>NP</a:t>
            </a:r>
            <a:r>
              <a:rPr lang="en-US"/>
              <a:t> Maria sind glücklich ein Paar =	1 	gdw. </a:t>
            </a:r>
          </a:p>
          <a:p>
            <a:pPr>
              <a:spcBef>
                <a:spcPts val="1200"/>
              </a:spcBef>
            </a:pPr>
            <a:r>
              <a:rPr lang="en-US"/>
              <a:t>		c.	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 </a:t>
            </a:r>
            <a:r>
              <a:rPr lang="en-US"/>
              <a:t>Hans ist glücklich	=	1 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ꓥ </a:t>
            </a:r>
            <a:endParaRPr lang="en-US" altLang="ii-CN" sz="2400">
              <a:solidFill>
                <a:srgbClr val="FF0000"/>
              </a:solidFill>
              <a:latin typeface="+mj-lt"/>
            </a:endParaRPr>
          </a:p>
          <a:p>
            <a:r>
              <a:rPr lang="en-US"/>
              <a:t>			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 </a:t>
            </a:r>
            <a:r>
              <a:rPr lang="en-US"/>
              <a:t>Maria ist glücklich	=	1 </a:t>
            </a:r>
            <a:endParaRPr lang="en-US" altLang="ii-CN" sz="2400">
              <a:solidFill>
                <a:srgbClr val="FF0000"/>
              </a:solidFill>
              <a:latin typeface="+mj-lt"/>
            </a:endParaRPr>
          </a:p>
          <a:p>
            <a:endParaRPr lang="en-US">
              <a:solidFill>
                <a:srgbClr val="FF0000"/>
              </a:solidFill>
              <a:latin typeface="+mj-lt"/>
            </a:endParaRPr>
          </a:p>
          <a:p>
            <a:r>
              <a:rPr lang="en-US" sz="2400">
                <a:latin typeface="+mj-lt"/>
              </a:rPr>
              <a:t>(3)		</a:t>
            </a:r>
            <a:r>
              <a:rPr lang="en-US" sz="2400">
                <a:latin typeface="+mj-lt"/>
                <a:sym typeface="WP MathA"/>
              </a:rPr>
              <a:t>[</a:t>
            </a:r>
            <a:r>
              <a:rPr lang="en-US" sz="2400">
                <a:latin typeface="+mj-lt"/>
                <a:ea typeface="Segoe UI Symbol"/>
                <a:sym typeface="WP MathA"/>
              </a:rPr>
              <a:t>a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 sz="2400">
                <a:latin typeface="+mj-lt"/>
                <a:sym typeface="WP MathA"/>
              </a:rPr>
              <a:t>und</a:t>
            </a:r>
            <a:r>
              <a:rPr lang="en-US" sz="2400" baseline="-25000">
                <a:latin typeface="+mj-lt"/>
                <a:sym typeface="WP MathA"/>
              </a:rPr>
              <a:t>NP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 sz="2400">
                <a:latin typeface="+mj-lt"/>
                <a:ea typeface="Segoe UI Symbol"/>
                <a:sym typeface="WP MathA"/>
              </a:rPr>
              <a:t>b]</a:t>
            </a:r>
            <a:r>
              <a:rPr lang="en-US" sz="2400" b="1">
                <a:latin typeface="+mj-lt"/>
                <a:sym typeface="WP MathA"/>
              </a:rPr>
              <a:t> </a:t>
            </a:r>
            <a:r>
              <a:rPr lang="en-US" sz="2400">
                <a:latin typeface="+mj-lt"/>
                <a:sym typeface="WP MathA"/>
              </a:rPr>
              <a:t>P	= 1		gdw. 	a P = 1  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ꓥ</a:t>
            </a:r>
            <a:r>
              <a:rPr lang="en-US" altLang="ii-CN" sz="2400">
                <a:solidFill>
                  <a:srgbClr val="FF0000"/>
                </a:solidFill>
                <a:latin typeface="+mj-lt"/>
              </a:rPr>
              <a:t>	  </a:t>
            </a:r>
            <a:r>
              <a:rPr lang="en-US" sz="2400">
                <a:latin typeface="+mj-lt"/>
                <a:sym typeface="WP MathA"/>
              </a:rPr>
              <a:t>b P = 1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Reduktion auf </a:t>
            </a:r>
            <a:r>
              <a:rPr lang="en-US">
                <a:solidFill>
                  <a:srgbClr val="FF0000"/>
                </a:solidFill>
              </a:rPr>
              <a:t>atomare </a:t>
            </a:r>
            <a:r>
              <a:rPr lang="en-US"/>
              <a:t>Individuen: die Prädikatsbedeutung appliziert auf </a:t>
            </a:r>
            <a:r>
              <a:rPr lang="en-US">
                <a:solidFill>
                  <a:srgbClr val="FF0000"/>
                </a:solidFill>
              </a:rPr>
              <a:t>Atome</a:t>
            </a:r>
            <a:r>
              <a:rPr lang="en-US"/>
              <a:t>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30494E-697C-0321-7A53-A7856C429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A04BE-06D0-2F78-D7F0-E53D7091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74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69169-2FB5-346A-C120-000CC67CE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03BE8-52E3-7612-D36E-F501F7FF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Kollektive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1A3EB-C75A-3482-4BED-496CF6DFA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NP-Koordination mit Booleschem </a:t>
            </a:r>
            <a:r>
              <a:rPr lang="en-US" i="1"/>
              <a:t>und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(1)		Hans und</a:t>
            </a:r>
            <a:r>
              <a:rPr lang="en-US" baseline="-25000"/>
              <a:t>NP</a:t>
            </a:r>
            <a:r>
              <a:rPr lang="en-US"/>
              <a:t> Maria sind glücklich ein Paar =	1 	gdw. 			Hans ist glücklich = 1 </a:t>
            </a:r>
            <a:r>
              <a:rPr lang="ii-CN" altLang="de-DE" sz="2400">
                <a:solidFill>
                  <a:srgbClr val="FF0000"/>
                </a:solidFill>
                <a:latin typeface="+mj-lt"/>
              </a:rPr>
              <a:t>ꓥ </a:t>
            </a:r>
            <a:r>
              <a:rPr lang="en-US"/>
              <a:t>Maria ist glücklich = 1 </a:t>
            </a:r>
            <a:endParaRPr lang="en-US" altLang="ii-CN" sz="240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NP-Koordination mit nicht-Booleschem </a:t>
            </a:r>
            <a:r>
              <a:rPr lang="en-US" i="1"/>
              <a:t>und</a:t>
            </a:r>
            <a:r>
              <a:rPr lang="en-US"/>
              <a:t>:</a:t>
            </a:r>
            <a:endParaRPr lang="de-DE"/>
          </a:p>
          <a:p>
            <a:pPr>
              <a:spcBef>
                <a:spcPts val="1200"/>
              </a:spcBef>
            </a:pPr>
            <a:r>
              <a:rPr lang="en-US"/>
              <a:t>(2)		Hans und Maria sind ein Paar</a:t>
            </a:r>
          </a:p>
          <a:p>
            <a:r>
              <a:rPr lang="en-US"/>
              <a:t>		a.	ein Paar 				= 	{x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66FF"/>
                </a:solidFill>
              </a:rPr>
              <a:t>SUM</a:t>
            </a:r>
            <a:r>
              <a:rPr lang="en-US"/>
              <a:t>|x ist ein Paar}</a:t>
            </a:r>
          </a:p>
          <a:p>
            <a:r>
              <a:rPr lang="en-US"/>
              <a:t>		b.	Hans und</a:t>
            </a:r>
            <a:r>
              <a:rPr lang="en-US" baseline="-25000"/>
              <a:t>NB</a:t>
            </a:r>
            <a:r>
              <a:rPr lang="en-US"/>
              <a:t> Maria 	= 	h</a:t>
            </a:r>
            <a:r>
              <a:rPr lang="en-US" sz="2400"/>
              <a:t>⊕m</a:t>
            </a:r>
          </a:p>
          <a:p>
            <a:pPr>
              <a:spcBef>
                <a:spcPts val="400"/>
              </a:spcBef>
            </a:pPr>
            <a:r>
              <a:rPr lang="en-US"/>
              <a:t>		c.	Hans und Maria sind ein Paar =	1 	gdw.</a:t>
            </a:r>
          </a:p>
          <a:p>
            <a:r>
              <a:rPr lang="en-US"/>
              <a:t>	 		h</a:t>
            </a:r>
            <a:r>
              <a:rPr lang="en-US" sz="2400"/>
              <a:t>⊕m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{x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66FF"/>
                </a:solidFill>
              </a:rPr>
              <a:t>SUM</a:t>
            </a:r>
            <a:r>
              <a:rPr lang="en-US"/>
              <a:t>|x ist ein Paar}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u="sng"/>
              <a:t>Keine</a:t>
            </a:r>
            <a:r>
              <a:rPr lang="en-US"/>
              <a:t> Reduktion auf </a:t>
            </a:r>
            <a:r>
              <a:rPr lang="en-US">
                <a:solidFill>
                  <a:srgbClr val="FF0000"/>
                </a:solidFill>
              </a:rPr>
              <a:t>Atome</a:t>
            </a:r>
            <a:r>
              <a:rPr lang="en-US"/>
              <a:t>: die Prädikatsbedeutung appliziert auf 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.</a:t>
            </a:r>
            <a:endParaRPr lang="en-US">
              <a:solidFill>
                <a:srgbClr val="0066FF"/>
              </a:solidFill>
            </a:endParaRP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8717A-ADAA-7DB6-BA19-8365E555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FE24E-2286-0D18-2672-C91ED928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8119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01BAA-08DF-32E7-1DB6-4A0A553F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Zusammenfassung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AD344-4CBA-47F7-6AD9-10AD9F2E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Die Menge aller Individuen (aka </a:t>
            </a:r>
            <a:r>
              <a:rPr lang="en-US" i="1"/>
              <a:t>Domäne</a:t>
            </a:r>
            <a:r>
              <a:rPr lang="en-US"/>
              <a:t>) besteht aus zwei Teilen: </a:t>
            </a:r>
            <a:r>
              <a:rPr lang="en-US" sz="2400">
                <a:solidFill>
                  <a:srgbClr val="FF0000"/>
                </a:solidFill>
              </a:rPr>
              <a:t>atomare</a:t>
            </a:r>
            <a:r>
              <a:rPr lang="en-US" sz="2400"/>
              <a:t> Individuen und </a:t>
            </a:r>
            <a:r>
              <a:rPr lang="en-US" sz="2400">
                <a:solidFill>
                  <a:srgbClr val="0066FF"/>
                </a:solidFill>
              </a:rPr>
              <a:t>Summenindividuen</a:t>
            </a:r>
            <a:r>
              <a:rPr lang="en-US" sz="2400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Es gibt zwei Artein von Prädikaten: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/>
              <a:t>Prädikate, die </a:t>
            </a:r>
            <a:r>
              <a:rPr lang="en-US" sz="2400">
                <a:solidFill>
                  <a:srgbClr val="FF0000"/>
                </a:solidFill>
              </a:rPr>
              <a:t>atomare</a:t>
            </a:r>
            <a:r>
              <a:rPr lang="en-US" sz="2400"/>
              <a:t> Individuen selegieren.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/>
              <a:t>Prädikate, die </a:t>
            </a:r>
            <a:r>
              <a:rPr lang="en-US" sz="2400">
                <a:solidFill>
                  <a:srgbClr val="0066FF"/>
                </a:solidFill>
              </a:rPr>
              <a:t>Summenindividuen</a:t>
            </a:r>
            <a:r>
              <a:rPr lang="en-US" sz="2400"/>
              <a:t> selegieren.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en-US" sz="240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Die Analyse erfasst (i) Folgerungsbeziehungen und (ii) die Distribution von Pluralen und singulaen DPs: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Hans und Maria sind müde </a:t>
            </a:r>
            <a:r>
              <a:rPr lang="en-US">
                <a:latin typeface="+mj-lt"/>
                <a:ea typeface="Segoe UI Symbol" panose="020B0502040204020203" pitchFamily="34" charset="0"/>
              </a:rPr>
              <a:t>⇒ Hans ist müde</a:t>
            </a:r>
          </a:p>
          <a:p>
            <a:pPr>
              <a:spcBef>
                <a:spcPts val="4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b.	Hans und Maria sind ein Paar ⇒ #Hans ist ein Paar</a:t>
            </a:r>
          </a:p>
          <a:p>
            <a:pPr>
              <a:spcBef>
                <a:spcPts val="4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#Hans ist ein Paar/trifft sich</a:t>
            </a:r>
          </a:p>
          <a:p>
            <a:pPr>
              <a:spcBef>
                <a:spcPts val="400"/>
              </a:spcBef>
            </a:pPr>
            <a:endParaRPr lang="en-US">
              <a:latin typeface="+mj-lt"/>
            </a:endParaRP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de-DE" sz="240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12D65A-40B2-D066-AC89-3F818274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53507-0EB8-33E2-3D1C-4BF8B231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657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DP-Semantik</a:t>
            </a:r>
            <a:endParaRPr lang="de-D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659"/>
            <a:ext cx="8382000" cy="5298141"/>
          </a:xfrm>
        </p:spPr>
        <p:txBody>
          <a:bodyPr/>
          <a:lstStyle/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/>
              <a:t>DPs</a:t>
            </a:r>
            <a:r>
              <a:rPr lang="el-GR" sz="2400" noProof="0"/>
              <a:t>/</a:t>
            </a:r>
            <a:r>
              <a:rPr lang="en-US" sz="2400" noProof="0"/>
              <a:t>NPs werden semantisch in </a:t>
            </a:r>
            <a:r>
              <a:rPr lang="de-DE" sz="2400" noProof="0"/>
              <a:t>zwei Klassen eingeteilt:</a:t>
            </a:r>
          </a:p>
          <a:p>
            <a:pPr marL="1085850" lvl="1" indent="-342900" defTabSz="9429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b="1" noProof="0"/>
              <a:t>	</a:t>
            </a:r>
            <a:r>
              <a:rPr lang="de-DE" sz="2400" noProof="0"/>
              <a:t>referenzielle </a:t>
            </a:r>
            <a:r>
              <a:rPr lang="de-DE" sz="2400"/>
              <a:t>DPs u</a:t>
            </a:r>
            <a:r>
              <a:rPr lang="de-DE" sz="2400" noProof="0"/>
              <a:t>nd</a:t>
            </a:r>
          </a:p>
          <a:p>
            <a:pPr marL="1085850" lvl="1" indent="-342900" defTabSz="9429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b="1" noProof="0"/>
              <a:t>	</a:t>
            </a:r>
            <a:r>
              <a:rPr lang="de-DE" sz="2400" noProof="0"/>
              <a:t>nicht referenzielle DPs</a:t>
            </a:r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/>
              <a:t>Eine weitere semantische Unterteilung: </a:t>
            </a:r>
            <a:r>
              <a:rPr lang="de-DE">
                <a:solidFill>
                  <a:srgbClr val="FF0000"/>
                </a:solidFill>
              </a:rPr>
              <a:t>Zählnomen</a:t>
            </a:r>
            <a:r>
              <a:rPr lang="de-DE"/>
              <a:t> (‘Gattungsbegriffe’) vs. </a:t>
            </a:r>
            <a:r>
              <a:rPr lang="de-DE">
                <a:solidFill>
                  <a:srgbClr val="00B050"/>
                </a:solidFill>
              </a:rPr>
              <a:t>Massennomen</a:t>
            </a:r>
            <a:r>
              <a:rPr lang="de-DE"/>
              <a:t> (‘Stoffnamen’).</a:t>
            </a:r>
            <a:endParaRPr lang="de-DE" sz="2400" noProof="0"/>
          </a:p>
          <a:p>
            <a:pPr marL="342900" indent="-342900" defTabSz="942975"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954658"/>
              </p:ext>
            </p:extLst>
          </p:nvPr>
        </p:nvGraphicFramePr>
        <p:xfrm>
          <a:off x="571500" y="2514600"/>
          <a:ext cx="8153400" cy="2743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100008845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1819374088"/>
                    </a:ext>
                  </a:extLst>
                </a:gridCol>
              </a:tblGrid>
              <a:tr h="671302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Referenzielle</a:t>
                      </a:r>
                      <a:r>
                        <a:rPr lang="en-US" sz="2200" baseline="0">
                          <a:solidFill>
                            <a:schemeClr val="tx1"/>
                          </a:solidFill>
                        </a:rPr>
                        <a:t> DPs</a:t>
                      </a:r>
                      <a:endParaRPr lang="en-US" sz="2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Nicht referenzielle DPs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506395"/>
                  </a:ext>
                </a:extLst>
              </a:tr>
              <a:tr h="628269">
                <a:tc>
                  <a:txBody>
                    <a:bodyPr/>
                    <a:lstStyle/>
                    <a:p>
                      <a:r>
                        <a:rPr lang="en-US" sz="2000"/>
                        <a:t>A. Namen</a:t>
                      </a:r>
                    </a:p>
                  </a:txBody>
                  <a:tcPr marL="2743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de-DE" sz="2000" noProof="0"/>
                        <a:t>	</a:t>
                      </a:r>
                      <a:r>
                        <a:rPr lang="en-US" sz="2200" b="0"/>
                        <a:t>D.</a:t>
                      </a:r>
                      <a:r>
                        <a:rPr lang="en-US" sz="2200" b="0" baseline="0"/>
                        <a:t> </a:t>
                      </a:r>
                      <a:r>
                        <a:rPr lang="en-US" sz="2200" b="0"/>
                        <a:t>Quantorenphrasen (QPs)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714193"/>
                  </a:ext>
                </a:extLst>
              </a:tr>
              <a:tr h="815360">
                <a:tc>
                  <a:txBody>
                    <a:bodyPr/>
                    <a:lstStyle/>
                    <a:p>
                      <a:r>
                        <a:rPr lang="en-US" sz="2000"/>
                        <a:t>B.</a:t>
                      </a:r>
                      <a:r>
                        <a:rPr lang="en-US" sz="2000" baseline="0"/>
                        <a:t> </a:t>
                      </a:r>
                      <a:r>
                        <a:rPr lang="en-US" sz="2000"/>
                        <a:t>Definite Beschreibungen (</a:t>
                      </a:r>
                      <a:r>
                        <a:rPr lang="en-US" sz="2000" i="1"/>
                        <a:t>die Sonne</a:t>
                      </a:r>
                      <a:r>
                        <a:rPr lang="en-US" sz="2000"/>
                        <a:t>)</a:t>
                      </a:r>
                    </a:p>
                  </a:txBody>
                  <a:tcPr marL="2743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de-DE" sz="2000" noProof="0"/>
                        <a:t>	</a:t>
                      </a:r>
                      <a:r>
                        <a:rPr lang="en-US" sz="2000"/>
                        <a:t>E. Definite Beschreibungen </a:t>
                      </a:r>
                      <a:r>
                        <a:rPr lang="en-US" sz="2000" u="none"/>
                        <a:t>ohne</a:t>
                      </a:r>
                      <a:r>
                        <a:rPr lang="en-US" sz="2000"/>
                        <a:t> </a:t>
                      </a:r>
                      <a:br>
                        <a:rPr lang="en-US" sz="2000"/>
                      </a:br>
                      <a:r>
                        <a:rPr lang="en-US" sz="2000"/>
                        <a:t>         Referenten (</a:t>
                      </a:r>
                      <a:r>
                        <a:rPr lang="en-US" sz="2000" i="1"/>
                        <a:t>das Einhorn</a:t>
                      </a:r>
                      <a:r>
                        <a:rPr lang="en-US" sz="2000"/>
                        <a:t>)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6362269"/>
                  </a:ext>
                </a:extLst>
              </a:tr>
              <a:tr h="628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C.</a:t>
                      </a:r>
                      <a:r>
                        <a:rPr lang="en-US" sz="2000" baseline="0"/>
                        <a:t> </a:t>
                      </a:r>
                      <a:r>
                        <a:rPr lang="en-US" sz="2000"/>
                        <a:t>Referenzielle</a:t>
                      </a:r>
                      <a:r>
                        <a:rPr lang="en-US" sz="2000" baseline="0"/>
                        <a:t> </a:t>
                      </a:r>
                      <a:r>
                        <a:rPr lang="en-US" sz="2000"/>
                        <a:t>Pronomen</a:t>
                      </a:r>
                    </a:p>
                  </a:txBody>
                  <a:tcPr marL="2743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de-DE" sz="2000" noProof="0"/>
                        <a:t>	</a:t>
                      </a:r>
                      <a:r>
                        <a:rPr lang="en-US" sz="2000"/>
                        <a:t>F. Nicht referenzielle Pronomen</a:t>
                      </a:r>
                    </a:p>
                  </a:txBody>
                  <a:tcPr marL="2743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988968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8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vs. Zählnomen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838200"/>
            <a:ext cx="8615082" cy="54102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/>
              <a:t>NPs fallen in zwei Klassen: </a:t>
            </a:r>
            <a:r>
              <a:rPr lang="de-DE" sz="2400" noProof="0">
                <a:solidFill>
                  <a:srgbClr val="FF0000"/>
                </a:solidFill>
              </a:rPr>
              <a:t>Zählnomen</a:t>
            </a:r>
            <a:r>
              <a:rPr lang="de-DE" sz="2400" noProof="0"/>
              <a:t> und </a:t>
            </a:r>
            <a:r>
              <a:rPr lang="de-DE" sz="2400">
                <a:solidFill>
                  <a:srgbClr val="00B050"/>
                </a:solidFill>
              </a:rPr>
              <a:t>Massennomen</a:t>
            </a:r>
            <a:r>
              <a:rPr lang="de-DE"/>
              <a:t>.</a:t>
            </a:r>
            <a:endParaRPr lang="de-DE" sz="2400" noProof="0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de-DE" sz="2400" noProof="0" dirty="0"/>
              <a:t>(1)	</a:t>
            </a:r>
            <a:r>
              <a:rPr lang="de-DE" sz="2400" i="1" noProof="0" dirty="0"/>
              <a:t>Zählnomen</a:t>
            </a:r>
          </a:p>
          <a:p>
            <a:r>
              <a:rPr lang="de-DE" sz="2400" noProof="0" dirty="0"/>
              <a:t>	Tisch</a:t>
            </a:r>
            <a:r>
              <a:rPr lang="de-DE" sz="2400" noProof="0"/>
              <a:t>, Mensch, Tier, Kuh</a:t>
            </a:r>
            <a:r>
              <a:rPr lang="de-DE" sz="2400" noProof="0" dirty="0"/>
              <a:t>, Stein</a:t>
            </a:r>
            <a:r>
              <a:rPr lang="de-DE" sz="2400" noProof="0"/>
              <a:t>, Baum, Minute</a:t>
            </a:r>
            <a:r>
              <a:rPr lang="de-DE" sz="2400" noProof="0" dirty="0"/>
              <a:t>, Idee</a:t>
            </a:r>
            <a:r>
              <a:rPr lang="de-DE" sz="2400" noProof="0"/>
              <a:t>, Kenntnis, 	Anfang</a:t>
            </a:r>
            <a:endParaRPr lang="de-DE" sz="2400" noProof="0" dirty="0"/>
          </a:p>
          <a:p>
            <a:pPr>
              <a:spcBef>
                <a:spcPts val="1200"/>
              </a:spcBef>
            </a:pPr>
            <a:r>
              <a:rPr lang="de-DE" sz="2400" noProof="0" dirty="0"/>
              <a:t>(2)	</a:t>
            </a:r>
            <a:r>
              <a:rPr lang="de-DE" sz="2400" i="1" noProof="0" dirty="0"/>
              <a:t>Massennomen</a:t>
            </a:r>
          </a:p>
          <a:p>
            <a:r>
              <a:rPr lang="de-DE" sz="2400" noProof="0" dirty="0"/>
              <a:t>	Holz, Fleisch</a:t>
            </a:r>
            <a:r>
              <a:rPr lang="de-DE" sz="2400" noProof="0"/>
              <a:t>, Vieh, Milch</a:t>
            </a:r>
            <a:r>
              <a:rPr lang="de-DE" sz="2400" noProof="0" dirty="0"/>
              <a:t>, Butter</a:t>
            </a:r>
            <a:r>
              <a:rPr lang="de-DE" sz="2400" noProof="0"/>
              <a:t>, Laub, Zeit, Müll, Arbeit, 	Wissen, Ende, Gold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sz="2400" noProof="0"/>
              <a:t>Die beiden Klassen unterscheiden sich in vier Eigenschaften:</a:t>
            </a:r>
            <a:endParaRPr lang="de-DE" sz="2400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640323"/>
              </p:ext>
            </p:extLst>
          </p:nvPr>
        </p:nvGraphicFramePr>
        <p:xfrm>
          <a:off x="838200" y="4521200"/>
          <a:ext cx="7162800" cy="1879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63772146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00008845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819374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3399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Zählnomen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00B050"/>
                          </a:solidFill>
                        </a:rPr>
                        <a:t>Massennomen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506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Pluralisierung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71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Quantifizierung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Zählwörter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Maßkonstruktionen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372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Singular ohne D°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636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Homogen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988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355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0039B-355F-365A-D47E-A8F4723B3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6820-21FA-C612-03CE-116B2D7C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E8A54-359E-187E-C3FF-B4B957B0C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25475" algn="l"/>
                <a:tab pos="2686050" algn="l"/>
              </a:tabLst>
            </a:pPr>
            <a:r>
              <a:rPr lang="de-AT"/>
              <a:t>Intersektive Modifikation wird durch </a:t>
            </a:r>
            <a:r>
              <a:rPr lang="de-AT" b="1"/>
              <a:t>metasprachliches</a:t>
            </a:r>
            <a:r>
              <a:rPr lang="de-AT"/>
              <a:t> </a:t>
            </a:r>
            <a:r>
              <a:rPr lang="de-AT" b="1" i="1"/>
              <a:t>und</a:t>
            </a:r>
            <a:r>
              <a:rPr lang="de-AT"/>
              <a:t> interpretiert. </a:t>
            </a:r>
          </a:p>
          <a:p>
            <a:pPr defTabSz="404813">
              <a:spcBef>
                <a:spcPts val="2000"/>
              </a:spcBef>
              <a:tabLst>
                <a:tab pos="625475" algn="l"/>
                <a:tab pos="2686050" algn="l"/>
              </a:tabLst>
            </a:pPr>
            <a:r>
              <a:rPr lang="de-AT"/>
              <a:t>(1)	[rotes Buch  =	die Funktion f, so dass für jedes </a:t>
            </a:r>
            <a:r>
              <a:rPr lang="en-US"/>
              <a:t>x</a:t>
            </a:r>
            <a:r>
              <a:rPr lang="de-AT"/>
              <a:t> 					gilt: f(</a:t>
            </a:r>
            <a:r>
              <a:rPr lang="en-US"/>
              <a:t>x</a:t>
            </a:r>
            <a:r>
              <a:rPr lang="de-AT"/>
              <a:t>) = 1 gdw. </a:t>
            </a:r>
            <a:r>
              <a:rPr lang="en-US"/>
              <a:t>x </a:t>
            </a:r>
            <a:r>
              <a:rPr lang="de-AT"/>
              <a:t>rot ist und </a:t>
            </a:r>
            <a:r>
              <a:rPr lang="en-US"/>
              <a:t>x </a:t>
            </a:r>
            <a:r>
              <a:rPr lang="de-AT"/>
              <a:t>ein Buch ist</a:t>
            </a:r>
          </a:p>
          <a:p>
            <a:pPr defTabSz="404813">
              <a:spcBef>
                <a:spcPts val="400"/>
              </a:spcBef>
              <a:tabLst>
                <a:tab pos="625475" algn="l"/>
                <a:tab pos="2686050" algn="l"/>
              </a:tabLst>
            </a:pPr>
            <a:endParaRPr lang="de-AT"/>
          </a:p>
          <a:p>
            <a:pPr defTabSz="404813">
              <a:spcBef>
                <a:spcPts val="400"/>
              </a:spcBef>
              <a:tabLst>
                <a:tab pos="625475" algn="l"/>
                <a:tab pos="2686050" algn="l"/>
              </a:tabLst>
            </a:pPr>
            <a:endParaRPr lang="de-AT"/>
          </a:p>
          <a:p>
            <a:pPr defTabSz="404813">
              <a:spcBef>
                <a:spcPts val="400"/>
              </a:spcBef>
              <a:tabLst>
                <a:tab pos="625475" algn="l"/>
                <a:tab pos="2686050" algn="l"/>
              </a:tabLst>
            </a:pPr>
            <a:endParaRPr lang="de-AT"/>
          </a:p>
          <a:p>
            <a:pPr defTabSz="404813">
              <a:spcBef>
                <a:spcPts val="400"/>
              </a:spcBef>
              <a:tabLst>
                <a:tab pos="625475" algn="l"/>
                <a:tab pos="2686050" algn="l"/>
              </a:tabLst>
            </a:pPr>
            <a:endParaRPr lang="de-AT"/>
          </a:p>
          <a:p>
            <a:pPr defTabSz="404813">
              <a:spcBef>
                <a:spcPts val="400"/>
              </a:spcBef>
              <a:tabLst>
                <a:tab pos="625475" algn="l"/>
                <a:tab pos="2686050" algn="l"/>
              </a:tabLst>
            </a:pPr>
            <a:endParaRPr lang="de-AT"/>
          </a:p>
          <a:p>
            <a:pPr defTabSz="404813">
              <a:spcBef>
                <a:spcPts val="400"/>
              </a:spcBef>
              <a:tabLst>
                <a:tab pos="625475" algn="l"/>
                <a:tab pos="2686050" algn="l"/>
              </a:tabLst>
            </a:pPr>
            <a:endParaRPr lang="de-AT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25475" algn="l"/>
                <a:tab pos="2686050" algn="l"/>
              </a:tabLst>
            </a:pPr>
            <a:r>
              <a:rPr lang="de-AT"/>
              <a:t>Aber </a:t>
            </a:r>
            <a:r>
              <a:rPr lang="de-AT" i="1"/>
              <a:t>und</a:t>
            </a:r>
            <a:r>
              <a:rPr lang="de-AT"/>
              <a:t> kommt auch </a:t>
            </a:r>
            <a:r>
              <a:rPr lang="de-AT" b="1"/>
              <a:t>objektsprachlich</a:t>
            </a:r>
            <a:r>
              <a:rPr lang="de-AT"/>
              <a:t> in </a:t>
            </a:r>
            <a:r>
              <a:rPr lang="de-AT">
                <a:solidFill>
                  <a:srgbClr val="FF0000"/>
                </a:solidFill>
              </a:rPr>
              <a:t>Koordinationen </a:t>
            </a:r>
            <a:r>
              <a:rPr lang="de-AT"/>
              <a:t>vor. </a:t>
            </a:r>
          </a:p>
          <a:p>
            <a:pPr defTabSz="404813">
              <a:spcBef>
                <a:spcPts val="2000"/>
              </a:spcBef>
              <a:tabLst>
                <a:tab pos="625475" algn="l"/>
                <a:tab pos="2686050" algn="l"/>
              </a:tabLst>
            </a:pPr>
            <a:r>
              <a:rPr lang="de-AT"/>
              <a:t>(2)	Hans ist glücklich und zufrieden.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BEC39-52DB-05DE-6C4A-DA3E74F77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6D5A0-FA3B-0552-C72F-F3A4672C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9" name="Rounded Rectangle 6">
            <a:extLst>
              <a:ext uri="{FF2B5EF4-FFF2-40B4-BE49-F238E27FC236}">
                <a16:creationId xmlns:a16="http://schemas.microsoft.com/office/drawing/2014/main" id="{B3832709-67D9-448C-CA8C-3039A32C75D7}"/>
              </a:ext>
            </a:extLst>
          </p:cNvPr>
          <p:cNvSpPr/>
          <p:nvPr/>
        </p:nvSpPr>
        <p:spPr>
          <a:xfrm>
            <a:off x="457200" y="2819400"/>
            <a:ext cx="8458199" cy="2173645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 defTabSz="457200">
              <a:spcBef>
                <a:spcPts val="200"/>
              </a:spcBef>
            </a:pPr>
            <a:r>
              <a:rPr lang="de-DE" sz="22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Modifikationsregel (Funktionsschreibweise)</a:t>
            </a:r>
          </a:p>
          <a:p>
            <a:pPr lvl="0" algn="just"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2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200">
                <a:solidFill>
                  <a:prstClr val="black"/>
                </a:solidFill>
                <a:latin typeface="+mj-lt"/>
              </a:rPr>
              <a:t>β</a:t>
            </a:r>
            <a:r>
              <a:rPr lang="en-US" sz="2200">
                <a:solidFill>
                  <a:prstClr val="black"/>
                </a:solidFill>
                <a:latin typeface="+mj-lt"/>
              </a:rPr>
              <a:t> </a:t>
            </a:r>
            <a:r>
              <a:rPr lang="el-GR" sz="22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2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2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2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r>
              <a:rPr lang="el-GR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und </a:t>
            </a:r>
            <a:r>
              <a:rPr lang="el-GR" sz="22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eine Funktion von Individuen zu Wahrheitswerten denotieren, dann </a:t>
            </a:r>
            <a:r>
              <a:rPr lang="de-AT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</a:t>
            </a:r>
          </a:p>
          <a:p>
            <a:pPr lvl="0" algn="just"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</a:t>
            </a:r>
            <a:r>
              <a:rPr lang="el-GR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= die Funktion f, so dass für jedes Individuum x gilt: </a:t>
            </a:r>
          </a:p>
          <a:p>
            <a:pPr lvl="0" algn="just">
              <a:spcBef>
                <a:spcPts val="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f(x) = </a:t>
            </a:r>
            <a:r>
              <a:rPr lang="de-AT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β(x) und γ(x)</a:t>
            </a:r>
          </a:p>
        </p:txBody>
      </p:sp>
    </p:spTree>
    <p:extLst>
      <p:ext uri="{BB962C8B-B14F-4D97-AF65-F5344CB8AC3E}">
        <p14:creationId xmlns:p14="http://schemas.microsoft.com/office/powerpoint/2010/main" val="5230672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vs. Zählnomen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410200"/>
          </a:xfrm>
        </p:spPr>
        <p:txBody>
          <a:bodyPr>
            <a:noAutofit/>
          </a:bodyPr>
          <a:lstStyle/>
          <a:p>
            <a:pPr>
              <a:tabLst>
                <a:tab pos="690563" algn="l"/>
                <a:tab pos="1147763" algn="l"/>
              </a:tabLst>
            </a:pPr>
            <a:r>
              <a:rPr lang="de-DE" sz="2400" b="1" noProof="0"/>
              <a:t>I. Pluralisierung</a:t>
            </a:r>
            <a:r>
              <a:rPr lang="de-DE" sz="2400" noProof="0"/>
              <a:t>. Nur </a:t>
            </a:r>
            <a:r>
              <a:rPr lang="de-DE" sz="2400" noProof="0" dirty="0">
                <a:solidFill>
                  <a:srgbClr val="FF0000"/>
                </a:solidFill>
              </a:rPr>
              <a:t>Zählnomen</a:t>
            </a:r>
            <a:r>
              <a:rPr lang="de-DE" sz="2400" noProof="0" dirty="0"/>
              <a:t> können </a:t>
            </a:r>
            <a:r>
              <a:rPr lang="de-DE" sz="2400" noProof="0"/>
              <a:t>pluralisiert werden. </a:t>
            </a:r>
          </a:p>
          <a:p>
            <a:pPr>
              <a:spcBef>
                <a:spcPts val="2000"/>
              </a:spcBef>
              <a:tabLst>
                <a:tab pos="690563" algn="l"/>
                <a:tab pos="1147763" algn="l"/>
              </a:tabLst>
            </a:pPr>
            <a:r>
              <a:rPr lang="en-US" sz="2400"/>
              <a:t>(1)	</a:t>
            </a:r>
            <a:r>
              <a:rPr lang="de-DE" sz="2400" i="1">
                <a:solidFill>
                  <a:srgbClr val="FF0000"/>
                </a:solidFill>
              </a:rPr>
              <a:t>Zählnomen</a:t>
            </a:r>
            <a:r>
              <a:rPr lang="de-DE" sz="2400" i="1"/>
              <a:t>: pluralisierbar</a:t>
            </a:r>
            <a:endParaRPr lang="de-DE" sz="2400"/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a.	  </a:t>
            </a:r>
            <a:r>
              <a:rPr lang="de-DE" sz="2400"/>
              <a:t>Das </a:t>
            </a:r>
            <a:r>
              <a:rPr lang="de-DE" sz="2400" i="1"/>
              <a:t>Buch </a:t>
            </a:r>
            <a:r>
              <a:rPr lang="de-DE" sz="2400"/>
              <a:t>ist schlecht.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b.	  </a:t>
            </a:r>
            <a:r>
              <a:rPr lang="de-DE" sz="2400"/>
              <a:t>Die </a:t>
            </a:r>
            <a:r>
              <a:rPr lang="de-DE" sz="2400" i="1"/>
              <a:t>Bücher </a:t>
            </a:r>
            <a:r>
              <a:rPr lang="de-DE" sz="2400"/>
              <a:t>sind schlecht.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c.	  </a:t>
            </a:r>
            <a:r>
              <a:rPr lang="de-DE" sz="2400"/>
              <a:t>Die </a:t>
            </a:r>
            <a:r>
              <a:rPr lang="de-DE" sz="2400" i="1"/>
              <a:t>Idee</a:t>
            </a:r>
            <a:r>
              <a:rPr lang="de-DE" sz="2400"/>
              <a:t> war gut.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d.	  </a:t>
            </a:r>
            <a:r>
              <a:rPr lang="de-DE" sz="2400"/>
              <a:t>Die </a:t>
            </a:r>
            <a:r>
              <a:rPr lang="de-DE" sz="2400" i="1"/>
              <a:t>Ideen</a:t>
            </a:r>
            <a:r>
              <a:rPr lang="de-DE" sz="2400"/>
              <a:t> waren gut.</a:t>
            </a:r>
          </a:p>
          <a:p>
            <a:pPr>
              <a:spcBef>
                <a:spcPts val="0"/>
              </a:spcBef>
              <a:tabLst>
                <a:tab pos="690563" algn="l"/>
                <a:tab pos="1147763" algn="l"/>
              </a:tabLst>
            </a:pPr>
            <a:endParaRPr lang="en-US" sz="2400"/>
          </a:p>
          <a:p>
            <a:pPr>
              <a:spcBef>
                <a:spcPts val="0"/>
              </a:spcBef>
              <a:tabLst>
                <a:tab pos="690563" algn="l"/>
                <a:tab pos="1147763" algn="l"/>
              </a:tabLst>
            </a:pPr>
            <a:r>
              <a:rPr lang="en-US" sz="2400"/>
              <a:t>(2)	</a:t>
            </a:r>
            <a:r>
              <a:rPr lang="de-DE" sz="2400" i="1">
                <a:solidFill>
                  <a:srgbClr val="00B050"/>
                </a:solidFill>
              </a:rPr>
              <a:t>Massennomen</a:t>
            </a:r>
            <a:r>
              <a:rPr lang="de-DE" sz="2400" i="1"/>
              <a:t>: nicht pluralisierbar</a:t>
            </a:r>
            <a:endParaRPr lang="de-DE" sz="2400"/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a.	  </a:t>
            </a:r>
            <a:r>
              <a:rPr lang="de-DE" sz="2400"/>
              <a:t>Die </a:t>
            </a:r>
            <a:r>
              <a:rPr lang="de-DE" sz="2400" i="1"/>
              <a:t>Milch/die Butter </a:t>
            </a:r>
            <a:r>
              <a:rPr lang="de-DE" sz="2400"/>
              <a:t>ist schlecht. 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b.	</a:t>
            </a:r>
            <a:r>
              <a:rPr lang="de-DE" sz="2400"/>
              <a:t>*</a:t>
            </a:r>
            <a:r>
              <a:rPr lang="de-DE" sz="2400" i="1"/>
              <a:t>Die Milche/die Buttern </a:t>
            </a:r>
            <a:r>
              <a:rPr lang="de-DE" sz="2400"/>
              <a:t>sind schlecht. 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c.	  </a:t>
            </a:r>
            <a:r>
              <a:rPr lang="de-DE" sz="2400"/>
              <a:t>Der Dieb stahl (das) </a:t>
            </a:r>
            <a:r>
              <a:rPr lang="de-DE" sz="2400" i="1"/>
              <a:t>Silber</a:t>
            </a:r>
            <a:r>
              <a:rPr lang="de-DE" sz="2400"/>
              <a:t>. 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en-US" sz="2400"/>
              <a:t>	d.	</a:t>
            </a:r>
            <a:r>
              <a:rPr lang="de-DE" sz="2400"/>
              <a:t>*Der Dieb stahl die </a:t>
            </a:r>
            <a:r>
              <a:rPr lang="de-DE" sz="2400" i="1"/>
              <a:t>Silber</a:t>
            </a:r>
            <a:r>
              <a:rPr lang="de-DE" sz="240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520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224B7-2A4A-E4E6-2640-72CDEA16D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0DC03-2BDE-D23C-6C5A-3088293F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vs. Zählnomen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AA5D2-0C35-8378-98A1-C96A472C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410200"/>
          </a:xfrm>
        </p:spPr>
        <p:txBody>
          <a:bodyPr>
            <a:noAutofit/>
          </a:bodyPr>
          <a:lstStyle/>
          <a:p>
            <a:pPr>
              <a:tabLst>
                <a:tab pos="690563" algn="l"/>
                <a:tab pos="1147763" algn="l"/>
              </a:tabLst>
            </a:pPr>
            <a:r>
              <a:rPr lang="de-DE" sz="2400" b="1" noProof="0"/>
              <a:t>I. Pluralisierung</a:t>
            </a:r>
            <a:r>
              <a:rPr lang="de-DE" sz="2400" noProof="0"/>
              <a:t>. Nur </a:t>
            </a:r>
            <a:r>
              <a:rPr lang="de-DE" sz="2400" noProof="0" dirty="0">
                <a:solidFill>
                  <a:srgbClr val="FF0000"/>
                </a:solidFill>
              </a:rPr>
              <a:t>Zählnomen</a:t>
            </a:r>
            <a:r>
              <a:rPr lang="de-DE" sz="2400" noProof="0" dirty="0"/>
              <a:t> können </a:t>
            </a:r>
            <a:r>
              <a:rPr lang="de-DE" sz="2400" noProof="0">
                <a:solidFill>
                  <a:srgbClr val="FF0000"/>
                </a:solidFill>
              </a:rPr>
              <a:t>pluralisiert</a:t>
            </a:r>
            <a:r>
              <a:rPr lang="de-DE" sz="2400" noProof="0"/>
              <a:t> werden.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90563" algn="l"/>
                <a:tab pos="1147763" algn="l"/>
              </a:tabLst>
            </a:pPr>
            <a:r>
              <a:rPr lang="de-DE" sz="2400"/>
              <a:t>Einige </a:t>
            </a:r>
            <a:r>
              <a:rPr lang="de-DE" sz="2400" noProof="0">
                <a:solidFill>
                  <a:srgbClr val="00B050"/>
                </a:solidFill>
              </a:rPr>
              <a:t>Massennomen</a:t>
            </a:r>
            <a:r>
              <a:rPr lang="de-DE" sz="2400" noProof="0"/>
              <a:t> können </a:t>
            </a:r>
            <a:r>
              <a:rPr lang="de-DE" sz="2400" b="1" noProof="0"/>
              <a:t>als Zählnomen re-interpretiert</a:t>
            </a:r>
            <a:r>
              <a:rPr lang="de-DE" sz="2400" noProof="0"/>
              <a:t> werden:</a:t>
            </a:r>
          </a:p>
          <a:p>
            <a:pPr>
              <a:spcBef>
                <a:spcPts val="1200"/>
              </a:spcBef>
              <a:tabLst>
                <a:tab pos="690563" algn="l"/>
                <a:tab pos="1147763" algn="l"/>
              </a:tabLst>
            </a:pPr>
            <a:r>
              <a:rPr lang="de-DE" sz="2400"/>
              <a:t>(1)	a.	  Die Gäste bestellten drei </a:t>
            </a:r>
            <a:r>
              <a:rPr lang="de-DE" sz="2400">
                <a:solidFill>
                  <a:srgbClr val="00B050"/>
                </a:solidFill>
              </a:rPr>
              <a:t>Bier</a:t>
            </a:r>
            <a:r>
              <a:rPr lang="de-DE" sz="2400"/>
              <a:t>/zwei </a:t>
            </a:r>
            <a:r>
              <a:rPr lang="de-DE" sz="2400">
                <a:solidFill>
                  <a:srgbClr val="00B050"/>
                </a:solidFill>
              </a:rPr>
              <a:t>Suppen</a:t>
            </a:r>
            <a:r>
              <a:rPr lang="de-DE" sz="2400"/>
              <a:t>.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de-DE" sz="2400"/>
              <a:t>	b.	  Die Gäste bestellten drei </a:t>
            </a:r>
            <a:r>
              <a:rPr lang="de-DE" sz="2400" i="1"/>
              <a:t>Gläser </a:t>
            </a:r>
            <a:r>
              <a:rPr lang="de-DE" sz="2400">
                <a:solidFill>
                  <a:srgbClr val="00B050"/>
                </a:solidFill>
              </a:rPr>
              <a:t>Bier</a:t>
            </a:r>
            <a:r>
              <a:rPr lang="de-DE" sz="2400"/>
              <a:t>/zwei </a:t>
            </a:r>
            <a:r>
              <a:rPr lang="de-DE" sz="2400" i="1"/>
              <a:t>Teller </a:t>
            </a:r>
            <a:r>
              <a:rPr lang="de-DE" sz="2400">
                <a:solidFill>
                  <a:srgbClr val="00B050"/>
                </a:solidFill>
              </a:rPr>
              <a:t>Suppe</a:t>
            </a:r>
            <a:r>
              <a:rPr lang="de-DE" sz="2400"/>
              <a:t>. 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de-DE" sz="2400"/>
              <a:t>	c.	*Sie kaufte drei </a:t>
            </a:r>
            <a:r>
              <a:rPr lang="de-DE" sz="2400">
                <a:solidFill>
                  <a:srgbClr val="00B050"/>
                </a:solidFill>
              </a:rPr>
              <a:t>Milch</a:t>
            </a:r>
            <a:r>
              <a:rPr lang="de-DE" sz="2400"/>
              <a:t>/zwei </a:t>
            </a:r>
            <a:r>
              <a:rPr lang="de-DE" sz="2400">
                <a:solidFill>
                  <a:srgbClr val="00B050"/>
                </a:solidFill>
              </a:rPr>
              <a:t>Butter</a:t>
            </a:r>
            <a:r>
              <a:rPr lang="de-DE" sz="2400"/>
              <a:t>.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de-DE" sz="2400"/>
              <a:t>	d.	  Sie kaufte drei </a:t>
            </a:r>
            <a:r>
              <a:rPr lang="de-DE" sz="2400" i="1"/>
              <a:t>Flaschen</a:t>
            </a:r>
            <a:r>
              <a:rPr lang="de-DE" sz="2400"/>
              <a:t> </a:t>
            </a:r>
            <a:r>
              <a:rPr lang="de-DE" sz="2400">
                <a:solidFill>
                  <a:srgbClr val="00B050"/>
                </a:solidFill>
              </a:rPr>
              <a:t>Milch</a:t>
            </a:r>
            <a:r>
              <a:rPr lang="de-DE" sz="2400"/>
              <a:t>/zwei </a:t>
            </a:r>
            <a:r>
              <a:rPr lang="de-DE" sz="2400" i="1"/>
              <a:t>Packungen</a:t>
            </a:r>
            <a:r>
              <a:rPr lang="de-DE" sz="2400"/>
              <a:t> </a:t>
            </a:r>
            <a:r>
              <a:rPr lang="de-DE" sz="2400">
                <a:solidFill>
                  <a:srgbClr val="00B050"/>
                </a:solidFill>
              </a:rPr>
              <a:t>Butter</a:t>
            </a:r>
            <a:r>
              <a:rPr lang="de-DE" sz="2400"/>
              <a:t>. </a:t>
            </a:r>
          </a:p>
          <a:p>
            <a:pPr>
              <a:spcBef>
                <a:spcPts val="0"/>
              </a:spcBef>
              <a:tabLst>
                <a:tab pos="690563" algn="l"/>
                <a:tab pos="1147763" algn="l"/>
              </a:tabLst>
            </a:pPr>
            <a:endParaRPr lang="de-DE" sz="2400" noProof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690563" algn="l"/>
                <a:tab pos="1147763" algn="l"/>
              </a:tabLst>
            </a:pPr>
            <a:r>
              <a:rPr lang="de-DE" sz="2400"/>
              <a:t>In einigen Fällen gibt es </a:t>
            </a:r>
            <a:r>
              <a:rPr lang="de-DE" sz="2400">
                <a:solidFill>
                  <a:srgbClr val="00B050"/>
                </a:solidFill>
              </a:rPr>
              <a:t>Massennomen</a:t>
            </a:r>
            <a:r>
              <a:rPr lang="de-DE" sz="2400"/>
              <a:t> mit </a:t>
            </a:r>
            <a:r>
              <a:rPr lang="de-DE" sz="2400" b="1"/>
              <a:t>idiomatisch</a:t>
            </a:r>
            <a:r>
              <a:rPr lang="de-DE" sz="2400"/>
              <a:t> interpretierten Pluralen: </a:t>
            </a:r>
          </a:p>
          <a:p>
            <a:pPr>
              <a:spcBef>
                <a:spcPts val="1200"/>
              </a:spcBef>
              <a:tabLst>
                <a:tab pos="690563" algn="l"/>
                <a:tab pos="1147763" algn="l"/>
              </a:tabLst>
            </a:pPr>
            <a:r>
              <a:rPr lang="de-DE" sz="2400"/>
              <a:t>(2)	a.	  Die </a:t>
            </a:r>
            <a:r>
              <a:rPr lang="de-DE" sz="2400">
                <a:solidFill>
                  <a:srgbClr val="00B050"/>
                </a:solidFill>
              </a:rPr>
              <a:t>Zeiten </a:t>
            </a:r>
            <a:r>
              <a:rPr lang="de-DE" sz="2400"/>
              <a:t>waren schlecht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de-DE" sz="2400"/>
              <a:t>	b.	  Sie brauchte noch </a:t>
            </a:r>
            <a:r>
              <a:rPr lang="de-DE" sz="2400">
                <a:solidFill>
                  <a:srgbClr val="00B050"/>
                </a:solidFill>
              </a:rPr>
              <a:t>Zeit</a:t>
            </a:r>
            <a:r>
              <a:rPr lang="de-DE" sz="2400"/>
              <a:t>/zwei Minuten</a:t>
            </a:r>
          </a:p>
          <a:p>
            <a:pPr>
              <a:tabLst>
                <a:tab pos="690563" algn="l"/>
                <a:tab pos="1147763" algn="l"/>
              </a:tabLst>
            </a:pPr>
            <a:r>
              <a:rPr lang="de-DE" sz="2400"/>
              <a:t>	c.	*Sie brauchte noch (die) </a:t>
            </a:r>
            <a:r>
              <a:rPr lang="de-DE" sz="2400">
                <a:solidFill>
                  <a:srgbClr val="00B050"/>
                </a:solidFill>
              </a:rPr>
              <a:t>Zeiten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8BB42-5A0F-6646-959A-2E36F21A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A7C2B-AF42-714C-26E8-2E542402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236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vs. Zählnomen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918364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/>
              <a:t> </a:t>
            </a:r>
            <a:r>
              <a:rPr lang="de-DE" sz="2400">
                <a:solidFill>
                  <a:srgbClr val="00B050"/>
                </a:solidFill>
              </a:rPr>
              <a:t>Massennomen</a:t>
            </a:r>
            <a:r>
              <a:rPr lang="de-DE" sz="2400"/>
              <a:t>, die als </a:t>
            </a:r>
            <a:r>
              <a:rPr lang="de-DE" sz="2400">
                <a:solidFill>
                  <a:srgbClr val="FF0000"/>
                </a:solidFill>
              </a:rPr>
              <a:t>Zählnomen</a:t>
            </a:r>
            <a:r>
              <a:rPr lang="de-DE" sz="2400"/>
              <a:t> re-interpretiert werden,</a:t>
            </a:r>
            <a:br>
              <a:rPr lang="de-DE" sz="2400"/>
            </a:br>
            <a:r>
              <a:rPr lang="de-DE" sz="2400"/>
              <a:t> nehmen meist eine neue, </a:t>
            </a:r>
            <a:r>
              <a:rPr lang="de-DE" sz="2400" b="1"/>
              <a:t>spezialisierte Bedeutung </a:t>
            </a:r>
            <a:r>
              <a:rPr lang="de-DE" sz="2400"/>
              <a:t>an:</a:t>
            </a:r>
          </a:p>
          <a:p>
            <a:pPr>
              <a:spcBef>
                <a:spcPts val="200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(1)	a.	  Maria hatte keine </a:t>
            </a:r>
            <a:r>
              <a:rPr lang="de-DE" sz="2400">
                <a:solidFill>
                  <a:srgbClr val="00B050"/>
                </a:solidFill>
              </a:rPr>
              <a:t>Zeit</a:t>
            </a:r>
            <a:r>
              <a:rPr lang="de-DE" sz="2400"/>
              <a:t>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b.	*Maria hatte keine </a:t>
            </a:r>
            <a:r>
              <a:rPr lang="de-DE" sz="2400">
                <a:solidFill>
                  <a:srgbClr val="00B050"/>
                </a:solidFill>
              </a:rPr>
              <a:t>Zeiten</a:t>
            </a:r>
            <a:r>
              <a:rPr lang="de-DE" sz="2400"/>
              <a:t>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c.	  Die </a:t>
            </a:r>
            <a:r>
              <a:rPr lang="de-DE" sz="2400">
                <a:solidFill>
                  <a:srgbClr val="FF0000"/>
                </a:solidFill>
              </a:rPr>
              <a:t>Zeiten</a:t>
            </a:r>
            <a:r>
              <a:rPr lang="de-DE" sz="2400"/>
              <a:t> waren schwierig. 	</a:t>
            </a:r>
            <a:r>
              <a:rPr lang="de-DE" sz="2000"/>
              <a:t>( Epoche, Zeitabschnitt)</a:t>
            </a:r>
          </a:p>
          <a:p>
            <a:pPr>
              <a:spcBef>
                <a:spcPts val="200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(2)	a.	  Der </a:t>
            </a:r>
            <a:r>
              <a:rPr lang="de-DE" sz="2400">
                <a:solidFill>
                  <a:srgbClr val="00B050"/>
                </a:solidFill>
              </a:rPr>
              <a:t>Wein</a:t>
            </a:r>
            <a:r>
              <a:rPr lang="de-DE" sz="2400"/>
              <a:t>/die </a:t>
            </a:r>
            <a:r>
              <a:rPr lang="de-DE" sz="2400">
                <a:solidFill>
                  <a:srgbClr val="00B050"/>
                </a:solidFill>
              </a:rPr>
              <a:t>Schokolade </a:t>
            </a:r>
            <a:r>
              <a:rPr lang="de-DE" sz="2400"/>
              <a:t>war sehr gut. </a:t>
            </a:r>
            <a:br>
              <a:rPr lang="de-DE" sz="2400"/>
            </a:br>
            <a:r>
              <a:rPr lang="de-DE" sz="2400"/>
              <a:t>		  </a:t>
            </a:r>
            <a:r>
              <a:rPr lang="de-DE" sz="2000">
                <a:solidFill>
                  <a:prstClr val="black"/>
                </a:solidFill>
              </a:rPr>
              <a:t>(</a:t>
            </a:r>
            <a:r>
              <a:rPr lang="de-DE" sz="2000" b="1">
                <a:solidFill>
                  <a:prstClr val="black"/>
                </a:solidFill>
              </a:rPr>
              <a:t>ambig</a:t>
            </a:r>
            <a:r>
              <a:rPr lang="de-DE" sz="2000">
                <a:solidFill>
                  <a:prstClr val="black"/>
                </a:solidFill>
              </a:rPr>
              <a:t>: konkrete Substanz oder Wein/Schokoladesorten)</a:t>
            </a:r>
            <a:endParaRPr lang="de-DE" sz="2000"/>
          </a:p>
          <a:p>
            <a:pPr>
              <a:spcBef>
                <a:spcPts val="600"/>
              </a:spcBef>
              <a:tabLst>
                <a:tab pos="747713" algn="l"/>
                <a:tab pos="1317625" algn="l"/>
              </a:tabLst>
            </a:pPr>
            <a:r>
              <a:rPr lang="de-DE" sz="2400" noProof="0"/>
              <a:t>	b.	  Die </a:t>
            </a:r>
            <a:r>
              <a:rPr lang="de-DE" sz="2400" noProof="0">
                <a:solidFill>
                  <a:srgbClr val="FF0000"/>
                </a:solidFill>
              </a:rPr>
              <a:t>Weine</a:t>
            </a:r>
            <a:r>
              <a:rPr lang="de-DE" sz="2400" noProof="0"/>
              <a:t>/</a:t>
            </a:r>
            <a:r>
              <a:rPr lang="de-DE" sz="2400" noProof="0">
                <a:solidFill>
                  <a:srgbClr val="FF0000"/>
                </a:solidFill>
              </a:rPr>
              <a:t>Schokoladen </a:t>
            </a:r>
            <a:r>
              <a:rPr lang="de-DE" sz="2400" noProof="0"/>
              <a:t>waren alle sehr gut. 	</a:t>
            </a:r>
            <a:br>
              <a:rPr lang="de-DE" sz="2400" noProof="0"/>
            </a:br>
            <a:r>
              <a:rPr lang="de-DE" sz="2400" noProof="0"/>
              <a:t>		  </a:t>
            </a:r>
            <a:r>
              <a:rPr lang="de-DE" sz="2000">
                <a:solidFill>
                  <a:prstClr val="black"/>
                </a:solidFill>
              </a:rPr>
              <a:t>(nur: Wein/Schokoladesorten)</a:t>
            </a:r>
            <a:endParaRPr lang="de-DE" sz="2400">
              <a:solidFill>
                <a:prstClr val="black"/>
              </a:solidFill>
            </a:endParaRPr>
          </a:p>
          <a:p>
            <a:pPr>
              <a:spcBef>
                <a:spcPts val="2000"/>
              </a:spcBef>
              <a:tabLst>
                <a:tab pos="747713" algn="l"/>
                <a:tab pos="1317625" algn="l"/>
              </a:tabLst>
            </a:pPr>
            <a:r>
              <a:rPr lang="de-DE" sz="2400">
                <a:solidFill>
                  <a:prstClr val="black"/>
                </a:solidFill>
              </a:rPr>
              <a:t>(3)	a.  	  In Innsbruck gibt es oft </a:t>
            </a:r>
            <a:r>
              <a:rPr lang="de-DE" sz="2400">
                <a:solidFill>
                  <a:srgbClr val="00B050"/>
                </a:solidFill>
              </a:rPr>
              <a:t>Föhn</a:t>
            </a:r>
            <a:r>
              <a:rPr lang="de-DE" sz="2400">
                <a:solidFill>
                  <a:prstClr val="black"/>
                </a:solidFill>
              </a:rPr>
              <a:t>.	      </a:t>
            </a:r>
            <a:r>
              <a:rPr lang="de-DE" sz="2000">
                <a:solidFill>
                  <a:prstClr val="black"/>
                </a:solidFill>
              </a:rPr>
              <a:t>(warmer Fallwind)</a:t>
            </a:r>
            <a:endParaRPr lang="de-DE" sz="2400"/>
          </a:p>
          <a:p>
            <a:pPr>
              <a:tabLst>
                <a:tab pos="747713" algn="l"/>
                <a:tab pos="1317625" algn="l"/>
              </a:tabLst>
            </a:pPr>
            <a:r>
              <a:rPr lang="de-DE" sz="2400">
                <a:solidFill>
                  <a:prstClr val="black"/>
                </a:solidFill>
              </a:rPr>
              <a:t>	b.	*In Innsbruck gibt es oft </a:t>
            </a:r>
            <a:r>
              <a:rPr lang="de-DE" sz="2400">
                <a:solidFill>
                  <a:srgbClr val="00B050"/>
                </a:solidFill>
              </a:rPr>
              <a:t>Föhne</a:t>
            </a:r>
            <a:r>
              <a:rPr lang="de-DE" sz="2400">
                <a:solidFill>
                  <a:prstClr val="black"/>
                </a:solidFill>
              </a:rPr>
              <a:t>.</a:t>
            </a:r>
          </a:p>
          <a:p>
            <a:pPr>
              <a:tabLst>
                <a:tab pos="747713" algn="l"/>
                <a:tab pos="1317625" algn="l"/>
              </a:tabLst>
            </a:pPr>
            <a:r>
              <a:rPr lang="de-DE" sz="2400">
                <a:solidFill>
                  <a:prstClr val="black"/>
                </a:solidFill>
              </a:rPr>
              <a:t>	c.	  Ein Innsbrucker kaufte drei </a:t>
            </a:r>
            <a:r>
              <a:rPr lang="de-DE" sz="2400">
                <a:solidFill>
                  <a:srgbClr val="FF0000"/>
                </a:solidFill>
              </a:rPr>
              <a:t>Föhne</a:t>
            </a:r>
            <a:r>
              <a:rPr lang="de-DE" sz="2400">
                <a:solidFill>
                  <a:prstClr val="black"/>
                </a:solidFill>
              </a:rPr>
              <a:t>.    </a:t>
            </a:r>
            <a:r>
              <a:rPr lang="de-DE" sz="2000">
                <a:solidFill>
                  <a:prstClr val="black"/>
                </a:solidFill>
              </a:rPr>
              <a:t>(</a:t>
            </a:r>
            <a:r>
              <a:rPr lang="en-US" sz="2000">
                <a:solidFill>
                  <a:prstClr val="black"/>
                </a:solidFill>
              </a:rPr>
              <a:t>Gerät)</a:t>
            </a:r>
            <a:endParaRPr lang="de-DE" sz="2400">
              <a:solidFill>
                <a:prstClr val="black"/>
              </a:solidFill>
            </a:endParaRPr>
          </a:p>
          <a:p>
            <a:pPr>
              <a:tabLst>
                <a:tab pos="747713" algn="l"/>
                <a:tab pos="1317625" algn="l"/>
              </a:tabLst>
            </a:pPr>
            <a:endParaRPr lang="de-DE" sz="2400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1815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2DCAB-2995-3675-6A61-DA70FB4AA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C5A5-EE70-6A6C-4451-FF4B0227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</a:t>
            </a:r>
            <a:r>
              <a:rPr lang="de-DE" noProof="0"/>
              <a:t>. Zählnomen: Ontologie</a:t>
            </a:r>
            <a:endParaRPr lang="de-DE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25E6C-7845-A1F9-5AA7-DB95FDB74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914400"/>
            <a:ext cx="8444753" cy="54102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 noProof="0"/>
              <a:t>Der Unterschied </a:t>
            </a:r>
            <a:r>
              <a:rPr lang="de-DE" sz="2400" noProof="0">
                <a:solidFill>
                  <a:srgbClr val="00B050"/>
                </a:solidFill>
              </a:rPr>
              <a:t>Massen</a:t>
            </a:r>
            <a:r>
              <a:rPr lang="de-DE" sz="2400" noProof="0"/>
              <a:t>- vs. </a:t>
            </a:r>
            <a:r>
              <a:rPr lang="de-DE" sz="2400" noProof="0">
                <a:solidFill>
                  <a:srgbClr val="FF0000"/>
                </a:solidFill>
              </a:rPr>
              <a:t>Zähl</a:t>
            </a:r>
            <a:r>
              <a:rPr lang="de-DE" sz="2400" noProof="0"/>
              <a:t>nomen ist ein </a:t>
            </a:r>
            <a:r>
              <a:rPr lang="de-DE" sz="2400"/>
              <a:t>eine Eigenschaft des Sprachsystems, also ein </a:t>
            </a:r>
            <a:r>
              <a:rPr lang="de-DE" sz="2400" noProof="0"/>
              <a:t>rein linguistisches Phänomen!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/>
              <a:t>Der Unterschied</a:t>
            </a:r>
            <a:r>
              <a:rPr lang="de-DE" sz="2400" noProof="0"/>
              <a:t> bildet nicht die Beschaffenheit der Welt (</a:t>
            </a:r>
            <a:r>
              <a:rPr lang="de-DE" sz="2400" b="1" noProof="0"/>
              <a:t>Ontologie</a:t>
            </a:r>
            <a:r>
              <a:rPr lang="de-DE" sz="2400" noProof="0"/>
              <a:t>) ab.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/>
              <a:t>Synonyme können daher in unterschiedliche Klassen fallen: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(1)	Kenntnis</a:t>
            </a:r>
            <a:r>
              <a:rPr lang="en-US" sz="2400" baseline="-25000">
                <a:solidFill>
                  <a:srgbClr val="FF0000"/>
                </a:solidFill>
              </a:rPr>
              <a:t>Zählnomen</a:t>
            </a:r>
            <a:r>
              <a:rPr lang="en-US" sz="2400"/>
              <a:t>  Wissen</a:t>
            </a:r>
            <a:r>
              <a:rPr lang="en-US" sz="2400" baseline="-25000">
                <a:solidFill>
                  <a:srgbClr val="00B050"/>
                </a:solidFill>
              </a:rPr>
              <a:t>Massennomen</a:t>
            </a:r>
            <a:r>
              <a:rPr lang="en-US" sz="2400"/>
              <a:t> 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(2)	</a:t>
            </a:r>
            <a:r>
              <a:rPr lang="de-DE" sz="2400"/>
              <a:t>a.	 Maria verfügt über die erforderliche </a:t>
            </a:r>
            <a:r>
              <a:rPr lang="de-DE" sz="2400">
                <a:solidFill>
                  <a:srgbClr val="FF0000"/>
                </a:solidFill>
              </a:rPr>
              <a:t>Kenntnis</a:t>
            </a:r>
            <a:r>
              <a:rPr lang="de-DE" sz="2400"/>
              <a:t>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</a:t>
            </a:r>
            <a:r>
              <a:rPr lang="en-US" sz="2400"/>
              <a:t>b.	 </a:t>
            </a:r>
            <a:r>
              <a:rPr lang="de-DE" sz="2400"/>
              <a:t>Maria verfügt über die erforderlichen </a:t>
            </a:r>
            <a:r>
              <a:rPr lang="de-DE" sz="2400">
                <a:solidFill>
                  <a:srgbClr val="FF0000"/>
                </a:solidFill>
              </a:rPr>
              <a:t>Kenntnisse</a:t>
            </a:r>
            <a:r>
              <a:rPr lang="de-DE" sz="2400"/>
              <a:t>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	c.	 </a:t>
            </a:r>
            <a:r>
              <a:rPr lang="de-DE" sz="2400"/>
              <a:t>Maria verfügt über das erforderliche </a:t>
            </a:r>
            <a:r>
              <a:rPr lang="de-DE" sz="2400">
                <a:solidFill>
                  <a:srgbClr val="00B050"/>
                </a:solidFill>
              </a:rPr>
              <a:t>Wissen</a:t>
            </a:r>
            <a:r>
              <a:rPr lang="de-DE" sz="2400"/>
              <a:t>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	d.    </a:t>
            </a:r>
            <a:r>
              <a:rPr lang="de-DE" sz="2400"/>
              <a:t>*Maria verfügt über die erforderlichen </a:t>
            </a:r>
            <a:r>
              <a:rPr lang="de-DE" sz="2400">
                <a:solidFill>
                  <a:srgbClr val="00B050"/>
                </a:solidFill>
              </a:rPr>
              <a:t>Wissen</a:t>
            </a:r>
            <a:r>
              <a:rPr lang="de-DE" sz="2400"/>
              <a:t>.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/>
              <a:t>Die Unterscheidung beschreibt also keine Unterschiede in der (physikalischen) Welt.   </a:t>
            </a:r>
            <a:r>
              <a:rPr lang="de-DE" sz="2400">
                <a:latin typeface="Segoe UI Symbol" panose="020B0502040204020203" pitchFamily="34" charset="0"/>
                <a:ea typeface="Segoe UI Symbol" panose="020B0502040204020203" pitchFamily="34" charset="0"/>
              </a:rPr>
              <a:t>➜ </a:t>
            </a:r>
            <a:r>
              <a:rPr lang="de-DE" sz="2400" b="1"/>
              <a:t>Sprache hat eine eigene Ontologie!</a:t>
            </a:r>
            <a:endParaRPr lang="el-GR" sz="2400" b="1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de-DE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4952B-1A06-E1EA-3CA1-9F29DDE09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4A7B2-C1D3-E164-3B10-66C96970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6583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</a:t>
            </a:r>
            <a:r>
              <a:rPr lang="de-DE" noProof="0"/>
              <a:t>. Zählnomen: Ontologie</a:t>
            </a:r>
            <a:endParaRPr lang="de-D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647" y="838200"/>
            <a:ext cx="8444753" cy="54102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 noProof="0"/>
              <a:t>Sprache hat ihre eigene </a:t>
            </a:r>
            <a:r>
              <a:rPr lang="de-DE" sz="2400"/>
              <a:t>Ontologie </a:t>
            </a:r>
            <a:r>
              <a:rPr lang="de-DE" sz="2000"/>
              <a:t>(Bach 1989)</a:t>
            </a:r>
            <a:r>
              <a:rPr lang="de-DE" sz="2400"/>
              <a:t>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 noProof="0"/>
              <a:t>Ein weiteres synonymes Paar von Zähl- und Massennomen:</a:t>
            </a:r>
            <a:endParaRPr lang="el-GR" sz="2400" noProof="0"/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(1)	Anfang</a:t>
            </a:r>
            <a:r>
              <a:rPr lang="en-US" sz="2400" baseline="-25000">
                <a:solidFill>
                  <a:srgbClr val="FF0000"/>
                </a:solidFill>
              </a:rPr>
              <a:t>Zählnomen</a:t>
            </a:r>
            <a:r>
              <a:rPr lang="en-US" sz="2400"/>
              <a:t>  Beginn</a:t>
            </a:r>
            <a:r>
              <a:rPr lang="en-US" sz="2400" baseline="-25000">
                <a:solidFill>
                  <a:srgbClr val="00B050"/>
                </a:solidFill>
              </a:rPr>
              <a:t>Massennomen</a:t>
            </a:r>
            <a:r>
              <a:rPr lang="en-US" sz="2400"/>
              <a:t> </a:t>
            </a:r>
          </a:p>
          <a:p>
            <a:pPr>
              <a:spcBef>
                <a:spcPts val="60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(2)	a.	  Die </a:t>
            </a:r>
            <a:r>
              <a:rPr lang="de-DE" sz="2400">
                <a:solidFill>
                  <a:srgbClr val="FF0000"/>
                </a:solidFill>
              </a:rPr>
              <a:t>Anfänge</a:t>
            </a:r>
            <a:r>
              <a:rPr lang="de-DE" sz="2400"/>
              <a:t> der Revolution fielen in den Februar 1917. 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b	*Die </a:t>
            </a:r>
            <a:r>
              <a:rPr lang="de-DE" sz="2400">
                <a:solidFill>
                  <a:srgbClr val="00B050"/>
                </a:solidFill>
              </a:rPr>
              <a:t>Beginne</a:t>
            </a:r>
            <a:r>
              <a:rPr lang="de-DE" sz="2400"/>
              <a:t> der Revolution fielen in den Februar 1917.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/>
              <a:t>Sprachen </a:t>
            </a:r>
            <a:r>
              <a:rPr lang="de-DE" sz="2400" b="1"/>
              <a:t>variieren typologisch </a:t>
            </a:r>
            <a:r>
              <a:rPr lang="de-DE" sz="2400"/>
              <a:t>bezüglich der Klassifizierung: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(3)	a.	*die </a:t>
            </a:r>
            <a:r>
              <a:rPr lang="de-DE" sz="2400">
                <a:solidFill>
                  <a:srgbClr val="00B050"/>
                </a:solidFill>
              </a:rPr>
              <a:t>Wasser</a:t>
            </a:r>
            <a:r>
              <a:rPr lang="de-DE" sz="2400"/>
              <a:t>			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b.	  </a:t>
            </a:r>
            <a:r>
              <a:rPr lang="el-GR" sz="2400"/>
              <a:t>τα </a:t>
            </a:r>
            <a:r>
              <a:rPr lang="el-GR" sz="2400">
                <a:solidFill>
                  <a:srgbClr val="FF0000"/>
                </a:solidFill>
              </a:rPr>
              <a:t>νερά</a:t>
            </a:r>
            <a:r>
              <a:rPr lang="en-US" sz="2400"/>
              <a:t>			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 i="1"/>
              <a:t>Annahme</a:t>
            </a:r>
            <a:r>
              <a:rPr lang="de-DE" sz="2400"/>
              <a:t>: Nicht-sprachliche Bedeutungen (</a:t>
            </a:r>
            <a:r>
              <a:rPr lang="de-DE" sz="2400" i="1"/>
              <a:t>Konzepte</a:t>
            </a:r>
            <a:r>
              <a:rPr lang="de-DE" sz="2400"/>
              <a:t>) variieren nicht (oder nur minimal), sie sind </a:t>
            </a:r>
            <a:r>
              <a:rPr lang="de-DE" sz="2400" b="1"/>
              <a:t>universal</a:t>
            </a:r>
            <a:r>
              <a:rPr lang="de-DE"/>
              <a:t>.</a:t>
            </a:r>
            <a:endParaRPr lang="de-DE" sz="2400" b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/>
              <a:t>Die Kontraste in (3) basieren auf </a:t>
            </a:r>
            <a:r>
              <a:rPr lang="de-DE" sz="2400" b="1"/>
              <a:t>sprachlichen</a:t>
            </a:r>
            <a:r>
              <a:rPr lang="de-DE" sz="2400"/>
              <a:t> Eigenschaften, nicht Eigenschaften der Welt.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733800"/>
            <a:ext cx="349226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  <a:tab pos="747713" algn="l"/>
                <a:tab pos="1317625" algn="l"/>
              </a:tabLst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c.	*die 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Laube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  <a:tab pos="747713" algn="l"/>
                <a:tab pos="1317625" algn="l"/>
              </a:tabLst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d.   	  the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leaves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  <a:tab pos="747713" algn="l"/>
                <a:tab pos="1317625" algn="l"/>
              </a:tabLst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412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548D8-5714-5C52-5540-6CB82B19C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F8277-4F23-44C4-6CC8-7BA5139C5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Massen- </a:t>
            </a:r>
            <a:r>
              <a:rPr lang="de-DE" noProof="0" dirty="0"/>
              <a:t>vs. Zählnomen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009A-BC2B-F8D3-A439-17C97AA9A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838200"/>
            <a:ext cx="8444753" cy="5410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 b="1" noProof="0"/>
              <a:t>II. </a:t>
            </a:r>
            <a:r>
              <a:rPr lang="en-US" sz="2400" b="1"/>
              <a:t>Artikelloser </a:t>
            </a:r>
            <a:r>
              <a:rPr lang="en-US" sz="2400" b="1" noProof="0"/>
              <a:t>Singular. </a:t>
            </a:r>
            <a:endParaRPr lang="en-US" sz="2400" noProof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/>
              <a:t> </a:t>
            </a:r>
            <a:r>
              <a:rPr lang="de-DE" sz="2400">
                <a:solidFill>
                  <a:srgbClr val="FF0000"/>
                </a:solidFill>
              </a:rPr>
              <a:t>Zählnomen</a:t>
            </a:r>
            <a:r>
              <a:rPr lang="de-DE" sz="2400"/>
              <a:t> </a:t>
            </a:r>
            <a:r>
              <a:rPr lang="de-DE"/>
              <a:t>treten</a:t>
            </a:r>
            <a:r>
              <a:rPr lang="de-DE" sz="2400"/>
              <a:t> im </a:t>
            </a:r>
            <a:r>
              <a:rPr lang="de-DE" sz="2400" b="1"/>
              <a:t>Plural</a:t>
            </a:r>
            <a:r>
              <a:rPr lang="de-DE" sz="2400"/>
              <a:t> auch </a:t>
            </a:r>
            <a:r>
              <a:rPr lang="de-DE" sz="2400" b="1"/>
              <a:t>ohne Artikel </a:t>
            </a:r>
            <a:r>
              <a:rPr lang="de-DE" sz="2400"/>
              <a:t>auf: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(1)	a.	Hans aß die Äpfel/Karotten.</a:t>
            </a:r>
          </a:p>
          <a:p>
            <a:pPr>
              <a:tabLst>
                <a:tab pos="747713" algn="l"/>
                <a:tab pos="1317625" algn="l"/>
              </a:tabLst>
            </a:pPr>
            <a:r>
              <a:rPr lang="en-US" sz="2400"/>
              <a:t>	b.	Maria mag die Kühe/Flüsse.</a:t>
            </a:r>
          </a:p>
          <a:p>
            <a:pPr>
              <a:tabLst>
                <a:tab pos="747713" algn="l"/>
                <a:tab pos="1317625" algn="l"/>
              </a:tabLst>
            </a:pPr>
            <a:r>
              <a:rPr lang="en-US" sz="2400"/>
              <a:t>	c.	Hans aß </a:t>
            </a:r>
            <a:r>
              <a:rPr lang="en-US" sz="2400">
                <a:solidFill>
                  <a:srgbClr val="FF0000"/>
                </a:solidFill>
              </a:rPr>
              <a:t>Äpfel/Karotten</a:t>
            </a:r>
            <a:r>
              <a:rPr lang="en-US" sz="2400"/>
              <a:t>.</a:t>
            </a:r>
          </a:p>
          <a:p>
            <a:pPr>
              <a:tabLst>
                <a:tab pos="747713" algn="l"/>
                <a:tab pos="1317625" algn="l"/>
              </a:tabLst>
            </a:pPr>
            <a:r>
              <a:rPr lang="en-US" sz="2400"/>
              <a:t>	d.	Maria mag </a:t>
            </a:r>
            <a:r>
              <a:rPr lang="en-US" sz="2400">
                <a:solidFill>
                  <a:srgbClr val="FF0000"/>
                </a:solidFill>
              </a:rPr>
              <a:t>Kühe/Flüsse</a:t>
            </a:r>
            <a:r>
              <a:rPr lang="en-US" sz="2400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 sz="2400"/>
              <a:t> Bei Zählnomen im </a:t>
            </a:r>
            <a:r>
              <a:rPr lang="de-DE" b="1"/>
              <a:t>Singular</a:t>
            </a:r>
            <a:r>
              <a:rPr lang="de-DE" sz="2400"/>
              <a:t> ist der </a:t>
            </a:r>
            <a:r>
              <a:rPr lang="de-DE"/>
              <a:t>Artikel obligatorisch:</a:t>
            </a:r>
            <a:endParaRPr lang="de-DE" sz="2400"/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(2)	a.	*Hans aß Apfel/Karotte.</a:t>
            </a:r>
          </a:p>
          <a:p>
            <a:pPr>
              <a:tabLst>
                <a:tab pos="747713" algn="l"/>
                <a:tab pos="1317625" algn="l"/>
              </a:tabLst>
            </a:pPr>
            <a:r>
              <a:rPr lang="en-US" sz="2400"/>
              <a:t>	b.	*Maria mag Kuh/Fluss.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de-DE"/>
              <a:t> </a:t>
            </a:r>
            <a:r>
              <a:rPr lang="de-DE" sz="2400">
                <a:solidFill>
                  <a:srgbClr val="00B050"/>
                </a:solidFill>
              </a:rPr>
              <a:t>Massennomen</a:t>
            </a:r>
            <a:r>
              <a:rPr lang="de-DE" sz="2400" noProof="0"/>
              <a:t> </a:t>
            </a:r>
            <a:r>
              <a:rPr lang="de-DE"/>
              <a:t>sind </a:t>
            </a:r>
            <a:r>
              <a:rPr lang="de-DE" sz="2400" noProof="0"/>
              <a:t>auch im </a:t>
            </a:r>
            <a:r>
              <a:rPr lang="de-DE" b="1"/>
              <a:t>Singular</a:t>
            </a:r>
            <a:r>
              <a:rPr lang="de-DE"/>
              <a:t> </a:t>
            </a:r>
            <a:r>
              <a:rPr lang="de-DE" sz="2400" b="1"/>
              <a:t>ohne Artikel </a:t>
            </a:r>
            <a:r>
              <a:rPr lang="de-DE"/>
              <a:t>attestiert:</a:t>
            </a:r>
            <a:endParaRPr lang="en-US" sz="2400"/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(3)	a.	Hans aß </a:t>
            </a:r>
            <a:r>
              <a:rPr lang="en-US" sz="2400">
                <a:solidFill>
                  <a:srgbClr val="00B050"/>
                </a:solidFill>
              </a:rPr>
              <a:t>Obst/Gemüse</a:t>
            </a:r>
            <a:r>
              <a:rPr lang="en-US" sz="2400"/>
              <a:t>.</a:t>
            </a:r>
          </a:p>
          <a:p>
            <a:pPr>
              <a:tabLst>
                <a:tab pos="747713" algn="l"/>
                <a:tab pos="1317625" algn="l"/>
              </a:tabLst>
            </a:pPr>
            <a:r>
              <a:rPr lang="en-US" sz="2400"/>
              <a:t>	</a:t>
            </a:r>
            <a:r>
              <a:rPr lang="de-DE" sz="2400"/>
              <a:t>b.	Maria mag </a:t>
            </a:r>
            <a:r>
              <a:rPr lang="de-DE" sz="2400">
                <a:solidFill>
                  <a:srgbClr val="00B050"/>
                </a:solidFill>
              </a:rPr>
              <a:t>Milch/Wasser</a:t>
            </a:r>
            <a:r>
              <a:rPr lang="de-DE" sz="240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C8689-057A-B862-019C-7568E1E4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F328C-A975-E28B-C31A-6467A6C6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5833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Massen- vs. Zählnomen</a:t>
            </a:r>
            <a:endParaRPr lang="de-D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647" y="838200"/>
            <a:ext cx="8444753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 b="1"/>
              <a:t>III. Quantifizierung</a:t>
            </a:r>
            <a:r>
              <a:rPr lang="en-US" sz="2400"/>
              <a:t>. Zähl- und Massennomen unterscheiden sich darin, wie sie </a:t>
            </a:r>
            <a:r>
              <a:rPr lang="en-US" sz="2400" b="1"/>
              <a:t>quantifiziert</a:t>
            </a:r>
            <a:r>
              <a:rPr lang="en-US" sz="2400"/>
              <a:t> (</a:t>
            </a:r>
            <a:r>
              <a:rPr lang="en-US" sz="2400">
                <a:latin typeface="Segoe UI Symbol" panose="020B0502040204020203" pitchFamily="34" charset="0"/>
                <a:ea typeface="Segoe UI Symbol" panose="020B0502040204020203" pitchFamily="34" charset="0"/>
              </a:rPr>
              <a:t>≈ </a:t>
            </a:r>
            <a:r>
              <a:rPr lang="en-US" sz="2400"/>
              <a:t>gezählt) werden.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endParaRPr lang="en-US" sz="240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 sz="2400"/>
              <a:t>Nur Zählnomen sind mit </a:t>
            </a:r>
            <a:r>
              <a:rPr lang="en-US" sz="2400">
                <a:solidFill>
                  <a:srgbClr val="FF0000"/>
                </a:solidFill>
              </a:rPr>
              <a:t>Zählwörtern</a:t>
            </a:r>
            <a:r>
              <a:rPr lang="en-US" sz="2400" b="1" i="1"/>
              <a:t> </a:t>
            </a:r>
            <a:r>
              <a:rPr lang="en-US" sz="2400"/>
              <a:t>(</a:t>
            </a:r>
            <a:r>
              <a:rPr lang="en-US" sz="2400">
                <a:latin typeface="Segoe UI Symbol" panose="020B0502040204020203" pitchFamily="34" charset="0"/>
                <a:ea typeface="Segoe UI Symbol" panose="020B0502040204020203" pitchFamily="34" charset="0"/>
              </a:rPr>
              <a:t>≈ </a:t>
            </a:r>
            <a:r>
              <a:rPr lang="en-US" sz="2400"/>
              <a:t>gewissen Determinatoren) kombinierbar: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(1)	</a:t>
            </a:r>
            <a:r>
              <a:rPr lang="en-US" sz="2400"/>
              <a:t>a.	  Hans aß </a:t>
            </a:r>
            <a:r>
              <a:rPr lang="en-US" sz="2400">
                <a:solidFill>
                  <a:srgbClr val="FF0000"/>
                </a:solidFill>
              </a:rPr>
              <a:t>einen</a:t>
            </a:r>
            <a:r>
              <a:rPr lang="en-US" sz="2400"/>
              <a:t> Apfel.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</a:t>
            </a:r>
            <a:r>
              <a:rPr lang="en-US" sz="2400"/>
              <a:t>b.	  Hans aß </a:t>
            </a:r>
            <a:r>
              <a:rPr lang="en-US" sz="2400">
                <a:solidFill>
                  <a:srgbClr val="FF0000"/>
                </a:solidFill>
              </a:rPr>
              <a:t>drei/mehr als zwei/die meisten</a:t>
            </a:r>
            <a:r>
              <a:rPr lang="en-US" sz="2400"/>
              <a:t> Äpfel.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de-DE" sz="2400"/>
              <a:t>	</a:t>
            </a:r>
            <a:r>
              <a:rPr lang="en-US" sz="2400"/>
              <a:t>c.	*Hans trank </a:t>
            </a:r>
            <a:r>
              <a:rPr lang="en-US" sz="2400">
                <a:solidFill>
                  <a:srgbClr val="FF0000"/>
                </a:solidFill>
              </a:rPr>
              <a:t>drei/mehr als zwei/die meisten</a:t>
            </a:r>
            <a:r>
              <a:rPr lang="en-US" sz="2400" b="1" i="1"/>
              <a:t> </a:t>
            </a:r>
            <a:r>
              <a:rPr lang="en-US" sz="2400"/>
              <a:t>Milch(e).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endParaRPr lang="en-US" sz="240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 sz="2400"/>
              <a:t>Massennomen bilden dagegen </a:t>
            </a:r>
            <a:r>
              <a:rPr lang="en-US" sz="2400">
                <a:solidFill>
                  <a:srgbClr val="00B050"/>
                </a:solidFill>
              </a:rPr>
              <a:t>Maßkonstruktionen</a:t>
            </a:r>
            <a:r>
              <a:rPr lang="en-US" sz="2400"/>
              <a:t>: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(2)	a.	Hans trank </a:t>
            </a:r>
            <a:r>
              <a:rPr lang="en-US" sz="2400">
                <a:solidFill>
                  <a:srgbClr val="00B050"/>
                </a:solidFill>
              </a:rPr>
              <a:t>drei Glas/einen halben Liter </a:t>
            </a:r>
            <a:r>
              <a:rPr lang="en-US" sz="2400"/>
              <a:t>Milch.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	b.	Sie verkauften </a:t>
            </a:r>
            <a:r>
              <a:rPr lang="en-US" sz="2400">
                <a:solidFill>
                  <a:srgbClr val="00B050"/>
                </a:solidFill>
              </a:rPr>
              <a:t>sieben Gramm </a:t>
            </a:r>
            <a:r>
              <a:rPr lang="en-US" sz="2400"/>
              <a:t>Gold.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	c.	Die Kinder spielten mit </a:t>
            </a:r>
            <a:r>
              <a:rPr lang="en-US" sz="2400">
                <a:solidFill>
                  <a:srgbClr val="00B050"/>
                </a:solidFill>
              </a:rPr>
              <a:t>zwei Haufen </a:t>
            </a:r>
            <a:r>
              <a:rPr lang="en-US" sz="2400"/>
              <a:t>Laub.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172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E76FC-BA52-F7DB-0569-ABFCE1E9E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7DFE-6A71-1F1F-483C-3E8D1FDD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Massen- vs. Zählnomen</a:t>
            </a:r>
            <a:endParaRPr lang="de-DE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94123-024C-63DD-6423-E754D26F0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838200"/>
            <a:ext cx="8444753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 b="1"/>
              <a:t>IV. Homogenität</a:t>
            </a:r>
            <a:r>
              <a:rPr lang="en-US" sz="2400" b="1" i="1"/>
              <a:t>.</a:t>
            </a:r>
            <a:r>
              <a:rPr lang="en-US" sz="2400"/>
              <a:t> Die Bedeutung von </a:t>
            </a:r>
            <a:r>
              <a:rPr lang="en-US" sz="2400">
                <a:solidFill>
                  <a:srgbClr val="00B050"/>
                </a:solidFill>
              </a:rPr>
              <a:t>Massennomen</a:t>
            </a:r>
            <a:r>
              <a:rPr lang="en-US" sz="2400"/>
              <a:t> trifft auch auf alle Teile der nominalen Bedeutung zu. 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(1)	Wasser =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endParaRPr lang="en-US" sz="2400"/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 sz="2400"/>
              <a:t>Die Beschreibung </a:t>
            </a:r>
            <a:r>
              <a:rPr lang="en-US" sz="2400" i="1"/>
              <a:t>Wasser</a:t>
            </a:r>
            <a:r>
              <a:rPr lang="en-US" sz="2400"/>
              <a:t> trifft auch auf alle Teile zu. 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(2)	Wasser =                 , Wasser =           , Wasser =         , …. 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 sz="2400"/>
              <a:t>Massennomen sind </a:t>
            </a:r>
            <a:r>
              <a:rPr lang="en-US" sz="2400" b="1"/>
              <a:t>homogen</a:t>
            </a:r>
            <a:r>
              <a:rPr lang="en-US" sz="2400"/>
              <a:t>: 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  <a:p>
            <a:pPr>
              <a:spcBef>
                <a:spcPts val="1200"/>
              </a:spcBef>
              <a:tabLst>
                <a:tab pos="747713" algn="l"/>
                <a:tab pos="1317625" algn="l"/>
              </a:tabLst>
            </a:pPr>
            <a:endParaRPr 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E6FB2F-ED82-19CD-3A64-DBD41FBC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F2C58-3FEE-53C1-B53D-6F63D3F0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FA3F4EA-3CF9-A6FC-9C3C-24AE6EE68CAC}"/>
              </a:ext>
            </a:extLst>
          </p:cNvPr>
          <p:cNvSpPr/>
          <p:nvPr/>
        </p:nvSpPr>
        <p:spPr>
          <a:xfrm>
            <a:off x="845128" y="4996577"/>
            <a:ext cx="7758545" cy="1328023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defTabSz="941388">
              <a:tabLst>
                <a:tab pos="744538" algn="l"/>
                <a:tab pos="1255713" algn="l"/>
                <a:tab pos="1712913" algn="l"/>
                <a:tab pos="2286000" algn="l"/>
              </a:tabLst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Ein Ausdruck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ist </a:t>
            </a:r>
            <a:r>
              <a:rPr kumimoji="0" lang="de-DE" sz="24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homogen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de-DE" sz="24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für alle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β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und</a:t>
            </a:r>
            <a:r>
              <a:rPr kumimoji="0" lang="en-US" sz="24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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, sodass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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 ein Teil von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β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ist, gilt: 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</a:b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	wenn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(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 = 1, dann</a:t>
            </a:r>
            <a:r>
              <a:rPr lang="en-US" sz="2400">
                <a:solidFill>
                  <a:prstClr val="black"/>
                </a:solidFill>
                <a:sym typeface="WP Greek Century" panose="05000000000000000000" pitchFamily="2" charset="2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(</a:t>
            </a:r>
            <a:r>
              <a:rPr lang="el-GR" sz="2400">
                <a:solidFill>
                  <a:prstClr val="black"/>
                </a:solidFill>
                <a:sym typeface="WP Greek Century" panose="05000000000000000000" pitchFamily="2" charset="2"/>
              </a:rPr>
              <a:t>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 = 1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 descr="Wasser | Wasser See | redcctshirt | Flickr">
            <a:extLst>
              <a:ext uri="{FF2B5EF4-FFF2-40B4-BE49-F238E27FC236}">
                <a16:creationId xmlns:a16="http://schemas.microsoft.com/office/drawing/2014/main" id="{0415450C-6D51-F22A-FF35-42C6CAEAD3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240" y="1676400"/>
            <a:ext cx="1495117" cy="1121337"/>
          </a:xfrm>
          <a:prstGeom prst="rect">
            <a:avLst/>
          </a:prstGeom>
        </p:spPr>
      </p:pic>
      <p:pic>
        <p:nvPicPr>
          <p:cNvPr id="8" name="Picture 7" descr="Wasser | Wasser See | redcctshirt | Flickr">
            <a:extLst>
              <a:ext uri="{FF2B5EF4-FFF2-40B4-BE49-F238E27FC236}">
                <a16:creationId xmlns:a16="http://schemas.microsoft.com/office/drawing/2014/main" id="{7C7D0A73-0F5E-6B70-53CF-7C200CF27B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505200"/>
            <a:ext cx="1021186" cy="765888"/>
          </a:xfrm>
          <a:prstGeom prst="rect">
            <a:avLst/>
          </a:prstGeom>
        </p:spPr>
      </p:pic>
      <p:pic>
        <p:nvPicPr>
          <p:cNvPr id="9" name="Picture 8" descr="Wasser | Wasser See | redcctshirt | Flickr">
            <a:extLst>
              <a:ext uri="{FF2B5EF4-FFF2-40B4-BE49-F238E27FC236}">
                <a16:creationId xmlns:a16="http://schemas.microsoft.com/office/drawing/2014/main" id="{296D3ED6-B05E-489C-B24F-62871023E7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367" y="3733800"/>
            <a:ext cx="576433" cy="432324"/>
          </a:xfrm>
          <a:prstGeom prst="rect">
            <a:avLst/>
          </a:prstGeom>
        </p:spPr>
      </p:pic>
      <p:pic>
        <p:nvPicPr>
          <p:cNvPr id="10" name="Picture 9" descr="Wasser | Wasser See | redcctshirt | Flickr">
            <a:extLst>
              <a:ext uri="{FF2B5EF4-FFF2-40B4-BE49-F238E27FC236}">
                <a16:creationId xmlns:a16="http://schemas.microsoft.com/office/drawing/2014/main" id="{656310D5-8178-0CB5-E7FA-C619477DA4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88" y="3733800"/>
            <a:ext cx="393712" cy="29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60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Homogenität</a:t>
            </a:r>
            <a:endParaRPr lang="de-D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647" y="838200"/>
            <a:ext cx="8444753" cy="54102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00B050"/>
                </a:solidFill>
              </a:rPr>
              <a:t>Massennomen</a:t>
            </a:r>
            <a:r>
              <a:rPr lang="en-US" sz="2400"/>
              <a:t> sind homogen.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FF0000"/>
                </a:solidFill>
              </a:rPr>
              <a:t>Zählnomen</a:t>
            </a:r>
            <a:r>
              <a:rPr lang="en-US" sz="2400" b="1" i="1"/>
              <a:t> </a:t>
            </a:r>
            <a:r>
              <a:rPr lang="en-US" sz="2400"/>
              <a:t>sind dagegen </a:t>
            </a:r>
            <a:r>
              <a:rPr lang="en-US" sz="2400" u="sng"/>
              <a:t>nicht</a:t>
            </a:r>
            <a:r>
              <a:rPr lang="en-US" sz="2400" i="1"/>
              <a:t> </a:t>
            </a:r>
            <a:r>
              <a:rPr lang="en-US" sz="2400"/>
              <a:t>homogen.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 sz="2400"/>
              <a:t> Die Beschreibung </a:t>
            </a:r>
            <a:r>
              <a:rPr lang="en-US" sz="2400" i="1"/>
              <a:t>Apfel</a:t>
            </a:r>
            <a:r>
              <a:rPr lang="en-US" sz="2400"/>
              <a:t> trifft z.B. auf ganze Äpfel zu, </a:t>
            </a:r>
            <a:br>
              <a:rPr lang="en-US" sz="2400"/>
            </a:br>
            <a:r>
              <a:rPr lang="en-US" sz="2400"/>
              <a:t> nicht jedoch auf Apfelteile: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endParaRPr lang="en-US" sz="2400"/>
          </a:p>
          <a:p>
            <a:pPr>
              <a:spcBef>
                <a:spcPts val="1200"/>
              </a:spcBef>
              <a:tabLst>
                <a:tab pos="747713" algn="l"/>
                <a:tab pos="1317625" algn="l"/>
                <a:tab pos="2116138" algn="l"/>
              </a:tabLst>
            </a:pPr>
            <a:r>
              <a:rPr lang="en-US" sz="2400"/>
              <a:t>(1)	Apfel =		      		Apfel 	</a:t>
            </a:r>
          </a:p>
          <a:p>
            <a:pPr>
              <a:spcBef>
                <a:spcPts val="1200"/>
              </a:spcBef>
              <a:tabLst>
                <a:tab pos="747713" algn="l"/>
                <a:tab pos="1317625" algn="l"/>
                <a:tab pos="2116138" algn="l"/>
              </a:tabLst>
            </a:pPr>
            <a:endParaRPr lang="en-US" sz="2400"/>
          </a:p>
          <a:p>
            <a:pPr>
              <a:spcBef>
                <a:spcPts val="1200"/>
              </a:spcBef>
              <a:tabLst>
                <a:tab pos="747713" algn="l"/>
                <a:tab pos="1317625" algn="l"/>
                <a:tab pos="2116138" algn="l"/>
              </a:tabLst>
            </a:pPr>
            <a:endParaRPr lang="en-US" sz="2400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 baseline="-25000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Apfel2 | CC-Link to lucido-media.de/blog/gruener-apfel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971800"/>
            <a:ext cx="1323021" cy="1019397"/>
          </a:xfrm>
          <a:prstGeom prst="rect">
            <a:avLst/>
          </a:prstGeom>
        </p:spPr>
      </p:pic>
      <p:pic>
        <p:nvPicPr>
          <p:cNvPr id="13" name="Picture 12" descr="Half Apple | Flickr - Photo Sharing!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048000"/>
            <a:ext cx="1326668" cy="880989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5E9E29F-D64A-968C-8D74-1EA4680C4A50}"/>
              </a:ext>
            </a:extLst>
          </p:cNvPr>
          <p:cNvSpPr/>
          <p:nvPr/>
        </p:nvSpPr>
        <p:spPr>
          <a:xfrm>
            <a:off x="845128" y="4800600"/>
            <a:ext cx="7758545" cy="1328023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defTabSz="941388">
              <a:tabLst>
                <a:tab pos="744538" algn="l"/>
                <a:tab pos="1255713" algn="l"/>
                <a:tab pos="1712913" algn="l"/>
                <a:tab pos="2286000" algn="l"/>
              </a:tabLst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Ein Ausdruck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ist </a:t>
            </a:r>
            <a:r>
              <a:rPr kumimoji="0" lang="de-DE" sz="24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homogen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de-DE" sz="24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für alle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β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und</a:t>
            </a:r>
            <a:r>
              <a:rPr kumimoji="0" lang="en-US" sz="24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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, sodass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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 ein Teil von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β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ist, gilt: 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</a:b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	wenn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(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 = 1, dann</a:t>
            </a:r>
            <a:r>
              <a:rPr lang="en-US" sz="2400">
                <a:solidFill>
                  <a:prstClr val="black"/>
                </a:solidFill>
                <a:sym typeface="WP Greek Century" panose="05000000000000000000" pitchFamily="2" charset="2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(</a:t>
            </a:r>
            <a:r>
              <a:rPr lang="el-GR" sz="2400">
                <a:solidFill>
                  <a:prstClr val="black"/>
                </a:solidFill>
                <a:sym typeface="WP Greek Century" panose="05000000000000000000" pitchFamily="2" charset="2"/>
              </a:rPr>
              <a:t>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 = 1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3838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EA93A-76CE-34E6-6641-06C47385A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9DB3-14C1-B25F-6F7E-F72035D46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Homogenität</a:t>
            </a:r>
            <a:endParaRPr lang="de-DE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2213-5E17-3E89-207F-374FD541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838200"/>
            <a:ext cx="8444753" cy="54102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00B050"/>
                </a:solidFill>
              </a:rPr>
              <a:t>Massennomen</a:t>
            </a:r>
            <a:r>
              <a:rPr lang="en-US" sz="2400"/>
              <a:t> sind homogen.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FF0000"/>
                </a:solidFill>
              </a:rPr>
              <a:t>Zählnomen</a:t>
            </a:r>
            <a:r>
              <a:rPr lang="en-US" sz="2400" b="1" i="1"/>
              <a:t> </a:t>
            </a:r>
            <a:r>
              <a:rPr lang="en-US" sz="2400"/>
              <a:t>sind </a:t>
            </a:r>
            <a:r>
              <a:rPr lang="en-US" sz="2400" u="sng"/>
              <a:t>nicht</a:t>
            </a:r>
            <a:r>
              <a:rPr lang="en-US" sz="2400" i="1"/>
              <a:t> </a:t>
            </a:r>
            <a:r>
              <a:rPr lang="en-US" sz="2400"/>
              <a:t>homogen.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0066FF"/>
                </a:solidFill>
              </a:rPr>
              <a:t>Plurale</a:t>
            </a:r>
            <a:r>
              <a:rPr lang="en-US" sz="2400"/>
              <a:t> sind dagegen wieder homogen.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 sz="2400"/>
              <a:t> Die Plural NP </a:t>
            </a:r>
            <a:r>
              <a:rPr lang="en-US" sz="2400" i="1"/>
              <a:t>Äpfel</a:t>
            </a:r>
            <a:r>
              <a:rPr lang="en-US" sz="2400"/>
              <a:t> trifft auf jede </a:t>
            </a:r>
            <a:r>
              <a:rPr lang="en-US"/>
              <a:t>pluralische </a:t>
            </a:r>
            <a:r>
              <a:rPr lang="en-US" sz="2400"/>
              <a:t>Teilmenge </a:t>
            </a:r>
            <a:br>
              <a:rPr lang="en-US" sz="2400"/>
            </a:br>
            <a:r>
              <a:rPr lang="en-US" sz="2400"/>
              <a:t> (d.h. Menge mit mehr als einem Element) von Äpfeln zu.</a:t>
            </a:r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endParaRPr lang="en-US" sz="2400"/>
          </a:p>
          <a:p>
            <a:pPr>
              <a:spcBef>
                <a:spcPts val="0"/>
              </a:spcBef>
              <a:tabLst>
                <a:tab pos="747713" algn="l"/>
                <a:tab pos="1317625" algn="l"/>
              </a:tabLst>
            </a:pPr>
            <a:r>
              <a:rPr lang="en-US" sz="2400"/>
              <a:t>(1) 	Äpfel =                             , Äpfel =                   , Äpfel =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endParaRPr lang="en-US" sz="240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endParaRPr lang="en-US" sz="240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317625" algn="l"/>
              </a:tabLst>
            </a:pPr>
            <a:r>
              <a:rPr lang="en-US"/>
              <a:t> </a:t>
            </a:r>
            <a:r>
              <a:rPr lang="en-US" sz="2400">
                <a:solidFill>
                  <a:srgbClr val="00B050"/>
                </a:solidFill>
              </a:rPr>
              <a:t>Massennomen</a:t>
            </a:r>
            <a:r>
              <a:rPr lang="en-US" sz="2400"/>
              <a:t> verhalten sich also semantisch wie </a:t>
            </a:r>
            <a:r>
              <a:rPr lang="en-US" sz="2400">
                <a:solidFill>
                  <a:srgbClr val="0066FF"/>
                </a:solidFill>
              </a:rPr>
              <a:t>Plurale</a:t>
            </a:r>
            <a:r>
              <a:rPr lang="en-US" sz="2400"/>
              <a:t>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D0082-89E8-2AB8-584A-5B1264256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0A99F2-D6E8-62B0-0BA9-B7626699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 descr="Green Apple Lot · Free Stock Photo">
            <a:extLst>
              <a:ext uri="{FF2B5EF4-FFF2-40B4-BE49-F238E27FC236}">
                <a16:creationId xmlns:a16="http://schemas.microsoft.com/office/drawing/2014/main" id="{9A68A097-A7CF-98C4-28C6-DD3D28FFC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308" y="3541396"/>
            <a:ext cx="1809092" cy="1259204"/>
          </a:xfrm>
          <a:prstGeom prst="rect">
            <a:avLst/>
          </a:prstGeom>
        </p:spPr>
      </p:pic>
      <p:pic>
        <p:nvPicPr>
          <p:cNvPr id="15" name="Picture 14" descr="Green Apple Lot · Free Stock Photo">
            <a:extLst>
              <a:ext uri="{FF2B5EF4-FFF2-40B4-BE49-F238E27FC236}">
                <a16:creationId xmlns:a16="http://schemas.microsoft.com/office/drawing/2014/main" id="{47EF0946-F518-63E7-2105-1B4A566EE3A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967" r="49034" b="19455"/>
          <a:stretch/>
        </p:blipFill>
        <p:spPr>
          <a:xfrm>
            <a:off x="8153400" y="3810000"/>
            <a:ext cx="762000" cy="609600"/>
          </a:xfrm>
          <a:prstGeom prst="rect">
            <a:avLst/>
          </a:prstGeom>
        </p:spPr>
      </p:pic>
      <p:pic>
        <p:nvPicPr>
          <p:cNvPr id="16" name="Picture 15" descr="Green Apple Lot · Free Stock Photo">
            <a:extLst>
              <a:ext uri="{FF2B5EF4-FFF2-40B4-BE49-F238E27FC236}">
                <a16:creationId xmlns:a16="http://schemas.microsoft.com/office/drawing/2014/main" id="{01D66ADA-70A2-3CCD-985E-7AB57F720E2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1" t="19970"/>
          <a:stretch/>
        </p:blipFill>
        <p:spPr>
          <a:xfrm>
            <a:off x="5638800" y="3733800"/>
            <a:ext cx="1169486" cy="91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01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Koordination</a:t>
            </a:r>
            <a:endParaRPr lang="de-AT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88" y="990600"/>
            <a:ext cx="8404412" cy="506954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/>
              <a:t>Koordination</a:t>
            </a:r>
            <a:r>
              <a:rPr lang="en-US"/>
              <a:t> </a:t>
            </a:r>
            <a:r>
              <a:rPr lang="de-DE"/>
              <a:t>=</a:t>
            </a:r>
            <a:r>
              <a:rPr lang="de-DE" baseline="-25000"/>
              <a:t>Def</a:t>
            </a:r>
            <a:r>
              <a:rPr lang="en-US"/>
              <a:t> Konstruktion, in der zwei Konstituenten (XP oder X°) mit einer koordinierenden </a:t>
            </a:r>
            <a:r>
              <a:rPr lang="en-US">
                <a:solidFill>
                  <a:srgbClr val="FF0000"/>
                </a:solidFill>
              </a:rPr>
              <a:t>Partikel</a:t>
            </a:r>
            <a:r>
              <a:rPr lang="en-US"/>
              <a:t> (</a:t>
            </a:r>
            <a:r>
              <a:rPr lang="en-US" i="1"/>
              <a:t>und</a:t>
            </a:r>
            <a:r>
              <a:rPr lang="en-US"/>
              <a:t>, </a:t>
            </a:r>
            <a:r>
              <a:rPr lang="en-US" i="1"/>
              <a:t>oder, aber, sowohl – als auch, entweder - oder…</a:t>
            </a:r>
            <a:r>
              <a:rPr lang="en-US"/>
              <a:t>) verbunden werden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Alle syntaktische Kategorien können koordiniert werden: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(1)		</a:t>
            </a:r>
            <a:r>
              <a:rPr lang="de-AT" b="1" i="1"/>
              <a:t>CP-Koordination</a:t>
            </a:r>
          </a:p>
          <a:p>
            <a:pPr>
              <a:spcBef>
                <a:spcPts val="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[</a:t>
            </a:r>
            <a:r>
              <a:rPr lang="de-AT" baseline="-25000"/>
              <a:t>CP </a:t>
            </a:r>
            <a:r>
              <a:rPr lang="de-AT"/>
              <a:t>Hans lud ihn ein] </a:t>
            </a:r>
            <a:r>
              <a:rPr lang="de-AT">
                <a:solidFill>
                  <a:srgbClr val="FF0000"/>
                </a:solidFill>
              </a:rPr>
              <a:t>und</a:t>
            </a:r>
            <a:r>
              <a:rPr lang="de-AT"/>
              <a:t> [</a:t>
            </a:r>
            <a:r>
              <a:rPr lang="de-AT" baseline="-25000"/>
              <a:t>CP </a:t>
            </a:r>
            <a:r>
              <a:rPr lang="de-AT"/>
              <a:t>Maria lud ihn wieder aus].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(2)		</a:t>
            </a:r>
            <a:r>
              <a:rPr lang="de-AT" b="1" i="1"/>
              <a:t>TP-Koordination</a:t>
            </a:r>
          </a:p>
          <a:p>
            <a:pPr>
              <a:spcBef>
                <a:spcPts val="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weil [</a:t>
            </a:r>
            <a:r>
              <a:rPr lang="de-AT" baseline="-25000"/>
              <a:t>TP </a:t>
            </a:r>
            <a:r>
              <a:rPr lang="de-AT"/>
              <a:t>Hans ihn einlud] </a:t>
            </a:r>
            <a:r>
              <a:rPr lang="de-AT">
                <a:solidFill>
                  <a:srgbClr val="FF0000"/>
                </a:solidFill>
              </a:rPr>
              <a:t>und</a:t>
            </a:r>
            <a:r>
              <a:rPr lang="de-AT"/>
              <a:t> [</a:t>
            </a:r>
            <a:r>
              <a:rPr lang="de-AT" baseline="-25000"/>
              <a:t>TP </a:t>
            </a:r>
            <a:r>
              <a:rPr lang="de-AT"/>
              <a:t>Maria ihn wieder auslud]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(3)		</a:t>
            </a:r>
            <a:r>
              <a:rPr lang="de-AT" b="1" i="1"/>
              <a:t>VP-Koordination</a:t>
            </a:r>
          </a:p>
          <a:p>
            <a:pPr>
              <a:spcBef>
                <a:spcPts val="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weil Hans [</a:t>
            </a:r>
            <a:r>
              <a:rPr lang="de-AT" baseline="-25000"/>
              <a:t>VP </a:t>
            </a:r>
            <a:r>
              <a:rPr lang="de-AT"/>
              <a:t>ihn einlud] </a:t>
            </a:r>
            <a:r>
              <a:rPr lang="de-AT">
                <a:solidFill>
                  <a:srgbClr val="FF0000"/>
                </a:solidFill>
              </a:rPr>
              <a:t>und</a:t>
            </a:r>
            <a:r>
              <a:rPr lang="de-AT"/>
              <a:t> [</a:t>
            </a:r>
            <a:r>
              <a:rPr lang="de-AT" baseline="-25000"/>
              <a:t>VP </a:t>
            </a:r>
            <a:r>
              <a:rPr lang="de-AT"/>
              <a:t>ihn später wieder auslud] </a:t>
            </a:r>
          </a:p>
          <a:p>
            <a:pPr>
              <a:spcBef>
                <a:spcPts val="1200"/>
              </a:spcBef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>
                <a:sym typeface="Wingdings" panose="05000000000000000000" pitchFamily="2" charset="2"/>
              </a:rPr>
              <a:t>(</a:t>
            </a:r>
            <a:r>
              <a:rPr lang="en-US"/>
              <a:t>4)		</a:t>
            </a:r>
            <a:r>
              <a:rPr lang="en-US" b="1" i="1"/>
              <a:t>DP-Koordination I</a:t>
            </a:r>
            <a:r>
              <a:rPr lang="en-US" i="1"/>
              <a:t> </a:t>
            </a:r>
            <a:r>
              <a:rPr lang="en-US" sz="2000" i="1"/>
              <a:t>(Namen und definite DPs)</a:t>
            </a:r>
            <a:endParaRPr lang="en-US" i="1"/>
          </a:p>
          <a:p>
            <a:pPr marL="690563" indent="-690563"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 i="1"/>
              <a:t>		</a:t>
            </a:r>
            <a:r>
              <a:rPr lang="en-US"/>
              <a:t>[[</a:t>
            </a:r>
            <a:r>
              <a:rPr lang="en-US" baseline="-25000"/>
              <a:t>DP</a:t>
            </a:r>
            <a:r>
              <a:rPr lang="en-US"/>
              <a:t> Maria] </a:t>
            </a:r>
            <a:r>
              <a:rPr lang="en-US">
                <a:solidFill>
                  <a:srgbClr val="FF0000"/>
                </a:solidFill>
              </a:rPr>
              <a:t>und</a:t>
            </a:r>
            <a:r>
              <a:rPr lang="en-US"/>
              <a:t> [</a:t>
            </a:r>
            <a:r>
              <a:rPr lang="en-US" baseline="-25000"/>
              <a:t>DP</a:t>
            </a:r>
            <a:r>
              <a:rPr lang="en-US"/>
              <a:t> ihr Kind] </a:t>
            </a:r>
            <a:r>
              <a:rPr lang="en-US">
                <a:solidFill>
                  <a:srgbClr val="FF0000"/>
                </a:solidFill>
              </a:rPr>
              <a:t>und</a:t>
            </a:r>
            <a:r>
              <a:rPr lang="en-US"/>
              <a:t> [</a:t>
            </a:r>
            <a:r>
              <a:rPr lang="en-US" baseline="-25000"/>
              <a:t>DP</a:t>
            </a:r>
            <a:r>
              <a:rPr lang="en-US"/>
              <a:t> die Freunde]] lachten</a:t>
            </a:r>
            <a:endParaRPr lang="en-US" i="1"/>
          </a:p>
          <a:p>
            <a:pPr>
              <a:spcBef>
                <a:spcPts val="0"/>
              </a:spcBef>
              <a:tabLst>
                <a:tab pos="455613" algn="l"/>
                <a:tab pos="798513" algn="l"/>
                <a:tab pos="1089025" algn="l"/>
              </a:tabLst>
            </a:pP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790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8BE70-6BF6-1E81-EE9A-7E754298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Semantik der Plurale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4AFA-1629-C034-0671-BCC7AFDE0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Nicht-Boolsche Konjunktionen denotieren </a:t>
            </a:r>
            <a:r>
              <a:rPr lang="en-US">
                <a:solidFill>
                  <a:srgbClr val="0066FF"/>
                </a:solidFill>
              </a:rPr>
              <a:t>Summenindividuen:</a:t>
            </a:r>
          </a:p>
          <a:p>
            <a:pPr>
              <a:spcBef>
                <a:spcPts val="1200"/>
              </a:spcBef>
            </a:pPr>
            <a:r>
              <a:rPr lang="en-US"/>
              <a:t>(1)		Hans und Maria trafen sich</a:t>
            </a:r>
          </a:p>
          <a:p>
            <a:r>
              <a:rPr lang="en-US"/>
              <a:t>		a.	Hans und</a:t>
            </a:r>
            <a:r>
              <a:rPr lang="en-US" baseline="-25000"/>
              <a:t>NB</a:t>
            </a:r>
            <a:r>
              <a:rPr lang="en-US"/>
              <a:t> Maria 	= 	h</a:t>
            </a:r>
            <a:r>
              <a:rPr lang="en-US" sz="2400"/>
              <a:t>⊕m</a:t>
            </a:r>
          </a:p>
          <a:p>
            <a:pPr>
              <a:spcBef>
                <a:spcPts val="400"/>
              </a:spcBef>
            </a:pPr>
            <a:r>
              <a:rPr lang="en-US"/>
              <a:t>		b.	Hans und Maria trafen sich =	1 	gdw.</a:t>
            </a:r>
          </a:p>
          <a:p>
            <a:r>
              <a:rPr lang="en-US"/>
              <a:t>	 		h</a:t>
            </a:r>
            <a:r>
              <a:rPr lang="en-US" sz="2400"/>
              <a:t>⊕m </a:t>
            </a:r>
            <a:r>
              <a:rPr lang="en-US"/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{x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66FF"/>
                </a:solidFill>
              </a:rPr>
              <a:t>SUM</a:t>
            </a:r>
            <a:r>
              <a:rPr lang="en-US"/>
              <a:t>|x trafen sich}</a:t>
            </a:r>
          </a:p>
          <a:p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Auch Plurale denotieren 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:</a:t>
            </a:r>
            <a:endParaRPr lang="en-US">
              <a:solidFill>
                <a:srgbClr val="0066FF"/>
              </a:solidFill>
            </a:endParaRPr>
          </a:p>
          <a:p>
            <a:pPr>
              <a:spcBef>
                <a:spcPts val="1200"/>
              </a:spcBef>
            </a:pPr>
            <a:r>
              <a:rPr lang="en-US"/>
              <a:t>(2)		Annahme: Die Kinder sind Josef (j), Birgit (b) und Maria (m)	</a:t>
            </a:r>
          </a:p>
          <a:p>
            <a:pPr>
              <a:spcBef>
                <a:spcPts val="1200"/>
              </a:spcBef>
            </a:pPr>
            <a:r>
              <a:rPr lang="en-US"/>
              <a:t>(3)		Die Kinder trafen sich	</a:t>
            </a:r>
          </a:p>
          <a:p>
            <a:r>
              <a:rPr lang="en-US"/>
              <a:t>		a.	die Kinder 	=  		j</a:t>
            </a:r>
            <a:r>
              <a:rPr lang="en-US" sz="2400"/>
              <a:t>⊕b⊕m  </a:t>
            </a:r>
          </a:p>
          <a:p>
            <a:r>
              <a:rPr lang="en-US"/>
              <a:t>		b.	Die Kinder trafen sich =	1 		gdw.</a:t>
            </a:r>
          </a:p>
          <a:p>
            <a:r>
              <a:rPr lang="en-US"/>
              <a:t>	 		j</a:t>
            </a:r>
            <a:r>
              <a:rPr lang="en-US" sz="2400"/>
              <a:t>⊕b⊕m </a:t>
            </a:r>
            <a:r>
              <a:rPr lang="en-US"/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{x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66FF"/>
                </a:solidFill>
              </a:rPr>
              <a:t>SUM</a:t>
            </a:r>
            <a:r>
              <a:rPr lang="en-US"/>
              <a:t>|x trafen sich}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C4ECF7-294B-7B28-610B-1AC736CD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C0C71-D7A9-EF1A-0F06-6D2709BF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73058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34510-7CB0-74F3-49E3-2FC163AC6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Semantik von Zählnomen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C10B8-D938-E3FE-E957-6A77214D9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Die Extension von Zählnomen kann als </a:t>
            </a:r>
            <a:r>
              <a:rPr lang="en-US" i="1"/>
              <a:t>Hasse-Diagramm </a:t>
            </a:r>
            <a:r>
              <a:rPr lang="en-US"/>
              <a:t>dargestellt werden </a:t>
            </a:r>
            <a:r>
              <a:rPr lang="en-US" sz="2000"/>
              <a:t>(aus Krifka 2006).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Extension von </a:t>
            </a:r>
            <a:r>
              <a:rPr lang="en-US" i="1"/>
              <a:t>Frau</a:t>
            </a:r>
            <a:r>
              <a:rPr lang="en-US" i="1" baseline="-25000"/>
              <a:t>SG</a:t>
            </a:r>
            <a:r>
              <a:rPr lang="en-US" i="1"/>
              <a:t> </a:t>
            </a:r>
            <a:r>
              <a:rPr lang="en-US"/>
              <a:t>und</a:t>
            </a:r>
            <a:r>
              <a:rPr lang="en-US" i="1"/>
              <a:t> Frauen</a:t>
            </a:r>
            <a:r>
              <a:rPr lang="en-US" i="1" baseline="-25000"/>
              <a:t>PL </a:t>
            </a:r>
            <a:r>
              <a:rPr lang="en-US"/>
              <a:t>in einer Situation w könnte z.B. so aussehen:</a:t>
            </a:r>
            <a:endParaRPr lang="en-US" i="1"/>
          </a:p>
          <a:p>
            <a:endParaRPr lang="de-DE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 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 werden aus </a:t>
            </a:r>
            <a:r>
              <a:rPr lang="en-US">
                <a:solidFill>
                  <a:srgbClr val="FF0000"/>
                </a:solidFill>
              </a:rPr>
              <a:t>Atomen</a:t>
            </a:r>
            <a:r>
              <a:rPr lang="en-US"/>
              <a:t> (die unteresten Kreise im Diagramm) und anderen </a:t>
            </a:r>
            <a:r>
              <a:rPr lang="en-US">
                <a:solidFill>
                  <a:srgbClr val="0066FF"/>
                </a:solidFill>
              </a:rPr>
              <a:t>Summenindividuen </a:t>
            </a:r>
            <a:r>
              <a:rPr lang="en-US"/>
              <a:t>gebildet.</a:t>
            </a:r>
            <a:endParaRPr lang="en-US" i="1"/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256CE9-7898-5810-9CE8-50C2D0A3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C576F-BBF3-C522-475B-ECFAA0BC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41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B8DE88-8C5F-65E3-488B-1AA051F7F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488" y="2780887"/>
            <a:ext cx="7557025" cy="240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81634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79E29-626C-9EC8-F105-3F3E85414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887FE-818E-6C75-E0BC-A0A5E187D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Semantik der Massennomen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AAE42-760B-61D6-5A39-55BB4C30A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Plurale denotieren 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:</a:t>
            </a:r>
            <a:endParaRPr lang="en-US">
              <a:solidFill>
                <a:srgbClr val="0066FF"/>
              </a:solidFill>
            </a:endParaRPr>
          </a:p>
          <a:p>
            <a:pPr>
              <a:spcBef>
                <a:spcPts val="1200"/>
              </a:spcBef>
            </a:pPr>
            <a:r>
              <a:rPr lang="en-US"/>
              <a:t>(1)		die Kinder 	= 		j</a:t>
            </a:r>
            <a:r>
              <a:rPr lang="en-US" sz="2400"/>
              <a:t>⊕b⊕</a:t>
            </a:r>
            <a:r>
              <a:rPr lang="en-US"/>
              <a:t>m</a:t>
            </a:r>
            <a:endParaRPr lang="en-US" sz="240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Massennomen verhalten sich wie Plurale:</a:t>
            </a:r>
            <a:endParaRPr lang="en-US">
              <a:solidFill>
                <a:srgbClr val="0066FF"/>
              </a:solidFill>
            </a:endParaRPr>
          </a:p>
          <a:p>
            <a:pPr>
              <a:spcBef>
                <a:spcPts val="1200"/>
              </a:spcBef>
            </a:pPr>
            <a:r>
              <a:rPr lang="en-US"/>
              <a:t>(2) 		a.	Kinder</a:t>
            </a:r>
            <a:r>
              <a:rPr lang="en-US" baseline="-25000">
                <a:solidFill>
                  <a:srgbClr val="FF0000"/>
                </a:solidFill>
              </a:rPr>
              <a:t>PL</a:t>
            </a:r>
            <a:r>
              <a:rPr lang="en-US"/>
              <a:t> sind lustig</a:t>
            </a:r>
          </a:p>
          <a:p>
            <a:r>
              <a:rPr lang="en-US"/>
              <a:t>		b.	*Kind</a:t>
            </a:r>
            <a:r>
              <a:rPr lang="en-US" baseline="-25000">
                <a:solidFill>
                  <a:srgbClr val="FF0000"/>
                </a:solidFill>
              </a:rPr>
              <a:t>SG</a:t>
            </a:r>
            <a:r>
              <a:rPr lang="en-US"/>
              <a:t> ist lustig</a:t>
            </a:r>
          </a:p>
          <a:p>
            <a:r>
              <a:rPr lang="en-US"/>
              <a:t>		c.	Gold</a:t>
            </a:r>
            <a:r>
              <a:rPr lang="en-US" baseline="-25000">
                <a:solidFill>
                  <a:srgbClr val="FF0000"/>
                </a:solidFill>
              </a:rPr>
              <a:t>SG</a:t>
            </a:r>
            <a:r>
              <a:rPr lang="en-US"/>
              <a:t> glänzt</a:t>
            </a:r>
          </a:p>
          <a:p>
            <a:pPr>
              <a:spcBef>
                <a:spcPts val="1200"/>
              </a:spcBef>
            </a:pPr>
            <a:r>
              <a:rPr lang="en-US"/>
              <a:t>(3) 		a.	 ein Kind</a:t>
            </a:r>
            <a:r>
              <a:rPr lang="en-US" baseline="-25000">
                <a:solidFill>
                  <a:srgbClr val="FF0000"/>
                </a:solidFill>
              </a:rPr>
              <a:t>SG </a:t>
            </a:r>
            <a:r>
              <a:rPr lang="en-US"/>
              <a:t>/jedes Kind</a:t>
            </a:r>
            <a:r>
              <a:rPr lang="en-US" baseline="-25000">
                <a:solidFill>
                  <a:srgbClr val="FF0000"/>
                </a:solidFill>
              </a:rPr>
              <a:t>SG</a:t>
            </a:r>
            <a:endParaRPr lang="en-US"/>
          </a:p>
          <a:p>
            <a:r>
              <a:rPr lang="en-US"/>
              <a:t>		b.	*ein Gold</a:t>
            </a:r>
            <a:r>
              <a:rPr lang="en-US" baseline="-25000">
                <a:solidFill>
                  <a:srgbClr val="FF0000"/>
                </a:solidFill>
              </a:rPr>
              <a:t>SG</a:t>
            </a:r>
            <a:r>
              <a:rPr lang="en-US"/>
              <a:t>/jedes Gold</a:t>
            </a:r>
            <a:r>
              <a:rPr lang="en-US" baseline="-25000">
                <a:solidFill>
                  <a:srgbClr val="FF0000"/>
                </a:solidFill>
              </a:rPr>
              <a:t>SG</a:t>
            </a: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Auch Massennomen denotieren Summen.</a:t>
            </a:r>
            <a:endParaRPr lang="en-US">
              <a:solidFill>
                <a:srgbClr val="0066FF"/>
              </a:solidFill>
            </a:endParaRP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E578C-226C-05E2-D8B0-B23401EB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081DD-B8B7-E2C8-5A4A-F2C02F32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130920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484B-C05A-90E5-7D8E-7B9A9CA68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Semantik der Massennomen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2CFCD-8ED9-2B64-42ED-E371FFD2B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Auch die Extension von Massennomen kann als Hasse-Diagramm dargestellt werden.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Im Gegensatz zu Pluralen hat die Extension von Massennomen aber keine </a:t>
            </a:r>
            <a:r>
              <a:rPr lang="en-US">
                <a:solidFill>
                  <a:srgbClr val="FF0000"/>
                </a:solidFill>
              </a:rPr>
              <a:t>Atome</a:t>
            </a:r>
            <a:r>
              <a:rPr lang="en-US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Extension von Gold: jeder Teil der Extension von </a:t>
            </a:r>
            <a:r>
              <a:rPr lang="en-US" i="1"/>
              <a:t>Gold</a:t>
            </a:r>
            <a:r>
              <a:rPr lang="en-US"/>
              <a:t> besteht wiederum aus Gold.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>
              <a:solidFill>
                <a:srgbClr val="FF0000"/>
              </a:solidFill>
            </a:endParaRPr>
          </a:p>
          <a:p>
            <a:pPr lvl="2" indent="0">
              <a:spcBef>
                <a:spcPts val="1200"/>
              </a:spcBef>
              <a:buNone/>
            </a:pPr>
            <a:r>
              <a:rPr lang="en-US"/>
              <a:t>          ..……       …….      ……..       ………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EBD68-1527-9CD8-8EE7-326F65F73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3DD95-D2D1-320D-CFBE-7FED497A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43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869D74-3BBE-1C41-A79F-E2F544834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65" y="3741904"/>
            <a:ext cx="4261235" cy="204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0590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9CE87-7B6A-E293-F520-E1EC89415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CA00C-BE5C-6B60-F5A1-15C9B49F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Semantik der Massennomen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0A981-A278-F979-280D-A10282B28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Die Extension von Massennomen hat keine </a:t>
            </a:r>
            <a:r>
              <a:rPr lang="en-US">
                <a:solidFill>
                  <a:srgbClr val="FF0000"/>
                </a:solidFill>
              </a:rPr>
              <a:t>Atome</a:t>
            </a:r>
            <a:r>
              <a:rPr lang="en-US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Daher können Massennomen </a:t>
            </a:r>
            <a:r>
              <a:rPr lang="en-US" b="1"/>
              <a:t>nicht gezählt werden</a:t>
            </a:r>
            <a:r>
              <a:rPr lang="en-US"/>
              <a:t>!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Plurale (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)</a:t>
            </a:r>
            <a:r>
              <a:rPr lang="en-US">
                <a:solidFill>
                  <a:srgbClr val="0066FF"/>
                </a:solidFill>
              </a:rPr>
              <a:t> werden a</a:t>
            </a:r>
            <a:r>
              <a:rPr lang="en-US"/>
              <a:t>us </a:t>
            </a:r>
            <a:r>
              <a:rPr lang="en-US">
                <a:solidFill>
                  <a:srgbClr val="FF0000"/>
                </a:solidFill>
              </a:rPr>
              <a:t>Atomen</a:t>
            </a:r>
            <a:r>
              <a:rPr lang="en-US"/>
              <a:t> und anderen </a:t>
            </a:r>
            <a:r>
              <a:rPr lang="en-US">
                <a:solidFill>
                  <a:srgbClr val="0066FF"/>
                </a:solidFill>
              </a:rPr>
              <a:t>Summenindividuen </a:t>
            </a:r>
            <a:r>
              <a:rPr lang="en-US"/>
              <a:t>gebildet. </a:t>
            </a:r>
            <a:endParaRPr lang="en-US" i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Massennomen haben keine </a:t>
            </a:r>
            <a:r>
              <a:rPr lang="en-US">
                <a:solidFill>
                  <a:srgbClr val="FF0000"/>
                </a:solidFill>
              </a:rPr>
              <a:t>Atome</a:t>
            </a:r>
            <a:r>
              <a:rPr lang="en-US"/>
              <a:t>. Daher können sie nicht pluraliert werden Gold.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Zusätzliche Annahme: die semantische Regel der Pluralisierung ist so definiert, dass sie nur dann angewendet werden kann, wenn die Grundbedeutung Atome enthält.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Denotation von Massennomen enthält keine Atome, und </a:t>
            </a:r>
            <a:r>
              <a:rPr lang="en-US" b="1"/>
              <a:t>können daher nicht pluralisiert werden.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CB64A7-E8B2-1E24-B427-DEE1604FA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E389B0-FBF6-9881-4C0A-79F6F55F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18046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9CB47-086B-0C13-9DBC-FC77C1B81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900A6-AB6B-A165-E571-4E9ECCCCB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69E01-2CDB-70F0-B7D5-15B58542A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Plurale bestehen aus </a:t>
            </a:r>
            <a:r>
              <a:rPr lang="en-US">
                <a:solidFill>
                  <a:srgbClr val="FF0000"/>
                </a:solidFill>
              </a:rPr>
              <a:t>Atomen</a:t>
            </a:r>
            <a:r>
              <a:rPr lang="en-US"/>
              <a:t> und 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Eine rekursive Definition der Pluralregel:</a:t>
            </a:r>
            <a:endParaRPr lang="en-US" i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In Worten: </a:t>
            </a:r>
          </a:p>
          <a:p>
            <a:pPr>
              <a:spcBef>
                <a:spcPts val="600"/>
              </a:spcBef>
            </a:pPr>
            <a:r>
              <a:rPr lang="en-US"/>
              <a:t>	a.	Wenn x in der Denotation der (Singular) NP ist, dann ist x 		auch Teil der Pluraldenotation dieser NP.</a:t>
            </a:r>
          </a:p>
          <a:p>
            <a:pPr>
              <a:spcBef>
                <a:spcPts val="600"/>
              </a:spcBef>
            </a:pPr>
            <a:r>
              <a:rPr lang="en-US"/>
              <a:t> 	b.	Alle </a:t>
            </a:r>
            <a:r>
              <a:rPr lang="en-US">
                <a:solidFill>
                  <a:srgbClr val="0066FF"/>
                </a:solidFill>
              </a:rPr>
              <a:t>Summenindividuen</a:t>
            </a:r>
            <a:r>
              <a:rPr lang="en-US"/>
              <a:t>, die aus zwei Teilen der Plural-		denotation gebildet werden können, sind auch Teil der 		Pluraldenotation dieser NP.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08E33-C019-F831-96DE-99386F30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0B176-41CE-2E42-C4CD-7C48DAC1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45</a:t>
            </a:fld>
            <a:endParaRPr lang="de-DE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CACA4E9-88AE-B166-11A9-0DA123F07853}"/>
              </a:ext>
            </a:extLst>
          </p:cNvPr>
          <p:cNvSpPr/>
          <p:nvPr/>
        </p:nvSpPr>
        <p:spPr>
          <a:xfrm>
            <a:off x="685800" y="2057400"/>
            <a:ext cx="7758545" cy="1850152"/>
          </a:xfrm>
          <a:prstGeom prst="roundRect">
            <a:avLst/>
          </a:prstGeom>
          <a:solidFill>
            <a:srgbClr val="00B0F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jede NP gilt: </a:t>
            </a:r>
          </a:p>
          <a:p>
            <a:pPr lvl="0">
              <a:spcBef>
                <a:spcPts val="4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a.	Wenn x ein </a:t>
            </a:r>
            <a:r>
              <a:rPr lang="en-US" sz="2400">
                <a:solidFill>
                  <a:srgbClr val="FF0000"/>
                </a:solidFill>
                <a:sym typeface="WP MathA" panose="05010101010101010101" pitchFamily="2" charset="2"/>
              </a:rPr>
              <a:t>ATOM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ist und x ∊ NP, dann ist x ∊ NP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PL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</a:t>
            </a:r>
          </a:p>
          <a:p>
            <a:pPr lvl="0">
              <a:spcBef>
                <a:spcPts val="4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b.	Für alle x und y, sodass x ∊ NP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PL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und y ∊ NP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PL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gilt: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	x⊕y ∊ NP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PL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</a:t>
            </a:r>
          </a:p>
        </p:txBody>
      </p:sp>
    </p:spTree>
    <p:extLst>
      <p:ext uri="{BB962C8B-B14F-4D97-AF65-F5344CB8AC3E}">
        <p14:creationId xmlns:p14="http://schemas.microsoft.com/office/powerpoint/2010/main" val="18101793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7106B-A6A1-1F34-312C-599EF902F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47481-A896-6E3C-C884-A83E16EBA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FB087-724E-1B76-1796-9EBA41203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/>
              <a:t>(1)		Für jede NP gilt: </a:t>
            </a:r>
          </a:p>
          <a:p>
            <a:pPr>
              <a:spcBef>
                <a:spcPts val="400"/>
              </a:spcBef>
            </a:pPr>
            <a:r>
              <a:rPr lang="en-US"/>
              <a:t>		a.	Wenn x ein </a:t>
            </a:r>
            <a:r>
              <a:rPr lang="en-US">
                <a:solidFill>
                  <a:srgbClr val="FF0000"/>
                </a:solidFill>
              </a:rPr>
              <a:t>ATOM </a:t>
            </a:r>
            <a:r>
              <a:rPr lang="en-US"/>
              <a:t>ist und x ∊ NP, dann ist x ∊ NP</a:t>
            </a:r>
            <a:r>
              <a:rPr lang="en-US" baseline="-25000"/>
              <a:t>PL</a:t>
            </a:r>
            <a:r>
              <a:rPr lang="en-US"/>
              <a:t></a:t>
            </a:r>
          </a:p>
          <a:p>
            <a:pPr>
              <a:spcBef>
                <a:spcPts val="400"/>
              </a:spcBef>
            </a:pPr>
            <a:r>
              <a:rPr lang="en-US"/>
              <a:t>		b.	Für alle x und y, sodass x ∊ NP</a:t>
            </a:r>
            <a:r>
              <a:rPr lang="en-US" baseline="-25000"/>
              <a:t>PL</a:t>
            </a:r>
            <a:r>
              <a:rPr lang="en-US"/>
              <a:t> und y ∊ NP</a:t>
            </a:r>
            <a:r>
              <a:rPr lang="en-US" baseline="-25000"/>
              <a:t>PL</a:t>
            </a:r>
            <a:r>
              <a:rPr lang="en-US"/>
              <a:t> gilt:</a:t>
            </a:r>
            <a:br>
              <a:rPr lang="en-US"/>
            </a:br>
            <a:r>
              <a:rPr lang="en-US"/>
              <a:t>			</a:t>
            </a:r>
            <a:r>
              <a:rPr lang="en-US">
                <a:solidFill>
                  <a:srgbClr val="0066FF"/>
                </a:solidFill>
              </a:rPr>
              <a:t>x</a:t>
            </a:r>
            <a:r>
              <a:rPr lang="en-US" sz="2400">
                <a:solidFill>
                  <a:srgbClr val="0066FF"/>
                </a:solidFill>
              </a:rPr>
              <a:t>⊕y</a:t>
            </a:r>
            <a:r>
              <a:rPr lang="en-US"/>
              <a:t> ∊ NP</a:t>
            </a:r>
            <a:r>
              <a:rPr lang="en-US" baseline="-25000"/>
              <a:t>PL</a:t>
            </a:r>
            <a:r>
              <a:rPr lang="en-US"/>
              <a:t>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NP</a:t>
            </a:r>
            <a:r>
              <a:rPr lang="en-US" baseline="-25000"/>
              <a:t>PL</a:t>
            </a:r>
            <a:r>
              <a:rPr lang="en-US"/>
              <a:t> enthält alle </a:t>
            </a:r>
            <a:r>
              <a:rPr lang="en-US">
                <a:solidFill>
                  <a:srgbClr val="FF0000"/>
                </a:solidFill>
              </a:rPr>
              <a:t>Atome</a:t>
            </a:r>
            <a:r>
              <a:rPr lang="en-US"/>
              <a:t> der Singulardenotation und alle </a:t>
            </a:r>
            <a:r>
              <a:rPr lang="en-US">
                <a:solidFill>
                  <a:srgbClr val="0066FF"/>
                </a:solidFill>
              </a:rPr>
              <a:t>Summenindividuen, </a:t>
            </a:r>
            <a:r>
              <a:rPr lang="en-US"/>
              <a:t>die Teil der Pluraldenotation dieser NP sind.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Beispielderivation: </a:t>
            </a:r>
            <a:endParaRPr lang="en-US">
              <a:solidFill>
                <a:srgbClr val="0066FF"/>
              </a:solidFill>
            </a:endParaRP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r>
              <a:rPr lang="en-US"/>
              <a:t>(2)		Kind	= 	{j, b, </a:t>
            </a:r>
            <a:r>
              <a:rPr lang="en-US" sz="2400"/>
              <a:t>m</a:t>
            </a:r>
            <a:r>
              <a:rPr lang="en-US"/>
              <a:t>}</a:t>
            </a: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r>
              <a:rPr lang="en-US"/>
              <a:t>(3)		Kinder</a:t>
            </a:r>
            <a:r>
              <a:rPr lang="en-US" baseline="-25000"/>
              <a:t>PL</a:t>
            </a:r>
            <a:r>
              <a:rPr lang="en-US"/>
              <a:t>	=  	{j, b, m</a:t>
            </a:r>
            <a:r>
              <a:rPr lang="en-US" sz="2400"/>
              <a:t>,   j⊕b, j⊕m, b⊕m, j⊕b⊕m} </a:t>
            </a:r>
            <a:r>
              <a:rPr lang="en-US"/>
              <a:t>						</a:t>
            </a:r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r>
              <a:rPr lang="en-US" i="1"/>
              <a:t>				  folgt aus (1)a	    folgt aus (1)b</a:t>
            </a: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endParaRPr lang="en-US"/>
          </a:p>
          <a:p>
            <a:pPr marL="108585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108585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>
              <a:spcBef>
                <a:spcPts val="1200"/>
              </a:spcBef>
            </a:pPr>
            <a:endParaRPr lang="en-US"/>
          </a:p>
          <a:p>
            <a:pPr>
              <a:spcBef>
                <a:spcPts val="1200"/>
              </a:spcBef>
            </a:pPr>
            <a:r>
              <a:rPr lang="en-US"/>
              <a:t>(1)		PLURAL(</a:t>
            </a:r>
            <a:r>
              <a:rPr lang="el-GR"/>
              <a:t>α</a:t>
            </a:r>
            <a:r>
              <a:rPr lang="en-US"/>
              <a:t>)	=  {x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66FF"/>
                </a:solidFill>
              </a:rPr>
              <a:t>SUM</a:t>
            </a:r>
            <a:r>
              <a:rPr lang="en-US"/>
              <a:t>|</a:t>
            </a:r>
            <a:r>
              <a:rPr lang="el-GR"/>
              <a:t>α</a:t>
            </a:r>
            <a:r>
              <a:rPr lang="en-US"/>
              <a:t> 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∊ </a:t>
            </a:r>
            <a:r>
              <a:rPr lang="en-US">
                <a:solidFill>
                  <a:srgbClr val="FF0000"/>
                </a:solidFill>
              </a:rPr>
              <a:t>ATOM</a:t>
            </a:r>
            <a:r>
              <a:rPr lang="en-US"/>
              <a:t>}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>
              <a:solidFill>
                <a:srgbClr val="FF0000"/>
              </a:solidFill>
            </a:endParaRPr>
          </a:p>
          <a:p>
            <a:pPr lvl="2" indent="0">
              <a:spcBef>
                <a:spcPts val="1200"/>
              </a:spcBef>
              <a:buNone/>
            </a:pPr>
            <a:r>
              <a:rPr lang="en-US"/>
              <a:t>          ..……       …….      ……..       ………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0095B3-1413-2E1F-37A8-7B4EB5A6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0FEC8-797C-C519-04F6-5AE40388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46</a:t>
            </a:fld>
            <a:endParaRPr lang="de-D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5E5ED77-07B4-35AE-6ABA-A117BB0F9019}"/>
              </a:ext>
            </a:extLst>
          </p:cNvPr>
          <p:cNvGrpSpPr/>
          <p:nvPr/>
        </p:nvGrpSpPr>
        <p:grpSpPr>
          <a:xfrm>
            <a:off x="3505200" y="5475694"/>
            <a:ext cx="4419600" cy="239306"/>
            <a:chOff x="3505200" y="4572000"/>
            <a:chExt cx="4419600" cy="239306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A7B17251-0B76-9110-354B-0B541E8F6381}"/>
                </a:ext>
              </a:extLst>
            </p:cNvPr>
            <p:cNvSpPr/>
            <p:nvPr/>
          </p:nvSpPr>
          <p:spPr>
            <a:xfrm rot="16200000">
              <a:off x="6054464" y="2940970"/>
              <a:ext cx="239305" cy="3501367"/>
            </a:xfrm>
            <a:prstGeom prst="leftBrace">
              <a:avLst>
                <a:gd name="adj1" fmla="val 34261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Left Brace 6">
              <a:extLst>
                <a:ext uri="{FF2B5EF4-FFF2-40B4-BE49-F238E27FC236}">
                  <a16:creationId xmlns:a16="http://schemas.microsoft.com/office/drawing/2014/main" id="{ADD5B74B-CFF8-56BB-918E-77166D0BBB5D}"/>
                </a:ext>
              </a:extLst>
            </p:cNvPr>
            <p:cNvSpPr/>
            <p:nvPr/>
          </p:nvSpPr>
          <p:spPr>
            <a:xfrm rot="16200000">
              <a:off x="3804647" y="4272553"/>
              <a:ext cx="239305" cy="838200"/>
            </a:xfrm>
            <a:prstGeom prst="leftBrace">
              <a:avLst>
                <a:gd name="adj1" fmla="val 34261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2729033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4D190-33AB-1C8F-3869-C85B5BB96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4172-A5CA-6363-D773-FBD207C5A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Atome und Summen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AD3EC-D26A-3DEE-BFF0-0683DA425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57800"/>
          </a:xfrm>
        </p:spPr>
        <p:txBody>
          <a:bodyPr/>
          <a:lstStyle/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r>
              <a:rPr lang="en-US"/>
              <a:t>(1)		Kind	= 	{j, b, m}</a:t>
            </a: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r>
              <a:rPr lang="en-US"/>
              <a:t>(2)		Kinder</a:t>
            </a:r>
            <a:r>
              <a:rPr lang="en-US" baseline="-25000"/>
              <a:t>PL</a:t>
            </a:r>
            <a:r>
              <a:rPr lang="en-US"/>
              <a:t>	=  	{j, b, m, j⊕b, j⊕m, b⊕m, j⊕b⊕m}</a:t>
            </a:r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endParaRPr lang="de-DE"/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r>
              <a:rPr lang="de-DE"/>
              <a:t>(3)		Hasse-Diagramm</a:t>
            </a:r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endParaRPr lang="de-DE"/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endParaRPr lang="de-DE"/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endParaRPr lang="de-DE"/>
          </a:p>
          <a:p>
            <a:pPr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338388" algn="l"/>
                <a:tab pos="2859088" algn="l"/>
              </a:tabLst>
            </a:pP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Die Pluraldenotation besteht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en-US" sz="2400"/>
              <a:t>aus </a:t>
            </a:r>
            <a:r>
              <a:rPr lang="en-US" sz="2400">
                <a:solidFill>
                  <a:srgbClr val="FF0000"/>
                </a:solidFill>
              </a:rPr>
              <a:t>atomaren Individuen </a:t>
            </a:r>
            <a:r>
              <a:rPr lang="en-US"/>
              <a:t>(</a:t>
            </a:r>
            <a:r>
              <a:rPr lang="en-US" sz="2400"/>
              <a:t>j, b, m) </a:t>
            </a:r>
            <a:r>
              <a:rPr lang="en-US" sz="2400" b="1"/>
              <a:t>und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en-US" sz="2400"/>
              <a:t>aus allen </a:t>
            </a:r>
            <a:r>
              <a:rPr lang="en-US" sz="2400">
                <a:solidFill>
                  <a:srgbClr val="0066FF"/>
                </a:solidFill>
              </a:rPr>
              <a:t>Summenindividuen</a:t>
            </a:r>
            <a:r>
              <a:rPr lang="en-US" sz="2000"/>
              <a:t> </a:t>
            </a:r>
            <a:r>
              <a:rPr lang="en-US" sz="2400"/>
              <a:t>(j⊕b, j⊕m, b⊕m, j⊕b⊕m)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3CC6F-3670-8C0A-9E88-97A7FEE0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6E22A9-AEF2-7214-8A40-6F2A6654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47</a:t>
            </a:fld>
            <a:endParaRPr lang="de-DE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6063F0-FB8C-A4AE-93F8-C5A07E682549}"/>
              </a:ext>
            </a:extLst>
          </p:cNvPr>
          <p:cNvGrpSpPr/>
          <p:nvPr/>
        </p:nvGrpSpPr>
        <p:grpSpPr>
          <a:xfrm>
            <a:off x="457201" y="2590800"/>
            <a:ext cx="8458199" cy="2119311"/>
            <a:chOff x="609601" y="1524000"/>
            <a:chExt cx="8534399" cy="2119311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82835756-A304-3601-E450-BF11ADD4EA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r="29361"/>
            <a:stretch/>
          </p:blipFill>
          <p:spPr bwMode="auto">
            <a:xfrm>
              <a:off x="609601" y="1524000"/>
              <a:ext cx="6019800" cy="2119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BD7C52-3F80-7E07-8557-35F5B403AB75}"/>
                </a:ext>
              </a:extLst>
            </p:cNvPr>
            <p:cNvSpPr txBox="1"/>
            <p:nvPr/>
          </p:nvSpPr>
          <p:spPr>
            <a:xfrm>
              <a:off x="6563225" y="3124200"/>
              <a:ext cx="2580775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>
                  <a:solidFill>
                    <a:srgbClr val="FF0000"/>
                  </a:solidFill>
                </a:rPr>
                <a:t>Atomare Individuen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F48BE95-1A85-1361-8F4A-2972F7FAA686}"/>
                </a:ext>
              </a:extLst>
            </p:cNvPr>
            <p:cNvSpPr txBox="1"/>
            <p:nvPr/>
          </p:nvSpPr>
          <p:spPr>
            <a:xfrm>
              <a:off x="6553200" y="2133600"/>
              <a:ext cx="2580775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>
                  <a:solidFill>
                    <a:srgbClr val="0066FF"/>
                  </a:solidFill>
                </a:rPr>
                <a:t>Summenindividuen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0236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0A7FD-A097-CFC5-4D27-4324E586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Gruppen/Kollektivnomen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2F461-005A-E07E-FD0C-7A6BAC981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b="1"/>
              <a:t>Gruppennomen/Kollektivnomen </a:t>
            </a:r>
            <a:r>
              <a:rPr lang="en-US" sz="2400"/>
              <a:t>=</a:t>
            </a:r>
            <a:r>
              <a:rPr lang="en-US" sz="2400" baseline="-25000"/>
              <a:t>Def</a:t>
            </a:r>
            <a:r>
              <a:rPr lang="en-US" sz="2400"/>
              <a:t> Nomen, die sich semantisch wie </a:t>
            </a:r>
            <a:r>
              <a:rPr lang="en-US" sz="2400">
                <a:solidFill>
                  <a:srgbClr val="FF0000"/>
                </a:solidFill>
              </a:rPr>
              <a:t>Plurale</a:t>
            </a:r>
            <a:r>
              <a:rPr lang="en-US" sz="2400"/>
              <a:t> verhalten, aber morphologisch </a:t>
            </a:r>
            <a:r>
              <a:rPr lang="en-US" sz="2400">
                <a:solidFill>
                  <a:srgbClr val="00B050"/>
                </a:solidFill>
              </a:rPr>
              <a:t>Singular</a:t>
            </a:r>
            <a:r>
              <a:rPr lang="en-US" sz="2400"/>
              <a:t> markiert sind.</a:t>
            </a:r>
          </a:p>
          <a:p>
            <a:pPr>
              <a:spcBef>
                <a:spcPts val="2000"/>
              </a:spcBef>
            </a:pPr>
            <a:r>
              <a:rPr lang="en-US" sz="2400"/>
              <a:t>(1)		Gruppe, Familie, Team, Ehepaar, Komitee, Orchester, 			Menge, Mannschaft, Klasse, Herde, Rudel, Polizei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/>
              <a:t>Syntaktisch verhalten sich Guppennomen wie </a:t>
            </a:r>
            <a:r>
              <a:rPr lang="en-US" sz="2400">
                <a:solidFill>
                  <a:srgbClr val="00B050"/>
                </a:solidFill>
              </a:rPr>
              <a:t>Singular</a:t>
            </a:r>
            <a:r>
              <a:rPr lang="en-US"/>
              <a:t>-</a:t>
            </a:r>
            <a:r>
              <a:rPr lang="en-US" sz="2400"/>
              <a:t>DPs: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/>
              <a:t>Guppennomen kongruieren im </a:t>
            </a:r>
            <a:r>
              <a:rPr lang="en-US" sz="2400">
                <a:solidFill>
                  <a:srgbClr val="00B050"/>
                </a:solidFill>
              </a:rPr>
              <a:t>Singular</a:t>
            </a:r>
            <a:r>
              <a:rPr lang="en-US" sz="2400"/>
              <a:t>:</a:t>
            </a:r>
          </a:p>
          <a:p>
            <a:pPr>
              <a:spcBef>
                <a:spcPts val="1200"/>
              </a:spcBef>
            </a:pPr>
            <a:r>
              <a:rPr lang="en-US" sz="2400"/>
              <a:t>(2) 		a.	Die Gruppe</a:t>
            </a:r>
            <a:r>
              <a:rPr lang="en-US" sz="2400" baseline="-25000">
                <a:solidFill>
                  <a:srgbClr val="00B050"/>
                </a:solidFill>
              </a:rPr>
              <a:t>SG</a:t>
            </a:r>
            <a:r>
              <a:rPr lang="en-US" sz="2400"/>
              <a:t> </a:t>
            </a:r>
            <a:r>
              <a:rPr lang="en-US" sz="2400">
                <a:solidFill>
                  <a:srgbClr val="00B050"/>
                </a:solidFill>
              </a:rPr>
              <a:t>ist</a:t>
            </a:r>
            <a:r>
              <a:rPr lang="en-US" sz="2400"/>
              <a:t>/*</a:t>
            </a:r>
            <a:r>
              <a:rPr lang="en-US" sz="2400">
                <a:solidFill>
                  <a:srgbClr val="FF0000"/>
                </a:solidFill>
              </a:rPr>
              <a:t>sind</a:t>
            </a:r>
            <a:r>
              <a:rPr lang="en-US" sz="2400"/>
              <a:t> angekommen</a:t>
            </a:r>
          </a:p>
          <a:p>
            <a:r>
              <a:rPr lang="en-US" sz="2400"/>
              <a:t>		b.	ein gut-</a:t>
            </a:r>
            <a:r>
              <a:rPr lang="en-US" sz="2400">
                <a:solidFill>
                  <a:srgbClr val="00B050"/>
                </a:solidFill>
              </a:rPr>
              <a:t>es </a:t>
            </a:r>
            <a:r>
              <a:rPr lang="en-US" sz="2400"/>
              <a:t>Komitee</a:t>
            </a:r>
            <a:r>
              <a:rPr lang="en-US" sz="2400" baseline="-25000">
                <a:solidFill>
                  <a:srgbClr val="00B050"/>
                </a:solidFill>
              </a:rPr>
              <a:t>SG</a:t>
            </a:r>
            <a:r>
              <a:rPr lang="en-US" sz="2400"/>
              <a:t>    (vgl. gut-</a:t>
            </a:r>
            <a:r>
              <a:rPr lang="en-US" sz="2400">
                <a:solidFill>
                  <a:srgbClr val="FF0000"/>
                </a:solidFill>
              </a:rPr>
              <a:t>e</a:t>
            </a:r>
            <a:r>
              <a:rPr lang="en-US" sz="2400"/>
              <a:t> Ideen</a:t>
            </a:r>
            <a:r>
              <a:rPr lang="en-US" sz="2400" baseline="-25000">
                <a:solidFill>
                  <a:srgbClr val="FF0000"/>
                </a:solidFill>
              </a:rPr>
              <a:t>PL</a:t>
            </a:r>
            <a:r>
              <a:rPr lang="en-US" sz="2400"/>
              <a:t>)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085850" lvl="1" indent="-342900">
              <a:spcBef>
                <a:spcPts val="2000"/>
              </a:spcBef>
              <a:buFont typeface="Courier New" panose="02070309020205020404" pitchFamily="49" charset="0"/>
              <a:buChar char="o"/>
            </a:pPr>
            <a:r>
              <a:rPr lang="en-US" sz="2400"/>
              <a:t>Dies ist nicht universal, vgl. z.B. Britisches Englisch:</a:t>
            </a:r>
          </a:p>
          <a:p>
            <a:pPr>
              <a:spcBef>
                <a:spcPts val="1200"/>
              </a:spcBef>
            </a:pPr>
            <a:r>
              <a:rPr lang="en-US" sz="2400"/>
              <a:t>(3)		a.	The band/the team </a:t>
            </a:r>
            <a:r>
              <a:rPr lang="en-US" sz="2400">
                <a:solidFill>
                  <a:srgbClr val="FF0000"/>
                </a:solidFill>
              </a:rPr>
              <a:t>were</a:t>
            </a:r>
            <a:r>
              <a:rPr lang="en-US" sz="2400"/>
              <a:t> on tour</a:t>
            </a:r>
          </a:p>
          <a:p>
            <a:r>
              <a:rPr lang="en-US" sz="2400"/>
              <a:t>		b.	The police </a:t>
            </a:r>
            <a:r>
              <a:rPr lang="en-US" sz="2400">
                <a:solidFill>
                  <a:srgbClr val="FF0000"/>
                </a:solidFill>
              </a:rPr>
              <a:t>have</a:t>
            </a:r>
            <a:r>
              <a:rPr lang="en-US" sz="2400"/>
              <a:t> found the suspect</a:t>
            </a:r>
          </a:p>
          <a:p>
            <a:pPr>
              <a:spcBef>
                <a:spcPts val="1200"/>
              </a:spcBef>
            </a:pPr>
            <a:endParaRPr lang="en-US" sz="2400"/>
          </a:p>
          <a:p>
            <a:pPr>
              <a:spcBef>
                <a:spcPts val="1200"/>
              </a:spcBef>
            </a:pPr>
            <a:endParaRPr lang="en-US" sz="2400"/>
          </a:p>
          <a:p>
            <a:pPr>
              <a:spcBef>
                <a:spcPts val="1200"/>
              </a:spcBef>
            </a:pPr>
            <a:endParaRPr lang="de-DE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EDAE4F-6873-926C-00E4-C0CE9F974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024E2-3CF4-5EBF-1E07-2105F212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1634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79AD2-20F0-9EE4-3B3A-8CC6C8E17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C76DC-2289-4E66-CBEE-6E367CBC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Gruppen/Kollektivnomen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F369B-F3ED-4C63-B2CB-843F9C19D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(1)		Gruppe, Familie, Team, Orchester, Menge, 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 sz="2400"/>
              <a:t>Syntaktisch verhalten sich Guppennomen wie </a:t>
            </a:r>
            <a:r>
              <a:rPr lang="en-US" sz="2400">
                <a:solidFill>
                  <a:srgbClr val="00B050"/>
                </a:solidFill>
              </a:rPr>
              <a:t>Singular</a:t>
            </a:r>
            <a:r>
              <a:rPr lang="en-US"/>
              <a:t>-</a:t>
            </a:r>
            <a:r>
              <a:rPr lang="en-US" sz="2400"/>
              <a:t>DPs: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 sz="2400"/>
              <a:t>Semantisch verhalten sich Guppennomen wie </a:t>
            </a:r>
            <a:r>
              <a:rPr lang="en-US" sz="2400">
                <a:solidFill>
                  <a:srgbClr val="FF0000"/>
                </a:solidFill>
              </a:rPr>
              <a:t>Plurale</a:t>
            </a:r>
            <a:r>
              <a:rPr lang="en-US" sz="2400"/>
              <a:t>.</a:t>
            </a:r>
          </a:p>
          <a:p>
            <a:pPr>
              <a:spcBef>
                <a:spcPts val="1200"/>
              </a:spcBef>
            </a:pPr>
            <a:r>
              <a:rPr lang="en-US" sz="2400"/>
              <a:t>(2) 		a.	*Maria arbeitete zusammen</a:t>
            </a:r>
          </a:p>
          <a:p>
            <a:pPr>
              <a:spcBef>
                <a:spcPts val="400"/>
              </a:spcBef>
            </a:pPr>
            <a:r>
              <a:rPr lang="en-US" sz="2400"/>
              <a:t> 		b.	  Maria, Hans und Peter arbeiteten zusammen</a:t>
            </a:r>
          </a:p>
          <a:p>
            <a:pPr>
              <a:spcBef>
                <a:spcPts val="400"/>
              </a:spcBef>
            </a:pPr>
            <a:r>
              <a:rPr lang="en-US" sz="2400"/>
              <a:t> 		c.	  Die Freunde arbeiteten zusammen</a:t>
            </a:r>
          </a:p>
          <a:p>
            <a:pPr>
              <a:spcBef>
                <a:spcPts val="400"/>
              </a:spcBef>
            </a:pPr>
            <a:r>
              <a:rPr lang="en-US" sz="2400"/>
              <a:t>		d.	  Die Gruppe/das Team arbeiteten zusammen</a:t>
            </a:r>
          </a:p>
          <a:p>
            <a:pPr>
              <a:spcBef>
                <a:spcPts val="2000"/>
              </a:spcBef>
            </a:pPr>
            <a:r>
              <a:rPr lang="en-US" sz="2400"/>
              <a:t>(3) 		a.	*Maria versammelte sich</a:t>
            </a:r>
          </a:p>
          <a:p>
            <a:pPr>
              <a:spcBef>
                <a:spcPts val="400"/>
              </a:spcBef>
            </a:pPr>
            <a:r>
              <a:rPr lang="en-US" sz="2400"/>
              <a:t> 		b.	  Maria, Hans und Peter versammelten sich</a:t>
            </a:r>
          </a:p>
          <a:p>
            <a:pPr>
              <a:spcBef>
                <a:spcPts val="400"/>
              </a:spcBef>
            </a:pPr>
            <a:r>
              <a:rPr lang="en-US" sz="2400"/>
              <a:t> 		c.	  Die Freunde versammelten sich</a:t>
            </a:r>
          </a:p>
          <a:p>
            <a:pPr>
              <a:spcBef>
                <a:spcPts val="400"/>
              </a:spcBef>
            </a:pPr>
            <a:r>
              <a:rPr lang="en-US" sz="2400"/>
              <a:t>		d.	  Die Gruppe/das Orchester versammelte sich</a:t>
            </a:r>
          </a:p>
          <a:p>
            <a:pPr>
              <a:spcBef>
                <a:spcPts val="400"/>
              </a:spcBef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endParaRPr lang="de-DE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6953C-F708-36EA-46CF-81EC4A42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A1ABA-BEE4-B1FF-8274-B2F49151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22527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F360E-1CB7-5074-27F1-C6B302535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Koordination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C5516-96F4-377C-2ADE-222E3B91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0563" indent="-69056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/>
              <a:t>Alle Kategorien können koordiniert werden</a:t>
            </a:r>
          </a:p>
          <a:p>
            <a:pPr marL="690563" indent="-690563">
              <a:spcBef>
                <a:spcPts val="1200"/>
              </a:spcBef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/>
              <a:t>(1)		</a:t>
            </a:r>
            <a:r>
              <a:rPr lang="en-US" b="1" i="1"/>
              <a:t>V°-Koordination</a:t>
            </a:r>
          </a:p>
          <a:p>
            <a:pPr marL="690563" indent="-690563"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 i="1"/>
              <a:t>		</a:t>
            </a:r>
            <a:r>
              <a:rPr lang="en-US"/>
              <a:t>Sie werden [[</a:t>
            </a:r>
            <a:r>
              <a:rPr lang="en-US" baseline="-25000"/>
              <a:t>V°</a:t>
            </a:r>
            <a:r>
              <a:rPr lang="en-US"/>
              <a:t> lachen] </a:t>
            </a:r>
            <a:r>
              <a:rPr lang="en-US">
                <a:solidFill>
                  <a:srgbClr val="FF0000"/>
                </a:solidFill>
              </a:rPr>
              <a:t>oder</a:t>
            </a:r>
            <a:r>
              <a:rPr lang="en-US"/>
              <a:t> [</a:t>
            </a:r>
            <a:r>
              <a:rPr lang="en-US" baseline="-25000"/>
              <a:t>V°</a:t>
            </a:r>
            <a:r>
              <a:rPr lang="en-US"/>
              <a:t> spielen] </a:t>
            </a:r>
            <a:r>
              <a:rPr lang="en-US">
                <a:solidFill>
                  <a:srgbClr val="FF0000"/>
                </a:solidFill>
              </a:rPr>
              <a:t>oder</a:t>
            </a:r>
            <a:r>
              <a:rPr lang="en-US"/>
              <a:t> [</a:t>
            </a:r>
            <a:r>
              <a:rPr lang="en-US" baseline="-25000"/>
              <a:t>V°</a:t>
            </a:r>
            <a:r>
              <a:rPr lang="en-US"/>
              <a:t> tanzen]]</a:t>
            </a:r>
            <a:endParaRPr lang="en-US" i="1"/>
          </a:p>
          <a:p>
            <a:pPr marL="690563" indent="-690563">
              <a:spcBef>
                <a:spcPts val="1200"/>
              </a:spcBef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/>
              <a:t>(2)		</a:t>
            </a:r>
            <a:r>
              <a:rPr lang="en-US" b="1" i="1"/>
              <a:t>AP-Koordination</a:t>
            </a:r>
          </a:p>
          <a:p>
            <a:pPr marL="690563" indent="-690563"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 i="1"/>
              <a:t>		</a:t>
            </a:r>
            <a:r>
              <a:rPr lang="en-US"/>
              <a:t>Maria ist [[</a:t>
            </a:r>
            <a:r>
              <a:rPr lang="en-US" baseline="-25000"/>
              <a:t>AP </a:t>
            </a:r>
            <a:r>
              <a:rPr lang="en-US"/>
              <a:t>auf ihre Leistung stolz] </a:t>
            </a:r>
            <a:r>
              <a:rPr lang="en-US">
                <a:solidFill>
                  <a:srgbClr val="FF0000"/>
                </a:solidFill>
              </a:rPr>
              <a:t>und</a:t>
            </a:r>
            <a:r>
              <a:rPr lang="en-US"/>
              <a:t> [</a:t>
            </a:r>
            <a:r>
              <a:rPr lang="en-US" baseline="-25000"/>
              <a:t>AP</a:t>
            </a:r>
            <a:r>
              <a:rPr lang="en-US"/>
              <a:t> sehr schlau]]</a:t>
            </a:r>
          </a:p>
          <a:p>
            <a:pPr>
              <a:spcBef>
                <a:spcPts val="1200"/>
              </a:spcBef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>
                <a:sym typeface="Wingdings" panose="05000000000000000000" pitchFamily="2" charset="2"/>
              </a:rPr>
              <a:t>(3</a:t>
            </a:r>
            <a:r>
              <a:rPr lang="en-US"/>
              <a:t>)		</a:t>
            </a:r>
            <a:r>
              <a:rPr lang="en-US" b="1" i="1"/>
              <a:t>DP-Koordination II</a:t>
            </a:r>
            <a:r>
              <a:rPr lang="en-US" i="1"/>
              <a:t> </a:t>
            </a:r>
            <a:r>
              <a:rPr lang="en-US" sz="2000" i="1"/>
              <a:t>(Quantorenphrasen)</a:t>
            </a:r>
            <a:endParaRPr lang="en-US" i="1"/>
          </a:p>
          <a:p>
            <a:pPr marL="690563" indent="-690563"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 i="1"/>
              <a:t>		</a:t>
            </a:r>
            <a:r>
              <a:rPr lang="en-US"/>
              <a:t>[[</a:t>
            </a:r>
            <a:r>
              <a:rPr lang="en-US" baseline="-25000"/>
              <a:t>QP</a:t>
            </a:r>
            <a:r>
              <a:rPr lang="en-US"/>
              <a:t> Die meisten Hunde] </a:t>
            </a:r>
            <a:r>
              <a:rPr lang="en-US">
                <a:solidFill>
                  <a:srgbClr val="FF0000"/>
                </a:solidFill>
              </a:rPr>
              <a:t>und</a:t>
            </a:r>
            <a:r>
              <a:rPr lang="en-US"/>
              <a:t> [</a:t>
            </a:r>
            <a:r>
              <a:rPr lang="en-US" baseline="-25000"/>
              <a:t>QP</a:t>
            </a:r>
            <a:r>
              <a:rPr lang="en-US"/>
              <a:t> mehr als zwei Katzen] schliefen </a:t>
            </a:r>
          </a:p>
          <a:p>
            <a:pPr marL="690563" indent="-690563">
              <a:spcBef>
                <a:spcPts val="1200"/>
              </a:spcBef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/>
              <a:t>(4)		</a:t>
            </a:r>
            <a:r>
              <a:rPr lang="de-AT" b="1" i="1"/>
              <a:t>C‘-Koordination </a:t>
            </a:r>
          </a:p>
          <a:p>
            <a:pPr>
              <a:spcBef>
                <a:spcPts val="4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[</a:t>
            </a:r>
            <a:r>
              <a:rPr lang="de-AT" baseline="-25000"/>
              <a:t>CP </a:t>
            </a:r>
            <a:r>
              <a:rPr lang="de-AT">
                <a:solidFill>
                  <a:srgbClr val="FF0000"/>
                </a:solidFill>
              </a:rPr>
              <a:t>Hans </a:t>
            </a:r>
            <a:r>
              <a:rPr lang="de-AT"/>
              <a:t>[</a:t>
            </a:r>
            <a:r>
              <a:rPr lang="de-AT" baseline="-25000"/>
              <a:t>C‘ </a:t>
            </a:r>
            <a:r>
              <a:rPr lang="de-AT"/>
              <a:t>rief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ihn an] und [</a:t>
            </a:r>
            <a:r>
              <a:rPr lang="de-AT" baseline="-25000"/>
              <a:t>C‘ </a:t>
            </a:r>
            <a:r>
              <a:rPr lang="de-AT"/>
              <a:t>lud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ihn ein]]. 	</a:t>
            </a:r>
            <a:endParaRPr lang="en-US" i="1"/>
          </a:p>
          <a:p>
            <a:pPr marL="690563" indent="-690563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090613" algn="l"/>
                <a:tab pos="5997575" algn="l"/>
              </a:tabLst>
            </a:pPr>
            <a:r>
              <a:rPr lang="en-US"/>
              <a:t>Finden Sie Beispiele für Koordination von P°, PP und NP/N°!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4BE28-61ED-EB6E-106D-9E2BF055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A7A67-D9AD-0E50-B316-2C5D2C62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9271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Pluraletantum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457200" algn="l"/>
                <a:tab pos="747713" algn="l"/>
                <a:tab pos="1090613" algn="l"/>
                <a:tab pos="2397125" algn="l"/>
              </a:tabLst>
            </a:pPr>
            <a:r>
              <a:rPr lang="en-US" sz="2400" b="1"/>
              <a:t>Pluraletantum </a:t>
            </a:r>
            <a:r>
              <a:rPr lang="en-US" sz="2400"/>
              <a:t>=</a:t>
            </a:r>
            <a:r>
              <a:rPr lang="en-US" sz="2400" baseline="-25000"/>
              <a:t>Def</a:t>
            </a:r>
            <a:r>
              <a:rPr lang="en-US" sz="2400"/>
              <a:t> 	Nomen, die morphologisch nur im </a:t>
            </a:r>
            <a:r>
              <a:rPr lang="en-US" sz="2400">
                <a:solidFill>
                  <a:srgbClr val="FF0000"/>
                </a:solidFill>
              </a:rPr>
              <a:t>Plural</a:t>
            </a:r>
            <a:r>
              <a:rPr lang="en-US" sz="2400"/>
              <a:t> 				vorkommen</a:t>
            </a:r>
            <a:endParaRPr lang="en-US" sz="2400" b="1"/>
          </a:p>
          <a:p>
            <a:pPr>
              <a:spcBef>
                <a:spcPts val="1200"/>
              </a:spcBef>
            </a:pPr>
            <a:r>
              <a:rPr lang="en-US" sz="2400"/>
              <a:t>(1)		Ferien, Kosten, Leute, Eltern, Prügel, Spesen, Daten, 			Memoiren, Alpen, Finanzen, Manieren, Pommes</a:t>
            </a:r>
            <a:endParaRPr lang="de-AT" sz="240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/>
              <a:t>Pluraletantum haben keine </a:t>
            </a:r>
            <a:r>
              <a:rPr lang="en-US" sz="2400">
                <a:solidFill>
                  <a:srgbClr val="00B050"/>
                </a:solidFill>
              </a:rPr>
              <a:t>Singular</a:t>
            </a:r>
            <a:r>
              <a:rPr lang="en-US" sz="2400"/>
              <a:t>form: </a:t>
            </a:r>
          </a:p>
          <a:p>
            <a:pPr>
              <a:spcBef>
                <a:spcPts val="1200"/>
              </a:spcBef>
            </a:pPr>
            <a:r>
              <a:rPr lang="en-US" sz="2400"/>
              <a:t>(2)		*Ferie, *Koste, *Leut, *Elter, *Spese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/>
              <a:t>Pluraletantum sind, wie </a:t>
            </a:r>
            <a:r>
              <a:rPr lang="en-US" sz="2400">
                <a:solidFill>
                  <a:srgbClr val="FF0000"/>
                </a:solidFill>
              </a:rPr>
              <a:t>Plurale</a:t>
            </a:r>
            <a:r>
              <a:rPr lang="en-US" sz="2400"/>
              <a:t> und im Gegensatz zu Massennomen, </a:t>
            </a:r>
            <a:r>
              <a:rPr lang="en-US" sz="2400">
                <a:solidFill>
                  <a:srgbClr val="FF0000"/>
                </a:solidFill>
              </a:rPr>
              <a:t>zählbar</a:t>
            </a:r>
            <a:r>
              <a:rPr lang="en-US" sz="2400"/>
              <a:t>:</a:t>
            </a:r>
          </a:p>
          <a:p>
            <a:pPr>
              <a:spcBef>
                <a:spcPts val="1200"/>
              </a:spcBef>
            </a:pPr>
            <a:r>
              <a:rPr lang="en-US" sz="2400"/>
              <a:t>(3)		a.	  Da sind drei Leute 			</a:t>
            </a:r>
          </a:p>
          <a:p>
            <a:r>
              <a:rPr lang="en-US" sz="2400"/>
              <a:t>		b.	*Da ist drei Sand/Erde/Wasser</a:t>
            </a:r>
            <a:endParaRPr lang="de-AT" sz="2400"/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6422155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E16298-7D75-FB39-B328-A4B6831C5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A2775-73E7-9D5B-CC13-8E00A86BE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Pluraletantum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DBE65-4378-76F9-E98F-819AFF85A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 sz="2400"/>
              <a:t>Syntaktisch verhalten sich Pluraletantum wie </a:t>
            </a:r>
            <a:r>
              <a:rPr lang="en-US" sz="2400">
                <a:solidFill>
                  <a:srgbClr val="FF0000"/>
                </a:solidFill>
              </a:rPr>
              <a:t>Plural</a:t>
            </a:r>
            <a:r>
              <a:rPr lang="en-US" sz="2400"/>
              <a:t>.</a:t>
            </a:r>
          </a:p>
          <a:p>
            <a:pPr marL="1085850" lvl="1" indent="-342900">
              <a:spcBef>
                <a:spcPts val="2000"/>
              </a:spcBef>
              <a:buFont typeface="Courier New" panose="02070309020205020404" pitchFamily="49" charset="0"/>
              <a:buChar char="o"/>
            </a:pPr>
            <a:r>
              <a:rPr lang="en-US" sz="2400"/>
              <a:t>Sie kongruieren mit dem finite Verb im </a:t>
            </a:r>
            <a:r>
              <a:rPr lang="en-US" sz="2400">
                <a:solidFill>
                  <a:srgbClr val="FF0000"/>
                </a:solidFill>
              </a:rPr>
              <a:t>Plural</a:t>
            </a:r>
            <a:r>
              <a:rPr lang="en-US" sz="2400"/>
              <a:t>:</a:t>
            </a:r>
          </a:p>
          <a:p>
            <a:pPr>
              <a:spcBef>
                <a:spcPts val="1200"/>
              </a:spcBef>
            </a:pPr>
            <a:r>
              <a:rPr lang="en-US" sz="2400"/>
              <a:t>(1)		a.	Die Ferien </a:t>
            </a:r>
            <a:r>
              <a:rPr lang="en-US" sz="2400">
                <a:solidFill>
                  <a:srgbClr val="FF0000"/>
                </a:solidFill>
              </a:rPr>
              <a:t>sind</a:t>
            </a:r>
            <a:r>
              <a:rPr lang="en-US" sz="2400" b="1" i="1"/>
              <a:t> </a:t>
            </a:r>
            <a:r>
              <a:rPr lang="en-US" sz="2400"/>
              <a:t>da! </a:t>
            </a:r>
          </a:p>
          <a:p>
            <a:r>
              <a:rPr lang="en-US" sz="2400">
                <a:solidFill>
                  <a:prstClr val="black"/>
                </a:solidFill>
                <a:latin typeface="Calibri"/>
              </a:rPr>
              <a:t>		b.	Die Kosten </a:t>
            </a:r>
            <a:r>
              <a:rPr lang="en-US" sz="2400">
                <a:solidFill>
                  <a:srgbClr val="FF0000"/>
                </a:solidFill>
                <a:latin typeface="Calibri"/>
              </a:rPr>
              <a:t>sind</a:t>
            </a:r>
            <a:r>
              <a:rPr lang="en-US" sz="2400">
                <a:solidFill>
                  <a:prstClr val="black"/>
                </a:solidFill>
                <a:latin typeface="Calibri"/>
              </a:rPr>
              <a:t> hoch.</a:t>
            </a:r>
            <a:endParaRPr lang="de-AT" sz="2400">
              <a:solidFill>
                <a:prstClr val="black"/>
              </a:solidFill>
              <a:latin typeface="Calibri"/>
            </a:endParaRPr>
          </a:p>
          <a:p>
            <a:endParaRPr lang="en-US" sz="2400"/>
          </a:p>
          <a:p>
            <a:pPr marL="108585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/>
              <a:t>Attributive APs tragen </a:t>
            </a:r>
            <a:r>
              <a:rPr lang="en-US" sz="2400">
                <a:solidFill>
                  <a:srgbClr val="FF0000"/>
                </a:solidFill>
              </a:rPr>
              <a:t>Plural</a:t>
            </a:r>
            <a:r>
              <a:rPr lang="en-US" sz="2400"/>
              <a:t>markierung:</a:t>
            </a:r>
          </a:p>
          <a:p>
            <a:pPr>
              <a:spcBef>
                <a:spcPts val="1200"/>
              </a:spcBef>
            </a:pPr>
            <a:r>
              <a:rPr lang="en-US" sz="2400"/>
              <a:t>(2)		a.	  Da sind viel-</a:t>
            </a:r>
            <a:r>
              <a:rPr lang="en-US" sz="2400">
                <a:solidFill>
                  <a:srgbClr val="FF0000"/>
                </a:solidFill>
              </a:rPr>
              <a:t>e</a:t>
            </a:r>
            <a:r>
              <a:rPr lang="en-US" sz="2400"/>
              <a:t> Leute		(Pluraletantum)</a:t>
            </a:r>
          </a:p>
          <a:p>
            <a:r>
              <a:rPr lang="en-US" sz="2400"/>
              <a:t>		b.	*Da sind viel 	Leute</a:t>
            </a:r>
          </a:p>
          <a:p>
            <a:pPr>
              <a:spcBef>
                <a:spcPts val="600"/>
              </a:spcBef>
            </a:pPr>
            <a:r>
              <a:rPr lang="en-US" sz="2400"/>
              <a:t>(3)		a.	  Da sind viel-</a:t>
            </a:r>
            <a:r>
              <a:rPr lang="en-US" sz="2400">
                <a:solidFill>
                  <a:srgbClr val="FF0000"/>
                </a:solidFill>
              </a:rPr>
              <a:t>e</a:t>
            </a:r>
            <a:r>
              <a:rPr lang="en-US" sz="2400"/>
              <a:t> Tiere		(Zählnomen, Plural)</a:t>
            </a:r>
          </a:p>
          <a:p>
            <a:r>
              <a:rPr lang="en-US" sz="2400"/>
              <a:t>		b.	*Da sind viel Tiere</a:t>
            </a:r>
          </a:p>
          <a:p>
            <a:pPr>
              <a:spcBef>
                <a:spcPts val="600"/>
              </a:spcBef>
            </a:pPr>
            <a:r>
              <a:rPr lang="en-US" sz="2400"/>
              <a:t>(4)		a.	*Da ist viel-</a:t>
            </a:r>
            <a:r>
              <a:rPr lang="en-US" sz="2400">
                <a:solidFill>
                  <a:srgbClr val="FF0000"/>
                </a:solidFill>
              </a:rPr>
              <a:t>e</a:t>
            </a:r>
            <a:r>
              <a:rPr lang="en-US" sz="2400"/>
              <a:t> Wasser		(Massennomen, Singular)</a:t>
            </a:r>
          </a:p>
          <a:p>
            <a:r>
              <a:rPr lang="en-US" sz="2400"/>
              <a:t>		b.	  Da ist viel Wasser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EB33D-DA2B-F371-E40D-7B06C111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0F8FB-B3B7-D79C-59D3-0CC401B4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26163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3DFC6-46C8-ACDA-CF03-BB4348FD3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8DA0-C7D3-3657-E284-831F7BCA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Pluraletantum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49FE1-3F7D-2607-2397-484445FD6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 sz="2400"/>
              <a:t>Auch semantisch sind Pluraletantum </a:t>
            </a:r>
            <a:r>
              <a:rPr lang="en-US" sz="2400">
                <a:solidFill>
                  <a:srgbClr val="FF0000"/>
                </a:solidFill>
              </a:rPr>
              <a:t>Plurale</a:t>
            </a:r>
            <a:r>
              <a:rPr lang="en-US" sz="2400"/>
              <a:t>.</a:t>
            </a:r>
          </a:p>
          <a:p>
            <a:pPr>
              <a:spcBef>
                <a:spcPts val="1200"/>
              </a:spcBef>
            </a:pPr>
            <a:r>
              <a:rPr lang="en-US" sz="2400"/>
              <a:t>(1) 		a.	Die Leute arbeiteten zusammen</a:t>
            </a:r>
          </a:p>
          <a:p>
            <a:pPr>
              <a:spcBef>
                <a:spcPts val="400"/>
              </a:spcBef>
            </a:pPr>
            <a:r>
              <a:rPr lang="en-US" sz="2400"/>
              <a:t> 		b.	Die Leute trafen sich</a:t>
            </a:r>
          </a:p>
          <a:p>
            <a:pPr>
              <a:spcBef>
                <a:spcPts val="400"/>
              </a:spcBef>
            </a:pPr>
            <a:r>
              <a:rPr lang="en-US" sz="2400"/>
              <a:t> 		c.	Die Leute nahmen </a:t>
            </a:r>
            <a:r>
              <a:rPr lang="en-US" sz="2400" b="1"/>
              <a:t>je</a:t>
            </a:r>
            <a:r>
              <a:rPr lang="en-US" sz="2400"/>
              <a:t> eine Karte.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Zusammenfassend eine Typologie der Nominalklassen: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B8BF84-490D-A9C0-BBEB-EF9BF4202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12A1F-77A9-351A-7D41-3737FB0E3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D5F90-EF1B-49B5-BE47-AEA5AB1301ED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0F6428-3857-7AD3-BD66-A86DD98F2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91536"/>
              </p:ext>
            </p:extLst>
          </p:nvPr>
        </p:nvGraphicFramePr>
        <p:xfrm>
          <a:off x="457201" y="3581400"/>
          <a:ext cx="8229600" cy="2814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85667">
                  <a:extLst>
                    <a:ext uri="{9D8B030D-6E8A-4147-A177-3AD203B41FA5}">
                      <a16:colId xmlns:a16="http://schemas.microsoft.com/office/drawing/2014/main" val="2637721462"/>
                    </a:ext>
                  </a:extLst>
                </a:gridCol>
                <a:gridCol w="1719532">
                  <a:extLst>
                    <a:ext uri="{9D8B030D-6E8A-4147-A177-3AD203B41FA5}">
                      <a16:colId xmlns:a16="http://schemas.microsoft.com/office/drawing/2014/main" val="100008845"/>
                    </a:ext>
                  </a:extLst>
                </a:gridCol>
                <a:gridCol w="1630865">
                  <a:extLst>
                    <a:ext uri="{9D8B030D-6E8A-4147-A177-3AD203B41FA5}">
                      <a16:colId xmlns:a16="http://schemas.microsoft.com/office/drawing/2014/main" val="1819374088"/>
                    </a:ext>
                  </a:extLst>
                </a:gridCol>
                <a:gridCol w="1540781">
                  <a:extLst>
                    <a:ext uri="{9D8B030D-6E8A-4147-A177-3AD203B41FA5}">
                      <a16:colId xmlns:a16="http://schemas.microsoft.com/office/drawing/2014/main" val="1584744043"/>
                    </a:ext>
                  </a:extLst>
                </a:gridCol>
                <a:gridCol w="1552755">
                  <a:extLst>
                    <a:ext uri="{9D8B030D-6E8A-4147-A177-3AD203B41FA5}">
                      <a16:colId xmlns:a16="http://schemas.microsoft.com/office/drawing/2014/main" val="42949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3399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(Singular)</a:t>
                      </a:r>
                      <a:br>
                        <a:rPr lang="en-US" sz="200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Zählnomen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Massen-</a:t>
                      </a:r>
                      <a:br>
                        <a:rPr lang="en-US" sz="200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nomen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Gruppen-</a:t>
                      </a:r>
                      <a:br>
                        <a:rPr lang="en-US" sz="200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nomen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Plurale-tantum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50639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/>
                        <a:t>Pluralisierung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71419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/>
                        <a:t>Singular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0428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Quantifizierung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Zählwörter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Maß-</a:t>
                      </a:r>
                      <a:br>
                        <a:rPr lang="en-US">
                          <a:sym typeface="WP IconicSymbolsA" panose="05010101010101010101" pitchFamily="2" charset="2"/>
                        </a:rPr>
                      </a:br>
                      <a:r>
                        <a:rPr lang="en-US">
                          <a:sym typeface="WP IconicSymbolsA" panose="05010101010101010101" pitchFamily="2" charset="2"/>
                        </a:rPr>
                        <a:t>konstruktionen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Zählwörter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Zählwörter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372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Singular ohne D°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636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Homogen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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ym typeface="WP IconicSymbolsA" panose="05010101010101010101" pitchFamily="2" charset="2"/>
                        </a:rPr>
                        <a:t>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988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9615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Bibliographie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>
                <a:latin typeface="+mj-lt"/>
              </a:rPr>
              <a:t>Bach, Emmon. 1989. </a:t>
            </a:r>
            <a:r>
              <a:rPr lang="en-US" sz="2000" i="1">
                <a:latin typeface="+mj-lt"/>
              </a:rPr>
              <a:t>Informal Lectures on Formal Semantics. Albany: SUNY Press.</a:t>
            </a:r>
            <a:endParaRPr lang="en-US" sz="2000">
              <a:latin typeface="+mj-lt"/>
            </a:endParaRPr>
          </a:p>
          <a:p>
            <a:pPr>
              <a:spcBef>
                <a:spcPts val="800"/>
              </a:spcBef>
            </a:pPr>
            <a:r>
              <a:rPr lang="en-US" sz="2000">
                <a:latin typeface="+mj-lt"/>
              </a:rPr>
              <a:t>Krifka, Manfred. 2006. Einführung in die Satzsemantik. Skriptum, HU-Berlin.</a:t>
            </a:r>
          </a:p>
          <a:p>
            <a:pPr algn="l">
              <a:spcBef>
                <a:spcPts val="1200"/>
              </a:spcBef>
            </a:pPr>
            <a:r>
              <a:rPr lang="en-US" sz="2000" b="0" i="0">
                <a:solidFill>
                  <a:srgbClr val="111111"/>
                </a:solidFill>
                <a:effectLst/>
                <a:latin typeface="+mj-lt"/>
              </a:rPr>
              <a:t>Leśniewski, Stanisław [1927/31] "On the foundation of Mathematics" in </a:t>
            </a:r>
            <a:r>
              <a:rPr lang="en-US" sz="2000" b="0" i="1">
                <a:solidFill>
                  <a:srgbClr val="111111"/>
                </a:solidFill>
                <a:effectLst/>
                <a:latin typeface="+mj-lt"/>
              </a:rPr>
              <a:t>Collected Works</a:t>
            </a:r>
            <a:r>
              <a:rPr lang="en-US" sz="2000" b="0" i="0">
                <a:solidFill>
                  <a:srgbClr val="111111"/>
                </a:solidFill>
                <a:effectLst/>
                <a:latin typeface="+mj-lt"/>
              </a:rPr>
              <a:t>, Vol. 1, pp. 174-382.</a:t>
            </a:r>
          </a:p>
          <a:p>
            <a:pPr algn="l">
              <a:spcBef>
                <a:spcPts val="1200"/>
              </a:spcBef>
            </a:pPr>
            <a:r>
              <a:rPr lang="de-DE" sz="2000" b="0" i="0">
                <a:solidFill>
                  <a:srgbClr val="111111"/>
                </a:solidFill>
                <a:effectLst/>
                <a:latin typeface="+mj-lt"/>
              </a:rPr>
              <a:t>Leśniewski, Stanisław 1992. </a:t>
            </a:r>
            <a:r>
              <a:rPr lang="de-DE" sz="2000" b="0" i="1">
                <a:solidFill>
                  <a:srgbClr val="111111"/>
                </a:solidFill>
                <a:effectLst/>
                <a:latin typeface="+mj-lt"/>
              </a:rPr>
              <a:t>Collected Works</a:t>
            </a:r>
            <a:r>
              <a:rPr lang="de-DE" sz="2000" b="0" i="0">
                <a:solidFill>
                  <a:srgbClr val="111111"/>
                </a:solidFill>
                <a:effectLst/>
                <a:latin typeface="+mj-lt"/>
              </a:rPr>
              <a:t>, vols. I/II, edited by S. J. Surma, J. T. Srzednicki, D. I. Barnett, V. F. Rickey, Warszawa/Dordrecht/Boston/London: PWN / Kluwer Academic Publishers.</a:t>
            </a:r>
            <a:endParaRPr lang="en-US" sz="200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76039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F54DC-E2B7-C073-0F30-D64A01DC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Koordination: Syntax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579D9-F2A3-596A-0A33-83196216B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In einigen Fällen ist es nicht einfach, zu entscheiden, welche Knoten koordiniert werden: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(1)		</a:t>
            </a:r>
            <a:r>
              <a:rPr lang="de-AT" b="1" i="1"/>
              <a:t>TP oder VP-Koordination?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a.		[</a:t>
            </a:r>
            <a:r>
              <a:rPr lang="de-AT" baseline="-25000"/>
              <a:t>CP </a:t>
            </a:r>
            <a:r>
              <a:rPr lang="de-AT">
                <a:solidFill>
                  <a:srgbClr val="FF0000"/>
                </a:solidFill>
              </a:rPr>
              <a:t>Hans </a:t>
            </a:r>
            <a:r>
              <a:rPr lang="de-AT">
                <a:solidFill>
                  <a:srgbClr val="00B050"/>
                </a:solidFill>
              </a:rPr>
              <a:t>lud</a:t>
            </a:r>
            <a:r>
              <a:rPr lang="de-AT"/>
              <a:t> [</a:t>
            </a:r>
            <a:r>
              <a:rPr lang="de-AT" baseline="-25000"/>
              <a:t>TP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ihn ein </a:t>
            </a:r>
            <a:r>
              <a:rPr lang="de-AT">
                <a:solidFill>
                  <a:srgbClr val="00B050"/>
                </a:solidFill>
              </a:rPr>
              <a:t>t</a:t>
            </a:r>
            <a:r>
              <a:rPr lang="de-AT"/>
              <a:t>] und [</a:t>
            </a:r>
            <a:r>
              <a:rPr lang="de-AT" baseline="-25000"/>
              <a:t>TP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sie aus</a:t>
            </a:r>
            <a:r>
              <a:rPr lang="de-AT">
                <a:solidFill>
                  <a:srgbClr val="00B050"/>
                </a:solidFill>
              </a:rPr>
              <a:t> t</a:t>
            </a:r>
            <a:r>
              <a:rPr lang="de-AT"/>
              <a:t>]]. 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b.		[</a:t>
            </a:r>
            <a:r>
              <a:rPr lang="de-AT" baseline="-25000"/>
              <a:t>CP </a:t>
            </a:r>
            <a:r>
              <a:rPr lang="de-AT">
                <a:solidFill>
                  <a:srgbClr val="FF0000"/>
                </a:solidFill>
              </a:rPr>
              <a:t>Hans </a:t>
            </a:r>
            <a:r>
              <a:rPr lang="de-AT">
                <a:solidFill>
                  <a:srgbClr val="00B050"/>
                </a:solidFill>
              </a:rPr>
              <a:t>lud</a:t>
            </a:r>
            <a:r>
              <a:rPr lang="de-AT"/>
              <a:t>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[</a:t>
            </a:r>
            <a:r>
              <a:rPr lang="de-AT" baseline="-25000"/>
              <a:t>VP </a:t>
            </a:r>
            <a:r>
              <a:rPr lang="de-AT"/>
              <a:t>ihn ein </a:t>
            </a:r>
            <a:r>
              <a:rPr lang="de-AT">
                <a:solidFill>
                  <a:srgbClr val="00B050"/>
                </a:solidFill>
              </a:rPr>
              <a:t>t</a:t>
            </a:r>
            <a:r>
              <a:rPr lang="de-AT"/>
              <a:t>] und [</a:t>
            </a:r>
            <a:r>
              <a:rPr lang="de-AT" baseline="-25000"/>
              <a:t>TP </a:t>
            </a:r>
            <a:r>
              <a:rPr lang="de-AT"/>
              <a:t> sie aus</a:t>
            </a:r>
            <a:r>
              <a:rPr lang="de-AT">
                <a:solidFill>
                  <a:srgbClr val="00B050"/>
                </a:solidFill>
              </a:rPr>
              <a:t> t</a:t>
            </a:r>
            <a:r>
              <a:rPr lang="de-AT"/>
              <a:t>]]. </a:t>
            </a:r>
          </a:p>
          <a:p>
            <a:pPr>
              <a:spcBef>
                <a:spcPts val="0"/>
              </a:spcBef>
              <a:tabLst>
                <a:tab pos="455613" algn="l"/>
                <a:tab pos="798513" algn="l"/>
                <a:tab pos="1089025" algn="l"/>
              </a:tabLst>
            </a:pPr>
            <a:endParaRPr lang="de-AT"/>
          </a:p>
          <a:p>
            <a:pPr>
              <a:spcBef>
                <a:spcPts val="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(2)		</a:t>
            </a:r>
            <a:r>
              <a:rPr lang="de-AT" b="1" i="1"/>
              <a:t>T‘ oder VP-Koordination?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a.		[</a:t>
            </a:r>
            <a:r>
              <a:rPr lang="de-AT" baseline="-25000"/>
              <a:t>CP </a:t>
            </a:r>
            <a:r>
              <a:rPr lang="de-AT"/>
              <a:t>weil </a:t>
            </a:r>
            <a:r>
              <a:rPr lang="de-AT">
                <a:solidFill>
                  <a:srgbClr val="FF0000"/>
                </a:solidFill>
              </a:rPr>
              <a:t>Hans </a:t>
            </a:r>
            <a:r>
              <a:rPr lang="de-AT"/>
              <a:t>[</a:t>
            </a:r>
            <a:r>
              <a:rPr lang="de-AT" baseline="-25000"/>
              <a:t>T‘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ihn anrief] und [</a:t>
            </a:r>
            <a:r>
              <a:rPr lang="de-AT" baseline="-25000"/>
              <a:t>T‘ </a:t>
            </a:r>
            <a:r>
              <a:rPr lang="de-AT">
                <a:solidFill>
                  <a:srgbClr val="FF0000"/>
                </a:solidFill>
              </a:rPr>
              <a:t>t </a:t>
            </a:r>
            <a:r>
              <a:rPr lang="de-AT"/>
              <a:t>sie einlud]]. </a:t>
            </a:r>
          </a:p>
          <a:p>
            <a:pPr>
              <a:spcBef>
                <a:spcPts val="1200"/>
              </a:spcBef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		b.		[</a:t>
            </a:r>
            <a:r>
              <a:rPr lang="de-AT" baseline="-25000"/>
              <a:t>CP </a:t>
            </a:r>
            <a:r>
              <a:rPr lang="de-AT"/>
              <a:t>weil </a:t>
            </a:r>
            <a:r>
              <a:rPr lang="de-AT">
                <a:solidFill>
                  <a:srgbClr val="FF0000"/>
                </a:solidFill>
              </a:rPr>
              <a:t>Hans </a:t>
            </a:r>
            <a:r>
              <a:rPr lang="de-AT"/>
              <a:t>[</a:t>
            </a:r>
            <a:r>
              <a:rPr lang="de-AT" baseline="-25000"/>
              <a:t>VP</a:t>
            </a:r>
            <a:r>
              <a:rPr lang="de-AT"/>
              <a:t> ihn anrief] und [</a:t>
            </a:r>
            <a:r>
              <a:rPr lang="de-AT" baseline="-25000"/>
              <a:t>VP  </a:t>
            </a:r>
            <a:r>
              <a:rPr lang="de-AT"/>
              <a:t>sie einlud]]. 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455613" algn="l"/>
                <a:tab pos="798513" algn="l"/>
                <a:tab pos="1089025" algn="l"/>
              </a:tabLst>
            </a:pPr>
            <a:endParaRPr lang="de-AT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455613" algn="l"/>
                <a:tab pos="798513" algn="l"/>
                <a:tab pos="1089025" algn="l"/>
              </a:tabLst>
            </a:pPr>
            <a:r>
              <a:rPr lang="de-AT"/>
              <a:t>Koordination kann auch zu </a:t>
            </a:r>
            <a:r>
              <a:rPr lang="de-AT" b="1"/>
              <a:t>struktureller Ambiguität </a:t>
            </a:r>
            <a:r>
              <a:rPr lang="de-AT"/>
              <a:t>(Mehrdeutigkeit) führen.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E55BC-4A73-0F56-ABE9-14538AD6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0E1D3-B2B0-1180-CF64-5FF4A3B3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0293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Koordination: Ambiguität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106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NP-Koordination in (1) ist </a:t>
            </a:r>
            <a:r>
              <a:rPr lang="en-US" b="1"/>
              <a:t>strukturell ambig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(1)		Maria hat [</a:t>
            </a:r>
            <a:r>
              <a:rPr lang="en-US" baseline="-25000"/>
              <a:t>NP </a:t>
            </a:r>
            <a:r>
              <a:rPr lang="en-US"/>
              <a:t>gute Freunde] und [</a:t>
            </a:r>
            <a:r>
              <a:rPr lang="en-US" baseline="-25000"/>
              <a:t>NP </a:t>
            </a:r>
            <a:r>
              <a:rPr lang="en-US"/>
              <a:t>Bekannte] eingeladen.</a:t>
            </a:r>
          </a:p>
          <a:p>
            <a:pPr>
              <a:spcBef>
                <a:spcPts val="1200"/>
              </a:spcBef>
            </a:pPr>
            <a:r>
              <a:rPr lang="en-US" sz="2200" b="1"/>
              <a:t>A.</a:t>
            </a:r>
            <a:r>
              <a:rPr lang="en-US" sz="2200"/>
              <a:t> 	Maria hat </a:t>
            </a:r>
            <a:r>
              <a:rPr lang="en-US" sz="2200">
                <a:solidFill>
                  <a:srgbClr val="FF0000"/>
                </a:solidFill>
              </a:rPr>
              <a:t>gute</a:t>
            </a:r>
            <a:r>
              <a:rPr lang="en-US" sz="2200"/>
              <a:t> Freunde eingeladen und</a:t>
            </a:r>
            <a:br>
              <a:rPr lang="en-US" sz="2200"/>
            </a:br>
            <a:r>
              <a:rPr lang="en-US" sz="2200"/>
              <a:t> 	Maria hat Bekannte eingeladen.</a:t>
            </a:r>
          </a:p>
          <a:p>
            <a:pPr>
              <a:spcBef>
                <a:spcPts val="1200"/>
              </a:spcBef>
            </a:pPr>
            <a:endParaRPr lang="en-US" sz="2200"/>
          </a:p>
          <a:p>
            <a:pPr>
              <a:spcBef>
                <a:spcPts val="1200"/>
              </a:spcBef>
            </a:pPr>
            <a:endParaRPr lang="en-US" sz="2200" b="1"/>
          </a:p>
          <a:p>
            <a:pPr>
              <a:spcBef>
                <a:spcPts val="1200"/>
              </a:spcBef>
            </a:pPr>
            <a:endParaRPr lang="en-US" sz="2200" b="1"/>
          </a:p>
          <a:p>
            <a:pPr>
              <a:spcBef>
                <a:spcPts val="1200"/>
              </a:spcBef>
            </a:pPr>
            <a:r>
              <a:rPr lang="en-US" sz="2200" b="1"/>
              <a:t>B.</a:t>
            </a:r>
            <a:r>
              <a:rPr lang="en-US" sz="2200"/>
              <a:t> 	Maria hat </a:t>
            </a:r>
            <a:r>
              <a:rPr lang="en-US" sz="2200">
                <a:solidFill>
                  <a:srgbClr val="FF0000"/>
                </a:solidFill>
              </a:rPr>
              <a:t>gute</a:t>
            </a:r>
            <a:r>
              <a:rPr lang="en-US" sz="2200"/>
              <a:t> Freunde eingeladen und </a:t>
            </a:r>
            <a:br>
              <a:rPr lang="en-US" sz="2200"/>
            </a:br>
            <a:r>
              <a:rPr lang="en-US" sz="2200"/>
              <a:t>	Maria hat </a:t>
            </a:r>
            <a:r>
              <a:rPr lang="en-US" sz="2200">
                <a:solidFill>
                  <a:srgbClr val="FF0000"/>
                </a:solidFill>
              </a:rPr>
              <a:t>gute</a:t>
            </a:r>
            <a:r>
              <a:rPr lang="en-US" sz="2200"/>
              <a:t> Bekannte eingeladen</a:t>
            </a:r>
          </a:p>
          <a:p>
            <a:pPr>
              <a:spcBef>
                <a:spcPts val="1200"/>
              </a:spcBef>
            </a:pP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34792" y="4191000"/>
            <a:ext cx="5766408" cy="2413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FontTx/>
              <a:buNone/>
              <a:tabLst>
                <a:tab pos="457200" algn="l"/>
                <a:tab pos="747713" algn="l"/>
                <a:tab pos="109061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WP MathA" panose="05010101010101010101" pitchFamily="2" charset="2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de-DE" altLang="en-US" sz="2200">
                <a:latin typeface="ArborWin" panose="00000400000000000000" pitchFamily="2" charset="0"/>
                <a:sym typeface="WP IconicSymbolsA" panose="05010101010101010101" pitchFamily="2" charset="2"/>
              </a:rPr>
              <a:t>		</a:t>
            </a:r>
            <a:r>
              <a:rPr lang="de-DE" sz="2000" i="1">
                <a:solidFill>
                  <a:prstClr val="black"/>
                </a:solidFill>
              </a:rPr>
              <a:t>		         </a:t>
            </a:r>
            <a:r>
              <a:rPr lang="de-DE" sz="2000">
                <a:solidFill>
                  <a:prstClr val="black"/>
                </a:solidFill>
              </a:rPr>
              <a:t>NP</a:t>
            </a:r>
          </a:p>
          <a:p>
            <a:pPr>
              <a:spcBef>
                <a:spcPts val="0"/>
              </a:spcBef>
            </a:pP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		               ei 		</a:t>
            </a:r>
            <a:r>
              <a:rPr lang="de-DE" sz="2000">
                <a:solidFill>
                  <a:prstClr val="black"/>
                </a:solidFill>
              </a:rPr>
              <a:t>	</a:t>
            </a:r>
            <a:endParaRPr lang="de-DE" sz="200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</a:pPr>
            <a:r>
              <a:rPr lang="de-DE" sz="2000">
                <a:solidFill>
                  <a:prstClr val="black"/>
                </a:solidFill>
              </a:rPr>
              <a:t>	    		         </a:t>
            </a:r>
            <a:r>
              <a:rPr lang="de-DE" sz="2000">
                <a:solidFill>
                  <a:srgbClr val="FF0000"/>
                </a:solidFill>
              </a:rPr>
              <a:t>AP</a:t>
            </a:r>
            <a:r>
              <a:rPr lang="de-DE" sz="2000">
                <a:solidFill>
                  <a:prstClr val="black"/>
                </a:solidFill>
              </a:rPr>
              <a:t>                       NP</a:t>
            </a:r>
          </a:p>
          <a:p>
            <a:pPr>
              <a:spcBef>
                <a:spcPts val="0"/>
              </a:spcBef>
            </a:pP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         		    </a:t>
            </a:r>
            <a:r>
              <a:rPr lang="de-DE" sz="2000">
                <a:solidFill>
                  <a:srgbClr val="FF0000"/>
                </a:solidFill>
                <a:latin typeface="ArborWin" panose="00000400000000000000" pitchFamily="2" charset="0"/>
              </a:rPr>
              <a:t>5</a:t>
            </a: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     e!i		</a:t>
            </a:r>
          </a:p>
          <a:p>
            <a:pPr>
              <a:spcBef>
                <a:spcPts val="0"/>
              </a:spcBef>
            </a:pPr>
            <a:r>
              <a:rPr lang="pl-PL" sz="2000">
                <a:solidFill>
                  <a:prstClr val="black"/>
                </a:solidFill>
              </a:rPr>
              <a:t>	</a:t>
            </a:r>
            <a:r>
              <a:rPr lang="en-US" sz="2000">
                <a:solidFill>
                  <a:prstClr val="black"/>
                </a:solidFill>
              </a:rPr>
              <a:t>  		      </a:t>
            </a:r>
            <a:r>
              <a:rPr lang="en-US" sz="2000">
                <a:solidFill>
                  <a:srgbClr val="FF0000"/>
                </a:solidFill>
              </a:rPr>
              <a:t>gute</a:t>
            </a:r>
            <a:r>
              <a:rPr lang="en-US" sz="2000">
                <a:solidFill>
                  <a:prstClr val="black"/>
                </a:solidFill>
              </a:rPr>
              <a:t>      NP	      und          NP</a:t>
            </a:r>
          </a:p>
          <a:p>
            <a:r>
              <a:rPr lang="en-US" sz="2000">
                <a:solidFill>
                  <a:prstClr val="black"/>
                </a:solidFill>
              </a:rPr>
              <a:t>	</a:t>
            </a: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 		            6	6 </a:t>
            </a:r>
            <a:r>
              <a:rPr lang="en-US" sz="2000">
                <a:solidFill>
                  <a:prstClr val="black"/>
                </a:solidFill>
              </a:rPr>
              <a:t>	</a:t>
            </a:r>
          </a:p>
          <a:p>
            <a:r>
              <a:rPr lang="en-US" sz="2000">
                <a:solidFill>
                  <a:prstClr val="black"/>
                </a:solidFill>
              </a:rPr>
              <a:t>			        	  Freunde	 Bekannte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191000" y="1891553"/>
            <a:ext cx="4765626" cy="2375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FontTx/>
              <a:buNone/>
              <a:tabLst>
                <a:tab pos="457200" algn="l"/>
                <a:tab pos="747713" algn="l"/>
                <a:tab pos="1090613" algn="l"/>
              </a:tabLs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WP MathA" panose="05010101010101010101" pitchFamily="2" charset="2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000">
                <a:solidFill>
                  <a:prstClr val="black"/>
                </a:solidFill>
              </a:rPr>
              <a:t>				         NP</a:t>
            </a:r>
          </a:p>
          <a:p>
            <a:pPr>
              <a:spcBef>
                <a:spcPts val="0"/>
              </a:spcBef>
            </a:pP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	 		        e!i		</a:t>
            </a:r>
          </a:p>
          <a:p>
            <a:pPr>
              <a:spcBef>
                <a:spcPts val="0"/>
              </a:spcBef>
            </a:pPr>
            <a:r>
              <a:rPr lang="pl-PL" sz="2000">
                <a:solidFill>
                  <a:prstClr val="black"/>
                </a:solidFill>
              </a:rPr>
              <a:t>	</a:t>
            </a:r>
            <a:r>
              <a:rPr lang="en-US" sz="2000">
                <a:solidFill>
                  <a:prstClr val="black"/>
                </a:solidFill>
              </a:rPr>
              <a:t> 	             NP	        und          NP</a:t>
            </a:r>
          </a:p>
          <a:p>
            <a:r>
              <a:rPr lang="en-US" sz="2000">
                <a:solidFill>
                  <a:prstClr val="black"/>
                </a:solidFill>
              </a:rPr>
              <a:t>	</a:t>
            </a: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 		  2	  6 </a:t>
            </a:r>
            <a:r>
              <a:rPr lang="en-US" sz="2000">
                <a:solidFill>
                  <a:prstClr val="black"/>
                </a:solidFill>
              </a:rPr>
              <a:t>	</a:t>
            </a:r>
          </a:p>
          <a:p>
            <a:r>
              <a:rPr lang="en-US" sz="2000">
                <a:solidFill>
                  <a:prstClr val="black"/>
                </a:solidFill>
              </a:rPr>
              <a:t>			</a:t>
            </a:r>
            <a:r>
              <a:rPr lang="de-DE" sz="2000">
                <a:solidFill>
                  <a:srgbClr val="FF0000"/>
                </a:solidFill>
              </a:rPr>
              <a:t>AP	 </a:t>
            </a:r>
            <a:r>
              <a:rPr lang="en-US" sz="2000">
                <a:solidFill>
                  <a:prstClr val="black"/>
                </a:solidFill>
              </a:rPr>
              <a:t>NP 	    Bekannte</a:t>
            </a:r>
          </a:p>
          <a:p>
            <a:r>
              <a:rPr lang="de-DE" sz="2000">
                <a:solidFill>
                  <a:srgbClr val="FF0000"/>
                </a:solidFill>
                <a:latin typeface="ArborWin" panose="00000400000000000000" pitchFamily="2" charset="0"/>
              </a:rPr>
              <a:t>		 5</a:t>
            </a:r>
            <a:r>
              <a:rPr lang="de-DE" sz="2000">
                <a:solidFill>
                  <a:prstClr val="black"/>
                </a:solidFill>
                <a:latin typeface="ArborWin" panose="00000400000000000000" pitchFamily="2" charset="0"/>
              </a:rPr>
              <a:t> 5</a:t>
            </a:r>
            <a:endParaRPr lang="de-DE" sz="2000">
              <a:solidFill>
                <a:srgbClr val="FF0000"/>
              </a:solidFill>
              <a:latin typeface="ArborWin" panose="00000400000000000000" pitchFamily="2" charset="0"/>
            </a:endParaRPr>
          </a:p>
          <a:p>
            <a:r>
              <a:rPr lang="en-US" sz="2000">
                <a:solidFill>
                  <a:srgbClr val="FF0000"/>
                </a:solidFill>
              </a:rPr>
              <a:t>		   gute     </a:t>
            </a:r>
            <a:r>
              <a:rPr lang="en-US" sz="2000">
                <a:solidFill>
                  <a:prstClr val="black"/>
                </a:solidFill>
              </a:rPr>
              <a:t>Freunde1	</a:t>
            </a:r>
          </a:p>
        </p:txBody>
      </p:sp>
    </p:spTree>
    <p:extLst>
      <p:ext uri="{BB962C8B-B14F-4D97-AF65-F5344CB8AC3E}">
        <p14:creationId xmlns:p14="http://schemas.microsoft.com/office/powerpoint/2010/main" val="12785987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6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8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0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2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4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6" dur="1" fill="hold">
                                          <p:endSync delay="0"/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32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34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36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38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40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42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44" dur="1" fill="hold">
                                          <p:endSync delay="0"/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2383C-D33E-B3F7-B7A6-55823217F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Prädikate, Koordination und Plural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6B69-6B8A-E65D-0FF4-F5795A89D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Einige Prädikate können mit </a:t>
            </a:r>
            <a:r>
              <a:rPr lang="en-US">
                <a:solidFill>
                  <a:srgbClr val="FF0000"/>
                </a:solidFill>
              </a:rPr>
              <a:t>Singular-DPs</a:t>
            </a:r>
            <a:r>
              <a:rPr lang="en-US"/>
              <a:t>, </a:t>
            </a:r>
            <a:r>
              <a:rPr lang="en-US">
                <a:solidFill>
                  <a:srgbClr val="00B050"/>
                </a:solidFill>
              </a:rPr>
              <a:t>koordinierten DPs </a:t>
            </a:r>
            <a:r>
              <a:rPr lang="en-US"/>
              <a:t>und </a:t>
            </a:r>
            <a:r>
              <a:rPr lang="en-US">
                <a:solidFill>
                  <a:srgbClr val="0066FF"/>
                </a:solidFill>
              </a:rPr>
              <a:t>Pluralen</a:t>
            </a:r>
            <a:r>
              <a:rPr lang="en-US"/>
              <a:t> kombiniert werden:</a:t>
            </a:r>
          </a:p>
          <a:p>
            <a:pPr>
              <a:spcBef>
                <a:spcPts val="1200"/>
              </a:spcBef>
            </a:pPr>
            <a:r>
              <a:rPr lang="en-US"/>
              <a:t>(1)		a.	</a:t>
            </a:r>
            <a:r>
              <a:rPr lang="en-US">
                <a:solidFill>
                  <a:srgbClr val="FF0000"/>
                </a:solidFill>
              </a:rPr>
              <a:t>Maria</a:t>
            </a:r>
            <a:r>
              <a:rPr lang="en-US"/>
              <a:t> lacht/ist glücklich</a:t>
            </a:r>
          </a:p>
          <a:p>
            <a:pPr>
              <a:spcBef>
                <a:spcPts val="400"/>
              </a:spcBef>
            </a:pPr>
            <a:r>
              <a:rPr lang="en-US"/>
              <a:t>		b.	</a:t>
            </a:r>
            <a:r>
              <a:rPr lang="en-US">
                <a:solidFill>
                  <a:srgbClr val="00B050"/>
                </a:solidFill>
              </a:rPr>
              <a:t>Hans und Maria </a:t>
            </a:r>
            <a:r>
              <a:rPr lang="en-US"/>
              <a:t>lachen/sind glücklich</a:t>
            </a:r>
          </a:p>
          <a:p>
            <a:pPr>
              <a:spcBef>
                <a:spcPts val="400"/>
              </a:spcBef>
            </a:pPr>
            <a:r>
              <a:rPr lang="en-US"/>
              <a:t>		c.	</a:t>
            </a:r>
            <a:r>
              <a:rPr lang="en-US">
                <a:solidFill>
                  <a:srgbClr val="0066FF"/>
                </a:solidFill>
              </a:rPr>
              <a:t>Die Kinder </a:t>
            </a:r>
            <a:r>
              <a:rPr lang="en-US"/>
              <a:t>lachen/sind glücklich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Semantisch verhalten sich koordinierte DPs also wie Plurale.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Andere Prädikate sind mit </a:t>
            </a:r>
            <a:r>
              <a:rPr lang="en-US">
                <a:solidFill>
                  <a:srgbClr val="FF0000"/>
                </a:solidFill>
              </a:rPr>
              <a:t>Singular-DPs</a:t>
            </a:r>
            <a:r>
              <a:rPr lang="en-US"/>
              <a:t> inkompatibel:</a:t>
            </a:r>
          </a:p>
          <a:p>
            <a:pPr>
              <a:spcBef>
                <a:spcPts val="1200"/>
              </a:spcBef>
            </a:pPr>
            <a:r>
              <a:rPr lang="en-US"/>
              <a:t>(2)		a.	*</a:t>
            </a:r>
            <a:r>
              <a:rPr lang="en-US">
                <a:solidFill>
                  <a:srgbClr val="FF0000"/>
                </a:solidFill>
              </a:rPr>
              <a:t>Maria</a:t>
            </a:r>
            <a:r>
              <a:rPr lang="en-US"/>
              <a:t> trifft sich </a:t>
            </a:r>
          </a:p>
          <a:p>
            <a:pPr>
              <a:spcBef>
                <a:spcPts val="400"/>
              </a:spcBef>
            </a:pPr>
            <a:r>
              <a:rPr lang="en-US"/>
              <a:t>		b.	</a:t>
            </a:r>
            <a:r>
              <a:rPr lang="en-US">
                <a:solidFill>
                  <a:srgbClr val="00B050"/>
                </a:solidFill>
              </a:rPr>
              <a:t>Hans und Maria </a:t>
            </a:r>
            <a:r>
              <a:rPr lang="en-US"/>
              <a:t>treffen sich</a:t>
            </a:r>
          </a:p>
          <a:p>
            <a:pPr>
              <a:spcBef>
                <a:spcPts val="400"/>
              </a:spcBef>
            </a:pPr>
            <a:r>
              <a:rPr lang="en-US"/>
              <a:t>		c.	</a:t>
            </a:r>
            <a:r>
              <a:rPr lang="en-US">
                <a:solidFill>
                  <a:srgbClr val="0066FF"/>
                </a:solidFill>
              </a:rPr>
              <a:t>Die Kinder </a:t>
            </a:r>
            <a:r>
              <a:rPr lang="en-US"/>
              <a:t>treffen sich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sym typeface="WP MathA"/>
              </a:rPr>
              <a:t>Weitere Pluralprädikate: </a:t>
            </a:r>
            <a:r>
              <a:rPr lang="en-US" sz="2400" i="1">
                <a:solidFill>
                  <a:schemeClr val="tx1"/>
                </a:solidFill>
                <a:sym typeface="WP MathA"/>
              </a:rPr>
              <a:t>heiraten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, </a:t>
            </a:r>
            <a:r>
              <a:rPr lang="en-US" sz="2400" i="1">
                <a:solidFill>
                  <a:schemeClr val="tx1"/>
                </a:solidFill>
                <a:sym typeface="WP MathA"/>
              </a:rPr>
              <a:t>ein Paar sein, </a:t>
            </a:r>
            <a:r>
              <a:rPr lang="en-US" i="1">
                <a:sym typeface="WP MathA"/>
              </a:rPr>
              <a:t>sich versammeln, umrunden, umzingeln, zusammenarbeiten,…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713B4-97E9-94B6-0681-8BA3187AA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4469B-6E8D-BB33-B74C-5B94FD48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390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09365-3CBA-0ABC-B75F-1A2DB0EA0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20449-DBA6-746F-E018-6921E3E2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Distributive und Kollektive Prädikate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DB2C3-D454-3A80-700E-AD0D6C21C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Man unterscheidet man zwischen </a:t>
            </a:r>
            <a:r>
              <a:rPr lang="en-US">
                <a:solidFill>
                  <a:srgbClr val="FF0000"/>
                </a:solidFill>
              </a:rPr>
              <a:t>distributiven</a:t>
            </a:r>
            <a:r>
              <a:rPr lang="en-US"/>
              <a:t> und </a:t>
            </a:r>
            <a:r>
              <a:rPr lang="en-US">
                <a:solidFill>
                  <a:srgbClr val="00B050"/>
                </a:solidFill>
              </a:rPr>
              <a:t>kollektiven</a:t>
            </a:r>
            <a:r>
              <a:rPr lang="en-US"/>
              <a:t> Prädikaten.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Bei </a:t>
            </a:r>
            <a:r>
              <a:rPr lang="en-US">
                <a:solidFill>
                  <a:srgbClr val="FF0000"/>
                </a:solidFill>
              </a:rPr>
              <a:t>distributive </a:t>
            </a:r>
            <a:r>
              <a:rPr lang="en-US"/>
              <a:t>Prädikaten gilt die Schlussfolgerung von der Konjunktion auf die individuellen Konjunkte (s. (2)):</a:t>
            </a:r>
          </a:p>
          <a:p>
            <a:pPr>
              <a:spcBef>
                <a:spcPts val="1200"/>
              </a:spcBef>
            </a:pPr>
            <a:r>
              <a:rPr lang="en-US"/>
              <a:t>(1)		Hans und Maria sind </a:t>
            </a:r>
            <a:r>
              <a:rPr lang="en-US">
                <a:solidFill>
                  <a:srgbClr val="FF0000"/>
                </a:solidFill>
              </a:rPr>
              <a:t>glücklich</a:t>
            </a:r>
          </a:p>
          <a:p>
            <a:r>
              <a:rPr lang="en-US"/>
              <a:t>		a.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 ⇒	</a:t>
            </a:r>
            <a:r>
              <a:rPr lang="en-US"/>
              <a:t>Hans ist glücklich</a:t>
            </a:r>
          </a:p>
          <a:p>
            <a:r>
              <a:rPr lang="en-US"/>
              <a:t>		b.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 ⇒	Maria </a:t>
            </a:r>
            <a:r>
              <a:rPr lang="en-US"/>
              <a:t>ist glücklich</a:t>
            </a:r>
          </a:p>
          <a:p>
            <a:endParaRPr lang="en-US">
              <a:sym typeface="WP MathA"/>
            </a:endParaRPr>
          </a:p>
          <a:p>
            <a:r>
              <a:rPr lang="en-US" sz="2400">
                <a:solidFill>
                  <a:schemeClr val="tx1"/>
                </a:solidFill>
                <a:sym typeface="WP MathA"/>
              </a:rPr>
              <a:t>(2)		[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  <a:sym typeface="WP MathA"/>
              </a:rPr>
              <a:t>a</a:t>
            </a:r>
            <a:r>
              <a:rPr lang="en-US" sz="2400" b="1">
                <a:solidFill>
                  <a:schemeClr val="tx1"/>
                </a:solidFill>
                <a:sym typeface="WP MathA"/>
              </a:rPr>
              <a:t> </a:t>
            </a:r>
            <a:r>
              <a:rPr lang="en-US">
                <a:sym typeface="WP MathA"/>
              </a:rPr>
              <a:t>und</a:t>
            </a:r>
            <a:r>
              <a:rPr lang="en-US" sz="2400" b="1">
                <a:solidFill>
                  <a:schemeClr val="tx1"/>
                </a:solidFill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  <a:sym typeface="WP MathA"/>
              </a:rPr>
              <a:t>b]</a:t>
            </a:r>
            <a:r>
              <a:rPr lang="en-US" sz="2400" b="1">
                <a:solidFill>
                  <a:schemeClr val="tx1"/>
                </a:solidFill>
                <a:sym typeface="WP MathA"/>
              </a:rPr>
              <a:t> 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P</a:t>
            </a:r>
            <a:r>
              <a:rPr lang="en-US" sz="2400" baseline="-25000">
                <a:solidFill>
                  <a:schemeClr val="tx1"/>
                </a:solidFill>
                <a:sym typeface="WP MathA"/>
              </a:rPr>
              <a:t>distributiv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 	</a:t>
            </a:r>
            <a:r>
              <a:rPr lang="en-US" sz="2400">
                <a:solidFill>
                  <a:schemeClr val="tx1"/>
                </a:solidFill>
                <a:latin typeface="Segoe UI Symbol"/>
                <a:ea typeface="Segoe UI Symbol"/>
              </a:rPr>
              <a:t>⇒</a:t>
            </a:r>
            <a:r>
              <a:rPr lang="en-US" sz="2400">
                <a:solidFill>
                  <a:schemeClr val="tx1"/>
                </a:solidFill>
              </a:rPr>
              <a:t> 	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a P </a:t>
            </a:r>
            <a:r>
              <a:rPr lang="ii-CN" altLang="de-DE" sz="2400">
                <a:solidFill>
                  <a:schemeClr val="tx1"/>
                </a:solidFill>
              </a:rPr>
              <a:t>ꓥ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  <a:sym typeface="WP MathA"/>
              </a:rPr>
              <a:t>b P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sym typeface="WP MathA"/>
              </a:rPr>
              <a:t>Weitere distributive Prädikate: </a:t>
            </a:r>
            <a:r>
              <a:rPr lang="en-US" i="1">
                <a:sym typeface="WP MathA"/>
              </a:rPr>
              <a:t>lachen, sterben, laufen, essen, müde sein, Ärztin sein,… 			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24310-CF2F-5D6C-4F39-3C6517E3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D4035-679B-6288-7195-00D93C4C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771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6989</Words>
  <Application>Microsoft Office PowerPoint</Application>
  <PresentationFormat>On-screen Show (4:3)</PresentationFormat>
  <Paragraphs>742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5" baseType="lpstr">
      <vt:lpstr>WP Greek Century</vt:lpstr>
      <vt:lpstr>ArborWin</vt:lpstr>
      <vt:lpstr>WP IconicSymbolsA</vt:lpstr>
      <vt:lpstr>Wingdings</vt:lpstr>
      <vt:lpstr>WP TypographicSymbols</vt:lpstr>
      <vt:lpstr>WP MathA</vt:lpstr>
      <vt:lpstr>Courier New</vt:lpstr>
      <vt:lpstr>Segoe UI Symbol</vt:lpstr>
      <vt:lpstr>Arial</vt:lpstr>
      <vt:lpstr>Calibri</vt:lpstr>
      <vt:lpstr>Larissa-Design</vt:lpstr>
      <vt:lpstr>1_Larissa-Design</vt:lpstr>
      <vt:lpstr>DGB 38 Semantik</vt:lpstr>
      <vt:lpstr>Wiederholung</vt:lpstr>
      <vt:lpstr>Wiederholung</vt:lpstr>
      <vt:lpstr>Koordination</vt:lpstr>
      <vt:lpstr>Koordination</vt:lpstr>
      <vt:lpstr>Koordination: Syntax</vt:lpstr>
      <vt:lpstr>Koordination: Ambiguität</vt:lpstr>
      <vt:lpstr>Prädikate, Koordination und Plural</vt:lpstr>
      <vt:lpstr>Distributive und Kollektive Prädikate</vt:lpstr>
      <vt:lpstr>Distributive Prädikate</vt:lpstr>
      <vt:lpstr>Distributive Prädikate</vt:lpstr>
      <vt:lpstr>Distributive Prädikate</vt:lpstr>
      <vt:lpstr>Prädikate </vt:lpstr>
      <vt:lpstr>Prädikate </vt:lpstr>
      <vt:lpstr>Koordination und Distributive Prädikate</vt:lpstr>
      <vt:lpstr>Koordination und Distributive Prädikate</vt:lpstr>
      <vt:lpstr>Koordination und Distributive Prädikate</vt:lpstr>
      <vt:lpstr>Summenindividuen</vt:lpstr>
      <vt:lpstr>Boolesches und</vt:lpstr>
      <vt:lpstr>Summenindividuen</vt:lpstr>
      <vt:lpstr>Mereologie</vt:lpstr>
      <vt:lpstr>Mereologie</vt:lpstr>
      <vt:lpstr>Mereologie</vt:lpstr>
      <vt:lpstr>Atome und Summen</vt:lpstr>
      <vt:lpstr>Distributive Prädikate</vt:lpstr>
      <vt:lpstr>Kollektive Prädikate</vt:lpstr>
      <vt:lpstr>Zusammenfassung</vt:lpstr>
      <vt:lpstr>DP-Semantik</vt:lpstr>
      <vt:lpstr>Massen- vs. Zählnomen</vt:lpstr>
      <vt:lpstr>Massen- vs. Zählnomen</vt:lpstr>
      <vt:lpstr>Massen- vs. Zählnomen</vt:lpstr>
      <vt:lpstr>Massen- vs. Zählnomen</vt:lpstr>
      <vt:lpstr>Massen- vs. Zählnomen: Ontologie</vt:lpstr>
      <vt:lpstr>Massen- vs. Zählnomen: Ontologie</vt:lpstr>
      <vt:lpstr>Massen- vs. Zählnomen</vt:lpstr>
      <vt:lpstr>Massen- vs. Zählnomen</vt:lpstr>
      <vt:lpstr>Massen- vs. Zählnomen</vt:lpstr>
      <vt:lpstr>Homogenität</vt:lpstr>
      <vt:lpstr>Homogenität</vt:lpstr>
      <vt:lpstr>Semantik der Plurale</vt:lpstr>
      <vt:lpstr>Semantik von Zählnomen</vt:lpstr>
      <vt:lpstr>Semantik der Massennomen</vt:lpstr>
      <vt:lpstr>Semantik der Massennomen</vt:lpstr>
      <vt:lpstr>Semantik der Massennomen</vt:lpstr>
      <vt:lpstr>Pluralsemantik</vt:lpstr>
      <vt:lpstr>Pluralsemantik</vt:lpstr>
      <vt:lpstr>Atome und Summen</vt:lpstr>
      <vt:lpstr>Gruppen/Kollektivnomen</vt:lpstr>
      <vt:lpstr>Gruppen/Kollektivnomen</vt:lpstr>
      <vt:lpstr>Pluraletantum</vt:lpstr>
      <vt:lpstr>Pluraletantum</vt:lpstr>
      <vt:lpstr>Pluraletantum</vt:lpstr>
      <vt:lpstr>Bibliographie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1823</cp:revision>
  <cp:lastPrinted>2020-03-25T13:15:55Z</cp:lastPrinted>
  <dcterms:created xsi:type="dcterms:W3CDTF">2019-06-22T15:52:53Z</dcterms:created>
  <dcterms:modified xsi:type="dcterms:W3CDTF">2024-12-14T14:00:59Z</dcterms:modified>
</cp:coreProperties>
</file>