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embedTrueTypeFonts="1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9" r:id="rId2"/>
    <p:sldId id="800" r:id="rId3"/>
    <p:sldId id="804" r:id="rId4"/>
    <p:sldId id="801" r:id="rId5"/>
    <p:sldId id="803" r:id="rId6"/>
    <p:sldId id="805" r:id="rId7"/>
    <p:sldId id="838" r:id="rId8"/>
    <p:sldId id="847" r:id="rId9"/>
    <p:sldId id="848" r:id="rId10"/>
    <p:sldId id="846" r:id="rId11"/>
    <p:sldId id="844" r:id="rId12"/>
    <p:sldId id="843" r:id="rId13"/>
    <p:sldId id="840" r:id="rId14"/>
    <p:sldId id="845" r:id="rId15"/>
    <p:sldId id="821" r:id="rId16"/>
    <p:sldId id="814" r:id="rId17"/>
    <p:sldId id="815" r:id="rId18"/>
    <p:sldId id="822" r:id="rId19"/>
    <p:sldId id="781" r:id="rId20"/>
    <p:sldId id="806" r:id="rId21"/>
    <p:sldId id="786" r:id="rId22"/>
    <p:sldId id="783" r:id="rId23"/>
    <p:sldId id="823" r:id="rId24"/>
    <p:sldId id="824" r:id="rId25"/>
    <p:sldId id="810" r:id="rId26"/>
    <p:sldId id="812" r:id="rId27"/>
    <p:sldId id="825" r:id="rId28"/>
    <p:sldId id="826" r:id="rId29"/>
    <p:sldId id="827" r:id="rId30"/>
    <p:sldId id="828" r:id="rId31"/>
    <p:sldId id="832" r:id="rId32"/>
    <p:sldId id="780" r:id="rId33"/>
    <p:sldId id="835" r:id="rId34"/>
    <p:sldId id="791" r:id="rId35"/>
    <p:sldId id="836" r:id="rId36"/>
  </p:sldIdLst>
  <p:sldSz cx="9144000" cy="6858000" type="screen4x3"/>
  <p:notesSz cx="9929813" cy="6797675"/>
  <p:embeddedFontLst>
    <p:embeddedFont>
      <p:font typeface="Walbaum Text" panose="02070503080703020303" pitchFamily="18" charset="0"/>
      <p:regular r:id="rId39"/>
      <p:bold r:id="rId40"/>
      <p:italic r:id="rId41"/>
      <p:boldItalic r:id="rId42"/>
    </p:embeddedFont>
    <p:embeddedFont>
      <p:font typeface="WP Greek Century" panose="05000000000000000000" pitchFamily="2" charset="2"/>
      <p:regular r:id="rId43"/>
    </p:embeddedFont>
    <p:embeddedFont>
      <p:font typeface="WP IconicSymbolsA" panose="05010101010101010101" pitchFamily="2" charset="2"/>
      <p:regular r:id="rId44"/>
    </p:embeddedFont>
    <p:embeddedFont>
      <p:font typeface="WP MathA" panose="05010101010101010101" pitchFamily="2" charset="2"/>
      <p:regular r:id="rId45"/>
    </p:embeddedFont>
    <p:embeddedFont>
      <p:font typeface="WP TypographicSymbols" panose="00000400000000000000" pitchFamily="2" charset="0"/>
      <p:regular r:id="rId46"/>
    </p:embeddedFont>
  </p:embeddedFontLst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DAA600"/>
    <a:srgbClr val="CD7371"/>
    <a:srgbClr val="FABE00"/>
    <a:srgbClr val="339966"/>
    <a:srgbClr val="EEB500"/>
    <a:srgbClr val="8020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5597" autoAdjust="0"/>
  </p:normalViewPr>
  <p:slideViewPr>
    <p:cSldViewPr>
      <p:cViewPr varScale="1">
        <p:scale>
          <a:sx n="66" d="100"/>
          <a:sy n="66" d="100"/>
        </p:scale>
        <p:origin x="120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2621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60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1.fntdata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4.fntdata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font" Target="fonts/font2.fntdata"/><Relationship Id="rId45" Type="http://schemas.openxmlformats.org/officeDocument/2006/relationships/font" Target="fonts/font7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5.fntdata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46" Type="http://schemas.openxmlformats.org/officeDocument/2006/relationships/font" Target="fonts/font8.fntdata"/><Relationship Id="rId20" Type="http://schemas.openxmlformats.org/officeDocument/2006/relationships/slide" Target="slides/slide19.xml"/><Relationship Id="rId41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4084" y="1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/>
          <a:lstStyle>
            <a:lvl1pPr algn="r">
              <a:defRPr sz="1200"/>
            </a:lvl1pPr>
          </a:lstStyle>
          <a:p>
            <a:fld id="{FC378B87-683B-4430-8734-691EDA3A86C6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7054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4084" y="6457054"/>
            <a:ext cx="4303511" cy="340622"/>
          </a:xfrm>
          <a:prstGeom prst="rect">
            <a:avLst/>
          </a:prstGeom>
        </p:spPr>
        <p:txBody>
          <a:bodyPr vert="horz" lIns="88230" tIns="44115" rIns="88230" bIns="44115" rtlCol="0" anchor="b"/>
          <a:lstStyle>
            <a:lvl1pPr algn="r">
              <a:defRPr sz="1200"/>
            </a:lvl1pPr>
          </a:lstStyle>
          <a:p>
            <a:fld id="{AA58CFF3-87D7-4338-8D2A-43DB1D8C3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3916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4597" y="0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/>
          <a:lstStyle>
            <a:lvl1pPr algn="r">
              <a:defRPr sz="1300"/>
            </a:lvl1pPr>
          </a:lstStyle>
          <a:p>
            <a:fld id="{B26CCD77-A954-40EE-8D07-A0BE97B286F6}" type="datetimeFigureOut">
              <a:rPr lang="de-DE" smtClean="0"/>
              <a:pPr/>
              <a:t>23.01.2025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2013" cy="25511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80" tIns="47790" rIns="95580" bIns="4779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982" y="3228896"/>
            <a:ext cx="7943850" cy="3058954"/>
          </a:xfrm>
          <a:prstGeom prst="rect">
            <a:avLst/>
          </a:prstGeom>
        </p:spPr>
        <p:txBody>
          <a:bodyPr vert="horz" lIns="95580" tIns="47790" rIns="95580" bIns="4779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6456612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4597" y="6456612"/>
            <a:ext cx="4302919" cy="339884"/>
          </a:xfrm>
          <a:prstGeom prst="rect">
            <a:avLst/>
          </a:prstGeom>
        </p:spPr>
        <p:txBody>
          <a:bodyPr vert="horz" lIns="95580" tIns="47790" rIns="95580" bIns="47790" rtlCol="0" anchor="b"/>
          <a:lstStyle>
            <a:lvl1pPr algn="r">
              <a:defRPr sz="1300"/>
            </a:lvl1pPr>
          </a:lstStyle>
          <a:p>
            <a:fld id="{1EBFFEC9-4F5F-4C95-86E1-B5E1B764322F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29. Nov ab hier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1ACB14-D991-4FFE-AA57-95294DA0514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17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6.dez</a:t>
            </a:r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71ACB14-D991-4FFE-AA57-95294DA0514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321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A3688-DEEB-4A0C-9E4C-4B28E23DDD7E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72354"/>
          </a:xfrm>
        </p:spPr>
        <p:txBody>
          <a:bodyPr>
            <a:normAutofit/>
          </a:bodyPr>
          <a:lstStyle>
            <a:lvl1pPr>
              <a:defRPr sz="2800" b="1" cap="small" baseline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57200" y="914400"/>
            <a:ext cx="8229600" cy="5257800"/>
          </a:xfrm>
        </p:spPr>
        <p:txBody>
          <a:bodyPr/>
          <a:lstStyle>
            <a:lvl1pPr marL="0" indent="0" defTabSz="457200">
              <a:spcBef>
                <a:spcPts val="200"/>
              </a:spcBef>
              <a:buFontTx/>
              <a:buNone/>
              <a:tabLst/>
              <a:defRPr sz="2400">
                <a:sym typeface="WP MathA" panose="05010101010101010101" pitchFamily="2" charset="2"/>
              </a:defRPr>
            </a:lvl1pPr>
            <a:lvl2pPr>
              <a:spcBef>
                <a:spcPts val="200"/>
              </a:spcBef>
              <a:defRPr sz="2200"/>
            </a:lvl2pPr>
            <a:lvl3pPr>
              <a:spcBef>
                <a:spcPts val="200"/>
              </a:spcBef>
              <a:defRPr sz="2000"/>
            </a:lvl3pPr>
            <a:lvl4pPr>
              <a:spcBef>
                <a:spcPts val="200"/>
              </a:spcBef>
              <a:defRPr/>
            </a:lvl4pPr>
            <a:lvl5pPr>
              <a:spcBef>
                <a:spcPts val="200"/>
              </a:spcBef>
              <a:defRPr/>
            </a:lvl5pPr>
          </a:lstStyle>
          <a:p>
            <a:pPr lvl="0"/>
            <a:r>
              <a:rPr lang="de-DE"/>
              <a:t>(1)	a.	</a:t>
            </a:r>
          </a:p>
          <a:p>
            <a:pPr lvl="0"/>
            <a:r>
              <a:rPr lang="de-DE"/>
              <a:t>Textmasterformate </a:t>
            </a:r>
            <a:r>
              <a:rPr lang="de-DE" dirty="0"/>
              <a:t>durch Klicken bearbeiten</a:t>
            </a:r>
          </a:p>
          <a:p>
            <a:pPr lvl="1"/>
            <a:r>
              <a:rPr lang="de-DE"/>
              <a:t>Zweite </a:t>
            </a:r>
            <a:r>
              <a:rPr lang="de-DE" dirty="0"/>
              <a:t>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/>
            </a:lvl1pPr>
          </a:lstStyle>
          <a:p>
            <a:fld id="{DAED5F90-EF1B-49B5-BE47-AEA5AB1301ED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DGB 38 Semantik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1990E4-1B54-4AAA-A525-02A3357B8E8D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/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P TypographicSymbols" pitchFamily="2" charset="0"/>
        <a:buChar char="!"/>
        <a:tabLst>
          <a:tab pos="342900" algn="l"/>
        </a:tabLst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tabLst>
          <a:tab pos="342900" algn="l"/>
        </a:tabLst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tabLst>
          <a:tab pos="342900" algn="l"/>
        </a:tabLst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tabLst>
          <a:tab pos="342900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tabLst>
          <a:tab pos="342900" algn="l"/>
        </a:tabLst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e.wikipedia.org/wiki/Donald_Davids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amor.cms.hu-berlin.de/~h2816i3x/Lehre/2002_HS_Aspekt/Aspekt-1.pdf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AA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565638" y="762000"/>
            <a:ext cx="7892562" cy="1470025"/>
          </a:xfrm>
          <a:noFill/>
          <a:ln w="28575">
            <a:noFill/>
          </a:ln>
        </p:spPr>
        <p:txBody>
          <a:bodyPr/>
          <a:lstStyle/>
          <a:p>
            <a:r>
              <a:rPr lang="en-US" b="1" cap="small"/>
              <a:t>DGB 38 Semantik</a:t>
            </a:r>
            <a:endParaRPr lang="de-DE" cap="small"/>
          </a:p>
        </p:txBody>
      </p:sp>
      <p:sp>
        <p:nvSpPr>
          <p:cNvPr id="5" name="Untertitel 4"/>
          <p:cNvSpPr>
            <a:spLocks noGrp="1"/>
          </p:cNvSpPr>
          <p:nvPr>
            <p:ph type="subTitle" idx="1"/>
          </p:nvPr>
        </p:nvSpPr>
        <p:spPr>
          <a:xfrm>
            <a:off x="1219200" y="4648200"/>
            <a:ext cx="6324600" cy="1371600"/>
          </a:xfrm>
        </p:spPr>
        <p:txBody>
          <a:bodyPr>
            <a:normAutofit/>
          </a:bodyPr>
          <a:lstStyle/>
          <a:p>
            <a:r>
              <a:rPr lang="en-US" sz="2400" b="1">
                <a:solidFill>
                  <a:schemeClr val="tx1"/>
                </a:solidFill>
              </a:rPr>
              <a:t>Winfried Lechner</a:t>
            </a:r>
          </a:p>
          <a:p>
            <a:r>
              <a:rPr lang="en-US" sz="2200">
                <a:solidFill>
                  <a:schemeClr val="tx1"/>
                </a:solidFill>
              </a:rPr>
              <a:t>Nationale und Kapodistrische </a:t>
            </a:r>
            <a:br>
              <a:rPr lang="en-US" sz="2200">
                <a:solidFill>
                  <a:schemeClr val="tx1"/>
                </a:solidFill>
              </a:rPr>
            </a:br>
            <a:r>
              <a:rPr lang="en-US" sz="2200">
                <a:solidFill>
                  <a:schemeClr val="tx1"/>
                </a:solidFill>
              </a:rPr>
              <a:t>Universität Athen</a:t>
            </a:r>
          </a:p>
          <a:p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0" name="Untertitel 4"/>
          <p:cNvSpPr txBox="1">
            <a:spLocks/>
          </p:cNvSpPr>
          <p:nvPr/>
        </p:nvSpPr>
        <p:spPr>
          <a:xfrm>
            <a:off x="914400" y="2895600"/>
            <a:ext cx="6441831" cy="990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WP TypographicSymbols" pitchFamily="2" charset="0"/>
              <a:buNone/>
              <a:tabLst>
                <a:tab pos="342900" algn="l"/>
              </a:tabLst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>
                <a:tab pos="342900" algn="l"/>
              </a:tabLst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800" b="1" i="1">
                <a:solidFill>
                  <a:schemeClr val="tx1"/>
                </a:solidFill>
              </a:rPr>
              <a:t>6. Ereignissemantik</a:t>
            </a:r>
          </a:p>
        </p:txBody>
      </p:sp>
      <p:cxnSp>
        <p:nvCxnSpPr>
          <p:cNvPr id="11" name="Gerade Verbindung 7"/>
          <p:cNvCxnSpPr/>
          <p:nvPr/>
        </p:nvCxnSpPr>
        <p:spPr>
          <a:xfrm>
            <a:off x="762000" y="1981200"/>
            <a:ext cx="77724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8"/>
          <p:cNvCxnSpPr/>
          <p:nvPr/>
        </p:nvCxnSpPr>
        <p:spPr>
          <a:xfrm>
            <a:off x="762000" y="990600"/>
            <a:ext cx="777240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74248A-366B-A177-CE61-CD43FC5BFD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8C676-930E-7EAD-F6DE-58CB8DD42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Ereignissemantik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803386-2776-6407-971E-6D9DE630B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Davidson (1967): Sätze denotieren (existenziell gebundene) Ereignisse, nicht Mengen von Situationen.</a:t>
            </a:r>
          </a:p>
          <a:p>
            <a:pPr>
              <a:spcBef>
                <a:spcPts val="1200"/>
              </a:spcBef>
            </a:pPr>
            <a:r>
              <a:rPr lang="en-US">
                <a:latin typeface="+mj-lt"/>
              </a:rPr>
              <a:t>(1)		a.	Maria läuft</a:t>
            </a:r>
          </a:p>
          <a:p>
            <a:pPr>
              <a:spcBef>
                <a:spcPts val="600"/>
              </a:spcBef>
            </a:pPr>
            <a:r>
              <a:rPr lang="en-US">
                <a:latin typeface="+mj-lt"/>
              </a:rPr>
              <a:t>		b.	</a:t>
            </a:r>
            <a:r>
              <a:rPr lang="en-US">
                <a:latin typeface="+mj-lt"/>
                <a:ea typeface="Segoe UI Symbol" panose="020B0502040204020203" pitchFamily="34" charset="0"/>
              </a:rPr>
              <a:t>∃e[laufen(e) ∧ AG(m, e)]</a:t>
            </a:r>
          </a:p>
          <a:p>
            <a:pPr>
              <a:spcBef>
                <a:spcPts val="600"/>
              </a:spcBef>
            </a:pPr>
            <a:r>
              <a:rPr lang="en-US">
                <a:latin typeface="+mj-lt"/>
                <a:ea typeface="Segoe UI Symbol" panose="020B0502040204020203" pitchFamily="34" charset="0"/>
              </a:rPr>
              <a:t>		c.	“Es gibt ein Laufen-Ereignis e und Maria ist das Agens 			von e”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j-lt"/>
                <a:ea typeface="Segoe UI Symbol" panose="020B0502040204020203" pitchFamily="34" charset="0"/>
              </a:rPr>
              <a:t>‘∃’ ist der Existenzquantor.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j-lt"/>
                <a:ea typeface="Segoe UI Symbol" panose="020B0502040204020203" pitchFamily="34" charset="0"/>
              </a:rPr>
              <a:t>Lies “∃x” als “es gibt ein x”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j-lt"/>
                <a:ea typeface="Segoe UI Symbol" panose="020B0502040204020203" pitchFamily="34" charset="0"/>
              </a:rPr>
              <a:t>Man sagt auch: “∃ bindet die Variable e existeziell” 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j-lt"/>
                <a:ea typeface="Segoe UI Symbol" panose="020B0502040204020203" pitchFamily="34" charset="0"/>
              </a:rPr>
              <a:t>Die Argumente werden durch Thematisch Rollen mit der Ereignisvariable verbunden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j-lt"/>
                <a:ea typeface="Segoe UI Symbol" panose="020B0502040204020203" pitchFamily="34" charset="0"/>
              </a:rPr>
              <a:t>Thematisch Rollen: AGens, THema, PATiens, EXPeriencer, LOKation, CAUSe, DIRektion, 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76EF97-A9CE-4780-F8D4-0885D3302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4BB33-BE34-CE7F-35F4-3FA572D1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2740148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1A60B-B2B7-55E5-2ECE-B54E1F573E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82579-5A32-2AB5-37E5-48605F6F2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Ereignissemantik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B66A0-6D3A-9079-788B-62EA5AFC84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Ereignisse sind abstrakte Objekte mit zeitlicher und räumlicher Ausdehnung:</a:t>
            </a:r>
          </a:p>
          <a:p>
            <a:pPr>
              <a:spcBef>
                <a:spcPts val="1200"/>
              </a:spcBef>
            </a:pPr>
            <a:r>
              <a:rPr lang="en-US">
                <a:latin typeface="+mj-lt"/>
              </a:rPr>
              <a:t>(1)		a.	Maria lief gestern am Abend</a:t>
            </a:r>
          </a:p>
          <a:p>
            <a:pPr>
              <a:spcBef>
                <a:spcPts val="600"/>
              </a:spcBef>
            </a:pPr>
            <a:r>
              <a:rPr lang="en-US">
                <a:latin typeface="+mj-lt"/>
              </a:rPr>
              <a:t>		b.	</a:t>
            </a:r>
            <a:r>
              <a:rPr lang="en-US">
                <a:latin typeface="+mj-lt"/>
                <a:ea typeface="Segoe UI Symbol" panose="020B0502040204020203" pitchFamily="34" charset="0"/>
              </a:rPr>
              <a:t>∃e[laufen(e) ∧ AG(m, e) ∧ </a:t>
            </a:r>
            <a:r>
              <a:rPr lang="en-US">
                <a:latin typeface="+mj-lt"/>
              </a:rPr>
              <a:t>gestern_am_Abend</a:t>
            </a:r>
            <a:r>
              <a:rPr lang="en-US"/>
              <a:t>(e)</a:t>
            </a:r>
            <a:r>
              <a:rPr lang="en-US">
                <a:latin typeface="+mj-lt"/>
                <a:ea typeface="Segoe UI Symbol" panose="020B0502040204020203" pitchFamily="34" charset="0"/>
              </a:rPr>
              <a:t>]</a:t>
            </a:r>
          </a:p>
          <a:p>
            <a:pPr>
              <a:spcBef>
                <a:spcPts val="600"/>
              </a:spcBef>
            </a:pPr>
            <a:r>
              <a:rPr lang="en-US">
                <a:latin typeface="+mj-lt"/>
                <a:ea typeface="Segoe UI Symbol" panose="020B0502040204020203" pitchFamily="34" charset="0"/>
              </a:rPr>
              <a:t>		c.	“Es gibt ein Laufen-Ereignis e und Maria ist das Agens 			von e und e ist </a:t>
            </a:r>
            <a:r>
              <a:rPr lang="en-US">
                <a:latin typeface="+mj-lt"/>
              </a:rPr>
              <a:t>gestern am Abend</a:t>
            </a:r>
            <a:r>
              <a:rPr lang="en-US">
                <a:latin typeface="+mj-lt"/>
                <a:ea typeface="Segoe UI Symbol" panose="020B0502040204020203" pitchFamily="34" charset="0"/>
              </a:rPr>
              <a:t>”</a:t>
            </a:r>
          </a:p>
          <a:p>
            <a:pPr>
              <a:spcBef>
                <a:spcPts val="1200"/>
              </a:spcBef>
            </a:pPr>
            <a:r>
              <a:rPr lang="en-US">
                <a:latin typeface="+mj-lt"/>
              </a:rPr>
              <a:t>(2)		a.	Maria läuft im Garten</a:t>
            </a:r>
          </a:p>
          <a:p>
            <a:pPr>
              <a:spcBef>
                <a:spcPts val="600"/>
              </a:spcBef>
            </a:pPr>
            <a:r>
              <a:rPr lang="en-US">
                <a:latin typeface="+mj-lt"/>
              </a:rPr>
              <a:t>		b.	</a:t>
            </a:r>
            <a:r>
              <a:rPr lang="en-US">
                <a:latin typeface="+mj-lt"/>
                <a:ea typeface="Segoe UI Symbol" panose="020B0502040204020203" pitchFamily="34" charset="0"/>
              </a:rPr>
              <a:t>∃e[laufen(e) ∧ AG(m, e) ∧</a:t>
            </a:r>
            <a:r>
              <a:rPr lang="en-US"/>
              <a:t> im Garten(e)</a:t>
            </a:r>
            <a:r>
              <a:rPr lang="en-US">
                <a:latin typeface="+mj-lt"/>
                <a:ea typeface="Segoe UI Symbol" panose="020B0502040204020203" pitchFamily="34" charset="0"/>
              </a:rPr>
              <a:t>]</a:t>
            </a:r>
          </a:p>
          <a:p>
            <a:pPr>
              <a:spcBef>
                <a:spcPts val="600"/>
              </a:spcBef>
            </a:pPr>
            <a:r>
              <a:rPr lang="en-US">
                <a:latin typeface="+mj-lt"/>
                <a:ea typeface="Segoe UI Symbol" panose="020B0502040204020203" pitchFamily="34" charset="0"/>
              </a:rPr>
              <a:t>		c.	“Es gibt ein Laufen-Ereignis e und Maria ist das Agens 			von e und e ist im Garten”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de-DE">
              <a:latin typeface="+mj-lt"/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de-DE">
              <a:latin typeface="+mj-lt"/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de-DE">
              <a:latin typeface="+mj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B2D290-0631-F15E-483C-D866C5C31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291673-E804-C9E7-4139-B637E7A1F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3068365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054765-3D04-6769-CB0D-A9C6C82EA7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B7A1D-8C45-700C-CC5D-E177CB953A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Anwendung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6CDEAC-6763-C9CC-D3D1-8E82363A4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>
                <a:latin typeface="+mj-lt"/>
              </a:rPr>
              <a:t>Lösung zu Problem 1</a:t>
            </a:r>
            <a:r>
              <a:rPr lang="en-US">
                <a:latin typeface="+mj-lt"/>
              </a:rPr>
              <a:t>. Ereignisse haben einen Zeitrahmen.</a:t>
            </a:r>
          </a:p>
          <a:p>
            <a:pPr>
              <a:spcBef>
                <a:spcPts val="1200"/>
              </a:spcBef>
            </a:pPr>
            <a:r>
              <a:rPr lang="en-US">
                <a:latin typeface="+mj-lt"/>
              </a:rPr>
              <a:t>(1)		a.	Maria ist heute glücklich</a:t>
            </a:r>
          </a:p>
          <a:p>
            <a:pPr>
              <a:spcBef>
                <a:spcPts val="600"/>
              </a:spcBef>
            </a:pPr>
            <a:r>
              <a:rPr lang="en-US">
                <a:latin typeface="+mj-lt"/>
              </a:rPr>
              <a:t>		b.	</a:t>
            </a:r>
            <a:r>
              <a:rPr lang="en-US">
                <a:latin typeface="+mj-lt"/>
                <a:ea typeface="Segoe UI Symbol" panose="020B0502040204020203" pitchFamily="34" charset="0"/>
              </a:rPr>
              <a:t>∃e[glücklich(e) ∧ EXP(m, e) ∧ heute(e)]</a:t>
            </a:r>
          </a:p>
          <a:p>
            <a:pPr>
              <a:spcBef>
                <a:spcPts val="600"/>
              </a:spcBef>
            </a:pPr>
            <a:r>
              <a:rPr lang="en-US">
                <a:latin typeface="+mj-lt"/>
                <a:ea typeface="Segoe UI Symbol" panose="020B0502040204020203" pitchFamily="34" charset="0"/>
              </a:rPr>
              <a:t>		c.	“Es gibt ein Glücklich-Sein-Ereignis e und Maria ist der			Experiencer von e und </a:t>
            </a:r>
            <a:r>
              <a:rPr lang="en-US" b="1">
                <a:latin typeface="+mj-lt"/>
                <a:ea typeface="Segoe UI Symbol" panose="020B0502040204020203" pitchFamily="34" charset="0"/>
              </a:rPr>
              <a:t>e findet heute statt</a:t>
            </a:r>
            <a:r>
              <a:rPr lang="en-US">
                <a:latin typeface="+mj-lt"/>
                <a:ea typeface="Segoe UI Symbol" panose="020B0502040204020203" pitchFamily="34" charset="0"/>
              </a:rPr>
              <a:t>”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66556C-E6EC-F83F-0325-3ACEDE9A2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B20AB4-D17B-42B5-CE33-2297CB757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2699765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EC23D1-151B-D059-09D6-CA04FB9F5A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8050F-F144-F9FF-49D7-735415470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Anwendung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A6AB8-EF76-CB35-3E36-DAC2F2079D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</a:pPr>
            <a:r>
              <a:rPr lang="en-US" b="1">
                <a:latin typeface="+mj-lt"/>
              </a:rPr>
              <a:t>Lösung zu Problem 2</a:t>
            </a:r>
            <a:r>
              <a:rPr lang="en-US">
                <a:latin typeface="+mj-lt"/>
              </a:rPr>
              <a:t>. Die beiden Adverbien </a:t>
            </a:r>
            <a:r>
              <a:rPr lang="en-US" i="1">
                <a:latin typeface="+mj-lt"/>
              </a:rPr>
              <a:t>schnell</a:t>
            </a:r>
            <a:r>
              <a:rPr lang="en-US">
                <a:latin typeface="+mj-lt"/>
              </a:rPr>
              <a:t> und </a:t>
            </a:r>
            <a:r>
              <a:rPr lang="en-US" i="1">
                <a:latin typeface="+mj-lt"/>
              </a:rPr>
              <a:t>langsam</a:t>
            </a:r>
            <a:r>
              <a:rPr lang="en-US">
                <a:latin typeface="+mj-lt"/>
              </a:rPr>
              <a:t> modifizieren </a:t>
            </a:r>
            <a:r>
              <a:rPr lang="en-US" b="1">
                <a:latin typeface="+mj-lt"/>
              </a:rPr>
              <a:t>zwei unterschiedliche Ereignisse:</a:t>
            </a:r>
          </a:p>
          <a:p>
            <a:pPr>
              <a:spcBef>
                <a:spcPts val="1200"/>
              </a:spcBef>
            </a:pPr>
            <a:r>
              <a:rPr lang="en-US">
                <a:latin typeface="+mj-lt"/>
              </a:rPr>
              <a:t>(1)		a.	Maria läuft schnell und fährt langsam</a:t>
            </a:r>
          </a:p>
          <a:p>
            <a:pPr>
              <a:spcBef>
                <a:spcPts val="600"/>
              </a:spcBef>
            </a:pPr>
            <a:r>
              <a:rPr lang="en-US">
                <a:latin typeface="+mj-lt"/>
              </a:rPr>
              <a:t>		b.	</a:t>
            </a:r>
            <a:r>
              <a:rPr lang="en-US">
                <a:latin typeface="+mj-lt"/>
                <a:ea typeface="Segoe UI Symbol" panose="020B0502040204020203" pitchFamily="34" charset="0"/>
              </a:rPr>
              <a:t>∃e[laufen(e) ∧ AG(m, e) ∧ schnell(e)] ∧ </a:t>
            </a:r>
            <a:br>
              <a:rPr lang="en-US">
                <a:latin typeface="+mj-lt"/>
                <a:ea typeface="Segoe UI Symbol" panose="020B0502040204020203" pitchFamily="34" charset="0"/>
              </a:rPr>
            </a:br>
            <a:r>
              <a:rPr lang="en-US">
                <a:latin typeface="+mj-lt"/>
                <a:ea typeface="Segoe UI Symbol" panose="020B0502040204020203" pitchFamily="34" charset="0"/>
              </a:rPr>
              <a:t>			∃e[fahren (e) ∧ AG(m, e) ∧ langsam(e)]</a:t>
            </a:r>
          </a:p>
          <a:p>
            <a:pPr>
              <a:spcBef>
                <a:spcPts val="600"/>
              </a:spcBef>
            </a:pPr>
            <a:r>
              <a:rPr lang="en-US">
                <a:latin typeface="+mj-lt"/>
                <a:ea typeface="Segoe UI Symbol" panose="020B0502040204020203" pitchFamily="34" charset="0"/>
              </a:rPr>
              <a:t>		c.	“Es gibt ein Laufen-Ereignis e und Maria ist das Agens  			von e und e ist schnell und </a:t>
            </a:r>
          </a:p>
          <a:p>
            <a:pPr>
              <a:spcBef>
                <a:spcPts val="600"/>
              </a:spcBef>
            </a:pPr>
            <a:r>
              <a:rPr lang="en-US">
                <a:latin typeface="+mj-lt"/>
                <a:ea typeface="Segoe UI Symbol" panose="020B0502040204020203" pitchFamily="34" charset="0"/>
              </a:rPr>
              <a:t>			es gibt ein Fahren-Ereignis e und Maria ist das Agens 			von e und e ist langsam”</a:t>
            </a:r>
            <a:endParaRPr lang="de-DE">
              <a:latin typeface="+mj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A02181-5BB7-3998-73A2-DDFF2A55B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C526259-2DAC-9B30-F65B-737A5ADEB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187691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531CE7-813E-2713-365E-10A3CD582A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2CFB7-4580-F2C8-DC76-860D30366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Anwendung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4D473D-35FC-B551-AD49-2A899D414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</a:pPr>
            <a:r>
              <a:rPr lang="en-US"/>
              <a:t>Sätze sind Konjunktion von Prädikaten von Ereignissen:</a:t>
            </a:r>
          </a:p>
          <a:p>
            <a:pPr marL="342900" indent="-342900">
              <a:spcBef>
                <a:spcPts val="20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>
              <a:spcBef>
                <a:spcPts val="1200"/>
              </a:spcBef>
            </a:pPr>
            <a:r>
              <a:rPr lang="en-US">
                <a:latin typeface="+mj-lt"/>
              </a:rPr>
              <a:t>(1)		a.	Maria läuft schnell und fährt langsam</a:t>
            </a:r>
          </a:p>
          <a:p>
            <a:pPr>
              <a:spcBef>
                <a:spcPts val="600"/>
              </a:spcBef>
            </a:pPr>
            <a:r>
              <a:rPr lang="en-US">
                <a:latin typeface="+mj-lt"/>
              </a:rPr>
              <a:t>		b.	</a:t>
            </a:r>
            <a:r>
              <a:rPr lang="en-US">
                <a:latin typeface="+mj-lt"/>
                <a:ea typeface="Segoe UI Symbol" panose="020B0502040204020203" pitchFamily="34" charset="0"/>
              </a:rPr>
              <a:t>∃e[laufen(e) ∧ AG(m, e) ∧ schnell(e)] ∧ </a:t>
            </a:r>
            <a:br>
              <a:rPr lang="en-US">
                <a:latin typeface="+mj-lt"/>
                <a:ea typeface="Segoe UI Symbol" panose="020B0502040204020203" pitchFamily="34" charset="0"/>
              </a:rPr>
            </a:br>
            <a:r>
              <a:rPr lang="en-US">
                <a:latin typeface="+mj-lt"/>
                <a:ea typeface="Segoe UI Symbol" panose="020B0502040204020203" pitchFamily="34" charset="0"/>
              </a:rPr>
              <a:t>			∃e[fahren (e) ∧ AG(m, e) ∧ langsam(e)]</a:t>
            </a:r>
          </a:p>
          <a:p>
            <a:pPr>
              <a:spcBef>
                <a:spcPts val="600"/>
              </a:spcBef>
            </a:pPr>
            <a:r>
              <a:rPr lang="en-US">
                <a:latin typeface="+mj-lt"/>
                <a:ea typeface="Segoe UI Symbol" panose="020B0502040204020203" pitchFamily="34" charset="0"/>
              </a:rPr>
              <a:t>		c.	“Es gibt ein Laufen-Ereignis e und Maria ist das Agens  			von e und e ist schnell und </a:t>
            </a:r>
          </a:p>
          <a:p>
            <a:pPr>
              <a:spcBef>
                <a:spcPts val="600"/>
              </a:spcBef>
            </a:pPr>
            <a:r>
              <a:rPr lang="en-US">
                <a:latin typeface="+mj-lt"/>
                <a:ea typeface="Segoe UI Symbol" panose="020B0502040204020203" pitchFamily="34" charset="0"/>
              </a:rPr>
              <a:t>			es gibt ein Fahren-Ereignis e und Maria ist das Agens 			von e und e ist langsam”</a:t>
            </a:r>
            <a:endParaRPr lang="de-DE">
              <a:latin typeface="+mj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FE2E95-6551-F69D-F1D4-53A7AC2F2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3FB27F-F97F-9006-BC4A-128118772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154382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77B9A-FB21-4D37-9745-19FF27E7B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Aspekt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B4218-FB36-E5A7-0245-7C567FD95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948816"/>
            <a:ext cx="8342671" cy="5236636"/>
          </a:xfrm>
        </p:spPr>
        <p:txBody>
          <a:bodyPr/>
          <a:lstStyle/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/>
              <a:t>Man unterscheidet zwischen zwei Arten von Aspekt:</a:t>
            </a:r>
          </a:p>
          <a:p>
            <a:pPr marL="514350" indent="-514350">
              <a:spcBef>
                <a:spcPts val="1800"/>
              </a:spcBef>
              <a:buFont typeface="+mj-lt"/>
              <a:buAutoNum type="romanUcPeriod"/>
            </a:pPr>
            <a:r>
              <a:rPr lang="en-US"/>
              <a:t>Der </a:t>
            </a:r>
            <a:r>
              <a:rPr lang="en-US" b="1"/>
              <a:t>Perspektiven-Aspekt</a:t>
            </a:r>
            <a:r>
              <a:rPr lang="en-US"/>
              <a:t> (auch: </a:t>
            </a:r>
            <a:r>
              <a:rPr lang="en-US" i="1"/>
              <a:t>grammatischer Aspekt</a:t>
            </a:r>
            <a:r>
              <a:rPr lang="en-US"/>
              <a:t>): </a:t>
            </a:r>
          </a:p>
          <a:p>
            <a:pPr marL="1081088" lvl="1" indent="-339725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/>
              <a:t>beschreibt die </a:t>
            </a:r>
            <a:r>
              <a:rPr lang="en-US" b="1"/>
              <a:t>Beziehung</a:t>
            </a:r>
            <a:r>
              <a:rPr lang="en-US" b="1" i="1"/>
              <a:t> </a:t>
            </a:r>
            <a:r>
              <a:rPr lang="en-US"/>
              <a:t>zwischen der Laufzeit eines Ereignisses und anderen zeitlichen Parametern </a:t>
            </a:r>
            <a:r>
              <a:rPr lang="en-US" sz="1800"/>
              <a:t>(s. letztes Slide)</a:t>
            </a:r>
            <a:r>
              <a:rPr lang="en-US"/>
              <a:t> </a:t>
            </a:r>
          </a:p>
          <a:p>
            <a:pPr marL="1081088" lvl="1" indent="-339725">
              <a:spcBef>
                <a:spcPts val="400"/>
              </a:spcBef>
              <a:buFont typeface="Courier New" panose="02070309020205020404" pitchFamily="49" charset="0"/>
              <a:buChar char="o"/>
            </a:pPr>
            <a:r>
              <a:rPr lang="en-US"/>
              <a:t>Das Ereignis wird “von innen” oder “von außen” beschrieben.</a:t>
            </a:r>
          </a:p>
          <a:p>
            <a:pPr marL="1081088" lvl="1" indent="-339725">
              <a:spcBef>
                <a:spcPts val="400"/>
              </a:spcBef>
              <a:buFont typeface="Courier New" panose="02070309020205020404" pitchFamily="49" charset="0"/>
              <a:buChar char="o"/>
            </a:pPr>
            <a:r>
              <a:rPr lang="en-US"/>
              <a:t>sprachliche Markierung, z.B. durch </a:t>
            </a:r>
            <a:r>
              <a:rPr lang="en-US" b="1"/>
              <a:t>Perfekt</a:t>
            </a:r>
            <a:r>
              <a:rPr lang="en-US"/>
              <a:t> oder </a:t>
            </a:r>
            <a:r>
              <a:rPr lang="en-US" b="1"/>
              <a:t>Imperfekt</a:t>
            </a:r>
          </a:p>
          <a:p>
            <a:pPr marL="514350" indent="-514350">
              <a:spcBef>
                <a:spcPts val="1800"/>
              </a:spcBef>
              <a:buFont typeface="+mj-lt"/>
              <a:buAutoNum type="romanUcPeriod"/>
            </a:pPr>
            <a:r>
              <a:rPr lang="en-US"/>
              <a:t>Die </a:t>
            </a:r>
            <a:r>
              <a:rPr lang="en-US" b="1">
                <a:solidFill>
                  <a:srgbClr val="FF0000"/>
                </a:solidFill>
              </a:rPr>
              <a:t>Aktionsart</a:t>
            </a:r>
            <a:r>
              <a:rPr lang="en-US"/>
              <a:t> (</a:t>
            </a:r>
            <a:r>
              <a:rPr lang="en-US" i="1"/>
              <a:t>lexikalischer Aspekt</a:t>
            </a:r>
            <a:r>
              <a:rPr lang="en-US"/>
              <a:t>): beschreibt semantische Eigenschaften von </a:t>
            </a:r>
            <a:r>
              <a:rPr lang="en-US" b="1"/>
              <a:t>Verbklassen</a:t>
            </a:r>
            <a:r>
              <a:rPr lang="en-US"/>
              <a:t> </a:t>
            </a:r>
            <a:r>
              <a:rPr lang="en-US" sz="2000"/>
              <a:t>(Beispiele folgen)</a:t>
            </a:r>
            <a:r>
              <a:rPr lang="en-US"/>
              <a:t>.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/>
              <a:t>Aspekt ist ein sehr komplexes und kompliziertes Phänomen. 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/>
              <a:t>Wir konzentrieren uns im Folgenden ausschließlich auf die Aktionsart </a:t>
            </a:r>
            <a:r>
              <a:rPr lang="en-US" sz="2200"/>
              <a:t>(im Weiteren einfach “Aspekt”).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91B76F-5624-961E-BE88-E979C659E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80344-E3A0-B2D1-96FB-21BA6626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42 Zweitspracherwerb</a:t>
            </a:r>
          </a:p>
        </p:txBody>
      </p:sp>
    </p:spTree>
    <p:extLst>
      <p:ext uri="{BB962C8B-B14F-4D97-AF65-F5344CB8AC3E}">
        <p14:creationId xmlns:p14="http://schemas.microsoft.com/office/powerpoint/2010/main" val="34578490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77B9A-FB21-4D37-9745-19FF27E7B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Aspekt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B4218-FB36-E5A7-0245-7C567FD95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8312"/>
            <a:ext cx="8229600" cy="523663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/>
              <a:t>Ereignisse.</a:t>
            </a:r>
            <a:r>
              <a:rPr lang="en-US"/>
              <a:t> </a:t>
            </a:r>
            <a:r>
              <a:rPr lang="en-US">
                <a:solidFill>
                  <a:srgbClr val="00B050"/>
                </a:solidFill>
              </a:rPr>
              <a:t>Prädikate</a:t>
            </a:r>
            <a:r>
              <a:rPr lang="en-US"/>
              <a:t> beschreiben </a:t>
            </a:r>
            <a:r>
              <a:rPr lang="en-US" b="1"/>
              <a:t>Ereignisse</a:t>
            </a:r>
            <a:r>
              <a:rPr lang="en-US"/>
              <a:t> oder </a:t>
            </a:r>
            <a:r>
              <a:rPr lang="en-US" b="1"/>
              <a:t>Zustände</a:t>
            </a:r>
            <a:r>
              <a:rPr lang="en-US" b="1" i="1"/>
              <a:t> </a:t>
            </a:r>
            <a:r>
              <a:rPr lang="en-US" sz="2000"/>
              <a:t>(</a:t>
            </a:r>
            <a:r>
              <a:rPr lang="en-US" sz="2000">
                <a:hlinkClick r:id="rId3"/>
              </a:rPr>
              <a:t>D. Davidson</a:t>
            </a:r>
            <a:r>
              <a:rPr lang="en-US" sz="2000"/>
              <a:t>).</a:t>
            </a:r>
          </a:p>
          <a:p>
            <a:pPr>
              <a:spcBef>
                <a:spcPts val="1200"/>
              </a:spcBef>
              <a:tabLst>
                <a:tab pos="455613" algn="l"/>
                <a:tab pos="746125" algn="l"/>
                <a:tab pos="1089025" algn="l"/>
                <a:tab pos="3657600" algn="l"/>
              </a:tabLst>
            </a:pPr>
            <a:r>
              <a:rPr lang="en-US"/>
              <a:t>(1)		a.	Maria </a:t>
            </a:r>
            <a:r>
              <a:rPr lang="en-US">
                <a:solidFill>
                  <a:srgbClr val="00B050"/>
                </a:solidFill>
              </a:rPr>
              <a:t>liest</a:t>
            </a:r>
            <a:r>
              <a:rPr lang="en-US"/>
              <a:t>.  </a:t>
            </a:r>
            <a:r>
              <a:rPr lang="en-US">
                <a:sym typeface="WP IconicSymbolsA" panose="05010101010101010101" pitchFamily="2" charset="2"/>
              </a:rPr>
              <a:t> 	</a:t>
            </a:r>
            <a:r>
              <a:rPr lang="en-US" sz="2200">
                <a:sym typeface="WP IconicSymbolsA" panose="05010101010101010101" pitchFamily="2" charset="2"/>
              </a:rPr>
              <a:t>(</a:t>
            </a:r>
            <a:r>
              <a:rPr lang="en-US" sz="2200"/>
              <a:t>Ereignis des Lesens mit Agens Maria)</a:t>
            </a:r>
            <a:endParaRPr lang="en-US" sz="2200" b="1" i="1"/>
          </a:p>
          <a:p>
            <a:pPr>
              <a:tabLst>
                <a:tab pos="455613" algn="l"/>
                <a:tab pos="746125" algn="l"/>
                <a:tab pos="1089025" algn="l"/>
                <a:tab pos="3657600" algn="l"/>
              </a:tabLst>
            </a:pPr>
            <a:r>
              <a:rPr lang="en-US"/>
              <a:t>		b.	Maria ist </a:t>
            </a:r>
            <a:r>
              <a:rPr lang="en-US">
                <a:solidFill>
                  <a:srgbClr val="00B050"/>
                </a:solidFill>
              </a:rPr>
              <a:t>glücklich</a:t>
            </a:r>
            <a:r>
              <a:rPr lang="en-US"/>
              <a:t>.	</a:t>
            </a:r>
            <a:r>
              <a:rPr lang="en-US" sz="2200"/>
              <a:t>(Zustand des Glücklich-Seins…)</a:t>
            </a:r>
            <a:endParaRPr lang="en-US" sz="2200" b="1" i="1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455613" algn="l"/>
                <a:tab pos="746125" algn="l"/>
                <a:tab pos="1089025" algn="l"/>
                <a:tab pos="4227513" algn="l"/>
              </a:tabLst>
            </a:pPr>
            <a:r>
              <a:rPr lang="en-US" b="1"/>
              <a:t>Tempus.</a:t>
            </a:r>
            <a:r>
              <a:rPr lang="en-US"/>
              <a:t> Information über die zeitliche Einordnung eines Ereignisses oder Zustandes.</a:t>
            </a:r>
          </a:p>
          <a:p>
            <a:pPr>
              <a:spcBef>
                <a:spcPts val="600"/>
              </a:spcBef>
              <a:tabLst>
                <a:tab pos="455613" algn="l"/>
                <a:tab pos="746125" algn="l"/>
                <a:tab pos="1089025" algn="l"/>
                <a:tab pos="4227513" algn="l"/>
              </a:tabLst>
            </a:pPr>
            <a:r>
              <a:rPr lang="en-US"/>
              <a:t>(2)		a.	Maria ist glücklich.	 		</a:t>
            </a:r>
            <a:r>
              <a:rPr lang="en-US" i="1"/>
              <a:t>Präsens</a:t>
            </a:r>
            <a:r>
              <a:rPr lang="en-US"/>
              <a:t> </a:t>
            </a:r>
          </a:p>
          <a:p>
            <a:pPr>
              <a:spcBef>
                <a:spcPts val="0"/>
              </a:spcBef>
              <a:tabLst>
                <a:tab pos="455613" algn="l"/>
                <a:tab pos="746125" algn="l"/>
                <a:tab pos="1089025" algn="l"/>
                <a:tab pos="4227513" algn="l"/>
              </a:tabLst>
            </a:pPr>
            <a:r>
              <a:rPr lang="en-US"/>
              <a:t>		b.	Maria war glücklich.	 		</a:t>
            </a:r>
            <a:r>
              <a:rPr lang="en-US" i="1"/>
              <a:t>Präteritum</a:t>
            </a:r>
          </a:p>
          <a:p>
            <a:pPr>
              <a:spcBef>
                <a:spcPts val="0"/>
              </a:spcBef>
              <a:tabLst>
                <a:tab pos="455613" algn="l"/>
                <a:tab pos="746125" algn="l"/>
                <a:tab pos="1089025" algn="l"/>
                <a:tab pos="4227513" algn="l"/>
              </a:tabLst>
            </a:pPr>
            <a:r>
              <a:rPr lang="en-US"/>
              <a:t>		c.	Maria wird glücklich sein.	 		</a:t>
            </a:r>
            <a:r>
              <a:rPr lang="en-US" i="1"/>
              <a:t>Futur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b="1"/>
              <a:t>Aspekt.</a:t>
            </a:r>
            <a:r>
              <a:rPr lang="en-US"/>
              <a:t> Information über die </a:t>
            </a:r>
            <a:r>
              <a:rPr lang="en-US" b="1"/>
              <a:t>zeitliche Struktur </a:t>
            </a:r>
            <a:r>
              <a:rPr lang="en-US"/>
              <a:t>von Ereignissen oder Zuständen (meist aus Sicht der SprecherIn).</a:t>
            </a:r>
          </a:p>
          <a:p>
            <a:pPr>
              <a:spcBef>
                <a:spcPts val="1200"/>
              </a:spcBef>
            </a:pPr>
            <a:r>
              <a:rPr lang="de-DE"/>
              <a:t>(3)		a.	Maria ist eingeschlafen.	</a:t>
            </a:r>
          </a:p>
          <a:p>
            <a:r>
              <a:rPr lang="de-DE"/>
              <a:t>		b.	Maria war am Einschlafen, als das Telefon läutete.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91B76F-5624-961E-BE88-E979C659E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16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80344-E3A0-B2D1-96FB-21BA6626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42 Zweitspracherwerb</a:t>
            </a:r>
          </a:p>
        </p:txBody>
      </p:sp>
    </p:spTree>
    <p:extLst>
      <p:ext uri="{BB962C8B-B14F-4D97-AF65-F5344CB8AC3E}">
        <p14:creationId xmlns:p14="http://schemas.microsoft.com/office/powerpoint/2010/main" val="14969768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77B9A-FB21-4D37-9745-19FF27E7B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Aspekt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B4218-FB36-E5A7-0245-7C567FD95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919320"/>
            <a:ext cx="8411497" cy="5236636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b="1"/>
              <a:t>Perfektiv vs. Imperfektiv.</a:t>
            </a:r>
            <a:r>
              <a:rPr lang="en-US"/>
              <a:t> Ereignisse in der Vergangenheit können sprachlich auf zwei unterschiedliche Arten dargestellt werden.</a:t>
            </a:r>
            <a:endParaRPr lang="en-US" i="1"/>
          </a:p>
          <a:p>
            <a:pPr>
              <a:spcBef>
                <a:spcPts val="1200"/>
              </a:spcBef>
            </a:pPr>
            <a:r>
              <a:rPr lang="de-DE"/>
              <a:t>(1)		Das Schiff </a:t>
            </a:r>
            <a:r>
              <a:rPr lang="de-DE">
                <a:solidFill>
                  <a:srgbClr val="00B050"/>
                </a:solidFill>
              </a:rPr>
              <a:t>ist gesunken</a:t>
            </a:r>
            <a:r>
              <a:rPr lang="de-DE"/>
              <a:t>.			(</a:t>
            </a:r>
            <a:r>
              <a:rPr lang="de-DE" i="1"/>
              <a:t>Perfektiv</a:t>
            </a:r>
            <a:r>
              <a:rPr lang="de-DE"/>
              <a:t>)	</a:t>
            </a:r>
          </a:p>
          <a:p>
            <a:pPr>
              <a:spcBef>
                <a:spcPts val="1200"/>
              </a:spcBef>
            </a:pPr>
            <a:r>
              <a:rPr lang="de-DE" sz="2200"/>
              <a:t>Aus Satz (1) folgt, dass das Schiff gesunken ist. Wenn (1) wahr ist, dann gibt es einen </a:t>
            </a:r>
            <a:r>
              <a:rPr lang="de-DE" sz="2200">
                <a:solidFill>
                  <a:srgbClr val="FF0000"/>
                </a:solidFill>
              </a:rPr>
              <a:t>Resultatszustand</a:t>
            </a:r>
            <a:r>
              <a:rPr lang="de-DE" sz="2200"/>
              <a:t> – das gesunkene Schiff.</a:t>
            </a:r>
          </a:p>
          <a:p>
            <a:pPr>
              <a:spcBef>
                <a:spcPts val="1200"/>
              </a:spcBef>
            </a:pPr>
            <a:endParaRPr lang="de-DE"/>
          </a:p>
          <a:p>
            <a:pPr>
              <a:spcBef>
                <a:spcPts val="1200"/>
              </a:spcBef>
            </a:pPr>
            <a:endParaRPr lang="de-DE"/>
          </a:p>
          <a:p>
            <a:pPr>
              <a:spcBef>
                <a:spcPts val="600"/>
              </a:spcBef>
            </a:pPr>
            <a:r>
              <a:rPr lang="de-DE"/>
              <a:t>(2)		Das Schiff </a:t>
            </a:r>
            <a:r>
              <a:rPr lang="de-DE">
                <a:solidFill>
                  <a:srgbClr val="00B050"/>
                </a:solidFill>
              </a:rPr>
              <a:t>war am Sinken</a:t>
            </a:r>
            <a:r>
              <a:rPr lang="de-DE"/>
              <a:t>,		 (</a:t>
            </a:r>
            <a:r>
              <a:rPr lang="de-DE" i="1"/>
              <a:t>Imperfektiv</a:t>
            </a:r>
            <a:r>
              <a:rPr lang="de-DE"/>
              <a:t>) </a:t>
            </a:r>
            <a:br>
              <a:rPr lang="de-DE"/>
            </a:br>
            <a:r>
              <a:rPr lang="de-DE"/>
              <a:t>		als </a:t>
            </a:r>
            <a:r>
              <a:rPr lang="de-DE">
                <a:solidFill>
                  <a:srgbClr val="7030A0"/>
                </a:solidFill>
              </a:rPr>
              <a:t>ein Wunder geschah.</a:t>
            </a:r>
            <a:r>
              <a:rPr lang="de-DE"/>
              <a:t> </a:t>
            </a:r>
            <a:endParaRPr lang="de-DE">
              <a:solidFill>
                <a:srgbClr val="7030A0"/>
              </a:solidFill>
            </a:endParaRPr>
          </a:p>
          <a:p>
            <a:pPr>
              <a:spcBef>
                <a:spcPts val="1200"/>
              </a:spcBef>
            </a:pPr>
            <a:r>
              <a:rPr lang="de-DE" sz="2200"/>
              <a:t>Aus Satz (2) folgt </a:t>
            </a:r>
            <a:r>
              <a:rPr lang="de-DE" sz="2200" u="sng"/>
              <a:t>nicht</a:t>
            </a:r>
            <a:r>
              <a:rPr lang="de-DE" sz="2200"/>
              <a:t>, dass das Schiff gesunken ist. Es könnte z.B. ein anderes Schiff, etwa die Küstenwache, zur Rettung gekommen sein.</a:t>
            </a:r>
          </a:p>
          <a:p>
            <a:endParaRPr lang="en-US"/>
          </a:p>
          <a:p>
            <a:endParaRPr lang="en-US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91B76F-5624-961E-BE88-E979C659E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17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80344-E3A0-B2D1-96FB-21BA6626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42 Zweitspracherwerb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B1976457-C8A2-B17F-8158-014262441F8D}"/>
              </a:ext>
            </a:extLst>
          </p:cNvPr>
          <p:cNvGrpSpPr/>
          <p:nvPr/>
        </p:nvGrpSpPr>
        <p:grpSpPr>
          <a:xfrm>
            <a:off x="1855711" y="3176297"/>
            <a:ext cx="4908526" cy="864294"/>
            <a:chOff x="1221525" y="1425677"/>
            <a:chExt cx="4908526" cy="1008117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928DB2B6-B094-62F5-438B-B0B9F13230FA}"/>
                </a:ext>
              </a:extLst>
            </p:cNvPr>
            <p:cNvSpPr/>
            <p:nvPr/>
          </p:nvSpPr>
          <p:spPr>
            <a:xfrm>
              <a:off x="2084441" y="1533833"/>
              <a:ext cx="1376516" cy="432618"/>
            </a:xfrm>
            <a:prstGeom prst="roundRect">
              <a:avLst/>
            </a:prstGeom>
            <a:solidFill>
              <a:srgbClr val="00B050">
                <a:alpha val="89804"/>
              </a:srgbClr>
            </a:solidFill>
            <a:ln>
              <a:solidFill>
                <a:schemeClr val="tx1"/>
              </a:solidFill>
            </a:ln>
            <a:effectLst>
              <a:outerShdw blurRad="127000" dist="63500" dir="2700000" sx="101000" sy="101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lang="de-DE" sz="2400" b="1" i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B0DC87F0-5372-B7B5-F898-5603C6423605}"/>
                </a:ext>
              </a:extLst>
            </p:cNvPr>
            <p:cNvSpPr/>
            <p:nvPr/>
          </p:nvSpPr>
          <p:spPr>
            <a:xfrm>
              <a:off x="3293805" y="1425677"/>
              <a:ext cx="167149" cy="639097"/>
            </a:xfrm>
            <a:prstGeom prst="rect">
              <a:avLst/>
            </a:prstGeom>
            <a:solidFill>
              <a:srgbClr val="FF0000">
                <a:alpha val="89804"/>
              </a:srgbClr>
            </a:solidFill>
            <a:ln>
              <a:solidFill>
                <a:schemeClr val="tx1"/>
              </a:solidFill>
            </a:ln>
            <a:effectLst>
              <a:outerShdw blurRad="127000" dist="63500" dir="2700000" sx="101000" sy="101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lang="de-DE" sz="2400" b="1" i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70ECA2FE-24AB-E1A2-0914-7F34500B3652}"/>
                </a:ext>
              </a:extLst>
            </p:cNvPr>
            <p:cNvCxnSpPr/>
            <p:nvPr/>
          </p:nvCxnSpPr>
          <p:spPr>
            <a:xfrm>
              <a:off x="1221525" y="1748506"/>
              <a:ext cx="4329616" cy="0"/>
            </a:xfrm>
            <a:prstGeom prst="straightConnector1">
              <a:avLst/>
            </a:prstGeom>
            <a:ln w="31750"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246AFEBA-4191-EF83-26B3-B8E0D0C479EE}"/>
                </a:ext>
              </a:extLst>
            </p:cNvPr>
            <p:cNvCxnSpPr/>
            <p:nvPr/>
          </p:nvCxnSpPr>
          <p:spPr>
            <a:xfrm>
              <a:off x="4109885" y="1566232"/>
              <a:ext cx="0" cy="41698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8296000-F110-AF34-562F-110275A7AB6D}"/>
                </a:ext>
              </a:extLst>
            </p:cNvPr>
            <p:cNvSpPr txBox="1"/>
            <p:nvPr/>
          </p:nvSpPr>
          <p:spPr>
            <a:xfrm>
              <a:off x="3997179" y="2064462"/>
              <a:ext cx="213287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b="1"/>
                <a:t>t</a:t>
              </a:r>
              <a:r>
                <a:rPr lang="en-US" b="1" baseline="-25000"/>
                <a:t>0</a:t>
              </a:r>
              <a:r>
                <a:rPr lang="en-US"/>
                <a:t> (Sprechzeitpunkt)</a:t>
              </a:r>
              <a:endParaRPr lang="de-DE" b="1" baseline="-25000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31F0021-8BF8-3396-9E8E-E729B05C0ABC}"/>
              </a:ext>
            </a:extLst>
          </p:cNvPr>
          <p:cNvGrpSpPr/>
          <p:nvPr/>
        </p:nvGrpSpPr>
        <p:grpSpPr>
          <a:xfrm>
            <a:off x="1890119" y="5726129"/>
            <a:ext cx="4898694" cy="800639"/>
            <a:chOff x="1221525" y="1435232"/>
            <a:chExt cx="4898694" cy="933870"/>
          </a:xfrm>
        </p:grpSpPr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571E3F63-21B7-EC79-0160-14B99ACC8B10}"/>
                </a:ext>
              </a:extLst>
            </p:cNvPr>
            <p:cNvSpPr/>
            <p:nvPr/>
          </p:nvSpPr>
          <p:spPr>
            <a:xfrm>
              <a:off x="2084441" y="1533833"/>
              <a:ext cx="859334" cy="449381"/>
            </a:xfrm>
            <a:prstGeom prst="roundRect">
              <a:avLst/>
            </a:prstGeom>
            <a:solidFill>
              <a:srgbClr val="00B050">
                <a:alpha val="89804"/>
              </a:srgbClr>
            </a:solidFill>
            <a:ln>
              <a:solidFill>
                <a:schemeClr val="tx1"/>
              </a:solidFill>
            </a:ln>
            <a:effectLst>
              <a:outerShdw blurRad="127000" dist="63500" dir="2700000" sx="101000" sy="101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lang="de-DE" sz="2400" b="1" i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8A0A010A-AA57-9DFD-FF44-74D8FC75483B}"/>
                </a:ext>
              </a:extLst>
            </p:cNvPr>
            <p:cNvSpPr/>
            <p:nvPr/>
          </p:nvSpPr>
          <p:spPr>
            <a:xfrm>
              <a:off x="2943776" y="1435232"/>
              <a:ext cx="129786" cy="644199"/>
            </a:xfrm>
            <a:prstGeom prst="rect">
              <a:avLst/>
            </a:prstGeom>
            <a:solidFill>
              <a:srgbClr val="7030A0">
                <a:alpha val="89804"/>
              </a:srgbClr>
            </a:solidFill>
            <a:ln>
              <a:solidFill>
                <a:schemeClr val="tx1"/>
              </a:solidFill>
            </a:ln>
            <a:effectLst>
              <a:outerShdw blurRad="127000" dist="63500" dir="2700000" sx="101000" sy="101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lang="de-DE" sz="2400" b="1" i="1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8478CB7A-C0F7-B804-9194-7512D0FC8B07}"/>
                </a:ext>
              </a:extLst>
            </p:cNvPr>
            <p:cNvCxnSpPr/>
            <p:nvPr/>
          </p:nvCxnSpPr>
          <p:spPr>
            <a:xfrm>
              <a:off x="1221525" y="1748506"/>
              <a:ext cx="4329616" cy="0"/>
            </a:xfrm>
            <a:prstGeom prst="straightConnector1">
              <a:avLst/>
            </a:prstGeom>
            <a:ln w="31750"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8F570C8-1784-18EB-E9C8-2566B865B587}"/>
                </a:ext>
              </a:extLst>
            </p:cNvPr>
            <p:cNvCxnSpPr/>
            <p:nvPr/>
          </p:nvCxnSpPr>
          <p:spPr>
            <a:xfrm>
              <a:off x="4109885" y="1566232"/>
              <a:ext cx="0" cy="41698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6FD11E24-7A78-09E3-9CF0-968C029A8B6D}"/>
                </a:ext>
              </a:extLst>
            </p:cNvPr>
            <p:cNvSpPr txBox="1"/>
            <p:nvPr/>
          </p:nvSpPr>
          <p:spPr>
            <a:xfrm>
              <a:off x="3987347" y="1938311"/>
              <a:ext cx="2132872" cy="4307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b="1"/>
                <a:t>t</a:t>
              </a:r>
              <a:r>
                <a:rPr lang="en-US" b="1" baseline="-25000"/>
                <a:t>0</a:t>
              </a:r>
              <a:endParaRPr lang="de-DE" b="1" baseline="-25000"/>
            </a:p>
          </p:txBody>
        </p:sp>
      </p:grpSp>
    </p:spTree>
    <p:extLst>
      <p:ext uri="{BB962C8B-B14F-4D97-AF65-F5344CB8AC3E}">
        <p14:creationId xmlns:p14="http://schemas.microsoft.com/office/powerpoint/2010/main" val="18254927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77B9A-FB21-4D37-9745-19FF27E7B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Aspekt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B4218-FB36-E5A7-0245-7C567FD95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919320"/>
            <a:ext cx="8411497" cy="5236636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b="1"/>
              <a:t>Ein weiterer Test für Perfektiv vs. Imperfektiv:</a:t>
            </a:r>
            <a:r>
              <a:rPr lang="en-US"/>
              <a:t> Interaktion mit Temporalsätzen.</a:t>
            </a:r>
            <a:endParaRPr lang="en-US" i="1"/>
          </a:p>
          <a:p>
            <a:pPr>
              <a:spcBef>
                <a:spcPts val="1200"/>
              </a:spcBef>
            </a:pPr>
            <a:r>
              <a:rPr lang="de-DE"/>
              <a:t>(1)		Maria </a:t>
            </a:r>
            <a:r>
              <a:rPr lang="de-DE">
                <a:solidFill>
                  <a:srgbClr val="00B050"/>
                </a:solidFill>
              </a:rPr>
              <a:t>ist</a:t>
            </a:r>
            <a:r>
              <a:rPr lang="de-DE"/>
              <a:t> </a:t>
            </a:r>
            <a:r>
              <a:rPr lang="de-DE">
                <a:solidFill>
                  <a:srgbClr val="00B050"/>
                </a:solidFill>
              </a:rPr>
              <a:t>eingeschlafen </a:t>
            </a:r>
            <a:r>
              <a:rPr lang="de-DE"/>
              <a:t>als </a:t>
            </a:r>
            <a:r>
              <a:rPr lang="de-DE">
                <a:solidFill>
                  <a:srgbClr val="FF0000"/>
                </a:solidFill>
              </a:rPr>
              <a:t>der Wecker läutete</a:t>
            </a:r>
            <a:r>
              <a:rPr lang="de-DE"/>
              <a:t>.  </a:t>
            </a:r>
          </a:p>
          <a:p>
            <a:pPr>
              <a:spcBef>
                <a:spcPts val="0"/>
              </a:spcBef>
            </a:pPr>
            <a:r>
              <a:rPr lang="de-DE"/>
              <a:t>									(</a:t>
            </a:r>
            <a:r>
              <a:rPr lang="de-DE" i="1"/>
              <a:t>Perfektiv</a:t>
            </a:r>
            <a:r>
              <a:rPr lang="de-DE"/>
              <a:t>)</a:t>
            </a:r>
          </a:p>
          <a:p>
            <a:pPr>
              <a:spcBef>
                <a:spcPts val="800"/>
              </a:spcBef>
            </a:pPr>
            <a:r>
              <a:rPr lang="de-DE"/>
              <a:t>(2)		Maria </a:t>
            </a:r>
            <a:r>
              <a:rPr lang="de-DE">
                <a:solidFill>
                  <a:srgbClr val="00B050"/>
                </a:solidFill>
              </a:rPr>
              <a:t>war am Einschlafen </a:t>
            </a:r>
            <a:r>
              <a:rPr lang="de-DE"/>
              <a:t>als </a:t>
            </a:r>
            <a:r>
              <a:rPr lang="de-DE">
                <a:solidFill>
                  <a:srgbClr val="FF0000"/>
                </a:solidFill>
              </a:rPr>
              <a:t>der Wecker läutete</a:t>
            </a:r>
            <a:r>
              <a:rPr lang="de-DE"/>
              <a:t>. 										(</a:t>
            </a:r>
            <a:r>
              <a:rPr lang="de-DE" i="1"/>
              <a:t>Imperfektiv</a:t>
            </a:r>
            <a:r>
              <a:rPr lang="de-DE"/>
              <a:t>)</a:t>
            </a:r>
          </a:p>
          <a:p>
            <a:pPr>
              <a:spcBef>
                <a:spcPts val="1200"/>
              </a:spcBef>
            </a:pPr>
            <a:r>
              <a:rPr lang="de-DE" sz="2200" i="1"/>
              <a:t>Interpretation von (1)</a:t>
            </a:r>
            <a:r>
              <a:rPr lang="de-DE" sz="2200"/>
              <a:t>: Das </a:t>
            </a:r>
            <a:r>
              <a:rPr lang="de-DE" sz="2200">
                <a:solidFill>
                  <a:srgbClr val="00B050"/>
                </a:solidFill>
              </a:rPr>
              <a:t>Ereignis des Einschlafens </a:t>
            </a:r>
            <a:r>
              <a:rPr lang="de-DE" sz="2200" b="1" i="1"/>
              <a:t>geht</a:t>
            </a:r>
            <a:r>
              <a:rPr lang="de-DE" sz="2200"/>
              <a:t> dem </a:t>
            </a:r>
            <a:r>
              <a:rPr lang="de-DE" sz="2200">
                <a:solidFill>
                  <a:srgbClr val="FF0000"/>
                </a:solidFill>
              </a:rPr>
              <a:t>Ereignis des Wecker-Läutens </a:t>
            </a:r>
            <a:r>
              <a:rPr lang="de-DE" sz="2200" b="1" i="1"/>
              <a:t>voraus</a:t>
            </a:r>
            <a:r>
              <a:rPr lang="de-DE" sz="2200"/>
              <a:t>.</a:t>
            </a:r>
            <a:endParaRPr lang="de-DE"/>
          </a:p>
          <a:p>
            <a:pPr>
              <a:spcBef>
                <a:spcPts val="1200"/>
              </a:spcBef>
            </a:pPr>
            <a:endParaRPr lang="de-DE"/>
          </a:p>
          <a:p>
            <a:pPr>
              <a:spcBef>
                <a:spcPts val="0"/>
              </a:spcBef>
            </a:pPr>
            <a:endParaRPr lang="de-DE" sz="2200"/>
          </a:p>
          <a:p>
            <a:pPr>
              <a:spcBef>
                <a:spcPts val="0"/>
              </a:spcBef>
            </a:pPr>
            <a:r>
              <a:rPr lang="de-DE" sz="2200" i="1"/>
              <a:t>Interpretation von (2)</a:t>
            </a:r>
            <a:r>
              <a:rPr lang="de-DE" sz="2200"/>
              <a:t>: Das </a:t>
            </a:r>
            <a:r>
              <a:rPr lang="de-DE" sz="2200">
                <a:solidFill>
                  <a:srgbClr val="FF0000"/>
                </a:solidFill>
              </a:rPr>
              <a:t>Ereignis des Wecker-Läutens </a:t>
            </a:r>
            <a:r>
              <a:rPr lang="de-DE" sz="2200"/>
              <a:t>findet </a:t>
            </a:r>
            <a:r>
              <a:rPr lang="de-DE" sz="2200" b="1" i="1"/>
              <a:t>während</a:t>
            </a:r>
            <a:r>
              <a:rPr lang="de-DE" sz="2200"/>
              <a:t> des </a:t>
            </a:r>
            <a:r>
              <a:rPr lang="de-DE" sz="2200">
                <a:solidFill>
                  <a:srgbClr val="00B050"/>
                </a:solidFill>
              </a:rPr>
              <a:t>Ereignisses des Einschlafens </a:t>
            </a:r>
            <a:r>
              <a:rPr lang="de-DE" sz="2200"/>
              <a:t>statt.</a:t>
            </a:r>
          </a:p>
          <a:p>
            <a:pPr>
              <a:spcBef>
                <a:spcPts val="1200"/>
              </a:spcBef>
            </a:pPr>
            <a:endParaRPr lang="de-DE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91B76F-5624-961E-BE88-E979C659E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80344-E3A0-B2D1-96FB-21BA6626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42 Zweitspracherwerb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B797493-3FB9-BC2C-46F1-2199AA8F9E3F}"/>
              </a:ext>
            </a:extLst>
          </p:cNvPr>
          <p:cNvGrpSpPr/>
          <p:nvPr/>
        </p:nvGrpSpPr>
        <p:grpSpPr>
          <a:xfrm>
            <a:off x="3281390" y="4120175"/>
            <a:ext cx="4908526" cy="775806"/>
            <a:chOff x="1221525" y="1425677"/>
            <a:chExt cx="4908526" cy="904905"/>
          </a:xfrm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B4E28086-56B7-4DB5-41BD-02A5C9373CA4}"/>
                </a:ext>
              </a:extLst>
            </p:cNvPr>
            <p:cNvSpPr/>
            <p:nvPr/>
          </p:nvSpPr>
          <p:spPr>
            <a:xfrm>
              <a:off x="2084441" y="1533833"/>
              <a:ext cx="1376516" cy="432618"/>
            </a:xfrm>
            <a:prstGeom prst="roundRect">
              <a:avLst/>
            </a:prstGeom>
            <a:solidFill>
              <a:srgbClr val="00B050">
                <a:alpha val="89804"/>
              </a:srgbClr>
            </a:solidFill>
            <a:ln>
              <a:solidFill>
                <a:schemeClr val="tx1"/>
              </a:solidFill>
            </a:ln>
            <a:effectLst>
              <a:outerShdw blurRad="127000" dist="63500" dir="2700000" sx="101000" sy="101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lang="de-DE" sz="2400" b="1" i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CAC4E754-2276-0608-F3F9-DB842FB10763}"/>
                </a:ext>
              </a:extLst>
            </p:cNvPr>
            <p:cNvSpPr/>
            <p:nvPr/>
          </p:nvSpPr>
          <p:spPr>
            <a:xfrm>
              <a:off x="3608434" y="1425677"/>
              <a:ext cx="167149" cy="639097"/>
            </a:xfrm>
            <a:prstGeom prst="rect">
              <a:avLst/>
            </a:prstGeom>
            <a:solidFill>
              <a:srgbClr val="FF0000">
                <a:alpha val="89804"/>
              </a:srgbClr>
            </a:solidFill>
            <a:ln>
              <a:solidFill>
                <a:schemeClr val="tx1"/>
              </a:solidFill>
            </a:ln>
            <a:effectLst>
              <a:outerShdw blurRad="127000" dist="63500" dir="2700000" sx="101000" sy="101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lang="de-DE" sz="2400" b="1" i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5E52A5B9-0A4E-CDC2-3C56-81E2336695A0}"/>
                </a:ext>
              </a:extLst>
            </p:cNvPr>
            <p:cNvCxnSpPr/>
            <p:nvPr/>
          </p:nvCxnSpPr>
          <p:spPr>
            <a:xfrm>
              <a:off x="1221525" y="1748506"/>
              <a:ext cx="4329616" cy="0"/>
            </a:xfrm>
            <a:prstGeom prst="straightConnector1">
              <a:avLst/>
            </a:prstGeom>
            <a:ln w="31750"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3225F53B-252D-F61A-0F17-FD97B8FC82E4}"/>
                </a:ext>
              </a:extLst>
            </p:cNvPr>
            <p:cNvCxnSpPr/>
            <p:nvPr/>
          </p:nvCxnSpPr>
          <p:spPr>
            <a:xfrm>
              <a:off x="4109885" y="1566232"/>
              <a:ext cx="0" cy="41698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A4865EBF-A6C5-F31E-7311-585FDFA5D679}"/>
                </a:ext>
              </a:extLst>
            </p:cNvPr>
            <p:cNvSpPr txBox="1"/>
            <p:nvPr/>
          </p:nvSpPr>
          <p:spPr>
            <a:xfrm>
              <a:off x="3997179" y="1961250"/>
              <a:ext cx="213287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b="1"/>
                <a:t>t</a:t>
              </a:r>
              <a:r>
                <a:rPr lang="en-US" b="1" baseline="-25000"/>
                <a:t>0</a:t>
              </a:r>
              <a:r>
                <a:rPr lang="en-US"/>
                <a:t> (Sprechzeitpunkt)</a:t>
              </a:r>
              <a:endParaRPr lang="de-DE" b="1" baseline="-25000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9B1BF76-9E28-45E3-350F-BB7F1135A73F}"/>
              </a:ext>
            </a:extLst>
          </p:cNvPr>
          <p:cNvGrpSpPr/>
          <p:nvPr/>
        </p:nvGrpSpPr>
        <p:grpSpPr>
          <a:xfrm>
            <a:off x="3296144" y="5747399"/>
            <a:ext cx="4908526" cy="828497"/>
            <a:chOff x="1221525" y="1425677"/>
            <a:chExt cx="4908526" cy="966364"/>
          </a:xfrm>
        </p:grpSpPr>
        <p:sp>
          <p:nvSpPr>
            <p:cNvPr id="26" name="Rectangle: Rounded Corners 25">
              <a:extLst>
                <a:ext uri="{FF2B5EF4-FFF2-40B4-BE49-F238E27FC236}">
                  <a16:creationId xmlns:a16="http://schemas.microsoft.com/office/drawing/2014/main" id="{AC353EB3-D0C4-D40A-BC96-B5A4976E5883}"/>
                </a:ext>
              </a:extLst>
            </p:cNvPr>
            <p:cNvSpPr/>
            <p:nvPr/>
          </p:nvSpPr>
          <p:spPr>
            <a:xfrm>
              <a:off x="2084441" y="1533833"/>
              <a:ext cx="1376516" cy="432618"/>
            </a:xfrm>
            <a:prstGeom prst="roundRect">
              <a:avLst/>
            </a:prstGeom>
            <a:solidFill>
              <a:srgbClr val="00B050">
                <a:alpha val="89804"/>
              </a:srgbClr>
            </a:solidFill>
            <a:ln>
              <a:solidFill>
                <a:schemeClr val="tx1"/>
              </a:solidFill>
            </a:ln>
            <a:effectLst>
              <a:outerShdw blurRad="127000" dist="63500" dir="2700000" sx="101000" sy="101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lang="de-DE" sz="2400" b="1" i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462B697A-667A-0272-8026-CB3FE43F7458}"/>
                </a:ext>
              </a:extLst>
            </p:cNvPr>
            <p:cNvSpPr/>
            <p:nvPr/>
          </p:nvSpPr>
          <p:spPr>
            <a:xfrm>
              <a:off x="3008667" y="1425677"/>
              <a:ext cx="167149" cy="639097"/>
            </a:xfrm>
            <a:prstGeom prst="rect">
              <a:avLst/>
            </a:prstGeom>
            <a:solidFill>
              <a:srgbClr val="FF0000">
                <a:alpha val="89804"/>
              </a:srgbClr>
            </a:solidFill>
            <a:ln>
              <a:solidFill>
                <a:schemeClr val="tx1"/>
              </a:solidFill>
            </a:ln>
            <a:effectLst>
              <a:outerShdw blurRad="127000" dist="63500" dir="2700000" sx="101000" sy="101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lang="de-DE" sz="2400" b="1" i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cxnSp>
          <p:nvCxnSpPr>
            <p:cNvPr id="28" name="Straight Arrow Connector 27">
              <a:extLst>
                <a:ext uri="{FF2B5EF4-FFF2-40B4-BE49-F238E27FC236}">
                  <a16:creationId xmlns:a16="http://schemas.microsoft.com/office/drawing/2014/main" id="{5F78F045-0CDE-6A67-31E1-6491124AFE1C}"/>
                </a:ext>
              </a:extLst>
            </p:cNvPr>
            <p:cNvCxnSpPr/>
            <p:nvPr/>
          </p:nvCxnSpPr>
          <p:spPr>
            <a:xfrm>
              <a:off x="1221525" y="1748506"/>
              <a:ext cx="4329616" cy="0"/>
            </a:xfrm>
            <a:prstGeom prst="straightConnector1">
              <a:avLst/>
            </a:prstGeom>
            <a:ln w="31750">
              <a:headEnd type="none" w="med" len="med"/>
              <a:tailEnd type="triangle" w="med" len="med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413C2B24-D44B-555F-FA22-F23EA8ADEBAA}"/>
                </a:ext>
              </a:extLst>
            </p:cNvPr>
            <p:cNvCxnSpPr/>
            <p:nvPr/>
          </p:nvCxnSpPr>
          <p:spPr>
            <a:xfrm>
              <a:off x="4109885" y="1566232"/>
              <a:ext cx="0" cy="41698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78150213-55B6-1127-BA60-C4B63F2CA64E}"/>
                </a:ext>
              </a:extLst>
            </p:cNvPr>
            <p:cNvSpPr txBox="1"/>
            <p:nvPr/>
          </p:nvSpPr>
          <p:spPr>
            <a:xfrm>
              <a:off x="3997179" y="1961250"/>
              <a:ext cx="2132872" cy="43079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b="1"/>
                <a:t>t</a:t>
              </a:r>
              <a:r>
                <a:rPr lang="en-US" b="1" baseline="-25000"/>
                <a:t>0</a:t>
              </a:r>
              <a:endParaRPr lang="de-DE" b="1" baseline="-25000"/>
            </a:p>
          </p:txBody>
        </p:sp>
      </p:grpSp>
    </p:spTree>
    <p:extLst>
      <p:ext uri="{BB962C8B-B14F-4D97-AF65-F5344CB8AC3E}">
        <p14:creationId xmlns:p14="http://schemas.microsoft.com/office/powerpoint/2010/main" val="356490856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33C7D-843E-48EE-5FFC-4146E4C1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2382"/>
            <a:ext cx="8229600" cy="672354"/>
          </a:xfrm>
        </p:spPr>
        <p:txBody>
          <a:bodyPr/>
          <a:lstStyle/>
          <a:p>
            <a:r>
              <a:rPr lang="en-US"/>
              <a:t>Aktionsarten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4DBA5-2CC4-C662-19D9-DC1057541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38982"/>
            <a:ext cx="8529484" cy="5236636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/>
              <a:t>Ereignisse werden in zwei Klassen eingeteilt:</a:t>
            </a:r>
          </a:p>
          <a:p>
            <a:pPr marL="796925" lvl="1" indent="-334963">
              <a:buFont typeface="Courier New" panose="02070309020205020404" pitchFamily="49" charset="0"/>
              <a:buChar char="o"/>
            </a:pPr>
            <a:r>
              <a:rPr lang="de-AT" sz="2300"/>
              <a:t>Ereignisse </a:t>
            </a:r>
            <a:r>
              <a:rPr lang="de-AT" sz="2300" u="sng"/>
              <a:t>mit</a:t>
            </a:r>
            <a:r>
              <a:rPr lang="de-AT" sz="2300"/>
              <a:t> einem </a:t>
            </a:r>
            <a:r>
              <a:rPr lang="de-AT" sz="2300" b="1"/>
              <a:t>natürlichen Endpunkt: </a:t>
            </a:r>
            <a:r>
              <a:rPr lang="de-AT" sz="2300" b="1">
                <a:solidFill>
                  <a:srgbClr val="FF0000"/>
                </a:solidFill>
              </a:rPr>
              <a:t>telisch</a:t>
            </a:r>
            <a:r>
              <a:rPr lang="de-AT" sz="2300"/>
              <a:t>.</a:t>
            </a:r>
          </a:p>
          <a:p>
            <a:pPr marL="796925" lvl="1" indent="-334963">
              <a:buFont typeface="Courier New" panose="02070309020205020404" pitchFamily="49" charset="0"/>
              <a:buChar char="o"/>
            </a:pPr>
            <a:r>
              <a:rPr lang="de-AT" sz="2300"/>
              <a:t>Ereignisse </a:t>
            </a:r>
            <a:r>
              <a:rPr lang="de-AT" sz="2300" u="sng"/>
              <a:t>ohne</a:t>
            </a:r>
            <a:r>
              <a:rPr lang="de-AT" sz="2300"/>
              <a:t> einen </a:t>
            </a:r>
            <a:r>
              <a:rPr lang="de-AT" sz="2300" b="1"/>
              <a:t>natürlichen Endpunkt: </a:t>
            </a:r>
            <a:r>
              <a:rPr lang="de-AT" sz="2300" b="1">
                <a:solidFill>
                  <a:srgbClr val="00B050"/>
                </a:solidFill>
              </a:rPr>
              <a:t>atelisch</a:t>
            </a:r>
            <a:r>
              <a:rPr lang="de-AT" sz="2300"/>
              <a:t>.</a:t>
            </a:r>
          </a:p>
          <a:p>
            <a:pPr>
              <a:spcBef>
                <a:spcPts val="600"/>
              </a:spcBef>
            </a:pPr>
            <a:r>
              <a:rPr lang="de-AT"/>
              <a:t>Beispi</a:t>
            </a:r>
            <a:r>
              <a:rPr lang="de-AT" i="1"/>
              <a:t>ele</a:t>
            </a:r>
            <a:r>
              <a:rPr lang="de-AT"/>
              <a:t>: </a:t>
            </a:r>
          </a:p>
          <a:p>
            <a:pPr>
              <a:spcBef>
                <a:spcPts val="600"/>
              </a:spcBef>
            </a:pPr>
            <a:r>
              <a:rPr lang="de-AT"/>
              <a:t>(1) 		Maria war glücklich.</a:t>
            </a:r>
            <a:r>
              <a:rPr lang="de-AT" i="1"/>
              <a:t>			</a:t>
            </a:r>
            <a:r>
              <a:rPr lang="de-AT" b="1" i="1">
                <a:solidFill>
                  <a:srgbClr val="00B050"/>
                </a:solidFill>
              </a:rPr>
              <a:t> 				</a:t>
            </a:r>
            <a:r>
              <a:rPr lang="de-AT">
                <a:solidFill>
                  <a:srgbClr val="00B050"/>
                </a:solidFill>
              </a:rPr>
              <a:t>atelisch</a:t>
            </a:r>
            <a:endParaRPr lang="de-AT"/>
          </a:p>
          <a:p>
            <a:r>
              <a:rPr lang="de-AT" sz="2200"/>
              <a:t>		Nehmen wir an, Maria war glücklich und der Zustand des 				</a:t>
            </a:r>
            <a:r>
              <a:rPr lang="de-AT" sz="2200" i="1"/>
              <a:t>Glücklich seins </a:t>
            </a:r>
            <a:r>
              <a:rPr lang="de-AT" sz="2200"/>
              <a:t>trifft jetzt noch zu. Diese Situation kann durch Satz 		(1) beschrieben werden - sie macht (1) wahr (</a:t>
            </a:r>
            <a:r>
              <a:rPr lang="de-AT" sz="2200" i="1"/>
              <a:t>verifiziert </a:t>
            </a:r>
            <a:r>
              <a:rPr lang="de-AT" sz="2200"/>
              <a:t>(1)).</a:t>
            </a:r>
          </a:p>
          <a:p>
            <a:pPr>
              <a:spcBef>
                <a:spcPts val="1200"/>
              </a:spcBef>
            </a:pPr>
            <a:r>
              <a:rPr lang="de-AT"/>
              <a:t>(2)		Maria hat genau ein Buch gelesen.</a:t>
            </a:r>
            <a:r>
              <a:rPr lang="de-AT" i="1"/>
              <a:t> 			</a:t>
            </a:r>
            <a:r>
              <a:rPr kumimoji="0" lang="de-AT" sz="240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telisch</a:t>
            </a:r>
          </a:p>
          <a:p>
            <a:pPr>
              <a:defRPr/>
            </a:pPr>
            <a:r>
              <a:rPr kumimoji="0" lang="de-AT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		Maria hat ein Buch zu Ende gelesen. Das Ereignis </a:t>
            </a:r>
            <a:r>
              <a:rPr lang="de-AT" sz="2200" i="1">
                <a:solidFill>
                  <a:prstClr val="black"/>
                </a:solidFill>
                <a:latin typeface="Calibri"/>
              </a:rPr>
              <a:t>genau e</a:t>
            </a:r>
            <a:r>
              <a:rPr kumimoji="0" lang="de-AT" sz="22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in Buch 		lesen</a:t>
            </a:r>
            <a:r>
              <a:rPr kumimoji="0" lang="de-AT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 ist also abgeschlossen. Wenn Maria weiterliest, kann dies</a:t>
            </a:r>
            <a:br>
              <a:rPr kumimoji="0" lang="de-AT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</a:br>
            <a:r>
              <a:rPr kumimoji="0" lang="de-AT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		</a:t>
            </a:r>
            <a:r>
              <a:rPr kumimoji="0" lang="de-AT" sz="2200" b="0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nicht</a:t>
            </a:r>
            <a:r>
              <a:rPr kumimoji="0" lang="de-AT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 </a:t>
            </a:r>
            <a:r>
              <a:rPr lang="de-AT" sz="2200">
                <a:solidFill>
                  <a:prstClr val="black"/>
                </a:solidFill>
              </a:rPr>
              <a:t>(wahrhaftig) </a:t>
            </a:r>
            <a:r>
              <a:rPr kumimoji="0" lang="de-AT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durch Satz (2) beschrieben werden. </a:t>
            </a:r>
          </a:p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7189" algn="l"/>
                <a:tab pos="747695" algn="l"/>
                <a:tab pos="1090586" algn="l"/>
              </a:tabLst>
              <a:defRPr/>
            </a:pPr>
            <a:r>
              <a:rPr lang="de-AT">
                <a:solidFill>
                  <a:prstClr val="black"/>
                </a:solidFill>
                <a:latin typeface="Calibri"/>
              </a:rPr>
              <a:t>(3)</a:t>
            </a:r>
            <a:r>
              <a:rPr lang="de-AT" sz="2200">
                <a:solidFill>
                  <a:prstClr val="black"/>
                </a:solidFill>
                <a:latin typeface="Calibri"/>
              </a:rPr>
              <a:t>		</a:t>
            </a:r>
            <a:r>
              <a:rPr lang="de-AT"/>
              <a:t>Maria ist aufgewacht. 			</a:t>
            </a:r>
            <a:r>
              <a:rPr lang="de-AT" i="1"/>
              <a:t>	</a:t>
            </a:r>
            <a:r>
              <a:rPr lang="de-AT" b="1" i="1">
                <a:solidFill>
                  <a:srgbClr val="FF0000"/>
                </a:solidFill>
              </a:rPr>
              <a:t> </a:t>
            </a:r>
            <a:r>
              <a:rPr lang="de-AT">
                <a:solidFill>
                  <a:srgbClr val="FF0000"/>
                </a:solidFill>
              </a:rPr>
              <a:t>telisch</a:t>
            </a:r>
            <a:endParaRPr lang="de-AT"/>
          </a:p>
          <a:p>
            <a:r>
              <a:rPr kumimoji="0" lang="de-AT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		Wenn Maria aufgewacht ist, ist das Ereignis abgeschlossen. </a:t>
            </a:r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4FA50-417D-E941-C78A-E08FA7ADD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19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706C5-2EFC-6E7F-F720-829C08760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42 Zweitspracherwerb</a:t>
            </a:r>
          </a:p>
        </p:txBody>
      </p:sp>
    </p:spTree>
    <p:extLst>
      <p:ext uri="{BB962C8B-B14F-4D97-AF65-F5344CB8AC3E}">
        <p14:creationId xmlns:p14="http://schemas.microsoft.com/office/powerpoint/2010/main" val="24907027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7B6CE-7461-B3BA-C3E9-759C8EED2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Adverbien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86231-39BF-F073-78FF-B37C4FB9A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Bisher haben wir unterschiedliche Arten von </a:t>
            </a:r>
            <a:r>
              <a:rPr lang="en-US" b="1">
                <a:latin typeface="+mj-lt"/>
              </a:rPr>
              <a:t>Modifikation</a:t>
            </a:r>
            <a:r>
              <a:rPr lang="en-US">
                <a:latin typeface="+mj-lt"/>
              </a:rPr>
              <a:t> behandelt:</a:t>
            </a:r>
          </a:p>
          <a:p>
            <a:pPr marL="1085850" lvl="1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sz="2400">
                <a:latin typeface="+mj-lt"/>
              </a:rPr>
              <a:t>Attributive intersektive APs (</a:t>
            </a:r>
            <a:r>
              <a:rPr lang="en-US" sz="2400" i="1">
                <a:latin typeface="+mj-lt"/>
              </a:rPr>
              <a:t>rund</a:t>
            </a:r>
            <a:r>
              <a:rPr lang="en-US" sz="2400">
                <a:latin typeface="+mj-lt"/>
              </a:rPr>
              <a:t>, </a:t>
            </a:r>
            <a:r>
              <a:rPr lang="en-US" sz="2400" i="1">
                <a:latin typeface="+mj-lt"/>
              </a:rPr>
              <a:t>schwarz</a:t>
            </a:r>
            <a:r>
              <a:rPr lang="en-US" sz="2400">
                <a:latin typeface="+mj-lt"/>
              </a:rPr>
              <a:t>, </a:t>
            </a:r>
            <a:r>
              <a:rPr lang="en-US" sz="2400" i="1">
                <a:latin typeface="+mj-lt"/>
              </a:rPr>
              <a:t>französich</a:t>
            </a:r>
            <a:r>
              <a:rPr lang="en-US" sz="2400">
                <a:latin typeface="+mj-lt"/>
              </a:rPr>
              <a:t>)</a:t>
            </a:r>
          </a:p>
          <a:p>
            <a:pPr marL="1085850" lvl="1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sz="2400">
                <a:latin typeface="+mj-lt"/>
              </a:rPr>
              <a:t>Attributive nicht intersektive APs (</a:t>
            </a:r>
            <a:r>
              <a:rPr lang="en-US" sz="2400" i="1">
                <a:latin typeface="+mj-lt"/>
              </a:rPr>
              <a:t>gut</a:t>
            </a:r>
            <a:r>
              <a:rPr lang="en-US" sz="2400">
                <a:latin typeface="+mj-lt"/>
              </a:rPr>
              <a:t>, </a:t>
            </a:r>
            <a:r>
              <a:rPr lang="en-US" sz="2400" i="1">
                <a:latin typeface="+mj-lt"/>
              </a:rPr>
              <a:t>kompetent</a:t>
            </a:r>
            <a:r>
              <a:rPr lang="en-US" sz="2400">
                <a:latin typeface="+mj-lt"/>
              </a:rPr>
              <a:t>)</a:t>
            </a:r>
          </a:p>
          <a:p>
            <a:pPr marL="1085850" lvl="1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en-US" sz="2400">
                <a:latin typeface="+mj-lt"/>
              </a:rPr>
              <a:t>Relativsätze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endParaRPr lang="en-US">
              <a:latin typeface="+mj-lt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Was ist die Semantik von Adverbien wie </a:t>
            </a:r>
            <a:r>
              <a:rPr lang="en-US" i="1">
                <a:latin typeface="+mj-lt"/>
              </a:rPr>
              <a:t>schnell</a:t>
            </a:r>
            <a:r>
              <a:rPr lang="en-US">
                <a:latin typeface="+mj-lt"/>
              </a:rPr>
              <a:t>, </a:t>
            </a:r>
            <a:r>
              <a:rPr lang="en-US" i="1">
                <a:latin typeface="+mj-lt"/>
              </a:rPr>
              <a:t>vorsichtig, heute </a:t>
            </a:r>
            <a:r>
              <a:rPr lang="en-US">
                <a:latin typeface="+mj-lt"/>
              </a:rPr>
              <a:t>und</a:t>
            </a:r>
            <a:r>
              <a:rPr lang="en-US" i="1">
                <a:latin typeface="+mj-lt"/>
              </a:rPr>
              <a:t> in Athen?</a:t>
            </a:r>
            <a:endParaRPr lang="en-US"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en-US">
                <a:latin typeface="+mj-lt"/>
              </a:rPr>
              <a:t>(1)		a.	Maria läuft </a:t>
            </a:r>
            <a:r>
              <a:rPr lang="en-US" i="1">
                <a:latin typeface="+mj-lt"/>
              </a:rPr>
              <a:t>schnell		</a:t>
            </a:r>
            <a:r>
              <a:rPr lang="en-US" sz="2200" i="1">
                <a:latin typeface="+mj-lt"/>
              </a:rPr>
              <a:t>		</a:t>
            </a:r>
            <a:r>
              <a:rPr lang="en-US" sz="2200">
                <a:latin typeface="+mj-lt"/>
              </a:rPr>
              <a:t>(Adverbien der Art und</a:t>
            </a:r>
            <a:br>
              <a:rPr lang="en-US" sz="2200">
                <a:latin typeface="+mj-lt"/>
              </a:rPr>
            </a:br>
            <a:r>
              <a:rPr lang="en-US">
                <a:latin typeface="+mj-lt"/>
              </a:rPr>
              <a:t>		b.	Maria fährt </a:t>
            </a:r>
            <a:r>
              <a:rPr lang="en-US" i="1">
                <a:latin typeface="+mj-lt"/>
              </a:rPr>
              <a:t>vorsichtig			</a:t>
            </a:r>
            <a:r>
              <a:rPr lang="en-US" sz="2200">
                <a:latin typeface="+mj-lt"/>
              </a:rPr>
              <a:t>Weise</a:t>
            </a:r>
            <a:r>
              <a:rPr lang="en-US" sz="2200" i="1">
                <a:latin typeface="+mj-lt"/>
              </a:rPr>
              <a:t>/manner adverbs</a:t>
            </a:r>
            <a:r>
              <a:rPr lang="en-US" sz="2200">
                <a:latin typeface="+mj-lt"/>
              </a:rPr>
              <a:t>)</a:t>
            </a:r>
          </a:p>
          <a:p>
            <a:pPr>
              <a:spcBef>
                <a:spcPts val="1200"/>
              </a:spcBef>
            </a:pPr>
            <a:r>
              <a:rPr lang="en-US" i="1">
                <a:latin typeface="+mj-lt"/>
              </a:rPr>
              <a:t>	</a:t>
            </a:r>
            <a:r>
              <a:rPr lang="en-US">
                <a:latin typeface="+mj-lt"/>
              </a:rPr>
              <a:t>	c.	Maria ist </a:t>
            </a:r>
            <a:r>
              <a:rPr lang="en-US" i="1">
                <a:latin typeface="+mj-lt"/>
              </a:rPr>
              <a:t>heute</a:t>
            </a:r>
            <a:r>
              <a:rPr lang="en-US">
                <a:latin typeface="+mj-lt"/>
              </a:rPr>
              <a:t> glücklich		</a:t>
            </a:r>
            <a:r>
              <a:rPr lang="en-US" sz="2200">
                <a:latin typeface="+mj-lt"/>
              </a:rPr>
              <a:t>(Temporale Adverbien)</a:t>
            </a:r>
          </a:p>
          <a:p>
            <a:pPr>
              <a:spcBef>
                <a:spcPts val="1200"/>
              </a:spcBef>
            </a:pPr>
            <a:r>
              <a:rPr lang="en-US">
                <a:latin typeface="+mj-lt"/>
              </a:rPr>
              <a:t>		d.	Maria ist </a:t>
            </a:r>
            <a:r>
              <a:rPr lang="en-US" i="1">
                <a:latin typeface="+mj-lt"/>
              </a:rPr>
              <a:t>in Athen</a:t>
            </a:r>
            <a:r>
              <a:rPr lang="en-US">
                <a:latin typeface="+mj-lt"/>
              </a:rPr>
              <a:t> glücklich</a:t>
            </a:r>
            <a:r>
              <a:rPr lang="en-US" sz="2400">
                <a:latin typeface="+mj-lt"/>
              </a:rPr>
              <a:t> 	</a:t>
            </a:r>
            <a:r>
              <a:rPr lang="en-US" sz="2200">
                <a:latin typeface="+mj-lt"/>
              </a:rPr>
              <a:t>(Lokale Adverbien)</a:t>
            </a:r>
            <a:endParaRPr lang="en-US" sz="2200" i="1">
              <a:latin typeface="+mj-lt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BCB2C3-AF09-C2DB-6A15-A14D101581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9AB6ED-5DE1-1866-9944-9110EE4E3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6425382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0E6B3D-5BA1-0142-1434-6097F8BF4B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FA2C0-9860-F7F7-CE1D-391D2E7E2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Ereignisse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E1259-A955-379A-D5CB-3D02C79B6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 b="0" i="0" u="none" strike="noStrike" baseline="0"/>
              <a:t>Grundlegende Arbeiten zur Beziehung zwischen Sprache und Ereignissen stammen von Zeno Vendler (1821 – 2004)</a:t>
            </a:r>
            <a:r>
              <a:rPr lang="de-AT"/>
              <a:t>,</a:t>
            </a:r>
            <a:r>
              <a:rPr lang="de-AT" b="0" i="0" u="none" strike="noStrike" baseline="0"/>
              <a:t> ungarisch-amerikanischer Philosoph: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endParaRPr lang="de-AT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/>
              <a:t>Vendler (1957): Prädikate fallen in </a:t>
            </a:r>
            <a:r>
              <a:rPr lang="de-AT" sz="2400" b="0" i="0" u="none" strike="noStrike" baseline="0"/>
              <a:t>vier </a:t>
            </a:r>
            <a:br>
              <a:rPr lang="de-AT" sz="2400" b="0" i="0" u="none" strike="noStrike" baseline="0"/>
            </a:br>
            <a:r>
              <a:rPr lang="de-AT" sz="2400" b="1" i="0" u="none" strike="noStrike" baseline="0"/>
              <a:t>aspektuelle Klassen </a:t>
            </a:r>
            <a:r>
              <a:rPr lang="de-AT" sz="2400" b="0" i="0" u="none" strike="noStrike" baseline="0"/>
              <a:t>(</a:t>
            </a:r>
            <a:r>
              <a:rPr lang="de-AT" sz="2400" b="0" i="1" u="none" strike="noStrike" baseline="0"/>
              <a:t>Aktionsarten</a:t>
            </a:r>
            <a:r>
              <a:rPr lang="de-AT" sz="2400" b="0" i="0" u="none" strike="noStrike" baseline="0"/>
              <a:t>)</a:t>
            </a:r>
          </a:p>
          <a:p>
            <a:pPr marL="1085850" lvl="1" indent="-342900"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de-AT" b="0" i="0" u="none" strike="noStrike" baseline="0"/>
              <a:t>Zustände (</a:t>
            </a:r>
            <a:r>
              <a:rPr lang="de-AT" b="0" i="1" u="none" strike="noStrike" baseline="0"/>
              <a:t>lieben</a:t>
            </a:r>
            <a:r>
              <a:rPr lang="de-AT" b="0" i="0" u="none" strike="noStrike" baseline="0"/>
              <a:t>, </a:t>
            </a:r>
            <a:r>
              <a:rPr lang="de-AT" b="0" i="1" u="none" strike="noStrike" baseline="0"/>
              <a:t>wissen</a:t>
            </a:r>
            <a:r>
              <a:rPr lang="de-AT" b="0" i="0" u="none" strike="noStrike" baseline="0"/>
              <a:t>)</a:t>
            </a:r>
          </a:p>
          <a:p>
            <a:pPr marL="1085850" lvl="1" indent="-342900">
              <a:spcBef>
                <a:spcPts val="400"/>
              </a:spcBef>
              <a:buFont typeface="Courier New" panose="02070309020205020404" pitchFamily="49" charset="0"/>
              <a:buChar char="o"/>
            </a:pPr>
            <a:r>
              <a:rPr lang="de-AT"/>
              <a:t>Aktivitäten (</a:t>
            </a:r>
            <a:r>
              <a:rPr lang="de-AT" i="1"/>
              <a:t>laufen</a:t>
            </a:r>
            <a:r>
              <a:rPr lang="de-AT"/>
              <a:t>, </a:t>
            </a:r>
            <a:r>
              <a:rPr lang="de-AT" i="1"/>
              <a:t>schlafen</a:t>
            </a:r>
            <a:r>
              <a:rPr lang="de-AT"/>
              <a:t>)</a:t>
            </a:r>
          </a:p>
          <a:p>
            <a:pPr marL="1085850" lvl="1" indent="-342900">
              <a:spcBef>
                <a:spcPts val="400"/>
              </a:spcBef>
              <a:buFont typeface="Courier New" panose="02070309020205020404" pitchFamily="49" charset="0"/>
              <a:buChar char="o"/>
            </a:pPr>
            <a:r>
              <a:rPr lang="de-AT" b="0" i="0" u="none" strike="noStrike" baseline="0"/>
              <a:t>Accomplishments (</a:t>
            </a:r>
            <a:r>
              <a:rPr lang="de-AT" b="0" i="1" u="none" strike="noStrike" baseline="0"/>
              <a:t>einen Brief schreiben</a:t>
            </a:r>
            <a:r>
              <a:rPr lang="de-AT" b="0" i="0" u="none" strike="noStrike" baseline="0"/>
              <a:t>)</a:t>
            </a:r>
          </a:p>
          <a:p>
            <a:pPr marL="1085850" lvl="1" indent="-342900">
              <a:spcBef>
                <a:spcPts val="400"/>
              </a:spcBef>
              <a:buFont typeface="Courier New" panose="02070309020205020404" pitchFamily="49" charset="0"/>
              <a:buChar char="o"/>
            </a:pPr>
            <a:r>
              <a:rPr lang="de-AT" b="0" i="0" u="none" strike="noStrike" baseline="0"/>
              <a:t>Achievements (</a:t>
            </a:r>
            <a:r>
              <a:rPr lang="de-AT" b="0" i="1" u="none" strike="noStrike" baseline="0"/>
              <a:t>ankommen</a:t>
            </a:r>
            <a:r>
              <a:rPr lang="de-AT" b="0" i="0" u="none" strike="noStrike" baseline="0"/>
              <a:t>)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de-AT"/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de-AT"/>
              <a:t>Diese vier Klassen entsprechen vier unterschiedlichen Arten von Ereignissen.</a:t>
            </a:r>
            <a:endParaRPr lang="en-US"/>
          </a:p>
          <a:p>
            <a:r>
              <a:rPr lang="de-AT" b="0" i="0" u="none" strike="noStrike" baseline="0"/>
              <a:t>	</a:t>
            </a: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80E2E8-4D07-18B7-8163-871CED589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626573-1B64-5FF4-985B-922EE2566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20</a:t>
            </a:fld>
            <a:endParaRPr lang="de-D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861FC3-D08D-3719-9C53-341638F53B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9792" y="1801177"/>
            <a:ext cx="2650808" cy="2085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653356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33C7D-843E-48EE-5FFC-4146E4C17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Aktionsarten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4DBA5-2CC4-C662-19D9-DC1057541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38982"/>
            <a:ext cx="8382000" cy="5236636"/>
          </a:xfrm>
        </p:spPr>
        <p:txBody>
          <a:bodyPr/>
          <a:lstStyle/>
          <a:p>
            <a:pPr defTabSz="728663">
              <a:spcBef>
                <a:spcPts val="1200"/>
              </a:spcBef>
              <a:tabLst>
                <a:tab pos="455613" algn="l"/>
                <a:tab pos="746125" algn="l"/>
                <a:tab pos="1089025" algn="l"/>
                <a:tab pos="2860675" algn="l"/>
                <a:tab pos="6626225" algn="l"/>
              </a:tabLst>
            </a:pPr>
            <a:r>
              <a:rPr lang="de-AT"/>
              <a:t>Vendler (1957): Prädikate fallen in eine von vier aspektuellen Verbklassen (</a:t>
            </a:r>
            <a:r>
              <a:rPr lang="de-AT" b="1" i="1"/>
              <a:t>Aktionsarten</a:t>
            </a:r>
            <a:r>
              <a:rPr lang="de-AT"/>
              <a:t>) </a:t>
            </a:r>
            <a:r>
              <a:rPr lang="de-AT" sz="2000"/>
              <a:t>(</a:t>
            </a:r>
            <a:r>
              <a:rPr kumimoji="0" lang="de-A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sym typeface="WP MathA" panose="05010101010101010101" pitchFamily="2" charset="2"/>
              </a:rPr>
              <a:t>teils aus </a:t>
            </a:r>
            <a:r>
              <a:rPr kumimoji="0" lang="de-A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sym typeface="WP MathA" panose="05010101010101010101" pitchFamily="2" charset="2"/>
                <a:hlinkClick r:id="rId2"/>
              </a:rPr>
              <a:t>Hoch &amp; Krifka 2002</a:t>
            </a:r>
            <a:r>
              <a:rPr kumimoji="0" lang="de-A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sym typeface="WP MathA" panose="05010101010101010101" pitchFamily="2" charset="2"/>
              </a:rPr>
              <a:t>):</a:t>
            </a:r>
            <a:endParaRPr lang="de-AT" sz="2000"/>
          </a:p>
          <a:p>
            <a:pPr marL="342900" indent="-342900" defTabSz="728663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455613" algn="l"/>
                <a:tab pos="746125" algn="l"/>
                <a:tab pos="1089025" algn="l"/>
                <a:tab pos="2860675" algn="l"/>
                <a:tab pos="6626225" algn="l"/>
              </a:tabLst>
            </a:pPr>
            <a:r>
              <a:rPr lang="de-AT" b="1" i="1"/>
              <a:t>Zustände</a:t>
            </a:r>
            <a:r>
              <a:rPr lang="de-AT"/>
              <a:t>	</a:t>
            </a:r>
            <a:r>
              <a:rPr lang="de-AT" sz="2000" i="1"/>
              <a:t>Maria war glücklich/liebte Peter.</a:t>
            </a:r>
            <a:r>
              <a:rPr lang="de-AT" b="1" i="1">
                <a:solidFill>
                  <a:srgbClr val="00B050"/>
                </a:solidFill>
              </a:rPr>
              <a:t>	atelisch</a:t>
            </a:r>
            <a:endParaRPr lang="de-AT" i="1"/>
          </a:p>
          <a:p>
            <a:pPr defTabSz="728663">
              <a:tabLst>
                <a:tab pos="455613" algn="l"/>
                <a:tab pos="746125" algn="l"/>
                <a:tab pos="1089025" algn="l"/>
                <a:tab pos="2860675" algn="l"/>
                <a:tab pos="6626225" algn="l"/>
              </a:tabLst>
            </a:pPr>
            <a:r>
              <a:rPr lang="de-AT" sz="2200"/>
              <a:t>	(stabile Situationen; können im Prinzip beliebig fortgesetzt werden)</a:t>
            </a:r>
          </a:p>
          <a:p>
            <a:pPr marL="342900" indent="-342900" defTabSz="728663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455613" algn="l"/>
                <a:tab pos="746125" algn="l"/>
                <a:tab pos="1089025" algn="l"/>
                <a:tab pos="2860675" algn="l"/>
                <a:tab pos="6626225" algn="l"/>
              </a:tabLst>
            </a:pPr>
            <a:r>
              <a:rPr lang="de-AT" b="1" i="1"/>
              <a:t>Aktivitäten</a:t>
            </a:r>
            <a:r>
              <a:rPr lang="de-AT"/>
              <a:t> 	</a:t>
            </a:r>
            <a:r>
              <a:rPr lang="de-AT" sz="2000" i="1"/>
              <a:t>Maria lachte/las Bücher.</a:t>
            </a:r>
            <a:r>
              <a:rPr lang="de-AT" sz="2000" b="1" i="1">
                <a:solidFill>
                  <a:srgbClr val="00B050"/>
                </a:solidFill>
              </a:rPr>
              <a:t> </a:t>
            </a:r>
            <a:r>
              <a:rPr lang="de-AT" b="1" i="1">
                <a:solidFill>
                  <a:srgbClr val="00B050"/>
                </a:solidFill>
              </a:rPr>
              <a:t>	atelisch</a:t>
            </a:r>
            <a:endParaRPr lang="de-AT" i="1"/>
          </a:p>
          <a:p>
            <a:pPr marL="0" marR="0" lvl="0" indent="0" algn="l" defTabSz="728663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5613" algn="l"/>
                <a:tab pos="746125" algn="l"/>
                <a:tab pos="1089025" algn="l"/>
                <a:tab pos="2860675" algn="l"/>
                <a:tab pos="6626225" algn="l"/>
              </a:tabLst>
              <a:defRPr/>
            </a:pPr>
            <a:r>
              <a:rPr kumimoji="0" lang="de-AT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	(dynamische Ereignisse; können beliebig fortgesetzt</a:t>
            </a:r>
            <a:r>
              <a:rPr kumimoji="0" lang="de-AT" sz="2200" b="0" i="0" u="none" strike="noStrike" kern="1200" cap="none" spc="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 werden</a:t>
            </a:r>
            <a:r>
              <a:rPr kumimoji="0" lang="de-AT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)</a:t>
            </a:r>
          </a:p>
          <a:p>
            <a:pPr marL="342900" indent="-342900" defTabSz="728663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455613" algn="l"/>
                <a:tab pos="746125" algn="l"/>
                <a:tab pos="1089025" algn="l"/>
                <a:tab pos="2860675" algn="l"/>
                <a:tab pos="6626225" algn="l"/>
              </a:tabLst>
            </a:pPr>
            <a:r>
              <a:rPr lang="de-AT" b="1" i="1"/>
              <a:t>Accomplishments</a:t>
            </a:r>
            <a:r>
              <a:rPr lang="de-AT"/>
              <a:t>	</a:t>
            </a:r>
            <a:r>
              <a:rPr lang="de-AT" sz="2000" i="1"/>
              <a:t>Maria las ein Buch/baute das Haus</a:t>
            </a:r>
            <a:r>
              <a:rPr lang="de-AT" i="1"/>
              <a:t>.	</a:t>
            </a:r>
            <a:r>
              <a:rPr kumimoji="0" lang="de-AT" sz="2400" b="1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 telisch</a:t>
            </a:r>
            <a:endParaRPr lang="de-AT" i="1"/>
          </a:p>
          <a:p>
            <a:pPr marL="0" marR="0" lvl="0" indent="0" algn="l" defTabSz="728663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>
                <a:tab pos="455613" algn="l"/>
                <a:tab pos="746125" algn="l"/>
                <a:tab pos="1089025" algn="l"/>
                <a:tab pos="2860675" algn="l"/>
                <a:tab pos="6626225" algn="l"/>
              </a:tabLst>
              <a:defRPr/>
            </a:pPr>
            <a:r>
              <a:rPr kumimoji="0" lang="de-AT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	(wie Aktivität, aber mit natürlichem</a:t>
            </a:r>
            <a:r>
              <a:rPr kumimoji="0" lang="de-AT" sz="2200" b="0" i="0" u="none" strike="noStrike" kern="1200" cap="none" spc="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 Endpunkt</a:t>
            </a:r>
            <a:r>
              <a:rPr lang="de-AT" sz="2200"/>
              <a:t>) </a:t>
            </a:r>
            <a:endParaRPr kumimoji="0" lang="de-AT" sz="2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  <a:sym typeface="WP MathA" panose="05010101010101010101" pitchFamily="2" charset="2"/>
            </a:endParaRPr>
          </a:p>
          <a:p>
            <a:pPr marL="342900" indent="-342900" defTabSz="728663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455613" algn="l"/>
                <a:tab pos="746125" algn="l"/>
                <a:tab pos="1089025" algn="l"/>
                <a:tab pos="2860675" algn="l"/>
                <a:tab pos="6626225" algn="l"/>
              </a:tabLst>
            </a:pPr>
            <a:r>
              <a:rPr lang="de-AT" b="1" i="1"/>
              <a:t>Achievements</a:t>
            </a:r>
            <a:r>
              <a:rPr lang="de-AT"/>
              <a:t>	</a:t>
            </a:r>
            <a:r>
              <a:rPr lang="de-AT" sz="2000" i="1"/>
              <a:t>Maria wachte auf/fand ihr Handy</a:t>
            </a:r>
            <a:r>
              <a:rPr lang="de-AT" i="1"/>
              <a:t>.	</a:t>
            </a:r>
            <a:r>
              <a:rPr kumimoji="0" lang="de-AT" sz="2400" b="1" i="1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 telisch</a:t>
            </a:r>
            <a:endParaRPr lang="de-AT" i="1"/>
          </a:p>
          <a:p>
            <a:pPr defTabSz="728663">
              <a:tabLst>
                <a:tab pos="455613" algn="l"/>
                <a:tab pos="746125" algn="l"/>
                <a:tab pos="1089025" algn="l"/>
                <a:tab pos="2860675" algn="l"/>
                <a:tab pos="6626225" algn="l"/>
              </a:tabLst>
            </a:pPr>
            <a:r>
              <a:rPr kumimoji="0" lang="de-AT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	(wie Accomplishment,</a:t>
            </a:r>
            <a:r>
              <a:rPr kumimoji="0" lang="de-AT" sz="2200" b="0" i="0" u="none" strike="noStrike" kern="1200" cap="none" spc="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 aber mit sofortiger Zustandsänderung; ein 	</a:t>
            </a:r>
            <a:r>
              <a:rPr kumimoji="0" lang="de-AT" sz="2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Ereignis, das vollendet ist, sobald es begonnen hat.)</a:t>
            </a:r>
          </a:p>
          <a:p>
            <a:pPr lvl="0" defTabSz="728663">
              <a:spcBef>
                <a:spcPts val="1200"/>
              </a:spcBef>
              <a:tabLst>
                <a:tab pos="455613" algn="l"/>
                <a:tab pos="746125" algn="l"/>
                <a:tab pos="1089025" algn="l"/>
                <a:tab pos="2860675" algn="l"/>
                <a:tab pos="6626225" algn="l"/>
              </a:tabLst>
              <a:defRPr/>
            </a:pPr>
            <a:r>
              <a:rPr kumimoji="0" lang="de-AT" sz="2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NB</a:t>
            </a:r>
            <a:r>
              <a:rPr kumimoji="0" lang="de-A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: Im Deutschen nennt</a:t>
            </a:r>
            <a:r>
              <a:rPr kumimoji="0" lang="de-AT" sz="2000" b="0" i="0" u="none" strike="noStrike" kern="1200" cap="none" spc="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 man </a:t>
            </a:r>
            <a:r>
              <a:rPr kumimoji="0" lang="de-A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ein </a:t>
            </a:r>
            <a:r>
              <a:rPr lang="en-US" sz="2000" i="1">
                <a:solidFill>
                  <a:prstClr val="black"/>
                </a:solidFill>
                <a:latin typeface="Calibri"/>
              </a:rPr>
              <a:t>a</a:t>
            </a:r>
            <a:r>
              <a:rPr kumimoji="0" lang="en-US" sz="2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ccomplishments </a:t>
            </a:r>
            <a:r>
              <a:rPr kumimoji="0" lang="en-US" sz="2000" b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auch</a:t>
            </a:r>
            <a:r>
              <a:rPr kumimoji="0" lang="en-US" sz="2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 </a:t>
            </a:r>
            <a:r>
              <a:rPr lang="en-US" sz="2000" noProof="0">
                <a:solidFill>
                  <a:prstClr val="black"/>
                </a:solidFill>
                <a:latin typeface="Calibri"/>
              </a:rPr>
              <a:t>‘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allmähliche </a:t>
            </a:r>
            <a:r>
              <a:rPr lang="de-AT" sz="2000"/>
              <a:t>Zustands-änderungen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’ und ein </a:t>
            </a:r>
            <a:r>
              <a:rPr lang="en-US" sz="2000" i="1">
                <a:solidFill>
                  <a:prstClr val="black"/>
                </a:solidFill>
                <a:latin typeface="Calibri"/>
              </a:rPr>
              <a:t>a</a:t>
            </a:r>
            <a:r>
              <a:rPr kumimoji="0" lang="en-US" sz="20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chievements </a:t>
            </a:r>
            <a:r>
              <a:rPr lang="en-US" sz="2000">
                <a:solidFill>
                  <a:prstClr val="black"/>
                </a:solidFill>
                <a:latin typeface="Calibri"/>
              </a:rPr>
              <a:t>‘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punktuelle </a:t>
            </a:r>
            <a:r>
              <a:rPr lang="de-AT" sz="2000"/>
              <a:t>Zustandsänderungen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’.</a:t>
            </a:r>
            <a:r>
              <a:rPr lang="en-US"/>
              <a:t>	</a:t>
            </a:r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4FA50-417D-E941-C78A-E08FA7ADD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706C5-2EFC-6E7F-F720-829C08760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42 Zweitspracherwerb</a:t>
            </a:r>
          </a:p>
        </p:txBody>
      </p:sp>
    </p:spTree>
    <p:extLst>
      <p:ext uri="{BB962C8B-B14F-4D97-AF65-F5344CB8AC3E}">
        <p14:creationId xmlns:p14="http://schemas.microsoft.com/office/powerpoint/2010/main" val="359813584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32A68-772F-4E55-E59E-0993D4263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Die Vendler-Klassen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A72FC1-10DE-0A5D-0E07-3520F69B30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860323"/>
            <a:ext cx="8490155" cy="5568990"/>
          </a:xfrm>
        </p:spPr>
        <p:txBody>
          <a:bodyPr>
            <a:normAutofit/>
          </a:bodyPr>
          <a:lstStyle/>
          <a:p>
            <a:r>
              <a:rPr lang="de-AT" b="1" i="1"/>
              <a:t>Tests</a:t>
            </a:r>
            <a:r>
              <a:rPr lang="de-AT"/>
              <a:t>, um zwischen den Askpektklassen zu unterscheiden: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de-AT" sz="2200"/>
              <a:t>Kompatibilität mit </a:t>
            </a:r>
            <a:r>
              <a:rPr lang="de-AT" sz="2200" b="1" i="1"/>
              <a:t>durativen Adverben </a:t>
            </a:r>
            <a:r>
              <a:rPr lang="de-AT" sz="2200"/>
              <a:t>(</a:t>
            </a:r>
            <a:r>
              <a:rPr lang="de-AT" sz="2200" i="1"/>
              <a:t>eine Stunde lang)</a:t>
            </a:r>
            <a:endParaRPr lang="de-AT" sz="220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2200"/>
              <a:t>Kompatibilität mit </a:t>
            </a:r>
            <a:r>
              <a:rPr lang="de-AT" sz="2200" b="1" i="1"/>
              <a:t>temporalen Rahmenadverbien</a:t>
            </a:r>
            <a:r>
              <a:rPr lang="de-AT" sz="2200" b="1"/>
              <a:t> </a:t>
            </a:r>
            <a:r>
              <a:rPr lang="de-AT" sz="2200"/>
              <a:t>(</a:t>
            </a:r>
            <a:r>
              <a:rPr lang="de-AT" sz="2200" i="1"/>
              <a:t>in einer Stunde</a:t>
            </a:r>
            <a:r>
              <a:rPr lang="de-AT" sz="2200"/>
              <a:t>)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sz="2200"/>
              <a:t>Kompatibilität mit </a:t>
            </a:r>
            <a:r>
              <a:rPr lang="de-AT" sz="2200" b="1" i="1"/>
              <a:t>progressiver Tempusform</a:t>
            </a:r>
            <a:r>
              <a:rPr lang="de-AT" sz="2200"/>
              <a:t> (</a:t>
            </a:r>
            <a:r>
              <a:rPr lang="de-AT" sz="2200" i="1"/>
              <a:t>am-</a:t>
            </a:r>
            <a:r>
              <a:rPr lang="de-AT" sz="2200"/>
              <a:t>Infinitiv; </a:t>
            </a:r>
            <a:r>
              <a:rPr lang="de-AT" sz="2200" i="1"/>
              <a:t>-ing</a:t>
            </a:r>
            <a:r>
              <a:rPr lang="de-AT" sz="2200"/>
              <a:t>).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AT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AT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AT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AT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AT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AT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de-AT"/>
          </a:p>
          <a:p>
            <a:pPr>
              <a:spcBef>
                <a:spcPts val="0"/>
              </a:spcBef>
            </a:pPr>
            <a:endParaRPr lang="de-AT" sz="2000" i="1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707A2C-3D20-B2B1-8DA8-D7885576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175AB-AB40-A36A-608A-F412B7963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42 Zweitspracherwerb</a:t>
            </a: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59334972-78D8-C56D-5D03-FE57974492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8025153"/>
              </p:ext>
            </p:extLst>
          </p:nvPr>
        </p:nvGraphicFramePr>
        <p:xfrm>
          <a:off x="216308" y="2546552"/>
          <a:ext cx="8844114" cy="40877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4804">
                  <a:extLst>
                    <a:ext uri="{9D8B030D-6E8A-4147-A177-3AD203B41FA5}">
                      <a16:colId xmlns:a16="http://schemas.microsoft.com/office/drawing/2014/main" val="1356285341"/>
                    </a:ext>
                  </a:extLst>
                </a:gridCol>
                <a:gridCol w="1618263">
                  <a:extLst>
                    <a:ext uri="{9D8B030D-6E8A-4147-A177-3AD203B41FA5}">
                      <a16:colId xmlns:a16="http://schemas.microsoft.com/office/drawing/2014/main" val="2516572995"/>
                    </a:ext>
                  </a:extLst>
                </a:gridCol>
                <a:gridCol w="1536326">
                  <a:extLst>
                    <a:ext uri="{9D8B030D-6E8A-4147-A177-3AD203B41FA5}">
                      <a16:colId xmlns:a16="http://schemas.microsoft.com/office/drawing/2014/main" val="423450506"/>
                    </a:ext>
                  </a:extLst>
                </a:gridCol>
                <a:gridCol w="1208575">
                  <a:extLst>
                    <a:ext uri="{9D8B030D-6E8A-4147-A177-3AD203B41FA5}">
                      <a16:colId xmlns:a16="http://schemas.microsoft.com/office/drawing/2014/main" val="392560266"/>
                    </a:ext>
                  </a:extLst>
                </a:gridCol>
                <a:gridCol w="2586146">
                  <a:extLst>
                    <a:ext uri="{9D8B030D-6E8A-4147-A177-3AD203B41FA5}">
                      <a16:colId xmlns:a16="http://schemas.microsoft.com/office/drawing/2014/main" val="12032167"/>
                    </a:ext>
                  </a:extLst>
                </a:gridCol>
              </a:tblGrid>
              <a:tr h="462765">
                <a:tc>
                  <a:txBody>
                    <a:bodyPr/>
                    <a:lstStyle/>
                    <a:p>
                      <a:pPr algn="r"/>
                      <a:endParaRPr lang="de-DE"/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i="1"/>
                        <a:t>for</a:t>
                      </a:r>
                      <a:r>
                        <a:rPr lang="en-US"/>
                        <a:t>-Adverbien</a:t>
                      </a:r>
                      <a:endParaRPr lang="de-DE"/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i="1"/>
                        <a:t>in</a:t>
                      </a:r>
                      <a:r>
                        <a:rPr lang="en-US"/>
                        <a:t>-Adverbien</a:t>
                      </a:r>
                      <a:endParaRPr lang="de-DE"/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/>
                        <a:t>Progressiv</a:t>
                      </a:r>
                      <a:endParaRPr lang="de-DE"/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Beispiele</a:t>
                      </a:r>
                      <a:endParaRPr lang="de-DE"/>
                    </a:p>
                  </a:txBody>
                  <a:tcPr marT="91440" marB="91440"/>
                </a:tc>
                <a:extLst>
                  <a:ext uri="{0D108BD9-81ED-4DB2-BD59-A6C34878D82A}">
                    <a16:rowId xmlns:a16="http://schemas.microsoft.com/office/drawing/2014/main" val="1166748207"/>
                  </a:ext>
                </a:extLst>
              </a:tr>
              <a:tr h="771276">
                <a:tc>
                  <a:txBody>
                    <a:bodyPr/>
                    <a:lstStyle/>
                    <a:p>
                      <a:r>
                        <a:rPr lang="en-US" sz="1900" b="0" i="1"/>
                        <a:t>Zustände</a:t>
                      </a:r>
                      <a:br>
                        <a:rPr lang="en-US" sz="1900" b="0" i="0"/>
                      </a:br>
                      <a:r>
                        <a:rPr lang="en-US" sz="1900" b="0" i="0"/>
                        <a:t>(</a:t>
                      </a:r>
                      <a:r>
                        <a:rPr lang="de-AT" sz="1900" b="0" i="0">
                          <a:solidFill>
                            <a:srgbClr val="00B050"/>
                          </a:solidFill>
                        </a:rPr>
                        <a:t>atelisch</a:t>
                      </a:r>
                      <a:r>
                        <a:rPr lang="de-AT" sz="1900" b="0" i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de-DE" sz="1900" b="0" i="0">
                        <a:solidFill>
                          <a:schemeClr val="tx1"/>
                        </a:solidFill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>
                          <a:solidFill>
                            <a:srgbClr val="00B050"/>
                          </a:solidFill>
                        </a:rPr>
                        <a:t>+</a:t>
                      </a:r>
                      <a:endParaRPr lang="de-DE" sz="2600" b="1">
                        <a:solidFill>
                          <a:srgbClr val="00B050"/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/>
                        <a:t>─</a:t>
                      </a:r>
                      <a:endParaRPr lang="de-DE" sz="2600" b="1"/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1"/>
                        <a:t>─</a:t>
                      </a:r>
                      <a:endParaRPr lang="de-DE" sz="2600" b="1"/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lieben, wissen, denken, besitzen, glücklich sein </a:t>
                      </a:r>
                      <a:endParaRPr lang="de-DE"/>
                    </a:p>
                  </a:txBody>
                  <a:tcPr marT="91440" marB="91440"/>
                </a:tc>
                <a:extLst>
                  <a:ext uri="{0D108BD9-81ED-4DB2-BD59-A6C34878D82A}">
                    <a16:rowId xmlns:a16="http://schemas.microsoft.com/office/drawing/2014/main" val="2869712138"/>
                  </a:ext>
                </a:extLst>
              </a:tr>
              <a:tr h="771276">
                <a:tc>
                  <a:txBody>
                    <a:bodyPr/>
                    <a:lstStyle/>
                    <a:p>
                      <a:r>
                        <a:rPr lang="en-US" sz="1900" b="0" i="1"/>
                        <a:t>Aktivitäten</a:t>
                      </a:r>
                    </a:p>
                    <a:p>
                      <a:r>
                        <a:rPr lang="de-AT" sz="1900" b="0" i="0">
                          <a:solidFill>
                            <a:srgbClr val="00B050"/>
                          </a:solidFill>
                        </a:rPr>
                        <a:t>(atelisch</a:t>
                      </a:r>
                      <a:r>
                        <a:rPr lang="de-AT" sz="1900" b="0" i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de-DE" sz="1900" b="0" i="0">
                        <a:solidFill>
                          <a:schemeClr val="tx1"/>
                        </a:solidFill>
                      </a:endParaRP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>
                          <a:solidFill>
                            <a:srgbClr val="00B050"/>
                          </a:solidFill>
                        </a:rPr>
                        <a:t>+</a:t>
                      </a:r>
                      <a:endParaRPr lang="de-DE" sz="2600" b="1">
                        <a:solidFill>
                          <a:srgbClr val="00B050"/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1"/>
                        <a:t>─</a:t>
                      </a:r>
                      <a:endParaRPr lang="de-DE" sz="2600" b="1"/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0"/>
                        <a:t>+</a:t>
                      </a:r>
                      <a:endParaRPr lang="de-DE" sz="2600" b="0"/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schwimmen, lachen, lesen, Bücher lesen </a:t>
                      </a:r>
                      <a:endParaRPr lang="de-DE"/>
                    </a:p>
                  </a:txBody>
                  <a:tcPr marT="91440" marB="91440"/>
                </a:tc>
                <a:extLst>
                  <a:ext uri="{0D108BD9-81ED-4DB2-BD59-A6C34878D82A}">
                    <a16:rowId xmlns:a16="http://schemas.microsoft.com/office/drawing/2014/main" val="1635912979"/>
                  </a:ext>
                </a:extLst>
              </a:tr>
              <a:tr h="1064360">
                <a:tc>
                  <a:txBody>
                    <a:bodyPr/>
                    <a:lstStyle/>
                    <a:p>
                      <a:r>
                        <a:rPr lang="en-US" sz="1900" i="1"/>
                        <a:t>Accomplishments</a:t>
                      </a:r>
                    </a:p>
                    <a:p>
                      <a:r>
                        <a:rPr lang="en-US" sz="1900"/>
                        <a:t>(</a:t>
                      </a:r>
                      <a:r>
                        <a:rPr lang="en-US" sz="1900">
                          <a:solidFill>
                            <a:srgbClr val="FF0000"/>
                          </a:solidFill>
                        </a:rPr>
                        <a:t>telisch</a:t>
                      </a:r>
                      <a:r>
                        <a:rPr lang="en-US" sz="1900"/>
                        <a:t>)</a:t>
                      </a:r>
                      <a:endParaRPr lang="de-DE" sz="1900"/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1"/>
                        <a:t>─</a:t>
                      </a:r>
                      <a:endParaRPr lang="de-DE" sz="2600" b="1"/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>
                          <a:solidFill>
                            <a:srgbClr val="FF0000"/>
                          </a:solidFill>
                        </a:rPr>
                        <a:t>+</a:t>
                      </a:r>
                      <a:endParaRPr lang="de-DE" sz="2600" b="1">
                        <a:solidFill>
                          <a:srgbClr val="FF0000"/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/>
                        <a:t>+</a:t>
                      </a:r>
                      <a:endParaRPr lang="de-DE" sz="2600" b="1"/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sterben, erröten, sinken, besteigen, gewinnen, ein Buch lesen</a:t>
                      </a:r>
                      <a:endParaRPr lang="de-DE"/>
                    </a:p>
                  </a:txBody>
                  <a:tcPr marT="91440" marB="91440"/>
                </a:tc>
                <a:extLst>
                  <a:ext uri="{0D108BD9-81ED-4DB2-BD59-A6C34878D82A}">
                    <a16:rowId xmlns:a16="http://schemas.microsoft.com/office/drawing/2014/main" val="1705334016"/>
                  </a:ext>
                </a:extLst>
              </a:tr>
              <a:tr h="1018084">
                <a:tc>
                  <a:txBody>
                    <a:bodyPr/>
                    <a:lstStyle/>
                    <a:p>
                      <a:r>
                        <a:rPr lang="en-US" sz="1900" i="1"/>
                        <a:t>Achievements</a:t>
                      </a:r>
                    </a:p>
                    <a:p>
                      <a:r>
                        <a:rPr lang="en-US" sz="1900"/>
                        <a:t>(</a:t>
                      </a:r>
                      <a:r>
                        <a:rPr lang="en-US" sz="1900">
                          <a:solidFill>
                            <a:srgbClr val="FF0000"/>
                          </a:solidFill>
                        </a:rPr>
                        <a:t>telisch</a:t>
                      </a:r>
                      <a:r>
                        <a:rPr lang="en-US" sz="1900"/>
                        <a:t>)</a:t>
                      </a:r>
                    </a:p>
                  </a:txBody>
                  <a:tcPr marT="91440" marB="91440"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1"/>
                        <a:t>─</a:t>
                      </a:r>
                      <a:endParaRPr lang="de-DE" sz="2600" b="1"/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b="1">
                          <a:solidFill>
                            <a:srgbClr val="FF0000"/>
                          </a:solidFill>
                        </a:rPr>
                        <a:t>+</a:t>
                      </a:r>
                      <a:endParaRPr lang="de-DE" sz="2600" b="1">
                        <a:solidFill>
                          <a:srgbClr val="FF0000"/>
                        </a:solidFill>
                      </a:endParaRPr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pPr marL="0" marR="0" lvl="0" indent="0" algn="ctr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1"/>
                        <a:t>─</a:t>
                      </a:r>
                      <a:endParaRPr lang="de-DE" sz="2600" b="1"/>
                    </a:p>
                  </a:txBody>
                  <a:tcPr marT="91440" marB="91440" anchor="ctr"/>
                </a:tc>
                <a:tc>
                  <a:txBody>
                    <a:bodyPr/>
                    <a:lstStyle/>
                    <a:p>
                      <a:r>
                        <a:rPr lang="en-US"/>
                        <a:t>ankommen, erreichen, aufwachen, erkennen, brechen, finden</a:t>
                      </a:r>
                      <a:endParaRPr lang="de-DE"/>
                    </a:p>
                  </a:txBody>
                  <a:tcPr marT="91440" marB="91440"/>
                </a:tc>
                <a:extLst>
                  <a:ext uri="{0D108BD9-81ED-4DB2-BD59-A6C34878D82A}">
                    <a16:rowId xmlns:a16="http://schemas.microsoft.com/office/drawing/2014/main" val="2211779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1162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17490-6A8B-F244-D380-320ADD112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Die Vendler Klassen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7D26D-C1BE-F2DD-970B-3AE79E1A6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181" y="997976"/>
            <a:ext cx="8313174" cy="523663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tabLst>
                <a:tab pos="746125" algn="l"/>
                <a:tab pos="1200150" algn="l"/>
              </a:tabLst>
            </a:pPr>
            <a:r>
              <a:rPr lang="en-US" sz="2200">
                <a:latin typeface="+mj-lt"/>
              </a:rPr>
              <a:t>(1)	</a:t>
            </a:r>
            <a:r>
              <a:rPr lang="en-US" sz="2200" i="1">
                <a:latin typeface="+mj-lt"/>
              </a:rPr>
              <a:t>Zustände:</a:t>
            </a:r>
            <a:r>
              <a:rPr lang="de-AT" sz="2200" i="1">
                <a:latin typeface="+mj-lt"/>
              </a:rPr>
              <a:t> </a:t>
            </a:r>
            <a:r>
              <a:rPr lang="de-AT" sz="2200" i="1">
                <a:latin typeface="+mj-lt"/>
                <a:ea typeface="Segoe UI Symbol" panose="020B0502040204020203" pitchFamily="34" charset="0"/>
              </a:rPr>
              <a:t>✔</a:t>
            </a:r>
            <a:r>
              <a:rPr lang="de-AT" sz="2200" i="1">
                <a:latin typeface="+mj-lt"/>
              </a:rPr>
              <a:t>durative Adverbien, </a:t>
            </a:r>
            <a:r>
              <a:rPr lang="de-AT" sz="2200" i="1">
                <a:latin typeface="+mj-lt"/>
                <a:ea typeface="Segoe UI Symbol" panose="020B0502040204020203" pitchFamily="34" charset="0"/>
              </a:rPr>
              <a:t>✘in</a:t>
            </a:r>
            <a:r>
              <a:rPr lang="de-AT" sz="2200" i="1">
                <a:latin typeface="+mj-lt"/>
              </a:rPr>
              <a:t>-Adverbien, </a:t>
            </a:r>
            <a:r>
              <a:rPr lang="de-AT" sz="2200" i="1">
                <a:latin typeface="+mj-lt"/>
                <a:ea typeface="Segoe UI Symbol" panose="020B0502040204020203" pitchFamily="34" charset="0"/>
              </a:rPr>
              <a:t>✘</a:t>
            </a:r>
            <a:r>
              <a:rPr lang="de-AT" sz="2200" i="1">
                <a:latin typeface="+mj-lt"/>
              </a:rPr>
              <a:t>Progressiv</a:t>
            </a:r>
            <a:endParaRPr lang="en-US" sz="2200" i="1">
              <a:latin typeface="+mj-lt"/>
            </a:endParaRPr>
          </a:p>
          <a:p>
            <a:pPr>
              <a:tabLst>
                <a:tab pos="746125" algn="l"/>
                <a:tab pos="1200150" algn="l"/>
              </a:tabLst>
            </a:pPr>
            <a:r>
              <a:rPr lang="en-US" sz="2200">
                <a:latin typeface="+mj-lt"/>
              </a:rPr>
              <a:t>	</a:t>
            </a:r>
            <a:r>
              <a:rPr lang="en-US" sz="2200" b="0" i="0" u="none" strike="noStrike" baseline="0">
                <a:latin typeface="+mj-lt"/>
              </a:rPr>
              <a:t>a. 	  Maria war </a:t>
            </a:r>
            <a:r>
              <a:rPr lang="en-US" sz="2200" b="1" i="1">
                <a:latin typeface="+mj-lt"/>
              </a:rPr>
              <a:t>wochenlang</a:t>
            </a:r>
            <a:r>
              <a:rPr lang="en-US" sz="2200">
                <a:latin typeface="+mj-lt"/>
              </a:rPr>
              <a:t> </a:t>
            </a:r>
            <a:r>
              <a:rPr lang="en-US" sz="2200" b="0" i="0" u="none" strike="noStrike" baseline="0">
                <a:latin typeface="+mj-lt"/>
              </a:rPr>
              <a:t>glücklich. </a:t>
            </a:r>
          </a:p>
          <a:p>
            <a:pPr>
              <a:tabLst>
                <a:tab pos="746125" algn="l"/>
                <a:tab pos="1200150" algn="l"/>
              </a:tabLst>
            </a:pPr>
            <a:r>
              <a:rPr lang="en-US" sz="2200">
                <a:latin typeface="+mj-lt"/>
              </a:rPr>
              <a:t>	b. 	*Maria war </a:t>
            </a:r>
            <a:r>
              <a:rPr lang="en-US" sz="2200" b="1" i="1">
                <a:latin typeface="+mj-lt"/>
              </a:rPr>
              <a:t>in einer Woche </a:t>
            </a:r>
            <a:r>
              <a:rPr lang="en-US" sz="2200">
                <a:latin typeface="+mj-lt"/>
              </a:rPr>
              <a:t>glücklich. </a:t>
            </a:r>
          </a:p>
          <a:p>
            <a:pPr>
              <a:tabLst>
                <a:tab pos="746125" algn="l"/>
                <a:tab pos="1200150" algn="l"/>
              </a:tabLst>
            </a:pPr>
            <a:r>
              <a:rPr lang="en-US" sz="2000">
                <a:latin typeface="+mj-lt"/>
              </a:rPr>
              <a:t>		   (Nicht gemeinte Interpretation: “nach einer Woche”)</a:t>
            </a:r>
          </a:p>
          <a:p>
            <a:pPr>
              <a:tabLst>
                <a:tab pos="746125" algn="l"/>
                <a:tab pos="1200150" algn="l"/>
              </a:tabLst>
            </a:pPr>
            <a:r>
              <a:rPr lang="en-US" sz="2200" b="0" i="0" u="none" strike="noStrike" baseline="0">
                <a:latin typeface="+mj-lt"/>
              </a:rPr>
              <a:t>	c. 	*Maria war </a:t>
            </a:r>
            <a:r>
              <a:rPr lang="en-US" sz="2200" b="1" i="1">
                <a:latin typeface="+mj-lt"/>
              </a:rPr>
              <a:t>am </a:t>
            </a:r>
            <a:r>
              <a:rPr lang="en-US" sz="2200" b="0" i="0" u="none" strike="noStrike" baseline="0">
                <a:latin typeface="+mj-lt"/>
              </a:rPr>
              <a:t>glücklich sein.</a:t>
            </a:r>
          </a:p>
          <a:p>
            <a:pPr>
              <a:spcBef>
                <a:spcPts val="1200"/>
              </a:spcBef>
              <a:tabLst>
                <a:tab pos="746125" algn="l"/>
                <a:tab pos="1200150" algn="l"/>
              </a:tabLst>
            </a:pPr>
            <a:r>
              <a:rPr lang="en-US" sz="2200">
                <a:latin typeface="+mj-lt"/>
              </a:rPr>
              <a:t>(2)	</a:t>
            </a:r>
            <a:r>
              <a:rPr lang="en-US" sz="2200" i="1">
                <a:latin typeface="+mj-lt"/>
              </a:rPr>
              <a:t>Aktivitäten</a:t>
            </a:r>
            <a:r>
              <a:rPr lang="de-AT" sz="2200" i="1">
                <a:latin typeface="+mj-lt"/>
              </a:rPr>
              <a:t> </a:t>
            </a:r>
            <a:r>
              <a:rPr lang="de-AT" sz="2200" i="1">
                <a:latin typeface="+mj-lt"/>
                <a:ea typeface="Segoe UI Symbol" panose="020B0502040204020203" pitchFamily="34" charset="0"/>
              </a:rPr>
              <a:t>✔</a:t>
            </a:r>
            <a:r>
              <a:rPr lang="de-AT" sz="2200" i="1">
                <a:latin typeface="+mj-lt"/>
              </a:rPr>
              <a:t>durative Adverbien, </a:t>
            </a:r>
            <a:r>
              <a:rPr lang="de-AT" sz="2200" i="1">
                <a:latin typeface="+mj-lt"/>
                <a:ea typeface="Segoe UI Symbol" panose="020B0502040204020203" pitchFamily="34" charset="0"/>
              </a:rPr>
              <a:t>✘</a:t>
            </a:r>
            <a:r>
              <a:rPr lang="de-AT" sz="2200" i="1">
                <a:latin typeface="+mj-lt"/>
              </a:rPr>
              <a:t>in-Adverbien, </a:t>
            </a:r>
            <a:r>
              <a:rPr lang="de-AT" sz="2200" i="1">
                <a:latin typeface="+mj-lt"/>
                <a:ea typeface="Segoe UI Symbol" panose="020B0502040204020203" pitchFamily="34" charset="0"/>
              </a:rPr>
              <a:t>✔</a:t>
            </a:r>
            <a:r>
              <a:rPr lang="de-AT" sz="2200" i="1">
                <a:latin typeface="+mj-lt"/>
              </a:rPr>
              <a:t>Progressiv</a:t>
            </a:r>
            <a:endParaRPr lang="en-US" sz="2200" i="1">
              <a:latin typeface="+mj-lt"/>
            </a:endParaRPr>
          </a:p>
          <a:p>
            <a:pPr>
              <a:tabLst>
                <a:tab pos="746125" algn="l"/>
                <a:tab pos="1200150" algn="l"/>
              </a:tabLst>
            </a:pPr>
            <a:r>
              <a:rPr lang="en-US" sz="2200">
                <a:latin typeface="+mj-lt"/>
              </a:rPr>
              <a:t>	</a:t>
            </a:r>
            <a:r>
              <a:rPr lang="en-US" sz="2200" b="0" i="0" u="none" strike="noStrike" baseline="0">
                <a:latin typeface="+mj-lt"/>
              </a:rPr>
              <a:t>a. 	  Maria las </a:t>
            </a:r>
            <a:r>
              <a:rPr lang="en-US" sz="2200" b="1" i="1">
                <a:latin typeface="+mj-lt"/>
              </a:rPr>
              <a:t>eine Stunde lang/*in einer Stunde</a:t>
            </a:r>
            <a:r>
              <a:rPr lang="en-US" sz="2200" b="0" i="0" u="none" strike="noStrike" baseline="0">
                <a:latin typeface="+mj-lt"/>
              </a:rPr>
              <a:t>. </a:t>
            </a:r>
          </a:p>
          <a:p>
            <a:pPr>
              <a:tabLst>
                <a:tab pos="746125" algn="l"/>
                <a:tab pos="1200150" algn="l"/>
              </a:tabLst>
            </a:pPr>
            <a:r>
              <a:rPr lang="de-DE" sz="2200" b="0" i="0" u="none" strike="noStrike" baseline="0">
                <a:latin typeface="+mj-lt"/>
              </a:rPr>
              <a:t>	</a:t>
            </a:r>
            <a:r>
              <a:rPr lang="de-DE" sz="2200">
                <a:latin typeface="+mj-lt"/>
              </a:rPr>
              <a:t>b</a:t>
            </a:r>
            <a:r>
              <a:rPr lang="de-DE" sz="2200" b="0" i="0" u="none" strike="noStrike" baseline="0">
                <a:latin typeface="+mj-lt"/>
              </a:rPr>
              <a:t>.	  Maria war eine Stunde lang </a:t>
            </a:r>
            <a:r>
              <a:rPr lang="de-DE" sz="2200" b="1" i="1">
                <a:latin typeface="+mj-lt"/>
              </a:rPr>
              <a:t>am</a:t>
            </a:r>
            <a:r>
              <a:rPr lang="de-DE" sz="2200" b="0" i="0" u="none" strike="noStrike" baseline="0">
                <a:latin typeface="+mj-lt"/>
              </a:rPr>
              <a:t> Lesen.</a:t>
            </a:r>
          </a:p>
          <a:p>
            <a:pPr>
              <a:spcBef>
                <a:spcPts val="1200"/>
              </a:spcBef>
              <a:tabLst>
                <a:tab pos="746125" algn="l"/>
                <a:tab pos="1200150" algn="l"/>
              </a:tabLst>
            </a:pPr>
            <a:r>
              <a:rPr lang="en-US" sz="2200">
                <a:latin typeface="+mj-lt"/>
              </a:rPr>
              <a:t>(3)	</a:t>
            </a:r>
            <a:r>
              <a:rPr lang="en-US" sz="2200" b="0" i="1" u="none" strike="noStrike" baseline="0">
                <a:latin typeface="+mj-lt"/>
              </a:rPr>
              <a:t>Accomplishments:</a:t>
            </a:r>
            <a:r>
              <a:rPr lang="de-AT" sz="2200" i="1">
                <a:latin typeface="+mj-lt"/>
              </a:rPr>
              <a:t> </a:t>
            </a:r>
            <a:r>
              <a:rPr lang="de-AT" sz="2200" i="1">
                <a:latin typeface="+mj-lt"/>
                <a:ea typeface="Segoe UI Symbol" panose="020B0502040204020203" pitchFamily="34" charset="0"/>
              </a:rPr>
              <a:t>✘</a:t>
            </a:r>
            <a:r>
              <a:rPr lang="de-AT" sz="2200" i="1">
                <a:latin typeface="+mj-lt"/>
              </a:rPr>
              <a:t>durative Adverbien, </a:t>
            </a:r>
            <a:r>
              <a:rPr lang="de-AT" sz="2200" i="1">
                <a:latin typeface="+mj-lt"/>
                <a:ea typeface="Segoe UI Symbol" panose="020B0502040204020203" pitchFamily="34" charset="0"/>
              </a:rPr>
              <a:t>✔</a:t>
            </a:r>
            <a:r>
              <a:rPr lang="de-AT" sz="2200" i="1">
                <a:latin typeface="+mj-lt"/>
              </a:rPr>
              <a:t>in-Adv., </a:t>
            </a:r>
            <a:r>
              <a:rPr lang="de-AT" sz="2200" i="1">
                <a:latin typeface="+mj-lt"/>
                <a:ea typeface="Segoe UI Symbol" panose="020B0502040204020203" pitchFamily="34" charset="0"/>
              </a:rPr>
              <a:t>✔</a:t>
            </a:r>
            <a:r>
              <a:rPr lang="de-AT" sz="2200" i="1">
                <a:latin typeface="+mj-lt"/>
              </a:rPr>
              <a:t>Progressiv</a:t>
            </a:r>
            <a:endParaRPr lang="en-US" sz="2200" b="0" i="1" u="none" strike="noStrike" baseline="0">
              <a:latin typeface="+mj-lt"/>
            </a:endParaRPr>
          </a:p>
          <a:p>
            <a:pPr>
              <a:tabLst>
                <a:tab pos="746125" algn="l"/>
                <a:tab pos="1200150" algn="l"/>
              </a:tabLst>
            </a:pPr>
            <a:r>
              <a:rPr lang="en-US" sz="2200" b="0" i="0" u="none" strike="noStrike" baseline="0">
                <a:latin typeface="+mj-lt"/>
              </a:rPr>
              <a:t>	a. 	  Maria hat ein Buch </a:t>
            </a:r>
            <a:r>
              <a:rPr lang="en-US" sz="2200" b="1" i="1">
                <a:latin typeface="+mj-lt"/>
              </a:rPr>
              <a:t>*tagelang/in einem Tag </a:t>
            </a:r>
            <a:r>
              <a:rPr lang="en-US" sz="2200" b="0" i="0" u="none" strike="noStrike" baseline="0">
                <a:latin typeface="+mj-lt"/>
              </a:rPr>
              <a:t>gelesen.</a:t>
            </a:r>
          </a:p>
          <a:p>
            <a:pPr>
              <a:tabLst>
                <a:tab pos="746125" algn="l"/>
                <a:tab pos="1200150" algn="l"/>
              </a:tabLst>
            </a:pPr>
            <a:r>
              <a:rPr lang="en-US" sz="2200" b="0" i="0" u="none" strike="noStrike" baseline="0">
                <a:latin typeface="+mj-lt"/>
              </a:rPr>
              <a:t>	b. 	  Maria war </a:t>
            </a:r>
            <a:r>
              <a:rPr lang="en-US" sz="2200" b="1" i="1">
                <a:latin typeface="+mj-lt"/>
              </a:rPr>
              <a:t>am</a:t>
            </a:r>
            <a:r>
              <a:rPr lang="en-US" sz="2200" b="0" i="0" u="none" strike="noStrike" baseline="0">
                <a:latin typeface="+mj-lt"/>
              </a:rPr>
              <a:t> Lesen eines Buches.</a:t>
            </a:r>
          </a:p>
          <a:p>
            <a:pPr>
              <a:spcBef>
                <a:spcPts val="1200"/>
              </a:spcBef>
              <a:tabLst>
                <a:tab pos="746125" algn="l"/>
                <a:tab pos="1200150" algn="l"/>
              </a:tabLst>
            </a:pPr>
            <a:r>
              <a:rPr lang="en-US" sz="2200">
                <a:latin typeface="+mj-lt"/>
              </a:rPr>
              <a:t>(4)	</a:t>
            </a:r>
            <a:r>
              <a:rPr lang="en-US" sz="2200" b="0" i="1" u="none" strike="noStrike" baseline="0">
                <a:latin typeface="+mj-lt"/>
              </a:rPr>
              <a:t>Achievements:</a:t>
            </a:r>
            <a:r>
              <a:rPr lang="de-AT" sz="2200" i="1">
                <a:latin typeface="+mj-lt"/>
              </a:rPr>
              <a:t> </a:t>
            </a:r>
            <a:r>
              <a:rPr lang="de-AT" sz="2200" i="1">
                <a:latin typeface="+mj-lt"/>
                <a:ea typeface="Segoe UI Symbol" panose="020B0502040204020203" pitchFamily="34" charset="0"/>
              </a:rPr>
              <a:t>✘</a:t>
            </a:r>
            <a:r>
              <a:rPr lang="de-AT" sz="2200" i="1">
                <a:latin typeface="+mj-lt"/>
              </a:rPr>
              <a:t>durative Adv., </a:t>
            </a:r>
            <a:r>
              <a:rPr lang="de-AT" sz="2200" i="1">
                <a:latin typeface="+mj-lt"/>
                <a:ea typeface="Segoe UI Symbol" panose="020B0502040204020203" pitchFamily="34" charset="0"/>
              </a:rPr>
              <a:t>✔</a:t>
            </a:r>
            <a:r>
              <a:rPr lang="de-AT" sz="2200" i="1">
                <a:latin typeface="+mj-lt"/>
              </a:rPr>
              <a:t>in-Adv., </a:t>
            </a:r>
            <a:r>
              <a:rPr lang="de-AT" sz="2200" i="1">
                <a:latin typeface="+mj-lt"/>
                <a:ea typeface="Segoe UI Symbol" panose="020B0502040204020203" pitchFamily="34" charset="0"/>
              </a:rPr>
              <a:t>✘</a:t>
            </a:r>
            <a:r>
              <a:rPr lang="de-AT" sz="2200" i="1">
                <a:latin typeface="+mj-lt"/>
              </a:rPr>
              <a:t>Progressiv</a:t>
            </a:r>
            <a:endParaRPr lang="en-US" sz="2200" b="0" i="1" u="none" strike="noStrike" baseline="0">
              <a:latin typeface="+mj-lt"/>
            </a:endParaRPr>
          </a:p>
          <a:p>
            <a:pPr>
              <a:tabLst>
                <a:tab pos="746125" algn="l"/>
                <a:tab pos="1200150" algn="l"/>
              </a:tabLst>
            </a:pPr>
            <a:r>
              <a:rPr lang="en-US" sz="2200" b="0" i="0" u="none" strike="noStrike" baseline="0">
                <a:latin typeface="+mj-lt"/>
              </a:rPr>
              <a:t>	a. 	  Maria ist </a:t>
            </a:r>
            <a:r>
              <a:rPr lang="en-US" sz="2200" b="1" i="1">
                <a:latin typeface="+mj-lt"/>
              </a:rPr>
              <a:t>*drei Stunden lang/in drei Stunden </a:t>
            </a:r>
            <a:r>
              <a:rPr lang="en-US" sz="2200" b="0" i="0" u="none" strike="noStrike" baseline="0">
                <a:latin typeface="+mj-lt"/>
              </a:rPr>
              <a:t>angekommen.</a:t>
            </a:r>
          </a:p>
          <a:p>
            <a:pPr>
              <a:tabLst>
                <a:tab pos="746125" algn="l"/>
                <a:tab pos="1200150" algn="l"/>
              </a:tabLst>
            </a:pPr>
            <a:r>
              <a:rPr lang="en-US" sz="2200" b="0" i="0" u="none" strike="noStrike" baseline="0">
                <a:latin typeface="+mj-lt"/>
              </a:rPr>
              <a:t> </a:t>
            </a:r>
            <a:r>
              <a:rPr lang="en-US" sz="2200">
                <a:latin typeface="+mj-lt"/>
              </a:rPr>
              <a:t>	</a:t>
            </a:r>
            <a:r>
              <a:rPr lang="en-US" sz="2200" b="0" i="0" u="none" strike="noStrike" baseline="0">
                <a:latin typeface="+mj-lt"/>
              </a:rPr>
              <a:t>b. 	*Mariar war </a:t>
            </a:r>
            <a:r>
              <a:rPr lang="en-US" sz="2200" b="1" i="1">
                <a:latin typeface="+mj-lt"/>
              </a:rPr>
              <a:t>am</a:t>
            </a:r>
            <a:r>
              <a:rPr lang="en-US" sz="2200" b="0" i="0" u="none" strike="noStrike" baseline="0">
                <a:latin typeface="+mj-lt"/>
              </a:rPr>
              <a:t> Erreichen des Gipfels.</a:t>
            </a:r>
            <a:endParaRPr lang="de-DE"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ED97C-FA6A-E663-6381-D082C0184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23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3B192-1500-0851-7688-07916B6FB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42 Zweitspracherwerb</a:t>
            </a:r>
          </a:p>
        </p:txBody>
      </p:sp>
    </p:spTree>
    <p:extLst>
      <p:ext uri="{BB962C8B-B14F-4D97-AF65-F5344CB8AC3E}">
        <p14:creationId xmlns:p14="http://schemas.microsoft.com/office/powerpoint/2010/main" val="7270880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17490-6A8B-F244-D380-320ADD112B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7368" y="242046"/>
            <a:ext cx="8229600" cy="672354"/>
          </a:xfrm>
        </p:spPr>
        <p:txBody>
          <a:bodyPr/>
          <a:lstStyle/>
          <a:p>
            <a:r>
              <a:rPr lang="en-US"/>
              <a:t>Aktionsarten im Englischen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47D26D-C1BE-F2DD-970B-3AE79E1A6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376" y="1066801"/>
            <a:ext cx="8229600" cy="5236636"/>
          </a:xfrm>
        </p:spPr>
        <p:txBody>
          <a:bodyPr>
            <a:normAutofit/>
          </a:bodyPr>
          <a:lstStyle/>
          <a:p>
            <a:pPr>
              <a:tabLst>
                <a:tab pos="511175" algn="l"/>
                <a:tab pos="914400" algn="l"/>
                <a:tab pos="1376363" algn="l"/>
              </a:tabLst>
            </a:pPr>
            <a:r>
              <a:rPr lang="en-US"/>
              <a:t>Im Englischen gibt es – im Gegensatz zum Deutschen – eine </a:t>
            </a:r>
            <a:r>
              <a:rPr lang="en-US" b="1" i="1"/>
              <a:t>morphologische Progressivform</a:t>
            </a:r>
            <a:r>
              <a:rPr lang="en-US"/>
              <a:t>, die -</a:t>
            </a:r>
            <a:r>
              <a:rPr lang="en-US" i="1"/>
              <a:t>ing</a:t>
            </a:r>
            <a:r>
              <a:rPr lang="en-US"/>
              <a:t>-Form. </a:t>
            </a:r>
          </a:p>
          <a:p>
            <a:pPr>
              <a:spcBef>
                <a:spcPts val="0"/>
              </a:spcBef>
              <a:tabLst>
                <a:tab pos="511175" algn="l"/>
                <a:tab pos="914400" algn="l"/>
                <a:tab pos="1376363" algn="l"/>
              </a:tabLst>
            </a:pPr>
            <a:endParaRPr lang="en-US" sz="2200"/>
          </a:p>
          <a:p>
            <a:pPr>
              <a:spcBef>
                <a:spcPts val="0"/>
              </a:spcBef>
              <a:tabLst>
                <a:tab pos="511175" algn="l"/>
                <a:tab pos="914400" algn="l"/>
                <a:tab pos="1376363" algn="l"/>
              </a:tabLst>
            </a:pPr>
            <a:r>
              <a:rPr lang="en-US" sz="2200"/>
              <a:t>(1)	</a:t>
            </a:r>
            <a:r>
              <a:rPr lang="en-US" sz="2200" i="1"/>
              <a:t>Zustände</a:t>
            </a:r>
          </a:p>
          <a:p>
            <a:pPr>
              <a:tabLst>
                <a:tab pos="511175" algn="l"/>
                <a:tab pos="914400" algn="l"/>
                <a:tab pos="1376363" algn="l"/>
              </a:tabLst>
            </a:pPr>
            <a:r>
              <a:rPr lang="en-US" sz="2200"/>
              <a:t>	</a:t>
            </a:r>
            <a:r>
              <a:rPr lang="en-US" sz="2200" b="0" i="0" u="none" strike="noStrike" baseline="0"/>
              <a:t>a. 	  Mary was sick </a:t>
            </a:r>
            <a:r>
              <a:rPr lang="en-US" sz="2200" b="1" i="1" u="none" strike="noStrike" baseline="0"/>
              <a:t>for</a:t>
            </a:r>
            <a:r>
              <a:rPr lang="en-US" sz="2200" b="0" i="0" u="none" strike="noStrike" baseline="0"/>
              <a:t> an hour.</a:t>
            </a:r>
          </a:p>
          <a:p>
            <a:pPr>
              <a:tabLst>
                <a:tab pos="511175" algn="l"/>
                <a:tab pos="914400" algn="l"/>
                <a:tab pos="1376363" algn="l"/>
              </a:tabLst>
            </a:pPr>
            <a:r>
              <a:rPr lang="en-US" sz="2200"/>
              <a:t>	b</a:t>
            </a:r>
            <a:r>
              <a:rPr lang="en-US" sz="2200" b="0" i="0" u="none" strike="noStrike" baseline="0"/>
              <a:t>. 	*Mary was sick </a:t>
            </a:r>
            <a:r>
              <a:rPr lang="en-US" sz="2200" b="1" i="1" u="none" strike="noStrike" baseline="0"/>
              <a:t>in</a:t>
            </a:r>
            <a:r>
              <a:rPr lang="en-US" sz="2200" b="0" i="0" u="none" strike="noStrike" baseline="0"/>
              <a:t> an hour.</a:t>
            </a:r>
          </a:p>
          <a:p>
            <a:pPr>
              <a:tabLst>
                <a:tab pos="511175" algn="l"/>
                <a:tab pos="914400" algn="l"/>
                <a:tab pos="1376363" algn="l"/>
              </a:tabLst>
            </a:pPr>
            <a:r>
              <a:rPr lang="en-US" sz="2200" b="0" i="0" u="none" strike="noStrike" baseline="0"/>
              <a:t>	c. 	*Mary was be</a:t>
            </a:r>
            <a:r>
              <a:rPr lang="en-US" sz="2200" b="1" i="1" u="none" strike="noStrike" baseline="0"/>
              <a:t>ing</a:t>
            </a:r>
            <a:r>
              <a:rPr lang="en-US" sz="2200" b="0" i="0" u="none" strike="noStrike" baseline="0"/>
              <a:t> sick.</a:t>
            </a:r>
          </a:p>
          <a:p>
            <a:pPr>
              <a:spcBef>
                <a:spcPts val="0"/>
              </a:spcBef>
              <a:tabLst>
                <a:tab pos="511175" algn="l"/>
                <a:tab pos="914400" algn="l"/>
                <a:tab pos="1376363" algn="l"/>
              </a:tabLst>
            </a:pPr>
            <a:endParaRPr lang="en-US" sz="2200"/>
          </a:p>
          <a:p>
            <a:pPr>
              <a:spcBef>
                <a:spcPts val="0"/>
              </a:spcBef>
              <a:tabLst>
                <a:tab pos="511175" algn="l"/>
                <a:tab pos="914400" algn="l"/>
                <a:tab pos="1376363" algn="l"/>
              </a:tabLst>
            </a:pPr>
            <a:r>
              <a:rPr lang="en-US" sz="2200"/>
              <a:t>(2)	</a:t>
            </a:r>
            <a:r>
              <a:rPr lang="en-US" sz="2200" i="1"/>
              <a:t>Aktivitäten</a:t>
            </a:r>
          </a:p>
          <a:p>
            <a:pPr>
              <a:tabLst>
                <a:tab pos="511175" algn="l"/>
                <a:tab pos="914400" algn="l"/>
                <a:tab pos="1376363" algn="l"/>
              </a:tabLst>
            </a:pPr>
            <a:r>
              <a:rPr lang="en-US" sz="2200"/>
              <a:t>	</a:t>
            </a:r>
            <a:r>
              <a:rPr lang="en-US" sz="2200" b="0" i="0" u="none" strike="noStrike" baseline="0"/>
              <a:t>a. 	  Mary drew </a:t>
            </a:r>
            <a:r>
              <a:rPr lang="en-US" sz="2200" b="1" i="1"/>
              <a:t>for</a:t>
            </a:r>
            <a:r>
              <a:rPr lang="en-US" sz="2200" b="0" i="0" u="none" strike="noStrike" baseline="0"/>
              <a:t> an hour.</a:t>
            </a:r>
          </a:p>
          <a:p>
            <a:pPr>
              <a:tabLst>
                <a:tab pos="511175" algn="l"/>
                <a:tab pos="914400" algn="l"/>
                <a:tab pos="1376363" algn="l"/>
              </a:tabLst>
            </a:pPr>
            <a:r>
              <a:rPr lang="en-US" sz="2200"/>
              <a:t>	b</a:t>
            </a:r>
            <a:r>
              <a:rPr lang="en-US" sz="2200" b="0" i="0" u="none" strike="noStrike" baseline="0"/>
              <a:t>. 	*Mary drew </a:t>
            </a:r>
            <a:r>
              <a:rPr lang="en-US" sz="2200" b="1" i="1"/>
              <a:t>in</a:t>
            </a:r>
            <a:r>
              <a:rPr lang="en-US" sz="2200" b="0" i="0" u="none" strike="noStrike" baseline="0"/>
              <a:t> an hour.		</a:t>
            </a:r>
            <a:endParaRPr lang="de-DE" sz="2200"/>
          </a:p>
          <a:p>
            <a:pPr>
              <a:tabLst>
                <a:tab pos="511175" algn="l"/>
                <a:tab pos="914400" algn="l"/>
                <a:tab pos="1376363" algn="l"/>
              </a:tabLst>
            </a:pPr>
            <a:r>
              <a:rPr lang="de-DE" sz="2200" b="0" i="0" u="none" strike="noStrike" baseline="0"/>
              <a:t>	c.	  Mary was draw</a:t>
            </a:r>
            <a:r>
              <a:rPr lang="de-DE" sz="2200" b="1" i="1"/>
              <a:t>ing</a:t>
            </a:r>
            <a:r>
              <a:rPr lang="de-DE" sz="2200" b="0" i="0" u="none" strike="noStrike" baseline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AED97C-FA6A-E663-6381-D082C0184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63B192-1500-0851-7688-07916B6FB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42 Zweitspracherwerb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442A2C-DE41-FE28-9CCF-1938B39095B7}"/>
              </a:ext>
            </a:extLst>
          </p:cNvPr>
          <p:cNvSpPr txBox="1"/>
          <p:nvPr/>
        </p:nvSpPr>
        <p:spPr>
          <a:xfrm>
            <a:off x="4420030" y="2159625"/>
            <a:ext cx="4841964" cy="42062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511175" algn="l"/>
                <a:tab pos="914400" algn="l"/>
                <a:tab pos="1376363" algn="l"/>
              </a:tabLst>
            </a:pPr>
            <a:r>
              <a:rPr lang="en-US" sz="2200"/>
              <a:t>(3)	</a:t>
            </a:r>
            <a:r>
              <a:rPr lang="en-US" sz="2200" b="0" i="1" u="none" strike="noStrike" baseline="0"/>
              <a:t>Accomplishments</a:t>
            </a:r>
          </a:p>
          <a:p>
            <a:pPr>
              <a:spcBef>
                <a:spcPts val="200"/>
              </a:spcBef>
              <a:tabLst>
                <a:tab pos="511175" algn="l"/>
                <a:tab pos="914400" algn="l"/>
                <a:tab pos="1376363" algn="l"/>
              </a:tabLst>
            </a:pPr>
            <a:r>
              <a:rPr lang="en-US" sz="2200" b="0" i="0" u="none" strike="noStrike" baseline="0"/>
              <a:t>	a. 	*Mary drew a circle </a:t>
            </a:r>
            <a:r>
              <a:rPr lang="en-US" sz="2200" b="1" i="1">
                <a:sym typeface="WP MathA" panose="05010101010101010101" pitchFamily="2" charset="2"/>
              </a:rPr>
              <a:t>for</a:t>
            </a:r>
            <a:r>
              <a:rPr lang="en-US" sz="2200" b="0" i="0" u="none" strike="noStrike" baseline="0"/>
              <a:t> an hour. </a:t>
            </a:r>
          </a:p>
          <a:p>
            <a:pPr>
              <a:tabLst>
                <a:tab pos="511175" algn="l"/>
                <a:tab pos="914400" algn="l"/>
                <a:tab pos="1376363" algn="l"/>
              </a:tabLst>
            </a:pPr>
            <a:r>
              <a:rPr lang="en-US" sz="2200" b="0" i="0" u="none" strike="noStrike" baseline="0"/>
              <a:t>	b. 	  Mary drew a circle </a:t>
            </a:r>
            <a:r>
              <a:rPr lang="en-US" sz="2200" b="1" i="1">
                <a:sym typeface="WP MathA" panose="05010101010101010101" pitchFamily="2" charset="2"/>
              </a:rPr>
              <a:t>in</a:t>
            </a:r>
            <a:r>
              <a:rPr lang="en-US" sz="2200" b="0" i="0" u="none" strike="noStrike" baseline="0"/>
              <a:t> an hour. </a:t>
            </a:r>
          </a:p>
          <a:p>
            <a:pPr>
              <a:tabLst>
                <a:tab pos="511175" algn="l"/>
                <a:tab pos="914400" algn="l"/>
                <a:tab pos="1376363" algn="l"/>
              </a:tabLst>
            </a:pPr>
            <a:r>
              <a:rPr lang="en-US" sz="2200"/>
              <a:t>	c</a:t>
            </a:r>
            <a:r>
              <a:rPr lang="en-US" sz="2200" b="0" i="0" u="none" strike="noStrike" baseline="0"/>
              <a:t>. 	  Mary was draw</a:t>
            </a:r>
            <a:r>
              <a:rPr lang="en-US" sz="2200" b="1" i="1">
                <a:sym typeface="WP MathA" panose="05010101010101010101" pitchFamily="2" charset="2"/>
              </a:rPr>
              <a:t>ing</a:t>
            </a:r>
            <a:r>
              <a:rPr lang="en-US" sz="2200" b="0" i="0" u="none" strike="noStrike" baseline="0"/>
              <a:t> a circle.</a:t>
            </a:r>
          </a:p>
          <a:p>
            <a:pPr>
              <a:tabLst>
                <a:tab pos="511175" algn="l"/>
                <a:tab pos="914400" algn="l"/>
                <a:tab pos="1376363" algn="l"/>
              </a:tabLst>
            </a:pPr>
            <a:endParaRPr lang="en-US" sz="2200"/>
          </a:p>
          <a:p>
            <a:pPr>
              <a:tabLst>
                <a:tab pos="511175" algn="l"/>
                <a:tab pos="914400" algn="l"/>
                <a:tab pos="1376363" algn="l"/>
              </a:tabLst>
            </a:pPr>
            <a:r>
              <a:rPr lang="en-US" sz="2200"/>
              <a:t>(4)	</a:t>
            </a:r>
            <a:r>
              <a:rPr lang="en-US" sz="2200" b="0" i="1" u="none" strike="noStrike" baseline="0"/>
              <a:t>Achievements</a:t>
            </a:r>
          </a:p>
          <a:p>
            <a:pPr>
              <a:spcBef>
                <a:spcPts val="200"/>
              </a:spcBef>
              <a:tabLst>
                <a:tab pos="511175" algn="l"/>
                <a:tab pos="914400" algn="l"/>
                <a:tab pos="1376363" algn="l"/>
              </a:tabLst>
            </a:pPr>
            <a:r>
              <a:rPr lang="en-US" sz="2200" b="0" i="0" u="none" strike="noStrike" baseline="0"/>
              <a:t>	a. 	*Mary reached the top </a:t>
            </a:r>
            <a:br>
              <a:rPr lang="en-US" sz="2200" b="0" i="0" u="none" strike="noStrike" baseline="0"/>
            </a:br>
            <a:r>
              <a:rPr lang="en-US" sz="2200" b="0" i="0" u="none" strike="noStrike" baseline="0"/>
              <a:t>		  </a:t>
            </a:r>
            <a:r>
              <a:rPr lang="en-US" sz="2200" b="1" i="1">
                <a:sym typeface="WP MathA" panose="05010101010101010101" pitchFamily="2" charset="2"/>
              </a:rPr>
              <a:t>for</a:t>
            </a:r>
            <a:r>
              <a:rPr lang="en-US" sz="2200" b="0" i="0" u="none" strike="noStrike" baseline="0"/>
              <a:t> an hour. </a:t>
            </a:r>
          </a:p>
          <a:p>
            <a:pPr>
              <a:tabLst>
                <a:tab pos="511175" algn="l"/>
                <a:tab pos="914400" algn="l"/>
                <a:tab pos="1376363" algn="l"/>
              </a:tabLst>
            </a:pPr>
            <a:r>
              <a:rPr lang="en-US" sz="2200" b="0" i="0" u="none" strike="noStrike" baseline="0"/>
              <a:t>	b. 	  Mary reached the top </a:t>
            </a:r>
            <a:br>
              <a:rPr lang="en-US" sz="2200" b="0" i="0" u="none" strike="noStrike" baseline="0"/>
            </a:br>
            <a:r>
              <a:rPr lang="en-US" sz="2200" b="0" i="0" u="none" strike="noStrike" baseline="0"/>
              <a:t>		  </a:t>
            </a:r>
            <a:r>
              <a:rPr lang="en-US" sz="2200" b="1" i="1">
                <a:sym typeface="WP MathA" panose="05010101010101010101" pitchFamily="2" charset="2"/>
              </a:rPr>
              <a:t>in</a:t>
            </a:r>
            <a:r>
              <a:rPr lang="en-US" sz="2200" b="0" i="0" u="none" strike="noStrike" baseline="0"/>
              <a:t> an hour. </a:t>
            </a:r>
          </a:p>
          <a:p>
            <a:pPr>
              <a:tabLst>
                <a:tab pos="511175" algn="l"/>
                <a:tab pos="914400" algn="l"/>
                <a:tab pos="1376363" algn="l"/>
              </a:tabLst>
            </a:pPr>
            <a:r>
              <a:rPr lang="en-US" sz="2200"/>
              <a:t>	c</a:t>
            </a:r>
            <a:r>
              <a:rPr lang="en-US" sz="2200" b="0" i="0" u="none" strike="noStrike" baseline="0"/>
              <a:t>. 	*Mary was reach</a:t>
            </a:r>
            <a:r>
              <a:rPr lang="en-US" sz="2200" b="1" i="1">
                <a:sym typeface="WP MathA" panose="05010101010101010101" pitchFamily="2" charset="2"/>
              </a:rPr>
              <a:t>ing </a:t>
            </a:r>
            <a:r>
              <a:rPr lang="en-US" sz="2200" b="0" i="0" u="none" strike="noStrike" baseline="0"/>
              <a:t>the top.</a:t>
            </a:r>
          </a:p>
          <a:p>
            <a:pPr>
              <a:tabLst>
                <a:tab pos="511175" algn="l"/>
                <a:tab pos="914400" algn="l"/>
                <a:tab pos="1376363" algn="l"/>
              </a:tabLst>
            </a:pPr>
            <a:endParaRPr lang="de-DE" sz="2200"/>
          </a:p>
        </p:txBody>
      </p:sp>
    </p:spTree>
    <p:extLst>
      <p:ext uri="{BB962C8B-B14F-4D97-AF65-F5344CB8AC3E}">
        <p14:creationId xmlns:p14="http://schemas.microsoft.com/office/powerpoint/2010/main" val="75624264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45D56-67B3-870C-4F52-8B69DD2F4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Telizität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4D182-5D94-3DB7-D528-21DD9BD51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57800"/>
          </a:xfrm>
        </p:spPr>
        <p:txBody>
          <a:bodyPr/>
          <a:lstStyle/>
          <a:p>
            <a:r>
              <a:rPr lang="en-US"/>
              <a:t>(1)	 	</a:t>
            </a:r>
            <a:r>
              <a:rPr lang="en-US" i="1"/>
              <a:t>Telizität </a:t>
            </a:r>
            <a:r>
              <a:rPr lang="en-US" sz="2000"/>
              <a:t>(Garey 1957)</a:t>
            </a:r>
            <a:endParaRPr lang="en-US"/>
          </a:p>
          <a:p>
            <a:r>
              <a:rPr lang="en-US"/>
              <a:t>		Ein Ereignis E ist telisch, wenn E einen natürlichen 				Endpunkt hat.</a:t>
            </a:r>
          </a:p>
          <a:p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Telische Prädikate: Accomplishments und Achievements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/>
              <a:t>Atelische Prädikate: Zustände und Aktivitäten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/>
              <a:t>Atelische Prädikate sind </a:t>
            </a:r>
            <a:r>
              <a:rPr lang="en-US" b="1"/>
              <a:t>homogen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/>
              <a:t>Telische Prädikate sind </a:t>
            </a:r>
            <a:r>
              <a:rPr lang="en-US" u="sng"/>
              <a:t>nicht</a:t>
            </a:r>
            <a:r>
              <a:rPr lang="en-US"/>
              <a:t> </a:t>
            </a:r>
            <a:r>
              <a:rPr lang="en-US" b="1"/>
              <a:t>homogen</a:t>
            </a:r>
          </a:p>
          <a:p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8C4752-4C7B-A673-9432-B2444E368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599317-8407-B1B3-BF64-60B209E2A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25</a:t>
            </a:fld>
            <a:endParaRPr lang="de-DE"/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6EF30891-638B-F0DF-FA99-1F247BF5AFD9}"/>
              </a:ext>
            </a:extLst>
          </p:cNvPr>
          <p:cNvSpPr/>
          <p:nvPr/>
        </p:nvSpPr>
        <p:spPr>
          <a:xfrm>
            <a:off x="845128" y="4724400"/>
            <a:ext cx="7758545" cy="1328023"/>
          </a:xfrm>
          <a:prstGeom prst="roundRect">
            <a:avLst/>
          </a:prstGeom>
          <a:solidFill>
            <a:srgbClr val="EEB500">
              <a:alpha val="89804"/>
            </a:srgb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lvl="0" defTabSz="941388">
              <a:tabLst>
                <a:tab pos="744538" algn="l"/>
                <a:tab pos="1255713" algn="l"/>
                <a:tab pos="1712913" algn="l"/>
                <a:tab pos="2286000" algn="l"/>
              </a:tabLst>
              <a:defRPr/>
            </a:pP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Ein Ausdruck </a:t>
            </a:r>
            <a:r>
              <a:rPr kumimoji="0" lang="el-G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α</a:t>
            </a: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ist </a:t>
            </a:r>
            <a:r>
              <a:rPr kumimoji="0" lang="de-DE" sz="2400" b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homogen</a:t>
            </a: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=</a:t>
            </a:r>
            <a:r>
              <a:rPr kumimoji="0" lang="de-DE" sz="2400" b="0" i="1" u="none" strike="noStrike" kern="1200" cap="none" spc="0" normalizeH="0" baseline="-25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def</a:t>
            </a: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b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für alle </a:t>
            </a:r>
            <a:r>
              <a:rPr kumimoji="0" lang="el-G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β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und</a:t>
            </a:r>
            <a:r>
              <a:rPr kumimoji="0" lang="en-US" sz="2400" b="0" i="0" u="none" strike="noStrike" kern="1200" cap="none" spc="0" normalizeH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 </a:t>
            </a:r>
            <a:r>
              <a:rPr kumimoji="0" lang="el-G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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, sodass </a:t>
            </a:r>
            <a:r>
              <a:rPr kumimoji="0" lang="el-G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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 ein Teil von </a:t>
            </a:r>
            <a:r>
              <a:rPr kumimoji="0" lang="el-GR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β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ist, gilt: </a:t>
            </a:r>
            <a:b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</a:b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Greek Century" panose="05000000000000000000" pitchFamily="2" charset="2"/>
              </a:rPr>
              <a:t>	wenn 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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(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β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) = 1, dann</a:t>
            </a:r>
            <a:r>
              <a:rPr lang="en-US" sz="2400">
                <a:solidFill>
                  <a:prstClr val="black"/>
                </a:solidFill>
                <a:sym typeface="WP Greek Century" panose="05000000000000000000" pitchFamily="2" charset="2"/>
              </a:rPr>
              <a:t> 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</a:t>
            </a:r>
            <a:r>
              <a:rPr lang="el-GR" sz="2400">
                <a:solidFill>
                  <a:prstClr val="black"/>
                </a:solidFill>
                <a:sym typeface="WP MathA" panose="05010101010101010101" pitchFamily="2" charset="2"/>
              </a:rPr>
              <a:t>α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(</a:t>
            </a:r>
            <a:r>
              <a:rPr lang="el-GR" sz="2400">
                <a:solidFill>
                  <a:prstClr val="black"/>
                </a:solidFill>
                <a:sym typeface="WP Greek Century" panose="05000000000000000000" pitchFamily="2" charset="2"/>
              </a:rPr>
              <a:t></a:t>
            </a:r>
            <a:r>
              <a:rPr lang="en-US" sz="2400">
                <a:solidFill>
                  <a:prstClr val="black"/>
                </a:solidFill>
                <a:sym typeface="WP MathA" panose="05010101010101010101" pitchFamily="2" charset="2"/>
              </a:rPr>
              <a:t>) = 1</a:t>
            </a:r>
            <a:endParaRPr kumimoji="0" lang="de-DE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2188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9D37A8-4BEB-F6A8-D85E-740B4E3911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49049-5E20-0411-43AF-B218C970A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Telizität: </a:t>
            </a:r>
            <a:r>
              <a:rPr lang="en-US" i="1"/>
              <a:t>Incremental theme </a:t>
            </a:r>
            <a:r>
              <a:rPr lang="en-US"/>
              <a:t>Verben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4D3AC-4B3A-BA60-611C-84145B63BF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85525"/>
            <a:ext cx="8229600" cy="5257800"/>
          </a:xfrm>
        </p:spPr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/>
              <a:t>Bei einigen Verben hängt die Telizität von der Semantik des Thema-Arguments ab (</a:t>
            </a:r>
            <a:r>
              <a:rPr lang="en-US" i="1"/>
              <a:t>Incremental Theme Verben</a:t>
            </a:r>
            <a:r>
              <a:rPr lang="en-US"/>
              <a:t>).</a:t>
            </a:r>
          </a:p>
          <a:p>
            <a:pPr marL="108585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de-DE" sz="2400">
                <a:latin typeface="+mj-lt"/>
              </a:rPr>
              <a:t>Indefinites Pluralobjekt 	</a:t>
            </a:r>
            <a:r>
              <a:rPr lang="de-DE" sz="2400">
                <a:latin typeface="+mj-lt"/>
                <a:ea typeface="Segoe UI Symbol" panose="020B0502040204020203" pitchFamily="34" charset="0"/>
              </a:rPr>
              <a:t>⇒ atelische Intepretation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de-DE" sz="2400">
                <a:latin typeface="+mj-lt"/>
              </a:rPr>
              <a:t>(In)definite Singulobjekt 	</a:t>
            </a:r>
            <a:r>
              <a:rPr lang="de-DE" sz="2400">
                <a:latin typeface="+mj-lt"/>
                <a:ea typeface="Segoe UI Symbol" panose="020B0502040204020203" pitchFamily="34" charset="0"/>
              </a:rPr>
              <a:t>⇒ telische Interpretation</a:t>
            </a:r>
            <a:endParaRPr lang="de-DE" sz="2400"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en-US"/>
              <a:t>(1)		a.	Peter aß stundenlang Äpfel</a:t>
            </a:r>
          </a:p>
          <a:p>
            <a:r>
              <a:rPr lang="en-US"/>
              <a:t>		b.	*Peter aß Äpfel in einer Stunde</a:t>
            </a:r>
            <a:endParaRPr lang="de-DE"/>
          </a:p>
          <a:p>
            <a:r>
              <a:rPr lang="en-US"/>
              <a:t>		c.	*Peter aß stundenlang den Apfel 		(nur partitiv)</a:t>
            </a:r>
          </a:p>
          <a:p>
            <a:r>
              <a:rPr lang="en-US"/>
              <a:t>		e.	Peter aß den Apfel in einer Minute</a:t>
            </a:r>
            <a:endParaRPr lang="de-DE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Die semantischen Eigenschaften des Objekts legen, zusammen mit dem Verb, die Telizität fest.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Telizität ist also eine Eigenschaft der </a:t>
            </a:r>
            <a:r>
              <a:rPr lang="en-US">
                <a:solidFill>
                  <a:srgbClr val="FF0000"/>
                </a:solidFill>
              </a:rPr>
              <a:t>VP</a:t>
            </a:r>
            <a:r>
              <a:rPr lang="en-US"/>
              <a:t>, nicht von Verben.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/>
              <a:t>Weitere I</a:t>
            </a:r>
            <a:r>
              <a:rPr lang="en-US"/>
              <a:t>ncremental Theme Verben</a:t>
            </a:r>
            <a:r>
              <a:rPr lang="en-US" i="1"/>
              <a:t>: trinken, schreiben, </a:t>
            </a:r>
            <a:r>
              <a:rPr lang="de-DE" i="1"/>
              <a:t>bauen, zeichnen, (an)malen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F50E9B-9B7B-EAB0-7D4F-502FED349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0D9F9F-FEB1-EE64-E12F-2D19615BD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395939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8ACCD-68B5-FF8A-2E8B-F98BB4894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Resultative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175DC-9E60-B9CA-01EE-06F3A0A72E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948816"/>
            <a:ext cx="8431161" cy="5236636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b="1" i="1"/>
              <a:t>Resultativkonstruktionen</a:t>
            </a:r>
            <a:r>
              <a:rPr lang="en-US"/>
              <a:t> kombinieren </a:t>
            </a:r>
            <a:r>
              <a:rPr lang="en-US" b="1" i="1"/>
              <a:t>zwei</a:t>
            </a:r>
            <a:r>
              <a:rPr lang="en-US"/>
              <a:t> </a:t>
            </a:r>
            <a:r>
              <a:rPr lang="en-US" b="1" i="1"/>
              <a:t>Prädikate</a:t>
            </a:r>
            <a:r>
              <a:rPr lang="en-US"/>
              <a:t>:</a:t>
            </a:r>
          </a:p>
          <a:p>
            <a:pPr>
              <a:spcBef>
                <a:spcPts val="600"/>
              </a:spcBef>
            </a:pPr>
            <a:r>
              <a:rPr lang="en-US"/>
              <a:t>(1)		a.	Peter hat [seinen Tisch </a:t>
            </a:r>
            <a:r>
              <a:rPr lang="en-US">
                <a:solidFill>
                  <a:srgbClr val="FF0000"/>
                </a:solidFill>
              </a:rPr>
              <a:t>trocken </a:t>
            </a:r>
            <a:r>
              <a:rPr lang="en-US" b="1" i="1"/>
              <a:t>gewischt</a:t>
            </a:r>
            <a:r>
              <a:rPr lang="en-US"/>
              <a:t>]</a:t>
            </a:r>
          </a:p>
          <a:p>
            <a:r>
              <a:rPr lang="en-US"/>
              <a:t>		b.	Maria hat das Eisen </a:t>
            </a:r>
            <a:r>
              <a:rPr lang="en-US">
                <a:solidFill>
                  <a:srgbClr val="FF0000"/>
                </a:solidFill>
              </a:rPr>
              <a:t>flach </a:t>
            </a:r>
            <a:r>
              <a:rPr lang="en-US" b="1" i="1"/>
              <a:t>geklopft</a:t>
            </a:r>
            <a:r>
              <a:rPr lang="en-US"/>
              <a:t>.</a:t>
            </a:r>
          </a:p>
          <a:p>
            <a:r>
              <a:rPr lang="en-US"/>
              <a:t>		c.	Keiner muss sein Haar </a:t>
            </a:r>
            <a:r>
              <a:rPr lang="en-US">
                <a:solidFill>
                  <a:srgbClr val="FF0000"/>
                </a:solidFill>
              </a:rPr>
              <a:t>kurz </a:t>
            </a:r>
            <a:r>
              <a:rPr lang="en-US" b="1" i="1"/>
              <a:t>schneiden</a:t>
            </a:r>
            <a:r>
              <a:rPr lang="en-US"/>
              <a:t>.</a:t>
            </a:r>
          </a:p>
          <a:p>
            <a:r>
              <a:rPr lang="en-US"/>
              <a:t>		d.	Der Wanderer </a:t>
            </a:r>
            <a:r>
              <a:rPr lang="en-US" b="1" i="1"/>
              <a:t>läuft</a:t>
            </a:r>
            <a:r>
              <a:rPr lang="en-US"/>
              <a:t> den Schuh </a:t>
            </a:r>
            <a:r>
              <a:rPr lang="en-US">
                <a:solidFill>
                  <a:srgbClr val="FF0000"/>
                </a:solidFill>
              </a:rPr>
              <a:t>kaputt</a:t>
            </a:r>
            <a:r>
              <a:rPr lang="en-US"/>
              <a:t>.</a:t>
            </a:r>
          </a:p>
          <a:p>
            <a:r>
              <a:rPr lang="en-US"/>
              <a:t>		e.	Wir </a:t>
            </a:r>
            <a:r>
              <a:rPr lang="en-US" b="1" i="1"/>
              <a:t>pflegten</a:t>
            </a:r>
            <a:r>
              <a:rPr lang="en-US"/>
              <a:t> den Patienten </a:t>
            </a:r>
            <a:r>
              <a:rPr lang="en-US">
                <a:solidFill>
                  <a:srgbClr val="FF0000"/>
                </a:solidFill>
              </a:rPr>
              <a:t>gesund</a:t>
            </a:r>
            <a:r>
              <a:rPr lang="en-US"/>
              <a:t>.</a:t>
            </a:r>
            <a:endParaRPr lang="en-US">
              <a:solidFill>
                <a:srgbClr val="FF0000"/>
              </a:solidFill>
            </a:endParaRP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Was </a:t>
            </a:r>
            <a:r>
              <a:rPr lang="en-US" b="1" i="1"/>
              <a:t>bedeutet</a:t>
            </a:r>
            <a:r>
              <a:rPr lang="en-US"/>
              <a:t> (1)a? Eine einfache Ereignissemantik mit </a:t>
            </a:r>
            <a:r>
              <a:rPr lang="en-US" u="sng"/>
              <a:t>und</a:t>
            </a:r>
            <a:r>
              <a:rPr lang="en-US"/>
              <a:t>:</a:t>
            </a:r>
          </a:p>
          <a:p>
            <a:pPr>
              <a:spcBef>
                <a:spcPts val="600"/>
              </a:spcBef>
            </a:pPr>
            <a:r>
              <a:rPr lang="en-US"/>
              <a:t>(2)		a.	Es gibt eine Aktivität… 				</a:t>
            </a:r>
            <a:r>
              <a:rPr lang="en-US" u="sng"/>
              <a:t>und</a:t>
            </a:r>
          </a:p>
          <a:p>
            <a:r>
              <a:rPr lang="en-US"/>
              <a:t>		b.	Peter ist das Agens der Aktivität… 			</a:t>
            </a:r>
            <a:r>
              <a:rPr lang="en-US" u="sng"/>
              <a:t>und</a:t>
            </a:r>
          </a:p>
          <a:p>
            <a:r>
              <a:rPr lang="en-US"/>
              <a:t>		c.	der Tisch ist das Thema dieser Aktivität… 		</a:t>
            </a:r>
            <a:r>
              <a:rPr lang="en-US" u="sng"/>
              <a:t>und</a:t>
            </a:r>
          </a:p>
          <a:p>
            <a:r>
              <a:rPr lang="en-US"/>
              <a:t>		d.	das Ende der Aktivität ist ein </a:t>
            </a:r>
            <a:r>
              <a:rPr lang="en-US" b="1" i="1"/>
              <a:t>Resultat</a:t>
            </a:r>
            <a:r>
              <a:rPr lang="en-US"/>
              <a:t>…		</a:t>
            </a:r>
            <a:r>
              <a:rPr lang="en-US" u="sng"/>
              <a:t>und</a:t>
            </a:r>
          </a:p>
          <a:p>
            <a:r>
              <a:rPr lang="en-US"/>
              <a:t>		e.	das Resultat ist, dass der Tisch </a:t>
            </a:r>
            <a:r>
              <a:rPr lang="en-US">
                <a:solidFill>
                  <a:srgbClr val="FF0000"/>
                </a:solidFill>
              </a:rPr>
              <a:t>trocken</a:t>
            </a:r>
            <a:r>
              <a:rPr lang="en-US"/>
              <a:t> ist.</a:t>
            </a:r>
          </a:p>
          <a:p>
            <a:pPr>
              <a:spcBef>
                <a:spcPts val="1200"/>
              </a:spcBef>
            </a:pPr>
            <a:r>
              <a:rPr lang="de-DE">
                <a:sym typeface="WP IconicSymbolsA" panose="05010101010101010101" pitchFamily="2" charset="2"/>
              </a:rPr>
              <a:t>  </a:t>
            </a:r>
            <a:r>
              <a:rPr lang="de-DE"/>
              <a:t>Das </a:t>
            </a:r>
            <a:r>
              <a:rPr lang="de-DE">
                <a:solidFill>
                  <a:srgbClr val="FF0000"/>
                </a:solidFill>
              </a:rPr>
              <a:t>Resultativprädikat</a:t>
            </a:r>
            <a:r>
              <a:rPr lang="de-DE"/>
              <a:t> beschreibt den </a:t>
            </a:r>
            <a:r>
              <a:rPr lang="de-DE" b="1" i="1"/>
              <a:t>Endpunkt </a:t>
            </a:r>
            <a:r>
              <a:rPr lang="de-DE"/>
              <a:t>einer Aktivität.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7AF45E-BD0F-527C-4FBC-00EE30425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27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D8B07-0CB6-79C4-EDF7-1C93C04CD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42 Zweitspracherwerb</a:t>
            </a:r>
          </a:p>
        </p:txBody>
      </p:sp>
    </p:spTree>
    <p:extLst>
      <p:ext uri="{BB962C8B-B14F-4D97-AF65-F5344CB8AC3E}">
        <p14:creationId xmlns:p14="http://schemas.microsoft.com/office/powerpoint/2010/main" val="12738522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A0DDB-56CE-546B-FC31-DED2310FB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2382"/>
            <a:ext cx="8229600" cy="672354"/>
          </a:xfrm>
        </p:spPr>
        <p:txBody>
          <a:bodyPr/>
          <a:lstStyle/>
          <a:p>
            <a:r>
              <a:rPr lang="en-US"/>
              <a:t>Resultative und Skalen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5375A-FC37-8112-E3AC-26C54104F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007808"/>
            <a:ext cx="8401665" cy="5236636"/>
          </a:xfrm>
        </p:spPr>
        <p:txBody>
          <a:bodyPr/>
          <a:lstStyle/>
          <a:p>
            <a:r>
              <a:rPr lang="en-US" b="1"/>
              <a:t>Frage</a:t>
            </a:r>
            <a:r>
              <a:rPr lang="en-US"/>
              <a:t>: Was erklärt den Kontrast in (1)?</a:t>
            </a:r>
          </a:p>
          <a:p>
            <a:pPr>
              <a:spcBef>
                <a:spcPts val="1200"/>
              </a:spcBef>
            </a:pPr>
            <a:r>
              <a:rPr lang="en-US"/>
              <a:t>(1)		a.	  Peter hat den Tisch </a:t>
            </a:r>
            <a:r>
              <a:rPr lang="en-US">
                <a:solidFill>
                  <a:srgbClr val="FF0000"/>
                </a:solidFill>
              </a:rPr>
              <a:t>trocken</a:t>
            </a:r>
            <a:r>
              <a:rPr lang="en-US"/>
              <a:t> gewischt.</a:t>
            </a:r>
          </a:p>
          <a:p>
            <a:r>
              <a:rPr lang="en-US"/>
              <a:t>		b.	*Peter hat den Tisch </a:t>
            </a:r>
            <a:r>
              <a:rPr lang="en-US">
                <a:solidFill>
                  <a:srgbClr val="00B050"/>
                </a:solidFill>
              </a:rPr>
              <a:t>nass</a:t>
            </a:r>
            <a:r>
              <a:rPr lang="en-US"/>
              <a:t> gewischt.</a:t>
            </a:r>
          </a:p>
          <a:p>
            <a:pPr>
              <a:spcBef>
                <a:spcPts val="600"/>
              </a:spcBef>
              <a:tabLst>
                <a:tab pos="455613" algn="l"/>
                <a:tab pos="746125" algn="l"/>
                <a:tab pos="1089025" algn="l"/>
                <a:tab pos="1484313" algn="l"/>
              </a:tabLst>
            </a:pPr>
            <a:r>
              <a:rPr lang="en-US" sz="2200"/>
              <a:t>	(</a:t>
            </a:r>
            <a:r>
              <a:rPr lang="en-US" sz="2200" i="1"/>
              <a:t>Intendierte Lesung</a:t>
            </a:r>
            <a:r>
              <a:rPr lang="en-US" sz="2200"/>
              <a:t>: Der Tisch wurde </a:t>
            </a:r>
            <a:r>
              <a:rPr lang="en-US" sz="2200">
                <a:solidFill>
                  <a:srgbClr val="00B050"/>
                </a:solidFill>
              </a:rPr>
              <a:t>nass</a:t>
            </a:r>
            <a:r>
              <a:rPr lang="en-US" sz="2200"/>
              <a:t> als Resultat des		Wischens. Es gibt auch eine zweite Interpretation. </a:t>
            </a:r>
            <a:r>
              <a:rPr lang="en-US" sz="2200" i="1"/>
              <a:t>Welche</a:t>
            </a:r>
            <a:r>
              <a:rPr lang="en-US" sz="2200"/>
              <a:t>?)</a:t>
            </a:r>
          </a:p>
          <a:p>
            <a:pPr>
              <a:spcBef>
                <a:spcPts val="1200"/>
              </a:spcBef>
              <a:tabLst>
                <a:tab pos="455613" algn="l"/>
                <a:tab pos="746125" algn="l"/>
                <a:tab pos="1089025" algn="l"/>
                <a:tab pos="3028950" algn="l"/>
                <a:tab pos="3540125" algn="l"/>
              </a:tabLst>
            </a:pPr>
            <a:r>
              <a:rPr lang="en-US" b="1" u="sng"/>
              <a:t>Analyse, Teil 1</a:t>
            </a:r>
            <a:endParaRPr lang="de-DE" b="1" u="sng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455613" algn="l"/>
                <a:tab pos="746125" algn="l"/>
                <a:tab pos="1089025" algn="l"/>
                <a:tab pos="3028950" algn="l"/>
                <a:tab pos="3540125" algn="l"/>
              </a:tabLst>
            </a:pPr>
            <a:r>
              <a:rPr lang="de-DE"/>
              <a:t>Die Adjektiva </a:t>
            </a:r>
            <a:r>
              <a:rPr lang="de-DE">
                <a:solidFill>
                  <a:srgbClr val="FF0000"/>
                </a:solidFill>
              </a:rPr>
              <a:t>trocken</a:t>
            </a:r>
            <a:r>
              <a:rPr lang="de-DE"/>
              <a:t> und </a:t>
            </a:r>
            <a:r>
              <a:rPr lang="de-DE">
                <a:solidFill>
                  <a:srgbClr val="00B050"/>
                </a:solidFill>
              </a:rPr>
              <a:t>nass</a:t>
            </a:r>
            <a:r>
              <a:rPr lang="de-DE"/>
              <a:t> sind </a:t>
            </a:r>
            <a:r>
              <a:rPr lang="de-DE" b="1"/>
              <a:t>Antonyme</a:t>
            </a:r>
            <a:r>
              <a:rPr lang="de-DE"/>
              <a:t> </a:t>
            </a:r>
            <a:r>
              <a:rPr lang="de-DE" sz="2000"/>
              <a:t>(Ausdrücke mit gegensätzlicher Bedeutung)</a:t>
            </a:r>
            <a:r>
              <a:rPr lang="de-DE"/>
              <a:t>:</a:t>
            </a:r>
          </a:p>
          <a:p>
            <a:pPr>
              <a:spcBef>
                <a:spcPts val="600"/>
              </a:spcBef>
              <a:tabLst>
                <a:tab pos="455613" algn="l"/>
                <a:tab pos="746125" algn="l"/>
                <a:tab pos="1258888" algn="l"/>
                <a:tab pos="3205163" algn="l"/>
                <a:tab pos="4119563" algn="l"/>
              </a:tabLst>
            </a:pPr>
            <a:r>
              <a:rPr lang="de-DE"/>
              <a:t>(2) 		a.	</a:t>
            </a:r>
            <a:r>
              <a:rPr lang="de-DE">
                <a:solidFill>
                  <a:srgbClr val="FF0000"/>
                </a:solidFill>
              </a:rPr>
              <a:t>trocken</a:t>
            </a:r>
            <a:r>
              <a:rPr lang="de-DE"/>
              <a:t> 	=	</a:t>
            </a:r>
            <a:r>
              <a:rPr lang="de-DE" u="sng"/>
              <a:t>nicht</a:t>
            </a:r>
            <a:r>
              <a:rPr lang="de-DE"/>
              <a:t> </a:t>
            </a:r>
            <a:r>
              <a:rPr lang="de-DE">
                <a:solidFill>
                  <a:srgbClr val="00B050"/>
                </a:solidFill>
              </a:rPr>
              <a:t>nass</a:t>
            </a:r>
            <a:r>
              <a:rPr lang="de-DE"/>
              <a:t> 	</a:t>
            </a:r>
          </a:p>
          <a:p>
            <a:pPr>
              <a:spcBef>
                <a:spcPts val="0"/>
              </a:spcBef>
              <a:tabLst>
                <a:tab pos="455613" algn="l"/>
                <a:tab pos="746125" algn="l"/>
                <a:tab pos="1258888" algn="l"/>
                <a:tab pos="3205163" algn="l"/>
                <a:tab pos="4119563" algn="l"/>
              </a:tabLst>
            </a:pPr>
            <a:r>
              <a:rPr lang="de-DE"/>
              <a:t>		b.		= 	Fehlen von Feuchtigkeit</a:t>
            </a:r>
          </a:p>
          <a:p>
            <a:pPr>
              <a:spcBef>
                <a:spcPts val="1200"/>
              </a:spcBef>
              <a:tabLst>
                <a:tab pos="455613" algn="l"/>
                <a:tab pos="746125" algn="l"/>
                <a:tab pos="1258888" algn="l"/>
                <a:tab pos="3205163" algn="l"/>
                <a:tab pos="4119563" algn="l"/>
              </a:tabLst>
            </a:pPr>
            <a:r>
              <a:rPr lang="de-DE"/>
              <a:t>(3)		a.	gesund 	=	</a:t>
            </a:r>
            <a:r>
              <a:rPr lang="de-DE" u="sng"/>
              <a:t>nicht</a:t>
            </a:r>
            <a:r>
              <a:rPr lang="de-DE"/>
              <a:t> krank 	</a:t>
            </a:r>
          </a:p>
          <a:p>
            <a:pPr>
              <a:spcBef>
                <a:spcPts val="0"/>
              </a:spcBef>
              <a:tabLst>
                <a:tab pos="455613" algn="l"/>
                <a:tab pos="746125" algn="l"/>
                <a:tab pos="1258888" algn="l"/>
                <a:tab pos="3205163" algn="l"/>
                <a:tab pos="4119563" algn="l"/>
              </a:tabLst>
            </a:pPr>
            <a:r>
              <a:rPr lang="de-DE"/>
              <a:t>		b.		= 	Fehlen von Krankheit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E66D51-FDD1-665A-0E8D-D931353C1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FEFD2-251F-8B9F-8AD2-E64C18FD2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42 Zweitspracherwerb</a:t>
            </a:r>
          </a:p>
        </p:txBody>
      </p:sp>
    </p:spTree>
    <p:extLst>
      <p:ext uri="{BB962C8B-B14F-4D97-AF65-F5344CB8AC3E}">
        <p14:creationId xmlns:p14="http://schemas.microsoft.com/office/powerpoint/2010/main" val="5908043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8CA4B-61DD-7DCA-0635-F6578A97E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Resultative und Skalen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47657-1CD4-0CE2-3C28-F03E5BF8E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455613" algn="l"/>
                <a:tab pos="746125" algn="l"/>
                <a:tab pos="1089025" algn="l"/>
                <a:tab pos="3028950" algn="l"/>
                <a:tab pos="3540125" algn="l"/>
              </a:tabLst>
            </a:pPr>
            <a:r>
              <a:rPr lang="de-DE"/>
              <a:t>Die Antonyme </a:t>
            </a:r>
            <a:r>
              <a:rPr lang="de-DE">
                <a:solidFill>
                  <a:srgbClr val="FF0000"/>
                </a:solidFill>
              </a:rPr>
              <a:t>trocken</a:t>
            </a:r>
            <a:r>
              <a:rPr lang="de-DE"/>
              <a:t> und </a:t>
            </a:r>
            <a:r>
              <a:rPr lang="de-DE">
                <a:solidFill>
                  <a:srgbClr val="00B050"/>
                </a:solidFill>
              </a:rPr>
              <a:t>nass</a:t>
            </a:r>
            <a:r>
              <a:rPr lang="de-DE"/>
              <a:t> verhalten sich linguistisch</a:t>
            </a:r>
            <a:r>
              <a:rPr lang="de-DE" b="1" i="1"/>
              <a:t> unterschiedlich</a:t>
            </a:r>
            <a:r>
              <a:rPr lang="de-DE"/>
              <a:t>.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455613" algn="l"/>
                <a:tab pos="746125" algn="l"/>
                <a:tab pos="1089025" algn="l"/>
                <a:tab pos="3028950" algn="l"/>
                <a:tab pos="3540125" algn="l"/>
              </a:tabLst>
            </a:pPr>
            <a:r>
              <a:rPr lang="de-DE"/>
              <a:t>Nur </a:t>
            </a:r>
            <a:r>
              <a:rPr lang="de-DE">
                <a:solidFill>
                  <a:srgbClr val="FF0000"/>
                </a:solidFill>
              </a:rPr>
              <a:t>trocken </a:t>
            </a:r>
            <a:r>
              <a:rPr lang="de-DE"/>
              <a:t>kann durch </a:t>
            </a:r>
            <a:r>
              <a:rPr lang="de-DE" i="1"/>
              <a:t>völlig</a:t>
            </a:r>
            <a:r>
              <a:rPr lang="de-DE"/>
              <a:t>/</a:t>
            </a:r>
            <a:r>
              <a:rPr lang="de-DE" i="1"/>
              <a:t>vollständig/100%</a:t>
            </a:r>
            <a:r>
              <a:rPr lang="de-DE"/>
              <a:t> (und </a:t>
            </a:r>
            <a:r>
              <a:rPr lang="de-DE" i="1"/>
              <a:t>fast</a:t>
            </a:r>
            <a:r>
              <a:rPr lang="de-DE"/>
              <a:t>) modifiziert werden:</a:t>
            </a:r>
          </a:p>
          <a:p>
            <a:pPr>
              <a:spcBef>
                <a:spcPts val="1200"/>
              </a:spcBef>
            </a:pPr>
            <a:r>
              <a:rPr lang="de-DE"/>
              <a:t>(1)		a.	  Der Tisch ist </a:t>
            </a:r>
            <a:r>
              <a:rPr lang="de-DE" b="1" i="1"/>
              <a:t>vollständig </a:t>
            </a:r>
            <a:r>
              <a:rPr lang="de-DE">
                <a:solidFill>
                  <a:srgbClr val="FF0000"/>
                </a:solidFill>
              </a:rPr>
              <a:t>trocken</a:t>
            </a:r>
            <a:r>
              <a:rPr lang="de-DE"/>
              <a:t>.</a:t>
            </a:r>
          </a:p>
          <a:p>
            <a:r>
              <a:rPr lang="de-DE"/>
              <a:t>		b.	*Der Tisch ist </a:t>
            </a:r>
            <a:r>
              <a:rPr lang="de-DE" b="1" i="1"/>
              <a:t>vollständig </a:t>
            </a:r>
            <a:r>
              <a:rPr lang="de-DE">
                <a:solidFill>
                  <a:srgbClr val="00B050"/>
                </a:solidFill>
              </a:rPr>
              <a:t>nass</a:t>
            </a:r>
            <a:r>
              <a:rPr lang="de-DE"/>
              <a:t>.</a:t>
            </a:r>
          </a:p>
          <a:p>
            <a:r>
              <a:rPr lang="de-DE"/>
              <a:t>		c.	  Der Tisch ist </a:t>
            </a:r>
            <a:r>
              <a:rPr lang="de-DE" b="1" i="1"/>
              <a:t>fast</a:t>
            </a:r>
            <a:r>
              <a:rPr lang="de-DE"/>
              <a:t> </a:t>
            </a:r>
            <a:r>
              <a:rPr lang="de-DE">
                <a:solidFill>
                  <a:srgbClr val="FF0000"/>
                </a:solidFill>
              </a:rPr>
              <a:t>trocken</a:t>
            </a:r>
            <a:r>
              <a:rPr lang="de-DE"/>
              <a:t>.</a:t>
            </a:r>
          </a:p>
          <a:p>
            <a:r>
              <a:rPr lang="de-DE"/>
              <a:t>		d.	*Der Tisch ist </a:t>
            </a:r>
            <a:r>
              <a:rPr lang="de-DE" b="1" i="1"/>
              <a:t>fast</a:t>
            </a:r>
            <a:r>
              <a:rPr lang="de-DE"/>
              <a:t> </a:t>
            </a:r>
            <a:r>
              <a:rPr lang="de-DE">
                <a:solidFill>
                  <a:srgbClr val="00B050"/>
                </a:solidFill>
              </a:rPr>
              <a:t>nass</a:t>
            </a:r>
            <a:r>
              <a:rPr lang="de-DE"/>
              <a:t>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/>
              <a:t>Dieser Unterschied ist charakteristisch für eine größere Klasse von Antonymen: </a:t>
            </a:r>
            <a:r>
              <a:rPr lang="de-DE">
                <a:solidFill>
                  <a:srgbClr val="FF0000"/>
                </a:solidFill>
              </a:rPr>
              <a:t>gesund</a:t>
            </a:r>
            <a:r>
              <a:rPr lang="de-DE"/>
              <a:t>-</a:t>
            </a:r>
            <a:r>
              <a:rPr lang="de-DE">
                <a:solidFill>
                  <a:srgbClr val="00B050"/>
                </a:solidFill>
              </a:rPr>
              <a:t>krank</a:t>
            </a:r>
            <a:r>
              <a:rPr lang="de-DE"/>
              <a:t>, </a:t>
            </a:r>
            <a:r>
              <a:rPr lang="de-DE">
                <a:solidFill>
                  <a:srgbClr val="FF0000"/>
                </a:solidFill>
              </a:rPr>
              <a:t>sauber</a:t>
            </a:r>
            <a:r>
              <a:rPr lang="de-DE"/>
              <a:t>-</a:t>
            </a:r>
            <a:r>
              <a:rPr lang="de-DE">
                <a:solidFill>
                  <a:srgbClr val="00B050"/>
                </a:solidFill>
              </a:rPr>
              <a:t>schmutzig</a:t>
            </a:r>
            <a:r>
              <a:rPr lang="de-DE"/>
              <a:t>,</a:t>
            </a:r>
            <a:r>
              <a:rPr lang="de-DE">
                <a:solidFill>
                  <a:srgbClr val="00B050"/>
                </a:solidFill>
              </a:rPr>
              <a:t> </a:t>
            </a:r>
            <a:r>
              <a:rPr lang="de-DE">
                <a:solidFill>
                  <a:srgbClr val="FF0000"/>
                </a:solidFill>
              </a:rPr>
              <a:t>roh</a:t>
            </a:r>
            <a:r>
              <a:rPr lang="de-DE"/>
              <a:t>-</a:t>
            </a:r>
            <a:r>
              <a:rPr lang="de-DE">
                <a:solidFill>
                  <a:srgbClr val="00B050"/>
                </a:solidFill>
              </a:rPr>
              <a:t>gekocht</a:t>
            </a:r>
            <a:r>
              <a:rPr lang="de-DE"/>
              <a:t>,</a:t>
            </a:r>
            <a:r>
              <a:rPr lang="de-DE">
                <a:solidFill>
                  <a:srgbClr val="00B050"/>
                </a:solidFill>
              </a:rPr>
              <a:t> </a:t>
            </a:r>
            <a:r>
              <a:rPr lang="de-DE">
                <a:solidFill>
                  <a:srgbClr val="FF0000"/>
                </a:solidFill>
              </a:rPr>
              <a:t>wach</a:t>
            </a:r>
            <a:r>
              <a:rPr lang="de-DE"/>
              <a:t>-</a:t>
            </a:r>
            <a:r>
              <a:rPr lang="de-DE">
                <a:solidFill>
                  <a:srgbClr val="00B050"/>
                </a:solidFill>
              </a:rPr>
              <a:t>müde</a:t>
            </a:r>
            <a:r>
              <a:rPr lang="de-DE"/>
              <a:t>,</a:t>
            </a:r>
            <a:r>
              <a:rPr lang="de-DE">
                <a:solidFill>
                  <a:srgbClr val="00B050"/>
                </a:solidFill>
              </a:rPr>
              <a:t> </a:t>
            </a:r>
            <a:r>
              <a:rPr lang="de-DE">
                <a:solidFill>
                  <a:srgbClr val="FF0000"/>
                </a:solidFill>
              </a:rPr>
              <a:t>gerade</a:t>
            </a:r>
            <a:r>
              <a:rPr lang="de-DE"/>
              <a:t>-</a:t>
            </a:r>
            <a:r>
              <a:rPr lang="de-DE">
                <a:solidFill>
                  <a:srgbClr val="00B050"/>
                </a:solidFill>
              </a:rPr>
              <a:t>gebogen</a:t>
            </a:r>
            <a:r>
              <a:rPr lang="de-DE"/>
              <a:t>, …</a:t>
            </a:r>
            <a:endParaRPr lang="de-DE">
              <a:solidFill>
                <a:srgbClr val="00B050"/>
              </a:solidFill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de-DE"/>
              <a:t>Der Kontrast kann durch die Bedeutung (</a:t>
            </a:r>
            <a:r>
              <a:rPr lang="de-DE" b="1" i="1"/>
              <a:t>Semantik</a:t>
            </a:r>
            <a:r>
              <a:rPr lang="de-DE"/>
              <a:t>) dieser Antonyme erklärt werden.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470D2D-6903-3B08-8F83-1A4B408CA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29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093C5-5C84-8886-A0EF-7F8ABE8FC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42 Zweitspracherwerb</a:t>
            </a:r>
          </a:p>
        </p:txBody>
      </p:sp>
    </p:spTree>
    <p:extLst>
      <p:ext uri="{BB962C8B-B14F-4D97-AF65-F5344CB8AC3E}">
        <p14:creationId xmlns:p14="http://schemas.microsoft.com/office/powerpoint/2010/main" val="9247346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EDC3ED-6FC3-E82D-1F27-AC51AE23A8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CC0C9-5A96-5565-D4D3-3B769BB50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Adverbien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6E650-78EC-B1A9-6933-D5195A45E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Was ist die Semantik von Adverbien wie </a:t>
            </a:r>
            <a:r>
              <a:rPr lang="en-US" i="1">
                <a:latin typeface="+mj-lt"/>
              </a:rPr>
              <a:t>schnell</a:t>
            </a:r>
            <a:r>
              <a:rPr lang="en-US">
                <a:latin typeface="+mj-lt"/>
              </a:rPr>
              <a:t>, </a:t>
            </a:r>
            <a:r>
              <a:rPr lang="en-US" i="1">
                <a:latin typeface="+mj-lt"/>
              </a:rPr>
              <a:t>vorsichtig, </a:t>
            </a:r>
            <a:r>
              <a:rPr lang="en-US">
                <a:latin typeface="+mj-lt"/>
              </a:rPr>
              <a:t>und </a:t>
            </a:r>
            <a:r>
              <a:rPr lang="en-US" i="1">
                <a:latin typeface="+mj-lt"/>
              </a:rPr>
              <a:t>heute</a:t>
            </a:r>
            <a:r>
              <a:rPr lang="en-US">
                <a:latin typeface="+mj-lt"/>
              </a:rPr>
              <a:t>?</a:t>
            </a:r>
            <a:endParaRPr lang="en-US" b="1"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en-US">
                <a:latin typeface="+mj-lt"/>
              </a:rPr>
              <a:t>(1)		Maria läuft schnell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b="1">
                <a:latin typeface="+mj-lt"/>
              </a:rPr>
              <a:t>1. Versuch.</a:t>
            </a:r>
            <a:r>
              <a:rPr lang="en-US">
                <a:latin typeface="+mj-lt"/>
              </a:rPr>
              <a:t> Subjektsorientierte Adverbien sind </a:t>
            </a:r>
            <a:r>
              <a:rPr lang="en-US">
                <a:solidFill>
                  <a:srgbClr val="FF0000"/>
                </a:solidFill>
                <a:latin typeface="+mj-lt"/>
              </a:rPr>
              <a:t>intersektive Modifikatoren </a:t>
            </a:r>
            <a:r>
              <a:rPr lang="en-US">
                <a:latin typeface="+mj-lt"/>
              </a:rPr>
              <a:t>von Individuen:</a:t>
            </a:r>
          </a:p>
          <a:p>
            <a:pPr defTabSz="404813">
              <a:spcBef>
                <a:spcPts val="1200"/>
              </a:spcBef>
            </a:pPr>
            <a:r>
              <a:rPr lang="de-AT">
                <a:latin typeface="+mj-lt"/>
              </a:rPr>
              <a:t>(2)		a.		[schnell laufen] =	 </a:t>
            </a:r>
          </a:p>
          <a:p>
            <a:pPr defTabSz="404813">
              <a:spcBef>
                <a:spcPts val="400"/>
              </a:spcBef>
            </a:pPr>
            <a:r>
              <a:rPr lang="de-AT">
                <a:latin typeface="+mj-lt"/>
              </a:rPr>
              <a:t>		b.	=	schnell </a:t>
            </a:r>
            <a:r>
              <a:rPr lang="de-AT">
                <a:solidFill>
                  <a:srgbClr val="FF0000"/>
                </a:solidFill>
                <a:latin typeface="+mj-lt"/>
                <a:ea typeface="Segoe UI Symbol" panose="020B0502040204020203" pitchFamily="34" charset="0"/>
              </a:rPr>
              <a:t>∩</a:t>
            </a:r>
            <a:r>
              <a:rPr lang="de-AT">
                <a:latin typeface="+mj-lt"/>
                <a:ea typeface="Segoe UI Symbol" panose="020B0502040204020203" pitchFamily="34" charset="0"/>
              </a:rPr>
              <a:t> </a:t>
            </a:r>
            <a:r>
              <a:rPr lang="de-AT">
                <a:latin typeface="+mj-lt"/>
              </a:rPr>
              <a:t>laufen</a:t>
            </a:r>
          </a:p>
          <a:p>
            <a:pPr defTabSz="404813">
              <a:spcBef>
                <a:spcPts val="400"/>
              </a:spcBef>
            </a:pPr>
            <a:r>
              <a:rPr lang="de-AT">
                <a:latin typeface="+mj-lt"/>
              </a:rPr>
              <a:t>		c. 	=	 {x|x ist schnell}</a:t>
            </a:r>
            <a:r>
              <a:rPr lang="de-AT">
                <a:latin typeface="+mj-lt"/>
                <a:ea typeface="Segoe UI Symbol" panose="020B0502040204020203" pitchFamily="34" charset="0"/>
              </a:rPr>
              <a:t> </a:t>
            </a:r>
            <a:r>
              <a:rPr lang="de-AT">
                <a:solidFill>
                  <a:srgbClr val="FF0000"/>
                </a:solidFill>
                <a:latin typeface="+mj-lt"/>
                <a:ea typeface="Segoe UI Symbol" panose="020B0502040204020203" pitchFamily="34" charset="0"/>
              </a:rPr>
              <a:t>∩ </a:t>
            </a:r>
            <a:r>
              <a:rPr lang="de-AT">
                <a:latin typeface="+mj-lt"/>
              </a:rPr>
              <a:t>{x|x läuft}</a:t>
            </a:r>
          </a:p>
          <a:p>
            <a:pPr defTabSz="404813">
              <a:spcBef>
                <a:spcPts val="400"/>
              </a:spcBef>
            </a:pPr>
            <a:r>
              <a:rPr lang="de-AT">
                <a:latin typeface="+mj-lt"/>
              </a:rPr>
              <a:t>		d. 	=	 {x|x ist schnell </a:t>
            </a:r>
            <a:r>
              <a:rPr lang="de-AT">
                <a:solidFill>
                  <a:srgbClr val="FF0000"/>
                </a:solidFill>
                <a:latin typeface="+mj-lt"/>
              </a:rPr>
              <a:t>und</a:t>
            </a:r>
            <a:r>
              <a:rPr lang="de-AT">
                <a:latin typeface="+mj-lt"/>
              </a:rPr>
              <a:t> x läuft}</a:t>
            </a:r>
          </a:p>
          <a:p>
            <a:pPr marL="342900" indent="-342900" defTabSz="4048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>
                <a:latin typeface="+mj-lt"/>
              </a:rPr>
              <a:t>Die Anwendung der </a:t>
            </a:r>
            <a:r>
              <a:rPr lang="de-AT" b="1">
                <a:latin typeface="+mj-lt"/>
              </a:rPr>
              <a:t>Satzregel</a:t>
            </a:r>
            <a:r>
              <a:rPr lang="de-AT">
                <a:latin typeface="+mj-lt"/>
              </a:rPr>
              <a:t> ergibt dann:</a:t>
            </a:r>
          </a:p>
          <a:p>
            <a:pPr defTabSz="404813">
              <a:spcBef>
                <a:spcPts val="1200"/>
              </a:spcBef>
            </a:pPr>
            <a:r>
              <a:rPr lang="de-AT">
                <a:latin typeface="+mj-lt"/>
              </a:rPr>
              <a:t>(3)		Maria läuft schnell	=	1	gdw</a:t>
            </a:r>
          </a:p>
          <a:p>
            <a:pPr defTabSz="404813">
              <a:spcBef>
                <a:spcPts val="400"/>
              </a:spcBef>
            </a:pPr>
            <a:r>
              <a:rPr lang="de-AT">
                <a:latin typeface="+mj-lt"/>
              </a:rPr>
              <a:t>		Maria  </a:t>
            </a:r>
            <a:r>
              <a:rPr lang="de-AT">
                <a:latin typeface="+mj-lt"/>
                <a:ea typeface="Segoe UI Symbol" panose="020B0502040204020203" pitchFamily="34" charset="0"/>
              </a:rPr>
              <a:t>∊ </a:t>
            </a:r>
            <a:r>
              <a:rPr lang="de-AT">
                <a:latin typeface="+mj-lt"/>
              </a:rPr>
              <a:t>{x|x ist schnell und x läuft}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0F7299-E527-80CD-9D98-939ABBAB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6AA20C9-5208-66AF-DB05-B135DA4EC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5591767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A0DDB-56CE-546B-FC31-DED2310FB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2382"/>
            <a:ext cx="8229600" cy="672354"/>
          </a:xfrm>
        </p:spPr>
        <p:txBody>
          <a:bodyPr/>
          <a:lstStyle/>
          <a:p>
            <a:r>
              <a:rPr lang="en-US"/>
              <a:t>Resultative und Skalen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5375A-FC37-8112-E3AC-26C54104F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860328"/>
            <a:ext cx="8509820" cy="5236636"/>
          </a:xfrm>
        </p:spPr>
        <p:txBody>
          <a:bodyPr/>
          <a:lstStyle/>
          <a:p>
            <a:r>
              <a:rPr lang="en-US" sz="2200" b="1"/>
              <a:t>Frage</a:t>
            </a:r>
            <a:r>
              <a:rPr lang="en-US" sz="2200"/>
              <a:t>: Was erklärt den Kontrast in (1)?</a:t>
            </a:r>
          </a:p>
          <a:p>
            <a:pPr>
              <a:spcBef>
                <a:spcPts val="600"/>
              </a:spcBef>
            </a:pPr>
            <a:r>
              <a:rPr lang="en-US" sz="2200"/>
              <a:t>(1)		a.	  Peter hat den Tisch </a:t>
            </a:r>
            <a:r>
              <a:rPr lang="en-US" sz="2200">
                <a:solidFill>
                  <a:srgbClr val="FF0000"/>
                </a:solidFill>
              </a:rPr>
              <a:t>trocken</a:t>
            </a:r>
            <a:r>
              <a:rPr lang="en-US" sz="2200"/>
              <a:t> gewischt.</a:t>
            </a:r>
          </a:p>
          <a:p>
            <a:pPr>
              <a:spcBef>
                <a:spcPts val="0"/>
              </a:spcBef>
            </a:pPr>
            <a:r>
              <a:rPr lang="en-US" sz="2200"/>
              <a:t>		b.	*Peter hat den Tisch </a:t>
            </a:r>
            <a:r>
              <a:rPr lang="en-US" sz="2200">
                <a:solidFill>
                  <a:srgbClr val="00B050"/>
                </a:solidFill>
              </a:rPr>
              <a:t>nass</a:t>
            </a:r>
            <a:r>
              <a:rPr lang="en-US" sz="2200"/>
              <a:t> gewischt.</a:t>
            </a:r>
          </a:p>
          <a:p>
            <a:pPr lvl="0">
              <a:spcBef>
                <a:spcPts val="1800"/>
              </a:spcBef>
              <a:tabLst>
                <a:tab pos="455613" algn="l"/>
                <a:tab pos="746125" algn="l"/>
                <a:tab pos="1258888" algn="l"/>
                <a:tab pos="3205163" algn="l"/>
                <a:tab pos="4119563" algn="l"/>
              </a:tabLst>
              <a:defRPr/>
            </a:pP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Analyse, Teil 2</a:t>
            </a:r>
            <a:r>
              <a:rPr kumimoji="0" lang="en-US" sz="2000" i="0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 (</a:t>
            </a:r>
            <a:r>
              <a:rPr lang="en-US" sz="2000">
                <a:solidFill>
                  <a:prstClr val="black"/>
                </a:solidFill>
              </a:rPr>
              <a:t>Chris Kennedy, Beth Levin, Susan Rothstein, i.a.)</a:t>
            </a:r>
            <a:endParaRPr kumimoji="0" lang="de-DE" sz="24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  <a:sym typeface="WP MathA" panose="05010101010101010101" pitchFamily="2" charset="2"/>
            </a:endParaRPr>
          </a:p>
          <a:p>
            <a:pPr marL="342900" marR="0" lvl="0" indent="-342900" algn="l" defTabSz="914377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457189" algn="l"/>
                <a:tab pos="747695" algn="l"/>
                <a:tab pos="1090586" algn="l"/>
              </a:tabLst>
              <a:defRPr/>
            </a:pP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Die Bedeutung von </a:t>
            </a: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trocken</a:t>
            </a: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/</a:t>
            </a: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nass</a:t>
            </a: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 ist Teil einer geordneten </a:t>
            </a:r>
            <a:r>
              <a:rPr kumimoji="0" lang="de-DE" sz="2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Skala.</a:t>
            </a:r>
          </a:p>
          <a:p>
            <a:pPr>
              <a:spcBef>
                <a:spcPts val="800"/>
              </a:spcBef>
              <a:tabLst>
                <a:tab pos="455613" algn="l"/>
                <a:tab pos="746125" algn="l"/>
                <a:tab pos="1089025" algn="l"/>
                <a:tab pos="1484313" algn="l"/>
              </a:tabLst>
            </a:pPr>
            <a:r>
              <a:rPr lang="de-DE"/>
              <a:t>(2)		</a:t>
            </a:r>
            <a:r>
              <a:rPr lang="de-DE" b="1">
                <a:solidFill>
                  <a:srgbClr val="0070C0"/>
                </a:solidFill>
              </a:rPr>
              <a:t>[</a:t>
            </a:r>
            <a:r>
              <a:rPr lang="de-DE"/>
              <a:t>--------------------------------------------------------------</a:t>
            </a:r>
          </a:p>
          <a:p>
            <a:pPr>
              <a:tabLst>
                <a:tab pos="455613" algn="l"/>
                <a:tab pos="746125" algn="l"/>
                <a:tab pos="1089025" algn="l"/>
                <a:tab pos="1484313" algn="l"/>
              </a:tabLst>
            </a:pPr>
            <a:r>
              <a:rPr lang="de-DE"/>
              <a:t>		0% </a:t>
            </a:r>
            <a:r>
              <a:rPr lang="de-DE">
                <a:solidFill>
                  <a:srgbClr val="00B050"/>
                </a:solidFill>
                <a:sym typeface="Wingdings" panose="05000000000000000000" pitchFamily="2" charset="2"/>
              </a:rPr>
              <a:t>nass</a:t>
            </a:r>
            <a:r>
              <a:rPr lang="en-US"/>
              <a:t> </a:t>
            </a:r>
            <a:r>
              <a:rPr lang="en-US" sz="2200"/>
              <a:t>(= </a:t>
            </a:r>
            <a:r>
              <a:rPr lang="el-GR" sz="2200"/>
              <a:t>100 %</a:t>
            </a:r>
            <a:r>
              <a:rPr lang="de-DE" sz="2200"/>
              <a:t> </a:t>
            </a:r>
            <a:r>
              <a:rPr lang="de-DE" sz="2200">
                <a:solidFill>
                  <a:srgbClr val="FF0000"/>
                </a:solidFill>
              </a:rPr>
              <a:t>trocken</a:t>
            </a:r>
            <a:r>
              <a:rPr lang="de-DE" sz="2200"/>
              <a:t>)</a:t>
            </a:r>
            <a:r>
              <a:rPr lang="de-DE"/>
              <a:t> </a:t>
            </a:r>
            <a:r>
              <a:rPr lang="en-US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 </a:t>
            </a:r>
            <a:r>
              <a:rPr lang="de-DE">
                <a:sym typeface="Wingdings" panose="05000000000000000000" pitchFamily="2" charset="2"/>
              </a:rPr>
              <a:t>mehr </a:t>
            </a:r>
            <a:r>
              <a:rPr lang="de-DE">
                <a:solidFill>
                  <a:srgbClr val="00B050"/>
                </a:solidFill>
                <a:sym typeface="Wingdings" panose="05000000000000000000" pitchFamily="2" charset="2"/>
              </a:rPr>
              <a:t>nass </a:t>
            </a:r>
            <a:r>
              <a:rPr lang="en-US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→</a:t>
            </a:r>
            <a:r>
              <a:rPr lang="de-DE">
                <a:sym typeface="Wingdings" panose="05000000000000000000" pitchFamily="2" charset="2"/>
              </a:rPr>
              <a:t> noch mehr </a:t>
            </a:r>
            <a:r>
              <a:rPr lang="de-DE">
                <a:solidFill>
                  <a:srgbClr val="00B050"/>
                </a:solidFill>
                <a:sym typeface="Wingdings" panose="05000000000000000000" pitchFamily="2" charset="2"/>
              </a:rPr>
              <a:t>nass  </a:t>
            </a:r>
            <a:r>
              <a:rPr lang="de-DE">
                <a:sym typeface="Wingdings" panose="05000000000000000000" pitchFamily="2" charset="2"/>
              </a:rPr>
              <a:t>... </a:t>
            </a:r>
            <a:endParaRPr lang="de-DE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455613" algn="l"/>
                <a:tab pos="746125" algn="l"/>
                <a:tab pos="1089025" algn="l"/>
                <a:tab pos="1484313" algn="l"/>
              </a:tabLst>
            </a:pPr>
            <a:r>
              <a:rPr lang="de-DE"/>
              <a:t>Die Skala von </a:t>
            </a:r>
            <a:r>
              <a:rPr lang="de-DE">
                <a:solidFill>
                  <a:srgbClr val="00B050"/>
                </a:solidFill>
                <a:sym typeface="Wingdings" panose="05000000000000000000" pitchFamily="2" charset="2"/>
              </a:rPr>
              <a:t>nass</a:t>
            </a:r>
            <a:r>
              <a:rPr lang="de-DE"/>
              <a:t> </a:t>
            </a:r>
            <a:r>
              <a:rPr lang="en-US"/>
              <a:t>besitzt einen </a:t>
            </a:r>
            <a:r>
              <a:rPr lang="en-US" b="1" i="1"/>
              <a:t>unteren Endpunkt </a:t>
            </a:r>
            <a:r>
              <a:rPr lang="en-US"/>
              <a:t>(</a:t>
            </a:r>
            <a:r>
              <a:rPr lang="en-US" b="1" i="1">
                <a:solidFill>
                  <a:srgbClr val="0070C0"/>
                </a:solidFill>
              </a:rPr>
              <a:t>Minimum</a:t>
            </a:r>
            <a:r>
              <a:rPr lang="en-US"/>
              <a:t>)</a:t>
            </a:r>
            <a:r>
              <a:rPr lang="el-GR"/>
              <a:t>.</a:t>
            </a:r>
            <a:r>
              <a:rPr lang="en-US"/>
              <a:t> Es ist möglich, “minimal nass” zu sein, aber nicht “100% nass”.</a:t>
            </a:r>
            <a:endParaRPr lang="de-DE"/>
          </a:p>
          <a:p>
            <a:pPr marL="342900" indent="-342900">
              <a:spcBef>
                <a:spcPts val="800"/>
              </a:spcBef>
              <a:buFont typeface="Wingdings" panose="05000000000000000000" pitchFamily="2" charset="2"/>
              <a:buChar char="§"/>
              <a:tabLst>
                <a:tab pos="455613" algn="l"/>
                <a:tab pos="746125" algn="l"/>
                <a:tab pos="1089025" algn="l"/>
                <a:tab pos="1484313" algn="l"/>
              </a:tabLst>
            </a:pPr>
            <a:r>
              <a:rPr lang="de-DE"/>
              <a:t>Die Skala von </a:t>
            </a:r>
            <a:r>
              <a:rPr lang="de-DE">
                <a:solidFill>
                  <a:srgbClr val="FF0000"/>
                </a:solidFill>
              </a:rPr>
              <a:t>trocken</a:t>
            </a:r>
            <a:r>
              <a:rPr lang="en-US"/>
              <a:t> hat einen </a:t>
            </a:r>
            <a:r>
              <a:rPr lang="en-US" b="1" i="1"/>
              <a:t>oberen</a:t>
            </a:r>
            <a:r>
              <a:rPr lang="en-US"/>
              <a:t> Endpunkt </a:t>
            </a:r>
            <a:r>
              <a:rPr lang="de-DE"/>
              <a:t>(</a:t>
            </a:r>
            <a:r>
              <a:rPr lang="de-DE" b="1" i="1">
                <a:solidFill>
                  <a:srgbClr val="0070C0"/>
                </a:solidFill>
              </a:rPr>
              <a:t>Maximum</a:t>
            </a:r>
            <a:r>
              <a:rPr lang="de-DE"/>
              <a:t>):</a:t>
            </a:r>
          </a:p>
          <a:p>
            <a:pPr>
              <a:spcBef>
                <a:spcPts val="800"/>
              </a:spcBef>
              <a:tabLst>
                <a:tab pos="455613" algn="l"/>
                <a:tab pos="746125" algn="l"/>
                <a:tab pos="1089025" algn="l"/>
                <a:tab pos="1484313" algn="l"/>
              </a:tabLst>
            </a:pPr>
            <a:r>
              <a:rPr lang="de-DE"/>
              <a:t>(3)		 --------------------------------------------------------------</a:t>
            </a:r>
            <a:r>
              <a:rPr lang="de-DE" b="1">
                <a:solidFill>
                  <a:srgbClr val="0070C0"/>
                </a:solidFill>
              </a:rPr>
              <a:t>]</a:t>
            </a:r>
          </a:p>
          <a:p>
            <a:pPr>
              <a:spcBef>
                <a:spcPts val="0"/>
              </a:spcBef>
              <a:tabLst>
                <a:tab pos="455613" algn="l"/>
                <a:tab pos="746125" algn="l"/>
                <a:tab pos="1089025" algn="l"/>
                <a:tab pos="1484313" algn="l"/>
              </a:tabLst>
            </a:pPr>
            <a:r>
              <a:rPr lang="de-DE"/>
              <a:t>	…	noch weniger </a:t>
            </a:r>
            <a:r>
              <a:rPr lang="de-DE">
                <a:solidFill>
                  <a:srgbClr val="FF0000"/>
                </a:solidFill>
              </a:rPr>
              <a:t>trocken</a:t>
            </a:r>
            <a:r>
              <a:rPr lang="de-DE">
                <a:latin typeface="Walbaum Text" panose="02070503080703020303" pitchFamily="18" charset="0"/>
              </a:rPr>
              <a:t> </a:t>
            </a:r>
            <a:r>
              <a:rPr lang="en-US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← </a:t>
            </a:r>
            <a:r>
              <a:rPr lang="de-DE">
                <a:sym typeface="Wingdings" panose="05000000000000000000" pitchFamily="2" charset="2"/>
              </a:rPr>
              <a:t> weniger  </a:t>
            </a:r>
            <a:r>
              <a:rPr lang="de-DE">
                <a:solidFill>
                  <a:srgbClr val="FF0000"/>
                </a:solidFill>
              </a:rPr>
              <a:t>trocken</a:t>
            </a:r>
            <a:r>
              <a:rPr lang="de-DE">
                <a:latin typeface="Walbaum Text" panose="02070503080703020303" pitchFamily="18" charset="0"/>
              </a:rPr>
              <a:t> </a:t>
            </a:r>
            <a:r>
              <a:rPr lang="en-US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← </a:t>
            </a:r>
            <a:r>
              <a:rPr lang="de-DE">
                <a:sym typeface="Wingdings" panose="05000000000000000000" pitchFamily="2" charset="2"/>
              </a:rPr>
              <a:t>  100% </a:t>
            </a:r>
            <a:r>
              <a:rPr lang="de-DE">
                <a:solidFill>
                  <a:srgbClr val="FF0000"/>
                </a:solidFill>
              </a:rPr>
              <a:t>trocken</a:t>
            </a:r>
            <a:r>
              <a:rPr lang="de-DE">
                <a:latin typeface="Walbaum Text" panose="02070503080703020303" pitchFamily="18" charset="0"/>
              </a:rPr>
              <a:t> </a:t>
            </a:r>
          </a:p>
          <a:p>
            <a:pPr>
              <a:spcBef>
                <a:spcPts val="0"/>
              </a:spcBef>
              <a:tabLst>
                <a:tab pos="455613" algn="l"/>
                <a:tab pos="746125" algn="l"/>
                <a:tab pos="1089025" algn="l"/>
                <a:tab pos="1484313" algn="l"/>
              </a:tabLst>
            </a:pPr>
            <a:r>
              <a:rPr lang="de-DE"/>
              <a:t>		</a:t>
            </a:r>
            <a:r>
              <a:rPr lang="de-DE" sz="2000"/>
              <a:t>(= noch </a:t>
            </a:r>
            <a:r>
              <a:rPr lang="de-DE" sz="2000">
                <a:sym typeface="Wingdings" panose="05000000000000000000" pitchFamily="2" charset="2"/>
              </a:rPr>
              <a:t>mehr </a:t>
            </a:r>
            <a:r>
              <a:rPr lang="de-DE" sz="2000">
                <a:solidFill>
                  <a:srgbClr val="00B050"/>
                </a:solidFill>
                <a:sym typeface="Wingdings" panose="05000000000000000000" pitchFamily="2" charset="2"/>
              </a:rPr>
              <a:t>nass</a:t>
            </a:r>
            <a:r>
              <a:rPr lang="de-DE" sz="2000"/>
              <a:t>)	                    (= </a:t>
            </a:r>
            <a:r>
              <a:rPr lang="de-DE" sz="2000">
                <a:sym typeface="Wingdings" panose="05000000000000000000" pitchFamily="2" charset="2"/>
              </a:rPr>
              <a:t>mehr </a:t>
            </a:r>
            <a:r>
              <a:rPr lang="de-DE" sz="2000">
                <a:solidFill>
                  <a:srgbClr val="00B050"/>
                </a:solidFill>
                <a:sym typeface="Wingdings" panose="05000000000000000000" pitchFamily="2" charset="2"/>
              </a:rPr>
              <a:t>nass</a:t>
            </a:r>
            <a:r>
              <a:rPr lang="de-DE" sz="2000"/>
              <a:t>)		   (= </a:t>
            </a:r>
            <a:r>
              <a:rPr lang="de-DE" sz="2000">
                <a:sym typeface="Wingdings" panose="05000000000000000000" pitchFamily="2" charset="2"/>
              </a:rPr>
              <a:t>0% </a:t>
            </a:r>
            <a:r>
              <a:rPr lang="de-DE" sz="2000">
                <a:solidFill>
                  <a:srgbClr val="00B050"/>
                </a:solidFill>
                <a:sym typeface="Wingdings" panose="05000000000000000000" pitchFamily="2" charset="2"/>
              </a:rPr>
              <a:t>nass</a:t>
            </a:r>
            <a:r>
              <a:rPr lang="de-DE" sz="2000"/>
              <a:t>) 	 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E66D51-FDD1-665A-0E8D-D931353C1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30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FEFD2-251F-8B9F-8AD2-E64C18FD2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42 Zweitspracherwerb</a:t>
            </a:r>
          </a:p>
        </p:txBody>
      </p:sp>
    </p:spTree>
    <p:extLst>
      <p:ext uri="{BB962C8B-B14F-4D97-AF65-F5344CB8AC3E}">
        <p14:creationId xmlns:p14="http://schemas.microsoft.com/office/powerpoint/2010/main" val="6646231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A0DDB-56CE-546B-FC31-DED2310FB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2382"/>
            <a:ext cx="8229600" cy="672354"/>
          </a:xfrm>
        </p:spPr>
        <p:txBody>
          <a:bodyPr/>
          <a:lstStyle/>
          <a:p>
            <a:r>
              <a:rPr lang="en-US"/>
              <a:t>Resultative und Skalen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5375A-FC37-8112-E3AC-26C54104F3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031" y="860328"/>
            <a:ext cx="8509820" cy="5236636"/>
          </a:xfrm>
        </p:spPr>
        <p:txBody>
          <a:bodyPr/>
          <a:lstStyle/>
          <a:p>
            <a:r>
              <a:rPr lang="en-US" sz="2200" b="1"/>
              <a:t>Frage</a:t>
            </a:r>
            <a:r>
              <a:rPr lang="en-US" sz="2200"/>
              <a:t>: Was erklärt den Kontrast in (1)?</a:t>
            </a:r>
          </a:p>
          <a:p>
            <a:r>
              <a:rPr lang="en-US" sz="2200"/>
              <a:t>(1)		a.	  Peter hat den Tisch </a:t>
            </a:r>
            <a:r>
              <a:rPr lang="en-US" sz="2200">
                <a:solidFill>
                  <a:srgbClr val="FF0000"/>
                </a:solidFill>
              </a:rPr>
              <a:t>trocken</a:t>
            </a:r>
            <a:r>
              <a:rPr lang="en-US" sz="2200"/>
              <a:t> gewischt.</a:t>
            </a:r>
          </a:p>
          <a:p>
            <a:pPr>
              <a:spcBef>
                <a:spcPts val="0"/>
              </a:spcBef>
            </a:pPr>
            <a:r>
              <a:rPr lang="en-US" sz="2200"/>
              <a:t>		b.	*Peter hat den Tisch </a:t>
            </a:r>
            <a:r>
              <a:rPr lang="en-US" sz="2200">
                <a:solidFill>
                  <a:srgbClr val="00B050"/>
                </a:solidFill>
              </a:rPr>
              <a:t>nass</a:t>
            </a:r>
            <a:r>
              <a:rPr lang="en-US" sz="2200"/>
              <a:t> gewischt.</a:t>
            </a:r>
          </a:p>
          <a:p>
            <a:pPr lvl="0">
              <a:spcBef>
                <a:spcPts val="1800"/>
              </a:spcBef>
              <a:tabLst>
                <a:tab pos="455613" algn="l"/>
                <a:tab pos="746125" algn="l"/>
                <a:tab pos="1258888" algn="l"/>
                <a:tab pos="3205163" algn="l"/>
                <a:tab pos="4119563" algn="l"/>
              </a:tabLst>
              <a:defRPr/>
            </a:pPr>
            <a:r>
              <a:rPr kumimoji="0" lang="en-US" sz="24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Analyse, Teil 2</a:t>
            </a:r>
            <a:r>
              <a:rPr kumimoji="0" lang="en-US" sz="2000" i="0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 (</a:t>
            </a:r>
            <a:r>
              <a:rPr lang="en-US" sz="2000">
                <a:solidFill>
                  <a:prstClr val="black"/>
                </a:solidFill>
              </a:rPr>
              <a:t>Chris Kennedy, Beth Levin, Susan Rothstein, i.a.)</a:t>
            </a:r>
            <a:endParaRPr kumimoji="0" lang="de-DE" sz="2400" b="1" i="0" u="sng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  <a:sym typeface="WP MathA" panose="05010101010101010101" pitchFamily="2" charset="2"/>
            </a:endParaRPr>
          </a:p>
          <a:p>
            <a:pPr marL="342900" marR="0" lvl="0" indent="-342900" algn="l" defTabSz="914377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>
                <a:tab pos="457189" algn="l"/>
                <a:tab pos="747695" algn="l"/>
                <a:tab pos="1090586" algn="l"/>
              </a:tabLst>
              <a:defRPr/>
            </a:pP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Die Bedeutung von </a:t>
            </a: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trocken</a:t>
            </a: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/</a:t>
            </a: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nass</a:t>
            </a:r>
            <a:r>
              <a:rPr kumimoji="0" lang="de-DE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 ist Teil einer geordneten </a:t>
            </a:r>
            <a:r>
              <a:rPr kumimoji="0" lang="de-DE" sz="2400" b="1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WP MathA" panose="05010101010101010101" pitchFamily="2" charset="2"/>
              </a:rPr>
              <a:t>Skala.</a:t>
            </a:r>
          </a:p>
          <a:p>
            <a:pPr>
              <a:spcBef>
                <a:spcPts val="1200"/>
              </a:spcBef>
              <a:tabLst>
                <a:tab pos="455613" algn="l"/>
                <a:tab pos="746125" algn="l"/>
                <a:tab pos="1089025" algn="l"/>
                <a:tab pos="1484313" algn="l"/>
                <a:tab pos="2054225" algn="l"/>
              </a:tabLst>
            </a:pPr>
            <a:r>
              <a:rPr lang="de-DE"/>
              <a:t>(2)		a.	</a:t>
            </a:r>
            <a:r>
              <a:rPr lang="de-DE">
                <a:solidFill>
                  <a:srgbClr val="FF0000"/>
                </a:solidFill>
              </a:rPr>
              <a:t>trocken</a:t>
            </a:r>
            <a:r>
              <a:rPr lang="de-DE"/>
              <a:t>: 	-----------------------------------------------</a:t>
            </a:r>
            <a:r>
              <a:rPr lang="de-DE" b="1">
                <a:solidFill>
                  <a:srgbClr val="0070C0"/>
                </a:solidFill>
              </a:rPr>
              <a:t>]</a:t>
            </a:r>
          </a:p>
          <a:p>
            <a:pPr>
              <a:spcBef>
                <a:spcPts val="600"/>
              </a:spcBef>
              <a:tabLst>
                <a:tab pos="455613" algn="l"/>
                <a:tab pos="746125" algn="l"/>
                <a:tab pos="1089025" algn="l"/>
                <a:tab pos="1484313" algn="l"/>
                <a:tab pos="2054225" algn="l"/>
              </a:tabLst>
            </a:pPr>
            <a:r>
              <a:rPr lang="de-DE"/>
              <a:t>		b.	</a:t>
            </a:r>
            <a:r>
              <a:rPr lang="de-DE">
                <a:solidFill>
                  <a:srgbClr val="00B050"/>
                </a:solidFill>
              </a:rPr>
              <a:t>nass</a:t>
            </a:r>
            <a:r>
              <a:rPr lang="de-DE"/>
              <a:t>:		</a:t>
            </a:r>
            <a:r>
              <a:rPr lang="de-DE" b="1">
                <a:solidFill>
                  <a:srgbClr val="0070C0"/>
                </a:solidFill>
              </a:rPr>
              <a:t>[</a:t>
            </a:r>
            <a:r>
              <a:rPr lang="de-DE"/>
              <a:t>-----------------------------------------------</a:t>
            </a: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§"/>
              <a:tabLst>
                <a:tab pos="455613" algn="l"/>
                <a:tab pos="746125" algn="l"/>
                <a:tab pos="1089025" algn="l"/>
                <a:tab pos="1484313" algn="l"/>
                <a:tab pos="2054225" algn="l"/>
              </a:tabLst>
            </a:pPr>
            <a:r>
              <a:rPr lang="de-DE"/>
              <a:t>Nur d</a:t>
            </a:r>
            <a:r>
              <a:rPr lang="en-US"/>
              <a:t>ie Skala von </a:t>
            </a:r>
            <a:r>
              <a:rPr lang="de-DE">
                <a:solidFill>
                  <a:srgbClr val="FF0000"/>
                </a:solidFill>
              </a:rPr>
              <a:t>trocken </a:t>
            </a:r>
            <a:r>
              <a:rPr lang="en-US"/>
              <a:t>besitzt einen </a:t>
            </a:r>
            <a:r>
              <a:rPr lang="en-US" b="1" i="1"/>
              <a:t>oberen Endpunkt </a:t>
            </a:r>
            <a:r>
              <a:rPr lang="en-US"/>
              <a:t>(</a:t>
            </a:r>
            <a:r>
              <a:rPr lang="en-US" b="1" i="1"/>
              <a:t>Maximum</a:t>
            </a:r>
            <a:r>
              <a:rPr lang="en-US"/>
              <a:t>).</a:t>
            </a:r>
            <a:endParaRPr lang="en-US" sz="2300"/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DE"/>
              <a:t>Resultativprädikate modifizieren den </a:t>
            </a:r>
            <a:r>
              <a:rPr lang="de-DE" b="1" i="1"/>
              <a:t>oberen/maximalen Endpunkt</a:t>
            </a:r>
            <a:r>
              <a:rPr lang="de-DE"/>
              <a:t> einer Skala </a:t>
            </a:r>
            <a:r>
              <a:rPr lang="de-DE" sz="2000"/>
              <a:t>(für Erklärung s. Wechsler 2005, 2012; i.a.)</a:t>
            </a:r>
          </a:p>
          <a:p>
            <a:pPr>
              <a:spcBef>
                <a:spcPts val="1200"/>
              </a:spcBef>
            </a:pPr>
            <a:r>
              <a:rPr lang="de-DE"/>
              <a:t>	</a:t>
            </a:r>
            <a:r>
              <a:rPr lang="de-DE">
                <a:sym typeface="WP IconicSymbolsA" panose="05010101010101010101" pitchFamily="2" charset="2"/>
              </a:rPr>
              <a:t>		</a:t>
            </a:r>
            <a:r>
              <a:rPr lang="de-DE"/>
              <a:t>Resultative können daher nur </a:t>
            </a:r>
            <a:r>
              <a:rPr lang="de-DE">
                <a:solidFill>
                  <a:srgbClr val="FF0000"/>
                </a:solidFill>
              </a:rPr>
              <a:t>trocken</a:t>
            </a:r>
            <a:r>
              <a:rPr lang="de-DE"/>
              <a:t> modifizieren.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E66D51-FDD1-665A-0E8D-D931353C1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31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FEFD2-251F-8B9F-8AD2-E64C18FD2D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42 Zweitspracherwerb</a:t>
            </a:r>
          </a:p>
        </p:txBody>
      </p:sp>
    </p:spTree>
    <p:extLst>
      <p:ext uri="{BB962C8B-B14F-4D97-AF65-F5344CB8AC3E}">
        <p14:creationId xmlns:p14="http://schemas.microsoft.com/office/powerpoint/2010/main" val="37233110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33C7D-843E-48EE-5FFC-4146E4C1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4395"/>
            <a:ext cx="8229600" cy="672354"/>
          </a:xfrm>
        </p:spPr>
        <p:txBody>
          <a:bodyPr/>
          <a:lstStyle/>
          <a:p>
            <a:r>
              <a:rPr lang="en-US"/>
              <a:t>Der Resultativparameter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4DBA5-2CC4-C662-19D9-DC1057541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22672"/>
            <a:ext cx="8229600" cy="5236636"/>
          </a:xfrm>
        </p:spPr>
        <p:txBody>
          <a:bodyPr/>
          <a:lstStyle/>
          <a:p>
            <a:r>
              <a:rPr lang="en-US" b="1"/>
              <a:t>Resultativparameter</a:t>
            </a:r>
            <a:r>
              <a:rPr lang="en-US"/>
              <a:t> </a:t>
            </a:r>
            <a:r>
              <a:rPr lang="en-US" sz="1800"/>
              <a:t>(Snyder 1985; Beck und Snyder 2001a,b)</a:t>
            </a:r>
            <a:r>
              <a:rPr lang="en-US"/>
              <a:t>. Folgende Eigenschaften treten typologisch gemeinsam auf: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Resultativkonstruktionen</a:t>
            </a:r>
          </a:p>
          <a:p>
            <a:pPr>
              <a:spcBef>
                <a:spcPts val="600"/>
              </a:spcBef>
            </a:pPr>
            <a:r>
              <a:rPr lang="en-US"/>
              <a:t>(1)		a.	Peter hat den Tisch </a:t>
            </a:r>
            <a:r>
              <a:rPr lang="en-US">
                <a:solidFill>
                  <a:srgbClr val="FF0000"/>
                </a:solidFill>
              </a:rPr>
              <a:t>trocken </a:t>
            </a:r>
            <a:r>
              <a:rPr lang="en-US"/>
              <a:t>gewischt.</a:t>
            </a:r>
          </a:p>
          <a:p>
            <a:r>
              <a:rPr lang="en-US"/>
              <a:t>		b.	Maria hat das Eisen </a:t>
            </a:r>
            <a:r>
              <a:rPr lang="en-US">
                <a:solidFill>
                  <a:srgbClr val="FF0000"/>
                </a:solidFill>
              </a:rPr>
              <a:t>flach </a:t>
            </a:r>
            <a:r>
              <a:rPr lang="en-US"/>
              <a:t>geklopft.</a:t>
            </a: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/>
              <a:t>Verb-Partikelkonstruktionen</a:t>
            </a:r>
          </a:p>
          <a:p>
            <a:pPr>
              <a:spcBef>
                <a:spcPts val="600"/>
              </a:spcBef>
            </a:pPr>
            <a:r>
              <a:rPr lang="en-US"/>
              <a:t>(2)		a.	Wir haben die Tür </a:t>
            </a:r>
            <a:r>
              <a:rPr lang="en-US">
                <a:solidFill>
                  <a:srgbClr val="FF0000"/>
                </a:solidFill>
              </a:rPr>
              <a:t>auf/zu</a:t>
            </a:r>
            <a:r>
              <a:rPr lang="en-US"/>
              <a:t>gemacht.</a:t>
            </a:r>
          </a:p>
          <a:p>
            <a:r>
              <a:rPr lang="en-US"/>
              <a:t>		b.	Die Kinder haben einen Ball </a:t>
            </a:r>
            <a:r>
              <a:rPr lang="en-US">
                <a:solidFill>
                  <a:srgbClr val="FF0000"/>
                </a:solidFill>
              </a:rPr>
              <a:t>hoch</a:t>
            </a:r>
            <a:r>
              <a:rPr lang="en-US"/>
              <a:t>gehoben.</a:t>
            </a: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/>
              <a:t>Produktive Wurzelkomposita (</a:t>
            </a:r>
            <a:r>
              <a:rPr lang="en-US" i="1"/>
              <a:t>root compounds</a:t>
            </a:r>
            <a:r>
              <a:rPr lang="en-US"/>
              <a:t>)</a:t>
            </a:r>
          </a:p>
          <a:p>
            <a:pPr>
              <a:spcBef>
                <a:spcPts val="600"/>
              </a:spcBef>
            </a:pPr>
            <a:r>
              <a:rPr lang="en-US"/>
              <a:t>(3)		Treffpunkt, Spielort, Stahlseil, Radiofrequenz, Haustür, </a:t>
            </a:r>
          </a:p>
          <a:p>
            <a:pPr>
              <a:spcBef>
                <a:spcPts val="1200"/>
              </a:spcBef>
            </a:pPr>
            <a:r>
              <a:rPr lang="en-US" sz="2200" i="1"/>
              <a:t>	NB</a:t>
            </a:r>
            <a:r>
              <a:rPr lang="en-US" sz="2200"/>
              <a:t>: </a:t>
            </a:r>
            <a:r>
              <a:rPr lang="en-US" sz="2200" i="1"/>
              <a:t>treff</a:t>
            </a:r>
            <a:r>
              <a:rPr lang="en-US" sz="2200"/>
              <a:t> und </a:t>
            </a:r>
            <a:r>
              <a:rPr lang="en-US" sz="2200" i="1"/>
              <a:t>spiel</a:t>
            </a:r>
            <a:r>
              <a:rPr lang="en-US" sz="2200"/>
              <a:t> sind Wurzeln, also Morpheme, die nicht isoliert 	vorkommen können (*</a:t>
            </a:r>
            <a:r>
              <a:rPr lang="en-US" sz="2200" i="1"/>
              <a:t>treff</a:t>
            </a:r>
            <a:r>
              <a:rPr lang="en-US" sz="2200"/>
              <a:t>)!</a:t>
            </a:r>
            <a:endParaRPr lang="de-DE" sz="220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4FA50-417D-E941-C78A-E08FA7ADD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32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706C5-2EFC-6E7F-F720-829C08760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42 Zweitspracherwerb</a:t>
            </a:r>
          </a:p>
        </p:txBody>
      </p:sp>
    </p:spTree>
    <p:extLst>
      <p:ext uri="{BB962C8B-B14F-4D97-AF65-F5344CB8AC3E}">
        <p14:creationId xmlns:p14="http://schemas.microsoft.com/office/powerpoint/2010/main" val="34116656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33C7D-843E-48EE-5FFC-4146E4C17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04395"/>
            <a:ext cx="8229600" cy="672354"/>
          </a:xfrm>
        </p:spPr>
        <p:txBody>
          <a:bodyPr/>
          <a:lstStyle/>
          <a:p>
            <a:r>
              <a:rPr lang="en-US"/>
              <a:t>Der Resultativparameter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4DBA5-2CC4-C662-19D9-DC1057541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22672"/>
            <a:ext cx="8229600" cy="5236636"/>
          </a:xfrm>
        </p:spPr>
        <p:txBody>
          <a:bodyPr/>
          <a:lstStyle/>
          <a:p>
            <a:r>
              <a:rPr lang="en-US" b="1"/>
              <a:t>Resultativparameter</a:t>
            </a:r>
            <a:r>
              <a:rPr lang="en-US"/>
              <a:t> </a:t>
            </a:r>
            <a:r>
              <a:rPr lang="en-US" sz="1800"/>
              <a:t>(Snyder 1985; Beck und Snyder 2001a,b)</a:t>
            </a:r>
            <a:r>
              <a:rPr lang="en-US"/>
              <a:t>. Folgende Eigenschaften treten typologisch gemeinsam auf: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/>
              <a:t>Aspektuelle Veränderung durch </a:t>
            </a:r>
            <a:r>
              <a:rPr lang="en-US" i="1"/>
              <a:t>in</a:t>
            </a:r>
            <a:r>
              <a:rPr lang="en-US"/>
              <a:t>-PPs</a:t>
            </a:r>
            <a:endParaRPr lang="en-US" sz="2200"/>
          </a:p>
          <a:p>
            <a:r>
              <a:rPr lang="en-US"/>
              <a:t>(1) 		a.	Maria lief </a:t>
            </a:r>
            <a:r>
              <a:rPr lang="en-US" b="1" i="1"/>
              <a:t>stundenlang</a:t>
            </a:r>
            <a:r>
              <a:rPr lang="en-US"/>
              <a:t>.			(</a:t>
            </a:r>
            <a:r>
              <a:rPr lang="en-US">
                <a:solidFill>
                  <a:srgbClr val="00B050"/>
                </a:solidFill>
              </a:rPr>
              <a:t>atelisch</a:t>
            </a:r>
            <a:r>
              <a:rPr lang="en-US"/>
              <a:t>)</a:t>
            </a:r>
          </a:p>
          <a:p>
            <a:pPr>
              <a:spcBef>
                <a:spcPts val="0"/>
              </a:spcBef>
            </a:pPr>
            <a:r>
              <a:rPr lang="en-US"/>
              <a:t>		b.	Maria lief </a:t>
            </a:r>
            <a:r>
              <a:rPr lang="en-US" b="1" i="1"/>
              <a:t>in einer Stunde </a:t>
            </a:r>
            <a:r>
              <a:rPr lang="en-US"/>
              <a:t>in den Wald. 	(</a:t>
            </a:r>
            <a:r>
              <a:rPr lang="en-US">
                <a:solidFill>
                  <a:srgbClr val="FF0000"/>
                </a:solidFill>
              </a:rPr>
              <a:t>telisch</a:t>
            </a:r>
            <a:r>
              <a:rPr lang="en-US"/>
              <a:t>)</a:t>
            </a: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/>
              <a:t>Doppelobjektskonstruktionen mit </a:t>
            </a:r>
            <a:r>
              <a:rPr lang="en-US">
                <a:solidFill>
                  <a:srgbClr val="FF0000"/>
                </a:solidFill>
              </a:rPr>
              <a:t>Dativ</a:t>
            </a:r>
            <a:r>
              <a:rPr lang="en-US"/>
              <a:t> </a:t>
            </a:r>
          </a:p>
          <a:p>
            <a:pPr>
              <a:spcBef>
                <a:spcPts val="1200"/>
              </a:spcBef>
            </a:pPr>
            <a:r>
              <a:rPr lang="en-US"/>
              <a:t>(2)		a.	Maria schickte </a:t>
            </a:r>
            <a:r>
              <a:rPr lang="en-US">
                <a:solidFill>
                  <a:srgbClr val="FF0000"/>
                </a:solidFill>
              </a:rPr>
              <a:t>ihm </a:t>
            </a:r>
            <a:r>
              <a:rPr lang="en-US"/>
              <a:t>ein Buch.</a:t>
            </a:r>
          </a:p>
          <a:p>
            <a:r>
              <a:rPr lang="en-US"/>
              <a:t>		b.	Maria schickte das Buch an ihn.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en-US" i="1"/>
              <a:t>Präposition stranding </a:t>
            </a:r>
            <a:r>
              <a:rPr lang="en-US"/>
              <a:t>(nur im Norddeutschen)</a:t>
            </a:r>
          </a:p>
          <a:p>
            <a:pPr>
              <a:spcBef>
                <a:spcPts val="1200"/>
              </a:spcBef>
            </a:pPr>
            <a:r>
              <a:rPr lang="en-US"/>
              <a:t>(3)		a.	Da habe ich noch nichts </a:t>
            </a:r>
            <a:r>
              <a:rPr lang="en-US">
                <a:solidFill>
                  <a:srgbClr val="FF0000"/>
                </a:solidFill>
              </a:rPr>
              <a:t>von</a:t>
            </a:r>
            <a:r>
              <a:rPr lang="en-US"/>
              <a:t> gehört.</a:t>
            </a:r>
          </a:p>
          <a:p>
            <a:r>
              <a:rPr lang="en-US"/>
              <a:t>		b.	Die Kinder haben einen Ball </a:t>
            </a:r>
            <a:r>
              <a:rPr lang="en-US">
                <a:solidFill>
                  <a:srgbClr val="FF0000"/>
                </a:solidFill>
              </a:rPr>
              <a:t>hoch</a:t>
            </a:r>
            <a:r>
              <a:rPr lang="en-US"/>
              <a:t>gehoben.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94FA50-417D-E941-C78A-E08FA7ADD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33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706C5-2EFC-6E7F-F720-829C08760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42 Zweitspracherwerb</a:t>
            </a:r>
          </a:p>
        </p:txBody>
      </p:sp>
    </p:spTree>
    <p:extLst>
      <p:ext uri="{BB962C8B-B14F-4D97-AF65-F5344CB8AC3E}">
        <p14:creationId xmlns:p14="http://schemas.microsoft.com/office/powerpoint/2010/main" val="33944987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16BA5-FC72-E144-EE70-12A31D2C9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Der Resultativparameter: Typologie</a:t>
            </a:r>
            <a:endParaRPr lang="de-DE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C0C16BC-DA7B-0A4F-CE7E-A47B8321A4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4632" y="919314"/>
            <a:ext cx="7722956" cy="523716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6AACEB-419E-F174-F37E-003BA7F9AF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34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6668EC-4F7B-550D-EE0B-7B8264AA7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42 Zweitspracherwerb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DBF173-F99E-648A-E15C-76E2FEB3E00C}"/>
              </a:ext>
            </a:extLst>
          </p:cNvPr>
          <p:cNvSpPr txBox="1"/>
          <p:nvPr/>
        </p:nvSpPr>
        <p:spPr>
          <a:xfrm>
            <a:off x="5047094" y="6127649"/>
            <a:ext cx="34350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Beck und Snyder (2001: Tafel 1)</a:t>
            </a:r>
            <a:endParaRPr lang="de-DE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A8F8008-DFB8-9427-216D-1DB1C82EE3BF}"/>
              </a:ext>
            </a:extLst>
          </p:cNvPr>
          <p:cNvSpPr txBox="1"/>
          <p:nvPr/>
        </p:nvSpPr>
        <p:spPr>
          <a:xfrm>
            <a:off x="2286000" y="3246792"/>
            <a:ext cx="457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/>
              <a:t>Wurzelkomposita </a:t>
            </a:r>
            <a:endParaRPr lang="de-DE"/>
          </a:p>
        </p:txBody>
      </p:sp>
      <p:sp>
        <p:nvSpPr>
          <p:cNvPr id="9" name="Callout: Bent Line 8">
            <a:extLst>
              <a:ext uri="{FF2B5EF4-FFF2-40B4-BE49-F238E27FC236}">
                <a16:creationId xmlns:a16="http://schemas.microsoft.com/office/drawing/2014/main" id="{33156400-A085-6D69-92E4-405864F4D3D7}"/>
              </a:ext>
            </a:extLst>
          </p:cNvPr>
          <p:cNvSpPr/>
          <p:nvPr/>
        </p:nvSpPr>
        <p:spPr>
          <a:xfrm>
            <a:off x="5388535" y="1967001"/>
            <a:ext cx="1872130" cy="1037782"/>
          </a:xfrm>
          <a:prstGeom prst="borderCallout2">
            <a:avLst>
              <a:gd name="adj1" fmla="val 30705"/>
              <a:gd name="adj2" fmla="val 100971"/>
              <a:gd name="adj3" fmla="val 9240"/>
              <a:gd name="adj4" fmla="val 109948"/>
              <a:gd name="adj5" fmla="val -68957"/>
              <a:gd name="adj6" fmla="val 111866"/>
            </a:avLst>
          </a:prstGeom>
          <a:solidFill>
            <a:schemeClr val="bg1">
              <a:alpha val="89804"/>
            </a:schemeClr>
          </a:solidFill>
          <a:ln>
            <a:solidFill>
              <a:schemeClr val="tx1"/>
            </a:solidFill>
          </a:ln>
          <a:effectLst>
            <a:outerShdw blurRad="127000" dist="63500" dir="2700000" sx="101000" sy="101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r>
              <a:rPr lang="en-US" sz="200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Eine Art von </a:t>
            </a:r>
            <a:r>
              <a:rPr lang="en-US" sz="2000" b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Wurzel-kompositum</a:t>
            </a:r>
            <a:endParaRPr lang="de-DE" sz="2000" b="1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568287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9AE97-2BA2-402A-D973-27486FD36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Der Resultativparameter: Deutsch vs. Griechisch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CB82B-7602-D493-4253-47C377B34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8312"/>
            <a:ext cx="8229600" cy="5236636"/>
          </a:xfrm>
        </p:spPr>
        <p:txBody>
          <a:bodyPr/>
          <a:lstStyle/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139825" algn="l"/>
                <a:tab pos="1258888" algn="l"/>
              </a:tabLst>
            </a:pPr>
            <a:r>
              <a:rPr lang="en-US"/>
              <a:t>Resultative finden sich nur im Deutschen:</a:t>
            </a:r>
          </a:p>
          <a:p>
            <a:pPr>
              <a:spcBef>
                <a:spcPts val="600"/>
              </a:spcBef>
              <a:tabLst>
                <a:tab pos="747713" algn="l"/>
                <a:tab pos="1139825" algn="l"/>
                <a:tab pos="1258888" algn="l"/>
              </a:tabLst>
            </a:pPr>
            <a:r>
              <a:rPr lang="en-US"/>
              <a:t>(1)	a.		Sie hämmerte das Eisen flach.</a:t>
            </a:r>
          </a:p>
          <a:p>
            <a:pPr>
              <a:spcBef>
                <a:spcPts val="0"/>
              </a:spcBef>
              <a:tabLst>
                <a:tab pos="747713" algn="l"/>
                <a:tab pos="1139825" algn="l"/>
                <a:tab pos="1258888" algn="l"/>
              </a:tabLst>
            </a:pPr>
            <a:r>
              <a:rPr lang="en-US"/>
              <a:t>	b.	*</a:t>
            </a:r>
            <a:r>
              <a:rPr lang="el-GR"/>
              <a:t>Σφυριλάτισε το σίδερο επίπεδο</a:t>
            </a:r>
            <a:r>
              <a:rPr lang="en-US"/>
              <a:t>.</a:t>
            </a:r>
            <a:endParaRPr lang="el-GR"/>
          </a:p>
          <a:p>
            <a:pPr>
              <a:spcBef>
                <a:spcPts val="400"/>
              </a:spcBef>
              <a:tabLst>
                <a:tab pos="747713" algn="l"/>
                <a:tab pos="1139825" algn="l"/>
                <a:tab pos="1258888" algn="l"/>
              </a:tabLst>
            </a:pPr>
            <a:r>
              <a:rPr lang="en-US"/>
              <a:t>(2)	a.		Er fegte das Haus sauber.</a:t>
            </a:r>
          </a:p>
          <a:p>
            <a:pPr>
              <a:spcBef>
                <a:spcPts val="0"/>
              </a:spcBef>
              <a:tabLst>
                <a:tab pos="747713" algn="l"/>
                <a:tab pos="1139825" algn="l"/>
                <a:tab pos="1258888" algn="l"/>
              </a:tabLst>
            </a:pPr>
            <a:r>
              <a:rPr lang="en-US"/>
              <a:t>	b.	*</a:t>
            </a:r>
            <a:r>
              <a:rPr lang="el-GR"/>
              <a:t>Σκούπισε το σπίτι καθαρό</a:t>
            </a:r>
            <a:r>
              <a:rPr lang="en-US"/>
              <a:t>.</a:t>
            </a:r>
          </a:p>
          <a:p>
            <a:pPr>
              <a:spcBef>
                <a:spcPts val="400"/>
              </a:spcBef>
              <a:tabLst>
                <a:tab pos="747713" algn="l"/>
                <a:tab pos="1139825" algn="l"/>
                <a:tab pos="1258888" algn="l"/>
              </a:tabLst>
            </a:pPr>
            <a:r>
              <a:rPr lang="en-US"/>
              <a:t>(3)	</a:t>
            </a:r>
            <a:r>
              <a:rPr lang="el-GR"/>
              <a:t> Εβαψε την πόρτα κόκκινη</a:t>
            </a:r>
            <a:r>
              <a:rPr lang="en-US"/>
              <a:t>.</a:t>
            </a:r>
            <a:r>
              <a:rPr lang="el-GR"/>
              <a:t>		(</a:t>
            </a:r>
            <a:r>
              <a:rPr lang="en-US" u="sng"/>
              <a:t>Ausnahme</a:t>
            </a:r>
            <a:r>
              <a:rPr lang="en-US"/>
              <a:t>!)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139825" algn="l"/>
                <a:tab pos="1258888" algn="l"/>
              </a:tabLst>
            </a:pPr>
            <a:r>
              <a:rPr lang="en-US"/>
              <a:t>Aspektuelle Veränderung durch </a:t>
            </a:r>
            <a:r>
              <a:rPr lang="en-US" i="1"/>
              <a:t>in</a:t>
            </a:r>
            <a:r>
              <a:rPr lang="en-US"/>
              <a:t>-PPs nur im Deutschen:</a:t>
            </a:r>
            <a:endParaRPr lang="el-GR"/>
          </a:p>
          <a:p>
            <a:pPr>
              <a:spcBef>
                <a:spcPts val="600"/>
              </a:spcBef>
              <a:tabLst>
                <a:tab pos="747713" algn="l"/>
                <a:tab pos="1139825" algn="l"/>
                <a:tab pos="1258888" algn="l"/>
              </a:tabLst>
            </a:pPr>
            <a:r>
              <a:rPr lang="en-US"/>
              <a:t>(4) 	a.		Sie lief in den Wald.	( Sie lief </a:t>
            </a:r>
            <a:r>
              <a:rPr lang="en-US" i="1"/>
              <a:t>zum</a:t>
            </a:r>
            <a:r>
              <a:rPr lang="en-US"/>
              <a:t> Wald)</a:t>
            </a:r>
          </a:p>
          <a:p>
            <a:pPr>
              <a:spcBef>
                <a:spcPts val="0"/>
              </a:spcBef>
              <a:tabLst>
                <a:tab pos="747713" algn="l"/>
                <a:tab pos="1139825" algn="l"/>
                <a:tab pos="1258888" algn="l"/>
              </a:tabLst>
            </a:pPr>
            <a:r>
              <a:rPr lang="en-US"/>
              <a:t>	b.		</a:t>
            </a:r>
            <a:r>
              <a:rPr lang="el-GR"/>
              <a:t>Περπάτησε στο δάσος</a:t>
            </a:r>
            <a:r>
              <a:rPr lang="en-US"/>
              <a:t>.	(</a:t>
            </a:r>
            <a:r>
              <a:rPr lang="en-US" b="1" u="sng"/>
              <a:t>nur</a:t>
            </a:r>
            <a:r>
              <a:rPr lang="en-US"/>
              <a:t>: Sie spazierte </a:t>
            </a:r>
            <a:r>
              <a:rPr lang="en-US" b="1" i="1"/>
              <a:t>im</a:t>
            </a:r>
            <a:r>
              <a:rPr lang="en-US"/>
              <a:t> Wald)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  <a:tabLst>
                <a:tab pos="747713" algn="l"/>
                <a:tab pos="1139825" algn="l"/>
                <a:tab pos="1258888" algn="l"/>
              </a:tabLst>
            </a:pPr>
            <a:r>
              <a:rPr lang="en-US"/>
              <a:t>Verb-Partikelkonstruktionen gibt es nur im Deutschen:</a:t>
            </a:r>
            <a:endParaRPr lang="el-GR"/>
          </a:p>
          <a:p>
            <a:pPr>
              <a:spcBef>
                <a:spcPts val="1200"/>
              </a:spcBef>
              <a:tabLst>
                <a:tab pos="747713" algn="l"/>
                <a:tab pos="1139825" algn="l"/>
                <a:tab pos="1258888" algn="l"/>
              </a:tabLst>
            </a:pPr>
            <a:r>
              <a:rPr lang="en-US"/>
              <a:t>(5)	a.		hinlegen, niederschreiben</a:t>
            </a:r>
            <a:r>
              <a:rPr lang="el-GR"/>
              <a:t>,</a:t>
            </a:r>
            <a:r>
              <a:rPr lang="en-US"/>
              <a:t> ausgehen, umwerfen,</a:t>
            </a:r>
            <a:br>
              <a:rPr lang="en-US"/>
            </a:br>
            <a:r>
              <a:rPr lang="en-US"/>
              <a:t>			einlagern,</a:t>
            </a:r>
            <a:r>
              <a:rPr lang="el-GR"/>
              <a:t> </a:t>
            </a:r>
            <a:r>
              <a:rPr lang="en-US"/>
              <a:t>anrufen, aufstellen, zusammenarbeiten,…</a:t>
            </a:r>
          </a:p>
          <a:p>
            <a:pPr>
              <a:spcBef>
                <a:spcPts val="0"/>
              </a:spcBef>
              <a:tabLst>
                <a:tab pos="747713" algn="l"/>
                <a:tab pos="1139825" algn="l"/>
                <a:tab pos="1258888" algn="l"/>
              </a:tabLst>
            </a:pPr>
            <a:r>
              <a:rPr lang="en-US"/>
              <a:t>	b.	</a:t>
            </a:r>
            <a:r>
              <a:rPr lang="el-GR"/>
              <a:t>*κάτωγράφω</a:t>
            </a:r>
            <a:r>
              <a:rPr lang="en-US"/>
              <a:t>, </a:t>
            </a:r>
            <a:r>
              <a:rPr lang="el-GR"/>
              <a:t>μαζίδουλεύω, ανοιχτοκρατάω,…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3F7C2C-2AA7-1EFA-9375-4C61E55B8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35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BC665C-1121-7289-2AE8-89BB8C771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42 Zweitspracherwerb</a:t>
            </a:r>
          </a:p>
        </p:txBody>
      </p:sp>
    </p:spTree>
    <p:extLst>
      <p:ext uri="{BB962C8B-B14F-4D97-AF65-F5344CB8AC3E}">
        <p14:creationId xmlns:p14="http://schemas.microsoft.com/office/powerpoint/2010/main" val="39285606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6955A0-3F42-F1D6-FC15-A6E1AA9C79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EEAB1-0416-F0C3-8B1F-71101602D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Adverbien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3546F-B7EF-ACE1-9FE9-5A3E23B83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404813">
              <a:spcBef>
                <a:spcPts val="1200"/>
              </a:spcBef>
            </a:pPr>
            <a:r>
              <a:rPr lang="de-AT">
                <a:latin typeface="+mj-lt"/>
              </a:rPr>
              <a:t>(1)		Maria läuft schnell	=	1	gdw</a:t>
            </a:r>
          </a:p>
          <a:p>
            <a:pPr defTabSz="404813">
              <a:spcBef>
                <a:spcPts val="400"/>
              </a:spcBef>
            </a:pPr>
            <a:r>
              <a:rPr lang="de-AT">
                <a:latin typeface="+mj-lt"/>
              </a:rPr>
              <a:t>		Maria  </a:t>
            </a:r>
            <a:r>
              <a:rPr lang="de-AT">
                <a:latin typeface="+mj-lt"/>
                <a:ea typeface="Segoe UI Symbol" panose="020B0502040204020203" pitchFamily="34" charset="0"/>
              </a:rPr>
              <a:t>∊ </a:t>
            </a:r>
            <a:r>
              <a:rPr lang="de-AT">
                <a:latin typeface="+mj-lt"/>
              </a:rPr>
              <a:t>{x|x ist schnell und x läuft}</a:t>
            </a:r>
          </a:p>
          <a:p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/>
              <a:t>Problem 1. </a:t>
            </a:r>
            <a:r>
              <a:rPr lang="en-US"/>
              <a:t>Falsche Bedeutung in einfachen Sätzen</a:t>
            </a:r>
          </a:p>
          <a:p>
            <a:pPr>
              <a:spcBef>
                <a:spcPts val="1200"/>
              </a:spcBef>
            </a:pPr>
            <a:r>
              <a:rPr lang="en-US"/>
              <a:t>(2)		Maria ist heute glücklich</a:t>
            </a:r>
          </a:p>
          <a:p>
            <a:pPr defTabSz="404813">
              <a:spcBef>
                <a:spcPts val="1200"/>
              </a:spcBef>
            </a:pPr>
            <a:r>
              <a:rPr lang="de-AT">
                <a:latin typeface="+mj-lt"/>
              </a:rPr>
              <a:t>(3)		Maria ist </a:t>
            </a:r>
            <a:r>
              <a:rPr lang="en-US"/>
              <a:t>heute glücklich </a:t>
            </a:r>
            <a:r>
              <a:rPr lang="de-AT">
                <a:latin typeface="+mj-lt"/>
              </a:rPr>
              <a:t>	=	1	gdw</a:t>
            </a:r>
          </a:p>
          <a:p>
            <a:pPr defTabSz="404813">
              <a:spcBef>
                <a:spcPts val="400"/>
              </a:spcBef>
            </a:pPr>
            <a:r>
              <a:rPr lang="de-AT">
                <a:latin typeface="+mj-lt"/>
              </a:rPr>
              <a:t>		a.	Maria  </a:t>
            </a:r>
            <a:r>
              <a:rPr lang="de-AT">
                <a:latin typeface="+mj-lt"/>
                <a:ea typeface="Segoe UI Symbol" panose="020B0502040204020203" pitchFamily="34" charset="0"/>
              </a:rPr>
              <a:t>∊ </a:t>
            </a:r>
            <a:r>
              <a:rPr lang="de-AT">
                <a:latin typeface="+mj-lt"/>
              </a:rPr>
              <a:t>{x|x ist heute} und </a:t>
            </a:r>
          </a:p>
          <a:p>
            <a:pPr defTabSz="404813">
              <a:spcBef>
                <a:spcPts val="400"/>
              </a:spcBef>
            </a:pPr>
            <a:r>
              <a:rPr lang="de-AT">
                <a:latin typeface="+mj-lt"/>
              </a:rPr>
              <a:t>		b.	Maria  </a:t>
            </a:r>
            <a:r>
              <a:rPr lang="de-AT">
                <a:latin typeface="+mj-lt"/>
                <a:ea typeface="Segoe UI Symbol" panose="020B0502040204020203" pitchFamily="34" charset="0"/>
              </a:rPr>
              <a:t>∊ </a:t>
            </a:r>
            <a:r>
              <a:rPr lang="de-AT">
                <a:latin typeface="+mj-lt"/>
              </a:rPr>
              <a:t>{x|x ist </a:t>
            </a:r>
            <a:r>
              <a:rPr lang="en-US"/>
              <a:t>glücklich</a:t>
            </a:r>
            <a:r>
              <a:rPr lang="de-AT">
                <a:latin typeface="+mj-lt"/>
              </a:rPr>
              <a:t>}</a:t>
            </a:r>
          </a:p>
          <a:p>
            <a:pPr marL="342900" indent="-342900" defTabSz="404813">
              <a:spcBef>
                <a:spcPts val="2000"/>
              </a:spcBef>
              <a:buFont typeface="Wingdings" panose="05000000000000000000" pitchFamily="2" charset="2"/>
              <a:buChar char="§"/>
            </a:pPr>
            <a:r>
              <a:rPr lang="de-AT">
                <a:latin typeface="+mj-lt"/>
              </a:rPr>
              <a:t>(3)a ist dann wahr, wenn Maria ein Element der </a:t>
            </a:r>
            <a:r>
              <a:rPr lang="de-AT" b="1">
                <a:latin typeface="+mj-lt"/>
              </a:rPr>
              <a:t>heutigen Individuen </a:t>
            </a:r>
            <a:r>
              <a:rPr lang="de-AT">
                <a:latin typeface="+mj-lt"/>
              </a:rPr>
              <a:t>ist.</a:t>
            </a:r>
          </a:p>
          <a:p>
            <a:pPr marL="342900" indent="-342900" defTabSz="4048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>
                <a:latin typeface="+mj-lt"/>
              </a:rPr>
              <a:t>Doch dies macht wenig Sinn: </a:t>
            </a:r>
          </a:p>
          <a:p>
            <a:pPr defTabSz="404813">
              <a:spcBef>
                <a:spcPts val="1200"/>
              </a:spcBef>
            </a:pPr>
            <a:r>
              <a:rPr lang="de-AT">
                <a:latin typeface="+mj-lt"/>
              </a:rPr>
              <a:t>(4)		#Maria ist heute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721B0F-9D48-494B-6E8B-BEAD604FF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F81CFB-792B-3181-0E6F-A171A8DE8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8918006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FFE53E-7EED-B321-9D8C-C5F75BF34A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887F0-98EE-C17D-9579-7DEAA427F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Adverbien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650BC-7467-B771-254C-A2A72A014D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defTabSz="404813">
              <a:spcBef>
                <a:spcPts val="1200"/>
              </a:spcBef>
            </a:pPr>
            <a:r>
              <a:rPr lang="de-AT">
                <a:latin typeface="+mj-lt"/>
              </a:rPr>
              <a:t>(1)		Maria läuft schnell	=	1	gdw</a:t>
            </a:r>
          </a:p>
          <a:p>
            <a:pPr defTabSz="404813">
              <a:spcBef>
                <a:spcPts val="400"/>
              </a:spcBef>
            </a:pPr>
            <a:r>
              <a:rPr lang="de-AT">
                <a:latin typeface="+mj-lt"/>
              </a:rPr>
              <a:t>		Maria  </a:t>
            </a:r>
            <a:r>
              <a:rPr lang="de-AT">
                <a:latin typeface="+mj-lt"/>
                <a:ea typeface="Segoe UI Symbol" panose="020B0502040204020203" pitchFamily="34" charset="0"/>
              </a:rPr>
              <a:t>∊ </a:t>
            </a:r>
            <a:r>
              <a:rPr lang="de-AT">
                <a:latin typeface="+mj-lt"/>
              </a:rPr>
              <a:t>{x|x ist schnell und x läuft}</a:t>
            </a:r>
          </a:p>
          <a:p>
            <a:endParaRPr lang="en-US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b="1"/>
              <a:t>Problem 2. </a:t>
            </a:r>
            <a:r>
              <a:rPr lang="en-US"/>
              <a:t>Falsche Schlussfolgerungen:</a:t>
            </a:r>
          </a:p>
          <a:p>
            <a:pPr>
              <a:spcBef>
                <a:spcPts val="1200"/>
              </a:spcBef>
            </a:pPr>
            <a:r>
              <a:rPr lang="en-US"/>
              <a:t>(2)		Maria läuft schnell und fährt langsam</a:t>
            </a:r>
          </a:p>
          <a:p>
            <a:pPr defTabSz="404813">
              <a:spcBef>
                <a:spcPts val="1200"/>
              </a:spcBef>
            </a:pPr>
            <a:r>
              <a:rPr lang="de-AT">
                <a:latin typeface="+mj-lt"/>
              </a:rPr>
              <a:t>(3)		Maria läuft schnell</a:t>
            </a:r>
            <a:r>
              <a:rPr lang="en-US"/>
              <a:t> und fährt langsam</a:t>
            </a:r>
            <a:r>
              <a:rPr lang="de-AT">
                <a:latin typeface="+mj-lt"/>
              </a:rPr>
              <a:t>	=	1	gdw</a:t>
            </a:r>
          </a:p>
          <a:p>
            <a:pPr defTabSz="404813">
              <a:spcBef>
                <a:spcPts val="400"/>
              </a:spcBef>
            </a:pPr>
            <a:r>
              <a:rPr lang="de-AT">
                <a:latin typeface="+mj-lt"/>
              </a:rPr>
              <a:t>		a.	Maria  </a:t>
            </a:r>
            <a:r>
              <a:rPr lang="de-AT">
                <a:latin typeface="+mj-lt"/>
                <a:ea typeface="Segoe UI Symbol" panose="020B0502040204020203" pitchFamily="34" charset="0"/>
              </a:rPr>
              <a:t>∊ </a:t>
            </a:r>
            <a:r>
              <a:rPr lang="de-AT">
                <a:latin typeface="+mj-lt"/>
              </a:rPr>
              <a:t>{x|x ist schnell und x läuft} und </a:t>
            </a:r>
          </a:p>
          <a:p>
            <a:pPr defTabSz="404813">
              <a:spcBef>
                <a:spcPts val="400"/>
              </a:spcBef>
            </a:pPr>
            <a:r>
              <a:rPr lang="de-AT">
                <a:latin typeface="+mj-lt"/>
              </a:rPr>
              <a:t>			Maria  </a:t>
            </a:r>
            <a:r>
              <a:rPr lang="de-AT">
                <a:latin typeface="+mj-lt"/>
                <a:ea typeface="Segoe UI Symbol" panose="020B0502040204020203" pitchFamily="34" charset="0"/>
              </a:rPr>
              <a:t>∊ </a:t>
            </a:r>
            <a:r>
              <a:rPr lang="de-AT">
                <a:latin typeface="+mj-lt"/>
              </a:rPr>
              <a:t>{x|x fährt und x ist langsam}		gdw</a:t>
            </a:r>
          </a:p>
          <a:p>
            <a:pPr defTabSz="404813">
              <a:spcBef>
                <a:spcPts val="400"/>
              </a:spcBef>
            </a:pPr>
            <a:r>
              <a:rPr lang="de-AT">
                <a:latin typeface="+mj-lt"/>
              </a:rPr>
              <a:t>		b.	Maria  </a:t>
            </a:r>
            <a:r>
              <a:rPr lang="de-AT">
                <a:latin typeface="+mj-lt"/>
                <a:ea typeface="Segoe UI Symbol" panose="020B0502040204020203" pitchFamily="34" charset="0"/>
              </a:rPr>
              <a:t>∊ </a:t>
            </a:r>
            <a:r>
              <a:rPr lang="de-AT">
                <a:latin typeface="+mj-lt"/>
              </a:rPr>
              <a:t>{x|x ist schnell und x läuft und </a:t>
            </a:r>
            <a:br>
              <a:rPr lang="de-AT">
                <a:latin typeface="+mj-lt"/>
              </a:rPr>
            </a:br>
            <a:r>
              <a:rPr lang="de-AT">
                <a:latin typeface="+mj-lt"/>
              </a:rPr>
              <a:t>						x fährt und x ist langsam}</a:t>
            </a:r>
          </a:p>
          <a:p>
            <a:pPr marL="342900" indent="-342900" defTabSz="4048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>
                <a:latin typeface="+mj-lt"/>
              </a:rPr>
              <a:t>Aus (3)b folgt: Maria ist gleichzeitig schnell und langsam</a:t>
            </a:r>
          </a:p>
          <a:p>
            <a:pPr marL="342900" indent="-342900" defTabSz="404813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>
                <a:latin typeface="+mj-lt"/>
              </a:rPr>
              <a:t>Dies ist jedoch ein Widerspruch!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39D098-C26C-E527-887D-F06F1652E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CC155C-82AC-FB63-F22F-DFC57AF08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89069916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E47188-AE22-0333-3F4B-B5A35FF8B7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958D97D-D756-5E70-2C8C-780B5110C2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73" r="5767"/>
          <a:stretch/>
        </p:blipFill>
        <p:spPr>
          <a:xfrm>
            <a:off x="6629400" y="4016101"/>
            <a:ext cx="1987196" cy="24608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2165576-C254-90FF-043E-F23B95491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Ereignisse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7CBFF9-9629-1F11-E8A2-16A865E02A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57800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AT" b="0" i="0" u="none" strike="noStrike" baseline="0"/>
              <a:t>Bisher arbeiteten wir mit drei atomaren Bestandteilen der Bedeutungen: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de-AT" sz="2400" b="0" i="0" u="none" strike="noStrike" baseline="0"/>
              <a:t>Individuen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de-AT" sz="2400" b="0" i="0" u="none" strike="noStrike" baseline="0"/>
              <a:t>Wahrheitswerte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de-AT" sz="2400" b="0" i="0" u="none" strike="noStrike" baseline="0"/>
              <a:t>Situationen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/>
              <a:t>Eine vierte grundlegende ontologische Einheit: </a:t>
            </a:r>
            <a:r>
              <a:rPr lang="de-AT" b="1"/>
              <a:t>Ereignisse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de-AT" b="1"/>
              <a:t>Ereignissemantik</a:t>
            </a:r>
            <a:r>
              <a:rPr lang="de-AT"/>
              <a:t> wurde begründet von zwei amerikanischen Philosophen: Donald Davidson (1917 – 2003):</a:t>
            </a:r>
          </a:p>
          <a:p>
            <a:pPr>
              <a:spcBef>
                <a:spcPts val="1200"/>
              </a:spcBef>
            </a:pPr>
            <a:r>
              <a:rPr lang="de-AT" b="1" i="0" u="none" strike="noStrike" baseline="0"/>
              <a:t>					</a:t>
            </a:r>
          </a:p>
          <a:p>
            <a:pPr>
              <a:spcBef>
                <a:spcPts val="1200"/>
              </a:spcBef>
            </a:pPr>
            <a:endParaRPr lang="de-AT" b="1"/>
          </a:p>
          <a:p>
            <a:pPr>
              <a:spcBef>
                <a:spcPts val="1200"/>
              </a:spcBef>
            </a:pPr>
            <a:r>
              <a:rPr lang="de-AT" b="1" i="0" u="none" strike="noStrike" baseline="0"/>
              <a:t>			      </a:t>
            </a:r>
            <a:r>
              <a:rPr lang="de-AT" i="0" u="none" strike="noStrike" baseline="0"/>
              <a:t>und (in weiterer Folge)</a:t>
            </a:r>
          </a:p>
          <a:p>
            <a:pPr>
              <a:spcBef>
                <a:spcPts val="0"/>
              </a:spcBef>
            </a:pPr>
            <a:r>
              <a:rPr lang="de-AT" b="1"/>
              <a:t>			      </a:t>
            </a:r>
            <a:r>
              <a:rPr lang="de-AT" i="0" u="none" strike="noStrike" baseline="0"/>
              <a:t>Terry Parsons </a:t>
            </a:r>
            <a:r>
              <a:rPr lang="de-AT" b="0" i="0" u="none" strike="noStrike" baseline="0"/>
              <a:t>(1939 – 2022)	</a:t>
            </a:r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0470D90-A10F-7803-31E0-0E69D462F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03775E-9893-3475-F5F8-952039B29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6</a:t>
            </a:fld>
            <a:endParaRPr lang="de-DE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48D52D-E174-7976-C7CF-4F2C6C70D4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595" y="4267200"/>
            <a:ext cx="1671205" cy="2260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94561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5636E-DB3A-C0A5-A92B-DE601A26B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Davidsonische Ereignissemantik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D3398B-8FCD-CD90-9585-CC74FBF66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Davidson (1967) 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400">
                <a:latin typeface="+mj-lt"/>
              </a:rPr>
              <a:t>Verben haben ein </a:t>
            </a:r>
            <a:r>
              <a:rPr lang="en-US" sz="2400">
                <a:solidFill>
                  <a:srgbClr val="FF0000"/>
                </a:solidFill>
                <a:latin typeface="+mj-lt"/>
              </a:rPr>
              <a:t>Ereignisargument</a:t>
            </a:r>
          </a:p>
          <a:p>
            <a:pPr marL="1085850" lvl="1" indent="-342900">
              <a:buFont typeface="Courier New" panose="02070309020205020404" pitchFamily="49" charset="0"/>
              <a:buChar char="o"/>
            </a:pPr>
            <a:r>
              <a:rPr lang="en-US" sz="2400">
                <a:latin typeface="+mj-lt"/>
              </a:rPr>
              <a:t>Sätze denotieren </a:t>
            </a:r>
            <a:r>
              <a:rPr lang="en-US" sz="2400">
                <a:solidFill>
                  <a:srgbClr val="00B050"/>
                </a:solidFill>
                <a:latin typeface="+mj-lt"/>
              </a:rPr>
              <a:t>existenziell abgebundene Ereignisse</a:t>
            </a:r>
            <a:r>
              <a:rPr lang="en-US" sz="2400">
                <a:latin typeface="+mj-lt"/>
              </a:rPr>
              <a:t>, nicht Mengen von Situationen.</a:t>
            </a:r>
          </a:p>
          <a:p>
            <a:pPr>
              <a:spcBef>
                <a:spcPts val="1200"/>
              </a:spcBef>
            </a:pPr>
            <a:r>
              <a:rPr lang="en-US">
                <a:latin typeface="+mj-lt"/>
              </a:rPr>
              <a:t>(1)		a.	Maria läuft</a:t>
            </a:r>
          </a:p>
          <a:p>
            <a:pPr>
              <a:spcBef>
                <a:spcPts val="600"/>
              </a:spcBef>
            </a:pPr>
            <a:r>
              <a:rPr lang="en-US">
                <a:latin typeface="+mj-lt"/>
              </a:rPr>
              <a:t>		b.	</a:t>
            </a:r>
            <a:r>
              <a:rPr lang="en-US">
                <a:solidFill>
                  <a:srgbClr val="00B050"/>
                </a:solidFill>
                <a:latin typeface="+mj-lt"/>
                <a:ea typeface="Segoe UI Symbol" panose="020B0502040204020203" pitchFamily="34" charset="0"/>
              </a:rPr>
              <a:t>∃e</a:t>
            </a:r>
            <a:r>
              <a:rPr lang="en-US">
                <a:latin typeface="+mj-lt"/>
                <a:ea typeface="Segoe UI Symbol" panose="020B0502040204020203" pitchFamily="34" charset="0"/>
              </a:rPr>
              <a:t>[laufen(m, </a:t>
            </a:r>
            <a:r>
              <a:rPr lang="en-US">
                <a:solidFill>
                  <a:srgbClr val="FF0000"/>
                </a:solidFill>
                <a:latin typeface="+mj-lt"/>
                <a:ea typeface="Segoe UI Symbol" panose="020B0502040204020203" pitchFamily="34" charset="0"/>
              </a:rPr>
              <a:t>e</a:t>
            </a:r>
            <a:r>
              <a:rPr lang="en-US">
                <a:latin typeface="+mj-lt"/>
                <a:ea typeface="Segoe UI Symbol" panose="020B0502040204020203" pitchFamily="34" charset="0"/>
              </a:rPr>
              <a:t>)]</a:t>
            </a:r>
          </a:p>
          <a:p>
            <a:pPr>
              <a:spcBef>
                <a:spcPts val="600"/>
              </a:spcBef>
            </a:pPr>
            <a:r>
              <a:rPr lang="en-US">
                <a:latin typeface="+mj-lt"/>
                <a:ea typeface="Segoe UI Symbol" panose="020B0502040204020203" pitchFamily="34" charset="0"/>
              </a:rPr>
              <a:t>		c.	“Es gibt ein Laufen-Ereignis e von Maria”</a:t>
            </a: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US">
              <a:latin typeface="+mj-lt"/>
              <a:ea typeface="Segoe UI Symbol" panose="020B0502040204020203" pitchFamily="34" charset="0"/>
            </a:endParaRPr>
          </a:p>
          <a:p>
            <a:pPr marL="34290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j-lt"/>
                <a:ea typeface="Segoe UI Symbol" panose="020B0502040204020203" pitchFamily="34" charset="0"/>
              </a:rPr>
              <a:t>‘∃’ ist der Existenzquantor.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j-lt"/>
                <a:ea typeface="Segoe UI Symbol" panose="020B0502040204020203" pitchFamily="34" charset="0"/>
              </a:rPr>
              <a:t>Lies “∃x” als “es gibt ein x”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>
                <a:latin typeface="+mj-lt"/>
                <a:ea typeface="Segoe UI Symbol" panose="020B0502040204020203" pitchFamily="34" charset="0"/>
              </a:rPr>
              <a:t>Man sagt auch: “∃ bindet die Variable e existeziell”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50D2FE-9721-9F22-0B90-3E574332D3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CCCF67-B44F-3F51-2FF0-1C3670AE5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936950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3CA672-D9B0-33BB-DAEC-21BC0E1CA3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5284-5F78-3039-C481-07426BA33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Neu-Davidsonische Ereignissemantik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6DB6B5-71AC-C62A-D659-78E1C99C3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>
                <a:latin typeface="+mj-lt"/>
              </a:rPr>
              <a:t>Casta</a:t>
            </a:r>
            <a:r>
              <a:rPr lang="en-US">
                <a:latin typeface="+mj-lt"/>
                <a:cs typeface="Calibri" panose="020F0502020204030204" pitchFamily="34" charset="0"/>
              </a:rPr>
              <a:t>ñ</a:t>
            </a:r>
            <a:r>
              <a:rPr lang="en-US">
                <a:latin typeface="+mj-lt"/>
              </a:rPr>
              <a:t>eda (1967), Parsons (1990)</a:t>
            </a:r>
          </a:p>
          <a:p>
            <a:pPr marL="108585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en-US" sz="2400">
                <a:latin typeface="+mj-lt"/>
              </a:rPr>
              <a:t>Verben denotieren </a:t>
            </a:r>
            <a:r>
              <a:rPr lang="en-US" sz="2400">
                <a:solidFill>
                  <a:srgbClr val="FF0000"/>
                </a:solidFill>
                <a:latin typeface="+mj-lt"/>
              </a:rPr>
              <a:t>Prädikate von Ereignissen</a:t>
            </a:r>
          </a:p>
          <a:p>
            <a:pPr marL="1085850" lvl="1" indent="-342900"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de-AT" sz="2400">
                <a:latin typeface="+mj-lt"/>
              </a:rPr>
              <a:t>Die Argumente werden durch </a:t>
            </a:r>
            <a:r>
              <a:rPr lang="de-AT" sz="2400">
                <a:solidFill>
                  <a:srgbClr val="00B050"/>
                </a:solidFill>
                <a:latin typeface="+mj-lt"/>
              </a:rPr>
              <a:t>Thematische Rollen </a:t>
            </a:r>
            <a:r>
              <a:rPr lang="de-AT" sz="2400">
                <a:latin typeface="+mj-lt"/>
              </a:rPr>
              <a:t>mit der Ereignisvariable verbunden</a:t>
            </a:r>
            <a:endParaRPr lang="en-US" sz="2400"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en-US">
                <a:latin typeface="+mj-lt"/>
              </a:rPr>
              <a:t>(1)		a.	Maria läuft</a:t>
            </a:r>
          </a:p>
          <a:p>
            <a:pPr>
              <a:spcBef>
                <a:spcPts val="600"/>
              </a:spcBef>
            </a:pPr>
            <a:r>
              <a:rPr lang="en-US">
                <a:latin typeface="+mj-lt"/>
              </a:rPr>
              <a:t>		b.	</a:t>
            </a:r>
            <a:r>
              <a:rPr lang="en-US">
                <a:latin typeface="+mj-lt"/>
                <a:ea typeface="Segoe UI Symbol" panose="020B0502040204020203" pitchFamily="34" charset="0"/>
              </a:rPr>
              <a:t>∃e[</a:t>
            </a:r>
            <a:r>
              <a:rPr lang="en-US">
                <a:solidFill>
                  <a:srgbClr val="FF0000"/>
                </a:solidFill>
                <a:latin typeface="+mj-lt"/>
                <a:ea typeface="Segoe UI Symbol" panose="020B0502040204020203" pitchFamily="34" charset="0"/>
              </a:rPr>
              <a:t>laufen(e)</a:t>
            </a:r>
            <a:r>
              <a:rPr lang="en-US">
                <a:latin typeface="+mj-lt"/>
                <a:ea typeface="Segoe UI Symbol" panose="020B0502040204020203" pitchFamily="34" charset="0"/>
              </a:rPr>
              <a:t> ∧ </a:t>
            </a:r>
            <a:r>
              <a:rPr lang="en-US">
                <a:solidFill>
                  <a:srgbClr val="00B050"/>
                </a:solidFill>
                <a:latin typeface="+mj-lt"/>
                <a:ea typeface="Segoe UI Symbol" panose="020B0502040204020203" pitchFamily="34" charset="0"/>
              </a:rPr>
              <a:t>AG</a:t>
            </a:r>
            <a:r>
              <a:rPr lang="en-US">
                <a:latin typeface="+mj-lt"/>
                <a:ea typeface="Segoe UI Symbol" panose="020B0502040204020203" pitchFamily="34" charset="0"/>
              </a:rPr>
              <a:t>(m, e)]</a:t>
            </a:r>
          </a:p>
          <a:p>
            <a:pPr>
              <a:spcBef>
                <a:spcPts val="600"/>
              </a:spcBef>
            </a:pPr>
            <a:r>
              <a:rPr lang="en-US">
                <a:latin typeface="+mj-lt"/>
                <a:ea typeface="Segoe UI Symbol" panose="020B0502040204020203" pitchFamily="34" charset="0"/>
              </a:rPr>
              <a:t>		c.	“Es gibt ein Laufen-Ereignis e und Maria ist das Agens 			von e”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>
                <a:latin typeface="+mj-lt"/>
              </a:rPr>
              <a:t>Einige thematische Rollen: Agens (AG), Thema (TH), Patiens (PAT), Experiencer (EXP), Lokation (LOK), Ursache (CAUSE), Richtung (DIR)</a:t>
            </a: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/>
              <a:t>Man nennt dieser Version </a:t>
            </a:r>
            <a:r>
              <a:rPr lang="en-US" b="1"/>
              <a:t>Neu-Davidsonische Ereignissemantik</a:t>
            </a:r>
            <a:endParaRPr lang="en-US" sz="2400" b="1">
              <a:latin typeface="+mj-lt"/>
            </a:endParaRPr>
          </a:p>
          <a:p>
            <a:pPr marL="342900" indent="-342900">
              <a:spcBef>
                <a:spcPts val="600"/>
              </a:spcBef>
              <a:buFont typeface="Wingdings" panose="05000000000000000000" pitchFamily="2" charset="2"/>
              <a:buChar char="§"/>
            </a:pPr>
            <a:endParaRPr lang="en-US" sz="2400">
              <a:latin typeface="+mj-lt"/>
            </a:endParaRPr>
          </a:p>
          <a:p>
            <a:pPr>
              <a:spcBef>
                <a:spcPts val="600"/>
              </a:spcBef>
            </a:pPr>
            <a:endParaRPr lang="en-US">
              <a:latin typeface="+mj-lt"/>
              <a:ea typeface="Segoe UI Symbol" panose="020B0502040204020203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D09FE0-9D32-AECE-8EB3-F2F0D2481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155D1E-3ADF-231F-B138-2E7DCFFB0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80617874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B11BF2-1791-50B3-4644-2A1DC1D3C2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F6898-001B-1F3F-5ABA-2AE366A278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Neu-Davidsonische Ereignissemantik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276FD-33EE-6C31-FF9C-08DBB8FBC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de-AT" sz="2600">
                <a:latin typeface="+mj-lt"/>
              </a:rPr>
              <a:t>Die Argumente werden durch </a:t>
            </a:r>
            <a:r>
              <a:rPr lang="de-AT" sz="2600">
                <a:solidFill>
                  <a:srgbClr val="00B050"/>
                </a:solidFill>
                <a:latin typeface="+mj-lt"/>
              </a:rPr>
              <a:t>Thematische Rollen </a:t>
            </a:r>
            <a:r>
              <a:rPr lang="de-AT" sz="2600">
                <a:latin typeface="+mj-lt"/>
              </a:rPr>
              <a:t>mit der Ereignisvariable verbunden</a:t>
            </a:r>
            <a:endParaRPr lang="en-US" sz="2600">
              <a:latin typeface="+mj-lt"/>
            </a:endParaRPr>
          </a:p>
          <a:p>
            <a:pPr>
              <a:spcBef>
                <a:spcPts val="1200"/>
              </a:spcBef>
            </a:pPr>
            <a:r>
              <a:rPr lang="en-US">
                <a:latin typeface="+mj-lt"/>
              </a:rPr>
              <a:t>(1)		a.	Maria gab Peter ein Buch</a:t>
            </a:r>
          </a:p>
          <a:p>
            <a:pPr>
              <a:spcBef>
                <a:spcPts val="600"/>
              </a:spcBef>
            </a:pPr>
            <a:r>
              <a:rPr lang="en-US">
                <a:latin typeface="+mj-lt"/>
              </a:rPr>
              <a:t>		b.	</a:t>
            </a:r>
            <a:r>
              <a:rPr lang="en-US">
                <a:latin typeface="+mj-lt"/>
                <a:ea typeface="Segoe UI Symbol" panose="020B0502040204020203" pitchFamily="34" charset="0"/>
              </a:rPr>
              <a:t>∃e[geben(e) ∧ AG(m, e) ∧ TH(buch, e) ∧ PAT(p, e)]</a:t>
            </a:r>
          </a:p>
          <a:p>
            <a:pPr>
              <a:spcBef>
                <a:spcPts val="600"/>
              </a:spcBef>
            </a:pPr>
            <a:r>
              <a:rPr lang="en-US">
                <a:latin typeface="+mj-lt"/>
                <a:ea typeface="Segoe UI Symbol" panose="020B0502040204020203" pitchFamily="34" charset="0"/>
              </a:rPr>
              <a:t>		c.	“Es gibt ein Geben-Ereignis e und Maria ist das Agens 			von e und Peter ist das Thema von e und das Buch ist 			das Thema von e”</a:t>
            </a:r>
          </a:p>
          <a:p>
            <a:pPr>
              <a:spcBef>
                <a:spcPts val="1200"/>
              </a:spcBef>
            </a:pPr>
            <a:r>
              <a:rPr lang="en-US" sz="2400" b="1">
                <a:latin typeface="+mj-lt"/>
              </a:rPr>
              <a:t>Übung.</a:t>
            </a:r>
            <a:r>
              <a:rPr lang="en-US" sz="2400">
                <a:latin typeface="+mj-lt"/>
              </a:rPr>
              <a:t> Was ist die Repräsentation der folgenden Beispiele?</a:t>
            </a:r>
          </a:p>
          <a:p>
            <a:pPr>
              <a:spcBef>
                <a:spcPts val="1200"/>
              </a:spcBef>
            </a:pPr>
            <a:r>
              <a:rPr lang="en-US">
                <a:latin typeface="+mj-lt"/>
              </a:rPr>
              <a:t>(2)		a.	Maria legt das Buch auf den Tisch</a:t>
            </a:r>
          </a:p>
          <a:p>
            <a:pPr>
              <a:spcBef>
                <a:spcPts val="600"/>
              </a:spcBef>
            </a:pPr>
            <a:r>
              <a:rPr lang="en-US">
                <a:latin typeface="+mj-lt"/>
              </a:rPr>
              <a:t>		b.	Peter wurde von Maria eingeladen</a:t>
            </a:r>
          </a:p>
          <a:p>
            <a:pPr>
              <a:spcBef>
                <a:spcPts val="600"/>
              </a:spcBef>
            </a:pPr>
            <a:r>
              <a:rPr lang="en-US">
                <a:latin typeface="+mj-lt"/>
              </a:rPr>
              <a:t>		c.	Dem Freund gefällt der Film</a:t>
            </a:r>
          </a:p>
          <a:p>
            <a:pPr>
              <a:spcBef>
                <a:spcPts val="600"/>
              </a:spcBef>
            </a:pPr>
            <a:endParaRPr lang="en-US" sz="2400">
              <a:latin typeface="+mj-lt"/>
            </a:endParaRPr>
          </a:p>
          <a:p>
            <a:pPr>
              <a:spcBef>
                <a:spcPts val="600"/>
              </a:spcBef>
            </a:pPr>
            <a:endParaRPr lang="en-US">
              <a:latin typeface="+mj-lt"/>
              <a:ea typeface="Segoe UI Symbol" panose="020B0502040204020203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EFC9FC-3CAD-F25A-B8A8-7460FDBF8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DGB 38 Semantik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EC9B0E-A235-3D6C-5AA0-F2E9A9A46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D5F90-EF1B-49B5-BE47-AEA5AB1301ED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180003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EB500">
            <a:alpha val="89804"/>
          </a:srgbClr>
        </a:solidFill>
        <a:ln>
          <a:solidFill>
            <a:schemeClr val="tx1"/>
          </a:solidFill>
        </a:ln>
        <a:effectLst>
          <a:outerShdw blurRad="127000" dist="63500" dir="2700000" sx="101000" sy="101000" algn="tl" rotWithShape="0">
            <a:prstClr val="black">
              <a:alpha val="40000"/>
            </a:prstClr>
          </a:outerShdw>
        </a:effectLst>
      </a:spPr>
      <a:bodyPr rtlCol="0" anchor="ctr">
        <a:spAutoFit/>
      </a:bodyPr>
      <a:lstStyle>
        <a:defPPr>
          <a:defRPr sz="2400" b="1" i="1" smtClean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240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4501</Words>
  <Application>Microsoft Office PowerPoint</Application>
  <PresentationFormat>On-screen Show (4:3)</PresentationFormat>
  <Paragraphs>465</Paragraphs>
  <Slides>35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5" baseType="lpstr">
      <vt:lpstr>Calibri</vt:lpstr>
      <vt:lpstr>Courier New</vt:lpstr>
      <vt:lpstr>Walbaum Text</vt:lpstr>
      <vt:lpstr>Wingdings</vt:lpstr>
      <vt:lpstr>WP IconicSymbolsA</vt:lpstr>
      <vt:lpstr>WP TypographicSymbols</vt:lpstr>
      <vt:lpstr>WP MathA</vt:lpstr>
      <vt:lpstr>Arial</vt:lpstr>
      <vt:lpstr>WP Greek Century</vt:lpstr>
      <vt:lpstr>Larissa-Design</vt:lpstr>
      <vt:lpstr>DGB 38 Semantik</vt:lpstr>
      <vt:lpstr>Adverbien</vt:lpstr>
      <vt:lpstr>Adverbien</vt:lpstr>
      <vt:lpstr>Adverbien</vt:lpstr>
      <vt:lpstr>Adverbien</vt:lpstr>
      <vt:lpstr>Ereignisse</vt:lpstr>
      <vt:lpstr>Davidsonische Ereignissemantik</vt:lpstr>
      <vt:lpstr>Neu-Davidsonische Ereignissemantik</vt:lpstr>
      <vt:lpstr>Neu-Davidsonische Ereignissemantik</vt:lpstr>
      <vt:lpstr>Ereignissemantik</vt:lpstr>
      <vt:lpstr>Ereignissemantik</vt:lpstr>
      <vt:lpstr>Anwendung</vt:lpstr>
      <vt:lpstr>Anwendung</vt:lpstr>
      <vt:lpstr>Anwendung</vt:lpstr>
      <vt:lpstr>Aspekt</vt:lpstr>
      <vt:lpstr>Aspekt</vt:lpstr>
      <vt:lpstr>Aspekt</vt:lpstr>
      <vt:lpstr>Aspekt</vt:lpstr>
      <vt:lpstr>Aktionsarten</vt:lpstr>
      <vt:lpstr>Ereignisse</vt:lpstr>
      <vt:lpstr>Aktionsarten</vt:lpstr>
      <vt:lpstr>Die Vendler-Klassen</vt:lpstr>
      <vt:lpstr>Die Vendler Klassen</vt:lpstr>
      <vt:lpstr>Aktionsarten im Englischen</vt:lpstr>
      <vt:lpstr>Telizität</vt:lpstr>
      <vt:lpstr>Telizität: Incremental theme Verben</vt:lpstr>
      <vt:lpstr>Resultative</vt:lpstr>
      <vt:lpstr>Resultative und Skalen</vt:lpstr>
      <vt:lpstr>Resultative und Skalen</vt:lpstr>
      <vt:lpstr>Resultative und Skalen</vt:lpstr>
      <vt:lpstr>Resultative und Skalen</vt:lpstr>
      <vt:lpstr>Der Resultativparameter</vt:lpstr>
      <vt:lpstr>Der Resultativparameter</vt:lpstr>
      <vt:lpstr>Der Resultativparameter: Typologie</vt:lpstr>
      <vt:lpstr>Der Resultativparameter: Deutsch vs. Griechisch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Winfried Lechner</dc:creator>
  <cp:lastModifiedBy>Winfried Lechner</cp:lastModifiedBy>
  <cp:revision>1832</cp:revision>
  <cp:lastPrinted>2020-03-25T13:15:55Z</cp:lastPrinted>
  <dcterms:created xsi:type="dcterms:W3CDTF">2019-06-22T15:52:53Z</dcterms:created>
  <dcterms:modified xsi:type="dcterms:W3CDTF">2025-01-23T08:15:25Z</dcterms:modified>
</cp:coreProperties>
</file>