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1" r:id="rId6"/>
    <p:sldId id="262" r:id="rId7"/>
    <p:sldId id="263" r:id="rId8"/>
    <p:sldId id="264" r:id="rId9"/>
    <p:sldId id="265"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30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7FAD134-F581-450D-9810-29E8F80F1F51}" type="datetimeFigureOut">
              <a:rPr lang="el-GR" smtClean="0"/>
              <a:t>14/1/2021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2112E7C-8F84-43C9-84A1-455D487872D7}" type="slidenum">
              <a:rPr lang="el-GR" smtClean="0"/>
              <a:t>‹#›</a:t>
            </a:fld>
            <a:endParaRPr lang="el-GR"/>
          </a:p>
        </p:txBody>
      </p:sp>
    </p:spTree>
    <p:extLst>
      <p:ext uri="{BB962C8B-B14F-4D97-AF65-F5344CB8AC3E}">
        <p14:creationId xmlns:p14="http://schemas.microsoft.com/office/powerpoint/2010/main" val="1869793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7FAD134-F581-450D-9810-29E8F80F1F51}" type="datetimeFigureOut">
              <a:rPr lang="el-GR" smtClean="0"/>
              <a:t>14/1/2021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2112E7C-8F84-43C9-84A1-455D487872D7}" type="slidenum">
              <a:rPr lang="el-GR" smtClean="0"/>
              <a:t>‹#›</a:t>
            </a:fld>
            <a:endParaRPr lang="el-GR"/>
          </a:p>
        </p:txBody>
      </p:sp>
    </p:spTree>
    <p:extLst>
      <p:ext uri="{BB962C8B-B14F-4D97-AF65-F5344CB8AC3E}">
        <p14:creationId xmlns:p14="http://schemas.microsoft.com/office/powerpoint/2010/main" val="3760005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7FAD134-F581-450D-9810-29E8F80F1F51}" type="datetimeFigureOut">
              <a:rPr lang="el-GR" smtClean="0"/>
              <a:t>14/1/2021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2112E7C-8F84-43C9-84A1-455D487872D7}" type="slidenum">
              <a:rPr lang="el-GR" smtClean="0"/>
              <a:t>‹#›</a:t>
            </a:fld>
            <a:endParaRPr lang="el-GR"/>
          </a:p>
        </p:txBody>
      </p:sp>
    </p:spTree>
    <p:extLst>
      <p:ext uri="{BB962C8B-B14F-4D97-AF65-F5344CB8AC3E}">
        <p14:creationId xmlns:p14="http://schemas.microsoft.com/office/powerpoint/2010/main" val="3278917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7FAD134-F581-450D-9810-29E8F80F1F51}" type="datetimeFigureOut">
              <a:rPr lang="el-GR" smtClean="0"/>
              <a:t>14/1/2021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2112E7C-8F84-43C9-84A1-455D487872D7}" type="slidenum">
              <a:rPr lang="el-GR" smtClean="0"/>
              <a:t>‹#›</a:t>
            </a:fld>
            <a:endParaRPr lang="el-GR"/>
          </a:p>
        </p:txBody>
      </p:sp>
    </p:spTree>
    <p:extLst>
      <p:ext uri="{BB962C8B-B14F-4D97-AF65-F5344CB8AC3E}">
        <p14:creationId xmlns:p14="http://schemas.microsoft.com/office/powerpoint/2010/main" val="192477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77FAD134-F581-450D-9810-29E8F80F1F51}" type="datetimeFigureOut">
              <a:rPr lang="el-GR" smtClean="0"/>
              <a:t>14/1/2021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2112E7C-8F84-43C9-84A1-455D487872D7}" type="slidenum">
              <a:rPr lang="el-GR" smtClean="0"/>
              <a:t>‹#›</a:t>
            </a:fld>
            <a:endParaRPr lang="el-GR"/>
          </a:p>
        </p:txBody>
      </p:sp>
    </p:spTree>
    <p:extLst>
      <p:ext uri="{BB962C8B-B14F-4D97-AF65-F5344CB8AC3E}">
        <p14:creationId xmlns:p14="http://schemas.microsoft.com/office/powerpoint/2010/main" val="1557593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77FAD134-F581-450D-9810-29E8F80F1F51}" type="datetimeFigureOut">
              <a:rPr lang="el-GR" smtClean="0"/>
              <a:t>14/1/2021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2112E7C-8F84-43C9-84A1-455D487872D7}" type="slidenum">
              <a:rPr lang="el-GR" smtClean="0"/>
              <a:t>‹#›</a:t>
            </a:fld>
            <a:endParaRPr lang="el-GR"/>
          </a:p>
        </p:txBody>
      </p:sp>
    </p:spTree>
    <p:extLst>
      <p:ext uri="{BB962C8B-B14F-4D97-AF65-F5344CB8AC3E}">
        <p14:creationId xmlns:p14="http://schemas.microsoft.com/office/powerpoint/2010/main" val="4226386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77FAD134-F581-450D-9810-29E8F80F1F51}" type="datetimeFigureOut">
              <a:rPr lang="el-GR" smtClean="0"/>
              <a:t>14/1/2021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2112E7C-8F84-43C9-84A1-455D487872D7}" type="slidenum">
              <a:rPr lang="el-GR" smtClean="0"/>
              <a:t>‹#›</a:t>
            </a:fld>
            <a:endParaRPr lang="el-GR"/>
          </a:p>
        </p:txBody>
      </p:sp>
    </p:spTree>
    <p:extLst>
      <p:ext uri="{BB962C8B-B14F-4D97-AF65-F5344CB8AC3E}">
        <p14:creationId xmlns:p14="http://schemas.microsoft.com/office/powerpoint/2010/main" val="1730316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77FAD134-F581-450D-9810-29E8F80F1F51}" type="datetimeFigureOut">
              <a:rPr lang="el-GR" smtClean="0"/>
              <a:t>14/1/2021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2112E7C-8F84-43C9-84A1-455D487872D7}" type="slidenum">
              <a:rPr lang="el-GR" smtClean="0"/>
              <a:t>‹#›</a:t>
            </a:fld>
            <a:endParaRPr lang="el-GR"/>
          </a:p>
        </p:txBody>
      </p:sp>
    </p:spTree>
    <p:extLst>
      <p:ext uri="{BB962C8B-B14F-4D97-AF65-F5344CB8AC3E}">
        <p14:creationId xmlns:p14="http://schemas.microsoft.com/office/powerpoint/2010/main" val="3543598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7FAD134-F581-450D-9810-29E8F80F1F51}" type="datetimeFigureOut">
              <a:rPr lang="el-GR" smtClean="0"/>
              <a:t>14/1/2021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2112E7C-8F84-43C9-84A1-455D487872D7}" type="slidenum">
              <a:rPr lang="el-GR" smtClean="0"/>
              <a:t>‹#›</a:t>
            </a:fld>
            <a:endParaRPr lang="el-GR"/>
          </a:p>
        </p:txBody>
      </p:sp>
    </p:spTree>
    <p:extLst>
      <p:ext uri="{BB962C8B-B14F-4D97-AF65-F5344CB8AC3E}">
        <p14:creationId xmlns:p14="http://schemas.microsoft.com/office/powerpoint/2010/main" val="801869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77FAD134-F581-450D-9810-29E8F80F1F51}" type="datetimeFigureOut">
              <a:rPr lang="el-GR" smtClean="0"/>
              <a:t>14/1/2021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2112E7C-8F84-43C9-84A1-455D487872D7}" type="slidenum">
              <a:rPr lang="el-GR" smtClean="0"/>
              <a:t>‹#›</a:t>
            </a:fld>
            <a:endParaRPr lang="el-GR"/>
          </a:p>
        </p:txBody>
      </p:sp>
    </p:spTree>
    <p:extLst>
      <p:ext uri="{BB962C8B-B14F-4D97-AF65-F5344CB8AC3E}">
        <p14:creationId xmlns:p14="http://schemas.microsoft.com/office/powerpoint/2010/main" val="1448683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77FAD134-F581-450D-9810-29E8F80F1F51}" type="datetimeFigureOut">
              <a:rPr lang="el-GR" smtClean="0"/>
              <a:t>14/1/2021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2112E7C-8F84-43C9-84A1-455D487872D7}" type="slidenum">
              <a:rPr lang="el-GR" smtClean="0"/>
              <a:t>‹#›</a:t>
            </a:fld>
            <a:endParaRPr lang="el-GR"/>
          </a:p>
        </p:txBody>
      </p:sp>
    </p:spTree>
    <p:extLst>
      <p:ext uri="{BB962C8B-B14F-4D97-AF65-F5344CB8AC3E}">
        <p14:creationId xmlns:p14="http://schemas.microsoft.com/office/powerpoint/2010/main" val="1223817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FAD134-F581-450D-9810-29E8F80F1F51}" type="datetimeFigureOut">
              <a:rPr lang="el-GR" smtClean="0"/>
              <a:t>14/1/2021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112E7C-8F84-43C9-84A1-455D487872D7}" type="slidenum">
              <a:rPr lang="el-GR" smtClean="0"/>
              <a:t>‹#›</a:t>
            </a:fld>
            <a:endParaRPr lang="el-GR"/>
          </a:p>
        </p:txBody>
      </p:sp>
    </p:spTree>
    <p:extLst>
      <p:ext uri="{BB962C8B-B14F-4D97-AF65-F5344CB8AC3E}">
        <p14:creationId xmlns:p14="http://schemas.microsoft.com/office/powerpoint/2010/main" val="3433341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ctrTitle"/>
          </p:nvPr>
        </p:nvSpPr>
        <p:spPr>
          <a:xfrm>
            <a:off x="609599" y="2178423"/>
            <a:ext cx="11116236" cy="2178425"/>
          </a:xfrm>
        </p:spPr>
        <p:txBody>
          <a:bodyPr>
            <a:normAutofit fontScale="90000"/>
          </a:bodyPr>
          <a:lstStyle/>
          <a:p>
            <a:pPr algn="l"/>
            <a:r>
              <a:rPr lang="de-DE" sz="4900" dirty="0" smtClean="0"/>
              <a:t/>
            </a:r>
            <a:br>
              <a:rPr lang="de-DE" sz="4900" dirty="0" smtClean="0"/>
            </a:br>
            <a:r>
              <a:rPr lang="de-DE" sz="4900" dirty="0" smtClean="0"/>
              <a:t>10</a:t>
            </a:r>
            <a:r>
              <a:rPr lang="en-US" sz="4900" dirty="0" smtClean="0"/>
              <a:t>. </a:t>
            </a:r>
            <a:r>
              <a:rPr lang="en-US" sz="4900" dirty="0" err="1" smtClean="0"/>
              <a:t>Vorlesungseinheit</a:t>
            </a:r>
            <a:r>
              <a:rPr lang="en-US" sz="4900" dirty="0" smtClean="0"/>
              <a:t/>
            </a:r>
            <a:br>
              <a:rPr lang="en-US" sz="4900" dirty="0" smtClean="0"/>
            </a:br>
            <a:r>
              <a:rPr lang="en-US" sz="4900" dirty="0" smtClean="0"/>
              <a:t/>
            </a:r>
            <a:br>
              <a:rPr lang="en-US" sz="4900" dirty="0" smtClean="0"/>
            </a:br>
            <a:r>
              <a:rPr lang="en-US" sz="2800" dirty="0" smtClean="0"/>
              <a:t/>
            </a:r>
            <a:br>
              <a:rPr lang="en-US" sz="2800" dirty="0" smtClean="0"/>
            </a:br>
            <a:r>
              <a:rPr lang="en-US" sz="2800" dirty="0" smtClean="0"/>
              <a:t>Teil 1</a:t>
            </a:r>
            <a:br>
              <a:rPr lang="en-US" sz="2800" dirty="0" smtClean="0"/>
            </a:br>
            <a:r>
              <a:rPr lang="en-US" sz="2800" dirty="0" err="1" smtClean="0"/>
              <a:t>Analyse</a:t>
            </a:r>
            <a:r>
              <a:rPr lang="en-US" sz="2800" dirty="0" smtClean="0"/>
              <a:t> von </a:t>
            </a:r>
            <a:r>
              <a:rPr lang="en-US" sz="2800" dirty="0" err="1" smtClean="0"/>
              <a:t>Unterrichtsszenarien</a:t>
            </a:r>
            <a:r>
              <a:rPr lang="en-US" sz="2800" dirty="0" smtClean="0"/>
              <a:t/>
            </a:r>
            <a:br>
              <a:rPr lang="en-US" sz="2800" dirty="0" smtClean="0"/>
            </a:br>
            <a:r>
              <a:rPr lang="en-US" sz="2800" dirty="0"/>
              <a:t/>
            </a:r>
            <a:br>
              <a:rPr lang="en-US" sz="2800" dirty="0"/>
            </a:br>
            <a:r>
              <a:rPr lang="en-US" sz="2800" dirty="0" smtClean="0"/>
              <a:t>Teil 2</a:t>
            </a:r>
            <a:br>
              <a:rPr lang="en-US" sz="2800" dirty="0" smtClean="0"/>
            </a:br>
            <a:r>
              <a:rPr lang="en-US" sz="2800" dirty="0" err="1" smtClean="0"/>
              <a:t>Innere</a:t>
            </a:r>
            <a:r>
              <a:rPr lang="en-US" sz="2800" dirty="0" smtClean="0"/>
              <a:t> </a:t>
            </a:r>
            <a:r>
              <a:rPr lang="en-US" sz="2800" dirty="0" err="1" smtClean="0"/>
              <a:t>Differenzierung</a:t>
            </a:r>
            <a:r>
              <a:rPr lang="en-US" sz="2800" dirty="0" smtClean="0"/>
              <a:t> </a:t>
            </a:r>
            <a:r>
              <a:rPr lang="en-US" sz="2800" dirty="0" err="1" smtClean="0"/>
              <a:t>im</a:t>
            </a:r>
            <a:r>
              <a:rPr lang="en-US" sz="2800" dirty="0" smtClean="0"/>
              <a:t> </a:t>
            </a:r>
            <a:r>
              <a:rPr lang="en-US" sz="2800" dirty="0" err="1" smtClean="0"/>
              <a:t>Fremdsprachenunterricht</a:t>
            </a:r>
            <a:r>
              <a:rPr lang="en-US" sz="2800" dirty="0" smtClean="0"/>
              <a:t/>
            </a:r>
            <a:br>
              <a:rPr lang="en-US" sz="2800" dirty="0" smtClean="0"/>
            </a:br>
            <a:endParaRPr lang="el-GR" sz="2200" dirty="0"/>
          </a:p>
        </p:txBody>
      </p:sp>
      <p:sp>
        <p:nvSpPr>
          <p:cNvPr id="6" name="Υπότιτλος 2"/>
          <p:cNvSpPr>
            <a:spLocks noGrp="1"/>
          </p:cNvSpPr>
          <p:nvPr>
            <p:ph type="subTitle" idx="1"/>
          </p:nvPr>
        </p:nvSpPr>
        <p:spPr>
          <a:xfrm>
            <a:off x="717176" y="5336708"/>
            <a:ext cx="9144000" cy="1413715"/>
          </a:xfrm>
        </p:spPr>
        <p:txBody>
          <a:bodyPr>
            <a:normAutofit/>
          </a:bodyPr>
          <a:lstStyle/>
          <a:p>
            <a:pPr algn="just">
              <a:spcBef>
                <a:spcPts val="600"/>
              </a:spcBef>
            </a:pPr>
            <a:r>
              <a:rPr lang="en-US" sz="1800" dirty="0" smtClean="0"/>
              <a:t>Universität </a:t>
            </a:r>
            <a:r>
              <a:rPr lang="en-US" sz="1800" dirty="0" err="1" smtClean="0"/>
              <a:t>Athen</a:t>
            </a:r>
            <a:endParaRPr lang="en-US" sz="1800" dirty="0" smtClean="0"/>
          </a:p>
          <a:p>
            <a:pPr algn="just">
              <a:spcBef>
                <a:spcPts val="600"/>
              </a:spcBef>
            </a:pPr>
            <a:r>
              <a:rPr lang="en-US" sz="1800" dirty="0" err="1" smtClean="0"/>
              <a:t>Fachbereich</a:t>
            </a:r>
            <a:r>
              <a:rPr lang="en-US" sz="1800" dirty="0" smtClean="0"/>
              <a:t> </a:t>
            </a:r>
            <a:r>
              <a:rPr lang="en-US" sz="1800" dirty="0" err="1" smtClean="0"/>
              <a:t>für</a:t>
            </a:r>
            <a:r>
              <a:rPr lang="en-US" sz="1800" dirty="0" smtClean="0"/>
              <a:t> Deutsche </a:t>
            </a:r>
            <a:r>
              <a:rPr lang="en-US" sz="1800" dirty="0" err="1" smtClean="0"/>
              <a:t>Sprache</a:t>
            </a:r>
            <a:r>
              <a:rPr lang="en-US" sz="1800" dirty="0" smtClean="0"/>
              <a:t> und </a:t>
            </a:r>
            <a:r>
              <a:rPr lang="en-US" sz="1800" dirty="0" err="1" smtClean="0"/>
              <a:t>Literatur</a:t>
            </a:r>
            <a:endParaRPr lang="en-US" sz="1800" dirty="0" smtClean="0"/>
          </a:p>
          <a:p>
            <a:pPr algn="just">
              <a:spcBef>
                <a:spcPts val="600"/>
              </a:spcBef>
            </a:pPr>
            <a:r>
              <a:rPr lang="en-US" sz="1800" dirty="0" smtClean="0"/>
              <a:t>Seminar: </a:t>
            </a:r>
            <a:r>
              <a:rPr lang="el-GR" sz="1800" dirty="0"/>
              <a:t>DGB47 Εκμάθηση Δεύτερης</a:t>
            </a:r>
            <a:r>
              <a:rPr lang="de-DE" sz="1800" dirty="0"/>
              <a:t> </a:t>
            </a:r>
            <a:r>
              <a:rPr lang="el-GR" sz="1800" dirty="0"/>
              <a:t>/ Ξένης </a:t>
            </a:r>
            <a:r>
              <a:rPr lang="el-GR" sz="1800" dirty="0" smtClean="0"/>
              <a:t>Γλώσσας</a:t>
            </a:r>
            <a:r>
              <a:rPr lang="en-US" sz="1800" dirty="0" smtClean="0"/>
              <a:t> </a:t>
            </a:r>
          </a:p>
          <a:p>
            <a:pPr algn="just">
              <a:spcBef>
                <a:spcPts val="600"/>
              </a:spcBef>
            </a:pPr>
            <a:endParaRPr lang="en-US" sz="1800" dirty="0" smtClean="0"/>
          </a:p>
        </p:txBody>
      </p:sp>
    </p:spTree>
    <p:extLst>
      <p:ext uri="{BB962C8B-B14F-4D97-AF65-F5344CB8AC3E}">
        <p14:creationId xmlns:p14="http://schemas.microsoft.com/office/powerpoint/2010/main" val="34024264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804769"/>
          </a:xfrm>
        </p:spPr>
        <p:txBody>
          <a:bodyPr/>
          <a:lstStyle/>
          <a:p>
            <a:r>
              <a:rPr lang="de-DE" dirty="0" smtClean="0"/>
              <a:t>Analyse von Unterrichtsszenarien</a:t>
            </a:r>
            <a:endParaRPr lang="el-GR" dirty="0"/>
          </a:p>
        </p:txBody>
      </p:sp>
      <p:sp>
        <p:nvSpPr>
          <p:cNvPr id="3" name="Θέση περιεχομένου 2"/>
          <p:cNvSpPr>
            <a:spLocks noGrp="1"/>
          </p:cNvSpPr>
          <p:nvPr>
            <p:ph idx="1"/>
          </p:nvPr>
        </p:nvSpPr>
        <p:spPr>
          <a:xfrm>
            <a:off x="838200" y="1304366"/>
            <a:ext cx="10515600" cy="4872598"/>
          </a:xfrm>
        </p:spPr>
        <p:txBody>
          <a:bodyPr>
            <a:normAutofit fontScale="70000" lnSpcReduction="20000"/>
          </a:bodyPr>
          <a:lstStyle/>
          <a:p>
            <a:pPr marL="268288" indent="-268288">
              <a:buAutoNum type="arabicPeriod"/>
            </a:pPr>
            <a:r>
              <a:rPr lang="de-DE" dirty="0" smtClean="0"/>
              <a:t>Analyse des 1. Unterrichtsszenarios </a:t>
            </a:r>
          </a:p>
          <a:p>
            <a:pPr marL="0" indent="0">
              <a:buNone/>
            </a:pPr>
            <a:endParaRPr lang="de-DE" dirty="0" smtClean="0"/>
          </a:p>
          <a:p>
            <a:pPr marL="0" indent="0" algn="just">
              <a:lnSpc>
                <a:spcPct val="100000"/>
              </a:lnSpc>
              <a:spcBef>
                <a:spcPts val="200"/>
              </a:spcBef>
              <a:buNone/>
            </a:pPr>
            <a:r>
              <a:rPr lang="el-GR" dirty="0"/>
              <a:t>Βηδενμάιερ, Δάφνη (2011): Σενάριο-Σχέδιο Διδασκαλίας. In: Μείζον Πρόγραμμα Επιμόρφωσης: Βασικό επιμορφωτικό υλικό. Τόμος Β: Ειδικό μέρος ΠΕ 07 Γερμανικών. Αρχική έκδοση: Μάιος 2011. ΕΣΠΑ 2007-13\Δ.Π. Δ&amp;ΓΒΜ\Α.Π. 1-2-3. Παιδαγωγικό Ινστιτούτο. S. </a:t>
            </a:r>
            <a:r>
              <a:rPr lang="de-DE" dirty="0"/>
              <a:t>56</a:t>
            </a:r>
            <a:r>
              <a:rPr lang="el-GR" dirty="0"/>
              <a:t>-</a:t>
            </a:r>
            <a:r>
              <a:rPr lang="de-DE" dirty="0"/>
              <a:t>62</a:t>
            </a:r>
            <a:r>
              <a:rPr lang="el-GR" dirty="0"/>
              <a:t> </a:t>
            </a:r>
          </a:p>
          <a:p>
            <a:pPr marL="0" indent="0" algn="just">
              <a:lnSpc>
                <a:spcPct val="100000"/>
              </a:lnSpc>
              <a:spcBef>
                <a:spcPts val="200"/>
              </a:spcBef>
              <a:buNone/>
            </a:pPr>
            <a:r>
              <a:rPr lang="de-DE" dirty="0" err="1" smtClean="0"/>
              <a:t>In:http</a:t>
            </a:r>
            <a:r>
              <a:rPr lang="de-DE" dirty="0"/>
              <a:t>://www.epimorfosi.edu.gr/images/stories/ebook-epimorfotes/germanika/8.%20 GERMANIKA.pdf</a:t>
            </a:r>
          </a:p>
          <a:p>
            <a:pPr marL="0" indent="0">
              <a:buNone/>
            </a:pPr>
            <a:endParaRPr lang="en-US" dirty="0" smtClean="0"/>
          </a:p>
          <a:p>
            <a:pPr marL="0" indent="0">
              <a:buNone/>
            </a:pPr>
            <a:endParaRPr lang="de-DE" dirty="0" smtClean="0"/>
          </a:p>
          <a:p>
            <a:pPr marL="0" indent="0">
              <a:buNone/>
            </a:pPr>
            <a:r>
              <a:rPr lang="de-DE" dirty="0" smtClean="0"/>
              <a:t>2. Analyse des 2. Unterrichtsszenarios</a:t>
            </a:r>
          </a:p>
          <a:p>
            <a:pPr marL="0" indent="0" algn="just">
              <a:buNone/>
            </a:pPr>
            <a:r>
              <a:rPr lang="de-DE" dirty="0" smtClean="0"/>
              <a:t>Kontomitrou</a:t>
            </a:r>
            <a:r>
              <a:rPr lang="de-DE" dirty="0"/>
              <a:t>, Athanasia (2014): Freies Sprechen als Lehr- und </a:t>
            </a:r>
            <a:r>
              <a:rPr lang="de-DE" dirty="0" err="1"/>
              <a:t>Testziel</a:t>
            </a:r>
            <a:r>
              <a:rPr lang="de-DE" dirty="0"/>
              <a:t>. </a:t>
            </a:r>
            <a:r>
              <a:rPr lang="de-DE" dirty="0" err="1"/>
              <a:t>Didaktisierung</a:t>
            </a:r>
            <a:r>
              <a:rPr lang="de-DE" dirty="0"/>
              <a:t>, Testentwicklung und Testbeurteilung. </a:t>
            </a:r>
            <a:r>
              <a:rPr lang="el-GR" dirty="0"/>
              <a:t>Διδακτορική Διατριβή</a:t>
            </a:r>
            <a:r>
              <a:rPr lang="de-DE" dirty="0"/>
              <a:t>. </a:t>
            </a:r>
            <a:r>
              <a:rPr lang="el-GR" dirty="0"/>
              <a:t>Τμήμα Γερμανικής Γλώσσας και Φιλολογίας ΕΚΠΑ</a:t>
            </a:r>
            <a:r>
              <a:rPr lang="de-DE" dirty="0"/>
              <a:t>, Anhang 22-34</a:t>
            </a:r>
            <a:endParaRPr lang="el-GR" dirty="0"/>
          </a:p>
          <a:p>
            <a:pPr marL="0" indent="0">
              <a:buNone/>
            </a:pPr>
            <a:endParaRPr lang="de-DE" dirty="0" smtClean="0"/>
          </a:p>
          <a:p>
            <a:pPr marL="0" indent="0">
              <a:buNone/>
            </a:pPr>
            <a:r>
              <a:rPr lang="de-DE" dirty="0" smtClean="0"/>
              <a:t>(Arbeitsblätter)</a:t>
            </a:r>
          </a:p>
          <a:p>
            <a:pPr marL="0" indent="0">
              <a:buNone/>
            </a:pPr>
            <a:endParaRPr lang="el-GR" dirty="0"/>
          </a:p>
        </p:txBody>
      </p:sp>
    </p:spTree>
    <p:extLst>
      <p:ext uri="{BB962C8B-B14F-4D97-AF65-F5344CB8AC3E}">
        <p14:creationId xmlns:p14="http://schemas.microsoft.com/office/powerpoint/2010/main" val="3479352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629957"/>
          </a:xfrm>
        </p:spPr>
        <p:txBody>
          <a:bodyPr>
            <a:normAutofit/>
          </a:bodyPr>
          <a:lstStyle/>
          <a:p>
            <a:r>
              <a:rPr lang="de-DE" sz="2800" dirty="0" smtClean="0"/>
              <a:t>Innere Differenzierung im Fremdsprachenunterricht</a:t>
            </a:r>
            <a:endParaRPr lang="el-GR" sz="2800" dirty="0"/>
          </a:p>
        </p:txBody>
      </p:sp>
      <p:sp>
        <p:nvSpPr>
          <p:cNvPr id="3" name="Θέση περιεχομένου 2"/>
          <p:cNvSpPr>
            <a:spLocks noGrp="1"/>
          </p:cNvSpPr>
          <p:nvPr>
            <p:ph idx="1"/>
          </p:nvPr>
        </p:nvSpPr>
        <p:spPr>
          <a:xfrm>
            <a:off x="838200" y="1196788"/>
            <a:ext cx="10515600" cy="4980175"/>
          </a:xfrm>
        </p:spPr>
        <p:txBody>
          <a:bodyPr>
            <a:normAutofit fontScale="92500" lnSpcReduction="20000"/>
          </a:bodyPr>
          <a:lstStyle/>
          <a:p>
            <a:pPr algn="just"/>
            <a:r>
              <a:rPr lang="en-US" dirty="0" smtClean="0"/>
              <a:t>Definition</a:t>
            </a:r>
            <a:r>
              <a:rPr lang="de-DE" dirty="0" smtClean="0"/>
              <a:t>: </a:t>
            </a:r>
          </a:p>
          <a:p>
            <a:pPr marL="0" indent="0" algn="just">
              <a:buNone/>
            </a:pPr>
            <a:r>
              <a:rPr lang="de-DE" dirty="0" smtClean="0"/>
              <a:t>„Unter innerer Differenzierung versteht man die Möglichkeit, den Lernprozess für verschiedene Lernende unterschiedlich zu gestalten“ (</a:t>
            </a:r>
            <a:r>
              <a:rPr lang="de-DE" dirty="0" err="1" smtClean="0"/>
              <a:t>Schwerdtfeger</a:t>
            </a:r>
            <a:r>
              <a:rPr lang="de-DE" dirty="0" smtClean="0"/>
              <a:t> 2001, 105). </a:t>
            </a:r>
          </a:p>
          <a:p>
            <a:pPr marL="0" indent="0" algn="just">
              <a:buNone/>
            </a:pPr>
            <a:endParaRPr lang="de-DE" dirty="0" smtClean="0"/>
          </a:p>
          <a:p>
            <a:r>
              <a:rPr lang="de-DE" dirty="0" smtClean="0"/>
              <a:t>Faktoren, die bei der inneren Differenzierung eine Rolle spielen</a:t>
            </a:r>
          </a:p>
          <a:p>
            <a:endParaRPr lang="de-DE" dirty="0" smtClean="0"/>
          </a:p>
          <a:p>
            <a:pPr marL="971550" lvl="1" indent="-514350">
              <a:buAutoNum type="alphaLcParenR"/>
            </a:pPr>
            <a:r>
              <a:rPr lang="de-DE" dirty="0" smtClean="0"/>
              <a:t>Rahmenbedingungen</a:t>
            </a:r>
          </a:p>
          <a:p>
            <a:pPr marL="971550" lvl="1" indent="-514350">
              <a:buAutoNum type="alphaLcParenR"/>
            </a:pPr>
            <a:r>
              <a:rPr lang="de-DE" dirty="0" smtClean="0"/>
              <a:t>Themenbereiche</a:t>
            </a:r>
          </a:p>
          <a:p>
            <a:pPr marL="971550" lvl="1" indent="-514350">
              <a:buAutoNum type="alphaLcParenR"/>
            </a:pPr>
            <a:r>
              <a:rPr lang="de-DE" dirty="0" smtClean="0"/>
              <a:t>Aufgabenstellungen</a:t>
            </a:r>
          </a:p>
          <a:p>
            <a:pPr marL="971550" lvl="1" indent="-514350">
              <a:buAutoNum type="alphaLcParenR"/>
            </a:pPr>
            <a:r>
              <a:rPr lang="de-DE" dirty="0" smtClean="0"/>
              <a:t>Sozialformen</a:t>
            </a:r>
          </a:p>
          <a:p>
            <a:pPr marL="971550" lvl="1" indent="-514350">
              <a:buAutoNum type="alphaLcParenR"/>
            </a:pPr>
            <a:r>
              <a:rPr lang="de-DE" dirty="0" smtClean="0"/>
              <a:t>Leistungsniveau</a:t>
            </a:r>
          </a:p>
          <a:p>
            <a:pPr marL="971550" lvl="1" indent="-514350">
              <a:buAutoNum type="alphaLcParenR"/>
            </a:pPr>
            <a:r>
              <a:rPr lang="de-DE" dirty="0" smtClean="0"/>
              <a:t>Lernwege</a:t>
            </a:r>
          </a:p>
          <a:p>
            <a:pPr marL="971550" lvl="1" indent="-514350">
              <a:buAutoNum type="alphaLcParenR"/>
            </a:pPr>
            <a:r>
              <a:rPr lang="de-DE" dirty="0" smtClean="0"/>
              <a:t>Lernstrategien</a:t>
            </a:r>
          </a:p>
          <a:p>
            <a:pPr marL="514350" indent="-514350">
              <a:buAutoNum type="alphaLcParenR"/>
            </a:pPr>
            <a:endParaRPr lang="el-GR" dirty="0"/>
          </a:p>
        </p:txBody>
      </p:sp>
    </p:spTree>
    <p:extLst>
      <p:ext uri="{BB962C8B-B14F-4D97-AF65-F5344CB8AC3E}">
        <p14:creationId xmlns:p14="http://schemas.microsoft.com/office/powerpoint/2010/main" val="3560138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781983"/>
            <a:ext cx="10515600" cy="777875"/>
          </a:xfrm>
        </p:spPr>
        <p:txBody>
          <a:bodyPr>
            <a:normAutofit fontScale="90000"/>
          </a:bodyPr>
          <a:lstStyle/>
          <a:p>
            <a:r>
              <a:rPr lang="de-DE" dirty="0"/>
              <a:t>Rahmenbedingungen</a:t>
            </a:r>
            <a:br>
              <a:rPr lang="de-DE" dirty="0"/>
            </a:br>
            <a:endParaRPr lang="el-GR" dirty="0"/>
          </a:p>
        </p:txBody>
      </p:sp>
      <p:sp>
        <p:nvSpPr>
          <p:cNvPr id="3" name="Θέση περιεχομένου 2"/>
          <p:cNvSpPr>
            <a:spLocks noGrp="1"/>
          </p:cNvSpPr>
          <p:nvPr>
            <p:ph idx="1"/>
          </p:nvPr>
        </p:nvSpPr>
        <p:spPr>
          <a:xfrm>
            <a:off x="838200" y="2084294"/>
            <a:ext cx="10515600" cy="2595283"/>
          </a:xfrm>
        </p:spPr>
        <p:txBody>
          <a:bodyPr/>
          <a:lstStyle/>
          <a:p>
            <a:pPr>
              <a:buFontTx/>
              <a:buChar char="-"/>
            </a:pPr>
            <a:r>
              <a:rPr lang="de-DE" dirty="0" smtClean="0"/>
              <a:t>Zeit</a:t>
            </a:r>
          </a:p>
          <a:p>
            <a:pPr>
              <a:buFontTx/>
              <a:buChar char="-"/>
            </a:pPr>
            <a:r>
              <a:rPr lang="de-DE" dirty="0" smtClean="0"/>
              <a:t>Unterrichtsraum</a:t>
            </a:r>
          </a:p>
          <a:p>
            <a:pPr>
              <a:buFontTx/>
              <a:buChar char="-"/>
            </a:pPr>
            <a:r>
              <a:rPr lang="de-DE" dirty="0" smtClean="0"/>
              <a:t>Materialien</a:t>
            </a:r>
          </a:p>
          <a:p>
            <a:pPr>
              <a:buFontTx/>
              <a:buChar char="-"/>
            </a:pPr>
            <a:r>
              <a:rPr lang="de-DE" dirty="0" smtClean="0"/>
              <a:t>Prüfungen</a:t>
            </a:r>
          </a:p>
          <a:p>
            <a:pPr>
              <a:buFontTx/>
              <a:buChar char="-"/>
            </a:pPr>
            <a:r>
              <a:rPr lang="de-DE" dirty="0" smtClean="0"/>
              <a:t>Medien</a:t>
            </a:r>
            <a:endParaRPr lang="el-GR" dirty="0"/>
          </a:p>
        </p:txBody>
      </p:sp>
    </p:spTree>
    <p:extLst>
      <p:ext uri="{BB962C8B-B14F-4D97-AF65-F5344CB8AC3E}">
        <p14:creationId xmlns:p14="http://schemas.microsoft.com/office/powerpoint/2010/main" val="3151604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smtClean="0"/>
              <a:t>Themenbereiche</a:t>
            </a:r>
            <a:endParaRPr lang="el-GR" dirty="0"/>
          </a:p>
        </p:txBody>
      </p:sp>
      <p:sp>
        <p:nvSpPr>
          <p:cNvPr id="3" name="Θέση περιεχομένου 2"/>
          <p:cNvSpPr>
            <a:spLocks noGrp="1"/>
          </p:cNvSpPr>
          <p:nvPr>
            <p:ph idx="1"/>
          </p:nvPr>
        </p:nvSpPr>
        <p:spPr/>
        <p:txBody>
          <a:bodyPr>
            <a:normAutofit fontScale="92500" lnSpcReduction="10000"/>
          </a:bodyPr>
          <a:lstStyle/>
          <a:p>
            <a:pPr>
              <a:buFontTx/>
              <a:buChar char="-"/>
            </a:pPr>
            <a:r>
              <a:rPr lang="de-DE" dirty="0" smtClean="0"/>
              <a:t>Auswahl von Themenbereichen, die die Lernenden interessieren / Die einzelnen Gruppen arbeiten an verschiedenen Themen</a:t>
            </a:r>
          </a:p>
          <a:p>
            <a:pPr algn="just">
              <a:buFontTx/>
              <a:buChar char="-"/>
            </a:pPr>
            <a:r>
              <a:rPr lang="de-DE" dirty="0" smtClean="0"/>
              <a:t>Auswahl eines Themenbereichs. Der Lehrende kann die Gruppen bitten, den gleichen Text (mit gleichen oder verschiedenen Aufgabenstellungen) zu diesem Thema zu bearbeiten oder verschiedene Texte oder verschiedene Textsorten zu diesem Thema zu bearbeiten</a:t>
            </a:r>
          </a:p>
          <a:p>
            <a:pPr marL="0" indent="0">
              <a:buNone/>
            </a:pPr>
            <a:endParaRPr lang="de-DE" dirty="0"/>
          </a:p>
          <a:p>
            <a:pPr marL="0" indent="0" algn="just">
              <a:buNone/>
            </a:pPr>
            <a:r>
              <a:rPr lang="de-DE" dirty="0" smtClean="0"/>
              <a:t>Die Themenbereiche können gemeinsam mit dem Lernenden ausgewählt werden.</a:t>
            </a:r>
          </a:p>
          <a:p>
            <a:pPr marL="0" indent="0" algn="just">
              <a:buNone/>
            </a:pPr>
            <a:endParaRPr lang="de-DE" dirty="0"/>
          </a:p>
          <a:p>
            <a:pPr marL="0" indent="0" algn="r">
              <a:buNone/>
            </a:pPr>
            <a:r>
              <a:rPr lang="de-DE" sz="1400" dirty="0" smtClean="0"/>
              <a:t>(vgl. ebd.)</a:t>
            </a:r>
            <a:endParaRPr lang="el-GR" sz="1400" dirty="0"/>
          </a:p>
        </p:txBody>
      </p:sp>
    </p:spTree>
    <p:extLst>
      <p:ext uri="{BB962C8B-B14F-4D97-AF65-F5344CB8AC3E}">
        <p14:creationId xmlns:p14="http://schemas.microsoft.com/office/powerpoint/2010/main" val="2594367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750981"/>
          </a:xfrm>
        </p:spPr>
        <p:txBody>
          <a:bodyPr/>
          <a:lstStyle/>
          <a:p>
            <a:r>
              <a:rPr lang="de-DE" dirty="0" smtClean="0"/>
              <a:t>Aufgabenstellung</a:t>
            </a:r>
            <a:endParaRPr lang="el-GR" dirty="0"/>
          </a:p>
        </p:txBody>
      </p:sp>
      <p:sp>
        <p:nvSpPr>
          <p:cNvPr id="3" name="Θέση περιεχομένου 2"/>
          <p:cNvSpPr>
            <a:spLocks noGrp="1"/>
          </p:cNvSpPr>
          <p:nvPr>
            <p:ph idx="1"/>
          </p:nvPr>
        </p:nvSpPr>
        <p:spPr>
          <a:xfrm>
            <a:off x="838200" y="1519518"/>
            <a:ext cx="10515600" cy="4657445"/>
          </a:xfrm>
        </p:spPr>
        <p:txBody>
          <a:bodyPr/>
          <a:lstStyle/>
          <a:p>
            <a:r>
              <a:rPr lang="de-DE" dirty="0" smtClean="0"/>
              <a:t>Die Lernenden bearbeiten verschiedene Aufgaben</a:t>
            </a:r>
          </a:p>
          <a:p>
            <a:endParaRPr lang="de-DE" dirty="0"/>
          </a:p>
          <a:p>
            <a:pPr marL="0" indent="0">
              <a:buNone/>
            </a:pPr>
            <a:r>
              <a:rPr lang="de-DE" dirty="0" smtClean="0"/>
              <a:t>Beispiele: </a:t>
            </a:r>
          </a:p>
          <a:p>
            <a:pPr marL="514350" indent="-514350">
              <a:buAutoNum type="alphaLcParenR"/>
            </a:pPr>
            <a:r>
              <a:rPr lang="de-DE" dirty="0" smtClean="0"/>
              <a:t>Der Lehrende liest einen Text vor und stellt mündlich Fragen zum Text.</a:t>
            </a:r>
          </a:p>
          <a:p>
            <a:pPr marL="514350" indent="-514350">
              <a:buAutoNum type="alphaLcParenR"/>
            </a:pPr>
            <a:r>
              <a:rPr lang="de-DE" dirty="0" smtClean="0"/>
              <a:t>Der Lehrende kopiert den Text und schneidet den letzten Absatz ab. Die Lernenden sollen einen Schluss schreiben.</a:t>
            </a:r>
          </a:p>
          <a:p>
            <a:pPr marL="514350" indent="-514350">
              <a:buAutoNum type="alphaLcParenR"/>
            </a:pPr>
            <a:r>
              <a:rPr lang="de-DE" dirty="0" smtClean="0"/>
              <a:t>Die Lernenden hören den Text und machen eine Multiple-Choice-Aufgabe</a:t>
            </a:r>
            <a:endParaRPr lang="el-GR" dirty="0"/>
          </a:p>
        </p:txBody>
      </p:sp>
    </p:spTree>
    <p:extLst>
      <p:ext uri="{BB962C8B-B14F-4D97-AF65-F5344CB8AC3E}">
        <p14:creationId xmlns:p14="http://schemas.microsoft.com/office/powerpoint/2010/main" val="2311299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764428"/>
          </a:xfrm>
        </p:spPr>
        <p:txBody>
          <a:bodyPr/>
          <a:lstStyle/>
          <a:p>
            <a:r>
              <a:rPr lang="de-DE" dirty="0" smtClean="0"/>
              <a:t>Sozialformen</a:t>
            </a:r>
            <a:endParaRPr lang="el-GR" dirty="0"/>
          </a:p>
        </p:txBody>
      </p:sp>
      <p:sp>
        <p:nvSpPr>
          <p:cNvPr id="3" name="Θέση περιεχομένου 2"/>
          <p:cNvSpPr>
            <a:spLocks noGrp="1"/>
          </p:cNvSpPr>
          <p:nvPr>
            <p:ph idx="1"/>
          </p:nvPr>
        </p:nvSpPr>
        <p:spPr>
          <a:xfrm>
            <a:off x="838200" y="1290918"/>
            <a:ext cx="10515600" cy="2380130"/>
          </a:xfrm>
        </p:spPr>
        <p:txBody>
          <a:bodyPr/>
          <a:lstStyle/>
          <a:p>
            <a:r>
              <a:rPr lang="de-DE" dirty="0" smtClean="0"/>
              <a:t>Unterricht in der gesamten Gruppe (Plenum, Frontalunterricht)</a:t>
            </a:r>
          </a:p>
          <a:p>
            <a:r>
              <a:rPr lang="de-DE" dirty="0" smtClean="0"/>
              <a:t>Gruppenarbeit</a:t>
            </a:r>
          </a:p>
          <a:p>
            <a:r>
              <a:rPr lang="de-DE" dirty="0" smtClean="0"/>
              <a:t>Partnerarbeit</a:t>
            </a:r>
          </a:p>
          <a:p>
            <a:r>
              <a:rPr lang="de-DE" dirty="0" smtClean="0"/>
              <a:t>Einzelarbeit</a:t>
            </a:r>
            <a:endParaRPr lang="el-GR" dirty="0"/>
          </a:p>
        </p:txBody>
      </p:sp>
      <p:sp>
        <p:nvSpPr>
          <p:cNvPr id="4" name="Τίτλος 1"/>
          <p:cNvSpPr txBox="1">
            <a:spLocks/>
          </p:cNvSpPr>
          <p:nvPr/>
        </p:nvSpPr>
        <p:spPr>
          <a:xfrm>
            <a:off x="838200" y="3671048"/>
            <a:ext cx="10515600" cy="76442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dirty="0" smtClean="0"/>
              <a:t>Leistungsniveau</a:t>
            </a:r>
            <a:endParaRPr lang="el-GR" dirty="0"/>
          </a:p>
        </p:txBody>
      </p:sp>
      <p:sp>
        <p:nvSpPr>
          <p:cNvPr id="5" name="Θέση περιεχομένου 2"/>
          <p:cNvSpPr txBox="1">
            <a:spLocks/>
          </p:cNvSpPr>
          <p:nvPr/>
        </p:nvSpPr>
        <p:spPr>
          <a:xfrm>
            <a:off x="676835" y="4636060"/>
            <a:ext cx="10515600" cy="10117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de-DE" smtClean="0"/>
              <a:t>Je nachdem, welches Niveau die Lernenden haben, können den Lernenden leichtere oder schwierigere Aufgaben angeboten werden.</a:t>
            </a:r>
            <a:endParaRPr lang="el-GR" dirty="0"/>
          </a:p>
        </p:txBody>
      </p:sp>
    </p:spTree>
    <p:extLst>
      <p:ext uri="{BB962C8B-B14F-4D97-AF65-F5344CB8AC3E}">
        <p14:creationId xmlns:p14="http://schemas.microsoft.com/office/powerpoint/2010/main" val="1223342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697193"/>
          </a:xfrm>
        </p:spPr>
        <p:txBody>
          <a:bodyPr/>
          <a:lstStyle/>
          <a:p>
            <a:r>
              <a:rPr lang="de-DE" dirty="0" smtClean="0"/>
              <a:t>Lernwege</a:t>
            </a:r>
            <a:endParaRPr lang="el-GR" dirty="0"/>
          </a:p>
        </p:txBody>
      </p:sp>
      <p:sp>
        <p:nvSpPr>
          <p:cNvPr id="4" name="Θέση περιεχομένου 3"/>
          <p:cNvSpPr>
            <a:spLocks noGrp="1"/>
          </p:cNvSpPr>
          <p:nvPr>
            <p:ph idx="1"/>
          </p:nvPr>
        </p:nvSpPr>
        <p:spPr>
          <a:xfrm>
            <a:off x="838200" y="4356333"/>
            <a:ext cx="10515600" cy="1775012"/>
          </a:xfrm>
        </p:spPr>
        <p:txBody>
          <a:bodyPr/>
          <a:lstStyle/>
          <a:p>
            <a:pPr>
              <a:buFontTx/>
              <a:buChar char="-"/>
            </a:pPr>
            <a:r>
              <a:rPr lang="de-DE" dirty="0" smtClean="0"/>
              <a:t>Möglichkeiten der Verwendung von Lernstrategien, die dem einzelnen Lerner helfen, sein Lernen zu erweitern</a:t>
            </a:r>
          </a:p>
          <a:p>
            <a:pPr>
              <a:buFontTx/>
              <a:buChar char="-"/>
            </a:pPr>
            <a:r>
              <a:rPr lang="de-DE" dirty="0" smtClean="0"/>
              <a:t>Förderung von sozialen Lernstrategien</a:t>
            </a:r>
            <a:endParaRPr lang="el-GR" dirty="0"/>
          </a:p>
        </p:txBody>
      </p:sp>
      <p:sp>
        <p:nvSpPr>
          <p:cNvPr id="5" name="Τίτλος 1"/>
          <p:cNvSpPr txBox="1">
            <a:spLocks/>
          </p:cNvSpPr>
          <p:nvPr/>
        </p:nvSpPr>
        <p:spPr>
          <a:xfrm>
            <a:off x="838200" y="3385203"/>
            <a:ext cx="10515600" cy="697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dirty="0" smtClean="0"/>
              <a:t>Lernstrategien</a:t>
            </a:r>
            <a:endParaRPr lang="el-GR" dirty="0"/>
          </a:p>
        </p:txBody>
      </p:sp>
      <p:sp>
        <p:nvSpPr>
          <p:cNvPr id="6" name="Θέση περιεχομένου 3"/>
          <p:cNvSpPr txBox="1">
            <a:spLocks/>
          </p:cNvSpPr>
          <p:nvPr/>
        </p:nvSpPr>
        <p:spPr>
          <a:xfrm>
            <a:off x="838200" y="1336254"/>
            <a:ext cx="10515600" cy="17750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dirty="0" smtClean="0"/>
              <a:t>Damit die Lernenden selbst entscheiden können, welchen Lernweg sie gehen, sollten neben Texten auch Bilder, Filme, Hörmaterialien usw. zur Verfügung gestellt werden. Je nach Lerntyp kann der passende Lernweg gefunden werden.</a:t>
            </a:r>
            <a:endParaRPr lang="el-GR" dirty="0"/>
          </a:p>
        </p:txBody>
      </p:sp>
    </p:spTree>
    <p:extLst>
      <p:ext uri="{BB962C8B-B14F-4D97-AF65-F5344CB8AC3E}">
        <p14:creationId xmlns:p14="http://schemas.microsoft.com/office/powerpoint/2010/main" val="1547387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831663"/>
          </a:xfrm>
        </p:spPr>
        <p:txBody>
          <a:bodyPr/>
          <a:lstStyle/>
          <a:p>
            <a:r>
              <a:rPr lang="en-US" dirty="0" err="1" smtClean="0"/>
              <a:t>Literatur</a:t>
            </a:r>
            <a:endParaRPr lang="el-GR" dirty="0"/>
          </a:p>
        </p:txBody>
      </p:sp>
      <p:sp>
        <p:nvSpPr>
          <p:cNvPr id="3" name="Θέση περιεχομένου 2"/>
          <p:cNvSpPr>
            <a:spLocks noGrp="1"/>
          </p:cNvSpPr>
          <p:nvPr>
            <p:ph idx="1"/>
          </p:nvPr>
        </p:nvSpPr>
        <p:spPr>
          <a:xfrm>
            <a:off x="838200" y="1422213"/>
            <a:ext cx="10515600" cy="3230469"/>
          </a:xfrm>
        </p:spPr>
        <p:txBody>
          <a:bodyPr>
            <a:normAutofit lnSpcReduction="10000"/>
          </a:bodyPr>
          <a:lstStyle/>
          <a:p>
            <a:pPr marL="363538" indent="-363538" algn="just">
              <a:lnSpc>
                <a:spcPct val="100000"/>
              </a:lnSpc>
              <a:spcBef>
                <a:spcPts val="200"/>
              </a:spcBef>
              <a:buNone/>
            </a:pPr>
            <a:r>
              <a:rPr lang="el-GR" sz="2000" b="1" dirty="0"/>
              <a:t>Βηδενμάιερ</a:t>
            </a:r>
            <a:r>
              <a:rPr lang="el-GR" sz="2000" dirty="0"/>
              <a:t>, Δάφνη (2011): Σενάριο-Σχέδιο Διδασκαλίας. In: Μείζον Πρόγραμμα Επιμόρφωσης: Βασικό επιμορφωτικό υλικό. Τόμος Β: Ειδικό μέρος ΠΕ 07 Γερμανικών. Αρχική έκδοση: Μάιος 2011. ΕΣΠΑ 2007-13\Δ.Π. Δ&amp;ΓΒΜ\Α.Π. 1-2-3. Παιδαγωγικό Ινστιτούτο. S. </a:t>
            </a:r>
            <a:r>
              <a:rPr lang="de-DE" sz="2000" dirty="0"/>
              <a:t>56</a:t>
            </a:r>
            <a:r>
              <a:rPr lang="el-GR" sz="2000" dirty="0"/>
              <a:t>-</a:t>
            </a:r>
            <a:r>
              <a:rPr lang="de-DE" sz="2000" dirty="0"/>
              <a:t>62</a:t>
            </a:r>
            <a:r>
              <a:rPr lang="el-GR" sz="2000" dirty="0"/>
              <a:t> </a:t>
            </a:r>
          </a:p>
          <a:p>
            <a:pPr marL="363538" indent="0" algn="just">
              <a:lnSpc>
                <a:spcPct val="100000"/>
              </a:lnSpc>
              <a:spcBef>
                <a:spcPts val="200"/>
              </a:spcBef>
              <a:buNone/>
            </a:pPr>
            <a:r>
              <a:rPr lang="de-DE" sz="2000" dirty="0" err="1"/>
              <a:t>In:http</a:t>
            </a:r>
            <a:r>
              <a:rPr lang="de-DE" sz="2000" dirty="0"/>
              <a:t>://www.epimorfosi.edu.gr/images/stories/ebook-epimorfotes/germanika/8.%20 GERMANIKA.pdf</a:t>
            </a:r>
          </a:p>
          <a:p>
            <a:pPr marL="363538" indent="-363538" algn="just">
              <a:buNone/>
            </a:pPr>
            <a:r>
              <a:rPr lang="de-DE" sz="2000" b="1" dirty="0"/>
              <a:t>Kontomitrou</a:t>
            </a:r>
            <a:r>
              <a:rPr lang="de-DE" sz="2000" dirty="0"/>
              <a:t>, Athanasia (2014): Freies Sprechen als Lehr- und </a:t>
            </a:r>
            <a:r>
              <a:rPr lang="de-DE" sz="2000" dirty="0" err="1"/>
              <a:t>Testziel</a:t>
            </a:r>
            <a:r>
              <a:rPr lang="de-DE" sz="2000" dirty="0"/>
              <a:t>. </a:t>
            </a:r>
            <a:r>
              <a:rPr lang="de-DE" sz="2000" dirty="0" err="1"/>
              <a:t>Didaktisierung</a:t>
            </a:r>
            <a:r>
              <a:rPr lang="de-DE" sz="2000" dirty="0"/>
              <a:t>, Testentwicklung und Testbeurteilung. </a:t>
            </a:r>
            <a:r>
              <a:rPr lang="el-GR" sz="2000" dirty="0"/>
              <a:t>Διδακτορική Διατριβή</a:t>
            </a:r>
            <a:r>
              <a:rPr lang="de-DE" sz="2000" dirty="0"/>
              <a:t>. </a:t>
            </a:r>
            <a:r>
              <a:rPr lang="el-GR" sz="2000" dirty="0"/>
              <a:t>Τμήμα Γερμανικής Γλώσσας και Φιλολογίας ΕΚΠΑ</a:t>
            </a:r>
            <a:r>
              <a:rPr lang="de-DE" sz="2000" dirty="0"/>
              <a:t>, Anhang </a:t>
            </a:r>
            <a:r>
              <a:rPr lang="de-DE" sz="2000" dirty="0" smtClean="0"/>
              <a:t>22-34</a:t>
            </a:r>
          </a:p>
          <a:p>
            <a:pPr marL="363538" indent="-363538" algn="just">
              <a:buNone/>
            </a:pPr>
            <a:r>
              <a:rPr lang="de-DE" sz="2000" b="1" dirty="0" err="1" smtClean="0"/>
              <a:t>Schwerdtfeger</a:t>
            </a:r>
            <a:r>
              <a:rPr lang="de-DE" sz="2000" dirty="0" smtClean="0"/>
              <a:t>, Inge C: Gruppenarbeit und innere Differenzierung. Fernstudieneinheit 29. </a:t>
            </a:r>
            <a:r>
              <a:rPr lang="de-DE" sz="2000" dirty="0"/>
              <a:t>Kassel, München, Tübingen: Langenscheidt </a:t>
            </a:r>
            <a:endParaRPr lang="el-GR" sz="2000" dirty="0"/>
          </a:p>
          <a:p>
            <a:endParaRPr lang="el-GR" sz="2000" dirty="0"/>
          </a:p>
        </p:txBody>
      </p:sp>
    </p:spTree>
    <p:extLst>
      <p:ext uri="{BB962C8B-B14F-4D97-AF65-F5344CB8AC3E}">
        <p14:creationId xmlns:p14="http://schemas.microsoft.com/office/powerpoint/2010/main" val="17916566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492</Words>
  <Application>Microsoft Office PowerPoint</Application>
  <PresentationFormat>Custom</PresentationFormat>
  <Paragraphs>65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Θέμα του Office</vt:lpstr>
      <vt:lpstr> 10. Vorlesungseinheit   Teil 1 Analyse von Unterrichtsszenarien  Teil 2 Innere Differenzierung im Fremdsprachenunterricht </vt:lpstr>
      <vt:lpstr>Analyse von Unterrichtsszenarien</vt:lpstr>
      <vt:lpstr>Innere Differenzierung im Fremdsprachenunterricht</vt:lpstr>
      <vt:lpstr>Rahmenbedingungen </vt:lpstr>
      <vt:lpstr>Themenbereiche</vt:lpstr>
      <vt:lpstr>Aufgabenstellung</vt:lpstr>
      <vt:lpstr>Sozialformen</vt:lpstr>
      <vt:lpstr>Lernwege</vt:lpstr>
      <vt:lpstr>Literatur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Vorlesungseinheit:   Wiederholung: Theorien des Zweit-/Fremdsprachenerwerbs</dc:title>
  <dc:creator>Kontomitrou</dc:creator>
  <cp:lastModifiedBy>Dafni</cp:lastModifiedBy>
  <cp:revision>15</cp:revision>
  <dcterms:created xsi:type="dcterms:W3CDTF">2017-01-03T14:40:08Z</dcterms:created>
  <dcterms:modified xsi:type="dcterms:W3CDTF">2021-01-14T11:02:37Z</dcterms:modified>
</cp:coreProperties>
</file>