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1" r:id="rId5"/>
    <p:sldId id="260" r:id="rId6"/>
    <p:sldId id="263" r:id="rId7"/>
    <p:sldId id="264" r:id="rId8"/>
    <p:sldId id="265" r:id="rId9"/>
    <p:sldId id="267" r:id="rId10"/>
    <p:sldId id="266" r:id="rId11"/>
    <p:sldId id="269" r:id="rId12"/>
    <p:sldId id="272" r:id="rId13"/>
    <p:sldId id="271" r:id="rId14"/>
    <p:sldId id="273" r:id="rId15"/>
    <p:sldId id="274" r:id="rId16"/>
    <p:sldId id="320" r:id="rId17"/>
    <p:sldId id="319" r:id="rId18"/>
    <p:sldId id="278" r:id="rId19"/>
    <p:sldId id="279" r:id="rId20"/>
    <p:sldId id="280" r:id="rId21"/>
    <p:sldId id="302" r:id="rId22"/>
    <p:sldId id="281" r:id="rId23"/>
    <p:sldId id="282" r:id="rId24"/>
    <p:sldId id="283" r:id="rId25"/>
    <p:sldId id="284" r:id="rId26"/>
    <p:sldId id="285" r:id="rId27"/>
    <p:sldId id="289" r:id="rId28"/>
    <p:sldId id="310" r:id="rId29"/>
    <p:sldId id="311" r:id="rId30"/>
    <p:sldId id="312" r:id="rId31"/>
    <p:sldId id="292" r:id="rId32"/>
    <p:sldId id="293" r:id="rId33"/>
    <p:sldId id="294" r:id="rId34"/>
    <p:sldId id="295" r:id="rId35"/>
    <p:sldId id="313" r:id="rId36"/>
    <p:sldId id="298" r:id="rId37"/>
    <p:sldId id="299" r:id="rId38"/>
    <p:sldId id="300" r:id="rId39"/>
    <p:sldId id="314" r:id="rId40"/>
    <p:sldId id="315" r:id="rId41"/>
    <p:sldId id="316" r:id="rId42"/>
    <p:sldId id="317" r:id="rId43"/>
    <p:sldId id="318" r:id="rId44"/>
    <p:sldId id="321" r:id="rId45"/>
    <p:sldId id="322" r:id="rId46"/>
  </p:sldIdLst>
  <p:sldSz cx="12192000" cy="6858000"/>
  <p:notesSz cx="7102475" cy="93884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702" y="-90"/>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456786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904679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50418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064688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407597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2909FA8-609F-4A21-9B3C-C4185BCC358C}" type="datetimeFigureOut">
              <a:rPr lang="el-GR" smtClean="0"/>
              <a:t>18/12/2019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367809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2909FA8-609F-4A21-9B3C-C4185BCC358C}" type="datetimeFigureOut">
              <a:rPr lang="el-GR" smtClean="0"/>
              <a:t>18/12/2019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3113030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2909FA8-609F-4A21-9B3C-C4185BCC358C}" type="datetimeFigureOut">
              <a:rPr lang="el-GR" smtClean="0"/>
              <a:t>18/12/2019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45766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2909FA8-609F-4A21-9B3C-C4185BCC358C}" type="datetimeFigureOut">
              <a:rPr lang="el-GR" smtClean="0"/>
              <a:t>18/12/2019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346410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2909FA8-609F-4A21-9B3C-C4185BCC358C}" type="datetimeFigureOut">
              <a:rPr lang="el-GR" smtClean="0"/>
              <a:t>18/12/2019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1483031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2909FA8-609F-4A21-9B3C-C4185BCC358C}" type="datetimeFigureOut">
              <a:rPr lang="el-GR" smtClean="0"/>
              <a:t>18/12/2019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0E57D45-5C51-4D87-B428-CA2CA21827D3}" type="slidenum">
              <a:rPr lang="el-GR" smtClean="0"/>
              <a:t>‹#›</a:t>
            </a:fld>
            <a:endParaRPr lang="el-GR"/>
          </a:p>
        </p:txBody>
      </p:sp>
    </p:spTree>
    <p:extLst>
      <p:ext uri="{BB962C8B-B14F-4D97-AF65-F5344CB8AC3E}">
        <p14:creationId xmlns:p14="http://schemas.microsoft.com/office/powerpoint/2010/main" val="301464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909FA8-609F-4A21-9B3C-C4185BCC358C}" type="datetimeFigureOut">
              <a:rPr lang="el-GR" smtClean="0"/>
              <a:t>18/12/2019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57D45-5C51-4D87-B428-CA2CA21827D3}" type="slidenum">
              <a:rPr lang="el-GR" smtClean="0"/>
              <a:t>‹#›</a:t>
            </a:fld>
            <a:endParaRPr lang="el-GR"/>
          </a:p>
        </p:txBody>
      </p:sp>
    </p:spTree>
    <p:extLst>
      <p:ext uri="{BB962C8B-B14F-4D97-AF65-F5344CB8AC3E}">
        <p14:creationId xmlns:p14="http://schemas.microsoft.com/office/powerpoint/2010/main" val="1104482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717176" y="914400"/>
            <a:ext cx="11282082" cy="3494461"/>
          </a:xfrm>
        </p:spPr>
        <p:txBody>
          <a:bodyPr>
            <a:normAutofit fontScale="90000"/>
          </a:bodyPr>
          <a:lstStyle/>
          <a:p>
            <a:pPr algn="l"/>
            <a:r>
              <a:rPr lang="el-GR" sz="4900" dirty="0" smtClean="0"/>
              <a:t>5</a:t>
            </a:r>
            <a:r>
              <a:rPr lang="en-US" sz="4900" dirty="0" smtClean="0"/>
              <a:t>. </a:t>
            </a:r>
            <a:r>
              <a:rPr lang="en-US" sz="4900" dirty="0" err="1" smtClean="0"/>
              <a:t>Vorlesungseinheit</a:t>
            </a:r>
            <a:r>
              <a:rPr lang="en-US" sz="4900" dirty="0" smtClean="0"/>
              <a:t>: </a:t>
            </a:r>
            <a:br>
              <a:rPr lang="en-US" sz="4900" dirty="0" smtClean="0"/>
            </a:br>
            <a:r>
              <a:rPr lang="en-US" sz="3600" dirty="0" smtClean="0"/>
              <a:t/>
            </a:r>
            <a:br>
              <a:rPr lang="en-US" sz="3600" dirty="0" smtClean="0"/>
            </a:br>
            <a:r>
              <a:rPr lang="de-DE" sz="2200" dirty="0" smtClean="0"/>
              <a:t>Wiederholung: </a:t>
            </a:r>
            <a:br>
              <a:rPr lang="de-DE" sz="2200" dirty="0" smtClean="0"/>
            </a:br>
            <a:r>
              <a:rPr lang="de-DE" sz="2200" dirty="0" err="1" smtClean="0"/>
              <a:t>Pidginisierungshypothese</a:t>
            </a:r>
            <a:r>
              <a:rPr lang="de-DE" sz="2200" dirty="0" smtClean="0"/>
              <a:t>, Akkulturationshypothese, Ergänzungstheorie, Interaktionshypothese, </a:t>
            </a:r>
            <a:r>
              <a:rPr lang="de-DE" sz="2200" dirty="0" err="1" smtClean="0"/>
              <a:t>Outputhypothese</a:t>
            </a:r>
            <a:r>
              <a:rPr lang="de-DE" sz="2200" dirty="0" smtClean="0"/>
              <a:t>, Lernbarkeits-/Lehrbarkeitshypothese, Schwellenhypothese, Interdependenzhypothese</a:t>
            </a:r>
            <a:r>
              <a:rPr lang="en-US" sz="3600" dirty="0" smtClean="0"/>
              <a:t/>
            </a:r>
            <a:br>
              <a:rPr lang="en-US" sz="3600" dirty="0" smtClean="0"/>
            </a:br>
            <a:r>
              <a:rPr lang="en-US" sz="3600" dirty="0" smtClean="0"/>
              <a:t/>
            </a:r>
            <a:br>
              <a:rPr lang="en-US" sz="3600" dirty="0" smtClean="0"/>
            </a:br>
            <a:r>
              <a:rPr lang="de-DE" sz="3600" dirty="0" err="1" smtClean="0"/>
              <a:t>Konnektionismus</a:t>
            </a:r>
            <a:r>
              <a:rPr lang="en-US" sz="3600" dirty="0" smtClean="0"/>
              <a:t/>
            </a:r>
            <a:br>
              <a:rPr lang="en-US" sz="3600" dirty="0" smtClean="0"/>
            </a:br>
            <a:r>
              <a:rPr lang="de-DE" sz="3600" dirty="0" smtClean="0"/>
              <a:t>Konstruktivismus </a:t>
            </a:r>
            <a:br>
              <a:rPr lang="de-DE" sz="3600" dirty="0" smtClean="0"/>
            </a:br>
            <a:endParaRPr lang="el-GR" sz="2700" dirty="0"/>
          </a:p>
        </p:txBody>
      </p:sp>
      <p:sp>
        <p:nvSpPr>
          <p:cNvPr id="5" name="Θέση υποσέλιδου 3"/>
          <p:cNvSpPr>
            <a:spLocks noGrp="1"/>
          </p:cNvSpPr>
          <p:nvPr>
            <p:ph type="ftr" sz="quarter" idx="11"/>
          </p:nvPr>
        </p:nvSpPr>
        <p:spPr>
          <a:xfrm>
            <a:off x="7884458" y="361577"/>
            <a:ext cx="4114800" cy="365125"/>
          </a:xfrm>
        </p:spPr>
        <p:txBody>
          <a:bodyPr/>
          <a:lstStyle/>
          <a:p>
            <a:r>
              <a:rPr lang="de-DE" sz="1800" dirty="0" smtClean="0">
                <a:solidFill>
                  <a:schemeClr val="tx1"/>
                </a:solidFill>
              </a:rPr>
              <a:t>           </a:t>
            </a:r>
            <a:endParaRPr lang="el-GR" sz="1800" dirty="0">
              <a:solidFill>
                <a:schemeClr val="tx1"/>
              </a:solidFill>
            </a:endParaRPr>
          </a:p>
        </p:txBody>
      </p:sp>
      <p:sp>
        <p:nvSpPr>
          <p:cNvPr id="6" name="Υπότιτλος 2"/>
          <p:cNvSpPr>
            <a:spLocks noGrp="1"/>
          </p:cNvSpPr>
          <p:nvPr>
            <p:ph type="subTitle" idx="1"/>
          </p:nvPr>
        </p:nvSpPr>
        <p:spPr>
          <a:xfrm>
            <a:off x="717176" y="5202238"/>
            <a:ext cx="8359589" cy="1346480"/>
          </a:xfrm>
        </p:spPr>
        <p:txBody>
          <a:bodyPr>
            <a:normAutofit/>
          </a:bodyPr>
          <a:lstStyle/>
          <a:p>
            <a:pPr algn="just"/>
            <a:r>
              <a:rPr lang="en-US" dirty="0" smtClean="0"/>
              <a:t>Universität </a:t>
            </a:r>
            <a:r>
              <a:rPr lang="en-US" dirty="0" err="1" smtClean="0"/>
              <a:t>Athen</a:t>
            </a:r>
            <a:endParaRPr lang="en-US" dirty="0" smtClean="0"/>
          </a:p>
          <a:p>
            <a:pPr algn="just"/>
            <a:r>
              <a:rPr lang="en-US" dirty="0" err="1" smtClean="0"/>
              <a:t>Fachbereich</a:t>
            </a:r>
            <a:r>
              <a:rPr lang="en-US" dirty="0" smtClean="0"/>
              <a:t> </a:t>
            </a:r>
            <a:r>
              <a:rPr lang="en-US" dirty="0" err="1" smtClean="0"/>
              <a:t>für</a:t>
            </a:r>
            <a:r>
              <a:rPr lang="en-US" dirty="0" smtClean="0"/>
              <a:t> Deutsche </a:t>
            </a:r>
            <a:r>
              <a:rPr lang="en-US" dirty="0" err="1" smtClean="0"/>
              <a:t>Sprache</a:t>
            </a:r>
            <a:r>
              <a:rPr lang="en-US" dirty="0" smtClean="0"/>
              <a:t> und </a:t>
            </a:r>
            <a:r>
              <a:rPr lang="en-US" dirty="0" err="1" smtClean="0"/>
              <a:t>Literatur</a:t>
            </a:r>
            <a:endParaRPr lang="en-US" dirty="0" smtClean="0"/>
          </a:p>
          <a:p>
            <a:pPr algn="just"/>
            <a:r>
              <a:rPr lang="en-US" dirty="0" smtClean="0"/>
              <a:t>Seminar: </a:t>
            </a:r>
            <a:r>
              <a:rPr lang="el-GR" dirty="0"/>
              <a:t>DGB47 Εκμάθηση Δεύτερης</a:t>
            </a:r>
            <a:r>
              <a:rPr lang="de-DE" dirty="0"/>
              <a:t> </a:t>
            </a:r>
            <a:r>
              <a:rPr lang="el-GR" dirty="0"/>
              <a:t>/ Ξένης </a:t>
            </a:r>
            <a:r>
              <a:rPr lang="el-GR" dirty="0" smtClean="0"/>
              <a:t>Γλώσσας</a:t>
            </a:r>
            <a:r>
              <a:rPr lang="en-US" dirty="0" smtClean="0"/>
              <a:t> </a:t>
            </a:r>
          </a:p>
          <a:p>
            <a:pPr algn="just"/>
            <a:endParaRPr lang="en-US" dirty="0" smtClean="0"/>
          </a:p>
          <a:p>
            <a:pPr algn="just"/>
            <a:endParaRPr lang="el-GR" dirty="0"/>
          </a:p>
        </p:txBody>
      </p:sp>
    </p:spTree>
    <p:extLst>
      <p:ext uri="{BB962C8B-B14F-4D97-AF65-F5344CB8AC3E}">
        <p14:creationId xmlns:p14="http://schemas.microsoft.com/office/powerpoint/2010/main" val="585399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37882"/>
            <a:ext cx="10515600" cy="5639081"/>
          </a:xfrm>
        </p:spPr>
        <p:txBody>
          <a:bodyPr/>
          <a:lstStyle/>
          <a:p>
            <a:pPr marL="0" indent="0">
              <a:buNone/>
            </a:pPr>
            <a:r>
              <a:rPr lang="de-DE" dirty="0" smtClean="0"/>
              <a:t>Fragen</a:t>
            </a:r>
          </a:p>
          <a:p>
            <a:r>
              <a:rPr lang="de-DE" dirty="0" smtClean="0"/>
              <a:t>Wovon geht die Interaktionshypothese aus?</a:t>
            </a:r>
          </a:p>
          <a:p>
            <a:r>
              <a:rPr lang="de-DE" dirty="0" smtClean="0"/>
              <a:t>Für welche Hypothese zum Zweitspracherwerb gilt die Interaktionshypothese als Weiterentwicklung?</a:t>
            </a:r>
          </a:p>
          <a:p>
            <a:r>
              <a:rPr lang="de-DE" dirty="0" smtClean="0"/>
              <a:t>Wovon geht die Output-Hypothese aus?</a:t>
            </a:r>
          </a:p>
          <a:p>
            <a:r>
              <a:rPr lang="de-DE" dirty="0" smtClean="0"/>
              <a:t>Welche Hypothesen zum Zweitspracherwerb ergänzt die Output-Hypothese?</a:t>
            </a:r>
          </a:p>
          <a:p>
            <a:r>
              <a:rPr lang="de-DE" dirty="0" smtClean="0"/>
              <a:t>Welche sind die Funktionen des Outputs?</a:t>
            </a:r>
          </a:p>
          <a:p>
            <a:r>
              <a:rPr lang="de-DE" dirty="0" smtClean="0"/>
              <a:t>Welche ist die Ursache für mangelhaften Sprachgebrauch?</a:t>
            </a:r>
            <a:endParaRPr lang="el-GR" dirty="0"/>
          </a:p>
        </p:txBody>
      </p:sp>
    </p:spTree>
    <p:extLst>
      <p:ext uri="{BB962C8B-B14F-4D97-AF65-F5344CB8AC3E}">
        <p14:creationId xmlns:p14="http://schemas.microsoft.com/office/powerpoint/2010/main" val="34664867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Lernbarkeits-/Lehrbarkeitshypothese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524226" y="2664436"/>
            <a:ext cx="2743200" cy="1428149"/>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Lernbarkeits-/ Lehrbarkeitshypothese</a:t>
            </a:r>
            <a:endParaRPr lang="el-GR" b="1" dirty="0">
              <a:solidFill>
                <a:schemeClr val="tx1"/>
              </a:solidFill>
            </a:endParaRPr>
          </a:p>
        </p:txBody>
      </p:sp>
      <p:sp>
        <p:nvSpPr>
          <p:cNvPr id="5" name="Έλλειψη 4"/>
          <p:cNvSpPr/>
          <p:nvPr/>
        </p:nvSpPr>
        <p:spPr>
          <a:xfrm>
            <a:off x="600633" y="4402417"/>
            <a:ext cx="3308446" cy="157668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Nur </a:t>
            </a:r>
            <a:r>
              <a:rPr lang="en-US" dirty="0">
                <a:solidFill>
                  <a:schemeClr val="tx1"/>
                </a:solidFill>
              </a:rPr>
              <a:t>was </a:t>
            </a:r>
            <a:r>
              <a:rPr lang="en-US" dirty="0" err="1">
                <a:solidFill>
                  <a:schemeClr val="tx1"/>
                </a:solidFill>
              </a:rPr>
              <a:t>gelernt</a:t>
            </a:r>
            <a:r>
              <a:rPr lang="en-US" dirty="0">
                <a:solidFill>
                  <a:schemeClr val="tx1"/>
                </a:solidFill>
              </a:rPr>
              <a:t> </a:t>
            </a:r>
            <a:r>
              <a:rPr lang="en-US" dirty="0" err="1">
                <a:solidFill>
                  <a:schemeClr val="tx1"/>
                </a:solidFill>
              </a:rPr>
              <a:t>werden</a:t>
            </a:r>
            <a:r>
              <a:rPr lang="en-US" dirty="0">
                <a:solidFill>
                  <a:schemeClr val="tx1"/>
                </a:solidFill>
              </a:rPr>
              <a:t> </a:t>
            </a:r>
            <a:r>
              <a:rPr lang="en-US" dirty="0" err="1">
                <a:solidFill>
                  <a:schemeClr val="tx1"/>
                </a:solidFill>
              </a:rPr>
              <a:t>kann</a:t>
            </a:r>
            <a:r>
              <a:rPr lang="en-US" dirty="0">
                <a:solidFill>
                  <a:schemeClr val="tx1"/>
                </a:solidFill>
              </a:rPr>
              <a:t>, </a:t>
            </a:r>
            <a:r>
              <a:rPr lang="en-US" dirty="0" err="1">
                <a:solidFill>
                  <a:schemeClr val="tx1"/>
                </a:solidFill>
              </a:rPr>
              <a:t>kann</a:t>
            </a:r>
            <a:r>
              <a:rPr lang="en-US" dirty="0">
                <a:solidFill>
                  <a:schemeClr val="tx1"/>
                </a:solidFill>
              </a:rPr>
              <a:t> </a:t>
            </a:r>
            <a:r>
              <a:rPr lang="en-US" dirty="0" err="1">
                <a:solidFill>
                  <a:schemeClr val="tx1"/>
                </a:solidFill>
              </a:rPr>
              <a:t>auch</a:t>
            </a:r>
            <a:r>
              <a:rPr lang="en-US" dirty="0">
                <a:solidFill>
                  <a:schemeClr val="tx1"/>
                </a:solidFill>
              </a:rPr>
              <a:t> </a:t>
            </a:r>
            <a:r>
              <a:rPr lang="en-US" dirty="0" err="1">
                <a:solidFill>
                  <a:schemeClr val="tx1"/>
                </a:solidFill>
              </a:rPr>
              <a:t>gelehrt</a:t>
            </a:r>
            <a:r>
              <a:rPr lang="en-US" dirty="0">
                <a:solidFill>
                  <a:schemeClr val="tx1"/>
                </a:solidFill>
              </a:rPr>
              <a:t> </a:t>
            </a:r>
            <a:r>
              <a:rPr lang="en-US" dirty="0" err="1">
                <a:solidFill>
                  <a:schemeClr val="tx1"/>
                </a:solidFill>
              </a:rPr>
              <a:t>werden</a:t>
            </a:r>
            <a:endParaRPr lang="de-DE" dirty="0">
              <a:solidFill>
                <a:schemeClr val="tx1"/>
              </a:solidFill>
            </a:endParaRPr>
          </a:p>
        </p:txBody>
      </p:sp>
      <p:sp>
        <p:nvSpPr>
          <p:cNvPr id="15" name="Έλλειψη 14"/>
          <p:cNvSpPr/>
          <p:nvPr/>
        </p:nvSpPr>
        <p:spPr>
          <a:xfrm>
            <a:off x="907752" y="1421731"/>
            <a:ext cx="3242260" cy="152406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Lerner </a:t>
            </a:r>
            <a:r>
              <a:rPr lang="en-US" dirty="0" err="1">
                <a:solidFill>
                  <a:schemeClr val="tx1"/>
                </a:solidFill>
              </a:rPr>
              <a:t>können</a:t>
            </a:r>
            <a:r>
              <a:rPr lang="en-US" dirty="0">
                <a:solidFill>
                  <a:schemeClr val="tx1"/>
                </a:solidFill>
              </a:rPr>
              <a:t> </a:t>
            </a:r>
            <a:r>
              <a:rPr lang="en-US" dirty="0" err="1">
                <a:solidFill>
                  <a:schemeClr val="tx1"/>
                </a:solidFill>
              </a:rPr>
              <a:t>nur</a:t>
            </a:r>
            <a:r>
              <a:rPr lang="en-US" dirty="0">
                <a:solidFill>
                  <a:schemeClr val="tx1"/>
                </a:solidFill>
              </a:rPr>
              <a:t> das </a:t>
            </a:r>
            <a:r>
              <a:rPr lang="en-US" dirty="0" err="1">
                <a:solidFill>
                  <a:schemeClr val="tx1"/>
                </a:solidFill>
              </a:rPr>
              <a:t>lernen</a:t>
            </a:r>
            <a:r>
              <a:rPr lang="en-US" dirty="0">
                <a:solidFill>
                  <a:schemeClr val="tx1"/>
                </a:solidFill>
              </a:rPr>
              <a:t>, </a:t>
            </a:r>
            <a:r>
              <a:rPr lang="en-US" dirty="0" smtClean="0">
                <a:solidFill>
                  <a:schemeClr val="tx1"/>
                </a:solidFill>
              </a:rPr>
              <a:t>was </a:t>
            </a:r>
            <a:r>
              <a:rPr lang="en-US" dirty="0">
                <a:solidFill>
                  <a:schemeClr val="tx1"/>
                </a:solidFill>
              </a:rPr>
              <a:t>in </a:t>
            </a:r>
            <a:r>
              <a:rPr lang="en-US" dirty="0" err="1">
                <a:solidFill>
                  <a:schemeClr val="tx1"/>
                </a:solidFill>
              </a:rPr>
              <a:t>einer</a:t>
            </a:r>
            <a:r>
              <a:rPr lang="en-US" dirty="0">
                <a:solidFill>
                  <a:schemeClr val="tx1"/>
                </a:solidFill>
              </a:rPr>
              <a:t> </a:t>
            </a:r>
            <a:r>
              <a:rPr lang="en-US" dirty="0" err="1">
                <a:solidFill>
                  <a:schemeClr val="tx1"/>
                </a:solidFill>
              </a:rPr>
              <a:t>Erwerbssequenz</a:t>
            </a:r>
            <a:r>
              <a:rPr lang="en-US" dirty="0">
                <a:solidFill>
                  <a:schemeClr val="tx1"/>
                </a:solidFill>
              </a:rPr>
              <a:t> auf der </a:t>
            </a:r>
            <a:r>
              <a:rPr lang="en-US" dirty="0" err="1">
                <a:solidFill>
                  <a:schemeClr val="tx1"/>
                </a:solidFill>
              </a:rPr>
              <a:t>jeweils</a:t>
            </a:r>
            <a:r>
              <a:rPr lang="en-US" dirty="0">
                <a:solidFill>
                  <a:schemeClr val="tx1"/>
                </a:solidFill>
              </a:rPr>
              <a:t> </a:t>
            </a:r>
            <a:r>
              <a:rPr lang="en-US" dirty="0" err="1">
                <a:solidFill>
                  <a:schemeClr val="tx1"/>
                </a:solidFill>
              </a:rPr>
              <a:t>nächsten</a:t>
            </a:r>
            <a:r>
              <a:rPr lang="en-US" dirty="0">
                <a:solidFill>
                  <a:schemeClr val="tx1"/>
                </a:solidFill>
              </a:rPr>
              <a:t> </a:t>
            </a:r>
            <a:r>
              <a:rPr lang="en-US" dirty="0" err="1">
                <a:solidFill>
                  <a:schemeClr val="tx1"/>
                </a:solidFill>
              </a:rPr>
              <a:t>Stufe</a:t>
            </a:r>
            <a:r>
              <a:rPr lang="en-US" dirty="0">
                <a:solidFill>
                  <a:schemeClr val="tx1"/>
                </a:solidFill>
              </a:rPr>
              <a:t> </a:t>
            </a:r>
            <a:r>
              <a:rPr lang="en-US" dirty="0" err="1">
                <a:solidFill>
                  <a:schemeClr val="tx1"/>
                </a:solidFill>
              </a:rPr>
              <a:t>erscheint</a:t>
            </a:r>
            <a:r>
              <a:rPr lang="en-US" dirty="0">
                <a:solidFill>
                  <a:schemeClr val="tx1"/>
                </a:solidFill>
              </a:rPr>
              <a:t>.</a:t>
            </a:r>
            <a:endParaRPr lang="el-GR" dirty="0">
              <a:solidFill>
                <a:schemeClr val="tx1"/>
              </a:solidFill>
            </a:endParaRPr>
          </a:p>
        </p:txBody>
      </p:sp>
      <p:sp>
        <p:nvSpPr>
          <p:cNvPr id="9" name="Έλλειψη 8"/>
          <p:cNvSpPr/>
          <p:nvPr/>
        </p:nvSpPr>
        <p:spPr>
          <a:xfrm>
            <a:off x="8930331" y="1637955"/>
            <a:ext cx="3092823" cy="318953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Es ergibt daher keinen Sinn, durch eine steilere grammatische Progression schwierigere Strukturen der fremden Sprache vorwegzunehmen</a:t>
            </a:r>
            <a:endParaRPr lang="de-DE" dirty="0">
              <a:solidFill>
                <a:schemeClr val="tx1"/>
              </a:solidFill>
            </a:endParaRPr>
          </a:p>
        </p:txBody>
      </p:sp>
      <p:cxnSp>
        <p:nvCxnSpPr>
          <p:cNvPr id="11" name="Ευθύγραμμο βέλος σύνδεσης 10"/>
          <p:cNvCxnSpPr>
            <a:stCxn id="4" idx="6"/>
          </p:cNvCxnSpPr>
          <p:nvPr/>
        </p:nvCxnSpPr>
        <p:spPr>
          <a:xfrm flipV="1">
            <a:off x="7267426" y="3092824"/>
            <a:ext cx="1379033" cy="285687"/>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4" name="Ευθύγραμμο βέλος σύνδεσης 13"/>
          <p:cNvCxnSpPr>
            <a:stCxn id="4" idx="1"/>
          </p:cNvCxnSpPr>
          <p:nvPr/>
        </p:nvCxnSpPr>
        <p:spPr>
          <a:xfrm flipH="1" flipV="1">
            <a:off x="4150012" y="2487706"/>
            <a:ext cx="775946" cy="38587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8" name="Ευθύγραμμο βέλος σύνδεσης 17"/>
          <p:cNvCxnSpPr>
            <a:stCxn id="4" idx="3"/>
          </p:cNvCxnSpPr>
          <p:nvPr/>
        </p:nvCxnSpPr>
        <p:spPr>
          <a:xfrm flipH="1">
            <a:off x="3909079" y="3883437"/>
            <a:ext cx="1016879" cy="828262"/>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896266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51493" y="149105"/>
            <a:ext cx="10515600" cy="679614"/>
          </a:xfrm>
        </p:spPr>
        <p:txBody>
          <a:bodyPr>
            <a:normAutofit fontScale="90000"/>
          </a:bodyPr>
          <a:lstStyle/>
          <a:p>
            <a:r>
              <a:rPr lang="en-US" sz="3200" dirty="0" err="1" smtClean="0"/>
              <a:t>Wiederholung</a:t>
            </a:r>
            <a:r>
              <a:rPr lang="de-DE" sz="3200" dirty="0" smtClean="0"/>
              <a:t>: Die Schwellenhypothese und die Interdependenzhypothese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858893" y="1322295"/>
            <a:ext cx="2743200" cy="200169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Schwellen-hypothese und der Interdependenz-hypothese</a:t>
            </a:r>
            <a:endParaRPr lang="el-GR" b="1" dirty="0">
              <a:solidFill>
                <a:schemeClr val="tx1"/>
              </a:solidFill>
            </a:endParaRPr>
          </a:p>
        </p:txBody>
      </p:sp>
      <p:sp>
        <p:nvSpPr>
          <p:cNvPr id="5" name="Έλλειψη 4"/>
          <p:cNvSpPr/>
          <p:nvPr/>
        </p:nvSpPr>
        <p:spPr>
          <a:xfrm>
            <a:off x="8007099" y="3265309"/>
            <a:ext cx="4086374" cy="248501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Zwischen </a:t>
            </a:r>
            <a:r>
              <a:rPr lang="de-DE" dirty="0" smtClean="0">
                <a:solidFill>
                  <a:schemeClr val="tx1"/>
                </a:solidFill>
              </a:rPr>
              <a:t>der unteren </a:t>
            </a:r>
            <a:r>
              <a:rPr lang="de-DE" dirty="0">
                <a:solidFill>
                  <a:schemeClr val="tx1"/>
                </a:solidFill>
              </a:rPr>
              <a:t>Schwelle und der oberen Schwelle befinden sich die so genannten </a:t>
            </a:r>
            <a:r>
              <a:rPr lang="de-DE" dirty="0" smtClean="0">
                <a:solidFill>
                  <a:schemeClr val="tx1"/>
                </a:solidFill>
              </a:rPr>
              <a:t>Standard- </a:t>
            </a:r>
            <a:r>
              <a:rPr lang="de-DE" dirty="0">
                <a:solidFill>
                  <a:schemeClr val="tx1"/>
                </a:solidFill>
              </a:rPr>
              <a:t>oder Normalfälle, in denen die Erstsprache gut entwickelt ist, die Zweitsprache weniger</a:t>
            </a:r>
          </a:p>
        </p:txBody>
      </p:sp>
      <p:sp>
        <p:nvSpPr>
          <p:cNvPr id="15" name="Έλλειψη 14"/>
          <p:cNvSpPr/>
          <p:nvPr/>
        </p:nvSpPr>
        <p:spPr>
          <a:xfrm>
            <a:off x="185553" y="3514993"/>
            <a:ext cx="3242260" cy="224355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Unterhalb der ersten Schwelle zeigen sich eher negative Effekte auf die erworbenen oder im Erwerb befindlichen Sprachen</a:t>
            </a:r>
            <a:endParaRPr lang="el-GR" dirty="0">
              <a:solidFill>
                <a:schemeClr val="tx1"/>
              </a:solidFill>
            </a:endParaRPr>
          </a:p>
        </p:txBody>
      </p:sp>
      <p:sp>
        <p:nvSpPr>
          <p:cNvPr id="9" name="Έλλειψη 8"/>
          <p:cNvSpPr/>
          <p:nvPr/>
        </p:nvSpPr>
        <p:spPr>
          <a:xfrm>
            <a:off x="81023" y="979584"/>
            <a:ext cx="3815673" cy="239531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Schwellen der muttersprachlichen und der fremdsprachlichen Kompetenz müssen erreicht sein, damit die Auswirkungen auf die Sprachbeherrschung positiv sind. </a:t>
            </a:r>
          </a:p>
        </p:txBody>
      </p:sp>
      <p:cxnSp>
        <p:nvCxnSpPr>
          <p:cNvPr id="11" name="Ευθύγραμμο βέλος σύνδεσης 10"/>
          <p:cNvCxnSpPr/>
          <p:nvPr/>
        </p:nvCxnSpPr>
        <p:spPr>
          <a:xfrm>
            <a:off x="7476565" y="2839297"/>
            <a:ext cx="1223880" cy="69088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4" name="Ευθύγραμμο βέλος σύνδεσης 13"/>
          <p:cNvCxnSpPr/>
          <p:nvPr/>
        </p:nvCxnSpPr>
        <p:spPr>
          <a:xfrm flipH="1" flipV="1">
            <a:off x="4012894" y="1944139"/>
            <a:ext cx="932827" cy="255015"/>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8" name="Ευθύγραμμο βέλος σύνδεσης 17"/>
          <p:cNvCxnSpPr/>
          <p:nvPr/>
        </p:nvCxnSpPr>
        <p:spPr>
          <a:xfrm flipH="1">
            <a:off x="3210790" y="2839297"/>
            <a:ext cx="1858820" cy="101604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3" name="Έλλειψη 12"/>
          <p:cNvSpPr/>
          <p:nvPr/>
        </p:nvSpPr>
        <p:spPr>
          <a:xfrm>
            <a:off x="8321890" y="464753"/>
            <a:ext cx="3073362" cy="276096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Oberhalb </a:t>
            </a:r>
            <a:r>
              <a:rPr lang="de-DE" dirty="0">
                <a:solidFill>
                  <a:schemeClr val="tx1"/>
                </a:solidFill>
              </a:rPr>
              <a:t>der zweiten Schwelle sind die Kompetenzen in beiden Sprachen sehr gut ausgebildet und beeinflussen sich auch gegenseitig positiv</a:t>
            </a:r>
            <a:endParaRPr lang="el-GR" dirty="0">
              <a:solidFill>
                <a:schemeClr val="tx1"/>
              </a:solidFill>
            </a:endParaRPr>
          </a:p>
        </p:txBody>
      </p:sp>
      <p:cxnSp>
        <p:nvCxnSpPr>
          <p:cNvPr id="19" name="Ευθύγραμμο βέλος σύνδεσης 18"/>
          <p:cNvCxnSpPr/>
          <p:nvPr/>
        </p:nvCxnSpPr>
        <p:spPr>
          <a:xfrm flipV="1">
            <a:off x="7289486" y="1072619"/>
            <a:ext cx="1154085" cy="57744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20" name="Έλλειψη 19"/>
          <p:cNvSpPr/>
          <p:nvPr/>
        </p:nvSpPr>
        <p:spPr>
          <a:xfrm>
            <a:off x="3439480" y="3964131"/>
            <a:ext cx="4455475" cy="278679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Interdependenzhypothese: </a:t>
            </a:r>
            <a:r>
              <a:rPr lang="de-DE" dirty="0">
                <a:solidFill>
                  <a:schemeClr val="tx1"/>
                </a:solidFill>
              </a:rPr>
              <a:t>Das Erreichen eines hohen Niveaus in der Zweitsprache wirkt positiv auf andere kognitive Bereiche des menschlichen Lebens aus, so dass eine hohe Leistung auch in diesen Bereichen erzielt werden kann. </a:t>
            </a:r>
            <a:endParaRPr lang="el-GR" dirty="0">
              <a:solidFill>
                <a:schemeClr val="tx1"/>
              </a:solidFill>
            </a:endParaRPr>
          </a:p>
        </p:txBody>
      </p:sp>
      <p:cxnSp>
        <p:nvCxnSpPr>
          <p:cNvPr id="30" name="Ευθύγραμμο βέλος σύνδεσης 29"/>
          <p:cNvCxnSpPr>
            <a:stCxn id="4" idx="4"/>
          </p:cNvCxnSpPr>
          <p:nvPr/>
        </p:nvCxnSpPr>
        <p:spPr>
          <a:xfrm flipH="1">
            <a:off x="5809129" y="3323988"/>
            <a:ext cx="421364" cy="531349"/>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0378055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2353"/>
            <a:ext cx="10515600" cy="5504610"/>
          </a:xfrm>
        </p:spPr>
        <p:txBody>
          <a:bodyPr/>
          <a:lstStyle/>
          <a:p>
            <a:pPr marL="0" indent="0">
              <a:buNone/>
            </a:pPr>
            <a:r>
              <a:rPr lang="de-DE" dirty="0" smtClean="0"/>
              <a:t>Fragen</a:t>
            </a:r>
          </a:p>
          <a:p>
            <a:pPr marL="0" indent="0">
              <a:buNone/>
            </a:pPr>
            <a:endParaRPr lang="de-DE" dirty="0" smtClean="0"/>
          </a:p>
          <a:p>
            <a:r>
              <a:rPr lang="de-DE" dirty="0" smtClean="0"/>
              <a:t>Wovon geht die Lernbarkeits- / </a:t>
            </a:r>
            <a:r>
              <a:rPr lang="de-DE" dirty="0" err="1" smtClean="0"/>
              <a:t>lehrbarkeitshypothese</a:t>
            </a:r>
            <a:r>
              <a:rPr lang="de-DE" dirty="0" smtClean="0"/>
              <a:t> aus?</a:t>
            </a:r>
          </a:p>
          <a:p>
            <a:r>
              <a:rPr lang="de-DE" dirty="0" smtClean="0"/>
              <a:t>Wovon geht die Schwellenhypothese aus?</a:t>
            </a:r>
          </a:p>
          <a:p>
            <a:r>
              <a:rPr lang="de-DE" dirty="0" smtClean="0"/>
              <a:t>Wovon geht die Interdependenzhypothese aus?</a:t>
            </a:r>
            <a:endParaRPr lang="el-GR" dirty="0"/>
          </a:p>
        </p:txBody>
      </p:sp>
    </p:spTree>
    <p:extLst>
      <p:ext uri="{BB962C8B-B14F-4D97-AF65-F5344CB8AC3E}">
        <p14:creationId xmlns:p14="http://schemas.microsoft.com/office/powerpoint/2010/main" val="1226148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10640"/>
          </a:xfrm>
        </p:spPr>
        <p:txBody>
          <a:bodyPr/>
          <a:lstStyle/>
          <a:p>
            <a:r>
              <a:rPr lang="en-US" dirty="0" err="1" smtClean="0"/>
              <a:t>Konnektionismus</a:t>
            </a:r>
            <a:endParaRPr lang="el-GR" dirty="0"/>
          </a:p>
        </p:txBody>
      </p:sp>
      <p:sp>
        <p:nvSpPr>
          <p:cNvPr id="3" name="Θέση περιεχομένου 2"/>
          <p:cNvSpPr>
            <a:spLocks noGrp="1"/>
          </p:cNvSpPr>
          <p:nvPr>
            <p:ph idx="1"/>
          </p:nvPr>
        </p:nvSpPr>
        <p:spPr>
          <a:xfrm>
            <a:off x="838200" y="1237129"/>
            <a:ext cx="10515600" cy="4939834"/>
          </a:xfrm>
        </p:spPr>
        <p:txBody>
          <a:bodyPr/>
          <a:lstStyle/>
          <a:p>
            <a:pPr marL="0" indent="0" algn="just">
              <a:buNone/>
            </a:pPr>
            <a:r>
              <a:rPr lang="en-US" dirty="0" smtClean="0"/>
              <a:t>Der </a:t>
            </a:r>
            <a:r>
              <a:rPr lang="en-US" dirty="0" err="1" smtClean="0"/>
              <a:t>Konnektionismus</a:t>
            </a:r>
            <a:r>
              <a:rPr lang="en-US" dirty="0" smtClean="0"/>
              <a:t> </a:t>
            </a:r>
            <a:r>
              <a:rPr lang="en-US" dirty="0" err="1" smtClean="0"/>
              <a:t>versteht</a:t>
            </a:r>
            <a:r>
              <a:rPr lang="en-US" dirty="0" smtClean="0"/>
              <a:t> die </a:t>
            </a:r>
            <a:r>
              <a:rPr lang="en-US" dirty="0" err="1" smtClean="0"/>
              <a:t>gesamte</a:t>
            </a:r>
            <a:r>
              <a:rPr lang="en-US" dirty="0" smtClean="0"/>
              <a:t> Kog</a:t>
            </a:r>
            <a:r>
              <a:rPr lang="de-DE" dirty="0" err="1" smtClean="0"/>
              <a:t>nition</a:t>
            </a:r>
            <a:r>
              <a:rPr lang="de-DE" dirty="0" smtClean="0"/>
              <a:t> einschließlich Sprachverarbeitung als einen hochkomplexen Prozess miteinander interagierender Neuronen</a:t>
            </a:r>
          </a:p>
          <a:p>
            <a:pPr marL="0" indent="0" algn="just">
              <a:buNone/>
            </a:pPr>
            <a:r>
              <a:rPr lang="de-DE" dirty="0" smtClean="0"/>
              <a:t>Im Laufe der Entwicklung eines Menschen entsteht ein komplexes neuronales Netzwerk, das sich auf Grund von individuellen und kollektiven Erfahrungen bei allen Menschen anders und doch miteinander vergleichbar organisiert (vgl. </a:t>
            </a:r>
            <a:r>
              <a:rPr lang="de-DE" dirty="0" err="1" smtClean="0"/>
              <a:t>Rumelhart</a:t>
            </a:r>
            <a:r>
              <a:rPr lang="de-DE" dirty="0" smtClean="0"/>
              <a:t>/</a:t>
            </a:r>
            <a:r>
              <a:rPr lang="de-DE" dirty="0" err="1" smtClean="0"/>
              <a:t>McClelland</a:t>
            </a:r>
            <a:r>
              <a:rPr lang="de-DE" dirty="0" smtClean="0"/>
              <a:t> 1986. In: </a:t>
            </a:r>
            <a:r>
              <a:rPr lang="de-DE" dirty="0" err="1" smtClean="0"/>
              <a:t>Huneke</a:t>
            </a:r>
            <a:r>
              <a:rPr lang="de-DE" dirty="0" smtClean="0"/>
              <a:t>/Steinig 2005, 34)</a:t>
            </a:r>
          </a:p>
          <a:p>
            <a:pPr marL="0" indent="0" algn="just">
              <a:buNone/>
            </a:pPr>
            <a:endParaRPr lang="de-DE" dirty="0" smtClean="0"/>
          </a:p>
          <a:p>
            <a:pPr marL="0" indent="0" algn="just">
              <a:buNone/>
            </a:pPr>
            <a:r>
              <a:rPr lang="de-DE" dirty="0" smtClean="0"/>
              <a:t>Unterschied zum Behaviorismus: Erfahrungen mit der Umwelt werden bei jedem Menschen anders verarbeitet</a:t>
            </a:r>
          </a:p>
          <a:p>
            <a:pPr marL="0" indent="0">
              <a:buNone/>
            </a:pPr>
            <a:endParaRPr lang="el-GR" dirty="0"/>
          </a:p>
        </p:txBody>
      </p:sp>
    </p:spTree>
    <p:extLst>
      <p:ext uri="{BB962C8B-B14F-4D97-AF65-F5344CB8AC3E}">
        <p14:creationId xmlns:p14="http://schemas.microsoft.com/office/powerpoint/2010/main" val="3144355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62722"/>
          </a:xfrm>
        </p:spPr>
        <p:txBody>
          <a:bodyPr>
            <a:normAutofit fontScale="90000"/>
          </a:bodyPr>
          <a:lstStyle/>
          <a:p>
            <a:r>
              <a:rPr lang="de-DE" dirty="0" smtClean="0"/>
              <a:t>Konstruktivismus</a:t>
            </a:r>
            <a:endParaRPr lang="el-GR" dirty="0"/>
          </a:p>
        </p:txBody>
      </p:sp>
      <p:sp>
        <p:nvSpPr>
          <p:cNvPr id="3" name="Θέση περιεχομένου 2"/>
          <p:cNvSpPr>
            <a:spLocks noGrp="1"/>
          </p:cNvSpPr>
          <p:nvPr>
            <p:ph idx="1"/>
          </p:nvPr>
        </p:nvSpPr>
        <p:spPr>
          <a:xfrm>
            <a:off x="838200" y="1680882"/>
            <a:ext cx="10515600" cy="3818965"/>
          </a:xfrm>
        </p:spPr>
        <p:txBody>
          <a:bodyPr>
            <a:normAutofit fontScale="92500" lnSpcReduction="20000"/>
          </a:bodyPr>
          <a:lstStyle/>
          <a:p>
            <a:pPr algn="just">
              <a:lnSpc>
                <a:spcPct val="150000"/>
              </a:lnSpc>
            </a:pPr>
            <a:r>
              <a:rPr lang="de-DE" dirty="0"/>
              <a:t>Dem Konstruktivismus zufolge ist der Erwerb von Wissen ein individueller Lernprozess und die Rolle des Lehrers wird als die des Moderators aufgefasst. </a:t>
            </a:r>
            <a:endParaRPr lang="de-DE" dirty="0" smtClean="0"/>
          </a:p>
          <a:p>
            <a:pPr algn="just"/>
            <a:endParaRPr lang="el-GR" dirty="0"/>
          </a:p>
          <a:p>
            <a:pPr algn="just">
              <a:lnSpc>
                <a:spcPct val="150000"/>
              </a:lnSpc>
            </a:pPr>
            <a:r>
              <a:rPr lang="de-DE" dirty="0"/>
              <a:t>Der Lerner sucht aktiv nach Informationen, interpretiert diese vor dem Hintergrund seines Vorwissens und leitet daraus neue Auffassungen und Konzepte von der Wirklichkeit (vgl. </a:t>
            </a:r>
            <a:r>
              <a:rPr lang="de-DE" dirty="0" err="1"/>
              <a:t>Hasselhorn</a:t>
            </a:r>
            <a:r>
              <a:rPr lang="de-DE" dirty="0"/>
              <a:t> / Gold 2006) ab. </a:t>
            </a:r>
            <a:endParaRPr lang="el-GR" dirty="0"/>
          </a:p>
          <a:p>
            <a:pPr marL="0" indent="0">
              <a:buNone/>
            </a:pPr>
            <a:endParaRPr lang="de-DE" dirty="0" smtClean="0"/>
          </a:p>
        </p:txBody>
      </p:sp>
    </p:spTree>
    <p:extLst>
      <p:ext uri="{BB962C8B-B14F-4D97-AF65-F5344CB8AC3E}">
        <p14:creationId xmlns:p14="http://schemas.microsoft.com/office/powerpoint/2010/main" val="1038709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11306" y="1075767"/>
            <a:ext cx="10515600" cy="4477868"/>
          </a:xfrm>
        </p:spPr>
        <p:txBody>
          <a:bodyPr>
            <a:normAutofit fontScale="92500" lnSpcReduction="20000"/>
          </a:bodyPr>
          <a:lstStyle/>
          <a:p>
            <a:pPr algn="just">
              <a:lnSpc>
                <a:spcPct val="150000"/>
              </a:lnSpc>
            </a:pPr>
            <a:r>
              <a:rPr lang="de-DE" dirty="0" smtClean="0"/>
              <a:t>„Der Konstruktivismus </a:t>
            </a:r>
            <a:r>
              <a:rPr lang="de-DE" dirty="0"/>
              <a:t>stellt </a:t>
            </a:r>
            <a:r>
              <a:rPr lang="de-DE" dirty="0" smtClean="0"/>
              <a:t>nicht </a:t>
            </a:r>
            <a:r>
              <a:rPr lang="de-DE" dirty="0"/>
              <a:t>die Verarbeitung von Informationen in den Vordergrund, sondern gibt der individuellen Wahrnehmung und Interpretation eine starke Bedeutung. Im Mittelpunkt steht nicht ein Wissen, das von außen an den Menschen herangetragen und vom Menschen bearbeitet wird, sondern der Mensch selbst, der sich aus seiner Wahrnehmung der Umwelt eine Sichtweise </a:t>
            </a:r>
            <a:r>
              <a:rPr lang="de-DE" dirty="0" smtClean="0"/>
              <a:t>konstruiert“</a:t>
            </a:r>
            <a:endParaRPr lang="el-GR" dirty="0" smtClean="0"/>
          </a:p>
          <a:p>
            <a:pPr algn="just">
              <a:lnSpc>
                <a:spcPct val="150000"/>
              </a:lnSpc>
            </a:pPr>
            <a:endParaRPr lang="de-DE" dirty="0" smtClean="0"/>
          </a:p>
          <a:p>
            <a:pPr marL="0" indent="0" algn="r">
              <a:buNone/>
            </a:pPr>
            <a:r>
              <a:rPr lang="en-US" dirty="0"/>
              <a:t>https://lehrerfortbildung-bw.de</a:t>
            </a:r>
            <a:endParaRPr lang="el-GR" dirty="0"/>
          </a:p>
        </p:txBody>
      </p:sp>
    </p:spTree>
    <p:extLst>
      <p:ext uri="{BB962C8B-B14F-4D97-AF65-F5344CB8AC3E}">
        <p14:creationId xmlns:p14="http://schemas.microsoft.com/office/powerpoint/2010/main" val="13520823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Vorläufer der konstruktivistischen Sicht</a:t>
            </a:r>
            <a:br>
              <a:rPr lang="de-DE" dirty="0"/>
            </a:br>
            <a:endParaRPr lang="el-GR" dirty="0"/>
          </a:p>
        </p:txBody>
      </p:sp>
      <p:sp>
        <p:nvSpPr>
          <p:cNvPr id="3" name="Θέση περιεχομένου 2"/>
          <p:cNvSpPr>
            <a:spLocks noGrp="1"/>
          </p:cNvSpPr>
          <p:nvPr>
            <p:ph idx="1"/>
          </p:nvPr>
        </p:nvSpPr>
        <p:spPr>
          <a:xfrm>
            <a:off x="838200" y="1250576"/>
            <a:ext cx="10515600" cy="4926387"/>
          </a:xfrm>
        </p:spPr>
        <p:txBody>
          <a:bodyPr/>
          <a:lstStyle/>
          <a:p>
            <a:pPr marL="514350" indent="-514350">
              <a:buAutoNum type="arabicPeriod"/>
            </a:pPr>
            <a:r>
              <a:rPr lang="de-DE" dirty="0"/>
              <a:t>John Dewey: pragmatischer </a:t>
            </a:r>
            <a:r>
              <a:rPr lang="de-DE" dirty="0" smtClean="0"/>
              <a:t>Ansatz</a:t>
            </a:r>
          </a:p>
          <a:p>
            <a:pPr marL="0" indent="0">
              <a:buNone/>
            </a:pPr>
            <a:endParaRPr lang="de-DE" dirty="0"/>
          </a:p>
          <a:p>
            <a:pPr marL="0" indent="0" algn="just">
              <a:buNone/>
            </a:pPr>
            <a:r>
              <a:rPr lang="el-GR" dirty="0"/>
              <a:t>Μ</a:t>
            </a:r>
            <a:r>
              <a:rPr lang="de-DE" dirty="0" err="1" smtClean="0"/>
              <a:t>enschliche</a:t>
            </a:r>
            <a:r>
              <a:rPr lang="de-DE" dirty="0" smtClean="0"/>
              <a:t> </a:t>
            </a:r>
            <a:r>
              <a:rPr lang="de-DE" dirty="0"/>
              <a:t>Erfahrungen: Vermittlung von erfahrenen (</a:t>
            </a:r>
            <a:r>
              <a:rPr lang="de-DE" dirty="0" err="1"/>
              <a:t>experienced</a:t>
            </a:r>
            <a:r>
              <a:rPr lang="de-DE" dirty="0"/>
              <a:t>) und erzeugten (</a:t>
            </a:r>
            <a:r>
              <a:rPr lang="de-DE" dirty="0" err="1"/>
              <a:t>processes</a:t>
            </a:r>
            <a:r>
              <a:rPr lang="de-DE" dirty="0"/>
              <a:t> </a:t>
            </a:r>
            <a:r>
              <a:rPr lang="de-DE" dirty="0" err="1"/>
              <a:t>of</a:t>
            </a:r>
            <a:r>
              <a:rPr lang="de-DE" dirty="0"/>
              <a:t> </a:t>
            </a:r>
            <a:r>
              <a:rPr lang="de-DE" dirty="0" err="1"/>
              <a:t>experiencing</a:t>
            </a:r>
            <a:r>
              <a:rPr lang="de-DE" dirty="0"/>
              <a:t>) Handlungen</a:t>
            </a:r>
          </a:p>
          <a:p>
            <a:pPr marL="0" indent="0" algn="just">
              <a:buNone/>
            </a:pPr>
            <a:r>
              <a:rPr lang="de-DE" dirty="0"/>
              <a:t>„Im Handeln wird Wissen aufgebaut und interaktiv durch ein untersuchendes, neugieriges, experimentierendes Verhalten konstruiert “ (Reich 2008, 71)</a:t>
            </a:r>
          </a:p>
          <a:p>
            <a:pPr marL="0" indent="0" algn="just">
              <a:buNone/>
            </a:pPr>
            <a:r>
              <a:rPr lang="de-DE" dirty="0"/>
              <a:t>Lernen als aktiver </a:t>
            </a:r>
            <a:r>
              <a:rPr lang="de-DE" dirty="0" smtClean="0"/>
              <a:t>Vorgang, der keineswegs äußere Wirklichkeiten abbildet</a:t>
            </a:r>
          </a:p>
          <a:p>
            <a:pPr marL="0" indent="0" algn="just">
              <a:buNone/>
            </a:pPr>
            <a:endParaRPr lang="el-GR" dirty="0"/>
          </a:p>
          <a:p>
            <a:endParaRPr lang="el-GR" dirty="0"/>
          </a:p>
        </p:txBody>
      </p:sp>
    </p:spTree>
    <p:extLst>
      <p:ext uri="{BB962C8B-B14F-4D97-AF65-F5344CB8AC3E}">
        <p14:creationId xmlns:p14="http://schemas.microsoft.com/office/powerpoint/2010/main" val="2551305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634066"/>
            <a:ext cx="10515600" cy="589616"/>
          </a:xfrm>
        </p:spPr>
        <p:txBody>
          <a:bodyPr>
            <a:normAutofit fontScale="90000"/>
          </a:bodyPr>
          <a:lstStyle/>
          <a:p>
            <a:r>
              <a:rPr lang="de-DE" dirty="0"/>
              <a:t>Vorläufer der konstruktivistischen Sicht</a:t>
            </a:r>
            <a:br>
              <a:rPr lang="de-DE" dirty="0"/>
            </a:br>
            <a:endParaRPr lang="el-GR" dirty="0"/>
          </a:p>
        </p:txBody>
      </p:sp>
      <p:sp>
        <p:nvSpPr>
          <p:cNvPr id="3" name="Θέση περιεχομένου 2"/>
          <p:cNvSpPr>
            <a:spLocks noGrp="1"/>
          </p:cNvSpPr>
          <p:nvPr>
            <p:ph idx="1"/>
          </p:nvPr>
        </p:nvSpPr>
        <p:spPr>
          <a:xfrm>
            <a:off x="838200" y="1223682"/>
            <a:ext cx="10515600" cy="4953281"/>
          </a:xfrm>
        </p:spPr>
        <p:txBody>
          <a:bodyPr>
            <a:normAutofit fontScale="85000" lnSpcReduction="20000"/>
          </a:bodyPr>
          <a:lstStyle/>
          <a:p>
            <a:pPr marL="0" indent="0" algn="just">
              <a:buNone/>
            </a:pPr>
            <a:r>
              <a:rPr lang="de-DE" dirty="0" smtClean="0"/>
              <a:t>2. Jean Piaget</a:t>
            </a:r>
          </a:p>
          <a:p>
            <a:pPr marL="0" indent="0" algn="just">
              <a:buNone/>
            </a:pPr>
            <a:r>
              <a:rPr lang="de-DE" dirty="0" smtClean="0"/>
              <a:t>Entwicklungsstufen,</a:t>
            </a:r>
            <a:r>
              <a:rPr lang="el-GR" dirty="0" smtClean="0"/>
              <a:t> </a:t>
            </a:r>
            <a:r>
              <a:rPr lang="de-DE" dirty="0" smtClean="0"/>
              <a:t>die ein Lerner nach und nach durchläuft, um seine konstruktiven Lernfähigkeiten in handelnder, aktiver Auseinandersetzung mit der Umwelt zu regulieren und zu optimieren</a:t>
            </a:r>
          </a:p>
          <a:p>
            <a:pPr marL="0" indent="0" algn="just">
              <a:buNone/>
            </a:pPr>
            <a:r>
              <a:rPr lang="de-DE" dirty="0" smtClean="0"/>
              <a:t>Entwicklung von Schemata zur Bewältigung von unterschiedlichen Umwelt-, Problem- und Handlungssituationen</a:t>
            </a:r>
          </a:p>
          <a:p>
            <a:pPr marL="0" indent="0" algn="just">
              <a:buNone/>
            </a:pPr>
            <a:r>
              <a:rPr lang="de-DE" dirty="0" smtClean="0"/>
              <a:t>Assimilation: Schema, mit dem wir im Lernen aktiv Ereignisse der Außenwelt einordnen, strukturieren, deuten.</a:t>
            </a:r>
          </a:p>
          <a:p>
            <a:pPr marL="0" indent="0" algn="just">
              <a:buNone/>
            </a:pPr>
            <a:r>
              <a:rPr lang="de-DE" dirty="0" smtClean="0"/>
              <a:t>Akkommodation: situative Anpassung an unterschiedliche Umweltbedingungen</a:t>
            </a:r>
          </a:p>
          <a:p>
            <a:pPr marL="0" indent="0" algn="just">
              <a:buNone/>
            </a:pPr>
            <a:r>
              <a:rPr lang="de-DE" dirty="0" smtClean="0"/>
              <a:t>Lernen muss subjektiv konstruiert werden</a:t>
            </a:r>
          </a:p>
          <a:p>
            <a:pPr marL="0" indent="0" algn="just">
              <a:buNone/>
            </a:pPr>
            <a:r>
              <a:rPr lang="de-DE" dirty="0" smtClean="0"/>
              <a:t>Entwicklung eines „kognitiven Lehr- und Lernverständnisses, das sich auf den einzelnen Lerner konzentriert, auch wenn soziale Lernprozesse nicht als unbedeutend angesehen werden“ (Reich 2008, 72)      </a:t>
            </a:r>
          </a:p>
          <a:p>
            <a:pPr marL="0" indent="0" algn="just">
              <a:buNone/>
            </a:pPr>
            <a:r>
              <a:rPr lang="de-DE" dirty="0" smtClean="0"/>
              <a:t>Subjektorientierter Ansatz</a:t>
            </a:r>
          </a:p>
          <a:p>
            <a:pPr marL="0" indent="0" algn="r">
              <a:buNone/>
            </a:pPr>
            <a:r>
              <a:rPr lang="de-DE" sz="2400" dirty="0" smtClean="0"/>
              <a:t>(s. Reich 2008, 72)</a:t>
            </a:r>
            <a:endParaRPr lang="el-GR" sz="2400" dirty="0"/>
          </a:p>
        </p:txBody>
      </p:sp>
    </p:spTree>
    <p:extLst>
      <p:ext uri="{BB962C8B-B14F-4D97-AF65-F5344CB8AC3E}">
        <p14:creationId xmlns:p14="http://schemas.microsoft.com/office/powerpoint/2010/main" val="955162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58557"/>
          </a:xfrm>
        </p:spPr>
        <p:txBody>
          <a:bodyPr/>
          <a:lstStyle/>
          <a:p>
            <a:r>
              <a:rPr lang="de-DE" dirty="0"/>
              <a:t>Vorläufer der konstruktivistischen Sicht</a:t>
            </a:r>
            <a:endParaRPr lang="el-GR" dirty="0"/>
          </a:p>
        </p:txBody>
      </p:sp>
      <p:sp>
        <p:nvSpPr>
          <p:cNvPr id="3" name="Θέση περιεχομένου 2"/>
          <p:cNvSpPr>
            <a:spLocks noGrp="1"/>
          </p:cNvSpPr>
          <p:nvPr>
            <p:ph idx="1"/>
          </p:nvPr>
        </p:nvSpPr>
        <p:spPr>
          <a:xfrm>
            <a:off x="838200" y="1559859"/>
            <a:ext cx="10515600" cy="4617104"/>
          </a:xfrm>
        </p:spPr>
        <p:txBody>
          <a:bodyPr/>
          <a:lstStyle/>
          <a:p>
            <a:pPr marL="0" indent="0" algn="just">
              <a:buNone/>
            </a:pPr>
            <a:r>
              <a:rPr lang="de-DE" dirty="0" smtClean="0"/>
              <a:t>3. Lev. S. </a:t>
            </a:r>
            <a:r>
              <a:rPr lang="de-DE" dirty="0" err="1" smtClean="0"/>
              <a:t>Wygotsky</a:t>
            </a:r>
            <a:endParaRPr lang="de-DE" dirty="0" smtClean="0"/>
          </a:p>
          <a:p>
            <a:pPr marL="0" indent="0" algn="just">
              <a:buNone/>
            </a:pPr>
            <a:r>
              <a:rPr lang="de-DE" dirty="0" smtClean="0"/>
              <a:t>Betonung von Kognition und Sozialisation</a:t>
            </a:r>
          </a:p>
          <a:p>
            <a:pPr marL="0" indent="0" algn="just">
              <a:buNone/>
            </a:pPr>
            <a:r>
              <a:rPr lang="de-DE" dirty="0" smtClean="0"/>
              <a:t>Kooperative menschliche Tätigkeiten</a:t>
            </a:r>
          </a:p>
          <a:p>
            <a:pPr marL="0" indent="0" algn="just">
              <a:buNone/>
            </a:pPr>
            <a:r>
              <a:rPr lang="de-DE" dirty="0" smtClean="0"/>
              <a:t>Lerner: „aktive Gestalter des eigenen Lernprozesses, wobei Lernen immer dann erfolgreicher abzulaufen scheint, wenn selbstbestimmende Lernprozesse einsetzen, die das Wissen in seiner kulturellen Verankerung und seiner Handlungsperspektive aktualisieren“ (Reich 2008, 72)</a:t>
            </a:r>
          </a:p>
          <a:p>
            <a:pPr marL="0" indent="0" algn="just">
              <a:buNone/>
            </a:pPr>
            <a:r>
              <a:rPr lang="de-DE" dirty="0" smtClean="0"/>
              <a:t>Sozial-kulturell orientierter Ansatz</a:t>
            </a:r>
            <a:endParaRPr lang="el-GR" dirty="0"/>
          </a:p>
        </p:txBody>
      </p:sp>
    </p:spTree>
    <p:extLst>
      <p:ext uri="{BB962C8B-B14F-4D97-AF65-F5344CB8AC3E}">
        <p14:creationId xmlns:p14="http://schemas.microsoft.com/office/powerpoint/2010/main" val="1507141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a:t>
            </a:r>
            <a:r>
              <a:rPr lang="de-DE" sz="3200" dirty="0" err="1" smtClean="0"/>
              <a:t>Pidginisierungshypothese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760260" y="2545579"/>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a:t>
            </a:r>
            <a:r>
              <a:rPr lang="de-DE" b="1" dirty="0" err="1" smtClean="0">
                <a:solidFill>
                  <a:schemeClr val="tx1"/>
                </a:solidFill>
              </a:rPr>
              <a:t>Pidginisierungs</a:t>
            </a:r>
            <a:r>
              <a:rPr lang="de-DE" b="1" dirty="0" smtClean="0">
                <a:solidFill>
                  <a:schemeClr val="tx1"/>
                </a:solidFill>
              </a:rPr>
              <a:t>-hypothese</a:t>
            </a:r>
            <a:endParaRPr lang="el-GR" b="1" dirty="0">
              <a:solidFill>
                <a:schemeClr val="tx1"/>
              </a:solidFill>
            </a:endParaRPr>
          </a:p>
        </p:txBody>
      </p:sp>
      <p:cxnSp>
        <p:nvCxnSpPr>
          <p:cNvPr id="10" name="Ευθύγραμμο βέλος σύνδεσης 9"/>
          <p:cNvCxnSpPr/>
          <p:nvPr/>
        </p:nvCxnSpPr>
        <p:spPr>
          <a:xfrm flipH="1" flipV="1">
            <a:off x="4195087" y="2752139"/>
            <a:ext cx="844528" cy="26388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a:off x="7923865" y="3676106"/>
            <a:ext cx="1231338" cy="38298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p:nvPr/>
        </p:nvCxnSpPr>
        <p:spPr>
          <a:xfrm flipH="1">
            <a:off x="3672004" y="4342772"/>
            <a:ext cx="1475870" cy="619819"/>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8" name="Ευθύγραμμο βέλος σύνδεσης 17"/>
          <p:cNvCxnSpPr>
            <a:stCxn id="4" idx="4"/>
          </p:cNvCxnSpPr>
          <p:nvPr/>
        </p:nvCxnSpPr>
        <p:spPr>
          <a:xfrm>
            <a:off x="6353736" y="4652682"/>
            <a:ext cx="0" cy="50643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9255115" y="3028758"/>
            <a:ext cx="2826127" cy="348742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Pidginsprache </a:t>
            </a:r>
            <a:r>
              <a:rPr lang="en-US" dirty="0" smtClean="0">
                <a:solidFill>
                  <a:schemeClr val="tx1"/>
                </a:solidFill>
              </a:rPr>
              <a:t>=</a:t>
            </a:r>
            <a:r>
              <a:rPr lang="de-DE" dirty="0" smtClean="0">
                <a:solidFill>
                  <a:schemeClr val="tx1"/>
                </a:solidFill>
              </a:rPr>
              <a:t> eine simplifizierte </a:t>
            </a:r>
            <a:r>
              <a:rPr lang="de-DE" dirty="0">
                <a:solidFill>
                  <a:schemeClr val="tx1"/>
                </a:solidFill>
              </a:rPr>
              <a:t>Sprache, die von Sprechern verschiedener Ausgangssprachen als Verständnismittel für eng umgrenzte Kontakte benutzt wird</a:t>
            </a:r>
            <a:endParaRPr lang="el-GR" dirty="0">
              <a:solidFill>
                <a:schemeClr val="tx1"/>
              </a:solidFill>
            </a:endParaRPr>
          </a:p>
        </p:txBody>
      </p:sp>
      <p:sp>
        <p:nvSpPr>
          <p:cNvPr id="15" name="Έλλειψη 14"/>
          <p:cNvSpPr/>
          <p:nvPr/>
        </p:nvSpPr>
        <p:spPr>
          <a:xfrm>
            <a:off x="4919559" y="5168059"/>
            <a:ext cx="3884658" cy="15827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soziale Distanz ist der Grund</a:t>
            </a:r>
            <a:r>
              <a:rPr lang="de-DE" dirty="0">
                <a:solidFill>
                  <a:schemeClr val="tx1"/>
                </a:solidFill>
              </a:rPr>
              <a:t>, wenn der Prozess der Weiterentwicklung der </a:t>
            </a:r>
            <a:r>
              <a:rPr lang="de-DE" dirty="0" err="1">
                <a:solidFill>
                  <a:schemeClr val="tx1"/>
                </a:solidFill>
              </a:rPr>
              <a:t>Lernersprache</a:t>
            </a:r>
            <a:r>
              <a:rPr lang="de-DE" dirty="0">
                <a:solidFill>
                  <a:schemeClr val="tx1"/>
                </a:solidFill>
              </a:rPr>
              <a:t> nicht </a:t>
            </a:r>
            <a:r>
              <a:rPr lang="de-DE" dirty="0" smtClean="0">
                <a:solidFill>
                  <a:schemeClr val="tx1"/>
                </a:solidFill>
              </a:rPr>
              <a:t>stattfindet</a:t>
            </a:r>
            <a:endParaRPr lang="de-DE" dirty="0">
              <a:solidFill>
                <a:schemeClr val="tx1"/>
              </a:solidFill>
            </a:endParaRPr>
          </a:p>
        </p:txBody>
      </p:sp>
      <p:sp>
        <p:nvSpPr>
          <p:cNvPr id="7" name="Έλλειψη 6"/>
          <p:cNvSpPr/>
          <p:nvPr/>
        </p:nvSpPr>
        <p:spPr>
          <a:xfrm>
            <a:off x="1205354" y="1259028"/>
            <a:ext cx="2989733" cy="199855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Der </a:t>
            </a:r>
            <a:r>
              <a:rPr lang="de-DE" dirty="0">
                <a:solidFill>
                  <a:schemeClr val="tx1"/>
                </a:solidFill>
              </a:rPr>
              <a:t>Erwerb einer Zweitsprache </a:t>
            </a:r>
            <a:r>
              <a:rPr lang="de-DE" dirty="0" smtClean="0">
                <a:solidFill>
                  <a:schemeClr val="tx1"/>
                </a:solidFill>
              </a:rPr>
              <a:t>findet über </a:t>
            </a:r>
            <a:r>
              <a:rPr lang="de-DE" dirty="0">
                <a:solidFill>
                  <a:schemeClr val="tx1"/>
                </a:solidFill>
              </a:rPr>
              <a:t>die Kommunikation statt</a:t>
            </a:r>
          </a:p>
        </p:txBody>
      </p:sp>
      <p:sp>
        <p:nvSpPr>
          <p:cNvPr id="9" name="Έλλειψη 8"/>
          <p:cNvSpPr/>
          <p:nvPr/>
        </p:nvSpPr>
        <p:spPr>
          <a:xfrm>
            <a:off x="7548678" y="965261"/>
            <a:ext cx="3470969" cy="2135547"/>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rPr>
              <a:t>Pidgnis</a:t>
            </a:r>
            <a:r>
              <a:rPr lang="de-DE" dirty="0" smtClean="0">
                <a:solidFill>
                  <a:schemeClr val="tx1"/>
                </a:solidFill>
              </a:rPr>
              <a:t> weisen </a:t>
            </a:r>
            <a:r>
              <a:rPr lang="de-DE" dirty="0">
                <a:solidFill>
                  <a:schemeClr val="tx1"/>
                </a:solidFill>
              </a:rPr>
              <a:t>Merkmale der beiden beteiligten Sprachen auf, sowie auch Charakteristika, die in keiner der beteiligten Sprachen vorkommen</a:t>
            </a:r>
          </a:p>
        </p:txBody>
      </p:sp>
      <p:sp>
        <p:nvSpPr>
          <p:cNvPr id="11" name="Έλλειψη 10"/>
          <p:cNvSpPr/>
          <p:nvPr/>
        </p:nvSpPr>
        <p:spPr>
          <a:xfrm>
            <a:off x="632012" y="3778624"/>
            <a:ext cx="2979644" cy="297222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err="1" smtClean="0">
                <a:solidFill>
                  <a:schemeClr val="tx1"/>
                </a:solidFill>
              </a:rPr>
              <a:t>Pidgins</a:t>
            </a:r>
            <a:r>
              <a:rPr lang="de-DE" dirty="0" smtClean="0">
                <a:solidFill>
                  <a:schemeClr val="tx1"/>
                </a:solidFill>
              </a:rPr>
              <a:t> dienen </a:t>
            </a:r>
            <a:r>
              <a:rPr lang="de-DE" dirty="0">
                <a:solidFill>
                  <a:schemeClr val="tx1"/>
                </a:solidFill>
              </a:rPr>
              <a:t>ganz bestimmten, eingeschränkten kommunikativen </a:t>
            </a:r>
            <a:r>
              <a:rPr lang="de-DE" dirty="0" smtClean="0">
                <a:solidFill>
                  <a:schemeClr val="tx1"/>
                </a:solidFill>
              </a:rPr>
              <a:t>Zwecken. Sie </a:t>
            </a:r>
            <a:r>
              <a:rPr lang="de-DE" dirty="0">
                <a:solidFill>
                  <a:schemeClr val="tx1"/>
                </a:solidFill>
              </a:rPr>
              <a:t>überbrücken oft eine externe soziale Distanz</a:t>
            </a:r>
            <a:endParaRPr lang="el-GR" dirty="0">
              <a:solidFill>
                <a:schemeClr val="tx1"/>
              </a:solidFill>
            </a:endParaRPr>
          </a:p>
        </p:txBody>
      </p:sp>
      <p:cxnSp>
        <p:nvCxnSpPr>
          <p:cNvPr id="27" name="Ευθύγραμμο βέλος σύνδεσης 26"/>
          <p:cNvCxnSpPr>
            <a:stCxn id="4" idx="0"/>
          </p:cNvCxnSpPr>
          <p:nvPr/>
        </p:nvCxnSpPr>
        <p:spPr>
          <a:xfrm flipV="1">
            <a:off x="6353736" y="2033034"/>
            <a:ext cx="921123" cy="512545"/>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364359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r>
              <a:rPr lang="de-DE" dirty="0"/>
              <a:t>Einige Konstruktivistische Ansätze </a:t>
            </a:r>
            <a:br>
              <a:rPr lang="de-DE" dirty="0"/>
            </a:br>
            <a:endParaRPr lang="el-GR" dirty="0"/>
          </a:p>
        </p:txBody>
      </p:sp>
      <p:sp>
        <p:nvSpPr>
          <p:cNvPr id="3" name="Θέση περιεχομένου 2"/>
          <p:cNvSpPr>
            <a:spLocks noGrp="1"/>
          </p:cNvSpPr>
          <p:nvPr>
            <p:ph idx="1"/>
          </p:nvPr>
        </p:nvSpPr>
        <p:spPr/>
        <p:txBody>
          <a:bodyPr>
            <a:normAutofit/>
          </a:bodyPr>
          <a:lstStyle/>
          <a:p>
            <a:pPr marL="0" indent="0" algn="just">
              <a:lnSpc>
                <a:spcPct val="150000"/>
              </a:lnSpc>
              <a:buNone/>
            </a:pPr>
            <a:r>
              <a:rPr lang="de-DE" dirty="0" smtClean="0"/>
              <a:t>Einige </a:t>
            </a:r>
            <a:r>
              <a:rPr lang="de-DE" dirty="0"/>
              <a:t>wichtige konstruktivistische Ansätze sind </a:t>
            </a:r>
            <a:endParaRPr lang="el-GR" dirty="0" smtClean="0"/>
          </a:p>
          <a:p>
            <a:pPr algn="just">
              <a:lnSpc>
                <a:spcPct val="150000"/>
              </a:lnSpc>
            </a:pPr>
            <a:r>
              <a:rPr lang="de-DE" dirty="0" smtClean="0"/>
              <a:t>der </a:t>
            </a:r>
            <a:r>
              <a:rPr lang="de-DE" dirty="0"/>
              <a:t>radikale Konstruktivismus, </a:t>
            </a:r>
            <a:endParaRPr lang="el-GR" dirty="0" smtClean="0"/>
          </a:p>
          <a:p>
            <a:pPr algn="just">
              <a:lnSpc>
                <a:spcPct val="150000"/>
              </a:lnSpc>
            </a:pPr>
            <a:r>
              <a:rPr lang="de-DE" dirty="0" smtClean="0"/>
              <a:t>die </a:t>
            </a:r>
            <a:r>
              <a:rPr lang="de-DE" dirty="0"/>
              <a:t>sozial-kulturtheoretisch begründeten Konstruktivismen und </a:t>
            </a:r>
            <a:endParaRPr lang="el-GR" dirty="0" smtClean="0"/>
          </a:p>
          <a:p>
            <a:pPr algn="just">
              <a:lnSpc>
                <a:spcPct val="150000"/>
              </a:lnSpc>
            </a:pPr>
            <a:r>
              <a:rPr lang="de-DE" dirty="0" smtClean="0"/>
              <a:t>die </a:t>
            </a:r>
            <a:r>
              <a:rPr lang="de-DE" dirty="0"/>
              <a:t>konstruktiv-subjektive Psychologie. </a:t>
            </a:r>
            <a:endParaRPr lang="el-GR" dirty="0"/>
          </a:p>
        </p:txBody>
      </p:sp>
    </p:spTree>
    <p:extLst>
      <p:ext uri="{BB962C8B-B14F-4D97-AF65-F5344CB8AC3E}">
        <p14:creationId xmlns:p14="http://schemas.microsoft.com/office/powerpoint/2010/main" val="840168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Konstruktiv-subjektive Psychologie </a:t>
            </a:r>
            <a:endParaRPr lang="el-GR" dirty="0"/>
          </a:p>
        </p:txBody>
      </p:sp>
      <p:sp>
        <p:nvSpPr>
          <p:cNvPr id="3" name="Θέση περιεχομένου 2"/>
          <p:cNvSpPr>
            <a:spLocks noGrp="1"/>
          </p:cNvSpPr>
          <p:nvPr>
            <p:ph idx="1"/>
          </p:nvPr>
        </p:nvSpPr>
        <p:spPr/>
        <p:txBody>
          <a:bodyPr/>
          <a:lstStyle/>
          <a:p>
            <a:r>
              <a:rPr lang="de-DE" dirty="0" smtClean="0"/>
              <a:t>Ansatz der persönlichen Konstrukte</a:t>
            </a:r>
          </a:p>
          <a:p>
            <a:endParaRPr lang="de-DE" dirty="0"/>
          </a:p>
          <a:p>
            <a:pPr marL="0" indent="0" algn="just">
              <a:buNone/>
            </a:pPr>
            <a:r>
              <a:rPr lang="de-DE" dirty="0"/>
              <a:t>Bei der konstruktiv-subjektiven Psychologie </a:t>
            </a:r>
            <a:r>
              <a:rPr lang="de-DE" dirty="0" smtClean="0"/>
              <a:t>betont Kelly </a:t>
            </a:r>
            <a:r>
              <a:rPr lang="de-DE" dirty="0"/>
              <a:t>(1986) „die subjektive Seite der Konstruktion von Wirklichkeiten sehr viel stärker als Piaget“ (Reich 2008: 85). 	</a:t>
            </a:r>
          </a:p>
          <a:p>
            <a:endParaRPr lang="el-GR" dirty="0"/>
          </a:p>
        </p:txBody>
      </p:sp>
    </p:spTree>
    <p:extLst>
      <p:ext uri="{BB962C8B-B14F-4D97-AF65-F5344CB8AC3E}">
        <p14:creationId xmlns:p14="http://schemas.microsoft.com/office/powerpoint/2010/main" val="41342808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838200" y="365125"/>
            <a:ext cx="10515600" cy="952687"/>
          </a:xfrm>
        </p:spPr>
        <p:txBody>
          <a:bodyPr/>
          <a:lstStyle/>
          <a:p>
            <a:r>
              <a:rPr lang="de-DE" dirty="0"/>
              <a:t>R</a:t>
            </a:r>
            <a:r>
              <a:rPr lang="de-DE" dirty="0" smtClean="0"/>
              <a:t>adikaler </a:t>
            </a:r>
            <a:r>
              <a:rPr lang="de-DE" dirty="0"/>
              <a:t>Konstruktivismus</a:t>
            </a:r>
            <a:endParaRPr lang="el-GR" dirty="0"/>
          </a:p>
        </p:txBody>
      </p:sp>
      <p:sp>
        <p:nvSpPr>
          <p:cNvPr id="3" name="Θέση περιεχομένου 2"/>
          <p:cNvSpPr>
            <a:spLocks noGrp="1"/>
          </p:cNvSpPr>
          <p:nvPr>
            <p:ph idx="1"/>
          </p:nvPr>
        </p:nvSpPr>
        <p:spPr/>
        <p:txBody>
          <a:bodyPr>
            <a:normAutofit fontScale="92500" lnSpcReduction="20000"/>
          </a:bodyPr>
          <a:lstStyle/>
          <a:p>
            <a:pPr algn="just"/>
            <a:r>
              <a:rPr lang="de-DE" dirty="0" smtClean="0"/>
              <a:t>Begründer </a:t>
            </a:r>
            <a:r>
              <a:rPr lang="de-DE" dirty="0"/>
              <a:t>des radikalen </a:t>
            </a:r>
            <a:r>
              <a:rPr lang="de-DE" dirty="0" smtClean="0"/>
              <a:t>Konstruktivismus: </a:t>
            </a:r>
            <a:r>
              <a:rPr lang="de-DE" dirty="0"/>
              <a:t>Ernst von Glaserfeld </a:t>
            </a:r>
            <a:endParaRPr lang="de-DE" dirty="0" smtClean="0"/>
          </a:p>
          <a:p>
            <a:pPr algn="just"/>
            <a:r>
              <a:rPr lang="de-DE" dirty="0" smtClean="0"/>
              <a:t>Seiner </a:t>
            </a:r>
            <a:r>
              <a:rPr lang="de-DE" dirty="0"/>
              <a:t>Theorie zufolge ist „keine ontologische Realität“ (Reuter 2005: 17), also keine „objektive, wahre und einzige Wirklichkeit“ (ebd.) vorhanden. Stattdessen wird von einer Wirklichkeit ausgegangen, die jedes Individuum selbst auf subjektive Weise konstruiert. So wie bei der kognitiven Theorie, nimmt das Gehirn nach Glaserfeld Informationen von außen auf und diesen Informationen passt er in seine eigenen kognitiven Strukturen (Assimilation) an. Mögliche Störungen, die bei widersprüchlichen Informationen entstehen können, führen zur Konstruktion von neuen Vernetzungen im Gehirn (Akkommodation) (vgl. ebd.: 18). </a:t>
            </a:r>
            <a:endParaRPr lang="de-DE" dirty="0" smtClean="0"/>
          </a:p>
          <a:p>
            <a:pPr algn="just"/>
            <a:r>
              <a:rPr lang="de-DE" dirty="0" smtClean="0"/>
              <a:t>Der </a:t>
            </a:r>
            <a:r>
              <a:rPr lang="de-DE" dirty="0"/>
              <a:t>radikale Konstruktivismus geht davon aus, dass „Organismen als Systeme betrachtet werden, die sich selbst organisieren und begründen, also selbst-referenziell und selbst-</a:t>
            </a:r>
            <a:r>
              <a:rPr lang="de-DE" dirty="0" err="1"/>
              <a:t>explikativ</a:t>
            </a:r>
            <a:r>
              <a:rPr lang="de-DE" dirty="0"/>
              <a:t> sind“ (Roche 2013: 23). </a:t>
            </a:r>
            <a:endParaRPr lang="el-GR" dirty="0"/>
          </a:p>
        </p:txBody>
      </p:sp>
    </p:spTree>
    <p:extLst>
      <p:ext uri="{BB962C8B-B14F-4D97-AF65-F5344CB8AC3E}">
        <p14:creationId xmlns:p14="http://schemas.microsoft.com/office/powerpoint/2010/main" val="5638719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54741"/>
            <a:ext cx="10515600" cy="5222222"/>
          </a:xfrm>
        </p:spPr>
        <p:txBody>
          <a:bodyPr>
            <a:normAutofit lnSpcReduction="10000"/>
          </a:bodyPr>
          <a:lstStyle/>
          <a:p>
            <a:pPr algn="just"/>
            <a:r>
              <a:rPr lang="de-DE" dirty="0"/>
              <a:t>Die Thesen von Glaserfeld in Bezug auf die kognitive Entwicklung werden mit Hilfe von Piagets Theorie formuliert und umfassen folgende zusammenfassend präsentierte Annahmen: </a:t>
            </a:r>
            <a:endParaRPr lang="el-GR" dirty="0"/>
          </a:p>
          <a:p>
            <a:endParaRPr lang="el-GR" dirty="0"/>
          </a:p>
          <a:p>
            <a:pPr algn="just">
              <a:buFontTx/>
              <a:buChar char="-"/>
            </a:pPr>
            <a:r>
              <a:rPr lang="de-DE" dirty="0" smtClean="0"/>
              <a:t>„</a:t>
            </a:r>
            <a:r>
              <a:rPr lang="de-DE" dirty="0"/>
              <a:t>Wissen wird nicht passiv </a:t>
            </a:r>
            <a:r>
              <a:rPr lang="de-DE" dirty="0" smtClean="0"/>
              <a:t>aufgenommen, weder durch die Sinnesorgane noch durch Kommunikation. </a:t>
            </a:r>
            <a:endParaRPr lang="de-DE" dirty="0"/>
          </a:p>
          <a:p>
            <a:pPr algn="just">
              <a:buFontTx/>
              <a:buChar char="-"/>
            </a:pPr>
            <a:r>
              <a:rPr lang="de-DE" dirty="0" smtClean="0"/>
              <a:t>Wissen </a:t>
            </a:r>
            <a:r>
              <a:rPr lang="de-DE" dirty="0"/>
              <a:t>wird vom denkenden Subjekt aktiv aufgebaut. </a:t>
            </a:r>
            <a:endParaRPr lang="de-DE" dirty="0" smtClean="0"/>
          </a:p>
          <a:p>
            <a:pPr algn="just">
              <a:buFontTx/>
              <a:buChar char="-"/>
            </a:pPr>
            <a:r>
              <a:rPr lang="de-DE" dirty="0" smtClean="0"/>
              <a:t>Die </a:t>
            </a:r>
            <a:r>
              <a:rPr lang="de-DE" dirty="0"/>
              <a:t>Funktion der Kognition ist adaptiver </a:t>
            </a:r>
            <a:r>
              <a:rPr lang="de-DE" dirty="0" smtClean="0"/>
              <a:t>Art und </a:t>
            </a:r>
            <a:r>
              <a:rPr lang="de-DE" dirty="0"/>
              <a:t>zielt auf Passung und </a:t>
            </a:r>
            <a:r>
              <a:rPr lang="de-DE" dirty="0" err="1"/>
              <a:t>Viabilität</a:t>
            </a:r>
            <a:r>
              <a:rPr lang="de-DE" dirty="0"/>
              <a:t>. </a:t>
            </a:r>
            <a:endParaRPr lang="de-DE" dirty="0" smtClean="0"/>
          </a:p>
          <a:p>
            <a:pPr algn="just">
              <a:buFontTx/>
              <a:buChar char="-"/>
            </a:pPr>
            <a:r>
              <a:rPr lang="de-DE" dirty="0" smtClean="0"/>
              <a:t>Kognition </a:t>
            </a:r>
            <a:r>
              <a:rPr lang="de-DE" dirty="0"/>
              <a:t>dient der Organisation der Erfahrungswelt des Subjekts und nicht der „Erkenntnis“ einer objektiven ontologischen Realität“. </a:t>
            </a:r>
          </a:p>
          <a:p>
            <a:pPr marL="0" indent="0" algn="r">
              <a:buNone/>
            </a:pPr>
            <a:r>
              <a:rPr lang="de-DE" dirty="0"/>
              <a:t>(Glaserfeld 1996: 96) </a:t>
            </a:r>
            <a:endParaRPr lang="el-GR" dirty="0"/>
          </a:p>
        </p:txBody>
      </p:sp>
    </p:spTree>
    <p:extLst>
      <p:ext uri="{BB962C8B-B14F-4D97-AF65-F5344CB8AC3E}">
        <p14:creationId xmlns:p14="http://schemas.microsoft.com/office/powerpoint/2010/main" val="4896379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29553"/>
            <a:ext cx="10515600" cy="5047410"/>
          </a:xfrm>
        </p:spPr>
        <p:txBody>
          <a:bodyPr>
            <a:normAutofit lnSpcReduction="10000"/>
          </a:bodyPr>
          <a:lstStyle/>
          <a:p>
            <a:pPr algn="just"/>
            <a:r>
              <a:rPr lang="de-DE" dirty="0"/>
              <a:t>Nach Glaserfeld handelt es sich beim radikalen Konstruktivismus um eine „besondere Art, Wissen zu ergreifen, und zwar Wissen nicht nur als Ergebnis, sondern auch als Tätigkeit“ (ebd.: 43). </a:t>
            </a:r>
            <a:endParaRPr lang="de-DE" dirty="0" smtClean="0"/>
          </a:p>
          <a:p>
            <a:pPr algn="just"/>
            <a:r>
              <a:rPr lang="de-DE" dirty="0" smtClean="0"/>
              <a:t>Der </a:t>
            </a:r>
            <a:r>
              <a:rPr lang="de-DE" dirty="0"/>
              <a:t>Wissenserwerb ist ein aktiver Vorgang, der ohne ein denkendes Subjekt nicht realisiert werden kann. </a:t>
            </a:r>
          </a:p>
          <a:p>
            <a:pPr algn="just"/>
            <a:r>
              <a:rPr lang="de-DE" dirty="0" smtClean="0"/>
              <a:t>Die Kognition orientiert </a:t>
            </a:r>
            <a:r>
              <a:rPr lang="de-DE" dirty="0"/>
              <a:t>sich  an die </a:t>
            </a:r>
            <a:r>
              <a:rPr lang="de-DE" dirty="0" err="1"/>
              <a:t>Viabilität</a:t>
            </a:r>
            <a:r>
              <a:rPr lang="de-DE" dirty="0"/>
              <a:t> (Brauchbarkeit) und Passung und dient der „Erkenntnis“ der eigenen Realität des denkenden Subjekts. </a:t>
            </a:r>
            <a:endParaRPr lang="de-DE" dirty="0" smtClean="0"/>
          </a:p>
          <a:p>
            <a:pPr algn="just"/>
            <a:r>
              <a:rPr lang="de-DE" dirty="0"/>
              <a:t>„Der radikale Konstruktivismus überbetont die Relativität der subjektiven Erkenntnis als Ausdruck von Wirklichkeitskonstruktionen“ (ebd.). Auch wird von </a:t>
            </a:r>
            <a:r>
              <a:rPr lang="de-DE" dirty="0" smtClean="0"/>
              <a:t>Glaserfeld </a:t>
            </a:r>
            <a:r>
              <a:rPr lang="de-DE" dirty="0"/>
              <a:t>„eine relativierende Sicht auf das Wissen selbst“ hervorgehoben.</a:t>
            </a:r>
            <a:endParaRPr lang="el-GR" dirty="0"/>
          </a:p>
        </p:txBody>
      </p:sp>
    </p:spTree>
    <p:extLst>
      <p:ext uri="{BB962C8B-B14F-4D97-AF65-F5344CB8AC3E}">
        <p14:creationId xmlns:p14="http://schemas.microsoft.com/office/powerpoint/2010/main" val="2155427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885451"/>
          </a:xfrm>
        </p:spPr>
        <p:txBody>
          <a:bodyPr>
            <a:normAutofit/>
          </a:bodyPr>
          <a:lstStyle/>
          <a:p>
            <a:r>
              <a:rPr lang="de-DE" sz="2800" dirty="0" smtClean="0"/>
              <a:t>Sozial-kulturtheoretisch begründete </a:t>
            </a:r>
            <a:r>
              <a:rPr lang="de-DE" sz="2800" dirty="0"/>
              <a:t>Konstruktivismen</a:t>
            </a:r>
            <a:endParaRPr lang="el-GR" sz="2800" dirty="0"/>
          </a:p>
        </p:txBody>
      </p:sp>
      <p:sp>
        <p:nvSpPr>
          <p:cNvPr id="3" name="Θέση περιεχομένου 2"/>
          <p:cNvSpPr>
            <a:spLocks noGrp="1"/>
          </p:cNvSpPr>
          <p:nvPr>
            <p:ph idx="1"/>
          </p:nvPr>
        </p:nvSpPr>
        <p:spPr>
          <a:xfrm>
            <a:off x="838200" y="1129553"/>
            <a:ext cx="10515600" cy="5047410"/>
          </a:xfrm>
        </p:spPr>
        <p:txBody>
          <a:bodyPr>
            <a:normAutofit fontScale="85000" lnSpcReduction="20000"/>
          </a:bodyPr>
          <a:lstStyle/>
          <a:p>
            <a:endParaRPr lang="el-GR" dirty="0"/>
          </a:p>
          <a:p>
            <a:pPr algn="just"/>
            <a:r>
              <a:rPr lang="de-DE" dirty="0"/>
              <a:t>Der Soziale Konstruktivismus. Dieser Ansatz „ist sozial ausgerichtet, sieht Wissen als Ausdruck von Kultur und historischen Kontexten, versteht Sprache als Voraussetzung für Denken, bestimmt Sprache als eine Form sozialen Handelns, bezieht sich schwerpunktmäßig auf Interaktion und soziale Praktiken“ (Reich 2008: 88</a:t>
            </a:r>
            <a:r>
              <a:rPr lang="de-DE" dirty="0" smtClean="0"/>
              <a:t>).</a:t>
            </a:r>
          </a:p>
          <a:p>
            <a:pPr algn="just"/>
            <a:endParaRPr lang="de-DE" dirty="0"/>
          </a:p>
          <a:p>
            <a:pPr algn="just"/>
            <a:r>
              <a:rPr lang="de-DE" dirty="0" smtClean="0"/>
              <a:t>Der </a:t>
            </a:r>
            <a:r>
              <a:rPr lang="de-DE" dirty="0"/>
              <a:t>Pragmatische Konstruktivismus. „Er gibt sehr viele Verbindungen des Konstruktivismus zum Pragmatismus“ (ebd.). </a:t>
            </a:r>
            <a:r>
              <a:rPr lang="de-DE" dirty="0" smtClean="0"/>
              <a:t>(Pragmatismus: „den </a:t>
            </a:r>
            <a:r>
              <a:rPr lang="de-DE" dirty="0"/>
              <a:t>Menschen ausschließlich als handelndes Wesen verstehende philosophische Lehre, die das Handeln über die Vernunft stellt und die Wahrheit und Gültigkeit von Ideen und Theorien allein nach ihrem Erfolg </a:t>
            </a:r>
            <a:r>
              <a:rPr lang="de-DE" dirty="0" smtClean="0"/>
              <a:t>bemisst“ www.duden.de)</a:t>
            </a:r>
            <a:endParaRPr lang="de-DE" dirty="0"/>
          </a:p>
          <a:p>
            <a:endParaRPr lang="de-DE" dirty="0"/>
          </a:p>
          <a:p>
            <a:pPr algn="just"/>
            <a:r>
              <a:rPr lang="de-DE" dirty="0" smtClean="0"/>
              <a:t>Der </a:t>
            </a:r>
            <a:r>
              <a:rPr lang="de-DE" dirty="0"/>
              <a:t>Interaktionistische Konstruktivismus. Diesem Ansatz zufolge ist die Interaktion als „Bedingung menschlicher Verständigung“ (Reich 2008: 88) zu betrachten. </a:t>
            </a:r>
          </a:p>
          <a:p>
            <a:endParaRPr lang="el-GR" dirty="0"/>
          </a:p>
        </p:txBody>
      </p:sp>
    </p:spTree>
    <p:extLst>
      <p:ext uri="{BB962C8B-B14F-4D97-AF65-F5344CB8AC3E}">
        <p14:creationId xmlns:p14="http://schemas.microsoft.com/office/powerpoint/2010/main" val="3838298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33718"/>
            <a:ext cx="10515600" cy="5343245"/>
          </a:xfrm>
        </p:spPr>
        <p:txBody>
          <a:bodyPr/>
          <a:lstStyle/>
          <a:p>
            <a:pPr algn="just"/>
            <a:r>
              <a:rPr lang="de-DE" dirty="0"/>
              <a:t>In Ergänzung zu Piaget ging der russische Psychologe </a:t>
            </a:r>
            <a:r>
              <a:rPr lang="de-DE" dirty="0" err="1"/>
              <a:t>Wygotski</a:t>
            </a:r>
            <a:r>
              <a:rPr lang="de-DE" dirty="0"/>
              <a:t>, der als Vertreter des interaktionistischen Konstruktivismus gilt, davon aus, dass „die kognitiven Repräsentationen des Kindes vor allem im Prozess der Interaktion mit seinen Kommunikationspartnern herausgebildet werden […] und betrachtete die interaktive Dynamik als den wesentlichen Motor der kindlichen Entwicklung“ (Rickheit/</a:t>
            </a:r>
            <a:r>
              <a:rPr lang="de-DE" dirty="0" err="1"/>
              <a:t>Sichelschmidt</a:t>
            </a:r>
            <a:r>
              <a:rPr lang="de-DE" dirty="0"/>
              <a:t>/</a:t>
            </a:r>
            <a:r>
              <a:rPr lang="de-DE" dirty="0" err="1"/>
              <a:t>Strohner</a:t>
            </a:r>
            <a:r>
              <a:rPr lang="de-DE" dirty="0"/>
              <a:t> 2007: 127). </a:t>
            </a:r>
            <a:endParaRPr lang="de-DE" dirty="0" smtClean="0"/>
          </a:p>
          <a:p>
            <a:pPr algn="just"/>
            <a:endParaRPr lang="de-DE" dirty="0" smtClean="0"/>
          </a:p>
          <a:p>
            <a:pPr algn="just"/>
            <a:r>
              <a:rPr lang="de-DE" dirty="0" smtClean="0"/>
              <a:t>Beim </a:t>
            </a:r>
            <a:r>
              <a:rPr lang="de-DE" dirty="0"/>
              <a:t>Spracherwerb ist dieser Theorie zufolge das parallele Lernen von sozialen Konventionen </a:t>
            </a:r>
            <a:r>
              <a:rPr lang="de-DE" dirty="0" smtClean="0"/>
              <a:t>und </a:t>
            </a:r>
            <a:r>
              <a:rPr lang="de-DE" dirty="0"/>
              <a:t>vom Rollenverhalten von großer Wichtigkeit. </a:t>
            </a:r>
            <a:endParaRPr lang="el-GR" dirty="0"/>
          </a:p>
        </p:txBody>
      </p:sp>
    </p:spTree>
    <p:extLst>
      <p:ext uri="{BB962C8B-B14F-4D97-AF65-F5344CB8AC3E}">
        <p14:creationId xmlns:p14="http://schemas.microsoft.com/office/powerpoint/2010/main" val="9190186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Systemtheorie Luhmanns </a:t>
            </a:r>
            <a:endParaRPr lang="el-GR" dirty="0"/>
          </a:p>
        </p:txBody>
      </p:sp>
      <p:sp>
        <p:nvSpPr>
          <p:cNvPr id="3" name="Θέση περιεχομένου 2"/>
          <p:cNvSpPr>
            <a:spLocks noGrp="1"/>
          </p:cNvSpPr>
          <p:nvPr>
            <p:ph idx="1"/>
          </p:nvPr>
        </p:nvSpPr>
        <p:spPr/>
        <p:txBody>
          <a:bodyPr>
            <a:normAutofit/>
          </a:bodyPr>
          <a:lstStyle/>
          <a:p>
            <a:pPr marL="0" indent="0">
              <a:buNone/>
            </a:pPr>
            <a:endParaRPr lang="de-DE" dirty="0"/>
          </a:p>
          <a:p>
            <a:pPr marL="0" indent="0" algn="just">
              <a:buNone/>
            </a:pPr>
            <a:r>
              <a:rPr lang="de-DE" dirty="0"/>
              <a:t>Die Systemtheorie Luhmanns basiert auf den Konstruktivismus in dem Sinne, dass „sie systemische Vorgänge nicht als Abbilder von Wirklichkeiten begreift, sondern als Prozesse sieht, die Beobachter voraussetzen und von Handelnden konstruiert werden“ </a:t>
            </a:r>
            <a:r>
              <a:rPr lang="de-DE" dirty="0" smtClean="0"/>
              <a:t>(Reich 2008, </a:t>
            </a:r>
            <a:r>
              <a:rPr lang="de-DE" dirty="0"/>
              <a:t>86). </a:t>
            </a:r>
            <a:endParaRPr lang="de-DE" dirty="0" smtClean="0"/>
          </a:p>
          <a:p>
            <a:pPr marL="0" indent="0" algn="just">
              <a:buNone/>
            </a:pPr>
            <a:r>
              <a:rPr lang="de-DE" dirty="0"/>
              <a:t>	</a:t>
            </a:r>
          </a:p>
          <a:p>
            <a:pPr marL="0" indent="0">
              <a:buNone/>
            </a:pPr>
            <a:endParaRPr lang="el-GR" dirty="0"/>
          </a:p>
        </p:txBody>
      </p:sp>
    </p:spTree>
    <p:extLst>
      <p:ext uri="{BB962C8B-B14F-4D97-AF65-F5344CB8AC3E}">
        <p14:creationId xmlns:p14="http://schemas.microsoft.com/office/powerpoint/2010/main" val="1824698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r>
              <a:rPr lang="de-DE" dirty="0"/>
              <a:t>Einige Grundannahmen der konstruktivistischen Didaktik </a:t>
            </a:r>
            <a:br>
              <a:rPr lang="de-DE" dirty="0"/>
            </a:br>
            <a:endParaRPr lang="el-GR" dirty="0"/>
          </a:p>
        </p:txBody>
      </p:sp>
      <p:sp>
        <p:nvSpPr>
          <p:cNvPr id="3" name="Θέση περιεχομένου 2"/>
          <p:cNvSpPr>
            <a:spLocks noGrp="1"/>
          </p:cNvSpPr>
          <p:nvPr>
            <p:ph idx="1"/>
          </p:nvPr>
        </p:nvSpPr>
        <p:spPr/>
        <p:txBody>
          <a:bodyPr>
            <a:normAutofit fontScale="92500" lnSpcReduction="20000"/>
          </a:bodyPr>
          <a:lstStyle/>
          <a:p>
            <a:pPr algn="just"/>
            <a:r>
              <a:rPr lang="de-DE" dirty="0"/>
              <a:t>„Als ein relativ junger, sich noch entwickelnder lerntheoretischer Ansatz übt der Konstruktivismus einen zunehmenden Einfluss auf die Fremdsprachendidaktik aus, da er – ausgehend von Erkenntnissen der Philosophie, der Kognitionspsychologie und der Hirnforschung – überzeugende Erklärungs- und Förderungsansätze für Lernprozesse liefert“ (Chrissou 2011: 58). </a:t>
            </a:r>
          </a:p>
          <a:p>
            <a:endParaRPr lang="de-DE" dirty="0" smtClean="0"/>
          </a:p>
          <a:p>
            <a:pPr algn="just"/>
            <a:r>
              <a:rPr lang="de-DE" dirty="0" smtClean="0"/>
              <a:t>In </a:t>
            </a:r>
            <a:r>
              <a:rPr lang="de-DE" dirty="0"/>
              <a:t>der konstruktivistischen Didaktik spielen Beziehungen eine sehr große Rolle aus dem Grund, dass sie „den Rahmen und Kontext jeglicher Inhaltsvermittlungen bilden“ (Reich 2008: 82). So spricht man in der konstruktivistischen Didaktik von einem Vorrang der </a:t>
            </a:r>
            <a:r>
              <a:rPr lang="de-DE" i="1" dirty="0"/>
              <a:t>Beziehungsdidaktik</a:t>
            </a:r>
            <a:r>
              <a:rPr lang="de-DE" dirty="0"/>
              <a:t>. Die </a:t>
            </a:r>
            <a:r>
              <a:rPr lang="de-DE" dirty="0" err="1"/>
              <a:t>Didaktisierung</a:t>
            </a:r>
            <a:r>
              <a:rPr lang="de-DE" dirty="0"/>
              <a:t> von Inhalten und die fachliche Kompetenz kommen an zweiter Stelle und werden von den Beziehungen beeinflusst. </a:t>
            </a:r>
            <a:endParaRPr lang="el-GR" dirty="0"/>
          </a:p>
        </p:txBody>
      </p:sp>
    </p:spTree>
    <p:extLst>
      <p:ext uri="{BB962C8B-B14F-4D97-AF65-F5344CB8AC3E}">
        <p14:creationId xmlns:p14="http://schemas.microsoft.com/office/powerpoint/2010/main" val="38230559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51647" y="1193613"/>
            <a:ext cx="10515600" cy="4351338"/>
          </a:xfrm>
        </p:spPr>
        <p:txBody>
          <a:bodyPr/>
          <a:lstStyle/>
          <a:p>
            <a:pPr algn="just"/>
            <a:r>
              <a:rPr lang="de-DE" dirty="0"/>
              <a:t>Eine weitere Grundannahme der konstruktivistischen Didaktik ist, dass sie </a:t>
            </a:r>
            <a:r>
              <a:rPr lang="de-DE" i="1" dirty="0"/>
              <a:t>praxisorientiert </a:t>
            </a:r>
            <a:r>
              <a:rPr lang="de-DE" dirty="0"/>
              <a:t>ist. </a:t>
            </a:r>
            <a:endParaRPr lang="de-DE" dirty="0" smtClean="0"/>
          </a:p>
          <a:p>
            <a:pPr algn="just"/>
            <a:r>
              <a:rPr lang="de-DE" dirty="0" smtClean="0"/>
              <a:t>Diese </a:t>
            </a:r>
            <a:r>
              <a:rPr lang="de-DE" dirty="0"/>
              <a:t>Praxisorientierung bedeutet eine „Praxissicht, die die Lernenden und Lehrenden in ihren kulturellen Kontexten reflektiert, kritisch zu Entwicklungen in dieser Kultur Stellung bezieht, sich aber auch intensiv mit den Praktiken in der Kultur auseinander setzt“ (ebd.). </a:t>
            </a:r>
            <a:endParaRPr lang="de-DE" dirty="0" smtClean="0"/>
          </a:p>
          <a:p>
            <a:pPr algn="just"/>
            <a:r>
              <a:rPr lang="de-DE" dirty="0" smtClean="0"/>
              <a:t>Eine </a:t>
            </a:r>
            <a:r>
              <a:rPr lang="de-DE" dirty="0"/>
              <a:t>kritische Betrachtung des Lehrens und Lernens spielt also bei der konstruktivistischen Didaktik eine wesentliche Rolle. </a:t>
            </a:r>
            <a:endParaRPr lang="el-GR" dirty="0"/>
          </a:p>
        </p:txBody>
      </p:sp>
    </p:spTree>
    <p:extLst>
      <p:ext uri="{BB962C8B-B14F-4D97-AF65-F5344CB8AC3E}">
        <p14:creationId xmlns:p14="http://schemas.microsoft.com/office/powerpoint/2010/main" val="3169485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32012"/>
            <a:ext cx="10515600" cy="5544951"/>
          </a:xfrm>
        </p:spPr>
        <p:txBody>
          <a:bodyPr/>
          <a:lstStyle/>
          <a:p>
            <a:pPr marL="0" indent="0">
              <a:buNone/>
            </a:pPr>
            <a:r>
              <a:rPr lang="de-DE" dirty="0" smtClean="0"/>
              <a:t>Fragen</a:t>
            </a:r>
          </a:p>
          <a:p>
            <a:pPr marL="0" indent="0">
              <a:buNone/>
            </a:pPr>
            <a:endParaRPr lang="de-DE" dirty="0" smtClean="0"/>
          </a:p>
          <a:p>
            <a:r>
              <a:rPr lang="de-DE" dirty="0" smtClean="0"/>
              <a:t>Wovon geht die </a:t>
            </a:r>
            <a:r>
              <a:rPr lang="de-DE" dirty="0" err="1" smtClean="0"/>
              <a:t>Pidginisierungshypothese</a:t>
            </a:r>
            <a:r>
              <a:rPr lang="de-DE" dirty="0" smtClean="0"/>
              <a:t> aus?</a:t>
            </a:r>
          </a:p>
          <a:p>
            <a:r>
              <a:rPr lang="de-DE" dirty="0" smtClean="0"/>
              <a:t>Was sind </a:t>
            </a:r>
            <a:r>
              <a:rPr lang="de-DE" dirty="0" err="1" smtClean="0"/>
              <a:t>Pidgins</a:t>
            </a:r>
            <a:r>
              <a:rPr lang="de-DE" dirty="0" smtClean="0"/>
              <a:t>?</a:t>
            </a:r>
          </a:p>
          <a:p>
            <a:r>
              <a:rPr lang="de-DE" dirty="0" smtClean="0"/>
              <a:t>Wie lassen sich </a:t>
            </a:r>
            <a:r>
              <a:rPr lang="de-DE" dirty="0" err="1" smtClean="0"/>
              <a:t>Pidgins</a:t>
            </a:r>
            <a:r>
              <a:rPr lang="de-DE" dirty="0" smtClean="0"/>
              <a:t> kennzeichnen?</a:t>
            </a:r>
          </a:p>
          <a:p>
            <a:r>
              <a:rPr lang="de-DE" dirty="0" smtClean="0"/>
              <a:t>Was ist das Ergebnis einer sozialen Distanz?</a:t>
            </a:r>
          </a:p>
          <a:p>
            <a:r>
              <a:rPr lang="de-DE" dirty="0" smtClean="0"/>
              <a:t>Wie kann die </a:t>
            </a:r>
            <a:r>
              <a:rPr lang="de-DE" dirty="0" err="1" smtClean="0"/>
              <a:t>Lernersprache</a:t>
            </a:r>
            <a:r>
              <a:rPr lang="de-DE" dirty="0" smtClean="0"/>
              <a:t> weiterentwickelt werden?</a:t>
            </a:r>
          </a:p>
          <a:p>
            <a:endParaRPr lang="el-GR" dirty="0"/>
          </a:p>
        </p:txBody>
      </p:sp>
    </p:spTree>
    <p:extLst>
      <p:ext uri="{BB962C8B-B14F-4D97-AF65-F5344CB8AC3E}">
        <p14:creationId xmlns:p14="http://schemas.microsoft.com/office/powerpoint/2010/main" val="6640388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24753" y="1166719"/>
            <a:ext cx="10515600" cy="4351338"/>
          </a:xfrm>
        </p:spPr>
        <p:txBody>
          <a:bodyPr/>
          <a:lstStyle/>
          <a:p>
            <a:pPr algn="just">
              <a:lnSpc>
                <a:spcPct val="150000"/>
              </a:lnSpc>
              <a:spcBef>
                <a:spcPts val="600"/>
              </a:spcBef>
            </a:pPr>
            <a:r>
              <a:rPr lang="de-DE" dirty="0"/>
              <a:t>Zu den Grundannahmen der konstruktivistischen Didaktik gehört, dass sie </a:t>
            </a:r>
            <a:r>
              <a:rPr lang="de-DE" i="1" dirty="0"/>
              <a:t>interdisziplinär </a:t>
            </a:r>
            <a:r>
              <a:rPr lang="de-DE" dirty="0"/>
              <a:t>ist, d.h. dass für diese Didaktik „Grundlagewissenschaften wie die Pädagogik, Philosophie, Psychologie und Soziologie“ (ebd.) eine sehr wichtige Rolle für die Analyse und Beurteilung des Lehrens und Lernens spielen. </a:t>
            </a:r>
            <a:endParaRPr lang="el-GR" dirty="0"/>
          </a:p>
        </p:txBody>
      </p:sp>
    </p:spTree>
    <p:extLst>
      <p:ext uri="{BB962C8B-B14F-4D97-AF65-F5344CB8AC3E}">
        <p14:creationId xmlns:p14="http://schemas.microsoft.com/office/powerpoint/2010/main" val="27651344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sz="3600" b="1" dirty="0"/>
              <a:t>Die Rollen der Lehrer und der Lerner </a:t>
            </a:r>
            <a:r>
              <a:rPr lang="de-DE" dirty="0"/>
              <a:t/>
            </a:r>
            <a:br>
              <a:rPr lang="de-DE" dirty="0"/>
            </a:br>
            <a:endParaRPr lang="el-GR" dirty="0"/>
          </a:p>
        </p:txBody>
      </p:sp>
      <p:sp>
        <p:nvSpPr>
          <p:cNvPr id="3" name="Θέση περιεχομένου 2"/>
          <p:cNvSpPr>
            <a:spLocks noGrp="1"/>
          </p:cNvSpPr>
          <p:nvPr>
            <p:ph idx="1"/>
          </p:nvPr>
        </p:nvSpPr>
        <p:spPr>
          <a:xfrm>
            <a:off x="838200" y="981635"/>
            <a:ext cx="10515600" cy="5432612"/>
          </a:xfrm>
        </p:spPr>
        <p:txBody>
          <a:bodyPr>
            <a:normAutofit fontScale="70000" lnSpcReduction="20000"/>
          </a:bodyPr>
          <a:lstStyle/>
          <a:p>
            <a:endParaRPr lang="el-GR" dirty="0"/>
          </a:p>
          <a:p>
            <a:pPr marL="0" indent="0" algn="just">
              <a:buNone/>
            </a:pPr>
            <a:r>
              <a:rPr lang="de-DE" sz="3200" dirty="0" smtClean="0"/>
              <a:t>In </a:t>
            </a:r>
            <a:r>
              <a:rPr lang="de-DE" sz="3200" dirty="0"/>
              <a:t>der konstruktivistischen Didaktik sollten die Lehrer- und </a:t>
            </a:r>
            <a:r>
              <a:rPr lang="de-DE" sz="3200" dirty="0" err="1"/>
              <a:t>Lernerrollen</a:t>
            </a:r>
            <a:r>
              <a:rPr lang="de-DE" sz="3200" dirty="0"/>
              <a:t> so gestaltet werden, dass eine pragmatische, eine konstruktive und eine systemische Einstellung in der Unterrichtspraxis durchschaubar ist: </a:t>
            </a:r>
            <a:endParaRPr lang="de-DE" sz="3200" dirty="0" smtClean="0"/>
          </a:p>
          <a:p>
            <a:pPr marL="0" indent="0">
              <a:buNone/>
            </a:pPr>
            <a:endParaRPr lang="de-DE" sz="3200" dirty="0"/>
          </a:p>
          <a:p>
            <a:pPr marL="514350" indent="-514350" algn="just">
              <a:buAutoNum type="arabicPeriod"/>
            </a:pPr>
            <a:r>
              <a:rPr lang="de-DE" sz="3200" dirty="0" smtClean="0"/>
              <a:t>„</a:t>
            </a:r>
            <a:r>
              <a:rPr lang="de-DE" sz="3200" dirty="0"/>
              <a:t>Didaktik sollte pragmatisch sein, denn nur das, was auch praktisch umsetzbar und realistisch durchführbar ist, wird über eine längere Zeit Orientierung geben und Erfolgserlebnisse </a:t>
            </a:r>
            <a:r>
              <a:rPr lang="de-DE" sz="3200" dirty="0" smtClean="0"/>
              <a:t>verschaffen.</a:t>
            </a:r>
            <a:endParaRPr lang="de-DE" sz="3200" dirty="0"/>
          </a:p>
          <a:p>
            <a:pPr marL="514350" indent="-514350" algn="just">
              <a:buAutoNum type="arabicPeriod"/>
            </a:pPr>
            <a:r>
              <a:rPr lang="de-DE" sz="3200" dirty="0" smtClean="0"/>
              <a:t>Didaktik </a:t>
            </a:r>
            <a:r>
              <a:rPr lang="de-DE" sz="3200" dirty="0"/>
              <a:t>sollte konstruktiv sein, denn nur das, was auch zu konkreten Ergebnissen und </a:t>
            </a:r>
            <a:r>
              <a:rPr lang="de-DE" sz="3200" dirty="0" err="1"/>
              <a:t>evaluierbaren</a:t>
            </a:r>
            <a:r>
              <a:rPr lang="de-DE" sz="3200" dirty="0"/>
              <a:t> Erfolgen führt, wird Lernende überzeugen können. </a:t>
            </a:r>
          </a:p>
          <a:p>
            <a:pPr marL="514350" indent="-514350" algn="just">
              <a:buAutoNum type="arabicPeriod"/>
            </a:pPr>
            <a:r>
              <a:rPr lang="de-DE" sz="3200" dirty="0" smtClean="0"/>
              <a:t>Didaktik </a:t>
            </a:r>
            <a:r>
              <a:rPr lang="de-DE" sz="3200" dirty="0"/>
              <a:t>sollte systemisch sein, denn nur das, was im Kontext von Beziehungen und Wechselwirkungen in Beziehungen begründet, erlebt und reflektiert wird, kann der Komplexität des Lernens genügen“ (Reich 2008: 23). </a:t>
            </a:r>
            <a:endParaRPr lang="de-DE" sz="3200" dirty="0" smtClean="0"/>
          </a:p>
          <a:p>
            <a:pPr marL="0" indent="0">
              <a:buNone/>
            </a:pPr>
            <a:endParaRPr lang="de-DE" sz="3200" dirty="0"/>
          </a:p>
          <a:p>
            <a:pPr marL="0" indent="0" algn="just">
              <a:buNone/>
            </a:pPr>
            <a:r>
              <a:rPr lang="de-DE" sz="3200" dirty="0"/>
              <a:t>In der konstruktivistischen Didaktik sollen Lehrende und Lernende drei Rollen einnehmen. Sie sollten in der Unterrichtspraxis als „Beobachter, Teilnehmer und Akteure“ (ebd.: 164) handeln.</a:t>
            </a:r>
          </a:p>
          <a:p>
            <a:pPr marL="0" indent="0">
              <a:buNone/>
            </a:pPr>
            <a:endParaRPr lang="de-DE" sz="3200" dirty="0"/>
          </a:p>
          <a:p>
            <a:endParaRPr lang="el-GR" sz="3200" dirty="0"/>
          </a:p>
        </p:txBody>
      </p:sp>
    </p:spTree>
    <p:extLst>
      <p:ext uri="{BB962C8B-B14F-4D97-AF65-F5344CB8AC3E}">
        <p14:creationId xmlns:p14="http://schemas.microsoft.com/office/powerpoint/2010/main" val="28081533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50981"/>
          </a:xfrm>
        </p:spPr>
        <p:txBody>
          <a:bodyPr/>
          <a:lstStyle/>
          <a:p>
            <a:r>
              <a:rPr lang="de-DE" dirty="0" smtClean="0"/>
              <a:t>Beobachter</a:t>
            </a:r>
            <a:endParaRPr lang="el-GR" dirty="0"/>
          </a:p>
        </p:txBody>
      </p:sp>
      <p:sp>
        <p:nvSpPr>
          <p:cNvPr id="3" name="Θέση περιεχομένου 2"/>
          <p:cNvSpPr>
            <a:spLocks noGrp="1"/>
          </p:cNvSpPr>
          <p:nvPr>
            <p:ph idx="1"/>
          </p:nvPr>
        </p:nvSpPr>
        <p:spPr>
          <a:xfrm>
            <a:off x="838200" y="1344706"/>
            <a:ext cx="10515600" cy="4832257"/>
          </a:xfrm>
        </p:spPr>
        <p:txBody>
          <a:bodyPr>
            <a:normAutofit fontScale="92500" lnSpcReduction="20000"/>
          </a:bodyPr>
          <a:lstStyle/>
          <a:p>
            <a:pPr algn="just"/>
            <a:r>
              <a:rPr lang="de-DE" dirty="0" smtClean="0"/>
              <a:t>Als </a:t>
            </a:r>
            <a:r>
              <a:rPr lang="de-DE" dirty="0"/>
              <a:t>Beobachter sollten also Lehrende und Lernende auf das schauen, was sie denken und tun (vgl. ebd.). </a:t>
            </a:r>
            <a:endParaRPr lang="de-DE" dirty="0" smtClean="0"/>
          </a:p>
          <a:p>
            <a:pPr algn="just"/>
            <a:r>
              <a:rPr lang="de-DE" dirty="0" smtClean="0"/>
              <a:t>Eine </a:t>
            </a:r>
            <a:r>
              <a:rPr lang="de-DE" dirty="0"/>
              <a:t>bedeutsame Rolle nimmt hier die Beobachtung und Reflektion des Denkens und Tuns in der Unterrichtspraxis ein. Und diese Rolle betrifft sowohl das Individuum selbst, das eine </a:t>
            </a:r>
            <a:r>
              <a:rPr lang="de-DE" i="1" dirty="0"/>
              <a:t>Selbstbeobachterposition </a:t>
            </a:r>
            <a:r>
              <a:rPr lang="de-DE" dirty="0"/>
              <a:t>einnimmt und „eigene Erwartungen, Ansprüche, Normen“ (ebd.) markiert und reflektiert, sondern auch andere „Beobachter, Teilnehmer und Akteure (</a:t>
            </a:r>
            <a:r>
              <a:rPr lang="de-DE" i="1" dirty="0"/>
              <a:t>Fremdbeobachterposition</a:t>
            </a:r>
            <a:r>
              <a:rPr lang="de-DE" dirty="0"/>
              <a:t>), bei deren Beobachtung auch deren Erwartungen, Ansprüche und Normen festgestellt werden oder bei deren Beobachtung man sich selbst aus seinen üblichen Beobachtungen löst und aus einer imaginierten Fremdbeobachterperspektive sich kritisch beobachtet (vgl. ebd.). </a:t>
            </a:r>
            <a:endParaRPr lang="de-DE" dirty="0" smtClean="0"/>
          </a:p>
          <a:p>
            <a:pPr algn="just"/>
            <a:r>
              <a:rPr lang="de-DE" dirty="0" smtClean="0"/>
              <a:t>Die </a:t>
            </a:r>
            <a:r>
              <a:rPr lang="de-DE" dirty="0"/>
              <a:t>Lehrenden übernehmen die Rolle des Beobachters, indem sie ihr didaktisches Vorgehen beobachten und beurteilen und indem sie auch die Lernenden beobachten, wobei die Lernenden auch ihr eigenes Lernen kritisch beobachten und offen für Änderungen sind. </a:t>
            </a:r>
            <a:endParaRPr lang="el-GR" dirty="0"/>
          </a:p>
        </p:txBody>
      </p:sp>
    </p:spTree>
    <p:extLst>
      <p:ext uri="{BB962C8B-B14F-4D97-AF65-F5344CB8AC3E}">
        <p14:creationId xmlns:p14="http://schemas.microsoft.com/office/powerpoint/2010/main" val="4271694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de-DE" dirty="0" smtClean="0"/>
              <a:t>Teilnehmer</a:t>
            </a:r>
            <a:endParaRPr lang="el-GR" dirty="0"/>
          </a:p>
        </p:txBody>
      </p:sp>
      <p:sp>
        <p:nvSpPr>
          <p:cNvPr id="3" name="Θέση περιεχομένου 2"/>
          <p:cNvSpPr>
            <a:spLocks noGrp="1"/>
          </p:cNvSpPr>
          <p:nvPr>
            <p:ph idx="1"/>
          </p:nvPr>
        </p:nvSpPr>
        <p:spPr/>
        <p:txBody>
          <a:bodyPr/>
          <a:lstStyle/>
          <a:p>
            <a:pPr algn="just"/>
            <a:r>
              <a:rPr lang="de-DE" dirty="0" smtClean="0"/>
              <a:t>Lehrende sollen die Rolle des Moderators übernehmen, der in der Lage ist, Verständigungsprozesse von Gruppen und Individuen so zu organisieren, dass erwünschte Erörterungen/Diskussionen möglich werden</a:t>
            </a:r>
          </a:p>
          <a:p>
            <a:pPr algn="just"/>
            <a:endParaRPr lang="de-DE" dirty="0" smtClean="0"/>
          </a:p>
          <a:p>
            <a:pPr algn="just"/>
            <a:r>
              <a:rPr lang="de-DE" dirty="0"/>
              <a:t>In der konstruktivistisch orientierten Didaktik nehmen Lehrende und Lernende an einer Gemeinschaft teil, in der sie als Beobachter und Akteure handeln. </a:t>
            </a:r>
          </a:p>
        </p:txBody>
      </p:sp>
    </p:spTree>
    <p:extLst>
      <p:ext uri="{BB962C8B-B14F-4D97-AF65-F5344CB8AC3E}">
        <p14:creationId xmlns:p14="http://schemas.microsoft.com/office/powerpoint/2010/main" val="6876355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Akteur</a:t>
            </a:r>
            <a:endParaRPr lang="el-GR" dirty="0"/>
          </a:p>
        </p:txBody>
      </p:sp>
      <p:sp>
        <p:nvSpPr>
          <p:cNvPr id="3" name="Θέση περιεχομένου 2"/>
          <p:cNvSpPr>
            <a:spLocks noGrp="1"/>
          </p:cNvSpPr>
          <p:nvPr>
            <p:ph idx="1"/>
          </p:nvPr>
        </p:nvSpPr>
        <p:spPr/>
        <p:txBody>
          <a:bodyPr/>
          <a:lstStyle/>
          <a:p>
            <a:pPr algn="just"/>
            <a:r>
              <a:rPr lang="de-DE" dirty="0" smtClean="0"/>
              <a:t>Lehrende sollen didaktisch handeln</a:t>
            </a:r>
          </a:p>
          <a:p>
            <a:pPr algn="just"/>
            <a:r>
              <a:rPr lang="de-DE" dirty="0" smtClean="0"/>
              <a:t>Als Akteure sollen Lehrende das einsetzen, was ihnen die Lehrerbildung oder eine andere Bildung beigebracht hat und was sie durch Erfahrung herausgefunden haben</a:t>
            </a:r>
          </a:p>
          <a:p>
            <a:pPr algn="just"/>
            <a:r>
              <a:rPr lang="de-DE" dirty="0"/>
              <a:t>I</a:t>
            </a:r>
            <a:r>
              <a:rPr lang="de-DE" dirty="0" smtClean="0"/>
              <a:t>n </a:t>
            </a:r>
            <a:r>
              <a:rPr lang="de-DE" dirty="0"/>
              <a:t>den Handlungen zeigen sich die Möglichkeiten und Wirksamkeiten </a:t>
            </a:r>
            <a:r>
              <a:rPr lang="de-DE" dirty="0" smtClean="0"/>
              <a:t>der Vorstellungen </a:t>
            </a:r>
            <a:r>
              <a:rPr lang="de-DE" dirty="0"/>
              <a:t>und Theorien </a:t>
            </a:r>
            <a:endParaRPr lang="de-DE" dirty="0" smtClean="0"/>
          </a:p>
          <a:p>
            <a:pPr algn="just"/>
            <a:r>
              <a:rPr lang="de-DE" dirty="0" smtClean="0"/>
              <a:t>Lernende agieren, indem sie Wissen konstruieren und indem sie beim Teilnehmen an verschiedenen Aktivitäten handeln</a:t>
            </a:r>
          </a:p>
          <a:p>
            <a:pPr marL="0" indent="0" algn="just">
              <a:buNone/>
            </a:pPr>
            <a:endParaRPr lang="el-GR" dirty="0"/>
          </a:p>
        </p:txBody>
      </p:sp>
    </p:spTree>
    <p:extLst>
      <p:ext uri="{BB962C8B-B14F-4D97-AF65-F5344CB8AC3E}">
        <p14:creationId xmlns:p14="http://schemas.microsoft.com/office/powerpoint/2010/main" val="39668277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127499"/>
          </a:xfrm>
        </p:spPr>
        <p:txBody>
          <a:bodyPr>
            <a:normAutofit fontScale="90000"/>
          </a:bodyPr>
          <a:lstStyle/>
          <a:p>
            <a:r>
              <a:rPr lang="el-GR" dirty="0"/>
              <a:t/>
            </a:r>
            <a:br>
              <a:rPr lang="el-GR" dirty="0"/>
            </a:br>
            <a:r>
              <a:rPr lang="de-DE" dirty="0"/>
              <a:t>Didaktisch wichtige Aspekte des Lernens </a:t>
            </a:r>
            <a:br>
              <a:rPr lang="de-DE" dirty="0"/>
            </a:br>
            <a:endParaRPr lang="el-GR" dirty="0"/>
          </a:p>
        </p:txBody>
      </p:sp>
      <p:sp>
        <p:nvSpPr>
          <p:cNvPr id="3" name="Θέση περιεχομένου 2"/>
          <p:cNvSpPr>
            <a:spLocks noGrp="1"/>
          </p:cNvSpPr>
          <p:nvPr>
            <p:ph idx="1"/>
          </p:nvPr>
        </p:nvSpPr>
        <p:spPr>
          <a:xfrm>
            <a:off x="838200" y="1398494"/>
            <a:ext cx="10515600" cy="4778469"/>
          </a:xfrm>
        </p:spPr>
        <p:txBody>
          <a:bodyPr>
            <a:normAutofit fontScale="92500" lnSpcReduction="10000"/>
          </a:bodyPr>
          <a:lstStyle/>
          <a:p>
            <a:pPr algn="just"/>
            <a:endParaRPr lang="de-DE" dirty="0" smtClean="0"/>
          </a:p>
          <a:p>
            <a:pPr algn="just"/>
            <a:r>
              <a:rPr lang="de-DE" b="1" dirty="0" smtClean="0"/>
              <a:t>Konstruktives Lernen</a:t>
            </a:r>
            <a:r>
              <a:rPr lang="de-DE" dirty="0" smtClean="0"/>
              <a:t>: Das </a:t>
            </a:r>
            <a:r>
              <a:rPr lang="de-DE" dirty="0"/>
              <a:t>Lernen </a:t>
            </a:r>
            <a:r>
              <a:rPr lang="de-DE" dirty="0" smtClean="0"/>
              <a:t>nimmt einen </a:t>
            </a:r>
            <a:r>
              <a:rPr lang="de-DE" dirty="0"/>
              <a:t>erfinderischen Charakter </a:t>
            </a:r>
            <a:r>
              <a:rPr lang="de-DE" dirty="0" smtClean="0"/>
              <a:t>ein. </a:t>
            </a:r>
            <a:r>
              <a:rPr lang="de-DE" dirty="0"/>
              <a:t>Das konstruktive Lernen „betont das Lernen als Erfinden, indem die Lernenden in ihren Interaktionen mit anderen </a:t>
            </a:r>
            <a:r>
              <a:rPr lang="de-DE" dirty="0" smtClean="0"/>
              <a:t>»</a:t>
            </a:r>
            <a:r>
              <a:rPr lang="de-DE" dirty="0"/>
              <a:t>Weisen der Welterzeugung« konstruieren, die für sie selbst als </a:t>
            </a:r>
            <a:r>
              <a:rPr lang="de-DE" dirty="0" err="1"/>
              <a:t>viabel</a:t>
            </a:r>
            <a:r>
              <a:rPr lang="de-DE" dirty="0"/>
              <a:t>, d.h. in ihren jeweiligen kulturellen Kontexten als passend erscheinen“ (Neubert/Reich/Voß 2001). </a:t>
            </a:r>
            <a:endParaRPr lang="el-GR" dirty="0" smtClean="0"/>
          </a:p>
          <a:p>
            <a:pPr marL="0" indent="0" algn="just">
              <a:buNone/>
            </a:pPr>
            <a:endParaRPr lang="de-DE" dirty="0" smtClean="0"/>
          </a:p>
          <a:p>
            <a:pPr marL="268288" indent="0" algn="just">
              <a:buNone/>
            </a:pPr>
            <a:r>
              <a:rPr lang="de-DE" dirty="0"/>
              <a:t>Die Lernenden suchen ihre Lerninhalte und Wege zum Lernen selbst aus und versuchen diese während ihrer Interaktion mit den anderen </a:t>
            </a:r>
            <a:r>
              <a:rPr lang="de-DE" i="1" dirty="0"/>
              <a:t>Beobachtern</a:t>
            </a:r>
            <a:r>
              <a:rPr lang="de-DE" dirty="0"/>
              <a:t>, </a:t>
            </a:r>
            <a:r>
              <a:rPr lang="de-DE" i="1" dirty="0"/>
              <a:t>Teilnehmern </a:t>
            </a:r>
            <a:r>
              <a:rPr lang="de-DE" dirty="0"/>
              <a:t>und </a:t>
            </a:r>
            <a:r>
              <a:rPr lang="de-DE" i="1" dirty="0"/>
              <a:t>Akteuren </a:t>
            </a:r>
            <a:r>
              <a:rPr lang="de-DE" dirty="0"/>
              <a:t>zu erfinden und so den für sie idealen und passenden Lernvorgang zu konstruieren, der für Änderungen und Neuorientierungen offen bleibt.</a:t>
            </a:r>
            <a:endParaRPr lang="el-GR" dirty="0"/>
          </a:p>
        </p:txBody>
      </p:sp>
    </p:spTree>
    <p:extLst>
      <p:ext uri="{BB962C8B-B14F-4D97-AF65-F5344CB8AC3E}">
        <p14:creationId xmlns:p14="http://schemas.microsoft.com/office/powerpoint/2010/main" val="16553074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757518" y="1099484"/>
            <a:ext cx="10515600" cy="4351338"/>
          </a:xfrm>
        </p:spPr>
        <p:txBody>
          <a:bodyPr/>
          <a:lstStyle/>
          <a:p>
            <a:pPr algn="just">
              <a:lnSpc>
                <a:spcPct val="150000"/>
              </a:lnSpc>
            </a:pPr>
            <a:r>
              <a:rPr lang="de-DE" b="1" dirty="0" err="1" smtClean="0"/>
              <a:t>Rekonstruktives</a:t>
            </a:r>
            <a:r>
              <a:rPr lang="de-DE" b="1" dirty="0" smtClean="0"/>
              <a:t> Lernen</a:t>
            </a:r>
            <a:r>
              <a:rPr lang="de-DE" dirty="0" smtClean="0"/>
              <a:t>: Nach </a:t>
            </a:r>
            <a:r>
              <a:rPr lang="de-DE" dirty="0"/>
              <a:t>der Konstruktion des Lernens kommt dessen Rekonstruktion. Es handelt sich um einen „aktiven Aneignungsvorgang, der das Angeeignete immer aus der Sicht des Lerners modifiziert, bricht, verändert – insgesamt </a:t>
            </a:r>
            <a:r>
              <a:rPr lang="de-DE" dirty="0" err="1"/>
              <a:t>re</a:t>
            </a:r>
            <a:r>
              <a:rPr lang="de-DE" dirty="0"/>
              <a:t>-konstruiert, aber dabei auch im Blick auf das Individuum notwendig neu konstruiert“ (Reich 2008: 195). </a:t>
            </a:r>
            <a:endParaRPr lang="el-GR" dirty="0"/>
          </a:p>
        </p:txBody>
      </p:sp>
    </p:spTree>
    <p:extLst>
      <p:ext uri="{BB962C8B-B14F-4D97-AF65-F5344CB8AC3E}">
        <p14:creationId xmlns:p14="http://schemas.microsoft.com/office/powerpoint/2010/main" val="41574345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65094" y="1032248"/>
            <a:ext cx="10515600" cy="4351338"/>
          </a:xfrm>
        </p:spPr>
        <p:txBody>
          <a:bodyPr>
            <a:normAutofit/>
          </a:bodyPr>
          <a:lstStyle/>
          <a:p>
            <a:pPr algn="just"/>
            <a:r>
              <a:rPr lang="de-DE" b="1" dirty="0" smtClean="0"/>
              <a:t>Dekonstruktives Lernen</a:t>
            </a:r>
            <a:r>
              <a:rPr lang="de-DE" dirty="0" smtClean="0"/>
              <a:t>: „</a:t>
            </a:r>
            <a:r>
              <a:rPr lang="de-DE" dirty="0"/>
              <a:t>E</a:t>
            </a:r>
            <a:r>
              <a:rPr lang="de-DE" dirty="0" smtClean="0"/>
              <a:t>ine </a:t>
            </a:r>
            <a:r>
              <a:rPr lang="de-DE" dirty="0"/>
              <a:t>unendliche Aufgabe der Kritik und Selbstkritik, die von jedem Lerner immer nur begrenzt und unvollständig geleistet werden </a:t>
            </a:r>
            <a:r>
              <a:rPr lang="de-DE" dirty="0" smtClean="0"/>
              <a:t>kann … Dabei </a:t>
            </a:r>
            <a:r>
              <a:rPr lang="de-DE" dirty="0"/>
              <a:t>sind Teamarbeit, Lerngruppen, interdisziplinäre Zusammenarbeit, interkulturelle Lernerfahrungen usw. oft hilfreich, weil sie wichtige Anreize geben können, veränderte und unerwartete Perspektiven einzunehmen“ (Neubert/Reich/Voß 2001: </a:t>
            </a:r>
            <a:r>
              <a:rPr lang="de-DE" dirty="0" smtClean="0"/>
              <a:t>11). </a:t>
            </a:r>
            <a:r>
              <a:rPr lang="de-DE" dirty="0"/>
              <a:t>In der dekonstruktiven Dimension des Lernens wird das Lernen immer wieder kritisch beurteilt, so dass es auch wieder neu konstruiert wird. Und dieser Vorgang kann nicht passiv gedacht werden. </a:t>
            </a:r>
            <a:endParaRPr lang="el-GR" dirty="0"/>
          </a:p>
        </p:txBody>
      </p:sp>
    </p:spTree>
    <p:extLst>
      <p:ext uri="{BB962C8B-B14F-4D97-AF65-F5344CB8AC3E}">
        <p14:creationId xmlns:p14="http://schemas.microsoft.com/office/powerpoint/2010/main" val="6834865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2800" dirty="0" smtClean="0"/>
              <a:t>Konstruktives, </a:t>
            </a:r>
            <a:r>
              <a:rPr lang="de-DE" sz="2800" dirty="0" err="1" smtClean="0"/>
              <a:t>rekonstruktives</a:t>
            </a:r>
            <a:r>
              <a:rPr lang="de-DE" sz="2800" dirty="0" smtClean="0"/>
              <a:t> und dekonstruktives Lernen</a:t>
            </a:r>
            <a:endParaRPr lang="el-GR" sz="2800" dirty="0"/>
          </a:p>
        </p:txBody>
      </p:sp>
      <p:sp>
        <p:nvSpPr>
          <p:cNvPr id="3" name="Θέση περιεχομένου 2"/>
          <p:cNvSpPr>
            <a:spLocks noGrp="1"/>
          </p:cNvSpPr>
          <p:nvPr>
            <p:ph idx="1"/>
          </p:nvPr>
        </p:nvSpPr>
        <p:spPr/>
        <p:txBody>
          <a:bodyPr/>
          <a:lstStyle/>
          <a:p>
            <a:pPr algn="just">
              <a:lnSpc>
                <a:spcPct val="150000"/>
              </a:lnSpc>
            </a:pPr>
            <a:r>
              <a:rPr lang="de-DE" dirty="0"/>
              <a:t>Lernende </a:t>
            </a:r>
            <a:r>
              <a:rPr lang="de-DE" u="sng" dirty="0"/>
              <a:t>konstruieren</a:t>
            </a:r>
            <a:r>
              <a:rPr lang="de-DE" dirty="0"/>
              <a:t> ihr Lernen selbst, </a:t>
            </a:r>
            <a:r>
              <a:rPr lang="de-DE" u="sng" dirty="0"/>
              <a:t>verändern</a:t>
            </a:r>
            <a:r>
              <a:rPr lang="de-DE" dirty="0"/>
              <a:t> und </a:t>
            </a:r>
            <a:r>
              <a:rPr lang="de-DE" u="sng" dirty="0"/>
              <a:t>rekonstruieren</a:t>
            </a:r>
            <a:r>
              <a:rPr lang="de-DE" dirty="0"/>
              <a:t> es nach ihren eigenen Bedürfnissen und Interessen, </a:t>
            </a:r>
            <a:r>
              <a:rPr lang="de-DE" u="sng" dirty="0"/>
              <a:t>dekonstruieren</a:t>
            </a:r>
            <a:r>
              <a:rPr lang="de-DE" dirty="0"/>
              <a:t> es immer wieder, indem sie es </a:t>
            </a:r>
            <a:r>
              <a:rPr lang="de-DE" u="sng" dirty="0"/>
              <a:t>kritisch beurteilen </a:t>
            </a:r>
            <a:r>
              <a:rPr lang="de-DE" dirty="0"/>
              <a:t>und </a:t>
            </a:r>
            <a:r>
              <a:rPr lang="de-DE" u="sng" dirty="0"/>
              <a:t>konstruieren wieder neue </a:t>
            </a:r>
            <a:r>
              <a:rPr lang="de-DE" dirty="0"/>
              <a:t>Lerninhalte und Lernwege. Dieser Prozess wiederholt sich, so dass das entdeckende, reflektierte und neu konstruierte Lernen zu einem lebenslangen Vorgang wird. </a:t>
            </a:r>
            <a:endParaRPr lang="el-GR" dirty="0"/>
          </a:p>
        </p:txBody>
      </p:sp>
    </p:spTree>
    <p:extLst>
      <p:ext uri="{BB962C8B-B14F-4D97-AF65-F5344CB8AC3E}">
        <p14:creationId xmlns:p14="http://schemas.microsoft.com/office/powerpoint/2010/main" val="34468907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Kreatives Lernen </a:t>
            </a:r>
            <a:br>
              <a:rPr lang="de-DE" dirty="0"/>
            </a:br>
            <a:endParaRPr lang="el-GR" dirty="0"/>
          </a:p>
        </p:txBody>
      </p:sp>
      <p:sp>
        <p:nvSpPr>
          <p:cNvPr id="3" name="Θέση περιεχομένου 2"/>
          <p:cNvSpPr>
            <a:spLocks noGrp="1"/>
          </p:cNvSpPr>
          <p:nvPr>
            <p:ph idx="1"/>
          </p:nvPr>
        </p:nvSpPr>
        <p:spPr>
          <a:xfrm>
            <a:off x="838200" y="1233954"/>
            <a:ext cx="10515600" cy="4351338"/>
          </a:xfrm>
        </p:spPr>
        <p:txBody>
          <a:bodyPr>
            <a:normAutofit fontScale="92500" lnSpcReduction="20000"/>
          </a:bodyPr>
          <a:lstStyle/>
          <a:p>
            <a:endParaRPr lang="el-GR" dirty="0"/>
          </a:p>
          <a:p>
            <a:pPr marL="0" indent="0" algn="just">
              <a:buNone/>
            </a:pPr>
            <a:r>
              <a:rPr lang="de-DE" dirty="0" smtClean="0"/>
              <a:t>Förderung </a:t>
            </a:r>
            <a:r>
              <a:rPr lang="de-DE" dirty="0"/>
              <a:t>der Kreativität </a:t>
            </a:r>
            <a:endParaRPr lang="de-DE" dirty="0" smtClean="0"/>
          </a:p>
          <a:p>
            <a:pPr algn="just"/>
            <a:r>
              <a:rPr lang="de-DE" dirty="0" smtClean="0"/>
              <a:t>Zum </a:t>
            </a:r>
            <a:r>
              <a:rPr lang="de-DE" dirty="0"/>
              <a:t>einen wird durch die Förderung der Kreativität das „divergente Denken“ (Reich 2008: 197) gefördert, das „weitere Neugierde fördert und vollständige (und damit unrealistische) Ergebnisse vermeidet, zugleich aber auch Transformationen eines gelernten Ergebnisses auf andere Verwendungszusammenhänge durch Variation und Modifikation anregen kann“ (ebd.). </a:t>
            </a:r>
            <a:endParaRPr lang="de-DE" dirty="0" smtClean="0"/>
          </a:p>
          <a:p>
            <a:pPr algn="just"/>
            <a:r>
              <a:rPr lang="de-DE" dirty="0" smtClean="0"/>
              <a:t>Zum </a:t>
            </a:r>
            <a:r>
              <a:rPr lang="de-DE" dirty="0"/>
              <a:t>anderen wird „das produktive Denken“ (ebd.: 198) gefördert. Bei diesem Denken spielen die eigenen Erfahrungen insofern eine bedeutende Rolle, indem sie mit dem Faktor der Phantasie zusammenwirken, so dass schließlich ein neues Ergebnis, eine neue Schöpfung des Denkens, erschaffen wird. </a:t>
            </a:r>
            <a:endParaRPr lang="el-GR" dirty="0"/>
          </a:p>
        </p:txBody>
      </p:sp>
    </p:spTree>
    <p:extLst>
      <p:ext uri="{BB962C8B-B14F-4D97-AF65-F5344CB8AC3E}">
        <p14:creationId xmlns:p14="http://schemas.microsoft.com/office/powerpoint/2010/main" val="2974668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Akkulturationshypothese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760260" y="2545579"/>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Akkulturations-hypothese</a:t>
            </a:r>
            <a:endParaRPr lang="el-GR" b="1" dirty="0">
              <a:solidFill>
                <a:schemeClr val="tx1"/>
              </a:solidFill>
            </a:endParaRPr>
          </a:p>
        </p:txBody>
      </p:sp>
      <p:cxnSp>
        <p:nvCxnSpPr>
          <p:cNvPr id="10" name="Ευθύγραμμο βέλος σύνδεσης 9"/>
          <p:cNvCxnSpPr/>
          <p:nvPr/>
        </p:nvCxnSpPr>
        <p:spPr>
          <a:xfrm flipH="1" flipV="1">
            <a:off x="4195087" y="2752139"/>
            <a:ext cx="844528" cy="26388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a:off x="7923865" y="3676106"/>
            <a:ext cx="880352" cy="26388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p:nvPr/>
        </p:nvCxnSpPr>
        <p:spPr>
          <a:xfrm flipH="1">
            <a:off x="3672004" y="4342772"/>
            <a:ext cx="1475870" cy="619819"/>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8" name="Ευθύγραμμο βέλος σύνδεσης 17"/>
          <p:cNvCxnSpPr>
            <a:stCxn id="4" idx="4"/>
          </p:cNvCxnSpPr>
          <p:nvPr/>
        </p:nvCxnSpPr>
        <p:spPr>
          <a:xfrm>
            <a:off x="6353736" y="4652682"/>
            <a:ext cx="0" cy="50643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8862800" y="3016021"/>
            <a:ext cx="3295007" cy="348742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Faktoren für soziale Distanz:</a:t>
            </a:r>
            <a:endParaRPr lang="de-DE" dirty="0">
              <a:solidFill>
                <a:schemeClr val="tx1"/>
              </a:solidFill>
            </a:endParaRPr>
          </a:p>
          <a:p>
            <a:pPr algn="ctr">
              <a:buFontTx/>
              <a:buChar char="-"/>
            </a:pPr>
            <a:r>
              <a:rPr lang="de-DE" dirty="0">
                <a:solidFill>
                  <a:schemeClr val="tx1"/>
                </a:solidFill>
              </a:rPr>
              <a:t>Die Kohäsion und die Größe einer Gruppe</a:t>
            </a:r>
          </a:p>
          <a:p>
            <a:pPr algn="ctr">
              <a:buFontTx/>
              <a:buChar char="-"/>
            </a:pPr>
            <a:r>
              <a:rPr lang="de-DE" dirty="0">
                <a:solidFill>
                  <a:schemeClr val="tx1"/>
                </a:solidFill>
              </a:rPr>
              <a:t>Die gegenseitigen Einstellungen beider Gruppen</a:t>
            </a:r>
          </a:p>
          <a:p>
            <a:pPr algn="ctr">
              <a:buFontTx/>
              <a:buChar char="-"/>
            </a:pPr>
            <a:r>
              <a:rPr lang="de-DE" dirty="0">
                <a:solidFill>
                  <a:schemeClr val="tx1"/>
                </a:solidFill>
              </a:rPr>
              <a:t>Der Grad der Kongruenz </a:t>
            </a:r>
            <a:r>
              <a:rPr lang="de-DE" dirty="0" smtClean="0">
                <a:solidFill>
                  <a:schemeClr val="tx1"/>
                </a:solidFill>
              </a:rPr>
              <a:t>zwischen </a:t>
            </a:r>
            <a:r>
              <a:rPr lang="de-DE" dirty="0">
                <a:solidFill>
                  <a:schemeClr val="tx1"/>
                </a:solidFill>
              </a:rPr>
              <a:t>den Kulturen</a:t>
            </a:r>
          </a:p>
        </p:txBody>
      </p:sp>
      <p:sp>
        <p:nvSpPr>
          <p:cNvPr id="15" name="Έλλειψη 14"/>
          <p:cNvSpPr/>
          <p:nvPr/>
        </p:nvSpPr>
        <p:spPr>
          <a:xfrm>
            <a:off x="4919559" y="5168059"/>
            <a:ext cx="3229359" cy="15827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Faktoren für psychologische </a:t>
            </a:r>
            <a:r>
              <a:rPr lang="de-DE" dirty="0">
                <a:solidFill>
                  <a:schemeClr val="tx1"/>
                </a:solidFill>
              </a:rPr>
              <a:t>Distanz</a:t>
            </a:r>
            <a:r>
              <a:rPr lang="de-DE" dirty="0" smtClean="0">
                <a:solidFill>
                  <a:schemeClr val="tx1"/>
                </a:solidFill>
              </a:rPr>
              <a:t> :</a:t>
            </a:r>
            <a:endParaRPr lang="de-DE" dirty="0">
              <a:solidFill>
                <a:schemeClr val="tx1"/>
              </a:solidFill>
            </a:endParaRPr>
          </a:p>
          <a:p>
            <a:pPr algn="ctr">
              <a:buFontTx/>
              <a:buChar char="-"/>
            </a:pPr>
            <a:r>
              <a:rPr lang="de-DE" dirty="0">
                <a:solidFill>
                  <a:schemeClr val="tx1"/>
                </a:solidFill>
              </a:rPr>
              <a:t>Sprachenschock</a:t>
            </a:r>
          </a:p>
          <a:p>
            <a:pPr algn="ctr">
              <a:buFontTx/>
              <a:buChar char="-"/>
            </a:pPr>
            <a:r>
              <a:rPr lang="de-DE" dirty="0">
                <a:solidFill>
                  <a:schemeClr val="tx1"/>
                </a:solidFill>
              </a:rPr>
              <a:t>Kulturschock</a:t>
            </a:r>
          </a:p>
          <a:p>
            <a:pPr algn="ctr">
              <a:buFontTx/>
              <a:buChar char="-"/>
            </a:pPr>
            <a:r>
              <a:rPr lang="de-DE" dirty="0">
                <a:solidFill>
                  <a:schemeClr val="tx1"/>
                </a:solidFill>
              </a:rPr>
              <a:t>Motivation</a:t>
            </a:r>
            <a:endParaRPr lang="el-GR" dirty="0">
              <a:solidFill>
                <a:schemeClr val="tx1"/>
              </a:solidFill>
            </a:endParaRPr>
          </a:p>
        </p:txBody>
      </p:sp>
      <p:sp>
        <p:nvSpPr>
          <p:cNvPr id="7" name="Έλλειψη 6"/>
          <p:cNvSpPr/>
          <p:nvPr/>
        </p:nvSpPr>
        <p:spPr>
          <a:xfrm>
            <a:off x="838200" y="1116106"/>
            <a:ext cx="3356887" cy="266251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Akkulturation</a:t>
            </a:r>
            <a:r>
              <a:rPr lang="en-US" dirty="0">
                <a:solidFill>
                  <a:schemeClr val="tx1"/>
                </a:solidFill>
              </a:rPr>
              <a:t>= </a:t>
            </a:r>
            <a:r>
              <a:rPr lang="de-DE" dirty="0" smtClean="0">
                <a:solidFill>
                  <a:schemeClr val="tx1"/>
                </a:solidFill>
              </a:rPr>
              <a:t>kultureller Anpassungsprozess</a:t>
            </a:r>
          </a:p>
          <a:p>
            <a:pPr algn="ctr"/>
            <a:r>
              <a:rPr lang="de-DE" dirty="0">
                <a:solidFill>
                  <a:schemeClr val="tx1"/>
                </a:solidFill>
              </a:rPr>
              <a:t>Wenn Lerner akkulturieren, werden sie lernen. Wenn Lerner nicht akkulturieren, werden sie nicht lernen</a:t>
            </a:r>
          </a:p>
        </p:txBody>
      </p:sp>
      <p:sp>
        <p:nvSpPr>
          <p:cNvPr id="9" name="Έλλειψη 8"/>
          <p:cNvSpPr/>
          <p:nvPr/>
        </p:nvSpPr>
        <p:spPr>
          <a:xfrm>
            <a:off x="8148918" y="965262"/>
            <a:ext cx="3092823" cy="179442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Soziale und psychologische Faktoren spielen eine große Rolle für den Zweitspracherwerb</a:t>
            </a:r>
            <a:endParaRPr lang="el-GR" dirty="0">
              <a:solidFill>
                <a:schemeClr val="tx1"/>
              </a:solidFill>
            </a:endParaRPr>
          </a:p>
        </p:txBody>
      </p:sp>
      <p:sp>
        <p:nvSpPr>
          <p:cNvPr id="11" name="Έλλειψη 10"/>
          <p:cNvSpPr/>
          <p:nvPr/>
        </p:nvSpPr>
        <p:spPr>
          <a:xfrm>
            <a:off x="685384" y="4124662"/>
            <a:ext cx="2979644" cy="238171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a:t>
            </a:r>
            <a:r>
              <a:rPr lang="de-DE" dirty="0" smtClean="0">
                <a:solidFill>
                  <a:schemeClr val="tx1"/>
                </a:solidFill>
              </a:rPr>
              <a:t>er Spracherwerbs wird </a:t>
            </a:r>
            <a:r>
              <a:rPr lang="de-DE" dirty="0">
                <a:solidFill>
                  <a:schemeClr val="tx1"/>
                </a:solidFill>
              </a:rPr>
              <a:t>unter Verwendung der </a:t>
            </a:r>
            <a:r>
              <a:rPr lang="de-DE" dirty="0" smtClean="0">
                <a:solidFill>
                  <a:schemeClr val="tx1"/>
                </a:solidFill>
              </a:rPr>
              <a:t>Parameter „soziale </a:t>
            </a:r>
            <a:r>
              <a:rPr lang="de-DE" dirty="0">
                <a:solidFill>
                  <a:schemeClr val="tx1"/>
                </a:solidFill>
              </a:rPr>
              <a:t>und psychische </a:t>
            </a:r>
            <a:r>
              <a:rPr lang="de-DE" dirty="0" smtClean="0">
                <a:solidFill>
                  <a:schemeClr val="tx1"/>
                </a:solidFill>
              </a:rPr>
              <a:t>Distanz“ beschrieben</a:t>
            </a:r>
            <a:endParaRPr lang="de-DE" dirty="0">
              <a:solidFill>
                <a:schemeClr val="tx1"/>
              </a:solidFill>
            </a:endParaRPr>
          </a:p>
        </p:txBody>
      </p:sp>
      <p:cxnSp>
        <p:nvCxnSpPr>
          <p:cNvPr id="13" name="Ευθύγραμμο βέλος σύνδεσης 12"/>
          <p:cNvCxnSpPr>
            <a:stCxn id="4" idx="7"/>
          </p:cNvCxnSpPr>
          <p:nvPr/>
        </p:nvCxnSpPr>
        <p:spPr>
          <a:xfrm flipV="1">
            <a:off x="7480494" y="2407024"/>
            <a:ext cx="668424" cy="44713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980660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Soziales Lernen </a:t>
            </a:r>
            <a:br>
              <a:rPr lang="de-DE" dirty="0"/>
            </a:br>
            <a:endParaRPr lang="el-GR" dirty="0"/>
          </a:p>
        </p:txBody>
      </p:sp>
      <p:sp>
        <p:nvSpPr>
          <p:cNvPr id="3" name="Θέση περιεχομένου 2"/>
          <p:cNvSpPr>
            <a:spLocks noGrp="1"/>
          </p:cNvSpPr>
          <p:nvPr>
            <p:ph idx="1"/>
          </p:nvPr>
        </p:nvSpPr>
        <p:spPr>
          <a:xfrm>
            <a:off x="730624" y="1328084"/>
            <a:ext cx="10515600" cy="4351338"/>
          </a:xfrm>
        </p:spPr>
        <p:txBody>
          <a:bodyPr>
            <a:normAutofit/>
          </a:bodyPr>
          <a:lstStyle/>
          <a:p>
            <a:endParaRPr lang="el-GR" dirty="0"/>
          </a:p>
          <a:p>
            <a:pPr algn="just"/>
            <a:r>
              <a:rPr lang="de-DE" dirty="0" smtClean="0"/>
              <a:t>„Wissen </a:t>
            </a:r>
            <a:r>
              <a:rPr lang="de-DE" dirty="0"/>
              <a:t>wird nicht nur individuell erworben, sondern </a:t>
            </a:r>
            <a:r>
              <a:rPr lang="de-DE" i="1" dirty="0"/>
              <a:t>in Gemeinschaften ausgehandelt </a:t>
            </a:r>
            <a:r>
              <a:rPr lang="de-DE" dirty="0"/>
              <a:t>(z.B. in </a:t>
            </a:r>
            <a:r>
              <a:rPr lang="de-DE" dirty="0" err="1"/>
              <a:t>Lernergruppen</a:t>
            </a:r>
            <a:r>
              <a:rPr lang="de-DE" dirty="0"/>
              <a:t>)“ (Möller 2001: 19). Die Lernenden sollen beim Lernen zu einer sozialen Kompetenz befähigt werden, d.h. dass sie eine Kooperationsfähigkeit entwickeln, indem sie auch lernen, in der Gruppe / in Gruppen zu arbeiten, sowie auch die Fähigkeit entfalten, Konflikte beim Zusammenleben und –handeln zu bewältigen. </a:t>
            </a:r>
            <a:endParaRPr lang="el-GR" dirty="0"/>
          </a:p>
        </p:txBody>
      </p:sp>
    </p:spTree>
    <p:extLst>
      <p:ext uri="{BB962C8B-B14F-4D97-AF65-F5344CB8AC3E}">
        <p14:creationId xmlns:p14="http://schemas.microsoft.com/office/powerpoint/2010/main" val="9497040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Situiertes Lernen </a:t>
            </a:r>
            <a:br>
              <a:rPr lang="de-DE" dirty="0"/>
            </a:br>
            <a:endParaRPr lang="el-GR" dirty="0"/>
          </a:p>
        </p:txBody>
      </p:sp>
      <p:sp>
        <p:nvSpPr>
          <p:cNvPr id="3" name="Θέση περιεχομένου 2"/>
          <p:cNvSpPr>
            <a:spLocks noGrp="1"/>
          </p:cNvSpPr>
          <p:nvPr>
            <p:ph idx="1"/>
          </p:nvPr>
        </p:nvSpPr>
        <p:spPr>
          <a:xfrm>
            <a:off x="838200" y="1328084"/>
            <a:ext cx="10515600" cy="4351338"/>
          </a:xfrm>
        </p:spPr>
        <p:txBody>
          <a:bodyPr/>
          <a:lstStyle/>
          <a:p>
            <a:endParaRPr lang="el-GR" dirty="0"/>
          </a:p>
          <a:p>
            <a:pPr algn="just"/>
            <a:r>
              <a:rPr lang="de-DE" dirty="0" smtClean="0"/>
              <a:t>Beim </a:t>
            </a:r>
            <a:r>
              <a:rPr lang="de-DE" dirty="0"/>
              <a:t>situierten Lernen wird das Gewicht auf die </a:t>
            </a:r>
            <a:r>
              <a:rPr lang="de-DE" i="1" dirty="0"/>
              <a:t>Situationen</a:t>
            </a:r>
            <a:r>
              <a:rPr lang="de-DE" dirty="0"/>
              <a:t>, in denen Lerner interagieren (vgl. Reich 2008: 207) gelegt. Die konstruktivistische Didaktik geht von der Notwendigkeit aus, in der Unterrichtspraxis „angemessene Lernumgebungen“ (ebd.: 208) bzw. angemessene und der bestimmten </a:t>
            </a:r>
            <a:r>
              <a:rPr lang="de-DE" dirty="0" err="1"/>
              <a:t>Lernergruppe</a:t>
            </a:r>
            <a:r>
              <a:rPr lang="de-DE" dirty="0"/>
              <a:t> passenden Lernsituationen zu entwickeln, in denen die Lerner interagieren. Das Lernen vollzieht sich immer in einer sozialen Umgebung, in der die Lernenden zusammen mit den Mitlernenden interaktiv handeln. </a:t>
            </a:r>
            <a:endParaRPr lang="el-GR" dirty="0"/>
          </a:p>
        </p:txBody>
      </p:sp>
    </p:spTree>
    <p:extLst>
      <p:ext uri="{BB962C8B-B14F-4D97-AF65-F5344CB8AC3E}">
        <p14:creationId xmlns:p14="http://schemas.microsoft.com/office/powerpoint/2010/main" val="2721760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
            </a:r>
            <a:br>
              <a:rPr lang="el-GR" dirty="0"/>
            </a:br>
            <a:r>
              <a:rPr lang="de-DE" dirty="0"/>
              <a:t>Emotionales Lernen </a:t>
            </a:r>
            <a:br>
              <a:rPr lang="de-DE" dirty="0"/>
            </a:br>
            <a:endParaRPr lang="el-GR" dirty="0"/>
          </a:p>
        </p:txBody>
      </p:sp>
      <p:sp>
        <p:nvSpPr>
          <p:cNvPr id="3" name="Θέση περιεχομένου 2"/>
          <p:cNvSpPr>
            <a:spLocks noGrp="1"/>
          </p:cNvSpPr>
          <p:nvPr>
            <p:ph idx="1"/>
          </p:nvPr>
        </p:nvSpPr>
        <p:spPr/>
        <p:txBody>
          <a:bodyPr>
            <a:normAutofit lnSpcReduction="10000"/>
          </a:bodyPr>
          <a:lstStyle/>
          <a:p>
            <a:pPr algn="just"/>
            <a:r>
              <a:rPr lang="de-DE" dirty="0" smtClean="0"/>
              <a:t>Die </a:t>
            </a:r>
            <a:r>
              <a:rPr lang="de-DE" dirty="0"/>
              <a:t>Lernenden werden beim Lernen von ihrer eigenen Gefühlswelt beeinflusst. </a:t>
            </a:r>
            <a:endParaRPr lang="de-DE" dirty="0" smtClean="0"/>
          </a:p>
          <a:p>
            <a:pPr algn="just"/>
            <a:r>
              <a:rPr lang="de-DE" dirty="0" smtClean="0"/>
              <a:t>Negative </a:t>
            </a:r>
            <a:r>
              <a:rPr lang="de-DE" dirty="0"/>
              <a:t>Gefühle wie zum Beispiel Angst vor Schulnoten oder Angst sich in einer Gruppe mündlich zu äußern, beeinflussen den Lernvorgang und die Lernatmosphäre negativ und sind ein Hindernis für die Kreativität. </a:t>
            </a:r>
            <a:endParaRPr lang="de-DE" dirty="0" smtClean="0"/>
          </a:p>
          <a:p>
            <a:pPr algn="just"/>
            <a:r>
              <a:rPr lang="de-DE" dirty="0" smtClean="0"/>
              <a:t>Um </a:t>
            </a:r>
            <a:r>
              <a:rPr lang="de-DE" dirty="0"/>
              <a:t>möglichst positive Gefühle bei den Lernern zu erzeugen und so das Lernen effektiver zu gestalten, soll das emotionale Lernen berücksichtigt werden und der Lernvorgang soll auf so eine Weise organisiert werden, dass positiv auswirkende Lernerfahrungen bei der Unterrichtssituation herrschen. </a:t>
            </a:r>
            <a:endParaRPr lang="el-GR" dirty="0"/>
          </a:p>
        </p:txBody>
      </p:sp>
    </p:spTree>
    <p:extLst>
      <p:ext uri="{BB962C8B-B14F-4D97-AF65-F5344CB8AC3E}">
        <p14:creationId xmlns:p14="http://schemas.microsoft.com/office/powerpoint/2010/main" val="19837884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a:t>Individuelles Lernen </a:t>
            </a:r>
            <a:br>
              <a:rPr lang="de-DE" dirty="0"/>
            </a:br>
            <a:endParaRPr lang="el-GR" dirty="0"/>
          </a:p>
        </p:txBody>
      </p:sp>
      <p:sp>
        <p:nvSpPr>
          <p:cNvPr id="3" name="Θέση περιεχομένου 2"/>
          <p:cNvSpPr>
            <a:spLocks noGrp="1"/>
          </p:cNvSpPr>
          <p:nvPr>
            <p:ph idx="1"/>
          </p:nvPr>
        </p:nvSpPr>
        <p:spPr>
          <a:xfrm>
            <a:off x="838200" y="1317812"/>
            <a:ext cx="10515600" cy="4859151"/>
          </a:xfrm>
        </p:spPr>
        <p:txBody>
          <a:bodyPr>
            <a:normAutofit/>
          </a:bodyPr>
          <a:lstStyle/>
          <a:p>
            <a:pPr marL="0" indent="0" algn="just">
              <a:buNone/>
            </a:pPr>
            <a:r>
              <a:rPr lang="de-DE" dirty="0" smtClean="0"/>
              <a:t>„</a:t>
            </a:r>
            <a:r>
              <a:rPr lang="de-DE" dirty="0"/>
              <a:t>Individuelles Lernen ist immer singuläres Lernen, wenn das einzelne Subjekt sich selbst beobachtet oder von Fremdbeobachtern in seiner Einmaligkeit und Besonderheit respektiert wird“ (Reich 2008: 221). </a:t>
            </a:r>
            <a:endParaRPr lang="de-DE" dirty="0" smtClean="0"/>
          </a:p>
          <a:p>
            <a:pPr marL="0" indent="0" algn="just">
              <a:buNone/>
            </a:pPr>
            <a:r>
              <a:rPr lang="de-DE" dirty="0" smtClean="0"/>
              <a:t>Der </a:t>
            </a:r>
            <a:r>
              <a:rPr lang="de-DE" dirty="0"/>
              <a:t>Lernende konstruiert sein Lernen selbst und berücksichtigt dabei seine individuellen Bedürfnisse. </a:t>
            </a:r>
            <a:endParaRPr lang="de-DE" dirty="0" smtClean="0"/>
          </a:p>
          <a:p>
            <a:pPr marL="0" indent="0" algn="just">
              <a:buNone/>
            </a:pPr>
            <a:r>
              <a:rPr lang="de-DE" dirty="0" smtClean="0"/>
              <a:t>Damit </a:t>
            </a:r>
            <a:r>
              <a:rPr lang="de-DE" dirty="0"/>
              <a:t>er in einer bestimmten Lernumgebung nach seinen Bedürfnissen auch effektiv lernt, ist der Respekt seitens der </a:t>
            </a:r>
            <a:r>
              <a:rPr lang="de-DE" i="1" dirty="0"/>
              <a:t>Fremdbeobachter</a:t>
            </a:r>
            <a:r>
              <a:rPr lang="de-DE" dirty="0"/>
              <a:t>, </a:t>
            </a:r>
            <a:r>
              <a:rPr lang="de-DE" i="1" dirty="0"/>
              <a:t>Teilnehmer </a:t>
            </a:r>
            <a:r>
              <a:rPr lang="de-DE" dirty="0"/>
              <a:t>und </a:t>
            </a:r>
            <a:r>
              <a:rPr lang="de-DE" i="1" dirty="0"/>
              <a:t>Akteure</a:t>
            </a:r>
            <a:r>
              <a:rPr lang="de-DE" dirty="0"/>
              <a:t>, mit denen er interagiert, von großer Wichtigkeit. </a:t>
            </a:r>
            <a:endParaRPr lang="el-GR" dirty="0"/>
          </a:p>
        </p:txBody>
      </p:sp>
    </p:spTree>
    <p:extLst>
      <p:ext uri="{BB962C8B-B14F-4D97-AF65-F5344CB8AC3E}">
        <p14:creationId xmlns:p14="http://schemas.microsoft.com/office/powerpoint/2010/main" val="20217825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65094" y="553384"/>
            <a:ext cx="10515600" cy="589616"/>
          </a:xfrm>
        </p:spPr>
        <p:txBody>
          <a:bodyPr>
            <a:noAutofit/>
          </a:bodyPr>
          <a:lstStyle/>
          <a:p>
            <a:r>
              <a:rPr lang="de-DE" sz="2800" dirty="0" smtClean="0"/>
              <a:t>Literatur</a:t>
            </a:r>
            <a:endParaRPr lang="el-GR" sz="2800" dirty="0"/>
          </a:p>
        </p:txBody>
      </p:sp>
      <p:sp>
        <p:nvSpPr>
          <p:cNvPr id="3" name="Θέση περιεχομένου 2"/>
          <p:cNvSpPr>
            <a:spLocks noGrp="1"/>
          </p:cNvSpPr>
          <p:nvPr>
            <p:ph idx="1"/>
          </p:nvPr>
        </p:nvSpPr>
        <p:spPr>
          <a:xfrm>
            <a:off x="717177" y="1425388"/>
            <a:ext cx="10515600" cy="5136776"/>
          </a:xfrm>
        </p:spPr>
        <p:txBody>
          <a:bodyPr>
            <a:noAutofit/>
          </a:bodyPr>
          <a:lstStyle/>
          <a:p>
            <a:pPr algn="just"/>
            <a:r>
              <a:rPr lang="de-DE" sz="1800" b="1" dirty="0" smtClean="0"/>
              <a:t>Chrissou</a:t>
            </a:r>
            <a:r>
              <a:rPr lang="de-DE" sz="1800" dirty="0"/>
              <a:t>, Marios (2011): </a:t>
            </a:r>
            <a:r>
              <a:rPr lang="de-DE" sz="1800" dirty="0" err="1"/>
              <a:t>Konkordanzsoftware</a:t>
            </a:r>
            <a:r>
              <a:rPr lang="de-DE" sz="1800" dirty="0"/>
              <a:t> im konstruktivistisch orientierten Fremdsprachenunterricht. In: </a:t>
            </a:r>
            <a:r>
              <a:rPr lang="el-GR" sz="1800" dirty="0" err="1"/>
              <a:t>Μπατσαλιά</a:t>
            </a:r>
            <a:r>
              <a:rPr lang="el-GR" sz="1800" dirty="0"/>
              <a:t>, Φ., κ.ά. (</a:t>
            </a:r>
            <a:r>
              <a:rPr lang="el-GR" sz="1800" dirty="0" err="1"/>
              <a:t>επιμ</a:t>
            </a:r>
            <a:r>
              <a:rPr lang="el-GR" sz="1800" dirty="0"/>
              <a:t>.): Πρακτικά διημερίδας «</a:t>
            </a:r>
            <a:r>
              <a:rPr lang="de-DE" sz="1800" dirty="0"/>
              <a:t>Schnittstellen von Linguistik &amp; Sprachdidaktik in der Auslandsgermanistik», </a:t>
            </a:r>
            <a:r>
              <a:rPr lang="el-GR" sz="1800" dirty="0"/>
              <a:t>Τμήμα Γερμανικής Γλώσσας και Φιλολογίας του Εθνικού και Καποδιστριακού Πανεπιστημίου Αθηνών (Αθήνα, 9-10 Απριλίου 2009), σελ. 58-71 </a:t>
            </a:r>
          </a:p>
          <a:p>
            <a:pPr marL="268288" indent="0" algn="just">
              <a:buNone/>
            </a:pPr>
            <a:r>
              <a:rPr lang="de-DE" sz="1800" dirty="0" err="1" smtClean="0"/>
              <a:t>In:http</a:t>
            </a:r>
            <a:r>
              <a:rPr lang="de-DE" sz="1800" dirty="0"/>
              <a:t>://www.gs.uoa.gr/fileadmin/gs.uoa.gr/uploads/synedria/Schnittstellen_Linguistik_und_Didaktik_2009.pdf </a:t>
            </a:r>
            <a:endParaRPr lang="de-DE" sz="1800" dirty="0" smtClean="0"/>
          </a:p>
          <a:p>
            <a:pPr algn="just"/>
            <a:r>
              <a:rPr lang="de-DE" sz="1800" b="1" dirty="0" smtClean="0"/>
              <a:t>Glaserfeld</a:t>
            </a:r>
            <a:r>
              <a:rPr lang="de-DE" sz="1800" dirty="0"/>
              <a:t>, Ernst von (1996): Radikaler Konstruktivismus. Ideen, Ergebnisse, Probleme. Frankfurt/Main: Suhrkamp </a:t>
            </a:r>
            <a:endParaRPr lang="de-DE" sz="1800" dirty="0" smtClean="0"/>
          </a:p>
          <a:p>
            <a:pPr algn="just"/>
            <a:r>
              <a:rPr lang="de-DE" sz="1800" b="1" dirty="0" smtClean="0"/>
              <a:t>Kontomitrou</a:t>
            </a:r>
            <a:r>
              <a:rPr lang="de-DE" sz="1800" dirty="0" smtClean="0"/>
              <a:t>, Athanasia (2014): Freies Sprechen als Lehr- und </a:t>
            </a:r>
            <a:r>
              <a:rPr lang="de-DE" sz="1800" dirty="0" err="1" smtClean="0"/>
              <a:t>Testziel</a:t>
            </a:r>
            <a:r>
              <a:rPr lang="de-DE" sz="1800" dirty="0" smtClean="0"/>
              <a:t>. </a:t>
            </a:r>
            <a:r>
              <a:rPr lang="de-DE" sz="1800" dirty="0" err="1" smtClean="0"/>
              <a:t>Didaktisierung</a:t>
            </a:r>
            <a:r>
              <a:rPr lang="de-DE" sz="1800" dirty="0" smtClean="0"/>
              <a:t>, Testentwicklung und Testbeurteilung. </a:t>
            </a:r>
            <a:r>
              <a:rPr lang="el-GR" sz="1800" dirty="0" smtClean="0"/>
              <a:t>Διδακτορική Διατριβή. Τμήμα Γερμανικής Γλώσσας και Φιλολογίας ΕΚΠΑ</a:t>
            </a:r>
            <a:endParaRPr lang="de-DE" sz="1800" dirty="0" smtClean="0"/>
          </a:p>
          <a:p>
            <a:pPr algn="just"/>
            <a:r>
              <a:rPr lang="de-DE" sz="1800" b="1" dirty="0"/>
              <a:t>Möller</a:t>
            </a:r>
            <a:r>
              <a:rPr lang="de-DE" sz="1800" dirty="0"/>
              <a:t>, Kornelia (2001): Konstruktivistische Sichtweisen für das Lernen in der Grundschule? In: </a:t>
            </a:r>
            <a:r>
              <a:rPr lang="de-DE" sz="1800" dirty="0" err="1"/>
              <a:t>Czerwenka</a:t>
            </a:r>
            <a:r>
              <a:rPr lang="de-DE" sz="1800" dirty="0"/>
              <a:t>, Kurt / Nölle, Karin / Roßbach, Hans-Günther (Hrsg.): Forschungen zu Lehr- und Lernkompetenzen für die Grundschule. Opladen: </a:t>
            </a:r>
            <a:r>
              <a:rPr lang="de-DE" sz="1800" dirty="0" err="1"/>
              <a:t>Leske</a:t>
            </a:r>
            <a:r>
              <a:rPr lang="de-DE" sz="1800" dirty="0"/>
              <a:t> + </a:t>
            </a:r>
            <a:r>
              <a:rPr lang="de-DE" sz="1800" dirty="0" err="1"/>
              <a:t>Budrich</a:t>
            </a:r>
            <a:r>
              <a:rPr lang="de-DE" sz="1800" dirty="0"/>
              <a:t> 2001 (=Jahrbuch Grundschulforschung. Bd. 4), 16-31. </a:t>
            </a:r>
            <a:r>
              <a:rPr lang="de-DE" sz="1800" dirty="0" smtClean="0"/>
              <a:t>In</a:t>
            </a:r>
            <a:r>
              <a:rPr lang="de-DE" sz="1800" dirty="0"/>
              <a:t>: </a:t>
            </a:r>
            <a:endParaRPr lang="de-DE" sz="1800" dirty="0" smtClean="0"/>
          </a:p>
          <a:p>
            <a:pPr marL="268288" indent="0">
              <a:buNone/>
            </a:pPr>
            <a:r>
              <a:rPr lang="de-DE" sz="1800" dirty="0" smtClean="0"/>
              <a:t>http</a:t>
            </a:r>
            <a:r>
              <a:rPr lang="de-DE" sz="1800" dirty="0"/>
              <a:t>:// www.uni-muenster.de/ </a:t>
            </a:r>
            <a:r>
              <a:rPr lang="de-DE" sz="1800" dirty="0" err="1" smtClean="0"/>
              <a:t>imperia</a:t>
            </a:r>
            <a:r>
              <a:rPr lang="de-DE" sz="1800" dirty="0" smtClean="0"/>
              <a:t>/md/</a:t>
            </a:r>
            <a:r>
              <a:rPr lang="de-DE" sz="1800" dirty="0" err="1" smtClean="0"/>
              <a:t>content</a:t>
            </a:r>
            <a:r>
              <a:rPr lang="de-DE" sz="1800" dirty="0" smtClean="0"/>
              <a:t>/</a:t>
            </a:r>
            <a:r>
              <a:rPr lang="de-DE" sz="1800" dirty="0" err="1" smtClean="0"/>
              <a:t>didaktik_des_sachunterrichts</a:t>
            </a:r>
            <a:r>
              <a:rPr lang="de-DE" sz="1800" dirty="0" smtClean="0"/>
              <a:t>/</a:t>
            </a:r>
            <a:r>
              <a:rPr lang="de-DE" sz="1800" dirty="0" err="1" smtClean="0"/>
              <a:t>dokumente</a:t>
            </a:r>
            <a:r>
              <a:rPr lang="de-DE" sz="1800" dirty="0" smtClean="0"/>
              <a:t>/</a:t>
            </a:r>
            <a:r>
              <a:rPr lang="de-DE" sz="1800" dirty="0" err="1" smtClean="0"/>
              <a:t>literaturmoeller</a:t>
            </a:r>
            <a:r>
              <a:rPr lang="de-DE" sz="1800" dirty="0" smtClean="0"/>
              <a:t>/konstruktivistischesichtweisen.pdf</a:t>
            </a:r>
          </a:p>
        </p:txBody>
      </p:sp>
    </p:spTree>
    <p:extLst>
      <p:ext uri="{BB962C8B-B14F-4D97-AF65-F5344CB8AC3E}">
        <p14:creationId xmlns:p14="http://schemas.microsoft.com/office/powerpoint/2010/main" val="8127793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93376"/>
            <a:ext cx="10515600" cy="5383587"/>
          </a:xfrm>
        </p:spPr>
        <p:txBody>
          <a:bodyPr>
            <a:normAutofit fontScale="77500" lnSpcReduction="20000"/>
          </a:bodyPr>
          <a:lstStyle/>
          <a:p>
            <a:pPr algn="just"/>
            <a:r>
              <a:rPr lang="de-DE" b="1" dirty="0"/>
              <a:t>Neubert</a:t>
            </a:r>
            <a:r>
              <a:rPr lang="de-DE" dirty="0"/>
              <a:t>, Stefan / </a:t>
            </a:r>
            <a:r>
              <a:rPr lang="de-DE" b="1" dirty="0"/>
              <a:t>Reich</a:t>
            </a:r>
            <a:r>
              <a:rPr lang="de-DE" dirty="0"/>
              <a:t>, Kersten / </a:t>
            </a:r>
            <a:r>
              <a:rPr lang="de-DE" b="1" dirty="0"/>
              <a:t>Voß</a:t>
            </a:r>
            <a:r>
              <a:rPr lang="de-DE" dirty="0"/>
              <a:t>, Reinhard (2001): Lernen als konstruktiver Prozess. In: Hug, Theo (</a:t>
            </a:r>
            <a:r>
              <a:rPr lang="de-DE" dirty="0" err="1"/>
              <a:t>Hg</a:t>
            </a:r>
            <a:r>
              <a:rPr lang="de-DE" dirty="0"/>
              <a:t>.): Die Wissenschaft und ihr Wissen, Bd. 1. </a:t>
            </a:r>
            <a:r>
              <a:rPr lang="de-DE" dirty="0" err="1"/>
              <a:t>Baltmannsweiler</a:t>
            </a:r>
            <a:r>
              <a:rPr lang="de-DE" dirty="0"/>
              <a:t>. Schneider Verlag </a:t>
            </a:r>
            <a:r>
              <a:rPr lang="de-DE" dirty="0" err="1"/>
              <a:t>Hohengehren</a:t>
            </a:r>
            <a:r>
              <a:rPr lang="de-DE" dirty="0"/>
              <a:t>. </a:t>
            </a:r>
          </a:p>
          <a:p>
            <a:pPr marL="174625" indent="0">
              <a:buNone/>
            </a:pPr>
            <a:r>
              <a:rPr lang="el-GR" dirty="0"/>
              <a:t> </a:t>
            </a:r>
            <a:r>
              <a:rPr lang="de-DE" dirty="0"/>
              <a:t>In: http://www.uni-koblenz.de/~didaktik/voss/prozess.pdf </a:t>
            </a:r>
            <a:endParaRPr lang="el-GR" dirty="0" smtClean="0"/>
          </a:p>
          <a:p>
            <a:pPr marL="268288" indent="-268288"/>
            <a:r>
              <a:rPr lang="de-DE" b="1" dirty="0" err="1"/>
              <a:t>Rickheit</a:t>
            </a:r>
            <a:r>
              <a:rPr lang="de-DE" dirty="0"/>
              <a:t>, Gerd / </a:t>
            </a:r>
            <a:r>
              <a:rPr lang="de-DE" b="1" dirty="0" err="1"/>
              <a:t>Sichelschmidt</a:t>
            </a:r>
            <a:r>
              <a:rPr lang="de-DE" dirty="0"/>
              <a:t>, Lorenz / </a:t>
            </a:r>
            <a:r>
              <a:rPr lang="de-DE" b="1" dirty="0" err="1"/>
              <a:t>Strohner</a:t>
            </a:r>
            <a:r>
              <a:rPr lang="de-DE" dirty="0"/>
              <a:t>, Hans (2007): Psycholinguistik. Tübingen: Narr </a:t>
            </a:r>
            <a:r>
              <a:rPr lang="de-DE" b="1" dirty="0" smtClean="0"/>
              <a:t>Reich</a:t>
            </a:r>
            <a:r>
              <a:rPr lang="de-DE" dirty="0"/>
              <a:t>, Kersten (2008): Konstruktivistische Didaktik. Das Lehr- und Studienbuch mit Online- Methodenpool. 5. Auflage. Weinheim und Basel: Beltz </a:t>
            </a:r>
          </a:p>
          <a:p>
            <a:pPr algn="just"/>
            <a:r>
              <a:rPr lang="de-DE" b="1" dirty="0"/>
              <a:t>Reuter</a:t>
            </a:r>
            <a:r>
              <a:rPr lang="de-DE" dirty="0"/>
              <a:t>, Stephanie (2005): Lehr- und Lerntheorien- Behaviorismus, </a:t>
            </a:r>
            <a:r>
              <a:rPr lang="de-DE" dirty="0" err="1"/>
              <a:t>Kognitivismus</a:t>
            </a:r>
            <a:r>
              <a:rPr lang="de-DE" dirty="0"/>
              <a:t> und Konstruktivismus. Studienarbeit. GRIN Verlag, München</a:t>
            </a:r>
          </a:p>
          <a:p>
            <a:pPr algn="just"/>
            <a:r>
              <a:rPr lang="de-DE" b="1" dirty="0"/>
              <a:t>Roche</a:t>
            </a:r>
            <a:r>
              <a:rPr lang="de-DE" dirty="0"/>
              <a:t>, Jörg (2013): Fremdsprachenerwerb. Fremdsprachendidaktik. 3. Auflage. Tübingen: Narr Fracke </a:t>
            </a:r>
            <a:r>
              <a:rPr lang="de-DE" dirty="0" err="1"/>
              <a:t>Attempto</a:t>
            </a:r>
            <a:endParaRPr lang="de-DE" dirty="0"/>
          </a:p>
          <a:p>
            <a:pPr algn="just"/>
            <a:r>
              <a:rPr lang="de-DE" b="1" dirty="0" err="1"/>
              <a:t>Rumelhart</a:t>
            </a:r>
            <a:r>
              <a:rPr lang="de-DE" dirty="0"/>
              <a:t>, David / </a:t>
            </a:r>
            <a:r>
              <a:rPr lang="de-DE" b="1" dirty="0" err="1"/>
              <a:t>McClelland</a:t>
            </a:r>
            <a:r>
              <a:rPr lang="de-DE" dirty="0"/>
              <a:t>, J.L. (1986) (</a:t>
            </a:r>
            <a:r>
              <a:rPr lang="de-DE" dirty="0" err="1"/>
              <a:t>Hg</a:t>
            </a:r>
            <a:r>
              <a:rPr lang="de-DE" dirty="0"/>
              <a:t>.): Parallel </a:t>
            </a:r>
            <a:r>
              <a:rPr lang="de-DE" dirty="0" err="1"/>
              <a:t>distributed</a:t>
            </a:r>
            <a:r>
              <a:rPr lang="de-DE" dirty="0"/>
              <a:t> </a:t>
            </a:r>
            <a:r>
              <a:rPr lang="de-DE" dirty="0" err="1"/>
              <a:t>processing</a:t>
            </a:r>
            <a:r>
              <a:rPr lang="de-DE" dirty="0"/>
              <a:t>: </a:t>
            </a:r>
            <a:r>
              <a:rPr lang="de-DE" dirty="0" err="1"/>
              <a:t>Explorations</a:t>
            </a:r>
            <a:r>
              <a:rPr lang="de-DE" dirty="0"/>
              <a:t> in </a:t>
            </a:r>
            <a:r>
              <a:rPr lang="de-DE" dirty="0" err="1"/>
              <a:t>the</a:t>
            </a:r>
            <a:r>
              <a:rPr lang="de-DE" dirty="0"/>
              <a:t> </a:t>
            </a:r>
            <a:r>
              <a:rPr lang="de-DE" dirty="0" err="1"/>
              <a:t>microstructure</a:t>
            </a:r>
            <a:r>
              <a:rPr lang="de-DE" dirty="0"/>
              <a:t> </a:t>
            </a:r>
            <a:r>
              <a:rPr lang="de-DE" dirty="0" err="1"/>
              <a:t>of</a:t>
            </a:r>
            <a:r>
              <a:rPr lang="de-DE" dirty="0"/>
              <a:t> </a:t>
            </a:r>
            <a:r>
              <a:rPr lang="de-DE" dirty="0" err="1"/>
              <a:t>cognition</a:t>
            </a:r>
            <a:r>
              <a:rPr lang="de-DE" dirty="0"/>
              <a:t>. </a:t>
            </a:r>
            <a:r>
              <a:rPr lang="de-DE" dirty="0" err="1"/>
              <a:t>Vol</a:t>
            </a:r>
            <a:r>
              <a:rPr lang="de-DE" dirty="0"/>
              <a:t> 1: </a:t>
            </a:r>
            <a:r>
              <a:rPr lang="de-DE" dirty="0" err="1"/>
              <a:t>Foundations</a:t>
            </a:r>
            <a:r>
              <a:rPr lang="de-DE" dirty="0"/>
              <a:t>. Cambridge, MA: MIT Press. In: Huneke, Hans-Werner / Steinig, Wolfgang (2005): (2005): Deutsch als Fremdsprache. Eine Einführung. 4., aktualisierte und ergänzte Auflage. Berlin: Erich Schmidt Verlag 34</a:t>
            </a:r>
          </a:p>
          <a:p>
            <a:pPr algn="just"/>
            <a:r>
              <a:rPr lang="en-US" dirty="0"/>
              <a:t>https://lehrerfortbildung-bw.de</a:t>
            </a:r>
          </a:p>
          <a:p>
            <a:pPr algn="just"/>
            <a:r>
              <a:rPr lang="en-US" dirty="0"/>
              <a:t>www.duden.de</a:t>
            </a:r>
            <a:endParaRPr lang="el-GR" dirty="0"/>
          </a:p>
          <a:p>
            <a:endParaRPr lang="el-GR" dirty="0"/>
          </a:p>
        </p:txBody>
      </p:sp>
    </p:spTree>
    <p:extLst>
      <p:ext uri="{BB962C8B-B14F-4D97-AF65-F5344CB8AC3E}">
        <p14:creationId xmlns:p14="http://schemas.microsoft.com/office/powerpoint/2010/main" val="3548831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5118"/>
            <a:ext cx="10515600" cy="5571845"/>
          </a:xfrm>
        </p:spPr>
        <p:txBody>
          <a:bodyPr/>
          <a:lstStyle/>
          <a:p>
            <a:pPr marL="0" indent="0">
              <a:buNone/>
            </a:pPr>
            <a:r>
              <a:rPr lang="de-DE" dirty="0" smtClean="0"/>
              <a:t>Fragen</a:t>
            </a:r>
          </a:p>
          <a:p>
            <a:pPr marL="0" indent="0">
              <a:buNone/>
            </a:pPr>
            <a:endParaRPr lang="de-DE" dirty="0" smtClean="0"/>
          </a:p>
          <a:p>
            <a:r>
              <a:rPr lang="de-DE" dirty="0" smtClean="0"/>
              <a:t>Wovon geht die Akkulturationshypothese aus?</a:t>
            </a:r>
          </a:p>
          <a:p>
            <a:r>
              <a:rPr lang="de-DE" dirty="0" smtClean="0"/>
              <a:t>Auf welche Hypothese zum Zweitspracherwerb basiert die Akkulturationshypothese?</a:t>
            </a:r>
          </a:p>
          <a:p>
            <a:r>
              <a:rPr lang="de-DE" dirty="0" smtClean="0"/>
              <a:t>Was versteht man unter „Akkulturation“?</a:t>
            </a:r>
          </a:p>
          <a:p>
            <a:r>
              <a:rPr lang="de-DE" dirty="0" smtClean="0"/>
              <a:t>Wann werden Lerner dieser Hypothese zufolge lernen?</a:t>
            </a:r>
          </a:p>
          <a:p>
            <a:r>
              <a:rPr lang="de-DE" dirty="0" smtClean="0"/>
              <a:t>Welche Faktoren umfasst die soziale und welche die psychologische Distanz?</a:t>
            </a:r>
            <a:endParaRPr lang="el-GR" dirty="0"/>
          </a:p>
        </p:txBody>
      </p:sp>
    </p:spTree>
    <p:extLst>
      <p:ext uri="{BB962C8B-B14F-4D97-AF65-F5344CB8AC3E}">
        <p14:creationId xmlns:p14="http://schemas.microsoft.com/office/powerpoint/2010/main" val="3226776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Ergänzungstheorie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652623" y="2568164"/>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Ergänzungstheorie</a:t>
            </a:r>
            <a:endParaRPr lang="el-GR" b="1" dirty="0">
              <a:solidFill>
                <a:schemeClr val="tx1"/>
              </a:solidFill>
            </a:endParaRPr>
          </a:p>
        </p:txBody>
      </p:sp>
      <p:cxnSp>
        <p:nvCxnSpPr>
          <p:cNvPr id="10" name="Ευθύγραμμο βέλος σύνδεσης 9"/>
          <p:cNvCxnSpPr/>
          <p:nvPr/>
        </p:nvCxnSpPr>
        <p:spPr>
          <a:xfrm flipH="1" flipV="1">
            <a:off x="4499537" y="2693549"/>
            <a:ext cx="487136" cy="31445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a:off x="7826068" y="3660343"/>
            <a:ext cx="942077" cy="27760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4142497" y="4366689"/>
            <a:ext cx="976844" cy="47324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197221" y="2156213"/>
            <a:ext cx="2513916" cy="300826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Ein</a:t>
            </a:r>
            <a:r>
              <a:rPr lang="en-US" dirty="0">
                <a:solidFill>
                  <a:schemeClr val="tx1"/>
                </a:solidFill>
              </a:rPr>
              <a:t> </a:t>
            </a:r>
            <a:r>
              <a:rPr lang="en-US" dirty="0" err="1" smtClean="0">
                <a:solidFill>
                  <a:schemeClr val="tx1"/>
                </a:solidFill>
              </a:rPr>
              <a:t>nichtsprachen-spezifischer</a:t>
            </a:r>
            <a:r>
              <a:rPr lang="en-US" dirty="0" smtClean="0">
                <a:solidFill>
                  <a:schemeClr val="tx1"/>
                </a:solidFill>
              </a:rPr>
              <a:t> </a:t>
            </a:r>
            <a:r>
              <a:rPr lang="en-US" dirty="0" err="1">
                <a:solidFill>
                  <a:schemeClr val="tx1"/>
                </a:solidFill>
              </a:rPr>
              <a:t>allgemeiner</a:t>
            </a:r>
            <a:r>
              <a:rPr lang="en-US" dirty="0">
                <a:solidFill>
                  <a:schemeClr val="tx1"/>
                </a:solidFill>
              </a:rPr>
              <a:t> </a:t>
            </a:r>
            <a:r>
              <a:rPr lang="en-US" dirty="0" err="1" smtClean="0">
                <a:solidFill>
                  <a:schemeClr val="tx1"/>
                </a:solidFill>
              </a:rPr>
              <a:t>Verarbeitungs-mechanismus</a:t>
            </a:r>
            <a:r>
              <a:rPr lang="en-US" dirty="0" smtClean="0">
                <a:solidFill>
                  <a:schemeClr val="tx1"/>
                </a:solidFill>
              </a:rPr>
              <a:t> </a:t>
            </a:r>
            <a:r>
              <a:rPr lang="en-US" dirty="0" err="1" smtClean="0">
                <a:solidFill>
                  <a:schemeClr val="tx1"/>
                </a:solidFill>
              </a:rPr>
              <a:t>tritt</a:t>
            </a:r>
            <a:r>
              <a:rPr lang="en-US" dirty="0" smtClean="0">
                <a:solidFill>
                  <a:schemeClr val="tx1"/>
                </a:solidFill>
              </a:rPr>
              <a:t> </a:t>
            </a:r>
            <a:r>
              <a:rPr lang="en-US" dirty="0" err="1">
                <a:solidFill>
                  <a:schemeClr val="tx1"/>
                </a:solidFill>
              </a:rPr>
              <a:t>mit</a:t>
            </a:r>
            <a:r>
              <a:rPr lang="en-US" dirty="0">
                <a:solidFill>
                  <a:schemeClr val="tx1"/>
                </a:solidFill>
              </a:rPr>
              <a:t> </a:t>
            </a:r>
            <a:r>
              <a:rPr lang="en-US" dirty="0" err="1">
                <a:solidFill>
                  <a:schemeClr val="tx1"/>
                </a:solidFill>
              </a:rPr>
              <a:t>dem</a:t>
            </a:r>
            <a:r>
              <a:rPr lang="en-US" dirty="0">
                <a:solidFill>
                  <a:schemeClr val="tx1"/>
                </a:solidFill>
              </a:rPr>
              <a:t> </a:t>
            </a:r>
            <a:r>
              <a:rPr lang="en-US" dirty="0" err="1" smtClean="0">
                <a:solidFill>
                  <a:schemeClr val="tx1"/>
                </a:solidFill>
              </a:rPr>
              <a:t>Spracherwerbs-mechanismus</a:t>
            </a:r>
            <a:r>
              <a:rPr lang="en-US" dirty="0" smtClean="0">
                <a:solidFill>
                  <a:schemeClr val="tx1"/>
                </a:solidFill>
              </a:rPr>
              <a:t> in </a:t>
            </a:r>
            <a:r>
              <a:rPr lang="en-US" dirty="0" err="1" smtClean="0">
                <a:solidFill>
                  <a:schemeClr val="tx1"/>
                </a:solidFill>
              </a:rPr>
              <a:t>Verbindung</a:t>
            </a:r>
            <a:r>
              <a:rPr lang="en-US" dirty="0" smtClean="0">
                <a:solidFill>
                  <a:schemeClr val="tx1"/>
                </a:solidFill>
              </a:rPr>
              <a:t>.</a:t>
            </a:r>
            <a:endParaRPr lang="de-DE" dirty="0">
              <a:solidFill>
                <a:schemeClr val="tx1"/>
              </a:solidFill>
            </a:endParaRPr>
          </a:p>
        </p:txBody>
      </p:sp>
      <p:sp>
        <p:nvSpPr>
          <p:cNvPr id="15" name="Έλλειψη 14"/>
          <p:cNvSpPr/>
          <p:nvPr/>
        </p:nvSpPr>
        <p:spPr>
          <a:xfrm>
            <a:off x="4688695" y="4946005"/>
            <a:ext cx="4146615" cy="178709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K</a:t>
            </a:r>
            <a:r>
              <a:rPr lang="de-DE" dirty="0" smtClean="0">
                <a:solidFill>
                  <a:schemeClr val="tx1"/>
                </a:solidFill>
              </a:rPr>
              <a:t>ommunikativ </a:t>
            </a:r>
            <a:r>
              <a:rPr lang="de-DE" dirty="0">
                <a:solidFill>
                  <a:schemeClr val="tx1"/>
                </a:solidFill>
              </a:rPr>
              <a:t>und formalsprachlich orientierte methodische </a:t>
            </a:r>
            <a:r>
              <a:rPr lang="de-DE" dirty="0" smtClean="0">
                <a:solidFill>
                  <a:schemeClr val="tx1"/>
                </a:solidFill>
              </a:rPr>
              <a:t>Verfahren lassen </a:t>
            </a:r>
            <a:r>
              <a:rPr lang="de-DE" dirty="0">
                <a:solidFill>
                  <a:schemeClr val="tx1"/>
                </a:solidFill>
              </a:rPr>
              <a:t>sich </a:t>
            </a:r>
            <a:r>
              <a:rPr lang="de-DE" dirty="0" smtClean="0">
                <a:solidFill>
                  <a:schemeClr val="tx1"/>
                </a:solidFill>
              </a:rPr>
              <a:t> </a:t>
            </a:r>
            <a:r>
              <a:rPr lang="de-DE" dirty="0">
                <a:solidFill>
                  <a:schemeClr val="tx1"/>
                </a:solidFill>
              </a:rPr>
              <a:t>im Fremdsprachenunterricht </a:t>
            </a:r>
            <a:r>
              <a:rPr lang="de-DE" dirty="0" smtClean="0">
                <a:solidFill>
                  <a:schemeClr val="tx1"/>
                </a:solidFill>
              </a:rPr>
              <a:t> </a:t>
            </a:r>
            <a:r>
              <a:rPr lang="de-DE" dirty="0">
                <a:solidFill>
                  <a:schemeClr val="tx1"/>
                </a:solidFill>
              </a:rPr>
              <a:t>miteinander verbinden</a:t>
            </a:r>
            <a:endParaRPr lang="el-GR" dirty="0">
              <a:solidFill>
                <a:schemeClr val="tx1"/>
              </a:solidFill>
            </a:endParaRPr>
          </a:p>
        </p:txBody>
      </p:sp>
      <p:sp>
        <p:nvSpPr>
          <p:cNvPr id="7" name="Έλλειψη 6"/>
          <p:cNvSpPr/>
          <p:nvPr/>
        </p:nvSpPr>
        <p:spPr>
          <a:xfrm>
            <a:off x="1856017" y="4823879"/>
            <a:ext cx="2715911" cy="173805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Der Input </a:t>
            </a:r>
            <a:r>
              <a:rPr lang="de-DE" dirty="0">
                <a:solidFill>
                  <a:schemeClr val="tx1"/>
                </a:solidFill>
              </a:rPr>
              <a:t>muss dem jeweiligen Stand des Lerners angemessen </a:t>
            </a:r>
            <a:r>
              <a:rPr lang="de-DE" dirty="0" smtClean="0">
                <a:solidFill>
                  <a:schemeClr val="tx1"/>
                </a:solidFill>
              </a:rPr>
              <a:t>sein.</a:t>
            </a:r>
            <a:endParaRPr lang="de-DE" dirty="0">
              <a:solidFill>
                <a:schemeClr val="tx1"/>
              </a:solidFill>
            </a:endParaRPr>
          </a:p>
        </p:txBody>
      </p:sp>
      <p:sp>
        <p:nvSpPr>
          <p:cNvPr id="9" name="Έλλειψη 8"/>
          <p:cNvSpPr/>
          <p:nvPr/>
        </p:nvSpPr>
        <p:spPr>
          <a:xfrm>
            <a:off x="8804217" y="2847119"/>
            <a:ext cx="3092823" cy="38593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Gründe für Unterschiede im Erwerbsprozess zwischen verschiedenen Lernern: 1) Unterschiede in der kognitiven Entwicklung 2) äußere Faktoren sozialpsychologischer und affektiver Art</a:t>
            </a:r>
          </a:p>
        </p:txBody>
      </p:sp>
      <p:sp>
        <p:nvSpPr>
          <p:cNvPr id="11" name="Έλλειψη 10"/>
          <p:cNvSpPr/>
          <p:nvPr/>
        </p:nvSpPr>
        <p:spPr>
          <a:xfrm>
            <a:off x="7892145" y="608890"/>
            <a:ext cx="3468944" cy="208787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psycholinguistischen Mechanismen ergänzen </a:t>
            </a:r>
            <a:r>
              <a:rPr lang="de-DE" dirty="0" smtClean="0">
                <a:solidFill>
                  <a:schemeClr val="tx1"/>
                </a:solidFill>
              </a:rPr>
              <a:t>sich und das Ergebnis </a:t>
            </a:r>
            <a:endParaRPr lang="de-DE" dirty="0">
              <a:solidFill>
                <a:schemeClr val="tx1"/>
              </a:solidFill>
            </a:endParaRPr>
          </a:p>
          <a:p>
            <a:pPr marL="268288" indent="0" algn="ctr">
              <a:buNone/>
            </a:pPr>
            <a:r>
              <a:rPr lang="de-DE" dirty="0" smtClean="0">
                <a:solidFill>
                  <a:schemeClr val="tx1"/>
                </a:solidFill>
              </a:rPr>
              <a:t>ist, dass Die </a:t>
            </a:r>
            <a:r>
              <a:rPr lang="de-DE" dirty="0">
                <a:solidFill>
                  <a:schemeClr val="tx1"/>
                </a:solidFill>
              </a:rPr>
              <a:t>Sprache </a:t>
            </a:r>
            <a:r>
              <a:rPr lang="de-DE" dirty="0" smtClean="0">
                <a:solidFill>
                  <a:schemeClr val="tx1"/>
                </a:solidFill>
              </a:rPr>
              <a:t>schneller angeeignet wird.</a:t>
            </a:r>
            <a:endParaRPr lang="de-DE" dirty="0">
              <a:solidFill>
                <a:schemeClr val="tx1"/>
              </a:solidFill>
            </a:endParaRPr>
          </a:p>
        </p:txBody>
      </p:sp>
      <p:cxnSp>
        <p:nvCxnSpPr>
          <p:cNvPr id="13" name="Ευθύγραμμο βέλος σύνδεσης 12"/>
          <p:cNvCxnSpPr>
            <a:stCxn id="4" idx="7"/>
          </p:cNvCxnSpPr>
          <p:nvPr/>
        </p:nvCxnSpPr>
        <p:spPr>
          <a:xfrm flipV="1">
            <a:off x="7372857" y="2429609"/>
            <a:ext cx="668424" cy="447133"/>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17" name="Ευθύγραμμο βέλος σύνδεσης 16"/>
          <p:cNvCxnSpPr>
            <a:stCxn id="4" idx="5"/>
          </p:cNvCxnSpPr>
          <p:nvPr/>
        </p:nvCxnSpPr>
        <p:spPr>
          <a:xfrm flipH="1">
            <a:off x="7194116" y="4366689"/>
            <a:ext cx="178741" cy="51513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
        <p:nvSpPr>
          <p:cNvPr id="19" name="Έλλειψη 18"/>
          <p:cNvSpPr/>
          <p:nvPr/>
        </p:nvSpPr>
        <p:spPr>
          <a:xfrm>
            <a:off x="2287712" y="1184723"/>
            <a:ext cx="3100250" cy="140275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Affektive und sozialpsychologische Faktoren sind von großer Bedeutung</a:t>
            </a:r>
            <a:endParaRPr lang="el-GR" dirty="0">
              <a:solidFill>
                <a:schemeClr val="tx1"/>
              </a:solidFill>
            </a:endParaRPr>
          </a:p>
        </p:txBody>
      </p:sp>
      <p:cxnSp>
        <p:nvCxnSpPr>
          <p:cNvPr id="22" name="Ευθύγραμμο βέλος σύνδεσης 21"/>
          <p:cNvCxnSpPr>
            <a:stCxn id="4" idx="2"/>
          </p:cNvCxnSpPr>
          <p:nvPr/>
        </p:nvCxnSpPr>
        <p:spPr>
          <a:xfrm flipH="1">
            <a:off x="2864224" y="3621716"/>
            <a:ext cx="1788399" cy="38627"/>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095572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05118"/>
            <a:ext cx="10515600" cy="5571845"/>
          </a:xfrm>
        </p:spPr>
        <p:txBody>
          <a:bodyPr/>
          <a:lstStyle/>
          <a:p>
            <a:pPr marL="0" indent="0">
              <a:buNone/>
            </a:pPr>
            <a:r>
              <a:rPr lang="de-DE" dirty="0" smtClean="0"/>
              <a:t>Fragen</a:t>
            </a:r>
          </a:p>
          <a:p>
            <a:r>
              <a:rPr lang="de-DE" dirty="0" smtClean="0"/>
              <a:t>Wie wurde die Ergänzungstheorie entwickelt?</a:t>
            </a:r>
          </a:p>
          <a:p>
            <a:r>
              <a:rPr lang="de-DE" dirty="0" smtClean="0"/>
              <a:t>Wie wird dieser Theorie zufolge die Zweitsprache erworben?</a:t>
            </a:r>
          </a:p>
          <a:p>
            <a:pPr algn="just"/>
            <a:r>
              <a:rPr lang="de-DE" dirty="0" smtClean="0"/>
              <a:t>Welcher positiver Effekt ergibt sich, wenn sich die psycholinguistischen Mechanismen ergänzen?</a:t>
            </a:r>
          </a:p>
          <a:p>
            <a:pPr algn="just"/>
            <a:r>
              <a:rPr lang="de-DE" dirty="0" smtClean="0"/>
              <a:t>Welche sind die Gründe für </a:t>
            </a:r>
            <a:r>
              <a:rPr lang="de-DE" dirty="0"/>
              <a:t>Unterschiede im Erwerbsprozess zwischen verschiedenen </a:t>
            </a:r>
            <a:r>
              <a:rPr lang="de-DE" dirty="0" smtClean="0"/>
              <a:t>Lernern?</a:t>
            </a:r>
          </a:p>
          <a:p>
            <a:pPr algn="just"/>
            <a:r>
              <a:rPr lang="de-DE" dirty="0" smtClean="0"/>
              <a:t>Was für Verfahren können im Fremdsprachenunterricht der Ergänzungstheorie zufolge verwendet werden?</a:t>
            </a:r>
          </a:p>
          <a:p>
            <a:pPr algn="just"/>
            <a:r>
              <a:rPr lang="de-DE" dirty="0" smtClean="0"/>
              <a:t>Welche Faktoren spielen dieser Theorie zufolge für den Zweitspracherwerb eine große Bedeutung?</a:t>
            </a:r>
          </a:p>
          <a:p>
            <a:endParaRPr lang="el-GR" dirty="0"/>
          </a:p>
        </p:txBody>
      </p:sp>
    </p:spTree>
    <p:extLst>
      <p:ext uri="{BB962C8B-B14F-4D97-AF65-F5344CB8AC3E}">
        <p14:creationId xmlns:p14="http://schemas.microsoft.com/office/powerpoint/2010/main" val="3623751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Interaktionshypothese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233660" y="2266841"/>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Interaktions-hypothese </a:t>
            </a:r>
            <a:endParaRPr lang="el-GR" b="1" dirty="0">
              <a:solidFill>
                <a:schemeClr val="tx1"/>
              </a:solidFill>
            </a:endParaRPr>
          </a:p>
        </p:txBody>
      </p:sp>
      <p:cxnSp>
        <p:nvCxnSpPr>
          <p:cNvPr id="12" name="Ευθύγραμμο βέλος σύνδεσης 11"/>
          <p:cNvCxnSpPr/>
          <p:nvPr/>
        </p:nvCxnSpPr>
        <p:spPr>
          <a:xfrm flipV="1">
            <a:off x="7511775" y="3413157"/>
            <a:ext cx="1129666" cy="2929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3723534" y="4065366"/>
            <a:ext cx="976844" cy="47324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1920629" y="4881827"/>
            <a:ext cx="2513916" cy="178173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Zweiseitige Interaktionen </a:t>
            </a:r>
            <a:r>
              <a:rPr lang="de-DE" dirty="0">
                <a:solidFill>
                  <a:schemeClr val="tx1"/>
                </a:solidFill>
              </a:rPr>
              <a:t>dem Erwerb </a:t>
            </a:r>
            <a:r>
              <a:rPr lang="de-DE" dirty="0" smtClean="0">
                <a:solidFill>
                  <a:schemeClr val="tx1"/>
                </a:solidFill>
              </a:rPr>
              <a:t>nützen mehr  </a:t>
            </a:r>
            <a:r>
              <a:rPr lang="de-DE" dirty="0">
                <a:solidFill>
                  <a:schemeClr val="tx1"/>
                </a:solidFill>
              </a:rPr>
              <a:t>als einseitige</a:t>
            </a:r>
          </a:p>
        </p:txBody>
      </p:sp>
      <p:sp>
        <p:nvSpPr>
          <p:cNvPr id="15" name="Έλλειψη 14"/>
          <p:cNvSpPr/>
          <p:nvPr/>
        </p:nvSpPr>
        <p:spPr>
          <a:xfrm>
            <a:off x="106058" y="1462758"/>
            <a:ext cx="2758166" cy="276872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Die </a:t>
            </a:r>
            <a:r>
              <a:rPr lang="de-DE" dirty="0" smtClean="0">
                <a:solidFill>
                  <a:schemeClr val="tx1"/>
                </a:solidFill>
              </a:rPr>
              <a:t>Gesprächspartner </a:t>
            </a:r>
            <a:r>
              <a:rPr lang="de-DE" dirty="0">
                <a:solidFill>
                  <a:schemeClr val="tx1"/>
                </a:solidFill>
              </a:rPr>
              <a:t>können jederzeit interaktive </a:t>
            </a:r>
            <a:r>
              <a:rPr lang="de-DE" dirty="0" smtClean="0">
                <a:solidFill>
                  <a:schemeClr val="tx1"/>
                </a:solidFill>
              </a:rPr>
              <a:t>Mittel einsetzen</a:t>
            </a:r>
            <a:r>
              <a:rPr lang="de-DE" dirty="0">
                <a:solidFill>
                  <a:schemeClr val="tx1"/>
                </a:solidFill>
              </a:rPr>
              <a:t>, um Verständigung zu gewährleisten und Verstehen und damit Erwerb zu sichern</a:t>
            </a:r>
            <a:endParaRPr lang="el-GR" dirty="0">
              <a:solidFill>
                <a:schemeClr val="tx1"/>
              </a:solidFill>
            </a:endParaRPr>
          </a:p>
        </p:txBody>
      </p:sp>
      <p:sp>
        <p:nvSpPr>
          <p:cNvPr id="7" name="Έλλειψη 6"/>
          <p:cNvSpPr/>
          <p:nvPr/>
        </p:nvSpPr>
        <p:spPr>
          <a:xfrm>
            <a:off x="6246099" y="4675267"/>
            <a:ext cx="2715911" cy="2059938"/>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In Interaktionen findet ein gegenseitiger Austausch von Informationen statt</a:t>
            </a:r>
            <a:endParaRPr lang="de-DE" dirty="0">
              <a:solidFill>
                <a:schemeClr val="tx1"/>
              </a:solidFill>
            </a:endParaRPr>
          </a:p>
        </p:txBody>
      </p:sp>
      <p:sp>
        <p:nvSpPr>
          <p:cNvPr id="9" name="Έλλειψη 8"/>
          <p:cNvSpPr/>
          <p:nvPr/>
        </p:nvSpPr>
        <p:spPr>
          <a:xfrm>
            <a:off x="8859308" y="1421731"/>
            <a:ext cx="3092823" cy="385930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Zweitspracherwerb vollzieht sich dann, wenn SprachlernerInnen in der Konversation mit erstsprachlichen oder kompetenten GesprächspartnerInnen Bedeutungen aushandeln</a:t>
            </a:r>
            <a:endParaRPr lang="de-DE" dirty="0">
              <a:solidFill>
                <a:schemeClr val="tx1"/>
              </a:solidFill>
            </a:endParaRPr>
          </a:p>
        </p:txBody>
      </p:sp>
      <p:cxnSp>
        <p:nvCxnSpPr>
          <p:cNvPr id="22" name="Ευθύγραμμο βέλος σύνδεσης 21"/>
          <p:cNvCxnSpPr>
            <a:stCxn id="4" idx="2"/>
          </p:cNvCxnSpPr>
          <p:nvPr/>
        </p:nvCxnSpPr>
        <p:spPr>
          <a:xfrm flipH="1" flipV="1">
            <a:off x="2955387" y="3223913"/>
            <a:ext cx="1278273" cy="96480"/>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3" name="Ευθύγραμμο βέλος σύνδεσης 22"/>
          <p:cNvCxnSpPr/>
          <p:nvPr/>
        </p:nvCxnSpPr>
        <p:spPr>
          <a:xfrm>
            <a:off x="6511932" y="4318713"/>
            <a:ext cx="405191" cy="411785"/>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572315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normAutofit/>
          </a:bodyPr>
          <a:lstStyle/>
          <a:p>
            <a:r>
              <a:rPr lang="en-US" sz="3200" dirty="0" err="1" smtClean="0"/>
              <a:t>Wiederholung</a:t>
            </a:r>
            <a:r>
              <a:rPr lang="de-DE" sz="3200" dirty="0" smtClean="0"/>
              <a:t>: Die Output-Hypothese</a:t>
            </a:r>
            <a:endParaRPr lang="el-GR" sz="3200"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233660" y="2266841"/>
            <a:ext cx="3186952" cy="2107103"/>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Annahmen der </a:t>
            </a:r>
            <a:r>
              <a:rPr lang="de-DE" b="1" dirty="0" err="1" smtClean="0">
                <a:solidFill>
                  <a:schemeClr val="tx1"/>
                </a:solidFill>
              </a:rPr>
              <a:t>Outputhypothese</a:t>
            </a:r>
            <a:endParaRPr lang="el-GR" b="1" dirty="0">
              <a:solidFill>
                <a:schemeClr val="tx1"/>
              </a:solidFill>
            </a:endParaRPr>
          </a:p>
        </p:txBody>
      </p:sp>
      <p:cxnSp>
        <p:nvCxnSpPr>
          <p:cNvPr id="12" name="Ευθύγραμμο βέλος σύνδεσης 11"/>
          <p:cNvCxnSpPr/>
          <p:nvPr/>
        </p:nvCxnSpPr>
        <p:spPr>
          <a:xfrm flipV="1">
            <a:off x="7420612" y="2877358"/>
            <a:ext cx="1239294" cy="28502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3723534" y="4065366"/>
            <a:ext cx="976844" cy="47324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197221" y="3223913"/>
            <a:ext cx="3308446" cy="351129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Die Ursache </a:t>
            </a:r>
            <a:r>
              <a:rPr lang="de-DE" dirty="0">
                <a:solidFill>
                  <a:schemeClr val="tx1"/>
                </a:solidFill>
              </a:rPr>
              <a:t>für mangelhaften Sprachgebrauch: </a:t>
            </a:r>
            <a:r>
              <a:rPr lang="de-DE" dirty="0" smtClean="0">
                <a:solidFill>
                  <a:schemeClr val="tx1"/>
                </a:solidFill>
              </a:rPr>
              <a:t>ist nicht </a:t>
            </a:r>
            <a:r>
              <a:rPr lang="de-DE" dirty="0">
                <a:solidFill>
                  <a:schemeClr val="tx1"/>
                </a:solidFill>
              </a:rPr>
              <a:t>ein unzureichender, unverständlicher Input, sondern fehlende Möglichkeiten, Sprache aktiv und verständlich einzusetzen</a:t>
            </a:r>
          </a:p>
        </p:txBody>
      </p:sp>
      <p:sp>
        <p:nvSpPr>
          <p:cNvPr id="15" name="Έλλειψη 14"/>
          <p:cNvSpPr/>
          <p:nvPr/>
        </p:nvSpPr>
        <p:spPr>
          <a:xfrm>
            <a:off x="907752" y="1421731"/>
            <a:ext cx="3242260" cy="1524064"/>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Aktiver </a:t>
            </a:r>
            <a:r>
              <a:rPr lang="de-DE" dirty="0">
                <a:solidFill>
                  <a:schemeClr val="tx1"/>
                </a:solidFill>
              </a:rPr>
              <a:t>Gebrauch von Sprache </a:t>
            </a:r>
            <a:r>
              <a:rPr lang="de-DE" dirty="0" smtClean="0">
                <a:solidFill>
                  <a:schemeClr val="tx1"/>
                </a:solidFill>
              </a:rPr>
              <a:t>ist für der Zweitspracherwerb wichtig </a:t>
            </a:r>
            <a:endParaRPr lang="el-GR" dirty="0">
              <a:solidFill>
                <a:schemeClr val="tx1"/>
              </a:solidFill>
            </a:endParaRPr>
          </a:p>
        </p:txBody>
      </p:sp>
      <p:sp>
        <p:nvSpPr>
          <p:cNvPr id="7" name="Έλλειψη 6"/>
          <p:cNvSpPr/>
          <p:nvPr/>
        </p:nvSpPr>
        <p:spPr>
          <a:xfrm>
            <a:off x="6733315" y="4358618"/>
            <a:ext cx="2715911" cy="241649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Wenn die zu erwerbende Sprache in der Interaktion verwendet wird, kann der Spracherwerb gelingen</a:t>
            </a:r>
            <a:endParaRPr lang="de-DE" dirty="0">
              <a:solidFill>
                <a:schemeClr val="tx1"/>
              </a:solidFill>
            </a:endParaRPr>
          </a:p>
        </p:txBody>
      </p:sp>
      <p:sp>
        <p:nvSpPr>
          <p:cNvPr id="9" name="Έλλειψη 8"/>
          <p:cNvSpPr/>
          <p:nvPr/>
        </p:nvSpPr>
        <p:spPr>
          <a:xfrm>
            <a:off x="8930331" y="1637955"/>
            <a:ext cx="3092823" cy="2615679"/>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In der Interaktion können die eigenen Hypothesen über Sprache überprüft und verändert werden. </a:t>
            </a:r>
            <a:endParaRPr lang="de-DE" dirty="0">
              <a:solidFill>
                <a:schemeClr val="tx1"/>
              </a:solidFill>
            </a:endParaRPr>
          </a:p>
        </p:txBody>
      </p:sp>
      <p:cxnSp>
        <p:nvCxnSpPr>
          <p:cNvPr id="22" name="Ευθύγραμμο βέλος σύνδεσης 21"/>
          <p:cNvCxnSpPr>
            <a:stCxn id="4" idx="2"/>
          </p:cNvCxnSpPr>
          <p:nvPr/>
        </p:nvCxnSpPr>
        <p:spPr>
          <a:xfrm flipH="1" flipV="1">
            <a:off x="3505667" y="2945795"/>
            <a:ext cx="727993" cy="374598"/>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cxnSp>
        <p:nvCxnSpPr>
          <p:cNvPr id="23" name="Ευθύγραμμο βέλος σύνδεσης 22"/>
          <p:cNvCxnSpPr/>
          <p:nvPr/>
        </p:nvCxnSpPr>
        <p:spPr>
          <a:xfrm>
            <a:off x="6511932" y="4318713"/>
            <a:ext cx="405191" cy="411785"/>
          </a:xfrm>
          <a:prstGeom prst="straightConnector1">
            <a:avLst/>
          </a:prstGeom>
          <a:ln>
            <a:tailEnd type="triangle"/>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1783179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3709</Words>
  <Application>Microsoft Office PowerPoint</Application>
  <PresentationFormat>Custom</PresentationFormat>
  <Paragraphs>244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Θέμα του Office</vt:lpstr>
      <vt:lpstr>5. Vorlesungseinheit:   Wiederholung:  Pidginisierungshypothese, Akkulturationshypothese, Ergänzungstheorie, Interaktionshypothese, Outputhypothese, Lernbarkeits-/Lehrbarkeitshypothese, Schwellenhypothese, Interdependenzhypothese  Konnektionismus Konstruktivismus  </vt:lpstr>
      <vt:lpstr>Wiederholung: Die Pidginisierungshypothese</vt:lpstr>
      <vt:lpstr>PowerPoint Presentation</vt:lpstr>
      <vt:lpstr>Wiederholung: Die Akkulturationshypothese</vt:lpstr>
      <vt:lpstr>PowerPoint Presentation</vt:lpstr>
      <vt:lpstr>Wiederholung: Die Ergänzungstheorie</vt:lpstr>
      <vt:lpstr>PowerPoint Presentation</vt:lpstr>
      <vt:lpstr>Wiederholung: Die Interaktionshypothese</vt:lpstr>
      <vt:lpstr>Wiederholung: Die Output-Hypothese</vt:lpstr>
      <vt:lpstr>PowerPoint Presentation</vt:lpstr>
      <vt:lpstr>Wiederholung: Die Lernbarkeits-/Lehrbarkeitshypothese</vt:lpstr>
      <vt:lpstr>Wiederholung: Die Schwellenhypothese und die Interdependenzhypothese</vt:lpstr>
      <vt:lpstr>PowerPoint Presentation</vt:lpstr>
      <vt:lpstr>Konnektionismus</vt:lpstr>
      <vt:lpstr>Konstruktivismus</vt:lpstr>
      <vt:lpstr>PowerPoint Presentation</vt:lpstr>
      <vt:lpstr>Vorläufer der konstruktivistischen Sicht </vt:lpstr>
      <vt:lpstr>Vorläufer der konstruktivistischen Sicht </vt:lpstr>
      <vt:lpstr>Vorläufer der konstruktivistischen Sicht</vt:lpstr>
      <vt:lpstr> Einige Konstruktivistische Ansätze  </vt:lpstr>
      <vt:lpstr>Konstruktiv-subjektive Psychologie </vt:lpstr>
      <vt:lpstr>Radikaler Konstruktivismus</vt:lpstr>
      <vt:lpstr>PowerPoint Presentation</vt:lpstr>
      <vt:lpstr>PowerPoint Presentation</vt:lpstr>
      <vt:lpstr>Sozial-kulturtheoretisch begründete Konstruktivismen</vt:lpstr>
      <vt:lpstr>PowerPoint Presentation</vt:lpstr>
      <vt:lpstr>Systemtheorie Luhmanns </vt:lpstr>
      <vt:lpstr> Einige Grundannahmen der konstruktivistischen Didaktik  </vt:lpstr>
      <vt:lpstr>PowerPoint Presentation</vt:lpstr>
      <vt:lpstr>PowerPoint Presentation</vt:lpstr>
      <vt:lpstr>Die Rollen der Lehrer und der Lerner  </vt:lpstr>
      <vt:lpstr>Beobachter</vt:lpstr>
      <vt:lpstr>Teilnehmer</vt:lpstr>
      <vt:lpstr>Akteur</vt:lpstr>
      <vt:lpstr> Didaktisch wichtige Aspekte des Lernens  </vt:lpstr>
      <vt:lpstr>PowerPoint Presentation</vt:lpstr>
      <vt:lpstr>PowerPoint Presentation</vt:lpstr>
      <vt:lpstr>Konstruktives, rekonstruktives und dekonstruktives Lernen</vt:lpstr>
      <vt:lpstr>Kreatives Lernen  </vt:lpstr>
      <vt:lpstr>Soziales Lernen  </vt:lpstr>
      <vt:lpstr>Situiertes Lernen  </vt:lpstr>
      <vt:lpstr> Emotionales Lernen  </vt:lpstr>
      <vt:lpstr>Individuelles Lernen  </vt:lpstr>
      <vt:lpstr>Literatur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Vorlesungseinheit:   Konnektionismus Konstruktivismus (Teil 1)</dc:title>
  <dc:creator>Nektarios Garantzotis</dc:creator>
  <cp:lastModifiedBy>Dafni</cp:lastModifiedBy>
  <cp:revision>50</cp:revision>
  <cp:lastPrinted>2019-12-18T07:04:46Z</cp:lastPrinted>
  <dcterms:created xsi:type="dcterms:W3CDTF">2016-11-18T11:32:02Z</dcterms:created>
  <dcterms:modified xsi:type="dcterms:W3CDTF">2019-12-18T07:09:28Z</dcterms:modified>
</cp:coreProperties>
</file>