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8" r:id="rId3"/>
    <p:sldId id="260" r:id="rId4"/>
    <p:sldId id="299" r:id="rId5"/>
    <p:sldId id="266" r:id="rId6"/>
    <p:sldId id="267" r:id="rId7"/>
    <p:sldId id="278" r:id="rId8"/>
    <p:sldId id="284" r:id="rId9"/>
    <p:sldId id="297" r:id="rId10"/>
    <p:sldId id="308" r:id="rId11"/>
    <p:sldId id="309" r:id="rId12"/>
    <p:sldId id="310" r:id="rId13"/>
    <p:sldId id="311" r:id="rId14"/>
    <p:sldId id="312" r:id="rId15"/>
    <p:sldId id="313" r:id="rId16"/>
    <p:sldId id="296" r:id="rId17"/>
    <p:sldId id="315" r:id="rId18"/>
    <p:sldId id="316" r:id="rId19"/>
    <p:sldId id="324" r:id="rId20"/>
    <p:sldId id="314" r:id="rId21"/>
    <p:sldId id="304" r:id="rId22"/>
    <p:sldId id="306" r:id="rId23"/>
    <p:sldId id="289" r:id="rId24"/>
    <p:sldId id="287" r:id="rId25"/>
    <p:sldId id="318" r:id="rId26"/>
    <p:sldId id="327" r:id="rId27"/>
    <p:sldId id="319" r:id="rId28"/>
    <p:sldId id="322" r:id="rId29"/>
    <p:sldId id="325" r:id="rId30"/>
    <p:sldId id="326" r:id="rId31"/>
  </p:sldIdLst>
  <p:sldSz cx="12192000" cy="6858000"/>
  <p:notesSz cx="6858000" cy="9525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smtClean="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smtClean="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t>
        <a:bodyPr/>
        <a:lstStyle/>
        <a:p>
          <a:endParaRPr lang="el-GR"/>
        </a:p>
      </dgm:t>
    </dgm:pt>
    <dgm:pt modelId="{C18BA3D6-79D2-4A50-AF27-D7800136BBC6}" type="pres">
      <dgm:prSet presAssocID="{CC275571-E78C-41EC-8BAA-0CFCBCE2F8F8}" presName="centerShape" presStyleLbl="node0" presStyleIdx="0" presStyleCnt="1" custScaleX="323902" custScaleY="181586" custLinFactNeighborY="-601"/>
      <dgm:spPr/>
      <dgm:t>
        <a:bodyPr/>
        <a:lstStyle/>
        <a:p>
          <a:endParaRPr lang="el-GR"/>
        </a:p>
      </dgm:t>
    </dgm:pt>
    <dgm:pt modelId="{FD341736-B764-4C82-AB71-0481414E9EC5}" type="pres">
      <dgm:prSet presAssocID="{71933F4F-BE4E-4A23-BED8-79470F873818}" presName="Name9" presStyleLbl="parChTrans1D2" presStyleIdx="0" presStyleCnt="4"/>
      <dgm:spPr/>
      <dgm:t>
        <a:bodyPr/>
        <a:lstStyle/>
        <a:p>
          <a:endParaRPr lang="el-GR"/>
        </a:p>
      </dgm:t>
    </dgm:pt>
    <dgm:pt modelId="{3E684C34-100F-47D5-B622-361FC141B965}" type="pres">
      <dgm:prSet presAssocID="{71933F4F-BE4E-4A23-BED8-79470F873818}" presName="connTx" presStyleLbl="parChTrans1D2" presStyleIdx="0" presStyleCnt="4"/>
      <dgm:spPr/>
      <dgm:t>
        <a:bodyPr/>
        <a:lstStyle/>
        <a:p>
          <a:endParaRPr lang="el-GR"/>
        </a:p>
      </dgm:t>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t>
        <a:bodyPr/>
        <a:lstStyle/>
        <a:p>
          <a:endParaRPr lang="el-GR"/>
        </a:p>
      </dgm:t>
    </dgm:pt>
    <dgm:pt modelId="{B5CA1BA5-6BED-4C89-AC1D-C76CB61E41C9}" type="pres">
      <dgm:prSet presAssocID="{3C7F56E1-D21C-4238-83C4-3BCA4CDDA769}" presName="Name9" presStyleLbl="parChTrans1D2" presStyleIdx="1" presStyleCnt="4"/>
      <dgm:spPr/>
      <dgm:t>
        <a:bodyPr/>
        <a:lstStyle/>
        <a:p>
          <a:endParaRPr lang="el-GR"/>
        </a:p>
      </dgm:t>
    </dgm:pt>
    <dgm:pt modelId="{8E5C3810-66AB-4454-AF64-23751D1C64D5}" type="pres">
      <dgm:prSet presAssocID="{3C7F56E1-D21C-4238-83C4-3BCA4CDDA769}" presName="connTx" presStyleLbl="parChTrans1D2" presStyleIdx="1" presStyleCnt="4"/>
      <dgm:spPr/>
      <dgm:t>
        <a:bodyPr/>
        <a:lstStyle/>
        <a:p>
          <a:endParaRPr lang="el-GR"/>
        </a:p>
      </dgm:t>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t>
        <a:bodyPr/>
        <a:lstStyle/>
        <a:p>
          <a:endParaRPr lang="el-GR"/>
        </a:p>
      </dgm:t>
    </dgm:pt>
    <dgm:pt modelId="{6C903B60-9E8D-4998-9078-B97ACB0530FA}" type="pres">
      <dgm:prSet presAssocID="{027642AB-148D-463B-97AD-98D1997E4000}" presName="Name9" presStyleLbl="parChTrans1D2" presStyleIdx="2" presStyleCnt="4"/>
      <dgm:spPr/>
      <dgm:t>
        <a:bodyPr/>
        <a:lstStyle/>
        <a:p>
          <a:endParaRPr lang="el-GR"/>
        </a:p>
      </dgm:t>
    </dgm:pt>
    <dgm:pt modelId="{6CEC9170-6D42-4C7E-AAED-CA2662295059}" type="pres">
      <dgm:prSet presAssocID="{027642AB-148D-463B-97AD-98D1997E4000}" presName="connTx" presStyleLbl="parChTrans1D2" presStyleIdx="2" presStyleCnt="4"/>
      <dgm:spPr/>
      <dgm:t>
        <a:bodyPr/>
        <a:lstStyle/>
        <a:p>
          <a:endParaRPr lang="el-GR"/>
        </a:p>
      </dgm:t>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t>
        <a:bodyPr/>
        <a:lstStyle/>
        <a:p>
          <a:endParaRPr lang="el-GR"/>
        </a:p>
      </dgm:t>
    </dgm:pt>
    <dgm:pt modelId="{B96C7D76-D638-4C87-9439-A8F9C839EF51}" type="pres">
      <dgm:prSet presAssocID="{FE23FD16-BA08-44A5-8BA8-B4119B230158}" presName="Name9" presStyleLbl="parChTrans1D2" presStyleIdx="3" presStyleCnt="4"/>
      <dgm:spPr/>
      <dgm:t>
        <a:bodyPr/>
        <a:lstStyle/>
        <a:p>
          <a:endParaRPr lang="el-GR"/>
        </a:p>
      </dgm:t>
    </dgm:pt>
    <dgm:pt modelId="{71502520-B7ED-4991-AD5A-5A24663A67AC}" type="pres">
      <dgm:prSet presAssocID="{FE23FD16-BA08-44A5-8BA8-B4119B230158}" presName="connTx" presStyleLbl="parChTrans1D2" presStyleIdx="3" presStyleCnt="4"/>
      <dgm:spPr/>
      <dgm:t>
        <a:bodyPr/>
        <a:lstStyle/>
        <a:p>
          <a:endParaRPr lang="el-GR"/>
        </a:p>
      </dgm:t>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t>
        <a:bodyPr/>
        <a:lstStyle/>
        <a:p>
          <a:endParaRPr lang="el-GR"/>
        </a:p>
      </dgm:t>
    </dgm:pt>
  </dgm:ptLst>
  <dgm:cxnLst>
    <dgm:cxn modelId="{7ECE8FD4-8A6D-4EC2-9A06-027EACDA8C99}" srcId="{CC275571-E78C-41EC-8BAA-0CFCBCE2F8F8}" destId="{5220D276-0286-46F2-AC4A-50FC489DBE19}" srcOrd="3" destOrd="0" parTransId="{FE23FD16-BA08-44A5-8BA8-B4119B230158}" sibTransId="{6C33AFEF-BE38-49E0-8AAC-C3C9CB7FBD17}"/>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CA088C40-DCCD-4F06-B366-D60D4EDE2FE5}" srcId="{070B2834-1D0B-4155-B068-953EE3BB467C}" destId="{CC275571-E78C-41EC-8BAA-0CFCBCE2F8F8}" srcOrd="0" destOrd="0" parTransId="{DDDA586F-96AC-48BE-95A6-2639D1800EC5}" sibTransId="{A200EABF-0601-4E8F-9F2A-185D8CBB39D9}"/>
    <dgm:cxn modelId="{34B3E248-59A4-44B1-84C4-421ABF04C671}" type="presOf" srcId="{71933F4F-BE4E-4A23-BED8-79470F873818}" destId="{FD341736-B764-4C82-AB71-0481414E9EC5}" srcOrd="0"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D7D69F9F-67BC-4FB0-949F-D5F08562B3E6}" type="presOf" srcId="{FE23FD16-BA08-44A5-8BA8-B4119B230158}" destId="{B96C7D76-D638-4C87-9439-A8F9C839EF51}"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4003F3E3-1207-44BD-83F5-2DC9933C013B}" type="presOf" srcId="{A2518B0D-626A-4387-BA6B-D05102B894D5}" destId="{40762BB5-ADE9-4093-86C8-54DF06D2A55A}" srcOrd="0"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45625E22-8081-4962-ACE1-F6D51B92FBE3}" type="presOf" srcId="{FE23FD16-BA08-44A5-8BA8-B4119B230158}" destId="{71502520-B7ED-4991-AD5A-5A24663A67AC}" srcOrd="1" destOrd="0" presId="urn:microsoft.com/office/officeart/2005/8/layout/radial1"/>
    <dgm:cxn modelId="{F71D6F5D-75BB-40AC-BA91-5F4A7CFC4A1B}" srcId="{CC275571-E78C-41EC-8BAA-0CFCBCE2F8F8}" destId="{0E428AA0-06C4-4E5E-9A88-87D95D760071}" srcOrd="0" destOrd="0" parTransId="{71933F4F-BE4E-4A23-BED8-79470F873818}" sibTransId="{1491BE28-5880-4F45-A8B8-F740A62135C0}"/>
    <dgm:cxn modelId="{03059C07-6F3F-4CC0-AB2C-645339193F9F}" type="presOf" srcId="{0E428AA0-06C4-4E5E-9A88-87D95D760071}" destId="{0B430231-34D3-426E-933C-8C1845FBEC3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75942B58-824C-4469-8914-0A7A6FBFF42D}" type="datetimeFigureOut">
              <a:rPr lang="el-GR" smtClean="0"/>
              <a:t>8/1/2020</a:t>
            </a:fld>
            <a:endParaRPr lang="el-GR"/>
          </a:p>
        </p:txBody>
      </p:sp>
      <p:sp>
        <p:nvSpPr>
          <p:cNvPr id="4" name="Θέση εικόνας διαφάνειας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00E0F323-2563-4B81-BCCC-E46EEB62EBC9}" type="slidenum">
              <a:rPr lang="el-GR" smtClean="0"/>
              <a:t>‹#›</a:t>
            </a:fld>
            <a:endParaRPr lang="el-GR"/>
          </a:p>
        </p:txBody>
      </p:sp>
    </p:spTree>
    <p:extLst>
      <p:ext uri="{BB962C8B-B14F-4D97-AF65-F5344CB8AC3E}">
        <p14:creationId xmlns:p14="http://schemas.microsoft.com/office/powerpoint/2010/main" val="210139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25</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5E3ABB-F818-47A9-BAE0-182D92A4ED5C}" type="datetimeFigureOut">
              <a:rPr lang="el-GR" smtClean="0"/>
              <a:t>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408308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5E3ABB-F818-47A9-BAE0-182D92A4ED5C}" type="datetimeFigureOut">
              <a:rPr lang="el-GR" smtClean="0"/>
              <a:t>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383047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5E3ABB-F818-47A9-BAE0-182D92A4ED5C}" type="datetimeFigureOut">
              <a:rPr lang="el-GR" smtClean="0"/>
              <a:t>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7124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5E3ABB-F818-47A9-BAE0-182D92A4ED5C}" type="datetimeFigureOut">
              <a:rPr lang="el-GR" smtClean="0"/>
              <a:t>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146234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5E3ABB-F818-47A9-BAE0-182D92A4ED5C}" type="datetimeFigureOut">
              <a:rPr lang="el-GR" smtClean="0"/>
              <a:t>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403894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5E3ABB-F818-47A9-BAE0-182D92A4ED5C}" type="datetimeFigureOut">
              <a:rPr lang="el-GR" smtClean="0"/>
              <a:t>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189861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5E3ABB-F818-47A9-BAE0-182D92A4ED5C}" type="datetimeFigureOut">
              <a:rPr lang="el-GR" smtClean="0"/>
              <a:t>8/1/2020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186615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5E3ABB-F818-47A9-BAE0-182D92A4ED5C}" type="datetimeFigureOut">
              <a:rPr lang="el-GR" smtClean="0"/>
              <a:t>8/1/2020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248068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5E3ABB-F818-47A9-BAE0-182D92A4ED5C}" type="datetimeFigureOut">
              <a:rPr lang="el-GR" smtClean="0"/>
              <a:t>8/1/2020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366609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5E3ABB-F818-47A9-BAE0-182D92A4ED5C}" type="datetimeFigureOut">
              <a:rPr lang="el-GR" smtClean="0"/>
              <a:t>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15911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5E3ABB-F818-47A9-BAE0-182D92A4ED5C}" type="datetimeFigureOut">
              <a:rPr lang="el-GR" smtClean="0"/>
              <a:t>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0B29C3-DF85-4C2A-A9AF-F04282F58F32}" type="slidenum">
              <a:rPr lang="el-GR" smtClean="0"/>
              <a:t>‹#›</a:t>
            </a:fld>
            <a:endParaRPr lang="el-GR"/>
          </a:p>
        </p:txBody>
      </p:sp>
    </p:spTree>
    <p:extLst>
      <p:ext uri="{BB962C8B-B14F-4D97-AF65-F5344CB8AC3E}">
        <p14:creationId xmlns:p14="http://schemas.microsoft.com/office/powerpoint/2010/main" val="329897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E3ABB-F818-47A9-BAE0-182D92A4ED5C}" type="datetimeFigureOut">
              <a:rPr lang="el-GR" smtClean="0"/>
              <a:t>8/1/2020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B29C3-DF85-4C2A-A9AF-F04282F58F32}" type="slidenum">
              <a:rPr lang="el-GR" smtClean="0"/>
              <a:t>‹#›</a:t>
            </a:fld>
            <a:endParaRPr lang="el-GR"/>
          </a:p>
        </p:txBody>
      </p:sp>
    </p:spTree>
    <p:extLst>
      <p:ext uri="{BB962C8B-B14F-4D97-AF65-F5344CB8AC3E}">
        <p14:creationId xmlns:p14="http://schemas.microsoft.com/office/powerpoint/2010/main" val="88261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717176" y="1317813"/>
            <a:ext cx="11282082" cy="3306202"/>
          </a:xfrm>
        </p:spPr>
        <p:txBody>
          <a:bodyPr>
            <a:normAutofit fontScale="90000"/>
          </a:bodyPr>
          <a:lstStyle/>
          <a:p>
            <a:pPr algn="l"/>
            <a:r>
              <a:rPr lang="de-DE" sz="4900" dirty="0"/>
              <a:t>6</a:t>
            </a:r>
            <a:r>
              <a:rPr lang="en-US" sz="4900" dirty="0" smtClean="0"/>
              <a:t>. </a:t>
            </a:r>
            <a:r>
              <a:rPr lang="en-US" sz="4900" dirty="0" err="1" smtClean="0"/>
              <a:t>Vorlesungseinheit</a:t>
            </a:r>
            <a:r>
              <a:rPr lang="en-US" sz="4900" dirty="0" smtClean="0"/>
              <a:t>: </a:t>
            </a:r>
            <a:br>
              <a:rPr lang="en-US" sz="4900" dirty="0" smtClean="0"/>
            </a:br>
            <a:r>
              <a:rPr lang="en-US" sz="3600" dirty="0" smtClean="0"/>
              <a:t/>
            </a:r>
            <a:br>
              <a:rPr lang="en-US" sz="3600" dirty="0" smtClean="0"/>
            </a:br>
            <a:r>
              <a:rPr lang="en-US" sz="3600" dirty="0" err="1" smtClean="0"/>
              <a:t>Teil</a:t>
            </a:r>
            <a:r>
              <a:rPr lang="en-US" sz="3600" dirty="0" smtClean="0"/>
              <a:t> 1:</a:t>
            </a:r>
            <a:br>
              <a:rPr lang="en-US" sz="3600" dirty="0" smtClean="0"/>
            </a:br>
            <a:r>
              <a:rPr lang="en-US" sz="3600" dirty="0" err="1" smtClean="0"/>
              <a:t>Konnektionismus</a:t>
            </a:r>
            <a:r>
              <a:rPr lang="en-US" sz="3600" dirty="0" smtClean="0"/>
              <a:t> (</a:t>
            </a:r>
            <a:r>
              <a:rPr lang="en-US" sz="3600" dirty="0" err="1" smtClean="0"/>
              <a:t>Wiederholung</a:t>
            </a:r>
            <a:r>
              <a:rPr lang="en-US" sz="3600" dirty="0" smtClean="0"/>
              <a:t>)</a:t>
            </a:r>
            <a:br>
              <a:rPr lang="en-US" sz="3600" dirty="0" smtClean="0"/>
            </a:br>
            <a:r>
              <a:rPr lang="de-DE" sz="3600" dirty="0" smtClean="0"/>
              <a:t>Konstruktivismus (Fortsetzung und Wiederholung)</a:t>
            </a:r>
            <a:br>
              <a:rPr lang="de-DE" sz="3600" dirty="0" smtClean="0"/>
            </a:br>
            <a:r>
              <a:rPr lang="de-DE" sz="3600" dirty="0" smtClean="0"/>
              <a:t/>
            </a:r>
            <a:br>
              <a:rPr lang="de-DE" sz="3600" dirty="0" smtClean="0"/>
            </a:br>
            <a:r>
              <a:rPr lang="de-DE" sz="3600" dirty="0" smtClean="0"/>
              <a:t>Teil 2:</a:t>
            </a:r>
            <a:br>
              <a:rPr lang="de-DE" sz="3600" dirty="0" smtClean="0"/>
            </a:br>
            <a:r>
              <a:rPr lang="de-DE" sz="3600" dirty="0" smtClean="0"/>
              <a:t>Zur Verbindung von Theorie und Praxis: Eine Einführung</a:t>
            </a:r>
            <a:br>
              <a:rPr lang="de-DE" sz="3600" dirty="0" smtClean="0"/>
            </a:br>
            <a:r>
              <a:rPr lang="en-US" sz="2700" dirty="0" smtClean="0"/>
              <a:t/>
            </a:r>
            <a:br>
              <a:rPr lang="en-US" sz="2700" dirty="0" smtClean="0"/>
            </a:br>
            <a:endParaRPr lang="el-GR" sz="2700" dirty="0"/>
          </a:p>
        </p:txBody>
      </p:sp>
      <p:sp>
        <p:nvSpPr>
          <p:cNvPr id="6" name="Υπότιτλος 2"/>
          <p:cNvSpPr>
            <a:spLocks noGrp="1"/>
          </p:cNvSpPr>
          <p:nvPr>
            <p:ph type="subTitle" idx="1"/>
          </p:nvPr>
        </p:nvSpPr>
        <p:spPr>
          <a:xfrm>
            <a:off x="717176" y="4812273"/>
            <a:ext cx="9144000" cy="1655762"/>
          </a:xfrm>
        </p:spPr>
        <p:txBody>
          <a:bodyPr>
            <a:normAutofit/>
          </a:bodyPr>
          <a:lstStyle/>
          <a:p>
            <a:pPr algn="just"/>
            <a:r>
              <a:rPr lang="en-US" dirty="0" smtClean="0"/>
              <a:t>Universität </a:t>
            </a:r>
            <a:r>
              <a:rPr lang="en-US" dirty="0" err="1" smtClean="0"/>
              <a:t>Athen</a:t>
            </a:r>
            <a:endParaRPr lang="en-US" dirty="0" smtClean="0"/>
          </a:p>
          <a:p>
            <a:pPr algn="just"/>
            <a:r>
              <a:rPr lang="en-US" dirty="0" err="1" smtClean="0"/>
              <a:t>Fachbereich</a:t>
            </a:r>
            <a:r>
              <a:rPr lang="en-US" dirty="0" smtClean="0"/>
              <a:t> </a:t>
            </a:r>
            <a:r>
              <a:rPr lang="en-US" dirty="0" err="1" smtClean="0"/>
              <a:t>für</a:t>
            </a:r>
            <a:r>
              <a:rPr lang="en-US" dirty="0" smtClean="0"/>
              <a:t> Deutsche </a:t>
            </a:r>
            <a:r>
              <a:rPr lang="en-US" dirty="0" err="1" smtClean="0"/>
              <a:t>Sprache</a:t>
            </a:r>
            <a:r>
              <a:rPr lang="en-US" dirty="0" smtClean="0"/>
              <a:t> und </a:t>
            </a:r>
            <a:r>
              <a:rPr lang="en-US" dirty="0" err="1" smtClean="0"/>
              <a:t>Literatur</a:t>
            </a:r>
            <a:endParaRPr lang="en-US" dirty="0" smtClean="0"/>
          </a:p>
          <a:p>
            <a:pPr algn="just"/>
            <a:r>
              <a:rPr lang="en-US" dirty="0" smtClean="0"/>
              <a:t>Seminar: </a:t>
            </a:r>
            <a:r>
              <a:rPr lang="el-GR" dirty="0"/>
              <a:t>DGB47 Εκμάθηση Δεύτερης</a:t>
            </a:r>
            <a:r>
              <a:rPr lang="de-DE" dirty="0"/>
              <a:t> </a:t>
            </a:r>
            <a:r>
              <a:rPr lang="el-GR" dirty="0"/>
              <a:t>/ Ξένης </a:t>
            </a:r>
            <a:r>
              <a:rPr lang="el-GR" dirty="0" smtClean="0"/>
              <a:t>Γλώσσας</a:t>
            </a:r>
            <a:r>
              <a:rPr lang="en-US" dirty="0" smtClean="0"/>
              <a:t> </a:t>
            </a:r>
          </a:p>
        </p:txBody>
      </p:sp>
    </p:spTree>
    <p:extLst>
      <p:ext uri="{BB962C8B-B14F-4D97-AF65-F5344CB8AC3E}">
        <p14:creationId xmlns:p14="http://schemas.microsoft.com/office/powerpoint/2010/main" val="82009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smtClean="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lstStyle/>
          <a:p>
            <a:pPr marL="514350" indent="-514350">
              <a:lnSpc>
                <a:spcPct val="150000"/>
              </a:lnSpc>
              <a:spcBef>
                <a:spcPts val="600"/>
              </a:spcBef>
              <a:buAutoNum type="arabicPeriod"/>
            </a:pPr>
            <a:r>
              <a:rPr lang="de-DE" dirty="0" smtClean="0"/>
              <a:t>Emotionale Antwort</a:t>
            </a:r>
          </a:p>
          <a:p>
            <a:pPr marL="514350" indent="-514350">
              <a:lnSpc>
                <a:spcPct val="150000"/>
              </a:lnSpc>
              <a:spcBef>
                <a:spcPts val="600"/>
              </a:spcBef>
              <a:buAutoNum type="arabicPeriod"/>
            </a:pPr>
            <a:r>
              <a:rPr lang="de-DE" dirty="0" smtClean="0"/>
              <a:t>Definition des </a:t>
            </a:r>
            <a:r>
              <a:rPr lang="de-DE" dirty="0"/>
              <a:t>P</a:t>
            </a:r>
            <a:r>
              <a:rPr lang="de-DE" dirty="0" smtClean="0"/>
              <a:t>roblems</a:t>
            </a:r>
          </a:p>
          <a:p>
            <a:pPr marL="514350" indent="-514350">
              <a:lnSpc>
                <a:spcPct val="150000"/>
              </a:lnSpc>
              <a:spcBef>
                <a:spcPts val="600"/>
              </a:spcBef>
              <a:buAutoNum type="arabicPeriod"/>
            </a:pPr>
            <a:r>
              <a:rPr lang="de-DE" dirty="0" smtClean="0"/>
              <a:t>Hypothesenbildung</a:t>
            </a:r>
          </a:p>
          <a:p>
            <a:pPr marL="514350" indent="-514350">
              <a:lnSpc>
                <a:spcPct val="150000"/>
              </a:lnSpc>
              <a:spcBef>
                <a:spcPts val="600"/>
              </a:spcBef>
              <a:buAutoNum type="arabicPeriod"/>
            </a:pPr>
            <a:r>
              <a:rPr lang="de-DE" dirty="0" smtClean="0"/>
              <a:t>Testen und Experimentieren</a:t>
            </a:r>
          </a:p>
          <a:p>
            <a:pPr marL="514350" indent="-514350">
              <a:lnSpc>
                <a:spcPct val="150000"/>
              </a:lnSpc>
              <a:spcBef>
                <a:spcPts val="600"/>
              </a:spcBef>
              <a:buAutoNum type="arabicPeriod"/>
            </a:pPr>
            <a:r>
              <a:rPr lang="de-DE" dirty="0" smtClean="0"/>
              <a:t>Anwendung</a:t>
            </a:r>
            <a:endParaRPr lang="el-GR" dirty="0"/>
          </a:p>
        </p:txBody>
      </p:sp>
    </p:spTree>
    <p:extLst>
      <p:ext uri="{BB962C8B-B14F-4D97-AF65-F5344CB8AC3E}">
        <p14:creationId xmlns:p14="http://schemas.microsoft.com/office/powerpoint/2010/main" val="19222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smtClean="0"/>
              <a:t>Emotionale Antwort</a:t>
            </a:r>
            <a:endParaRPr lang="el-GR" dirty="0"/>
          </a:p>
        </p:txBody>
      </p:sp>
      <p:sp>
        <p:nvSpPr>
          <p:cNvPr id="3" name="Θέση περιεχομένου 2"/>
          <p:cNvSpPr>
            <a:spLocks noGrp="1"/>
          </p:cNvSpPr>
          <p:nvPr>
            <p:ph idx="1"/>
          </p:nvPr>
        </p:nvSpPr>
        <p:spPr>
          <a:xfrm>
            <a:off x="838200" y="1331259"/>
            <a:ext cx="10515600" cy="4845704"/>
          </a:xfrm>
        </p:spPr>
        <p:txBody>
          <a:bodyPr/>
          <a:lstStyle/>
          <a:p>
            <a:pPr algn="just"/>
            <a:r>
              <a:rPr lang="de-DE" dirty="0" smtClean="0"/>
              <a:t>„Der Einstieg in ein neues Thema macht es erforderlich, dass die </a:t>
            </a:r>
            <a:r>
              <a:rPr lang="de-DE" dirty="0"/>
              <a:t>L</a:t>
            </a:r>
            <a:r>
              <a:rPr lang="de-DE" dirty="0" smtClean="0"/>
              <a:t>erner sich betroffen fühlen, um sich mit diesem Thema, Stoff, Wissen usw. auseinander zu setzen“ (Reich 2008, 241)</a:t>
            </a:r>
          </a:p>
          <a:p>
            <a:pPr algn="just"/>
            <a:r>
              <a:rPr lang="de-DE" dirty="0" smtClean="0"/>
              <a:t>Dies ist leichter und effektiver, wenn zunächst eine emotionale Reaktion gezeigt wird.</a:t>
            </a:r>
          </a:p>
          <a:p>
            <a:pPr algn="just"/>
            <a:r>
              <a:rPr lang="de-DE" dirty="0" smtClean="0"/>
              <a:t>„Eine emotionale Reaktion entsteht immer dann, wenn die Einführung in das Thema so gelingt, dass die Betroffenheit dazu führt, Interesse und Neugier zu wecken“ (ebd.)</a:t>
            </a:r>
            <a:endParaRPr lang="el-GR" dirty="0"/>
          </a:p>
        </p:txBody>
      </p:sp>
    </p:spTree>
    <p:extLst>
      <p:ext uri="{BB962C8B-B14F-4D97-AF65-F5344CB8AC3E}">
        <p14:creationId xmlns:p14="http://schemas.microsoft.com/office/powerpoint/2010/main" val="3086538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0640"/>
          </a:xfrm>
        </p:spPr>
        <p:txBody>
          <a:bodyPr>
            <a:normAutofit/>
          </a:bodyPr>
          <a:lstStyle/>
          <a:p>
            <a:r>
              <a:rPr lang="de-DE" sz="4000" dirty="0" smtClean="0"/>
              <a:t>Definition des Problems</a:t>
            </a:r>
            <a:endParaRPr lang="el-GR" sz="4000" dirty="0"/>
          </a:p>
        </p:txBody>
      </p:sp>
      <p:sp>
        <p:nvSpPr>
          <p:cNvPr id="3" name="Θέση περιεχομένου 2"/>
          <p:cNvSpPr>
            <a:spLocks noGrp="1"/>
          </p:cNvSpPr>
          <p:nvPr>
            <p:ph idx="1"/>
          </p:nvPr>
        </p:nvSpPr>
        <p:spPr>
          <a:xfrm>
            <a:off x="838200" y="1183341"/>
            <a:ext cx="10515600" cy="4993622"/>
          </a:xfrm>
        </p:spPr>
        <p:txBody>
          <a:bodyPr/>
          <a:lstStyle/>
          <a:p>
            <a:r>
              <a:rPr lang="de-DE" dirty="0" smtClean="0"/>
              <a:t>„Jeder Gegenstand, jeder Stoff, jedes Thema usw. bestehen für die Lerner aus bekannten und neuen Teilen“ (Reich 2008: 242)</a:t>
            </a:r>
          </a:p>
          <a:p>
            <a:r>
              <a:rPr lang="de-DE" dirty="0" smtClean="0"/>
              <a:t>Bekannte Teile: vorhandenes Wissen, vorhandene Beobachtungen</a:t>
            </a:r>
          </a:p>
          <a:p>
            <a:pPr marL="0" indent="0">
              <a:buNone/>
            </a:pPr>
            <a:r>
              <a:rPr lang="de-DE" dirty="0" smtClean="0"/>
              <a:t>                               (Assoziationen)</a:t>
            </a:r>
          </a:p>
          <a:p>
            <a:pPr marL="0" indent="0">
              <a:buNone/>
            </a:pPr>
            <a:r>
              <a:rPr lang="de-DE" dirty="0"/>
              <a:t> </a:t>
            </a:r>
            <a:r>
              <a:rPr lang="de-DE" dirty="0" smtClean="0"/>
              <a:t>                              Bekanntes, Vertrautes, Gewohntes</a:t>
            </a:r>
          </a:p>
          <a:p>
            <a:r>
              <a:rPr lang="de-DE" dirty="0" smtClean="0"/>
              <a:t>Neue Teile: Neues Wissen</a:t>
            </a:r>
          </a:p>
          <a:p>
            <a:pPr marL="0" indent="0">
              <a:buNone/>
            </a:pPr>
            <a:r>
              <a:rPr lang="de-DE" dirty="0" smtClean="0"/>
              <a:t>                       Unbekanntes, Unvertrautes, Ungewohntes</a:t>
            </a:r>
          </a:p>
          <a:p>
            <a:pPr marL="0" indent="0" algn="just">
              <a:buNone/>
            </a:pPr>
            <a:r>
              <a:rPr lang="de-DE" dirty="0" smtClean="0"/>
              <a:t>„Lehrende müssen unbedingt Raum für diese Verknüpfung geben, wenn sie wollen, dass die Lerner sich hinreichend auf die erste Reaktion und das gestellte Problem einlassen“ (ebd. 190)</a:t>
            </a:r>
            <a:endParaRPr lang="el-GR" dirty="0"/>
          </a:p>
        </p:txBody>
      </p:sp>
    </p:spTree>
    <p:extLst>
      <p:ext uri="{BB962C8B-B14F-4D97-AF65-F5344CB8AC3E}">
        <p14:creationId xmlns:p14="http://schemas.microsoft.com/office/powerpoint/2010/main" val="393030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smtClean="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smtClean="0"/>
          </a:p>
          <a:p>
            <a:pPr marL="0" indent="0">
              <a:buNone/>
            </a:pPr>
            <a:r>
              <a:rPr lang="de-DE" dirty="0" smtClean="0"/>
              <a:t>Bildung von Hypothesen                               Konstruktion</a:t>
            </a:r>
          </a:p>
          <a:p>
            <a:pPr marL="0" indent="0">
              <a:buNone/>
            </a:pPr>
            <a:endParaRPr lang="de-DE" dirty="0" smtClean="0"/>
          </a:p>
          <a:p>
            <a:pPr>
              <a:buFontTx/>
              <a:buChar char="-"/>
            </a:pPr>
            <a:r>
              <a:rPr lang="de-DE" dirty="0" smtClean="0"/>
              <a:t>Anwendung einer vertrauten Methode</a:t>
            </a:r>
          </a:p>
          <a:p>
            <a:pPr>
              <a:buFontTx/>
              <a:buChar char="-"/>
            </a:pPr>
            <a:r>
              <a:rPr lang="de-DE" dirty="0" smtClean="0"/>
              <a:t>Bildung von Hypothesen darüber, was zu tun wäre</a:t>
            </a:r>
          </a:p>
        </p:txBody>
      </p:sp>
      <p:cxnSp>
        <p:nvCxnSpPr>
          <p:cNvPr id="5" name="Ευθύγραμμο βέλος σύνδεσης 4"/>
          <p:cNvCxnSpPr/>
          <p:nvPr/>
        </p:nvCxnSpPr>
        <p:spPr>
          <a:xfrm>
            <a:off x="4693023" y="2043953"/>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smtClean="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r>
              <a:rPr lang="de-DE" dirty="0" smtClean="0"/>
              <a:t>Ausprobieren von Hypothesen</a:t>
            </a:r>
          </a:p>
          <a:p>
            <a:r>
              <a:rPr lang="de-DE" dirty="0" smtClean="0"/>
              <a:t>Handlungsbezogene Möglichkeiten</a:t>
            </a:r>
          </a:p>
          <a:p>
            <a:endParaRPr lang="de-DE" dirty="0"/>
          </a:p>
          <a:p>
            <a:pPr marL="0" indent="0" algn="just">
              <a:buNone/>
            </a:pPr>
            <a:r>
              <a:rPr lang="de-DE" dirty="0" smtClean="0"/>
              <a:t>„Emotionale Reaktionen, Probleme, Ereignisse, die im Kontext von eigenen Erfahrungen zu Hypothesen führen, müssen dann auch gelöst werden, d.h. es muss ein </a:t>
            </a:r>
            <a:r>
              <a:rPr lang="de-DE" b="1" dirty="0" smtClean="0"/>
              <a:t>verwendbares Lernprodukt </a:t>
            </a:r>
            <a:r>
              <a:rPr lang="de-DE" dirty="0" smtClean="0"/>
              <a:t>entstehen, das in </a:t>
            </a:r>
            <a:r>
              <a:rPr lang="de-DE" b="1" dirty="0" smtClean="0"/>
              <a:t>Handlungen</a:t>
            </a:r>
            <a:r>
              <a:rPr lang="de-DE" dirty="0" smtClean="0"/>
              <a:t> benutzt und genutzt werden kann“ (ebd. 243)</a:t>
            </a:r>
            <a:endParaRPr lang="el-GR" dirty="0"/>
          </a:p>
        </p:txBody>
      </p:sp>
    </p:spTree>
    <p:extLst>
      <p:ext uri="{BB962C8B-B14F-4D97-AF65-F5344CB8AC3E}">
        <p14:creationId xmlns:p14="http://schemas.microsoft.com/office/powerpoint/2010/main" val="4602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smtClean="0"/>
              <a:t>Anwendung</a:t>
            </a:r>
            <a:endParaRPr lang="el-GR" dirty="0"/>
          </a:p>
        </p:txBody>
      </p:sp>
      <p:sp>
        <p:nvSpPr>
          <p:cNvPr id="3" name="Θέση περιεχομένου 2"/>
          <p:cNvSpPr>
            <a:spLocks noGrp="1"/>
          </p:cNvSpPr>
          <p:nvPr>
            <p:ph idx="1"/>
          </p:nvPr>
        </p:nvSpPr>
        <p:spPr>
          <a:xfrm>
            <a:off x="838200" y="1452282"/>
            <a:ext cx="10515600" cy="4724681"/>
          </a:xfrm>
        </p:spPr>
        <p:txBody>
          <a:bodyPr/>
          <a:lstStyle/>
          <a:p>
            <a:pPr marL="0" indent="0" algn="just">
              <a:buNone/>
            </a:pPr>
            <a:r>
              <a:rPr lang="de-DE" dirty="0" smtClean="0"/>
              <a:t>Kontinuierliche Anwendung: Zeichen, was mit dem Lernergebnis erreicht werden kann</a:t>
            </a:r>
          </a:p>
          <a:p>
            <a:pPr marL="0" indent="0" algn="just">
              <a:buNone/>
            </a:pPr>
            <a:r>
              <a:rPr lang="de-DE" dirty="0" smtClean="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dirty="0" smtClean="0"/>
              <a:t>Ergebnis: kognitive komplexe Verankerung von Lerngegenständen</a:t>
            </a:r>
          </a:p>
          <a:p>
            <a:pPr marL="0" indent="0" algn="just">
              <a:buNone/>
            </a:pPr>
            <a:r>
              <a:rPr lang="de-DE" dirty="0" smtClean="0"/>
              <a:t>Übungen: notwendig für die Verankerung von bestimmten Lösungen</a:t>
            </a:r>
            <a:endParaRPr lang="el-GR" dirty="0"/>
          </a:p>
        </p:txBody>
      </p:sp>
    </p:spTree>
    <p:extLst>
      <p:ext uri="{BB962C8B-B14F-4D97-AF65-F5344CB8AC3E}">
        <p14:creationId xmlns:p14="http://schemas.microsoft.com/office/powerpoint/2010/main" val="1651106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smtClean="0"/>
              <a:t>Die Lernumgebung in der konstruktivistischen Didaktik</a:t>
            </a:r>
            <a:endParaRPr lang="el-GR" sz="2800" dirty="0"/>
          </a:p>
        </p:txBody>
      </p:sp>
      <p:sp>
        <p:nvSpPr>
          <p:cNvPr id="3" name="Θέση περιεχομένου 2"/>
          <p:cNvSpPr>
            <a:spLocks noGrp="1"/>
          </p:cNvSpPr>
          <p:nvPr>
            <p:ph idx="1"/>
          </p:nvPr>
        </p:nvSpPr>
        <p:spPr>
          <a:xfrm>
            <a:off x="838200" y="954742"/>
            <a:ext cx="10515600" cy="5222221"/>
          </a:xfrm>
        </p:spPr>
        <p:txBody>
          <a:bodyPr/>
          <a:lstStyle/>
          <a:p>
            <a:pPr marL="0" indent="0">
              <a:buNone/>
            </a:pPr>
            <a:r>
              <a:rPr lang="de-DE" dirty="0" smtClean="0"/>
              <a:t>Innere Faktoren</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3396116541"/>
              </p:ext>
            </p:extLst>
          </p:nvPr>
        </p:nvGraphicFramePr>
        <p:xfrm>
          <a:off x="1050365" y="1660960"/>
          <a:ext cx="9465236" cy="4582160"/>
        </p:xfrm>
        <a:graphic>
          <a:graphicData uri="http://schemas.openxmlformats.org/drawingml/2006/table">
            <a:tbl>
              <a:tblPr firstRow="1" bandRow="1">
                <a:tableStyleId>{5C22544A-7EE6-4342-B048-85BDC9FD1C3A}</a:tableStyleId>
              </a:tblPr>
              <a:tblGrid>
                <a:gridCol w="4745317"/>
                <a:gridCol w="4719919"/>
              </a:tblGrid>
              <a:tr h="370840">
                <a:tc>
                  <a:txBody>
                    <a:bodyPr/>
                    <a:lstStyle/>
                    <a:p>
                      <a:r>
                        <a:rPr lang="de-DE" b="0" dirty="0" smtClean="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3. Entfaltung von</a:t>
                      </a:r>
                      <a:r>
                        <a:rPr lang="de-DE" b="0" baseline="0" dirty="0" smtClean="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4. Durchführung von </a:t>
                      </a:r>
                      <a:r>
                        <a:rPr lang="de-DE" b="0" dirty="0" err="1" smtClean="0">
                          <a:solidFill>
                            <a:schemeClr val="tx1"/>
                          </a:solidFill>
                        </a:rPr>
                        <a:t>rekonstruktivem</a:t>
                      </a:r>
                      <a:r>
                        <a:rPr lang="de-DE" b="0" dirty="0" smtClean="0">
                          <a:solidFill>
                            <a:schemeClr val="tx1"/>
                          </a:solidFill>
                        </a:rPr>
                        <a:t>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5. Einsetzen</a:t>
                      </a:r>
                      <a:r>
                        <a:rPr lang="de-DE" b="0" baseline="0" dirty="0" smtClean="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13. Lernkontrollen sinnvoll</a:t>
                      </a:r>
                      <a:r>
                        <a:rPr lang="de-DE" b="0" baseline="0" dirty="0" smtClean="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6.</a:t>
                      </a:r>
                      <a:r>
                        <a:rPr lang="de-DE" b="0" baseline="0" dirty="0" smtClean="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15. Verbesserung der inneren</a:t>
                      </a:r>
                      <a:r>
                        <a:rPr lang="de-DE" b="0" baseline="0" dirty="0" smtClean="0">
                          <a:solidFill>
                            <a:schemeClr val="tx1"/>
                          </a:solidFill>
                        </a:rPr>
                        <a:t> </a:t>
                      </a:r>
                      <a:r>
                        <a:rPr lang="de-DE" b="0" dirty="0" smtClean="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8. Nutzung</a:t>
                      </a:r>
                      <a:r>
                        <a:rPr lang="de-DE" b="0" baseline="0" dirty="0" smtClean="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Θέση υποσέλιδου 3"/>
          <p:cNvSpPr>
            <a:spLocks noGrp="1"/>
          </p:cNvSpPr>
          <p:nvPr>
            <p:ph type="ftr" sz="quarter" idx="11"/>
          </p:nvPr>
        </p:nvSpPr>
        <p:spPr>
          <a:xfrm>
            <a:off x="7884458" y="6401454"/>
            <a:ext cx="4114800" cy="365125"/>
          </a:xfrm>
        </p:spPr>
        <p:txBody>
          <a:bodyPr/>
          <a:lstStyle/>
          <a:p>
            <a:r>
              <a:rPr lang="de-DE" sz="1800" dirty="0" smtClean="0">
                <a:solidFill>
                  <a:schemeClr val="tx1"/>
                </a:solidFill>
              </a:rPr>
              <a:t>           </a:t>
            </a:r>
            <a:r>
              <a:rPr lang="el-GR" sz="1800" dirty="0">
                <a:solidFill>
                  <a:schemeClr val="tx1"/>
                </a:solidFill>
              </a:rPr>
              <a:t>(</a:t>
            </a:r>
            <a:r>
              <a:rPr lang="de-DE" sz="1800" dirty="0" smtClean="0">
                <a:solidFill>
                  <a:schemeClr val="tx1"/>
                </a:solidFill>
              </a:rPr>
              <a:t>Reich 2008, 236/237</a:t>
            </a:r>
            <a:r>
              <a:rPr lang="el-GR" sz="1800" dirty="0" smtClean="0">
                <a:solidFill>
                  <a:schemeClr val="tx1"/>
                </a:solidFill>
              </a:rPr>
              <a:t>)</a:t>
            </a:r>
            <a:endParaRPr lang="el-GR" sz="1800" dirty="0">
              <a:solidFill>
                <a:schemeClr val="tx1"/>
              </a:solidFill>
            </a:endParaRPr>
          </a:p>
        </p:txBody>
      </p:sp>
    </p:spTree>
    <p:extLst>
      <p:ext uri="{BB962C8B-B14F-4D97-AF65-F5344CB8AC3E}">
        <p14:creationId xmlns:p14="http://schemas.microsoft.com/office/powerpoint/2010/main" val="145807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006475"/>
          </a:xfrm>
        </p:spPr>
        <p:txBody>
          <a:bodyPr>
            <a:normAutofit/>
          </a:bodyPr>
          <a:lstStyle/>
          <a:p>
            <a:pPr algn="ctr"/>
            <a:r>
              <a:rPr lang="de-DE" sz="2800" dirty="0" smtClean="0"/>
              <a:t>Hypothesen zum Zweitspracherwerb im Überblick </a:t>
            </a:r>
            <a:endParaRPr lang="el-GR" sz="2800" dirty="0"/>
          </a:p>
        </p:txBody>
      </p:sp>
      <p:sp>
        <p:nvSpPr>
          <p:cNvPr id="3" name="Θέση περιεχομένου 2"/>
          <p:cNvSpPr>
            <a:spLocks noGrp="1"/>
          </p:cNvSpPr>
          <p:nvPr>
            <p:ph idx="1"/>
          </p:nvPr>
        </p:nvSpPr>
        <p:spPr>
          <a:xfrm>
            <a:off x="838200" y="1371600"/>
            <a:ext cx="10515600" cy="4805363"/>
          </a:xfrm>
        </p:spPr>
        <p:txBody>
          <a:bodyPr>
            <a:normAutofit fontScale="77500" lnSpcReduction="20000"/>
          </a:bodyPr>
          <a:lstStyle/>
          <a:p>
            <a:pPr marL="0" indent="0">
              <a:buNone/>
            </a:pPr>
            <a:r>
              <a:rPr lang="de-DE" dirty="0" smtClean="0"/>
              <a:t>Hypothesen, die strukturelle Aspekte beleuchten:</a:t>
            </a:r>
          </a:p>
          <a:p>
            <a:pPr marL="0" indent="0">
              <a:buNone/>
            </a:pPr>
            <a:r>
              <a:rPr lang="de-DE" dirty="0" smtClean="0"/>
              <a:t>Kontrastivhypothese (vom Behaviorismus geprägt)</a:t>
            </a:r>
          </a:p>
          <a:p>
            <a:pPr marL="0" indent="0">
              <a:buNone/>
            </a:pPr>
            <a:r>
              <a:rPr lang="de-DE" dirty="0" smtClean="0"/>
              <a:t>Identitätshypothese (vom Nativismus und </a:t>
            </a:r>
            <a:r>
              <a:rPr lang="de-DE" dirty="0" err="1" smtClean="0"/>
              <a:t>Kognitivismus</a:t>
            </a:r>
            <a:r>
              <a:rPr lang="de-DE" dirty="0" smtClean="0"/>
              <a:t> geprägt)</a:t>
            </a:r>
          </a:p>
          <a:p>
            <a:pPr marL="0" indent="0">
              <a:buNone/>
            </a:pPr>
            <a:endParaRPr lang="de-DE" dirty="0"/>
          </a:p>
          <a:p>
            <a:pPr marL="0" indent="0">
              <a:buNone/>
            </a:pPr>
            <a:r>
              <a:rPr lang="de-DE" dirty="0"/>
              <a:t>Hypothesen, die </a:t>
            </a:r>
            <a:r>
              <a:rPr lang="de-DE" dirty="0" smtClean="0"/>
              <a:t>Eingabe-Aspekte beleuchten</a:t>
            </a:r>
            <a:r>
              <a:rPr lang="de-DE" dirty="0"/>
              <a:t>: </a:t>
            </a:r>
            <a:endParaRPr lang="de-DE" dirty="0" smtClean="0"/>
          </a:p>
          <a:p>
            <a:pPr marL="0" indent="0">
              <a:buNone/>
            </a:pPr>
            <a:r>
              <a:rPr lang="de-DE" dirty="0" smtClean="0"/>
              <a:t>Inputhypothese</a:t>
            </a:r>
          </a:p>
          <a:p>
            <a:pPr marL="0" indent="0">
              <a:buNone/>
            </a:pPr>
            <a:endParaRPr lang="de-DE" dirty="0" smtClean="0"/>
          </a:p>
          <a:p>
            <a:pPr marL="0" indent="0">
              <a:buNone/>
            </a:pPr>
            <a:r>
              <a:rPr lang="de-DE" dirty="0"/>
              <a:t>Hypothesen, die </a:t>
            </a:r>
            <a:r>
              <a:rPr lang="de-DE" dirty="0" smtClean="0"/>
              <a:t>psycholinguistische </a:t>
            </a:r>
            <a:r>
              <a:rPr lang="de-DE" dirty="0"/>
              <a:t>Aspekte beleuchten: </a:t>
            </a:r>
          </a:p>
          <a:p>
            <a:pPr marL="0" indent="0">
              <a:buNone/>
            </a:pPr>
            <a:r>
              <a:rPr lang="de-DE" dirty="0" smtClean="0"/>
              <a:t>Monitor-Hypothese</a:t>
            </a:r>
          </a:p>
          <a:p>
            <a:pPr marL="0" indent="0">
              <a:buNone/>
            </a:pPr>
            <a:endParaRPr lang="de-DE" dirty="0"/>
          </a:p>
          <a:p>
            <a:pPr marL="0" indent="0">
              <a:buNone/>
            </a:pPr>
            <a:r>
              <a:rPr lang="de-DE" dirty="0"/>
              <a:t>Hypothesen, die </a:t>
            </a:r>
            <a:r>
              <a:rPr lang="de-DE" dirty="0" smtClean="0"/>
              <a:t>interaktionale Aspekte beleuchten:</a:t>
            </a:r>
          </a:p>
          <a:p>
            <a:pPr marL="0" indent="0">
              <a:buNone/>
            </a:pPr>
            <a:r>
              <a:rPr lang="de-DE" dirty="0" smtClean="0"/>
              <a:t>Interaktionshypothese</a:t>
            </a:r>
          </a:p>
          <a:p>
            <a:pPr marL="0" indent="0">
              <a:buNone/>
            </a:pPr>
            <a:r>
              <a:rPr lang="de-DE" dirty="0" err="1" smtClean="0"/>
              <a:t>Pidginisierungshypothese</a:t>
            </a: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smtClean="0"/>
          </a:p>
          <a:p>
            <a:pPr marL="0" indent="0">
              <a:buNone/>
            </a:pPr>
            <a:endParaRPr lang="de-DE" dirty="0" smtClean="0"/>
          </a:p>
          <a:p>
            <a:pPr marL="0" indent="0">
              <a:buNone/>
            </a:pPr>
            <a:endParaRPr lang="el-GR" dirty="0"/>
          </a:p>
        </p:txBody>
      </p:sp>
    </p:spTree>
    <p:extLst>
      <p:ext uri="{BB962C8B-B14F-4D97-AF65-F5344CB8AC3E}">
        <p14:creationId xmlns:p14="http://schemas.microsoft.com/office/powerpoint/2010/main" val="350126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7517" y="669178"/>
            <a:ext cx="10515600" cy="4351338"/>
          </a:xfrm>
        </p:spPr>
        <p:txBody>
          <a:bodyPr>
            <a:normAutofit lnSpcReduction="10000"/>
          </a:bodyPr>
          <a:lstStyle/>
          <a:p>
            <a:pPr marL="0" indent="0">
              <a:buNone/>
            </a:pPr>
            <a:r>
              <a:rPr lang="de-DE" dirty="0"/>
              <a:t>Hypothesen, die motivationale Aspekte beleuchten:</a:t>
            </a:r>
          </a:p>
          <a:p>
            <a:pPr marL="0" indent="0">
              <a:buNone/>
            </a:pPr>
            <a:r>
              <a:rPr lang="de-DE" dirty="0"/>
              <a:t>Akkulturationshypothese</a:t>
            </a:r>
          </a:p>
          <a:p>
            <a:pPr marL="0" indent="0">
              <a:buNone/>
            </a:pPr>
            <a:r>
              <a:rPr lang="de-DE" dirty="0" err="1" smtClean="0"/>
              <a:t>Outputhypothese</a:t>
            </a:r>
            <a:endParaRPr lang="de-DE" dirty="0" smtClean="0"/>
          </a:p>
          <a:p>
            <a:pPr marL="0" indent="0">
              <a:buNone/>
            </a:pPr>
            <a:endParaRPr lang="de-DE" dirty="0"/>
          </a:p>
          <a:p>
            <a:pPr marL="0" indent="0">
              <a:buNone/>
            </a:pPr>
            <a:r>
              <a:rPr lang="de-DE" dirty="0" smtClean="0"/>
              <a:t>Hypothesen, die Entwicklungsaspekte beleuchten:</a:t>
            </a:r>
          </a:p>
          <a:p>
            <a:pPr marL="0" indent="0">
              <a:buNone/>
            </a:pPr>
            <a:r>
              <a:rPr lang="de-DE" dirty="0" err="1" smtClean="0"/>
              <a:t>Interlanguage</a:t>
            </a:r>
            <a:r>
              <a:rPr lang="de-DE" dirty="0" smtClean="0"/>
              <a:t>-Hypothese</a:t>
            </a:r>
          </a:p>
          <a:p>
            <a:pPr marL="0" indent="0">
              <a:buNone/>
            </a:pPr>
            <a:r>
              <a:rPr lang="de-DE" dirty="0" smtClean="0"/>
              <a:t>Lernbarkeits-/Lehrbarkeitshypothese</a:t>
            </a:r>
          </a:p>
          <a:p>
            <a:pPr marL="0" indent="0">
              <a:buNone/>
            </a:pPr>
            <a:r>
              <a:rPr lang="de-DE" dirty="0" smtClean="0"/>
              <a:t>Schwellenhypothese</a:t>
            </a:r>
          </a:p>
          <a:p>
            <a:pPr marL="0" indent="0">
              <a:buNone/>
            </a:pPr>
            <a:r>
              <a:rPr lang="de-DE" dirty="0" smtClean="0"/>
              <a:t>Interdependenzhypothese</a:t>
            </a:r>
            <a:endParaRPr lang="de-DE" dirty="0"/>
          </a:p>
          <a:p>
            <a:endParaRPr lang="el-GR" dirty="0"/>
          </a:p>
        </p:txBody>
      </p:sp>
      <p:sp>
        <p:nvSpPr>
          <p:cNvPr id="4" name="Θέση υποσέλιδου 3"/>
          <p:cNvSpPr>
            <a:spLocks noGrp="1"/>
          </p:cNvSpPr>
          <p:nvPr>
            <p:ph type="ftr" sz="quarter" idx="11"/>
          </p:nvPr>
        </p:nvSpPr>
        <p:spPr>
          <a:xfrm>
            <a:off x="7602070" y="5836678"/>
            <a:ext cx="4114800" cy="365125"/>
          </a:xfrm>
        </p:spPr>
        <p:txBody>
          <a:bodyPr/>
          <a:lstStyle/>
          <a:p>
            <a:r>
              <a:rPr lang="de-DE" sz="1800" dirty="0" smtClean="0">
                <a:solidFill>
                  <a:schemeClr val="tx1"/>
                </a:solidFill>
              </a:rPr>
              <a:t>           </a:t>
            </a:r>
            <a:r>
              <a:rPr lang="el-GR" sz="1800" dirty="0" smtClean="0">
                <a:solidFill>
                  <a:schemeClr val="tx1"/>
                </a:solidFill>
              </a:rPr>
              <a:t>(</a:t>
            </a:r>
            <a:r>
              <a:rPr lang="de-DE" sz="1800" dirty="0" smtClean="0">
                <a:solidFill>
                  <a:schemeClr val="tx1"/>
                </a:solidFill>
              </a:rPr>
              <a:t>Roche 2013, 117-122</a:t>
            </a:r>
            <a:r>
              <a:rPr lang="el-GR" sz="1800" dirty="0" smtClean="0">
                <a:solidFill>
                  <a:schemeClr val="tx1"/>
                </a:solidFill>
              </a:rPr>
              <a:t>)</a:t>
            </a:r>
            <a:endParaRPr lang="el-GR" sz="1800" dirty="0">
              <a:solidFill>
                <a:schemeClr val="tx1"/>
              </a:solidFill>
            </a:endParaRPr>
          </a:p>
        </p:txBody>
      </p:sp>
    </p:spTree>
    <p:extLst>
      <p:ext uri="{BB962C8B-B14F-4D97-AF65-F5344CB8AC3E}">
        <p14:creationId xmlns:p14="http://schemas.microsoft.com/office/powerpoint/2010/main" val="1322377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de-DE" sz="3600" dirty="0" smtClean="0"/>
              <a:t>Die Wichtigkeit der Spracherwerbstheorien </a:t>
            </a:r>
            <a:br>
              <a:rPr lang="de-DE" sz="3600" dirty="0" smtClean="0"/>
            </a:br>
            <a:r>
              <a:rPr lang="de-DE" sz="3600" dirty="0" smtClean="0"/>
              <a:t>für die didaktische Praxis</a:t>
            </a:r>
            <a:endParaRPr lang="el-GR" sz="3600" dirty="0"/>
          </a:p>
        </p:txBody>
      </p:sp>
      <p:sp>
        <p:nvSpPr>
          <p:cNvPr id="3" name="Θέση περιεχομένου 2"/>
          <p:cNvSpPr>
            <a:spLocks noGrp="1"/>
          </p:cNvSpPr>
          <p:nvPr>
            <p:ph idx="1"/>
          </p:nvPr>
        </p:nvSpPr>
        <p:spPr/>
        <p:txBody>
          <a:bodyPr>
            <a:normAutofit lnSpcReduction="10000"/>
          </a:bodyPr>
          <a:lstStyle/>
          <a:p>
            <a:pPr algn="just"/>
            <a:r>
              <a:rPr lang="de-DE" dirty="0"/>
              <a:t>Die </a:t>
            </a:r>
            <a:r>
              <a:rPr lang="de-DE" dirty="0" smtClean="0"/>
              <a:t>analysierten </a:t>
            </a:r>
            <a:r>
              <a:rPr lang="de-DE" dirty="0"/>
              <a:t>Theorien des S</a:t>
            </a:r>
            <a:r>
              <a:rPr lang="de-DE" dirty="0" smtClean="0"/>
              <a:t>pracherwerbs </a:t>
            </a:r>
            <a:r>
              <a:rPr lang="de-DE" dirty="0"/>
              <a:t>sind für viele Aspekte der Didaktik von großer Bedeutung. </a:t>
            </a:r>
            <a:r>
              <a:rPr lang="de-DE" dirty="0" smtClean="0"/>
              <a:t>Eine </a:t>
            </a:r>
            <a:r>
              <a:rPr lang="de-DE" dirty="0"/>
              <a:t>wichtige Dimension dieser Theorien ist ihre Wichtigkeit für die Entwicklung von didaktischen Modellen, mit deren Hilfe bessere Ergebnisse beim Unterrichten einer fremden Sprache erzielt werden können. </a:t>
            </a:r>
            <a:endParaRPr lang="de-DE" dirty="0" smtClean="0"/>
          </a:p>
          <a:p>
            <a:pPr algn="just"/>
            <a:r>
              <a:rPr lang="de-DE" dirty="0"/>
              <a:t>D</a:t>
            </a:r>
            <a:r>
              <a:rPr lang="de-DE" dirty="0" smtClean="0"/>
              <a:t>ie </a:t>
            </a:r>
            <a:r>
              <a:rPr lang="de-DE" dirty="0"/>
              <a:t>verschiedenen Theorien und ihre Annahmen </a:t>
            </a:r>
            <a:r>
              <a:rPr lang="de-DE" dirty="0" smtClean="0"/>
              <a:t>sind ausschlaggebend </a:t>
            </a:r>
            <a:r>
              <a:rPr lang="de-DE" dirty="0"/>
              <a:t>für die </a:t>
            </a:r>
            <a:r>
              <a:rPr lang="de-DE" dirty="0" smtClean="0"/>
              <a:t>Unterrichtspraxis, </a:t>
            </a:r>
            <a:r>
              <a:rPr lang="de-DE" dirty="0"/>
              <a:t>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
        <p:nvSpPr>
          <p:cNvPr id="4" name="Θέση υποσέλιδου 3"/>
          <p:cNvSpPr>
            <a:spLocks noGrp="1"/>
          </p:cNvSpPr>
          <p:nvPr>
            <p:ph type="ftr" sz="quarter" idx="11"/>
          </p:nvPr>
        </p:nvSpPr>
        <p:spPr>
          <a:xfrm>
            <a:off x="7602070" y="5836678"/>
            <a:ext cx="4114800" cy="365125"/>
          </a:xfrm>
        </p:spPr>
        <p:txBody>
          <a:bodyPr/>
          <a:lstStyle/>
          <a:p>
            <a:r>
              <a:rPr lang="de-DE" sz="1800" dirty="0" smtClean="0">
                <a:solidFill>
                  <a:schemeClr val="tx1"/>
                </a:solidFill>
              </a:rPr>
              <a:t>           </a:t>
            </a:r>
            <a:r>
              <a:rPr lang="el-GR" sz="1800" dirty="0" smtClean="0">
                <a:solidFill>
                  <a:schemeClr val="tx1"/>
                </a:solidFill>
              </a:rPr>
              <a:t>(</a:t>
            </a:r>
            <a:r>
              <a:rPr lang="de-DE" sz="1800" dirty="0" smtClean="0">
                <a:solidFill>
                  <a:schemeClr val="tx1"/>
                </a:solidFill>
              </a:rPr>
              <a:t>Kontomitrou 2014, 57</a:t>
            </a:r>
            <a:r>
              <a:rPr lang="el-GR" sz="1800" dirty="0" smtClean="0">
                <a:solidFill>
                  <a:schemeClr val="tx1"/>
                </a:solidFill>
              </a:rPr>
              <a:t>)</a:t>
            </a:r>
            <a:endParaRPr lang="el-GR" sz="1800" dirty="0">
              <a:solidFill>
                <a:schemeClr val="tx1"/>
              </a:solidFill>
            </a:endParaRPr>
          </a:p>
        </p:txBody>
      </p:sp>
    </p:spTree>
    <p:extLst>
      <p:ext uri="{BB962C8B-B14F-4D97-AF65-F5344CB8AC3E}">
        <p14:creationId xmlns:p14="http://schemas.microsoft.com/office/powerpoint/2010/main" val="297666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00136"/>
          </a:xfrm>
        </p:spPr>
        <p:txBody>
          <a:bodyPr>
            <a:normAutofit/>
          </a:bodyPr>
          <a:lstStyle/>
          <a:p>
            <a:r>
              <a:rPr lang="en-US" sz="3200" dirty="0" err="1" smtClean="0"/>
              <a:t>Wiederholung</a:t>
            </a:r>
            <a:r>
              <a:rPr lang="de-DE" sz="3200" dirty="0" smtClean="0"/>
              <a:t>: </a:t>
            </a:r>
            <a:r>
              <a:rPr lang="de-DE" sz="3200" dirty="0" err="1" smtClean="0"/>
              <a:t>Konnektionismus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smtClean="0"/>
              <a:t>                                                </a:t>
            </a:r>
            <a:endParaRPr lang="el-GR" dirty="0"/>
          </a:p>
        </p:txBody>
      </p:sp>
      <p:sp>
        <p:nvSpPr>
          <p:cNvPr id="4" name="Έλλειψη 3"/>
          <p:cNvSpPr/>
          <p:nvPr/>
        </p:nvSpPr>
        <p:spPr>
          <a:xfrm>
            <a:off x="4760260" y="2545579"/>
            <a:ext cx="3186952" cy="210710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Annahmen des </a:t>
            </a:r>
            <a:r>
              <a:rPr lang="de-DE" b="1" dirty="0" err="1" smtClean="0">
                <a:solidFill>
                  <a:schemeClr val="tx1"/>
                </a:solidFill>
              </a:rPr>
              <a:t>Konnektionismus</a:t>
            </a:r>
            <a:endParaRPr lang="el-GR" b="1" dirty="0">
              <a:solidFill>
                <a:schemeClr val="tx1"/>
              </a:solidFill>
            </a:endParaRPr>
          </a:p>
        </p:txBody>
      </p:sp>
      <p:cxnSp>
        <p:nvCxnSpPr>
          <p:cNvPr id="10" name="Ευθύγραμμο βέλος σύνδεσης 9"/>
          <p:cNvCxnSpPr/>
          <p:nvPr/>
        </p:nvCxnSpPr>
        <p:spPr>
          <a:xfrm flipH="1" flipV="1">
            <a:off x="4195087" y="2752139"/>
            <a:ext cx="844528" cy="26388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Ευθύγραμμο βέλος σύνδεσης 11"/>
          <p:cNvCxnSpPr/>
          <p:nvPr/>
        </p:nvCxnSpPr>
        <p:spPr>
          <a:xfrm>
            <a:off x="7923865" y="3676106"/>
            <a:ext cx="1231338" cy="3829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Ευθύγραμμο βέλος σύνδεσης 15"/>
          <p:cNvCxnSpPr/>
          <p:nvPr/>
        </p:nvCxnSpPr>
        <p:spPr>
          <a:xfrm flipH="1">
            <a:off x="3672004" y="4342772"/>
            <a:ext cx="1475870" cy="61981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 name="Έλλειψη 4"/>
          <p:cNvSpPr/>
          <p:nvPr/>
        </p:nvSpPr>
        <p:spPr>
          <a:xfrm>
            <a:off x="9255115" y="1707776"/>
            <a:ext cx="2826127" cy="480840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Im Laufe der Entwicklung eines Menschen entsteht ein komplexes neuronales Netzwerk, das sich auf Grund von individuellen und kollektiven Erfahrungen bei allen Menschen anders und doch miteinander vergleichbar organisiert</a:t>
            </a:r>
            <a:endParaRPr lang="el-GR" dirty="0">
              <a:solidFill>
                <a:schemeClr val="tx1"/>
              </a:solidFill>
            </a:endParaRPr>
          </a:p>
        </p:txBody>
      </p:sp>
      <p:sp>
        <p:nvSpPr>
          <p:cNvPr id="7" name="Έλλειψη 6"/>
          <p:cNvSpPr/>
          <p:nvPr/>
        </p:nvSpPr>
        <p:spPr>
          <a:xfrm>
            <a:off x="632012" y="1259028"/>
            <a:ext cx="3563075" cy="231412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Gesamte</a:t>
            </a:r>
            <a:r>
              <a:rPr lang="en-US" dirty="0" smtClean="0">
                <a:solidFill>
                  <a:schemeClr val="tx1"/>
                </a:solidFill>
              </a:rPr>
              <a:t> </a:t>
            </a:r>
            <a:r>
              <a:rPr lang="en-US" dirty="0">
                <a:solidFill>
                  <a:schemeClr val="tx1"/>
                </a:solidFill>
              </a:rPr>
              <a:t>Kog</a:t>
            </a:r>
            <a:r>
              <a:rPr lang="de-DE" dirty="0" err="1">
                <a:solidFill>
                  <a:schemeClr val="tx1"/>
                </a:solidFill>
              </a:rPr>
              <a:t>nition</a:t>
            </a:r>
            <a:r>
              <a:rPr lang="de-DE" dirty="0">
                <a:solidFill>
                  <a:schemeClr val="tx1"/>
                </a:solidFill>
              </a:rPr>
              <a:t> </a:t>
            </a:r>
            <a:r>
              <a:rPr lang="de-DE" dirty="0" smtClean="0">
                <a:solidFill>
                  <a:schemeClr val="tx1"/>
                </a:solidFill>
              </a:rPr>
              <a:t>(einschließlich Sprachverarbeitung): </a:t>
            </a:r>
          </a:p>
          <a:p>
            <a:pPr algn="ctr"/>
            <a:r>
              <a:rPr lang="de-DE" dirty="0" smtClean="0">
                <a:solidFill>
                  <a:schemeClr val="tx1"/>
                </a:solidFill>
              </a:rPr>
              <a:t>ein hochkomplexer Prozess </a:t>
            </a:r>
            <a:r>
              <a:rPr lang="de-DE" dirty="0">
                <a:solidFill>
                  <a:schemeClr val="tx1"/>
                </a:solidFill>
              </a:rPr>
              <a:t>miteinander interagierender Neuronen</a:t>
            </a:r>
          </a:p>
        </p:txBody>
      </p:sp>
      <p:sp>
        <p:nvSpPr>
          <p:cNvPr id="11" name="Έλλειψη 10"/>
          <p:cNvSpPr/>
          <p:nvPr/>
        </p:nvSpPr>
        <p:spPr>
          <a:xfrm>
            <a:off x="1035424" y="4712843"/>
            <a:ext cx="2979644" cy="196369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Erfahrungen mit der Umwelt werden bei jedem Menschen anders verarbeitet</a:t>
            </a:r>
          </a:p>
        </p:txBody>
      </p:sp>
    </p:spTree>
    <p:extLst>
      <p:ext uri="{BB962C8B-B14F-4D97-AF65-F5344CB8AC3E}">
        <p14:creationId xmlns:p14="http://schemas.microsoft.com/office/powerpoint/2010/main" val="335462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r>
              <a:rPr lang="de-DE" sz="3100" dirty="0" smtClean="0"/>
              <a:t/>
            </a:r>
            <a:br>
              <a:rPr lang="de-DE" sz="3100" dirty="0" smtClean="0"/>
            </a:br>
            <a:r>
              <a:rPr lang="de-DE" sz="3100" dirty="0" smtClean="0"/>
              <a:t>Spracherwerbstheorien </a:t>
            </a:r>
            <a:r>
              <a:rPr lang="de-DE" sz="3100" dirty="0"/>
              <a:t>und didaktische Praxis</a:t>
            </a:r>
            <a:r>
              <a:rPr lang="de-DE" dirty="0"/>
              <a:t/>
            </a: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smtClean="0"/>
              <a:t>Konsequenzen der Spracherwerbstheorien für die didaktische Praxis:</a:t>
            </a:r>
          </a:p>
          <a:p>
            <a:pPr marL="0" indent="0">
              <a:buNone/>
            </a:pPr>
            <a:endParaRPr lang="de-DE" dirty="0" smtClean="0"/>
          </a:p>
          <a:p>
            <a:pPr marL="0" indent="0">
              <a:buNone/>
            </a:pPr>
            <a:r>
              <a:rPr lang="de-DE" dirty="0" smtClean="0"/>
              <a:t>- Didaktische Modelle</a:t>
            </a:r>
          </a:p>
          <a:p>
            <a:pPr>
              <a:buFontTx/>
              <a:buChar char="-"/>
            </a:pPr>
            <a:r>
              <a:rPr lang="de-DE" dirty="0" smtClean="0"/>
              <a:t>Zielsetzung im Unterricht</a:t>
            </a:r>
          </a:p>
          <a:p>
            <a:pPr>
              <a:buFontTx/>
              <a:buChar char="-"/>
            </a:pPr>
            <a:r>
              <a:rPr lang="de-DE" dirty="0" smtClean="0"/>
              <a:t>Unterrichtsmethoden</a:t>
            </a:r>
          </a:p>
          <a:p>
            <a:pPr>
              <a:buFontTx/>
              <a:buChar char="-"/>
            </a:pPr>
            <a:r>
              <a:rPr lang="de-DE" dirty="0" smtClean="0"/>
              <a:t>Lehrpläne</a:t>
            </a:r>
          </a:p>
          <a:p>
            <a:pPr>
              <a:buFontTx/>
              <a:buChar char="-"/>
            </a:pPr>
            <a:r>
              <a:rPr lang="de-DE" dirty="0" smtClean="0"/>
              <a:t>Auswahl von Aufgaben</a:t>
            </a:r>
          </a:p>
          <a:p>
            <a:pPr>
              <a:buFontTx/>
              <a:buChar char="-"/>
            </a:pPr>
            <a:r>
              <a:rPr lang="de-DE" dirty="0" smtClean="0"/>
              <a:t>Auswahl von Evaluationsmethoden</a:t>
            </a:r>
          </a:p>
        </p:txBody>
      </p:sp>
    </p:spTree>
    <p:extLst>
      <p:ext uri="{BB962C8B-B14F-4D97-AF65-F5344CB8AC3E}">
        <p14:creationId xmlns:p14="http://schemas.microsoft.com/office/powerpoint/2010/main" val="178547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76867"/>
            <a:ext cx="10515600" cy="643404"/>
          </a:xfrm>
        </p:spPr>
        <p:txBody>
          <a:bodyPr>
            <a:normAutofit fontScale="90000"/>
          </a:bodyPr>
          <a:lstStyle/>
          <a:p>
            <a:pPr algn="ctr"/>
            <a:r>
              <a:rPr lang="de-DE" sz="3200" dirty="0" smtClean="0"/>
              <a:t>Spracherwerbstheorien: </a:t>
            </a:r>
            <a:br>
              <a:rPr lang="de-DE" sz="3200" dirty="0" smtClean="0"/>
            </a:br>
            <a:r>
              <a:rPr lang="de-DE" sz="3200" dirty="0" smtClean="0"/>
              <a:t>Folgerungen für Didaktik und Methodik</a:t>
            </a:r>
            <a:endParaRPr lang="el-GR" sz="3200" dirty="0"/>
          </a:p>
        </p:txBody>
      </p:sp>
      <p:sp>
        <p:nvSpPr>
          <p:cNvPr id="3" name="Θέση περιεχομένου 2"/>
          <p:cNvSpPr>
            <a:spLocks noGrp="1"/>
          </p:cNvSpPr>
          <p:nvPr>
            <p:ph idx="1"/>
          </p:nvPr>
        </p:nvSpPr>
        <p:spPr>
          <a:xfrm>
            <a:off x="838200" y="968188"/>
            <a:ext cx="10515600" cy="5338482"/>
          </a:xfrm>
        </p:spPr>
        <p:txBody>
          <a:bodyPr>
            <a:normAutofit fontScale="25000" lnSpcReduction="20000"/>
          </a:bodyPr>
          <a:lstStyle/>
          <a:p>
            <a:pPr marL="0" indent="0">
              <a:buNone/>
            </a:pPr>
            <a:r>
              <a:rPr lang="de-DE" sz="6400" b="1" dirty="0" smtClean="0">
                <a:latin typeface="Times New Roman" panose="02020603050405020304" pitchFamily="18" charset="0"/>
                <a:cs typeface="Times New Roman" panose="02020603050405020304" pitchFamily="18" charset="0"/>
              </a:rPr>
              <a:t>Behaviorismus</a:t>
            </a:r>
          </a:p>
          <a:p>
            <a:pPr marL="0" indent="0">
              <a:buNone/>
            </a:pPr>
            <a:r>
              <a:rPr lang="de-DE" sz="6400" dirty="0" smtClean="0">
                <a:latin typeface="Times New Roman" panose="02020603050405020304" pitchFamily="18" charset="0"/>
                <a:cs typeface="Times New Roman" panose="02020603050405020304" pitchFamily="18" charset="0"/>
              </a:rPr>
              <a:t>Lernen als Bilden von Assoziationen</a:t>
            </a:r>
          </a:p>
          <a:p>
            <a:pPr marL="0" indent="0">
              <a:buNone/>
            </a:pPr>
            <a:r>
              <a:rPr lang="de-DE" sz="6400" dirty="0" smtClean="0">
                <a:latin typeface="Times New Roman" panose="02020603050405020304" pitchFamily="18" charset="0"/>
                <a:cs typeface="Times New Roman" panose="02020603050405020304" pitchFamily="18" charset="0"/>
              </a:rPr>
              <a:t>Lernen durch Imitation und Verstärkung</a:t>
            </a:r>
          </a:p>
          <a:p>
            <a:pPr marL="0" indent="0">
              <a:buNone/>
            </a:pPr>
            <a:r>
              <a:rPr lang="de-DE" sz="6400" dirty="0" smtClean="0">
                <a:latin typeface="Times New Roman" panose="02020603050405020304" pitchFamily="18" charset="0"/>
                <a:cs typeface="Times New Roman" panose="02020603050405020304" pitchFamily="18" charset="0"/>
              </a:rPr>
              <a:t>Passive Rolle des Lernenden (als „Black-Box“ angesehen)</a:t>
            </a:r>
          </a:p>
          <a:p>
            <a:pPr marL="0" indent="0">
              <a:buNone/>
            </a:pPr>
            <a:r>
              <a:rPr lang="de-DE" sz="6400" dirty="0">
                <a:latin typeface="Times New Roman" panose="02020603050405020304" pitchFamily="18" charset="0"/>
                <a:cs typeface="Times New Roman" panose="02020603050405020304" pitchFamily="18" charset="0"/>
              </a:rPr>
              <a:t>p</a:t>
            </a:r>
            <a:r>
              <a:rPr lang="de-DE" sz="6400" dirty="0" smtClean="0">
                <a:latin typeface="Times New Roman" panose="02020603050405020304" pitchFamily="18" charset="0"/>
                <a:cs typeface="Times New Roman" panose="02020603050405020304" pitchFamily="18" charset="0"/>
              </a:rPr>
              <a:t>ositive/negative Verstärkung</a:t>
            </a:r>
          </a:p>
          <a:p>
            <a:pPr marL="0" indent="0">
              <a:buNone/>
            </a:pPr>
            <a:r>
              <a:rPr lang="de-DE" sz="6400" dirty="0" smtClean="0">
                <a:latin typeface="Times New Roman" panose="02020603050405020304" pitchFamily="18" charset="0"/>
                <a:cs typeface="Times New Roman" panose="02020603050405020304" pitchFamily="18" charset="0"/>
              </a:rPr>
              <a:t>Übung bzw. Wiederholung des Lernstoffs</a:t>
            </a:r>
          </a:p>
          <a:p>
            <a:pPr marL="0" indent="0">
              <a:buNone/>
            </a:pPr>
            <a:endParaRPr lang="de-DE" sz="6400" dirty="0">
              <a:latin typeface="Times New Roman" panose="02020603050405020304" pitchFamily="18" charset="0"/>
              <a:cs typeface="Times New Roman" panose="02020603050405020304" pitchFamily="18" charset="0"/>
            </a:endParaRPr>
          </a:p>
          <a:p>
            <a:pPr marL="0" indent="0">
              <a:buNone/>
            </a:pPr>
            <a:r>
              <a:rPr lang="de-DE" sz="6400" u="sng" dirty="0" smtClean="0">
                <a:latin typeface="Times New Roman" panose="02020603050405020304" pitchFamily="18" charset="0"/>
                <a:cs typeface="Times New Roman" panose="02020603050405020304" pitchFamily="18" charset="0"/>
              </a:rPr>
              <a:t>Folgerungen für die didaktische Praxis</a:t>
            </a:r>
          </a:p>
          <a:p>
            <a:pPr marL="0" indent="0">
              <a:buNone/>
            </a:pPr>
            <a:r>
              <a:rPr lang="de-DE" sz="6400" dirty="0" smtClean="0">
                <a:latin typeface="Times New Roman" panose="02020603050405020304" pitchFamily="18" charset="0"/>
                <a:cs typeface="Times New Roman" panose="02020603050405020304" pitchFamily="18" charset="0"/>
              </a:rPr>
              <a:t>Entwicklung von didaktischen Modellen/Lehrplänen, bei denen Aufgaben wiederholt werden, bis sie richtig gelöst werden und Belohnung durch den Lehrenden berücksichtigt wird. Der </a:t>
            </a:r>
            <a:r>
              <a:rPr lang="de-DE" sz="6400" dirty="0">
                <a:latin typeface="Times New Roman" panose="02020603050405020304" pitchFamily="18" charset="0"/>
                <a:cs typeface="Times New Roman" panose="02020603050405020304" pitchFamily="18" charset="0"/>
              </a:rPr>
              <a:t>L</a:t>
            </a:r>
            <a:r>
              <a:rPr lang="de-DE" sz="6400" dirty="0" smtClean="0">
                <a:latin typeface="Times New Roman" panose="02020603050405020304" pitchFamily="18" charset="0"/>
                <a:cs typeface="Times New Roman" panose="02020603050405020304" pitchFamily="18" charset="0"/>
              </a:rPr>
              <a:t>ehrer übernimmt dabei die Rolle des Input-Gebers/des Vermittlers von Wissen</a:t>
            </a:r>
          </a:p>
          <a:p>
            <a:pPr marL="0" indent="0">
              <a:buNone/>
            </a:pPr>
            <a:r>
              <a:rPr lang="de-DE" sz="6400" dirty="0" smtClean="0">
                <a:latin typeface="Times New Roman" panose="02020603050405020304" pitchFamily="18" charset="0"/>
                <a:cs typeface="Times New Roman" panose="02020603050405020304" pitchFamily="18" charset="0"/>
              </a:rPr>
              <a:t>Programmierter Unterricht (</a:t>
            </a:r>
            <a:r>
              <a:rPr lang="de-DE" sz="6400" dirty="0">
                <a:latin typeface="Times New Roman" panose="02020603050405020304" pitchFamily="18" charset="0"/>
                <a:cs typeface="Times New Roman" panose="02020603050405020304" pitchFamily="18" charset="0"/>
              </a:rPr>
              <a:t>Skinner 1958):</a:t>
            </a:r>
            <a:endParaRPr lang="de-DE" sz="6400" dirty="0" smtClean="0">
              <a:latin typeface="Times New Roman" panose="02020603050405020304" pitchFamily="18" charset="0"/>
              <a:cs typeface="Times New Roman" panose="02020603050405020304" pitchFamily="18" charset="0"/>
            </a:endParaRPr>
          </a:p>
          <a:p>
            <a:pPr marL="0" indent="0">
              <a:buNone/>
            </a:pPr>
            <a:r>
              <a:rPr lang="de-DE" sz="6400" dirty="0" smtClean="0">
                <a:latin typeface="Times New Roman" panose="02020603050405020304" pitchFamily="18" charset="0"/>
                <a:cs typeface="Times New Roman" panose="02020603050405020304" pitchFamily="18" charset="0"/>
              </a:rPr>
              <a:t>Einige Regeln des Programmierten Unterrichts</a:t>
            </a:r>
          </a:p>
          <a:p>
            <a:pPr marL="514350" indent="-514350">
              <a:buAutoNum type="arabicPeriod"/>
            </a:pPr>
            <a:r>
              <a:rPr lang="de-DE" sz="6400" dirty="0" smtClean="0">
                <a:latin typeface="Times New Roman" panose="02020603050405020304" pitchFamily="18" charset="0"/>
                <a:cs typeface="Times New Roman" panose="02020603050405020304" pitchFamily="18" charset="0"/>
              </a:rPr>
              <a:t>Auf jede Antwort muss unmittelbar eine Rückmeldung folgen</a:t>
            </a:r>
          </a:p>
          <a:p>
            <a:pPr marL="514350" indent="-514350">
              <a:buAutoNum type="arabicPeriod"/>
            </a:pPr>
            <a:r>
              <a:rPr lang="de-DE" sz="6400" dirty="0" smtClean="0">
                <a:latin typeface="Times New Roman" panose="02020603050405020304" pitchFamily="18" charset="0"/>
                <a:cs typeface="Times New Roman" panose="02020603050405020304" pitchFamily="18" charset="0"/>
              </a:rPr>
              <a:t>Die Lernziele müssen klar und objektiv formuliert werden, damit gezielt Rückmeldungen und Belohnungen gegeben werden können (z.B. in Form von Fragen und Antworten)</a:t>
            </a:r>
          </a:p>
          <a:p>
            <a:pPr marL="514350" indent="-514350">
              <a:buAutoNum type="arabicPeriod"/>
            </a:pPr>
            <a:r>
              <a:rPr lang="de-DE" sz="6400" dirty="0" smtClean="0">
                <a:latin typeface="Times New Roman" panose="02020603050405020304" pitchFamily="18" charset="0"/>
                <a:cs typeface="Times New Roman" panose="02020603050405020304" pitchFamily="18" charset="0"/>
              </a:rPr>
              <a:t>Die Aufgaben sollen so gestellt werden, dass sie mit hoher Wahrscheinlichkeit richtig gelöst werden können</a:t>
            </a:r>
          </a:p>
          <a:p>
            <a:pPr marL="514350" indent="-514350">
              <a:buAutoNum type="arabicPeriod"/>
            </a:pPr>
            <a:r>
              <a:rPr lang="de-DE" sz="6400" dirty="0" smtClean="0">
                <a:latin typeface="Times New Roman" panose="02020603050405020304" pitchFamily="18" charset="0"/>
                <a:cs typeface="Times New Roman" panose="02020603050405020304" pitchFamily="18" charset="0"/>
              </a:rPr>
              <a:t>Mittels einer Reihe von Zusatzbelohnungen wird eine besonders ausdauernde und gute Bearbeitung der Aufgaben durch den Lernenden abgesichert </a:t>
            </a:r>
          </a:p>
          <a:p>
            <a:pPr marL="0" indent="0" algn="r">
              <a:buNone/>
            </a:pPr>
            <a:endParaRPr lang="de-DE" dirty="0" smtClean="0"/>
          </a:p>
          <a:p>
            <a:pPr marL="0" indent="0" algn="r">
              <a:buNone/>
            </a:pPr>
            <a:r>
              <a:rPr lang="de-DE" sz="4800" dirty="0" smtClean="0"/>
              <a:t>(Vgl. Staatsinstitut </a:t>
            </a:r>
            <a:r>
              <a:rPr lang="de-DE" sz="4800" dirty="0"/>
              <a:t>für Schulqualität und Bildungsforschung (</a:t>
            </a:r>
            <a:r>
              <a:rPr lang="de-DE" sz="4800" dirty="0" err="1"/>
              <a:t>Hg</a:t>
            </a:r>
            <a:r>
              <a:rPr lang="de-DE" sz="4800" dirty="0"/>
              <a:t>.) (2007</a:t>
            </a:r>
            <a:r>
              <a:rPr lang="de-DE" sz="4800" dirty="0" smtClean="0"/>
              <a:t>), 3-4)</a:t>
            </a:r>
          </a:p>
          <a:p>
            <a:pPr marL="0" indent="0">
              <a:buNone/>
            </a:pPr>
            <a:endParaRPr lang="de-DE" dirty="0" smtClean="0"/>
          </a:p>
          <a:p>
            <a:pPr marL="0" indent="0">
              <a:buNone/>
            </a:pPr>
            <a:endParaRPr lang="de-DE" dirty="0" smtClean="0"/>
          </a:p>
        </p:txBody>
      </p:sp>
    </p:spTree>
    <p:extLst>
      <p:ext uri="{BB962C8B-B14F-4D97-AF65-F5344CB8AC3E}">
        <p14:creationId xmlns:p14="http://schemas.microsoft.com/office/powerpoint/2010/main" val="1463511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99566" y="1161955"/>
            <a:ext cx="10515600" cy="5198503"/>
          </a:xfrm>
        </p:spPr>
        <p:txBody>
          <a:bodyPr>
            <a:normAutofit/>
          </a:bodyPr>
          <a:lstStyle/>
          <a:p>
            <a:pPr marL="0" indent="0">
              <a:buNone/>
            </a:pPr>
            <a:r>
              <a:rPr lang="de-DE" sz="1800" b="1" dirty="0" err="1" smtClean="0"/>
              <a:t>Kognitivismus</a:t>
            </a:r>
            <a:endParaRPr lang="de-DE" sz="1800" b="1" dirty="0" smtClean="0"/>
          </a:p>
          <a:p>
            <a:pPr marL="0" indent="0" algn="just">
              <a:buNone/>
            </a:pPr>
            <a:r>
              <a:rPr lang="de-DE" sz="1800" dirty="0" smtClean="0"/>
              <a:t>Lernen als Informationsverarbeitung</a:t>
            </a:r>
          </a:p>
          <a:p>
            <a:pPr marL="0" indent="0" algn="just">
              <a:buNone/>
            </a:pPr>
            <a:r>
              <a:rPr lang="de-DE" sz="1800" dirty="0" smtClean="0"/>
              <a:t>Aktive und selbständige Verarbeitung von Reizen</a:t>
            </a:r>
          </a:p>
          <a:p>
            <a:pPr marL="0" indent="0" algn="just">
              <a:buNone/>
            </a:pPr>
            <a:r>
              <a:rPr lang="de-DE" sz="1800" dirty="0" smtClean="0"/>
              <a:t>Lernen als Internalisierung, als Aufbau von mentalen Modellen</a:t>
            </a:r>
          </a:p>
          <a:p>
            <a:pPr marL="0" indent="0" algn="just">
              <a:buNone/>
            </a:pPr>
            <a:r>
              <a:rPr lang="de-DE" sz="1800" dirty="0" smtClean="0"/>
              <a:t>Lernprozesse der Assimilation und der Akkommodation als Austauschprozesse mit der Umwelt</a:t>
            </a:r>
          </a:p>
          <a:p>
            <a:pPr marL="0" indent="0" algn="just">
              <a:buNone/>
            </a:pPr>
            <a:endParaRPr lang="de-DE" sz="1800" dirty="0"/>
          </a:p>
          <a:p>
            <a:pPr marL="0" indent="0" algn="just">
              <a:buNone/>
            </a:pPr>
            <a:r>
              <a:rPr lang="de-DE" sz="1800" u="sng" dirty="0" smtClean="0"/>
              <a:t>Folgerungen für die didaktische Praxis</a:t>
            </a:r>
          </a:p>
          <a:p>
            <a:pPr marL="0" indent="0" algn="just">
              <a:buNone/>
            </a:pPr>
            <a:r>
              <a:rPr lang="de-DE" sz="1800" dirty="0" smtClean="0"/>
              <a:t>Entwicklung von didaktischen Modellen/Lehrplänen, </a:t>
            </a:r>
          </a:p>
          <a:p>
            <a:pPr algn="just">
              <a:buFontTx/>
              <a:buChar char="-"/>
            </a:pPr>
            <a:r>
              <a:rPr lang="de-DE" sz="1800" dirty="0" smtClean="0"/>
              <a:t>bei denen die Verknüpfung mit dem Vorwissen eine wichtige Rolle spielt </a:t>
            </a:r>
          </a:p>
          <a:p>
            <a:pPr algn="just">
              <a:buFontTx/>
              <a:buChar char="-"/>
            </a:pPr>
            <a:r>
              <a:rPr lang="de-DE" sz="1800" dirty="0" smtClean="0"/>
              <a:t>bei denen der Lerner seinen Lernprozess aktiv und individuell gestaltet </a:t>
            </a:r>
          </a:p>
          <a:p>
            <a:pPr algn="just">
              <a:buFontTx/>
              <a:buChar char="-"/>
            </a:pPr>
            <a:r>
              <a:rPr lang="de-DE" sz="1800" dirty="0" smtClean="0"/>
              <a:t>bei denen der Lehrer die Rolle des Tutors übernimmt</a:t>
            </a:r>
          </a:p>
          <a:p>
            <a:pPr algn="just">
              <a:buFontTx/>
              <a:buChar char="-"/>
            </a:pPr>
            <a:r>
              <a:rPr lang="de-DE" sz="1800" dirty="0"/>
              <a:t>b</a:t>
            </a:r>
            <a:r>
              <a:rPr lang="de-DE" sz="1800" dirty="0" smtClean="0"/>
              <a:t>ei denen der Lernende als Individuum gesehen wird, das äußere Reize aktiv und selbständig verarbeitet</a:t>
            </a:r>
          </a:p>
          <a:p>
            <a:pPr algn="just">
              <a:buFontTx/>
              <a:buChar char="-"/>
            </a:pPr>
            <a:r>
              <a:rPr lang="de-DE" sz="1800" dirty="0"/>
              <a:t>b</a:t>
            </a:r>
            <a:r>
              <a:rPr lang="de-DE" sz="1800" dirty="0" smtClean="0"/>
              <a:t>ei denen der Lernerfolg statt das richtige Lösen von Aufgaben im Vordergrund steht</a:t>
            </a:r>
          </a:p>
          <a:p>
            <a:pPr marL="0" indent="0" algn="r">
              <a:buNone/>
            </a:pPr>
            <a:r>
              <a:rPr lang="de-DE" sz="1600" dirty="0" smtClean="0"/>
              <a:t>(Vgl. ebd. 5/6)</a:t>
            </a:r>
            <a:endParaRPr lang="el-GR" sz="1600" dirty="0"/>
          </a:p>
        </p:txBody>
      </p:sp>
      <p:sp>
        <p:nvSpPr>
          <p:cNvPr id="4" name="Τίτλος 1"/>
          <p:cNvSpPr>
            <a:spLocks noGrp="1"/>
          </p:cNvSpPr>
          <p:nvPr>
            <p:ph type="title"/>
          </p:nvPr>
        </p:nvSpPr>
        <p:spPr>
          <a:xfrm>
            <a:off x="838200" y="176867"/>
            <a:ext cx="10515600" cy="872004"/>
          </a:xfrm>
        </p:spPr>
        <p:txBody>
          <a:bodyPr>
            <a:normAutofit fontScale="90000"/>
          </a:bodyPr>
          <a:lstStyle/>
          <a:p>
            <a:pPr algn="ctr"/>
            <a:r>
              <a:rPr lang="de-DE" sz="3200" dirty="0" smtClean="0"/>
              <a:t>Spracherwerbstheorien: </a:t>
            </a:r>
            <a:br>
              <a:rPr lang="de-DE" sz="3200" dirty="0" smtClean="0"/>
            </a:br>
            <a:r>
              <a:rPr lang="de-DE" sz="3200" dirty="0" smtClean="0"/>
              <a:t>Folgerungen für Didaktik und Methodik</a:t>
            </a:r>
            <a:endParaRPr lang="el-GR" sz="3200" dirty="0"/>
          </a:p>
        </p:txBody>
      </p:sp>
    </p:spTree>
    <p:extLst>
      <p:ext uri="{BB962C8B-B14F-4D97-AF65-F5344CB8AC3E}">
        <p14:creationId xmlns:p14="http://schemas.microsoft.com/office/powerpoint/2010/main" val="334582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304365"/>
            <a:ext cx="10515600" cy="4872598"/>
          </a:xfrm>
        </p:spPr>
        <p:txBody>
          <a:bodyPr>
            <a:normAutofit fontScale="77500" lnSpcReduction="20000"/>
          </a:bodyPr>
          <a:lstStyle/>
          <a:p>
            <a:pPr marL="0" indent="0">
              <a:buNone/>
            </a:pPr>
            <a:r>
              <a:rPr lang="de-DE" b="1" dirty="0" smtClean="0"/>
              <a:t>Konstruktivismus</a:t>
            </a:r>
          </a:p>
          <a:p>
            <a:pPr marL="0" indent="0">
              <a:buNone/>
            </a:pPr>
            <a:r>
              <a:rPr lang="de-DE" dirty="0" smtClean="0"/>
              <a:t>Lernen als individueller Konstruktionsprozess</a:t>
            </a:r>
          </a:p>
          <a:p>
            <a:pPr marL="0" indent="0">
              <a:buNone/>
            </a:pPr>
            <a:r>
              <a:rPr lang="de-DE" dirty="0" smtClean="0"/>
              <a:t>Lehrer als Moderator</a:t>
            </a:r>
          </a:p>
          <a:p>
            <a:pPr marL="0" indent="0">
              <a:buNone/>
            </a:pPr>
            <a:endParaRPr lang="de-DE" dirty="0"/>
          </a:p>
          <a:p>
            <a:pPr marL="0" indent="0">
              <a:buNone/>
            </a:pPr>
            <a:r>
              <a:rPr lang="de-DE" u="sng" dirty="0" smtClean="0"/>
              <a:t>Folgerungen für die didaktische Praxis</a:t>
            </a:r>
          </a:p>
          <a:p>
            <a:pPr marL="0" indent="0">
              <a:buNone/>
            </a:pPr>
            <a:r>
              <a:rPr lang="de-DE" dirty="0" smtClean="0"/>
              <a:t>Entwicklung von didaktischen Modellen/Lehrplänen, </a:t>
            </a:r>
          </a:p>
          <a:p>
            <a:pPr>
              <a:buFontTx/>
              <a:buChar char="-"/>
            </a:pPr>
            <a:r>
              <a:rPr lang="de-DE" dirty="0" smtClean="0"/>
              <a:t>bei denen wichtige Aspekte der konstruktivistischen Didaktik berücksichtigt werden (kreatives Lernen, emotionales Lernen, soziales Lernen, situiertes Lernen, individuelles Lernen, konstruktives Lernen, </a:t>
            </a:r>
            <a:r>
              <a:rPr lang="de-DE" dirty="0" err="1" smtClean="0"/>
              <a:t>rekonstruktives</a:t>
            </a:r>
            <a:r>
              <a:rPr lang="de-DE" dirty="0" smtClean="0"/>
              <a:t> Lernen, dekonstruktives Lernen)</a:t>
            </a:r>
          </a:p>
          <a:p>
            <a:pPr>
              <a:buFontTx/>
              <a:buChar char="-"/>
            </a:pPr>
            <a:r>
              <a:rPr lang="de-DE" dirty="0"/>
              <a:t>b</a:t>
            </a:r>
            <a:r>
              <a:rPr lang="de-DE" dirty="0" smtClean="0"/>
              <a:t>ei denen der Lehrende die Rolle des Moderators übernimmt</a:t>
            </a:r>
          </a:p>
          <a:p>
            <a:pPr>
              <a:buFontTx/>
              <a:buChar char="-"/>
            </a:pPr>
            <a:r>
              <a:rPr lang="de-DE" dirty="0"/>
              <a:t>b</a:t>
            </a:r>
            <a:r>
              <a:rPr lang="de-DE" dirty="0" smtClean="0"/>
              <a:t>ei denen das autonome und lebenslange Lernen berücksichtigt wird</a:t>
            </a:r>
          </a:p>
          <a:p>
            <a:pPr>
              <a:buFontTx/>
              <a:buChar char="-"/>
            </a:pPr>
            <a:r>
              <a:rPr lang="de-DE" dirty="0"/>
              <a:t>b</a:t>
            </a:r>
            <a:r>
              <a:rPr lang="de-DE" dirty="0" smtClean="0"/>
              <a:t>ei denen </a:t>
            </a:r>
            <a:r>
              <a:rPr lang="de-DE" dirty="0"/>
              <a:t>A</a:t>
            </a:r>
            <a:r>
              <a:rPr lang="de-DE" dirty="0" smtClean="0"/>
              <a:t>spekte wie Selbsteinschätzung und Reflexion von Lernfortschritten eine wichtige Rolle spielen</a:t>
            </a:r>
          </a:p>
          <a:p>
            <a:pPr marL="0" indent="0" algn="r">
              <a:buNone/>
            </a:pPr>
            <a:r>
              <a:rPr lang="de-DE" sz="2100" dirty="0"/>
              <a:t>(</a:t>
            </a:r>
            <a:r>
              <a:rPr lang="de-DE" sz="2100" dirty="0" smtClean="0"/>
              <a:t>Vgl. ebd.7/8)</a:t>
            </a:r>
            <a:endParaRPr lang="el-GR" sz="2100" dirty="0"/>
          </a:p>
        </p:txBody>
      </p:sp>
      <p:sp>
        <p:nvSpPr>
          <p:cNvPr id="4" name="Τίτλος 1"/>
          <p:cNvSpPr>
            <a:spLocks noGrp="1"/>
          </p:cNvSpPr>
          <p:nvPr>
            <p:ph type="title"/>
          </p:nvPr>
        </p:nvSpPr>
        <p:spPr>
          <a:xfrm>
            <a:off x="838200" y="365126"/>
            <a:ext cx="10515600" cy="643404"/>
          </a:xfrm>
        </p:spPr>
        <p:txBody>
          <a:bodyPr>
            <a:normAutofit fontScale="90000"/>
          </a:bodyPr>
          <a:lstStyle/>
          <a:p>
            <a:pPr algn="ctr"/>
            <a:r>
              <a:rPr lang="de-DE" sz="3200" dirty="0" smtClean="0"/>
              <a:t>Spracherwerbstheorien: </a:t>
            </a:r>
            <a:br>
              <a:rPr lang="de-DE" sz="3200" dirty="0" smtClean="0"/>
            </a:br>
            <a:r>
              <a:rPr lang="de-DE" sz="3200" dirty="0" smtClean="0"/>
              <a:t>Folgerungen für Didaktik und Methodik</a:t>
            </a:r>
            <a:endParaRPr lang="el-GR" sz="3200" dirty="0"/>
          </a:p>
        </p:txBody>
      </p:sp>
    </p:spTree>
    <p:extLst>
      <p:ext uri="{BB962C8B-B14F-4D97-AF65-F5344CB8AC3E}">
        <p14:creationId xmlns:p14="http://schemas.microsoft.com/office/powerpoint/2010/main" val="253732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03760"/>
            <a:ext cx="10515600" cy="872005"/>
          </a:xfrm>
        </p:spPr>
        <p:txBody>
          <a:bodyPr>
            <a:normAutofit/>
          </a:bodyPr>
          <a:lstStyle/>
          <a:p>
            <a:r>
              <a:rPr lang="de-DE" sz="2800" dirty="0" smtClean="0"/>
              <a:t>Konstruktivismus und Unterrichtspraxis</a:t>
            </a:r>
            <a:endParaRPr lang="el-GR" sz="2800" dirty="0"/>
          </a:p>
        </p:txBody>
      </p:sp>
      <p:sp>
        <p:nvSpPr>
          <p:cNvPr id="3" name="Θέση περιεχομένου 2"/>
          <p:cNvSpPr>
            <a:spLocks noGrp="1"/>
          </p:cNvSpPr>
          <p:nvPr>
            <p:ph idx="1"/>
          </p:nvPr>
        </p:nvSpPr>
        <p:spPr>
          <a:xfrm>
            <a:off x="838200" y="1264024"/>
            <a:ext cx="10515600" cy="5419163"/>
          </a:xfrm>
        </p:spPr>
        <p:txBody>
          <a:bodyPr>
            <a:normAutofit fontScale="70000" lnSpcReduction="20000"/>
          </a:bodyPr>
          <a:lstStyle/>
          <a:p>
            <a:pPr marL="0" indent="0">
              <a:buNone/>
            </a:pPr>
            <a:r>
              <a:rPr lang="de-DE" u="sng" dirty="0" smtClean="0"/>
              <a:t>Europäisches Sprachenportfolio</a:t>
            </a:r>
          </a:p>
          <a:p>
            <a:r>
              <a:rPr lang="en-US" dirty="0"/>
              <a:t>“Portfolios are a means of bringing learning and assessment into positive interaction with each other: assessment of learning can also be assessment for learning” </a:t>
            </a:r>
          </a:p>
          <a:p>
            <a:pPr marL="0" indent="0" algn="r">
              <a:buNone/>
            </a:pPr>
            <a:r>
              <a:rPr lang="en-US" dirty="0"/>
              <a:t>(Little 2009: 4).</a:t>
            </a:r>
            <a:endParaRPr lang="de-DE" dirty="0"/>
          </a:p>
          <a:p>
            <a:pPr marL="0" indent="0">
              <a:buNone/>
            </a:pPr>
            <a:endParaRPr lang="de-DE" dirty="0" smtClean="0"/>
          </a:p>
          <a:p>
            <a:pPr algn="just"/>
            <a:r>
              <a:rPr lang="de-DE" dirty="0" smtClean="0"/>
              <a:t>Mit </a:t>
            </a:r>
            <a:r>
              <a:rPr lang="de-DE" dirty="0"/>
              <a:t>Hilfe des europäischen Sprachenportfolios </a:t>
            </a:r>
            <a:r>
              <a:rPr lang="de-DE" b="1" dirty="0"/>
              <a:t>konstruieren</a:t>
            </a:r>
            <a:r>
              <a:rPr lang="de-DE" dirty="0"/>
              <a:t> die Lernenden ihr eigenes </a:t>
            </a:r>
            <a:r>
              <a:rPr lang="de-DE" b="1" dirty="0"/>
              <a:t>Lernprofil</a:t>
            </a:r>
            <a:r>
              <a:rPr lang="de-DE" dirty="0"/>
              <a:t>, indem sie feststellen, ob sie ihre </a:t>
            </a:r>
            <a:r>
              <a:rPr lang="de-DE" b="1" dirty="0"/>
              <a:t>Lernziele erreicht </a:t>
            </a:r>
            <a:r>
              <a:rPr lang="de-DE" dirty="0"/>
              <a:t>haben und wie sie mögliche </a:t>
            </a:r>
            <a:r>
              <a:rPr lang="de-DE" b="1" dirty="0"/>
              <a:t>Lernschwierigkeiten</a:t>
            </a:r>
            <a:r>
              <a:rPr lang="de-DE" dirty="0"/>
              <a:t> </a:t>
            </a:r>
            <a:r>
              <a:rPr lang="de-DE" b="1" dirty="0"/>
              <a:t>überwunden</a:t>
            </a:r>
            <a:r>
              <a:rPr lang="de-DE" dirty="0"/>
              <a:t> haben und indem sie </a:t>
            </a:r>
            <a:r>
              <a:rPr lang="de-DE" b="1" dirty="0"/>
              <a:t>weitere Lernziele </a:t>
            </a:r>
            <a:r>
              <a:rPr lang="de-DE" dirty="0"/>
              <a:t>setzen und ihren </a:t>
            </a:r>
            <a:r>
              <a:rPr lang="de-DE" b="1" dirty="0"/>
              <a:t>Lernvorgang planen</a:t>
            </a:r>
            <a:r>
              <a:rPr lang="de-DE" dirty="0"/>
              <a:t>. Auch übernehmen die Lehrenden mit dem europäischen Sprachenportfolio die Rolle des </a:t>
            </a:r>
            <a:r>
              <a:rPr lang="de-DE" b="1" dirty="0"/>
              <a:t>Moderators</a:t>
            </a:r>
            <a:r>
              <a:rPr lang="de-DE" dirty="0"/>
              <a:t> und stellen zusammen mit den Lernenden fest, welche die </a:t>
            </a:r>
            <a:r>
              <a:rPr lang="de-DE" b="1" dirty="0"/>
              <a:t>Bedürfnisse</a:t>
            </a:r>
            <a:r>
              <a:rPr lang="de-DE" dirty="0"/>
              <a:t> und </a:t>
            </a:r>
            <a:r>
              <a:rPr lang="de-DE" b="1" dirty="0"/>
              <a:t>Motivationen</a:t>
            </a:r>
            <a:r>
              <a:rPr lang="de-DE" dirty="0"/>
              <a:t> der Lernenden sind, welche ihre Lernschwierigkeiten sind, so dass sie den Unterrichtsstoff entsprechend anpassen können und mit welchen </a:t>
            </a:r>
            <a:r>
              <a:rPr lang="de-DE" b="1" dirty="0"/>
              <a:t>Medien und Wegen </a:t>
            </a:r>
            <a:r>
              <a:rPr lang="de-DE" dirty="0"/>
              <a:t>die Lernenden am besten lernen, so dass die Lehrenden den Unterricht entsprechend gestalten. </a:t>
            </a:r>
            <a:endParaRPr lang="de-DE" dirty="0" smtClean="0"/>
          </a:p>
          <a:p>
            <a:pPr algn="just"/>
            <a:r>
              <a:rPr lang="de-DE" dirty="0"/>
              <a:t>früher Umgang mit dem Portfolio : Vorbereitung der Schüler und Schülerinnen auf eine wachsende Autonomie und auf selbstverantwortetes </a:t>
            </a:r>
            <a:r>
              <a:rPr lang="de-DE" dirty="0" smtClean="0"/>
              <a:t>Lernen</a:t>
            </a:r>
          </a:p>
          <a:p>
            <a:r>
              <a:rPr lang="de-DE" dirty="0"/>
              <a:t>Selbstbeurteilungsinstrumente </a:t>
            </a:r>
          </a:p>
          <a:p>
            <a:pPr>
              <a:buFontTx/>
              <a:buChar char="-"/>
            </a:pPr>
            <a:r>
              <a:rPr lang="de-DE" dirty="0"/>
              <a:t>eigene Kenntnisse und Fertigkeiten selbst einschätzen</a:t>
            </a:r>
          </a:p>
          <a:p>
            <a:pPr>
              <a:buFontTx/>
              <a:buChar char="-"/>
            </a:pPr>
            <a:r>
              <a:rPr lang="de-DE" dirty="0"/>
              <a:t>verschiedene Zeugnisse der Fremdbeurteilung sammeln und dokumentieren. </a:t>
            </a:r>
          </a:p>
          <a:p>
            <a:pPr marL="0" indent="0">
              <a:buNone/>
            </a:pPr>
            <a:endParaRPr lang="de-DE" dirty="0"/>
          </a:p>
          <a:p>
            <a:pPr algn="just"/>
            <a:endParaRPr lang="de-DE" dirty="0"/>
          </a:p>
          <a:p>
            <a:pPr algn="just"/>
            <a:endParaRPr lang="el-GR" dirty="0"/>
          </a:p>
        </p:txBody>
      </p:sp>
    </p:spTree>
    <p:extLst>
      <p:ext uri="{BB962C8B-B14F-4D97-AF65-F5344CB8AC3E}">
        <p14:creationId xmlns:p14="http://schemas.microsoft.com/office/powerpoint/2010/main" val="288753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374465"/>
          </a:xfrm>
        </p:spPr>
        <p:txBody>
          <a:bodyPr>
            <a:normAutofit fontScale="90000"/>
          </a:bodyPr>
          <a:lstStyle/>
          <a:p>
            <a:pPr algn="ctr"/>
            <a:r>
              <a:rPr lang="de-DE" sz="3600" dirty="0"/>
              <a:t>Konstruktivismus und </a:t>
            </a:r>
            <a:r>
              <a:rPr lang="de-DE" sz="3600" dirty="0" smtClean="0"/>
              <a:t>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847168"/>
            <a:ext cx="10968318" cy="5593974"/>
          </a:xfrm>
        </p:spPr>
        <p:txBody>
          <a:bodyPr>
            <a:normAutofit/>
          </a:bodyPr>
          <a:lstStyle/>
          <a:p>
            <a:pPr marL="0" indent="0">
              <a:buNone/>
            </a:pPr>
            <a:r>
              <a:rPr lang="de-DE" dirty="0">
                <a:latin typeface="Times New Roman" panose="02020603050405020304" pitchFamily="18" charset="0"/>
                <a:cs typeface="Times New Roman" panose="02020603050405020304" pitchFamily="18" charset="0"/>
              </a:rPr>
              <a:t>Förderung der </a:t>
            </a:r>
            <a:r>
              <a:rPr lang="de-DE" dirty="0" err="1">
                <a:latin typeface="Times New Roman" panose="02020603050405020304" pitchFamily="18" charset="0"/>
                <a:cs typeface="Times New Roman" panose="02020603050405020304" pitchFamily="18" charset="0"/>
              </a:rPr>
              <a:t>Lernerautonomie</a:t>
            </a:r>
            <a:endParaRPr lang="el-GR" dirty="0">
              <a:latin typeface="Times New Roman" panose="02020603050405020304" pitchFamily="18" charset="0"/>
              <a:cs typeface="Times New Roman" panose="02020603050405020304" pitchFamily="18" charset="0"/>
            </a:endParaRPr>
          </a:p>
          <a:p>
            <a:pPr marL="0" indent="0">
              <a:buNone/>
            </a:pPr>
            <a:endParaRPr lang="el-GR" dirty="0" smtClean="0"/>
          </a:p>
          <a:p>
            <a:pPr marL="0" indent="0">
              <a:buNone/>
            </a:pPr>
            <a:r>
              <a:rPr lang="de-DE" sz="2000" dirty="0" smtClean="0">
                <a:latin typeface="Times New Roman" panose="02020603050405020304" pitchFamily="18" charset="0"/>
                <a:cs typeface="Times New Roman" panose="02020603050405020304" pitchFamily="18" charset="0"/>
              </a:rPr>
              <a:t>Holec 1981</a:t>
            </a:r>
          </a:p>
          <a:p>
            <a:pPr marL="0" indent="0">
              <a:buNone/>
            </a:pPr>
            <a:r>
              <a:rPr lang="de-DE" sz="2000" dirty="0" smtClean="0">
                <a:latin typeface="Times New Roman" panose="02020603050405020304" pitchFamily="18" charset="0"/>
                <a:cs typeface="Times New Roman" panose="02020603050405020304" pitchFamily="18" charset="0"/>
              </a:rPr>
              <a:t>selbständiger Lerner                                 kann sein Lernen eigenverantwortlich gestalten</a:t>
            </a:r>
            <a:endParaRPr lang="de-DE" sz="2000" dirty="0">
              <a:latin typeface="Times New Roman" panose="02020603050405020304" pitchFamily="18" charset="0"/>
              <a:cs typeface="Times New Roman" panose="02020603050405020304" pitchFamily="18" charset="0"/>
            </a:endParaRPr>
          </a:p>
          <a:p>
            <a:pPr marL="0" indent="0">
              <a:buNone/>
            </a:pPr>
            <a:r>
              <a:rPr lang="de-DE" sz="2000" dirty="0" smtClean="0">
                <a:latin typeface="Times New Roman" panose="02020603050405020304" pitchFamily="18" charset="0"/>
                <a:cs typeface="Times New Roman" panose="02020603050405020304" pitchFamily="18" charset="0"/>
              </a:rPr>
              <a:t>                                                                  kann </a:t>
            </a:r>
            <a:r>
              <a:rPr lang="de-DE" sz="2000" b="1" dirty="0" smtClean="0">
                <a:latin typeface="Times New Roman" panose="02020603050405020304" pitchFamily="18" charset="0"/>
                <a:cs typeface="Times New Roman" panose="02020603050405020304" pitchFamily="18" charset="0"/>
              </a:rPr>
              <a:t>Entscheidungen</a:t>
            </a:r>
            <a:r>
              <a:rPr lang="de-DE" sz="2000" dirty="0" smtClean="0">
                <a:latin typeface="Times New Roman" panose="02020603050405020304" pitchFamily="18" charset="0"/>
                <a:cs typeface="Times New Roman" panose="02020603050405020304" pitchFamily="18" charset="0"/>
              </a:rPr>
              <a:t> im Hinblick auf sein Lernen übernehmen</a:t>
            </a: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3186953" y="2433919"/>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186953" y="2474260"/>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extLst/>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Τίτλος 1"/>
          <p:cNvSpPr txBox="1">
            <a:spLocks/>
          </p:cNvSpPr>
          <p:nvPr/>
        </p:nvSpPr>
        <p:spPr>
          <a:xfrm>
            <a:off x="8552328" y="6454588"/>
            <a:ext cx="3034553" cy="24653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smtClean="0">
                <a:latin typeface="Times New Roman" panose="02020603050405020304" pitchFamily="18" charset="0"/>
                <a:cs typeface="Times New Roman" panose="02020603050405020304" pitchFamily="18" charset="0"/>
              </a:rPr>
              <a:t>(W</a:t>
            </a:r>
            <a:r>
              <a:rPr lang="de-DE" sz="3600" dirty="0" err="1" smtClean="0">
                <a:latin typeface="Times New Roman" panose="02020603050405020304" pitchFamily="18" charset="0"/>
                <a:cs typeface="Times New Roman" panose="02020603050405020304" pitchFamily="18" charset="0"/>
              </a:rPr>
              <a:t>olff</a:t>
            </a:r>
            <a:r>
              <a:rPr lang="de-DE" sz="3600" dirty="0" smtClean="0">
                <a:latin typeface="Times New Roman" panose="02020603050405020304" pitchFamily="18" charset="0"/>
                <a:cs typeface="Times New Roman" panose="02020603050405020304" pitchFamily="18" charset="0"/>
              </a:rPr>
              <a:t> 2007: 321)</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536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3200" dirty="0" err="1" smtClean="0"/>
              <a:t>Lernerautonomie</a:t>
            </a:r>
            <a:r>
              <a:rPr lang="de-DE" sz="3200" dirty="0" smtClean="0"/>
              <a:t> im konstruktivistisch orientierten Fremdsprachenunterricht</a:t>
            </a:r>
            <a:endParaRPr lang="el-GR" sz="3200" dirty="0"/>
          </a:p>
        </p:txBody>
      </p:sp>
      <p:sp>
        <p:nvSpPr>
          <p:cNvPr id="3" name="Θέση περιεχομένου 2"/>
          <p:cNvSpPr>
            <a:spLocks noGrp="1"/>
          </p:cNvSpPr>
          <p:nvPr>
            <p:ph idx="1"/>
          </p:nvPr>
        </p:nvSpPr>
        <p:spPr>
          <a:xfrm>
            <a:off x="838200" y="1371600"/>
            <a:ext cx="10515600" cy="4805363"/>
          </a:xfrm>
        </p:spPr>
        <p:txBody>
          <a:bodyPr>
            <a:normAutofit/>
          </a:bodyPr>
          <a:lstStyle/>
          <a:p>
            <a:pPr marL="0" indent="0">
              <a:buNone/>
            </a:pPr>
            <a:r>
              <a:rPr lang="en-US" dirty="0" err="1" smtClean="0"/>
              <a:t>Entwicklung</a:t>
            </a:r>
            <a:r>
              <a:rPr lang="en-US" dirty="0" smtClean="0"/>
              <a:t> </a:t>
            </a:r>
            <a:r>
              <a:rPr lang="en-US" dirty="0" err="1" smtClean="0"/>
              <a:t>bzw</a:t>
            </a:r>
            <a:r>
              <a:rPr lang="en-US" dirty="0" smtClean="0"/>
              <a:t>. F</a:t>
            </a:r>
            <a:r>
              <a:rPr lang="de-DE" dirty="0" err="1" smtClean="0"/>
              <a:t>örderung</a:t>
            </a:r>
            <a:r>
              <a:rPr lang="de-DE" dirty="0" smtClean="0"/>
              <a:t> der </a:t>
            </a:r>
            <a:r>
              <a:rPr lang="de-DE" dirty="0" err="1" smtClean="0"/>
              <a:t>Lernerautonomie</a:t>
            </a:r>
            <a:r>
              <a:rPr lang="de-DE" dirty="0" smtClean="0"/>
              <a:t>: wichtiges Lernziel im konstruktivistisch orientierten Fremdsprachenunterricht</a:t>
            </a:r>
          </a:p>
          <a:p>
            <a:r>
              <a:rPr lang="de-DE" dirty="0" smtClean="0"/>
              <a:t>Lehrerrolle: Moderator</a:t>
            </a:r>
          </a:p>
          <a:p>
            <a:r>
              <a:rPr lang="de-DE" dirty="0"/>
              <a:t>Rollen der Lehrenden und Lernenden: Beobachter, Teilnehmer, </a:t>
            </a:r>
            <a:r>
              <a:rPr lang="de-DE" dirty="0" smtClean="0"/>
              <a:t>Akteure</a:t>
            </a:r>
          </a:p>
          <a:p>
            <a:r>
              <a:rPr lang="de-DE" dirty="0" smtClean="0"/>
              <a:t>Kooperation zwischen Lehrer und Schüler</a:t>
            </a:r>
          </a:p>
          <a:p>
            <a:r>
              <a:rPr lang="de-DE" dirty="0" smtClean="0"/>
              <a:t>Konstruktives</a:t>
            </a:r>
            <a:r>
              <a:rPr lang="de-DE" dirty="0"/>
              <a:t>, </a:t>
            </a:r>
            <a:r>
              <a:rPr lang="de-DE" dirty="0" err="1"/>
              <a:t>rekonstruktives</a:t>
            </a:r>
            <a:r>
              <a:rPr lang="de-DE" dirty="0"/>
              <a:t>, dekonstruktives </a:t>
            </a:r>
            <a:r>
              <a:rPr lang="de-DE" dirty="0" smtClean="0"/>
              <a:t>Lernen</a:t>
            </a:r>
          </a:p>
          <a:p>
            <a:r>
              <a:rPr lang="de-DE" dirty="0" smtClean="0"/>
              <a:t>Kreatives, soziales, situiertes, emotionales, individuelles </a:t>
            </a:r>
            <a:r>
              <a:rPr lang="de-DE" dirty="0"/>
              <a:t>Lernen</a:t>
            </a:r>
          </a:p>
          <a:p>
            <a:r>
              <a:rPr lang="de-DE" dirty="0"/>
              <a:t>Förderung des lebenslangen Lernens</a:t>
            </a:r>
          </a:p>
          <a:p>
            <a:endParaRPr lang="de-DE" dirty="0" smtClean="0"/>
          </a:p>
          <a:p>
            <a:endParaRPr lang="el-GR" dirty="0"/>
          </a:p>
          <a:p>
            <a:pPr marL="0" indent="0">
              <a:buNone/>
            </a:pPr>
            <a:endParaRPr lang="de-DE" dirty="0"/>
          </a:p>
          <a:p>
            <a:endParaRPr lang="el-GR" dirty="0"/>
          </a:p>
        </p:txBody>
      </p:sp>
      <p:sp>
        <p:nvSpPr>
          <p:cNvPr id="4" name="Τίτλος 1"/>
          <p:cNvSpPr txBox="1">
            <a:spLocks/>
          </p:cNvSpPr>
          <p:nvPr/>
        </p:nvSpPr>
        <p:spPr>
          <a:xfrm>
            <a:off x="4437529" y="6225988"/>
            <a:ext cx="7153835" cy="456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smtClean="0">
                <a:latin typeface="Times New Roman" panose="02020603050405020304" pitchFamily="18" charset="0"/>
                <a:cs typeface="Times New Roman" panose="02020603050405020304" pitchFamily="18" charset="0"/>
              </a:rPr>
              <a:t>(</a:t>
            </a:r>
            <a:r>
              <a:rPr lang="de-DE" sz="1800" dirty="0" smtClean="0">
                <a:latin typeface="Times New Roman" panose="02020603050405020304" pitchFamily="18" charset="0"/>
                <a:cs typeface="Times New Roman" panose="02020603050405020304" pitchFamily="18" charset="0"/>
              </a:rPr>
              <a:t>s. Reich 2008, Reich 2004, Möller 2001, </a:t>
            </a:r>
            <a:r>
              <a:rPr lang="en-US" sz="1800" dirty="0" err="1">
                <a:latin typeface="Times New Roman" panose="02020603050405020304" pitchFamily="18" charset="0"/>
                <a:cs typeface="Times New Roman" panose="02020603050405020304" pitchFamily="18" charset="0"/>
              </a:rPr>
              <a:t>Neubert</a:t>
            </a:r>
            <a:r>
              <a:rPr lang="en-US" sz="1800" dirty="0">
                <a:latin typeface="Times New Roman" panose="02020603050405020304" pitchFamily="18" charset="0"/>
                <a:cs typeface="Times New Roman" panose="02020603050405020304" pitchFamily="18" charset="0"/>
              </a:rPr>
              <a:t>/Reich/</a:t>
            </a:r>
            <a:r>
              <a:rPr lang="en-US" sz="1800" dirty="0" err="1">
                <a:latin typeface="Times New Roman" panose="02020603050405020304" pitchFamily="18" charset="0"/>
                <a:cs typeface="Times New Roman" panose="02020603050405020304" pitchFamily="18" charset="0"/>
              </a:rPr>
              <a:t>Voß</a:t>
            </a:r>
            <a:r>
              <a:rPr lang="en-US" sz="1800" dirty="0">
                <a:latin typeface="Times New Roman" panose="02020603050405020304" pitchFamily="18" charset="0"/>
                <a:cs typeface="Times New Roman" panose="02020603050405020304" pitchFamily="18" charset="0"/>
              </a:rPr>
              <a:t> 2001 </a:t>
            </a:r>
            <a:r>
              <a:rPr lang="de-DE" sz="1800" dirty="0" smtClean="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27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838200" y="416859"/>
            <a:ext cx="10515600" cy="5760104"/>
          </a:xfrm>
        </p:spPr>
        <p:txBody>
          <a:bodyPr>
            <a:normAutofit/>
          </a:bodyPr>
          <a:lstStyle/>
          <a:p>
            <a:r>
              <a:rPr lang="en-US" dirty="0" err="1" smtClean="0">
                <a:latin typeface="Times New Roman" panose="02020603050405020304" pitchFamily="18" charset="0"/>
                <a:cs typeface="Times New Roman" panose="02020603050405020304" pitchFamily="18" charset="0"/>
              </a:rPr>
              <a:t>Autonome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Lernende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entscheiden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selbst</a:t>
            </a:r>
            <a:r>
              <a:rPr lang="de-DE" dirty="0" smtClean="0">
                <a:latin typeface="Times New Roman" panose="02020603050405020304" pitchFamily="18" charset="0"/>
                <a:cs typeface="Times New Roman" panose="02020603050405020304" pitchFamily="18" charset="0"/>
              </a:rPr>
              <a:t>:</a:t>
            </a:r>
          </a:p>
          <a:p>
            <a:pPr marL="0" indent="0">
              <a:buNone/>
            </a:pPr>
            <a:endParaRPr lang="de-DE" sz="1800" dirty="0" smtClean="0">
              <a:latin typeface="Times New Roman" panose="02020603050405020304" pitchFamily="18" charset="0"/>
              <a:cs typeface="Times New Roman" panose="02020603050405020304" pitchFamily="18" charset="0"/>
            </a:endParaRPr>
          </a:p>
          <a:p>
            <a:pPr>
              <a:buFontTx/>
              <a:buChar char="-"/>
            </a:pPr>
            <a:r>
              <a:rPr lang="de-DE" dirty="0">
                <a:latin typeface="Times New Roman" panose="02020603050405020304" pitchFamily="18" charset="0"/>
                <a:cs typeface="Times New Roman" panose="02020603050405020304" pitchFamily="18" charset="0"/>
              </a:rPr>
              <a:t>d</a:t>
            </a:r>
            <a:r>
              <a:rPr lang="de-DE" dirty="0" smtClean="0">
                <a:latin typeface="Times New Roman" panose="02020603050405020304" pitchFamily="18" charset="0"/>
                <a:cs typeface="Times New Roman" panose="02020603050405020304" pitchFamily="18" charset="0"/>
              </a:rPr>
              <a:t>ass sie lernen wollen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ie sie beim Lernen vorgehen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elche Materialien und welche Hilfsmittel sie zum Lernen verwenden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elche Lernstrategien sie einsetzen</a:t>
            </a:r>
          </a:p>
          <a:p>
            <a:pPr>
              <a:buFontTx/>
              <a:buChar char="-"/>
            </a:pPr>
            <a:r>
              <a:rPr lang="de-DE" dirty="0">
                <a:latin typeface="Times New Roman" panose="02020603050405020304" pitchFamily="18" charset="0"/>
                <a:cs typeface="Times New Roman" panose="02020603050405020304" pitchFamily="18" charset="0"/>
              </a:rPr>
              <a:t>o</a:t>
            </a:r>
            <a:r>
              <a:rPr lang="de-DE" dirty="0" smtClean="0">
                <a:latin typeface="Times New Roman" panose="02020603050405020304" pitchFamily="18" charset="0"/>
                <a:cs typeface="Times New Roman" panose="02020603050405020304" pitchFamily="18" charset="0"/>
              </a:rPr>
              <a:t>b sie allein oder mit anderen lernen</a:t>
            </a:r>
          </a:p>
          <a:p>
            <a:pPr>
              <a:buFontTx/>
              <a:buChar char="-"/>
            </a:pPr>
            <a:r>
              <a:rPr lang="de-DE" dirty="0">
                <a:latin typeface="Times New Roman" panose="02020603050405020304" pitchFamily="18" charset="0"/>
                <a:cs typeface="Times New Roman" panose="02020603050405020304" pitchFamily="18" charset="0"/>
              </a:rPr>
              <a:t>o</a:t>
            </a:r>
            <a:r>
              <a:rPr lang="de-DE" dirty="0" smtClean="0">
                <a:latin typeface="Times New Roman" panose="02020603050405020304" pitchFamily="18" charset="0"/>
                <a:cs typeface="Times New Roman" panose="02020603050405020304" pitchFamily="18" charset="0"/>
              </a:rPr>
              <a:t>b sie ihre Lernzeit einteilen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ie sie kontrollieren, ob sie erfolgreich gelernt haben</a:t>
            </a:r>
            <a:endParaRPr lang="en-US" dirty="0" smtClean="0">
              <a:latin typeface="Times New Roman" panose="02020603050405020304" pitchFamily="18" charset="0"/>
              <a:cs typeface="Times New Roman" panose="02020603050405020304" pitchFamily="18" charset="0"/>
            </a:endParaRPr>
          </a:p>
          <a:p>
            <a:pPr marL="0" indent="0" algn="r">
              <a:buNone/>
            </a:pPr>
            <a:r>
              <a:rPr lang="de-DE" sz="1800" dirty="0" smtClean="0">
                <a:latin typeface="Times New Roman" panose="02020603050405020304" pitchFamily="18" charset="0"/>
                <a:cs typeface="Times New Roman" panose="02020603050405020304" pitchFamily="18" charset="0"/>
              </a:rPr>
              <a:t>(Bimmel/</a:t>
            </a:r>
            <a:r>
              <a:rPr lang="de-DE" sz="1800" dirty="0" err="1" smtClean="0">
                <a:latin typeface="Times New Roman" panose="02020603050405020304" pitchFamily="18" charset="0"/>
                <a:cs typeface="Times New Roman" panose="02020603050405020304" pitchFamily="18" charset="0"/>
              </a:rPr>
              <a:t>Rampillon</a:t>
            </a:r>
            <a:r>
              <a:rPr lang="de-DE" sz="1800" dirty="0" smtClean="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8557"/>
          </a:xfrm>
        </p:spPr>
        <p:txBody>
          <a:bodyPr>
            <a:noAutofit/>
          </a:bodyPr>
          <a:lstStyle/>
          <a:p>
            <a:pPr algn="ctr"/>
            <a:r>
              <a:rPr lang="de-DE" sz="3200" dirty="0" err="1" smtClean="0">
                <a:latin typeface="Times New Roman" panose="02020603050405020304" pitchFamily="18" charset="0"/>
                <a:cs typeface="Times New Roman" panose="02020603050405020304" pitchFamily="18" charset="0"/>
              </a:rPr>
              <a:t>Lernerautonomie</a:t>
            </a:r>
            <a:r>
              <a:rPr lang="de-DE" sz="3200" dirty="0" smtClean="0">
                <a:latin typeface="Times New Roman" panose="02020603050405020304" pitchFamily="18" charset="0"/>
                <a:cs typeface="Times New Roman" panose="02020603050405020304" pitchFamily="18" charset="0"/>
              </a:rPr>
              <a:t> im Gemeinsamen Europäischen Referenzrahmen für Sprachen (2001)</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1438835"/>
            <a:ext cx="10515600" cy="4738128"/>
          </a:xfrm>
        </p:spPr>
        <p:txBody>
          <a:bodyPr>
            <a:normAutofit lnSpcReduction="10000"/>
          </a:bodyPr>
          <a:lstStyle/>
          <a:p>
            <a:pPr marL="0" indent="0" algn="just">
              <a:buNone/>
            </a:pPr>
            <a:r>
              <a:rPr lang="de-DE" dirty="0" smtClean="0"/>
              <a:t>In Bezug auf die </a:t>
            </a:r>
            <a:r>
              <a:rPr lang="de-DE" dirty="0" err="1" smtClean="0"/>
              <a:t>Lernerautonomie</a:t>
            </a:r>
            <a:r>
              <a:rPr lang="de-DE" dirty="0" smtClean="0"/>
              <a:t> dient der Gemeinsame Europäische Referenzrahmen für Sprachen „der Planung von selbst bestimmtem Lernen“ (Europarat 2001, 18). Diese Planung beinhaltet folgende Aspekte:</a:t>
            </a:r>
          </a:p>
          <a:p>
            <a:r>
              <a:rPr lang="de-DE" dirty="0" smtClean="0"/>
              <a:t>Entwicklung des Bewusstseins der Lernenden für den erreichten Kenntnisstand</a:t>
            </a:r>
          </a:p>
          <a:p>
            <a:pPr algn="just"/>
            <a:r>
              <a:rPr lang="de-DE" dirty="0" smtClean="0"/>
              <a:t>Selbst-Festlegung von erreichbaren und sinnvollen Lernzielen durch die Lernenden</a:t>
            </a:r>
          </a:p>
          <a:p>
            <a:r>
              <a:rPr lang="de-DE" dirty="0" smtClean="0"/>
              <a:t>Auswahl von Lernmaterialien</a:t>
            </a:r>
          </a:p>
          <a:p>
            <a:r>
              <a:rPr lang="de-DE" dirty="0" smtClean="0"/>
              <a:t>Anwendung von Instrumenten der Selbstbeurteilung</a:t>
            </a:r>
          </a:p>
          <a:p>
            <a:pPr marL="0" indent="0" algn="r">
              <a:buNone/>
            </a:pPr>
            <a:r>
              <a:rPr lang="de-DE" dirty="0" smtClean="0"/>
              <a:t>(vgl. ebd.)</a:t>
            </a:r>
            <a:endParaRPr lang="el-GR" dirty="0"/>
          </a:p>
        </p:txBody>
      </p:sp>
    </p:spTree>
    <p:extLst>
      <p:ext uri="{BB962C8B-B14F-4D97-AF65-F5344CB8AC3E}">
        <p14:creationId xmlns:p14="http://schemas.microsoft.com/office/powerpoint/2010/main" val="3899678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320675"/>
          </a:xfrm>
        </p:spPr>
        <p:txBody>
          <a:bodyPr>
            <a:noAutofit/>
          </a:bodyPr>
          <a:lstStyle/>
          <a:p>
            <a:r>
              <a:rPr lang="de-DE" sz="3200" dirty="0" err="1" smtClean="0"/>
              <a:t>Literautur</a:t>
            </a:r>
            <a:endParaRPr lang="el-GR" sz="3200" dirty="0"/>
          </a:p>
        </p:txBody>
      </p:sp>
      <p:sp>
        <p:nvSpPr>
          <p:cNvPr id="3" name="Θέση περιεχομένου 2"/>
          <p:cNvSpPr>
            <a:spLocks noGrp="1"/>
          </p:cNvSpPr>
          <p:nvPr>
            <p:ph idx="1"/>
          </p:nvPr>
        </p:nvSpPr>
        <p:spPr>
          <a:xfrm>
            <a:off x="838200" y="1102660"/>
            <a:ext cx="11143129" cy="5365376"/>
          </a:xfrm>
        </p:spPr>
        <p:txBody>
          <a:bodyPr>
            <a:noAutofit/>
          </a:bodyPr>
          <a:lstStyle/>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Bimmel</a:t>
            </a:r>
            <a:r>
              <a:rPr lang="de-DE" sz="1800" dirty="0">
                <a:latin typeface="Times New Roman" panose="02020603050405020304" pitchFamily="18" charset="0"/>
                <a:cs typeface="Times New Roman" panose="02020603050405020304" pitchFamily="18" charset="0"/>
              </a:rPr>
              <a:t>, Peter / </a:t>
            </a:r>
            <a:r>
              <a:rPr lang="de-DE" sz="1800" b="1"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Ute (2000):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Lernstrategien. Fernstudieneinheit 23. München: Langenscheidt</a:t>
            </a: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Europara</a:t>
            </a:r>
            <a:r>
              <a:rPr lang="en-US" sz="1800" dirty="0">
                <a:latin typeface="Times New Roman" panose="02020603050405020304" pitchFamily="18" charset="0"/>
                <a:cs typeface="Times New Roman" panose="02020603050405020304" pitchFamily="18" charset="0"/>
              </a:rPr>
              <a:t>t, </a:t>
            </a:r>
            <a:r>
              <a:rPr lang="de-DE" sz="1800" dirty="0">
                <a:latin typeface="Times New Roman" panose="02020603050405020304" pitchFamily="18" charset="0"/>
                <a:cs typeface="Times New Roman" panose="02020603050405020304" pitchFamily="18" charset="0"/>
              </a:rPr>
              <a:t>Rat für kulturelle Zusammenarbeit (2001): Gemeinsamer europäischer Referenzrahmen für Sprachen: lernen, lehren, beurteilen. Berlin, München, Wien, Zürich, New York: Langenscheidt </a:t>
            </a:r>
            <a:endParaRPr lang="en-US" sz="1800" b="1" dirty="0" smtClean="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smtClean="0">
                <a:latin typeface="Times New Roman" panose="02020603050405020304" pitchFamily="18" charset="0"/>
                <a:cs typeface="Times New Roman" panose="02020603050405020304" pitchFamily="18" charset="0"/>
              </a:rPr>
              <a:t>Holec</a:t>
            </a:r>
            <a:r>
              <a:rPr lang="en-US" sz="1800" dirty="0">
                <a:latin typeface="Times New Roman" panose="02020603050405020304" pitchFamily="18" charset="0"/>
                <a:cs typeface="Times New Roman" panose="02020603050405020304" pitchFamily="18" charset="0"/>
              </a:rPr>
              <a:t>, Henri (1981): Autonomy in Foreign Language Learning. Oxford: </a:t>
            </a:r>
            <a:r>
              <a:rPr lang="en-US" sz="1800" dirty="0" err="1">
                <a:latin typeface="Times New Roman" panose="02020603050405020304" pitchFamily="18" charset="0"/>
                <a:cs typeface="Times New Roman" panose="02020603050405020304" pitchFamily="18" charset="0"/>
              </a:rPr>
              <a:t>Pergamon</a:t>
            </a:r>
            <a:r>
              <a:rPr lang="en-US" sz="1800" dirty="0">
                <a:latin typeface="Times New Roman" panose="02020603050405020304" pitchFamily="18" charset="0"/>
                <a:cs typeface="Times New Roman" panose="02020603050405020304" pitchFamily="18" charset="0"/>
              </a:rPr>
              <a:t>. In: Wolff</a:t>
            </a:r>
            <a:r>
              <a:rPr lang="de-DE" sz="1800" dirty="0">
                <a:latin typeface="Times New Roman" panose="02020603050405020304" pitchFamily="18" charset="0"/>
                <a:cs typeface="Times New Roman" panose="02020603050405020304" pitchFamily="18" charset="0"/>
              </a:rPr>
              <a:t>, Dieter (2007):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1800" dirty="0" err="1">
                <a:latin typeface="Times New Roman" panose="02020603050405020304" pitchFamily="18" charset="0"/>
                <a:cs typeface="Times New Roman" panose="02020603050405020304" pitchFamily="18" charset="0"/>
              </a:rPr>
              <a:t>Hg</a:t>
            </a:r>
            <a:r>
              <a:rPr lang="de-DE" sz="1800" dirty="0">
                <a:latin typeface="Times New Roman" panose="02020603050405020304" pitchFamily="18" charset="0"/>
                <a:cs typeface="Times New Roman" panose="02020603050405020304" pitchFamily="18" charset="0"/>
              </a:rPr>
              <a:t>.): Handbuch Fremdsprachenunterricht, 5. Aufl. Tübingen/Basel: Francke</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Kontomitrou</a:t>
            </a:r>
            <a:r>
              <a:rPr lang="de-DE" sz="1800" dirty="0">
                <a:latin typeface="Times New Roman" panose="02020603050405020304" pitchFamily="18" charset="0"/>
                <a:cs typeface="Times New Roman" panose="02020603050405020304" pitchFamily="18" charset="0"/>
              </a:rPr>
              <a:t>, Athanasia (2014): Freies Sprechen als Lehr- und </a:t>
            </a:r>
            <a:r>
              <a:rPr lang="de-DE" sz="1800" dirty="0" err="1">
                <a:latin typeface="Times New Roman" panose="02020603050405020304" pitchFamily="18" charset="0"/>
                <a:cs typeface="Times New Roman" panose="02020603050405020304" pitchFamily="18" charset="0"/>
              </a:rPr>
              <a:t>Testziel</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Didaktisierung</a:t>
            </a:r>
            <a:r>
              <a:rPr lang="de-DE" sz="1800" dirty="0">
                <a:latin typeface="Times New Roman" panose="02020603050405020304" pitchFamily="18" charset="0"/>
                <a:cs typeface="Times New Roman" panose="02020603050405020304" pitchFamily="18" charset="0"/>
              </a:rPr>
              <a:t>, Testentwicklung und Testbeurteilung. </a:t>
            </a:r>
            <a:r>
              <a:rPr lang="el-GR" sz="18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a:t>
            </a:r>
            <a:r>
              <a:rPr lang="el-GR" sz="1800" dirty="0" smtClean="0">
                <a:latin typeface="Times New Roman" panose="02020603050405020304" pitchFamily="18" charset="0"/>
                <a:cs typeface="Times New Roman" panose="02020603050405020304" pitchFamily="18" charset="0"/>
              </a:rPr>
              <a:t>ΕΚΠΑ</a:t>
            </a:r>
            <a:endParaRPr lang="en-US" sz="1800" b="1" dirty="0" smtClean="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smtClean="0">
                <a:latin typeface="Times New Roman" panose="02020603050405020304" pitchFamily="18" charset="0"/>
                <a:cs typeface="Times New Roman" panose="02020603050405020304" pitchFamily="18" charset="0"/>
              </a:rPr>
              <a:t>Little</a:t>
            </a:r>
            <a:r>
              <a:rPr lang="en-US" sz="1800" dirty="0">
                <a:latin typeface="Times New Roman" panose="02020603050405020304" pitchFamily="18" charset="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endParaRPr lang="en-US" sz="1800" dirty="0" smtClean="0">
              <a:latin typeface="Times New Roman" panose="02020603050405020304" pitchFamily="18" charset="0"/>
              <a:cs typeface="Times New Roman" panose="02020603050405020304" pitchFamily="18" charset="0"/>
            </a:endParaRPr>
          </a:p>
          <a:p>
            <a:pPr marL="363538" indent="-363538" algn="just">
              <a:lnSpc>
                <a:spcPct val="100000"/>
              </a:lnSpc>
              <a:spcBef>
                <a:spcPts val="0"/>
              </a:spcBef>
              <a:buNone/>
            </a:pPr>
            <a:r>
              <a:rPr lang="en-US" sz="1800" b="1" dirty="0" err="1">
                <a:latin typeface="Times New Roman" panose="02020603050405020304" pitchFamily="18" charset="0"/>
                <a:cs typeface="Times New Roman" panose="02020603050405020304" pitchFamily="18" charset="0"/>
              </a:rPr>
              <a:t>Möller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Kornelia</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Konstruktivistische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Sichtweisen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das </a:t>
            </a:r>
            <a:r>
              <a:rPr lang="en-US" sz="1800" dirty="0" err="1">
                <a:latin typeface="Times New Roman" panose="02020603050405020304" pitchFamily="18" charset="0"/>
                <a:cs typeface="Times New Roman" panose="02020603050405020304" pitchFamily="18" charset="0"/>
              </a:rPr>
              <a:t>Lernen</a:t>
            </a:r>
            <a:r>
              <a:rPr lang="en-US" sz="1800" dirty="0">
                <a:latin typeface="Times New Roman" panose="02020603050405020304" pitchFamily="18" charset="0"/>
                <a:cs typeface="Times New Roman" panose="02020603050405020304" pitchFamily="18" charset="0"/>
              </a:rPr>
              <a:t> in der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Czerwenka</a:t>
            </a:r>
            <a:r>
              <a:rPr lang="en-US" sz="1800" dirty="0">
                <a:latin typeface="Times New Roman" panose="02020603050405020304" pitchFamily="18" charset="0"/>
                <a:cs typeface="Times New Roman" panose="02020603050405020304" pitchFamily="18" charset="0"/>
              </a:rPr>
              <a:t>, Kurt / </a:t>
            </a:r>
            <a:r>
              <a:rPr lang="en-US" sz="1800" dirty="0" err="1">
                <a:latin typeface="Times New Roman" panose="02020603050405020304" pitchFamily="18" charset="0"/>
                <a:cs typeface="Times New Roman" panose="02020603050405020304" pitchFamily="18" charset="0"/>
              </a:rPr>
              <a:t>Nölle</a:t>
            </a:r>
            <a:r>
              <a:rPr lang="en-US" sz="1800" dirty="0">
                <a:latin typeface="Times New Roman" panose="02020603050405020304" pitchFamily="18" charset="0"/>
                <a:cs typeface="Times New Roman" panose="02020603050405020304" pitchFamily="18" charset="0"/>
              </a:rPr>
              <a:t>, Karin / </a:t>
            </a:r>
            <a:r>
              <a:rPr lang="en-US" sz="1800" dirty="0" err="1">
                <a:latin typeface="Times New Roman" panose="02020603050405020304" pitchFamily="18" charset="0"/>
                <a:cs typeface="Times New Roman" panose="02020603050405020304" pitchFamily="18" charset="0"/>
              </a:rPr>
              <a:t>Roßbach</a:t>
            </a:r>
            <a:r>
              <a:rPr lang="en-US" sz="1800" dirty="0">
                <a:latin typeface="Times New Roman" panose="02020603050405020304" pitchFamily="18" charset="0"/>
                <a:cs typeface="Times New Roman" panose="02020603050405020304" pitchFamily="18" charset="0"/>
              </a:rPr>
              <a:t>, Hans-</a:t>
            </a:r>
            <a:r>
              <a:rPr lang="en-US" sz="1800" dirty="0" err="1">
                <a:latin typeface="Times New Roman" panose="02020603050405020304" pitchFamily="18" charset="0"/>
                <a:cs typeface="Times New Roman" panose="02020603050405020304" pitchFamily="18" charset="0"/>
              </a:rPr>
              <a:t>Günther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Hrsg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Forschungen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zu</a:t>
            </a:r>
            <a:r>
              <a:rPr lang="en-US" sz="1800" dirty="0">
                <a:latin typeface="Times New Roman" panose="02020603050405020304" pitchFamily="18" charset="0"/>
                <a:cs typeface="Times New Roman" panose="02020603050405020304" pitchFamily="18" charset="0"/>
              </a:rPr>
              <a:t> Lehr- und </a:t>
            </a:r>
            <a:r>
              <a:rPr lang="en-US" sz="1800" dirty="0" err="1">
                <a:latin typeface="Times New Roman" panose="02020603050405020304" pitchFamily="18" charset="0"/>
                <a:cs typeface="Times New Roman" panose="02020603050405020304" pitchFamily="18" charset="0"/>
              </a:rPr>
              <a:t>Lernkompetenzen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die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Opladen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Leske</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Budrich</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Jahrbuch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Grundschulforschung</a:t>
            </a:r>
            <a:r>
              <a:rPr lang="en-US" sz="1800" dirty="0">
                <a:latin typeface="Times New Roman" panose="02020603050405020304" pitchFamily="18" charset="0"/>
                <a:cs typeface="Times New Roman" panose="02020603050405020304" pitchFamily="18" charset="0"/>
              </a:rPr>
              <a:t>. Bd. 4), 16-31. </a:t>
            </a:r>
          </a:p>
          <a:p>
            <a:pPr marL="363538"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In: http://</a:t>
            </a:r>
            <a:r>
              <a:rPr lang="de-DE" sz="1800" dirty="0"/>
              <a:t>www.uni-muenster.de/imperia/md/content/didaktik_des_sachunterrichts/dokumente/literaturmoeller/konstruktivistischesichtweisen.pdf </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50981"/>
          </a:xfrm>
        </p:spPr>
        <p:txBody>
          <a:bodyPr/>
          <a:lstStyle/>
          <a:p>
            <a:r>
              <a:rPr lang="en-US" dirty="0" err="1" smtClean="0"/>
              <a:t>Fragen</a:t>
            </a:r>
            <a:endParaRPr lang="el-GR" dirty="0"/>
          </a:p>
        </p:txBody>
      </p:sp>
      <p:sp>
        <p:nvSpPr>
          <p:cNvPr id="3" name="Θέση περιεχομένου 2"/>
          <p:cNvSpPr>
            <a:spLocks noGrp="1"/>
          </p:cNvSpPr>
          <p:nvPr>
            <p:ph idx="1"/>
          </p:nvPr>
        </p:nvSpPr>
        <p:spPr>
          <a:xfrm>
            <a:off x="838200" y="1506071"/>
            <a:ext cx="10515600" cy="4670892"/>
          </a:xfrm>
        </p:spPr>
        <p:txBody>
          <a:bodyPr/>
          <a:lstStyle/>
          <a:p>
            <a:endParaRPr lang="en-US" dirty="0" smtClean="0"/>
          </a:p>
          <a:p>
            <a:r>
              <a:rPr lang="en-US" dirty="0" smtClean="0"/>
              <a:t>Von </a:t>
            </a:r>
            <a:r>
              <a:rPr lang="en-US" dirty="0" err="1" smtClean="0"/>
              <a:t>welcher</a:t>
            </a:r>
            <a:r>
              <a:rPr lang="en-US" dirty="0" smtClean="0"/>
              <a:t> </a:t>
            </a:r>
            <a:r>
              <a:rPr lang="en-US" dirty="0" err="1" smtClean="0"/>
              <a:t>Annahme</a:t>
            </a:r>
            <a:r>
              <a:rPr lang="en-US" dirty="0" smtClean="0"/>
              <a:t> </a:t>
            </a:r>
            <a:r>
              <a:rPr lang="en-US" dirty="0" err="1" smtClean="0"/>
              <a:t>geht</a:t>
            </a:r>
            <a:r>
              <a:rPr lang="en-US" dirty="0" smtClean="0"/>
              <a:t> der </a:t>
            </a:r>
            <a:r>
              <a:rPr lang="en-US" dirty="0" err="1" smtClean="0"/>
              <a:t>Konnektionismus</a:t>
            </a:r>
            <a:r>
              <a:rPr lang="en-US" dirty="0" smtClean="0"/>
              <a:t> </a:t>
            </a:r>
            <a:r>
              <a:rPr lang="en-US" dirty="0" err="1" smtClean="0"/>
              <a:t>aus</a:t>
            </a:r>
            <a:r>
              <a:rPr lang="en-US" dirty="0" smtClean="0"/>
              <a:t>?</a:t>
            </a:r>
          </a:p>
          <a:p>
            <a:endParaRPr lang="en-US" dirty="0" smtClean="0"/>
          </a:p>
          <a:p>
            <a:r>
              <a:rPr lang="en-US" dirty="0" err="1" smtClean="0"/>
              <a:t>Inwiefern</a:t>
            </a:r>
            <a:r>
              <a:rPr lang="en-US" dirty="0" smtClean="0"/>
              <a:t> </a:t>
            </a:r>
            <a:r>
              <a:rPr lang="en-US" dirty="0" err="1" smtClean="0"/>
              <a:t>unterscheidet</a:t>
            </a:r>
            <a:r>
              <a:rPr lang="en-US" dirty="0" smtClean="0"/>
              <a:t> </a:t>
            </a:r>
            <a:r>
              <a:rPr lang="en-US" dirty="0" err="1" smtClean="0"/>
              <a:t>sich</a:t>
            </a:r>
            <a:r>
              <a:rPr lang="en-US" dirty="0" smtClean="0"/>
              <a:t> der </a:t>
            </a:r>
            <a:r>
              <a:rPr lang="en-US" dirty="0" err="1" smtClean="0"/>
              <a:t>Konnektionismus</a:t>
            </a:r>
            <a:r>
              <a:rPr lang="en-US" dirty="0" smtClean="0"/>
              <a:t> </a:t>
            </a:r>
            <a:r>
              <a:rPr lang="en-US" dirty="0" err="1" smtClean="0"/>
              <a:t>vom</a:t>
            </a:r>
            <a:r>
              <a:rPr lang="en-US" dirty="0" smtClean="0"/>
              <a:t> </a:t>
            </a:r>
            <a:r>
              <a:rPr lang="en-US" dirty="0" err="1" smtClean="0"/>
              <a:t>Behaviorismus</a:t>
            </a:r>
            <a:r>
              <a:rPr lang="en-US" dirty="0"/>
              <a:t>?</a:t>
            </a:r>
            <a:endParaRPr lang="el-GR" dirty="0"/>
          </a:p>
        </p:txBody>
      </p:sp>
    </p:spTree>
    <p:extLst>
      <p:ext uri="{BB962C8B-B14F-4D97-AF65-F5344CB8AC3E}">
        <p14:creationId xmlns:p14="http://schemas.microsoft.com/office/powerpoint/2010/main" val="219589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4411" y="147916"/>
            <a:ext cx="10515600" cy="6508377"/>
          </a:xfrm>
        </p:spPr>
        <p:txBody>
          <a:bodyPr>
            <a:noAutofit/>
          </a:bodyPr>
          <a:lstStyle/>
          <a:p>
            <a:pPr marL="363538" indent="-363538" algn="just">
              <a:spcBef>
                <a:spcPts val="0"/>
              </a:spcBef>
              <a:spcAft>
                <a:spcPts val="600"/>
              </a:spcAft>
              <a:buNone/>
            </a:pPr>
            <a:r>
              <a:rPr lang="de-DE" sz="2000" b="1" dirty="0">
                <a:latin typeface="Times New Roman" panose="02020603050405020304" pitchFamily="18" charset="0"/>
                <a:cs typeface="Times New Roman" panose="02020603050405020304" pitchFamily="18" charset="0"/>
              </a:rPr>
              <a:t>Neubert</a:t>
            </a:r>
            <a:r>
              <a:rPr lang="de-DE" sz="2000" dirty="0">
                <a:latin typeface="Times New Roman" panose="02020603050405020304" pitchFamily="18" charset="0"/>
                <a:cs typeface="Times New Roman" panose="02020603050405020304" pitchFamily="18" charset="0"/>
              </a:rPr>
              <a:t>, Stefan / </a:t>
            </a: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 </a:t>
            </a:r>
            <a:r>
              <a:rPr lang="de-DE" sz="2000" b="1" dirty="0">
                <a:latin typeface="Times New Roman" panose="02020603050405020304" pitchFamily="18" charset="0"/>
                <a:cs typeface="Times New Roman" panose="02020603050405020304" pitchFamily="18" charset="0"/>
              </a:rPr>
              <a:t>Voß</a:t>
            </a:r>
            <a:r>
              <a:rPr lang="de-DE" sz="2000" dirty="0">
                <a:latin typeface="Times New Roman" panose="02020603050405020304" pitchFamily="18" charset="0"/>
                <a:cs typeface="Times New Roman" panose="02020603050405020304" pitchFamily="18" charset="0"/>
              </a:rPr>
              <a:t>, Reinhard (2001): Lernen als konstruktiver Prozess. In: Hug, Theo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Die Wissenschaft und ihr Wissen, Bd. 1.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http://www.uni-koblenz.de/~didaktik/voss/prozess.pdf </a:t>
            </a:r>
            <a:endParaRPr lang="de-DE" sz="2000" b="1" dirty="0" smtClean="0">
              <a:latin typeface="Times New Roman" panose="02020603050405020304" pitchFamily="18" charset="0"/>
              <a:cs typeface="Times New Roman" panose="02020603050405020304" pitchFamily="18" charset="0"/>
            </a:endParaRPr>
          </a:p>
          <a:p>
            <a:pPr marL="363538" indent="-363538" algn="just">
              <a:lnSpc>
                <a:spcPct val="100000"/>
              </a:lnSpc>
              <a:spcBef>
                <a:spcPts val="0"/>
              </a:spcBef>
              <a:spcAft>
                <a:spcPts val="600"/>
              </a:spcAft>
              <a:buNone/>
            </a:pPr>
            <a:r>
              <a:rPr lang="de-DE" sz="2000" b="1" dirty="0" smtClean="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(2008): Konstruktivistische Didaktik. Das Lehr- und Studienbuch mit Online- Methodenpool. 5. Auflage. Weinheim und Basel: Beltz</a:t>
            </a: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(2004): Konstruktivistische Didaktik im Blick auf Aufgaben der Fachdidaktik Pädagogik. In: Beyer, Klaus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Planungshilfen für den Fachunterricht. Die Praxisbedeutung der wichtigsten allgemein-didaktischen Konzeptionen.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http://www.uni-koeln.de/hf/konstrukt/reich_works/aufsatze/reich_42.pdf </a:t>
            </a:r>
          </a:p>
          <a:p>
            <a:pPr marL="363538" indent="-363538" algn="just">
              <a:lnSpc>
                <a:spcPct val="100000"/>
              </a:lnSpc>
              <a:spcBef>
                <a:spcPts val="0"/>
              </a:spcBef>
              <a:buNone/>
            </a:pPr>
            <a:r>
              <a:rPr lang="de-DE" sz="2000" b="1" dirty="0" smtClean="0">
                <a:latin typeface="Times New Roman" panose="02020603050405020304" pitchFamily="18" charset="0"/>
                <a:cs typeface="Times New Roman" panose="02020603050405020304" pitchFamily="18" charset="0"/>
              </a:rPr>
              <a:t>Staatsinstitut für Schulqualität und Bildungsforschung </a:t>
            </a:r>
            <a:r>
              <a:rPr lang="de-DE" sz="2000" dirty="0" smtClean="0">
                <a:latin typeface="Times New Roman" panose="02020603050405020304" pitchFamily="18" charset="0"/>
                <a:cs typeface="Times New Roman" panose="02020603050405020304" pitchFamily="18" charset="0"/>
              </a:rPr>
              <a:t>(</a:t>
            </a:r>
            <a:r>
              <a:rPr lang="de-DE" sz="2000" dirty="0" err="1" smtClean="0">
                <a:latin typeface="Times New Roman" panose="02020603050405020304" pitchFamily="18" charset="0"/>
                <a:cs typeface="Times New Roman" panose="02020603050405020304" pitchFamily="18" charset="0"/>
              </a:rPr>
              <a:t>Hg</a:t>
            </a:r>
            <a:r>
              <a:rPr lang="de-DE" sz="2000" dirty="0" smtClean="0">
                <a:latin typeface="Times New Roman" panose="02020603050405020304" pitchFamily="18" charset="0"/>
                <a:cs typeface="Times New Roman" panose="02020603050405020304" pitchFamily="18" charset="0"/>
              </a:rPr>
              <a:t>.) (2007): Theorien des Lernens. Folgerungen für das Lehren </a:t>
            </a:r>
          </a:p>
          <a:p>
            <a:pPr marL="363538" indent="0" algn="just">
              <a:lnSpc>
                <a:spcPct val="100000"/>
              </a:lnSpc>
              <a:spcBef>
                <a:spcPts val="0"/>
              </a:spcBef>
              <a:buNone/>
            </a:pPr>
            <a:r>
              <a:rPr lang="de-DE" sz="2000" dirty="0" smtClean="0">
                <a:latin typeface="Times New Roman" panose="02020603050405020304" pitchFamily="18" charset="0"/>
                <a:cs typeface="Times New Roman" panose="02020603050405020304" pitchFamily="18" charset="0"/>
              </a:rPr>
              <a:t>In: https://www.isb.bayern.de/download/1542/flyer-lerntheorie-druckfassung.pdf</a:t>
            </a:r>
          </a:p>
          <a:p>
            <a:pPr marL="363538" indent="-363538" algn="just">
              <a:lnSpc>
                <a:spcPct val="100000"/>
              </a:lnSpc>
              <a:spcBef>
                <a:spcPts val="0"/>
              </a:spcBef>
              <a:buNone/>
            </a:pPr>
            <a:r>
              <a:rPr lang="de-DE" sz="2000" b="1" dirty="0" smtClean="0">
                <a:latin typeface="Times New Roman" panose="02020603050405020304" pitchFamily="18" charset="0"/>
                <a:cs typeface="Times New Roman" panose="02020603050405020304" pitchFamily="18" charset="0"/>
              </a:rPr>
              <a:t>Wolff</a:t>
            </a:r>
            <a:r>
              <a:rPr lang="de-DE" sz="2000" dirty="0">
                <a:latin typeface="Times New Roman" panose="02020603050405020304" pitchFamily="18" charset="0"/>
                <a:cs typeface="Times New Roman" panose="02020603050405020304" pitchFamily="18" charset="0"/>
              </a:rPr>
              <a:t>, Dieter (2007): </a:t>
            </a:r>
            <a:r>
              <a:rPr lang="de-DE" sz="2000" dirty="0" err="1">
                <a:latin typeface="Times New Roman" panose="02020603050405020304" pitchFamily="18" charset="0"/>
                <a:cs typeface="Times New Roman" panose="02020603050405020304" pitchFamily="18" charset="0"/>
              </a:rPr>
              <a:t>Lernerautonomie</a:t>
            </a:r>
            <a:r>
              <a:rPr lang="de-DE" sz="20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Handbuch Fremdsprachenunterricht, 5. Aufl. Tübingen/Basel: Francke, S. 321-326 </a:t>
            </a: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en-US" sz="3200" dirty="0" err="1" smtClean="0"/>
              <a:t>Wiederholung</a:t>
            </a:r>
            <a:r>
              <a:rPr lang="de-DE" sz="3200" dirty="0" smtClean="0"/>
              <a:t>: 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smtClean="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Annahmen der konstruktivistischen Didaktik:</a:t>
            </a:r>
          </a:p>
          <a:p>
            <a:pPr algn="ctr"/>
            <a:r>
              <a:rPr lang="de-DE" dirty="0" smtClean="0">
                <a:solidFill>
                  <a:schemeClr val="tx1"/>
                </a:solidFill>
              </a:rPr>
              <a:t>Beziehungsdidaktik, Praxisorientierung, Interdisziplinarität </a:t>
            </a:r>
            <a:endParaRPr lang="de-DE" dirty="0">
              <a:solidFill>
                <a:schemeClr val="tx1"/>
              </a:solidFill>
            </a:endParaRP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Rolle </a:t>
            </a:r>
            <a:r>
              <a:rPr lang="de-DE" dirty="0">
                <a:solidFill>
                  <a:schemeClr val="tx1"/>
                </a:solidFill>
              </a:rPr>
              <a:t>des </a:t>
            </a:r>
            <a:r>
              <a:rPr lang="de-DE" dirty="0" smtClean="0">
                <a:solidFill>
                  <a:schemeClr val="tx1"/>
                </a:solidFill>
              </a:rPr>
              <a:t>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Erwerb von </a:t>
            </a:r>
            <a:r>
              <a:rPr lang="de-DE" dirty="0" smtClean="0">
                <a:solidFill>
                  <a:schemeClr val="tx1"/>
                </a:solidFill>
              </a:rPr>
              <a:t>Wissen: </a:t>
            </a:r>
            <a:r>
              <a:rPr lang="de-DE" dirty="0">
                <a:solidFill>
                  <a:schemeClr val="tx1"/>
                </a:solidFill>
              </a:rPr>
              <a:t>ein individueller </a:t>
            </a:r>
            <a:r>
              <a:rPr lang="de-DE" dirty="0" smtClean="0">
                <a:solidFill>
                  <a:schemeClr val="tx1"/>
                </a:solidFill>
              </a:rPr>
              <a:t>Lernprozess</a:t>
            </a:r>
            <a:endParaRPr lang="de-DE" dirty="0">
              <a:solidFill>
                <a:schemeClr val="tx1"/>
              </a:solidFill>
            </a:endParaRP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552329" y="136981"/>
            <a:ext cx="3073362" cy="118531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964131"/>
            <a:ext cx="5112849" cy="278679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Einige wichtige konstruktivistische </a:t>
            </a:r>
            <a:r>
              <a:rPr lang="de-DE" dirty="0" smtClean="0">
                <a:solidFill>
                  <a:schemeClr val="tx1"/>
                </a:solidFill>
              </a:rPr>
              <a:t>Ansätze: radikaler Konstruktivismus, </a:t>
            </a:r>
            <a:endParaRPr lang="el-GR" dirty="0" smtClean="0">
              <a:solidFill>
                <a:schemeClr val="tx1"/>
              </a:solidFill>
            </a:endParaRPr>
          </a:p>
          <a:p>
            <a:pPr algn="ctr">
              <a:lnSpc>
                <a:spcPct val="150000"/>
              </a:lnSpc>
            </a:pPr>
            <a:r>
              <a:rPr lang="de-DE" dirty="0" smtClean="0">
                <a:solidFill>
                  <a:schemeClr val="tx1"/>
                </a:solidFill>
              </a:rPr>
              <a:t>die sozial-kulturtheoretisch begründeten </a:t>
            </a:r>
            <a:r>
              <a:rPr lang="de-DE" dirty="0">
                <a:solidFill>
                  <a:schemeClr val="tx1"/>
                </a:solidFill>
              </a:rPr>
              <a:t>Konstruktivismen und </a:t>
            </a:r>
            <a:endParaRPr lang="el-GR" dirty="0">
              <a:solidFill>
                <a:schemeClr val="tx1"/>
              </a:solidFill>
            </a:endParaRPr>
          </a:p>
          <a:p>
            <a:pPr algn="ctr">
              <a:lnSpc>
                <a:spcPct val="150000"/>
              </a:lnSpc>
            </a:pP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Konstruktives, </a:t>
            </a:r>
            <a:r>
              <a:rPr lang="de-DE" dirty="0" err="1">
                <a:solidFill>
                  <a:schemeClr val="tx1"/>
                </a:solidFill>
              </a:rPr>
              <a:t>r</a:t>
            </a:r>
            <a:r>
              <a:rPr lang="de-DE" dirty="0" err="1" smtClean="0">
                <a:solidFill>
                  <a:schemeClr val="tx1"/>
                </a:solidFill>
              </a:rPr>
              <a:t>ekonstruktives</a:t>
            </a:r>
            <a:r>
              <a:rPr lang="de-DE" dirty="0" smtClean="0">
                <a:solidFill>
                  <a:schemeClr val="tx1"/>
                </a:solidFill>
              </a:rPr>
              <a:t>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Kreatives Lernen, Soziales Lernen, Situiertes Lernen,</a:t>
            </a:r>
          </a:p>
          <a:p>
            <a:pPr algn="ctr"/>
            <a:r>
              <a:rPr lang="de-DE" dirty="0" smtClean="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93376"/>
            <a:ext cx="10515600" cy="5383587"/>
          </a:xfrm>
        </p:spPr>
        <p:txBody>
          <a:bodyPr>
            <a:normAutofit lnSpcReduction="10000"/>
          </a:bodyPr>
          <a:lstStyle/>
          <a:p>
            <a:pPr marL="0" indent="0">
              <a:buNone/>
            </a:pPr>
            <a:r>
              <a:rPr lang="de-DE" dirty="0" smtClean="0"/>
              <a:t>Fragen</a:t>
            </a:r>
          </a:p>
          <a:p>
            <a:r>
              <a:rPr lang="de-DE" dirty="0" smtClean="0"/>
              <a:t>Von welcher Annahme geht der Konstruktivismus aus?</a:t>
            </a:r>
          </a:p>
          <a:p>
            <a:pPr algn="just"/>
            <a:r>
              <a:rPr lang="de-DE" dirty="0" smtClean="0"/>
              <a:t>Welche Auffassungen über das Lernen vertreten John Dewey, Jean Piaget und Lev. S. </a:t>
            </a:r>
            <a:r>
              <a:rPr lang="de-DE" dirty="0" err="1" smtClean="0"/>
              <a:t>Wygotsky</a:t>
            </a:r>
            <a:r>
              <a:rPr lang="de-DE" dirty="0" smtClean="0"/>
              <a:t> als Vorläufer der konstruktivistischen Sicht?</a:t>
            </a:r>
          </a:p>
          <a:p>
            <a:pPr algn="just"/>
            <a:r>
              <a:rPr lang="de-DE" dirty="0" smtClean="0"/>
              <a:t>Von welcher Annahme geht der radikale Konstruktivismus aus?</a:t>
            </a:r>
          </a:p>
          <a:p>
            <a:pPr algn="just"/>
            <a:r>
              <a:rPr lang="de-DE" dirty="0" smtClean="0"/>
              <a:t>Nennen Sie drei Grundannahmen der konstruktivistischen Didaktik.</a:t>
            </a:r>
          </a:p>
          <a:p>
            <a:pPr algn="just"/>
            <a:r>
              <a:rPr lang="de-DE" dirty="0" smtClean="0"/>
              <a:t>Welche drei Rollen sollen Lehrende und Lernende der konstruktivistischen Didaktik zufolge einnehmen?</a:t>
            </a:r>
          </a:p>
          <a:p>
            <a:pPr algn="just"/>
            <a:r>
              <a:rPr lang="de-DE" dirty="0" smtClean="0"/>
              <a:t>Welche sind die didaktisch wichtigen Aspekte des Lernens?</a:t>
            </a:r>
          </a:p>
          <a:p>
            <a:pPr algn="just"/>
            <a:r>
              <a:rPr lang="de-DE" dirty="0" smtClean="0"/>
              <a:t>Was versteht man unter kreativem, sozialem, situiertem, emotionalem und individuellem Lernen?</a:t>
            </a:r>
          </a:p>
        </p:txBody>
      </p:sp>
    </p:spTree>
    <p:extLst>
      <p:ext uri="{BB962C8B-B14F-4D97-AF65-F5344CB8AC3E}">
        <p14:creationId xmlns:p14="http://schemas.microsoft.com/office/powerpoint/2010/main" val="265300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smtClean="0"/>
              <a:t>Konstruktivistische Didaktik: Fortsetzung</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1278" y="1049338"/>
            <a:ext cx="4729444" cy="5540375"/>
          </a:xfrm>
        </p:spPr>
      </p:pic>
      <p:sp>
        <p:nvSpPr>
          <p:cNvPr id="4" name="Τίτλος 1"/>
          <p:cNvSpPr txBox="1">
            <a:spLocks/>
          </p:cNvSpPr>
          <p:nvPr/>
        </p:nvSpPr>
        <p:spPr>
          <a:xfrm>
            <a:off x="300318" y="1552950"/>
            <a:ext cx="3249706"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400" dirty="0" err="1" smtClean="0"/>
              <a:t>Reflektionstafel</a:t>
            </a:r>
            <a:r>
              <a:rPr lang="de-DE" sz="2400" dirty="0" smtClean="0"/>
              <a:t> zur didaktischen Handlungsorientierung</a:t>
            </a:r>
            <a:endParaRPr lang="el-GR" sz="24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a:t>
            </a:r>
            <a:endParaRPr lang="el-GR" sz="1800" dirty="0"/>
          </a:p>
        </p:txBody>
      </p:sp>
    </p:spTree>
    <p:extLst>
      <p:ext uri="{BB962C8B-B14F-4D97-AF65-F5344CB8AC3E}">
        <p14:creationId xmlns:p14="http://schemas.microsoft.com/office/powerpoint/2010/main" val="2067033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err="1" smtClean="0"/>
              <a:t>Erfinden</a:t>
            </a:r>
            <a:r>
              <a:rPr lang="de-DE" sz="1800" dirty="0" smtClean="0"/>
              <a:t>: kreative Neuschöpfung, innovative Lösung, Produktion oder Modifikation von etwas Bestehendem mit neuen Anteilen, Ausprobieren.</a:t>
            </a:r>
          </a:p>
          <a:p>
            <a:pPr marL="0" indent="0" algn="just">
              <a:lnSpc>
                <a:spcPct val="100000"/>
              </a:lnSpc>
              <a:spcBef>
                <a:spcPts val="600"/>
              </a:spcBef>
              <a:buNone/>
            </a:pPr>
            <a:r>
              <a:rPr lang="de-DE" sz="1800" dirty="0" smtClean="0"/>
              <a:t>Hohe Eigeninitiative/Engagement/Risikobereitschaft: wichtig für erfolgreiches und effektives Lernen</a:t>
            </a:r>
          </a:p>
          <a:p>
            <a:pPr marL="0" indent="0" algn="just">
              <a:lnSpc>
                <a:spcPct val="100000"/>
              </a:lnSpc>
              <a:spcBef>
                <a:spcPts val="600"/>
              </a:spcBef>
              <a:buNone/>
            </a:pPr>
            <a:r>
              <a:rPr lang="de-DE" sz="1800" b="1" dirty="0" smtClean="0"/>
              <a:t>Begründen</a:t>
            </a:r>
            <a:r>
              <a:rPr lang="de-DE" sz="1800" dirty="0" smtClean="0"/>
              <a:t>: betrifft die methodische Begründung von didaktischen Konstruktionen</a:t>
            </a:r>
          </a:p>
          <a:p>
            <a:pPr marL="0" indent="0" algn="just">
              <a:lnSpc>
                <a:spcPct val="100000"/>
              </a:lnSpc>
              <a:spcBef>
                <a:spcPts val="600"/>
              </a:spcBef>
              <a:buNone/>
            </a:pPr>
            <a:r>
              <a:rPr lang="de-DE" sz="1800" dirty="0" smtClean="0"/>
              <a:t>Die konstruktivistische Didaktik kann und will nicht völlig neu sein, sondern bedient sich der Variation, der Kombination und des Transfers </a:t>
            </a:r>
            <a:r>
              <a:rPr lang="de-DE" sz="1800" u="sng" dirty="0" smtClean="0"/>
              <a:t>alter Inhalte und Wege </a:t>
            </a:r>
            <a:r>
              <a:rPr lang="de-DE" sz="1800" dirty="0" smtClean="0"/>
              <a:t>auf der Suche nach neuen Lösungen. </a:t>
            </a:r>
          </a:p>
          <a:p>
            <a:pPr marL="0" indent="0" algn="just">
              <a:lnSpc>
                <a:spcPct val="100000"/>
              </a:lnSpc>
              <a:spcBef>
                <a:spcPts val="600"/>
              </a:spcBef>
              <a:buNone/>
            </a:pPr>
            <a:r>
              <a:rPr lang="de-DE" sz="1800" dirty="0" smtClean="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smtClean="0"/>
              <a:t>Gestalten</a:t>
            </a:r>
            <a:r>
              <a:rPr lang="de-DE" sz="1800" dirty="0" smtClean="0"/>
              <a:t>: In konstruktiven Handlungen gestalten wir unsere Wirklichkeit</a:t>
            </a:r>
          </a:p>
          <a:p>
            <a:pPr marL="0" indent="0" algn="just">
              <a:lnSpc>
                <a:spcPct val="100000"/>
              </a:lnSpc>
              <a:spcBef>
                <a:spcPts val="600"/>
              </a:spcBef>
              <a:buNone/>
            </a:pPr>
            <a:r>
              <a:rPr lang="de-DE" sz="1800" dirty="0" smtClean="0"/>
              <a:t>Fragen, die dabei wichtig sind: Passt diese Wirklichkeit zu mir? (Kulturelle </a:t>
            </a:r>
            <a:r>
              <a:rPr lang="de-DE" sz="1800" dirty="0" err="1" smtClean="0"/>
              <a:t>Viabilität</a:t>
            </a:r>
            <a:r>
              <a:rPr lang="de-DE" sz="1800" dirty="0" smtClean="0"/>
              <a:t>)</a:t>
            </a:r>
            <a:r>
              <a:rPr lang="de-DE" sz="1800" dirty="0"/>
              <a:t> </a:t>
            </a:r>
            <a:endParaRPr lang="de-DE" sz="1800" dirty="0" smtClean="0"/>
          </a:p>
          <a:p>
            <a:pPr marL="0" indent="0" algn="just">
              <a:lnSpc>
                <a:spcPct val="100000"/>
              </a:lnSpc>
              <a:spcBef>
                <a:spcPts val="600"/>
              </a:spcBef>
              <a:buNone/>
            </a:pPr>
            <a:r>
              <a:rPr lang="de-DE" sz="1800" dirty="0" smtClean="0"/>
              <a:t>Bei der Gestaltung von etwas: Bringt </a:t>
            </a:r>
            <a:r>
              <a:rPr lang="de-DE" sz="1800" dirty="0"/>
              <a:t>es mir etwas? Habe ich etwas gelernt? Will ich es?</a:t>
            </a:r>
          </a:p>
          <a:p>
            <a:pPr marL="0" indent="0" algn="just">
              <a:lnSpc>
                <a:spcPct val="100000"/>
              </a:lnSpc>
              <a:spcBef>
                <a:spcPts val="600"/>
              </a:spcBef>
              <a:buNone/>
            </a:pPr>
            <a:endParaRPr lang="de-DE" sz="1800" dirty="0" smtClean="0"/>
          </a:p>
          <a:p>
            <a:pPr marL="0" indent="0" algn="just">
              <a:lnSpc>
                <a:spcPct val="100000"/>
              </a:lnSpc>
              <a:spcBef>
                <a:spcPts val="600"/>
              </a:spcBef>
              <a:buNone/>
            </a:pPr>
            <a:r>
              <a:rPr lang="de-DE" sz="1800" dirty="0"/>
              <a:t> </a:t>
            </a:r>
            <a:r>
              <a:rPr lang="de-DE" sz="1800" dirty="0" smtClean="0"/>
              <a:t>                                                      </a:t>
            </a:r>
          </a:p>
        </p:txBody>
      </p:sp>
      <p:pic>
        <p:nvPicPr>
          <p:cNvPr id="8"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3179"/>
          <a:stretch/>
        </p:blipFill>
        <p:spPr>
          <a:xfrm>
            <a:off x="2452824" y="96190"/>
            <a:ext cx="6650835" cy="2869349"/>
          </a:xfrm>
        </p:spPr>
      </p:pic>
      <p:pic>
        <p:nvPicPr>
          <p:cNvPr id="10" name="Θέση περιεχομένου 7"/>
          <p:cNvPicPr>
            <a:picLocks noChangeAspect="1"/>
          </p:cNvPicPr>
          <p:nvPr/>
        </p:nvPicPr>
        <p:blipFill rotWithShape="1">
          <a:blip r:embed="rId3" cstate="print">
            <a:extLst>
              <a:ext uri="{28A0092B-C50C-407E-A947-70E740481C1C}">
                <a14:useLocalDpi xmlns:a14="http://schemas.microsoft.com/office/drawing/2010/main" val="0"/>
              </a:ext>
            </a:extLst>
          </a:blip>
          <a:srcRect l="2422" t="1447" r="4603" b="63359"/>
          <a:stretch/>
        </p:blipFill>
        <p:spPr>
          <a:xfrm>
            <a:off x="2331801" y="96190"/>
            <a:ext cx="6470876" cy="2869349"/>
          </a:xfrm>
          <a:prstGeom prst="rect">
            <a:avLst/>
          </a:prstGeo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val="3863392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lnSpcReduction="10000"/>
          </a:bodyPr>
          <a:lstStyle/>
          <a:p>
            <a:pPr marL="0" indent="0" algn="just">
              <a:buNone/>
            </a:pPr>
            <a:r>
              <a:rPr lang="de-DE" sz="2000" b="1" dirty="0" smtClean="0"/>
              <a:t>Entdecken</a:t>
            </a:r>
            <a:r>
              <a:rPr lang="de-DE" sz="2000" dirty="0" smtClean="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smtClean="0"/>
              <a:t>Verallgemeinern</a:t>
            </a:r>
            <a:r>
              <a:rPr lang="de-DE" sz="2000" dirty="0" smtClean="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smtClean="0"/>
              <a:t>Ordnungen, Muster, Modelle beherrschen diesen Ort der Verallgemeinerungen und Ausschließungen, um Lösungen, die wir rekonstruieren, als wirksam, erfolgreich, nützlich erscheinen zu lassen</a:t>
            </a:r>
          </a:p>
          <a:p>
            <a:pPr marL="0" indent="0">
              <a:buNone/>
            </a:pPr>
            <a:r>
              <a:rPr lang="de-DE" sz="2000" b="1" dirty="0" smtClean="0"/>
              <a:t>Erfahren</a:t>
            </a:r>
            <a:r>
              <a:rPr lang="de-DE" sz="2000" dirty="0" smtClean="0"/>
              <a:t>: Fragestellungen in Bezug auf den Erfahrungsraum</a:t>
            </a:r>
          </a:p>
          <a:p>
            <a:pPr marL="0" indent="0">
              <a:buNone/>
            </a:pPr>
            <a:endParaRPr lang="de-DE" sz="1800" dirty="0" smtClean="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1681913" y="329602"/>
            <a:ext cx="7936605"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val="156373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smtClean="0"/>
              <a:t>Enttarnen</a:t>
            </a:r>
            <a:r>
              <a:rPr lang="de-DE" sz="2000" dirty="0" smtClean="0"/>
              <a:t>: Alle Konstruktionen unterliegen einer möglichen und zugleich notwendigen Enttarnung, d.h. sie müssen sich kritischen Nachfragen stellen</a:t>
            </a:r>
          </a:p>
          <a:p>
            <a:pPr marL="0" indent="0" algn="just">
              <a:buNone/>
            </a:pPr>
            <a:r>
              <a:rPr lang="de-DE" sz="2000" dirty="0" smtClean="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smtClean="0"/>
              <a:t>Zweifeln</a:t>
            </a:r>
            <a:r>
              <a:rPr lang="de-DE" sz="2000" dirty="0" smtClean="0"/>
              <a:t>: Auslassungen, Vereinfachungen, Ergänzungs- und Kritikmöglichkeiten spielen eine große Rolle bei der Dekonstruktion</a:t>
            </a:r>
          </a:p>
          <a:p>
            <a:pPr marL="0" indent="0">
              <a:buNone/>
            </a:pPr>
            <a:r>
              <a:rPr lang="de-DE" sz="2000" b="1" dirty="0" smtClean="0"/>
              <a:t>Kritisieren</a:t>
            </a:r>
            <a:r>
              <a:rPr lang="de-DE" sz="2000" dirty="0" smtClean="0"/>
              <a:t>: </a:t>
            </a:r>
            <a:r>
              <a:rPr lang="de-DE" sz="2000" dirty="0"/>
              <a:t>Fragestellungen in Bezug auf </a:t>
            </a:r>
            <a:r>
              <a:rPr lang="de-DE" sz="2000" dirty="0" smtClean="0"/>
              <a:t>die praktische Kritik</a:t>
            </a:r>
            <a:endParaRPr lang="de-DE" sz="2000" dirty="0"/>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2393577" y="121021"/>
            <a:ext cx="699247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val="137161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Custom</PresentationFormat>
  <Paragraphs>284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6. Vorlesungseinheit:   Teil 1: Konnektionismus (Wiederholung) Konstruktivismus (Fortsetzung und Wiederholung)  Teil 2: Zur Verbindung von Theorie und Praxis: Eine Einführung  </vt:lpstr>
      <vt:lpstr>Wiederholung: Konnektionismus</vt:lpstr>
      <vt:lpstr>Fragen</vt:lpstr>
      <vt:lpstr>Wiederholung: Konstruktivismus</vt:lpstr>
      <vt:lpstr>PowerPoint Presentation</vt:lpstr>
      <vt:lpstr>Konstruktivistische Didaktik: Fortsetzung</vt:lpstr>
      <vt:lpstr>PowerPoint Presentation</vt:lpstr>
      <vt:lpstr>PowerPoint Presentation</vt:lpstr>
      <vt:lpstr>PowerPoint Presentation</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Hypothesen zum Zweitspracherwerb im Überblick </vt:lpstr>
      <vt:lpstr>PowerPoint Presentation</vt:lpstr>
      <vt:lpstr>Die Wichtigkeit der Spracherwerbstheorien  für die didaktische Praxis</vt:lpstr>
      <vt:lpstr> Spracherwerbstheorien und didaktische Praxis </vt:lpstr>
      <vt:lpstr>Spracherwerbstheorien:  Folgerungen für Didaktik und Methodik</vt:lpstr>
      <vt:lpstr>Spracherwerbstheorien:  Folgerungen für Didaktik und Methodik</vt:lpstr>
      <vt:lpstr>Spracherwerbstheorien:  Folgerungen für Didaktik und Methodik</vt:lpstr>
      <vt:lpstr>Konstruktivismus und Unterrichtspraxis</vt:lpstr>
      <vt:lpstr>Konstruktivismus und Unterrichtspraxis</vt:lpstr>
      <vt:lpstr>Lernerautonomie im konstruktivistisch orientierten Fremdsprachenunterricht</vt:lpstr>
      <vt:lpstr>PowerPoint Presentation</vt:lpstr>
      <vt:lpstr>Lernerautonomie im Gemeinsamen Europäischen Referenzrahmen für Sprachen (2001)</vt:lpstr>
      <vt:lpstr>Literautur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Vorlesungseinheit:   Konstruktivismus (Teil 2)</dc:title>
  <dc:creator/>
  <cp:lastModifiedBy>Dafni</cp:lastModifiedBy>
  <cp:revision>61</cp:revision>
  <cp:lastPrinted>2016-12-08T22:57:38Z</cp:lastPrinted>
  <dcterms:created xsi:type="dcterms:W3CDTF">2016-11-18T11:32:54Z</dcterms:created>
  <dcterms:modified xsi:type="dcterms:W3CDTF">2020-01-08T05:06:49Z</dcterms:modified>
</cp:coreProperties>
</file>