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98" r:id="rId4"/>
    <p:sldId id="260" r:id="rId5"/>
    <p:sldId id="259" r:id="rId6"/>
    <p:sldId id="265" r:id="rId7"/>
    <p:sldId id="319" r:id="rId8"/>
    <p:sldId id="320" r:id="rId9"/>
    <p:sldId id="310" r:id="rId10"/>
    <p:sldId id="266" r:id="rId11"/>
    <p:sldId id="267" r:id="rId12"/>
    <p:sldId id="268" r:id="rId13"/>
    <p:sldId id="270" r:id="rId14"/>
    <p:sldId id="271" r:id="rId15"/>
    <p:sldId id="272" r:id="rId16"/>
    <p:sldId id="294" r:id="rId17"/>
    <p:sldId id="295" r:id="rId18"/>
    <p:sldId id="296" r:id="rId19"/>
    <p:sldId id="297" r:id="rId20"/>
    <p:sldId id="269" r:id="rId21"/>
    <p:sldId id="285" r:id="rId22"/>
    <p:sldId id="304" r:id="rId23"/>
    <p:sldId id="309" r:id="rId24"/>
    <p:sldId id="303" r:id="rId25"/>
    <p:sldId id="302" r:id="rId26"/>
    <p:sldId id="321" r:id="rId27"/>
    <p:sldId id="305" r:id="rId28"/>
    <p:sldId id="322" r:id="rId29"/>
    <p:sldId id="323" r:id="rId30"/>
    <p:sldId id="324" r:id="rId31"/>
    <p:sldId id="325" r:id="rId32"/>
    <p:sldId id="306" r:id="rId33"/>
    <p:sldId id="326" r:id="rId34"/>
    <p:sldId id="327" r:id="rId35"/>
    <p:sldId id="328" r:id="rId36"/>
    <p:sldId id="308" r:id="rId37"/>
    <p:sldId id="347" r:id="rId38"/>
  </p:sldIdLst>
  <p:sldSz cx="12192000" cy="6858000"/>
  <p:notesSz cx="7102475" cy="938847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8" d="100"/>
          <a:sy n="78" d="100"/>
        </p:scale>
        <p:origin x="-4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9176B4F-0409-4B51-973C-8A590682DB02}" type="datetimeFigureOut">
              <a:rPr lang="el-GR" smtClean="0"/>
              <a:t>17/1/2020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2AC35EC-4026-4F5B-84D9-4029BC37F97F}" type="slidenum">
              <a:rPr lang="el-GR" smtClean="0"/>
              <a:t>‹#›</a:t>
            </a:fld>
            <a:endParaRPr lang="el-GR"/>
          </a:p>
        </p:txBody>
      </p:sp>
    </p:spTree>
    <p:extLst>
      <p:ext uri="{BB962C8B-B14F-4D97-AF65-F5344CB8AC3E}">
        <p14:creationId xmlns:p14="http://schemas.microsoft.com/office/powerpoint/2010/main" val="211807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9176B4F-0409-4B51-973C-8A590682DB02}" type="datetimeFigureOut">
              <a:rPr lang="el-GR" smtClean="0"/>
              <a:t>17/1/2020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2AC35EC-4026-4F5B-84D9-4029BC37F97F}" type="slidenum">
              <a:rPr lang="el-GR" smtClean="0"/>
              <a:t>‹#›</a:t>
            </a:fld>
            <a:endParaRPr lang="el-GR"/>
          </a:p>
        </p:txBody>
      </p:sp>
    </p:spTree>
    <p:extLst>
      <p:ext uri="{BB962C8B-B14F-4D97-AF65-F5344CB8AC3E}">
        <p14:creationId xmlns:p14="http://schemas.microsoft.com/office/powerpoint/2010/main" val="19720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9176B4F-0409-4B51-973C-8A590682DB02}" type="datetimeFigureOut">
              <a:rPr lang="el-GR" smtClean="0"/>
              <a:t>17/1/2020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2AC35EC-4026-4F5B-84D9-4029BC37F97F}" type="slidenum">
              <a:rPr lang="el-GR" smtClean="0"/>
              <a:t>‹#›</a:t>
            </a:fld>
            <a:endParaRPr lang="el-GR"/>
          </a:p>
        </p:txBody>
      </p:sp>
    </p:spTree>
    <p:extLst>
      <p:ext uri="{BB962C8B-B14F-4D97-AF65-F5344CB8AC3E}">
        <p14:creationId xmlns:p14="http://schemas.microsoft.com/office/powerpoint/2010/main" val="361199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9176B4F-0409-4B51-973C-8A590682DB02}" type="datetimeFigureOut">
              <a:rPr lang="el-GR" smtClean="0"/>
              <a:t>17/1/2020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2AC35EC-4026-4F5B-84D9-4029BC37F97F}" type="slidenum">
              <a:rPr lang="el-GR" smtClean="0"/>
              <a:t>‹#›</a:t>
            </a:fld>
            <a:endParaRPr lang="el-GR"/>
          </a:p>
        </p:txBody>
      </p:sp>
    </p:spTree>
    <p:extLst>
      <p:ext uri="{BB962C8B-B14F-4D97-AF65-F5344CB8AC3E}">
        <p14:creationId xmlns:p14="http://schemas.microsoft.com/office/powerpoint/2010/main" val="389044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9176B4F-0409-4B51-973C-8A590682DB02}" type="datetimeFigureOut">
              <a:rPr lang="el-GR" smtClean="0"/>
              <a:t>17/1/2020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2AC35EC-4026-4F5B-84D9-4029BC37F97F}" type="slidenum">
              <a:rPr lang="el-GR" smtClean="0"/>
              <a:t>‹#›</a:t>
            </a:fld>
            <a:endParaRPr lang="el-GR"/>
          </a:p>
        </p:txBody>
      </p:sp>
    </p:spTree>
    <p:extLst>
      <p:ext uri="{BB962C8B-B14F-4D97-AF65-F5344CB8AC3E}">
        <p14:creationId xmlns:p14="http://schemas.microsoft.com/office/powerpoint/2010/main" val="227105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9176B4F-0409-4B51-973C-8A590682DB02}" type="datetimeFigureOut">
              <a:rPr lang="el-GR" smtClean="0"/>
              <a:t>17/1/2020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2AC35EC-4026-4F5B-84D9-4029BC37F97F}" type="slidenum">
              <a:rPr lang="el-GR" smtClean="0"/>
              <a:t>‹#›</a:t>
            </a:fld>
            <a:endParaRPr lang="el-GR"/>
          </a:p>
        </p:txBody>
      </p:sp>
    </p:spTree>
    <p:extLst>
      <p:ext uri="{BB962C8B-B14F-4D97-AF65-F5344CB8AC3E}">
        <p14:creationId xmlns:p14="http://schemas.microsoft.com/office/powerpoint/2010/main" val="148449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9176B4F-0409-4B51-973C-8A590682DB02}" type="datetimeFigureOut">
              <a:rPr lang="el-GR" smtClean="0"/>
              <a:t>17/1/2020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2AC35EC-4026-4F5B-84D9-4029BC37F97F}" type="slidenum">
              <a:rPr lang="el-GR" smtClean="0"/>
              <a:t>‹#›</a:t>
            </a:fld>
            <a:endParaRPr lang="el-GR"/>
          </a:p>
        </p:txBody>
      </p:sp>
    </p:spTree>
    <p:extLst>
      <p:ext uri="{BB962C8B-B14F-4D97-AF65-F5344CB8AC3E}">
        <p14:creationId xmlns:p14="http://schemas.microsoft.com/office/powerpoint/2010/main" val="149103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9176B4F-0409-4B51-973C-8A590682DB02}" type="datetimeFigureOut">
              <a:rPr lang="el-GR" smtClean="0"/>
              <a:t>17/1/2020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2AC35EC-4026-4F5B-84D9-4029BC37F97F}" type="slidenum">
              <a:rPr lang="el-GR" smtClean="0"/>
              <a:t>‹#›</a:t>
            </a:fld>
            <a:endParaRPr lang="el-GR"/>
          </a:p>
        </p:txBody>
      </p:sp>
    </p:spTree>
    <p:extLst>
      <p:ext uri="{BB962C8B-B14F-4D97-AF65-F5344CB8AC3E}">
        <p14:creationId xmlns:p14="http://schemas.microsoft.com/office/powerpoint/2010/main" val="77763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9176B4F-0409-4B51-973C-8A590682DB02}" type="datetimeFigureOut">
              <a:rPr lang="el-GR" smtClean="0"/>
              <a:t>17/1/2020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2AC35EC-4026-4F5B-84D9-4029BC37F97F}" type="slidenum">
              <a:rPr lang="el-GR" smtClean="0"/>
              <a:t>‹#›</a:t>
            </a:fld>
            <a:endParaRPr lang="el-GR"/>
          </a:p>
        </p:txBody>
      </p:sp>
    </p:spTree>
    <p:extLst>
      <p:ext uri="{BB962C8B-B14F-4D97-AF65-F5344CB8AC3E}">
        <p14:creationId xmlns:p14="http://schemas.microsoft.com/office/powerpoint/2010/main" val="174935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9176B4F-0409-4B51-973C-8A590682DB02}" type="datetimeFigureOut">
              <a:rPr lang="el-GR" smtClean="0"/>
              <a:t>17/1/2020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2AC35EC-4026-4F5B-84D9-4029BC37F97F}" type="slidenum">
              <a:rPr lang="el-GR" smtClean="0"/>
              <a:t>‹#›</a:t>
            </a:fld>
            <a:endParaRPr lang="el-GR"/>
          </a:p>
        </p:txBody>
      </p:sp>
    </p:spTree>
    <p:extLst>
      <p:ext uri="{BB962C8B-B14F-4D97-AF65-F5344CB8AC3E}">
        <p14:creationId xmlns:p14="http://schemas.microsoft.com/office/powerpoint/2010/main" val="249082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9176B4F-0409-4B51-973C-8A590682DB02}" type="datetimeFigureOut">
              <a:rPr lang="el-GR" smtClean="0"/>
              <a:t>17/1/2020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2AC35EC-4026-4F5B-84D9-4029BC37F97F}" type="slidenum">
              <a:rPr lang="el-GR" smtClean="0"/>
              <a:t>‹#›</a:t>
            </a:fld>
            <a:endParaRPr lang="el-GR"/>
          </a:p>
        </p:txBody>
      </p:sp>
    </p:spTree>
    <p:extLst>
      <p:ext uri="{BB962C8B-B14F-4D97-AF65-F5344CB8AC3E}">
        <p14:creationId xmlns:p14="http://schemas.microsoft.com/office/powerpoint/2010/main" val="310558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76B4F-0409-4B51-973C-8A590682DB02}" type="datetimeFigureOut">
              <a:rPr lang="el-GR" smtClean="0"/>
              <a:t>17/1/2020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C35EC-4026-4F5B-84D9-4029BC37F97F}" type="slidenum">
              <a:rPr lang="el-GR" smtClean="0"/>
              <a:t>‹#›</a:t>
            </a:fld>
            <a:endParaRPr lang="el-GR"/>
          </a:p>
        </p:txBody>
      </p:sp>
    </p:spTree>
    <p:extLst>
      <p:ext uri="{BB962C8B-B14F-4D97-AF65-F5344CB8AC3E}">
        <p14:creationId xmlns:p14="http://schemas.microsoft.com/office/powerpoint/2010/main" val="254663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838199" y="1532966"/>
            <a:ext cx="9771529" cy="2902790"/>
          </a:xfrm>
        </p:spPr>
        <p:txBody>
          <a:bodyPr>
            <a:noAutofit/>
          </a:bodyPr>
          <a:lstStyle/>
          <a:p>
            <a:pPr algn="l"/>
            <a:r>
              <a:rPr lang="de-DE" sz="3200" dirty="0" smtClean="0"/>
              <a:t>7</a:t>
            </a:r>
            <a:r>
              <a:rPr lang="en-US" sz="3200" dirty="0" smtClean="0"/>
              <a:t>. </a:t>
            </a:r>
            <a:r>
              <a:rPr lang="en-US" sz="3200" dirty="0" err="1" smtClean="0"/>
              <a:t>Vorlesungseinheit</a:t>
            </a:r>
            <a:r>
              <a:rPr lang="en-US" sz="3200" dirty="0" smtClean="0"/>
              <a:t> </a:t>
            </a:r>
            <a:r>
              <a:rPr lang="en-US" sz="2400" dirty="0" smtClean="0"/>
              <a:t/>
            </a:r>
            <a:br>
              <a:rPr lang="en-US" sz="2400" dirty="0" smtClean="0"/>
            </a:br>
            <a:r>
              <a:rPr lang="en-US" sz="2400" dirty="0" smtClean="0"/>
              <a:t/>
            </a:r>
            <a:br>
              <a:rPr lang="en-US" sz="2400" dirty="0" smtClean="0"/>
            </a:br>
            <a:r>
              <a:rPr lang="de-DE" sz="2000" dirty="0" smtClean="0"/>
              <a:t>Die Wichtigkeit der Zweitspracherwerbstheorien </a:t>
            </a:r>
            <a:r>
              <a:rPr lang="de-DE" sz="2000" dirty="0"/>
              <a:t>für die didaktische Praxis</a:t>
            </a:r>
            <a:r>
              <a:rPr lang="de-DE" sz="2000" dirty="0" smtClean="0"/>
              <a:t/>
            </a:r>
            <a:br>
              <a:rPr lang="de-DE" sz="2000" dirty="0" smtClean="0"/>
            </a:br>
            <a:r>
              <a:rPr lang="de-DE" sz="2000" dirty="0" smtClean="0"/>
              <a:t/>
            </a:r>
            <a:br>
              <a:rPr lang="de-DE" sz="2000" dirty="0" smtClean="0"/>
            </a:br>
            <a:r>
              <a:rPr lang="de-DE" sz="2000" dirty="0" smtClean="0"/>
              <a:t>Anwendung der </a:t>
            </a:r>
            <a:r>
              <a:rPr lang="de-DE" sz="2000" dirty="0"/>
              <a:t>Hypothesen bzw. Theorien des Zweitspracherwerbs auf die didaktische </a:t>
            </a:r>
            <a:r>
              <a:rPr lang="de-DE" sz="2000" dirty="0" smtClean="0"/>
              <a:t>Praxis</a:t>
            </a:r>
            <a:r>
              <a:rPr lang="en-US" sz="2000" dirty="0"/>
              <a:t/>
            </a:r>
            <a:br>
              <a:rPr lang="en-US" sz="2000" dirty="0"/>
            </a:br>
            <a:r>
              <a:rPr lang="de-DE" sz="2000" dirty="0" smtClean="0"/>
              <a:t/>
            </a:r>
            <a:br>
              <a:rPr lang="de-DE" sz="2000" dirty="0" smtClean="0"/>
            </a:br>
            <a:r>
              <a:rPr lang="en-US" sz="2400" dirty="0" smtClean="0"/>
              <a:t/>
            </a:r>
            <a:br>
              <a:rPr lang="en-US" sz="2400" dirty="0" smtClean="0"/>
            </a:br>
            <a:endParaRPr lang="el-GR" sz="2400" dirty="0"/>
          </a:p>
        </p:txBody>
      </p:sp>
      <p:sp>
        <p:nvSpPr>
          <p:cNvPr id="6" name="Υπότιτλος 2"/>
          <p:cNvSpPr>
            <a:spLocks noGrp="1"/>
          </p:cNvSpPr>
          <p:nvPr>
            <p:ph type="subTitle" idx="1"/>
          </p:nvPr>
        </p:nvSpPr>
        <p:spPr>
          <a:xfrm>
            <a:off x="717176" y="4812273"/>
            <a:ext cx="9144000" cy="1655762"/>
          </a:xfrm>
        </p:spPr>
        <p:txBody>
          <a:bodyPr>
            <a:normAutofit/>
          </a:bodyPr>
          <a:lstStyle/>
          <a:p>
            <a:pPr algn="just"/>
            <a:r>
              <a:rPr lang="en-US" dirty="0" smtClean="0"/>
              <a:t>Universität </a:t>
            </a:r>
            <a:r>
              <a:rPr lang="en-US" dirty="0" err="1" smtClean="0"/>
              <a:t>Athen</a:t>
            </a:r>
            <a:endParaRPr lang="en-US" dirty="0" smtClean="0"/>
          </a:p>
          <a:p>
            <a:pPr algn="just"/>
            <a:r>
              <a:rPr lang="en-US" dirty="0" err="1" smtClean="0"/>
              <a:t>Fachbereich</a:t>
            </a:r>
            <a:r>
              <a:rPr lang="en-US" dirty="0" smtClean="0"/>
              <a:t> </a:t>
            </a:r>
            <a:r>
              <a:rPr lang="en-US" dirty="0" err="1" smtClean="0"/>
              <a:t>für</a:t>
            </a:r>
            <a:r>
              <a:rPr lang="en-US" dirty="0" smtClean="0"/>
              <a:t> Deutsche </a:t>
            </a:r>
            <a:r>
              <a:rPr lang="en-US" dirty="0" err="1" smtClean="0"/>
              <a:t>Sprache</a:t>
            </a:r>
            <a:r>
              <a:rPr lang="en-US" dirty="0" smtClean="0"/>
              <a:t> und </a:t>
            </a:r>
            <a:r>
              <a:rPr lang="en-US" dirty="0" err="1" smtClean="0"/>
              <a:t>Literatur</a:t>
            </a:r>
            <a:endParaRPr lang="en-US" dirty="0" smtClean="0"/>
          </a:p>
          <a:p>
            <a:pPr algn="just"/>
            <a:r>
              <a:rPr lang="en-US" dirty="0" smtClean="0"/>
              <a:t>Seminar: </a:t>
            </a:r>
            <a:r>
              <a:rPr lang="el-GR" dirty="0"/>
              <a:t>DGB47 Εκμάθηση Δεύτερης</a:t>
            </a:r>
            <a:r>
              <a:rPr lang="de-DE" dirty="0"/>
              <a:t> </a:t>
            </a:r>
            <a:r>
              <a:rPr lang="el-GR" dirty="0"/>
              <a:t>/ Ξένης </a:t>
            </a:r>
            <a:r>
              <a:rPr lang="el-GR" dirty="0" smtClean="0"/>
              <a:t>Γλώσσας</a:t>
            </a:r>
            <a:r>
              <a:rPr lang="en-US" dirty="0" smtClean="0"/>
              <a:t> </a:t>
            </a:r>
          </a:p>
          <a:p>
            <a:pPr algn="just"/>
            <a:endParaRPr lang="el-GR" dirty="0"/>
          </a:p>
        </p:txBody>
      </p:sp>
    </p:spTree>
    <p:extLst>
      <p:ext uri="{BB962C8B-B14F-4D97-AF65-F5344CB8AC3E}">
        <p14:creationId xmlns:p14="http://schemas.microsoft.com/office/powerpoint/2010/main" val="298457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30623" y="548153"/>
            <a:ext cx="10515600" cy="5879541"/>
          </a:xfrm>
        </p:spPr>
        <p:txBody>
          <a:bodyPr/>
          <a:lstStyle/>
          <a:p>
            <a:r>
              <a:rPr lang="de-DE" dirty="0" smtClean="0"/>
              <a:t>Nachspielen von Dialogen</a:t>
            </a:r>
          </a:p>
          <a:p>
            <a:pPr marL="0" indent="0">
              <a:buNone/>
            </a:pPr>
            <a:endParaRPr lang="de-DE" sz="1050" dirty="0"/>
          </a:p>
          <a:p>
            <a:pPr marL="0" indent="0">
              <a:buNone/>
            </a:pPr>
            <a:r>
              <a:rPr lang="de-DE" sz="1800" dirty="0" smtClean="0"/>
              <a:t>Hören Sie den Dialog. Spielen Sie dann den Dialog.</a:t>
            </a:r>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marL="0" indent="0">
              <a:buNone/>
            </a:pPr>
            <a:endParaRPr lang="el-GR" dirty="0"/>
          </a:p>
        </p:txBody>
      </p:sp>
      <p:pic>
        <p:nvPicPr>
          <p:cNvPr id="5"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t="40984" b="9497"/>
          <a:stretch/>
        </p:blipFill>
        <p:spPr>
          <a:xfrm>
            <a:off x="532891" y="1607216"/>
            <a:ext cx="6150298" cy="4417068"/>
          </a:xfrm>
          <a:prstGeom prst="rect">
            <a:avLst/>
          </a:prstGeom>
        </p:spPr>
      </p:pic>
      <p:sp>
        <p:nvSpPr>
          <p:cNvPr id="4" name="Ορθογώνιο 3"/>
          <p:cNvSpPr/>
          <p:nvPr/>
        </p:nvSpPr>
        <p:spPr>
          <a:xfrm>
            <a:off x="7126941" y="6189785"/>
            <a:ext cx="3930265" cy="307777"/>
          </a:xfrm>
          <a:prstGeom prst="rect">
            <a:avLst/>
          </a:prstGeom>
        </p:spPr>
        <p:txBody>
          <a:bodyPr wrap="square">
            <a:spAutoFit/>
          </a:bodyPr>
          <a:lstStyle/>
          <a:p>
            <a:r>
              <a:rPr lang="de-DE" sz="1400" dirty="0" smtClean="0">
                <a:solidFill>
                  <a:srgbClr val="000000"/>
                </a:solidFill>
                <a:latin typeface="Times New Roman" panose="02020603050405020304" pitchFamily="18" charset="0"/>
              </a:rPr>
              <a:t>(Deutsche Sprachlehre für Ausländer 1967, 3)</a:t>
            </a:r>
            <a:endParaRPr lang="el-GR" sz="1400" dirty="0"/>
          </a:p>
        </p:txBody>
      </p:sp>
    </p:spTree>
    <p:extLst>
      <p:ext uri="{BB962C8B-B14F-4D97-AF65-F5344CB8AC3E}">
        <p14:creationId xmlns:p14="http://schemas.microsoft.com/office/powerpoint/2010/main" val="50705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79929"/>
            <a:ext cx="10515600" cy="5397034"/>
          </a:xfrm>
        </p:spPr>
        <p:txBody>
          <a:bodyPr/>
          <a:lstStyle/>
          <a:p>
            <a:r>
              <a:rPr lang="de-DE" dirty="0" smtClean="0"/>
              <a:t>Nachsprechen zur Übung der Aussprache</a:t>
            </a: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1443581643"/>
              </p:ext>
            </p:extLst>
          </p:nvPr>
        </p:nvGraphicFramePr>
        <p:xfrm>
          <a:off x="1547906" y="2062319"/>
          <a:ext cx="4799106" cy="2792068"/>
        </p:xfrm>
        <a:graphic>
          <a:graphicData uri="http://schemas.openxmlformats.org/drawingml/2006/table">
            <a:tbl>
              <a:tblPr firstRow="1" bandRow="1">
                <a:tableStyleId>{5C22544A-7EE6-4342-B048-85BDC9FD1C3A}</a:tableStyleId>
              </a:tblPr>
              <a:tblGrid>
                <a:gridCol w="4799106"/>
              </a:tblGrid>
              <a:tr h="698017">
                <a:tc>
                  <a:txBody>
                    <a:bodyPr/>
                    <a:lstStyle/>
                    <a:p>
                      <a:r>
                        <a:rPr lang="de-DE" dirty="0" smtClean="0">
                          <a:solidFill>
                            <a:schemeClr val="tx1"/>
                          </a:solidFill>
                        </a:rPr>
                        <a:t>Hören Sie und sprechen Sie nach</a:t>
                      </a:r>
                      <a:endParaRPr lang="el-GR"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698017">
                <a:tc>
                  <a:txBody>
                    <a:bodyPr/>
                    <a:lstStyle/>
                    <a:p>
                      <a:r>
                        <a:rPr lang="de-DE" u="sng" dirty="0" smtClean="0">
                          <a:solidFill>
                            <a:schemeClr val="tx1"/>
                          </a:solidFill>
                        </a:rPr>
                        <a:t>Au</a:t>
                      </a:r>
                      <a:r>
                        <a:rPr lang="de-DE" dirty="0" smtClean="0">
                          <a:solidFill>
                            <a:schemeClr val="tx1"/>
                          </a:solidFill>
                        </a:rPr>
                        <a:t>to, </a:t>
                      </a:r>
                      <a:r>
                        <a:rPr lang="de-DE" u="sng" dirty="0" smtClean="0">
                          <a:solidFill>
                            <a:schemeClr val="tx1"/>
                          </a:solidFill>
                        </a:rPr>
                        <a:t>Au</a:t>
                      </a:r>
                      <a:r>
                        <a:rPr lang="de-DE" dirty="0" smtClean="0">
                          <a:solidFill>
                            <a:schemeClr val="tx1"/>
                          </a:solidFill>
                        </a:rPr>
                        <a:t>fgabe, </a:t>
                      </a:r>
                      <a:r>
                        <a:rPr lang="de-DE" u="sng" dirty="0" smtClean="0">
                          <a:solidFill>
                            <a:schemeClr val="tx1"/>
                          </a:solidFill>
                        </a:rPr>
                        <a:t>au</a:t>
                      </a:r>
                      <a:r>
                        <a:rPr lang="de-DE" dirty="0" smtClean="0">
                          <a:solidFill>
                            <a:schemeClr val="tx1"/>
                          </a:solidFill>
                        </a:rPr>
                        <a:t>sgehen</a:t>
                      </a:r>
                      <a:endParaRPr lang="el-GR"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r>
              <a:tr h="698017">
                <a:tc>
                  <a:txBody>
                    <a:bodyPr/>
                    <a:lstStyle/>
                    <a:p>
                      <a:r>
                        <a:rPr lang="de-DE" dirty="0" smtClean="0">
                          <a:solidFill>
                            <a:schemeClr val="tx1"/>
                          </a:solidFill>
                        </a:rPr>
                        <a:t>A</a:t>
                      </a:r>
                      <a:r>
                        <a:rPr lang="de-DE" u="sng" dirty="0" smtClean="0">
                          <a:solidFill>
                            <a:schemeClr val="tx1"/>
                          </a:solidFill>
                        </a:rPr>
                        <a:t>ch</a:t>
                      </a:r>
                      <a:r>
                        <a:rPr lang="de-DE" dirty="0" smtClean="0">
                          <a:solidFill>
                            <a:schemeClr val="tx1"/>
                          </a:solidFill>
                        </a:rPr>
                        <a:t>t, Na</a:t>
                      </a:r>
                      <a:r>
                        <a:rPr lang="de-DE" u="sng" dirty="0" smtClean="0">
                          <a:solidFill>
                            <a:schemeClr val="tx1"/>
                          </a:solidFill>
                        </a:rPr>
                        <a:t>ch</a:t>
                      </a:r>
                      <a:r>
                        <a:rPr lang="de-DE" dirty="0" smtClean="0">
                          <a:solidFill>
                            <a:schemeClr val="tx1"/>
                          </a:solidFill>
                        </a:rPr>
                        <a:t>t, a</a:t>
                      </a:r>
                      <a:r>
                        <a:rPr lang="de-DE" u="sng" dirty="0" smtClean="0">
                          <a:solidFill>
                            <a:schemeClr val="tx1"/>
                          </a:solidFill>
                        </a:rPr>
                        <a:t>ch</a:t>
                      </a:r>
                      <a:r>
                        <a:rPr lang="de-DE" dirty="0" smtClean="0">
                          <a:solidFill>
                            <a:schemeClr val="tx1"/>
                          </a:solidFill>
                        </a:rPr>
                        <a:t>ten</a:t>
                      </a:r>
                      <a:endParaRPr lang="el-GR"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698017">
                <a:tc>
                  <a:txBody>
                    <a:bodyPr/>
                    <a:lstStyle/>
                    <a:p>
                      <a:r>
                        <a:rPr lang="de-DE" u="none" dirty="0" smtClean="0">
                          <a:solidFill>
                            <a:schemeClr val="tx1"/>
                          </a:solidFill>
                        </a:rPr>
                        <a:t>h</a:t>
                      </a:r>
                      <a:r>
                        <a:rPr lang="de-DE" u="sng" dirty="0" smtClean="0">
                          <a:solidFill>
                            <a:schemeClr val="tx1"/>
                          </a:solidFill>
                        </a:rPr>
                        <a:t>ei</a:t>
                      </a:r>
                      <a:r>
                        <a:rPr lang="de-DE" dirty="0" smtClean="0">
                          <a:solidFill>
                            <a:schemeClr val="tx1"/>
                          </a:solidFill>
                        </a:rPr>
                        <a:t>ße, w</a:t>
                      </a:r>
                      <a:r>
                        <a:rPr lang="de-DE" u="sng" dirty="0" smtClean="0">
                          <a:solidFill>
                            <a:schemeClr val="tx1"/>
                          </a:solidFill>
                        </a:rPr>
                        <a:t>ei</a:t>
                      </a:r>
                      <a:r>
                        <a:rPr lang="de-DE" dirty="0" smtClean="0">
                          <a:solidFill>
                            <a:schemeClr val="tx1"/>
                          </a:solidFill>
                        </a:rPr>
                        <a:t>ß, </a:t>
                      </a:r>
                      <a:r>
                        <a:rPr lang="de-DE" u="sng" dirty="0" smtClean="0">
                          <a:solidFill>
                            <a:schemeClr val="tx1"/>
                          </a:solidFill>
                        </a:rPr>
                        <a:t>ei</a:t>
                      </a:r>
                      <a:r>
                        <a:rPr lang="de-DE" dirty="0" smtClean="0">
                          <a:solidFill>
                            <a:schemeClr val="tx1"/>
                          </a:solidFill>
                        </a:rPr>
                        <a:t>n, r</a:t>
                      </a:r>
                      <a:r>
                        <a:rPr lang="de-DE" u="sng" dirty="0" smtClean="0">
                          <a:solidFill>
                            <a:schemeClr val="tx1"/>
                          </a:solidFill>
                        </a:rPr>
                        <a:t>ei</a:t>
                      </a:r>
                      <a:r>
                        <a:rPr lang="de-DE" dirty="0" smtClean="0">
                          <a:solidFill>
                            <a:schemeClr val="tx1"/>
                          </a:solidFill>
                        </a:rPr>
                        <a:t>ten</a:t>
                      </a:r>
                      <a:endParaRPr lang="el-GR"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416413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18216"/>
          </a:xfrm>
        </p:spPr>
        <p:txBody>
          <a:bodyPr>
            <a:normAutofit/>
          </a:bodyPr>
          <a:lstStyle/>
          <a:p>
            <a:r>
              <a:rPr lang="de-DE" sz="2400" dirty="0" smtClean="0"/>
              <a:t>Anwendung der behavioristischen Lerntheorie auf die Unterrichtsplanung: </a:t>
            </a:r>
            <a:br>
              <a:rPr lang="de-DE" sz="2400" dirty="0" smtClean="0"/>
            </a:br>
            <a:r>
              <a:rPr lang="de-DE" sz="2400" dirty="0" smtClean="0"/>
              <a:t>Beispiel eines didaktischen Vorschlags</a:t>
            </a:r>
            <a:endParaRPr lang="el-GR" sz="24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017458257"/>
              </p:ext>
            </p:extLst>
          </p:nvPr>
        </p:nvGraphicFramePr>
        <p:xfrm>
          <a:off x="838198" y="1183342"/>
          <a:ext cx="10336308" cy="4464423"/>
        </p:xfrm>
        <a:graphic>
          <a:graphicData uri="http://schemas.openxmlformats.org/drawingml/2006/table">
            <a:tbl>
              <a:tblPr firstRow="1" bandRow="1">
                <a:tableStyleId>{5C22544A-7EE6-4342-B048-85BDC9FD1C3A}</a:tableStyleId>
              </a:tblPr>
              <a:tblGrid>
                <a:gridCol w="8831046"/>
                <a:gridCol w="1505262"/>
              </a:tblGrid>
              <a:tr h="402852">
                <a:tc>
                  <a:txBody>
                    <a:bodyPr/>
                    <a:lstStyle/>
                    <a:p>
                      <a:pPr algn="just"/>
                      <a:r>
                        <a:rPr lang="de-DE" dirty="0" smtClean="0">
                          <a:solidFill>
                            <a:schemeClr val="tx1"/>
                          </a:solidFill>
                        </a:rPr>
                        <a:t>Unterrichtsschritte und</a:t>
                      </a:r>
                      <a:r>
                        <a:rPr lang="de-DE" baseline="0" dirty="0" smtClean="0">
                          <a:solidFill>
                            <a:schemeClr val="tx1"/>
                          </a:solidFill>
                        </a:rPr>
                        <a:t> </a:t>
                      </a:r>
                      <a:r>
                        <a:rPr lang="de-DE" dirty="0" smtClean="0">
                          <a:solidFill>
                            <a:schemeClr val="tx1"/>
                          </a:solidFill>
                        </a:rPr>
                        <a:t>Beschreibung der Aktivitäten</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de-DE" dirty="0" smtClean="0">
                          <a:solidFill>
                            <a:schemeClr val="tx1"/>
                          </a:solidFill>
                        </a:rPr>
                        <a:t>Zeit</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03971">
                <a:tc>
                  <a:txBody>
                    <a:bodyPr/>
                    <a:lstStyle/>
                    <a:p>
                      <a:pPr algn="just"/>
                      <a:r>
                        <a:rPr lang="de-DE" dirty="0" smtClean="0">
                          <a:solidFill>
                            <a:schemeClr val="tx1"/>
                          </a:solidFill>
                        </a:rPr>
                        <a:t>1. Der Lehrende</a:t>
                      </a:r>
                      <a:r>
                        <a:rPr lang="de-DE" baseline="0" dirty="0" smtClean="0">
                          <a:solidFill>
                            <a:schemeClr val="tx1"/>
                          </a:solidFill>
                        </a:rPr>
                        <a:t> liest einen Dialog vor und bittet die Lernenden zu wiederholen.</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de-DE" dirty="0" smtClean="0">
                          <a:solidFill>
                            <a:schemeClr val="tx1"/>
                          </a:solidFill>
                        </a:rPr>
                        <a:t>10 Minuten</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83907">
                <a:tc>
                  <a:txBody>
                    <a:bodyPr/>
                    <a:lstStyle/>
                    <a:p>
                      <a:pPr algn="just"/>
                      <a:r>
                        <a:rPr lang="de-DE" dirty="0" smtClean="0">
                          <a:solidFill>
                            <a:schemeClr val="tx1"/>
                          </a:solidFill>
                        </a:rPr>
                        <a:t>2. Der Lehrende bittet die Lernenden den Dialog nachzuspielen. Er</a:t>
                      </a:r>
                      <a:r>
                        <a:rPr lang="de-DE" baseline="0" dirty="0" smtClean="0">
                          <a:solidFill>
                            <a:schemeClr val="tx1"/>
                          </a:solidFill>
                        </a:rPr>
                        <a:t> korrigiert dabei immer die Fehler und bittet die Lernenden zu wiederholen.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de-DE" dirty="0" smtClean="0">
                          <a:solidFill>
                            <a:schemeClr val="tx1"/>
                          </a:solidFill>
                        </a:rPr>
                        <a:t>10  Minuten</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83907">
                <a:tc>
                  <a:txBody>
                    <a:bodyPr/>
                    <a:lstStyle/>
                    <a:p>
                      <a:pPr algn="just"/>
                      <a:r>
                        <a:rPr lang="de-DE" dirty="0" smtClean="0">
                          <a:solidFill>
                            <a:schemeClr val="tx1"/>
                          </a:solidFill>
                        </a:rPr>
                        <a:t>3. Der</a:t>
                      </a:r>
                      <a:r>
                        <a:rPr lang="de-DE" baseline="0" dirty="0" smtClean="0">
                          <a:solidFill>
                            <a:schemeClr val="tx1"/>
                          </a:solidFill>
                        </a:rPr>
                        <a:t> Lehrende bittet die Lernenden eine Strukturmusteraufgabe zu bearbeiten. Die Lernenden sollen bei dieser Aufgabe nach einem Beispiel Sätze ergänzen. Der Lehrende erwähnt nach jedem Satz, ob er richtig oder falsch ist und belohnt die Lernenden bei jeder richtigen Antwort.</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de-DE" dirty="0" smtClean="0">
                          <a:solidFill>
                            <a:schemeClr val="tx1"/>
                          </a:solidFill>
                        </a:rPr>
                        <a:t>10</a:t>
                      </a:r>
                      <a:r>
                        <a:rPr lang="de-DE" baseline="0" dirty="0" smtClean="0">
                          <a:solidFill>
                            <a:schemeClr val="tx1"/>
                          </a:solidFill>
                        </a:rPr>
                        <a:t> Minuten</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839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4. Der Lehrende bittet die Lernenden</a:t>
                      </a:r>
                      <a:r>
                        <a:rPr lang="de-DE" baseline="0" dirty="0" smtClean="0">
                          <a:solidFill>
                            <a:schemeClr val="tx1"/>
                          </a:solidFill>
                        </a:rPr>
                        <a:t> eine weitere Aufgabe zu bearbeiten. Die Lernenden sollen bei dieser Aufgabe nach den Beispielen mit Hilfe von verschiedenen Wörtern Sätze bilden. Der Lehrende erwähnt nach jedem Satz, ob er richtig oder falsch ist und belohnt die Lernenden bei jeder richtigen Antwort.</a:t>
                      </a:r>
                      <a:endParaRPr lang="el-GR"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de-DE" dirty="0" smtClean="0">
                          <a:solidFill>
                            <a:schemeClr val="tx1"/>
                          </a:solidFill>
                        </a:rPr>
                        <a:t>10 Minuten</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83907">
                <a:tc>
                  <a:txBody>
                    <a:bodyPr/>
                    <a:lstStyle/>
                    <a:p>
                      <a:pPr algn="just"/>
                      <a:r>
                        <a:rPr lang="de-DE" dirty="0" smtClean="0">
                          <a:solidFill>
                            <a:schemeClr val="tx1"/>
                          </a:solidFill>
                        </a:rPr>
                        <a:t>5. Der Lehrende liest Wörter vor und die Lernenden sollen nachsprechen, um ihre Aussprache zu korrigieren. Der Lehrende belohnt die Lernenden bei richtiger Aussprache.</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de-DE" dirty="0" smtClean="0">
                          <a:solidFill>
                            <a:schemeClr val="tx1"/>
                          </a:solidFill>
                        </a:rPr>
                        <a:t>5 Minuten</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1141108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320675"/>
          </a:xfrm>
        </p:spPr>
        <p:txBody>
          <a:bodyPr>
            <a:normAutofit fontScale="90000"/>
          </a:bodyPr>
          <a:lstStyle/>
          <a:p>
            <a:r>
              <a:rPr lang="de-DE" dirty="0" smtClean="0"/>
              <a:t>Behavioristische didaktische Vorschläge: Kritik</a:t>
            </a:r>
            <a:endParaRPr lang="el-GR" dirty="0"/>
          </a:p>
        </p:txBody>
      </p:sp>
      <p:sp>
        <p:nvSpPr>
          <p:cNvPr id="3" name="Θέση περιεχομένου 2"/>
          <p:cNvSpPr>
            <a:spLocks noGrp="1"/>
          </p:cNvSpPr>
          <p:nvPr>
            <p:ph idx="1"/>
          </p:nvPr>
        </p:nvSpPr>
        <p:spPr>
          <a:xfrm>
            <a:off x="838200" y="1102659"/>
            <a:ext cx="10515600" cy="5074304"/>
          </a:xfrm>
        </p:spPr>
        <p:txBody>
          <a:bodyPr/>
          <a:lstStyle/>
          <a:p>
            <a:pPr algn="just">
              <a:lnSpc>
                <a:spcPct val="150000"/>
              </a:lnSpc>
            </a:pPr>
            <a:r>
              <a:rPr lang="de-DE" dirty="0"/>
              <a:t>L</a:t>
            </a:r>
            <a:r>
              <a:rPr lang="de-DE" dirty="0" smtClean="0"/>
              <a:t>ineare (eindimensionale) Darstellungen lassen keinen Raum für individuelle Schwerpunkte.</a:t>
            </a:r>
          </a:p>
          <a:p>
            <a:pPr algn="just">
              <a:lnSpc>
                <a:spcPct val="150000"/>
              </a:lnSpc>
            </a:pPr>
            <a:r>
              <a:rPr lang="de-DE" dirty="0" smtClean="0"/>
              <a:t> </a:t>
            </a:r>
            <a:r>
              <a:rPr lang="de-DE" dirty="0"/>
              <a:t>D</a:t>
            </a:r>
            <a:r>
              <a:rPr lang="de-DE" dirty="0" smtClean="0"/>
              <a:t>ie </a:t>
            </a:r>
            <a:r>
              <a:rPr lang="de-DE" dirty="0"/>
              <a:t>Problemlösungsfähigkeit </a:t>
            </a:r>
            <a:r>
              <a:rPr lang="de-DE" dirty="0" smtClean="0"/>
              <a:t>spielt keine Rolle, </a:t>
            </a:r>
            <a:r>
              <a:rPr lang="de-DE" dirty="0"/>
              <a:t>sondern lediglich </a:t>
            </a:r>
            <a:r>
              <a:rPr lang="de-DE" dirty="0" smtClean="0"/>
              <a:t>die Wiedergabe </a:t>
            </a:r>
            <a:r>
              <a:rPr lang="de-DE" dirty="0"/>
              <a:t>von Informationen.</a:t>
            </a:r>
          </a:p>
          <a:p>
            <a:pPr algn="just">
              <a:lnSpc>
                <a:spcPct val="150000"/>
              </a:lnSpc>
            </a:pPr>
            <a:r>
              <a:rPr lang="de-DE" dirty="0"/>
              <a:t> </a:t>
            </a:r>
            <a:r>
              <a:rPr lang="de-DE" dirty="0" smtClean="0"/>
              <a:t>Der </a:t>
            </a:r>
            <a:r>
              <a:rPr lang="de-DE" dirty="0"/>
              <a:t>Lernende </a:t>
            </a:r>
            <a:r>
              <a:rPr lang="de-DE" dirty="0" smtClean="0"/>
              <a:t>wird in </a:t>
            </a:r>
            <a:r>
              <a:rPr lang="de-DE" dirty="0"/>
              <a:t>die Passivität </a:t>
            </a:r>
            <a:r>
              <a:rPr lang="de-DE" dirty="0" smtClean="0"/>
              <a:t>gedrängt. </a:t>
            </a:r>
            <a:r>
              <a:rPr lang="de-DE" dirty="0"/>
              <a:t>Seine Aufgabe wird auf </a:t>
            </a:r>
            <a:r>
              <a:rPr lang="de-DE" dirty="0" smtClean="0"/>
              <a:t>das Wiedergeben </a:t>
            </a:r>
            <a:r>
              <a:rPr lang="de-DE" dirty="0"/>
              <a:t>von Informationen begrenzt.</a:t>
            </a:r>
            <a:endParaRPr lang="el-GR" dirty="0"/>
          </a:p>
        </p:txBody>
      </p:sp>
    </p:spTree>
    <p:extLst>
      <p:ext uri="{BB962C8B-B14F-4D97-AF65-F5344CB8AC3E}">
        <p14:creationId xmlns:p14="http://schemas.microsoft.com/office/powerpoint/2010/main" val="287788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de-DE" sz="3200" dirty="0" smtClean="0"/>
              <a:t>Verbindung von Theorie und didaktischer Praxis: Kontrastivhypothese (behavioristisch geprägt)</a:t>
            </a:r>
            <a:endParaRPr lang="el-GR" sz="3200" dirty="0"/>
          </a:p>
        </p:txBody>
      </p:sp>
      <p:sp>
        <p:nvSpPr>
          <p:cNvPr id="3" name="Θέση περιεχομένου 2"/>
          <p:cNvSpPr>
            <a:spLocks noGrp="1"/>
          </p:cNvSpPr>
          <p:nvPr>
            <p:ph idx="1"/>
          </p:nvPr>
        </p:nvSpPr>
        <p:spPr>
          <a:xfrm>
            <a:off x="838200" y="1492624"/>
            <a:ext cx="10515600" cy="4684339"/>
          </a:xfrm>
        </p:spPr>
        <p:txBody>
          <a:bodyPr>
            <a:normAutofit fontScale="92500" lnSpcReduction="20000"/>
          </a:bodyPr>
          <a:lstStyle/>
          <a:p>
            <a:pPr marL="0" indent="0">
              <a:buNone/>
            </a:pPr>
            <a:r>
              <a:rPr lang="de-DE" b="1" dirty="0" smtClean="0"/>
              <a:t>Kontrastivhypothese</a:t>
            </a:r>
          </a:p>
          <a:p>
            <a:pPr marL="0" indent="0" algn="just">
              <a:buNone/>
            </a:pPr>
            <a:r>
              <a:rPr lang="de-DE" dirty="0"/>
              <a:t>Strukturen der Zweitsprache, die mit den entsprechenden der Erstsprache übereinstimmen, werden schnell und leicht gelernt</a:t>
            </a:r>
          </a:p>
          <a:p>
            <a:pPr algn="just"/>
            <a:r>
              <a:rPr lang="de-DE" dirty="0"/>
              <a:t>Positiver </a:t>
            </a:r>
            <a:r>
              <a:rPr lang="de-DE" dirty="0" smtClean="0"/>
              <a:t>Transfer</a:t>
            </a:r>
          </a:p>
          <a:p>
            <a:pPr algn="just"/>
            <a:r>
              <a:rPr lang="de-DE" dirty="0" smtClean="0"/>
              <a:t>Negativer Transfer</a:t>
            </a:r>
          </a:p>
          <a:p>
            <a:pPr marL="0" indent="0" algn="just">
              <a:buNone/>
            </a:pPr>
            <a:endParaRPr lang="de-DE" dirty="0" smtClean="0"/>
          </a:p>
          <a:p>
            <a:pPr marL="0" indent="0">
              <a:buNone/>
            </a:pPr>
            <a:r>
              <a:rPr lang="de-DE" dirty="0" smtClean="0"/>
              <a:t>Konsequenzen für den Unterricht </a:t>
            </a:r>
            <a:r>
              <a:rPr lang="de-DE" dirty="0" err="1" smtClean="0"/>
              <a:t>DaF</a:t>
            </a:r>
            <a:endParaRPr lang="de-DE" dirty="0" smtClean="0"/>
          </a:p>
          <a:p>
            <a:pPr>
              <a:buFontTx/>
              <a:buChar char="-"/>
            </a:pPr>
            <a:r>
              <a:rPr lang="de-DE" dirty="0" smtClean="0"/>
              <a:t>Übungen in den Bereichen, in denen Differenzen vorliegen</a:t>
            </a:r>
          </a:p>
          <a:p>
            <a:pPr algn="just">
              <a:buFontTx/>
              <a:buChar char="-"/>
            </a:pPr>
            <a:r>
              <a:rPr lang="de-DE" dirty="0" smtClean="0"/>
              <a:t>Vermeidung von Fehlern durch entsprechende Anordnung des Lehrmaterials</a:t>
            </a:r>
          </a:p>
          <a:p>
            <a:pPr algn="just">
              <a:buFontTx/>
              <a:buChar char="-"/>
            </a:pPr>
            <a:r>
              <a:rPr lang="de-DE" dirty="0" smtClean="0"/>
              <a:t>Man sollte als </a:t>
            </a:r>
            <a:r>
              <a:rPr lang="de-DE" dirty="0"/>
              <a:t>Lehrer im Idealfall die Erstsprache seiner Schüler </a:t>
            </a:r>
            <a:r>
              <a:rPr lang="de-DE" dirty="0" smtClean="0"/>
              <a:t>kennen, </a:t>
            </a:r>
            <a:r>
              <a:rPr lang="de-DE" dirty="0"/>
              <a:t>um Probleme diagnostizieren zu </a:t>
            </a:r>
            <a:r>
              <a:rPr lang="de-DE" dirty="0" smtClean="0"/>
              <a:t>können.</a:t>
            </a:r>
            <a:endParaRPr lang="el-GR" dirty="0"/>
          </a:p>
        </p:txBody>
      </p:sp>
    </p:spTree>
    <p:extLst>
      <p:ext uri="{BB962C8B-B14F-4D97-AF65-F5344CB8AC3E}">
        <p14:creationId xmlns:p14="http://schemas.microsoft.com/office/powerpoint/2010/main" val="91444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77875"/>
          </a:xfrm>
        </p:spPr>
        <p:txBody>
          <a:bodyPr>
            <a:noAutofit/>
          </a:bodyPr>
          <a:lstStyle/>
          <a:p>
            <a:r>
              <a:rPr lang="de-DE" sz="3200" dirty="0" smtClean="0"/>
              <a:t>Beispiel eines didaktischen Vorschlags bei Lernenden mit L1 Griechisch und L2 Deutsch</a:t>
            </a:r>
            <a:endParaRPr lang="el-GR" sz="32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313510251"/>
              </p:ext>
            </p:extLst>
          </p:nvPr>
        </p:nvGraphicFramePr>
        <p:xfrm>
          <a:off x="838200" y="1573960"/>
          <a:ext cx="10515600" cy="4668520"/>
        </p:xfrm>
        <a:graphic>
          <a:graphicData uri="http://schemas.openxmlformats.org/drawingml/2006/table">
            <a:tbl>
              <a:tblPr firstRow="1" bandRow="1">
                <a:tableStyleId>{5C22544A-7EE6-4342-B048-85BDC9FD1C3A}</a:tableStyleId>
              </a:tblPr>
              <a:tblGrid>
                <a:gridCol w="8763000"/>
                <a:gridCol w="1752600"/>
              </a:tblGrid>
              <a:tr h="370840">
                <a:tc>
                  <a:txBody>
                    <a:bodyPr/>
                    <a:lstStyle/>
                    <a:p>
                      <a:pPr algn="just"/>
                      <a:r>
                        <a:rPr lang="de-DE" b="1" dirty="0" smtClean="0">
                          <a:solidFill>
                            <a:schemeClr val="tx1"/>
                          </a:solidFill>
                        </a:rPr>
                        <a:t>Unterrichtsschritte und Beschreibung</a:t>
                      </a:r>
                      <a:r>
                        <a:rPr lang="de-DE" b="1" baseline="0" dirty="0" smtClean="0">
                          <a:solidFill>
                            <a:schemeClr val="tx1"/>
                          </a:solidFill>
                        </a:rPr>
                        <a:t> der Aktivitäten</a:t>
                      </a:r>
                      <a:endParaRPr lang="el-G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de-DE" b="1" dirty="0" smtClean="0">
                          <a:solidFill>
                            <a:schemeClr val="tx1"/>
                          </a:solidFill>
                        </a:rPr>
                        <a:t>Zeit</a:t>
                      </a:r>
                      <a:endParaRPr lang="el-G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just"/>
                      <a:r>
                        <a:rPr lang="de-DE" b="0" dirty="0" smtClean="0">
                          <a:solidFill>
                            <a:schemeClr val="tx1"/>
                          </a:solidFill>
                        </a:rPr>
                        <a:t>1. Der Lehrer</a:t>
                      </a:r>
                      <a:r>
                        <a:rPr lang="de-DE" b="0" baseline="0" dirty="0" smtClean="0">
                          <a:solidFill>
                            <a:schemeClr val="tx1"/>
                          </a:solidFill>
                        </a:rPr>
                        <a:t> verteilt ein Arbeitsblatt (Arbeitsblatt 1) mit grammatischen Übungen, bei denen die Strukturen der Zweitsprache mit denen der Erstsprache übereinstimmen (Vermeidung von Fehlern)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de-DE" b="0" dirty="0" smtClean="0">
                          <a:solidFill>
                            <a:schemeClr val="tx1"/>
                          </a:solidFill>
                        </a:rPr>
                        <a:t>10 Minuten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6412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b="0" dirty="0" smtClean="0">
                          <a:solidFill>
                            <a:schemeClr val="tx1"/>
                          </a:solidFill>
                        </a:rPr>
                        <a:t>2. Der Lehrer verteilt ein Arbeitsblatt (Arbeitsblatt 2) mit</a:t>
                      </a:r>
                      <a:r>
                        <a:rPr lang="de-DE" b="0" baseline="0" dirty="0" smtClean="0">
                          <a:solidFill>
                            <a:schemeClr val="tx1"/>
                          </a:solidFill>
                        </a:rPr>
                        <a:t> grammatischen Übungen</a:t>
                      </a:r>
                      <a:r>
                        <a:rPr lang="de-DE" b="0" dirty="0" smtClean="0">
                          <a:solidFill>
                            <a:schemeClr val="tx1"/>
                          </a:solidFill>
                        </a:rPr>
                        <a:t>, bei denen die Strukturen der Zweitsprache mit denen der Erstsprache nicht übereinstimmen. (Übung</a:t>
                      </a:r>
                      <a:r>
                        <a:rPr lang="de-DE" b="0" baseline="0" dirty="0" smtClean="0">
                          <a:solidFill>
                            <a:schemeClr val="tx1"/>
                          </a:solidFill>
                        </a:rPr>
                        <a:t> der Strukturen, die Differenzen aufweisen) </a:t>
                      </a:r>
                      <a:endParaRPr lang="el-GR"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de-DE" b="0" dirty="0" smtClean="0">
                          <a:solidFill>
                            <a:schemeClr val="tx1"/>
                          </a:solidFill>
                        </a:rPr>
                        <a:t>10 Minuten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b="0" dirty="0" smtClean="0">
                          <a:solidFill>
                            <a:schemeClr val="tx1"/>
                          </a:solidFill>
                        </a:rPr>
                        <a:t>3. Der Lehrer</a:t>
                      </a:r>
                      <a:r>
                        <a:rPr lang="de-DE" b="0" baseline="0" dirty="0" smtClean="0">
                          <a:solidFill>
                            <a:schemeClr val="tx1"/>
                          </a:solidFill>
                        </a:rPr>
                        <a:t> verteilt ein Arbeitsblatt mit Wortschatzübungen (Arbeitsblatt 3), bei denen die Strukturen der Zweitsprache mit denen der Erstsprache übereinstimmen (Vermeidung von Fehlern)</a:t>
                      </a:r>
                      <a:endParaRPr lang="el-GR"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de-DE" b="0" dirty="0" smtClean="0">
                          <a:solidFill>
                            <a:schemeClr val="tx1"/>
                          </a:solidFill>
                        </a:rPr>
                        <a:t>10 Minuten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b="0" dirty="0" smtClean="0">
                          <a:solidFill>
                            <a:schemeClr val="tx1"/>
                          </a:solidFill>
                        </a:rPr>
                        <a:t>4. Der Lehrer verteilt ein Arbeitsblatt mit</a:t>
                      </a:r>
                      <a:r>
                        <a:rPr lang="de-DE" b="0" baseline="0" dirty="0" smtClean="0">
                          <a:solidFill>
                            <a:schemeClr val="tx1"/>
                          </a:solidFill>
                        </a:rPr>
                        <a:t> Wortschatzübungen (Arbeitsblatt 4)</a:t>
                      </a:r>
                      <a:r>
                        <a:rPr lang="de-DE" b="0" dirty="0" smtClean="0">
                          <a:solidFill>
                            <a:schemeClr val="tx1"/>
                          </a:solidFill>
                        </a:rPr>
                        <a:t>, bei denen die Strukturen der Zweitsprache mit denen der Erstsprache nicht übereinstimmen. (Übung</a:t>
                      </a:r>
                      <a:r>
                        <a:rPr lang="de-DE" b="0" baseline="0" dirty="0" smtClean="0">
                          <a:solidFill>
                            <a:schemeClr val="tx1"/>
                          </a:solidFill>
                        </a:rPr>
                        <a:t> der Strukturen, die Differenzen aufweisen) </a:t>
                      </a:r>
                      <a:endParaRPr lang="el-GR"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de-DE" b="0" dirty="0" smtClean="0">
                          <a:solidFill>
                            <a:schemeClr val="tx1"/>
                          </a:solidFill>
                        </a:rPr>
                        <a:t>10 Minuten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just"/>
                      <a:r>
                        <a:rPr lang="de-DE" b="0" dirty="0" smtClean="0">
                          <a:solidFill>
                            <a:schemeClr val="tx1"/>
                          </a:solidFill>
                        </a:rPr>
                        <a:t>3. Der Lehrer erklärt noch einmal die Differenzen zwischen dem Griechischen und dem Deutschen bei den</a:t>
                      </a:r>
                      <a:r>
                        <a:rPr lang="de-DE" b="0" baseline="0" dirty="0" smtClean="0">
                          <a:solidFill>
                            <a:schemeClr val="tx1"/>
                          </a:solidFill>
                        </a:rPr>
                        <a:t> bearbeiteten Übungen.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r>
                        <a:rPr lang="de-DE" b="0" dirty="0" smtClean="0">
                          <a:solidFill>
                            <a:schemeClr val="tx1"/>
                          </a:solidFill>
                        </a:rPr>
                        <a:t>5 Minuten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82966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22381"/>
          </a:xfrm>
        </p:spPr>
        <p:txBody>
          <a:bodyPr>
            <a:normAutofit fontScale="90000"/>
          </a:bodyPr>
          <a:lstStyle/>
          <a:p>
            <a:r>
              <a:rPr lang="de-DE" dirty="0" smtClean="0"/>
              <a:t>Arbeitsblatt 1: Grammatik</a:t>
            </a:r>
            <a:endParaRPr lang="el-GR" dirty="0"/>
          </a:p>
        </p:txBody>
      </p:sp>
      <p:sp>
        <p:nvSpPr>
          <p:cNvPr id="3" name="Θέση περιεχομένου 2"/>
          <p:cNvSpPr>
            <a:spLocks noGrp="1"/>
          </p:cNvSpPr>
          <p:nvPr>
            <p:ph idx="1"/>
          </p:nvPr>
        </p:nvSpPr>
        <p:spPr>
          <a:xfrm>
            <a:off x="838200" y="1035424"/>
            <a:ext cx="10515600" cy="5141539"/>
          </a:xfrm>
        </p:spPr>
        <p:txBody>
          <a:bodyPr>
            <a:normAutofit/>
          </a:bodyPr>
          <a:lstStyle/>
          <a:p>
            <a:pPr marL="0" indent="0">
              <a:buNone/>
            </a:pPr>
            <a:r>
              <a:rPr lang="de-DE" dirty="0" smtClean="0"/>
              <a:t>Bilden Sie Sätze</a:t>
            </a:r>
          </a:p>
          <a:p>
            <a:pPr marL="0" indent="0">
              <a:buNone/>
            </a:pPr>
            <a:r>
              <a:rPr lang="de-DE" dirty="0" smtClean="0"/>
              <a:t>Beispiel: Der Vater von Maria kommt morgen.</a:t>
            </a:r>
          </a:p>
          <a:p>
            <a:r>
              <a:rPr lang="de-DE" dirty="0" smtClean="0"/>
              <a:t>Onkel/am Montag </a:t>
            </a:r>
          </a:p>
          <a:p>
            <a:r>
              <a:rPr lang="de-DE" dirty="0" smtClean="0"/>
              <a:t>Bruder/übermorgen</a:t>
            </a:r>
          </a:p>
          <a:p>
            <a:r>
              <a:rPr lang="de-DE" dirty="0" smtClean="0"/>
              <a:t>Großvater/um 18:00</a:t>
            </a:r>
          </a:p>
          <a:p>
            <a:pPr marL="0" indent="0">
              <a:buNone/>
            </a:pPr>
            <a:endParaRPr lang="de-DE" dirty="0"/>
          </a:p>
          <a:p>
            <a:pPr marL="0" indent="0">
              <a:buNone/>
            </a:pPr>
            <a:r>
              <a:rPr lang="de-DE" dirty="0" smtClean="0"/>
              <a:t>Beispiel: Die Mutter von Maria kauft ein Buch.</a:t>
            </a:r>
          </a:p>
          <a:p>
            <a:r>
              <a:rPr lang="de-DE" dirty="0" smtClean="0"/>
              <a:t>Tante/ein Heft</a:t>
            </a:r>
          </a:p>
          <a:p>
            <a:r>
              <a:rPr lang="de-DE" dirty="0" smtClean="0"/>
              <a:t>Schwester/eine Tasche</a:t>
            </a:r>
          </a:p>
          <a:p>
            <a:r>
              <a:rPr lang="de-DE" dirty="0" smtClean="0"/>
              <a:t>Oma/einen Zirkel</a:t>
            </a:r>
            <a:endParaRPr lang="el-GR" dirty="0"/>
          </a:p>
        </p:txBody>
      </p:sp>
    </p:spTree>
    <p:extLst>
      <p:ext uri="{BB962C8B-B14F-4D97-AF65-F5344CB8AC3E}">
        <p14:creationId xmlns:p14="http://schemas.microsoft.com/office/powerpoint/2010/main" val="128213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334122"/>
          </a:xfrm>
        </p:spPr>
        <p:txBody>
          <a:bodyPr>
            <a:normAutofit fontScale="90000"/>
          </a:bodyPr>
          <a:lstStyle/>
          <a:p>
            <a:r>
              <a:rPr lang="de-DE" dirty="0" smtClean="0"/>
              <a:t>Arbeitsblatt 2: Grammatik</a:t>
            </a:r>
            <a:endParaRPr lang="el-GR" dirty="0"/>
          </a:p>
        </p:txBody>
      </p:sp>
      <p:sp>
        <p:nvSpPr>
          <p:cNvPr id="3" name="Θέση περιεχομένου 2"/>
          <p:cNvSpPr>
            <a:spLocks noGrp="1"/>
          </p:cNvSpPr>
          <p:nvPr>
            <p:ph idx="1"/>
          </p:nvPr>
        </p:nvSpPr>
        <p:spPr>
          <a:xfrm>
            <a:off x="838200" y="1183341"/>
            <a:ext cx="10515600" cy="4993622"/>
          </a:xfrm>
        </p:spPr>
        <p:txBody>
          <a:bodyPr>
            <a:normAutofit lnSpcReduction="10000"/>
          </a:bodyPr>
          <a:lstStyle/>
          <a:p>
            <a:r>
              <a:rPr lang="de-DE" dirty="0" smtClean="0"/>
              <a:t>Bilden Sie Sätze.</a:t>
            </a:r>
          </a:p>
          <a:p>
            <a:pPr marL="0" indent="0">
              <a:buNone/>
            </a:pPr>
            <a:r>
              <a:rPr lang="de-DE" dirty="0" smtClean="0"/>
              <a:t>Beispiel: Der Vater von Maria sagt, </a:t>
            </a:r>
            <a:r>
              <a:rPr lang="de-DE" b="1" dirty="0" smtClean="0"/>
              <a:t>dass</a:t>
            </a:r>
            <a:r>
              <a:rPr lang="de-DE" dirty="0" smtClean="0"/>
              <a:t> er morgen </a:t>
            </a:r>
            <a:r>
              <a:rPr lang="de-DE" b="1" dirty="0" smtClean="0"/>
              <a:t>kommt</a:t>
            </a:r>
            <a:r>
              <a:rPr lang="de-DE" dirty="0" smtClean="0"/>
              <a:t>.</a:t>
            </a:r>
          </a:p>
          <a:p>
            <a:r>
              <a:rPr lang="de-DE" dirty="0"/>
              <a:t>Onkel/am Montag </a:t>
            </a:r>
          </a:p>
          <a:p>
            <a:r>
              <a:rPr lang="de-DE" dirty="0"/>
              <a:t>Bruder/übermorgen</a:t>
            </a:r>
          </a:p>
          <a:p>
            <a:r>
              <a:rPr lang="de-DE" dirty="0"/>
              <a:t>Großvater/um 18:00</a:t>
            </a:r>
          </a:p>
          <a:p>
            <a:pPr marL="0" indent="0">
              <a:buNone/>
            </a:pPr>
            <a:endParaRPr lang="de-DE" dirty="0" smtClean="0"/>
          </a:p>
          <a:p>
            <a:pPr marL="0" indent="0">
              <a:buNone/>
            </a:pPr>
            <a:r>
              <a:rPr lang="de-DE" dirty="0"/>
              <a:t>Beispiel: Die Mutter von Maria </a:t>
            </a:r>
            <a:r>
              <a:rPr lang="de-DE" b="1" dirty="0" smtClean="0"/>
              <a:t>möchte</a:t>
            </a:r>
            <a:r>
              <a:rPr lang="de-DE" dirty="0" smtClean="0"/>
              <a:t> ein Buch </a:t>
            </a:r>
            <a:r>
              <a:rPr lang="de-DE" b="1" dirty="0" smtClean="0"/>
              <a:t>kaufen</a:t>
            </a:r>
            <a:r>
              <a:rPr lang="de-DE" dirty="0" smtClean="0"/>
              <a:t>.</a:t>
            </a:r>
            <a:endParaRPr lang="de-DE" dirty="0"/>
          </a:p>
          <a:p>
            <a:r>
              <a:rPr lang="de-DE" dirty="0"/>
              <a:t>Tante/ein Heft</a:t>
            </a:r>
          </a:p>
          <a:p>
            <a:r>
              <a:rPr lang="de-DE" dirty="0"/>
              <a:t>Schwester/eine Tasche</a:t>
            </a:r>
          </a:p>
          <a:p>
            <a:r>
              <a:rPr lang="de-DE" dirty="0"/>
              <a:t>Oma/einen Zirkel</a:t>
            </a:r>
            <a:endParaRPr lang="el-GR" dirty="0"/>
          </a:p>
          <a:p>
            <a:endParaRPr lang="de-DE" dirty="0"/>
          </a:p>
        </p:txBody>
      </p:sp>
    </p:spTree>
    <p:extLst>
      <p:ext uri="{BB962C8B-B14F-4D97-AF65-F5344CB8AC3E}">
        <p14:creationId xmlns:p14="http://schemas.microsoft.com/office/powerpoint/2010/main" val="386794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10640"/>
          </a:xfrm>
        </p:spPr>
        <p:txBody>
          <a:bodyPr/>
          <a:lstStyle/>
          <a:p>
            <a:r>
              <a:rPr lang="de-DE" dirty="0" smtClean="0"/>
              <a:t>Arbeitsblatt 3: Wortschatz</a:t>
            </a:r>
            <a:endParaRPr lang="el-GR" dirty="0"/>
          </a:p>
        </p:txBody>
      </p:sp>
      <p:sp>
        <p:nvSpPr>
          <p:cNvPr id="3" name="Θέση περιεχομένου 2"/>
          <p:cNvSpPr>
            <a:spLocks noGrp="1"/>
          </p:cNvSpPr>
          <p:nvPr>
            <p:ph idx="1"/>
          </p:nvPr>
        </p:nvSpPr>
        <p:spPr>
          <a:xfrm>
            <a:off x="551329" y="1075766"/>
            <a:ext cx="11349317" cy="5101197"/>
          </a:xfrm>
        </p:spPr>
        <p:txBody>
          <a:bodyPr>
            <a:normAutofit/>
          </a:bodyPr>
          <a:lstStyle/>
          <a:p>
            <a:endParaRPr lang="en-US" b="1" dirty="0" smtClean="0"/>
          </a:p>
          <a:p>
            <a:r>
              <a:rPr lang="en-US" dirty="0" err="1" smtClean="0"/>
              <a:t>Ergänzen</a:t>
            </a:r>
            <a:r>
              <a:rPr lang="en-US" dirty="0" smtClean="0"/>
              <a:t> </a:t>
            </a:r>
            <a:r>
              <a:rPr lang="en-US" dirty="0" err="1" smtClean="0"/>
              <a:t>Sie</a:t>
            </a:r>
            <a:r>
              <a:rPr lang="en-US" dirty="0" smtClean="0"/>
              <a:t> </a:t>
            </a:r>
            <a:r>
              <a:rPr lang="en-US" dirty="0"/>
              <a:t>die </a:t>
            </a:r>
            <a:r>
              <a:rPr lang="en-US" dirty="0" err="1" smtClean="0"/>
              <a:t>fehlenden</a:t>
            </a:r>
            <a:r>
              <a:rPr lang="en-US" dirty="0" smtClean="0"/>
              <a:t> </a:t>
            </a:r>
            <a:r>
              <a:rPr lang="en-US" dirty="0" err="1" smtClean="0"/>
              <a:t>Monate</a:t>
            </a:r>
            <a:r>
              <a:rPr lang="en-US" dirty="0"/>
              <a:t>:  </a:t>
            </a:r>
            <a:endParaRPr lang="en-US" dirty="0" smtClean="0"/>
          </a:p>
          <a:p>
            <a:pPr marL="0" indent="0">
              <a:buNone/>
            </a:pPr>
            <a:endParaRPr lang="en-US" b="1" dirty="0" smtClean="0"/>
          </a:p>
          <a:p>
            <a:pPr marL="0" indent="0">
              <a:buNone/>
            </a:pPr>
            <a:endParaRPr lang="en-US" b="1" dirty="0" smtClean="0"/>
          </a:p>
        </p:txBody>
      </p:sp>
      <p:graphicFrame>
        <p:nvGraphicFramePr>
          <p:cNvPr id="4" name="Πίνακας 3"/>
          <p:cNvGraphicFramePr>
            <a:graphicFrameLocks noGrp="1"/>
          </p:cNvGraphicFramePr>
          <p:nvPr>
            <p:extLst>
              <p:ext uri="{D42A27DB-BD31-4B8C-83A1-F6EECF244321}">
                <p14:modId xmlns:p14="http://schemas.microsoft.com/office/powerpoint/2010/main" val="388354782"/>
              </p:ext>
            </p:extLst>
          </p:nvPr>
        </p:nvGraphicFramePr>
        <p:xfrm>
          <a:off x="1145735" y="2365586"/>
          <a:ext cx="7998266" cy="3233358"/>
        </p:xfrm>
        <a:graphic>
          <a:graphicData uri="http://schemas.openxmlformats.org/drawingml/2006/table">
            <a:tbl>
              <a:tblPr firstRow="1" bandRow="1">
                <a:tableStyleId>{5C22544A-7EE6-4342-B048-85BDC9FD1C3A}</a:tableStyleId>
              </a:tblPr>
              <a:tblGrid>
                <a:gridCol w="3999133"/>
                <a:gridCol w="3999133"/>
              </a:tblGrid>
              <a:tr h="538893">
                <a:tc>
                  <a:txBody>
                    <a:bodyPr/>
                    <a:lstStyle/>
                    <a:p>
                      <a:r>
                        <a:rPr lang="de-DE" sz="2000" b="0" dirty="0" smtClean="0">
                          <a:solidFill>
                            <a:schemeClr val="tx1"/>
                          </a:solidFill>
                        </a:rPr>
                        <a:t>Januar </a:t>
                      </a:r>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8893">
                <a:tc>
                  <a:txBody>
                    <a:bodyPr/>
                    <a:lstStyle/>
                    <a:p>
                      <a:endParaRPr lang="el-GR" sz="2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2000" b="0" dirty="0" smtClean="0">
                          <a:solidFill>
                            <a:schemeClr val="tx1"/>
                          </a:solidFill>
                        </a:rPr>
                        <a:t>August</a:t>
                      </a:r>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8893">
                <a:tc>
                  <a:txBody>
                    <a:bodyPr/>
                    <a:lstStyle/>
                    <a:p>
                      <a:r>
                        <a:rPr lang="de-DE" sz="2000" b="0" dirty="0" smtClean="0">
                          <a:solidFill>
                            <a:schemeClr val="tx1"/>
                          </a:solidFill>
                        </a:rPr>
                        <a:t>März </a:t>
                      </a:r>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8893">
                <a:tc>
                  <a:txBody>
                    <a:bodyPr/>
                    <a:lstStyle/>
                    <a:p>
                      <a:endParaRPr lang="el-GR" sz="2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2000" b="0" dirty="0" smtClean="0">
                          <a:solidFill>
                            <a:schemeClr val="tx1"/>
                          </a:solidFill>
                        </a:rPr>
                        <a:t>Oktober</a:t>
                      </a:r>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8893">
                <a:tc>
                  <a:txBody>
                    <a:bodyPr/>
                    <a:lstStyle/>
                    <a:p>
                      <a:r>
                        <a:rPr lang="de-DE" sz="2000" b="0" dirty="0" smtClean="0">
                          <a:solidFill>
                            <a:schemeClr val="tx1"/>
                          </a:solidFill>
                        </a:rPr>
                        <a:t>Mai </a:t>
                      </a:r>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8893">
                <a:tc>
                  <a:txBody>
                    <a:bodyPr/>
                    <a:lstStyle/>
                    <a:p>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2000" b="0" dirty="0" smtClean="0">
                          <a:solidFill>
                            <a:schemeClr val="tx1"/>
                          </a:solidFill>
                        </a:rPr>
                        <a:t>Dezember</a:t>
                      </a:r>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1227488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03063"/>
          </a:xfrm>
        </p:spPr>
        <p:txBody>
          <a:bodyPr>
            <a:normAutofit fontScale="90000"/>
          </a:bodyPr>
          <a:lstStyle/>
          <a:p>
            <a:r>
              <a:rPr lang="de-DE" dirty="0" smtClean="0"/>
              <a:t>Arbeitsblatt 4: Wortschatz</a:t>
            </a:r>
            <a:endParaRPr lang="el-GR" dirty="0"/>
          </a:p>
        </p:txBody>
      </p:sp>
      <p:sp>
        <p:nvSpPr>
          <p:cNvPr id="3" name="Θέση περιεχομένου 2"/>
          <p:cNvSpPr>
            <a:spLocks noGrp="1"/>
          </p:cNvSpPr>
          <p:nvPr>
            <p:ph idx="1"/>
          </p:nvPr>
        </p:nvSpPr>
        <p:spPr>
          <a:xfrm>
            <a:off x="838200" y="1185822"/>
            <a:ext cx="10515600" cy="4980175"/>
          </a:xfrm>
        </p:spPr>
        <p:txBody>
          <a:bodyPr/>
          <a:lstStyle/>
          <a:p>
            <a:pPr marL="0" indent="0">
              <a:buNone/>
            </a:pPr>
            <a:r>
              <a:rPr lang="de-DE" dirty="0" smtClean="0"/>
              <a:t>Ergänzen Sie die Jahreszeiten</a:t>
            </a:r>
          </a:p>
        </p:txBody>
      </p:sp>
      <p:graphicFrame>
        <p:nvGraphicFramePr>
          <p:cNvPr id="7" name="Πίνακας 6"/>
          <p:cNvGraphicFramePr>
            <a:graphicFrameLocks noGrp="1"/>
          </p:cNvGraphicFramePr>
          <p:nvPr>
            <p:extLst>
              <p:ext uri="{D42A27DB-BD31-4B8C-83A1-F6EECF244321}">
                <p14:modId xmlns:p14="http://schemas.microsoft.com/office/powerpoint/2010/main" val="3394445581"/>
              </p:ext>
            </p:extLst>
          </p:nvPr>
        </p:nvGraphicFramePr>
        <p:xfrm>
          <a:off x="1342684" y="2168637"/>
          <a:ext cx="8128000" cy="3261492"/>
        </p:xfrm>
        <a:graphic>
          <a:graphicData uri="http://schemas.openxmlformats.org/drawingml/2006/table">
            <a:tbl>
              <a:tblPr firstRow="1" bandRow="1">
                <a:tableStyleId>{5C22544A-7EE6-4342-B048-85BDC9FD1C3A}</a:tableStyleId>
              </a:tblPr>
              <a:tblGrid>
                <a:gridCol w="4064000"/>
                <a:gridCol w="4064000"/>
              </a:tblGrid>
              <a:tr h="815373">
                <a:tc>
                  <a:txBody>
                    <a:bodyPr/>
                    <a:lstStyle/>
                    <a:p>
                      <a:r>
                        <a:rPr lang="de-DE" sz="2000" b="0" dirty="0" smtClean="0">
                          <a:solidFill>
                            <a:schemeClr val="tx1"/>
                          </a:solidFill>
                        </a:rPr>
                        <a:t>Dezember, Januar, Februar</a:t>
                      </a:r>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2000" b="1" dirty="0" smtClean="0">
                          <a:solidFill>
                            <a:schemeClr val="tx1"/>
                          </a:solidFill>
                        </a:rPr>
                        <a:t>Winter</a:t>
                      </a:r>
                      <a:endParaRPr lang="el-G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15373">
                <a:tc>
                  <a:txBody>
                    <a:bodyPr/>
                    <a:lstStyle/>
                    <a:p>
                      <a:r>
                        <a:rPr lang="de-DE" sz="2000" b="0" dirty="0" smtClean="0">
                          <a:solidFill>
                            <a:schemeClr val="tx1"/>
                          </a:solidFill>
                        </a:rPr>
                        <a:t>März, April, Mai</a:t>
                      </a:r>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15373">
                <a:tc>
                  <a:txBody>
                    <a:bodyPr/>
                    <a:lstStyle/>
                    <a:p>
                      <a:r>
                        <a:rPr lang="de-DE" sz="2000" b="0" dirty="0" smtClean="0">
                          <a:solidFill>
                            <a:schemeClr val="tx1"/>
                          </a:solidFill>
                        </a:rPr>
                        <a:t>Juni, Juli, August</a:t>
                      </a:r>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l-GR" sz="2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15373">
                <a:tc>
                  <a:txBody>
                    <a:bodyPr/>
                    <a:lstStyle/>
                    <a:p>
                      <a:r>
                        <a:rPr lang="de-DE" sz="2000" b="0" dirty="0" smtClean="0">
                          <a:solidFill>
                            <a:schemeClr val="tx1"/>
                          </a:solidFill>
                        </a:rPr>
                        <a:t>September, Oktober, November</a:t>
                      </a:r>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l-GR"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260881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45110"/>
          </a:xfrm>
        </p:spPr>
        <p:txBody>
          <a:bodyPr>
            <a:noAutofit/>
          </a:bodyPr>
          <a:lstStyle/>
          <a:p>
            <a:pPr algn="ctr"/>
            <a:r>
              <a:rPr lang="en-US" sz="3200" dirty="0" smtClean="0"/>
              <a:t/>
            </a:r>
            <a:br>
              <a:rPr lang="en-US" sz="3200" dirty="0" smtClean="0"/>
            </a:br>
            <a:r>
              <a:rPr lang="en-US" sz="2400" b="1" dirty="0" smtClean="0"/>
              <a:t>Verbindung von </a:t>
            </a:r>
            <a:r>
              <a:rPr lang="en-US" sz="2400" b="1" dirty="0" err="1" smtClean="0"/>
              <a:t>Theorie</a:t>
            </a:r>
            <a:r>
              <a:rPr lang="en-US" sz="2400" b="1" dirty="0" smtClean="0"/>
              <a:t> und </a:t>
            </a:r>
            <a:r>
              <a:rPr lang="en-US" sz="2400" b="1" dirty="0" err="1" smtClean="0"/>
              <a:t>didaktischer</a:t>
            </a:r>
            <a:r>
              <a:rPr lang="en-US" sz="2400" b="1" dirty="0" smtClean="0"/>
              <a:t> Praxis</a:t>
            </a:r>
            <a:r>
              <a:rPr lang="de-DE" sz="2400" b="1" dirty="0" smtClean="0"/>
              <a:t>: </a:t>
            </a:r>
            <a:br>
              <a:rPr lang="de-DE" sz="2400" b="1" dirty="0" smtClean="0"/>
            </a:br>
            <a:r>
              <a:rPr lang="en-US" sz="2400" b="1" dirty="0" err="1" smtClean="0"/>
              <a:t>Behaviorismus</a:t>
            </a:r>
            <a:r>
              <a:rPr lang="en-US" sz="3200" dirty="0" smtClean="0"/>
              <a:t/>
            </a:r>
            <a:br>
              <a:rPr lang="en-US" sz="3200" dirty="0" smtClean="0"/>
            </a:br>
            <a:endParaRPr lang="el-GR" sz="3200" dirty="0"/>
          </a:p>
        </p:txBody>
      </p:sp>
      <p:sp>
        <p:nvSpPr>
          <p:cNvPr id="3" name="Θέση περιεχομένου 2"/>
          <p:cNvSpPr>
            <a:spLocks noGrp="1"/>
          </p:cNvSpPr>
          <p:nvPr>
            <p:ph idx="1"/>
          </p:nvPr>
        </p:nvSpPr>
        <p:spPr>
          <a:xfrm>
            <a:off x="838200" y="1021976"/>
            <a:ext cx="10515600" cy="4953282"/>
          </a:xfrm>
        </p:spPr>
        <p:txBody>
          <a:bodyPr>
            <a:normAutofit fontScale="55000" lnSpcReduction="20000"/>
          </a:bodyPr>
          <a:lstStyle/>
          <a:p>
            <a:pPr marL="0" indent="0">
              <a:buNone/>
            </a:pPr>
            <a:r>
              <a:rPr lang="de-DE" b="1" dirty="0" smtClean="0">
                <a:latin typeface="Times New Roman" panose="02020603050405020304" pitchFamily="18" charset="0"/>
                <a:cs typeface="Times New Roman" panose="02020603050405020304" pitchFamily="18" charset="0"/>
              </a:rPr>
              <a:t>Behaviorismus</a:t>
            </a:r>
          </a:p>
          <a:p>
            <a:pPr marL="0" indent="0">
              <a:buNone/>
            </a:pPr>
            <a:r>
              <a:rPr lang="de-DE" dirty="0" smtClean="0">
                <a:latin typeface="Times New Roman" panose="02020603050405020304" pitchFamily="18" charset="0"/>
                <a:cs typeface="Times New Roman" panose="02020603050405020304" pitchFamily="18" charset="0"/>
              </a:rPr>
              <a:t>Lernen als Bilden von Assoziationen</a:t>
            </a:r>
          </a:p>
          <a:p>
            <a:pPr marL="0" indent="0">
              <a:buNone/>
            </a:pPr>
            <a:r>
              <a:rPr lang="de-DE" dirty="0" smtClean="0">
                <a:latin typeface="Times New Roman" panose="02020603050405020304" pitchFamily="18" charset="0"/>
                <a:cs typeface="Times New Roman" panose="02020603050405020304" pitchFamily="18" charset="0"/>
              </a:rPr>
              <a:t>Lernen durch Imitation und Verstärkung</a:t>
            </a:r>
          </a:p>
          <a:p>
            <a:pPr marL="0" indent="0">
              <a:buNone/>
            </a:pPr>
            <a:r>
              <a:rPr lang="de-DE" dirty="0" smtClean="0">
                <a:latin typeface="Times New Roman" panose="02020603050405020304" pitchFamily="18" charset="0"/>
                <a:cs typeface="Times New Roman" panose="02020603050405020304" pitchFamily="18" charset="0"/>
              </a:rPr>
              <a:t>Passive Rolle des Lernenden (als „Black-Box“ angesehen)</a:t>
            </a:r>
          </a:p>
          <a:p>
            <a:pPr marL="0" indent="0">
              <a:buNone/>
            </a:pPr>
            <a:r>
              <a:rPr lang="de-DE" dirty="0" smtClean="0">
                <a:latin typeface="Times New Roman" panose="02020603050405020304" pitchFamily="18" charset="0"/>
                <a:cs typeface="Times New Roman" panose="02020603050405020304" pitchFamily="18" charset="0"/>
              </a:rPr>
              <a:t>positive/negative Verstärkung</a:t>
            </a:r>
          </a:p>
          <a:p>
            <a:pPr marL="0" indent="0">
              <a:buNone/>
            </a:pPr>
            <a:r>
              <a:rPr lang="de-DE" dirty="0" smtClean="0">
                <a:latin typeface="Times New Roman" panose="02020603050405020304" pitchFamily="18" charset="0"/>
                <a:cs typeface="Times New Roman" panose="02020603050405020304" pitchFamily="18" charset="0"/>
              </a:rPr>
              <a:t>Übung bzw. Wiederholung des Lernstoffs</a:t>
            </a:r>
          </a:p>
          <a:p>
            <a:pPr marL="0" indent="0">
              <a:buNone/>
            </a:pPr>
            <a:endParaRPr lang="de-DE" dirty="0" smtClean="0">
              <a:latin typeface="Times New Roman" panose="02020603050405020304" pitchFamily="18" charset="0"/>
              <a:cs typeface="Times New Roman" panose="02020603050405020304" pitchFamily="18" charset="0"/>
            </a:endParaRPr>
          </a:p>
          <a:p>
            <a:pPr marL="0" indent="0">
              <a:buNone/>
            </a:pPr>
            <a:r>
              <a:rPr lang="de-DE" u="sng" dirty="0" smtClean="0">
                <a:latin typeface="Times New Roman" panose="02020603050405020304" pitchFamily="18" charset="0"/>
                <a:cs typeface="Times New Roman" panose="02020603050405020304" pitchFamily="18" charset="0"/>
              </a:rPr>
              <a:t>Folgerungen für die didaktische Praxis</a:t>
            </a:r>
          </a:p>
          <a:p>
            <a:pPr marL="0" indent="0">
              <a:buNone/>
            </a:pPr>
            <a:r>
              <a:rPr lang="de-DE" dirty="0" smtClean="0">
                <a:latin typeface="Times New Roman" panose="02020603050405020304" pitchFamily="18" charset="0"/>
                <a:cs typeface="Times New Roman" panose="02020603050405020304" pitchFamily="18" charset="0"/>
              </a:rPr>
              <a:t>Entwicklung von didaktischen Modellen/Lehrplänen, bei denen Aufgaben wiederholt werden, bis sie richtig gelöst werden und Belohnung durch den Lehrenden berücksichtigt wird. Der Lehrer übernimmt dabei die Rolle des Input-Gebers/des Vermittlers von Wissen</a:t>
            </a:r>
          </a:p>
          <a:p>
            <a:pPr marL="0" indent="0">
              <a:buNone/>
            </a:pPr>
            <a:r>
              <a:rPr lang="de-DE" dirty="0" smtClean="0">
                <a:latin typeface="Times New Roman" panose="02020603050405020304" pitchFamily="18" charset="0"/>
                <a:cs typeface="Times New Roman" panose="02020603050405020304" pitchFamily="18" charset="0"/>
              </a:rPr>
              <a:t>Programmierter Unterricht (Skinner 1958):</a:t>
            </a:r>
          </a:p>
          <a:p>
            <a:pPr marL="0" indent="0">
              <a:buNone/>
            </a:pPr>
            <a:r>
              <a:rPr lang="de-DE" dirty="0" smtClean="0">
                <a:latin typeface="Times New Roman" panose="02020603050405020304" pitchFamily="18" charset="0"/>
                <a:cs typeface="Times New Roman" panose="02020603050405020304" pitchFamily="18" charset="0"/>
              </a:rPr>
              <a:t>Einige Regeln des Programmierten Unterrichts</a:t>
            </a:r>
          </a:p>
          <a:p>
            <a:pPr marL="514350" indent="-514350">
              <a:buAutoNum type="arabicPeriod"/>
            </a:pPr>
            <a:r>
              <a:rPr lang="de-DE" dirty="0" smtClean="0">
                <a:latin typeface="Times New Roman" panose="02020603050405020304" pitchFamily="18" charset="0"/>
                <a:cs typeface="Times New Roman" panose="02020603050405020304" pitchFamily="18" charset="0"/>
              </a:rPr>
              <a:t>Auf jede Antwort muss unmittelbar eine Rückmeldung folgen</a:t>
            </a:r>
          </a:p>
          <a:p>
            <a:pPr marL="514350" indent="-514350">
              <a:buAutoNum type="arabicPeriod"/>
            </a:pPr>
            <a:r>
              <a:rPr lang="de-DE" dirty="0" smtClean="0">
                <a:latin typeface="Times New Roman" panose="02020603050405020304" pitchFamily="18" charset="0"/>
                <a:cs typeface="Times New Roman" panose="02020603050405020304" pitchFamily="18" charset="0"/>
              </a:rPr>
              <a:t>Die Lernziele müssen klar und objektiv formuliert werden, damit gezielt Rückmeldungen und Belohnungen gegeben werden können (z.B. in Form von Fragen und Antworten)</a:t>
            </a:r>
          </a:p>
          <a:p>
            <a:pPr marL="514350" indent="-514350">
              <a:buAutoNum type="arabicPeriod"/>
            </a:pPr>
            <a:r>
              <a:rPr lang="de-DE" dirty="0" smtClean="0">
                <a:latin typeface="Times New Roman" panose="02020603050405020304" pitchFamily="18" charset="0"/>
                <a:cs typeface="Times New Roman" panose="02020603050405020304" pitchFamily="18" charset="0"/>
              </a:rPr>
              <a:t>Die Aufgaben sollen so gestellt werden, dass sie mit hoher Wahrscheinlichkeit richtig gelöst werden können</a:t>
            </a:r>
          </a:p>
          <a:p>
            <a:pPr marL="514350" indent="-514350">
              <a:buAutoNum type="arabicPeriod"/>
            </a:pPr>
            <a:r>
              <a:rPr lang="de-DE" dirty="0" smtClean="0">
                <a:latin typeface="Times New Roman" panose="02020603050405020304" pitchFamily="18" charset="0"/>
                <a:cs typeface="Times New Roman" panose="02020603050405020304" pitchFamily="18" charset="0"/>
              </a:rPr>
              <a:t>Mittels einer Reihe von Zusatzbelohnungen wird eine besonders ausdauernde und gute Bearbeitung der Aufgaben durch den Lernenden abgesichert </a:t>
            </a:r>
          </a:p>
          <a:p>
            <a:endParaRPr lang="el-GR" dirty="0"/>
          </a:p>
        </p:txBody>
      </p:sp>
    </p:spTree>
    <p:extLst>
      <p:ext uri="{BB962C8B-B14F-4D97-AF65-F5344CB8AC3E}">
        <p14:creationId xmlns:p14="http://schemas.microsoft.com/office/powerpoint/2010/main" val="212631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32012"/>
            <a:ext cx="10515600" cy="5544951"/>
          </a:xfrm>
        </p:spPr>
        <p:txBody>
          <a:bodyPr>
            <a:normAutofit lnSpcReduction="10000"/>
          </a:bodyPr>
          <a:lstStyle/>
          <a:p>
            <a:pPr marL="0" indent="0" algn="just">
              <a:buNone/>
            </a:pPr>
            <a:r>
              <a:rPr lang="de-DE" dirty="0" smtClean="0"/>
              <a:t>Didaktische Vorschläge auf der Basis der Kontrastivhypothese: Kritik</a:t>
            </a:r>
          </a:p>
          <a:p>
            <a:pPr marL="0" indent="0" algn="just">
              <a:buNone/>
            </a:pPr>
            <a:endParaRPr lang="de-DE" dirty="0" smtClean="0"/>
          </a:p>
          <a:p>
            <a:pPr algn="just"/>
            <a:r>
              <a:rPr lang="de-DE" dirty="0"/>
              <a:t>Die Sprache und ihr System stehen zu stark im Vordergrund, das Alter, Bildungsniveau und die soziokulturelle Umgebung des Lerners spielen keine Rolle</a:t>
            </a:r>
            <a:r>
              <a:rPr lang="de-DE" dirty="0" smtClean="0"/>
              <a:t>.</a:t>
            </a:r>
          </a:p>
          <a:p>
            <a:pPr algn="just"/>
            <a:r>
              <a:rPr lang="de-DE" dirty="0" smtClean="0"/>
              <a:t>Man </a:t>
            </a:r>
            <a:r>
              <a:rPr lang="de-DE" dirty="0"/>
              <a:t>geht davon aus, dass jeder Sprecher einer bestimmten Sprache den gleichen Fehler machen </a:t>
            </a:r>
            <a:r>
              <a:rPr lang="de-DE" dirty="0" smtClean="0"/>
              <a:t>muss (zu </a:t>
            </a:r>
            <a:r>
              <a:rPr lang="de-DE" dirty="0"/>
              <a:t>starke Verallgemeinerung) </a:t>
            </a:r>
            <a:endParaRPr lang="de-DE" dirty="0" smtClean="0"/>
          </a:p>
          <a:p>
            <a:pPr algn="just"/>
            <a:r>
              <a:rPr lang="de-DE" dirty="0" smtClean="0"/>
              <a:t>Bereits </a:t>
            </a:r>
            <a:r>
              <a:rPr lang="de-DE" dirty="0"/>
              <a:t>erworbene Zweitsprachen, die sich ebenfalls negativ auf den Erwerb einer weiteren Sprache auswirken können, bleiben </a:t>
            </a:r>
            <a:r>
              <a:rPr lang="de-DE" dirty="0" smtClean="0"/>
              <a:t>unberücksichtigt.</a:t>
            </a:r>
          </a:p>
          <a:p>
            <a:pPr algn="just"/>
            <a:r>
              <a:rPr lang="de-DE" dirty="0" smtClean="0"/>
              <a:t>Außerdem </a:t>
            </a:r>
            <a:r>
              <a:rPr lang="de-DE" dirty="0"/>
              <a:t>können nicht nur Unterschiede einer Sprache zu Lernschwierigkeiten führen, sondern sehr wohl auch Ähnlichkeiten, z.B. </a:t>
            </a:r>
            <a:r>
              <a:rPr lang="de-DE" dirty="0" smtClean="0"/>
              <a:t>Falsche Freunde </a:t>
            </a:r>
            <a:endParaRPr lang="el-GR" dirty="0"/>
          </a:p>
        </p:txBody>
      </p:sp>
    </p:spTree>
    <p:extLst>
      <p:ext uri="{BB962C8B-B14F-4D97-AF65-F5344CB8AC3E}">
        <p14:creationId xmlns:p14="http://schemas.microsoft.com/office/powerpoint/2010/main" val="489113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a:bodyPr>
          <a:lstStyle/>
          <a:p>
            <a:pPr algn="ctr"/>
            <a:r>
              <a:rPr lang="en-US" sz="2400" b="1" dirty="0"/>
              <a:t>Verbindung von </a:t>
            </a:r>
            <a:r>
              <a:rPr lang="en-US" sz="2400" b="1" dirty="0" err="1"/>
              <a:t>Theorie</a:t>
            </a:r>
            <a:r>
              <a:rPr lang="en-US" sz="2400" b="1" dirty="0"/>
              <a:t> und </a:t>
            </a:r>
            <a:r>
              <a:rPr lang="en-US" sz="2400" b="1" dirty="0" err="1" smtClean="0"/>
              <a:t>didaktischer</a:t>
            </a:r>
            <a:r>
              <a:rPr lang="en-US" sz="2400" b="1" dirty="0" smtClean="0"/>
              <a:t> Praxis</a:t>
            </a:r>
            <a:r>
              <a:rPr lang="de-DE" sz="2400" b="1" dirty="0"/>
              <a:t>: </a:t>
            </a:r>
            <a:r>
              <a:rPr lang="en-US" sz="2400" b="1" dirty="0" err="1" smtClean="0"/>
              <a:t>Kognitivismus</a:t>
            </a:r>
            <a:endParaRPr lang="el-GR" sz="2400" dirty="0"/>
          </a:p>
        </p:txBody>
      </p:sp>
      <p:sp>
        <p:nvSpPr>
          <p:cNvPr id="3" name="Θέση περιεχομένου 2"/>
          <p:cNvSpPr>
            <a:spLocks noGrp="1"/>
          </p:cNvSpPr>
          <p:nvPr>
            <p:ph idx="1"/>
          </p:nvPr>
        </p:nvSpPr>
        <p:spPr>
          <a:xfrm>
            <a:off x="838200" y="954742"/>
            <a:ext cx="10515600" cy="5087751"/>
          </a:xfrm>
        </p:spPr>
        <p:txBody>
          <a:bodyPr>
            <a:normAutofit fontScale="70000" lnSpcReduction="20000"/>
          </a:bodyPr>
          <a:lstStyle/>
          <a:p>
            <a:pPr marL="0" indent="0">
              <a:buNone/>
            </a:pPr>
            <a:r>
              <a:rPr lang="de-DE" b="1" dirty="0"/>
              <a:t>Kognitivismus</a:t>
            </a:r>
          </a:p>
          <a:p>
            <a:pPr marL="0" indent="0" algn="just">
              <a:buNone/>
            </a:pPr>
            <a:r>
              <a:rPr lang="de-DE" dirty="0"/>
              <a:t>Lernen als Informationsverarbeitung</a:t>
            </a:r>
          </a:p>
          <a:p>
            <a:pPr marL="0" indent="0" algn="just">
              <a:buNone/>
            </a:pPr>
            <a:r>
              <a:rPr lang="de-DE" dirty="0"/>
              <a:t>Aktive und selbständige Verarbeitung von Reizen</a:t>
            </a:r>
          </a:p>
          <a:p>
            <a:pPr marL="0" indent="0" algn="just">
              <a:buNone/>
            </a:pPr>
            <a:r>
              <a:rPr lang="de-DE" dirty="0"/>
              <a:t>Lernen als Internalisierung, als Aufbau von mentalen Modellen</a:t>
            </a:r>
          </a:p>
          <a:p>
            <a:pPr marL="0" indent="0" algn="just">
              <a:buNone/>
            </a:pPr>
            <a:r>
              <a:rPr lang="de-DE" dirty="0"/>
              <a:t>Lernprozesse der Assimilation und der Akkommodation als Austauschprozesse mit der Umwelt</a:t>
            </a:r>
          </a:p>
          <a:p>
            <a:pPr marL="0" indent="0" algn="just">
              <a:buNone/>
            </a:pPr>
            <a:endParaRPr lang="de-DE" dirty="0"/>
          </a:p>
          <a:p>
            <a:pPr marL="0" indent="0" algn="just">
              <a:buNone/>
            </a:pPr>
            <a:r>
              <a:rPr lang="de-DE" u="sng" dirty="0"/>
              <a:t>Folgerungen für die didaktische Praxis</a:t>
            </a:r>
          </a:p>
          <a:p>
            <a:pPr marL="0" indent="0" algn="just">
              <a:buNone/>
            </a:pPr>
            <a:r>
              <a:rPr lang="de-DE" dirty="0"/>
              <a:t>Entwicklung von didaktischen Modellen/Lehrplänen, </a:t>
            </a:r>
          </a:p>
          <a:p>
            <a:pPr algn="just">
              <a:buFontTx/>
              <a:buChar char="-"/>
            </a:pPr>
            <a:r>
              <a:rPr lang="de-DE" dirty="0"/>
              <a:t>bei denen die Verknüpfung mit dem Vorwissen eine wichtige Rolle spielt </a:t>
            </a:r>
          </a:p>
          <a:p>
            <a:pPr algn="just">
              <a:buFontTx/>
              <a:buChar char="-"/>
            </a:pPr>
            <a:r>
              <a:rPr lang="de-DE" dirty="0"/>
              <a:t>bei denen der Lerner seinen Lernprozess aktiv und individuell gestaltet </a:t>
            </a:r>
          </a:p>
          <a:p>
            <a:pPr algn="just">
              <a:buFontTx/>
              <a:buChar char="-"/>
            </a:pPr>
            <a:r>
              <a:rPr lang="de-DE" dirty="0"/>
              <a:t>bei denen der Lehrer die Rolle des Tutors übernimmt</a:t>
            </a:r>
          </a:p>
          <a:p>
            <a:pPr algn="just">
              <a:buFontTx/>
              <a:buChar char="-"/>
            </a:pPr>
            <a:r>
              <a:rPr lang="de-DE" dirty="0"/>
              <a:t>bei denen der Lernende als Individuum gesehen wird, das äußere Reize aktiv und selbständig verarbeitet</a:t>
            </a:r>
          </a:p>
          <a:p>
            <a:pPr algn="just">
              <a:buFontTx/>
              <a:buChar char="-"/>
            </a:pPr>
            <a:r>
              <a:rPr lang="de-DE" dirty="0"/>
              <a:t>bei denen der Lernerfolg statt das richtige Lösen von Aufgaben im Vordergrund steht</a:t>
            </a:r>
            <a:endParaRPr lang="el-GR" dirty="0"/>
          </a:p>
        </p:txBody>
      </p:sp>
    </p:spTree>
    <p:extLst>
      <p:ext uri="{BB962C8B-B14F-4D97-AF65-F5344CB8AC3E}">
        <p14:creationId xmlns:p14="http://schemas.microsoft.com/office/powerpoint/2010/main" val="112632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764107864"/>
              </p:ext>
            </p:extLst>
          </p:nvPr>
        </p:nvGraphicFramePr>
        <p:xfrm>
          <a:off x="1389530" y="819524"/>
          <a:ext cx="8534400" cy="5582920"/>
        </p:xfrm>
        <a:graphic>
          <a:graphicData uri="http://schemas.openxmlformats.org/drawingml/2006/table">
            <a:tbl>
              <a:tblPr firstRow="1" bandRow="1">
                <a:tableStyleId>{5C22544A-7EE6-4342-B048-85BDC9FD1C3A}</a:tableStyleId>
              </a:tblPr>
              <a:tblGrid>
                <a:gridCol w="4029635"/>
                <a:gridCol w="4504765"/>
              </a:tblGrid>
              <a:tr h="370840">
                <a:tc gridSpan="2">
                  <a:txBody>
                    <a:bodyPr/>
                    <a:lstStyle/>
                    <a:p>
                      <a:pPr algn="ctr"/>
                      <a:r>
                        <a:rPr lang="de-DE" dirty="0" smtClean="0">
                          <a:solidFill>
                            <a:schemeClr val="tx1"/>
                          </a:solidFill>
                        </a:rPr>
                        <a:t> Kognitivismus</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dirty="0" smtClean="0">
                          <a:solidFill>
                            <a:schemeClr val="tx1"/>
                          </a:solidFill>
                        </a:rPr>
                        <a:t>Auffassung über Lernen</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just">
                        <a:buFont typeface="Arial" panose="020B0604020202020204" pitchFamily="34" charset="0"/>
                        <a:buChar char="•"/>
                      </a:pPr>
                      <a:r>
                        <a:rPr lang="de-DE" dirty="0" smtClean="0"/>
                        <a:t>Lernen wird als zielgerichtet und systematisch verstanden. </a:t>
                      </a:r>
                    </a:p>
                    <a:p>
                      <a:pPr marL="285750" indent="-285750" algn="just">
                        <a:buFont typeface="Arial" panose="020B0604020202020204" pitchFamily="34" charset="0"/>
                        <a:buChar char="•"/>
                      </a:pPr>
                      <a:r>
                        <a:rPr lang="de-DE" dirty="0" smtClean="0"/>
                        <a:t>Dabei laufen interne kognitive Prozesse wie Verstehen, Denken und Problemlösen ab.</a:t>
                      </a:r>
                    </a:p>
                    <a:p>
                      <a:pPr marL="285750" indent="-285750" algn="just">
                        <a:buFont typeface="Arial" panose="020B0604020202020204" pitchFamily="34" charset="0"/>
                        <a:buChar char="•"/>
                      </a:pPr>
                      <a:r>
                        <a:rPr lang="de-DE" dirty="0" smtClean="0"/>
                        <a:t>Lernen wird dennoch als von außen steuerbar aufgefasst.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dirty="0" smtClean="0">
                          <a:solidFill>
                            <a:schemeClr val="tx1"/>
                          </a:solidFill>
                        </a:rPr>
                        <a:t>Rolle des Lerners</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just">
                        <a:buFont typeface="Arial" panose="020B0604020202020204" pitchFamily="34" charset="0"/>
                        <a:buChar char="•"/>
                      </a:pPr>
                      <a:r>
                        <a:rPr lang="de-DE" dirty="0" smtClean="0"/>
                        <a:t>Der Lerner wird insofern als aktiv angesehen, dass er neu zu erwerbendes Wissen intern verarbeitet, interpretiert und mit vorhandenem Wissen vernetzt. </a:t>
                      </a:r>
                    </a:p>
                    <a:p>
                      <a:pPr marL="285750" indent="-285750" algn="just">
                        <a:buFont typeface="Arial" panose="020B0604020202020204" pitchFamily="34" charset="0"/>
                        <a:buChar char="•"/>
                      </a:pPr>
                      <a:r>
                        <a:rPr lang="de-DE" dirty="0" smtClean="0"/>
                        <a:t>Er bekommt das Wissen jedoch vom Lehrer systematisch angeboten.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dirty="0" smtClean="0">
                          <a:solidFill>
                            <a:schemeClr val="tx1"/>
                          </a:solidFill>
                        </a:rPr>
                        <a:t>Rolle des Lehrers</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just">
                        <a:buFont typeface="Arial" panose="020B0604020202020204" pitchFamily="34" charset="0"/>
                        <a:buChar char="•"/>
                      </a:pPr>
                      <a:r>
                        <a:rPr lang="de-DE" dirty="0" smtClean="0"/>
                        <a:t>Tutor; Bereitsteller von Wissenseinheiten, die sich am Vorwissen und den vorhandenen Kompetenzen des Lerners orientieren </a:t>
                      </a:r>
                    </a:p>
                    <a:p>
                      <a:pPr marL="285750" indent="-285750" algn="just">
                        <a:buFont typeface="Arial" panose="020B0604020202020204" pitchFamily="34" charset="0"/>
                        <a:buChar char="•"/>
                      </a:pPr>
                      <a:r>
                        <a:rPr lang="de-DE" dirty="0" smtClean="0"/>
                        <a:t>Der Lehrer legt den Lernstoff in seiner zeitlichen Reihenfolge fest.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Ορθογώνιο 4"/>
          <p:cNvSpPr/>
          <p:nvPr/>
        </p:nvSpPr>
        <p:spPr>
          <a:xfrm>
            <a:off x="6096000" y="6402444"/>
            <a:ext cx="6096000" cy="307777"/>
          </a:xfrm>
          <a:prstGeom prst="rect">
            <a:avLst/>
          </a:prstGeom>
        </p:spPr>
        <p:txBody>
          <a:bodyPr>
            <a:spAutoFit/>
          </a:bodyPr>
          <a:lstStyle/>
          <a:p>
            <a:pPr algn="r"/>
            <a:r>
              <a:rPr lang="de-DE" sz="1400" dirty="0"/>
              <a:t>(Vgl. Staatsinstitut für Schulqualität und Bildungsforschung (</a:t>
            </a:r>
            <a:r>
              <a:rPr lang="de-DE" sz="1400" dirty="0" err="1"/>
              <a:t>Hg</a:t>
            </a:r>
            <a:r>
              <a:rPr lang="de-DE" sz="1400" dirty="0"/>
              <a:t>.) (2007), </a:t>
            </a:r>
            <a:r>
              <a:rPr lang="de-DE" sz="1400" dirty="0" smtClean="0"/>
              <a:t>10)</a:t>
            </a:r>
            <a:endParaRPr lang="de-DE" sz="1400" dirty="0"/>
          </a:p>
        </p:txBody>
      </p:sp>
    </p:spTree>
    <p:extLst>
      <p:ext uri="{BB962C8B-B14F-4D97-AF65-F5344CB8AC3E}">
        <p14:creationId xmlns:p14="http://schemas.microsoft.com/office/powerpoint/2010/main" val="2287668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32012"/>
            <a:ext cx="10515600" cy="5585292"/>
          </a:xfrm>
        </p:spPr>
        <p:txBody>
          <a:bodyPr/>
          <a:lstStyle/>
          <a:p>
            <a:pPr marL="0" indent="0">
              <a:buNone/>
            </a:pPr>
            <a:r>
              <a:rPr lang="de-DE" dirty="0" smtClean="0"/>
              <a:t>Der Spracherwerb als komplexer Prozess der Informationsverarbeitung erfolgt über die Stufen:</a:t>
            </a:r>
          </a:p>
          <a:p>
            <a:pPr marL="0" indent="0">
              <a:buNone/>
            </a:pPr>
            <a:endParaRPr lang="de-DE" dirty="0" smtClean="0"/>
          </a:p>
          <a:p>
            <a:r>
              <a:rPr lang="de-DE" dirty="0" smtClean="0"/>
              <a:t>Wahrnehmen</a:t>
            </a:r>
          </a:p>
          <a:p>
            <a:r>
              <a:rPr lang="de-DE" dirty="0" smtClean="0"/>
              <a:t>Erkennen/Identifizieren</a:t>
            </a:r>
          </a:p>
          <a:p>
            <a:r>
              <a:rPr lang="de-DE" dirty="0" smtClean="0"/>
              <a:t>Sortieren</a:t>
            </a:r>
          </a:p>
          <a:p>
            <a:r>
              <a:rPr lang="de-DE" dirty="0" smtClean="0"/>
              <a:t>Klassifizieren</a:t>
            </a:r>
          </a:p>
          <a:p>
            <a:r>
              <a:rPr lang="de-DE" dirty="0" smtClean="0"/>
              <a:t>Verstehen</a:t>
            </a:r>
          </a:p>
          <a:p>
            <a:r>
              <a:rPr lang="de-DE" dirty="0" smtClean="0"/>
              <a:t>Behalten</a:t>
            </a:r>
          </a:p>
          <a:p>
            <a:r>
              <a:rPr lang="de-DE" dirty="0" smtClean="0"/>
              <a:t>Automatisieren</a:t>
            </a:r>
            <a:endParaRPr lang="el-GR" dirty="0"/>
          </a:p>
        </p:txBody>
      </p:sp>
    </p:spTree>
    <p:extLst>
      <p:ext uri="{BB962C8B-B14F-4D97-AF65-F5344CB8AC3E}">
        <p14:creationId xmlns:p14="http://schemas.microsoft.com/office/powerpoint/2010/main" val="311427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64428"/>
          </a:xfrm>
        </p:spPr>
        <p:txBody>
          <a:bodyPr>
            <a:normAutofit fontScale="90000"/>
          </a:bodyPr>
          <a:lstStyle/>
          <a:p>
            <a:r>
              <a:rPr lang="de-DE" sz="2800" dirty="0" smtClean="0"/>
              <a:t>Kognitivistische Lerntheorie</a:t>
            </a:r>
            <a:r>
              <a:rPr lang="de-DE" sz="2800" dirty="0"/>
              <a:t>: Beispiele von Übungen bei der Anwendung in der didaktischen Praxis</a:t>
            </a:r>
            <a:endParaRPr lang="el-GR" sz="2800" dirty="0"/>
          </a:p>
        </p:txBody>
      </p:sp>
      <p:pic>
        <p:nvPicPr>
          <p:cNvPr id="4" name="Θέση περιεχομένου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593" r="5744" b="58575"/>
          <a:stretch/>
        </p:blipFill>
        <p:spPr>
          <a:xfrm>
            <a:off x="1659611" y="1371601"/>
            <a:ext cx="8872777" cy="4249270"/>
          </a:xfrm>
        </p:spPr>
      </p:pic>
      <p:sp>
        <p:nvSpPr>
          <p:cNvPr id="5" name="Ορθογώνιο 4"/>
          <p:cNvSpPr/>
          <p:nvPr/>
        </p:nvSpPr>
        <p:spPr>
          <a:xfrm>
            <a:off x="5020235" y="6106609"/>
            <a:ext cx="6096000" cy="307777"/>
          </a:xfrm>
          <a:prstGeom prst="rect">
            <a:avLst/>
          </a:prstGeom>
        </p:spPr>
        <p:txBody>
          <a:bodyPr>
            <a:spAutoFit/>
          </a:bodyPr>
          <a:lstStyle/>
          <a:p>
            <a:pPr algn="r"/>
            <a:r>
              <a:rPr lang="de-DE" sz="1400" dirty="0" smtClean="0"/>
              <a:t>(Die Deutschprofis 2015, 122)</a:t>
            </a:r>
            <a:endParaRPr lang="de-DE" sz="1400" dirty="0"/>
          </a:p>
        </p:txBody>
      </p:sp>
    </p:spTree>
    <p:extLst>
      <p:ext uri="{BB962C8B-B14F-4D97-AF65-F5344CB8AC3E}">
        <p14:creationId xmlns:p14="http://schemas.microsoft.com/office/powerpoint/2010/main" val="720017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1174" b="25063"/>
          <a:stretch/>
        </p:blipFill>
        <p:spPr>
          <a:xfrm>
            <a:off x="1514889" y="631816"/>
            <a:ext cx="8651088" cy="4015908"/>
          </a:xfrm>
        </p:spPr>
      </p:pic>
      <p:sp>
        <p:nvSpPr>
          <p:cNvPr id="3" name="Ορθογώνιο 2"/>
          <p:cNvSpPr/>
          <p:nvPr/>
        </p:nvSpPr>
        <p:spPr>
          <a:xfrm>
            <a:off x="6096000" y="6402444"/>
            <a:ext cx="6096000" cy="307777"/>
          </a:xfrm>
          <a:prstGeom prst="rect">
            <a:avLst/>
          </a:prstGeom>
        </p:spPr>
        <p:txBody>
          <a:bodyPr>
            <a:spAutoFit/>
          </a:bodyPr>
          <a:lstStyle/>
          <a:p>
            <a:pPr algn="r"/>
            <a:r>
              <a:rPr lang="de-DE" sz="1400" dirty="0" smtClean="0"/>
              <a:t>(ebd.)</a:t>
            </a:r>
            <a:endParaRPr lang="de-DE" sz="1400" dirty="0"/>
          </a:p>
        </p:txBody>
      </p:sp>
    </p:spTree>
    <p:extLst>
      <p:ext uri="{BB962C8B-B14F-4D97-AF65-F5344CB8AC3E}">
        <p14:creationId xmlns:p14="http://schemas.microsoft.com/office/powerpoint/2010/main" val="239215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805" t="74859" r="5535" b="2919"/>
          <a:stretch/>
        </p:blipFill>
        <p:spPr>
          <a:xfrm>
            <a:off x="1156447" y="1438834"/>
            <a:ext cx="9520518" cy="3173507"/>
          </a:xfrm>
        </p:spPr>
      </p:pic>
      <p:sp>
        <p:nvSpPr>
          <p:cNvPr id="3" name="Ορθογώνιο 2"/>
          <p:cNvSpPr/>
          <p:nvPr/>
        </p:nvSpPr>
        <p:spPr>
          <a:xfrm>
            <a:off x="4953000" y="6335209"/>
            <a:ext cx="6096000" cy="307777"/>
          </a:xfrm>
          <a:prstGeom prst="rect">
            <a:avLst/>
          </a:prstGeom>
        </p:spPr>
        <p:txBody>
          <a:bodyPr>
            <a:spAutoFit/>
          </a:bodyPr>
          <a:lstStyle/>
          <a:p>
            <a:pPr algn="r"/>
            <a:r>
              <a:rPr lang="de-DE" sz="1400" dirty="0" smtClean="0"/>
              <a:t>(</a:t>
            </a:r>
            <a:r>
              <a:rPr lang="de-DE" sz="1400" dirty="0" err="1" smtClean="0"/>
              <a:t>ebd</a:t>
            </a:r>
            <a:r>
              <a:rPr lang="de-DE" sz="1400" dirty="0" smtClean="0"/>
              <a:t>)</a:t>
            </a:r>
            <a:endParaRPr lang="de-DE" sz="1400" dirty="0"/>
          </a:p>
        </p:txBody>
      </p:sp>
    </p:spTree>
    <p:extLst>
      <p:ext uri="{BB962C8B-B14F-4D97-AF65-F5344CB8AC3E}">
        <p14:creationId xmlns:p14="http://schemas.microsoft.com/office/powerpoint/2010/main" val="142677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953" t="22360" r="9494" b="55081"/>
          <a:stretch/>
        </p:blipFill>
        <p:spPr>
          <a:xfrm rot="10800000">
            <a:off x="838199" y="2138078"/>
            <a:ext cx="10593886" cy="3886204"/>
          </a:xfrm>
        </p:spPr>
      </p:pic>
      <p:sp>
        <p:nvSpPr>
          <p:cNvPr id="3" name="Ορθογώνιο 2"/>
          <p:cNvSpPr/>
          <p:nvPr/>
        </p:nvSpPr>
        <p:spPr>
          <a:xfrm>
            <a:off x="6096000" y="6402444"/>
            <a:ext cx="6096000" cy="307777"/>
          </a:xfrm>
          <a:prstGeom prst="rect">
            <a:avLst/>
          </a:prstGeom>
        </p:spPr>
        <p:txBody>
          <a:bodyPr>
            <a:spAutoFit/>
          </a:bodyPr>
          <a:lstStyle/>
          <a:p>
            <a:pPr algn="r"/>
            <a:r>
              <a:rPr lang="de-DE" sz="1400" dirty="0" smtClean="0"/>
              <a:t>(Motive 2016, Arbeitsbuch, 71)</a:t>
            </a:r>
            <a:endParaRPr lang="de-DE" sz="1400" dirty="0"/>
          </a:p>
        </p:txBody>
      </p:sp>
    </p:spTree>
    <p:extLst>
      <p:ext uri="{BB962C8B-B14F-4D97-AF65-F5344CB8AC3E}">
        <p14:creationId xmlns:p14="http://schemas.microsoft.com/office/powerpoint/2010/main" val="886629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078" t="61233" r="10344" b="5326"/>
          <a:stretch/>
        </p:blipFill>
        <p:spPr>
          <a:xfrm rot="10800000">
            <a:off x="927842" y="403407"/>
            <a:ext cx="9591336" cy="5405722"/>
          </a:xfrm>
        </p:spPr>
      </p:pic>
      <p:sp>
        <p:nvSpPr>
          <p:cNvPr id="3" name="Ορθογώνιο 2"/>
          <p:cNvSpPr/>
          <p:nvPr/>
        </p:nvSpPr>
        <p:spPr>
          <a:xfrm>
            <a:off x="6096000" y="6402444"/>
            <a:ext cx="6096000" cy="307777"/>
          </a:xfrm>
          <a:prstGeom prst="rect">
            <a:avLst/>
          </a:prstGeom>
        </p:spPr>
        <p:txBody>
          <a:bodyPr>
            <a:spAutoFit/>
          </a:bodyPr>
          <a:lstStyle/>
          <a:p>
            <a:pPr algn="r"/>
            <a:r>
              <a:rPr lang="de-DE" sz="1400" dirty="0" smtClean="0"/>
              <a:t>(Motive 2016, Kursbuch, 91)</a:t>
            </a:r>
            <a:endParaRPr lang="de-DE" sz="1400" dirty="0"/>
          </a:p>
        </p:txBody>
      </p:sp>
    </p:spTree>
    <p:extLst>
      <p:ext uri="{BB962C8B-B14F-4D97-AF65-F5344CB8AC3E}">
        <p14:creationId xmlns:p14="http://schemas.microsoft.com/office/powerpoint/2010/main" val="292685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953" t="42447" r="10768" b="39011"/>
          <a:stretch/>
        </p:blipFill>
        <p:spPr>
          <a:xfrm rot="10800000">
            <a:off x="726139" y="2017058"/>
            <a:ext cx="10410716" cy="3186954"/>
          </a:xfrm>
        </p:spPr>
      </p:pic>
      <p:sp>
        <p:nvSpPr>
          <p:cNvPr id="3" name="Ορθογώνιο 2"/>
          <p:cNvSpPr/>
          <p:nvPr/>
        </p:nvSpPr>
        <p:spPr>
          <a:xfrm>
            <a:off x="6096000" y="6402444"/>
            <a:ext cx="6096000" cy="307777"/>
          </a:xfrm>
          <a:prstGeom prst="rect">
            <a:avLst/>
          </a:prstGeom>
        </p:spPr>
        <p:txBody>
          <a:bodyPr>
            <a:spAutoFit/>
          </a:bodyPr>
          <a:lstStyle/>
          <a:p>
            <a:pPr algn="r"/>
            <a:r>
              <a:rPr lang="de-DE" sz="1400" dirty="0" smtClean="0"/>
              <a:t>(ebd.)</a:t>
            </a:r>
            <a:endParaRPr lang="de-DE" sz="1400" dirty="0"/>
          </a:p>
        </p:txBody>
      </p:sp>
    </p:spTree>
    <p:extLst>
      <p:ext uri="{BB962C8B-B14F-4D97-AF65-F5344CB8AC3E}">
        <p14:creationId xmlns:p14="http://schemas.microsoft.com/office/powerpoint/2010/main" val="218914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669849726"/>
              </p:ext>
            </p:extLst>
          </p:nvPr>
        </p:nvGraphicFramePr>
        <p:xfrm>
          <a:off x="1425388" y="575048"/>
          <a:ext cx="8673353" cy="5341658"/>
        </p:xfrm>
        <a:graphic>
          <a:graphicData uri="http://schemas.openxmlformats.org/drawingml/2006/table">
            <a:tbl>
              <a:tblPr firstRow="1" bandRow="1">
                <a:tableStyleId>{5C22544A-7EE6-4342-B048-85BDC9FD1C3A}</a:tableStyleId>
              </a:tblPr>
              <a:tblGrid>
                <a:gridCol w="3173506"/>
                <a:gridCol w="5499847"/>
              </a:tblGrid>
              <a:tr h="561292">
                <a:tc gridSpan="2">
                  <a:txBody>
                    <a:bodyPr/>
                    <a:lstStyle/>
                    <a:p>
                      <a:pPr algn="just"/>
                      <a:r>
                        <a:rPr lang="de-DE" dirty="0" smtClean="0">
                          <a:solidFill>
                            <a:schemeClr val="tx1"/>
                          </a:solidFill>
                        </a:rPr>
                        <a:t>Behaviorismus</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l-GR"/>
                    </a:p>
                  </a:txBody>
                  <a:tcPr/>
                </a:tc>
              </a:tr>
              <a:tr h="2019462">
                <a:tc>
                  <a:txBody>
                    <a:bodyPr/>
                    <a:lstStyle/>
                    <a:p>
                      <a:pPr algn="just"/>
                      <a:r>
                        <a:rPr lang="de-DE" dirty="0" smtClean="0">
                          <a:solidFill>
                            <a:schemeClr val="tx1"/>
                          </a:solidFill>
                        </a:rPr>
                        <a:t>Auffassung über das Lernen</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just">
                        <a:buFont typeface="Arial" panose="020B0604020202020204" pitchFamily="34" charset="0"/>
                        <a:buChar char="•"/>
                      </a:pPr>
                      <a:r>
                        <a:rPr lang="de-DE" dirty="0" smtClean="0">
                          <a:solidFill>
                            <a:schemeClr val="tx1"/>
                          </a:solidFill>
                        </a:rPr>
                        <a:t>Lernen wird als Bilden von Assoziationen verstanden, die durch positive Verstärkung gefestigt werden. </a:t>
                      </a:r>
                    </a:p>
                    <a:p>
                      <a:pPr marL="285750" indent="-285750" algn="just">
                        <a:buFont typeface="Arial" panose="020B0604020202020204" pitchFamily="34" charset="0"/>
                        <a:buChar char="•"/>
                      </a:pPr>
                      <a:r>
                        <a:rPr lang="de-DE" dirty="0" smtClean="0">
                          <a:solidFill>
                            <a:schemeClr val="tx1"/>
                          </a:solidFill>
                        </a:rPr>
                        <a:t>Wissen gilt als von außen gesetzt und wird kleinschrittig erworben. </a:t>
                      </a:r>
                    </a:p>
                    <a:p>
                      <a:pPr marL="285750" indent="-285750" algn="just">
                        <a:buFont typeface="Arial" panose="020B0604020202020204" pitchFamily="34" charset="0"/>
                        <a:buChar char="•"/>
                      </a:pPr>
                      <a:r>
                        <a:rPr lang="de-DE" dirty="0" smtClean="0">
                          <a:solidFill>
                            <a:schemeClr val="tx1"/>
                          </a:solidFill>
                        </a:rPr>
                        <a:t>Das Lernergebnis zeigt sich in der Wiedergabe </a:t>
                      </a:r>
                      <a:r>
                        <a:rPr lang="de-DE" dirty="0" err="1" smtClean="0">
                          <a:solidFill>
                            <a:schemeClr val="tx1"/>
                          </a:solidFill>
                        </a:rPr>
                        <a:t>granularisierter</a:t>
                      </a:r>
                      <a:r>
                        <a:rPr lang="de-DE" dirty="0" smtClean="0">
                          <a:solidFill>
                            <a:schemeClr val="tx1"/>
                          </a:solidFill>
                        </a:rPr>
                        <a:t> Wissenseinheiten</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92100">
                <a:tc>
                  <a:txBody>
                    <a:bodyPr/>
                    <a:lstStyle/>
                    <a:p>
                      <a:pPr algn="just"/>
                      <a:r>
                        <a:rPr lang="de-DE" dirty="0" smtClean="0">
                          <a:solidFill>
                            <a:schemeClr val="tx1"/>
                          </a:solidFill>
                        </a:rPr>
                        <a:t>Rolle des Lerners</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just">
                        <a:buFont typeface="Arial" panose="020B0604020202020204" pitchFamily="34" charset="0"/>
                        <a:buChar char="•"/>
                      </a:pPr>
                      <a:r>
                        <a:rPr lang="de-DE" dirty="0" smtClean="0">
                          <a:solidFill>
                            <a:schemeClr val="tx1"/>
                          </a:solidFill>
                        </a:rPr>
                        <a:t>Der Lernende wird als „Black Box“ angesehen und hat eine passive Rolle, indem er nicht verstehen, sondern erworbenes Wissen lediglich wiedergeben muss. </a:t>
                      </a:r>
                    </a:p>
                    <a:p>
                      <a:pPr marL="285750" indent="-285750" algn="just">
                        <a:buFont typeface="Arial" panose="020B0604020202020204" pitchFamily="34" charset="0"/>
                        <a:buChar char="•"/>
                      </a:pPr>
                      <a:r>
                        <a:rPr lang="de-DE" dirty="0" smtClean="0">
                          <a:solidFill>
                            <a:schemeClr val="tx1"/>
                          </a:solidFill>
                        </a:rPr>
                        <a:t>Er bekommt </a:t>
                      </a:r>
                      <a:r>
                        <a:rPr lang="de-DE" dirty="0" err="1" smtClean="0">
                          <a:solidFill>
                            <a:schemeClr val="tx1"/>
                          </a:solidFill>
                        </a:rPr>
                        <a:t>granularisierte</a:t>
                      </a:r>
                      <a:r>
                        <a:rPr lang="de-DE" dirty="0" smtClean="0">
                          <a:solidFill>
                            <a:schemeClr val="tx1"/>
                          </a:solidFill>
                        </a:rPr>
                        <a:t> Wissenseinheiten vom Lehrer oder medial aufbereitet präsentiert.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68804">
                <a:tc>
                  <a:txBody>
                    <a:bodyPr/>
                    <a:lstStyle/>
                    <a:p>
                      <a:pPr algn="just"/>
                      <a:r>
                        <a:rPr lang="de-DE" dirty="0" smtClean="0">
                          <a:solidFill>
                            <a:schemeClr val="tx1"/>
                          </a:solidFill>
                        </a:rPr>
                        <a:t>Rolle des Lehrers</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just">
                        <a:buFont typeface="Arial" panose="020B0604020202020204" pitchFamily="34" charset="0"/>
                        <a:buChar char="•"/>
                      </a:pPr>
                      <a:r>
                        <a:rPr lang="de-DE" dirty="0" smtClean="0">
                          <a:solidFill>
                            <a:schemeClr val="tx1"/>
                          </a:solidFill>
                        </a:rPr>
                        <a:t>Bereitsteller von stark </a:t>
                      </a:r>
                      <a:r>
                        <a:rPr lang="de-DE" dirty="0" err="1" smtClean="0">
                          <a:solidFill>
                            <a:schemeClr val="tx1"/>
                          </a:solidFill>
                        </a:rPr>
                        <a:t>granularisierten</a:t>
                      </a:r>
                      <a:r>
                        <a:rPr lang="de-DE" dirty="0" smtClean="0">
                          <a:solidFill>
                            <a:schemeClr val="tx1"/>
                          </a:solidFill>
                        </a:rPr>
                        <a:t> Wissenseinheiten und verstärkendem Feedback.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 name="Ορθογώνιο 1"/>
          <p:cNvSpPr/>
          <p:nvPr/>
        </p:nvSpPr>
        <p:spPr>
          <a:xfrm>
            <a:off x="10225350" y="3633809"/>
            <a:ext cx="1844730" cy="1323439"/>
          </a:xfrm>
          <a:prstGeom prst="rect">
            <a:avLst/>
          </a:prstGeom>
        </p:spPr>
        <p:txBody>
          <a:bodyPr wrap="square">
            <a:spAutoFit/>
          </a:bodyPr>
          <a:lstStyle/>
          <a:p>
            <a:r>
              <a:rPr lang="de-DE" sz="1600" dirty="0" err="1" smtClean="0">
                <a:latin typeface="Arial" panose="020B0604020202020204" pitchFamily="34" charset="0"/>
              </a:rPr>
              <a:t>granularisiertes</a:t>
            </a:r>
            <a:r>
              <a:rPr lang="de-DE" sz="1600" dirty="0" smtClean="0">
                <a:latin typeface="Arial" panose="020B0604020202020204" pitchFamily="34" charset="0"/>
              </a:rPr>
              <a:t> Wissen: Wissen, das möglichst kleinschrittig vermittelt wird.</a:t>
            </a:r>
            <a:endParaRPr lang="el-GR" sz="1600" dirty="0"/>
          </a:p>
        </p:txBody>
      </p:sp>
      <p:sp>
        <p:nvSpPr>
          <p:cNvPr id="3" name="Ορθογώνιο 2"/>
          <p:cNvSpPr/>
          <p:nvPr/>
        </p:nvSpPr>
        <p:spPr>
          <a:xfrm>
            <a:off x="6096000" y="6286038"/>
            <a:ext cx="6096000" cy="307777"/>
          </a:xfrm>
          <a:prstGeom prst="rect">
            <a:avLst/>
          </a:prstGeom>
        </p:spPr>
        <p:txBody>
          <a:bodyPr>
            <a:spAutoFit/>
          </a:bodyPr>
          <a:lstStyle/>
          <a:p>
            <a:pPr algn="r"/>
            <a:r>
              <a:rPr lang="de-DE" sz="1400" dirty="0"/>
              <a:t>(Vgl. Staatsinstitut für Schulqualität und Bildungsforschung (</a:t>
            </a:r>
            <a:r>
              <a:rPr lang="de-DE" sz="1400" dirty="0" err="1"/>
              <a:t>Hg</a:t>
            </a:r>
            <a:r>
              <a:rPr lang="de-DE" sz="1400" dirty="0"/>
              <a:t>.) (2007), </a:t>
            </a:r>
            <a:r>
              <a:rPr lang="de-DE" sz="1400" dirty="0" smtClean="0"/>
              <a:t>10)</a:t>
            </a:r>
            <a:endParaRPr lang="de-DE" sz="1400" dirty="0"/>
          </a:p>
        </p:txBody>
      </p:sp>
    </p:spTree>
    <p:extLst>
      <p:ext uri="{BB962C8B-B14F-4D97-AF65-F5344CB8AC3E}">
        <p14:creationId xmlns:p14="http://schemas.microsoft.com/office/powerpoint/2010/main" val="2887299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635" r="12463" b="65789"/>
          <a:stretch/>
        </p:blipFill>
        <p:spPr>
          <a:xfrm>
            <a:off x="255198" y="672353"/>
            <a:ext cx="11654565" cy="5230906"/>
          </a:xfrm>
        </p:spPr>
      </p:pic>
      <p:sp>
        <p:nvSpPr>
          <p:cNvPr id="3" name="Ορθογώνιο 2"/>
          <p:cNvSpPr/>
          <p:nvPr/>
        </p:nvSpPr>
        <p:spPr>
          <a:xfrm>
            <a:off x="4953000" y="6173844"/>
            <a:ext cx="6096000" cy="307777"/>
          </a:xfrm>
          <a:prstGeom prst="rect">
            <a:avLst/>
          </a:prstGeom>
        </p:spPr>
        <p:txBody>
          <a:bodyPr>
            <a:spAutoFit/>
          </a:bodyPr>
          <a:lstStyle/>
          <a:p>
            <a:pPr algn="r"/>
            <a:r>
              <a:rPr lang="de-DE" sz="1400" dirty="0" smtClean="0"/>
              <a:t>(Motive 2016, Kursbuch, 122)</a:t>
            </a:r>
            <a:endParaRPr lang="de-DE" sz="1400" dirty="0"/>
          </a:p>
        </p:txBody>
      </p:sp>
    </p:spTree>
    <p:extLst>
      <p:ext uri="{BB962C8B-B14F-4D97-AF65-F5344CB8AC3E}">
        <p14:creationId xmlns:p14="http://schemas.microsoft.com/office/powerpoint/2010/main" val="2088384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4375" r="16151" b="41829"/>
          <a:stretch/>
        </p:blipFill>
        <p:spPr>
          <a:xfrm>
            <a:off x="147917" y="779929"/>
            <a:ext cx="11407455" cy="4450975"/>
          </a:xfrm>
        </p:spPr>
      </p:pic>
      <p:sp>
        <p:nvSpPr>
          <p:cNvPr id="3" name="Ορθογώνιο 2"/>
          <p:cNvSpPr/>
          <p:nvPr/>
        </p:nvSpPr>
        <p:spPr>
          <a:xfrm>
            <a:off x="4953000" y="6173844"/>
            <a:ext cx="6096000" cy="307777"/>
          </a:xfrm>
          <a:prstGeom prst="rect">
            <a:avLst/>
          </a:prstGeom>
        </p:spPr>
        <p:txBody>
          <a:bodyPr>
            <a:spAutoFit/>
          </a:bodyPr>
          <a:lstStyle/>
          <a:p>
            <a:pPr algn="r"/>
            <a:r>
              <a:rPr lang="de-DE" sz="1400" dirty="0" smtClean="0"/>
              <a:t>(ebd.)</a:t>
            </a:r>
            <a:endParaRPr lang="de-DE" sz="1400" dirty="0"/>
          </a:p>
        </p:txBody>
      </p:sp>
    </p:spTree>
    <p:extLst>
      <p:ext uri="{BB962C8B-B14F-4D97-AF65-F5344CB8AC3E}">
        <p14:creationId xmlns:p14="http://schemas.microsoft.com/office/powerpoint/2010/main" val="2932140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76169"/>
          </a:xfrm>
        </p:spPr>
        <p:txBody>
          <a:bodyPr>
            <a:noAutofit/>
          </a:bodyPr>
          <a:lstStyle/>
          <a:p>
            <a:r>
              <a:rPr lang="de-DE" sz="2400" dirty="0"/>
              <a:t>Anwendung der </a:t>
            </a:r>
            <a:r>
              <a:rPr lang="de-DE" sz="2400" dirty="0" smtClean="0"/>
              <a:t>kognitivistischen Lerntheorie </a:t>
            </a:r>
            <a:r>
              <a:rPr lang="de-DE" sz="2400" dirty="0"/>
              <a:t>auf die Unterrichtsplanung: </a:t>
            </a:r>
            <a:br>
              <a:rPr lang="de-DE" sz="2400" dirty="0"/>
            </a:br>
            <a:r>
              <a:rPr lang="de-DE" sz="2400" dirty="0"/>
              <a:t>Beispiel eines didaktischen </a:t>
            </a:r>
            <a:r>
              <a:rPr lang="de-DE" sz="2400" dirty="0" smtClean="0"/>
              <a:t>Vorschlags </a:t>
            </a:r>
            <a:br>
              <a:rPr lang="de-DE" sz="2400" dirty="0" smtClean="0"/>
            </a:br>
            <a:r>
              <a:rPr lang="de-DE" sz="2400" dirty="0"/>
              <a:t/>
            </a:r>
            <a:br>
              <a:rPr lang="de-DE" sz="2400" dirty="0"/>
            </a:br>
            <a:r>
              <a:rPr lang="de-DE" sz="1800" dirty="0" smtClean="0"/>
              <a:t>Grundlage: Text über Südtirol (Lehrwerk: Wir 2 S. 82)</a:t>
            </a:r>
            <a:endParaRPr lang="el-GR" sz="24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635728391"/>
              </p:ext>
            </p:extLst>
          </p:nvPr>
        </p:nvGraphicFramePr>
        <p:xfrm>
          <a:off x="636494" y="1304925"/>
          <a:ext cx="10515600" cy="4846320"/>
        </p:xfrm>
        <a:graphic>
          <a:graphicData uri="http://schemas.openxmlformats.org/drawingml/2006/table">
            <a:tbl>
              <a:tblPr firstRow="1" bandRow="1">
                <a:tableStyleId>{5C22544A-7EE6-4342-B048-85BDC9FD1C3A}</a:tableStyleId>
              </a:tblPr>
              <a:tblGrid>
                <a:gridCol w="1752600"/>
                <a:gridCol w="1752600"/>
                <a:gridCol w="2003612"/>
                <a:gridCol w="1501588"/>
                <a:gridCol w="2465294"/>
                <a:gridCol w="1039906"/>
              </a:tblGrid>
              <a:tr h="370840">
                <a:tc>
                  <a:txBody>
                    <a:bodyPr/>
                    <a:lstStyle/>
                    <a:p>
                      <a:r>
                        <a:rPr lang="de-DE" dirty="0" smtClean="0">
                          <a:solidFill>
                            <a:schemeClr val="tx1"/>
                          </a:solidFill>
                        </a:rPr>
                        <a:t> </a:t>
                      </a:r>
                      <a:r>
                        <a:rPr lang="de-DE" sz="1800" b="1" i="0" u="none" strike="noStrike" kern="1200" baseline="0" dirty="0" smtClean="0">
                          <a:solidFill>
                            <a:schemeClr val="tx1"/>
                          </a:solidFill>
                          <a:latin typeface="+mn-lt"/>
                          <a:ea typeface="+mn-ea"/>
                          <a:cs typeface="+mn-cs"/>
                        </a:rPr>
                        <a:t>Ziele </a:t>
                      </a:r>
                      <a:endParaRPr lang="de-DE" sz="1800" b="0" i="0" u="none" strike="noStrike" kern="1200" baseline="0" dirty="0" smtClean="0">
                        <a:solidFill>
                          <a:schemeClr val="tx1"/>
                        </a:solidFill>
                        <a:latin typeface="+mn-lt"/>
                        <a:ea typeface="+mn-ea"/>
                        <a:cs typeface="+mn-cs"/>
                      </a:endParaRPr>
                    </a:p>
                    <a:p>
                      <a:r>
                        <a:rPr lang="de-DE" sz="1800" b="1" i="0" u="none" strike="noStrike" kern="1200" baseline="0" dirty="0" smtClean="0">
                          <a:solidFill>
                            <a:schemeClr val="tx1"/>
                          </a:solidFill>
                          <a:latin typeface="+mn-lt"/>
                          <a:ea typeface="+mn-ea"/>
                          <a:cs typeface="+mn-cs"/>
                        </a:rPr>
                        <a:t>Unterrichts-schritte </a:t>
                      </a:r>
                      <a:r>
                        <a:rPr lang="de-DE" sz="1800" b="0" i="0" u="none" strike="noStrike" kern="1200" baseline="0" dirty="0" smtClean="0">
                          <a:solidFill>
                            <a:schemeClr val="tx1"/>
                          </a:solidFill>
                          <a:latin typeface="+mn-lt"/>
                          <a:ea typeface="+mn-ea"/>
                          <a:cs typeface="+mn-cs"/>
                        </a:rPr>
                        <a: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800" b="1" i="0" u="none" strike="noStrike" kern="1200" baseline="0" dirty="0" smtClean="0">
                          <a:solidFill>
                            <a:schemeClr val="tx1"/>
                          </a:solidFill>
                          <a:latin typeface="+mn-lt"/>
                          <a:ea typeface="+mn-ea"/>
                          <a:cs typeface="+mn-cs"/>
                        </a:rPr>
                        <a:t>Interaktionen </a:t>
                      </a:r>
                      <a:endParaRPr lang="de-DE" sz="1800" b="0" i="0" u="none" strike="noStrike" kern="1200" baseline="0" dirty="0" smtClean="0">
                        <a:solidFill>
                          <a:schemeClr val="tx1"/>
                        </a:solidFill>
                        <a:latin typeface="+mn-lt"/>
                        <a:ea typeface="+mn-ea"/>
                        <a:cs typeface="+mn-cs"/>
                      </a:endParaRPr>
                    </a:p>
                    <a:p>
                      <a:r>
                        <a:rPr lang="de-DE" sz="1800" b="1" i="0" u="none" strike="noStrike" kern="1200" baseline="0" dirty="0" smtClean="0">
                          <a:solidFill>
                            <a:schemeClr val="tx1"/>
                          </a:solidFill>
                          <a:latin typeface="+mn-lt"/>
                          <a:ea typeface="+mn-ea"/>
                          <a:cs typeface="+mn-cs"/>
                        </a:rPr>
                        <a:t>Unterrichtsgeschehen </a:t>
                      </a:r>
                      <a:r>
                        <a:rPr lang="de-DE" sz="1800" b="0" i="0" u="none" strike="noStrike" kern="1200" baseline="0" dirty="0" smtClean="0">
                          <a:solidFill>
                            <a:schemeClr val="tx1"/>
                          </a:solidFill>
                          <a:latin typeface="+mn-lt"/>
                          <a:ea typeface="+mn-ea"/>
                          <a:cs typeface="+mn-cs"/>
                        </a:rPr>
                        <a: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smtClean="0">
                          <a:solidFill>
                            <a:schemeClr val="tx1"/>
                          </a:solidFill>
                          <a:latin typeface="+mn-lt"/>
                          <a:ea typeface="+mn-ea"/>
                          <a:cs typeface="+mn-cs"/>
                        </a:rPr>
                        <a:t>Sozialformen </a:t>
                      </a:r>
                      <a:r>
                        <a:rPr lang="de-DE" sz="1800" b="0" i="0" u="none" strike="noStrike" kern="1200" baseline="0" dirty="0" smtClean="0">
                          <a:solidFill>
                            <a:schemeClr val="tx1"/>
                          </a:solidFill>
                          <a:latin typeface="+mn-lt"/>
                          <a:ea typeface="+mn-ea"/>
                          <a:cs typeface="+mn-cs"/>
                        </a:rPr>
                        <a: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smtClean="0">
                          <a:solidFill>
                            <a:schemeClr val="tx1"/>
                          </a:solidFill>
                          <a:latin typeface="+mn-lt"/>
                          <a:ea typeface="+mn-ea"/>
                          <a:cs typeface="+mn-cs"/>
                        </a:rPr>
                        <a:t>Medien </a:t>
                      </a:r>
                      <a:r>
                        <a:rPr lang="de-DE" sz="1800" b="0" i="0" u="none" strike="noStrike" kern="1200" baseline="0" dirty="0" smtClean="0">
                          <a:solidFill>
                            <a:schemeClr val="tx1"/>
                          </a:solidFill>
                          <a:latin typeface="+mn-lt"/>
                          <a:ea typeface="+mn-ea"/>
                          <a:cs typeface="+mn-cs"/>
                        </a:rPr>
                        <a: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smtClean="0">
                          <a:solidFill>
                            <a:schemeClr val="tx1"/>
                          </a:solidFill>
                          <a:latin typeface="+mn-lt"/>
                          <a:ea typeface="+mn-ea"/>
                          <a:cs typeface="+mn-cs"/>
                        </a:rPr>
                        <a:t>Erläuterung </a:t>
                      </a:r>
                      <a:r>
                        <a:rPr lang="de-DE" sz="1800" b="0" i="0" u="none" strike="noStrike" kern="1200" baseline="0" dirty="0" smtClean="0">
                          <a:solidFill>
                            <a:schemeClr val="tx1"/>
                          </a:solidFill>
                          <a:latin typeface="+mn-lt"/>
                          <a:ea typeface="+mn-ea"/>
                          <a:cs typeface="+mn-cs"/>
                        </a:rPr>
                        <a: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u="none" strike="noStrike" kern="1200" baseline="0" dirty="0" smtClean="0">
                          <a:solidFill>
                            <a:schemeClr val="tx1"/>
                          </a:solidFill>
                          <a:latin typeface="+mn-lt"/>
                          <a:ea typeface="+mn-ea"/>
                          <a:cs typeface="+mn-cs"/>
                        </a:rPr>
                        <a:t>Zeit </a:t>
                      </a:r>
                      <a:r>
                        <a:rPr lang="de-DE" sz="1800" b="0" i="0" u="none" strike="noStrike" kern="1200" baseline="0" dirty="0" smtClean="0">
                          <a:solidFill>
                            <a:schemeClr val="tx1"/>
                          </a:solidFill>
                          <a:latin typeface="+mn-lt"/>
                          <a:ea typeface="+mn-ea"/>
                          <a:cs typeface="+mn-cs"/>
                        </a:rPr>
                        <a: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sz="1800" b="0" i="0" u="none" strike="noStrike" kern="1200" baseline="0" dirty="0" smtClean="0">
                          <a:solidFill>
                            <a:schemeClr val="tx1"/>
                          </a:solidFill>
                          <a:latin typeface="+mn-lt"/>
                          <a:ea typeface="+mn-ea"/>
                          <a:cs typeface="+mn-cs"/>
                        </a:rPr>
                        <a:t>1. Vorentlastung </a:t>
                      </a:r>
                    </a:p>
                    <a:p>
                      <a:r>
                        <a:rPr lang="de-DE" sz="1800" b="0" i="0" u="none" strike="noStrike" kern="1200" baseline="0" dirty="0" smtClean="0">
                          <a:solidFill>
                            <a:schemeClr val="tx1"/>
                          </a:solidFill>
                          <a:latin typeface="+mn-lt"/>
                          <a:ea typeface="+mn-ea"/>
                          <a:cs typeface="+mn-cs"/>
                        </a:rPr>
                        <a:t>(Aufwärmphase)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Der Lehrer bittet die Schüler den Titel des Textes zu lesen. Jeder spricht über seine eigenen Erfahrungen und macht Hypothesen darüber, was im Text folgen wird.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800" b="0" i="0" u="none" strike="noStrike" kern="1200" baseline="0" dirty="0" smtClean="0">
                          <a:solidFill>
                            <a:schemeClr val="tx1"/>
                          </a:solidFill>
                          <a:latin typeface="+mn-lt"/>
                          <a:ea typeface="+mn-ea"/>
                          <a:cs typeface="+mn-cs"/>
                        </a:rPr>
                        <a:t>Frontal- </a:t>
                      </a:r>
                    </a:p>
                    <a:p>
                      <a:r>
                        <a:rPr lang="de-DE" sz="1800" b="0" i="0" u="none" strike="noStrike" kern="1200" baseline="0" dirty="0" err="1" smtClean="0">
                          <a:solidFill>
                            <a:schemeClr val="tx1"/>
                          </a:solidFill>
                          <a:latin typeface="+mn-lt"/>
                          <a:ea typeface="+mn-ea"/>
                          <a:cs typeface="+mn-cs"/>
                        </a:rPr>
                        <a:t>unterricht</a:t>
                      </a:r>
                      <a:r>
                        <a:rPr lang="de-DE" sz="1800" b="0" i="0" u="none" strike="noStrike" kern="1200" baseline="0" dirty="0" smtClean="0">
                          <a:solidFill>
                            <a:schemeClr val="tx1"/>
                          </a:solidFill>
                          <a:latin typeface="+mn-lt"/>
                          <a:ea typeface="+mn-ea"/>
                          <a:cs typeface="+mn-cs"/>
                        </a:rPr>
                        <a: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800" b="0" i="0" u="none" strike="noStrike" kern="1200" baseline="0" dirty="0" smtClean="0">
                          <a:solidFill>
                            <a:schemeClr val="tx1"/>
                          </a:solidFill>
                          <a:latin typeface="+mn-lt"/>
                          <a:ea typeface="+mn-ea"/>
                          <a:cs typeface="+mn-cs"/>
                        </a:rPr>
                        <a:t>Tafel </a:t>
                      </a:r>
                    </a:p>
                    <a:p>
                      <a:r>
                        <a:rPr lang="de-DE" sz="1800" b="0" i="0" u="none" strike="noStrike" kern="1200" baseline="0" dirty="0" smtClean="0">
                          <a:solidFill>
                            <a:schemeClr val="tx1"/>
                          </a:solidFill>
                          <a:latin typeface="+mn-lt"/>
                          <a:ea typeface="+mn-ea"/>
                          <a:cs typeface="+mn-cs"/>
                        </a:rPr>
                        <a:t>Schüler-stimme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Dadurch werden die Schüler auf den Text vorbereitet, ihr Interesse wird geweckt und ihr Vorwissen wird aktiviert. So wird eine freundliche Atmosphäre im Unterricht geschaffen.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5 Min.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674476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836144412"/>
              </p:ext>
            </p:extLst>
          </p:nvPr>
        </p:nvGraphicFramePr>
        <p:xfrm>
          <a:off x="784411" y="269240"/>
          <a:ext cx="10515600" cy="5120640"/>
        </p:xfrm>
        <a:graphic>
          <a:graphicData uri="http://schemas.openxmlformats.org/drawingml/2006/table">
            <a:tbl>
              <a:tblPr firstRow="1" bandRow="1">
                <a:tableStyleId>{5C22544A-7EE6-4342-B048-85BDC9FD1C3A}</a:tableStyleId>
              </a:tblPr>
              <a:tblGrid>
                <a:gridCol w="1752600"/>
                <a:gridCol w="3272118"/>
                <a:gridCol w="1425389"/>
                <a:gridCol w="1237129"/>
                <a:gridCol w="2043953"/>
                <a:gridCol w="784411"/>
              </a:tblGrid>
              <a:tr h="1734951">
                <a:tc>
                  <a:txBody>
                    <a:bodyPr/>
                    <a:lstStyle/>
                    <a:p>
                      <a:r>
                        <a:rPr lang="de-DE" sz="1800" b="0" i="0" u="none" strike="noStrike" kern="1200" baseline="0" dirty="0" smtClean="0">
                          <a:solidFill>
                            <a:schemeClr val="tx1"/>
                          </a:solidFill>
                          <a:latin typeface="+mn-lt"/>
                          <a:ea typeface="+mn-ea"/>
                          <a:cs typeface="+mn-cs"/>
                        </a:rPr>
                        <a:t>2. Über Südtirol erfahren </a:t>
                      </a:r>
                    </a:p>
                    <a:p>
                      <a:r>
                        <a:rPr lang="de-DE" sz="1800" b="0" i="0" u="none" strike="noStrike" kern="1200" baseline="0" dirty="0" smtClean="0">
                          <a:solidFill>
                            <a:schemeClr val="tx1"/>
                          </a:solidFill>
                          <a:latin typeface="+mn-lt"/>
                          <a:ea typeface="+mn-ea"/>
                          <a:cs typeface="+mn-cs"/>
                        </a:rPr>
                        <a:t>Vergleiche mit der eigenen Kultur machen</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800" b="0" i="0" u="none" strike="noStrike" kern="1200" baseline="0" dirty="0" smtClean="0">
                          <a:solidFill>
                            <a:schemeClr val="tx1"/>
                          </a:solidFill>
                          <a:latin typeface="+mn-lt"/>
                          <a:ea typeface="+mn-ea"/>
                          <a:cs typeface="+mn-cs"/>
                        </a:rPr>
                        <a:t>Der Lehrer zeigt den Schülern Bilder aus Südtirol. </a:t>
                      </a:r>
                    </a:p>
                    <a:p>
                      <a:r>
                        <a:rPr lang="de-DE" sz="1800" b="0" i="0" u="none" strike="noStrike" kern="1200" baseline="0" dirty="0" smtClean="0">
                          <a:solidFill>
                            <a:schemeClr val="tx1"/>
                          </a:solidFill>
                          <a:latin typeface="+mn-lt"/>
                          <a:ea typeface="+mn-ea"/>
                          <a:cs typeface="+mn-cs"/>
                        </a:rPr>
                        <a:t>Die Schüler machen Vergleiche zum eigenen Land.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Frontal-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err="1" smtClean="0">
                          <a:solidFill>
                            <a:schemeClr val="tx1"/>
                          </a:solidFill>
                          <a:latin typeface="+mn-lt"/>
                          <a:ea typeface="+mn-ea"/>
                          <a:cs typeface="+mn-cs"/>
                        </a:rPr>
                        <a:t>unterricht</a:t>
                      </a:r>
                      <a:r>
                        <a:rPr lang="de-DE" sz="1800" b="0" i="0" u="none" strike="noStrike" kern="1200" baseline="0" dirty="0" smtClean="0">
                          <a:solidFill>
                            <a:schemeClr val="tx1"/>
                          </a:solidFill>
                          <a:latin typeface="+mn-lt"/>
                          <a:ea typeface="+mn-ea"/>
                          <a:cs typeface="+mn-cs"/>
                        </a:rPr>
                        <a: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800" b="0" i="0" u="none" strike="noStrike" kern="1200" baseline="0" dirty="0" smtClean="0">
                          <a:solidFill>
                            <a:schemeClr val="tx1"/>
                          </a:solidFill>
                          <a:latin typeface="+mn-lt"/>
                          <a:ea typeface="+mn-ea"/>
                          <a:cs typeface="+mn-cs"/>
                        </a:rPr>
                        <a:t>Tageslicht-</a:t>
                      </a:r>
                    </a:p>
                    <a:p>
                      <a:r>
                        <a:rPr lang="de-DE" sz="1800" b="0" i="0" u="none" strike="noStrike" kern="1200" baseline="0" dirty="0" err="1" smtClean="0">
                          <a:solidFill>
                            <a:schemeClr val="tx1"/>
                          </a:solidFill>
                          <a:latin typeface="+mn-lt"/>
                          <a:ea typeface="+mn-ea"/>
                          <a:cs typeface="+mn-cs"/>
                        </a:rPr>
                        <a:t>projektor</a:t>
                      </a:r>
                      <a:r>
                        <a:rPr lang="de-DE" sz="1800" b="0" i="0" u="none" strike="noStrike" kern="1200" baseline="0" dirty="0" smtClean="0">
                          <a:solidFill>
                            <a:schemeClr val="tx1"/>
                          </a:solidFill>
                          <a:latin typeface="+mn-lt"/>
                          <a:ea typeface="+mn-ea"/>
                          <a:cs typeface="+mn-cs"/>
                        </a:rPr>
                        <a:t> </a:t>
                      </a:r>
                    </a:p>
                    <a:p>
                      <a:r>
                        <a:rPr lang="de-DE" sz="1800" b="0" i="0" u="none" strike="noStrike" kern="1200" baseline="0" dirty="0" smtClean="0">
                          <a:solidFill>
                            <a:schemeClr val="tx1"/>
                          </a:solidFill>
                          <a:latin typeface="+mn-lt"/>
                          <a:ea typeface="+mn-ea"/>
                          <a:cs typeface="+mn-cs"/>
                        </a:rPr>
                        <a:t>Lehrer-</a:t>
                      </a:r>
                    </a:p>
                    <a:p>
                      <a:r>
                        <a:rPr lang="de-DE" sz="1800" b="0" i="0" u="none" strike="noStrike" kern="1200" baseline="0" dirty="0" smtClean="0">
                          <a:solidFill>
                            <a:schemeClr val="tx1"/>
                          </a:solidFill>
                          <a:latin typeface="+mn-lt"/>
                          <a:ea typeface="+mn-ea"/>
                          <a:cs typeface="+mn-cs"/>
                        </a:rPr>
                        <a:t>stimme </a:t>
                      </a:r>
                    </a:p>
                    <a:p>
                      <a:r>
                        <a:rPr lang="de-DE" sz="1800" b="0" i="0" u="none" strike="noStrike" kern="1200" baseline="0" dirty="0" smtClean="0">
                          <a:solidFill>
                            <a:schemeClr val="tx1"/>
                          </a:solidFill>
                          <a:latin typeface="+mn-lt"/>
                          <a:ea typeface="+mn-ea"/>
                          <a:cs typeface="+mn-cs"/>
                        </a:rPr>
                        <a:t>Schüler- </a:t>
                      </a:r>
                    </a:p>
                    <a:p>
                      <a:r>
                        <a:rPr lang="de-DE" sz="1800" b="0" i="0" u="none" strike="noStrike" kern="1200" baseline="0" dirty="0" err="1" smtClean="0">
                          <a:solidFill>
                            <a:schemeClr val="tx1"/>
                          </a:solidFill>
                          <a:latin typeface="+mn-lt"/>
                          <a:ea typeface="+mn-ea"/>
                          <a:cs typeface="+mn-cs"/>
                        </a:rPr>
                        <a:t>stiimme</a:t>
                      </a:r>
                      <a:r>
                        <a:rPr lang="de-DE" sz="1800" b="0" i="0" u="none" strike="noStrike" kern="1200" baseline="0" dirty="0" smtClean="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Die Schüler können landeskundliches Wissen sammeln und zwei oder auch mehrere Kulturen vergleichen.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dk1"/>
                          </a:solidFill>
                          <a:latin typeface="+mn-lt"/>
                          <a:ea typeface="+mn-ea"/>
                          <a:cs typeface="+mn-cs"/>
                        </a:rPr>
                        <a: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6 Min.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sz="1800" b="0" i="0" u="none" strike="noStrike" kern="1200" baseline="0" dirty="0" smtClean="0">
                          <a:solidFill>
                            <a:schemeClr val="tx1"/>
                          </a:solidFill>
                          <a:latin typeface="+mn-lt"/>
                          <a:ea typeface="+mn-ea"/>
                          <a:cs typeface="+mn-cs"/>
                        </a:rPr>
                        <a:t>3. Wortschatz: Aktivitäten im Winter </a:t>
                      </a:r>
                    </a:p>
                    <a:p>
                      <a:r>
                        <a:rPr lang="de-DE" sz="1800" b="0" i="0" u="none" strike="noStrike" kern="1200" baseline="0" dirty="0" smtClean="0">
                          <a:solidFill>
                            <a:schemeClr val="tx1"/>
                          </a:solidFill>
                          <a:latin typeface="+mn-lt"/>
                          <a:ea typeface="+mn-ea"/>
                          <a:cs typeface="+mn-cs"/>
                        </a:rPr>
                        <a:t>Vergleiche mit der eigenen Kultur machen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800" b="0" i="0" u="none" strike="noStrike" kern="1200" baseline="0" dirty="0" smtClean="0">
                          <a:solidFill>
                            <a:schemeClr val="tx1"/>
                          </a:solidFill>
                          <a:latin typeface="+mn-lt"/>
                          <a:ea typeface="+mn-ea"/>
                          <a:cs typeface="+mn-cs"/>
                        </a:rPr>
                        <a:t>Der Lehrer zeigt Bilder mit Winteraktivitäten. Die Schüler klären die Wörter und sprechen über die Aktivitäten, die in Südtirol im Winter beliebt sind oder angeboten werden. Sie sprechen auch über die Winteraktivitäten in ihrer Heimat. </a:t>
                      </a:r>
                    </a:p>
                    <a:p>
                      <a:r>
                        <a:rPr lang="de-DE" sz="1800" b="0" i="0" u="none" strike="noStrike" kern="1200" baseline="0" dirty="0" smtClean="0">
                          <a:solidFill>
                            <a:schemeClr val="tx1"/>
                          </a:solidFill>
                          <a:latin typeface="+mn-lt"/>
                          <a:ea typeface="+mn-ea"/>
                          <a:cs typeface="+mn-cs"/>
                        </a:rPr>
                        <a:t>Der Lehrer sammelt die Wörter.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dk1"/>
                          </a:solidFill>
                          <a:latin typeface="+mn-lt"/>
                          <a:ea typeface="+mn-ea"/>
                          <a:cs typeface="+mn-cs"/>
                        </a:rPr>
                        <a:t>Frontal-unterricht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800" b="0" i="0" u="none" strike="noStrike" kern="1200" baseline="0" dirty="0" smtClean="0">
                          <a:solidFill>
                            <a:schemeClr val="dk1"/>
                          </a:solidFill>
                          <a:latin typeface="+mn-lt"/>
                          <a:ea typeface="+mn-ea"/>
                          <a:cs typeface="+mn-cs"/>
                        </a:rPr>
                        <a:t>Tageslicht-</a:t>
                      </a:r>
                    </a:p>
                    <a:p>
                      <a:r>
                        <a:rPr lang="de-DE" sz="1800" b="0" i="0" u="none" strike="noStrike" kern="1200" baseline="0" dirty="0" err="1" smtClean="0">
                          <a:solidFill>
                            <a:schemeClr val="dk1"/>
                          </a:solidFill>
                          <a:latin typeface="+mn-lt"/>
                          <a:ea typeface="+mn-ea"/>
                          <a:cs typeface="+mn-cs"/>
                        </a:rPr>
                        <a:t>projektor</a:t>
                      </a:r>
                      <a:r>
                        <a:rPr lang="de-DE" sz="1800" b="0" i="0" u="none" strike="noStrike" kern="1200" baseline="0" dirty="0" smtClean="0">
                          <a:solidFill>
                            <a:schemeClr val="dk1"/>
                          </a:solidFill>
                          <a:latin typeface="+mn-lt"/>
                          <a:ea typeface="+mn-ea"/>
                          <a:cs typeface="+mn-cs"/>
                        </a:rPr>
                        <a:t> </a:t>
                      </a:r>
                    </a:p>
                    <a:p>
                      <a:r>
                        <a:rPr lang="de-DE" sz="1800" b="0" i="0" u="none" strike="noStrike" kern="1200" baseline="0" dirty="0" smtClean="0">
                          <a:solidFill>
                            <a:schemeClr val="dk1"/>
                          </a:solidFill>
                          <a:latin typeface="+mn-lt"/>
                          <a:ea typeface="+mn-ea"/>
                          <a:cs typeface="+mn-cs"/>
                        </a:rPr>
                        <a:t>Lehrer-</a:t>
                      </a:r>
                    </a:p>
                    <a:p>
                      <a:r>
                        <a:rPr lang="de-DE" sz="1800" b="0" i="0" u="none" strike="noStrike" kern="1200" baseline="0" dirty="0" smtClean="0">
                          <a:solidFill>
                            <a:schemeClr val="dk1"/>
                          </a:solidFill>
                          <a:latin typeface="+mn-lt"/>
                          <a:ea typeface="+mn-ea"/>
                          <a:cs typeface="+mn-cs"/>
                        </a:rPr>
                        <a:t>stimme </a:t>
                      </a:r>
                    </a:p>
                    <a:p>
                      <a:r>
                        <a:rPr lang="de-DE" sz="1800" b="0" i="0" u="none" strike="noStrike" kern="1200" baseline="0" dirty="0" smtClean="0">
                          <a:solidFill>
                            <a:schemeClr val="dk1"/>
                          </a:solidFill>
                          <a:latin typeface="+mn-lt"/>
                          <a:ea typeface="+mn-ea"/>
                          <a:cs typeface="+mn-cs"/>
                        </a:rPr>
                        <a:t>Schüler-</a:t>
                      </a:r>
                    </a:p>
                    <a:p>
                      <a:r>
                        <a:rPr lang="de-DE" sz="1800" b="0" i="0" u="none" strike="noStrike" kern="1200" baseline="0" dirty="0" smtClean="0">
                          <a:solidFill>
                            <a:schemeClr val="dk1"/>
                          </a:solidFill>
                          <a:latin typeface="+mn-lt"/>
                          <a:ea typeface="+mn-ea"/>
                          <a:cs typeface="+mn-cs"/>
                        </a:rPr>
                        <a:t>stimme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dk1"/>
                          </a:solidFill>
                          <a:latin typeface="+mn-lt"/>
                          <a:ea typeface="+mn-ea"/>
                          <a:cs typeface="+mn-cs"/>
                        </a:rPr>
                        <a:t>8 Min.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8782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666966883"/>
              </p:ext>
            </p:extLst>
          </p:nvPr>
        </p:nvGraphicFramePr>
        <p:xfrm>
          <a:off x="838200" y="673100"/>
          <a:ext cx="10515600" cy="5972436"/>
        </p:xfrm>
        <a:graphic>
          <a:graphicData uri="http://schemas.openxmlformats.org/drawingml/2006/table">
            <a:tbl>
              <a:tblPr firstRow="1" bandRow="1">
                <a:tableStyleId>{5C22544A-7EE6-4342-B048-85BDC9FD1C3A}</a:tableStyleId>
              </a:tblPr>
              <a:tblGrid>
                <a:gridCol w="1752600"/>
                <a:gridCol w="2519082"/>
                <a:gridCol w="1613647"/>
                <a:gridCol w="1125071"/>
                <a:gridCol w="2357718"/>
                <a:gridCol w="1147482"/>
              </a:tblGrid>
              <a:tr h="2863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4. Leseverstehen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Die Schüler lesen den Text und denken darüber nach, welche der Hypothesen, die sie gemacht haben, mit dem Text übereinstimmen. Anschließende Diskussion. Der Lehrer stellt auch Fragen zum Text.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800" b="0" i="0" u="none" strike="noStrike" kern="1200" baseline="0" dirty="0" smtClean="0">
                          <a:solidFill>
                            <a:schemeClr val="tx1"/>
                          </a:solidFill>
                          <a:latin typeface="+mn-lt"/>
                          <a:ea typeface="+mn-ea"/>
                          <a:cs typeface="+mn-cs"/>
                        </a:rPr>
                        <a:t>Einzelarbeit </a:t>
                      </a:r>
                    </a:p>
                    <a:p>
                      <a:r>
                        <a:rPr lang="de-DE" sz="1800" b="0" i="0" u="none" strike="noStrike" kern="1200" baseline="0" dirty="0" smtClean="0">
                          <a:solidFill>
                            <a:schemeClr val="tx1"/>
                          </a:solidFill>
                          <a:latin typeface="+mn-lt"/>
                          <a:ea typeface="+mn-ea"/>
                          <a:cs typeface="+mn-cs"/>
                        </a:rPr>
                        <a:t>Gruppenarbeit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800" b="0" i="0" u="none" strike="noStrike" kern="1200" baseline="0" dirty="0" smtClean="0">
                          <a:solidFill>
                            <a:schemeClr val="tx1"/>
                          </a:solidFill>
                          <a:latin typeface="+mn-lt"/>
                          <a:ea typeface="+mn-ea"/>
                          <a:cs typeface="+mn-cs"/>
                        </a:rPr>
                        <a:t>Text </a:t>
                      </a:r>
                    </a:p>
                    <a:p>
                      <a:r>
                        <a:rPr lang="de-DE" sz="1800" b="0" i="0" u="none" strike="noStrike" kern="1200" baseline="0" dirty="0" smtClean="0">
                          <a:solidFill>
                            <a:schemeClr val="tx1"/>
                          </a:solidFill>
                          <a:latin typeface="+mn-lt"/>
                          <a:ea typeface="+mn-ea"/>
                          <a:cs typeface="+mn-cs"/>
                        </a:rPr>
                        <a:t>Schüler-</a:t>
                      </a:r>
                    </a:p>
                    <a:p>
                      <a:r>
                        <a:rPr lang="de-DE" sz="1800" b="0" i="0" u="none" strike="noStrike" kern="1200" baseline="0" dirty="0" smtClean="0">
                          <a:solidFill>
                            <a:schemeClr val="tx1"/>
                          </a:solidFill>
                          <a:latin typeface="+mn-lt"/>
                          <a:ea typeface="+mn-ea"/>
                          <a:cs typeface="+mn-cs"/>
                        </a:rPr>
                        <a:t>stimme </a:t>
                      </a:r>
                    </a:p>
                    <a:p>
                      <a:r>
                        <a:rPr lang="de-DE" sz="1800" b="0" i="0" u="none" strike="noStrike" kern="1200" baseline="0" dirty="0" smtClean="0">
                          <a:solidFill>
                            <a:schemeClr val="tx1"/>
                          </a:solidFill>
                          <a:latin typeface="+mn-lt"/>
                          <a:ea typeface="+mn-ea"/>
                          <a:cs typeface="+mn-cs"/>
                        </a:rPr>
                        <a:t>Lehrer-</a:t>
                      </a:r>
                    </a:p>
                    <a:p>
                      <a:r>
                        <a:rPr lang="de-DE" sz="1800" b="0" i="0" u="none" strike="noStrike" kern="1200" baseline="0" dirty="0" smtClean="0">
                          <a:solidFill>
                            <a:schemeClr val="tx1"/>
                          </a:solidFill>
                          <a:latin typeface="+mn-lt"/>
                          <a:ea typeface="+mn-ea"/>
                          <a:cs typeface="+mn-cs"/>
                        </a:rPr>
                        <a:t>stimme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Die Schüler lesen den Text und überprüfen ihre Hypothesen. Mit der anschließenden Diskussion und den Fragen zum Text kann festgestellt werden, ob die Schüler den Text verstanden haben.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15 Min.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5. Vorbereitung eines Dialogs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Die Schüler nehmen an, sie möchten den Skikurs besuchen. Die Schüler bekommen vom Lehrer Fragen und mögliche Antworten. Sie ordnen die Fragen zu der Kategorie „Fragen“ und die Antworten zu den Kategorie „Antworten“ zu.</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Partnerarbeit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Papier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Diese Zuordnung wird den Lernenden bei dem Dialog helfen, so dass der Dialog dann spontan wird.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5 Min.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132364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908070774"/>
              </p:ext>
            </p:extLst>
          </p:nvPr>
        </p:nvGraphicFramePr>
        <p:xfrm>
          <a:off x="891988" y="709519"/>
          <a:ext cx="10515600" cy="1737360"/>
        </p:xfrm>
        <a:graphic>
          <a:graphicData uri="http://schemas.openxmlformats.org/drawingml/2006/table">
            <a:tbl>
              <a:tblPr firstRow="1" bandRow="1">
                <a:tableStyleId>{5C22544A-7EE6-4342-B048-85BDC9FD1C3A}</a:tableStyleId>
              </a:tblPr>
              <a:tblGrid>
                <a:gridCol w="1752600"/>
                <a:gridCol w="2734235"/>
                <a:gridCol w="1640541"/>
                <a:gridCol w="1532965"/>
                <a:gridCol w="1694330"/>
                <a:gridCol w="1160929"/>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6. Den Dialog führen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Die Schüler sprechen über den Skikurs. Die Schüler stellen Fragen, ein Schüler (in der Rolle des Sportlehrers) antwortet.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Gruppenarbeit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Schüler-stimme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Die Fertigkeit Sprechen wird gefördert.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tx1"/>
                          </a:solidFill>
                          <a:latin typeface="+mn-lt"/>
                          <a:ea typeface="+mn-ea"/>
                          <a:cs typeface="+mn-cs"/>
                        </a:rPr>
                        <a:t>7 Min. 	</a:t>
                      </a:r>
                    </a:p>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 name="Ορθογώνιο 2"/>
          <p:cNvSpPr/>
          <p:nvPr/>
        </p:nvSpPr>
        <p:spPr>
          <a:xfrm>
            <a:off x="4805082" y="5743538"/>
            <a:ext cx="6096000" cy="307777"/>
          </a:xfrm>
          <a:prstGeom prst="rect">
            <a:avLst/>
          </a:prstGeom>
        </p:spPr>
        <p:txBody>
          <a:bodyPr>
            <a:spAutoFit/>
          </a:bodyPr>
          <a:lstStyle/>
          <a:p>
            <a:pPr algn="r"/>
            <a:r>
              <a:rPr lang="de-DE" sz="1400" dirty="0" smtClean="0"/>
              <a:t>(</a:t>
            </a:r>
            <a:r>
              <a:rPr lang="de-DE" sz="1400" dirty="0" err="1" smtClean="0"/>
              <a:t>Vgl.Kontomitrou</a:t>
            </a:r>
            <a:r>
              <a:rPr lang="de-DE" sz="1400" dirty="0" smtClean="0"/>
              <a:t> 2014, 136-139)</a:t>
            </a:r>
            <a:endParaRPr lang="de-DE" sz="1400" dirty="0"/>
          </a:p>
        </p:txBody>
      </p:sp>
    </p:spTree>
    <p:extLst>
      <p:ext uri="{BB962C8B-B14F-4D97-AF65-F5344CB8AC3E}">
        <p14:creationId xmlns:p14="http://schemas.microsoft.com/office/powerpoint/2010/main" val="456711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de-DE" sz="3200" dirty="0" smtClean="0"/>
              <a:t>Verbindung von Theorie und didaktischer Praxis: Identitätshypothese (nativistisch und kognitivistisch geprägt)</a:t>
            </a:r>
            <a:endParaRPr lang="el-GR" sz="3200" dirty="0"/>
          </a:p>
        </p:txBody>
      </p:sp>
      <p:sp>
        <p:nvSpPr>
          <p:cNvPr id="3" name="Θέση περιεχομένου 2"/>
          <p:cNvSpPr>
            <a:spLocks noGrp="1"/>
          </p:cNvSpPr>
          <p:nvPr>
            <p:ph idx="1"/>
          </p:nvPr>
        </p:nvSpPr>
        <p:spPr>
          <a:xfrm>
            <a:off x="838200" y="1573306"/>
            <a:ext cx="10515600" cy="4603657"/>
          </a:xfrm>
        </p:spPr>
        <p:txBody>
          <a:bodyPr>
            <a:normAutofit fontScale="92500" lnSpcReduction="10000"/>
          </a:bodyPr>
          <a:lstStyle/>
          <a:p>
            <a:pPr marL="0" indent="0">
              <a:buNone/>
            </a:pPr>
            <a:r>
              <a:rPr lang="de-DE" sz="2000" dirty="0" smtClean="0"/>
              <a:t>L1- und L2- Erwerb werden von den gleichen Mechanismen gesteuert</a:t>
            </a:r>
          </a:p>
          <a:p>
            <a:pPr marL="0" indent="0">
              <a:buNone/>
            </a:pPr>
            <a:r>
              <a:rPr lang="de-DE" sz="2000" dirty="0"/>
              <a:t>Es ist sekundär, welche Sprachen erworben werden und welche Sprachen der Lerner bereits erworben </a:t>
            </a:r>
            <a:r>
              <a:rPr lang="de-DE" sz="2000" dirty="0" smtClean="0"/>
              <a:t>hat</a:t>
            </a:r>
          </a:p>
          <a:p>
            <a:pPr marL="0" indent="0" algn="just">
              <a:buNone/>
            </a:pPr>
            <a:r>
              <a:rPr lang="de-DE" sz="2000" dirty="0"/>
              <a:t>Der Lerner aktiviert angeborene mentale Prozesse, die bewirken, dass die zweitsprachlichen Elemente und Regeln in gleicher Abfolge (Erwerbssequenzen) wie beim kindlichen Erstsprachenerwerb erworben werden</a:t>
            </a:r>
            <a:r>
              <a:rPr lang="de-DE" sz="2000" dirty="0" smtClean="0"/>
              <a:t>.</a:t>
            </a:r>
          </a:p>
          <a:p>
            <a:pPr marL="0" indent="0" algn="just">
              <a:buNone/>
            </a:pPr>
            <a:r>
              <a:rPr lang="de-DE" sz="2000" dirty="0" smtClean="0"/>
              <a:t>Die Abfolge der Erwerbssequenzen kann nicht verändert werden</a:t>
            </a:r>
          </a:p>
          <a:p>
            <a:pPr marL="0" indent="0" algn="just">
              <a:buNone/>
            </a:pPr>
            <a:endParaRPr lang="de-DE" sz="2000" dirty="0"/>
          </a:p>
          <a:p>
            <a:pPr marL="0" indent="0">
              <a:buNone/>
            </a:pPr>
            <a:r>
              <a:rPr lang="de-DE" sz="2000" b="1" dirty="0" smtClean="0"/>
              <a:t>Konsequenzen für den Fremdsprachenunterricht</a:t>
            </a:r>
          </a:p>
          <a:p>
            <a:pPr marL="0" indent="0">
              <a:buNone/>
            </a:pPr>
            <a:r>
              <a:rPr lang="de-DE" sz="2000" dirty="0" smtClean="0"/>
              <a:t>Der Unterricht kann den natürlichen Erwerbssequenzen nicht entgegenhalten</a:t>
            </a:r>
            <a:endParaRPr lang="de-DE" dirty="0" smtClean="0"/>
          </a:p>
          <a:p>
            <a:pPr marL="0" indent="0">
              <a:buNone/>
            </a:pPr>
            <a:r>
              <a:rPr lang="de-DE" sz="2000" dirty="0" smtClean="0"/>
              <a:t>Transfer von Strukturen der Erstsprache auf die Zweitsprache wird nicht berücksichtigt</a:t>
            </a:r>
          </a:p>
          <a:p>
            <a:pPr marL="0" indent="0">
              <a:buNone/>
            </a:pPr>
            <a:r>
              <a:rPr lang="de-DE" sz="2000" dirty="0" smtClean="0"/>
              <a:t>Fehler sind notwendige Entwicklungsstadien</a:t>
            </a:r>
          </a:p>
          <a:p>
            <a:pPr marL="0" indent="0">
              <a:buNone/>
            </a:pPr>
            <a:r>
              <a:rPr lang="de-DE" sz="2000" dirty="0" smtClean="0"/>
              <a:t>Der Lerner erschließt sich die grammatischen Regeln durch Übergeneralisierung oder Experimentieren selbst</a:t>
            </a:r>
          </a:p>
        </p:txBody>
      </p:sp>
    </p:spTree>
    <p:extLst>
      <p:ext uri="{BB962C8B-B14F-4D97-AF65-F5344CB8AC3E}">
        <p14:creationId xmlns:p14="http://schemas.microsoft.com/office/powerpoint/2010/main" val="1369686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63419"/>
            <a:ext cx="10515600" cy="349983"/>
          </a:xfrm>
        </p:spPr>
        <p:txBody>
          <a:bodyPr>
            <a:noAutofit/>
          </a:bodyPr>
          <a:lstStyle/>
          <a:p>
            <a:r>
              <a:rPr lang="de-DE" sz="3200" dirty="0" smtClean="0"/>
              <a:t>Literatur</a:t>
            </a:r>
            <a:endParaRPr lang="el-GR" sz="3200" dirty="0"/>
          </a:p>
        </p:txBody>
      </p:sp>
      <p:sp>
        <p:nvSpPr>
          <p:cNvPr id="3" name="Θέση περιεχομένου 2"/>
          <p:cNvSpPr>
            <a:spLocks noGrp="1"/>
          </p:cNvSpPr>
          <p:nvPr>
            <p:ph idx="1"/>
          </p:nvPr>
        </p:nvSpPr>
        <p:spPr>
          <a:xfrm>
            <a:off x="838200" y="632012"/>
            <a:ext cx="10515600" cy="6024282"/>
          </a:xfrm>
        </p:spPr>
        <p:txBody>
          <a:bodyPr>
            <a:noAutofit/>
          </a:bodyPr>
          <a:lstStyle/>
          <a:p>
            <a:pPr marL="174625" indent="-174625" algn="just">
              <a:lnSpc>
                <a:spcPct val="120000"/>
              </a:lnSpc>
              <a:spcBef>
                <a:spcPts val="1200"/>
              </a:spcBef>
              <a:buNone/>
            </a:pPr>
            <a:r>
              <a:rPr lang="de-DE" sz="1400" b="1" dirty="0" smtClean="0">
                <a:latin typeface="Times New Roman" panose="02020603050405020304" pitchFamily="18" charset="0"/>
                <a:cs typeface="Times New Roman" panose="02020603050405020304" pitchFamily="18" charset="0"/>
              </a:rPr>
              <a:t>Kontomitrou</a:t>
            </a:r>
            <a:r>
              <a:rPr lang="de-DE" sz="1400" dirty="0" smtClean="0">
                <a:latin typeface="Times New Roman" panose="02020603050405020304" pitchFamily="18" charset="0"/>
                <a:cs typeface="Times New Roman" panose="02020603050405020304" pitchFamily="18" charset="0"/>
              </a:rPr>
              <a:t>, Nancy (2015): Förderung der </a:t>
            </a:r>
            <a:r>
              <a:rPr lang="de-DE" sz="1400" dirty="0" err="1" smtClean="0">
                <a:latin typeface="Times New Roman" panose="02020603050405020304" pitchFamily="18" charset="0"/>
                <a:cs typeface="Times New Roman" panose="02020603050405020304" pitchFamily="18" charset="0"/>
              </a:rPr>
              <a:t>Lernerautonomie</a:t>
            </a:r>
            <a:r>
              <a:rPr lang="de-DE" sz="1400" dirty="0" smtClean="0">
                <a:latin typeface="Times New Roman" panose="02020603050405020304" pitchFamily="18" charset="0"/>
                <a:cs typeface="Times New Roman" panose="02020603050405020304" pitchFamily="18" charset="0"/>
              </a:rPr>
              <a:t> als Ziel von Evaluationsmethoden im Fremdsprachenunterricht. Vortrag in der 4. Didaktik-Tagung der Abteilung für Deutsche Sprache und Philologie der Aristoteles Universität Thessaloniki in Kooperation mit dem Goethe-Institut Thessaloniki. Juni 2015</a:t>
            </a:r>
          </a:p>
          <a:p>
            <a:pPr marL="174625" indent="-174625" algn="just">
              <a:lnSpc>
                <a:spcPct val="120000"/>
              </a:lnSpc>
              <a:spcBef>
                <a:spcPts val="1200"/>
              </a:spcBef>
              <a:buNone/>
            </a:pPr>
            <a:r>
              <a:rPr lang="de-DE" sz="1400" b="1" dirty="0">
                <a:latin typeface="Times New Roman" panose="02020603050405020304" pitchFamily="18" charset="0"/>
                <a:cs typeface="Times New Roman" panose="02020603050405020304" pitchFamily="18" charset="0"/>
              </a:rPr>
              <a:t>Kontomitrou</a:t>
            </a:r>
            <a:r>
              <a:rPr lang="de-DE" sz="1400" dirty="0">
                <a:latin typeface="Times New Roman" panose="02020603050405020304" pitchFamily="18" charset="0"/>
                <a:cs typeface="Times New Roman" panose="02020603050405020304" pitchFamily="18" charset="0"/>
              </a:rPr>
              <a:t>, Athanasia (2014): Freies Sprechen als Lehr- und </a:t>
            </a:r>
            <a:r>
              <a:rPr lang="de-DE" sz="1400" dirty="0" err="1">
                <a:latin typeface="Times New Roman" panose="02020603050405020304" pitchFamily="18" charset="0"/>
                <a:cs typeface="Times New Roman" panose="02020603050405020304" pitchFamily="18" charset="0"/>
              </a:rPr>
              <a:t>Testziel</a:t>
            </a:r>
            <a:r>
              <a:rPr lang="de-DE" sz="1400" dirty="0">
                <a:latin typeface="Times New Roman" panose="02020603050405020304" pitchFamily="18" charset="0"/>
                <a:cs typeface="Times New Roman" panose="02020603050405020304" pitchFamily="18" charset="0"/>
              </a:rPr>
              <a:t>. </a:t>
            </a:r>
            <a:r>
              <a:rPr lang="de-DE" sz="1400" dirty="0" err="1">
                <a:latin typeface="Times New Roman" panose="02020603050405020304" pitchFamily="18" charset="0"/>
                <a:cs typeface="Times New Roman" panose="02020603050405020304" pitchFamily="18" charset="0"/>
              </a:rPr>
              <a:t>Didaktisierung</a:t>
            </a:r>
            <a:r>
              <a:rPr lang="de-DE" sz="1400" dirty="0">
                <a:latin typeface="Times New Roman" panose="02020603050405020304" pitchFamily="18" charset="0"/>
                <a:cs typeface="Times New Roman" panose="02020603050405020304" pitchFamily="18" charset="0"/>
              </a:rPr>
              <a:t>, Testentwicklung und Testbeurteilung. </a:t>
            </a:r>
            <a:r>
              <a:rPr lang="el-GR" sz="1400" dirty="0">
                <a:latin typeface="Times New Roman" panose="02020603050405020304" pitchFamily="18" charset="0"/>
                <a:cs typeface="Times New Roman" panose="02020603050405020304" pitchFamily="18" charset="0"/>
              </a:rPr>
              <a:t>Διδακτορική Διατριβή. Τμήμα Γερμανικής Γλώσσας και Φιλολογίας </a:t>
            </a:r>
            <a:r>
              <a:rPr lang="el-GR" sz="1400" dirty="0" smtClean="0">
                <a:latin typeface="Times New Roman" panose="02020603050405020304" pitchFamily="18" charset="0"/>
                <a:cs typeface="Times New Roman" panose="02020603050405020304" pitchFamily="18" charset="0"/>
              </a:rPr>
              <a:t>ΕΚΠΑ</a:t>
            </a:r>
            <a:endParaRPr lang="de-DE" sz="1400" dirty="0" smtClean="0">
              <a:latin typeface="Times New Roman" panose="02020603050405020304" pitchFamily="18" charset="0"/>
              <a:cs typeface="Times New Roman" panose="02020603050405020304" pitchFamily="18" charset="0"/>
            </a:endParaRPr>
          </a:p>
          <a:p>
            <a:pPr marL="174625" indent="-174625" algn="just">
              <a:lnSpc>
                <a:spcPct val="120000"/>
              </a:lnSpc>
              <a:spcBef>
                <a:spcPts val="1200"/>
              </a:spcBef>
              <a:buNone/>
            </a:pPr>
            <a:r>
              <a:rPr lang="de-DE" sz="1400" b="1" dirty="0">
                <a:solidFill>
                  <a:srgbClr val="000000"/>
                </a:solidFill>
                <a:latin typeface="Times New Roman" panose="02020603050405020304" pitchFamily="18" charset="0"/>
                <a:cs typeface="Times New Roman" panose="02020603050405020304" pitchFamily="18" charset="0"/>
              </a:rPr>
              <a:t>Lechner</a:t>
            </a:r>
            <a:r>
              <a:rPr lang="de-DE" sz="1400" dirty="0">
                <a:solidFill>
                  <a:srgbClr val="000000"/>
                </a:solidFill>
                <a:latin typeface="Times New Roman" panose="02020603050405020304" pitchFamily="18" charset="0"/>
                <a:cs typeface="Times New Roman" panose="02020603050405020304" pitchFamily="18" charset="0"/>
              </a:rPr>
              <a:t>,</a:t>
            </a:r>
            <a:r>
              <a:rPr lang="de-DE" sz="1400" b="1" dirty="0">
                <a:solidFill>
                  <a:srgbClr val="000000"/>
                </a:solidFill>
                <a:latin typeface="Times New Roman" panose="02020603050405020304" pitchFamily="18" charset="0"/>
                <a:cs typeface="Times New Roman" panose="02020603050405020304" pitchFamily="18" charset="0"/>
              </a:rPr>
              <a:t> </a:t>
            </a:r>
            <a:r>
              <a:rPr lang="de-DE" sz="1400" dirty="0">
                <a:solidFill>
                  <a:srgbClr val="000000"/>
                </a:solidFill>
                <a:latin typeface="Times New Roman" panose="02020603050405020304" pitchFamily="18" charset="0"/>
                <a:cs typeface="Times New Roman" panose="02020603050405020304" pitchFamily="18" charset="0"/>
              </a:rPr>
              <a:t>Manfred</a:t>
            </a:r>
            <a:r>
              <a:rPr lang="de-DE" sz="1400" b="1" dirty="0">
                <a:solidFill>
                  <a:srgbClr val="000000"/>
                </a:solidFill>
                <a:latin typeface="Times New Roman" panose="02020603050405020304" pitchFamily="18" charset="0"/>
                <a:cs typeface="Times New Roman" panose="02020603050405020304" pitchFamily="18" charset="0"/>
              </a:rPr>
              <a:t> </a:t>
            </a:r>
            <a:r>
              <a:rPr lang="de-DE" sz="1400" dirty="0">
                <a:solidFill>
                  <a:srgbClr val="000000"/>
                </a:solidFill>
                <a:latin typeface="Times New Roman" panose="02020603050405020304" pitchFamily="18" charset="0"/>
                <a:cs typeface="Times New Roman" panose="02020603050405020304" pitchFamily="18" charset="0"/>
              </a:rPr>
              <a:t>(1978): Deutsch als Fremdsprache I A. Dialogische Übungen. Stuttgart: Klett. </a:t>
            </a:r>
          </a:p>
          <a:p>
            <a:pPr marL="174625" indent="-174625" algn="just">
              <a:lnSpc>
                <a:spcPct val="120000"/>
              </a:lnSpc>
              <a:spcBef>
                <a:spcPts val="1200"/>
              </a:spcBef>
              <a:buNone/>
            </a:pPr>
            <a:r>
              <a:rPr lang="de-DE" sz="1400" dirty="0" smtClean="0">
                <a:solidFill>
                  <a:srgbClr val="000000"/>
                </a:solidFill>
                <a:latin typeface="Times New Roman" panose="02020603050405020304" pitchFamily="18" charset="0"/>
                <a:cs typeface="Times New Roman" panose="02020603050405020304" pitchFamily="18" charset="0"/>
              </a:rPr>
              <a:t>    In</a:t>
            </a:r>
            <a:r>
              <a:rPr lang="de-DE" sz="1400" dirty="0">
                <a:solidFill>
                  <a:srgbClr val="000000"/>
                </a:solidFill>
                <a:latin typeface="Times New Roman" panose="02020603050405020304" pitchFamily="18" charset="0"/>
                <a:cs typeface="Times New Roman" panose="02020603050405020304" pitchFamily="18" charset="0"/>
              </a:rPr>
              <a:t>: http://home.edo.tu-dortmund.de/~hoffmann/ABC/Fremdsprachenunt.html </a:t>
            </a:r>
            <a:endParaRPr lang="de-DE" sz="1400" b="1" dirty="0" smtClean="0">
              <a:latin typeface="Times New Roman" panose="02020603050405020304" pitchFamily="18" charset="0"/>
              <a:cs typeface="Times New Roman" panose="02020603050405020304" pitchFamily="18" charset="0"/>
            </a:endParaRPr>
          </a:p>
          <a:p>
            <a:pPr marL="268288" indent="-268288" algn="just">
              <a:lnSpc>
                <a:spcPct val="120000"/>
              </a:lnSpc>
              <a:spcBef>
                <a:spcPts val="1200"/>
              </a:spcBef>
              <a:buNone/>
            </a:pPr>
            <a:r>
              <a:rPr lang="de-DE" sz="1400" b="1" dirty="0" smtClean="0">
                <a:latin typeface="Times New Roman" panose="02020603050405020304" pitchFamily="18" charset="0"/>
                <a:cs typeface="Times New Roman" panose="02020603050405020304" pitchFamily="18" charset="0"/>
              </a:rPr>
              <a:t>Krenn</a:t>
            </a:r>
            <a:r>
              <a:rPr lang="de-DE" sz="1400" dirty="0" smtClean="0">
                <a:latin typeface="Times New Roman" panose="02020603050405020304" pitchFamily="18" charset="0"/>
                <a:cs typeface="Times New Roman" panose="02020603050405020304" pitchFamily="18" charset="0"/>
              </a:rPr>
              <a:t>, Wilfried / </a:t>
            </a:r>
            <a:r>
              <a:rPr lang="de-DE" sz="1400" b="1" dirty="0" smtClean="0">
                <a:latin typeface="Times New Roman" panose="02020603050405020304" pitchFamily="18" charset="0"/>
                <a:cs typeface="Times New Roman" panose="02020603050405020304" pitchFamily="18" charset="0"/>
              </a:rPr>
              <a:t>Puchta</a:t>
            </a:r>
            <a:r>
              <a:rPr lang="de-DE" sz="1400" dirty="0" smtClean="0">
                <a:latin typeface="Times New Roman" panose="02020603050405020304" pitchFamily="18" charset="0"/>
                <a:cs typeface="Times New Roman" panose="02020603050405020304" pitchFamily="18" charset="0"/>
              </a:rPr>
              <a:t>, Herbert</a:t>
            </a:r>
            <a:r>
              <a:rPr lang="de-DE" sz="1400" b="1" dirty="0" smtClean="0">
                <a:latin typeface="Times New Roman" panose="02020603050405020304" pitchFamily="18" charset="0"/>
                <a:cs typeface="Times New Roman" panose="02020603050405020304" pitchFamily="18" charset="0"/>
              </a:rPr>
              <a:t> </a:t>
            </a:r>
            <a:r>
              <a:rPr lang="de-DE" sz="1400" dirty="0" smtClean="0">
                <a:latin typeface="Times New Roman" panose="02020603050405020304" pitchFamily="18" charset="0"/>
                <a:cs typeface="Times New Roman" panose="02020603050405020304" pitchFamily="18" charset="0"/>
              </a:rPr>
              <a:t>(2016): Motive. Kompaktkurs </a:t>
            </a:r>
            <a:r>
              <a:rPr lang="de-DE" sz="1400" dirty="0" err="1" smtClean="0">
                <a:latin typeface="Times New Roman" panose="02020603050405020304" pitchFamily="18" charset="0"/>
                <a:cs typeface="Times New Roman" panose="02020603050405020304" pitchFamily="18" charset="0"/>
              </a:rPr>
              <a:t>DaF</a:t>
            </a:r>
            <a:r>
              <a:rPr lang="de-DE" sz="1400" dirty="0" smtClean="0">
                <a:latin typeface="Times New Roman" panose="02020603050405020304" pitchFamily="18" charset="0"/>
                <a:cs typeface="Times New Roman" panose="02020603050405020304" pitchFamily="18" charset="0"/>
              </a:rPr>
              <a:t>. Kursbuch, Lektion 1-30. Deutsch als Fremdsprache 2016. München: </a:t>
            </a:r>
            <a:r>
              <a:rPr lang="de-DE" sz="1400" dirty="0" err="1" smtClean="0">
                <a:latin typeface="Times New Roman" panose="02020603050405020304" pitchFamily="18" charset="0"/>
                <a:cs typeface="Times New Roman" panose="02020603050405020304" pitchFamily="18" charset="0"/>
              </a:rPr>
              <a:t>Hueber</a:t>
            </a:r>
            <a:endParaRPr lang="de-DE" sz="1400" dirty="0" smtClean="0">
              <a:latin typeface="Times New Roman" panose="02020603050405020304" pitchFamily="18" charset="0"/>
              <a:cs typeface="Times New Roman" panose="02020603050405020304" pitchFamily="18" charset="0"/>
            </a:endParaRPr>
          </a:p>
          <a:p>
            <a:pPr marL="268288" indent="-268288" algn="just">
              <a:lnSpc>
                <a:spcPct val="120000"/>
              </a:lnSpc>
              <a:spcBef>
                <a:spcPts val="1200"/>
              </a:spcBef>
              <a:buNone/>
            </a:pPr>
            <a:r>
              <a:rPr lang="de-DE" sz="1400" b="1" dirty="0">
                <a:latin typeface="Times New Roman" panose="02020603050405020304" pitchFamily="18" charset="0"/>
                <a:cs typeface="Times New Roman" panose="02020603050405020304" pitchFamily="18" charset="0"/>
              </a:rPr>
              <a:t>Krenn</a:t>
            </a:r>
            <a:r>
              <a:rPr lang="de-DE" sz="1400" dirty="0">
                <a:latin typeface="Times New Roman" panose="02020603050405020304" pitchFamily="18" charset="0"/>
                <a:cs typeface="Times New Roman" panose="02020603050405020304" pitchFamily="18" charset="0"/>
              </a:rPr>
              <a:t>,</a:t>
            </a:r>
            <a:r>
              <a:rPr lang="de-DE" sz="1400" b="1" dirty="0">
                <a:latin typeface="Times New Roman" panose="02020603050405020304" pitchFamily="18" charset="0"/>
                <a:cs typeface="Times New Roman" panose="02020603050405020304" pitchFamily="18" charset="0"/>
              </a:rPr>
              <a:t> </a:t>
            </a:r>
            <a:r>
              <a:rPr lang="de-DE" sz="1400" dirty="0" smtClean="0">
                <a:latin typeface="Times New Roman" panose="02020603050405020304" pitchFamily="18" charset="0"/>
                <a:cs typeface="Times New Roman" panose="02020603050405020304" pitchFamily="18" charset="0"/>
              </a:rPr>
              <a:t>Wilfried </a:t>
            </a:r>
            <a:r>
              <a:rPr lang="de-DE" sz="1400" dirty="0">
                <a:latin typeface="Times New Roman" panose="02020603050405020304" pitchFamily="18" charset="0"/>
                <a:cs typeface="Times New Roman" panose="02020603050405020304" pitchFamily="18" charset="0"/>
              </a:rPr>
              <a:t>/ </a:t>
            </a:r>
            <a:r>
              <a:rPr lang="de-DE" sz="1400" b="1" dirty="0">
                <a:latin typeface="Times New Roman" panose="02020603050405020304" pitchFamily="18" charset="0"/>
                <a:cs typeface="Times New Roman" panose="02020603050405020304" pitchFamily="18" charset="0"/>
              </a:rPr>
              <a:t>Puchta</a:t>
            </a:r>
            <a:r>
              <a:rPr lang="de-DE" sz="1400" dirty="0">
                <a:latin typeface="Times New Roman" panose="02020603050405020304" pitchFamily="18" charset="0"/>
                <a:cs typeface="Times New Roman" panose="02020603050405020304" pitchFamily="18" charset="0"/>
              </a:rPr>
              <a:t>, Herbert (2016): </a:t>
            </a:r>
            <a:r>
              <a:rPr lang="de-DE" sz="1400" dirty="0" smtClean="0">
                <a:latin typeface="Times New Roman" panose="02020603050405020304" pitchFamily="18" charset="0"/>
                <a:cs typeface="Times New Roman" panose="02020603050405020304" pitchFamily="18" charset="0"/>
              </a:rPr>
              <a:t>Motive</a:t>
            </a:r>
            <a:r>
              <a:rPr lang="de-DE" sz="1400" dirty="0">
                <a:latin typeface="Times New Roman" panose="02020603050405020304" pitchFamily="18" charset="0"/>
                <a:cs typeface="Times New Roman" panose="02020603050405020304" pitchFamily="18" charset="0"/>
              </a:rPr>
              <a:t>. Kompaktkurs </a:t>
            </a:r>
            <a:r>
              <a:rPr lang="de-DE" sz="1400" dirty="0" err="1">
                <a:latin typeface="Times New Roman" panose="02020603050405020304" pitchFamily="18" charset="0"/>
                <a:cs typeface="Times New Roman" panose="02020603050405020304" pitchFamily="18" charset="0"/>
              </a:rPr>
              <a:t>DaF</a:t>
            </a:r>
            <a:r>
              <a:rPr lang="de-DE" sz="1400" dirty="0">
                <a:latin typeface="Times New Roman" panose="02020603050405020304" pitchFamily="18" charset="0"/>
                <a:cs typeface="Times New Roman" panose="02020603050405020304" pitchFamily="18" charset="0"/>
              </a:rPr>
              <a:t>. </a:t>
            </a:r>
            <a:r>
              <a:rPr lang="de-DE" sz="1400" dirty="0" smtClean="0">
                <a:latin typeface="Times New Roman" panose="02020603050405020304" pitchFamily="18" charset="0"/>
                <a:cs typeface="Times New Roman" panose="02020603050405020304" pitchFamily="18" charset="0"/>
              </a:rPr>
              <a:t>Arbeitsbuch, </a:t>
            </a:r>
            <a:r>
              <a:rPr lang="de-DE" sz="1400" dirty="0">
                <a:latin typeface="Times New Roman" panose="02020603050405020304" pitchFamily="18" charset="0"/>
                <a:cs typeface="Times New Roman" panose="02020603050405020304" pitchFamily="18" charset="0"/>
              </a:rPr>
              <a:t>Lektion 1-30. Deutsch als Fremdsprache 2016. München: </a:t>
            </a:r>
            <a:r>
              <a:rPr lang="de-DE" sz="1400" dirty="0" err="1">
                <a:latin typeface="Times New Roman" panose="02020603050405020304" pitchFamily="18" charset="0"/>
                <a:cs typeface="Times New Roman" panose="02020603050405020304" pitchFamily="18" charset="0"/>
              </a:rPr>
              <a:t>Hueber</a:t>
            </a:r>
            <a:endParaRPr lang="de-DE" sz="1400" dirty="0">
              <a:latin typeface="Times New Roman" panose="02020603050405020304" pitchFamily="18" charset="0"/>
              <a:cs typeface="Times New Roman" panose="02020603050405020304" pitchFamily="18" charset="0"/>
            </a:endParaRPr>
          </a:p>
          <a:p>
            <a:pPr marL="0" indent="0" algn="just">
              <a:lnSpc>
                <a:spcPct val="120000"/>
              </a:lnSpc>
              <a:spcBef>
                <a:spcPts val="1200"/>
              </a:spcBef>
              <a:buNone/>
            </a:pPr>
            <a:r>
              <a:rPr lang="de-DE" sz="1400" b="1" dirty="0" smtClean="0">
                <a:latin typeface="Times New Roman" panose="02020603050405020304" pitchFamily="18" charset="0"/>
                <a:cs typeface="Times New Roman" panose="02020603050405020304" pitchFamily="18" charset="0"/>
              </a:rPr>
              <a:t>Schulz</a:t>
            </a:r>
            <a:r>
              <a:rPr lang="de-DE" sz="1400" dirty="0">
                <a:latin typeface="Times New Roman" panose="02020603050405020304" pitchFamily="18" charset="0"/>
                <a:cs typeface="Times New Roman" panose="02020603050405020304" pitchFamily="18" charset="0"/>
              </a:rPr>
              <a:t>,</a:t>
            </a:r>
            <a:r>
              <a:rPr lang="de-DE" sz="1400" b="1" dirty="0" smtClean="0">
                <a:latin typeface="Times New Roman" panose="02020603050405020304" pitchFamily="18" charset="0"/>
                <a:cs typeface="Times New Roman" panose="02020603050405020304" pitchFamily="18" charset="0"/>
              </a:rPr>
              <a:t> </a:t>
            </a:r>
            <a:r>
              <a:rPr lang="de-DE" sz="1400" dirty="0" smtClean="0">
                <a:latin typeface="Times New Roman" panose="02020603050405020304" pitchFamily="18" charset="0"/>
                <a:cs typeface="Times New Roman" panose="02020603050405020304" pitchFamily="18" charset="0"/>
              </a:rPr>
              <a:t>Dora / </a:t>
            </a:r>
            <a:r>
              <a:rPr lang="de-DE" sz="1400" b="1" dirty="0" err="1" smtClean="0">
                <a:latin typeface="Times New Roman" panose="02020603050405020304" pitchFamily="18" charset="0"/>
                <a:cs typeface="Times New Roman" panose="02020603050405020304" pitchFamily="18" charset="0"/>
              </a:rPr>
              <a:t>Griesbach</a:t>
            </a:r>
            <a:r>
              <a:rPr lang="de-DE" sz="1400" dirty="0" smtClean="0">
                <a:latin typeface="Times New Roman" panose="02020603050405020304" pitchFamily="18" charset="0"/>
                <a:cs typeface="Times New Roman" panose="02020603050405020304" pitchFamily="18" charset="0"/>
              </a:rPr>
              <a:t>,</a:t>
            </a:r>
            <a:r>
              <a:rPr lang="de-DE" sz="1400" b="1" dirty="0" smtClean="0">
                <a:latin typeface="Times New Roman" panose="02020603050405020304" pitchFamily="18" charset="0"/>
                <a:cs typeface="Times New Roman" panose="02020603050405020304" pitchFamily="18" charset="0"/>
              </a:rPr>
              <a:t> </a:t>
            </a:r>
            <a:r>
              <a:rPr lang="de-DE" sz="1400" dirty="0" smtClean="0">
                <a:latin typeface="Times New Roman" panose="02020603050405020304" pitchFamily="18" charset="0"/>
                <a:cs typeface="Times New Roman" panose="02020603050405020304" pitchFamily="18" charset="0"/>
              </a:rPr>
              <a:t>Heinz</a:t>
            </a:r>
            <a:r>
              <a:rPr lang="de-DE" sz="1400" b="1" dirty="0" smtClean="0">
                <a:latin typeface="Times New Roman" panose="02020603050405020304" pitchFamily="18" charset="0"/>
                <a:cs typeface="Times New Roman" panose="02020603050405020304" pitchFamily="18" charset="0"/>
              </a:rPr>
              <a:t> </a:t>
            </a:r>
            <a:r>
              <a:rPr lang="de-DE" sz="1400" dirty="0" smtClean="0">
                <a:latin typeface="Times New Roman" panose="02020603050405020304" pitchFamily="18" charset="0"/>
                <a:cs typeface="Times New Roman" panose="02020603050405020304" pitchFamily="18" charset="0"/>
              </a:rPr>
              <a:t>(1967): Deutsche </a:t>
            </a:r>
            <a:r>
              <a:rPr lang="de-DE" sz="1400" dirty="0">
                <a:latin typeface="Times New Roman" panose="02020603050405020304" pitchFamily="18" charset="0"/>
                <a:cs typeface="Times New Roman" panose="02020603050405020304" pitchFamily="18" charset="0"/>
              </a:rPr>
              <a:t>Sprachlehre für </a:t>
            </a:r>
            <a:r>
              <a:rPr lang="de-DE" sz="1400" dirty="0" smtClean="0">
                <a:latin typeface="Times New Roman" panose="02020603050405020304" pitchFamily="18" charset="0"/>
                <a:cs typeface="Times New Roman" panose="02020603050405020304" pitchFamily="18" charset="0"/>
              </a:rPr>
              <a:t>Ausländer. Ismaning</a:t>
            </a:r>
            <a:r>
              <a:rPr lang="de-DE" sz="1400" dirty="0">
                <a:latin typeface="Times New Roman" panose="02020603050405020304" pitchFamily="18" charset="0"/>
                <a:cs typeface="Times New Roman" panose="02020603050405020304" pitchFamily="18" charset="0"/>
              </a:rPr>
              <a:t>: Max </a:t>
            </a:r>
            <a:r>
              <a:rPr lang="de-DE" sz="1400" dirty="0" err="1">
                <a:latin typeface="Times New Roman" panose="02020603050405020304" pitchFamily="18" charset="0"/>
                <a:cs typeface="Times New Roman" panose="02020603050405020304" pitchFamily="18" charset="0"/>
              </a:rPr>
              <a:t>Hueber</a:t>
            </a:r>
            <a:r>
              <a:rPr lang="de-DE" sz="1400" dirty="0">
                <a:latin typeface="Times New Roman" panose="02020603050405020304" pitchFamily="18" charset="0"/>
                <a:cs typeface="Times New Roman" panose="02020603050405020304" pitchFamily="18" charset="0"/>
              </a:rPr>
              <a:t> </a:t>
            </a:r>
            <a:r>
              <a:rPr lang="de-DE" sz="1400" dirty="0" smtClean="0">
                <a:latin typeface="Times New Roman" panose="02020603050405020304" pitchFamily="18" charset="0"/>
                <a:cs typeface="Times New Roman" panose="02020603050405020304" pitchFamily="18" charset="0"/>
              </a:rPr>
              <a:t>Verlag</a:t>
            </a:r>
          </a:p>
          <a:p>
            <a:pPr marL="363538" indent="-363538" algn="just">
              <a:lnSpc>
                <a:spcPct val="120000"/>
              </a:lnSpc>
              <a:spcBef>
                <a:spcPts val="1200"/>
              </a:spcBef>
              <a:buNone/>
            </a:pPr>
            <a:r>
              <a:rPr lang="de-DE" sz="1400" b="1" dirty="0">
                <a:latin typeface="Times New Roman" panose="02020603050405020304" pitchFamily="18" charset="0"/>
                <a:cs typeface="Times New Roman" panose="02020603050405020304" pitchFamily="18" charset="0"/>
              </a:rPr>
              <a:t>Staatsinstitut für Schulqualität und Bildungsforschung </a:t>
            </a:r>
            <a:r>
              <a:rPr lang="de-DE" sz="1400" dirty="0">
                <a:latin typeface="Times New Roman" panose="02020603050405020304" pitchFamily="18" charset="0"/>
                <a:cs typeface="Times New Roman" panose="02020603050405020304" pitchFamily="18" charset="0"/>
              </a:rPr>
              <a:t>(</a:t>
            </a:r>
            <a:r>
              <a:rPr lang="de-DE" sz="1400" dirty="0" err="1">
                <a:latin typeface="Times New Roman" panose="02020603050405020304" pitchFamily="18" charset="0"/>
                <a:cs typeface="Times New Roman" panose="02020603050405020304" pitchFamily="18" charset="0"/>
              </a:rPr>
              <a:t>Hg</a:t>
            </a:r>
            <a:r>
              <a:rPr lang="de-DE" sz="1400" dirty="0">
                <a:latin typeface="Times New Roman" panose="02020603050405020304" pitchFamily="18" charset="0"/>
                <a:cs typeface="Times New Roman" panose="02020603050405020304" pitchFamily="18" charset="0"/>
              </a:rPr>
              <a:t>.) (2007): Theorien des Lernens. Folgerungen für das Lehren </a:t>
            </a:r>
          </a:p>
          <a:p>
            <a:pPr marL="363538" indent="0" algn="just">
              <a:lnSpc>
                <a:spcPct val="120000"/>
              </a:lnSpc>
              <a:spcBef>
                <a:spcPts val="1200"/>
              </a:spcBef>
              <a:buNone/>
            </a:pPr>
            <a:r>
              <a:rPr lang="de-DE" sz="1400" dirty="0">
                <a:latin typeface="Times New Roman" panose="02020603050405020304" pitchFamily="18" charset="0"/>
                <a:cs typeface="Times New Roman" panose="02020603050405020304" pitchFamily="18" charset="0"/>
              </a:rPr>
              <a:t>In: https://</a:t>
            </a:r>
            <a:r>
              <a:rPr lang="de-DE" sz="1400" dirty="0" smtClean="0">
                <a:latin typeface="Times New Roman" panose="02020603050405020304" pitchFamily="18" charset="0"/>
                <a:cs typeface="Times New Roman" panose="02020603050405020304" pitchFamily="18" charset="0"/>
              </a:rPr>
              <a:t>www.isb.bayern.de/download/1542/flyer-lerntheorie-druckfassung.pdf</a:t>
            </a:r>
          </a:p>
          <a:p>
            <a:pPr marL="268288" indent="-268288" algn="just">
              <a:lnSpc>
                <a:spcPct val="120000"/>
              </a:lnSpc>
              <a:spcBef>
                <a:spcPts val="1200"/>
              </a:spcBef>
              <a:buNone/>
            </a:pPr>
            <a:r>
              <a:rPr lang="el-GR" sz="1400" b="1" dirty="0">
                <a:latin typeface="Times New Roman" panose="02020603050405020304" pitchFamily="18" charset="0"/>
                <a:cs typeface="Times New Roman" panose="02020603050405020304" pitchFamily="18" charset="0"/>
              </a:rPr>
              <a:t>Στάη</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Ντανιέλα</a:t>
            </a:r>
            <a:r>
              <a:rPr lang="el-GR" sz="1400" dirty="0">
                <a:latin typeface="Times New Roman" panose="02020603050405020304" pitchFamily="18" charset="0"/>
                <a:cs typeface="Times New Roman" panose="02020603050405020304" pitchFamily="18" charset="0"/>
              </a:rPr>
              <a:t> / </a:t>
            </a:r>
            <a:r>
              <a:rPr lang="el-GR" sz="1400" b="1" dirty="0" err="1">
                <a:latin typeface="Times New Roman" panose="02020603050405020304" pitchFamily="18" charset="0"/>
                <a:cs typeface="Times New Roman" panose="02020603050405020304" pitchFamily="18" charset="0"/>
              </a:rPr>
              <a:t>Καπότη</a:t>
            </a:r>
            <a:r>
              <a:rPr lang="el-GR" sz="1400" dirty="0">
                <a:latin typeface="Times New Roman" panose="02020603050405020304" pitchFamily="18" charset="0"/>
                <a:cs typeface="Times New Roman" panose="02020603050405020304" pitchFamily="18" charset="0"/>
              </a:rPr>
              <a:t>, Χαρίκλεια / </a:t>
            </a:r>
            <a:r>
              <a:rPr lang="el-GR" sz="1400" b="1" dirty="0">
                <a:latin typeface="Times New Roman" panose="02020603050405020304" pitchFamily="18" charset="0"/>
                <a:cs typeface="Times New Roman" panose="02020603050405020304" pitchFamily="18" charset="0"/>
              </a:rPr>
              <a:t>Σπυροπούλου</a:t>
            </a:r>
            <a:r>
              <a:rPr lang="el-GR" sz="1400" dirty="0">
                <a:latin typeface="Times New Roman" panose="02020603050405020304" pitchFamily="18" charset="0"/>
                <a:cs typeface="Times New Roman" panose="02020603050405020304" pitchFamily="18" charset="0"/>
              </a:rPr>
              <a:t>, Παναγιώτα / </a:t>
            </a:r>
            <a:r>
              <a:rPr lang="el-GR" sz="1400" b="1" dirty="0" err="1">
                <a:latin typeface="Times New Roman" panose="02020603050405020304" pitchFamily="18" charset="0"/>
                <a:cs typeface="Times New Roman" panose="02020603050405020304" pitchFamily="18" charset="0"/>
              </a:rPr>
              <a:t>Πασίση</a:t>
            </a:r>
            <a:r>
              <a:rPr lang="el-GR" sz="1400" dirty="0">
                <a:latin typeface="Times New Roman" panose="02020603050405020304" pitchFamily="18" charset="0"/>
                <a:cs typeface="Times New Roman" panose="02020603050405020304" pitchFamily="18" charset="0"/>
              </a:rPr>
              <a:t>, Αικατερίνη (2006): </a:t>
            </a:r>
            <a:r>
              <a:rPr lang="el-GR" sz="1400" dirty="0" err="1">
                <a:latin typeface="Times New Roman" panose="02020603050405020304" pitchFamily="18" charset="0"/>
                <a:cs typeface="Times New Roman" panose="02020603050405020304" pitchFamily="18" charset="0"/>
              </a:rPr>
              <a:t>Deutsch-ein</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Hit</a:t>
            </a:r>
            <a:r>
              <a:rPr lang="el-GR" sz="1400" dirty="0">
                <a:latin typeface="Times New Roman" panose="02020603050405020304" pitchFamily="18" charset="0"/>
                <a:cs typeface="Times New Roman" panose="02020603050405020304" pitchFamily="18" charset="0"/>
              </a:rPr>
              <a:t>! 1. Αθήνα: ΟΕΔΒ</a:t>
            </a:r>
            <a:endParaRPr lang="de-DE" sz="1400" dirty="0">
              <a:latin typeface="Times New Roman" panose="02020603050405020304" pitchFamily="18" charset="0"/>
              <a:cs typeface="Times New Roman" panose="02020603050405020304" pitchFamily="18" charset="0"/>
            </a:endParaRPr>
          </a:p>
          <a:p>
            <a:pPr marL="0" indent="0" algn="just">
              <a:lnSpc>
                <a:spcPct val="120000"/>
              </a:lnSpc>
              <a:spcBef>
                <a:spcPts val="1200"/>
              </a:spcBef>
              <a:buNone/>
            </a:pPr>
            <a:r>
              <a:rPr lang="de-DE" sz="1400" b="1" dirty="0" err="1" smtClean="0">
                <a:latin typeface="Times New Roman" panose="02020603050405020304" pitchFamily="18" charset="0"/>
                <a:cs typeface="Times New Roman" panose="02020603050405020304" pitchFamily="18" charset="0"/>
              </a:rPr>
              <a:t>Swerlowa</a:t>
            </a:r>
            <a:r>
              <a:rPr lang="de-DE" sz="1400" dirty="0" smtClean="0">
                <a:latin typeface="Times New Roman" panose="02020603050405020304" pitchFamily="18" charset="0"/>
                <a:cs typeface="Times New Roman" panose="02020603050405020304" pitchFamily="18" charset="0"/>
              </a:rPr>
              <a:t>, Olga (2015): Die Deutschprofis A1. Kursbuch mit Audios und Clips online. Stuttgart: Klett</a:t>
            </a:r>
          </a:p>
          <a:p>
            <a:pPr marL="0" indent="0" algn="just">
              <a:lnSpc>
                <a:spcPct val="120000"/>
              </a:lnSpc>
              <a:spcBef>
                <a:spcPts val="1200"/>
              </a:spcBef>
              <a:buNone/>
            </a:pPr>
            <a:r>
              <a:rPr lang="de-DE" sz="1400" b="1" dirty="0"/>
              <a:t>Wir</a:t>
            </a:r>
            <a:r>
              <a:rPr lang="de-DE" sz="1400" dirty="0"/>
              <a:t>. Grundkurs Deutsch für junge Lerner. Lehrbuch 2. Internationale Ausgabe. (2003) Stuttgart: Klett </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47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309282"/>
            <a:ext cx="10515600" cy="6145306"/>
          </a:xfrm>
        </p:spPr>
        <p:txBody>
          <a:bodyPr>
            <a:normAutofit fontScale="85000" lnSpcReduction="20000"/>
          </a:bodyPr>
          <a:lstStyle/>
          <a:p>
            <a:pPr marL="0" indent="0">
              <a:buNone/>
            </a:pPr>
            <a:r>
              <a:rPr lang="en-US" sz="2000" b="1" dirty="0" smtClean="0"/>
              <a:t>Die Rolle des </a:t>
            </a:r>
            <a:r>
              <a:rPr lang="en-US" sz="2000" b="1" dirty="0" err="1" smtClean="0"/>
              <a:t>Behaviorismus</a:t>
            </a:r>
            <a:r>
              <a:rPr lang="en-US" sz="2000" b="1" dirty="0" smtClean="0"/>
              <a:t> </a:t>
            </a:r>
            <a:r>
              <a:rPr lang="en-US" sz="2000" b="1" dirty="0" err="1" smtClean="0"/>
              <a:t>bei</a:t>
            </a:r>
            <a:r>
              <a:rPr lang="en-US" sz="2000" b="1" dirty="0" smtClean="0"/>
              <a:t> der </a:t>
            </a:r>
            <a:r>
              <a:rPr lang="en-US" sz="2000" b="1" dirty="0" err="1" smtClean="0"/>
              <a:t>Entwicklung</a:t>
            </a:r>
            <a:r>
              <a:rPr lang="en-US" sz="2000" b="1" dirty="0" smtClean="0"/>
              <a:t> der </a:t>
            </a:r>
            <a:r>
              <a:rPr lang="en-US" sz="2000" b="1" dirty="0" err="1" smtClean="0"/>
              <a:t>audiolingualen</a:t>
            </a:r>
            <a:r>
              <a:rPr lang="en-US" sz="2000" b="1" dirty="0" smtClean="0"/>
              <a:t>/</a:t>
            </a:r>
            <a:r>
              <a:rPr lang="en-US" sz="2000" b="1" dirty="0" err="1" smtClean="0"/>
              <a:t>audiovisuellen</a:t>
            </a:r>
            <a:r>
              <a:rPr lang="en-US" sz="2000" b="1" dirty="0" smtClean="0"/>
              <a:t> </a:t>
            </a:r>
            <a:r>
              <a:rPr lang="en-US" sz="2000" b="1" dirty="0" err="1" smtClean="0"/>
              <a:t>Methode</a:t>
            </a:r>
            <a:endParaRPr lang="en-US" sz="2000" b="1" dirty="0" smtClean="0"/>
          </a:p>
          <a:p>
            <a:pPr marL="0" indent="0">
              <a:buNone/>
            </a:pPr>
            <a:endParaRPr lang="en-US" sz="2100" b="1" dirty="0"/>
          </a:p>
          <a:p>
            <a:pPr>
              <a:buFontTx/>
              <a:buChar char="-"/>
            </a:pPr>
            <a:r>
              <a:rPr lang="en-US" sz="2100" dirty="0" err="1" smtClean="0"/>
              <a:t>Fremdsprachenlernen</a:t>
            </a:r>
            <a:r>
              <a:rPr lang="en-US" sz="2100" dirty="0" smtClean="0"/>
              <a:t> </a:t>
            </a:r>
            <a:r>
              <a:rPr lang="en-US" sz="2100" dirty="0" err="1" smtClean="0"/>
              <a:t>über</a:t>
            </a:r>
            <a:r>
              <a:rPr lang="en-US" sz="2100" dirty="0" smtClean="0"/>
              <a:t> </a:t>
            </a:r>
            <a:r>
              <a:rPr lang="en-US" sz="2100" dirty="0" err="1" smtClean="0"/>
              <a:t>Konditionierungsprozesse</a:t>
            </a:r>
            <a:r>
              <a:rPr lang="en-US" sz="2100" dirty="0" smtClean="0"/>
              <a:t> (Stimulus-Response) (</a:t>
            </a:r>
            <a:r>
              <a:rPr lang="en-US" sz="2100" dirty="0" err="1" smtClean="0"/>
              <a:t>Behaviorismus</a:t>
            </a:r>
            <a:r>
              <a:rPr lang="en-US" sz="2100" dirty="0" smtClean="0"/>
              <a:t>)</a:t>
            </a:r>
          </a:p>
          <a:p>
            <a:pPr>
              <a:buFontTx/>
              <a:buChar char="-"/>
            </a:pPr>
            <a:r>
              <a:rPr lang="en-US" sz="2100" dirty="0" err="1" smtClean="0"/>
              <a:t>Entwicklung</a:t>
            </a:r>
            <a:r>
              <a:rPr lang="en-US" sz="2100" dirty="0" smtClean="0"/>
              <a:t> der </a:t>
            </a:r>
            <a:r>
              <a:rPr lang="en-US" sz="2100" dirty="0" err="1" smtClean="0"/>
              <a:t>Sprechfertigkeit</a:t>
            </a:r>
            <a:r>
              <a:rPr lang="en-US" sz="2100" dirty="0" smtClean="0"/>
              <a:t> </a:t>
            </a:r>
            <a:r>
              <a:rPr lang="en-US" sz="2100" dirty="0" err="1" smtClean="0"/>
              <a:t>durch</a:t>
            </a:r>
            <a:r>
              <a:rPr lang="en-US" sz="2100" dirty="0" smtClean="0"/>
              <a:t> </a:t>
            </a:r>
            <a:r>
              <a:rPr lang="en-US" sz="2100" dirty="0" err="1" smtClean="0"/>
              <a:t>Nachahmung</a:t>
            </a:r>
            <a:r>
              <a:rPr lang="en-US" sz="2100" dirty="0" smtClean="0"/>
              <a:t> und </a:t>
            </a:r>
            <a:r>
              <a:rPr lang="en-US" sz="2100" dirty="0" err="1" smtClean="0"/>
              <a:t>Einüben</a:t>
            </a:r>
            <a:r>
              <a:rPr lang="en-US" sz="2100" dirty="0" smtClean="0"/>
              <a:t> von patterns</a:t>
            </a:r>
          </a:p>
          <a:p>
            <a:pPr>
              <a:buFontTx/>
              <a:buChar char="-"/>
            </a:pPr>
            <a:r>
              <a:rPr lang="en-US" sz="2100" dirty="0" err="1" smtClean="0"/>
              <a:t>Spracherwerb</a:t>
            </a:r>
            <a:r>
              <a:rPr lang="en-US" sz="2100" dirty="0" smtClean="0"/>
              <a:t> </a:t>
            </a:r>
            <a:r>
              <a:rPr lang="en-US" sz="2100" dirty="0" err="1" smtClean="0"/>
              <a:t>soll</a:t>
            </a:r>
            <a:r>
              <a:rPr lang="en-US" sz="2100" dirty="0" smtClean="0"/>
              <a:t> auf </a:t>
            </a:r>
            <a:r>
              <a:rPr lang="en-US" sz="2100" dirty="0" err="1" smtClean="0"/>
              <a:t>eine</a:t>
            </a:r>
            <a:r>
              <a:rPr lang="en-US" sz="2100" dirty="0" smtClean="0"/>
              <a:t> </a:t>
            </a:r>
            <a:r>
              <a:rPr lang="en-US" sz="2100" dirty="0" err="1" smtClean="0"/>
              <a:t>natürliche</a:t>
            </a:r>
            <a:r>
              <a:rPr lang="en-US" sz="2100" dirty="0" smtClean="0"/>
              <a:t> Weise </a:t>
            </a:r>
            <a:r>
              <a:rPr lang="en-US" sz="2100" dirty="0" err="1" smtClean="0"/>
              <a:t>erworben</a:t>
            </a:r>
            <a:r>
              <a:rPr lang="en-US" sz="2100" dirty="0" smtClean="0"/>
              <a:t> </a:t>
            </a:r>
            <a:r>
              <a:rPr lang="en-US" sz="2100" dirty="0" err="1" smtClean="0"/>
              <a:t>werden</a:t>
            </a:r>
            <a:r>
              <a:rPr lang="en-US" sz="2100" dirty="0"/>
              <a:t> </a:t>
            </a:r>
            <a:endParaRPr lang="en-US" sz="2100" dirty="0" smtClean="0"/>
          </a:p>
          <a:p>
            <a:pPr>
              <a:buFontTx/>
              <a:buChar char="-"/>
            </a:pPr>
            <a:r>
              <a:rPr lang="en-US" sz="2100" dirty="0" err="1" smtClean="0"/>
              <a:t>Sprache</a:t>
            </a:r>
            <a:r>
              <a:rPr lang="en-US" sz="2100" dirty="0" smtClean="0"/>
              <a:t> gilt </a:t>
            </a:r>
            <a:r>
              <a:rPr lang="en-US" sz="2100" dirty="0" err="1" smtClean="0"/>
              <a:t>als</a:t>
            </a:r>
            <a:r>
              <a:rPr lang="en-US" sz="2100" dirty="0" smtClean="0"/>
              <a:t> </a:t>
            </a:r>
            <a:r>
              <a:rPr lang="en-US" sz="2100" dirty="0" err="1" smtClean="0"/>
              <a:t>ein</a:t>
            </a:r>
            <a:r>
              <a:rPr lang="en-US" sz="2100" dirty="0" smtClean="0"/>
              <a:t> </a:t>
            </a:r>
            <a:r>
              <a:rPr lang="en-US" sz="2100" dirty="0" err="1" smtClean="0"/>
              <a:t>Bündel</a:t>
            </a:r>
            <a:r>
              <a:rPr lang="en-US" sz="2100" dirty="0" smtClean="0"/>
              <a:t> von </a:t>
            </a:r>
            <a:r>
              <a:rPr lang="en-US" sz="2100" dirty="0" err="1" smtClean="0"/>
              <a:t>Sprechgewohnheiten</a:t>
            </a:r>
            <a:r>
              <a:rPr lang="en-US" sz="2100" dirty="0" smtClean="0"/>
              <a:t>, </a:t>
            </a:r>
            <a:r>
              <a:rPr lang="en-US" sz="2100" dirty="0" err="1" smtClean="0"/>
              <a:t>als</a:t>
            </a:r>
            <a:r>
              <a:rPr lang="en-US" sz="2100" dirty="0" smtClean="0"/>
              <a:t> „</a:t>
            </a:r>
            <a:r>
              <a:rPr lang="en-US" sz="2100" dirty="0" err="1" smtClean="0"/>
              <a:t>verbales</a:t>
            </a:r>
            <a:r>
              <a:rPr lang="en-US" sz="2100" dirty="0" smtClean="0"/>
              <a:t> </a:t>
            </a:r>
            <a:r>
              <a:rPr lang="en-US" sz="2100" dirty="0" err="1" smtClean="0"/>
              <a:t>Verhalten</a:t>
            </a:r>
            <a:r>
              <a:rPr lang="en-US" sz="2100" dirty="0" smtClean="0"/>
              <a:t>” (Skinner)</a:t>
            </a:r>
          </a:p>
          <a:p>
            <a:pPr>
              <a:buFontTx/>
              <a:buChar char="-"/>
            </a:pPr>
            <a:endParaRPr lang="en-US" sz="2100" dirty="0" smtClean="0"/>
          </a:p>
          <a:p>
            <a:pPr marL="0" indent="0" algn="just">
              <a:buNone/>
            </a:pPr>
            <a:r>
              <a:rPr lang="en-US" sz="2100" dirty="0" err="1" smtClean="0"/>
              <a:t>Ziel</a:t>
            </a:r>
            <a:r>
              <a:rPr lang="en-US" sz="2100" dirty="0" smtClean="0"/>
              <a:t>: </a:t>
            </a:r>
            <a:r>
              <a:rPr lang="en-US" sz="2100" dirty="0" err="1" smtClean="0"/>
              <a:t>Entwicklung</a:t>
            </a:r>
            <a:r>
              <a:rPr lang="en-US" sz="2100" dirty="0" smtClean="0"/>
              <a:t> der </a:t>
            </a:r>
            <a:r>
              <a:rPr lang="en-US" sz="2100" dirty="0" err="1" smtClean="0"/>
              <a:t>Sprechfertigkeit</a:t>
            </a:r>
            <a:r>
              <a:rPr lang="en-US" sz="2100" dirty="0" smtClean="0"/>
              <a:t> </a:t>
            </a:r>
            <a:r>
              <a:rPr lang="en-US" sz="2100" dirty="0" err="1" smtClean="0"/>
              <a:t>durch</a:t>
            </a:r>
            <a:r>
              <a:rPr lang="en-US" sz="2100" dirty="0" smtClean="0"/>
              <a:t> </a:t>
            </a:r>
            <a:r>
              <a:rPr lang="en-US" sz="2100" dirty="0" err="1" smtClean="0"/>
              <a:t>Nachahmung</a:t>
            </a:r>
            <a:r>
              <a:rPr lang="en-US" sz="2100" dirty="0" smtClean="0"/>
              <a:t> und </a:t>
            </a:r>
            <a:r>
              <a:rPr lang="en-US" sz="2100" dirty="0" err="1" smtClean="0"/>
              <a:t>kontinuierliches</a:t>
            </a:r>
            <a:r>
              <a:rPr lang="en-US" sz="2100" dirty="0" smtClean="0"/>
              <a:t> </a:t>
            </a:r>
            <a:r>
              <a:rPr lang="en-US" sz="2100" dirty="0" err="1" smtClean="0"/>
              <a:t>Einüben</a:t>
            </a:r>
            <a:r>
              <a:rPr lang="en-US" sz="2100" dirty="0" smtClean="0"/>
              <a:t> von </a:t>
            </a:r>
            <a:r>
              <a:rPr lang="en-US" sz="2100" dirty="0" err="1" smtClean="0"/>
              <a:t>Satzstrukturen</a:t>
            </a:r>
            <a:endParaRPr lang="en-US" sz="2100" dirty="0" smtClean="0"/>
          </a:p>
          <a:p>
            <a:pPr marL="0" indent="0">
              <a:buNone/>
            </a:pPr>
            <a:endParaRPr lang="en-US" sz="2100" dirty="0" smtClean="0"/>
          </a:p>
          <a:p>
            <a:pPr marL="0" indent="0">
              <a:buNone/>
            </a:pPr>
            <a:r>
              <a:rPr lang="en-US" sz="2100" dirty="0" err="1" smtClean="0"/>
              <a:t>Unterrichtsprinzipien</a:t>
            </a:r>
            <a:endParaRPr lang="en-US" sz="2100" dirty="0" smtClean="0"/>
          </a:p>
          <a:p>
            <a:pPr>
              <a:buFontTx/>
              <a:buChar char="-"/>
            </a:pPr>
            <a:r>
              <a:rPr lang="en-US" sz="2100" dirty="0" err="1" smtClean="0"/>
              <a:t>Bevorzugte</a:t>
            </a:r>
            <a:r>
              <a:rPr lang="en-US" sz="2100" dirty="0" smtClean="0"/>
              <a:t> </a:t>
            </a:r>
            <a:r>
              <a:rPr lang="en-US" sz="2100" dirty="0" err="1" smtClean="0"/>
              <a:t>Stellung</a:t>
            </a:r>
            <a:r>
              <a:rPr lang="en-US" sz="2100" dirty="0" smtClean="0"/>
              <a:t> des </a:t>
            </a:r>
            <a:r>
              <a:rPr lang="en-US" sz="2100" dirty="0" err="1" smtClean="0"/>
              <a:t>Mündlichen</a:t>
            </a:r>
            <a:endParaRPr lang="en-US" sz="2100" dirty="0" smtClean="0"/>
          </a:p>
          <a:p>
            <a:pPr>
              <a:buFontTx/>
              <a:buChar char="-"/>
            </a:pPr>
            <a:r>
              <a:rPr lang="en-US" sz="2100" dirty="0" err="1" smtClean="0"/>
              <a:t>Darbietung</a:t>
            </a:r>
            <a:r>
              <a:rPr lang="en-US" sz="2100" dirty="0" smtClean="0"/>
              <a:t> und </a:t>
            </a:r>
            <a:r>
              <a:rPr lang="en-US" sz="2100" dirty="0" err="1" smtClean="0"/>
              <a:t>Einübung</a:t>
            </a:r>
            <a:r>
              <a:rPr lang="en-US" sz="2100" dirty="0" smtClean="0"/>
              <a:t> von </a:t>
            </a:r>
            <a:r>
              <a:rPr lang="en-US" sz="2100" dirty="0" err="1" smtClean="0"/>
              <a:t>Sprache</a:t>
            </a:r>
            <a:r>
              <a:rPr lang="en-US" sz="2100" dirty="0" smtClean="0"/>
              <a:t> in </a:t>
            </a:r>
            <a:r>
              <a:rPr lang="en-US" sz="2100" dirty="0" err="1" smtClean="0"/>
              <a:t>typischen</a:t>
            </a:r>
            <a:r>
              <a:rPr lang="en-US" sz="2100" dirty="0" smtClean="0"/>
              <a:t> </a:t>
            </a:r>
            <a:r>
              <a:rPr lang="en-US" sz="2100" dirty="0" err="1" smtClean="0"/>
              <a:t>Situationen</a:t>
            </a:r>
            <a:endParaRPr lang="en-US" sz="2100" dirty="0" smtClean="0"/>
          </a:p>
          <a:p>
            <a:pPr>
              <a:buFontTx/>
              <a:buChar char="-"/>
            </a:pPr>
            <a:r>
              <a:rPr lang="en-US" sz="2100" dirty="0" err="1" smtClean="0"/>
              <a:t>Neues</a:t>
            </a:r>
            <a:r>
              <a:rPr lang="en-US" sz="2100" dirty="0" smtClean="0"/>
              <a:t> </a:t>
            </a:r>
            <a:r>
              <a:rPr lang="en-US" sz="2100" dirty="0" err="1" smtClean="0"/>
              <a:t>Sprachmaterial</a:t>
            </a:r>
            <a:r>
              <a:rPr lang="en-US" sz="2100" dirty="0" smtClean="0"/>
              <a:t> </a:t>
            </a:r>
            <a:r>
              <a:rPr lang="en-US" sz="2100" dirty="0" err="1" smtClean="0"/>
              <a:t>wird</a:t>
            </a:r>
            <a:r>
              <a:rPr lang="en-US" sz="2100" dirty="0" smtClean="0"/>
              <a:t> </a:t>
            </a:r>
            <a:r>
              <a:rPr lang="en-US" sz="2100" dirty="0" err="1" smtClean="0"/>
              <a:t>dialogisch</a:t>
            </a:r>
            <a:r>
              <a:rPr lang="en-US" sz="2100" dirty="0" smtClean="0"/>
              <a:t> in </a:t>
            </a:r>
            <a:r>
              <a:rPr lang="en-US" sz="2100" dirty="0" err="1" smtClean="0"/>
              <a:t>Alltagssituationen</a:t>
            </a:r>
            <a:r>
              <a:rPr lang="en-US" sz="2100" dirty="0" smtClean="0"/>
              <a:t> </a:t>
            </a:r>
            <a:r>
              <a:rPr lang="en-US" sz="2100" dirty="0" err="1" smtClean="0"/>
              <a:t>eingeführt</a:t>
            </a:r>
            <a:r>
              <a:rPr lang="en-US" sz="2100" dirty="0" smtClean="0"/>
              <a:t> und </a:t>
            </a:r>
            <a:r>
              <a:rPr lang="en-US" sz="2100" dirty="0" err="1" smtClean="0"/>
              <a:t>eingeübt</a:t>
            </a:r>
            <a:endParaRPr lang="en-US" sz="2100" dirty="0" smtClean="0"/>
          </a:p>
          <a:p>
            <a:pPr>
              <a:buFontTx/>
              <a:buChar char="-"/>
            </a:pPr>
            <a:r>
              <a:rPr lang="en-US" sz="2100" dirty="0" err="1" smtClean="0"/>
              <a:t>Arbeit</a:t>
            </a:r>
            <a:r>
              <a:rPr lang="en-US" sz="2100" dirty="0" smtClean="0"/>
              <a:t> </a:t>
            </a:r>
            <a:r>
              <a:rPr lang="en-US" sz="2100" dirty="0" err="1" smtClean="0"/>
              <a:t>mit</a:t>
            </a:r>
            <a:r>
              <a:rPr lang="en-US" sz="2100" dirty="0" smtClean="0"/>
              <a:t> </a:t>
            </a:r>
            <a:r>
              <a:rPr lang="en-US" sz="2100" dirty="0" err="1" smtClean="0"/>
              <a:t>authentischen</a:t>
            </a:r>
            <a:r>
              <a:rPr lang="en-US" sz="2100" dirty="0" smtClean="0"/>
              <a:t> </a:t>
            </a:r>
            <a:r>
              <a:rPr lang="en-US" sz="2100" dirty="0" err="1" smtClean="0"/>
              <a:t>Texten</a:t>
            </a:r>
            <a:endParaRPr lang="en-US" sz="2100" dirty="0" smtClean="0"/>
          </a:p>
          <a:p>
            <a:pPr>
              <a:buFontTx/>
              <a:buChar char="-"/>
            </a:pPr>
            <a:r>
              <a:rPr lang="en-US" sz="2100" dirty="0" smtClean="0"/>
              <a:t>Pattern drills (</a:t>
            </a:r>
            <a:r>
              <a:rPr lang="en-US" sz="2100" dirty="0" err="1" smtClean="0"/>
              <a:t>Strukturmusterübungen</a:t>
            </a:r>
            <a:r>
              <a:rPr lang="en-US" sz="2100" dirty="0" smtClean="0"/>
              <a:t>)</a:t>
            </a:r>
          </a:p>
          <a:p>
            <a:pPr>
              <a:buFontTx/>
              <a:buChar char="-"/>
            </a:pPr>
            <a:r>
              <a:rPr lang="en-US" sz="2100" dirty="0" err="1" smtClean="0"/>
              <a:t>Einsprachigkeit</a:t>
            </a:r>
            <a:r>
              <a:rPr lang="en-US" sz="2100" dirty="0" smtClean="0"/>
              <a:t> des </a:t>
            </a:r>
            <a:r>
              <a:rPr lang="en-US" sz="2100" dirty="0" err="1" smtClean="0"/>
              <a:t>Fremdsprachenunterrichts</a:t>
            </a:r>
            <a:endParaRPr lang="en-US" sz="2100" dirty="0" smtClean="0"/>
          </a:p>
          <a:p>
            <a:pPr>
              <a:buFontTx/>
              <a:buChar char="-"/>
            </a:pPr>
            <a:r>
              <a:rPr lang="en-US" sz="2100" dirty="0" err="1" smtClean="0"/>
              <a:t>Stufenweise</a:t>
            </a:r>
            <a:r>
              <a:rPr lang="en-US" sz="2100" dirty="0" smtClean="0"/>
              <a:t> </a:t>
            </a:r>
            <a:r>
              <a:rPr lang="en-US" sz="2100" dirty="0" err="1" smtClean="0"/>
              <a:t>fortschreitende</a:t>
            </a:r>
            <a:r>
              <a:rPr lang="en-US" sz="2100" dirty="0" smtClean="0"/>
              <a:t>/Progressive </a:t>
            </a:r>
            <a:r>
              <a:rPr lang="en-US" sz="2100" dirty="0" err="1" smtClean="0"/>
              <a:t>Darbietung</a:t>
            </a:r>
            <a:r>
              <a:rPr lang="en-US" sz="2100" dirty="0" smtClean="0"/>
              <a:t> der </a:t>
            </a:r>
            <a:r>
              <a:rPr lang="en-US" sz="2100" dirty="0" err="1" smtClean="0"/>
              <a:t>Sprachmuster</a:t>
            </a:r>
            <a:endParaRPr lang="en-US" sz="2100" dirty="0" smtClean="0"/>
          </a:p>
          <a:p>
            <a:pPr algn="just">
              <a:buFontTx/>
              <a:buChar char="-"/>
            </a:pPr>
            <a:r>
              <a:rPr lang="en-US" sz="2100" dirty="0" err="1" smtClean="0"/>
              <a:t>Induktives</a:t>
            </a:r>
            <a:r>
              <a:rPr lang="en-US" sz="2100" dirty="0" smtClean="0"/>
              <a:t> </a:t>
            </a:r>
            <a:r>
              <a:rPr lang="en-US" sz="2100" dirty="0" err="1" smtClean="0"/>
              <a:t>Lernen</a:t>
            </a:r>
            <a:r>
              <a:rPr lang="en-US" sz="2100" dirty="0" smtClean="0"/>
              <a:t> der Grammatik</a:t>
            </a:r>
            <a:r>
              <a:rPr lang="de-DE" sz="2100" dirty="0" smtClean="0"/>
              <a:t>: </a:t>
            </a:r>
            <a:r>
              <a:rPr lang="de-DE" sz="2100" dirty="0"/>
              <a:t>Grammatikregeln nicht erklärt, sondern anhand von Beispielen mit optischen Signalen erschlossen und mittels Tabellen gelernt</a:t>
            </a:r>
            <a:endParaRPr lang="el-GR" sz="2100" dirty="0"/>
          </a:p>
        </p:txBody>
      </p:sp>
    </p:spTree>
    <p:extLst>
      <p:ext uri="{BB962C8B-B14F-4D97-AF65-F5344CB8AC3E}">
        <p14:creationId xmlns:p14="http://schemas.microsoft.com/office/powerpoint/2010/main" val="265915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634067"/>
            <a:ext cx="10515600" cy="508933"/>
          </a:xfrm>
        </p:spPr>
        <p:txBody>
          <a:bodyPr>
            <a:noAutofit/>
          </a:bodyPr>
          <a:lstStyle/>
          <a:p>
            <a:pPr algn="just"/>
            <a:r>
              <a:rPr lang="de-DE" sz="2800" dirty="0" smtClean="0"/>
              <a:t>Behavioristische Lerntheorie: Beispiele von Übungen bei der Anwendung in der didaktischen Praxis</a:t>
            </a:r>
            <a:endParaRPr lang="el-GR" sz="2800" dirty="0"/>
          </a:p>
        </p:txBody>
      </p:sp>
      <p:sp>
        <p:nvSpPr>
          <p:cNvPr id="3" name="Θέση περιεχομένου 2"/>
          <p:cNvSpPr>
            <a:spLocks noGrp="1"/>
          </p:cNvSpPr>
          <p:nvPr>
            <p:ph idx="1"/>
          </p:nvPr>
        </p:nvSpPr>
        <p:spPr>
          <a:xfrm>
            <a:off x="838200" y="1589013"/>
            <a:ext cx="10515600" cy="4351338"/>
          </a:xfrm>
        </p:spPr>
        <p:txBody>
          <a:bodyPr/>
          <a:lstStyle/>
          <a:p>
            <a:r>
              <a:rPr lang="de-DE" dirty="0" smtClean="0"/>
              <a:t>Pattern </a:t>
            </a:r>
            <a:r>
              <a:rPr lang="de-DE" dirty="0" err="1" smtClean="0"/>
              <a:t>drills</a:t>
            </a:r>
            <a:endParaRPr lang="de-DE" dirty="0" smtClean="0"/>
          </a:p>
          <a:p>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3770036220"/>
              </p:ext>
            </p:extLst>
          </p:nvPr>
        </p:nvGraphicFramePr>
        <p:xfrm>
          <a:off x="1104153" y="2212290"/>
          <a:ext cx="8128000" cy="3104784"/>
        </p:xfrm>
        <a:graphic>
          <a:graphicData uri="http://schemas.openxmlformats.org/drawingml/2006/table">
            <a:tbl>
              <a:tblPr firstRow="1" bandRow="1">
                <a:tableStyleId>{5C22544A-7EE6-4342-B048-85BDC9FD1C3A}</a:tableStyleId>
              </a:tblPr>
              <a:tblGrid>
                <a:gridCol w="4064000"/>
                <a:gridCol w="4064000"/>
              </a:tblGrid>
              <a:tr h="517464">
                <a:tc>
                  <a:txBody>
                    <a:bodyPr/>
                    <a:lstStyle/>
                    <a:p>
                      <a:r>
                        <a:rPr lang="de-DE" dirty="0" smtClean="0">
                          <a:solidFill>
                            <a:schemeClr val="tx1"/>
                          </a:solidFill>
                        </a:rPr>
                        <a:t>Bitte</a:t>
                      </a:r>
                      <a:r>
                        <a:rPr lang="de-DE" baseline="0" dirty="0" smtClean="0">
                          <a:solidFill>
                            <a:schemeClr val="tx1"/>
                          </a:solidFill>
                        </a:rPr>
                        <a:t> ergänzen Sie.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17464">
                <a:tc>
                  <a:txBody>
                    <a:bodyPr/>
                    <a:lstStyle/>
                    <a:p>
                      <a:r>
                        <a:rPr lang="de-DE" dirty="0" smtClean="0">
                          <a:solidFill>
                            <a:schemeClr val="tx1"/>
                          </a:solidFill>
                        </a:rPr>
                        <a:t>Ich komme.</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dirty="0" smtClean="0">
                          <a:solidFill>
                            <a:schemeClr val="tx1"/>
                          </a:solidFill>
                        </a:rPr>
                        <a:t>Sie sagt, dass sie kommt.</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17464">
                <a:tc>
                  <a:txBody>
                    <a:bodyPr/>
                    <a:lstStyle/>
                    <a:p>
                      <a:r>
                        <a:rPr lang="de-DE" dirty="0" smtClean="0">
                          <a:solidFill>
                            <a:schemeClr val="tx1"/>
                          </a:solidFill>
                        </a:rPr>
                        <a:t>Ich bleibe.</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dirty="0" smtClean="0">
                          <a:solidFill>
                            <a:schemeClr val="tx1"/>
                          </a:solidFill>
                        </a:rPr>
                        <a:t>Sie sagt,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17464">
                <a:tc>
                  <a:txBody>
                    <a:bodyPr/>
                    <a:lstStyle/>
                    <a:p>
                      <a:r>
                        <a:rPr lang="de-DE" dirty="0" smtClean="0">
                          <a:solidFill>
                            <a:schemeClr val="tx1"/>
                          </a:solidFill>
                        </a:rPr>
                        <a:t>Ich arbeite.</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dirty="0" smtClean="0">
                          <a:solidFill>
                            <a:schemeClr val="tx1"/>
                          </a:solidFill>
                        </a:rPr>
                        <a:t>Sie sagt,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17464">
                <a:tc>
                  <a:txBody>
                    <a:bodyPr/>
                    <a:lstStyle/>
                    <a:p>
                      <a:r>
                        <a:rPr lang="de-DE" dirty="0" smtClean="0">
                          <a:solidFill>
                            <a:schemeClr val="tx1"/>
                          </a:solidFill>
                        </a:rPr>
                        <a:t>Ich spiele.</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dirty="0" smtClean="0">
                          <a:solidFill>
                            <a:schemeClr val="tx1"/>
                          </a:solidFill>
                        </a:rPr>
                        <a:t>Sie sagt,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17464">
                <a:tc>
                  <a:txBody>
                    <a:bodyPr/>
                    <a:lstStyle/>
                    <a:p>
                      <a:r>
                        <a:rPr lang="de-DE" dirty="0" smtClean="0">
                          <a:solidFill>
                            <a:schemeClr val="tx1"/>
                          </a:solidFill>
                        </a:rPr>
                        <a:t>Ich schwimme.</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dirty="0" smtClean="0">
                          <a:solidFill>
                            <a:schemeClr val="tx1"/>
                          </a:solidFill>
                        </a:rPr>
                        <a:t>Sie sagt,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52402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91671"/>
            <a:ext cx="10515600" cy="5585292"/>
          </a:xfrm>
        </p:spPr>
        <p:txBody>
          <a:bodyPr/>
          <a:lstStyle/>
          <a:p>
            <a:pPr marL="0" indent="0">
              <a:buNone/>
            </a:pPr>
            <a:r>
              <a:rPr lang="de-DE" dirty="0" smtClean="0"/>
              <a:t>Kritik an </a:t>
            </a:r>
            <a:r>
              <a:rPr lang="de-DE" dirty="0" err="1" smtClean="0"/>
              <a:t>pattern</a:t>
            </a:r>
            <a:r>
              <a:rPr lang="de-DE" dirty="0" smtClean="0"/>
              <a:t> </a:t>
            </a:r>
            <a:r>
              <a:rPr lang="de-DE" dirty="0" err="1" smtClean="0"/>
              <a:t>drills</a:t>
            </a:r>
            <a:endParaRPr lang="de-DE" dirty="0" smtClean="0"/>
          </a:p>
          <a:p>
            <a:pPr marL="0" indent="0">
              <a:buNone/>
            </a:pPr>
            <a:endParaRPr lang="de-DE" dirty="0" smtClean="0"/>
          </a:p>
          <a:p>
            <a:pPr>
              <a:buFontTx/>
              <a:buChar char="-"/>
            </a:pPr>
            <a:r>
              <a:rPr lang="de-DE" dirty="0" smtClean="0"/>
              <a:t>Keine Kreativität</a:t>
            </a:r>
          </a:p>
          <a:p>
            <a:pPr>
              <a:buFontTx/>
              <a:buChar char="-"/>
            </a:pPr>
            <a:r>
              <a:rPr lang="de-DE" dirty="0" smtClean="0"/>
              <a:t>Kein Sinnzusammenhang zwischen den Übungssätzen</a:t>
            </a:r>
          </a:p>
          <a:p>
            <a:pPr>
              <a:buFontTx/>
              <a:buChar char="-"/>
            </a:pPr>
            <a:r>
              <a:rPr lang="de-DE" dirty="0" smtClean="0"/>
              <a:t>Nur Reproduktion</a:t>
            </a:r>
          </a:p>
          <a:p>
            <a:pPr>
              <a:buFontTx/>
              <a:buChar char="-"/>
            </a:pPr>
            <a:r>
              <a:rPr lang="de-DE" dirty="0" smtClean="0"/>
              <a:t>Keine eigenständige, eigenverantwortliche Produktion</a:t>
            </a:r>
            <a:endParaRPr lang="el-GR" dirty="0"/>
          </a:p>
        </p:txBody>
      </p:sp>
    </p:spTree>
    <p:extLst>
      <p:ext uri="{BB962C8B-B14F-4D97-AF65-F5344CB8AC3E}">
        <p14:creationId xmlns:p14="http://schemas.microsoft.com/office/powerpoint/2010/main" val="7964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7518" y="351679"/>
            <a:ext cx="10515600" cy="508934"/>
          </a:xfrm>
        </p:spPr>
        <p:txBody>
          <a:bodyPr>
            <a:normAutofit/>
          </a:bodyPr>
          <a:lstStyle/>
          <a:p>
            <a:r>
              <a:rPr lang="de-DE" sz="2800" dirty="0" smtClean="0"/>
              <a:t>Lückentexte / Einsetzübungen</a:t>
            </a:r>
            <a:endParaRPr lang="el-GR" sz="2800" dirty="0"/>
          </a:p>
        </p:txBody>
      </p:sp>
      <p:pic>
        <p:nvPicPr>
          <p:cNvPr id="4" name="Θέση περιεχομένου 3"/>
          <p:cNvPicPr>
            <a:picLocks noGrp="1" noChangeAspect="1"/>
          </p:cNvPicPr>
          <p:nvPr>
            <p:ph idx="1"/>
          </p:nvPr>
        </p:nvPicPr>
        <p:blipFill rotWithShape="1">
          <a:blip r:embed="rId2">
            <a:extLst>
              <a:ext uri="{28A0092B-C50C-407E-A947-70E740481C1C}">
                <a14:useLocalDpi xmlns:a14="http://schemas.microsoft.com/office/drawing/2010/main" val="0"/>
              </a:ext>
            </a:extLst>
          </a:blip>
          <a:srcRect t="3163" b="45267"/>
          <a:stretch/>
        </p:blipFill>
        <p:spPr>
          <a:xfrm>
            <a:off x="757518" y="860613"/>
            <a:ext cx="7192224" cy="5446058"/>
          </a:xfrm>
        </p:spPr>
      </p:pic>
      <p:sp>
        <p:nvSpPr>
          <p:cNvPr id="5" name="Ορθογώνιο 4"/>
          <p:cNvSpPr/>
          <p:nvPr/>
        </p:nvSpPr>
        <p:spPr>
          <a:xfrm>
            <a:off x="2622176" y="6348796"/>
            <a:ext cx="9663953" cy="307777"/>
          </a:xfrm>
          <a:prstGeom prst="rect">
            <a:avLst/>
          </a:prstGeom>
        </p:spPr>
        <p:txBody>
          <a:bodyPr wrap="square">
            <a:spAutoFit/>
          </a:bodyPr>
          <a:lstStyle/>
          <a:p>
            <a:r>
              <a:rPr lang="de-DE" sz="1400" dirty="0">
                <a:solidFill>
                  <a:srgbClr val="000000"/>
                </a:solidFill>
                <a:latin typeface="Times New Roman" panose="02020603050405020304" pitchFamily="18" charset="0"/>
              </a:rPr>
              <a:t>Deutsch als Fremdsprache I A (1978: 77) </a:t>
            </a:r>
            <a:r>
              <a:rPr lang="de-DE" sz="1400" dirty="0" smtClean="0">
                <a:solidFill>
                  <a:srgbClr val="000000"/>
                </a:solidFill>
                <a:latin typeface="Times New Roman" panose="02020603050405020304" pitchFamily="18" charset="0"/>
              </a:rPr>
              <a:t>Klett</a:t>
            </a:r>
            <a:r>
              <a:rPr lang="de-DE" sz="1400" dirty="0">
                <a:solidFill>
                  <a:srgbClr val="000000"/>
                </a:solidFill>
                <a:latin typeface="Times New Roman" panose="02020603050405020304" pitchFamily="18" charset="0"/>
              </a:rPr>
              <a:t>. </a:t>
            </a:r>
            <a:r>
              <a:rPr lang="de-DE" sz="1400" dirty="0" err="1">
                <a:solidFill>
                  <a:srgbClr val="000000"/>
                </a:solidFill>
                <a:latin typeface="Times New Roman" panose="02020603050405020304" pitchFamily="18" charset="0"/>
              </a:rPr>
              <a:t>In:http</a:t>
            </a:r>
            <a:r>
              <a:rPr lang="de-DE" sz="1400" dirty="0">
                <a:solidFill>
                  <a:srgbClr val="000000"/>
                </a:solidFill>
                <a:latin typeface="Times New Roman" panose="02020603050405020304" pitchFamily="18" charset="0"/>
              </a:rPr>
              <a:t>://home.edo.tu-dortmund.de/~</a:t>
            </a:r>
            <a:r>
              <a:rPr lang="de-DE" sz="1400" dirty="0" err="1">
                <a:solidFill>
                  <a:srgbClr val="000000"/>
                </a:solidFill>
                <a:latin typeface="Times New Roman" panose="02020603050405020304" pitchFamily="18" charset="0"/>
              </a:rPr>
              <a:t>hoffmann</a:t>
            </a:r>
            <a:r>
              <a:rPr lang="de-DE" sz="1400" dirty="0">
                <a:solidFill>
                  <a:srgbClr val="000000"/>
                </a:solidFill>
                <a:latin typeface="Times New Roman" panose="02020603050405020304" pitchFamily="18" charset="0"/>
              </a:rPr>
              <a:t>/ABC/Fremdsprachenunt.html </a:t>
            </a:r>
            <a:endParaRPr lang="el-GR" sz="1400" dirty="0"/>
          </a:p>
        </p:txBody>
      </p:sp>
    </p:spTree>
    <p:extLst>
      <p:ext uri="{BB962C8B-B14F-4D97-AF65-F5344CB8AC3E}">
        <p14:creationId xmlns:p14="http://schemas.microsoft.com/office/powerpoint/2010/main" val="258378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62951"/>
          <a:stretch/>
        </p:blipFill>
        <p:spPr>
          <a:xfrm>
            <a:off x="1175275" y="265766"/>
            <a:ext cx="9007263" cy="4911352"/>
          </a:xfrm>
        </p:spPr>
      </p:pic>
      <p:sp>
        <p:nvSpPr>
          <p:cNvPr id="3" name="Ορθογώνιο 2"/>
          <p:cNvSpPr/>
          <p:nvPr/>
        </p:nvSpPr>
        <p:spPr>
          <a:xfrm>
            <a:off x="7126941" y="6189785"/>
            <a:ext cx="3930265" cy="307777"/>
          </a:xfrm>
          <a:prstGeom prst="rect">
            <a:avLst/>
          </a:prstGeom>
        </p:spPr>
        <p:txBody>
          <a:bodyPr wrap="square">
            <a:spAutoFit/>
          </a:bodyPr>
          <a:lstStyle/>
          <a:p>
            <a:r>
              <a:rPr lang="de-DE" sz="1400" dirty="0" smtClean="0">
                <a:solidFill>
                  <a:srgbClr val="000000"/>
                </a:solidFill>
                <a:latin typeface="Times New Roman" panose="02020603050405020304" pitchFamily="18" charset="0"/>
              </a:rPr>
              <a:t>(Deutsche Sprachlehre für Ausländer 1967, 6)</a:t>
            </a:r>
            <a:endParaRPr lang="el-GR" sz="1400" dirty="0"/>
          </a:p>
        </p:txBody>
      </p:sp>
    </p:spTree>
    <p:extLst>
      <p:ext uri="{BB962C8B-B14F-4D97-AF65-F5344CB8AC3E}">
        <p14:creationId xmlns:p14="http://schemas.microsoft.com/office/powerpoint/2010/main" val="394605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70965" y="728345"/>
            <a:ext cx="10515600" cy="5228702"/>
          </a:xfrm>
        </p:spPr>
        <p:txBody>
          <a:bodyPr/>
          <a:lstStyle/>
          <a:p>
            <a:r>
              <a:rPr lang="de-DE" dirty="0" smtClean="0"/>
              <a:t>Satzbildung </a:t>
            </a:r>
            <a:r>
              <a:rPr lang="de-DE" dirty="0"/>
              <a:t>nach Muster (z.B. Frage-Antwort-Umformung</a:t>
            </a:r>
            <a:r>
              <a:rPr lang="de-DE" dirty="0" smtClean="0"/>
              <a:t>)</a:t>
            </a:r>
          </a:p>
          <a:p>
            <a:endParaRPr lang="de-DE" dirty="0"/>
          </a:p>
          <a:p>
            <a:endParaRPr lang="el-GR" dirty="0"/>
          </a:p>
        </p:txBody>
      </p:sp>
      <p:graphicFrame>
        <p:nvGraphicFramePr>
          <p:cNvPr id="4" name="Πίνακας 3"/>
          <p:cNvGraphicFramePr>
            <a:graphicFrameLocks noGrp="1"/>
          </p:cNvGraphicFramePr>
          <p:nvPr/>
        </p:nvGraphicFramePr>
        <p:xfrm>
          <a:off x="1211730" y="1613096"/>
          <a:ext cx="6103470" cy="1097280"/>
        </p:xfrm>
        <a:graphic>
          <a:graphicData uri="http://schemas.openxmlformats.org/drawingml/2006/table">
            <a:tbl>
              <a:tblPr firstRow="1" bandRow="1">
                <a:tableStyleId>{5C22544A-7EE6-4342-B048-85BDC9FD1C3A}</a:tableStyleId>
              </a:tblPr>
              <a:tblGrid>
                <a:gridCol w="6103470"/>
              </a:tblGrid>
              <a:tr h="216447">
                <a:tc>
                  <a:txBody>
                    <a:bodyPr/>
                    <a:lstStyle/>
                    <a:p>
                      <a:r>
                        <a:rPr lang="de-DE" sz="2000" dirty="0" smtClean="0">
                          <a:solidFill>
                            <a:schemeClr val="tx1"/>
                          </a:solidFill>
                        </a:rPr>
                        <a:t>Bitte,</a:t>
                      </a:r>
                      <a:r>
                        <a:rPr lang="de-DE" sz="2000" baseline="0" dirty="0" smtClean="0">
                          <a:solidFill>
                            <a:schemeClr val="tx1"/>
                          </a:solidFill>
                        </a:rPr>
                        <a:t> wie komme ich zum Bahnhof?</a:t>
                      </a:r>
                    </a:p>
                    <a:p>
                      <a:r>
                        <a:rPr lang="de-DE" sz="2000" baseline="0" dirty="0" smtClean="0">
                          <a:solidFill>
                            <a:schemeClr val="tx1"/>
                          </a:solidFill>
                        </a:rPr>
                        <a:t>Tut mir leid, das weiß ich nicht.</a:t>
                      </a:r>
                      <a:endParaRPr lang="el-G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6447">
                <a:tc>
                  <a:txBody>
                    <a:bodyPr/>
                    <a:lstStyle/>
                    <a:p>
                      <a:r>
                        <a:rPr lang="de-DE" sz="2000" dirty="0" smtClean="0">
                          <a:solidFill>
                            <a:schemeClr val="tx1"/>
                          </a:solidFill>
                        </a:rPr>
                        <a:t>a. Fernsehturm       b. Bank       c. Apotheke         d. Post          </a:t>
                      </a:r>
                      <a:endParaRPr lang="el-G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5" name="Πίνακας 4"/>
          <p:cNvGraphicFramePr>
            <a:graphicFrameLocks noGrp="1"/>
          </p:cNvGraphicFramePr>
          <p:nvPr/>
        </p:nvGraphicFramePr>
        <p:xfrm>
          <a:off x="1211730" y="3389569"/>
          <a:ext cx="6103470" cy="1010920"/>
        </p:xfrm>
        <a:graphic>
          <a:graphicData uri="http://schemas.openxmlformats.org/drawingml/2006/table">
            <a:tbl>
              <a:tblPr firstRow="1" bandRow="1">
                <a:tableStyleId>{5C22544A-7EE6-4342-B048-85BDC9FD1C3A}</a:tableStyleId>
              </a:tblPr>
              <a:tblGrid>
                <a:gridCol w="6103470"/>
              </a:tblGrid>
              <a:tr h="370840">
                <a:tc>
                  <a:txBody>
                    <a:bodyPr/>
                    <a:lstStyle/>
                    <a:p>
                      <a:r>
                        <a:rPr lang="de-DE" dirty="0" smtClean="0">
                          <a:solidFill>
                            <a:schemeClr val="tx1"/>
                          </a:solidFill>
                        </a:rPr>
                        <a:t>Wo liegt die Schere?</a:t>
                      </a:r>
                    </a:p>
                    <a:p>
                      <a:r>
                        <a:rPr lang="de-DE" dirty="0" smtClean="0">
                          <a:solidFill>
                            <a:schemeClr val="tx1"/>
                          </a:solidFill>
                        </a:rPr>
                        <a:t>Die</a:t>
                      </a:r>
                      <a:r>
                        <a:rPr lang="de-DE" baseline="0" dirty="0" smtClean="0">
                          <a:solidFill>
                            <a:schemeClr val="tx1"/>
                          </a:solidFill>
                        </a:rPr>
                        <a:t> Schere liegt a</a:t>
                      </a:r>
                      <a:r>
                        <a:rPr lang="de-DE" dirty="0" smtClean="0">
                          <a:solidFill>
                            <a:schemeClr val="tx1"/>
                          </a:solidFill>
                        </a:rPr>
                        <a:t>uf dem Tisch.</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dirty="0" smtClean="0">
                          <a:solidFill>
                            <a:schemeClr val="tx1"/>
                          </a:solidFill>
                        </a:rPr>
                        <a:t>a. Sofa       b. Stuhl</a:t>
                      </a:r>
                      <a:r>
                        <a:rPr lang="de-DE" baseline="0" dirty="0" smtClean="0">
                          <a:solidFill>
                            <a:schemeClr val="tx1"/>
                          </a:solidFill>
                        </a:rPr>
                        <a:t>     c. Buch        d. Schreibtisch.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6" name="Πίνακας 5"/>
          <p:cNvGraphicFramePr>
            <a:graphicFrameLocks noGrp="1"/>
          </p:cNvGraphicFramePr>
          <p:nvPr/>
        </p:nvGraphicFramePr>
        <p:xfrm>
          <a:off x="1211730" y="4946127"/>
          <a:ext cx="6103470" cy="1010920"/>
        </p:xfrm>
        <a:graphic>
          <a:graphicData uri="http://schemas.openxmlformats.org/drawingml/2006/table">
            <a:tbl>
              <a:tblPr firstRow="1" bandRow="1">
                <a:tableStyleId>{5C22544A-7EE6-4342-B048-85BDC9FD1C3A}</a:tableStyleId>
              </a:tblPr>
              <a:tblGrid>
                <a:gridCol w="6103470"/>
              </a:tblGrid>
              <a:tr h="370840">
                <a:tc>
                  <a:txBody>
                    <a:bodyPr/>
                    <a:lstStyle/>
                    <a:p>
                      <a:r>
                        <a:rPr lang="de-DE" dirty="0" smtClean="0">
                          <a:solidFill>
                            <a:schemeClr val="tx1"/>
                          </a:solidFill>
                        </a:rPr>
                        <a:t>Wohin</a:t>
                      </a:r>
                      <a:r>
                        <a:rPr lang="de-DE" baseline="0" dirty="0" smtClean="0">
                          <a:solidFill>
                            <a:schemeClr val="tx1"/>
                          </a:solidFill>
                        </a:rPr>
                        <a:t> möchtest du reisen?</a:t>
                      </a:r>
                      <a:endParaRPr lang="de-DE" dirty="0" smtClean="0">
                        <a:solidFill>
                          <a:schemeClr val="tx1"/>
                        </a:solidFill>
                      </a:endParaRPr>
                    </a:p>
                    <a:p>
                      <a:r>
                        <a:rPr lang="de-DE" dirty="0" smtClean="0">
                          <a:solidFill>
                            <a:schemeClr val="tx1"/>
                          </a:solidFill>
                        </a:rPr>
                        <a:t>Ich</a:t>
                      </a:r>
                      <a:r>
                        <a:rPr lang="de-DE" baseline="0" dirty="0" smtClean="0">
                          <a:solidFill>
                            <a:schemeClr val="tx1"/>
                          </a:solidFill>
                        </a:rPr>
                        <a:t> möchte n</a:t>
                      </a:r>
                      <a:r>
                        <a:rPr lang="de-DE" dirty="0" smtClean="0">
                          <a:solidFill>
                            <a:schemeClr val="tx1"/>
                          </a:solidFill>
                        </a:rPr>
                        <a:t>ach Italien reisen.</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dirty="0" smtClean="0">
                          <a:solidFill>
                            <a:schemeClr val="tx1"/>
                          </a:solidFill>
                        </a:rPr>
                        <a:t>a. Spanien     b. Frankreich</a:t>
                      </a:r>
                      <a:r>
                        <a:rPr lang="de-DE" baseline="0" dirty="0" smtClean="0">
                          <a:solidFill>
                            <a:schemeClr val="tx1"/>
                          </a:solidFill>
                        </a:rPr>
                        <a:t>     c. Griechenland   d. Österreich.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274140800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2451</Words>
  <Application>Microsoft Office PowerPoint</Application>
  <PresentationFormat>Custom</PresentationFormat>
  <Paragraphs>318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Θέμα του Office</vt:lpstr>
      <vt:lpstr>7. Vorlesungseinheit   Die Wichtigkeit der Zweitspracherwerbstheorien für die didaktische Praxis  Anwendung der Hypothesen bzw. Theorien des Zweitspracherwerbs auf die didaktische Praxis   </vt:lpstr>
      <vt:lpstr> Verbindung von Theorie und didaktischer Praxis:  Behaviorismus </vt:lpstr>
      <vt:lpstr>PowerPoint Presentation</vt:lpstr>
      <vt:lpstr>PowerPoint Presentation</vt:lpstr>
      <vt:lpstr>Behavioristische Lerntheorie: Beispiele von Übungen bei der Anwendung in der didaktischen Praxis</vt:lpstr>
      <vt:lpstr>PowerPoint Presentation</vt:lpstr>
      <vt:lpstr>Lückentexte / Einsetzübungen</vt:lpstr>
      <vt:lpstr>PowerPoint Presentation</vt:lpstr>
      <vt:lpstr>PowerPoint Presentation</vt:lpstr>
      <vt:lpstr>PowerPoint Presentation</vt:lpstr>
      <vt:lpstr>PowerPoint Presentation</vt:lpstr>
      <vt:lpstr>Anwendung der behavioristischen Lerntheorie auf die Unterrichtsplanung:  Beispiel eines didaktischen Vorschlags</vt:lpstr>
      <vt:lpstr>Behavioristische didaktische Vorschläge: Kritik</vt:lpstr>
      <vt:lpstr>Verbindung von Theorie und didaktischer Praxis: Kontrastivhypothese (behavioristisch geprägt)</vt:lpstr>
      <vt:lpstr>Beispiel eines didaktischen Vorschlags bei Lernenden mit L1 Griechisch und L2 Deutsch</vt:lpstr>
      <vt:lpstr>Arbeitsblatt 1: Grammatik</vt:lpstr>
      <vt:lpstr>Arbeitsblatt 2: Grammatik</vt:lpstr>
      <vt:lpstr>Arbeitsblatt 3: Wortschatz</vt:lpstr>
      <vt:lpstr>Arbeitsblatt 4: Wortschatz</vt:lpstr>
      <vt:lpstr>PowerPoint Presentation</vt:lpstr>
      <vt:lpstr>Verbindung von Theorie und didaktischer Praxis: Kognitivismus</vt:lpstr>
      <vt:lpstr>PowerPoint Presentation</vt:lpstr>
      <vt:lpstr>PowerPoint Presentation</vt:lpstr>
      <vt:lpstr>Kognitivistische Lerntheorie: Beispiele von Übungen bei der Anwendung in der didaktischen Praxis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Anwendung der kognitivistischen Lerntheorie auf die Unterrichtsplanung:  Beispiel eines didaktischen Vorschlags   Grundlage: Text über Südtirol (Lehrwerk: Wir 2 S. 82)</vt:lpstr>
      <vt:lpstr>PowerPoint Presentation</vt:lpstr>
      <vt:lpstr>PowerPoint Presentation</vt:lpstr>
      <vt:lpstr>PowerPoint Presentation</vt:lpstr>
      <vt:lpstr>Verbindung von Theorie und didaktischer Praxis: Identitätshypothese (nativistisch und kognitivistisch geprägt)</vt:lpstr>
      <vt:lpstr>Literatur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Vorlesungseinheit:   Die Wichtigkeit der Zweitspracherwerbstheorien für die didaktische Praxis</dc:title>
  <dc:creator/>
  <cp:lastModifiedBy>Dafni</cp:lastModifiedBy>
  <cp:revision>89</cp:revision>
  <cp:lastPrinted>2020-01-09T07:38:44Z</cp:lastPrinted>
  <dcterms:created xsi:type="dcterms:W3CDTF">2016-11-18T11:37:14Z</dcterms:created>
  <dcterms:modified xsi:type="dcterms:W3CDTF">2020-01-17T11:18:44Z</dcterms:modified>
</cp:coreProperties>
</file>