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330" r:id="rId5"/>
    <p:sldId id="331" r:id="rId6"/>
    <p:sldId id="332" r:id="rId7"/>
    <p:sldId id="336" r:id="rId8"/>
    <p:sldId id="261" r:id="rId9"/>
    <p:sldId id="305" r:id="rId10"/>
    <p:sldId id="262" r:id="rId11"/>
    <p:sldId id="264" r:id="rId12"/>
    <p:sldId id="311" r:id="rId13"/>
    <p:sldId id="314" r:id="rId14"/>
    <p:sldId id="317" r:id="rId15"/>
    <p:sldId id="316" r:id="rId16"/>
    <p:sldId id="307" r:id="rId17"/>
    <p:sldId id="337" r:id="rId18"/>
    <p:sldId id="295" r:id="rId19"/>
    <p:sldId id="313" r:id="rId20"/>
    <p:sldId id="296" r:id="rId21"/>
    <p:sldId id="297" r:id="rId22"/>
    <p:sldId id="321" r:id="rId23"/>
    <p:sldId id="322" r:id="rId24"/>
    <p:sldId id="323" r:id="rId25"/>
    <p:sldId id="338" r:id="rId26"/>
    <p:sldId id="339" r:id="rId27"/>
    <p:sldId id="324" r:id="rId28"/>
    <p:sldId id="328" r:id="rId29"/>
    <p:sldId id="329" r:id="rId30"/>
    <p:sldId id="325" r:id="rId31"/>
    <p:sldId id="298" r:id="rId32"/>
    <p:sldId id="299" r:id="rId33"/>
    <p:sldId id="318" r:id="rId34"/>
    <p:sldId id="320" r:id="rId35"/>
    <p:sldId id="326" r:id="rId36"/>
    <p:sldId id="327" r:id="rId37"/>
    <p:sldId id="340" r:id="rId3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0F7FC35-9144-4BD0-AE5E-828B9DEBA672}"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4203073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0F7FC35-9144-4BD0-AE5E-828B9DEBA672}"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405735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0F7FC35-9144-4BD0-AE5E-828B9DEBA672}"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2906810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0F7FC35-9144-4BD0-AE5E-828B9DEBA672}"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125650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0F7FC35-9144-4BD0-AE5E-828B9DEBA672}"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369428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0F7FC35-9144-4BD0-AE5E-828B9DEBA672}" type="datetimeFigureOut">
              <a:rPr lang="el-GR" smtClean="0"/>
              <a:t>17/1/2020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604418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0F7FC35-9144-4BD0-AE5E-828B9DEBA672}" type="datetimeFigureOut">
              <a:rPr lang="el-GR" smtClean="0"/>
              <a:t>17/1/2020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3088767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0F7FC35-9144-4BD0-AE5E-828B9DEBA672}" type="datetimeFigureOut">
              <a:rPr lang="el-GR" smtClean="0"/>
              <a:t>17/1/2020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1702028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0F7FC35-9144-4BD0-AE5E-828B9DEBA672}" type="datetimeFigureOut">
              <a:rPr lang="el-GR" smtClean="0"/>
              <a:t>17/1/2020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227639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0F7FC35-9144-4BD0-AE5E-828B9DEBA672}" type="datetimeFigureOut">
              <a:rPr lang="el-GR" smtClean="0"/>
              <a:t>17/1/2020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1818796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0F7FC35-9144-4BD0-AE5E-828B9DEBA672}" type="datetimeFigureOut">
              <a:rPr lang="el-GR" smtClean="0"/>
              <a:t>17/1/2020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B1AB53C-F0F8-4C0E-BFF5-305D4FB29B8B}" type="slidenum">
              <a:rPr lang="el-GR" smtClean="0"/>
              <a:t>‹#›</a:t>
            </a:fld>
            <a:endParaRPr lang="el-GR"/>
          </a:p>
        </p:txBody>
      </p:sp>
    </p:spTree>
    <p:extLst>
      <p:ext uri="{BB962C8B-B14F-4D97-AF65-F5344CB8AC3E}">
        <p14:creationId xmlns:p14="http://schemas.microsoft.com/office/powerpoint/2010/main" val="1100265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7FC35-9144-4BD0-AE5E-828B9DEBA672}" type="datetimeFigureOut">
              <a:rPr lang="el-GR" smtClean="0"/>
              <a:t>17/1/2020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AB53C-F0F8-4C0E-BFF5-305D4FB29B8B}" type="slidenum">
              <a:rPr lang="el-GR" smtClean="0"/>
              <a:t>‹#›</a:t>
            </a:fld>
            <a:endParaRPr lang="el-GR"/>
          </a:p>
        </p:txBody>
      </p:sp>
    </p:spTree>
    <p:extLst>
      <p:ext uri="{BB962C8B-B14F-4D97-AF65-F5344CB8AC3E}">
        <p14:creationId xmlns:p14="http://schemas.microsoft.com/office/powerpoint/2010/main" val="358231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717176" y="1183340"/>
            <a:ext cx="10148048" cy="2647297"/>
          </a:xfrm>
        </p:spPr>
        <p:txBody>
          <a:bodyPr>
            <a:normAutofit/>
          </a:bodyPr>
          <a:lstStyle/>
          <a:p>
            <a:pPr algn="l"/>
            <a:r>
              <a:rPr lang="de-DE" sz="4900" dirty="0"/>
              <a:t>8</a:t>
            </a:r>
            <a:r>
              <a:rPr lang="en-US" sz="4900" dirty="0" smtClean="0"/>
              <a:t>. </a:t>
            </a:r>
            <a:r>
              <a:rPr lang="en-US" sz="4900" dirty="0" err="1" smtClean="0"/>
              <a:t>Vorlesungseinheit</a:t>
            </a:r>
            <a:r>
              <a:rPr lang="en-US" sz="4900" dirty="0" smtClean="0"/>
              <a:t> </a:t>
            </a:r>
            <a:br>
              <a:rPr lang="en-US" sz="4900" dirty="0" smtClean="0"/>
            </a:br>
            <a:r>
              <a:rPr lang="en-US" sz="2800" dirty="0" smtClean="0"/>
              <a:t/>
            </a:r>
            <a:br>
              <a:rPr lang="en-US" sz="2800" dirty="0" smtClean="0"/>
            </a:br>
            <a:r>
              <a:rPr lang="de-DE" sz="2800" dirty="0" smtClean="0"/>
              <a:t>Anwendung der Hypothesen bzw. Theorien des Zweitspracherwerbs auf die didaktische Praxis (Fortsetzung)</a:t>
            </a:r>
            <a:r>
              <a:rPr lang="en-US" sz="2700" dirty="0" smtClean="0"/>
              <a:t/>
            </a:r>
            <a:br>
              <a:rPr lang="en-US" sz="2700" dirty="0" smtClean="0"/>
            </a:br>
            <a:endParaRPr lang="el-GR" sz="2700" dirty="0"/>
          </a:p>
        </p:txBody>
      </p:sp>
      <p:sp>
        <p:nvSpPr>
          <p:cNvPr id="6" name="Υπότιτλος 2"/>
          <p:cNvSpPr>
            <a:spLocks noGrp="1"/>
          </p:cNvSpPr>
          <p:nvPr>
            <p:ph type="subTitle" idx="1"/>
          </p:nvPr>
        </p:nvSpPr>
        <p:spPr>
          <a:xfrm>
            <a:off x="717176" y="4812273"/>
            <a:ext cx="9144000" cy="1655762"/>
          </a:xfrm>
        </p:spPr>
        <p:txBody>
          <a:bodyPr>
            <a:normAutofit/>
          </a:bodyPr>
          <a:lstStyle/>
          <a:p>
            <a:pPr algn="just"/>
            <a:r>
              <a:rPr lang="en-US" dirty="0" smtClean="0"/>
              <a:t>Universität </a:t>
            </a:r>
            <a:r>
              <a:rPr lang="en-US" dirty="0" err="1" smtClean="0"/>
              <a:t>Athen</a:t>
            </a:r>
            <a:endParaRPr lang="en-US" dirty="0" smtClean="0"/>
          </a:p>
          <a:p>
            <a:pPr algn="just"/>
            <a:r>
              <a:rPr lang="en-US" dirty="0" err="1" smtClean="0"/>
              <a:t>Fachbereich</a:t>
            </a:r>
            <a:r>
              <a:rPr lang="en-US" dirty="0" smtClean="0"/>
              <a:t> </a:t>
            </a:r>
            <a:r>
              <a:rPr lang="en-US" dirty="0" err="1" smtClean="0"/>
              <a:t>für</a:t>
            </a:r>
            <a:r>
              <a:rPr lang="en-US" dirty="0" smtClean="0"/>
              <a:t> Deutsche </a:t>
            </a:r>
            <a:r>
              <a:rPr lang="en-US" dirty="0" err="1" smtClean="0"/>
              <a:t>Sprache</a:t>
            </a:r>
            <a:r>
              <a:rPr lang="en-US" dirty="0" smtClean="0"/>
              <a:t> und </a:t>
            </a:r>
            <a:r>
              <a:rPr lang="en-US" dirty="0" err="1" smtClean="0"/>
              <a:t>Literatur</a:t>
            </a:r>
            <a:endParaRPr lang="en-US" dirty="0" smtClean="0"/>
          </a:p>
          <a:p>
            <a:pPr algn="just"/>
            <a:r>
              <a:rPr lang="en-US" dirty="0" smtClean="0"/>
              <a:t>Seminar: </a:t>
            </a:r>
            <a:r>
              <a:rPr lang="el-GR" dirty="0"/>
              <a:t>DGB47 Εκμάθηση Δεύτερης</a:t>
            </a:r>
            <a:r>
              <a:rPr lang="de-DE" dirty="0"/>
              <a:t> </a:t>
            </a:r>
            <a:r>
              <a:rPr lang="el-GR" dirty="0"/>
              <a:t>/ Ξένης </a:t>
            </a:r>
            <a:r>
              <a:rPr lang="el-GR" dirty="0" smtClean="0"/>
              <a:t>Γλώσσας</a:t>
            </a:r>
            <a:r>
              <a:rPr lang="en-US" dirty="0" smtClean="0"/>
              <a:t> </a:t>
            </a:r>
          </a:p>
          <a:p>
            <a:pPr algn="just"/>
            <a:endParaRPr lang="el-GR" dirty="0"/>
          </a:p>
        </p:txBody>
      </p:sp>
    </p:spTree>
    <p:extLst>
      <p:ext uri="{BB962C8B-B14F-4D97-AF65-F5344CB8AC3E}">
        <p14:creationId xmlns:p14="http://schemas.microsoft.com/office/powerpoint/2010/main" val="1829226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12694"/>
            <a:ext cx="10515600" cy="5464269"/>
          </a:xfrm>
        </p:spPr>
        <p:txBody>
          <a:bodyPr/>
          <a:lstStyle/>
          <a:p>
            <a:pPr algn="just"/>
            <a:r>
              <a:rPr lang="de-DE" dirty="0" smtClean="0"/>
              <a:t>Wenn diese Bedingungen erfüllt werden, können Schüler in Analogie zum L1-Erwerb und zum außerschulischen L2-Erwerb eine Fremdsprache in „natürlichen“ Erwerbsfolgen aneignen (Natural-Order-Hypothese)</a:t>
            </a:r>
          </a:p>
          <a:p>
            <a:pPr marL="0" indent="0" algn="just">
              <a:buNone/>
            </a:pPr>
            <a:r>
              <a:rPr lang="de-DE" dirty="0" smtClean="0"/>
              <a:t>Durch unterrichtliches Lernen werde normalerweise ein bewusstes Regelwissen aufgebaut, das als eine Art „Monitor“ die formalsprachliche Korrektheit einer Äußerung überwacht. </a:t>
            </a:r>
          </a:p>
          <a:p>
            <a:pPr marL="0" indent="0" algn="just">
              <a:buNone/>
            </a:pPr>
            <a:r>
              <a:rPr lang="de-DE" dirty="0" smtClean="0"/>
              <a:t>Bedingungen</a:t>
            </a:r>
            <a:endParaRPr lang="de-DE" dirty="0"/>
          </a:p>
          <a:p>
            <a:pPr marL="806450" indent="-538163">
              <a:buAutoNum type="arabicParenR"/>
            </a:pPr>
            <a:r>
              <a:rPr lang="de-DE" dirty="0" smtClean="0"/>
              <a:t>Lerner müssen die Regeln wissen </a:t>
            </a:r>
          </a:p>
          <a:p>
            <a:pPr marL="806450" indent="-538163" algn="just">
              <a:buAutoNum type="arabicParenR"/>
            </a:pPr>
            <a:r>
              <a:rPr lang="de-DE" dirty="0" smtClean="0"/>
              <a:t>Lerner müssen sich auf die Form konzentrieren oder auf Richtigkeit achten</a:t>
            </a:r>
          </a:p>
          <a:p>
            <a:pPr marL="806450" indent="-538163" algn="just">
              <a:buAutoNum type="arabicParenR"/>
            </a:pPr>
            <a:r>
              <a:rPr lang="de-DE" dirty="0" smtClean="0"/>
              <a:t>Lerner benötigen Zeit, um die Regeln anzuwenden.</a:t>
            </a:r>
          </a:p>
          <a:p>
            <a:pPr marL="0" indent="0" algn="just">
              <a:buNone/>
            </a:pPr>
            <a:endParaRPr lang="de-DE" dirty="0" smtClean="0"/>
          </a:p>
        </p:txBody>
      </p:sp>
    </p:spTree>
    <p:extLst>
      <p:ext uri="{BB962C8B-B14F-4D97-AF65-F5344CB8AC3E}">
        <p14:creationId xmlns:p14="http://schemas.microsoft.com/office/powerpoint/2010/main" val="897722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72004"/>
          </a:xfrm>
        </p:spPr>
        <p:txBody>
          <a:bodyPr>
            <a:noAutofit/>
          </a:bodyPr>
          <a:lstStyle/>
          <a:p>
            <a:r>
              <a:rPr lang="de-DE" sz="2800" dirty="0" smtClean="0"/>
              <a:t>Umsetzung der Hypothesen von </a:t>
            </a:r>
            <a:r>
              <a:rPr lang="de-DE" sz="2800" dirty="0" err="1" smtClean="0"/>
              <a:t>Krashen</a:t>
            </a:r>
            <a:r>
              <a:rPr lang="de-DE" sz="2800" dirty="0" smtClean="0"/>
              <a:t> in die didaktische Praxis: </a:t>
            </a:r>
            <a:r>
              <a:rPr lang="de-DE" sz="2800" i="1" dirty="0" smtClean="0"/>
              <a:t>Natural Approach</a:t>
            </a:r>
            <a:endParaRPr lang="el-GR" sz="2800" i="1" dirty="0"/>
          </a:p>
        </p:txBody>
      </p:sp>
      <p:sp>
        <p:nvSpPr>
          <p:cNvPr id="3" name="Θέση περιεχομένου 2"/>
          <p:cNvSpPr>
            <a:spLocks noGrp="1"/>
          </p:cNvSpPr>
          <p:nvPr>
            <p:ph idx="1"/>
          </p:nvPr>
        </p:nvSpPr>
        <p:spPr>
          <a:xfrm>
            <a:off x="838200" y="1613647"/>
            <a:ext cx="10515600" cy="4563316"/>
          </a:xfrm>
        </p:spPr>
        <p:txBody>
          <a:bodyPr>
            <a:normAutofit fontScale="85000" lnSpcReduction="20000"/>
          </a:bodyPr>
          <a:lstStyle/>
          <a:p>
            <a:pPr marL="0" indent="0" algn="just">
              <a:buNone/>
            </a:pPr>
            <a:r>
              <a:rPr lang="de-DE" b="1" dirty="0" err="1" smtClean="0"/>
              <a:t>Krashen</a:t>
            </a:r>
            <a:r>
              <a:rPr lang="de-DE" b="1" dirty="0" smtClean="0"/>
              <a:t> und </a:t>
            </a:r>
            <a:r>
              <a:rPr lang="de-DE" b="1" dirty="0" err="1" smtClean="0"/>
              <a:t>Terrell</a:t>
            </a:r>
            <a:endParaRPr lang="de-DE" b="1" dirty="0" smtClean="0"/>
          </a:p>
          <a:p>
            <a:pPr marL="0" indent="0" algn="just">
              <a:buNone/>
            </a:pPr>
            <a:r>
              <a:rPr lang="de-DE" dirty="0" smtClean="0"/>
              <a:t>Entwicklung kommunikativer Kompetenz</a:t>
            </a:r>
          </a:p>
          <a:p>
            <a:pPr marL="0" indent="0" algn="just">
              <a:buNone/>
            </a:pPr>
            <a:endParaRPr lang="de-DE" dirty="0" smtClean="0"/>
          </a:p>
          <a:p>
            <a:pPr algn="just"/>
            <a:r>
              <a:rPr lang="de-DE" dirty="0" smtClean="0"/>
              <a:t>„Was </a:t>
            </a:r>
            <a:r>
              <a:rPr lang="de-DE" dirty="0"/>
              <a:t>Lerner produzieren können, hängt </a:t>
            </a:r>
            <a:r>
              <a:rPr lang="de-DE" dirty="0" smtClean="0"/>
              <a:t>davon </a:t>
            </a:r>
            <a:r>
              <a:rPr lang="de-DE" dirty="0"/>
              <a:t>ab, was sie verstehen können. Hörverständnis und Lesen sind damit primär. </a:t>
            </a:r>
            <a:endParaRPr lang="de-DE" dirty="0" smtClean="0"/>
          </a:p>
          <a:p>
            <a:pPr algn="just"/>
            <a:r>
              <a:rPr lang="de-DE" dirty="0" smtClean="0"/>
              <a:t>Spracherwerb </a:t>
            </a:r>
            <a:r>
              <a:rPr lang="de-DE" dirty="0"/>
              <a:t>findet statt, wenn Lerner sich auf die Bedeutung des Gesagten und Gelesenen konzentrieren und wenn die Form, die grammatische Struktur, als Schlüssel zum Inhalt gesehen und verstanden wird, und nicht als etwas, was zu lernen ist. </a:t>
            </a:r>
            <a:endParaRPr lang="de-DE" dirty="0" smtClean="0"/>
          </a:p>
          <a:p>
            <a:pPr algn="just"/>
            <a:r>
              <a:rPr lang="de-DE" dirty="0" smtClean="0"/>
              <a:t>Auch </a:t>
            </a:r>
            <a:r>
              <a:rPr lang="de-DE" dirty="0"/>
              <a:t>aus diesem Grunde steht daher im </a:t>
            </a:r>
            <a:r>
              <a:rPr lang="de-DE" i="1" dirty="0"/>
              <a:t>Natural Approach</a:t>
            </a:r>
            <a:r>
              <a:rPr lang="de-DE" dirty="0"/>
              <a:t> der Austausch von Informationen, Gedanken und Meinungen im Mittelpunkt aller Unterrichtsaktivitäten, Austausch zuerst im Sinne der Rezeption, des Verständnisses, dann allerdings auch im Sinne der Produktion, des Sprechens und Schreibens, welche den Spracherwerb fortführen“ (Tschirner </a:t>
            </a:r>
            <a:r>
              <a:rPr lang="de-DE" dirty="0" smtClean="0"/>
              <a:t>1995).</a:t>
            </a:r>
            <a:endParaRPr lang="el-GR" dirty="0"/>
          </a:p>
        </p:txBody>
      </p:sp>
    </p:spTree>
    <p:extLst>
      <p:ext uri="{BB962C8B-B14F-4D97-AF65-F5344CB8AC3E}">
        <p14:creationId xmlns:p14="http://schemas.microsoft.com/office/powerpoint/2010/main" val="1207775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18882" y="400236"/>
            <a:ext cx="10515600" cy="5341657"/>
          </a:xfrm>
        </p:spPr>
        <p:txBody>
          <a:bodyPr/>
          <a:lstStyle/>
          <a:p>
            <a:pPr algn="just"/>
            <a:endParaRPr lang="de-DE" dirty="0" smtClean="0"/>
          </a:p>
          <a:p>
            <a:pPr algn="just"/>
            <a:r>
              <a:rPr lang="de-DE" dirty="0" smtClean="0"/>
              <a:t>„Ein </a:t>
            </a:r>
            <a:r>
              <a:rPr lang="de-DE" dirty="0"/>
              <a:t>wichtiger Punkt beim Monitoreinsatz ist dabei der Faktor Zeit. Sprachlerner haben oft nur im Schriftlichen wirklich genügend Zeit, ihren Monitor effektiv einzusetzen. Im mündlichen Bereich ist dies zumindest bei Anfängern, d.h. während der ersten 300 Stunden Sprachunterricht, wahrscheinlich nicht zu </a:t>
            </a:r>
            <a:r>
              <a:rPr lang="de-DE" dirty="0" smtClean="0"/>
              <a:t>erwarten. </a:t>
            </a:r>
            <a:r>
              <a:rPr lang="de-DE" dirty="0"/>
              <a:t>Man </a:t>
            </a:r>
            <a:r>
              <a:rPr lang="de-DE" dirty="0" smtClean="0"/>
              <a:t>muss </a:t>
            </a:r>
            <a:r>
              <a:rPr lang="de-DE" dirty="0"/>
              <a:t>also davon ausgehen, </a:t>
            </a:r>
            <a:r>
              <a:rPr lang="de-DE" dirty="0" smtClean="0"/>
              <a:t>dass </a:t>
            </a:r>
            <a:r>
              <a:rPr lang="de-DE" dirty="0"/>
              <a:t>im spontanen Gespräch Fehler gemacht </a:t>
            </a:r>
            <a:r>
              <a:rPr lang="de-DE" dirty="0" smtClean="0"/>
              <a:t>werden“ (Tschirner 1995)</a:t>
            </a:r>
          </a:p>
          <a:p>
            <a:pPr algn="just"/>
            <a:endParaRPr lang="de-DE" dirty="0" smtClean="0"/>
          </a:p>
          <a:p>
            <a:pPr marL="0" indent="0" algn="just">
              <a:buNone/>
            </a:pPr>
            <a:r>
              <a:rPr lang="de-DE" dirty="0" smtClean="0"/>
              <a:t>Didaktischer Vorschlag: siehe Identitätshypothese</a:t>
            </a:r>
            <a:endParaRPr lang="el-GR" dirty="0"/>
          </a:p>
        </p:txBody>
      </p:sp>
    </p:spTree>
    <p:extLst>
      <p:ext uri="{BB962C8B-B14F-4D97-AF65-F5344CB8AC3E}">
        <p14:creationId xmlns:p14="http://schemas.microsoft.com/office/powerpoint/2010/main" val="759594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508934"/>
          </a:xfrm>
        </p:spPr>
        <p:txBody>
          <a:bodyPr>
            <a:normAutofit fontScale="90000"/>
          </a:bodyPr>
          <a:lstStyle/>
          <a:p>
            <a:r>
              <a:rPr lang="de-DE" dirty="0" smtClean="0"/>
              <a:t>Kritik zum </a:t>
            </a:r>
            <a:r>
              <a:rPr lang="de-DE" i="1" dirty="0" smtClean="0"/>
              <a:t>Natural Approach</a:t>
            </a:r>
            <a:endParaRPr lang="el-GR" i="1" dirty="0"/>
          </a:p>
        </p:txBody>
      </p:sp>
      <p:sp>
        <p:nvSpPr>
          <p:cNvPr id="3" name="Θέση περιεχομένου 2"/>
          <p:cNvSpPr>
            <a:spLocks noGrp="1"/>
          </p:cNvSpPr>
          <p:nvPr>
            <p:ph idx="1"/>
          </p:nvPr>
        </p:nvSpPr>
        <p:spPr>
          <a:xfrm>
            <a:off x="838200" y="1143000"/>
            <a:ext cx="10515600" cy="5033963"/>
          </a:xfrm>
        </p:spPr>
        <p:txBody>
          <a:bodyPr>
            <a:normAutofit fontScale="85000" lnSpcReduction="20000"/>
          </a:bodyPr>
          <a:lstStyle/>
          <a:p>
            <a:pPr marL="0" indent="0" algn="just">
              <a:buNone/>
            </a:pPr>
            <a:r>
              <a:rPr lang="de-DE" dirty="0" smtClean="0"/>
              <a:t>„Dem </a:t>
            </a:r>
            <a:r>
              <a:rPr lang="de-DE" i="1" dirty="0" smtClean="0"/>
              <a:t>Natural Approach</a:t>
            </a:r>
            <a:r>
              <a:rPr lang="de-DE" dirty="0" smtClean="0"/>
              <a:t> wird oft vorgeworfen, er würde dem grammatisch richtigen </a:t>
            </a:r>
            <a:r>
              <a:rPr lang="de-DE" dirty="0"/>
              <a:t>Sprechen und </a:t>
            </a:r>
            <a:r>
              <a:rPr lang="de-DE" dirty="0" smtClean="0"/>
              <a:t>Schreiben keinen Wert beimessen. </a:t>
            </a:r>
          </a:p>
          <a:p>
            <a:pPr marL="0" indent="0" algn="just">
              <a:buNone/>
            </a:pPr>
            <a:r>
              <a:rPr lang="de-DE" dirty="0" smtClean="0"/>
              <a:t>Das </a:t>
            </a:r>
            <a:r>
              <a:rPr lang="de-DE" dirty="0"/>
              <a:t>ist nicht richtig: grammatische Kompetenz als Teilziel kommunikativer </a:t>
            </a:r>
            <a:r>
              <a:rPr lang="de-DE" dirty="0" smtClean="0"/>
              <a:t>Kompetenz</a:t>
            </a:r>
            <a:r>
              <a:rPr lang="de-DE" dirty="0"/>
              <a:t> ist auch für den </a:t>
            </a:r>
            <a:r>
              <a:rPr lang="de-DE" i="1" dirty="0"/>
              <a:t>Natural Approach</a:t>
            </a:r>
            <a:r>
              <a:rPr lang="de-DE" dirty="0"/>
              <a:t> ein wichtiges Lernziel. </a:t>
            </a:r>
            <a:endParaRPr lang="de-DE" dirty="0" smtClean="0"/>
          </a:p>
          <a:p>
            <a:pPr marL="0" indent="0" algn="just">
              <a:buNone/>
            </a:pPr>
            <a:r>
              <a:rPr lang="de-DE" dirty="0" smtClean="0"/>
              <a:t>Der </a:t>
            </a:r>
            <a:r>
              <a:rPr lang="de-DE" dirty="0"/>
              <a:t>große Unterschied zu anderen Methoden ist nicht das Ziel, sondern der Weg. Vertreter des </a:t>
            </a:r>
            <a:r>
              <a:rPr lang="de-DE" i="1" dirty="0"/>
              <a:t>Natural Approach</a:t>
            </a:r>
            <a:r>
              <a:rPr lang="de-DE" dirty="0"/>
              <a:t> bezweifeln die Richtigkeit der Annahme, </a:t>
            </a:r>
            <a:r>
              <a:rPr lang="de-DE" dirty="0" smtClean="0"/>
              <a:t>dass </a:t>
            </a:r>
            <a:r>
              <a:rPr lang="de-DE" dirty="0"/>
              <a:t>grammatisches Wissen zu grammatisch richtigem Sprechen und Schreiben führt, und postulieren, </a:t>
            </a:r>
            <a:r>
              <a:rPr lang="de-DE" dirty="0" smtClean="0"/>
              <a:t>dass </a:t>
            </a:r>
            <a:r>
              <a:rPr lang="de-DE" dirty="0"/>
              <a:t>der direkte Weg zum grammatisch richtigen Sprechen und Schreiben der ist, durch Anbieten rezeptiver und produktiver Kommunikationsmöglichkeiten Spracherwerb zu ermöglichen und zu fördern. </a:t>
            </a:r>
            <a:endParaRPr lang="de-DE" dirty="0" smtClean="0"/>
          </a:p>
          <a:p>
            <a:pPr marL="0" indent="0" algn="just">
              <a:buNone/>
            </a:pPr>
            <a:r>
              <a:rPr lang="de-DE" dirty="0" smtClean="0"/>
              <a:t>Grammatische </a:t>
            </a:r>
            <a:r>
              <a:rPr lang="de-DE" dirty="0"/>
              <a:t>Richtigkeit im Sprechen scheint nicht so sehr eine Funktion des grammatischen Wissens zu sein, sondern eine Funktion der Intensität der Auseinandersetzung mit der Sprache in kommunikativen Kontexten, wobei es wichtig ist, </a:t>
            </a:r>
            <a:r>
              <a:rPr lang="de-DE" dirty="0" smtClean="0"/>
              <a:t>dass </a:t>
            </a:r>
            <a:r>
              <a:rPr lang="de-DE" dirty="0"/>
              <a:t>die Form zusammen mit dem Inhalt aufgenommen und verarbeitet </a:t>
            </a:r>
            <a:r>
              <a:rPr lang="de-DE" dirty="0" smtClean="0"/>
              <a:t>wird“</a:t>
            </a:r>
          </a:p>
          <a:p>
            <a:pPr marL="0" indent="0" algn="just">
              <a:buNone/>
            </a:pPr>
            <a:r>
              <a:rPr lang="de-DE" sz="1700" dirty="0" smtClean="0"/>
              <a:t>(Tschirner</a:t>
            </a:r>
            <a:r>
              <a:rPr lang="de-DE" sz="1700" dirty="0"/>
              <a:t>, E. (1995). Theorie und Praxis des Natural Approach in den 90er Jahren. Eine Methode wird volljährig. Deutsch als Fremdsprache, 32, 1, </a:t>
            </a:r>
            <a:r>
              <a:rPr lang="de-DE" sz="1700" dirty="0" smtClean="0"/>
              <a:t>3-11)</a:t>
            </a:r>
            <a:endParaRPr lang="el-GR" sz="1700" dirty="0"/>
          </a:p>
        </p:txBody>
      </p:sp>
    </p:spTree>
    <p:extLst>
      <p:ext uri="{BB962C8B-B14F-4D97-AF65-F5344CB8AC3E}">
        <p14:creationId xmlns:p14="http://schemas.microsoft.com/office/powerpoint/2010/main" val="2800953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normAutofit/>
          </a:bodyPr>
          <a:lstStyle/>
          <a:p>
            <a:r>
              <a:rPr lang="de-DE" sz="3200" dirty="0" smtClean="0"/>
              <a:t>Die Ergänzungstheorie</a:t>
            </a:r>
            <a:endParaRPr lang="el-GR" sz="3200"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652623" y="2568164"/>
            <a:ext cx="3186952" cy="2107103"/>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Annahmen der Ergänzungstheorie</a:t>
            </a:r>
            <a:endParaRPr lang="el-GR" b="1" dirty="0">
              <a:solidFill>
                <a:schemeClr val="tx1"/>
              </a:solidFill>
            </a:endParaRPr>
          </a:p>
        </p:txBody>
      </p:sp>
      <p:cxnSp>
        <p:nvCxnSpPr>
          <p:cNvPr id="10" name="Ευθύγραμμο βέλος σύνδεσης 9"/>
          <p:cNvCxnSpPr/>
          <p:nvPr/>
        </p:nvCxnSpPr>
        <p:spPr>
          <a:xfrm flipH="1" flipV="1">
            <a:off x="4499537" y="2693549"/>
            <a:ext cx="487136" cy="31445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2" name="Ευθύγραμμο βέλος σύνδεσης 11"/>
          <p:cNvCxnSpPr/>
          <p:nvPr/>
        </p:nvCxnSpPr>
        <p:spPr>
          <a:xfrm>
            <a:off x="7826068" y="3660343"/>
            <a:ext cx="942077" cy="27760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6" name="Ευθύγραμμο βέλος σύνδεσης 15"/>
          <p:cNvCxnSpPr>
            <a:stCxn id="4" idx="3"/>
          </p:cNvCxnSpPr>
          <p:nvPr/>
        </p:nvCxnSpPr>
        <p:spPr>
          <a:xfrm flipH="1">
            <a:off x="4142497" y="4366689"/>
            <a:ext cx="976844" cy="47324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5" name="Έλλειψη 4"/>
          <p:cNvSpPr/>
          <p:nvPr/>
        </p:nvSpPr>
        <p:spPr>
          <a:xfrm>
            <a:off x="197221" y="2156213"/>
            <a:ext cx="2513916" cy="3008261"/>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Ein</a:t>
            </a:r>
            <a:r>
              <a:rPr lang="en-US" dirty="0">
                <a:solidFill>
                  <a:schemeClr val="tx1"/>
                </a:solidFill>
              </a:rPr>
              <a:t> </a:t>
            </a:r>
            <a:r>
              <a:rPr lang="en-US" dirty="0" err="1" smtClean="0">
                <a:solidFill>
                  <a:schemeClr val="tx1"/>
                </a:solidFill>
              </a:rPr>
              <a:t>nichtsprachen-spezifischer</a:t>
            </a:r>
            <a:r>
              <a:rPr lang="en-US" dirty="0" smtClean="0">
                <a:solidFill>
                  <a:schemeClr val="tx1"/>
                </a:solidFill>
              </a:rPr>
              <a:t> </a:t>
            </a:r>
            <a:r>
              <a:rPr lang="en-US" dirty="0" err="1">
                <a:solidFill>
                  <a:schemeClr val="tx1"/>
                </a:solidFill>
              </a:rPr>
              <a:t>allgemeiner</a:t>
            </a:r>
            <a:r>
              <a:rPr lang="en-US" dirty="0">
                <a:solidFill>
                  <a:schemeClr val="tx1"/>
                </a:solidFill>
              </a:rPr>
              <a:t> </a:t>
            </a:r>
            <a:r>
              <a:rPr lang="en-US" dirty="0" err="1" smtClean="0">
                <a:solidFill>
                  <a:schemeClr val="tx1"/>
                </a:solidFill>
              </a:rPr>
              <a:t>Verarbeitungs-mechanismus</a:t>
            </a:r>
            <a:r>
              <a:rPr lang="en-US" dirty="0" smtClean="0">
                <a:solidFill>
                  <a:schemeClr val="tx1"/>
                </a:solidFill>
              </a:rPr>
              <a:t> </a:t>
            </a:r>
            <a:r>
              <a:rPr lang="en-US" dirty="0" err="1" smtClean="0">
                <a:solidFill>
                  <a:schemeClr val="tx1"/>
                </a:solidFill>
              </a:rPr>
              <a:t>tritt</a:t>
            </a:r>
            <a:r>
              <a:rPr lang="en-US" dirty="0" smtClean="0">
                <a:solidFill>
                  <a:schemeClr val="tx1"/>
                </a:solidFill>
              </a:rPr>
              <a:t> </a:t>
            </a:r>
            <a:r>
              <a:rPr lang="en-US" dirty="0" err="1">
                <a:solidFill>
                  <a:schemeClr val="tx1"/>
                </a:solidFill>
              </a:rPr>
              <a:t>mit</a:t>
            </a:r>
            <a:r>
              <a:rPr lang="en-US" dirty="0">
                <a:solidFill>
                  <a:schemeClr val="tx1"/>
                </a:solidFill>
              </a:rPr>
              <a:t> </a:t>
            </a:r>
            <a:r>
              <a:rPr lang="en-US" dirty="0" err="1">
                <a:solidFill>
                  <a:schemeClr val="tx1"/>
                </a:solidFill>
              </a:rPr>
              <a:t>dem</a:t>
            </a:r>
            <a:r>
              <a:rPr lang="en-US" dirty="0">
                <a:solidFill>
                  <a:schemeClr val="tx1"/>
                </a:solidFill>
              </a:rPr>
              <a:t> </a:t>
            </a:r>
            <a:r>
              <a:rPr lang="en-US" dirty="0" err="1" smtClean="0">
                <a:solidFill>
                  <a:schemeClr val="tx1"/>
                </a:solidFill>
              </a:rPr>
              <a:t>Spracherwerbs-mechanismus</a:t>
            </a:r>
            <a:r>
              <a:rPr lang="en-US" dirty="0" smtClean="0">
                <a:solidFill>
                  <a:schemeClr val="tx1"/>
                </a:solidFill>
              </a:rPr>
              <a:t> in </a:t>
            </a:r>
            <a:r>
              <a:rPr lang="en-US" dirty="0" err="1" smtClean="0">
                <a:solidFill>
                  <a:schemeClr val="tx1"/>
                </a:solidFill>
              </a:rPr>
              <a:t>Verbindung</a:t>
            </a:r>
            <a:r>
              <a:rPr lang="en-US" dirty="0" smtClean="0">
                <a:solidFill>
                  <a:schemeClr val="tx1"/>
                </a:solidFill>
              </a:rPr>
              <a:t>.</a:t>
            </a:r>
            <a:endParaRPr lang="de-DE" dirty="0">
              <a:solidFill>
                <a:schemeClr val="tx1"/>
              </a:solidFill>
            </a:endParaRPr>
          </a:p>
        </p:txBody>
      </p:sp>
      <p:sp>
        <p:nvSpPr>
          <p:cNvPr id="15" name="Έλλειψη 14"/>
          <p:cNvSpPr/>
          <p:nvPr/>
        </p:nvSpPr>
        <p:spPr>
          <a:xfrm>
            <a:off x="4688695" y="4946005"/>
            <a:ext cx="4146615" cy="178709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a:t>
            </a:r>
            <a:r>
              <a:rPr lang="de-DE" dirty="0" smtClean="0">
                <a:solidFill>
                  <a:schemeClr val="tx1"/>
                </a:solidFill>
              </a:rPr>
              <a:t>ommunikativ </a:t>
            </a:r>
            <a:r>
              <a:rPr lang="de-DE" dirty="0">
                <a:solidFill>
                  <a:schemeClr val="tx1"/>
                </a:solidFill>
              </a:rPr>
              <a:t>und formalsprachlich orientierte methodische </a:t>
            </a:r>
            <a:r>
              <a:rPr lang="de-DE" dirty="0" smtClean="0">
                <a:solidFill>
                  <a:schemeClr val="tx1"/>
                </a:solidFill>
              </a:rPr>
              <a:t>Verfahren lassen </a:t>
            </a:r>
            <a:r>
              <a:rPr lang="de-DE" dirty="0">
                <a:solidFill>
                  <a:schemeClr val="tx1"/>
                </a:solidFill>
              </a:rPr>
              <a:t>sich </a:t>
            </a:r>
            <a:r>
              <a:rPr lang="de-DE" dirty="0" smtClean="0">
                <a:solidFill>
                  <a:schemeClr val="tx1"/>
                </a:solidFill>
              </a:rPr>
              <a:t> </a:t>
            </a:r>
            <a:r>
              <a:rPr lang="de-DE" dirty="0">
                <a:solidFill>
                  <a:schemeClr val="tx1"/>
                </a:solidFill>
              </a:rPr>
              <a:t>im Fremdsprachenunterricht </a:t>
            </a:r>
            <a:r>
              <a:rPr lang="de-DE" dirty="0" smtClean="0">
                <a:solidFill>
                  <a:schemeClr val="tx1"/>
                </a:solidFill>
              </a:rPr>
              <a:t> </a:t>
            </a:r>
            <a:r>
              <a:rPr lang="de-DE" dirty="0">
                <a:solidFill>
                  <a:schemeClr val="tx1"/>
                </a:solidFill>
              </a:rPr>
              <a:t>miteinander verbinden</a:t>
            </a:r>
            <a:endParaRPr lang="el-GR" dirty="0">
              <a:solidFill>
                <a:schemeClr val="tx1"/>
              </a:solidFill>
            </a:endParaRPr>
          </a:p>
        </p:txBody>
      </p:sp>
      <p:sp>
        <p:nvSpPr>
          <p:cNvPr id="7" name="Έλλειψη 6"/>
          <p:cNvSpPr/>
          <p:nvPr/>
        </p:nvSpPr>
        <p:spPr>
          <a:xfrm>
            <a:off x="1856017" y="4823879"/>
            <a:ext cx="2715911" cy="1738051"/>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Der Input </a:t>
            </a:r>
            <a:r>
              <a:rPr lang="de-DE" dirty="0">
                <a:solidFill>
                  <a:schemeClr val="tx1"/>
                </a:solidFill>
              </a:rPr>
              <a:t>muss dem jeweiligen Stand des Lerners angemessen </a:t>
            </a:r>
            <a:r>
              <a:rPr lang="de-DE" dirty="0" smtClean="0">
                <a:solidFill>
                  <a:schemeClr val="tx1"/>
                </a:solidFill>
              </a:rPr>
              <a:t>sein.</a:t>
            </a:r>
            <a:endParaRPr lang="de-DE" dirty="0">
              <a:solidFill>
                <a:schemeClr val="tx1"/>
              </a:solidFill>
            </a:endParaRPr>
          </a:p>
        </p:txBody>
      </p:sp>
      <p:sp>
        <p:nvSpPr>
          <p:cNvPr id="9" name="Έλλειψη 8"/>
          <p:cNvSpPr/>
          <p:nvPr/>
        </p:nvSpPr>
        <p:spPr>
          <a:xfrm>
            <a:off x="8804217" y="2847119"/>
            <a:ext cx="3092823" cy="385930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Gründe für Unterschiede im Erwerbsprozess zwischen verschiedenen Lernern: 1) Unterschiede in der kognitiven Entwicklung 2) äußere Faktoren sozialpsychologischer und affektiver Art</a:t>
            </a:r>
          </a:p>
        </p:txBody>
      </p:sp>
      <p:sp>
        <p:nvSpPr>
          <p:cNvPr id="11" name="Έλλειψη 10"/>
          <p:cNvSpPr/>
          <p:nvPr/>
        </p:nvSpPr>
        <p:spPr>
          <a:xfrm>
            <a:off x="7892145" y="608890"/>
            <a:ext cx="3468944" cy="208787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psycholinguistischen Mechanismen ergänzen </a:t>
            </a:r>
            <a:r>
              <a:rPr lang="de-DE" dirty="0" smtClean="0">
                <a:solidFill>
                  <a:schemeClr val="tx1"/>
                </a:solidFill>
              </a:rPr>
              <a:t>sich und das Ergebnis </a:t>
            </a:r>
            <a:endParaRPr lang="de-DE" dirty="0">
              <a:solidFill>
                <a:schemeClr val="tx1"/>
              </a:solidFill>
            </a:endParaRPr>
          </a:p>
          <a:p>
            <a:pPr marL="268288" indent="0" algn="ctr">
              <a:buNone/>
            </a:pPr>
            <a:r>
              <a:rPr lang="de-DE" dirty="0" smtClean="0">
                <a:solidFill>
                  <a:schemeClr val="tx1"/>
                </a:solidFill>
              </a:rPr>
              <a:t>ist, dass Die </a:t>
            </a:r>
            <a:r>
              <a:rPr lang="de-DE" dirty="0">
                <a:solidFill>
                  <a:schemeClr val="tx1"/>
                </a:solidFill>
              </a:rPr>
              <a:t>Sprache </a:t>
            </a:r>
            <a:r>
              <a:rPr lang="de-DE" dirty="0" smtClean="0">
                <a:solidFill>
                  <a:schemeClr val="tx1"/>
                </a:solidFill>
              </a:rPr>
              <a:t>schneller angeeignet wird.</a:t>
            </a:r>
            <a:endParaRPr lang="de-DE" dirty="0">
              <a:solidFill>
                <a:schemeClr val="tx1"/>
              </a:solidFill>
            </a:endParaRPr>
          </a:p>
        </p:txBody>
      </p:sp>
      <p:cxnSp>
        <p:nvCxnSpPr>
          <p:cNvPr id="13" name="Ευθύγραμμο βέλος σύνδεσης 12"/>
          <p:cNvCxnSpPr>
            <a:stCxn id="4" idx="7"/>
          </p:cNvCxnSpPr>
          <p:nvPr/>
        </p:nvCxnSpPr>
        <p:spPr>
          <a:xfrm flipV="1">
            <a:off x="7372857" y="2429609"/>
            <a:ext cx="668424" cy="447133"/>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7" name="Ευθύγραμμο βέλος σύνδεσης 16"/>
          <p:cNvCxnSpPr>
            <a:stCxn id="4" idx="5"/>
          </p:cNvCxnSpPr>
          <p:nvPr/>
        </p:nvCxnSpPr>
        <p:spPr>
          <a:xfrm flipH="1">
            <a:off x="7194116" y="4366689"/>
            <a:ext cx="178741" cy="515138"/>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19" name="Έλλειψη 18"/>
          <p:cNvSpPr/>
          <p:nvPr/>
        </p:nvSpPr>
        <p:spPr>
          <a:xfrm>
            <a:off x="2287712" y="1184723"/>
            <a:ext cx="3100250" cy="140275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Affektive und sozialpsychologische Faktoren sind von großer Bedeutung</a:t>
            </a:r>
            <a:endParaRPr lang="el-GR" dirty="0">
              <a:solidFill>
                <a:schemeClr val="tx1"/>
              </a:solidFill>
            </a:endParaRPr>
          </a:p>
        </p:txBody>
      </p:sp>
      <p:cxnSp>
        <p:nvCxnSpPr>
          <p:cNvPr id="22" name="Ευθύγραμμο βέλος σύνδεσης 21"/>
          <p:cNvCxnSpPr>
            <a:stCxn id="4" idx="2"/>
          </p:cNvCxnSpPr>
          <p:nvPr/>
        </p:nvCxnSpPr>
        <p:spPr>
          <a:xfrm flipH="1">
            <a:off x="2864224" y="3621716"/>
            <a:ext cx="1788399" cy="38627"/>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400793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de-DE" sz="3200" dirty="0" smtClean="0"/>
              <a:t>Verbindung von Theorie und didaktischer Praxis: Ergänzungstheorie</a:t>
            </a:r>
            <a:endParaRPr lang="el-GR" sz="3200" dirty="0"/>
          </a:p>
        </p:txBody>
      </p:sp>
      <p:sp>
        <p:nvSpPr>
          <p:cNvPr id="3" name="Θέση περιεχομένου 2"/>
          <p:cNvSpPr>
            <a:spLocks noGrp="1"/>
          </p:cNvSpPr>
          <p:nvPr>
            <p:ph idx="1"/>
          </p:nvPr>
        </p:nvSpPr>
        <p:spPr/>
        <p:txBody>
          <a:bodyPr>
            <a:normAutofit fontScale="85000" lnSpcReduction="20000"/>
          </a:bodyPr>
          <a:lstStyle/>
          <a:p>
            <a:pPr marL="0" indent="0" algn="just">
              <a:buNone/>
            </a:pPr>
            <a:r>
              <a:rPr lang="de-DE" b="1" dirty="0" smtClean="0"/>
              <a:t>Konsequenzen für den Fremdsprachenunterricht</a:t>
            </a:r>
          </a:p>
          <a:p>
            <a:pPr algn="just">
              <a:buFontTx/>
              <a:buChar char="-"/>
            </a:pPr>
            <a:r>
              <a:rPr lang="de-DE" dirty="0" smtClean="0"/>
              <a:t>formalsprachliche Lernziele spielen eine große Rolle</a:t>
            </a:r>
          </a:p>
          <a:p>
            <a:pPr algn="just">
              <a:buFontTx/>
              <a:buChar char="-"/>
            </a:pPr>
            <a:r>
              <a:rPr lang="de-DE" dirty="0" smtClean="0"/>
              <a:t>Lehrer: verantwortlich für die Gestaltung des Lernprozesses</a:t>
            </a:r>
          </a:p>
          <a:p>
            <a:pPr algn="just">
              <a:buFontTx/>
              <a:buChar char="-"/>
            </a:pPr>
            <a:r>
              <a:rPr lang="de-DE" dirty="0" smtClean="0"/>
              <a:t>kognitive Lehrverfahren (z.B. formalsprachliche Übungsformen) sind wichtig </a:t>
            </a:r>
            <a:endParaRPr lang="de-DE" dirty="0"/>
          </a:p>
          <a:p>
            <a:pPr algn="just">
              <a:buFontTx/>
              <a:buChar char="-"/>
            </a:pPr>
            <a:r>
              <a:rPr lang="de-DE" dirty="0" smtClean="0"/>
              <a:t>Die unterschiedlichen Aspekte der Sprache sollen im Unterricht nicht gleich behandelt werden; „nicht alles in einer Sprache ist gleichmäßig oder überhaupt regelgeleitet“ (</a:t>
            </a:r>
            <a:r>
              <a:rPr lang="de-DE" dirty="0" err="1" smtClean="0"/>
              <a:t>Heyd</a:t>
            </a:r>
            <a:r>
              <a:rPr lang="de-DE" dirty="0" smtClean="0"/>
              <a:t> 1990, 23)</a:t>
            </a:r>
          </a:p>
          <a:p>
            <a:pPr algn="just"/>
            <a:r>
              <a:rPr lang="de-DE" dirty="0" smtClean="0"/>
              <a:t>Mit der Ergänzungstheorie lassen sich „kommunikativ und formalsprachlich orientierte methodische Verfahren im Fremdsprachenunterricht rechtfertigen und miteinander verbinden“ (ebd.)</a:t>
            </a:r>
          </a:p>
          <a:p>
            <a:pPr algn="just"/>
            <a:r>
              <a:rPr lang="de-DE" dirty="0" smtClean="0"/>
              <a:t>Affektive und sozialpsychologische Faktoren sind von großer Bedeutung</a:t>
            </a:r>
            <a:endParaRPr lang="de-DE" dirty="0"/>
          </a:p>
          <a:p>
            <a:pPr marL="0" indent="0" algn="r">
              <a:buNone/>
            </a:pPr>
            <a:r>
              <a:rPr lang="de-DE" sz="2100" dirty="0" smtClean="0"/>
              <a:t>(Vgl. </a:t>
            </a:r>
            <a:r>
              <a:rPr lang="de-DE" sz="2100" dirty="0" err="1" smtClean="0"/>
              <a:t>Heyd</a:t>
            </a:r>
            <a:r>
              <a:rPr lang="de-DE" sz="2100" dirty="0" smtClean="0"/>
              <a:t> 1990, 23)</a:t>
            </a:r>
            <a:endParaRPr lang="el-GR" sz="2100" dirty="0"/>
          </a:p>
        </p:txBody>
      </p:sp>
    </p:spTree>
    <p:extLst>
      <p:ext uri="{BB962C8B-B14F-4D97-AF65-F5344CB8AC3E}">
        <p14:creationId xmlns:p14="http://schemas.microsoft.com/office/powerpoint/2010/main" val="3670237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76169"/>
          </a:xfrm>
        </p:spPr>
        <p:txBody>
          <a:bodyPr>
            <a:normAutofit fontScale="90000"/>
          </a:bodyPr>
          <a:lstStyle/>
          <a:p>
            <a:r>
              <a:rPr lang="de-DE" dirty="0" smtClean="0"/>
              <a:t>Ergänzungstheorie: Ein didaktischer Vorschlag</a:t>
            </a:r>
            <a:endParaRPr lang="el-GR"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152085625"/>
              </p:ext>
            </p:extLst>
          </p:nvPr>
        </p:nvGraphicFramePr>
        <p:xfrm>
          <a:off x="537882" y="1399148"/>
          <a:ext cx="11362765" cy="4480560"/>
        </p:xfrm>
        <a:graphic>
          <a:graphicData uri="http://schemas.openxmlformats.org/drawingml/2006/table">
            <a:tbl>
              <a:tblPr firstRow="1" bandRow="1">
                <a:tableStyleId>{5C22544A-7EE6-4342-B048-85BDC9FD1C3A}</a:tableStyleId>
              </a:tblPr>
              <a:tblGrid>
                <a:gridCol w="2245659"/>
                <a:gridCol w="4541092"/>
                <a:gridCol w="1895314"/>
                <a:gridCol w="1663052"/>
                <a:gridCol w="1017648"/>
              </a:tblGrid>
              <a:tr h="370840">
                <a:tc>
                  <a:txBody>
                    <a:bodyPr/>
                    <a:lstStyle/>
                    <a:p>
                      <a:r>
                        <a:rPr lang="de-DE" dirty="0" smtClean="0">
                          <a:solidFill>
                            <a:schemeClr val="tx1"/>
                          </a:solidFill>
                        </a:rPr>
                        <a:t>Unterrichtsschritte und Ziele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Unterrichtsgeschehen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Sozialformen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Medien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Zeit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1. Vorentlastung</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Lerner diskutieren in der Klasse über ihre Erfahrungen zum Thema „Schule“. Ein </a:t>
                      </a:r>
                      <a:r>
                        <a:rPr lang="de-DE" dirty="0" err="1" smtClean="0">
                          <a:solidFill>
                            <a:schemeClr val="tx1"/>
                          </a:solidFill>
                        </a:rPr>
                        <a:t>Assoziogramm</a:t>
                      </a:r>
                      <a:r>
                        <a:rPr lang="de-DE" baseline="0" dirty="0" smtClean="0">
                          <a:solidFill>
                            <a:schemeClr val="tx1"/>
                          </a:solidFill>
                        </a:rPr>
                        <a:t> wird erstellt. Die </a:t>
                      </a:r>
                      <a:r>
                        <a:rPr lang="de-DE" b="1" baseline="0" dirty="0" smtClean="0">
                          <a:solidFill>
                            <a:schemeClr val="tx1"/>
                          </a:solidFill>
                        </a:rPr>
                        <a:t>Motivation</a:t>
                      </a:r>
                      <a:r>
                        <a:rPr lang="de-DE" baseline="0" dirty="0" smtClean="0">
                          <a:solidFill>
                            <a:schemeClr val="tx1"/>
                          </a:solidFill>
                        </a:rPr>
                        <a:t> der Lernenden wird gefördert und eine </a:t>
                      </a:r>
                      <a:r>
                        <a:rPr lang="de-DE" b="1" baseline="0" dirty="0" smtClean="0">
                          <a:solidFill>
                            <a:schemeClr val="tx1"/>
                          </a:solidFill>
                        </a:rPr>
                        <a:t>angenehme Atmosphäre </a:t>
                      </a:r>
                      <a:r>
                        <a:rPr lang="de-DE" baseline="0" dirty="0" smtClean="0">
                          <a:solidFill>
                            <a:schemeClr val="tx1"/>
                          </a:solidFill>
                        </a:rPr>
                        <a:t>wird geschaffen.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Frontalunterricht/Plenum</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Schülerstimme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5 Min.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2. Lesen</a:t>
                      </a:r>
                      <a:r>
                        <a:rPr lang="de-DE" baseline="0" dirty="0" smtClean="0">
                          <a:solidFill>
                            <a:schemeClr val="tx1"/>
                          </a:solidFill>
                        </a:rPr>
                        <a:t> einer E-Mail</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Lerner lesen eine E-Mail</a:t>
                      </a:r>
                      <a:r>
                        <a:rPr lang="de-DE" baseline="0" dirty="0" smtClean="0">
                          <a:solidFill>
                            <a:schemeClr val="tx1"/>
                          </a:solidFill>
                        </a:rPr>
                        <a:t> (</a:t>
                      </a:r>
                      <a:r>
                        <a:rPr lang="de-DE" b="1" baseline="0" dirty="0" smtClean="0">
                          <a:solidFill>
                            <a:schemeClr val="tx1"/>
                          </a:solidFill>
                        </a:rPr>
                        <a:t>Kommunikative Situation</a:t>
                      </a:r>
                      <a:r>
                        <a:rPr lang="de-DE" baseline="0" dirty="0" smtClean="0">
                          <a:solidFill>
                            <a:schemeClr val="tx1"/>
                          </a:solidFill>
                        </a:rPr>
                        <a:t>: Ihr Freund Peter schreibt Ihnen folgende E-Mail), in dem über das Thema „Schule“ erzählt wird.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Einzelarbeit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Text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5 Min.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3. Überprüfung des Leseverständnisses</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lösen Richtig-Falsch</a:t>
                      </a:r>
                      <a:r>
                        <a:rPr lang="de-DE" baseline="0" dirty="0" smtClean="0">
                          <a:solidFill>
                            <a:schemeClr val="tx1"/>
                          </a:solidFill>
                        </a:rPr>
                        <a:t>-Aufgaben zum Überprüfen des Verständnisses. Die Antworten werden in der Klasse diskutiert.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Einzelarbeit</a:t>
                      </a:r>
                    </a:p>
                    <a:p>
                      <a:endParaRPr lang="de-DE" dirty="0" smtClean="0">
                        <a:solidFill>
                          <a:schemeClr val="tx1"/>
                        </a:solidFill>
                      </a:endParaRPr>
                    </a:p>
                    <a:p>
                      <a:r>
                        <a:rPr lang="de-DE" dirty="0" smtClean="0">
                          <a:solidFill>
                            <a:schemeClr val="tx1"/>
                          </a:solidFill>
                        </a:rPr>
                        <a:t>Plenum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Text</a:t>
                      </a:r>
                    </a:p>
                    <a:p>
                      <a:r>
                        <a:rPr lang="de-DE" dirty="0" smtClean="0">
                          <a:solidFill>
                            <a:schemeClr val="tx1"/>
                          </a:solidFill>
                        </a:rPr>
                        <a:t>Aufgabe</a:t>
                      </a:r>
                    </a:p>
                    <a:p>
                      <a:r>
                        <a:rPr lang="de-DE" dirty="0" smtClean="0">
                          <a:solidFill>
                            <a:schemeClr val="tx1"/>
                          </a:solidFill>
                        </a:rPr>
                        <a:t>Schülerstimme</a:t>
                      </a:r>
                    </a:p>
                    <a:p>
                      <a:r>
                        <a:rPr lang="de-DE" dirty="0" smtClean="0">
                          <a:solidFill>
                            <a:schemeClr val="tx1"/>
                          </a:solidFill>
                        </a:rPr>
                        <a:t>Lehrerstimme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a:t>
                      </a:r>
                      <a:r>
                        <a:rPr lang="de-DE" baseline="0" dirty="0" smtClean="0">
                          <a:solidFill>
                            <a:schemeClr val="tx1"/>
                          </a:solidFill>
                        </a:rPr>
                        <a:t> </a:t>
                      </a:r>
                      <a:r>
                        <a:rPr lang="de-DE" dirty="0" smtClean="0">
                          <a:solidFill>
                            <a:schemeClr val="tx1"/>
                          </a:solidFill>
                        </a:rPr>
                        <a:t>Min.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842229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96331107"/>
              </p:ext>
            </p:extLst>
          </p:nvPr>
        </p:nvGraphicFramePr>
        <p:xfrm>
          <a:off x="1080247" y="938904"/>
          <a:ext cx="10515600" cy="5029200"/>
        </p:xfrm>
        <a:graphic>
          <a:graphicData uri="http://schemas.openxmlformats.org/drawingml/2006/table">
            <a:tbl>
              <a:tblPr firstRow="1" bandRow="1">
                <a:tableStyleId>{5C22544A-7EE6-4342-B048-85BDC9FD1C3A}</a:tableStyleId>
              </a:tblPr>
              <a:tblGrid>
                <a:gridCol w="2483224"/>
                <a:gridCol w="3052482"/>
                <a:gridCol w="1828800"/>
                <a:gridCol w="1613647"/>
                <a:gridCol w="1537447"/>
              </a:tblGrid>
              <a:tr h="370840">
                <a:tc>
                  <a:txBody>
                    <a:bodyPr/>
                    <a:lstStyle/>
                    <a:p>
                      <a:r>
                        <a:rPr lang="de-DE" dirty="0" smtClean="0">
                          <a:solidFill>
                            <a:schemeClr val="tx1"/>
                          </a:solidFill>
                        </a:rPr>
                        <a:t>Unterrichtsschritte und Ziele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Unterrichtsgeschehen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Sozialformen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Medien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Zeit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4. </a:t>
                      </a:r>
                      <a:r>
                        <a:rPr lang="de-DE" b="1" dirty="0" smtClean="0">
                          <a:solidFill>
                            <a:schemeClr val="tx1"/>
                          </a:solidFill>
                        </a:rPr>
                        <a:t>Grammatik</a:t>
                      </a:r>
                      <a:r>
                        <a:rPr lang="de-DE" dirty="0" smtClean="0">
                          <a:solidFill>
                            <a:schemeClr val="tx1"/>
                          </a:solidFill>
                        </a:rPr>
                        <a:t>:</a:t>
                      </a:r>
                      <a:r>
                        <a:rPr lang="de-DE" baseline="0" dirty="0" smtClean="0">
                          <a:solidFill>
                            <a:schemeClr val="tx1"/>
                          </a:solidFill>
                        </a:rPr>
                        <a:t> Pluralbildung</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Die Lernenden suchen im Text Wörter (Schulsachen)</a:t>
                      </a:r>
                      <a:r>
                        <a:rPr lang="de-DE" baseline="0" dirty="0" smtClean="0">
                          <a:solidFill>
                            <a:schemeClr val="tx1"/>
                          </a:solidFill>
                        </a:rPr>
                        <a:t>, die im Plural stehen und unterstreichen sie. Sie ordnen dann diese Wörter in Kategorien der Pluralbildung</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Partnerarbeit</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Text</a:t>
                      </a:r>
                    </a:p>
                    <a:p>
                      <a:r>
                        <a:rPr lang="de-DE" dirty="0" smtClean="0">
                          <a:solidFill>
                            <a:schemeClr val="tx1"/>
                          </a:solidFill>
                        </a:rPr>
                        <a:t>Schülerstimme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5. </a:t>
                      </a:r>
                      <a:r>
                        <a:rPr lang="de-DE" b="1" dirty="0" smtClean="0">
                          <a:solidFill>
                            <a:schemeClr val="tx1"/>
                          </a:solidFill>
                        </a:rPr>
                        <a:t>Grammatik</a:t>
                      </a:r>
                      <a:r>
                        <a:rPr lang="de-DE" dirty="0" smtClean="0">
                          <a:solidFill>
                            <a:schemeClr val="tx1"/>
                          </a:solidFill>
                        </a:rPr>
                        <a:t>: Anwendung des Plurals</a:t>
                      </a:r>
                      <a:r>
                        <a:rPr lang="de-DE" baseline="0" dirty="0" smtClean="0">
                          <a:solidFill>
                            <a:schemeClr val="tx1"/>
                          </a:solidFill>
                        </a:rPr>
                        <a:t> (</a:t>
                      </a:r>
                      <a:r>
                        <a:rPr lang="de-DE" dirty="0" smtClean="0">
                          <a:solidFill>
                            <a:schemeClr val="tx1"/>
                          </a:solidFill>
                        </a:rPr>
                        <a:t>Sätze</a:t>
                      </a:r>
                      <a:r>
                        <a:rPr lang="de-DE" baseline="0" dirty="0" smtClean="0">
                          <a:solidFill>
                            <a:schemeClr val="tx1"/>
                          </a:solidFill>
                        </a:rPr>
                        <a:t> bilden)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arbeiten in Gruppen und bilden Sätze, wobei sie</a:t>
                      </a:r>
                      <a:r>
                        <a:rPr lang="de-DE" baseline="0" dirty="0" smtClean="0">
                          <a:solidFill>
                            <a:schemeClr val="tx1"/>
                          </a:solidFill>
                        </a:rPr>
                        <a:t> die Pluralformen der vorigen Aufgabe anwenden.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Gruppenarbeit</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Übung</a:t>
                      </a:r>
                    </a:p>
                    <a:p>
                      <a:r>
                        <a:rPr lang="de-DE" dirty="0" smtClean="0">
                          <a:solidFill>
                            <a:schemeClr val="tx1"/>
                          </a:solidFill>
                        </a:rPr>
                        <a:t>Schülerstimme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5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352326">
                <a:tc>
                  <a:txBody>
                    <a:bodyPr/>
                    <a:lstStyle/>
                    <a:p>
                      <a:r>
                        <a:rPr lang="de-DE" dirty="0" smtClean="0">
                          <a:solidFill>
                            <a:schemeClr val="tx1"/>
                          </a:solidFill>
                        </a:rPr>
                        <a:t>6. Schreiben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antworten auf die E-Mail</a:t>
                      </a:r>
                      <a:r>
                        <a:rPr lang="de-DE" baseline="0" dirty="0" smtClean="0">
                          <a:solidFill>
                            <a:schemeClr val="tx1"/>
                          </a:solidFill>
                        </a:rPr>
                        <a:t> und schreiben über ihre Schulfächer und ihre Schulsachen (</a:t>
                      </a:r>
                      <a:r>
                        <a:rPr lang="de-DE" b="1" baseline="0" dirty="0" smtClean="0">
                          <a:solidFill>
                            <a:schemeClr val="tx1"/>
                          </a:solidFill>
                        </a:rPr>
                        <a:t>kommunikative Situation</a:t>
                      </a:r>
                      <a:r>
                        <a:rPr lang="de-DE" baseline="0" dirty="0" smtClean="0">
                          <a:solidFill>
                            <a:schemeClr val="tx1"/>
                          </a:solidFill>
                        </a:rPr>
                        <a: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Einzelarbeit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Text</a:t>
                      </a:r>
                    </a:p>
                    <a:p>
                      <a:r>
                        <a:rPr lang="de-DE" dirty="0" smtClean="0">
                          <a:solidFill>
                            <a:schemeClr val="tx1"/>
                          </a:solidFill>
                        </a:rPr>
                        <a:t>Papier</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609625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79581"/>
          </a:xfrm>
        </p:spPr>
        <p:txBody>
          <a:bodyPr/>
          <a:lstStyle/>
          <a:p>
            <a:pPr algn="ctr"/>
            <a:r>
              <a:rPr lang="de-DE" smtClean="0"/>
              <a:t>Konstruktivismus</a:t>
            </a:r>
            <a:endParaRPr lang="el-GR" dirty="0"/>
          </a:p>
        </p:txBody>
      </p:sp>
      <p:sp>
        <p:nvSpPr>
          <p:cNvPr id="3" name="Θέση περιεχομένου 2"/>
          <p:cNvSpPr>
            <a:spLocks noGrp="1"/>
          </p:cNvSpPr>
          <p:nvPr>
            <p:ph idx="1"/>
          </p:nvPr>
        </p:nvSpPr>
        <p:spPr>
          <a:xfrm>
            <a:off x="838200" y="1344706"/>
            <a:ext cx="10515600" cy="4832257"/>
          </a:xfrm>
        </p:spPr>
        <p:txBody>
          <a:bodyPr/>
          <a:lstStyle/>
          <a:p>
            <a:endParaRPr lang="el-GR" dirty="0"/>
          </a:p>
        </p:txBody>
      </p:sp>
    </p:spTree>
    <p:extLst>
      <p:ext uri="{BB962C8B-B14F-4D97-AF65-F5344CB8AC3E}">
        <p14:creationId xmlns:p14="http://schemas.microsoft.com/office/powerpoint/2010/main" val="34129265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1493" y="149105"/>
            <a:ext cx="10515600" cy="679614"/>
          </a:xfrm>
        </p:spPr>
        <p:txBody>
          <a:bodyPr>
            <a:normAutofit/>
          </a:bodyPr>
          <a:lstStyle/>
          <a:p>
            <a:r>
              <a:rPr lang="de-DE" sz="3200" dirty="0" smtClean="0"/>
              <a:t>Konstruktivismus</a:t>
            </a:r>
            <a:endParaRPr lang="el-GR" sz="3200"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858893" y="1322295"/>
            <a:ext cx="2743200" cy="2001693"/>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rPr>
              <a:t>Annahmen des Konstruktivismus und der konstruktivistischen Didaktik</a:t>
            </a:r>
            <a:endParaRPr lang="el-GR" sz="1600" b="1" dirty="0">
              <a:solidFill>
                <a:schemeClr val="tx1"/>
              </a:solidFill>
            </a:endParaRPr>
          </a:p>
        </p:txBody>
      </p:sp>
      <p:sp>
        <p:nvSpPr>
          <p:cNvPr id="5" name="Έλλειψη 4"/>
          <p:cNvSpPr/>
          <p:nvPr/>
        </p:nvSpPr>
        <p:spPr>
          <a:xfrm>
            <a:off x="8821270" y="3373258"/>
            <a:ext cx="3283211" cy="248501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Annahmen der konstruktivistischen Didaktik:</a:t>
            </a:r>
          </a:p>
          <a:p>
            <a:pPr algn="ctr"/>
            <a:r>
              <a:rPr lang="de-DE" dirty="0" smtClean="0">
                <a:solidFill>
                  <a:schemeClr val="tx1"/>
                </a:solidFill>
              </a:rPr>
              <a:t>Beziehungsdidaktik, Praxisorientierung, Interdisziplinarität </a:t>
            </a:r>
            <a:endParaRPr lang="de-DE" dirty="0">
              <a:solidFill>
                <a:schemeClr val="tx1"/>
              </a:solidFill>
            </a:endParaRPr>
          </a:p>
        </p:txBody>
      </p:sp>
      <p:sp>
        <p:nvSpPr>
          <p:cNvPr id="15" name="Έλλειψη 14"/>
          <p:cNvSpPr/>
          <p:nvPr/>
        </p:nvSpPr>
        <p:spPr>
          <a:xfrm>
            <a:off x="81023" y="2631613"/>
            <a:ext cx="3242260" cy="126306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Rolle </a:t>
            </a:r>
            <a:r>
              <a:rPr lang="de-DE" dirty="0">
                <a:solidFill>
                  <a:schemeClr val="tx1"/>
                </a:solidFill>
              </a:rPr>
              <a:t>des </a:t>
            </a:r>
            <a:r>
              <a:rPr lang="de-DE" dirty="0" smtClean="0">
                <a:solidFill>
                  <a:schemeClr val="tx1"/>
                </a:solidFill>
              </a:rPr>
              <a:t>Lehrers: Moderator</a:t>
            </a:r>
            <a:endParaRPr lang="el-GR" dirty="0">
              <a:solidFill>
                <a:schemeClr val="tx1"/>
              </a:solidFill>
            </a:endParaRPr>
          </a:p>
        </p:txBody>
      </p:sp>
      <p:sp>
        <p:nvSpPr>
          <p:cNvPr id="9" name="Έλλειψη 8"/>
          <p:cNvSpPr/>
          <p:nvPr/>
        </p:nvSpPr>
        <p:spPr>
          <a:xfrm>
            <a:off x="81023" y="979584"/>
            <a:ext cx="3815673" cy="136613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dirty="0">
                <a:solidFill>
                  <a:schemeClr val="tx1"/>
                </a:solidFill>
              </a:rPr>
              <a:t>Erwerb von </a:t>
            </a:r>
            <a:r>
              <a:rPr lang="de-DE" dirty="0" smtClean="0">
                <a:solidFill>
                  <a:schemeClr val="tx1"/>
                </a:solidFill>
              </a:rPr>
              <a:t>Wissen: </a:t>
            </a:r>
            <a:r>
              <a:rPr lang="de-DE" dirty="0">
                <a:solidFill>
                  <a:schemeClr val="tx1"/>
                </a:solidFill>
              </a:rPr>
              <a:t>ein individueller </a:t>
            </a:r>
            <a:r>
              <a:rPr lang="de-DE" dirty="0" smtClean="0">
                <a:solidFill>
                  <a:schemeClr val="tx1"/>
                </a:solidFill>
              </a:rPr>
              <a:t>Lernprozess</a:t>
            </a:r>
            <a:endParaRPr lang="de-DE" dirty="0">
              <a:solidFill>
                <a:schemeClr val="tx1"/>
              </a:solidFill>
            </a:endParaRPr>
          </a:p>
        </p:txBody>
      </p:sp>
      <p:cxnSp>
        <p:nvCxnSpPr>
          <p:cNvPr id="11" name="Ευθύγραμμο βέλος σύνδεσης 10"/>
          <p:cNvCxnSpPr/>
          <p:nvPr/>
        </p:nvCxnSpPr>
        <p:spPr>
          <a:xfrm>
            <a:off x="7476565" y="2839297"/>
            <a:ext cx="1223880" cy="69088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4" name="Ευθύγραμμο βέλος σύνδεσης 13"/>
          <p:cNvCxnSpPr/>
          <p:nvPr/>
        </p:nvCxnSpPr>
        <p:spPr>
          <a:xfrm flipH="1" flipV="1">
            <a:off x="4012894" y="1944139"/>
            <a:ext cx="932827" cy="255015"/>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8" name="Ευθύγραμμο βέλος σύνδεσης 17"/>
          <p:cNvCxnSpPr/>
          <p:nvPr/>
        </p:nvCxnSpPr>
        <p:spPr>
          <a:xfrm flipH="1">
            <a:off x="3506484" y="2839297"/>
            <a:ext cx="1563126" cy="296743"/>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13" name="Έλλειψη 12"/>
          <p:cNvSpPr/>
          <p:nvPr/>
        </p:nvSpPr>
        <p:spPr>
          <a:xfrm>
            <a:off x="8552329" y="136981"/>
            <a:ext cx="3073362" cy="118531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Rollen der Lerner und Lehrer: Beobachter, Teilnehmer, Akteure</a:t>
            </a:r>
            <a:endParaRPr lang="el-GR" dirty="0">
              <a:solidFill>
                <a:schemeClr val="tx1"/>
              </a:solidFill>
            </a:endParaRPr>
          </a:p>
        </p:txBody>
      </p:sp>
      <p:cxnSp>
        <p:nvCxnSpPr>
          <p:cNvPr id="19" name="Ευθύγραμμο βέλος σύνδεσης 18"/>
          <p:cNvCxnSpPr/>
          <p:nvPr/>
        </p:nvCxnSpPr>
        <p:spPr>
          <a:xfrm flipV="1">
            <a:off x="7289486" y="1072619"/>
            <a:ext cx="1154085" cy="577448"/>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20" name="Έλλειψη 19"/>
          <p:cNvSpPr/>
          <p:nvPr/>
        </p:nvSpPr>
        <p:spPr>
          <a:xfrm>
            <a:off x="3439480" y="3964131"/>
            <a:ext cx="5112849" cy="278679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e-DE" dirty="0">
                <a:solidFill>
                  <a:schemeClr val="tx1"/>
                </a:solidFill>
              </a:rPr>
              <a:t>Einige wichtige konstruktivistische </a:t>
            </a:r>
            <a:r>
              <a:rPr lang="de-DE" dirty="0" smtClean="0">
                <a:solidFill>
                  <a:schemeClr val="tx1"/>
                </a:solidFill>
              </a:rPr>
              <a:t>Ansätze: radikaler Konstruktivismus, </a:t>
            </a:r>
            <a:endParaRPr lang="el-GR" dirty="0" smtClean="0">
              <a:solidFill>
                <a:schemeClr val="tx1"/>
              </a:solidFill>
            </a:endParaRPr>
          </a:p>
          <a:p>
            <a:pPr algn="ctr">
              <a:lnSpc>
                <a:spcPct val="150000"/>
              </a:lnSpc>
            </a:pPr>
            <a:r>
              <a:rPr lang="de-DE" dirty="0" smtClean="0">
                <a:solidFill>
                  <a:schemeClr val="tx1"/>
                </a:solidFill>
              </a:rPr>
              <a:t>die sozial-kulturtheoretisch begründeten </a:t>
            </a:r>
            <a:r>
              <a:rPr lang="de-DE" dirty="0">
                <a:solidFill>
                  <a:schemeClr val="tx1"/>
                </a:solidFill>
              </a:rPr>
              <a:t>Konstruktivismen und </a:t>
            </a:r>
            <a:endParaRPr lang="el-GR" dirty="0">
              <a:solidFill>
                <a:schemeClr val="tx1"/>
              </a:solidFill>
            </a:endParaRPr>
          </a:p>
          <a:p>
            <a:pPr algn="ctr">
              <a:lnSpc>
                <a:spcPct val="150000"/>
              </a:lnSpc>
            </a:pPr>
            <a:r>
              <a:rPr lang="de-DE" dirty="0">
                <a:solidFill>
                  <a:schemeClr val="tx1"/>
                </a:solidFill>
              </a:rPr>
              <a:t>die konstruktiv-subjektive Psychologie. </a:t>
            </a:r>
            <a:endParaRPr lang="el-GR" dirty="0">
              <a:solidFill>
                <a:schemeClr val="tx1"/>
              </a:solidFill>
            </a:endParaRPr>
          </a:p>
        </p:txBody>
      </p:sp>
      <p:cxnSp>
        <p:nvCxnSpPr>
          <p:cNvPr id="30" name="Ευθύγραμμο βέλος σύνδεσης 29"/>
          <p:cNvCxnSpPr>
            <a:stCxn id="4" idx="4"/>
          </p:cNvCxnSpPr>
          <p:nvPr/>
        </p:nvCxnSpPr>
        <p:spPr>
          <a:xfrm flipH="1">
            <a:off x="5809129" y="3323988"/>
            <a:ext cx="421364" cy="531349"/>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17" name="Έλλειψη 16"/>
          <p:cNvSpPr/>
          <p:nvPr/>
        </p:nvSpPr>
        <p:spPr>
          <a:xfrm>
            <a:off x="8564290" y="1650067"/>
            <a:ext cx="3242260" cy="126306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Konstruktives, </a:t>
            </a:r>
            <a:r>
              <a:rPr lang="de-DE" dirty="0" err="1">
                <a:solidFill>
                  <a:schemeClr val="tx1"/>
                </a:solidFill>
              </a:rPr>
              <a:t>r</a:t>
            </a:r>
            <a:r>
              <a:rPr lang="de-DE" dirty="0" err="1" smtClean="0">
                <a:solidFill>
                  <a:schemeClr val="tx1"/>
                </a:solidFill>
              </a:rPr>
              <a:t>ekonstruktives</a:t>
            </a:r>
            <a:r>
              <a:rPr lang="de-DE" dirty="0" smtClean="0">
                <a:solidFill>
                  <a:schemeClr val="tx1"/>
                </a:solidFill>
              </a:rPr>
              <a:t> und dekonstruktives Lernen</a:t>
            </a:r>
            <a:endParaRPr lang="el-GR" dirty="0">
              <a:solidFill>
                <a:schemeClr val="tx1"/>
              </a:solidFill>
            </a:endParaRPr>
          </a:p>
        </p:txBody>
      </p:sp>
      <p:cxnSp>
        <p:nvCxnSpPr>
          <p:cNvPr id="7" name="Ευθύγραμμο βέλος σύνδεσης 6"/>
          <p:cNvCxnSpPr>
            <a:stCxn id="4" idx="6"/>
          </p:cNvCxnSpPr>
          <p:nvPr/>
        </p:nvCxnSpPr>
        <p:spPr>
          <a:xfrm flipV="1">
            <a:off x="7602093" y="2281599"/>
            <a:ext cx="841478" cy="41543"/>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21" name="Έλλειψη 20"/>
          <p:cNvSpPr/>
          <p:nvPr/>
        </p:nvSpPr>
        <p:spPr>
          <a:xfrm>
            <a:off x="62750" y="4180570"/>
            <a:ext cx="3242260" cy="2058865"/>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Kreatives Lernen, Soziales Lernen, Situiertes Lernen,</a:t>
            </a:r>
          </a:p>
          <a:p>
            <a:pPr algn="ctr"/>
            <a:r>
              <a:rPr lang="de-DE" dirty="0" smtClean="0">
                <a:solidFill>
                  <a:schemeClr val="tx1"/>
                </a:solidFill>
              </a:rPr>
              <a:t>Emotionales Lernen und individuelles Lernen</a:t>
            </a:r>
            <a:endParaRPr lang="el-GR" dirty="0">
              <a:solidFill>
                <a:schemeClr val="tx1"/>
              </a:solidFill>
            </a:endParaRPr>
          </a:p>
        </p:txBody>
      </p:sp>
      <p:cxnSp>
        <p:nvCxnSpPr>
          <p:cNvPr id="12" name="Ευθύγραμμο βέλος σύνδεσης 11"/>
          <p:cNvCxnSpPr>
            <a:stCxn id="4" idx="3"/>
          </p:cNvCxnSpPr>
          <p:nvPr/>
        </p:nvCxnSpPr>
        <p:spPr>
          <a:xfrm flipH="1">
            <a:off x="3039035" y="3030847"/>
            <a:ext cx="2221590" cy="1312553"/>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047738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de-DE" sz="3200" dirty="0" smtClean="0"/>
              <a:t>Verbindung von Theorie und didaktischer Praxis: Identitätshypothese (nativistisch und kognitivistisch geprägt)</a:t>
            </a:r>
            <a:endParaRPr lang="el-GR" sz="3200" dirty="0"/>
          </a:p>
        </p:txBody>
      </p:sp>
      <p:sp>
        <p:nvSpPr>
          <p:cNvPr id="3" name="Θέση περιεχομένου 2"/>
          <p:cNvSpPr>
            <a:spLocks noGrp="1"/>
          </p:cNvSpPr>
          <p:nvPr>
            <p:ph idx="1"/>
          </p:nvPr>
        </p:nvSpPr>
        <p:spPr>
          <a:xfrm>
            <a:off x="838200" y="1573306"/>
            <a:ext cx="10515600" cy="4603657"/>
          </a:xfrm>
        </p:spPr>
        <p:txBody>
          <a:bodyPr>
            <a:normAutofit fontScale="92500" lnSpcReduction="20000"/>
          </a:bodyPr>
          <a:lstStyle/>
          <a:p>
            <a:pPr marL="0" indent="0">
              <a:buNone/>
            </a:pPr>
            <a:r>
              <a:rPr lang="de-DE" sz="2000" dirty="0" smtClean="0"/>
              <a:t>L1- und L2- Erwerb werden von den gleichen Mechanismen gesteuert</a:t>
            </a:r>
          </a:p>
          <a:p>
            <a:pPr marL="0" indent="0">
              <a:buNone/>
            </a:pPr>
            <a:r>
              <a:rPr lang="de-DE" sz="2000" dirty="0"/>
              <a:t>Es ist sekundär, welche Sprachen erworben werden und welche Sprachen der Lerner bereits erworben </a:t>
            </a:r>
            <a:r>
              <a:rPr lang="de-DE" sz="2000" dirty="0" smtClean="0"/>
              <a:t>hat</a:t>
            </a:r>
          </a:p>
          <a:p>
            <a:pPr marL="0" indent="0" algn="just">
              <a:buNone/>
            </a:pPr>
            <a:r>
              <a:rPr lang="de-DE" sz="2000" dirty="0"/>
              <a:t>Der Lerner aktiviert angeborene mentale Prozesse, die bewirken, dass die zweitsprachlichen Elemente und Regeln in gleicher Abfolge (Erwerbssequenzen) wie beim kindlichen Erstsprachenerwerb erworben werden</a:t>
            </a:r>
            <a:r>
              <a:rPr lang="de-DE" sz="2000" dirty="0" smtClean="0"/>
              <a:t>.</a:t>
            </a:r>
          </a:p>
          <a:p>
            <a:pPr marL="0" indent="0" algn="just">
              <a:buNone/>
            </a:pPr>
            <a:r>
              <a:rPr lang="de-DE" sz="2000" dirty="0" smtClean="0"/>
              <a:t>Die Abfolge der Erwerbssequenzen kann nicht verändert werden</a:t>
            </a:r>
          </a:p>
          <a:p>
            <a:pPr marL="0" indent="0" algn="just">
              <a:buNone/>
            </a:pPr>
            <a:endParaRPr lang="de-DE" sz="2000" dirty="0"/>
          </a:p>
          <a:p>
            <a:pPr marL="0" indent="0">
              <a:buNone/>
            </a:pPr>
            <a:r>
              <a:rPr lang="de-DE" sz="2000" b="1" dirty="0" smtClean="0"/>
              <a:t>Konsequenzen für den Fremdsprachenunterricht</a:t>
            </a:r>
          </a:p>
          <a:p>
            <a:pPr marL="0" indent="0">
              <a:buNone/>
            </a:pPr>
            <a:r>
              <a:rPr lang="de-DE" sz="2000" dirty="0" smtClean="0"/>
              <a:t>Der Unterricht kann den natürlichen Erwerbssequenzen nicht entgegenhalten</a:t>
            </a:r>
            <a:endParaRPr lang="de-DE" dirty="0" smtClean="0"/>
          </a:p>
          <a:p>
            <a:pPr marL="0" indent="0">
              <a:buNone/>
            </a:pPr>
            <a:r>
              <a:rPr lang="de-DE" sz="2000" dirty="0" smtClean="0"/>
              <a:t>Transfer von Strukturen der Erstsprache auf die Zweitsprache wird nicht berücksichtigt</a:t>
            </a:r>
          </a:p>
          <a:p>
            <a:pPr marL="0" indent="0">
              <a:buNone/>
            </a:pPr>
            <a:r>
              <a:rPr lang="de-DE" sz="2000" dirty="0" smtClean="0"/>
              <a:t>Fehler sind notwendige Entwicklungsstadien</a:t>
            </a:r>
          </a:p>
          <a:p>
            <a:pPr marL="0" indent="0">
              <a:buNone/>
            </a:pPr>
            <a:r>
              <a:rPr lang="de-DE" sz="2000" dirty="0" smtClean="0"/>
              <a:t>Der Lerner erschließt sich die grammatischen Regeln durch Übergeneralisierung oder Experimentieren selbst</a:t>
            </a:r>
          </a:p>
          <a:p>
            <a:pPr marL="0" indent="0">
              <a:buNone/>
            </a:pPr>
            <a:r>
              <a:rPr lang="de-DE" sz="2000" dirty="0" smtClean="0"/>
              <a:t>Spracherwerb ist ein aktiver, kreativer, kognitiver Prozess</a:t>
            </a:r>
          </a:p>
        </p:txBody>
      </p:sp>
    </p:spTree>
    <p:extLst>
      <p:ext uri="{BB962C8B-B14F-4D97-AF65-F5344CB8AC3E}">
        <p14:creationId xmlns:p14="http://schemas.microsoft.com/office/powerpoint/2010/main" val="845765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1094062192"/>
              </p:ext>
            </p:extLst>
          </p:nvPr>
        </p:nvGraphicFramePr>
        <p:xfrm>
          <a:off x="1900517" y="211978"/>
          <a:ext cx="8574742" cy="5857240"/>
        </p:xfrm>
        <a:graphic>
          <a:graphicData uri="http://schemas.openxmlformats.org/drawingml/2006/table">
            <a:tbl>
              <a:tblPr firstRow="1" bandRow="1">
                <a:tableStyleId>{5C22544A-7EE6-4342-B048-85BDC9FD1C3A}</a:tableStyleId>
              </a:tblPr>
              <a:tblGrid>
                <a:gridCol w="3300558"/>
                <a:gridCol w="5274184"/>
              </a:tblGrid>
              <a:tr h="370840">
                <a:tc gridSpan="2">
                  <a:txBody>
                    <a:bodyPr/>
                    <a:lstStyle/>
                    <a:p>
                      <a:pPr algn="just"/>
                      <a:r>
                        <a:rPr lang="de-DE" dirty="0" smtClean="0">
                          <a:solidFill>
                            <a:schemeClr val="tx1"/>
                          </a:solidFill>
                        </a:rPr>
                        <a:t>Konstruktivismus</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just"/>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algn="just"/>
                      <a:r>
                        <a:rPr lang="de-DE" dirty="0" smtClean="0">
                          <a:solidFill>
                            <a:schemeClr val="tx1"/>
                          </a:solidFill>
                        </a:rPr>
                        <a:t>Auffassung über das Lernen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85750" indent="-285750" algn="just">
                        <a:buFont typeface="Arial" panose="020B0604020202020204" pitchFamily="34" charset="0"/>
                        <a:buChar char="•"/>
                      </a:pPr>
                      <a:r>
                        <a:rPr lang="de-DE" sz="1800" b="0" i="0" u="none" strike="noStrike" kern="1200" baseline="0" dirty="0" smtClean="0">
                          <a:solidFill>
                            <a:schemeClr val="tx1"/>
                          </a:solidFill>
                          <a:latin typeface="+mn-lt"/>
                          <a:ea typeface="+mn-ea"/>
                          <a:cs typeface="+mn-cs"/>
                        </a:rPr>
                        <a:t>Lernen wird als individueller Konstruktionsprozess aufgefasst</a:t>
                      </a:r>
                    </a:p>
                    <a:p>
                      <a:pPr marL="285750" indent="-285750" algn="just">
                        <a:buFont typeface="Arial" panose="020B0604020202020204" pitchFamily="34" charset="0"/>
                        <a:buChar char="•"/>
                      </a:pPr>
                      <a:r>
                        <a:rPr lang="de-DE" sz="1800" b="0" i="0" u="none" strike="noStrike" kern="1200" baseline="0" dirty="0" smtClean="0">
                          <a:solidFill>
                            <a:schemeClr val="tx1"/>
                          </a:solidFill>
                          <a:latin typeface="+mn-lt"/>
                          <a:ea typeface="+mn-ea"/>
                          <a:cs typeface="+mn-cs"/>
                        </a:rPr>
                        <a:t>Wissen kann nicht durch Vermittlung von „außen nach innen“ transportiert werden.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algn="just"/>
                      <a:r>
                        <a:rPr lang="de-DE" dirty="0" smtClean="0">
                          <a:solidFill>
                            <a:schemeClr val="tx1"/>
                          </a:solidFill>
                        </a:rPr>
                        <a:t>Rolle des Lerners</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85750" indent="-285750" algn="just">
                        <a:buFont typeface="Arial" panose="020B0604020202020204" pitchFamily="34" charset="0"/>
                        <a:buChar char="•"/>
                      </a:pPr>
                      <a:r>
                        <a:rPr lang="de-DE" sz="1800" b="0" i="0" u="none" strike="noStrike" kern="1200" baseline="0" dirty="0" smtClean="0">
                          <a:solidFill>
                            <a:schemeClr val="tx1"/>
                          </a:solidFill>
                          <a:latin typeface="+mn-lt"/>
                          <a:ea typeface="+mn-ea"/>
                          <a:cs typeface="+mn-cs"/>
                        </a:rPr>
                        <a:t>Der zielgerichtet handelnde Lerner konstruiert sich selbstständig auf der Basis bereits vorhandenen Wissens eine Auffassung über die Wirklichkeit, die durch gemeinsame Kommunikationsprozesse Verbindlichkeit erlangt. </a:t>
                      </a:r>
                    </a:p>
                    <a:p>
                      <a:pPr marL="285750" indent="-285750" algn="just">
                        <a:buFont typeface="Arial" panose="020B0604020202020204" pitchFamily="34" charset="0"/>
                        <a:buChar char="•"/>
                      </a:pPr>
                      <a:r>
                        <a:rPr lang="de-DE" sz="1800" b="0" i="0" u="none" strike="noStrike" kern="1200" baseline="0" dirty="0" smtClean="0">
                          <a:solidFill>
                            <a:schemeClr val="tx1"/>
                          </a:solidFill>
                          <a:latin typeface="+mn-lt"/>
                          <a:ea typeface="+mn-ea"/>
                          <a:cs typeface="+mn-cs"/>
                        </a:rPr>
                        <a:t>Der Lerner holt sich aktiv die Informationen, die er dabei benötigt.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algn="just"/>
                      <a:r>
                        <a:rPr lang="de-DE" dirty="0" smtClean="0">
                          <a:solidFill>
                            <a:schemeClr val="tx1"/>
                          </a:solidFill>
                        </a:rPr>
                        <a:t>Rolle des Lehrers</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85750" indent="-285750" algn="just">
                        <a:buFont typeface="Arial" panose="020B0604020202020204" pitchFamily="34" charset="0"/>
                        <a:buChar char="•"/>
                      </a:pPr>
                      <a:r>
                        <a:rPr lang="de-DE" sz="1800" b="0" i="0" u="none" strike="noStrike" kern="1200" baseline="0" dirty="0" smtClean="0">
                          <a:solidFill>
                            <a:schemeClr val="tx1"/>
                          </a:solidFill>
                          <a:latin typeface="+mn-lt"/>
                          <a:ea typeface="+mn-ea"/>
                          <a:cs typeface="+mn-cs"/>
                        </a:rPr>
                        <a:t>Coach bzw. Moderator; Bereitsteller von Lerngelegenheiten, die sich in möglichst authentischen und komplexen Situationen widerspiegeln, die für den Lerner Relevanz besitzen und zum eigenständigen Erkennen und Lösen von Problemen anregen</a:t>
                      </a:r>
                    </a:p>
                    <a:p>
                      <a:pPr marL="285750" indent="-285750" algn="just">
                        <a:buFont typeface="Arial" panose="020B0604020202020204" pitchFamily="34" charset="0"/>
                        <a:buChar char="•"/>
                      </a:pPr>
                      <a:r>
                        <a:rPr lang="de-DE" sz="1800" b="0" i="0" u="none" strike="noStrike" kern="1200" baseline="0" dirty="0" smtClean="0">
                          <a:solidFill>
                            <a:schemeClr val="tx1"/>
                          </a:solidFill>
                          <a:latin typeface="+mn-lt"/>
                          <a:ea typeface="+mn-ea"/>
                          <a:cs typeface="+mn-cs"/>
                        </a:rPr>
                        <a:t>Der Lehrer reflektiert gemeinsam mit dem Lerner das neu erworbene Wissen.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3" name="Ορθογώνιο 2"/>
          <p:cNvSpPr/>
          <p:nvPr/>
        </p:nvSpPr>
        <p:spPr>
          <a:xfrm>
            <a:off x="5598459" y="6286038"/>
            <a:ext cx="6096000" cy="307777"/>
          </a:xfrm>
          <a:prstGeom prst="rect">
            <a:avLst/>
          </a:prstGeom>
        </p:spPr>
        <p:txBody>
          <a:bodyPr>
            <a:spAutoFit/>
          </a:bodyPr>
          <a:lstStyle/>
          <a:p>
            <a:pPr algn="r"/>
            <a:r>
              <a:rPr lang="de-DE" sz="1400" dirty="0"/>
              <a:t>(Vgl. Staatsinstitut für Schulqualität und Bildungsforschung (</a:t>
            </a:r>
            <a:r>
              <a:rPr lang="de-DE" sz="1400" dirty="0" err="1"/>
              <a:t>Hg</a:t>
            </a:r>
            <a:r>
              <a:rPr lang="de-DE" sz="1400" dirty="0"/>
              <a:t>.) (2007), </a:t>
            </a:r>
            <a:r>
              <a:rPr lang="de-DE" sz="1400" dirty="0" smtClean="0"/>
              <a:t>10)</a:t>
            </a:r>
            <a:endParaRPr lang="de-DE" sz="1400" dirty="0"/>
          </a:p>
        </p:txBody>
      </p:sp>
    </p:spTree>
    <p:extLst>
      <p:ext uri="{BB962C8B-B14F-4D97-AF65-F5344CB8AC3E}">
        <p14:creationId xmlns:p14="http://schemas.microsoft.com/office/powerpoint/2010/main" val="15290751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17207"/>
            <a:ext cx="10515600" cy="1325563"/>
          </a:xfrm>
        </p:spPr>
        <p:txBody>
          <a:bodyPr>
            <a:noAutofit/>
          </a:bodyPr>
          <a:lstStyle/>
          <a:p>
            <a:pPr algn="ctr"/>
            <a:r>
              <a:rPr lang="de-DE" sz="3200" dirty="0" smtClean="0"/>
              <a:t>Verbindung von Theorie und didaktischer Praxis: Konstruktivismus</a:t>
            </a:r>
            <a:endParaRPr lang="el-GR" sz="3200" dirty="0"/>
          </a:p>
        </p:txBody>
      </p:sp>
      <p:sp>
        <p:nvSpPr>
          <p:cNvPr id="3" name="Θέση περιεχομένου 2"/>
          <p:cNvSpPr>
            <a:spLocks noGrp="1"/>
          </p:cNvSpPr>
          <p:nvPr>
            <p:ph idx="1"/>
          </p:nvPr>
        </p:nvSpPr>
        <p:spPr>
          <a:xfrm>
            <a:off x="838200" y="1542770"/>
            <a:ext cx="10515600" cy="4858030"/>
          </a:xfrm>
        </p:spPr>
        <p:txBody>
          <a:bodyPr>
            <a:normAutofit fontScale="92500" lnSpcReduction="20000"/>
          </a:bodyPr>
          <a:lstStyle/>
          <a:p>
            <a:pPr marL="0" indent="0">
              <a:buNone/>
            </a:pPr>
            <a:r>
              <a:rPr lang="de-DE" b="1" dirty="0" smtClean="0"/>
              <a:t>Beispiel</a:t>
            </a:r>
          </a:p>
          <a:p>
            <a:pPr marL="0" indent="0" algn="just">
              <a:buNone/>
            </a:pPr>
            <a:r>
              <a:rPr lang="de-DE" b="1" dirty="0" smtClean="0"/>
              <a:t>Gemeinsames Rahmencurriculum für die Fremdsprachen in Griechenland</a:t>
            </a:r>
          </a:p>
          <a:p>
            <a:pPr marL="0" indent="0" algn="just">
              <a:buNone/>
            </a:pPr>
            <a:r>
              <a:rPr lang="de-DE" sz="1900" dirty="0" smtClean="0"/>
              <a:t>(</a:t>
            </a:r>
            <a:r>
              <a:rPr lang="el-GR" sz="1900" dirty="0" smtClean="0"/>
              <a:t>Ενιαίο </a:t>
            </a:r>
            <a:r>
              <a:rPr lang="el-GR" sz="1900" dirty="0"/>
              <a:t>Πρόγραμμα Σπουδών για τις ξένες γλώσσες. Οδηγός εκπαιδευτικού: Στο: http://rcel.enl.uoa.gr/xenesglosses/docs /ΟΔΗΓΟΣ %20ΕΚΠΑΙΔΕΥΤΙΚΟΥ.pdf </a:t>
            </a:r>
            <a:r>
              <a:rPr lang="de-DE" sz="1900" dirty="0"/>
              <a:t>)</a:t>
            </a:r>
            <a:endParaRPr lang="de-DE" sz="1900" b="1" dirty="0" smtClean="0"/>
          </a:p>
          <a:p>
            <a:pPr marL="0" indent="0" algn="just">
              <a:buNone/>
            </a:pPr>
            <a:r>
              <a:rPr lang="de-DE" dirty="0"/>
              <a:t>Eine Neuorientierung des Lehrens und Lernens von fremden Sprachen zeigt sich in dem in Griechenland neu entwickelten „Gemeinsamen </a:t>
            </a:r>
            <a:r>
              <a:rPr lang="de-DE" dirty="0" smtClean="0"/>
              <a:t>Rahmencurriculum </a:t>
            </a:r>
            <a:r>
              <a:rPr lang="de-DE" dirty="0"/>
              <a:t>für die </a:t>
            </a:r>
            <a:r>
              <a:rPr lang="de-DE" dirty="0" smtClean="0"/>
              <a:t>Fremdsprachen“</a:t>
            </a:r>
          </a:p>
          <a:p>
            <a:pPr marL="0" indent="0">
              <a:buNone/>
            </a:pPr>
            <a:r>
              <a:rPr lang="de-DE" b="1" dirty="0" smtClean="0"/>
              <a:t>Charakteristika</a:t>
            </a:r>
          </a:p>
          <a:p>
            <a:pPr marL="0" indent="0" algn="just">
              <a:buNone/>
            </a:pPr>
            <a:r>
              <a:rPr lang="de-DE" dirty="0" smtClean="0"/>
              <a:t>1. Es beschreibt die </a:t>
            </a:r>
            <a:r>
              <a:rPr lang="de-DE" dirty="0"/>
              <a:t>zu entwickelten allgemeinen und kommunikativen Sprachkompetenzen in jedem Niveau und nicht in jeder </a:t>
            </a:r>
            <a:r>
              <a:rPr lang="de-DE" dirty="0" smtClean="0"/>
              <a:t>Klasse. </a:t>
            </a:r>
            <a:r>
              <a:rPr lang="de-DE" dirty="0"/>
              <a:t>Diese Beschreibung berücksichtigt die innere Differenzierung, d.h. die Tatsache, dass die Schüler nicht die gleichen Charakteristika in Bezug auf die Bereiche der </a:t>
            </a:r>
            <a:r>
              <a:rPr lang="de-DE" dirty="0" smtClean="0"/>
              <a:t>Persönlichkeit, </a:t>
            </a:r>
            <a:r>
              <a:rPr lang="de-DE" dirty="0"/>
              <a:t>der Art und Weise, wie sie am effektivsten lernen</a:t>
            </a:r>
            <a:r>
              <a:rPr lang="de-DE" dirty="0" smtClean="0"/>
              <a:t>, </a:t>
            </a:r>
            <a:r>
              <a:rPr lang="de-DE" dirty="0"/>
              <a:t>ihrer Haltungen gegenüber dem </a:t>
            </a:r>
            <a:r>
              <a:rPr lang="de-DE" dirty="0" smtClean="0"/>
              <a:t>Lernen usw. </a:t>
            </a:r>
            <a:r>
              <a:rPr lang="de-DE" dirty="0"/>
              <a:t>haben. </a:t>
            </a:r>
            <a:endParaRPr lang="el-GR" b="1"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2014, 182-188)</a:t>
            </a:r>
            <a:endParaRPr lang="de-DE" sz="1400" dirty="0"/>
          </a:p>
        </p:txBody>
      </p:sp>
    </p:spTree>
    <p:extLst>
      <p:ext uri="{BB962C8B-B14F-4D97-AF65-F5344CB8AC3E}">
        <p14:creationId xmlns:p14="http://schemas.microsoft.com/office/powerpoint/2010/main" val="1606912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12694"/>
            <a:ext cx="10515600" cy="5464269"/>
          </a:xfrm>
        </p:spPr>
        <p:txBody>
          <a:bodyPr/>
          <a:lstStyle/>
          <a:p>
            <a:pPr marL="0" indent="0" algn="just">
              <a:buNone/>
            </a:pPr>
            <a:r>
              <a:rPr lang="de-DE" dirty="0" smtClean="0"/>
              <a:t>Während </a:t>
            </a:r>
            <a:r>
              <a:rPr lang="de-DE" dirty="0"/>
              <a:t>die traditionelle </a:t>
            </a:r>
            <a:r>
              <a:rPr lang="de-DE" dirty="0" err="1"/>
              <a:t>Didaktisierung</a:t>
            </a:r>
            <a:r>
              <a:rPr lang="de-DE" dirty="0"/>
              <a:t> dieselben Inhalte für eine bestimmte </a:t>
            </a:r>
            <a:r>
              <a:rPr lang="de-DE" dirty="0" err="1"/>
              <a:t>Lernergruppe</a:t>
            </a:r>
            <a:r>
              <a:rPr lang="de-DE" dirty="0"/>
              <a:t> berücksichtigt, berücksichtigt die Didaktik mit dem Ziel einer inneren Differenzierung zwischen den Schülern die Bedürfnisse und die Interessen, die Individualität und die Verschiedenheit jeden Schülers. Die Didaktik ist </a:t>
            </a:r>
            <a:r>
              <a:rPr lang="de-DE" dirty="0" err="1"/>
              <a:t>lernerzentriert</a:t>
            </a:r>
            <a:r>
              <a:rPr lang="de-DE" dirty="0"/>
              <a:t> und es werden </a:t>
            </a:r>
            <a:r>
              <a:rPr lang="de-DE" dirty="0" smtClean="0"/>
              <a:t>verschiedene </a:t>
            </a:r>
            <a:r>
              <a:rPr lang="de-DE" dirty="0"/>
              <a:t>Sozialformen je nach Unterrichtsziel verwendet</a:t>
            </a:r>
            <a:r>
              <a:rPr lang="de-DE" dirty="0" smtClean="0"/>
              <a:t>.</a:t>
            </a:r>
          </a:p>
          <a:p>
            <a:pPr marL="0" indent="0" algn="just">
              <a:buNone/>
            </a:pPr>
            <a:r>
              <a:rPr lang="de-DE" dirty="0"/>
              <a:t>Das Prinzip der Flexibilität steht in der inneren Differenzierung im Vordergrund und betrifft sowohl die Art und Weise, wie die Gruppen gebildet werden, sowie auch die didaktischen Mittel, die verwendet werden, und die verschiedenen Lernstrategien. </a:t>
            </a:r>
          </a:p>
          <a:p>
            <a:pPr marL="0" indent="0" algn="just">
              <a:buNone/>
            </a:pPr>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2014, 182-188)</a:t>
            </a:r>
            <a:endParaRPr lang="de-DE" sz="1400" dirty="0"/>
          </a:p>
        </p:txBody>
      </p:sp>
    </p:spTree>
    <p:extLst>
      <p:ext uri="{BB962C8B-B14F-4D97-AF65-F5344CB8AC3E}">
        <p14:creationId xmlns:p14="http://schemas.microsoft.com/office/powerpoint/2010/main" val="16040948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12694"/>
            <a:ext cx="10515600" cy="5464269"/>
          </a:xfrm>
        </p:spPr>
        <p:txBody>
          <a:bodyPr>
            <a:normAutofit fontScale="92500" lnSpcReduction="10000"/>
          </a:bodyPr>
          <a:lstStyle/>
          <a:p>
            <a:pPr marL="0" indent="0">
              <a:buNone/>
            </a:pPr>
            <a:r>
              <a:rPr lang="de-DE" dirty="0" smtClean="0"/>
              <a:t>2. </a:t>
            </a:r>
            <a:r>
              <a:rPr lang="de-DE" dirty="0"/>
              <a:t>Im Gemeinsamen Rahmencurriculum für die Fremdsprachen spielt der Einsatz neuer Technologien eine bedeutsame Rolle. </a:t>
            </a:r>
            <a:endParaRPr lang="de-DE" dirty="0" smtClean="0"/>
          </a:p>
          <a:p>
            <a:pPr marL="0" indent="0" algn="just">
              <a:buNone/>
            </a:pPr>
            <a:r>
              <a:rPr lang="de-DE" dirty="0" smtClean="0"/>
              <a:t>Auf </a:t>
            </a:r>
            <a:r>
              <a:rPr lang="de-DE" dirty="0"/>
              <a:t>die Anwendung der neuen Technologien im Unterricht basiert </a:t>
            </a:r>
            <a:r>
              <a:rPr lang="de-DE" dirty="0" smtClean="0"/>
              <a:t>die </a:t>
            </a:r>
            <a:r>
              <a:rPr lang="de-DE" dirty="0"/>
              <a:t>digitale </a:t>
            </a:r>
            <a:r>
              <a:rPr lang="de-DE" dirty="0" smtClean="0"/>
              <a:t>Schule </a:t>
            </a:r>
            <a:r>
              <a:rPr lang="de-DE" dirty="0"/>
              <a:t>des Ministeriums für </a:t>
            </a:r>
            <a:r>
              <a:rPr lang="de-DE" dirty="0" smtClean="0"/>
              <a:t>Bildung, Forschung </a:t>
            </a:r>
            <a:r>
              <a:rPr lang="de-DE" dirty="0"/>
              <a:t>und Religionsangelegenheiten. </a:t>
            </a:r>
            <a:endParaRPr lang="de-DE" dirty="0" smtClean="0"/>
          </a:p>
          <a:p>
            <a:pPr marL="0" indent="0" algn="just">
              <a:buNone/>
            </a:pPr>
            <a:r>
              <a:rPr lang="de-DE" dirty="0" smtClean="0"/>
              <a:t>In </a:t>
            </a:r>
            <a:r>
              <a:rPr lang="de-DE" dirty="0"/>
              <a:t>dieser digitalen Schule ist digitales Material für alle in den öffentlichen griechischen Schulen lehrenden Schulfächer entwickelt worden, die die Lehrer verwenden können, so dass ihre Lerner effektiv lernen können, indem sie mit polytropischen Texten in Kontakt kommen können, die </a:t>
            </a:r>
            <a:r>
              <a:rPr lang="de-DE" dirty="0" smtClean="0"/>
              <a:t>mit </a:t>
            </a:r>
            <a:r>
              <a:rPr lang="de-DE" dirty="0"/>
              <a:t>Bild, Ton und Video begleitet sind. </a:t>
            </a:r>
            <a:endParaRPr lang="de-DE" dirty="0" smtClean="0"/>
          </a:p>
          <a:p>
            <a:pPr marL="0" indent="0" algn="just">
              <a:buNone/>
            </a:pPr>
            <a:r>
              <a:rPr lang="de-DE" dirty="0"/>
              <a:t>Es werden zusätzlich auch Software bereitgestellt, mit denen die Schüler Übungen produzieren können, sowie auch die sogenannten </a:t>
            </a:r>
            <a:r>
              <a:rPr lang="de-DE" dirty="0" err="1"/>
              <a:t>authoring</a:t>
            </a:r>
            <a:r>
              <a:rPr lang="de-DE" dirty="0"/>
              <a:t> </a:t>
            </a:r>
            <a:r>
              <a:rPr lang="de-DE" dirty="0" err="1"/>
              <a:t>tools</a:t>
            </a:r>
            <a:r>
              <a:rPr lang="de-DE" dirty="0"/>
              <a:t>, mit denen Schüler polytropische Informationen aus dem Internet in einer Datei sammeln und diese Informationen in der Klasse präsentieren können. Beide Software-Programme sind von besonderem didaktischem Interesse. </a:t>
            </a:r>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2014, 182-188)</a:t>
            </a:r>
            <a:endParaRPr lang="de-DE" sz="1400" dirty="0"/>
          </a:p>
        </p:txBody>
      </p:sp>
    </p:spTree>
    <p:extLst>
      <p:ext uri="{BB962C8B-B14F-4D97-AF65-F5344CB8AC3E}">
        <p14:creationId xmlns:p14="http://schemas.microsoft.com/office/powerpoint/2010/main" val="9497716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lgn="just">
              <a:buNone/>
            </a:pPr>
            <a:r>
              <a:rPr lang="de-DE" dirty="0" smtClean="0"/>
              <a:t>3. Das interkulturelle </a:t>
            </a:r>
            <a:r>
              <a:rPr lang="de-DE" dirty="0"/>
              <a:t>Bewusstsein und die Sprachmittlung </a:t>
            </a:r>
            <a:r>
              <a:rPr lang="de-DE" dirty="0" smtClean="0"/>
              <a:t>spielen eine </a:t>
            </a:r>
            <a:r>
              <a:rPr lang="de-DE" dirty="0"/>
              <a:t>sehr wichtige Rolle. Es wird auch im Europäischen Referenzrahmen für Sprachen (2001) nicht nur von einer Koexistenz verschiedener Kulturen gesprochen, sondern auch von einem Vergleich, von einer Auseinandersetzung und von einer aktiven Interaktion der verschiedenen Kulturen und diese Aspekte führen zu der Entwicklung einer interkulturellen Kompetenz. </a:t>
            </a:r>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2014, 182-188)</a:t>
            </a:r>
            <a:endParaRPr lang="de-DE" sz="1400" dirty="0"/>
          </a:p>
        </p:txBody>
      </p:sp>
    </p:spTree>
    <p:extLst>
      <p:ext uri="{BB962C8B-B14F-4D97-AF65-F5344CB8AC3E}">
        <p14:creationId xmlns:p14="http://schemas.microsoft.com/office/powerpoint/2010/main" val="23309815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05118"/>
            <a:ext cx="10515600" cy="5571845"/>
          </a:xfrm>
        </p:spPr>
        <p:txBody>
          <a:bodyPr>
            <a:normAutofit lnSpcReduction="10000"/>
          </a:bodyPr>
          <a:lstStyle/>
          <a:p>
            <a:pPr marL="0" indent="0" algn="just">
              <a:buNone/>
            </a:pPr>
            <a:r>
              <a:rPr lang="de-DE" dirty="0"/>
              <a:t>Die Rolle des Lehrers </a:t>
            </a:r>
          </a:p>
          <a:p>
            <a:pPr algn="just"/>
            <a:r>
              <a:rPr lang="de-DE" dirty="0"/>
              <a:t>Im Rahmen des neuen Rahmencurriculums für die Fremdsprachen übernimmt der Lehrer andere Rollen als die des traditionellen Fremdsprachenunterrichts. Er soll im Rahmen der neuen Forschungen und Ergebnisse für eine bessere Unterrichtsgestaltung seinen Unterricht so gestalten, dass die Lerner befähigt werden, als denkende Subjekte kritisch zu handeln und durch das Lehren und Lernen einer fremden Sprache in die Lage gesetzt zu werden, Entscheidungen über sich selbst und ihre soziale Umwelt zu treffen (Πα</a:t>
            </a:r>
            <a:r>
              <a:rPr lang="de-DE" dirty="0" err="1"/>
              <a:t>ιδ</a:t>
            </a:r>
            <a:r>
              <a:rPr lang="de-DE" dirty="0"/>
              <a:t>αγωγικό Ινστιτούτο 2011: 36). Um diese Ziele zu erreichen sollte der Lehrer angemessene technologische Medien und polytropische Texte auswählen und diese in seine Unterrichtsgestaltung miteinbeziehen, wobei die Themen, die behandelt werden, authentisch sein können und dem alltäglichen Leben entsprechen sollten. </a:t>
            </a:r>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2014, 182-188)</a:t>
            </a:r>
            <a:endParaRPr lang="de-DE" sz="1400" dirty="0"/>
          </a:p>
        </p:txBody>
      </p:sp>
    </p:spTree>
    <p:extLst>
      <p:ext uri="{BB962C8B-B14F-4D97-AF65-F5344CB8AC3E}">
        <p14:creationId xmlns:p14="http://schemas.microsoft.com/office/powerpoint/2010/main" val="14803056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79929"/>
            <a:ext cx="10515600" cy="5397034"/>
          </a:xfrm>
        </p:spPr>
        <p:txBody>
          <a:bodyPr>
            <a:normAutofit fontScale="62500" lnSpcReduction="20000"/>
          </a:bodyPr>
          <a:lstStyle/>
          <a:p>
            <a:pPr marL="0" indent="0" algn="just">
              <a:buNone/>
            </a:pPr>
            <a:r>
              <a:rPr lang="de-DE" dirty="0"/>
              <a:t>Unterrichtsgestaltung </a:t>
            </a:r>
          </a:p>
          <a:p>
            <a:pPr algn="just"/>
            <a:r>
              <a:rPr lang="de-DE" dirty="0"/>
              <a:t>In der neuen Richtung der Unterrichtsgestaltung übernimmt der Lehrer die Rolle des Mittlers zwischen dem authentischen Material und dem Lerner und berücksichtigt, dass die polytropischen Texte nach den Bedürfnissen der Lerner (Alter, Vorwissen usw.) ausgewählt und eingesetzt werden und dass parallel mit der sprachlichen Entwicklung in der Fremdsprache Kenntnisse über ein bestimmtes Thema erworben werden. Dieses Lernen wird als ein natürlicher Weg für die Entwicklung der sprachlichen Kompetenz betrachtet. </a:t>
            </a:r>
          </a:p>
          <a:p>
            <a:r>
              <a:rPr lang="de-DE" dirty="0"/>
              <a:t>Die Stadien der Unterrichtsplanung, die den oben genannten Thesen folgt, sind die folgenden: </a:t>
            </a:r>
            <a:endParaRPr lang="de-DE" dirty="0" smtClean="0"/>
          </a:p>
          <a:p>
            <a:pPr marL="514350" indent="-514350">
              <a:buAutoNum type="alphaUcParenR"/>
            </a:pPr>
            <a:r>
              <a:rPr lang="de-DE" dirty="0" smtClean="0"/>
              <a:t>Vorbereitung </a:t>
            </a:r>
            <a:endParaRPr lang="de-DE" dirty="0"/>
          </a:p>
          <a:p>
            <a:pPr marL="538163" indent="-174625">
              <a:buFontTx/>
              <a:buChar char="-"/>
            </a:pPr>
            <a:r>
              <a:rPr lang="de-DE" dirty="0" smtClean="0"/>
              <a:t>Themenauswahl </a:t>
            </a:r>
            <a:endParaRPr lang="de-DE" dirty="0"/>
          </a:p>
          <a:p>
            <a:pPr marL="538163" indent="-174625">
              <a:buFontTx/>
              <a:buChar char="-"/>
            </a:pPr>
            <a:r>
              <a:rPr lang="de-DE" dirty="0" smtClean="0"/>
              <a:t>Angemessene </a:t>
            </a:r>
            <a:r>
              <a:rPr lang="de-DE" dirty="0"/>
              <a:t>Quellen polytropischer Texte finden </a:t>
            </a:r>
          </a:p>
          <a:p>
            <a:pPr marL="538163" indent="-538163">
              <a:buNone/>
              <a:tabLst>
                <a:tab pos="538163" algn="l"/>
              </a:tabLst>
            </a:pPr>
            <a:r>
              <a:rPr lang="de-DE" dirty="0" smtClean="0"/>
              <a:t>B)     Anwendung </a:t>
            </a:r>
            <a:endParaRPr lang="de-DE" dirty="0"/>
          </a:p>
          <a:p>
            <a:pPr marL="538163" indent="-174625">
              <a:buFontTx/>
              <a:buChar char="-"/>
            </a:pPr>
            <a:r>
              <a:rPr lang="de-DE" dirty="0" smtClean="0"/>
              <a:t>Projekte </a:t>
            </a:r>
            <a:r>
              <a:rPr lang="de-DE" dirty="0"/>
              <a:t>in Gruppen erteilen – mit Quellen-Vorschlägen für jede Gruppe, mit Hilfe derer Informationen gefunden werden können </a:t>
            </a:r>
            <a:endParaRPr lang="de-DE" dirty="0" smtClean="0"/>
          </a:p>
          <a:p>
            <a:pPr marL="538163" indent="-174625">
              <a:buFontTx/>
              <a:buChar char="-"/>
            </a:pPr>
            <a:r>
              <a:rPr lang="de-DE" dirty="0" smtClean="0"/>
              <a:t>Informationsaustausch </a:t>
            </a:r>
            <a:r>
              <a:rPr lang="de-DE" dirty="0"/>
              <a:t>zwischen den Gruppen mit der Möglichkeit, dass sich die Mitglieder der Gruppe ändern </a:t>
            </a:r>
            <a:endParaRPr lang="de-DE" dirty="0" smtClean="0"/>
          </a:p>
          <a:p>
            <a:pPr marL="538163" indent="-174625">
              <a:buFontTx/>
              <a:buChar char="-"/>
            </a:pPr>
            <a:r>
              <a:rPr lang="de-DE" dirty="0" smtClean="0"/>
              <a:t>Die </a:t>
            </a:r>
            <a:r>
              <a:rPr lang="de-DE" dirty="0"/>
              <a:t>Ergebnisse der Arbeit der Gruppen in der Klasse mitteilen </a:t>
            </a:r>
          </a:p>
          <a:p>
            <a:pPr marL="0" indent="0">
              <a:buNone/>
            </a:pPr>
            <a:endParaRPr lang="el-GR" dirty="0"/>
          </a:p>
          <a:p>
            <a:pPr algn="just"/>
            <a:r>
              <a:rPr lang="de-DE" dirty="0"/>
              <a:t>Diese Stadien der Unterrichtsplanung entsprechen der modernen Fremdsprachendidaktik. An diesen Stadien sind auch viele moderne Unterrichtsszenarien orientiert. </a:t>
            </a:r>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2014, 182-188)</a:t>
            </a:r>
            <a:endParaRPr lang="de-DE" sz="1400" dirty="0"/>
          </a:p>
        </p:txBody>
      </p:sp>
    </p:spTree>
    <p:extLst>
      <p:ext uri="{BB962C8B-B14F-4D97-AF65-F5344CB8AC3E}">
        <p14:creationId xmlns:p14="http://schemas.microsoft.com/office/powerpoint/2010/main" val="672530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err="1" smtClean="0"/>
              <a:t>Unterrichtss</a:t>
            </a:r>
            <a:r>
              <a:rPr lang="de-DE" dirty="0" smtClean="0"/>
              <a:t>z</a:t>
            </a:r>
            <a:r>
              <a:rPr lang="en-US" dirty="0" err="1" smtClean="0"/>
              <a:t>enarien</a:t>
            </a:r>
            <a:endParaRPr lang="el-GR" dirty="0"/>
          </a:p>
        </p:txBody>
      </p:sp>
      <p:sp>
        <p:nvSpPr>
          <p:cNvPr id="3" name="Θέση περιεχομένου 2"/>
          <p:cNvSpPr>
            <a:spLocks noGrp="1"/>
          </p:cNvSpPr>
          <p:nvPr>
            <p:ph idx="1"/>
          </p:nvPr>
        </p:nvSpPr>
        <p:spPr>
          <a:xfrm>
            <a:off x="838200" y="1519518"/>
            <a:ext cx="10515600" cy="4657445"/>
          </a:xfrm>
        </p:spPr>
        <p:txBody>
          <a:bodyPr>
            <a:normAutofit fontScale="77500" lnSpcReduction="20000"/>
          </a:bodyPr>
          <a:lstStyle/>
          <a:p>
            <a:pPr algn="just"/>
            <a:endParaRPr lang="de-DE" dirty="0" smtClean="0"/>
          </a:p>
          <a:p>
            <a:pPr algn="just"/>
            <a:r>
              <a:rPr lang="de-DE" dirty="0" smtClean="0"/>
              <a:t>Das </a:t>
            </a:r>
            <a:r>
              <a:rPr lang="de-DE" dirty="0"/>
              <a:t>Szenario ist eine moderne Form der Unterrichtsplanung, –</a:t>
            </a:r>
            <a:r>
              <a:rPr lang="de-DE" dirty="0" err="1"/>
              <a:t>gestaltung</a:t>
            </a:r>
            <a:r>
              <a:rPr lang="de-DE" dirty="0"/>
              <a:t> und –</a:t>
            </a:r>
            <a:r>
              <a:rPr lang="de-DE" dirty="0" err="1"/>
              <a:t>evaluation</a:t>
            </a:r>
            <a:r>
              <a:rPr lang="de-DE" dirty="0"/>
              <a:t>. Es ist flexibler als die einfache Darstellung von Unterrichtsschritten, berücksichtigt wichtige Aspekte der konstruktivistischen Didaktik, wie z.B. Projektarbeit, Gruppenarbeit und fächerübergreifendes Lernen und ist somit eine sehr angemessene Möglichkeit, theoretische Aspekte der modernen Didaktik in die moderne Unterrichtspraxis anzuwenden. </a:t>
            </a:r>
            <a:endParaRPr lang="de-DE" dirty="0" smtClean="0"/>
          </a:p>
          <a:p>
            <a:pPr algn="just"/>
            <a:r>
              <a:rPr lang="de-DE" dirty="0"/>
              <a:t>Bei einem Szenario oder einer Lehrskizze handelt es sich um eine ausführliche Beschreibung des Unterrichtsprozesses, wobei die Haupt- und Nebenziele, die zu verwendenden Medien und Sozialformen und die Organisation der Unterrichtssituation präsentiert werden müssen. Für die Entwicklung eines Szenarios werden folgende Stadien vorgenommen (</a:t>
            </a:r>
            <a:r>
              <a:rPr lang="de-DE" dirty="0" err="1"/>
              <a:t>Βηδενμάιερ</a:t>
            </a:r>
            <a:r>
              <a:rPr lang="de-DE" dirty="0"/>
              <a:t> 2011 in: </a:t>
            </a:r>
            <a:r>
              <a:rPr lang="de-DE" dirty="0" err="1"/>
              <a:t>Μείζον</a:t>
            </a:r>
            <a:r>
              <a:rPr lang="de-DE" dirty="0"/>
              <a:t> </a:t>
            </a:r>
            <a:r>
              <a:rPr lang="de-DE" dirty="0" err="1"/>
              <a:t>Πρόγρ</a:t>
            </a:r>
            <a:r>
              <a:rPr lang="de-DE" dirty="0"/>
              <a:t>αμμα Επιμόρφωσης: 44-55): </a:t>
            </a:r>
          </a:p>
          <a:p>
            <a:pPr marL="268288" indent="0" algn="just">
              <a:buNone/>
            </a:pPr>
            <a:r>
              <a:rPr lang="de-DE" dirty="0"/>
              <a:t>1. Identität des Szenarios </a:t>
            </a:r>
          </a:p>
          <a:p>
            <a:pPr marL="268288" indent="0" algn="just">
              <a:buNone/>
            </a:pPr>
            <a:r>
              <a:rPr lang="de-DE" dirty="0"/>
              <a:t>2. Entwicklung des Szenarios </a:t>
            </a:r>
          </a:p>
          <a:p>
            <a:pPr marL="268288" indent="0" algn="just">
              <a:buNone/>
            </a:pPr>
            <a:r>
              <a:rPr lang="de-DE" dirty="0"/>
              <a:t>3. Evaluation </a:t>
            </a:r>
          </a:p>
          <a:p>
            <a:pPr algn="just"/>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2014, 182-188)</a:t>
            </a:r>
            <a:endParaRPr lang="de-DE" sz="1400" dirty="0"/>
          </a:p>
        </p:txBody>
      </p:sp>
    </p:spTree>
    <p:extLst>
      <p:ext uri="{BB962C8B-B14F-4D97-AF65-F5344CB8AC3E}">
        <p14:creationId xmlns:p14="http://schemas.microsoft.com/office/powerpoint/2010/main" val="18758705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18883" y="951566"/>
            <a:ext cx="10515600" cy="4351338"/>
          </a:xfrm>
        </p:spPr>
        <p:txBody>
          <a:bodyPr/>
          <a:lstStyle/>
          <a:p>
            <a:pPr marL="0" indent="0" algn="just">
              <a:buNone/>
            </a:pPr>
            <a:r>
              <a:rPr lang="de-DE" dirty="0" smtClean="0"/>
              <a:t>Erste </a:t>
            </a:r>
            <a:r>
              <a:rPr lang="de-DE" dirty="0"/>
              <a:t>Phase </a:t>
            </a:r>
            <a:r>
              <a:rPr lang="de-DE" dirty="0" smtClean="0"/>
              <a:t>des Szenarios</a:t>
            </a:r>
          </a:p>
          <a:p>
            <a:pPr algn="just"/>
            <a:r>
              <a:rPr lang="de-DE" dirty="0" smtClean="0"/>
              <a:t>Darstellung des Themas </a:t>
            </a:r>
            <a:r>
              <a:rPr lang="de-DE" dirty="0"/>
              <a:t>des </a:t>
            </a:r>
            <a:r>
              <a:rPr lang="de-DE" dirty="0" smtClean="0"/>
              <a:t>Szenarios, </a:t>
            </a:r>
            <a:r>
              <a:rPr lang="de-DE" dirty="0"/>
              <a:t>sowie auch </a:t>
            </a:r>
            <a:r>
              <a:rPr lang="de-DE" dirty="0" smtClean="0"/>
              <a:t>der zusammengehörenden Wissensbereichen, </a:t>
            </a:r>
            <a:r>
              <a:rPr lang="de-DE" dirty="0"/>
              <a:t>d.h. die Angabe des Schulfaches, der Klasse, des Lehrwerks, mit dem gearbeitet wird, und der Lehrwerkslektion, das Niveau der Lernenden, sowie auch die mögliche Verbindung zu anderen Schulfächern. </a:t>
            </a:r>
            <a:endParaRPr lang="de-DE" dirty="0" smtClean="0"/>
          </a:p>
          <a:p>
            <a:pPr algn="just"/>
            <a:r>
              <a:rPr lang="de-DE" dirty="0" smtClean="0"/>
              <a:t>Darstellung </a:t>
            </a:r>
            <a:r>
              <a:rPr lang="de-DE" dirty="0"/>
              <a:t>der Haupt- und Nebenziele, der vorgeschlagenen methodischen Vorgehensweise und der Zeit, die für die Ausführung des Szenarios gebraucht wird. </a:t>
            </a:r>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2014, 182-188)</a:t>
            </a:r>
            <a:endParaRPr lang="de-DE" sz="1400" dirty="0"/>
          </a:p>
        </p:txBody>
      </p:sp>
    </p:spTree>
    <p:extLst>
      <p:ext uri="{BB962C8B-B14F-4D97-AF65-F5344CB8AC3E}">
        <p14:creationId xmlns:p14="http://schemas.microsoft.com/office/powerpoint/2010/main" val="34209937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buNone/>
            </a:pPr>
            <a:r>
              <a:rPr lang="de-DE" dirty="0" smtClean="0"/>
              <a:t>Zweite </a:t>
            </a:r>
            <a:r>
              <a:rPr lang="de-DE" dirty="0"/>
              <a:t>Phase </a:t>
            </a:r>
            <a:r>
              <a:rPr lang="de-DE" dirty="0" smtClean="0"/>
              <a:t>des Szenarios</a:t>
            </a:r>
          </a:p>
          <a:p>
            <a:r>
              <a:rPr lang="de-DE" dirty="0" smtClean="0"/>
              <a:t>allgemeine </a:t>
            </a:r>
            <a:r>
              <a:rPr lang="de-DE" dirty="0"/>
              <a:t>Beschreibung des Szenarios, sowie der zu verwendenden Medien. </a:t>
            </a:r>
            <a:endParaRPr lang="de-DE" dirty="0" smtClean="0"/>
          </a:p>
          <a:p>
            <a:endParaRPr lang="de-DE" dirty="0"/>
          </a:p>
          <a:p>
            <a:pPr marL="0" indent="0">
              <a:buNone/>
            </a:pPr>
            <a:r>
              <a:rPr lang="de-DE" dirty="0"/>
              <a:t>D</a:t>
            </a:r>
            <a:r>
              <a:rPr lang="de-DE" dirty="0" smtClean="0"/>
              <a:t>ritte </a:t>
            </a:r>
            <a:r>
              <a:rPr lang="de-DE" dirty="0"/>
              <a:t>Phase </a:t>
            </a:r>
            <a:r>
              <a:rPr lang="de-DE" dirty="0" smtClean="0"/>
              <a:t>des Szenarios</a:t>
            </a:r>
          </a:p>
          <a:p>
            <a:r>
              <a:rPr lang="de-DE" dirty="0" smtClean="0"/>
              <a:t>Evaluation </a:t>
            </a:r>
            <a:r>
              <a:rPr lang="de-DE" dirty="0"/>
              <a:t>des </a:t>
            </a:r>
            <a:r>
              <a:rPr lang="de-DE" dirty="0" smtClean="0"/>
              <a:t>Szenarios</a:t>
            </a:r>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2014, 182-188)</a:t>
            </a:r>
            <a:endParaRPr lang="de-DE" sz="1400" dirty="0"/>
          </a:p>
        </p:txBody>
      </p:sp>
    </p:spTree>
    <p:extLst>
      <p:ext uri="{BB962C8B-B14F-4D97-AF65-F5344CB8AC3E}">
        <p14:creationId xmlns:p14="http://schemas.microsoft.com/office/powerpoint/2010/main" val="452060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97193"/>
          </a:xfrm>
        </p:spPr>
        <p:txBody>
          <a:bodyPr>
            <a:normAutofit fontScale="90000"/>
          </a:bodyPr>
          <a:lstStyle/>
          <a:p>
            <a:pPr algn="ctr"/>
            <a:r>
              <a:rPr lang="de-DE" sz="2700" dirty="0" smtClean="0"/>
              <a:t>Spracherwerb als aktiver, kreativer, kognitiver Prozess/Abfolge von Erwerbssequenzen: Beispiel eines didaktischen Vorschlags</a:t>
            </a:r>
            <a:endParaRPr lang="el-GR" sz="27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046706570"/>
              </p:ext>
            </p:extLst>
          </p:nvPr>
        </p:nvGraphicFramePr>
        <p:xfrm>
          <a:off x="376518" y="1358152"/>
          <a:ext cx="11470341" cy="4389120"/>
        </p:xfrm>
        <a:graphic>
          <a:graphicData uri="http://schemas.openxmlformats.org/drawingml/2006/table">
            <a:tbl>
              <a:tblPr firstRow="1" bandRow="1">
                <a:tableStyleId>{5C22544A-7EE6-4342-B048-85BDC9FD1C3A}</a:tableStyleId>
              </a:tblPr>
              <a:tblGrid>
                <a:gridCol w="2613495"/>
                <a:gridCol w="4173161"/>
                <a:gridCol w="1981198"/>
                <a:gridCol w="1700177"/>
                <a:gridCol w="1002310"/>
              </a:tblGrid>
              <a:tr h="316772">
                <a:tc gridSpan="5">
                  <a:txBody>
                    <a:bodyPr/>
                    <a:lstStyle/>
                    <a:p>
                      <a:pPr algn="ctr"/>
                      <a:r>
                        <a:rPr lang="de-DE" dirty="0" smtClean="0">
                          <a:solidFill>
                            <a:schemeClr val="tx1"/>
                          </a:solidFill>
                        </a:rPr>
                        <a:t>Unterrichtseinheit von 2 Unterrichtsstunden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dirty="0"/>
                    </a:p>
                  </a:txBody>
                  <a:tcPr/>
                </a:tc>
                <a:tc hMerge="1">
                  <a:txBody>
                    <a:bodyPr/>
                    <a:lstStyle/>
                    <a:p>
                      <a:pPr algn="ctr"/>
                      <a:endParaRPr lang="el-GR" dirty="0"/>
                    </a:p>
                  </a:txBody>
                  <a:tcPr/>
                </a:tc>
                <a:tc hMerge="1">
                  <a:txBody>
                    <a:bodyPr/>
                    <a:lstStyle/>
                    <a:p>
                      <a:endParaRPr lang="el-GR"/>
                    </a:p>
                  </a:txBody>
                  <a:tcPr/>
                </a:tc>
                <a:tc hMerge="1">
                  <a:txBody>
                    <a:bodyPr/>
                    <a:lstStyle/>
                    <a:p>
                      <a:endParaRPr lang="el-GR"/>
                    </a:p>
                  </a:txBody>
                  <a:tcPr/>
                </a:tc>
              </a:tr>
              <a:tr h="316772">
                <a:tc gridSpan="5">
                  <a:txBody>
                    <a:bodyPr/>
                    <a:lstStyle/>
                    <a:p>
                      <a:r>
                        <a:rPr lang="de-DE" b="1" dirty="0" smtClean="0">
                          <a:solidFill>
                            <a:schemeClr val="tx1"/>
                          </a:solidFill>
                        </a:rPr>
                        <a:t>1. Unterrichtsstunde</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a:p>
                  </a:txBody>
                  <a:tcPr/>
                </a:tc>
                <a:tc hMerge="1">
                  <a:txBody>
                    <a:bodyPr/>
                    <a:lstStyle/>
                    <a:p>
                      <a:endParaRPr lang="el-GR"/>
                    </a:p>
                  </a:txBody>
                  <a:tcPr/>
                </a:tc>
              </a:tr>
              <a:tr h="316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smtClean="0">
                          <a:solidFill>
                            <a:schemeClr val="tx1"/>
                          </a:solidFill>
                        </a:rPr>
                        <a:t>Unterrichtsschritte</a:t>
                      </a:r>
                      <a:r>
                        <a:rPr lang="de-DE" b="0" baseline="0" dirty="0" smtClean="0">
                          <a:solidFill>
                            <a:schemeClr val="tx1"/>
                          </a:solidFill>
                        </a:rPr>
                        <a:t> </a:t>
                      </a:r>
                      <a:r>
                        <a:rPr lang="de-DE" b="1" baseline="0" dirty="0" smtClean="0">
                          <a:solidFill>
                            <a:schemeClr val="tx1"/>
                          </a:solidFill>
                        </a:rPr>
                        <a:t>und Ziele</a:t>
                      </a:r>
                      <a:endParaRPr lang="el-GR"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Unterrichtsgeschehen</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Sozialformen</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Medien</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Zeit</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16772">
                <a:tc>
                  <a:txBody>
                    <a:bodyPr/>
                    <a:lstStyle/>
                    <a:p>
                      <a:r>
                        <a:rPr lang="de-DE" dirty="0" smtClean="0">
                          <a:solidFill>
                            <a:schemeClr val="tx1"/>
                          </a:solidFill>
                        </a:rPr>
                        <a:t>1. Vorwissen aktivieren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sprechen über ihre Hobbys und sammeln </a:t>
                      </a:r>
                      <a:r>
                        <a:rPr lang="de-DE" b="1" dirty="0" smtClean="0">
                          <a:solidFill>
                            <a:schemeClr val="tx1"/>
                          </a:solidFill>
                        </a:rPr>
                        <a:t>einzelne</a:t>
                      </a:r>
                      <a:r>
                        <a:rPr lang="de-DE" b="1" baseline="0" dirty="0" smtClean="0">
                          <a:solidFill>
                            <a:schemeClr val="tx1"/>
                          </a:solidFill>
                        </a:rPr>
                        <a:t> Wörter</a:t>
                      </a:r>
                      <a:r>
                        <a:rPr lang="de-DE" baseline="0" dirty="0" smtClean="0">
                          <a:solidFill>
                            <a:schemeClr val="tx1"/>
                          </a:solidFill>
                        </a:rPr>
                        <a:t>, die sie schon zum Thema „Hobbys“ kennen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Frontalunterricht/</a:t>
                      </a:r>
                    </a:p>
                    <a:p>
                      <a:r>
                        <a:rPr lang="de-DE" dirty="0" smtClean="0">
                          <a:solidFill>
                            <a:schemeClr val="tx1"/>
                          </a:solidFill>
                        </a:rPr>
                        <a:t>Plenum</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Tafel</a:t>
                      </a:r>
                    </a:p>
                    <a:p>
                      <a:r>
                        <a:rPr lang="de-DE" dirty="0" smtClean="0">
                          <a:solidFill>
                            <a:schemeClr val="tx1"/>
                          </a:solidFill>
                        </a:rPr>
                        <a:t>Schülerstimme</a:t>
                      </a:r>
                    </a:p>
                    <a:p>
                      <a:r>
                        <a:rPr lang="de-DE" dirty="0" smtClean="0">
                          <a:solidFill>
                            <a:schemeClr val="tx1"/>
                          </a:solidFill>
                        </a:rPr>
                        <a:t>Lehrerstimme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16772">
                <a:tc>
                  <a:txBody>
                    <a:bodyPr/>
                    <a:lstStyle/>
                    <a:p>
                      <a:r>
                        <a:rPr lang="de-DE" dirty="0" smtClean="0">
                          <a:solidFill>
                            <a:schemeClr val="tx1"/>
                          </a:solidFill>
                        </a:rPr>
                        <a:t>2. Leseverstehen: Vorentlastung</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lesen</a:t>
                      </a:r>
                      <a:r>
                        <a:rPr lang="de-DE" baseline="0" dirty="0" smtClean="0">
                          <a:solidFill>
                            <a:schemeClr val="tx1"/>
                          </a:solidFill>
                        </a:rPr>
                        <a:t> den Titel des Textes und machen Hypothesen darüber, was im Text folgen könnte.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Frontalunterricht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Text</a:t>
                      </a:r>
                    </a:p>
                    <a:p>
                      <a:r>
                        <a:rPr lang="de-DE" dirty="0" smtClean="0">
                          <a:solidFill>
                            <a:schemeClr val="tx1"/>
                          </a:solidFill>
                        </a:rPr>
                        <a:t>Schülerstimme</a:t>
                      </a:r>
                    </a:p>
                    <a:p>
                      <a:r>
                        <a:rPr lang="de-DE" dirty="0" smtClean="0">
                          <a:solidFill>
                            <a:schemeClr val="tx1"/>
                          </a:solidFill>
                        </a:rPr>
                        <a:t>Lehrerstimme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5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16772">
                <a:tc>
                  <a:txBody>
                    <a:bodyPr/>
                    <a:lstStyle/>
                    <a:p>
                      <a:r>
                        <a:rPr lang="de-DE" dirty="0" smtClean="0">
                          <a:solidFill>
                            <a:schemeClr val="tx1"/>
                          </a:solidFill>
                        </a:rPr>
                        <a:t>3. Leseverstehen: Globales Lesen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lesen den Text und antworten auf Fragen</a:t>
                      </a:r>
                      <a:r>
                        <a:rPr lang="de-DE" baseline="0" dirty="0" smtClean="0">
                          <a:solidFill>
                            <a:schemeClr val="tx1"/>
                          </a:solidFill>
                        </a:rPr>
                        <a:t> des Lehrenden. Die Fragen des Lehrenden verlangen eine Antwort mit </a:t>
                      </a:r>
                      <a:r>
                        <a:rPr lang="de-DE" b="1" baseline="0" dirty="0" smtClean="0">
                          <a:solidFill>
                            <a:schemeClr val="tx1"/>
                          </a:solidFill>
                        </a:rPr>
                        <a:t>einzelnen Wörtern </a:t>
                      </a:r>
                      <a:r>
                        <a:rPr lang="de-DE" baseline="0" dirty="0" smtClean="0">
                          <a:solidFill>
                            <a:schemeClr val="tx1"/>
                          </a:solidFill>
                        </a:rPr>
                        <a:t>(Hobbys)</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Einzelarbeit</a:t>
                      </a:r>
                    </a:p>
                    <a:p>
                      <a:endParaRPr lang="de-DE" dirty="0" smtClean="0">
                        <a:solidFill>
                          <a:schemeClr val="tx1"/>
                        </a:solidFill>
                      </a:endParaRPr>
                    </a:p>
                    <a:p>
                      <a:r>
                        <a:rPr lang="de-DE" dirty="0" smtClean="0">
                          <a:solidFill>
                            <a:schemeClr val="tx1"/>
                          </a:solidFill>
                        </a:rPr>
                        <a:t>Frontalunterricht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Text</a:t>
                      </a:r>
                    </a:p>
                    <a:p>
                      <a:r>
                        <a:rPr lang="de-DE" dirty="0" smtClean="0">
                          <a:solidFill>
                            <a:schemeClr val="tx1"/>
                          </a:solidFill>
                        </a:rPr>
                        <a:t>Schülerstimme</a:t>
                      </a:r>
                    </a:p>
                    <a:p>
                      <a:r>
                        <a:rPr lang="de-DE" dirty="0" smtClean="0">
                          <a:solidFill>
                            <a:schemeClr val="tx1"/>
                          </a:solidFill>
                        </a:rPr>
                        <a:t>Lehrerstimme</a:t>
                      </a:r>
                      <a:endParaRPr lang="el-GR" dirty="0" smtClean="0">
                        <a:solidFill>
                          <a:schemeClr val="tx1"/>
                        </a:solidFill>
                      </a:endParaRP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4309966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77875"/>
          </a:xfrm>
        </p:spPr>
        <p:txBody>
          <a:bodyPr/>
          <a:lstStyle/>
          <a:p>
            <a:r>
              <a:rPr lang="de-DE" dirty="0" smtClean="0"/>
              <a:t>Beispiel von Unterrichtsszenarien</a:t>
            </a:r>
            <a:endParaRPr lang="el-GR" dirty="0"/>
          </a:p>
        </p:txBody>
      </p:sp>
      <p:sp>
        <p:nvSpPr>
          <p:cNvPr id="3" name="Θέση περιεχομένου 2"/>
          <p:cNvSpPr>
            <a:spLocks noGrp="1"/>
          </p:cNvSpPr>
          <p:nvPr>
            <p:ph idx="1"/>
          </p:nvPr>
        </p:nvSpPr>
        <p:spPr>
          <a:xfrm>
            <a:off x="838200" y="1304365"/>
            <a:ext cx="10515600" cy="4872598"/>
          </a:xfrm>
        </p:spPr>
        <p:txBody>
          <a:bodyPr/>
          <a:lstStyle/>
          <a:p>
            <a:r>
              <a:rPr lang="el-GR" dirty="0" err="1" smtClean="0"/>
              <a:t>Βηδενμάιερ</a:t>
            </a:r>
            <a:r>
              <a:rPr lang="el-GR" dirty="0" smtClean="0"/>
              <a:t> </a:t>
            </a:r>
            <a:r>
              <a:rPr lang="de-DE" dirty="0" smtClean="0"/>
              <a:t>(2011) http://www.epimorfosi.edu.gr/images/stories/ebook-epimorfotes/germanika/8.%20GERMANIKA.pdf </a:t>
            </a:r>
          </a:p>
          <a:p>
            <a:pPr marL="0" indent="0">
              <a:buNone/>
            </a:pPr>
            <a:r>
              <a:rPr lang="de-DE" dirty="0" smtClean="0"/>
              <a:t>   S. 56-62</a:t>
            </a:r>
          </a:p>
          <a:p>
            <a:pPr marL="0" indent="0">
              <a:buNone/>
            </a:pPr>
            <a:endParaRPr lang="el-GR" dirty="0"/>
          </a:p>
        </p:txBody>
      </p:sp>
    </p:spTree>
    <p:extLst>
      <p:ext uri="{BB962C8B-B14F-4D97-AF65-F5344CB8AC3E}">
        <p14:creationId xmlns:p14="http://schemas.microsoft.com/office/powerpoint/2010/main" val="9802221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455146"/>
          </a:xfrm>
        </p:spPr>
        <p:txBody>
          <a:bodyPr>
            <a:normAutofit fontScale="90000"/>
          </a:bodyPr>
          <a:lstStyle/>
          <a:p>
            <a:r>
              <a:rPr lang="de-DE" dirty="0" smtClean="0"/>
              <a:t>Evaluation</a:t>
            </a:r>
            <a:endParaRPr lang="el-GR" dirty="0"/>
          </a:p>
        </p:txBody>
      </p:sp>
      <p:sp>
        <p:nvSpPr>
          <p:cNvPr id="3" name="Θέση περιεχομένου 2"/>
          <p:cNvSpPr>
            <a:spLocks noGrp="1"/>
          </p:cNvSpPr>
          <p:nvPr>
            <p:ph idx="1"/>
          </p:nvPr>
        </p:nvSpPr>
        <p:spPr>
          <a:xfrm>
            <a:off x="838200" y="1075765"/>
            <a:ext cx="10515600" cy="5101198"/>
          </a:xfrm>
        </p:spPr>
        <p:txBody>
          <a:bodyPr/>
          <a:lstStyle/>
          <a:p>
            <a:pPr marL="0" indent="0">
              <a:buNone/>
            </a:pPr>
            <a:r>
              <a:rPr lang="de-DE" b="1" dirty="0" smtClean="0"/>
              <a:t>Evaluation durch informelle Tests: Ziele</a:t>
            </a:r>
          </a:p>
          <a:p>
            <a:endParaRPr lang="de-DE" dirty="0" smtClean="0"/>
          </a:p>
          <a:p>
            <a:pPr marL="171450" lvl="1" indent="-171450" defTabSz="800100">
              <a:spcBef>
                <a:spcPct val="0"/>
              </a:spcBef>
              <a:spcAft>
                <a:spcPct val="15000"/>
              </a:spcAft>
              <a:buChar char="••"/>
            </a:pPr>
            <a:r>
              <a:rPr lang="de-DE" sz="2800" dirty="0"/>
              <a:t>Entscheidungen über das Erreichen von bestimmten Lernzielen treffen</a:t>
            </a:r>
            <a:endParaRPr lang="el-GR" sz="2800" dirty="0"/>
          </a:p>
          <a:p>
            <a:pPr marL="171450" lvl="1" indent="-171450" defTabSz="800100">
              <a:spcBef>
                <a:spcPct val="0"/>
              </a:spcBef>
              <a:spcAft>
                <a:spcPct val="15000"/>
              </a:spcAft>
              <a:buChar char="••"/>
            </a:pPr>
            <a:r>
              <a:rPr lang="de-DE" sz="2800" dirty="0"/>
              <a:t>Lernende über den erreichten Lernstand informieren / Lernfortschritte messen</a:t>
            </a:r>
            <a:endParaRPr lang="el-GR" sz="2800" dirty="0"/>
          </a:p>
          <a:p>
            <a:pPr marL="171450" lvl="1" indent="-171450" defTabSz="800100">
              <a:spcBef>
                <a:spcPct val="0"/>
              </a:spcBef>
              <a:spcAft>
                <a:spcPct val="15000"/>
              </a:spcAft>
              <a:buChar char="••"/>
            </a:pPr>
            <a:r>
              <a:rPr lang="de-DE" sz="2800" dirty="0"/>
              <a:t>Lernende über den Erfolg von Lernanstrengungen informieren</a:t>
            </a:r>
            <a:endParaRPr lang="el-GR" sz="2800" dirty="0"/>
          </a:p>
          <a:p>
            <a:pPr marL="171450" lvl="1" indent="-171450" defTabSz="800100">
              <a:spcBef>
                <a:spcPct val="0"/>
              </a:spcBef>
              <a:spcAft>
                <a:spcPct val="15000"/>
              </a:spcAft>
              <a:buChar char="••"/>
            </a:pPr>
            <a:r>
              <a:rPr lang="de-DE" sz="2800" dirty="0"/>
              <a:t>Stärken und Schwächen der Lernenden feststellen</a:t>
            </a:r>
            <a:endParaRPr lang="el-GR" sz="2800" dirty="0"/>
          </a:p>
          <a:p>
            <a:pPr marL="171450" lvl="1" indent="-171450" defTabSz="800100">
              <a:spcBef>
                <a:spcPct val="0"/>
              </a:spcBef>
              <a:spcAft>
                <a:spcPct val="15000"/>
              </a:spcAft>
              <a:buChar char="••"/>
            </a:pPr>
            <a:r>
              <a:rPr lang="de-DE" sz="2800" dirty="0"/>
              <a:t>Prüfen des Erfolgs von bestimmten Lern- und Arbeitstechniken</a:t>
            </a:r>
            <a:endParaRPr lang="el-GR" sz="2800" dirty="0"/>
          </a:p>
          <a:p>
            <a:pPr marL="171450" lvl="1" indent="-171450" defTabSz="800100">
              <a:spcBef>
                <a:spcPct val="0"/>
              </a:spcBef>
              <a:spcAft>
                <a:spcPct val="15000"/>
              </a:spcAft>
              <a:buChar char="••"/>
            </a:pPr>
            <a:r>
              <a:rPr lang="de-DE" sz="2800" dirty="0"/>
              <a:t>Feststellung der Effizienz des Unterrichts</a:t>
            </a:r>
          </a:p>
          <a:p>
            <a:pPr marL="171450" lvl="1" indent="-171450" defTabSz="800100">
              <a:spcBef>
                <a:spcPct val="0"/>
              </a:spcBef>
              <a:spcAft>
                <a:spcPct val="15000"/>
              </a:spcAft>
              <a:buChar char="••"/>
            </a:pPr>
            <a:r>
              <a:rPr lang="de-DE" sz="2800" dirty="0" smtClean="0"/>
              <a:t>Sich selbst evaluieren und selbst überprüfen, welchen Lernstand man erreicht hat</a:t>
            </a:r>
            <a:endParaRPr lang="el-GR" sz="2800" dirty="0"/>
          </a:p>
          <a:p>
            <a:pPr marL="0" indent="0">
              <a:buNone/>
            </a:pPr>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2015)</a:t>
            </a:r>
            <a:endParaRPr lang="de-DE" sz="1400" dirty="0"/>
          </a:p>
        </p:txBody>
      </p:sp>
    </p:spTree>
    <p:extLst>
      <p:ext uri="{BB962C8B-B14F-4D97-AF65-F5344CB8AC3E}">
        <p14:creationId xmlns:p14="http://schemas.microsoft.com/office/powerpoint/2010/main" val="9887573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47165"/>
            <a:ext cx="10515600" cy="5329798"/>
          </a:xfrm>
        </p:spPr>
        <p:txBody>
          <a:bodyPr>
            <a:normAutofit fontScale="92500"/>
          </a:bodyPr>
          <a:lstStyle/>
          <a:p>
            <a:pPr marL="0" indent="0">
              <a:buNone/>
            </a:pPr>
            <a:r>
              <a:rPr lang="de-DE" b="1" dirty="0" smtClean="0"/>
              <a:t>Ziele</a:t>
            </a:r>
            <a:r>
              <a:rPr lang="de-DE" b="1" dirty="0"/>
              <a:t> </a:t>
            </a:r>
            <a:r>
              <a:rPr lang="de-DE" b="1" dirty="0" smtClean="0"/>
              <a:t>von Alternativen Evaluationsmethoden</a:t>
            </a:r>
          </a:p>
          <a:p>
            <a:pPr marL="0" indent="0" algn="just">
              <a:buNone/>
            </a:pPr>
            <a:r>
              <a:rPr lang="de-DE" dirty="0" smtClean="0"/>
              <a:t>(unter anderem: Portfolio, Projekte, Selbstbeurteilung, Peer-Evaluation, Beobachtung, Diskussion)</a:t>
            </a:r>
          </a:p>
          <a:p>
            <a:pPr marL="0" indent="0">
              <a:buNone/>
            </a:pPr>
            <a:endParaRPr lang="de-DE" b="1" dirty="0" smtClean="0"/>
          </a:p>
          <a:p>
            <a:r>
              <a:rPr lang="en-US" sz="2400" dirty="0" smtClean="0"/>
              <a:t>erlauben </a:t>
            </a:r>
            <a:r>
              <a:rPr lang="en-US" sz="2400" dirty="0" err="1"/>
              <a:t>Lehrenden</a:t>
            </a:r>
            <a:r>
              <a:rPr lang="en-US" sz="2400" dirty="0"/>
              <a:t>, </a:t>
            </a:r>
            <a:r>
              <a:rPr lang="en-US" sz="2400" dirty="0" err="1"/>
              <a:t>ausführliche</a:t>
            </a:r>
            <a:r>
              <a:rPr lang="en-US" sz="2400" dirty="0"/>
              <a:t> </a:t>
            </a:r>
            <a:r>
              <a:rPr lang="en-US" sz="2400" dirty="0" err="1"/>
              <a:t>Informationen</a:t>
            </a:r>
            <a:r>
              <a:rPr lang="en-US" sz="2400" dirty="0"/>
              <a:t> </a:t>
            </a:r>
            <a:r>
              <a:rPr lang="en-US" sz="2400" dirty="0" err="1"/>
              <a:t>über</a:t>
            </a:r>
            <a:r>
              <a:rPr lang="en-US" sz="2400" dirty="0"/>
              <a:t> die </a:t>
            </a:r>
            <a:r>
              <a:rPr lang="en-US" sz="2400" dirty="0" err="1"/>
              <a:t>sprachliche</a:t>
            </a:r>
            <a:r>
              <a:rPr lang="en-US" sz="2400" dirty="0"/>
              <a:t> </a:t>
            </a:r>
            <a:r>
              <a:rPr lang="en-US" sz="2400" dirty="0" err="1"/>
              <a:t>Leistung</a:t>
            </a:r>
            <a:r>
              <a:rPr lang="en-US" sz="2400" dirty="0"/>
              <a:t> und den </a:t>
            </a:r>
            <a:r>
              <a:rPr lang="en-US" sz="2400" dirty="0" err="1"/>
              <a:t>Lernprozess</a:t>
            </a:r>
            <a:r>
              <a:rPr lang="en-US" sz="2400" dirty="0"/>
              <a:t> der </a:t>
            </a:r>
            <a:r>
              <a:rPr lang="en-US" sz="2400" dirty="0" err="1"/>
              <a:t>Lernenden</a:t>
            </a:r>
            <a:r>
              <a:rPr lang="en-US" sz="2400" dirty="0"/>
              <a:t> </a:t>
            </a:r>
            <a:r>
              <a:rPr lang="en-US" sz="2400" dirty="0" err="1"/>
              <a:t>zu</a:t>
            </a:r>
            <a:r>
              <a:rPr lang="en-US" sz="2400" dirty="0"/>
              <a:t> </a:t>
            </a:r>
            <a:r>
              <a:rPr lang="en-US" sz="2400" dirty="0" err="1"/>
              <a:t>sammeln</a:t>
            </a:r>
            <a:r>
              <a:rPr lang="en-US" sz="2400" dirty="0"/>
              <a:t> und </a:t>
            </a:r>
            <a:r>
              <a:rPr lang="en-US" sz="2400" dirty="0" err="1"/>
              <a:t>zwar</a:t>
            </a:r>
            <a:r>
              <a:rPr lang="en-US" sz="2400" dirty="0"/>
              <a:t> auf </a:t>
            </a:r>
            <a:r>
              <a:rPr lang="en-US" sz="2400" dirty="0" err="1"/>
              <a:t>deskriptive</a:t>
            </a:r>
            <a:r>
              <a:rPr lang="en-US" sz="2400" dirty="0"/>
              <a:t> Weise. </a:t>
            </a:r>
            <a:endParaRPr lang="el-GR" sz="2400" dirty="0"/>
          </a:p>
          <a:p>
            <a:pPr marL="171450" lvl="1" indent="-171450" defTabSz="800100">
              <a:spcBef>
                <a:spcPct val="0"/>
              </a:spcBef>
              <a:spcAft>
                <a:spcPct val="15000"/>
              </a:spcAft>
              <a:buChar char="••"/>
            </a:pPr>
            <a:r>
              <a:rPr lang="de-DE" dirty="0"/>
              <a:t>geben Lehrenden die Möglichkeit, ihr didaktisches Vorgehen zu beobachten und zu verändern</a:t>
            </a:r>
          </a:p>
          <a:p>
            <a:pPr marL="171450" lvl="1" indent="-171450" defTabSz="800100">
              <a:spcBef>
                <a:spcPct val="0"/>
              </a:spcBef>
              <a:spcAft>
                <a:spcPct val="15000"/>
              </a:spcAft>
              <a:buChar char="••"/>
            </a:pPr>
            <a:r>
              <a:rPr lang="de-DE" dirty="0" smtClean="0"/>
              <a:t>fördern die Motivation der Lernenden und fördern die Übernahme der Verantwortung für das Lernen</a:t>
            </a:r>
            <a:endParaRPr lang="el-GR" dirty="0"/>
          </a:p>
          <a:p>
            <a:pPr marL="171450" lvl="1" indent="-171450" defTabSz="800100">
              <a:spcBef>
                <a:spcPct val="0"/>
              </a:spcBef>
              <a:spcAft>
                <a:spcPct val="15000"/>
              </a:spcAft>
              <a:buChar char="••"/>
            </a:pPr>
            <a:r>
              <a:rPr lang="de-DE" dirty="0"/>
              <a:t>fördern das kooperative Lernen und die Kooperation zwischen Lehrenden und Lernenden</a:t>
            </a:r>
          </a:p>
          <a:p>
            <a:pPr marL="171450" lvl="1" indent="-171450" defTabSz="800100">
              <a:spcBef>
                <a:spcPct val="0"/>
              </a:spcBef>
              <a:spcAft>
                <a:spcPct val="15000"/>
              </a:spcAft>
              <a:buChar char="••"/>
            </a:pPr>
            <a:r>
              <a:rPr lang="de-DE" dirty="0" smtClean="0"/>
              <a:t>erlauben Lernenden, bei dem Evaluationsprozess mitzumachen</a:t>
            </a:r>
            <a:endParaRPr lang="el-GR" dirty="0"/>
          </a:p>
          <a:p>
            <a:pPr marL="171450" lvl="1" indent="-171450" defTabSz="800100">
              <a:spcBef>
                <a:spcPct val="0"/>
              </a:spcBef>
              <a:spcAft>
                <a:spcPct val="15000"/>
              </a:spcAft>
              <a:buChar char="••"/>
            </a:pPr>
            <a:r>
              <a:rPr lang="de-DE" dirty="0"/>
              <a:t>fördern das autonome und selbst gesteuerte Lernen</a:t>
            </a:r>
            <a:endParaRPr lang="el-GR" dirty="0"/>
          </a:p>
          <a:p>
            <a:pPr marL="171450" lvl="1" indent="-171450" defTabSz="800100">
              <a:spcBef>
                <a:spcPct val="0"/>
              </a:spcBef>
              <a:spcAft>
                <a:spcPct val="15000"/>
              </a:spcAft>
              <a:buChar char="••"/>
            </a:pPr>
            <a:r>
              <a:rPr lang="de-DE" dirty="0"/>
              <a:t>fördern das lebenslange Lernen</a:t>
            </a:r>
            <a:endParaRPr lang="el-GR" dirty="0"/>
          </a:p>
          <a:p>
            <a:pPr marL="0" indent="0">
              <a:buNone/>
            </a:pPr>
            <a:endParaRPr lang="el-GR" dirty="0"/>
          </a:p>
        </p:txBody>
      </p:sp>
      <p:sp>
        <p:nvSpPr>
          <p:cNvPr id="5" name="Ορθογώνιο 4"/>
          <p:cNvSpPr/>
          <p:nvPr/>
        </p:nvSpPr>
        <p:spPr>
          <a:xfrm>
            <a:off x="5773270" y="6246911"/>
            <a:ext cx="6096000" cy="307777"/>
          </a:xfrm>
          <a:prstGeom prst="rect">
            <a:avLst/>
          </a:prstGeom>
        </p:spPr>
        <p:txBody>
          <a:bodyPr>
            <a:spAutoFit/>
          </a:bodyPr>
          <a:lstStyle/>
          <a:p>
            <a:pPr algn="r"/>
            <a:r>
              <a:rPr lang="de-DE" sz="1400" dirty="0" smtClean="0"/>
              <a:t>(Kontomitrou 2015)</a:t>
            </a:r>
            <a:endParaRPr lang="de-DE" sz="1400" dirty="0"/>
          </a:p>
        </p:txBody>
      </p:sp>
    </p:spTree>
    <p:extLst>
      <p:ext uri="{BB962C8B-B14F-4D97-AF65-F5344CB8AC3E}">
        <p14:creationId xmlns:p14="http://schemas.microsoft.com/office/powerpoint/2010/main" val="38295915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70299"/>
          </a:xfrm>
        </p:spPr>
        <p:txBody>
          <a:bodyPr>
            <a:normAutofit/>
          </a:bodyPr>
          <a:lstStyle/>
          <a:p>
            <a:pPr algn="ctr"/>
            <a:r>
              <a:rPr lang="de-DE" sz="3200" dirty="0" smtClean="0"/>
              <a:t>Peer-Evaluation</a:t>
            </a:r>
            <a:endParaRPr lang="el-GR" sz="3200" dirty="0"/>
          </a:p>
        </p:txBody>
      </p:sp>
      <p:sp>
        <p:nvSpPr>
          <p:cNvPr id="3" name="Θέση περιεχομένου 2"/>
          <p:cNvSpPr>
            <a:spLocks noGrp="1"/>
          </p:cNvSpPr>
          <p:nvPr>
            <p:ph idx="1"/>
          </p:nvPr>
        </p:nvSpPr>
        <p:spPr>
          <a:xfrm>
            <a:off x="838199" y="914400"/>
            <a:ext cx="11062447" cy="5567082"/>
          </a:xfrm>
        </p:spPr>
        <p:txBody>
          <a:bodyPr/>
          <a:lstStyle/>
          <a:p>
            <a:pPr marL="0" indent="0">
              <a:spcBef>
                <a:spcPts val="0"/>
              </a:spcBef>
              <a:buNone/>
            </a:pPr>
            <a:r>
              <a:rPr lang="de-DE" sz="2000" dirty="0" smtClean="0"/>
              <a:t>Gegenseitiges Fragestellen / Gemeinsam überlegen, was Lernende schon gut können, und wo sie noch Defizite haben</a:t>
            </a:r>
          </a:p>
          <a:p>
            <a:pPr marL="0" indent="0">
              <a:spcBef>
                <a:spcPts val="0"/>
              </a:spcBef>
              <a:buNone/>
            </a:pPr>
            <a:r>
              <a:rPr lang="de-DE" sz="2000" dirty="0" smtClean="0"/>
              <a:t>Lernende helfen sich gegenseitig.</a:t>
            </a:r>
          </a:p>
          <a:p>
            <a:pPr marL="0" indent="0">
              <a:spcBef>
                <a:spcPts val="0"/>
              </a:spcBef>
              <a:buNone/>
            </a:pPr>
            <a:r>
              <a:rPr lang="de-DE" sz="2000" dirty="0" smtClean="0"/>
              <a:t>Lernende denken über ihre sprachlichen Kompetenzen und Möglichkeiten zum Weiterlernen nach.</a:t>
            </a:r>
          </a:p>
          <a:p>
            <a:pPr marL="0" indent="0" algn="r">
              <a:buNone/>
            </a:pPr>
            <a:r>
              <a:rPr lang="de-DE" sz="1800" dirty="0" smtClean="0"/>
              <a:t>(Vgl. Grotjahn/</a:t>
            </a:r>
            <a:r>
              <a:rPr lang="de-DE" sz="1800" dirty="0" err="1" smtClean="0"/>
              <a:t>Kleppin</a:t>
            </a:r>
            <a:r>
              <a:rPr lang="de-DE" sz="1800" dirty="0" smtClean="0"/>
              <a:t> 2015: 38)</a:t>
            </a:r>
          </a:p>
          <a:p>
            <a:pPr marL="0" indent="0">
              <a:buNone/>
            </a:pPr>
            <a:endParaRPr lang="el-GR" sz="1800" dirty="0"/>
          </a:p>
        </p:txBody>
      </p:sp>
      <p:graphicFrame>
        <p:nvGraphicFramePr>
          <p:cNvPr id="5" name="Πίνακας 4"/>
          <p:cNvGraphicFramePr>
            <a:graphicFrameLocks noGrp="1"/>
          </p:cNvGraphicFramePr>
          <p:nvPr>
            <p:extLst/>
          </p:nvPr>
        </p:nvGraphicFramePr>
        <p:xfrm>
          <a:off x="1238624" y="2472448"/>
          <a:ext cx="8128000" cy="2199640"/>
        </p:xfrm>
        <a:graphic>
          <a:graphicData uri="http://schemas.openxmlformats.org/drawingml/2006/table">
            <a:tbl>
              <a:tblPr firstRow="1" bandRow="1">
                <a:tableStyleId>{5C22544A-7EE6-4342-B048-85BDC9FD1C3A}</a:tableStyleId>
              </a:tblPr>
              <a:tblGrid>
                <a:gridCol w="4180541"/>
                <a:gridCol w="3947459"/>
              </a:tblGrid>
              <a:tr h="370840">
                <a:tc gridSpan="2">
                  <a:txBody>
                    <a:bodyPr/>
                    <a:lstStyle/>
                    <a:p>
                      <a:r>
                        <a:rPr lang="de-DE" dirty="0" smtClean="0">
                          <a:solidFill>
                            <a:schemeClr val="tx1"/>
                          </a:solidFill>
                        </a:rPr>
                        <a:t>Gegenseitig Fragen stellen</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hMerge="1">
                  <a:txBody>
                    <a:bodyPr/>
                    <a:lstStyle/>
                    <a:p>
                      <a:endParaRPr lang="el-GR" dirty="0"/>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r>
              <a:tr h="370840">
                <a:tc>
                  <a:txBody>
                    <a:bodyPr/>
                    <a:lstStyle/>
                    <a:p>
                      <a:r>
                        <a:rPr lang="de-DE" dirty="0" smtClean="0">
                          <a:solidFill>
                            <a:schemeClr val="tx1"/>
                          </a:solidFill>
                        </a:rPr>
                        <a:t>Lerner 1: </a:t>
                      </a:r>
                      <a:r>
                        <a:rPr lang="de-DE" baseline="0" dirty="0" smtClean="0">
                          <a:solidFill>
                            <a:schemeClr val="tx1"/>
                          </a:solidFill>
                        </a:rPr>
                        <a:t>Wann hast du Mathe?</a:t>
                      </a:r>
                    </a:p>
                    <a:p>
                      <a:r>
                        <a:rPr lang="de-DE" baseline="0" dirty="0" smtClean="0">
                          <a:solidFill>
                            <a:schemeClr val="tx1"/>
                          </a:solidFill>
                        </a:rPr>
                        <a:t>                 Wie findest du Englisch?</a:t>
                      </a:r>
                    </a:p>
                    <a:p>
                      <a:r>
                        <a:rPr lang="de-DE" baseline="0" dirty="0" smtClean="0">
                          <a:solidFill>
                            <a:schemeClr val="tx1"/>
                          </a:solidFill>
                        </a:rPr>
                        <a:t>                 …</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a:txBody>
                    <a:bodyPr/>
                    <a:lstStyle/>
                    <a:p>
                      <a:r>
                        <a:rPr lang="de-DE" dirty="0" smtClean="0">
                          <a:solidFill>
                            <a:schemeClr val="tx1"/>
                          </a:solidFill>
                        </a:rPr>
                        <a:t>Lerner 2: …..</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r>
              <a:tr h="370840">
                <a:tc>
                  <a:txBody>
                    <a:bodyPr/>
                    <a:lstStyle/>
                    <a:p>
                      <a:r>
                        <a:rPr lang="de-DE" dirty="0" smtClean="0">
                          <a:solidFill>
                            <a:schemeClr val="tx1"/>
                          </a:solidFill>
                        </a:rPr>
                        <a:t>Lerner 2: </a:t>
                      </a:r>
                      <a:r>
                        <a:rPr lang="de-DE" baseline="0" dirty="0" smtClean="0">
                          <a:solidFill>
                            <a:schemeClr val="tx1"/>
                          </a:solidFill>
                        </a:rPr>
                        <a:t>Wann hast du Musik?</a:t>
                      </a:r>
                    </a:p>
                    <a:p>
                      <a:r>
                        <a:rPr lang="de-DE" baseline="0" dirty="0" smtClean="0">
                          <a:solidFill>
                            <a:schemeClr val="tx1"/>
                          </a:solidFill>
                        </a:rPr>
                        <a:t>                 Wie findest du Sport?</a:t>
                      </a:r>
                    </a:p>
                    <a:p>
                      <a:r>
                        <a:rPr lang="de-DE" baseline="0" dirty="0" smtClean="0">
                          <a:solidFill>
                            <a:schemeClr val="tx1"/>
                          </a:solidFill>
                        </a:rPr>
                        <a:t>                 …</a:t>
                      </a:r>
                      <a:endParaRPr lang="el-GR" dirty="0" smtClean="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a:txBody>
                    <a:bodyPr/>
                    <a:lstStyle/>
                    <a:p>
                      <a:r>
                        <a:rPr lang="de-DE" dirty="0" smtClean="0">
                          <a:solidFill>
                            <a:schemeClr val="tx1"/>
                          </a:solidFill>
                        </a:rPr>
                        <a:t>Lerner 1: …..</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r>
            </a:tbl>
          </a:graphicData>
        </a:graphic>
      </p:graphicFrame>
      <p:graphicFrame>
        <p:nvGraphicFramePr>
          <p:cNvPr id="6" name="Πίνακας 5"/>
          <p:cNvGraphicFramePr>
            <a:graphicFrameLocks noGrp="1"/>
          </p:cNvGraphicFramePr>
          <p:nvPr>
            <p:extLst/>
          </p:nvPr>
        </p:nvGraphicFramePr>
        <p:xfrm>
          <a:off x="1238623" y="4819707"/>
          <a:ext cx="8128001" cy="1478280"/>
        </p:xfrm>
        <a:graphic>
          <a:graphicData uri="http://schemas.openxmlformats.org/drawingml/2006/table">
            <a:tbl>
              <a:tblPr firstRow="1" bandRow="1">
                <a:tableStyleId>{5C22544A-7EE6-4342-B048-85BDC9FD1C3A}</a:tableStyleId>
              </a:tblPr>
              <a:tblGrid>
                <a:gridCol w="1881095"/>
                <a:gridCol w="2043953"/>
                <a:gridCol w="1963270"/>
                <a:gridCol w="2239683"/>
              </a:tblGrid>
              <a:tr h="370840">
                <a:tc gridSpan="4">
                  <a:txBody>
                    <a:bodyPr/>
                    <a:lstStyle/>
                    <a:p>
                      <a:r>
                        <a:rPr lang="de-DE" dirty="0" smtClean="0">
                          <a:solidFill>
                            <a:schemeClr val="tx1"/>
                          </a:solidFill>
                        </a:rPr>
                        <a:t>Überlegen</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hMerge="1">
                  <a:txBody>
                    <a:bodyPr/>
                    <a:lstStyle/>
                    <a:p>
                      <a:endParaRPr lang="el-GR"/>
                    </a:p>
                  </a:txBody>
                  <a:tcPr/>
                </a:tc>
                <a:tc hMerge="1">
                  <a:txBody>
                    <a:bodyPr/>
                    <a:lstStyle/>
                    <a:p>
                      <a:endParaRPr lang="el-GR" dirty="0"/>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tcPr>
                </a:tc>
                <a:tc hMerge="1">
                  <a:txBody>
                    <a:bodyPr/>
                    <a:lstStyle/>
                    <a:p>
                      <a:endParaRPr lang="el-GR"/>
                    </a:p>
                  </a:txBody>
                  <a:tcPr/>
                </a:tc>
              </a:tr>
              <a:tr h="370840">
                <a:tc gridSpan="2">
                  <a:txBody>
                    <a:bodyPr/>
                    <a:lstStyle/>
                    <a:p>
                      <a:r>
                        <a:rPr lang="de-DE" dirty="0" smtClean="0">
                          <a:solidFill>
                            <a:schemeClr val="tx1"/>
                          </a:solidFill>
                        </a:rPr>
                        <a:t>Was können wir schon?</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hMerge="1">
                  <a:txBody>
                    <a:bodyPr/>
                    <a:lstStyle/>
                    <a:p>
                      <a:endParaRPr lang="el-GR"/>
                    </a:p>
                  </a:txBody>
                  <a:tcPr/>
                </a:tc>
                <a:tc gridSpan="2">
                  <a:txBody>
                    <a:bodyPr/>
                    <a:lstStyle/>
                    <a:p>
                      <a:r>
                        <a:rPr lang="de-DE" dirty="0" smtClean="0">
                          <a:solidFill>
                            <a:schemeClr val="tx1"/>
                          </a:solidFill>
                        </a:rPr>
                        <a:t>Was müssen</a:t>
                      </a:r>
                      <a:r>
                        <a:rPr lang="de-DE" baseline="0" dirty="0" smtClean="0">
                          <a:solidFill>
                            <a:schemeClr val="tx1"/>
                          </a:solidFill>
                        </a:rPr>
                        <a:t> wir wiederholen?</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hMerge="1">
                  <a:txBody>
                    <a:bodyPr/>
                    <a:lstStyle/>
                    <a:p>
                      <a:endParaRPr lang="el-GR"/>
                    </a:p>
                  </a:txBody>
                  <a:tcPr/>
                </a:tc>
              </a:tr>
              <a:tr h="348387">
                <a:tc>
                  <a:txBody>
                    <a:bodyPr/>
                    <a:lstStyle/>
                    <a:p>
                      <a:r>
                        <a:rPr lang="de-DE" dirty="0" smtClean="0">
                          <a:solidFill>
                            <a:schemeClr val="tx1"/>
                          </a:solidFill>
                        </a:rPr>
                        <a:t>Lerner 1</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a:txBody>
                    <a:bodyPr/>
                    <a:lstStyle/>
                    <a:p>
                      <a:r>
                        <a:rPr lang="de-DE" dirty="0" smtClean="0">
                          <a:solidFill>
                            <a:schemeClr val="tx1"/>
                          </a:solidFill>
                        </a:rPr>
                        <a:t>Lerner 2 </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a:txBody>
                    <a:bodyPr/>
                    <a:lstStyle/>
                    <a:p>
                      <a:r>
                        <a:rPr lang="de-DE" dirty="0" smtClean="0">
                          <a:solidFill>
                            <a:schemeClr val="tx1"/>
                          </a:solidFill>
                        </a:rPr>
                        <a:t>Lerner 1</a:t>
                      </a:r>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chemeClr val="tx1"/>
                          </a:solidFill>
                        </a:rPr>
                        <a:t>Lerner 2 </a:t>
                      </a:r>
                      <a:endParaRPr lang="el-GR" dirty="0" smtClean="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r>
              <a:tr h="370840">
                <a:tc>
                  <a:txBody>
                    <a:bodyPr/>
                    <a:lstStyle/>
                    <a:p>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a:txBody>
                    <a:bodyPr/>
                    <a:lstStyle/>
                    <a:p>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a:txBody>
                    <a:bodyPr/>
                    <a:lstStyle/>
                    <a:p>
                      <a:endParaRPr lang="el-GR" dirty="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solidFill>
                          <a:schemeClr val="tx1"/>
                        </a:solidFill>
                      </a:endParaRPr>
                    </a:p>
                  </a:txBody>
                  <a:tcP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1">
                          <a:lumMod val="75000"/>
                          <a:lumOff val="25000"/>
                        </a:schemeClr>
                      </a:solidFill>
                      <a:prstDash val="solid"/>
                      <a:round/>
                      <a:headEnd type="none" w="med" len="med"/>
                      <a:tailEnd type="none" w="med" len="med"/>
                    </a:lnT>
                    <a:lnB w="12700" cap="flat" cmpd="sng" algn="ctr">
                      <a:solidFill>
                        <a:schemeClr val="tx1">
                          <a:lumMod val="75000"/>
                          <a:lumOff val="25000"/>
                        </a:schemeClr>
                      </a:solidFill>
                      <a:prstDash val="solid"/>
                      <a:round/>
                      <a:headEnd type="none" w="med" len="med"/>
                      <a:tailEnd type="none" w="med" len="med"/>
                    </a:lnB>
                    <a:solidFill>
                      <a:srgbClr val="DDDDDD"/>
                    </a:solidFill>
                  </a:tcPr>
                </a:tc>
              </a:tr>
            </a:tbl>
          </a:graphicData>
        </a:graphic>
      </p:graphicFrame>
      <p:sp>
        <p:nvSpPr>
          <p:cNvPr id="7" name="Ορθογώνιο 6"/>
          <p:cNvSpPr/>
          <p:nvPr/>
        </p:nvSpPr>
        <p:spPr>
          <a:xfrm>
            <a:off x="5773270" y="6246911"/>
            <a:ext cx="6096000" cy="307777"/>
          </a:xfrm>
          <a:prstGeom prst="rect">
            <a:avLst/>
          </a:prstGeom>
        </p:spPr>
        <p:txBody>
          <a:bodyPr>
            <a:spAutoFit/>
          </a:bodyPr>
          <a:lstStyle/>
          <a:p>
            <a:pPr algn="r"/>
            <a:r>
              <a:rPr lang="de-DE" sz="1400" dirty="0" smtClean="0"/>
              <a:t>(Kontomitrou 2015)</a:t>
            </a:r>
            <a:endParaRPr lang="de-DE" sz="1400" dirty="0"/>
          </a:p>
        </p:txBody>
      </p:sp>
    </p:spTree>
    <p:extLst>
      <p:ext uri="{BB962C8B-B14F-4D97-AF65-F5344CB8AC3E}">
        <p14:creationId xmlns:p14="http://schemas.microsoft.com/office/powerpoint/2010/main" val="16176648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41699"/>
          </a:xfrm>
        </p:spPr>
        <p:txBody>
          <a:bodyPr>
            <a:normAutofit fontScale="90000"/>
          </a:bodyPr>
          <a:lstStyle/>
          <a:p>
            <a:r>
              <a:rPr lang="de-DE" dirty="0" smtClean="0"/>
              <a:t>Evaluation in der Gruppe</a:t>
            </a:r>
            <a:endParaRPr lang="el-GR" dirty="0"/>
          </a:p>
        </p:txBody>
      </p:sp>
      <p:sp>
        <p:nvSpPr>
          <p:cNvPr id="3" name="Θέση περιεχομένου 2"/>
          <p:cNvSpPr>
            <a:spLocks noGrp="1"/>
          </p:cNvSpPr>
          <p:nvPr>
            <p:ph idx="1"/>
          </p:nvPr>
        </p:nvSpPr>
        <p:spPr>
          <a:xfrm>
            <a:off x="838200" y="914400"/>
            <a:ext cx="10515600" cy="5715000"/>
          </a:xfrm>
        </p:spPr>
        <p:txBody>
          <a:bodyPr/>
          <a:lstStyle/>
          <a:p>
            <a:r>
              <a:rPr lang="de-DE" dirty="0" smtClean="0"/>
              <a:t>Ergebnisse aus der Gruppenarbeit</a:t>
            </a:r>
          </a:p>
          <a:p>
            <a:pPr marL="0" indent="0">
              <a:buNone/>
            </a:pPr>
            <a:endParaRPr lang="el-GR" dirty="0"/>
          </a:p>
        </p:txBody>
      </p:sp>
      <p:sp>
        <p:nvSpPr>
          <p:cNvPr id="4" name="Έλλειψη 3"/>
          <p:cNvSpPr/>
          <p:nvPr/>
        </p:nvSpPr>
        <p:spPr>
          <a:xfrm>
            <a:off x="838199" y="1559858"/>
            <a:ext cx="2501153" cy="1438836"/>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Beschreibung der Gruppenarbeit</a:t>
            </a:r>
            <a:endParaRPr lang="el-GR" dirty="0">
              <a:solidFill>
                <a:schemeClr val="tx1"/>
              </a:solidFill>
            </a:endParaRPr>
          </a:p>
        </p:txBody>
      </p:sp>
      <p:sp>
        <p:nvSpPr>
          <p:cNvPr id="9" name="Ορθογώνιο 8"/>
          <p:cNvSpPr/>
          <p:nvPr/>
        </p:nvSpPr>
        <p:spPr>
          <a:xfrm>
            <a:off x="3511177" y="4407482"/>
            <a:ext cx="4193987" cy="1979871"/>
          </a:xfrm>
          <a:prstGeom prst="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Ideen für die nächste Gruppenarbeit</a:t>
            </a:r>
          </a:p>
          <a:p>
            <a:pPr algn="ctr"/>
            <a:r>
              <a:rPr lang="de-DE" dirty="0" smtClean="0">
                <a:solidFill>
                  <a:schemeClr val="tx1"/>
                </a:solidFill>
              </a:rPr>
              <a:t>………………………………….</a:t>
            </a:r>
          </a:p>
          <a:p>
            <a:pPr algn="ctr"/>
            <a:r>
              <a:rPr lang="de-DE" dirty="0" smtClean="0">
                <a:solidFill>
                  <a:schemeClr val="tx1"/>
                </a:solidFill>
              </a:rPr>
              <a:t>…………………………………</a:t>
            </a:r>
          </a:p>
          <a:p>
            <a:pPr algn="ctr"/>
            <a:r>
              <a:rPr lang="de-DE" dirty="0" smtClean="0">
                <a:solidFill>
                  <a:schemeClr val="tx1"/>
                </a:solidFill>
              </a:rPr>
              <a:t>…………………………………</a:t>
            </a:r>
            <a:endParaRPr lang="el-GR" dirty="0">
              <a:solidFill>
                <a:schemeClr val="tx1"/>
              </a:solidFill>
            </a:endParaRPr>
          </a:p>
        </p:txBody>
      </p:sp>
      <p:sp>
        <p:nvSpPr>
          <p:cNvPr id="10" name="Ορθογώνιο 9"/>
          <p:cNvSpPr/>
          <p:nvPr/>
        </p:nvSpPr>
        <p:spPr>
          <a:xfrm>
            <a:off x="7812741" y="4409861"/>
            <a:ext cx="3826435" cy="1977492"/>
          </a:xfrm>
          <a:prstGeom prst="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Ideen, die für mich/für mein Weiterlernen/für meine Lernziele wichtig sind</a:t>
            </a:r>
          </a:p>
          <a:p>
            <a:pPr algn="ctr"/>
            <a:r>
              <a:rPr lang="de-DE" dirty="0" smtClean="0">
                <a:solidFill>
                  <a:schemeClr val="tx1"/>
                </a:solidFill>
              </a:rPr>
              <a:t>…………………………………….</a:t>
            </a:r>
          </a:p>
          <a:p>
            <a:pPr algn="ctr"/>
            <a:r>
              <a:rPr lang="de-DE" dirty="0" smtClean="0">
                <a:solidFill>
                  <a:schemeClr val="tx1"/>
                </a:solidFill>
              </a:rPr>
              <a:t>…………………………………...</a:t>
            </a:r>
          </a:p>
          <a:p>
            <a:pPr algn="ctr"/>
            <a:r>
              <a:rPr lang="de-DE" dirty="0" smtClean="0">
                <a:solidFill>
                  <a:schemeClr val="tx1"/>
                </a:solidFill>
              </a:rPr>
              <a:t>……………………………………</a:t>
            </a:r>
            <a:endParaRPr lang="el-GR" dirty="0">
              <a:solidFill>
                <a:schemeClr val="tx1"/>
              </a:solidFill>
            </a:endParaRPr>
          </a:p>
        </p:txBody>
      </p:sp>
      <p:graphicFrame>
        <p:nvGraphicFramePr>
          <p:cNvPr id="22" name="Πίνακας 21"/>
          <p:cNvGraphicFramePr>
            <a:graphicFrameLocks noGrp="1"/>
          </p:cNvGraphicFramePr>
          <p:nvPr>
            <p:extLst/>
          </p:nvPr>
        </p:nvGraphicFramePr>
        <p:xfrm>
          <a:off x="3511177" y="1394889"/>
          <a:ext cx="8127999" cy="2966720"/>
        </p:xfrm>
        <a:graphic>
          <a:graphicData uri="http://schemas.openxmlformats.org/drawingml/2006/table">
            <a:tbl>
              <a:tblPr firstRow="1" bandRow="1">
                <a:tableStyleId>{5C22544A-7EE6-4342-B048-85BDC9FD1C3A}</a:tableStyleId>
              </a:tblPr>
              <a:tblGrid>
                <a:gridCol w="5363882"/>
                <a:gridCol w="1438835"/>
                <a:gridCol w="1325282"/>
              </a:tblGrid>
              <a:tr h="370840">
                <a:tc>
                  <a:txBody>
                    <a:bodyPr/>
                    <a:lstStyle/>
                    <a:p>
                      <a:r>
                        <a:rPr lang="de-DE" dirty="0" smtClean="0">
                          <a:solidFill>
                            <a:schemeClr val="tx1"/>
                          </a:solidFill>
                        </a:rPr>
                        <a:t>Evaluation in der Gruppe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Ja</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Nein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Das kann ich in der Gruppe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a) Kooperieren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b) Fragen stellen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c) Auf Fragen antworten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d) Meine Meinung sagen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gridSpan="3">
                  <a:txBody>
                    <a:bodyPr/>
                    <a:lstStyle/>
                    <a:p>
                      <a:r>
                        <a:rPr lang="de-DE" dirty="0" smtClean="0">
                          <a:solidFill>
                            <a:schemeClr val="tx1"/>
                          </a:solidFill>
                        </a:rPr>
                        <a:t>e) Ich</a:t>
                      </a:r>
                      <a:r>
                        <a:rPr lang="de-DE" baseline="0" dirty="0" smtClean="0">
                          <a:solidFill>
                            <a:schemeClr val="tx1"/>
                          </a:solidFill>
                        </a:rPr>
                        <a:t> kann noch:.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8" name="Ορθογώνιο 7"/>
          <p:cNvSpPr/>
          <p:nvPr/>
        </p:nvSpPr>
        <p:spPr>
          <a:xfrm>
            <a:off x="5773270" y="6475511"/>
            <a:ext cx="6096000" cy="307777"/>
          </a:xfrm>
          <a:prstGeom prst="rect">
            <a:avLst/>
          </a:prstGeom>
        </p:spPr>
        <p:txBody>
          <a:bodyPr>
            <a:spAutoFit/>
          </a:bodyPr>
          <a:lstStyle/>
          <a:p>
            <a:pPr algn="r"/>
            <a:r>
              <a:rPr lang="de-DE" sz="1400" dirty="0" smtClean="0"/>
              <a:t>(Kontomitrou 2015)</a:t>
            </a:r>
            <a:endParaRPr lang="de-DE" sz="1400" dirty="0"/>
          </a:p>
        </p:txBody>
      </p:sp>
    </p:spTree>
    <p:extLst>
      <p:ext uri="{BB962C8B-B14F-4D97-AF65-F5344CB8AC3E}">
        <p14:creationId xmlns:p14="http://schemas.microsoft.com/office/powerpoint/2010/main" val="23478601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95487"/>
          </a:xfrm>
        </p:spPr>
        <p:txBody>
          <a:bodyPr>
            <a:normAutofit fontScale="90000"/>
          </a:bodyPr>
          <a:lstStyle/>
          <a:p>
            <a:r>
              <a:rPr lang="de-DE" dirty="0" smtClean="0"/>
              <a:t>Europäisches Sprachenportfolio</a:t>
            </a:r>
            <a:endParaRPr lang="el-GR" dirty="0"/>
          </a:p>
        </p:txBody>
      </p:sp>
      <p:sp>
        <p:nvSpPr>
          <p:cNvPr id="3" name="Θέση περιεχομένου 2"/>
          <p:cNvSpPr>
            <a:spLocks noGrp="1"/>
          </p:cNvSpPr>
          <p:nvPr>
            <p:ph idx="1"/>
          </p:nvPr>
        </p:nvSpPr>
        <p:spPr>
          <a:xfrm>
            <a:off x="838200" y="1223682"/>
            <a:ext cx="10515600" cy="4953281"/>
          </a:xfrm>
        </p:spPr>
        <p:txBody>
          <a:bodyPr>
            <a:normAutofit fontScale="92500" lnSpcReduction="20000"/>
          </a:bodyPr>
          <a:lstStyle/>
          <a:p>
            <a:pPr marL="0" indent="0" algn="just">
              <a:buNone/>
            </a:pPr>
            <a:r>
              <a:rPr lang="de-DE" dirty="0"/>
              <a:t>Das Einsetzen des Portfolios in der Unterrichtspraxis ist ein repräsentatives Beispiel, das zeigt, dass die konstruktivistische Didaktik als didaktischer Ansatz „in den letzten Jahren zunehmend mehr in der Unterrichtspraxis“ (Reich 2005: 5) verwendet wird. </a:t>
            </a:r>
            <a:endParaRPr lang="de-DE" dirty="0" smtClean="0"/>
          </a:p>
          <a:p>
            <a:pPr marL="0" indent="0" algn="just">
              <a:buNone/>
            </a:pPr>
            <a:r>
              <a:rPr lang="de-DE" dirty="0" smtClean="0"/>
              <a:t>Mit </a:t>
            </a:r>
            <a:r>
              <a:rPr lang="de-DE" dirty="0"/>
              <a:t>Hilfe des europäischen Sprachenportfolios </a:t>
            </a:r>
            <a:endParaRPr lang="de-DE" dirty="0" smtClean="0"/>
          </a:p>
          <a:p>
            <a:pPr algn="just"/>
            <a:r>
              <a:rPr lang="de-DE" dirty="0" smtClean="0"/>
              <a:t>konstruieren </a:t>
            </a:r>
            <a:r>
              <a:rPr lang="de-DE" dirty="0"/>
              <a:t>die Lernenden ihr eigenes Lernprofil, indem sie feststellen, ob sie ihre Lernziele erreicht haben und wie sie mögliche Lernschwierigkeiten überwunden haben und indem sie weitere Lernziele setzen und ihren Lernvorgang planen. </a:t>
            </a:r>
          </a:p>
          <a:p>
            <a:pPr algn="just"/>
            <a:r>
              <a:rPr lang="de-DE" dirty="0" smtClean="0"/>
              <a:t>übernehmen </a:t>
            </a:r>
            <a:r>
              <a:rPr lang="de-DE" dirty="0"/>
              <a:t>die Lehrenden </a:t>
            </a:r>
            <a:r>
              <a:rPr lang="de-DE" dirty="0" smtClean="0"/>
              <a:t>die </a:t>
            </a:r>
            <a:r>
              <a:rPr lang="de-DE" dirty="0"/>
              <a:t>Rolle des Moderators und stellen zusammen mit den Lernenden fest, welche die Bedürfnisse und Motivationen der Lernenden sind, welche ihre Lernschwierigkeiten sind, so dass sie den Unterrichtsstoff entsprechend anpassen können und mit welchen Medien und Wegen die Lernenden am besten lernen, so dass die Lehrenden den Unterricht entsprechend gestalten. </a:t>
            </a:r>
            <a:endParaRPr lang="el-GR" dirty="0"/>
          </a:p>
        </p:txBody>
      </p:sp>
      <p:sp>
        <p:nvSpPr>
          <p:cNvPr id="4" name="Ορθογώνιο 3"/>
          <p:cNvSpPr/>
          <p:nvPr/>
        </p:nvSpPr>
        <p:spPr>
          <a:xfrm>
            <a:off x="5773270" y="6246911"/>
            <a:ext cx="6096000" cy="307777"/>
          </a:xfrm>
          <a:prstGeom prst="rect">
            <a:avLst/>
          </a:prstGeom>
        </p:spPr>
        <p:txBody>
          <a:bodyPr>
            <a:spAutoFit/>
          </a:bodyPr>
          <a:lstStyle/>
          <a:p>
            <a:pPr algn="r"/>
            <a:r>
              <a:rPr lang="de-DE" sz="1400" dirty="0" smtClean="0"/>
              <a:t>(Kontomitrou 2015)</a:t>
            </a:r>
            <a:endParaRPr lang="de-DE" sz="1400" dirty="0"/>
          </a:p>
        </p:txBody>
      </p:sp>
    </p:spTree>
    <p:extLst>
      <p:ext uri="{BB962C8B-B14F-4D97-AF65-F5344CB8AC3E}">
        <p14:creationId xmlns:p14="http://schemas.microsoft.com/office/powerpoint/2010/main" val="24313524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81635"/>
            <a:ext cx="10515600" cy="5195328"/>
          </a:xfrm>
        </p:spPr>
        <p:txBody>
          <a:bodyPr>
            <a:normAutofit/>
          </a:bodyPr>
          <a:lstStyle/>
          <a:p>
            <a:pPr marL="0" indent="0">
              <a:buNone/>
            </a:pPr>
            <a:r>
              <a:rPr lang="de-DE" dirty="0" smtClean="0"/>
              <a:t>Das </a:t>
            </a:r>
            <a:r>
              <a:rPr lang="de-DE" dirty="0"/>
              <a:t>Portfolio basiert auf folgende Annahmen und seine Anwendung im Unterricht ist aus diesen Gründen von Vorteil: </a:t>
            </a:r>
          </a:p>
          <a:p>
            <a:pPr marL="0" indent="0">
              <a:buNone/>
            </a:pPr>
            <a:r>
              <a:rPr lang="de-DE" dirty="0"/>
              <a:t>a) Förderung der aktiven Annäherung der Sprache durch die Lerner </a:t>
            </a:r>
          </a:p>
          <a:p>
            <a:pPr marL="0" indent="0">
              <a:buNone/>
            </a:pPr>
            <a:r>
              <a:rPr lang="de-DE" dirty="0"/>
              <a:t>b) Förderung der kommunikativen Kompetenzen </a:t>
            </a:r>
          </a:p>
          <a:p>
            <a:pPr marL="0" indent="0">
              <a:buNone/>
            </a:pPr>
            <a:r>
              <a:rPr lang="de-DE" dirty="0"/>
              <a:t>c) Entwicklung von Kompetenzen zur Förderung des lebenslangen Lernens </a:t>
            </a:r>
          </a:p>
          <a:p>
            <a:pPr marL="0" indent="0">
              <a:buNone/>
            </a:pPr>
            <a:r>
              <a:rPr lang="de-DE" dirty="0"/>
              <a:t>d) Förderung des kritischen und kreativen Lernens </a:t>
            </a:r>
          </a:p>
          <a:p>
            <a:pPr marL="0" indent="0">
              <a:buNone/>
            </a:pPr>
            <a:r>
              <a:rPr lang="de-DE" dirty="0"/>
              <a:t>e) Förderung der interkulturellen Kompetenz </a:t>
            </a:r>
          </a:p>
          <a:p>
            <a:pPr marL="0" indent="0" algn="r">
              <a:buNone/>
            </a:pPr>
            <a:r>
              <a:rPr lang="de-DE" dirty="0"/>
              <a:t>(vgl. </a:t>
            </a:r>
            <a:r>
              <a:rPr lang="el-GR" dirty="0"/>
              <a:t>Καγκά 2012: 20) </a:t>
            </a:r>
          </a:p>
        </p:txBody>
      </p:sp>
    </p:spTree>
    <p:extLst>
      <p:ext uri="{BB962C8B-B14F-4D97-AF65-F5344CB8AC3E}">
        <p14:creationId xmlns:p14="http://schemas.microsoft.com/office/powerpoint/2010/main" val="33973946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89746" y="26894"/>
            <a:ext cx="10515600" cy="361016"/>
          </a:xfrm>
        </p:spPr>
        <p:txBody>
          <a:bodyPr>
            <a:noAutofit/>
          </a:bodyPr>
          <a:lstStyle/>
          <a:p>
            <a:r>
              <a:rPr lang="de-DE" sz="2400" dirty="0" smtClean="0"/>
              <a:t>Literatur</a:t>
            </a:r>
            <a:endParaRPr lang="el-GR" sz="2400" dirty="0"/>
          </a:p>
        </p:txBody>
      </p:sp>
      <p:sp>
        <p:nvSpPr>
          <p:cNvPr id="3" name="Θέση περιεχομένου 2"/>
          <p:cNvSpPr>
            <a:spLocks noGrp="1"/>
          </p:cNvSpPr>
          <p:nvPr>
            <p:ph idx="1"/>
          </p:nvPr>
        </p:nvSpPr>
        <p:spPr>
          <a:xfrm>
            <a:off x="215153" y="387910"/>
            <a:ext cx="11819966" cy="6349066"/>
          </a:xfrm>
        </p:spPr>
        <p:txBody>
          <a:bodyPr>
            <a:noAutofit/>
          </a:bodyPr>
          <a:lstStyle/>
          <a:p>
            <a:pPr marL="268288" indent="-268288" algn="just">
              <a:lnSpc>
                <a:spcPct val="100000"/>
              </a:lnSpc>
              <a:spcBef>
                <a:spcPts val="200"/>
              </a:spcBef>
              <a:buNone/>
            </a:pPr>
            <a:r>
              <a:rPr lang="el-GR" sz="1400" b="1" dirty="0" err="1"/>
              <a:t>Βηδενμάιερ</a:t>
            </a:r>
            <a:r>
              <a:rPr lang="el-GR" sz="1400" dirty="0"/>
              <a:t>, Δάφνη (2011): Σενάριο-Σχέδιο Διδασκαλίας. In: Μείζον Πρόγραμμα Επιμόρφωσης: Βασικό επιμορφωτικό υλικό. Τόμος Β: Ειδικό μέρος ΠΕ 07 Γερμανικών. Αρχική έκδοση: Μάιος 2011. ΕΣΠΑ 2007-13\Δ.Π. Δ&amp;ΓΒΜ\Α.Π. 1-2-3. </a:t>
            </a:r>
            <a:r>
              <a:rPr lang="el-GR" sz="1400" dirty="0" smtClean="0"/>
              <a:t>Παιδαγωγικό </a:t>
            </a:r>
            <a:r>
              <a:rPr lang="el-GR" sz="1400" dirty="0"/>
              <a:t>Ινστιτούτο. S. </a:t>
            </a:r>
            <a:r>
              <a:rPr lang="de-DE" sz="1400" dirty="0" smtClean="0"/>
              <a:t>56</a:t>
            </a:r>
            <a:r>
              <a:rPr lang="el-GR" sz="1400" dirty="0" smtClean="0"/>
              <a:t>-</a:t>
            </a:r>
            <a:r>
              <a:rPr lang="de-DE" sz="1400" dirty="0" smtClean="0"/>
              <a:t>62</a:t>
            </a:r>
            <a:r>
              <a:rPr lang="el-GR" sz="1400" dirty="0" smtClean="0"/>
              <a:t> </a:t>
            </a:r>
            <a:endParaRPr lang="el-GR" sz="1400" dirty="0"/>
          </a:p>
          <a:p>
            <a:pPr marL="268288" indent="0" algn="just">
              <a:lnSpc>
                <a:spcPct val="100000"/>
              </a:lnSpc>
              <a:spcBef>
                <a:spcPts val="200"/>
              </a:spcBef>
              <a:buNone/>
            </a:pPr>
            <a:r>
              <a:rPr lang="de-DE" sz="1400" dirty="0"/>
              <a:t>In</a:t>
            </a:r>
            <a:r>
              <a:rPr lang="de-DE" sz="1400" dirty="0" smtClean="0"/>
              <a:t>: http</a:t>
            </a:r>
            <a:r>
              <a:rPr lang="de-DE" sz="1400" dirty="0"/>
              <a:t>://www.epimorfosi.edu.gr/images/stories/ebook-epimorfotes/germanika/8.%20 </a:t>
            </a:r>
            <a:r>
              <a:rPr lang="de-DE" sz="1400" dirty="0" smtClean="0"/>
              <a:t>GERMANIKA.pdf</a:t>
            </a:r>
          </a:p>
          <a:p>
            <a:pPr marL="0" indent="0" algn="just">
              <a:lnSpc>
                <a:spcPct val="100000"/>
              </a:lnSpc>
              <a:spcBef>
                <a:spcPts val="200"/>
              </a:spcBef>
              <a:buNone/>
            </a:pPr>
            <a:r>
              <a:rPr lang="el-GR" sz="1400" b="1" dirty="0"/>
              <a:t>Ενιαίο Πρόγραμμα Σπουδών για τις ξένες γλώσσες</a:t>
            </a:r>
            <a:r>
              <a:rPr lang="el-GR" sz="1400" dirty="0"/>
              <a:t>. Οδηγός εκπαιδευτικού: </a:t>
            </a:r>
          </a:p>
          <a:p>
            <a:pPr marL="268288" indent="0" algn="just">
              <a:lnSpc>
                <a:spcPct val="100000"/>
              </a:lnSpc>
              <a:spcBef>
                <a:spcPts val="200"/>
              </a:spcBef>
              <a:buNone/>
            </a:pPr>
            <a:r>
              <a:rPr lang="el-GR" sz="1400" dirty="0"/>
              <a:t>Στο: </a:t>
            </a:r>
            <a:r>
              <a:rPr lang="de-DE" sz="1400" dirty="0"/>
              <a:t>http://rcel.enl.uoa.gr/xenesglosses/docs/</a:t>
            </a:r>
            <a:r>
              <a:rPr lang="el-GR" sz="1400" dirty="0"/>
              <a:t>ΟΔΗΓΟΣ %20ΕΚΠΑΙΔΕΥΤΙΚΟΥ.</a:t>
            </a:r>
            <a:r>
              <a:rPr lang="de-DE" sz="1400" dirty="0" err="1"/>
              <a:t>pdf</a:t>
            </a:r>
            <a:r>
              <a:rPr lang="de-DE" sz="1400" dirty="0"/>
              <a:t> </a:t>
            </a:r>
          </a:p>
          <a:p>
            <a:pPr marL="0" indent="0" algn="just">
              <a:lnSpc>
                <a:spcPct val="100000"/>
              </a:lnSpc>
              <a:spcBef>
                <a:spcPts val="200"/>
              </a:spcBef>
              <a:buNone/>
            </a:pPr>
            <a:r>
              <a:rPr lang="de-DE" sz="1400" b="1" dirty="0" smtClean="0">
                <a:latin typeface="Times New Roman" panose="02020603050405020304" pitchFamily="18" charset="0"/>
                <a:cs typeface="Times New Roman" panose="02020603050405020304" pitchFamily="18" charset="0"/>
              </a:rPr>
              <a:t>Grotjahn</a:t>
            </a:r>
            <a:r>
              <a:rPr lang="de-DE" sz="1400" dirty="0">
                <a:latin typeface="Times New Roman" panose="02020603050405020304" pitchFamily="18" charset="0"/>
                <a:cs typeface="Times New Roman" panose="02020603050405020304" pitchFamily="18" charset="0"/>
              </a:rPr>
              <a:t>, Rüdiger / </a:t>
            </a:r>
            <a:r>
              <a:rPr lang="de-DE" sz="1400" b="1" dirty="0" err="1">
                <a:latin typeface="Times New Roman" panose="02020603050405020304" pitchFamily="18" charset="0"/>
                <a:cs typeface="Times New Roman" panose="02020603050405020304" pitchFamily="18" charset="0"/>
              </a:rPr>
              <a:t>Kleppin</a:t>
            </a:r>
            <a:r>
              <a:rPr lang="de-DE" sz="1400" dirty="0">
                <a:latin typeface="Times New Roman" panose="02020603050405020304" pitchFamily="18" charset="0"/>
                <a:cs typeface="Times New Roman" panose="02020603050405020304" pitchFamily="18" charset="0"/>
              </a:rPr>
              <a:t>, Karin (2015): Prüfen, Testen, Evaluieren. Deutsch Lehren Lernen. Band 7. München: </a:t>
            </a:r>
            <a:r>
              <a:rPr lang="de-DE" sz="1400" dirty="0" smtClean="0">
                <a:latin typeface="Times New Roman" panose="02020603050405020304" pitchFamily="18" charset="0"/>
                <a:cs typeface="Times New Roman" panose="02020603050405020304" pitchFamily="18" charset="0"/>
              </a:rPr>
              <a:t>Klett-Langenscheidt</a:t>
            </a:r>
            <a:endParaRPr lang="de-DE" sz="1400" dirty="0" smtClean="0"/>
          </a:p>
          <a:p>
            <a:pPr marL="0" indent="0" algn="just">
              <a:lnSpc>
                <a:spcPct val="100000"/>
              </a:lnSpc>
              <a:spcBef>
                <a:spcPts val="200"/>
              </a:spcBef>
              <a:buNone/>
            </a:pPr>
            <a:r>
              <a:rPr lang="de-DE" sz="1400" b="1" dirty="0" err="1"/>
              <a:t>Heyd</a:t>
            </a:r>
            <a:r>
              <a:rPr lang="de-DE" sz="1400" dirty="0"/>
              <a:t>, Gertraude (1990): Deutsch lehren. Grundwissen für den Unterricht in Deutsch als Fremdsprache. Frankfurt am Main: </a:t>
            </a:r>
            <a:r>
              <a:rPr lang="de-DE" sz="1400" dirty="0" err="1"/>
              <a:t>Diesterweg</a:t>
            </a:r>
            <a:r>
              <a:rPr lang="de-DE" sz="1400" dirty="0"/>
              <a:t> </a:t>
            </a:r>
            <a:endParaRPr lang="de-DE" sz="1400" dirty="0" smtClean="0"/>
          </a:p>
          <a:p>
            <a:pPr marL="0" indent="0" algn="just">
              <a:lnSpc>
                <a:spcPct val="100000"/>
              </a:lnSpc>
              <a:spcBef>
                <a:spcPts val="200"/>
              </a:spcBef>
              <a:buNone/>
            </a:pPr>
            <a:r>
              <a:rPr lang="de-DE" sz="1400" b="1" dirty="0"/>
              <a:t>Huneke</a:t>
            </a:r>
            <a:r>
              <a:rPr lang="de-DE" sz="1400" dirty="0"/>
              <a:t>, Hans-Werner / </a:t>
            </a:r>
            <a:r>
              <a:rPr lang="de-DE" sz="1400" b="1" dirty="0"/>
              <a:t>Steinig</a:t>
            </a:r>
            <a:r>
              <a:rPr lang="de-DE" sz="1400" dirty="0"/>
              <a:t>, Wolfgang (2005): Deutsch als Fremdsprache. Eine Einführung. 4., aktualisierte und ergänzte Auflage. Berlin: Erich Schmidt Verlag </a:t>
            </a:r>
          </a:p>
          <a:p>
            <a:pPr marL="268288" indent="-268288" algn="just">
              <a:lnSpc>
                <a:spcPct val="100000"/>
              </a:lnSpc>
              <a:spcBef>
                <a:spcPts val="200"/>
              </a:spcBef>
              <a:buNone/>
            </a:pPr>
            <a:r>
              <a:rPr lang="el-GR" sz="1400" b="1" dirty="0" smtClean="0"/>
              <a:t>Καγκά</a:t>
            </a:r>
            <a:r>
              <a:rPr lang="el-GR" sz="1400" dirty="0"/>
              <a:t>, Ευαγγελία (2012): Το Ευρωπαϊκό </a:t>
            </a:r>
            <a:r>
              <a:rPr lang="el-GR" sz="1400" dirty="0" err="1"/>
              <a:t>Portfolio</a:t>
            </a:r>
            <a:r>
              <a:rPr lang="el-GR" sz="1400" dirty="0"/>
              <a:t> Γλωσσών για το δημοτικό σχολείο: Ένα εργαλείο ποιοτικής </a:t>
            </a:r>
            <a:r>
              <a:rPr lang="el-GR" sz="1400" dirty="0" err="1"/>
              <a:t>αυτοαξιολόγησης</a:t>
            </a:r>
            <a:r>
              <a:rPr lang="el-GR" sz="1400" dirty="0"/>
              <a:t> και ανάπτυξης επικοινωνιακών και διαπολιτισμικών δεξιοτήτων. In: Επιμόρφωση στην εισαγωγή του ευρωπαϊκού </a:t>
            </a:r>
            <a:r>
              <a:rPr lang="el-GR" sz="1400" dirty="0" err="1"/>
              <a:t>Portfolio</a:t>
            </a:r>
            <a:r>
              <a:rPr lang="el-GR" sz="1400" dirty="0"/>
              <a:t> Γλωσσών στην πρωτοβάθμια εκπαίδευση: επιμορφωτικό υλικό Περιφερειακών Επιμορφωτικών Ημερίδων και Σεμιναρίων στο πλαίσιο των Πράξεων «Εφαρμογή Ξενόγλωσσων Προγραμμάτων Σπουδών στην Πρωτοβάθμια Εκπαίδευση» των ΑΠ 1, 2 και 3 του ΕΠ «Εκπαίδευση και Δια Βίου Μάθηση», ΕΣΠΑ 2007-2013, σελ. 19-35 </a:t>
            </a:r>
            <a:endParaRPr lang="de-DE" sz="1400" dirty="0"/>
          </a:p>
          <a:p>
            <a:pPr marL="0" indent="0" algn="just">
              <a:lnSpc>
                <a:spcPct val="100000"/>
              </a:lnSpc>
              <a:spcBef>
                <a:spcPts val="200"/>
              </a:spcBef>
              <a:buNone/>
            </a:pPr>
            <a:r>
              <a:rPr lang="de-DE" sz="1400" b="1" dirty="0" smtClean="0"/>
              <a:t>Klein</a:t>
            </a:r>
            <a:r>
              <a:rPr lang="de-DE" sz="1400" dirty="0"/>
              <a:t>, Wolfgang (1992): Zweitspracherwerb. 3. Auflage. Studienbuch Linguistik. Frankfurt am Main: Anton Hain </a:t>
            </a:r>
            <a:endParaRPr lang="de-DE" sz="1400" dirty="0" smtClean="0"/>
          </a:p>
          <a:p>
            <a:pPr marL="174625" indent="-174625" algn="just">
              <a:lnSpc>
                <a:spcPct val="100000"/>
              </a:lnSpc>
              <a:spcBef>
                <a:spcPts val="200"/>
              </a:spcBef>
              <a:buNone/>
            </a:pPr>
            <a:r>
              <a:rPr lang="de-DE" sz="1400" b="1" dirty="0" smtClean="0">
                <a:latin typeface="Times New Roman" panose="02020603050405020304" pitchFamily="18" charset="0"/>
                <a:cs typeface="Times New Roman" panose="02020603050405020304" pitchFamily="18" charset="0"/>
              </a:rPr>
              <a:t>Kontomitrou</a:t>
            </a:r>
            <a:r>
              <a:rPr lang="de-DE" sz="1400" dirty="0">
                <a:latin typeface="Times New Roman" panose="02020603050405020304" pitchFamily="18" charset="0"/>
                <a:cs typeface="Times New Roman" panose="02020603050405020304" pitchFamily="18" charset="0"/>
              </a:rPr>
              <a:t>, Nancy (2015): Förderung der </a:t>
            </a:r>
            <a:r>
              <a:rPr lang="de-DE" sz="1400" dirty="0" err="1">
                <a:latin typeface="Times New Roman" panose="02020603050405020304" pitchFamily="18" charset="0"/>
                <a:cs typeface="Times New Roman" panose="02020603050405020304" pitchFamily="18" charset="0"/>
              </a:rPr>
              <a:t>Lernerautonomie</a:t>
            </a:r>
            <a:r>
              <a:rPr lang="de-DE" sz="1400" dirty="0">
                <a:latin typeface="Times New Roman" panose="02020603050405020304" pitchFamily="18" charset="0"/>
                <a:cs typeface="Times New Roman" panose="02020603050405020304" pitchFamily="18" charset="0"/>
              </a:rPr>
              <a:t> als Ziel von Evaluationsmethoden im Fremdsprachenunterricht. Vortrag in der 4. Didaktik-Tagung der Abteilung für Deutsche Sprache und Philologie der Aristoteles Universität Thessaloniki in Kooperation mit dem Goethe-Institut Thessaloniki. Juni 2015</a:t>
            </a:r>
          </a:p>
          <a:p>
            <a:pPr marL="174625" indent="-174625" algn="just">
              <a:lnSpc>
                <a:spcPct val="100000"/>
              </a:lnSpc>
              <a:spcBef>
                <a:spcPts val="200"/>
              </a:spcBef>
              <a:buNone/>
            </a:pPr>
            <a:r>
              <a:rPr lang="de-DE" sz="1400" b="1" dirty="0">
                <a:latin typeface="Times New Roman" panose="02020603050405020304" pitchFamily="18" charset="0"/>
                <a:cs typeface="Times New Roman" panose="02020603050405020304" pitchFamily="18" charset="0"/>
              </a:rPr>
              <a:t>Kontomitrou</a:t>
            </a:r>
            <a:r>
              <a:rPr lang="de-DE" sz="1400" dirty="0">
                <a:latin typeface="Times New Roman" panose="02020603050405020304" pitchFamily="18" charset="0"/>
                <a:cs typeface="Times New Roman" panose="02020603050405020304" pitchFamily="18" charset="0"/>
              </a:rPr>
              <a:t>, Athanasia (2014): Freies Sprechen als Lehr- und </a:t>
            </a:r>
            <a:r>
              <a:rPr lang="de-DE" sz="1400" dirty="0" err="1">
                <a:latin typeface="Times New Roman" panose="02020603050405020304" pitchFamily="18" charset="0"/>
                <a:cs typeface="Times New Roman" panose="02020603050405020304" pitchFamily="18" charset="0"/>
              </a:rPr>
              <a:t>Testziel</a:t>
            </a:r>
            <a:r>
              <a:rPr lang="de-DE" sz="1400" dirty="0">
                <a:latin typeface="Times New Roman" panose="02020603050405020304" pitchFamily="18" charset="0"/>
                <a:cs typeface="Times New Roman" panose="02020603050405020304" pitchFamily="18" charset="0"/>
              </a:rPr>
              <a:t>. </a:t>
            </a:r>
            <a:r>
              <a:rPr lang="de-DE" sz="1400" dirty="0" err="1">
                <a:latin typeface="Times New Roman" panose="02020603050405020304" pitchFamily="18" charset="0"/>
                <a:cs typeface="Times New Roman" panose="02020603050405020304" pitchFamily="18" charset="0"/>
              </a:rPr>
              <a:t>Didaktisierung</a:t>
            </a:r>
            <a:r>
              <a:rPr lang="de-DE" sz="1400" dirty="0">
                <a:latin typeface="Times New Roman" panose="02020603050405020304" pitchFamily="18" charset="0"/>
                <a:cs typeface="Times New Roman" panose="02020603050405020304" pitchFamily="18" charset="0"/>
              </a:rPr>
              <a:t>, Testentwicklung und Testbeurteilung. </a:t>
            </a:r>
            <a:r>
              <a:rPr lang="el-GR" sz="1400" dirty="0">
                <a:latin typeface="Times New Roman" panose="02020603050405020304" pitchFamily="18" charset="0"/>
                <a:cs typeface="Times New Roman" panose="02020603050405020304" pitchFamily="18" charset="0"/>
              </a:rPr>
              <a:t>Διδακτορική Διατριβή. Τμήμα Γερμανικής Γλώσσας και Φιλολογίας </a:t>
            </a:r>
            <a:r>
              <a:rPr lang="el-GR" sz="1400" dirty="0" smtClean="0">
                <a:latin typeface="Times New Roman" panose="02020603050405020304" pitchFamily="18" charset="0"/>
                <a:cs typeface="Times New Roman" panose="02020603050405020304" pitchFamily="18" charset="0"/>
              </a:rPr>
              <a:t>ΕΚΠΑ</a:t>
            </a:r>
            <a:endParaRPr lang="de-DE" sz="1400" dirty="0" smtClean="0">
              <a:latin typeface="Times New Roman" panose="02020603050405020304" pitchFamily="18" charset="0"/>
              <a:cs typeface="Times New Roman" panose="02020603050405020304" pitchFamily="18" charset="0"/>
            </a:endParaRPr>
          </a:p>
          <a:p>
            <a:pPr marL="174625" indent="-174625">
              <a:lnSpc>
                <a:spcPct val="100000"/>
              </a:lnSpc>
              <a:spcBef>
                <a:spcPts val="200"/>
              </a:spcBef>
              <a:buNone/>
            </a:pPr>
            <a:r>
              <a:rPr lang="el-GR" sz="1400" b="1" dirty="0"/>
              <a:t>Παιδαγωγικό Ινστιτούτο (2011): </a:t>
            </a:r>
            <a:r>
              <a:rPr lang="el-GR" sz="1400" dirty="0"/>
              <a:t>Βασικό επιμορφωτικό υλικό. Τόμος Β: Ειδικό Μέρος ΠΕ 07 Γερμανικών. Αρχική Έκδοση Μάιος 2011. Επιχειρησιακό Πρόγραμμα: «Εκπαίδευση και Δια Βίου Μάθηση», Πράξη «Μείζον Πρόγραμμα Επιμόρφωσης Εκπαιδευτικών- Α΄ Φάση, Άξονες Προτεραιότητας </a:t>
            </a:r>
            <a:r>
              <a:rPr lang="el-GR" sz="1400" dirty="0" smtClean="0"/>
              <a:t>1,2,3 Στο:</a:t>
            </a:r>
            <a:r>
              <a:rPr lang="de-DE" sz="1400" dirty="0"/>
              <a:t>http://www.epimorfosi.edu.gr/images/stories/ebook-epimorfotes/germanika /8.%20GERMANIKA.pdf </a:t>
            </a:r>
            <a:endParaRPr lang="de-DE" sz="1400" dirty="0" smtClean="0">
              <a:latin typeface="Times New Roman" panose="02020603050405020304" pitchFamily="18" charset="0"/>
              <a:cs typeface="Times New Roman" panose="02020603050405020304" pitchFamily="18" charset="0"/>
            </a:endParaRPr>
          </a:p>
          <a:p>
            <a:pPr marL="174625" indent="-174625" algn="just">
              <a:lnSpc>
                <a:spcPct val="100000"/>
              </a:lnSpc>
              <a:spcBef>
                <a:spcPts val="200"/>
              </a:spcBef>
              <a:buNone/>
            </a:pPr>
            <a:r>
              <a:rPr lang="de-DE" sz="1400" b="1" dirty="0">
                <a:latin typeface="Times New Roman" panose="02020603050405020304" pitchFamily="18" charset="0"/>
                <a:cs typeface="Times New Roman" panose="02020603050405020304" pitchFamily="18" charset="0"/>
              </a:rPr>
              <a:t>Reich</a:t>
            </a:r>
            <a:r>
              <a:rPr lang="de-DE" sz="1400" dirty="0">
                <a:latin typeface="Times New Roman" panose="02020603050405020304" pitchFamily="18" charset="0"/>
                <a:cs typeface="Times New Roman" panose="02020603050405020304" pitchFamily="18" charset="0"/>
              </a:rPr>
              <a:t>, Kersten (2008): Konstruktivistische Didaktik. Das Lehr- und Studienbuch mit Online- Methodenpool. 5. Auflage. Weinheim und Basel: </a:t>
            </a:r>
            <a:r>
              <a:rPr lang="de-DE" sz="1400" dirty="0" smtClean="0">
                <a:latin typeface="Times New Roman" panose="02020603050405020304" pitchFamily="18" charset="0"/>
                <a:cs typeface="Times New Roman" panose="02020603050405020304" pitchFamily="18" charset="0"/>
              </a:rPr>
              <a:t>Beltz</a:t>
            </a:r>
          </a:p>
          <a:p>
            <a:pPr marL="0" indent="0" algn="just">
              <a:lnSpc>
                <a:spcPct val="100000"/>
              </a:lnSpc>
              <a:spcBef>
                <a:spcPts val="200"/>
              </a:spcBef>
              <a:buNone/>
            </a:pPr>
            <a:r>
              <a:rPr lang="en-US" sz="1400" b="1" dirty="0" err="1"/>
              <a:t>Schütz</a:t>
            </a:r>
            <a:r>
              <a:rPr lang="en-US" sz="1400" dirty="0"/>
              <a:t>, Ricardo (2007): Stephen </a:t>
            </a:r>
            <a:r>
              <a:rPr lang="en-US" sz="1400" dirty="0" err="1"/>
              <a:t>Krashen's</a:t>
            </a:r>
            <a:r>
              <a:rPr lang="en-US" sz="1400" dirty="0"/>
              <a:t> Theory of Second Language Acquisition. </a:t>
            </a:r>
          </a:p>
          <a:p>
            <a:pPr marL="174625" indent="0" algn="just">
              <a:lnSpc>
                <a:spcPct val="100000"/>
              </a:lnSpc>
              <a:spcBef>
                <a:spcPts val="200"/>
              </a:spcBef>
              <a:buNone/>
            </a:pPr>
            <a:r>
              <a:rPr lang="de-DE" sz="1400" dirty="0"/>
              <a:t>In: http://www.sk.com.br/sk-krash.html </a:t>
            </a:r>
            <a:endParaRPr lang="de-DE" sz="1400" dirty="0">
              <a:latin typeface="Times New Roman" panose="02020603050405020304" pitchFamily="18" charset="0"/>
              <a:cs typeface="Times New Roman" panose="02020603050405020304" pitchFamily="18" charset="0"/>
            </a:endParaRPr>
          </a:p>
          <a:p>
            <a:pPr marL="363538" indent="-363538" algn="just">
              <a:lnSpc>
                <a:spcPct val="100000"/>
              </a:lnSpc>
              <a:spcBef>
                <a:spcPts val="200"/>
              </a:spcBef>
              <a:buNone/>
            </a:pPr>
            <a:r>
              <a:rPr lang="de-DE" sz="1400" b="1" dirty="0">
                <a:latin typeface="Times New Roman" panose="02020603050405020304" pitchFamily="18" charset="0"/>
                <a:cs typeface="Times New Roman" panose="02020603050405020304" pitchFamily="18" charset="0"/>
              </a:rPr>
              <a:t>Staatsinstitut für Schulqualität und Bildungsforschung </a:t>
            </a:r>
            <a:r>
              <a:rPr lang="de-DE" sz="1400" dirty="0">
                <a:latin typeface="Times New Roman" panose="02020603050405020304" pitchFamily="18" charset="0"/>
                <a:cs typeface="Times New Roman" panose="02020603050405020304" pitchFamily="18" charset="0"/>
              </a:rPr>
              <a:t>(</a:t>
            </a:r>
            <a:r>
              <a:rPr lang="de-DE" sz="1400" dirty="0" err="1">
                <a:latin typeface="Times New Roman" panose="02020603050405020304" pitchFamily="18" charset="0"/>
                <a:cs typeface="Times New Roman" panose="02020603050405020304" pitchFamily="18" charset="0"/>
              </a:rPr>
              <a:t>Hg</a:t>
            </a:r>
            <a:r>
              <a:rPr lang="de-DE" sz="1400" dirty="0">
                <a:latin typeface="Times New Roman" panose="02020603050405020304" pitchFamily="18" charset="0"/>
                <a:cs typeface="Times New Roman" panose="02020603050405020304" pitchFamily="18" charset="0"/>
              </a:rPr>
              <a:t>.) (2007): Theorien des Lernens. Folgerungen für das Lehren </a:t>
            </a:r>
            <a:endParaRPr lang="de-DE" sz="1400" dirty="0" smtClean="0">
              <a:latin typeface="Times New Roman" panose="02020603050405020304" pitchFamily="18" charset="0"/>
              <a:cs typeface="Times New Roman" panose="02020603050405020304" pitchFamily="18" charset="0"/>
            </a:endParaRPr>
          </a:p>
          <a:p>
            <a:pPr marL="363538" indent="0" algn="just">
              <a:lnSpc>
                <a:spcPct val="100000"/>
              </a:lnSpc>
              <a:spcBef>
                <a:spcPts val="200"/>
              </a:spcBef>
              <a:buNone/>
            </a:pPr>
            <a:r>
              <a:rPr lang="de-DE" sz="1400" dirty="0" smtClean="0">
                <a:latin typeface="Times New Roman" panose="02020603050405020304" pitchFamily="18" charset="0"/>
                <a:cs typeface="Times New Roman" panose="02020603050405020304" pitchFamily="18" charset="0"/>
              </a:rPr>
              <a:t>In</a:t>
            </a:r>
            <a:r>
              <a:rPr lang="de-DE" sz="1400" dirty="0">
                <a:latin typeface="Times New Roman" panose="02020603050405020304" pitchFamily="18" charset="0"/>
                <a:cs typeface="Times New Roman" panose="02020603050405020304" pitchFamily="18" charset="0"/>
              </a:rPr>
              <a:t>: https://</a:t>
            </a:r>
            <a:r>
              <a:rPr lang="de-DE" sz="1400" dirty="0" smtClean="0">
                <a:latin typeface="Times New Roman" panose="02020603050405020304" pitchFamily="18" charset="0"/>
                <a:cs typeface="Times New Roman" panose="02020603050405020304" pitchFamily="18" charset="0"/>
              </a:rPr>
              <a:t>www.isb.bayern.de/download/1542/flyer-lerntheorie-druckfassung.pdf</a:t>
            </a:r>
          </a:p>
          <a:p>
            <a:pPr marL="363538" indent="-363538" algn="just">
              <a:lnSpc>
                <a:spcPct val="100000"/>
              </a:lnSpc>
              <a:spcBef>
                <a:spcPts val="200"/>
              </a:spcBef>
              <a:buNone/>
            </a:pPr>
            <a:r>
              <a:rPr lang="de-DE" sz="1400" b="1" dirty="0" smtClean="0"/>
              <a:t>Tschirner</a:t>
            </a:r>
            <a:r>
              <a:rPr lang="de-DE" sz="1400" dirty="0"/>
              <a:t>, E. (1995). Theorie und Praxis des Natural Approach in den 90er Jahren. Eine Methode wird volljährig. Deutsch als Fremdsprache, 32, 1, 3-11</a:t>
            </a:r>
            <a:r>
              <a:rPr lang="de-DE" sz="1400" dirty="0" smtClean="0"/>
              <a:t>)</a:t>
            </a:r>
          </a:p>
          <a:p>
            <a:pPr marL="363538" indent="0" algn="just">
              <a:lnSpc>
                <a:spcPct val="100000"/>
              </a:lnSpc>
              <a:spcBef>
                <a:spcPts val="200"/>
              </a:spcBef>
              <a:buNone/>
            </a:pPr>
            <a:r>
              <a:rPr lang="de-DE" sz="1400" dirty="0" err="1"/>
              <a:t>In:http</a:t>
            </a:r>
            <a:r>
              <a:rPr lang="de-DE" sz="1400" dirty="0"/>
              <a:t>://herder.philol.uni-leipzig.de/</a:t>
            </a:r>
            <a:r>
              <a:rPr lang="de-DE" sz="1400" dirty="0" err="1"/>
              <a:t>temp</a:t>
            </a:r>
            <a:r>
              <a:rPr lang="de-DE" sz="1400" dirty="0"/>
              <a:t>/lehrende/</a:t>
            </a:r>
            <a:r>
              <a:rPr lang="de-DE" sz="1400" dirty="0" err="1"/>
              <a:t>tschirner</a:t>
            </a:r>
            <a:r>
              <a:rPr lang="de-DE" sz="1400" dirty="0"/>
              <a:t>/texte/1995/THEORIE/theorie01.htm </a:t>
            </a:r>
            <a:endParaRPr lang="el-GR" sz="1400" dirty="0"/>
          </a:p>
          <a:p>
            <a:pPr marL="268288" indent="0" algn="just">
              <a:lnSpc>
                <a:spcPct val="100000"/>
              </a:lnSpc>
              <a:spcBef>
                <a:spcPts val="200"/>
              </a:spcBef>
              <a:buNone/>
            </a:pPr>
            <a:endParaRPr lang="el-GR" sz="1400" dirty="0"/>
          </a:p>
        </p:txBody>
      </p:sp>
    </p:spTree>
    <p:extLst>
      <p:ext uri="{BB962C8B-B14F-4D97-AF65-F5344CB8AC3E}">
        <p14:creationId xmlns:p14="http://schemas.microsoft.com/office/powerpoint/2010/main" val="814643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827431823"/>
              </p:ext>
            </p:extLst>
          </p:nvPr>
        </p:nvGraphicFramePr>
        <p:xfrm>
          <a:off x="891989" y="968469"/>
          <a:ext cx="10753164" cy="2473960"/>
        </p:xfrm>
        <a:graphic>
          <a:graphicData uri="http://schemas.openxmlformats.org/drawingml/2006/table">
            <a:tbl>
              <a:tblPr firstRow="1" bandRow="1">
                <a:tableStyleId>{5C22544A-7EE6-4342-B048-85BDC9FD1C3A}</a:tableStyleId>
              </a:tblPr>
              <a:tblGrid>
                <a:gridCol w="3021105"/>
                <a:gridCol w="3244699"/>
                <a:gridCol w="1636583"/>
                <a:gridCol w="1600200"/>
                <a:gridCol w="1250577"/>
              </a:tblGrid>
              <a:tr h="370840">
                <a:tc>
                  <a:txBody>
                    <a:bodyPr/>
                    <a:lstStyle/>
                    <a:p>
                      <a:r>
                        <a:rPr lang="de-DE" dirty="0" smtClean="0">
                          <a:solidFill>
                            <a:schemeClr val="tx1"/>
                          </a:solidFill>
                        </a:rPr>
                        <a:t>Unterrichtsschritte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Unterrichtsgeschehen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Sozialformen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Medien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Zeit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4. Leseverstehen: detailliertes Lesen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Die Lernenden lesen den Text noch einmal und machen zu zweit</a:t>
                      </a:r>
                      <a:r>
                        <a:rPr lang="de-DE" baseline="0" dirty="0" smtClean="0">
                          <a:solidFill>
                            <a:schemeClr val="tx1"/>
                          </a:solidFill>
                        </a:rPr>
                        <a:t> eine Multiple-Choice-Aufgabe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Einzelarbeit</a:t>
                      </a:r>
                    </a:p>
                    <a:p>
                      <a:endParaRPr lang="de-DE" dirty="0" smtClean="0">
                        <a:solidFill>
                          <a:schemeClr val="tx1"/>
                        </a:solidFill>
                      </a:endParaRPr>
                    </a:p>
                    <a:p>
                      <a:r>
                        <a:rPr lang="de-DE" dirty="0" smtClean="0">
                          <a:solidFill>
                            <a:schemeClr val="tx1"/>
                          </a:solidFill>
                        </a:rPr>
                        <a:t>Partnerarbeit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Text</a:t>
                      </a:r>
                    </a:p>
                    <a:p>
                      <a:r>
                        <a:rPr lang="de-DE" dirty="0" smtClean="0">
                          <a:solidFill>
                            <a:schemeClr val="tx1"/>
                          </a:solidFill>
                        </a:rPr>
                        <a:t>Schülerstimme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5. Wortschatzarbeit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Die Lernenden</a:t>
                      </a:r>
                      <a:r>
                        <a:rPr lang="de-DE" baseline="0" dirty="0" smtClean="0">
                          <a:solidFill>
                            <a:schemeClr val="tx1"/>
                          </a:solidFill>
                        </a:rPr>
                        <a:t> ordnen verschiedene Hobbys verschiedenen Kategorien zu.</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Gruppenarbeit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Text</a:t>
                      </a:r>
                    </a:p>
                    <a:p>
                      <a:r>
                        <a:rPr lang="de-DE" dirty="0" smtClean="0">
                          <a:solidFill>
                            <a:schemeClr val="tx1"/>
                          </a:solidFill>
                        </a:rPr>
                        <a:t>Schülerstimme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3558856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026499039"/>
              </p:ext>
            </p:extLst>
          </p:nvPr>
        </p:nvGraphicFramePr>
        <p:xfrm>
          <a:off x="959224" y="655731"/>
          <a:ext cx="10515600" cy="5400040"/>
        </p:xfrm>
        <a:graphic>
          <a:graphicData uri="http://schemas.openxmlformats.org/drawingml/2006/table">
            <a:tbl>
              <a:tblPr firstRow="1" bandRow="1">
                <a:tableStyleId>{5C22544A-7EE6-4342-B048-85BDC9FD1C3A}</a:tableStyleId>
              </a:tblPr>
              <a:tblGrid>
                <a:gridCol w="2254623"/>
                <a:gridCol w="3213847"/>
                <a:gridCol w="1801906"/>
                <a:gridCol w="1573306"/>
                <a:gridCol w="1671918"/>
              </a:tblGrid>
              <a:tr h="370840">
                <a:tc gridSpan="5">
                  <a:txBody>
                    <a:bodyPr/>
                    <a:lstStyle/>
                    <a:p>
                      <a:r>
                        <a:rPr lang="de-DE" dirty="0" smtClean="0">
                          <a:solidFill>
                            <a:schemeClr val="tx1"/>
                          </a:solidFill>
                        </a:rPr>
                        <a:t>2. Unterrichtsstunde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a:p>
                  </a:txBody>
                  <a:tcPr/>
                </a:tc>
                <a:tc hMerge="1">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b="1" dirty="0" smtClean="0">
                          <a:solidFill>
                            <a:schemeClr val="tx1"/>
                          </a:solidFill>
                        </a:rPr>
                        <a:t>Unterrichtsschritte und Ziele</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Unterrichtsgeschehen</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Sozialformen</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Medien</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Zeit</a:t>
                      </a:r>
                      <a:endParaRPr lang="el-GR"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1. Vorentlastung</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Anhand</a:t>
                      </a:r>
                      <a:r>
                        <a:rPr lang="de-DE" baseline="0" dirty="0" smtClean="0">
                          <a:solidFill>
                            <a:schemeClr val="tx1"/>
                          </a:solidFill>
                        </a:rPr>
                        <a:t> von Bilder über Hobbys sprechen</a:t>
                      </a:r>
                    </a:p>
                    <a:p>
                      <a:pPr algn="just"/>
                      <a:r>
                        <a:rPr lang="de-DE" baseline="0" dirty="0" smtClean="0">
                          <a:solidFill>
                            <a:schemeClr val="tx1"/>
                          </a:solidFill>
                        </a:rPr>
                        <a:t>Die Lernenden bilden Sätze über die Hobbys von Personen auf den Bildern. </a:t>
                      </a:r>
                      <a:r>
                        <a:rPr lang="de-DE" b="1" baseline="0" dirty="0" smtClean="0">
                          <a:solidFill>
                            <a:schemeClr val="tx1"/>
                          </a:solidFill>
                        </a:rPr>
                        <a:t>Der Lehrende korrigiert mögliche Fehler nicht</a:t>
                      </a:r>
                      <a:r>
                        <a:rPr lang="de-DE" baseline="0" dirty="0" smtClean="0">
                          <a:solidFill>
                            <a:schemeClr val="tx1"/>
                          </a:solidFill>
                        </a:rPr>
                        <a:t>.</a:t>
                      </a:r>
                      <a:endParaRPr lang="de-DE"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Frontalunterricht/Plenum</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Schülerstimme</a:t>
                      </a:r>
                    </a:p>
                    <a:p>
                      <a:r>
                        <a:rPr lang="de-DE" dirty="0" smtClean="0">
                          <a:solidFill>
                            <a:schemeClr val="tx1"/>
                          </a:solidFill>
                        </a:rPr>
                        <a:t>Bilder</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2. Übung</a:t>
                      </a:r>
                      <a:r>
                        <a:rPr lang="de-DE" baseline="0" dirty="0" smtClean="0">
                          <a:solidFill>
                            <a:schemeClr val="tx1"/>
                          </a:solidFill>
                        </a:rPr>
                        <a:t> 1: Wortschatzarbeit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bilden in einer Aufgabe Sätze </a:t>
                      </a:r>
                      <a:r>
                        <a:rPr lang="de-DE" b="1" dirty="0" smtClean="0">
                          <a:solidFill>
                            <a:schemeClr val="tx1"/>
                          </a:solidFill>
                        </a:rPr>
                        <a:t>mit zwei</a:t>
                      </a:r>
                      <a:r>
                        <a:rPr lang="de-DE" b="1" baseline="0" dirty="0" smtClean="0">
                          <a:solidFill>
                            <a:schemeClr val="tx1"/>
                          </a:solidFill>
                        </a:rPr>
                        <a:t> Wörtern</a:t>
                      </a:r>
                      <a:r>
                        <a:rPr lang="de-DE" baseline="0" dirty="0" smtClean="0">
                          <a:solidFill>
                            <a:schemeClr val="tx1"/>
                          </a:solidFill>
                        </a:rPr>
                        <a:t>. Sie diskutieren dann in Gruppen über ihre Ergebnisse.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Einzelarbeit</a:t>
                      </a:r>
                    </a:p>
                    <a:p>
                      <a:endParaRPr lang="de-DE" dirty="0" smtClean="0">
                        <a:solidFill>
                          <a:schemeClr val="tx1"/>
                        </a:solidFill>
                      </a:endParaRPr>
                    </a:p>
                    <a:p>
                      <a:r>
                        <a:rPr lang="de-DE" dirty="0" smtClean="0">
                          <a:solidFill>
                            <a:schemeClr val="tx1"/>
                          </a:solidFill>
                        </a:rPr>
                        <a:t>Gruppenarbeit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Übung</a:t>
                      </a:r>
                    </a:p>
                    <a:p>
                      <a:r>
                        <a:rPr lang="de-DE" dirty="0" smtClean="0">
                          <a:solidFill>
                            <a:schemeClr val="tx1"/>
                          </a:solidFill>
                        </a:rPr>
                        <a:t>Schülerstimme</a:t>
                      </a:r>
                    </a:p>
                    <a:p>
                      <a:r>
                        <a:rPr lang="de-DE" dirty="0" smtClean="0">
                          <a:solidFill>
                            <a:schemeClr val="tx1"/>
                          </a:solidFill>
                        </a:rPr>
                        <a:t>Lehrerstimme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3. Übung 2: Grammatik:</a:t>
                      </a:r>
                      <a:r>
                        <a:rPr lang="de-DE" baseline="0" dirty="0" smtClean="0">
                          <a:solidFill>
                            <a:schemeClr val="tx1"/>
                          </a:solidFill>
                        </a:rPr>
                        <a:t> </a:t>
                      </a:r>
                    </a:p>
                    <a:p>
                      <a:r>
                        <a:rPr lang="de-DE" baseline="0" dirty="0" smtClean="0">
                          <a:solidFill>
                            <a:schemeClr val="tx1"/>
                          </a:solidFill>
                        </a:rPr>
                        <a:t>Stellung des Verbs (Aussagesatz und Fragesatz)</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üben zu zweit die Stellung des Verbs. Ein Lerner fragt. Ein Lerner antwortet.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Partnerarbeit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Übung</a:t>
                      </a:r>
                    </a:p>
                    <a:p>
                      <a:r>
                        <a:rPr lang="de-DE" dirty="0" smtClean="0">
                          <a:solidFill>
                            <a:schemeClr val="tx1"/>
                          </a:solidFill>
                        </a:rPr>
                        <a:t>Lernerstimme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895034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810514704"/>
              </p:ext>
            </p:extLst>
          </p:nvPr>
        </p:nvGraphicFramePr>
        <p:xfrm>
          <a:off x="784412" y="669178"/>
          <a:ext cx="10515600" cy="3840480"/>
        </p:xfrm>
        <a:graphic>
          <a:graphicData uri="http://schemas.openxmlformats.org/drawingml/2006/table">
            <a:tbl>
              <a:tblPr firstRow="1" bandRow="1">
                <a:tableStyleId>{5C22544A-7EE6-4342-B048-85BDC9FD1C3A}</a:tableStyleId>
              </a:tblPr>
              <a:tblGrid>
                <a:gridCol w="2321859"/>
                <a:gridCol w="3348317"/>
                <a:gridCol w="1828800"/>
                <a:gridCol w="1707777"/>
                <a:gridCol w="1308847"/>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smtClean="0">
                          <a:solidFill>
                            <a:schemeClr val="tx1"/>
                          </a:solidFill>
                        </a:rPr>
                        <a:t>Unterrichtsschritte und Ziele</a:t>
                      </a:r>
                      <a:endParaRPr lang="el-GR" b="1" dirty="0" smtClean="0">
                        <a:solidFill>
                          <a:schemeClr val="tx1"/>
                        </a:solidFill>
                      </a:endParaRP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b="1" dirty="0" smtClean="0">
                          <a:solidFill>
                            <a:schemeClr val="tx1"/>
                          </a:solidFill>
                        </a:rPr>
                        <a:t>Unterrichtsgeschehen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Sozialformen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Medien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Zeit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4. Übung 3:</a:t>
                      </a:r>
                      <a:r>
                        <a:rPr lang="de-DE" baseline="0" dirty="0" smtClean="0">
                          <a:solidFill>
                            <a:schemeClr val="tx1"/>
                          </a:solidFill>
                        </a:rPr>
                        <a:t> Automatisierung der gelernten Strukturen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wählen</a:t>
                      </a:r>
                      <a:r>
                        <a:rPr lang="de-DE" baseline="0" dirty="0" smtClean="0">
                          <a:solidFill>
                            <a:schemeClr val="tx1"/>
                          </a:solidFill>
                        </a:rPr>
                        <a:t> die richtige Stellung des Verbs aus. Sie schreiben dann Sätze. Dann folgt die Überprüfung der Ergebnisse.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Einzelarbeit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Einzelarbeit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5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en-US" dirty="0" smtClean="0">
                          <a:solidFill>
                            <a:schemeClr val="tx1"/>
                          </a:solidFill>
                        </a:rPr>
                        <a:t>5. Dialog</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Die Lernenden spielen einen Dialog. Sie stellen Fragen über ihre Hobbys und antworten darauf</a:t>
                      </a:r>
                      <a:r>
                        <a:rPr lang="de-DE" baseline="0" dirty="0" smtClean="0">
                          <a:solidFill>
                            <a:schemeClr val="tx1"/>
                          </a:solidFill>
                        </a:rPr>
                        <a:t> </a:t>
                      </a:r>
                    </a:p>
                    <a:p>
                      <a:pPr algn="just"/>
                      <a:endParaRPr lang="de-DE"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Gruppenarbeit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Schülerstimme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dirty="0" smtClean="0">
                          <a:solidFill>
                            <a:schemeClr val="tx1"/>
                          </a:solidFill>
                        </a:rPr>
                        <a:t>10 </a:t>
                      </a:r>
                      <a:r>
                        <a:rPr lang="en-US" dirty="0" err="1" smtClean="0">
                          <a:solidFill>
                            <a:schemeClr val="tx1"/>
                          </a:solidFill>
                        </a:rPr>
                        <a:t>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5" name="Ορθογώνιο 4"/>
          <p:cNvSpPr/>
          <p:nvPr/>
        </p:nvSpPr>
        <p:spPr>
          <a:xfrm>
            <a:off x="941293" y="4993752"/>
            <a:ext cx="10555941" cy="1200329"/>
          </a:xfrm>
          <a:prstGeom prst="rect">
            <a:avLst/>
          </a:prstGeom>
        </p:spPr>
        <p:txBody>
          <a:bodyPr wrap="square">
            <a:spAutoFit/>
          </a:bodyPr>
          <a:lstStyle/>
          <a:p>
            <a:pPr algn="just"/>
            <a:r>
              <a:rPr lang="de-DE" dirty="0"/>
              <a:t>(Vielleicht tauchen Fehler auf, die durch Generalisierung, Simplifizierung oder </a:t>
            </a:r>
            <a:r>
              <a:rPr lang="de-DE" dirty="0" err="1"/>
              <a:t>Regularisierung</a:t>
            </a:r>
            <a:r>
              <a:rPr lang="de-DE" dirty="0"/>
              <a:t> </a:t>
            </a:r>
            <a:r>
              <a:rPr lang="de-DE" dirty="0" smtClean="0"/>
              <a:t>entstehen können, </a:t>
            </a:r>
            <a:r>
              <a:rPr lang="de-DE" dirty="0"/>
              <a:t>diese sind aber notwendige Entwicklungsstadien und können auch als Kommunikationsstrategien dienen. Aus diesem Grund werden die Fehler nicht immer </a:t>
            </a:r>
            <a:r>
              <a:rPr lang="de-DE" dirty="0" smtClean="0"/>
              <a:t>korrigiert. „Fehler </a:t>
            </a:r>
            <a:r>
              <a:rPr lang="de-DE" dirty="0"/>
              <a:t>sind keine </a:t>
            </a:r>
            <a:r>
              <a:rPr lang="de-DE" dirty="0" smtClean="0"/>
              <a:t>„</a:t>
            </a:r>
            <a:r>
              <a:rPr lang="de-DE" dirty="0" err="1" smtClean="0"/>
              <a:t>bad</a:t>
            </a:r>
            <a:r>
              <a:rPr lang="de-DE" dirty="0" smtClean="0"/>
              <a:t> </a:t>
            </a:r>
            <a:r>
              <a:rPr lang="de-DE" dirty="0" err="1" smtClean="0"/>
              <a:t>habits</a:t>
            </a:r>
            <a:r>
              <a:rPr lang="de-DE" dirty="0"/>
              <a:t>““(</a:t>
            </a:r>
            <a:r>
              <a:rPr lang="de-DE" dirty="0" err="1"/>
              <a:t>Heyd</a:t>
            </a:r>
            <a:r>
              <a:rPr lang="de-DE" dirty="0"/>
              <a:t> </a:t>
            </a:r>
            <a:r>
              <a:rPr lang="de-DE" dirty="0" smtClean="0"/>
              <a:t>1990. 16), </a:t>
            </a:r>
            <a:r>
              <a:rPr lang="de-DE" dirty="0"/>
              <a:t>die man vermeiden </a:t>
            </a:r>
            <a:r>
              <a:rPr lang="de-DE" dirty="0" smtClean="0"/>
              <a:t>soll. </a:t>
            </a:r>
            <a:r>
              <a:rPr lang="de-DE" dirty="0"/>
              <a:t>Aus diesem Grund korrigiert sie der Lehrer nicht immer)</a:t>
            </a:r>
            <a:endParaRPr lang="el-GR" dirty="0"/>
          </a:p>
        </p:txBody>
      </p:sp>
    </p:spTree>
    <p:extLst>
      <p:ext uri="{BB962C8B-B14F-4D97-AF65-F5344CB8AC3E}">
        <p14:creationId xmlns:p14="http://schemas.microsoft.com/office/powerpoint/2010/main" val="2495920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68593"/>
          </a:xfrm>
        </p:spPr>
        <p:txBody>
          <a:bodyPr>
            <a:normAutofit fontScale="90000"/>
          </a:bodyPr>
          <a:lstStyle/>
          <a:p>
            <a:r>
              <a:rPr lang="de-DE" dirty="0" smtClean="0"/>
              <a:t>Kritik zur Identitätshypothese</a:t>
            </a:r>
            <a:endParaRPr lang="el-GR" dirty="0"/>
          </a:p>
        </p:txBody>
      </p:sp>
      <p:sp>
        <p:nvSpPr>
          <p:cNvPr id="3" name="Θέση περιεχομένου 2"/>
          <p:cNvSpPr>
            <a:spLocks noGrp="1"/>
          </p:cNvSpPr>
          <p:nvPr>
            <p:ph idx="1"/>
          </p:nvPr>
        </p:nvSpPr>
        <p:spPr>
          <a:xfrm>
            <a:off x="838200" y="1290918"/>
            <a:ext cx="10515600" cy="4886045"/>
          </a:xfrm>
        </p:spPr>
        <p:txBody>
          <a:bodyPr>
            <a:normAutofit lnSpcReduction="10000"/>
          </a:bodyPr>
          <a:lstStyle/>
          <a:p>
            <a:pPr marL="0" indent="0">
              <a:buNone/>
            </a:pPr>
            <a:r>
              <a:rPr lang="de-DE" dirty="0" smtClean="0"/>
              <a:t>Einige Wissenschaftler </a:t>
            </a:r>
          </a:p>
          <a:p>
            <a:pPr algn="just"/>
            <a:r>
              <a:rPr lang="de-DE" dirty="0" smtClean="0"/>
              <a:t>meinen, dass diese Hypothese für den ungesteuerten Fremdsprachenerwerb gelten kann, nicht aber für das gesteuerte Fremdsprachenlernen. Die Ergebnisse der Erwerbsprozesse und –</a:t>
            </a:r>
            <a:r>
              <a:rPr lang="de-DE" dirty="0" err="1" smtClean="0"/>
              <a:t>sequenzen</a:t>
            </a:r>
            <a:r>
              <a:rPr lang="de-DE" dirty="0" smtClean="0"/>
              <a:t> für den ungesteuerten Erwerb können nicht auf das gesteuerte Fremdsprachenlernen übertragen werden.</a:t>
            </a:r>
          </a:p>
          <a:p>
            <a:pPr algn="just"/>
            <a:r>
              <a:rPr lang="de-DE" dirty="0"/>
              <a:t>z</a:t>
            </a:r>
            <a:r>
              <a:rPr lang="de-DE" dirty="0" smtClean="0"/>
              <a:t>weifeln daran, dass der Lerner seine Muttersprache zum Erwerb der Zweitsprache nicht nutzen sollte. Sie meinen, dass die Muttersprache der am höchsten entwickelter kommunikative Besitz des Lerners ist und diese Hypothese sollte diesen Aspekt berücksichtigen, da sie von einem kreativen und kognitiven Prozess des Fremdsprachenerwerbs ausgeht.</a:t>
            </a:r>
          </a:p>
          <a:p>
            <a:pPr marL="0" indent="0" algn="r">
              <a:buNone/>
            </a:pPr>
            <a:r>
              <a:rPr lang="el-GR" sz="1900" dirty="0" smtClean="0"/>
              <a:t>(</a:t>
            </a:r>
            <a:r>
              <a:rPr lang="de-DE" sz="1900" dirty="0" smtClean="0"/>
              <a:t>Vgl. </a:t>
            </a:r>
            <a:r>
              <a:rPr lang="de-DE" sz="1900" dirty="0" err="1" smtClean="0"/>
              <a:t>Heyd</a:t>
            </a:r>
            <a:r>
              <a:rPr lang="de-DE" sz="1900" dirty="0" smtClean="0"/>
              <a:t> 1990, 17)</a:t>
            </a:r>
            <a:endParaRPr lang="el-GR" sz="1900" dirty="0"/>
          </a:p>
        </p:txBody>
      </p:sp>
    </p:spTree>
    <p:extLst>
      <p:ext uri="{BB962C8B-B14F-4D97-AF65-F5344CB8AC3E}">
        <p14:creationId xmlns:p14="http://schemas.microsoft.com/office/powerpoint/2010/main" val="2253414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070" y="134471"/>
            <a:ext cx="10515600" cy="672354"/>
          </a:xfrm>
        </p:spPr>
        <p:txBody>
          <a:bodyPr>
            <a:normAutofit fontScale="90000"/>
          </a:bodyPr>
          <a:lstStyle/>
          <a:p>
            <a:pPr algn="ctr"/>
            <a:r>
              <a:rPr lang="de-DE" sz="2400" dirty="0" smtClean="0"/>
              <a:t>Verbindung von Theorie und didaktischer Praxis:</a:t>
            </a:r>
            <a:br>
              <a:rPr lang="de-DE" sz="2400" dirty="0" smtClean="0"/>
            </a:br>
            <a:r>
              <a:rPr lang="de-DE" sz="2400" dirty="0" smtClean="0"/>
              <a:t>Die 5 Hypothesen von </a:t>
            </a:r>
            <a:r>
              <a:rPr lang="de-DE" sz="2400" dirty="0" err="1" smtClean="0"/>
              <a:t>Krashen</a:t>
            </a:r>
            <a:endParaRPr lang="el-GR" sz="3200" dirty="0"/>
          </a:p>
        </p:txBody>
      </p:sp>
      <p:sp>
        <p:nvSpPr>
          <p:cNvPr id="3" name="Θέση περιεχομένου 2"/>
          <p:cNvSpPr>
            <a:spLocks noGrp="1"/>
          </p:cNvSpPr>
          <p:nvPr>
            <p:ph idx="1"/>
          </p:nvPr>
        </p:nvSpPr>
        <p:spPr>
          <a:xfrm>
            <a:off x="744070" y="1075766"/>
            <a:ext cx="10515600" cy="5607423"/>
          </a:xfrm>
        </p:spPr>
        <p:txBody>
          <a:bodyPr>
            <a:normAutofit fontScale="92500" lnSpcReduction="10000"/>
          </a:bodyPr>
          <a:lstStyle/>
          <a:p>
            <a:pPr marL="0" indent="0" algn="just">
              <a:lnSpc>
                <a:spcPct val="100000"/>
              </a:lnSpc>
              <a:spcBef>
                <a:spcPts val="600"/>
              </a:spcBef>
              <a:buNone/>
            </a:pPr>
            <a:r>
              <a:rPr lang="de-DE" sz="2000" dirty="0" err="1" smtClean="0"/>
              <a:t>Acquisition</a:t>
            </a:r>
            <a:r>
              <a:rPr lang="de-DE" sz="2000" dirty="0" smtClean="0"/>
              <a:t>-Learning-Hypothese</a:t>
            </a:r>
          </a:p>
          <a:p>
            <a:pPr algn="just">
              <a:lnSpc>
                <a:spcPct val="100000"/>
              </a:lnSpc>
              <a:spcBef>
                <a:spcPts val="600"/>
              </a:spcBef>
            </a:pPr>
            <a:r>
              <a:rPr lang="de-DE" sz="2000" dirty="0" smtClean="0"/>
              <a:t>Language </a:t>
            </a:r>
            <a:r>
              <a:rPr lang="de-DE" sz="2000" dirty="0" err="1" smtClean="0"/>
              <a:t>Acquisition</a:t>
            </a:r>
            <a:r>
              <a:rPr lang="de-DE" sz="2000" dirty="0" smtClean="0"/>
              <a:t>: Der Spracherwerb geschieht  unbewusst, es handelt sich also dabei um einen Prozess, bei dem die Lerner unbewusst die Regeln einer Sprache verwenden. Es wird darauf geachtet, ob die Lerner „verstehen und verstanden werden“ (Klein 1992: 38) und nicht auf die Formen und Strukturen der Äußerungen von Lernern. </a:t>
            </a:r>
          </a:p>
          <a:p>
            <a:pPr algn="just">
              <a:lnSpc>
                <a:spcPct val="100000"/>
              </a:lnSpc>
              <a:spcBef>
                <a:spcPts val="600"/>
              </a:spcBef>
            </a:pPr>
            <a:r>
              <a:rPr lang="de-DE" sz="2000" dirty="0" smtClean="0"/>
              <a:t>Language Learning: bewusstes Sprachenlernen. Im Gegensatz zum unbewussten Spracherwerb handelt es sich beim bewussten Sprachenlernen um „die Internalisierung explizit formulierter Regeln“ (ebd.), wobei die bewusste Selbstkontrolle der Lerner eine große Rolle spielt. </a:t>
            </a:r>
          </a:p>
          <a:p>
            <a:pPr marL="0" indent="0" algn="just">
              <a:lnSpc>
                <a:spcPct val="100000"/>
              </a:lnSpc>
              <a:spcBef>
                <a:spcPts val="600"/>
              </a:spcBef>
              <a:buNone/>
            </a:pPr>
            <a:endParaRPr lang="de-DE" sz="2000" dirty="0" smtClean="0"/>
          </a:p>
          <a:p>
            <a:pPr marL="0" indent="0" algn="just">
              <a:lnSpc>
                <a:spcPct val="100000"/>
              </a:lnSpc>
              <a:spcBef>
                <a:spcPts val="600"/>
              </a:spcBef>
              <a:buNone/>
            </a:pPr>
            <a:r>
              <a:rPr lang="de-DE" sz="2000" dirty="0" smtClean="0"/>
              <a:t>Input-Hypothese</a:t>
            </a:r>
          </a:p>
          <a:p>
            <a:pPr marL="0" indent="0" algn="just">
              <a:lnSpc>
                <a:spcPct val="100000"/>
              </a:lnSpc>
              <a:spcBef>
                <a:spcPts val="600"/>
              </a:spcBef>
              <a:buNone/>
            </a:pPr>
            <a:r>
              <a:rPr lang="de-DE" sz="2000" dirty="0"/>
              <a:t>D</a:t>
            </a:r>
            <a:r>
              <a:rPr lang="de-DE" sz="2000" dirty="0" smtClean="0"/>
              <a:t>ie Eingabe muss erstens verständlich sein und zweitens am besten nur eine Erwerbsstufe über dem Erwerbsstand des Lernens liegen sollte, damit Spracherwerb optimal ablaufen kann</a:t>
            </a:r>
          </a:p>
          <a:p>
            <a:pPr marL="0" indent="0">
              <a:lnSpc>
                <a:spcPct val="100000"/>
              </a:lnSpc>
              <a:spcBef>
                <a:spcPts val="600"/>
              </a:spcBef>
              <a:buNone/>
            </a:pPr>
            <a:endParaRPr lang="de-DE" sz="2000" dirty="0" smtClean="0"/>
          </a:p>
          <a:p>
            <a:pPr marL="0" indent="0">
              <a:lnSpc>
                <a:spcPct val="100000"/>
              </a:lnSpc>
              <a:spcBef>
                <a:spcPts val="600"/>
              </a:spcBef>
              <a:buNone/>
            </a:pPr>
            <a:r>
              <a:rPr lang="de-DE" sz="2000" dirty="0" smtClean="0"/>
              <a:t>Affective-Filter-Hypothese</a:t>
            </a:r>
          </a:p>
          <a:p>
            <a:pPr marL="0" indent="0" algn="just">
              <a:lnSpc>
                <a:spcPct val="100000"/>
              </a:lnSpc>
              <a:spcBef>
                <a:spcPts val="600"/>
              </a:spcBef>
              <a:buNone/>
            </a:pPr>
            <a:r>
              <a:rPr lang="de-DE" sz="2000" dirty="0" smtClean="0"/>
              <a:t>Affektive Faktoren spielen eine große Rolle beim Zweitspracherwerb. So kann zum Beispiel eine hohe Motivation bessere Ergebnisse (vgl. Schütz 2007) beim Zweitspracherwerb als Folge haben. Natürlich reicht der positive oder negative Effekt von affektiven Faktoren nicht aus, um Erfolg oder Misserfolg beim Zweitspracherwerb zu erklären.</a:t>
            </a:r>
          </a:p>
          <a:p>
            <a:pPr marL="0" indent="0" algn="just">
              <a:buNone/>
            </a:pPr>
            <a:endParaRPr lang="de-DE" sz="1800" dirty="0" smtClean="0"/>
          </a:p>
          <a:p>
            <a:pPr marL="0" indent="0" algn="just">
              <a:buNone/>
            </a:pPr>
            <a:endParaRPr lang="el-GR" sz="1800" dirty="0" smtClean="0"/>
          </a:p>
          <a:p>
            <a:pPr marL="0" indent="0" algn="just">
              <a:buNone/>
            </a:pPr>
            <a:endParaRPr lang="el-GR" dirty="0"/>
          </a:p>
        </p:txBody>
      </p:sp>
    </p:spTree>
    <p:extLst>
      <p:ext uri="{BB962C8B-B14F-4D97-AF65-F5344CB8AC3E}">
        <p14:creationId xmlns:p14="http://schemas.microsoft.com/office/powerpoint/2010/main" val="1858967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97541"/>
            <a:ext cx="10515600" cy="5679422"/>
          </a:xfrm>
        </p:spPr>
        <p:txBody>
          <a:bodyPr>
            <a:normAutofit fontScale="92500"/>
          </a:bodyPr>
          <a:lstStyle/>
          <a:p>
            <a:pPr marL="0" indent="0">
              <a:buNone/>
            </a:pPr>
            <a:r>
              <a:rPr lang="de-DE" dirty="0" smtClean="0"/>
              <a:t>Konsequenzen für die didaktische Praxis</a:t>
            </a:r>
          </a:p>
          <a:p>
            <a:pPr marL="0" indent="0">
              <a:buNone/>
            </a:pPr>
            <a:endParaRPr lang="el-GR" dirty="0" smtClean="0"/>
          </a:p>
          <a:p>
            <a:pPr algn="just"/>
            <a:r>
              <a:rPr lang="de-DE" dirty="0" smtClean="0"/>
              <a:t>Das Unterrichtsgeschehen sollte so ähnlich wie möglich den „natürlichen“ außerschulischen Erwerbsbedingungen gestaltet werden</a:t>
            </a:r>
          </a:p>
          <a:p>
            <a:pPr algn="just"/>
            <a:r>
              <a:rPr lang="de-DE" dirty="0" smtClean="0"/>
              <a:t>Der Lehrer sollte darauf achten, dass die Schüler einen L2-Input bekommen, den sie verstehen können und der zudem Elemente enthält, die sie noch nicht erworben haben, die sie aber aus dem Kontext erschließen können</a:t>
            </a:r>
          </a:p>
          <a:p>
            <a:pPr algn="just"/>
            <a:r>
              <a:rPr lang="de-DE" dirty="0" smtClean="0"/>
              <a:t>Es ist wichtig, dass ein Lernen nicht durch Stress, Ängstlichkeit, Langeweile gegen den Lehrer oder andere negative Gefühle oder Einstellungen einen affektiven Filter aktiviert, der verhindert, dass der angeborene Input möglichst ungehindert aufgenommen und zum </a:t>
            </a:r>
            <a:r>
              <a:rPr lang="de-DE" dirty="0" err="1" smtClean="0"/>
              <a:t>Intake</a:t>
            </a:r>
            <a:r>
              <a:rPr lang="de-DE" dirty="0" smtClean="0"/>
              <a:t> umfunktioniert werden kann</a:t>
            </a:r>
            <a:endParaRPr lang="el-GR" dirty="0" smtClean="0"/>
          </a:p>
          <a:p>
            <a:pPr marL="0" indent="0" algn="r">
              <a:buNone/>
            </a:pPr>
            <a:r>
              <a:rPr lang="de-DE" sz="1900" dirty="0" smtClean="0"/>
              <a:t>(</a:t>
            </a:r>
            <a:r>
              <a:rPr lang="de-DE" sz="1900" dirty="0" err="1" smtClean="0"/>
              <a:t>Huneke</a:t>
            </a:r>
            <a:r>
              <a:rPr lang="de-DE" sz="1900" dirty="0" smtClean="0"/>
              <a:t> / Steinig 2005, 29-30)</a:t>
            </a:r>
          </a:p>
        </p:txBody>
      </p:sp>
    </p:spTree>
    <p:extLst>
      <p:ext uri="{BB962C8B-B14F-4D97-AF65-F5344CB8AC3E}">
        <p14:creationId xmlns:p14="http://schemas.microsoft.com/office/powerpoint/2010/main" val="1228301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3878</Words>
  <Application>Microsoft Office PowerPoint</Application>
  <PresentationFormat>Custom</PresentationFormat>
  <Paragraphs>404</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Θέμα του Office</vt:lpstr>
      <vt:lpstr>8. Vorlesungseinheit   Anwendung der Hypothesen bzw. Theorien des Zweitspracherwerbs auf die didaktische Praxis (Fortsetzung) </vt:lpstr>
      <vt:lpstr>Verbindung von Theorie und didaktischer Praxis: Identitätshypothese (nativistisch und kognitivistisch geprägt)</vt:lpstr>
      <vt:lpstr>Spracherwerb als aktiver, kreativer, kognitiver Prozess/Abfolge von Erwerbssequenzen: Beispiel eines didaktischen Vorschlags</vt:lpstr>
      <vt:lpstr>PowerPoint Presentation</vt:lpstr>
      <vt:lpstr>PowerPoint Presentation</vt:lpstr>
      <vt:lpstr>PowerPoint Presentation</vt:lpstr>
      <vt:lpstr>Kritik zur Identitätshypothese</vt:lpstr>
      <vt:lpstr>Verbindung von Theorie und didaktischer Praxis: Die 5 Hypothesen von Krashen</vt:lpstr>
      <vt:lpstr>PowerPoint Presentation</vt:lpstr>
      <vt:lpstr>PowerPoint Presentation</vt:lpstr>
      <vt:lpstr>Umsetzung der Hypothesen von Krashen in die didaktische Praxis: Natural Approach</vt:lpstr>
      <vt:lpstr>PowerPoint Presentation</vt:lpstr>
      <vt:lpstr>Kritik zum Natural Approach</vt:lpstr>
      <vt:lpstr>Die Ergänzungstheorie</vt:lpstr>
      <vt:lpstr>Verbindung von Theorie und didaktischer Praxis: Ergänzungstheorie</vt:lpstr>
      <vt:lpstr>Ergänzungstheorie: Ein didaktischer Vorschlag</vt:lpstr>
      <vt:lpstr>PowerPoint Presentation</vt:lpstr>
      <vt:lpstr>Konstruktivismus</vt:lpstr>
      <vt:lpstr>Konstruktivismus</vt:lpstr>
      <vt:lpstr>PowerPoint Presentation</vt:lpstr>
      <vt:lpstr>Verbindung von Theorie und didaktischer Praxis: Konstruktivismus</vt:lpstr>
      <vt:lpstr>PowerPoint Presentation</vt:lpstr>
      <vt:lpstr>PowerPoint Presentation</vt:lpstr>
      <vt:lpstr>PowerPoint Presentation</vt:lpstr>
      <vt:lpstr>PowerPoint Presentation</vt:lpstr>
      <vt:lpstr>PowerPoint Presentation</vt:lpstr>
      <vt:lpstr>Unterrichtsszenarien</vt:lpstr>
      <vt:lpstr>PowerPoint Presentation</vt:lpstr>
      <vt:lpstr>PowerPoint Presentation</vt:lpstr>
      <vt:lpstr>Beispiel von Unterrichtsszenarien</vt:lpstr>
      <vt:lpstr>Evaluation</vt:lpstr>
      <vt:lpstr>PowerPoint Presentation</vt:lpstr>
      <vt:lpstr>Peer-Evaluation</vt:lpstr>
      <vt:lpstr>Evaluation in der Gruppe</vt:lpstr>
      <vt:lpstr>Europäisches Sprachenportfolio</vt:lpstr>
      <vt:lpstr>PowerPoint Presentation</vt:lpstr>
      <vt:lpstr>Literatur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Vorlesungseinheit:   Anwendung der Hypothesen bzw. Theorien des Zweitspracherwerbs auf die didaktische Praxis (Fortsetzung)</dc:title>
  <dc:creator>dafni</dc:creator>
  <cp:lastModifiedBy>Dafni</cp:lastModifiedBy>
  <cp:revision>59</cp:revision>
  <dcterms:created xsi:type="dcterms:W3CDTF">2016-12-18T17:05:46Z</dcterms:created>
  <dcterms:modified xsi:type="dcterms:W3CDTF">2020-01-17T11:18:24Z</dcterms:modified>
</cp:coreProperties>
</file>