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98" r:id="rId5"/>
    <p:sldId id="261" r:id="rId6"/>
    <p:sldId id="319" r:id="rId7"/>
    <p:sldId id="320" r:id="rId8"/>
    <p:sldId id="308" r:id="rId9"/>
    <p:sldId id="265" r:id="rId10"/>
    <p:sldId id="267" r:id="rId11"/>
    <p:sldId id="269" r:id="rId12"/>
    <p:sldId id="270" r:id="rId13"/>
    <p:sldId id="277" r:id="rId14"/>
    <p:sldId id="316" r:id="rId15"/>
    <p:sldId id="278" r:id="rId16"/>
    <p:sldId id="279" r:id="rId17"/>
    <p:sldId id="317" r:id="rId18"/>
    <p:sldId id="318" r:id="rId19"/>
    <p:sldId id="321"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CB81273-773B-473A-8F4D-3CA61616C96F}"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28229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CB81273-773B-473A-8F4D-3CA61616C96F}"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1477129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CB81273-773B-473A-8F4D-3CA61616C96F}"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116329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CB81273-773B-473A-8F4D-3CA61616C96F}"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1784423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CB81273-773B-473A-8F4D-3CA61616C96F}" type="datetimeFigureOut">
              <a:rPr lang="el-GR" smtClean="0"/>
              <a:t>17/1/2020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406546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CB81273-773B-473A-8F4D-3CA61616C96F}"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1207997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CB81273-773B-473A-8F4D-3CA61616C96F}" type="datetimeFigureOut">
              <a:rPr lang="el-GR" smtClean="0"/>
              <a:t>17/1/2020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260811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CB81273-773B-473A-8F4D-3CA61616C96F}" type="datetimeFigureOut">
              <a:rPr lang="el-GR" smtClean="0"/>
              <a:t>17/1/2020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2225289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CB81273-773B-473A-8F4D-3CA61616C96F}" type="datetimeFigureOut">
              <a:rPr lang="el-GR" smtClean="0"/>
              <a:t>17/1/2020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231569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CB81273-773B-473A-8F4D-3CA61616C96F}"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105185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CB81273-773B-473A-8F4D-3CA61616C96F}" type="datetimeFigureOut">
              <a:rPr lang="el-GR" smtClean="0"/>
              <a:t>17/1/2020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8DFCFE9-E29E-4C10-9FA8-0D1B311FF105}" type="slidenum">
              <a:rPr lang="el-GR" smtClean="0"/>
              <a:t>‹#›</a:t>
            </a:fld>
            <a:endParaRPr lang="el-GR"/>
          </a:p>
        </p:txBody>
      </p:sp>
    </p:spTree>
    <p:extLst>
      <p:ext uri="{BB962C8B-B14F-4D97-AF65-F5344CB8AC3E}">
        <p14:creationId xmlns:p14="http://schemas.microsoft.com/office/powerpoint/2010/main" val="340397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81273-773B-473A-8F4D-3CA61616C96F}" type="datetimeFigureOut">
              <a:rPr lang="el-GR" smtClean="0"/>
              <a:t>17/1/2020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FCFE9-E29E-4C10-9FA8-0D1B311FF105}" type="slidenum">
              <a:rPr lang="el-GR" smtClean="0"/>
              <a:t>‹#›</a:t>
            </a:fld>
            <a:endParaRPr lang="el-GR"/>
          </a:p>
        </p:txBody>
      </p:sp>
    </p:spTree>
    <p:extLst>
      <p:ext uri="{BB962C8B-B14F-4D97-AF65-F5344CB8AC3E}">
        <p14:creationId xmlns:p14="http://schemas.microsoft.com/office/powerpoint/2010/main" val="3108688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717176" y="1297034"/>
            <a:ext cx="11282082" cy="3469341"/>
          </a:xfrm>
        </p:spPr>
        <p:txBody>
          <a:bodyPr>
            <a:normAutofit fontScale="90000"/>
          </a:bodyPr>
          <a:lstStyle/>
          <a:p>
            <a:pPr algn="l">
              <a:lnSpc>
                <a:spcPct val="100000"/>
              </a:lnSpc>
              <a:spcBef>
                <a:spcPts val="600"/>
              </a:spcBef>
            </a:pPr>
            <a:r>
              <a:rPr lang="de-DE" sz="4900" dirty="0"/>
              <a:t>9</a:t>
            </a:r>
            <a:r>
              <a:rPr lang="en-US" sz="4900" dirty="0" smtClean="0"/>
              <a:t>. </a:t>
            </a:r>
            <a:r>
              <a:rPr lang="en-US" sz="4900" dirty="0" err="1" smtClean="0"/>
              <a:t>Vorlesungseinheit</a:t>
            </a:r>
            <a:r>
              <a:rPr lang="en-US" sz="4900" dirty="0" smtClean="0"/>
              <a:t/>
            </a:r>
            <a:br>
              <a:rPr lang="en-US" sz="4900" dirty="0" smtClean="0"/>
            </a:br>
            <a:r>
              <a:rPr lang="en-US" sz="2800" dirty="0" smtClean="0"/>
              <a:t/>
            </a:r>
            <a:br>
              <a:rPr lang="en-US" sz="2800" dirty="0" smtClean="0"/>
            </a:br>
            <a:r>
              <a:rPr lang="en-US" sz="2200" b="1" dirty="0" smtClean="0"/>
              <a:t>Teil 1</a:t>
            </a:r>
            <a:r>
              <a:rPr lang="en-US" sz="2200" dirty="0" smtClean="0"/>
              <a:t/>
            </a:r>
            <a:br>
              <a:rPr lang="en-US" sz="2200" dirty="0" smtClean="0"/>
            </a:br>
            <a:r>
              <a:rPr lang="de-DE" sz="2200" dirty="0" smtClean="0"/>
              <a:t>Anwendung der Hypothesen bzw. Theorien des Zweitspracherwerbs auf die didaktische Praxis (Fortsetzung)</a:t>
            </a:r>
            <a:br>
              <a:rPr lang="de-DE" sz="2200" dirty="0" smtClean="0"/>
            </a:br>
            <a:r>
              <a:rPr lang="de-DE" sz="2200" dirty="0" smtClean="0"/>
              <a:t/>
            </a:r>
            <a:br>
              <a:rPr lang="de-DE" sz="2200" dirty="0" smtClean="0"/>
            </a:br>
            <a:r>
              <a:rPr lang="de-DE" sz="2200" b="1" dirty="0" smtClean="0"/>
              <a:t>Teil 2</a:t>
            </a:r>
            <a:r>
              <a:rPr lang="de-DE" sz="2200" dirty="0" smtClean="0"/>
              <a:t/>
            </a:r>
            <a:br>
              <a:rPr lang="de-DE" sz="2200" dirty="0" smtClean="0"/>
            </a:br>
            <a:r>
              <a:rPr lang="de-DE" sz="2200" dirty="0" smtClean="0"/>
              <a:t>Faktoren, die beim Fremdsprachenlernen eine Rolle spielen</a:t>
            </a:r>
            <a:br>
              <a:rPr lang="de-DE" sz="2200" dirty="0" smtClean="0"/>
            </a:br>
            <a:r>
              <a:rPr lang="de-DE" sz="2200" dirty="0"/>
              <a:t/>
            </a:r>
            <a:br>
              <a:rPr lang="de-DE" sz="2200" dirty="0"/>
            </a:br>
            <a:r>
              <a:rPr lang="de-DE" sz="2200" b="1" dirty="0" smtClean="0"/>
              <a:t>Teil 3</a:t>
            </a:r>
            <a:r>
              <a:rPr lang="de-DE" sz="2200" dirty="0" smtClean="0"/>
              <a:t/>
            </a:r>
            <a:br>
              <a:rPr lang="de-DE" sz="2200" dirty="0" smtClean="0"/>
            </a:br>
            <a:r>
              <a:rPr lang="de-DE" sz="2200" dirty="0" smtClean="0"/>
              <a:t>Konstruktivismus (Fortsetzung)</a:t>
            </a:r>
            <a:r>
              <a:rPr lang="en-US" sz="2200" dirty="0" smtClean="0"/>
              <a:t/>
            </a:r>
            <a:br>
              <a:rPr lang="en-US" sz="2200" dirty="0" smtClean="0"/>
            </a:br>
            <a:r>
              <a:rPr lang="en-US" sz="2200" dirty="0" smtClean="0"/>
              <a:t>               </a:t>
            </a:r>
            <a:endParaRPr lang="el-GR" sz="2200" dirty="0"/>
          </a:p>
        </p:txBody>
      </p:sp>
      <p:sp>
        <p:nvSpPr>
          <p:cNvPr id="6" name="Υπότιτλος 2"/>
          <p:cNvSpPr>
            <a:spLocks noGrp="1"/>
          </p:cNvSpPr>
          <p:nvPr>
            <p:ph type="subTitle" idx="1"/>
          </p:nvPr>
        </p:nvSpPr>
        <p:spPr>
          <a:xfrm>
            <a:off x="717176" y="5336708"/>
            <a:ext cx="9144000" cy="1413715"/>
          </a:xfrm>
        </p:spPr>
        <p:txBody>
          <a:bodyPr>
            <a:normAutofit/>
          </a:bodyPr>
          <a:lstStyle/>
          <a:p>
            <a:pPr algn="just">
              <a:spcBef>
                <a:spcPts val="600"/>
              </a:spcBef>
            </a:pPr>
            <a:r>
              <a:rPr lang="en-US" sz="1800" dirty="0" smtClean="0"/>
              <a:t>Universität </a:t>
            </a:r>
            <a:r>
              <a:rPr lang="en-US" sz="1800" dirty="0" err="1" smtClean="0"/>
              <a:t>Athen</a:t>
            </a:r>
            <a:endParaRPr lang="en-US" sz="1800" dirty="0" smtClean="0"/>
          </a:p>
          <a:p>
            <a:pPr algn="just">
              <a:spcBef>
                <a:spcPts val="600"/>
              </a:spcBef>
            </a:pPr>
            <a:r>
              <a:rPr lang="en-US" sz="1800" dirty="0" err="1" smtClean="0"/>
              <a:t>Fachbereich</a:t>
            </a:r>
            <a:r>
              <a:rPr lang="en-US" sz="1800" dirty="0" smtClean="0"/>
              <a:t> </a:t>
            </a:r>
            <a:r>
              <a:rPr lang="en-US" sz="1800" dirty="0" err="1" smtClean="0"/>
              <a:t>für</a:t>
            </a:r>
            <a:r>
              <a:rPr lang="en-US" sz="1800" dirty="0" smtClean="0"/>
              <a:t> Deutsche </a:t>
            </a:r>
            <a:r>
              <a:rPr lang="en-US" sz="1800" dirty="0" err="1" smtClean="0"/>
              <a:t>Sprache</a:t>
            </a:r>
            <a:r>
              <a:rPr lang="en-US" sz="1800" dirty="0" smtClean="0"/>
              <a:t> und </a:t>
            </a:r>
            <a:r>
              <a:rPr lang="en-US" sz="1800" dirty="0" err="1" smtClean="0"/>
              <a:t>Literatur</a:t>
            </a:r>
            <a:endParaRPr lang="en-US" sz="1800" dirty="0" smtClean="0"/>
          </a:p>
          <a:p>
            <a:pPr algn="just">
              <a:spcBef>
                <a:spcPts val="600"/>
              </a:spcBef>
            </a:pPr>
            <a:r>
              <a:rPr lang="en-US" sz="1800" dirty="0" smtClean="0"/>
              <a:t>Seminar: </a:t>
            </a:r>
            <a:r>
              <a:rPr lang="el-GR" sz="1800" dirty="0"/>
              <a:t>DGB47 Εκμάθηση Δεύτερης</a:t>
            </a:r>
            <a:r>
              <a:rPr lang="de-DE" sz="1800" dirty="0"/>
              <a:t> </a:t>
            </a:r>
            <a:r>
              <a:rPr lang="el-GR" sz="1800" dirty="0"/>
              <a:t>/ Ξένης </a:t>
            </a:r>
            <a:r>
              <a:rPr lang="el-GR" sz="1800" dirty="0" smtClean="0"/>
              <a:t>Γλώσσας</a:t>
            </a:r>
            <a:r>
              <a:rPr lang="en-US" sz="1800" dirty="0" smtClean="0"/>
              <a:t> </a:t>
            </a:r>
          </a:p>
        </p:txBody>
      </p:sp>
    </p:spTree>
    <p:extLst>
      <p:ext uri="{BB962C8B-B14F-4D97-AF65-F5344CB8AC3E}">
        <p14:creationId xmlns:p14="http://schemas.microsoft.com/office/powerpoint/2010/main" val="2319621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de-DE" dirty="0"/>
              <a:t>Die Entwicklung von kommunikativen Kompetenzen ist für die Lernenden einer Fremdsprache von großer Wichtigkeit aus dem Grund, dass diese in </a:t>
            </a:r>
            <a:r>
              <a:rPr lang="de-DE" b="1" dirty="0"/>
              <a:t>Sprachaktivitäten aktiviert werden </a:t>
            </a:r>
            <a:r>
              <a:rPr lang="de-DE" dirty="0"/>
              <a:t>und auf diese Weise die Lernenden dazu befähigen, in der Fremdsprache zu kommunizieren, indem sie die fremde Sprache in allen Dimensionen gebrauchen können. </a:t>
            </a:r>
            <a:endParaRPr lang="el-GR" dirty="0"/>
          </a:p>
        </p:txBody>
      </p:sp>
    </p:spTree>
    <p:extLst>
      <p:ext uri="{BB962C8B-B14F-4D97-AF65-F5344CB8AC3E}">
        <p14:creationId xmlns:p14="http://schemas.microsoft.com/office/powerpoint/2010/main" val="2503332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15362525"/>
              </p:ext>
            </p:extLst>
          </p:nvPr>
        </p:nvGraphicFramePr>
        <p:xfrm>
          <a:off x="954741" y="763307"/>
          <a:ext cx="10515600" cy="3840480"/>
        </p:xfrm>
        <a:graphic>
          <a:graphicData uri="http://schemas.openxmlformats.org/drawingml/2006/table">
            <a:tbl>
              <a:tblPr firstRow="1" bandRow="1">
                <a:tableStyleId>{5C22544A-7EE6-4342-B048-85BDC9FD1C3A}</a:tableStyleId>
              </a:tblPr>
              <a:tblGrid>
                <a:gridCol w="5257800"/>
                <a:gridCol w="5257800"/>
              </a:tblGrid>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i="0" u="none" strike="noStrike" kern="1200" baseline="0" dirty="0" smtClean="0">
                          <a:solidFill>
                            <a:schemeClr val="tx1"/>
                          </a:solidFill>
                          <a:latin typeface="+mn-lt"/>
                          <a:ea typeface="+mn-ea"/>
                          <a:cs typeface="+mn-cs"/>
                        </a:rPr>
                        <a:t>Gruppierung in Bezug auf Mündlichkeit und Schriftlichkeit </a:t>
                      </a:r>
                      <a:r>
                        <a:rPr lang="de-DE" sz="1800" b="0" i="0" u="none" strike="noStrike" kern="1200" baseline="0" dirty="0" smtClean="0">
                          <a:solidFill>
                            <a:schemeClr val="tx1"/>
                          </a:solidFill>
                          <a:latin typeface="+mn-lt"/>
                          <a:ea typeface="+mn-ea"/>
                          <a:cs typeface="+mn-cs"/>
                        </a:rPr>
                        <a:t>	</a:t>
                      </a:r>
                    </a:p>
                    <a:p>
                      <a:pPr algn="ctr"/>
                      <a:r>
                        <a:rPr lang="de-DE" dirty="0" smtClean="0">
                          <a:solidFill>
                            <a:schemeClr val="tx1"/>
                          </a:solidFill>
                        </a:rPr>
                        <a: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1" i="0" u="none" strike="noStrike" kern="1200" baseline="0" dirty="0" smtClean="0">
                          <a:solidFill>
                            <a:schemeClr val="tx1"/>
                          </a:solidFill>
                          <a:latin typeface="+mn-lt"/>
                          <a:ea typeface="+mn-ea"/>
                          <a:cs typeface="+mn-cs"/>
                        </a:rPr>
                        <a:t>mündlich </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800" b="1" i="0" u="none" strike="noStrike" kern="1200" baseline="0" dirty="0" smtClean="0">
                          <a:solidFill>
                            <a:schemeClr val="tx1"/>
                          </a:solidFill>
                          <a:latin typeface="+mn-lt"/>
                          <a:ea typeface="+mn-ea"/>
                          <a:cs typeface="+mn-cs"/>
                        </a:rPr>
                        <a:t>schriftlich </a:t>
                      </a:r>
                      <a:r>
                        <a:rPr lang="de-DE" sz="1800" b="0" i="0" u="none" strike="noStrike" kern="1200" baseline="0" dirty="0" smtClean="0">
                          <a:solidFill>
                            <a:schemeClr val="tx1"/>
                          </a:solidFill>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sz="1800" b="0" i="0" u="none" strike="noStrike" kern="1200" baseline="0" dirty="0" smtClean="0">
                          <a:solidFill>
                            <a:schemeClr val="tx1"/>
                          </a:solidFill>
                          <a:latin typeface="+mn-lt"/>
                          <a:ea typeface="+mn-ea"/>
                          <a:cs typeface="+mn-cs"/>
                        </a:rPr>
                        <a:t>Produktion (sprechen)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Produktion (schreiben)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sz="1800" b="0" i="0" u="none" strike="noStrike" kern="1200" baseline="0" dirty="0" smtClean="0">
                          <a:solidFill>
                            <a:schemeClr val="tx1"/>
                          </a:solidFill>
                          <a:latin typeface="+mn-lt"/>
                          <a:ea typeface="+mn-ea"/>
                          <a:cs typeface="+mn-cs"/>
                        </a:rPr>
                        <a:t>Rezeption (hören)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Rezeption (lesen)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Interaktion (hören – sprechen)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Interaktion (lesen – schreiben)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Sprachmittlung (hören – dolmetschen)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Sprachmittlung (lesen – übersetzen)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Ορθογώνιο 4"/>
          <p:cNvSpPr/>
          <p:nvPr/>
        </p:nvSpPr>
        <p:spPr>
          <a:xfrm>
            <a:off x="672353" y="6029642"/>
            <a:ext cx="11080376" cy="523220"/>
          </a:xfrm>
          <a:prstGeom prst="rect">
            <a:avLst/>
          </a:prstGeom>
        </p:spPr>
        <p:txBody>
          <a:bodyPr wrap="square">
            <a:spAutoFit/>
          </a:bodyPr>
          <a:lstStyle/>
          <a:p>
            <a:r>
              <a:rPr lang="de-DE" sz="1400" dirty="0">
                <a:solidFill>
                  <a:srgbClr val="000000"/>
                </a:solidFill>
                <a:latin typeface="Times New Roman" panose="02020603050405020304" pitchFamily="18" charset="0"/>
              </a:rPr>
              <a:t>(s. u.a. Albrecht/</a:t>
            </a:r>
            <a:r>
              <a:rPr lang="de-DE" sz="1400" dirty="0" err="1">
                <a:solidFill>
                  <a:srgbClr val="000000"/>
                </a:solidFill>
                <a:latin typeface="Times New Roman" panose="02020603050405020304" pitchFamily="18" charset="0"/>
              </a:rPr>
              <a:t>Desselmann</a:t>
            </a:r>
            <a:r>
              <a:rPr lang="de-DE" sz="1400" dirty="0">
                <a:solidFill>
                  <a:srgbClr val="000000"/>
                </a:solidFill>
                <a:latin typeface="Times New Roman" panose="02020603050405020304" pitchFamily="18" charset="0"/>
              </a:rPr>
              <a:t>/Förster/Hellmich 1981, Bausch/Christ/Hüllen/Krumm 1989, </a:t>
            </a:r>
            <a:r>
              <a:rPr lang="de-DE" sz="1400" dirty="0" err="1">
                <a:solidFill>
                  <a:srgbClr val="000000"/>
                </a:solidFill>
                <a:latin typeface="Times New Roman" panose="02020603050405020304" pitchFamily="18" charset="0"/>
              </a:rPr>
              <a:t>Heyd</a:t>
            </a:r>
            <a:r>
              <a:rPr lang="de-DE" sz="1400" dirty="0">
                <a:solidFill>
                  <a:srgbClr val="000000"/>
                </a:solidFill>
                <a:latin typeface="Times New Roman" panose="02020603050405020304" pitchFamily="18" charset="0"/>
              </a:rPr>
              <a:t> 1990, </a:t>
            </a:r>
            <a:r>
              <a:rPr lang="de-DE" sz="1400" dirty="0" err="1">
                <a:solidFill>
                  <a:srgbClr val="000000"/>
                </a:solidFill>
                <a:latin typeface="Times New Roman" panose="02020603050405020304" pitchFamily="18" charset="0"/>
              </a:rPr>
              <a:t>Portmann</a:t>
            </a:r>
            <a:r>
              <a:rPr lang="de-DE" sz="1400" dirty="0">
                <a:solidFill>
                  <a:srgbClr val="000000"/>
                </a:solidFill>
                <a:latin typeface="Times New Roman" panose="02020603050405020304" pitchFamily="18" charset="0"/>
              </a:rPr>
              <a:t> 1991, </a:t>
            </a:r>
            <a:r>
              <a:rPr lang="de-DE" sz="1400" dirty="0" err="1">
                <a:solidFill>
                  <a:srgbClr val="000000"/>
                </a:solidFill>
                <a:latin typeface="Times New Roman" panose="02020603050405020304" pitchFamily="18" charset="0"/>
              </a:rPr>
              <a:t>Huneke</a:t>
            </a:r>
            <a:r>
              <a:rPr lang="de-DE" sz="1400" dirty="0">
                <a:solidFill>
                  <a:srgbClr val="000000"/>
                </a:solidFill>
                <a:latin typeface="Times New Roman" panose="02020603050405020304" pitchFamily="18" charset="0"/>
              </a:rPr>
              <a:t>/Steinig 2000, Storch 2001, Europarat 2001, </a:t>
            </a:r>
            <a:r>
              <a:rPr lang="de-DE" sz="1400" dirty="0" err="1">
                <a:solidFill>
                  <a:srgbClr val="000000"/>
                </a:solidFill>
                <a:latin typeface="Times New Roman" panose="02020603050405020304" pitchFamily="18" charset="0"/>
              </a:rPr>
              <a:t>Wiedenmayer</a:t>
            </a:r>
            <a:r>
              <a:rPr lang="de-DE" sz="1400" dirty="0">
                <a:solidFill>
                  <a:srgbClr val="000000"/>
                </a:solidFill>
                <a:latin typeface="Times New Roman" panose="02020603050405020304" pitchFamily="18" charset="0"/>
              </a:rPr>
              <a:t> 2006</a:t>
            </a:r>
            <a:r>
              <a:rPr lang="de-DE" sz="1400" dirty="0" smtClean="0">
                <a:solidFill>
                  <a:srgbClr val="000000"/>
                </a:solidFill>
                <a:latin typeface="Times New Roman" panose="02020603050405020304" pitchFamily="18" charset="0"/>
              </a:rPr>
              <a:t>)</a:t>
            </a:r>
            <a:endParaRPr lang="el-GR" sz="1400" dirty="0"/>
          </a:p>
        </p:txBody>
      </p:sp>
    </p:spTree>
    <p:extLst>
      <p:ext uri="{BB962C8B-B14F-4D97-AF65-F5344CB8AC3E}">
        <p14:creationId xmlns:p14="http://schemas.microsoft.com/office/powerpoint/2010/main" val="2588730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586507515"/>
              </p:ext>
            </p:extLst>
          </p:nvPr>
        </p:nvGraphicFramePr>
        <p:xfrm>
          <a:off x="690282" y="1971340"/>
          <a:ext cx="10515600" cy="310896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37084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800" b="1" i="0" u="none" strike="noStrike" kern="1200" baseline="0" dirty="0" smtClean="0">
                          <a:solidFill>
                            <a:schemeClr val="tx1"/>
                          </a:solidFill>
                          <a:latin typeface="+mn-lt"/>
                          <a:ea typeface="+mn-ea"/>
                          <a:cs typeface="+mn-cs"/>
                        </a:rPr>
                        <a:t>Gruppierung hinsichtlich der Art der Aktivität </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70840">
                <a:tc>
                  <a:txBody>
                    <a:bodyPr/>
                    <a:lstStyle/>
                    <a:p>
                      <a:endParaRPr lang="el-GR">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 </a:t>
                      </a:r>
                      <a:r>
                        <a:rPr lang="de-DE" sz="1800" b="1" i="0" u="none" strike="noStrike" kern="1200" baseline="0" dirty="0" smtClean="0">
                          <a:solidFill>
                            <a:schemeClr val="tx1"/>
                          </a:solidFill>
                          <a:latin typeface="+mn-lt"/>
                          <a:ea typeface="+mn-ea"/>
                          <a:cs typeface="+mn-cs"/>
                        </a:rPr>
                        <a:t>Produktion</a:t>
                      </a:r>
                      <a:r>
                        <a:rPr lang="de-DE" sz="1800" b="0" i="0" u="none" strike="noStrike" kern="1200" baseline="0" dirty="0" smtClean="0">
                          <a:solidFill>
                            <a:schemeClr val="tx1"/>
                          </a:solidFill>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1" i="0" u="none" strike="noStrike" kern="1200" baseline="0" dirty="0" smtClean="0">
                          <a:solidFill>
                            <a:schemeClr val="tx1"/>
                          </a:solidFill>
                          <a:latin typeface="+mn-lt"/>
                          <a:ea typeface="+mn-ea"/>
                          <a:cs typeface="+mn-cs"/>
                        </a:rPr>
                        <a:t>Rezeption</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1" i="0" u="none" strike="noStrike" kern="1200" baseline="0" dirty="0" smtClean="0">
                          <a:solidFill>
                            <a:schemeClr val="tx1"/>
                          </a:solidFill>
                          <a:latin typeface="+mn-lt"/>
                          <a:ea typeface="+mn-ea"/>
                          <a:cs typeface="+mn-cs"/>
                        </a:rPr>
                        <a:t>Interaktion</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800" b="1" i="0" u="none" strike="noStrike" kern="1200" baseline="0" dirty="0" smtClean="0">
                          <a:solidFill>
                            <a:schemeClr val="tx1"/>
                          </a:solidFill>
                          <a:latin typeface="+mn-lt"/>
                          <a:ea typeface="+mn-ea"/>
                          <a:cs typeface="+mn-cs"/>
                        </a:rPr>
                        <a:t>Sprachmittlung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sz="1800" b="1" i="0" u="none" strike="noStrike" kern="1200" baseline="0" dirty="0" smtClean="0">
                          <a:solidFill>
                            <a:schemeClr val="tx1"/>
                          </a:solidFill>
                          <a:latin typeface="+mn-lt"/>
                          <a:ea typeface="+mn-ea"/>
                          <a:cs typeface="+mn-cs"/>
                        </a:rPr>
                        <a:t>mündliche </a:t>
                      </a:r>
                      <a:endParaRPr lang="de-DE" sz="1800" b="0" i="0" u="none" strike="noStrike" kern="1200" baseline="0" dirty="0" smtClean="0">
                        <a:solidFill>
                          <a:schemeClr val="tx1"/>
                        </a:solidFill>
                        <a:latin typeface="+mn-lt"/>
                        <a:ea typeface="+mn-ea"/>
                        <a:cs typeface="+mn-cs"/>
                      </a:endParaRPr>
                    </a:p>
                    <a:p>
                      <a:r>
                        <a:rPr lang="de-DE" sz="1800" b="1" i="0" u="none" strike="noStrike" kern="1200" baseline="0" dirty="0" smtClean="0">
                          <a:solidFill>
                            <a:schemeClr val="tx1"/>
                          </a:solidFill>
                          <a:latin typeface="+mn-lt"/>
                          <a:ea typeface="+mn-ea"/>
                          <a:cs typeface="+mn-cs"/>
                        </a:rPr>
                        <a:t>Sprachaktivitäten </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Sprechen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Hören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Hören-Sprechen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800" b="0" i="0" u="none" strike="noStrike" kern="1200" baseline="0" dirty="0" smtClean="0">
                          <a:solidFill>
                            <a:schemeClr val="tx1"/>
                          </a:solidFill>
                          <a:latin typeface="+mn-lt"/>
                          <a:ea typeface="+mn-ea"/>
                          <a:cs typeface="+mn-cs"/>
                        </a:rPr>
                        <a:t>Hören- </a:t>
                      </a:r>
                    </a:p>
                    <a:p>
                      <a:r>
                        <a:rPr lang="de-DE" sz="1800" b="0" i="0" u="none" strike="noStrike" kern="1200" baseline="0" dirty="0" smtClean="0">
                          <a:solidFill>
                            <a:schemeClr val="tx1"/>
                          </a:solidFill>
                          <a:latin typeface="+mn-lt"/>
                          <a:ea typeface="+mn-ea"/>
                          <a:cs typeface="+mn-cs"/>
                        </a:rPr>
                        <a:t>Dolmetschen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sz="1800" b="1" i="0" u="none" strike="noStrike" kern="1200" baseline="0" dirty="0" smtClean="0">
                          <a:solidFill>
                            <a:schemeClr val="tx1"/>
                          </a:solidFill>
                          <a:latin typeface="+mn-lt"/>
                          <a:ea typeface="+mn-ea"/>
                          <a:cs typeface="+mn-cs"/>
                        </a:rPr>
                        <a:t>schriftliche </a:t>
                      </a:r>
                      <a:endParaRPr lang="de-DE" sz="1800" b="0" i="0" u="none" strike="noStrike" kern="1200" baseline="0" dirty="0" smtClean="0">
                        <a:solidFill>
                          <a:schemeClr val="tx1"/>
                        </a:solidFill>
                        <a:latin typeface="+mn-lt"/>
                        <a:ea typeface="+mn-ea"/>
                        <a:cs typeface="+mn-cs"/>
                      </a:endParaRPr>
                    </a:p>
                    <a:p>
                      <a:r>
                        <a:rPr lang="de-DE" sz="1800" b="1" i="0" u="none" strike="noStrike" kern="1200" baseline="0" dirty="0" smtClean="0">
                          <a:solidFill>
                            <a:schemeClr val="tx1"/>
                          </a:solidFill>
                          <a:latin typeface="+mn-lt"/>
                          <a:ea typeface="+mn-ea"/>
                          <a:cs typeface="+mn-cs"/>
                        </a:rPr>
                        <a:t>Sprachaktivitäten </a:t>
                      </a:r>
                      <a:r>
                        <a:rPr lang="de-DE" sz="1800" b="0" i="0" u="none" strike="noStrike" kern="1200" baseline="0" dirty="0" smtClean="0">
                          <a:solidFill>
                            <a:schemeClr val="tx1"/>
                          </a:solidFill>
                          <a:latin typeface="+mn-lt"/>
                          <a:ea typeface="+mn-ea"/>
                          <a:cs typeface="+mn-cs"/>
                        </a:rPr>
                        <a:t>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Schreiben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Lesen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Lesen- Schreiben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sz="1800" b="0" i="0" u="none" strike="noStrike" kern="1200" baseline="0" dirty="0" smtClean="0">
                          <a:solidFill>
                            <a:schemeClr val="tx1"/>
                          </a:solidFill>
                          <a:latin typeface="+mn-lt"/>
                          <a:ea typeface="+mn-ea"/>
                          <a:cs typeface="+mn-cs"/>
                        </a:rPr>
                        <a:t>Lesen- </a:t>
                      </a:r>
                    </a:p>
                    <a:p>
                      <a:r>
                        <a:rPr lang="de-DE" sz="1800" b="0" i="0" u="none" strike="noStrike" kern="1200" baseline="0" dirty="0" smtClean="0">
                          <a:solidFill>
                            <a:schemeClr val="tx1"/>
                          </a:solidFill>
                          <a:latin typeface="+mn-lt"/>
                          <a:ea typeface="+mn-ea"/>
                          <a:cs typeface="+mn-cs"/>
                        </a:rPr>
                        <a:t>Übersetzen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Ορθογώνιο 4"/>
          <p:cNvSpPr/>
          <p:nvPr/>
        </p:nvSpPr>
        <p:spPr>
          <a:xfrm>
            <a:off x="672353" y="6029642"/>
            <a:ext cx="11080376" cy="523220"/>
          </a:xfrm>
          <a:prstGeom prst="rect">
            <a:avLst/>
          </a:prstGeom>
        </p:spPr>
        <p:txBody>
          <a:bodyPr wrap="square">
            <a:spAutoFit/>
          </a:bodyPr>
          <a:lstStyle/>
          <a:p>
            <a:r>
              <a:rPr lang="de-DE" sz="1400" dirty="0">
                <a:solidFill>
                  <a:srgbClr val="000000"/>
                </a:solidFill>
                <a:latin typeface="Times New Roman" panose="02020603050405020304" pitchFamily="18" charset="0"/>
              </a:rPr>
              <a:t>(s. u.a. Albrecht/</a:t>
            </a:r>
            <a:r>
              <a:rPr lang="de-DE" sz="1400" dirty="0" err="1">
                <a:solidFill>
                  <a:srgbClr val="000000"/>
                </a:solidFill>
                <a:latin typeface="Times New Roman" panose="02020603050405020304" pitchFamily="18" charset="0"/>
              </a:rPr>
              <a:t>Desselmann</a:t>
            </a:r>
            <a:r>
              <a:rPr lang="de-DE" sz="1400" dirty="0">
                <a:solidFill>
                  <a:srgbClr val="000000"/>
                </a:solidFill>
                <a:latin typeface="Times New Roman" panose="02020603050405020304" pitchFamily="18" charset="0"/>
              </a:rPr>
              <a:t>/Förster/Hellmich 1981, Bausch/Christ/Hüllen/Krumm 1989, </a:t>
            </a:r>
            <a:r>
              <a:rPr lang="de-DE" sz="1400" dirty="0" err="1">
                <a:solidFill>
                  <a:srgbClr val="000000"/>
                </a:solidFill>
                <a:latin typeface="Times New Roman" panose="02020603050405020304" pitchFamily="18" charset="0"/>
              </a:rPr>
              <a:t>Heyd</a:t>
            </a:r>
            <a:r>
              <a:rPr lang="de-DE" sz="1400" dirty="0">
                <a:solidFill>
                  <a:srgbClr val="000000"/>
                </a:solidFill>
                <a:latin typeface="Times New Roman" panose="02020603050405020304" pitchFamily="18" charset="0"/>
              </a:rPr>
              <a:t> 1990, </a:t>
            </a:r>
            <a:r>
              <a:rPr lang="de-DE" sz="1400" dirty="0" err="1">
                <a:solidFill>
                  <a:srgbClr val="000000"/>
                </a:solidFill>
                <a:latin typeface="Times New Roman" panose="02020603050405020304" pitchFamily="18" charset="0"/>
              </a:rPr>
              <a:t>Portmann</a:t>
            </a:r>
            <a:r>
              <a:rPr lang="de-DE" sz="1400" dirty="0">
                <a:solidFill>
                  <a:srgbClr val="000000"/>
                </a:solidFill>
                <a:latin typeface="Times New Roman" panose="02020603050405020304" pitchFamily="18" charset="0"/>
              </a:rPr>
              <a:t> 1991, </a:t>
            </a:r>
            <a:r>
              <a:rPr lang="de-DE" sz="1400" dirty="0" err="1">
                <a:solidFill>
                  <a:srgbClr val="000000"/>
                </a:solidFill>
                <a:latin typeface="Times New Roman" panose="02020603050405020304" pitchFamily="18" charset="0"/>
              </a:rPr>
              <a:t>Huneke</a:t>
            </a:r>
            <a:r>
              <a:rPr lang="de-DE" sz="1400" dirty="0">
                <a:solidFill>
                  <a:srgbClr val="000000"/>
                </a:solidFill>
                <a:latin typeface="Times New Roman" panose="02020603050405020304" pitchFamily="18" charset="0"/>
              </a:rPr>
              <a:t>/Steinig 2000, Storch 2001, Europarat 2001, </a:t>
            </a:r>
            <a:r>
              <a:rPr lang="de-DE" sz="1400" dirty="0" err="1">
                <a:solidFill>
                  <a:srgbClr val="000000"/>
                </a:solidFill>
                <a:latin typeface="Times New Roman" panose="02020603050405020304" pitchFamily="18" charset="0"/>
              </a:rPr>
              <a:t>Wiedenmayer</a:t>
            </a:r>
            <a:r>
              <a:rPr lang="de-DE" sz="1400" dirty="0">
                <a:solidFill>
                  <a:srgbClr val="000000"/>
                </a:solidFill>
                <a:latin typeface="Times New Roman" panose="02020603050405020304" pitchFamily="18" charset="0"/>
              </a:rPr>
              <a:t> 2006</a:t>
            </a:r>
            <a:r>
              <a:rPr lang="de-DE" sz="1400" dirty="0" smtClean="0">
                <a:solidFill>
                  <a:srgbClr val="000000"/>
                </a:solidFill>
                <a:latin typeface="Times New Roman" panose="02020603050405020304" pitchFamily="18" charset="0"/>
              </a:rPr>
              <a:t>)</a:t>
            </a:r>
            <a:endParaRPr lang="el-GR" sz="1400" dirty="0"/>
          </a:p>
        </p:txBody>
      </p:sp>
    </p:spTree>
    <p:extLst>
      <p:ext uri="{BB962C8B-B14F-4D97-AF65-F5344CB8AC3E}">
        <p14:creationId xmlns:p14="http://schemas.microsoft.com/office/powerpoint/2010/main" val="306419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Konstruktivismus: Projektarbeit</a:t>
            </a:r>
            <a:endParaRPr lang="el-GR" dirty="0"/>
          </a:p>
        </p:txBody>
      </p:sp>
      <p:sp>
        <p:nvSpPr>
          <p:cNvPr id="3" name="Θέση περιεχομένου 2"/>
          <p:cNvSpPr>
            <a:spLocks noGrp="1"/>
          </p:cNvSpPr>
          <p:nvPr>
            <p:ph idx="1"/>
          </p:nvPr>
        </p:nvSpPr>
        <p:spPr/>
        <p:txBody>
          <a:bodyPr/>
          <a:lstStyle/>
          <a:p>
            <a:pPr algn="just"/>
            <a:r>
              <a:rPr lang="de-DE" dirty="0" smtClean="0"/>
              <a:t>„Projektarbeit </a:t>
            </a:r>
            <a:r>
              <a:rPr lang="de-DE" dirty="0"/>
              <a:t>ist das selbstständige Bearbeiten einer Aufgabe oder eines Problems durch eine Gruppe von der Planung über die Durchführung bis zur Präsentation des </a:t>
            </a:r>
            <a:r>
              <a:rPr lang="de-DE" dirty="0" smtClean="0"/>
              <a:t>Ergebnisses“</a:t>
            </a:r>
          </a:p>
          <a:p>
            <a:pPr algn="just"/>
            <a:endParaRPr lang="de-DE" dirty="0" smtClean="0"/>
          </a:p>
          <a:p>
            <a:pPr marL="0" indent="0" algn="r">
              <a:buNone/>
            </a:pPr>
            <a:r>
              <a:rPr lang="de-DE" sz="1400" dirty="0"/>
              <a:t>(</a:t>
            </a:r>
            <a:r>
              <a:rPr lang="de-DE" sz="1400" dirty="0" smtClean="0"/>
              <a:t>Reich</a:t>
            </a:r>
            <a:r>
              <a:rPr lang="de-DE" sz="1400" dirty="0"/>
              <a:t>, K. (</a:t>
            </a:r>
            <a:r>
              <a:rPr lang="de-DE" sz="1400" dirty="0" err="1"/>
              <a:t>Hg</a:t>
            </a:r>
            <a:r>
              <a:rPr lang="de-DE" sz="1400" dirty="0"/>
              <a:t>.): Methodenpool. In: url: http://methodenpool.uni-koeln.de</a:t>
            </a:r>
            <a:r>
              <a:rPr lang="de-DE" sz="1400" dirty="0" smtClean="0"/>
              <a:t>)</a:t>
            </a:r>
            <a:endParaRPr lang="el-GR" sz="1400" dirty="0"/>
          </a:p>
        </p:txBody>
      </p:sp>
    </p:spTree>
    <p:extLst>
      <p:ext uri="{BB962C8B-B14F-4D97-AF65-F5344CB8AC3E}">
        <p14:creationId xmlns:p14="http://schemas.microsoft.com/office/powerpoint/2010/main" val="2044965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97193"/>
          </a:xfrm>
        </p:spPr>
        <p:txBody>
          <a:bodyPr/>
          <a:lstStyle/>
          <a:p>
            <a:r>
              <a:rPr lang="de-DE" dirty="0" smtClean="0"/>
              <a:t>Merkmale der Projektarbeit</a:t>
            </a:r>
            <a:endParaRPr lang="el-GR" dirty="0"/>
          </a:p>
        </p:txBody>
      </p:sp>
      <p:sp>
        <p:nvSpPr>
          <p:cNvPr id="3" name="Θέση περιεχομένου 2"/>
          <p:cNvSpPr>
            <a:spLocks noGrp="1"/>
          </p:cNvSpPr>
          <p:nvPr>
            <p:ph idx="1"/>
          </p:nvPr>
        </p:nvSpPr>
        <p:spPr>
          <a:xfrm>
            <a:off x="838200" y="1438835"/>
            <a:ext cx="10515600" cy="4738128"/>
          </a:xfrm>
        </p:spPr>
        <p:txBody>
          <a:bodyPr>
            <a:normAutofit/>
          </a:bodyPr>
          <a:lstStyle/>
          <a:p>
            <a:pPr marL="0" indent="0">
              <a:buNone/>
            </a:pPr>
            <a:r>
              <a:rPr lang="de-DE" dirty="0" smtClean="0"/>
              <a:t>1. Verzahnung von Theorie und Praxis</a:t>
            </a:r>
          </a:p>
          <a:p>
            <a:pPr marL="0" indent="0">
              <a:buNone/>
            </a:pPr>
            <a:endParaRPr lang="de-DE" dirty="0" smtClean="0"/>
          </a:p>
          <a:p>
            <a:pPr marL="0" indent="0">
              <a:buNone/>
            </a:pPr>
            <a:r>
              <a:rPr lang="de-DE" dirty="0"/>
              <a:t>2. Integration von Lern- und </a:t>
            </a:r>
            <a:r>
              <a:rPr lang="de-DE" dirty="0" smtClean="0"/>
              <a:t>Reflexionsort</a:t>
            </a:r>
          </a:p>
          <a:p>
            <a:pPr marL="0" indent="0">
              <a:buNone/>
            </a:pPr>
            <a:endParaRPr lang="de-DE" dirty="0"/>
          </a:p>
          <a:p>
            <a:pPr marL="0" indent="0" algn="just">
              <a:buNone/>
            </a:pPr>
            <a:r>
              <a:rPr lang="de-DE" dirty="0" smtClean="0"/>
              <a:t>3. Arbeit </a:t>
            </a:r>
            <a:r>
              <a:rPr lang="de-DE" dirty="0"/>
              <a:t>an komplexen </a:t>
            </a:r>
            <a:r>
              <a:rPr lang="de-DE" dirty="0" smtClean="0"/>
              <a:t>Aufgaben</a:t>
            </a:r>
          </a:p>
          <a:p>
            <a:pPr marL="0" indent="0" algn="just">
              <a:buNone/>
            </a:pPr>
            <a:endParaRPr lang="de-DE" dirty="0" smtClean="0"/>
          </a:p>
          <a:p>
            <a:pPr marL="0" indent="0" algn="just">
              <a:buNone/>
            </a:pPr>
            <a:r>
              <a:rPr lang="de-DE" dirty="0" smtClean="0"/>
              <a:t>4. Selbständige </a:t>
            </a:r>
            <a:r>
              <a:rPr lang="de-DE" dirty="0"/>
              <a:t>Bearbeitung durch die Lerner</a:t>
            </a:r>
          </a:p>
          <a:p>
            <a:pPr marL="0" indent="0" algn="just">
              <a:buNone/>
            </a:pPr>
            <a:endParaRPr lang="de-DE" dirty="0"/>
          </a:p>
          <a:p>
            <a:pPr algn="just"/>
            <a:endParaRPr lang="el-GR" dirty="0"/>
          </a:p>
        </p:txBody>
      </p:sp>
      <p:sp>
        <p:nvSpPr>
          <p:cNvPr id="4" name="Ορθογώνιο 3"/>
          <p:cNvSpPr/>
          <p:nvPr/>
        </p:nvSpPr>
        <p:spPr>
          <a:xfrm>
            <a:off x="981635" y="5799573"/>
            <a:ext cx="10031506" cy="307777"/>
          </a:xfrm>
          <a:prstGeom prst="rect">
            <a:avLst/>
          </a:prstGeom>
        </p:spPr>
        <p:txBody>
          <a:bodyPr wrap="square">
            <a:spAutoFit/>
          </a:bodyPr>
          <a:lstStyle/>
          <a:p>
            <a:pPr algn="r"/>
            <a:r>
              <a:rPr lang="de-DE" sz="1400" dirty="0" smtClean="0"/>
              <a:t>(Reich</a:t>
            </a:r>
            <a:r>
              <a:rPr lang="de-DE" sz="1400" dirty="0"/>
              <a:t>, K. (</a:t>
            </a:r>
            <a:r>
              <a:rPr lang="de-DE" sz="1400" dirty="0" err="1"/>
              <a:t>Hg</a:t>
            </a:r>
            <a:r>
              <a:rPr lang="de-DE" sz="1400" dirty="0"/>
              <a:t>.): Methodenpool. In: url: http://methodenpool.uni-koeln.de)</a:t>
            </a:r>
            <a:endParaRPr lang="el-GR" sz="1400" dirty="0"/>
          </a:p>
        </p:txBody>
      </p:sp>
    </p:spTree>
    <p:extLst>
      <p:ext uri="{BB962C8B-B14F-4D97-AF65-F5344CB8AC3E}">
        <p14:creationId xmlns:p14="http://schemas.microsoft.com/office/powerpoint/2010/main" val="2893552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41699"/>
          </a:xfrm>
        </p:spPr>
        <p:txBody>
          <a:bodyPr>
            <a:normAutofit/>
          </a:bodyPr>
          <a:lstStyle/>
          <a:p>
            <a:r>
              <a:rPr lang="de-DE" sz="2400" dirty="0" smtClean="0"/>
              <a:t>Wichtige Aufgaben, die durch die Lerner zu bewältigen sind</a:t>
            </a:r>
            <a:endParaRPr lang="el-GR" sz="2400" dirty="0"/>
          </a:p>
        </p:txBody>
      </p:sp>
      <p:sp>
        <p:nvSpPr>
          <p:cNvPr id="3" name="Θέση περιεχομένου 2"/>
          <p:cNvSpPr>
            <a:spLocks noGrp="1"/>
          </p:cNvSpPr>
          <p:nvPr>
            <p:ph idx="1"/>
          </p:nvPr>
        </p:nvSpPr>
        <p:spPr>
          <a:xfrm>
            <a:off x="838200" y="1075765"/>
            <a:ext cx="10515600" cy="5101198"/>
          </a:xfrm>
        </p:spPr>
        <p:txBody>
          <a:bodyPr>
            <a:normAutofit fontScale="70000" lnSpcReduction="20000"/>
          </a:bodyPr>
          <a:lstStyle/>
          <a:p>
            <a:pPr algn="just"/>
            <a:r>
              <a:rPr lang="de-DE" dirty="0"/>
              <a:t>Information über die Projektidee/die Aufgabenstellung oder eigenständige Formulierung der Aufgabenstellung, wobei emotionale Reaktionen günstig, aber auch kognitive Einsichten möglich sind und in einer Problemstellung oder in </a:t>
            </a:r>
            <a:r>
              <a:rPr lang="de-DE" dirty="0" smtClean="0"/>
              <a:t>Hypothesenbildungen </a:t>
            </a:r>
            <a:r>
              <a:rPr lang="de-DE" dirty="0"/>
              <a:t>zusammengefasst werden</a:t>
            </a:r>
          </a:p>
          <a:p>
            <a:endParaRPr lang="de-DE" dirty="0"/>
          </a:p>
          <a:p>
            <a:pPr algn="just"/>
            <a:r>
              <a:rPr lang="de-DE" dirty="0"/>
              <a:t>Planung der einzelnen Arbeitsschritte, wobei Hypothesen und mögliche Ressourcen und Lösungsvarianten erfasst werden,</a:t>
            </a:r>
          </a:p>
          <a:p>
            <a:endParaRPr lang="de-DE" dirty="0"/>
          </a:p>
          <a:p>
            <a:pPr algn="just"/>
            <a:r>
              <a:rPr lang="de-DE" dirty="0"/>
              <a:t>Entscheidung über den Lösungsweg, wobei theoretische und/oder praktische Überprüfungen relevant sein können, aber grundsätzlich eine Handlungsorientierung angestrebt werden sollte</a:t>
            </a:r>
          </a:p>
          <a:p>
            <a:endParaRPr lang="de-DE" dirty="0"/>
          </a:p>
          <a:p>
            <a:pPr algn="just"/>
            <a:r>
              <a:rPr lang="de-DE" dirty="0"/>
              <a:t>Durchführung (gemeinsam oder arbeitsteilig) und Vorbereitung der Präsentation, was eine erste Stufe der Anwendung ist,</a:t>
            </a:r>
          </a:p>
          <a:p>
            <a:endParaRPr lang="de-DE" dirty="0"/>
          </a:p>
          <a:p>
            <a:pPr algn="just"/>
            <a:r>
              <a:rPr lang="de-DE" dirty="0"/>
              <a:t>Kontrolle bzw. Prüfung, Bewertung, Reflexion des </a:t>
            </a:r>
            <a:r>
              <a:rPr lang="de-DE" dirty="0" smtClean="0"/>
              <a:t>Arbeitsergebnisses</a:t>
            </a:r>
            <a:endParaRPr lang="de-DE" dirty="0"/>
          </a:p>
          <a:p>
            <a:pPr algn="just"/>
            <a:r>
              <a:rPr lang="de-DE" dirty="0"/>
              <a:t>Auswertung des Ergebnisses und des Prozesses gemeinsam mit dem </a:t>
            </a:r>
            <a:r>
              <a:rPr lang="de-DE" dirty="0" smtClean="0"/>
              <a:t>Lernberater</a:t>
            </a:r>
            <a:endParaRPr lang="el-GR" dirty="0"/>
          </a:p>
        </p:txBody>
      </p:sp>
      <p:sp>
        <p:nvSpPr>
          <p:cNvPr id="5" name="Ορθογώνιο 4"/>
          <p:cNvSpPr/>
          <p:nvPr/>
        </p:nvSpPr>
        <p:spPr>
          <a:xfrm>
            <a:off x="981635" y="5799573"/>
            <a:ext cx="10031506" cy="307777"/>
          </a:xfrm>
          <a:prstGeom prst="rect">
            <a:avLst/>
          </a:prstGeom>
        </p:spPr>
        <p:txBody>
          <a:bodyPr wrap="square">
            <a:spAutoFit/>
          </a:bodyPr>
          <a:lstStyle/>
          <a:p>
            <a:pPr algn="r"/>
            <a:r>
              <a:rPr lang="de-DE" sz="1400" dirty="0" smtClean="0"/>
              <a:t>(Vgl. Reich</a:t>
            </a:r>
            <a:r>
              <a:rPr lang="de-DE" sz="1400" dirty="0"/>
              <a:t>, K. (</a:t>
            </a:r>
            <a:r>
              <a:rPr lang="de-DE" sz="1400" dirty="0" err="1"/>
              <a:t>Hg</a:t>
            </a:r>
            <a:r>
              <a:rPr lang="de-DE" sz="1400" dirty="0"/>
              <a:t>.): Methodenpool. In: url: http://methodenpool.uni-koeln.de)</a:t>
            </a:r>
            <a:endParaRPr lang="el-GR" sz="1400" dirty="0"/>
          </a:p>
        </p:txBody>
      </p:sp>
    </p:spTree>
    <p:extLst>
      <p:ext uri="{BB962C8B-B14F-4D97-AF65-F5344CB8AC3E}">
        <p14:creationId xmlns:p14="http://schemas.microsoft.com/office/powerpoint/2010/main" val="4180065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605452949"/>
              </p:ext>
            </p:extLst>
          </p:nvPr>
        </p:nvGraphicFramePr>
        <p:xfrm>
          <a:off x="1095039" y="766482"/>
          <a:ext cx="9464040" cy="4498836"/>
        </p:xfrm>
        <a:graphic>
          <a:graphicData uri="http://schemas.openxmlformats.org/drawingml/2006/table">
            <a:tbl>
              <a:tblPr/>
              <a:tblGrid>
                <a:gridCol w="9464040"/>
              </a:tblGrid>
              <a:tr h="4498836">
                <a:tc>
                  <a:txBody>
                    <a:bodyPr/>
                    <a:lstStyle/>
                    <a:p>
                      <a:pPr algn="just"/>
                      <a:r>
                        <a:rPr lang="de-DE" b="1" dirty="0">
                          <a:latin typeface="Arial, Helvetica, sans-serif"/>
                        </a:rPr>
                        <a:t>Die Rolle der </a:t>
                      </a:r>
                      <a:r>
                        <a:rPr lang="de-DE" b="1" dirty="0" smtClean="0">
                          <a:latin typeface="Arial, Helvetica, sans-serif"/>
                        </a:rPr>
                        <a:t>Lernenden</a:t>
                      </a:r>
                    </a:p>
                    <a:p>
                      <a:pPr algn="just"/>
                      <a:endParaRPr lang="de-DE" b="1" dirty="0" smtClean="0">
                        <a:latin typeface="Arial, Helvetica, sans-serif"/>
                      </a:endParaRPr>
                    </a:p>
                    <a:p>
                      <a:pPr algn="just"/>
                      <a:endParaRPr lang="de-DE" dirty="0"/>
                    </a:p>
                    <a:p>
                      <a:pPr marL="285750" indent="-285750" algn="just">
                        <a:buFontTx/>
                        <a:buChar char="-"/>
                      </a:pPr>
                      <a:r>
                        <a:rPr lang="de-DE" dirty="0" smtClean="0">
                          <a:latin typeface="Arial, Helvetica, sans-serif"/>
                        </a:rPr>
                        <a:t>hohes </a:t>
                      </a:r>
                      <a:r>
                        <a:rPr lang="de-DE" dirty="0">
                          <a:latin typeface="Arial, Helvetica, sans-serif"/>
                        </a:rPr>
                        <a:t>Maß an Selbstständigkeit und Selbstorganisation </a:t>
                      </a:r>
                      <a:endParaRPr lang="de-DE" dirty="0" smtClean="0">
                        <a:latin typeface="Arial, Helvetica, sans-serif"/>
                      </a:endParaRPr>
                    </a:p>
                    <a:p>
                      <a:pPr marL="285750" indent="-285750" algn="just">
                        <a:buFontTx/>
                        <a:buChar char="-"/>
                      </a:pPr>
                      <a:r>
                        <a:rPr lang="de-DE" dirty="0" smtClean="0">
                          <a:latin typeface="Arial, Helvetica, sans-serif"/>
                        </a:rPr>
                        <a:t>Teilnahme an </a:t>
                      </a:r>
                      <a:r>
                        <a:rPr lang="de-DE" dirty="0">
                          <a:latin typeface="Arial, Helvetica, sans-serif"/>
                        </a:rPr>
                        <a:t>der Gestaltung der </a:t>
                      </a:r>
                      <a:r>
                        <a:rPr lang="de-DE" dirty="0" smtClean="0">
                          <a:latin typeface="Arial, Helvetica, sans-serif"/>
                        </a:rPr>
                        <a:t>Projekte</a:t>
                      </a:r>
                    </a:p>
                    <a:p>
                      <a:pPr marL="285750" indent="-285750" algn="just">
                        <a:buFontTx/>
                        <a:buChar char="-"/>
                      </a:pPr>
                      <a:r>
                        <a:rPr lang="de-DE" dirty="0" smtClean="0">
                          <a:latin typeface="Arial, Helvetica, sans-serif"/>
                        </a:rPr>
                        <a:t>Entwicklung einer hohen Kompetenz, </a:t>
                      </a:r>
                      <a:r>
                        <a:rPr lang="de-DE" dirty="0">
                          <a:latin typeface="Arial, Helvetica, sans-serif"/>
                        </a:rPr>
                        <a:t>um sich mit der Thematik angemessen auseinander zu setzen und lösungsorientiert zu arbeiten. Diese Fähigkeiten können sie im Prozess selbst trainieren und immer weiter ausbauen. </a:t>
                      </a:r>
                      <a:endParaRPr lang="de-DE" dirty="0" smtClean="0">
                        <a:latin typeface="Arial, Helvetica, sans-serif"/>
                      </a:endParaRPr>
                    </a:p>
                    <a:p>
                      <a:pPr marL="285750" indent="-285750" algn="just">
                        <a:buFontTx/>
                        <a:buChar char="-"/>
                      </a:pPr>
                      <a:r>
                        <a:rPr lang="de-DE" dirty="0" smtClean="0">
                          <a:latin typeface="Arial, Helvetica, sans-serif"/>
                        </a:rPr>
                        <a:t>Förderung eines starken </a:t>
                      </a:r>
                      <a:r>
                        <a:rPr lang="de-DE" dirty="0">
                          <a:latin typeface="Arial, Helvetica, sans-serif"/>
                        </a:rPr>
                        <a:t>Zusammengehörigkeitsgefühl und auch gegenseitigen </a:t>
                      </a:r>
                      <a:r>
                        <a:rPr lang="de-DE" dirty="0" smtClean="0">
                          <a:latin typeface="Arial, Helvetica, sans-serif"/>
                        </a:rPr>
                        <a:t>Respektes, </a:t>
                      </a:r>
                      <a:r>
                        <a:rPr lang="de-DE" dirty="0">
                          <a:latin typeface="Arial, Helvetica, sans-serif"/>
                        </a:rPr>
                        <a:t>sofern die Präsentation der Ergebnisse als sinnvoll angesehen wird, was ein lösungsorientiertes Feedback erforderlich macht. </a:t>
                      </a:r>
                      <a:endParaRPr lang="de-DE" dirty="0"/>
                    </a:p>
                  </a:txBody>
                  <a:tcPr anchor="ctr">
                    <a:lnL>
                      <a:noFill/>
                    </a:lnL>
                    <a:lnR>
                      <a:noFill/>
                    </a:lnR>
                    <a:lnT>
                      <a:noFill/>
                    </a:lnT>
                    <a:lnB>
                      <a:noFill/>
                    </a:lnB>
                    <a:solidFill>
                      <a:schemeClr val="bg1"/>
                    </a:solidFill>
                  </a:tcPr>
                </a:tc>
              </a:tr>
            </a:tbl>
          </a:graphicData>
        </a:graphic>
      </p:graphicFrame>
      <p:sp>
        <p:nvSpPr>
          <p:cNvPr id="5" name="Rectangle 1"/>
          <p:cNvSpPr>
            <a:spLocks noChangeArrowheads="1"/>
          </p:cNvSpPr>
          <p:nvPr/>
        </p:nvSpPr>
        <p:spPr bwMode="auto">
          <a:xfrm>
            <a:off x="-268941" y="-16136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800" b="0" i="0" u="none" strike="noStrike" cap="none" normalizeH="0" baseline="0" smtClean="0">
                <a:ln>
                  <a:noFill/>
                </a:ln>
                <a:solidFill>
                  <a:schemeClr val="tx1"/>
                </a:solidFill>
                <a:effectLst/>
                <a:latin typeface="Arial" panose="020B0604020202020204" pitchFamily="34" charset="0"/>
              </a:rPr>
              <a:t/>
            </a:r>
            <a:br>
              <a:rPr kumimoji="0" lang="el-GR" altLang="el-GR" sz="1800" b="0" i="0" u="none" strike="noStrike" cap="none" normalizeH="0" baseline="0" smtClean="0">
                <a:ln>
                  <a:noFill/>
                </a:ln>
                <a:solidFill>
                  <a:schemeClr val="tx1"/>
                </a:solidFill>
                <a:effectLst/>
                <a:latin typeface="Arial" panose="020B0604020202020204" pitchFamily="34" charset="0"/>
              </a:rPr>
            </a:b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
        <p:nvSpPr>
          <p:cNvPr id="8" name="Ορθογώνιο 7"/>
          <p:cNvSpPr/>
          <p:nvPr/>
        </p:nvSpPr>
        <p:spPr>
          <a:xfrm>
            <a:off x="981635" y="5799573"/>
            <a:ext cx="10031506" cy="307777"/>
          </a:xfrm>
          <a:prstGeom prst="rect">
            <a:avLst/>
          </a:prstGeom>
        </p:spPr>
        <p:txBody>
          <a:bodyPr wrap="square">
            <a:spAutoFit/>
          </a:bodyPr>
          <a:lstStyle/>
          <a:p>
            <a:pPr algn="r"/>
            <a:r>
              <a:rPr lang="de-DE" sz="1400" dirty="0" smtClean="0"/>
              <a:t>(Reich</a:t>
            </a:r>
            <a:r>
              <a:rPr lang="de-DE" sz="1400" dirty="0"/>
              <a:t>, K. (</a:t>
            </a:r>
            <a:r>
              <a:rPr lang="de-DE" sz="1400" dirty="0" err="1"/>
              <a:t>Hg</a:t>
            </a:r>
            <a:r>
              <a:rPr lang="de-DE" sz="1400" dirty="0"/>
              <a:t>.): Methodenpool. In: url: http://methodenpool.uni-koeln.de)</a:t>
            </a:r>
            <a:endParaRPr lang="el-GR" sz="1400" dirty="0"/>
          </a:p>
        </p:txBody>
      </p:sp>
    </p:spTree>
    <p:extLst>
      <p:ext uri="{BB962C8B-B14F-4D97-AF65-F5344CB8AC3E}">
        <p14:creationId xmlns:p14="http://schemas.microsoft.com/office/powerpoint/2010/main" val="1698751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37534"/>
          </a:xfrm>
        </p:spPr>
        <p:txBody>
          <a:bodyPr/>
          <a:lstStyle/>
          <a:p>
            <a:r>
              <a:rPr lang="de-DE" dirty="0" smtClean="0"/>
              <a:t>Förderung der </a:t>
            </a:r>
            <a:r>
              <a:rPr lang="de-DE" dirty="0" err="1" smtClean="0"/>
              <a:t>Lernerautonomie</a:t>
            </a:r>
            <a:endParaRPr lang="el-GR" dirty="0"/>
          </a:p>
        </p:txBody>
      </p:sp>
      <p:sp>
        <p:nvSpPr>
          <p:cNvPr id="3" name="Θέση περιεχομένου 2"/>
          <p:cNvSpPr>
            <a:spLocks noGrp="1"/>
          </p:cNvSpPr>
          <p:nvPr>
            <p:ph idx="1"/>
          </p:nvPr>
        </p:nvSpPr>
        <p:spPr/>
        <p:txBody>
          <a:bodyPr/>
          <a:lstStyle/>
          <a:p>
            <a:r>
              <a:rPr lang="de-DE" dirty="0" smtClean="0"/>
              <a:t>Projektarbeit</a:t>
            </a:r>
          </a:p>
          <a:p>
            <a:r>
              <a:rPr lang="de-DE" dirty="0" smtClean="0"/>
              <a:t>Selbstevaluation</a:t>
            </a:r>
          </a:p>
          <a:p>
            <a:r>
              <a:rPr lang="de-DE" dirty="0" smtClean="0"/>
              <a:t>Peer-Evaluation</a:t>
            </a:r>
          </a:p>
          <a:p>
            <a:r>
              <a:rPr lang="de-DE" dirty="0" smtClean="0"/>
              <a:t>Portfolio</a:t>
            </a:r>
          </a:p>
          <a:p>
            <a:r>
              <a:rPr lang="de-DE" dirty="0" smtClean="0"/>
              <a:t>Auswahlmöglichkeiten bei Themen</a:t>
            </a:r>
          </a:p>
          <a:p>
            <a:r>
              <a:rPr lang="de-DE" dirty="0" smtClean="0"/>
              <a:t>Entwicklung von Lernerstrategien</a:t>
            </a:r>
          </a:p>
          <a:p>
            <a:pPr marL="0" indent="0">
              <a:buNone/>
            </a:pPr>
            <a:r>
              <a:rPr lang="de-DE" dirty="0" smtClean="0"/>
              <a:t>…</a:t>
            </a:r>
          </a:p>
          <a:p>
            <a:endParaRPr lang="el-GR" dirty="0"/>
          </a:p>
        </p:txBody>
      </p:sp>
    </p:spTree>
    <p:extLst>
      <p:ext uri="{BB962C8B-B14F-4D97-AF65-F5344CB8AC3E}">
        <p14:creationId xmlns:p14="http://schemas.microsoft.com/office/powerpoint/2010/main" val="2522939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fontScale="90000"/>
          </a:bodyPr>
          <a:lstStyle/>
          <a:p>
            <a:r>
              <a:rPr lang="de-DE" dirty="0" smtClean="0"/>
              <a:t>Lernerstrategien</a:t>
            </a: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995039976"/>
              </p:ext>
            </p:extLst>
          </p:nvPr>
        </p:nvGraphicFramePr>
        <p:xfrm>
          <a:off x="838200" y="1223963"/>
          <a:ext cx="10515600" cy="420624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de-DE" dirty="0" smtClean="0">
                          <a:solidFill>
                            <a:schemeClr val="tx1"/>
                          </a:solidFill>
                        </a:rPr>
                        <a:t>Direkte Strategien</a:t>
                      </a:r>
                    </a:p>
                    <a:p>
                      <a:r>
                        <a:rPr lang="de-DE" dirty="0" smtClean="0">
                          <a:solidFill>
                            <a:schemeClr val="tx1"/>
                          </a:solidFill>
                        </a:rPr>
                        <a:t>(Strategien, die unmittelbar mit der Sprache operieren, d.h. unmittelbar bei der Verwendung oder beim Lernen aktiviert werden)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Indirekte Strategien </a:t>
                      </a:r>
                    </a:p>
                    <a:p>
                      <a:r>
                        <a:rPr lang="de-DE" dirty="0" smtClean="0">
                          <a:solidFill>
                            <a:schemeClr val="tx1"/>
                          </a:solidFill>
                        </a:rPr>
                        <a:t>(Strategien,</a:t>
                      </a:r>
                      <a:r>
                        <a:rPr lang="de-DE" baseline="0" dirty="0" smtClean="0">
                          <a:solidFill>
                            <a:schemeClr val="tx1"/>
                          </a:solidFill>
                        </a:rPr>
                        <a:t> die mittelbar zum Lernen oder Kommunizieren beitragen und Prozesse wie Planung und Überwachung betreffen)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Gedächtnisstützende Strategien</a:t>
                      </a:r>
                    </a:p>
                    <a:p>
                      <a:r>
                        <a:rPr lang="de-DE" dirty="0" smtClean="0">
                          <a:solidFill>
                            <a:schemeClr val="tx1"/>
                          </a:solidFill>
                        </a:rPr>
                        <a:t>(z.B. mentale Bezüge zwischen Wörtern herstellen</a:t>
                      </a:r>
                      <a:r>
                        <a:rPr lang="de-DE" baseline="0" dirty="0" smtClean="0">
                          <a:solidFill>
                            <a:schemeClr val="tx1"/>
                          </a:solidFill>
                        </a:rPr>
                        <a:t> (Assoziationen bilden, Kontexte erfinden usw.))</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Metakognitive Strategien</a:t>
                      </a:r>
                    </a:p>
                    <a:p>
                      <a:r>
                        <a:rPr lang="de-DE" dirty="0" smtClean="0">
                          <a:solidFill>
                            <a:schemeClr val="tx1"/>
                          </a:solidFill>
                        </a:rPr>
                        <a:t>(z.B. den eigenen Lernprozess organisieren und reflektieren)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Kognitive Strategien</a:t>
                      </a:r>
                    </a:p>
                    <a:p>
                      <a:r>
                        <a:rPr lang="de-DE" dirty="0" smtClean="0">
                          <a:solidFill>
                            <a:schemeClr val="tx1"/>
                          </a:solidFill>
                        </a:rPr>
                        <a:t>z.B. Hypothese über den Inhalt eines Textes bilden oder einen Text</a:t>
                      </a:r>
                      <a:r>
                        <a:rPr lang="de-DE" baseline="0" dirty="0" smtClean="0">
                          <a:solidFill>
                            <a:schemeClr val="tx1"/>
                          </a:solidFill>
                        </a:rPr>
                        <a:t> zusammenfassen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Affektive Strategien</a:t>
                      </a:r>
                    </a:p>
                    <a:p>
                      <a:r>
                        <a:rPr lang="de-DE" dirty="0" smtClean="0">
                          <a:solidFill>
                            <a:schemeClr val="tx1"/>
                          </a:solidFill>
                        </a:rPr>
                        <a:t>(z.B. Stress und Angstgefühle beim fremdsprachigen</a:t>
                      </a:r>
                      <a:r>
                        <a:rPr lang="de-DE" baseline="0" dirty="0" smtClean="0">
                          <a:solidFill>
                            <a:schemeClr val="tx1"/>
                          </a:solidFill>
                        </a:rPr>
                        <a:t> Kommunizieren abbauen)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Kompensationsstrategien</a:t>
                      </a:r>
                    </a:p>
                    <a:p>
                      <a:r>
                        <a:rPr lang="de-DE" dirty="0" smtClean="0">
                          <a:solidFill>
                            <a:schemeClr val="tx1"/>
                          </a:solidFill>
                        </a:rPr>
                        <a:t>(z.B. einen sprachlich schwierigen Sachverhalt umschreiben oder gezielt nonverbale Elemente einsetzen)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Soziale Strategien</a:t>
                      </a:r>
                    </a:p>
                    <a:p>
                      <a:r>
                        <a:rPr lang="de-DE" dirty="0" smtClean="0">
                          <a:solidFill>
                            <a:schemeClr val="tx1"/>
                          </a:solidFill>
                        </a:rPr>
                        <a:t>(z.B.</a:t>
                      </a:r>
                      <a:r>
                        <a:rPr lang="de-DE" baseline="0" dirty="0" smtClean="0">
                          <a:solidFill>
                            <a:schemeClr val="tx1"/>
                          </a:solidFill>
                        </a:rPr>
                        <a:t> sich darum bemühen, beim Lernen mit anderen zusammenzuarbeiten)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5" name="Τίτλος 1"/>
          <p:cNvSpPr txBox="1">
            <a:spLocks/>
          </p:cNvSpPr>
          <p:nvPr/>
        </p:nvSpPr>
        <p:spPr>
          <a:xfrm>
            <a:off x="6777318" y="5936691"/>
            <a:ext cx="4881281" cy="64340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1600" dirty="0" smtClean="0"/>
              <a:t>Oxford 1990 und </a:t>
            </a:r>
            <a:r>
              <a:rPr lang="de-DE" sz="1600" dirty="0" err="1" smtClean="0"/>
              <a:t>Düwell</a:t>
            </a:r>
            <a:r>
              <a:rPr lang="de-DE" sz="1600" dirty="0" smtClean="0"/>
              <a:t> 1992,43. In: Storch 1999, 22</a:t>
            </a:r>
            <a:endParaRPr lang="el-GR" sz="1600" dirty="0"/>
          </a:p>
        </p:txBody>
      </p:sp>
    </p:spTree>
    <p:extLst>
      <p:ext uri="{BB962C8B-B14F-4D97-AF65-F5344CB8AC3E}">
        <p14:creationId xmlns:p14="http://schemas.microsoft.com/office/powerpoint/2010/main" val="1827003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36526"/>
            <a:ext cx="10515600" cy="535828"/>
          </a:xfrm>
        </p:spPr>
        <p:txBody>
          <a:bodyPr>
            <a:normAutofit/>
          </a:bodyPr>
          <a:lstStyle/>
          <a:p>
            <a:r>
              <a:rPr lang="de-DE" sz="2800" dirty="0" smtClean="0"/>
              <a:t>Literatur</a:t>
            </a:r>
            <a:endParaRPr lang="el-GR" sz="2800" dirty="0"/>
          </a:p>
        </p:txBody>
      </p:sp>
      <p:sp>
        <p:nvSpPr>
          <p:cNvPr id="3" name="Θέση περιεχομένου 2"/>
          <p:cNvSpPr>
            <a:spLocks noGrp="1"/>
          </p:cNvSpPr>
          <p:nvPr>
            <p:ph idx="1"/>
          </p:nvPr>
        </p:nvSpPr>
        <p:spPr>
          <a:xfrm>
            <a:off x="838200" y="672354"/>
            <a:ext cx="10515600" cy="6091517"/>
          </a:xfrm>
        </p:spPr>
        <p:txBody>
          <a:bodyPr>
            <a:normAutofit fontScale="47500" lnSpcReduction="20000"/>
          </a:bodyPr>
          <a:lstStyle/>
          <a:p>
            <a:pPr algn="just"/>
            <a:r>
              <a:rPr lang="de-DE" b="1" dirty="0"/>
              <a:t>Albrecht</a:t>
            </a:r>
            <a:r>
              <a:rPr lang="de-DE" dirty="0"/>
              <a:t>, Helga / </a:t>
            </a:r>
            <a:r>
              <a:rPr lang="de-DE" b="1" dirty="0" err="1"/>
              <a:t>Desselmann</a:t>
            </a:r>
            <a:r>
              <a:rPr lang="de-DE" dirty="0"/>
              <a:t>, Günther / </a:t>
            </a:r>
            <a:r>
              <a:rPr lang="de-DE" b="1" dirty="0"/>
              <a:t>Förster</a:t>
            </a:r>
            <a:r>
              <a:rPr lang="de-DE" dirty="0"/>
              <a:t>, Ursula / </a:t>
            </a:r>
            <a:r>
              <a:rPr lang="de-DE" b="1" dirty="0"/>
              <a:t>Hellmich</a:t>
            </a:r>
            <a:r>
              <a:rPr lang="de-DE" dirty="0"/>
              <a:t>, Harald (1981): Didaktik des Fremdsprachenunterrichts (Deutsch als Fremdsprache). Leipzig: Verlag </a:t>
            </a:r>
            <a:r>
              <a:rPr lang="de-DE" dirty="0" smtClean="0"/>
              <a:t>Enzyklopädie</a:t>
            </a:r>
          </a:p>
          <a:p>
            <a:pPr algn="just"/>
            <a:r>
              <a:rPr lang="de-DE" b="1" dirty="0"/>
              <a:t>Arras</a:t>
            </a:r>
            <a:r>
              <a:rPr lang="de-DE" dirty="0"/>
              <a:t>, Ulrike (2009): Kompetenzorientierung im Fremdsprachenunterricht – Was heißt das eigentlich? </a:t>
            </a:r>
            <a:r>
              <a:rPr lang="de-DE" i="1" dirty="0" err="1"/>
              <a:t>Pandaemonium</a:t>
            </a:r>
            <a:r>
              <a:rPr lang="de-DE" i="1" dirty="0"/>
              <a:t> </a:t>
            </a:r>
            <a:r>
              <a:rPr lang="de-DE" i="1" dirty="0" err="1"/>
              <a:t>Germanicum</a:t>
            </a:r>
            <a:r>
              <a:rPr lang="de-DE" dirty="0"/>
              <a:t>, 14, 206–217. </a:t>
            </a:r>
            <a:endParaRPr lang="de-DE" dirty="0" smtClean="0"/>
          </a:p>
          <a:p>
            <a:pPr marL="268288" indent="0" algn="just">
              <a:buNone/>
            </a:pPr>
            <a:r>
              <a:rPr lang="de-DE" dirty="0"/>
              <a:t>In: https://</a:t>
            </a:r>
            <a:r>
              <a:rPr lang="de-DE" dirty="0" smtClean="0"/>
              <a:t>www.testdaf.de/fileadmin/Redakteur/PDF/Forschung-Publikationen/3_Pandemonium_2009_Kompetenzorientierung.pdf</a:t>
            </a:r>
          </a:p>
          <a:p>
            <a:pPr marL="268288" indent="-268288" algn="just"/>
            <a:r>
              <a:rPr lang="de-DE" b="1" dirty="0"/>
              <a:t>Bausch</a:t>
            </a:r>
            <a:r>
              <a:rPr lang="de-DE" dirty="0"/>
              <a:t>, Karl-Richard / </a:t>
            </a:r>
            <a:r>
              <a:rPr lang="de-DE" b="1" dirty="0"/>
              <a:t>Christ</a:t>
            </a:r>
            <a:r>
              <a:rPr lang="de-DE" dirty="0"/>
              <a:t>, Herbert / </a:t>
            </a:r>
            <a:r>
              <a:rPr lang="de-DE" b="1" dirty="0"/>
              <a:t>Hüllen</a:t>
            </a:r>
            <a:r>
              <a:rPr lang="de-DE" dirty="0"/>
              <a:t>, Werner / </a:t>
            </a:r>
            <a:r>
              <a:rPr lang="de-DE" b="1" dirty="0"/>
              <a:t>Krumm</a:t>
            </a:r>
            <a:r>
              <a:rPr lang="de-DE" dirty="0"/>
              <a:t>, Hans- Jürgen (</a:t>
            </a:r>
            <a:r>
              <a:rPr lang="de-DE" dirty="0" err="1"/>
              <a:t>Hg</a:t>
            </a:r>
            <a:r>
              <a:rPr lang="de-DE" dirty="0"/>
              <a:t>.) (1989): Handbuch Fremdsprachenunterricht. 1. </a:t>
            </a:r>
            <a:r>
              <a:rPr lang="de-DE" dirty="0" err="1"/>
              <a:t>Augfl</a:t>
            </a:r>
            <a:r>
              <a:rPr lang="de-DE" dirty="0"/>
              <a:t>. Tübingen: Fracke </a:t>
            </a:r>
            <a:r>
              <a:rPr lang="de-DE" dirty="0" smtClean="0"/>
              <a:t>Verlag</a:t>
            </a:r>
            <a:endParaRPr lang="de-DE" b="1" dirty="0" smtClean="0"/>
          </a:p>
          <a:p>
            <a:pPr algn="just"/>
            <a:r>
              <a:rPr lang="el-GR" b="1" dirty="0" err="1" smtClean="0"/>
              <a:t>Βηδενμάιερ</a:t>
            </a:r>
            <a:r>
              <a:rPr lang="el-GR" dirty="0"/>
              <a:t>, Δάφνη (2004): Ανάπτυξη ικανοτήτων με στόχο την γλωσσική επικοινωνία. Οι ικανότητες των χρηστών γλώσσας σύμφωνα με το «Κοινό Ευρωπαϊκό Πλαίσιο γλωσσικής Αναφοράς: μάθηση, διδασκαλία, αξιολόγηση». Αθήνα: Εθνικό και Καποδιστριακό Πανεπιστήμιο Αθηνών, Διδασκαλείο ξένων γλωσσών </a:t>
            </a:r>
            <a:endParaRPr lang="de-DE" b="1" dirty="0" smtClean="0"/>
          </a:p>
          <a:p>
            <a:pPr algn="just"/>
            <a:r>
              <a:rPr lang="de-DE" b="1" dirty="0" err="1" smtClean="0"/>
              <a:t>Düwell</a:t>
            </a:r>
            <a:r>
              <a:rPr lang="de-DE" dirty="0"/>
              <a:t>, </a:t>
            </a:r>
            <a:r>
              <a:rPr lang="de-DE" dirty="0" smtClean="0"/>
              <a:t>Henning (1992): Strategien des Lernens und Strategien des Lehrens für den Fremdsprachenunterricht. Lernen und Lehren fremder Sprachen. </a:t>
            </a:r>
            <a:r>
              <a:rPr lang="de-DE" dirty="0" err="1" smtClean="0"/>
              <a:t>Hg</a:t>
            </a:r>
            <a:r>
              <a:rPr lang="de-DE" dirty="0" smtClean="0"/>
              <a:t>. Heiner van </a:t>
            </a:r>
            <a:r>
              <a:rPr lang="de-DE" dirty="0" err="1" smtClean="0"/>
              <a:t>Bömmel</a:t>
            </a:r>
            <a:r>
              <a:rPr lang="de-DE" dirty="0" smtClean="0"/>
              <a:t>, Herbert Christ, Michael Wendt. Tübingen: Narr. 39-61. In: </a:t>
            </a:r>
            <a:r>
              <a:rPr lang="de-DE" dirty="0"/>
              <a:t>Storch</a:t>
            </a:r>
            <a:r>
              <a:rPr lang="de-DE" b="1" dirty="0"/>
              <a:t>, </a:t>
            </a:r>
            <a:r>
              <a:rPr lang="de-DE" dirty="0"/>
              <a:t>Günther (1999): Deutsch als Fremdsprache- Eine Didaktik. München: </a:t>
            </a:r>
            <a:r>
              <a:rPr lang="de-DE" dirty="0" err="1"/>
              <a:t>W.Fink</a:t>
            </a:r>
            <a:r>
              <a:rPr lang="de-DE" dirty="0"/>
              <a:t> </a:t>
            </a:r>
            <a:endParaRPr lang="de-DE" dirty="0" smtClean="0"/>
          </a:p>
          <a:p>
            <a:pPr algn="just"/>
            <a:r>
              <a:rPr lang="de-DE" b="1" dirty="0" smtClean="0"/>
              <a:t>Europarat</a:t>
            </a:r>
            <a:r>
              <a:rPr lang="de-DE" dirty="0"/>
              <a:t>, Rat für kulturelle Zusammenarbeit (2001): Gemeinsamer europäischer Referenzrahmen für Sprachen: lernen, lehren, beurteilen. Berlin, München, Wien, Zürich, New York: Langenscheidt </a:t>
            </a:r>
            <a:endParaRPr lang="de-DE" dirty="0" smtClean="0"/>
          </a:p>
          <a:p>
            <a:pPr algn="just"/>
            <a:r>
              <a:rPr lang="de-DE" b="1" dirty="0"/>
              <a:t>Grotjahn</a:t>
            </a:r>
            <a:r>
              <a:rPr lang="de-DE" dirty="0"/>
              <a:t>, Rüdiger (2001): Leistungsmessung und Leistungsbeurteilung. Band A. </a:t>
            </a:r>
            <a:r>
              <a:rPr lang="el-GR" dirty="0"/>
              <a:t>Πάτρα: Ελληνικό Ανοικτό Πανεπιστήμιο </a:t>
            </a:r>
            <a:endParaRPr lang="de-DE" b="1" dirty="0" smtClean="0"/>
          </a:p>
          <a:p>
            <a:pPr algn="just"/>
            <a:r>
              <a:rPr lang="de-DE" b="1" dirty="0" err="1" smtClean="0"/>
              <a:t>Heyd</a:t>
            </a:r>
            <a:r>
              <a:rPr lang="de-DE" dirty="0"/>
              <a:t>, Gertraude (1990): Deutsch lehren. Grundwissen für den Unterricht in Deutsch als Fremdsprache. Frankfurt am Main: </a:t>
            </a:r>
            <a:r>
              <a:rPr lang="de-DE" dirty="0" err="1"/>
              <a:t>Diesterweg</a:t>
            </a:r>
            <a:r>
              <a:rPr lang="de-DE" dirty="0"/>
              <a:t> </a:t>
            </a:r>
            <a:endParaRPr lang="de-DE" dirty="0" smtClean="0"/>
          </a:p>
          <a:p>
            <a:pPr algn="just"/>
            <a:r>
              <a:rPr lang="de-DE" b="1" dirty="0" err="1"/>
              <a:t>Huneke</a:t>
            </a:r>
            <a:r>
              <a:rPr lang="de-DE" dirty="0"/>
              <a:t>, Hans-Werner / </a:t>
            </a:r>
            <a:r>
              <a:rPr lang="de-DE" b="1" dirty="0"/>
              <a:t>Steinig</a:t>
            </a:r>
            <a:r>
              <a:rPr lang="de-DE" dirty="0"/>
              <a:t>, Wolfgang (2000): Deutsch als Fremdsprache. Eine Einführung. Berlin: Erich Schmidt Verlag</a:t>
            </a:r>
            <a:endParaRPr lang="de-DE" dirty="0" smtClean="0"/>
          </a:p>
          <a:p>
            <a:pPr algn="just"/>
            <a:r>
              <a:rPr lang="de-DE" b="1" dirty="0" smtClean="0"/>
              <a:t>Oxford</a:t>
            </a:r>
            <a:r>
              <a:rPr lang="de-DE" dirty="0" smtClean="0"/>
              <a:t>, Rebecca L. (1990): Language Learning </a:t>
            </a:r>
            <a:r>
              <a:rPr lang="de-DE" dirty="0" err="1" smtClean="0"/>
              <a:t>Strategies</a:t>
            </a:r>
            <a:r>
              <a:rPr lang="de-DE" dirty="0" smtClean="0"/>
              <a:t>. </a:t>
            </a:r>
            <a:r>
              <a:rPr lang="de-DE" dirty="0" err="1" smtClean="0"/>
              <a:t>What</a:t>
            </a:r>
            <a:r>
              <a:rPr lang="de-DE" dirty="0" smtClean="0"/>
              <a:t> Every </a:t>
            </a:r>
            <a:r>
              <a:rPr lang="de-DE" dirty="0" err="1" smtClean="0"/>
              <a:t>Teacher</a:t>
            </a:r>
            <a:r>
              <a:rPr lang="de-DE" dirty="0" smtClean="0"/>
              <a:t> </a:t>
            </a:r>
            <a:r>
              <a:rPr lang="de-DE" dirty="0" err="1" smtClean="0"/>
              <a:t>Should</a:t>
            </a:r>
            <a:r>
              <a:rPr lang="de-DE" dirty="0" smtClean="0"/>
              <a:t> </a:t>
            </a:r>
            <a:r>
              <a:rPr lang="de-DE" dirty="0" err="1" smtClean="0"/>
              <a:t>know</a:t>
            </a:r>
            <a:r>
              <a:rPr lang="de-DE" dirty="0" smtClean="0"/>
              <a:t>. New York: </a:t>
            </a:r>
            <a:r>
              <a:rPr lang="de-DE" dirty="0" err="1" smtClean="0"/>
              <a:t>Newbury</a:t>
            </a:r>
            <a:r>
              <a:rPr lang="de-DE" dirty="0" smtClean="0"/>
              <a:t> House. In: </a:t>
            </a:r>
            <a:r>
              <a:rPr lang="de-DE" dirty="0"/>
              <a:t>Storch</a:t>
            </a:r>
            <a:r>
              <a:rPr lang="de-DE" b="1" dirty="0"/>
              <a:t>, </a:t>
            </a:r>
            <a:r>
              <a:rPr lang="de-DE" dirty="0"/>
              <a:t>Günther (1999): Deutsch als Fremdsprache- Eine Didaktik. München: </a:t>
            </a:r>
            <a:r>
              <a:rPr lang="de-DE" dirty="0" err="1" smtClean="0"/>
              <a:t>W.Fink</a:t>
            </a:r>
            <a:endParaRPr lang="de-DE" dirty="0" smtClean="0"/>
          </a:p>
          <a:p>
            <a:pPr algn="just"/>
            <a:r>
              <a:rPr lang="de-DE" b="1" dirty="0" err="1"/>
              <a:t>Portmann</a:t>
            </a:r>
            <a:r>
              <a:rPr lang="de-DE" dirty="0"/>
              <a:t>, Paul R. (1991): Schreiben und Lernen: Grundlagen der fremdsprachlichen Schreibdidaktik</a:t>
            </a:r>
            <a:r>
              <a:rPr lang="de-DE" i="1" dirty="0"/>
              <a:t>. </a:t>
            </a:r>
            <a:r>
              <a:rPr lang="de-DE" dirty="0"/>
              <a:t>Tübingen: Niemeyer</a:t>
            </a:r>
            <a:endParaRPr lang="de-DE" dirty="0" smtClean="0"/>
          </a:p>
          <a:p>
            <a:pPr algn="just"/>
            <a:r>
              <a:rPr lang="de-DE" b="1" dirty="0" smtClean="0"/>
              <a:t>Reich</a:t>
            </a:r>
            <a:r>
              <a:rPr lang="de-DE" dirty="0"/>
              <a:t>, K. (</a:t>
            </a:r>
            <a:r>
              <a:rPr lang="de-DE" dirty="0" err="1"/>
              <a:t>Hg</a:t>
            </a:r>
            <a:r>
              <a:rPr lang="de-DE" dirty="0"/>
              <a:t>.): Methodenpool. In: url: http://</a:t>
            </a:r>
            <a:r>
              <a:rPr lang="de-DE" dirty="0" smtClean="0"/>
              <a:t>methodenpool.uni-koeln.de</a:t>
            </a:r>
          </a:p>
          <a:p>
            <a:pPr algn="just"/>
            <a:r>
              <a:rPr lang="de-DE" b="1" dirty="0"/>
              <a:t>Storch, </a:t>
            </a:r>
            <a:r>
              <a:rPr lang="de-DE" dirty="0"/>
              <a:t>Günther (1999): Deutsch als Fremdsprache- Eine Didaktik. München: </a:t>
            </a:r>
            <a:r>
              <a:rPr lang="de-DE" dirty="0" err="1"/>
              <a:t>W.Fink</a:t>
            </a:r>
            <a:r>
              <a:rPr lang="de-DE" dirty="0"/>
              <a:t> </a:t>
            </a:r>
          </a:p>
          <a:p>
            <a:pPr algn="just"/>
            <a:r>
              <a:rPr lang="de-DE" b="1" dirty="0" err="1"/>
              <a:t>Wiedenmayer</a:t>
            </a:r>
            <a:r>
              <a:rPr lang="de-DE" dirty="0"/>
              <a:t>, Dafni (2006): </a:t>
            </a:r>
            <a:r>
              <a:rPr lang="de-DE" dirty="0" err="1"/>
              <a:t>DaF</a:t>
            </a:r>
            <a:r>
              <a:rPr lang="de-DE" dirty="0"/>
              <a:t>-Testen. Testentwicklung und Testbeurteilung. Athen: </a:t>
            </a:r>
            <a:r>
              <a:rPr lang="de-DE" dirty="0" err="1"/>
              <a:t>DaF</a:t>
            </a:r>
            <a:r>
              <a:rPr lang="de-DE" dirty="0"/>
              <a:t> extra Verlag </a:t>
            </a:r>
            <a:endParaRPr lang="de-DE" dirty="0" smtClean="0"/>
          </a:p>
          <a:p>
            <a:pPr algn="just"/>
            <a:r>
              <a:rPr lang="de-DE" b="1" dirty="0" err="1"/>
              <a:t>Wiedenmayer</a:t>
            </a:r>
            <a:r>
              <a:rPr lang="de-DE" dirty="0"/>
              <a:t>, Dafni (2011): Die wesentliche Rolle der Kompetenzen der Sprachlernenden für den Fremdsprachenunterricht. In: </a:t>
            </a:r>
            <a:r>
              <a:rPr lang="el-GR" dirty="0" err="1"/>
              <a:t>Μπατσαλιά</a:t>
            </a:r>
            <a:r>
              <a:rPr lang="el-GR" dirty="0"/>
              <a:t>, Φ., κ.ά. (</a:t>
            </a:r>
            <a:r>
              <a:rPr lang="el-GR" dirty="0" err="1"/>
              <a:t>επιμ</a:t>
            </a:r>
            <a:r>
              <a:rPr lang="el-GR" dirty="0"/>
              <a:t>.): Πρακτικά διημερίδας «</a:t>
            </a:r>
            <a:r>
              <a:rPr lang="de-DE" dirty="0"/>
              <a:t>Schnittstellen von Linguistik &amp; Sprachdidaktik in der Auslandsgermanistik», </a:t>
            </a:r>
            <a:r>
              <a:rPr lang="el-GR" dirty="0"/>
              <a:t>Τμήμα Γερμανικής Γλώσσας και Φιλολογίας του Εθνικού και Καποδιστριακού Πανεπιστημίου Αθηνών (Αθήνα, 9-10 Απριλίου 2009), σελ. 226-234 </a:t>
            </a:r>
          </a:p>
          <a:p>
            <a:pPr marL="174625" indent="0" algn="just">
              <a:buNone/>
            </a:pPr>
            <a:r>
              <a:rPr lang="de-DE" dirty="0" err="1"/>
              <a:t>In:http</a:t>
            </a:r>
            <a:r>
              <a:rPr lang="de-DE" dirty="0"/>
              <a:t>://www.gs.uoa.gr/fileadmin/gs.uoa.gr/uploads/synedria/Schnittstellen_Linguistik_und_Didaktik_2009.pdf </a:t>
            </a:r>
            <a:endParaRPr lang="el-GR" dirty="0"/>
          </a:p>
        </p:txBody>
      </p:sp>
    </p:spTree>
    <p:extLst>
      <p:ext uri="{BB962C8B-B14F-4D97-AF65-F5344CB8AC3E}">
        <p14:creationId xmlns:p14="http://schemas.microsoft.com/office/powerpoint/2010/main" val="409918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16510"/>
          </a:xfrm>
        </p:spPr>
        <p:txBody>
          <a:bodyPr>
            <a:normAutofit/>
          </a:bodyPr>
          <a:lstStyle/>
          <a:p>
            <a:r>
              <a:rPr lang="de-DE" sz="2800" dirty="0" smtClean="0"/>
              <a:t>Verbindung von Theorie und didaktischer Praxis</a:t>
            </a:r>
            <a:endParaRPr lang="el-GR" sz="2800" dirty="0"/>
          </a:p>
        </p:txBody>
      </p:sp>
      <p:sp>
        <p:nvSpPr>
          <p:cNvPr id="3" name="Θέση περιεχομένου 2"/>
          <p:cNvSpPr>
            <a:spLocks noGrp="1"/>
          </p:cNvSpPr>
          <p:nvPr>
            <p:ph idx="1"/>
          </p:nvPr>
        </p:nvSpPr>
        <p:spPr>
          <a:xfrm>
            <a:off x="838200" y="1331259"/>
            <a:ext cx="10515600" cy="4845704"/>
          </a:xfrm>
        </p:spPr>
        <p:txBody>
          <a:bodyPr>
            <a:normAutofit fontScale="92500" lnSpcReduction="10000"/>
          </a:bodyPr>
          <a:lstStyle/>
          <a:p>
            <a:r>
              <a:rPr lang="de-DE" dirty="0" smtClean="0"/>
              <a:t>Die </a:t>
            </a:r>
            <a:r>
              <a:rPr lang="de-DE" dirty="0" err="1" smtClean="0"/>
              <a:t>Interlanguage</a:t>
            </a:r>
            <a:r>
              <a:rPr lang="de-DE" dirty="0" smtClean="0"/>
              <a:t>-Hypothese</a:t>
            </a:r>
          </a:p>
          <a:p>
            <a:pPr marL="0" indent="0">
              <a:buNone/>
            </a:pPr>
            <a:r>
              <a:rPr lang="de-DE" dirty="0" smtClean="0"/>
              <a:t>Wichtige psycholinguistische Prozesse:</a:t>
            </a:r>
          </a:p>
          <a:p>
            <a:pPr marL="0" indent="0">
              <a:buNone/>
            </a:pPr>
            <a:r>
              <a:rPr lang="en-US" dirty="0" err="1" smtClean="0"/>
              <a:t>Entwicklung</a:t>
            </a:r>
            <a:r>
              <a:rPr lang="en-US" dirty="0" smtClean="0"/>
              <a:t> von </a:t>
            </a:r>
            <a:r>
              <a:rPr lang="en-US" dirty="0" err="1" smtClean="0"/>
              <a:t>Strategien</a:t>
            </a:r>
            <a:r>
              <a:rPr lang="en-US" dirty="0" smtClean="0"/>
              <a:t> des </a:t>
            </a:r>
            <a:r>
              <a:rPr lang="en-US" dirty="0" err="1"/>
              <a:t>Z</a:t>
            </a:r>
            <a:r>
              <a:rPr lang="en-US" dirty="0" err="1" smtClean="0"/>
              <a:t>weitsprachenlernens</a:t>
            </a:r>
            <a:endParaRPr lang="en-US" dirty="0" smtClean="0"/>
          </a:p>
          <a:p>
            <a:pPr marL="0" indent="0">
              <a:buNone/>
            </a:pPr>
            <a:r>
              <a:rPr lang="en-US" dirty="0" err="1" smtClean="0"/>
              <a:t>Entwicklung</a:t>
            </a:r>
            <a:r>
              <a:rPr lang="en-US" dirty="0" smtClean="0"/>
              <a:t> von </a:t>
            </a:r>
            <a:r>
              <a:rPr lang="en-US" dirty="0" err="1" smtClean="0"/>
              <a:t>Strategien</a:t>
            </a:r>
            <a:r>
              <a:rPr lang="en-US" dirty="0" smtClean="0"/>
              <a:t> der </a:t>
            </a:r>
            <a:r>
              <a:rPr lang="en-US" dirty="0" err="1" smtClean="0"/>
              <a:t>Zweitsprachenkommunikation</a:t>
            </a:r>
            <a:endParaRPr lang="en-US" dirty="0" smtClean="0"/>
          </a:p>
          <a:p>
            <a:pPr marL="0" indent="0" algn="just">
              <a:buNone/>
            </a:pPr>
            <a:endParaRPr lang="de-DE" dirty="0"/>
          </a:p>
          <a:p>
            <a:pPr marL="0" indent="0" algn="just">
              <a:buNone/>
            </a:pPr>
            <a:r>
              <a:rPr lang="de-DE" dirty="0" smtClean="0"/>
              <a:t>Lernstrategien         Bildung und Überprüfung von hypothetischen Regeln</a:t>
            </a:r>
          </a:p>
          <a:p>
            <a:pPr marL="0" indent="0" algn="just">
              <a:buNone/>
            </a:pPr>
            <a:r>
              <a:rPr lang="de-DE" dirty="0" smtClean="0"/>
              <a:t>Kommunikationsstrategien      paraphrasieren, ein unbekanntes Wort aus dem Kontext erschließen usw. zur Erweiterung der kommunikativen </a:t>
            </a:r>
            <a:r>
              <a:rPr lang="de-DE" dirty="0"/>
              <a:t>Möglichkeiten in Situationen, in denen </a:t>
            </a:r>
            <a:r>
              <a:rPr lang="de-DE" dirty="0" smtClean="0"/>
              <a:t>die </a:t>
            </a:r>
            <a:r>
              <a:rPr lang="de-DE" dirty="0" err="1" smtClean="0"/>
              <a:t>Interlanguage</a:t>
            </a:r>
            <a:r>
              <a:rPr lang="de-DE" dirty="0" smtClean="0"/>
              <a:t> </a:t>
            </a:r>
            <a:r>
              <a:rPr lang="de-DE" dirty="0"/>
              <a:t>für </a:t>
            </a:r>
            <a:r>
              <a:rPr lang="de-DE" dirty="0" smtClean="0"/>
              <a:t>die Kommunikationsbedürfnisse </a:t>
            </a:r>
            <a:r>
              <a:rPr lang="de-DE" dirty="0"/>
              <a:t>noch nicht </a:t>
            </a:r>
            <a:r>
              <a:rPr lang="de-DE" dirty="0" smtClean="0"/>
              <a:t>ausreicht.</a:t>
            </a:r>
          </a:p>
          <a:p>
            <a:pPr marL="0" indent="0" algn="just">
              <a:buNone/>
            </a:pPr>
            <a:r>
              <a:rPr lang="de-DE" dirty="0" smtClean="0"/>
              <a:t>Beide Strategien können zu einer </a:t>
            </a:r>
            <a:r>
              <a:rPr lang="de-DE" b="1" dirty="0" err="1" smtClean="0"/>
              <a:t>Fossilierung</a:t>
            </a:r>
            <a:r>
              <a:rPr lang="de-DE" dirty="0" smtClean="0"/>
              <a:t> führen.</a:t>
            </a:r>
          </a:p>
          <a:p>
            <a:pPr marL="0" indent="0" algn="just">
              <a:buNone/>
            </a:pPr>
            <a:endParaRPr lang="de-DE" dirty="0" smtClean="0"/>
          </a:p>
          <a:p>
            <a:pPr marL="0" indent="0" algn="just">
              <a:buNone/>
            </a:pPr>
            <a:endParaRPr lang="en-US" dirty="0"/>
          </a:p>
        </p:txBody>
      </p:sp>
      <p:cxnSp>
        <p:nvCxnSpPr>
          <p:cNvPr id="5" name="Ευθύγραμμο βέλος σύνδεσης 4"/>
          <p:cNvCxnSpPr/>
          <p:nvPr/>
        </p:nvCxnSpPr>
        <p:spPr>
          <a:xfrm>
            <a:off x="2931459" y="3754111"/>
            <a:ext cx="52443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a:off x="4643718" y="4175452"/>
            <a:ext cx="52443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2213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74060"/>
            <a:ext cx="10515600" cy="5302904"/>
          </a:xfrm>
        </p:spPr>
        <p:txBody>
          <a:bodyPr/>
          <a:lstStyle/>
          <a:p>
            <a:pPr marL="0" indent="0" algn="just">
              <a:buNone/>
            </a:pPr>
            <a:r>
              <a:rPr lang="de-DE" dirty="0"/>
              <a:t>Konsequenzen für den Fremdsprachenunterricht</a:t>
            </a:r>
          </a:p>
          <a:p>
            <a:pPr>
              <a:buFontTx/>
              <a:buChar char="-"/>
            </a:pPr>
            <a:r>
              <a:rPr lang="de-DE" dirty="0"/>
              <a:t>Unbefriedigende Sicht des unterrichtsgesteuerten Fremdsprachenlernens</a:t>
            </a:r>
          </a:p>
          <a:p>
            <a:pPr algn="just">
              <a:buFontTx/>
              <a:buChar char="-"/>
            </a:pPr>
            <a:r>
              <a:rPr lang="de-DE" dirty="0"/>
              <a:t>Eindimensionalität</a:t>
            </a:r>
          </a:p>
          <a:p>
            <a:pPr algn="just">
              <a:buFontTx/>
              <a:buChar char="-"/>
            </a:pPr>
            <a:r>
              <a:rPr lang="de-DE" dirty="0"/>
              <a:t>Keine Berücksichtigung der Spezifik des Fremdsprachenunterrichts</a:t>
            </a:r>
          </a:p>
          <a:p>
            <a:pPr algn="just">
              <a:buFontTx/>
              <a:buChar char="-"/>
            </a:pPr>
            <a:r>
              <a:rPr lang="de-DE" dirty="0"/>
              <a:t>„Das statische </a:t>
            </a:r>
            <a:r>
              <a:rPr lang="de-DE" dirty="0" err="1"/>
              <a:t>Fossilierungskonzept</a:t>
            </a:r>
            <a:r>
              <a:rPr lang="de-DE" dirty="0"/>
              <a:t> steht im Widerspruch zur Dynamik des Fremdsprachenlernens im Unterricht, die einschließt, dass Merkmale, die über einen bestimmten Zeitraum hin als </a:t>
            </a:r>
            <a:r>
              <a:rPr lang="de-DE" dirty="0" err="1"/>
              <a:t>fossiliert</a:t>
            </a:r>
            <a:r>
              <a:rPr lang="de-DE" dirty="0"/>
              <a:t> erscheinen, durch unterrichtliche Maßnahmen aufgebrochen werden können, solange sich der Lerner im Lernprozess </a:t>
            </a:r>
            <a:r>
              <a:rPr lang="de-DE" dirty="0" smtClean="0"/>
              <a:t>befindet“ </a:t>
            </a:r>
            <a:r>
              <a:rPr lang="de-DE" dirty="0"/>
              <a:t>(Heyd 1990, 21)</a:t>
            </a:r>
          </a:p>
          <a:p>
            <a:endParaRPr lang="el-GR" dirty="0"/>
          </a:p>
        </p:txBody>
      </p:sp>
    </p:spTree>
    <p:extLst>
      <p:ext uri="{BB962C8B-B14F-4D97-AF65-F5344CB8AC3E}">
        <p14:creationId xmlns:p14="http://schemas.microsoft.com/office/powerpoint/2010/main" val="1806075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16510"/>
          </a:xfrm>
        </p:spPr>
        <p:txBody>
          <a:bodyPr>
            <a:normAutofit/>
          </a:bodyPr>
          <a:lstStyle/>
          <a:p>
            <a:r>
              <a:rPr lang="de-DE" sz="3200" dirty="0" smtClean="0"/>
              <a:t>Kritik an den Hypothesen/Theorien des Zweitspracherwerbs</a:t>
            </a:r>
            <a:endParaRPr lang="el-GR" sz="3200" dirty="0"/>
          </a:p>
        </p:txBody>
      </p:sp>
      <p:sp>
        <p:nvSpPr>
          <p:cNvPr id="3" name="Θέση περιεχομένου 2"/>
          <p:cNvSpPr>
            <a:spLocks noGrp="1"/>
          </p:cNvSpPr>
          <p:nvPr>
            <p:ph idx="1"/>
          </p:nvPr>
        </p:nvSpPr>
        <p:spPr>
          <a:xfrm>
            <a:off x="838200" y="1398494"/>
            <a:ext cx="10515600" cy="4778469"/>
          </a:xfrm>
        </p:spPr>
        <p:txBody>
          <a:bodyPr/>
          <a:lstStyle/>
          <a:p>
            <a:pPr algn="just"/>
            <a:r>
              <a:rPr lang="de-DE" dirty="0" smtClean="0"/>
              <a:t>Die Forschungsergebnisse und die Hypothesen zum Zweitspracherwerb beziehen sich sehr oft auf Beobachtungen des ungesteuerten Zweitspracherwerbs und sind einseitig</a:t>
            </a:r>
          </a:p>
          <a:p>
            <a:endParaRPr lang="de-DE" dirty="0" smtClean="0"/>
          </a:p>
          <a:p>
            <a:pPr algn="just"/>
            <a:r>
              <a:rPr lang="de-DE" dirty="0" smtClean="0"/>
              <a:t>Es sind viele Faktoren, die eine große Rolle beim Fremdsprachenlernen eine Rolle spielen, die von den Hypothesen zum Zweitspracherwerb nicht berücksichtigt werden</a:t>
            </a:r>
            <a:endParaRPr lang="el-GR" dirty="0"/>
          </a:p>
        </p:txBody>
      </p:sp>
    </p:spTree>
    <p:extLst>
      <p:ext uri="{BB962C8B-B14F-4D97-AF65-F5344CB8AC3E}">
        <p14:creationId xmlns:p14="http://schemas.microsoft.com/office/powerpoint/2010/main" val="1890342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normAutofit/>
          </a:bodyPr>
          <a:lstStyle/>
          <a:p>
            <a:r>
              <a:rPr lang="de-DE" sz="3200" dirty="0"/>
              <a:t>Faktoren, die beim Fremdsprachenlernen eine Rolle spielen</a:t>
            </a:r>
            <a:endParaRPr lang="el-GR" sz="3200" dirty="0"/>
          </a:p>
        </p:txBody>
      </p:sp>
      <p:sp>
        <p:nvSpPr>
          <p:cNvPr id="3" name="Θέση περιεχομένου 2"/>
          <p:cNvSpPr>
            <a:spLocks noGrp="1"/>
          </p:cNvSpPr>
          <p:nvPr>
            <p:ph idx="1"/>
          </p:nvPr>
        </p:nvSpPr>
        <p:spPr>
          <a:xfrm>
            <a:off x="838200" y="1828800"/>
            <a:ext cx="10515600" cy="3939988"/>
          </a:xfrm>
        </p:spPr>
        <p:txBody>
          <a:bodyPr>
            <a:normAutofit/>
          </a:bodyPr>
          <a:lstStyle/>
          <a:p>
            <a:r>
              <a:rPr lang="de-DE" dirty="0" smtClean="0"/>
              <a:t>Der Lerner</a:t>
            </a:r>
          </a:p>
          <a:p>
            <a:r>
              <a:rPr lang="de-DE" dirty="0"/>
              <a:t>Der </a:t>
            </a:r>
            <a:r>
              <a:rPr lang="de-DE" dirty="0" smtClean="0"/>
              <a:t>Lehrer</a:t>
            </a:r>
          </a:p>
          <a:p>
            <a:r>
              <a:rPr lang="de-DE" dirty="0"/>
              <a:t>Das Lehrmaterial</a:t>
            </a:r>
          </a:p>
          <a:p>
            <a:r>
              <a:rPr lang="de-DE" dirty="0" smtClean="0"/>
              <a:t>Die Inhalte</a:t>
            </a:r>
          </a:p>
          <a:p>
            <a:r>
              <a:rPr lang="de-DE" dirty="0"/>
              <a:t>Die </a:t>
            </a:r>
            <a:r>
              <a:rPr lang="de-DE" dirty="0" smtClean="0"/>
              <a:t>Medien</a:t>
            </a:r>
          </a:p>
          <a:p>
            <a:r>
              <a:rPr lang="de-DE" dirty="0"/>
              <a:t>Die </a:t>
            </a:r>
            <a:r>
              <a:rPr lang="de-DE" dirty="0" smtClean="0"/>
              <a:t>Methodik</a:t>
            </a:r>
          </a:p>
          <a:p>
            <a:r>
              <a:rPr lang="de-DE" dirty="0"/>
              <a:t>Die Lernziele</a:t>
            </a:r>
          </a:p>
          <a:p>
            <a:endParaRPr lang="de-DE" b="1" dirty="0"/>
          </a:p>
          <a:p>
            <a:endParaRPr lang="de-DE" b="1" dirty="0"/>
          </a:p>
          <a:p>
            <a:endParaRPr lang="de-DE" b="1" dirty="0"/>
          </a:p>
          <a:p>
            <a:pPr marL="0" indent="0">
              <a:buNone/>
            </a:pPr>
            <a:endParaRPr lang="de-DE" b="1" dirty="0" smtClean="0"/>
          </a:p>
        </p:txBody>
      </p:sp>
    </p:spTree>
    <p:extLst>
      <p:ext uri="{BB962C8B-B14F-4D97-AF65-F5344CB8AC3E}">
        <p14:creationId xmlns:p14="http://schemas.microsoft.com/office/powerpoint/2010/main" val="2131348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algn="just"/>
            <a:r>
              <a:rPr lang="de-DE" dirty="0"/>
              <a:t>Die Lernenden einer Fremdsprache haben Kompetenzen „während früherer Erfahrungen - wahrscheinlich während der Verwendung der einen oder mehreren Muttersprachen, wenn es um Bilinguale oder Zweisprachige geht - oder auch während der Verwendung anderer Fremdsprachen, die sie gelernt haben“ (</a:t>
            </a:r>
            <a:r>
              <a:rPr lang="de-DE" dirty="0" err="1"/>
              <a:t>Wiedenmayer</a:t>
            </a:r>
            <a:r>
              <a:rPr lang="de-DE" dirty="0"/>
              <a:t> 2006: 42), erworben und diese Kompetenzen sind für das Erlernen der jeweiligen Fremdsprache erforderlich. Deshalb soll im Unterricht von den Lehrenden dafür gesorgt werden, dass sie wieder aktiviert und „neu- als auch weiterentwickelt“ (ebd.) werden. </a:t>
            </a:r>
            <a:endParaRPr lang="el-GR" dirty="0"/>
          </a:p>
          <a:p>
            <a:endParaRPr lang="el-GR" dirty="0"/>
          </a:p>
        </p:txBody>
      </p:sp>
      <p:sp>
        <p:nvSpPr>
          <p:cNvPr id="4" name="Τίτλος 1"/>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3200" dirty="0" smtClean="0"/>
              <a:t>Die Kompetenzen der Sprachbenutzer und –lernenden </a:t>
            </a:r>
            <a:endParaRPr lang="el-GR" sz="3200" dirty="0"/>
          </a:p>
        </p:txBody>
      </p:sp>
    </p:spTree>
    <p:extLst>
      <p:ext uri="{BB962C8B-B14F-4D97-AF65-F5344CB8AC3E}">
        <p14:creationId xmlns:p14="http://schemas.microsoft.com/office/powerpoint/2010/main" val="3816085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97193"/>
          </a:xfrm>
        </p:spPr>
        <p:txBody>
          <a:bodyPr>
            <a:normAutofit/>
          </a:bodyPr>
          <a:lstStyle/>
          <a:p>
            <a:pPr algn="ctr"/>
            <a:r>
              <a:rPr lang="de-DE" sz="3200" dirty="0" smtClean="0"/>
              <a:t>Die Kompetenzen der Sprachbenutzer und –lernenden </a:t>
            </a:r>
            <a:endParaRPr lang="el-GR" sz="3200" dirty="0"/>
          </a:p>
        </p:txBody>
      </p:sp>
      <p:sp>
        <p:nvSpPr>
          <p:cNvPr id="3" name="Θέση περιεχομένου 2"/>
          <p:cNvSpPr>
            <a:spLocks noGrp="1"/>
          </p:cNvSpPr>
          <p:nvPr>
            <p:ph idx="1"/>
          </p:nvPr>
        </p:nvSpPr>
        <p:spPr>
          <a:xfrm>
            <a:off x="838200" y="1462553"/>
            <a:ext cx="10515600" cy="4871011"/>
          </a:xfrm>
        </p:spPr>
        <p:txBody>
          <a:bodyPr>
            <a:normAutofit fontScale="77500" lnSpcReduction="20000"/>
          </a:bodyPr>
          <a:lstStyle/>
          <a:p>
            <a:pPr algn="just"/>
            <a:r>
              <a:rPr lang="de-DE" dirty="0"/>
              <a:t>In einem Vorschlag des Europarats „für ein umfassendes Rahmenmodell für das Lernen, Lehren und Bewerten von modernen Fremdsprachen im europäischen Kontext“ (Grotjahn 2001: 81), der im Jahr 2001 von der englischen in die deutsche Sprache übersetzt wurde, ist von einer Unterscheidung zwischen </a:t>
            </a:r>
            <a:r>
              <a:rPr lang="de-DE" b="1" dirty="0"/>
              <a:t>allgemeinen</a:t>
            </a:r>
            <a:r>
              <a:rPr lang="de-DE" dirty="0"/>
              <a:t> und </a:t>
            </a:r>
            <a:r>
              <a:rPr lang="de-DE" b="1" dirty="0"/>
              <a:t>kommunikativen</a:t>
            </a:r>
            <a:r>
              <a:rPr lang="de-DE" dirty="0"/>
              <a:t> Kompetenzen die Rede. </a:t>
            </a:r>
            <a:endParaRPr lang="de-DE" dirty="0" smtClean="0"/>
          </a:p>
          <a:p>
            <a:pPr algn="just"/>
            <a:r>
              <a:rPr lang="de-DE" dirty="0" smtClean="0"/>
              <a:t>„</a:t>
            </a:r>
            <a:r>
              <a:rPr lang="de-DE" dirty="0"/>
              <a:t>Diese zwei großen Kategorien von Kompetenzen werden </a:t>
            </a:r>
            <a:r>
              <a:rPr lang="de-DE" dirty="0" err="1"/>
              <a:t>weiters</a:t>
            </a:r>
            <a:r>
              <a:rPr lang="de-DE" dirty="0"/>
              <a:t> in spezifische Arten von Kompetenzen und Wissen unterteilt. Der gesamte Komplex der Kompetenzen, die den Lernenden zur Verfügung stehen, spielt bei der Entwicklung von Curricula und Syllabi, bei der Unterrichtsplanung und dem Unterrichtsprozess, bei der Leistungsmessung und der Selbstbeurteilung eine wesentliche Rolle und sollte daher als wichtiger Faktor respektiert werden“ (</a:t>
            </a:r>
            <a:r>
              <a:rPr lang="de-DE" dirty="0" err="1"/>
              <a:t>Wiedenmayer</a:t>
            </a:r>
            <a:r>
              <a:rPr lang="de-DE" dirty="0"/>
              <a:t> 2011: 230). </a:t>
            </a:r>
            <a:endParaRPr lang="de-DE" dirty="0" smtClean="0"/>
          </a:p>
          <a:p>
            <a:pPr algn="just"/>
            <a:r>
              <a:rPr lang="de-DE" dirty="0" smtClean="0"/>
              <a:t>Die </a:t>
            </a:r>
            <a:r>
              <a:rPr lang="de-DE" dirty="0"/>
              <a:t>Entwicklung der Kompetenzen der Lernenden „bildet auch das erste allgemeine Ziel des Unterrichts“ (</a:t>
            </a:r>
            <a:r>
              <a:rPr lang="de-DE" dirty="0" err="1"/>
              <a:t>Wiedenmayer</a:t>
            </a:r>
            <a:r>
              <a:rPr lang="de-DE" dirty="0"/>
              <a:t> 2011: 229, vgl. auch </a:t>
            </a:r>
            <a:r>
              <a:rPr lang="de-DE" dirty="0" err="1"/>
              <a:t>Βηδενμάιερ</a:t>
            </a:r>
            <a:r>
              <a:rPr lang="de-DE" dirty="0"/>
              <a:t> 2004). „Übergeordnetes didaktisches Ziel der Kompetenzorientierung ist die Überführung von Wissen in Können und damit Anwenden in konkreten Handlungsfeldern und Situationen“ (Arras 2009: 214). Ein Lernender braucht allgemeine und kommunikative Kompetenzen, damit er in der fremden Sprache in konkreten Situationen handeln kann. </a:t>
            </a:r>
            <a:endParaRPr lang="el-GR" dirty="0"/>
          </a:p>
        </p:txBody>
      </p:sp>
    </p:spTree>
    <p:extLst>
      <p:ext uri="{BB962C8B-B14F-4D97-AF65-F5344CB8AC3E}">
        <p14:creationId xmlns:p14="http://schemas.microsoft.com/office/powerpoint/2010/main" val="1637636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759449"/>
            <a:ext cx="10515600" cy="455146"/>
          </a:xfrm>
        </p:spPr>
        <p:txBody>
          <a:bodyPr>
            <a:normAutofit/>
          </a:bodyPr>
          <a:lstStyle/>
          <a:p>
            <a:pPr algn="ctr"/>
            <a:r>
              <a:rPr lang="de-DE" sz="2400" dirty="0" smtClean="0"/>
              <a:t>Allgemeine Kompetenzen des Lerners</a:t>
            </a:r>
            <a:endParaRPr lang="el-GR" sz="2400" dirty="0"/>
          </a:p>
        </p:txBody>
      </p:sp>
      <p:sp>
        <p:nvSpPr>
          <p:cNvPr id="3" name="Θέση περιεχομένου 2"/>
          <p:cNvSpPr>
            <a:spLocks noGrp="1"/>
          </p:cNvSpPr>
          <p:nvPr>
            <p:ph idx="1"/>
          </p:nvPr>
        </p:nvSpPr>
        <p:spPr>
          <a:xfrm>
            <a:off x="1039906" y="1214595"/>
            <a:ext cx="10515600" cy="5101198"/>
          </a:xfrm>
        </p:spPr>
        <p:txBody>
          <a:bodyPr>
            <a:normAutofit/>
          </a:bodyPr>
          <a:lstStyle/>
          <a:p>
            <a:pPr marL="0" indent="0">
              <a:buNone/>
            </a:pPr>
            <a:endParaRPr lang="de-DE" dirty="0" smtClean="0"/>
          </a:p>
          <a:p>
            <a:pPr marL="0" indent="0">
              <a:buNone/>
            </a:pPr>
            <a:endParaRPr lang="de-DE" dirty="0"/>
          </a:p>
          <a:p>
            <a:pPr marL="0" indent="0">
              <a:buNone/>
            </a:pPr>
            <a:endParaRPr lang="de-DE" dirty="0"/>
          </a:p>
          <a:p>
            <a:pPr marL="0" indent="0">
              <a:buNone/>
            </a:pPr>
            <a:endParaRPr lang="de-DE" dirty="0"/>
          </a:p>
          <a:p>
            <a:pPr marL="0" indent="0">
              <a:buNone/>
            </a:pPr>
            <a:r>
              <a:rPr lang="el-GR" dirty="0"/>
              <a:t>	</a:t>
            </a:r>
          </a:p>
          <a:p>
            <a:endParaRPr lang="de-DE" dirty="0"/>
          </a:p>
          <a:p>
            <a:pPr marL="0" indent="0">
              <a:buNone/>
            </a:pPr>
            <a:r>
              <a:rPr lang="el-GR" dirty="0"/>
              <a:t>	</a:t>
            </a:r>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3540254340"/>
              </p:ext>
            </p:extLst>
          </p:nvPr>
        </p:nvGraphicFramePr>
        <p:xfrm>
          <a:off x="2032000" y="1214595"/>
          <a:ext cx="8128000" cy="4754880"/>
        </p:xfrm>
        <a:graphic>
          <a:graphicData uri="http://schemas.openxmlformats.org/drawingml/2006/table">
            <a:tbl>
              <a:tblPr firstRow="1" bandRow="1">
                <a:tableStyleId>{5C22544A-7EE6-4342-B048-85BDC9FD1C3A}</a:tableStyleId>
              </a:tblPr>
              <a:tblGrid>
                <a:gridCol w="4064000"/>
                <a:gridCol w="4064000"/>
              </a:tblGrid>
              <a:tr h="1074668">
                <a:tc>
                  <a:txBody>
                    <a:bodyPr/>
                    <a:lstStyle/>
                    <a:p>
                      <a:pPr marL="0" indent="0">
                        <a:buNone/>
                      </a:pPr>
                      <a:r>
                        <a:rPr lang="de-DE" b="0" dirty="0" smtClean="0">
                          <a:solidFill>
                            <a:schemeClr val="tx1"/>
                          </a:solidFill>
                        </a:rPr>
                        <a:t>deklaratives Wissen </a:t>
                      </a:r>
                    </a:p>
                    <a:p>
                      <a:pPr marL="0" indent="0">
                        <a:buNone/>
                      </a:pPr>
                      <a:r>
                        <a:rPr lang="el-GR" b="0" dirty="0" smtClean="0">
                          <a:solidFill>
                            <a:schemeClr val="tx1"/>
                          </a:solidFill>
                        </a:rPr>
                        <a:t>	</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b="0" dirty="0" smtClean="0">
                          <a:solidFill>
                            <a:schemeClr val="tx1"/>
                          </a:solidFill>
                        </a:rPr>
                        <a:t>Weltwissen </a:t>
                      </a:r>
                    </a:p>
                    <a:p>
                      <a:r>
                        <a:rPr lang="de-DE" b="0" dirty="0" smtClean="0">
                          <a:solidFill>
                            <a:schemeClr val="tx1"/>
                          </a:solidFill>
                        </a:rPr>
                        <a:t>soziokulturelles Wissen </a:t>
                      </a:r>
                    </a:p>
                    <a:p>
                      <a:r>
                        <a:rPr lang="de-DE" b="0" dirty="0" smtClean="0">
                          <a:solidFill>
                            <a:schemeClr val="tx1"/>
                          </a:solidFill>
                        </a:rPr>
                        <a:t>interkulturelles Bewusstsein </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dirty="0" smtClean="0">
                          <a:solidFill>
                            <a:schemeClr val="tx1"/>
                          </a:solidFill>
                        </a:rPr>
                        <a:t>Fertigkeiten und prozedurales Wissen </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b="0" dirty="0" smtClean="0">
                          <a:solidFill>
                            <a:schemeClr val="tx1"/>
                          </a:solidFill>
                        </a:rPr>
                        <a:t>praktische Fertigkeiten </a:t>
                      </a:r>
                    </a:p>
                    <a:p>
                      <a:r>
                        <a:rPr lang="de-DE" b="0" dirty="0" smtClean="0">
                          <a:solidFill>
                            <a:schemeClr val="tx1"/>
                          </a:solidFill>
                        </a:rPr>
                        <a:t>interkulturelle Fertigkeiten </a:t>
                      </a:r>
                    </a:p>
                    <a:p>
                      <a:pPr marL="0" indent="0">
                        <a:buNone/>
                      </a:pPr>
                      <a:endParaRPr lang="de-DE" b="0" dirty="0" smtClean="0">
                        <a:solidFill>
                          <a:schemeClr val="tx1"/>
                        </a:solidFill>
                      </a:endParaRP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b="0" dirty="0" smtClean="0">
                          <a:solidFill>
                            <a:schemeClr val="tx1"/>
                          </a:solidFill>
                        </a:rPr>
                        <a:t>persönlichkeitsbezogene Kompetenz 	</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de-DE" b="0" dirty="0" smtClean="0">
                          <a:solidFill>
                            <a:schemeClr val="tx1"/>
                          </a:solidFill>
                        </a:rPr>
                        <a:t>Lernfähigkeit</a:t>
                      </a:r>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b="0" dirty="0" smtClean="0">
                          <a:solidFill>
                            <a:schemeClr val="tx1"/>
                          </a:solidFill>
                        </a:rPr>
                        <a:t>Sprach- und Kommunikationsbewusstsein </a:t>
                      </a:r>
                    </a:p>
                    <a:p>
                      <a:r>
                        <a:rPr lang="de-DE" b="0" dirty="0" smtClean="0">
                          <a:solidFill>
                            <a:schemeClr val="tx1"/>
                          </a:solidFill>
                        </a:rPr>
                        <a:t>Allgemeines phonetisches Bewusstsein und phonetische Fertigkeiten </a:t>
                      </a:r>
                    </a:p>
                    <a:p>
                      <a:r>
                        <a:rPr lang="de-DE" b="0" dirty="0" smtClean="0">
                          <a:solidFill>
                            <a:schemeClr val="tx1"/>
                          </a:solidFill>
                        </a:rPr>
                        <a:t>Lerntechniken </a:t>
                      </a:r>
                    </a:p>
                    <a:p>
                      <a:r>
                        <a:rPr lang="de-DE" b="0" dirty="0" smtClean="0">
                          <a:solidFill>
                            <a:schemeClr val="tx1"/>
                          </a:solidFill>
                        </a:rPr>
                        <a:t>heuristische Fertigkeiten </a:t>
                      </a:r>
                    </a:p>
                    <a:p>
                      <a:endParaRPr lang="el-GR"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
        <p:nvSpPr>
          <p:cNvPr id="6" name="Τίτλος 1"/>
          <p:cNvSpPr txBox="1">
            <a:spLocks/>
          </p:cNvSpPr>
          <p:nvPr/>
        </p:nvSpPr>
        <p:spPr>
          <a:xfrm>
            <a:off x="8686800" y="6088220"/>
            <a:ext cx="1573306" cy="4551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de-DE" sz="1400" dirty="0" smtClean="0"/>
              <a:t>Europarat (2001)</a:t>
            </a:r>
            <a:endParaRPr lang="el-GR" sz="1400" dirty="0"/>
          </a:p>
        </p:txBody>
      </p:sp>
    </p:spTree>
    <p:extLst>
      <p:ext uri="{BB962C8B-B14F-4D97-AF65-F5344CB8AC3E}">
        <p14:creationId xmlns:p14="http://schemas.microsoft.com/office/powerpoint/2010/main" val="4159296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normAutofit/>
          </a:bodyPr>
          <a:lstStyle/>
          <a:p>
            <a:pPr algn="ctr"/>
            <a:r>
              <a:rPr lang="de-DE" sz="2400" dirty="0" smtClean="0"/>
              <a:t>Kommunikative Kompetenzen des Lerners</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504406036"/>
              </p:ext>
            </p:extLst>
          </p:nvPr>
        </p:nvGraphicFramePr>
        <p:xfrm>
          <a:off x="2380130" y="1143000"/>
          <a:ext cx="7960659" cy="4663440"/>
        </p:xfrm>
        <a:graphic>
          <a:graphicData uri="http://schemas.openxmlformats.org/drawingml/2006/table">
            <a:tbl>
              <a:tblPr firstRow="1" bandRow="1">
                <a:tableStyleId>{5C22544A-7EE6-4342-B048-85BDC9FD1C3A}</a:tableStyleId>
              </a:tblPr>
              <a:tblGrid>
                <a:gridCol w="3561676"/>
                <a:gridCol w="4398983"/>
              </a:tblGrid>
              <a:tr h="370840">
                <a:tc>
                  <a:txBody>
                    <a:bodyPr/>
                    <a:lstStyle/>
                    <a:p>
                      <a:r>
                        <a:rPr lang="de-DE" sz="1800" b="0" i="0" u="none" strike="noStrike" kern="1200" baseline="0" dirty="0" smtClean="0">
                          <a:solidFill>
                            <a:schemeClr val="tx1"/>
                          </a:solidFill>
                          <a:latin typeface="+mn-lt"/>
                          <a:ea typeface="+mn-ea"/>
                          <a:cs typeface="+mn-cs"/>
                        </a:rPr>
                        <a:t>linguistische Kompetenzen </a:t>
                      </a:r>
                    </a:p>
                    <a:p>
                      <a:endParaRPr lang="el-GR" sz="1800" b="0" i="0" u="none" strike="noStrike" kern="1200" baseline="0" dirty="0" smtClean="0">
                        <a:solidFill>
                          <a:schemeClr val="tx1"/>
                        </a:solidFill>
                        <a:latin typeface="+mn-lt"/>
                        <a:ea typeface="+mn-ea"/>
                        <a:cs typeface="+mn-cs"/>
                      </a:endParaRP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800" b="0" i="0" u="none" strike="noStrike" kern="1200" baseline="0" dirty="0" smtClean="0">
                          <a:solidFill>
                            <a:schemeClr val="tx1"/>
                          </a:solidFill>
                          <a:latin typeface="+mn-lt"/>
                          <a:ea typeface="+mn-ea"/>
                          <a:cs typeface="+mn-cs"/>
                        </a:rPr>
                        <a:t>lexikalische Kompetenz </a:t>
                      </a:r>
                    </a:p>
                    <a:p>
                      <a:r>
                        <a:rPr lang="de-DE" sz="1800" b="0" i="0" u="none" strike="noStrike" kern="1200" baseline="0" dirty="0" smtClean="0">
                          <a:solidFill>
                            <a:schemeClr val="tx1"/>
                          </a:solidFill>
                          <a:latin typeface="+mn-lt"/>
                          <a:ea typeface="+mn-ea"/>
                          <a:cs typeface="+mn-cs"/>
                        </a:rPr>
                        <a:t>grammatische Kompetenz </a:t>
                      </a:r>
                    </a:p>
                    <a:p>
                      <a:r>
                        <a:rPr lang="de-DE" sz="1800" b="0" i="0" u="none" strike="noStrike" kern="1200" baseline="0" dirty="0" smtClean="0">
                          <a:solidFill>
                            <a:schemeClr val="tx1"/>
                          </a:solidFill>
                          <a:latin typeface="+mn-lt"/>
                          <a:ea typeface="+mn-ea"/>
                          <a:cs typeface="+mn-cs"/>
                        </a:rPr>
                        <a:t>semantische Kompetenz </a:t>
                      </a:r>
                    </a:p>
                    <a:p>
                      <a:r>
                        <a:rPr lang="de-DE" sz="1800" b="0" i="0" u="none" strike="noStrike" kern="1200" baseline="0" dirty="0" smtClean="0">
                          <a:solidFill>
                            <a:schemeClr val="tx1"/>
                          </a:solidFill>
                          <a:latin typeface="+mn-lt"/>
                          <a:ea typeface="+mn-ea"/>
                          <a:cs typeface="+mn-cs"/>
                        </a:rPr>
                        <a:t>phonologische Kompetenz </a:t>
                      </a:r>
                    </a:p>
                    <a:p>
                      <a:r>
                        <a:rPr lang="de-DE" sz="1800" b="0" i="0" u="none" strike="noStrike" kern="1200" baseline="0" dirty="0" smtClean="0">
                          <a:solidFill>
                            <a:schemeClr val="tx1"/>
                          </a:solidFill>
                          <a:latin typeface="+mn-lt"/>
                          <a:ea typeface="+mn-ea"/>
                          <a:cs typeface="+mn-cs"/>
                        </a:rPr>
                        <a:t>orthographische Kompetenz </a:t>
                      </a:r>
                    </a:p>
                    <a:p>
                      <a:r>
                        <a:rPr lang="de-DE" sz="1800" b="0" i="0" u="none" strike="noStrike" kern="1200" baseline="0" dirty="0" smtClean="0">
                          <a:solidFill>
                            <a:schemeClr val="tx1"/>
                          </a:solidFill>
                          <a:latin typeface="+mn-lt"/>
                          <a:ea typeface="+mn-ea"/>
                          <a:cs typeface="+mn-cs"/>
                        </a:rPr>
                        <a:t>orthoepische Kompetenz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soziolinguistische Kompetenzen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800" b="0" i="0" u="none" strike="noStrike" kern="1200" baseline="0" dirty="0" smtClean="0">
                          <a:solidFill>
                            <a:schemeClr val="tx1"/>
                          </a:solidFill>
                          <a:latin typeface="+mn-lt"/>
                          <a:ea typeface="+mn-ea"/>
                          <a:cs typeface="+mn-cs"/>
                        </a:rPr>
                        <a:t>Signalisierung sozialer Beziehungen </a:t>
                      </a:r>
                    </a:p>
                    <a:p>
                      <a:r>
                        <a:rPr lang="de-DE" sz="1800" b="0" i="0" u="none" strike="noStrike" kern="1200" baseline="0" dirty="0" smtClean="0">
                          <a:solidFill>
                            <a:schemeClr val="tx1"/>
                          </a:solidFill>
                          <a:latin typeface="+mn-lt"/>
                          <a:ea typeface="+mn-ea"/>
                          <a:cs typeface="+mn-cs"/>
                        </a:rPr>
                        <a:t>Höflichkeitskonventionen </a:t>
                      </a:r>
                    </a:p>
                    <a:p>
                      <a:r>
                        <a:rPr lang="de-DE" sz="1800" b="0" i="0" u="none" strike="noStrike" kern="1200" baseline="0" dirty="0" smtClean="0">
                          <a:solidFill>
                            <a:schemeClr val="tx1"/>
                          </a:solidFill>
                          <a:latin typeface="+mn-lt"/>
                          <a:ea typeface="+mn-ea"/>
                          <a:cs typeface="+mn-cs"/>
                        </a:rPr>
                        <a:t>Kulturelle Referenzen und Sprechfiguren Registerunterschiede </a:t>
                      </a:r>
                    </a:p>
                    <a:p>
                      <a:r>
                        <a:rPr lang="de-DE" sz="1800" b="0" i="0" u="none" strike="noStrike" kern="1200" baseline="0" dirty="0" smtClean="0">
                          <a:solidFill>
                            <a:schemeClr val="tx1"/>
                          </a:solidFill>
                          <a:latin typeface="+mn-lt"/>
                          <a:ea typeface="+mn-ea"/>
                          <a:cs typeface="+mn-cs"/>
                        </a:rPr>
                        <a:t>Dialekte und Akzente </a:t>
                      </a:r>
                    </a:p>
                    <a:p>
                      <a:r>
                        <a:rPr lang="el-GR" sz="1800" b="0" i="0" u="none" strike="noStrike" kern="1200" baseline="0" dirty="0" smtClean="0">
                          <a:solidFill>
                            <a:schemeClr val="tx1"/>
                          </a:solidFill>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b="0" i="0" u="none" strike="noStrike" kern="1200" baseline="0" dirty="0" smtClean="0">
                          <a:solidFill>
                            <a:schemeClr val="tx1"/>
                          </a:solidFill>
                          <a:latin typeface="+mn-lt"/>
                          <a:ea typeface="+mn-ea"/>
                          <a:cs typeface="+mn-cs"/>
                        </a:rPr>
                        <a:t>pragmatische Kompetenz 	</a:t>
                      </a:r>
                    </a:p>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800" b="0" i="0" u="none" strike="noStrike" kern="1200" baseline="0" dirty="0" smtClean="0">
                          <a:solidFill>
                            <a:schemeClr val="tx1"/>
                          </a:solidFill>
                          <a:latin typeface="+mn-lt"/>
                          <a:ea typeface="+mn-ea"/>
                          <a:cs typeface="+mn-cs"/>
                        </a:rPr>
                        <a:t>Diskurskompetenz </a:t>
                      </a:r>
                    </a:p>
                    <a:p>
                      <a:r>
                        <a:rPr lang="de-DE" sz="1800" b="0" i="0" u="none" strike="noStrike" kern="1200" baseline="0" dirty="0" smtClean="0">
                          <a:solidFill>
                            <a:schemeClr val="tx1"/>
                          </a:solidFill>
                          <a:latin typeface="+mn-lt"/>
                          <a:ea typeface="+mn-ea"/>
                          <a:cs typeface="+mn-cs"/>
                        </a:rPr>
                        <a:t>Funktionale Kompetenz </a:t>
                      </a:r>
                    </a:p>
                    <a:p>
                      <a:r>
                        <a:rPr lang="el-GR" sz="1800" b="0" i="0" u="none" strike="noStrike" kern="1200" baseline="0" dirty="0" smtClean="0">
                          <a:solidFill>
                            <a:schemeClr val="tx1"/>
                          </a:solidFill>
                          <a:latin typeface="+mn-lt"/>
                          <a:ea typeface="+mn-ea"/>
                          <a:cs typeface="+mn-cs"/>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
        <p:nvSpPr>
          <p:cNvPr id="5" name="Τίτλος 1"/>
          <p:cNvSpPr txBox="1">
            <a:spLocks/>
          </p:cNvSpPr>
          <p:nvPr/>
        </p:nvSpPr>
        <p:spPr>
          <a:xfrm>
            <a:off x="8875059" y="6129169"/>
            <a:ext cx="1573306" cy="4551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de-DE" sz="1400" dirty="0" smtClean="0"/>
              <a:t>Europarat (2001)</a:t>
            </a:r>
            <a:endParaRPr lang="el-GR" sz="1400" dirty="0"/>
          </a:p>
        </p:txBody>
      </p:sp>
    </p:spTree>
    <p:extLst>
      <p:ext uri="{BB962C8B-B14F-4D97-AF65-F5344CB8AC3E}">
        <p14:creationId xmlns:p14="http://schemas.microsoft.com/office/powerpoint/2010/main" val="23406728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1623</Words>
  <Application>Microsoft Office PowerPoint</Application>
  <PresentationFormat>Custom</PresentationFormat>
  <Paragraphs>192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Θέμα του Office</vt:lpstr>
      <vt:lpstr>9. Vorlesungseinheit  Teil 1 Anwendung der Hypothesen bzw. Theorien des Zweitspracherwerbs auf die didaktische Praxis (Fortsetzung)  Teil 2 Faktoren, die beim Fremdsprachenlernen eine Rolle spielen  Teil 3 Konstruktivismus (Fortsetzung)                </vt:lpstr>
      <vt:lpstr>Verbindung von Theorie und didaktischer Praxis</vt:lpstr>
      <vt:lpstr>PowerPoint Presentation</vt:lpstr>
      <vt:lpstr>Kritik an den Hypothesen/Theorien des Zweitspracherwerbs</vt:lpstr>
      <vt:lpstr>Faktoren, die beim Fremdsprachenlernen eine Rolle spielen</vt:lpstr>
      <vt:lpstr>Die Kompetenzen der Sprachbenutzer und –lernenden </vt:lpstr>
      <vt:lpstr>Die Kompetenzen der Sprachbenutzer und –lernenden </vt:lpstr>
      <vt:lpstr>Allgemeine Kompetenzen des Lerners</vt:lpstr>
      <vt:lpstr>Kommunikative Kompetenzen des Lerners</vt:lpstr>
      <vt:lpstr>PowerPoint Presentation</vt:lpstr>
      <vt:lpstr>PowerPoint Presentation</vt:lpstr>
      <vt:lpstr>PowerPoint Presentation</vt:lpstr>
      <vt:lpstr>Konstruktivismus: Projektarbeit</vt:lpstr>
      <vt:lpstr>Merkmale der Projektarbeit</vt:lpstr>
      <vt:lpstr>Wichtige Aufgaben, die durch die Lerner zu bewältigen sind</vt:lpstr>
      <vt:lpstr>PowerPoint Presentation</vt:lpstr>
      <vt:lpstr>Förderung der Lernerautonomie</vt:lpstr>
      <vt:lpstr>Lernerstrategien</vt:lpstr>
      <vt:lpstr>Literatur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Vorlesungseinheit:   Anwendung der Hypothesen bzw. Theorien des Zweitspracherwerbs auf die didaktische Praxis (Fortsetzung)</dc:title>
  <dc:creator/>
  <cp:lastModifiedBy>Dafni</cp:lastModifiedBy>
  <cp:revision>53</cp:revision>
  <dcterms:created xsi:type="dcterms:W3CDTF">2016-12-20T22:31:22Z</dcterms:created>
  <dcterms:modified xsi:type="dcterms:W3CDTF">2020-01-17T11:17:57Z</dcterms:modified>
</cp:coreProperties>
</file>