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0" r:id="rId1"/>
  </p:sldMasterIdLst>
  <p:notesMasterIdLst>
    <p:notesMasterId r:id="rId9"/>
  </p:notesMasterIdLst>
  <p:handoutMasterIdLst>
    <p:handoutMasterId r:id="rId10"/>
  </p:handoutMasterIdLst>
  <p:sldIdLst>
    <p:sldId id="258" r:id="rId2"/>
    <p:sldId id="257" r:id="rId3"/>
    <p:sldId id="259" r:id="rId4"/>
    <p:sldId id="261" r:id="rId5"/>
    <p:sldId id="260" r:id="rId6"/>
    <p:sldId id="262" r:id="rId7"/>
    <p:sldId id="263" r:id="rId8"/>
  </p:sldIdLst>
  <p:sldSz cx="9144000" cy="6858000" type="screen4x3"/>
  <p:notesSz cx="6889750" cy="100187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743" autoAdjust="0"/>
  </p:normalViewPr>
  <p:slideViewPr>
    <p:cSldViewPr>
      <p:cViewPr varScale="1">
        <p:scale>
          <a:sx n="75" d="100"/>
          <a:sy n="75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69A35B65-E8E4-4DD9-BB6A-FAB3FAF61489}" type="datetimeFigureOut">
              <a:rPr lang="el-GR" smtClean="0"/>
              <a:pPr/>
              <a:t>12/11/2019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8B34D11-8E58-4045-BE06-EA7FA16DADB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135DAC5D-EF7A-4895-8EB2-40519157D439}" type="datetimeFigureOut">
              <a:rPr lang="el-GR" smtClean="0"/>
              <a:pPr/>
              <a:t>12/11/2019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8975" y="4758889"/>
            <a:ext cx="5511800" cy="4508421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902597" y="9516038"/>
            <a:ext cx="2985558" cy="500936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43D411F-3149-4E93-9D6D-AD8D1765459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D411F-3149-4E93-9D6D-AD8D17654597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D411F-3149-4E93-9D6D-AD8D17654597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D411F-3149-4E93-9D6D-AD8D17654597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704CC-86F5-4D13-B38F-962167933521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E7B02-34CE-4970-BEDC-D3D686EEE9AF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461A5-E598-4A8B-B755-1D8AC74867DC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BDA12-87DF-4CF6-B6F3-FDE1F0DBEFDE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43BB-4E89-4976-BF7A-5B4BDC3A4D5D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DE7E6-4C53-4098-9C58-E2A736CED45C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BC6C2-E001-432F-813A-82F633DE5709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4B7FA-A371-4324-B5A0-E1302A2E83A3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59CB-88CD-4812-A477-357BE5E92683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2EFC4-B0EF-4A1E-9C59-1505B23B4296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15AB8-D804-41B8-A974-5ADB2FAA42D9}" type="datetime1">
              <a:rPr lang="el-GR" smtClean="0"/>
              <a:pPr/>
              <a:t>12/11/2019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CBDE817-A88B-4E42-9869-F290F5710BD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E2FE874-B157-44D5-ACDD-C7192C6333E0}" type="datetime1">
              <a:rPr lang="el-GR" smtClean="0"/>
              <a:pPr/>
              <a:t>12/11/2019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17000"/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627784" y="2060848"/>
            <a:ext cx="6858000" cy="990600"/>
          </a:xfrm>
        </p:spPr>
        <p:txBody>
          <a:bodyPr>
            <a:noAutofit/>
          </a:bodyPr>
          <a:lstStyle/>
          <a:p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3200" b="1" dirty="0" smtClean="0"/>
              <a:t>DGA37 Konversationsanalyse</a:t>
            </a:r>
            <a:r>
              <a:rPr lang="de-DE" sz="2800" b="1" dirty="0" smtClean="0"/>
              <a:t/>
            </a:r>
            <a:br>
              <a:rPr lang="de-DE" sz="2800" b="1" dirty="0" smtClean="0"/>
            </a:br>
            <a:r>
              <a:rPr lang="de-DE" sz="2800" b="1" dirty="0" smtClean="0"/>
              <a:t>         </a:t>
            </a:r>
            <a:r>
              <a:rPr lang="de-DE" sz="2600" b="1" dirty="0" smtClean="0"/>
              <a:t>WS 2019 /20 - Hauptstudium</a:t>
            </a:r>
            <a:r>
              <a:rPr lang="de-DE" sz="1800" dirty="0" smtClean="0"/>
              <a:t/>
            </a:r>
            <a:br>
              <a:rPr lang="de-DE" sz="1800" dirty="0" smtClean="0"/>
            </a:br>
            <a:r>
              <a:rPr lang="de-DE" sz="1800" dirty="0" smtClean="0"/>
              <a:t/>
            </a:r>
            <a:br>
              <a:rPr lang="de-DE" sz="1800" dirty="0" smtClean="0"/>
            </a:br>
            <a:endParaRPr lang="el-GR" sz="1800" dirty="0"/>
          </a:p>
        </p:txBody>
      </p:sp>
      <p:sp>
        <p:nvSpPr>
          <p:cNvPr id="8" name="7 - TextBox"/>
          <p:cNvSpPr txBox="1"/>
          <p:nvPr/>
        </p:nvSpPr>
        <p:spPr>
          <a:xfrm>
            <a:off x="4572000" y="2564904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chemeClr val="tx2"/>
                </a:solidFill>
                <a:latin typeface="+mj-lt"/>
              </a:rPr>
              <a:t>1. </a:t>
            </a:r>
            <a:r>
              <a:rPr lang="de-DE" sz="1600" b="1" dirty="0" smtClean="0">
                <a:solidFill>
                  <a:schemeClr val="tx2"/>
                </a:solidFill>
                <a:latin typeface="+mj-lt"/>
              </a:rPr>
              <a:t>Seminareinheit</a:t>
            </a:r>
            <a:endParaRPr lang="el-GR" sz="16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5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51520" y="6525344"/>
            <a:ext cx="79928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900" dirty="0" smtClean="0">
                <a:latin typeface="Times New Roman" pitchFamily="18" charset="0"/>
                <a:cs typeface="Times New Roman" pitchFamily="18" charset="0"/>
              </a:rPr>
              <a:t>Universität Athen Fachbereich für Deutsche Sprache und Literatur                                                   WS 2019/20                                                                 Dr. Evelyn Vovou</a:t>
            </a:r>
            <a:endParaRPr lang="el-GR" sz="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Wichtiges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de-DE" dirty="0" smtClean="0"/>
              <a:t>Art der Lehrveranstaltung: gemischt (Vorlesung </a:t>
            </a:r>
            <a:r>
              <a:rPr lang="el-GR" dirty="0" smtClean="0"/>
              <a:t>+</a:t>
            </a:r>
            <a:r>
              <a:rPr lang="de-DE" dirty="0" smtClean="0"/>
              <a:t> praxisorientierter Teil)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DE" dirty="0" smtClean="0"/>
              <a:t>Aktive Teilnahme </a:t>
            </a:r>
          </a:p>
          <a:p>
            <a:pPr marL="625475">
              <a:spcBef>
                <a:spcPts val="0"/>
              </a:spcBef>
            </a:pPr>
            <a:r>
              <a:rPr lang="de-DE" dirty="0" smtClean="0"/>
              <a:t>Aufgaben </a:t>
            </a:r>
          </a:p>
          <a:p>
            <a:pPr marL="625475">
              <a:spcBef>
                <a:spcPts val="0"/>
              </a:spcBef>
            </a:pPr>
            <a:r>
              <a:rPr lang="de-DE" dirty="0" smtClean="0"/>
              <a:t>am (eigenen) Laptop/ </a:t>
            </a:r>
            <a:r>
              <a:rPr lang="de-DE" dirty="0" err="1" smtClean="0"/>
              <a:t>Tablet</a:t>
            </a:r>
            <a:r>
              <a:rPr lang="de-DE" dirty="0" smtClean="0"/>
              <a:t> arbeiten (ab den einleitenden Sitzungen)</a:t>
            </a:r>
          </a:p>
          <a:p>
            <a:pPr marL="625475">
              <a:spcBef>
                <a:spcPts val="0"/>
              </a:spcBef>
            </a:pPr>
            <a:r>
              <a:rPr lang="de-DE" dirty="0" smtClean="0"/>
              <a:t>Anwesenheitspflicht</a:t>
            </a:r>
          </a:p>
          <a:p>
            <a:pPr marL="625475">
              <a:spcBef>
                <a:spcPts val="0"/>
              </a:spcBef>
            </a:pPr>
            <a:r>
              <a:rPr lang="de-DE" dirty="0" smtClean="0"/>
              <a:t>kritische Auseinandersetzung mit der Literatur</a:t>
            </a:r>
          </a:p>
          <a:p>
            <a:pPr marL="625475">
              <a:spcBef>
                <a:spcPts val="0"/>
              </a:spcBef>
            </a:pPr>
            <a:r>
              <a:rPr lang="de-DE" dirty="0" smtClean="0"/>
              <a:t>Lernen-Reflektieren-Diskutieren-Analysieren 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Studienbücher </a:t>
            </a:r>
          </a:p>
          <a:p>
            <a:pPr marL="622300">
              <a:spcBef>
                <a:spcPts val="0"/>
              </a:spcBef>
            </a:pPr>
            <a:r>
              <a:rPr lang="de-DE" i="1" dirty="0" smtClean="0"/>
              <a:t>Auer, Peter/ Bauer, Angelika/ Birkner, Karin/ Kotthoff, Helga (2019): Einführung in die Konversationsanalyse. Berlin: De </a:t>
            </a:r>
            <a:r>
              <a:rPr lang="de-DE" i="1" dirty="0" err="1" smtClean="0"/>
              <a:t>Gruyter</a:t>
            </a:r>
            <a:r>
              <a:rPr lang="de-DE" i="1" dirty="0" smtClean="0"/>
              <a:t> Studium.</a:t>
            </a:r>
          </a:p>
          <a:p>
            <a:pPr marL="622300">
              <a:spcBef>
                <a:spcPts val="0"/>
              </a:spcBef>
            </a:pPr>
            <a:r>
              <a:rPr lang="de-DE" i="1" dirty="0" smtClean="0"/>
              <a:t>Henne, Helmut/ Rehbock, Helmut (2001): Einführung in die Gesprächsanalyse. Berlin: De </a:t>
            </a:r>
            <a:r>
              <a:rPr lang="de-DE" i="1" dirty="0" err="1" smtClean="0"/>
              <a:t>Gruyter</a:t>
            </a:r>
            <a:r>
              <a:rPr lang="de-DE" i="1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de-DE" dirty="0" smtClean="0"/>
              <a:t>Weiterführende Literatur: e-</a:t>
            </a:r>
            <a:r>
              <a:rPr lang="de-DE" dirty="0" err="1" smtClean="0"/>
              <a:t>class</a:t>
            </a:r>
            <a:r>
              <a:rPr lang="de-DE" dirty="0" smtClean="0"/>
              <a:t> (Passwort: „Gespräch“)</a:t>
            </a:r>
            <a:endParaRPr lang="el-GR" dirty="0" smtClean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de-DE" dirty="0" smtClean="0"/>
              <a:t>Wie wird geprüft? </a:t>
            </a:r>
          </a:p>
          <a:p>
            <a:pPr marL="727075">
              <a:spcBef>
                <a:spcPts val="0"/>
              </a:spcBef>
            </a:pPr>
            <a:r>
              <a:rPr lang="de-DE" dirty="0" smtClean="0"/>
              <a:t>Abschlussklausur</a:t>
            </a:r>
          </a:p>
          <a:p>
            <a:pPr marL="727075">
              <a:spcBef>
                <a:spcPts val="0"/>
              </a:spcBef>
            </a:pPr>
            <a:r>
              <a:rPr lang="de-DE" dirty="0" smtClean="0"/>
              <a:t>Anwesenheit, und besonders aktive Teilnahme, wird berücksichtigt 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251520" y="6525344"/>
            <a:ext cx="79928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900" dirty="0" smtClean="0">
                <a:latin typeface="Times New Roman" pitchFamily="18" charset="0"/>
                <a:cs typeface="Times New Roman" pitchFamily="18" charset="0"/>
              </a:rPr>
              <a:t>DGA37 Konversationsanalyse                                                                             WS 2019/20                                                                                                Dr. Evelyn Vovou</a:t>
            </a:r>
            <a:endParaRPr lang="el-GR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- Έλλειψη"/>
          <p:cNvSpPr/>
          <p:nvPr/>
        </p:nvSpPr>
        <p:spPr>
          <a:xfrm>
            <a:off x="7596336" y="260648"/>
            <a:ext cx="1224136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15</a:t>
            </a:r>
            <a:r>
              <a:rPr lang="de-DE" sz="1400" b="1" baseline="30000" dirty="0" smtClean="0">
                <a:solidFill>
                  <a:schemeClr val="tx1"/>
                </a:solidFill>
              </a:rPr>
              <a:t>30</a:t>
            </a:r>
            <a:r>
              <a:rPr lang="de-DE" sz="1400" b="1" dirty="0" smtClean="0">
                <a:solidFill>
                  <a:schemeClr val="tx1"/>
                </a:solidFill>
              </a:rPr>
              <a:t>-17</a:t>
            </a:r>
            <a:r>
              <a:rPr lang="de-DE" sz="1400" b="1" baseline="30000" dirty="0" smtClean="0">
                <a:solidFill>
                  <a:schemeClr val="tx1"/>
                </a:solidFill>
              </a:rPr>
              <a:t>45</a:t>
            </a:r>
            <a:endParaRPr lang="el-GR" sz="1400" b="1" baseline="30000" dirty="0" smtClean="0">
              <a:solidFill>
                <a:schemeClr val="tx1"/>
              </a:solidFill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de-DE" sz="4400" dirty="0" smtClean="0"/>
              <a:t>Begriffsklärung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de-DE" dirty="0" smtClean="0"/>
              <a:t>Was ist ein GESPRÄCH?</a:t>
            </a:r>
          </a:p>
          <a:p>
            <a:pPr>
              <a:spcBef>
                <a:spcPts val="2400"/>
              </a:spcBef>
            </a:pPr>
            <a:r>
              <a:rPr lang="de-DE" i="1" dirty="0" smtClean="0"/>
              <a:t>Konversation</a:t>
            </a:r>
            <a:r>
              <a:rPr lang="de-DE" dirty="0" smtClean="0"/>
              <a:t> vs. </a:t>
            </a:r>
            <a:r>
              <a:rPr lang="de-DE" i="1" dirty="0" smtClean="0"/>
              <a:t>Gespräch</a:t>
            </a:r>
            <a:r>
              <a:rPr lang="de-DE" dirty="0" smtClean="0"/>
              <a:t>: Unterschied??</a:t>
            </a:r>
          </a:p>
          <a:p>
            <a:pPr marL="723900">
              <a:spcBef>
                <a:spcPts val="2400"/>
              </a:spcBef>
            </a:pPr>
            <a:r>
              <a:rPr lang="de-DE" i="1" dirty="0" smtClean="0"/>
              <a:t>Konversationen</a:t>
            </a:r>
            <a:r>
              <a:rPr lang="de-DE" dirty="0" smtClean="0"/>
              <a:t> </a:t>
            </a:r>
            <a:r>
              <a:rPr lang="en-US" dirty="0" smtClean="0"/>
              <a:t>= </a:t>
            </a:r>
            <a:r>
              <a:rPr lang="de-DE" dirty="0" smtClean="0"/>
              <a:t>mündliche </a:t>
            </a:r>
            <a:r>
              <a:rPr lang="de-DE" i="1" dirty="0" smtClean="0"/>
              <a:t>Interaktionen</a:t>
            </a:r>
          </a:p>
          <a:p>
            <a:pPr marL="723900">
              <a:spcBef>
                <a:spcPts val="2400"/>
              </a:spcBef>
            </a:pPr>
            <a:r>
              <a:rPr lang="de-DE" i="1" dirty="0" smtClean="0"/>
              <a:t>Konversation</a:t>
            </a:r>
            <a:r>
              <a:rPr lang="de-DE" dirty="0" smtClean="0"/>
              <a:t> </a:t>
            </a:r>
            <a:r>
              <a:rPr lang="el-GR" dirty="0" smtClean="0"/>
              <a:t>= </a:t>
            </a:r>
            <a:r>
              <a:rPr lang="de-DE" dirty="0" smtClean="0"/>
              <a:t>Ko-Präsenz </a:t>
            </a:r>
            <a:r>
              <a:rPr lang="el-GR" dirty="0" smtClean="0"/>
              <a:t>=</a:t>
            </a:r>
            <a:r>
              <a:rPr lang="de-DE" dirty="0" smtClean="0"/>
              <a:t> </a:t>
            </a:r>
            <a:r>
              <a:rPr lang="de-DE" i="1" dirty="0" smtClean="0"/>
              <a:t>Ko-Konstruktion</a:t>
            </a:r>
          </a:p>
          <a:p>
            <a:pPr>
              <a:spcBef>
                <a:spcPts val="2400"/>
              </a:spcBef>
            </a:pPr>
            <a:r>
              <a:rPr lang="de-DE" dirty="0" smtClean="0"/>
              <a:t>Gesprächsforschung/-</a:t>
            </a:r>
            <a:r>
              <a:rPr lang="de-DE" dirty="0" err="1" smtClean="0"/>
              <a:t>analyse</a:t>
            </a:r>
            <a:r>
              <a:rPr lang="de-DE" dirty="0" smtClean="0"/>
              <a:t> u. Konversationsforschung/-</a:t>
            </a:r>
            <a:r>
              <a:rPr lang="de-DE" dirty="0" err="1" smtClean="0"/>
              <a:t>analyse</a:t>
            </a:r>
            <a:endParaRPr lang="de-DE" dirty="0" smtClean="0"/>
          </a:p>
          <a:p>
            <a:pPr marL="723900">
              <a:spcBef>
                <a:spcPts val="2400"/>
              </a:spcBef>
            </a:pPr>
            <a:r>
              <a:rPr lang="de-DE" dirty="0" smtClean="0"/>
              <a:t>Gegenstand: Gesprochene Sprache</a:t>
            </a:r>
          </a:p>
          <a:p>
            <a:pPr>
              <a:spcBef>
                <a:spcPts val="2400"/>
              </a:spcBef>
            </a:pPr>
            <a:r>
              <a:rPr lang="de-DE" dirty="0" smtClean="0"/>
              <a:t>Diskurs und Diskursforschung/-</a:t>
            </a:r>
            <a:r>
              <a:rPr lang="de-DE" dirty="0" err="1" smtClean="0"/>
              <a:t>analyse</a:t>
            </a:r>
            <a:endParaRPr lang="de-DE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251520" y="6525344"/>
            <a:ext cx="79928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900" dirty="0" smtClean="0">
                <a:latin typeface="Times New Roman" pitchFamily="18" charset="0"/>
                <a:cs typeface="Times New Roman" pitchFamily="18" charset="0"/>
              </a:rPr>
              <a:t>DGA37 Konversationsanalyse                                                                             WS 2019/20                                                                                                Dr. Evelyn Vovou</a:t>
            </a:r>
            <a:endParaRPr lang="el-GR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3563888" y="1700808"/>
            <a:ext cx="36004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Κουμπί ενέργειας: Εμπρός ή Επόμενο">
            <a:hlinkClick r:id="rId3" action="ppaction://hlinksldjump" highlightClick="1"/>
          </p:cNvPr>
          <p:cNvSpPr/>
          <p:nvPr/>
        </p:nvSpPr>
        <p:spPr>
          <a:xfrm>
            <a:off x="5364088" y="5229200"/>
            <a:ext cx="288032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Κουμπί ενέργειας: Εμπρός ή Επόμενο">
            <a:hlinkClick r:id="rId4" action="ppaction://hlinksldjump" highlightClick="1"/>
          </p:cNvPr>
          <p:cNvSpPr/>
          <p:nvPr/>
        </p:nvSpPr>
        <p:spPr>
          <a:xfrm>
            <a:off x="1907704" y="4653136"/>
            <a:ext cx="288032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400" i="1" dirty="0" smtClean="0"/>
              <a:t>Gespräch</a:t>
            </a:r>
            <a:r>
              <a:rPr lang="de-DE" sz="4400" dirty="0" smtClean="0"/>
              <a:t> - Eine vage Definition</a:t>
            </a:r>
            <a:endParaRPr lang="el-GR" sz="4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0" algn="just">
              <a:buNone/>
            </a:pPr>
            <a:r>
              <a:rPr lang="el-GR" dirty="0" smtClean="0"/>
              <a:t>„</a:t>
            </a:r>
            <a:r>
              <a:rPr lang="de-DE" dirty="0" smtClean="0"/>
              <a:t>Bei dem herrschenden allgemeinen Mangel an klaren Definitionen in der Linguistik verwundert es nicht, dass es auch keine Einigung darüber gibt, was ein Gespräch genau ist</a:t>
            </a:r>
            <a:r>
              <a:rPr lang="el-GR" dirty="0" smtClean="0"/>
              <a:t>“</a:t>
            </a:r>
            <a:r>
              <a:rPr lang="de-DE" dirty="0" smtClean="0"/>
              <a:t>.</a:t>
            </a:r>
          </a:p>
          <a:p>
            <a:pPr marL="177800" indent="0" algn="r">
              <a:buNone/>
            </a:pPr>
            <a:r>
              <a:rPr lang="de-DE" sz="1200" dirty="0" smtClean="0"/>
              <a:t>Ernst 2001: 128</a:t>
            </a:r>
          </a:p>
          <a:p>
            <a:pPr marL="177800" indent="0" algn="just">
              <a:buNone/>
            </a:pPr>
            <a:endParaRPr lang="de-DE" dirty="0" smtClean="0"/>
          </a:p>
          <a:p>
            <a:pPr marL="177800" indent="0" algn="just"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4</a:t>
            </a:fld>
            <a:endParaRPr lang="el-GR"/>
          </a:p>
        </p:txBody>
      </p:sp>
      <p:pic>
        <p:nvPicPr>
          <p:cNvPr id="5" name="4 - Εικόνα" descr="Fragezeichen stick figu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3284984"/>
            <a:ext cx="3289300" cy="3048000"/>
          </a:xfrm>
          <a:prstGeom prst="rect">
            <a:avLst/>
          </a:prstGeom>
        </p:spPr>
      </p:pic>
      <p:grpSp>
        <p:nvGrpSpPr>
          <p:cNvPr id="8" name="7 - Ομάδα"/>
          <p:cNvGrpSpPr/>
          <p:nvPr/>
        </p:nvGrpSpPr>
        <p:grpSpPr>
          <a:xfrm>
            <a:off x="4716016" y="3356992"/>
            <a:ext cx="1368152" cy="648072"/>
            <a:chOff x="4716016" y="3356992"/>
            <a:chExt cx="1368152" cy="648072"/>
          </a:xfrm>
          <a:solidFill>
            <a:schemeClr val="bg1"/>
          </a:solidFill>
        </p:grpSpPr>
        <p:sp>
          <p:nvSpPr>
            <p:cNvPr id="6" name="5 - Επεξήγηση με στρογγυλεμένο παραλληλόγραμμο"/>
            <p:cNvSpPr/>
            <p:nvPr/>
          </p:nvSpPr>
          <p:spPr>
            <a:xfrm>
              <a:off x="4716016" y="3356992"/>
              <a:ext cx="1368152" cy="648072"/>
            </a:xfrm>
            <a:prstGeom prst="wedgeRoundRectCallout">
              <a:avLst>
                <a:gd name="adj1" fmla="val -73744"/>
                <a:gd name="adj2" fmla="val 97774"/>
                <a:gd name="adj3" fmla="val 16667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6 - TextBox"/>
            <p:cNvSpPr txBox="1"/>
            <p:nvPr/>
          </p:nvSpPr>
          <p:spPr>
            <a:xfrm>
              <a:off x="5004048" y="3501008"/>
              <a:ext cx="79208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/>
                <a:t>WER?</a:t>
              </a:r>
              <a:endParaRPr lang="el-GR" b="1" dirty="0"/>
            </a:p>
          </p:txBody>
        </p:sp>
      </p:grpSp>
      <p:grpSp>
        <p:nvGrpSpPr>
          <p:cNvPr id="9" name="8 - Ομάδα"/>
          <p:cNvGrpSpPr/>
          <p:nvPr/>
        </p:nvGrpSpPr>
        <p:grpSpPr>
          <a:xfrm>
            <a:off x="4860032" y="4293096"/>
            <a:ext cx="1368152" cy="648072"/>
            <a:chOff x="4716016" y="3356992"/>
            <a:chExt cx="1368152" cy="648072"/>
          </a:xfrm>
          <a:solidFill>
            <a:schemeClr val="bg1"/>
          </a:solidFill>
        </p:grpSpPr>
        <p:sp>
          <p:nvSpPr>
            <p:cNvPr id="10" name="9 - Επεξήγηση με στρογγυλεμένο παραλληλόγραμμο"/>
            <p:cNvSpPr/>
            <p:nvPr/>
          </p:nvSpPr>
          <p:spPr>
            <a:xfrm>
              <a:off x="4716016" y="3356992"/>
              <a:ext cx="1368152" cy="648072"/>
            </a:xfrm>
            <a:prstGeom prst="wedgeRoundRectCallout">
              <a:avLst>
                <a:gd name="adj1" fmla="val -86740"/>
                <a:gd name="adj2" fmla="val 11549"/>
                <a:gd name="adj3" fmla="val 16667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10 - TextBox"/>
            <p:cNvSpPr txBox="1"/>
            <p:nvPr/>
          </p:nvSpPr>
          <p:spPr>
            <a:xfrm>
              <a:off x="5004048" y="3501008"/>
              <a:ext cx="79208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/>
                <a:t>WO?</a:t>
              </a:r>
              <a:endParaRPr lang="el-GR" b="1" dirty="0"/>
            </a:p>
          </p:txBody>
        </p:sp>
      </p:grpSp>
      <p:grpSp>
        <p:nvGrpSpPr>
          <p:cNvPr id="12" name="11 - Ομάδα"/>
          <p:cNvGrpSpPr/>
          <p:nvPr/>
        </p:nvGrpSpPr>
        <p:grpSpPr>
          <a:xfrm>
            <a:off x="4860032" y="5157192"/>
            <a:ext cx="1368152" cy="648072"/>
            <a:chOff x="4716016" y="3356992"/>
            <a:chExt cx="1368152" cy="648072"/>
          </a:xfrm>
          <a:solidFill>
            <a:schemeClr val="bg1"/>
          </a:solidFill>
        </p:grpSpPr>
        <p:sp>
          <p:nvSpPr>
            <p:cNvPr id="13" name="12 - Επεξήγηση με στρογγυλεμένο παραλληλόγραμμο"/>
            <p:cNvSpPr/>
            <p:nvPr/>
          </p:nvSpPr>
          <p:spPr>
            <a:xfrm>
              <a:off x="4716016" y="3356992"/>
              <a:ext cx="1368152" cy="648072"/>
            </a:xfrm>
            <a:prstGeom prst="wedgeRoundRectCallout">
              <a:avLst>
                <a:gd name="adj1" fmla="val -88596"/>
                <a:gd name="adj2" fmla="val -51160"/>
                <a:gd name="adj3" fmla="val 16667"/>
              </a:avLst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TextBox"/>
            <p:cNvSpPr txBox="1"/>
            <p:nvPr/>
          </p:nvSpPr>
          <p:spPr>
            <a:xfrm>
              <a:off x="5004048" y="3501008"/>
              <a:ext cx="79208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 smtClean="0"/>
                <a:t>WAS?</a:t>
              </a:r>
              <a:endParaRPr lang="el-G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576064"/>
          </a:xfrm>
        </p:spPr>
        <p:txBody>
          <a:bodyPr/>
          <a:lstStyle/>
          <a:p>
            <a:r>
              <a:rPr lang="de-DE" sz="2800" dirty="0" smtClean="0"/>
              <a:t>Was ist ein Gespräch?</a:t>
            </a:r>
            <a:endParaRPr lang="el-GR" sz="2800" dirty="0"/>
          </a:p>
        </p:txBody>
      </p:sp>
      <p:pic>
        <p:nvPicPr>
          <p:cNvPr id="5" name="4 - Θέση περιεχομένου" descr="Capture 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908720"/>
            <a:ext cx="4248471" cy="2304256"/>
          </a:xfrm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6" name="5 - Εικόνα" descr="Capture 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84984"/>
            <a:ext cx="4644008" cy="2016223"/>
          </a:xfrm>
          <a:prstGeom prst="rect">
            <a:avLst/>
          </a:prstGeom>
        </p:spPr>
      </p:pic>
      <p:pic>
        <p:nvPicPr>
          <p:cNvPr id="7" name="6 - Εικόνα" descr="Capture 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260648"/>
            <a:ext cx="4860032" cy="1656183"/>
          </a:xfrm>
          <a:prstGeom prst="rect">
            <a:avLst/>
          </a:prstGeom>
        </p:spPr>
      </p:pic>
      <p:pic>
        <p:nvPicPr>
          <p:cNvPr id="8" name="7 - Εικόνα" descr="Capture 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355977" y="1916832"/>
            <a:ext cx="4788024" cy="1800200"/>
          </a:xfrm>
          <a:prstGeom prst="rect">
            <a:avLst/>
          </a:prstGeom>
        </p:spPr>
      </p:pic>
      <p:pic>
        <p:nvPicPr>
          <p:cNvPr id="9" name="8 - Εικόνα" descr="Capture 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5445224"/>
            <a:ext cx="5292079" cy="1200318"/>
          </a:xfrm>
          <a:prstGeom prst="rect">
            <a:avLst/>
          </a:prstGeom>
        </p:spPr>
      </p:pic>
      <p:pic>
        <p:nvPicPr>
          <p:cNvPr id="10" name="9 - Εικόνα" descr="Capture f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355976" y="3717033"/>
            <a:ext cx="4788024" cy="1800200"/>
          </a:xfrm>
          <a:prstGeom prst="rect">
            <a:avLst/>
          </a:prstGeom>
        </p:spPr>
      </p:pic>
      <p:sp>
        <p:nvSpPr>
          <p:cNvPr id="11" name="10 - TextBox"/>
          <p:cNvSpPr txBox="1"/>
          <p:nvPr/>
        </p:nvSpPr>
        <p:spPr>
          <a:xfrm>
            <a:off x="5148064" y="5288340"/>
            <a:ext cx="2880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smtClean="0"/>
              <a:t>Kommunikation</a:t>
            </a:r>
          </a:p>
          <a:p>
            <a:pPr algn="ctr"/>
            <a:r>
              <a:rPr lang="de-DE" sz="1600" dirty="0" smtClean="0"/>
              <a:t>Absicht</a:t>
            </a:r>
          </a:p>
          <a:p>
            <a:pPr algn="ctr"/>
            <a:r>
              <a:rPr lang="de-DE" sz="1600" dirty="0" smtClean="0"/>
              <a:t>sozialer Rahmen</a:t>
            </a:r>
          </a:p>
          <a:p>
            <a:pPr algn="ctr"/>
            <a:r>
              <a:rPr lang="de-DE" sz="1600" dirty="0" smtClean="0"/>
              <a:t>Alltagsgespräch</a:t>
            </a:r>
          </a:p>
          <a:p>
            <a:pPr algn="ctr"/>
            <a:r>
              <a:rPr lang="de-DE" sz="1600" dirty="0" smtClean="0"/>
              <a:t>Institution</a:t>
            </a:r>
          </a:p>
          <a:p>
            <a:pPr algn="ctr"/>
            <a:r>
              <a:rPr lang="de-DE" sz="1600" dirty="0" smtClean="0"/>
              <a:t>Macht</a:t>
            </a:r>
            <a:endParaRPr 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/>
          <a:lstStyle/>
          <a:p>
            <a:r>
              <a:rPr lang="de-DE" sz="3700" dirty="0" smtClean="0"/>
              <a:t>Eigenschaften d. gesprochenen Sprache</a:t>
            </a:r>
            <a:endParaRPr lang="el-GR" sz="37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>
            <a:normAutofit/>
          </a:bodyPr>
          <a:lstStyle/>
          <a:p>
            <a:r>
              <a:rPr lang="de-DE" dirty="0" smtClean="0"/>
              <a:t>Organisation</a:t>
            </a:r>
          </a:p>
          <a:p>
            <a:pPr marL="622300"/>
            <a:r>
              <a:rPr lang="de-DE" sz="2000" dirty="0" smtClean="0"/>
              <a:t>Geschriebene Sprache:</a:t>
            </a:r>
          </a:p>
          <a:p>
            <a:pPr marL="622300">
              <a:buNone/>
            </a:pPr>
            <a:r>
              <a:rPr lang="de-DE" sz="2000" dirty="0" smtClean="0"/>
              <a:t>Buchstaben, Wörter, Sätze, Texte</a:t>
            </a:r>
          </a:p>
          <a:p>
            <a:pPr marL="622300"/>
            <a:r>
              <a:rPr lang="de-DE" sz="2000" dirty="0" smtClean="0"/>
              <a:t>Gesprochene Sprache:</a:t>
            </a:r>
          </a:p>
          <a:p>
            <a:pPr marL="622300" indent="-177800">
              <a:buNone/>
            </a:pPr>
            <a:r>
              <a:rPr lang="de-DE" sz="2000" dirty="0" smtClean="0"/>
              <a:t>Laute, gesprochene Wörter, Äußerungen, Gespräche</a:t>
            </a:r>
          </a:p>
          <a:p>
            <a:pPr marL="355600" indent="-266700"/>
            <a:r>
              <a:rPr lang="de-DE" dirty="0" smtClean="0"/>
              <a:t>Grammatik</a:t>
            </a:r>
          </a:p>
          <a:p>
            <a:pPr marL="355600" indent="0">
              <a:buNone/>
            </a:pPr>
            <a:r>
              <a:rPr lang="de-DE" sz="2000" dirty="0" smtClean="0"/>
              <a:t>Der Sprachgebrauch ist Maßstab für eine angemessene Grammatik (pragmatische Bedingungen gesprochener Sprache)</a:t>
            </a:r>
          </a:p>
          <a:p>
            <a:pPr marL="355600" indent="-266700"/>
            <a:r>
              <a:rPr lang="de-DE" dirty="0" smtClean="0"/>
              <a:t>Ko-Konstruktion</a:t>
            </a:r>
          </a:p>
          <a:p>
            <a:pPr marL="355600" indent="0">
              <a:buNone/>
            </a:pPr>
            <a:r>
              <a:rPr lang="de-DE" sz="2000" dirty="0" smtClean="0"/>
              <a:t>Gespräche werden von den Gesprächspartnern </a:t>
            </a:r>
            <a:r>
              <a:rPr lang="de-DE" sz="2000" dirty="0" err="1" smtClean="0"/>
              <a:t>ko</a:t>
            </a:r>
            <a:r>
              <a:rPr lang="de-DE" sz="2000" dirty="0" smtClean="0"/>
              <a:t>-konstruiert, während geschriebene Texte über einen Autor verfügen</a:t>
            </a:r>
            <a:endParaRPr lang="el-GR" sz="2000" dirty="0" smtClean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467544" y="1196752"/>
            <a:ext cx="76328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 smtClean="0"/>
              <a:t>„</a:t>
            </a:r>
            <a:r>
              <a:rPr lang="de-DE" dirty="0" smtClean="0"/>
              <a:t>Eines der linguistischen Grundprobleme ist nun, inwieweit sich </a:t>
            </a:r>
            <a:r>
              <a:rPr lang="de-DE" b="1" dirty="0" smtClean="0"/>
              <a:t>Gliederungen</a:t>
            </a:r>
            <a:r>
              <a:rPr lang="de-DE" dirty="0" smtClean="0"/>
              <a:t> der gesprochenen Sprache mit denen der geschriebenen in kategorialer Hinsicht decken</a:t>
            </a:r>
            <a:r>
              <a:rPr lang="el-GR" dirty="0" smtClean="0"/>
              <a:t>“</a:t>
            </a:r>
            <a:r>
              <a:rPr lang="de-DE" dirty="0" smtClean="0"/>
              <a:t>.</a:t>
            </a:r>
          </a:p>
          <a:p>
            <a:pPr algn="r"/>
            <a:r>
              <a:rPr lang="de-DE" sz="1100" dirty="0" smtClean="0"/>
              <a:t>Rehbein 1995: 3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r>
              <a:rPr lang="de-DE" sz="4000" dirty="0" smtClean="0"/>
              <a:t>Konversationsforschung - Historischer Überblick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25144"/>
          </a:xfrm>
        </p:spPr>
        <p:txBody>
          <a:bodyPr>
            <a:normAutofit/>
          </a:bodyPr>
          <a:lstStyle/>
          <a:p>
            <a:r>
              <a:rPr lang="de-DE" dirty="0" smtClean="0"/>
              <a:t>Beginn der 70er Jahre</a:t>
            </a:r>
          </a:p>
          <a:p>
            <a:r>
              <a:rPr lang="de-DE" dirty="0" smtClean="0"/>
              <a:t>Gegenstand: Analyse authentischer Gespräche (mündliche Kommunikation)</a:t>
            </a:r>
          </a:p>
          <a:p>
            <a:r>
              <a:rPr lang="de-DE" dirty="0" smtClean="0"/>
              <a:t>Wurzeln in anderen Disziplinen (außer Linguistik): </a:t>
            </a:r>
          </a:p>
          <a:p>
            <a:pPr marL="622300">
              <a:spcBef>
                <a:spcPts val="0"/>
              </a:spcBef>
            </a:pPr>
            <a:r>
              <a:rPr lang="de-DE" dirty="0" smtClean="0"/>
              <a:t>Soziologie</a:t>
            </a:r>
          </a:p>
          <a:p>
            <a:pPr marL="622300">
              <a:spcBef>
                <a:spcPts val="0"/>
              </a:spcBef>
            </a:pPr>
            <a:r>
              <a:rPr lang="de-DE" dirty="0" smtClean="0"/>
              <a:t>Ethnologie</a:t>
            </a:r>
          </a:p>
          <a:p>
            <a:pPr marL="622300">
              <a:spcBef>
                <a:spcPts val="0"/>
              </a:spcBef>
            </a:pPr>
            <a:r>
              <a:rPr lang="de-DE" dirty="0" smtClean="0"/>
              <a:t>Psychologie</a:t>
            </a:r>
          </a:p>
          <a:p>
            <a:pPr marL="622300">
              <a:spcBef>
                <a:spcPts val="0"/>
              </a:spcBef>
            </a:pPr>
            <a:r>
              <a:rPr lang="de-DE" dirty="0" smtClean="0"/>
              <a:t>Philosophie</a:t>
            </a:r>
          </a:p>
          <a:p>
            <a:r>
              <a:rPr lang="de-DE" dirty="0" smtClean="0"/>
              <a:t>Aufzeichnungsmittel, wie Tonband, Video, usw.  </a:t>
            </a:r>
          </a:p>
          <a:p>
            <a:r>
              <a:rPr lang="de-DE" dirty="0" smtClean="0"/>
              <a:t>Anwendung in unterschiedlichen Kommunikationsfeldern:</a:t>
            </a:r>
          </a:p>
          <a:p>
            <a:pPr marL="622300"/>
            <a:r>
              <a:rPr lang="de-DE" dirty="0" smtClean="0"/>
              <a:t>Alltagsgespräche</a:t>
            </a:r>
          </a:p>
          <a:p>
            <a:pPr marL="622300"/>
            <a:r>
              <a:rPr lang="de-DE" dirty="0" smtClean="0"/>
              <a:t>institutionelle Gespräche</a:t>
            </a:r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DE817-A88B-4E42-9869-F290F5710BD4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1.Tutoriumseinheit - Die Lerner</Template>
  <TotalTime>10240</TotalTime>
  <Words>381</Words>
  <Application>Microsoft Office PowerPoint</Application>
  <PresentationFormat>Προβολή στην οθόνη (4:3)</PresentationFormat>
  <Paragraphs>75</Paragraphs>
  <Slides>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Adjacency</vt:lpstr>
      <vt:lpstr> DGA37 Konversationsanalyse          WS 2019 /20 - Hauptstudium  </vt:lpstr>
      <vt:lpstr>Wichtiges</vt:lpstr>
      <vt:lpstr>Begriffsklärung</vt:lpstr>
      <vt:lpstr>Gespräch - Eine vage Definition</vt:lpstr>
      <vt:lpstr>Was ist ein Gespräch?</vt:lpstr>
      <vt:lpstr>Eigenschaften d. gesprochenen Sprache</vt:lpstr>
      <vt:lpstr>Konversationsforschung - Historischer Überblick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DGB41 Spracherwerbstheorien          WS 2019 /20 - Hauptstudium  </dc:title>
  <dc:creator>Evelyn Vovou</dc:creator>
  <cp:lastModifiedBy>Evelyn Vovou</cp:lastModifiedBy>
  <cp:revision>6</cp:revision>
  <dcterms:created xsi:type="dcterms:W3CDTF">2019-10-27T13:53:58Z</dcterms:created>
  <dcterms:modified xsi:type="dcterms:W3CDTF">2019-11-12T20:05:46Z</dcterms:modified>
</cp:coreProperties>
</file>