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71" r:id="rId9"/>
    <p:sldId id="267" r:id="rId10"/>
    <p:sldId id="280" r:id="rId11"/>
    <p:sldId id="260" r:id="rId12"/>
    <p:sldId id="269" r:id="rId13"/>
    <p:sldId id="268" r:id="rId14"/>
    <p:sldId id="262" r:id="rId15"/>
    <p:sldId id="273" r:id="rId16"/>
    <p:sldId id="272" r:id="rId17"/>
    <p:sldId id="274" r:id="rId18"/>
    <p:sldId id="278" r:id="rId19"/>
    <p:sldId id="279" r:id="rId20"/>
    <p:sldId id="276" r:id="rId21"/>
    <p:sldId id="277" r:id="rId22"/>
    <p:sldId id="275" r:id="rId2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409C3-ECEA-40A8-BDBD-70520737BB04}"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206691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409C3-ECEA-40A8-BDBD-70520737BB04}"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44811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409C3-ECEA-40A8-BDBD-70520737BB04}"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405520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409C3-ECEA-40A8-BDBD-70520737BB04}"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121083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409C3-ECEA-40A8-BDBD-70520737BB04}"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98534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409C3-ECEA-40A8-BDBD-70520737BB04}"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330581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409C3-ECEA-40A8-BDBD-70520737BB04}" type="datetimeFigureOut">
              <a:rPr lang="en-US" smtClean="0"/>
              <a:t>11-Mar-18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31779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409C3-ECEA-40A8-BDBD-70520737BB04}" type="datetimeFigureOut">
              <a:rPr lang="en-US" smtClean="0"/>
              <a:t>11-Mar-18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123273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409C3-ECEA-40A8-BDBD-70520737BB04}" type="datetimeFigureOut">
              <a:rPr lang="en-US" smtClean="0"/>
              <a:t>11-Mar-18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29523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409C3-ECEA-40A8-BDBD-70520737BB04}"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256097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409C3-ECEA-40A8-BDBD-70520737BB04}"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DA9A-708C-4BEC-A767-765CECEBCBFC}" type="slidenum">
              <a:rPr lang="en-US" smtClean="0"/>
              <a:t>‹#›</a:t>
            </a:fld>
            <a:endParaRPr lang="en-US"/>
          </a:p>
        </p:txBody>
      </p:sp>
    </p:spTree>
    <p:extLst>
      <p:ext uri="{BB962C8B-B14F-4D97-AF65-F5344CB8AC3E}">
        <p14:creationId xmlns:p14="http://schemas.microsoft.com/office/powerpoint/2010/main" val="325931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75000"/>
            </a:schemeClr>
          </a:fgClr>
          <a:bgClr>
            <a:schemeClr val="bg2">
              <a:lumMod val="9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409C3-ECEA-40A8-BDBD-70520737BB04}" type="datetimeFigureOut">
              <a:rPr lang="en-US" smtClean="0"/>
              <a:t>11-Mar-18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DA9A-708C-4BEC-A767-765CECEBCBFC}" type="slidenum">
              <a:rPr lang="en-US" smtClean="0"/>
              <a:t>‹#›</a:t>
            </a:fld>
            <a:endParaRPr lang="en-US"/>
          </a:p>
        </p:txBody>
      </p:sp>
    </p:spTree>
    <p:extLst>
      <p:ext uri="{BB962C8B-B14F-4D97-AF65-F5344CB8AC3E}">
        <p14:creationId xmlns:p14="http://schemas.microsoft.com/office/powerpoint/2010/main" val="224368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ted.com/talks/sandrine_thuret_you_can_grow_new_brain_cells_here_s_how/transcript?language=el#t-297747"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igipaideias.wordpress.com/2018/03/0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ovima.gr/opinions/artic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153400" cy="1828800"/>
          </a:xfrm>
        </p:spPr>
        <p:txBody>
          <a:bodyPr>
            <a:normAutofit fontScale="90000"/>
          </a:bodyPr>
          <a:lstStyle/>
          <a:p>
            <a:r>
              <a:rPr lang="el-GR" dirty="0" smtClean="0"/>
              <a:t>Γλωσσομάθεια.</a:t>
            </a:r>
            <a:r>
              <a:rPr lang="en-US" dirty="0" smtClean="0"/>
              <a:t> </a:t>
            </a:r>
            <a:r>
              <a:rPr lang="el-GR" dirty="0" smtClean="0"/>
              <a:t>Χαρά ή ανάγκη; </a:t>
            </a:r>
            <a:r>
              <a:rPr lang="en-US" dirty="0" smtClean="0"/>
              <a:t/>
            </a:r>
            <a:br>
              <a:rPr lang="en-US" dirty="0" smtClean="0"/>
            </a:br>
            <a:r>
              <a:rPr lang="el-GR" dirty="0" smtClean="0"/>
              <a:t>Από την ικανότητα στη δεξιότητα</a:t>
            </a:r>
            <a:r>
              <a:rPr lang="en-US" dirty="0" smtClean="0"/>
              <a:t/>
            </a:r>
            <a:br>
              <a:rPr lang="en-US" dirty="0" smtClean="0"/>
            </a:br>
            <a:endParaRPr lang="en-US" dirty="0"/>
          </a:p>
        </p:txBody>
      </p:sp>
      <p:sp>
        <p:nvSpPr>
          <p:cNvPr id="3" name="Subtitle 2"/>
          <p:cNvSpPr>
            <a:spLocks noGrp="1"/>
          </p:cNvSpPr>
          <p:nvPr>
            <p:ph type="subTitle" idx="1"/>
          </p:nvPr>
        </p:nvSpPr>
        <p:spPr>
          <a:xfrm>
            <a:off x="3103927" y="4953000"/>
            <a:ext cx="5125673" cy="1752600"/>
          </a:xfrm>
        </p:spPr>
        <p:txBody>
          <a:bodyPr>
            <a:normAutofit/>
          </a:bodyPr>
          <a:lstStyle/>
          <a:p>
            <a:endParaRPr lang="en-US" sz="2400" b="1" dirty="0"/>
          </a:p>
          <a:p>
            <a:pPr algn="l"/>
            <a:r>
              <a:rPr lang="el-GR" sz="2400" b="1" dirty="0" smtClean="0"/>
              <a:t>Δάφνη Βηδενμάιερ</a:t>
            </a:r>
            <a:r>
              <a:rPr lang="en-US" sz="2400" b="1" dirty="0" smtClean="0"/>
              <a:t/>
            </a:r>
            <a:br>
              <a:rPr lang="en-US" sz="2400" b="1" dirty="0" smtClean="0"/>
            </a:br>
            <a:r>
              <a:rPr lang="el-GR" sz="2400" dirty="0" smtClean="0"/>
              <a:t>Αναπληρώτρια Καθηγήτρια, Τμήμα Γερμανικής Γλώσσας και Φιλολογίας</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619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94" y="5334000"/>
            <a:ext cx="295873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362" y="4032432"/>
            <a:ext cx="129222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63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967335"/>
            <a:ext cx="7239000" cy="1200329"/>
          </a:xfrm>
          <a:prstGeom prst="rect">
            <a:avLst/>
          </a:prstGeom>
        </p:spPr>
        <p:txBody>
          <a:bodyPr wrap="square">
            <a:spAutoFit/>
          </a:bodyPr>
          <a:lstStyle/>
          <a:p>
            <a:r>
              <a:rPr lang="en-US" dirty="0" smtClean="0">
                <a:hlinkClick r:id="rId2"/>
              </a:rPr>
              <a:t>https://www.ted.com/talks/sandrine_thuret_you_can_grow_new_brain_cells_here_s_how/transcript?language=el#t-297747</a:t>
            </a:r>
            <a:endParaRPr lang="el-GR" dirty="0" smtClean="0"/>
          </a:p>
          <a:p>
            <a:endParaRPr lang="el-GR" dirty="0"/>
          </a:p>
          <a:p>
            <a:r>
              <a:rPr lang="el-GR" dirty="0" smtClean="0"/>
              <a:t>5.07-10.07</a:t>
            </a:r>
            <a:endParaRPr lang="en-US" dirty="0"/>
          </a:p>
        </p:txBody>
      </p:sp>
    </p:spTree>
    <p:extLst>
      <p:ext uri="{BB962C8B-B14F-4D97-AF65-F5344CB8AC3E}">
        <p14:creationId xmlns:p14="http://schemas.microsoft.com/office/powerpoint/2010/main" val="1095461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2800" b="1" dirty="0" smtClean="0"/>
              <a:t>Μάθηση και εγκέφαλος</a:t>
            </a:r>
            <a:endParaRPr lang="en-US" sz="2800" b="1" dirty="0"/>
          </a:p>
        </p:txBody>
      </p:sp>
      <p:sp>
        <p:nvSpPr>
          <p:cNvPr id="3" name="Content Placeholder 2"/>
          <p:cNvSpPr>
            <a:spLocks noGrp="1"/>
          </p:cNvSpPr>
          <p:nvPr>
            <p:ph idx="1"/>
          </p:nvPr>
        </p:nvSpPr>
        <p:spPr>
          <a:xfrm>
            <a:off x="228600" y="914400"/>
            <a:ext cx="8458200" cy="5715000"/>
          </a:xfrm>
        </p:spPr>
        <p:txBody>
          <a:bodyPr>
            <a:normAutofit fontScale="77500" lnSpcReduction="20000"/>
          </a:bodyPr>
          <a:lstStyle/>
          <a:p>
            <a:pPr algn="just"/>
            <a:r>
              <a:rPr lang="el-GR" dirty="0" smtClean="0"/>
              <a:t>Η νευροπλαστικότητα αποτελεί μία διεργασία που διατηρείται σ’ όλη τη διάρκεια της ζωής του ανθρώπου, ακόμη και σε προχωρημένη ηλικία. Η συνεισφορά των νευροεπιστημών στην εξελικτική πορεία του ανθρώπου ενισχύει τη δημιουργία ενός νέου μοντέλου εκπαίδευσης και συγχρόνως επιβεβαιώνει πολλές υπάρχουσες μεθόδους που ήδη χρησιμοποιούνται. (</a:t>
            </a:r>
            <a:r>
              <a:rPr lang="el-GR" dirty="0" err="1" smtClean="0"/>
              <a:t>Γουρνάς</a:t>
            </a:r>
            <a:r>
              <a:rPr lang="el-GR" dirty="0" smtClean="0"/>
              <a:t>, 2011)</a:t>
            </a:r>
          </a:p>
          <a:p>
            <a:pPr marL="0" indent="0" algn="just">
              <a:buNone/>
            </a:pPr>
            <a:endParaRPr lang="en-US" dirty="0" smtClean="0"/>
          </a:p>
          <a:p>
            <a:pPr algn="just"/>
            <a:r>
              <a:rPr lang="el-GR" dirty="0" smtClean="0"/>
              <a:t>Σήμερα </a:t>
            </a:r>
            <a:r>
              <a:rPr lang="el-GR" dirty="0"/>
              <a:t>γνωρίζουμε ότι ανθρώπινος νους αναπτύσσεται απ’ την αλληλεπίδραση των </a:t>
            </a:r>
            <a:r>
              <a:rPr lang="el-GR" dirty="0" err="1"/>
              <a:t>νευροφυσιολογικών</a:t>
            </a:r>
            <a:r>
              <a:rPr lang="el-GR" dirty="0"/>
              <a:t> διεργασιών και των διαπροσωπικών σχέσεων.  Σύμφωνα με τη θεωρία της Διαπροσωπικής Νευροβιολογίας</a:t>
            </a:r>
            <a:r>
              <a:rPr lang="el-GR" baseline="30000" dirty="0"/>
              <a:t> </a:t>
            </a:r>
            <a:r>
              <a:rPr lang="el-GR" dirty="0"/>
              <a:t>(</a:t>
            </a:r>
            <a:r>
              <a:rPr lang="en-US" dirty="0"/>
              <a:t>Siegel</a:t>
            </a:r>
            <a:r>
              <a:rPr lang="el-GR" dirty="0"/>
              <a:t>, 2007) η σχέση,  η συνομιλία με τον άλλον αλλάζει τις νευρωνικές οδούς και ενισχύει τις συνάψεις ιδιαίτερα όταν αυτή η συνομιλία, ο διάλογος, είναι σημαντικός και συμβαίνει μέσα σ’ ένα πλαίσιο συναισθηματικής εγρήγορσης, συντονισμού, ασφάλειας και ισχυρών συναισθηματικών δεσμών.</a:t>
            </a:r>
            <a:endParaRPr lang="en-US" dirty="0"/>
          </a:p>
          <a:p>
            <a:endParaRPr lang="el-GR" dirty="0" smtClean="0"/>
          </a:p>
          <a:p>
            <a:endParaRPr lang="el-GR" dirty="0" smtClean="0"/>
          </a:p>
        </p:txBody>
      </p:sp>
    </p:spTree>
    <p:extLst>
      <p:ext uri="{BB962C8B-B14F-4D97-AF65-F5344CB8AC3E}">
        <p14:creationId xmlns:p14="http://schemas.microsoft.com/office/powerpoint/2010/main" val="391209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416169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42692" y="228600"/>
            <a:ext cx="4572000" cy="3970318"/>
          </a:xfrm>
          <a:prstGeom prst="rect">
            <a:avLst/>
          </a:prstGeom>
        </p:spPr>
        <p:txBody>
          <a:bodyPr>
            <a:spAutoFit/>
          </a:bodyPr>
          <a:lstStyle/>
          <a:p>
            <a:r>
              <a:rPr lang="el-GR" b="1" dirty="0" smtClean="0"/>
              <a:t>Πλαστικότητα του εγκεφάλου</a:t>
            </a:r>
          </a:p>
          <a:p>
            <a:r>
              <a:rPr lang="el-GR" dirty="0" smtClean="0"/>
              <a:t>Η ιδιότητα που διαθέτει ο εγκέφαλος, τα νευρικά κύτταρα και τα νευρωνικά δίκτυα που τον αποτελούν, να μεταβάλουν τη δομή τους, τις διασυνδέσεις τους, τον τρόπο λειτουργίας τους, με την επίδραση ενδογενών (γενετική ρύθμιση ή βλάβες) και εξωγενών παραγόντων (ερεθίσματα από το περιβάλλον).</a:t>
            </a:r>
          </a:p>
          <a:p>
            <a:endParaRPr lang="el-GR" dirty="0" smtClean="0"/>
          </a:p>
          <a:p>
            <a:r>
              <a:rPr lang="el-GR" dirty="0" smtClean="0"/>
              <a:t>Οι μηχανισμοί της Πλαστικότητας υπεισέρχονται σε: </a:t>
            </a:r>
          </a:p>
          <a:p>
            <a:r>
              <a:rPr lang="el-GR" dirty="0" smtClean="0"/>
              <a:t>Ι. Μορφογένεση και ανάπτυξη του εγκεφάλου ΙΙ. Μάθηση και Μνήμη </a:t>
            </a:r>
          </a:p>
          <a:p>
            <a:r>
              <a:rPr lang="el-GR" dirty="0" smtClean="0"/>
              <a:t>ΙΙΙ. Επανόρθωση βλαβών του εγκεφάλου</a:t>
            </a:r>
            <a:endParaRPr lang="en-US" dirty="0"/>
          </a:p>
        </p:txBody>
      </p:sp>
    </p:spTree>
    <p:extLst>
      <p:ext uri="{BB962C8B-B14F-4D97-AF65-F5344CB8AC3E}">
        <p14:creationId xmlns:p14="http://schemas.microsoft.com/office/powerpoint/2010/main" val="3450637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2800" dirty="0" smtClean="0"/>
              <a:t>Μάθηση και εγκέφαλος</a:t>
            </a:r>
            <a:endParaRPr lang="en-US" sz="2800" dirty="0"/>
          </a:p>
        </p:txBody>
      </p:sp>
      <p:sp>
        <p:nvSpPr>
          <p:cNvPr id="3" name="Content Placeholder 2"/>
          <p:cNvSpPr>
            <a:spLocks noGrp="1"/>
          </p:cNvSpPr>
          <p:nvPr>
            <p:ph idx="1"/>
          </p:nvPr>
        </p:nvSpPr>
        <p:spPr>
          <a:xfrm>
            <a:off x="228600" y="914400"/>
            <a:ext cx="8458200" cy="5562600"/>
          </a:xfrm>
        </p:spPr>
        <p:txBody>
          <a:bodyPr>
            <a:normAutofit fontScale="70000" lnSpcReduction="20000"/>
          </a:bodyPr>
          <a:lstStyle/>
          <a:p>
            <a:pPr marL="0" indent="0">
              <a:buNone/>
            </a:pPr>
            <a:r>
              <a:rPr lang="el-GR" b="1" dirty="0"/>
              <a:t>Παράγοντες αναγκαίοι για την προαγωγή της πλαστικότητας </a:t>
            </a:r>
            <a:r>
              <a:rPr lang="el-GR" dirty="0"/>
              <a:t>του εγκεφάλου (</a:t>
            </a:r>
            <a:r>
              <a:rPr lang="en-US" dirty="0"/>
              <a:t>Flores</a:t>
            </a:r>
            <a:r>
              <a:rPr lang="el-GR" dirty="0"/>
              <a:t>, 2010) είναι</a:t>
            </a:r>
            <a:r>
              <a:rPr lang="el-GR" dirty="0" smtClean="0"/>
              <a:t>:</a:t>
            </a:r>
          </a:p>
          <a:p>
            <a:pPr marL="0" indent="0">
              <a:buNone/>
            </a:pPr>
            <a:endParaRPr lang="en-US" dirty="0"/>
          </a:p>
          <a:p>
            <a:pPr marL="0" lvl="0" indent="0">
              <a:buNone/>
            </a:pPr>
            <a:r>
              <a:rPr lang="el-GR" dirty="0" smtClean="0"/>
              <a:t>1. οι </a:t>
            </a:r>
            <a:r>
              <a:rPr lang="el-GR" dirty="0"/>
              <a:t>δυνατοί συναισθηματικοί δεσμοί, </a:t>
            </a:r>
            <a:endParaRPr lang="el-GR" dirty="0" smtClean="0"/>
          </a:p>
          <a:p>
            <a:pPr marL="0" lvl="0" indent="0">
              <a:buNone/>
            </a:pPr>
            <a:r>
              <a:rPr lang="el-GR" dirty="0" smtClean="0"/>
              <a:t>2. το </a:t>
            </a:r>
            <a:r>
              <a:rPr lang="el-GR" dirty="0"/>
              <a:t>πλούσιο σε ερεθίσματα περιβάλλον, η συναισθηματική εγρήγορση και τα κατάλληλα ερεθίσματα που διεγείρουν την προσοχή και την περιέργεια,  </a:t>
            </a:r>
            <a:endParaRPr lang="en-US" dirty="0"/>
          </a:p>
          <a:p>
            <a:pPr marL="0" indent="0">
              <a:buNone/>
            </a:pPr>
            <a:r>
              <a:rPr lang="el-GR" dirty="0"/>
              <a:t>3. </a:t>
            </a:r>
            <a:r>
              <a:rPr lang="el-GR" dirty="0" smtClean="0"/>
              <a:t>η </a:t>
            </a:r>
            <a:r>
              <a:rPr lang="el-GR" dirty="0"/>
              <a:t>εμπειρία, η βιωματική μάθηση και όχι η ερμηνεία ή ο αφηρημένος </a:t>
            </a:r>
            <a:r>
              <a:rPr lang="el-GR" dirty="0" smtClean="0"/>
              <a:t>λόγος</a:t>
            </a:r>
            <a:endParaRPr lang="en-US" dirty="0"/>
          </a:p>
          <a:p>
            <a:pPr marL="0" indent="0">
              <a:buNone/>
            </a:pPr>
            <a:r>
              <a:rPr lang="el-GR" dirty="0" smtClean="0"/>
              <a:t>4. το </a:t>
            </a:r>
            <a:r>
              <a:rPr lang="el-GR" dirty="0"/>
              <a:t>κλίμα ασφάλειας που χαρακτηρίζεται από συνεργασία, φροντίδα, ενίσχυση του θετικού και αίσθημα δικαιοσύνης, που αναδεικνύουν τον βαθιά κοινωνικό χαρακτήρα του ανθρώπινου εγκεφάλου</a:t>
            </a:r>
            <a:r>
              <a:rPr lang="el-GR" dirty="0" smtClean="0"/>
              <a:t>.</a:t>
            </a:r>
          </a:p>
          <a:p>
            <a:pPr marL="0" indent="0">
              <a:buNone/>
            </a:pPr>
            <a:endParaRPr lang="el-GR" dirty="0" smtClean="0"/>
          </a:p>
          <a:p>
            <a:pPr marL="0" indent="0">
              <a:buNone/>
            </a:pPr>
            <a:r>
              <a:rPr lang="el-GR" dirty="0"/>
              <a:t>Οι νευροεπιστήμες διδάσκουν ότι υπάρχουν ορισμένες εμπειρίες και κατάλληλα περιβάλλοντα που αυξάνουν την πλαστικότητα του εγκεφάλου και άλλες εμπειρίες και περιβάλλοντα που αναστέλλουν και παρεμβαίνουν στη νευροπλαστικότητα δηλαδή τη μάθηση και τη μνήμη.</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8987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219200"/>
          </a:xfrm>
        </p:spPr>
        <p:txBody>
          <a:bodyPr>
            <a:noAutofit/>
          </a:bodyPr>
          <a:lstStyle/>
          <a:p>
            <a:r>
              <a:rPr lang="el-GR" sz="2800" b="1" dirty="0" smtClean="0"/>
              <a:t>Από την ικανότητα στη δεξιότητα</a:t>
            </a:r>
            <a:br>
              <a:rPr lang="el-GR" sz="2800" b="1" dirty="0" smtClean="0"/>
            </a:br>
            <a:r>
              <a:rPr lang="el-GR" sz="2800" b="1" dirty="0" smtClean="0"/>
              <a:t>«Πρέπει να είσαι κάτι, προτού γίνεις κάτι», </a:t>
            </a:r>
            <a:r>
              <a:rPr lang="de-DE" sz="2800" b="1" dirty="0" smtClean="0"/>
              <a:t>Goethe</a:t>
            </a:r>
            <a:r>
              <a:rPr lang="de-DE" sz="2800" dirty="0" smtClean="0"/>
              <a:t/>
            </a:r>
            <a:br>
              <a:rPr lang="de-DE"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l-GR" dirty="0" smtClean="0"/>
              <a:t>Συνδυάζοντας το δυναμικό των επιμέρους ικανοτήτων του ατόμου με συγκεκριμένες μεθόδους διδασκαλίας, μπορούμε να επιδιώξουμε την ανάπτυξη ουσιαστικών, νοητικών δεξιοτήτων, γεγονός που μπορεί να επηρεάσει την πορεία ανάπτυξης του εγκεφάλου και να αναδιοργανώσει τα νευρικά κυκλώματα τροποποιώντας τη συμπεριφορά του ατόμου. </a:t>
            </a:r>
            <a:endParaRPr lang="en-US" dirty="0"/>
          </a:p>
        </p:txBody>
      </p:sp>
      <p:sp>
        <p:nvSpPr>
          <p:cNvPr id="4" name="Rectangle 3"/>
          <p:cNvSpPr/>
          <p:nvPr/>
        </p:nvSpPr>
        <p:spPr>
          <a:xfrm>
            <a:off x="2569689" y="3244334"/>
            <a:ext cx="242374" cy="369332"/>
          </a:xfrm>
          <a:prstGeom prst="rect">
            <a:avLst/>
          </a:prstGeom>
        </p:spPr>
        <p:txBody>
          <a:bodyPr wrap="none">
            <a:spAutoFit/>
          </a:bodyPr>
          <a:lstStyle/>
          <a:p>
            <a:r>
              <a:rPr lang="el-GR" dirty="0" smtClean="0"/>
              <a:t>.</a:t>
            </a:r>
            <a:endParaRPr lang="el-GR" dirty="0"/>
          </a:p>
        </p:txBody>
      </p:sp>
    </p:spTree>
    <p:extLst>
      <p:ext uri="{BB962C8B-B14F-4D97-AF65-F5344CB8AC3E}">
        <p14:creationId xmlns:p14="http://schemas.microsoft.com/office/powerpoint/2010/main" val="132428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Ικανότητα λόγου → γλωσσικές δεξιότητες</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Γλώσσα: αυτοματοποιημένη δεξιότητα, που μαθαίνεται πολύ νωρίς</a:t>
            </a:r>
          </a:p>
          <a:p>
            <a:r>
              <a:rPr lang="el-GR" dirty="0" smtClean="0"/>
              <a:t>Περιοχές εγκεφάλου προγραμματισμένες και εξειδικευμένες να επεξεργαστούν ικανότητες λόγου</a:t>
            </a:r>
          </a:p>
          <a:p>
            <a:r>
              <a:rPr lang="el-GR" dirty="0" smtClean="0"/>
              <a:t>Πλήρης ενεργοποίηση 18-20 μηνών</a:t>
            </a:r>
          </a:p>
          <a:p>
            <a:r>
              <a:rPr lang="el-GR" dirty="0" smtClean="0"/>
              <a:t>Εκμάθηση γλωσσών σε νεαρή ηλικία</a:t>
            </a:r>
          </a:p>
          <a:p>
            <a:r>
              <a:rPr lang="el-GR" dirty="0" smtClean="0"/>
              <a:t>Ταυτόχρονη συνειδητοποίηση ιδιαιτερότητας γλώσσας, των ιδιοτήτων της, του τρόπου σκέψεις που γεννά η γλώσσα</a:t>
            </a:r>
          </a:p>
          <a:p>
            <a:pPr marL="0" indent="0" algn="r">
              <a:buNone/>
            </a:pPr>
            <a:r>
              <a:rPr lang="el-GR" dirty="0" smtClean="0"/>
              <a:t>Μουτζούρη- </a:t>
            </a:r>
            <a:r>
              <a:rPr lang="el-GR" dirty="0" err="1" smtClean="0"/>
              <a:t>Μανούσου</a:t>
            </a:r>
            <a:r>
              <a:rPr lang="el-GR" dirty="0" smtClean="0"/>
              <a:t>/ </a:t>
            </a:r>
            <a:r>
              <a:rPr lang="el-GR" dirty="0" err="1" smtClean="0"/>
              <a:t>Πρόσκολλη</a:t>
            </a:r>
            <a:endParaRPr lang="en-US" dirty="0"/>
          </a:p>
        </p:txBody>
      </p:sp>
    </p:spTree>
    <p:extLst>
      <p:ext uri="{BB962C8B-B14F-4D97-AF65-F5344CB8AC3E}">
        <p14:creationId xmlns:p14="http://schemas.microsoft.com/office/powerpoint/2010/main" val="1873640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3200" dirty="0" smtClean="0"/>
              <a:t>Γενικές Γλωσσικές Ικανότητες</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2777414"/>
              </p:ext>
            </p:extLst>
          </p:nvPr>
        </p:nvGraphicFramePr>
        <p:xfrm>
          <a:off x="380997" y="914401"/>
          <a:ext cx="8458202" cy="5186593"/>
        </p:xfrm>
        <a:graphic>
          <a:graphicData uri="http://schemas.openxmlformats.org/drawingml/2006/table">
            <a:tbl>
              <a:tblPr firstRow="1" firstCol="1" bandRow="1"/>
              <a:tblGrid>
                <a:gridCol w="4229101"/>
                <a:gridCol w="4229101"/>
              </a:tblGrid>
              <a:tr h="490925">
                <a:tc>
                  <a:txBody>
                    <a:bodyPr/>
                    <a:lstStyle/>
                    <a:p>
                      <a:pPr marL="0" marR="0" algn="just">
                        <a:spcBef>
                          <a:spcPts val="1200"/>
                        </a:spcBef>
                        <a:spcAft>
                          <a:spcPts val="300"/>
                        </a:spcAft>
                      </a:pPr>
                      <a:r>
                        <a:rPr lang="el-GR" sz="1200" b="1" i="0">
                          <a:effectLst/>
                          <a:latin typeface="Times New Roman"/>
                          <a:ea typeface="Times New Roman"/>
                        </a:rPr>
                        <a:t>Γενικές ικανότητες</a:t>
                      </a:r>
                      <a:endParaRPr lang="en-US" sz="1000" b="1" i="1">
                        <a:effectLst/>
                        <a:latin typeface="Calibri"/>
                        <a:ea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 </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1200"/>
                        </a:spcBef>
                        <a:spcAft>
                          <a:spcPts val="300"/>
                        </a:spcAft>
                      </a:pPr>
                      <a:r>
                        <a:rPr lang="el-GR" sz="1200" b="1" i="0">
                          <a:effectLst/>
                          <a:latin typeface="Times New Roman"/>
                          <a:ea typeface="Times New Roman"/>
                        </a:rPr>
                        <a:t>Επικοινωνιακές γλωσσικές ικανότητες</a:t>
                      </a:r>
                      <a:endParaRPr lang="en-US" sz="1000" b="1" i="1">
                        <a:effectLst/>
                        <a:latin typeface="Calibri"/>
                        <a:ea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158">
                <a:tc>
                  <a:txBody>
                    <a:bodyPr/>
                    <a:lstStyle/>
                    <a:p>
                      <a:pPr marL="0" marR="0">
                        <a:lnSpc>
                          <a:spcPct val="115000"/>
                        </a:lnSpc>
                        <a:spcBef>
                          <a:spcPts val="0"/>
                        </a:spcBef>
                        <a:spcAft>
                          <a:spcPts val="0"/>
                        </a:spcAft>
                      </a:pPr>
                      <a:r>
                        <a:rPr lang="el-GR" sz="1200">
                          <a:effectLst/>
                          <a:latin typeface="Times New Roman"/>
                          <a:ea typeface="Calibri"/>
                          <a:cs typeface="Times New Roman"/>
                        </a:rPr>
                        <a:t>Γενική - θεωρητική γνώση (</a:t>
                      </a:r>
                      <a:r>
                        <a:rPr lang="de-DE" sz="1200">
                          <a:effectLst/>
                          <a:latin typeface="Times New Roman"/>
                          <a:ea typeface="Calibri"/>
                          <a:cs typeface="Times New Roman"/>
                        </a:rPr>
                        <a:t>deklaratives Wissen</a:t>
                      </a:r>
                      <a:r>
                        <a:rPr lang="el-GR" sz="1200">
                          <a:effectLst/>
                          <a:latin typeface="Times New Roman"/>
                          <a:ea typeface="Calibri"/>
                          <a:cs typeface="Times New Roman"/>
                        </a:rPr>
                        <a:t>/ </a:t>
                      </a:r>
                      <a:r>
                        <a:rPr lang="en-US" sz="1200">
                          <a:effectLst/>
                          <a:latin typeface="Times New Roman"/>
                          <a:ea typeface="Calibri"/>
                          <a:cs typeface="Times New Roman"/>
                        </a:rPr>
                        <a:t>savoir</a:t>
                      </a:r>
                      <a:r>
                        <a:rPr lang="el-GR" sz="1200">
                          <a:effectLst/>
                          <a:latin typeface="Times New Roman"/>
                          <a:ea typeface="Calibri"/>
                          <a:cs typeface="Times New Roman"/>
                        </a:rPr>
                        <a:t>)</a:t>
                      </a:r>
                      <a:endParaRPr lang="en-US" sz="1100">
                        <a:effectLst/>
                        <a:latin typeface="Calibri"/>
                        <a:ea typeface="Calibri"/>
                        <a:cs typeface="Times New Roman"/>
                      </a:endParaRPr>
                    </a:p>
                    <a:p>
                      <a:pPr marL="0" marR="0">
                        <a:lnSpc>
                          <a:spcPct val="115000"/>
                        </a:lnSpc>
                        <a:spcBef>
                          <a:spcPts val="0"/>
                        </a:spcBef>
                        <a:spcAft>
                          <a:spcPts val="0"/>
                        </a:spcAft>
                      </a:pPr>
                      <a:r>
                        <a:rPr lang="el-GR" sz="1200">
                          <a:effectLst/>
                          <a:latin typeface="Times New Roman"/>
                          <a:ea typeface="Calibri"/>
                          <a:cs typeface="Times New Roman"/>
                        </a:rPr>
                        <a:t>γνώση του κόσμου (</a:t>
                      </a:r>
                      <a:r>
                        <a:rPr lang="en-US" sz="1200">
                          <a:effectLst/>
                          <a:latin typeface="Times New Roman"/>
                          <a:ea typeface="Calibri"/>
                          <a:cs typeface="Times New Roman"/>
                        </a:rPr>
                        <a:t>Weltwissen</a:t>
                      </a:r>
                      <a:r>
                        <a:rPr lang="el-GR" sz="1200">
                          <a:effectLst/>
                          <a:latin typeface="Times New Roman"/>
                          <a:ea typeface="Calibri"/>
                          <a:cs typeface="Times New Roman"/>
                        </a:rPr>
                        <a:t>)</a:t>
                      </a:r>
                      <a:endParaRPr lang="en-US" sz="1100">
                        <a:effectLst/>
                        <a:latin typeface="Calibri"/>
                        <a:ea typeface="Calibri"/>
                        <a:cs typeface="Times New Roman"/>
                      </a:endParaRPr>
                    </a:p>
                    <a:p>
                      <a:pPr marL="0" marR="0">
                        <a:lnSpc>
                          <a:spcPct val="115000"/>
                        </a:lnSpc>
                        <a:spcBef>
                          <a:spcPts val="0"/>
                        </a:spcBef>
                        <a:spcAft>
                          <a:spcPts val="0"/>
                        </a:spcAft>
                      </a:pPr>
                      <a:r>
                        <a:rPr lang="el-GR" sz="1200">
                          <a:effectLst/>
                          <a:latin typeface="Times New Roman"/>
                          <a:ea typeface="Calibri"/>
                          <a:cs typeface="Times New Roman"/>
                        </a:rPr>
                        <a:t>κοινωνικοπολιτιστική γνώση</a:t>
                      </a:r>
                      <a:endParaRPr lang="en-US" sz="1100">
                        <a:effectLst/>
                        <a:latin typeface="Calibri"/>
                        <a:ea typeface="Calibri"/>
                        <a:cs typeface="Times New Roman"/>
                      </a:endParaRPr>
                    </a:p>
                    <a:p>
                      <a:pPr marL="0" marR="0">
                        <a:lnSpc>
                          <a:spcPct val="115000"/>
                        </a:lnSpc>
                        <a:spcBef>
                          <a:spcPts val="0"/>
                        </a:spcBef>
                        <a:spcAft>
                          <a:spcPts val="0"/>
                        </a:spcAft>
                      </a:pPr>
                      <a:r>
                        <a:rPr lang="el-GR" sz="1200">
                          <a:effectLst/>
                          <a:latin typeface="Times New Roman"/>
                          <a:ea typeface="Calibri"/>
                          <a:cs typeface="Times New Roman"/>
                        </a:rPr>
                        <a:t>διαπολιτισμική συνείδηση</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15000"/>
                        </a:lnSpc>
                        <a:spcBef>
                          <a:spcPts val="0"/>
                        </a:spcBef>
                        <a:spcAft>
                          <a:spcPts val="0"/>
                        </a:spcAft>
                      </a:pPr>
                      <a:r>
                        <a:rPr lang="el-GR" sz="1200">
                          <a:effectLst/>
                          <a:latin typeface="Times New Roman"/>
                          <a:ea typeface="Calibri"/>
                          <a:cs typeface="Times New Roman"/>
                        </a:rPr>
                        <a:t>γλωσσολογικές ικανότητες:</a:t>
                      </a:r>
                      <a:endParaRPr lang="en-US" sz="1100">
                        <a:effectLst/>
                        <a:latin typeface="Calibri"/>
                        <a:ea typeface="Calibri"/>
                        <a:cs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λεξιλογική, γραμματική, σημασιολογική, φωνολογική, ορθογραφική, ορθοεπής ικανότητα</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1789">
                <a:tc>
                  <a:txBody>
                    <a:bodyPr/>
                    <a:lstStyle/>
                    <a:p>
                      <a:pPr marL="0" marR="0" algn="just">
                        <a:lnSpc>
                          <a:spcPct val="115000"/>
                        </a:lnSpc>
                        <a:spcBef>
                          <a:spcPts val="0"/>
                        </a:spcBef>
                        <a:spcAft>
                          <a:spcPts val="0"/>
                        </a:spcAft>
                      </a:pPr>
                      <a:r>
                        <a:rPr lang="el-GR" sz="1200">
                          <a:effectLst/>
                          <a:latin typeface="Times New Roman"/>
                          <a:ea typeface="Calibri"/>
                          <a:cs typeface="Times New Roman"/>
                        </a:rPr>
                        <a:t>διαδικαστική γνώση</a:t>
                      </a:r>
                      <a:r>
                        <a:rPr lang="de-DE" sz="1200">
                          <a:effectLst/>
                          <a:latin typeface="Times New Roman"/>
                          <a:ea typeface="Calibri"/>
                          <a:cs typeface="Times New Roman"/>
                        </a:rPr>
                        <a:t> (Fertigkeiten und prozedulares Wissen/ savoir-faire)</a:t>
                      </a:r>
                      <a:endParaRPr lang="en-US" sz="1100">
                        <a:effectLst/>
                        <a:latin typeface="Calibri"/>
                        <a:ea typeface="Calibri"/>
                        <a:cs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πρακτικές δεξιότητες</a:t>
                      </a:r>
                      <a:endParaRPr lang="en-US" sz="1100">
                        <a:effectLst/>
                        <a:latin typeface="Calibri"/>
                        <a:ea typeface="Calibri"/>
                        <a:cs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διαπολιτισμικές δεξιότητες</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15000"/>
                        </a:lnSpc>
                        <a:spcBef>
                          <a:spcPts val="0"/>
                        </a:spcBef>
                        <a:spcAft>
                          <a:spcPts val="0"/>
                        </a:spcAft>
                      </a:pPr>
                      <a:r>
                        <a:rPr lang="el-GR" sz="1200">
                          <a:effectLst/>
                          <a:latin typeface="Times New Roman"/>
                          <a:ea typeface="Calibri"/>
                          <a:cs typeface="Times New Roman"/>
                        </a:rPr>
                        <a:t>κοινωνιογλωσσολογικές ικανότητες:</a:t>
                      </a:r>
                      <a:endParaRPr lang="en-US" sz="1100">
                        <a:effectLst/>
                        <a:latin typeface="Calibri"/>
                        <a:ea typeface="Calibri"/>
                        <a:cs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γλωσσικός συμβολισμός κοινωνικών σχέσεων, τρόποι ευγένειας, γλωσσικές εκφράσεις, λειτουργικές ποικιλίες (</a:t>
                      </a:r>
                      <a:r>
                        <a:rPr lang="en-US" sz="1200">
                          <a:effectLst/>
                          <a:latin typeface="Times New Roman"/>
                          <a:ea typeface="Calibri"/>
                          <a:cs typeface="Times New Roman"/>
                        </a:rPr>
                        <a:t>Register</a:t>
                      </a:r>
                      <a:r>
                        <a:rPr lang="el-GR" sz="1200">
                          <a:effectLst/>
                          <a:latin typeface="Times New Roman"/>
                          <a:ea typeface="Calibri"/>
                          <a:cs typeface="Times New Roman"/>
                        </a:rPr>
                        <a:t>), γλωσσικές ποικιλίες (ανάλογα με το χρήστη)</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563">
                <a:tc>
                  <a:txBody>
                    <a:bodyPr/>
                    <a:lstStyle/>
                    <a:p>
                      <a:pPr marL="0" marR="0" algn="just">
                        <a:lnSpc>
                          <a:spcPct val="115000"/>
                        </a:lnSpc>
                        <a:spcBef>
                          <a:spcPts val="0"/>
                        </a:spcBef>
                        <a:spcAft>
                          <a:spcPts val="0"/>
                        </a:spcAft>
                      </a:pPr>
                      <a:r>
                        <a:rPr lang="el-GR" sz="1200">
                          <a:effectLst/>
                          <a:latin typeface="Times New Roman"/>
                          <a:ea typeface="Calibri"/>
                          <a:cs typeface="Times New Roman"/>
                        </a:rPr>
                        <a:t>γνώση του εαυτού</a:t>
                      </a:r>
                      <a:r>
                        <a:rPr lang="de-DE" sz="1200">
                          <a:effectLst/>
                          <a:latin typeface="Times New Roman"/>
                          <a:ea typeface="Calibri"/>
                          <a:cs typeface="Times New Roman"/>
                        </a:rPr>
                        <a:t> (Persönlichkeitsbezogene Kompetenz/ savoir- être)</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15000"/>
                        </a:lnSpc>
                        <a:spcBef>
                          <a:spcPts val="0"/>
                        </a:spcBef>
                        <a:spcAft>
                          <a:spcPts val="0"/>
                        </a:spcAft>
                      </a:pPr>
                      <a:r>
                        <a:rPr lang="el-GR" sz="1200">
                          <a:effectLst/>
                          <a:latin typeface="Times New Roman"/>
                          <a:ea typeface="Calibri"/>
                          <a:cs typeface="Times New Roman"/>
                        </a:rPr>
                        <a:t>πραγματολογικές ικανότητες:</a:t>
                      </a:r>
                      <a:endParaRPr lang="en-US" sz="1100">
                        <a:effectLst/>
                        <a:latin typeface="Calibri"/>
                        <a:ea typeface="Calibri"/>
                        <a:cs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ικανότητα λόγου (</a:t>
                      </a:r>
                      <a:r>
                        <a:rPr lang="en-US" sz="1200">
                          <a:effectLst/>
                          <a:latin typeface="Times New Roman"/>
                          <a:ea typeface="Calibri"/>
                          <a:cs typeface="Times New Roman"/>
                        </a:rPr>
                        <a:t>Diskurs</a:t>
                      </a:r>
                      <a:r>
                        <a:rPr lang="de-DE" sz="1200">
                          <a:effectLst/>
                          <a:latin typeface="Times New Roman"/>
                          <a:ea typeface="Calibri"/>
                          <a:cs typeface="Times New Roman"/>
                        </a:rPr>
                        <a:t>kompetenz</a:t>
                      </a:r>
                      <a:r>
                        <a:rPr lang="el-GR" sz="1200">
                          <a:effectLst/>
                          <a:latin typeface="Times New Roman"/>
                          <a:ea typeface="Calibri"/>
                          <a:cs typeface="Times New Roman"/>
                        </a:rPr>
                        <a:t>),</a:t>
                      </a:r>
                      <a:endParaRPr lang="en-US" sz="1100">
                        <a:effectLst/>
                        <a:latin typeface="Calibri"/>
                        <a:ea typeface="Calibri"/>
                        <a:cs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λειτουργική ικανότητα (λόγου)</a:t>
                      </a:r>
                      <a:endParaRPr lang="en-US" sz="1100">
                        <a:effectLst/>
                        <a:latin typeface="Calibri"/>
                        <a:ea typeface="Calibri"/>
                        <a:cs typeface="Times New Roman"/>
                      </a:endParaRPr>
                    </a:p>
                    <a:p>
                      <a:pPr marL="0" marR="0" algn="just">
                        <a:lnSpc>
                          <a:spcPct val="115000"/>
                        </a:lnSpc>
                        <a:spcBef>
                          <a:spcPts val="0"/>
                        </a:spcBef>
                        <a:spcAft>
                          <a:spcPts val="0"/>
                        </a:spcAft>
                      </a:pPr>
                      <a:r>
                        <a:rPr lang="de-DE" sz="1200">
                          <a:effectLst/>
                          <a:latin typeface="Times New Roman"/>
                          <a:ea typeface="Calibri"/>
                          <a:cs typeface="Times New Roman"/>
                        </a:rPr>
                        <a:t> </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158">
                <a:tc>
                  <a:txBody>
                    <a:bodyPr/>
                    <a:lstStyle/>
                    <a:p>
                      <a:pPr marL="0" marR="0" algn="just">
                        <a:lnSpc>
                          <a:spcPct val="115000"/>
                        </a:lnSpc>
                        <a:spcBef>
                          <a:spcPts val="0"/>
                        </a:spcBef>
                        <a:spcAft>
                          <a:spcPts val="0"/>
                        </a:spcAft>
                      </a:pPr>
                      <a:r>
                        <a:rPr lang="el-GR" sz="1200">
                          <a:effectLst/>
                          <a:latin typeface="Times New Roman"/>
                          <a:ea typeface="Calibri"/>
                          <a:cs typeface="Times New Roman"/>
                        </a:rPr>
                        <a:t>ικανότητα μάθησης</a:t>
                      </a:r>
                      <a:r>
                        <a:rPr lang="de-DE" sz="1200">
                          <a:effectLst/>
                          <a:latin typeface="Times New Roman"/>
                          <a:ea typeface="Calibri"/>
                          <a:cs typeface="Times New Roman"/>
                        </a:rPr>
                        <a:t> (Lernfähigkeit/ savoir- apprendre)</a:t>
                      </a:r>
                      <a:endParaRPr lang="en-US" sz="1100">
                        <a:effectLst/>
                        <a:latin typeface="Calibri"/>
                        <a:ea typeface="Calibri"/>
                        <a:cs typeface="Times New Roman"/>
                      </a:endParaRPr>
                    </a:p>
                    <a:p>
                      <a:pPr marL="228600" marR="0" indent="-228600" algn="just">
                        <a:lnSpc>
                          <a:spcPct val="115000"/>
                        </a:lnSpc>
                        <a:spcBef>
                          <a:spcPts val="0"/>
                        </a:spcBef>
                        <a:spcAft>
                          <a:spcPts val="0"/>
                        </a:spcAft>
                      </a:pPr>
                      <a:r>
                        <a:rPr lang="el-GR" sz="1200">
                          <a:effectLst/>
                          <a:latin typeface="Times New Roman"/>
                          <a:ea typeface="Calibri"/>
                          <a:cs typeface="Times New Roman"/>
                        </a:rPr>
                        <a:t>γλωσσική και επικοινωνιακή συνείδηση</a:t>
                      </a:r>
                      <a:endParaRPr lang="en-US" sz="1100">
                        <a:effectLst/>
                        <a:latin typeface="Calibri"/>
                        <a:ea typeface="Calibri"/>
                        <a:cs typeface="Times New Roman"/>
                      </a:endParaRPr>
                    </a:p>
                    <a:p>
                      <a:pPr marL="228600" marR="0" indent="-228600" algn="just">
                        <a:lnSpc>
                          <a:spcPct val="115000"/>
                        </a:lnSpc>
                        <a:spcBef>
                          <a:spcPts val="0"/>
                        </a:spcBef>
                        <a:spcAft>
                          <a:spcPts val="0"/>
                        </a:spcAft>
                      </a:pPr>
                      <a:r>
                        <a:rPr lang="el-GR" sz="1200">
                          <a:effectLst/>
                          <a:latin typeface="Times New Roman"/>
                          <a:ea typeface="Calibri"/>
                          <a:cs typeface="Times New Roman"/>
                        </a:rPr>
                        <a:t>γενικές φωνητικές δεξιότητες</a:t>
                      </a:r>
                      <a:endParaRPr lang="en-US" sz="1100">
                        <a:effectLst/>
                        <a:latin typeface="Calibri"/>
                        <a:ea typeface="Calibri"/>
                        <a:cs typeface="Times New Roman"/>
                      </a:endParaRPr>
                    </a:p>
                    <a:p>
                      <a:pPr marL="0" marR="0" algn="just">
                        <a:lnSpc>
                          <a:spcPct val="115000"/>
                        </a:lnSpc>
                        <a:spcBef>
                          <a:spcPts val="0"/>
                        </a:spcBef>
                        <a:spcAft>
                          <a:spcPts val="0"/>
                        </a:spcAft>
                      </a:pPr>
                      <a:r>
                        <a:rPr lang="el-GR" sz="1200">
                          <a:effectLst/>
                          <a:latin typeface="Times New Roman"/>
                          <a:ea typeface="Calibri"/>
                          <a:cs typeface="Times New Roman"/>
                        </a:rPr>
                        <a:t>τεχνικές μάθησης</a:t>
                      </a:r>
                      <a:endParaRPr lang="en-US" sz="110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de-DE" sz="1200" dirty="0">
                          <a:effectLst/>
                          <a:latin typeface="Times New Roman"/>
                          <a:ea typeface="Calibri"/>
                          <a:cs typeface="Times New Roman"/>
                        </a:rPr>
                        <a:t> </a:t>
                      </a:r>
                      <a:endParaRPr lang="en-US" sz="1100" dirty="0">
                        <a:effectLst/>
                        <a:latin typeface="Calibri"/>
                        <a:ea typeface="Calibri"/>
                        <a:cs typeface="Times New Roman"/>
                      </a:endParaRPr>
                    </a:p>
                  </a:txBody>
                  <a:tcPr marL="66930" marR="66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8937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308"/>
            <a:ext cx="3352800" cy="487362"/>
          </a:xfrm>
        </p:spPr>
        <p:txBody>
          <a:bodyPr>
            <a:normAutofit fontScale="90000"/>
          </a:bodyPr>
          <a:lstStyle/>
          <a:p>
            <a:pPr algn="l"/>
            <a:r>
              <a:rPr lang="el-GR" sz="2800" dirty="0" smtClean="0"/>
              <a:t>Γλωσσικές δεξιότητες</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9053625"/>
              </p:ext>
            </p:extLst>
          </p:nvPr>
        </p:nvGraphicFramePr>
        <p:xfrm>
          <a:off x="228600" y="533400"/>
          <a:ext cx="3048000" cy="3505200"/>
        </p:xfrm>
        <a:graphic>
          <a:graphicData uri="http://schemas.openxmlformats.org/drawingml/2006/table">
            <a:tbl>
              <a:tblPr firstRow="1" bandRow="1">
                <a:tableStyleId>{5C22544A-7EE6-4342-B048-85BDC9FD1C3A}</a:tableStyleId>
              </a:tblPr>
              <a:tblGrid>
                <a:gridCol w="3048000"/>
              </a:tblGrid>
              <a:tr h="3505200">
                <a:tc>
                  <a:txBody>
                    <a:bodyPr/>
                    <a:lstStyle/>
                    <a:p>
                      <a:r>
                        <a:rPr lang="el-GR" dirty="0" smtClean="0"/>
                        <a:t>Προφορικός</a:t>
                      </a:r>
                      <a:r>
                        <a:rPr lang="el-GR" baseline="0" dirty="0" smtClean="0"/>
                        <a:t> λόγος</a:t>
                      </a:r>
                    </a:p>
                    <a:p>
                      <a:endParaRPr lang="el-GR" baseline="0" dirty="0" smtClean="0"/>
                    </a:p>
                    <a:p>
                      <a:r>
                        <a:rPr lang="el-GR" baseline="0" dirty="0" smtClean="0"/>
                        <a:t>Επεξεργασία ακουστικού ερεθίσματος (πληροφορία) στον κροταφικό λοβό.  Μεταφορά στην υπεύθυνη για τη γλώσσα περιοχή </a:t>
                      </a:r>
                      <a:r>
                        <a:rPr lang="en-US" baseline="0" dirty="0" err="1" smtClean="0"/>
                        <a:t>Broca</a:t>
                      </a:r>
                      <a:r>
                        <a:rPr lang="el-GR" baseline="0" dirty="0" smtClean="0"/>
                        <a:t> (αριστερός μετωπιαίος λοβός).  Επεξεργασία και μεταβίβαση στις κινητικές περιοχές που ελέγχουν χείλη και γλώσσα. </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97030426"/>
              </p:ext>
            </p:extLst>
          </p:nvPr>
        </p:nvGraphicFramePr>
        <p:xfrm>
          <a:off x="3352800" y="2133600"/>
          <a:ext cx="381000" cy="370840"/>
        </p:xfrm>
        <a:graphic>
          <a:graphicData uri="http://schemas.openxmlformats.org/drawingml/2006/table">
            <a:tbl>
              <a:tblPr firstRow="1" bandRow="1">
                <a:tableStyleId>{5C22544A-7EE6-4342-B048-85BDC9FD1C3A}</a:tableStyleId>
              </a:tblPr>
              <a:tblGrid>
                <a:gridCol w="381000"/>
              </a:tblGrid>
              <a:tr h="370840">
                <a:tc>
                  <a:txBody>
                    <a:bodyPr/>
                    <a:lstStyle/>
                    <a:p>
                      <a:r>
                        <a:rPr lang="en-US" dirty="0" smtClean="0"/>
                        <a:t>→</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4558616"/>
              </p:ext>
            </p:extLst>
          </p:nvPr>
        </p:nvGraphicFramePr>
        <p:xfrm>
          <a:off x="3886200" y="228600"/>
          <a:ext cx="3124200" cy="3931920"/>
        </p:xfrm>
        <a:graphic>
          <a:graphicData uri="http://schemas.openxmlformats.org/drawingml/2006/table">
            <a:tbl>
              <a:tblPr firstRow="1" bandRow="1">
                <a:tableStyleId>{5C22544A-7EE6-4342-B048-85BDC9FD1C3A}</a:tableStyleId>
              </a:tblPr>
              <a:tblGrid>
                <a:gridCol w="3124200"/>
              </a:tblGrid>
              <a:tr h="3886200">
                <a:tc>
                  <a:txBody>
                    <a:bodyPr/>
                    <a:lstStyle/>
                    <a:p>
                      <a:r>
                        <a:rPr lang="el-GR" dirty="0" smtClean="0"/>
                        <a:t>Γραπτός λόγος</a:t>
                      </a:r>
                    </a:p>
                    <a:p>
                      <a:endParaRPr lang="el-GR" dirty="0" smtClean="0"/>
                    </a:p>
                    <a:p>
                      <a:r>
                        <a:rPr lang="el-GR" dirty="0" smtClean="0"/>
                        <a:t>Τεμαχισμός προφορικής γλωσσολογικής σειράς σε μονάδες (λέξεις). Ευνοείται η απομνημόνευση, διαδικασία που συντελεί στην αντίληψη του τρόπου που δομείται η γλώσσα.  Ικανότητα επεξεργασίας διαφορετική σε κάθε άτομο ανάλογα με γνωστικούς παράγοντες (νοητική ικανότητα, γνωστικό προφίλ μάθησης, …</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50132006"/>
              </p:ext>
            </p:extLst>
          </p:nvPr>
        </p:nvGraphicFramePr>
        <p:xfrm>
          <a:off x="0" y="4724400"/>
          <a:ext cx="6096000" cy="2011680"/>
        </p:xfrm>
        <a:graphic>
          <a:graphicData uri="http://schemas.openxmlformats.org/drawingml/2006/table">
            <a:tbl>
              <a:tblPr firstRow="1" bandRow="1">
                <a:tableStyleId>{5C22544A-7EE6-4342-B048-85BDC9FD1C3A}</a:tableStyleId>
              </a:tblPr>
              <a:tblGrid>
                <a:gridCol w="6096000"/>
              </a:tblGrid>
              <a:tr h="1964788">
                <a:tc>
                  <a:txBody>
                    <a:bodyPr/>
                    <a:lstStyle/>
                    <a:p>
                      <a:r>
                        <a:rPr lang="el-GR" dirty="0" smtClean="0"/>
                        <a:t>Ανάγνωση</a:t>
                      </a:r>
                    </a:p>
                    <a:p>
                      <a:endParaRPr lang="el-GR" dirty="0" smtClean="0"/>
                    </a:p>
                    <a:p>
                      <a:r>
                        <a:rPr lang="el-GR" dirty="0" smtClean="0"/>
                        <a:t>Οπτικό ερέθισμα λέξεων διαβιβάζεται στην</a:t>
                      </a:r>
                      <a:r>
                        <a:rPr lang="el-GR" baseline="0" dirty="0" smtClean="0"/>
                        <a:t> οπτική περιοχή του ινιακού λοβού, στη γωνιώδη έλικα αποκωδικοποίηση σε λέξεις. </a:t>
                      </a:r>
                    </a:p>
                    <a:p>
                      <a:endParaRPr lang="el-GR" baseline="0" dirty="0" smtClean="0"/>
                    </a:p>
                    <a:p>
                      <a:r>
                        <a:rPr lang="el-GR" baseline="0" dirty="0" err="1" smtClean="0"/>
                        <a:t>Διαδραστική</a:t>
                      </a:r>
                      <a:r>
                        <a:rPr lang="el-GR" baseline="0" dirty="0" smtClean="0"/>
                        <a:t> σχέση ανάγνωσης και σκέψης.</a:t>
                      </a:r>
                      <a:endParaRPr lang="en-US" dirty="0"/>
                    </a:p>
                  </a:txBody>
                  <a:tcPr/>
                </a:tc>
              </a:tr>
            </a:tbl>
          </a:graphicData>
        </a:graphic>
      </p:graphicFrame>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48000"/>
            <a:ext cx="3657600" cy="369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493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smtClean="0"/>
              <a:t>Επιμέρους γλωσσικές δεξιότητες-</a:t>
            </a:r>
            <a:r>
              <a:rPr lang="el-GR" sz="2800" b="1" dirty="0" smtClean="0"/>
              <a:t> Λεξιλογική ικανότητα</a:t>
            </a:r>
            <a:r>
              <a:rPr lang="el-GR" sz="2800" b="1" dirty="0" smtClean="0"/>
              <a:t> </a:t>
            </a:r>
            <a:endParaRPr lang="en-US" sz="2800" b="1" dirty="0"/>
          </a:p>
        </p:txBody>
      </p:sp>
      <p:sp>
        <p:nvSpPr>
          <p:cNvPr id="3" name="Content Placeholder 2"/>
          <p:cNvSpPr>
            <a:spLocks noGrp="1"/>
          </p:cNvSpPr>
          <p:nvPr>
            <p:ph idx="1"/>
          </p:nvPr>
        </p:nvSpPr>
        <p:spPr/>
        <p:txBody>
          <a:bodyPr/>
          <a:lstStyle/>
          <a:p>
            <a:r>
              <a:rPr lang="el-GR" dirty="0" smtClean="0"/>
              <a:t>εσωτερικό λεξιλόγιο, λεξιλογική πρόσβαση (απόφαση, αναγνώριση, ανίχνευση)</a:t>
            </a:r>
          </a:p>
          <a:p>
            <a:r>
              <a:rPr lang="el-GR" dirty="0" smtClean="0"/>
              <a:t>Διδασκαλία σε επίπεδα: κυριολεκτική σημασία, μεταφορική χρήση, ετυμολογική οικογένεια, παράλληλες λέξεις (συνώνυμα, αντίθετα, σύνθετα…), αντιδιαστολή με ομώνυμα/ παρώνυμα, χρηστικές δυνατότητες</a:t>
            </a:r>
          </a:p>
        </p:txBody>
      </p:sp>
    </p:spTree>
    <p:extLst>
      <p:ext uri="{BB962C8B-B14F-4D97-AF65-F5344CB8AC3E}">
        <p14:creationId xmlns:p14="http://schemas.microsoft.com/office/powerpoint/2010/main" val="104135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smtClean="0"/>
              <a:t>Επιμέρους γλωσσικές δεξιότητες- Γραμματική (</a:t>
            </a:r>
            <a:r>
              <a:rPr lang="el-GR" sz="2800" b="1" dirty="0" err="1" smtClean="0"/>
              <a:t>μορφοσυντακτική</a:t>
            </a:r>
            <a:r>
              <a:rPr lang="el-GR" sz="2800" b="1" dirty="0" smtClean="0"/>
              <a:t>) ικανότητα </a:t>
            </a:r>
            <a:endParaRPr lang="en-US" sz="2800" b="1" dirty="0"/>
          </a:p>
        </p:txBody>
      </p:sp>
      <p:sp>
        <p:nvSpPr>
          <p:cNvPr id="3" name="Content Placeholder 2"/>
          <p:cNvSpPr>
            <a:spLocks noGrp="1"/>
          </p:cNvSpPr>
          <p:nvPr>
            <p:ph idx="1"/>
          </p:nvPr>
        </p:nvSpPr>
        <p:spPr/>
        <p:txBody>
          <a:bodyPr/>
          <a:lstStyle/>
          <a:p>
            <a:r>
              <a:rPr lang="el-GR" dirty="0" smtClean="0"/>
              <a:t>Γραμματική οργάνωση λόγου, Μορφολογία &amp; Σύνταξη</a:t>
            </a:r>
          </a:p>
          <a:p>
            <a:r>
              <a:rPr lang="el-GR" dirty="0" smtClean="0"/>
              <a:t>Αναγνώριση και χρήση στοιχείων της γλώσσας, κατηγορίες, δομές</a:t>
            </a:r>
          </a:p>
          <a:p>
            <a:r>
              <a:rPr lang="el-GR" dirty="0" smtClean="0"/>
              <a:t>Συνδυασμός με αντίληψη</a:t>
            </a:r>
          </a:p>
          <a:p>
            <a:r>
              <a:rPr lang="el-GR" dirty="0" smtClean="0"/>
              <a:t>Διδασκαλία: δηλωτική και διαδικαστική γνώση, επαγωγική και απαγωγική προσέγγιση</a:t>
            </a:r>
          </a:p>
          <a:p>
            <a:endParaRPr lang="en-US" dirty="0"/>
          </a:p>
        </p:txBody>
      </p:sp>
    </p:spTree>
    <p:extLst>
      <p:ext uri="{BB962C8B-B14F-4D97-AF65-F5344CB8AC3E}">
        <p14:creationId xmlns:p14="http://schemas.microsoft.com/office/powerpoint/2010/main" val="25703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Γλωσσομάθεια. Χαρά</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0" indent="0">
              <a:buNone/>
            </a:pPr>
            <a:r>
              <a:rPr lang="en-US" dirty="0" smtClean="0">
                <a:hlinkClick r:id="rId2"/>
              </a:rPr>
              <a:t>https://pigipaideias.wordpress.com/2018/03/09</a:t>
            </a:r>
            <a:endParaRPr lang="el-GR" dirty="0" smtClean="0"/>
          </a:p>
          <a:p>
            <a:pPr marL="0" indent="0">
              <a:buNone/>
            </a:pPr>
            <a:r>
              <a:rPr lang="el-GR" b="1" dirty="0" smtClean="0"/>
              <a:t>Γερμανικά: Ένα αέναο ταξίδι με πυξίδα τη γνώση και τον πολιτισμό</a:t>
            </a:r>
          </a:p>
          <a:p>
            <a:pPr marL="0" indent="0">
              <a:buNone/>
            </a:pPr>
            <a:r>
              <a:rPr lang="el-GR" dirty="0" smtClean="0"/>
              <a:t>«… είναι ένα μονοπάτι που απαιτεί προφανώς κόπους και θυσίες για να φτάσεις στο τέλος του, έχοντας όμως κερδίσει πολλά. Γνώση, κριτική ικανότητα, διευρυμένους ορίζοντες και πολλά άλλα που αποκομίζει κανείς ανάλογα με την προσωπικότητά του. …»</a:t>
            </a:r>
            <a:r>
              <a:rPr lang="el-GR" dirty="0" smtClean="0"/>
              <a:t> </a:t>
            </a:r>
          </a:p>
          <a:p>
            <a:pPr marL="0" indent="0" algn="r">
              <a:buNone/>
            </a:pPr>
            <a:r>
              <a:rPr lang="el-GR" dirty="0" smtClean="0"/>
              <a:t>Νίκη, 17 ετών </a:t>
            </a:r>
            <a:endParaRPr lang="en-US" dirty="0"/>
          </a:p>
        </p:txBody>
      </p:sp>
    </p:spTree>
    <p:extLst>
      <p:ext uri="{BB962C8B-B14F-4D97-AF65-F5344CB8AC3E}">
        <p14:creationId xmlns:p14="http://schemas.microsoft.com/office/powerpoint/2010/main" val="355691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539750" y="881063"/>
            <a:ext cx="7920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l-GR" altLang="en-US" sz="3200" dirty="0">
                <a:latin typeface="Times New Roman" pitchFamily="18" charset="0"/>
                <a:ea typeface="Calibri" pitchFamily="34" charset="0"/>
                <a:cs typeface="Times New Roman" pitchFamily="18" charset="0"/>
              </a:rPr>
              <a:t>Οι </a:t>
            </a:r>
            <a:r>
              <a:rPr lang="el-GR" altLang="en-US" sz="3200" b="1" dirty="0">
                <a:latin typeface="Times New Roman" pitchFamily="18" charset="0"/>
                <a:ea typeface="Calibri" pitchFamily="34" charset="0"/>
                <a:cs typeface="Times New Roman" pitchFamily="18" charset="0"/>
              </a:rPr>
              <a:t>εκπαιδευτικοί </a:t>
            </a:r>
            <a:r>
              <a:rPr lang="el-GR" altLang="en-US" sz="3200" dirty="0">
                <a:latin typeface="Times New Roman" pitchFamily="18" charset="0"/>
                <a:ea typeface="Calibri" pitchFamily="34" charset="0"/>
                <a:cs typeface="Times New Roman" pitchFamily="18" charset="0"/>
              </a:rPr>
              <a:t>καλούνται να αξιοποιούν τις σύγχρονες προσεγγίσεις μάθησης </a:t>
            </a:r>
          </a:p>
          <a:p>
            <a:pPr algn="just" eaLnBrk="1" hangingPunct="1"/>
            <a:r>
              <a:rPr lang="el-GR" altLang="en-US" sz="3200" dirty="0">
                <a:latin typeface="Times New Roman" pitchFamily="18" charset="0"/>
                <a:ea typeface="Calibri" pitchFamily="34" charset="0"/>
                <a:cs typeface="Times New Roman" pitchFamily="18" charset="0"/>
              </a:rPr>
              <a:t>με απώτερο στόχο την ενσωμάτωση των </a:t>
            </a:r>
            <a:r>
              <a:rPr lang="el-GR" altLang="en-US" sz="3200" dirty="0">
                <a:solidFill>
                  <a:srgbClr val="000000"/>
                </a:solidFill>
                <a:latin typeface="Times New Roman" pitchFamily="18" charset="0"/>
                <a:ea typeface="Calibri" pitchFamily="34" charset="0"/>
                <a:cs typeface="Times New Roman" pitchFamily="18" charset="0"/>
              </a:rPr>
              <a:t>διαφορετικών ρυθμών μάθησης των μαθητών, </a:t>
            </a:r>
          </a:p>
          <a:p>
            <a:pPr algn="just" eaLnBrk="1" hangingPunct="1"/>
            <a:r>
              <a:rPr lang="el-GR" altLang="en-US" sz="3200" dirty="0">
                <a:solidFill>
                  <a:srgbClr val="000000"/>
                </a:solidFill>
                <a:latin typeface="Times New Roman" pitchFamily="18" charset="0"/>
                <a:ea typeface="Calibri" pitchFamily="34" charset="0"/>
                <a:cs typeface="Times New Roman" pitchFamily="18" charset="0"/>
              </a:rPr>
              <a:t>των ιδιαιτεροτήτων στην τάξη, </a:t>
            </a:r>
          </a:p>
          <a:p>
            <a:pPr algn="just" eaLnBrk="1" hangingPunct="1"/>
            <a:r>
              <a:rPr lang="el-GR" altLang="en-US" sz="3200" dirty="0">
                <a:solidFill>
                  <a:srgbClr val="000000"/>
                </a:solidFill>
                <a:latin typeface="Times New Roman" pitchFamily="18" charset="0"/>
                <a:ea typeface="Calibri" pitchFamily="34" charset="0"/>
                <a:cs typeface="Times New Roman" pitchFamily="18" charset="0"/>
              </a:rPr>
              <a:t>των διαφορετικών </a:t>
            </a:r>
            <a:r>
              <a:rPr lang="el-GR" altLang="en-US" sz="3200" dirty="0" err="1">
                <a:solidFill>
                  <a:srgbClr val="000000"/>
                </a:solidFill>
                <a:latin typeface="Times New Roman" pitchFamily="18" charset="0"/>
                <a:ea typeface="Calibri" pitchFamily="34" charset="0"/>
                <a:cs typeface="Times New Roman" pitchFamily="18" charset="0"/>
              </a:rPr>
              <a:t>κοινωνικοπολιτισμικών</a:t>
            </a:r>
            <a:r>
              <a:rPr lang="el-GR" altLang="en-US" sz="3200" dirty="0">
                <a:solidFill>
                  <a:srgbClr val="000000"/>
                </a:solidFill>
                <a:latin typeface="Times New Roman" pitchFamily="18" charset="0"/>
                <a:ea typeface="Calibri" pitchFamily="34" charset="0"/>
                <a:cs typeface="Times New Roman" pitchFamily="18" charset="0"/>
              </a:rPr>
              <a:t> αναπαραστάσεων και όλων </a:t>
            </a:r>
            <a:r>
              <a:rPr lang="el-GR" altLang="en-US" sz="3200" dirty="0" smtClean="0">
                <a:solidFill>
                  <a:srgbClr val="000000"/>
                </a:solidFill>
                <a:latin typeface="Times New Roman" pitchFamily="18" charset="0"/>
                <a:ea typeface="Calibri" pitchFamily="34" charset="0"/>
                <a:cs typeface="Times New Roman" pitchFamily="18" charset="0"/>
              </a:rPr>
              <a:t>των </a:t>
            </a:r>
            <a:r>
              <a:rPr lang="el-GR" altLang="en-US" sz="3200" dirty="0">
                <a:solidFill>
                  <a:srgbClr val="000000"/>
                </a:solidFill>
                <a:latin typeface="Times New Roman" pitchFamily="18" charset="0"/>
                <a:ea typeface="Calibri" pitchFamily="34" charset="0"/>
                <a:cs typeface="Times New Roman" pitchFamily="18" charset="0"/>
              </a:rPr>
              <a:t>άλλων στοιχείων που καθιστούν τη διδασκαλία</a:t>
            </a:r>
            <a:r>
              <a:rPr lang="el-GR" altLang="en-US" sz="3200" dirty="0">
                <a:solidFill>
                  <a:srgbClr val="000000"/>
                </a:solidFill>
                <a:latin typeface="Calibri" pitchFamily="34" charset="0"/>
                <a:ea typeface="Calibri" pitchFamily="34" charset="0"/>
                <a:cs typeface="Times New Roman" pitchFamily="18" charset="0"/>
              </a:rPr>
              <a:t> </a:t>
            </a:r>
            <a:r>
              <a:rPr lang="el-GR" altLang="en-US" sz="3200" dirty="0">
                <a:solidFill>
                  <a:srgbClr val="000000"/>
                </a:solidFill>
                <a:latin typeface="Times New Roman" pitchFamily="18" charset="0"/>
                <a:ea typeface="Calibri" pitchFamily="34" charset="0"/>
                <a:cs typeface="Times New Roman" pitchFamily="18" charset="0"/>
              </a:rPr>
              <a:t>μία </a:t>
            </a:r>
            <a:r>
              <a:rPr lang="el-GR" altLang="en-US" sz="3200" b="1" dirty="0">
                <a:solidFill>
                  <a:srgbClr val="000000"/>
                </a:solidFill>
                <a:latin typeface="Times New Roman" pitchFamily="18" charset="0"/>
                <a:ea typeface="Calibri" pitchFamily="34" charset="0"/>
                <a:cs typeface="Times New Roman" pitchFamily="18" charset="0"/>
              </a:rPr>
              <a:t>μοναδική, μη-τυποποιημένη διαδικασία</a:t>
            </a:r>
            <a:r>
              <a:rPr lang="el-GR" altLang="en-US" sz="3200" dirty="0">
                <a:solidFill>
                  <a:srgbClr val="000000"/>
                </a:solidFill>
                <a:latin typeface="Times New Roman" pitchFamily="18" charset="0"/>
                <a:ea typeface="Calibri" pitchFamily="34" charset="0"/>
                <a:cs typeface="Times New Roman" pitchFamily="18" charset="0"/>
              </a:rPr>
              <a:t>.</a:t>
            </a:r>
            <a:endParaRPr lang="el-GR" altLang="en-US" sz="32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93684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l-GR" altLang="en-US" sz="2400" b="1" dirty="0" smtClean="0"/>
              <a:t>κατά πόσο είναι αναγκαίο για τον εκπαιδευτικό να είναι ενήμερος γύρω από θεωρητικά ζητήματα που σχετίζονται με τη διδακτική πρακτική;</a:t>
            </a:r>
          </a:p>
        </p:txBody>
      </p:sp>
      <p:sp>
        <p:nvSpPr>
          <p:cNvPr id="24579" name="Content Placeholder 2"/>
          <p:cNvSpPr>
            <a:spLocks noGrp="1"/>
          </p:cNvSpPr>
          <p:nvPr>
            <p:ph idx="1"/>
          </p:nvPr>
        </p:nvSpPr>
        <p:spPr/>
        <p:txBody>
          <a:bodyPr>
            <a:normAutofit lnSpcReduction="10000"/>
          </a:bodyPr>
          <a:lstStyle/>
          <a:p>
            <a:pPr eaLnBrk="1" hangingPunct="1">
              <a:buFont typeface="Arial" charset="0"/>
              <a:buNone/>
            </a:pPr>
            <a:r>
              <a:rPr lang="el-GR" altLang="en-US" sz="2800" smtClean="0"/>
              <a:t>η γνώση των θεωρητικών προσεγγίσεων μπορεί να βοηθήσει τους εκπαιδευτικούς</a:t>
            </a:r>
          </a:p>
          <a:p>
            <a:pPr eaLnBrk="1" hangingPunct="1"/>
            <a:r>
              <a:rPr lang="el-GR" altLang="en-US" sz="2800" smtClean="0"/>
              <a:t>να εξηγήσουν τις δικές τους «προσωπικές θεωρίες» και καθημερινές πρακτικές και να τις αναθεωρήσουν, </a:t>
            </a:r>
          </a:p>
          <a:p>
            <a:pPr eaLnBrk="1" hangingPunct="1"/>
            <a:r>
              <a:rPr lang="el-GR" altLang="en-US" sz="2800" smtClean="0"/>
              <a:t>να απεξαρτηθούν από πεπαλαιωμένες διδακτικές πρακτικές που δεν αποδίδουν, </a:t>
            </a:r>
          </a:p>
          <a:p>
            <a:pPr eaLnBrk="1" hangingPunct="1"/>
            <a:r>
              <a:rPr lang="el-GR" altLang="en-US" sz="2800" smtClean="0"/>
              <a:t>να αυτονομηθούν και να αποκτήσουν αυτοπεποίθηση για πειραματισμούς και προσωπική έρευνα μέσα στις τάξεις τους. </a:t>
            </a:r>
          </a:p>
          <a:p>
            <a:pPr eaLnBrk="1" hangingPunct="1">
              <a:buFont typeface="Arial" charset="0"/>
              <a:buNone/>
            </a:pPr>
            <a:endParaRPr lang="el-GR" altLang="en-US" sz="2800" smtClean="0"/>
          </a:p>
          <a:p>
            <a:pPr eaLnBrk="1" hangingPunct="1"/>
            <a:endParaRPr lang="el-GR" altLang="en-US" smtClean="0"/>
          </a:p>
        </p:txBody>
      </p:sp>
    </p:spTree>
    <p:extLst>
      <p:ext uri="{BB962C8B-B14F-4D97-AF65-F5344CB8AC3E}">
        <p14:creationId xmlns:p14="http://schemas.microsoft.com/office/powerpoint/2010/main" val="261898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γονείς – το οικογενειακό περιβάλλον</a:t>
            </a:r>
            <a:endParaRPr lang="en-US" dirty="0"/>
          </a:p>
        </p:txBody>
      </p:sp>
      <p:sp>
        <p:nvSpPr>
          <p:cNvPr id="3" name="Content Placeholder 2"/>
          <p:cNvSpPr>
            <a:spLocks noGrp="1"/>
          </p:cNvSpPr>
          <p:nvPr>
            <p:ph idx="1"/>
          </p:nvPr>
        </p:nvSpPr>
        <p:spPr/>
        <p:txBody>
          <a:bodyPr>
            <a:normAutofit lnSpcReduction="10000"/>
          </a:bodyPr>
          <a:lstStyle/>
          <a:p>
            <a:r>
              <a:rPr lang="el-GR" dirty="0" smtClean="0"/>
              <a:t>Όλο και περισσότερα πορίσματα ερευνών συγκλίνουν στη θέση, ότι οι γονείς παίζουν τον πλέον σημαντικό ρόλο στην ανάπτυξη και κοινωνικοποίηση των παιδιών τους. </a:t>
            </a:r>
          </a:p>
          <a:p>
            <a:r>
              <a:rPr lang="el-GR" dirty="0" smtClean="0"/>
              <a:t>Πλούσιο οικογενειακό περιβάλλον παίζει ρόλο στον τρόπο ανάπτυξης του εγκεφάλου, δημιουργώντας τις κατάλληλες νευρωνικές συνδέσεις και ενεργοποιώντας στο μέγιστο βαθμό τις νοητικές δυνατότητές του.</a:t>
            </a:r>
            <a:endParaRPr lang="en-US" dirty="0"/>
          </a:p>
        </p:txBody>
      </p:sp>
    </p:spTree>
    <p:extLst>
      <p:ext uri="{BB962C8B-B14F-4D97-AF65-F5344CB8AC3E}">
        <p14:creationId xmlns:p14="http://schemas.microsoft.com/office/powerpoint/2010/main" val="87267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Γλωσσομάθεια. </a:t>
            </a:r>
            <a:r>
              <a:rPr lang="el-GR" dirty="0"/>
              <a:t>Α</a:t>
            </a:r>
            <a:r>
              <a:rPr lang="el-GR" dirty="0" smtClean="0"/>
              <a:t>νάγκη</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hlinkClick r:id="rId2"/>
              </a:rPr>
              <a:t>http://www.tovima.gr/opinions/article</a:t>
            </a:r>
            <a:endParaRPr lang="el-GR" dirty="0" smtClean="0"/>
          </a:p>
          <a:p>
            <a:pPr marL="0" indent="0">
              <a:buNone/>
            </a:pPr>
            <a:r>
              <a:rPr lang="el-GR" b="1" dirty="0" smtClean="0"/>
              <a:t>Η εκμάθηση ξένων γλωσσών αποτελεί αναγκαιότητα για τους σύγχρονους νέους</a:t>
            </a:r>
          </a:p>
          <a:p>
            <a:pPr marL="0" indent="0">
              <a:buNone/>
            </a:pPr>
            <a:r>
              <a:rPr lang="el-GR" dirty="0" smtClean="0"/>
              <a:t>«… Σε έναν κόσμο που οι χώρες του καθίστανται όλο και περισσότερο αλληλεξαρτώμενες, και νέες τεχνολογίες έχουν εξαλείψει τα σύνορα και τις αποστάσεις, δεν μπορούμε πια να παραμένουμε μονόγλωσσοι. Η εκμάθηση μιας ξένης γλώσσας έχει γίνει αναγκαία περισσότερο από ποτέ για τη σύνδεση με τον υπόλοιπο κόσμο. Η επιτυχία πλέον εξαρτάται σε μεγάλο βαθμό από την ικανότητα του ατόμου να λειτουργήσει ως ένα μέλος ενός παγκόσμιου χωριού του οποίου τα μέλη ομιλούν μια ποικιλία γλωσσών…»</a:t>
            </a:r>
          </a:p>
          <a:p>
            <a:pPr marL="0" indent="0" algn="r">
              <a:buNone/>
            </a:pPr>
            <a:r>
              <a:rPr lang="el-GR" dirty="0" err="1" smtClean="0"/>
              <a:t>Κλαίρη</a:t>
            </a:r>
            <a:r>
              <a:rPr lang="el-GR" dirty="0" smtClean="0"/>
              <a:t> </a:t>
            </a:r>
            <a:r>
              <a:rPr lang="el-GR" dirty="0" err="1" smtClean="0"/>
              <a:t>Γαλανάκη</a:t>
            </a:r>
            <a:r>
              <a:rPr lang="el-GR" dirty="0" smtClean="0"/>
              <a:t>, καθηγήτρια Αγγλικών</a:t>
            </a:r>
            <a:endParaRPr lang="en-US" dirty="0"/>
          </a:p>
        </p:txBody>
      </p:sp>
    </p:spTree>
    <p:extLst>
      <p:ext uri="{BB962C8B-B14F-4D97-AF65-F5344CB8AC3E}">
        <p14:creationId xmlns:p14="http://schemas.microsoft.com/office/powerpoint/2010/main" val="36061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Γλωσσομάθεια. Χαρά και ανάγκη</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smtClean="0">
                <a:latin typeface="Calibri" pitchFamily="34" charset="0"/>
              </a:rPr>
              <a:t>Οι γλώσσες είναι το μέσο για κάθε είδους ανθρώπινη επικοινωνία.</a:t>
            </a:r>
          </a:p>
          <a:p>
            <a:r>
              <a:rPr lang="el-GR" altLang="en-US" dirty="0" smtClean="0">
                <a:latin typeface="Calibri" pitchFamily="34" charset="0"/>
              </a:rPr>
              <a:t>Οι γλώσσες δεν είναι απλώς τα εργαλεία για την ανθρώπινη επικοινωνία,</a:t>
            </a:r>
          </a:p>
          <a:p>
            <a:r>
              <a:rPr lang="el-GR" altLang="en-US" dirty="0" smtClean="0">
                <a:latin typeface="Calibri" pitchFamily="34" charset="0"/>
              </a:rPr>
              <a:t>είναι ταυτόχρονα και οι φορείς πολιτισμικών στοιχείων</a:t>
            </a:r>
          </a:p>
          <a:p>
            <a:r>
              <a:rPr lang="el-GR" altLang="en-US" dirty="0" smtClean="0">
                <a:latin typeface="Calibri" pitchFamily="34" charset="0"/>
              </a:rPr>
              <a:t>και τα μέσα για την κατανόηση της διαφορετικότητας. </a:t>
            </a:r>
          </a:p>
          <a:p>
            <a:endParaRPr lang="el-GR" altLang="en-US" sz="2400" dirty="0" smtClean="0">
              <a:latin typeface="Calibri" pitchFamily="34" charset="0"/>
            </a:endParaRPr>
          </a:p>
          <a:p>
            <a:r>
              <a:rPr lang="el-GR" altLang="en-US" sz="2800" dirty="0" smtClean="0">
                <a:latin typeface="Calibri" pitchFamily="34" charset="0"/>
              </a:rPr>
              <a:t>Η εκμάθηση και η χρήση/ γνώση ξένων γλωσσών αλλά και η προώθηση της πολυγλωσσίας αποτελούσαν και αποτελούν μορφωτικό και κοινωνικό στόχο τόσο στην Ελλάδα όσο και στην Ευρώπη.</a:t>
            </a:r>
          </a:p>
          <a:p>
            <a:pPr marL="0" indent="0">
              <a:buNone/>
            </a:pPr>
            <a:endParaRPr lang="en-US" dirty="0"/>
          </a:p>
        </p:txBody>
      </p:sp>
    </p:spTree>
    <p:extLst>
      <p:ext uri="{BB962C8B-B14F-4D97-AF65-F5344CB8AC3E}">
        <p14:creationId xmlns:p14="http://schemas.microsoft.com/office/powerpoint/2010/main" val="154925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Μάθηση. Πως μαθαίνουμε γλώσσες; Πως μαθαίνουμε;</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l-GR" dirty="0" smtClean="0"/>
              <a:t>Η επιστήμη της μάθησης, αξιοποιώντας τις τρέχουσες εξελίξεις διαφορετικών επιστημονικών κλάδων, όπως της ψυχολογίας, της γνωσιακής επιστήμης, των νευροεπιστημών, και της τεχνολογίας διερευνά τη διαδικασία της μάθησης και φιλοδοξεί να εξηγήσει τον τρόπο με τον οποίο μαθαίνει ο άνθρωπος. Επιπλέον, παρουσιάζει τους τρόπους με τους οποίους μπορεί να επιτευχθεί η εφαρμογή των ερευνητικών ευρημάτων στη σύγχρονη εκπαιδευτική πρακτική σηματοδοτώντας ριζικές αλλαγές στα εθνικά εκπαιδευτικά συστήματα.</a:t>
            </a:r>
            <a:endParaRPr lang="en-US" dirty="0"/>
          </a:p>
        </p:txBody>
      </p:sp>
    </p:spTree>
    <p:extLst>
      <p:ext uri="{BB962C8B-B14F-4D97-AF65-F5344CB8AC3E}">
        <p14:creationId xmlns:p14="http://schemas.microsoft.com/office/powerpoint/2010/main" val="290307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Μάθηση και εγκέφαλος</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Μάθηση – λειτουργία εγκεφάλου</a:t>
            </a:r>
          </a:p>
          <a:p>
            <a:r>
              <a:rPr lang="el-GR" dirty="0" smtClean="0"/>
              <a:t>Μηχανισμοί σκέψης: εντυπώσεις, εικόνες, αναπαραστάσεις, αναμνήσεις, ιδέες, κρίσεις, πιστεύω, λογικές σκέψεις- φευγαλέες ή μόνιμες, αόριστες ή οργανωμένες, συνειδητές ή μη συνειδητές (</a:t>
            </a:r>
            <a:r>
              <a:rPr lang="de-DE" dirty="0" err="1" smtClean="0"/>
              <a:t>Dortier</a:t>
            </a:r>
            <a:r>
              <a:rPr lang="de-DE" dirty="0" smtClean="0"/>
              <a:t>, </a:t>
            </a:r>
            <a:r>
              <a:rPr lang="el-GR" dirty="0" smtClean="0"/>
              <a:t>1998</a:t>
            </a:r>
            <a:r>
              <a:rPr lang="de-DE" dirty="0" smtClean="0"/>
              <a:t>)</a:t>
            </a:r>
            <a:endParaRPr lang="el-GR" dirty="0" smtClean="0"/>
          </a:p>
          <a:p>
            <a:r>
              <a:rPr lang="el-GR" dirty="0" smtClean="0"/>
              <a:t>Γνωστικές επιστήμες: συλλογισμός, αναπαράσταση, προσοχή, αντίληψη, ευφυΐα, μνήμη, μάθηση, γλώσσα, δημιουργικότητα, …</a:t>
            </a:r>
          </a:p>
          <a:p>
            <a:r>
              <a:rPr lang="el-GR" dirty="0" smtClean="0"/>
              <a:t>Γνωσιακή επιστήμη- διεπιστημονικότητα: συνδυασμός πειραματικής μεθοδολογίας της γνωστικής ψυχολογίας, των απεικονιστικών μεθόδων των νευροεπιστημών και των προσομοιώσεων της τεχνητής νοημοσύνης</a:t>
            </a:r>
            <a:endParaRPr lang="en-US" dirty="0"/>
          </a:p>
        </p:txBody>
      </p:sp>
    </p:spTree>
    <p:extLst>
      <p:ext uri="{BB962C8B-B14F-4D97-AF65-F5344CB8AC3E}">
        <p14:creationId xmlns:p14="http://schemas.microsoft.com/office/powerpoint/2010/main" val="11717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l-GR" dirty="0" smtClean="0"/>
              <a:t>Μάθηση και εγκέφαλος</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077199" cy="513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887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l-GR" sz="2800" b="1" dirty="0" smtClean="0"/>
              <a:t>Μάθηση και εγκέφαλος</a:t>
            </a:r>
            <a:endParaRPr lang="en-US" sz="2800" b="1"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marL="0" indent="0" algn="just">
              <a:buNone/>
            </a:pPr>
            <a:r>
              <a:rPr lang="el-GR" dirty="0"/>
              <a:t>Ο </a:t>
            </a:r>
            <a:r>
              <a:rPr lang="el-GR" b="1" dirty="0"/>
              <a:t>εγκέφαλος</a:t>
            </a:r>
            <a:r>
              <a:rPr lang="el-GR" dirty="0"/>
              <a:t> είναι ένα δυναμικό σύστημα, που έχει την ικανότητα συνεχούς αλλαγής, σαν αποτέλεσμα των εμπειριών μας</a:t>
            </a:r>
            <a:r>
              <a:rPr lang="el-GR" dirty="0" smtClean="0"/>
              <a:t>.</a:t>
            </a:r>
          </a:p>
          <a:p>
            <a:pPr marL="0" indent="0" algn="just">
              <a:buNone/>
            </a:pPr>
            <a:r>
              <a:rPr lang="el-GR" dirty="0" smtClean="0"/>
              <a:t>Η </a:t>
            </a:r>
            <a:r>
              <a:rPr lang="el-GR" dirty="0"/>
              <a:t>ικανότητα αυτή ονομάζεται </a:t>
            </a:r>
            <a:r>
              <a:rPr lang="el-GR" b="1" dirty="0"/>
              <a:t>νευροπλαστικότητα</a:t>
            </a:r>
            <a:r>
              <a:rPr lang="el-GR" dirty="0"/>
              <a:t>, και επιτρέπει την προσαρμοστικότητα της συμπεριφοράς, της μάθησης και της μνήμης. Οι αλλαγές που αντανακλούν την πλαστικότητα συμβαίνουν στις συνάψεις</a:t>
            </a:r>
            <a:r>
              <a:rPr lang="el-GR" dirty="0" smtClean="0"/>
              <a:t>. (</a:t>
            </a:r>
            <a:r>
              <a:rPr lang="en-US" dirty="0" smtClean="0"/>
              <a:t>Siegel, 1999</a:t>
            </a:r>
            <a:r>
              <a:rPr lang="el-GR" dirty="0" smtClean="0"/>
              <a:t>)</a:t>
            </a:r>
            <a:endParaRPr lang="en-US" dirty="0"/>
          </a:p>
          <a:p>
            <a:pPr marL="0" indent="0" algn="just">
              <a:buNone/>
            </a:pPr>
            <a:endParaRPr lang="el-GR" b="1" dirty="0" smtClean="0"/>
          </a:p>
          <a:p>
            <a:pPr marL="0" indent="0" algn="just">
              <a:buNone/>
            </a:pPr>
            <a:r>
              <a:rPr lang="el-GR" b="1" dirty="0" smtClean="0"/>
              <a:t>Μάθηση </a:t>
            </a:r>
            <a:r>
              <a:rPr lang="el-GR" dirty="0"/>
              <a:t>είναι μια σειρά δομικών αλλαγών στις συνάψεις, που συμβαίνουν βάσει εμπειριών, με αποτέλεσμα σχετικά μόνιμες αλλαγές στη συμπεριφορά μας. </a:t>
            </a:r>
            <a:endParaRPr lang="el-GR" dirty="0" smtClean="0"/>
          </a:p>
          <a:p>
            <a:pPr marL="0" indent="0" algn="just">
              <a:buNone/>
            </a:pPr>
            <a:endParaRPr lang="el-GR" b="1" dirty="0"/>
          </a:p>
          <a:p>
            <a:pPr marL="0" indent="0" algn="just">
              <a:buNone/>
            </a:pPr>
            <a:r>
              <a:rPr lang="el-GR" b="1" dirty="0" smtClean="0"/>
              <a:t>Μνήμη</a:t>
            </a:r>
            <a:r>
              <a:rPr lang="el-GR" dirty="0" smtClean="0"/>
              <a:t> </a:t>
            </a:r>
            <a:r>
              <a:rPr lang="el-GR" dirty="0"/>
              <a:t>είναι η λειτουργία που διαχειρίζεται το πώς αυτές οι αλλαγές αποθηκεύονται και στη συνέχεια πως </a:t>
            </a:r>
            <a:r>
              <a:rPr lang="el-GR" dirty="0" err="1"/>
              <a:t>επανενεργοποιούνται</a:t>
            </a:r>
            <a:r>
              <a:rPr lang="el-GR" dirty="0"/>
              <a:t>.</a:t>
            </a:r>
            <a:endParaRPr lang="en-US" dirty="0"/>
          </a:p>
        </p:txBody>
      </p:sp>
    </p:spTree>
    <p:extLst>
      <p:ext uri="{BB962C8B-B14F-4D97-AF65-F5344CB8AC3E}">
        <p14:creationId xmlns:p14="http://schemas.microsoft.com/office/powerpoint/2010/main" val="262773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l-GR" sz="2800" b="1" dirty="0" smtClean="0"/>
              <a:t>Μάθηση και εγκέφαλος</a:t>
            </a:r>
            <a:endParaRPr lang="en-US" sz="2800" b="1" dirty="0"/>
          </a:p>
        </p:txBody>
      </p:sp>
      <p:sp>
        <p:nvSpPr>
          <p:cNvPr id="3" name="Content Placeholder 2"/>
          <p:cNvSpPr>
            <a:spLocks noGrp="1"/>
          </p:cNvSpPr>
          <p:nvPr>
            <p:ph idx="1"/>
          </p:nvPr>
        </p:nvSpPr>
        <p:spPr>
          <a:xfrm>
            <a:off x="228600" y="838200"/>
            <a:ext cx="8458200" cy="5287963"/>
          </a:xfrm>
        </p:spPr>
        <p:txBody>
          <a:bodyPr>
            <a:normAutofit fontScale="70000" lnSpcReduction="20000"/>
          </a:bodyPr>
          <a:lstStyle/>
          <a:p>
            <a:pPr marL="0" indent="0" algn="just">
              <a:buNone/>
            </a:pPr>
            <a:r>
              <a:rPr lang="el-GR" dirty="0"/>
              <a:t>Η </a:t>
            </a:r>
            <a:r>
              <a:rPr lang="el-GR" b="1" dirty="0"/>
              <a:t>Νευροπλαστικότητα</a:t>
            </a:r>
            <a:r>
              <a:rPr lang="el-GR" dirty="0"/>
              <a:t> (</a:t>
            </a:r>
            <a:r>
              <a:rPr lang="en-US" dirty="0"/>
              <a:t>Siegel</a:t>
            </a:r>
            <a:r>
              <a:rPr lang="el-GR" dirty="0" smtClean="0"/>
              <a:t>,1999), </a:t>
            </a:r>
            <a:r>
              <a:rPr lang="el-GR" dirty="0"/>
              <a:t>όρος της </a:t>
            </a:r>
            <a:r>
              <a:rPr lang="el-GR" dirty="0" err="1"/>
              <a:t>Νευροβιολογίας</a:t>
            </a:r>
            <a:r>
              <a:rPr lang="el-GR" dirty="0"/>
              <a:t>, περιγράφει την δυνατότητα του ανθρώπινου εγκεφάλου ν’ αλλάζει τις νοητικές του αναπαραστάσεις, τους τρόπους που διεγείρονται οι συνάψεις, να σχηματίζει νέες συνάψεις, νέους νευρώνες και να τροποποιεί τα προηγούμενα νευρωνικά  κυκλώματα και δίκτυα. </a:t>
            </a:r>
            <a:endParaRPr lang="el-GR" dirty="0" smtClean="0"/>
          </a:p>
          <a:p>
            <a:pPr marL="0" indent="0" algn="just">
              <a:buNone/>
            </a:pPr>
            <a:r>
              <a:rPr lang="el-GR" dirty="0" smtClean="0"/>
              <a:t>Να </a:t>
            </a:r>
            <a:r>
              <a:rPr lang="el-GR" dirty="0"/>
              <a:t>αλλάζει δηλ. τη δομή και τη λειτουργία του </a:t>
            </a:r>
            <a:r>
              <a:rPr lang="el-GR" dirty="0" smtClean="0"/>
              <a:t>εγκεφάλου ως </a:t>
            </a:r>
            <a:r>
              <a:rPr lang="el-GR" dirty="0"/>
              <a:t>αποτέλεσμα νέων εμπειριών, εμπειριών που ενέχουν το στοιχείο του ξαφνιάσματος, της νέας πληροφορίας που διεγείρει την προσοχή και δημιουργεί την ανάγκη περαιτέρω εξερεύνησης. </a:t>
            </a:r>
            <a:endParaRPr lang="el-GR" dirty="0" smtClean="0"/>
          </a:p>
          <a:p>
            <a:pPr marL="0" indent="0" algn="just">
              <a:buNone/>
            </a:pPr>
            <a:r>
              <a:rPr lang="el-GR" dirty="0" smtClean="0"/>
              <a:t>Κατά </a:t>
            </a:r>
            <a:r>
              <a:rPr lang="el-GR" dirty="0"/>
              <a:t>τον </a:t>
            </a:r>
            <a:r>
              <a:rPr lang="en-US" dirty="0" err="1"/>
              <a:t>Rosi</a:t>
            </a:r>
            <a:r>
              <a:rPr lang="en-US" baseline="30000" dirty="0"/>
              <a:t> </a:t>
            </a:r>
            <a:r>
              <a:rPr lang="el-GR" dirty="0"/>
              <a:t>(1986), η νέα εμπειρία ενεργοποιεί γονίδια που παράγουν πρωτεΐνες, που με τη σειρά τους οδηγούν στη δημιουργία νέων συνάψεων (</a:t>
            </a:r>
            <a:r>
              <a:rPr lang="el-GR" dirty="0" err="1"/>
              <a:t>συναπτογένεση</a:t>
            </a:r>
            <a:r>
              <a:rPr lang="el-GR" dirty="0"/>
              <a:t>) και νευρώνων (</a:t>
            </a:r>
            <a:r>
              <a:rPr lang="el-GR" dirty="0" err="1"/>
              <a:t>νευρογένεση</a:t>
            </a:r>
            <a:r>
              <a:rPr lang="el-GR" dirty="0"/>
              <a:t>). </a:t>
            </a:r>
            <a:endParaRPr lang="el-GR" dirty="0" smtClean="0"/>
          </a:p>
          <a:p>
            <a:pPr marL="0" indent="0" algn="just">
              <a:buNone/>
            </a:pPr>
            <a:r>
              <a:rPr lang="el-GR" dirty="0" smtClean="0"/>
              <a:t>Η </a:t>
            </a:r>
            <a:r>
              <a:rPr lang="el-GR" dirty="0"/>
              <a:t>νευροπλαστικότητα αποτελεί μία διεργασία που διατηρείται σ’ όλη τη διάρκεια της ζωής του ανθρώπου, ακόμη και σε προχωρημένη ηλικία. Η συνεισφορά των νευροεπιστημών στην εξελικτική πορεία του ανθρώπου ενισχύει τη δημιουργία ενός νέου μοντέλου εκπαίδευσης και συγχρόνως επιβεβαιώνει πολλές υπάρχουσες μεθόδους που ήδη χρησιμοποιούνται. </a:t>
            </a:r>
            <a:r>
              <a:rPr lang="el-GR" dirty="0" smtClean="0"/>
              <a:t>(</a:t>
            </a:r>
            <a:r>
              <a:rPr lang="el-GR" dirty="0" err="1" smtClean="0"/>
              <a:t>Γουρνάς</a:t>
            </a:r>
            <a:r>
              <a:rPr lang="el-GR" dirty="0" smtClean="0"/>
              <a:t>, 2011)</a:t>
            </a:r>
            <a:endParaRPr lang="en-US" dirty="0"/>
          </a:p>
          <a:p>
            <a:endParaRPr lang="en-US" dirty="0"/>
          </a:p>
        </p:txBody>
      </p:sp>
    </p:spTree>
    <p:extLst>
      <p:ext uri="{BB962C8B-B14F-4D97-AF65-F5344CB8AC3E}">
        <p14:creationId xmlns:p14="http://schemas.microsoft.com/office/powerpoint/2010/main" val="631892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On-screen Show (4:3)</PresentationFormat>
  <Paragraphs>130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Γλωσσομάθεια. Χαρά ή ανάγκη;  Από την ικανότητα στη δεξιότητα </vt:lpstr>
      <vt:lpstr>Γλωσσομάθεια. Χαρά</vt:lpstr>
      <vt:lpstr>Γλωσσομάθεια. Ανάγκη</vt:lpstr>
      <vt:lpstr>Γλωσσομάθεια. Χαρά και ανάγκη</vt:lpstr>
      <vt:lpstr>Μάθηση. Πως μαθαίνουμε γλώσσες; Πως μαθαίνουμε;</vt:lpstr>
      <vt:lpstr>Μάθηση και εγκέφαλος</vt:lpstr>
      <vt:lpstr>Μάθηση και εγκέφαλος</vt:lpstr>
      <vt:lpstr>Μάθηση και εγκέφαλος</vt:lpstr>
      <vt:lpstr>Μάθηση και εγκέφαλος</vt:lpstr>
      <vt:lpstr>PowerPoint Presentation</vt:lpstr>
      <vt:lpstr>Μάθηση και εγκέφαλος</vt:lpstr>
      <vt:lpstr>PowerPoint Presentation</vt:lpstr>
      <vt:lpstr>Μάθηση και εγκέφαλος</vt:lpstr>
      <vt:lpstr>Από την ικανότητα στη δεξιότητα «Πρέπει να είσαι κάτι, προτού γίνεις κάτι», Goethe </vt:lpstr>
      <vt:lpstr>Ικανότητα λόγου → γλωσσικές δεξιότητες</vt:lpstr>
      <vt:lpstr>Γενικές Γλωσσικές Ικανότητες</vt:lpstr>
      <vt:lpstr>Γλωσσικές δεξιότητες</vt:lpstr>
      <vt:lpstr>Επιμέρους γλωσσικές δεξιότητες- Λεξιλογική ικανότητα </vt:lpstr>
      <vt:lpstr>Επιμέρους γλωσσικές δεξιότητες- Γραμματική (μορφοσυντακτική) ικανότητα </vt:lpstr>
      <vt:lpstr>PowerPoint Presentation</vt:lpstr>
      <vt:lpstr>κατά πόσο είναι αναγκαίο για τον εκπαιδευτικό να είναι ενήμερος γύρω από θεωρητικά ζητήματα που σχετίζονται με τη διδακτική πρακτική;</vt:lpstr>
      <vt:lpstr>Οι γονείς – το οικογενειακό περιβάλλον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Γλωσσομάθεια. Χαρά ή ανάγκη;  Από την ικανότητα στη δεξιότητα</dc:title>
  <dc:creator>Dafni</dc:creator>
  <cp:lastModifiedBy>Dafni</cp:lastModifiedBy>
  <cp:revision>42</cp:revision>
  <cp:lastPrinted>2018-03-11T06:25:54Z</cp:lastPrinted>
  <dcterms:created xsi:type="dcterms:W3CDTF">2018-03-10T22:21:03Z</dcterms:created>
  <dcterms:modified xsi:type="dcterms:W3CDTF">2018-03-11T07:33:17Z</dcterms:modified>
</cp:coreProperties>
</file>