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84" r:id="rId5"/>
    <p:sldId id="273" r:id="rId6"/>
    <p:sldId id="259" r:id="rId7"/>
    <p:sldId id="272" r:id="rId8"/>
    <p:sldId id="271" r:id="rId9"/>
    <p:sldId id="279" r:id="rId10"/>
    <p:sldId id="280" r:id="rId11"/>
    <p:sldId id="281" r:id="rId12"/>
    <p:sldId id="261" r:id="rId13"/>
    <p:sldId id="283" r:id="rId14"/>
    <p:sldId id="262" r:id="rId15"/>
    <p:sldId id="263" r:id="rId16"/>
    <p:sldId id="264" r:id="rId17"/>
    <p:sldId id="286" r:id="rId18"/>
    <p:sldId id="287" r:id="rId19"/>
    <p:sldId id="285" r:id="rId20"/>
    <p:sldId id="265" r:id="rId21"/>
    <p:sldId id="289" r:id="rId22"/>
    <p:sldId id="266" r:id="rId23"/>
    <p:sldId id="267" r:id="rId24"/>
    <p:sldId id="268" r:id="rId25"/>
    <p:sldId id="269" r:id="rId26"/>
    <p:sldId id="274" r:id="rId27"/>
    <p:sldId id="277" r:id="rId28"/>
    <p:sldId id="288" r:id="rId29"/>
  </p:sldIdLst>
  <p:sldSz cx="12192000" cy="6858000"/>
  <p:notesSz cx="6858000" cy="9525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C2D396F-2803-4714-9349-B96073AED283}"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128575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2D396F-2803-4714-9349-B96073AED283}"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257974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2D396F-2803-4714-9349-B96073AED283}"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181548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2D396F-2803-4714-9349-B96073AED283}"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60944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C2D396F-2803-4714-9349-B96073AED283}"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152189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C2D396F-2803-4714-9349-B96073AED283}" type="datetimeFigureOut">
              <a:rPr lang="el-GR" smtClean="0"/>
              <a:t>23/3/2020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3327744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C2D396F-2803-4714-9349-B96073AED283}" type="datetimeFigureOut">
              <a:rPr lang="el-GR" smtClean="0"/>
              <a:t>23/3/2020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3331134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C2D396F-2803-4714-9349-B96073AED283}" type="datetimeFigureOut">
              <a:rPr lang="el-GR" smtClean="0"/>
              <a:t>23/3/2020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2640176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C2D396F-2803-4714-9349-B96073AED283}" type="datetimeFigureOut">
              <a:rPr lang="el-GR" smtClean="0"/>
              <a:t>23/3/2020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229018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C2D396F-2803-4714-9349-B96073AED283}" type="datetimeFigureOut">
              <a:rPr lang="el-GR" smtClean="0"/>
              <a:t>23/3/2020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2622018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C2D396F-2803-4714-9349-B96073AED283}" type="datetimeFigureOut">
              <a:rPr lang="el-GR" smtClean="0"/>
              <a:t>23/3/2020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3767950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D396F-2803-4714-9349-B96073AED283}" type="datetimeFigureOut">
              <a:rPr lang="el-GR" smtClean="0"/>
              <a:t>23/3/2020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DD3EC5-6D51-484A-A6F6-55F5CDF6086A}" type="slidenum">
              <a:rPr lang="el-GR" smtClean="0"/>
              <a:t>‹#›</a:t>
            </a:fld>
            <a:endParaRPr lang="el-GR"/>
          </a:p>
        </p:txBody>
      </p:sp>
    </p:spTree>
    <p:extLst>
      <p:ext uri="{BB962C8B-B14F-4D97-AF65-F5344CB8AC3E}">
        <p14:creationId xmlns:p14="http://schemas.microsoft.com/office/powerpoint/2010/main" val="2335830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1524000" y="926960"/>
            <a:ext cx="9144000" cy="2138082"/>
          </a:xfrm>
        </p:spPr>
        <p:txBody>
          <a:bodyPr>
            <a:normAutofit fontScale="90000"/>
          </a:bodyPr>
          <a:lstStyle/>
          <a:p>
            <a:pPr algn="l"/>
            <a:r>
              <a:rPr lang="en-US" dirty="0" smtClean="0"/>
              <a:t/>
            </a:r>
            <a:br>
              <a:rPr lang="en-US" dirty="0" smtClean="0"/>
            </a:br>
            <a:r>
              <a:rPr lang="en-US" dirty="0"/>
              <a:t/>
            </a:r>
            <a:br>
              <a:rPr lang="en-US" dirty="0"/>
            </a:br>
            <a:r>
              <a:rPr lang="en-US" sz="3100" b="1" dirty="0" smtClean="0"/>
              <a:t>2. </a:t>
            </a:r>
            <a:r>
              <a:rPr lang="en-US" sz="3100" b="1" dirty="0" err="1" smtClean="0"/>
              <a:t>Behaviorismus</a:t>
            </a:r>
            <a:r>
              <a:rPr lang="en-US" sz="3100" b="1" dirty="0" smtClean="0"/>
              <a:t> </a:t>
            </a:r>
            <a:r>
              <a:rPr lang="en-US" sz="3100" b="1" dirty="0" smtClean="0"/>
              <a:t>und </a:t>
            </a:r>
            <a:r>
              <a:rPr lang="en-US" sz="3100" b="1" dirty="0" err="1" smtClean="0"/>
              <a:t>Kontrastive</a:t>
            </a:r>
            <a:r>
              <a:rPr lang="en-US" sz="3100" b="1" dirty="0" smtClean="0"/>
              <a:t> </a:t>
            </a:r>
            <a:r>
              <a:rPr lang="en-US" sz="3100" b="1" dirty="0" err="1" smtClean="0"/>
              <a:t>Analyse</a:t>
            </a:r>
            <a:r>
              <a:rPr lang="en-US" sz="3100" b="1" dirty="0" smtClean="0"/>
              <a:t> (</a:t>
            </a:r>
            <a:r>
              <a:rPr lang="en-US" sz="3100" b="1" dirty="0" err="1" smtClean="0"/>
              <a:t>Fortsetzung</a:t>
            </a:r>
            <a:r>
              <a:rPr lang="en-US" sz="3100" b="1" dirty="0" smtClean="0"/>
              <a:t>)</a:t>
            </a:r>
            <a:br>
              <a:rPr lang="en-US" sz="3100" b="1" dirty="0" smtClean="0"/>
            </a:br>
            <a:r>
              <a:rPr lang="en-US" sz="3100" b="1" dirty="0" smtClean="0"/>
              <a:t>	</a:t>
            </a:r>
            <a:r>
              <a:rPr lang="en-US" sz="3100" b="1" dirty="0" err="1" smtClean="0"/>
              <a:t>Nativismus</a:t>
            </a:r>
            <a:r>
              <a:rPr lang="en-US" sz="3100" b="1" dirty="0" smtClean="0"/>
              <a:t> </a:t>
            </a:r>
            <a:r>
              <a:rPr lang="en-US" sz="3100" b="1" dirty="0" smtClean="0"/>
              <a:t/>
            </a:r>
            <a:br>
              <a:rPr lang="en-US" sz="3100" b="1" dirty="0" smtClean="0"/>
            </a:br>
            <a:r>
              <a:rPr lang="en-US" sz="3100" b="1" dirty="0" smtClean="0"/>
              <a:t>	Kognitivismus</a:t>
            </a:r>
            <a:endParaRPr lang="el-GR" sz="3100" b="1" dirty="0"/>
          </a:p>
        </p:txBody>
      </p:sp>
      <p:sp>
        <p:nvSpPr>
          <p:cNvPr id="5" name="Υπότιτλος 2"/>
          <p:cNvSpPr>
            <a:spLocks noGrp="1"/>
          </p:cNvSpPr>
          <p:nvPr>
            <p:ph type="subTitle" idx="1"/>
          </p:nvPr>
        </p:nvSpPr>
        <p:spPr>
          <a:xfrm>
            <a:off x="1524000" y="4072685"/>
            <a:ext cx="9144000" cy="1655762"/>
          </a:xfrm>
        </p:spPr>
        <p:txBody>
          <a:bodyPr>
            <a:normAutofit/>
          </a:bodyPr>
          <a:lstStyle/>
          <a:p>
            <a:pPr algn="just"/>
            <a:r>
              <a:rPr lang="en-US" dirty="0" smtClean="0"/>
              <a:t>Universität </a:t>
            </a:r>
            <a:r>
              <a:rPr lang="en-US" dirty="0" err="1" smtClean="0"/>
              <a:t>Athen</a:t>
            </a:r>
            <a:endParaRPr lang="en-US" dirty="0" smtClean="0"/>
          </a:p>
          <a:p>
            <a:pPr algn="just"/>
            <a:r>
              <a:rPr lang="en-US" dirty="0" err="1" smtClean="0"/>
              <a:t>Fachbereich</a:t>
            </a:r>
            <a:r>
              <a:rPr lang="en-US" dirty="0" smtClean="0"/>
              <a:t> </a:t>
            </a:r>
            <a:r>
              <a:rPr lang="en-US" dirty="0" err="1" smtClean="0"/>
              <a:t>für</a:t>
            </a:r>
            <a:r>
              <a:rPr lang="en-US" dirty="0" smtClean="0"/>
              <a:t> Deutsche </a:t>
            </a:r>
            <a:r>
              <a:rPr lang="en-US" dirty="0" err="1" smtClean="0"/>
              <a:t>Sprache</a:t>
            </a:r>
            <a:r>
              <a:rPr lang="en-US" dirty="0" smtClean="0"/>
              <a:t> und </a:t>
            </a:r>
            <a:r>
              <a:rPr lang="en-US" dirty="0" err="1" smtClean="0"/>
              <a:t>Literatur</a:t>
            </a:r>
            <a:endParaRPr lang="en-US" dirty="0" smtClean="0"/>
          </a:p>
        </p:txBody>
      </p:sp>
    </p:spTree>
    <p:extLst>
      <p:ext uri="{BB962C8B-B14F-4D97-AF65-F5344CB8AC3E}">
        <p14:creationId xmlns:p14="http://schemas.microsoft.com/office/powerpoint/2010/main" val="199827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99247"/>
            <a:ext cx="10515600" cy="5477716"/>
          </a:xfrm>
        </p:spPr>
        <p:txBody>
          <a:bodyPr>
            <a:normAutofit fontScale="92500" lnSpcReduction="20000"/>
          </a:bodyPr>
          <a:lstStyle/>
          <a:p>
            <a:pPr marL="0" indent="0">
              <a:buNone/>
            </a:pPr>
            <a:r>
              <a:rPr lang="de-DE" dirty="0" smtClean="0"/>
              <a:t>5. Theorie des operanten Konditionierens</a:t>
            </a:r>
          </a:p>
          <a:p>
            <a:pPr marL="0" indent="0">
              <a:buNone/>
            </a:pPr>
            <a:r>
              <a:rPr lang="de-DE" dirty="0" smtClean="0"/>
              <a:t>Begründer: </a:t>
            </a:r>
            <a:r>
              <a:rPr lang="de-DE" dirty="0" err="1" smtClean="0"/>
              <a:t>Burrhus</a:t>
            </a:r>
            <a:r>
              <a:rPr lang="de-DE" dirty="0" smtClean="0"/>
              <a:t> </a:t>
            </a:r>
            <a:r>
              <a:rPr lang="de-DE" dirty="0"/>
              <a:t>Frederic Skinner (1904-1990) </a:t>
            </a:r>
            <a:endParaRPr lang="de-DE" dirty="0" smtClean="0"/>
          </a:p>
          <a:p>
            <a:pPr algn="just"/>
            <a:r>
              <a:rPr lang="de-DE" dirty="0" smtClean="0"/>
              <a:t>das </a:t>
            </a:r>
            <a:r>
              <a:rPr lang="de-DE" dirty="0"/>
              <a:t>menschliche Handeln ist von einer stabilen Umwelt geprägt. Eine Veränderung der Umwelt hat zur Folge, dass die Menschen unvorbereitet darauf handeln, sich aber schnell daran anpassen können. </a:t>
            </a:r>
          </a:p>
          <a:p>
            <a:pPr algn="just"/>
            <a:r>
              <a:rPr lang="de-DE" dirty="0"/>
              <a:t>Reiz und Reaktion können zwar durch Wiederholung und Kontiguität verknüpft werden, aber für diese Verknüpfung soll auch eine Verstärkung vorhanden sein. </a:t>
            </a:r>
          </a:p>
          <a:p>
            <a:pPr algn="just"/>
            <a:r>
              <a:rPr lang="de-DE" dirty="0"/>
              <a:t>Skinner hält sich nicht starr an das S-R-Modell, denn er glaubt, dass das Verhalten des Menschen von Reizen unabhängig ist, dass es spontan und auf die Umwelt einwirkend ist (</a:t>
            </a:r>
            <a:r>
              <a:rPr lang="de-DE" i="1" dirty="0"/>
              <a:t>operant </a:t>
            </a:r>
            <a:r>
              <a:rPr lang="de-DE" dirty="0" err="1"/>
              <a:t>behavior</a:t>
            </a:r>
            <a:r>
              <a:rPr lang="de-DE" dirty="0"/>
              <a:t>) und dass es durch die „Reaktion der Umwelt </a:t>
            </a:r>
            <a:r>
              <a:rPr lang="de-DE" i="1" dirty="0"/>
              <a:t>verstärkt </a:t>
            </a:r>
            <a:r>
              <a:rPr lang="de-DE" dirty="0"/>
              <a:t>werden“ (</a:t>
            </a:r>
            <a:r>
              <a:rPr lang="de-DE" dirty="0" err="1"/>
              <a:t>Digeser</a:t>
            </a:r>
            <a:r>
              <a:rPr lang="de-DE" dirty="0"/>
              <a:t> 1983: 201) kann. „Die Verstärkung wirkt als Stimulus und führt so zu Lernprozessen und auch zur Modifizierung künftigen operanten Verhaltens“ (ebd.). Also ist bei dieser Theorie die Verstärkung durch die Umwelt ein wesentlicher Faktor, der den Lernprozess beeinflusst und der eine bedeutende Rolle für das künftige Verhalten des Menschen spielt.  </a:t>
            </a:r>
            <a:endParaRPr lang="el-GR" dirty="0"/>
          </a:p>
          <a:p>
            <a:endParaRPr lang="el-GR" dirty="0"/>
          </a:p>
        </p:txBody>
      </p:sp>
    </p:spTree>
    <p:extLst>
      <p:ext uri="{BB962C8B-B14F-4D97-AF65-F5344CB8AC3E}">
        <p14:creationId xmlns:p14="http://schemas.microsoft.com/office/powerpoint/2010/main" val="1234216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36176"/>
            <a:ext cx="10515600" cy="5840787"/>
          </a:xfrm>
        </p:spPr>
        <p:txBody>
          <a:bodyPr/>
          <a:lstStyle/>
          <a:p>
            <a:pPr marL="0" indent="0">
              <a:buNone/>
            </a:pPr>
            <a:r>
              <a:rPr lang="de-DE" dirty="0" smtClean="0"/>
              <a:t>6. Die Zeichen-Gestalt-Theorie</a:t>
            </a:r>
          </a:p>
          <a:p>
            <a:pPr marL="0" indent="0">
              <a:buNone/>
            </a:pPr>
            <a:r>
              <a:rPr lang="de-DE" dirty="0" smtClean="0"/>
              <a:t>Begründer: Edward </a:t>
            </a:r>
            <a:r>
              <a:rPr lang="de-DE" dirty="0" err="1"/>
              <a:t>Chace</a:t>
            </a:r>
            <a:r>
              <a:rPr lang="de-DE" dirty="0"/>
              <a:t> </a:t>
            </a:r>
            <a:r>
              <a:rPr lang="de-DE" dirty="0" err="1"/>
              <a:t>Tolman</a:t>
            </a:r>
            <a:r>
              <a:rPr lang="de-DE" dirty="0"/>
              <a:t> (1886-1959) </a:t>
            </a:r>
            <a:endParaRPr lang="de-DE" dirty="0" smtClean="0"/>
          </a:p>
          <a:p>
            <a:pPr algn="just"/>
            <a:r>
              <a:rPr lang="de-DE" dirty="0"/>
              <a:t>Dieser Theorie zufolge „verknüpft der Organismus benachbarte Zeichen zu Gestalten</a:t>
            </a:r>
            <a:r>
              <a:rPr lang="de-DE" i="1" dirty="0"/>
              <a:t> </a:t>
            </a:r>
            <a:r>
              <a:rPr lang="de-DE" dirty="0"/>
              <a:t>und assoziiert Zeichen mit Bedeutungen. </a:t>
            </a:r>
          </a:p>
          <a:p>
            <a:pPr algn="just"/>
            <a:r>
              <a:rPr lang="de-DE" dirty="0"/>
              <a:t>Aus erworbenen Erfahrungen entstehen Erwartungen von Verhaltensfolgen: die Ergebnisse von Bewegungsabläufen (Verhaltensweisen) werden durch </a:t>
            </a:r>
            <a:r>
              <a:rPr lang="de-DE" i="1" dirty="0"/>
              <a:t>Einsicht </a:t>
            </a:r>
            <a:r>
              <a:rPr lang="de-DE" dirty="0"/>
              <a:t>erwartend vorweggenommen. Im Lernvorgang werden dann diese Erwartungen überprüft und gegebenenfalls bestätigt“ (ebd.: 202). </a:t>
            </a:r>
          </a:p>
          <a:p>
            <a:pPr algn="just"/>
            <a:r>
              <a:rPr lang="de-DE" dirty="0"/>
              <a:t>Obwohl das Stimulus-Response-Modell bei dieser Theorie nicht miteinbezogen wird, gilt diese Theorie als behavioristisch, da das Verhalten und die Ergebnisse von Verhaltensweisen dabei eine große Rolle spielen. </a:t>
            </a:r>
            <a:endParaRPr lang="el-GR" dirty="0"/>
          </a:p>
          <a:p>
            <a:pPr marL="0" indent="0">
              <a:buNone/>
            </a:pPr>
            <a:endParaRPr lang="de-DE" dirty="0" smtClean="0"/>
          </a:p>
        </p:txBody>
      </p:sp>
    </p:spTree>
    <p:extLst>
      <p:ext uri="{BB962C8B-B14F-4D97-AF65-F5344CB8AC3E}">
        <p14:creationId xmlns:p14="http://schemas.microsoft.com/office/powerpoint/2010/main" val="3138878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56851"/>
          </a:xfrm>
        </p:spPr>
        <p:txBody>
          <a:bodyPr>
            <a:normAutofit fontScale="90000"/>
          </a:bodyPr>
          <a:lstStyle/>
          <a:p>
            <a:r>
              <a:rPr lang="de-DE" dirty="0" smtClean="0"/>
              <a:t>Wiederholung: Kontrastive Analyse</a:t>
            </a:r>
            <a:endParaRPr lang="el-GR" dirty="0"/>
          </a:p>
        </p:txBody>
      </p:sp>
      <p:sp>
        <p:nvSpPr>
          <p:cNvPr id="3" name="Θέση περιεχομένου 2"/>
          <p:cNvSpPr>
            <a:spLocks noGrp="1"/>
          </p:cNvSpPr>
          <p:nvPr>
            <p:ph idx="1"/>
          </p:nvPr>
        </p:nvSpPr>
        <p:spPr>
          <a:xfrm>
            <a:off x="838200" y="1021976"/>
            <a:ext cx="10515600" cy="5154987"/>
          </a:xfrm>
        </p:spPr>
        <p:txBody>
          <a:bodyPr>
            <a:noAutofit/>
          </a:bodyPr>
          <a:lstStyle/>
          <a:p>
            <a:pPr algn="just"/>
            <a:r>
              <a:rPr lang="de-DE" sz="2400" dirty="0" smtClean="0"/>
              <a:t>Für </a:t>
            </a:r>
            <a:r>
              <a:rPr lang="de-DE" sz="2400" dirty="0"/>
              <a:t>den Erwerb einer Zweitsprache </a:t>
            </a:r>
            <a:r>
              <a:rPr lang="de-DE" sz="2400" dirty="0" smtClean="0"/>
              <a:t>spielt die </a:t>
            </a:r>
            <a:r>
              <a:rPr lang="de-DE" sz="2400" dirty="0"/>
              <a:t>Erstsprache eine große </a:t>
            </a:r>
            <a:r>
              <a:rPr lang="de-DE" sz="2400" dirty="0" smtClean="0"/>
              <a:t>Rolle. </a:t>
            </a:r>
            <a:endParaRPr lang="de-DE" sz="2400" dirty="0"/>
          </a:p>
          <a:p>
            <a:pPr algn="just"/>
            <a:r>
              <a:rPr lang="de-DE" sz="2400" dirty="0"/>
              <a:t>„Strukturen der Zweitsprache, die mit den entsprechenden der Erstsprache übereinstimmen, werden schnell und leicht gelernt“ (Klein 1992: 37). </a:t>
            </a:r>
            <a:endParaRPr lang="de-DE" sz="2400" dirty="0" smtClean="0"/>
          </a:p>
          <a:p>
            <a:pPr algn="just"/>
            <a:r>
              <a:rPr lang="de-DE" sz="2400" dirty="0"/>
              <a:t>D</a:t>
            </a:r>
            <a:r>
              <a:rPr lang="de-DE" sz="2400" dirty="0" smtClean="0"/>
              <a:t>er </a:t>
            </a:r>
            <a:r>
              <a:rPr lang="de-DE" sz="2400" dirty="0"/>
              <a:t>Lerner der Zweitsprache greift immer wieder „auf die bekannten Strukturen und Muster der Erstsprache“ (ebd.) zurück, wobei es möglich ist, dass diese Strukturen entweder korrelieren oder Differenzen aufweisen </a:t>
            </a:r>
            <a:endParaRPr lang="el-GR" sz="2400" dirty="0"/>
          </a:p>
          <a:p>
            <a:pPr algn="just"/>
            <a:r>
              <a:rPr lang="de-DE" sz="2400" dirty="0" smtClean="0"/>
              <a:t>Positiver Transfer: „Ähnlichkeiten zwischen der Erstsprache und der Zweitsprache führen zu einem positiven Transfer, d.h. dass ähnliche Strukturen nach dieser Hypothese leichter übernommen werden“ (Günther/Günther 2007, 147)</a:t>
            </a:r>
          </a:p>
          <a:p>
            <a:pPr algn="just"/>
            <a:r>
              <a:rPr lang="de-DE" sz="2400" dirty="0" smtClean="0"/>
              <a:t>Negativer Transfer: Die unterschiedlichen Strukturen zwischen beiden Sprachsystemen führen zu einem negativen Transfer, und es kommt zu Interferenzen.</a:t>
            </a:r>
            <a:r>
              <a:rPr lang="de-DE" sz="2400" dirty="0"/>
              <a:t> Strukturen der Erstsprache, die nicht mit denen der Zweitsprache übereinstimmen, werden in die Zweitsprache übertragen, so dass dieser Transfer einen negativen Effekt </a:t>
            </a:r>
            <a:r>
              <a:rPr lang="de-DE" sz="2400" dirty="0" smtClean="0"/>
              <a:t>hat.</a:t>
            </a:r>
          </a:p>
          <a:p>
            <a:endParaRPr lang="el-GR" sz="2400" dirty="0"/>
          </a:p>
        </p:txBody>
      </p:sp>
    </p:spTree>
    <p:extLst>
      <p:ext uri="{BB962C8B-B14F-4D97-AF65-F5344CB8AC3E}">
        <p14:creationId xmlns:p14="http://schemas.microsoft.com/office/powerpoint/2010/main" val="3692078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14400"/>
            <a:ext cx="10515600" cy="5262563"/>
          </a:xfrm>
        </p:spPr>
        <p:txBody>
          <a:bodyPr/>
          <a:lstStyle/>
          <a:p>
            <a:r>
              <a:rPr lang="de-DE" dirty="0"/>
              <a:t>Interferenzen: </a:t>
            </a:r>
            <a:endParaRPr lang="de-DE" dirty="0" smtClean="0"/>
          </a:p>
          <a:p>
            <a:endParaRPr lang="de-DE" dirty="0"/>
          </a:p>
          <a:p>
            <a:pPr marL="0" indent="0" algn="just">
              <a:buNone/>
            </a:pPr>
            <a:r>
              <a:rPr lang="de-DE" dirty="0" smtClean="0"/>
              <a:t>- „</a:t>
            </a:r>
            <a:r>
              <a:rPr lang="de-DE" dirty="0"/>
              <a:t>die wechselseitige Veränderung der Strukturen verschiedener Sprachsysteme“ (Veith 2002: 204) </a:t>
            </a:r>
          </a:p>
          <a:p>
            <a:pPr marL="0" indent="0" algn="just">
              <a:buNone/>
            </a:pPr>
            <a:r>
              <a:rPr lang="de-DE" dirty="0" smtClean="0"/>
              <a:t>- „</a:t>
            </a:r>
            <a:r>
              <a:rPr lang="de-DE" dirty="0"/>
              <a:t>störende Einwirkungen einer bereits erlernten Sprache auf eine zu erlernende, d.h. dass beim Zweitspracherwerb die Normen eines Sprachsystems durch die eines </a:t>
            </a:r>
            <a:r>
              <a:rPr lang="de-DE" dirty="0" err="1"/>
              <a:t>eines</a:t>
            </a:r>
            <a:r>
              <a:rPr lang="de-DE" dirty="0"/>
              <a:t> anderen Sprachsystems beeinflusst bzw. verletzt werden“(Günther/Günther 2007, 147)</a:t>
            </a:r>
          </a:p>
          <a:p>
            <a:pPr marL="0" indent="0" algn="just">
              <a:buNone/>
            </a:pPr>
            <a:r>
              <a:rPr lang="de-DE" dirty="0" smtClean="0"/>
              <a:t>- können </a:t>
            </a:r>
            <a:r>
              <a:rPr lang="de-DE" dirty="0"/>
              <a:t>auf phonetischer Ebene, auf semantischer Ebene, auf </a:t>
            </a:r>
            <a:r>
              <a:rPr lang="de-DE" dirty="0" err="1"/>
              <a:t>pragmalinguistischer</a:t>
            </a:r>
            <a:r>
              <a:rPr lang="de-DE" dirty="0"/>
              <a:t> Ebene und auf grammatischer Ebene auftreten</a:t>
            </a:r>
          </a:p>
          <a:p>
            <a:endParaRPr lang="el-GR" dirty="0"/>
          </a:p>
        </p:txBody>
      </p:sp>
    </p:spTree>
    <p:extLst>
      <p:ext uri="{BB962C8B-B14F-4D97-AF65-F5344CB8AC3E}">
        <p14:creationId xmlns:p14="http://schemas.microsoft.com/office/powerpoint/2010/main" val="328808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85800"/>
            <a:ext cx="10515600" cy="5491163"/>
          </a:xfrm>
        </p:spPr>
        <p:txBody>
          <a:bodyPr/>
          <a:lstStyle/>
          <a:p>
            <a:pPr marL="0" indent="0">
              <a:buNone/>
            </a:pPr>
            <a:r>
              <a:rPr lang="de-DE" u="sng" dirty="0" smtClean="0"/>
              <a:t>Fragen:</a:t>
            </a:r>
          </a:p>
          <a:p>
            <a:pPr marL="514350" indent="-514350">
              <a:buAutoNum type="arabicPeriod"/>
            </a:pPr>
            <a:r>
              <a:rPr lang="de-DE" dirty="0" smtClean="0"/>
              <a:t>Welche Auffassung vertritt der Behaviorismus</a:t>
            </a:r>
            <a:r>
              <a:rPr lang="de-DE" dirty="0" smtClean="0"/>
              <a:t>? Welche </a:t>
            </a:r>
            <a:r>
              <a:rPr lang="de-DE" dirty="0" smtClean="0"/>
              <a:t>behavioristischen Lerntheorien kennen Sie</a:t>
            </a:r>
            <a:r>
              <a:rPr lang="de-DE" dirty="0" smtClean="0"/>
              <a:t>?</a:t>
            </a:r>
          </a:p>
          <a:p>
            <a:pPr marL="0" indent="0">
              <a:buNone/>
            </a:pPr>
            <a:endParaRPr lang="de-DE" dirty="0" smtClean="0"/>
          </a:p>
          <a:p>
            <a:pPr marL="0" indent="0">
              <a:buNone/>
            </a:pPr>
            <a:r>
              <a:rPr lang="de-DE" dirty="0" smtClean="0"/>
              <a:t>2.  Wovon </a:t>
            </a:r>
            <a:r>
              <a:rPr lang="de-DE" dirty="0" smtClean="0"/>
              <a:t>geht die Kontrastivhypothese aus</a:t>
            </a:r>
            <a:r>
              <a:rPr lang="de-DE" dirty="0" smtClean="0"/>
              <a:t>? (Wann </a:t>
            </a:r>
            <a:r>
              <a:rPr lang="de-DE" dirty="0" smtClean="0"/>
              <a:t>spricht man von einem positiven Transfer</a:t>
            </a:r>
            <a:r>
              <a:rPr lang="de-DE" dirty="0" smtClean="0"/>
              <a:t>? Wann </a:t>
            </a:r>
            <a:r>
              <a:rPr lang="de-DE" dirty="0" smtClean="0"/>
              <a:t>spricht man von einem negativen Transfer</a:t>
            </a:r>
            <a:r>
              <a:rPr lang="de-DE" dirty="0" smtClean="0"/>
              <a:t>? Was </a:t>
            </a:r>
            <a:r>
              <a:rPr lang="de-DE" dirty="0" smtClean="0"/>
              <a:t>versteht man unter dem Begriff „sprachliche Interferenz</a:t>
            </a:r>
            <a:r>
              <a:rPr lang="de-DE" dirty="0" smtClean="0"/>
              <a:t>“? Auf </a:t>
            </a:r>
            <a:r>
              <a:rPr lang="de-DE" dirty="0" smtClean="0"/>
              <a:t>welchen sprachlichen Ebenen lassen sich sprachliche Interferenzen beobachten</a:t>
            </a:r>
            <a:r>
              <a:rPr lang="de-DE" dirty="0" smtClean="0"/>
              <a:t>?) </a:t>
            </a:r>
          </a:p>
          <a:p>
            <a:pPr marL="0" indent="0">
              <a:buNone/>
            </a:pPr>
            <a:endParaRPr lang="de-DE" dirty="0" smtClean="0"/>
          </a:p>
          <a:p>
            <a:pPr marL="0" indent="0">
              <a:buNone/>
            </a:pPr>
            <a:r>
              <a:rPr lang="de-DE" dirty="0" smtClean="0"/>
              <a:t>3. Nennen </a:t>
            </a:r>
            <a:r>
              <a:rPr lang="de-DE" dirty="0" smtClean="0"/>
              <a:t>Sie Beispiele für sprachliche Interferenzen.</a:t>
            </a:r>
            <a:endParaRPr lang="el-GR" dirty="0" smtClean="0"/>
          </a:p>
          <a:p>
            <a:endParaRPr lang="el-GR" dirty="0"/>
          </a:p>
        </p:txBody>
      </p:sp>
    </p:spTree>
    <p:extLst>
      <p:ext uri="{BB962C8B-B14F-4D97-AF65-F5344CB8AC3E}">
        <p14:creationId xmlns:p14="http://schemas.microsoft.com/office/powerpoint/2010/main" val="793287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77875"/>
          </a:xfrm>
        </p:spPr>
        <p:txBody>
          <a:bodyPr/>
          <a:lstStyle/>
          <a:p>
            <a:r>
              <a:rPr lang="de-DE" dirty="0" smtClean="0"/>
              <a:t>Nativismus</a:t>
            </a:r>
            <a:endParaRPr lang="el-GR" dirty="0"/>
          </a:p>
        </p:txBody>
      </p:sp>
      <p:sp>
        <p:nvSpPr>
          <p:cNvPr id="3" name="Θέση περιεχομένου 2"/>
          <p:cNvSpPr>
            <a:spLocks noGrp="1"/>
          </p:cNvSpPr>
          <p:nvPr>
            <p:ph idx="1"/>
          </p:nvPr>
        </p:nvSpPr>
        <p:spPr>
          <a:xfrm>
            <a:off x="838200" y="1142999"/>
            <a:ext cx="10515600" cy="5033963"/>
          </a:xfrm>
        </p:spPr>
        <p:txBody>
          <a:bodyPr/>
          <a:lstStyle/>
          <a:p>
            <a:r>
              <a:rPr lang="de-DE" dirty="0"/>
              <a:t>Ein Vertreter des Nativismus ist Noam Chomsky (geb. 1928</a:t>
            </a:r>
            <a:r>
              <a:rPr lang="de-DE" dirty="0" smtClean="0"/>
              <a:t>)</a:t>
            </a:r>
          </a:p>
          <a:p>
            <a:pPr algn="just"/>
            <a:r>
              <a:rPr lang="de-DE" dirty="0"/>
              <a:t>Chomsky </a:t>
            </a:r>
            <a:r>
              <a:rPr lang="de-DE" dirty="0" smtClean="0"/>
              <a:t>setzte sich </a:t>
            </a:r>
            <a:r>
              <a:rPr lang="de-DE" dirty="0"/>
              <a:t>mit der behavioristischen Auffassung zum Spracherwerb </a:t>
            </a:r>
            <a:r>
              <a:rPr lang="de-DE" dirty="0" smtClean="0"/>
              <a:t>auseinander.  </a:t>
            </a:r>
          </a:p>
          <a:p>
            <a:pPr algn="just"/>
            <a:r>
              <a:rPr lang="de-DE" dirty="0" smtClean="0"/>
              <a:t>Er erklärte den </a:t>
            </a:r>
            <a:r>
              <a:rPr lang="de-DE" dirty="0"/>
              <a:t>Spracherwerb anhand der Existenz eines </a:t>
            </a:r>
            <a:r>
              <a:rPr lang="de-DE" i="1" dirty="0"/>
              <a:t>Spracherwerbsmechanismus </a:t>
            </a:r>
            <a:r>
              <a:rPr lang="de-DE" dirty="0"/>
              <a:t>(</a:t>
            </a:r>
            <a:r>
              <a:rPr lang="de-DE" i="1" dirty="0"/>
              <a:t>Language </a:t>
            </a:r>
            <a:r>
              <a:rPr lang="de-DE" i="1" dirty="0" err="1"/>
              <a:t>Acquisition</a:t>
            </a:r>
            <a:r>
              <a:rPr lang="de-DE" i="1" dirty="0"/>
              <a:t> Device</a:t>
            </a:r>
            <a:r>
              <a:rPr lang="de-DE" dirty="0"/>
              <a:t>), einer </a:t>
            </a:r>
            <a:r>
              <a:rPr lang="de-DE" dirty="0" smtClean="0"/>
              <a:t>Universalgrammatik</a:t>
            </a:r>
            <a:endParaRPr lang="en-US" dirty="0" smtClean="0"/>
          </a:p>
          <a:p>
            <a:pPr algn="just"/>
            <a:r>
              <a:rPr lang="de-DE" dirty="0" smtClean="0"/>
              <a:t>Die Sprache ist nicht </a:t>
            </a:r>
            <a:r>
              <a:rPr lang="de-DE" dirty="0"/>
              <a:t>in irgendeiner Form erlernt oder </a:t>
            </a:r>
            <a:r>
              <a:rPr lang="de-DE" dirty="0" smtClean="0"/>
              <a:t>erworben (s. Harden </a:t>
            </a:r>
            <a:r>
              <a:rPr lang="de-DE" dirty="0"/>
              <a:t>2006: 136</a:t>
            </a:r>
            <a:r>
              <a:rPr lang="de-DE" dirty="0" smtClean="0"/>
              <a:t>), sondern hat eine genetische Grundlage.</a:t>
            </a:r>
            <a:endParaRPr lang="el-GR" dirty="0"/>
          </a:p>
        </p:txBody>
      </p:sp>
    </p:spTree>
    <p:extLst>
      <p:ext uri="{BB962C8B-B14F-4D97-AF65-F5344CB8AC3E}">
        <p14:creationId xmlns:p14="http://schemas.microsoft.com/office/powerpoint/2010/main" val="4155823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37882"/>
            <a:ext cx="10515600" cy="5639081"/>
          </a:xfrm>
        </p:spPr>
        <p:txBody>
          <a:bodyPr>
            <a:normAutofit/>
          </a:bodyPr>
          <a:lstStyle/>
          <a:p>
            <a:pPr algn="just"/>
            <a:r>
              <a:rPr lang="de-DE" dirty="0"/>
              <a:t>„Aus dem Reichtum und der Kreativität der wahrnehmbaren sprachlichen </a:t>
            </a:r>
            <a:r>
              <a:rPr lang="de-DE" b="1" dirty="0"/>
              <a:t>Performanz </a:t>
            </a:r>
            <a:r>
              <a:rPr lang="de-DE" dirty="0"/>
              <a:t>schloss Chomsky auf ein zugrunde liegendes System von generativer Sprachfähigkeit, das er </a:t>
            </a:r>
            <a:r>
              <a:rPr lang="de-DE" b="1" dirty="0"/>
              <a:t>Kompetenz </a:t>
            </a:r>
            <a:r>
              <a:rPr lang="de-DE" dirty="0"/>
              <a:t>nannte. Sprachliche Kompetenz wird bei Chomsky nicht erst durch Umgang mit Sprache erworben, sondern ist als </a:t>
            </a:r>
            <a:r>
              <a:rPr lang="de-DE" i="1" dirty="0"/>
              <a:t>Language </a:t>
            </a:r>
            <a:r>
              <a:rPr lang="de-DE" i="1" dirty="0" err="1"/>
              <a:t>Acquisition</a:t>
            </a:r>
            <a:r>
              <a:rPr lang="de-DE" i="1" dirty="0"/>
              <a:t> Device </a:t>
            </a:r>
            <a:r>
              <a:rPr lang="de-DE" dirty="0"/>
              <a:t>in seinen Grundzügen (Universalien) bereits angeboren“ (ebd.). </a:t>
            </a:r>
            <a:endParaRPr lang="de-DE" dirty="0" smtClean="0"/>
          </a:p>
          <a:p>
            <a:pPr algn="just"/>
            <a:endParaRPr lang="de-DE" dirty="0" smtClean="0"/>
          </a:p>
          <a:p>
            <a:pPr algn="just"/>
            <a:r>
              <a:rPr lang="de-DE" dirty="0"/>
              <a:t>Die Lerner einer Sprache verfügen über eine Universalgrammatik und somit auch über „eine universale Satzstruktur“ (</a:t>
            </a:r>
            <a:r>
              <a:rPr lang="de-DE" dirty="0" err="1"/>
              <a:t>Tsokoglou</a:t>
            </a:r>
            <a:r>
              <a:rPr lang="de-DE" dirty="0"/>
              <a:t> 2011: 203), die angeboren und verborgen ist und die verantwortlich für die zeigende und zu beobachtende Performanz ist</a:t>
            </a:r>
            <a:r>
              <a:rPr lang="de-DE" dirty="0" smtClean="0"/>
              <a:t>. </a:t>
            </a:r>
          </a:p>
        </p:txBody>
      </p:sp>
    </p:spTree>
    <p:extLst>
      <p:ext uri="{BB962C8B-B14F-4D97-AF65-F5344CB8AC3E}">
        <p14:creationId xmlns:p14="http://schemas.microsoft.com/office/powerpoint/2010/main" val="1286209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66134"/>
          </a:xfrm>
        </p:spPr>
        <p:txBody>
          <a:bodyPr/>
          <a:lstStyle/>
          <a:p>
            <a:r>
              <a:rPr lang="en-US" dirty="0" err="1" smtClean="0"/>
              <a:t>Kompeten</a:t>
            </a:r>
            <a:r>
              <a:rPr lang="de-DE" dirty="0" smtClean="0"/>
              <a:t>z und Performanz</a:t>
            </a:r>
            <a:endParaRPr lang="el-GR" dirty="0"/>
          </a:p>
        </p:txBody>
      </p:sp>
      <p:sp>
        <p:nvSpPr>
          <p:cNvPr id="3" name="Θέση περιεχομένου 2"/>
          <p:cNvSpPr>
            <a:spLocks noGrp="1"/>
          </p:cNvSpPr>
          <p:nvPr>
            <p:ph idx="1"/>
          </p:nvPr>
        </p:nvSpPr>
        <p:spPr>
          <a:xfrm>
            <a:off x="838200" y="1331260"/>
            <a:ext cx="10515600" cy="4845703"/>
          </a:xfrm>
        </p:spPr>
        <p:txBody>
          <a:bodyPr>
            <a:normAutofit/>
          </a:bodyPr>
          <a:lstStyle/>
          <a:p>
            <a:pPr algn="just"/>
            <a:r>
              <a:rPr lang="de-DE" dirty="0" smtClean="0"/>
              <a:t>Die </a:t>
            </a:r>
            <a:r>
              <a:rPr lang="de-DE" dirty="0"/>
              <a:t>Kompetenz verhält sich zur Performanz wie ein Kenntnissystem zu seinem aktualen Gebrauch, wie eine Regel zu ihrer konkreten Anwendung. Die Kompetenz liegt der Performanz zugrunde. </a:t>
            </a:r>
            <a:r>
              <a:rPr lang="de-DE" dirty="0" smtClean="0"/>
              <a:t> </a:t>
            </a:r>
          </a:p>
          <a:p>
            <a:pPr algn="just"/>
            <a:endParaRPr lang="de-DE" dirty="0"/>
          </a:p>
          <a:p>
            <a:pPr algn="just"/>
            <a:r>
              <a:rPr lang="de-DE" dirty="0" smtClean="0"/>
              <a:t>Die </a:t>
            </a:r>
            <a:r>
              <a:rPr lang="de-DE" dirty="0"/>
              <a:t>Kompetenz ist verborgen, die Performanz jedoch ist ein beobachtetes Phänomen</a:t>
            </a:r>
            <a:r>
              <a:rPr lang="de-DE" dirty="0" smtClean="0"/>
              <a:t>. </a:t>
            </a:r>
            <a:endParaRPr lang="de-DE" dirty="0"/>
          </a:p>
          <a:p>
            <a:pPr marL="0" indent="0" algn="r">
              <a:buNone/>
            </a:pPr>
            <a:r>
              <a:rPr lang="de-DE" dirty="0"/>
              <a:t>(Krämer 2001: 53)</a:t>
            </a:r>
            <a:endParaRPr lang="el-GR" dirty="0"/>
          </a:p>
        </p:txBody>
      </p:sp>
    </p:spTree>
    <p:extLst>
      <p:ext uri="{BB962C8B-B14F-4D97-AF65-F5344CB8AC3E}">
        <p14:creationId xmlns:p14="http://schemas.microsoft.com/office/powerpoint/2010/main" val="3093027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„Können“ und „Wissen“</a:t>
            </a:r>
            <a:endParaRPr lang="el-GR" dirty="0"/>
          </a:p>
        </p:txBody>
      </p:sp>
      <p:sp>
        <p:nvSpPr>
          <p:cNvPr id="3" name="Θέση περιεχομένου 2"/>
          <p:cNvSpPr>
            <a:spLocks noGrp="1"/>
          </p:cNvSpPr>
          <p:nvPr>
            <p:ph idx="1"/>
          </p:nvPr>
        </p:nvSpPr>
        <p:spPr/>
        <p:txBody>
          <a:bodyPr/>
          <a:lstStyle/>
          <a:p>
            <a:pPr algn="just"/>
            <a:r>
              <a:rPr lang="de-DE" dirty="0" smtClean="0"/>
              <a:t>Nach Chomsky kann die </a:t>
            </a:r>
            <a:r>
              <a:rPr lang="de-DE" dirty="0"/>
              <a:t>Sprachfähigkeit nicht mit einem Begriff „Können“ identifiziert </a:t>
            </a:r>
            <a:r>
              <a:rPr lang="de-DE" dirty="0" smtClean="0"/>
              <a:t>werden. </a:t>
            </a:r>
            <a:r>
              <a:rPr lang="de-DE" dirty="0"/>
              <a:t>Ein Grund dafür ist, dass „ein Können durch Training und Erfahrung erworben werde“ (Krämer 2001: 51). </a:t>
            </a:r>
            <a:endParaRPr lang="de-DE" dirty="0" smtClean="0"/>
          </a:p>
          <a:p>
            <a:pPr algn="just"/>
            <a:endParaRPr lang="de-DE" dirty="0" smtClean="0"/>
          </a:p>
          <a:p>
            <a:pPr algn="just"/>
            <a:r>
              <a:rPr lang="de-DE" dirty="0" smtClean="0"/>
              <a:t>Chomsky spricht vom „Wissen“. „Die Kompetenz des Sprechers ist sein Wissen von der Sprache“ (ebd. 50).</a:t>
            </a:r>
          </a:p>
          <a:p>
            <a:pPr algn="just"/>
            <a:endParaRPr lang="de-DE" dirty="0" smtClean="0"/>
          </a:p>
        </p:txBody>
      </p:sp>
    </p:spTree>
    <p:extLst>
      <p:ext uri="{BB962C8B-B14F-4D97-AF65-F5344CB8AC3E}">
        <p14:creationId xmlns:p14="http://schemas.microsoft.com/office/powerpoint/2010/main" val="962971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20271"/>
            <a:ext cx="10515600" cy="5356692"/>
          </a:xfrm>
        </p:spPr>
        <p:txBody>
          <a:bodyPr>
            <a:normAutofit/>
          </a:bodyPr>
          <a:lstStyle/>
          <a:p>
            <a:pPr marL="0" indent="0">
              <a:buNone/>
            </a:pPr>
            <a:r>
              <a:rPr lang="de-DE" dirty="0"/>
              <a:t>Folgende Argumente werden für den nativistischen Ansatz vorgebracht: </a:t>
            </a:r>
          </a:p>
          <a:p>
            <a:pPr algn="just"/>
            <a:r>
              <a:rPr lang="de-DE" dirty="0" smtClean="0"/>
              <a:t>„</a:t>
            </a:r>
            <a:r>
              <a:rPr lang="de-DE" dirty="0"/>
              <a:t>Die Schnelligkeit des Spracherwerbs ist ohne die Zuhilfenahme von angeborenen Kompetenzen nicht zu erklären. </a:t>
            </a:r>
          </a:p>
          <a:p>
            <a:pPr algn="just"/>
            <a:r>
              <a:rPr lang="de-DE" dirty="0" smtClean="0"/>
              <a:t>Der </a:t>
            </a:r>
            <a:r>
              <a:rPr lang="de-DE" dirty="0"/>
              <a:t>Spracherwerb verläuft trotz unterschiedlicher, sprachlicher, kultureller und interaktionaler Umgebungen auf der ganzen Welt in großer Gleichförmigkeit. </a:t>
            </a:r>
          </a:p>
          <a:p>
            <a:pPr algn="just"/>
            <a:r>
              <a:rPr lang="de-DE" dirty="0" smtClean="0"/>
              <a:t>Der </a:t>
            </a:r>
            <a:r>
              <a:rPr lang="de-DE" dirty="0"/>
              <a:t>sprachliche Input, mit dem die Kinder konfrontiert werden, ist so fragmentarisch, unsystematisch und zum Teil sogar mit Fehlern behaftet, dass die Kinder ohne ihre angeborene Kompetenz damit wenig anfangen können</a:t>
            </a:r>
            <a:r>
              <a:rPr lang="de-DE" dirty="0" smtClean="0"/>
              <a:t>“.</a:t>
            </a:r>
          </a:p>
          <a:p>
            <a:pPr marL="0" indent="0" algn="r">
              <a:buNone/>
            </a:pPr>
            <a:r>
              <a:rPr lang="de-DE" dirty="0" smtClean="0"/>
              <a:t>(</a:t>
            </a:r>
            <a:r>
              <a:rPr lang="de-DE" dirty="0" err="1"/>
              <a:t>Rickheit</a:t>
            </a:r>
            <a:r>
              <a:rPr lang="de-DE" dirty="0"/>
              <a:t>/</a:t>
            </a:r>
            <a:r>
              <a:rPr lang="de-DE" dirty="0" err="1"/>
              <a:t>Sichelschmidt</a:t>
            </a:r>
            <a:r>
              <a:rPr lang="de-DE" dirty="0"/>
              <a:t>/</a:t>
            </a:r>
            <a:r>
              <a:rPr lang="de-DE" dirty="0" err="1"/>
              <a:t>Strohner</a:t>
            </a:r>
            <a:r>
              <a:rPr lang="de-DE" dirty="0"/>
              <a:t> 2007: 126</a:t>
            </a:r>
            <a:r>
              <a:rPr lang="de-DE" dirty="0" smtClean="0"/>
              <a:t>)</a:t>
            </a:r>
            <a:endParaRPr lang="de-DE" dirty="0"/>
          </a:p>
          <a:p>
            <a:endParaRPr lang="el-GR" dirty="0"/>
          </a:p>
        </p:txBody>
      </p:sp>
    </p:spTree>
    <p:extLst>
      <p:ext uri="{BB962C8B-B14F-4D97-AF65-F5344CB8AC3E}">
        <p14:creationId xmlns:p14="http://schemas.microsoft.com/office/powerpoint/2010/main" val="292879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72004"/>
          </a:xfrm>
        </p:spPr>
        <p:txBody>
          <a:bodyPr>
            <a:noAutofit/>
          </a:bodyPr>
          <a:lstStyle/>
          <a:p>
            <a:r>
              <a:rPr lang="de-DE" sz="3200" dirty="0" smtClean="0"/>
              <a:t>Wiederholung: Erstspracherwerb/Zweitspracherwerb/Fremdsprachenerwerb</a:t>
            </a:r>
            <a:endParaRPr lang="el-GR" sz="3200" dirty="0"/>
          </a:p>
        </p:txBody>
      </p:sp>
      <p:sp>
        <p:nvSpPr>
          <p:cNvPr id="3" name="Θέση περιεχομένου 2"/>
          <p:cNvSpPr>
            <a:spLocks noGrp="1"/>
          </p:cNvSpPr>
          <p:nvPr>
            <p:ph idx="1"/>
          </p:nvPr>
        </p:nvSpPr>
        <p:spPr>
          <a:xfrm>
            <a:off x="838200" y="1465729"/>
            <a:ext cx="10515600" cy="4711234"/>
          </a:xfrm>
        </p:spPr>
        <p:txBody>
          <a:bodyPr>
            <a:normAutofit/>
          </a:bodyPr>
          <a:lstStyle/>
          <a:p>
            <a:pPr marL="0" indent="0">
              <a:buNone/>
            </a:pPr>
            <a:r>
              <a:rPr lang="de-DE" dirty="0" smtClean="0"/>
              <a:t>Formen des Spracherwerbs: Erstspracherwerb</a:t>
            </a:r>
          </a:p>
          <a:p>
            <a:pPr marL="0" indent="0">
              <a:buNone/>
            </a:pPr>
            <a:r>
              <a:rPr lang="de-DE" dirty="0"/>
              <a:t> </a:t>
            </a:r>
            <a:r>
              <a:rPr lang="de-DE" dirty="0" smtClean="0"/>
              <a:t>                                                  Zweitspracherwerb</a:t>
            </a:r>
          </a:p>
          <a:p>
            <a:pPr marL="0" indent="0">
              <a:buNone/>
            </a:pPr>
            <a:r>
              <a:rPr lang="de-DE" dirty="0"/>
              <a:t> </a:t>
            </a:r>
            <a:r>
              <a:rPr lang="de-DE" dirty="0" smtClean="0"/>
              <a:t>                                                  Fremdsprachenerwerb</a:t>
            </a:r>
          </a:p>
          <a:p>
            <a:pPr marL="0" indent="0">
              <a:buNone/>
            </a:pPr>
            <a:endParaRPr lang="de-DE" dirty="0" smtClean="0"/>
          </a:p>
        </p:txBody>
      </p:sp>
      <p:graphicFrame>
        <p:nvGraphicFramePr>
          <p:cNvPr id="4" name="Πίνακας 3"/>
          <p:cNvGraphicFramePr>
            <a:graphicFrameLocks noGrp="1"/>
          </p:cNvGraphicFramePr>
          <p:nvPr>
            <p:extLst>
              <p:ext uri="{D42A27DB-BD31-4B8C-83A1-F6EECF244321}">
                <p14:modId xmlns:p14="http://schemas.microsoft.com/office/powerpoint/2010/main" val="2622662428"/>
              </p:ext>
            </p:extLst>
          </p:nvPr>
        </p:nvGraphicFramePr>
        <p:xfrm>
          <a:off x="983128" y="3220819"/>
          <a:ext cx="9478684" cy="2194560"/>
        </p:xfrm>
        <a:graphic>
          <a:graphicData uri="http://schemas.openxmlformats.org/drawingml/2006/table">
            <a:tbl>
              <a:tblPr firstRow="1" bandRow="1">
                <a:tableStyleId>{5C22544A-7EE6-4342-B048-85BDC9FD1C3A}</a:tableStyleId>
              </a:tblPr>
              <a:tblGrid>
                <a:gridCol w="2768601"/>
                <a:gridCol w="6710083"/>
              </a:tblGrid>
              <a:tr h="370840">
                <a:tc>
                  <a:txBody>
                    <a:bodyPr/>
                    <a:lstStyle/>
                    <a:p>
                      <a:r>
                        <a:rPr lang="de-DE" b="0" dirty="0" smtClean="0">
                          <a:solidFill>
                            <a:schemeClr val="tx1"/>
                          </a:solidFill>
                        </a:rPr>
                        <a:t>Erstspracherwerb</a:t>
                      </a:r>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0" dirty="0" smtClean="0">
                          <a:solidFill>
                            <a:schemeClr val="tx1"/>
                          </a:solidFill>
                        </a:rPr>
                        <a:t>Erwerb der ersten Sprache, mit der ein Kind in Kontakt kommt</a:t>
                      </a:r>
                    </a:p>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Zweitspracherwerb</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Natürlicher bzw. ungesteuerter Erwerb einer zweiten Sprache (einer anderen Sprache als die Muttersprache)</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Fremdsprachenerwerb</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Erwerb</a:t>
                      </a:r>
                      <a:r>
                        <a:rPr lang="de-DE" baseline="0" dirty="0" smtClean="0">
                          <a:solidFill>
                            <a:schemeClr val="tx1"/>
                          </a:solidFill>
                        </a:rPr>
                        <a:t> einer zweiten Sprache mit Hilfe von Unterricht bzw. gesteuert</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37779063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26141"/>
            <a:ext cx="10515600" cy="5450822"/>
          </a:xfrm>
        </p:spPr>
        <p:txBody>
          <a:bodyPr/>
          <a:lstStyle/>
          <a:p>
            <a:pPr algn="just"/>
            <a:endParaRPr lang="de-DE" dirty="0" smtClean="0"/>
          </a:p>
          <a:p>
            <a:pPr algn="just"/>
            <a:endParaRPr lang="de-DE" dirty="0"/>
          </a:p>
          <a:p>
            <a:pPr algn="just"/>
            <a:r>
              <a:rPr lang="de-DE" dirty="0" smtClean="0"/>
              <a:t>Auf </a:t>
            </a:r>
            <a:r>
              <a:rPr lang="de-DE" dirty="0"/>
              <a:t>Chomskys nativistische Auffassung zum Spracherwerb basiert auch die </a:t>
            </a:r>
            <a:r>
              <a:rPr lang="de-DE" b="1" dirty="0"/>
              <a:t>Identitätshypothese</a:t>
            </a:r>
            <a:r>
              <a:rPr lang="de-DE" dirty="0"/>
              <a:t>, also eine </a:t>
            </a:r>
            <a:r>
              <a:rPr lang="de-DE" dirty="0" smtClean="0"/>
              <a:t>Zweitspracherwerbstheorie, </a:t>
            </a:r>
            <a:r>
              <a:rPr lang="de-DE" dirty="0"/>
              <a:t>denn nach Chomsky sind die „psycholinguistischen Prozesse“ (Decke-</a:t>
            </a:r>
            <a:r>
              <a:rPr lang="de-DE" dirty="0" err="1"/>
              <a:t>Cornill</a:t>
            </a:r>
            <a:r>
              <a:rPr lang="de-DE" dirty="0"/>
              <a:t>/Küster 2007: 25) beim Erwerb weiterer Sprachen ähnlich wie beim Erwerb der Erstsprache.</a:t>
            </a:r>
            <a:endParaRPr lang="el-GR" dirty="0"/>
          </a:p>
        </p:txBody>
      </p:sp>
    </p:spTree>
    <p:extLst>
      <p:ext uri="{BB962C8B-B14F-4D97-AF65-F5344CB8AC3E}">
        <p14:creationId xmlns:p14="http://schemas.microsoft.com/office/powerpoint/2010/main" val="1014228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49275"/>
          </a:xfrm>
        </p:spPr>
        <p:txBody>
          <a:bodyPr>
            <a:normAutofit fontScale="90000"/>
          </a:bodyPr>
          <a:lstStyle/>
          <a:p>
            <a:r>
              <a:rPr lang="de-DE" dirty="0" smtClean="0"/>
              <a:t>Kritik am Nativismus</a:t>
            </a:r>
            <a:endParaRPr lang="el-GR" dirty="0"/>
          </a:p>
        </p:txBody>
      </p:sp>
      <p:sp>
        <p:nvSpPr>
          <p:cNvPr id="3" name="Θέση περιεχομένου 2"/>
          <p:cNvSpPr>
            <a:spLocks noGrp="1"/>
          </p:cNvSpPr>
          <p:nvPr>
            <p:ph idx="1"/>
          </p:nvPr>
        </p:nvSpPr>
        <p:spPr>
          <a:xfrm>
            <a:off x="838200" y="1223682"/>
            <a:ext cx="10515600" cy="4953281"/>
          </a:xfrm>
        </p:spPr>
        <p:txBody>
          <a:bodyPr/>
          <a:lstStyle/>
          <a:p>
            <a:r>
              <a:rPr lang="de-DE" dirty="0" smtClean="0"/>
              <a:t>Keine </a:t>
            </a:r>
            <a:r>
              <a:rPr lang="de-DE" dirty="0"/>
              <a:t>Aussage über Verknüpfung mit der Entwicklung anderer kognitiver und sozialer </a:t>
            </a:r>
            <a:r>
              <a:rPr lang="de-DE" dirty="0" smtClean="0"/>
              <a:t>Fähigkeiten</a:t>
            </a:r>
          </a:p>
          <a:p>
            <a:endParaRPr lang="el-GR" dirty="0" smtClean="0"/>
          </a:p>
          <a:p>
            <a:r>
              <a:rPr lang="de-DE" dirty="0" smtClean="0"/>
              <a:t>Keine </a:t>
            </a:r>
            <a:r>
              <a:rPr lang="de-DE" dirty="0"/>
              <a:t>Aussage über kommunikative Kompetenzen, nur über Grammatikwissen </a:t>
            </a:r>
            <a:r>
              <a:rPr lang="el-GR" dirty="0"/>
              <a:t>(</a:t>
            </a:r>
            <a:r>
              <a:rPr lang="de-DE" dirty="0" smtClean="0"/>
              <a:t>Das </a:t>
            </a:r>
            <a:r>
              <a:rPr lang="de-DE" dirty="0"/>
              <a:t>Kind erwirbt eine kommunikative Kompetenz, die weit über Grammatikwissen </a:t>
            </a:r>
            <a:r>
              <a:rPr lang="de-DE" dirty="0" smtClean="0"/>
              <a:t>hinausgeht</a:t>
            </a:r>
            <a:r>
              <a:rPr lang="el-GR" dirty="0" smtClean="0"/>
              <a:t>)</a:t>
            </a:r>
            <a:endParaRPr lang="de-DE" dirty="0"/>
          </a:p>
          <a:p>
            <a:endParaRPr lang="el-GR" dirty="0"/>
          </a:p>
        </p:txBody>
      </p:sp>
    </p:spTree>
    <p:extLst>
      <p:ext uri="{BB962C8B-B14F-4D97-AF65-F5344CB8AC3E}">
        <p14:creationId xmlns:p14="http://schemas.microsoft.com/office/powerpoint/2010/main" val="830779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err="1" smtClean="0"/>
              <a:t>Kognitivismus</a:t>
            </a:r>
            <a:endParaRPr lang="el-GR" dirty="0"/>
          </a:p>
        </p:txBody>
      </p:sp>
      <p:sp>
        <p:nvSpPr>
          <p:cNvPr id="3" name="Θέση περιεχομένου 2"/>
          <p:cNvSpPr>
            <a:spLocks noGrp="1"/>
          </p:cNvSpPr>
          <p:nvPr>
            <p:ph idx="1"/>
          </p:nvPr>
        </p:nvSpPr>
        <p:spPr>
          <a:xfrm>
            <a:off x="838200" y="1465729"/>
            <a:ext cx="10515600" cy="4711234"/>
          </a:xfrm>
        </p:spPr>
        <p:txBody>
          <a:bodyPr>
            <a:normAutofit fontScale="92500"/>
          </a:bodyPr>
          <a:lstStyle/>
          <a:p>
            <a:pPr algn="just"/>
            <a:r>
              <a:rPr lang="de-DE" dirty="0" smtClean="0"/>
              <a:t>Entwicklung </a:t>
            </a:r>
            <a:r>
              <a:rPr lang="de-DE" dirty="0"/>
              <a:t>von Sprache beim </a:t>
            </a:r>
            <a:r>
              <a:rPr lang="de-DE" dirty="0" smtClean="0"/>
              <a:t>Kind: Teil seiner kognitiven </a:t>
            </a:r>
            <a:r>
              <a:rPr lang="de-DE" dirty="0"/>
              <a:t>Entwicklung </a:t>
            </a:r>
            <a:endParaRPr lang="de-DE" dirty="0" smtClean="0"/>
          </a:p>
          <a:p>
            <a:pPr algn="just"/>
            <a:r>
              <a:rPr lang="de-DE" dirty="0" smtClean="0"/>
              <a:t>Die Vertreter des </a:t>
            </a:r>
            <a:r>
              <a:rPr lang="de-DE" dirty="0" err="1" smtClean="0"/>
              <a:t>Kognitivismus</a:t>
            </a:r>
            <a:r>
              <a:rPr lang="de-DE" dirty="0" smtClean="0"/>
              <a:t> glauben nicht, dass  ein angeborener Spracherwerbsmechanismus vorhanden ist.  Auch glauben sie nicht, dass das Stimulus-Response-Modell ausreicht, damit der Spracherwerb erklärt wird.</a:t>
            </a:r>
          </a:p>
          <a:p>
            <a:pPr algn="just"/>
            <a:r>
              <a:rPr lang="de-DE" dirty="0" smtClean="0"/>
              <a:t>Nach dem </a:t>
            </a:r>
            <a:r>
              <a:rPr lang="de-DE" dirty="0" err="1" smtClean="0"/>
              <a:t>Kognitivismus</a:t>
            </a:r>
            <a:r>
              <a:rPr lang="de-DE" dirty="0" smtClean="0"/>
              <a:t> „erwirbt das Kind die Sprache durch die ständige Auseinandersetzung – insbesondere die kognitive – mit seiner Umwelt, mit den Menschen und den Dingen“ </a:t>
            </a:r>
            <a:r>
              <a:rPr lang="de-DE" dirty="0"/>
              <a:t>(</a:t>
            </a:r>
            <a:r>
              <a:rPr lang="de-DE" dirty="0" smtClean="0"/>
              <a:t>Günther/Günther 2007, 91).</a:t>
            </a:r>
          </a:p>
          <a:p>
            <a:pPr algn="just"/>
            <a:r>
              <a:rPr lang="de-DE" dirty="0" smtClean="0"/>
              <a:t>Kognitionen: „alle geistigen Prozesse, wie Wahrnehmung, Vorstellung, Denken, Urteilen oder Sprache, durch die der Mensch Wissen erwirbt, indem er sogenannte kognitive Strukturen aufbaut“ (Reuter 2005,10)</a:t>
            </a:r>
          </a:p>
        </p:txBody>
      </p:sp>
    </p:spTree>
    <p:extLst>
      <p:ext uri="{BB962C8B-B14F-4D97-AF65-F5344CB8AC3E}">
        <p14:creationId xmlns:p14="http://schemas.microsoft.com/office/powerpoint/2010/main" val="2311362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Vertreter </a:t>
            </a:r>
            <a:r>
              <a:rPr lang="de-DE" dirty="0"/>
              <a:t>des kognitiven Lernens</a:t>
            </a:r>
            <a:endParaRPr lang="el-GR" dirty="0"/>
          </a:p>
        </p:txBody>
      </p:sp>
      <p:sp>
        <p:nvSpPr>
          <p:cNvPr id="3" name="Θέση περιεχομένου 2"/>
          <p:cNvSpPr>
            <a:spLocks noGrp="1"/>
          </p:cNvSpPr>
          <p:nvPr>
            <p:ph idx="1"/>
          </p:nvPr>
        </p:nvSpPr>
        <p:spPr>
          <a:xfrm>
            <a:off x="838200" y="1062318"/>
            <a:ext cx="10515600" cy="5392270"/>
          </a:xfrm>
        </p:spPr>
        <p:txBody>
          <a:bodyPr>
            <a:normAutofit fontScale="70000" lnSpcReduction="20000"/>
          </a:bodyPr>
          <a:lstStyle/>
          <a:p>
            <a:pPr marL="514350" indent="-514350" algn="just">
              <a:buAutoNum type="arabicPeriod"/>
            </a:pPr>
            <a:r>
              <a:rPr lang="de-DE" dirty="0" smtClean="0"/>
              <a:t>Robert </a:t>
            </a:r>
            <a:r>
              <a:rPr lang="de-DE" dirty="0"/>
              <a:t>M. Gagné (1916-2002): </a:t>
            </a:r>
            <a:r>
              <a:rPr lang="de-DE" dirty="0" smtClean="0"/>
              <a:t>Robert M. Gagné erwähnt in seinem Buch „</a:t>
            </a:r>
            <a:r>
              <a:rPr lang="de-DE" i="1" dirty="0" smtClean="0"/>
              <a:t>The </a:t>
            </a:r>
            <a:r>
              <a:rPr lang="de-DE" i="1" dirty="0" err="1" smtClean="0"/>
              <a:t>conditions</a:t>
            </a:r>
            <a:r>
              <a:rPr lang="de-DE" i="1" dirty="0" smtClean="0"/>
              <a:t> </a:t>
            </a:r>
            <a:r>
              <a:rPr lang="de-DE" i="1" dirty="0" err="1" smtClean="0"/>
              <a:t>of</a:t>
            </a:r>
            <a:r>
              <a:rPr lang="de-DE" i="1" dirty="0" smtClean="0"/>
              <a:t> </a:t>
            </a:r>
            <a:r>
              <a:rPr lang="de-DE" dirty="0" err="1" smtClean="0"/>
              <a:t>learning</a:t>
            </a:r>
            <a:r>
              <a:rPr lang="de-DE" dirty="0" smtClean="0"/>
              <a:t>“ (1965), dass der </a:t>
            </a:r>
            <a:r>
              <a:rPr lang="de-DE" dirty="0"/>
              <a:t>Lernprozess </a:t>
            </a:r>
            <a:r>
              <a:rPr lang="de-DE" dirty="0" smtClean="0"/>
              <a:t>in folgenden acht </a:t>
            </a:r>
            <a:r>
              <a:rPr lang="de-DE" dirty="0"/>
              <a:t>Lernstufen </a:t>
            </a:r>
            <a:r>
              <a:rPr lang="de-DE" dirty="0" smtClean="0"/>
              <a:t>gegliedert ist, </a:t>
            </a:r>
            <a:r>
              <a:rPr lang="de-DE" dirty="0"/>
              <a:t>wobei jede Stufe eine Basis für die nächste </a:t>
            </a:r>
            <a:r>
              <a:rPr lang="de-DE" dirty="0" smtClean="0"/>
              <a:t>ist: </a:t>
            </a:r>
          </a:p>
          <a:p>
            <a:pPr marL="514350" indent="-514350" algn="just">
              <a:buAutoNum type="arabicPeriod"/>
            </a:pPr>
            <a:endParaRPr lang="de-DE" dirty="0" smtClean="0"/>
          </a:p>
          <a:p>
            <a:pPr marL="712788" indent="0">
              <a:buNone/>
            </a:pPr>
            <a:r>
              <a:rPr lang="de-DE" dirty="0" smtClean="0"/>
              <a:t>1. Signal Learning </a:t>
            </a:r>
            <a:r>
              <a:rPr lang="el-GR" dirty="0" smtClean="0"/>
              <a:t>(</a:t>
            </a:r>
            <a:r>
              <a:rPr lang="en-US" dirty="0" smtClean="0"/>
              <a:t>A general response to a signal</a:t>
            </a:r>
            <a:r>
              <a:rPr lang="el-GR" dirty="0" smtClean="0"/>
              <a:t>)</a:t>
            </a:r>
            <a:r>
              <a:rPr lang="de-DE" dirty="0" smtClean="0"/>
              <a:t>: Generelle Reaktion zu einem Reiz</a:t>
            </a:r>
          </a:p>
          <a:p>
            <a:pPr marL="712788" indent="0">
              <a:buNone/>
            </a:pPr>
            <a:r>
              <a:rPr lang="de-DE" dirty="0" smtClean="0"/>
              <a:t>2. Stimulus-Response Learning (</a:t>
            </a:r>
            <a:r>
              <a:rPr lang="de-DE" dirty="0"/>
              <a:t>A </a:t>
            </a:r>
            <a:r>
              <a:rPr lang="de-DE" dirty="0" err="1"/>
              <a:t>precise</a:t>
            </a:r>
            <a:r>
              <a:rPr lang="de-DE" dirty="0"/>
              <a:t> </a:t>
            </a:r>
            <a:r>
              <a:rPr lang="de-DE" dirty="0" err="1"/>
              <a:t>response</a:t>
            </a:r>
            <a:r>
              <a:rPr lang="de-DE" dirty="0"/>
              <a:t> </a:t>
            </a:r>
            <a:r>
              <a:rPr lang="de-DE" dirty="0" err="1"/>
              <a:t>to</a:t>
            </a:r>
            <a:r>
              <a:rPr lang="de-DE" dirty="0"/>
              <a:t> a </a:t>
            </a:r>
            <a:r>
              <a:rPr lang="de-DE" dirty="0" err="1"/>
              <a:t>distinct</a:t>
            </a:r>
            <a:r>
              <a:rPr lang="de-DE" dirty="0"/>
              <a:t> </a:t>
            </a:r>
            <a:r>
              <a:rPr lang="de-DE" dirty="0" err="1" smtClean="0"/>
              <a:t>stimulus</a:t>
            </a:r>
            <a:r>
              <a:rPr lang="de-DE" dirty="0" smtClean="0"/>
              <a:t>): Eine präzise Reaktion zu einem verschiedenen Reiz</a:t>
            </a:r>
          </a:p>
          <a:p>
            <a:pPr marL="712788" indent="0">
              <a:buNone/>
            </a:pPr>
            <a:r>
              <a:rPr lang="de-DE" dirty="0" smtClean="0"/>
              <a:t>3. </a:t>
            </a:r>
            <a:r>
              <a:rPr lang="de-DE" dirty="0" err="1" smtClean="0"/>
              <a:t>Chaining</a:t>
            </a:r>
            <a:r>
              <a:rPr lang="de-DE" dirty="0" smtClean="0"/>
              <a:t> (</a:t>
            </a:r>
            <a:r>
              <a:rPr lang="en-US" dirty="0"/>
              <a:t>A chain of two or more stimulus-response </a:t>
            </a:r>
            <a:r>
              <a:rPr lang="en-US" dirty="0" smtClean="0"/>
              <a:t>connections): </a:t>
            </a:r>
            <a:r>
              <a:rPr lang="en-US" dirty="0" err="1" smtClean="0"/>
              <a:t>Eine</a:t>
            </a:r>
            <a:r>
              <a:rPr lang="en-US" dirty="0" smtClean="0"/>
              <a:t> </a:t>
            </a:r>
            <a:r>
              <a:rPr lang="en-US" dirty="0" err="1" smtClean="0"/>
              <a:t>Reihe</a:t>
            </a:r>
            <a:r>
              <a:rPr lang="en-US" dirty="0" smtClean="0"/>
              <a:t> von </a:t>
            </a:r>
            <a:r>
              <a:rPr lang="en-US" dirty="0" err="1" smtClean="0"/>
              <a:t>zwei</a:t>
            </a:r>
            <a:r>
              <a:rPr lang="en-US" dirty="0" smtClean="0"/>
              <a:t> </a:t>
            </a:r>
            <a:r>
              <a:rPr lang="en-US" dirty="0" err="1" smtClean="0"/>
              <a:t>oder</a:t>
            </a:r>
            <a:r>
              <a:rPr lang="en-US" dirty="0" smtClean="0"/>
              <a:t> </a:t>
            </a:r>
            <a:r>
              <a:rPr lang="en-US" dirty="0" err="1" smtClean="0"/>
              <a:t>mehreren</a:t>
            </a:r>
            <a:r>
              <a:rPr lang="en-US" dirty="0" smtClean="0"/>
              <a:t> </a:t>
            </a:r>
            <a:r>
              <a:rPr lang="en-US" dirty="0" err="1" smtClean="0"/>
              <a:t>Reiz-Reaktion-Verbindungen</a:t>
            </a:r>
            <a:endParaRPr lang="de-DE" dirty="0" smtClean="0"/>
          </a:p>
          <a:p>
            <a:pPr marL="712788" indent="0">
              <a:buNone/>
            </a:pPr>
            <a:r>
              <a:rPr lang="de-DE" dirty="0" smtClean="0"/>
              <a:t>4. Verbal </a:t>
            </a:r>
            <a:r>
              <a:rPr lang="de-DE" dirty="0" err="1" smtClean="0"/>
              <a:t>Association</a:t>
            </a:r>
            <a:r>
              <a:rPr lang="de-DE" dirty="0" smtClean="0"/>
              <a:t> (</a:t>
            </a:r>
            <a:r>
              <a:rPr lang="en-US" dirty="0" smtClean="0"/>
              <a:t>Chain </a:t>
            </a:r>
            <a:r>
              <a:rPr lang="en-US" dirty="0"/>
              <a:t>learning by using </a:t>
            </a:r>
            <a:r>
              <a:rPr lang="en-US" dirty="0" smtClean="0"/>
              <a:t>words): “Chaining” </a:t>
            </a:r>
            <a:r>
              <a:rPr lang="en-US" dirty="0" err="1" smtClean="0"/>
              <a:t>mit</a:t>
            </a:r>
            <a:r>
              <a:rPr lang="en-US" dirty="0" smtClean="0"/>
              <a:t> </a:t>
            </a:r>
            <a:r>
              <a:rPr lang="en-US" dirty="0" err="1" smtClean="0"/>
              <a:t>Hilfe</a:t>
            </a:r>
            <a:r>
              <a:rPr lang="en-US" dirty="0" smtClean="0"/>
              <a:t> von </a:t>
            </a:r>
            <a:r>
              <a:rPr lang="en-US" dirty="0" err="1" smtClean="0"/>
              <a:t>Wörtern</a:t>
            </a:r>
            <a:endParaRPr lang="de-DE" dirty="0" smtClean="0"/>
          </a:p>
          <a:p>
            <a:pPr marL="712788" indent="0">
              <a:buNone/>
            </a:pPr>
            <a:r>
              <a:rPr lang="de-DE" dirty="0" smtClean="0"/>
              <a:t>5. </a:t>
            </a:r>
            <a:r>
              <a:rPr lang="de-DE" dirty="0" err="1" smtClean="0"/>
              <a:t>Discrimination</a:t>
            </a:r>
            <a:r>
              <a:rPr lang="de-DE" dirty="0" smtClean="0"/>
              <a:t> Learning </a:t>
            </a:r>
            <a:r>
              <a:rPr lang="de-DE" dirty="0"/>
              <a:t>(</a:t>
            </a:r>
            <a:r>
              <a:rPr lang="en-US" dirty="0" smtClean="0"/>
              <a:t>The </a:t>
            </a:r>
            <a:r>
              <a:rPr lang="en-US" dirty="0"/>
              <a:t>ability to make different responses to similar-appearing </a:t>
            </a:r>
            <a:r>
              <a:rPr lang="en-US" dirty="0" smtClean="0"/>
              <a:t>stimuli): Die </a:t>
            </a:r>
            <a:r>
              <a:rPr lang="en-US" dirty="0" err="1" smtClean="0"/>
              <a:t>Fähigkeit</a:t>
            </a:r>
            <a:r>
              <a:rPr lang="en-US" dirty="0" smtClean="0"/>
              <a:t> </a:t>
            </a:r>
            <a:r>
              <a:rPr lang="en-US" dirty="0" err="1" smtClean="0"/>
              <a:t>bei</a:t>
            </a:r>
            <a:r>
              <a:rPr lang="en-US" dirty="0" smtClean="0"/>
              <a:t> </a:t>
            </a:r>
            <a:r>
              <a:rPr lang="en-US" dirty="0" err="1" smtClean="0"/>
              <a:t>Reizen</a:t>
            </a:r>
            <a:r>
              <a:rPr lang="en-US" dirty="0" smtClean="0"/>
              <a:t>, die </a:t>
            </a:r>
            <a:r>
              <a:rPr lang="en-US" dirty="0" err="1" smtClean="0"/>
              <a:t>ähnlich</a:t>
            </a:r>
            <a:r>
              <a:rPr lang="en-US" dirty="0" smtClean="0"/>
              <a:t> </a:t>
            </a:r>
            <a:r>
              <a:rPr lang="en-US" dirty="0" err="1" smtClean="0"/>
              <a:t>erscheinen</a:t>
            </a:r>
            <a:r>
              <a:rPr lang="en-US" dirty="0" smtClean="0"/>
              <a:t>, </a:t>
            </a:r>
            <a:r>
              <a:rPr lang="en-US" dirty="0" err="1" smtClean="0"/>
              <a:t>unterschiedlich</a:t>
            </a:r>
            <a:r>
              <a:rPr lang="en-US" dirty="0" smtClean="0"/>
              <a:t> </a:t>
            </a:r>
            <a:r>
              <a:rPr lang="en-US" dirty="0" err="1" smtClean="0"/>
              <a:t>zu</a:t>
            </a:r>
            <a:r>
              <a:rPr lang="en-US" dirty="0" smtClean="0"/>
              <a:t> </a:t>
            </a:r>
            <a:r>
              <a:rPr lang="en-US" dirty="0" err="1" smtClean="0"/>
              <a:t>reagieren</a:t>
            </a:r>
            <a:endParaRPr lang="de-DE" dirty="0" smtClean="0"/>
          </a:p>
          <a:p>
            <a:pPr marL="712788" indent="0">
              <a:buNone/>
            </a:pPr>
            <a:r>
              <a:rPr lang="de-DE" dirty="0" smtClean="0"/>
              <a:t>6. </a:t>
            </a:r>
            <a:r>
              <a:rPr lang="de-DE" dirty="0" err="1" smtClean="0"/>
              <a:t>Concept</a:t>
            </a:r>
            <a:r>
              <a:rPr lang="de-DE" dirty="0" smtClean="0"/>
              <a:t> Learning (</a:t>
            </a:r>
            <a:r>
              <a:rPr lang="en-US" dirty="0" smtClean="0"/>
              <a:t>the </a:t>
            </a:r>
            <a:r>
              <a:rPr lang="en-US" dirty="0"/>
              <a:t>learning of a generalized </a:t>
            </a:r>
            <a:r>
              <a:rPr lang="en-US" dirty="0" smtClean="0"/>
              <a:t>idea): </a:t>
            </a:r>
            <a:r>
              <a:rPr lang="en-US" dirty="0" err="1" smtClean="0"/>
              <a:t>Begriffslernen</a:t>
            </a:r>
            <a:endParaRPr lang="de-DE" dirty="0" smtClean="0"/>
          </a:p>
          <a:p>
            <a:pPr marL="712788" indent="0">
              <a:buNone/>
            </a:pPr>
            <a:r>
              <a:rPr lang="de-DE" dirty="0" smtClean="0"/>
              <a:t>7. </a:t>
            </a:r>
            <a:r>
              <a:rPr lang="de-DE" dirty="0" err="1" smtClean="0"/>
              <a:t>Rule</a:t>
            </a:r>
            <a:r>
              <a:rPr lang="de-DE" dirty="0" smtClean="0"/>
              <a:t> Learning (</a:t>
            </a:r>
            <a:r>
              <a:rPr lang="en-US" dirty="0" smtClean="0"/>
              <a:t>Chaining </a:t>
            </a:r>
            <a:r>
              <a:rPr lang="en-US" dirty="0"/>
              <a:t>of two or more concepts is involved in learning a </a:t>
            </a:r>
            <a:r>
              <a:rPr lang="en-US" dirty="0" smtClean="0"/>
              <a:t>rule): </a:t>
            </a:r>
            <a:r>
              <a:rPr lang="en-US" dirty="0" err="1" smtClean="0"/>
              <a:t>Regellernen</a:t>
            </a:r>
            <a:r>
              <a:rPr lang="en-US" dirty="0" smtClean="0"/>
              <a:t>, </a:t>
            </a:r>
            <a:r>
              <a:rPr lang="en-US" dirty="0" err="1" smtClean="0"/>
              <a:t>indem</a:t>
            </a:r>
            <a:r>
              <a:rPr lang="en-US" dirty="0" smtClean="0"/>
              <a:t> man </a:t>
            </a:r>
            <a:r>
              <a:rPr lang="en-US" dirty="0" err="1" smtClean="0"/>
              <a:t>zwei</a:t>
            </a:r>
            <a:r>
              <a:rPr lang="en-US" dirty="0" smtClean="0"/>
              <a:t> </a:t>
            </a:r>
            <a:r>
              <a:rPr lang="en-US" dirty="0" err="1" smtClean="0"/>
              <a:t>oder</a:t>
            </a:r>
            <a:r>
              <a:rPr lang="en-US" dirty="0" smtClean="0"/>
              <a:t> </a:t>
            </a:r>
            <a:r>
              <a:rPr lang="en-US" dirty="0" err="1" smtClean="0"/>
              <a:t>mehrere</a:t>
            </a:r>
            <a:r>
              <a:rPr lang="en-US" dirty="0" smtClean="0"/>
              <a:t> </a:t>
            </a:r>
            <a:r>
              <a:rPr lang="en-US" dirty="0" err="1" smtClean="0"/>
              <a:t>Begriffe</a:t>
            </a:r>
            <a:r>
              <a:rPr lang="en-US" dirty="0" smtClean="0"/>
              <a:t> </a:t>
            </a:r>
            <a:r>
              <a:rPr lang="en-US" dirty="0" err="1" smtClean="0"/>
              <a:t>verbindet</a:t>
            </a:r>
            <a:endParaRPr lang="en-US" dirty="0" smtClean="0"/>
          </a:p>
          <a:p>
            <a:pPr marL="712788" indent="0">
              <a:buNone/>
            </a:pPr>
            <a:r>
              <a:rPr lang="de-DE" dirty="0" smtClean="0"/>
              <a:t>8. Problem </a:t>
            </a:r>
            <a:r>
              <a:rPr lang="de-DE" dirty="0" err="1" smtClean="0"/>
              <a:t>Solving</a:t>
            </a:r>
            <a:r>
              <a:rPr lang="de-DE" dirty="0" smtClean="0"/>
              <a:t> (</a:t>
            </a:r>
            <a:r>
              <a:rPr lang="en-US" dirty="0" smtClean="0"/>
              <a:t>new </a:t>
            </a:r>
            <a:r>
              <a:rPr lang="en-US" dirty="0"/>
              <a:t>and complex rules </a:t>
            </a:r>
            <a:r>
              <a:rPr lang="en-US" dirty="0" smtClean="0"/>
              <a:t>in order to solve a problem): </a:t>
            </a:r>
            <a:r>
              <a:rPr lang="en-US" dirty="0" err="1" smtClean="0"/>
              <a:t>Problemlösen</a:t>
            </a:r>
            <a:r>
              <a:rPr lang="en-US" dirty="0" smtClean="0"/>
              <a:t> </a:t>
            </a:r>
            <a:r>
              <a:rPr lang="en-US" dirty="0" err="1" smtClean="0"/>
              <a:t>durch</a:t>
            </a:r>
            <a:r>
              <a:rPr lang="en-US" dirty="0" smtClean="0"/>
              <a:t> </a:t>
            </a:r>
            <a:r>
              <a:rPr lang="en-US" dirty="0" err="1" smtClean="0"/>
              <a:t>neue</a:t>
            </a:r>
            <a:r>
              <a:rPr lang="en-US" dirty="0" smtClean="0"/>
              <a:t> und </a:t>
            </a:r>
            <a:r>
              <a:rPr lang="en-US" dirty="0" err="1" smtClean="0"/>
              <a:t>komplexe</a:t>
            </a:r>
            <a:r>
              <a:rPr lang="en-US" dirty="0" smtClean="0"/>
              <a:t> </a:t>
            </a:r>
            <a:r>
              <a:rPr lang="en-US" dirty="0" err="1" smtClean="0"/>
              <a:t>Regeln</a:t>
            </a:r>
            <a:endParaRPr lang="de-DE" dirty="0" smtClean="0"/>
          </a:p>
          <a:p>
            <a:endParaRPr lang="el-GR" dirty="0"/>
          </a:p>
        </p:txBody>
      </p:sp>
    </p:spTree>
    <p:extLst>
      <p:ext uri="{BB962C8B-B14F-4D97-AF65-F5344CB8AC3E}">
        <p14:creationId xmlns:p14="http://schemas.microsoft.com/office/powerpoint/2010/main" val="236132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58906"/>
            <a:ext cx="10515600" cy="5518057"/>
          </a:xfrm>
        </p:spPr>
        <p:txBody>
          <a:bodyPr>
            <a:normAutofit fontScale="85000" lnSpcReduction="20000"/>
          </a:bodyPr>
          <a:lstStyle/>
          <a:p>
            <a:pPr marL="0" indent="0">
              <a:buNone/>
            </a:pPr>
            <a:r>
              <a:rPr lang="en-US" dirty="0" smtClean="0"/>
              <a:t>2. </a:t>
            </a:r>
            <a:r>
              <a:rPr lang="de-DE" dirty="0" smtClean="0"/>
              <a:t>David </a:t>
            </a:r>
            <a:r>
              <a:rPr lang="de-DE" dirty="0"/>
              <a:t>P. </a:t>
            </a:r>
            <a:r>
              <a:rPr lang="de-DE" dirty="0" err="1"/>
              <a:t>Ausubel</a:t>
            </a:r>
            <a:r>
              <a:rPr lang="de-DE" dirty="0"/>
              <a:t> (1918-2008</a:t>
            </a:r>
            <a:r>
              <a:rPr lang="de-DE" dirty="0" smtClean="0"/>
              <a:t>):</a:t>
            </a:r>
          </a:p>
          <a:p>
            <a:endParaRPr lang="el-GR" dirty="0"/>
          </a:p>
          <a:p>
            <a:pPr algn="just"/>
            <a:r>
              <a:rPr lang="de-DE" dirty="0" smtClean="0"/>
              <a:t>Sinnvolles Lernen: ein </a:t>
            </a:r>
            <a:r>
              <a:rPr lang="de-DE" dirty="0"/>
              <a:t>Lernen, das inhaltlich geschieht, sodass der Lerner in der Lage ist, es auch mit seinen eigenen Worten auszudrücken und das (Auswendig)Gelernte nicht nur wortwörtlich und unreflektiert </a:t>
            </a:r>
            <a:r>
              <a:rPr lang="de-DE" dirty="0" smtClean="0"/>
              <a:t>wiederzugeben </a:t>
            </a:r>
            <a:r>
              <a:rPr lang="de-DE" dirty="0"/>
              <a:t>(Reuter 2005: 14). </a:t>
            </a:r>
          </a:p>
          <a:p>
            <a:pPr marL="0" indent="0">
              <a:buNone/>
            </a:pPr>
            <a:endParaRPr lang="el-GR" dirty="0"/>
          </a:p>
          <a:p>
            <a:pPr algn="just"/>
            <a:r>
              <a:rPr lang="de-DE" dirty="0"/>
              <a:t>Das schon erworbene Wissen spielt </a:t>
            </a:r>
            <a:r>
              <a:rPr lang="de-DE" dirty="0" smtClean="0"/>
              <a:t>eine </a:t>
            </a:r>
            <a:r>
              <a:rPr lang="de-DE" dirty="0"/>
              <a:t>große Rolle, denn es wird für das Lernen vorausgesetzt, dass das neue Wissen in das schon erworbene Wissen eingeordnet wird. Das schon erworbene Wissen spielt die Rolle eines </a:t>
            </a:r>
            <a:r>
              <a:rPr lang="de-DE" i="1" dirty="0"/>
              <a:t>Ankerpunktes </a:t>
            </a:r>
            <a:r>
              <a:rPr lang="de-DE" dirty="0"/>
              <a:t>(Minder 2007: 335), in das eine Verankerung des neuen Wissens stattfindet. </a:t>
            </a:r>
            <a:endParaRPr lang="de-DE" dirty="0" smtClean="0"/>
          </a:p>
          <a:p>
            <a:pPr algn="just"/>
            <a:endParaRPr lang="de-DE" dirty="0" smtClean="0"/>
          </a:p>
          <a:p>
            <a:pPr algn="just"/>
            <a:r>
              <a:rPr lang="de-DE" dirty="0" smtClean="0"/>
              <a:t>rezeptives Lernen: dem Lerner wird </a:t>
            </a:r>
            <a:r>
              <a:rPr lang="de-DE" dirty="0"/>
              <a:t>der Lernstoff in relativ fertiger Form </a:t>
            </a:r>
            <a:r>
              <a:rPr lang="de-DE" dirty="0" smtClean="0"/>
              <a:t>übermittelt, </a:t>
            </a:r>
            <a:r>
              <a:rPr lang="de-DE" dirty="0"/>
              <a:t>sodass er das Wissen zu einem späteren Zeitpunkt wiedergeben kann“ (Reuter 2005: 14). </a:t>
            </a:r>
            <a:endParaRPr lang="el-GR" dirty="0"/>
          </a:p>
        </p:txBody>
      </p:sp>
    </p:spTree>
    <p:extLst>
      <p:ext uri="{BB962C8B-B14F-4D97-AF65-F5344CB8AC3E}">
        <p14:creationId xmlns:p14="http://schemas.microsoft.com/office/powerpoint/2010/main" val="3281999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47165"/>
            <a:ext cx="10515600" cy="5329798"/>
          </a:xfrm>
        </p:spPr>
        <p:txBody>
          <a:bodyPr>
            <a:normAutofit fontScale="77500" lnSpcReduction="20000"/>
          </a:bodyPr>
          <a:lstStyle/>
          <a:p>
            <a:pPr marL="0" indent="0" algn="just">
              <a:buNone/>
            </a:pPr>
            <a:r>
              <a:rPr lang="de-DE" dirty="0" smtClean="0"/>
              <a:t>3. Jerome </a:t>
            </a:r>
            <a:r>
              <a:rPr lang="de-DE" dirty="0"/>
              <a:t>S. </a:t>
            </a:r>
            <a:r>
              <a:rPr lang="de-DE" dirty="0" err="1"/>
              <a:t>Bruner</a:t>
            </a:r>
            <a:r>
              <a:rPr lang="de-DE" dirty="0"/>
              <a:t> (geb. 1915): </a:t>
            </a:r>
            <a:r>
              <a:rPr lang="de-DE" dirty="0" err="1"/>
              <a:t>Bruners</a:t>
            </a:r>
            <a:r>
              <a:rPr lang="de-DE" dirty="0"/>
              <a:t> Auffassung zufolge ist das entdeckende Lernen von großer Bedeutung für den Lernprozess und dieses Lernen kann zur Selbständigkeit der Lernenden führen. </a:t>
            </a:r>
          </a:p>
          <a:p>
            <a:endParaRPr lang="el-GR" dirty="0"/>
          </a:p>
          <a:p>
            <a:pPr algn="just"/>
            <a:r>
              <a:rPr lang="de-DE" dirty="0"/>
              <a:t>Transferförderung: </a:t>
            </a:r>
            <a:r>
              <a:rPr lang="de-DE" dirty="0" smtClean="0"/>
              <a:t>Der </a:t>
            </a:r>
            <a:r>
              <a:rPr lang="de-DE" dirty="0"/>
              <a:t>Lernende soll zunehmend mehr allgemeine Begriffe lernen, so dass spätere Lerneinheiten als Sonderfälle des ursprünglichen Lernbegriffs erkannt werden können. </a:t>
            </a:r>
          </a:p>
          <a:p>
            <a:pPr algn="just"/>
            <a:r>
              <a:rPr lang="de-DE" dirty="0" smtClean="0"/>
              <a:t>Problemlösefähigkeit</a:t>
            </a:r>
            <a:r>
              <a:rPr lang="de-DE" dirty="0"/>
              <a:t>: Die Lernenden sollen selbst Strategien und </a:t>
            </a:r>
            <a:r>
              <a:rPr lang="de-DE" dirty="0" err="1"/>
              <a:t>Problemlöseheuristiken</a:t>
            </a:r>
            <a:r>
              <a:rPr lang="de-DE" dirty="0"/>
              <a:t>, die in die kognitive Struktur eingebettet sind, entwickeln, mit deren Hilfe sie Probleme lösen können. </a:t>
            </a:r>
          </a:p>
          <a:p>
            <a:pPr algn="just"/>
            <a:r>
              <a:rPr lang="de-DE" dirty="0" smtClean="0"/>
              <a:t>Intuitives </a:t>
            </a:r>
            <a:r>
              <a:rPr lang="de-DE" dirty="0"/>
              <a:t>Denken: Beim Lernen spielen die eigenen Erfahrungen eine bedeutsame Rolle. Das Lernen erfolgt bildhaft und konkret und ist sprunghaft. </a:t>
            </a:r>
          </a:p>
          <a:p>
            <a:pPr algn="just"/>
            <a:r>
              <a:rPr lang="de-DE" dirty="0" smtClean="0"/>
              <a:t>Förderung </a:t>
            </a:r>
            <a:r>
              <a:rPr lang="de-DE" dirty="0"/>
              <a:t>der intrinsischen Motivation: Die direkte Interaktion mit der Umwelt erhöht die Bereitschaft der Lernenden, die Umgebung zu meistern. </a:t>
            </a:r>
          </a:p>
          <a:p>
            <a:pPr marL="0" indent="0">
              <a:buNone/>
            </a:pPr>
            <a:endParaRPr lang="de-DE" dirty="0" smtClean="0"/>
          </a:p>
          <a:p>
            <a:pPr marL="0" indent="0">
              <a:buNone/>
            </a:pPr>
            <a:r>
              <a:rPr lang="de-DE" dirty="0" smtClean="0"/>
              <a:t>So </a:t>
            </a:r>
            <a:r>
              <a:rPr lang="de-DE" dirty="0"/>
              <a:t>ist nach Auffassung von </a:t>
            </a:r>
            <a:r>
              <a:rPr lang="de-DE" dirty="0" err="1"/>
              <a:t>Bruner</a:t>
            </a:r>
            <a:r>
              <a:rPr lang="de-DE" dirty="0"/>
              <a:t> nicht nur eine Vermittlung von Wissen und allgemeinen Begriffen von Bedeutung, sondern auch die Entwicklung von Techniken zur Problemlösung, die eigenen Erfahrungen des Lerners und seine direkte Interaktion mit der Umwelt. </a:t>
            </a:r>
            <a:endParaRPr lang="el-GR" dirty="0"/>
          </a:p>
        </p:txBody>
      </p:sp>
    </p:spTree>
    <p:extLst>
      <p:ext uri="{BB962C8B-B14F-4D97-AF65-F5344CB8AC3E}">
        <p14:creationId xmlns:p14="http://schemas.microsoft.com/office/powerpoint/2010/main" val="3673337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87506"/>
            <a:ext cx="10515600" cy="5289457"/>
          </a:xfrm>
        </p:spPr>
        <p:txBody>
          <a:bodyPr>
            <a:normAutofit fontScale="70000" lnSpcReduction="20000"/>
          </a:bodyPr>
          <a:lstStyle/>
          <a:p>
            <a:endParaRPr lang="el-GR" dirty="0"/>
          </a:p>
          <a:p>
            <a:pPr marL="0" indent="0">
              <a:buNone/>
            </a:pPr>
            <a:r>
              <a:rPr lang="de-DE" dirty="0" smtClean="0"/>
              <a:t>4. Jean </a:t>
            </a:r>
            <a:r>
              <a:rPr lang="de-DE" dirty="0"/>
              <a:t>Piaget (1896-1980): </a:t>
            </a:r>
            <a:endParaRPr lang="de-DE" dirty="0" smtClean="0"/>
          </a:p>
          <a:p>
            <a:endParaRPr lang="el-GR" dirty="0"/>
          </a:p>
          <a:p>
            <a:r>
              <a:rPr lang="de-DE" dirty="0"/>
              <a:t>Jean Piaget versuchte in seinen Beobachtungen von Kindern, „unbekannte Phänomene mit ihren bereits vorhandenen Denk- und Vorstellungsstrukturen (</a:t>
            </a:r>
            <a:r>
              <a:rPr lang="de-DE" b="1" dirty="0"/>
              <a:t>Schemata</a:t>
            </a:r>
            <a:r>
              <a:rPr lang="de-DE" dirty="0"/>
              <a:t>) zu erfassen, also Neues an Bekanntes anzugleichen, es zu </a:t>
            </a:r>
            <a:r>
              <a:rPr lang="de-DE" b="1" dirty="0"/>
              <a:t>assimilieren</a:t>
            </a:r>
            <a:r>
              <a:rPr lang="de-DE" dirty="0"/>
              <a:t>.“ (Decke-</a:t>
            </a:r>
            <a:r>
              <a:rPr lang="de-DE" dirty="0" err="1"/>
              <a:t>Cornill</a:t>
            </a:r>
            <a:r>
              <a:rPr lang="de-DE" dirty="0"/>
              <a:t>/Küster 2010: 31). </a:t>
            </a:r>
            <a:endParaRPr lang="el-GR" dirty="0"/>
          </a:p>
          <a:p>
            <a:r>
              <a:rPr lang="de-DE" dirty="0"/>
              <a:t>Falls dieser Vorgang der Assimilation nicht möglich war, kann ein anderer Vorgang stattfinden, nämlich die </a:t>
            </a:r>
            <a:r>
              <a:rPr lang="de-DE" b="1" dirty="0"/>
              <a:t>Akkommodation</a:t>
            </a:r>
            <a:r>
              <a:rPr lang="de-DE" dirty="0"/>
              <a:t>. „Anders als bei der Assimilation, in der schon vorhandene Denkstrukturen auf Umweltzusammenhänge angewendet werden“ (ebd.), ist es bei der Akkommodation notwendig, dass neue Denkweisen und –</a:t>
            </a:r>
            <a:r>
              <a:rPr lang="de-DE" dirty="0" err="1"/>
              <a:t>muster</a:t>
            </a:r>
            <a:r>
              <a:rPr lang="de-DE" dirty="0"/>
              <a:t> entwickelt werden. </a:t>
            </a:r>
          </a:p>
          <a:p>
            <a:pPr marL="0" indent="0">
              <a:buNone/>
            </a:pPr>
            <a:endParaRPr lang="de-DE" dirty="0" smtClean="0"/>
          </a:p>
          <a:p>
            <a:pPr marL="0" indent="0">
              <a:buNone/>
            </a:pPr>
            <a:r>
              <a:rPr lang="de-DE" b="1" dirty="0" smtClean="0"/>
              <a:t>Assimilation</a:t>
            </a:r>
            <a:r>
              <a:rPr lang="de-DE" dirty="0" smtClean="0"/>
              <a:t>: Neues wird an Bekanntes angeglichen</a:t>
            </a:r>
          </a:p>
          <a:p>
            <a:pPr marL="0" indent="0">
              <a:buNone/>
            </a:pPr>
            <a:r>
              <a:rPr lang="de-DE" b="1" dirty="0" smtClean="0"/>
              <a:t>Akkommodation</a:t>
            </a:r>
            <a:r>
              <a:rPr lang="de-DE" dirty="0"/>
              <a:t>:</a:t>
            </a:r>
            <a:r>
              <a:rPr lang="de-DE" dirty="0" smtClean="0"/>
              <a:t> neue </a:t>
            </a:r>
            <a:r>
              <a:rPr lang="de-DE" dirty="0"/>
              <a:t>Denkweisen und –</a:t>
            </a:r>
            <a:r>
              <a:rPr lang="de-DE" dirty="0" err="1"/>
              <a:t>muster</a:t>
            </a:r>
            <a:r>
              <a:rPr lang="de-DE" dirty="0"/>
              <a:t> </a:t>
            </a:r>
            <a:r>
              <a:rPr lang="de-DE" dirty="0" smtClean="0"/>
              <a:t>werden entwickelt </a:t>
            </a:r>
          </a:p>
          <a:p>
            <a:pPr marL="0" indent="0">
              <a:buNone/>
            </a:pPr>
            <a:endParaRPr lang="de-DE" dirty="0" smtClean="0"/>
          </a:p>
          <a:p>
            <a:pPr marL="0" indent="0" algn="just">
              <a:buNone/>
            </a:pPr>
            <a:r>
              <a:rPr lang="de-DE" dirty="0" smtClean="0"/>
              <a:t>Jean </a:t>
            </a:r>
            <a:r>
              <a:rPr lang="de-DE" dirty="0"/>
              <a:t>Piaget ist ein Vertreter sowohl des </a:t>
            </a:r>
            <a:r>
              <a:rPr lang="de-DE" dirty="0" err="1"/>
              <a:t>Kognitivismus</a:t>
            </a:r>
            <a:r>
              <a:rPr lang="de-DE" dirty="0"/>
              <a:t>, als auch des Konstruktivismus. Diese zwei Spracherwerbstheorien stehen in engem Zusammenhang zueinander. </a:t>
            </a:r>
          </a:p>
          <a:p>
            <a:endParaRPr lang="el-GR" dirty="0"/>
          </a:p>
        </p:txBody>
      </p:sp>
    </p:spTree>
    <p:extLst>
      <p:ext uri="{BB962C8B-B14F-4D97-AF65-F5344CB8AC3E}">
        <p14:creationId xmlns:p14="http://schemas.microsoft.com/office/powerpoint/2010/main" val="2847680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562722"/>
          </a:xfrm>
        </p:spPr>
        <p:txBody>
          <a:bodyPr>
            <a:normAutofit fontScale="90000"/>
          </a:bodyPr>
          <a:lstStyle/>
          <a:p>
            <a:r>
              <a:rPr lang="de-DE" dirty="0" smtClean="0"/>
              <a:t>Literatur</a:t>
            </a:r>
            <a:endParaRPr lang="el-GR" dirty="0"/>
          </a:p>
        </p:txBody>
      </p:sp>
      <p:sp>
        <p:nvSpPr>
          <p:cNvPr id="3" name="Θέση περιεχομένου 2"/>
          <p:cNvSpPr>
            <a:spLocks noGrp="1"/>
          </p:cNvSpPr>
          <p:nvPr>
            <p:ph idx="1"/>
          </p:nvPr>
        </p:nvSpPr>
        <p:spPr>
          <a:xfrm>
            <a:off x="838200" y="1062318"/>
            <a:ext cx="10515600" cy="5114645"/>
          </a:xfrm>
        </p:spPr>
        <p:txBody>
          <a:bodyPr>
            <a:normAutofit fontScale="77500" lnSpcReduction="20000"/>
          </a:bodyPr>
          <a:lstStyle/>
          <a:p>
            <a:pPr algn="just"/>
            <a:r>
              <a:rPr lang="de-DE" b="1" dirty="0"/>
              <a:t>Decke-</a:t>
            </a:r>
            <a:r>
              <a:rPr lang="de-DE" b="1" dirty="0" err="1"/>
              <a:t>Cornill</a:t>
            </a:r>
            <a:r>
              <a:rPr lang="de-DE" dirty="0"/>
              <a:t>, Helene / </a:t>
            </a:r>
            <a:r>
              <a:rPr lang="de-DE" b="1" dirty="0"/>
              <a:t>Küster</a:t>
            </a:r>
            <a:r>
              <a:rPr lang="de-DE" dirty="0"/>
              <a:t>, Lutz (2010): Fremdsprachendidaktik. Eine Einführung. Tübingen: Narr Verlag </a:t>
            </a:r>
          </a:p>
          <a:p>
            <a:pPr algn="just"/>
            <a:r>
              <a:rPr lang="de-DE" b="1" dirty="0" err="1"/>
              <a:t>Digeser</a:t>
            </a:r>
            <a:r>
              <a:rPr lang="de-DE" dirty="0"/>
              <a:t>, Andreas (1983): Fremdsprachendidaktik und ihre Bezugswissenschaften. Einführung, Darstellung, Kritik, Unterrichtsmodelle. Stuttgart: Ernst Klett </a:t>
            </a:r>
            <a:endParaRPr lang="de-DE" dirty="0" smtClean="0"/>
          </a:p>
          <a:p>
            <a:pPr algn="just"/>
            <a:r>
              <a:rPr lang="de-DE" b="1" dirty="0" err="1" smtClean="0"/>
              <a:t>Gröschke</a:t>
            </a:r>
            <a:r>
              <a:rPr lang="de-DE" dirty="0"/>
              <a:t>, Dieter (2005): Psychologische Grundlagen für Sozial- und Heilpädagogik. Ein Lehrbuch zur Orientierung für Heil-, Sonder- und Sozialpädagogen. 3. Aufl. Kempten: </a:t>
            </a:r>
            <a:r>
              <a:rPr lang="de-DE" dirty="0" err="1"/>
              <a:t>Klinkhardt</a:t>
            </a:r>
            <a:r>
              <a:rPr lang="de-DE" dirty="0"/>
              <a:t> </a:t>
            </a:r>
            <a:endParaRPr lang="de-DE" b="1" dirty="0" smtClean="0"/>
          </a:p>
          <a:p>
            <a:pPr algn="just"/>
            <a:r>
              <a:rPr lang="de-DE" b="1" dirty="0" smtClean="0"/>
              <a:t>Günther</a:t>
            </a:r>
            <a:r>
              <a:rPr lang="de-DE" dirty="0"/>
              <a:t>, Britta / </a:t>
            </a:r>
            <a:r>
              <a:rPr lang="de-DE" b="1" dirty="0"/>
              <a:t>Günther</a:t>
            </a:r>
            <a:r>
              <a:rPr lang="de-DE" dirty="0"/>
              <a:t>, Herbert (2007): Erstsprache, Zweitsprache, Fremdsprache. Eine Einführung. Weinheim und Basel: </a:t>
            </a:r>
            <a:r>
              <a:rPr lang="de-DE" dirty="0" smtClean="0"/>
              <a:t>Beltz</a:t>
            </a:r>
          </a:p>
          <a:p>
            <a:pPr algn="just"/>
            <a:r>
              <a:rPr lang="de-DE" b="1" dirty="0"/>
              <a:t>Klein</a:t>
            </a:r>
            <a:r>
              <a:rPr lang="de-DE" dirty="0"/>
              <a:t>, Wolfgang (1992): Zweitspracherwerb. 3. Auflage. Studienbuch Linguistik. Frankfurt am Main: Anton </a:t>
            </a:r>
            <a:r>
              <a:rPr lang="de-DE" dirty="0" smtClean="0"/>
              <a:t>Hain</a:t>
            </a:r>
          </a:p>
          <a:p>
            <a:pPr algn="just"/>
            <a:r>
              <a:rPr lang="de-DE" b="1" dirty="0"/>
              <a:t>Harden</a:t>
            </a:r>
            <a:r>
              <a:rPr lang="de-DE" dirty="0"/>
              <a:t>, Theo (2006): Angewandte Linguistik und Fremdsprachendidaktik. Tübingen: Narr Francke </a:t>
            </a:r>
            <a:r>
              <a:rPr lang="de-DE" dirty="0" err="1"/>
              <a:t>Attempto</a:t>
            </a:r>
            <a:endParaRPr lang="de-DE" dirty="0" smtClean="0"/>
          </a:p>
          <a:p>
            <a:pPr algn="just"/>
            <a:r>
              <a:rPr lang="de-DE" b="1" dirty="0" smtClean="0"/>
              <a:t>Krämer</a:t>
            </a:r>
            <a:r>
              <a:rPr lang="de-DE" dirty="0"/>
              <a:t>, Sybille (2001): Sprache, Sprechakt, Kommunikation. Sprachtheoretische Positionen des 20. Jahrhunderts. Frankfurt am Main: Suhrkamp</a:t>
            </a:r>
            <a:endParaRPr lang="de-DE" dirty="0" smtClean="0"/>
          </a:p>
          <a:p>
            <a:pPr algn="just"/>
            <a:r>
              <a:rPr lang="el-GR" b="1" dirty="0" err="1"/>
              <a:t>Minder</a:t>
            </a:r>
            <a:r>
              <a:rPr lang="el-GR" dirty="0"/>
              <a:t>, </a:t>
            </a:r>
            <a:r>
              <a:rPr lang="el-GR" dirty="0" err="1"/>
              <a:t>Michel</a:t>
            </a:r>
            <a:r>
              <a:rPr lang="el-GR" dirty="0"/>
              <a:t> (2007): Λειτουργική διδακτική. Στόχοι, στρατηγικές, αξιολόγηση. Ο συντελεστικός </a:t>
            </a:r>
            <a:r>
              <a:rPr lang="el-GR" dirty="0" err="1"/>
              <a:t>γνωστισμός</a:t>
            </a:r>
            <a:r>
              <a:rPr lang="el-GR" dirty="0"/>
              <a:t>. Αθήνα: Εκδόσεις Πατάκη</a:t>
            </a:r>
            <a:endParaRPr lang="de-DE" dirty="0"/>
          </a:p>
          <a:p>
            <a:endParaRPr lang="de-DE" dirty="0"/>
          </a:p>
          <a:p>
            <a:endParaRPr lang="de-DE" dirty="0"/>
          </a:p>
          <a:p>
            <a:endParaRPr lang="el-GR" dirty="0"/>
          </a:p>
        </p:txBody>
      </p:sp>
    </p:spTree>
    <p:extLst>
      <p:ext uri="{BB962C8B-B14F-4D97-AF65-F5344CB8AC3E}">
        <p14:creationId xmlns:p14="http://schemas.microsoft.com/office/powerpoint/2010/main" val="1373759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196788"/>
            <a:ext cx="10515600" cy="4980175"/>
          </a:xfrm>
        </p:spPr>
        <p:txBody>
          <a:bodyPr>
            <a:normAutofit fontScale="77500" lnSpcReduction="20000"/>
          </a:bodyPr>
          <a:lstStyle/>
          <a:p>
            <a:pPr algn="just"/>
            <a:r>
              <a:rPr lang="de-DE" b="1" dirty="0"/>
              <a:t>Reuter</a:t>
            </a:r>
            <a:r>
              <a:rPr lang="de-DE" dirty="0"/>
              <a:t>, Stephanie (2005): Lehr- und Lerntheorien- Behaviorismus, </a:t>
            </a:r>
            <a:r>
              <a:rPr lang="de-DE" dirty="0" err="1"/>
              <a:t>Kognitivismus</a:t>
            </a:r>
            <a:r>
              <a:rPr lang="de-DE" dirty="0"/>
              <a:t> und Konstruktivismus. Studienarbeit. GRIN Verlag, München </a:t>
            </a:r>
          </a:p>
          <a:p>
            <a:pPr algn="just"/>
            <a:r>
              <a:rPr lang="de-DE" b="1" dirty="0" err="1"/>
              <a:t>Rickheit</a:t>
            </a:r>
            <a:r>
              <a:rPr lang="de-DE" dirty="0"/>
              <a:t>, Gerd / </a:t>
            </a:r>
            <a:r>
              <a:rPr lang="de-DE" b="1" dirty="0" err="1"/>
              <a:t>Sichelschmidt</a:t>
            </a:r>
            <a:r>
              <a:rPr lang="de-DE" dirty="0"/>
              <a:t>, Lorenz / </a:t>
            </a:r>
            <a:r>
              <a:rPr lang="de-DE" b="1" dirty="0" err="1"/>
              <a:t>Strohner</a:t>
            </a:r>
            <a:r>
              <a:rPr lang="de-DE" dirty="0"/>
              <a:t>, Hans (2007): Psycholinguistik. Tübingen: Narr</a:t>
            </a:r>
          </a:p>
          <a:p>
            <a:pPr algn="just"/>
            <a:r>
              <a:rPr lang="de-DE" b="1" dirty="0" err="1"/>
              <a:t>Tsokoglou</a:t>
            </a:r>
            <a:r>
              <a:rPr lang="de-DE" dirty="0"/>
              <a:t>, Angeliki (2011): Satzstruktur und Wortstellung im Deutschen und Griechischen:- theoretische und sprachdidaktische Aspekte. In: </a:t>
            </a:r>
            <a:r>
              <a:rPr lang="el-GR" dirty="0" err="1"/>
              <a:t>Μπατσαλιά</a:t>
            </a:r>
            <a:r>
              <a:rPr lang="el-GR" dirty="0"/>
              <a:t>, Φ., κ.ά. (</a:t>
            </a:r>
            <a:r>
              <a:rPr lang="el-GR" dirty="0" err="1"/>
              <a:t>επιμ</a:t>
            </a:r>
            <a:r>
              <a:rPr lang="el-GR" dirty="0"/>
              <a:t>.): Πρακτικά διημερίδας «</a:t>
            </a:r>
            <a:r>
              <a:rPr lang="de-DE" dirty="0"/>
              <a:t>Schnittstellen von Linguistik &amp; Sprachdidaktik in der Auslandsgermanistik», </a:t>
            </a:r>
            <a:r>
              <a:rPr lang="el-GR" dirty="0"/>
              <a:t>Τμήμα Γερμανικής Γλώσσας και Φιλολογίας του Εθνικού και Καποδιστριακού Πανεπιστημίου Αθηνών (Αθήνα, 9-10 Απριλίου 2009), </a:t>
            </a:r>
            <a:r>
              <a:rPr lang="de-DE" dirty="0"/>
              <a:t>S. 192-206 </a:t>
            </a:r>
          </a:p>
          <a:p>
            <a:pPr marL="174625" indent="0">
              <a:buNone/>
            </a:pPr>
            <a:r>
              <a:rPr lang="de-DE" dirty="0" err="1"/>
              <a:t>In:http</a:t>
            </a:r>
            <a:r>
              <a:rPr lang="de-DE" dirty="0"/>
              <a:t>://www.gs.uoa.gr/fileadmin/gs.uoa.gr/uploads/synedria/Schnittstellen_Linguistik_und_Didaktik_2009.pdf</a:t>
            </a:r>
          </a:p>
          <a:p>
            <a:pPr algn="just"/>
            <a:r>
              <a:rPr lang="de-DE" b="1" dirty="0"/>
              <a:t>Veith</a:t>
            </a:r>
            <a:r>
              <a:rPr lang="de-DE" dirty="0"/>
              <a:t>, Werner H. (2002): Soziolinguistik. Ein Arbeitsbuch. </a:t>
            </a:r>
            <a:r>
              <a:rPr lang="de-DE" dirty="0" smtClean="0"/>
              <a:t>Tübingen</a:t>
            </a:r>
            <a:r>
              <a:rPr lang="de-DE" dirty="0"/>
              <a:t>: Gunter Narr </a:t>
            </a:r>
          </a:p>
          <a:p>
            <a:pPr algn="just"/>
            <a:r>
              <a:rPr lang="de-DE" dirty="0"/>
              <a:t>http://www.lern-psychologie.de/behavior/thorndike.htm </a:t>
            </a:r>
          </a:p>
          <a:p>
            <a:r>
              <a:rPr lang="de-DE" dirty="0"/>
              <a:t>http://www.uni-potsdam.de/eteachingwiki/index.php/Lerntheoretische_Begr%C3%BCndungszusammenh%C3%A4nge </a:t>
            </a:r>
          </a:p>
          <a:p>
            <a:endParaRPr lang="el-GR" dirty="0"/>
          </a:p>
        </p:txBody>
      </p:sp>
    </p:spTree>
    <p:extLst>
      <p:ext uri="{BB962C8B-B14F-4D97-AF65-F5344CB8AC3E}">
        <p14:creationId xmlns:p14="http://schemas.microsoft.com/office/powerpoint/2010/main" val="1349354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16858"/>
            <a:ext cx="10515600" cy="6212541"/>
          </a:xfrm>
        </p:spPr>
        <p:txBody>
          <a:bodyPr>
            <a:normAutofit fontScale="92500" lnSpcReduction="10000"/>
          </a:bodyPr>
          <a:lstStyle/>
          <a:p>
            <a:pPr marL="0" indent="0">
              <a:buNone/>
            </a:pPr>
            <a:r>
              <a:rPr lang="de-DE" dirty="0" smtClean="0"/>
              <a:t>Erstspracherwerb</a:t>
            </a:r>
          </a:p>
          <a:p>
            <a:pPr marL="0" indent="0">
              <a:buNone/>
            </a:pPr>
            <a:r>
              <a:rPr lang="de-DE" dirty="0"/>
              <a:t>m</a:t>
            </a:r>
            <a:r>
              <a:rPr lang="de-DE" dirty="0" smtClean="0"/>
              <a:t>onolingualer Erstspracherwerb: ein Kind erlernt eine Erstsprache</a:t>
            </a:r>
          </a:p>
          <a:p>
            <a:pPr marL="0" indent="0">
              <a:buNone/>
            </a:pPr>
            <a:r>
              <a:rPr lang="de-DE" dirty="0"/>
              <a:t>b</a:t>
            </a:r>
            <a:r>
              <a:rPr lang="de-DE" dirty="0" smtClean="0"/>
              <a:t>ilingualer Erstspracherwerb: ein Kind erlernt zwei Erstsprachen</a:t>
            </a:r>
          </a:p>
          <a:p>
            <a:pPr marL="0" indent="0">
              <a:buNone/>
            </a:pPr>
            <a:endParaRPr lang="de-DE" dirty="0" smtClean="0"/>
          </a:p>
          <a:p>
            <a:pPr marL="0" indent="0">
              <a:buNone/>
            </a:pPr>
            <a:r>
              <a:rPr lang="de-DE" dirty="0" smtClean="0"/>
              <a:t>Zweitspracherwerb</a:t>
            </a:r>
          </a:p>
          <a:p>
            <a:pPr marL="0" indent="0">
              <a:buNone/>
            </a:pPr>
            <a:r>
              <a:rPr lang="de-DE" u="sng" dirty="0"/>
              <a:t>u</a:t>
            </a:r>
            <a:r>
              <a:rPr lang="de-DE" u="sng" dirty="0" smtClean="0"/>
              <a:t>ngesteuert</a:t>
            </a:r>
            <a:r>
              <a:rPr lang="de-DE" dirty="0" smtClean="0"/>
              <a:t>: </a:t>
            </a:r>
          </a:p>
          <a:p>
            <a:pPr marL="0" indent="0">
              <a:buNone/>
            </a:pPr>
            <a:r>
              <a:rPr lang="de-DE" dirty="0" smtClean="0"/>
              <a:t>natürlich vollzogener Prozess</a:t>
            </a:r>
          </a:p>
          <a:p>
            <a:pPr marL="0" indent="0">
              <a:buNone/>
            </a:pPr>
            <a:r>
              <a:rPr lang="de-DE" dirty="0" smtClean="0"/>
              <a:t>Erwerb einer zweiten Sprache, der in der alltäglichen Kommunikation geschieht</a:t>
            </a:r>
          </a:p>
          <a:p>
            <a:pPr marL="0" indent="0">
              <a:buNone/>
            </a:pPr>
            <a:r>
              <a:rPr lang="de-DE" dirty="0" smtClean="0"/>
              <a:t>Erwerb einer zweiten Sprache ohne Unterricht</a:t>
            </a:r>
          </a:p>
          <a:p>
            <a:pPr marL="0" indent="0">
              <a:buNone/>
            </a:pPr>
            <a:r>
              <a:rPr lang="de-DE" u="sng" dirty="0" smtClean="0"/>
              <a:t>gesteuert</a:t>
            </a:r>
            <a:r>
              <a:rPr lang="de-DE" dirty="0" smtClean="0"/>
              <a:t>: </a:t>
            </a:r>
          </a:p>
          <a:p>
            <a:pPr marL="0" indent="0">
              <a:buNone/>
            </a:pPr>
            <a:r>
              <a:rPr lang="de-DE" dirty="0" smtClean="0"/>
              <a:t>Erwerb einer Zweitsprache mit Hilfe von Unterricht</a:t>
            </a:r>
          </a:p>
          <a:p>
            <a:pPr marL="0" indent="0">
              <a:buNone/>
            </a:pPr>
            <a:r>
              <a:rPr lang="de-DE" dirty="0" smtClean="0"/>
              <a:t>Fremdsprachenerwerb: kein </a:t>
            </a:r>
            <a:r>
              <a:rPr lang="de-DE" dirty="0"/>
              <a:t>natürlicher </a:t>
            </a:r>
            <a:r>
              <a:rPr lang="de-DE" dirty="0" smtClean="0"/>
              <a:t>Vorgang, sondern ein gesteuerter </a:t>
            </a:r>
            <a:r>
              <a:rPr lang="de-DE" dirty="0"/>
              <a:t>Vorgang </a:t>
            </a:r>
            <a:r>
              <a:rPr lang="de-DE" dirty="0" smtClean="0"/>
              <a:t> des Erlernens </a:t>
            </a:r>
            <a:r>
              <a:rPr lang="de-DE" dirty="0"/>
              <a:t>einer </a:t>
            </a:r>
            <a:r>
              <a:rPr lang="de-DE" dirty="0" smtClean="0"/>
              <a:t>Zweitsprache</a:t>
            </a:r>
          </a:p>
          <a:p>
            <a:pPr marL="0" indent="0">
              <a:buNone/>
            </a:pPr>
            <a:endParaRPr lang="de-DE" dirty="0"/>
          </a:p>
          <a:p>
            <a:pPr marL="0" indent="0">
              <a:buNone/>
            </a:pPr>
            <a:endParaRPr lang="de-DE" dirty="0"/>
          </a:p>
          <a:p>
            <a:pPr marL="0" indent="0">
              <a:buNone/>
            </a:pPr>
            <a:endParaRPr lang="de-DE" dirty="0"/>
          </a:p>
          <a:p>
            <a:pPr marL="0" indent="0">
              <a:buNone/>
            </a:pPr>
            <a:endParaRPr lang="el-GR" dirty="0"/>
          </a:p>
          <a:p>
            <a:pPr marL="0" indent="0">
              <a:buNone/>
            </a:pPr>
            <a:endParaRPr lang="de-DE" dirty="0" smtClean="0"/>
          </a:p>
          <a:p>
            <a:pPr marL="0" indent="0">
              <a:buNone/>
            </a:pPr>
            <a:endParaRPr lang="de-DE" dirty="0"/>
          </a:p>
        </p:txBody>
      </p:sp>
    </p:spTree>
    <p:extLst>
      <p:ext uri="{BB962C8B-B14F-4D97-AF65-F5344CB8AC3E}">
        <p14:creationId xmlns:p14="http://schemas.microsoft.com/office/powerpoint/2010/main" val="2576391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54741"/>
            <a:ext cx="10515600" cy="5222222"/>
          </a:xfrm>
        </p:spPr>
        <p:txBody>
          <a:bodyPr>
            <a:normAutofit/>
          </a:bodyPr>
          <a:lstStyle/>
          <a:p>
            <a:pPr marL="0" indent="0">
              <a:buNone/>
            </a:pPr>
            <a:r>
              <a:rPr lang="de-DE" dirty="0"/>
              <a:t>Zweitspracherwerb: seine Beschreibung und Erklärung ist schwierig</a:t>
            </a:r>
          </a:p>
          <a:p>
            <a:pPr marL="0" indent="0">
              <a:buNone/>
            </a:pPr>
            <a:r>
              <a:rPr lang="de-DE" dirty="0"/>
              <a:t>Gründe: </a:t>
            </a:r>
            <a:endParaRPr lang="el-GR" dirty="0" smtClean="0"/>
          </a:p>
          <a:p>
            <a:pPr marL="0" indent="0">
              <a:buNone/>
            </a:pPr>
            <a:r>
              <a:rPr lang="de-DE" dirty="0" smtClean="0"/>
              <a:t>- Prozess</a:t>
            </a:r>
            <a:r>
              <a:rPr lang="de-DE" dirty="0"/>
              <a:t>, der mehrdimensional </a:t>
            </a:r>
            <a:r>
              <a:rPr lang="de-DE" dirty="0" smtClean="0"/>
              <a:t>ist                </a:t>
            </a:r>
            <a:endParaRPr lang="el-GR" dirty="0" smtClean="0"/>
          </a:p>
          <a:p>
            <a:pPr>
              <a:buFontTx/>
              <a:buChar char="-"/>
            </a:pPr>
            <a:r>
              <a:rPr lang="de-DE" dirty="0" smtClean="0"/>
              <a:t>Prozess</a:t>
            </a:r>
            <a:r>
              <a:rPr lang="de-DE" dirty="0"/>
              <a:t>, der von vielen Faktoren bestimmt </a:t>
            </a:r>
            <a:r>
              <a:rPr lang="de-DE" dirty="0" smtClean="0"/>
              <a:t>wird</a:t>
            </a:r>
            <a:endParaRPr lang="el-GR" dirty="0" smtClean="0"/>
          </a:p>
          <a:p>
            <a:pPr>
              <a:buFontTx/>
              <a:buChar char="-"/>
            </a:pPr>
            <a:r>
              <a:rPr lang="de-DE" dirty="0" smtClean="0"/>
              <a:t>Es </a:t>
            </a:r>
            <a:r>
              <a:rPr lang="de-DE" dirty="0"/>
              <a:t>ist sehr schwierig Fragen wie „Wie lernen wir (fremde) Sprachen und wie und wann lernen wir sie am besten?“, „Warum erreichen Lerner einer zweiten Sprache nicht den Sprachstand in ihrer Erstsprache?“ und Auf welche Art und Weise beeinflussen sich die erworbenen und im Erwerb befindlichen Sprachen gegenseitig?“ zu beantworten</a:t>
            </a:r>
          </a:p>
          <a:p>
            <a:endParaRPr lang="el-GR" dirty="0"/>
          </a:p>
        </p:txBody>
      </p:sp>
    </p:spTree>
    <p:extLst>
      <p:ext uri="{BB962C8B-B14F-4D97-AF65-F5344CB8AC3E}">
        <p14:creationId xmlns:p14="http://schemas.microsoft.com/office/powerpoint/2010/main" val="1048050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20271"/>
            <a:ext cx="10515600" cy="5356692"/>
          </a:xfrm>
        </p:spPr>
        <p:txBody>
          <a:bodyPr>
            <a:normAutofit/>
          </a:bodyPr>
          <a:lstStyle/>
          <a:p>
            <a:pPr marL="0" indent="0">
              <a:buNone/>
            </a:pPr>
            <a:r>
              <a:rPr lang="de-DE" u="sng" dirty="0" smtClean="0"/>
              <a:t>Fragen:</a:t>
            </a:r>
          </a:p>
          <a:p>
            <a:pPr marL="0" indent="0">
              <a:buNone/>
            </a:pPr>
            <a:endParaRPr lang="de-DE" u="sng" dirty="0" smtClean="0"/>
          </a:p>
          <a:p>
            <a:pPr marL="514350" indent="-514350" algn="just">
              <a:buAutoNum type="arabicPeriod"/>
            </a:pPr>
            <a:r>
              <a:rPr lang="de-DE" dirty="0" smtClean="0"/>
              <a:t>Was </a:t>
            </a:r>
            <a:r>
              <a:rPr lang="de-DE" dirty="0" smtClean="0"/>
              <a:t>ist der Unterschied zwischen dem Erwerb der Erstsprache und dem Erwerb der Zweitsprache</a:t>
            </a:r>
            <a:r>
              <a:rPr lang="de-DE" dirty="0" smtClean="0"/>
              <a:t>? </a:t>
            </a:r>
            <a:r>
              <a:rPr lang="de-DE" dirty="0" smtClean="0"/>
              <a:t>(</a:t>
            </a:r>
            <a:r>
              <a:rPr lang="de-DE" dirty="0" smtClean="0"/>
              <a:t>Was </a:t>
            </a:r>
            <a:r>
              <a:rPr lang="de-DE" dirty="0" smtClean="0"/>
              <a:t>wird mit dem Begriff „ungesteuerter Zweitspracherwerb“ gemeint</a:t>
            </a:r>
            <a:r>
              <a:rPr lang="de-DE" dirty="0" smtClean="0"/>
              <a:t>? Was </a:t>
            </a:r>
            <a:r>
              <a:rPr lang="de-DE" dirty="0" smtClean="0"/>
              <a:t>wird mit dem Begriff „gesteuerter Zweitspracherwerb“ gemeint</a:t>
            </a:r>
            <a:r>
              <a:rPr lang="de-DE" dirty="0" smtClean="0"/>
              <a:t>?) </a:t>
            </a:r>
          </a:p>
          <a:p>
            <a:pPr marL="514350" indent="-514350" algn="just">
              <a:buAutoNum type="arabicPeriod"/>
            </a:pPr>
            <a:endParaRPr lang="de-DE" dirty="0"/>
          </a:p>
          <a:p>
            <a:pPr marL="0" indent="0" algn="just">
              <a:buNone/>
            </a:pPr>
            <a:endParaRPr lang="de-DE" dirty="0" smtClean="0"/>
          </a:p>
          <a:p>
            <a:pPr marL="0" indent="0" algn="just">
              <a:buNone/>
            </a:pPr>
            <a:r>
              <a:rPr lang="de-DE" dirty="0" smtClean="0"/>
              <a:t>2. </a:t>
            </a:r>
            <a:r>
              <a:rPr lang="de-DE" dirty="0" smtClean="0"/>
              <a:t>Warum ist es schwierig den Zweitspracherwerb zu erklären?</a:t>
            </a:r>
          </a:p>
          <a:p>
            <a:endParaRPr lang="el-GR" dirty="0"/>
          </a:p>
        </p:txBody>
      </p:sp>
    </p:spTree>
    <p:extLst>
      <p:ext uri="{BB962C8B-B14F-4D97-AF65-F5344CB8AC3E}">
        <p14:creationId xmlns:p14="http://schemas.microsoft.com/office/powerpoint/2010/main" val="25385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Behaviorismus (Fortsetzung)</a:t>
            </a:r>
            <a:endParaRPr lang="el-GR" dirty="0"/>
          </a:p>
        </p:txBody>
      </p:sp>
      <p:sp>
        <p:nvSpPr>
          <p:cNvPr id="3" name="Θέση περιεχομένου 2"/>
          <p:cNvSpPr>
            <a:spLocks noGrp="1"/>
          </p:cNvSpPr>
          <p:nvPr>
            <p:ph idx="1"/>
          </p:nvPr>
        </p:nvSpPr>
        <p:spPr>
          <a:xfrm>
            <a:off x="838200" y="1411941"/>
            <a:ext cx="10515600" cy="4765022"/>
          </a:xfrm>
        </p:spPr>
        <p:txBody>
          <a:bodyPr>
            <a:normAutofit fontScale="77500" lnSpcReduction="20000"/>
          </a:bodyPr>
          <a:lstStyle/>
          <a:p>
            <a:pPr marL="0" indent="0" algn="just">
              <a:buNone/>
            </a:pPr>
            <a:r>
              <a:rPr lang="de-DE" dirty="0"/>
              <a:t>„Die menschliche Sprache wird nach den gleichen Prinzipien gelernt wie alle anderen Verhaltensweisen des Kindes. Sprache wird unter diesem Erklärungsansatz als eine besondere Form des menschlichen Verhaltens betrachtet“ (Günther/Günther 2007, 89).</a:t>
            </a:r>
          </a:p>
          <a:p>
            <a:pPr marL="0" indent="0">
              <a:buNone/>
            </a:pPr>
            <a:endParaRPr lang="de-DE" dirty="0" smtClean="0"/>
          </a:p>
          <a:p>
            <a:pPr marL="0" indent="0">
              <a:buNone/>
            </a:pPr>
            <a:r>
              <a:rPr lang="de-DE" dirty="0" smtClean="0"/>
              <a:t>Behavioristische Lerntheorien</a:t>
            </a:r>
          </a:p>
          <a:p>
            <a:pPr marL="514350" indent="-514350">
              <a:buAutoNum type="arabicPeriod"/>
            </a:pPr>
            <a:r>
              <a:rPr lang="de-DE" dirty="0" smtClean="0"/>
              <a:t>Klassisches Konditionieren </a:t>
            </a:r>
            <a:endParaRPr lang="de-DE" dirty="0"/>
          </a:p>
          <a:p>
            <a:pPr marL="0" indent="0">
              <a:buNone/>
            </a:pPr>
            <a:r>
              <a:rPr lang="de-DE" dirty="0" smtClean="0"/>
              <a:t>Begründer: Iwan </a:t>
            </a:r>
            <a:r>
              <a:rPr lang="de-DE" dirty="0" err="1"/>
              <a:t>Petrowitsch</a:t>
            </a:r>
            <a:r>
              <a:rPr lang="de-DE" dirty="0"/>
              <a:t> </a:t>
            </a:r>
            <a:r>
              <a:rPr lang="de-DE" dirty="0" smtClean="0"/>
              <a:t>Pawlow </a:t>
            </a:r>
            <a:r>
              <a:rPr lang="de-DE" dirty="0"/>
              <a:t>(1849-1936</a:t>
            </a:r>
            <a:r>
              <a:rPr lang="de-DE" dirty="0" smtClean="0"/>
              <a:t>) </a:t>
            </a:r>
          </a:p>
          <a:p>
            <a:pPr marL="0" indent="0" algn="just">
              <a:buNone/>
            </a:pPr>
            <a:r>
              <a:rPr lang="de-DE" dirty="0" smtClean="0"/>
              <a:t>Pawlow versuchte das </a:t>
            </a:r>
            <a:r>
              <a:rPr lang="de-DE" dirty="0"/>
              <a:t>menschliche Verhalten bei der Beobachtung des Verhaltens von Tieren zu </a:t>
            </a:r>
            <a:r>
              <a:rPr lang="de-DE" dirty="0" smtClean="0"/>
              <a:t>erklären. </a:t>
            </a:r>
          </a:p>
          <a:p>
            <a:pPr algn="just"/>
            <a:r>
              <a:rPr lang="de-DE" dirty="0"/>
              <a:t>Pawlow hatte „in Laborversuchen das Verhalten von Tieren erforscht und dabei einerseits </a:t>
            </a:r>
            <a:r>
              <a:rPr lang="de-DE" b="1" i="1" dirty="0" err="1"/>
              <a:t>reflex</a:t>
            </a:r>
            <a:r>
              <a:rPr lang="de-DE" b="1" i="1" dirty="0"/>
              <a:t> </a:t>
            </a:r>
            <a:r>
              <a:rPr lang="de-DE" b="1" i="1" dirty="0" err="1"/>
              <a:t>responses</a:t>
            </a:r>
            <a:r>
              <a:rPr lang="de-DE" b="1" i="1" dirty="0"/>
              <a:t> </a:t>
            </a:r>
            <a:r>
              <a:rPr lang="de-DE" dirty="0"/>
              <a:t>beobachtet, d.h. Reflexe ausgemacht, die angeboren, artspezifisch und kaum beeinflussbar waren, und andererseits </a:t>
            </a:r>
            <a:r>
              <a:rPr lang="de-DE" b="1" i="1" dirty="0" err="1" smtClean="0"/>
              <a:t>emitted</a:t>
            </a:r>
            <a:r>
              <a:rPr lang="de-DE" b="1" i="1" dirty="0" smtClean="0"/>
              <a:t> </a:t>
            </a:r>
            <a:r>
              <a:rPr lang="de-DE" b="1" i="1" dirty="0" err="1"/>
              <a:t>responses</a:t>
            </a:r>
            <a:r>
              <a:rPr lang="de-DE" b="1" i="1" dirty="0"/>
              <a:t> </a:t>
            </a:r>
            <a:r>
              <a:rPr lang="de-DE" dirty="0"/>
              <a:t>erforscht, d.h. Reaktionen, die durch einen besonderen </a:t>
            </a:r>
            <a:r>
              <a:rPr lang="de-DE" b="1" dirty="0"/>
              <a:t>Reiz </a:t>
            </a:r>
            <a:r>
              <a:rPr lang="de-DE" dirty="0"/>
              <a:t>(</a:t>
            </a:r>
            <a:r>
              <a:rPr lang="de-DE" b="1" i="1" dirty="0" err="1"/>
              <a:t>stimulus</a:t>
            </a:r>
            <a:r>
              <a:rPr lang="de-DE" dirty="0"/>
              <a:t>) bedingt und beeinflussend waren“ (Decke-</a:t>
            </a:r>
            <a:r>
              <a:rPr lang="de-DE" dirty="0" err="1"/>
              <a:t>Cornill</a:t>
            </a:r>
            <a:r>
              <a:rPr lang="de-DE" dirty="0"/>
              <a:t>/Küster 2010: 22). </a:t>
            </a:r>
          </a:p>
          <a:p>
            <a:pPr algn="just"/>
            <a:r>
              <a:rPr lang="de-DE" dirty="0"/>
              <a:t>Unterschiedliche Reize können unter bestimmten Bedingungen gleiche Reaktionen hervorrufen.</a:t>
            </a:r>
            <a:endParaRPr lang="el-GR" dirty="0"/>
          </a:p>
        </p:txBody>
      </p:sp>
    </p:spTree>
    <p:extLst>
      <p:ext uri="{BB962C8B-B14F-4D97-AF65-F5344CB8AC3E}">
        <p14:creationId xmlns:p14="http://schemas.microsoft.com/office/powerpoint/2010/main" val="289165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075765"/>
            <a:ext cx="10515600" cy="5101198"/>
          </a:xfrm>
        </p:spPr>
        <p:txBody>
          <a:bodyPr>
            <a:normAutofit fontScale="77500" lnSpcReduction="20000"/>
          </a:bodyPr>
          <a:lstStyle/>
          <a:p>
            <a:pPr marL="0" indent="0" algn="just">
              <a:buNone/>
            </a:pPr>
            <a:r>
              <a:rPr lang="de-DE" dirty="0" smtClean="0"/>
              <a:t>2. Kontiguitätstheorie</a:t>
            </a:r>
          </a:p>
          <a:p>
            <a:pPr marL="0" indent="0" algn="just">
              <a:buNone/>
            </a:pPr>
            <a:r>
              <a:rPr lang="de-DE" dirty="0" smtClean="0"/>
              <a:t>Begründer </a:t>
            </a:r>
            <a:r>
              <a:rPr lang="de-DE" dirty="0"/>
              <a:t>der </a:t>
            </a:r>
            <a:r>
              <a:rPr lang="de-DE" dirty="0" smtClean="0"/>
              <a:t>Kontiguitätstheorie: Edwin </a:t>
            </a:r>
            <a:r>
              <a:rPr lang="de-DE" dirty="0"/>
              <a:t>Guthrie (1886-1959</a:t>
            </a:r>
            <a:r>
              <a:rPr lang="de-DE" dirty="0" smtClean="0"/>
              <a:t>)</a:t>
            </a:r>
          </a:p>
          <a:p>
            <a:pPr algn="just"/>
            <a:r>
              <a:rPr lang="de-DE" dirty="0" smtClean="0"/>
              <a:t>In </a:t>
            </a:r>
            <a:r>
              <a:rPr lang="de-DE" dirty="0"/>
              <a:t>dieser Theorie spielt das Assoziationsprinzip die wichtigste Rolle für die Erklärung des Lernens</a:t>
            </a:r>
            <a:r>
              <a:rPr lang="de-DE" dirty="0" smtClean="0"/>
              <a:t>.</a:t>
            </a:r>
          </a:p>
          <a:p>
            <a:pPr algn="just"/>
            <a:r>
              <a:rPr lang="de-DE" dirty="0"/>
              <a:t>E</a:t>
            </a:r>
            <a:r>
              <a:rPr lang="de-DE" dirty="0" smtClean="0"/>
              <a:t>in</a:t>
            </a:r>
            <a:r>
              <a:rPr lang="de-DE" dirty="0"/>
              <a:t> Verhalten (eine Bewegung), das im Zusammenhang mit einer Kombination von Reizen stand, </a:t>
            </a:r>
            <a:r>
              <a:rPr lang="de-DE" dirty="0" smtClean="0"/>
              <a:t>wird dann wiederholt, </a:t>
            </a:r>
            <a:r>
              <a:rPr lang="de-DE" dirty="0"/>
              <a:t>wenn diese Reize erneut auftreten. Das Verhalten wird </a:t>
            </a:r>
            <a:r>
              <a:rPr lang="de-DE" dirty="0" smtClean="0"/>
              <a:t>unmittelbar gelernt. Wiederholungen </a:t>
            </a:r>
            <a:r>
              <a:rPr lang="de-DE" dirty="0"/>
              <a:t>spielen keine Rolle, sie festigen lediglich das Gelernte durch Herausbilden von Gewohnheiten. Für das Lernen ist </a:t>
            </a:r>
            <a:r>
              <a:rPr lang="de-DE" dirty="0" smtClean="0"/>
              <a:t>das </a:t>
            </a:r>
            <a:r>
              <a:rPr lang="de-DE" dirty="0"/>
              <a:t>zeitliche Zusammentreffen von Reiz und Reaktion, das als </a:t>
            </a:r>
            <a:r>
              <a:rPr lang="de-DE" i="1" dirty="0"/>
              <a:t>Kontiguität</a:t>
            </a:r>
            <a:r>
              <a:rPr lang="de-DE" dirty="0"/>
              <a:t> bezeichnet wird, von </a:t>
            </a:r>
            <a:r>
              <a:rPr lang="de-DE" dirty="0" smtClean="0"/>
              <a:t>Bedeutung</a:t>
            </a:r>
            <a:endParaRPr lang="de-DE" dirty="0"/>
          </a:p>
          <a:p>
            <a:pPr algn="just"/>
            <a:r>
              <a:rPr lang="de-DE" dirty="0" smtClean="0"/>
              <a:t>Räumliche </a:t>
            </a:r>
            <a:r>
              <a:rPr lang="de-DE" dirty="0"/>
              <a:t>und zeitliche </a:t>
            </a:r>
            <a:r>
              <a:rPr lang="de-DE" dirty="0" smtClean="0"/>
              <a:t>Koexistenz führen zur </a:t>
            </a:r>
            <a:r>
              <a:rPr lang="de-DE" dirty="0"/>
              <a:t>Bildung von Assoziationen zwischen einem Reiz und </a:t>
            </a:r>
            <a:r>
              <a:rPr lang="de-DE" dirty="0" smtClean="0"/>
              <a:t>einer Reaktion (s. </a:t>
            </a:r>
            <a:r>
              <a:rPr lang="de-DE" dirty="0" err="1" smtClean="0"/>
              <a:t>Digeser</a:t>
            </a:r>
            <a:r>
              <a:rPr lang="de-DE" dirty="0" smtClean="0"/>
              <a:t> </a:t>
            </a:r>
            <a:r>
              <a:rPr lang="de-DE" dirty="0"/>
              <a:t>1983: 198). </a:t>
            </a:r>
            <a:endParaRPr lang="de-DE" dirty="0" smtClean="0"/>
          </a:p>
          <a:p>
            <a:pPr algn="just"/>
            <a:r>
              <a:rPr lang="de-DE" dirty="0" smtClean="0"/>
              <a:t>„</a:t>
            </a:r>
            <a:r>
              <a:rPr lang="de-DE" dirty="0"/>
              <a:t>Lernen ergibt sich aus dem gleichzeitigen Auftreten eines Reizes mit einer ablaufenden Bewegung“ (</a:t>
            </a:r>
            <a:r>
              <a:rPr lang="de-DE" dirty="0" err="1"/>
              <a:t>Gröschke</a:t>
            </a:r>
            <a:r>
              <a:rPr lang="de-DE" dirty="0"/>
              <a:t> 2005: 117).</a:t>
            </a:r>
          </a:p>
          <a:p>
            <a:pPr algn="just"/>
            <a:r>
              <a:rPr lang="de-DE" dirty="0"/>
              <a:t> Eine weitere wichtige Annahme dieser Theorie ist, dass die Assoziation zwischen Reiz und Bewegung (Reaktion) „in einem einzigen Augenblick stattfindet: Alles – oder – nichts – Gesetz“ (</a:t>
            </a:r>
            <a:r>
              <a:rPr lang="de-DE" dirty="0" err="1"/>
              <a:t>Digeser</a:t>
            </a:r>
            <a:r>
              <a:rPr lang="de-DE" dirty="0"/>
              <a:t> 1983: 198). </a:t>
            </a:r>
            <a:endParaRPr lang="el-GR" dirty="0"/>
          </a:p>
          <a:p>
            <a:endParaRPr lang="el-GR" dirty="0"/>
          </a:p>
        </p:txBody>
      </p:sp>
    </p:spTree>
    <p:extLst>
      <p:ext uri="{BB962C8B-B14F-4D97-AF65-F5344CB8AC3E}">
        <p14:creationId xmlns:p14="http://schemas.microsoft.com/office/powerpoint/2010/main" val="2393634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12694"/>
            <a:ext cx="10515600" cy="5782235"/>
          </a:xfrm>
        </p:spPr>
        <p:txBody>
          <a:bodyPr>
            <a:normAutofit fontScale="77500" lnSpcReduction="20000"/>
          </a:bodyPr>
          <a:lstStyle/>
          <a:p>
            <a:pPr marL="0" indent="0">
              <a:buNone/>
            </a:pPr>
            <a:r>
              <a:rPr lang="de-DE" dirty="0" smtClean="0"/>
              <a:t>3. Instrumentelles Konditionieren</a:t>
            </a:r>
          </a:p>
          <a:p>
            <a:pPr marL="0" indent="0">
              <a:buNone/>
            </a:pPr>
            <a:r>
              <a:rPr lang="de-DE" dirty="0" smtClean="0"/>
              <a:t>Begründer: Edward </a:t>
            </a:r>
            <a:r>
              <a:rPr lang="de-DE" dirty="0"/>
              <a:t>Lee </a:t>
            </a:r>
            <a:r>
              <a:rPr lang="de-DE" dirty="0" err="1"/>
              <a:t>Thordike</a:t>
            </a:r>
            <a:r>
              <a:rPr lang="de-DE" dirty="0"/>
              <a:t> (1874-1949) </a:t>
            </a:r>
            <a:endParaRPr lang="de-DE" dirty="0" smtClean="0"/>
          </a:p>
          <a:p>
            <a:r>
              <a:rPr lang="de-DE" dirty="0"/>
              <a:t>Prinzip des Lernens durch „Versuch und Irrtum“ (</a:t>
            </a:r>
            <a:r>
              <a:rPr lang="de-DE" i="1" dirty="0" err="1"/>
              <a:t>trial-and-error</a:t>
            </a:r>
            <a:r>
              <a:rPr lang="de-DE" dirty="0"/>
              <a:t>). </a:t>
            </a:r>
          </a:p>
          <a:p>
            <a:pPr algn="just"/>
            <a:r>
              <a:rPr lang="de-DE" dirty="0"/>
              <a:t>„Das Lernen durch Versuch und Irrtum ist eine heuristische Methode, um Probleme zu lösen und bezeichnet das wahllose Ausprobieren verschiedener Möglichkeiten, wobei eine zufällig richtige Reaktion zum Erfolg führt und diejenigen Reaktionen nach und nach verschwinden, die nicht zum Erfolg führen“ (www.uni-potsdam.de). </a:t>
            </a:r>
          </a:p>
          <a:p>
            <a:pPr algn="just"/>
            <a:r>
              <a:rPr lang="de-DE" dirty="0"/>
              <a:t>Nach dieser Theorie spielt also der Erfolg einer Reaktion eine sehr große Rolle, wenn es darum geht, etwas zu lernen und dieses Gelernte zu behalten (</a:t>
            </a:r>
            <a:r>
              <a:rPr lang="de-DE" dirty="0" err="1"/>
              <a:t>Digeser</a:t>
            </a:r>
            <a:r>
              <a:rPr lang="de-DE" dirty="0"/>
              <a:t> 1983: 199). Ein bestimmtes Verhalten hat </a:t>
            </a:r>
            <a:r>
              <a:rPr lang="de-DE" dirty="0" smtClean="0"/>
              <a:t>bestimmte </a:t>
            </a:r>
            <a:r>
              <a:rPr lang="de-DE" dirty="0"/>
              <a:t>Konsequenzen. Diese Theorie geht von drei Gesetzen aus: dem Gesetz der Bereitschaft, dem Gesetz der Übung und dem Gesetz der Auswirkung. </a:t>
            </a:r>
          </a:p>
          <a:p>
            <a:pPr algn="just"/>
            <a:r>
              <a:rPr lang="de-DE" dirty="0"/>
              <a:t>Das Gesetz der Bereitschaft besagt, dass eine Bereitschaft zum Lernen vorhanden sein muss, damit Lernen auch möglich ist. Das Gesetz der Übung geht davon aus, dass „je öfter und interessierter eine Lernaufgabe wiederholt wird, desto eher kann man sich den Lernstoff einprägen“ (Reuter 2005: 7). Schließlich geht es beim Gesetz der Auswirkung darum, „dass Lernen als Resultat einer Verhaltenskonsequenz auftritt“ (www.lern-psychologie.de). Wenn die Konsequenz befriedigend ist, so tritt diese Reaktion immer häufiger auf. </a:t>
            </a:r>
            <a:endParaRPr lang="de-DE" dirty="0" smtClean="0"/>
          </a:p>
          <a:p>
            <a:pPr marL="0" indent="0" algn="just">
              <a:buNone/>
            </a:pPr>
            <a:r>
              <a:rPr lang="de-DE" dirty="0"/>
              <a:t>Thorndikes Theorie wurde von Clark Leonard Hull (1884-1952) weiterentwickelt, so dass die Theorie der Verstärkung von </a:t>
            </a:r>
            <a:r>
              <a:rPr lang="de-DE" dirty="0" smtClean="0"/>
              <a:t>Reaktionstendenzen </a:t>
            </a:r>
            <a:r>
              <a:rPr lang="de-DE" dirty="0"/>
              <a:t>entwickelt wurde. </a:t>
            </a:r>
            <a:endParaRPr lang="el-GR" dirty="0"/>
          </a:p>
          <a:p>
            <a:pPr marL="0" indent="0">
              <a:buNone/>
            </a:pPr>
            <a:endParaRPr lang="el-GR" dirty="0"/>
          </a:p>
        </p:txBody>
      </p:sp>
    </p:spTree>
    <p:extLst>
      <p:ext uri="{BB962C8B-B14F-4D97-AF65-F5344CB8AC3E}">
        <p14:creationId xmlns:p14="http://schemas.microsoft.com/office/powerpoint/2010/main" val="2911274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16859"/>
            <a:ext cx="10515600" cy="5760104"/>
          </a:xfrm>
        </p:spPr>
        <p:txBody>
          <a:bodyPr/>
          <a:lstStyle/>
          <a:p>
            <a:pPr marL="0" indent="0">
              <a:buNone/>
            </a:pPr>
            <a:r>
              <a:rPr lang="de-DE" dirty="0" smtClean="0"/>
              <a:t>4. Theorie der Verstärkung von Reaktionstendenzen</a:t>
            </a:r>
          </a:p>
          <a:p>
            <a:pPr marL="0" indent="0">
              <a:buNone/>
            </a:pPr>
            <a:endParaRPr lang="de-DE" dirty="0"/>
          </a:p>
          <a:p>
            <a:pPr algn="just"/>
            <a:r>
              <a:rPr lang="de-DE" dirty="0"/>
              <a:t>„Eine schnelle Verringerung der Bedürfnisspannung verstärkt (</a:t>
            </a:r>
            <a:r>
              <a:rPr lang="de-DE" i="1" dirty="0" err="1"/>
              <a:t>reinforcement</a:t>
            </a:r>
            <a:r>
              <a:rPr lang="de-DE" dirty="0"/>
              <a:t>) die Wahrscheinlichkeit der Auslösung einer erfolgreichen Reaktion“ (</a:t>
            </a:r>
            <a:r>
              <a:rPr lang="de-DE" dirty="0" err="1"/>
              <a:t>Digeser</a:t>
            </a:r>
            <a:r>
              <a:rPr lang="de-DE" dirty="0"/>
              <a:t> 1983: 200), die davon abhängt, wie stark das Bedürfnis ist und zu welchem Grad die Reaktion geübt wurde (vgl. ebd.). </a:t>
            </a:r>
            <a:endParaRPr lang="de-DE" dirty="0" smtClean="0"/>
          </a:p>
          <a:p>
            <a:pPr algn="just"/>
            <a:endParaRPr lang="de-DE" dirty="0"/>
          </a:p>
          <a:p>
            <a:pPr algn="just"/>
            <a:r>
              <a:rPr lang="de-DE" dirty="0"/>
              <a:t>Das starke Bedürfnis für das Lernen führt zur Übung (Wiederholung) des Lernstoffs und so zu einem erfolgreichen Behalten des Gelernten (Lernerfolg). </a:t>
            </a:r>
            <a:endParaRPr lang="el-GR" dirty="0"/>
          </a:p>
          <a:p>
            <a:pPr marL="0" indent="0">
              <a:buNone/>
            </a:pPr>
            <a:endParaRPr lang="el-GR" dirty="0"/>
          </a:p>
        </p:txBody>
      </p:sp>
    </p:spTree>
    <p:extLst>
      <p:ext uri="{BB962C8B-B14F-4D97-AF65-F5344CB8AC3E}">
        <p14:creationId xmlns:p14="http://schemas.microsoft.com/office/powerpoint/2010/main" val="13388015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2856</Words>
  <Application>Microsoft Office PowerPoint</Application>
  <PresentationFormat>Custom</PresentationFormat>
  <Paragraphs>182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Θέμα του Office</vt:lpstr>
      <vt:lpstr>  2. Behaviorismus und Kontrastive Analyse (Fortsetzung)  Nativismus   Kognitivismus</vt:lpstr>
      <vt:lpstr>Wiederholung: Erstspracherwerb/Zweitspracherwerb/Fremdsprachenerwerb</vt:lpstr>
      <vt:lpstr>PowerPoint Presentation</vt:lpstr>
      <vt:lpstr>PowerPoint Presentation</vt:lpstr>
      <vt:lpstr>PowerPoint Presentation</vt:lpstr>
      <vt:lpstr>Behaviorismus (Fortsetzung)</vt:lpstr>
      <vt:lpstr>PowerPoint Presentation</vt:lpstr>
      <vt:lpstr>PowerPoint Presentation</vt:lpstr>
      <vt:lpstr>PowerPoint Presentation</vt:lpstr>
      <vt:lpstr>PowerPoint Presentation</vt:lpstr>
      <vt:lpstr>PowerPoint Presentation</vt:lpstr>
      <vt:lpstr>Wiederholung: Kontrastive Analyse</vt:lpstr>
      <vt:lpstr>PowerPoint Presentation</vt:lpstr>
      <vt:lpstr>PowerPoint Presentation</vt:lpstr>
      <vt:lpstr>Nativismus</vt:lpstr>
      <vt:lpstr>PowerPoint Presentation</vt:lpstr>
      <vt:lpstr>Kompetenz und Performanz</vt:lpstr>
      <vt:lpstr>„Können“ und „Wissen“</vt:lpstr>
      <vt:lpstr>PowerPoint Presentation</vt:lpstr>
      <vt:lpstr>PowerPoint Presentation</vt:lpstr>
      <vt:lpstr>Kritik am Nativismus</vt:lpstr>
      <vt:lpstr>Kognitivismus</vt:lpstr>
      <vt:lpstr>Vertreter des kognitiven Lernens</vt:lpstr>
      <vt:lpstr>PowerPoint Presentation</vt:lpstr>
      <vt:lpstr>PowerPoint Presentation</vt:lpstr>
      <vt:lpstr>PowerPoint Presentation</vt:lpstr>
      <vt:lpstr>Literatur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Nativismus und Kognitivismus</dc:title>
  <dc:creator>Dafni</dc:creator>
  <cp:lastModifiedBy>Dafni</cp:lastModifiedBy>
  <cp:revision>59</cp:revision>
  <cp:lastPrinted>2016-11-03T22:20:07Z</cp:lastPrinted>
  <dcterms:created xsi:type="dcterms:W3CDTF">2016-10-27T13:52:05Z</dcterms:created>
  <dcterms:modified xsi:type="dcterms:W3CDTF">2020-03-23T08:23:05Z</dcterms:modified>
</cp:coreProperties>
</file>