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0" r:id="rId4"/>
    <p:sldId id="262" r:id="rId5"/>
    <p:sldId id="280" r:id="rId6"/>
    <p:sldId id="264" r:id="rId7"/>
    <p:sldId id="266" r:id="rId8"/>
    <p:sldId id="287" r:id="rId9"/>
    <p:sldId id="269" r:id="rId10"/>
    <p:sldId id="268" r:id="rId11"/>
    <p:sldId id="283" r:id="rId12"/>
    <p:sldId id="290" r:id="rId13"/>
    <p:sldId id="293" r:id="rId14"/>
    <p:sldId id="292" r:id="rId15"/>
    <p:sldId id="297" r:id="rId16"/>
    <p:sldId id="291" r:id="rId17"/>
    <p:sldId id="258" r:id="rId18"/>
    <p:sldId id="303" r:id="rId19"/>
    <p:sldId id="259" r:id="rId20"/>
    <p:sldId id="288" r:id="rId21"/>
    <p:sldId id="289" r:id="rId22"/>
    <p:sldId id="271" r:id="rId23"/>
    <p:sldId id="299" r:id="rId24"/>
    <p:sldId id="298" r:id="rId25"/>
    <p:sldId id="272" r:id="rId26"/>
    <p:sldId id="273" r:id="rId27"/>
    <p:sldId id="294" r:id="rId28"/>
    <p:sldId id="274" r:id="rId29"/>
    <p:sldId id="276" r:id="rId30"/>
    <p:sldId id="284" r:id="rId31"/>
    <p:sldId id="277" r:id="rId32"/>
    <p:sldId id="278" r:id="rId33"/>
    <p:sldId id="279" r:id="rId34"/>
    <p:sldId id="301" r:id="rId35"/>
    <p:sldId id="302" r:id="rId36"/>
    <p:sldId id="304" r:id="rId37"/>
  </p:sldIdLst>
  <p:sldSz cx="12192000" cy="6858000"/>
  <p:notesSz cx="7102475" cy="93884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8" d="100"/>
          <a:sy n="78" d="100"/>
        </p:scale>
        <p:origin x="-42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15/4/2020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2596312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15/4/2020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43800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15/4/2020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26988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15/4/2020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7370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F9D9FCF-38AA-42FB-911F-0E521C2FB5BA}" type="datetimeFigureOut">
              <a:rPr lang="el-GR" smtClean="0"/>
              <a:t>15/4/2020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425188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F9D9FCF-38AA-42FB-911F-0E521C2FB5BA}" type="datetimeFigureOut">
              <a:rPr lang="el-GR" smtClean="0"/>
              <a:t>15/4/2020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93475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F9D9FCF-38AA-42FB-911F-0E521C2FB5BA}" type="datetimeFigureOut">
              <a:rPr lang="el-GR" smtClean="0"/>
              <a:t>15/4/2020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220992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F9D9FCF-38AA-42FB-911F-0E521C2FB5BA}" type="datetimeFigureOut">
              <a:rPr lang="el-GR" smtClean="0"/>
              <a:t>15/4/2020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22688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F9D9FCF-38AA-42FB-911F-0E521C2FB5BA}" type="datetimeFigureOut">
              <a:rPr lang="el-GR" smtClean="0"/>
              <a:t>15/4/2020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872578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9D9FCF-38AA-42FB-911F-0E521C2FB5BA}" type="datetimeFigureOut">
              <a:rPr lang="el-GR" smtClean="0"/>
              <a:t>15/4/2020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188024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9D9FCF-38AA-42FB-911F-0E521C2FB5BA}" type="datetimeFigureOut">
              <a:rPr lang="el-GR" smtClean="0"/>
              <a:t>15/4/2020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402566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D9FCF-38AA-42FB-911F-0E521C2FB5BA}" type="datetimeFigureOut">
              <a:rPr lang="el-GR" smtClean="0"/>
              <a:t>15/4/2020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433E6-3105-4341-9020-417621D9882A}" type="slidenum">
              <a:rPr lang="el-GR" smtClean="0"/>
              <a:t>‹#›</a:t>
            </a:fld>
            <a:endParaRPr lang="el-GR"/>
          </a:p>
        </p:txBody>
      </p:sp>
    </p:spTree>
    <p:extLst>
      <p:ext uri="{BB962C8B-B14F-4D97-AF65-F5344CB8AC3E}">
        <p14:creationId xmlns:p14="http://schemas.microsoft.com/office/powerpoint/2010/main" val="305406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717176" y="1584978"/>
            <a:ext cx="9888071" cy="3471115"/>
          </a:xfrm>
        </p:spPr>
        <p:txBody>
          <a:bodyPr>
            <a:normAutofit fontScale="90000"/>
          </a:bodyPr>
          <a:lstStyle/>
          <a:p>
            <a:pPr algn="l"/>
            <a:r>
              <a:rPr lang="en-US" dirty="0" smtClean="0"/>
              <a:t/>
            </a:r>
            <a:br>
              <a:rPr lang="en-US" dirty="0" smtClean="0"/>
            </a:br>
            <a:r>
              <a:rPr lang="en-US" dirty="0"/>
              <a:t/>
            </a:r>
            <a:br>
              <a:rPr lang="en-US" dirty="0"/>
            </a:br>
            <a:r>
              <a:rPr lang="en-US" sz="3600" dirty="0" smtClean="0"/>
              <a:t> </a:t>
            </a:r>
            <a:r>
              <a:rPr lang="en-US" sz="3600" dirty="0" smtClean="0"/>
              <a:t/>
            </a:r>
            <a:br>
              <a:rPr lang="en-US" sz="3600" dirty="0" smtClean="0"/>
            </a:br>
            <a:r>
              <a:rPr lang="en-US" sz="2200" dirty="0" smtClean="0"/>
              <a:t/>
            </a:r>
            <a:br>
              <a:rPr lang="en-US" sz="2200" dirty="0" smtClean="0"/>
            </a:br>
            <a:r>
              <a:rPr lang="en-US" sz="2200" b="1" dirty="0" err="1" smtClean="0"/>
              <a:t>Teil</a:t>
            </a:r>
            <a:r>
              <a:rPr lang="en-US" sz="2200" b="1" dirty="0" smtClean="0"/>
              <a:t> 1</a:t>
            </a:r>
            <a:r>
              <a:rPr lang="en-US" sz="2200" dirty="0"/>
              <a:t/>
            </a:r>
            <a:br>
              <a:rPr lang="en-US" sz="2200" dirty="0"/>
            </a:br>
            <a:r>
              <a:rPr lang="en-US" sz="2000" dirty="0" smtClean="0"/>
              <a:t>Die </a:t>
            </a:r>
            <a:r>
              <a:rPr lang="en-US" sz="2000" dirty="0" err="1" smtClean="0"/>
              <a:t>Identitätshypothese</a:t>
            </a:r>
            <a:r>
              <a:rPr lang="en-US" sz="2000" dirty="0" smtClean="0"/>
              <a:t>/Die 5 </a:t>
            </a:r>
            <a:r>
              <a:rPr lang="en-US" sz="2000" dirty="0" err="1"/>
              <a:t>Hypothesen</a:t>
            </a:r>
            <a:r>
              <a:rPr lang="en-US" sz="2000" dirty="0"/>
              <a:t> von </a:t>
            </a:r>
            <a:r>
              <a:rPr lang="en-US" sz="2000" dirty="0" err="1"/>
              <a:t>Krashen</a:t>
            </a:r>
            <a:r>
              <a:rPr lang="en-US" sz="2000" dirty="0" smtClean="0"/>
              <a:t>/ Die Interlanguage-</a:t>
            </a:r>
            <a:r>
              <a:rPr lang="en-US" sz="2000" dirty="0" err="1" smtClean="0"/>
              <a:t>Hypothese</a:t>
            </a:r>
            <a:r>
              <a:rPr lang="en-US" sz="2000" dirty="0" smtClean="0"/>
              <a:t> (</a:t>
            </a:r>
            <a:r>
              <a:rPr lang="en-US" sz="2000" dirty="0" err="1" smtClean="0"/>
              <a:t>Wiederholung</a:t>
            </a:r>
            <a:r>
              <a:rPr lang="en-US" sz="2000" dirty="0" smtClean="0"/>
              <a:t>)</a:t>
            </a:r>
            <a:r>
              <a:rPr lang="en-US" sz="2200" dirty="0"/>
              <a:t/>
            </a:r>
            <a:br>
              <a:rPr lang="en-US" sz="2200" dirty="0"/>
            </a:br>
            <a:r>
              <a:rPr lang="en-US" sz="2200" dirty="0"/>
              <a:t>Die </a:t>
            </a:r>
            <a:r>
              <a:rPr lang="en-US" sz="2200" dirty="0" err="1"/>
              <a:t>Pidginisierungshypothese</a:t>
            </a:r>
            <a:r>
              <a:rPr lang="en-US" sz="2200" dirty="0"/>
              <a:t> </a:t>
            </a:r>
            <a:r>
              <a:rPr lang="en-US" sz="2200" dirty="0" smtClean="0"/>
              <a:t>und die </a:t>
            </a:r>
            <a:r>
              <a:rPr lang="en-US" sz="2200" dirty="0" err="1"/>
              <a:t>Akkulturationshypothese</a:t>
            </a:r>
            <a:r>
              <a:rPr lang="en-US" sz="2200" dirty="0" smtClean="0"/>
              <a:t/>
            </a:r>
            <a:br>
              <a:rPr lang="en-US" sz="2200" dirty="0" smtClean="0"/>
            </a:br>
            <a:r>
              <a:rPr lang="en-US" sz="2200" dirty="0" smtClean="0"/>
              <a:t>Die Erg</a:t>
            </a:r>
            <a:r>
              <a:rPr lang="de-DE" sz="2200" dirty="0" err="1" smtClean="0"/>
              <a:t>änzungstheorie</a:t>
            </a:r>
            <a:r>
              <a:rPr lang="en-US" sz="2200" dirty="0" smtClean="0"/>
              <a:t/>
            </a:r>
            <a:br>
              <a:rPr lang="en-US" sz="2200" dirty="0" smtClean="0"/>
            </a:br>
            <a:r>
              <a:rPr lang="en-US" sz="2200" dirty="0" smtClean="0"/>
              <a:t/>
            </a:r>
            <a:br>
              <a:rPr lang="en-US" sz="2200" dirty="0" smtClean="0"/>
            </a:br>
            <a:r>
              <a:rPr lang="en-US" sz="2200" b="1" dirty="0" err="1" smtClean="0"/>
              <a:t>Teil</a:t>
            </a:r>
            <a:r>
              <a:rPr lang="en-US" sz="2200" b="1" dirty="0" smtClean="0"/>
              <a:t> 2</a:t>
            </a:r>
            <a:r>
              <a:rPr lang="el-GR" sz="2200" dirty="0" smtClean="0"/>
              <a:t/>
            </a:r>
            <a:br>
              <a:rPr lang="el-GR" sz="2200" dirty="0" smtClean="0"/>
            </a:br>
            <a:r>
              <a:rPr lang="en-US" sz="2200" dirty="0" smtClean="0"/>
              <a:t>Die </a:t>
            </a:r>
            <a:r>
              <a:rPr lang="en-US" sz="2200" dirty="0" err="1" smtClean="0"/>
              <a:t>Interaktionshypothese</a:t>
            </a:r>
            <a:r>
              <a:rPr lang="en-US" sz="2200" dirty="0" smtClean="0"/>
              <a:t> und die </a:t>
            </a:r>
            <a:r>
              <a:rPr lang="en-US" sz="2200" dirty="0" err="1" smtClean="0"/>
              <a:t>Outputhypothese</a:t>
            </a:r>
            <a:r>
              <a:rPr lang="en-US" sz="2200" dirty="0" smtClean="0"/>
              <a:t/>
            </a:r>
            <a:br>
              <a:rPr lang="en-US" sz="2200" dirty="0" smtClean="0"/>
            </a:br>
            <a:r>
              <a:rPr lang="en-US" sz="2200" dirty="0" smtClean="0"/>
              <a:t/>
            </a:r>
            <a:br>
              <a:rPr lang="en-US" sz="2200" dirty="0" smtClean="0"/>
            </a:br>
            <a:r>
              <a:rPr lang="en-US" sz="2200" b="1" dirty="0" err="1" smtClean="0"/>
              <a:t>Teil</a:t>
            </a:r>
            <a:r>
              <a:rPr lang="en-US" sz="2200" b="1" dirty="0" smtClean="0"/>
              <a:t> 3</a:t>
            </a:r>
            <a:r>
              <a:rPr lang="en-US" sz="2200" dirty="0" smtClean="0"/>
              <a:t/>
            </a:r>
            <a:br>
              <a:rPr lang="en-US" sz="2200" dirty="0" smtClean="0"/>
            </a:br>
            <a:r>
              <a:rPr lang="en-US" sz="2200" dirty="0" smtClean="0"/>
              <a:t>Die </a:t>
            </a:r>
            <a:r>
              <a:rPr lang="en-US" sz="2200" dirty="0" err="1" smtClean="0"/>
              <a:t>Lernbarkeits</a:t>
            </a:r>
            <a:r>
              <a:rPr lang="en-US" sz="2200" dirty="0" smtClean="0"/>
              <a:t>-/</a:t>
            </a:r>
            <a:r>
              <a:rPr lang="en-US" sz="2200" dirty="0" err="1" smtClean="0"/>
              <a:t>Lehrbarkeitshypothese</a:t>
            </a:r>
            <a:r>
              <a:rPr lang="en-US" sz="2200" dirty="0" smtClean="0"/>
              <a:t/>
            </a:r>
            <a:br>
              <a:rPr lang="en-US" sz="2200" dirty="0" smtClean="0"/>
            </a:br>
            <a:r>
              <a:rPr lang="en-US" sz="2200" dirty="0" smtClean="0"/>
              <a:t>Die </a:t>
            </a:r>
            <a:r>
              <a:rPr lang="en-US" sz="2200" dirty="0" err="1" smtClean="0"/>
              <a:t>Schwellenhypothese</a:t>
            </a:r>
            <a:r>
              <a:rPr lang="en-US" sz="2200" dirty="0"/>
              <a:t> </a:t>
            </a:r>
            <a:r>
              <a:rPr lang="en-US" sz="2200" dirty="0" smtClean="0"/>
              <a:t>und </a:t>
            </a:r>
            <a:r>
              <a:rPr lang="en-US" sz="2200" dirty="0"/>
              <a:t>d</a:t>
            </a:r>
            <a:r>
              <a:rPr lang="en-US" sz="2200" dirty="0" smtClean="0"/>
              <a:t>ie </a:t>
            </a:r>
            <a:r>
              <a:rPr lang="en-US" sz="2200" dirty="0" err="1" smtClean="0"/>
              <a:t>Interdependenzhypothese</a:t>
            </a:r>
            <a:endParaRPr lang="el-GR" sz="2200" dirty="0"/>
          </a:p>
        </p:txBody>
      </p:sp>
      <p:sp>
        <p:nvSpPr>
          <p:cNvPr id="6" name="Υπότιτλος 2"/>
          <p:cNvSpPr>
            <a:spLocks noGrp="1"/>
          </p:cNvSpPr>
          <p:nvPr>
            <p:ph type="subTitle" idx="1"/>
          </p:nvPr>
        </p:nvSpPr>
        <p:spPr>
          <a:xfrm>
            <a:off x="833717" y="5338482"/>
            <a:ext cx="8556811" cy="1250576"/>
          </a:xfrm>
        </p:spPr>
        <p:txBody>
          <a:bodyPr>
            <a:normAutofit/>
          </a:bodyPr>
          <a:lstStyle/>
          <a:p>
            <a:pPr algn="just"/>
            <a:r>
              <a:rPr lang="en-US" sz="1800" dirty="0" smtClean="0"/>
              <a:t>Universität </a:t>
            </a:r>
            <a:r>
              <a:rPr lang="en-US" sz="1800" dirty="0" err="1" smtClean="0"/>
              <a:t>Athen</a:t>
            </a:r>
            <a:endParaRPr lang="en-US" sz="1800" dirty="0" smtClean="0"/>
          </a:p>
          <a:p>
            <a:pPr algn="just"/>
            <a:r>
              <a:rPr lang="en-US" sz="1800" dirty="0" err="1" smtClean="0"/>
              <a:t>Fachbereich</a:t>
            </a:r>
            <a:r>
              <a:rPr lang="en-US" sz="1800" dirty="0" smtClean="0"/>
              <a:t> </a:t>
            </a:r>
            <a:r>
              <a:rPr lang="en-US" sz="1800" dirty="0" err="1" smtClean="0"/>
              <a:t>für</a:t>
            </a:r>
            <a:r>
              <a:rPr lang="en-US" sz="1800" dirty="0" smtClean="0"/>
              <a:t> Deutsche </a:t>
            </a:r>
            <a:r>
              <a:rPr lang="en-US" sz="1800" dirty="0" err="1" smtClean="0"/>
              <a:t>Sprache</a:t>
            </a:r>
            <a:r>
              <a:rPr lang="en-US" sz="1800" dirty="0" smtClean="0"/>
              <a:t> und </a:t>
            </a:r>
            <a:r>
              <a:rPr lang="en-US" sz="1800" dirty="0" err="1" smtClean="0"/>
              <a:t>Literatur</a:t>
            </a:r>
            <a:r>
              <a:rPr lang="en-US" sz="1800" dirty="0" smtClean="0"/>
              <a:t> </a:t>
            </a:r>
            <a:endParaRPr lang="en-US" sz="1800" dirty="0" smtClean="0"/>
          </a:p>
          <a:p>
            <a:pPr algn="just"/>
            <a:endParaRPr lang="el-GR" dirty="0"/>
          </a:p>
        </p:txBody>
      </p:sp>
    </p:spTree>
    <p:extLst>
      <p:ext uri="{BB962C8B-B14F-4D97-AF65-F5344CB8AC3E}">
        <p14:creationId xmlns:p14="http://schemas.microsoft.com/office/powerpoint/2010/main" val="1514800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92500" lnSpcReduction="10000"/>
          </a:bodyPr>
          <a:lstStyle/>
          <a:p>
            <a:r>
              <a:rPr lang="de-DE" dirty="0" err="1"/>
              <a:t>Pidgins</a:t>
            </a:r>
            <a:r>
              <a:rPr lang="de-DE" dirty="0"/>
              <a:t> lassen sich durch die </a:t>
            </a:r>
            <a:r>
              <a:rPr lang="de-DE" dirty="0" smtClean="0"/>
              <a:t>Art, wie sie entstehen und verwendet werden, </a:t>
            </a:r>
            <a:r>
              <a:rPr lang="de-DE" dirty="0"/>
              <a:t>und durch </a:t>
            </a:r>
            <a:r>
              <a:rPr lang="de-DE" dirty="0" smtClean="0"/>
              <a:t>ihre Struktur </a:t>
            </a:r>
            <a:r>
              <a:rPr lang="de-DE" dirty="0"/>
              <a:t>kennzeichnen. </a:t>
            </a:r>
            <a:endParaRPr lang="de-DE" dirty="0" smtClean="0"/>
          </a:p>
          <a:p>
            <a:r>
              <a:rPr lang="de-DE" dirty="0" smtClean="0"/>
              <a:t>Kennzeichnung </a:t>
            </a:r>
            <a:r>
              <a:rPr lang="de-DE" dirty="0"/>
              <a:t>durch die </a:t>
            </a:r>
            <a:r>
              <a:rPr lang="de-DE" dirty="0" smtClean="0"/>
              <a:t>Art, wie sie entstehen und verwendet werden: „Sie dienen ganz </a:t>
            </a:r>
            <a:r>
              <a:rPr lang="de-DE" dirty="0"/>
              <a:t>bestimmten, eingeschränkten kommunikativen </a:t>
            </a:r>
            <a:r>
              <a:rPr lang="de-DE" dirty="0" smtClean="0"/>
              <a:t>Zwecken, sie überbrücken oft eine externe soziale Distanz“ </a:t>
            </a:r>
            <a:r>
              <a:rPr lang="de-DE" dirty="0"/>
              <a:t>(Klein 1992: 41). </a:t>
            </a:r>
            <a:endParaRPr lang="de-DE" dirty="0" smtClean="0"/>
          </a:p>
          <a:p>
            <a:r>
              <a:rPr lang="de-DE" dirty="0" smtClean="0"/>
              <a:t>Kennzeichnung </a:t>
            </a:r>
            <a:r>
              <a:rPr lang="de-DE" dirty="0"/>
              <a:t>durch die </a:t>
            </a:r>
            <a:r>
              <a:rPr lang="de-DE" dirty="0" smtClean="0"/>
              <a:t>Struktur: sie weisen Merkmale </a:t>
            </a:r>
            <a:r>
              <a:rPr lang="de-DE" dirty="0"/>
              <a:t>der beiden beteiligten Sprachen </a:t>
            </a:r>
            <a:r>
              <a:rPr lang="de-DE" dirty="0" smtClean="0"/>
              <a:t>auf, </a:t>
            </a:r>
            <a:r>
              <a:rPr lang="de-DE" dirty="0"/>
              <a:t>sowie auch Charakteristika, die in keiner der beteiligten Sprachen vorkommen</a:t>
            </a:r>
            <a:r>
              <a:rPr lang="de-DE" dirty="0" smtClean="0"/>
              <a:t>.</a:t>
            </a:r>
          </a:p>
          <a:p>
            <a:pPr marL="0" indent="0">
              <a:buNone/>
            </a:pPr>
            <a:r>
              <a:rPr lang="de-DE" dirty="0"/>
              <a:t> </a:t>
            </a:r>
            <a:r>
              <a:rPr lang="de-DE" dirty="0" smtClean="0"/>
              <a:t>  Einige typische strukturelle Merkmale:</a:t>
            </a:r>
          </a:p>
          <a:p>
            <a:pPr marL="0" indent="0">
              <a:buNone/>
            </a:pPr>
            <a:r>
              <a:rPr lang="de-DE" dirty="0"/>
              <a:t> </a:t>
            </a:r>
            <a:r>
              <a:rPr lang="de-DE" dirty="0" smtClean="0"/>
              <a:t>  1) Beschränkter Wortschatz</a:t>
            </a:r>
          </a:p>
          <a:p>
            <a:pPr marL="0" indent="0">
              <a:buNone/>
            </a:pPr>
            <a:r>
              <a:rPr lang="de-DE" dirty="0"/>
              <a:t> </a:t>
            </a:r>
            <a:r>
              <a:rPr lang="de-DE" dirty="0" smtClean="0"/>
              <a:t>  2) Das Fehlen von </a:t>
            </a:r>
            <a:r>
              <a:rPr lang="de-DE" dirty="0" err="1" smtClean="0"/>
              <a:t>Genusunterscheidungen</a:t>
            </a:r>
            <a:endParaRPr lang="de-DE" dirty="0" smtClean="0"/>
          </a:p>
          <a:p>
            <a:pPr marL="631825" indent="-631825">
              <a:buNone/>
            </a:pPr>
            <a:r>
              <a:rPr lang="de-DE" dirty="0"/>
              <a:t> </a:t>
            </a:r>
            <a:r>
              <a:rPr lang="de-DE" dirty="0" smtClean="0"/>
              <a:t>  3) </a:t>
            </a:r>
            <a:r>
              <a:rPr lang="de-DE" dirty="0"/>
              <a:t>D</a:t>
            </a:r>
            <a:r>
              <a:rPr lang="de-DE" dirty="0" smtClean="0"/>
              <a:t>as Vorherrschen </a:t>
            </a:r>
            <a:r>
              <a:rPr lang="de-DE" dirty="0" err="1" smtClean="0"/>
              <a:t>nebenordneter</a:t>
            </a:r>
            <a:r>
              <a:rPr lang="de-DE" dirty="0" smtClean="0"/>
              <a:t> Satzverbindungen anstatt </a:t>
            </a:r>
            <a:r>
              <a:rPr lang="de-DE" dirty="0" err="1" smtClean="0"/>
              <a:t>unterordneter</a:t>
            </a:r>
            <a:r>
              <a:rPr lang="de-DE" dirty="0" smtClean="0"/>
              <a:t> Satzverbindungen</a:t>
            </a:r>
          </a:p>
          <a:p>
            <a:pPr marL="0" indent="0" algn="r">
              <a:buNone/>
            </a:pPr>
            <a:r>
              <a:rPr lang="de-DE" sz="2200" dirty="0"/>
              <a:t> </a:t>
            </a:r>
            <a:r>
              <a:rPr lang="de-DE" sz="2200" dirty="0" smtClean="0"/>
              <a:t>  (Vgl. ebd.)</a:t>
            </a:r>
            <a:endParaRPr lang="el-GR" sz="2200" dirty="0"/>
          </a:p>
        </p:txBody>
      </p:sp>
    </p:spTree>
    <p:extLst>
      <p:ext uri="{BB962C8B-B14F-4D97-AF65-F5344CB8AC3E}">
        <p14:creationId xmlns:p14="http://schemas.microsoft.com/office/powerpoint/2010/main" val="183571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a:bodyPr>
          <a:lstStyle/>
          <a:p>
            <a:pPr algn="just"/>
            <a:r>
              <a:rPr lang="de-DE" dirty="0" err="1" smtClean="0"/>
              <a:t>Pidgins</a:t>
            </a:r>
            <a:r>
              <a:rPr lang="de-DE" dirty="0" smtClean="0"/>
              <a:t> und ihre Entstehung weisen viele Ähnlichkeiten mit </a:t>
            </a:r>
            <a:r>
              <a:rPr lang="de-DE" dirty="0" err="1" smtClean="0"/>
              <a:t>Lernervarietäten</a:t>
            </a:r>
            <a:r>
              <a:rPr lang="de-DE" dirty="0" smtClean="0"/>
              <a:t> und ihrer Ausbildung im ungesteuerten Zweitsprachenerwerb auf</a:t>
            </a:r>
          </a:p>
          <a:p>
            <a:r>
              <a:rPr lang="de-DE" dirty="0" smtClean="0"/>
              <a:t>Die </a:t>
            </a:r>
            <a:r>
              <a:rPr lang="de-DE" dirty="0" err="1" smtClean="0"/>
              <a:t>Pidginisierungshypothese</a:t>
            </a:r>
            <a:r>
              <a:rPr lang="de-DE" dirty="0" smtClean="0"/>
              <a:t> baut auf einer Fallstudie auf (Schumann 1975):</a:t>
            </a:r>
          </a:p>
          <a:p>
            <a:pPr marL="268288" indent="0" algn="just">
              <a:buNone/>
            </a:pPr>
            <a:r>
              <a:rPr lang="de-DE" dirty="0" smtClean="0"/>
              <a:t>Untersucht wurde die </a:t>
            </a:r>
            <a:r>
              <a:rPr lang="de-DE" dirty="0" err="1" smtClean="0"/>
              <a:t>Lernersprache</a:t>
            </a:r>
            <a:r>
              <a:rPr lang="de-DE" dirty="0" smtClean="0"/>
              <a:t> eines 33-jährigen Arbeiters aus Puerto Rico in den USA (Dauer der Untersuchung: 10 Monate)</a:t>
            </a:r>
          </a:p>
          <a:p>
            <a:pPr marL="268288" indent="0" algn="just">
              <a:buNone/>
            </a:pPr>
            <a:r>
              <a:rPr lang="de-DE" dirty="0" smtClean="0"/>
              <a:t>Feststellung: Seine </a:t>
            </a:r>
            <a:r>
              <a:rPr lang="de-DE" dirty="0" err="1" smtClean="0"/>
              <a:t>Lernersprache</a:t>
            </a:r>
            <a:r>
              <a:rPr lang="de-DE" dirty="0" smtClean="0"/>
              <a:t> </a:t>
            </a:r>
            <a:r>
              <a:rPr lang="de-DE" u="sng" dirty="0" smtClean="0"/>
              <a:t>stagnierte</a:t>
            </a:r>
            <a:r>
              <a:rPr lang="de-DE" dirty="0" smtClean="0"/>
              <a:t> (machte keine wesentlichen Fortschritte) auf einer niedrigen Stufe</a:t>
            </a:r>
            <a:r>
              <a:rPr lang="de-DE" dirty="0"/>
              <a:t>.</a:t>
            </a:r>
            <a:endParaRPr lang="el-GR" sz="2200" dirty="0"/>
          </a:p>
        </p:txBody>
      </p:sp>
    </p:spTree>
    <p:extLst>
      <p:ext uri="{BB962C8B-B14F-4D97-AF65-F5344CB8AC3E}">
        <p14:creationId xmlns:p14="http://schemas.microsoft.com/office/powerpoint/2010/main" val="142568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fontScale="92500" lnSpcReduction="10000"/>
          </a:bodyPr>
          <a:lstStyle/>
          <a:p>
            <a:pPr algn="just"/>
            <a:r>
              <a:rPr lang="de-DE" dirty="0" smtClean="0"/>
              <a:t>„Schumann sprach von einer </a:t>
            </a:r>
            <a:r>
              <a:rPr lang="de-DE" dirty="0" err="1" smtClean="0"/>
              <a:t>Pidginisierung</a:t>
            </a:r>
            <a:r>
              <a:rPr lang="de-DE" dirty="0" smtClean="0"/>
              <a:t> und verglich somit die </a:t>
            </a:r>
            <a:r>
              <a:rPr lang="de-DE" dirty="0" err="1" smtClean="0"/>
              <a:t>Lernersprache</a:t>
            </a:r>
            <a:r>
              <a:rPr lang="de-DE" dirty="0" smtClean="0"/>
              <a:t> mit einer Pidginsprache, d.h. einer simplifizierten Sprache, die von Sprechern verschiedener Ausgangssprachen als Verständnismittel für eng umgrenzte Kontakte benutzt wird“ (Helbig 2001, 723)</a:t>
            </a:r>
          </a:p>
          <a:p>
            <a:r>
              <a:rPr lang="de-DE" dirty="0" smtClean="0"/>
              <a:t>Grund, wenn der Prozess der Weiterentwicklung der </a:t>
            </a:r>
            <a:r>
              <a:rPr lang="de-DE" dirty="0" err="1" smtClean="0"/>
              <a:t>Lernersprache</a:t>
            </a:r>
            <a:r>
              <a:rPr lang="de-DE" dirty="0" smtClean="0"/>
              <a:t> nicht stattfindet: soziale Distanz</a:t>
            </a:r>
          </a:p>
          <a:p>
            <a:pPr marL="268288" indent="0">
              <a:buNone/>
            </a:pPr>
            <a:r>
              <a:rPr lang="de-DE" dirty="0" smtClean="0"/>
              <a:t>Soziale Distanz   </a:t>
            </a:r>
          </a:p>
          <a:p>
            <a:endParaRPr lang="de-DE" dirty="0" smtClean="0"/>
          </a:p>
          <a:p>
            <a:pPr marL="268288" indent="0">
              <a:buNone/>
            </a:pPr>
            <a:r>
              <a:rPr lang="de-DE" dirty="0" smtClean="0"/>
              <a:t>eingeschränkte </a:t>
            </a:r>
            <a:r>
              <a:rPr lang="de-DE" dirty="0"/>
              <a:t>Kontakte mit Angehörigen der Zielsprachenkultur / der Zugang zum zielsprachlichen Input und der Erwerb werden </a:t>
            </a:r>
            <a:r>
              <a:rPr lang="de-DE" dirty="0" smtClean="0"/>
              <a:t>behindert</a:t>
            </a:r>
          </a:p>
          <a:p>
            <a:pPr marL="0" indent="0">
              <a:buNone/>
            </a:pPr>
            <a:endParaRPr lang="el-GR" dirty="0"/>
          </a:p>
          <a:p>
            <a:r>
              <a:rPr lang="de-DE" dirty="0" smtClean="0"/>
              <a:t>Grund für eine Weiterentwicklung der </a:t>
            </a:r>
            <a:r>
              <a:rPr lang="de-DE" dirty="0" err="1" smtClean="0"/>
              <a:t>Lernersprache</a:t>
            </a:r>
            <a:r>
              <a:rPr lang="de-DE" dirty="0" smtClean="0"/>
              <a:t>: Intensivierung von Kontakten zu Zielsprachensprechern (Entwicklung der Pidginsprache zu Kreolsprache)</a:t>
            </a:r>
          </a:p>
        </p:txBody>
      </p:sp>
      <p:cxnSp>
        <p:nvCxnSpPr>
          <p:cNvPr id="11" name="Ευθύγραμμο βέλος σύνδεσης 10"/>
          <p:cNvCxnSpPr/>
          <p:nvPr/>
        </p:nvCxnSpPr>
        <p:spPr>
          <a:xfrm>
            <a:off x="1936377" y="3213848"/>
            <a:ext cx="0" cy="484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64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37882"/>
            <a:ext cx="10515600" cy="5639081"/>
          </a:xfrm>
        </p:spPr>
        <p:txBody>
          <a:bodyPr/>
          <a:lstStyle/>
          <a:p>
            <a:pPr marL="0" indent="0">
              <a:buNone/>
            </a:pPr>
            <a:r>
              <a:rPr lang="de-DE" dirty="0" smtClean="0"/>
              <a:t>Einige Kommentare zu dieser Theorie</a:t>
            </a:r>
          </a:p>
          <a:p>
            <a:endParaRPr lang="de-DE" dirty="0"/>
          </a:p>
          <a:p>
            <a:r>
              <a:rPr lang="de-DE" dirty="0" smtClean="0"/>
              <a:t>Wenige Untersuchungen:  Die empirische Absicherung der Theorie ist noch sehr unsicher</a:t>
            </a:r>
          </a:p>
          <a:p>
            <a:pPr algn="just"/>
            <a:r>
              <a:rPr lang="de-DE" dirty="0" smtClean="0"/>
              <a:t>Nicht alle Formen des Spracherwerbs landen in </a:t>
            </a:r>
            <a:r>
              <a:rPr lang="de-DE" dirty="0" err="1" smtClean="0"/>
              <a:t>pidginähnlichen</a:t>
            </a:r>
            <a:r>
              <a:rPr lang="de-DE" dirty="0" smtClean="0"/>
              <a:t> Formen oder gehen durch solche Zwischenstadien. </a:t>
            </a:r>
          </a:p>
          <a:p>
            <a:r>
              <a:rPr lang="de-DE" dirty="0" smtClean="0"/>
              <a:t>Es scheint sinnvoller, die Bildung von </a:t>
            </a:r>
            <a:r>
              <a:rPr lang="de-DE" dirty="0" err="1" smtClean="0"/>
              <a:t>Pidgins</a:t>
            </a:r>
            <a:r>
              <a:rPr lang="de-DE" dirty="0" smtClean="0"/>
              <a:t> als Sonderfall des ungesteuerten Zweitspracherwerbs zu betrachten</a:t>
            </a:r>
          </a:p>
          <a:p>
            <a:endParaRPr lang="de-DE" dirty="0" smtClean="0"/>
          </a:p>
          <a:p>
            <a:pPr marL="0" indent="0" algn="r">
              <a:buNone/>
            </a:pPr>
            <a:r>
              <a:rPr lang="de-DE" sz="2000" dirty="0" smtClean="0"/>
              <a:t>(Klein 1992, 42)</a:t>
            </a:r>
          </a:p>
          <a:p>
            <a:pPr marL="0" indent="0">
              <a:buNone/>
            </a:pPr>
            <a:endParaRPr lang="de-DE" dirty="0"/>
          </a:p>
        </p:txBody>
      </p:sp>
    </p:spTree>
    <p:extLst>
      <p:ext uri="{BB962C8B-B14F-4D97-AF65-F5344CB8AC3E}">
        <p14:creationId xmlns:p14="http://schemas.microsoft.com/office/powerpoint/2010/main" val="245678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de-DE" dirty="0" smtClean="0"/>
              <a:t>Die Akkulturationshypothese</a:t>
            </a:r>
            <a:endParaRPr lang="el-GR" dirty="0"/>
          </a:p>
        </p:txBody>
      </p:sp>
      <p:sp>
        <p:nvSpPr>
          <p:cNvPr id="3" name="Θέση περιεχομένου 2"/>
          <p:cNvSpPr>
            <a:spLocks noGrp="1"/>
          </p:cNvSpPr>
          <p:nvPr>
            <p:ph idx="1"/>
          </p:nvPr>
        </p:nvSpPr>
        <p:spPr>
          <a:xfrm>
            <a:off x="838200" y="1395319"/>
            <a:ext cx="10515600" cy="4351338"/>
          </a:xfrm>
        </p:spPr>
        <p:txBody>
          <a:bodyPr>
            <a:normAutofit fontScale="92500" lnSpcReduction="20000"/>
          </a:bodyPr>
          <a:lstStyle/>
          <a:p>
            <a:r>
              <a:rPr lang="de-DE" dirty="0" smtClean="0"/>
              <a:t>John Schumann </a:t>
            </a:r>
          </a:p>
          <a:p>
            <a:r>
              <a:rPr lang="de-DE" dirty="0" smtClean="0"/>
              <a:t>Ausgangspunkt: Die </a:t>
            </a:r>
            <a:r>
              <a:rPr lang="de-DE" dirty="0" err="1" smtClean="0"/>
              <a:t>Pidginisierungshypotehse</a:t>
            </a:r>
            <a:endParaRPr lang="de-DE" dirty="0" smtClean="0"/>
          </a:p>
          <a:p>
            <a:r>
              <a:rPr lang="de-DE" dirty="0" smtClean="0"/>
              <a:t>Beschreibung der Spracherwerbs unter Verwendung der Parameter: soziale und </a:t>
            </a:r>
            <a:r>
              <a:rPr lang="de-DE" u="sng" dirty="0" smtClean="0"/>
              <a:t>psychische</a:t>
            </a:r>
            <a:r>
              <a:rPr lang="de-DE" dirty="0" smtClean="0"/>
              <a:t> Distanz</a:t>
            </a:r>
          </a:p>
          <a:p>
            <a:r>
              <a:rPr lang="de-DE" dirty="0" smtClean="0"/>
              <a:t>Akkulturation</a:t>
            </a:r>
            <a:r>
              <a:rPr lang="en-US" dirty="0" smtClean="0"/>
              <a:t>= </a:t>
            </a:r>
            <a:r>
              <a:rPr lang="de-DE" dirty="0" smtClean="0"/>
              <a:t>Übernahme von Elementen einer fremden Kultur durch den Einzelnen oder eine Gruppe; kultureller Anpassungsprozess (www.duden.de)</a:t>
            </a:r>
          </a:p>
          <a:p>
            <a:pPr algn="just"/>
            <a:r>
              <a:rPr lang="de-DE" dirty="0" smtClean="0"/>
              <a:t>Soziale und psychologische Faktoren spielen eine große Rolle für den Zweitspracherwerb</a:t>
            </a:r>
            <a:endParaRPr lang="el-GR" dirty="0" smtClean="0"/>
          </a:p>
          <a:p>
            <a:r>
              <a:rPr lang="en-US" dirty="0" err="1" smtClean="0"/>
              <a:t>Diese</a:t>
            </a:r>
            <a:r>
              <a:rPr lang="en-US" dirty="0" smtClean="0"/>
              <a:t> H</a:t>
            </a:r>
            <a:r>
              <a:rPr lang="de-DE" dirty="0" err="1" smtClean="0"/>
              <a:t>ypothese</a:t>
            </a:r>
            <a:r>
              <a:rPr lang="de-DE" dirty="0" smtClean="0"/>
              <a:t> gibt Erklärungen für unterschiedlichen Lernerfolg</a:t>
            </a:r>
          </a:p>
          <a:p>
            <a:pPr algn="just"/>
            <a:r>
              <a:rPr lang="de-DE" dirty="0"/>
              <a:t>Wenn Lerner akkulturieren, werden sie </a:t>
            </a:r>
            <a:r>
              <a:rPr lang="de-DE" dirty="0" smtClean="0"/>
              <a:t>lernen. Wenn </a:t>
            </a:r>
            <a:r>
              <a:rPr lang="de-DE" dirty="0"/>
              <a:t>Lerner nicht akkulturieren, werden sie nicht lernen </a:t>
            </a:r>
            <a:r>
              <a:rPr lang="de-DE" dirty="0" smtClean="0"/>
              <a:t>(s. Gass/</a:t>
            </a:r>
            <a:r>
              <a:rPr lang="de-DE" dirty="0" err="1" smtClean="0"/>
              <a:t>Selinker</a:t>
            </a:r>
            <a:r>
              <a:rPr lang="de-DE" dirty="0" smtClean="0"/>
              <a:t> </a:t>
            </a:r>
            <a:r>
              <a:rPr lang="de-DE" dirty="0"/>
              <a:t>2008, 404)</a:t>
            </a:r>
          </a:p>
          <a:p>
            <a:pPr marL="0" indent="0" algn="just">
              <a:buNone/>
            </a:pPr>
            <a:endParaRPr lang="el-GR" dirty="0"/>
          </a:p>
          <a:p>
            <a:endParaRPr lang="de-DE" dirty="0"/>
          </a:p>
          <a:p>
            <a:endParaRPr lang="el-GR" dirty="0"/>
          </a:p>
        </p:txBody>
      </p:sp>
    </p:spTree>
    <p:extLst>
      <p:ext uri="{BB962C8B-B14F-4D97-AF65-F5344CB8AC3E}">
        <p14:creationId xmlns:p14="http://schemas.microsoft.com/office/powerpoint/2010/main" val="138177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87506"/>
            <a:ext cx="10515600" cy="5289457"/>
          </a:xfrm>
        </p:spPr>
        <p:txBody>
          <a:bodyPr/>
          <a:lstStyle/>
          <a:p>
            <a:r>
              <a:rPr lang="de-DE" dirty="0" smtClean="0"/>
              <a:t>Die soziale Distanz umfasst zum Beispiel folgende Faktoren:</a:t>
            </a:r>
          </a:p>
          <a:p>
            <a:pPr>
              <a:buFontTx/>
              <a:buChar char="-"/>
            </a:pPr>
            <a:r>
              <a:rPr lang="de-DE" dirty="0" smtClean="0"/>
              <a:t>Die Kohäsion und die Größe einer Gruppe</a:t>
            </a:r>
          </a:p>
          <a:p>
            <a:pPr>
              <a:buFontTx/>
              <a:buChar char="-"/>
            </a:pPr>
            <a:r>
              <a:rPr lang="de-DE" dirty="0" smtClean="0"/>
              <a:t>Die gegenseitigen Einstellungen beider Gruppen</a:t>
            </a:r>
          </a:p>
          <a:p>
            <a:pPr>
              <a:buFontTx/>
              <a:buChar char="-"/>
            </a:pPr>
            <a:r>
              <a:rPr lang="de-DE" dirty="0" smtClean="0"/>
              <a:t>Der Grad der Kongruenz (</a:t>
            </a:r>
            <a:r>
              <a:rPr lang="en-US" dirty="0" smtClean="0"/>
              <a:t>= </a:t>
            </a:r>
            <a:r>
              <a:rPr lang="de-DE" dirty="0" smtClean="0"/>
              <a:t>Übereinstimmung) zwischen den Kulturen</a:t>
            </a:r>
          </a:p>
          <a:p>
            <a:pPr marL="0" indent="0">
              <a:buNone/>
            </a:pPr>
            <a:endParaRPr lang="de-DE" dirty="0"/>
          </a:p>
          <a:p>
            <a:r>
              <a:rPr lang="de-DE" dirty="0" smtClean="0"/>
              <a:t>Die psychologische Distanz umfasst zum Beispiel folgende Faktoren:</a:t>
            </a:r>
          </a:p>
          <a:p>
            <a:pPr>
              <a:buFontTx/>
              <a:buChar char="-"/>
            </a:pPr>
            <a:r>
              <a:rPr lang="de-DE" dirty="0" smtClean="0"/>
              <a:t>Sprachenschock</a:t>
            </a:r>
          </a:p>
          <a:p>
            <a:pPr>
              <a:buFontTx/>
              <a:buChar char="-"/>
            </a:pPr>
            <a:r>
              <a:rPr lang="de-DE" dirty="0" smtClean="0"/>
              <a:t>Kulturschock</a:t>
            </a:r>
          </a:p>
          <a:p>
            <a:pPr>
              <a:buFontTx/>
              <a:buChar char="-"/>
            </a:pPr>
            <a:r>
              <a:rPr lang="de-DE" dirty="0" smtClean="0"/>
              <a:t>Motivation</a:t>
            </a:r>
            <a:endParaRPr lang="el-GR" dirty="0"/>
          </a:p>
        </p:txBody>
      </p:sp>
    </p:spTree>
    <p:extLst>
      <p:ext uri="{BB962C8B-B14F-4D97-AF65-F5344CB8AC3E}">
        <p14:creationId xmlns:p14="http://schemas.microsoft.com/office/powerpoint/2010/main" val="296861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838200" y="365125"/>
            <a:ext cx="10515600" cy="522381"/>
          </a:xfrm>
        </p:spPr>
        <p:txBody>
          <a:bodyPr>
            <a:normAutofit fontScale="90000"/>
          </a:bodyPr>
          <a:lstStyle/>
          <a:p>
            <a:r>
              <a:rPr lang="de-DE" dirty="0" smtClean="0"/>
              <a:t>Kritik zu dieser Theorie</a:t>
            </a:r>
            <a:endParaRPr lang="el-GR" dirty="0"/>
          </a:p>
        </p:txBody>
      </p:sp>
      <p:sp>
        <p:nvSpPr>
          <p:cNvPr id="5" name="Θέση περιεχομένου 4"/>
          <p:cNvSpPr>
            <a:spLocks noGrp="1"/>
          </p:cNvSpPr>
          <p:nvPr>
            <p:ph idx="1"/>
          </p:nvPr>
        </p:nvSpPr>
        <p:spPr>
          <a:xfrm>
            <a:off x="838200" y="1062318"/>
            <a:ext cx="10515600" cy="5114645"/>
          </a:xfrm>
        </p:spPr>
        <p:txBody>
          <a:bodyPr/>
          <a:lstStyle/>
          <a:p>
            <a:pPr marL="514350" indent="-514350">
              <a:buAutoNum type="arabicPeriod"/>
            </a:pPr>
            <a:r>
              <a:rPr lang="de-DE" dirty="0" smtClean="0"/>
              <a:t>Es existiert kein </a:t>
            </a:r>
            <a:r>
              <a:rPr lang="de-DE" dirty="0" err="1" smtClean="0"/>
              <a:t>reliables</a:t>
            </a:r>
            <a:r>
              <a:rPr lang="de-DE" dirty="0" smtClean="0"/>
              <a:t> und valides Messen der psychologischen und sozialen Distanz</a:t>
            </a:r>
          </a:p>
          <a:p>
            <a:pPr marL="514350" indent="-514350" algn="just">
              <a:buAutoNum type="arabicPeriod"/>
            </a:pPr>
            <a:r>
              <a:rPr lang="de-DE" dirty="0" smtClean="0"/>
              <a:t>Keine Aussagen über Kombinationen von sozialen oder psychologischen Faktoren, die das Lernen beeinflussen. Reicht zum Beispiel ein sozialer Faktor oder ein psychologischer Faktor aus, damit der Zweitspracherwerb beeinflusst wird?</a:t>
            </a:r>
          </a:p>
          <a:p>
            <a:pPr marL="514350" indent="-514350">
              <a:buAutoNum type="arabicPeriod"/>
            </a:pPr>
            <a:r>
              <a:rPr lang="de-DE" dirty="0" smtClean="0"/>
              <a:t>Keine Erklärung, wie die sozialen und psychologischen Faktoren die linguistische Entwicklung beeinflussen.</a:t>
            </a:r>
            <a:endParaRPr lang="el-GR" dirty="0"/>
          </a:p>
        </p:txBody>
      </p:sp>
    </p:spTree>
    <p:extLst>
      <p:ext uri="{BB962C8B-B14F-4D97-AF65-F5344CB8AC3E}">
        <p14:creationId xmlns:p14="http://schemas.microsoft.com/office/powerpoint/2010/main" val="4030003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Ergänzungstheorie</a:t>
            </a:r>
            <a:endParaRPr lang="el-GR" dirty="0"/>
          </a:p>
        </p:txBody>
      </p:sp>
      <p:sp>
        <p:nvSpPr>
          <p:cNvPr id="3" name="Θέση περιεχομένου 2"/>
          <p:cNvSpPr>
            <a:spLocks noGrp="1"/>
          </p:cNvSpPr>
          <p:nvPr>
            <p:ph idx="1"/>
          </p:nvPr>
        </p:nvSpPr>
        <p:spPr>
          <a:xfrm>
            <a:off x="838200" y="1277471"/>
            <a:ext cx="10515600" cy="4899492"/>
          </a:xfrm>
        </p:spPr>
        <p:txBody>
          <a:bodyPr>
            <a:normAutofit lnSpcReduction="10000"/>
          </a:bodyPr>
          <a:lstStyle/>
          <a:p>
            <a:pPr algn="just"/>
            <a:r>
              <a:rPr lang="de-DE" dirty="0"/>
              <a:t>Bei der Ergänzungstheorie, die von Nold (1985) und Dines (1992) entwickelt worden ist, werden die als relativ gesichert geltenden Elemente der Identitätshypothese, der </a:t>
            </a:r>
            <a:r>
              <a:rPr lang="de-DE" dirty="0" err="1"/>
              <a:t>Interlanguage</a:t>
            </a:r>
            <a:r>
              <a:rPr lang="de-DE" dirty="0"/>
              <a:t>- Hypothese und der Monitorhypothese aufgegriffen. </a:t>
            </a:r>
            <a:endParaRPr lang="de-DE" dirty="0" smtClean="0"/>
          </a:p>
          <a:p>
            <a:pPr algn="just"/>
            <a:r>
              <a:rPr lang="de-DE" dirty="0" smtClean="0"/>
              <a:t>Nold </a:t>
            </a:r>
            <a:r>
              <a:rPr lang="de-DE" dirty="0"/>
              <a:t>und Dines nahmen also „sämtliche Elemente, die als sicher galten, aus den bereits bestehenden Hypothesen heraus und formulierten daraus die Ergänzungstheorie“ (Brunner 2012: 19). </a:t>
            </a:r>
            <a:endParaRPr lang="de-DE" dirty="0" smtClean="0"/>
          </a:p>
          <a:p>
            <a:pPr algn="just"/>
            <a:r>
              <a:rPr lang="de-DE" dirty="0" smtClean="0"/>
              <a:t>Der </a:t>
            </a:r>
            <a:r>
              <a:rPr lang="de-DE" dirty="0"/>
              <a:t>Ergänzungstheorie zufolge „kommt im Fremdsprachenerwerb aufgrund der genetischen Anlage des Menschen zunächst ein sprachspezifischer Verarbeitungsmechanismus zum Tragen, durch dessen Wirken weite Teile der Phonologie, Syntax und Morphologie erworben werden“ (</a:t>
            </a:r>
            <a:r>
              <a:rPr lang="de-DE" dirty="0" err="1"/>
              <a:t>Heyd</a:t>
            </a:r>
            <a:r>
              <a:rPr lang="de-DE" dirty="0"/>
              <a:t> 1990: 22). </a:t>
            </a:r>
            <a:endParaRPr lang="el-GR" dirty="0"/>
          </a:p>
        </p:txBody>
      </p:sp>
    </p:spTree>
    <p:extLst>
      <p:ext uri="{BB962C8B-B14F-4D97-AF65-F5344CB8AC3E}">
        <p14:creationId xmlns:p14="http://schemas.microsoft.com/office/powerpoint/2010/main" val="805775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60612"/>
            <a:ext cx="10515600" cy="5316351"/>
          </a:xfrm>
        </p:spPr>
        <p:txBody>
          <a:bodyPr/>
          <a:lstStyle/>
          <a:p>
            <a:pPr algn="just">
              <a:lnSpc>
                <a:spcPct val="150000"/>
              </a:lnSpc>
              <a:spcBef>
                <a:spcPts val="600"/>
              </a:spcBef>
            </a:pPr>
            <a:r>
              <a:rPr lang="en-US" dirty="0"/>
              <a:t>„</a:t>
            </a:r>
            <a:r>
              <a:rPr lang="en-US" dirty="0" smtClean="0"/>
              <a:t>Mit </a:t>
            </a:r>
            <a:r>
              <a:rPr lang="en-US" dirty="0" err="1" smtClean="0"/>
              <a:t>dem</a:t>
            </a:r>
            <a:r>
              <a:rPr lang="en-US" dirty="0" smtClean="0"/>
              <a:t> </a:t>
            </a:r>
            <a:r>
              <a:rPr lang="en-US" dirty="0" err="1" smtClean="0"/>
              <a:t>Heranwachsen</a:t>
            </a:r>
            <a:r>
              <a:rPr lang="en-US" dirty="0" smtClean="0"/>
              <a:t> des Menschen </a:t>
            </a:r>
            <a:r>
              <a:rPr lang="en-US" dirty="0" err="1" smtClean="0"/>
              <a:t>entwickelt</a:t>
            </a:r>
            <a:r>
              <a:rPr lang="en-US" dirty="0" smtClean="0"/>
              <a:t> </a:t>
            </a:r>
            <a:r>
              <a:rPr lang="en-US" dirty="0" err="1" smtClean="0"/>
              <a:t>sich</a:t>
            </a:r>
            <a:r>
              <a:rPr lang="en-US" dirty="0" smtClean="0"/>
              <a:t> in </a:t>
            </a:r>
            <a:r>
              <a:rPr lang="en-US" dirty="0" err="1" smtClean="0"/>
              <a:t>Phasen</a:t>
            </a:r>
            <a:r>
              <a:rPr lang="en-US" dirty="0" smtClean="0"/>
              <a:t> </a:t>
            </a:r>
            <a:r>
              <a:rPr lang="en-US" dirty="0" err="1" smtClean="0"/>
              <a:t>ein</a:t>
            </a:r>
            <a:r>
              <a:rPr lang="en-US" dirty="0" smtClean="0"/>
              <a:t> </a:t>
            </a:r>
            <a:r>
              <a:rPr lang="en-US" b="1" dirty="0" smtClean="0"/>
              <a:t>nichtsprachenspezifischer </a:t>
            </a:r>
            <a:r>
              <a:rPr lang="en-US" b="1" dirty="0" err="1" smtClean="0"/>
              <a:t>allgemeiner</a:t>
            </a:r>
            <a:r>
              <a:rPr lang="en-US" b="1" dirty="0" smtClean="0"/>
              <a:t> </a:t>
            </a:r>
            <a:r>
              <a:rPr lang="en-US" b="1" dirty="0" err="1" smtClean="0"/>
              <a:t>Verarbeitungsmechanismus</a:t>
            </a:r>
            <a:r>
              <a:rPr lang="en-US" dirty="0" smtClean="0"/>
              <a:t>, der </a:t>
            </a:r>
            <a:r>
              <a:rPr lang="en-US" dirty="0" err="1" smtClean="0"/>
              <a:t>bis</a:t>
            </a:r>
            <a:r>
              <a:rPr lang="en-US" dirty="0" smtClean="0"/>
              <a:t> </a:t>
            </a:r>
            <a:r>
              <a:rPr lang="en-US" dirty="0" err="1"/>
              <a:t>z</a:t>
            </a:r>
            <a:r>
              <a:rPr lang="en-US" dirty="0" err="1" smtClean="0"/>
              <a:t>ur</a:t>
            </a:r>
            <a:r>
              <a:rPr lang="en-US" dirty="0" smtClean="0"/>
              <a:t> </a:t>
            </a:r>
            <a:r>
              <a:rPr lang="en-US" dirty="0" err="1" smtClean="0"/>
              <a:t>Pubertät</a:t>
            </a:r>
            <a:r>
              <a:rPr lang="en-US" dirty="0" smtClean="0"/>
              <a:t> </a:t>
            </a:r>
            <a:r>
              <a:rPr lang="en-US" dirty="0" err="1" smtClean="0"/>
              <a:t>steigenden</a:t>
            </a:r>
            <a:r>
              <a:rPr lang="en-US" dirty="0" smtClean="0"/>
              <a:t> </a:t>
            </a:r>
            <a:r>
              <a:rPr lang="en-US" dirty="0" err="1" smtClean="0"/>
              <a:t>Anteil</a:t>
            </a:r>
            <a:r>
              <a:rPr lang="en-US" dirty="0" smtClean="0"/>
              <a:t> am </a:t>
            </a:r>
            <a:r>
              <a:rPr lang="en-US" dirty="0" err="1" smtClean="0"/>
              <a:t>Spracherwerbsprozess</a:t>
            </a:r>
            <a:r>
              <a:rPr lang="en-US" dirty="0" smtClean="0"/>
              <a:t> </a:t>
            </a:r>
            <a:r>
              <a:rPr lang="en-US" dirty="0" err="1" smtClean="0"/>
              <a:t>gewinnt</a:t>
            </a:r>
            <a:r>
              <a:rPr lang="en-US" dirty="0" smtClean="0"/>
              <a:t>. </a:t>
            </a:r>
            <a:r>
              <a:rPr lang="en-US" dirty="0" err="1" smtClean="0"/>
              <a:t>Er</a:t>
            </a:r>
            <a:r>
              <a:rPr lang="en-US" dirty="0" smtClean="0"/>
              <a:t> </a:t>
            </a:r>
            <a:r>
              <a:rPr lang="en-US" dirty="0" err="1" smtClean="0"/>
              <a:t>tritt</a:t>
            </a:r>
            <a:r>
              <a:rPr lang="en-US" dirty="0" smtClean="0"/>
              <a:t> </a:t>
            </a:r>
            <a:r>
              <a:rPr lang="en-US" dirty="0" err="1" smtClean="0"/>
              <a:t>mit</a:t>
            </a:r>
            <a:r>
              <a:rPr lang="en-US" dirty="0" smtClean="0"/>
              <a:t> </a:t>
            </a:r>
            <a:r>
              <a:rPr lang="en-US" dirty="0" err="1" smtClean="0"/>
              <a:t>dem</a:t>
            </a:r>
            <a:r>
              <a:rPr lang="en-US" dirty="0" smtClean="0"/>
              <a:t> </a:t>
            </a:r>
            <a:r>
              <a:rPr lang="en-US" b="1" dirty="0" err="1" smtClean="0"/>
              <a:t>Spracherwerbsmechanismus</a:t>
            </a:r>
            <a:r>
              <a:rPr lang="en-US" dirty="0" smtClean="0"/>
              <a:t> in </a:t>
            </a:r>
            <a:r>
              <a:rPr lang="en-US" dirty="0" err="1" smtClean="0"/>
              <a:t>Verbindung</a:t>
            </a:r>
            <a:r>
              <a:rPr lang="en-US" dirty="0" smtClean="0"/>
              <a:t>. </a:t>
            </a:r>
            <a:r>
              <a:rPr lang="en-US" dirty="0" err="1" smtClean="0"/>
              <a:t>Als</a:t>
            </a:r>
            <a:r>
              <a:rPr lang="en-US" dirty="0" smtClean="0"/>
              <a:t> </a:t>
            </a:r>
            <a:r>
              <a:rPr lang="en-US" dirty="0" err="1" smtClean="0"/>
              <a:t>Ergebnis</a:t>
            </a:r>
            <a:r>
              <a:rPr lang="en-US" dirty="0" smtClean="0"/>
              <a:t> </a:t>
            </a:r>
            <a:r>
              <a:rPr lang="en-US" dirty="0" err="1" smtClean="0"/>
              <a:t>dieser</a:t>
            </a:r>
            <a:r>
              <a:rPr lang="en-US" dirty="0" smtClean="0"/>
              <a:t> </a:t>
            </a:r>
            <a:r>
              <a:rPr lang="en-US" dirty="0" err="1" smtClean="0"/>
              <a:t>Verbindung</a:t>
            </a:r>
            <a:r>
              <a:rPr lang="en-US" dirty="0" smtClean="0"/>
              <a:t> </a:t>
            </a:r>
            <a:r>
              <a:rPr lang="en-US" dirty="0" err="1" smtClean="0"/>
              <a:t>kommt</a:t>
            </a:r>
            <a:r>
              <a:rPr lang="en-US" dirty="0" smtClean="0"/>
              <a:t> </a:t>
            </a:r>
            <a:r>
              <a:rPr lang="en-US" dirty="0" err="1" smtClean="0"/>
              <a:t>es</a:t>
            </a:r>
            <a:r>
              <a:rPr lang="en-US" dirty="0" smtClean="0"/>
              <a:t> </a:t>
            </a:r>
            <a:r>
              <a:rPr lang="en-US" dirty="0" err="1" smtClean="0"/>
              <a:t>beim</a:t>
            </a:r>
            <a:r>
              <a:rPr lang="en-US" dirty="0" smtClean="0"/>
              <a:t> </a:t>
            </a:r>
            <a:r>
              <a:rPr lang="en-US" dirty="0" err="1" smtClean="0"/>
              <a:t>Erwerb</a:t>
            </a:r>
            <a:r>
              <a:rPr lang="en-US" dirty="0" smtClean="0"/>
              <a:t> der </a:t>
            </a:r>
            <a:r>
              <a:rPr lang="en-US" dirty="0" err="1" smtClean="0"/>
              <a:t>Phonologie</a:t>
            </a:r>
            <a:r>
              <a:rPr lang="en-US" dirty="0" smtClean="0"/>
              <a:t>, </a:t>
            </a:r>
            <a:r>
              <a:rPr lang="en-US" dirty="0" err="1" smtClean="0"/>
              <a:t>Morphologie</a:t>
            </a:r>
            <a:r>
              <a:rPr lang="en-US" dirty="0" smtClean="0"/>
              <a:t> und Syntax </a:t>
            </a:r>
            <a:r>
              <a:rPr lang="en-US" dirty="0" err="1"/>
              <a:t>z</a:t>
            </a:r>
            <a:r>
              <a:rPr lang="en-US" dirty="0" err="1" smtClean="0"/>
              <a:t>u</a:t>
            </a:r>
            <a:r>
              <a:rPr lang="en-US" dirty="0" smtClean="0"/>
              <a:t> </a:t>
            </a:r>
            <a:r>
              <a:rPr lang="en-US" dirty="0" err="1" smtClean="0"/>
              <a:t>Änderungen</a:t>
            </a:r>
            <a:r>
              <a:rPr lang="en-US" dirty="0" smtClean="0"/>
              <a:t> in der </a:t>
            </a:r>
            <a:r>
              <a:rPr lang="en-US" dirty="0" err="1" smtClean="0"/>
              <a:t>Aneignungsordnung</a:t>
            </a:r>
            <a:r>
              <a:rPr lang="en-US" dirty="0" smtClean="0"/>
              <a:t>. </a:t>
            </a:r>
            <a:r>
              <a:rPr lang="en-US" dirty="0" err="1" smtClean="0"/>
              <a:t>Gleich</a:t>
            </a:r>
            <a:r>
              <a:rPr lang="de-DE" dirty="0" smtClean="0"/>
              <a:t>zeitig entstehen andere Fehlerquellen als beim Muttersprachenerwerb“ (</a:t>
            </a:r>
            <a:r>
              <a:rPr lang="de-DE" dirty="0" err="1" smtClean="0"/>
              <a:t>Heyd</a:t>
            </a:r>
            <a:r>
              <a:rPr lang="de-DE" dirty="0" smtClean="0"/>
              <a:t> 1990, 22).</a:t>
            </a:r>
            <a:endParaRPr lang="el-GR" dirty="0"/>
          </a:p>
        </p:txBody>
      </p:sp>
    </p:spTree>
    <p:extLst>
      <p:ext uri="{BB962C8B-B14F-4D97-AF65-F5344CB8AC3E}">
        <p14:creationId xmlns:p14="http://schemas.microsoft.com/office/powerpoint/2010/main" val="2514046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41294"/>
            <a:ext cx="10515600" cy="5235669"/>
          </a:xfrm>
        </p:spPr>
        <p:txBody>
          <a:bodyPr>
            <a:normAutofit lnSpcReduction="10000"/>
          </a:bodyPr>
          <a:lstStyle/>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marL="0" indent="0" algn="r">
              <a:buNone/>
            </a:pPr>
            <a:r>
              <a:rPr lang="de-DE" sz="1400" dirty="0" smtClean="0"/>
              <a:t>(s. </a:t>
            </a:r>
            <a:r>
              <a:rPr lang="de-DE" sz="1400" dirty="0" err="1" smtClean="0"/>
              <a:t>Heyd</a:t>
            </a:r>
            <a:r>
              <a:rPr lang="de-DE" sz="1400" dirty="0" smtClean="0"/>
              <a:t> 1990, 22 </a:t>
            </a:r>
            <a:r>
              <a:rPr lang="en-US" sz="1400" dirty="0"/>
              <a:t>&amp;</a:t>
            </a:r>
            <a:r>
              <a:rPr lang="de-DE" sz="1400" dirty="0" smtClean="0"/>
              <a:t> Nold/Dines 1985: 264-265)</a:t>
            </a:r>
          </a:p>
        </p:txBody>
      </p:sp>
      <p:sp>
        <p:nvSpPr>
          <p:cNvPr id="2" name="Έλλειψη 1"/>
          <p:cNvSpPr/>
          <p:nvPr/>
        </p:nvSpPr>
        <p:spPr>
          <a:xfrm>
            <a:off x="1223682" y="1344706"/>
            <a:ext cx="4007224" cy="1613647"/>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allgemeiner</a:t>
            </a:r>
            <a:r>
              <a:rPr lang="en-US" dirty="0" smtClean="0">
                <a:solidFill>
                  <a:schemeClr val="tx1"/>
                </a:solidFill>
              </a:rPr>
              <a:t> </a:t>
            </a:r>
            <a:r>
              <a:rPr lang="en-US" dirty="0" err="1" smtClean="0">
                <a:solidFill>
                  <a:schemeClr val="tx1"/>
                </a:solidFill>
              </a:rPr>
              <a:t>Verarbeitungsmechanismus</a:t>
            </a:r>
            <a:endParaRPr lang="el-GR" dirty="0">
              <a:solidFill>
                <a:schemeClr val="tx1"/>
              </a:solidFill>
            </a:endParaRPr>
          </a:p>
        </p:txBody>
      </p:sp>
      <p:sp>
        <p:nvSpPr>
          <p:cNvPr id="4" name="Έλλειψη 3"/>
          <p:cNvSpPr/>
          <p:nvPr/>
        </p:nvSpPr>
        <p:spPr>
          <a:xfrm>
            <a:off x="6279776" y="1344706"/>
            <a:ext cx="4719918" cy="173467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Spracherwerbsmechanismus</a:t>
            </a:r>
            <a:endParaRPr lang="el-GR" dirty="0">
              <a:solidFill>
                <a:schemeClr val="tx1"/>
              </a:solidFill>
            </a:endParaRPr>
          </a:p>
        </p:txBody>
      </p:sp>
      <p:sp>
        <p:nvSpPr>
          <p:cNvPr id="5" name="Έλλειψη 4"/>
          <p:cNvSpPr/>
          <p:nvPr/>
        </p:nvSpPr>
        <p:spPr>
          <a:xfrm>
            <a:off x="2891118" y="3482789"/>
            <a:ext cx="6051176" cy="208429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Ergebnis dieser Verbindung</a:t>
            </a:r>
            <a:r>
              <a:rPr lang="de-DE" dirty="0" smtClean="0">
                <a:solidFill>
                  <a:schemeClr val="tx1"/>
                </a:solidFill>
              </a:rPr>
              <a:t>: </a:t>
            </a:r>
          </a:p>
          <a:p>
            <a:pPr algn="ctr"/>
            <a:r>
              <a:rPr lang="de-DE" dirty="0" smtClean="0">
                <a:solidFill>
                  <a:schemeClr val="tx1"/>
                </a:solidFill>
              </a:rPr>
              <a:t>Beim Erwerb der Phonologie, Morphologie und Syntax kommt es zu Änderungen in der Aneignungsordnung und gleichzeitig </a:t>
            </a:r>
            <a:r>
              <a:rPr lang="de-DE" dirty="0">
                <a:solidFill>
                  <a:schemeClr val="tx1"/>
                </a:solidFill>
              </a:rPr>
              <a:t>entstehen </a:t>
            </a:r>
            <a:r>
              <a:rPr lang="de-DE" dirty="0" smtClean="0">
                <a:solidFill>
                  <a:schemeClr val="tx1"/>
                </a:solidFill>
              </a:rPr>
              <a:t>andere Fehlerquellen als beim Muttersprachenerwerb</a:t>
            </a:r>
            <a:endParaRPr lang="el-GR" dirty="0">
              <a:solidFill>
                <a:schemeClr val="tx1"/>
              </a:solidFill>
            </a:endParaRPr>
          </a:p>
        </p:txBody>
      </p:sp>
      <p:cxnSp>
        <p:nvCxnSpPr>
          <p:cNvPr id="7" name="Ευθύγραμμο βέλος σύνδεσης 6"/>
          <p:cNvCxnSpPr>
            <a:stCxn id="2" idx="4"/>
          </p:cNvCxnSpPr>
          <p:nvPr/>
        </p:nvCxnSpPr>
        <p:spPr>
          <a:xfrm>
            <a:off x="3227294" y="2958353"/>
            <a:ext cx="645459" cy="699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7839635" y="3079376"/>
            <a:ext cx="632012" cy="564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706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lstStyle/>
          <a:p>
            <a:r>
              <a:rPr lang="en-US" dirty="0" err="1" smtClean="0"/>
              <a:t>Wiederholung</a:t>
            </a:r>
            <a:r>
              <a:rPr lang="de-DE" dirty="0" smtClean="0"/>
              <a:t>: Die Identitätshypothese</a:t>
            </a:r>
            <a:endParaRPr lang="el-GR"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935070" y="2850776"/>
            <a:ext cx="3012141" cy="180190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Wichtige </a:t>
            </a:r>
          </a:p>
          <a:p>
            <a:pPr algn="ctr"/>
            <a:r>
              <a:rPr lang="de-DE" b="1" dirty="0" smtClean="0">
                <a:solidFill>
                  <a:schemeClr val="tx1"/>
                </a:solidFill>
              </a:rPr>
              <a:t>Annahmen der Identitätshypothese</a:t>
            </a:r>
            <a:endParaRPr lang="el-GR" b="1" dirty="0">
              <a:solidFill>
                <a:schemeClr val="tx1"/>
              </a:solidFill>
            </a:endParaRPr>
          </a:p>
        </p:txBody>
      </p:sp>
      <p:cxnSp>
        <p:nvCxnSpPr>
          <p:cNvPr id="6" name="Ευθύγραμμο βέλος σύνδεσης 5"/>
          <p:cNvCxnSpPr>
            <a:stCxn id="4" idx="7"/>
          </p:cNvCxnSpPr>
          <p:nvPr/>
        </p:nvCxnSpPr>
        <p:spPr>
          <a:xfrm flipV="1">
            <a:off x="7506093" y="2775153"/>
            <a:ext cx="404325" cy="33950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0" name="Ευθύγραμμο βέλος σύνδεσης 9"/>
          <p:cNvCxnSpPr>
            <a:stCxn id="4" idx="1"/>
          </p:cNvCxnSpPr>
          <p:nvPr/>
        </p:nvCxnSpPr>
        <p:spPr>
          <a:xfrm flipH="1" flipV="1">
            <a:off x="4531660" y="2850777"/>
            <a:ext cx="844528" cy="26388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flipV="1">
            <a:off x="7923865" y="3525410"/>
            <a:ext cx="1317812" cy="150695"/>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3576920" y="4388799"/>
            <a:ext cx="1799268" cy="64040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8" name="Ευθύγραμμο βέλος σύνδεσης 17"/>
          <p:cNvCxnSpPr>
            <a:stCxn id="4" idx="4"/>
          </p:cNvCxnSpPr>
          <p:nvPr/>
        </p:nvCxnSpPr>
        <p:spPr>
          <a:xfrm flipH="1">
            <a:off x="5988249" y="4652682"/>
            <a:ext cx="452892" cy="37651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20" name="Ευθύγραμμο βέλος σύνδεσης 19"/>
          <p:cNvCxnSpPr>
            <a:stCxn id="4" idx="5"/>
          </p:cNvCxnSpPr>
          <p:nvPr/>
        </p:nvCxnSpPr>
        <p:spPr>
          <a:xfrm>
            <a:off x="7506093" y="4388799"/>
            <a:ext cx="1140366" cy="64040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9291917" y="1891823"/>
            <a:ext cx="2353235" cy="276128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Fehler gelten </a:t>
            </a:r>
            <a:r>
              <a:rPr lang="de-DE" dirty="0" smtClean="0">
                <a:solidFill>
                  <a:schemeClr val="tx1"/>
                </a:solidFill>
              </a:rPr>
              <a:t>als </a:t>
            </a:r>
            <a:r>
              <a:rPr lang="de-DE" dirty="0">
                <a:solidFill>
                  <a:schemeClr val="tx1"/>
                </a:solidFill>
              </a:rPr>
              <a:t>notwendige </a:t>
            </a:r>
            <a:r>
              <a:rPr lang="de-DE" dirty="0" smtClean="0">
                <a:solidFill>
                  <a:schemeClr val="tx1"/>
                </a:solidFill>
              </a:rPr>
              <a:t>Entwicklungs-stadien,</a:t>
            </a:r>
            <a:r>
              <a:rPr lang="de-DE" dirty="0" smtClean="0"/>
              <a:t> </a:t>
            </a:r>
            <a:r>
              <a:rPr lang="de-DE" dirty="0">
                <a:solidFill>
                  <a:schemeClr val="tx1"/>
                </a:solidFill>
              </a:rPr>
              <a:t>da der Spracherwerb ein aktiver, kreativer und kognitiver Prozess ist.</a:t>
            </a:r>
            <a:endParaRPr lang="el-GR" dirty="0">
              <a:solidFill>
                <a:schemeClr val="tx1"/>
              </a:solidFill>
            </a:endParaRPr>
          </a:p>
        </p:txBody>
      </p:sp>
      <p:sp>
        <p:nvSpPr>
          <p:cNvPr id="15" name="Έλλειψη 14"/>
          <p:cNvSpPr/>
          <p:nvPr/>
        </p:nvSpPr>
        <p:spPr>
          <a:xfrm>
            <a:off x="3820507" y="5092808"/>
            <a:ext cx="3469902" cy="15827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Bef>
                <a:spcPts val="0"/>
              </a:spcBef>
              <a:spcAft>
                <a:spcPts val="600"/>
              </a:spcAft>
            </a:pPr>
            <a:r>
              <a:rPr lang="de-DE" dirty="0">
                <a:solidFill>
                  <a:schemeClr val="tx1"/>
                </a:solidFill>
              </a:rPr>
              <a:t>Für den Erwerb der Zweitsprache ist </a:t>
            </a:r>
            <a:r>
              <a:rPr lang="de-DE" dirty="0" smtClean="0">
                <a:solidFill>
                  <a:schemeClr val="tx1"/>
                </a:solidFill>
              </a:rPr>
              <a:t>die </a:t>
            </a:r>
            <a:r>
              <a:rPr lang="de-DE" dirty="0">
                <a:solidFill>
                  <a:schemeClr val="tx1"/>
                </a:solidFill>
              </a:rPr>
              <a:t>Erstsprache des Lerners nicht entscheidend</a:t>
            </a:r>
          </a:p>
        </p:txBody>
      </p:sp>
      <p:sp>
        <p:nvSpPr>
          <p:cNvPr id="7" name="Έλλειψη 6"/>
          <p:cNvSpPr/>
          <p:nvPr/>
        </p:nvSpPr>
        <p:spPr>
          <a:xfrm>
            <a:off x="197221" y="1116106"/>
            <a:ext cx="4226577" cy="32726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Lerner aktiviert angeborene mentale Prozesse, die bewirken, dass die zweitsprachlichen Elemente und Regeln in gleicher Abfolge (Erwerbssequenzen) wie </a:t>
            </a:r>
            <a:r>
              <a:rPr lang="de-DE" dirty="0" smtClean="0">
                <a:solidFill>
                  <a:schemeClr val="tx1"/>
                </a:solidFill>
              </a:rPr>
              <a:t>beim </a:t>
            </a:r>
            <a:r>
              <a:rPr lang="de-DE" dirty="0">
                <a:solidFill>
                  <a:schemeClr val="tx1"/>
                </a:solidFill>
              </a:rPr>
              <a:t>kindlichen Erstsprachenerwerb erworben werden.</a:t>
            </a:r>
          </a:p>
          <a:p>
            <a:pPr algn="ctr"/>
            <a:endParaRPr lang="el-GR" dirty="0">
              <a:solidFill>
                <a:schemeClr val="tx1"/>
              </a:solidFill>
            </a:endParaRPr>
          </a:p>
        </p:txBody>
      </p:sp>
      <p:sp>
        <p:nvSpPr>
          <p:cNvPr id="9" name="Έλλειψη 8"/>
          <p:cNvSpPr/>
          <p:nvPr/>
        </p:nvSpPr>
        <p:spPr>
          <a:xfrm>
            <a:off x="7839635" y="4854811"/>
            <a:ext cx="4141695" cy="191787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Erstspracherwerb und Zweitspracherwerb gleichen sich im Wesentlichen, d.h. sie werden von den gleichen Mechanismen gesteuert.</a:t>
            </a:r>
          </a:p>
        </p:txBody>
      </p:sp>
      <p:sp>
        <p:nvSpPr>
          <p:cNvPr id="11" name="Έλλειψη 10"/>
          <p:cNvSpPr/>
          <p:nvPr/>
        </p:nvSpPr>
        <p:spPr>
          <a:xfrm>
            <a:off x="632012" y="4652682"/>
            <a:ext cx="2979644" cy="209816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Erwerb der Zweitsprache vollzieht sich auf der gleichen Art und Weise wie der Erstspracherwerb</a:t>
            </a:r>
            <a:endParaRPr lang="el-GR" dirty="0">
              <a:solidFill>
                <a:schemeClr val="tx1"/>
              </a:solidFill>
            </a:endParaRPr>
          </a:p>
        </p:txBody>
      </p:sp>
      <p:sp>
        <p:nvSpPr>
          <p:cNvPr id="13" name="Έλλειψη 12"/>
          <p:cNvSpPr/>
          <p:nvPr/>
        </p:nvSpPr>
        <p:spPr>
          <a:xfrm>
            <a:off x="6268799" y="1151078"/>
            <a:ext cx="2850777" cy="152137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a:t>
            </a:r>
            <a:r>
              <a:rPr lang="de-DE" dirty="0" smtClean="0">
                <a:solidFill>
                  <a:schemeClr val="tx1"/>
                </a:solidFill>
              </a:rPr>
              <a:t>ie </a:t>
            </a:r>
            <a:r>
              <a:rPr lang="de-DE" dirty="0">
                <a:solidFill>
                  <a:schemeClr val="tx1"/>
                </a:solidFill>
              </a:rPr>
              <a:t>Abfolge der </a:t>
            </a:r>
            <a:r>
              <a:rPr lang="de-DE" dirty="0" smtClean="0">
                <a:solidFill>
                  <a:schemeClr val="tx1"/>
                </a:solidFill>
              </a:rPr>
              <a:t>Erwerbssequenzen ist nicht veränderbar.</a:t>
            </a:r>
            <a:endParaRPr lang="de-DE" dirty="0"/>
          </a:p>
        </p:txBody>
      </p:sp>
    </p:spTree>
    <p:extLst>
      <p:ext uri="{BB962C8B-B14F-4D97-AF65-F5344CB8AC3E}">
        <p14:creationId xmlns:p14="http://schemas.microsoft.com/office/powerpoint/2010/main" val="2997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78225"/>
            <a:ext cx="10515600" cy="5109882"/>
          </a:xfrm>
        </p:spPr>
        <p:txBody>
          <a:bodyPr/>
          <a:lstStyle/>
          <a:p>
            <a:r>
              <a:rPr lang="de-DE" dirty="0" smtClean="0"/>
              <a:t>Die psycholinguistischen Mechanismen ergänzen sich</a:t>
            </a:r>
          </a:p>
          <a:p>
            <a:pPr marL="268288" indent="0">
              <a:buNone/>
            </a:pPr>
            <a:r>
              <a:rPr lang="de-DE" b="1" dirty="0" smtClean="0"/>
              <a:t>Ergebnis</a:t>
            </a:r>
            <a:r>
              <a:rPr lang="de-DE" dirty="0" smtClean="0"/>
              <a:t>: Die Sprache wird schneller angeeignet</a:t>
            </a:r>
          </a:p>
          <a:p>
            <a:r>
              <a:rPr lang="de-DE" dirty="0" smtClean="0"/>
              <a:t>Die entstehenden </a:t>
            </a:r>
            <a:r>
              <a:rPr lang="de-DE" dirty="0" err="1" smtClean="0"/>
              <a:t>Interimsprachen</a:t>
            </a:r>
            <a:r>
              <a:rPr lang="de-DE" dirty="0"/>
              <a:t> </a:t>
            </a:r>
            <a:r>
              <a:rPr lang="de-DE" dirty="0" smtClean="0"/>
              <a:t>weisen ein </a:t>
            </a:r>
            <a:r>
              <a:rPr lang="de-DE" dirty="0" err="1" smtClean="0"/>
              <a:t>Interimsprachen</a:t>
            </a:r>
            <a:r>
              <a:rPr lang="de-DE" dirty="0" smtClean="0"/>
              <a:t>-Kontinuum mit verschiedenen Sprachvarianten von formorientierter bis spontaner Rede auf.</a:t>
            </a:r>
          </a:p>
          <a:p>
            <a:r>
              <a:rPr lang="de-DE" b="1" dirty="0" smtClean="0"/>
              <a:t>Input</a:t>
            </a:r>
            <a:r>
              <a:rPr lang="de-DE" dirty="0" smtClean="0"/>
              <a:t>: muss dem jeweiligen Stand des Lerners angemessen sein</a:t>
            </a:r>
          </a:p>
          <a:p>
            <a:r>
              <a:rPr lang="de-DE" b="1" dirty="0" smtClean="0"/>
              <a:t>Gründe</a:t>
            </a:r>
            <a:r>
              <a:rPr lang="de-DE" dirty="0" smtClean="0"/>
              <a:t> für Unterschiede im Erwerbsprozess zwischen verschiedenen Lernern: 1) Unterschiede in der kognitiven Entwicklung 2) äußere Faktoren sozialpsychologischer und affektiver Art</a:t>
            </a:r>
            <a:endParaRPr lang="de-DE" dirty="0"/>
          </a:p>
          <a:p>
            <a:pPr marL="0" indent="0">
              <a:buNone/>
            </a:pPr>
            <a:endParaRPr lang="de-DE" dirty="0"/>
          </a:p>
          <a:p>
            <a:pPr marL="0" indent="0" algn="r">
              <a:buNone/>
            </a:pPr>
            <a:r>
              <a:rPr lang="de-DE" sz="1600" dirty="0" smtClean="0"/>
              <a:t>(ebd.)</a:t>
            </a:r>
            <a:endParaRPr lang="el-GR" sz="1600" dirty="0"/>
          </a:p>
        </p:txBody>
      </p:sp>
    </p:spTree>
    <p:extLst>
      <p:ext uri="{BB962C8B-B14F-4D97-AF65-F5344CB8AC3E}">
        <p14:creationId xmlns:p14="http://schemas.microsoft.com/office/powerpoint/2010/main" val="736776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95082"/>
            <a:ext cx="10515600" cy="5181881"/>
          </a:xfrm>
        </p:spPr>
        <p:txBody>
          <a:bodyPr>
            <a:normAutofit fontScale="92500"/>
          </a:bodyPr>
          <a:lstStyle/>
          <a:p>
            <a:r>
              <a:rPr lang="de-DE" dirty="0" smtClean="0"/>
              <a:t>„Diese Theorie kennzeichnet es als einen Irrweg:</a:t>
            </a:r>
          </a:p>
          <a:p>
            <a:pPr>
              <a:buFontTx/>
              <a:buChar char="-"/>
            </a:pPr>
            <a:r>
              <a:rPr lang="de-DE" dirty="0" smtClean="0"/>
              <a:t>formalsprachliche Lernziele zu vernachlässigen,</a:t>
            </a:r>
          </a:p>
          <a:p>
            <a:pPr>
              <a:buFontTx/>
              <a:buChar char="-"/>
            </a:pPr>
            <a:r>
              <a:rPr lang="de-DE" dirty="0"/>
              <a:t>d</a:t>
            </a:r>
            <a:r>
              <a:rPr lang="de-DE" dirty="0" smtClean="0"/>
              <a:t>em Lehrer die verantwortliche Gestaltung des Lernprozesses abzunehmen</a:t>
            </a:r>
          </a:p>
          <a:p>
            <a:pPr>
              <a:buFontTx/>
              <a:buChar char="-"/>
            </a:pPr>
            <a:r>
              <a:rPr lang="de-DE" dirty="0"/>
              <a:t>k</a:t>
            </a:r>
            <a:r>
              <a:rPr lang="de-DE" dirty="0" smtClean="0"/>
              <a:t>ognitive Lehrverfahren (z.B. formalsprachliche Übungsformen) dem sog. natürlichen kommunikativen Aneignungsprozess zu opfern</a:t>
            </a:r>
          </a:p>
          <a:p>
            <a:pPr>
              <a:buFontTx/>
              <a:buChar char="-"/>
            </a:pPr>
            <a:r>
              <a:rPr lang="de-DE" dirty="0" smtClean="0"/>
              <a:t>Die unterschiedlichen Aspekte der Sprache im Unterricht gleich zu behandeln; nicht alles in einer Sprache ist gleichmäßig oder überhaupt regelgeleitet“ (</a:t>
            </a:r>
            <a:r>
              <a:rPr lang="de-DE" dirty="0" err="1" smtClean="0"/>
              <a:t>Heyd</a:t>
            </a:r>
            <a:r>
              <a:rPr lang="de-DE" dirty="0" smtClean="0"/>
              <a:t> 1990, 23)</a:t>
            </a:r>
          </a:p>
          <a:p>
            <a:r>
              <a:rPr lang="de-DE" dirty="0" smtClean="0"/>
              <a:t>Mit der Ergänzungstheorie lassen sich „kommunikativ und formalsprachlich orientierte methodische Verfahren im Fremdsprachenunterricht rechtfertigen und miteinander verbinden“ (ebd.)</a:t>
            </a:r>
          </a:p>
          <a:p>
            <a:r>
              <a:rPr lang="de-DE" dirty="0" smtClean="0"/>
              <a:t>Affektive und sozialpsychologische Faktoren sind von großer Bedeutung</a:t>
            </a:r>
            <a:endParaRPr lang="el-GR" dirty="0"/>
          </a:p>
        </p:txBody>
      </p:sp>
    </p:spTree>
    <p:extLst>
      <p:ext uri="{BB962C8B-B14F-4D97-AF65-F5344CB8AC3E}">
        <p14:creationId xmlns:p14="http://schemas.microsoft.com/office/powerpoint/2010/main" val="156041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Die Interaktionshypothese</a:t>
            </a:r>
            <a:endParaRPr lang="el-GR" dirty="0"/>
          </a:p>
        </p:txBody>
      </p:sp>
      <p:sp>
        <p:nvSpPr>
          <p:cNvPr id="3" name="Θέση περιεχομένου 2"/>
          <p:cNvSpPr>
            <a:spLocks noGrp="1"/>
          </p:cNvSpPr>
          <p:nvPr>
            <p:ph idx="1"/>
          </p:nvPr>
        </p:nvSpPr>
        <p:spPr>
          <a:xfrm>
            <a:off x="838200" y="1532965"/>
            <a:ext cx="10515600" cy="4643998"/>
          </a:xfrm>
        </p:spPr>
        <p:txBody>
          <a:bodyPr/>
          <a:lstStyle/>
          <a:p>
            <a:r>
              <a:rPr lang="de-DE" dirty="0" smtClean="0"/>
              <a:t>Diese Hypothese wurde von Michael Long (1983) entwickelt</a:t>
            </a:r>
          </a:p>
          <a:p>
            <a:r>
              <a:rPr lang="de-DE" dirty="0" smtClean="0"/>
              <a:t>Weiterentwicklung der Input-Hypothese</a:t>
            </a:r>
          </a:p>
          <a:p>
            <a:pPr algn="just"/>
            <a:r>
              <a:rPr lang="de-DE" dirty="0" smtClean="0"/>
              <a:t>Annahme: „Zweitspracherwerb vollzieht sich dann, wenn </a:t>
            </a:r>
            <a:r>
              <a:rPr lang="de-DE" dirty="0" err="1" smtClean="0"/>
              <a:t>SprachlernerInnen</a:t>
            </a:r>
            <a:r>
              <a:rPr lang="de-DE" dirty="0" smtClean="0"/>
              <a:t> in der Konversation mit erstsprachlichen oder kompetenten </a:t>
            </a:r>
            <a:r>
              <a:rPr lang="de-DE" dirty="0" err="1" smtClean="0"/>
              <a:t>GesprächspartnerInnen</a:t>
            </a:r>
            <a:r>
              <a:rPr lang="de-DE" dirty="0" smtClean="0"/>
              <a:t> Bedeutungen aushandeln. Nach dieser Sichtweise bietet das Gespräch nicht nur Übungsmöglichkeiten für Gelerntes, sondern vollzieht sich das Lernen selbst in dieser sozialen Interaktion“ </a:t>
            </a:r>
          </a:p>
          <a:p>
            <a:pPr marL="0" indent="0" algn="r">
              <a:buNone/>
            </a:pPr>
            <a:r>
              <a:rPr lang="de-DE" sz="1800" dirty="0" smtClean="0"/>
              <a:t>(Schramm 2007, 201)</a:t>
            </a:r>
            <a:endParaRPr lang="el-GR" sz="1800" dirty="0"/>
          </a:p>
        </p:txBody>
      </p:sp>
    </p:spTree>
    <p:extLst>
      <p:ext uri="{BB962C8B-B14F-4D97-AF65-F5344CB8AC3E}">
        <p14:creationId xmlns:p14="http://schemas.microsoft.com/office/powerpoint/2010/main" val="457277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93376"/>
            <a:ext cx="10515600" cy="5383587"/>
          </a:xfrm>
        </p:spPr>
        <p:txBody>
          <a:bodyPr>
            <a:normAutofit/>
          </a:bodyPr>
          <a:lstStyle/>
          <a:p>
            <a:pPr marL="0" indent="0">
              <a:buNone/>
            </a:pPr>
            <a:endParaRPr lang="de-DE" dirty="0"/>
          </a:p>
          <a:p>
            <a:pPr marL="0" indent="0" algn="just">
              <a:buNone/>
            </a:pPr>
            <a:r>
              <a:rPr lang="de-DE" dirty="0" smtClean="0"/>
              <a:t>„Je umfassender die interaktionellen Aktivitäten von Lehrenden und Lernenden sind, desto schneller findet erfolgreicher Erwerb statt. Damit verbunden ist die Auffassung, dass zweiseitige Kommunikationen (</a:t>
            </a:r>
            <a:r>
              <a:rPr lang="en-US" dirty="0" smtClean="0"/>
              <a:t>=</a:t>
            </a:r>
            <a:r>
              <a:rPr lang="de-DE" dirty="0" smtClean="0"/>
              <a:t> Interaktionen) dem Erwerb mehr nützen als einseitige. In Interaktionen findet ein gegenseitiger Austausch von Informationen statt. Die Gesprächspartnerinnen und –</a:t>
            </a:r>
            <a:r>
              <a:rPr lang="de-DE" dirty="0" err="1" smtClean="0"/>
              <a:t>partner</a:t>
            </a:r>
            <a:r>
              <a:rPr lang="de-DE" dirty="0" smtClean="0"/>
              <a:t> können jederzeit interaktive Mittel wie z.B. klärende Nachfragen, Bestätigungen, Bitten um Wiederholungen, Korrekturen, Präzisierungen, Paraphrasen einsetzen, um Verständigung zu gewährleisten und Verstehen und damit Erwerb zu sichern“.</a:t>
            </a:r>
            <a:endParaRPr lang="de-DE" dirty="0"/>
          </a:p>
          <a:p>
            <a:pPr marL="0" indent="0" algn="r">
              <a:buNone/>
            </a:pPr>
            <a:r>
              <a:rPr lang="de-DE" dirty="0" smtClean="0"/>
              <a:t>(</a:t>
            </a:r>
            <a:r>
              <a:rPr lang="de-DE" dirty="0" err="1" smtClean="0"/>
              <a:t>Henrici</a:t>
            </a:r>
            <a:r>
              <a:rPr lang="de-DE" dirty="0" smtClean="0"/>
              <a:t> 2001, 734) </a:t>
            </a:r>
            <a:endParaRPr lang="el-GR" dirty="0"/>
          </a:p>
        </p:txBody>
      </p:sp>
    </p:spTree>
    <p:extLst>
      <p:ext uri="{BB962C8B-B14F-4D97-AF65-F5344CB8AC3E}">
        <p14:creationId xmlns:p14="http://schemas.microsoft.com/office/powerpoint/2010/main" val="3426525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28251"/>
          </a:xfrm>
        </p:spPr>
        <p:txBody>
          <a:bodyPr>
            <a:noAutofit/>
          </a:bodyPr>
          <a:lstStyle/>
          <a:p>
            <a:r>
              <a:rPr lang="de-DE" sz="2800" dirty="0" smtClean="0"/>
              <a:t>Kritik zur Interaktionshypothese (Ellis (1991))</a:t>
            </a:r>
            <a:endParaRPr lang="el-GR" sz="2800" dirty="0"/>
          </a:p>
        </p:txBody>
      </p:sp>
      <p:sp>
        <p:nvSpPr>
          <p:cNvPr id="3" name="Θέση περιεχομένου 2"/>
          <p:cNvSpPr>
            <a:spLocks noGrp="1"/>
          </p:cNvSpPr>
          <p:nvPr>
            <p:ph idx="1"/>
          </p:nvPr>
        </p:nvSpPr>
        <p:spPr>
          <a:xfrm>
            <a:off x="838200" y="954741"/>
            <a:ext cx="10515600" cy="5222222"/>
          </a:xfrm>
        </p:spPr>
        <p:txBody>
          <a:bodyPr/>
          <a:lstStyle/>
          <a:p>
            <a:pPr algn="just"/>
            <a:r>
              <a:rPr lang="de-DE" dirty="0" smtClean="0"/>
              <a:t>Wie die Input-Hypothese versucht die Interaktionshypothese, Spracherwerb über Verstehen zu erklären. Verstehen ist aber nicht Spracherwerb, sondern Voraussetzung oder ein Teil des Spracherwerbs </a:t>
            </a:r>
          </a:p>
          <a:p>
            <a:pPr algn="just"/>
            <a:r>
              <a:rPr lang="de-DE" dirty="0" smtClean="0"/>
              <a:t>Bestimmte Interaktionen können hilfreich für Lernende sein, es bestehen aber Zweifel daran, ob und wann interaktive Aushandlungen zur Entwicklung von sprachlicher Kompetenz beitragen</a:t>
            </a:r>
          </a:p>
          <a:p>
            <a:pPr algn="just"/>
            <a:r>
              <a:rPr lang="de-DE" dirty="0" smtClean="0"/>
              <a:t>Angemessene/Richtige Antworten sind nicht immer ein Beweis für Verstehen</a:t>
            </a:r>
            <a:endParaRPr lang="el-GR" dirty="0"/>
          </a:p>
        </p:txBody>
      </p:sp>
    </p:spTree>
    <p:extLst>
      <p:ext uri="{BB962C8B-B14F-4D97-AF65-F5344CB8AC3E}">
        <p14:creationId xmlns:p14="http://schemas.microsoft.com/office/powerpoint/2010/main" val="383444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72004"/>
          </a:xfrm>
        </p:spPr>
        <p:txBody>
          <a:bodyPr/>
          <a:lstStyle/>
          <a:p>
            <a:r>
              <a:rPr lang="de-DE" dirty="0" smtClean="0"/>
              <a:t>Die Output-Hypothese</a:t>
            </a:r>
            <a:endParaRPr lang="el-GR" dirty="0"/>
          </a:p>
        </p:txBody>
      </p:sp>
      <p:sp>
        <p:nvSpPr>
          <p:cNvPr id="3" name="Θέση περιεχομένου 2"/>
          <p:cNvSpPr>
            <a:spLocks noGrp="1"/>
          </p:cNvSpPr>
          <p:nvPr>
            <p:ph idx="1"/>
          </p:nvPr>
        </p:nvSpPr>
        <p:spPr>
          <a:xfrm>
            <a:off x="838200" y="1237130"/>
            <a:ext cx="10515600" cy="4939833"/>
          </a:xfrm>
        </p:spPr>
        <p:txBody>
          <a:bodyPr/>
          <a:lstStyle/>
          <a:p>
            <a:r>
              <a:rPr lang="en-US" dirty="0" err="1" smtClean="0"/>
              <a:t>Diese</a:t>
            </a:r>
            <a:r>
              <a:rPr lang="en-US" dirty="0" smtClean="0"/>
              <a:t> </a:t>
            </a:r>
            <a:r>
              <a:rPr lang="en-US" dirty="0" err="1" smtClean="0"/>
              <a:t>Theorie</a:t>
            </a:r>
            <a:r>
              <a:rPr lang="en-US" dirty="0" smtClean="0"/>
              <a:t> </a:t>
            </a:r>
            <a:r>
              <a:rPr lang="en-US" dirty="0" err="1" smtClean="0"/>
              <a:t>wurde</a:t>
            </a:r>
            <a:r>
              <a:rPr lang="en-US" dirty="0" smtClean="0"/>
              <a:t> von Merrill Swain (1985</a:t>
            </a:r>
            <a:r>
              <a:rPr lang="de-DE" dirty="0" smtClean="0"/>
              <a:t>) entwickelt</a:t>
            </a:r>
          </a:p>
          <a:p>
            <a:r>
              <a:rPr lang="de-DE" dirty="0" smtClean="0"/>
              <a:t>Sie ergänzt die Inputhypothese und die Interaktionshypothese</a:t>
            </a:r>
          </a:p>
          <a:p>
            <a:pPr algn="just"/>
            <a:r>
              <a:rPr lang="de-DE" dirty="0" smtClean="0"/>
              <a:t>Annahme: ein verständlicher Input ist wohl für Erwerb und Lernen eine wichtige Voraussetzung, kann aber nicht gewährleisten, dass sprachliche Korrektheit erreicht werden kann. Ohne den aktiven Gebrauch von Sprache („Output“) sei dies dieser Theorie zufolge nicht möglich. (Vgl. </a:t>
            </a:r>
            <a:r>
              <a:rPr lang="de-DE" dirty="0" err="1" smtClean="0"/>
              <a:t>Henrici</a:t>
            </a:r>
            <a:r>
              <a:rPr lang="de-DE" dirty="0" smtClean="0"/>
              <a:t> 2001, 736)</a:t>
            </a:r>
          </a:p>
          <a:p>
            <a:r>
              <a:rPr lang="de-DE" dirty="0" smtClean="0"/>
              <a:t>Die Output-Hypothese betont also die Rolle des aktiven Gebrauchs der zu lernenden Sprache.</a:t>
            </a:r>
            <a:endParaRPr lang="el-GR" dirty="0"/>
          </a:p>
        </p:txBody>
      </p:sp>
    </p:spTree>
    <p:extLst>
      <p:ext uri="{BB962C8B-B14F-4D97-AF65-F5344CB8AC3E}">
        <p14:creationId xmlns:p14="http://schemas.microsoft.com/office/powerpoint/2010/main" val="17328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66482"/>
            <a:ext cx="10515600" cy="5410481"/>
          </a:xfrm>
        </p:spPr>
        <p:txBody>
          <a:bodyPr>
            <a:normAutofit lnSpcReduction="10000"/>
          </a:bodyPr>
          <a:lstStyle/>
          <a:p>
            <a:r>
              <a:rPr lang="de-DE" dirty="0" smtClean="0"/>
              <a:t>Funktionen des Outputs</a:t>
            </a:r>
          </a:p>
          <a:p>
            <a:pPr marL="514350" indent="-514350" algn="just">
              <a:buAutoNum type="arabicPeriod"/>
            </a:pPr>
            <a:r>
              <a:rPr lang="de-DE" dirty="0" smtClean="0"/>
              <a:t>„Die Notwendigkeit für die Lernenden, während der Übermittlung ihrer Intentionen/Informationen sprachlich verständlich zu sein, bringt sie dazu, ihre sprachlichen Ressourcen möglichst gut einzusetzen</a:t>
            </a:r>
          </a:p>
          <a:p>
            <a:pPr marL="514350" indent="-514350" algn="just">
              <a:buAutoNum type="arabicPeriod"/>
            </a:pPr>
            <a:r>
              <a:rPr lang="de-DE" dirty="0" smtClean="0"/>
              <a:t>Der Einsatz der Sprache zwingt die Lernenden dazu, vorhandene Hypothesen über Sprache zu überprüfen und </a:t>
            </a:r>
            <a:r>
              <a:rPr lang="de-DE" dirty="0" err="1" smtClean="0"/>
              <a:t>gegebenfalls</a:t>
            </a:r>
            <a:r>
              <a:rPr lang="de-DE" dirty="0" smtClean="0"/>
              <a:t> neu zu formulieren, wieder zu überprüfen usw.</a:t>
            </a:r>
          </a:p>
          <a:p>
            <a:pPr marL="514350" indent="-514350" algn="just">
              <a:buAutoNum type="arabicPeriod"/>
            </a:pPr>
            <a:r>
              <a:rPr lang="de-DE" dirty="0" smtClean="0"/>
              <a:t>Der Gebrauch von Sprache im Unterschied zum Verstehen von Sprache zwingt die Lernenden dazu, nicht nur auf inhaltliche Aspekte zu achten, sondern Sprache auch formal zu verarbeiten. Es ist möglich, Sprache ohne formale Analyse zu verstehen. Der Sprachgebrauch zwingt die Lernenden zur Beachtung der sprachlichen Ausdrucksmittel“ (ebd.)</a:t>
            </a:r>
            <a:endParaRPr lang="el-GR" dirty="0"/>
          </a:p>
        </p:txBody>
      </p:sp>
    </p:spTree>
    <p:extLst>
      <p:ext uri="{BB962C8B-B14F-4D97-AF65-F5344CB8AC3E}">
        <p14:creationId xmlns:p14="http://schemas.microsoft.com/office/powerpoint/2010/main" val="3592424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4776"/>
            <a:ext cx="10515600" cy="5612187"/>
          </a:xfrm>
        </p:spPr>
        <p:txBody>
          <a:bodyPr/>
          <a:lstStyle/>
          <a:p>
            <a:pPr marL="0" indent="0" algn="just">
              <a:buNone/>
            </a:pPr>
            <a:r>
              <a:rPr lang="de-DE" b="1" dirty="0" smtClean="0"/>
              <a:t>Ursache</a:t>
            </a:r>
            <a:r>
              <a:rPr lang="de-DE" dirty="0" smtClean="0"/>
              <a:t> für mangelhaften Sprachgebrauch: nicht ein unzureichender, unverständlicher Input, sondern fehlende Möglichkeiten, Sprache aktiv und verständlich einzusetzen</a:t>
            </a:r>
          </a:p>
          <a:p>
            <a:pPr marL="0" indent="0">
              <a:buNone/>
            </a:pPr>
            <a:endParaRPr lang="de-DE" dirty="0" smtClean="0"/>
          </a:p>
          <a:p>
            <a:pPr marL="0" indent="0">
              <a:buNone/>
            </a:pPr>
            <a:r>
              <a:rPr lang="de-DE" dirty="0" smtClean="0"/>
              <a:t>Wenn die zu erwerbende Sprache in der Interaktion verwendet wird, kann der Spracherwerb gelingen.     </a:t>
            </a:r>
          </a:p>
          <a:p>
            <a:pPr marL="0" indent="0">
              <a:buNone/>
            </a:pPr>
            <a:r>
              <a:rPr lang="de-DE" dirty="0" smtClean="0"/>
              <a:t>In der Interaktion                       </a:t>
            </a:r>
          </a:p>
          <a:p>
            <a:pPr marL="0" indent="0">
              <a:buNone/>
            </a:pPr>
            <a:endParaRPr lang="de-DE" dirty="0"/>
          </a:p>
          <a:p>
            <a:pPr marL="0" indent="0">
              <a:buNone/>
            </a:pPr>
            <a:r>
              <a:rPr lang="de-DE" dirty="0" smtClean="0"/>
              <a:t>Überprüfung und Veränderung der eigenen Hypothesen über Sprache</a:t>
            </a:r>
          </a:p>
          <a:p>
            <a:pPr marL="0" indent="0" algn="just">
              <a:buNone/>
            </a:pPr>
            <a:r>
              <a:rPr lang="de-DE" dirty="0" smtClean="0"/>
              <a:t>„Die aktive Verwendung der Fremdsprache verlangt vom Lerner die aktive Analyse der Sprache und die entsprechenden Anstrengungen zur korrekten Nutzung und Einbettung“ (Roche 2013, 121)</a:t>
            </a:r>
          </a:p>
        </p:txBody>
      </p:sp>
      <p:cxnSp>
        <p:nvCxnSpPr>
          <p:cNvPr id="7" name="Ευθύγραμμο βέλος σύνδεσης 6"/>
          <p:cNvCxnSpPr/>
          <p:nvPr/>
        </p:nvCxnSpPr>
        <p:spPr>
          <a:xfrm>
            <a:off x="1801906" y="3724835"/>
            <a:ext cx="0" cy="55133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755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Die Lernbarkeits-/Lehrbarkeitshypothese</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dirty="0" err="1" smtClean="0"/>
              <a:t>Diese</a:t>
            </a:r>
            <a:r>
              <a:rPr lang="en-US" dirty="0" smtClean="0"/>
              <a:t> H</a:t>
            </a:r>
            <a:r>
              <a:rPr lang="de-DE" dirty="0" err="1" smtClean="0"/>
              <a:t>ypothese</a:t>
            </a:r>
            <a:r>
              <a:rPr lang="de-DE" dirty="0" smtClean="0"/>
              <a:t> wurde von Manfred </a:t>
            </a:r>
            <a:r>
              <a:rPr lang="en-US" dirty="0" err="1" smtClean="0"/>
              <a:t>Pienemann</a:t>
            </a:r>
            <a:r>
              <a:rPr lang="en-US" dirty="0" smtClean="0"/>
              <a:t> (1989) </a:t>
            </a:r>
            <a:r>
              <a:rPr lang="en-US" dirty="0" err="1" smtClean="0"/>
              <a:t>entwickelt</a:t>
            </a:r>
            <a:endParaRPr lang="en-US" dirty="0" smtClean="0"/>
          </a:p>
          <a:p>
            <a:pPr algn="just"/>
            <a:r>
              <a:rPr lang="en-US" dirty="0" err="1" smtClean="0"/>
              <a:t>Annahme</a:t>
            </a:r>
            <a:r>
              <a:rPr lang="en-US" dirty="0" smtClean="0"/>
              <a:t>: Lerner </a:t>
            </a:r>
            <a:r>
              <a:rPr lang="en-US" dirty="0" err="1" smtClean="0"/>
              <a:t>können</a:t>
            </a:r>
            <a:r>
              <a:rPr lang="en-US" dirty="0" smtClean="0"/>
              <a:t> nur das </a:t>
            </a:r>
            <a:r>
              <a:rPr lang="en-US" dirty="0" err="1" smtClean="0"/>
              <a:t>lernen</a:t>
            </a:r>
            <a:r>
              <a:rPr lang="en-US" dirty="0" smtClean="0"/>
              <a:t>, „was in </a:t>
            </a:r>
            <a:r>
              <a:rPr lang="en-US" dirty="0" err="1" smtClean="0"/>
              <a:t>einer</a:t>
            </a:r>
            <a:r>
              <a:rPr lang="en-US" dirty="0" smtClean="0"/>
              <a:t> </a:t>
            </a:r>
            <a:r>
              <a:rPr lang="en-US" dirty="0" err="1" smtClean="0"/>
              <a:t>Erwerbssequenz</a:t>
            </a:r>
            <a:r>
              <a:rPr lang="en-US" dirty="0" smtClean="0"/>
              <a:t> auf der </a:t>
            </a:r>
            <a:r>
              <a:rPr lang="en-US" dirty="0" err="1" smtClean="0"/>
              <a:t>jeweils</a:t>
            </a:r>
            <a:r>
              <a:rPr lang="en-US" dirty="0" smtClean="0"/>
              <a:t> </a:t>
            </a:r>
            <a:r>
              <a:rPr lang="en-US" dirty="0" err="1" smtClean="0"/>
              <a:t>nächsten</a:t>
            </a:r>
            <a:r>
              <a:rPr lang="en-US" dirty="0" smtClean="0"/>
              <a:t> </a:t>
            </a:r>
            <a:r>
              <a:rPr lang="en-US" dirty="0" err="1" smtClean="0"/>
              <a:t>Stufe</a:t>
            </a:r>
            <a:r>
              <a:rPr lang="en-US" dirty="0" smtClean="0"/>
              <a:t> </a:t>
            </a:r>
            <a:r>
              <a:rPr lang="en-US" dirty="0" err="1" smtClean="0"/>
              <a:t>erscheint</a:t>
            </a:r>
            <a:r>
              <a:rPr lang="en-US" dirty="0" smtClean="0"/>
              <a:t>. Und nur was </a:t>
            </a:r>
            <a:r>
              <a:rPr lang="en-US" dirty="0" err="1" smtClean="0"/>
              <a:t>gelernt</a:t>
            </a:r>
            <a:r>
              <a:rPr lang="en-US" dirty="0" smtClean="0"/>
              <a:t> </a:t>
            </a:r>
            <a:r>
              <a:rPr lang="en-US" dirty="0" err="1" smtClean="0"/>
              <a:t>werden</a:t>
            </a:r>
            <a:r>
              <a:rPr lang="en-US" dirty="0" smtClean="0"/>
              <a:t> </a:t>
            </a:r>
            <a:r>
              <a:rPr lang="en-US" dirty="0" err="1" smtClean="0"/>
              <a:t>kann</a:t>
            </a:r>
            <a:r>
              <a:rPr lang="en-US" dirty="0" smtClean="0"/>
              <a:t>, </a:t>
            </a:r>
            <a:r>
              <a:rPr lang="en-US" dirty="0" err="1" smtClean="0"/>
              <a:t>kann</a:t>
            </a:r>
            <a:r>
              <a:rPr lang="en-US" dirty="0" smtClean="0"/>
              <a:t> </a:t>
            </a:r>
            <a:r>
              <a:rPr lang="en-US" dirty="0" err="1" smtClean="0"/>
              <a:t>auch</a:t>
            </a:r>
            <a:r>
              <a:rPr lang="en-US" dirty="0" smtClean="0"/>
              <a:t> </a:t>
            </a:r>
            <a:r>
              <a:rPr lang="en-US" dirty="0" err="1" smtClean="0"/>
              <a:t>gelehrt</a:t>
            </a:r>
            <a:r>
              <a:rPr lang="en-US" dirty="0" smtClean="0"/>
              <a:t> </a:t>
            </a:r>
            <a:r>
              <a:rPr lang="en-US" dirty="0" err="1" smtClean="0"/>
              <a:t>werden</a:t>
            </a:r>
            <a:r>
              <a:rPr lang="en-US" dirty="0" smtClean="0"/>
              <a:t>. Es </a:t>
            </a:r>
            <a:r>
              <a:rPr lang="en-US" dirty="0" err="1" smtClean="0"/>
              <a:t>ergibt</a:t>
            </a:r>
            <a:r>
              <a:rPr lang="en-US" dirty="0" smtClean="0"/>
              <a:t> </a:t>
            </a:r>
            <a:r>
              <a:rPr lang="en-US" dirty="0" err="1" smtClean="0"/>
              <a:t>daher</a:t>
            </a:r>
            <a:r>
              <a:rPr lang="en-US" dirty="0" smtClean="0"/>
              <a:t> </a:t>
            </a:r>
            <a:r>
              <a:rPr lang="en-US" dirty="0" err="1" smtClean="0"/>
              <a:t>keinen</a:t>
            </a:r>
            <a:r>
              <a:rPr lang="en-US" dirty="0" smtClean="0"/>
              <a:t> Sinn, </a:t>
            </a:r>
            <a:r>
              <a:rPr lang="en-US" dirty="0" err="1" smtClean="0"/>
              <a:t>durch</a:t>
            </a:r>
            <a:r>
              <a:rPr lang="en-US" dirty="0" smtClean="0"/>
              <a:t> </a:t>
            </a:r>
            <a:r>
              <a:rPr lang="en-US" dirty="0" err="1" smtClean="0"/>
              <a:t>eine</a:t>
            </a:r>
            <a:r>
              <a:rPr lang="en-US" dirty="0" smtClean="0"/>
              <a:t> </a:t>
            </a:r>
            <a:r>
              <a:rPr lang="en-US" dirty="0" err="1" smtClean="0"/>
              <a:t>steilere</a:t>
            </a:r>
            <a:r>
              <a:rPr lang="en-US" dirty="0" smtClean="0"/>
              <a:t> </a:t>
            </a:r>
            <a:r>
              <a:rPr lang="en-US" dirty="0" err="1" smtClean="0"/>
              <a:t>grammatische</a:t>
            </a:r>
            <a:r>
              <a:rPr lang="en-US" dirty="0" smtClean="0"/>
              <a:t> Progression </a:t>
            </a:r>
            <a:r>
              <a:rPr lang="en-US" dirty="0" err="1" smtClean="0"/>
              <a:t>schwierigere</a:t>
            </a:r>
            <a:r>
              <a:rPr lang="en-US" dirty="0" smtClean="0"/>
              <a:t> </a:t>
            </a:r>
            <a:r>
              <a:rPr lang="en-US" dirty="0" err="1" smtClean="0"/>
              <a:t>Strukturen</a:t>
            </a:r>
            <a:r>
              <a:rPr lang="en-US" dirty="0" smtClean="0"/>
              <a:t> der </a:t>
            </a:r>
            <a:r>
              <a:rPr lang="en-US" dirty="0" err="1" smtClean="0"/>
              <a:t>fremden</a:t>
            </a:r>
            <a:r>
              <a:rPr lang="en-US" dirty="0" smtClean="0"/>
              <a:t> </a:t>
            </a:r>
            <a:r>
              <a:rPr lang="en-US" dirty="0" err="1" smtClean="0"/>
              <a:t>Sprache</a:t>
            </a:r>
            <a:r>
              <a:rPr lang="en-US" dirty="0" smtClean="0"/>
              <a:t> </a:t>
            </a:r>
            <a:r>
              <a:rPr lang="en-US" dirty="0" err="1" smtClean="0"/>
              <a:t>vorwegzunehmen</a:t>
            </a:r>
            <a:r>
              <a:rPr lang="en-US" dirty="0" smtClean="0"/>
              <a:t>” (Roche 2013, 122)</a:t>
            </a:r>
          </a:p>
          <a:p>
            <a:r>
              <a:rPr lang="en-US" dirty="0" smtClean="0"/>
              <a:t> </a:t>
            </a:r>
            <a:endParaRPr lang="en-US" dirty="0"/>
          </a:p>
          <a:p>
            <a:pPr algn="just"/>
            <a:r>
              <a:rPr lang="en-US" dirty="0" smtClean="0"/>
              <a:t>“The influence of Teaching is restricted to learning of items for which the learner is “ready”… Teaching can only promote acquisition by presenting what is learnable at a given point of time. Items in a syllabus  need to  be taught in the order in which they are learnable.” (</a:t>
            </a:r>
            <a:r>
              <a:rPr lang="en-US" dirty="0" err="1" smtClean="0"/>
              <a:t>Pienemann</a:t>
            </a:r>
            <a:r>
              <a:rPr lang="en-US" dirty="0" smtClean="0"/>
              <a:t> 1989, 65)</a:t>
            </a:r>
          </a:p>
        </p:txBody>
      </p:sp>
    </p:spTree>
    <p:extLst>
      <p:ext uri="{BB962C8B-B14F-4D97-AF65-F5344CB8AC3E}">
        <p14:creationId xmlns:p14="http://schemas.microsoft.com/office/powerpoint/2010/main" val="1979117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79581"/>
          </a:xfrm>
        </p:spPr>
        <p:txBody>
          <a:bodyPr/>
          <a:lstStyle/>
          <a:p>
            <a:r>
              <a:rPr lang="de-DE" dirty="0" smtClean="0"/>
              <a:t>Die Schwellenhypothese</a:t>
            </a:r>
            <a:endParaRPr lang="el-GR" dirty="0"/>
          </a:p>
        </p:txBody>
      </p:sp>
      <p:sp>
        <p:nvSpPr>
          <p:cNvPr id="3" name="Θέση περιεχομένου 2"/>
          <p:cNvSpPr>
            <a:spLocks noGrp="1"/>
          </p:cNvSpPr>
          <p:nvPr>
            <p:ph idx="1"/>
          </p:nvPr>
        </p:nvSpPr>
        <p:spPr>
          <a:xfrm>
            <a:off x="838200" y="1344706"/>
            <a:ext cx="10515600" cy="4832257"/>
          </a:xfrm>
        </p:spPr>
        <p:txBody>
          <a:bodyPr/>
          <a:lstStyle/>
          <a:p>
            <a:r>
              <a:rPr lang="de-DE" dirty="0"/>
              <a:t>Die Schwellenhypothese und die Interdependenzhypothese wurden von Jim </a:t>
            </a:r>
            <a:r>
              <a:rPr lang="de-DE" dirty="0" err="1"/>
              <a:t>Cummins</a:t>
            </a:r>
            <a:r>
              <a:rPr lang="de-DE" dirty="0"/>
              <a:t> eingeführt. </a:t>
            </a:r>
            <a:endParaRPr lang="de-DE" dirty="0" smtClean="0"/>
          </a:p>
          <a:p>
            <a:r>
              <a:rPr lang="de-DE" dirty="0" smtClean="0"/>
              <a:t>Schwellenhypothese: Schwellen </a:t>
            </a:r>
            <a:r>
              <a:rPr lang="de-DE" dirty="0"/>
              <a:t>der muttersprachlichen und der fremdsprachlichen Kompetenz müssen </a:t>
            </a:r>
            <a:r>
              <a:rPr lang="de-DE" dirty="0" smtClean="0"/>
              <a:t>erreicht </a:t>
            </a:r>
            <a:r>
              <a:rPr lang="de-DE" dirty="0"/>
              <a:t>sein, damit die Auswirkungen auf die Sprachbeherrschung positiv sind. </a:t>
            </a:r>
            <a:endParaRPr lang="de-DE" dirty="0" smtClean="0"/>
          </a:p>
          <a:p>
            <a:r>
              <a:rPr lang="de-DE" dirty="0" smtClean="0"/>
              <a:t>Verfügt </a:t>
            </a:r>
            <a:r>
              <a:rPr lang="de-DE" dirty="0"/>
              <a:t>man über niedrige Kenntnisse in der ersten und in der zweiten Sprache, „so wirkt sich der Erwerb einer neuen Sprache eher negativ auf beide aus“ (Roche 2013: 122). </a:t>
            </a:r>
            <a:endParaRPr lang="de-DE" dirty="0" smtClean="0"/>
          </a:p>
          <a:p>
            <a:r>
              <a:rPr lang="de-DE" dirty="0" smtClean="0"/>
              <a:t>Positive </a:t>
            </a:r>
            <a:r>
              <a:rPr lang="de-DE" dirty="0"/>
              <a:t>Effekte in der Beherrschung beider Sprachen können erreicht werden, wenn jemand die obere Stufe in beiden Sprachen erreicht hat. </a:t>
            </a:r>
            <a:endParaRPr lang="el-GR" dirty="0"/>
          </a:p>
        </p:txBody>
      </p:sp>
    </p:spTree>
    <p:extLst>
      <p:ext uri="{BB962C8B-B14F-4D97-AF65-F5344CB8AC3E}">
        <p14:creationId xmlns:p14="http://schemas.microsoft.com/office/powerpoint/2010/main" val="16978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75765"/>
            <a:ext cx="10515600" cy="5101198"/>
          </a:xfrm>
        </p:spPr>
        <p:txBody>
          <a:bodyPr/>
          <a:lstStyle/>
          <a:p>
            <a:pPr marL="0" indent="0" algn="just">
              <a:buNone/>
            </a:pPr>
            <a:r>
              <a:rPr lang="de-DE" dirty="0" smtClean="0"/>
              <a:t>Fragen</a:t>
            </a:r>
            <a:endParaRPr lang="de-DE" dirty="0"/>
          </a:p>
          <a:p>
            <a:pPr algn="just"/>
            <a:r>
              <a:rPr lang="de-DE" dirty="0" smtClean="0"/>
              <a:t>Welche </a:t>
            </a:r>
            <a:r>
              <a:rPr lang="de-DE" dirty="0"/>
              <a:t>sind die wichtigsten Annahmen der Identitätshypothese?</a:t>
            </a:r>
          </a:p>
          <a:p>
            <a:pPr algn="just"/>
            <a:r>
              <a:rPr lang="de-DE" dirty="0"/>
              <a:t>Auf welche Theorien des Erstspracherwerbs basiert die Identitätshypothese?</a:t>
            </a:r>
          </a:p>
          <a:p>
            <a:r>
              <a:rPr lang="de-DE" dirty="0"/>
              <a:t>Was besagt die Identitätshypothese als nativistisch geprägte Theorie über die Erwerbssequenzen?</a:t>
            </a:r>
          </a:p>
          <a:p>
            <a:pPr algn="just"/>
            <a:r>
              <a:rPr lang="de-DE" dirty="0"/>
              <a:t>Was für Fehler machen Lerner der Identitätshypothese zufolge und welche Funktion haben diese Fehler?</a:t>
            </a:r>
          </a:p>
          <a:p>
            <a:pPr algn="just"/>
            <a:r>
              <a:rPr lang="de-DE" dirty="0"/>
              <a:t>Welche Argumente sprechen für und gegen dieser Hypothese zum Erwerb der Zweitsprache?</a:t>
            </a:r>
            <a:endParaRPr lang="el-GR" dirty="0"/>
          </a:p>
          <a:p>
            <a:endParaRPr lang="el-GR" dirty="0"/>
          </a:p>
        </p:txBody>
      </p:sp>
    </p:spTree>
    <p:extLst>
      <p:ext uri="{BB962C8B-B14F-4D97-AF65-F5344CB8AC3E}">
        <p14:creationId xmlns:p14="http://schemas.microsoft.com/office/powerpoint/2010/main" val="1051652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2353"/>
            <a:ext cx="10515600" cy="5504610"/>
          </a:xfrm>
        </p:spPr>
        <p:txBody>
          <a:bodyPr/>
          <a:lstStyle/>
          <a:p>
            <a:pPr algn="just"/>
            <a:r>
              <a:rPr lang="de-DE" dirty="0" smtClean="0"/>
              <a:t>„Die Schwellenhypothese nimmt zwei Schwellen an, von denen aus sich unterschiedliche Effekte auf den Spracherwerb ergeben. Unterhalb der ersten Schwelle zeigen sich eher negative Effekte auf die erworbenen oder im Erwerb befindlichen Sprachen. Das Ergebnis kann bei Zweisprachigen eine doppelte </a:t>
            </a:r>
            <a:r>
              <a:rPr lang="de-DE" dirty="0" err="1" smtClean="0"/>
              <a:t>Halbsprachigkeit</a:t>
            </a:r>
            <a:r>
              <a:rPr lang="de-DE" dirty="0" smtClean="0"/>
              <a:t> (doppelter </a:t>
            </a:r>
            <a:r>
              <a:rPr lang="de-DE" dirty="0" err="1" smtClean="0"/>
              <a:t>Semilingualismus</a:t>
            </a:r>
            <a:r>
              <a:rPr lang="de-DE" dirty="0" smtClean="0"/>
              <a:t>), eine sehr niedrige und bruchstückhafte Kompetenz in Erst- und Zweitsprachen, sein … Zwischen dieser unteren Schwelle und der oberen Schwelle befinden sich die so genannten (meist den Fremdsprachenerwerb in der Schule betreffenden) Standard- oder Normalfälle, in denen die Erstsprache gut entwickelt ist, die Zweitsprache weniger… Erst oberhalb der zweiten Schwelle sind die Kompetenzen in beiden Sprachen sehr gut ausgebildet und beeinflussen sich auch gegenseitig positiv (ausgeglichene oder additive Zweisprachigkeit)“ (Roche 2013, 136)</a:t>
            </a:r>
            <a:endParaRPr lang="el-GR" dirty="0"/>
          </a:p>
        </p:txBody>
      </p:sp>
    </p:spTree>
    <p:extLst>
      <p:ext uri="{BB962C8B-B14F-4D97-AF65-F5344CB8AC3E}">
        <p14:creationId xmlns:p14="http://schemas.microsoft.com/office/powerpoint/2010/main" val="3537206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45110"/>
          </a:xfrm>
        </p:spPr>
        <p:txBody>
          <a:bodyPr/>
          <a:lstStyle/>
          <a:p>
            <a:r>
              <a:rPr lang="de-DE" dirty="0" smtClean="0"/>
              <a:t>Die Interdependenzhypothese</a:t>
            </a:r>
            <a:endParaRPr lang="el-GR" dirty="0"/>
          </a:p>
        </p:txBody>
      </p:sp>
      <p:sp>
        <p:nvSpPr>
          <p:cNvPr id="3" name="Θέση περιεχομένου 2"/>
          <p:cNvSpPr>
            <a:spLocks noGrp="1"/>
          </p:cNvSpPr>
          <p:nvPr>
            <p:ph idx="1"/>
          </p:nvPr>
        </p:nvSpPr>
        <p:spPr>
          <a:xfrm>
            <a:off x="838200" y="1519518"/>
            <a:ext cx="10515600" cy="4657445"/>
          </a:xfrm>
        </p:spPr>
        <p:txBody>
          <a:bodyPr/>
          <a:lstStyle/>
          <a:p>
            <a:pPr algn="just"/>
            <a:r>
              <a:rPr lang="de-DE" dirty="0" smtClean="0"/>
              <a:t>Interdependenzhypothese: „</a:t>
            </a:r>
            <a:r>
              <a:rPr lang="de-DE" dirty="0"/>
              <a:t>Beim Erreichen einer hohen Kompetenz in der zweiten Sprache (obere Schwelle) ergeben sich positive Effekte, die sich nicht nur auf die beteiligten Sprachen auswirken, sondern die übertragbar auf andere kognitive Leistungen sind, zum Beispiel auf künstlerische, aber auch mathematische Fertigkeiten“ (Roche 2013: 123). </a:t>
            </a:r>
          </a:p>
          <a:p>
            <a:endParaRPr lang="de-DE" dirty="0"/>
          </a:p>
          <a:p>
            <a:pPr algn="just"/>
            <a:r>
              <a:rPr lang="de-DE" dirty="0"/>
              <a:t>Das Erreichen eines hohen Niveaus in der Zweitsprache wirkt positiv auf andere kognitive Bereiche des menschlichen Lebens aus, so dass eine hohe Leistung auch in diesen Bereichen erzielt werden kann. </a:t>
            </a:r>
            <a:endParaRPr lang="el-GR" dirty="0"/>
          </a:p>
          <a:p>
            <a:endParaRPr lang="de-DE" dirty="0" smtClean="0"/>
          </a:p>
          <a:p>
            <a:endParaRPr lang="de-DE" dirty="0" smtClean="0"/>
          </a:p>
        </p:txBody>
      </p:sp>
    </p:spTree>
    <p:extLst>
      <p:ext uri="{BB962C8B-B14F-4D97-AF65-F5344CB8AC3E}">
        <p14:creationId xmlns:p14="http://schemas.microsoft.com/office/powerpoint/2010/main" val="3187011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03410" y="310280"/>
            <a:ext cx="10964332" cy="5604932"/>
          </a:xfrm>
        </p:spPr>
      </p:pic>
      <p:sp>
        <p:nvSpPr>
          <p:cNvPr id="9" name="Θέση υποσέλιδου 3"/>
          <p:cNvSpPr>
            <a:spLocks noGrp="1"/>
          </p:cNvSpPr>
          <p:nvPr>
            <p:ph type="ftr" sz="quarter" idx="11"/>
          </p:nvPr>
        </p:nvSpPr>
        <p:spPr>
          <a:xfrm>
            <a:off x="7669305" y="5915212"/>
            <a:ext cx="4114800" cy="365125"/>
          </a:xfrm>
        </p:spPr>
        <p:txBody>
          <a:bodyPr/>
          <a:lstStyle/>
          <a:p>
            <a:r>
              <a:rPr lang="de-DE" sz="1800" dirty="0" smtClean="0">
                <a:solidFill>
                  <a:schemeClr val="tx1"/>
                </a:solidFill>
              </a:rPr>
              <a:t>          ( Roche 2013, 136)</a:t>
            </a:r>
            <a:endParaRPr lang="el-GR" sz="1800" dirty="0">
              <a:solidFill>
                <a:schemeClr val="tx1"/>
              </a:solidFill>
            </a:endParaRPr>
          </a:p>
        </p:txBody>
      </p:sp>
    </p:spTree>
    <p:extLst>
      <p:ext uri="{BB962C8B-B14F-4D97-AF65-F5344CB8AC3E}">
        <p14:creationId xmlns:p14="http://schemas.microsoft.com/office/powerpoint/2010/main" val="2723501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2800" dirty="0" smtClean="0"/>
              <a:t>Fragen zu der </a:t>
            </a:r>
            <a:r>
              <a:rPr lang="en-US" sz="2800" dirty="0" err="1" smtClean="0"/>
              <a:t>Pidginisierungshypothese</a:t>
            </a:r>
            <a:r>
              <a:rPr lang="en-US" sz="2800" dirty="0" smtClean="0"/>
              <a:t>, der </a:t>
            </a:r>
            <a:r>
              <a:rPr lang="en-US" sz="2800" dirty="0" err="1"/>
              <a:t>Akkulturationshypothese</a:t>
            </a:r>
            <a:r>
              <a:rPr lang="en-US" sz="2800" dirty="0"/>
              <a:t/>
            </a:r>
            <a:br>
              <a:rPr lang="en-US" sz="2800" dirty="0"/>
            </a:br>
            <a:r>
              <a:rPr lang="en-US" sz="2800" dirty="0" smtClean="0"/>
              <a:t>und der Erg</a:t>
            </a:r>
            <a:r>
              <a:rPr lang="de-DE" sz="2800" dirty="0" err="1"/>
              <a:t>änzungstheorie</a:t>
            </a:r>
            <a:endParaRPr lang="el-GR" sz="2800" dirty="0"/>
          </a:p>
        </p:txBody>
      </p:sp>
      <p:sp>
        <p:nvSpPr>
          <p:cNvPr id="3" name="Θέση περιεχομένου 2"/>
          <p:cNvSpPr>
            <a:spLocks noGrp="1"/>
          </p:cNvSpPr>
          <p:nvPr>
            <p:ph idx="1"/>
          </p:nvPr>
        </p:nvSpPr>
        <p:spPr>
          <a:xfrm>
            <a:off x="945776" y="2084294"/>
            <a:ext cx="10515600" cy="3729598"/>
          </a:xfrm>
        </p:spPr>
        <p:txBody>
          <a:bodyPr>
            <a:normAutofit fontScale="70000" lnSpcReduction="20000"/>
          </a:bodyPr>
          <a:lstStyle/>
          <a:p>
            <a:r>
              <a:rPr lang="de-DE" dirty="0" smtClean="0"/>
              <a:t>Wovon geht die </a:t>
            </a:r>
            <a:r>
              <a:rPr lang="de-DE" dirty="0" err="1" smtClean="0"/>
              <a:t>Pidginisierungshypothese</a:t>
            </a:r>
            <a:r>
              <a:rPr lang="de-DE" dirty="0" smtClean="0"/>
              <a:t> aus?</a:t>
            </a:r>
          </a:p>
          <a:p>
            <a:r>
              <a:rPr lang="de-DE" dirty="0" smtClean="0"/>
              <a:t>Wie lassen sich </a:t>
            </a:r>
            <a:r>
              <a:rPr lang="de-DE" dirty="0" err="1" smtClean="0"/>
              <a:t>Pidgins</a:t>
            </a:r>
            <a:r>
              <a:rPr lang="de-DE" dirty="0" smtClean="0"/>
              <a:t> kennzeichnen?</a:t>
            </a:r>
          </a:p>
          <a:p>
            <a:r>
              <a:rPr lang="de-DE" dirty="0" smtClean="0"/>
              <a:t>Aus welchem Grund kommt es der </a:t>
            </a:r>
            <a:r>
              <a:rPr lang="de-DE" dirty="0" err="1" smtClean="0"/>
              <a:t>Pidginisierungshypothese</a:t>
            </a:r>
            <a:r>
              <a:rPr lang="de-DE" dirty="0" smtClean="0"/>
              <a:t> zufolge vor, dass der </a:t>
            </a:r>
            <a:r>
              <a:rPr lang="de-DE" dirty="0"/>
              <a:t>Prozess der Weiterentwicklung der </a:t>
            </a:r>
            <a:r>
              <a:rPr lang="de-DE" dirty="0" err="1"/>
              <a:t>Lernersprache</a:t>
            </a:r>
            <a:r>
              <a:rPr lang="de-DE" dirty="0"/>
              <a:t> nicht </a:t>
            </a:r>
            <a:r>
              <a:rPr lang="de-DE" dirty="0" smtClean="0"/>
              <a:t>stattfindet?</a:t>
            </a:r>
          </a:p>
          <a:p>
            <a:r>
              <a:rPr lang="de-DE" dirty="0" smtClean="0"/>
              <a:t>Wie wird der </a:t>
            </a:r>
            <a:r>
              <a:rPr lang="de-DE" dirty="0"/>
              <a:t>Spracherwerbs </a:t>
            </a:r>
            <a:r>
              <a:rPr lang="de-DE" dirty="0" smtClean="0"/>
              <a:t>nach der Akkulturationshypothese beschrieben?</a:t>
            </a:r>
          </a:p>
          <a:p>
            <a:r>
              <a:rPr lang="de-DE" dirty="0" smtClean="0"/>
              <a:t>Welche Hypothese ist der Ausgangspunkt der Akkulturationshypothese?</a:t>
            </a:r>
          </a:p>
          <a:p>
            <a:r>
              <a:rPr lang="de-DE" dirty="0" smtClean="0"/>
              <a:t>Welche Faktoren umfasst die soziale und die psychologische Distanz?</a:t>
            </a:r>
          </a:p>
          <a:p>
            <a:r>
              <a:rPr lang="de-DE" dirty="0" smtClean="0"/>
              <a:t>Wovon geht die Ergänzungstheorie aus?</a:t>
            </a:r>
            <a:r>
              <a:rPr lang="de-DE" dirty="0"/>
              <a:t> </a:t>
            </a:r>
            <a:endParaRPr lang="de-DE" dirty="0" smtClean="0"/>
          </a:p>
          <a:p>
            <a:r>
              <a:rPr lang="de-DE" dirty="0" smtClean="0"/>
              <a:t>Welches ist nach der Ergänzungstheorie das Ergebnis, wenn sich die </a:t>
            </a:r>
            <a:r>
              <a:rPr lang="de-DE" dirty="0"/>
              <a:t>psycholinguistischen Mechanismen </a:t>
            </a:r>
            <a:r>
              <a:rPr lang="de-DE" dirty="0" smtClean="0"/>
              <a:t>ergänzen?</a:t>
            </a:r>
          </a:p>
          <a:p>
            <a:r>
              <a:rPr lang="de-DE" dirty="0" smtClean="0"/>
              <a:t>Welche sind die Gründe, wenn es Unterschiede im </a:t>
            </a:r>
            <a:r>
              <a:rPr lang="de-DE" dirty="0"/>
              <a:t>Erwerbsprozess zwischen verschiedenen </a:t>
            </a:r>
            <a:r>
              <a:rPr lang="de-DE" dirty="0" smtClean="0"/>
              <a:t>Lernern</a:t>
            </a:r>
            <a:r>
              <a:rPr lang="de-DE" dirty="0"/>
              <a:t> </a:t>
            </a:r>
            <a:r>
              <a:rPr lang="de-DE" dirty="0" smtClean="0"/>
              <a:t>festgestellt werden?</a:t>
            </a:r>
          </a:p>
          <a:p>
            <a:endParaRPr lang="de-DE" dirty="0" smtClean="0"/>
          </a:p>
          <a:p>
            <a:endParaRPr lang="de-DE" dirty="0"/>
          </a:p>
          <a:p>
            <a:endParaRPr lang="de-DE" dirty="0" smtClean="0"/>
          </a:p>
        </p:txBody>
      </p:sp>
    </p:spTree>
    <p:extLst>
      <p:ext uri="{BB962C8B-B14F-4D97-AF65-F5344CB8AC3E}">
        <p14:creationId xmlns:p14="http://schemas.microsoft.com/office/powerpoint/2010/main" val="1560139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a:bodyPr>
          <a:lstStyle/>
          <a:p>
            <a:r>
              <a:rPr lang="de-DE" sz="2800" dirty="0" smtClean="0"/>
              <a:t>Fragen zu der Interaktionshypothese und zu der Output-Hypothese</a:t>
            </a:r>
            <a:endParaRPr lang="el-GR" sz="2800" dirty="0"/>
          </a:p>
        </p:txBody>
      </p:sp>
      <p:sp>
        <p:nvSpPr>
          <p:cNvPr id="3" name="Θέση περιεχομένου 2"/>
          <p:cNvSpPr>
            <a:spLocks noGrp="1"/>
          </p:cNvSpPr>
          <p:nvPr>
            <p:ph idx="1"/>
          </p:nvPr>
        </p:nvSpPr>
        <p:spPr>
          <a:xfrm>
            <a:off x="838200" y="1250576"/>
            <a:ext cx="10515600" cy="4926387"/>
          </a:xfrm>
        </p:spPr>
        <p:txBody>
          <a:bodyPr/>
          <a:lstStyle/>
          <a:p>
            <a:r>
              <a:rPr lang="de-DE" dirty="0" smtClean="0"/>
              <a:t>Von welcher Annahme geht die Interaktionshypothese aus?</a:t>
            </a:r>
          </a:p>
          <a:p>
            <a:r>
              <a:rPr lang="de-DE" dirty="0" smtClean="0"/>
              <a:t>Inwiefern ist die Interaktionshypothese eine Weiterentwicklung der Input-Hypothese?</a:t>
            </a:r>
          </a:p>
          <a:p>
            <a:r>
              <a:rPr lang="de-DE" dirty="0" smtClean="0"/>
              <a:t>Welche Hypothesen zum Zweitspracherwerb ergänzt die Output-Hypothese? Von welcher Annahme geht sie aus?</a:t>
            </a:r>
          </a:p>
          <a:p>
            <a:r>
              <a:rPr lang="de-DE" dirty="0" smtClean="0"/>
              <a:t>Welche sind die Funktionen des „Outputs“?</a:t>
            </a:r>
          </a:p>
          <a:p>
            <a:r>
              <a:rPr lang="de-DE" dirty="0" smtClean="0"/>
              <a:t>Wann kann Spracherwerb der Output-Hypothese zufolge gelingen?</a:t>
            </a:r>
            <a:endParaRPr lang="el-GR" dirty="0"/>
          </a:p>
        </p:txBody>
      </p:sp>
    </p:spTree>
    <p:extLst>
      <p:ext uri="{BB962C8B-B14F-4D97-AF65-F5344CB8AC3E}">
        <p14:creationId xmlns:p14="http://schemas.microsoft.com/office/powerpoint/2010/main" val="3312386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79581"/>
          </a:xfrm>
        </p:spPr>
        <p:txBody>
          <a:bodyPr>
            <a:normAutofit/>
          </a:bodyPr>
          <a:lstStyle/>
          <a:p>
            <a:r>
              <a:rPr lang="en-US" sz="2400" dirty="0" err="1" smtClean="0"/>
              <a:t>Fragen</a:t>
            </a:r>
            <a:r>
              <a:rPr lang="en-US" sz="2400" dirty="0" smtClean="0"/>
              <a:t> </a:t>
            </a:r>
            <a:r>
              <a:rPr lang="en-US" sz="2400" dirty="0" err="1" smtClean="0"/>
              <a:t>zu</a:t>
            </a:r>
            <a:r>
              <a:rPr lang="en-US" sz="2400" dirty="0" smtClean="0"/>
              <a:t> der </a:t>
            </a:r>
            <a:r>
              <a:rPr lang="en-US" sz="2400" dirty="0" err="1"/>
              <a:t>Lernbarkeits</a:t>
            </a:r>
            <a:r>
              <a:rPr lang="en-US" sz="2400" dirty="0"/>
              <a:t>-/</a:t>
            </a:r>
            <a:r>
              <a:rPr lang="en-US" sz="2400" dirty="0" err="1" smtClean="0"/>
              <a:t>Lehrbarkeitshypothese</a:t>
            </a:r>
            <a:r>
              <a:rPr lang="en-US" sz="2400" dirty="0" smtClean="0"/>
              <a:t>, der </a:t>
            </a:r>
            <a:r>
              <a:rPr lang="en-US" sz="2400" dirty="0" err="1" smtClean="0"/>
              <a:t>Schwellenhypothese</a:t>
            </a:r>
            <a:r>
              <a:rPr lang="en-US" sz="2400" dirty="0" smtClean="0"/>
              <a:t> </a:t>
            </a:r>
            <a:r>
              <a:rPr lang="en-US" sz="2400" dirty="0"/>
              <a:t>und </a:t>
            </a:r>
            <a:r>
              <a:rPr lang="en-US" sz="2400" dirty="0" smtClean="0"/>
              <a:t>der </a:t>
            </a:r>
            <a:r>
              <a:rPr lang="en-US" sz="2400" dirty="0" err="1" smtClean="0"/>
              <a:t>Interdependenzhypothese</a:t>
            </a:r>
            <a:endParaRPr lang="el-GR" sz="2400" dirty="0"/>
          </a:p>
        </p:txBody>
      </p:sp>
      <p:sp>
        <p:nvSpPr>
          <p:cNvPr id="3" name="Θέση περιεχομένου 2"/>
          <p:cNvSpPr>
            <a:spLocks noGrp="1"/>
          </p:cNvSpPr>
          <p:nvPr>
            <p:ph idx="1"/>
          </p:nvPr>
        </p:nvSpPr>
        <p:spPr>
          <a:xfrm>
            <a:off x="838200" y="1573306"/>
            <a:ext cx="10515600" cy="4603657"/>
          </a:xfrm>
        </p:spPr>
        <p:txBody>
          <a:bodyPr/>
          <a:lstStyle/>
          <a:p>
            <a:r>
              <a:rPr lang="de-DE" dirty="0" smtClean="0"/>
              <a:t>Von welcher Annahme geht die Lernbarkeits-/Lehrbarkeitshypothese aus?</a:t>
            </a:r>
          </a:p>
          <a:p>
            <a:endParaRPr lang="de-DE" dirty="0" smtClean="0"/>
          </a:p>
          <a:p>
            <a:r>
              <a:rPr lang="de-DE" dirty="0"/>
              <a:t>Von welcher Annahme geht die </a:t>
            </a:r>
            <a:r>
              <a:rPr lang="de-DE" dirty="0" smtClean="0"/>
              <a:t>Schwellenhypothese aus?</a:t>
            </a:r>
          </a:p>
          <a:p>
            <a:endParaRPr lang="de-DE" dirty="0" smtClean="0"/>
          </a:p>
          <a:p>
            <a:r>
              <a:rPr lang="de-DE" dirty="0" smtClean="0"/>
              <a:t>Von </a:t>
            </a:r>
            <a:r>
              <a:rPr lang="de-DE" dirty="0"/>
              <a:t>welcher Annahme geht die </a:t>
            </a:r>
            <a:r>
              <a:rPr lang="de-DE" dirty="0" smtClean="0"/>
              <a:t>Interdependenzhypothese aus</a:t>
            </a:r>
            <a:r>
              <a:rPr lang="de-DE" dirty="0"/>
              <a:t>?</a:t>
            </a:r>
            <a:endParaRPr lang="el-GR" dirty="0"/>
          </a:p>
          <a:p>
            <a:endParaRPr lang="el-GR" dirty="0"/>
          </a:p>
          <a:p>
            <a:endParaRPr lang="el-GR" dirty="0"/>
          </a:p>
        </p:txBody>
      </p:sp>
    </p:spTree>
    <p:extLst>
      <p:ext uri="{BB962C8B-B14F-4D97-AF65-F5344CB8AC3E}">
        <p14:creationId xmlns:p14="http://schemas.microsoft.com/office/powerpoint/2010/main" val="2360462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9941" y="149973"/>
            <a:ext cx="10515600" cy="414803"/>
          </a:xfrm>
        </p:spPr>
        <p:txBody>
          <a:bodyPr>
            <a:noAutofit/>
          </a:bodyPr>
          <a:lstStyle/>
          <a:p>
            <a:r>
              <a:rPr lang="de-DE" sz="2000" dirty="0" err="1" smtClean="0"/>
              <a:t>Literautur</a:t>
            </a:r>
            <a:endParaRPr lang="el-GR" sz="2000" dirty="0"/>
          </a:p>
        </p:txBody>
      </p:sp>
      <p:sp>
        <p:nvSpPr>
          <p:cNvPr id="3" name="Θέση περιεχομένου 2"/>
          <p:cNvSpPr>
            <a:spLocks noGrp="1"/>
          </p:cNvSpPr>
          <p:nvPr>
            <p:ph idx="1"/>
          </p:nvPr>
        </p:nvSpPr>
        <p:spPr>
          <a:xfrm>
            <a:off x="649941" y="564776"/>
            <a:ext cx="10515600" cy="6051177"/>
          </a:xfrm>
        </p:spPr>
        <p:txBody>
          <a:bodyPr>
            <a:noAutofit/>
          </a:bodyPr>
          <a:lstStyle/>
          <a:p>
            <a:pPr algn="just">
              <a:lnSpc>
                <a:spcPct val="100000"/>
              </a:lnSpc>
              <a:spcBef>
                <a:spcPts val="0"/>
              </a:spcBef>
            </a:pPr>
            <a:r>
              <a:rPr lang="de-DE" sz="1600" b="1" dirty="0"/>
              <a:t>Brunner</a:t>
            </a:r>
            <a:r>
              <a:rPr lang="de-DE" sz="1600" dirty="0"/>
              <a:t>, Martina Elisabeth (2012): Untersuchungen linguistischer Spezifika beim Französischerwerb italienischer Muttersprachler. Diplomarbeit. Universität Wien. </a:t>
            </a:r>
          </a:p>
          <a:p>
            <a:pPr marL="268288" indent="0">
              <a:lnSpc>
                <a:spcPct val="100000"/>
              </a:lnSpc>
              <a:spcBef>
                <a:spcPts val="0"/>
              </a:spcBef>
              <a:buNone/>
            </a:pPr>
            <a:r>
              <a:rPr lang="de-DE" sz="1600" dirty="0"/>
              <a:t>In: http://othes.univie.ac.at/19281/1/2012-03-20_0405318.pdf </a:t>
            </a:r>
            <a:endParaRPr lang="de-DE" sz="1600" b="1" dirty="0" smtClean="0"/>
          </a:p>
          <a:p>
            <a:pPr algn="just">
              <a:lnSpc>
                <a:spcPct val="100000"/>
              </a:lnSpc>
              <a:spcBef>
                <a:spcPts val="0"/>
              </a:spcBef>
            </a:pPr>
            <a:r>
              <a:rPr lang="de-DE" sz="1600" b="1" dirty="0" smtClean="0"/>
              <a:t>Gass</a:t>
            </a:r>
            <a:r>
              <a:rPr lang="de-DE" sz="1600" dirty="0"/>
              <a:t>,</a:t>
            </a:r>
            <a:r>
              <a:rPr lang="de-DE" sz="1600" dirty="0" smtClean="0"/>
              <a:t> Susan </a:t>
            </a:r>
            <a:r>
              <a:rPr lang="de-DE" sz="1600" b="1" dirty="0" smtClean="0"/>
              <a:t>/ </a:t>
            </a:r>
            <a:r>
              <a:rPr lang="de-DE" sz="1600" b="1" dirty="0" err="1" smtClean="0"/>
              <a:t>Selinker</a:t>
            </a:r>
            <a:r>
              <a:rPr lang="de-DE" sz="1600" dirty="0" smtClean="0"/>
              <a:t>, Larry (2008): </a:t>
            </a:r>
            <a:r>
              <a:rPr lang="en-US" sz="1600" dirty="0"/>
              <a:t> </a:t>
            </a:r>
            <a:r>
              <a:rPr lang="en-US" sz="1600" i="1" dirty="0"/>
              <a:t>Second Language Acquisition: An Introductory Course</a:t>
            </a:r>
            <a:r>
              <a:rPr lang="en-US" sz="1600" dirty="0"/>
              <a:t>. </a:t>
            </a:r>
            <a:r>
              <a:rPr lang="en-US" sz="1600" dirty="0" smtClean="0"/>
              <a:t>2</a:t>
            </a:r>
            <a:r>
              <a:rPr lang="en-US" sz="1600" baseline="30000" dirty="0" smtClean="0"/>
              <a:t>nd</a:t>
            </a:r>
            <a:r>
              <a:rPr lang="en-US" sz="1600" dirty="0" smtClean="0"/>
              <a:t> Edition. New </a:t>
            </a:r>
            <a:r>
              <a:rPr lang="en-US" sz="1600" dirty="0"/>
              <a:t>York, NY: </a:t>
            </a:r>
            <a:r>
              <a:rPr lang="en-US" sz="1600" dirty="0" smtClean="0"/>
              <a:t>Routledge</a:t>
            </a:r>
          </a:p>
          <a:p>
            <a:pPr>
              <a:lnSpc>
                <a:spcPct val="100000"/>
              </a:lnSpc>
              <a:spcBef>
                <a:spcPts val="0"/>
              </a:spcBef>
            </a:pPr>
            <a:r>
              <a:rPr lang="en-US" sz="1600" b="1" dirty="0" err="1" smtClean="0"/>
              <a:t>Henrici</a:t>
            </a:r>
            <a:r>
              <a:rPr lang="en-US" sz="1600" dirty="0" smtClean="0"/>
              <a:t>, </a:t>
            </a:r>
            <a:r>
              <a:rPr lang="en-US" sz="1600" dirty="0" err="1" smtClean="0"/>
              <a:t>Gert</a:t>
            </a:r>
            <a:r>
              <a:rPr lang="en-US" sz="1600" dirty="0" smtClean="0"/>
              <a:t> (2001): </a:t>
            </a:r>
            <a:r>
              <a:rPr lang="en-US" sz="1600" dirty="0" err="1" smtClean="0"/>
              <a:t>Zweitspracherwerb</a:t>
            </a:r>
            <a:r>
              <a:rPr lang="en-US" sz="1600" dirty="0" smtClean="0"/>
              <a:t> </a:t>
            </a:r>
            <a:r>
              <a:rPr lang="en-US" sz="1600" dirty="0" err="1" smtClean="0"/>
              <a:t>als</a:t>
            </a:r>
            <a:r>
              <a:rPr lang="en-US" sz="1600" dirty="0" smtClean="0"/>
              <a:t> </a:t>
            </a:r>
            <a:r>
              <a:rPr lang="en-US" sz="1600" dirty="0" err="1" smtClean="0"/>
              <a:t>Interaktion</a:t>
            </a:r>
            <a:r>
              <a:rPr lang="en-US" sz="1600" dirty="0" smtClean="0"/>
              <a:t> I: </a:t>
            </a:r>
            <a:r>
              <a:rPr lang="en-US" sz="1600" dirty="0" err="1" smtClean="0"/>
              <a:t>Interaktiv-kommunikative</a:t>
            </a:r>
            <a:r>
              <a:rPr lang="en-US" sz="1600" dirty="0" smtClean="0"/>
              <a:t> </a:t>
            </a:r>
            <a:r>
              <a:rPr lang="en-US" sz="1600" dirty="0" err="1" smtClean="0"/>
              <a:t>Variablen</a:t>
            </a:r>
            <a:r>
              <a:rPr lang="en-US" sz="1600" dirty="0" smtClean="0"/>
              <a:t>. In: </a:t>
            </a:r>
            <a:r>
              <a:rPr lang="en-US" sz="1600" dirty="0" err="1" smtClean="0"/>
              <a:t>Helbig</a:t>
            </a:r>
            <a:r>
              <a:rPr lang="en-US" sz="1600" dirty="0" smtClean="0"/>
              <a:t>, Gerhard / Götze, Lutz /  </a:t>
            </a:r>
            <a:r>
              <a:rPr lang="en-US" sz="1600" dirty="0" err="1" smtClean="0"/>
              <a:t>Henrici</a:t>
            </a:r>
            <a:r>
              <a:rPr lang="en-US" sz="1600" dirty="0" smtClean="0"/>
              <a:t>, </a:t>
            </a:r>
            <a:r>
              <a:rPr lang="en-US" sz="1600" dirty="0" err="1" smtClean="0"/>
              <a:t>Gert</a:t>
            </a:r>
            <a:r>
              <a:rPr lang="en-US" sz="1600" dirty="0" smtClean="0"/>
              <a:t> / </a:t>
            </a:r>
            <a:r>
              <a:rPr lang="en-US" sz="1600" dirty="0" err="1" smtClean="0"/>
              <a:t>Krumm</a:t>
            </a:r>
            <a:r>
              <a:rPr lang="en-US" sz="1600" dirty="0" smtClean="0"/>
              <a:t>, Hans-Jürgen (Hg.): Deutsch </a:t>
            </a:r>
            <a:r>
              <a:rPr lang="en-US" sz="1600" dirty="0" err="1" smtClean="0"/>
              <a:t>als</a:t>
            </a:r>
            <a:r>
              <a:rPr lang="en-US" sz="1600" dirty="0" smtClean="0"/>
              <a:t> </a:t>
            </a:r>
            <a:r>
              <a:rPr lang="en-US" sz="1600" dirty="0" err="1" smtClean="0"/>
              <a:t>Fremdsprache</a:t>
            </a:r>
            <a:r>
              <a:rPr lang="en-US" sz="1600" dirty="0" smtClean="0"/>
              <a:t>. </a:t>
            </a:r>
            <a:r>
              <a:rPr lang="en-US" sz="1600" dirty="0" err="1" smtClean="0"/>
              <a:t>Ein</a:t>
            </a:r>
            <a:r>
              <a:rPr lang="en-US" sz="1600" dirty="0" smtClean="0"/>
              <a:t> internationals </a:t>
            </a:r>
            <a:r>
              <a:rPr lang="en-US" sz="1600" dirty="0" err="1" smtClean="0"/>
              <a:t>Handbuch</a:t>
            </a:r>
            <a:r>
              <a:rPr lang="en-US" sz="1600" dirty="0" smtClean="0"/>
              <a:t>. 1. </a:t>
            </a:r>
            <a:r>
              <a:rPr lang="en-US" sz="1600" dirty="0" err="1" smtClean="0"/>
              <a:t>Halbband</a:t>
            </a:r>
            <a:r>
              <a:rPr lang="en-US" sz="1600" dirty="0" smtClean="0"/>
              <a:t>. Berlin: Walter de </a:t>
            </a:r>
            <a:r>
              <a:rPr lang="en-US" sz="1600" dirty="0" err="1" smtClean="0"/>
              <a:t>Gruyter</a:t>
            </a:r>
            <a:r>
              <a:rPr lang="en-US" sz="1600" dirty="0" smtClean="0"/>
              <a:t>, 732-742</a:t>
            </a:r>
          </a:p>
          <a:p>
            <a:pPr algn="just">
              <a:lnSpc>
                <a:spcPct val="100000"/>
              </a:lnSpc>
              <a:spcBef>
                <a:spcPts val="0"/>
              </a:spcBef>
            </a:pPr>
            <a:r>
              <a:rPr lang="de-DE" sz="1600" b="1" dirty="0" err="1"/>
              <a:t>Heyd</a:t>
            </a:r>
            <a:r>
              <a:rPr lang="de-DE" sz="1600" dirty="0"/>
              <a:t>, Gertraude (1990): Deutsch lehren. Grundwissen für den Unterricht in Deutsch als Fremdsprache. Frankfurt am Main: </a:t>
            </a:r>
            <a:r>
              <a:rPr lang="de-DE" sz="1600" dirty="0" err="1" smtClean="0"/>
              <a:t>Diesterweg</a:t>
            </a:r>
            <a:endParaRPr lang="de-DE" sz="1600" dirty="0" smtClean="0"/>
          </a:p>
          <a:p>
            <a:pPr algn="just">
              <a:lnSpc>
                <a:spcPct val="100000"/>
              </a:lnSpc>
              <a:spcBef>
                <a:spcPts val="0"/>
              </a:spcBef>
            </a:pPr>
            <a:r>
              <a:rPr lang="de-DE" sz="1600" b="1" dirty="0" smtClean="0"/>
              <a:t>Huneke</a:t>
            </a:r>
            <a:r>
              <a:rPr lang="de-DE" sz="1600" dirty="0"/>
              <a:t>, Hans-Werner / </a:t>
            </a:r>
            <a:r>
              <a:rPr lang="de-DE" sz="1600" b="1" dirty="0"/>
              <a:t>Steinig</a:t>
            </a:r>
            <a:r>
              <a:rPr lang="de-DE" sz="1600" dirty="0"/>
              <a:t>, Wolfgang (2005): Deutsch als Fremdsprache. Eine Einführung. 4., </a:t>
            </a:r>
            <a:r>
              <a:rPr lang="de-DE" sz="1600" dirty="0" smtClean="0"/>
              <a:t>aktualisierte </a:t>
            </a:r>
            <a:r>
              <a:rPr lang="de-DE" sz="1600" dirty="0"/>
              <a:t>und ergänzte Auflage. Berlin: Erich Schmidt Verlag </a:t>
            </a:r>
            <a:endParaRPr lang="de-DE" sz="1600" dirty="0" smtClean="0"/>
          </a:p>
          <a:p>
            <a:pPr algn="just">
              <a:lnSpc>
                <a:spcPct val="100000"/>
              </a:lnSpc>
              <a:spcBef>
                <a:spcPts val="0"/>
              </a:spcBef>
            </a:pPr>
            <a:r>
              <a:rPr lang="de-DE" sz="1600" b="1" dirty="0"/>
              <a:t>Klein</a:t>
            </a:r>
            <a:r>
              <a:rPr lang="de-DE" sz="1600" dirty="0"/>
              <a:t>, Wolfgang (1992): Zweitspracherwerb. 3. Auflage. Studienbuch Linguistik. Frankfurt am Main: Anton Hain</a:t>
            </a:r>
          </a:p>
          <a:p>
            <a:pPr algn="just">
              <a:lnSpc>
                <a:spcPct val="100000"/>
              </a:lnSpc>
              <a:spcBef>
                <a:spcPts val="0"/>
              </a:spcBef>
            </a:pPr>
            <a:r>
              <a:rPr lang="de-DE" sz="1600" b="1" dirty="0"/>
              <a:t>Nold</a:t>
            </a:r>
            <a:r>
              <a:rPr lang="de-DE" sz="1600" dirty="0"/>
              <a:t>, G. / </a:t>
            </a:r>
            <a:r>
              <a:rPr lang="de-DE" sz="1600" b="1" dirty="0"/>
              <a:t>Dines</a:t>
            </a:r>
            <a:r>
              <a:rPr lang="de-DE" sz="1600" dirty="0"/>
              <a:t>, P. (1985): Lernerfolg im Fremdsprachenunterricht. Spracherwerbsforschung zwischen Empirie und theoretischer Modellbildung. Donnerstag, J./Knapp-Potthoff, A. (</a:t>
            </a:r>
            <a:r>
              <a:rPr lang="de-DE" sz="1600" dirty="0" err="1"/>
              <a:t>eds</a:t>
            </a:r>
            <a:r>
              <a:rPr lang="de-DE" sz="1600" dirty="0"/>
              <a:t>.), S. 259-269</a:t>
            </a:r>
          </a:p>
          <a:p>
            <a:pPr algn="just">
              <a:lnSpc>
                <a:spcPct val="100000"/>
              </a:lnSpc>
              <a:spcBef>
                <a:spcPts val="0"/>
              </a:spcBef>
            </a:pPr>
            <a:r>
              <a:rPr lang="de-DE" sz="1600" b="1" dirty="0" err="1"/>
              <a:t>Pienemann</a:t>
            </a:r>
            <a:r>
              <a:rPr lang="de-DE" sz="1600" dirty="0"/>
              <a:t>, Manfred (1989): </a:t>
            </a:r>
            <a:r>
              <a:rPr lang="de-DE" sz="1600" dirty="0" err="1"/>
              <a:t>Is</a:t>
            </a:r>
            <a:r>
              <a:rPr lang="de-DE" sz="1600" dirty="0"/>
              <a:t> Language </a:t>
            </a:r>
            <a:r>
              <a:rPr lang="de-DE" sz="1600" dirty="0" err="1"/>
              <a:t>Teachable</a:t>
            </a:r>
            <a:r>
              <a:rPr lang="de-DE" sz="1600" dirty="0"/>
              <a:t>? </a:t>
            </a:r>
            <a:r>
              <a:rPr lang="de-DE" sz="1600" dirty="0" err="1"/>
              <a:t>Psycholinguistic</a:t>
            </a:r>
            <a:r>
              <a:rPr lang="de-DE" sz="1600" dirty="0"/>
              <a:t> Experiments </a:t>
            </a:r>
            <a:r>
              <a:rPr lang="de-DE" sz="1600" dirty="0" err="1"/>
              <a:t>and</a:t>
            </a:r>
            <a:r>
              <a:rPr lang="de-DE" sz="1600" dirty="0"/>
              <a:t> </a:t>
            </a:r>
            <a:r>
              <a:rPr lang="de-DE" sz="1600" dirty="0" err="1"/>
              <a:t>Hypotheses</a:t>
            </a:r>
            <a:r>
              <a:rPr lang="de-DE" sz="1600" dirty="0"/>
              <a:t>.</a:t>
            </a:r>
            <a:r>
              <a:rPr lang="de-DE" sz="1600" i="1" dirty="0"/>
              <a:t> Applied </a:t>
            </a:r>
            <a:r>
              <a:rPr lang="de-DE" sz="1600" i="1" dirty="0" err="1"/>
              <a:t>Linguistics</a:t>
            </a:r>
            <a:r>
              <a:rPr lang="de-DE" sz="1600" dirty="0"/>
              <a:t>, 10, 52-79.</a:t>
            </a:r>
          </a:p>
          <a:p>
            <a:pPr marL="268288" indent="0">
              <a:lnSpc>
                <a:spcPct val="100000"/>
              </a:lnSpc>
              <a:spcBef>
                <a:spcPts val="0"/>
              </a:spcBef>
              <a:buNone/>
            </a:pPr>
            <a:r>
              <a:rPr lang="de-DE" sz="1600" dirty="0"/>
              <a:t>In: http://titan.iwu.edu/~cisabell/courses/spanish410/pienemann.pdf</a:t>
            </a:r>
          </a:p>
          <a:p>
            <a:pPr>
              <a:lnSpc>
                <a:spcPct val="100000"/>
              </a:lnSpc>
              <a:spcBef>
                <a:spcPts val="0"/>
              </a:spcBef>
            </a:pPr>
            <a:r>
              <a:rPr lang="de-DE" sz="1600" b="1" dirty="0"/>
              <a:t>Roche</a:t>
            </a:r>
            <a:r>
              <a:rPr lang="de-DE" sz="1600" dirty="0"/>
              <a:t>, Jörg (2013): Fremdsprachenerwerb. Fremdsprachendidaktik. 3. Auflage. Tübingen: Narr Fracke </a:t>
            </a:r>
            <a:r>
              <a:rPr lang="de-DE" sz="1600" dirty="0" err="1"/>
              <a:t>Attempto</a:t>
            </a:r>
            <a:r>
              <a:rPr lang="de-DE" sz="1600" dirty="0"/>
              <a:t> </a:t>
            </a:r>
          </a:p>
          <a:p>
            <a:pPr algn="just">
              <a:lnSpc>
                <a:spcPct val="100000"/>
              </a:lnSpc>
              <a:spcBef>
                <a:spcPts val="0"/>
              </a:spcBef>
            </a:pPr>
            <a:r>
              <a:rPr lang="de-DE" sz="1600" b="1" dirty="0"/>
              <a:t>Schramm</a:t>
            </a:r>
            <a:r>
              <a:rPr lang="de-DE" sz="1600" dirty="0"/>
              <a:t>, Karen (2007): Grammatikerwerb beim zweitsprachlichen Erzählen in der Grundschule. In: Köpcke, Klaus-Michael / Ziegler, Arne (</a:t>
            </a:r>
            <a:r>
              <a:rPr lang="de-DE" sz="1600" dirty="0" err="1"/>
              <a:t>Hg</a:t>
            </a:r>
            <a:r>
              <a:rPr lang="de-DE" sz="1600" dirty="0"/>
              <a:t>.): Grammatik in der Universität und für die Schule, Theorie, Empirie und Modellbildung. Tübingen: Max Niemeyer, S. 199-221</a:t>
            </a:r>
          </a:p>
          <a:p>
            <a:pPr algn="just">
              <a:lnSpc>
                <a:spcPct val="100000"/>
              </a:lnSpc>
              <a:spcBef>
                <a:spcPts val="0"/>
              </a:spcBef>
            </a:pPr>
            <a:r>
              <a:rPr lang="en-US" sz="1600" b="1" dirty="0"/>
              <a:t>Schumann</a:t>
            </a:r>
            <a:r>
              <a:rPr lang="en-US" sz="1600" dirty="0"/>
              <a:t>, J. (1975) "Affective factors and the problem of age in second language acquisition." Language Learning 25: 209-235.</a:t>
            </a:r>
            <a:endParaRPr lang="de-DE" sz="1600" dirty="0"/>
          </a:p>
          <a:p>
            <a:pPr>
              <a:lnSpc>
                <a:spcPct val="100000"/>
              </a:lnSpc>
              <a:spcBef>
                <a:spcPts val="0"/>
              </a:spcBef>
            </a:pPr>
            <a:endParaRPr lang="de-DE" sz="1600" dirty="0" smtClean="0"/>
          </a:p>
        </p:txBody>
      </p:sp>
    </p:spTree>
    <p:extLst>
      <p:ext uri="{BB962C8B-B14F-4D97-AF65-F5344CB8AC3E}">
        <p14:creationId xmlns:p14="http://schemas.microsoft.com/office/powerpoint/2010/main" val="113264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08934"/>
          </a:xfrm>
        </p:spPr>
        <p:txBody>
          <a:bodyPr>
            <a:normAutofit fontScale="90000"/>
          </a:bodyPr>
          <a:lstStyle/>
          <a:p>
            <a:r>
              <a:rPr lang="en-US" dirty="0" err="1" smtClean="0"/>
              <a:t>Wiederholung</a:t>
            </a:r>
            <a:r>
              <a:rPr lang="de-DE" dirty="0" smtClean="0"/>
              <a:t>: Die 5 Hypothesen von Krashen</a:t>
            </a:r>
            <a:endParaRPr lang="el-GR" dirty="0"/>
          </a:p>
        </p:txBody>
      </p:sp>
      <p:sp>
        <p:nvSpPr>
          <p:cNvPr id="4" name="Θέση περιεχομένου 3"/>
          <p:cNvSpPr>
            <a:spLocks noGrp="1"/>
          </p:cNvSpPr>
          <p:nvPr>
            <p:ph idx="1"/>
          </p:nvPr>
        </p:nvSpPr>
        <p:spPr>
          <a:xfrm>
            <a:off x="4940112" y="2491581"/>
            <a:ext cx="2311775" cy="1116106"/>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pPr marL="0" indent="0" algn="ctr">
              <a:buNone/>
            </a:pPr>
            <a:r>
              <a:rPr lang="de-DE" b="1" dirty="0" smtClean="0">
                <a:solidFill>
                  <a:schemeClr val="tx1"/>
                </a:solidFill>
              </a:rPr>
              <a:t>Die fünf Hypothesen von Krashen</a:t>
            </a:r>
            <a:endParaRPr lang="el-GR" b="1" dirty="0">
              <a:solidFill>
                <a:schemeClr val="tx1"/>
              </a:solidFill>
            </a:endParaRPr>
          </a:p>
        </p:txBody>
      </p:sp>
      <p:sp>
        <p:nvSpPr>
          <p:cNvPr id="22" name="Έλλειψη 21"/>
          <p:cNvSpPr/>
          <p:nvPr/>
        </p:nvSpPr>
        <p:spPr>
          <a:xfrm>
            <a:off x="3361766" y="3727614"/>
            <a:ext cx="3039034" cy="278076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ndParaRPr>
          </a:p>
          <a:p>
            <a:pPr algn="ctr"/>
            <a:r>
              <a:rPr lang="de-DE" sz="1600" b="1" dirty="0" smtClean="0">
                <a:solidFill>
                  <a:schemeClr val="tx1"/>
                </a:solidFill>
              </a:rPr>
              <a:t>Die Natural-Order Hypothese</a:t>
            </a:r>
          </a:p>
          <a:p>
            <a:pPr algn="ctr"/>
            <a:r>
              <a:rPr lang="de-DE" sz="1600" dirty="0" smtClean="0">
                <a:solidFill>
                  <a:schemeClr val="tx1"/>
                </a:solidFill>
              </a:rPr>
              <a:t>Beim </a:t>
            </a:r>
            <a:r>
              <a:rPr lang="de-DE" sz="1600" dirty="0">
                <a:solidFill>
                  <a:schemeClr val="tx1"/>
                </a:solidFill>
              </a:rPr>
              <a:t>Zweitspracherwerb werden </a:t>
            </a:r>
            <a:r>
              <a:rPr lang="de-DE" sz="1600" dirty="0" smtClean="0">
                <a:solidFill>
                  <a:schemeClr val="tx1"/>
                </a:solidFill>
              </a:rPr>
              <a:t>die </a:t>
            </a:r>
            <a:r>
              <a:rPr lang="de-DE" sz="1600" dirty="0">
                <a:solidFill>
                  <a:schemeClr val="tx1"/>
                </a:solidFill>
              </a:rPr>
              <a:t>grammatischen Strukturen in einer voraussagbaren natürlichen Reihenfolge </a:t>
            </a:r>
            <a:r>
              <a:rPr lang="de-DE" sz="1600" dirty="0" smtClean="0">
                <a:solidFill>
                  <a:schemeClr val="tx1"/>
                </a:solidFill>
              </a:rPr>
              <a:t>erworben</a:t>
            </a:r>
            <a:endParaRPr lang="de-DE" sz="1600" b="1" dirty="0">
              <a:solidFill>
                <a:schemeClr val="tx1"/>
              </a:solidFill>
            </a:endParaRPr>
          </a:p>
        </p:txBody>
      </p:sp>
      <p:sp>
        <p:nvSpPr>
          <p:cNvPr id="23" name="Έλλειψη 22"/>
          <p:cNvSpPr/>
          <p:nvPr/>
        </p:nvSpPr>
        <p:spPr>
          <a:xfrm>
            <a:off x="6510185" y="3828177"/>
            <a:ext cx="3252380" cy="295704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Die </a:t>
            </a:r>
            <a:r>
              <a:rPr lang="de-DE" sz="1600" b="1" dirty="0" err="1">
                <a:solidFill>
                  <a:schemeClr val="tx1"/>
                </a:solidFill>
              </a:rPr>
              <a:t>Acquisition</a:t>
            </a:r>
            <a:r>
              <a:rPr lang="de-DE" sz="1600" b="1" dirty="0">
                <a:solidFill>
                  <a:schemeClr val="tx1"/>
                </a:solidFill>
              </a:rPr>
              <a:t>-Learning Hypothese </a:t>
            </a:r>
            <a:endParaRPr lang="de-DE" sz="1600" b="1" dirty="0" smtClean="0">
              <a:solidFill>
                <a:schemeClr val="tx1"/>
              </a:solidFill>
            </a:endParaRPr>
          </a:p>
          <a:p>
            <a:pPr algn="ctr"/>
            <a:endParaRPr lang="de-DE" sz="1600" b="1" dirty="0" smtClean="0">
              <a:solidFill>
                <a:schemeClr val="tx1"/>
              </a:solidFill>
            </a:endParaRPr>
          </a:p>
          <a:p>
            <a:pPr algn="ctr"/>
            <a:r>
              <a:rPr lang="de-DE" sz="1600" i="1" dirty="0">
                <a:solidFill>
                  <a:schemeClr val="tx1"/>
                </a:solidFill>
              </a:rPr>
              <a:t>Language </a:t>
            </a:r>
            <a:r>
              <a:rPr lang="de-DE" sz="1600" i="1" dirty="0" err="1">
                <a:solidFill>
                  <a:schemeClr val="tx1"/>
                </a:solidFill>
              </a:rPr>
              <a:t>Acquisition</a:t>
            </a:r>
            <a:r>
              <a:rPr lang="de-DE" sz="1600" dirty="0">
                <a:solidFill>
                  <a:schemeClr val="tx1"/>
                </a:solidFill>
              </a:rPr>
              <a:t>: Der Spracherwerb geschieht  </a:t>
            </a:r>
            <a:r>
              <a:rPr lang="de-DE" sz="1600" dirty="0" smtClean="0">
                <a:solidFill>
                  <a:schemeClr val="tx1"/>
                </a:solidFill>
              </a:rPr>
              <a:t>unbewusst</a:t>
            </a:r>
          </a:p>
          <a:p>
            <a:pPr algn="ctr"/>
            <a:endParaRPr lang="de-DE" sz="1600" dirty="0" smtClean="0">
              <a:solidFill>
                <a:schemeClr val="tx1"/>
              </a:solidFill>
            </a:endParaRPr>
          </a:p>
          <a:p>
            <a:pPr algn="ctr"/>
            <a:r>
              <a:rPr lang="de-DE" sz="1600" i="1" dirty="0">
                <a:solidFill>
                  <a:schemeClr val="tx1"/>
                </a:solidFill>
              </a:rPr>
              <a:t>Language Learning</a:t>
            </a:r>
            <a:r>
              <a:rPr lang="de-DE" sz="1600" dirty="0">
                <a:solidFill>
                  <a:schemeClr val="tx1"/>
                </a:solidFill>
              </a:rPr>
              <a:t>: bewusstes Sprachenlernen.</a:t>
            </a:r>
          </a:p>
        </p:txBody>
      </p:sp>
      <p:sp>
        <p:nvSpPr>
          <p:cNvPr id="28" name="Έλλειψη 27"/>
          <p:cNvSpPr/>
          <p:nvPr/>
        </p:nvSpPr>
        <p:spPr>
          <a:xfrm>
            <a:off x="8729231" y="1181442"/>
            <a:ext cx="3345109" cy="3124756"/>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ndParaRPr>
          </a:p>
          <a:p>
            <a:pPr algn="ctr"/>
            <a:endParaRPr lang="de-DE" b="1" dirty="0" smtClean="0">
              <a:solidFill>
                <a:schemeClr val="tx1"/>
              </a:solidFill>
            </a:endParaRPr>
          </a:p>
          <a:p>
            <a:pPr algn="ctr"/>
            <a:endParaRPr lang="de-DE" b="1" dirty="0" smtClean="0">
              <a:solidFill>
                <a:schemeClr val="tx1"/>
              </a:solidFill>
            </a:endParaRPr>
          </a:p>
          <a:p>
            <a:pPr algn="ctr"/>
            <a:r>
              <a:rPr lang="de-DE" sz="1600" b="1" dirty="0" smtClean="0">
                <a:solidFill>
                  <a:schemeClr val="tx1"/>
                </a:solidFill>
              </a:rPr>
              <a:t>Die Monitor-Hypothese</a:t>
            </a:r>
          </a:p>
          <a:p>
            <a:pPr algn="ctr"/>
            <a:r>
              <a:rPr lang="de-DE" sz="1600" dirty="0">
                <a:solidFill>
                  <a:schemeClr val="tx1"/>
                </a:solidFill>
              </a:rPr>
              <a:t>Monitor: die Fähigkeit des Lerners, </a:t>
            </a:r>
            <a:r>
              <a:rPr lang="de-DE" sz="1600" dirty="0" smtClean="0">
                <a:solidFill>
                  <a:schemeClr val="tx1"/>
                </a:solidFill>
              </a:rPr>
              <a:t>seine </a:t>
            </a:r>
            <a:r>
              <a:rPr lang="de-DE" sz="1600" dirty="0">
                <a:solidFill>
                  <a:schemeClr val="tx1"/>
                </a:solidFill>
              </a:rPr>
              <a:t>eigene Sprachproduktion und sein Verstehen bewusst zu </a:t>
            </a:r>
            <a:r>
              <a:rPr lang="de-DE" sz="1600" dirty="0" smtClean="0">
                <a:solidFill>
                  <a:schemeClr val="tx1"/>
                </a:solidFill>
              </a:rPr>
              <a:t>überwachen.</a:t>
            </a:r>
            <a:endParaRPr lang="de-DE" sz="1600" b="1" dirty="0" smtClean="0">
              <a:solidFill>
                <a:schemeClr val="tx1"/>
              </a:solidFill>
            </a:endParaRPr>
          </a:p>
          <a:p>
            <a:pPr algn="ctr"/>
            <a:r>
              <a:rPr lang="de-DE" sz="1600" dirty="0" smtClean="0">
                <a:solidFill>
                  <a:schemeClr val="tx1"/>
                </a:solidFill>
              </a:rPr>
              <a:t>Monitor </a:t>
            </a:r>
            <a:r>
              <a:rPr lang="de-DE" sz="1600" dirty="0">
                <a:solidFill>
                  <a:schemeClr val="tx1"/>
                </a:solidFill>
              </a:rPr>
              <a:t>Unterbenutzer </a:t>
            </a:r>
            <a:endParaRPr lang="de-DE" sz="1600" dirty="0" smtClean="0">
              <a:solidFill>
                <a:schemeClr val="tx1"/>
              </a:solidFill>
            </a:endParaRPr>
          </a:p>
          <a:p>
            <a:pPr algn="ctr"/>
            <a:r>
              <a:rPr lang="de-DE" sz="1600" dirty="0">
                <a:solidFill>
                  <a:schemeClr val="tx1"/>
                </a:solidFill>
              </a:rPr>
              <a:t>Monitor Überbenutzer </a:t>
            </a:r>
            <a:endParaRPr lang="de-DE" sz="1600" dirty="0" smtClean="0">
              <a:solidFill>
                <a:schemeClr val="tx1"/>
              </a:solidFill>
            </a:endParaRPr>
          </a:p>
          <a:p>
            <a:pPr algn="ctr"/>
            <a:r>
              <a:rPr lang="de-DE" sz="1600" dirty="0" smtClean="0">
                <a:solidFill>
                  <a:schemeClr val="tx1"/>
                </a:solidFill>
              </a:rPr>
              <a:t>optimaler Monitor-Benutzer</a:t>
            </a:r>
            <a:endParaRPr lang="de-DE" sz="1600" dirty="0">
              <a:solidFill>
                <a:schemeClr val="tx1"/>
              </a:solidFill>
            </a:endParaRPr>
          </a:p>
          <a:p>
            <a:pPr algn="ctr"/>
            <a:endParaRPr lang="de-DE" dirty="0">
              <a:solidFill>
                <a:schemeClr val="tx1"/>
              </a:solidFill>
            </a:endParaRPr>
          </a:p>
          <a:p>
            <a:pPr algn="ctr"/>
            <a:endParaRPr lang="el-GR" b="1" dirty="0">
              <a:solidFill>
                <a:schemeClr val="tx1"/>
              </a:solidFill>
            </a:endParaRPr>
          </a:p>
        </p:txBody>
      </p:sp>
      <p:sp>
        <p:nvSpPr>
          <p:cNvPr id="5" name="Έλλειψη 4"/>
          <p:cNvSpPr/>
          <p:nvPr/>
        </p:nvSpPr>
        <p:spPr>
          <a:xfrm>
            <a:off x="35508" y="1040589"/>
            <a:ext cx="3576135" cy="435168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ndParaRPr>
          </a:p>
          <a:p>
            <a:pPr algn="ctr"/>
            <a:endParaRPr lang="de-DE" b="1" dirty="0" smtClean="0">
              <a:solidFill>
                <a:schemeClr val="tx1"/>
              </a:solidFill>
            </a:endParaRPr>
          </a:p>
          <a:p>
            <a:pPr algn="ctr"/>
            <a:r>
              <a:rPr lang="de-DE" sz="1600" b="1" dirty="0" smtClean="0">
                <a:solidFill>
                  <a:schemeClr val="tx1"/>
                </a:solidFill>
              </a:rPr>
              <a:t>Die Input-Hypothese</a:t>
            </a:r>
          </a:p>
          <a:p>
            <a:pPr algn="ctr"/>
            <a:r>
              <a:rPr lang="de-DE" sz="1600" dirty="0">
                <a:solidFill>
                  <a:schemeClr val="tx1"/>
                </a:solidFill>
              </a:rPr>
              <a:t>E</a:t>
            </a:r>
            <a:r>
              <a:rPr lang="de-DE" sz="1600" dirty="0" smtClean="0">
                <a:solidFill>
                  <a:schemeClr val="tx1"/>
                </a:solidFill>
              </a:rPr>
              <a:t>ine </a:t>
            </a:r>
            <a:r>
              <a:rPr lang="de-DE" sz="1600" dirty="0">
                <a:solidFill>
                  <a:schemeClr val="tx1"/>
                </a:solidFill>
              </a:rPr>
              <a:t>Zweitsprache wird </a:t>
            </a:r>
            <a:r>
              <a:rPr lang="de-DE" sz="1600" dirty="0" smtClean="0">
                <a:solidFill>
                  <a:schemeClr val="tx1"/>
                </a:solidFill>
              </a:rPr>
              <a:t>durch </a:t>
            </a:r>
            <a:r>
              <a:rPr lang="de-DE" sz="1600" dirty="0">
                <a:solidFill>
                  <a:schemeClr val="tx1"/>
                </a:solidFill>
              </a:rPr>
              <a:t>„</a:t>
            </a:r>
            <a:r>
              <a:rPr lang="de-DE" sz="1600" dirty="0" err="1">
                <a:solidFill>
                  <a:schemeClr val="tx1"/>
                </a:solidFill>
              </a:rPr>
              <a:t>comprehensible</a:t>
            </a:r>
            <a:r>
              <a:rPr lang="de-DE" sz="1600" dirty="0">
                <a:solidFill>
                  <a:schemeClr val="tx1"/>
                </a:solidFill>
              </a:rPr>
              <a:t> Input“ </a:t>
            </a:r>
            <a:r>
              <a:rPr lang="de-DE" sz="1600" dirty="0" smtClean="0">
                <a:solidFill>
                  <a:schemeClr val="tx1"/>
                </a:solidFill>
              </a:rPr>
              <a:t>erworben.</a:t>
            </a:r>
          </a:p>
          <a:p>
            <a:pPr algn="ctr"/>
            <a:r>
              <a:rPr lang="de-DE" sz="1600" dirty="0" smtClean="0">
                <a:solidFill>
                  <a:schemeClr val="tx1"/>
                </a:solidFill>
              </a:rPr>
              <a:t>Der Input sollte am </a:t>
            </a:r>
            <a:r>
              <a:rPr lang="de-DE" sz="1600" dirty="0">
                <a:solidFill>
                  <a:schemeClr val="tx1"/>
                </a:solidFill>
              </a:rPr>
              <a:t>besten nur eine Erwerbsstufe über dem Erwerbsstand des Lernens </a:t>
            </a:r>
            <a:r>
              <a:rPr lang="de-DE" sz="1600" dirty="0" smtClean="0">
                <a:solidFill>
                  <a:schemeClr val="tx1"/>
                </a:solidFill>
              </a:rPr>
              <a:t>liegen.</a:t>
            </a:r>
          </a:p>
          <a:p>
            <a:pPr algn="ctr"/>
            <a:r>
              <a:rPr lang="de-DE" sz="1600" dirty="0" smtClean="0">
                <a:solidFill>
                  <a:schemeClr val="tx1"/>
                </a:solidFill>
              </a:rPr>
              <a:t>Bedingungen: Lerner </a:t>
            </a:r>
            <a:r>
              <a:rPr lang="de-DE" sz="1600" dirty="0">
                <a:solidFill>
                  <a:schemeClr val="tx1"/>
                </a:solidFill>
              </a:rPr>
              <a:t>müssen die Regeln </a:t>
            </a:r>
            <a:r>
              <a:rPr lang="de-DE" sz="1600" dirty="0" smtClean="0">
                <a:solidFill>
                  <a:schemeClr val="tx1"/>
                </a:solidFill>
              </a:rPr>
              <a:t>wissen, Lerner </a:t>
            </a:r>
            <a:r>
              <a:rPr lang="de-DE" sz="1600" dirty="0">
                <a:solidFill>
                  <a:schemeClr val="tx1"/>
                </a:solidFill>
              </a:rPr>
              <a:t>müssen sich auf die Form konzentrieren oder auf Richtigkeit </a:t>
            </a:r>
            <a:r>
              <a:rPr lang="de-DE" sz="1600" dirty="0" smtClean="0">
                <a:solidFill>
                  <a:schemeClr val="tx1"/>
                </a:solidFill>
              </a:rPr>
              <a:t>achten, Lerner </a:t>
            </a:r>
            <a:r>
              <a:rPr lang="de-DE" sz="1600" dirty="0">
                <a:solidFill>
                  <a:schemeClr val="tx1"/>
                </a:solidFill>
              </a:rPr>
              <a:t>benötigen Zeit, um die Regeln anzuwenden</a:t>
            </a:r>
            <a:r>
              <a:rPr lang="de-DE" sz="1600" dirty="0" smtClean="0">
                <a:solidFill>
                  <a:schemeClr val="tx1"/>
                </a:solidFill>
              </a:rPr>
              <a:t>.</a:t>
            </a:r>
          </a:p>
          <a:p>
            <a:pPr algn="ctr"/>
            <a:endParaRPr lang="de-DE" sz="1600" dirty="0">
              <a:solidFill>
                <a:schemeClr val="tx1"/>
              </a:solidFill>
            </a:endParaRPr>
          </a:p>
          <a:p>
            <a:pPr algn="ctr"/>
            <a:endParaRPr lang="el-GR" b="1" dirty="0">
              <a:solidFill>
                <a:schemeClr val="tx1"/>
              </a:solidFill>
            </a:endParaRPr>
          </a:p>
        </p:txBody>
      </p:sp>
      <p:sp>
        <p:nvSpPr>
          <p:cNvPr id="12" name="Έλλειψη 11"/>
          <p:cNvSpPr/>
          <p:nvPr/>
        </p:nvSpPr>
        <p:spPr>
          <a:xfrm>
            <a:off x="5235388" y="875804"/>
            <a:ext cx="3767252" cy="139528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Die </a:t>
            </a:r>
            <a:r>
              <a:rPr lang="de-DE" sz="1600" b="1" dirty="0" err="1" smtClean="0">
                <a:solidFill>
                  <a:schemeClr val="tx1"/>
                </a:solidFill>
              </a:rPr>
              <a:t>Affective</a:t>
            </a:r>
            <a:r>
              <a:rPr lang="de-DE" sz="1600" b="1" dirty="0" smtClean="0">
                <a:solidFill>
                  <a:schemeClr val="tx1"/>
                </a:solidFill>
              </a:rPr>
              <a:t>-Filter-Hypothese</a:t>
            </a:r>
          </a:p>
          <a:p>
            <a:pPr algn="ctr"/>
            <a:r>
              <a:rPr lang="de-DE" sz="1600" dirty="0">
                <a:solidFill>
                  <a:schemeClr val="tx1"/>
                </a:solidFill>
              </a:rPr>
              <a:t>Affektive Faktoren spielen eine große Rolle beim Zweitspracherwerb</a:t>
            </a:r>
            <a:r>
              <a:rPr lang="de-DE" sz="1600" dirty="0" smtClean="0">
                <a:solidFill>
                  <a:schemeClr val="tx1"/>
                </a:solidFill>
              </a:rPr>
              <a:t>.</a:t>
            </a:r>
            <a:endParaRPr lang="el-GR" sz="1600" b="1" dirty="0">
              <a:solidFill>
                <a:schemeClr val="tx1"/>
              </a:solidFill>
            </a:endParaRPr>
          </a:p>
        </p:txBody>
      </p:sp>
      <p:cxnSp>
        <p:nvCxnSpPr>
          <p:cNvPr id="45" name="Ευθύγραμμο βέλος σύνδεσης 44"/>
          <p:cNvCxnSpPr>
            <a:stCxn id="4" idx="4"/>
          </p:cNvCxnSpPr>
          <p:nvPr/>
        </p:nvCxnSpPr>
        <p:spPr>
          <a:xfrm flipH="1">
            <a:off x="5795682" y="3607687"/>
            <a:ext cx="300318" cy="33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Ευθύγραμμο βέλος σύνδεσης 46"/>
          <p:cNvCxnSpPr>
            <a:stCxn id="4" idx="5"/>
          </p:cNvCxnSpPr>
          <p:nvPr/>
        </p:nvCxnSpPr>
        <p:spPr>
          <a:xfrm>
            <a:off x="6913335" y="3444237"/>
            <a:ext cx="469100" cy="3839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Ευθύγραμμο βέλος σύνδεσης 48"/>
          <p:cNvCxnSpPr>
            <a:stCxn id="4" idx="6"/>
          </p:cNvCxnSpPr>
          <p:nvPr/>
        </p:nvCxnSpPr>
        <p:spPr>
          <a:xfrm>
            <a:off x="7251887" y="3049634"/>
            <a:ext cx="14011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Ευθύγραμμο βέλος σύνδεσης 50"/>
          <p:cNvCxnSpPr>
            <a:stCxn id="4" idx="0"/>
          </p:cNvCxnSpPr>
          <p:nvPr/>
        </p:nvCxnSpPr>
        <p:spPr>
          <a:xfrm flipH="1" flipV="1">
            <a:off x="6095999" y="2138082"/>
            <a:ext cx="1" cy="353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Ευθύγραμμο βέλος σύνδεσης 52"/>
          <p:cNvCxnSpPr>
            <a:stCxn id="4" idx="2"/>
          </p:cNvCxnSpPr>
          <p:nvPr/>
        </p:nvCxnSpPr>
        <p:spPr>
          <a:xfrm flipH="1" flipV="1">
            <a:off x="3830589" y="2872884"/>
            <a:ext cx="1109523" cy="176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895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83342"/>
            <a:ext cx="10515600" cy="4993621"/>
          </a:xfrm>
        </p:spPr>
        <p:txBody>
          <a:bodyPr>
            <a:normAutofit fontScale="92500" lnSpcReduction="10000"/>
          </a:bodyPr>
          <a:lstStyle/>
          <a:p>
            <a:pPr marL="0" indent="0">
              <a:buNone/>
            </a:pPr>
            <a:r>
              <a:rPr lang="de-DE" dirty="0" smtClean="0"/>
              <a:t>Fragen</a:t>
            </a:r>
          </a:p>
          <a:p>
            <a:r>
              <a:rPr lang="de-DE" dirty="0" smtClean="0"/>
              <a:t>Welche </a:t>
            </a:r>
            <a:r>
              <a:rPr lang="de-DE" dirty="0"/>
              <a:t>sind die fünf Hypothesen von </a:t>
            </a:r>
            <a:r>
              <a:rPr lang="de-DE" dirty="0" err="1"/>
              <a:t>Krashen</a:t>
            </a:r>
            <a:r>
              <a:rPr lang="de-DE" dirty="0"/>
              <a:t>?</a:t>
            </a:r>
          </a:p>
          <a:p>
            <a:r>
              <a:rPr lang="de-DE" dirty="0"/>
              <a:t>Was besagt die </a:t>
            </a:r>
            <a:r>
              <a:rPr lang="de-DE" dirty="0" err="1"/>
              <a:t>Acquisition</a:t>
            </a:r>
            <a:r>
              <a:rPr lang="de-DE" dirty="0"/>
              <a:t>-Learning-Hypothese?</a:t>
            </a:r>
          </a:p>
          <a:p>
            <a:r>
              <a:rPr lang="de-DE" dirty="0"/>
              <a:t>Wie ist nach der Monitor-Hypothese das Lernen einer Zweitsprache möglich? </a:t>
            </a:r>
          </a:p>
          <a:p>
            <a:r>
              <a:rPr lang="de-DE" dirty="0"/>
              <a:t>Welche Typen für Monitor-Benutzer erwähnt </a:t>
            </a:r>
            <a:r>
              <a:rPr lang="de-DE" dirty="0" err="1"/>
              <a:t>Krashen</a:t>
            </a:r>
            <a:r>
              <a:rPr lang="de-DE" dirty="0"/>
              <a:t>?</a:t>
            </a:r>
          </a:p>
          <a:p>
            <a:r>
              <a:rPr lang="de-DE" dirty="0"/>
              <a:t>Von welcher Annahme geht die Natural-Order-Hypothese aus?</a:t>
            </a:r>
          </a:p>
          <a:p>
            <a:pPr algn="just"/>
            <a:r>
              <a:rPr lang="de-DE" dirty="0"/>
              <a:t>Welche Faktoren sind nach der Input-Hypothese für den Erwerb einer Zweitsprache entscheidend? Welche Bedingungen sollten dabei erfüllt werden?</a:t>
            </a:r>
          </a:p>
          <a:p>
            <a:r>
              <a:rPr lang="de-DE" dirty="0"/>
              <a:t>Wovon geht die </a:t>
            </a:r>
            <a:r>
              <a:rPr lang="de-DE" dirty="0" err="1"/>
              <a:t>Affective</a:t>
            </a:r>
            <a:r>
              <a:rPr lang="de-DE" dirty="0"/>
              <a:t>-Filter-Hypothese aus?</a:t>
            </a:r>
          </a:p>
          <a:p>
            <a:r>
              <a:rPr lang="de-DE" dirty="0"/>
              <a:t>Nennen Sie einige Argumente gegen die Hypothesen von </a:t>
            </a:r>
            <a:r>
              <a:rPr lang="de-DE" dirty="0" err="1"/>
              <a:t>Krashen</a:t>
            </a:r>
            <a:r>
              <a:rPr lang="de-DE" dirty="0"/>
              <a:t>.</a:t>
            </a:r>
          </a:p>
          <a:p>
            <a:endParaRPr lang="el-GR" dirty="0"/>
          </a:p>
        </p:txBody>
      </p:sp>
    </p:spTree>
    <p:extLst>
      <p:ext uri="{BB962C8B-B14F-4D97-AF65-F5344CB8AC3E}">
        <p14:creationId xmlns:p14="http://schemas.microsoft.com/office/powerpoint/2010/main" val="693240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en-US" dirty="0" err="1" smtClean="0"/>
              <a:t>Wiederholung</a:t>
            </a:r>
            <a:r>
              <a:rPr lang="de-DE" dirty="0" smtClean="0"/>
              <a:t>: Die </a:t>
            </a:r>
            <a:r>
              <a:rPr lang="de-DE" dirty="0" err="1" smtClean="0"/>
              <a:t>Interlanguage</a:t>
            </a:r>
            <a:r>
              <a:rPr lang="de-DE" dirty="0" smtClean="0"/>
              <a:t>-Hypothese</a:t>
            </a:r>
            <a:endParaRPr lang="el-GR" dirty="0"/>
          </a:p>
        </p:txBody>
      </p:sp>
      <p:sp>
        <p:nvSpPr>
          <p:cNvPr id="4" name="Θέση περιεχομένου 3"/>
          <p:cNvSpPr>
            <a:spLocks noGrp="1"/>
          </p:cNvSpPr>
          <p:nvPr>
            <p:ph idx="1"/>
          </p:nvPr>
        </p:nvSpPr>
        <p:spPr>
          <a:xfrm>
            <a:off x="3735089" y="2522365"/>
            <a:ext cx="3563471" cy="111610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marL="0" indent="0" algn="ctr">
              <a:buNone/>
            </a:pPr>
            <a:r>
              <a:rPr lang="de-DE" dirty="0" smtClean="0">
                <a:solidFill>
                  <a:schemeClr val="tx1"/>
                </a:solidFill>
              </a:rPr>
              <a:t>Die </a:t>
            </a:r>
            <a:r>
              <a:rPr lang="de-DE" dirty="0" err="1" smtClean="0">
                <a:solidFill>
                  <a:schemeClr val="tx1"/>
                </a:solidFill>
              </a:rPr>
              <a:t>Interlanguage</a:t>
            </a:r>
            <a:r>
              <a:rPr lang="de-DE" dirty="0" smtClean="0">
                <a:solidFill>
                  <a:schemeClr val="tx1"/>
                </a:solidFill>
              </a:rPr>
              <a:t>-Hypothese</a:t>
            </a:r>
            <a:endParaRPr lang="el-GR" dirty="0">
              <a:solidFill>
                <a:schemeClr val="tx1"/>
              </a:solidFill>
            </a:endParaRPr>
          </a:p>
        </p:txBody>
      </p:sp>
      <p:cxnSp>
        <p:nvCxnSpPr>
          <p:cNvPr id="11" name="Ευθύγραμμο βέλος σύνδεσης 10"/>
          <p:cNvCxnSpPr>
            <a:stCxn id="4" idx="7"/>
          </p:cNvCxnSpPr>
          <p:nvPr/>
        </p:nvCxnSpPr>
        <p:spPr>
          <a:xfrm flipV="1">
            <a:off x="6776702" y="2334720"/>
            <a:ext cx="615988" cy="35109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3" name="Ευθύγραμμο βέλος σύνδεσης 12"/>
          <p:cNvCxnSpPr>
            <a:stCxn id="4" idx="5"/>
          </p:cNvCxnSpPr>
          <p:nvPr/>
        </p:nvCxnSpPr>
        <p:spPr>
          <a:xfrm>
            <a:off x="6776702" y="3475021"/>
            <a:ext cx="1358769" cy="45568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Ευθύγραμμο βέλος σύνδεσης 16"/>
          <p:cNvCxnSpPr/>
          <p:nvPr/>
        </p:nvCxnSpPr>
        <p:spPr>
          <a:xfrm flipH="1" flipV="1">
            <a:off x="3431578" y="2334720"/>
            <a:ext cx="709779" cy="3930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Ευθύγραμμο βέλος σύνδεσης 18"/>
          <p:cNvCxnSpPr>
            <a:stCxn id="4" idx="3"/>
          </p:cNvCxnSpPr>
          <p:nvPr/>
        </p:nvCxnSpPr>
        <p:spPr>
          <a:xfrm flipH="1">
            <a:off x="3547951" y="3475021"/>
            <a:ext cx="708996" cy="76454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2" name="Έλλειψη 21"/>
          <p:cNvSpPr/>
          <p:nvPr/>
        </p:nvSpPr>
        <p:spPr>
          <a:xfrm>
            <a:off x="332984" y="1143000"/>
            <a:ext cx="2985862" cy="248770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Jede Lernervarietät, so elementar sie sein mag, besitzt neben vielen instabilen Komponenten eine innere Systematik. </a:t>
            </a:r>
            <a:endParaRPr lang="de-DE" dirty="0">
              <a:solidFill>
                <a:schemeClr val="tx1"/>
              </a:solidFill>
            </a:endParaRPr>
          </a:p>
        </p:txBody>
      </p:sp>
      <p:sp>
        <p:nvSpPr>
          <p:cNvPr id="23" name="Έλλειψη 22"/>
          <p:cNvSpPr/>
          <p:nvPr/>
        </p:nvSpPr>
        <p:spPr>
          <a:xfrm>
            <a:off x="95894" y="3743063"/>
            <a:ext cx="3636786" cy="2915927"/>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Beim </a:t>
            </a:r>
            <a:r>
              <a:rPr lang="de-DE" dirty="0">
                <a:solidFill>
                  <a:schemeClr val="tx1"/>
                </a:solidFill>
              </a:rPr>
              <a:t>Erwerb der Zweitsprache </a:t>
            </a:r>
            <a:r>
              <a:rPr lang="de-DE" dirty="0" smtClean="0">
                <a:solidFill>
                  <a:schemeClr val="tx1"/>
                </a:solidFill>
              </a:rPr>
              <a:t>wird ein </a:t>
            </a:r>
            <a:r>
              <a:rPr lang="de-DE" dirty="0">
                <a:solidFill>
                  <a:schemeClr val="tx1"/>
                </a:solidFill>
              </a:rPr>
              <a:t>Sprachsystem </a:t>
            </a:r>
            <a:r>
              <a:rPr lang="de-DE" dirty="0" smtClean="0">
                <a:solidFill>
                  <a:schemeClr val="tx1"/>
                </a:solidFill>
              </a:rPr>
              <a:t>entwickelt, </a:t>
            </a:r>
            <a:r>
              <a:rPr lang="de-DE" dirty="0">
                <a:solidFill>
                  <a:schemeClr val="tx1"/>
                </a:solidFill>
              </a:rPr>
              <a:t>das Elemente der Erstsprache und der Zweitsprache beinhaltet, sowie auch </a:t>
            </a:r>
            <a:r>
              <a:rPr lang="de-DE" dirty="0" smtClean="0">
                <a:solidFill>
                  <a:schemeClr val="tx1"/>
                </a:solidFill>
              </a:rPr>
              <a:t>eigenständige </a:t>
            </a:r>
            <a:r>
              <a:rPr lang="de-DE" dirty="0">
                <a:solidFill>
                  <a:schemeClr val="tx1"/>
                </a:solidFill>
              </a:rPr>
              <a:t>Züge, die unabhängig </a:t>
            </a:r>
            <a:r>
              <a:rPr lang="de-DE" dirty="0" smtClean="0">
                <a:solidFill>
                  <a:schemeClr val="tx1"/>
                </a:solidFill>
              </a:rPr>
              <a:t>von </a:t>
            </a:r>
            <a:r>
              <a:rPr lang="de-DE" dirty="0">
                <a:solidFill>
                  <a:schemeClr val="tx1"/>
                </a:solidFill>
              </a:rPr>
              <a:t>der Erst- und </a:t>
            </a:r>
            <a:r>
              <a:rPr lang="de-DE" dirty="0" smtClean="0">
                <a:solidFill>
                  <a:schemeClr val="tx1"/>
                </a:solidFill>
              </a:rPr>
              <a:t>Zweitsprache sind. </a:t>
            </a:r>
            <a:endParaRPr lang="el-GR" dirty="0">
              <a:solidFill>
                <a:schemeClr val="tx1"/>
              </a:solidFill>
            </a:endParaRPr>
          </a:p>
        </p:txBody>
      </p:sp>
      <p:sp>
        <p:nvSpPr>
          <p:cNvPr id="24" name="Έλλειψη 23"/>
          <p:cNvSpPr/>
          <p:nvPr/>
        </p:nvSpPr>
        <p:spPr>
          <a:xfrm>
            <a:off x="4141357" y="1277472"/>
            <a:ext cx="2507176" cy="73597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endParaRPr>
          </a:p>
          <a:p>
            <a:pPr algn="ctr"/>
            <a:r>
              <a:rPr lang="de-DE" dirty="0" smtClean="0">
                <a:solidFill>
                  <a:schemeClr val="tx1"/>
                </a:solidFill>
              </a:rPr>
              <a:t> Individuelles Sprachsystem</a:t>
            </a:r>
          </a:p>
          <a:p>
            <a:pPr algn="ctr"/>
            <a:endParaRPr lang="de-DE" dirty="0">
              <a:solidFill>
                <a:schemeClr val="tx1"/>
              </a:solidFill>
            </a:endParaRPr>
          </a:p>
        </p:txBody>
      </p:sp>
      <p:sp>
        <p:nvSpPr>
          <p:cNvPr id="25" name="Έλλειψη 24"/>
          <p:cNvSpPr/>
          <p:nvPr/>
        </p:nvSpPr>
        <p:spPr>
          <a:xfrm>
            <a:off x="4662938" y="4031276"/>
            <a:ext cx="3402105" cy="273453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gesamte Spracherwerb lässt sich als eine Reihe von Übergängen von einer </a:t>
            </a:r>
            <a:r>
              <a:rPr lang="de-DE" dirty="0" err="1">
                <a:solidFill>
                  <a:schemeClr val="tx1"/>
                </a:solidFill>
              </a:rPr>
              <a:t>Lernervarietät</a:t>
            </a:r>
            <a:r>
              <a:rPr lang="de-DE" dirty="0">
                <a:solidFill>
                  <a:schemeClr val="tx1"/>
                </a:solidFill>
              </a:rPr>
              <a:t> zur nächsten auffassen, und diese Übergänge zeigen eine gewisse Systematik </a:t>
            </a:r>
          </a:p>
        </p:txBody>
      </p:sp>
      <p:cxnSp>
        <p:nvCxnSpPr>
          <p:cNvPr id="27" name="Ευθύγραμμο βέλος σύνδεσης 26"/>
          <p:cNvCxnSpPr/>
          <p:nvPr/>
        </p:nvCxnSpPr>
        <p:spPr>
          <a:xfrm>
            <a:off x="4928967" y="3638471"/>
            <a:ext cx="216777" cy="78561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8" name="Έλλειψη 27"/>
          <p:cNvSpPr/>
          <p:nvPr/>
        </p:nvSpPr>
        <p:spPr>
          <a:xfrm>
            <a:off x="8052269" y="2828380"/>
            <a:ext cx="3902166" cy="383061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Es sind fünf psycholinguistische Prozesse vorhanden, nach denen </a:t>
            </a:r>
            <a:r>
              <a:rPr lang="de-DE" dirty="0" err="1" smtClean="0">
                <a:solidFill>
                  <a:schemeClr val="tx1"/>
                </a:solidFill>
              </a:rPr>
              <a:t>Interlanguages</a:t>
            </a:r>
            <a:r>
              <a:rPr lang="de-DE" dirty="0" smtClean="0">
                <a:solidFill>
                  <a:schemeClr val="tx1"/>
                </a:solidFill>
              </a:rPr>
              <a:t> charakterisiert werden:</a:t>
            </a:r>
          </a:p>
          <a:p>
            <a:pPr algn="ctr"/>
            <a:r>
              <a:rPr lang="de-DE" dirty="0" smtClean="0">
                <a:solidFill>
                  <a:schemeClr val="tx1"/>
                </a:solidFill>
              </a:rPr>
              <a:t>Language </a:t>
            </a:r>
            <a:r>
              <a:rPr lang="de-DE" dirty="0" err="1" smtClean="0">
                <a:solidFill>
                  <a:schemeClr val="tx1"/>
                </a:solidFill>
              </a:rPr>
              <a:t>transfer</a:t>
            </a:r>
            <a:r>
              <a:rPr lang="de-DE" dirty="0" smtClean="0">
                <a:solidFill>
                  <a:schemeClr val="tx1"/>
                </a:solidFill>
              </a:rPr>
              <a:t>, Transfer </a:t>
            </a:r>
            <a:r>
              <a:rPr lang="de-DE" dirty="0" err="1" smtClean="0">
                <a:solidFill>
                  <a:schemeClr val="tx1"/>
                </a:solidFill>
              </a:rPr>
              <a:t>of</a:t>
            </a:r>
            <a:r>
              <a:rPr lang="de-DE" dirty="0" smtClean="0">
                <a:solidFill>
                  <a:schemeClr val="tx1"/>
                </a:solidFill>
              </a:rPr>
              <a:t> </a:t>
            </a:r>
            <a:r>
              <a:rPr lang="de-DE" dirty="0" err="1" smtClean="0">
                <a:solidFill>
                  <a:schemeClr val="tx1"/>
                </a:solidFill>
              </a:rPr>
              <a:t>training</a:t>
            </a:r>
            <a:r>
              <a:rPr lang="de-DE" dirty="0" smtClean="0">
                <a:solidFill>
                  <a:schemeClr val="tx1"/>
                </a:solidFill>
              </a:rPr>
              <a:t>, </a:t>
            </a:r>
            <a:r>
              <a:rPr lang="de-DE" dirty="0" err="1" smtClean="0">
                <a:solidFill>
                  <a:schemeClr val="tx1"/>
                </a:solidFill>
              </a:rPr>
              <a:t>Strategies</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second</a:t>
            </a:r>
            <a:r>
              <a:rPr lang="de-DE" dirty="0" smtClean="0">
                <a:solidFill>
                  <a:schemeClr val="tx1"/>
                </a:solidFill>
              </a:rPr>
              <a:t> </a:t>
            </a:r>
            <a:r>
              <a:rPr lang="de-DE" dirty="0" err="1" smtClean="0">
                <a:solidFill>
                  <a:schemeClr val="tx1"/>
                </a:solidFill>
              </a:rPr>
              <a:t>language</a:t>
            </a:r>
            <a:r>
              <a:rPr lang="de-DE" dirty="0" smtClean="0">
                <a:solidFill>
                  <a:schemeClr val="tx1"/>
                </a:solidFill>
              </a:rPr>
              <a:t> </a:t>
            </a:r>
            <a:r>
              <a:rPr lang="de-DE" dirty="0" err="1" smtClean="0">
                <a:solidFill>
                  <a:schemeClr val="tx1"/>
                </a:solidFill>
              </a:rPr>
              <a:t>learning</a:t>
            </a:r>
            <a:r>
              <a:rPr lang="de-DE" dirty="0" smtClean="0">
                <a:solidFill>
                  <a:schemeClr val="tx1"/>
                </a:solidFill>
              </a:rPr>
              <a:t>, </a:t>
            </a:r>
            <a:r>
              <a:rPr lang="de-DE" dirty="0" err="1" smtClean="0">
                <a:solidFill>
                  <a:schemeClr val="tx1"/>
                </a:solidFill>
              </a:rPr>
              <a:t>strategies</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second</a:t>
            </a:r>
            <a:r>
              <a:rPr lang="de-DE" dirty="0" smtClean="0">
                <a:solidFill>
                  <a:schemeClr val="tx1"/>
                </a:solidFill>
              </a:rPr>
              <a:t> </a:t>
            </a:r>
            <a:r>
              <a:rPr lang="de-DE" dirty="0" err="1" smtClean="0">
                <a:solidFill>
                  <a:schemeClr val="tx1"/>
                </a:solidFill>
              </a:rPr>
              <a:t>language</a:t>
            </a:r>
            <a:r>
              <a:rPr lang="de-DE" dirty="0" smtClean="0">
                <a:solidFill>
                  <a:schemeClr val="tx1"/>
                </a:solidFill>
              </a:rPr>
              <a:t> </a:t>
            </a:r>
            <a:r>
              <a:rPr lang="de-DE" dirty="0" err="1" smtClean="0">
                <a:solidFill>
                  <a:schemeClr val="tx1"/>
                </a:solidFill>
              </a:rPr>
              <a:t>communication</a:t>
            </a:r>
            <a:r>
              <a:rPr lang="de-DE" dirty="0" smtClean="0">
                <a:solidFill>
                  <a:schemeClr val="tx1"/>
                </a:solidFill>
              </a:rPr>
              <a:t>, </a:t>
            </a:r>
            <a:r>
              <a:rPr lang="de-DE" dirty="0" err="1" smtClean="0">
                <a:solidFill>
                  <a:schemeClr val="tx1"/>
                </a:solidFill>
              </a:rPr>
              <a:t>overgeneralization</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target</a:t>
            </a:r>
            <a:r>
              <a:rPr lang="de-DE" dirty="0" smtClean="0">
                <a:solidFill>
                  <a:schemeClr val="tx1"/>
                </a:solidFill>
              </a:rPr>
              <a:t> </a:t>
            </a:r>
            <a:r>
              <a:rPr lang="de-DE" dirty="0" err="1" smtClean="0">
                <a:solidFill>
                  <a:schemeClr val="tx1"/>
                </a:solidFill>
              </a:rPr>
              <a:t>language</a:t>
            </a:r>
            <a:r>
              <a:rPr lang="de-DE" dirty="0" smtClean="0">
                <a:solidFill>
                  <a:schemeClr val="tx1"/>
                </a:solidFill>
              </a:rPr>
              <a:t> material</a:t>
            </a:r>
          </a:p>
        </p:txBody>
      </p:sp>
      <p:cxnSp>
        <p:nvCxnSpPr>
          <p:cNvPr id="9" name="Ευθύγραμμο βέλος σύνδεσης 8"/>
          <p:cNvCxnSpPr>
            <a:stCxn id="4" idx="0"/>
          </p:cNvCxnSpPr>
          <p:nvPr/>
        </p:nvCxnSpPr>
        <p:spPr>
          <a:xfrm flipH="1" flipV="1">
            <a:off x="5392271" y="2127226"/>
            <a:ext cx="124554" cy="39513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6" name="Έλλειψη 25"/>
          <p:cNvSpPr/>
          <p:nvPr/>
        </p:nvSpPr>
        <p:spPr>
          <a:xfrm>
            <a:off x="7590250" y="1143000"/>
            <a:ext cx="3763550" cy="1584811"/>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Die jeweilige Interlanguage ist ein variables und systematisches System zugleich.</a:t>
            </a:r>
            <a:endParaRPr lang="de-DE" dirty="0">
              <a:solidFill>
                <a:schemeClr val="tx1"/>
              </a:solidFill>
            </a:endParaRPr>
          </a:p>
        </p:txBody>
      </p:sp>
    </p:spTree>
    <p:extLst>
      <p:ext uri="{BB962C8B-B14F-4D97-AF65-F5344CB8AC3E}">
        <p14:creationId xmlns:p14="http://schemas.microsoft.com/office/powerpoint/2010/main" val="171723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lstStyle/>
          <a:p>
            <a:r>
              <a:rPr lang="de-DE" dirty="0" err="1" smtClean="0"/>
              <a:t>Interlanguage</a:t>
            </a:r>
            <a:r>
              <a:rPr lang="de-DE" dirty="0" smtClean="0"/>
              <a:t>-Hypothese</a:t>
            </a:r>
            <a:endParaRPr lang="el-GR" dirty="0"/>
          </a:p>
        </p:txBody>
      </p:sp>
      <p:sp>
        <p:nvSpPr>
          <p:cNvPr id="3" name="Θέση περιεχομένου 2"/>
          <p:cNvSpPr>
            <a:spLocks noGrp="1"/>
          </p:cNvSpPr>
          <p:nvPr>
            <p:ph idx="1"/>
          </p:nvPr>
        </p:nvSpPr>
        <p:spPr>
          <a:xfrm>
            <a:off x="838200" y="1264024"/>
            <a:ext cx="10515600" cy="4912939"/>
          </a:xfrm>
        </p:spPr>
        <p:txBody>
          <a:bodyPr>
            <a:normAutofit/>
          </a:bodyPr>
          <a:lstStyle/>
          <a:p>
            <a:r>
              <a:rPr lang="de-DE" dirty="0" smtClean="0"/>
              <a:t>Der Begriff „</a:t>
            </a:r>
            <a:r>
              <a:rPr lang="de-DE" dirty="0" err="1" smtClean="0"/>
              <a:t>Fossilierung</a:t>
            </a:r>
            <a:r>
              <a:rPr lang="de-DE" dirty="0" smtClean="0"/>
              <a:t>“</a:t>
            </a:r>
          </a:p>
          <a:p>
            <a:endParaRPr lang="de-DE" dirty="0" smtClean="0"/>
          </a:p>
          <a:p>
            <a:pPr marL="0" indent="0" algn="just">
              <a:buNone/>
            </a:pPr>
            <a:r>
              <a:rPr lang="de-DE" dirty="0" smtClean="0"/>
              <a:t>„Bleibt ein Lerner auf irgendeinem Stadium seiner Sprachentwicklung stehen, spricht man von </a:t>
            </a:r>
            <a:r>
              <a:rPr lang="de-DE" i="1" dirty="0" err="1" smtClean="0"/>
              <a:t>Fossilierung</a:t>
            </a:r>
            <a:r>
              <a:rPr lang="de-DE" dirty="0" smtClean="0"/>
              <a:t>. Bei vielen Lernern lässt die Motivation nach, zur grammatischen Perfektion zu gelangen, wenn es ihnen gelingt, all das einigermaßen auszudrücken, was sie sagen möchten. Ihre </a:t>
            </a:r>
            <a:r>
              <a:rPr lang="de-DE" dirty="0" err="1" smtClean="0"/>
              <a:t>Lernersprache</a:t>
            </a:r>
            <a:r>
              <a:rPr lang="de-DE" dirty="0" smtClean="0"/>
              <a:t> </a:t>
            </a:r>
            <a:r>
              <a:rPr lang="de-DE" dirty="0" err="1" smtClean="0"/>
              <a:t>fossiliert</a:t>
            </a:r>
            <a:r>
              <a:rPr lang="de-DE" dirty="0" smtClean="0"/>
              <a:t> deshalb auf einem für sie einigermaßen akzeptablen Niveau“ (</a:t>
            </a:r>
            <a:r>
              <a:rPr lang="de-DE" dirty="0" err="1" smtClean="0"/>
              <a:t>Huneke</a:t>
            </a:r>
            <a:r>
              <a:rPr lang="de-DE" dirty="0" smtClean="0"/>
              <a:t>/Steinig 2005, 33)</a:t>
            </a:r>
          </a:p>
          <a:p>
            <a:pPr marL="0" indent="0" algn="just">
              <a:buNone/>
            </a:pPr>
            <a:r>
              <a:rPr lang="de-DE" dirty="0"/>
              <a:t>Lernende </a:t>
            </a:r>
            <a:r>
              <a:rPr lang="de-DE" dirty="0" smtClean="0"/>
              <a:t>machen in einem bestimmten oder auch in mehreren Bereichen keine sprachlichen Lernfortschritte, obwohl ihre Äußerungen den Normen der Zweitsprachen nicht entsprechen.</a:t>
            </a:r>
            <a:endParaRPr lang="el-GR" dirty="0"/>
          </a:p>
        </p:txBody>
      </p:sp>
    </p:spTree>
    <p:extLst>
      <p:ext uri="{BB962C8B-B14F-4D97-AF65-F5344CB8AC3E}">
        <p14:creationId xmlns:p14="http://schemas.microsoft.com/office/powerpoint/2010/main" val="130122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464269"/>
          </a:xfrm>
        </p:spPr>
        <p:txBody>
          <a:bodyPr/>
          <a:lstStyle/>
          <a:p>
            <a:pPr marL="0" indent="0">
              <a:buNone/>
            </a:pPr>
            <a:r>
              <a:rPr lang="de-DE" dirty="0" smtClean="0"/>
              <a:t>Fragen </a:t>
            </a:r>
          </a:p>
          <a:p>
            <a:r>
              <a:rPr lang="de-DE" dirty="0" smtClean="0"/>
              <a:t>Wovon geht die </a:t>
            </a:r>
            <a:r>
              <a:rPr lang="de-DE" dirty="0" err="1" smtClean="0"/>
              <a:t>Interlanguage</a:t>
            </a:r>
            <a:r>
              <a:rPr lang="de-DE" dirty="0" smtClean="0"/>
              <a:t>-Hypothese aus?</a:t>
            </a:r>
          </a:p>
          <a:p>
            <a:r>
              <a:rPr lang="de-DE" dirty="0" smtClean="0"/>
              <a:t>Welche sind die fünf psycholinguistischen Prozesse, </a:t>
            </a:r>
            <a:r>
              <a:rPr lang="de-DE" dirty="0"/>
              <a:t>nach denen </a:t>
            </a:r>
            <a:r>
              <a:rPr lang="de-DE" dirty="0" smtClean="0"/>
              <a:t>nach </a:t>
            </a:r>
            <a:r>
              <a:rPr lang="de-DE" dirty="0" err="1" smtClean="0"/>
              <a:t>Selinker</a:t>
            </a:r>
            <a:r>
              <a:rPr lang="de-DE" dirty="0" smtClean="0"/>
              <a:t> </a:t>
            </a:r>
            <a:r>
              <a:rPr lang="de-DE" dirty="0" err="1" smtClean="0"/>
              <a:t>Interlanguages</a:t>
            </a:r>
            <a:r>
              <a:rPr lang="de-DE" dirty="0" smtClean="0"/>
              <a:t> </a:t>
            </a:r>
            <a:r>
              <a:rPr lang="de-DE" dirty="0"/>
              <a:t>charakterisiert </a:t>
            </a:r>
            <a:r>
              <a:rPr lang="de-DE" dirty="0" smtClean="0"/>
              <a:t>werden?</a:t>
            </a:r>
          </a:p>
          <a:p>
            <a:r>
              <a:rPr lang="de-DE" dirty="0" smtClean="0"/>
              <a:t>Um was für ein System handelt es sich bei der jeweiligen </a:t>
            </a:r>
            <a:r>
              <a:rPr lang="de-DE" dirty="0" err="1" smtClean="0"/>
              <a:t>Interlanguage</a:t>
            </a:r>
            <a:r>
              <a:rPr lang="de-DE" dirty="0"/>
              <a:t>?</a:t>
            </a:r>
            <a:r>
              <a:rPr lang="de-DE" dirty="0" smtClean="0"/>
              <a:t> Wie bezeichnet </a:t>
            </a:r>
            <a:r>
              <a:rPr lang="de-DE" dirty="0" err="1" smtClean="0"/>
              <a:t>Selinker</a:t>
            </a:r>
            <a:r>
              <a:rPr lang="de-DE" dirty="0" smtClean="0"/>
              <a:t> diese Zwischensprache und was drückt dieser Begriff aus? </a:t>
            </a:r>
          </a:p>
          <a:p>
            <a:r>
              <a:rPr lang="de-DE" dirty="0" smtClean="0"/>
              <a:t>Wie lässt sich der gesamte Spracherwerb der </a:t>
            </a:r>
            <a:r>
              <a:rPr lang="de-DE" dirty="0" err="1" smtClean="0"/>
              <a:t>Interlanguage</a:t>
            </a:r>
            <a:r>
              <a:rPr lang="de-DE" dirty="0" smtClean="0"/>
              <a:t>-Hypothese zufolge auffassen?</a:t>
            </a:r>
          </a:p>
          <a:p>
            <a:r>
              <a:rPr lang="de-DE" dirty="0" smtClean="0"/>
              <a:t>Was bedeutet der Begriff „</a:t>
            </a:r>
            <a:r>
              <a:rPr lang="de-DE" dirty="0" err="1" smtClean="0"/>
              <a:t>Fossilierung</a:t>
            </a:r>
            <a:r>
              <a:rPr lang="de-DE" dirty="0" smtClean="0"/>
              <a:t>“?</a:t>
            </a:r>
            <a:endParaRPr lang="el-GR" dirty="0"/>
          </a:p>
        </p:txBody>
      </p:sp>
    </p:spTree>
    <p:extLst>
      <p:ext uri="{BB962C8B-B14F-4D97-AF65-F5344CB8AC3E}">
        <p14:creationId xmlns:p14="http://schemas.microsoft.com/office/powerpoint/2010/main" val="378674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046816"/>
          </a:xfrm>
        </p:spPr>
        <p:txBody>
          <a:bodyPr/>
          <a:lstStyle/>
          <a:p>
            <a:r>
              <a:rPr lang="de-DE" dirty="0" smtClean="0"/>
              <a:t>Die </a:t>
            </a:r>
            <a:r>
              <a:rPr lang="de-DE" dirty="0" err="1" smtClean="0"/>
              <a:t>Pidginisierungshypothese</a:t>
            </a:r>
            <a:endParaRPr lang="el-GR" dirty="0"/>
          </a:p>
        </p:txBody>
      </p:sp>
      <p:sp>
        <p:nvSpPr>
          <p:cNvPr id="3" name="Θέση περιεχομένου 2"/>
          <p:cNvSpPr>
            <a:spLocks noGrp="1"/>
          </p:cNvSpPr>
          <p:nvPr>
            <p:ph idx="1"/>
          </p:nvPr>
        </p:nvSpPr>
        <p:spPr>
          <a:xfrm>
            <a:off x="838200" y="1411942"/>
            <a:ext cx="10515600" cy="4765021"/>
          </a:xfrm>
        </p:spPr>
        <p:txBody>
          <a:bodyPr/>
          <a:lstStyle/>
          <a:p>
            <a:r>
              <a:rPr lang="de-DE" dirty="0"/>
              <a:t>„</a:t>
            </a:r>
            <a:r>
              <a:rPr lang="de-DE" dirty="0" err="1"/>
              <a:t>pidginization</a:t>
            </a:r>
            <a:r>
              <a:rPr lang="de-DE" dirty="0"/>
              <a:t> </a:t>
            </a:r>
            <a:r>
              <a:rPr lang="de-DE" dirty="0" err="1"/>
              <a:t>model</a:t>
            </a:r>
            <a:r>
              <a:rPr lang="de-DE" dirty="0" smtClean="0"/>
              <a:t>“: Vorschlag von John Schuhmann (1970)</a:t>
            </a:r>
          </a:p>
          <a:p>
            <a:pPr algn="just"/>
            <a:r>
              <a:rPr lang="de-DE" dirty="0"/>
              <a:t>Nach der Pidgin-Hypothese findet der Erwerb einer Zweitsprache über die Kommunikation </a:t>
            </a:r>
            <a:r>
              <a:rPr lang="de-DE" dirty="0" smtClean="0"/>
              <a:t>statt</a:t>
            </a:r>
          </a:p>
          <a:p>
            <a:endParaRPr lang="de-DE" dirty="0" smtClean="0"/>
          </a:p>
          <a:p>
            <a:pPr algn="just"/>
            <a:r>
              <a:rPr lang="de-DE" dirty="0"/>
              <a:t>„</a:t>
            </a:r>
            <a:r>
              <a:rPr lang="de-DE" dirty="0" err="1"/>
              <a:t>Pidgins</a:t>
            </a:r>
            <a:r>
              <a:rPr lang="de-DE" dirty="0"/>
              <a:t> sind Zweitsprachen, die sich bilden, wenn Sprecher einer politisch, sozial oder kulturell unterlegenen Sprache sich zu bestimmten Zwecken (z.B. für den </a:t>
            </a:r>
            <a:r>
              <a:rPr lang="de-DE" dirty="0" smtClean="0"/>
              <a:t>Handel) </a:t>
            </a:r>
            <a:r>
              <a:rPr lang="de-DE" dirty="0"/>
              <a:t>Kenntnisse einer dominanten Sprache aneignen“ </a:t>
            </a:r>
            <a:r>
              <a:rPr lang="de-DE" dirty="0" smtClean="0"/>
              <a:t>(Klein 1992: 40).</a:t>
            </a:r>
            <a:endParaRPr lang="el-GR" dirty="0"/>
          </a:p>
        </p:txBody>
      </p:sp>
    </p:spTree>
    <p:extLst>
      <p:ext uri="{BB962C8B-B14F-4D97-AF65-F5344CB8AC3E}">
        <p14:creationId xmlns:p14="http://schemas.microsoft.com/office/powerpoint/2010/main" val="51213844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2829</Words>
  <Application>Microsoft Office PowerPoint</Application>
  <PresentationFormat>Custom</PresentationFormat>
  <Paragraphs>243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     Teil 1 Die Identitätshypothese/Die 5 Hypothesen von Krashen/ Die Interlanguage-Hypothese (Wiederholung) Die Pidginisierungshypothese und die Akkulturationshypothese Die Ergänzungstheorie  Teil 2 Die Interaktionshypothese und die Outputhypothese  Teil 3 Die Lernbarkeits-/Lehrbarkeitshypothese Die Schwellenhypothese und die Interdependenzhypothese</vt:lpstr>
      <vt:lpstr>Wiederholung: Die Identitätshypothese</vt:lpstr>
      <vt:lpstr>PowerPoint Presentation</vt:lpstr>
      <vt:lpstr>Wiederholung: Die 5 Hypothesen von Krashen</vt:lpstr>
      <vt:lpstr>PowerPoint Presentation</vt:lpstr>
      <vt:lpstr>Wiederholung: Die Interlanguage-Hypothese</vt:lpstr>
      <vt:lpstr>Interlanguage-Hypothese</vt:lpstr>
      <vt:lpstr>PowerPoint Presentation</vt:lpstr>
      <vt:lpstr>Die Pidginisierungshypothese</vt:lpstr>
      <vt:lpstr>PowerPoint Presentation</vt:lpstr>
      <vt:lpstr>PowerPoint Presentation</vt:lpstr>
      <vt:lpstr>PowerPoint Presentation</vt:lpstr>
      <vt:lpstr>PowerPoint Presentation</vt:lpstr>
      <vt:lpstr>Die Akkulturationshypothese</vt:lpstr>
      <vt:lpstr>PowerPoint Presentation</vt:lpstr>
      <vt:lpstr>Kritik zu dieser Theorie</vt:lpstr>
      <vt:lpstr>Die Ergänzungstheorie</vt:lpstr>
      <vt:lpstr>PowerPoint Presentation</vt:lpstr>
      <vt:lpstr>PowerPoint Presentation</vt:lpstr>
      <vt:lpstr>PowerPoint Presentation</vt:lpstr>
      <vt:lpstr>PowerPoint Presentation</vt:lpstr>
      <vt:lpstr>Die Interaktionshypothese</vt:lpstr>
      <vt:lpstr>PowerPoint Presentation</vt:lpstr>
      <vt:lpstr>Kritik zur Interaktionshypothese (Ellis (1991))</vt:lpstr>
      <vt:lpstr>Die Output-Hypothese</vt:lpstr>
      <vt:lpstr>PowerPoint Presentation</vt:lpstr>
      <vt:lpstr>PowerPoint Presentation</vt:lpstr>
      <vt:lpstr>Die Lernbarkeits-/Lehrbarkeitshypothese</vt:lpstr>
      <vt:lpstr>Die Schwellenhypothese</vt:lpstr>
      <vt:lpstr>PowerPoint Presentation</vt:lpstr>
      <vt:lpstr>Die Interdependenzhypothese</vt:lpstr>
      <vt:lpstr>PowerPoint Presentation</vt:lpstr>
      <vt:lpstr>Fragen zu der Pidginisierungshypothese, der Akkulturationshypothese und der Ergänzungstheorie</vt:lpstr>
      <vt:lpstr>Fragen zu der Interaktionshypothese und zu der Output-Hypothese</vt:lpstr>
      <vt:lpstr>Fragen zu der Lernbarkeits-/Lehrbarkeitshypothese, der Schwellenhypothese und der Interdependenzhypothese</vt:lpstr>
      <vt:lpstr>Literautur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Nancy Kontomitrou</dc:creator>
  <cp:lastModifiedBy>Dafni</cp:lastModifiedBy>
  <cp:revision>105</cp:revision>
  <cp:lastPrinted>2019-11-28T09:24:50Z</cp:lastPrinted>
  <dcterms:created xsi:type="dcterms:W3CDTF">2016-11-16T16:12:23Z</dcterms:created>
  <dcterms:modified xsi:type="dcterms:W3CDTF">2020-04-15T09:34:20Z</dcterms:modified>
</cp:coreProperties>
</file>