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98" r:id="rId4"/>
    <p:sldId id="260" r:id="rId5"/>
    <p:sldId id="259" r:id="rId6"/>
    <p:sldId id="265" r:id="rId7"/>
    <p:sldId id="319" r:id="rId8"/>
    <p:sldId id="320" r:id="rId9"/>
    <p:sldId id="310" r:id="rId10"/>
    <p:sldId id="266" r:id="rId11"/>
    <p:sldId id="267" r:id="rId12"/>
    <p:sldId id="268" r:id="rId13"/>
    <p:sldId id="270" r:id="rId14"/>
    <p:sldId id="347" r:id="rId15"/>
  </p:sldIdLst>
  <p:sldSz cx="12192000" cy="6858000"/>
  <p:notesSz cx="6858000" cy="9525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8" d="100"/>
          <a:sy n="78" d="100"/>
        </p:scale>
        <p:origin x="-42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9176B4F-0409-4B51-973C-8A590682DB02}" type="datetimeFigureOut">
              <a:rPr lang="el-GR" smtClean="0"/>
              <a:t>28/3/2020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2118076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176B4F-0409-4B51-973C-8A590682DB02}" type="datetimeFigureOut">
              <a:rPr lang="el-GR" smtClean="0"/>
              <a:t>28/3/2020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197206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176B4F-0409-4B51-973C-8A590682DB02}" type="datetimeFigureOut">
              <a:rPr lang="el-GR" smtClean="0"/>
              <a:t>28/3/2020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361199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9176B4F-0409-4B51-973C-8A590682DB02}" type="datetimeFigureOut">
              <a:rPr lang="el-GR" smtClean="0"/>
              <a:t>28/3/2020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3890449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9176B4F-0409-4B51-973C-8A590682DB02}" type="datetimeFigureOut">
              <a:rPr lang="el-GR" smtClean="0"/>
              <a:t>28/3/2020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2271056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9176B4F-0409-4B51-973C-8A590682DB02}" type="datetimeFigureOut">
              <a:rPr lang="el-GR" smtClean="0"/>
              <a:t>28/3/2020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148449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9176B4F-0409-4B51-973C-8A590682DB02}" type="datetimeFigureOut">
              <a:rPr lang="el-GR" smtClean="0"/>
              <a:t>28/3/2020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1491036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9176B4F-0409-4B51-973C-8A590682DB02}" type="datetimeFigureOut">
              <a:rPr lang="el-GR" smtClean="0"/>
              <a:t>28/3/2020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777636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9176B4F-0409-4B51-973C-8A590682DB02}" type="datetimeFigureOut">
              <a:rPr lang="el-GR" smtClean="0"/>
              <a:t>28/3/2020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1749355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9176B4F-0409-4B51-973C-8A590682DB02}" type="datetimeFigureOut">
              <a:rPr lang="el-GR" smtClean="0"/>
              <a:t>28/3/2020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2490824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9176B4F-0409-4B51-973C-8A590682DB02}" type="datetimeFigureOut">
              <a:rPr lang="el-GR" smtClean="0"/>
              <a:t>28/3/2020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A2AC35EC-4026-4F5B-84D9-4029BC37F97F}" type="slidenum">
              <a:rPr lang="el-GR" smtClean="0"/>
              <a:t>‹#›</a:t>
            </a:fld>
            <a:endParaRPr lang="el-GR"/>
          </a:p>
        </p:txBody>
      </p:sp>
    </p:spTree>
    <p:extLst>
      <p:ext uri="{BB962C8B-B14F-4D97-AF65-F5344CB8AC3E}">
        <p14:creationId xmlns:p14="http://schemas.microsoft.com/office/powerpoint/2010/main" val="3105583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176B4F-0409-4B51-973C-8A590682DB02}" type="datetimeFigureOut">
              <a:rPr lang="el-GR" smtClean="0"/>
              <a:t>28/3/2020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AC35EC-4026-4F5B-84D9-4029BC37F97F}" type="slidenum">
              <a:rPr lang="el-GR" smtClean="0"/>
              <a:t>‹#›</a:t>
            </a:fld>
            <a:endParaRPr lang="el-GR"/>
          </a:p>
        </p:txBody>
      </p:sp>
    </p:spTree>
    <p:extLst>
      <p:ext uri="{BB962C8B-B14F-4D97-AF65-F5344CB8AC3E}">
        <p14:creationId xmlns:p14="http://schemas.microsoft.com/office/powerpoint/2010/main" val="2546634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838199" y="1532966"/>
            <a:ext cx="9771529" cy="2902790"/>
          </a:xfrm>
        </p:spPr>
        <p:txBody>
          <a:bodyPr>
            <a:noAutofit/>
          </a:bodyPr>
          <a:lstStyle/>
          <a:p>
            <a:pPr algn="l"/>
            <a:r>
              <a:rPr lang="en-US" sz="2400" dirty="0" smtClean="0"/>
              <a:t/>
            </a:r>
            <a:br>
              <a:rPr lang="en-US" sz="2400" dirty="0" smtClean="0"/>
            </a:br>
            <a:r>
              <a:rPr lang="en-US" sz="2400" dirty="0" smtClean="0"/>
              <a:t/>
            </a:r>
            <a:br>
              <a:rPr lang="en-US" sz="2400" dirty="0" smtClean="0"/>
            </a:br>
            <a:r>
              <a:rPr lang="de-DE" sz="2000" dirty="0" smtClean="0"/>
              <a:t>Die Wichtigkeit der Zweitspracherwerbstheorien </a:t>
            </a:r>
            <a:r>
              <a:rPr lang="de-DE" sz="2000" dirty="0"/>
              <a:t>für die didaktische Praxis</a:t>
            </a:r>
            <a:r>
              <a:rPr lang="de-DE" sz="2000" dirty="0" smtClean="0"/>
              <a:t/>
            </a:r>
            <a:br>
              <a:rPr lang="de-DE" sz="2000" dirty="0" smtClean="0"/>
            </a:br>
            <a:r>
              <a:rPr lang="de-DE" sz="2000" dirty="0" smtClean="0"/>
              <a:t/>
            </a:r>
            <a:br>
              <a:rPr lang="de-DE" sz="2000" dirty="0" smtClean="0"/>
            </a:br>
            <a:r>
              <a:rPr lang="de-DE" sz="2000" dirty="0" smtClean="0"/>
              <a:t>Anwendung der </a:t>
            </a:r>
            <a:r>
              <a:rPr lang="de-DE" sz="2000" dirty="0"/>
              <a:t>Hypothesen bzw. Theorien des Zweitspracherwerbs auf die didaktische </a:t>
            </a:r>
            <a:r>
              <a:rPr lang="de-DE" sz="2000" dirty="0" smtClean="0"/>
              <a:t>Praxis</a:t>
            </a:r>
            <a:r>
              <a:rPr lang="en-US" sz="2000" dirty="0"/>
              <a:t/>
            </a:r>
            <a:br>
              <a:rPr lang="en-US" sz="2000" dirty="0"/>
            </a:br>
            <a:r>
              <a:rPr lang="de-DE" sz="2000" dirty="0" smtClean="0"/>
              <a:t/>
            </a:r>
            <a:br>
              <a:rPr lang="de-DE" sz="2000" dirty="0" smtClean="0"/>
            </a:br>
            <a:r>
              <a:rPr lang="en-US" sz="2400" dirty="0" smtClean="0"/>
              <a:t/>
            </a:r>
            <a:br>
              <a:rPr lang="en-US" sz="2400" dirty="0" smtClean="0"/>
            </a:br>
            <a:endParaRPr lang="el-GR" sz="2400" dirty="0"/>
          </a:p>
        </p:txBody>
      </p:sp>
      <p:sp>
        <p:nvSpPr>
          <p:cNvPr id="6" name="Υπότιτλος 2"/>
          <p:cNvSpPr>
            <a:spLocks noGrp="1"/>
          </p:cNvSpPr>
          <p:nvPr>
            <p:ph type="subTitle" idx="1"/>
          </p:nvPr>
        </p:nvSpPr>
        <p:spPr>
          <a:xfrm>
            <a:off x="717176" y="4812273"/>
            <a:ext cx="9144000" cy="1655762"/>
          </a:xfrm>
        </p:spPr>
        <p:txBody>
          <a:bodyPr>
            <a:normAutofit/>
          </a:bodyPr>
          <a:lstStyle/>
          <a:p>
            <a:pPr algn="just"/>
            <a:r>
              <a:rPr lang="en-US" dirty="0" smtClean="0"/>
              <a:t>Universität </a:t>
            </a:r>
            <a:r>
              <a:rPr lang="en-US" dirty="0" err="1" smtClean="0"/>
              <a:t>Athen</a:t>
            </a:r>
            <a:endParaRPr lang="en-US" dirty="0" smtClean="0"/>
          </a:p>
          <a:p>
            <a:pPr algn="just"/>
            <a:r>
              <a:rPr lang="en-US" dirty="0" err="1" smtClean="0"/>
              <a:t>Fachbereich</a:t>
            </a:r>
            <a:r>
              <a:rPr lang="en-US" dirty="0" smtClean="0"/>
              <a:t> </a:t>
            </a:r>
            <a:r>
              <a:rPr lang="en-US" dirty="0" err="1" smtClean="0"/>
              <a:t>für</a:t>
            </a:r>
            <a:r>
              <a:rPr lang="en-US" dirty="0" smtClean="0"/>
              <a:t> Deutsche </a:t>
            </a:r>
            <a:r>
              <a:rPr lang="en-US" dirty="0" err="1" smtClean="0"/>
              <a:t>Sprache</a:t>
            </a:r>
            <a:r>
              <a:rPr lang="en-US" dirty="0" smtClean="0"/>
              <a:t> und </a:t>
            </a:r>
            <a:r>
              <a:rPr lang="en-US" dirty="0" err="1" smtClean="0"/>
              <a:t>Literatur</a:t>
            </a:r>
            <a:endParaRPr lang="en-US" dirty="0" smtClean="0"/>
          </a:p>
          <a:p>
            <a:pPr algn="just"/>
            <a:r>
              <a:rPr lang="en-US" dirty="0" smtClean="0"/>
              <a:t>G016</a:t>
            </a:r>
            <a:endParaRPr lang="el-GR" dirty="0"/>
          </a:p>
        </p:txBody>
      </p:sp>
    </p:spTree>
    <p:extLst>
      <p:ext uri="{BB962C8B-B14F-4D97-AF65-F5344CB8AC3E}">
        <p14:creationId xmlns:p14="http://schemas.microsoft.com/office/powerpoint/2010/main" val="2984579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30623" y="548153"/>
            <a:ext cx="10515600" cy="5879541"/>
          </a:xfrm>
        </p:spPr>
        <p:txBody>
          <a:bodyPr/>
          <a:lstStyle/>
          <a:p>
            <a:r>
              <a:rPr lang="de-DE" dirty="0" smtClean="0"/>
              <a:t>Nachspielen von Dialogen</a:t>
            </a:r>
          </a:p>
          <a:p>
            <a:pPr marL="0" indent="0">
              <a:buNone/>
            </a:pPr>
            <a:endParaRPr lang="de-DE" sz="1050" dirty="0"/>
          </a:p>
          <a:p>
            <a:pPr marL="0" indent="0">
              <a:buNone/>
            </a:pPr>
            <a:r>
              <a:rPr lang="de-DE" sz="1800" dirty="0" smtClean="0"/>
              <a:t>Hören Sie den Dialog. Spielen Sie dann den Dialog.</a:t>
            </a:r>
            <a:endParaRPr lang="de-DE" dirty="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a:p>
            <a:pPr marL="0" indent="0">
              <a:buNone/>
            </a:pPr>
            <a:endParaRPr lang="el-GR" dirty="0"/>
          </a:p>
        </p:txBody>
      </p:sp>
      <p:pic>
        <p:nvPicPr>
          <p:cNvPr id="5" name="Θέση περιεχομένου 3"/>
          <p:cNvPicPr>
            <a:picLocks noChangeAspect="1"/>
          </p:cNvPicPr>
          <p:nvPr/>
        </p:nvPicPr>
        <p:blipFill rotWithShape="1">
          <a:blip r:embed="rId2" cstate="print">
            <a:extLst>
              <a:ext uri="{28A0092B-C50C-407E-A947-70E740481C1C}">
                <a14:useLocalDpi xmlns:a14="http://schemas.microsoft.com/office/drawing/2010/main" val="0"/>
              </a:ext>
            </a:extLst>
          </a:blip>
          <a:srcRect t="40984" b="9497"/>
          <a:stretch/>
        </p:blipFill>
        <p:spPr>
          <a:xfrm>
            <a:off x="532891" y="1607216"/>
            <a:ext cx="6150298" cy="4417068"/>
          </a:xfrm>
          <a:prstGeom prst="rect">
            <a:avLst/>
          </a:prstGeom>
        </p:spPr>
      </p:pic>
      <p:sp>
        <p:nvSpPr>
          <p:cNvPr id="4" name="Ορθογώνιο 3"/>
          <p:cNvSpPr/>
          <p:nvPr/>
        </p:nvSpPr>
        <p:spPr>
          <a:xfrm>
            <a:off x="7126941" y="6189785"/>
            <a:ext cx="3930265" cy="307777"/>
          </a:xfrm>
          <a:prstGeom prst="rect">
            <a:avLst/>
          </a:prstGeom>
        </p:spPr>
        <p:txBody>
          <a:bodyPr wrap="square">
            <a:spAutoFit/>
          </a:bodyPr>
          <a:lstStyle/>
          <a:p>
            <a:r>
              <a:rPr lang="de-DE" sz="1400" dirty="0" smtClean="0">
                <a:solidFill>
                  <a:srgbClr val="000000"/>
                </a:solidFill>
                <a:latin typeface="Times New Roman" panose="02020603050405020304" pitchFamily="18" charset="0"/>
              </a:rPr>
              <a:t>(Deutsche Sprachlehre für Ausländer 1967, 3)</a:t>
            </a:r>
            <a:endParaRPr lang="el-GR" sz="1400" dirty="0"/>
          </a:p>
        </p:txBody>
      </p:sp>
    </p:spTree>
    <p:extLst>
      <p:ext uri="{BB962C8B-B14F-4D97-AF65-F5344CB8AC3E}">
        <p14:creationId xmlns:p14="http://schemas.microsoft.com/office/powerpoint/2010/main" val="507059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79929"/>
            <a:ext cx="10515600" cy="5397034"/>
          </a:xfrm>
        </p:spPr>
        <p:txBody>
          <a:bodyPr/>
          <a:lstStyle/>
          <a:p>
            <a:r>
              <a:rPr lang="de-DE" dirty="0" smtClean="0"/>
              <a:t>Nachsprechen zur Übung der Aussprache</a:t>
            </a:r>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1443581643"/>
              </p:ext>
            </p:extLst>
          </p:nvPr>
        </p:nvGraphicFramePr>
        <p:xfrm>
          <a:off x="1547906" y="2062319"/>
          <a:ext cx="4799106" cy="2792068"/>
        </p:xfrm>
        <a:graphic>
          <a:graphicData uri="http://schemas.openxmlformats.org/drawingml/2006/table">
            <a:tbl>
              <a:tblPr firstRow="1" bandRow="1">
                <a:tableStyleId>{5C22544A-7EE6-4342-B048-85BDC9FD1C3A}</a:tableStyleId>
              </a:tblPr>
              <a:tblGrid>
                <a:gridCol w="4799106"/>
              </a:tblGrid>
              <a:tr h="698017">
                <a:tc>
                  <a:txBody>
                    <a:bodyPr/>
                    <a:lstStyle/>
                    <a:p>
                      <a:r>
                        <a:rPr lang="de-DE" dirty="0" smtClean="0">
                          <a:solidFill>
                            <a:schemeClr val="tx1"/>
                          </a:solidFill>
                        </a:rPr>
                        <a:t>Hören Sie und sprechen Sie nach</a:t>
                      </a:r>
                      <a:endParaRPr lang="el-GR"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85000"/>
                      </a:schemeClr>
                    </a:solidFill>
                  </a:tcPr>
                </a:tc>
              </a:tr>
              <a:tr h="698017">
                <a:tc>
                  <a:txBody>
                    <a:bodyPr/>
                    <a:lstStyle/>
                    <a:p>
                      <a:r>
                        <a:rPr lang="de-DE" u="sng" dirty="0" smtClean="0">
                          <a:solidFill>
                            <a:schemeClr val="tx1"/>
                          </a:solidFill>
                        </a:rPr>
                        <a:t>Au</a:t>
                      </a:r>
                      <a:r>
                        <a:rPr lang="de-DE" dirty="0" smtClean="0">
                          <a:solidFill>
                            <a:schemeClr val="tx1"/>
                          </a:solidFill>
                        </a:rPr>
                        <a:t>to, </a:t>
                      </a:r>
                      <a:r>
                        <a:rPr lang="de-DE" u="sng" dirty="0" smtClean="0">
                          <a:solidFill>
                            <a:schemeClr val="tx1"/>
                          </a:solidFill>
                        </a:rPr>
                        <a:t>Au</a:t>
                      </a:r>
                      <a:r>
                        <a:rPr lang="de-DE" dirty="0" smtClean="0">
                          <a:solidFill>
                            <a:schemeClr val="tx1"/>
                          </a:solidFill>
                        </a:rPr>
                        <a:t>fgabe, </a:t>
                      </a:r>
                      <a:r>
                        <a:rPr lang="de-DE" u="sng" dirty="0" smtClean="0">
                          <a:solidFill>
                            <a:schemeClr val="tx1"/>
                          </a:solidFill>
                        </a:rPr>
                        <a:t>au</a:t>
                      </a:r>
                      <a:r>
                        <a:rPr lang="de-DE" dirty="0" smtClean="0">
                          <a:solidFill>
                            <a:schemeClr val="tx1"/>
                          </a:solidFill>
                        </a:rPr>
                        <a:t>sgehen</a:t>
                      </a:r>
                      <a:endParaRPr lang="el-GR"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85000"/>
                      </a:schemeClr>
                    </a:solidFill>
                  </a:tcPr>
                </a:tc>
              </a:tr>
              <a:tr h="698017">
                <a:tc>
                  <a:txBody>
                    <a:bodyPr/>
                    <a:lstStyle/>
                    <a:p>
                      <a:r>
                        <a:rPr lang="de-DE" dirty="0" smtClean="0">
                          <a:solidFill>
                            <a:schemeClr val="tx1"/>
                          </a:solidFill>
                        </a:rPr>
                        <a:t>A</a:t>
                      </a:r>
                      <a:r>
                        <a:rPr lang="de-DE" u="sng" dirty="0" smtClean="0">
                          <a:solidFill>
                            <a:schemeClr val="tx1"/>
                          </a:solidFill>
                        </a:rPr>
                        <a:t>ch</a:t>
                      </a:r>
                      <a:r>
                        <a:rPr lang="de-DE" dirty="0" smtClean="0">
                          <a:solidFill>
                            <a:schemeClr val="tx1"/>
                          </a:solidFill>
                        </a:rPr>
                        <a:t>t, Na</a:t>
                      </a:r>
                      <a:r>
                        <a:rPr lang="de-DE" u="sng" dirty="0" smtClean="0">
                          <a:solidFill>
                            <a:schemeClr val="tx1"/>
                          </a:solidFill>
                        </a:rPr>
                        <a:t>ch</a:t>
                      </a:r>
                      <a:r>
                        <a:rPr lang="de-DE" dirty="0" smtClean="0">
                          <a:solidFill>
                            <a:schemeClr val="tx1"/>
                          </a:solidFill>
                        </a:rPr>
                        <a:t>t, a</a:t>
                      </a:r>
                      <a:r>
                        <a:rPr lang="de-DE" u="sng" dirty="0" smtClean="0">
                          <a:solidFill>
                            <a:schemeClr val="tx1"/>
                          </a:solidFill>
                        </a:rPr>
                        <a:t>ch</a:t>
                      </a:r>
                      <a:r>
                        <a:rPr lang="de-DE" dirty="0" smtClean="0">
                          <a:solidFill>
                            <a:schemeClr val="tx1"/>
                          </a:solidFill>
                        </a:rPr>
                        <a:t>ten</a:t>
                      </a:r>
                      <a:endParaRPr lang="el-GR"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r>
              <a:tr h="698017">
                <a:tc>
                  <a:txBody>
                    <a:bodyPr/>
                    <a:lstStyle/>
                    <a:p>
                      <a:r>
                        <a:rPr lang="de-DE" u="none" dirty="0" smtClean="0">
                          <a:solidFill>
                            <a:schemeClr val="tx1"/>
                          </a:solidFill>
                        </a:rPr>
                        <a:t>h</a:t>
                      </a:r>
                      <a:r>
                        <a:rPr lang="de-DE" u="sng" dirty="0" smtClean="0">
                          <a:solidFill>
                            <a:schemeClr val="tx1"/>
                          </a:solidFill>
                        </a:rPr>
                        <a:t>ei</a:t>
                      </a:r>
                      <a:r>
                        <a:rPr lang="de-DE" dirty="0" smtClean="0">
                          <a:solidFill>
                            <a:schemeClr val="tx1"/>
                          </a:solidFill>
                        </a:rPr>
                        <a:t>ße, w</a:t>
                      </a:r>
                      <a:r>
                        <a:rPr lang="de-DE" u="sng" dirty="0" smtClean="0">
                          <a:solidFill>
                            <a:schemeClr val="tx1"/>
                          </a:solidFill>
                        </a:rPr>
                        <a:t>ei</a:t>
                      </a:r>
                      <a:r>
                        <a:rPr lang="de-DE" dirty="0" smtClean="0">
                          <a:solidFill>
                            <a:schemeClr val="tx1"/>
                          </a:solidFill>
                        </a:rPr>
                        <a:t>ß, </a:t>
                      </a:r>
                      <a:r>
                        <a:rPr lang="de-DE" u="sng" dirty="0" smtClean="0">
                          <a:solidFill>
                            <a:schemeClr val="tx1"/>
                          </a:solidFill>
                        </a:rPr>
                        <a:t>ei</a:t>
                      </a:r>
                      <a:r>
                        <a:rPr lang="de-DE" dirty="0" smtClean="0">
                          <a:solidFill>
                            <a:schemeClr val="tx1"/>
                          </a:solidFill>
                        </a:rPr>
                        <a:t>n, r</a:t>
                      </a:r>
                      <a:r>
                        <a:rPr lang="de-DE" u="sng" dirty="0" smtClean="0">
                          <a:solidFill>
                            <a:schemeClr val="tx1"/>
                          </a:solidFill>
                        </a:rPr>
                        <a:t>ei</a:t>
                      </a:r>
                      <a:r>
                        <a:rPr lang="de-DE" dirty="0" smtClean="0">
                          <a:solidFill>
                            <a:schemeClr val="tx1"/>
                          </a:solidFill>
                        </a:rPr>
                        <a:t>ten</a:t>
                      </a:r>
                      <a:endParaRPr lang="el-GR"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r>
            </a:tbl>
          </a:graphicData>
        </a:graphic>
      </p:graphicFrame>
    </p:spTree>
    <p:extLst>
      <p:ext uri="{BB962C8B-B14F-4D97-AF65-F5344CB8AC3E}">
        <p14:creationId xmlns:p14="http://schemas.microsoft.com/office/powerpoint/2010/main" val="4164133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18216"/>
          </a:xfrm>
        </p:spPr>
        <p:txBody>
          <a:bodyPr>
            <a:normAutofit/>
          </a:bodyPr>
          <a:lstStyle/>
          <a:p>
            <a:r>
              <a:rPr lang="de-DE" sz="2400" dirty="0" smtClean="0"/>
              <a:t>Anwendung der behavioristischen Lerntheorie auf die Unterrichtsplanung: </a:t>
            </a:r>
            <a:br>
              <a:rPr lang="de-DE" sz="2400" dirty="0" smtClean="0"/>
            </a:br>
            <a:r>
              <a:rPr lang="de-DE" sz="2400" dirty="0" smtClean="0"/>
              <a:t>Beispiel eines didaktischen Vorschlags</a:t>
            </a:r>
            <a:endParaRPr lang="el-GR" sz="2400"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017458257"/>
              </p:ext>
            </p:extLst>
          </p:nvPr>
        </p:nvGraphicFramePr>
        <p:xfrm>
          <a:off x="838198" y="1183342"/>
          <a:ext cx="10336308" cy="4464423"/>
        </p:xfrm>
        <a:graphic>
          <a:graphicData uri="http://schemas.openxmlformats.org/drawingml/2006/table">
            <a:tbl>
              <a:tblPr firstRow="1" bandRow="1">
                <a:tableStyleId>{5C22544A-7EE6-4342-B048-85BDC9FD1C3A}</a:tableStyleId>
              </a:tblPr>
              <a:tblGrid>
                <a:gridCol w="8831046"/>
                <a:gridCol w="1505262"/>
              </a:tblGrid>
              <a:tr h="402852">
                <a:tc>
                  <a:txBody>
                    <a:bodyPr/>
                    <a:lstStyle/>
                    <a:p>
                      <a:pPr algn="just"/>
                      <a:r>
                        <a:rPr lang="de-DE" dirty="0" smtClean="0">
                          <a:solidFill>
                            <a:schemeClr val="tx1"/>
                          </a:solidFill>
                        </a:rPr>
                        <a:t>Unterrichtsschritte und</a:t>
                      </a:r>
                      <a:r>
                        <a:rPr lang="de-DE" baseline="0" dirty="0" smtClean="0">
                          <a:solidFill>
                            <a:schemeClr val="tx1"/>
                          </a:solidFill>
                        </a:rPr>
                        <a:t> </a:t>
                      </a:r>
                      <a:r>
                        <a:rPr lang="de-DE" dirty="0" smtClean="0">
                          <a:solidFill>
                            <a:schemeClr val="tx1"/>
                          </a:solidFill>
                        </a:rPr>
                        <a:t>Beschreibung der Aktivitäten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Zeit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403971">
                <a:tc>
                  <a:txBody>
                    <a:bodyPr/>
                    <a:lstStyle/>
                    <a:p>
                      <a:pPr algn="just"/>
                      <a:r>
                        <a:rPr lang="de-DE" dirty="0" smtClean="0">
                          <a:solidFill>
                            <a:schemeClr val="tx1"/>
                          </a:solidFill>
                        </a:rPr>
                        <a:t>1. Der Lehrende</a:t>
                      </a:r>
                      <a:r>
                        <a:rPr lang="de-DE" baseline="0" dirty="0" smtClean="0">
                          <a:solidFill>
                            <a:schemeClr val="tx1"/>
                          </a:solidFill>
                        </a:rPr>
                        <a:t> liest einen Dialog vor und bittet die Lernenden zu wiederholen.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83907">
                <a:tc>
                  <a:txBody>
                    <a:bodyPr/>
                    <a:lstStyle/>
                    <a:p>
                      <a:pPr algn="just"/>
                      <a:r>
                        <a:rPr lang="de-DE" dirty="0" smtClean="0">
                          <a:solidFill>
                            <a:schemeClr val="tx1"/>
                          </a:solidFill>
                        </a:rPr>
                        <a:t>2. Der Lehrende bittet die Lernenden den Dialog nachzuspielen. Er</a:t>
                      </a:r>
                      <a:r>
                        <a:rPr lang="de-DE" baseline="0" dirty="0" smtClean="0">
                          <a:solidFill>
                            <a:schemeClr val="tx1"/>
                          </a:solidFill>
                        </a:rPr>
                        <a:t> korrigiert dabei immer die Fehler und bittet die Lernenden zu wiederholen.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83907">
                <a:tc>
                  <a:txBody>
                    <a:bodyPr/>
                    <a:lstStyle/>
                    <a:p>
                      <a:pPr algn="just"/>
                      <a:r>
                        <a:rPr lang="de-DE" dirty="0" smtClean="0">
                          <a:solidFill>
                            <a:schemeClr val="tx1"/>
                          </a:solidFill>
                        </a:rPr>
                        <a:t>3. Der</a:t>
                      </a:r>
                      <a:r>
                        <a:rPr lang="de-DE" baseline="0" dirty="0" smtClean="0">
                          <a:solidFill>
                            <a:schemeClr val="tx1"/>
                          </a:solidFill>
                        </a:rPr>
                        <a:t> Lehrende bittet die Lernenden eine Strukturmusteraufgabe zu bearbeiten. Die Lernenden sollen bei dieser Aufgabe nach einem Beispiel Sätze ergänzen. Der Lehrende erwähnt nach jedem Satz, ob er richtig oder falsch ist und belohnt die Lernenden bei jeder richtigen Antwort.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10</a:t>
                      </a:r>
                      <a:r>
                        <a:rPr lang="de-DE" baseline="0" dirty="0" smtClean="0">
                          <a:solidFill>
                            <a:schemeClr val="tx1"/>
                          </a:solidFill>
                        </a:rPr>
                        <a:t>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8390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de-DE" dirty="0" smtClean="0">
                          <a:solidFill>
                            <a:schemeClr val="tx1"/>
                          </a:solidFill>
                        </a:rPr>
                        <a:t>4. Der Lehrende bittet die Lernenden</a:t>
                      </a:r>
                      <a:r>
                        <a:rPr lang="de-DE" baseline="0" dirty="0" smtClean="0">
                          <a:solidFill>
                            <a:schemeClr val="tx1"/>
                          </a:solidFill>
                        </a:rPr>
                        <a:t> eine weitere Aufgabe zu bearbeiten. Die Lernenden sollen bei dieser Aufgabe nach den Beispielen mit Hilfe von verschiedenen Wörtern Sätze bilden. Der Lehrende erwähnt nach jedem Satz, ob er richtig oder falsch ist und belohnt die Lernenden bei jeder richtigen Antwort.</a:t>
                      </a:r>
                      <a:endParaRPr lang="el-GR"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10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83907">
                <a:tc>
                  <a:txBody>
                    <a:bodyPr/>
                    <a:lstStyle/>
                    <a:p>
                      <a:pPr algn="just"/>
                      <a:r>
                        <a:rPr lang="de-DE" dirty="0" smtClean="0">
                          <a:solidFill>
                            <a:schemeClr val="tx1"/>
                          </a:solidFill>
                        </a:rPr>
                        <a:t>5. Der Lehrende liest Wörter vor und die Lernenden sollen nachsprechen, um ihre Aussprache zu korrigieren. Der Lehrende belohnt die Lernenden bei richtiger Aussprache.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r>
                        <a:rPr lang="de-DE" dirty="0" smtClean="0">
                          <a:solidFill>
                            <a:schemeClr val="tx1"/>
                          </a:solidFill>
                        </a:rPr>
                        <a:t>5 Minuten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1141108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320675"/>
          </a:xfrm>
        </p:spPr>
        <p:txBody>
          <a:bodyPr>
            <a:normAutofit fontScale="90000"/>
          </a:bodyPr>
          <a:lstStyle/>
          <a:p>
            <a:r>
              <a:rPr lang="de-DE" dirty="0" smtClean="0"/>
              <a:t>Behavioristische didaktische Vorschläge: Kritik</a:t>
            </a:r>
            <a:endParaRPr lang="el-GR" dirty="0"/>
          </a:p>
        </p:txBody>
      </p:sp>
      <p:sp>
        <p:nvSpPr>
          <p:cNvPr id="3" name="Θέση περιεχομένου 2"/>
          <p:cNvSpPr>
            <a:spLocks noGrp="1"/>
          </p:cNvSpPr>
          <p:nvPr>
            <p:ph idx="1"/>
          </p:nvPr>
        </p:nvSpPr>
        <p:spPr>
          <a:xfrm>
            <a:off x="838200" y="1102659"/>
            <a:ext cx="10515600" cy="5074304"/>
          </a:xfrm>
        </p:spPr>
        <p:txBody>
          <a:bodyPr/>
          <a:lstStyle/>
          <a:p>
            <a:pPr algn="just">
              <a:lnSpc>
                <a:spcPct val="150000"/>
              </a:lnSpc>
            </a:pPr>
            <a:r>
              <a:rPr lang="de-DE" dirty="0"/>
              <a:t>L</a:t>
            </a:r>
            <a:r>
              <a:rPr lang="de-DE" dirty="0" smtClean="0"/>
              <a:t>ineare (eindimensionale) Darstellungen lassen keinen Raum für individuelle Schwerpunkte.</a:t>
            </a:r>
          </a:p>
          <a:p>
            <a:pPr algn="just">
              <a:lnSpc>
                <a:spcPct val="150000"/>
              </a:lnSpc>
            </a:pPr>
            <a:r>
              <a:rPr lang="de-DE" dirty="0" smtClean="0"/>
              <a:t> </a:t>
            </a:r>
            <a:r>
              <a:rPr lang="de-DE" dirty="0"/>
              <a:t>D</a:t>
            </a:r>
            <a:r>
              <a:rPr lang="de-DE" dirty="0" smtClean="0"/>
              <a:t>ie </a:t>
            </a:r>
            <a:r>
              <a:rPr lang="de-DE" dirty="0"/>
              <a:t>Problemlösungsfähigkeit </a:t>
            </a:r>
            <a:r>
              <a:rPr lang="de-DE" dirty="0" smtClean="0"/>
              <a:t>spielt keine Rolle, </a:t>
            </a:r>
            <a:r>
              <a:rPr lang="de-DE" dirty="0"/>
              <a:t>sondern lediglich </a:t>
            </a:r>
            <a:r>
              <a:rPr lang="de-DE" dirty="0" smtClean="0"/>
              <a:t>die Wiedergabe </a:t>
            </a:r>
            <a:r>
              <a:rPr lang="de-DE" dirty="0"/>
              <a:t>von Informationen.</a:t>
            </a:r>
          </a:p>
          <a:p>
            <a:pPr algn="just">
              <a:lnSpc>
                <a:spcPct val="150000"/>
              </a:lnSpc>
            </a:pPr>
            <a:r>
              <a:rPr lang="de-DE" dirty="0"/>
              <a:t> </a:t>
            </a:r>
            <a:r>
              <a:rPr lang="de-DE" dirty="0" smtClean="0"/>
              <a:t>Der </a:t>
            </a:r>
            <a:r>
              <a:rPr lang="de-DE" dirty="0"/>
              <a:t>Lernende </a:t>
            </a:r>
            <a:r>
              <a:rPr lang="de-DE" dirty="0" smtClean="0"/>
              <a:t>wird in </a:t>
            </a:r>
            <a:r>
              <a:rPr lang="de-DE" dirty="0"/>
              <a:t>die Passivität </a:t>
            </a:r>
            <a:r>
              <a:rPr lang="de-DE" dirty="0" smtClean="0"/>
              <a:t>gedrängt. </a:t>
            </a:r>
            <a:r>
              <a:rPr lang="de-DE" dirty="0"/>
              <a:t>Seine Aufgabe wird auf </a:t>
            </a:r>
            <a:r>
              <a:rPr lang="de-DE" dirty="0" smtClean="0"/>
              <a:t>das Wiedergeben </a:t>
            </a:r>
            <a:r>
              <a:rPr lang="de-DE" dirty="0"/>
              <a:t>von Informationen begrenzt.</a:t>
            </a:r>
            <a:endParaRPr lang="el-GR" dirty="0"/>
          </a:p>
        </p:txBody>
      </p:sp>
    </p:spTree>
    <p:extLst>
      <p:ext uri="{BB962C8B-B14F-4D97-AF65-F5344CB8AC3E}">
        <p14:creationId xmlns:p14="http://schemas.microsoft.com/office/powerpoint/2010/main" val="2877888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63419"/>
            <a:ext cx="10515600" cy="349983"/>
          </a:xfrm>
        </p:spPr>
        <p:txBody>
          <a:bodyPr>
            <a:noAutofit/>
          </a:bodyPr>
          <a:lstStyle/>
          <a:p>
            <a:r>
              <a:rPr lang="de-DE" sz="3200" dirty="0" smtClean="0"/>
              <a:t>Literatur</a:t>
            </a:r>
            <a:endParaRPr lang="el-GR" sz="3200" dirty="0"/>
          </a:p>
        </p:txBody>
      </p:sp>
      <p:sp>
        <p:nvSpPr>
          <p:cNvPr id="3" name="Θέση περιεχομένου 2"/>
          <p:cNvSpPr>
            <a:spLocks noGrp="1"/>
          </p:cNvSpPr>
          <p:nvPr>
            <p:ph idx="1"/>
          </p:nvPr>
        </p:nvSpPr>
        <p:spPr>
          <a:xfrm>
            <a:off x="838200" y="632012"/>
            <a:ext cx="10515600" cy="6024282"/>
          </a:xfrm>
        </p:spPr>
        <p:txBody>
          <a:bodyPr>
            <a:noAutofit/>
          </a:bodyPr>
          <a:lstStyle/>
          <a:p>
            <a:pPr marL="174625" indent="-174625" algn="just">
              <a:lnSpc>
                <a:spcPct val="120000"/>
              </a:lnSpc>
              <a:spcBef>
                <a:spcPts val="1200"/>
              </a:spcBef>
              <a:buNone/>
            </a:pPr>
            <a:r>
              <a:rPr lang="de-DE" sz="1400" b="1" dirty="0" smtClean="0">
                <a:solidFill>
                  <a:srgbClr val="000000"/>
                </a:solidFill>
                <a:latin typeface="Times New Roman" panose="02020603050405020304" pitchFamily="18" charset="0"/>
                <a:cs typeface="Times New Roman" panose="02020603050405020304" pitchFamily="18" charset="0"/>
              </a:rPr>
              <a:t>Lechner</a:t>
            </a:r>
            <a:r>
              <a:rPr lang="de-DE" sz="1400" dirty="0">
                <a:solidFill>
                  <a:srgbClr val="000000"/>
                </a:solidFill>
                <a:latin typeface="Times New Roman" panose="02020603050405020304" pitchFamily="18" charset="0"/>
                <a:cs typeface="Times New Roman" panose="02020603050405020304" pitchFamily="18" charset="0"/>
              </a:rPr>
              <a:t>,</a:t>
            </a:r>
            <a:r>
              <a:rPr lang="de-DE" sz="1400" b="1" dirty="0">
                <a:solidFill>
                  <a:srgbClr val="000000"/>
                </a:solidFill>
                <a:latin typeface="Times New Roman" panose="02020603050405020304" pitchFamily="18" charset="0"/>
                <a:cs typeface="Times New Roman" panose="02020603050405020304" pitchFamily="18" charset="0"/>
              </a:rPr>
              <a:t> </a:t>
            </a:r>
            <a:r>
              <a:rPr lang="de-DE" sz="1400" dirty="0">
                <a:solidFill>
                  <a:srgbClr val="000000"/>
                </a:solidFill>
                <a:latin typeface="Times New Roman" panose="02020603050405020304" pitchFamily="18" charset="0"/>
                <a:cs typeface="Times New Roman" panose="02020603050405020304" pitchFamily="18" charset="0"/>
              </a:rPr>
              <a:t>Manfred</a:t>
            </a:r>
            <a:r>
              <a:rPr lang="de-DE" sz="1400" b="1" dirty="0">
                <a:solidFill>
                  <a:srgbClr val="000000"/>
                </a:solidFill>
                <a:latin typeface="Times New Roman" panose="02020603050405020304" pitchFamily="18" charset="0"/>
                <a:cs typeface="Times New Roman" panose="02020603050405020304" pitchFamily="18" charset="0"/>
              </a:rPr>
              <a:t> </a:t>
            </a:r>
            <a:r>
              <a:rPr lang="de-DE" sz="1400" dirty="0">
                <a:solidFill>
                  <a:srgbClr val="000000"/>
                </a:solidFill>
                <a:latin typeface="Times New Roman" panose="02020603050405020304" pitchFamily="18" charset="0"/>
                <a:cs typeface="Times New Roman" panose="02020603050405020304" pitchFamily="18" charset="0"/>
              </a:rPr>
              <a:t>(1978): Deutsch als Fremdsprache I A. Dialogische Übungen. Stuttgart: Klett. </a:t>
            </a:r>
          </a:p>
          <a:p>
            <a:pPr marL="174625" indent="-174625" algn="just">
              <a:lnSpc>
                <a:spcPct val="120000"/>
              </a:lnSpc>
              <a:spcBef>
                <a:spcPts val="1200"/>
              </a:spcBef>
              <a:buNone/>
            </a:pPr>
            <a:r>
              <a:rPr lang="de-DE" sz="1400" dirty="0" smtClean="0">
                <a:solidFill>
                  <a:srgbClr val="000000"/>
                </a:solidFill>
                <a:latin typeface="Times New Roman" panose="02020603050405020304" pitchFamily="18" charset="0"/>
                <a:cs typeface="Times New Roman" panose="02020603050405020304" pitchFamily="18" charset="0"/>
              </a:rPr>
              <a:t>    In</a:t>
            </a:r>
            <a:r>
              <a:rPr lang="de-DE" sz="1400" dirty="0">
                <a:solidFill>
                  <a:srgbClr val="000000"/>
                </a:solidFill>
                <a:latin typeface="Times New Roman" panose="02020603050405020304" pitchFamily="18" charset="0"/>
                <a:cs typeface="Times New Roman" panose="02020603050405020304" pitchFamily="18" charset="0"/>
              </a:rPr>
              <a:t>: http://home.edo.tu-dortmund.de/~hoffmann/ABC/Fremdsprachenunt.html </a:t>
            </a:r>
            <a:endParaRPr lang="de-DE" sz="1400" b="1" dirty="0" smtClean="0">
              <a:latin typeface="Times New Roman" panose="02020603050405020304" pitchFamily="18" charset="0"/>
              <a:cs typeface="Times New Roman" panose="02020603050405020304" pitchFamily="18" charset="0"/>
            </a:endParaRPr>
          </a:p>
          <a:p>
            <a:pPr marL="0" indent="0" algn="just">
              <a:lnSpc>
                <a:spcPct val="120000"/>
              </a:lnSpc>
              <a:spcBef>
                <a:spcPts val="1200"/>
              </a:spcBef>
              <a:buNone/>
            </a:pPr>
            <a:r>
              <a:rPr lang="de-DE" sz="1400" b="1" dirty="0" smtClean="0">
                <a:latin typeface="Times New Roman" panose="02020603050405020304" pitchFamily="18" charset="0"/>
                <a:cs typeface="Times New Roman" panose="02020603050405020304" pitchFamily="18" charset="0"/>
              </a:rPr>
              <a:t>Schulz</a:t>
            </a:r>
            <a:r>
              <a:rPr lang="de-DE" sz="1400" dirty="0">
                <a:latin typeface="Times New Roman" panose="02020603050405020304" pitchFamily="18" charset="0"/>
                <a:cs typeface="Times New Roman" panose="02020603050405020304" pitchFamily="18" charset="0"/>
              </a:rPr>
              <a:t>,</a:t>
            </a:r>
            <a:r>
              <a:rPr lang="de-DE" sz="1400" b="1" dirty="0" smtClean="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Dora / </a:t>
            </a:r>
            <a:r>
              <a:rPr lang="de-DE" sz="1400" b="1" dirty="0" err="1" smtClean="0">
                <a:latin typeface="Times New Roman" panose="02020603050405020304" pitchFamily="18" charset="0"/>
                <a:cs typeface="Times New Roman" panose="02020603050405020304" pitchFamily="18" charset="0"/>
              </a:rPr>
              <a:t>Griesbach</a:t>
            </a:r>
            <a:r>
              <a:rPr lang="de-DE" sz="1400" dirty="0" smtClean="0">
                <a:latin typeface="Times New Roman" panose="02020603050405020304" pitchFamily="18" charset="0"/>
                <a:cs typeface="Times New Roman" panose="02020603050405020304" pitchFamily="18" charset="0"/>
              </a:rPr>
              <a:t>,</a:t>
            </a:r>
            <a:r>
              <a:rPr lang="de-DE" sz="1400" b="1" dirty="0" smtClean="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Heinz</a:t>
            </a:r>
            <a:r>
              <a:rPr lang="de-DE" sz="1400" b="1" dirty="0" smtClean="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(1967): Deutsche </a:t>
            </a:r>
            <a:r>
              <a:rPr lang="de-DE" sz="1400" dirty="0">
                <a:latin typeface="Times New Roman" panose="02020603050405020304" pitchFamily="18" charset="0"/>
                <a:cs typeface="Times New Roman" panose="02020603050405020304" pitchFamily="18" charset="0"/>
              </a:rPr>
              <a:t>Sprachlehre für </a:t>
            </a:r>
            <a:r>
              <a:rPr lang="de-DE" sz="1400" dirty="0" smtClean="0">
                <a:latin typeface="Times New Roman" panose="02020603050405020304" pitchFamily="18" charset="0"/>
                <a:cs typeface="Times New Roman" panose="02020603050405020304" pitchFamily="18" charset="0"/>
              </a:rPr>
              <a:t>Ausländer. Ismaning</a:t>
            </a:r>
            <a:r>
              <a:rPr lang="de-DE" sz="1400" dirty="0">
                <a:latin typeface="Times New Roman" panose="02020603050405020304" pitchFamily="18" charset="0"/>
                <a:cs typeface="Times New Roman" panose="02020603050405020304" pitchFamily="18" charset="0"/>
              </a:rPr>
              <a:t>: Max </a:t>
            </a:r>
            <a:r>
              <a:rPr lang="de-DE" sz="1400" dirty="0" err="1">
                <a:latin typeface="Times New Roman" panose="02020603050405020304" pitchFamily="18" charset="0"/>
                <a:cs typeface="Times New Roman" panose="02020603050405020304" pitchFamily="18" charset="0"/>
              </a:rPr>
              <a:t>Hueber</a:t>
            </a:r>
            <a:r>
              <a:rPr lang="de-DE" sz="1400" dirty="0">
                <a:latin typeface="Times New Roman" panose="02020603050405020304" pitchFamily="18" charset="0"/>
                <a:cs typeface="Times New Roman" panose="02020603050405020304" pitchFamily="18" charset="0"/>
              </a:rPr>
              <a:t> </a:t>
            </a:r>
            <a:r>
              <a:rPr lang="de-DE" sz="1400" dirty="0" smtClean="0">
                <a:latin typeface="Times New Roman" panose="02020603050405020304" pitchFamily="18" charset="0"/>
                <a:cs typeface="Times New Roman" panose="02020603050405020304" pitchFamily="18" charset="0"/>
              </a:rPr>
              <a:t>Verlag</a:t>
            </a:r>
          </a:p>
          <a:p>
            <a:pPr marL="363538" indent="-363538" algn="just">
              <a:lnSpc>
                <a:spcPct val="120000"/>
              </a:lnSpc>
              <a:spcBef>
                <a:spcPts val="1200"/>
              </a:spcBef>
              <a:buNone/>
            </a:pPr>
            <a:r>
              <a:rPr lang="de-DE" sz="1400" b="1" dirty="0">
                <a:latin typeface="Times New Roman" panose="02020603050405020304" pitchFamily="18" charset="0"/>
                <a:cs typeface="Times New Roman" panose="02020603050405020304" pitchFamily="18" charset="0"/>
              </a:rPr>
              <a:t>Staatsinstitut für Schulqualität und Bildungsforschung </a:t>
            </a:r>
            <a:r>
              <a:rPr lang="de-DE" sz="1400" dirty="0">
                <a:latin typeface="Times New Roman" panose="02020603050405020304" pitchFamily="18" charset="0"/>
                <a:cs typeface="Times New Roman" panose="02020603050405020304" pitchFamily="18" charset="0"/>
              </a:rPr>
              <a:t>(</a:t>
            </a:r>
            <a:r>
              <a:rPr lang="de-DE" sz="1400" dirty="0" err="1">
                <a:latin typeface="Times New Roman" panose="02020603050405020304" pitchFamily="18" charset="0"/>
                <a:cs typeface="Times New Roman" panose="02020603050405020304" pitchFamily="18" charset="0"/>
              </a:rPr>
              <a:t>Hg</a:t>
            </a:r>
            <a:r>
              <a:rPr lang="de-DE" sz="1400" dirty="0">
                <a:latin typeface="Times New Roman" panose="02020603050405020304" pitchFamily="18" charset="0"/>
                <a:cs typeface="Times New Roman" panose="02020603050405020304" pitchFamily="18" charset="0"/>
              </a:rPr>
              <a:t>.) (2007): Theorien des Lernens. Folgerungen für das Lehren </a:t>
            </a:r>
          </a:p>
          <a:p>
            <a:pPr marL="363538" indent="0" algn="just">
              <a:lnSpc>
                <a:spcPct val="120000"/>
              </a:lnSpc>
              <a:spcBef>
                <a:spcPts val="1200"/>
              </a:spcBef>
              <a:buNone/>
            </a:pPr>
            <a:r>
              <a:rPr lang="de-DE" sz="1400" dirty="0">
                <a:latin typeface="Times New Roman" panose="02020603050405020304" pitchFamily="18" charset="0"/>
                <a:cs typeface="Times New Roman" panose="02020603050405020304" pitchFamily="18" charset="0"/>
              </a:rPr>
              <a:t>In: https</a:t>
            </a:r>
            <a:r>
              <a:rPr lang="de-DE" sz="1400">
                <a:latin typeface="Times New Roman" panose="02020603050405020304" pitchFamily="18" charset="0"/>
                <a:cs typeface="Times New Roman" panose="02020603050405020304" pitchFamily="18" charset="0"/>
              </a:rPr>
              <a:t>://</a:t>
            </a:r>
            <a:r>
              <a:rPr lang="de-DE" sz="1400" smtClean="0">
                <a:latin typeface="Times New Roman" panose="02020603050405020304" pitchFamily="18" charset="0"/>
                <a:cs typeface="Times New Roman" panose="02020603050405020304" pitchFamily="18" charset="0"/>
              </a:rPr>
              <a:t>www.isb.bayern.de/download/1542/flyer-lerntheorie-druckfassung.pdf</a:t>
            </a:r>
            <a:endParaRPr lang="de-DE" sz="1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8474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45110"/>
          </a:xfrm>
        </p:spPr>
        <p:txBody>
          <a:bodyPr>
            <a:noAutofit/>
          </a:bodyPr>
          <a:lstStyle/>
          <a:p>
            <a:pPr algn="ctr"/>
            <a:r>
              <a:rPr lang="en-US" sz="3200" dirty="0" smtClean="0"/>
              <a:t/>
            </a:r>
            <a:br>
              <a:rPr lang="en-US" sz="3200" dirty="0" smtClean="0"/>
            </a:br>
            <a:r>
              <a:rPr lang="en-US" sz="2400" b="1" dirty="0" smtClean="0"/>
              <a:t>Verbindung von </a:t>
            </a:r>
            <a:r>
              <a:rPr lang="en-US" sz="2400" b="1" dirty="0" err="1" smtClean="0"/>
              <a:t>Theorie</a:t>
            </a:r>
            <a:r>
              <a:rPr lang="en-US" sz="2400" b="1" dirty="0" smtClean="0"/>
              <a:t> und </a:t>
            </a:r>
            <a:r>
              <a:rPr lang="en-US" sz="2400" b="1" dirty="0" err="1" smtClean="0"/>
              <a:t>didaktischer</a:t>
            </a:r>
            <a:r>
              <a:rPr lang="en-US" sz="2400" b="1" dirty="0" smtClean="0"/>
              <a:t> Praxis</a:t>
            </a:r>
            <a:r>
              <a:rPr lang="de-DE" sz="2400" b="1" dirty="0" smtClean="0"/>
              <a:t>: </a:t>
            </a:r>
            <a:br>
              <a:rPr lang="de-DE" sz="2400" b="1" dirty="0" smtClean="0"/>
            </a:br>
            <a:r>
              <a:rPr lang="en-US" sz="2400" b="1" dirty="0" err="1" smtClean="0"/>
              <a:t>Behaviorismus</a:t>
            </a:r>
            <a:r>
              <a:rPr lang="en-US" sz="3200" dirty="0" smtClean="0"/>
              <a:t/>
            </a:r>
            <a:br>
              <a:rPr lang="en-US" sz="3200" dirty="0" smtClean="0"/>
            </a:br>
            <a:endParaRPr lang="el-GR" sz="3200" dirty="0"/>
          </a:p>
        </p:txBody>
      </p:sp>
      <p:sp>
        <p:nvSpPr>
          <p:cNvPr id="3" name="Θέση περιεχομένου 2"/>
          <p:cNvSpPr>
            <a:spLocks noGrp="1"/>
          </p:cNvSpPr>
          <p:nvPr>
            <p:ph idx="1"/>
          </p:nvPr>
        </p:nvSpPr>
        <p:spPr>
          <a:xfrm>
            <a:off x="838200" y="1021976"/>
            <a:ext cx="10515600" cy="4953282"/>
          </a:xfrm>
        </p:spPr>
        <p:txBody>
          <a:bodyPr>
            <a:normAutofit fontScale="55000" lnSpcReduction="20000"/>
          </a:bodyPr>
          <a:lstStyle/>
          <a:p>
            <a:pPr marL="0" indent="0">
              <a:buNone/>
            </a:pPr>
            <a:r>
              <a:rPr lang="de-DE" b="1" dirty="0" smtClean="0">
                <a:latin typeface="Times New Roman" panose="02020603050405020304" pitchFamily="18" charset="0"/>
                <a:cs typeface="Times New Roman" panose="02020603050405020304" pitchFamily="18" charset="0"/>
              </a:rPr>
              <a:t>Behaviorismus</a:t>
            </a:r>
          </a:p>
          <a:p>
            <a:pPr marL="0" indent="0">
              <a:buNone/>
            </a:pPr>
            <a:r>
              <a:rPr lang="de-DE" dirty="0" smtClean="0">
                <a:latin typeface="Times New Roman" panose="02020603050405020304" pitchFamily="18" charset="0"/>
                <a:cs typeface="Times New Roman" panose="02020603050405020304" pitchFamily="18" charset="0"/>
              </a:rPr>
              <a:t>Lernen als Bilden von Assoziationen</a:t>
            </a:r>
          </a:p>
          <a:p>
            <a:pPr marL="0" indent="0">
              <a:buNone/>
            </a:pPr>
            <a:r>
              <a:rPr lang="de-DE" dirty="0" smtClean="0">
                <a:latin typeface="Times New Roman" panose="02020603050405020304" pitchFamily="18" charset="0"/>
                <a:cs typeface="Times New Roman" panose="02020603050405020304" pitchFamily="18" charset="0"/>
              </a:rPr>
              <a:t>Lernen durch Imitation und Verstärkung</a:t>
            </a:r>
          </a:p>
          <a:p>
            <a:pPr marL="0" indent="0">
              <a:buNone/>
            </a:pPr>
            <a:r>
              <a:rPr lang="de-DE" dirty="0" smtClean="0">
                <a:latin typeface="Times New Roman" panose="02020603050405020304" pitchFamily="18" charset="0"/>
                <a:cs typeface="Times New Roman" panose="02020603050405020304" pitchFamily="18" charset="0"/>
              </a:rPr>
              <a:t>Passive Rolle des Lernenden (als „Black-Box“ angesehen)</a:t>
            </a:r>
          </a:p>
          <a:p>
            <a:pPr marL="0" indent="0">
              <a:buNone/>
            </a:pPr>
            <a:r>
              <a:rPr lang="de-DE" dirty="0" smtClean="0">
                <a:latin typeface="Times New Roman" panose="02020603050405020304" pitchFamily="18" charset="0"/>
                <a:cs typeface="Times New Roman" panose="02020603050405020304" pitchFamily="18" charset="0"/>
              </a:rPr>
              <a:t>positive/negative Verstärkung</a:t>
            </a:r>
          </a:p>
          <a:p>
            <a:pPr marL="0" indent="0">
              <a:buNone/>
            </a:pPr>
            <a:r>
              <a:rPr lang="de-DE" dirty="0" smtClean="0">
                <a:latin typeface="Times New Roman" panose="02020603050405020304" pitchFamily="18" charset="0"/>
                <a:cs typeface="Times New Roman" panose="02020603050405020304" pitchFamily="18" charset="0"/>
              </a:rPr>
              <a:t>Übung bzw. Wiederholung des Lernstoffs</a:t>
            </a:r>
          </a:p>
          <a:p>
            <a:pPr marL="0" indent="0">
              <a:buNone/>
            </a:pPr>
            <a:endParaRPr lang="de-DE" dirty="0" smtClean="0">
              <a:latin typeface="Times New Roman" panose="02020603050405020304" pitchFamily="18" charset="0"/>
              <a:cs typeface="Times New Roman" panose="02020603050405020304" pitchFamily="18" charset="0"/>
            </a:endParaRPr>
          </a:p>
          <a:p>
            <a:pPr marL="0" indent="0">
              <a:buNone/>
            </a:pPr>
            <a:r>
              <a:rPr lang="de-DE" u="sng" dirty="0" smtClean="0">
                <a:latin typeface="Times New Roman" panose="02020603050405020304" pitchFamily="18" charset="0"/>
                <a:cs typeface="Times New Roman" panose="02020603050405020304" pitchFamily="18" charset="0"/>
              </a:rPr>
              <a:t>Folgerungen für die didaktische Praxis</a:t>
            </a:r>
          </a:p>
          <a:p>
            <a:pPr marL="0" indent="0">
              <a:buNone/>
            </a:pPr>
            <a:r>
              <a:rPr lang="de-DE" dirty="0" smtClean="0">
                <a:latin typeface="Times New Roman" panose="02020603050405020304" pitchFamily="18" charset="0"/>
                <a:cs typeface="Times New Roman" panose="02020603050405020304" pitchFamily="18" charset="0"/>
              </a:rPr>
              <a:t>Entwicklung von didaktischen Modellen/Lehrplänen, bei denen Aufgaben wiederholt werden, bis sie richtig gelöst werden und Belohnung durch den Lehrenden berücksichtigt wird. Der Lehrer übernimmt dabei die Rolle des Input-Gebers/des Vermittlers von Wissen</a:t>
            </a:r>
          </a:p>
          <a:p>
            <a:pPr marL="0" indent="0">
              <a:buNone/>
            </a:pPr>
            <a:r>
              <a:rPr lang="de-DE" dirty="0" smtClean="0">
                <a:latin typeface="Times New Roman" panose="02020603050405020304" pitchFamily="18" charset="0"/>
                <a:cs typeface="Times New Roman" panose="02020603050405020304" pitchFamily="18" charset="0"/>
              </a:rPr>
              <a:t>Programmierter Unterricht (Skinner 1958):</a:t>
            </a:r>
          </a:p>
          <a:p>
            <a:pPr marL="0" indent="0">
              <a:buNone/>
            </a:pPr>
            <a:r>
              <a:rPr lang="de-DE" dirty="0" smtClean="0">
                <a:latin typeface="Times New Roman" panose="02020603050405020304" pitchFamily="18" charset="0"/>
                <a:cs typeface="Times New Roman" panose="02020603050405020304" pitchFamily="18" charset="0"/>
              </a:rPr>
              <a:t>Einige Regeln des Programmierten Unterrichts</a:t>
            </a:r>
          </a:p>
          <a:p>
            <a:pPr marL="514350" indent="-514350">
              <a:buAutoNum type="arabicPeriod"/>
            </a:pPr>
            <a:r>
              <a:rPr lang="de-DE" dirty="0" smtClean="0">
                <a:latin typeface="Times New Roman" panose="02020603050405020304" pitchFamily="18" charset="0"/>
                <a:cs typeface="Times New Roman" panose="02020603050405020304" pitchFamily="18" charset="0"/>
              </a:rPr>
              <a:t>Auf jede Antwort muss unmittelbar eine Rückmeldung folgen</a:t>
            </a:r>
          </a:p>
          <a:p>
            <a:pPr marL="514350" indent="-514350">
              <a:buAutoNum type="arabicPeriod"/>
            </a:pPr>
            <a:r>
              <a:rPr lang="de-DE" dirty="0" smtClean="0">
                <a:latin typeface="Times New Roman" panose="02020603050405020304" pitchFamily="18" charset="0"/>
                <a:cs typeface="Times New Roman" panose="02020603050405020304" pitchFamily="18" charset="0"/>
              </a:rPr>
              <a:t>Die Lernziele müssen klar und objektiv formuliert werden, damit gezielt Rückmeldungen und Belohnungen gegeben werden können (z.B. in Form von Fragen und Antworten)</a:t>
            </a:r>
          </a:p>
          <a:p>
            <a:pPr marL="514350" indent="-514350">
              <a:buAutoNum type="arabicPeriod"/>
            </a:pPr>
            <a:r>
              <a:rPr lang="de-DE" dirty="0" smtClean="0">
                <a:latin typeface="Times New Roman" panose="02020603050405020304" pitchFamily="18" charset="0"/>
                <a:cs typeface="Times New Roman" panose="02020603050405020304" pitchFamily="18" charset="0"/>
              </a:rPr>
              <a:t>Die Aufgaben sollen so gestellt werden, dass sie mit hoher Wahrscheinlichkeit richtig gelöst werden können</a:t>
            </a:r>
          </a:p>
          <a:p>
            <a:pPr marL="514350" indent="-514350">
              <a:buAutoNum type="arabicPeriod"/>
            </a:pPr>
            <a:r>
              <a:rPr lang="de-DE" dirty="0" smtClean="0">
                <a:latin typeface="Times New Roman" panose="02020603050405020304" pitchFamily="18" charset="0"/>
                <a:cs typeface="Times New Roman" panose="02020603050405020304" pitchFamily="18" charset="0"/>
              </a:rPr>
              <a:t>Mittels einer Reihe von Zusatzbelohnungen wird eine besonders ausdauernde und gute Bearbeitung der Aufgaben durch den Lernenden abgesichert </a:t>
            </a:r>
          </a:p>
          <a:p>
            <a:endParaRPr lang="el-GR" dirty="0"/>
          </a:p>
        </p:txBody>
      </p:sp>
    </p:spTree>
    <p:extLst>
      <p:ext uri="{BB962C8B-B14F-4D97-AF65-F5344CB8AC3E}">
        <p14:creationId xmlns:p14="http://schemas.microsoft.com/office/powerpoint/2010/main" val="2126314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669849726"/>
              </p:ext>
            </p:extLst>
          </p:nvPr>
        </p:nvGraphicFramePr>
        <p:xfrm>
          <a:off x="1425388" y="575048"/>
          <a:ext cx="8673353" cy="5341658"/>
        </p:xfrm>
        <a:graphic>
          <a:graphicData uri="http://schemas.openxmlformats.org/drawingml/2006/table">
            <a:tbl>
              <a:tblPr firstRow="1" bandRow="1">
                <a:tableStyleId>{5C22544A-7EE6-4342-B048-85BDC9FD1C3A}</a:tableStyleId>
              </a:tblPr>
              <a:tblGrid>
                <a:gridCol w="3173506"/>
                <a:gridCol w="5499847"/>
              </a:tblGrid>
              <a:tr h="561292">
                <a:tc gridSpan="2">
                  <a:txBody>
                    <a:bodyPr/>
                    <a:lstStyle/>
                    <a:p>
                      <a:pPr algn="just"/>
                      <a:r>
                        <a:rPr lang="de-DE" dirty="0" smtClean="0">
                          <a:solidFill>
                            <a:schemeClr val="tx1"/>
                          </a:solidFill>
                        </a:rPr>
                        <a:t>Behaviorismus</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lang="el-GR"/>
                    </a:p>
                  </a:txBody>
                  <a:tcPr/>
                </a:tc>
              </a:tr>
              <a:tr h="2019462">
                <a:tc>
                  <a:txBody>
                    <a:bodyPr/>
                    <a:lstStyle/>
                    <a:p>
                      <a:pPr algn="just"/>
                      <a:r>
                        <a:rPr lang="de-DE" dirty="0" smtClean="0">
                          <a:solidFill>
                            <a:schemeClr val="tx1"/>
                          </a:solidFill>
                        </a:rPr>
                        <a:t>Auffassung über das Lernen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indent="-285750" algn="just">
                        <a:buFont typeface="Arial" panose="020B0604020202020204" pitchFamily="34" charset="0"/>
                        <a:buChar char="•"/>
                      </a:pPr>
                      <a:r>
                        <a:rPr lang="de-DE" dirty="0" smtClean="0">
                          <a:solidFill>
                            <a:schemeClr val="tx1"/>
                          </a:solidFill>
                        </a:rPr>
                        <a:t>Lernen wird als Bilden von Assoziationen verstanden, die durch positive Verstärkung gefestigt werden. </a:t>
                      </a:r>
                    </a:p>
                    <a:p>
                      <a:pPr marL="285750" indent="-285750" algn="just">
                        <a:buFont typeface="Arial" panose="020B0604020202020204" pitchFamily="34" charset="0"/>
                        <a:buChar char="•"/>
                      </a:pPr>
                      <a:r>
                        <a:rPr lang="de-DE" dirty="0" smtClean="0">
                          <a:solidFill>
                            <a:schemeClr val="tx1"/>
                          </a:solidFill>
                        </a:rPr>
                        <a:t>Wissen gilt als von außen gesetzt und wird kleinschrittig erworben. </a:t>
                      </a:r>
                    </a:p>
                    <a:p>
                      <a:pPr marL="285750" indent="-285750" algn="just">
                        <a:buFont typeface="Arial" panose="020B0604020202020204" pitchFamily="34" charset="0"/>
                        <a:buChar char="•"/>
                      </a:pPr>
                      <a:r>
                        <a:rPr lang="de-DE" dirty="0" smtClean="0">
                          <a:solidFill>
                            <a:schemeClr val="tx1"/>
                          </a:solidFill>
                        </a:rPr>
                        <a:t>Das Lernergebnis zeigt sich in der Wiedergabe </a:t>
                      </a:r>
                      <a:r>
                        <a:rPr lang="de-DE" dirty="0" err="1" smtClean="0">
                          <a:solidFill>
                            <a:schemeClr val="tx1"/>
                          </a:solidFill>
                        </a:rPr>
                        <a:t>granularisierter</a:t>
                      </a:r>
                      <a:r>
                        <a:rPr lang="de-DE" dirty="0" smtClean="0">
                          <a:solidFill>
                            <a:schemeClr val="tx1"/>
                          </a:solidFill>
                        </a:rPr>
                        <a:t> Wissenseinheiten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1792100">
                <a:tc>
                  <a:txBody>
                    <a:bodyPr/>
                    <a:lstStyle/>
                    <a:p>
                      <a:pPr algn="just"/>
                      <a:r>
                        <a:rPr lang="de-DE" dirty="0" smtClean="0">
                          <a:solidFill>
                            <a:schemeClr val="tx1"/>
                          </a:solidFill>
                        </a:rPr>
                        <a:t>Rolle des Lerners</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indent="-285750" algn="just">
                        <a:buFont typeface="Arial" panose="020B0604020202020204" pitchFamily="34" charset="0"/>
                        <a:buChar char="•"/>
                      </a:pPr>
                      <a:r>
                        <a:rPr lang="de-DE" dirty="0" smtClean="0">
                          <a:solidFill>
                            <a:schemeClr val="tx1"/>
                          </a:solidFill>
                        </a:rPr>
                        <a:t>Der Lernende wird als „Black Box“ angesehen und hat eine passive Rolle, indem er nicht verstehen, sondern erworbenes Wissen lediglich wiedergeben muss. </a:t>
                      </a:r>
                    </a:p>
                    <a:p>
                      <a:pPr marL="285750" indent="-285750" algn="just">
                        <a:buFont typeface="Arial" panose="020B0604020202020204" pitchFamily="34" charset="0"/>
                        <a:buChar char="•"/>
                      </a:pPr>
                      <a:r>
                        <a:rPr lang="de-DE" dirty="0" smtClean="0">
                          <a:solidFill>
                            <a:schemeClr val="tx1"/>
                          </a:solidFill>
                        </a:rPr>
                        <a:t>Er bekommt </a:t>
                      </a:r>
                      <a:r>
                        <a:rPr lang="de-DE" dirty="0" err="1" smtClean="0">
                          <a:solidFill>
                            <a:schemeClr val="tx1"/>
                          </a:solidFill>
                        </a:rPr>
                        <a:t>granularisierte</a:t>
                      </a:r>
                      <a:r>
                        <a:rPr lang="de-DE" dirty="0" smtClean="0">
                          <a:solidFill>
                            <a:schemeClr val="tx1"/>
                          </a:solidFill>
                        </a:rPr>
                        <a:t> Wissenseinheiten vom Lehrer oder medial aufbereitet präsentiert.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968804">
                <a:tc>
                  <a:txBody>
                    <a:bodyPr/>
                    <a:lstStyle/>
                    <a:p>
                      <a:pPr algn="just"/>
                      <a:r>
                        <a:rPr lang="de-DE" dirty="0" smtClean="0">
                          <a:solidFill>
                            <a:schemeClr val="tx1"/>
                          </a:solidFill>
                        </a:rPr>
                        <a:t>Rolle des Lehrers</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85750" indent="-285750" algn="just">
                        <a:buFont typeface="Arial" panose="020B0604020202020204" pitchFamily="34" charset="0"/>
                        <a:buChar char="•"/>
                      </a:pPr>
                      <a:r>
                        <a:rPr lang="de-DE" dirty="0" smtClean="0">
                          <a:solidFill>
                            <a:schemeClr val="tx1"/>
                          </a:solidFill>
                        </a:rPr>
                        <a:t>Bereitsteller von stark </a:t>
                      </a:r>
                      <a:r>
                        <a:rPr lang="de-DE" dirty="0" err="1" smtClean="0">
                          <a:solidFill>
                            <a:schemeClr val="tx1"/>
                          </a:solidFill>
                        </a:rPr>
                        <a:t>granularisierten</a:t>
                      </a:r>
                      <a:r>
                        <a:rPr lang="de-DE" dirty="0" smtClean="0">
                          <a:solidFill>
                            <a:schemeClr val="tx1"/>
                          </a:solidFill>
                        </a:rPr>
                        <a:t> Wissenseinheiten und verstärkendem Feedback.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2" name="Ορθογώνιο 1"/>
          <p:cNvSpPr/>
          <p:nvPr/>
        </p:nvSpPr>
        <p:spPr>
          <a:xfrm>
            <a:off x="10225350" y="3633809"/>
            <a:ext cx="1844730" cy="1323439"/>
          </a:xfrm>
          <a:prstGeom prst="rect">
            <a:avLst/>
          </a:prstGeom>
        </p:spPr>
        <p:txBody>
          <a:bodyPr wrap="square">
            <a:spAutoFit/>
          </a:bodyPr>
          <a:lstStyle/>
          <a:p>
            <a:r>
              <a:rPr lang="de-DE" sz="1600" dirty="0" err="1" smtClean="0">
                <a:latin typeface="Arial" panose="020B0604020202020204" pitchFamily="34" charset="0"/>
              </a:rPr>
              <a:t>granularisiertes</a:t>
            </a:r>
            <a:r>
              <a:rPr lang="de-DE" sz="1600" dirty="0" smtClean="0">
                <a:latin typeface="Arial" panose="020B0604020202020204" pitchFamily="34" charset="0"/>
              </a:rPr>
              <a:t> Wissen: Wissen, das möglichst kleinschrittig vermittelt wird.</a:t>
            </a:r>
            <a:endParaRPr lang="el-GR" sz="1600" dirty="0"/>
          </a:p>
        </p:txBody>
      </p:sp>
      <p:sp>
        <p:nvSpPr>
          <p:cNvPr id="3" name="Ορθογώνιο 2"/>
          <p:cNvSpPr/>
          <p:nvPr/>
        </p:nvSpPr>
        <p:spPr>
          <a:xfrm>
            <a:off x="6096000" y="6286038"/>
            <a:ext cx="6096000" cy="307777"/>
          </a:xfrm>
          <a:prstGeom prst="rect">
            <a:avLst/>
          </a:prstGeom>
        </p:spPr>
        <p:txBody>
          <a:bodyPr>
            <a:spAutoFit/>
          </a:bodyPr>
          <a:lstStyle/>
          <a:p>
            <a:pPr algn="r"/>
            <a:r>
              <a:rPr lang="de-DE" sz="1400" dirty="0"/>
              <a:t>(Vgl. Staatsinstitut für Schulqualität und Bildungsforschung (</a:t>
            </a:r>
            <a:r>
              <a:rPr lang="de-DE" sz="1400" dirty="0" err="1"/>
              <a:t>Hg</a:t>
            </a:r>
            <a:r>
              <a:rPr lang="de-DE" sz="1400" dirty="0"/>
              <a:t>.) (2007), </a:t>
            </a:r>
            <a:r>
              <a:rPr lang="de-DE" sz="1400" dirty="0" smtClean="0"/>
              <a:t>10)</a:t>
            </a:r>
            <a:endParaRPr lang="de-DE" sz="1400" dirty="0"/>
          </a:p>
        </p:txBody>
      </p:sp>
    </p:spTree>
    <p:extLst>
      <p:ext uri="{BB962C8B-B14F-4D97-AF65-F5344CB8AC3E}">
        <p14:creationId xmlns:p14="http://schemas.microsoft.com/office/powerpoint/2010/main" val="288729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309282"/>
            <a:ext cx="10515600" cy="6145306"/>
          </a:xfrm>
        </p:spPr>
        <p:txBody>
          <a:bodyPr>
            <a:normAutofit fontScale="85000" lnSpcReduction="20000"/>
          </a:bodyPr>
          <a:lstStyle/>
          <a:p>
            <a:pPr marL="0" indent="0">
              <a:buNone/>
            </a:pPr>
            <a:r>
              <a:rPr lang="en-US" sz="2000" b="1" dirty="0" smtClean="0"/>
              <a:t>Die Rolle des </a:t>
            </a:r>
            <a:r>
              <a:rPr lang="en-US" sz="2000" b="1" dirty="0" err="1" smtClean="0"/>
              <a:t>Behaviorismus</a:t>
            </a:r>
            <a:r>
              <a:rPr lang="en-US" sz="2000" b="1" dirty="0" smtClean="0"/>
              <a:t> </a:t>
            </a:r>
            <a:r>
              <a:rPr lang="en-US" sz="2000" b="1" dirty="0" err="1" smtClean="0"/>
              <a:t>bei</a:t>
            </a:r>
            <a:r>
              <a:rPr lang="en-US" sz="2000" b="1" dirty="0" smtClean="0"/>
              <a:t> der </a:t>
            </a:r>
            <a:r>
              <a:rPr lang="en-US" sz="2000" b="1" dirty="0" err="1" smtClean="0"/>
              <a:t>Entwicklung</a:t>
            </a:r>
            <a:r>
              <a:rPr lang="en-US" sz="2000" b="1" dirty="0" smtClean="0"/>
              <a:t> der </a:t>
            </a:r>
            <a:r>
              <a:rPr lang="en-US" sz="2000" b="1" dirty="0" err="1" smtClean="0"/>
              <a:t>audiolingualen</a:t>
            </a:r>
            <a:r>
              <a:rPr lang="en-US" sz="2000" b="1" dirty="0" smtClean="0"/>
              <a:t>/</a:t>
            </a:r>
            <a:r>
              <a:rPr lang="en-US" sz="2000" b="1" dirty="0" err="1" smtClean="0"/>
              <a:t>audiovisuellen</a:t>
            </a:r>
            <a:r>
              <a:rPr lang="en-US" sz="2000" b="1" dirty="0" smtClean="0"/>
              <a:t> </a:t>
            </a:r>
            <a:r>
              <a:rPr lang="en-US" sz="2000" b="1" dirty="0" err="1" smtClean="0"/>
              <a:t>Methode</a:t>
            </a:r>
            <a:endParaRPr lang="en-US" sz="2000" b="1" dirty="0" smtClean="0"/>
          </a:p>
          <a:p>
            <a:pPr marL="0" indent="0">
              <a:buNone/>
            </a:pPr>
            <a:endParaRPr lang="en-US" sz="2100" b="1" dirty="0"/>
          </a:p>
          <a:p>
            <a:pPr>
              <a:buFontTx/>
              <a:buChar char="-"/>
            </a:pPr>
            <a:r>
              <a:rPr lang="en-US" sz="2100" dirty="0" err="1" smtClean="0"/>
              <a:t>Fremdsprachenlernen</a:t>
            </a:r>
            <a:r>
              <a:rPr lang="en-US" sz="2100" dirty="0" smtClean="0"/>
              <a:t> </a:t>
            </a:r>
            <a:r>
              <a:rPr lang="en-US" sz="2100" dirty="0" err="1" smtClean="0"/>
              <a:t>über</a:t>
            </a:r>
            <a:r>
              <a:rPr lang="en-US" sz="2100" dirty="0" smtClean="0"/>
              <a:t> </a:t>
            </a:r>
            <a:r>
              <a:rPr lang="en-US" sz="2100" dirty="0" err="1" smtClean="0"/>
              <a:t>Konditionierungsprozesse</a:t>
            </a:r>
            <a:r>
              <a:rPr lang="en-US" sz="2100" dirty="0" smtClean="0"/>
              <a:t> (Stimulus-Response) (</a:t>
            </a:r>
            <a:r>
              <a:rPr lang="en-US" sz="2100" dirty="0" err="1" smtClean="0"/>
              <a:t>Behaviorismus</a:t>
            </a:r>
            <a:r>
              <a:rPr lang="en-US" sz="2100" dirty="0" smtClean="0"/>
              <a:t>)</a:t>
            </a:r>
          </a:p>
          <a:p>
            <a:pPr>
              <a:buFontTx/>
              <a:buChar char="-"/>
            </a:pPr>
            <a:r>
              <a:rPr lang="en-US" sz="2100" dirty="0" err="1" smtClean="0"/>
              <a:t>Entwicklung</a:t>
            </a:r>
            <a:r>
              <a:rPr lang="en-US" sz="2100" dirty="0" smtClean="0"/>
              <a:t> der </a:t>
            </a:r>
            <a:r>
              <a:rPr lang="en-US" sz="2100" dirty="0" err="1" smtClean="0"/>
              <a:t>Sprechfertigkeit</a:t>
            </a:r>
            <a:r>
              <a:rPr lang="en-US" sz="2100" dirty="0" smtClean="0"/>
              <a:t> </a:t>
            </a:r>
            <a:r>
              <a:rPr lang="en-US" sz="2100" dirty="0" err="1" smtClean="0"/>
              <a:t>durch</a:t>
            </a:r>
            <a:r>
              <a:rPr lang="en-US" sz="2100" dirty="0" smtClean="0"/>
              <a:t> </a:t>
            </a:r>
            <a:r>
              <a:rPr lang="en-US" sz="2100" dirty="0" err="1" smtClean="0"/>
              <a:t>Nachahmung</a:t>
            </a:r>
            <a:r>
              <a:rPr lang="en-US" sz="2100" dirty="0" smtClean="0"/>
              <a:t> und </a:t>
            </a:r>
            <a:r>
              <a:rPr lang="en-US" sz="2100" dirty="0" err="1" smtClean="0"/>
              <a:t>Einüben</a:t>
            </a:r>
            <a:r>
              <a:rPr lang="en-US" sz="2100" dirty="0" smtClean="0"/>
              <a:t> von patterns</a:t>
            </a:r>
          </a:p>
          <a:p>
            <a:pPr>
              <a:buFontTx/>
              <a:buChar char="-"/>
            </a:pPr>
            <a:r>
              <a:rPr lang="en-US" sz="2100" dirty="0" err="1" smtClean="0"/>
              <a:t>Spracherwerb</a:t>
            </a:r>
            <a:r>
              <a:rPr lang="en-US" sz="2100" dirty="0" smtClean="0"/>
              <a:t> </a:t>
            </a:r>
            <a:r>
              <a:rPr lang="en-US" sz="2100" dirty="0" err="1" smtClean="0"/>
              <a:t>soll</a:t>
            </a:r>
            <a:r>
              <a:rPr lang="en-US" sz="2100" dirty="0" smtClean="0"/>
              <a:t> auf </a:t>
            </a:r>
            <a:r>
              <a:rPr lang="en-US" sz="2100" dirty="0" err="1" smtClean="0"/>
              <a:t>eine</a:t>
            </a:r>
            <a:r>
              <a:rPr lang="en-US" sz="2100" dirty="0" smtClean="0"/>
              <a:t> </a:t>
            </a:r>
            <a:r>
              <a:rPr lang="en-US" sz="2100" dirty="0" err="1" smtClean="0"/>
              <a:t>natürliche</a:t>
            </a:r>
            <a:r>
              <a:rPr lang="en-US" sz="2100" dirty="0" smtClean="0"/>
              <a:t> Weise </a:t>
            </a:r>
            <a:r>
              <a:rPr lang="en-US" sz="2100" dirty="0" err="1" smtClean="0"/>
              <a:t>erworben</a:t>
            </a:r>
            <a:r>
              <a:rPr lang="en-US" sz="2100" dirty="0" smtClean="0"/>
              <a:t> </a:t>
            </a:r>
            <a:r>
              <a:rPr lang="en-US" sz="2100" dirty="0" err="1" smtClean="0"/>
              <a:t>werden</a:t>
            </a:r>
            <a:r>
              <a:rPr lang="en-US" sz="2100" dirty="0"/>
              <a:t> </a:t>
            </a:r>
            <a:endParaRPr lang="en-US" sz="2100" dirty="0" smtClean="0"/>
          </a:p>
          <a:p>
            <a:pPr>
              <a:buFontTx/>
              <a:buChar char="-"/>
            </a:pPr>
            <a:r>
              <a:rPr lang="en-US" sz="2100" dirty="0" err="1" smtClean="0"/>
              <a:t>Sprache</a:t>
            </a:r>
            <a:r>
              <a:rPr lang="en-US" sz="2100" dirty="0" smtClean="0"/>
              <a:t> gilt </a:t>
            </a:r>
            <a:r>
              <a:rPr lang="en-US" sz="2100" dirty="0" err="1" smtClean="0"/>
              <a:t>als</a:t>
            </a:r>
            <a:r>
              <a:rPr lang="en-US" sz="2100" dirty="0" smtClean="0"/>
              <a:t> </a:t>
            </a:r>
            <a:r>
              <a:rPr lang="en-US" sz="2100" dirty="0" err="1" smtClean="0"/>
              <a:t>ein</a:t>
            </a:r>
            <a:r>
              <a:rPr lang="en-US" sz="2100" dirty="0" smtClean="0"/>
              <a:t> </a:t>
            </a:r>
            <a:r>
              <a:rPr lang="en-US" sz="2100" dirty="0" err="1" smtClean="0"/>
              <a:t>Bündel</a:t>
            </a:r>
            <a:r>
              <a:rPr lang="en-US" sz="2100" dirty="0" smtClean="0"/>
              <a:t> von </a:t>
            </a:r>
            <a:r>
              <a:rPr lang="en-US" sz="2100" dirty="0" err="1" smtClean="0"/>
              <a:t>Sprechgewohnheiten</a:t>
            </a:r>
            <a:r>
              <a:rPr lang="en-US" sz="2100" dirty="0" smtClean="0"/>
              <a:t>, </a:t>
            </a:r>
            <a:r>
              <a:rPr lang="en-US" sz="2100" dirty="0" err="1" smtClean="0"/>
              <a:t>als</a:t>
            </a:r>
            <a:r>
              <a:rPr lang="en-US" sz="2100" dirty="0" smtClean="0"/>
              <a:t> „</a:t>
            </a:r>
            <a:r>
              <a:rPr lang="en-US" sz="2100" dirty="0" err="1" smtClean="0"/>
              <a:t>verbales</a:t>
            </a:r>
            <a:r>
              <a:rPr lang="en-US" sz="2100" dirty="0" smtClean="0"/>
              <a:t> </a:t>
            </a:r>
            <a:r>
              <a:rPr lang="en-US" sz="2100" dirty="0" err="1" smtClean="0"/>
              <a:t>Verhalten</a:t>
            </a:r>
            <a:r>
              <a:rPr lang="en-US" sz="2100" dirty="0" smtClean="0"/>
              <a:t>” (Skinner)</a:t>
            </a:r>
          </a:p>
          <a:p>
            <a:pPr>
              <a:buFontTx/>
              <a:buChar char="-"/>
            </a:pPr>
            <a:endParaRPr lang="en-US" sz="2100" dirty="0" smtClean="0"/>
          </a:p>
          <a:p>
            <a:pPr marL="0" indent="0" algn="just">
              <a:buNone/>
            </a:pPr>
            <a:r>
              <a:rPr lang="en-US" sz="2100" dirty="0" err="1" smtClean="0"/>
              <a:t>Ziel</a:t>
            </a:r>
            <a:r>
              <a:rPr lang="en-US" sz="2100" dirty="0" smtClean="0"/>
              <a:t>: </a:t>
            </a:r>
            <a:r>
              <a:rPr lang="en-US" sz="2100" dirty="0" err="1" smtClean="0"/>
              <a:t>Entwicklung</a:t>
            </a:r>
            <a:r>
              <a:rPr lang="en-US" sz="2100" dirty="0" smtClean="0"/>
              <a:t> der </a:t>
            </a:r>
            <a:r>
              <a:rPr lang="en-US" sz="2100" dirty="0" err="1" smtClean="0"/>
              <a:t>Sprechfertigkeit</a:t>
            </a:r>
            <a:r>
              <a:rPr lang="en-US" sz="2100" dirty="0" smtClean="0"/>
              <a:t> </a:t>
            </a:r>
            <a:r>
              <a:rPr lang="en-US" sz="2100" dirty="0" err="1" smtClean="0"/>
              <a:t>durch</a:t>
            </a:r>
            <a:r>
              <a:rPr lang="en-US" sz="2100" dirty="0" smtClean="0"/>
              <a:t> </a:t>
            </a:r>
            <a:r>
              <a:rPr lang="en-US" sz="2100" dirty="0" err="1" smtClean="0"/>
              <a:t>Nachahmung</a:t>
            </a:r>
            <a:r>
              <a:rPr lang="en-US" sz="2100" dirty="0" smtClean="0"/>
              <a:t> und </a:t>
            </a:r>
            <a:r>
              <a:rPr lang="en-US" sz="2100" dirty="0" err="1" smtClean="0"/>
              <a:t>kontinuierliches</a:t>
            </a:r>
            <a:r>
              <a:rPr lang="en-US" sz="2100" dirty="0" smtClean="0"/>
              <a:t> </a:t>
            </a:r>
            <a:r>
              <a:rPr lang="en-US" sz="2100" dirty="0" err="1" smtClean="0"/>
              <a:t>Einüben</a:t>
            </a:r>
            <a:r>
              <a:rPr lang="en-US" sz="2100" dirty="0" smtClean="0"/>
              <a:t> von </a:t>
            </a:r>
            <a:r>
              <a:rPr lang="en-US" sz="2100" dirty="0" err="1" smtClean="0"/>
              <a:t>Satzstrukturen</a:t>
            </a:r>
            <a:endParaRPr lang="en-US" sz="2100" dirty="0" smtClean="0"/>
          </a:p>
          <a:p>
            <a:pPr marL="0" indent="0">
              <a:buNone/>
            </a:pPr>
            <a:endParaRPr lang="en-US" sz="2100" dirty="0" smtClean="0"/>
          </a:p>
          <a:p>
            <a:pPr marL="0" indent="0">
              <a:buNone/>
            </a:pPr>
            <a:r>
              <a:rPr lang="en-US" sz="2100" dirty="0" err="1" smtClean="0"/>
              <a:t>Unterrichtsprinzipien</a:t>
            </a:r>
            <a:endParaRPr lang="en-US" sz="2100" dirty="0" smtClean="0"/>
          </a:p>
          <a:p>
            <a:pPr>
              <a:buFontTx/>
              <a:buChar char="-"/>
            </a:pPr>
            <a:r>
              <a:rPr lang="en-US" sz="2100" dirty="0" err="1" smtClean="0"/>
              <a:t>Bevorzugte</a:t>
            </a:r>
            <a:r>
              <a:rPr lang="en-US" sz="2100" dirty="0" smtClean="0"/>
              <a:t> </a:t>
            </a:r>
            <a:r>
              <a:rPr lang="en-US" sz="2100" dirty="0" err="1" smtClean="0"/>
              <a:t>Stellung</a:t>
            </a:r>
            <a:r>
              <a:rPr lang="en-US" sz="2100" dirty="0" smtClean="0"/>
              <a:t> des </a:t>
            </a:r>
            <a:r>
              <a:rPr lang="en-US" sz="2100" dirty="0" err="1" smtClean="0"/>
              <a:t>Mündlichen</a:t>
            </a:r>
            <a:endParaRPr lang="en-US" sz="2100" dirty="0" smtClean="0"/>
          </a:p>
          <a:p>
            <a:pPr>
              <a:buFontTx/>
              <a:buChar char="-"/>
            </a:pPr>
            <a:r>
              <a:rPr lang="en-US" sz="2100" dirty="0" err="1" smtClean="0"/>
              <a:t>Darbietung</a:t>
            </a:r>
            <a:r>
              <a:rPr lang="en-US" sz="2100" dirty="0" smtClean="0"/>
              <a:t> und </a:t>
            </a:r>
            <a:r>
              <a:rPr lang="en-US" sz="2100" dirty="0" err="1" smtClean="0"/>
              <a:t>Einübung</a:t>
            </a:r>
            <a:r>
              <a:rPr lang="en-US" sz="2100" dirty="0" smtClean="0"/>
              <a:t> von </a:t>
            </a:r>
            <a:r>
              <a:rPr lang="en-US" sz="2100" dirty="0" err="1" smtClean="0"/>
              <a:t>Sprache</a:t>
            </a:r>
            <a:r>
              <a:rPr lang="en-US" sz="2100" dirty="0" smtClean="0"/>
              <a:t> in </a:t>
            </a:r>
            <a:r>
              <a:rPr lang="en-US" sz="2100" dirty="0" err="1" smtClean="0"/>
              <a:t>typischen</a:t>
            </a:r>
            <a:r>
              <a:rPr lang="en-US" sz="2100" dirty="0" smtClean="0"/>
              <a:t> </a:t>
            </a:r>
            <a:r>
              <a:rPr lang="en-US" sz="2100" dirty="0" err="1" smtClean="0"/>
              <a:t>Situationen</a:t>
            </a:r>
            <a:endParaRPr lang="en-US" sz="2100" dirty="0" smtClean="0"/>
          </a:p>
          <a:p>
            <a:pPr>
              <a:buFontTx/>
              <a:buChar char="-"/>
            </a:pPr>
            <a:r>
              <a:rPr lang="en-US" sz="2100" dirty="0" err="1" smtClean="0"/>
              <a:t>Neues</a:t>
            </a:r>
            <a:r>
              <a:rPr lang="en-US" sz="2100" dirty="0" smtClean="0"/>
              <a:t> </a:t>
            </a:r>
            <a:r>
              <a:rPr lang="en-US" sz="2100" dirty="0" err="1" smtClean="0"/>
              <a:t>Sprachmaterial</a:t>
            </a:r>
            <a:r>
              <a:rPr lang="en-US" sz="2100" dirty="0" smtClean="0"/>
              <a:t> </a:t>
            </a:r>
            <a:r>
              <a:rPr lang="en-US" sz="2100" dirty="0" err="1" smtClean="0"/>
              <a:t>wird</a:t>
            </a:r>
            <a:r>
              <a:rPr lang="en-US" sz="2100" dirty="0" smtClean="0"/>
              <a:t> </a:t>
            </a:r>
            <a:r>
              <a:rPr lang="en-US" sz="2100" dirty="0" err="1" smtClean="0"/>
              <a:t>dialogisch</a:t>
            </a:r>
            <a:r>
              <a:rPr lang="en-US" sz="2100" dirty="0" smtClean="0"/>
              <a:t> in </a:t>
            </a:r>
            <a:r>
              <a:rPr lang="en-US" sz="2100" dirty="0" err="1" smtClean="0"/>
              <a:t>Alltagssituationen</a:t>
            </a:r>
            <a:r>
              <a:rPr lang="en-US" sz="2100" dirty="0" smtClean="0"/>
              <a:t> </a:t>
            </a:r>
            <a:r>
              <a:rPr lang="en-US" sz="2100" dirty="0" err="1" smtClean="0"/>
              <a:t>eingeführt</a:t>
            </a:r>
            <a:r>
              <a:rPr lang="en-US" sz="2100" dirty="0" smtClean="0"/>
              <a:t> und </a:t>
            </a:r>
            <a:r>
              <a:rPr lang="en-US" sz="2100" dirty="0" err="1" smtClean="0"/>
              <a:t>eingeübt</a:t>
            </a:r>
            <a:endParaRPr lang="en-US" sz="2100" dirty="0" smtClean="0"/>
          </a:p>
          <a:p>
            <a:pPr>
              <a:buFontTx/>
              <a:buChar char="-"/>
            </a:pPr>
            <a:r>
              <a:rPr lang="en-US" sz="2100" dirty="0" err="1" smtClean="0"/>
              <a:t>Arbeit</a:t>
            </a:r>
            <a:r>
              <a:rPr lang="en-US" sz="2100" dirty="0" smtClean="0"/>
              <a:t> </a:t>
            </a:r>
            <a:r>
              <a:rPr lang="en-US" sz="2100" dirty="0" err="1" smtClean="0"/>
              <a:t>mit</a:t>
            </a:r>
            <a:r>
              <a:rPr lang="en-US" sz="2100" dirty="0" smtClean="0"/>
              <a:t> </a:t>
            </a:r>
            <a:r>
              <a:rPr lang="en-US" sz="2100" dirty="0" err="1" smtClean="0"/>
              <a:t>authentischen</a:t>
            </a:r>
            <a:r>
              <a:rPr lang="en-US" sz="2100" dirty="0" smtClean="0"/>
              <a:t> </a:t>
            </a:r>
            <a:r>
              <a:rPr lang="en-US" sz="2100" dirty="0" err="1" smtClean="0"/>
              <a:t>Texten</a:t>
            </a:r>
            <a:endParaRPr lang="en-US" sz="2100" dirty="0" smtClean="0"/>
          </a:p>
          <a:p>
            <a:pPr>
              <a:buFontTx/>
              <a:buChar char="-"/>
            </a:pPr>
            <a:r>
              <a:rPr lang="en-US" sz="2100" dirty="0" smtClean="0"/>
              <a:t>Pattern drills (</a:t>
            </a:r>
            <a:r>
              <a:rPr lang="en-US" sz="2100" dirty="0" err="1" smtClean="0"/>
              <a:t>Strukturmusterübungen</a:t>
            </a:r>
            <a:r>
              <a:rPr lang="en-US" sz="2100" dirty="0" smtClean="0"/>
              <a:t>)</a:t>
            </a:r>
          </a:p>
          <a:p>
            <a:pPr>
              <a:buFontTx/>
              <a:buChar char="-"/>
            </a:pPr>
            <a:r>
              <a:rPr lang="en-US" sz="2100" dirty="0" err="1" smtClean="0"/>
              <a:t>Einsprachigkeit</a:t>
            </a:r>
            <a:r>
              <a:rPr lang="en-US" sz="2100" dirty="0" smtClean="0"/>
              <a:t> des </a:t>
            </a:r>
            <a:r>
              <a:rPr lang="en-US" sz="2100" dirty="0" err="1" smtClean="0"/>
              <a:t>Fremdsprachenunterrichts</a:t>
            </a:r>
            <a:endParaRPr lang="en-US" sz="2100" dirty="0" smtClean="0"/>
          </a:p>
          <a:p>
            <a:pPr>
              <a:buFontTx/>
              <a:buChar char="-"/>
            </a:pPr>
            <a:r>
              <a:rPr lang="en-US" sz="2100" dirty="0" err="1" smtClean="0"/>
              <a:t>Stufenweise</a:t>
            </a:r>
            <a:r>
              <a:rPr lang="en-US" sz="2100" dirty="0" smtClean="0"/>
              <a:t> </a:t>
            </a:r>
            <a:r>
              <a:rPr lang="en-US" sz="2100" dirty="0" err="1" smtClean="0"/>
              <a:t>fortschreitende</a:t>
            </a:r>
            <a:r>
              <a:rPr lang="en-US" sz="2100" dirty="0" smtClean="0"/>
              <a:t>/Progressive </a:t>
            </a:r>
            <a:r>
              <a:rPr lang="en-US" sz="2100" dirty="0" err="1" smtClean="0"/>
              <a:t>Darbietung</a:t>
            </a:r>
            <a:r>
              <a:rPr lang="en-US" sz="2100" dirty="0" smtClean="0"/>
              <a:t> der </a:t>
            </a:r>
            <a:r>
              <a:rPr lang="en-US" sz="2100" dirty="0" err="1" smtClean="0"/>
              <a:t>Sprachmuster</a:t>
            </a:r>
            <a:endParaRPr lang="en-US" sz="2100" dirty="0" smtClean="0"/>
          </a:p>
          <a:p>
            <a:pPr algn="just">
              <a:buFontTx/>
              <a:buChar char="-"/>
            </a:pPr>
            <a:r>
              <a:rPr lang="en-US" sz="2100" dirty="0" err="1" smtClean="0"/>
              <a:t>Induktives</a:t>
            </a:r>
            <a:r>
              <a:rPr lang="en-US" sz="2100" dirty="0" smtClean="0"/>
              <a:t> </a:t>
            </a:r>
            <a:r>
              <a:rPr lang="en-US" sz="2100" dirty="0" err="1" smtClean="0"/>
              <a:t>Lernen</a:t>
            </a:r>
            <a:r>
              <a:rPr lang="en-US" sz="2100" dirty="0" smtClean="0"/>
              <a:t> der Grammatik</a:t>
            </a:r>
            <a:r>
              <a:rPr lang="de-DE" sz="2100" dirty="0" smtClean="0"/>
              <a:t>: </a:t>
            </a:r>
            <a:r>
              <a:rPr lang="de-DE" sz="2100" dirty="0"/>
              <a:t>Grammatikregeln nicht erklärt, sondern anhand von Beispielen mit optischen Signalen erschlossen und mittels Tabellen gelernt</a:t>
            </a:r>
            <a:endParaRPr lang="el-GR" sz="2100" dirty="0"/>
          </a:p>
        </p:txBody>
      </p:sp>
    </p:spTree>
    <p:extLst>
      <p:ext uri="{BB962C8B-B14F-4D97-AF65-F5344CB8AC3E}">
        <p14:creationId xmlns:p14="http://schemas.microsoft.com/office/powerpoint/2010/main" val="265915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34067"/>
            <a:ext cx="10515600" cy="508933"/>
          </a:xfrm>
        </p:spPr>
        <p:txBody>
          <a:bodyPr>
            <a:noAutofit/>
          </a:bodyPr>
          <a:lstStyle/>
          <a:p>
            <a:pPr algn="just"/>
            <a:r>
              <a:rPr lang="de-DE" sz="2800" dirty="0" smtClean="0"/>
              <a:t>Behavioristische Lerntheorie: Beispiele von Übungen bei der Anwendung in der didaktischen Praxis</a:t>
            </a:r>
            <a:endParaRPr lang="el-GR" sz="2800" dirty="0"/>
          </a:p>
        </p:txBody>
      </p:sp>
      <p:sp>
        <p:nvSpPr>
          <p:cNvPr id="3" name="Θέση περιεχομένου 2"/>
          <p:cNvSpPr>
            <a:spLocks noGrp="1"/>
          </p:cNvSpPr>
          <p:nvPr>
            <p:ph idx="1"/>
          </p:nvPr>
        </p:nvSpPr>
        <p:spPr>
          <a:xfrm>
            <a:off x="838200" y="1589013"/>
            <a:ext cx="10515600" cy="4351338"/>
          </a:xfrm>
        </p:spPr>
        <p:txBody>
          <a:bodyPr/>
          <a:lstStyle/>
          <a:p>
            <a:r>
              <a:rPr lang="de-DE" dirty="0" smtClean="0"/>
              <a:t>Pattern </a:t>
            </a:r>
            <a:r>
              <a:rPr lang="de-DE" dirty="0" err="1" smtClean="0"/>
              <a:t>drills</a:t>
            </a:r>
            <a:endParaRPr lang="de-DE" dirty="0" smtClean="0"/>
          </a:p>
          <a:p>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3770036220"/>
              </p:ext>
            </p:extLst>
          </p:nvPr>
        </p:nvGraphicFramePr>
        <p:xfrm>
          <a:off x="1104153" y="2212290"/>
          <a:ext cx="8128000" cy="3104784"/>
        </p:xfrm>
        <a:graphic>
          <a:graphicData uri="http://schemas.openxmlformats.org/drawingml/2006/table">
            <a:tbl>
              <a:tblPr firstRow="1" bandRow="1">
                <a:tableStyleId>{5C22544A-7EE6-4342-B048-85BDC9FD1C3A}</a:tableStyleId>
              </a:tblPr>
              <a:tblGrid>
                <a:gridCol w="4064000"/>
                <a:gridCol w="4064000"/>
              </a:tblGrid>
              <a:tr h="517464">
                <a:tc>
                  <a:txBody>
                    <a:bodyPr/>
                    <a:lstStyle/>
                    <a:p>
                      <a:r>
                        <a:rPr lang="de-DE" dirty="0" smtClean="0">
                          <a:solidFill>
                            <a:schemeClr val="tx1"/>
                          </a:solidFill>
                        </a:rPr>
                        <a:t>Bitte</a:t>
                      </a:r>
                      <a:r>
                        <a:rPr lang="de-DE" baseline="0" dirty="0" smtClean="0">
                          <a:solidFill>
                            <a:schemeClr val="tx1"/>
                          </a:solidFill>
                        </a:rPr>
                        <a:t> ergänzen Sie.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17464">
                <a:tc>
                  <a:txBody>
                    <a:bodyPr/>
                    <a:lstStyle/>
                    <a:p>
                      <a:r>
                        <a:rPr lang="de-DE" dirty="0" smtClean="0">
                          <a:solidFill>
                            <a:schemeClr val="tx1"/>
                          </a:solidFill>
                        </a:rPr>
                        <a:t>Ich komme.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Sie sagt, dass sie kommt.</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17464">
                <a:tc>
                  <a:txBody>
                    <a:bodyPr/>
                    <a:lstStyle/>
                    <a:p>
                      <a:r>
                        <a:rPr lang="de-DE" dirty="0" smtClean="0">
                          <a:solidFill>
                            <a:schemeClr val="tx1"/>
                          </a:solidFill>
                        </a:rPr>
                        <a:t>Ich bleibe.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Sie sagt,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17464">
                <a:tc>
                  <a:txBody>
                    <a:bodyPr/>
                    <a:lstStyle/>
                    <a:p>
                      <a:r>
                        <a:rPr lang="de-DE" dirty="0" smtClean="0">
                          <a:solidFill>
                            <a:schemeClr val="tx1"/>
                          </a:solidFill>
                        </a:rPr>
                        <a:t>Ich arbeite.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Sie sagt,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17464">
                <a:tc>
                  <a:txBody>
                    <a:bodyPr/>
                    <a:lstStyle/>
                    <a:p>
                      <a:r>
                        <a:rPr lang="de-DE" dirty="0" smtClean="0">
                          <a:solidFill>
                            <a:schemeClr val="tx1"/>
                          </a:solidFill>
                        </a:rPr>
                        <a:t>Ich spiele.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Sie sagt,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517464">
                <a:tc>
                  <a:txBody>
                    <a:bodyPr/>
                    <a:lstStyle/>
                    <a:p>
                      <a:r>
                        <a:rPr lang="de-DE" dirty="0" smtClean="0">
                          <a:solidFill>
                            <a:schemeClr val="tx1"/>
                          </a:solidFill>
                        </a:rPr>
                        <a:t>Ich schwimme.</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de-DE" dirty="0" smtClean="0">
                          <a:solidFill>
                            <a:schemeClr val="tx1"/>
                          </a:solidFill>
                        </a:rPr>
                        <a:t>Sie sagt,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524025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91671"/>
            <a:ext cx="10515600" cy="5585292"/>
          </a:xfrm>
        </p:spPr>
        <p:txBody>
          <a:bodyPr/>
          <a:lstStyle/>
          <a:p>
            <a:pPr marL="0" indent="0">
              <a:buNone/>
            </a:pPr>
            <a:r>
              <a:rPr lang="de-DE" dirty="0" smtClean="0"/>
              <a:t>Kritik an </a:t>
            </a:r>
            <a:r>
              <a:rPr lang="de-DE" dirty="0" err="1" smtClean="0"/>
              <a:t>pattern</a:t>
            </a:r>
            <a:r>
              <a:rPr lang="de-DE" dirty="0" smtClean="0"/>
              <a:t> </a:t>
            </a:r>
            <a:r>
              <a:rPr lang="de-DE" dirty="0" err="1" smtClean="0"/>
              <a:t>drills</a:t>
            </a:r>
            <a:endParaRPr lang="de-DE" dirty="0" smtClean="0"/>
          </a:p>
          <a:p>
            <a:pPr marL="0" indent="0">
              <a:buNone/>
            </a:pPr>
            <a:endParaRPr lang="de-DE" dirty="0" smtClean="0"/>
          </a:p>
          <a:p>
            <a:pPr>
              <a:buFontTx/>
              <a:buChar char="-"/>
            </a:pPr>
            <a:r>
              <a:rPr lang="de-DE" dirty="0" smtClean="0"/>
              <a:t>Keine Kreativität</a:t>
            </a:r>
          </a:p>
          <a:p>
            <a:pPr>
              <a:buFontTx/>
              <a:buChar char="-"/>
            </a:pPr>
            <a:r>
              <a:rPr lang="de-DE" dirty="0" smtClean="0"/>
              <a:t>Kein Sinnzusammenhang zwischen den Übungssätzen</a:t>
            </a:r>
          </a:p>
          <a:p>
            <a:pPr>
              <a:buFontTx/>
              <a:buChar char="-"/>
            </a:pPr>
            <a:r>
              <a:rPr lang="de-DE" dirty="0" smtClean="0"/>
              <a:t>Nur Reproduktion</a:t>
            </a:r>
          </a:p>
          <a:p>
            <a:pPr>
              <a:buFontTx/>
              <a:buChar char="-"/>
            </a:pPr>
            <a:r>
              <a:rPr lang="de-DE" dirty="0" smtClean="0"/>
              <a:t>Keine eigenständige, eigenverantwortliche Produktion</a:t>
            </a:r>
            <a:endParaRPr lang="el-GR" dirty="0"/>
          </a:p>
        </p:txBody>
      </p:sp>
    </p:spTree>
    <p:extLst>
      <p:ext uri="{BB962C8B-B14F-4D97-AF65-F5344CB8AC3E}">
        <p14:creationId xmlns:p14="http://schemas.microsoft.com/office/powerpoint/2010/main" val="79640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7518" y="351679"/>
            <a:ext cx="10515600" cy="508934"/>
          </a:xfrm>
        </p:spPr>
        <p:txBody>
          <a:bodyPr>
            <a:normAutofit/>
          </a:bodyPr>
          <a:lstStyle/>
          <a:p>
            <a:r>
              <a:rPr lang="de-DE" sz="2800" dirty="0" smtClean="0"/>
              <a:t>Lückentexte / Einsetzübungen</a:t>
            </a:r>
            <a:endParaRPr lang="el-GR" sz="2800" dirty="0"/>
          </a:p>
        </p:txBody>
      </p:sp>
      <p:pic>
        <p:nvPicPr>
          <p:cNvPr id="4" name="Θέση περιεχομένου 3"/>
          <p:cNvPicPr>
            <a:picLocks noGrp="1" noChangeAspect="1"/>
          </p:cNvPicPr>
          <p:nvPr>
            <p:ph idx="1"/>
          </p:nvPr>
        </p:nvPicPr>
        <p:blipFill rotWithShape="1">
          <a:blip r:embed="rId2">
            <a:extLst>
              <a:ext uri="{28A0092B-C50C-407E-A947-70E740481C1C}">
                <a14:useLocalDpi xmlns:a14="http://schemas.microsoft.com/office/drawing/2010/main" val="0"/>
              </a:ext>
            </a:extLst>
          </a:blip>
          <a:srcRect t="3163" b="45267"/>
          <a:stretch/>
        </p:blipFill>
        <p:spPr>
          <a:xfrm>
            <a:off x="757518" y="860613"/>
            <a:ext cx="7192224" cy="5446058"/>
          </a:xfrm>
        </p:spPr>
      </p:pic>
      <p:sp>
        <p:nvSpPr>
          <p:cNvPr id="5" name="Ορθογώνιο 4"/>
          <p:cNvSpPr/>
          <p:nvPr/>
        </p:nvSpPr>
        <p:spPr>
          <a:xfrm>
            <a:off x="2622176" y="6348796"/>
            <a:ext cx="9663953" cy="307777"/>
          </a:xfrm>
          <a:prstGeom prst="rect">
            <a:avLst/>
          </a:prstGeom>
        </p:spPr>
        <p:txBody>
          <a:bodyPr wrap="square">
            <a:spAutoFit/>
          </a:bodyPr>
          <a:lstStyle/>
          <a:p>
            <a:r>
              <a:rPr lang="de-DE" sz="1400" dirty="0">
                <a:solidFill>
                  <a:srgbClr val="000000"/>
                </a:solidFill>
                <a:latin typeface="Times New Roman" panose="02020603050405020304" pitchFamily="18" charset="0"/>
              </a:rPr>
              <a:t>Deutsch als Fremdsprache I A (1978: 77) </a:t>
            </a:r>
            <a:r>
              <a:rPr lang="de-DE" sz="1400" dirty="0" smtClean="0">
                <a:solidFill>
                  <a:srgbClr val="000000"/>
                </a:solidFill>
                <a:latin typeface="Times New Roman" panose="02020603050405020304" pitchFamily="18" charset="0"/>
              </a:rPr>
              <a:t>Klett</a:t>
            </a:r>
            <a:r>
              <a:rPr lang="de-DE" sz="1400" dirty="0">
                <a:solidFill>
                  <a:srgbClr val="000000"/>
                </a:solidFill>
                <a:latin typeface="Times New Roman" panose="02020603050405020304" pitchFamily="18" charset="0"/>
              </a:rPr>
              <a:t>. </a:t>
            </a:r>
            <a:r>
              <a:rPr lang="de-DE" sz="1400" dirty="0" err="1">
                <a:solidFill>
                  <a:srgbClr val="000000"/>
                </a:solidFill>
                <a:latin typeface="Times New Roman" panose="02020603050405020304" pitchFamily="18" charset="0"/>
              </a:rPr>
              <a:t>In:http</a:t>
            </a:r>
            <a:r>
              <a:rPr lang="de-DE" sz="1400" dirty="0">
                <a:solidFill>
                  <a:srgbClr val="000000"/>
                </a:solidFill>
                <a:latin typeface="Times New Roman" panose="02020603050405020304" pitchFamily="18" charset="0"/>
              </a:rPr>
              <a:t>://home.edo.tu-dortmund.de/~</a:t>
            </a:r>
            <a:r>
              <a:rPr lang="de-DE" sz="1400" dirty="0" err="1">
                <a:solidFill>
                  <a:srgbClr val="000000"/>
                </a:solidFill>
                <a:latin typeface="Times New Roman" panose="02020603050405020304" pitchFamily="18" charset="0"/>
              </a:rPr>
              <a:t>hoffmann</a:t>
            </a:r>
            <a:r>
              <a:rPr lang="de-DE" sz="1400" dirty="0">
                <a:solidFill>
                  <a:srgbClr val="000000"/>
                </a:solidFill>
                <a:latin typeface="Times New Roman" panose="02020603050405020304" pitchFamily="18" charset="0"/>
              </a:rPr>
              <a:t>/ABC/Fremdsprachenunt.html </a:t>
            </a:r>
            <a:endParaRPr lang="el-GR" sz="1400" dirty="0"/>
          </a:p>
        </p:txBody>
      </p:sp>
    </p:spTree>
    <p:extLst>
      <p:ext uri="{BB962C8B-B14F-4D97-AF65-F5344CB8AC3E}">
        <p14:creationId xmlns:p14="http://schemas.microsoft.com/office/powerpoint/2010/main" val="2583786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b="62951"/>
          <a:stretch/>
        </p:blipFill>
        <p:spPr>
          <a:xfrm>
            <a:off x="1175275" y="265766"/>
            <a:ext cx="9007263" cy="4911352"/>
          </a:xfrm>
        </p:spPr>
      </p:pic>
      <p:sp>
        <p:nvSpPr>
          <p:cNvPr id="3" name="Ορθογώνιο 2"/>
          <p:cNvSpPr/>
          <p:nvPr/>
        </p:nvSpPr>
        <p:spPr>
          <a:xfrm>
            <a:off x="7126941" y="6189785"/>
            <a:ext cx="3930265" cy="307777"/>
          </a:xfrm>
          <a:prstGeom prst="rect">
            <a:avLst/>
          </a:prstGeom>
        </p:spPr>
        <p:txBody>
          <a:bodyPr wrap="square">
            <a:spAutoFit/>
          </a:bodyPr>
          <a:lstStyle/>
          <a:p>
            <a:r>
              <a:rPr lang="de-DE" sz="1400" dirty="0" smtClean="0">
                <a:solidFill>
                  <a:srgbClr val="000000"/>
                </a:solidFill>
                <a:latin typeface="Times New Roman" panose="02020603050405020304" pitchFamily="18" charset="0"/>
              </a:rPr>
              <a:t>(Deutsche Sprachlehre für Ausländer 1967, 6)</a:t>
            </a:r>
            <a:endParaRPr lang="el-GR" sz="1400" dirty="0"/>
          </a:p>
        </p:txBody>
      </p:sp>
    </p:spTree>
    <p:extLst>
      <p:ext uri="{BB962C8B-B14F-4D97-AF65-F5344CB8AC3E}">
        <p14:creationId xmlns:p14="http://schemas.microsoft.com/office/powerpoint/2010/main" val="3946052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70965" y="728345"/>
            <a:ext cx="10515600" cy="5228702"/>
          </a:xfrm>
        </p:spPr>
        <p:txBody>
          <a:bodyPr/>
          <a:lstStyle/>
          <a:p>
            <a:r>
              <a:rPr lang="de-DE" dirty="0" smtClean="0"/>
              <a:t>Satzbildung </a:t>
            </a:r>
            <a:r>
              <a:rPr lang="de-DE" dirty="0"/>
              <a:t>nach Muster (z.B. Frage-Antwort-Umformung</a:t>
            </a:r>
            <a:r>
              <a:rPr lang="de-DE" dirty="0" smtClean="0"/>
              <a:t>)</a:t>
            </a:r>
          </a:p>
          <a:p>
            <a:endParaRPr lang="de-DE" dirty="0"/>
          </a:p>
          <a:p>
            <a:endParaRPr lang="el-GR" dirty="0"/>
          </a:p>
        </p:txBody>
      </p:sp>
      <p:graphicFrame>
        <p:nvGraphicFramePr>
          <p:cNvPr id="4" name="Πίνακας 3"/>
          <p:cNvGraphicFramePr>
            <a:graphicFrameLocks noGrp="1"/>
          </p:cNvGraphicFramePr>
          <p:nvPr/>
        </p:nvGraphicFramePr>
        <p:xfrm>
          <a:off x="1211730" y="1613096"/>
          <a:ext cx="6103470" cy="1097280"/>
        </p:xfrm>
        <a:graphic>
          <a:graphicData uri="http://schemas.openxmlformats.org/drawingml/2006/table">
            <a:tbl>
              <a:tblPr firstRow="1" bandRow="1">
                <a:tableStyleId>{5C22544A-7EE6-4342-B048-85BDC9FD1C3A}</a:tableStyleId>
              </a:tblPr>
              <a:tblGrid>
                <a:gridCol w="6103470"/>
              </a:tblGrid>
              <a:tr h="216447">
                <a:tc>
                  <a:txBody>
                    <a:bodyPr/>
                    <a:lstStyle/>
                    <a:p>
                      <a:r>
                        <a:rPr lang="de-DE" sz="2000" dirty="0" smtClean="0">
                          <a:solidFill>
                            <a:schemeClr val="tx1"/>
                          </a:solidFill>
                        </a:rPr>
                        <a:t>Bitte,</a:t>
                      </a:r>
                      <a:r>
                        <a:rPr lang="de-DE" sz="2000" baseline="0" dirty="0" smtClean="0">
                          <a:solidFill>
                            <a:schemeClr val="tx1"/>
                          </a:solidFill>
                        </a:rPr>
                        <a:t> wie komme ich zum Bahnhof?</a:t>
                      </a:r>
                    </a:p>
                    <a:p>
                      <a:r>
                        <a:rPr lang="de-DE" sz="2000" baseline="0" dirty="0" smtClean="0">
                          <a:solidFill>
                            <a:schemeClr val="tx1"/>
                          </a:solidFill>
                        </a:rPr>
                        <a:t>Tut mir leid, das weiß ich nicht.</a:t>
                      </a:r>
                      <a:endParaRPr lang="el-GR"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16447">
                <a:tc>
                  <a:txBody>
                    <a:bodyPr/>
                    <a:lstStyle/>
                    <a:p>
                      <a:r>
                        <a:rPr lang="de-DE" sz="2000" dirty="0" smtClean="0">
                          <a:solidFill>
                            <a:schemeClr val="tx1"/>
                          </a:solidFill>
                        </a:rPr>
                        <a:t>a. Fernsehturm       b. Bank       c. Apotheke         d. Post          </a:t>
                      </a:r>
                      <a:endParaRPr lang="el-GR"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5" name="Πίνακας 4"/>
          <p:cNvGraphicFramePr>
            <a:graphicFrameLocks noGrp="1"/>
          </p:cNvGraphicFramePr>
          <p:nvPr/>
        </p:nvGraphicFramePr>
        <p:xfrm>
          <a:off x="1211730" y="3389569"/>
          <a:ext cx="6103470" cy="1010920"/>
        </p:xfrm>
        <a:graphic>
          <a:graphicData uri="http://schemas.openxmlformats.org/drawingml/2006/table">
            <a:tbl>
              <a:tblPr firstRow="1" bandRow="1">
                <a:tableStyleId>{5C22544A-7EE6-4342-B048-85BDC9FD1C3A}</a:tableStyleId>
              </a:tblPr>
              <a:tblGrid>
                <a:gridCol w="6103470"/>
              </a:tblGrid>
              <a:tr h="370840">
                <a:tc>
                  <a:txBody>
                    <a:bodyPr/>
                    <a:lstStyle/>
                    <a:p>
                      <a:r>
                        <a:rPr lang="de-DE" dirty="0" smtClean="0">
                          <a:solidFill>
                            <a:schemeClr val="tx1"/>
                          </a:solidFill>
                        </a:rPr>
                        <a:t>Wo liegt die Schere?</a:t>
                      </a:r>
                    </a:p>
                    <a:p>
                      <a:r>
                        <a:rPr lang="de-DE" dirty="0" smtClean="0">
                          <a:solidFill>
                            <a:schemeClr val="tx1"/>
                          </a:solidFill>
                        </a:rPr>
                        <a:t>Die</a:t>
                      </a:r>
                      <a:r>
                        <a:rPr lang="de-DE" baseline="0" dirty="0" smtClean="0">
                          <a:solidFill>
                            <a:schemeClr val="tx1"/>
                          </a:solidFill>
                        </a:rPr>
                        <a:t> Schere liegt a</a:t>
                      </a:r>
                      <a:r>
                        <a:rPr lang="de-DE" dirty="0" smtClean="0">
                          <a:solidFill>
                            <a:schemeClr val="tx1"/>
                          </a:solidFill>
                        </a:rPr>
                        <a:t>uf dem Tisch.</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a. Sofa       b. Stuhl</a:t>
                      </a:r>
                      <a:r>
                        <a:rPr lang="de-DE" baseline="0" dirty="0" smtClean="0">
                          <a:solidFill>
                            <a:schemeClr val="tx1"/>
                          </a:solidFill>
                        </a:rPr>
                        <a:t>     c. Buch        d. Schreibtisch.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graphicFrame>
        <p:nvGraphicFramePr>
          <p:cNvPr id="6" name="Πίνακας 5"/>
          <p:cNvGraphicFramePr>
            <a:graphicFrameLocks noGrp="1"/>
          </p:cNvGraphicFramePr>
          <p:nvPr/>
        </p:nvGraphicFramePr>
        <p:xfrm>
          <a:off x="1211730" y="4946127"/>
          <a:ext cx="6103470" cy="1010920"/>
        </p:xfrm>
        <a:graphic>
          <a:graphicData uri="http://schemas.openxmlformats.org/drawingml/2006/table">
            <a:tbl>
              <a:tblPr firstRow="1" bandRow="1">
                <a:tableStyleId>{5C22544A-7EE6-4342-B048-85BDC9FD1C3A}</a:tableStyleId>
              </a:tblPr>
              <a:tblGrid>
                <a:gridCol w="6103470"/>
              </a:tblGrid>
              <a:tr h="370840">
                <a:tc>
                  <a:txBody>
                    <a:bodyPr/>
                    <a:lstStyle/>
                    <a:p>
                      <a:r>
                        <a:rPr lang="de-DE" dirty="0" smtClean="0">
                          <a:solidFill>
                            <a:schemeClr val="tx1"/>
                          </a:solidFill>
                        </a:rPr>
                        <a:t>Wohin</a:t>
                      </a:r>
                      <a:r>
                        <a:rPr lang="de-DE" baseline="0" dirty="0" smtClean="0">
                          <a:solidFill>
                            <a:schemeClr val="tx1"/>
                          </a:solidFill>
                        </a:rPr>
                        <a:t> möchtest du reisen?</a:t>
                      </a:r>
                      <a:endParaRPr lang="de-DE" dirty="0" smtClean="0">
                        <a:solidFill>
                          <a:schemeClr val="tx1"/>
                        </a:solidFill>
                      </a:endParaRPr>
                    </a:p>
                    <a:p>
                      <a:r>
                        <a:rPr lang="de-DE" dirty="0" smtClean="0">
                          <a:solidFill>
                            <a:schemeClr val="tx1"/>
                          </a:solidFill>
                        </a:rPr>
                        <a:t>Ich</a:t>
                      </a:r>
                      <a:r>
                        <a:rPr lang="de-DE" baseline="0" dirty="0" smtClean="0">
                          <a:solidFill>
                            <a:schemeClr val="tx1"/>
                          </a:solidFill>
                        </a:rPr>
                        <a:t> möchte n</a:t>
                      </a:r>
                      <a:r>
                        <a:rPr lang="de-DE" dirty="0" smtClean="0">
                          <a:solidFill>
                            <a:schemeClr val="tx1"/>
                          </a:solidFill>
                        </a:rPr>
                        <a:t>ach Italien reisen.</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70840">
                <a:tc>
                  <a:txBody>
                    <a:bodyPr/>
                    <a:lstStyle/>
                    <a:p>
                      <a:r>
                        <a:rPr lang="de-DE" dirty="0" smtClean="0">
                          <a:solidFill>
                            <a:schemeClr val="tx1"/>
                          </a:solidFill>
                        </a:rPr>
                        <a:t>a. Spanien     b. Frankreich</a:t>
                      </a:r>
                      <a:r>
                        <a:rPr lang="de-DE" baseline="0" dirty="0" smtClean="0">
                          <a:solidFill>
                            <a:schemeClr val="tx1"/>
                          </a:solidFill>
                        </a:rPr>
                        <a:t>     c. Griechenland   d. Österreich.      </a:t>
                      </a:r>
                      <a:endParaRPr lang="el-G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74140800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955</Words>
  <Application>Microsoft Office PowerPoint</Application>
  <PresentationFormat>Custom</PresentationFormat>
  <Paragraphs>120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Θέμα του Office</vt:lpstr>
      <vt:lpstr>  Die Wichtigkeit der Zweitspracherwerbstheorien für die didaktische Praxis  Anwendung der Hypothesen bzw. Theorien des Zweitspracherwerbs auf die didaktische Praxis   </vt:lpstr>
      <vt:lpstr> Verbindung von Theorie und didaktischer Praxis:  Behaviorismus </vt:lpstr>
      <vt:lpstr>PowerPoint Presentation</vt:lpstr>
      <vt:lpstr>PowerPoint Presentation</vt:lpstr>
      <vt:lpstr>Behavioristische Lerntheorie: Beispiele von Übungen bei der Anwendung in der didaktischen Praxis</vt:lpstr>
      <vt:lpstr>PowerPoint Presentation</vt:lpstr>
      <vt:lpstr>Lückentexte / Einsetzübungen</vt:lpstr>
      <vt:lpstr>PowerPoint Presentation</vt:lpstr>
      <vt:lpstr>PowerPoint Presentation</vt:lpstr>
      <vt:lpstr>PowerPoint Presentation</vt:lpstr>
      <vt:lpstr>PowerPoint Presentation</vt:lpstr>
      <vt:lpstr>Anwendung der behavioristischen Lerntheorie auf die Unterrichtsplanung:  Beispiel eines didaktischen Vorschlags</vt:lpstr>
      <vt:lpstr>Behavioristische didaktische Vorschläge: Kritik</vt:lpstr>
      <vt:lpstr>Literatur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Vorlesungseinheit:   Die Wichtigkeit der Zweitspracherwerbstheorien für die didaktische Praxis</dc:title>
  <dc:creator>Nektarios Garantzotis</dc:creator>
  <cp:lastModifiedBy>Dafni</cp:lastModifiedBy>
  <cp:revision>89</cp:revision>
  <cp:lastPrinted>2016-12-16T11:50:30Z</cp:lastPrinted>
  <dcterms:created xsi:type="dcterms:W3CDTF">2016-11-18T11:37:14Z</dcterms:created>
  <dcterms:modified xsi:type="dcterms:W3CDTF">2020-03-28T08:59:11Z</dcterms:modified>
</cp:coreProperties>
</file>