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70" r:id="rId5"/>
    <p:sldId id="271" r:id="rId6"/>
    <p:sldId id="272" r:id="rId7"/>
    <p:sldId id="273" r:id="rId8"/>
    <p:sldId id="274" r:id="rId9"/>
    <p:sldId id="275" r:id="rId10"/>
    <p:sldId id="276" r:id="rId11"/>
    <p:sldId id="277" r:id="rId12"/>
    <p:sldId id="278" r:id="rId13"/>
    <p:sldId id="284" r:id="rId14"/>
    <p:sldId id="279" r:id="rId15"/>
    <p:sldId id="280" r:id="rId16"/>
    <p:sldId id="281" r:id="rId17"/>
    <p:sldId id="282" r:id="rId18"/>
    <p:sldId id="283" r:id="rId19"/>
    <p:sldId id="285" r:id="rId20"/>
    <p:sldId id="286" r:id="rId21"/>
    <p:sldId id="287" r:id="rId22"/>
    <p:sldId id="288" r:id="rId23"/>
    <p:sldId id="289" r:id="rId24"/>
    <p:sldId id="290" r:id="rId25"/>
    <p:sldId id="291" r:id="rId26"/>
    <p:sldId id="292" r:id="rId27"/>
    <p:sldId id="293" r:id="rId28"/>
    <p:sldId id="294"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3CF1B2-0D7F-4672-93F5-D493B656FEC2}" type="datetimeFigureOut">
              <a:rPr lang="en-US" smtClean="0"/>
              <a:t>27-May-20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1289396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CF1B2-0D7F-4672-93F5-D493B656FEC2}" type="datetimeFigureOut">
              <a:rPr lang="en-US" smtClean="0"/>
              <a:t>27-May-20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118918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CF1B2-0D7F-4672-93F5-D493B656FEC2}" type="datetimeFigureOut">
              <a:rPr lang="en-US" smtClean="0"/>
              <a:t>27-May-20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78869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3CF1B2-0D7F-4672-93F5-D493B656FEC2}" type="datetimeFigureOut">
              <a:rPr lang="en-US" smtClean="0"/>
              <a:t>27-May-20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75403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3CF1B2-0D7F-4672-93F5-D493B656FEC2}" type="datetimeFigureOut">
              <a:rPr lang="en-US" smtClean="0"/>
              <a:t>27-May-20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3093373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3CF1B2-0D7F-4672-93F5-D493B656FEC2}" type="datetimeFigureOut">
              <a:rPr lang="en-US" smtClean="0"/>
              <a:t>27-May-20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992591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3CF1B2-0D7F-4672-93F5-D493B656FEC2}" type="datetimeFigureOut">
              <a:rPr lang="en-US" smtClean="0"/>
              <a:t>27-May-20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316275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3CF1B2-0D7F-4672-93F5-D493B656FEC2}" type="datetimeFigureOut">
              <a:rPr lang="en-US" smtClean="0"/>
              <a:t>27-May-20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684957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CF1B2-0D7F-4672-93F5-D493B656FEC2}" type="datetimeFigureOut">
              <a:rPr lang="en-US" smtClean="0"/>
              <a:t>27-May-20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286452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CF1B2-0D7F-4672-93F5-D493B656FEC2}" type="datetimeFigureOut">
              <a:rPr lang="en-US" smtClean="0"/>
              <a:t>27-May-20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281904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CF1B2-0D7F-4672-93F5-D493B656FEC2}" type="datetimeFigureOut">
              <a:rPr lang="en-US" smtClean="0"/>
              <a:t>27-May-20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7F7FC-3E74-4360-8239-E568D37247BF}" type="slidenum">
              <a:rPr lang="en-US" smtClean="0"/>
              <a:t>‹#›</a:t>
            </a:fld>
            <a:endParaRPr lang="en-US"/>
          </a:p>
        </p:txBody>
      </p:sp>
    </p:spTree>
    <p:extLst>
      <p:ext uri="{BB962C8B-B14F-4D97-AF65-F5344CB8AC3E}">
        <p14:creationId xmlns:p14="http://schemas.microsoft.com/office/powerpoint/2010/main" val="274002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CF1B2-0D7F-4672-93F5-D493B656FEC2}" type="datetimeFigureOut">
              <a:rPr lang="en-US" smtClean="0"/>
              <a:t>27-May-20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7F7FC-3E74-4360-8239-E568D37247BF}" type="slidenum">
              <a:rPr lang="en-US" smtClean="0"/>
              <a:t>‹#›</a:t>
            </a:fld>
            <a:endParaRPr lang="en-US"/>
          </a:p>
        </p:txBody>
      </p:sp>
    </p:spTree>
    <p:extLst>
      <p:ext uri="{BB962C8B-B14F-4D97-AF65-F5344CB8AC3E}">
        <p14:creationId xmlns:p14="http://schemas.microsoft.com/office/powerpoint/2010/main" val="673579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dirty="0" smtClean="0"/>
              <a:t>Fremdsprachenlernen</a:t>
            </a:r>
            <a:br>
              <a:rPr lang="de-DE" dirty="0" smtClean="0"/>
            </a:br>
            <a:r>
              <a:rPr lang="de-DE" dirty="0" smtClean="0"/>
              <a:t>Fremdspracherwerb</a:t>
            </a:r>
            <a:endParaRPr lang="en-US" dirty="0"/>
          </a:p>
        </p:txBody>
      </p:sp>
      <p:sp>
        <p:nvSpPr>
          <p:cNvPr id="3" name="Subtitle 2"/>
          <p:cNvSpPr>
            <a:spLocks noGrp="1"/>
          </p:cNvSpPr>
          <p:nvPr>
            <p:ph type="subTitle" idx="1"/>
          </p:nvPr>
        </p:nvSpPr>
        <p:spPr/>
        <p:txBody>
          <a:bodyPr/>
          <a:lstStyle/>
          <a:p>
            <a:r>
              <a:rPr lang="de-DE" dirty="0" smtClean="0">
                <a:solidFill>
                  <a:schemeClr val="tx1"/>
                </a:solidFill>
              </a:rPr>
              <a:t>Dafni Wiedenmayer</a:t>
            </a:r>
            <a:endParaRPr lang="en-US" dirty="0" smtClean="0">
              <a:solidFill>
                <a:schemeClr val="tx1"/>
              </a:solidFill>
            </a:endParaRPr>
          </a:p>
          <a:p>
            <a:endParaRPr lang="en-US" dirty="0"/>
          </a:p>
        </p:txBody>
      </p:sp>
    </p:spTree>
    <p:extLst>
      <p:ext uri="{BB962C8B-B14F-4D97-AF65-F5344CB8AC3E}">
        <p14:creationId xmlns:p14="http://schemas.microsoft.com/office/powerpoint/2010/main" val="2098129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de-DE" altLang="en-US" smtClean="0"/>
              <a:t>Radikaler Konstruktivismus</a:t>
            </a:r>
            <a:endParaRPr lang="en-US" altLang="en-US" smtClean="0"/>
          </a:p>
        </p:txBody>
      </p:sp>
      <p:sp>
        <p:nvSpPr>
          <p:cNvPr id="4099" name="Content Placeholder 2"/>
          <p:cNvSpPr>
            <a:spLocks noGrp="1"/>
          </p:cNvSpPr>
          <p:nvPr>
            <p:ph idx="1"/>
          </p:nvPr>
        </p:nvSpPr>
        <p:spPr/>
        <p:txBody>
          <a:bodyPr/>
          <a:lstStyle/>
          <a:p>
            <a:pPr>
              <a:buFont typeface="Arial" charset="0"/>
              <a:buNone/>
            </a:pPr>
            <a:r>
              <a:rPr lang="de-DE" altLang="en-US" smtClean="0"/>
              <a:t>1960- 70 – Glaserfeld und Kollegen – Biological Computer Laboratory Illinois</a:t>
            </a:r>
          </a:p>
          <a:p>
            <a:pPr>
              <a:buFont typeface="Arial" charset="0"/>
              <a:buNone/>
            </a:pPr>
            <a:endParaRPr lang="de-DE" altLang="en-US" smtClean="0"/>
          </a:p>
          <a:p>
            <a:pPr>
              <a:buFont typeface="Arial" charset="0"/>
              <a:buNone/>
            </a:pPr>
            <a:r>
              <a:rPr lang="de-DE" altLang="en-US" smtClean="0"/>
              <a:t>Konstruktivistische Ansätze des Sprachunterrichts beziehen sich auf die philosophischen, biologischen und neurophysiologischen Grundlagen des radikalen Konstruktivismus</a:t>
            </a:r>
            <a:endParaRPr lang="en-US" altLang="en-US" smtClean="0"/>
          </a:p>
        </p:txBody>
      </p:sp>
    </p:spTree>
    <p:extLst>
      <p:ext uri="{BB962C8B-B14F-4D97-AF65-F5344CB8AC3E}">
        <p14:creationId xmlns:p14="http://schemas.microsoft.com/office/powerpoint/2010/main" val="1086513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de-DE" altLang="en-US" smtClean="0"/>
              <a:t>Das Radikale</a:t>
            </a:r>
            <a:endParaRPr lang="en-US" altLang="en-US" smtClean="0"/>
          </a:p>
        </p:txBody>
      </p:sp>
      <p:sp>
        <p:nvSpPr>
          <p:cNvPr id="5123" name="Content Placeholder 2"/>
          <p:cNvSpPr>
            <a:spLocks noGrp="1"/>
          </p:cNvSpPr>
          <p:nvPr>
            <p:ph idx="1"/>
          </p:nvPr>
        </p:nvSpPr>
        <p:spPr/>
        <p:txBody>
          <a:bodyPr/>
          <a:lstStyle/>
          <a:p>
            <a:pPr>
              <a:buFont typeface="Arial" charset="0"/>
              <a:buNone/>
            </a:pPr>
            <a:r>
              <a:rPr lang="de-DE" altLang="en-US" smtClean="0"/>
              <a:t>Organismen werden als Systeme betrachtet, die sich selbst organisieren und begründen, also selbst-referenziell und selbst-explikativ sind. </a:t>
            </a:r>
          </a:p>
          <a:p>
            <a:pPr>
              <a:buFont typeface="Arial" charset="0"/>
              <a:buNone/>
            </a:pPr>
            <a:r>
              <a:rPr lang="de-DE" altLang="en-US" smtClean="0"/>
              <a:t>Das menschliche Gehirn korrespondiert über eine Umsetzung der physikalisch-chemischen Umweltereignisse, in die Sprache des Gehirns mit der Umwelt. </a:t>
            </a:r>
            <a:endParaRPr lang="en-US" altLang="en-US" smtClean="0"/>
          </a:p>
        </p:txBody>
      </p:sp>
    </p:spTree>
    <p:extLst>
      <p:ext uri="{BB962C8B-B14F-4D97-AF65-F5344CB8AC3E}">
        <p14:creationId xmlns:p14="http://schemas.microsoft.com/office/powerpoint/2010/main" val="2216767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de-DE" dirty="0" smtClean="0"/>
              <a:t>Konstruktivistischer Verfahren (Issing, 1997)</a:t>
            </a:r>
            <a:endParaRPr lang="en-US" dirty="0" smtClean="0"/>
          </a:p>
        </p:txBody>
      </p:sp>
      <p:pic>
        <p:nvPicPr>
          <p:cNvPr id="614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600200"/>
            <a:ext cx="8991600" cy="9220200"/>
          </a:xfrm>
          <a:noFill/>
        </p:spPr>
      </p:pic>
    </p:spTree>
    <p:extLst>
      <p:ext uri="{BB962C8B-B14F-4D97-AF65-F5344CB8AC3E}">
        <p14:creationId xmlns:p14="http://schemas.microsoft.com/office/powerpoint/2010/main" val="2761063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516563"/>
          </a:xfrm>
        </p:spPr>
        <p:txBody>
          <a:bodyPr>
            <a:normAutofit/>
          </a:bodyPr>
          <a:lstStyle/>
          <a:p>
            <a:pPr>
              <a:buNone/>
            </a:pPr>
            <a:r>
              <a:rPr lang="de-DE" sz="2400" i="1" dirty="0" smtClean="0">
                <a:latin typeface="Segoe UI" pitchFamily="34" charset="0"/>
                <a:ea typeface="Segoe UI" pitchFamily="34" charset="0"/>
                <a:cs typeface="Segoe UI" pitchFamily="34" charset="0"/>
              </a:rPr>
              <a:t>Moderater Konstruktivismus</a:t>
            </a:r>
          </a:p>
          <a:p>
            <a:pPr>
              <a:buNone/>
            </a:pPr>
            <a:endParaRPr lang="de-DE" sz="2400" i="1" dirty="0" smtClean="0">
              <a:latin typeface="Segoe UI" pitchFamily="34" charset="0"/>
              <a:ea typeface="Segoe UI" pitchFamily="34" charset="0"/>
              <a:cs typeface="Segoe UI" pitchFamily="34" charset="0"/>
            </a:endParaRPr>
          </a:p>
          <a:p>
            <a:r>
              <a:rPr lang="de-DE" sz="2400" dirty="0" smtClean="0">
                <a:latin typeface="Segoe UI" pitchFamily="34" charset="0"/>
                <a:ea typeface="Segoe UI" pitchFamily="34" charset="0"/>
                <a:cs typeface="Segoe UI" pitchFamily="34" charset="0"/>
              </a:rPr>
              <a:t>Lernen durch die Gestaltung einer komplexen und kontextualisierten Lernumgebung (lebensorientiert)</a:t>
            </a:r>
          </a:p>
          <a:p>
            <a:r>
              <a:rPr lang="de-DE" sz="2400" dirty="0" smtClean="0">
                <a:latin typeface="Segoe UI" pitchFamily="34" charset="0"/>
                <a:ea typeface="Segoe UI" pitchFamily="34" charset="0"/>
                <a:cs typeface="Segoe UI" pitchFamily="34" charset="0"/>
              </a:rPr>
              <a:t>Aktive Teilnahme der Lerner an dem Lernprozess. Selbständigkeit wird gefördert</a:t>
            </a:r>
          </a:p>
          <a:p>
            <a:r>
              <a:rPr lang="de-DE" sz="2400" dirty="0" smtClean="0">
                <a:latin typeface="Segoe UI" pitchFamily="34" charset="0"/>
                <a:ea typeface="Segoe UI" pitchFamily="34" charset="0"/>
                <a:cs typeface="Segoe UI" pitchFamily="34" charset="0"/>
              </a:rPr>
              <a:t>Experiment führt zur Weiterentwicklung</a:t>
            </a:r>
          </a:p>
          <a:p>
            <a:r>
              <a:rPr lang="de-DE" sz="2400" dirty="0" smtClean="0">
                <a:latin typeface="Segoe UI" pitchFamily="34" charset="0"/>
                <a:ea typeface="Segoe UI" pitchFamily="34" charset="0"/>
                <a:cs typeface="Segoe UI" pitchFamily="34" charset="0"/>
              </a:rPr>
              <a:t>Kommunikativer FSU. Authentische Texte werden verwendet</a:t>
            </a:r>
          </a:p>
          <a:p>
            <a:r>
              <a:rPr lang="de-DE" sz="2400" dirty="0" smtClean="0">
                <a:latin typeface="Segoe UI" pitchFamily="34" charset="0"/>
                <a:ea typeface="Segoe UI" pitchFamily="34" charset="0"/>
                <a:cs typeface="Segoe UI" pitchFamily="34" charset="0"/>
              </a:rPr>
              <a:t>Entwicklung der kritischen Kompetenz durch die Bearbeitung von Aufgaben </a:t>
            </a:r>
          </a:p>
          <a:p>
            <a:pPr>
              <a:buNone/>
            </a:pPr>
            <a:endParaRPr lang="en-US" sz="2400"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80409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checkerboard(across)">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checkerboard(across)">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checkerboard(across)">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de-DE" altLang="en-US" smtClean="0"/>
              <a:t>Immersion</a:t>
            </a:r>
            <a:endParaRPr lang="en-US" altLang="en-US" smtClean="0"/>
          </a:p>
        </p:txBody>
      </p:sp>
      <p:sp>
        <p:nvSpPr>
          <p:cNvPr id="3" name="Content Placeholder 2"/>
          <p:cNvSpPr>
            <a:spLocks noGrp="1"/>
          </p:cNvSpPr>
          <p:nvPr>
            <p:ph idx="1"/>
          </p:nvPr>
        </p:nvSpPr>
        <p:spPr>
          <a:xfrm>
            <a:off x="457200" y="1371600"/>
            <a:ext cx="8229600" cy="4754563"/>
          </a:xfrm>
        </p:spPr>
        <p:txBody>
          <a:bodyPr rtlCol="0">
            <a:normAutofit lnSpcReduction="10000"/>
          </a:bodyPr>
          <a:lstStyle/>
          <a:p>
            <a:pPr fontAlgn="auto">
              <a:spcAft>
                <a:spcPts val="0"/>
              </a:spcAft>
              <a:buFont typeface="Arial" pitchFamily="34" charset="0"/>
              <a:buNone/>
              <a:defRPr/>
            </a:pPr>
            <a:r>
              <a:rPr lang="de-DE" dirty="0" smtClean="0"/>
              <a:t>Die optimalen Lernumgebungen sind praktisch nur in den fremdsprachigen Kultur gegeben.</a:t>
            </a:r>
          </a:p>
          <a:p>
            <a:pPr fontAlgn="auto">
              <a:spcAft>
                <a:spcPts val="0"/>
              </a:spcAft>
              <a:buFont typeface="Arial" pitchFamily="34" charset="0"/>
              <a:buNone/>
              <a:defRPr/>
            </a:pPr>
            <a:r>
              <a:rPr lang="de-DE" dirty="0" smtClean="0"/>
              <a:t>Das Eintauchen in diese fremdsprachige Kultur bezeichnet man als Immersion.</a:t>
            </a:r>
          </a:p>
          <a:p>
            <a:pPr fontAlgn="auto">
              <a:spcAft>
                <a:spcPts val="0"/>
              </a:spcAft>
              <a:buFont typeface="Arial" pitchFamily="34" charset="0"/>
              <a:buNone/>
              <a:defRPr/>
            </a:pPr>
            <a:r>
              <a:rPr lang="de-DE" dirty="0" smtClean="0"/>
              <a:t>Sprachkontakt in multikulturellen Gesellschaften, bei Auslandsaufenthalten.</a:t>
            </a:r>
          </a:p>
          <a:p>
            <a:pPr fontAlgn="auto">
              <a:spcAft>
                <a:spcPts val="0"/>
              </a:spcAft>
              <a:buFont typeface="Arial" pitchFamily="34" charset="0"/>
              <a:buNone/>
              <a:defRPr/>
            </a:pPr>
            <a:r>
              <a:rPr lang="de-DE" dirty="0" smtClean="0"/>
              <a:t>Im Unterricht sind diese idealen Ausgangsbedingungen normalerweise nicht gegeben.  </a:t>
            </a:r>
          </a:p>
          <a:p>
            <a:pPr fontAlgn="auto">
              <a:spcAft>
                <a:spcPts val="0"/>
              </a:spcAft>
              <a:buFont typeface="Arial" pitchFamily="34" charset="0"/>
              <a:buNone/>
              <a:defRPr/>
            </a:pPr>
            <a:endParaRPr lang="en-US" dirty="0" smtClean="0"/>
          </a:p>
        </p:txBody>
      </p:sp>
    </p:spTree>
    <p:extLst>
      <p:ext uri="{BB962C8B-B14F-4D97-AF65-F5344CB8AC3E}">
        <p14:creationId xmlns:p14="http://schemas.microsoft.com/office/powerpoint/2010/main" val="2349401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de-DE" dirty="0" smtClean="0"/>
              <a:t>Konstruktivismus – situatives Handeln</a:t>
            </a:r>
            <a:endParaRPr lang="en-US" dirty="0" smtClean="0"/>
          </a:p>
        </p:txBody>
      </p:sp>
      <p:sp>
        <p:nvSpPr>
          <p:cNvPr id="9219" name="Content Placeholder 2"/>
          <p:cNvSpPr>
            <a:spLocks noGrp="1"/>
          </p:cNvSpPr>
          <p:nvPr>
            <p:ph idx="1"/>
          </p:nvPr>
        </p:nvSpPr>
        <p:spPr/>
        <p:txBody>
          <a:bodyPr/>
          <a:lstStyle/>
          <a:p>
            <a:pPr algn="just"/>
            <a:r>
              <a:rPr lang="de-DE" altLang="en-US" smtClean="0"/>
              <a:t>Interaktion der Menschen mit ihrer Umwelt spielt eine große Rolle (≠ Kognitivismus)</a:t>
            </a:r>
          </a:p>
          <a:p>
            <a:pPr algn="just"/>
            <a:endParaRPr lang="de-DE" altLang="en-US" smtClean="0"/>
          </a:p>
          <a:p>
            <a:pPr algn="just"/>
            <a:r>
              <a:rPr lang="de-DE" altLang="en-US" smtClean="0"/>
              <a:t>situatives </a:t>
            </a:r>
            <a:r>
              <a:rPr lang="de-DE" altLang="en-US" b="1" smtClean="0"/>
              <a:t>Handeln</a:t>
            </a:r>
            <a:r>
              <a:rPr lang="de-DE" altLang="en-US" smtClean="0"/>
              <a:t>: Gehirn konstruiert neue fremdsprachliche Muster anhand bereits bekannter Handlungsschemata.</a:t>
            </a:r>
          </a:p>
          <a:p>
            <a:endParaRPr lang="en-US" altLang="en-US" smtClean="0"/>
          </a:p>
        </p:txBody>
      </p:sp>
    </p:spTree>
    <p:extLst>
      <p:ext uri="{BB962C8B-B14F-4D97-AF65-F5344CB8AC3E}">
        <p14:creationId xmlns:p14="http://schemas.microsoft.com/office/powerpoint/2010/main" val="2283615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de-DE" altLang="en-US" b="1" smtClean="0"/>
              <a:t>konstruktive Operationen</a:t>
            </a:r>
            <a:endParaRPr lang="en-US" altLang="en-US" smtClean="0"/>
          </a:p>
        </p:txBody>
      </p:sp>
      <p:sp>
        <p:nvSpPr>
          <p:cNvPr id="3" name="Content Placeholder 2"/>
          <p:cNvSpPr>
            <a:spLocks noGrp="1"/>
          </p:cNvSpPr>
          <p:nvPr>
            <p:ph idx="1"/>
          </p:nvPr>
        </p:nvSpPr>
        <p:spPr/>
        <p:txBody>
          <a:bodyPr rtlCol="0">
            <a:normAutofit/>
          </a:bodyPr>
          <a:lstStyle/>
          <a:p>
            <a:pPr marL="811213" fontAlgn="auto">
              <a:spcAft>
                <a:spcPts val="0"/>
              </a:spcAft>
              <a:buFont typeface="Arial" pitchFamily="34" charset="0"/>
              <a:buChar char="•"/>
              <a:defRPr/>
            </a:pPr>
            <a:endParaRPr lang="de-DE" b="1" dirty="0" smtClean="0"/>
          </a:p>
          <a:p>
            <a:pPr marL="811213" fontAlgn="auto">
              <a:spcAft>
                <a:spcPts val="0"/>
              </a:spcAft>
              <a:buFont typeface="Arial" pitchFamily="34" charset="0"/>
              <a:buChar char="•"/>
              <a:defRPr/>
            </a:pPr>
            <a:r>
              <a:rPr lang="de-DE" b="1" dirty="0" smtClean="0"/>
              <a:t>Assimilation</a:t>
            </a:r>
            <a:r>
              <a:rPr lang="de-DE" dirty="0"/>
              <a:t>: Anpassung eines Menschen and die sprachlich fremde Umgebung.</a:t>
            </a:r>
          </a:p>
          <a:p>
            <a:pPr marL="811213" fontAlgn="auto">
              <a:spcAft>
                <a:spcPts val="0"/>
              </a:spcAft>
              <a:buFont typeface="Arial" pitchFamily="34" charset="0"/>
              <a:buChar char="•"/>
              <a:defRPr/>
            </a:pPr>
            <a:r>
              <a:rPr lang="de-DE" b="1" dirty="0"/>
              <a:t>Akkommodation</a:t>
            </a:r>
            <a:r>
              <a:rPr lang="de-DE" dirty="0"/>
              <a:t>: Aufbauen eines kognitiven Handlungsmuster, um gewisse fremdsprachliche Situationen zu bewältigen.</a:t>
            </a:r>
          </a:p>
          <a:p>
            <a:pPr fontAlgn="auto">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val="2552351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de-DE" altLang="en-US" smtClean="0"/>
              <a:t>Konstruktive Operationen im FSU</a:t>
            </a:r>
            <a:endParaRPr lang="en-US" altLang="en-US" smtClean="0"/>
          </a:p>
        </p:txBody>
      </p:sp>
      <p:sp>
        <p:nvSpPr>
          <p:cNvPr id="3" name="Content Placeholder 2"/>
          <p:cNvSpPr>
            <a:spLocks noGrp="1"/>
          </p:cNvSpPr>
          <p:nvPr>
            <p:ph idx="1"/>
          </p:nvPr>
        </p:nvSpPr>
        <p:spPr/>
        <p:txBody>
          <a:bodyPr rtlCol="0">
            <a:normAutofit fontScale="70000" lnSpcReduction="20000"/>
          </a:bodyPr>
          <a:lstStyle/>
          <a:p>
            <a:pPr marL="268288" indent="-268288" algn="just" fontAlgn="auto">
              <a:spcAft>
                <a:spcPts val="0"/>
              </a:spcAft>
              <a:buFont typeface="Arial" pitchFamily="34" charset="0"/>
              <a:buChar char="•"/>
              <a:defRPr/>
            </a:pPr>
            <a:r>
              <a:rPr lang="de-DE" dirty="0">
                <a:solidFill>
                  <a:prstClr val="black"/>
                </a:solidFill>
              </a:rPr>
              <a:t>Lerner erreicht ein bestimmtes Erwerbsstadium (</a:t>
            </a:r>
            <a:r>
              <a:rPr lang="de-DE" b="1" dirty="0">
                <a:solidFill>
                  <a:prstClr val="black"/>
                </a:solidFill>
              </a:rPr>
              <a:t>assimiliert</a:t>
            </a:r>
            <a:r>
              <a:rPr lang="de-DE" dirty="0">
                <a:solidFill>
                  <a:prstClr val="black"/>
                </a:solidFill>
              </a:rPr>
              <a:t> sich an das sprachliche Fremde), nur dann kann er den angebotenen Input  verarbeiten (</a:t>
            </a:r>
            <a:r>
              <a:rPr lang="de-DE" b="1" dirty="0">
                <a:solidFill>
                  <a:prstClr val="black"/>
                </a:solidFill>
              </a:rPr>
              <a:t>akkommodiert </a:t>
            </a:r>
            <a:r>
              <a:rPr lang="de-DE" dirty="0">
                <a:solidFill>
                  <a:prstClr val="black"/>
                </a:solidFill>
              </a:rPr>
              <a:t>sich</a:t>
            </a:r>
            <a:r>
              <a:rPr lang="de-DE" dirty="0" smtClean="0">
                <a:solidFill>
                  <a:prstClr val="black"/>
                </a:solidFill>
              </a:rPr>
              <a:t>)</a:t>
            </a:r>
            <a:endParaRPr lang="de-DE" dirty="0">
              <a:solidFill>
                <a:prstClr val="black"/>
              </a:solidFill>
            </a:endParaRPr>
          </a:p>
          <a:p>
            <a:pPr marL="268288" indent="-268288" algn="just" fontAlgn="auto">
              <a:spcAft>
                <a:spcPts val="0"/>
              </a:spcAft>
              <a:buFont typeface="Arial" pitchFamily="34" charset="0"/>
              <a:buChar char="•"/>
              <a:defRPr/>
            </a:pPr>
            <a:endParaRPr lang="de-DE" dirty="0">
              <a:solidFill>
                <a:prstClr val="black"/>
              </a:solidFill>
            </a:endParaRPr>
          </a:p>
          <a:p>
            <a:pPr marL="268288" indent="-268288" algn="just" fontAlgn="auto">
              <a:spcAft>
                <a:spcPts val="0"/>
              </a:spcAft>
              <a:buFont typeface="Arial" pitchFamily="34" charset="0"/>
              <a:buChar char="•"/>
              <a:defRPr/>
            </a:pPr>
            <a:r>
              <a:rPr lang="de-DE" dirty="0">
                <a:solidFill>
                  <a:prstClr val="black"/>
                </a:solidFill>
              </a:rPr>
              <a:t>Lernsituationen:</a:t>
            </a:r>
          </a:p>
          <a:p>
            <a:pPr marL="714375" indent="-268288" fontAlgn="auto">
              <a:spcAft>
                <a:spcPts val="0"/>
              </a:spcAft>
              <a:buFont typeface="Arial" pitchFamily="34" charset="0"/>
              <a:buChar char="•"/>
              <a:defRPr/>
            </a:pPr>
            <a:r>
              <a:rPr lang="de-DE" dirty="0">
                <a:solidFill>
                  <a:prstClr val="black"/>
                </a:solidFill>
              </a:rPr>
              <a:t>sollen komplexe , authentische sprachliche und nicht-sprachliche Erfahrungen </a:t>
            </a:r>
            <a:r>
              <a:rPr lang="de-DE" dirty="0" smtClean="0">
                <a:solidFill>
                  <a:prstClr val="black"/>
                </a:solidFill>
              </a:rPr>
              <a:t>ermöglichen</a:t>
            </a:r>
            <a:endParaRPr lang="de-DE" dirty="0">
              <a:solidFill>
                <a:prstClr val="black"/>
              </a:solidFill>
            </a:endParaRPr>
          </a:p>
          <a:p>
            <a:pPr marL="714375" indent="-268288" fontAlgn="auto">
              <a:spcAft>
                <a:spcPts val="0"/>
              </a:spcAft>
              <a:buFont typeface="Arial" pitchFamily="34" charset="0"/>
              <a:buChar char="•"/>
              <a:defRPr/>
            </a:pPr>
            <a:r>
              <a:rPr lang="de-DE" dirty="0">
                <a:solidFill>
                  <a:prstClr val="black"/>
                </a:solidFill>
              </a:rPr>
              <a:t>Lerner </a:t>
            </a:r>
            <a:r>
              <a:rPr lang="de-DE" b="1" dirty="0">
                <a:solidFill>
                  <a:prstClr val="black"/>
                </a:solidFill>
              </a:rPr>
              <a:t>handeln</a:t>
            </a:r>
            <a:r>
              <a:rPr lang="de-DE" dirty="0">
                <a:solidFill>
                  <a:prstClr val="black"/>
                </a:solidFill>
              </a:rPr>
              <a:t> </a:t>
            </a:r>
            <a:r>
              <a:rPr lang="de-DE" dirty="0" smtClean="0">
                <a:solidFill>
                  <a:prstClr val="black"/>
                </a:solidFill>
              </a:rPr>
              <a:t>problemlösend</a:t>
            </a:r>
            <a:endParaRPr lang="en-US" dirty="0">
              <a:solidFill>
                <a:prstClr val="black"/>
              </a:solidFill>
            </a:endParaRPr>
          </a:p>
          <a:p>
            <a:pPr marL="714375" indent="-268288" fontAlgn="auto">
              <a:spcAft>
                <a:spcPts val="0"/>
              </a:spcAft>
              <a:buFont typeface="Arial" pitchFamily="34" charset="0"/>
              <a:buChar char="•"/>
              <a:defRPr/>
            </a:pPr>
            <a:r>
              <a:rPr lang="de-DE" dirty="0"/>
              <a:t>zu zweit oder in </a:t>
            </a:r>
            <a:r>
              <a:rPr lang="de-DE" dirty="0" smtClean="0"/>
              <a:t>Kleingruppen</a:t>
            </a:r>
            <a:endParaRPr lang="de-DE" dirty="0"/>
          </a:p>
          <a:p>
            <a:pPr marL="714375" indent="-268288" fontAlgn="auto">
              <a:spcAft>
                <a:spcPts val="0"/>
              </a:spcAft>
              <a:buFont typeface="Arial" pitchFamily="34" charset="0"/>
              <a:buChar char="•"/>
              <a:defRPr/>
            </a:pPr>
            <a:r>
              <a:rPr lang="de-DE" dirty="0"/>
              <a:t>dichte Kommunikation ohne </a:t>
            </a:r>
            <a:r>
              <a:rPr lang="de-DE" dirty="0" smtClean="0"/>
              <a:t>Hemmungen</a:t>
            </a:r>
            <a:endParaRPr lang="de-DE" dirty="0"/>
          </a:p>
          <a:p>
            <a:pPr marL="714375" indent="-268288" fontAlgn="auto">
              <a:spcAft>
                <a:spcPts val="0"/>
              </a:spcAft>
              <a:buFont typeface="Arial" pitchFamily="34" charset="0"/>
              <a:buChar char="•"/>
              <a:defRPr/>
            </a:pPr>
            <a:endParaRPr lang="de-DE" dirty="0"/>
          </a:p>
          <a:p>
            <a:pPr marL="268288" indent="-268288" fontAlgn="auto">
              <a:spcAft>
                <a:spcPts val="0"/>
              </a:spcAft>
              <a:buFont typeface="Arial" pitchFamily="34" charset="0"/>
              <a:buChar char="•"/>
              <a:defRPr/>
            </a:pPr>
            <a:r>
              <a:rPr lang="de-DE" dirty="0"/>
              <a:t>Lernerautonomie wird </a:t>
            </a:r>
            <a:r>
              <a:rPr lang="de-DE" dirty="0" smtClean="0"/>
              <a:t>gefördert</a:t>
            </a:r>
            <a:endParaRPr lang="de-DE" dirty="0"/>
          </a:p>
          <a:p>
            <a:pPr marL="268288" indent="-268288" fontAlgn="auto">
              <a:spcAft>
                <a:spcPts val="0"/>
              </a:spcAft>
              <a:buFont typeface="Arial" pitchFamily="34" charset="0"/>
              <a:buChar char="•"/>
              <a:defRPr/>
            </a:pPr>
            <a:endParaRPr lang="de-DE" dirty="0"/>
          </a:p>
          <a:p>
            <a:pPr marL="268288" indent="-268288" fontAlgn="auto">
              <a:spcAft>
                <a:spcPts val="0"/>
              </a:spcAft>
              <a:buFont typeface="Arial" pitchFamily="34" charset="0"/>
              <a:buChar char="•"/>
              <a:defRPr/>
            </a:pPr>
            <a:r>
              <a:rPr lang="de-DE" dirty="0"/>
              <a:t>Projektunterricht ist </a:t>
            </a:r>
            <a:r>
              <a:rPr lang="de-DE" dirty="0" smtClean="0"/>
              <a:t>geeignet</a:t>
            </a:r>
            <a:endParaRPr lang="en-US" dirty="0"/>
          </a:p>
        </p:txBody>
      </p:sp>
    </p:spTree>
    <p:extLst>
      <p:ext uri="{BB962C8B-B14F-4D97-AF65-F5344CB8AC3E}">
        <p14:creationId xmlns:p14="http://schemas.microsoft.com/office/powerpoint/2010/main" val="480927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de-DE" dirty="0" smtClean="0"/>
              <a:t>Konstruktivismus </a:t>
            </a:r>
            <a:br>
              <a:rPr lang="de-DE" dirty="0" smtClean="0"/>
            </a:br>
            <a:r>
              <a:rPr lang="de-DE" sz="3600" dirty="0" smtClean="0"/>
              <a:t>Kritik</a:t>
            </a:r>
            <a:endParaRPr lang="en-US" dirty="0"/>
          </a:p>
        </p:txBody>
      </p:sp>
      <p:sp>
        <p:nvSpPr>
          <p:cNvPr id="5" name="Content Placeholder 2"/>
          <p:cNvSpPr>
            <a:spLocks noGrp="1"/>
          </p:cNvSpPr>
          <p:nvPr>
            <p:ph idx="1"/>
          </p:nvPr>
        </p:nvSpPr>
        <p:spPr/>
        <p:txBody>
          <a:bodyPr rtlCol="0">
            <a:normAutofit fontScale="92500" lnSpcReduction="20000"/>
          </a:bodyPr>
          <a:lstStyle/>
          <a:p>
            <a:pPr algn="just" fontAlgn="auto">
              <a:spcAft>
                <a:spcPts val="0"/>
              </a:spcAft>
              <a:buFont typeface="Arial" pitchFamily="34" charset="0"/>
              <a:buChar char="•"/>
              <a:defRPr/>
            </a:pPr>
            <a:r>
              <a:rPr lang="de-DE" dirty="0" smtClean="0"/>
              <a:t>Bewältigung sprachlich fremder Situationen bedeutet erfolgreich zu handeln und keine Schaden zu nehmen.</a:t>
            </a:r>
          </a:p>
          <a:p>
            <a:pPr algn="just" fontAlgn="auto">
              <a:spcAft>
                <a:spcPts val="0"/>
              </a:spcAft>
              <a:buFont typeface="Arial" pitchFamily="34" charset="0"/>
              <a:buChar char="•"/>
              <a:defRPr/>
            </a:pPr>
            <a:endParaRPr lang="de-DE" dirty="0" smtClean="0"/>
          </a:p>
          <a:p>
            <a:pPr algn="just" fontAlgn="auto">
              <a:spcAft>
                <a:spcPts val="0"/>
              </a:spcAft>
              <a:buFont typeface="Arial" pitchFamily="34" charset="0"/>
              <a:buChar char="•"/>
              <a:defRPr/>
            </a:pPr>
            <a:r>
              <a:rPr lang="de-DE" dirty="0" smtClean="0"/>
              <a:t>In der instruktionellen Lernumgebung werden Fehler erwartet und sogar positiv bewertet.</a:t>
            </a:r>
          </a:p>
          <a:p>
            <a:pPr algn="just" fontAlgn="auto">
              <a:spcAft>
                <a:spcPts val="0"/>
              </a:spcAft>
              <a:buFont typeface="Arial" pitchFamily="34" charset="0"/>
              <a:buChar char="•"/>
              <a:defRPr/>
            </a:pPr>
            <a:endParaRPr lang="de-DE" dirty="0" smtClean="0"/>
          </a:p>
          <a:p>
            <a:pPr algn="just" fontAlgn="auto">
              <a:spcAft>
                <a:spcPts val="0"/>
              </a:spcAft>
              <a:buFont typeface="Arial" pitchFamily="34" charset="0"/>
              <a:buChar char="•"/>
              <a:defRPr/>
            </a:pPr>
            <a:r>
              <a:rPr lang="de-DE" dirty="0" smtClean="0"/>
              <a:t>Eine konstruktivistische Fremdsprachendidaktik sollte die Lernumgebung (in micro und macro) berücksichtigen. </a:t>
            </a:r>
            <a:endParaRPr lang="en-US" dirty="0" smtClean="0"/>
          </a:p>
        </p:txBody>
      </p:sp>
    </p:spTree>
    <p:extLst>
      <p:ext uri="{BB962C8B-B14F-4D97-AF65-F5344CB8AC3E}">
        <p14:creationId xmlns:p14="http://schemas.microsoft.com/office/powerpoint/2010/main" val="3333533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png"/>
          <p:cNvPicPr>
            <a:picLocks noGrp="1" noChangeAspect="1"/>
          </p:cNvPicPr>
          <p:nvPr>
            <p:ph idx="1"/>
          </p:nvPr>
        </p:nvPicPr>
        <p:blipFill>
          <a:blip r:embed="rId2" cstate="print"/>
          <a:stretch>
            <a:fillRect/>
          </a:stretch>
        </p:blipFill>
        <p:spPr>
          <a:xfrm>
            <a:off x="152400" y="1219200"/>
            <a:ext cx="8839200" cy="5410200"/>
          </a:xfrm>
        </p:spPr>
      </p:pic>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Was ist ein Lernszenario?</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62886469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Interaktionismus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dirty="0" smtClean="0"/>
              <a:t>Formen der Interaktion </a:t>
            </a:r>
            <a:r>
              <a:rPr lang="de-DE" dirty="0"/>
              <a:t>z</a:t>
            </a:r>
            <a:r>
              <a:rPr lang="de-DE" dirty="0" smtClean="0"/>
              <a:t>w. MS- Sprechern und nicht MS- Sprechern</a:t>
            </a:r>
          </a:p>
          <a:p>
            <a:pPr marL="0" indent="0">
              <a:buNone/>
            </a:pPr>
            <a:r>
              <a:rPr lang="de-DE" dirty="0" smtClean="0"/>
              <a:t>Feedback (Wiederholung, mit oder ohne Fehler)</a:t>
            </a:r>
          </a:p>
          <a:p>
            <a:pPr marL="0" indent="0">
              <a:buNone/>
            </a:pPr>
            <a:r>
              <a:rPr lang="de-DE" dirty="0" smtClean="0"/>
              <a:t>Input</a:t>
            </a:r>
          </a:p>
          <a:p>
            <a:pPr marL="0" indent="0">
              <a:buNone/>
            </a:pPr>
            <a:r>
              <a:rPr lang="de-DE" dirty="0" smtClean="0"/>
              <a:t>Lernen als sozialer Prozess</a:t>
            </a:r>
          </a:p>
          <a:p>
            <a:pPr marL="0" indent="0">
              <a:buNone/>
            </a:pPr>
            <a:r>
              <a:rPr lang="de-DE" dirty="0" smtClean="0"/>
              <a:t>Ko- Konstruktion</a:t>
            </a:r>
          </a:p>
          <a:p>
            <a:pPr marL="0" indent="0">
              <a:buNone/>
            </a:pPr>
            <a:r>
              <a:rPr lang="de-DE" dirty="0" smtClean="0"/>
              <a:t>Intermentaler Prozess in intramentalen Prozess</a:t>
            </a:r>
          </a:p>
          <a:p>
            <a:pPr marL="0" indent="0">
              <a:buNone/>
            </a:pPr>
            <a:r>
              <a:rPr lang="de-DE" dirty="0" smtClean="0"/>
              <a:t>  </a:t>
            </a:r>
            <a:endParaRPr lang="en-US" dirty="0"/>
          </a:p>
        </p:txBody>
      </p:sp>
    </p:spTree>
    <p:extLst>
      <p:ext uri="{BB962C8B-B14F-4D97-AF65-F5344CB8AC3E}">
        <p14:creationId xmlns:p14="http://schemas.microsoft.com/office/powerpoint/2010/main" val="3137952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30532475"/>
              </p:ext>
            </p:extLst>
          </p:nvPr>
        </p:nvGraphicFramePr>
        <p:xfrm>
          <a:off x="457200" y="1481138"/>
          <a:ext cx="8229600" cy="4174688"/>
        </p:xfrm>
        <a:graphic>
          <a:graphicData uri="http://schemas.openxmlformats.org/drawingml/2006/table">
            <a:tbl>
              <a:tblPr firstRow="1" bandRow="1">
                <a:tableStyleId>{5C22544A-7EE6-4342-B048-85BDC9FD1C3A}</a:tableStyleId>
              </a:tblPr>
              <a:tblGrid>
                <a:gridCol w="4114800"/>
                <a:gridCol w="4114800"/>
              </a:tblGrid>
              <a:tr h="481608">
                <a:tc>
                  <a:txBody>
                    <a:bodyPr/>
                    <a:lstStyle/>
                    <a:p>
                      <a:r>
                        <a:rPr lang="de-DE" sz="2400" i="1" dirty="0" smtClean="0">
                          <a:latin typeface="Segoe UI" pitchFamily="34" charset="0"/>
                          <a:ea typeface="Segoe UI" pitchFamily="34" charset="0"/>
                          <a:cs typeface="Segoe UI" pitchFamily="34" charset="0"/>
                        </a:rPr>
                        <a:t>Lernszenario:</a:t>
                      </a:r>
                      <a:endParaRPr lang="en-US" sz="2400" i="1" dirty="0">
                        <a:latin typeface="Segoe UI" pitchFamily="34" charset="0"/>
                        <a:ea typeface="Segoe UI" pitchFamily="34" charset="0"/>
                        <a:cs typeface="Segoe UI" pitchFamily="34" charset="0"/>
                      </a:endParaRPr>
                    </a:p>
                  </a:txBody>
                  <a:tcPr/>
                </a:tc>
                <a:tc>
                  <a:txBody>
                    <a:bodyPr/>
                    <a:lstStyle/>
                    <a:p>
                      <a:r>
                        <a:rPr lang="de-DE" sz="2400" i="1" dirty="0" smtClean="0">
                          <a:latin typeface="Segoe UI" pitchFamily="34" charset="0"/>
                          <a:ea typeface="Segoe UI" pitchFamily="34" charset="0"/>
                          <a:cs typeface="Segoe UI" pitchFamily="34" charset="0"/>
                        </a:rPr>
                        <a:t>Lernskizze:</a:t>
                      </a:r>
                      <a:endParaRPr lang="en-US" sz="2400" i="1" dirty="0">
                        <a:latin typeface="Segoe UI" pitchFamily="34" charset="0"/>
                        <a:ea typeface="Segoe UI" pitchFamily="34" charset="0"/>
                        <a:cs typeface="Segoe UI" pitchFamily="34" charset="0"/>
                      </a:endParaRPr>
                    </a:p>
                  </a:txBody>
                  <a:tcPr/>
                </a:tc>
              </a:tr>
              <a:tr h="866894">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Thematisch geteilt (allgemein)</a:t>
                      </a:r>
                    </a:p>
                  </a:txBody>
                  <a:tcPr/>
                </a:tc>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Plant eine bzw.</a:t>
                      </a:r>
                      <a:r>
                        <a:rPr lang="de-DE" sz="2400" baseline="0" dirty="0" smtClean="0">
                          <a:latin typeface="Segoe UI" pitchFamily="34" charset="0"/>
                          <a:ea typeface="Segoe UI" pitchFamily="34" charset="0"/>
                          <a:cs typeface="Segoe UI" pitchFamily="34" charset="0"/>
                        </a:rPr>
                        <a:t> zwei Unterrichtsstunden (spezifisch)</a:t>
                      </a:r>
                      <a:endParaRPr lang="en-US" sz="2400" dirty="0">
                        <a:latin typeface="Segoe UI" pitchFamily="34" charset="0"/>
                        <a:ea typeface="Segoe UI" pitchFamily="34" charset="0"/>
                        <a:cs typeface="Segoe UI" pitchFamily="34" charset="0"/>
                      </a:endParaRPr>
                    </a:p>
                  </a:txBody>
                  <a:tcPr/>
                </a:tc>
              </a:tr>
              <a:tr h="1637466">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Keine zeitliche Begrenzung (kann für viele UE geltend sein bzw.</a:t>
                      </a:r>
                      <a:r>
                        <a:rPr lang="de-DE" sz="2400" baseline="0" dirty="0" smtClean="0">
                          <a:latin typeface="Segoe UI" pitchFamily="34" charset="0"/>
                          <a:ea typeface="Segoe UI" pitchFamily="34" charset="0"/>
                          <a:cs typeface="Segoe UI" pitchFamily="34" charset="0"/>
                        </a:rPr>
                        <a:t> für das ganze Bildungssystem)</a:t>
                      </a:r>
                      <a:endParaRPr lang="en-US" sz="2400" dirty="0">
                        <a:latin typeface="Segoe UI" pitchFamily="34" charset="0"/>
                        <a:ea typeface="Segoe UI" pitchFamily="34" charset="0"/>
                        <a:cs typeface="Segoe UI" pitchFamily="34" charset="0"/>
                      </a:endParaRPr>
                    </a:p>
                  </a:txBody>
                  <a:tcPr/>
                </a:tc>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Zeitliche Begrenzung der Schritte (jede Aufgabe ist eine bestimmte Dauer zugewiesen)</a:t>
                      </a:r>
                      <a:endParaRPr lang="en-US" sz="2400" dirty="0">
                        <a:latin typeface="Segoe UI" pitchFamily="34" charset="0"/>
                        <a:ea typeface="Segoe UI" pitchFamily="34" charset="0"/>
                        <a:cs typeface="Segoe UI" pitchFamily="34" charset="0"/>
                      </a:endParaRPr>
                    </a:p>
                  </a:txBody>
                  <a:tcPr/>
                </a:tc>
              </a:tr>
              <a:tr h="866894">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Kann aus verschiedenen Lernskizzen bestehen</a:t>
                      </a:r>
                      <a:r>
                        <a:rPr lang="de-DE" sz="2400" baseline="0" dirty="0" smtClean="0">
                          <a:latin typeface="Segoe UI" pitchFamily="34" charset="0"/>
                          <a:ea typeface="Segoe UI" pitchFamily="34" charset="0"/>
                          <a:cs typeface="Segoe UI" pitchFamily="34" charset="0"/>
                        </a:rPr>
                        <a:t> </a:t>
                      </a:r>
                      <a:endParaRPr lang="en-US" sz="2400" dirty="0">
                        <a:latin typeface="Segoe UI" pitchFamily="34" charset="0"/>
                        <a:ea typeface="Segoe UI" pitchFamily="34" charset="0"/>
                        <a:cs typeface="Segoe UI" pitchFamily="34" charset="0"/>
                      </a:endParaRPr>
                    </a:p>
                  </a:txBody>
                  <a:tcPr/>
                </a:tc>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Kann kein Lernszenario</a:t>
                      </a:r>
                      <a:r>
                        <a:rPr lang="de-DE" sz="2400" baseline="0" dirty="0" smtClean="0">
                          <a:latin typeface="Segoe UI" pitchFamily="34" charset="0"/>
                          <a:ea typeface="Segoe UI" pitchFamily="34" charset="0"/>
                          <a:cs typeface="Segoe UI" pitchFamily="34" charset="0"/>
                        </a:rPr>
                        <a:t> enthalten</a:t>
                      </a:r>
                      <a:endParaRPr lang="en-US" sz="2400" dirty="0">
                        <a:latin typeface="Segoe UI" pitchFamily="34" charset="0"/>
                        <a:ea typeface="Segoe UI" pitchFamily="34" charset="0"/>
                        <a:cs typeface="Segoe UI" pitchFamily="34" charset="0"/>
                      </a:endParaRPr>
                    </a:p>
                  </a:txBody>
                  <a:tcPr/>
                </a:tc>
              </a:tr>
            </a:tbl>
          </a:graphicData>
        </a:graphic>
      </p:graphicFrame>
      <p:sp>
        <p:nvSpPr>
          <p:cNvPr id="3" name="Title 2"/>
          <p:cNvSpPr>
            <a:spLocks noGrp="1"/>
          </p:cNvSpPr>
          <p:nvPr>
            <p:ph type="title"/>
          </p:nvPr>
        </p:nvSpPr>
        <p:spPr/>
        <p:txBody>
          <a:bodyPr/>
          <a:lstStyle/>
          <a:p>
            <a:r>
              <a:rPr lang="de-DE" dirty="0" smtClean="0"/>
              <a:t>Lernszenario VS Lernskizze</a:t>
            </a:r>
            <a:endParaRPr lang="en-US" dirty="0"/>
          </a:p>
        </p:txBody>
      </p:sp>
    </p:spTree>
    <p:extLst>
      <p:ext uri="{BB962C8B-B14F-4D97-AF65-F5344CB8AC3E}">
        <p14:creationId xmlns:p14="http://schemas.microsoft.com/office/powerpoint/2010/main" val="8793964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edg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buNone/>
            </a:pPr>
            <a:r>
              <a:rPr lang="de-DE" sz="2400" dirty="0" smtClean="0">
                <a:latin typeface="Segoe UI" pitchFamily="34" charset="0"/>
                <a:ea typeface="Segoe UI" pitchFamily="34" charset="0"/>
                <a:cs typeface="Segoe UI" pitchFamily="34" charset="0"/>
              </a:rPr>
              <a:t>„Auch wenn die Szenariendidaktik ursprünglich für den Englischunterricht entwickelt wurde (Piepho 2003), hat sie längst ihre Eignung für den Unterricht in allen Fächern bewiesen, insbesondere  für den Deutschunterricht mit heterogenen Lerngruppen (vgl. Lehrplan DaZ 2003). Mit dem grundlegenden Konzept der Schüleraktivierung ist sie zur Erarbeitung fachlicher Inhalte einerseits und der expliziten Förderung sprachlicher Ausdrucksfähigkeit auf allen Kompetenzstufen und für alle Altersgruppen geeignet“  </a:t>
            </a:r>
          </a:p>
          <a:p>
            <a:pPr algn="ctr">
              <a:buNone/>
            </a:pPr>
            <a:endParaRPr lang="de-DE" sz="2000" dirty="0" smtClean="0">
              <a:latin typeface="Segoe UI" pitchFamily="34" charset="0"/>
              <a:ea typeface="Segoe UI" pitchFamily="34" charset="0"/>
              <a:cs typeface="Segoe UI" pitchFamily="34" charset="0"/>
            </a:endParaRPr>
          </a:p>
          <a:p>
            <a:pPr algn="r">
              <a:buNone/>
            </a:pPr>
            <a:r>
              <a:rPr lang="de-DE" sz="2400" dirty="0" smtClean="0">
                <a:latin typeface="Segoe UI" pitchFamily="34" charset="0"/>
                <a:ea typeface="Segoe UI" pitchFamily="34" charset="0"/>
                <a:cs typeface="Segoe UI" pitchFamily="34" charset="0"/>
              </a:rPr>
              <a:t>Hölscher, Roche, Simic (2009)</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Die Phasen eines Lernszenarios</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12028254"/>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diamond(in)">
                                      <p:cBhvr>
                                        <p:cTn id="13" dur="20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diamond(in)">
                                      <p:cBhvr>
                                        <p:cTn id="18"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a:bodyPr>
          <a:lstStyle/>
          <a:p>
            <a:r>
              <a:rPr lang="de-DE" sz="2400" dirty="0" smtClean="0">
                <a:latin typeface="Segoe UI" pitchFamily="34" charset="0"/>
                <a:ea typeface="Segoe UI" pitchFamily="34" charset="0"/>
                <a:cs typeface="Segoe UI" pitchFamily="34" charset="0"/>
              </a:rPr>
              <a:t>Ein Kernthema (zß. ein literarischer Text, eine Werbung...) wird augewählt</a:t>
            </a:r>
          </a:p>
          <a:p>
            <a:r>
              <a:rPr lang="de-DE" sz="2400" dirty="0" smtClean="0">
                <a:latin typeface="Segoe UI" pitchFamily="34" charset="0"/>
                <a:ea typeface="Segoe UI" pitchFamily="34" charset="0"/>
                <a:cs typeface="Segoe UI" pitchFamily="34" charset="0"/>
              </a:rPr>
              <a:t>Den Schülern werden unterschiedliche Aufgaben angeboten</a:t>
            </a:r>
          </a:p>
          <a:p>
            <a:r>
              <a:rPr lang="de-DE" sz="2400" dirty="0" smtClean="0">
                <a:latin typeface="Segoe UI" pitchFamily="34" charset="0"/>
                <a:ea typeface="Segoe UI" pitchFamily="34" charset="0"/>
                <a:cs typeface="Segoe UI" pitchFamily="34" charset="0"/>
              </a:rPr>
              <a:t>Erarbeitung und Gestaltung der Aufgaben</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1. Das Kernthema</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467399887"/>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026091"/>
          </a:xfrm>
        </p:spPr>
        <p:txBody>
          <a:bodyPr>
            <a:normAutofit/>
          </a:bodyPr>
          <a:lstStyle/>
          <a:p>
            <a:r>
              <a:rPr lang="de-DE" sz="2400" dirty="0" smtClean="0">
                <a:latin typeface="Segoe UI" pitchFamily="34" charset="0"/>
                <a:ea typeface="Segoe UI" pitchFamily="34" charset="0"/>
                <a:cs typeface="Segoe UI" pitchFamily="34" charset="0"/>
              </a:rPr>
              <a:t>Die Schüler wählen sowohl eine Aufgabe je nach Interesse und individuellen Fähigkeiten als auch die Sozialform der Aufgabe aus</a:t>
            </a:r>
          </a:p>
          <a:p>
            <a:r>
              <a:rPr lang="de-DE" sz="2400" dirty="0" smtClean="0">
                <a:latin typeface="Segoe UI" pitchFamily="34" charset="0"/>
                <a:ea typeface="Segoe UI" pitchFamily="34" charset="0"/>
                <a:cs typeface="Segoe UI" pitchFamily="34" charset="0"/>
              </a:rPr>
              <a:t>Das Repertoire an Arbeitsformen aus der Vielfalt der Augabestellung erlaubt es, unterschiedliche Lerntypen und Persönlichkeiten zu berücksichtigen</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2. Die Auswahl der Aufgabe</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117662214"/>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arn(inHorizontal)">
                                      <p:cBhvr>
                                        <p:cTn id="18"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Die Schüler organisieren sich im Team und tauschen sich über die Gestaltung der Arbeit aus. Sie sammeln Informationen zum Thema und planen die Arbeit und die Präsentation. Im informellen Gespräch findet dabei reger interkultureller Austauch statt</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3. Die Erarbeitungsphase </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062498630"/>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strips(downLeft)">
                                      <p:cBhvr>
                                        <p:cTn id="13"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In einer Redaktionssitzung werden die ersten Ergebnisse der gesamten Lerngruppen vorgestellt und erläutert. In dieser Phase kommt es zum Austausch und zur Reflexion über (unbewusste) Wahrnehmungsmuster und es entstehen häufig und auf natürliche Weise Diskussionen mit interkulturell relevanten Inhalten </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normAutofit fontScale="90000"/>
          </a:bodyPr>
          <a:lstStyle/>
          <a:p>
            <a:r>
              <a:rPr lang="de-DE" dirty="0" smtClean="0">
                <a:latin typeface="Segoe UI" pitchFamily="34" charset="0"/>
                <a:ea typeface="Segoe UI" pitchFamily="34" charset="0"/>
                <a:cs typeface="Segoe UI" pitchFamily="34" charset="0"/>
              </a:rPr>
              <a:t>4. Die Vorstellung des Arbeitsvorhabens</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19516244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edge">
                                      <p:cBhvr>
                                        <p:cTn id="13"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In der Optimierungsphase werden die Ergebnisse und Rückmeldungen aus der ersten Vorstellungsrunde in die Arbeitsergebnisse der Gruppe eingearbeitet. Neben der optischen Überarbeitung für die Präsentation erfahren die Schüler im Zuge der sprachlichen Optimierung, welche Feinheiten im sprachlichen Ausdruck für die Bedeutungsdifferenzierung relevant sind, diskutieren sie in Hinblick auf die erarbeiteten Inhalte und entwickeln so ihre sprachlichen Kompetenzen weiter </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5. Die Optimierungsphase</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66552627"/>
      </p:ext>
    </p:ext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strips(downLeft)">
                                      <p:cBhvr>
                                        <p:cTn id="13"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Obligatorischer Teil eines jeden Szenarios. Kern der Szenariendidaktik</a:t>
            </a:r>
          </a:p>
          <a:p>
            <a:r>
              <a:rPr lang="de-DE" sz="2400" dirty="0" smtClean="0">
                <a:latin typeface="Segoe UI" pitchFamily="34" charset="0"/>
                <a:ea typeface="Segoe UI" pitchFamily="34" charset="0"/>
                <a:cs typeface="Segoe UI" pitchFamily="34" charset="0"/>
              </a:rPr>
              <a:t>Teilergebnisse zu einem Ganzen zusammenfügen und die Klasse hat Zugang dazu</a:t>
            </a:r>
          </a:p>
          <a:p>
            <a:r>
              <a:rPr lang="de-DE" sz="2400" dirty="0" smtClean="0">
                <a:latin typeface="Segoe UI" pitchFamily="34" charset="0"/>
                <a:ea typeface="Segoe UI" pitchFamily="34" charset="0"/>
                <a:cs typeface="Segoe UI" pitchFamily="34" charset="0"/>
              </a:rPr>
              <a:t>Vorstellung und Begründung ihrer eigenen Arbeit</a:t>
            </a:r>
          </a:p>
          <a:p>
            <a:r>
              <a:rPr lang="de-DE" sz="2400" dirty="0" smtClean="0">
                <a:latin typeface="Segoe UI" pitchFamily="34" charset="0"/>
                <a:ea typeface="Segoe UI" pitchFamily="34" charset="0"/>
                <a:cs typeface="Segoe UI" pitchFamily="34" charset="0"/>
              </a:rPr>
              <a:t>Anwendung der dafür nötigen Technicken</a:t>
            </a:r>
          </a:p>
          <a:p>
            <a:r>
              <a:rPr lang="de-DE" sz="2400" dirty="0" smtClean="0">
                <a:latin typeface="Segoe UI" pitchFamily="34" charset="0"/>
                <a:ea typeface="Segoe UI" pitchFamily="34" charset="0"/>
                <a:cs typeface="Segoe UI" pitchFamily="34" charset="0"/>
              </a:rPr>
              <a:t>Souveräne Vertretung der Ergebnisse</a:t>
            </a:r>
          </a:p>
          <a:p>
            <a:r>
              <a:rPr lang="de-DE" sz="2400" dirty="0" smtClean="0">
                <a:latin typeface="Segoe UI" pitchFamily="34" charset="0"/>
                <a:ea typeface="Segoe UI" pitchFamily="34" charset="0"/>
                <a:cs typeface="Segoe UI" pitchFamily="34" charset="0"/>
              </a:rPr>
              <a:t>Präsentation der Ergebnisse in Form von Vorträgen</a:t>
            </a:r>
          </a:p>
          <a:p>
            <a:r>
              <a:rPr lang="de-DE" sz="2400" dirty="0" smtClean="0">
                <a:latin typeface="Segoe UI" pitchFamily="34" charset="0"/>
                <a:ea typeface="Segoe UI" pitchFamily="34" charset="0"/>
                <a:cs typeface="Segoe UI" pitchFamily="34" charset="0"/>
              </a:rPr>
              <a:t>Alle Schüler profitieren von der Vielfalt der bearbeiteten Teilaspekte zu einem Thema</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6. Präsentation</a:t>
            </a:r>
            <a:endParaRPr lang="en-US"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066806106"/>
      </p:ext>
    </p:extLst>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linds(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linds(horizontal)">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blinds(horizont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blinds(horizontal)">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blinds(horizontal)">
                                      <p:cBhvr>
                                        <p:cTn id="33" dur="5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blinds(horizontal)">
                                      <p:cBhvr>
                                        <p:cTn id="38" dur="5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blinds(horizontal)">
                                      <p:cBhvr>
                                        <p:cTn id="43"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Nicht zu unterschätzen ist der Lerngewinn der Schüler dadurch, dass sie sich offen der Bewertung und der Kritik von Mitschülern und Lehrern stellen und darauf reagieren. Auch hier wird der interkulturelle Dialog möglich und eröffnet. Er kann durch eine gemeinsame Reflexion über gewonnene Erkenntnisse, über Lernzuwachs und über Möglichkeiten der Erweiterung weitergeführt werden </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normAutofit/>
          </a:bodyPr>
          <a:lstStyle/>
          <a:p>
            <a:r>
              <a:rPr lang="de-DE" dirty="0" smtClean="0"/>
              <a:t>7. </a:t>
            </a:r>
            <a:r>
              <a:rPr lang="de-DE" dirty="0" smtClean="0">
                <a:latin typeface="Segoe UI" pitchFamily="34" charset="0"/>
                <a:ea typeface="Segoe UI" pitchFamily="34" charset="0"/>
                <a:cs typeface="Segoe UI" pitchFamily="34" charset="0"/>
              </a:rPr>
              <a:t>Die abschließende Reflexion</a:t>
            </a:r>
            <a:endParaRPr lang="en-US" dirty="0"/>
          </a:p>
        </p:txBody>
      </p:sp>
    </p:spTree>
    <p:extLst>
      <p:ext uri="{BB962C8B-B14F-4D97-AF65-F5344CB8AC3E}">
        <p14:creationId xmlns:p14="http://schemas.microsoft.com/office/powerpoint/2010/main" val="304737277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edge">
                                      <p:cBhvr>
                                        <p:cTn id="13"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de-DE" sz="2400" dirty="0" smtClean="0">
                <a:latin typeface="Segoe UI" pitchFamily="34" charset="0"/>
                <a:ea typeface="Segoe UI" pitchFamily="34" charset="0"/>
                <a:cs typeface="Segoe UI" pitchFamily="34" charset="0"/>
              </a:rPr>
              <a:t>Kommunikationsbezogene Kompetenzen stehen im Vordergrund (allgemeine kommunikative Kompetenz, kritische Kompetenz)</a:t>
            </a:r>
          </a:p>
          <a:p>
            <a:r>
              <a:rPr lang="de-DE" sz="2400" dirty="0" smtClean="0">
                <a:latin typeface="Segoe UI" pitchFamily="34" charset="0"/>
                <a:ea typeface="Segoe UI" pitchFamily="34" charset="0"/>
                <a:cs typeface="Segoe UI" pitchFamily="34" charset="0"/>
              </a:rPr>
              <a:t>Lerner werden als vollständige Persönlichkeiten und nicht als passive Empfänger vom Wissen</a:t>
            </a:r>
          </a:p>
          <a:p>
            <a:r>
              <a:rPr lang="de-DE" sz="2400" dirty="0" smtClean="0">
                <a:latin typeface="Segoe UI" pitchFamily="34" charset="0"/>
                <a:ea typeface="Segoe UI" pitchFamily="34" charset="0"/>
                <a:cs typeface="Segoe UI" pitchFamily="34" charset="0"/>
              </a:rPr>
              <a:t>Interesse, Neigungen, Fähigkeiten der Lernende werden nicht vernachlässigt, sondern erstarkt</a:t>
            </a:r>
          </a:p>
          <a:p>
            <a:r>
              <a:rPr lang="de-DE" sz="2400" dirty="0" smtClean="0">
                <a:latin typeface="Segoe UI" pitchFamily="34" charset="0"/>
                <a:ea typeface="Segoe UI" pitchFamily="34" charset="0"/>
                <a:cs typeface="Segoe UI" pitchFamily="34" charset="0"/>
              </a:rPr>
              <a:t>Vorbereitung der Lernende auf die reale Welt, d.h. </a:t>
            </a:r>
            <a:r>
              <a:rPr lang="de-DE" sz="2400" smtClean="0">
                <a:latin typeface="Segoe UI" pitchFamily="34" charset="0"/>
                <a:ea typeface="Segoe UI" pitchFamily="34" charset="0"/>
                <a:cs typeface="Segoe UI" pitchFamily="34" charset="0"/>
              </a:rPr>
              <a:t>interkulturelle Kompetenzen entwickeln</a:t>
            </a:r>
            <a:endParaRPr lang="de-DE" sz="2400" dirty="0" smtClean="0">
              <a:latin typeface="Segoe UI" pitchFamily="34" charset="0"/>
              <a:ea typeface="Segoe UI" pitchFamily="34" charset="0"/>
              <a:cs typeface="Segoe UI" pitchFamily="34" charset="0"/>
            </a:endParaRPr>
          </a:p>
          <a:p>
            <a:r>
              <a:rPr lang="de-DE" sz="2400" dirty="0" smtClean="0">
                <a:latin typeface="Segoe UI" pitchFamily="34" charset="0"/>
                <a:ea typeface="Segoe UI" pitchFamily="34" charset="0"/>
                <a:cs typeface="Segoe UI" pitchFamily="34" charset="0"/>
              </a:rPr>
              <a:t>Autonomie, Zuständigkeit, Zugehörigkeit werden gefördert</a:t>
            </a:r>
          </a:p>
          <a:p>
            <a:r>
              <a:rPr lang="de-DE" sz="2400" dirty="0" smtClean="0">
                <a:latin typeface="Segoe UI" pitchFamily="34" charset="0"/>
                <a:ea typeface="Segoe UI" pitchFamily="34" charset="0"/>
                <a:cs typeface="Segoe UI" pitchFamily="34" charset="0"/>
              </a:rPr>
              <a:t>Auch homogene Gruppe sind heterogen</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t>Was lässt sich ableiten?</a:t>
            </a:r>
            <a:endParaRPr lang="en-US" dirty="0"/>
          </a:p>
        </p:txBody>
      </p:sp>
    </p:spTree>
    <p:extLst>
      <p:ext uri="{BB962C8B-B14F-4D97-AF65-F5344CB8AC3E}">
        <p14:creationId xmlns:p14="http://schemas.microsoft.com/office/powerpoint/2010/main" val="2041669439"/>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checkerboard(across)">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checkerboard(across)">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checkerboard(across)">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checkerboard(across)">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checkerboard(across)">
                                      <p:cBhvr>
                                        <p:cTn id="33" dur="5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checkerboard(across)">
                                      <p:cBhvr>
                                        <p:cTn id="3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Interaktionismus</a:t>
            </a:r>
            <a:endParaRPr lang="en-US" dirty="0"/>
          </a:p>
        </p:txBody>
      </p:sp>
      <p:sp>
        <p:nvSpPr>
          <p:cNvPr id="3" name="Content Placeholder 2"/>
          <p:cNvSpPr>
            <a:spLocks noGrp="1"/>
          </p:cNvSpPr>
          <p:nvPr>
            <p:ph idx="1"/>
          </p:nvPr>
        </p:nvSpPr>
        <p:spPr/>
        <p:txBody>
          <a:bodyPr/>
          <a:lstStyle/>
          <a:p>
            <a:pPr marL="0" indent="0">
              <a:buNone/>
            </a:pPr>
            <a:r>
              <a:rPr lang="de-DE" dirty="0" smtClean="0"/>
              <a:t>Lerner benötigen die Hilfe eines „Gerüstes“ (</a:t>
            </a:r>
            <a:r>
              <a:rPr lang="de-DE" dirty="0" err="1" smtClean="0"/>
              <a:t>scaffold</a:t>
            </a:r>
            <a:r>
              <a:rPr lang="de-DE" dirty="0" smtClean="0"/>
              <a:t>), um das jeweils nächste Entwicklungsstadium zu erreichen und sich neue Wissensbestände anzueignen. Interaktion ist dabei das zentrale Moment, weniger als Quelle von „Input“ als vielmehr als ein Element, das das Verhalten formt. </a:t>
            </a:r>
            <a:endParaRPr lang="en-US" dirty="0"/>
          </a:p>
        </p:txBody>
      </p:sp>
    </p:spTree>
    <p:extLst>
      <p:ext uri="{BB962C8B-B14F-4D97-AF65-F5344CB8AC3E}">
        <p14:creationId xmlns:p14="http://schemas.microsoft.com/office/powerpoint/2010/main" val="2470439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Interaktionismus</a:t>
            </a:r>
            <a:endParaRPr lang="en-US" dirty="0"/>
          </a:p>
        </p:txBody>
      </p:sp>
      <p:sp>
        <p:nvSpPr>
          <p:cNvPr id="3" name="Content Placeholder 2"/>
          <p:cNvSpPr>
            <a:spLocks noGrp="1"/>
          </p:cNvSpPr>
          <p:nvPr>
            <p:ph idx="1"/>
          </p:nvPr>
        </p:nvSpPr>
        <p:spPr/>
        <p:txBody>
          <a:bodyPr>
            <a:normAutofit/>
          </a:bodyPr>
          <a:lstStyle/>
          <a:p>
            <a:pPr marL="0" indent="0">
              <a:buNone/>
            </a:pPr>
            <a:r>
              <a:rPr lang="de-DE" dirty="0" smtClean="0"/>
              <a:t>Feedback tritt im Unterricht meist in Form einer Wiederholung der </a:t>
            </a:r>
            <a:r>
              <a:rPr lang="de-DE" dirty="0" err="1" smtClean="0"/>
              <a:t>Lerneräußerung</a:t>
            </a:r>
            <a:r>
              <a:rPr lang="de-DE" dirty="0" smtClean="0"/>
              <a:t> ohne den oder die jeweiligen Fehler auf und wird von den Lernenden, weil negativ, weitgehend ignoriert. </a:t>
            </a:r>
          </a:p>
        </p:txBody>
      </p:sp>
    </p:spTree>
    <p:extLst>
      <p:ext uri="{BB962C8B-B14F-4D97-AF65-F5344CB8AC3E}">
        <p14:creationId xmlns:p14="http://schemas.microsoft.com/office/powerpoint/2010/main" val="2592729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Interaktionismus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dirty="0"/>
              <a:t>Das </a:t>
            </a:r>
            <a:r>
              <a:rPr lang="de-DE" dirty="0" err="1"/>
              <a:t>feedback</a:t>
            </a:r>
            <a:r>
              <a:rPr lang="de-DE" dirty="0"/>
              <a:t> bzw. der „Input“ allgemein spielt natürlich durchaus eine gewisse Rolle, zumal dann, wenn eben keine Hilfestellung, kein </a:t>
            </a:r>
            <a:r>
              <a:rPr lang="de-DE" dirty="0" err="1"/>
              <a:t>scaffolding</a:t>
            </a:r>
            <a:r>
              <a:rPr lang="de-DE" dirty="0"/>
              <a:t>, geleistet wird, oder nicht in der Form, die es dem Lernenden erlaubt, einen weiteren Entwicklungsschritt zu tun. </a:t>
            </a:r>
            <a:endParaRPr lang="en-US" dirty="0"/>
          </a:p>
          <a:p>
            <a:pPr marL="0" indent="0">
              <a:buNone/>
            </a:pPr>
            <a:r>
              <a:rPr lang="de-DE" dirty="0" smtClean="0"/>
              <a:t>Mit diesem Phänomen beschäftigen sich die Untersuchungen zum so genannten „</a:t>
            </a:r>
            <a:r>
              <a:rPr lang="de-DE" dirty="0" err="1" smtClean="0"/>
              <a:t>foreigner</a:t>
            </a:r>
            <a:r>
              <a:rPr lang="de-DE" dirty="0" smtClean="0"/>
              <a:t> – </a:t>
            </a:r>
            <a:r>
              <a:rPr lang="de-DE" dirty="0" err="1" smtClean="0"/>
              <a:t>talk</a:t>
            </a:r>
            <a:r>
              <a:rPr lang="de-DE" dirty="0" smtClean="0"/>
              <a:t>“, also jenes reduzierten Sprachduktus, den Muttersprachler in der Kommunikation mit Nicht- Muttersprachlern häufig verwenden.</a:t>
            </a:r>
            <a:endParaRPr lang="en-US" dirty="0"/>
          </a:p>
        </p:txBody>
      </p:sp>
    </p:spTree>
    <p:extLst>
      <p:ext uri="{BB962C8B-B14F-4D97-AF65-F5344CB8AC3E}">
        <p14:creationId xmlns:p14="http://schemas.microsoft.com/office/powerpoint/2010/main" val="275652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Interaktionismus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dirty="0" smtClean="0"/>
              <a:t>Sprachunterricht</a:t>
            </a:r>
          </a:p>
          <a:p>
            <a:pPr marL="0" indent="0">
              <a:buNone/>
            </a:pPr>
            <a:r>
              <a:rPr lang="de-DE" dirty="0" smtClean="0"/>
              <a:t>Diese Form des interaktionistischen Lernens hat eine ganze Reihe von Vorzügen</a:t>
            </a:r>
          </a:p>
          <a:p>
            <a:pPr marL="0" indent="0">
              <a:buNone/>
            </a:pPr>
            <a:r>
              <a:rPr lang="de-DE" dirty="0" smtClean="0"/>
              <a:t>aber </a:t>
            </a:r>
          </a:p>
          <a:p>
            <a:pPr marL="0" indent="0">
              <a:buNone/>
            </a:pPr>
            <a:r>
              <a:rPr lang="de-DE" dirty="0" smtClean="0"/>
              <a:t>Es kann von der Norm abweichender Input innerhalb eines Kurses zur Verfestigung bestimmter Fehler führen.</a:t>
            </a:r>
          </a:p>
          <a:p>
            <a:pPr marL="0" indent="0">
              <a:buNone/>
            </a:pPr>
            <a:r>
              <a:rPr lang="de-DE" dirty="0" smtClean="0"/>
              <a:t>Interaktion zwischen Nicht- </a:t>
            </a:r>
            <a:r>
              <a:rPr lang="de-DE" dirty="0" err="1" smtClean="0"/>
              <a:t>Muttersprachlernist</a:t>
            </a:r>
            <a:r>
              <a:rPr lang="de-DE" dirty="0" smtClean="0"/>
              <a:t> dem Lernfortschritt </a:t>
            </a:r>
            <a:r>
              <a:rPr lang="de-DE" smtClean="0"/>
              <a:t>ebenso förderlich. </a:t>
            </a:r>
            <a:endParaRPr lang="en-US" dirty="0"/>
          </a:p>
        </p:txBody>
      </p:sp>
    </p:spTree>
    <p:extLst>
      <p:ext uri="{BB962C8B-B14F-4D97-AF65-F5344CB8AC3E}">
        <p14:creationId xmlns:p14="http://schemas.microsoft.com/office/powerpoint/2010/main" val="2283765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r>
              <a:rPr lang="de-DE" altLang="en-US" smtClean="0"/>
              <a:t>Konstruktivismus</a:t>
            </a:r>
            <a:endParaRPr lang="el-GR" altLang="en-US" smtClean="0"/>
          </a:p>
        </p:txBody>
      </p:sp>
      <p:sp>
        <p:nvSpPr>
          <p:cNvPr id="3" name="2 - Θέση περιεχομένου"/>
          <p:cNvSpPr>
            <a:spLocks noGrp="1"/>
          </p:cNvSpPr>
          <p:nvPr>
            <p:ph idx="1"/>
          </p:nvPr>
        </p:nvSpPr>
        <p:spPr/>
        <p:txBody>
          <a:bodyPr rtlCol="0">
            <a:normAutofit lnSpcReduction="10000"/>
          </a:bodyPr>
          <a:lstStyle/>
          <a:p>
            <a:pPr marL="0" indent="0" fontAlgn="auto">
              <a:spcAft>
                <a:spcPts val="0"/>
              </a:spcAft>
              <a:buNone/>
              <a:defRPr/>
            </a:pPr>
            <a:r>
              <a:rPr lang="de-DE" dirty="0" smtClean="0"/>
              <a:t>Der </a:t>
            </a:r>
            <a:r>
              <a:rPr lang="de-DE" dirty="0" err="1" smtClean="0"/>
              <a:t>Konstruktivismus</a:t>
            </a:r>
            <a:r>
              <a:rPr lang="de-DE" dirty="0" smtClean="0"/>
              <a:t> ist eine Lerntheorie, die seit Mitte des 20. Jahrhunderts eine große Rolle spielt. Dem </a:t>
            </a:r>
            <a:r>
              <a:rPr lang="de-DE" dirty="0" err="1" smtClean="0"/>
              <a:t>Konstruktivismus</a:t>
            </a:r>
            <a:r>
              <a:rPr lang="de-DE" dirty="0" smtClean="0"/>
              <a:t> zufolge ist der Erwerb von Wissen ein individueller Lernprozess und die Rolle des Lehrers wird als die des Moderators aufgefasst. Der Lerner sucht aktiv nach Informationen, interpretiert diese vor dem Hintergrund seines Vorwissens und leitet daraus neue Auffassungen und Konzepte von der Wirklichkeit ab.</a:t>
            </a:r>
            <a:endParaRPr lang="el-GR" dirty="0"/>
          </a:p>
        </p:txBody>
      </p:sp>
    </p:spTree>
    <p:extLst>
      <p:ext uri="{BB962C8B-B14F-4D97-AF65-F5344CB8AC3E}">
        <p14:creationId xmlns:p14="http://schemas.microsoft.com/office/powerpoint/2010/main" val="3657179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ontent Placeholder 4"/>
          <p:cNvSpPr>
            <a:spLocks noGrp="1"/>
          </p:cNvSpPr>
          <p:nvPr>
            <p:ph idx="1"/>
          </p:nvPr>
        </p:nvSpPr>
        <p:spPr/>
        <p:txBody>
          <a:bodyPr/>
          <a:lstStyle/>
          <a:p>
            <a:pPr>
              <a:buFont typeface="Arial" charset="0"/>
              <a:buNone/>
            </a:pPr>
            <a:endParaRPr lang="de-DE" altLang="en-US" smtClean="0"/>
          </a:p>
          <a:p>
            <a:pPr>
              <a:buFont typeface="Arial" charset="0"/>
              <a:buNone/>
            </a:pPr>
            <a:r>
              <a:rPr lang="de-DE" altLang="en-US" smtClean="0"/>
              <a:t>Konstruktivismus geht davon aus, dass Informationen nicht einfach aufgenommen, verarbeitet und gespeichert werden, sondern dass sie durch permanente Veränderung der kognitiven Struktur selbst erzeugt werden.</a:t>
            </a:r>
            <a:endParaRPr lang="en-US" altLang="en-US" smtClean="0"/>
          </a:p>
        </p:txBody>
      </p:sp>
      <p:sp>
        <p:nvSpPr>
          <p:cNvPr id="2051" name="Title 1"/>
          <p:cNvSpPr>
            <a:spLocks noGrp="1"/>
          </p:cNvSpPr>
          <p:nvPr>
            <p:ph type="title"/>
          </p:nvPr>
        </p:nvSpPr>
        <p:spPr/>
        <p:txBody>
          <a:bodyPr/>
          <a:lstStyle/>
          <a:p>
            <a:r>
              <a:rPr lang="de-DE" altLang="en-US" smtClean="0"/>
              <a:t>Konstruktivismus</a:t>
            </a:r>
            <a:endParaRPr lang="en-US" altLang="en-US" smtClean="0"/>
          </a:p>
        </p:txBody>
      </p:sp>
    </p:spTree>
    <p:extLst>
      <p:ext uri="{BB962C8B-B14F-4D97-AF65-F5344CB8AC3E}">
        <p14:creationId xmlns:p14="http://schemas.microsoft.com/office/powerpoint/2010/main" val="2647790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de-DE" altLang="en-US" smtClean="0"/>
              <a:t>Konstruktivismus - Werkzeuge</a:t>
            </a:r>
            <a:endParaRPr lang="en-US" altLang="en-US" smtClean="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None/>
              <a:defRPr/>
            </a:pPr>
            <a:r>
              <a:rPr lang="de-DE" dirty="0" smtClean="0"/>
              <a:t>Das beste Lernmaterial im Sinne konstruktivistischer Theorien stellen Baumaterialien und Werkzeuge dar, die es dem Lerner ermöglichen, in seiner Lernumgebung eigene Wissenssysteme beliebig zu gestalten. </a:t>
            </a:r>
          </a:p>
          <a:p>
            <a:pPr fontAlgn="auto">
              <a:spcAft>
                <a:spcPts val="0"/>
              </a:spcAft>
              <a:buFont typeface="Arial" pitchFamily="34" charset="0"/>
              <a:buNone/>
              <a:defRPr/>
            </a:pPr>
            <a:r>
              <a:rPr lang="de-DE" dirty="0" smtClean="0"/>
              <a:t>Lernen heißt, kognitive Konstruktionen neu aufzubauen und existierende ständig umgestalten.</a:t>
            </a:r>
            <a:endParaRPr lang="en-US" dirty="0" smtClean="0"/>
          </a:p>
        </p:txBody>
      </p:sp>
    </p:spTree>
    <p:extLst>
      <p:ext uri="{BB962C8B-B14F-4D97-AF65-F5344CB8AC3E}">
        <p14:creationId xmlns:p14="http://schemas.microsoft.com/office/powerpoint/2010/main" val="3139523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1267</Words>
  <Application>Microsoft Office PowerPoint</Application>
  <PresentationFormat>On-screen Show (4:3)</PresentationFormat>
  <Paragraphs>121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Fremdsprachenlernen Fremdspracherwerb</vt:lpstr>
      <vt:lpstr>Interaktionismus</vt:lpstr>
      <vt:lpstr>Interaktionismus</vt:lpstr>
      <vt:lpstr>Interaktionismus</vt:lpstr>
      <vt:lpstr>Interaktionismus</vt:lpstr>
      <vt:lpstr>Interaktionismus</vt:lpstr>
      <vt:lpstr>Konstruktivismus</vt:lpstr>
      <vt:lpstr>Konstruktivismus</vt:lpstr>
      <vt:lpstr>Konstruktivismus - Werkzeuge</vt:lpstr>
      <vt:lpstr>Radikaler Konstruktivismus</vt:lpstr>
      <vt:lpstr>Das Radikale</vt:lpstr>
      <vt:lpstr>Konstruktivistischer Verfahren (Issing, 1997)</vt:lpstr>
      <vt:lpstr>PowerPoint Presentation</vt:lpstr>
      <vt:lpstr>Immersion</vt:lpstr>
      <vt:lpstr>Konstruktivismus – situatives Handeln</vt:lpstr>
      <vt:lpstr>konstruktive Operationen</vt:lpstr>
      <vt:lpstr>Konstruktive Operationen im FSU</vt:lpstr>
      <vt:lpstr>Konstruktivismus  Kritik</vt:lpstr>
      <vt:lpstr>Was ist ein Lernszenario?</vt:lpstr>
      <vt:lpstr>Lernszenario VS Lernskizze</vt:lpstr>
      <vt:lpstr>Die Phasen eines Lernszenarios</vt:lpstr>
      <vt:lpstr>1. Das Kernthema</vt:lpstr>
      <vt:lpstr>2. Die Auswahl der Aufgabe</vt:lpstr>
      <vt:lpstr>3. Die Erarbeitungsphase </vt:lpstr>
      <vt:lpstr>4. Die Vorstellung des Arbeitsvorhabens</vt:lpstr>
      <vt:lpstr>5. Die Optimierungsphase</vt:lpstr>
      <vt:lpstr>6. Präsentation</vt:lpstr>
      <vt:lpstr>7. Die abschließende Reflexion</vt:lpstr>
      <vt:lpstr>Was lässt sich ableiten?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DGB 47 Fremdsprachenlernen Fremdspracherwerb</dc:title>
  <dc:creator>Dafni</dc:creator>
  <cp:lastModifiedBy>Dafni</cp:lastModifiedBy>
  <cp:revision>9</cp:revision>
  <dcterms:created xsi:type="dcterms:W3CDTF">2015-11-19T06:42:52Z</dcterms:created>
  <dcterms:modified xsi:type="dcterms:W3CDTF">2020-06-03T11:47:58Z</dcterms:modified>
</cp:coreProperties>
</file>