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87" r:id="rId4"/>
    <p:sldId id="288" r:id="rId5"/>
    <p:sldId id="289" r:id="rId6"/>
    <p:sldId id="290" r:id="rId7"/>
    <p:sldId id="300" r:id="rId8"/>
    <p:sldId id="301" r:id="rId9"/>
    <p:sldId id="302" r:id="rId10"/>
    <p:sldId id="291" r:id="rId11"/>
    <p:sldId id="292" r:id="rId12"/>
    <p:sldId id="293" r:id="rId13"/>
    <p:sldId id="299" r:id="rId14"/>
    <p:sldId id="314" r:id="rId15"/>
    <p:sldId id="258" r:id="rId16"/>
    <p:sldId id="315" r:id="rId17"/>
    <p:sldId id="316" r:id="rId18"/>
    <p:sldId id="317" r:id="rId19"/>
    <p:sldId id="318" r:id="rId20"/>
    <p:sldId id="298" r:id="rId21"/>
    <p:sldId id="265" r:id="rId22"/>
    <p:sldId id="303" r:id="rId23"/>
    <p:sldId id="304" r:id="rId24"/>
    <p:sldId id="305" r:id="rId25"/>
    <p:sldId id="306" r:id="rId26"/>
    <p:sldId id="307" r:id="rId27"/>
    <p:sldId id="308" r:id="rId28"/>
    <p:sldId id="309" r:id="rId29"/>
    <p:sldId id="310" r:id="rId30"/>
    <p:sldId id="311" r:id="rId31"/>
    <p:sldId id="312" r:id="rId32"/>
    <p:sldId id="319" r:id="rId33"/>
    <p:sldId id="320" r:id="rId34"/>
    <p:sldId id="321" r:id="rId35"/>
    <p:sldId id="322" r:id="rId36"/>
    <p:sldId id="323" r:id="rId37"/>
    <p:sldId id="324" r:id="rId38"/>
    <p:sldId id="325" r:id="rId39"/>
    <p:sldId id="326" r:id="rId40"/>
    <p:sldId id="327" r:id="rId41"/>
    <p:sldId id="335" r:id="rId42"/>
    <p:sldId id="329" r:id="rId43"/>
    <p:sldId id="334" r:id="rId44"/>
    <p:sldId id="333" r:id="rId45"/>
    <p:sldId id="313"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13-Apr-21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912168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13-Apr-21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02884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13-Apr-21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4085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13-Apr-21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53376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A59571-477A-4AEA-8DF0-0390890D0B98}" type="datetimeFigureOut">
              <a:rPr lang="en-US" smtClean="0"/>
              <a:t>13-Apr-21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87232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A59571-477A-4AEA-8DF0-0390890D0B98}" type="datetimeFigureOut">
              <a:rPr lang="en-US" smtClean="0"/>
              <a:t>13-Apr-21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29766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A59571-477A-4AEA-8DF0-0390890D0B98}" type="datetimeFigureOut">
              <a:rPr lang="en-US" smtClean="0"/>
              <a:t>13-Apr-21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67168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A59571-477A-4AEA-8DF0-0390890D0B98}" type="datetimeFigureOut">
              <a:rPr lang="en-US" smtClean="0"/>
              <a:t>13-Apr-21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86829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59571-477A-4AEA-8DF0-0390890D0B98}" type="datetimeFigureOut">
              <a:rPr lang="en-US" smtClean="0"/>
              <a:t>13-Apr-21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25530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13-Apr-21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95447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13-Apr-21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7920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alpha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59571-477A-4AEA-8DF0-0390890D0B98}" type="datetimeFigureOut">
              <a:rPr lang="en-US" smtClean="0"/>
              <a:t>13-Apr-21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413AA-8302-4249-A7F4-CD4AA6496F2C}" type="slidenum">
              <a:rPr lang="en-US" smtClean="0"/>
              <a:t>‹#›</a:t>
            </a:fld>
            <a:endParaRPr lang="en-US"/>
          </a:p>
        </p:txBody>
      </p:sp>
    </p:spTree>
    <p:extLst>
      <p:ext uri="{BB962C8B-B14F-4D97-AF65-F5344CB8AC3E}">
        <p14:creationId xmlns:p14="http://schemas.microsoft.com/office/powerpoint/2010/main" val="299072070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sprachenzentrum.fuberlin.de/v/autonomiemodell/materialien/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edugroup.at/innovation/schul-entwicklung/die-neue-mittelschule/individualisierung-differenzierung.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nms.tsn.at/cms/images/stories/lerndesign/Elemente_zu_Differenzierung.pdf"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772400" cy="1470025"/>
          </a:xfrm>
        </p:spPr>
        <p:txBody>
          <a:bodyPr>
            <a:normAutofit/>
          </a:bodyPr>
          <a:lstStyle/>
          <a:p>
            <a:r>
              <a:rPr lang="de-DE" sz="3600" b="1" i="1" dirty="0" smtClean="0"/>
              <a:t>Heterogenität im </a:t>
            </a:r>
            <a:r>
              <a:rPr lang="de-DE" sz="3600" b="1" i="1" dirty="0"/>
              <a:t>Fremdsprachenunterricht</a:t>
            </a:r>
            <a:endParaRPr lang="en-US" sz="3600" b="1" dirty="0"/>
          </a:p>
        </p:txBody>
      </p:sp>
      <p:sp>
        <p:nvSpPr>
          <p:cNvPr id="3" name="Subtitle 2"/>
          <p:cNvSpPr>
            <a:spLocks noGrp="1"/>
          </p:cNvSpPr>
          <p:nvPr>
            <p:ph type="subTitle" idx="1"/>
          </p:nvPr>
        </p:nvSpPr>
        <p:spPr>
          <a:xfrm>
            <a:off x="1447800" y="2362200"/>
            <a:ext cx="6400800" cy="3295650"/>
          </a:xfrm>
        </p:spPr>
        <p:txBody>
          <a:bodyPr>
            <a:normAutofit/>
          </a:bodyPr>
          <a:lstStyle/>
          <a:p>
            <a:r>
              <a:rPr lang="de-DE" sz="2200" b="1" dirty="0" smtClean="0">
                <a:solidFill>
                  <a:schemeClr val="tx1"/>
                </a:solidFill>
              </a:rPr>
              <a:t>Dafni Wiedenmayer</a:t>
            </a:r>
          </a:p>
          <a:p>
            <a:endParaRPr lang="de-DE" sz="3400" b="1" dirty="0">
              <a:solidFill>
                <a:schemeClr val="tx1"/>
              </a:solidFill>
            </a:endParaRPr>
          </a:p>
          <a:p>
            <a:endParaRPr lang="de-DE" sz="3400" dirty="0" smtClean="0">
              <a:solidFill>
                <a:schemeClr val="tx1"/>
              </a:solidFill>
              <a:effectLst/>
            </a:endParaRPr>
          </a:p>
          <a:p>
            <a:endParaRPr lang="en-US" sz="2000" dirty="0" smtClean="0">
              <a:solidFill>
                <a:schemeClr val="tx1"/>
              </a:solidFill>
            </a:endParaRPr>
          </a:p>
          <a:p>
            <a:endParaRPr lang="en-US" sz="2000" dirty="0">
              <a:solidFill>
                <a:schemeClr val="tx1"/>
              </a:solidFill>
            </a:endParaRPr>
          </a:p>
          <a:p>
            <a:endParaRPr lang="en-US" sz="2000" b="1" dirty="0" smtClean="0"/>
          </a:p>
          <a:p>
            <a:endParaRPr lang="en-US" sz="2000" b="1" dirty="0" smtClean="0"/>
          </a:p>
        </p:txBody>
      </p:sp>
    </p:spTree>
    <p:extLst>
      <p:ext uri="{BB962C8B-B14F-4D97-AF65-F5344CB8AC3E}">
        <p14:creationId xmlns:p14="http://schemas.microsoft.com/office/powerpoint/2010/main" val="4292150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lvl="0"/>
            <a:r>
              <a:rPr lang="de-DE" sz="3200" b="1" dirty="0"/>
              <a:t>Das Profil der Klasse/ Gruppe</a:t>
            </a:r>
            <a:r>
              <a:rPr lang="en-US" sz="3200" dirty="0"/>
              <a:t/>
            </a:r>
            <a:br>
              <a:rPr lang="en-US" sz="3200" dirty="0"/>
            </a:br>
            <a:endParaRPr lang="en-US" sz="3200" dirty="0"/>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de-DE" dirty="0" smtClean="0"/>
              <a:t>„… </a:t>
            </a:r>
            <a:r>
              <a:rPr lang="de-DE" dirty="0"/>
              <a:t>das Geschehen im Klassenraum </a:t>
            </a:r>
            <a:r>
              <a:rPr lang="de-DE" dirty="0" smtClean="0"/>
              <a:t>stellt lediglich </a:t>
            </a:r>
            <a:r>
              <a:rPr lang="de-DE" dirty="0"/>
              <a:t>einen Ausschnitt aus dem gesamten Spektrum an Interaktionen und Situationen </a:t>
            </a:r>
            <a:r>
              <a:rPr lang="de-DE" dirty="0" smtClean="0"/>
              <a:t>dar, </a:t>
            </a:r>
            <a:r>
              <a:rPr lang="de-DE" dirty="0"/>
              <a:t>die Sprecher sprachlich bewältigen. </a:t>
            </a:r>
            <a:r>
              <a:rPr lang="de-DE" dirty="0" smtClean="0"/>
              <a:t>(…) </a:t>
            </a:r>
            <a:r>
              <a:rPr lang="de-DE" dirty="0"/>
              <a:t>Das Interesse gilt nicht isoliert dem Lehrer oder dem einzelnen Schüler, sondern dem gesamten Interaktionsgefüge zwischen Lehrern und Schülern sowie zwischen den Schülern untereinander</a:t>
            </a:r>
            <a:r>
              <a:rPr lang="de-DE" dirty="0" smtClean="0"/>
              <a:t>.“ (</a:t>
            </a:r>
            <a:r>
              <a:rPr lang="de-DE" dirty="0" err="1" smtClean="0"/>
              <a:t>Hymes</a:t>
            </a:r>
            <a:r>
              <a:rPr lang="de-DE" dirty="0" smtClean="0"/>
              <a:t> 1972)</a:t>
            </a:r>
            <a:endParaRPr lang="en-US" dirty="0"/>
          </a:p>
          <a:p>
            <a:pPr marL="0" indent="0">
              <a:buNone/>
            </a:pPr>
            <a:endParaRPr lang="en-US" dirty="0"/>
          </a:p>
        </p:txBody>
      </p:sp>
    </p:spTree>
    <p:extLst>
      <p:ext uri="{BB962C8B-B14F-4D97-AF65-F5344CB8AC3E}">
        <p14:creationId xmlns:p14="http://schemas.microsoft.com/office/powerpoint/2010/main" val="2181464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lvl="0"/>
            <a:r>
              <a:rPr lang="de-DE" sz="3600" b="1" dirty="0"/>
              <a:t>Das Profil der Klasse/ </a:t>
            </a:r>
            <a:r>
              <a:rPr lang="de-DE" sz="3600" b="1" dirty="0" smtClean="0"/>
              <a:t>Gruppe: Parameter</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marL="0" indent="0">
              <a:buNone/>
            </a:pPr>
            <a:r>
              <a:rPr lang="de-DE" dirty="0" smtClean="0"/>
              <a:t>Woodward </a:t>
            </a:r>
            <a:r>
              <a:rPr lang="de-DE" dirty="0"/>
              <a:t>(</a:t>
            </a:r>
            <a:r>
              <a:rPr lang="de-DE" dirty="0" smtClean="0"/>
              <a:t>2001) </a:t>
            </a:r>
            <a:r>
              <a:rPr lang="de-DE" dirty="0"/>
              <a:t>schlägt folgende </a:t>
            </a:r>
            <a:r>
              <a:rPr lang="de-DE" dirty="0" smtClean="0"/>
              <a:t>Merkmale vor</a:t>
            </a:r>
            <a:r>
              <a:rPr lang="de-DE" dirty="0"/>
              <a:t>: </a:t>
            </a:r>
            <a:endParaRPr lang="de-DE" dirty="0" smtClean="0"/>
          </a:p>
          <a:p>
            <a:pPr marL="0" indent="0">
              <a:buNone/>
            </a:pPr>
            <a:endParaRPr lang="de-DE" dirty="0" smtClean="0"/>
          </a:p>
          <a:p>
            <a:r>
              <a:rPr lang="de-DE" dirty="0" smtClean="0"/>
              <a:t>Zahl </a:t>
            </a:r>
            <a:r>
              <a:rPr lang="de-DE" dirty="0"/>
              <a:t>der </a:t>
            </a:r>
            <a:r>
              <a:rPr lang="de-DE" dirty="0" smtClean="0"/>
              <a:t>Lernenden</a:t>
            </a:r>
          </a:p>
          <a:p>
            <a:r>
              <a:rPr lang="de-DE" dirty="0" smtClean="0"/>
              <a:t>männliche </a:t>
            </a:r>
            <a:r>
              <a:rPr lang="de-DE" dirty="0"/>
              <a:t>und weibliche </a:t>
            </a:r>
            <a:r>
              <a:rPr lang="de-DE" dirty="0" smtClean="0"/>
              <a:t>Quote </a:t>
            </a:r>
          </a:p>
          <a:p>
            <a:r>
              <a:rPr lang="de-DE" dirty="0" smtClean="0"/>
              <a:t>Altersdifferenzierungen</a:t>
            </a:r>
          </a:p>
          <a:p>
            <a:r>
              <a:rPr lang="de-DE" dirty="0" smtClean="0"/>
              <a:t>Muttersprache</a:t>
            </a:r>
          </a:p>
          <a:p>
            <a:r>
              <a:rPr lang="de-DE" dirty="0" smtClean="0"/>
              <a:t>Nationalität</a:t>
            </a:r>
          </a:p>
          <a:p>
            <a:r>
              <a:rPr lang="de-DE" dirty="0" smtClean="0"/>
              <a:t>andere </a:t>
            </a:r>
            <a:r>
              <a:rPr lang="de-DE" dirty="0"/>
              <a:t>als die Ziel- </a:t>
            </a:r>
            <a:r>
              <a:rPr lang="de-DE" dirty="0" smtClean="0"/>
              <a:t>Fremdsprachen</a:t>
            </a:r>
          </a:p>
          <a:p>
            <a:r>
              <a:rPr lang="de-DE" dirty="0" smtClean="0"/>
              <a:t>Niveau </a:t>
            </a:r>
            <a:r>
              <a:rPr lang="de-DE" dirty="0"/>
              <a:t>der </a:t>
            </a:r>
            <a:r>
              <a:rPr lang="de-DE" dirty="0" smtClean="0"/>
              <a:t>Zielsprache</a:t>
            </a:r>
          </a:p>
          <a:p>
            <a:r>
              <a:rPr lang="de-DE" dirty="0" smtClean="0"/>
              <a:t>von </a:t>
            </a:r>
            <a:r>
              <a:rPr lang="de-DE" dirty="0"/>
              <a:t>den Lernern Selbsteinschätzung ihres </a:t>
            </a:r>
            <a:r>
              <a:rPr lang="de-DE" dirty="0" smtClean="0"/>
              <a:t>Niveaus</a:t>
            </a:r>
          </a:p>
          <a:p>
            <a:r>
              <a:rPr lang="de-DE" dirty="0" smtClean="0"/>
              <a:t>Beschäftigungen</a:t>
            </a:r>
            <a:r>
              <a:rPr lang="de-DE" dirty="0"/>
              <a:t>/ Interessen der </a:t>
            </a:r>
            <a:r>
              <a:rPr lang="de-DE" dirty="0" smtClean="0"/>
              <a:t>Lerner</a:t>
            </a:r>
          </a:p>
          <a:p>
            <a:r>
              <a:rPr lang="de-DE" dirty="0" smtClean="0"/>
              <a:t>Lehrwerke</a:t>
            </a:r>
            <a:r>
              <a:rPr lang="de-DE" dirty="0"/>
              <a:t>/ Lernmaterialien (frühere und gegenwärtige</a:t>
            </a:r>
            <a:r>
              <a:rPr lang="de-DE" dirty="0" smtClean="0"/>
              <a:t>)</a:t>
            </a:r>
          </a:p>
          <a:p>
            <a:r>
              <a:rPr lang="de-DE" dirty="0" smtClean="0"/>
              <a:t>Zielsetzungen </a:t>
            </a:r>
            <a:r>
              <a:rPr lang="de-DE" dirty="0"/>
              <a:t>der </a:t>
            </a:r>
            <a:r>
              <a:rPr lang="de-DE" dirty="0" smtClean="0"/>
              <a:t>Lerner</a:t>
            </a:r>
          </a:p>
          <a:p>
            <a:r>
              <a:rPr lang="de-DE" dirty="0" smtClean="0"/>
              <a:t>muttersprachliches Niveau</a:t>
            </a:r>
          </a:p>
          <a:p>
            <a:r>
              <a:rPr lang="de-DE" dirty="0" smtClean="0"/>
              <a:t>Beschäftigungen</a:t>
            </a:r>
            <a:r>
              <a:rPr lang="de-DE" dirty="0"/>
              <a:t>/ Aktivitäten </a:t>
            </a:r>
            <a:r>
              <a:rPr lang="de-DE" dirty="0" smtClean="0"/>
              <a:t>außerhalb </a:t>
            </a:r>
            <a:r>
              <a:rPr lang="de-DE" dirty="0"/>
              <a:t>der </a:t>
            </a:r>
            <a:r>
              <a:rPr lang="de-DE" dirty="0" smtClean="0"/>
              <a:t>Klasse</a:t>
            </a:r>
            <a:endParaRPr lang="en-US" dirty="0"/>
          </a:p>
          <a:p>
            <a:pPr marL="0" indent="0">
              <a:buNone/>
            </a:pPr>
            <a:endParaRPr lang="en-US" dirty="0"/>
          </a:p>
        </p:txBody>
      </p:sp>
    </p:spTree>
    <p:extLst>
      <p:ext uri="{BB962C8B-B14F-4D97-AF65-F5344CB8AC3E}">
        <p14:creationId xmlns:p14="http://schemas.microsoft.com/office/powerpoint/2010/main" val="3709038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Das Profil der Klasse/ Gruppe: Parameter</a:t>
            </a:r>
            <a:endParaRPr lang="en-US" sz="3200" dirty="0"/>
          </a:p>
        </p:txBody>
      </p:sp>
      <p:sp>
        <p:nvSpPr>
          <p:cNvPr id="3" name="Content Placeholder 2"/>
          <p:cNvSpPr>
            <a:spLocks noGrp="1"/>
          </p:cNvSpPr>
          <p:nvPr>
            <p:ph idx="1"/>
          </p:nvPr>
        </p:nvSpPr>
        <p:spPr/>
        <p:txBody>
          <a:bodyPr>
            <a:normAutofit lnSpcReduction="10000"/>
          </a:bodyPr>
          <a:lstStyle/>
          <a:p>
            <a:pPr marL="0" indent="0">
              <a:buNone/>
            </a:pPr>
            <a:r>
              <a:rPr lang="de-DE" dirty="0"/>
              <a:t>Es ist selbstverständlich, dass auch andere Merkmale, wie z.B. </a:t>
            </a:r>
            <a:endParaRPr lang="de-DE" dirty="0" smtClean="0"/>
          </a:p>
          <a:p>
            <a:pPr marL="0" indent="0">
              <a:buNone/>
            </a:pPr>
            <a:r>
              <a:rPr lang="de-DE" b="1" dirty="0" smtClean="0"/>
              <a:t>die </a:t>
            </a:r>
            <a:r>
              <a:rPr lang="de-DE" b="1" dirty="0"/>
              <a:t>Dynamik der Gruppe</a:t>
            </a:r>
            <a:r>
              <a:rPr lang="de-DE" dirty="0"/>
              <a:t>, </a:t>
            </a:r>
            <a:endParaRPr lang="de-DE" dirty="0" smtClean="0"/>
          </a:p>
          <a:p>
            <a:pPr marL="0" indent="0">
              <a:buNone/>
            </a:pPr>
            <a:r>
              <a:rPr lang="de-DE" b="1" dirty="0" smtClean="0"/>
              <a:t>die </a:t>
            </a:r>
            <a:r>
              <a:rPr lang="de-DE" b="1" dirty="0"/>
              <a:t>Lernstile der meisten Teilnehmer </a:t>
            </a:r>
            <a:endParaRPr lang="de-DE" b="1" dirty="0" smtClean="0"/>
          </a:p>
          <a:p>
            <a:pPr marL="0" indent="0">
              <a:buNone/>
            </a:pPr>
            <a:r>
              <a:rPr lang="de-DE" b="1" dirty="0" smtClean="0"/>
              <a:t>die </a:t>
            </a:r>
            <a:r>
              <a:rPr lang="de-DE" b="1" dirty="0"/>
              <a:t>Erwartungen der Lerner</a:t>
            </a:r>
            <a:r>
              <a:rPr lang="de-DE" dirty="0"/>
              <a:t>, </a:t>
            </a:r>
            <a:endParaRPr lang="de-DE" dirty="0" smtClean="0"/>
          </a:p>
          <a:p>
            <a:pPr marL="0" indent="0">
              <a:buNone/>
            </a:pPr>
            <a:r>
              <a:rPr lang="de-DE" dirty="0" smtClean="0"/>
              <a:t>von </a:t>
            </a:r>
            <a:r>
              <a:rPr lang="de-DE" dirty="0"/>
              <a:t>großer Bedeutung sind. Diese Merkmale aber kann der Lehrende nur während des Unterrichtprozesses und nach einer gewissen Zeit herausfinden.</a:t>
            </a:r>
            <a:endParaRPr lang="en-US" dirty="0"/>
          </a:p>
          <a:p>
            <a:endParaRPr lang="en-US" dirty="0"/>
          </a:p>
        </p:txBody>
      </p:sp>
    </p:spTree>
    <p:extLst>
      <p:ext uri="{BB962C8B-B14F-4D97-AF65-F5344CB8AC3E}">
        <p14:creationId xmlns:p14="http://schemas.microsoft.com/office/powerpoint/2010/main" val="1836048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t>Lernerautonomie</a:t>
            </a:r>
            <a:endParaRPr lang="en-US" sz="3200" dirty="0"/>
          </a:p>
        </p:txBody>
      </p:sp>
      <p:sp>
        <p:nvSpPr>
          <p:cNvPr id="3" name="Content Placeholder 2"/>
          <p:cNvSpPr>
            <a:spLocks noGrp="1"/>
          </p:cNvSpPr>
          <p:nvPr>
            <p:ph idx="1"/>
          </p:nvPr>
        </p:nvSpPr>
        <p:spPr>
          <a:xfrm>
            <a:off x="457200" y="1219200"/>
            <a:ext cx="8229600" cy="5257800"/>
          </a:xfrm>
        </p:spPr>
        <p:txBody>
          <a:bodyPr>
            <a:normAutofit fontScale="62500" lnSpcReduction="20000"/>
          </a:bodyPr>
          <a:lstStyle/>
          <a:p>
            <a:pPr marL="0" indent="0">
              <a:buNone/>
            </a:pPr>
            <a:r>
              <a:rPr lang="de-DE" sz="3400" dirty="0" smtClean="0"/>
              <a:t>Der Unterricht kann nur </a:t>
            </a:r>
            <a:r>
              <a:rPr lang="de-DE" sz="3400" dirty="0"/>
              <a:t>dann wirklich erfolgreich </a:t>
            </a:r>
            <a:r>
              <a:rPr lang="de-DE" sz="3400" dirty="0" smtClean="0"/>
              <a:t>sein, </a:t>
            </a:r>
          </a:p>
          <a:p>
            <a:pPr marL="0" indent="0">
              <a:buNone/>
            </a:pPr>
            <a:r>
              <a:rPr lang="de-DE" sz="3400" dirty="0" smtClean="0"/>
              <a:t>wenn </a:t>
            </a:r>
            <a:r>
              <a:rPr lang="de-DE" sz="3400" dirty="0"/>
              <a:t>man ihn </a:t>
            </a:r>
            <a:r>
              <a:rPr lang="de-DE" sz="3400" dirty="0" smtClean="0"/>
              <a:t>individualisiert</a:t>
            </a:r>
            <a:r>
              <a:rPr lang="de-DE" sz="3400" dirty="0"/>
              <a:t>, </a:t>
            </a:r>
            <a:endParaRPr lang="de-DE" sz="3400" dirty="0" smtClean="0"/>
          </a:p>
          <a:p>
            <a:pPr marL="0" indent="0">
              <a:buNone/>
            </a:pPr>
            <a:r>
              <a:rPr lang="de-DE" sz="3400" dirty="0" smtClean="0"/>
              <a:t>so dass </a:t>
            </a:r>
            <a:r>
              <a:rPr lang="de-DE" sz="3400" dirty="0"/>
              <a:t>alle Lerner ihren Lernvoraussetzungen entsprechende Lernumgebungen vorfinden </a:t>
            </a:r>
            <a:endParaRPr lang="de-DE" sz="3400" dirty="0" smtClean="0"/>
          </a:p>
          <a:p>
            <a:pPr marL="0" indent="0">
              <a:buNone/>
            </a:pPr>
            <a:r>
              <a:rPr lang="de-DE" sz="3400" dirty="0" smtClean="0"/>
              <a:t>und </a:t>
            </a:r>
            <a:r>
              <a:rPr lang="de-DE" sz="3400" dirty="0"/>
              <a:t>ihre Lernprozesse optimal einsetzen können. Das bedeutet: </a:t>
            </a:r>
            <a:endParaRPr lang="de-DE" sz="3400" dirty="0" smtClean="0"/>
          </a:p>
          <a:p>
            <a:pPr marL="0" indent="0">
              <a:buNone/>
            </a:pPr>
            <a:r>
              <a:rPr lang="de-DE" sz="3400" b="1" dirty="0" smtClean="0"/>
              <a:t>breit </a:t>
            </a:r>
            <a:r>
              <a:rPr lang="de-DE" sz="3400" b="1" dirty="0"/>
              <a:t>gefächerte Lernangebote</a:t>
            </a:r>
            <a:r>
              <a:rPr lang="de-DE" sz="3400" dirty="0"/>
              <a:t>, </a:t>
            </a:r>
            <a:endParaRPr lang="de-DE" sz="3400" dirty="0" smtClean="0"/>
          </a:p>
          <a:p>
            <a:pPr marL="0" indent="0">
              <a:buNone/>
            </a:pPr>
            <a:r>
              <a:rPr lang="de-DE" sz="3400" b="1" dirty="0" smtClean="0"/>
              <a:t>Öffnung </a:t>
            </a:r>
            <a:r>
              <a:rPr lang="de-DE" sz="3400" b="1" dirty="0"/>
              <a:t>des Unterrichts </a:t>
            </a:r>
            <a:endParaRPr lang="de-DE" sz="3400" b="1" dirty="0" smtClean="0"/>
          </a:p>
          <a:p>
            <a:pPr marL="0" indent="0">
              <a:buNone/>
            </a:pPr>
            <a:r>
              <a:rPr lang="de-DE" sz="3400" b="1" dirty="0" smtClean="0"/>
              <a:t>Unterstützung </a:t>
            </a:r>
            <a:r>
              <a:rPr lang="de-DE" sz="3400" b="1" dirty="0"/>
              <a:t>zur Selbstförderung</a:t>
            </a:r>
            <a:r>
              <a:rPr lang="de-DE" sz="3400" dirty="0"/>
              <a:t>, </a:t>
            </a:r>
            <a:endParaRPr lang="de-DE" sz="3400" dirty="0" smtClean="0"/>
          </a:p>
          <a:p>
            <a:pPr marL="0" indent="0">
              <a:buNone/>
            </a:pPr>
            <a:r>
              <a:rPr lang="de-DE" sz="3400" b="1" dirty="0" smtClean="0"/>
              <a:t>Anbahnung </a:t>
            </a:r>
            <a:r>
              <a:rPr lang="de-DE" sz="3400" b="1" dirty="0"/>
              <a:t>von Lernerautonomie </a:t>
            </a:r>
            <a:endParaRPr lang="de-DE" sz="3400" b="1" dirty="0" smtClean="0"/>
          </a:p>
          <a:p>
            <a:pPr marL="0" indent="0">
              <a:buNone/>
            </a:pPr>
            <a:r>
              <a:rPr lang="de-DE" sz="3400" dirty="0" smtClean="0"/>
              <a:t>sind </a:t>
            </a:r>
            <a:r>
              <a:rPr lang="de-DE" sz="3400" dirty="0"/>
              <a:t>erforderlich</a:t>
            </a:r>
            <a:r>
              <a:rPr lang="de-DE" sz="3400" dirty="0" smtClean="0"/>
              <a:t>, um </a:t>
            </a:r>
            <a:r>
              <a:rPr lang="de-DE" sz="3400" dirty="0"/>
              <a:t>den Lernenden dabei zu helfen, ihr Lernen optimal zu gestalten. </a:t>
            </a:r>
            <a:endParaRPr lang="de-DE" sz="3400" dirty="0" smtClean="0"/>
          </a:p>
          <a:p>
            <a:pPr marL="0" indent="0">
              <a:buNone/>
            </a:pPr>
            <a:r>
              <a:rPr lang="de-DE" sz="3400" dirty="0" smtClean="0"/>
              <a:t>Dann </a:t>
            </a:r>
            <a:r>
              <a:rPr lang="de-DE" sz="3400" dirty="0"/>
              <a:t>verschwindet der </a:t>
            </a:r>
            <a:r>
              <a:rPr lang="de-DE" sz="3400" dirty="0" smtClean="0"/>
              <a:t>imaginäre </a:t>
            </a:r>
            <a:r>
              <a:rPr lang="de-DE" sz="3400" dirty="0"/>
              <a:t>Schüler und macht dem realen, individuellen Schüler Platz, </a:t>
            </a:r>
            <a:endParaRPr lang="de-DE" sz="3400" dirty="0" smtClean="0"/>
          </a:p>
          <a:p>
            <a:pPr marL="0" indent="0">
              <a:buNone/>
            </a:pPr>
            <a:r>
              <a:rPr lang="de-DE" sz="3400" dirty="0" smtClean="0"/>
              <a:t>der</a:t>
            </a:r>
            <a:r>
              <a:rPr lang="de-DE" sz="3400" dirty="0"/>
              <a:t>, wenn seine Lernvoraussetzungen berücksichtigt werden, am besten lernen kann.</a:t>
            </a:r>
            <a:endParaRPr lang="en-US" sz="3400" dirty="0"/>
          </a:p>
          <a:p>
            <a:pPr marL="0" indent="0">
              <a:buNone/>
            </a:pPr>
            <a:r>
              <a:rPr lang="de-DE" dirty="0"/>
              <a:t> </a:t>
            </a:r>
            <a:endParaRPr lang="en-US" dirty="0"/>
          </a:p>
          <a:p>
            <a:endParaRPr lang="en-US" dirty="0"/>
          </a:p>
        </p:txBody>
      </p:sp>
    </p:spTree>
    <p:extLst>
      <p:ext uri="{BB962C8B-B14F-4D97-AF65-F5344CB8AC3E}">
        <p14:creationId xmlns:p14="http://schemas.microsoft.com/office/powerpoint/2010/main" val="637535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Τεχνικές διαφοροποιημένης μάθησης</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«Not all students are alike. Based on this knowledge, differentiated instruction applies an approach to teaching and learning that gives students multiple options for taking in information and making sense of ideas. Differentiated instruction is a teaching theory based on the premise that instructional approaches should vary and be adapted in relation to individual and diverse students in classrooms.» </a:t>
            </a:r>
            <a:r>
              <a:rPr lang="el-GR" dirty="0"/>
              <a:t>(</a:t>
            </a:r>
            <a:r>
              <a:rPr lang="en-US" dirty="0"/>
              <a:t>Tomlinson</a:t>
            </a:r>
            <a:r>
              <a:rPr lang="el-GR" dirty="0"/>
              <a:t>, 2001)</a:t>
            </a:r>
            <a:endParaRPr lang="en-US" dirty="0"/>
          </a:p>
          <a:p>
            <a:pPr marL="0" indent="0">
              <a:buNone/>
            </a:pPr>
            <a:endParaRPr lang="en-US" dirty="0"/>
          </a:p>
        </p:txBody>
      </p:sp>
    </p:spTree>
    <p:extLst>
      <p:ext uri="{BB962C8B-B14F-4D97-AF65-F5344CB8AC3E}">
        <p14:creationId xmlns:p14="http://schemas.microsoft.com/office/powerpoint/2010/main" val="13622291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5257800"/>
            <a:ext cx="8153400" cy="914400"/>
          </a:xfrm>
        </p:spPr>
        <p:txBody>
          <a:bodyPr>
            <a:noAutofit/>
          </a:bodyPr>
          <a:lstStyle/>
          <a:p>
            <a:r>
              <a:rPr lang="de-DE" sz="2800" b="1" dirty="0" smtClean="0">
                <a:solidFill>
                  <a:schemeClr val="bg1"/>
                </a:solidFill>
              </a:rPr>
              <a:t>Nicht alle sondern viele und verschiedene Wege führen nach Rom</a:t>
            </a:r>
            <a:endParaRPr lang="en-US" sz="2800" b="1" dirty="0">
              <a:solidFill>
                <a:schemeClr val="bg1"/>
              </a:solidFill>
            </a:endParaRPr>
          </a:p>
        </p:txBody>
      </p:sp>
      <p:pic>
        <p:nvPicPr>
          <p:cNvPr id="1026"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316" b="316"/>
          <a:stretch>
            <a:fillRect/>
          </a:stretch>
        </p:blipFill>
        <p:spPr bwMode="auto">
          <a:xfrm>
            <a:off x="4800600" y="215826"/>
            <a:ext cx="396240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rc_mi" descr="http://peterlienhard.ch/blog/wp-content/uploads/2010/08/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15826"/>
            <a:ext cx="403225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3748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2400" b="1" dirty="0">
                <a:solidFill>
                  <a:schemeClr val="bg1"/>
                </a:solidFill>
              </a:rPr>
              <a:t>Das differenzierte Curriculum, die differenzierte Klasse, die differenzierten Aspekte der Evaluation, etc., sollten sich an die Motivation jedes einzelnen Lernenden richten.</a:t>
            </a:r>
            <a:endParaRPr lang="en-US" sz="2400" b="1" dirty="0">
              <a:solidFill>
                <a:schemeClr val="bg1"/>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de-DE" dirty="0"/>
              <a:t>Motivation (</a:t>
            </a:r>
            <a:r>
              <a:rPr lang="de-DE" dirty="0" err="1"/>
              <a:t>Apeltauer</a:t>
            </a:r>
            <a:r>
              <a:rPr lang="de-DE" dirty="0"/>
              <a:t>, 2006: 111) ist ein „Konstrukt“, mit dem wir versuchen, Vorlieben bzw. Präferenzen eines Menschen für die eine oder andere Sache oder Handlung zu erklären. Bei der Motivation werden drei Komponenten unterschieden (vgl. Gardner 1983: 223):</a:t>
            </a:r>
            <a:endParaRPr lang="en-US" dirty="0"/>
          </a:p>
          <a:p>
            <a:r>
              <a:rPr lang="de-DE" dirty="0"/>
              <a:t>die Einstellung zu einem Ziel, die positiv oder negativ sein kann,</a:t>
            </a:r>
            <a:endParaRPr lang="en-US" dirty="0"/>
          </a:p>
          <a:p>
            <a:r>
              <a:rPr lang="de-DE" dirty="0"/>
              <a:t>der Wunsch, dieses Ziel zu erreichen, und</a:t>
            </a:r>
            <a:endParaRPr lang="en-US" dirty="0"/>
          </a:p>
          <a:p>
            <a:r>
              <a:rPr lang="de-DE" dirty="0"/>
              <a:t>die Bereitschaft des Lernenden, Anstrengungen auf sich zu nehmen, um dieses Ziel zu erreichen.</a:t>
            </a:r>
            <a:endParaRPr lang="en-US" dirty="0"/>
          </a:p>
          <a:p>
            <a:pPr marL="0" indent="0">
              <a:buNone/>
            </a:pPr>
            <a:endParaRPr lang="en-US" dirty="0"/>
          </a:p>
        </p:txBody>
      </p:sp>
    </p:spTree>
    <p:extLst>
      <p:ext uri="{BB962C8B-B14F-4D97-AF65-F5344CB8AC3E}">
        <p14:creationId xmlns:p14="http://schemas.microsoft.com/office/powerpoint/2010/main" val="253391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2000" dirty="0" smtClean="0"/>
              <a:t>Das differenzierte Curriculum, die differenzierte Klasse, die differenzierten Aspekte der Evaluation, etc., sollten sich an die Motivation jedes einzelnen Lernenden richten.</a:t>
            </a:r>
            <a:endParaRPr lang="en-US" sz="2000" dirty="0"/>
          </a:p>
        </p:txBody>
      </p:sp>
      <p:sp>
        <p:nvSpPr>
          <p:cNvPr id="3" name="Content Placeholder 2"/>
          <p:cNvSpPr>
            <a:spLocks noGrp="1"/>
          </p:cNvSpPr>
          <p:nvPr>
            <p:ph idx="1"/>
          </p:nvPr>
        </p:nvSpPr>
        <p:spPr/>
        <p:txBody>
          <a:bodyPr>
            <a:normAutofit lnSpcReduction="10000"/>
          </a:bodyPr>
          <a:lstStyle/>
          <a:p>
            <a:pPr marL="0" indent="0">
              <a:buNone/>
            </a:pPr>
            <a:r>
              <a:rPr lang="de-DE" dirty="0"/>
              <a:t>Motivation (</a:t>
            </a:r>
            <a:r>
              <a:rPr lang="de-DE" dirty="0" smtClean="0"/>
              <a:t>Riemer</a:t>
            </a:r>
            <a:r>
              <a:rPr lang="el-GR" dirty="0" smtClean="0"/>
              <a:t>, 2010</a:t>
            </a:r>
            <a:r>
              <a:rPr lang="de-DE" dirty="0" smtClean="0"/>
              <a:t>: </a:t>
            </a:r>
            <a:r>
              <a:rPr lang="de-DE" dirty="0"/>
              <a:t>219-220) ist ein affektives Lernmerkmal, dem ein wesentlicher Einfluss auf den Erfolg und die Schnelligkeit des Lernens einer Zielsprache zugeschrieben wird. Motivation ist nicht direkt beobachtbar und variiert zwischen Individuen und unterliegt Schwankungen. </a:t>
            </a:r>
            <a:endParaRPr lang="en-US" dirty="0"/>
          </a:p>
          <a:p>
            <a:pPr marL="0" indent="0">
              <a:buNone/>
            </a:pPr>
            <a:r>
              <a:rPr lang="de-DE" dirty="0"/>
              <a:t>Damit die Lernenden motiviert sind, gilt es folgende Bedürfnisse zu decken: </a:t>
            </a:r>
            <a:endParaRPr lang="en-US" dirty="0"/>
          </a:p>
          <a:p>
            <a:pPr marL="0" indent="0">
              <a:buNone/>
            </a:pPr>
            <a:endParaRPr lang="en-US" dirty="0"/>
          </a:p>
        </p:txBody>
      </p:sp>
    </p:spTree>
    <p:extLst>
      <p:ext uri="{BB962C8B-B14F-4D97-AF65-F5344CB8AC3E}">
        <p14:creationId xmlns:p14="http://schemas.microsoft.com/office/powerpoint/2010/main" val="3909506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77500" lnSpcReduction="20000"/>
          </a:bodyPr>
          <a:lstStyle/>
          <a:p>
            <a:pPr marL="0" indent="0">
              <a:buNone/>
            </a:pPr>
            <a:endParaRPr lang="el-GR" i="1" dirty="0" smtClean="0">
              <a:solidFill>
                <a:schemeClr val="bg1"/>
              </a:solidFill>
            </a:endParaRPr>
          </a:p>
          <a:p>
            <a:pPr marL="0" indent="0">
              <a:buNone/>
            </a:pPr>
            <a:r>
              <a:rPr lang="de-DE" i="1" dirty="0" smtClean="0">
                <a:solidFill>
                  <a:schemeClr val="bg1"/>
                </a:solidFill>
              </a:rPr>
              <a:t>Autonomie</a:t>
            </a:r>
            <a:r>
              <a:rPr lang="de-DE" i="1" dirty="0">
                <a:solidFill>
                  <a:schemeClr val="bg1"/>
                </a:solidFill>
              </a:rPr>
              <a:t>:</a:t>
            </a:r>
            <a:r>
              <a:rPr lang="de-DE" i="1" dirty="0"/>
              <a:t> </a:t>
            </a:r>
            <a:r>
              <a:rPr lang="de-DE" dirty="0"/>
              <a:t>Für die Lernenden ist es wichtig, bei Entscheidungen, die sie beeinflussen, einbezogen zu werden. Lerner brauchen bei Entscheidungen, die einen Einfluss auf sie haben, mitzumachen. Ihnen ist es wichtig, das </a:t>
            </a:r>
            <a:r>
              <a:rPr lang="de-DE" i="1" dirty="0"/>
              <a:t>Was</a:t>
            </a:r>
            <a:r>
              <a:rPr lang="de-DE" dirty="0"/>
              <a:t> und das </a:t>
            </a:r>
            <a:r>
              <a:rPr lang="de-DE" i="1" dirty="0"/>
              <a:t>Wie</a:t>
            </a:r>
            <a:r>
              <a:rPr lang="de-DE" dirty="0"/>
              <a:t> ihres Unterrichtsprozesses zu kontrollieren</a:t>
            </a:r>
            <a:r>
              <a:rPr lang="de-DE" dirty="0" smtClean="0"/>
              <a:t>.</a:t>
            </a:r>
            <a:endParaRPr lang="el-GR" dirty="0" smtClean="0"/>
          </a:p>
          <a:p>
            <a:pPr marL="0" indent="0">
              <a:buNone/>
            </a:pPr>
            <a:endParaRPr lang="en-US" dirty="0"/>
          </a:p>
          <a:p>
            <a:pPr marL="0" indent="0">
              <a:buNone/>
            </a:pPr>
            <a:r>
              <a:rPr lang="de-DE" i="1" dirty="0">
                <a:solidFill>
                  <a:schemeClr val="bg1"/>
                </a:solidFill>
              </a:rPr>
              <a:t>Zugehörigkeit:</a:t>
            </a:r>
            <a:r>
              <a:rPr lang="de-DE" i="1" dirty="0"/>
              <a:t> </a:t>
            </a:r>
            <a:r>
              <a:rPr lang="de-DE" dirty="0"/>
              <a:t>(Die) Lernenden haben den Wunsch, mit anderen Menschen zu kommunizieren, akzeptiert zu werden, nach bestimmten Kriterien zu Lerngruppen zu gehören, „wir” sein</a:t>
            </a:r>
            <a:r>
              <a:rPr lang="de-DE" dirty="0" smtClean="0"/>
              <a:t>.</a:t>
            </a:r>
            <a:endParaRPr lang="el-GR" dirty="0" smtClean="0"/>
          </a:p>
          <a:p>
            <a:pPr marL="0" indent="0">
              <a:buNone/>
            </a:pPr>
            <a:endParaRPr lang="en-US" dirty="0"/>
          </a:p>
          <a:p>
            <a:pPr marL="0" indent="0">
              <a:buNone/>
            </a:pPr>
            <a:r>
              <a:rPr lang="de-DE" i="1" dirty="0">
                <a:solidFill>
                  <a:schemeClr val="bg1"/>
                </a:solidFill>
              </a:rPr>
              <a:t>Zuständigkeit:</a:t>
            </a:r>
            <a:r>
              <a:rPr lang="de-DE" i="1" dirty="0"/>
              <a:t> </a:t>
            </a:r>
            <a:r>
              <a:rPr lang="de-DE" dirty="0"/>
              <a:t>Die Lernenden  möchten das Gefühl (die Bestätigung) haben, </a:t>
            </a:r>
            <a:r>
              <a:rPr lang="de-DE" dirty="0" smtClean="0"/>
              <a:t>dass </a:t>
            </a:r>
            <a:r>
              <a:rPr lang="de-DE" dirty="0"/>
              <a:t>sein in bestimmten Bereichen, die für sie wichtig sind, Erfolg haben/erfolgreich sind sie sind erfolgsreich in bestimmten Bereichen, die wichtig für sie sind.</a:t>
            </a:r>
            <a:endParaRPr lang="en-US" dirty="0"/>
          </a:p>
          <a:p>
            <a:pPr marL="0" indent="0">
              <a:buNone/>
            </a:pPr>
            <a:endParaRPr lang="en-US" dirty="0"/>
          </a:p>
        </p:txBody>
      </p:sp>
    </p:spTree>
    <p:extLst>
      <p:ext uri="{BB962C8B-B14F-4D97-AF65-F5344CB8AC3E}">
        <p14:creationId xmlns:p14="http://schemas.microsoft.com/office/powerpoint/2010/main" val="2816083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pPr algn="l"/>
            <a:r>
              <a:rPr lang="de-DE" sz="2000" dirty="0">
                <a:solidFill>
                  <a:schemeClr val="bg1"/>
                </a:solidFill>
              </a:rPr>
              <a:t>Dynamisches Autonomiemodell mit </a:t>
            </a:r>
            <a:r>
              <a:rPr lang="de-DE" sz="2000" dirty="0" smtClean="0">
                <a:solidFill>
                  <a:schemeClr val="bg1"/>
                </a:solidFill>
              </a:rPr>
              <a:t>Deskriptoren</a:t>
            </a:r>
            <a:r>
              <a:rPr lang="el-GR" sz="2000" dirty="0" smtClean="0">
                <a:solidFill>
                  <a:schemeClr val="bg1"/>
                </a:solidFill>
              </a:rPr>
              <a:t/>
            </a:r>
            <a:br>
              <a:rPr lang="el-GR" sz="2000" dirty="0" smtClean="0">
                <a:solidFill>
                  <a:schemeClr val="bg1"/>
                </a:solidFill>
              </a:rPr>
            </a:br>
            <a:r>
              <a:rPr lang="de-DE" sz="1600" dirty="0"/>
              <a:t>Quelle: </a:t>
            </a:r>
            <a:r>
              <a:rPr lang="de-DE" sz="1600" dirty="0" err="1"/>
              <a:t>Tassinari</a:t>
            </a:r>
            <a:r>
              <a:rPr lang="de-DE" sz="1600" dirty="0"/>
              <a:t>, Maria Giovanna (2010): </a:t>
            </a:r>
            <a:r>
              <a:rPr lang="de-DE" sz="1600" i="1" dirty="0"/>
              <a:t>Autonomes Fremdsprachenlernen: Komponenten, Kompetenzen, Strategien</a:t>
            </a:r>
            <a:r>
              <a:rPr lang="de-DE" sz="1600" dirty="0"/>
              <a:t>. Frankfurt am Main: Lang.  In: </a:t>
            </a:r>
            <a:r>
              <a:rPr lang="de-DE" sz="1600" u="sng" dirty="0">
                <a:hlinkClick r:id="rId2"/>
              </a:rPr>
              <a:t>http://www.sprachenzentrum.fuberlin.de/v/autonomiemodell/materialien/index.html</a:t>
            </a:r>
            <a:endParaRPr lang="en-US" sz="1600"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3400" y="1676400"/>
            <a:ext cx="7696199" cy="5029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2191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505200"/>
            <a:ext cx="8610600" cy="3048000"/>
          </a:xfrm>
        </p:spPr>
        <p:txBody>
          <a:bodyPr>
            <a:noAutofit/>
          </a:bodyPr>
          <a:lstStyle/>
          <a:p>
            <a:pPr algn="l"/>
            <a:r>
              <a:rPr lang="de-DE" sz="2200" dirty="0"/>
              <a:t>Die Existenz eines durchschnittlich typischen Lernenden, und somit einer einheitlichen Unterrichtspraxis, die auf einen solchen Lernenden abzielt, stellt sich in der Theorie als problematisch und in der Praxis als uneffektiv heraus. Angesichts dieser Realität scheint der traditionelle Fremdsprachenunterricht und dabei auch das Bild einer Klasse, in der die Lernenden auf ihren Plätzen sitzen und auf demselben Niveau, mit den gleichen Materialien und derselben Hilfe arbeiten, während der/die Lehrende auf eine einzige Art und Weise neue Sachverhalte lehrt, unzeitgemäß zu sein und erweist sich als ungenügend die Bedürfnisse der Lernenden zu decken. </a:t>
            </a:r>
            <a:endParaRPr lang="en-US" sz="2200" dirty="0"/>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152400"/>
            <a:ext cx="8229600" cy="3124200"/>
          </a:xfrm>
          <a:noFill/>
        </p:spPr>
      </p:pic>
    </p:spTree>
    <p:extLst>
      <p:ext uri="{BB962C8B-B14F-4D97-AF65-F5344CB8AC3E}">
        <p14:creationId xmlns:p14="http://schemas.microsoft.com/office/powerpoint/2010/main" val="1396416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Differenzierung und Differenzierungsmöglichkeiten</a:t>
            </a:r>
            <a:endParaRPr lang="en-US" sz="3200"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marL="0" indent="0">
              <a:buNone/>
            </a:pPr>
            <a:r>
              <a:rPr lang="de-DE" dirty="0"/>
              <a:t>Differenzierung ist ein pädagogisches Konzept, das sich bereits in der bildungspolitischen Diskussion der sechziger Jahre des vergangenen Jahrhunderts </a:t>
            </a:r>
            <a:r>
              <a:rPr lang="de-DE" dirty="0" smtClean="0"/>
              <a:t>findet.</a:t>
            </a:r>
            <a:r>
              <a:rPr lang="de-DE" dirty="0"/>
              <a:t> </a:t>
            </a:r>
            <a:endParaRPr lang="de-DE" dirty="0" smtClean="0"/>
          </a:p>
          <a:p>
            <a:pPr marL="0" indent="0">
              <a:buNone/>
            </a:pPr>
            <a:r>
              <a:rPr lang="de-DE" dirty="0" smtClean="0"/>
              <a:t>In </a:t>
            </a:r>
            <a:r>
              <a:rPr lang="de-DE" dirty="0"/>
              <a:t>der Fachdiskussion spricht man von </a:t>
            </a:r>
            <a:endParaRPr lang="de-DE" dirty="0" smtClean="0"/>
          </a:p>
          <a:p>
            <a:pPr marL="0" indent="0">
              <a:buNone/>
            </a:pPr>
            <a:r>
              <a:rPr lang="de-DE" b="1" dirty="0" smtClean="0"/>
              <a:t>äußerer </a:t>
            </a:r>
            <a:r>
              <a:rPr lang="de-DE" b="1" dirty="0"/>
              <a:t>Differenzierung</a:t>
            </a:r>
            <a:r>
              <a:rPr lang="de-DE" dirty="0"/>
              <a:t>, </a:t>
            </a:r>
            <a:endParaRPr lang="de-DE" dirty="0" smtClean="0"/>
          </a:p>
          <a:p>
            <a:pPr marL="0" indent="0">
              <a:buNone/>
            </a:pPr>
            <a:r>
              <a:rPr lang="de-DE" dirty="0" smtClean="0"/>
              <a:t>d.h</a:t>
            </a:r>
            <a:r>
              <a:rPr lang="de-DE" dirty="0"/>
              <a:t>. der organisatorischen Trennung bzw. Aufteilung von Klassen in „homogene“ Lerngruppen und </a:t>
            </a:r>
            <a:r>
              <a:rPr lang="de-DE" b="1" dirty="0"/>
              <a:t>innere</a:t>
            </a:r>
            <a:r>
              <a:rPr lang="de-DE" dirty="0"/>
              <a:t> oder </a:t>
            </a:r>
            <a:r>
              <a:rPr lang="de-DE" b="1" dirty="0"/>
              <a:t>Binnendifferenzierung</a:t>
            </a:r>
            <a:r>
              <a:rPr lang="de-DE" dirty="0"/>
              <a:t>. </a:t>
            </a:r>
            <a:endParaRPr lang="en-US" dirty="0"/>
          </a:p>
        </p:txBody>
      </p:sp>
    </p:spTree>
    <p:extLst>
      <p:ext uri="{BB962C8B-B14F-4D97-AF65-F5344CB8AC3E}">
        <p14:creationId xmlns:p14="http://schemas.microsoft.com/office/powerpoint/2010/main" val="35129419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Wichtige Annahmen der inneren Differenzierung</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de-DE" dirty="0">
                <a:solidFill>
                  <a:schemeClr val="bg1"/>
                </a:solidFill>
              </a:rPr>
              <a:t>• Jeder Lerner hat jedes Recht auf  Würde und Respekt.</a:t>
            </a:r>
            <a:endParaRPr lang="en-US" dirty="0">
              <a:solidFill>
                <a:schemeClr val="bg1"/>
              </a:solidFill>
            </a:endParaRPr>
          </a:p>
          <a:p>
            <a:pPr marL="0" indent="0">
              <a:buNone/>
            </a:pPr>
            <a:r>
              <a:rPr lang="de-DE" dirty="0">
                <a:solidFill>
                  <a:schemeClr val="bg1"/>
                </a:solidFill>
              </a:rPr>
              <a:t>• Vielfalt ist sowohl unvermeidlich als auch positiv.</a:t>
            </a:r>
            <a:endParaRPr lang="en-US" dirty="0">
              <a:solidFill>
                <a:schemeClr val="bg1"/>
              </a:solidFill>
            </a:endParaRPr>
          </a:p>
          <a:p>
            <a:pPr marL="0" indent="0">
              <a:buNone/>
            </a:pPr>
            <a:r>
              <a:rPr lang="de-DE" dirty="0">
                <a:solidFill>
                  <a:schemeClr val="bg1"/>
                </a:solidFill>
              </a:rPr>
              <a:t>• Das </a:t>
            </a:r>
            <a:r>
              <a:rPr lang="de-DE" dirty="0" smtClean="0">
                <a:solidFill>
                  <a:schemeClr val="bg1"/>
                </a:solidFill>
              </a:rPr>
              <a:t>Klassenzimmer</a:t>
            </a:r>
            <a:r>
              <a:rPr lang="el-GR" dirty="0" smtClean="0">
                <a:solidFill>
                  <a:schemeClr val="bg1"/>
                </a:solidFill>
              </a:rPr>
              <a:t> (</a:t>
            </a:r>
            <a:r>
              <a:rPr lang="de-DE" dirty="0" smtClean="0">
                <a:solidFill>
                  <a:schemeClr val="bg1"/>
                </a:solidFill>
              </a:rPr>
              <a:t>Unterrichtsraum</a:t>
            </a:r>
            <a:r>
              <a:rPr lang="el-GR" dirty="0" smtClean="0">
                <a:solidFill>
                  <a:schemeClr val="bg1"/>
                </a:solidFill>
              </a:rPr>
              <a:t>)</a:t>
            </a:r>
            <a:r>
              <a:rPr lang="de-DE" dirty="0" smtClean="0">
                <a:solidFill>
                  <a:schemeClr val="bg1"/>
                </a:solidFill>
              </a:rPr>
              <a:t>,  </a:t>
            </a:r>
            <a:r>
              <a:rPr lang="de-DE" dirty="0">
                <a:solidFill>
                  <a:schemeClr val="bg1"/>
                </a:solidFill>
              </a:rPr>
              <a:t>sollte diese Gesellschaft, in der wir uns das Leben unserer Schüler vorstellen, wiederspiegeln.</a:t>
            </a:r>
            <a:endParaRPr lang="en-US" dirty="0">
              <a:solidFill>
                <a:schemeClr val="bg1"/>
              </a:solidFill>
            </a:endParaRPr>
          </a:p>
          <a:p>
            <a:pPr marL="0" indent="0">
              <a:buNone/>
            </a:pPr>
            <a:r>
              <a:rPr lang="de-DE" dirty="0">
                <a:solidFill>
                  <a:schemeClr val="bg1"/>
                </a:solidFill>
              </a:rPr>
              <a:t>• Die meisten Lernenden können aus jedem/jeglichen Lernbereich das Wichtigste lernen.</a:t>
            </a: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2768615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pPr marL="0" indent="0">
              <a:buNone/>
            </a:pPr>
            <a:r>
              <a:rPr lang="de-DE" dirty="0"/>
              <a:t>In der </a:t>
            </a:r>
            <a:r>
              <a:rPr lang="de-DE" b="1" dirty="0"/>
              <a:t>inneren </a:t>
            </a:r>
            <a:r>
              <a:rPr lang="de-DE" dirty="0"/>
              <a:t>oder </a:t>
            </a:r>
            <a:r>
              <a:rPr lang="de-DE" b="1" dirty="0"/>
              <a:t>Binnendifferenzierung </a:t>
            </a:r>
            <a:r>
              <a:rPr lang="de-DE" dirty="0"/>
              <a:t>bleibt die Lerngruppe als Ganzes </a:t>
            </a:r>
            <a:r>
              <a:rPr lang="de-DE" dirty="0" smtClean="0"/>
              <a:t>bestehen. </a:t>
            </a:r>
            <a:r>
              <a:rPr lang="de-DE" dirty="0"/>
              <a:t>Durch pädagogische oder didaktische Maßnahmen wird versucht, der Individualität der Lernenden gerecht zu werden</a:t>
            </a:r>
            <a:r>
              <a:rPr lang="de-DE" dirty="0" smtClean="0"/>
              <a:t>.</a:t>
            </a:r>
          </a:p>
          <a:p>
            <a:pPr marL="0" indent="0">
              <a:buNone/>
            </a:pPr>
            <a:r>
              <a:rPr lang="de-DE" dirty="0"/>
              <a:t>Es wird zwischen vier verschiedenen Formen von </a:t>
            </a:r>
            <a:r>
              <a:rPr lang="de-DE" dirty="0" smtClean="0"/>
              <a:t>Differenzierungsmaßnahmen unterschieden</a:t>
            </a:r>
            <a:r>
              <a:rPr lang="en-US" dirty="0" smtClean="0"/>
              <a:t>: </a:t>
            </a:r>
          </a:p>
          <a:p>
            <a:pPr marL="0" indent="0">
              <a:buNone/>
            </a:pPr>
            <a:endParaRPr lang="en-US" dirty="0" smtClean="0"/>
          </a:p>
          <a:p>
            <a:pPr marL="0" indent="0">
              <a:buNone/>
            </a:pPr>
            <a:r>
              <a:rPr lang="de-DE" b="1" i="1" dirty="0" smtClean="0"/>
              <a:t>Quantitative Differenzierung, </a:t>
            </a:r>
          </a:p>
          <a:p>
            <a:pPr marL="0" indent="0">
              <a:buNone/>
            </a:pPr>
            <a:endParaRPr lang="de-DE" b="1" i="1" dirty="0" smtClean="0"/>
          </a:p>
          <a:p>
            <a:pPr marL="0" indent="0">
              <a:buNone/>
            </a:pPr>
            <a:r>
              <a:rPr lang="de-DE" b="1" i="1" dirty="0" smtClean="0"/>
              <a:t>Qualitative Differenzierung, </a:t>
            </a:r>
          </a:p>
          <a:p>
            <a:pPr marL="0" indent="0">
              <a:buNone/>
            </a:pPr>
            <a:endParaRPr lang="de-DE" b="1" i="1" dirty="0" smtClean="0"/>
          </a:p>
          <a:p>
            <a:pPr marL="0" indent="0">
              <a:buNone/>
            </a:pPr>
            <a:r>
              <a:rPr lang="de-DE" b="1" i="1" dirty="0" smtClean="0"/>
              <a:t>Differenzierung </a:t>
            </a:r>
            <a:r>
              <a:rPr lang="de-DE" b="1" i="1" dirty="0"/>
              <a:t>nach </a:t>
            </a:r>
            <a:r>
              <a:rPr lang="de-DE" b="1" i="1" dirty="0" smtClean="0"/>
              <a:t>Unterrichtsformen, </a:t>
            </a:r>
          </a:p>
          <a:p>
            <a:pPr marL="0" indent="0">
              <a:buNone/>
            </a:pPr>
            <a:endParaRPr lang="de-DE" b="1" i="1" dirty="0" smtClean="0"/>
          </a:p>
          <a:p>
            <a:pPr marL="0" indent="0">
              <a:buNone/>
            </a:pPr>
            <a:r>
              <a:rPr lang="de-DE" b="1" i="1" dirty="0" smtClean="0"/>
              <a:t>Differenzierung </a:t>
            </a:r>
            <a:r>
              <a:rPr lang="de-DE" b="1" i="1" dirty="0"/>
              <a:t>durch variablen Einsatz von Medien und Arbeitsmitteln</a:t>
            </a:r>
            <a:endParaRPr lang="de-DE" dirty="0" smtClean="0"/>
          </a:p>
          <a:p>
            <a:pPr marL="0" indent="0">
              <a:buNone/>
            </a:pPr>
            <a:r>
              <a:rPr lang="de-DE" dirty="0" smtClean="0"/>
              <a:t> </a:t>
            </a:r>
            <a:endParaRPr lang="en-US" dirty="0"/>
          </a:p>
        </p:txBody>
      </p:sp>
    </p:spTree>
    <p:extLst>
      <p:ext uri="{BB962C8B-B14F-4D97-AF65-F5344CB8AC3E}">
        <p14:creationId xmlns:p14="http://schemas.microsoft.com/office/powerpoint/2010/main" val="19449501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(1) </a:t>
            </a:r>
            <a:r>
              <a:rPr lang="de-DE" sz="3200" b="1" i="1" dirty="0"/>
              <a:t>Quantitative </a:t>
            </a:r>
            <a:r>
              <a:rPr lang="de-DE" sz="3200" b="1" i="1" dirty="0" smtClean="0"/>
              <a:t>Differenzierung</a:t>
            </a:r>
            <a:r>
              <a:rPr lang="en-US" sz="3200" dirty="0"/>
              <a:t/>
            </a:r>
            <a:br>
              <a:rPr lang="en-US" sz="3200" dirty="0"/>
            </a:br>
            <a:endParaRPr lang="en-US" sz="3200" dirty="0"/>
          </a:p>
        </p:txBody>
      </p:sp>
      <p:sp>
        <p:nvSpPr>
          <p:cNvPr id="3" name="Content Placeholder 2"/>
          <p:cNvSpPr>
            <a:spLocks noGrp="1"/>
          </p:cNvSpPr>
          <p:nvPr>
            <p:ph idx="1"/>
          </p:nvPr>
        </p:nvSpPr>
        <p:spPr>
          <a:xfrm>
            <a:off x="457200" y="1066800"/>
            <a:ext cx="8229600" cy="5059363"/>
          </a:xfrm>
        </p:spPr>
        <p:txBody>
          <a:bodyPr>
            <a:normAutofit fontScale="92500" lnSpcReduction="10000"/>
          </a:bodyPr>
          <a:lstStyle/>
          <a:p>
            <a:pPr marL="0" indent="0">
              <a:buNone/>
            </a:pPr>
            <a:r>
              <a:rPr lang="de-DE" dirty="0" smtClean="0"/>
              <a:t>Die </a:t>
            </a:r>
            <a:r>
              <a:rPr lang="de-DE" dirty="0"/>
              <a:t>einzelnen Schülerinnen und Schüler von der Quantität (Arbeitsmenge, Stoffumfang) der gestellten Aufgaben her unterschiedlich </a:t>
            </a:r>
            <a:r>
              <a:rPr lang="de-DE" dirty="0" smtClean="0"/>
              <a:t>einbinden</a:t>
            </a:r>
            <a:r>
              <a:rPr lang="de-DE" dirty="0"/>
              <a:t>.</a:t>
            </a:r>
            <a:endParaRPr lang="en-US" dirty="0"/>
          </a:p>
          <a:p>
            <a:pPr marL="0" indent="0">
              <a:buNone/>
            </a:pPr>
            <a:endParaRPr lang="de-DE" dirty="0" smtClean="0"/>
          </a:p>
          <a:p>
            <a:pPr marL="0" indent="0">
              <a:buNone/>
            </a:pPr>
            <a:r>
              <a:rPr lang="de-DE" dirty="0" smtClean="0"/>
              <a:t>So </a:t>
            </a:r>
            <a:r>
              <a:rPr lang="de-DE" dirty="0"/>
              <a:t>kann die Anzahl von Übungen für einzelne Teilgruppen oder Einzelschüler variiert werden;</a:t>
            </a:r>
            <a:endParaRPr lang="en-US" dirty="0"/>
          </a:p>
          <a:p>
            <a:pPr marL="0" indent="0">
              <a:buNone/>
            </a:pPr>
            <a:endParaRPr lang="de-DE" dirty="0" smtClean="0"/>
          </a:p>
          <a:p>
            <a:pPr marL="0" indent="0">
              <a:buNone/>
            </a:pPr>
            <a:r>
              <a:rPr lang="de-DE" dirty="0" smtClean="0"/>
              <a:t>Quantitative </a:t>
            </a:r>
            <a:r>
              <a:rPr lang="de-DE" dirty="0"/>
              <a:t>Differenzierungsmaßnahmen sind in der Praxis </a:t>
            </a:r>
            <a:r>
              <a:rPr lang="de-DE" dirty="0" smtClean="0"/>
              <a:t>in hohem </a:t>
            </a:r>
            <a:r>
              <a:rPr lang="de-DE" dirty="0"/>
              <a:t>Maße lehrergesteuert, d.h. die Lehrkraft legt fest, welche Übungen oder Zusatzaufgaben von wem gemacht werden sollen.</a:t>
            </a:r>
            <a:endParaRPr lang="en-US" dirty="0"/>
          </a:p>
          <a:p>
            <a:pPr marL="0" indent="0">
              <a:buNone/>
            </a:pPr>
            <a:endParaRPr lang="en-US" dirty="0"/>
          </a:p>
        </p:txBody>
      </p:sp>
    </p:spTree>
    <p:extLst>
      <p:ext uri="{BB962C8B-B14F-4D97-AF65-F5344CB8AC3E}">
        <p14:creationId xmlns:p14="http://schemas.microsoft.com/office/powerpoint/2010/main" val="10347111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(2) </a:t>
            </a:r>
            <a:r>
              <a:rPr lang="de-DE" sz="3200" b="1" i="1" dirty="0"/>
              <a:t>Qualitative </a:t>
            </a:r>
            <a:r>
              <a:rPr lang="de-DE" sz="3200" b="1" i="1" dirty="0" smtClean="0"/>
              <a:t>Differenzierung</a:t>
            </a:r>
            <a:r>
              <a:rPr lang="en-US" sz="3200" dirty="0"/>
              <a:t/>
            </a:r>
            <a:br>
              <a:rPr lang="en-US" sz="3200" dirty="0"/>
            </a:br>
            <a:endParaRPr lang="en-US" sz="3200" dirty="0"/>
          </a:p>
        </p:txBody>
      </p:sp>
      <p:sp>
        <p:nvSpPr>
          <p:cNvPr id="3" name="Content Placeholder 2"/>
          <p:cNvSpPr>
            <a:spLocks noGrp="1"/>
          </p:cNvSpPr>
          <p:nvPr>
            <p:ph idx="1"/>
          </p:nvPr>
        </p:nvSpPr>
        <p:spPr/>
        <p:txBody>
          <a:bodyPr>
            <a:normAutofit/>
          </a:bodyPr>
          <a:lstStyle/>
          <a:p>
            <a:pPr marL="0" indent="0">
              <a:buNone/>
            </a:pPr>
            <a:r>
              <a:rPr lang="de-DE" dirty="0"/>
              <a:t>Die Differenzierung in verschiedene Lerngruppen oder Einzellerner erfolgt nach unterschiedlichen Übungstypen, deren Niveau schwieriger oder leichter sein kann. </a:t>
            </a:r>
            <a:endParaRPr lang="de-DE" dirty="0" smtClean="0"/>
          </a:p>
          <a:p>
            <a:pPr marL="0" indent="0">
              <a:buNone/>
            </a:pPr>
            <a:r>
              <a:rPr lang="de-DE" dirty="0" smtClean="0"/>
              <a:t>Die qualitative Differenzierung </a:t>
            </a:r>
            <a:r>
              <a:rPr lang="de-DE" dirty="0"/>
              <a:t>ist </a:t>
            </a:r>
            <a:r>
              <a:rPr lang="de-DE" dirty="0" smtClean="0"/>
              <a:t>meist </a:t>
            </a:r>
            <a:r>
              <a:rPr lang="de-DE" dirty="0"/>
              <a:t>als ein lehrergesteuertes Verfahren verstanden; die Lernenden lassen sich aber durchaus einbinden. </a:t>
            </a:r>
            <a:endParaRPr lang="en-US" dirty="0"/>
          </a:p>
          <a:p>
            <a:endParaRPr lang="en-US" dirty="0"/>
          </a:p>
        </p:txBody>
      </p:sp>
    </p:spTree>
    <p:extLst>
      <p:ext uri="{BB962C8B-B14F-4D97-AF65-F5344CB8AC3E}">
        <p14:creationId xmlns:p14="http://schemas.microsoft.com/office/powerpoint/2010/main" val="26849550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600" dirty="0"/>
              <a:t>(3) </a:t>
            </a:r>
            <a:r>
              <a:rPr lang="de-DE" sz="3600" b="1" i="1" dirty="0"/>
              <a:t>Differenzierung nach </a:t>
            </a:r>
            <a:r>
              <a:rPr lang="de-DE" sz="3600" b="1" i="1" dirty="0" smtClean="0"/>
              <a:t>Unterrichtsformen</a:t>
            </a:r>
            <a:r>
              <a:rPr lang="en-US" dirty="0"/>
              <a:t/>
            </a:r>
            <a:br>
              <a:rPr lang="en-US" dirty="0"/>
            </a:br>
            <a:endParaRPr lang="en-US" dirty="0"/>
          </a:p>
        </p:txBody>
      </p:sp>
      <p:sp>
        <p:nvSpPr>
          <p:cNvPr id="3" name="Content Placeholder 2"/>
          <p:cNvSpPr>
            <a:spLocks noGrp="1"/>
          </p:cNvSpPr>
          <p:nvPr>
            <p:ph idx="1"/>
          </p:nvPr>
        </p:nvSpPr>
        <p:spPr>
          <a:xfrm>
            <a:off x="457200" y="990600"/>
            <a:ext cx="8229600" cy="5334000"/>
          </a:xfrm>
        </p:spPr>
        <p:txBody>
          <a:bodyPr>
            <a:normAutofit fontScale="92500" lnSpcReduction="20000"/>
          </a:bodyPr>
          <a:lstStyle/>
          <a:p>
            <a:pPr marL="0" indent="0">
              <a:buNone/>
            </a:pPr>
            <a:r>
              <a:rPr lang="de-DE" dirty="0"/>
              <a:t>Diese Art der Differenzierung findet ihren Platz vor allem in modernen Unterrichtsansätzen,</a:t>
            </a:r>
            <a:endParaRPr lang="en-US" dirty="0"/>
          </a:p>
          <a:p>
            <a:pPr marL="0" indent="0">
              <a:buNone/>
            </a:pPr>
            <a:r>
              <a:rPr lang="de-DE" dirty="0"/>
              <a:t>in welchen die verschiedenen möglichen Sozialformen eine wichtige Rolle spielen. </a:t>
            </a:r>
            <a:endParaRPr lang="de-DE" dirty="0" smtClean="0"/>
          </a:p>
          <a:p>
            <a:pPr marL="0" indent="0">
              <a:buNone/>
            </a:pPr>
            <a:r>
              <a:rPr lang="de-DE" dirty="0" smtClean="0"/>
              <a:t>Die </a:t>
            </a:r>
            <a:r>
              <a:rPr lang="de-DE" dirty="0"/>
              <a:t>Differenzierung bezieht sich auf die selbstständige Wahl der eigenen Arbeitsweisen, der Arbeitsmittel und der benötigten Arbeitszeit. </a:t>
            </a:r>
            <a:endParaRPr lang="de-DE" dirty="0" smtClean="0"/>
          </a:p>
          <a:p>
            <a:pPr marL="0" indent="0">
              <a:buNone/>
            </a:pPr>
            <a:r>
              <a:rPr lang="de-DE" dirty="0" smtClean="0"/>
              <a:t>Differenzierung </a:t>
            </a:r>
            <a:r>
              <a:rPr lang="de-DE" dirty="0"/>
              <a:t>nach Unterrichtsformen kann nur dann wirkungsvoll sein, wenn verschiedene Sozialformen (Gruppenarbeit, Paararbeit, Projektarbeit) im Unterricht erprobt werden. </a:t>
            </a:r>
            <a:endParaRPr lang="de-DE" dirty="0" smtClean="0"/>
          </a:p>
          <a:p>
            <a:pPr marL="0" indent="0">
              <a:buNone/>
            </a:pPr>
            <a:r>
              <a:rPr lang="de-DE" dirty="0" smtClean="0"/>
              <a:t>Alle </a:t>
            </a:r>
            <a:r>
              <a:rPr lang="de-DE" dirty="0"/>
              <a:t>Formen von handlungsorientiertem Unterricht lassen solche Differenzierungen zu.</a:t>
            </a:r>
            <a:endParaRPr lang="en-US" dirty="0"/>
          </a:p>
          <a:p>
            <a:endParaRPr lang="en-US" dirty="0"/>
          </a:p>
        </p:txBody>
      </p:sp>
    </p:spTree>
    <p:extLst>
      <p:ext uri="{BB962C8B-B14F-4D97-AF65-F5344CB8AC3E}">
        <p14:creationId xmlns:p14="http://schemas.microsoft.com/office/powerpoint/2010/main" val="12548969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(4) </a:t>
            </a:r>
            <a:r>
              <a:rPr lang="de-DE" sz="3200" b="1" i="1" dirty="0"/>
              <a:t>Differenzierung durch variablen Einsatz von Medien und </a:t>
            </a:r>
            <a:r>
              <a:rPr lang="de-DE" sz="3200" b="1" i="1" dirty="0" smtClean="0"/>
              <a:t>Arbeitsmitteln</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de-DE" dirty="0"/>
              <a:t>Diese </a:t>
            </a:r>
            <a:r>
              <a:rPr lang="de-DE" dirty="0" smtClean="0"/>
              <a:t>Form </a:t>
            </a:r>
            <a:r>
              <a:rPr lang="de-DE" dirty="0"/>
              <a:t>der Differenzierung bezieht sich auf die Gestaltung der Unterrichtsmaterialien. </a:t>
            </a:r>
            <a:endParaRPr lang="de-DE" dirty="0" smtClean="0"/>
          </a:p>
          <a:p>
            <a:pPr marL="0" indent="0">
              <a:buNone/>
            </a:pPr>
            <a:r>
              <a:rPr lang="de-DE" dirty="0" smtClean="0"/>
              <a:t>Den </a:t>
            </a:r>
            <a:r>
              <a:rPr lang="de-DE" dirty="0"/>
              <a:t>Schülern werden Arbeitsmittel und Medien zur</a:t>
            </a:r>
            <a:endParaRPr lang="en-US" dirty="0"/>
          </a:p>
          <a:p>
            <a:pPr marL="0" indent="0">
              <a:buNone/>
            </a:pPr>
            <a:r>
              <a:rPr lang="de-DE" dirty="0"/>
              <a:t>Verfügung gestellt, die </a:t>
            </a:r>
            <a:r>
              <a:rPr lang="de-DE" dirty="0" smtClean="0"/>
              <a:t>ihnen </a:t>
            </a:r>
            <a:r>
              <a:rPr lang="de-DE" dirty="0"/>
              <a:t>verschiedene Zugänge zu Unterrichtsstoffen ermöglichen. </a:t>
            </a:r>
            <a:endParaRPr lang="de-DE" dirty="0" smtClean="0"/>
          </a:p>
          <a:p>
            <a:pPr marL="0" indent="0">
              <a:buNone/>
            </a:pPr>
            <a:r>
              <a:rPr lang="de-DE" dirty="0" smtClean="0"/>
              <a:t>Die </a:t>
            </a:r>
            <a:r>
              <a:rPr lang="de-DE" dirty="0"/>
              <a:t>Differenzierung wird meist vom Lehrmittel vorgegeben; sie kann aber auch durch den Lehrer gesteuert werden oder vom Schüler selbst vorgenommen werden.</a:t>
            </a:r>
            <a:endParaRPr lang="en-US" dirty="0"/>
          </a:p>
          <a:p>
            <a:endParaRPr lang="en-US" dirty="0"/>
          </a:p>
        </p:txBody>
      </p:sp>
    </p:spTree>
    <p:extLst>
      <p:ext uri="{BB962C8B-B14F-4D97-AF65-F5344CB8AC3E}">
        <p14:creationId xmlns:p14="http://schemas.microsoft.com/office/powerpoint/2010/main" val="29756880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600" b="1" dirty="0"/>
              <a:t>Öffnung von Unterricht und Lernerautonomie</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92500"/>
          </a:bodyPr>
          <a:lstStyle/>
          <a:p>
            <a:pPr marL="0" indent="0">
              <a:buNone/>
            </a:pPr>
            <a:r>
              <a:rPr lang="de-DE" dirty="0"/>
              <a:t>Nach Timm (1998:13) lässt sich Unterricht zumindest auf zwei Ebenen öffnen</a:t>
            </a:r>
            <a:r>
              <a:rPr lang="de-DE" dirty="0" smtClean="0"/>
              <a:t>:</a:t>
            </a:r>
          </a:p>
          <a:p>
            <a:pPr marL="514350" indent="-514350">
              <a:buAutoNum type="alphaLcPeriod"/>
            </a:pPr>
            <a:r>
              <a:rPr lang="de-DE" b="1" dirty="0" smtClean="0"/>
              <a:t>Inhaltliche </a:t>
            </a:r>
            <a:r>
              <a:rPr lang="de-DE" b="1" dirty="0"/>
              <a:t>und institutionelle </a:t>
            </a:r>
            <a:r>
              <a:rPr lang="de-DE" b="1" dirty="0" smtClean="0"/>
              <a:t>Öffnung</a:t>
            </a:r>
          </a:p>
          <a:p>
            <a:pPr marL="0" indent="0">
              <a:buNone/>
            </a:pPr>
            <a:r>
              <a:rPr lang="de-DE" dirty="0"/>
              <a:t>Der Unterricht ermöglicht es den Schülern, auch ihre Schul- und Klassensituation als offene, nicht institutionell festgelegte Lebenswelt zu sehen</a:t>
            </a:r>
            <a:r>
              <a:rPr lang="de-DE" dirty="0" smtClean="0"/>
              <a:t>.</a:t>
            </a:r>
          </a:p>
          <a:p>
            <a:pPr marL="0" indent="0">
              <a:buNone/>
            </a:pPr>
            <a:r>
              <a:rPr lang="de-DE" dirty="0" smtClean="0"/>
              <a:t>b. </a:t>
            </a:r>
            <a:r>
              <a:rPr lang="de-DE" b="1" dirty="0" smtClean="0"/>
              <a:t>Curriculare </a:t>
            </a:r>
            <a:r>
              <a:rPr lang="de-DE" b="1" dirty="0"/>
              <a:t>und methodische </a:t>
            </a:r>
            <a:r>
              <a:rPr lang="de-DE" b="1" dirty="0" smtClean="0"/>
              <a:t>Öffnung</a:t>
            </a:r>
          </a:p>
          <a:p>
            <a:pPr marL="0" indent="0">
              <a:buNone/>
            </a:pPr>
            <a:r>
              <a:rPr lang="de-DE" dirty="0"/>
              <a:t>Der Unterricht fördert Schülerinitiativen und Eigenverantwortlichkeit für die Wahl zielorientierter Aktivitäten und die Arbeits- und Zeiteinteilung </a:t>
            </a:r>
            <a:endParaRPr lang="en-US" dirty="0"/>
          </a:p>
        </p:txBody>
      </p:sp>
    </p:spTree>
    <p:extLst>
      <p:ext uri="{BB962C8B-B14F-4D97-AF65-F5344CB8AC3E}">
        <p14:creationId xmlns:p14="http://schemas.microsoft.com/office/powerpoint/2010/main" val="7874369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i="1" dirty="0" smtClean="0"/>
              <a:t>Öffnungsmöglichkeiten </a:t>
            </a:r>
            <a:r>
              <a:rPr lang="de-DE" sz="3200" dirty="0"/>
              <a:t>(</a:t>
            </a:r>
            <a:r>
              <a:rPr lang="de-DE" sz="3200" dirty="0" err="1"/>
              <a:t>Brügelmann</a:t>
            </a:r>
            <a:r>
              <a:rPr lang="de-DE" sz="3200" dirty="0"/>
              <a:t> 2008):</a:t>
            </a:r>
            <a:r>
              <a:rPr lang="en-US" sz="3200" dirty="0"/>
              <a:t/>
            </a:r>
            <a:br>
              <a:rPr lang="en-US" sz="3200" dirty="0"/>
            </a:br>
            <a:endParaRPr lang="en-US" sz="3200" dirty="0"/>
          </a:p>
        </p:txBody>
      </p:sp>
      <p:sp>
        <p:nvSpPr>
          <p:cNvPr id="3" name="Content Placeholder 2"/>
          <p:cNvSpPr>
            <a:spLocks noGrp="1"/>
          </p:cNvSpPr>
          <p:nvPr>
            <p:ph idx="1"/>
          </p:nvPr>
        </p:nvSpPr>
        <p:spPr/>
        <p:txBody>
          <a:bodyPr>
            <a:normAutofit fontScale="70000" lnSpcReduction="20000"/>
          </a:bodyPr>
          <a:lstStyle/>
          <a:p>
            <a:pPr marL="0" indent="0">
              <a:buNone/>
            </a:pPr>
            <a:r>
              <a:rPr lang="de-DE" b="1" dirty="0"/>
              <a:t>(1) Methodisch-organisatorische Öffnung:</a:t>
            </a:r>
            <a:endParaRPr lang="en-US" b="1" dirty="0"/>
          </a:p>
          <a:p>
            <a:pPr marL="0" indent="0">
              <a:buNone/>
            </a:pPr>
            <a:r>
              <a:rPr lang="de-DE" dirty="0"/>
              <a:t> </a:t>
            </a:r>
            <a:endParaRPr lang="en-US" dirty="0"/>
          </a:p>
          <a:p>
            <a:pPr marL="0" indent="0">
              <a:buNone/>
            </a:pPr>
            <a:r>
              <a:rPr lang="de-DE" dirty="0"/>
              <a:t>Die Lernenden arbeiten zunehmend selbstständig und eigenverantwortlich z.B. durch:</a:t>
            </a:r>
            <a:endParaRPr lang="en-US" dirty="0"/>
          </a:p>
          <a:p>
            <a:pPr marL="0" indent="0">
              <a:buNone/>
            </a:pPr>
            <a:r>
              <a:rPr lang="de-DE" dirty="0"/>
              <a:t> </a:t>
            </a:r>
            <a:endParaRPr lang="en-US" dirty="0"/>
          </a:p>
          <a:p>
            <a:pPr marL="0" indent="0">
              <a:buNone/>
            </a:pPr>
            <a:r>
              <a:rPr lang="de-DE" dirty="0"/>
              <a:t>• die Wahl der für sie geeigneten Hilfen zur Bewältigung einer Aufgabe</a:t>
            </a:r>
            <a:endParaRPr lang="en-US" dirty="0"/>
          </a:p>
          <a:p>
            <a:pPr marL="0" indent="0">
              <a:buNone/>
            </a:pPr>
            <a:r>
              <a:rPr lang="de-DE" dirty="0"/>
              <a:t>• das Treffen eigener Entscheidungen bzgl. der Darstellungsform</a:t>
            </a:r>
            <a:endParaRPr lang="en-US" dirty="0"/>
          </a:p>
          <a:p>
            <a:pPr marL="0" indent="0">
              <a:buNone/>
            </a:pPr>
            <a:r>
              <a:rPr lang="de-DE" dirty="0"/>
              <a:t>• das Nutzen von unterschiedlichen Nachschlagemöglichkeiten</a:t>
            </a:r>
            <a:endParaRPr lang="en-US" dirty="0"/>
          </a:p>
          <a:p>
            <a:pPr marL="0" indent="0">
              <a:buNone/>
            </a:pPr>
            <a:r>
              <a:rPr lang="de-DE" dirty="0"/>
              <a:t>• die individuelle Wahl der Lernwege</a:t>
            </a:r>
            <a:endParaRPr lang="en-US" dirty="0"/>
          </a:p>
          <a:p>
            <a:pPr marL="0" indent="0">
              <a:buNone/>
            </a:pPr>
            <a:r>
              <a:rPr lang="de-DE" dirty="0"/>
              <a:t>• die Dokumentation der Lernwege und Ergebnisse</a:t>
            </a:r>
            <a:endParaRPr lang="en-US" dirty="0"/>
          </a:p>
          <a:p>
            <a:pPr marL="0" indent="0">
              <a:buNone/>
            </a:pPr>
            <a:endParaRPr lang="en-US" dirty="0"/>
          </a:p>
        </p:txBody>
      </p:sp>
    </p:spTree>
    <p:extLst>
      <p:ext uri="{BB962C8B-B14F-4D97-AF65-F5344CB8AC3E}">
        <p14:creationId xmlns:p14="http://schemas.microsoft.com/office/powerpoint/2010/main" val="7874660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de-DE" b="1" dirty="0"/>
              <a:t>(2) Inhaltliche/didaktische Öffnung:</a:t>
            </a:r>
            <a:endParaRPr lang="en-US" b="1" dirty="0"/>
          </a:p>
          <a:p>
            <a:pPr marL="0" indent="0">
              <a:buNone/>
            </a:pPr>
            <a:r>
              <a:rPr lang="de-DE" dirty="0"/>
              <a:t> </a:t>
            </a:r>
            <a:endParaRPr lang="en-US" dirty="0"/>
          </a:p>
          <a:p>
            <a:pPr marL="0" indent="0">
              <a:buNone/>
            </a:pPr>
            <a:r>
              <a:rPr lang="de-DE" dirty="0"/>
              <a:t>• Auswahl der sprachlichen Mittel durch die </a:t>
            </a:r>
            <a:r>
              <a:rPr lang="de-DE" dirty="0" smtClean="0"/>
              <a:t>Lernenden </a:t>
            </a:r>
            <a:r>
              <a:rPr lang="de-DE" dirty="0"/>
              <a:t>nach Interesse und Neigung über das </a:t>
            </a:r>
            <a:r>
              <a:rPr lang="de-DE" dirty="0" smtClean="0"/>
              <a:t>vorgegebene </a:t>
            </a:r>
            <a:r>
              <a:rPr lang="de-DE" dirty="0"/>
              <a:t>Sprachmaterial hinaus</a:t>
            </a:r>
            <a:endParaRPr lang="en-US" dirty="0"/>
          </a:p>
          <a:p>
            <a:pPr marL="0" indent="0">
              <a:buNone/>
            </a:pPr>
            <a:r>
              <a:rPr lang="de-DE" dirty="0"/>
              <a:t>• Auswahl der Medien, z.B. Nutzung authentischer Bücher zum eigenständigen Erschließen</a:t>
            </a:r>
            <a:endParaRPr lang="en-US" dirty="0"/>
          </a:p>
          <a:p>
            <a:pPr marL="0" indent="0">
              <a:buNone/>
            </a:pPr>
            <a:r>
              <a:rPr lang="de-DE" dirty="0"/>
              <a:t>• Auswahl der konkreten Kommunikationssituation innerhalb eines Themenkomplexes</a:t>
            </a:r>
            <a:endParaRPr lang="en-US" dirty="0"/>
          </a:p>
          <a:p>
            <a:endParaRPr lang="en-US" dirty="0"/>
          </a:p>
        </p:txBody>
      </p:sp>
    </p:spTree>
    <p:extLst>
      <p:ext uri="{BB962C8B-B14F-4D97-AF65-F5344CB8AC3E}">
        <p14:creationId xmlns:p14="http://schemas.microsoft.com/office/powerpoint/2010/main" val="2008504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de-DE" sz="3600" b="1" dirty="0" smtClean="0"/>
              <a:t/>
            </a:r>
            <a:br>
              <a:rPr lang="de-DE" sz="3600" b="1" dirty="0" smtClean="0"/>
            </a:br>
            <a:r>
              <a:rPr lang="de-DE" sz="3600" b="1" dirty="0" smtClean="0"/>
              <a:t>Das </a:t>
            </a:r>
            <a:r>
              <a:rPr lang="de-DE" sz="3600" b="1" dirty="0"/>
              <a:t>Profil jedes einzelnen Lerners (a): allgemeine Merkmale</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de-DE" dirty="0"/>
              <a:t>Jeder Lerner lernt nach seiner Art und Weise, unter unterschiedlichen Umständen, und jedem Lerner entsprechen unterschiedliche Kompetenzen, Fertigkeiten und Schwierigkeiten. Jeder Lerner ist aber auch ein aktives Mitglied des Lernprozesses. Damit wir die Lernaktivitäten sowohl planen als auch optimieren können, ist es notwendig </a:t>
            </a:r>
            <a:r>
              <a:rPr lang="de-DE" dirty="0" smtClean="0"/>
              <a:t>die </a:t>
            </a:r>
            <a:r>
              <a:rPr lang="de-DE" dirty="0"/>
              <a:t>persönlichen Schwierigkeiten jedes Lerners zu kennen, sodass wir die Möglichkeit haben in Bezug auf seine Persönlichkeitsmerkmale differenzieren zu können. </a:t>
            </a:r>
            <a:endParaRPr lang="en-US" dirty="0"/>
          </a:p>
        </p:txBody>
      </p:sp>
    </p:spTree>
    <p:extLst>
      <p:ext uri="{BB962C8B-B14F-4D97-AF65-F5344CB8AC3E}">
        <p14:creationId xmlns:p14="http://schemas.microsoft.com/office/powerpoint/2010/main" val="19688094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09600"/>
            <a:ext cx="8229600" cy="5516563"/>
          </a:xfrm>
        </p:spPr>
        <p:txBody>
          <a:bodyPr>
            <a:normAutofit fontScale="92500" lnSpcReduction="10000"/>
          </a:bodyPr>
          <a:lstStyle/>
          <a:p>
            <a:pPr marL="0" indent="0">
              <a:buNone/>
            </a:pPr>
            <a:r>
              <a:rPr lang="de-DE" b="1" dirty="0"/>
              <a:t>(3) Pädagogische/politische Öffnung:</a:t>
            </a:r>
            <a:endParaRPr lang="en-US" b="1" dirty="0"/>
          </a:p>
          <a:p>
            <a:pPr marL="0" indent="0">
              <a:buNone/>
            </a:pPr>
            <a:r>
              <a:rPr lang="de-DE" dirty="0"/>
              <a:t> </a:t>
            </a:r>
            <a:endParaRPr lang="en-US" dirty="0"/>
          </a:p>
          <a:p>
            <a:pPr marL="0" indent="0">
              <a:buNone/>
            </a:pPr>
            <a:r>
              <a:rPr lang="de-DE" dirty="0"/>
              <a:t>• Mitbestimmung bei der Auswahl von Unterrichtsinhalten, Auswahl der Sozialform</a:t>
            </a:r>
            <a:endParaRPr lang="en-US" dirty="0"/>
          </a:p>
          <a:p>
            <a:pPr marL="0" indent="0">
              <a:buNone/>
            </a:pPr>
            <a:r>
              <a:rPr lang="de-DE" dirty="0"/>
              <a:t>• Selbstständigkeit, z.B. Selbstkontrolle, Partnerkontrolle, </a:t>
            </a:r>
            <a:r>
              <a:rPr lang="de-DE" dirty="0" smtClean="0"/>
              <a:t>Portfolioarbeit</a:t>
            </a:r>
          </a:p>
          <a:p>
            <a:pPr marL="0" indent="0">
              <a:buNone/>
            </a:pPr>
            <a:endParaRPr lang="en-US" dirty="0"/>
          </a:p>
          <a:p>
            <a:pPr marL="0" indent="0">
              <a:buNone/>
            </a:pPr>
            <a:r>
              <a:rPr lang="de-DE" b="1" dirty="0"/>
              <a:t>(4) Öffnung nach außen:</a:t>
            </a:r>
            <a:endParaRPr lang="en-US" b="1" dirty="0"/>
          </a:p>
          <a:p>
            <a:pPr marL="0" indent="0">
              <a:buNone/>
            </a:pPr>
            <a:r>
              <a:rPr lang="de-DE" dirty="0"/>
              <a:t> </a:t>
            </a:r>
            <a:endParaRPr lang="en-US" dirty="0"/>
          </a:p>
          <a:p>
            <a:pPr marL="0" indent="0">
              <a:buNone/>
            </a:pPr>
            <a:r>
              <a:rPr lang="de-DE" dirty="0"/>
              <a:t>• Muttersprachler in den Unterricht einladen</a:t>
            </a:r>
            <a:endParaRPr lang="en-US" dirty="0"/>
          </a:p>
          <a:p>
            <a:pPr marL="0" indent="0">
              <a:buNone/>
            </a:pPr>
            <a:r>
              <a:rPr lang="de-DE" dirty="0"/>
              <a:t>• Partnerschaften über Mail- Kontakte</a:t>
            </a:r>
            <a:endParaRPr lang="en-US" dirty="0"/>
          </a:p>
          <a:p>
            <a:endParaRPr lang="en-US" dirty="0"/>
          </a:p>
        </p:txBody>
      </p:sp>
    </p:spTree>
    <p:extLst>
      <p:ext uri="{BB962C8B-B14F-4D97-AF65-F5344CB8AC3E}">
        <p14:creationId xmlns:p14="http://schemas.microsoft.com/office/powerpoint/2010/main" val="36512528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3200" dirty="0" smtClean="0"/>
              <a:t>Offene Lernformen</a:t>
            </a:r>
            <a:endParaRPr lang="en-US" sz="3200" dirty="0"/>
          </a:p>
        </p:txBody>
      </p:sp>
      <p:sp>
        <p:nvSpPr>
          <p:cNvPr id="3" name="Content Placeholder 2"/>
          <p:cNvSpPr>
            <a:spLocks noGrp="1"/>
          </p:cNvSpPr>
          <p:nvPr>
            <p:ph idx="1"/>
          </p:nvPr>
        </p:nvSpPr>
        <p:spPr>
          <a:xfrm>
            <a:off x="457200" y="1447800"/>
            <a:ext cx="8229600" cy="4678363"/>
          </a:xfrm>
        </p:spPr>
        <p:txBody>
          <a:bodyPr>
            <a:normAutofit fontScale="55000" lnSpcReduction="20000"/>
          </a:bodyPr>
          <a:lstStyle/>
          <a:p>
            <a:pPr marL="0" indent="0">
              <a:buNone/>
            </a:pPr>
            <a:r>
              <a:rPr lang="de-DE" dirty="0"/>
              <a:t> </a:t>
            </a:r>
            <a:endParaRPr lang="en-US" dirty="0"/>
          </a:p>
          <a:p>
            <a:pPr marL="0" indent="0">
              <a:buNone/>
            </a:pPr>
            <a:r>
              <a:rPr lang="de-DE" dirty="0"/>
              <a:t>• </a:t>
            </a:r>
            <a:r>
              <a:rPr lang="de-DE" b="1" i="1" dirty="0"/>
              <a:t>Lernen an Statione</a:t>
            </a:r>
            <a:r>
              <a:rPr lang="de-DE" i="1" dirty="0"/>
              <a:t>n</a:t>
            </a:r>
            <a:r>
              <a:rPr lang="de-DE" b="1" i="1" dirty="0"/>
              <a:t>: </a:t>
            </a:r>
            <a:r>
              <a:rPr lang="de-DE" dirty="0"/>
              <a:t>Phase der zeitgleichen Bearbeitung von </a:t>
            </a:r>
            <a:r>
              <a:rPr lang="de-DE" dirty="0" smtClean="0"/>
              <a:t>Aufgabenzusammenstellungen</a:t>
            </a:r>
          </a:p>
          <a:p>
            <a:pPr marL="0" indent="0">
              <a:buNone/>
            </a:pPr>
            <a:endParaRPr lang="en-US" dirty="0"/>
          </a:p>
          <a:p>
            <a:pPr marL="0" indent="0">
              <a:buNone/>
            </a:pPr>
            <a:r>
              <a:rPr lang="de-DE" dirty="0"/>
              <a:t>• </a:t>
            </a:r>
            <a:r>
              <a:rPr lang="de-DE" b="1" i="1" dirty="0"/>
              <a:t>Werkstattunterricht: </a:t>
            </a:r>
            <a:r>
              <a:rPr lang="de-DE" dirty="0"/>
              <a:t>Angebotsauswahl mit stark handlungsorientiertem Charakter. Experten- oder  Tutorenfunktion von Schülern für einzelne </a:t>
            </a:r>
            <a:r>
              <a:rPr lang="de-DE" dirty="0" smtClean="0"/>
              <a:t>Aufgaben</a:t>
            </a:r>
          </a:p>
          <a:p>
            <a:pPr marL="0" indent="0">
              <a:buNone/>
            </a:pPr>
            <a:endParaRPr lang="en-US" dirty="0"/>
          </a:p>
          <a:p>
            <a:pPr marL="0" indent="0">
              <a:buNone/>
            </a:pPr>
            <a:r>
              <a:rPr lang="de-DE" dirty="0"/>
              <a:t>• </a:t>
            </a:r>
            <a:r>
              <a:rPr lang="de-DE" b="1" i="1" dirty="0"/>
              <a:t>Projektunterricht und Projektarbeit: </a:t>
            </a:r>
            <a:r>
              <a:rPr lang="de-DE" dirty="0"/>
              <a:t>Komplexe, </a:t>
            </a:r>
            <a:r>
              <a:rPr lang="de-DE" dirty="0" err="1"/>
              <a:t>vielschrittige</a:t>
            </a:r>
            <a:r>
              <a:rPr lang="de-DE" dirty="0"/>
              <a:t> Vorhaben oder Themenerarbeitungen mit handlungsorientiertem Charakter und vielfältigen, offenen </a:t>
            </a:r>
            <a:r>
              <a:rPr lang="de-DE" dirty="0" smtClean="0"/>
              <a:t>Aufgaben</a:t>
            </a:r>
          </a:p>
          <a:p>
            <a:pPr marL="0" indent="0">
              <a:buNone/>
            </a:pPr>
            <a:endParaRPr lang="en-US" dirty="0"/>
          </a:p>
          <a:p>
            <a:pPr marL="0" indent="0">
              <a:buNone/>
            </a:pPr>
            <a:r>
              <a:rPr lang="de-DE" dirty="0"/>
              <a:t>• </a:t>
            </a:r>
            <a:r>
              <a:rPr lang="de-DE" b="1" i="1" dirty="0"/>
              <a:t>Wochenplanarbeit: </a:t>
            </a:r>
            <a:r>
              <a:rPr lang="de-DE" dirty="0"/>
              <a:t>Die Aufgaben einer Woche werden durch einen Arbeitsplan festgelegt. Die Schüler sind frei in der Reihenfolge der Bearbeitung</a:t>
            </a:r>
            <a:r>
              <a:rPr lang="de-DE" dirty="0" smtClean="0"/>
              <a:t>.</a:t>
            </a:r>
          </a:p>
          <a:p>
            <a:pPr marL="0" indent="0">
              <a:buNone/>
            </a:pPr>
            <a:endParaRPr lang="de-DE" dirty="0"/>
          </a:p>
          <a:p>
            <a:pPr marL="0" indent="0">
              <a:buNone/>
            </a:pPr>
            <a:r>
              <a:rPr lang="de-DE" dirty="0"/>
              <a:t>• </a:t>
            </a:r>
            <a:r>
              <a:rPr lang="de-DE" b="1" i="1" dirty="0"/>
              <a:t>Freiarbeit: </a:t>
            </a:r>
            <a:r>
              <a:rPr lang="de-DE" dirty="0"/>
              <a:t>Den Lernenden wird ein abgesteckter Zeitrahmen eingeräumt, innerhalb dessen sie aus den durch die Lehrkraft aufbereiteten Materialien und Aufgabenstellungen auswählen können. Reihenform und Dauer der Bearbeitung, die Sozialform und die Lernwege können selbst bestimmt werden.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605028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Lernende und Lehrplan</a:t>
            </a:r>
            <a:endParaRPr lang="en-US" dirty="0"/>
          </a:p>
        </p:txBody>
      </p:sp>
      <p:sp>
        <p:nvSpPr>
          <p:cNvPr id="3" name="Content Placeholder 2"/>
          <p:cNvSpPr>
            <a:spLocks noGrp="1"/>
          </p:cNvSpPr>
          <p:nvPr>
            <p:ph idx="1"/>
          </p:nvPr>
        </p:nvSpPr>
        <p:spPr/>
        <p:txBody>
          <a:bodyPr/>
          <a:lstStyle/>
          <a:p>
            <a:pPr marL="0" indent="0">
              <a:buNone/>
            </a:pPr>
            <a:r>
              <a:rPr lang="de-DE" dirty="0"/>
              <a:t>Der Terminus „Differenziertes Lehren“ greift - bei der Planung des gesamten Lehrverfahrens - einen systematischen Ansatz für Lernende mit unterschiedlichen Lehrbedürfnissen auf. Für die geeignete Unterrichtsplanung wird auf zwei wesentliche Achsen Wert gelegt: den Lernenden und den Lehrplan. </a:t>
            </a:r>
            <a:endParaRPr lang="en-US" dirty="0"/>
          </a:p>
        </p:txBody>
      </p:sp>
    </p:spTree>
    <p:extLst>
      <p:ext uri="{BB962C8B-B14F-4D97-AF65-F5344CB8AC3E}">
        <p14:creationId xmlns:p14="http://schemas.microsoft.com/office/powerpoint/2010/main" val="36041820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Lernende – 3 Parameter</a:t>
            </a: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7848599"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80109" y="5791200"/>
            <a:ext cx="8839200" cy="646331"/>
          </a:xfrm>
          <a:prstGeom prst="rect">
            <a:avLst/>
          </a:prstGeom>
        </p:spPr>
        <p:txBody>
          <a:bodyPr wrap="square">
            <a:spAutoFit/>
          </a:bodyPr>
          <a:lstStyle/>
          <a:p>
            <a:r>
              <a:rPr lang="de-DE" dirty="0"/>
              <a:t>Abb. in: </a:t>
            </a:r>
            <a:r>
              <a:rPr lang="de-DE" u="sng" dirty="0">
                <a:hlinkClick r:id="rId3"/>
              </a:rPr>
              <a:t>http://www.edugroup.at/innovation/schul-entwicklung/die-neue-mittelschule/individualisierung-differenzierung.html</a:t>
            </a:r>
            <a:endParaRPr lang="en-US" dirty="0"/>
          </a:p>
        </p:txBody>
      </p:sp>
    </p:spTree>
    <p:extLst>
      <p:ext uri="{BB962C8B-B14F-4D97-AF65-F5344CB8AC3E}">
        <p14:creationId xmlns:p14="http://schemas.microsoft.com/office/powerpoint/2010/main" val="29644397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100" b="1" dirty="0">
                <a:solidFill>
                  <a:schemeClr val="bg1"/>
                </a:solidFill>
              </a:rPr>
              <a:t>Differenziertes Lehren basiert auf folgende Prinzipien:</a:t>
            </a:r>
            <a:r>
              <a:rPr lang="en-US" dirty="0"/>
              <a:t/>
            </a:r>
            <a:br>
              <a:rPr lang="en-US" dirty="0"/>
            </a:br>
            <a:endParaRPr lang="en-US" dirty="0"/>
          </a:p>
        </p:txBody>
      </p:sp>
      <p:sp>
        <p:nvSpPr>
          <p:cNvPr id="3" name="Content Placeholder 2"/>
          <p:cNvSpPr>
            <a:spLocks noGrp="1"/>
          </p:cNvSpPr>
          <p:nvPr>
            <p:ph idx="1"/>
          </p:nvPr>
        </p:nvSpPr>
        <p:spPr>
          <a:xfrm>
            <a:off x="457200" y="914400"/>
            <a:ext cx="8229600" cy="5638800"/>
          </a:xfrm>
        </p:spPr>
        <p:txBody>
          <a:bodyPr>
            <a:normAutofit fontScale="85000" lnSpcReduction="10000"/>
          </a:bodyPr>
          <a:lstStyle/>
          <a:p>
            <a:pPr lvl="0"/>
            <a:r>
              <a:rPr lang="de-DE" dirty="0" smtClean="0"/>
              <a:t>Das </a:t>
            </a:r>
            <a:r>
              <a:rPr lang="de-DE" dirty="0"/>
              <a:t>Lernen verbessert sich in einem Umfeld, in dem das </a:t>
            </a:r>
            <a:r>
              <a:rPr lang="de-DE" b="1" dirty="0"/>
              <a:t>Wissen gut organisiert </a:t>
            </a:r>
            <a:r>
              <a:rPr lang="de-DE" dirty="0"/>
              <a:t>ist und </a:t>
            </a:r>
            <a:r>
              <a:rPr lang="de-DE" b="1" dirty="0"/>
              <a:t>dem Niveau </a:t>
            </a:r>
            <a:r>
              <a:rPr lang="de-DE" dirty="0"/>
              <a:t>der Lernenden </a:t>
            </a:r>
            <a:r>
              <a:rPr lang="de-DE" b="1" dirty="0"/>
              <a:t>angepasst</a:t>
            </a:r>
            <a:r>
              <a:rPr lang="de-DE" dirty="0"/>
              <a:t> ist (Howard 1994).</a:t>
            </a:r>
            <a:endParaRPr lang="en-US" dirty="0"/>
          </a:p>
          <a:p>
            <a:pPr lvl="0"/>
            <a:r>
              <a:rPr lang="de-DE" dirty="0"/>
              <a:t>Die Lernenden sind </a:t>
            </a:r>
            <a:r>
              <a:rPr lang="de-DE" b="1" dirty="0"/>
              <a:t>aktiv</a:t>
            </a:r>
            <a:r>
              <a:rPr lang="de-DE" dirty="0"/>
              <a:t> am Lernen </a:t>
            </a:r>
            <a:r>
              <a:rPr lang="de-DE" b="1" dirty="0"/>
              <a:t>involviert</a:t>
            </a:r>
            <a:r>
              <a:rPr lang="de-DE" dirty="0"/>
              <a:t> und fühlen sich </a:t>
            </a:r>
            <a:r>
              <a:rPr lang="de-DE" b="1" dirty="0"/>
              <a:t>sicher</a:t>
            </a:r>
            <a:r>
              <a:rPr lang="de-DE" dirty="0"/>
              <a:t> (Brandt 1998).</a:t>
            </a:r>
            <a:endParaRPr lang="en-US" dirty="0"/>
          </a:p>
          <a:p>
            <a:pPr lvl="0"/>
            <a:r>
              <a:rPr lang="de-DE" dirty="0"/>
              <a:t>Die Lernenden konstruieren aktiv ihr Lernen und versuchen, bei allem, was ihnen gelehrt wird, </a:t>
            </a:r>
            <a:r>
              <a:rPr lang="de-DE" b="1" dirty="0"/>
              <a:t>den Sinn zu entdecken</a:t>
            </a:r>
            <a:r>
              <a:rPr lang="de-DE" dirty="0"/>
              <a:t>  (National Research Council, 1990). </a:t>
            </a:r>
            <a:endParaRPr lang="en-US" dirty="0"/>
          </a:p>
          <a:p>
            <a:pPr lvl="0"/>
            <a:r>
              <a:rPr lang="de-DE" dirty="0"/>
              <a:t>Damit die Lernenden jedes Mal den Sinn konstruieren, stützen sie sich auf ihre vorigen </a:t>
            </a:r>
            <a:r>
              <a:rPr lang="de-DE" b="1" dirty="0"/>
              <a:t>Erfahrungen </a:t>
            </a:r>
            <a:r>
              <a:rPr lang="de-DE" dirty="0"/>
              <a:t>(Vorwissen), ihre </a:t>
            </a:r>
            <a:r>
              <a:rPr lang="de-DE" b="1" dirty="0"/>
              <a:t>Ansichten</a:t>
            </a:r>
            <a:r>
              <a:rPr lang="de-DE" dirty="0"/>
              <a:t>, ihre </a:t>
            </a:r>
            <a:r>
              <a:rPr lang="de-DE" b="1" dirty="0"/>
              <a:t>Interessen</a:t>
            </a:r>
            <a:r>
              <a:rPr lang="de-DE" dirty="0"/>
              <a:t> und nähern sich dem Lernen auf </a:t>
            </a:r>
            <a:r>
              <a:rPr lang="de-DE" b="1" dirty="0"/>
              <a:t>verschiedene Weisen </a:t>
            </a:r>
            <a:r>
              <a:rPr lang="de-DE" dirty="0"/>
              <a:t>(Gardner 1983, Sternberg 1985). </a:t>
            </a:r>
            <a:endParaRPr lang="en-US" dirty="0"/>
          </a:p>
          <a:p>
            <a:endParaRPr lang="en-US" dirty="0"/>
          </a:p>
        </p:txBody>
      </p:sp>
    </p:spTree>
    <p:extLst>
      <p:ext uri="{BB962C8B-B14F-4D97-AF65-F5344CB8AC3E}">
        <p14:creationId xmlns:p14="http://schemas.microsoft.com/office/powerpoint/2010/main" val="17848957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Lehrplan – 4 Parameter</a:t>
            </a:r>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447800"/>
            <a:ext cx="8077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9437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Lerninhalt-Lernprozess-Lernprodukte</a:t>
            </a:r>
            <a:endParaRPr lang="en-US" dirty="0"/>
          </a:p>
        </p:txBody>
      </p:sp>
      <p:sp>
        <p:nvSpPr>
          <p:cNvPr id="3" name="Content Placeholder 2"/>
          <p:cNvSpPr>
            <a:spLocks noGrp="1"/>
          </p:cNvSpPr>
          <p:nvPr>
            <p:ph idx="1"/>
          </p:nvPr>
        </p:nvSpPr>
        <p:spPr/>
        <p:txBody>
          <a:bodyPr/>
          <a:lstStyle/>
          <a:p>
            <a:pPr marL="0" indent="0">
              <a:buNone/>
            </a:pPr>
            <a:r>
              <a:rPr lang="de-DE" dirty="0"/>
              <a:t>Der Ansatz des differenzierten Lehrens gewährleistet, dass das, was gelernt wird (Lerninhalt), wie es gelernt wird (Lernprozess), und wie der Lernende zeigt, was er gelernt hat (Lernprodukte), seinem Niveau und seiner Lernbereitschaft, seinen Interessen und seinen Vorlieben bezüglich seines Lernstils angepasst sein muss.</a:t>
            </a:r>
            <a:endParaRPr lang="en-US" dirty="0"/>
          </a:p>
        </p:txBody>
      </p:sp>
    </p:spTree>
    <p:extLst>
      <p:ext uri="{BB962C8B-B14F-4D97-AF65-F5344CB8AC3E}">
        <p14:creationId xmlns:p14="http://schemas.microsoft.com/office/powerpoint/2010/main" val="6066877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Lerninhalte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de-DE" dirty="0"/>
              <a:t>Lerninhalte sind das, was die Lernenden lernen sollen: Informationen, Konzepte, Fertigkeiten, die von dem Lehrplan grob vorgegeben und durch Lerndesignprozesse konkretisiert werden (</a:t>
            </a:r>
            <a:r>
              <a:rPr lang="de-DE" u="sng" dirty="0">
                <a:hlinkClick r:id="rId2"/>
              </a:rPr>
              <a:t>http://nms.tsn.at/cms/images/stories/lerndesign/Elemente_zu_Differenzierung.pdf</a:t>
            </a:r>
            <a:r>
              <a:rPr lang="de-DE" dirty="0"/>
              <a:t>). </a:t>
            </a:r>
            <a:endParaRPr lang="en-US" dirty="0"/>
          </a:p>
          <a:p>
            <a:pPr marL="0" indent="0">
              <a:buNone/>
            </a:pPr>
            <a:r>
              <a:rPr lang="de-DE" dirty="0"/>
              <a:t>Die Lerninhalte zu differenzieren heißt nicht diese zu ändern, sondern sie als Wahl- oder Pflichtstoff zu bestimmen, Zusatzstoff zu ergänzen, Arbeitsmittel mit Informationen vorzuschlagen, autonomes Lernen und Lesen wie auch Partnerarbeit zu fördern, etc. </a:t>
            </a:r>
            <a:endParaRPr lang="en-US" dirty="0"/>
          </a:p>
          <a:p>
            <a:endParaRPr lang="en-US" dirty="0"/>
          </a:p>
        </p:txBody>
      </p:sp>
    </p:spTree>
    <p:extLst>
      <p:ext uri="{BB962C8B-B14F-4D97-AF65-F5344CB8AC3E}">
        <p14:creationId xmlns:p14="http://schemas.microsoft.com/office/powerpoint/2010/main" val="1545936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Lernprozesse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Lernprozesse sind die Abläufe, die durch Aufgaben und Übungen gestaltet werden, um sich die Lerninhalte anzueignen. Sie sind die „</a:t>
            </a:r>
            <a:r>
              <a:rPr lang="de-DE" dirty="0" err="1"/>
              <a:t>Didaktisierung</a:t>
            </a:r>
            <a:r>
              <a:rPr lang="de-DE" dirty="0"/>
              <a:t>“ von Lerninhalten</a:t>
            </a:r>
            <a:endParaRPr lang="en-US" dirty="0"/>
          </a:p>
          <a:p>
            <a:pPr marL="0" indent="0">
              <a:buNone/>
            </a:pPr>
            <a:r>
              <a:rPr lang="de-DE" dirty="0"/>
              <a:t>(</a:t>
            </a:r>
            <a:r>
              <a:rPr lang="de-DE" u="sng" dirty="0">
                <a:hlinkClick r:id="rId2"/>
              </a:rPr>
              <a:t>http://nms.tsn.at/cms/images/stories/lerndesign/Elemente_zu_Differenzierung.pdf</a:t>
            </a:r>
            <a:r>
              <a:rPr lang="de-DE" dirty="0"/>
              <a:t>).</a:t>
            </a:r>
            <a:endParaRPr lang="en-US" dirty="0"/>
          </a:p>
          <a:p>
            <a:pPr marL="0" indent="0">
              <a:buNone/>
            </a:pPr>
            <a:r>
              <a:rPr lang="de-DE" dirty="0"/>
              <a:t>Differenzierung des Lernprozesses heißt Differenzierung hinsichtlich der Stufen des Lernprozesses, aber auch hinsichtlich der erforderlichen Reife für Lernprozesse.</a:t>
            </a:r>
            <a:endParaRPr lang="en-US" dirty="0"/>
          </a:p>
          <a:p>
            <a:pPr marL="0" indent="0">
              <a:buNone/>
            </a:pPr>
            <a:endParaRPr lang="en-US" dirty="0"/>
          </a:p>
        </p:txBody>
      </p:sp>
    </p:spTree>
    <p:extLst>
      <p:ext uri="{BB962C8B-B14F-4D97-AF65-F5344CB8AC3E}">
        <p14:creationId xmlns:p14="http://schemas.microsoft.com/office/powerpoint/2010/main" val="13899558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Lernprodukte</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Lernprodukte sind die Aufgaben, die den Lernenden ermöglichen sollen, ihr Wissen, ihr Verstehen und ihr Können zu demonstrieren</a:t>
            </a:r>
            <a:endParaRPr lang="en-US" dirty="0"/>
          </a:p>
          <a:p>
            <a:pPr marL="0" indent="0">
              <a:buNone/>
            </a:pPr>
            <a:r>
              <a:rPr lang="de-DE" dirty="0"/>
              <a:t>(</a:t>
            </a:r>
            <a:r>
              <a:rPr lang="de-DE" u="sng" dirty="0">
                <a:hlinkClick r:id="rId2"/>
              </a:rPr>
              <a:t>http://nms.tsn.at/cms/images/stories/lerndesign/Elemente_zu_Differenzierung.pdf</a:t>
            </a:r>
            <a:r>
              <a:rPr lang="de-DE" dirty="0"/>
              <a:t>).</a:t>
            </a:r>
            <a:endParaRPr lang="en-US" dirty="0"/>
          </a:p>
          <a:p>
            <a:pPr marL="0" indent="0">
              <a:buNone/>
            </a:pPr>
            <a:r>
              <a:rPr lang="de-DE" dirty="0"/>
              <a:t> </a:t>
            </a:r>
            <a:endParaRPr lang="en-US" dirty="0"/>
          </a:p>
          <a:p>
            <a:pPr marL="0" indent="0">
              <a:buNone/>
            </a:pPr>
            <a:r>
              <a:rPr lang="de-DE" dirty="0"/>
              <a:t>Differenzierung der Lernprodukte ist eigentlich die Evaluation, die den Lernenden zeigt, was sie nach einer längeren Zeit verstehen können, tun können oder auch, was sie wissen.</a:t>
            </a:r>
            <a:endParaRPr lang="en-US" dirty="0"/>
          </a:p>
          <a:p>
            <a:endParaRPr lang="en-US" dirty="0"/>
          </a:p>
        </p:txBody>
      </p:sp>
    </p:spTree>
    <p:extLst>
      <p:ext uri="{BB962C8B-B14F-4D97-AF65-F5344CB8AC3E}">
        <p14:creationId xmlns:p14="http://schemas.microsoft.com/office/powerpoint/2010/main" val="896627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27944252"/>
              </p:ext>
            </p:extLst>
          </p:nvPr>
        </p:nvGraphicFramePr>
        <p:xfrm>
          <a:off x="533400" y="380998"/>
          <a:ext cx="7772399" cy="6248401"/>
        </p:xfrm>
        <a:graphic>
          <a:graphicData uri="http://schemas.openxmlformats.org/drawingml/2006/table">
            <a:tbl>
              <a:tblPr firstRow="1" firstCol="1" bandRow="1">
                <a:tableStyleId>{5C22544A-7EE6-4342-B048-85BDC9FD1C3A}</a:tableStyleId>
              </a:tblPr>
              <a:tblGrid>
                <a:gridCol w="2663220"/>
                <a:gridCol w="2554089"/>
                <a:gridCol w="2555090"/>
              </a:tblGrid>
              <a:tr h="521263">
                <a:tc gridSpan="3">
                  <a:txBody>
                    <a:bodyPr/>
                    <a:lstStyle/>
                    <a:p>
                      <a:pPr marL="0" marR="0" algn="ctr">
                        <a:lnSpc>
                          <a:spcPct val="150000"/>
                        </a:lnSpc>
                        <a:spcBef>
                          <a:spcPts val="0"/>
                        </a:spcBef>
                        <a:spcAft>
                          <a:spcPts val="1000"/>
                        </a:spcAft>
                      </a:pPr>
                      <a:r>
                        <a:rPr lang="de-DE" sz="1800" dirty="0">
                          <a:effectLst/>
                        </a:rPr>
                        <a:t>Das Profil jedes einzelnen Lerners</a:t>
                      </a:r>
                      <a:endParaRPr lang="en-US" sz="1800" dirty="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r>
              <a:tr h="1683865">
                <a:tc>
                  <a:txBody>
                    <a:bodyPr/>
                    <a:lstStyle/>
                    <a:p>
                      <a:pPr marL="0" marR="0">
                        <a:lnSpc>
                          <a:spcPct val="150000"/>
                        </a:lnSpc>
                        <a:spcBef>
                          <a:spcPts val="0"/>
                        </a:spcBef>
                        <a:spcAft>
                          <a:spcPts val="1000"/>
                        </a:spcAft>
                      </a:pPr>
                      <a:r>
                        <a:rPr lang="de-DE" sz="1800" dirty="0">
                          <a:effectLst/>
                        </a:rPr>
                        <a:t>biologische Eigenschaften und Persönlichkeitsstruktur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affektive Faktoren</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Verhaltensweisen</a:t>
                      </a:r>
                      <a:endParaRPr lang="en-US" sz="1800">
                        <a:effectLst/>
                        <a:latin typeface="Calibri"/>
                        <a:ea typeface="Calibri"/>
                        <a:cs typeface="Times New Roman"/>
                      </a:endParaRPr>
                    </a:p>
                  </a:txBody>
                  <a:tcPr marL="68580" marR="68580" marT="0" marB="0"/>
                </a:tc>
              </a:tr>
              <a:tr h="1376920">
                <a:tc>
                  <a:txBody>
                    <a:bodyPr/>
                    <a:lstStyle/>
                    <a:p>
                      <a:pPr marL="0" marR="0">
                        <a:lnSpc>
                          <a:spcPct val="150000"/>
                        </a:lnSpc>
                        <a:spcBef>
                          <a:spcPts val="0"/>
                        </a:spcBef>
                        <a:spcAft>
                          <a:spcPts val="1000"/>
                        </a:spcAft>
                      </a:pPr>
                      <a:r>
                        <a:rPr lang="de-DE" sz="1800" dirty="0">
                          <a:effectLst/>
                        </a:rPr>
                        <a:t>wer sind die Lerner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wie erfassen die Lerner eine Fremdsprache</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was verfolgen die Lerner</a:t>
                      </a:r>
                      <a:endParaRPr lang="en-US" sz="1800">
                        <a:effectLst/>
                        <a:latin typeface="Calibri"/>
                        <a:ea typeface="Calibri"/>
                        <a:cs typeface="Times New Roman"/>
                      </a:endParaRPr>
                    </a:p>
                  </a:txBody>
                  <a:tcPr marL="68580" marR="68580" marT="0" marB="0"/>
                </a:tc>
              </a:tr>
              <a:tr h="521263">
                <a:tc>
                  <a:txBody>
                    <a:bodyPr/>
                    <a:lstStyle/>
                    <a:p>
                      <a:pPr marL="0" marR="0">
                        <a:lnSpc>
                          <a:spcPct val="150000"/>
                        </a:lnSpc>
                        <a:spcBef>
                          <a:spcPts val="0"/>
                        </a:spcBef>
                        <a:spcAft>
                          <a:spcPts val="1000"/>
                        </a:spcAft>
                      </a:pPr>
                      <a:r>
                        <a:rPr lang="de-DE" sz="1800" dirty="0">
                          <a:effectLst/>
                        </a:rPr>
                        <a:t>1.Alter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5.Motivation</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8.Lernstrategien</a:t>
                      </a:r>
                      <a:endParaRPr lang="en-US" sz="1800" dirty="0">
                        <a:effectLst/>
                        <a:latin typeface="Calibri"/>
                        <a:ea typeface="Calibri"/>
                        <a:cs typeface="Times New Roman"/>
                      </a:endParaRPr>
                    </a:p>
                  </a:txBody>
                  <a:tcPr marL="68580" marR="68580" marT="0" marB="0"/>
                </a:tc>
              </a:tr>
              <a:tr h="521263">
                <a:tc>
                  <a:txBody>
                    <a:bodyPr/>
                    <a:lstStyle/>
                    <a:p>
                      <a:pPr marL="0" marR="0">
                        <a:lnSpc>
                          <a:spcPct val="150000"/>
                        </a:lnSpc>
                        <a:spcBef>
                          <a:spcPts val="0"/>
                        </a:spcBef>
                        <a:spcAft>
                          <a:spcPts val="1000"/>
                        </a:spcAft>
                      </a:pPr>
                      <a:r>
                        <a:rPr lang="de-DE" sz="1800">
                          <a:effectLst/>
                        </a:rPr>
                        <a:t>2.Lernstile</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6.Einstellungen</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tr>
              <a:tr h="1102564">
                <a:tc>
                  <a:txBody>
                    <a:bodyPr/>
                    <a:lstStyle/>
                    <a:p>
                      <a:pPr marL="0" marR="0">
                        <a:lnSpc>
                          <a:spcPct val="150000"/>
                        </a:lnSpc>
                        <a:spcBef>
                          <a:spcPts val="0"/>
                        </a:spcBef>
                        <a:spcAft>
                          <a:spcPts val="1000"/>
                        </a:spcAft>
                      </a:pPr>
                      <a:r>
                        <a:rPr lang="de-DE" sz="1800">
                          <a:effectLst/>
                        </a:rPr>
                        <a:t>3.Sprachbegabung/ Sprachlerneignung</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7.Emotionale Zustände</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tr>
              <a:tr h="521263">
                <a:tc>
                  <a:txBody>
                    <a:bodyPr/>
                    <a:lstStyle/>
                    <a:p>
                      <a:pPr marL="0" marR="0">
                        <a:lnSpc>
                          <a:spcPct val="150000"/>
                        </a:lnSpc>
                        <a:spcBef>
                          <a:spcPts val="0"/>
                        </a:spcBef>
                        <a:spcAft>
                          <a:spcPts val="1000"/>
                        </a:spcAft>
                      </a:pPr>
                      <a:r>
                        <a:rPr lang="de-DE" sz="1800">
                          <a:effectLst/>
                        </a:rPr>
                        <a:t>4.sprachliche Sozialisation</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 </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9359294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Lernumfeld</a:t>
            </a:r>
            <a:endParaRPr lang="en-US" dirty="0"/>
          </a:p>
        </p:txBody>
      </p:sp>
      <p:sp>
        <p:nvSpPr>
          <p:cNvPr id="3" name="Content Placeholder 2"/>
          <p:cNvSpPr>
            <a:spLocks noGrp="1"/>
          </p:cNvSpPr>
          <p:nvPr>
            <p:ph idx="1"/>
          </p:nvPr>
        </p:nvSpPr>
        <p:spPr/>
        <p:txBody>
          <a:bodyPr>
            <a:normAutofit fontScale="92500"/>
          </a:bodyPr>
          <a:lstStyle/>
          <a:p>
            <a:pPr marL="0" indent="0">
              <a:buNone/>
            </a:pPr>
            <a:r>
              <a:rPr lang="de-DE" dirty="0"/>
              <a:t>Lernumfeld umfasst die Atmosphäre, Gruppendynamik und Beziehungen zwischen den individuellen Lernenden und der Lehrperson und unter den Lernenden in der Lerngemeinschaft (</a:t>
            </a:r>
            <a:r>
              <a:rPr lang="de-DE" u="sng" dirty="0">
                <a:hlinkClick r:id="rId2"/>
              </a:rPr>
              <a:t>http://nms.tsn.at/cms/images/stories/lerndesign/Elemente_zu_Differenzierung.pdf</a:t>
            </a:r>
            <a:r>
              <a:rPr lang="de-DE" dirty="0"/>
              <a:t>).</a:t>
            </a:r>
            <a:endParaRPr lang="en-US" dirty="0"/>
          </a:p>
          <a:p>
            <a:pPr marL="0" indent="0">
              <a:buNone/>
            </a:pPr>
            <a:r>
              <a:rPr lang="de-DE" dirty="0"/>
              <a:t> Zum Lernumfeld der Lernenden gehört auch das „Wie die Gefühle der Lernenden auf ihr Lernen einwirken“.</a:t>
            </a:r>
            <a:endParaRPr lang="en-US" dirty="0"/>
          </a:p>
          <a:p>
            <a:pPr marL="0" indent="0">
              <a:buNone/>
            </a:pPr>
            <a:endParaRPr lang="en-US" dirty="0"/>
          </a:p>
        </p:txBody>
      </p:sp>
    </p:spTree>
    <p:extLst>
      <p:ext uri="{BB962C8B-B14F-4D97-AF65-F5344CB8AC3E}">
        <p14:creationId xmlns:p14="http://schemas.microsoft.com/office/powerpoint/2010/main" val="7479385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Formen der Differenzierung</a:t>
            </a:r>
            <a:endParaRPr lang="en-US" dirty="0"/>
          </a:p>
        </p:txBody>
      </p:sp>
      <p:sp>
        <p:nvSpPr>
          <p:cNvPr id="3" name="Content Placeholder 2"/>
          <p:cNvSpPr>
            <a:spLocks noGrp="1"/>
          </p:cNvSpPr>
          <p:nvPr>
            <p:ph idx="1"/>
          </p:nvPr>
        </p:nvSpPr>
        <p:spPr/>
        <p:txBody>
          <a:bodyPr>
            <a:normAutofit fontScale="92500" lnSpcReduction="20000"/>
          </a:bodyPr>
          <a:lstStyle/>
          <a:p>
            <a:pPr fontAlgn="auto">
              <a:spcAft>
                <a:spcPts val="0"/>
              </a:spcAft>
              <a:buNone/>
              <a:defRPr/>
            </a:pPr>
            <a:r>
              <a:rPr lang="de-DE" altLang="en-US" b="1" dirty="0"/>
              <a:t>Instruktionsdifferenzierung</a:t>
            </a:r>
          </a:p>
          <a:p>
            <a:pPr fontAlgn="auto">
              <a:spcAft>
                <a:spcPts val="0"/>
              </a:spcAft>
              <a:buNone/>
              <a:defRPr/>
            </a:pPr>
            <a:r>
              <a:rPr lang="de-DE" dirty="0" smtClean="0"/>
              <a:t>	Die </a:t>
            </a:r>
            <a:r>
              <a:rPr lang="de-DE" dirty="0"/>
              <a:t>Berücksichtigung der verschiedenen Lerntypen bei der Instruktionsdifferenzierung ist von großer Wichtigkeit, zumal die unterschiedlichen Zugangsweisen zum Lernstoff erforderlich sind, um erfolgreiches Lernen zu ermöglichen. So könnte man sagen, dass es sinnvoll ist, alle Formen der unterrichtsprozessgebundenen inneren Differenzierung abwechselnd und je nach der Lernsituation anzuwenden.</a:t>
            </a:r>
            <a:endParaRPr lang="el-GR" dirty="0"/>
          </a:p>
          <a:p>
            <a:pPr marL="0" indent="0">
              <a:buNone/>
            </a:pPr>
            <a:endParaRPr lang="en-US" dirty="0"/>
          </a:p>
        </p:txBody>
      </p:sp>
    </p:spTree>
    <p:extLst>
      <p:ext uri="{BB962C8B-B14F-4D97-AF65-F5344CB8AC3E}">
        <p14:creationId xmlns:p14="http://schemas.microsoft.com/office/powerpoint/2010/main" val="7038218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Formen der Differenzierung</a:t>
            </a:r>
            <a:endParaRPr lang="en-US" dirty="0"/>
          </a:p>
        </p:txBody>
      </p:sp>
      <p:sp>
        <p:nvSpPr>
          <p:cNvPr id="3" name="Content Placeholder 2"/>
          <p:cNvSpPr>
            <a:spLocks noGrp="1"/>
          </p:cNvSpPr>
          <p:nvPr>
            <p:ph idx="1"/>
          </p:nvPr>
        </p:nvSpPr>
        <p:spPr/>
        <p:txBody>
          <a:bodyPr>
            <a:normAutofit fontScale="47500" lnSpcReduction="20000"/>
          </a:bodyPr>
          <a:lstStyle/>
          <a:p>
            <a:pPr fontAlgn="auto">
              <a:spcAft>
                <a:spcPts val="0"/>
              </a:spcAft>
              <a:buNone/>
              <a:defRPr/>
            </a:pPr>
            <a:r>
              <a:rPr lang="de-DE" b="1" dirty="0"/>
              <a:t>Bearbeitungsdifferenzierung</a:t>
            </a:r>
            <a:r>
              <a:rPr lang="el-GR" b="1" dirty="0"/>
              <a:t/>
            </a:r>
            <a:br>
              <a:rPr lang="el-GR" b="1" dirty="0"/>
            </a:br>
            <a:r>
              <a:rPr lang="de-DE" dirty="0"/>
              <a:t>Besonders vorteilhaft für den Unterrichtsprozess ist die Anwendung der Bearbeitungsdifferenzierung. Die Bearbeitung von Themen auf unterschiedliche Weise ist sehr wichtig, vor allem für die heterogenen Lerngruppen. Die Schüler in der Klasse haben unterschiedliche Lernvoraussetzungen, Interessen und Leistungen. Differenzierte Bearbeitungswege mit unterschiedlichen Unterrichtssituationen schaffen Aufgaben für Schüler, die andere Ziele und Interessen haben. Die Schüler entwickeln durch die Aufgaben eigene Lösungswege und werden selbstständiger.</a:t>
            </a:r>
            <a:endParaRPr lang="el-GR" dirty="0"/>
          </a:p>
          <a:p>
            <a:pPr>
              <a:buNone/>
              <a:defRPr/>
            </a:pPr>
            <a:r>
              <a:rPr lang="de-DE" dirty="0"/>
              <a:t>Der Lehrer soll dabei schülerorientierte Lernangebote schaffen, die sowohl eine vielfältige methodische Bearbeitung ermöglichen als auch Inhalte mit den Erfahrungen und dem Vorwissen der Schüler verknüpfen. Außerdem ist das Angebot an Unterrichtsmaterial unterschiedlich, denn jeder Schüler hat sein eigenes </a:t>
            </a:r>
            <a:r>
              <a:rPr lang="de-DE" dirty="0" err="1"/>
              <a:t>Lernstil</a:t>
            </a:r>
            <a:r>
              <a:rPr lang="de-DE" dirty="0"/>
              <a:t>. </a:t>
            </a:r>
            <a:endParaRPr lang="el-GR" dirty="0"/>
          </a:p>
          <a:p>
            <a:pPr>
              <a:buNone/>
              <a:defRPr/>
            </a:pPr>
            <a:r>
              <a:rPr lang="de-DE" dirty="0"/>
              <a:t>In kleinen Gruppen organisiert der Schüler sein Lernen, was zur Eigenverantwortlichkeit des Lernens führt.</a:t>
            </a:r>
            <a:endParaRPr lang="el-GR" dirty="0"/>
          </a:p>
          <a:p>
            <a:pPr>
              <a:buNone/>
              <a:defRPr/>
            </a:pPr>
            <a:r>
              <a:rPr lang="de-DE" dirty="0"/>
              <a:t>Medien, authentisches Material und vielfältige Lernstrategien tragen zum Erreichen der Lernziele der Schüler bei. Bearbeitungsmöglichkeiten im Unterricht wären beispielsweise Karten, Zeichnen, Schreiben von neuen Texten, Formulierung von Fragen, das Erstellen von Interviews und Rollenspiele. Außerdem geben Kompetenzraster den Lernenden die Möglichkeit zu erkennen, wo sie stehen und welche weitere Ziele sie erreichen könnten.</a:t>
            </a:r>
            <a:endParaRPr lang="el-GR" dirty="0"/>
          </a:p>
          <a:p>
            <a:pPr marL="0" indent="0">
              <a:buNone/>
            </a:pPr>
            <a:endParaRPr lang="en-US" dirty="0"/>
          </a:p>
        </p:txBody>
      </p:sp>
    </p:spTree>
    <p:extLst>
      <p:ext uri="{BB962C8B-B14F-4D97-AF65-F5344CB8AC3E}">
        <p14:creationId xmlns:p14="http://schemas.microsoft.com/office/powerpoint/2010/main" val="18198980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Formen der Differenzierung</a:t>
            </a:r>
            <a:endParaRPr lang="en-US" dirty="0"/>
          </a:p>
        </p:txBody>
      </p:sp>
      <p:sp>
        <p:nvSpPr>
          <p:cNvPr id="3" name="Content Placeholder 2"/>
          <p:cNvSpPr>
            <a:spLocks noGrp="1"/>
          </p:cNvSpPr>
          <p:nvPr>
            <p:ph idx="1"/>
          </p:nvPr>
        </p:nvSpPr>
        <p:spPr/>
        <p:txBody>
          <a:bodyPr/>
          <a:lstStyle/>
          <a:p>
            <a:r>
              <a:rPr lang="de-DE" b="1" dirty="0" smtClean="0"/>
              <a:t>Nachgehende Differenzierung</a:t>
            </a:r>
            <a:r>
              <a:rPr lang="el-GR" b="1" dirty="0" smtClean="0"/>
              <a:t/>
            </a:r>
            <a:br>
              <a:rPr lang="el-GR" b="1" dirty="0" smtClean="0"/>
            </a:br>
            <a:r>
              <a:rPr lang="de-DE" altLang="en-US" dirty="0" smtClean="0"/>
              <a:t>Im Bereich der nachgehenden Differenzierung werden Lernangebote geschafft, die es den Schülern ermöglichen, zu einer Vervollständigung ihrer Lernprozesse zu kommen. Wenn Schüler zum Beispiel Lücken bei der Grammatik eines Kapitels haben, sollten sie mit Zusatzmaterial arbeiten, damit sie das neue Kapitel erfolgreich folgen können.</a:t>
            </a:r>
            <a:endParaRPr lang="el-GR" altLang="en-US" dirty="0" smtClean="0"/>
          </a:p>
          <a:p>
            <a:endParaRPr lang="en-US" dirty="0"/>
          </a:p>
        </p:txBody>
      </p:sp>
    </p:spTree>
    <p:extLst>
      <p:ext uri="{BB962C8B-B14F-4D97-AF65-F5344CB8AC3E}">
        <p14:creationId xmlns:p14="http://schemas.microsoft.com/office/powerpoint/2010/main" val="27624866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4525963"/>
          </a:xfrm>
        </p:spPr>
        <p:txBody>
          <a:bodyPr>
            <a:noAutofit/>
          </a:bodyPr>
          <a:lstStyle/>
          <a:p>
            <a:pPr marL="0" indent="0">
              <a:buNone/>
            </a:pPr>
            <a:r>
              <a:rPr lang="de-DE" sz="2400" dirty="0"/>
              <a:t>Die Lehrenden, die sich dazu entscheiden, differenziert zu lehren, müssen sich selbst und ihre Rolle unter einem neuen Gesichtspunkt betrachten. Nicht als Eigentümer und Übermittler von Wissen, sondern als Dirigenten eines Orchesters (Tomlinson). Die Lehrenden müssen alle Mitglieder dieses Orchesters, ihre Lernenden also, zu ihren Höchstleistungen führen. Um an dieses Ziel zu gelangen, müssen die Musiker unterschiedliche Aufgaben selbständig ausführen, und jeder Einzelne unter Berücksichtigung seines unterschiedlichen Charakters und seiner unterschiedlichen Annäherungsweisen. Wenn jeder Einzelne seine persönliche Höchstleistung erreicht, werden alle gemeinsam als Gruppe funktionieren und das Endergebnis darbieten. Wie Tomlinson charakteristisch bemerkt „hilft der Dirigent die Musiker die Musik zu interpretieren, er selbst aber interpretiert nicht“. </a:t>
            </a:r>
            <a:endParaRPr lang="en-US" sz="2400" dirty="0"/>
          </a:p>
          <a:p>
            <a:endParaRPr lang="en-US" sz="2400" dirty="0"/>
          </a:p>
        </p:txBody>
      </p:sp>
    </p:spTree>
    <p:extLst>
      <p:ext uri="{BB962C8B-B14F-4D97-AF65-F5344CB8AC3E}">
        <p14:creationId xmlns:p14="http://schemas.microsoft.com/office/powerpoint/2010/main" val="13800680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smtClean="0"/>
              <a:t>Schluss</a:t>
            </a:r>
            <a:endParaRPr lang="en-US" sz="3200" dirty="0"/>
          </a:p>
        </p:txBody>
      </p:sp>
      <p:sp>
        <p:nvSpPr>
          <p:cNvPr id="3" name="Content Placeholder 2"/>
          <p:cNvSpPr>
            <a:spLocks noGrp="1"/>
          </p:cNvSpPr>
          <p:nvPr>
            <p:ph idx="1"/>
          </p:nvPr>
        </p:nvSpPr>
        <p:spPr/>
        <p:txBody>
          <a:bodyPr/>
          <a:lstStyle/>
          <a:p>
            <a:pPr marL="0" indent="0">
              <a:buNone/>
            </a:pPr>
            <a:r>
              <a:rPr lang="de-DE" dirty="0" smtClean="0"/>
              <a:t>Es gibt nur heterogene Klassen</a:t>
            </a:r>
          </a:p>
          <a:p>
            <a:pPr marL="0" indent="0">
              <a:buNone/>
            </a:pPr>
            <a:r>
              <a:rPr lang="de-DE" dirty="0" smtClean="0"/>
              <a:t>Jeder Lernende lernt unterschiedlich (Profil – Umwelt)</a:t>
            </a:r>
          </a:p>
          <a:p>
            <a:pPr marL="0" indent="0">
              <a:buNone/>
            </a:pPr>
            <a:r>
              <a:rPr lang="de-DE" dirty="0" smtClean="0"/>
              <a:t>Individualität fördern</a:t>
            </a:r>
          </a:p>
          <a:p>
            <a:pPr marL="0" indent="0">
              <a:buNone/>
            </a:pPr>
            <a:r>
              <a:rPr lang="de-DE" dirty="0" smtClean="0"/>
              <a:t>Differenzieren</a:t>
            </a:r>
          </a:p>
          <a:p>
            <a:pPr marL="0" indent="0">
              <a:buNone/>
            </a:pPr>
            <a:r>
              <a:rPr lang="de-DE" dirty="0" smtClean="0"/>
              <a:t>Offene Unterrichtsformen ermöglichen natürliche Differenzierung</a:t>
            </a:r>
          </a:p>
          <a:p>
            <a:pPr marL="0" indent="0">
              <a:buNone/>
            </a:pPr>
            <a:r>
              <a:rPr lang="de-DE" smtClean="0"/>
              <a:t>Lernerautonomie fördern</a:t>
            </a:r>
          </a:p>
          <a:p>
            <a:pPr marL="0" indent="0">
              <a:buNone/>
            </a:pPr>
            <a:endParaRPr lang="en-US" dirty="0"/>
          </a:p>
        </p:txBody>
      </p:sp>
    </p:spTree>
    <p:extLst>
      <p:ext uri="{BB962C8B-B14F-4D97-AF65-F5344CB8AC3E}">
        <p14:creationId xmlns:p14="http://schemas.microsoft.com/office/powerpoint/2010/main" val="2987827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Das Profil jedes einzelnen Lerners (b): das sprachliche Niveau</a:t>
            </a:r>
            <a:endParaRPr lang="en-US" sz="3200"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Das Sprachniveau zu beschreiben und zu definieren heißt die Kompetenz und Performanz der Lerner in der Zielsprache, in einem bestimmten Zeitpunkt zu verstehen. Diese </a:t>
            </a:r>
            <a:r>
              <a:rPr lang="de-DE" dirty="0" err="1"/>
              <a:t>Niveausbeschreibung</a:t>
            </a:r>
            <a:r>
              <a:rPr lang="de-DE" dirty="0"/>
              <a:t> kann Lehrern </a:t>
            </a:r>
            <a:r>
              <a:rPr lang="en-US" dirty="0"/>
              <a:t>in </a:t>
            </a:r>
            <a:r>
              <a:rPr lang="de-DE" dirty="0"/>
              <a:t>verschiedenen Bereichen helfen</a:t>
            </a:r>
            <a:r>
              <a:rPr lang="en-US" dirty="0"/>
              <a:t>:</a:t>
            </a:r>
          </a:p>
          <a:p>
            <a:r>
              <a:rPr lang="de-DE" dirty="0"/>
              <a:t>Vorbereitung</a:t>
            </a:r>
            <a:r>
              <a:rPr lang="en-US" dirty="0"/>
              <a:t> auf </a:t>
            </a:r>
            <a:r>
              <a:rPr lang="de-DE" dirty="0"/>
              <a:t>Prüfungssysteme</a:t>
            </a:r>
            <a:endParaRPr lang="en-US" dirty="0"/>
          </a:p>
          <a:p>
            <a:r>
              <a:rPr lang="de-DE" dirty="0"/>
              <a:t>Vergleich</a:t>
            </a:r>
            <a:r>
              <a:rPr lang="en-US" dirty="0"/>
              <a:t> von </a:t>
            </a:r>
            <a:r>
              <a:rPr lang="de-DE" dirty="0" smtClean="0"/>
              <a:t>Qualifikationssystemen</a:t>
            </a:r>
            <a:endParaRPr lang="en-US" dirty="0"/>
          </a:p>
          <a:p>
            <a:r>
              <a:rPr lang="de-DE" dirty="0"/>
              <a:t>Verstehen und Verständnis von den verschiedenen Entwicklungsstadien von unterschiedlichen Lernern in mehreren Bereichen</a:t>
            </a:r>
            <a:endParaRPr lang="en-US" dirty="0"/>
          </a:p>
          <a:p>
            <a:pPr marL="0" indent="0">
              <a:buNone/>
            </a:pPr>
            <a:endParaRPr lang="en-US" dirty="0"/>
          </a:p>
        </p:txBody>
      </p:sp>
    </p:spTree>
    <p:extLst>
      <p:ext uri="{BB962C8B-B14F-4D97-AF65-F5344CB8AC3E}">
        <p14:creationId xmlns:p14="http://schemas.microsoft.com/office/powerpoint/2010/main" val="3748270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20000"/>
          </a:bodyPr>
          <a:lstStyle/>
          <a:p>
            <a:pPr marL="0" indent="0">
              <a:buNone/>
            </a:pPr>
            <a:r>
              <a:rPr lang="de-DE" dirty="0"/>
              <a:t>Im </a:t>
            </a:r>
            <a:r>
              <a:rPr lang="de-DE" dirty="0" err="1"/>
              <a:t>GERfS</a:t>
            </a:r>
            <a:r>
              <a:rPr lang="de-DE" dirty="0"/>
              <a:t> werden das Wissen, die Kenntnisse und die Fertigkeiten (</a:t>
            </a:r>
            <a:r>
              <a:rPr lang="de-DE" dirty="0" err="1"/>
              <a:t>Kannbeschreibungen</a:t>
            </a:r>
            <a:r>
              <a:rPr lang="de-DE" dirty="0"/>
              <a:t>) beschrieben, die </a:t>
            </a:r>
            <a:r>
              <a:rPr lang="de-DE" dirty="0" smtClean="0"/>
              <a:t>auf </a:t>
            </a:r>
            <a:r>
              <a:rPr lang="de-DE" dirty="0"/>
              <a:t>jedem Niveau für die Lernenden notwendig sind, damit sie mittels Sprache aktiv im öffentlichen, beruflichen und privaten Bereich ihres Lebens </a:t>
            </a:r>
            <a:r>
              <a:rPr lang="de-DE" dirty="0" smtClean="0"/>
              <a:t>handeln. </a:t>
            </a:r>
          </a:p>
          <a:p>
            <a:pPr marL="0" indent="0">
              <a:buNone/>
            </a:pPr>
            <a:r>
              <a:rPr lang="de-DE" dirty="0" smtClean="0"/>
              <a:t>Das </a:t>
            </a:r>
            <a:r>
              <a:rPr lang="de-DE" dirty="0"/>
              <a:t>sprachliche Wissen und die kommunikative Kompetenz werden durch die kommunikativen sprachlichen Aktivitäten </a:t>
            </a:r>
            <a:r>
              <a:rPr lang="de-DE" dirty="0" smtClean="0"/>
              <a:t>realisiert. </a:t>
            </a:r>
          </a:p>
          <a:p>
            <a:pPr marL="0" indent="0">
              <a:buNone/>
            </a:pPr>
            <a:r>
              <a:rPr lang="de-DE" dirty="0" smtClean="0"/>
              <a:t>Durch </a:t>
            </a:r>
            <a:r>
              <a:rPr lang="de-DE" dirty="0"/>
              <a:t>diese sprachliche Realisierung der Kompetenzen zeigen die Lernenden, dass sie ein Sprachsystem </a:t>
            </a:r>
            <a:r>
              <a:rPr lang="de-DE" dirty="0" smtClean="0"/>
              <a:t>erreicht </a:t>
            </a:r>
            <a:r>
              <a:rPr lang="de-DE" dirty="0"/>
              <a:t>haben; die Lernenden zeigen aber auch, dass sie in der Lage sind, dieses Sprachsystem für kommunikative Zwecke anzuwenden. </a:t>
            </a:r>
            <a:endParaRPr lang="en-US" dirty="0"/>
          </a:p>
        </p:txBody>
      </p:sp>
    </p:spTree>
    <p:extLst>
      <p:ext uri="{BB962C8B-B14F-4D97-AF65-F5344CB8AC3E}">
        <p14:creationId xmlns:p14="http://schemas.microsoft.com/office/powerpoint/2010/main" val="3870073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de-DE" dirty="0"/>
              <a:t>Die Lernenden verwenden also eine sprachliche </a:t>
            </a:r>
            <a:r>
              <a:rPr lang="de-DE" dirty="0" smtClean="0"/>
              <a:t>Form</a:t>
            </a:r>
          </a:p>
          <a:p>
            <a:pPr marL="0" indent="0">
              <a:buNone/>
            </a:pPr>
            <a:r>
              <a:rPr lang="de-DE" dirty="0" smtClean="0"/>
              <a:t>(</a:t>
            </a:r>
            <a:r>
              <a:rPr lang="de-DE" dirty="0"/>
              <a:t>ihre linguistischen Kompetenzen), </a:t>
            </a:r>
            <a:endParaRPr lang="de-DE" dirty="0" smtClean="0"/>
          </a:p>
          <a:p>
            <a:pPr marL="0" indent="0">
              <a:buNone/>
            </a:pPr>
            <a:r>
              <a:rPr lang="de-DE" dirty="0" smtClean="0"/>
              <a:t>die </a:t>
            </a:r>
            <a:r>
              <a:rPr lang="de-DE" dirty="0"/>
              <a:t>anhand des linguistischen Systems (Wortschatz, Grammatik, Semantik, Phonologie) jeder Sprache </a:t>
            </a:r>
            <a:endParaRPr lang="de-DE" dirty="0" smtClean="0"/>
          </a:p>
          <a:p>
            <a:pPr marL="0" indent="0">
              <a:buNone/>
            </a:pPr>
            <a:r>
              <a:rPr lang="de-DE" dirty="0" smtClean="0"/>
              <a:t>und </a:t>
            </a:r>
            <a:r>
              <a:rPr lang="de-DE" dirty="0"/>
              <a:t>anhand der bestimmten sozialen Situation (soziale Beziehungen, Höflichkeitsformen, Register) </a:t>
            </a:r>
            <a:endParaRPr lang="de-DE" dirty="0" smtClean="0"/>
          </a:p>
          <a:p>
            <a:pPr marL="0" indent="0">
              <a:buNone/>
            </a:pPr>
            <a:r>
              <a:rPr lang="de-DE" dirty="0" smtClean="0"/>
              <a:t>richtig </a:t>
            </a:r>
            <a:r>
              <a:rPr lang="de-DE" dirty="0"/>
              <a:t>ausgewählt ist. </a:t>
            </a:r>
            <a:endParaRPr lang="de-DE" dirty="0" smtClean="0"/>
          </a:p>
          <a:p>
            <a:endParaRPr lang="en-US" dirty="0"/>
          </a:p>
        </p:txBody>
      </p:sp>
    </p:spTree>
    <p:extLst>
      <p:ext uri="{BB962C8B-B14F-4D97-AF65-F5344CB8AC3E}">
        <p14:creationId xmlns:p14="http://schemas.microsoft.com/office/powerpoint/2010/main" val="3352871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de-DE" dirty="0"/>
              <a:t>Die Lernenden kommunizieren, </a:t>
            </a:r>
            <a:endParaRPr lang="de-DE" dirty="0" smtClean="0"/>
          </a:p>
          <a:p>
            <a:pPr marL="0" indent="0">
              <a:buNone/>
            </a:pPr>
            <a:r>
              <a:rPr lang="de-DE" dirty="0" smtClean="0"/>
              <a:t>handeln </a:t>
            </a:r>
            <a:r>
              <a:rPr lang="de-DE" dirty="0"/>
              <a:t>aktiv und interaktiv </a:t>
            </a:r>
            <a:endParaRPr lang="de-DE" dirty="0" smtClean="0"/>
          </a:p>
          <a:p>
            <a:pPr marL="0" indent="0">
              <a:buNone/>
            </a:pPr>
            <a:r>
              <a:rPr lang="de-DE" dirty="0" smtClean="0"/>
              <a:t>mit </a:t>
            </a:r>
            <a:r>
              <a:rPr lang="de-DE" dirty="0"/>
              <a:t>Hilfe der sprachlichen Formen </a:t>
            </a:r>
            <a:endParaRPr lang="de-DE" dirty="0" smtClean="0"/>
          </a:p>
          <a:p>
            <a:pPr marL="0" indent="0">
              <a:buNone/>
            </a:pPr>
            <a:r>
              <a:rPr lang="de-DE" dirty="0" smtClean="0"/>
              <a:t>und </a:t>
            </a:r>
            <a:r>
              <a:rPr lang="de-DE" dirty="0"/>
              <a:t>des sprachlichen Systems; </a:t>
            </a:r>
            <a:endParaRPr lang="de-DE" dirty="0" smtClean="0"/>
          </a:p>
          <a:p>
            <a:pPr marL="0" indent="0">
              <a:buNone/>
            </a:pPr>
            <a:r>
              <a:rPr lang="de-DE" dirty="0" smtClean="0"/>
              <a:t>dabei </a:t>
            </a:r>
            <a:r>
              <a:rPr lang="de-DE" dirty="0"/>
              <a:t>lernen sie die sozialen Institutionen (soziolinguistische Kompetenz) kennen </a:t>
            </a:r>
            <a:endParaRPr lang="de-DE" dirty="0" smtClean="0"/>
          </a:p>
          <a:p>
            <a:pPr marL="0" indent="0">
              <a:buNone/>
            </a:pPr>
            <a:r>
              <a:rPr lang="de-DE" dirty="0" smtClean="0"/>
              <a:t>und </a:t>
            </a:r>
            <a:r>
              <a:rPr lang="de-DE" dirty="0"/>
              <a:t>nehmen an sozialen Zusammenhängen (pragmatische Kompetenz) teil. </a:t>
            </a:r>
            <a:endParaRPr lang="de-DE" dirty="0" smtClean="0"/>
          </a:p>
          <a:p>
            <a:endParaRPr lang="en-US" dirty="0"/>
          </a:p>
        </p:txBody>
      </p:sp>
    </p:spTree>
    <p:extLst>
      <p:ext uri="{BB962C8B-B14F-4D97-AF65-F5344CB8AC3E}">
        <p14:creationId xmlns:p14="http://schemas.microsoft.com/office/powerpoint/2010/main" val="1213116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lstStyle/>
          <a:p>
            <a:pPr marL="0" indent="0">
              <a:buNone/>
            </a:pPr>
            <a:r>
              <a:rPr lang="de-DE" dirty="0"/>
              <a:t>Die Realisierung der kommunikativen sprachlichen Aktivitäten setzt voraus, </a:t>
            </a:r>
            <a:endParaRPr lang="de-DE" dirty="0" smtClean="0"/>
          </a:p>
          <a:p>
            <a:pPr marL="0" indent="0">
              <a:buNone/>
            </a:pPr>
            <a:r>
              <a:rPr lang="de-DE" dirty="0" smtClean="0"/>
              <a:t>dass </a:t>
            </a:r>
            <a:r>
              <a:rPr lang="de-DE" dirty="0"/>
              <a:t>die Lernenden eine Menge von Wissen („sprachliches Wissen“) </a:t>
            </a:r>
            <a:endParaRPr lang="de-DE" dirty="0" smtClean="0"/>
          </a:p>
          <a:p>
            <a:pPr marL="0" indent="0">
              <a:buNone/>
            </a:pPr>
            <a:r>
              <a:rPr lang="de-DE" dirty="0" smtClean="0"/>
              <a:t>sowie </a:t>
            </a:r>
            <a:r>
              <a:rPr lang="de-DE" dirty="0"/>
              <a:t>die notwendigen Kompetenzen, </a:t>
            </a:r>
            <a:endParaRPr lang="de-DE" dirty="0" smtClean="0"/>
          </a:p>
          <a:p>
            <a:pPr marL="0" indent="0">
              <a:buNone/>
            </a:pPr>
            <a:r>
              <a:rPr lang="de-DE" dirty="0" smtClean="0"/>
              <a:t>damit </a:t>
            </a:r>
            <a:r>
              <a:rPr lang="de-DE" dirty="0"/>
              <a:t>sie das erworbene Wissen </a:t>
            </a:r>
            <a:endParaRPr lang="de-DE" dirty="0" smtClean="0"/>
          </a:p>
          <a:p>
            <a:pPr marL="0" indent="0">
              <a:buNone/>
            </a:pPr>
            <a:r>
              <a:rPr lang="de-DE" dirty="0" smtClean="0"/>
              <a:t>während </a:t>
            </a:r>
            <a:r>
              <a:rPr lang="de-DE" dirty="0"/>
              <a:t>der sprachlichen Kommunikation („kommunikative sprachliche Kompetenz“) verwenden, schon erworben haben. </a:t>
            </a:r>
            <a:endParaRPr lang="en-US" dirty="0"/>
          </a:p>
          <a:p>
            <a:endParaRPr lang="en-US" dirty="0"/>
          </a:p>
        </p:txBody>
      </p:sp>
    </p:spTree>
    <p:extLst>
      <p:ext uri="{BB962C8B-B14F-4D97-AF65-F5344CB8AC3E}">
        <p14:creationId xmlns:p14="http://schemas.microsoft.com/office/powerpoint/2010/main" val="1895850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2330</Words>
  <Application>Microsoft Office PowerPoint</Application>
  <PresentationFormat>On-screen Show (4:3)</PresentationFormat>
  <Paragraphs>234</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Heterogenität im Fremdsprachenunterricht</vt:lpstr>
      <vt:lpstr>Die Existenz eines durchschnittlich typischen Lernenden, und somit einer einheitlichen Unterrichtspraxis, die auf einen solchen Lernenden abzielt, stellt sich in der Theorie als problematisch und in der Praxis als uneffektiv heraus. Angesichts dieser Realität scheint der traditionelle Fremdsprachenunterricht und dabei auch das Bild einer Klasse, in der die Lernenden auf ihren Plätzen sitzen und auf demselben Niveau, mit den gleichen Materialien und derselben Hilfe arbeiten, während der/die Lehrende auf eine einzige Art und Weise neue Sachverhalte lehrt, unzeitgemäß zu sein und erweist sich als ungenügend die Bedürfnisse der Lernenden zu decken. </vt:lpstr>
      <vt:lpstr> Das Profil jedes einzelnen Lerners (a): allgemeine Merkmale </vt:lpstr>
      <vt:lpstr>PowerPoint Presentation</vt:lpstr>
      <vt:lpstr>Das Profil jedes einzelnen Lerners (b): das sprachliche Niveau</vt:lpstr>
      <vt:lpstr>PowerPoint Presentation</vt:lpstr>
      <vt:lpstr>PowerPoint Presentation</vt:lpstr>
      <vt:lpstr>PowerPoint Presentation</vt:lpstr>
      <vt:lpstr>PowerPoint Presentation</vt:lpstr>
      <vt:lpstr>Das Profil der Klasse/ Gruppe </vt:lpstr>
      <vt:lpstr>Das Profil der Klasse/ Gruppe: Parameter </vt:lpstr>
      <vt:lpstr>Das Profil der Klasse/ Gruppe: Parameter</vt:lpstr>
      <vt:lpstr>Lernerautonomie</vt:lpstr>
      <vt:lpstr>Τεχνικές διαφοροποιημένης μάθησης</vt:lpstr>
      <vt:lpstr>PowerPoint Presentation</vt:lpstr>
      <vt:lpstr>Das differenzierte Curriculum, die differenzierte Klasse, die differenzierten Aspekte der Evaluation, etc., sollten sich an die Motivation jedes einzelnen Lernenden richten.</vt:lpstr>
      <vt:lpstr>Das differenzierte Curriculum, die differenzierte Klasse, die differenzierten Aspekte der Evaluation, etc., sollten sich an die Motivation jedes einzelnen Lernenden richten.</vt:lpstr>
      <vt:lpstr>PowerPoint Presentation</vt:lpstr>
      <vt:lpstr>Dynamisches Autonomiemodell mit Deskriptoren Quelle: Tassinari, Maria Giovanna (2010): Autonomes Fremdsprachenlernen: Komponenten, Kompetenzen, Strategien. Frankfurt am Main: Lang.  In: http://www.sprachenzentrum.fuberlin.de/v/autonomiemodell/materialien/index.html</vt:lpstr>
      <vt:lpstr>Differenzierung und Differenzierungsmöglichkeiten</vt:lpstr>
      <vt:lpstr>Wichtige Annahmen der inneren Differenzierung</vt:lpstr>
      <vt:lpstr>PowerPoint Presentation</vt:lpstr>
      <vt:lpstr>(1) Quantitative Differenzierung </vt:lpstr>
      <vt:lpstr>(2) Qualitative Differenzierung </vt:lpstr>
      <vt:lpstr>(3) Differenzierung nach Unterrichtsformen </vt:lpstr>
      <vt:lpstr>(4) Differenzierung durch variablen Einsatz von Medien und Arbeitsmitteln</vt:lpstr>
      <vt:lpstr>Öffnung von Unterricht und Lernerautonomie </vt:lpstr>
      <vt:lpstr>Öffnungsmöglichkeiten (Brügelmann 2008): </vt:lpstr>
      <vt:lpstr>PowerPoint Presentation</vt:lpstr>
      <vt:lpstr>PowerPoint Presentation</vt:lpstr>
      <vt:lpstr>Offene Lernformen</vt:lpstr>
      <vt:lpstr>Lernende und Lehrplan</vt:lpstr>
      <vt:lpstr>Lernende – 3 Parameter</vt:lpstr>
      <vt:lpstr>Differenziertes Lehren basiert auf folgende Prinzipien: </vt:lpstr>
      <vt:lpstr>Lehrplan – 4 Parameter</vt:lpstr>
      <vt:lpstr>Lerninhalt-Lernprozess-Lernprodukte</vt:lpstr>
      <vt:lpstr>Lerninhalte</vt:lpstr>
      <vt:lpstr>Lernprozesse</vt:lpstr>
      <vt:lpstr>Lernprodukte </vt:lpstr>
      <vt:lpstr>Lernumfeld</vt:lpstr>
      <vt:lpstr>Formen der Differenzierung</vt:lpstr>
      <vt:lpstr>Formen der Differenzierung</vt:lpstr>
      <vt:lpstr>Formen der Differenzierung</vt:lpstr>
      <vt:lpstr>PowerPoint Presentation</vt:lpstr>
      <vt:lpstr>Schluss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Dafni</dc:creator>
  <cp:lastModifiedBy>Dafni</cp:lastModifiedBy>
  <cp:revision>45</cp:revision>
  <dcterms:created xsi:type="dcterms:W3CDTF">2015-11-03T20:27:00Z</dcterms:created>
  <dcterms:modified xsi:type="dcterms:W3CDTF">2021-04-13T09:01:20Z</dcterms:modified>
</cp:coreProperties>
</file>